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handoutMasterIdLst>
    <p:handoutMasterId r:id="rId16"/>
  </p:handoutMasterIdLst>
  <p:sldIdLst>
    <p:sldId id="256" r:id="rId4"/>
    <p:sldId id="357" r:id="rId5"/>
    <p:sldId id="367" r:id="rId6"/>
    <p:sldId id="358" r:id="rId7"/>
    <p:sldId id="361" r:id="rId8"/>
    <p:sldId id="372" r:id="rId9"/>
    <p:sldId id="366" r:id="rId10"/>
    <p:sldId id="362" r:id="rId11"/>
    <p:sldId id="368" r:id="rId12"/>
    <p:sldId id="369" r:id="rId13"/>
    <p:sldId id="370" r:id="rId14"/>
    <p:sldId id="371" r:id="rId15"/>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vad"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80" d="100"/>
          <a:sy n="80" d="100"/>
        </p:scale>
        <p:origin x="-864" y="-6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3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11-02T10:49:06.843" idx="1">
    <p:pos x="5750" y="10"/>
    <p:text>تمام ارجاعات به مانیفست 1848 است. با اطلاعات کتابشناختی زیر:
کارل مارکس و فردریش انگلس، مانیفست حزب کمونیست، ترجمه محمد پورهرمزان، برلین، انتشارات حزب توده ایران، 1385.</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11/1/2013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1434/12/28</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1434/12/28</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1434/12/28</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1434/12/28</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1434/12/28</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1434/12/28</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1434/12/28</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1434/12/28</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1434/12/28</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1434/12/28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1434/12/28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1434/12/28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1434/12/28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1434/12/28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1434/12/28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1434/12/28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1434/12/28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1434/12/28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1434/12/28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1434/12/28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1434/12/28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1434/12/28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1434/12/28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1434/12/28</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3">
                                            <p:txEl>
                                              <p:pRg st="0" end="0"/>
                                            </p:txEl>
                                          </p:spTgt>
                                        </p:tgtEl>
                                        <p:attrNameLst>
                                          <p:attrName>style.visibility</p:attrName>
                                        </p:attrNameLst>
                                      </p:cBhvr>
                                      <p:to>
                                        <p:strVal val="visible"/>
                                      </p:to>
                                    </p:set>
                                    <p:animEffect transition="in" filter="fade">
                                      <p:cBhvr>
                                        <p:cTn id="7" dur="500"/>
                                        <p:tgtEl>
                                          <p:spTgt spid="20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xEl>
                                              <p:pRg st="1" end="1"/>
                                            </p:txEl>
                                          </p:spTgt>
                                        </p:tgtEl>
                                        <p:attrNameLst>
                                          <p:attrName>style.visibility</p:attrName>
                                        </p:attrNameLst>
                                      </p:cBhvr>
                                      <p:to>
                                        <p:strVal val="visible"/>
                                      </p:to>
                                    </p:set>
                                    <p:animEffect transition="in" filter="fade">
                                      <p:cBhvr>
                                        <p:cTn id="12" dur="500"/>
                                        <p:tgtEl>
                                          <p:spTgt spid="20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3">
                                            <p:txEl>
                                              <p:pRg st="2" end="2"/>
                                            </p:txEl>
                                          </p:spTgt>
                                        </p:tgtEl>
                                        <p:attrNameLst>
                                          <p:attrName>style.visibility</p:attrName>
                                        </p:attrNameLst>
                                      </p:cBhvr>
                                      <p:to>
                                        <p:strVal val="visible"/>
                                      </p:to>
                                    </p:set>
                                    <p:animEffect transition="in" filter="fade">
                                      <p:cBhvr>
                                        <p:cTn id="17" dur="500"/>
                                        <p:tgtEl>
                                          <p:spTgt spid="20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3">
                                            <p:txEl>
                                              <p:pRg st="3" end="3"/>
                                            </p:txEl>
                                          </p:spTgt>
                                        </p:tgtEl>
                                        <p:attrNameLst>
                                          <p:attrName>style.visibility</p:attrName>
                                        </p:attrNameLst>
                                      </p:cBhvr>
                                      <p:to>
                                        <p:strVal val="visible"/>
                                      </p:to>
                                    </p:set>
                                    <p:animEffect transition="in" filter="fade">
                                      <p:cBhvr>
                                        <p:cTn id="22" dur="500"/>
                                        <p:tgtEl>
                                          <p:spTgt spid="20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3">
                                            <p:txEl>
                                              <p:pRg st="4" end="4"/>
                                            </p:txEl>
                                          </p:spTgt>
                                        </p:tgtEl>
                                        <p:attrNameLst>
                                          <p:attrName>style.visibility</p:attrName>
                                        </p:attrNameLst>
                                      </p:cBhvr>
                                      <p:to>
                                        <p:strVal val="visible"/>
                                      </p:to>
                                    </p:set>
                                    <p:animEffect transition="in" filter="fade">
                                      <p:cBhvr>
                                        <p:cTn id="27" dur="500"/>
                                        <p:tgtEl>
                                          <p:spTgt spid="20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build="p">
        <p:tmplLst>
          <p:tmpl lvl="1">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Lst>
      </p:bldP>
    </p:bld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1434/12/28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a:bodyPr>
          <a:lstStyle/>
          <a:p>
            <a:pPr eaLnBrk="1" fontAlgn="auto" hangingPunct="1">
              <a:spcAft>
                <a:spcPts val="0"/>
              </a:spcAft>
              <a:buFont typeface="Wingdings 2"/>
              <a:buNone/>
              <a:defRPr/>
            </a:pPr>
            <a:r>
              <a:rPr lang="fa-IR" sz="2800" dirty="0" smtClean="0">
                <a:solidFill>
                  <a:srgbClr val="0070C0"/>
                </a:solidFill>
                <a:cs typeface="B Yekan" pitchFamily="2" charset="-78"/>
              </a:rPr>
              <a:t>ماهیت سرمایه داری و ظهور آن</a:t>
            </a:r>
          </a:p>
          <a:p>
            <a:pPr eaLnBrk="1" fontAlgn="auto" hangingPunct="1">
              <a:spcAft>
                <a:spcPts val="0"/>
              </a:spcAft>
              <a:buFont typeface="Wingdings 2"/>
              <a:buNone/>
              <a:defRPr/>
            </a:pPr>
            <a:r>
              <a:rPr lang="fa-IR" sz="2800" dirty="0" smtClean="0">
                <a:solidFill>
                  <a:srgbClr val="0070C0"/>
                </a:solidFill>
                <a:cs typeface="B Yekan" pitchFamily="2" charset="-78"/>
              </a:rPr>
              <a:t>(با تاکید بر رویکرد مارکس) </a:t>
            </a:r>
          </a:p>
          <a:p>
            <a:pPr eaLnBrk="1" fontAlgn="auto" hangingPunct="1">
              <a:spcAft>
                <a:spcPts val="0"/>
              </a:spcAft>
              <a:defRPr/>
            </a:pPr>
            <a:r>
              <a:rPr lang="fa-IR" sz="2400" dirty="0" smtClean="0">
                <a:solidFill>
                  <a:srgbClr val="250B55"/>
                </a:solidFill>
                <a:cs typeface="B Yekan" pitchFamily="2" charset="-78"/>
              </a:rPr>
              <a:t>ویرایش: </a:t>
            </a:r>
            <a:r>
              <a:rPr lang="fa-IR" sz="2400" dirty="0" smtClean="0">
                <a:solidFill>
                  <a:srgbClr val="250B55"/>
                </a:solidFill>
                <a:cs typeface="B Yekan" pitchFamily="2" charset="-78"/>
              </a:rPr>
              <a:t>آبان </a:t>
            </a:r>
            <a:r>
              <a:rPr lang="fa-IR" sz="2400" dirty="0" smtClean="0">
                <a:solidFill>
                  <a:srgbClr val="250B55"/>
                </a:solidFill>
                <a:cs typeface="B Yekan" pitchFamily="2" charset="-78"/>
              </a:rPr>
              <a:t>1392</a:t>
            </a: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پیامدهای فراگیر شدن سرمایه داری از نگاه </a:t>
            </a:r>
            <a:r>
              <a:rPr lang="fa-IR" dirty="0" smtClean="0"/>
              <a:t>مارکس-2</a:t>
            </a:r>
            <a:endParaRPr lang="fa-IR" dirty="0"/>
          </a:p>
        </p:txBody>
      </p:sp>
      <p:sp>
        <p:nvSpPr>
          <p:cNvPr id="3" name="Content Placeholder 2"/>
          <p:cNvSpPr>
            <a:spLocks noGrp="1"/>
          </p:cNvSpPr>
          <p:nvPr>
            <p:ph sz="quarter" idx="1"/>
          </p:nvPr>
        </p:nvSpPr>
        <p:spPr/>
        <p:txBody>
          <a:bodyPr/>
          <a:lstStyle/>
          <a:p>
            <a:r>
              <a:rPr lang="fa-IR" u="sng" dirty="0" smtClean="0"/>
              <a:t>بی ثباتی و بحران های پیاپی اقتصادی و اجتماعی</a:t>
            </a:r>
          </a:p>
          <a:p>
            <a:pPr lvl="1"/>
            <a:r>
              <a:rPr lang="fa-IR" sz="2400" dirty="0" smtClean="0"/>
              <a:t>دگرگونی های پیاپی تولید، آشفتگی لاینقطع مجموعه اوضاع اجتماعی، فقدان دائمی </a:t>
            </a:r>
            <a:r>
              <a:rPr lang="fa-IR" sz="2400" dirty="0" smtClean="0"/>
              <a:t>امنیت و جنب </a:t>
            </a:r>
            <a:r>
              <a:rPr lang="fa-IR" sz="2400" dirty="0" smtClean="0"/>
              <a:t>و جوش مداوم وجه تمایز دوران بورژوازی با کلیه ادوار پیشین است</a:t>
            </a:r>
            <a:r>
              <a:rPr lang="fa-IR" sz="2400" dirty="0" smtClean="0"/>
              <a:t>. ص 28</a:t>
            </a:r>
          </a:p>
          <a:p>
            <a:r>
              <a:rPr lang="fa-IR" sz="2400" dirty="0"/>
              <a:t>مارکس درباره بحران های اقتصادی (نوسانات شدید اقتصادی) می گوید:</a:t>
            </a:r>
          </a:p>
          <a:p>
            <a:pPr lvl="1"/>
            <a:r>
              <a:rPr lang="fa-IR" sz="2400" dirty="0" smtClean="0"/>
              <a:t>هنگام این بحران ها نوعی بیماری اجتماعی همه گیر پدید می آید که در تمام ادوار پیشین بی معنی می نمود؛ این بیماری همه گیر تولید فزون از تقاضاست. ص 30</a:t>
            </a:r>
          </a:p>
          <a:p>
            <a:r>
              <a:rPr lang="fa-IR" sz="2400" dirty="0"/>
              <a:t>وی آنگاه می پرسد پس بورژوازی با چه وسیله ای بر بحران ها غالب می آید</a:t>
            </a:r>
            <a:r>
              <a:rPr lang="fa-IR" sz="2400" dirty="0"/>
              <a:t>؟ و پاسخ می دهد:</a:t>
            </a:r>
            <a:endParaRPr lang="fa-IR" sz="2400" dirty="0"/>
          </a:p>
          <a:p>
            <a:pPr lvl="1"/>
            <a:r>
              <a:rPr lang="fa-IR" sz="2400" dirty="0" smtClean="0"/>
              <a:t>از سویی به وسیله نابودی جبری مقداری از نیروهای مولده و از سوی دیگر به وسیله تصرف بازارهای جدید و بهره کشی شدید تر از بازارهای قدیم. ص 31</a:t>
            </a:r>
            <a:endParaRPr lang="fa-IR" sz="2400" dirty="0" smtClean="0"/>
          </a:p>
          <a:p>
            <a:pPr lvl="1"/>
            <a:endParaRPr lang="fa-IR" sz="2400" dirty="0" smtClean="0"/>
          </a:p>
          <a:p>
            <a:endParaRPr lang="fa-IR" dirty="0" smtClean="0"/>
          </a:p>
          <a:p>
            <a:endParaRPr lang="fa-IR" dirty="0"/>
          </a:p>
        </p:txBody>
      </p:sp>
    </p:spTree>
    <p:extLst>
      <p:ext uri="{BB962C8B-B14F-4D97-AF65-F5344CB8AC3E}">
        <p14:creationId xmlns:p14="http://schemas.microsoft.com/office/powerpoint/2010/main" val="2706702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پیامدهای فراگیر شدن سرمایه داری از نگاه </a:t>
            </a:r>
            <a:r>
              <a:rPr lang="fa-IR" dirty="0" smtClean="0"/>
              <a:t>مارکس </a:t>
            </a:r>
            <a:r>
              <a:rPr lang="fa-IR" dirty="0" smtClean="0"/>
              <a:t>-3</a:t>
            </a:r>
            <a:endParaRPr lang="fa-IR" dirty="0"/>
          </a:p>
        </p:txBody>
      </p:sp>
      <p:sp>
        <p:nvSpPr>
          <p:cNvPr id="3" name="Content Placeholder 2"/>
          <p:cNvSpPr>
            <a:spLocks noGrp="1"/>
          </p:cNvSpPr>
          <p:nvPr>
            <p:ph sz="quarter" idx="1"/>
          </p:nvPr>
        </p:nvSpPr>
        <p:spPr/>
        <p:txBody>
          <a:bodyPr/>
          <a:lstStyle/>
          <a:p>
            <a:r>
              <a:rPr lang="fa-IR" sz="2800" u="sng" dirty="0"/>
              <a:t>بحران عاطفی و سقوط ارزش های انسانی</a:t>
            </a:r>
          </a:p>
          <a:p>
            <a:pPr lvl="1"/>
            <a:r>
              <a:rPr lang="fa-IR" sz="2400" dirty="0"/>
              <a:t>بورژوازی تمام مناسبات فئودالی، پدرسالاری و عاطفی را در هم می کوبد و میان انسان ها رشته دیگری جز سودجویی عریان و نقدینه بی عاطفه بر جای نمی گذارد</a:t>
            </a:r>
            <a:r>
              <a:rPr lang="fa-IR" sz="2400" dirty="0" smtClean="0"/>
              <a:t>. ص 27</a:t>
            </a:r>
            <a:endParaRPr lang="fa-IR" sz="2400" dirty="0"/>
          </a:p>
          <a:p>
            <a:pPr lvl="1"/>
            <a:r>
              <a:rPr lang="fa-IR" sz="2400" dirty="0"/>
              <a:t>بورژوازی پوسته عاطفی مهر آمیز روابط خانوادگی را از هم می درد و این روابط را به روابط صرفا پولی تبدیل می کند.</a:t>
            </a:r>
          </a:p>
          <a:p>
            <a:pPr lvl="1"/>
            <a:r>
              <a:rPr lang="fa-IR" sz="2400" dirty="0"/>
              <a:t>بورژوازی ارزش شخصی انسان را به ارزشی برای مبادله تبدیل می کند و به جای آزادی های بی شمار اعطایی یا اکتسابی تنها یک آزادی یعنی آزادی بی بند و بار تجارت را معمول می دارد</a:t>
            </a:r>
            <a:r>
              <a:rPr lang="fa-IR" sz="2400" dirty="0" smtClean="0"/>
              <a:t>. ص 27</a:t>
            </a:r>
          </a:p>
          <a:p>
            <a:pPr lvl="1"/>
            <a:endParaRPr lang="fa-IR" sz="2400" dirty="0" smtClean="0"/>
          </a:p>
          <a:p>
            <a:pPr lvl="1"/>
            <a:endParaRPr lang="fa-IR" sz="2400" dirty="0"/>
          </a:p>
          <a:p>
            <a:endParaRPr lang="fa-IR" dirty="0"/>
          </a:p>
        </p:txBody>
      </p:sp>
    </p:spTree>
    <p:extLst>
      <p:ext uri="{BB962C8B-B14F-4D97-AF65-F5344CB8AC3E}">
        <p14:creationId xmlns:p14="http://schemas.microsoft.com/office/powerpoint/2010/main" val="4283934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پیامدهای فراگیر شدن سرمایه داری از نگاه </a:t>
            </a:r>
            <a:r>
              <a:rPr lang="fa-IR" dirty="0" smtClean="0"/>
              <a:t>مارکس-4</a:t>
            </a:r>
            <a:endParaRPr lang="fa-IR" dirty="0"/>
          </a:p>
        </p:txBody>
      </p:sp>
      <p:sp>
        <p:nvSpPr>
          <p:cNvPr id="3" name="Content Placeholder 2"/>
          <p:cNvSpPr>
            <a:spLocks noGrp="1"/>
          </p:cNvSpPr>
          <p:nvPr>
            <p:ph sz="quarter" idx="1"/>
          </p:nvPr>
        </p:nvSpPr>
        <p:spPr/>
        <p:txBody>
          <a:bodyPr/>
          <a:lstStyle/>
          <a:p>
            <a:r>
              <a:rPr lang="fa-IR" u="sng" dirty="0" smtClean="0"/>
              <a:t>خصلت جهانی تولید و مصرف و جایگزینی ارزش های بومی </a:t>
            </a:r>
            <a:r>
              <a:rPr lang="fa-IR" u="sng" dirty="0" smtClean="0"/>
              <a:t>با ارزش های جهانی</a:t>
            </a:r>
          </a:p>
          <a:p>
            <a:pPr lvl="1"/>
            <a:r>
              <a:rPr lang="fa-IR" sz="2400" dirty="0" smtClean="0"/>
              <a:t>نیاز به بازار گسترده تر برای فروش کالا بورژوازی را به سراسر گیتی می راند و بورژوازی ناچار است همه جا رخنه کند، همه جا مستقر شود و با همه جا رابطه برقرار سازد</a:t>
            </a:r>
            <a:r>
              <a:rPr lang="fa-IR" sz="2400" dirty="0" smtClean="0"/>
              <a:t>. ص 28</a:t>
            </a:r>
          </a:p>
          <a:p>
            <a:pPr lvl="1"/>
            <a:r>
              <a:rPr lang="fa-IR" sz="2400" dirty="0" smtClean="0"/>
              <a:t>ارزان قیمتی کالاهای او توپخانه سنگینی است که بورژوازی به مدد آن تمام دیوارهای چین را ویران می سازد و شدیدترین بیزاری بربران از بیگانگان را به تسل</a:t>
            </a:r>
            <a:r>
              <a:rPr lang="fa-IR" sz="2400" dirty="0"/>
              <a:t>ی</a:t>
            </a:r>
            <a:r>
              <a:rPr lang="fa-IR" sz="2400" dirty="0" smtClean="0"/>
              <a:t>م وا می دارد. ص 29</a:t>
            </a:r>
          </a:p>
          <a:p>
            <a:pPr lvl="1"/>
            <a:r>
              <a:rPr lang="fa-IR" sz="2400" dirty="0" smtClean="0"/>
              <a:t>بورژوازی تمام ملت ها را وادار می سازد تا اگر نخواهند نابود شوند شیوه تولید بورژوازی را بپذیرند و به اصطلاح تمدن را در کشورهای خود رواج دهند. ص 29</a:t>
            </a:r>
            <a:endParaRPr lang="fa-IR" sz="2400" dirty="0" smtClean="0"/>
          </a:p>
          <a:p>
            <a:pPr lvl="1"/>
            <a:r>
              <a:rPr lang="fa-IR" sz="2400" dirty="0" smtClean="0"/>
              <a:t>بدین سان محدود ماندن و فرو رفتن در لاک ملی بیش از پیش غیر ممکن می شود و از شمار بسیار ادبیات ملی و محلی یک ادبیات جهانشمول پدید می آید.  </a:t>
            </a:r>
            <a:r>
              <a:rPr lang="fa-IR" sz="2400" dirty="0" smtClean="0"/>
              <a:t>ص 29</a:t>
            </a:r>
            <a:endParaRPr lang="fa-IR" sz="2400" dirty="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چند پرسش درباره سرمایه داری</a:t>
            </a:r>
            <a:endParaRPr lang="fa-IR" dirty="0"/>
          </a:p>
        </p:txBody>
      </p:sp>
      <p:sp>
        <p:nvSpPr>
          <p:cNvPr id="16387" name="Content Placeholder 2"/>
          <p:cNvSpPr>
            <a:spLocks noGrp="1"/>
          </p:cNvSpPr>
          <p:nvPr>
            <p:ph sz="quarter" idx="1"/>
          </p:nvPr>
        </p:nvSpPr>
        <p:spPr>
          <a:xfrm>
            <a:off x="301625" y="1527175"/>
            <a:ext cx="8504238" cy="4572000"/>
          </a:xfrm>
        </p:spPr>
        <p:txBody>
          <a:bodyPr/>
          <a:lstStyle/>
          <a:p>
            <a:r>
              <a:rPr lang="ar-SA" sz="2800" dirty="0" smtClean="0"/>
              <a:t>سرمایه­داری چیست؟ </a:t>
            </a:r>
            <a:r>
              <a:rPr lang="fa-IR" sz="2800" dirty="0" smtClean="0"/>
              <a:t>چه عاملي </a:t>
            </a:r>
            <a:r>
              <a:rPr lang="ar-SA" sz="2800" dirty="0" smtClean="0"/>
              <a:t>سرمایه­داری</a:t>
            </a:r>
            <a:r>
              <a:rPr lang="fa-IR" sz="2800" dirty="0" smtClean="0"/>
              <a:t> را</a:t>
            </a:r>
            <a:r>
              <a:rPr lang="ar-SA" sz="2800" dirty="0" smtClean="0"/>
              <a:t> از نظام­های پیش از آن </a:t>
            </a:r>
            <a:r>
              <a:rPr lang="fa-IR" sz="2800" dirty="0" smtClean="0"/>
              <a:t>متمايز مي کند؟</a:t>
            </a:r>
            <a:endParaRPr lang="en-US" sz="2800" dirty="0" smtClean="0"/>
          </a:p>
          <a:p>
            <a:r>
              <a:rPr lang="ar-SA" sz="2800" dirty="0" smtClean="0"/>
              <a:t>حیات نظام سرمایه­داری</a:t>
            </a:r>
            <a:r>
              <a:rPr lang="fa-IR" sz="2800" dirty="0" smtClean="0"/>
              <a:t> از</a:t>
            </a:r>
            <a:r>
              <a:rPr lang="ar-SA" sz="2800" dirty="0" smtClean="0"/>
              <a:t> چه زمانی</a:t>
            </a:r>
            <a:r>
              <a:rPr lang="fa-IR" sz="2800" dirty="0" smtClean="0"/>
              <a:t> آغاز شد</a:t>
            </a:r>
            <a:r>
              <a:rPr lang="ar-SA" sz="2800" dirty="0" smtClean="0"/>
              <a:t>؟ انتقال اروپا از فئودالیسم به سرمایه­داری چگونه و </a:t>
            </a:r>
            <a:r>
              <a:rPr lang="fa-IR" sz="2800" dirty="0" smtClean="0"/>
              <a:t>در </a:t>
            </a:r>
            <a:r>
              <a:rPr lang="ar-SA" sz="2800" dirty="0" smtClean="0"/>
              <a:t>چه مراحلی انجام شد؟ تاثیر عوامل غیر اقتصادی در این انتقال چه اندازه بود؟</a:t>
            </a:r>
            <a:endParaRPr lang="en-US" sz="2800" dirty="0" smtClean="0"/>
          </a:p>
          <a:p>
            <a:r>
              <a:rPr lang="ar-SA" sz="2800" dirty="0" smtClean="0"/>
              <a:t>نظام سرمایه­داری در طول حیات خود چه مراحلی را طی کرده است؟ فراز و فرودهای اقتصادی </a:t>
            </a:r>
            <a:r>
              <a:rPr lang="fa-IR" sz="2800" dirty="0" smtClean="0"/>
              <a:t>فراوانی</a:t>
            </a:r>
            <a:r>
              <a:rPr lang="ar-SA" sz="2800" dirty="0" smtClean="0"/>
              <a:t> که در طول حیات </a:t>
            </a:r>
            <a:r>
              <a:rPr lang="fa-IR" sz="2800" dirty="0" smtClean="0"/>
              <a:t>آن</a:t>
            </a:r>
            <a:r>
              <a:rPr lang="ar-SA" sz="2800" dirty="0" smtClean="0"/>
              <a:t> رخ داده </a:t>
            </a:r>
            <a:r>
              <a:rPr lang="fa-IR" sz="2800" dirty="0" smtClean="0"/>
              <a:t>به چه دلیل</a:t>
            </a:r>
            <a:r>
              <a:rPr lang="ar-SA" sz="2800" dirty="0" smtClean="0"/>
              <a:t> بوده است؟ آیا این نوسانات به ماهیت سرمایه­داری ارتباط دارد؟</a:t>
            </a:r>
            <a:endParaRPr lang="fa-IR" sz="2800" dirty="0" smtClean="0"/>
          </a:p>
          <a:p>
            <a:r>
              <a:rPr lang="ar-SA" sz="2800" dirty="0"/>
              <a:t>مهم­ترین </a:t>
            </a:r>
            <a:r>
              <a:rPr lang="ar-SA" sz="2800" dirty="0" smtClean="0"/>
              <a:t>دستاوردها</a:t>
            </a:r>
            <a:r>
              <a:rPr lang="fa-IR" sz="2800" dirty="0" smtClean="0"/>
              <a:t>ی مثبت</a:t>
            </a:r>
            <a:r>
              <a:rPr lang="ar-SA" sz="2800" dirty="0" smtClean="0"/>
              <a:t> </a:t>
            </a:r>
            <a:r>
              <a:rPr lang="ar-SA" sz="2800" dirty="0"/>
              <a:t>و </a:t>
            </a:r>
            <a:r>
              <a:rPr lang="fa-IR" sz="2800" dirty="0" smtClean="0"/>
              <a:t>پیامدهای منفی</a:t>
            </a:r>
            <a:r>
              <a:rPr lang="ar-SA" sz="2800" dirty="0" smtClean="0"/>
              <a:t> </a:t>
            </a:r>
            <a:r>
              <a:rPr lang="ar-SA" sz="2800" dirty="0"/>
              <a:t>نظام سرمایه­داری چه بوده است؟ منتقدان سرمایه­داری چه ایراداتی را بر آن وارد کرده­اند؟</a:t>
            </a:r>
            <a:endParaRPr lang="en-US" sz="2800" dirty="0"/>
          </a:p>
          <a:p>
            <a:endParaRPr lang="en-US" sz="2800" dirty="0" smtClean="0"/>
          </a:p>
          <a:p>
            <a:pPr marL="617538" lvl="1" indent="-342900">
              <a:buFont typeface="+mj-lt"/>
              <a:buAutoNum type="arabicPeriod"/>
              <a:defRPr/>
            </a:pPr>
            <a:endParaRPr lang="fa-IR" sz="1800" dirty="0" smtClean="0"/>
          </a:p>
          <a:p>
            <a:pPr marL="457200" indent="-457200">
              <a:buFont typeface="+mj-lt"/>
              <a:buAutoNum type="arabicPeriod"/>
              <a:defRPr/>
            </a:pPr>
            <a:endParaRPr lang="fa-I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چند پرسش درباره سرمایه داری - 2</a:t>
            </a:r>
            <a:endParaRPr lang="fa-IR" dirty="0"/>
          </a:p>
        </p:txBody>
      </p:sp>
      <p:sp>
        <p:nvSpPr>
          <p:cNvPr id="3" name="Content Placeholder 2"/>
          <p:cNvSpPr>
            <a:spLocks noGrp="1"/>
          </p:cNvSpPr>
          <p:nvPr>
            <p:ph sz="quarter" idx="1"/>
          </p:nvPr>
        </p:nvSpPr>
        <p:spPr/>
        <p:txBody>
          <a:bodyPr/>
          <a:lstStyle/>
          <a:p>
            <a:r>
              <a:rPr lang="fa-IR" dirty="0" smtClean="0"/>
              <a:t>نسبت دین و سرمایه داری چیست؟ آیا سرمایه داری نظامی سکولار است؟ وحی چه جایگاهی در نظام سرمایه داری دارد؟</a:t>
            </a:r>
          </a:p>
          <a:p>
            <a:r>
              <a:rPr lang="ar-SA" dirty="0" smtClean="0"/>
              <a:t>نسبت </a:t>
            </a:r>
            <a:r>
              <a:rPr lang="ar-SA" dirty="0"/>
              <a:t>اسلام و سرمایه­داری چیست؟ مهم­ترین انتقادات وارد بر سرمایه­داری از منظر </a:t>
            </a:r>
            <a:r>
              <a:rPr lang="ar-SA" dirty="0" smtClean="0"/>
              <a:t>اسلام </a:t>
            </a:r>
            <a:r>
              <a:rPr lang="ar-SA" dirty="0"/>
              <a:t>کدام است</a:t>
            </a:r>
            <a:r>
              <a:rPr lang="ar-SA" dirty="0" smtClean="0"/>
              <a:t>؟</a:t>
            </a:r>
            <a:endParaRPr lang="fa-IR" dirty="0" smtClean="0"/>
          </a:p>
          <a:p>
            <a:r>
              <a:rPr lang="fa-IR" dirty="0" smtClean="0"/>
              <a:t>آیا روابط اقتصادی در کشور ما سرمایه دارانه است؟ چشم انداز آینده چگونه است؟</a:t>
            </a:r>
            <a:endParaRPr lang="en-US" dirty="0"/>
          </a:p>
          <a:p>
            <a:r>
              <a:rPr lang="ar-SA" dirty="0"/>
              <a:t>آینده سرمایه­داری چیست؟ آیا رشد سریع کشورهای شرق آسیا به ویژه چین و بحران کنونی کشورهای اروپایی و آمریکا به معنای پایان سرمایه­داری یا افول آن است</a:t>
            </a:r>
            <a:r>
              <a:rPr lang="ar-SA" dirty="0" smtClean="0"/>
              <a:t>؟</a:t>
            </a:r>
            <a:endParaRPr lang="fa-IR" dirty="0" smtClean="0"/>
          </a:p>
          <a:p>
            <a:r>
              <a:rPr lang="fa-IR" dirty="0" smtClean="0"/>
              <a:t>آیا جایگزینی برای سرمایه داری وجود دارد؟ جایگزینی که بتواند شکاف های طبقاتی را کاهش دهد، محیط زیست را حفظ کند و متضمن زندگی مطلوب برای بشر باشد؟</a:t>
            </a:r>
            <a:endParaRPr lang="en-US" dirty="0"/>
          </a:p>
          <a:p>
            <a:endParaRPr lang="fa-IR" dirty="0"/>
          </a:p>
        </p:txBody>
      </p:sp>
    </p:spTree>
    <p:extLst>
      <p:ext uri="{BB962C8B-B14F-4D97-AF65-F5344CB8AC3E}">
        <p14:creationId xmlns:p14="http://schemas.microsoft.com/office/powerpoint/2010/main" val="3562377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سرمايه داري چيست؟</a:t>
            </a:r>
            <a:endParaRPr lang="en-US" dirty="0"/>
          </a:p>
        </p:txBody>
      </p:sp>
      <p:sp>
        <p:nvSpPr>
          <p:cNvPr id="3" name="Content Placeholder 2"/>
          <p:cNvSpPr>
            <a:spLocks noGrp="1"/>
          </p:cNvSpPr>
          <p:nvPr>
            <p:ph sz="quarter" idx="1"/>
          </p:nvPr>
        </p:nvSpPr>
        <p:spPr/>
        <p:txBody>
          <a:bodyPr/>
          <a:lstStyle/>
          <a:p>
            <a:r>
              <a:rPr lang="ar-SA" sz="2800" dirty="0" smtClean="0"/>
              <a:t>درباره ماهیت سرمایه داری و گوهر بنیادین آن اختلافات فراوانی وجود دارد. برخی از دیدگاه های مطرح در این زمینه به شرح زیر است:</a:t>
            </a:r>
            <a:endParaRPr lang="en-US" sz="2800" dirty="0" smtClean="0"/>
          </a:p>
          <a:p>
            <a:pPr lvl="1"/>
            <a:r>
              <a:rPr lang="ar-SA" sz="2400" dirty="0">
                <a:solidFill>
                  <a:srgbClr val="0070C0"/>
                </a:solidFill>
              </a:rPr>
              <a:t>سرمایه­داری به </a:t>
            </a:r>
            <a:r>
              <a:rPr lang="ar-SA" sz="2400" dirty="0" smtClean="0">
                <a:solidFill>
                  <a:srgbClr val="0070C0"/>
                </a:solidFill>
              </a:rPr>
              <a:t>مثابه</a:t>
            </a:r>
            <a:r>
              <a:rPr lang="fa-IR" sz="2400" dirty="0" smtClean="0">
                <a:solidFill>
                  <a:srgbClr val="0070C0"/>
                </a:solidFill>
              </a:rPr>
              <a:t> یکی از</a:t>
            </a:r>
            <a:r>
              <a:rPr lang="ar-SA" sz="2400" dirty="0" smtClean="0">
                <a:solidFill>
                  <a:srgbClr val="0070C0"/>
                </a:solidFill>
              </a:rPr>
              <a:t> شیوه</a:t>
            </a:r>
            <a:r>
              <a:rPr lang="fa-IR" sz="2400" dirty="0" smtClean="0">
                <a:solidFill>
                  <a:srgbClr val="0070C0"/>
                </a:solidFill>
              </a:rPr>
              <a:t> های</a:t>
            </a:r>
            <a:r>
              <a:rPr lang="ar-SA" sz="2400" dirty="0" smtClean="0">
                <a:solidFill>
                  <a:srgbClr val="0070C0"/>
                </a:solidFill>
              </a:rPr>
              <a:t> </a:t>
            </a:r>
            <a:r>
              <a:rPr lang="ar-SA" sz="2400" dirty="0">
                <a:solidFill>
                  <a:srgbClr val="0070C0"/>
                </a:solidFill>
              </a:rPr>
              <a:t>تولید</a:t>
            </a:r>
            <a:endParaRPr lang="en-US" sz="2400" dirty="0">
              <a:solidFill>
                <a:srgbClr val="0070C0"/>
              </a:solidFill>
            </a:endParaRPr>
          </a:p>
          <a:p>
            <a:pPr lvl="1"/>
            <a:r>
              <a:rPr lang="ar-SA" sz="2400" dirty="0" smtClean="0">
                <a:solidFill>
                  <a:srgbClr val="0070C0"/>
                </a:solidFill>
              </a:rPr>
              <a:t>سرمایه­داری </a:t>
            </a:r>
            <a:r>
              <a:rPr lang="fa-IR" sz="2400" dirty="0" smtClean="0">
                <a:solidFill>
                  <a:srgbClr val="0070C0"/>
                </a:solidFill>
              </a:rPr>
              <a:t>به مثابه نظام انگیزشیِ دارای روح</a:t>
            </a:r>
            <a:endParaRPr lang="ar-SA" sz="2400" dirty="0">
              <a:solidFill>
                <a:srgbClr val="0070C0"/>
              </a:solidFill>
            </a:endParaRPr>
          </a:p>
          <a:p>
            <a:pPr lvl="1"/>
            <a:r>
              <a:rPr lang="ar-SA" sz="2400" dirty="0" smtClean="0">
                <a:solidFill>
                  <a:srgbClr val="0070C0"/>
                </a:solidFill>
              </a:rPr>
              <a:t>سرمایه داری به مثابه </a:t>
            </a:r>
            <a:r>
              <a:rPr lang="fa-IR" sz="2400" dirty="0" smtClean="0">
                <a:solidFill>
                  <a:srgbClr val="0070C0"/>
                </a:solidFill>
              </a:rPr>
              <a:t>بازار خود تنظیم گر</a:t>
            </a:r>
            <a:endParaRPr lang="fa-IR" sz="2400" dirty="0">
              <a:solidFill>
                <a:srgbClr val="0070C0"/>
              </a:solidFill>
            </a:endParaRPr>
          </a:p>
          <a:p>
            <a:r>
              <a:rPr lang="fa-IR" sz="2800" dirty="0"/>
              <a:t>ما در آینده درباره معنای دوم و سوم به تفصیل </a:t>
            </a:r>
            <a:r>
              <a:rPr lang="fa-IR" sz="2800" dirty="0" smtClean="0"/>
              <a:t>سخن خواهیم گفت. </a:t>
            </a:r>
            <a:endParaRPr lang="fa-I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سرمایه­داری به مثابه </a:t>
            </a:r>
            <a:r>
              <a:rPr lang="ar-SA" b="1" dirty="0" smtClean="0"/>
              <a:t>یک</a:t>
            </a:r>
            <a:r>
              <a:rPr lang="fa-IR" b="1" dirty="0" smtClean="0"/>
              <a:t>ی از</a:t>
            </a:r>
            <a:r>
              <a:rPr lang="ar-SA" b="1" dirty="0" smtClean="0"/>
              <a:t> شیوه</a:t>
            </a:r>
            <a:r>
              <a:rPr lang="fa-IR" b="1" dirty="0" smtClean="0"/>
              <a:t> های</a:t>
            </a:r>
            <a:r>
              <a:rPr lang="ar-SA" b="1" dirty="0" smtClean="0"/>
              <a:t> </a:t>
            </a:r>
            <a:r>
              <a:rPr lang="ar-SA" b="1" dirty="0"/>
              <a:t>تولید</a:t>
            </a:r>
            <a:endParaRPr lang="en-US" dirty="0"/>
          </a:p>
        </p:txBody>
      </p:sp>
      <p:sp>
        <p:nvSpPr>
          <p:cNvPr id="3" name="Content Placeholder 2"/>
          <p:cNvSpPr>
            <a:spLocks noGrp="1"/>
          </p:cNvSpPr>
          <p:nvPr>
            <p:ph sz="quarter" idx="1"/>
          </p:nvPr>
        </p:nvSpPr>
        <p:spPr/>
        <p:txBody>
          <a:bodyPr/>
          <a:lstStyle/>
          <a:p>
            <a:r>
              <a:rPr lang="fa-IR" dirty="0" smtClean="0"/>
              <a:t>عناصر </a:t>
            </a:r>
            <a:r>
              <a:rPr lang="fa-IR" dirty="0"/>
              <a:t>تشکیل دهنده شیوه تولید عبارتند از: </a:t>
            </a:r>
          </a:p>
          <a:p>
            <a:pPr lvl="1"/>
            <a:r>
              <a:rPr lang="fa-IR" sz="2400" dirty="0"/>
              <a:t>نیروهای تولیدی (شامل نیروی کار، دانش نهفته در ابزارهای تولید و ....) </a:t>
            </a:r>
          </a:p>
          <a:p>
            <a:pPr lvl="1"/>
            <a:r>
              <a:rPr lang="fa-IR" sz="2400" dirty="0" smtClean="0"/>
              <a:t>مناسبات </a:t>
            </a:r>
            <a:r>
              <a:rPr lang="fa-IR" sz="2400" dirty="0"/>
              <a:t>تولیدی اعم از </a:t>
            </a:r>
            <a:r>
              <a:rPr lang="fa-IR" sz="2400" dirty="0" smtClean="0"/>
              <a:t>مناسبات </a:t>
            </a:r>
            <a:r>
              <a:rPr lang="fa-IR" sz="2400" dirty="0"/>
              <a:t>فنی و اجتماعی (شامل مالکیت، قدرت و سایر </a:t>
            </a:r>
            <a:r>
              <a:rPr lang="fa-IR" sz="2400" dirty="0" smtClean="0"/>
              <a:t>مناسبات </a:t>
            </a:r>
            <a:r>
              <a:rPr lang="fa-IR" sz="2400" dirty="0"/>
              <a:t>ناظر به دارایی های تولیدی جامعه و نیز انجمن </a:t>
            </a:r>
            <a:r>
              <a:rPr lang="fa-IR" sz="2400" dirty="0" smtClean="0"/>
              <a:t>ها، </a:t>
            </a:r>
            <a:r>
              <a:rPr lang="fa-IR" sz="2400" dirty="0"/>
              <a:t>اتحادیه ها و روابط میان طبقات اجتماعی)</a:t>
            </a:r>
            <a:endParaRPr lang="en-US" sz="2400" dirty="0"/>
          </a:p>
          <a:p>
            <a:r>
              <a:rPr lang="fa-IR" dirty="0"/>
              <a:t>مارکس تحولات کلان اجتماعی را ناشی از </a:t>
            </a:r>
            <a:r>
              <a:rPr lang="fa-IR" dirty="0"/>
              <a:t>تحولات </a:t>
            </a:r>
            <a:r>
              <a:rPr lang="fa-IR" dirty="0"/>
              <a:t>شیوه تولید می داند. </a:t>
            </a:r>
          </a:p>
          <a:p>
            <a:r>
              <a:rPr lang="fa-IR" dirty="0"/>
              <a:t>به عقیده وی هر گاه مناسبات تولیدی (به ویژه مناسبات مالکیت) هماهنگی خود را با نیروهای </a:t>
            </a:r>
            <a:r>
              <a:rPr lang="fa-IR" dirty="0"/>
              <a:t>تولیدی </a:t>
            </a:r>
            <a:r>
              <a:rPr lang="fa-IR" dirty="0"/>
              <a:t>از دست بدهد شیوه تولید در هم شکسته خواهد شد. </a:t>
            </a:r>
            <a:r>
              <a:rPr lang="fa-IR" dirty="0" smtClean="0"/>
              <a:t>ص 30</a:t>
            </a:r>
            <a:endParaRPr lang="fa-IR" dirty="0"/>
          </a:p>
          <a:p>
            <a:r>
              <a:rPr lang="fa-IR" dirty="0"/>
              <a:t>وی بر همین اساس نابودی فئودالیسم را توضیح می </a:t>
            </a:r>
            <a:r>
              <a:rPr lang="fa-IR" dirty="0" smtClean="0"/>
              <a:t>دهد.</a:t>
            </a:r>
          </a:p>
          <a:p>
            <a:r>
              <a:rPr lang="fa-IR" dirty="0" smtClean="0"/>
              <a:t>مارکس </a:t>
            </a:r>
            <a:r>
              <a:rPr lang="fa-IR" dirty="0"/>
              <a:t>پیش بینی می کند پرولتاریا (به عنوان مهم ترین نیروی </a:t>
            </a:r>
            <a:r>
              <a:rPr lang="fa-IR" dirty="0" smtClean="0"/>
              <a:t>مولد) </a:t>
            </a:r>
            <a:r>
              <a:rPr lang="fa-IR" dirty="0"/>
              <a:t>مناسبات تولیدی سرمایه داری (به ویژه مالکیت خصوصی) را در هم خواهد شکست و جامعه به شیوه تولید سوسیالیستی روی خواهد آورد.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گوهر سرمایه داری</a:t>
            </a:r>
            <a:endParaRPr lang="fa-IR" dirty="0"/>
          </a:p>
        </p:txBody>
      </p:sp>
      <p:sp>
        <p:nvSpPr>
          <p:cNvPr id="3" name="Content Placeholder 2"/>
          <p:cNvSpPr>
            <a:spLocks noGrp="1"/>
          </p:cNvSpPr>
          <p:nvPr>
            <p:ph sz="quarter" idx="1"/>
          </p:nvPr>
        </p:nvSpPr>
        <p:spPr/>
        <p:txBody>
          <a:bodyPr/>
          <a:lstStyle/>
          <a:p>
            <a:r>
              <a:rPr lang="fa-IR" sz="2800" dirty="0" smtClean="0"/>
              <a:t>آنچه سرمایه داری را از سایر شیوه های تولید متمایز می کند سلب مالکیت ابزار تولید از صاحبان نیروی کار است. در این شیوه نیروی کار تبدیل به کالا می شود و در معرض نوسانات متعدد بازار کار قرار می گیرد.</a:t>
            </a:r>
            <a:endParaRPr lang="en-US" sz="2800" dirty="0"/>
          </a:p>
          <a:p>
            <a:r>
              <a:rPr lang="ar-SA" sz="2800" dirty="0" smtClean="0"/>
              <a:t>لیپسون </a:t>
            </a:r>
            <a:r>
              <a:rPr lang="ar-SA" sz="2800" dirty="0"/>
              <a:t>می­گوید: </a:t>
            </a:r>
            <a:endParaRPr lang="fa-IR" sz="2800" dirty="0"/>
          </a:p>
          <a:p>
            <a:pPr lvl="1"/>
            <a:r>
              <a:rPr lang="ar-SA" sz="2400" dirty="0"/>
              <a:t>خصوصیت بنیادین سرمایه­داری نظام روزمزدی است که در آن کارگر</a:t>
            </a:r>
            <a:r>
              <a:rPr lang="fa-IR" sz="2400" dirty="0"/>
              <a:t>،</a:t>
            </a:r>
            <a:r>
              <a:rPr lang="ar-SA" sz="2400" dirty="0"/>
              <a:t> فاقد حق مالکیت در متاع هایی است که تولید می­کند: او نه ثمرات کار خود را، که خود آن کار را می­فروشد و این تمایزی است که از لحاظ اقتصادی اهمیت تعیین کننده­ای دارد. </a:t>
            </a:r>
            <a:endParaRPr lang="fa-IR" sz="2400" dirty="0"/>
          </a:p>
          <a:p>
            <a:r>
              <a:rPr lang="fa-IR" sz="2900" dirty="0"/>
              <a:t>مارکس می گوید:</a:t>
            </a:r>
          </a:p>
          <a:p>
            <a:pPr lvl="1"/>
            <a:r>
              <a:rPr lang="fa-IR" sz="2400" dirty="0"/>
              <a:t>این کارگران که مجبورند خود را روزانه بفروشند کالایی هستند نظیر هر شیء دیگر مورد داد و </a:t>
            </a:r>
            <a:r>
              <a:rPr lang="fa-IR" sz="2400" dirty="0" smtClean="0"/>
              <a:t>ستد و بالنتیجه به همان اندازه دستخوش کلیه چم و خم های رقابت و نوسانات بازار. ص 31</a:t>
            </a:r>
          </a:p>
          <a:p>
            <a:endParaRPr lang="fa-IR" dirty="0"/>
          </a:p>
        </p:txBody>
      </p:sp>
    </p:spTree>
    <p:extLst>
      <p:ext uri="{BB962C8B-B14F-4D97-AF65-F5344CB8AC3E}">
        <p14:creationId xmlns:p14="http://schemas.microsoft.com/office/powerpoint/2010/main" val="2091895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پیش </a:t>
            </a:r>
            <a:r>
              <a:rPr lang="ar-SA" b="1" dirty="0" smtClean="0"/>
              <a:t>شرط</a:t>
            </a:r>
            <a:r>
              <a:rPr lang="fa-IR" b="1" dirty="0" smtClean="0"/>
              <a:t> های</a:t>
            </a:r>
            <a:r>
              <a:rPr lang="ar-SA" b="1" dirty="0" smtClean="0"/>
              <a:t> تاریخی پیدایش </a:t>
            </a:r>
            <a:r>
              <a:rPr lang="ar-SA" b="1" dirty="0"/>
              <a:t>سرمایه­داری</a:t>
            </a:r>
            <a:endParaRPr lang="fa-IR" dirty="0"/>
          </a:p>
        </p:txBody>
      </p:sp>
      <p:sp>
        <p:nvSpPr>
          <p:cNvPr id="3" name="Content Placeholder 2"/>
          <p:cNvSpPr>
            <a:spLocks noGrp="1"/>
          </p:cNvSpPr>
          <p:nvPr>
            <p:ph sz="quarter" idx="1"/>
          </p:nvPr>
        </p:nvSpPr>
        <p:spPr/>
        <p:txBody>
          <a:bodyPr/>
          <a:lstStyle/>
          <a:p>
            <a:pPr marL="514350" indent="-514350">
              <a:buFont typeface="+mj-lt"/>
              <a:buAutoNum type="arabicPeriod"/>
            </a:pPr>
            <a:r>
              <a:rPr lang="ar-SA" dirty="0"/>
              <a:t>گرد آمدن مالکیت ابزار تولید در بخش کوچکی از جامعه </a:t>
            </a:r>
            <a:r>
              <a:rPr lang="fa-IR" dirty="0" smtClean="0"/>
              <a:t>(طبقه بورژوا)</a:t>
            </a:r>
            <a:endParaRPr lang="fa-IR" dirty="0"/>
          </a:p>
          <a:p>
            <a:pPr marL="514350" indent="-514350">
              <a:buFont typeface="+mj-lt"/>
              <a:buAutoNum type="arabicPeriod"/>
            </a:pPr>
            <a:r>
              <a:rPr lang="ar-SA" dirty="0"/>
              <a:t>پیدایش طبقه بی </a:t>
            </a:r>
            <a:r>
              <a:rPr lang="ar-SA" dirty="0" smtClean="0"/>
              <a:t>چیزی</a:t>
            </a:r>
            <a:r>
              <a:rPr lang="fa-IR" dirty="0" smtClean="0"/>
              <a:t> (پرولتاریا)</a:t>
            </a:r>
            <a:r>
              <a:rPr lang="ar-SA" dirty="0" smtClean="0"/>
              <a:t> </a:t>
            </a:r>
            <a:r>
              <a:rPr lang="ar-SA" dirty="0"/>
              <a:t>که فروش نیروی کار تنها راه معیشت </a:t>
            </a:r>
            <a:r>
              <a:rPr lang="fa-IR" dirty="0" smtClean="0"/>
              <a:t>اوست</a:t>
            </a:r>
            <a:r>
              <a:rPr lang="ar-SA" dirty="0" smtClean="0"/>
              <a:t>. </a:t>
            </a:r>
            <a:endParaRPr lang="fa-IR" dirty="0"/>
          </a:p>
          <a:p>
            <a:pPr lvl="1"/>
            <a:r>
              <a:rPr lang="ar-SA" sz="2400" dirty="0" smtClean="0"/>
              <a:t>البته </a:t>
            </a:r>
            <a:r>
              <a:rPr lang="ar-SA" sz="2400" dirty="0"/>
              <a:t>این طبقه خدمات کاری خود را نه به سبب اجبار (چنان که در نظام بردگی مرسوم بود) بلکه بر مبنای قرارداد دستمزدی عرضه می­کند. </a:t>
            </a:r>
            <a:endParaRPr lang="fa-IR" sz="2400" dirty="0" smtClean="0"/>
          </a:p>
          <a:p>
            <a:r>
              <a:rPr lang="fa-IR" dirty="0"/>
              <a:t>مارکس در دو فصل پاياني جلد </a:t>
            </a:r>
            <a:r>
              <a:rPr lang="fa-IR" dirty="0" smtClean="0"/>
              <a:t>اول کتاب </a:t>
            </a:r>
            <a:r>
              <a:rPr lang="fa-IR" dirty="0"/>
              <a:t>سرمايه به تفصيل درباره </a:t>
            </a:r>
            <a:r>
              <a:rPr lang="fa-IR" dirty="0" smtClean="0"/>
              <a:t>چگونگي سلب مالکیت، ایجاد طبقه بورژوا و </a:t>
            </a:r>
            <a:r>
              <a:rPr lang="fa-IR" dirty="0"/>
              <a:t>گذار به سرمايه داري سخن گفته است.</a:t>
            </a:r>
          </a:p>
          <a:p>
            <a:r>
              <a:rPr lang="fa-IR" dirty="0"/>
              <a:t>ديگر متفکران چپگرا نيز که هر يک به صورتي از وي تاثير پذيرفته اند در اين باره مطالعاتي را انجام داده اند که از اين ميان مي توان به آراي موريس داب در کتاب مطالعاتی در زاد و رشد سرمایه داری اشاره کرد. </a:t>
            </a:r>
            <a:endParaRPr lang="en-US" dirty="0"/>
          </a:p>
          <a:p>
            <a:pPr marL="274638" lvl="1" indent="0">
              <a:buNone/>
            </a:pPr>
            <a:endParaRPr lang="en-US" sz="2400" dirty="0"/>
          </a:p>
          <a:p>
            <a:endParaRPr lang="fa-IR" dirty="0"/>
          </a:p>
        </p:txBody>
      </p:sp>
    </p:spTree>
    <p:extLst>
      <p:ext uri="{BB962C8B-B14F-4D97-AF65-F5344CB8AC3E}">
        <p14:creationId xmlns:p14="http://schemas.microsoft.com/office/powerpoint/2010/main" val="327564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تفاوت سرمایه­داری و فئودالیسم</a:t>
            </a:r>
            <a:endParaRPr lang="en-US" dirty="0"/>
          </a:p>
        </p:txBody>
      </p:sp>
      <p:sp>
        <p:nvSpPr>
          <p:cNvPr id="3" name="Content Placeholder 2"/>
          <p:cNvSpPr>
            <a:spLocks noGrp="1"/>
          </p:cNvSpPr>
          <p:nvPr>
            <p:ph sz="quarter" idx="1"/>
          </p:nvPr>
        </p:nvSpPr>
        <p:spPr/>
        <p:txBody>
          <a:bodyPr/>
          <a:lstStyle/>
          <a:p>
            <a:r>
              <a:rPr lang="ar-SA" sz="2800" dirty="0" smtClean="0"/>
              <a:t>در فئودالیسم تولید </a:t>
            </a:r>
            <a:r>
              <a:rPr lang="ar-SA" sz="2800" dirty="0" smtClean="0"/>
              <a:t>کننده</a:t>
            </a:r>
            <a:r>
              <a:rPr lang="fa-IR" sz="2800" dirty="0" smtClean="0"/>
              <a:t> واقعی (سرف)</a:t>
            </a:r>
            <a:r>
              <a:rPr lang="ar-SA" sz="2800" dirty="0" smtClean="0"/>
              <a:t> </a:t>
            </a:r>
            <a:r>
              <a:rPr lang="fa-IR" sz="2800" dirty="0" smtClean="0"/>
              <a:t>بر زمین کشاورزی و سایر ابزارهای تولیدی خود نوعی مالکیت طولی دارد؛ هر چند بر اساس تعهدات فئودالی ناچار است بخشی از محصول را به ارباب بدهد و نمی تواند بدون اجازه او از مِلک اربابی خارج شود.</a:t>
            </a:r>
            <a:endParaRPr lang="fa-IR" sz="2800" dirty="0" smtClean="0"/>
          </a:p>
          <a:p>
            <a:r>
              <a:rPr lang="ar-SA" sz="2800" dirty="0" smtClean="0"/>
              <a:t>اما </a:t>
            </a:r>
            <a:r>
              <a:rPr lang="ar-SA" sz="2800" dirty="0" smtClean="0"/>
              <a:t>در سرمایه داری</a:t>
            </a:r>
            <a:r>
              <a:rPr lang="fa-IR" sz="2800" dirty="0" smtClean="0"/>
              <a:t>:</a:t>
            </a:r>
          </a:p>
          <a:p>
            <a:pPr lvl="1"/>
            <a:r>
              <a:rPr lang="ar-SA" sz="2400" dirty="0" smtClean="0"/>
              <a:t>تولید </a:t>
            </a:r>
            <a:r>
              <a:rPr lang="ar-SA" sz="2400" dirty="0" smtClean="0"/>
              <a:t>کننده</a:t>
            </a:r>
            <a:r>
              <a:rPr lang="fa-IR" sz="2400" dirty="0" smtClean="0"/>
              <a:t> واقعی (پرولتاریا)</a:t>
            </a:r>
            <a:r>
              <a:rPr lang="ar-SA" sz="2400" dirty="0" smtClean="0"/>
              <a:t> </a:t>
            </a:r>
            <a:r>
              <a:rPr lang="ar-SA" sz="2400" dirty="0" smtClean="0"/>
              <a:t>مالک ابزار تولیدش نیست</a:t>
            </a:r>
            <a:r>
              <a:rPr lang="fa-IR" sz="2400" dirty="0" smtClean="0"/>
              <a:t>.</a:t>
            </a:r>
          </a:p>
          <a:p>
            <a:pPr lvl="1"/>
            <a:r>
              <a:rPr lang="ar-SA" sz="2400" dirty="0" smtClean="0"/>
              <a:t>بین او و صاحب ابزار تولید رابطه­ای قراردادی برقرار است که می­توان در کوتاه مدت به آن پایان داد.</a:t>
            </a:r>
            <a:endParaRPr lang="fa-IR" sz="2400" dirty="0" smtClean="0"/>
          </a:p>
          <a:p>
            <a:pPr lvl="1"/>
            <a:r>
              <a:rPr lang="ar-SA" sz="2400" dirty="0" smtClean="0"/>
              <a:t>در مقابل</a:t>
            </a:r>
            <a:r>
              <a:rPr lang="fa-IR" sz="2400" dirty="0" smtClean="0"/>
              <a:t>،</a:t>
            </a:r>
            <a:r>
              <a:rPr lang="ar-SA" sz="2400" dirty="0" smtClean="0"/>
              <a:t> کارگر می­تواند آزادانه اربابش را انتخاب کند و از خدمت یک ارباب به خدمت دیگری برود. او بجز تعهد برخاسته از قرارداد خدمت، تعهد باج دهی به صورت کار یا پول به ارباب ندارد. </a:t>
            </a:r>
            <a:endParaRPr lang="en-US" sz="2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پیامدهای فراگیر شدن سرمایه داری از نگاه مارکس</a:t>
            </a:r>
            <a:endParaRPr lang="fa-IR" dirty="0"/>
          </a:p>
        </p:txBody>
      </p:sp>
      <p:sp>
        <p:nvSpPr>
          <p:cNvPr id="3" name="Content Placeholder 2"/>
          <p:cNvSpPr>
            <a:spLocks noGrp="1"/>
          </p:cNvSpPr>
          <p:nvPr>
            <p:ph sz="quarter" idx="1"/>
          </p:nvPr>
        </p:nvSpPr>
        <p:spPr/>
        <p:txBody>
          <a:bodyPr/>
          <a:lstStyle/>
          <a:p>
            <a:r>
              <a:rPr lang="fa-IR" sz="2800" u="sng" dirty="0" smtClean="0"/>
              <a:t>طبقاتی شدن اجتماع و تشدید مبارزات طبقاتی</a:t>
            </a:r>
          </a:p>
          <a:p>
            <a:pPr lvl="1"/>
            <a:r>
              <a:rPr lang="fa-IR" sz="2400" dirty="0" smtClean="0"/>
              <a:t>جامعه به دو اردوگاه بزرگ متخاصم (به دو طبقه بزرگ رویاروی یکدیگر) یعنی به بورژوازی و پرولتاریا تقسیم می شود</a:t>
            </a:r>
            <a:r>
              <a:rPr lang="fa-IR" sz="2400" dirty="0" smtClean="0"/>
              <a:t>. ص 26</a:t>
            </a:r>
          </a:p>
          <a:p>
            <a:pPr lvl="1"/>
            <a:r>
              <a:rPr lang="fa-IR" sz="2400" dirty="0" smtClean="0"/>
              <a:t>سرمایه داری </a:t>
            </a:r>
            <a:r>
              <a:rPr lang="fa-IR" sz="2400" dirty="0"/>
              <a:t>تراکم جمعیت پدید </a:t>
            </a:r>
            <a:r>
              <a:rPr lang="fa-IR" sz="2400" dirty="0" smtClean="0"/>
              <a:t>می آورد، </a:t>
            </a:r>
            <a:r>
              <a:rPr lang="fa-IR" sz="2400" dirty="0"/>
              <a:t>وسایل تولید را متراکم </a:t>
            </a:r>
            <a:r>
              <a:rPr lang="fa-IR" sz="2400" dirty="0" smtClean="0"/>
              <a:t>می کند </a:t>
            </a:r>
            <a:r>
              <a:rPr lang="fa-IR" sz="2400" dirty="0"/>
              <a:t>و مالکیت را در چنگ عده ای معدود متمرکز </a:t>
            </a:r>
            <a:r>
              <a:rPr lang="fa-IR" sz="2400" dirty="0" smtClean="0"/>
              <a:t>می سازد. </a:t>
            </a:r>
          </a:p>
          <a:p>
            <a:pPr lvl="1"/>
            <a:r>
              <a:rPr lang="fa-IR" sz="2400" dirty="0" smtClean="0"/>
              <a:t>پیامد </a:t>
            </a:r>
            <a:r>
              <a:rPr lang="fa-IR" sz="2400" dirty="0"/>
              <a:t>ناگزیر این دگرگونی ها </a:t>
            </a:r>
            <a:r>
              <a:rPr lang="fa-IR" sz="2400" u="sng" dirty="0"/>
              <a:t>تمرکز سیاسی </a:t>
            </a:r>
            <a:r>
              <a:rPr lang="fa-IR" sz="2400" dirty="0" smtClean="0"/>
              <a:t>خواهد بود. </a:t>
            </a:r>
            <a:r>
              <a:rPr lang="fa-IR" sz="2400" dirty="0" smtClean="0"/>
              <a:t>به همین دلیل در جامعه سرمایه داری </a:t>
            </a:r>
            <a:r>
              <a:rPr lang="fa-IR" sz="2400" dirty="0" smtClean="0"/>
              <a:t>دولت چیزی نیست جز «کمیته اداره کننده امور مشترک مجموع طبقه بورژوازی</a:t>
            </a:r>
            <a:r>
              <a:rPr lang="fa-IR" sz="2400" dirty="0" smtClean="0"/>
              <a:t>». ص 27</a:t>
            </a:r>
          </a:p>
          <a:p>
            <a:pPr lvl="1"/>
            <a:endParaRPr lang="fa-IR" sz="2400" dirty="0" smtClean="0"/>
          </a:p>
          <a:p>
            <a:pPr lvl="1"/>
            <a:endParaRPr lang="fa-IR" sz="2400" dirty="0" smtClean="0"/>
          </a:p>
        </p:txBody>
      </p:sp>
    </p:spTree>
    <p:extLst>
      <p:ext uri="{BB962C8B-B14F-4D97-AF65-F5344CB8AC3E}">
        <p14:creationId xmlns:p14="http://schemas.microsoft.com/office/powerpoint/2010/main" val="364859030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17427</TotalTime>
  <Words>1418</Words>
  <Application>Microsoft Office PowerPoint</Application>
  <PresentationFormat>On-screen Show (4:3)</PresentationFormat>
  <Paragraphs>76</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Custom Design</vt:lpstr>
      <vt:lpstr>Civic</vt:lpstr>
      <vt:lpstr>1_Custom Design</vt:lpstr>
      <vt:lpstr>نظام هاي اقتصادي</vt:lpstr>
      <vt:lpstr>چند پرسش درباره سرمایه داری</vt:lpstr>
      <vt:lpstr>چند پرسش درباره سرمایه داری - 2</vt:lpstr>
      <vt:lpstr>سرمايه داري چيست؟</vt:lpstr>
      <vt:lpstr>سرمایه­داری به مثابه یکی از شیوه های تولید</vt:lpstr>
      <vt:lpstr>گوهر سرمایه داری</vt:lpstr>
      <vt:lpstr>پیش شرط های تاریخی پیدایش سرمایه­داری</vt:lpstr>
      <vt:lpstr>تفاوت سرمایه­داری و فئودالیسم</vt:lpstr>
      <vt:lpstr>پیامدهای فراگیر شدن سرمایه داری از نگاه مارکس</vt:lpstr>
      <vt:lpstr>پیامدهای فراگیر شدن سرمایه داری از نگاه مارکس-2</vt:lpstr>
      <vt:lpstr>پیامدهای فراگیر شدن سرمایه داری از نگاه مارکس -3</vt:lpstr>
      <vt:lpstr>پیامدهای فراگیر شدن سرمایه داری از نگاه مارکس-4</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806</cp:revision>
  <dcterms:created xsi:type="dcterms:W3CDTF">2009-01-13T09:50:30Z</dcterms:created>
  <dcterms:modified xsi:type="dcterms:W3CDTF">2013-11-02T08:09:25Z</dcterms:modified>
</cp:coreProperties>
</file>