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bookmarkIdSeed="2">
  <p:sldMasterIdLst>
    <p:sldMasterId id="2147483732" r:id="rId2"/>
  </p:sldMasterIdLst>
  <p:notesMasterIdLst>
    <p:notesMasterId r:id="rId65"/>
  </p:notesMasterIdLst>
  <p:handoutMasterIdLst>
    <p:handoutMasterId r:id="rId66"/>
  </p:handoutMasterIdLst>
  <p:sldIdLst>
    <p:sldId id="370" r:id="rId3"/>
    <p:sldId id="757" r:id="rId4"/>
    <p:sldId id="369" r:id="rId5"/>
    <p:sldId id="715" r:id="rId6"/>
    <p:sldId id="371" r:id="rId7"/>
    <p:sldId id="372" r:id="rId8"/>
    <p:sldId id="716" r:id="rId9"/>
    <p:sldId id="373" r:id="rId10"/>
    <p:sldId id="717" r:id="rId11"/>
    <p:sldId id="374" r:id="rId12"/>
    <p:sldId id="718" r:id="rId13"/>
    <p:sldId id="375" r:id="rId14"/>
    <p:sldId id="719" r:id="rId15"/>
    <p:sldId id="720" r:id="rId16"/>
    <p:sldId id="397" r:id="rId17"/>
    <p:sldId id="721" r:id="rId18"/>
    <p:sldId id="732" r:id="rId19"/>
    <p:sldId id="407" r:id="rId20"/>
    <p:sldId id="726" r:id="rId21"/>
    <p:sldId id="400" r:id="rId22"/>
    <p:sldId id="402" r:id="rId23"/>
    <p:sldId id="727" r:id="rId24"/>
    <p:sldId id="408" r:id="rId25"/>
    <p:sldId id="736" r:id="rId26"/>
    <p:sldId id="409" r:id="rId27"/>
    <p:sldId id="410" r:id="rId28"/>
    <p:sldId id="411" r:id="rId29"/>
    <p:sldId id="737" r:id="rId30"/>
    <p:sldId id="412" r:id="rId31"/>
    <p:sldId id="413" r:id="rId32"/>
    <p:sldId id="414" r:id="rId33"/>
    <p:sldId id="416" r:id="rId34"/>
    <p:sldId id="420" r:id="rId35"/>
    <p:sldId id="417" r:id="rId36"/>
    <p:sldId id="415" r:id="rId37"/>
    <p:sldId id="418" r:id="rId38"/>
    <p:sldId id="421" r:id="rId39"/>
    <p:sldId id="738" r:id="rId40"/>
    <p:sldId id="419" r:id="rId41"/>
    <p:sldId id="422" r:id="rId42"/>
    <p:sldId id="423" r:id="rId43"/>
    <p:sldId id="424" r:id="rId44"/>
    <p:sldId id="739" r:id="rId45"/>
    <p:sldId id="740" r:id="rId46"/>
    <p:sldId id="741" r:id="rId47"/>
    <p:sldId id="425" r:id="rId48"/>
    <p:sldId id="752" r:id="rId49"/>
    <p:sldId id="753" r:id="rId50"/>
    <p:sldId id="754" r:id="rId51"/>
    <p:sldId id="755" r:id="rId52"/>
    <p:sldId id="733" r:id="rId53"/>
    <p:sldId id="744" r:id="rId54"/>
    <p:sldId id="745" r:id="rId55"/>
    <p:sldId id="742" r:id="rId56"/>
    <p:sldId id="743" r:id="rId57"/>
    <p:sldId id="746" r:id="rId58"/>
    <p:sldId id="747" r:id="rId59"/>
    <p:sldId id="748" r:id="rId60"/>
    <p:sldId id="749" r:id="rId61"/>
    <p:sldId id="750" r:id="rId62"/>
    <p:sldId id="751" r:id="rId63"/>
    <p:sldId id="756" r:id="rId6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Mj_Aref" panose="020B0604020202020204" charset="-78"/>
      <p:regular r:id="rId7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Wmf1KvrcFL6JxVM3imFGA==" hashData="dswXAC7hu8wgj5ms7akv7U3cv/kxwY0HyOwUdnYXtjLL5nrXgOLkB91qk8jNBuVc63GNjpmn3fEm/odC2rbn9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CC"/>
    <a:srgbClr val="00FFFF"/>
    <a:srgbClr val="FFFF00"/>
    <a:srgbClr val="FF9900"/>
    <a:srgbClr val="FF3300"/>
    <a:srgbClr val="777777"/>
    <a:srgbClr val="DDDDDD"/>
    <a:srgbClr val="F3C91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8" autoAdjust="0"/>
    <p:restoredTop sz="99757" autoAdjust="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116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7" Type="http://schemas.openxmlformats.org/officeDocument/2006/relationships/slide" Target="slides/slide5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4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F641-934B-4538-8EC1-338B04D9C6F9}" type="datetime10">
              <a:rPr lang="fa-IR" smtClean="0"/>
              <a:pPr/>
              <a:t>يكشنبه، سپتامبر 14،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43F4-F453-41F4-AEA2-C44F8AB7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96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FC6CF4-2076-48EC-81AE-0F5D221F1AB9}" type="datetime10">
              <a:rPr lang="fa-IR" smtClean="0"/>
              <a:pPr/>
              <a:t>يكشنبه، سپتامبر 14، 2014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D998CF-7D04-4B17-A413-E63C39C4CCA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87386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998CF-7D04-4B17-A413-E63C39C4CCA1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4A7005-7281-416E-8C33-8F39822E1ABE}" type="datetime10">
              <a:rPr lang="fa-IR" smtClean="0"/>
              <a:pPr/>
              <a:t>يكشنبه، سپتامبر 14، 2014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761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374B-F2B2-4C47-AC6B-BA4A56B6E81D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1EB5-04FB-46EC-BF9C-23A44C82393B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D79E-BA2D-4082-8AF4-18918333470D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6FF8-FAFE-4212-A2D9-8A716182AC94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CD37-03DE-4F46-9897-C9BD9565281C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F27-1003-422A-97F4-FD48641E95BC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39E3-144E-4A12-A9ED-3A467053424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A278-C756-4486-891D-9113215A105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D9C9-EFD4-43BD-9759-AAA1401634E1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31A-A7F4-41D3-9883-44D399A2CD2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59B-04E8-4C85-B273-BD48467706A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2A5E-DC55-4247-8C99-9D352FFFE022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2719" y="785794"/>
            <a:ext cx="2800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</a:rPr>
              <a:t>ترکیب های یونی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419600" y="18288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96000" y="194889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0" y="302046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96000" y="409203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6000" y="516360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15000" y="1129778"/>
            <a:ext cx="156324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</a:t>
            </a:r>
            <a:r>
              <a:rPr lang="en-US" sz="4000" b="1" cap="none" spc="0" baseline="30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np</a:t>
            </a:r>
            <a:r>
              <a:rPr lang="en-US" sz="4000" b="1" baseline="30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40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7400" y="202509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57400" y="309666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57400" y="416823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57400" y="523980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52600" y="1129778"/>
            <a:ext cx="156324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</a:t>
            </a:r>
            <a:r>
              <a:rPr lang="en-US" sz="4000" b="1" cap="none" spc="0" baseline="300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np</a:t>
            </a:r>
            <a:r>
              <a:rPr lang="en-US" sz="4000" b="1" baseline="300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4000" b="1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657600" y="1586978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063217" y="18765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7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063217" y="29433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8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063217" y="40863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9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063217" y="51531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61" name="Rectangle 60"/>
          <p:cNvSpPr/>
          <p:nvPr/>
        </p:nvSpPr>
        <p:spPr>
          <a:xfrm>
            <a:off x="4267200" y="1129778"/>
            <a:ext cx="43954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n-US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724400" y="1891778"/>
            <a:ext cx="990600" cy="4419600"/>
            <a:chOff x="6477000" y="1219200"/>
            <a:chExt cx="990600" cy="4419600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gray">
            <a:xfrm>
              <a:off x="6477000" y="1219200"/>
              <a:ext cx="990600" cy="4419600"/>
            </a:xfrm>
            <a:prstGeom prst="roundRect">
              <a:avLst>
                <a:gd name="adj" fmla="val 17509"/>
              </a:avLst>
            </a:prstGeom>
            <a:solidFill>
              <a:srgbClr val="66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29400" y="1371600"/>
              <a:ext cx="52450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</a:t>
              </a:r>
              <a:r>
                <a:rPr lang="en-US" sz="40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fa-IR" sz="40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29400" y="2514600"/>
              <a:ext cx="5870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Cl</a:t>
              </a:r>
              <a:r>
                <a:rPr lang="en-US" sz="32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fa-IR" sz="32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29400" y="3657600"/>
              <a:ext cx="7008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Br</a:t>
              </a:r>
              <a:r>
                <a:rPr lang="en-US" sz="36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fa-IR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81800" y="4724400"/>
              <a:ext cx="4026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  <a:r>
                <a:rPr lang="en-US" sz="36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fa-IR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057400" y="685800"/>
            <a:ext cx="65274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en-US" sz="3600" b="1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172200" y="685800"/>
            <a:ext cx="65274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en-US" sz="3600" b="1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3105248" y="152400"/>
            <a:ext cx="5476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هالوژن ها، چگونه به آرایش گاز نجیب می رسند؟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905000" y="1676400"/>
            <a:ext cx="6477000" cy="2057400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828800" y="533400"/>
            <a:ext cx="6477000" cy="482600"/>
            <a:chOff x="816" y="2304"/>
            <a:chExt cx="1440" cy="448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353386" y="457200"/>
            <a:ext cx="54761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هالوژن ها، چگونه به آرایش گاز نجیب می رسند؟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752600"/>
            <a:ext cx="56701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هالوژن ها با گرفتن یک الکترون به آرایش گاز نجیب</a:t>
            </a:r>
          </a:p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دوره خود می رسند.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477000" y="202509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77000" y="309666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77000" y="416823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77000" y="5239808"/>
            <a:ext cx="785818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96000" y="1205978"/>
            <a:ext cx="156324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</a:t>
            </a:r>
            <a:r>
              <a:rPr lang="en-US" sz="4000" b="1" cap="none" spc="0" baseline="30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np</a:t>
            </a:r>
            <a:r>
              <a:rPr lang="en-US" sz="4000" b="1" baseline="30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40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38400" y="210129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38400" y="317286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8400" y="424443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5316008"/>
            <a:ext cx="785818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33600" y="1205978"/>
            <a:ext cx="156324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</a:t>
            </a:r>
            <a:r>
              <a:rPr lang="en-US" sz="4000" b="1" cap="none" spc="0" baseline="300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np</a:t>
            </a:r>
            <a:r>
              <a:rPr lang="en-US" sz="4000" b="1" baseline="300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000" b="1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038600" y="1663178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444217" y="19527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7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444217" y="30195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8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444217" y="41625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9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 rot="5400000">
            <a:off x="3444217" y="5229361"/>
            <a:ext cx="1003822" cy="133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61" name="Rectangle 60"/>
          <p:cNvSpPr/>
          <p:nvPr/>
        </p:nvSpPr>
        <p:spPr>
          <a:xfrm>
            <a:off x="4648200" y="1205978"/>
            <a:ext cx="62228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2e</a:t>
            </a:r>
            <a:r>
              <a:rPr lang="en-US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5105400" y="1967978"/>
            <a:ext cx="1037579" cy="4419600"/>
            <a:chOff x="6477000" y="1219200"/>
            <a:chExt cx="1037579" cy="4419600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gray">
            <a:xfrm>
              <a:off x="6477000" y="1219200"/>
              <a:ext cx="990600" cy="4419600"/>
            </a:xfrm>
            <a:prstGeom prst="roundRect">
              <a:avLst>
                <a:gd name="adj" fmla="val 17509"/>
              </a:avLst>
            </a:prstGeom>
            <a:solidFill>
              <a:srgbClr val="66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29400" y="1371600"/>
              <a:ext cx="8082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r>
                <a:rPr lang="en-US" sz="40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2-</a:t>
              </a:r>
              <a:endParaRPr lang="fa-IR" sz="40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05600" y="2590800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</a:t>
              </a:r>
              <a:r>
                <a:rPr lang="en-US" sz="32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2-</a:t>
              </a:r>
              <a:endParaRPr lang="fa-IR" sz="32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29400" y="3657600"/>
              <a:ext cx="8851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</a:t>
              </a:r>
              <a:r>
                <a:rPr lang="en-US" sz="36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2-</a:t>
              </a:r>
              <a:endParaRPr lang="fa-IR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29400" y="4724400"/>
              <a:ext cx="8565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Te</a:t>
              </a:r>
              <a:r>
                <a:rPr lang="en-US" sz="3600" b="1" baseline="30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2-</a:t>
              </a:r>
              <a:endParaRPr lang="fa-IR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14600" y="762000"/>
            <a:ext cx="65274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en-US" sz="3600" b="1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7000" y="762000"/>
            <a:ext cx="65274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en-US" sz="3600" b="1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2624347" y="152400"/>
            <a:ext cx="59570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عناصر گروه  16 ، چگونه به آرایش گاز نجیب می رسند؟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905000" y="1524000"/>
            <a:ext cx="6477000" cy="2057400"/>
            <a:chOff x="816" y="2304"/>
            <a:chExt cx="1440" cy="448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828800" y="533400"/>
            <a:ext cx="6477000" cy="762000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828971" y="533400"/>
            <a:ext cx="6370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عناصر گروه شانزده، چگونه به آرایش گاز نجیب می رسند؟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4373" y="1600200"/>
            <a:ext cx="64251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این عناصر با گاز نجیب دوره خود فقط  دو خانه فاصله دارند.</a:t>
            </a:r>
          </a:p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بنابراین با گرفتن دو الکترون به آرایش گاز نجیب می رسند.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2462355_a76511a2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 rot="551583">
            <a:off x="5379939" y="4251188"/>
            <a:ext cx="2802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5400" b="1" dirty="0" smtClean="0">
                <a:ln w="508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cs typeface="Mj_Aref" pitchFamily="2" charset="-78"/>
              </a:rPr>
              <a:t>ترکیب های</a:t>
            </a:r>
          </a:p>
          <a:p>
            <a:pPr algn="ctr"/>
            <a:r>
              <a:rPr lang="fa-IR" sz="5400" b="1" dirty="0" smtClean="0">
                <a:ln w="508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cs typeface="Mj_Aref" pitchFamily="2" charset="-78"/>
              </a:rPr>
              <a:t> یونی</a:t>
            </a:r>
            <a:endParaRPr lang="en-US" sz="5400" b="1" dirty="0"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60259" y="1062038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990600"/>
            <a:ext cx="853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r>
              <a:rPr lang="en-US" sz="36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36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9740" y="1048482"/>
            <a:ext cx="943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</a:t>
            </a:r>
            <a:r>
              <a:rPr lang="en-US" sz="28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4960" y="1065427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7317" y="1062038"/>
            <a:ext cx="698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2p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8034" y="1065427"/>
            <a:ext cx="698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3p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6" name="Group 11"/>
          <p:cNvGrpSpPr>
            <a:grpSpLocks/>
          </p:cNvGrpSpPr>
          <p:nvPr/>
        </p:nvGrpSpPr>
        <p:grpSpPr bwMode="auto">
          <a:xfrm>
            <a:off x="1371600" y="1857374"/>
            <a:ext cx="828676" cy="885826"/>
            <a:chOff x="2064" y="1008"/>
            <a:chExt cx="722" cy="866"/>
          </a:xfrm>
        </p:grpSpPr>
        <p:sp>
          <p:nvSpPr>
            <p:cNvPr id="137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8" name="Group 13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51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52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53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5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55" name="Group 1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6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5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9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0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39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41" name="Group 29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47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2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0" name="Rectangle 39"/>
            <p:cNvSpPr>
              <a:spLocks noChangeArrowheads="1"/>
            </p:cNvSpPr>
            <p:nvPr/>
          </p:nvSpPr>
          <p:spPr bwMode="gray">
            <a:xfrm>
              <a:off x="2304" y="1248"/>
              <a:ext cx="2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65" name="Group 40"/>
          <p:cNvGrpSpPr>
            <a:grpSpLocks/>
          </p:cNvGrpSpPr>
          <p:nvPr/>
        </p:nvGrpSpPr>
        <p:grpSpPr bwMode="auto">
          <a:xfrm>
            <a:off x="1295400" y="3352800"/>
            <a:ext cx="1146175" cy="1374775"/>
            <a:chOff x="2064" y="1008"/>
            <a:chExt cx="722" cy="866"/>
          </a:xfrm>
        </p:grpSpPr>
        <p:sp>
          <p:nvSpPr>
            <p:cNvPr id="16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7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80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8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8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84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9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8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70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7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7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69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26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</a:p>
          </p:txBody>
        </p:sp>
      </p:grpSp>
      <p:grpSp>
        <p:nvGrpSpPr>
          <p:cNvPr id="252" name="Group 11"/>
          <p:cNvGrpSpPr>
            <a:grpSpLocks/>
          </p:cNvGrpSpPr>
          <p:nvPr/>
        </p:nvGrpSpPr>
        <p:grpSpPr bwMode="auto">
          <a:xfrm>
            <a:off x="7239000" y="1600200"/>
            <a:ext cx="1524000" cy="1819275"/>
            <a:chOff x="2064" y="1008"/>
            <a:chExt cx="722" cy="858"/>
          </a:xfrm>
        </p:grpSpPr>
        <p:sp>
          <p:nvSpPr>
            <p:cNvPr id="25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4" name="Group 13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67" name="Picture 14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6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6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7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271" name="Group 18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7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7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5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257" name="Group 29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6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5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5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56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7652708" y="1062038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5068649" y="990600"/>
            <a:ext cx="853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r>
              <a:rPr lang="en-US" sz="36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36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5942189" y="1048482"/>
            <a:ext cx="943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</a:t>
            </a:r>
            <a:r>
              <a:rPr lang="en-US" sz="28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6497409" y="1065427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7009766" y="1062038"/>
            <a:ext cx="698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2p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140483" y="1065427"/>
            <a:ext cx="698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3p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88" name="Straight Arrow Connector 287"/>
          <p:cNvCxnSpPr/>
          <p:nvPr/>
        </p:nvCxnSpPr>
        <p:spPr>
          <a:xfrm>
            <a:off x="3886200" y="1371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3429000" y="23622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3352800" y="40386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2" name="Group 40"/>
          <p:cNvGrpSpPr>
            <a:grpSpLocks/>
          </p:cNvGrpSpPr>
          <p:nvPr/>
        </p:nvGrpSpPr>
        <p:grpSpPr bwMode="auto">
          <a:xfrm>
            <a:off x="7543800" y="3657601"/>
            <a:ext cx="838200" cy="990600"/>
            <a:chOff x="2064" y="1008"/>
            <a:chExt cx="722" cy="858"/>
          </a:xfrm>
        </p:grpSpPr>
        <p:sp>
          <p:nvSpPr>
            <p:cNvPr id="29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4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307" name="Picture 43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311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1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9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297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30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9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96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cxnSp>
        <p:nvCxnSpPr>
          <p:cNvPr id="322" name="Curved Connector 321"/>
          <p:cNvCxnSpPr/>
          <p:nvPr/>
        </p:nvCxnSpPr>
        <p:spPr>
          <a:xfrm rot="5400000">
            <a:off x="3657600" y="2514600"/>
            <a:ext cx="1676400" cy="1371600"/>
          </a:xfrm>
          <a:prstGeom prst="curvedConnector3">
            <a:avLst>
              <a:gd name="adj1" fmla="val 5511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Rectangle 325"/>
          <p:cNvSpPr/>
          <p:nvPr/>
        </p:nvSpPr>
        <p:spPr>
          <a:xfrm>
            <a:off x="4191000" y="2819400"/>
            <a:ext cx="511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3600" b="1" cap="none" spc="0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3600" b="1" cap="none" spc="0" baseline="30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28" name="Straight Arrow Connector 327"/>
          <p:cNvCxnSpPr/>
          <p:nvPr/>
        </p:nvCxnSpPr>
        <p:spPr>
          <a:xfrm rot="5400000" flipH="1" flipV="1">
            <a:off x="4995862" y="2547938"/>
            <a:ext cx="304800" cy="85725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2660259" y="5063907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6200" y="4992469"/>
            <a:ext cx="1027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en-US" sz="36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endParaRPr lang="en-US" sz="36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949740" y="5050351"/>
            <a:ext cx="943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</a:t>
            </a:r>
            <a:r>
              <a:rPr lang="en-US" sz="28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504960" y="5067296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017317" y="5063907"/>
            <a:ext cx="698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2p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3886200" y="5373469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5148917" y="4992469"/>
            <a:ext cx="1027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en-US" sz="36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endParaRPr lang="en-US" sz="36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082306" y="5050351"/>
            <a:ext cx="943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</a:t>
            </a:r>
            <a:r>
              <a:rPr lang="en-US" sz="28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637526" y="5067296"/>
            <a:ext cx="649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149883" y="5063907"/>
            <a:ext cx="698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2p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6" name="Slide Number Placeholder 2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217" name="Footer Placeholder 2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199" name="Rectangle 198"/>
          <p:cNvSpPr/>
          <p:nvPr/>
        </p:nvSpPr>
        <p:spPr>
          <a:xfrm>
            <a:off x="4876800" y="304800"/>
            <a:ext cx="3650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چگونگی تشکیل نمک خوراکی:</a:t>
            </a:r>
            <a:endParaRPr lang="en-US" sz="2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81" grpId="0"/>
      <p:bldP spid="283" grpId="0"/>
      <p:bldP spid="284" grpId="0"/>
      <p:bldP spid="285" grpId="0"/>
      <p:bldP spid="286" grpId="0"/>
      <p:bldP spid="326" grpId="0"/>
      <p:bldP spid="194" grpId="0"/>
      <p:bldP spid="196" grpId="0"/>
      <p:bldP spid="197" grpId="0"/>
      <p:bldP spid="198" grpId="0"/>
      <p:bldP spid="213" grpId="0"/>
      <p:bldP spid="214" grpId="0"/>
      <p:bldP spid="2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447800" y="533400"/>
            <a:ext cx="7086600" cy="609600"/>
            <a:chOff x="816" y="2304"/>
            <a:chExt cx="1440" cy="448"/>
          </a:xfrm>
        </p:grpSpPr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639B9">
                    <a:gamma/>
                    <a:tint val="36471"/>
                    <a:invGamma/>
                  </a:srgbClr>
                </a:gs>
                <a:gs pos="100000">
                  <a:srgbClr val="B639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914400" y="1219200"/>
            <a:ext cx="7543800" cy="2514600"/>
            <a:chOff x="816" y="2304"/>
            <a:chExt cx="1440" cy="448"/>
          </a:xfrm>
        </p:grpSpPr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639B9">
                    <a:gamma/>
                    <a:tint val="36471"/>
                    <a:invGamma/>
                  </a:srgbClr>
                </a:gs>
                <a:gs pos="100000">
                  <a:srgbClr val="B639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681609" y="533400"/>
            <a:ext cx="65566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چگونه یک ترکیب یونی مانند نمک خوراکی بوجود می آید؟</a:t>
            </a:r>
            <a:endParaRPr lang="en-US" sz="2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0005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سدیم با از دست دادن یک الکترون و کلر با گرفتن یک الکترون به آرایش الکترونی گاز نجیب می رسند. بنابراین سدیم الکترون خود را  به کلر می دهد و به کاتیون سدیم تبدیل می شود و کلر به آنیون کلر تبدیل می شود و بین این یون ها نیروی جاذبه بوجود می آید که به آن پیوند یونی گفته می شود.</a:t>
            </a:r>
            <a:endParaRPr lang="en-US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09600" y="533400"/>
            <a:ext cx="8229600" cy="609600"/>
            <a:chOff x="816" y="2304"/>
            <a:chExt cx="1440" cy="448"/>
          </a:xfrm>
        </p:grpSpPr>
        <p:sp>
          <p:nvSpPr>
            <p:cNvPr id="7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639B9">
                    <a:gamma/>
                    <a:tint val="36471"/>
                    <a:invGamma/>
                  </a:srgbClr>
                </a:gs>
                <a:gs pos="100000">
                  <a:srgbClr val="B639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09600" y="1219200"/>
            <a:ext cx="7848600" cy="2514600"/>
            <a:chOff x="816" y="2304"/>
            <a:chExt cx="1440" cy="448"/>
          </a:xfrm>
        </p:grpSpPr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639B9">
                    <a:gamma/>
                    <a:tint val="36471"/>
                    <a:invGamma/>
                  </a:srgbClr>
                </a:gs>
                <a:gs pos="100000">
                  <a:srgbClr val="B639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8903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چرا جامد های یونی در حالت جامد نارسانا، اما در حالت مذاب و محلول رسانا هستند؟</a:t>
            </a:r>
            <a:endParaRPr lang="en-US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447800"/>
            <a:ext cx="6708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شرط رسانایی داشتن ذره باردار متحرک است. در ترکیب های یونی در </a:t>
            </a:r>
          </a:p>
          <a:p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حالت جامد، یون ها به جز حرکت ارتعاشی حرکت دیگری ندارند بنابراین </a:t>
            </a:r>
          </a:p>
          <a:p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رسانا نیستند. اما در حالت مذاب و محلول، یون ها آزادانه حرکت کرده و</a:t>
            </a:r>
          </a:p>
          <a:p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جریان برق را جابه جا می کنند.</a:t>
            </a:r>
            <a:endParaRPr lang="en-US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1600200"/>
            <a:ext cx="640080" cy="731520"/>
            <a:chOff x="2064" y="1008"/>
            <a:chExt cx="722" cy="858"/>
          </a:xfrm>
        </p:grpSpPr>
        <p:sp>
          <p:nvSpPr>
            <p:cNvPr id="25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6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6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6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7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7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6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5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56" name="Rectangle 39"/>
            <p:cNvSpPr>
              <a:spLocks noChangeArrowheads="1"/>
            </p:cNvSpPr>
            <p:nvPr/>
          </p:nvSpPr>
          <p:spPr bwMode="gray">
            <a:xfrm>
              <a:off x="2204" y="1187"/>
              <a:ext cx="461" cy="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6" name="Group 40"/>
          <p:cNvGrpSpPr>
            <a:grpSpLocks/>
          </p:cNvGrpSpPr>
          <p:nvPr/>
        </p:nvGrpSpPr>
        <p:grpSpPr bwMode="auto">
          <a:xfrm>
            <a:off x="4038600" y="1676400"/>
            <a:ext cx="548640" cy="640080"/>
            <a:chOff x="2064" y="1008"/>
            <a:chExt cx="722" cy="855"/>
          </a:xfrm>
        </p:grpSpPr>
        <p:sp>
          <p:nvSpPr>
            <p:cNvPr id="20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2086" y="1024"/>
              <a:ext cx="681" cy="839"/>
              <a:chOff x="3975" y="1593"/>
              <a:chExt cx="933" cy="1155"/>
            </a:xfrm>
          </p:grpSpPr>
          <p:pic>
            <p:nvPicPr>
              <p:cNvPr id="222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23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2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3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9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4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3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1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28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21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11" name="Rectangle 68"/>
            <p:cNvSpPr>
              <a:spLocks noChangeArrowheads="1"/>
            </p:cNvSpPr>
            <p:nvPr/>
          </p:nvSpPr>
          <p:spPr bwMode="gray">
            <a:xfrm>
              <a:off x="2315" y="11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647" name="Slide Number Placeholder 646"/>
          <p:cNvSpPr>
            <a:spLocks noGrp="1"/>
          </p:cNvSpPr>
          <p:nvPr>
            <p:ph type="sldNum" sz="quarter" idx="12"/>
          </p:nvPr>
        </p:nvSpPr>
        <p:spPr>
          <a:xfrm>
            <a:off x="6477000" y="7666037"/>
            <a:ext cx="2133600" cy="365125"/>
          </a:xfrm>
        </p:spPr>
        <p:txBody>
          <a:bodyPr/>
          <a:lstStyle/>
          <a:p>
            <a:fld id="{4CE537EB-F69F-49DF-B190-42F4AEC61CA4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648" name="Footer Placeholder 647"/>
          <p:cNvSpPr>
            <a:spLocks noGrp="1"/>
          </p:cNvSpPr>
          <p:nvPr>
            <p:ph type="ftr" sz="quarter" idx="11"/>
          </p:nvPr>
        </p:nvSpPr>
        <p:spPr>
          <a:xfrm>
            <a:off x="3124200" y="7346950"/>
            <a:ext cx="2895600" cy="365125"/>
          </a:xfrm>
        </p:spPr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grpSp>
        <p:nvGrpSpPr>
          <p:cNvPr id="134" name="Group 8"/>
          <p:cNvGrpSpPr>
            <a:grpSpLocks/>
          </p:cNvGrpSpPr>
          <p:nvPr/>
        </p:nvGrpSpPr>
        <p:grpSpPr bwMode="auto">
          <a:xfrm>
            <a:off x="8001000" y="1676400"/>
            <a:ext cx="423862" cy="4724400"/>
            <a:chOff x="870" y="1960"/>
            <a:chExt cx="267" cy="1213"/>
          </a:xfrm>
        </p:grpSpPr>
        <p:sp>
          <p:nvSpPr>
            <p:cNvPr id="135" name="AutoShape 9"/>
            <p:cNvSpPr>
              <a:spLocks noChangeArrowheads="1"/>
            </p:cNvSpPr>
            <p:nvPr/>
          </p:nvSpPr>
          <p:spPr bwMode="gray">
            <a:xfrm rot="-5400000">
              <a:off x="397" y="2433"/>
              <a:ext cx="1213" cy="267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utoShape 10"/>
            <p:cNvSpPr>
              <a:spLocks noChangeArrowheads="1"/>
            </p:cNvSpPr>
            <p:nvPr/>
          </p:nvSpPr>
          <p:spPr bwMode="gray">
            <a:xfrm rot="-5400000">
              <a:off x="454" y="2471"/>
              <a:ext cx="1165" cy="18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14"/>
          <p:cNvGrpSpPr>
            <a:grpSpLocks/>
          </p:cNvGrpSpPr>
          <p:nvPr/>
        </p:nvGrpSpPr>
        <p:grpSpPr bwMode="auto">
          <a:xfrm rot="10800000">
            <a:off x="304800" y="1600200"/>
            <a:ext cx="423863" cy="4800600"/>
            <a:chOff x="870" y="1960"/>
            <a:chExt cx="267" cy="1213"/>
          </a:xfrm>
        </p:grpSpPr>
        <p:sp>
          <p:nvSpPr>
            <p:cNvPr id="139" name="AutoShape 15"/>
            <p:cNvSpPr>
              <a:spLocks noChangeArrowheads="1"/>
            </p:cNvSpPr>
            <p:nvPr/>
          </p:nvSpPr>
          <p:spPr bwMode="gray">
            <a:xfrm rot="-5400000">
              <a:off x="397" y="2433"/>
              <a:ext cx="1213" cy="2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utoShape 16"/>
            <p:cNvSpPr>
              <a:spLocks noChangeArrowheads="1"/>
            </p:cNvSpPr>
            <p:nvPr/>
          </p:nvSpPr>
          <p:spPr bwMode="gray">
            <a:xfrm rot="-5400000">
              <a:off x="454" y="2471"/>
              <a:ext cx="1165" cy="18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228600" y="6858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928888" y="9906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92" name="Group 11"/>
          <p:cNvGrpSpPr>
            <a:grpSpLocks/>
          </p:cNvGrpSpPr>
          <p:nvPr/>
        </p:nvGrpSpPr>
        <p:grpSpPr bwMode="auto">
          <a:xfrm>
            <a:off x="4572000" y="1630680"/>
            <a:ext cx="640080" cy="731520"/>
            <a:chOff x="2064" y="1008"/>
            <a:chExt cx="722" cy="858"/>
          </a:xfrm>
        </p:grpSpPr>
        <p:sp>
          <p:nvSpPr>
            <p:cNvPr id="29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5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32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2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3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3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332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3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3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3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97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310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2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1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98" name="Rectangle 39"/>
            <p:cNvSpPr>
              <a:spLocks noChangeArrowheads="1"/>
            </p:cNvSpPr>
            <p:nvPr/>
          </p:nvSpPr>
          <p:spPr bwMode="gray">
            <a:xfrm>
              <a:off x="2204" y="1187"/>
              <a:ext cx="461" cy="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42" name="Group 40"/>
          <p:cNvGrpSpPr>
            <a:grpSpLocks/>
          </p:cNvGrpSpPr>
          <p:nvPr/>
        </p:nvGrpSpPr>
        <p:grpSpPr bwMode="auto">
          <a:xfrm>
            <a:off x="5181600" y="1706880"/>
            <a:ext cx="548640" cy="640080"/>
            <a:chOff x="2064" y="1008"/>
            <a:chExt cx="722" cy="855"/>
          </a:xfrm>
        </p:grpSpPr>
        <p:sp>
          <p:nvSpPr>
            <p:cNvPr id="34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4" name="Group 42"/>
            <p:cNvGrpSpPr>
              <a:grpSpLocks/>
            </p:cNvGrpSpPr>
            <p:nvPr/>
          </p:nvGrpSpPr>
          <p:grpSpPr bwMode="auto">
            <a:xfrm>
              <a:off x="2086" y="1022"/>
              <a:ext cx="681" cy="837"/>
              <a:chOff x="3975" y="1593"/>
              <a:chExt cx="933" cy="1155"/>
            </a:xfrm>
          </p:grpSpPr>
          <p:pic>
            <p:nvPicPr>
              <p:cNvPr id="357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58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2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5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6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361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6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6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45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347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35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4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4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6" name="Rectangle 68"/>
            <p:cNvSpPr>
              <a:spLocks noChangeArrowheads="1"/>
            </p:cNvSpPr>
            <p:nvPr/>
          </p:nvSpPr>
          <p:spPr bwMode="gray">
            <a:xfrm>
              <a:off x="2315" y="11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71" name="Group 11"/>
          <p:cNvGrpSpPr>
            <a:grpSpLocks/>
          </p:cNvGrpSpPr>
          <p:nvPr/>
        </p:nvGrpSpPr>
        <p:grpSpPr bwMode="auto">
          <a:xfrm>
            <a:off x="4013835" y="1066800"/>
            <a:ext cx="640080" cy="731520"/>
            <a:chOff x="2064" y="1008"/>
            <a:chExt cx="722" cy="858"/>
          </a:xfrm>
        </p:grpSpPr>
        <p:sp>
          <p:nvSpPr>
            <p:cNvPr id="37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3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38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8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8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8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390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9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9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9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74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376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8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7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75" name="Rectangle 39"/>
            <p:cNvSpPr>
              <a:spLocks noChangeArrowheads="1"/>
            </p:cNvSpPr>
            <p:nvPr/>
          </p:nvSpPr>
          <p:spPr bwMode="gray">
            <a:xfrm>
              <a:off x="2204" y="1187"/>
              <a:ext cx="461" cy="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400" name="Group 40"/>
          <p:cNvGrpSpPr>
            <a:grpSpLocks/>
          </p:cNvGrpSpPr>
          <p:nvPr/>
        </p:nvGrpSpPr>
        <p:grpSpPr bwMode="auto">
          <a:xfrm>
            <a:off x="4632960" y="1143000"/>
            <a:ext cx="548640" cy="640080"/>
            <a:chOff x="2064" y="1008"/>
            <a:chExt cx="722" cy="855"/>
          </a:xfrm>
        </p:grpSpPr>
        <p:sp>
          <p:nvSpPr>
            <p:cNvPr id="40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2" name="Group 42"/>
            <p:cNvGrpSpPr>
              <a:grpSpLocks/>
            </p:cNvGrpSpPr>
            <p:nvPr/>
          </p:nvGrpSpPr>
          <p:grpSpPr bwMode="auto">
            <a:xfrm>
              <a:off x="2086" y="1022"/>
              <a:ext cx="681" cy="837"/>
              <a:chOff x="3975" y="1593"/>
              <a:chExt cx="933" cy="1155"/>
            </a:xfrm>
          </p:grpSpPr>
          <p:pic>
            <p:nvPicPr>
              <p:cNvPr id="415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16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2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1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1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419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2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2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403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405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41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06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0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04" name="Rectangle 68"/>
            <p:cNvSpPr>
              <a:spLocks noChangeArrowheads="1"/>
            </p:cNvSpPr>
            <p:nvPr/>
          </p:nvSpPr>
          <p:spPr bwMode="gray">
            <a:xfrm>
              <a:off x="2315" y="11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429" name="Group 11"/>
          <p:cNvGrpSpPr>
            <a:grpSpLocks/>
          </p:cNvGrpSpPr>
          <p:nvPr/>
        </p:nvGrpSpPr>
        <p:grpSpPr bwMode="auto">
          <a:xfrm>
            <a:off x="5181600" y="1066800"/>
            <a:ext cx="640080" cy="731520"/>
            <a:chOff x="2064" y="1008"/>
            <a:chExt cx="722" cy="858"/>
          </a:xfrm>
        </p:grpSpPr>
        <p:sp>
          <p:nvSpPr>
            <p:cNvPr id="43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1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444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45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46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47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448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5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9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5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432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434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44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5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3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33" name="Rectangle 39"/>
            <p:cNvSpPr>
              <a:spLocks noChangeArrowheads="1"/>
            </p:cNvSpPr>
            <p:nvPr/>
          </p:nvSpPr>
          <p:spPr bwMode="gray">
            <a:xfrm>
              <a:off x="2204" y="1187"/>
              <a:ext cx="461" cy="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458" name="Group 40"/>
          <p:cNvGrpSpPr>
            <a:grpSpLocks/>
          </p:cNvGrpSpPr>
          <p:nvPr/>
        </p:nvGrpSpPr>
        <p:grpSpPr bwMode="auto">
          <a:xfrm>
            <a:off x="3467100" y="1085850"/>
            <a:ext cx="548640" cy="640080"/>
            <a:chOff x="2064" y="1008"/>
            <a:chExt cx="722" cy="855"/>
          </a:xfrm>
        </p:grpSpPr>
        <p:sp>
          <p:nvSpPr>
            <p:cNvPr id="45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0" name="Group 42"/>
            <p:cNvGrpSpPr>
              <a:grpSpLocks/>
            </p:cNvGrpSpPr>
            <p:nvPr/>
          </p:nvGrpSpPr>
          <p:grpSpPr bwMode="auto">
            <a:xfrm>
              <a:off x="2086" y="1022"/>
              <a:ext cx="681" cy="837"/>
              <a:chOff x="3975" y="1593"/>
              <a:chExt cx="933" cy="1155"/>
            </a:xfrm>
          </p:grpSpPr>
          <p:pic>
            <p:nvPicPr>
              <p:cNvPr id="473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74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2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75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76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477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83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4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5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6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78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79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0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1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2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461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463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469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64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65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62" name="Rectangle 68"/>
            <p:cNvSpPr>
              <a:spLocks noChangeArrowheads="1"/>
            </p:cNvSpPr>
            <p:nvPr/>
          </p:nvSpPr>
          <p:spPr bwMode="gray">
            <a:xfrm>
              <a:off x="2315" y="11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487" name="AutoShape 3"/>
          <p:cNvSpPr>
            <a:spLocks noChangeArrowheads="1"/>
          </p:cNvSpPr>
          <p:nvPr/>
        </p:nvSpPr>
        <p:spPr bwMode="invGray">
          <a:xfrm>
            <a:off x="-990600" y="2743200"/>
            <a:ext cx="10972800" cy="5105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6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8001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7848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7696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543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391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7239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086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6934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6781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6629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6477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6324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6172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6019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867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15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5562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5410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5257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5105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953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4800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4648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4495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4343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4191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038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886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3733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581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3429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3276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3124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2971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2819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667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2514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362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2209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057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1905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1752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1600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1447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1295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/>
          <p:cNvSpPr/>
          <p:nvPr/>
        </p:nvSpPr>
        <p:spPr>
          <a:xfrm>
            <a:off x="11430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/>
          <p:cNvSpPr/>
          <p:nvPr/>
        </p:nvSpPr>
        <p:spPr>
          <a:xfrm>
            <a:off x="9906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/>
        </p:nvSpPr>
        <p:spPr>
          <a:xfrm>
            <a:off x="8382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/>
          <p:cNvSpPr/>
          <p:nvPr/>
        </p:nvSpPr>
        <p:spPr>
          <a:xfrm flipH="1">
            <a:off x="8153400" y="609600"/>
            <a:ext cx="762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/>
          <p:cNvSpPr/>
          <p:nvPr/>
        </p:nvSpPr>
        <p:spPr>
          <a:xfrm flipH="1">
            <a:off x="8153400" y="838200"/>
            <a:ext cx="762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/>
        </p:nvSpPr>
        <p:spPr>
          <a:xfrm flipH="1">
            <a:off x="533400" y="914400"/>
            <a:ext cx="762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/>
          <p:cNvSpPr/>
          <p:nvPr/>
        </p:nvSpPr>
        <p:spPr>
          <a:xfrm flipH="1">
            <a:off x="533400" y="685800"/>
            <a:ext cx="762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>
            <a:off x="6858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533400" y="609600"/>
            <a:ext cx="1524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>
            <a:off x="6800062" y="152400"/>
            <a:ext cx="21355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4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رسانایی محلول نمک:</a:t>
            </a:r>
            <a:endParaRPr lang="en-US" sz="24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834 -0.00295 0.0169 0.00312 0.02222 C 0.00607 0.03403 0.00017 0.03866 -0.00417 0.04722 C -0.00347 0.04861 -0.00313 0.05023 -0.00208 0.05139 C -0.00122 0.05232 0.00035 0.05185 0.00104 0.05278 C 0.00295 0.05533 0.0033 0.0632 0.00417 0.06667 C 0.00226 0.07431 -0.00122 0.08009 -0.00313 0.0875 C -0.00087 0.09954 0.00486 0.10926 0.01146 0.11806 C 0.00989 0.13102 0.00625 0.13102 -0.00104 0.1375 C -0.00261 0.14352 -0.00191 0.14514 0.00208 0.14861 C 0.01024 0.16505 -0.00365 0.17986 -0.00729 0.19445 C -0.00625 0.20695 -0.00695 0.20764 0 0.21389 C 0.00486 0.22338 0.0033 0.21898 0.00521 0.22639 C 0.00226 0.23218 -0.00052 0.23658 -0.00208 0.24306 C 0.00156 0.25787 0.0026 0.25834 0.00729 0.27084 C 0.00851 0.27917 0.00851 0.28033 0.00417 0.28611 C 0.00173 0.29607 0.00521 0.28403 0 0.29445 C -0.00122 0.29699 -0.00191 0.30023 -0.00313 0.30278 C -0.00208 0.30996 -0.00104 0.31621 0.00208 0.32222 C 0.00069 0.32778 -0.00104 0.33056 -0.00417 0.33472 C -0.00486 0.33773 -0.00695 0.34005 -0.00729 0.34306 C -0.00781 0.34838 -0.00504 0.35301 -0.00208 0.35556 C -0.00104 0.35996 0.00364 0.36597 0 0.37084 C -0.00156 0.37292 -0.00625 0.37361 -0.00625 0.37361 C -0.00452 0.38496 0 0.39769 0.00729 0.40417 C 0.00469 0.41459 0.00851 0.40209 0.00312 0.41111 C 0.00243 0.41227 0.0026 0.41389 0.00208 0.41528 C 0.00087 0.41829 -0.00208 0.42361 -0.00208 0.42361 C -0.0033 0.43033 -0.00365 0.42801 -0.00208 0.43472 C -0.00139 0.4375 0 0.44306 0 0.44306 C -0.00122 0.45486 -0.0033 0.46435 0.00208 0.475 C 0.00017 0.48241 -0.00122 0.47732 -0.00313 0.48472 C -0.00122 0.49236 -0.00087 0.4956 0.00417 0.5 C 0.00573 0.50996 0.00486 0.50857 -0.00104 0.51389 C 0.00052 0.51991 0.00295 0.51898 0.00729 0.52084 C -0.00347 0.5257 0.0066 0.54236 -0.00208 0.55 C -0.00035 0.55672 0.00226 0.56297 0.00417 0.56945 C 0.00382 0.57269 0.00399 0.57616 0.00312 0.57894 C 0.00052 0.5882 -0.00504 0.59491 -0.00729 0.60417 C -0.0066 0.61204 -0.00556 0.61759 -0.00417 0.625 C -0.00295 0.64213 -0.00261 0.63889 -0.00417 0.65834 C -0.00434 0.66019 -0.00521 0.66389 -0.00521 0.66389 " pathEditMode="relative" ptsTypes="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412 C 0.00278 0.66667 0.00382 0.66783 0.01562 0.66412 C 0.01962 0.66297 0.02378 0.65625 0.02812 0.6544 C 0.0342 0.65533 0.03993 0.65648 0.04583 0.65857 C 0.06007 0.65232 0.0342 0.6632 0.07917 0.65579 C 0.08055 0.65556 0.08107 0.65278 0.08229 0.65162 C 0.08507 0.64908 0.08941 0.64723 0.09271 0.64607 C 0.09479 0.64653 0.09687 0.64676 0.09896 0.64746 C 0.10104 0.64815 0.10521 0.65023 0.10521 0.65023 C 0.11528 0.64977 0.12535 0.65 0.13542 0.64885 C 0.13767 0.64861 0.14167 0.64607 0.14167 0.64607 C 0.15243 0.65093 0.15833 0.66505 0.16875 0.66968 C 0.17153 0.67547 0.17448 0.67454 0.17917 0.67662 C 0.18246 0.67084 0.18698 0.6669 0.19167 0.66273 C 0.19427 0.65764 0.19861 0.6551 0.20312 0.65301 C 0.20625 0.65718 0.21042 0.66273 0.21458 0.66551 C 0.21649 0.6669 0.22083 0.66829 0.22083 0.66829 C 0.22552 0.66667 0.22778 0.6676 0.23229 0.66968 C 0.23246 0.66968 0.24635 0.66713 0.24687 0.66551 C 0.24722 0.66459 0.24548 0.66459 0.24479 0.66412 " pathEditMode="relative" ptsTypes="fffffffffffffffffffA">
                                      <p:cBhvr>
                                        <p:cTn id="23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351 C -0.01163 0.66281 -0.0184 0.66374 -0.02465 0.66166 C -0.02674 0.66096 -0.02743 0.65749 -0.02917 0.65564 C -0.03351 0.65102 -0.04097 0.64408 -0.04705 0.64362 C -0.05503 0.64292 -0.06302 0.64246 -0.07101 0.64177 C -0.08264 0.6376 -0.08837 0.63043 -0.09774 0.62188 C -0.1099 0.62373 -0.12187 0.62535 -0.13368 0.6198 C -0.14149 0.60384 -0.13125 0.62303 -0.14115 0.60985 C -0.14792 0.60083 -0.13976 0.60569 -0.14861 0.60199 C -0.1533 0.59551 -0.15694 0.59621 -0.16354 0.59389 C -0.16649 0.59274 -0.16944 0.59135 -0.1724 0.58996 C -0.17396 0.58927 -0.17691 0.58788 -0.17691 0.58788 C -0.17795 0.58603 -0.17865 0.58372 -0.17986 0.5821 C -0.18108 0.58048 -0.18316 0.58002 -0.18437 0.57817 C -0.19306 0.56406 -0.1776 0.57979 -0.19028 0.56822 C -0.19983 0.54972 -0.21788 0.54787 -0.23212 0.53839 C -0.23316 0.53631 -0.23385 0.53423 -0.23507 0.53238 C -0.23646 0.5303 -0.23837 0.52868 -0.23958 0.52636 C -0.24149 0.52266 -0.24219 0.51804 -0.2441 0.51434 C -0.24861 0.49561 -0.25903 0.49607 -0.27101 0.49052 C -0.27378 0.47872 -0.27031 0.49006 -0.27691 0.47872 C -0.29028 0.45583 -0.27812 0.46346 -0.31128 0.46068 C -0.31649 0.4586 -0.31875 0.45467 -0.32326 0.45074 C -0.32674 0.44403 -0.32795 0.44126 -0.33368 0.43895 C -0.35121 0.42368 -0.37465 0.43733 -0.39479 0.429 C -0.40017 0.42414 -0.4066 0.41998 -0.41267 0.41697 C -0.41476 0.41836 -0.41684 0.41929 -0.41875 0.42091 C -0.41996 0.42206 -0.42049 0.42414 -0.4217 0.42507 C -0.42309 0.42623 -0.42483 0.42599 -0.42621 0.42692 C -0.43264 0.43108 -0.43802 0.43756 -0.4441 0.44288 C -0.44653 0.44218 -0.44931 0.44218 -0.45156 0.4408 C -0.45486 0.43895 -0.46042 0.43293 -0.46042 0.43293 C -0.4658 0.41235 -0.48507 0.42299 -0.49931 0.42299 " pathEditMode="relative" ptsTypes="ffffffffffffffffffffffffffffffffA">
                                      <p:cBhvr>
                                        <p:cTn id="25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42 C -0.01146 0.66212 -0.01475 0.6575 -0.02066 0.65449 C -0.02569 0.64663 -0.03212 0.64108 -0.0408 0.6383 C -0.04913 0.62951 -0.05382 0.61679 -0.06684 0.61541 C -0.07569 0.61448 -0.0842 0.61448 -0.09305 0.61402 C -0.09496 0.61078 -0.09722 0.60731 -0.09913 0.60407 C -0.10017 0.60245 -0.10243 0.59922 -0.10243 0.59945 C -0.10538 0.58904 -0.10104 0.59922 -0.1085 0.59274 C -0.10989 0.59158 -0.11007 0.58904 -0.11146 0.58788 C -0.11441 0.58557 -0.11857 0.5858 -0.12222 0.58465 C -0.12934 0.58257 -0.1368 0.58048 -0.14392 0.5784 C -0.1526 0.56915 -0.14913 0.57308 -0.15469 0.56684 C -0.1592 0.55412 -0.17153 0.54279 -0.18385 0.53932 C -0.196 0.53192 -0.20729 0.53238 -0.221 0.5296 C -0.22725 0.52706 -0.23125 0.52452 -0.23628 0.51989 C -0.23715 0.51897 -0.2493 0.50602 -0.25173 0.50532 C -0.26232 0.50255 -0.27326 0.50255 -0.28403 0.50047 C -0.28975 0.49792 -0.29531 0.49491 -0.30104 0.49237 C -0.3066 0.48983 -0.31232 0.48844 -0.31788 0.4859 C -0.31962 0.4852 -0.32066 0.48289 -0.32239 0.48266 C -0.33472 0.48011 -0.34705 0.47965 -0.35937 0.4778 C -0.36198 0.47757 -0.36458 0.47664 -0.36701 0.47618 C -0.3691 0.4741 -0.37326 0.47017 -0.37482 0.46809 C -0.37708 0.46485 -0.38107 0.45837 -0.38107 0.45837 C -0.38264 0.45282 -0.38507 0.45121 -0.38871 0.44704 C -0.3908 0.4401 -0.39757 0.43132 -0.40416 0.42923 C -0.41059 0.42253 -0.41701 0.41582 -0.42396 0.40981 C -0.42656 0.4075 -0.42778 0.4038 -0.43021 0.40171 C -0.4316 0.40056 -0.4335 0.40079 -0.43489 0.4001 C -0.43975 0.39732 -0.44184 0.39385 -0.44705 0.392 C -0.45121 0.38807 -0.44913 0.38946 -0.4533 0.38714 " pathEditMode="relative" rAng="0" ptsTypes="ffffffffffffffffffffffffffffffA">
                                      <p:cBhvr>
                                        <p:cTn id="27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2 0.66351 C 0.00903 0.65704 0.02049 0.64617 0.03368 0.63761 C 0.0441 0.61657 0.03038 0.64547 0.03802 0.62559 C 0.04011 0.62027 0.04427 0.61448 0.04705 0.60986 C 0.05017 0.60454 0.05903 0.59783 0.05903 0.59783 C 0.06615 0.58349 0.07431 0.57725 0.08142 0.56407 C 0.08264 0.56176 0.08316 0.55852 0.08438 0.5562 C 0.08889 0.54788 0.09479 0.54048 0.09931 0.53215 C 0.10608 0.51943 0.09792 0.52799 0.10677 0.52036 C 0.11267 0.50833 0.1158 0.51018 0.12761 0.50833 C 0.13281 0.50301 0.13941 0.49677 0.1441 0.49052 C 0.14636 0.48752 0.14757 0.48336 0.15 0.48058 C 0.15261 0.47734 0.15608 0.47526 0.15903 0.47249 C 0.16059 0.4711 0.16354 0.46855 0.16354 0.46855 C 0.16667 0.45468 0.16215 0.47087 0.16945 0.45676 C 0.17031 0.45491 0.17014 0.4526 0.17101 0.45075 C 0.17222 0.44843 0.17396 0.44682 0.17535 0.44473 C 0.17761 0.42831 0.17535 0.43618 0.18281 0.42091 L 0.18281 0.42091 C 0.18802 0.40102 0.1934 0.38391 0.20972 0.3772 C 0.21076 0.37512 0.21094 0.37096 0.21267 0.37119 C 0.21632 0.37165 0.2217 0.37905 0.2217 0.37905 C 0.23004 0.37559 0.23351 0.36194 0.24115 0.35523 C 0.24861 0.33997 0.24028 0.35292 0.26649 0.3513 C 0.27031 0.35107 0.27326 0.34691 0.27691 0.34529 C 0.30521 0.34876 0.28785 0.34737 0.32917 0.34737 " pathEditMode="relative" ptsTypes="fffffffffffffffffFfffffffA">
                                      <p:cBhvr>
                                        <p:cTn id="29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351 C -0.01268 0.66097 -0.02032 0.65865 -0.02761 0.65565 C -0.02917 0.65426 -0.03056 0.65264 -0.03212 0.65148 C -0.03351 0.65056 -0.03507 0.65056 -0.03646 0.64963 C -0.04323 0.64455 -0.03559 0.6464 -0.04393 0.64154 C -0.04722 0.63969 -0.05104 0.63923 -0.05452 0.63761 C -0.06684 0.62119 -0.05851 0.62789 -0.08282 0.62581 C -0.08577 0.62443 -0.08889 0.62304 -0.09184 0.62165 C -0.09323 0.62096 -0.09618 0.6198 -0.09618 0.6198 C -0.1033 0.61032 -0.09966 0.61448 -0.11111 0.60384 C -0.1125 0.60246 -0.11407 0.6013 -0.11563 0.59991 C -0.11719 0.59852 -0.12014 0.59598 -0.12014 0.59598 C -0.12674 0.59737 -0.13177 0.59922 -0.1382 0.60176 C -0.1507 0.60037 -0.15434 0.60176 -0.16337 0.5939 C -0.16441 0.59182 -0.16476 0.58835 -0.16632 0.58789 C -0.17344 0.58557 -0.18629 0.59529 -0.19184 0.59991 C -0.19966 0.59852 -0.22327 0.58974 -0.229 0.5821 C -0.23334 0.57632 -0.2382 0.57054 -0.24393 0.568 C -0.26163 0.56013 -0.26302 0.56545 -0.29479 0.56406 C -0.31077 0.56777 -0.32847 0.56545 -0.34393 0.55805 C -0.36007 0.56268 -0.36545 0.56221 -0.38577 0.56221 " pathEditMode="relative" ptsTypes="ffffffffffffffffffff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351 C 0.00035 0.65865 0.00469 0.6531 0.00972 0.64755 C 0.01771 0.63853 0.0283 0.63159 0.03663 0.62373 C 0.04271 0.61818 0.04878 0.61217 0.05451 0.60592 C 0.05625 0.60407 0.05729 0.60176 0.05903 0.59991 C 0.06684 0.59158 0.07292 0.58742 0.07847 0.57609 C 0.08056 0.56175 0.07778 0.56106 0.08889 0.55805 C 0.09132 0.54903 0.09601 0.55042 0.10087 0.54417 C 0.11163 0.53007 0.1184 0.5118 0.13368 0.50648 C 0.13594 0.49792 0.14167 0.48474 0.14566 0.47664 C 0.14913 0.46161 0.15851 0.46416 0.16944 0.46277 C 0.17101 0.46138 0.17222 0.45976 0.17396 0.45884 C 0.17587 0.45768 0.17813 0.45814 0.17986 0.45676 C 0.18229 0.45491 0.19132 0.44149 0.1934 0.4408 C 0.19861 0.43872 0.20434 0.43964 0.20972 0.43895 C 0.21563 0.43617 0.21753 0.43085 0.2217 0.42484 C 0.22483 0.41328 0.22101 0.42461 0.22778 0.41305 C 0.23368 0.40264 0.23715 0.39177 0.24705 0.38714 C 0.24913 0.38784 0.25122 0.39015 0.25313 0.38923 C 0.2559 0.38807 0.25764 0.37535 0.25903 0.37119 C 0.26181 0.36286 0.2658 0.35222 0.2724 0.34945 C 0.28507 0.35454 0.26962 0.34713 0.27986 0.35546 C 0.28264 0.35754 0.28594 0.358 0.28889 0.35939 C 0.29167 0.34852 0.2967 0.34182 0.30382 0.33557 C 0.31337 0.33788 0.31285 0.34089 0.32031 0.34737 C 0.33767 0.33164 0.32118 0.33997 0.36354 0.33742 C 0.36979 0.33488 0.37309 0.33349 0.37986 0.33349 " pathEditMode="relative" ptsTypes="ffffffffffffffffffffffffffA">
                                      <p:cBhvr>
                                        <p:cTn id="33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42 C -0.01302 0.66119 -0.01285 0.65703 -0.01736 0.65056 C -0.01944 0.64732 -0.02482 0.642 -0.02482 0.64223 C -0.02639 0.6346 -0.03021 0.6191 -0.03403 0.61263 C -0.03507 0.61101 -0.03524 0.60823 -0.03698 0.60777 C -0.04219 0.60592 -0.04809 0.60662 -0.05347 0.60592 C -0.06354 0.60315 -0.07222 0.59505 -0.0776 0.58534 C -0.07969 0.57701 -0.08264 0.56869 -0.08646 0.56152 C -0.08802 0.55273 -0.08941 0.54348 -0.09427 0.53585 C -0.09583 0.52475 -0.09809 0.51943 -0.10469 0.5118 C -0.10764 0.50185 -0.11788 0.50231 -0.12604 0.49653 C -0.13403 0.49006 -0.13767 0.48774 -0.14219 0.47757 C -0.14601 0.45976 -0.1408 0.48081 -0.1467 0.46554 C -0.14913 0.4593 -0.14913 0.45167 -0.15121 0.44496 C -0.1526 0.4408 -0.15503 0.43686 -0.15712 0.43316 C -0.16476 0.41929 -0.16267 0.42253 -0.17378 0.4142 C -0.17535 0.41304 -0.1783 0.41073 -0.1783 0.41096 C -0.17986 0.40518 -0.18576 0.39547 -0.18576 0.3957 C -0.18976 0.3809 -0.18403 0.39871 -0.19045 0.38691 C -0.19722 0.37419 -0.18524 0.38969 -0.19479 0.3765 C -0.20017 0.36887 -0.2092 0.36402 -0.21597 0.35777 C -0.21701 0.35685 -0.21805 0.35546 -0.21892 0.3543 C -0.21996 0.35268 -0.22048 0.3506 -0.22187 0.34921 C -0.22465 0.34644 -0.23107 0.34228 -0.23107 0.34251 C -0.23524 0.33534 -0.23715 0.33673 -0.24305 0.3321 C -0.24792 0.32378 -0.25469 0.32401 -0.26111 0.31661 C -0.27205 0.30342 -0.28628 0.30157 -0.30156 0.29949 C -0.30833 0.29764 -0.3184 0.29487 -0.32413 0.29625 C -0.32587 0.29649 -0.32118 0.30134 -0.32118 0.30157 " pathEditMode="relative" rAng="0" ptsTypes="ffffffffffffffffffffffffffffA">
                                      <p:cBhvr>
                                        <p:cTn id="35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6635 C 0.00329 0.65425 -0.00539 0.66165 0.00694 0.65703 C 0.01423 0.65402 0.01284 0.64963 0.02222 0.64755 C 0.04357 0.63321 0.06354 0.61656 0.08454 0.60152 C 0.09739 0.59204 0.11163 0.58395 0.12413 0.57423 C 0.13836 0.56337 0.12413 0.57262 0.13316 0.56313 C 0.13923 0.55689 0.14531 0.55018 0.15156 0.54417 C 0.1585 0.5296 0.16961 0.51734 0.17882 0.50439 C 0.18177 0.49607 0.17951 0.50092 0.18645 0.49005 C 0.18854 0.48682 0.18906 0.48242 0.19114 0.47895 C 0.19305 0.47572 0.19722 0.46924 0.19722 0.46947 C 0.19982 0.46115 0.20503 0.45837 0.20937 0.45166 C 0.21614 0.44102 0.22482 0.43085 0.23368 0.4216 C 0.25642 0.39801 0.23975 0.41189 0.25364 0.39454 C 0.2559 0.39153 0.26111 0.38668 0.26111 0.38691 C 0.26354 0.38182 0.26701 0.37488 0.27013 0.37072 C 0.27291 0.36725 0.27951 0.36101 0.27951 0.36124 C 0.28038 0.35823 0.28541 0.34852 0.28698 0.3469 C 0.28802 0.34574 0.2901 0.34574 0.29166 0.34528 C 0.29757 0.33904 0.30138 0.33256 0.30833 0.3277 C 0.31545 0.3166 0.30625 0.33002 0.31753 0.31822 C 0.32239 0.3129 0.32552 0.30805 0.33281 0.3055 C 0.3342 0.30388 0.33541 0.30203 0.33715 0.30088 C 0.33854 0.29995 0.34045 0.30018 0.34184 0.29903 C 0.34323 0.29787 0.34357 0.29556 0.34479 0.2944 C 0.34913 0.28978 0.3552 0.28608 0.36007 0.28168 C 0.36632 0.2759 0.36336 0.27752 0.36927 0.27035 C 0.37604 0.26202 0.37135 0.26919 0.37847 0.26249 C 0.38993 0.25185 0.38229 0.25832 0.39045 0.24815 C 0.39479 0.2426 0.40086 0.2389 0.40573 0.23404 C 0.40989 0.22132 0.40347 0.23612 0.4118 0.22757 C 0.41545 0.22386 0.41736 0.21855 0.42083 0.21485 C 0.42361 0.20675 0.42951 0.20028 0.43611 0.19565 C 0.4401 0.18941 0.43836 0.18709 0.44531 0.18455 C 0.44635 0.18293 0.44843 0.17992 0.44843 0.17992 " pathEditMode="relative" rAng="0" ptsTypes="ffffffffffffffffffffffffffffffffff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12"/>
          <p:cNvGrpSpPr>
            <a:grpSpLocks/>
          </p:cNvGrpSpPr>
          <p:nvPr/>
        </p:nvGrpSpPr>
        <p:grpSpPr bwMode="auto">
          <a:xfrm>
            <a:off x="1295400" y="533400"/>
            <a:ext cx="7315200" cy="1447800"/>
            <a:chOff x="816" y="2304"/>
            <a:chExt cx="1440" cy="448"/>
          </a:xfrm>
        </p:grpSpPr>
        <p:sp>
          <p:nvSpPr>
            <p:cNvPr id="471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066800" y="1828800"/>
            <a:ext cx="1524000" cy="1819275"/>
            <a:chOff x="2064" y="1008"/>
            <a:chExt cx="722" cy="85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21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3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7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2590800" y="2057400"/>
            <a:ext cx="838200" cy="990600"/>
            <a:chOff x="2064" y="1008"/>
            <a:chExt cx="722" cy="858"/>
          </a:xfrm>
        </p:grpSpPr>
        <p:sp>
          <p:nvSpPr>
            <p:cNvPr id="3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50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54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8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40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4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9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>
            <a:off x="2209800" y="2971800"/>
            <a:ext cx="1524000" cy="1819275"/>
            <a:chOff x="2064" y="1008"/>
            <a:chExt cx="722" cy="858"/>
          </a:xfrm>
        </p:grpSpPr>
        <p:sp>
          <p:nvSpPr>
            <p:cNvPr id="6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6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79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0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1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83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9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5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6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69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75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0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68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93" name="Group 40"/>
          <p:cNvGrpSpPr>
            <a:grpSpLocks/>
          </p:cNvGrpSpPr>
          <p:nvPr/>
        </p:nvGrpSpPr>
        <p:grpSpPr bwMode="auto">
          <a:xfrm>
            <a:off x="1295400" y="3352800"/>
            <a:ext cx="838200" cy="990600"/>
            <a:chOff x="2064" y="1008"/>
            <a:chExt cx="722" cy="858"/>
          </a:xfrm>
        </p:grpSpPr>
        <p:sp>
          <p:nvSpPr>
            <p:cNvPr id="9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08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0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12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1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96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98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0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97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22" name="Group 11"/>
          <p:cNvGrpSpPr>
            <a:grpSpLocks/>
          </p:cNvGrpSpPr>
          <p:nvPr/>
        </p:nvGrpSpPr>
        <p:grpSpPr bwMode="auto">
          <a:xfrm>
            <a:off x="3505200" y="1828800"/>
            <a:ext cx="1524000" cy="1819275"/>
            <a:chOff x="2064" y="1008"/>
            <a:chExt cx="722" cy="858"/>
          </a:xfrm>
        </p:grpSpPr>
        <p:sp>
          <p:nvSpPr>
            <p:cNvPr id="12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4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3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3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41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4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4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25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27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3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2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26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51" name="Group 40"/>
          <p:cNvGrpSpPr>
            <a:grpSpLocks/>
          </p:cNvGrpSpPr>
          <p:nvPr/>
        </p:nvGrpSpPr>
        <p:grpSpPr bwMode="auto">
          <a:xfrm>
            <a:off x="5105400" y="2057400"/>
            <a:ext cx="838200" cy="990600"/>
            <a:chOff x="2064" y="1008"/>
            <a:chExt cx="722" cy="858"/>
          </a:xfrm>
        </p:grpSpPr>
        <p:sp>
          <p:nvSpPr>
            <p:cNvPr id="15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3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66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6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6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6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70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7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7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7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54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56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6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5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55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80" name="Group 40"/>
          <p:cNvGrpSpPr>
            <a:grpSpLocks/>
          </p:cNvGrpSpPr>
          <p:nvPr/>
        </p:nvGrpSpPr>
        <p:grpSpPr bwMode="auto">
          <a:xfrm>
            <a:off x="3810000" y="3352800"/>
            <a:ext cx="838200" cy="990600"/>
            <a:chOff x="2064" y="1008"/>
            <a:chExt cx="722" cy="858"/>
          </a:xfrm>
        </p:grpSpPr>
        <p:sp>
          <p:nvSpPr>
            <p:cNvPr id="18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2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95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9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199" name="Group 47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0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83" name="Group 57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185" name="Group 58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9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6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84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09" name="Group 11"/>
          <p:cNvGrpSpPr>
            <a:grpSpLocks/>
          </p:cNvGrpSpPr>
          <p:nvPr/>
        </p:nvGrpSpPr>
        <p:grpSpPr bwMode="auto">
          <a:xfrm>
            <a:off x="990600" y="4267200"/>
            <a:ext cx="1524000" cy="1819275"/>
            <a:chOff x="2064" y="1008"/>
            <a:chExt cx="722" cy="858"/>
          </a:xfrm>
        </p:grpSpPr>
        <p:sp>
          <p:nvSpPr>
            <p:cNvPr id="21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1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224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25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26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7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228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3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9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3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12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214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22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5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13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38" name="Group 40"/>
          <p:cNvGrpSpPr>
            <a:grpSpLocks/>
          </p:cNvGrpSpPr>
          <p:nvPr/>
        </p:nvGrpSpPr>
        <p:grpSpPr bwMode="auto">
          <a:xfrm>
            <a:off x="2514600" y="4495800"/>
            <a:ext cx="838200" cy="990600"/>
            <a:chOff x="2064" y="1008"/>
            <a:chExt cx="722" cy="858"/>
          </a:xfrm>
        </p:grpSpPr>
        <p:sp>
          <p:nvSpPr>
            <p:cNvPr id="23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0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253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54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55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56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257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63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4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5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6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58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59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0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1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2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41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243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249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4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45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42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67" name="Group 40"/>
          <p:cNvGrpSpPr>
            <a:grpSpLocks/>
          </p:cNvGrpSpPr>
          <p:nvPr/>
        </p:nvGrpSpPr>
        <p:grpSpPr bwMode="auto">
          <a:xfrm>
            <a:off x="1219200" y="5791200"/>
            <a:ext cx="838200" cy="990600"/>
            <a:chOff x="2064" y="1008"/>
            <a:chExt cx="722" cy="858"/>
          </a:xfrm>
        </p:grpSpPr>
        <p:sp>
          <p:nvSpPr>
            <p:cNvPr id="26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9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282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8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8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286" name="Group 47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9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70" name="Group 57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272" name="Group 58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27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73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7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71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96" name="Group 11"/>
          <p:cNvGrpSpPr>
            <a:grpSpLocks/>
          </p:cNvGrpSpPr>
          <p:nvPr/>
        </p:nvGrpSpPr>
        <p:grpSpPr bwMode="auto">
          <a:xfrm>
            <a:off x="3505200" y="4267200"/>
            <a:ext cx="1524000" cy="1819275"/>
            <a:chOff x="2064" y="1008"/>
            <a:chExt cx="722" cy="858"/>
          </a:xfrm>
        </p:grpSpPr>
        <p:sp>
          <p:nvSpPr>
            <p:cNvPr id="297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8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311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12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13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1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315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2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1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9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99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301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307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2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0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00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25" name="Group 40"/>
          <p:cNvGrpSpPr>
            <a:grpSpLocks/>
          </p:cNvGrpSpPr>
          <p:nvPr/>
        </p:nvGrpSpPr>
        <p:grpSpPr bwMode="auto">
          <a:xfrm>
            <a:off x="5105400" y="4495800"/>
            <a:ext cx="838200" cy="990600"/>
            <a:chOff x="2064" y="1008"/>
            <a:chExt cx="722" cy="858"/>
          </a:xfrm>
        </p:grpSpPr>
        <p:sp>
          <p:nvSpPr>
            <p:cNvPr id="32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27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340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4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4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4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344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5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4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4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28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330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33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3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29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54" name="Group 40"/>
          <p:cNvGrpSpPr>
            <a:grpSpLocks/>
          </p:cNvGrpSpPr>
          <p:nvPr/>
        </p:nvGrpSpPr>
        <p:grpSpPr bwMode="auto">
          <a:xfrm>
            <a:off x="3810000" y="5791200"/>
            <a:ext cx="838200" cy="990600"/>
            <a:chOff x="2064" y="1008"/>
            <a:chExt cx="722" cy="858"/>
          </a:xfrm>
        </p:grpSpPr>
        <p:sp>
          <p:nvSpPr>
            <p:cNvPr id="35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56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369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7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7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7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373" name="Group 47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7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7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7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57" name="Group 57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359" name="Group 58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36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0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6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58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83" name="Group 11"/>
          <p:cNvGrpSpPr>
            <a:grpSpLocks/>
          </p:cNvGrpSpPr>
          <p:nvPr/>
        </p:nvGrpSpPr>
        <p:grpSpPr bwMode="auto">
          <a:xfrm>
            <a:off x="2209800" y="5334000"/>
            <a:ext cx="1524000" cy="1819275"/>
            <a:chOff x="2064" y="1008"/>
            <a:chExt cx="722" cy="858"/>
          </a:xfrm>
        </p:grpSpPr>
        <p:sp>
          <p:nvSpPr>
            <p:cNvPr id="38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5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39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9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0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0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402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0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0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0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86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388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3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9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87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412" name="Group 11"/>
          <p:cNvGrpSpPr>
            <a:grpSpLocks/>
          </p:cNvGrpSpPr>
          <p:nvPr/>
        </p:nvGrpSpPr>
        <p:grpSpPr bwMode="auto">
          <a:xfrm>
            <a:off x="4724400" y="2971800"/>
            <a:ext cx="1524000" cy="1819275"/>
            <a:chOff x="2064" y="1008"/>
            <a:chExt cx="722" cy="858"/>
          </a:xfrm>
        </p:grpSpPr>
        <p:sp>
          <p:nvSpPr>
            <p:cNvPr id="41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4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42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2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2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3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431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3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3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415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417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42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1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1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16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441" name="Group 11"/>
          <p:cNvGrpSpPr>
            <a:grpSpLocks/>
          </p:cNvGrpSpPr>
          <p:nvPr/>
        </p:nvGrpSpPr>
        <p:grpSpPr bwMode="auto">
          <a:xfrm>
            <a:off x="4800600" y="5334000"/>
            <a:ext cx="1524000" cy="1819275"/>
            <a:chOff x="2064" y="1008"/>
            <a:chExt cx="722" cy="858"/>
          </a:xfrm>
        </p:grpSpPr>
        <p:sp>
          <p:nvSpPr>
            <p:cNvPr id="44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43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45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5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5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5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460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6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6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6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444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446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45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4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4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45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5638800" y="533400"/>
            <a:ext cx="2610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شبکه بلور جامد یونی:</a:t>
            </a:r>
            <a:endParaRPr lang="en-US" sz="2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9693" y="1066800"/>
            <a:ext cx="6619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آرایش سه بعدی و منظم یون ها در یک بلور گفته می شود.</a:t>
            </a:r>
            <a:endParaRPr lang="en-US" sz="2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سرشاخ شدن با کنکور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4835"/>
          <a:stretch>
            <a:fillRect/>
          </a:stretch>
        </p:blipFill>
        <p:spPr>
          <a:xfrm>
            <a:off x="1792288" y="685800"/>
            <a:ext cx="5486400" cy="4041775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www.konkoori.blog.ir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277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roup 12"/>
          <p:cNvGrpSpPr>
            <a:grpSpLocks/>
          </p:cNvGrpSpPr>
          <p:nvPr/>
        </p:nvGrpSpPr>
        <p:grpSpPr bwMode="auto">
          <a:xfrm>
            <a:off x="5257800" y="457200"/>
            <a:ext cx="3429000" cy="482600"/>
            <a:chOff x="816" y="2304"/>
            <a:chExt cx="1440" cy="448"/>
          </a:xfrm>
        </p:grpSpPr>
        <p:sp>
          <p:nvSpPr>
            <p:cNvPr id="474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6800" y="1066800"/>
            <a:ext cx="1524000" cy="1819275"/>
            <a:chOff x="2064" y="1008"/>
            <a:chExt cx="722" cy="858"/>
          </a:xfrm>
        </p:grpSpPr>
        <p:sp>
          <p:nvSpPr>
            <p:cNvPr id="25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6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6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6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7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7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6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5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56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590800" y="1295400"/>
            <a:ext cx="838200" cy="990600"/>
            <a:chOff x="2064" y="1008"/>
            <a:chExt cx="722" cy="858"/>
          </a:xfrm>
        </p:grpSpPr>
        <p:sp>
          <p:nvSpPr>
            <p:cNvPr id="29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307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30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9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96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209800" y="2209800"/>
            <a:ext cx="1524000" cy="1819275"/>
            <a:chOff x="2064" y="1008"/>
            <a:chExt cx="722" cy="858"/>
          </a:xfrm>
        </p:grpSpPr>
        <p:sp>
          <p:nvSpPr>
            <p:cNvPr id="138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185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4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95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1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0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99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0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7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5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2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6" name="Group 40"/>
          <p:cNvGrpSpPr>
            <a:grpSpLocks/>
          </p:cNvGrpSpPr>
          <p:nvPr/>
        </p:nvGrpSpPr>
        <p:grpSpPr bwMode="auto">
          <a:xfrm>
            <a:off x="1295400" y="2590800"/>
            <a:ext cx="838200" cy="990600"/>
            <a:chOff x="2064" y="1008"/>
            <a:chExt cx="722" cy="858"/>
          </a:xfrm>
        </p:grpSpPr>
        <p:sp>
          <p:nvSpPr>
            <p:cNvPr id="20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222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2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3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9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4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3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1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28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21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11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30" name="Group 11"/>
          <p:cNvGrpSpPr>
            <a:grpSpLocks/>
          </p:cNvGrpSpPr>
          <p:nvPr/>
        </p:nvGrpSpPr>
        <p:grpSpPr bwMode="auto">
          <a:xfrm>
            <a:off x="3505200" y="1066800"/>
            <a:ext cx="1524000" cy="1819275"/>
            <a:chOff x="2064" y="1008"/>
            <a:chExt cx="722" cy="858"/>
          </a:xfrm>
        </p:grpSpPr>
        <p:sp>
          <p:nvSpPr>
            <p:cNvPr id="24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1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27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8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9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33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2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97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8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35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36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257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5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48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39" name="Group 40"/>
          <p:cNvGrpSpPr>
            <a:grpSpLocks/>
          </p:cNvGrpSpPr>
          <p:nvPr/>
        </p:nvGrpSpPr>
        <p:grpSpPr bwMode="auto">
          <a:xfrm>
            <a:off x="5105400" y="1295400"/>
            <a:ext cx="838200" cy="990600"/>
            <a:chOff x="2064" y="1008"/>
            <a:chExt cx="722" cy="858"/>
          </a:xfrm>
        </p:grpSpPr>
        <p:sp>
          <p:nvSpPr>
            <p:cNvPr id="32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0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342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4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4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43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5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4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45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46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3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3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31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48" name="Group 40"/>
          <p:cNvGrpSpPr>
            <a:grpSpLocks/>
          </p:cNvGrpSpPr>
          <p:nvPr/>
        </p:nvGrpSpPr>
        <p:grpSpPr bwMode="auto">
          <a:xfrm>
            <a:off x="3810000" y="2590800"/>
            <a:ext cx="838200" cy="990600"/>
            <a:chOff x="2064" y="1008"/>
            <a:chExt cx="722" cy="858"/>
          </a:xfrm>
        </p:grpSpPr>
        <p:sp>
          <p:nvSpPr>
            <p:cNvPr id="35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9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371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7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7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5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51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8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7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53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54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36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6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60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57" name="Group 11"/>
          <p:cNvGrpSpPr>
            <a:grpSpLocks/>
          </p:cNvGrpSpPr>
          <p:nvPr/>
        </p:nvGrpSpPr>
        <p:grpSpPr bwMode="auto">
          <a:xfrm>
            <a:off x="990600" y="3505200"/>
            <a:ext cx="1524000" cy="1819275"/>
            <a:chOff x="2064" y="1008"/>
            <a:chExt cx="722" cy="858"/>
          </a:xfrm>
        </p:grpSpPr>
        <p:sp>
          <p:nvSpPr>
            <p:cNvPr id="38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8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400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0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0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5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60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1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0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2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63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9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4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9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89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66" name="Group 40"/>
          <p:cNvGrpSpPr>
            <a:grpSpLocks/>
          </p:cNvGrpSpPr>
          <p:nvPr/>
        </p:nvGrpSpPr>
        <p:grpSpPr bwMode="auto">
          <a:xfrm>
            <a:off x="2514600" y="3733800"/>
            <a:ext cx="838200" cy="990600"/>
            <a:chOff x="2064" y="1008"/>
            <a:chExt cx="722" cy="858"/>
          </a:xfrm>
        </p:grpSpPr>
        <p:sp>
          <p:nvSpPr>
            <p:cNvPr id="41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9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429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3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3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7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73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3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7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3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75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76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42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2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18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78" name="Group 40"/>
          <p:cNvGrpSpPr>
            <a:grpSpLocks/>
          </p:cNvGrpSpPr>
          <p:nvPr/>
        </p:nvGrpSpPr>
        <p:grpSpPr bwMode="auto">
          <a:xfrm>
            <a:off x="1219200" y="5029200"/>
            <a:ext cx="838200" cy="990600"/>
            <a:chOff x="2064" y="1008"/>
            <a:chExt cx="722" cy="858"/>
          </a:xfrm>
        </p:grpSpPr>
        <p:sp>
          <p:nvSpPr>
            <p:cNvPr id="44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9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458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5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6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8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81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6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8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6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86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87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45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5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47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89" name="Group 11"/>
          <p:cNvGrpSpPr>
            <a:grpSpLocks/>
          </p:cNvGrpSpPr>
          <p:nvPr/>
        </p:nvGrpSpPr>
        <p:grpSpPr bwMode="auto">
          <a:xfrm>
            <a:off x="3505200" y="3505200"/>
            <a:ext cx="1524000" cy="1819275"/>
            <a:chOff x="2064" y="1008"/>
            <a:chExt cx="722" cy="858"/>
          </a:xfrm>
        </p:grpSpPr>
        <p:sp>
          <p:nvSpPr>
            <p:cNvPr id="47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0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48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8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8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92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9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9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96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97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48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7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76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07" name="Group 40"/>
          <p:cNvGrpSpPr>
            <a:grpSpLocks/>
          </p:cNvGrpSpPr>
          <p:nvPr/>
        </p:nvGrpSpPr>
        <p:grpSpPr bwMode="auto">
          <a:xfrm>
            <a:off x="5105400" y="3733800"/>
            <a:ext cx="838200" cy="990600"/>
            <a:chOff x="2064" y="1008"/>
            <a:chExt cx="722" cy="858"/>
          </a:xfrm>
        </p:grpSpPr>
        <p:sp>
          <p:nvSpPr>
            <p:cNvPr id="50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9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516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1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1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12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2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2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24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225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51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6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0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05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27" name="Group 40"/>
          <p:cNvGrpSpPr>
            <a:grpSpLocks/>
          </p:cNvGrpSpPr>
          <p:nvPr/>
        </p:nvGrpSpPr>
        <p:grpSpPr bwMode="auto">
          <a:xfrm>
            <a:off x="3810000" y="5029200"/>
            <a:ext cx="838200" cy="990600"/>
            <a:chOff x="2064" y="1008"/>
            <a:chExt cx="722" cy="858"/>
          </a:xfrm>
        </p:grpSpPr>
        <p:sp>
          <p:nvSpPr>
            <p:cNvPr id="53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8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545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4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4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230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5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3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5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33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234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54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3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34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44" name="Group 11"/>
          <p:cNvGrpSpPr>
            <a:grpSpLocks/>
          </p:cNvGrpSpPr>
          <p:nvPr/>
        </p:nvGrpSpPr>
        <p:grpSpPr bwMode="auto">
          <a:xfrm>
            <a:off x="2209800" y="4572000"/>
            <a:ext cx="1524000" cy="1819275"/>
            <a:chOff x="2064" y="1008"/>
            <a:chExt cx="722" cy="858"/>
          </a:xfrm>
        </p:grpSpPr>
        <p:sp>
          <p:nvSpPr>
            <p:cNvPr id="56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6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574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75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76" name="Picture 16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47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249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8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50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8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81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282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57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2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3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3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6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7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63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84" name="Group 11"/>
          <p:cNvGrpSpPr>
            <a:grpSpLocks/>
          </p:cNvGrpSpPr>
          <p:nvPr/>
        </p:nvGrpSpPr>
        <p:grpSpPr bwMode="auto">
          <a:xfrm>
            <a:off x="4724400" y="2209800"/>
            <a:ext cx="1524000" cy="1819275"/>
            <a:chOff x="2064" y="1008"/>
            <a:chExt cx="722" cy="858"/>
          </a:xfrm>
        </p:grpSpPr>
        <p:sp>
          <p:nvSpPr>
            <p:cNvPr id="589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5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603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04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05" name="Picture 16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6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288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1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9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09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0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1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2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91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292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599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0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1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2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4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95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6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7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8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92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95" name="Group 11"/>
          <p:cNvGrpSpPr>
            <a:grpSpLocks/>
          </p:cNvGrpSpPr>
          <p:nvPr/>
        </p:nvGrpSpPr>
        <p:grpSpPr bwMode="auto">
          <a:xfrm>
            <a:off x="4724400" y="4572000"/>
            <a:ext cx="1524000" cy="1819275"/>
            <a:chOff x="2064" y="1008"/>
            <a:chExt cx="722" cy="858"/>
          </a:xfrm>
        </p:grpSpPr>
        <p:sp>
          <p:nvSpPr>
            <p:cNvPr id="618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22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63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3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3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2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326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42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3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4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5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28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3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29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330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62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2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24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5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6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7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621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656" name="Rectangle 655"/>
          <p:cNvSpPr/>
          <p:nvPr/>
        </p:nvSpPr>
        <p:spPr>
          <a:xfrm>
            <a:off x="5654830" y="381000"/>
            <a:ext cx="2813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عدد کوئوردیناسیون :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78" name="Slide Number Placeholder 5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79" name="Footer Placeholder 5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12"/>
          <p:cNvGrpSpPr>
            <a:grpSpLocks/>
          </p:cNvGrpSpPr>
          <p:nvPr/>
        </p:nvGrpSpPr>
        <p:grpSpPr bwMode="auto">
          <a:xfrm>
            <a:off x="5410200" y="457200"/>
            <a:ext cx="3200400" cy="482600"/>
            <a:chOff x="816" y="2304"/>
            <a:chExt cx="1440" cy="448"/>
          </a:xfrm>
        </p:grpSpPr>
        <p:sp>
          <p:nvSpPr>
            <p:cNvPr id="26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73" name="Cube 72"/>
          <p:cNvSpPr/>
          <p:nvPr/>
        </p:nvSpPr>
        <p:spPr>
          <a:xfrm rot="10800000">
            <a:off x="1676400" y="3352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/>
          <p:cNvSpPr/>
          <p:nvPr/>
        </p:nvSpPr>
        <p:spPr>
          <a:xfrm rot="10800000">
            <a:off x="3352800" y="3352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"/>
          <p:cNvGrpSpPr>
            <a:grpSpLocks/>
          </p:cNvGrpSpPr>
          <p:nvPr/>
        </p:nvGrpSpPr>
        <p:grpSpPr bwMode="auto">
          <a:xfrm>
            <a:off x="3352800" y="2895600"/>
            <a:ext cx="990600" cy="1172881"/>
            <a:chOff x="2064" y="1008"/>
            <a:chExt cx="722" cy="851"/>
          </a:xfrm>
        </p:grpSpPr>
        <p:sp>
          <p:nvSpPr>
            <p:cNvPr id="11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6" y="1593"/>
              <a:chExt cx="931" cy="1155"/>
            </a:xfrm>
          </p:grpSpPr>
          <p:pic>
            <p:nvPicPr>
              <p:cNvPr id="127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6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8" name="Oval 15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31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3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3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15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17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2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6" name="Rectangle 39"/>
            <p:cNvSpPr>
              <a:spLocks noChangeArrowheads="1"/>
            </p:cNvSpPr>
            <p:nvPr/>
          </p:nvSpPr>
          <p:spPr bwMode="gray">
            <a:xfrm>
              <a:off x="2314" y="1008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68" name="Cube 67"/>
          <p:cNvSpPr/>
          <p:nvPr/>
        </p:nvSpPr>
        <p:spPr>
          <a:xfrm>
            <a:off x="1676400" y="3352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3352800" y="3352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/>
          <p:cNvSpPr/>
          <p:nvPr/>
        </p:nvSpPr>
        <p:spPr>
          <a:xfrm>
            <a:off x="1676400" y="1828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/>
          <p:cNvSpPr/>
          <p:nvPr/>
        </p:nvSpPr>
        <p:spPr>
          <a:xfrm rot="10800000">
            <a:off x="1676400" y="1828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/>
          <p:cNvSpPr/>
          <p:nvPr/>
        </p:nvSpPr>
        <p:spPr>
          <a:xfrm>
            <a:off x="3352800" y="1828800"/>
            <a:ext cx="2209800" cy="2057400"/>
          </a:xfrm>
          <a:prstGeom prst="cub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40"/>
          <p:cNvGrpSpPr>
            <a:grpSpLocks/>
          </p:cNvGrpSpPr>
          <p:nvPr/>
        </p:nvGrpSpPr>
        <p:grpSpPr bwMode="auto">
          <a:xfrm>
            <a:off x="3124200" y="3581400"/>
            <a:ext cx="515815" cy="604627"/>
            <a:chOff x="2064" y="1008"/>
            <a:chExt cx="722" cy="851"/>
          </a:xfrm>
        </p:grpSpPr>
        <p:sp>
          <p:nvSpPr>
            <p:cNvPr id="7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8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91" name="Picture 43" descr="circuler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95" name="Group 47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9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79" name="Group 57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81" name="Group 58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8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0" name="Rectangle 68"/>
            <p:cNvSpPr>
              <a:spLocks noChangeArrowheads="1"/>
            </p:cNvSpPr>
            <p:nvPr/>
          </p:nvSpPr>
          <p:spPr bwMode="gray">
            <a:xfrm>
              <a:off x="2277" y="1115"/>
              <a:ext cx="31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44" name="Group 11"/>
          <p:cNvGrpSpPr>
            <a:grpSpLocks/>
          </p:cNvGrpSpPr>
          <p:nvPr/>
        </p:nvGrpSpPr>
        <p:grpSpPr bwMode="auto">
          <a:xfrm>
            <a:off x="4572000" y="3429000"/>
            <a:ext cx="990600" cy="1172881"/>
            <a:chOff x="2064" y="1008"/>
            <a:chExt cx="722" cy="851"/>
          </a:xfrm>
        </p:grpSpPr>
        <p:sp>
          <p:nvSpPr>
            <p:cNvPr id="145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6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59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60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61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62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163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69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0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1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2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65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6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7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8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47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149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55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0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51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8" name="Rectangle 39"/>
            <p:cNvSpPr>
              <a:spLocks noChangeArrowheads="1"/>
            </p:cNvSpPr>
            <p:nvPr/>
          </p:nvSpPr>
          <p:spPr bwMode="gray">
            <a:xfrm>
              <a:off x="2314" y="1008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73" name="Group 11"/>
          <p:cNvGrpSpPr>
            <a:grpSpLocks/>
          </p:cNvGrpSpPr>
          <p:nvPr/>
        </p:nvGrpSpPr>
        <p:grpSpPr bwMode="auto">
          <a:xfrm>
            <a:off x="1143000" y="3429000"/>
            <a:ext cx="990600" cy="1172881"/>
            <a:chOff x="2064" y="1008"/>
            <a:chExt cx="722" cy="851"/>
          </a:xfrm>
        </p:grpSpPr>
        <p:sp>
          <p:nvSpPr>
            <p:cNvPr id="17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5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88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8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9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192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9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9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76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178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18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77" name="Rectangle 39"/>
            <p:cNvSpPr>
              <a:spLocks noChangeArrowheads="1"/>
            </p:cNvSpPr>
            <p:nvPr/>
          </p:nvSpPr>
          <p:spPr bwMode="gray">
            <a:xfrm>
              <a:off x="2314" y="1008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02" name="Group 11"/>
          <p:cNvGrpSpPr>
            <a:grpSpLocks/>
          </p:cNvGrpSpPr>
          <p:nvPr/>
        </p:nvGrpSpPr>
        <p:grpSpPr bwMode="auto">
          <a:xfrm>
            <a:off x="2895600" y="1828800"/>
            <a:ext cx="990600" cy="1172881"/>
            <a:chOff x="2064" y="1008"/>
            <a:chExt cx="722" cy="851"/>
          </a:xfrm>
        </p:grpSpPr>
        <p:sp>
          <p:nvSpPr>
            <p:cNvPr id="20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4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217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1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1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221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2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2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05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207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21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0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06" name="Rectangle 39"/>
            <p:cNvSpPr>
              <a:spLocks noChangeArrowheads="1"/>
            </p:cNvSpPr>
            <p:nvPr/>
          </p:nvSpPr>
          <p:spPr bwMode="gray">
            <a:xfrm>
              <a:off x="2314" y="1008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231" name="Group 11"/>
          <p:cNvGrpSpPr>
            <a:grpSpLocks/>
          </p:cNvGrpSpPr>
          <p:nvPr/>
        </p:nvGrpSpPr>
        <p:grpSpPr bwMode="auto">
          <a:xfrm>
            <a:off x="2819400" y="4876800"/>
            <a:ext cx="990600" cy="1172881"/>
            <a:chOff x="2064" y="1008"/>
            <a:chExt cx="722" cy="851"/>
          </a:xfrm>
        </p:grpSpPr>
        <p:sp>
          <p:nvSpPr>
            <p:cNvPr id="23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3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246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4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4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4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250" name="Group 1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5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5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5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34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236" name="Group 29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24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3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5" name="Rectangle 39"/>
            <p:cNvSpPr>
              <a:spLocks noChangeArrowheads="1"/>
            </p:cNvSpPr>
            <p:nvPr/>
          </p:nvSpPr>
          <p:spPr bwMode="gray">
            <a:xfrm>
              <a:off x="2314" y="1008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cxnSp>
        <p:nvCxnSpPr>
          <p:cNvPr id="290" name="Straight Connector 289"/>
          <p:cNvCxnSpPr/>
          <p:nvPr/>
        </p:nvCxnSpPr>
        <p:spPr>
          <a:xfrm rot="10800000" flipV="1">
            <a:off x="2667000" y="3886200"/>
            <a:ext cx="675138" cy="6503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92" name="Group 11"/>
          <p:cNvGrpSpPr>
            <a:grpSpLocks/>
          </p:cNvGrpSpPr>
          <p:nvPr/>
        </p:nvGrpSpPr>
        <p:grpSpPr bwMode="auto">
          <a:xfrm>
            <a:off x="2133600" y="4038600"/>
            <a:ext cx="990600" cy="1172881"/>
            <a:chOff x="2064" y="1008"/>
            <a:chExt cx="722" cy="851"/>
          </a:xfrm>
        </p:grpSpPr>
        <p:sp>
          <p:nvSpPr>
            <p:cNvPr id="29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4" name="Group 13"/>
            <p:cNvGrpSpPr>
              <a:grpSpLocks/>
            </p:cNvGrpSpPr>
            <p:nvPr/>
          </p:nvGrpSpPr>
          <p:grpSpPr bwMode="auto">
            <a:xfrm>
              <a:off x="2086" y="1021"/>
              <a:ext cx="680" cy="837"/>
              <a:chOff x="3975" y="1593"/>
              <a:chExt cx="931" cy="1156"/>
            </a:xfrm>
          </p:grpSpPr>
          <p:pic>
            <p:nvPicPr>
              <p:cNvPr id="307" name="Picture 14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0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1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6" y="2238"/>
                <a:ext cx="830" cy="191"/>
                <a:chOff x="2518" y="1060"/>
                <a:chExt cx="904" cy="236"/>
              </a:xfrm>
            </p:grpSpPr>
            <p:grpSp>
              <p:nvGrpSpPr>
                <p:cNvPr id="311" name="Group 18"/>
                <p:cNvGrpSpPr>
                  <a:grpSpLocks/>
                </p:cNvGrpSpPr>
                <p:nvPr/>
              </p:nvGrpSpPr>
              <p:grpSpPr bwMode="auto">
                <a:xfrm>
                  <a:off x="251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1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95" name="Group 28"/>
            <p:cNvGrpSpPr>
              <a:grpSpLocks/>
            </p:cNvGrpSpPr>
            <p:nvPr/>
          </p:nvGrpSpPr>
          <p:grpSpPr bwMode="auto">
            <a:xfrm rot="-3733502" flipH="1" flipV="1">
              <a:off x="2358" y="1505"/>
              <a:ext cx="534" cy="122"/>
              <a:chOff x="2518" y="1060"/>
              <a:chExt cx="904" cy="236"/>
            </a:xfrm>
          </p:grpSpPr>
          <p:grpSp>
            <p:nvGrpSpPr>
              <p:cNvPr id="297" name="Group 29"/>
              <p:cNvGrpSpPr>
                <a:grpSpLocks/>
              </p:cNvGrpSpPr>
              <p:nvPr/>
            </p:nvGrpSpPr>
            <p:grpSpPr bwMode="auto">
              <a:xfrm>
                <a:off x="2518" y="1060"/>
                <a:ext cx="742" cy="186"/>
                <a:chOff x="1565" y="2568"/>
                <a:chExt cx="1118" cy="279"/>
              </a:xfrm>
            </p:grpSpPr>
            <p:sp>
              <p:nvSpPr>
                <p:cNvPr id="30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96" name="Rectangle 39"/>
            <p:cNvSpPr>
              <a:spLocks noChangeArrowheads="1"/>
            </p:cNvSpPr>
            <p:nvPr/>
          </p:nvSpPr>
          <p:spPr bwMode="gray">
            <a:xfrm>
              <a:off x="2314" y="1008"/>
              <a:ext cx="255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4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24" name="Group 28"/>
          <p:cNvGrpSpPr>
            <a:grpSpLocks/>
          </p:cNvGrpSpPr>
          <p:nvPr/>
        </p:nvGrpSpPr>
        <p:grpSpPr bwMode="auto">
          <a:xfrm rot="13875946" flipH="1" flipV="1">
            <a:off x="7412115" y="2133164"/>
            <a:ext cx="735979" cy="167387"/>
            <a:chOff x="2518" y="1060"/>
            <a:chExt cx="904" cy="236"/>
          </a:xfrm>
        </p:grpSpPr>
        <p:grpSp>
          <p:nvGrpSpPr>
            <p:cNvPr id="326" name="Group 29"/>
            <p:cNvGrpSpPr>
              <a:grpSpLocks/>
            </p:cNvGrpSpPr>
            <p:nvPr/>
          </p:nvGrpSpPr>
          <p:grpSpPr bwMode="auto">
            <a:xfrm>
              <a:off x="2518" y="1060"/>
              <a:ext cx="742" cy="186"/>
              <a:chOff x="1565" y="2568"/>
              <a:chExt cx="1118" cy="279"/>
            </a:xfrm>
          </p:grpSpPr>
          <p:sp>
            <p:nvSpPr>
              <p:cNvPr id="332" name="AutoShape 3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AutoShape 3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AutoShape 3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AutoShape 3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7" name="Group 34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328" name="AutoShape 3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AutoShape 3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AutoShape 3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AutoShape 3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50" name="Slide Number Placeholder 3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351" name="Footer Placeholder 3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260" name="Rectangle 259"/>
          <p:cNvSpPr/>
          <p:nvPr/>
        </p:nvSpPr>
        <p:spPr>
          <a:xfrm>
            <a:off x="5654830" y="381000"/>
            <a:ext cx="2813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عدد کوئوردیناسیون :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295400" y="1143000"/>
            <a:ext cx="7315200" cy="22860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410200" y="457200"/>
            <a:ext cx="3200400" cy="4826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5430434" y="381000"/>
            <a:ext cx="2813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عدد کوئوردیناسیون :</a:t>
            </a:r>
            <a:endParaRPr lang="en-US" sz="32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19200"/>
            <a:ext cx="72820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به تعداد (نزدیک ترین) یون های نا هم نام  پیرامون هر یون عدد کوئوردیناسیون گفته می شود. عدد کوئوردیناسیون سدیم در سدیم کلرید برابر شش است.                                                                                                                                                  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roup 12"/>
          <p:cNvGrpSpPr>
            <a:grpSpLocks/>
          </p:cNvGrpSpPr>
          <p:nvPr/>
        </p:nvGrpSpPr>
        <p:grpSpPr bwMode="auto">
          <a:xfrm>
            <a:off x="5410200" y="457200"/>
            <a:ext cx="2971800" cy="482600"/>
            <a:chOff x="816" y="2304"/>
            <a:chExt cx="1440" cy="448"/>
          </a:xfrm>
        </p:grpSpPr>
        <p:sp>
          <p:nvSpPr>
            <p:cNvPr id="514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50209" y="381000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انرژی شبکه بلور: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532606" y="3504406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752600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2800" b="1" cap="none" spc="0" baseline="30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en-US" sz="2800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(g)</a:t>
            </a:r>
            <a:r>
              <a:rPr lang="en-US" sz="2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 </a:t>
            </a:r>
            <a:r>
              <a:rPr lang="en-US" sz="28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en-US" sz="2800" b="1" baseline="30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2800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(g)</a:t>
            </a:r>
            <a:r>
              <a:rPr lang="fa-IR" sz="2800" b="1" cap="none" spc="0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2800" b="1" cap="none" spc="0" baseline="-250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1295400"/>
            <a:ext cx="385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71800" y="2514600"/>
            <a:ext cx="1676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29000" y="3810000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28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en-US" sz="2800" b="1" baseline="30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(s)</a:t>
            </a:r>
            <a:r>
              <a:rPr lang="fa-IR" sz="2800" b="1" cap="none" spc="0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2800" b="1" cap="none" spc="0" baseline="-250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4343400"/>
            <a:ext cx="1676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467100" y="33909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4" name="Slide Number Placeholder 646"/>
          <p:cNvSpPr txBox="1">
            <a:spLocks/>
          </p:cNvSpPr>
          <p:nvPr/>
        </p:nvSpPr>
        <p:spPr>
          <a:xfrm>
            <a:off x="11658600" y="6477000"/>
            <a:ext cx="649357" cy="11388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537EB-F69F-49DF-B190-42F4AEC61CA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07" name="Group 11"/>
          <p:cNvGrpSpPr>
            <a:grpSpLocks/>
          </p:cNvGrpSpPr>
          <p:nvPr/>
        </p:nvGrpSpPr>
        <p:grpSpPr bwMode="auto">
          <a:xfrm>
            <a:off x="6172200" y="3761103"/>
            <a:ext cx="463826" cy="565452"/>
            <a:chOff x="2064" y="1008"/>
            <a:chExt cx="722" cy="855"/>
          </a:xfrm>
        </p:grpSpPr>
        <p:sp>
          <p:nvSpPr>
            <p:cNvPr id="121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15" name="Group 13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122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2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232" name="Group 1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3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3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23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216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218" name="Group 29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22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1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22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217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08" name="Group 40"/>
          <p:cNvGrpSpPr>
            <a:grpSpLocks/>
          </p:cNvGrpSpPr>
          <p:nvPr/>
        </p:nvGrpSpPr>
        <p:grpSpPr bwMode="auto">
          <a:xfrm>
            <a:off x="6682409" y="3879939"/>
            <a:ext cx="255104" cy="307891"/>
            <a:chOff x="2064" y="1008"/>
            <a:chExt cx="722" cy="855"/>
          </a:xfrm>
        </p:grpSpPr>
        <p:sp>
          <p:nvSpPr>
            <p:cNvPr id="118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87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1200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0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0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0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204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1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0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20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188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190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19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9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9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89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09" name="Group 11"/>
          <p:cNvGrpSpPr>
            <a:grpSpLocks/>
          </p:cNvGrpSpPr>
          <p:nvPr/>
        </p:nvGrpSpPr>
        <p:grpSpPr bwMode="auto">
          <a:xfrm>
            <a:off x="6595441" y="4188908"/>
            <a:ext cx="463826" cy="562806"/>
            <a:chOff x="2064" y="1008"/>
            <a:chExt cx="722" cy="851"/>
          </a:xfrm>
        </p:grpSpPr>
        <p:sp>
          <p:nvSpPr>
            <p:cNvPr id="1158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59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17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7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7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7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176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182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3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4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5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7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7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160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162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16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63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64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5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6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7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61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0" name="Group 40"/>
          <p:cNvGrpSpPr>
            <a:grpSpLocks/>
          </p:cNvGrpSpPr>
          <p:nvPr/>
        </p:nvGrpSpPr>
        <p:grpSpPr bwMode="auto">
          <a:xfrm>
            <a:off x="7105650" y="4307743"/>
            <a:ext cx="255104" cy="306450"/>
            <a:chOff x="2064" y="1008"/>
            <a:chExt cx="722" cy="851"/>
          </a:xfrm>
        </p:grpSpPr>
        <p:sp>
          <p:nvSpPr>
            <p:cNvPr id="113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31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144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4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4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4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148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15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4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5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132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134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14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3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3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33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1" name="Group 11"/>
          <p:cNvGrpSpPr>
            <a:grpSpLocks/>
          </p:cNvGrpSpPr>
          <p:nvPr/>
        </p:nvGrpSpPr>
        <p:grpSpPr bwMode="auto">
          <a:xfrm>
            <a:off x="7007087" y="3761103"/>
            <a:ext cx="463826" cy="562806"/>
            <a:chOff x="2064" y="1008"/>
            <a:chExt cx="722" cy="851"/>
          </a:xfrm>
        </p:grpSpPr>
        <p:sp>
          <p:nvSpPr>
            <p:cNvPr id="110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03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11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1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1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1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120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12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2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2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104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106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11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0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0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05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2" name="Group 40"/>
          <p:cNvGrpSpPr>
            <a:grpSpLocks/>
          </p:cNvGrpSpPr>
          <p:nvPr/>
        </p:nvGrpSpPr>
        <p:grpSpPr bwMode="auto">
          <a:xfrm>
            <a:off x="7517296" y="3879938"/>
            <a:ext cx="255104" cy="306450"/>
            <a:chOff x="2064" y="1008"/>
            <a:chExt cx="722" cy="851"/>
          </a:xfrm>
        </p:grpSpPr>
        <p:sp>
          <p:nvSpPr>
            <p:cNvPr id="107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75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088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08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9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09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092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9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09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09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076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078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08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7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8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77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3" name="Group 11"/>
          <p:cNvGrpSpPr>
            <a:grpSpLocks/>
          </p:cNvGrpSpPr>
          <p:nvPr/>
        </p:nvGrpSpPr>
        <p:grpSpPr bwMode="auto">
          <a:xfrm>
            <a:off x="6172200" y="4616713"/>
            <a:ext cx="463826" cy="562806"/>
            <a:chOff x="2064" y="1008"/>
            <a:chExt cx="722" cy="851"/>
          </a:xfrm>
        </p:grpSpPr>
        <p:sp>
          <p:nvSpPr>
            <p:cNvPr id="104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47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060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06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6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063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064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7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06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06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048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050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05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51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5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49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4" name="Group 40"/>
          <p:cNvGrpSpPr>
            <a:grpSpLocks/>
          </p:cNvGrpSpPr>
          <p:nvPr/>
        </p:nvGrpSpPr>
        <p:grpSpPr bwMode="auto">
          <a:xfrm>
            <a:off x="6682409" y="4735548"/>
            <a:ext cx="255104" cy="306450"/>
            <a:chOff x="2064" y="1008"/>
            <a:chExt cx="722" cy="851"/>
          </a:xfrm>
        </p:grpSpPr>
        <p:sp>
          <p:nvSpPr>
            <p:cNvPr id="101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19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032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03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3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03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036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4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03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03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3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020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022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02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3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2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21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5" name="Group 11"/>
          <p:cNvGrpSpPr>
            <a:grpSpLocks/>
          </p:cNvGrpSpPr>
          <p:nvPr/>
        </p:nvGrpSpPr>
        <p:grpSpPr bwMode="auto">
          <a:xfrm>
            <a:off x="7424530" y="4215646"/>
            <a:ext cx="463826" cy="562806"/>
            <a:chOff x="2064" y="1008"/>
            <a:chExt cx="722" cy="851"/>
          </a:xfrm>
        </p:grpSpPr>
        <p:sp>
          <p:nvSpPr>
            <p:cNvPr id="99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91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004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005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06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007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008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1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009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01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992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994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00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2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3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95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9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7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8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9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993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6" name="Group 40"/>
          <p:cNvGrpSpPr>
            <a:grpSpLocks/>
          </p:cNvGrpSpPr>
          <p:nvPr/>
        </p:nvGrpSpPr>
        <p:grpSpPr bwMode="auto">
          <a:xfrm>
            <a:off x="7934739" y="4334481"/>
            <a:ext cx="255104" cy="306450"/>
            <a:chOff x="2064" y="1008"/>
            <a:chExt cx="722" cy="851"/>
          </a:xfrm>
        </p:grpSpPr>
        <p:sp>
          <p:nvSpPr>
            <p:cNvPr id="96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63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976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7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7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7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980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8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98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8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964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966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97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6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6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965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7" name="Group 11"/>
          <p:cNvGrpSpPr>
            <a:grpSpLocks/>
          </p:cNvGrpSpPr>
          <p:nvPr/>
        </p:nvGrpSpPr>
        <p:grpSpPr bwMode="auto">
          <a:xfrm>
            <a:off x="7841974" y="3761103"/>
            <a:ext cx="463826" cy="562806"/>
            <a:chOff x="2064" y="1008"/>
            <a:chExt cx="722" cy="851"/>
          </a:xfrm>
        </p:grpSpPr>
        <p:sp>
          <p:nvSpPr>
            <p:cNvPr id="93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35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94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4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5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5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952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5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95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5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936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938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94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3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4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937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8" name="Group 40"/>
          <p:cNvGrpSpPr>
            <a:grpSpLocks/>
          </p:cNvGrpSpPr>
          <p:nvPr/>
        </p:nvGrpSpPr>
        <p:grpSpPr bwMode="auto">
          <a:xfrm>
            <a:off x="6264965" y="4307743"/>
            <a:ext cx="255104" cy="306450"/>
            <a:chOff x="2064" y="1008"/>
            <a:chExt cx="722" cy="851"/>
          </a:xfrm>
        </p:grpSpPr>
        <p:sp>
          <p:nvSpPr>
            <p:cNvPr id="90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07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920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2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2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2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924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3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92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2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908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910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91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1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909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19" name="Group 11"/>
          <p:cNvGrpSpPr>
            <a:grpSpLocks/>
          </p:cNvGrpSpPr>
          <p:nvPr/>
        </p:nvGrpSpPr>
        <p:grpSpPr bwMode="auto">
          <a:xfrm>
            <a:off x="7007087" y="4643451"/>
            <a:ext cx="463826" cy="562806"/>
            <a:chOff x="2064" y="1008"/>
            <a:chExt cx="722" cy="851"/>
          </a:xfrm>
        </p:grpSpPr>
        <p:sp>
          <p:nvSpPr>
            <p:cNvPr id="878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79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89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9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9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9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896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02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3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4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5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9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9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880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882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88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83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84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5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6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7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81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20" name="Group 40"/>
          <p:cNvGrpSpPr>
            <a:grpSpLocks/>
          </p:cNvGrpSpPr>
          <p:nvPr/>
        </p:nvGrpSpPr>
        <p:grpSpPr bwMode="auto">
          <a:xfrm>
            <a:off x="7517296" y="4762286"/>
            <a:ext cx="255104" cy="306450"/>
            <a:chOff x="2064" y="1008"/>
            <a:chExt cx="722" cy="851"/>
          </a:xfrm>
        </p:grpSpPr>
        <p:sp>
          <p:nvSpPr>
            <p:cNvPr id="85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51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864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6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6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6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868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7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6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7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852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854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86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5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5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53" name="Rectangle 68"/>
            <p:cNvSpPr>
              <a:spLocks noChangeArrowheads="1"/>
            </p:cNvSpPr>
            <p:nvPr/>
          </p:nvSpPr>
          <p:spPr bwMode="gray">
            <a:xfrm>
              <a:off x="2304" y="1248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821" name="Group 11"/>
          <p:cNvGrpSpPr>
            <a:grpSpLocks/>
          </p:cNvGrpSpPr>
          <p:nvPr/>
        </p:nvGrpSpPr>
        <p:grpSpPr bwMode="auto">
          <a:xfrm>
            <a:off x="7841974" y="4640480"/>
            <a:ext cx="463826" cy="562806"/>
            <a:chOff x="2064" y="1008"/>
            <a:chExt cx="722" cy="851"/>
          </a:xfrm>
        </p:grpSpPr>
        <p:sp>
          <p:nvSpPr>
            <p:cNvPr id="82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23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83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3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3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3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840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4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4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4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824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826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83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2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25" name="Rectangle 39"/>
            <p:cNvSpPr>
              <a:spLocks noChangeArrowheads="1"/>
            </p:cNvSpPr>
            <p:nvPr/>
          </p:nvSpPr>
          <p:spPr bwMode="gray">
            <a:xfrm>
              <a:off x="2317" y="1152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302" name="Group 11"/>
          <p:cNvGrpSpPr>
            <a:grpSpLocks/>
          </p:cNvGrpSpPr>
          <p:nvPr/>
        </p:nvGrpSpPr>
        <p:grpSpPr bwMode="auto">
          <a:xfrm>
            <a:off x="7924800" y="1781183"/>
            <a:ext cx="463826" cy="610424"/>
            <a:chOff x="2064" y="936"/>
            <a:chExt cx="722" cy="923"/>
          </a:xfrm>
        </p:grpSpPr>
        <p:sp>
          <p:nvSpPr>
            <p:cNvPr id="1303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04" name="Group 13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317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318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A8D02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19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20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321" name="Group 1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32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3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22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323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4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5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6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305" name="Group 28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307" name="Group 29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313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4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5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6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0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306" name="Rectangle 39"/>
            <p:cNvSpPr>
              <a:spLocks noChangeArrowheads="1"/>
            </p:cNvSpPr>
            <p:nvPr/>
          </p:nvSpPr>
          <p:spPr bwMode="gray">
            <a:xfrm>
              <a:off x="2316" y="936"/>
              <a:ext cx="174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Cl</a:t>
              </a:r>
              <a:r>
                <a:rPr lang="en-US" sz="2400" b="1" kern="0" baseline="30000" dirty="0" smtClean="0">
                  <a:solidFill>
                    <a:srgbClr val="000000"/>
                  </a:solidFill>
                  <a:cs typeface="Arial" charset="0"/>
                </a:rPr>
                <a:t>-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331" name="Group 40"/>
          <p:cNvGrpSpPr>
            <a:grpSpLocks/>
          </p:cNvGrpSpPr>
          <p:nvPr/>
        </p:nvGrpSpPr>
        <p:grpSpPr bwMode="auto">
          <a:xfrm>
            <a:off x="6934200" y="1981201"/>
            <a:ext cx="255104" cy="306451"/>
            <a:chOff x="2064" y="1008"/>
            <a:chExt cx="722" cy="851"/>
          </a:xfrm>
        </p:grpSpPr>
        <p:sp>
          <p:nvSpPr>
            <p:cNvPr id="133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33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1346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34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319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4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4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1350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35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5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35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334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1336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34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3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3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335" name="Rectangle 68"/>
            <p:cNvSpPr>
              <a:spLocks noChangeArrowheads="1"/>
            </p:cNvSpPr>
            <p:nvPr/>
          </p:nvSpPr>
          <p:spPr bwMode="gray">
            <a:xfrm>
              <a:off x="2145" y="1114"/>
              <a:ext cx="3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Na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+</a:t>
              </a:r>
              <a:endParaRPr kumimoji="0" lang="en-US" sz="1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1360" name="Rectangle 1359"/>
          <p:cNvSpPr/>
          <p:nvPr/>
        </p:nvSpPr>
        <p:spPr>
          <a:xfrm>
            <a:off x="2895600" y="3200400"/>
            <a:ext cx="125066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878.5KJ/mol</a:t>
            </a:r>
            <a:endParaRPr lang="en-US" sz="1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68" name="Group 1367"/>
          <p:cNvGrpSpPr/>
          <p:nvPr/>
        </p:nvGrpSpPr>
        <p:grpSpPr>
          <a:xfrm>
            <a:off x="1219200" y="5867400"/>
            <a:ext cx="6858000" cy="599420"/>
            <a:chOff x="1219200" y="5867400"/>
            <a:chExt cx="6858000" cy="599420"/>
          </a:xfrm>
        </p:grpSpPr>
        <p:sp>
          <p:nvSpPr>
            <p:cNvPr id="1362" name="Rectangle 1361"/>
            <p:cNvSpPr/>
            <p:nvPr/>
          </p:nvSpPr>
          <p:spPr>
            <a:xfrm>
              <a:off x="4038600" y="5867400"/>
              <a:ext cx="32766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err="1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Na</a:t>
              </a:r>
              <a:r>
                <a:rPr lang="en-US" sz="2800" b="1" dirty="0" err="1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Cl</a:t>
              </a:r>
              <a:r>
                <a:rPr lang="en-US" sz="2800" b="1" baseline="30000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2800" b="1" baseline="-25000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(s)</a:t>
              </a:r>
              <a:r>
                <a:rPr lang="fa-IR" sz="2800" b="1" cap="none" spc="0" baseline="-25000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endParaRPr lang="en-US" sz="2800" b="1" cap="none" spc="0" baseline="-2500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1367" name="Group 1366"/>
            <p:cNvGrpSpPr/>
            <p:nvPr/>
          </p:nvGrpSpPr>
          <p:grpSpPr>
            <a:xfrm>
              <a:off x="1219200" y="5867400"/>
              <a:ext cx="6858000" cy="599420"/>
              <a:chOff x="1295400" y="5867400"/>
              <a:chExt cx="6858000" cy="599420"/>
            </a:xfrm>
          </p:grpSpPr>
          <p:sp>
            <p:nvSpPr>
              <p:cNvPr id="1361" name="Rectangle 1360"/>
              <p:cNvSpPr/>
              <p:nvPr/>
            </p:nvSpPr>
            <p:spPr>
              <a:xfrm>
                <a:off x="12954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Na</a:t>
                </a:r>
                <a:r>
                  <a:rPr lang="en-US" sz="2800" b="1" cap="none" spc="0" baseline="3000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+</a:t>
                </a:r>
                <a:r>
                  <a:rPr lang="en-US" sz="2800" b="1" baseline="-2500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(g)</a:t>
                </a:r>
                <a:r>
                  <a:rPr lang="en-US" sz="2800" b="1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+  </a:t>
                </a:r>
                <a:r>
                  <a:rPr lang="en-US" sz="2800" b="1" dirty="0" err="1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Cl</a:t>
                </a:r>
                <a:r>
                  <a:rPr lang="en-US" sz="2800" b="1" baseline="3000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-</a:t>
                </a:r>
                <a:r>
                  <a:rPr lang="en-US" sz="2800" b="1" baseline="-2500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(g)</a:t>
                </a:r>
                <a:r>
                  <a:rPr lang="fa-IR" sz="2800" b="1" cap="none" spc="0" baseline="-2500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</a:t>
                </a:r>
                <a:endParaRPr lang="en-US" sz="2800" b="1" cap="none" spc="0" baseline="-25000" dirty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363" name="Straight Arrow Connector 1362"/>
              <p:cNvCxnSpPr/>
              <p:nvPr/>
            </p:nvCxnSpPr>
            <p:spPr>
              <a:xfrm>
                <a:off x="4114800" y="6172200"/>
                <a:ext cx="83740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5" name="Rectangle 1364"/>
              <p:cNvSpPr/>
              <p:nvPr/>
            </p:nvSpPr>
            <p:spPr>
              <a:xfrm>
                <a:off x="4876800" y="58674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+   </a:t>
                </a:r>
                <a:endParaRPr lang="en-US" sz="2800" b="1" cap="none" spc="0" baseline="-25000" dirty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366" name="Rectangle 1365"/>
              <p:cNvSpPr/>
              <p:nvPr/>
            </p:nvSpPr>
            <p:spPr>
              <a:xfrm>
                <a:off x="6553200" y="5943600"/>
                <a:ext cx="1518364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l"/>
                <a:r>
                  <a:rPr lang="en-US" sz="20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878.5KJ/mol</a:t>
                </a:r>
                <a:endParaRPr lang="en-US" sz="2000" b="1" cap="none" spc="0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71600" y="1143000"/>
            <a:ext cx="7315200" cy="17526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114800" y="457200"/>
            <a:ext cx="4572000" cy="4826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112766" y="381000"/>
            <a:ext cx="4131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انرژی شبکه بلور را تعریف کنید.</a:t>
            </a:r>
            <a:endParaRPr lang="en-US" sz="32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19200"/>
            <a:ext cx="7282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به مقدار انرژی آزاد شده به هنگام تشکیل یک مول جامد یونی از گازهای سازنده ی آن گفته می شود.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25</a:t>
            </a:fld>
            <a:endParaRPr lang="fa-I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5638800" cy="323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1879600"/>
                <a:gridCol w="18796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Mj_Aref" pitchFamily="2" charset="-78"/>
                        </a:rPr>
                        <a:t>کاتیون</a:t>
                      </a:r>
                      <a:endParaRPr lang="en-US" dirty="0">
                        <a:solidFill>
                          <a:schemeClr val="tx1"/>
                        </a:solidFill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آنیون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Mj_Aref" pitchFamily="2" charset="-78"/>
                        </a:rPr>
                        <a:t>F</a:t>
                      </a:r>
                      <a:r>
                        <a:rPr lang="en-US" baseline="30000" dirty="0" smtClean="0">
                          <a:cs typeface="Mj_Aref" pitchFamily="2" charset="-78"/>
                        </a:rPr>
                        <a:t>-</a:t>
                      </a:r>
                      <a:endParaRPr lang="en-US" baseline="30000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Mj_Aref" pitchFamily="2" charset="-78"/>
                        </a:rPr>
                        <a:t>O</a:t>
                      </a:r>
                      <a:r>
                        <a:rPr lang="en-US" baseline="30000" dirty="0" smtClean="0">
                          <a:cs typeface="Mj_Aref" pitchFamily="2" charset="-78"/>
                        </a:rPr>
                        <a:t>2-</a:t>
                      </a:r>
                      <a:endParaRPr lang="en-US" baseline="300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90805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2481</a:t>
                      </a:r>
                      <a:endParaRPr lang="en-US" dirty="0"/>
                    </a:p>
                  </a:txBody>
                  <a:tcPr/>
                </a:tc>
              </a:tr>
              <a:tr h="90805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Mg</a:t>
                      </a:r>
                      <a:r>
                        <a:rPr lang="en-US" baseline="30000" dirty="0" smtClean="0"/>
                        <a:t>2+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2957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3791</a:t>
                      </a:r>
                      <a:endParaRPr lang="en-US" dirty="0"/>
                    </a:p>
                  </a:txBody>
                  <a:tcPr/>
                </a:tc>
              </a:tr>
              <a:tr h="90805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</a:t>
                      </a:r>
                      <a:r>
                        <a:rPr lang="en-US" baseline="30000" dirty="0" smtClean="0"/>
                        <a:t>3+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15916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381000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بلور: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26</a:t>
            </a:fld>
            <a:endParaRPr lang="fa-I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05000"/>
          <a:ext cx="7086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647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-</a:t>
                      </a:r>
                      <a:endParaRPr lang="en-US" baseline="300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757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649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Rb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r>
                        <a:rPr lang="en-US" baseline="30000" dirty="0" smtClean="0"/>
                        <a:t>+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67400" y="457200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بلور: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3"/>
          <p:cNvSpPr>
            <a:spLocks noChangeArrowheads="1"/>
          </p:cNvSpPr>
          <p:nvPr/>
        </p:nvSpPr>
        <p:spPr bwMode="gray">
          <a:xfrm>
            <a:off x="4724400" y="457200"/>
            <a:ext cx="4038600" cy="457200"/>
          </a:xfrm>
          <a:prstGeom prst="rect">
            <a:avLst/>
          </a:prstGeom>
          <a:gradFill rotWithShape="1">
            <a:gsLst>
              <a:gs pos="0">
                <a:srgbClr val="3973B9"/>
              </a:gs>
              <a:gs pos="100000">
                <a:srgbClr val="3973B9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rgbClr val="3973B9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53"/>
          <p:cNvSpPr>
            <a:spLocks noChangeArrowheads="1"/>
          </p:cNvSpPr>
          <p:nvPr/>
        </p:nvSpPr>
        <p:spPr bwMode="gray">
          <a:xfrm>
            <a:off x="5454940" y="4495800"/>
            <a:ext cx="2895600" cy="150813"/>
          </a:xfrm>
          <a:prstGeom prst="rect">
            <a:avLst/>
          </a:prstGeom>
          <a:gradFill rotWithShape="1">
            <a:gsLst>
              <a:gs pos="0">
                <a:srgbClr val="3973B9"/>
              </a:gs>
              <a:gs pos="100000">
                <a:srgbClr val="3973B9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rgbClr val="3973B9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gray">
          <a:xfrm>
            <a:off x="5073940" y="2057400"/>
            <a:ext cx="3200400" cy="152400"/>
          </a:xfrm>
          <a:prstGeom prst="rect">
            <a:avLst/>
          </a:prstGeom>
          <a:gradFill rotWithShape="1">
            <a:gsLst>
              <a:gs pos="0">
                <a:srgbClr val="3973B9"/>
              </a:gs>
              <a:gs pos="100000">
                <a:srgbClr val="3973B9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rgbClr val="3973B9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914400"/>
            <a:ext cx="3200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724400" y="381000"/>
            <a:ext cx="41152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عوامل موثر بر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</a:t>
            </a: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بلور:</a:t>
            </a: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000" y="1828800"/>
            <a:ext cx="3517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1- مقدار بار کاتیون و آنیون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9983" y="4267200"/>
            <a:ext cx="3254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2- شعاع کاتیون و آنیون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783140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087940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240340"/>
            <a:ext cx="484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94494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3+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097340"/>
            <a:ext cx="699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2+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1249740"/>
            <a:ext cx="546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1+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&gt;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286000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&gt;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3733800"/>
            <a:ext cx="3200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4602540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4907340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105400"/>
            <a:ext cx="434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4953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&gt;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0" y="5105400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&gt;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914400" y="449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76400" y="4343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90800" y="41148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4400" y="1219200"/>
            <a:ext cx="7543800" cy="2514600"/>
            <a:chOff x="816" y="2304"/>
            <a:chExt cx="1440" cy="448"/>
          </a:xfrm>
        </p:grpSpPr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639B9">
                    <a:gamma/>
                    <a:tint val="36471"/>
                    <a:invGamma/>
                  </a:srgbClr>
                </a:gs>
                <a:gs pos="100000">
                  <a:srgbClr val="B639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743200" y="304800"/>
            <a:ext cx="5867400" cy="609600"/>
            <a:chOff x="816" y="2304"/>
            <a:chExt cx="1440" cy="448"/>
          </a:xfrm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639B9">
                    <a:gamma/>
                    <a:tint val="36471"/>
                    <a:invGamma/>
                  </a:srgbClr>
                </a:gs>
                <a:gs pos="100000">
                  <a:srgbClr val="B639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048372" y="381000"/>
            <a:ext cx="5195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انرژی شبکه بلور به چه عواملی بستگی دارد؟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219200"/>
            <a:ext cx="72820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4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1- هر چه بار یون ها بیشتر باشد، جاذبه بین یون ها قوی تر و انرژی شبکه بیش تر خواهد بود.</a:t>
            </a:r>
            <a:endParaRPr lang="en-US" sz="24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72820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4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2- اگر بار یون ها برابر بود به اندازه ی یون ها توجه می کنیم. هر چه اندازه ی یون کوچک تر باشد، انرژی شبکه بیش تر خواهد بود. </a:t>
            </a:r>
            <a:endParaRPr lang="en-US" sz="24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438400" y="1219200"/>
            <a:ext cx="4343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  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2192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192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42900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3528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7083" y="3810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  کدام یک بیش تر است؟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2665" y="4419600"/>
            <a:ext cx="1531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آنیون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3200400" y="685800"/>
            <a:ext cx="2743200" cy="838200"/>
            <a:chOff x="3964" y="2071"/>
            <a:chExt cx="1484" cy="330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581400" y="533400"/>
            <a:ext cx="1825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octet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2500306"/>
            <a:ext cx="978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n-US" sz="8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785918" y="2500306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514600"/>
            <a:ext cx="95564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77128" y="3357562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91376" y="3357562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2264" y="3071810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2264" y="2786058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4634785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0750" y="4562489"/>
            <a:ext cx="13232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</a:t>
            </a:r>
            <a:endParaRPr lang="en-US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37377" y="5343525"/>
            <a:ext cx="306198" cy="29854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4781552" y="4634785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94962" y="5062555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94962" y="5348307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00" y="5791200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91402" y="2481256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00600" y="5791200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86400" y="5105400"/>
            <a:ext cx="172238" cy="1658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2844" y="3357562"/>
            <a:ext cx="3771900" cy="8667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72132" y="3500438"/>
            <a:ext cx="3181350" cy="8667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38200" y="5991225"/>
            <a:ext cx="3171825" cy="8667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" name="Minus 1042"/>
          <p:cNvSpPr/>
          <p:nvPr/>
        </p:nvSpPr>
        <p:spPr>
          <a:xfrm>
            <a:off x="1928794" y="3857628"/>
            <a:ext cx="1214446" cy="285752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429520" y="4000504"/>
            <a:ext cx="1057275" cy="2190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4"/>
          <p:cNvSpPr/>
          <p:nvPr/>
        </p:nvSpPr>
        <p:spPr>
          <a:xfrm>
            <a:off x="7481886" y="3057527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81886" y="2771775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819400" y="655320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362200" y="2133600"/>
            <a:ext cx="4343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MgF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1336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42900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3528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2380" y="4267200"/>
            <a:ext cx="1531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آنیون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6050" y="5334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  کدام یک بیش تر است؟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69342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ALF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MgF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NaF</a:t>
            </a:r>
            <a:endParaRPr lang="en-US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0668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10668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42900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3436203"/>
            <a:ext cx="1478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8020" y="3436203"/>
            <a:ext cx="1099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066800"/>
            <a:ext cx="11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  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0668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008" y="4343400"/>
            <a:ext cx="1951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کاتیون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7083" y="3810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  کدام یک بیش تر است؟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438400" y="1219200"/>
            <a:ext cx="4343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192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42900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3528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426803"/>
            <a:ext cx="1478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7420" y="4426803"/>
            <a:ext cx="1099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7083" y="3810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  کدام یک بیش تر است؟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2350" y="4572000"/>
            <a:ext cx="1951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کاتیون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9215" y="3581400"/>
            <a:ext cx="1752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آنیون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362200" y="2133600"/>
            <a:ext cx="4343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CaO</a:t>
            </a:r>
            <a:endParaRPr lang="en-US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1336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429000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3429000"/>
            <a:ext cx="1356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2602" y="4572000"/>
            <a:ext cx="1677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شعاع کاتیون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250" y="5334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  کدام یک بیش تر است؟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438400" y="1219200"/>
            <a:ext cx="4343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MgF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1920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42900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3528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426803"/>
            <a:ext cx="11224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7420" y="4426803"/>
            <a:ext cx="1428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601" y="4648200"/>
            <a:ext cx="1462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شعاع کاتیون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9822" y="3429000"/>
            <a:ext cx="1531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آنیون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2250" y="5334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  کدام یک بیش تر است؟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3657600" y="381000"/>
            <a:ext cx="4953000" cy="482600"/>
            <a:chOff x="816" y="2304"/>
            <a:chExt cx="1440" cy="448"/>
          </a:xfrm>
        </p:grpSpPr>
        <p:sp>
          <p:nvSpPr>
            <p:cNvPr id="2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3352800" y="1143000"/>
            <a:ext cx="5257800" cy="2286000"/>
            <a:chOff x="816" y="2304"/>
            <a:chExt cx="1440" cy="448"/>
          </a:xfrm>
        </p:grpSpPr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 flipH="1">
            <a:off x="1743075" y="762000"/>
            <a:ext cx="685800" cy="51816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676400" y="914400"/>
            <a:ext cx="1350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 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828800"/>
            <a:ext cx="13708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743200"/>
            <a:ext cx="1276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 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199" y="3657600"/>
            <a:ext cx="1337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Rb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4975" y="4648200"/>
            <a:ext cx="1231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0587" y="381000"/>
            <a:ext cx="4352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بلورکدام بیشتر است.چرا؟</a:t>
            </a: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1447800"/>
            <a:ext cx="476444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در یک گروه از بالا به پایین شعاع افزایش می یابد.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بنابراین انرژی شبکه بلور کاهش می یابد</a:t>
            </a:r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.</a:t>
            </a: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2" name="Half Frame 11"/>
          <p:cNvSpPr/>
          <p:nvPr/>
        </p:nvSpPr>
        <p:spPr>
          <a:xfrm rot="13689502">
            <a:off x="2153286" y="1521180"/>
            <a:ext cx="38989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3689502">
            <a:off x="2149950" y="2443045"/>
            <a:ext cx="40993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3689502">
            <a:off x="2153286" y="3304966"/>
            <a:ext cx="38989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689502">
            <a:off x="2153286" y="4219366"/>
            <a:ext cx="38989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2895600" y="1143000"/>
            <a:ext cx="5867400" cy="2286000"/>
            <a:chOff x="816" y="2304"/>
            <a:chExt cx="1440" cy="448"/>
          </a:xfrm>
        </p:grpSpPr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3810000" y="304800"/>
            <a:ext cx="4833938" cy="635000"/>
            <a:chOff x="816" y="2304"/>
            <a:chExt cx="1440" cy="448"/>
          </a:xfrm>
        </p:grpSpPr>
        <p:sp>
          <p:nvSpPr>
            <p:cNvPr id="24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447800" y="1219200"/>
            <a:ext cx="762000" cy="3657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914400" y="1226403"/>
            <a:ext cx="10823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  F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4387" y="381000"/>
            <a:ext cx="4352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انرژی شبکه بلورکدام بیشتر است.چرا؟</a:t>
            </a: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140803"/>
            <a:ext cx="1136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055203"/>
            <a:ext cx="1225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 Br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969603"/>
            <a:ext cx="9637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  I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Half Frame 14"/>
          <p:cNvSpPr/>
          <p:nvPr/>
        </p:nvSpPr>
        <p:spPr>
          <a:xfrm rot="13689502">
            <a:off x="1315086" y="1749780"/>
            <a:ext cx="38989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3689502">
            <a:off x="1311750" y="2671645"/>
            <a:ext cx="40993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3689502">
            <a:off x="1315086" y="3533566"/>
            <a:ext cx="38989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3689502">
            <a:off x="1315086" y="4447966"/>
            <a:ext cx="389896" cy="431653"/>
          </a:xfrm>
          <a:prstGeom prst="halfFrame">
            <a:avLst>
              <a:gd name="adj1" fmla="val 17262"/>
              <a:gd name="adj2" fmla="val 16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1600200"/>
            <a:ext cx="476444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در یک گروه از بالا به پایین شعاع افزایش می یابد.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بنابراین انرژی شبکه بلور کاهش می یابد</a:t>
            </a:r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.</a:t>
            </a: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71600" y="457200"/>
            <a:ext cx="7239000" cy="1219200"/>
            <a:chOff x="816" y="2304"/>
            <a:chExt cx="1440" cy="448"/>
          </a:xfrm>
        </p:grpSpPr>
        <p:sp>
          <p:nvSpPr>
            <p:cNvPr id="11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295400" y="1828800"/>
            <a:ext cx="7315200" cy="12954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1371600" y="609600"/>
            <a:ext cx="6874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بین نقطه ذوب وجوش ترکیب های یونی و انرژی شبکه بلور آن ها، 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چه رابطه ای وجود دارد؟</a:t>
            </a: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1981200"/>
            <a:ext cx="60099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هرچه انرژی شبکه بیش تر باشد، نقطه ذوب و جوش بالاتر است.</a:t>
            </a: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38</a:t>
            </a:fld>
            <a:endParaRPr lang="fa-IR"/>
          </a:p>
        </p:txBody>
      </p:sp>
      <p:sp>
        <p:nvSpPr>
          <p:cNvPr id="11" name="Striped Right Arrow 10"/>
          <p:cNvSpPr/>
          <p:nvPr/>
        </p:nvSpPr>
        <p:spPr>
          <a:xfrm rot="16200000">
            <a:off x="1219201" y="2209801"/>
            <a:ext cx="3581400" cy="1143000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16200000">
            <a:off x="3962401" y="2133601"/>
            <a:ext cx="3581400" cy="114300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2478099" y="2736307"/>
            <a:ext cx="2486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نقطه ذوب و جوش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525813" y="2321931"/>
            <a:ext cx="1725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انرژی شبکه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19200" y="1752600"/>
            <a:ext cx="3886200" cy="914400"/>
            <a:chOff x="816" y="2304"/>
            <a:chExt cx="1440" cy="448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4114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MgF</a:t>
            </a:r>
            <a:r>
              <a:rPr lang="en-US" sz="4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      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NaF</a:t>
            </a:r>
            <a:endParaRPr lang="en-US" sz="5400" b="1" baseline="-25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/>
            <a:r>
              <a:rPr lang="en-US" sz="4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  <a:endParaRPr lang="en-US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4056" y="457200"/>
            <a:ext cx="5541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نقطه ذوب وجوش کدام ترکیب بیش تر است. چرا؟</a:t>
            </a:r>
            <a:endParaRPr lang="fa-IR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600200"/>
            <a:ext cx="45878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fa-IR" sz="7200" b="1" dirty="0" smtClean="0">
              <a:ln w="11430"/>
              <a:solidFill>
                <a:srgbClr val="F3C9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2759095"/>
            <a:ext cx="184731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a-IR" sz="7200" b="1" dirty="0" smtClean="0">
              <a:ln w="11430"/>
              <a:solidFill>
                <a:srgbClr val="F3C9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1676400"/>
            <a:ext cx="46519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fa-IR" sz="5400" b="1" dirty="0" smtClean="0">
              <a:ln w="11430"/>
              <a:solidFill>
                <a:srgbClr val="F3C9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3436203"/>
            <a:ext cx="1478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1020" y="3436203"/>
            <a:ext cx="1099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</a:t>
            </a:r>
            <a:r>
              <a:rPr lang="en-US" sz="4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5150" y="4343400"/>
            <a:ext cx="1951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کاتیون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429000" y="457200"/>
            <a:ext cx="5105400" cy="609600"/>
            <a:chOff x="720" y="1488"/>
            <a:chExt cx="806" cy="808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rgbClr val="4192D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9" descr="dr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001502" y="457200"/>
            <a:ext cx="4209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منظور از قاعده ی اکتت چیست؟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70318"/>
            <a:ext cx="728014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گازهای نجیب در بیرونی ترین لایه الکترونی خود ترازهای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S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و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p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 کاملا پر دارند (به جز هلیم ). وجود این لایه ی هشت تایی(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octet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) این اتم ها را پایدار کرده است. بنابراین سایر اتم ها تمایل دارند که به آرایش پایدار اکتت برسند.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609600" y="1905000"/>
            <a:ext cx="7848600" cy="20574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4192D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219200" y="1524000"/>
            <a:ext cx="3763962" cy="1371600"/>
            <a:chOff x="816" y="2304"/>
            <a:chExt cx="1440" cy="448"/>
          </a:xfrm>
        </p:grpSpPr>
        <p:sp>
          <p:nvSpPr>
            <p:cNvPr id="1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FFC319">
                    <a:gamma/>
                    <a:tint val="51373"/>
                    <a:invGamma/>
                  </a:srgbClr>
                </a:gs>
                <a:gs pos="100000">
                  <a:srgbClr val="FFC31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40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4114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MgO</a:t>
            </a:r>
            <a:r>
              <a:rPr lang="en-US" sz="4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MgF</a:t>
            </a:r>
            <a:r>
              <a:rPr lang="en-US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baseline="-25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/>
            <a:r>
              <a:rPr lang="en-US" sz="4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  <a:endParaRPr lang="en-US" sz="5400" b="1" cap="none" spc="0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600200"/>
            <a:ext cx="45878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fa-IR" sz="7200" b="1" dirty="0" smtClean="0">
              <a:ln w="11430"/>
              <a:solidFill>
                <a:srgbClr val="F3C9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2759095"/>
            <a:ext cx="184731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a-IR" sz="7200" b="1" dirty="0" smtClean="0">
              <a:ln w="11430"/>
              <a:solidFill>
                <a:srgbClr val="F3C9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1676400"/>
            <a:ext cx="46519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fa-IR" sz="5400" b="1" dirty="0" smtClean="0">
              <a:ln w="11430"/>
              <a:solidFill>
                <a:srgbClr val="F3C9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4056" y="457200"/>
            <a:ext cx="5541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نقطه ذوب وجوش کدام ترکیب بیش تر است. چرا؟</a:t>
            </a:r>
            <a:endParaRPr lang="fa-IR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009" y="395347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1409" y="387727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0580" y="4114800"/>
            <a:ext cx="1531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مقدار بار آنیون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048000" y="1447800"/>
            <a:ext cx="5638800" cy="1447800"/>
            <a:chOff x="816" y="2304"/>
            <a:chExt cx="1440" cy="448"/>
          </a:xfrm>
        </p:grpSpPr>
        <p:sp>
          <p:nvSpPr>
            <p:cNvPr id="21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971800" y="457200"/>
            <a:ext cx="5638800" cy="482600"/>
            <a:chOff x="816" y="2304"/>
            <a:chExt cx="1440" cy="448"/>
          </a:xfrm>
        </p:grpSpPr>
        <p:sp>
          <p:nvSpPr>
            <p:cNvPr id="18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 flipH="1">
            <a:off x="838200" y="609600"/>
            <a:ext cx="1295400" cy="419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41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LiF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67640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LiCl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90800"/>
            <a:ext cx="1159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LiBr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980" y="3588603"/>
            <a:ext cx="77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57200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نقطه ذوب وجوش کدام ترکیب بیش تر است؟</a:t>
            </a:r>
            <a:endParaRPr lang="fa-IR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1600200"/>
            <a:ext cx="476444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در یک گروه از بالا به پایین شعاع افزایش می یابد.</a:t>
            </a:r>
          </a:p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بنابراین نقطه ذوب وجوش، کاهش می یابد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.</a:t>
            </a: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5" grpId="0"/>
      <p:bldP spid="6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roup 6"/>
          <p:cNvGrpSpPr>
            <a:grpSpLocks/>
          </p:cNvGrpSpPr>
          <p:nvPr/>
        </p:nvGrpSpPr>
        <p:grpSpPr bwMode="auto">
          <a:xfrm>
            <a:off x="5943600" y="381000"/>
            <a:ext cx="2895600" cy="1066800"/>
            <a:chOff x="816" y="2304"/>
            <a:chExt cx="1440" cy="448"/>
          </a:xfrm>
        </p:grpSpPr>
        <p:sp>
          <p:nvSpPr>
            <p:cNvPr id="96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42</a:t>
            </a:fld>
            <a:endParaRPr lang="fa-IR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162941" y="2413071"/>
            <a:ext cx="853623" cy="759134"/>
            <a:chOff x="1861" y="933"/>
            <a:chExt cx="1103" cy="941"/>
          </a:xfrm>
        </p:grpSpPr>
        <p:sp>
          <p:nvSpPr>
            <p:cNvPr id="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2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23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2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9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8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2" name="Group 40"/>
          <p:cNvGrpSpPr>
            <a:grpSpLocks/>
          </p:cNvGrpSpPr>
          <p:nvPr/>
        </p:nvGrpSpPr>
        <p:grpSpPr bwMode="auto">
          <a:xfrm>
            <a:off x="2716158" y="2463451"/>
            <a:ext cx="853623" cy="698629"/>
            <a:chOff x="1861" y="1008"/>
            <a:chExt cx="1103" cy="866"/>
          </a:xfrm>
        </p:grpSpPr>
        <p:sp>
          <p:nvSpPr>
            <p:cNvPr id="6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64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77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7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7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81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8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6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67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7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6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66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1" name="Group 40"/>
          <p:cNvGrpSpPr>
            <a:grpSpLocks/>
          </p:cNvGrpSpPr>
          <p:nvPr/>
        </p:nvGrpSpPr>
        <p:grpSpPr bwMode="auto">
          <a:xfrm>
            <a:off x="1066800" y="2443200"/>
            <a:ext cx="853623" cy="759134"/>
            <a:chOff x="1861" y="933"/>
            <a:chExt cx="1103" cy="941"/>
          </a:xfrm>
        </p:grpSpPr>
        <p:sp>
          <p:nvSpPr>
            <p:cNvPr id="9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93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106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0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10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0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110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1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1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1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1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11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1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1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1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1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94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96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0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0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0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0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9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0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0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95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0" name="Group 40"/>
          <p:cNvGrpSpPr>
            <a:grpSpLocks/>
          </p:cNvGrpSpPr>
          <p:nvPr/>
        </p:nvGrpSpPr>
        <p:grpSpPr bwMode="auto">
          <a:xfrm>
            <a:off x="1620016" y="2493580"/>
            <a:ext cx="853623" cy="698629"/>
            <a:chOff x="1861" y="1008"/>
            <a:chExt cx="1103" cy="866"/>
          </a:xfrm>
        </p:grpSpPr>
        <p:sp>
          <p:nvSpPr>
            <p:cNvPr id="12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122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135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3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13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3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139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4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4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4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4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14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123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25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3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3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3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3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126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2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2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2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3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124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7" name="Group 40"/>
          <p:cNvGrpSpPr>
            <a:grpSpLocks/>
          </p:cNvGrpSpPr>
          <p:nvPr/>
        </p:nvGrpSpPr>
        <p:grpSpPr bwMode="auto">
          <a:xfrm>
            <a:off x="3259211" y="2392330"/>
            <a:ext cx="853623" cy="759134"/>
            <a:chOff x="1861" y="933"/>
            <a:chExt cx="1103" cy="941"/>
          </a:xfrm>
        </p:grpSpPr>
        <p:sp>
          <p:nvSpPr>
            <p:cNvPr id="20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209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222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2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22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2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26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3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3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3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3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22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2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2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3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3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210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212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21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1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2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2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13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1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1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1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211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5" name="Group 40"/>
          <p:cNvGrpSpPr>
            <a:grpSpLocks/>
          </p:cNvGrpSpPr>
          <p:nvPr/>
        </p:nvGrpSpPr>
        <p:grpSpPr bwMode="auto">
          <a:xfrm>
            <a:off x="2716115" y="2980074"/>
            <a:ext cx="853623" cy="759134"/>
            <a:chOff x="1861" y="933"/>
            <a:chExt cx="1103" cy="941"/>
          </a:xfrm>
        </p:grpSpPr>
        <p:sp>
          <p:nvSpPr>
            <p:cNvPr id="26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267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80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8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28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284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9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9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9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9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28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8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8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8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26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270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7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7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7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7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7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7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7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7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7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269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94" name="Group 40"/>
          <p:cNvGrpSpPr>
            <a:grpSpLocks/>
          </p:cNvGrpSpPr>
          <p:nvPr/>
        </p:nvGrpSpPr>
        <p:grpSpPr bwMode="auto">
          <a:xfrm>
            <a:off x="3269332" y="3030454"/>
            <a:ext cx="853623" cy="698629"/>
            <a:chOff x="1861" y="1008"/>
            <a:chExt cx="1103" cy="866"/>
          </a:xfrm>
        </p:grpSpPr>
        <p:sp>
          <p:nvSpPr>
            <p:cNvPr id="29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296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309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1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31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313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1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2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2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2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3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1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1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1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297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299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0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300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0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298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23" name="Group 40"/>
          <p:cNvGrpSpPr>
            <a:grpSpLocks/>
          </p:cNvGrpSpPr>
          <p:nvPr/>
        </p:nvGrpSpPr>
        <p:grpSpPr bwMode="auto">
          <a:xfrm>
            <a:off x="1619974" y="3010204"/>
            <a:ext cx="853623" cy="759134"/>
            <a:chOff x="1861" y="933"/>
            <a:chExt cx="1103" cy="941"/>
          </a:xfrm>
        </p:grpSpPr>
        <p:sp>
          <p:nvSpPr>
            <p:cNvPr id="32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325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338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3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34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4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342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4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4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5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5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34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4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4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4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4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326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328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3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3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3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3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32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3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3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3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3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327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52" name="Group 40"/>
          <p:cNvGrpSpPr>
            <a:grpSpLocks/>
          </p:cNvGrpSpPr>
          <p:nvPr/>
        </p:nvGrpSpPr>
        <p:grpSpPr bwMode="auto">
          <a:xfrm>
            <a:off x="2173190" y="3060583"/>
            <a:ext cx="853623" cy="698629"/>
            <a:chOff x="1861" y="1008"/>
            <a:chExt cx="1103" cy="866"/>
          </a:xfrm>
        </p:grpSpPr>
        <p:sp>
          <p:nvSpPr>
            <p:cNvPr id="35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354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367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6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36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7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371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7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7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7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8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37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7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7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7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7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355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357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36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6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6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6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35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5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6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6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6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356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0" name="Group 40"/>
          <p:cNvGrpSpPr>
            <a:grpSpLocks/>
          </p:cNvGrpSpPr>
          <p:nvPr/>
        </p:nvGrpSpPr>
        <p:grpSpPr bwMode="auto">
          <a:xfrm>
            <a:off x="1076732" y="3091204"/>
            <a:ext cx="853623" cy="698629"/>
            <a:chOff x="1861" y="1008"/>
            <a:chExt cx="1103" cy="866"/>
          </a:xfrm>
        </p:grpSpPr>
        <p:sp>
          <p:nvSpPr>
            <p:cNvPr id="41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12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425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42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42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2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429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3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3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3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3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43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3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3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3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3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413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415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42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42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42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42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416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1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41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41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42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414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97" name="Group 40"/>
          <p:cNvGrpSpPr>
            <a:grpSpLocks/>
          </p:cNvGrpSpPr>
          <p:nvPr/>
        </p:nvGrpSpPr>
        <p:grpSpPr bwMode="auto">
          <a:xfrm>
            <a:off x="2192044" y="3567327"/>
            <a:ext cx="853623" cy="759134"/>
            <a:chOff x="1861" y="933"/>
            <a:chExt cx="1103" cy="941"/>
          </a:xfrm>
        </p:grpSpPr>
        <p:sp>
          <p:nvSpPr>
            <p:cNvPr id="498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99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512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13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51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1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516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2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2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2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2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51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18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19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20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21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500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502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508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09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10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11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503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04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05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06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07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501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26" name="Group 40"/>
          <p:cNvGrpSpPr>
            <a:grpSpLocks/>
          </p:cNvGrpSpPr>
          <p:nvPr/>
        </p:nvGrpSpPr>
        <p:grpSpPr bwMode="auto">
          <a:xfrm>
            <a:off x="2745260" y="3617707"/>
            <a:ext cx="853623" cy="698629"/>
            <a:chOff x="1861" y="1008"/>
            <a:chExt cx="1103" cy="866"/>
          </a:xfrm>
        </p:grpSpPr>
        <p:sp>
          <p:nvSpPr>
            <p:cNvPr id="52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528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541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4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54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4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545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5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5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5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5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54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4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4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4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5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529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531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53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3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3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4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532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3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3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3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3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530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55" name="Group 40"/>
          <p:cNvGrpSpPr>
            <a:grpSpLocks/>
          </p:cNvGrpSpPr>
          <p:nvPr/>
        </p:nvGrpSpPr>
        <p:grpSpPr bwMode="auto">
          <a:xfrm>
            <a:off x="1095902" y="3597457"/>
            <a:ext cx="853623" cy="759134"/>
            <a:chOff x="1861" y="933"/>
            <a:chExt cx="1103" cy="941"/>
          </a:xfrm>
        </p:grpSpPr>
        <p:sp>
          <p:nvSpPr>
            <p:cNvPr id="55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557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570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7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57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7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574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8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8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8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8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57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7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7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7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57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558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560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56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6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6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6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56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6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6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6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6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559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84" name="Group 40"/>
          <p:cNvGrpSpPr>
            <a:grpSpLocks/>
          </p:cNvGrpSpPr>
          <p:nvPr/>
        </p:nvGrpSpPr>
        <p:grpSpPr bwMode="auto">
          <a:xfrm>
            <a:off x="1649119" y="3647837"/>
            <a:ext cx="853623" cy="698629"/>
            <a:chOff x="1861" y="1008"/>
            <a:chExt cx="1103" cy="866"/>
          </a:xfrm>
        </p:grpSpPr>
        <p:sp>
          <p:nvSpPr>
            <p:cNvPr id="58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586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599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0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60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0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603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0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1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1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1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60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0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0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0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0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587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589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59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9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9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9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590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9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9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9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59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588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71" name="Group 40"/>
          <p:cNvGrpSpPr>
            <a:grpSpLocks/>
          </p:cNvGrpSpPr>
          <p:nvPr/>
        </p:nvGrpSpPr>
        <p:grpSpPr bwMode="auto">
          <a:xfrm>
            <a:off x="3288313" y="3546586"/>
            <a:ext cx="853623" cy="759134"/>
            <a:chOff x="1861" y="933"/>
            <a:chExt cx="1103" cy="941"/>
          </a:xfrm>
        </p:grpSpPr>
        <p:sp>
          <p:nvSpPr>
            <p:cNvPr id="672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673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686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87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688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89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690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9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9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9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9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691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92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93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94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95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674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676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682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683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684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685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67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7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67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68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68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675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29" name="Group 40"/>
          <p:cNvGrpSpPr>
            <a:grpSpLocks/>
          </p:cNvGrpSpPr>
          <p:nvPr/>
        </p:nvGrpSpPr>
        <p:grpSpPr bwMode="auto">
          <a:xfrm>
            <a:off x="1649033" y="4154581"/>
            <a:ext cx="853623" cy="759134"/>
            <a:chOff x="1861" y="933"/>
            <a:chExt cx="1103" cy="941"/>
          </a:xfrm>
        </p:grpSpPr>
        <p:sp>
          <p:nvSpPr>
            <p:cNvPr id="73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731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744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74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74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74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748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5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5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5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5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74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5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5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5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5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73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734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74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4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4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4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73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3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3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3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3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733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58" name="Group 40"/>
          <p:cNvGrpSpPr>
            <a:grpSpLocks/>
          </p:cNvGrpSpPr>
          <p:nvPr/>
        </p:nvGrpSpPr>
        <p:grpSpPr bwMode="auto">
          <a:xfrm>
            <a:off x="2202250" y="4204960"/>
            <a:ext cx="853623" cy="698629"/>
            <a:chOff x="1861" y="1008"/>
            <a:chExt cx="1103" cy="866"/>
          </a:xfrm>
        </p:grpSpPr>
        <p:sp>
          <p:nvSpPr>
            <p:cNvPr id="75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760" name="Group 42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773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774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775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776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777" name="Group 47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83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84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85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86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778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79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80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81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82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761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763" name="Group 58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769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70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71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72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764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65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66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67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768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762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16" name="Group 40"/>
          <p:cNvGrpSpPr>
            <a:grpSpLocks/>
          </p:cNvGrpSpPr>
          <p:nvPr/>
        </p:nvGrpSpPr>
        <p:grpSpPr bwMode="auto">
          <a:xfrm>
            <a:off x="1106108" y="4235090"/>
            <a:ext cx="853623" cy="698629"/>
            <a:chOff x="1861" y="1008"/>
            <a:chExt cx="1103" cy="866"/>
          </a:xfrm>
        </p:grpSpPr>
        <p:sp>
          <p:nvSpPr>
            <p:cNvPr id="817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18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831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8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3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835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4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4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4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4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83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3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3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3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4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819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821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82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82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82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83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822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2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82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82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82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820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3812385" y="2362200"/>
            <a:ext cx="1988567" cy="2516339"/>
            <a:chOff x="3812385" y="2362200"/>
            <a:chExt cx="1988567" cy="2516339"/>
          </a:xfrm>
        </p:grpSpPr>
        <p:grpSp>
          <p:nvGrpSpPr>
            <p:cNvPr id="149" name="Group 40"/>
            <p:cNvGrpSpPr>
              <a:grpSpLocks/>
            </p:cNvGrpSpPr>
            <p:nvPr/>
          </p:nvGrpSpPr>
          <p:grpSpPr bwMode="auto">
            <a:xfrm>
              <a:off x="4355353" y="2362200"/>
              <a:ext cx="853623" cy="759134"/>
              <a:chOff x="1861" y="933"/>
              <a:chExt cx="1103" cy="941"/>
            </a:xfrm>
          </p:grpSpPr>
          <p:sp>
            <p:nvSpPr>
              <p:cNvPr id="150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151" name="Group 42"/>
              <p:cNvGrpSpPr>
                <a:grpSpLocks/>
              </p:cNvGrpSpPr>
              <p:nvPr/>
            </p:nvGrpSpPr>
            <p:grpSpPr bwMode="auto">
              <a:xfrm>
                <a:off x="2086" y="1027"/>
                <a:ext cx="680" cy="839"/>
                <a:chOff x="3975" y="1593"/>
                <a:chExt cx="931" cy="1154"/>
              </a:xfrm>
            </p:grpSpPr>
            <p:pic>
              <p:nvPicPr>
                <p:cNvPr id="164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65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166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67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1" y="2240"/>
                  <a:ext cx="822" cy="191"/>
                  <a:chOff x="2526" y="1060"/>
                  <a:chExt cx="896" cy="236"/>
                </a:xfrm>
              </p:grpSpPr>
              <p:grpSp>
                <p:nvGrpSpPr>
                  <p:cNvPr id="16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6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74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175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176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177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169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70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171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172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173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152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6"/>
                <a:ext cx="529" cy="122"/>
                <a:chOff x="2526" y="1060"/>
                <a:chExt cx="896" cy="236"/>
              </a:xfrm>
            </p:grpSpPr>
            <p:grpSp>
              <p:nvGrpSpPr>
                <p:cNvPr id="154" name="Group 58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60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61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62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63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155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56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57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58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59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153" name="Rectangle 68"/>
              <p:cNvSpPr>
                <a:spLocks noChangeArrowheads="1"/>
              </p:cNvSpPr>
              <p:nvPr/>
            </p:nvSpPr>
            <p:spPr bwMode="gray">
              <a:xfrm>
                <a:off x="1861" y="933"/>
                <a:ext cx="1103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" name="Group 40"/>
            <p:cNvGrpSpPr>
              <a:grpSpLocks/>
            </p:cNvGrpSpPr>
            <p:nvPr/>
          </p:nvGrpSpPr>
          <p:grpSpPr bwMode="auto">
            <a:xfrm>
              <a:off x="4908569" y="2438400"/>
              <a:ext cx="853623" cy="698629"/>
              <a:chOff x="1861" y="1008"/>
              <a:chExt cx="1103" cy="866"/>
            </a:xfrm>
          </p:grpSpPr>
          <p:sp>
            <p:nvSpPr>
              <p:cNvPr id="179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180" name="Group 42"/>
              <p:cNvGrpSpPr>
                <a:grpSpLocks/>
              </p:cNvGrpSpPr>
              <p:nvPr/>
            </p:nvGrpSpPr>
            <p:grpSpPr bwMode="auto">
              <a:xfrm>
                <a:off x="2086" y="1024"/>
                <a:ext cx="680" cy="839"/>
                <a:chOff x="3975" y="1593"/>
                <a:chExt cx="931" cy="1155"/>
              </a:xfrm>
            </p:grpSpPr>
            <p:pic>
              <p:nvPicPr>
                <p:cNvPr id="193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194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00B0F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195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96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40"/>
                  <a:ext cx="824" cy="191"/>
                  <a:chOff x="2524" y="1060"/>
                  <a:chExt cx="898" cy="236"/>
                </a:xfrm>
              </p:grpSpPr>
              <p:grpSp>
                <p:nvGrpSpPr>
                  <p:cNvPr id="197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4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03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04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05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06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198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199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00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01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02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181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5"/>
                <a:ext cx="530" cy="122"/>
                <a:chOff x="2524" y="1060"/>
                <a:chExt cx="898" cy="236"/>
              </a:xfrm>
            </p:grpSpPr>
            <p:grpSp>
              <p:nvGrpSpPr>
                <p:cNvPr id="183" name="Group 5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9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90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91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92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184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5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86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87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188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182" name="Rectangle 68"/>
              <p:cNvSpPr>
                <a:spLocks noChangeArrowheads="1"/>
              </p:cNvSpPr>
              <p:nvPr/>
            </p:nvSpPr>
            <p:spPr bwMode="gray">
              <a:xfrm>
                <a:off x="1861" y="1071"/>
                <a:ext cx="1103" cy="6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sz="24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36" name="Group 40"/>
            <p:cNvGrpSpPr>
              <a:grpSpLocks/>
            </p:cNvGrpSpPr>
            <p:nvPr/>
          </p:nvGrpSpPr>
          <p:grpSpPr bwMode="auto">
            <a:xfrm>
              <a:off x="3812428" y="2468529"/>
              <a:ext cx="853623" cy="698629"/>
              <a:chOff x="1861" y="1008"/>
              <a:chExt cx="1103" cy="866"/>
            </a:xfrm>
          </p:grpSpPr>
          <p:sp>
            <p:nvSpPr>
              <p:cNvPr id="237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238" name="Group 42"/>
              <p:cNvGrpSpPr>
                <a:grpSpLocks/>
              </p:cNvGrpSpPr>
              <p:nvPr/>
            </p:nvGrpSpPr>
            <p:grpSpPr bwMode="auto">
              <a:xfrm>
                <a:off x="2086" y="1022"/>
                <a:ext cx="680" cy="837"/>
                <a:chOff x="3975" y="1593"/>
                <a:chExt cx="931" cy="1155"/>
              </a:xfrm>
            </p:grpSpPr>
            <p:pic>
              <p:nvPicPr>
                <p:cNvPr id="251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252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00B0F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253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54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39"/>
                  <a:ext cx="826" cy="191"/>
                  <a:chOff x="2522" y="1060"/>
                  <a:chExt cx="900" cy="236"/>
                </a:xfrm>
              </p:grpSpPr>
              <p:grpSp>
                <p:nvGrpSpPr>
                  <p:cNvPr id="25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2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61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62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63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64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256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57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58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59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260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239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4"/>
                <a:ext cx="531" cy="122"/>
                <a:chOff x="2522" y="1060"/>
                <a:chExt cx="900" cy="236"/>
              </a:xfrm>
            </p:grpSpPr>
            <p:grpSp>
              <p:nvGrpSpPr>
                <p:cNvPr id="241" name="Group 5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47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48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49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50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242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43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44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45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246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240" name="Rectangle 68"/>
              <p:cNvSpPr>
                <a:spLocks noChangeArrowheads="1"/>
              </p:cNvSpPr>
              <p:nvPr/>
            </p:nvSpPr>
            <p:spPr bwMode="gray">
              <a:xfrm>
                <a:off x="1861" y="1071"/>
                <a:ext cx="1103" cy="6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sz="24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81" name="Group 40"/>
            <p:cNvGrpSpPr>
              <a:grpSpLocks/>
            </p:cNvGrpSpPr>
            <p:nvPr/>
          </p:nvGrpSpPr>
          <p:grpSpPr bwMode="auto">
            <a:xfrm>
              <a:off x="4908526" y="2955023"/>
              <a:ext cx="853623" cy="759134"/>
              <a:chOff x="1861" y="933"/>
              <a:chExt cx="1103" cy="941"/>
            </a:xfrm>
          </p:grpSpPr>
          <p:sp>
            <p:nvSpPr>
              <p:cNvPr id="382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383" name="Group 42"/>
              <p:cNvGrpSpPr>
                <a:grpSpLocks/>
              </p:cNvGrpSpPr>
              <p:nvPr/>
            </p:nvGrpSpPr>
            <p:grpSpPr bwMode="auto">
              <a:xfrm>
                <a:off x="2086" y="1024"/>
                <a:ext cx="680" cy="839"/>
                <a:chOff x="3975" y="1593"/>
                <a:chExt cx="931" cy="1155"/>
              </a:xfrm>
            </p:grpSpPr>
            <p:pic>
              <p:nvPicPr>
                <p:cNvPr id="396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397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398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99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40"/>
                  <a:ext cx="824" cy="191"/>
                  <a:chOff x="2524" y="1060"/>
                  <a:chExt cx="898" cy="236"/>
                </a:xfrm>
              </p:grpSpPr>
              <p:grpSp>
                <p:nvGrpSpPr>
                  <p:cNvPr id="40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4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406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07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08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09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401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402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03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04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05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384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5"/>
                <a:ext cx="530" cy="122"/>
                <a:chOff x="2524" y="1060"/>
                <a:chExt cx="898" cy="236"/>
              </a:xfrm>
            </p:grpSpPr>
            <p:grpSp>
              <p:nvGrpSpPr>
                <p:cNvPr id="386" name="Group 5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92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93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94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95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387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88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89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90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391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385" name="Rectangle 68"/>
              <p:cNvSpPr>
                <a:spLocks noChangeArrowheads="1"/>
              </p:cNvSpPr>
              <p:nvPr/>
            </p:nvSpPr>
            <p:spPr bwMode="gray">
              <a:xfrm>
                <a:off x="1861" y="933"/>
                <a:ext cx="1103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39" name="Group 40"/>
            <p:cNvGrpSpPr>
              <a:grpSpLocks/>
            </p:cNvGrpSpPr>
            <p:nvPr/>
          </p:nvGrpSpPr>
          <p:grpSpPr bwMode="auto">
            <a:xfrm>
              <a:off x="3812385" y="2985153"/>
              <a:ext cx="853623" cy="747033"/>
              <a:chOff x="1861" y="933"/>
              <a:chExt cx="1103" cy="926"/>
            </a:xfrm>
          </p:grpSpPr>
          <p:sp>
            <p:nvSpPr>
              <p:cNvPr id="440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441" name="Group 42"/>
              <p:cNvGrpSpPr>
                <a:grpSpLocks/>
              </p:cNvGrpSpPr>
              <p:nvPr/>
            </p:nvGrpSpPr>
            <p:grpSpPr bwMode="auto">
              <a:xfrm>
                <a:off x="2086" y="1022"/>
                <a:ext cx="680" cy="837"/>
                <a:chOff x="3975" y="1593"/>
                <a:chExt cx="931" cy="1155"/>
              </a:xfrm>
            </p:grpSpPr>
            <p:pic>
              <p:nvPicPr>
                <p:cNvPr id="454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455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456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57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39"/>
                  <a:ext cx="826" cy="191"/>
                  <a:chOff x="2522" y="1060"/>
                  <a:chExt cx="900" cy="236"/>
                </a:xfrm>
              </p:grpSpPr>
              <p:grpSp>
                <p:nvGrpSpPr>
                  <p:cNvPr id="45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2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464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65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66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67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459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460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61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62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63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442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3"/>
                <a:ext cx="532" cy="122"/>
                <a:chOff x="2520" y="1060"/>
                <a:chExt cx="902" cy="236"/>
              </a:xfrm>
            </p:grpSpPr>
            <p:grpSp>
              <p:nvGrpSpPr>
                <p:cNvPr id="444" name="Group 5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5" cy="186"/>
                  <a:chOff x="1561" y="2568"/>
                  <a:chExt cx="1122" cy="279"/>
                </a:xfrm>
              </p:grpSpPr>
              <p:sp>
                <p:nvSpPr>
                  <p:cNvPr id="450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5" y="2290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51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52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53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445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46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47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48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49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443" name="Rectangle 68"/>
              <p:cNvSpPr>
                <a:spLocks noChangeArrowheads="1"/>
              </p:cNvSpPr>
              <p:nvPr/>
            </p:nvSpPr>
            <p:spPr bwMode="gray">
              <a:xfrm>
                <a:off x="1861" y="933"/>
                <a:ext cx="1103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68" name="Group 40"/>
            <p:cNvGrpSpPr>
              <a:grpSpLocks/>
            </p:cNvGrpSpPr>
            <p:nvPr/>
          </p:nvGrpSpPr>
          <p:grpSpPr bwMode="auto">
            <a:xfrm>
              <a:off x="4365601" y="3035533"/>
              <a:ext cx="853623" cy="698629"/>
              <a:chOff x="1861" y="1008"/>
              <a:chExt cx="1103" cy="866"/>
            </a:xfrm>
          </p:grpSpPr>
          <p:sp>
            <p:nvSpPr>
              <p:cNvPr id="469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470" name="Group 42"/>
              <p:cNvGrpSpPr>
                <a:grpSpLocks/>
              </p:cNvGrpSpPr>
              <p:nvPr/>
            </p:nvGrpSpPr>
            <p:grpSpPr bwMode="auto">
              <a:xfrm>
                <a:off x="2086" y="1022"/>
                <a:ext cx="680" cy="837"/>
                <a:chOff x="3975" y="1593"/>
                <a:chExt cx="931" cy="1155"/>
              </a:xfrm>
            </p:grpSpPr>
            <p:pic>
              <p:nvPicPr>
                <p:cNvPr id="483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484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00B0F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485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86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8" y="2238"/>
                  <a:ext cx="828" cy="191"/>
                  <a:chOff x="2520" y="1060"/>
                  <a:chExt cx="902" cy="236"/>
                </a:xfrm>
              </p:grpSpPr>
              <p:grpSp>
                <p:nvGrpSpPr>
                  <p:cNvPr id="487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0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493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94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95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96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488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489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90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91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492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471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58" y="1506"/>
                <a:ext cx="533" cy="122"/>
                <a:chOff x="2520" y="1060"/>
                <a:chExt cx="902" cy="236"/>
              </a:xfrm>
            </p:grpSpPr>
            <p:grpSp>
              <p:nvGrpSpPr>
                <p:cNvPr id="473" name="Group 5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79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80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81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82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474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75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76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77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478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472" name="Rectangle 68"/>
              <p:cNvSpPr>
                <a:spLocks noChangeArrowheads="1"/>
              </p:cNvSpPr>
              <p:nvPr/>
            </p:nvSpPr>
            <p:spPr bwMode="gray">
              <a:xfrm>
                <a:off x="1861" y="1071"/>
                <a:ext cx="1103" cy="6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sz="24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13" name="Group 40"/>
            <p:cNvGrpSpPr>
              <a:grpSpLocks/>
            </p:cNvGrpSpPr>
            <p:nvPr/>
          </p:nvGrpSpPr>
          <p:grpSpPr bwMode="auto">
            <a:xfrm>
              <a:off x="4384455" y="3542277"/>
              <a:ext cx="853623" cy="759134"/>
              <a:chOff x="1861" y="933"/>
              <a:chExt cx="1103" cy="941"/>
            </a:xfrm>
          </p:grpSpPr>
          <p:sp>
            <p:nvSpPr>
              <p:cNvPr id="614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615" name="Group 42"/>
              <p:cNvGrpSpPr>
                <a:grpSpLocks/>
              </p:cNvGrpSpPr>
              <p:nvPr/>
            </p:nvGrpSpPr>
            <p:grpSpPr bwMode="auto">
              <a:xfrm>
                <a:off x="2086" y="1024"/>
                <a:ext cx="680" cy="839"/>
                <a:chOff x="3975" y="1593"/>
                <a:chExt cx="931" cy="1155"/>
              </a:xfrm>
            </p:grpSpPr>
            <p:pic>
              <p:nvPicPr>
                <p:cNvPr id="628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629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630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31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40"/>
                  <a:ext cx="824" cy="191"/>
                  <a:chOff x="2524" y="1060"/>
                  <a:chExt cx="898" cy="236"/>
                </a:xfrm>
              </p:grpSpPr>
              <p:grpSp>
                <p:nvGrpSpPr>
                  <p:cNvPr id="632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4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638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39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40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41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633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634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35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36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37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616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5"/>
                <a:ext cx="530" cy="122"/>
                <a:chOff x="2524" y="1060"/>
                <a:chExt cx="898" cy="236"/>
              </a:xfrm>
            </p:grpSpPr>
            <p:grpSp>
              <p:nvGrpSpPr>
                <p:cNvPr id="618" name="Group 5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24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25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26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27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619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20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21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22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23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617" name="Rectangle 68"/>
              <p:cNvSpPr>
                <a:spLocks noChangeArrowheads="1"/>
              </p:cNvSpPr>
              <p:nvPr/>
            </p:nvSpPr>
            <p:spPr bwMode="gray">
              <a:xfrm>
                <a:off x="1861" y="933"/>
                <a:ext cx="1103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42" name="Group 40"/>
            <p:cNvGrpSpPr>
              <a:grpSpLocks/>
            </p:cNvGrpSpPr>
            <p:nvPr/>
          </p:nvGrpSpPr>
          <p:grpSpPr bwMode="auto">
            <a:xfrm>
              <a:off x="4937671" y="3592656"/>
              <a:ext cx="853623" cy="698629"/>
              <a:chOff x="1861" y="1008"/>
              <a:chExt cx="1103" cy="866"/>
            </a:xfrm>
          </p:grpSpPr>
          <p:sp>
            <p:nvSpPr>
              <p:cNvPr id="643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644" name="Group 42"/>
              <p:cNvGrpSpPr>
                <a:grpSpLocks/>
              </p:cNvGrpSpPr>
              <p:nvPr/>
            </p:nvGrpSpPr>
            <p:grpSpPr bwMode="auto">
              <a:xfrm>
                <a:off x="2086" y="1022"/>
                <a:ext cx="680" cy="837"/>
                <a:chOff x="3975" y="1593"/>
                <a:chExt cx="931" cy="1155"/>
              </a:xfrm>
            </p:grpSpPr>
            <p:pic>
              <p:nvPicPr>
                <p:cNvPr id="657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658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00B0F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659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60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39"/>
                  <a:ext cx="826" cy="191"/>
                  <a:chOff x="2522" y="1060"/>
                  <a:chExt cx="900" cy="236"/>
                </a:xfrm>
              </p:grpSpPr>
              <p:grpSp>
                <p:nvGrpSpPr>
                  <p:cNvPr id="661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2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667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68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69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70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662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663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64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65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666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645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4"/>
                <a:ext cx="531" cy="122"/>
                <a:chOff x="2522" y="1060"/>
                <a:chExt cx="900" cy="236"/>
              </a:xfrm>
            </p:grpSpPr>
            <p:grpSp>
              <p:nvGrpSpPr>
                <p:cNvPr id="647" name="Group 5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53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54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55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56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648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49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50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51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652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646" name="Rectangle 68"/>
              <p:cNvSpPr>
                <a:spLocks noChangeArrowheads="1"/>
              </p:cNvSpPr>
              <p:nvPr/>
            </p:nvSpPr>
            <p:spPr bwMode="gray">
              <a:xfrm>
                <a:off x="1861" y="1071"/>
                <a:ext cx="1103" cy="6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sz="24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00" name="Group 40"/>
            <p:cNvGrpSpPr>
              <a:grpSpLocks/>
            </p:cNvGrpSpPr>
            <p:nvPr/>
          </p:nvGrpSpPr>
          <p:grpSpPr bwMode="auto">
            <a:xfrm>
              <a:off x="3841530" y="3622786"/>
              <a:ext cx="853623" cy="698629"/>
              <a:chOff x="1861" y="1008"/>
              <a:chExt cx="1103" cy="866"/>
            </a:xfrm>
          </p:grpSpPr>
          <p:sp>
            <p:nvSpPr>
              <p:cNvPr id="701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702" name="Group 42"/>
              <p:cNvGrpSpPr>
                <a:grpSpLocks/>
              </p:cNvGrpSpPr>
              <p:nvPr/>
            </p:nvGrpSpPr>
            <p:grpSpPr bwMode="auto">
              <a:xfrm>
                <a:off x="2086" y="1022"/>
                <a:ext cx="680" cy="837"/>
                <a:chOff x="3975" y="1593"/>
                <a:chExt cx="931" cy="1155"/>
              </a:xfrm>
            </p:grpSpPr>
            <p:pic>
              <p:nvPicPr>
                <p:cNvPr id="715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716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00B0F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717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18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8" y="2238"/>
                  <a:ext cx="828" cy="191"/>
                  <a:chOff x="2520" y="1060"/>
                  <a:chExt cx="902" cy="236"/>
                </a:xfrm>
              </p:grpSpPr>
              <p:grpSp>
                <p:nvGrpSpPr>
                  <p:cNvPr id="719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0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725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726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727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728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720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721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722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723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724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703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58" y="1506"/>
                <a:ext cx="533" cy="122"/>
                <a:chOff x="2520" y="1060"/>
                <a:chExt cx="902" cy="236"/>
              </a:xfrm>
            </p:grpSpPr>
            <p:grpSp>
              <p:nvGrpSpPr>
                <p:cNvPr id="705" name="Group 58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11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12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13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14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706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07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08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09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10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704" name="Rectangle 68"/>
              <p:cNvSpPr>
                <a:spLocks noChangeArrowheads="1"/>
              </p:cNvSpPr>
              <p:nvPr/>
            </p:nvSpPr>
            <p:spPr bwMode="gray">
              <a:xfrm>
                <a:off x="1861" y="1071"/>
                <a:ext cx="1103" cy="6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sz="24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87" name="Group 40"/>
            <p:cNvGrpSpPr>
              <a:grpSpLocks/>
            </p:cNvGrpSpPr>
            <p:nvPr/>
          </p:nvGrpSpPr>
          <p:grpSpPr bwMode="auto">
            <a:xfrm>
              <a:off x="4947329" y="4099155"/>
              <a:ext cx="853623" cy="759134"/>
              <a:chOff x="1861" y="933"/>
              <a:chExt cx="1103" cy="941"/>
            </a:xfrm>
          </p:grpSpPr>
          <p:sp>
            <p:nvSpPr>
              <p:cNvPr id="788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789" name="Group 42"/>
              <p:cNvGrpSpPr>
                <a:grpSpLocks/>
              </p:cNvGrpSpPr>
              <p:nvPr/>
            </p:nvGrpSpPr>
            <p:grpSpPr bwMode="auto">
              <a:xfrm>
                <a:off x="2086" y="1024"/>
                <a:ext cx="680" cy="839"/>
                <a:chOff x="3975" y="1593"/>
                <a:chExt cx="931" cy="1155"/>
              </a:xfrm>
            </p:grpSpPr>
            <p:pic>
              <p:nvPicPr>
                <p:cNvPr id="802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803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804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05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40"/>
                  <a:ext cx="824" cy="191"/>
                  <a:chOff x="2524" y="1060"/>
                  <a:chExt cx="898" cy="236"/>
                </a:xfrm>
              </p:grpSpPr>
              <p:grpSp>
                <p:nvGrpSpPr>
                  <p:cNvPr id="80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4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812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13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14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15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807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808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09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10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11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790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5"/>
                <a:ext cx="530" cy="122"/>
                <a:chOff x="2524" y="1060"/>
                <a:chExt cx="898" cy="236"/>
              </a:xfrm>
            </p:grpSpPr>
            <p:grpSp>
              <p:nvGrpSpPr>
                <p:cNvPr id="792" name="Group 5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98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99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00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01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793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94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95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96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797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791" name="Rectangle 68"/>
              <p:cNvSpPr>
                <a:spLocks noChangeArrowheads="1"/>
              </p:cNvSpPr>
              <p:nvPr/>
            </p:nvSpPr>
            <p:spPr bwMode="gray">
              <a:xfrm>
                <a:off x="1861" y="933"/>
                <a:ext cx="1103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45" name="Group 40"/>
            <p:cNvGrpSpPr>
              <a:grpSpLocks/>
            </p:cNvGrpSpPr>
            <p:nvPr/>
          </p:nvGrpSpPr>
          <p:grpSpPr bwMode="auto">
            <a:xfrm>
              <a:off x="3841444" y="4103710"/>
              <a:ext cx="853623" cy="759134"/>
              <a:chOff x="1861" y="933"/>
              <a:chExt cx="1103" cy="941"/>
            </a:xfrm>
          </p:grpSpPr>
          <p:sp>
            <p:nvSpPr>
              <p:cNvPr id="846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847" name="Group 42"/>
              <p:cNvGrpSpPr>
                <a:grpSpLocks/>
              </p:cNvGrpSpPr>
              <p:nvPr/>
            </p:nvGrpSpPr>
            <p:grpSpPr bwMode="auto">
              <a:xfrm>
                <a:off x="2086" y="1024"/>
                <a:ext cx="680" cy="839"/>
                <a:chOff x="3975" y="1593"/>
                <a:chExt cx="931" cy="1155"/>
              </a:xfrm>
            </p:grpSpPr>
            <p:pic>
              <p:nvPicPr>
                <p:cNvPr id="860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861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862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63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40"/>
                  <a:ext cx="824" cy="191"/>
                  <a:chOff x="2524" y="1060"/>
                  <a:chExt cx="898" cy="236"/>
                </a:xfrm>
              </p:grpSpPr>
              <p:grpSp>
                <p:nvGrpSpPr>
                  <p:cNvPr id="86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4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870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71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72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73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865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866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67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68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69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848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5"/>
                <a:ext cx="530" cy="122"/>
                <a:chOff x="2524" y="1060"/>
                <a:chExt cx="898" cy="236"/>
              </a:xfrm>
            </p:grpSpPr>
            <p:grpSp>
              <p:nvGrpSpPr>
                <p:cNvPr id="850" name="Group 58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56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7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8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9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851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52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3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4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55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849" name="Rectangle 68"/>
              <p:cNvSpPr>
                <a:spLocks noChangeArrowheads="1"/>
              </p:cNvSpPr>
              <p:nvPr/>
            </p:nvSpPr>
            <p:spPr bwMode="gray">
              <a:xfrm>
                <a:off x="1861" y="933"/>
                <a:ext cx="1103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74" name="Group 40"/>
            <p:cNvGrpSpPr>
              <a:grpSpLocks/>
            </p:cNvGrpSpPr>
            <p:nvPr/>
          </p:nvGrpSpPr>
          <p:grpSpPr bwMode="auto">
            <a:xfrm>
              <a:off x="4394661" y="4179910"/>
              <a:ext cx="853623" cy="698629"/>
              <a:chOff x="1861" y="1008"/>
              <a:chExt cx="1103" cy="866"/>
            </a:xfrm>
          </p:grpSpPr>
          <p:sp>
            <p:nvSpPr>
              <p:cNvPr id="875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876" name="Group 42"/>
              <p:cNvGrpSpPr>
                <a:grpSpLocks/>
              </p:cNvGrpSpPr>
              <p:nvPr/>
            </p:nvGrpSpPr>
            <p:grpSpPr bwMode="auto">
              <a:xfrm>
                <a:off x="2086" y="1022"/>
                <a:ext cx="680" cy="837"/>
                <a:chOff x="3975" y="1593"/>
                <a:chExt cx="931" cy="1155"/>
              </a:xfrm>
            </p:grpSpPr>
            <p:pic>
              <p:nvPicPr>
                <p:cNvPr id="889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</p:spPr>
            </p:pic>
            <p:sp>
              <p:nvSpPr>
                <p:cNvPr id="890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rgbClr val="00B0F0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pic>
              <p:nvPicPr>
                <p:cNvPr id="891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92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49" y="2239"/>
                  <a:ext cx="826" cy="191"/>
                  <a:chOff x="2522" y="1060"/>
                  <a:chExt cx="900" cy="236"/>
                </a:xfrm>
              </p:grpSpPr>
              <p:grpSp>
                <p:nvGrpSpPr>
                  <p:cNvPr id="893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2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899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900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901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902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  <p:grpSp>
                <p:nvGrpSpPr>
                  <p:cNvPr id="894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895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96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97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  <p:sp>
                  <p:nvSpPr>
                    <p:cNvPr id="898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/>
                    </a:p>
                  </p:txBody>
                </p:sp>
              </p:grpSp>
            </p:grpSp>
          </p:grpSp>
          <p:grpSp>
            <p:nvGrpSpPr>
              <p:cNvPr id="877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1" y="1504"/>
                <a:ext cx="531" cy="122"/>
                <a:chOff x="2522" y="1060"/>
                <a:chExt cx="900" cy="236"/>
              </a:xfrm>
            </p:grpSpPr>
            <p:grpSp>
              <p:nvGrpSpPr>
                <p:cNvPr id="879" name="Group 58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85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6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7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8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880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81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2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3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884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  <p:sp>
            <p:nvSpPr>
              <p:cNvPr id="878" name="Rectangle 68"/>
              <p:cNvSpPr>
                <a:spLocks noChangeArrowheads="1"/>
              </p:cNvSpPr>
              <p:nvPr/>
            </p:nvSpPr>
            <p:spPr bwMode="gray">
              <a:xfrm>
                <a:off x="1861" y="1071"/>
                <a:ext cx="1103" cy="6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flatTx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sz="24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03" name="Group 40"/>
          <p:cNvGrpSpPr>
            <a:grpSpLocks/>
          </p:cNvGrpSpPr>
          <p:nvPr/>
        </p:nvGrpSpPr>
        <p:grpSpPr bwMode="auto">
          <a:xfrm>
            <a:off x="2745303" y="4133839"/>
            <a:ext cx="853623" cy="759134"/>
            <a:chOff x="1861" y="933"/>
            <a:chExt cx="1103" cy="941"/>
          </a:xfrm>
        </p:grpSpPr>
        <p:sp>
          <p:nvSpPr>
            <p:cNvPr id="90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905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918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1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92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2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9" y="2239"/>
                <a:ext cx="826" cy="191"/>
                <a:chOff x="2522" y="1060"/>
                <a:chExt cx="900" cy="236"/>
              </a:xfrm>
            </p:grpSpPr>
            <p:grpSp>
              <p:nvGrpSpPr>
                <p:cNvPr id="922" name="Group 47"/>
                <p:cNvGrpSpPr>
                  <a:grpSpLocks/>
                </p:cNvGrpSpPr>
                <p:nvPr/>
              </p:nvGrpSpPr>
              <p:grpSpPr bwMode="auto">
                <a:xfrm>
                  <a:off x="2522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2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2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3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3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92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2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2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2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2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906" name="Group 57"/>
            <p:cNvGrpSpPr>
              <a:grpSpLocks/>
            </p:cNvGrpSpPr>
            <p:nvPr/>
          </p:nvGrpSpPr>
          <p:grpSpPr bwMode="auto">
            <a:xfrm rot="-3733502" flipH="1" flipV="1">
              <a:off x="2361" y="1504"/>
              <a:ext cx="531" cy="122"/>
              <a:chOff x="2522" y="1060"/>
              <a:chExt cx="900" cy="236"/>
            </a:xfrm>
          </p:grpSpPr>
          <p:grpSp>
            <p:nvGrpSpPr>
              <p:cNvPr id="908" name="Group 5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91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1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1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1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90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1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1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1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1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907" name="Rectangle 68"/>
            <p:cNvSpPr>
              <a:spLocks noChangeArrowheads="1"/>
            </p:cNvSpPr>
            <p:nvPr/>
          </p:nvSpPr>
          <p:spPr bwMode="gray">
            <a:xfrm>
              <a:off x="1861" y="933"/>
              <a:ext cx="1103" cy="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32" name="Group 40"/>
          <p:cNvGrpSpPr>
            <a:grpSpLocks/>
          </p:cNvGrpSpPr>
          <p:nvPr/>
        </p:nvGrpSpPr>
        <p:grpSpPr bwMode="auto">
          <a:xfrm>
            <a:off x="3298519" y="4210039"/>
            <a:ext cx="853623" cy="698629"/>
            <a:chOff x="1861" y="1008"/>
            <a:chExt cx="1103" cy="866"/>
          </a:xfrm>
        </p:grpSpPr>
        <p:sp>
          <p:nvSpPr>
            <p:cNvPr id="93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934" name="Group 42"/>
            <p:cNvGrpSpPr>
              <a:grpSpLocks/>
            </p:cNvGrpSpPr>
            <p:nvPr/>
          </p:nvGrpSpPr>
          <p:grpSpPr bwMode="auto">
            <a:xfrm>
              <a:off x="2086" y="1022"/>
              <a:ext cx="680" cy="837"/>
              <a:chOff x="3975" y="1593"/>
              <a:chExt cx="931" cy="1155"/>
            </a:xfrm>
          </p:grpSpPr>
          <p:pic>
            <p:nvPicPr>
              <p:cNvPr id="947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4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94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5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48" y="2238"/>
                <a:ext cx="828" cy="191"/>
                <a:chOff x="2520" y="1060"/>
                <a:chExt cx="902" cy="236"/>
              </a:xfrm>
            </p:grpSpPr>
            <p:grpSp>
              <p:nvGrpSpPr>
                <p:cNvPr id="951" name="Group 47"/>
                <p:cNvGrpSpPr>
                  <a:grpSpLocks/>
                </p:cNvGrpSpPr>
                <p:nvPr/>
              </p:nvGrpSpPr>
              <p:grpSpPr bwMode="auto">
                <a:xfrm>
                  <a:off x="2520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57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58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59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60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  <p:grpSp>
              <p:nvGrpSpPr>
                <p:cNvPr id="95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53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54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55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  <p:sp>
                <p:nvSpPr>
                  <p:cNvPr id="956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/>
                  </a:p>
                </p:txBody>
              </p:sp>
            </p:grpSp>
          </p:grpSp>
        </p:grpSp>
        <p:grpSp>
          <p:nvGrpSpPr>
            <p:cNvPr id="935" name="Group 57"/>
            <p:cNvGrpSpPr>
              <a:grpSpLocks/>
            </p:cNvGrpSpPr>
            <p:nvPr/>
          </p:nvGrpSpPr>
          <p:grpSpPr bwMode="auto">
            <a:xfrm rot="-3733502" flipH="1" flipV="1">
              <a:off x="2358" y="1506"/>
              <a:ext cx="533" cy="122"/>
              <a:chOff x="2520" y="1060"/>
              <a:chExt cx="902" cy="236"/>
            </a:xfrm>
          </p:grpSpPr>
          <p:grpSp>
            <p:nvGrpSpPr>
              <p:cNvPr id="937" name="Group 58"/>
              <p:cNvGrpSpPr>
                <a:grpSpLocks/>
              </p:cNvGrpSpPr>
              <p:nvPr/>
            </p:nvGrpSpPr>
            <p:grpSpPr bwMode="auto">
              <a:xfrm>
                <a:off x="2520" y="1060"/>
                <a:ext cx="742" cy="186"/>
                <a:chOff x="1565" y="2568"/>
                <a:chExt cx="1118" cy="279"/>
              </a:xfrm>
            </p:grpSpPr>
            <p:sp>
              <p:nvSpPr>
                <p:cNvPr id="94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4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4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4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93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939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40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41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942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936" name="Rectangle 68"/>
            <p:cNvSpPr>
              <a:spLocks noChangeArrowheads="1"/>
            </p:cNvSpPr>
            <p:nvPr/>
          </p:nvSpPr>
          <p:spPr bwMode="gray">
            <a:xfrm>
              <a:off x="1861" y="1071"/>
              <a:ext cx="1103" cy="6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65" name="Striped Right Arrow 964"/>
          <p:cNvSpPr/>
          <p:nvPr/>
        </p:nvSpPr>
        <p:spPr>
          <a:xfrm rot="5400000">
            <a:off x="4229100" y="647700"/>
            <a:ext cx="1219200" cy="11430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>
            <a:off x="6069606" y="457200"/>
            <a:ext cx="24721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شکننده بودن ، </a:t>
            </a:r>
          </a:p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بلور ترکیب های یونی:</a:t>
            </a:r>
            <a:endParaRPr lang="fa-I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00069 0.0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8334 L 0.24931 0.08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43000" y="1066800"/>
            <a:ext cx="7086600" cy="3124200"/>
            <a:chOff x="816" y="2304"/>
            <a:chExt cx="1440" cy="448"/>
          </a:xfrm>
        </p:grpSpPr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7800" y="457200"/>
            <a:ext cx="6629400" cy="482600"/>
            <a:chOff x="816" y="2304"/>
            <a:chExt cx="1440" cy="448"/>
          </a:xfrm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43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610506" y="457200"/>
            <a:ext cx="60147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علت سخت و شکننده بودن ترکیب های یونی چیست؟</a:t>
            </a:r>
            <a:endParaRPr lang="fa-I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6693" y="1219200"/>
            <a:ext cx="6761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سخت بودن، یون ها در لایه های بی شماری در کنار هم قرار گرفته اند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و شکستن همه ی پیوندها مشکل است و انرژی زیادی می خواهد.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5252" y="2438400"/>
            <a:ext cx="71032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شکننده بودن، چنان چه بر اثر ضربه چکش لایه ها اندکی جابه جا شوند،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بارهای هم نام کنار هم قرار می گیرند و بر اثر نیروی دافعه، شبکه بلور به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هم می ریزد.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0" y="1295400"/>
            <a:ext cx="8001000" cy="2438400"/>
            <a:chOff x="816" y="2304"/>
            <a:chExt cx="1440" cy="448"/>
          </a:xfrm>
        </p:grpSpPr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76400" y="457200"/>
            <a:ext cx="6629400" cy="482600"/>
            <a:chOff x="816" y="2304"/>
            <a:chExt cx="1440" cy="448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2642216" y="457200"/>
            <a:ext cx="44085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منظور از نمک های آب پوشیده چیست؟</a:t>
            </a:r>
            <a:endParaRPr lang="fa-I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849" y="1524000"/>
            <a:ext cx="74126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یون های موجود در بعضی از نمک ها، با مولکول های آب تشکیل پیوند  داده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و آن ها را درون شبکه بلور خود به دام می اندازند. به این نمک ها  آب پوشیده 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می گوییم. مس(</a:t>
            </a:r>
            <a:r>
              <a:rPr lang="az-Cyrl-A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ІІ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)سولفات پنج آبه (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CuSO</a:t>
            </a:r>
            <a:r>
              <a:rPr lang="en-US" sz="24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4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.5H</a:t>
            </a:r>
            <a:r>
              <a:rPr lang="en-US" sz="24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2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O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) یا کات کبود نمونه ای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از یک نمک آب پوشیده است.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76400" y="2133600"/>
            <a:ext cx="6629400" cy="1524000"/>
            <a:chOff x="816" y="2304"/>
            <a:chExt cx="1440" cy="448"/>
          </a:xfrm>
        </p:grpSpPr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5800" y="381000"/>
            <a:ext cx="7924800" cy="1447800"/>
            <a:chOff x="816" y="2304"/>
            <a:chExt cx="1440" cy="448"/>
          </a:xfrm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45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685512" y="381000"/>
            <a:ext cx="7896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بر اثر حرارت، بلور آبی رنگ کات کبود به پودر سفیدی تبدیل می شود. علت چیست؟</a:t>
            </a:r>
            <a:endParaRPr lang="fa-IR" sz="3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8459" y="2209800"/>
            <a:ext cx="6450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مس(</a:t>
            </a:r>
            <a:r>
              <a:rPr lang="az-Cyrl-AZ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ІІ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)سولفات پنج آبه (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CuSO</a:t>
            </a:r>
            <a:r>
              <a:rPr lang="en-US" sz="24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4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.5H</a:t>
            </a:r>
            <a:r>
              <a:rPr lang="en-US" sz="24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2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O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)، بر اثر حرارت آب تبلور خود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را از دست می دهد که سبب تغییر رنگ و شکل آن می شود.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602" y="1066800"/>
            <a:ext cx="6125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CuSO</a:t>
            </a:r>
            <a:r>
              <a:rPr lang="en-US" sz="2800" b="1" baseline="-2500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+ 5H</a:t>
            </a:r>
            <a:r>
              <a:rPr lang="en-US" sz="2800" b="1" baseline="-25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 </a:t>
            </a:r>
            <a:r>
              <a:rPr lang="fa-IR" sz="2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CuSO</a:t>
            </a:r>
            <a:r>
              <a:rPr lang="en-US" sz="2800" b="1" baseline="-2500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.5H</a:t>
            </a:r>
            <a:r>
              <a:rPr lang="en-US" sz="2800" b="1" baseline="-2500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800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981200" y="381000"/>
            <a:ext cx="6629400" cy="482600"/>
            <a:chOff x="816" y="2304"/>
            <a:chExt cx="1440" cy="448"/>
          </a:xfrm>
        </p:grpSpPr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46</a:t>
            </a:fld>
            <a:endParaRPr lang="fa-IR"/>
          </a:p>
        </p:txBody>
      </p:sp>
      <p:grpSp>
        <p:nvGrpSpPr>
          <p:cNvPr id="9" name="Group 8"/>
          <p:cNvGrpSpPr/>
          <p:nvPr/>
        </p:nvGrpSpPr>
        <p:grpSpPr>
          <a:xfrm>
            <a:off x="736237" y="1610380"/>
            <a:ext cx="7391374" cy="660975"/>
            <a:chOff x="736237" y="1524000"/>
            <a:chExt cx="7391374" cy="660975"/>
          </a:xfrm>
        </p:grpSpPr>
        <p:sp>
          <p:nvSpPr>
            <p:cNvPr id="4" name="Rectangle 3"/>
            <p:cNvSpPr/>
            <p:nvPr/>
          </p:nvSpPr>
          <p:spPr>
            <a:xfrm>
              <a:off x="736237" y="1524000"/>
              <a:ext cx="22268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CuSO</a:t>
              </a:r>
              <a:r>
                <a:rPr lang="en-US" sz="3200" b="1" cap="none" spc="0" baseline="-25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.5H</a:t>
              </a:r>
              <a:r>
                <a:rPr lang="en-US" sz="3200" b="1" cap="none" spc="0" baseline="-25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</a:t>
              </a:r>
              <a:endParaRPr lang="en-US" sz="3600" b="1" cap="none" spc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56073" y="1600200"/>
              <a:ext cx="257153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CuSO</a:t>
              </a:r>
              <a:r>
                <a:rPr lang="en-US" sz="3200" b="1" cap="none" spc="0" baseline="-25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 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  5H</a:t>
              </a:r>
              <a:r>
                <a:rPr lang="en-US" sz="3200" b="1" cap="none" spc="0" baseline="-25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</a:t>
              </a:r>
              <a:endParaRPr lang="en-US" sz="3600" b="1" cap="none" spc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57600" y="1905000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33400" y="2981980"/>
            <a:ext cx="6708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CuSO</a:t>
            </a:r>
            <a:r>
              <a:rPr lang="en-US" sz="2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.5H</a:t>
            </a:r>
            <a:r>
              <a:rPr lang="en-US" sz="2800" b="1" cap="none" spc="0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=29 + 32 + 4(16) + 5(2+16)= 215</a:t>
            </a:r>
            <a:endParaRPr lang="en-US" sz="3200" b="1" cap="none" spc="0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2219980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215</a:t>
            </a:r>
            <a:endParaRPr lang="en-US" sz="28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800" y="2219980"/>
            <a:ext cx="5501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endParaRPr lang="en-US" sz="28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810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ازحرارت دادن 21/5 گرم کات کبود، چند گرم آب به دست می آید.</a:t>
            </a:r>
            <a:endParaRPr lang="fa-I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3515380"/>
            <a:ext cx="8290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21.5</a:t>
            </a:r>
            <a:endParaRPr lang="en-US" sz="28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2800" y="351538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8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4353580"/>
            <a:ext cx="990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= </a:t>
            </a:r>
            <a:r>
              <a:rPr lang="en-US" sz="28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8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3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447800" y="2362200"/>
            <a:ext cx="6629400" cy="482600"/>
            <a:chOff x="816" y="2304"/>
            <a:chExt cx="1440" cy="448"/>
          </a:xfrm>
        </p:grpSpPr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76400" y="533400"/>
            <a:ext cx="6629400" cy="482600"/>
            <a:chOff x="816" y="2304"/>
            <a:chExt cx="1440" cy="448"/>
          </a:xfrm>
        </p:grpSpPr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3973B9">
                    <a:gamma/>
                    <a:tint val="51373"/>
                    <a:invGamma/>
                  </a:srgbClr>
                </a:gs>
                <a:gs pos="100000">
                  <a:srgbClr val="3973B9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530748" y="533400"/>
            <a:ext cx="66688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منظور از یون های تک اتمی چیست. آن ها را مشخص کنید ؟</a:t>
            </a:r>
          </a:p>
          <a:p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6237" y="2362200"/>
            <a:ext cx="5711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کاتیون یا آنیونی است که تنها از یک اتم تشکیل شده است.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219200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Ag</a:t>
            </a:r>
            <a:r>
              <a:rPr lang="en-US" sz="2400" b="1" baseline="30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+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25293" y="1219200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Hg</a:t>
            </a:r>
            <a:r>
              <a:rPr lang="en-US" sz="2400" b="1" baseline="30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2+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670320" y="1219200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NH</a:t>
            </a:r>
            <a:r>
              <a:rPr lang="en-US" sz="2400" b="1" baseline="-25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4</a:t>
            </a:r>
            <a:r>
              <a:rPr lang="en-US" sz="2400" b="1" baseline="30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+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1219200"/>
            <a:ext cx="718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Fe</a:t>
            </a:r>
            <a:r>
              <a:rPr lang="en-US" sz="2400" b="1" baseline="30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3+</a:t>
            </a:r>
            <a:r>
              <a:rPr lang="en-US" b="1" baseline="30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77000" y="1219200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SO</a:t>
            </a:r>
            <a:r>
              <a:rPr lang="en-US" sz="2400" b="1" baseline="-25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4</a:t>
            </a:r>
            <a:r>
              <a:rPr lang="en-US" sz="2400" b="1" baseline="300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2-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81000" y="304800"/>
            <a:ext cx="8153400" cy="18288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71776" y="533400"/>
            <a:ext cx="782784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برای نامیدن کاتیون تک اتمی، پیش از نام عنصر کلمه یون اضافه می شود.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برای نامیدن آنیون تک اتمی افزون بر به کار بردن یون ، در انتهای نام نافلز(یا ریشه آن)  پسوند ( </a:t>
            </a:r>
            <a:r>
              <a:rPr lang="fa-I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ید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) اضافه می کنیم.</a:t>
            </a:r>
          </a:p>
          <a:p>
            <a:endParaRPr lang="fa-IR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971800" y="2514600"/>
          <a:ext cx="3810000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143000"/>
                <a:gridCol w="2667000"/>
              </a:tblGrid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Na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+</a:t>
                      </a:r>
                      <a:endParaRPr lang="en-US" sz="3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b="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سدیم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3200" b="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یون</a:t>
                      </a:r>
                      <a:endParaRPr lang="en-US" sz="3200" b="0" dirty="0">
                        <a:solidFill>
                          <a:srgbClr val="0070C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Mg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2+</a:t>
                      </a:r>
                      <a:endParaRPr lang="en-US" sz="3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منیزیم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یون</a:t>
                      </a:r>
                      <a:endParaRPr lang="en-US" sz="3200" dirty="0">
                        <a:solidFill>
                          <a:srgbClr val="0070C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Cl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-</a:t>
                      </a:r>
                      <a:endParaRPr lang="en-US" sz="3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کلر</a:t>
                      </a:r>
                      <a:r>
                        <a:rPr lang="fa-IR" sz="3600" dirty="0" smtClean="0">
                          <a:solidFill>
                            <a:srgbClr val="FF0000"/>
                          </a:solidFill>
                          <a:cs typeface="Mj_Aref" pitchFamily="2" charset="-78"/>
                        </a:rPr>
                        <a:t>ید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یون</a:t>
                      </a:r>
                      <a:endParaRPr lang="en-US" sz="3200" dirty="0">
                        <a:solidFill>
                          <a:srgbClr val="0070C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2-</a:t>
                      </a:r>
                      <a:endParaRPr lang="en-US" sz="3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سولف</a:t>
                      </a:r>
                      <a:r>
                        <a:rPr lang="fa-IR" sz="3200" dirty="0" smtClean="0">
                          <a:solidFill>
                            <a:srgbClr val="FF0000"/>
                          </a:solidFill>
                          <a:cs typeface="Mj_Aref" pitchFamily="2" charset="-78"/>
                        </a:rPr>
                        <a:t>ید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یون</a:t>
                      </a:r>
                      <a:endParaRPr lang="en-US" sz="3200" dirty="0">
                        <a:solidFill>
                          <a:srgbClr val="0070C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l"/>
                      <a:r>
                        <a:rPr lang="en-US" sz="36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3-</a:t>
                      </a:r>
                      <a:endParaRPr lang="en-US" sz="3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نیتر</a:t>
                      </a:r>
                      <a:r>
                        <a:rPr lang="fa-IR" sz="3200" dirty="0" smtClean="0">
                          <a:solidFill>
                            <a:srgbClr val="FF0000"/>
                          </a:solidFill>
                          <a:cs typeface="Mj_Aref" pitchFamily="2" charset="-78"/>
                        </a:rPr>
                        <a:t>ید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Mj_Aref" pitchFamily="2" charset="-78"/>
                        </a:rPr>
                        <a:t>یون</a:t>
                      </a:r>
                      <a:endParaRPr lang="en-US" sz="3200" dirty="0">
                        <a:solidFill>
                          <a:srgbClr val="0070C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295400" y="304800"/>
            <a:ext cx="7239000" cy="12192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71776" y="533400"/>
            <a:ext cx="78278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برخی فلزها یون هایی با بارهای متفاوت دارند، که با نوشتن بار یون با 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عدد رومی مشخص می شوند:</a:t>
            </a:r>
          </a:p>
          <a:p>
            <a:endParaRPr lang="fa-IR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33800" y="1844040"/>
          <a:ext cx="2514600" cy="318516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28700"/>
                <a:gridCol w="1485900"/>
              </a:tblGrid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Cu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+</a:t>
                      </a:r>
                      <a:endParaRPr lang="en-US" sz="36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</a:t>
                      </a: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مس(</a:t>
                      </a:r>
                      <a:endParaRPr lang="en-US" sz="3200" b="0" dirty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/>
                      <a:r>
                        <a:rPr lang="en-US" sz="36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Cu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2+</a:t>
                      </a:r>
                      <a:endParaRPr lang="en-US" sz="36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</a:t>
                      </a: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مس(</a:t>
                      </a:r>
                      <a:endParaRPr lang="en-US" sz="32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Fe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2+</a:t>
                      </a:r>
                      <a:endParaRPr lang="en-US" sz="36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</a:t>
                      </a: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آهن(</a:t>
                      </a:r>
                      <a:endParaRPr lang="en-US" sz="32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/>
                      <a:r>
                        <a:rPr lang="en-US" sz="36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Fe</a:t>
                      </a:r>
                      <a:r>
                        <a:rPr lang="en-US" sz="36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3+</a:t>
                      </a:r>
                      <a:endParaRPr lang="en-US" sz="36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ІІІ</a:t>
                      </a:r>
                      <a:r>
                        <a:rPr lang="fa-IR" sz="32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آهن(</a:t>
                      </a:r>
                      <a:endParaRPr lang="en-US" sz="32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iodic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28600"/>
            <a:ext cx="6858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1524000"/>
            <a:ext cx="4572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1524000"/>
            <a:ext cx="457200" cy="3429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66800" y="1752600"/>
            <a:ext cx="6934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66800" y="2209800"/>
            <a:ext cx="6934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6800" y="2667000"/>
            <a:ext cx="6934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66800" y="3200400"/>
            <a:ext cx="6934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66800" y="3657600"/>
            <a:ext cx="6934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43000" y="4191000"/>
            <a:ext cx="6934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21369640">
            <a:off x="1768732" y="1644299"/>
            <a:ext cx="1334829" cy="526609"/>
            <a:chOff x="2087954" y="1676400"/>
            <a:chExt cx="1334829" cy="526609"/>
          </a:xfrm>
        </p:grpSpPr>
        <p:sp>
          <p:nvSpPr>
            <p:cNvPr id="21" name="Rectangle 20"/>
            <p:cNvSpPr/>
            <p:nvPr/>
          </p:nvSpPr>
          <p:spPr>
            <a:xfrm>
              <a:off x="2087954" y="1676400"/>
              <a:ext cx="9430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1s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 </a:t>
              </a:r>
              <a:r>
                <a:rPr lang="en-US" sz="2800" b="1" spc="50" baseline="-25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3759" y="1679789"/>
              <a:ext cx="6490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92D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2s</a:t>
              </a:r>
              <a:r>
                <a:rPr lang="en-US" sz="2800" b="1" spc="50" baseline="30000" dirty="0" smtClean="0">
                  <a:ln w="1143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92D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en-US" sz="2800" b="1" cap="none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21278683">
            <a:off x="6800714" y="1223963"/>
            <a:ext cx="10016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1s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</a:t>
            </a:r>
            <a:r>
              <a:rPr lang="en-US" sz="2800" b="1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 rot="21301501">
            <a:off x="1694850" y="2167459"/>
            <a:ext cx="2561566" cy="536776"/>
            <a:chOff x="2159392" y="3558320"/>
            <a:chExt cx="2561566" cy="536776"/>
          </a:xfrm>
        </p:grpSpPr>
        <p:sp>
          <p:nvSpPr>
            <p:cNvPr id="25" name="Rectangle 24"/>
            <p:cNvSpPr/>
            <p:nvPr/>
          </p:nvSpPr>
          <p:spPr>
            <a:xfrm>
              <a:off x="4071934" y="3571876"/>
              <a:ext cx="6490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92D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3s</a:t>
              </a:r>
              <a:r>
                <a:rPr lang="en-US" sz="2800" b="1" spc="50" baseline="30000" dirty="0" smtClean="0">
                  <a:ln w="1143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92D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en-US" sz="2800" b="1" cap="none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59392" y="3558320"/>
              <a:ext cx="9430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1s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 </a:t>
              </a:r>
              <a:r>
                <a:rPr lang="en-US" sz="2800" b="1" spc="50" baseline="-25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45197" y="3561709"/>
              <a:ext cx="6490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2s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8992" y="3571876"/>
              <a:ext cx="69871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2p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21215043">
            <a:off x="5891227" y="1784694"/>
            <a:ext cx="1968317" cy="536776"/>
            <a:chOff x="2159392" y="533400"/>
            <a:chExt cx="1968317" cy="536776"/>
          </a:xfrm>
        </p:grpSpPr>
        <p:sp>
          <p:nvSpPr>
            <p:cNvPr id="31" name="Rectangle 30"/>
            <p:cNvSpPr/>
            <p:nvPr/>
          </p:nvSpPr>
          <p:spPr>
            <a:xfrm>
              <a:off x="2159392" y="533400"/>
              <a:ext cx="94301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1s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 </a:t>
              </a:r>
              <a:r>
                <a:rPr lang="en-US" sz="2800" b="1" spc="50" baseline="-25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45197" y="536789"/>
              <a:ext cx="6490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2s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28992" y="546956"/>
              <a:ext cx="69871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2p</a:t>
              </a:r>
              <a:r>
                <a:rPr lang="en-US" sz="2800" b="1" spc="50" baseline="3000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en-US" sz="2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2514600" y="457200"/>
            <a:ext cx="6019800" cy="482600"/>
            <a:chOff x="816" y="2304"/>
            <a:chExt cx="1440" cy="448"/>
          </a:xfrm>
        </p:grpSpPr>
        <p:sp>
          <p:nvSpPr>
            <p:cNvPr id="44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70771" y="457200"/>
            <a:ext cx="5240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فلز های قلیایی چگونه به آرایش گاز نجیب می رسند؟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057400" y="304800"/>
            <a:ext cx="5257800" cy="9906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50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-609600" y="533400"/>
            <a:ext cx="782784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چند فلز که بیش از یک یون تک اتمی تشکیل می دهند:</a:t>
            </a:r>
          </a:p>
          <a:p>
            <a:endParaRPr lang="fa-IR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52800" y="1295400"/>
          <a:ext cx="2514600" cy="43849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28700"/>
                <a:gridCol w="1485900"/>
              </a:tblGrid>
              <a:tr h="4546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Cr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2+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 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کروم(</a:t>
                      </a:r>
                      <a:endParaRPr lang="en-US" sz="2400" b="0" dirty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732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Cr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3+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ІІІ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 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کروم(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6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Mn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2+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منگنز(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732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Mn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3+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منگنز(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732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Co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2+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کبالت(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73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Co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3+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کبالت(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782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Fe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2+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آهن(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800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Fe</a:t>
                      </a:r>
                      <a:r>
                        <a:rPr lang="en-US" sz="2800" b="1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</a:rPr>
                        <a:t>3+</a:t>
                      </a:r>
                      <a:endParaRPr lang="en-US" sz="2800" baseline="30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)</a:t>
                      </a:r>
                      <a:r>
                        <a:rPr lang="az-Cyrl-AZ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ІІІ</a:t>
                      </a:r>
                      <a:r>
                        <a:rPr lang="fa-IR" sz="2400" b="0" dirty="0" smtClean="0">
                          <a:solidFill>
                            <a:srgbClr val="00B0F0"/>
                          </a:solidFill>
                          <a:cs typeface="Mj_Aref" pitchFamily="2" charset="-78"/>
                        </a:rPr>
                        <a:t>آهن(</a:t>
                      </a:r>
                      <a:endParaRPr lang="en-US" sz="2400" b="0" dirty="0" smtClean="0">
                        <a:solidFill>
                          <a:srgbClr val="00B0F0"/>
                        </a:solidFill>
                        <a:cs typeface="Mj_Aref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609600" y="3733800"/>
            <a:ext cx="7924800" cy="2438400"/>
            <a:chOff x="816" y="2304"/>
            <a:chExt cx="1440" cy="448"/>
          </a:xfrm>
        </p:grpSpPr>
        <p:sp>
          <p:nvSpPr>
            <p:cNvPr id="2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609600" y="2590800"/>
            <a:ext cx="7924800" cy="1142150"/>
            <a:chOff x="816" y="2357"/>
            <a:chExt cx="1440" cy="395"/>
          </a:xfrm>
        </p:grpSpPr>
        <p:sp>
          <p:nvSpPr>
            <p:cNvPr id="2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gray">
            <a:xfrm>
              <a:off x="816" y="2357"/>
              <a:ext cx="1440" cy="369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609600" y="1066800"/>
            <a:ext cx="7924800" cy="1524000"/>
            <a:chOff x="816" y="2304"/>
            <a:chExt cx="1440" cy="448"/>
          </a:xfrm>
        </p:grpSpPr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648200" y="304800"/>
            <a:ext cx="3581400" cy="457200"/>
            <a:chOff x="816" y="2304"/>
            <a:chExt cx="1440" cy="448"/>
          </a:xfrm>
        </p:grpSpPr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789194" y="1905000"/>
            <a:ext cx="845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r>
              <a:rPr lang="en-US" sz="28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en-US" sz="32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600200" y="1905000"/>
            <a:ext cx="537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54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44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7" name="Slide Number Placeholder 2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51</a:t>
            </a:fld>
            <a:endParaRPr lang="fa-IR"/>
          </a:p>
        </p:txBody>
      </p:sp>
      <p:sp>
        <p:nvSpPr>
          <p:cNvPr id="152" name="Rectangle 151"/>
          <p:cNvSpPr/>
          <p:nvPr/>
        </p:nvSpPr>
        <p:spPr>
          <a:xfrm>
            <a:off x="4649516" y="228600"/>
            <a:ext cx="35862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نام گذاری ترکیب های یونی :</a:t>
            </a:r>
            <a:endParaRPr lang="fa-I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601121" y="1066800"/>
            <a:ext cx="6957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1- نماد شیمیایی کاتیون در چپ و سپس نماد آنیون گذاشته می شود.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برای نام گذاری نیز ابتدا نام کاتیون و سپس نام آنیون را اضافه می کنیم.</a:t>
            </a:r>
            <a:endParaRPr lang="fa-IR" sz="3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33400" y="2590800"/>
            <a:ext cx="79544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2- تعداد کاتیون و آنیون را به گونه ای انتخاب می کنیم که ترکیب از نظر الکتریکی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خنثی باشد. </a:t>
            </a:r>
            <a:endParaRPr lang="fa-IR" sz="3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  <a:p>
            <a:pPr algn="ctr"/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82225" y="3011269"/>
            <a:ext cx="604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endParaRPr lang="en-US" sz="32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295400" y="2935069"/>
            <a:ext cx="551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675827" y="3733800"/>
            <a:ext cx="688528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3- دریون های چند اتمی، بار یون به یک اتم خاص تعلق ندارد.</a:t>
            </a: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066800" y="4648200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36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44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122476" y="4648200"/>
            <a:ext cx="11430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6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</a:t>
            </a:r>
            <a:endParaRPr lang="en-US" sz="4400" b="1" cap="none" spc="0" baseline="30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921729" y="5221069"/>
            <a:ext cx="13805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(NH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baseline="-25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baseline="-25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133600" y="5257800"/>
            <a:ext cx="893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4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53" grpId="0"/>
      <p:bldP spid="154" grpId="0"/>
      <p:bldP spid="166" grpId="0"/>
      <p:bldP spid="1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0908" y="160559"/>
            <a:ext cx="3789179" cy="6695236"/>
            <a:chOff x="723" y="1673"/>
            <a:chExt cx="1957" cy="1938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21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endParaRPr lang="en-US" sz="1600" b="1" baseline="30000" dirty="0">
                <a:solidFill>
                  <a:srgbClr val="F8F8F8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24400" y="152400"/>
            <a:ext cx="3891800" cy="6705600"/>
            <a:chOff x="2941" y="1670"/>
            <a:chExt cx="2010" cy="1941"/>
          </a:xfrm>
        </p:grpSpPr>
        <p:sp>
          <p:nvSpPr>
            <p:cNvPr id="2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gray">
            <a:xfrm>
              <a:off x="2941" y="314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057400" y="533400"/>
            <a:ext cx="14974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</a:t>
            </a:r>
            <a:r>
              <a:rPr lang="en-US" sz="54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1200" y="1752600"/>
            <a:ext cx="14974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MnO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0" y="2819400"/>
            <a:ext cx="167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</a:t>
            </a:r>
            <a:r>
              <a:rPr lang="en-US" sz="48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5000" y="3962400"/>
            <a:ext cx="182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</a:t>
            </a:r>
            <a:r>
              <a:rPr lang="en-US" sz="54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en-US" sz="48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81200" y="5105400"/>
            <a:ext cx="14974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Cs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5800" y="685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لیتیم اکسید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400" y="1828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منگنز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 </a:t>
            </a:r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(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II</a:t>
            </a:r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) 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اکسید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3400" y="2971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کلسیم کلرید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3400" y="4114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آهن(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III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) اکسید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43400" y="53340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سزیم یدید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52</a:t>
            </a:fld>
            <a:endParaRPr lang="fa-IR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0908" y="160559"/>
            <a:ext cx="3789179" cy="6695236"/>
            <a:chOff x="723" y="1673"/>
            <a:chExt cx="1957" cy="1938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21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endParaRPr lang="en-US" sz="1600" b="1" baseline="30000" dirty="0">
                <a:solidFill>
                  <a:srgbClr val="F8F8F8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24400" y="152400"/>
            <a:ext cx="3891800" cy="6705600"/>
            <a:chOff x="2941" y="1670"/>
            <a:chExt cx="2010" cy="1941"/>
          </a:xfrm>
        </p:grpSpPr>
        <p:sp>
          <p:nvSpPr>
            <p:cNvPr id="2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gray">
            <a:xfrm>
              <a:off x="2941" y="314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057400" y="533400"/>
            <a:ext cx="14974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1200" y="1752600"/>
            <a:ext cx="1905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MgBr</a:t>
            </a:r>
            <a:r>
              <a:rPr lang="en-US" sz="48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0" y="28194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ZnSO</a:t>
            </a:r>
            <a:r>
              <a:rPr lang="en-US" sz="54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54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5000" y="3962400"/>
            <a:ext cx="182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FeBr</a:t>
            </a:r>
            <a:r>
              <a:rPr lang="en-US" sz="54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24000" y="5105400"/>
            <a:ext cx="266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</a:t>
            </a:r>
            <a:r>
              <a:rPr lang="en-US" sz="5400" b="1" cap="none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en-US" sz="5400" b="1" cap="none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cap="none" spc="0" baseline="-25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5800" y="685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کبالت(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II</a:t>
            </a:r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)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اکسید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400" y="1828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منیزیم برمید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3400" y="2971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روی سولفات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3400" y="41148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آهن(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III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) برمید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43400" y="533400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باریم نیترید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53</a:t>
            </a:fld>
            <a:endParaRPr lang="fa-IR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410200"/>
            <a:ext cx="2038350" cy="6858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3160954" y="304800"/>
            <a:ext cx="5251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مهمترین یون های تک اتمی در نافلز ها: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1397000"/>
          <a:ext cx="60960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r>
                        <a:rPr lang="en-US" sz="3200" baseline="30000" dirty="0" smtClean="0"/>
                        <a:t>3-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410200"/>
            <a:ext cx="2038350" cy="6858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3114467" y="304800"/>
            <a:ext cx="5309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مهمترین یون های چند اتمی در نافلز ها: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990600"/>
          <a:ext cx="69342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MnO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sz="3200" baseline="30000" dirty="0" smtClean="0">
                          <a:cs typeface="Mj_Aref" pitchFamily="2" charset="-78"/>
                        </a:rPr>
                        <a:t>پرمنگنات</a:t>
                      </a:r>
                      <a:endParaRPr lang="en-US" sz="3200" baseline="30000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cs typeface="Mj_Aref" pitchFamily="2" charset="-78"/>
                        </a:rPr>
                        <a:t>CN</a:t>
                      </a:r>
                      <a:r>
                        <a:rPr lang="en-US" sz="3200" baseline="30000" dirty="0" smtClean="0"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sz="3200" baseline="30000" dirty="0" smtClean="0">
                          <a:cs typeface="Mj_Aref" pitchFamily="2" charset="-78"/>
                        </a:rPr>
                        <a:t>سیانید</a:t>
                      </a:r>
                      <a:endParaRPr lang="en-US" sz="3200" baseline="30000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cs typeface="Mj_Aref" pitchFamily="2" charset="-78"/>
                        </a:rPr>
                        <a:t>NH</a:t>
                      </a:r>
                      <a:r>
                        <a:rPr lang="en-US" sz="3200" baseline="-25000" dirty="0" smtClean="0">
                          <a:cs typeface="Mj_Aref" pitchFamily="2" charset="-78"/>
                        </a:rPr>
                        <a:t>4</a:t>
                      </a:r>
                      <a:r>
                        <a:rPr lang="en-US" sz="3200" baseline="30000" dirty="0" smtClean="0">
                          <a:cs typeface="Mj_Aref" pitchFamily="2" charset="-78"/>
                        </a:rPr>
                        <a:t>+</a:t>
                      </a:r>
                      <a:endParaRPr lang="fa-IR" sz="3200" baseline="30000" dirty="0" smtClean="0">
                        <a:cs typeface="Mj_Aref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aseline="30000" dirty="0" smtClean="0">
                          <a:cs typeface="Mj_Aref" pitchFamily="2" charset="-78"/>
                        </a:rPr>
                        <a:t>آمونیوم</a:t>
                      </a:r>
                      <a:endParaRPr lang="en-US" sz="3200" baseline="30000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پراکسید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ClO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هیپوکلریت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MnO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منگنات</a:t>
                      </a:r>
                      <a:endParaRPr kumimoji="0" lang="en-US" sz="3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Mj_Aref" pitchFamily="2" charset="-78"/>
                      </a:endParaRPr>
                    </a:p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کربنات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NO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نیتریت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OH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هیدروکسید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ClO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کلریت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CrO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Mj_Aref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کرومات</a:t>
                      </a:r>
                      <a:endParaRPr kumimoji="0" lang="en-US" sz="3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Mj_Aref" pitchFamily="2" charset="-78"/>
                      </a:endParaRPr>
                    </a:p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NO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نیترات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SO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سولفیت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ClO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کلرات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Cr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O</a:t>
                      </a:r>
                      <a:r>
                        <a:rPr kumimoji="0" lang="fa-IR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7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Mj_Aref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دی کرومات</a:t>
                      </a:r>
                      <a:endParaRPr kumimoji="0" lang="en-US" sz="32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Mj_Aref" pitchFamily="2" charset="-78"/>
                      </a:endParaRPr>
                    </a:p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3-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فسفات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SO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2-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سولفات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ClO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Mj_Aref" pitchFamily="2" charset="-78"/>
                        </a:rPr>
                        <a:t>-</a:t>
                      </a:r>
                    </a:p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پرکلرات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33600" y="838200"/>
          <a:ext cx="48006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فرمول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نام</a:t>
                      </a:r>
                      <a:r>
                        <a:rPr lang="fa-IR" baseline="0" dirty="0" smtClean="0"/>
                        <a:t> یون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PO</a:t>
                      </a:r>
                      <a:r>
                        <a:rPr lang="en-US" sz="3200" baseline="-25000" dirty="0" smtClean="0"/>
                        <a:t>4</a:t>
                      </a:r>
                      <a:r>
                        <a:rPr lang="en-US" sz="3200" baseline="30000" dirty="0" smtClean="0"/>
                        <a:t>3-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فسفات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هیدروژن فسفات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Mj_Aref" pitchFamily="2" charset="-78"/>
                        </a:rPr>
                        <a:t>دی هیدروژن فسفات</a:t>
                      </a:r>
                      <a:endParaRPr lang="en-US" dirty="0" smtClean="0">
                        <a:cs typeface="Mj_Aref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cs typeface="Mj_Aref" pitchFamily="2" charset="-78"/>
                      </a:endParaRPr>
                    </a:p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هیدروژن فسفیت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Mj_Aref" pitchFamily="2" charset="-78"/>
                        </a:rPr>
                        <a:t>دی هیدروژن فسفیت</a:t>
                      </a:r>
                      <a:endParaRPr lang="en-US" dirty="0" smtClean="0">
                        <a:cs typeface="Mj_Aref" pitchFamily="2" charset="-78"/>
                      </a:endParaRPr>
                    </a:p>
                    <a:p>
                      <a:pPr algn="ctr"/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هیپو فسفیت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33600" y="838200"/>
          <a:ext cx="480060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فرمول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نام</a:t>
                      </a:r>
                      <a:r>
                        <a:rPr lang="fa-IR" baseline="0" dirty="0" smtClean="0"/>
                        <a:t> یون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NH</a:t>
                      </a:r>
                      <a:r>
                        <a:rPr lang="en-US" sz="3200" baseline="-25000" dirty="0" smtClean="0"/>
                        <a:t>4</a:t>
                      </a:r>
                      <a:r>
                        <a:rPr lang="en-US" sz="3200" baseline="30000" dirty="0" smtClean="0"/>
                        <a:t>+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آمونیوم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baseline="30000" dirty="0" smtClean="0"/>
                        <a:t>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آزید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30000" dirty="0" smtClean="0"/>
                        <a:t>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نیتریت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baseline="30000" dirty="0" smtClean="0"/>
                        <a:t>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نیترات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33600" y="990600"/>
          <a:ext cx="4800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فرمول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نام</a:t>
                      </a:r>
                      <a:r>
                        <a:rPr lang="fa-IR" baseline="0" dirty="0" smtClean="0"/>
                        <a:t> یون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30000" dirty="0" smtClean="0"/>
                        <a:t>2-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پراکسید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30000" dirty="0" smtClean="0"/>
                        <a:t>-</a:t>
                      </a:r>
                    </a:p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سوپراکسید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OH</a:t>
                      </a:r>
                      <a:r>
                        <a:rPr lang="en-US" sz="3200" baseline="30000" dirty="0" smtClean="0"/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aseline="30000" dirty="0" smtClean="0"/>
                    </a:p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هیدروکسید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33600" y="838200"/>
          <a:ext cx="59436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فرمول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نام</a:t>
                      </a:r>
                      <a:r>
                        <a:rPr lang="fa-IR" baseline="0" dirty="0" smtClean="0"/>
                        <a:t> یون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baseline="30000" dirty="0" smtClean="0"/>
                        <a:t>2-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کربنات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HCO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baseline="30000" dirty="0" smtClean="0"/>
                        <a:t>-</a:t>
                      </a:r>
                    </a:p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هیدروژن کربنات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543800" y="5029200"/>
            <a:ext cx="1600200" cy="1676400"/>
            <a:chOff x="647" y="2562"/>
            <a:chExt cx="1210" cy="1278"/>
          </a:xfrm>
        </p:grpSpPr>
        <p:pic>
          <p:nvPicPr>
            <p:cNvPr id="40" name="Picture 75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41" name="Picture 7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42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819400" y="914400"/>
            <a:ext cx="914400" cy="914400"/>
            <a:chOff x="647" y="2562"/>
            <a:chExt cx="1210" cy="1278"/>
          </a:xfrm>
        </p:grpSpPr>
        <p:pic>
          <p:nvPicPr>
            <p:cNvPr id="15" name="Picture 75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16" name="Picture 76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18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14282" y="857232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28802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3000372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4071942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Rb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5143512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Cs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</a:t>
            </a:r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990600"/>
            <a:ext cx="6976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</a:t>
            </a:r>
            <a:r>
              <a:rPr lang="en-US" sz="40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40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blackGray">
          <a:xfrm rot="10806395" flipH="1" flipV="1">
            <a:off x="915100" y="1068429"/>
            <a:ext cx="1751759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3886200" y="2057400"/>
            <a:ext cx="1066800" cy="1066800"/>
            <a:chOff x="647" y="2562"/>
            <a:chExt cx="1210" cy="1278"/>
          </a:xfrm>
        </p:grpSpPr>
        <p:pic>
          <p:nvPicPr>
            <p:cNvPr id="20" name="Picture 75" descr="light_shadow"/>
            <p:cNvPicPr>
              <a:picLocks noChangeAspect="1" noChangeArrowheads="1"/>
            </p:cNvPicPr>
            <p:nvPr/>
          </p:nvPicPr>
          <p:blipFill>
            <a:blip r:embed="rId6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21" name="Picture 76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22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962400" y="2209800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fa-IR" sz="3600" b="1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blackGray">
          <a:xfrm rot="10806395" flipH="1" flipV="1">
            <a:off x="1067501" y="2212279"/>
            <a:ext cx="2666298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029200" y="2971800"/>
            <a:ext cx="1295400" cy="1295400"/>
            <a:chOff x="647" y="2562"/>
            <a:chExt cx="1210" cy="1278"/>
          </a:xfrm>
        </p:grpSpPr>
        <p:pic>
          <p:nvPicPr>
            <p:cNvPr id="26" name="Picture 75" descr="light_shadow"/>
            <p:cNvPicPr>
              <a:picLocks noChangeAspect="1" noChangeArrowheads="1"/>
            </p:cNvPicPr>
            <p:nvPr/>
          </p:nvPicPr>
          <p:blipFill>
            <a:blip r:embed="rId8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27" name="Picture 76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28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57800" y="3276600"/>
            <a:ext cx="990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40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40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blackGray">
          <a:xfrm rot="10806395" flipH="1" flipV="1">
            <a:off x="1067498" y="3280213"/>
            <a:ext cx="3885498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6248400" y="3962400"/>
            <a:ext cx="1447800" cy="1600200"/>
            <a:chOff x="647" y="2562"/>
            <a:chExt cx="1210" cy="1278"/>
          </a:xfrm>
        </p:grpSpPr>
        <p:pic>
          <p:nvPicPr>
            <p:cNvPr id="32" name="Picture 75" descr="light_shadow"/>
            <p:cNvPicPr>
              <a:picLocks noChangeAspect="1" noChangeArrowheads="1"/>
            </p:cNvPicPr>
            <p:nvPr/>
          </p:nvPicPr>
          <p:blipFill>
            <a:blip r:embed="rId10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3" name="Picture 76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4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629400" y="4343400"/>
            <a:ext cx="846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Rb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fa-IR" sz="3600" b="1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AutoShape 61"/>
          <p:cNvSpPr>
            <a:spLocks noChangeArrowheads="1"/>
          </p:cNvSpPr>
          <p:nvPr/>
        </p:nvSpPr>
        <p:spPr bwMode="blackGray">
          <a:xfrm rot="10806395" flipH="1" flipV="1">
            <a:off x="1219899" y="4424205"/>
            <a:ext cx="4952152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61"/>
          <p:cNvSpPr>
            <a:spLocks noChangeArrowheads="1"/>
          </p:cNvSpPr>
          <p:nvPr/>
        </p:nvSpPr>
        <p:spPr bwMode="blackGray">
          <a:xfrm rot="10806395" flipH="1" flipV="1">
            <a:off x="2667698" y="5414664"/>
            <a:ext cx="4799895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001000" y="5486400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Cs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fa-IR" sz="3600" b="1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44" name="Rectangle 43"/>
          <p:cNvSpPr/>
          <p:nvPr/>
        </p:nvSpPr>
        <p:spPr>
          <a:xfrm>
            <a:off x="6400800" y="457200"/>
            <a:ext cx="2073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فلز های قلیایی: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33600" y="838200"/>
          <a:ext cx="5943600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</a:tblGrid>
              <a:tr h="20867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فرمول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نام</a:t>
                      </a:r>
                      <a:r>
                        <a:rPr lang="fa-IR" baseline="0" dirty="0" smtClean="0"/>
                        <a:t> یون  </a:t>
                      </a:r>
                      <a:endParaRPr lang="en-US" dirty="0"/>
                    </a:p>
                  </a:txBody>
                  <a:tcPr/>
                </a:tc>
              </a:tr>
              <a:tr h="3258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r>
                        <a:rPr lang="fa-IR" sz="3200" baseline="-25000" dirty="0" smtClean="0"/>
                        <a:t>2</a:t>
                      </a:r>
                      <a:r>
                        <a:rPr lang="en-US" sz="3200" dirty="0" smtClean="0"/>
                        <a:t>O</a:t>
                      </a:r>
                      <a:r>
                        <a:rPr lang="fa-IR" sz="3200" baseline="-25000" dirty="0" smtClean="0"/>
                        <a:t>4</a:t>
                      </a:r>
                      <a:r>
                        <a:rPr lang="en-US" sz="3200" baseline="30000" dirty="0" smtClean="0"/>
                        <a:t>2-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اکسالات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5088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CN</a:t>
                      </a:r>
                      <a:r>
                        <a:rPr lang="en-US" sz="3200" baseline="30000" dirty="0" smtClean="0"/>
                        <a:t>-</a:t>
                      </a:r>
                    </a:p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Mj_Aref" pitchFamily="2" charset="-78"/>
                        </a:rPr>
                        <a:t>سیانید</a:t>
                      </a:r>
                      <a:endParaRPr lang="en-US" sz="3200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234407">
                <a:tc>
                  <a:txBody>
                    <a:bodyPr/>
                    <a:lstStyle/>
                    <a:p>
                      <a:pPr algn="ctr"/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60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838200"/>
          <a:ext cx="8458200" cy="574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171700"/>
              </a:tblGrid>
              <a:tr h="1352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266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0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107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3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0" b="1" i="0" u="none" strike="noStrike" kern="1200" cap="none" spc="0" normalizeH="0" baseline="-25000" noProof="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1981200"/>
            <a:ext cx="6815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4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44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124200"/>
            <a:ext cx="11400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r>
              <a:rPr lang="en-US" sz="4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en-US" sz="44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752600"/>
            <a:ext cx="1406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/>
              <a:t>KNO</a:t>
            </a:r>
            <a:r>
              <a:rPr lang="en-US" sz="4400" baseline="-25000" dirty="0" smtClean="0"/>
              <a:t>3</a:t>
            </a:r>
            <a:endParaRPr lang="en-US" sz="44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752600"/>
            <a:ext cx="15247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/>
              <a:t>K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PO</a:t>
            </a:r>
            <a:r>
              <a:rPr lang="en-US" sz="4400" baseline="-25000" dirty="0" smtClean="0"/>
              <a:t>4</a:t>
            </a:r>
            <a:endParaRPr lang="en-US" sz="44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1676400"/>
            <a:ext cx="1689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/>
              <a:t>KHCO</a:t>
            </a:r>
            <a:r>
              <a:rPr lang="en-US" sz="4400" baseline="-25000" dirty="0" smtClean="0"/>
              <a:t>3</a:t>
            </a:r>
            <a:endParaRPr lang="en-US" sz="44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191000"/>
            <a:ext cx="104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</a:t>
            </a:r>
            <a:r>
              <a:rPr lang="en-US" sz="4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3+</a:t>
            </a:r>
            <a:endParaRPr lang="en-US" sz="44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4114800"/>
            <a:ext cx="1973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Al(NO</a:t>
            </a:r>
            <a:r>
              <a:rPr lang="en-US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0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2892" y="4168914"/>
            <a:ext cx="1529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PO</a:t>
            </a:r>
            <a:r>
              <a:rPr lang="en-US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0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4191000"/>
            <a:ext cx="2023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Al(HCO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36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5334000"/>
            <a:ext cx="1098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</a:t>
            </a:r>
            <a:r>
              <a:rPr lang="en-US" sz="4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3+</a:t>
            </a:r>
            <a:endParaRPr lang="en-US" sz="44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2895600"/>
            <a:ext cx="2060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Ca(NO</a:t>
            </a:r>
            <a:r>
              <a:rPr lang="en-US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0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3048000"/>
            <a:ext cx="1774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r>
              <a:rPr lang="en-US" sz="32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</a:t>
            </a:r>
            <a:r>
              <a:rPr lang="en-US" sz="32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2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32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2971800"/>
            <a:ext cx="2100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Ca(HCO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3600" b="1" cap="none" spc="0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0" y="5486400"/>
            <a:ext cx="183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Fe(NO</a:t>
            </a:r>
            <a:r>
              <a:rPr lang="en-US" sz="3600" b="1" baseline="-250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baseline="-250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400" b="1" baseline="-250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80997" y="5410200"/>
            <a:ext cx="1487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FeP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3600" b="1" baseline="-250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400" dirty="0"/>
          </a:p>
        </p:txBody>
      </p:sp>
      <p:sp>
        <p:nvSpPr>
          <p:cNvPr id="22" name="Rectangle 21"/>
          <p:cNvSpPr/>
          <p:nvPr/>
        </p:nvSpPr>
        <p:spPr>
          <a:xfrm>
            <a:off x="6934200" y="5562600"/>
            <a:ext cx="2066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Fe(HCO</a:t>
            </a:r>
            <a:r>
              <a:rPr lang="en-US" sz="3600" b="1" baseline="-250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baseline="-250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61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3452712" y="304800"/>
            <a:ext cx="46682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ابتدا جدول را کامل و سپس نام آن ها را بنویسید.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hordad90\HD.Wallpapers38.www.deltafoxy.com\w0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62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438400" y="4191000"/>
            <a:ext cx="3438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پایان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3600" b="1" cap="none" spc="0" dirty="0" smtClean="0">
                <a:ln w="11430"/>
                <a:solidFill>
                  <a:srgbClr val="33CC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بخش</a:t>
            </a:r>
            <a:r>
              <a:rPr lang="fa-I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3600" b="1" cap="none" spc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سوم</a:t>
            </a:r>
            <a:endParaRPr lang="en-US" sz="3600" b="1" cap="none" spc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752600" y="1447800"/>
            <a:ext cx="6629400" cy="19050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752600" y="685800"/>
            <a:ext cx="6934200" cy="4826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142131" y="609600"/>
            <a:ext cx="6143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فلز های قلیایی، چگونه به آرایش گاز نجیب می رسند؟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2795" y="1600200"/>
            <a:ext cx="60404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فلز های قلیایی با از دست دادن یک الکترون به آرایش</a:t>
            </a:r>
          </a:p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 گاز نجیب دوره ماقبل خود می رسند.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543800" y="5029200"/>
            <a:ext cx="1600200" cy="1676400"/>
            <a:chOff x="647" y="2562"/>
            <a:chExt cx="1210" cy="1278"/>
          </a:xfrm>
        </p:grpSpPr>
        <p:pic>
          <p:nvPicPr>
            <p:cNvPr id="40" name="Picture 75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41" name="Picture 7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42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819400" y="914400"/>
            <a:ext cx="914400" cy="914400"/>
            <a:chOff x="647" y="2562"/>
            <a:chExt cx="1210" cy="1278"/>
          </a:xfrm>
        </p:grpSpPr>
        <p:pic>
          <p:nvPicPr>
            <p:cNvPr id="15" name="Picture 75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16" name="Picture 76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18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667000" y="1066800"/>
            <a:ext cx="114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en-US" sz="32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en-US" sz="32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blackGray">
          <a:xfrm rot="10806395" flipH="1" flipV="1">
            <a:off x="915100" y="1068429"/>
            <a:ext cx="1751759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3886200" y="2057400"/>
            <a:ext cx="1066800" cy="1066800"/>
            <a:chOff x="647" y="2562"/>
            <a:chExt cx="1210" cy="1278"/>
          </a:xfrm>
        </p:grpSpPr>
        <p:pic>
          <p:nvPicPr>
            <p:cNvPr id="20" name="Picture 75" descr="light_shadow"/>
            <p:cNvPicPr>
              <a:picLocks noChangeAspect="1" noChangeArrowheads="1"/>
            </p:cNvPicPr>
            <p:nvPr/>
          </p:nvPicPr>
          <p:blipFill>
            <a:blip r:embed="rId6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21" name="Picture 76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22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86200" y="2209800"/>
            <a:ext cx="111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Mg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fa-IR" sz="3600" b="1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blackGray">
          <a:xfrm rot="10806395" flipH="1" flipV="1">
            <a:off x="1067501" y="2212279"/>
            <a:ext cx="2666298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029200" y="2971800"/>
            <a:ext cx="1295400" cy="1295400"/>
            <a:chOff x="647" y="2562"/>
            <a:chExt cx="1210" cy="1278"/>
          </a:xfrm>
        </p:grpSpPr>
        <p:pic>
          <p:nvPicPr>
            <p:cNvPr id="26" name="Picture 75" descr="light_shadow"/>
            <p:cNvPicPr>
              <a:picLocks noChangeAspect="1" noChangeArrowheads="1"/>
            </p:cNvPicPr>
            <p:nvPr/>
          </p:nvPicPr>
          <p:blipFill>
            <a:blip r:embed="rId8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27" name="Picture 76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28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029200" y="3200400"/>
            <a:ext cx="1143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r>
              <a:rPr lang="en-US" sz="40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en-US" sz="4000" b="1" cap="none" spc="0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blackGray">
          <a:xfrm rot="10806395" flipH="1" flipV="1">
            <a:off x="1067498" y="3280213"/>
            <a:ext cx="3885498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6248400" y="3962400"/>
            <a:ext cx="1447800" cy="1600200"/>
            <a:chOff x="647" y="2562"/>
            <a:chExt cx="1210" cy="1278"/>
          </a:xfrm>
        </p:grpSpPr>
        <p:pic>
          <p:nvPicPr>
            <p:cNvPr id="32" name="Picture 75" descr="light_shadow"/>
            <p:cNvPicPr>
              <a:picLocks noChangeAspect="1" noChangeArrowheads="1"/>
            </p:cNvPicPr>
            <p:nvPr/>
          </p:nvPicPr>
          <p:blipFill>
            <a:blip r:embed="rId10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3" name="Picture 76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4" name="Freeform 7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553200" y="4343400"/>
            <a:ext cx="875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fa-IR" sz="3600" b="1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AutoShape 61"/>
          <p:cNvSpPr>
            <a:spLocks noChangeArrowheads="1"/>
          </p:cNvSpPr>
          <p:nvPr/>
        </p:nvSpPr>
        <p:spPr bwMode="blackGray">
          <a:xfrm rot="10806395" flipH="1" flipV="1">
            <a:off x="1219899" y="4424205"/>
            <a:ext cx="4952152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61"/>
          <p:cNvSpPr>
            <a:spLocks noChangeArrowheads="1"/>
          </p:cNvSpPr>
          <p:nvPr/>
        </p:nvSpPr>
        <p:spPr bwMode="blackGray">
          <a:xfrm rot="10806395" flipH="1" flipV="1">
            <a:off x="457896" y="5569119"/>
            <a:ext cx="7009549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48600" y="5410200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fa-IR" sz="3600" b="1" baseline="30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282" y="966750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4282" y="2038320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Mg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4282" y="3109890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4282" y="4181460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4282" y="5253030"/>
            <a:ext cx="785818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844" y="109518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</a:t>
            </a:r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50" name="Rectangle 49"/>
          <p:cNvSpPr/>
          <p:nvPr/>
        </p:nvSpPr>
        <p:spPr>
          <a:xfrm>
            <a:off x="5410200" y="381000"/>
            <a:ext cx="2901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فلز های قلیایی خاکی :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71600" y="1524000"/>
            <a:ext cx="7162800" cy="19050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295400" y="533400"/>
            <a:ext cx="7315200" cy="482600"/>
            <a:chOff x="816" y="2304"/>
            <a:chExt cx="1440" cy="448"/>
          </a:xfrm>
        </p:grpSpPr>
        <p:sp>
          <p:nvSpPr>
            <p:cNvPr id="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311200" y="533400"/>
            <a:ext cx="6912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فلز های قلیایی خاکی، چگونه به آرایش گاز نجیب می رسند؟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752600"/>
            <a:ext cx="68531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فلز های قلیایی</a:t>
            </a:r>
            <a:r>
              <a:rPr lang="en-US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 </a:t>
            </a:r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 خاکی با از دست دادن دو الکترون به آرایش</a:t>
            </a:r>
          </a:p>
          <a:p>
            <a:r>
              <a:rPr lang="fa-IR" sz="2800" b="1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 گاز نجیب دوره ماقبل خود می رسند.</a:t>
            </a:r>
            <a:endParaRPr lang="en-US" sz="2800" b="1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2009-11-22T20:25:27Z</outs:dateTime>
      <outs:isPinned>true</outs:isPinned>
    </outs:relatedDate>
    <outs:relatedDate>
      <outs:type>2</outs:type>
      <outs:displayName>Created</outs:displayName>
      <outs:dateTime>2009-09-25T10:53:46Z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cabir soft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cabir soft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2BDBF1F8-BF64-4E69-9AD8-0A713EA01CC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16786</TotalTime>
  <Words>2104</Words>
  <Application>Microsoft Office PowerPoint</Application>
  <PresentationFormat>On-screen Show (4:3)</PresentationFormat>
  <Paragraphs>764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Calibri</vt:lpstr>
      <vt:lpstr>Times New Roman</vt:lpstr>
      <vt:lpstr>Mj_Aref</vt:lpstr>
      <vt:lpstr>Arial</vt:lpstr>
      <vt:lpstr>Wingdings</vt:lpstr>
      <vt:lpstr>Office Theme</vt:lpstr>
      <vt:lpstr>PowerPoint Presentation</vt:lpstr>
      <vt:lpstr>سرشاخ شدن با کنکور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cabir 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cabir soft</dc:creator>
  <cp:lastModifiedBy>se7en</cp:lastModifiedBy>
  <cp:revision>2059</cp:revision>
  <dcterms:created xsi:type="dcterms:W3CDTF">2009-09-25T10:53:46Z</dcterms:created>
  <dcterms:modified xsi:type="dcterms:W3CDTF">2014-09-14T13:05:34Z</dcterms:modified>
</cp:coreProperties>
</file>