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70" r:id="rId10"/>
    <p:sldId id="272" r:id="rId11"/>
    <p:sldId id="271" r:id="rId12"/>
    <p:sldId id="279" r:id="rId13"/>
    <p:sldId id="265" r:id="rId14"/>
    <p:sldId id="266" r:id="rId15"/>
    <p:sldId id="267" r:id="rId16"/>
    <p:sldId id="268" r:id="rId17"/>
    <p:sldId id="274" r:id="rId18"/>
    <p:sldId id="275" r:id="rId19"/>
    <p:sldId id="276" r:id="rId20"/>
    <p:sldId id="277" r:id="rId21"/>
    <p:sldId id="278" r:id="rId22"/>
    <p:sldId id="269" r:id="rId2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7" d="100"/>
          <a:sy n="107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0591080-1A9E-47FC-916D-D55199AC6A14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AFAEFC1-D668-4C8C-BA9B-85389B9BE904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21424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AEFC1-D668-4C8C-BA9B-85389B9BE904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FAEFC1-D668-4C8C-BA9B-85389B9BE904}" type="slidenum">
              <a:rPr lang="fa-IR" smtClean="0"/>
              <a:pPr/>
              <a:t>22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CA2F9-3AD9-4055-B07B-31DD4F26A0DB}" type="datetimeFigureOut">
              <a:rPr lang="fa-IR" smtClean="0"/>
              <a:pPr/>
              <a:t>1434/09/29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C7E61-9BE9-4618-A210-860E94BF2DD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58136"/>
            <a:ext cx="8077200" cy="1470025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Nazanin" pitchFamily="2" charset="-78"/>
              </a:rPr>
              <a:t>خوشه بندی بهینه سازی دسته ذرات فازی(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Nazanin" pitchFamily="2" charset="-78"/>
              </a:rPr>
              <a:t>FPSOC</a:t>
            </a:r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Nazanin" pitchFamily="2" charset="-78"/>
              </a:rPr>
              <a:t>) و کاربردش در خوشه بندی تصویر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Nazanin" pitchFamily="2" charset="-78"/>
            </a:endParaRPr>
          </a:p>
        </p:txBody>
      </p:sp>
      <p:pic>
        <p:nvPicPr>
          <p:cNvPr id="4" name="Picture 3" descr="51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2431" y="187038"/>
            <a:ext cx="147394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143240" y="197298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dirty="0" smtClean="0">
                <a:cs typeface="B Nazanin" pitchFamily="2" charset="-78"/>
              </a:rPr>
              <a:t>دانشگاه آزاد اسلامی، واحد قزوین</a:t>
            </a:r>
            <a:endParaRPr lang="en-US" dirty="0" smtClean="0">
              <a:cs typeface="B Nazanin" pitchFamily="2" charset="-78"/>
            </a:endParaRPr>
          </a:p>
          <a:p>
            <a:pPr algn="ctr"/>
            <a:r>
              <a:rPr lang="ar-SA" dirty="0" smtClean="0">
                <a:cs typeface="B Nazanin" pitchFamily="2" charset="-78"/>
              </a:rPr>
              <a:t>دانشکدۀ برق، رایانه و فناوری اطلاعات</a:t>
            </a:r>
            <a:endParaRPr lang="en-US" dirty="0">
              <a:cs typeface="B Nazanin" pitchFamily="2" charset="-78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4313270"/>
            <a:ext cx="6400800" cy="2081234"/>
          </a:xfrm>
        </p:spPr>
        <p:txBody>
          <a:bodyPr>
            <a:noAutofit/>
          </a:bodyPr>
          <a:lstStyle/>
          <a:p>
            <a:r>
              <a:rPr lang="fa-IR" sz="2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Ferdosi" pitchFamily="2" charset="-78"/>
              </a:rPr>
              <a:t>ارائه دهندگان:</a:t>
            </a:r>
          </a:p>
          <a:p>
            <a:pPr rtl="1"/>
            <a:r>
              <a:rPr lang="fa-IR" sz="2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Homa" pitchFamily="2" charset="-78"/>
              </a:rPr>
              <a:t>احمد </a:t>
            </a:r>
            <a:r>
              <a:rPr lang="fa-IR" sz="280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Homa" pitchFamily="2" charset="-78"/>
              </a:rPr>
              <a:t>قربانی </a:t>
            </a:r>
            <a:r>
              <a:rPr lang="fa-IR" sz="280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Homa" pitchFamily="2" charset="-78"/>
              </a:rPr>
              <a:t>راد</a:t>
            </a:r>
            <a:endParaRPr lang="fa-IR" sz="280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Homa" pitchFamily="2" charset="-78"/>
            </a:endParaRPr>
          </a:p>
          <a:p>
            <a:pPr rtl="1"/>
            <a:endParaRPr lang="en-US" sz="1400" dirty="0" smtClean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Homa" pitchFamily="2" charset="-78"/>
            </a:endParaRPr>
          </a:p>
          <a:p>
            <a:r>
              <a:rPr lang="fa-IR" sz="2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Ferdosi" pitchFamily="2" charset="-78"/>
              </a:rPr>
              <a:t>استاد راهنما:</a:t>
            </a:r>
          </a:p>
          <a:p>
            <a:pPr rtl="1"/>
            <a:r>
              <a:rPr lang="fa-IR" sz="2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B Homa" pitchFamily="2" charset="-78"/>
              </a:rPr>
              <a:t>جناب آقای دکتر رشیدی کنعان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ایده مقاله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lvl="0" indent="0">
              <a:spcBef>
                <a:spcPct val="0"/>
              </a:spcBef>
              <a:defRPr/>
            </a:pPr>
            <a:r>
              <a:rPr lang="fa-IR" sz="2400" dirty="0" smtClean="0">
                <a:latin typeface="Times New Roman" pitchFamily="18" charset="0"/>
                <a:cs typeface="B Nazanin" pitchFamily="2" charset="-78"/>
              </a:rPr>
              <a:t>در این مقاله از نوعی خوشه بندی با نام</a:t>
            </a:r>
            <a:r>
              <a:rPr lang="en-US" sz="2400" dirty="0" err="1" smtClean="0">
                <a:latin typeface="Times New Roman" pitchFamily="18" charset="0"/>
                <a:cs typeface="B Nazanin" pitchFamily="2" charset="-78"/>
              </a:rPr>
              <a:t>Fpsoc</a:t>
            </a:r>
            <a:r>
              <a:rPr lang="fa-IR" sz="2400" dirty="0" smtClean="0">
                <a:latin typeface="Times New Roman" pitchFamily="18" charset="0"/>
                <a:cs typeface="B Nazanin" pitchFamily="2" charset="-78"/>
              </a:rPr>
              <a:t>و</a:t>
            </a:r>
            <a:r>
              <a:rPr lang="en-US" sz="2400" dirty="0" err="1" smtClean="0">
                <a:latin typeface="Times New Roman" pitchFamily="18" charset="0"/>
                <a:cs typeface="B Nazanin" pitchFamily="2" charset="-78"/>
              </a:rPr>
              <a:t>Fpsocs</a:t>
            </a:r>
            <a:r>
              <a:rPr lang="fa-IR" sz="2400" dirty="0" smtClean="0">
                <a:latin typeface="Times New Roman" pitchFamily="18" charset="0"/>
                <a:cs typeface="B Nazanin" pitchFamily="2" charset="-78"/>
              </a:rPr>
              <a:t> استفاده کرده است</a:t>
            </a:r>
            <a:r>
              <a:rPr lang="fa-IR" dirty="0" smtClean="0">
                <a:latin typeface="Times New Roman" pitchFamily="18" charset="0"/>
                <a:cs typeface="B Nazanin" pitchFamily="2" charset="-78"/>
              </a:rPr>
              <a:t>.</a:t>
            </a:r>
          </a:p>
          <a:p>
            <a:pPr marL="0" lvl="0" indent="0">
              <a:spcBef>
                <a:spcPct val="0"/>
              </a:spcBef>
              <a:defRPr/>
            </a:pPr>
            <a:r>
              <a:rPr lang="fa-IR" sz="2400" dirty="0" smtClean="0">
                <a:latin typeface="Times New Roman" pitchFamily="18" charset="0"/>
                <a:cs typeface="B Nazanin" pitchFamily="2" charset="-78"/>
              </a:rPr>
              <a:t>در این روش ذرات،مراکز خوشه بهینه را در فضای راه حل جستجو می کنند و تصاویر بر اساس درجه ی عضویت شان به مرکز خوشه،دسته بندی می شوند.</a:t>
            </a:r>
          </a:p>
          <a:p>
            <a:pPr marL="0" lvl="0" indent="0">
              <a:spcBef>
                <a:spcPct val="0"/>
              </a:spcBef>
              <a:defRPr/>
            </a:pPr>
            <a:r>
              <a:rPr lang="fa-IR" sz="2400" dirty="0" smtClean="0">
                <a:latin typeface="Times New Roman" pitchFamily="18" charset="0"/>
                <a:cs typeface="B Nazanin" pitchFamily="2" charset="-78"/>
              </a:rPr>
              <a:t>ایده فازی را با الگوریتم</a:t>
            </a:r>
            <a:r>
              <a:rPr lang="en-US" sz="2400" dirty="0" err="1" smtClean="0">
                <a:latin typeface="Times New Roman" pitchFamily="18" charset="0"/>
                <a:cs typeface="B Nazanin" pitchFamily="2" charset="-78"/>
              </a:rPr>
              <a:t>pso</a:t>
            </a:r>
            <a:r>
              <a:rPr lang="fa-IR" sz="2400" dirty="0" smtClean="0">
                <a:latin typeface="Times New Roman" pitchFamily="18" charset="0"/>
                <a:cs typeface="B Nazanin" pitchFamily="2" charset="-78"/>
              </a:rPr>
              <a:t> ترکیب می کند.</a:t>
            </a:r>
          </a:p>
          <a:p>
            <a:pPr marL="0" lvl="0" indent="0">
              <a:spcBef>
                <a:spcPct val="0"/>
              </a:spcBef>
              <a:defRPr/>
            </a:pPr>
            <a:r>
              <a:rPr lang="fa-IR" sz="2400" dirty="0" smtClean="0">
                <a:latin typeface="Times New Roman" pitchFamily="18" charset="0"/>
                <a:cs typeface="B Nazanin" pitchFamily="2" charset="-78"/>
              </a:rPr>
              <a:t>همچنین برای بر طرف کردن مشکل زیادی ابعاد، وزن های خصوصیت معرفی می شود که به صورت پویا در طول خوشه بندی مقدار دهی می شوند.</a:t>
            </a:r>
          </a:p>
          <a:p>
            <a:pPr marL="0" lvl="0" indent="0">
              <a:spcBef>
                <a:spcPct val="0"/>
              </a:spcBef>
              <a:defRPr/>
            </a:pPr>
            <a:endParaRPr lang="fa-IR" sz="2400" dirty="0" smtClean="0"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1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409900" y="170800"/>
            <a:ext cx="9448800" cy="819800"/>
          </a:xfrm>
        </p:spPr>
        <p:txBody>
          <a:bodyPr>
            <a:noAutofit/>
          </a:bodyPr>
          <a:lstStyle/>
          <a:p>
            <a:pPr algn="r"/>
            <a:r>
              <a:rPr lang="fa-IR" sz="4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مراحل الگوریتم خوشه بندی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:Step 1</a:t>
            </a:r>
            <a:r>
              <a:rPr lang="fa-IR" sz="2800" dirty="0" smtClean="0"/>
              <a:t>استخراج ویژگی های بصری از تصویر</a:t>
            </a:r>
          </a:p>
          <a:p>
            <a:pPr>
              <a:buNone/>
            </a:pPr>
            <a:r>
              <a:rPr lang="en-US" sz="2800" dirty="0" smtClean="0"/>
              <a:t>:Step 2</a:t>
            </a:r>
            <a:r>
              <a:rPr lang="fa-IR" sz="2800" dirty="0" smtClean="0"/>
              <a:t>مقدار دهی تصادفی موقعیت های </a:t>
            </a:r>
            <a:r>
              <a:rPr lang="en-US" sz="2800" dirty="0" smtClean="0"/>
              <a:t> x</a:t>
            </a:r>
            <a:r>
              <a:rPr lang="fa-IR" sz="2800" dirty="0" smtClean="0"/>
              <a:t>وسرعت های </a:t>
            </a:r>
            <a:r>
              <a:rPr lang="en-US" sz="2800" dirty="0" smtClean="0"/>
              <a:t>v</a:t>
            </a:r>
          </a:p>
          <a:p>
            <a:pPr>
              <a:buNone/>
            </a:pPr>
            <a:r>
              <a:rPr lang="en-US" sz="2800" dirty="0" smtClean="0"/>
              <a:t>:Step 3</a:t>
            </a:r>
            <a:r>
              <a:rPr lang="fa-IR" sz="2800" dirty="0" smtClean="0"/>
              <a:t>محاسبه ی مقدارشایستگی هر ذره مطابق فرمول زیر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:Step 4</a:t>
            </a:r>
            <a:r>
              <a:rPr lang="fa-IR" sz="2800" dirty="0" smtClean="0"/>
              <a:t> به  روز آوری مقدار ماتریس تعلق </a:t>
            </a:r>
            <a:r>
              <a:rPr lang="en-US" sz="2800" dirty="0" smtClean="0"/>
              <a:t>U</a:t>
            </a:r>
            <a:r>
              <a:rPr lang="fa-IR" sz="2800" dirty="0" smtClean="0"/>
              <a:t> مطابق فرمول زیر</a:t>
            </a:r>
          </a:p>
          <a:p>
            <a:pPr>
              <a:buNone/>
            </a:pPr>
            <a:endParaRPr lang="fa-IR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fa-IR" sz="2800" dirty="0" smtClean="0"/>
              <a:t>و اختصاص تصویر </a:t>
            </a:r>
            <a:r>
              <a:rPr lang="en-US" sz="2800" dirty="0" err="1" smtClean="0"/>
              <a:t>Zj</a:t>
            </a:r>
            <a:r>
              <a:rPr lang="en-US" sz="2800" dirty="0" smtClean="0"/>
              <a:t> </a:t>
            </a:r>
            <a:r>
              <a:rPr lang="fa-IR" sz="2800" dirty="0" smtClean="0"/>
              <a:t> به خوشه </a:t>
            </a:r>
            <a:r>
              <a:rPr lang="en-US" sz="2800" dirty="0" err="1" smtClean="0"/>
              <a:t>Cik</a:t>
            </a:r>
            <a:r>
              <a:rPr lang="en-US" sz="2800" dirty="0" smtClean="0"/>
              <a:t> </a:t>
            </a:r>
            <a:r>
              <a:rPr lang="fa-IR" sz="2800" dirty="0" smtClean="0"/>
              <a:t> اگر</a:t>
            </a:r>
            <a:endParaRPr lang="fa-IR" sz="2800" dirty="0"/>
          </a:p>
        </p:txBody>
      </p:sp>
      <p:pic>
        <p:nvPicPr>
          <p:cNvPr id="8" name="Picture 2" descr="C:\Users\ahmad\Pictures\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0"/>
            <a:ext cx="5791200" cy="609600"/>
          </a:xfrm>
          <a:prstGeom prst="rect">
            <a:avLst/>
          </a:prstGeom>
          <a:noFill/>
        </p:spPr>
      </p:pic>
      <p:pic>
        <p:nvPicPr>
          <p:cNvPr id="1028" name="Picture 4" descr="C:\Users\ahmad\Pictures\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191000"/>
            <a:ext cx="6553200" cy="762000"/>
          </a:xfrm>
          <a:prstGeom prst="rect">
            <a:avLst/>
          </a:prstGeom>
          <a:noFill/>
        </p:spPr>
      </p:pic>
      <p:pic>
        <p:nvPicPr>
          <p:cNvPr id="1029" name="Picture 5" descr="C:\Users\ahmad\Pictures\step 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5715000"/>
            <a:ext cx="72390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409900" y="170800"/>
            <a:ext cx="9448800" cy="819800"/>
          </a:xfrm>
        </p:spPr>
        <p:txBody>
          <a:bodyPr>
            <a:noAutofit/>
          </a:bodyPr>
          <a:lstStyle/>
          <a:p>
            <a:pPr algn="r"/>
            <a:r>
              <a:rPr lang="fa-IR" sz="4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مراحل الگوریتم خوشه بندی (ادامه . . . 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:Step 5</a:t>
            </a:r>
            <a:r>
              <a:rPr lang="fa-IR" sz="2800" dirty="0" smtClean="0"/>
              <a:t> برای هر ذره ی </a:t>
            </a:r>
            <a:r>
              <a:rPr lang="en-US" sz="2800" dirty="0" err="1" smtClean="0"/>
              <a:t>i</a:t>
            </a:r>
            <a:r>
              <a:rPr lang="fa-IR" sz="2800" dirty="0" smtClean="0"/>
              <a:t>، </a:t>
            </a:r>
            <a:r>
              <a:rPr lang="en-US" sz="2800" dirty="0" smtClean="0"/>
              <a:t>pi </a:t>
            </a:r>
            <a:r>
              <a:rPr lang="fa-IR" sz="2800" dirty="0" smtClean="0"/>
              <a:t> به روز آوری می شود اگر مقدار جاری بهتر از آن باشد.</a:t>
            </a:r>
          </a:p>
          <a:p>
            <a:pPr>
              <a:buNone/>
            </a:pPr>
            <a:r>
              <a:rPr lang="en-US" sz="2800" dirty="0" smtClean="0"/>
              <a:t>:Step 6</a:t>
            </a:r>
            <a:r>
              <a:rPr lang="fa-IR" sz="2800" dirty="0" smtClean="0"/>
              <a:t> </a:t>
            </a:r>
            <a:r>
              <a:rPr lang="en-US" sz="2800" dirty="0" smtClean="0"/>
              <a:t>pg </a:t>
            </a:r>
            <a:r>
              <a:rPr lang="fa-IR" sz="2800" dirty="0" smtClean="0"/>
              <a:t> به روز آوری می شود اگر مقدار جاری بهتر باشد.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:Step 7</a:t>
            </a:r>
            <a:r>
              <a:rPr lang="fa-IR" sz="2800" dirty="0" smtClean="0"/>
              <a:t> به روز آوری موقعیت </a:t>
            </a:r>
            <a:r>
              <a:rPr lang="en-US" sz="2800" dirty="0" smtClean="0"/>
              <a:t>x</a:t>
            </a:r>
            <a:r>
              <a:rPr lang="fa-IR" sz="2800" dirty="0" smtClean="0"/>
              <a:t> و سرعت </a:t>
            </a:r>
            <a:r>
              <a:rPr lang="en-US" sz="2800" dirty="0" smtClean="0"/>
              <a:t>v </a:t>
            </a:r>
            <a:r>
              <a:rPr lang="fa-IR" sz="2800" dirty="0" smtClean="0"/>
              <a:t> برای همه ی ذره ها با استفاده از فرمول های زیر: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:Step 8</a:t>
            </a:r>
            <a:r>
              <a:rPr lang="fa-IR" sz="2800" dirty="0" smtClean="0"/>
              <a:t> حلقه از </a:t>
            </a:r>
            <a:r>
              <a:rPr lang="en-US" sz="2800" dirty="0" smtClean="0"/>
              <a:t>step 3</a:t>
            </a:r>
            <a:r>
              <a:rPr lang="fa-IR" sz="2800" dirty="0" smtClean="0"/>
              <a:t> تا </a:t>
            </a:r>
            <a:r>
              <a:rPr lang="en-US" sz="2800" dirty="0" smtClean="0"/>
              <a:t>step7</a:t>
            </a:r>
            <a:r>
              <a:rPr lang="fa-IR" sz="2800" dirty="0" smtClean="0"/>
              <a:t> تا ارضا شدن شرط توقف</a:t>
            </a:r>
          </a:p>
          <a:p>
            <a:pPr>
              <a:buNone/>
            </a:pPr>
            <a:endParaRPr lang="fa-IR" sz="2800" dirty="0" smtClean="0"/>
          </a:p>
          <a:p>
            <a:pPr>
              <a:buNone/>
            </a:pPr>
            <a:endParaRPr lang="en-US" sz="2800" dirty="0" smtClean="0"/>
          </a:p>
        </p:txBody>
      </p:sp>
      <p:pic>
        <p:nvPicPr>
          <p:cNvPr id="2050" name="Picture 2" descr="C:\Users\ahmad\Pictures\1&amp;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4038600"/>
            <a:ext cx="62484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554162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ایده مقاله(ادامه...) </a:t>
            </a:r>
            <a:b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</a:br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/>
            </a:r>
            <a:b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</a:br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بلوک دیاگرام 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447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B Nazanin" pitchFamily="2" charset="-78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9</a:t>
            </a:r>
            <a:endParaRPr lang="fa-IR" dirty="0">
              <a:cs typeface="B Nazanin" pitchFamily="2" charset="-78"/>
            </a:endParaRP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667000"/>
            <a:ext cx="6705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الگوریتم خوشه بندی تصویر با استفاده از </a:t>
            </a:r>
            <a:r>
              <a:rPr lang="en-US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FPSO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fa-IR" sz="2400" dirty="0" smtClean="0"/>
              <a:t>1.خصوصیت های بصری تصویر از پایگاه داده ی تصاویر استخراج می شود.							 </a:t>
            </a:r>
          </a:p>
          <a:p>
            <a:pPr lvl="1">
              <a:buNone/>
            </a:pPr>
            <a:r>
              <a:rPr lang="fa-IR" sz="2400" dirty="0" smtClean="0"/>
              <a:t>2.الگوریتم خوشه بندی</a:t>
            </a:r>
            <a:r>
              <a:rPr lang="en-US" sz="2400" dirty="0" smtClean="0"/>
              <a:t>FPSO</a:t>
            </a:r>
            <a:r>
              <a:rPr lang="fa-IR" sz="2400" dirty="0" smtClean="0"/>
              <a:t> اجرا شده و دسته بندی تصاویر حاصل می شود.</a:t>
            </a:r>
          </a:p>
          <a:p>
            <a:pPr lvl="1">
              <a:buNone/>
            </a:pPr>
            <a:endParaRPr lang="fa-IR" sz="2400" dirty="0" smtClean="0"/>
          </a:p>
          <a:p>
            <a:pPr lvl="1">
              <a:buNone/>
            </a:pPr>
            <a:r>
              <a:rPr lang="fa-IR" sz="2400" dirty="0" smtClean="0"/>
              <a:t>3.برای مشخص کردن اهمیت هر </a:t>
            </a:r>
            <a:r>
              <a:rPr lang="en-US" sz="2400" dirty="0" smtClean="0"/>
              <a:t>Feature</a:t>
            </a:r>
            <a:r>
              <a:rPr lang="fa-IR" sz="2400" dirty="0" smtClean="0"/>
              <a:t>در خوشه بندی وزن به هر خصوصیت تخصیص داده می شود.</a:t>
            </a:r>
          </a:p>
          <a:p>
            <a:pPr lvl="1">
              <a:buNone/>
            </a:pPr>
            <a:endParaRPr lang="fa-IR" sz="2400" dirty="0" smtClean="0"/>
          </a:p>
          <a:p>
            <a:pPr lvl="1">
              <a:buNone/>
            </a:pPr>
            <a:r>
              <a:rPr lang="fa-IR" sz="2400" dirty="0" smtClean="0"/>
              <a:t>4.در حین فرایند خوشه بندی به صورت پویا تغییر می کند.</a:t>
            </a:r>
          </a:p>
          <a:p>
            <a:pPr lvl="1">
              <a:buNone/>
            </a:pPr>
            <a:endParaRPr lang="fa-IR" sz="2400" dirty="0" smtClean="0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10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447800"/>
            <a:ext cx="8229600" cy="4572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lvl="0">
              <a:spcBef>
                <a:spcPct val="0"/>
              </a:spcBef>
            </a:pPr>
            <a:endParaRPr kumimoji="0" lang="fa-I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B Nazanin" pitchFamily="2" charset="-78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خوشه بندی برای 3 پایگاه دانش مختلف</a:t>
            </a:r>
            <a:endParaRPr lang="fa-IR" sz="4000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11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1066801"/>
            <a:ext cx="7467600" cy="58169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a-IR" sz="2400" dirty="0" smtClean="0">
                <a:solidFill>
                  <a:schemeClr val="tx1"/>
                </a:solidFill>
              </a:rPr>
              <a:t>4 روش خوشه بندی برای 3 پایگاه دانش، 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Iris,Wine</a:t>
            </a:r>
            <a:r>
              <a:rPr lang="en-US" sz="2000" dirty="0" smtClean="0">
                <a:solidFill>
                  <a:schemeClr val="tx1"/>
                </a:solidFill>
              </a:rPr>
              <a:t>, Ionosphere</a:t>
            </a:r>
            <a:r>
              <a:rPr lang="fa-IR" sz="2400" dirty="0" smtClean="0">
                <a:solidFill>
                  <a:schemeClr val="tx1"/>
                </a:solidFill>
              </a:rPr>
              <a:t>صورت گرفت.</a:t>
            </a:r>
          </a:p>
          <a:p>
            <a:endParaRPr lang="fa-IR" sz="2400" dirty="0" smtClean="0">
              <a:solidFill>
                <a:schemeClr val="tx1"/>
              </a:solidFill>
            </a:endParaRPr>
          </a:p>
          <a:p>
            <a:r>
              <a:rPr lang="fa-IR" sz="2400" dirty="0" smtClean="0">
                <a:solidFill>
                  <a:schemeClr val="tx1"/>
                </a:solidFill>
              </a:rPr>
              <a:t>کیفیت خوشه بندی با استفاده از 2 معیار اندازه گیری شد.</a:t>
            </a:r>
          </a:p>
          <a:p>
            <a:endParaRPr lang="fa-IR" sz="2400" dirty="0" smtClean="0">
              <a:solidFill>
                <a:schemeClr val="tx1"/>
              </a:solidFill>
            </a:endParaRPr>
          </a:p>
          <a:p>
            <a:endParaRPr lang="fa-IR" sz="2400" dirty="0" smtClean="0">
              <a:solidFill>
                <a:schemeClr val="tx1"/>
              </a:solidFill>
            </a:endParaRPr>
          </a:p>
          <a:p>
            <a:endParaRPr lang="fa-IR" sz="2400" dirty="0" smtClean="0">
              <a:solidFill>
                <a:schemeClr val="tx1"/>
              </a:solidFill>
            </a:endParaRPr>
          </a:p>
          <a:p>
            <a:endParaRPr lang="fa-IR" sz="2400" dirty="0" smtClean="0">
              <a:solidFill>
                <a:schemeClr val="tx1"/>
              </a:solidFill>
            </a:endParaRPr>
          </a:p>
          <a:p>
            <a:endParaRPr lang="fa-IR" sz="2400" dirty="0" smtClean="0">
              <a:solidFill>
                <a:schemeClr val="tx1"/>
              </a:solidFill>
            </a:endParaRPr>
          </a:p>
          <a:p>
            <a:endParaRPr lang="fa-IR" sz="2800" dirty="0" smtClean="0">
              <a:ln w="1905">
                <a:solidFill>
                  <a:schemeClr val="tx1"/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Nazanin" pitchFamily="2" charset="-78"/>
            </a:endParaRPr>
          </a:p>
          <a:p>
            <a:endParaRPr lang="fa-IR" sz="2400" dirty="0" smtClean="0">
              <a:ln w="1905">
                <a:solidFill>
                  <a:schemeClr val="tx1"/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B Nazanin" pitchFamily="2" charset="-78"/>
            </a:endParaRPr>
          </a:p>
          <a:p>
            <a:endParaRPr lang="en-US" sz="2400" dirty="0" smtClean="0">
              <a:ln w="1905">
                <a:solidFill>
                  <a:schemeClr val="tx1"/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en-US" sz="2400" dirty="0" smtClean="0">
              <a:ln w="1905">
                <a:solidFill>
                  <a:schemeClr val="tx1"/>
                </a:solidFill>
              </a:ln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fa-IR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  <a:p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581400"/>
            <a:ext cx="6343650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4572000"/>
            <a:ext cx="66008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4114800"/>
            <a:ext cx="8458200" cy="2209800"/>
          </a:xfrm>
        </p:spPr>
        <p:txBody>
          <a:bodyPr/>
          <a:lstStyle/>
          <a:p>
            <a:pPr algn="r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این مقادیر،میانگین 20 شبیه سازی هستند.</a:t>
            </a:r>
          </a:p>
          <a:p>
            <a:pPr algn="r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FPSOCS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دارای کمترین 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Entropy</a:t>
            </a: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 در هر 3 پایگاه داده بود.</a:t>
            </a:r>
          </a:p>
          <a:p>
            <a:pPr algn="r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 Entropy</a:t>
            </a:r>
            <a:r>
              <a:rPr lang="en-US" sz="24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و 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Purity</a:t>
            </a: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 دو الگوریتم </a:t>
            </a:r>
            <a:r>
              <a:rPr lang="en-US" sz="2400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FCM</a:t>
            </a:r>
            <a:r>
              <a:rPr lang="fa-IR" sz="2000" dirty="0" smtClean="0">
                <a:solidFill>
                  <a:schemeClr val="tx1"/>
                </a:solidFill>
                <a:cs typeface="B Nazanin" pitchFamily="2" charset="-78"/>
              </a:rPr>
              <a:t>و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 FPSOC </a:t>
            </a: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شبیه به هم بودند.</a:t>
            </a:r>
          </a:p>
          <a:p>
            <a:pPr algn="r">
              <a:buFont typeface="Arial" pitchFamily="34" charset="0"/>
              <a:buChar char="•"/>
            </a:pP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الگوریتم 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PSO</a:t>
            </a: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دارای کمترین</a:t>
            </a:r>
            <a:r>
              <a:rPr lang="en-US" sz="2000" dirty="0" smtClean="0">
                <a:solidFill>
                  <a:schemeClr val="tx1"/>
                </a:solidFill>
                <a:cs typeface="B Nazanin" pitchFamily="2" charset="-78"/>
              </a:rPr>
              <a:t>Purity </a:t>
            </a:r>
            <a:r>
              <a:rPr lang="fa-IR" sz="2400" dirty="0" smtClean="0">
                <a:solidFill>
                  <a:schemeClr val="tx1"/>
                </a:solidFill>
                <a:cs typeface="B Nazanin" pitchFamily="2" charset="-78"/>
              </a:rPr>
              <a:t>در بین همه الگوریتم ها بوده است.</a:t>
            </a:r>
          </a:p>
          <a:p>
            <a:pPr algn="r"/>
            <a:endParaRPr lang="fa-IR" sz="2400" dirty="0" smtClean="0">
              <a:solidFill>
                <a:schemeClr val="tx1"/>
              </a:solidFill>
              <a:cs typeface="B Nazanin" pitchFamily="2" charset="-78"/>
            </a:endParaRPr>
          </a:p>
          <a:p>
            <a:pPr algn="r"/>
            <a:endParaRPr lang="fa-IR" sz="24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12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نتایج آزمایشات</a:t>
            </a:r>
            <a:endParaRPr lang="fa-IR" sz="4000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219200"/>
            <a:ext cx="50849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نتایج آزمایشات(ادامه...)</a:t>
            </a:r>
            <a:endParaRPr lang="fa-IR" sz="4000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7199"/>
          </a:xfrm>
        </p:spPr>
        <p:txBody>
          <a:bodyPr>
            <a:normAutofit lnSpcReduction="10000"/>
          </a:bodyPr>
          <a:lstStyle/>
          <a:p>
            <a:r>
              <a:rPr lang="fa-IR" sz="2400" dirty="0" smtClean="0"/>
              <a:t>این شکل رفتار همگرایی را برای 2 پایگاه داده</a:t>
            </a:r>
            <a:r>
              <a:rPr lang="en-US" sz="2400" dirty="0" smtClean="0"/>
              <a:t> Iris </a:t>
            </a:r>
            <a:r>
              <a:rPr lang="fa-IR" sz="2400" dirty="0" smtClean="0"/>
              <a:t>و </a:t>
            </a:r>
            <a:r>
              <a:rPr lang="en-US" sz="2400" dirty="0" smtClean="0"/>
              <a:t> Wine</a:t>
            </a:r>
            <a:r>
              <a:rPr lang="fa-IR" sz="2400" dirty="0" smtClean="0"/>
              <a:t>نشان میدهد.</a:t>
            </a:r>
          </a:p>
          <a:p>
            <a:endParaRPr lang="fa-IR" sz="2400" dirty="0" smtClean="0"/>
          </a:p>
          <a:p>
            <a:endParaRPr lang="fa-IR" sz="24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12</a:t>
            </a:r>
            <a:endParaRPr lang="fa-IR" dirty="0">
              <a:cs typeface="B Nazanin" pitchFamily="2" charset="-78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1981200"/>
            <a:ext cx="956074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نتایج آزمایشات(ادامه...)</a:t>
            </a:r>
            <a:endParaRPr lang="fa-IR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533400" y="1447800"/>
            <a:ext cx="8229600" cy="457199"/>
          </a:xfrm>
          <a:prstGeom prst="rect">
            <a:avLst/>
          </a:prstGeom>
        </p:spPr>
        <p:txBody>
          <a:bodyPr vert="horz" lIns="91440" tIns="45720" rIns="91440" bIns="45720" rtlCol="1">
            <a:normAutofit lnSpcReduction="100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انواعی از خوشه ها در شکل دیده می شود.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905000"/>
            <a:ext cx="74866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نتایج آزمایشات(ادامه...)</a:t>
            </a:r>
            <a:endParaRPr lang="fa-IR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609600" y="472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الگوریتم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FPSOCS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دارای بالاترین میانگین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Purity</a:t>
            </a: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است.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fa-IR" sz="2400" dirty="0" smtClean="0"/>
              <a:t>تصاویر حاصل بالاترین </a:t>
            </a:r>
            <a:r>
              <a:rPr lang="en-US" sz="2400" dirty="0" smtClean="0"/>
              <a:t>Feature </a:t>
            </a:r>
            <a:r>
              <a:rPr lang="fa-IR" sz="2400" dirty="0" smtClean="0"/>
              <a:t> را داشت.</a:t>
            </a: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057400"/>
            <a:ext cx="70770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فهرست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مقدمه</a:t>
            </a:r>
          </a:p>
          <a:p>
            <a:r>
              <a:rPr lang="fa-IR" dirty="0" smtClean="0">
                <a:cs typeface="B Nazanin" pitchFamily="2" charset="-78"/>
              </a:rPr>
              <a:t>خوشه بندی</a:t>
            </a:r>
          </a:p>
          <a:p>
            <a:r>
              <a:rPr lang="fa-IR" dirty="0" smtClean="0">
                <a:cs typeface="B Nazanin" pitchFamily="2" charset="-78"/>
              </a:rPr>
              <a:t>الگوریتم </a:t>
            </a:r>
            <a:r>
              <a:rPr lang="en-US" sz="2800" dirty="0" smtClean="0">
                <a:cs typeface="B Nazanin" pitchFamily="2" charset="-78"/>
              </a:rPr>
              <a:t>PSO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dirty="0" smtClean="0">
                <a:cs typeface="B Nazanin" pitchFamily="2" charset="-78"/>
              </a:rPr>
              <a:t>الگوریتم </a:t>
            </a:r>
            <a:r>
              <a:rPr lang="en-US" sz="2800" dirty="0" smtClean="0">
                <a:cs typeface="B Nazanin" pitchFamily="2" charset="-78"/>
              </a:rPr>
              <a:t>FCM</a:t>
            </a:r>
          </a:p>
          <a:p>
            <a:r>
              <a:rPr lang="fa-IR" dirty="0" smtClean="0">
                <a:cs typeface="B Nazanin" pitchFamily="2" charset="-78"/>
              </a:rPr>
              <a:t>ایده مقاله</a:t>
            </a:r>
          </a:p>
          <a:p>
            <a:r>
              <a:rPr lang="fa-IR" dirty="0" smtClean="0">
                <a:cs typeface="B Nazanin" pitchFamily="2" charset="-78"/>
              </a:rPr>
              <a:t>مراحل الگوریتم خوشه بندی</a:t>
            </a:r>
          </a:p>
          <a:p>
            <a:r>
              <a:rPr lang="fa-IR" dirty="0" smtClean="0">
                <a:cs typeface="B Nazanin" pitchFamily="2" charset="-78"/>
              </a:rPr>
              <a:t>الگوریتم خوشه بندی تصویر با استفاده از</a:t>
            </a:r>
            <a:r>
              <a:rPr lang="en-US" sz="2800" dirty="0" smtClean="0">
                <a:cs typeface="B Nazanin" pitchFamily="2" charset="-78"/>
              </a:rPr>
              <a:t>FPSO</a:t>
            </a:r>
            <a:endParaRPr lang="fa-IR" sz="2800" dirty="0" smtClean="0">
              <a:cs typeface="B Nazanin" pitchFamily="2" charset="-78"/>
            </a:endParaRPr>
          </a:p>
          <a:p>
            <a:r>
              <a:rPr lang="fa-IR" dirty="0" smtClean="0">
                <a:cs typeface="B Nazanin" pitchFamily="2" charset="-78"/>
              </a:rPr>
              <a:t>خوشه بندی برای 3 پایگاه داده مختلف</a:t>
            </a:r>
          </a:p>
          <a:p>
            <a:r>
              <a:rPr lang="fa-IR" dirty="0" smtClean="0">
                <a:cs typeface="B Nazanin" pitchFamily="2" charset="-78"/>
              </a:rPr>
              <a:t>نتایج آزمایشات</a:t>
            </a:r>
          </a:p>
          <a:p>
            <a:r>
              <a:rPr lang="fa-IR" dirty="0" smtClean="0">
                <a:cs typeface="B Nazanin" pitchFamily="2" charset="-78"/>
              </a:rPr>
              <a:t>نتیجه گیری</a:t>
            </a:r>
          </a:p>
          <a:p>
            <a:endParaRPr lang="fa-IR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1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نتیجه گیری</a:t>
            </a: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525963"/>
          </a:xfrm>
        </p:spPr>
        <p:txBody>
          <a:bodyPr>
            <a:normAutofit/>
          </a:bodyPr>
          <a:lstStyle/>
          <a:p>
            <a:r>
              <a:rPr lang="fa-IR" sz="2400" dirty="0" smtClean="0"/>
              <a:t>در این مقاله 2 الگوریتم</a:t>
            </a:r>
            <a:r>
              <a:rPr lang="en-US" sz="2400" dirty="0" smtClean="0"/>
              <a:t>PSO</a:t>
            </a:r>
            <a:r>
              <a:rPr lang="fa-IR" sz="2400" dirty="0" smtClean="0"/>
              <a:t>جدید با نام،</a:t>
            </a:r>
            <a:r>
              <a:rPr lang="en-US" sz="2400" dirty="0" smtClean="0"/>
              <a:t>FPSOC</a:t>
            </a:r>
            <a:r>
              <a:rPr lang="fa-IR" sz="2400" dirty="0" smtClean="0"/>
              <a:t>و</a:t>
            </a:r>
            <a:r>
              <a:rPr lang="en-US" sz="2400" dirty="0" smtClean="0"/>
              <a:t>FPSOCS</a:t>
            </a:r>
            <a:r>
              <a:rPr lang="fa-IR" sz="2400" dirty="0" smtClean="0"/>
              <a:t>و کاربرد آن در خوشه بندی تصویر ارایه شد.</a:t>
            </a:r>
          </a:p>
          <a:p>
            <a:r>
              <a:rPr lang="fa-IR" sz="2400" dirty="0" smtClean="0"/>
              <a:t>مفهوم فازی را به الگوریتم خوشه بندی</a:t>
            </a:r>
            <a:r>
              <a:rPr lang="en-US" sz="2400" dirty="0" smtClean="0"/>
              <a:t>PSO</a:t>
            </a:r>
            <a:r>
              <a:rPr lang="fa-IR" sz="2400" dirty="0" smtClean="0"/>
              <a:t>اضافه کردند.</a:t>
            </a:r>
          </a:p>
          <a:p>
            <a:r>
              <a:rPr lang="fa-IR" sz="2400" dirty="0" smtClean="0"/>
              <a:t>برای تصویری که شامل اطلاعات زیادی بود،طبقه بندی این که این تصویر به کدام کلاس تعلق دارد مشکل بود و ماتریسی برای توصیف خصوصیت های فازی تخصیص داده شد.</a:t>
            </a:r>
          </a:p>
          <a:p>
            <a:r>
              <a:rPr lang="fa-IR" sz="2400" dirty="0" smtClean="0"/>
              <a:t>برای جلوگیری از مشکل زیادی ابعاد در فضای خصیصه ها،از روش انتخاب خصوصیت استفاده شد.بنابر این در طول خوشه بندی نه تنها این که خوشه های نهایی و مرکز خوشه را بدست آورده،بلکه به طور پویا اهمیت هر خصیصه را تنظیم کردند.</a:t>
            </a:r>
            <a:endParaRPr lang="fa-I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مراجع</a:t>
            </a:r>
            <a:endParaRPr lang="fa-I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219200"/>
            <a:ext cx="5791200" cy="4419600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endParaRPr lang="en-US" sz="7200" b="1" dirty="0" smtClean="0">
              <a:cs typeface="B Homa" pitchFamily="2" charset="-78"/>
            </a:endParaRPr>
          </a:p>
          <a:p>
            <a:pPr algn="ctr">
              <a:buNone/>
            </a:pPr>
            <a:r>
              <a:rPr lang="en-US" sz="7200" b="1" dirty="0" smtClean="0">
                <a:cs typeface="B Homa" pitchFamily="2" charset="-7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مقدمه																										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087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fa-IR" sz="2400" dirty="0" smtClean="0">
                <a:cs typeface="B Nazanin" pitchFamily="2" charset="-78"/>
              </a:rPr>
              <a:t>در این مقاله نوعی از خوشه بندی بهینه سازی دسته ذرات با نام “</a:t>
            </a:r>
            <a:r>
              <a:rPr lang="en-US" sz="2400" dirty="0" smtClean="0">
                <a:cs typeface="B Nazanin" pitchFamily="2" charset="-78"/>
              </a:rPr>
              <a:t> FPSOC </a:t>
            </a:r>
            <a:r>
              <a:rPr lang="fa-IR" sz="2400" dirty="0" smtClean="0">
                <a:cs typeface="B Nazanin" pitchFamily="2" charset="-78"/>
              </a:rPr>
              <a:t>“ برای خوشه بندی تصویر ارایه شده است.</a:t>
            </a:r>
          </a:p>
          <a:p>
            <a:pPr algn="just">
              <a:buNone/>
            </a:pPr>
            <a:endParaRPr lang="fa-IR" sz="2400" dirty="0" smtClean="0">
              <a:cs typeface="B Nazanin" pitchFamily="2" charset="-78"/>
            </a:endParaRPr>
          </a:p>
          <a:p>
            <a:pPr algn="just">
              <a:buNone/>
            </a:pPr>
            <a:endParaRPr lang="fa-IR" sz="2400" dirty="0" smtClean="0">
              <a:cs typeface="B Nazanin" pitchFamily="2" charset="-78"/>
            </a:endParaRPr>
          </a:p>
          <a:p>
            <a:pPr algn="just">
              <a:buNone/>
            </a:pPr>
            <a:r>
              <a:rPr lang="fa-IR" sz="2400" dirty="0" smtClean="0">
                <a:cs typeface="B Nazanin" pitchFamily="2" charset="-78"/>
              </a:rPr>
              <a:t>این روش از 2 جهت با کارهای قبلی متفاوت است.</a:t>
            </a:r>
          </a:p>
          <a:p>
            <a:pPr algn="just">
              <a:buNone/>
            </a:pPr>
            <a:r>
              <a:rPr lang="fa-IR" sz="2400" b="1" dirty="0" smtClean="0">
                <a:cs typeface="B Nazanin" pitchFamily="2" charset="-78"/>
              </a:rPr>
              <a:t>1</a:t>
            </a:r>
            <a:r>
              <a:rPr lang="fa-IR" sz="2400" dirty="0" smtClean="0">
                <a:cs typeface="B Nazanin" pitchFamily="2" charset="-78"/>
              </a:rPr>
              <a:t>.مفهوم فازی را در خوشه بندی</a:t>
            </a:r>
            <a:r>
              <a:rPr lang="en-US" sz="2400" dirty="0" smtClean="0">
                <a:cs typeface="B Nazanin" pitchFamily="2" charset="-78"/>
              </a:rPr>
              <a:t>PSO</a:t>
            </a:r>
            <a:r>
              <a:rPr lang="fa-IR" sz="2400" dirty="0" smtClean="0">
                <a:cs typeface="B Nazanin" pitchFamily="2" charset="-78"/>
              </a:rPr>
              <a:t> به کار می برد.</a:t>
            </a:r>
          </a:p>
          <a:p>
            <a:pPr>
              <a:buNone/>
            </a:pPr>
            <a:r>
              <a:rPr lang="fa-IR" sz="2400" b="1" dirty="0" smtClean="0">
                <a:cs typeface="B Nazanin" pitchFamily="2" charset="-78"/>
              </a:rPr>
              <a:t>2</a:t>
            </a:r>
            <a:r>
              <a:rPr lang="fa-IR" sz="2400" dirty="0" smtClean="0">
                <a:cs typeface="B Nazanin" pitchFamily="2" charset="-78"/>
              </a:rPr>
              <a:t>.از مکانیزم انتخاب</a:t>
            </a:r>
            <a:r>
              <a:rPr lang="en-US" sz="2400" dirty="0" smtClean="0">
                <a:cs typeface="B Nazanin" pitchFamily="2" charset="-78"/>
              </a:rPr>
              <a:t>Feature </a:t>
            </a:r>
            <a:r>
              <a:rPr lang="fa-IR" sz="2400" dirty="0" smtClean="0">
                <a:cs typeface="B Nazanin" pitchFamily="2" charset="-78"/>
              </a:rPr>
              <a:t> برای حل مشکل </a:t>
            </a:r>
            <a:r>
              <a:rPr lang="fa-IR" sz="2400" dirty="0" smtClean="0"/>
              <a:t>“ زیادی ابعاد “ </a:t>
            </a:r>
            <a:r>
              <a:rPr lang="fa-IR" sz="2400" dirty="0" smtClean="0">
                <a:cs typeface="B Nazanin" pitchFamily="2" charset="-78"/>
              </a:rPr>
              <a:t>استفاده می کند.</a:t>
            </a:r>
          </a:p>
          <a:p>
            <a:pPr>
              <a:buNone/>
            </a:pPr>
            <a:endParaRPr lang="fa-IR" sz="2400" dirty="0">
              <a:cs typeface="B Nazanin" pitchFamily="2" charset="-78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2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الگوریتم خوشه بندی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68670"/>
            <a:ext cx="8382000" cy="45259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2800" b="1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تاریخچه الگوریتم خوشه بندی</a:t>
            </a:r>
          </a:p>
          <a:p>
            <a:endParaRPr lang="fa-IR" sz="2400" dirty="0" smtClean="0">
              <a:solidFill>
                <a:schemeClr val="tx1"/>
              </a:solidFill>
              <a:latin typeface="Times New Roman" pitchFamily="18" charset="0"/>
              <a:cs typeface="B Nazanin" pitchFamily="2" charset="-78"/>
            </a:endParaRPr>
          </a:p>
          <a:p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Boutell</a:t>
            </a:r>
            <a:r>
              <a:rPr lang="fa-IR" sz="20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و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Luo</a:t>
            </a:r>
            <a:r>
              <a:rPr lang="fa-IR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مسأله تشخیص غروب خورشید را با استفاده از شبکه بیزین حل کردند</a:t>
            </a:r>
          </a:p>
          <a:p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Tian</a:t>
            </a:r>
            <a:r>
              <a:rPr lang="fa-IR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،تصاویر وب را با استفاده از پیوند متون دسته بندی کرد.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Wan</a:t>
            </a:r>
            <a:r>
              <a:rPr lang="fa-IR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و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Chowdhury</a:t>
            </a:r>
            <a:r>
              <a:rPr lang="fa-IR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با استفاده از ترکیب رنگ و بافت به دسته بندی تصویر پرداختد.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Sheikholeslami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و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Chang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روش خوشه بندی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Sem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Query</a:t>
            </a:r>
            <a:r>
              <a:rPr lang="fa-IR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را ارایه کردند،که در این روش تصویر را با استفاده از هر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Feature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</a:t>
            </a:r>
            <a:r>
              <a:rPr lang="fa-IR" sz="2400" dirty="0" smtClean="0">
                <a:solidFill>
                  <a:schemeClr val="tx1"/>
                </a:solidFill>
                <a:latin typeface="Times New Roman" pitchFamily="18" charset="0"/>
                <a:cs typeface="B Nazanin" pitchFamily="2" charset="-78"/>
              </a:rPr>
              <a:t> خوشه بندی کردند و سپس برای تولید نتیجه نهایی همه نتایج را با هم ادغام کردند.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>
                <a:cs typeface="B Nazanin" pitchFamily="2" charset="-78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الگوریتم خوشه بندی(ادامه...)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fa-IR" sz="2800" dirty="0" smtClean="0">
                <a:cs typeface="B Nazanin" pitchFamily="2" charset="-78"/>
              </a:rPr>
              <a:t>روش های خوشه بندی و دسته بندی تصویر موجود را می توان به 2 نوع روش تقسیم بندی کنیم.</a:t>
            </a:r>
          </a:p>
          <a:p>
            <a:pPr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514350" indent="-514350">
              <a:buAutoNum type="arabicPeriod"/>
            </a:pPr>
            <a:r>
              <a:rPr lang="fa-IR" sz="2800" dirty="0" smtClean="0">
                <a:cs typeface="B Nazanin" pitchFamily="2" charset="-78"/>
              </a:rPr>
              <a:t>دسته بندی تصاویر با استفاده از ترکیب تعدادی از </a:t>
            </a:r>
            <a:r>
              <a:rPr lang="en-US" sz="2400" dirty="0" smtClean="0">
                <a:cs typeface="B Nazanin" pitchFamily="2" charset="-78"/>
              </a:rPr>
              <a:t>Feature</a:t>
            </a:r>
            <a:r>
              <a:rPr lang="fa-IR" sz="2800" dirty="0" smtClean="0">
                <a:cs typeface="B Nazanin" pitchFamily="2" charset="-78"/>
              </a:rPr>
              <a:t> ها.</a:t>
            </a:r>
          </a:p>
          <a:p>
            <a:pPr marL="514350" indent="-514350">
              <a:buAutoNum type="arabicPeriod"/>
            </a:pPr>
            <a:r>
              <a:rPr lang="fa-IR" sz="2800" dirty="0" smtClean="0">
                <a:cs typeface="B Nazanin" pitchFamily="2" charset="-78"/>
              </a:rPr>
              <a:t>دسته بندی تصاویر با استفاده از محتوا.</a:t>
            </a:r>
          </a:p>
          <a:p>
            <a:pPr>
              <a:buNone/>
            </a:pPr>
            <a:endParaRPr lang="fa-IR" sz="2800" dirty="0" smtClean="0">
              <a:cs typeface="B Nazanin" pitchFamily="2" charset="-78"/>
            </a:endParaRPr>
          </a:p>
          <a:p>
            <a:endParaRPr lang="fa-I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-1066800" y="19050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3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الگوریتم </a:t>
            </a:r>
            <a:r>
              <a:rPr lang="en-US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PSO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a-IR" sz="3600" dirty="0" smtClean="0">
                <a:cs typeface="B Nazanin" pitchFamily="2" charset="-78"/>
              </a:rPr>
              <a:t>تاریخچه</a:t>
            </a:r>
          </a:p>
          <a:p>
            <a:r>
              <a:rPr lang="fa-IR" dirty="0" smtClean="0">
                <a:cs typeface="B Nazanin" pitchFamily="2" charset="-78"/>
              </a:rPr>
              <a:t>الگوریتم </a:t>
            </a:r>
            <a:r>
              <a:rPr lang="en-US" sz="2800" dirty="0" err="1" smtClean="0">
                <a:cs typeface="B Nazanin" pitchFamily="2" charset="-78"/>
              </a:rPr>
              <a:t>pso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نوعی از تکنیک های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محاسبات تکاملی است که توسط </a:t>
            </a:r>
          </a:p>
          <a:p>
            <a:pPr>
              <a:buNone/>
            </a:pPr>
            <a:r>
              <a:rPr lang="fa-IR" dirty="0" smtClean="0">
                <a:cs typeface="B Nazanin" pitchFamily="2" charset="-78"/>
              </a:rPr>
              <a:t>      </a:t>
            </a:r>
            <a:r>
              <a:rPr lang="en-US" sz="2800" dirty="0" smtClean="0">
                <a:cs typeface="B Nazanin" pitchFamily="2" charset="-78"/>
              </a:rPr>
              <a:t>Kennedy</a:t>
            </a:r>
            <a:r>
              <a:rPr lang="fa-IR" dirty="0" smtClean="0">
                <a:cs typeface="B Nazanin" pitchFamily="2" charset="-78"/>
              </a:rPr>
              <a:t>و</a:t>
            </a:r>
            <a:r>
              <a:rPr lang="en-US" sz="2800" dirty="0" err="1" smtClean="0">
                <a:cs typeface="B Nazanin" pitchFamily="2" charset="-78"/>
              </a:rPr>
              <a:t>Eberhart</a:t>
            </a:r>
            <a:r>
              <a:rPr lang="fa-IR" dirty="0" smtClean="0">
                <a:cs typeface="B Nazanin" pitchFamily="2" charset="-78"/>
              </a:rPr>
              <a:t> در سال 1995 معرفی شده است.</a:t>
            </a:r>
          </a:p>
          <a:p>
            <a:r>
              <a:rPr lang="en-US" sz="2800" dirty="0" err="1" smtClean="0">
                <a:cs typeface="B Nazanin" pitchFamily="2" charset="-78"/>
              </a:rPr>
              <a:t>Merwe</a:t>
            </a:r>
            <a:r>
              <a:rPr lang="en-US" dirty="0" smtClean="0"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و</a:t>
            </a:r>
            <a:r>
              <a:rPr lang="en-US" dirty="0" smtClean="0">
                <a:cs typeface="B Nazanin" pitchFamily="2" charset="-78"/>
              </a:rPr>
              <a:t>  </a:t>
            </a:r>
            <a:r>
              <a:rPr lang="en-US" sz="2800" dirty="0" err="1" smtClean="0">
                <a:cs typeface="B Nazanin" pitchFamily="2" charset="-78"/>
              </a:rPr>
              <a:t>Engelbrecht</a:t>
            </a:r>
            <a:r>
              <a:rPr lang="fa-IR" dirty="0" smtClean="0">
                <a:cs typeface="B Nazanin" pitchFamily="2" charset="-78"/>
              </a:rPr>
              <a:t>روشی را برای یافتن مراکز خوشه با استفاده         از </a:t>
            </a:r>
            <a:r>
              <a:rPr lang="en-US" sz="2800" dirty="0" err="1" smtClean="0">
                <a:cs typeface="B Nazanin" pitchFamily="2" charset="-78"/>
              </a:rPr>
              <a:t>pso</a:t>
            </a:r>
            <a:r>
              <a:rPr lang="fa-IR" dirty="0" smtClean="0">
                <a:cs typeface="B Nazanin" pitchFamily="2" charset="-78"/>
              </a:rPr>
              <a:t>ارایه کردند.</a:t>
            </a:r>
          </a:p>
          <a:p>
            <a:r>
              <a:rPr lang="en-US" sz="2800" dirty="0" err="1" smtClean="0"/>
              <a:t>O</a:t>
            </a:r>
            <a:r>
              <a:rPr lang="en-US" sz="2800" dirty="0" err="1" smtClean="0">
                <a:cs typeface="B Nazanin" pitchFamily="2" charset="-78"/>
              </a:rPr>
              <a:t>mran</a:t>
            </a:r>
            <a:r>
              <a:rPr lang="fa-IR" dirty="0" smtClean="0">
                <a:cs typeface="B Nazanin" pitchFamily="2" charset="-78"/>
              </a:rPr>
              <a:t>و</a:t>
            </a:r>
            <a:r>
              <a:rPr lang="en-US" sz="2800" dirty="0" err="1" smtClean="0"/>
              <a:t>Engelbrecht</a:t>
            </a:r>
            <a:r>
              <a:rPr lang="fa-IR" dirty="0" smtClean="0">
                <a:cs typeface="B Nazanin" pitchFamily="2" charset="-78"/>
              </a:rPr>
              <a:t>سیستم فازی را برای پارامتر های وزندار الگوریتم</a:t>
            </a:r>
            <a:r>
              <a:rPr lang="en-US" sz="2800" dirty="0" smtClean="0">
                <a:cs typeface="B Nazanin" pitchFamily="2" charset="-78"/>
              </a:rPr>
              <a:t>PSO</a:t>
            </a:r>
            <a:r>
              <a:rPr lang="fa-IR" dirty="0" smtClean="0">
                <a:cs typeface="B Nazanin" pitchFamily="2" charset="-78"/>
              </a:rPr>
              <a:t> با مقداردهی پویا توسعه دادند.</a:t>
            </a:r>
          </a:p>
          <a:p>
            <a:endParaRPr lang="fa-IR" dirty="0" smtClean="0">
              <a:cs typeface="B Nazanin" pitchFamily="2" charset="-78"/>
            </a:endParaRPr>
          </a:p>
          <a:p>
            <a:endParaRPr lang="fa-IR" dirty="0"/>
          </a:p>
          <a:p>
            <a:endParaRPr lang="fa-I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-5715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>
                <a:cs typeface="B Nazanin" pitchFamily="2" charset="-78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الگوریتم</a:t>
            </a:r>
            <a:r>
              <a:rPr lang="en-US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dirty="0" err="1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pso</a:t>
            </a:r>
            <a:r>
              <a:rPr lang="en-US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(ادامه...)   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>
                <a:cs typeface="B Nazanin" pitchFamily="2" charset="-78"/>
              </a:rPr>
              <a:t>6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>
            <a:normAutofit fontScale="70000" lnSpcReduction="20000"/>
          </a:bodyPr>
          <a:lstStyle/>
          <a:p>
            <a:r>
              <a:rPr lang="fa-IR" dirty="0" smtClean="0"/>
              <a:t>بهترین موقعیت از هر ذره </a:t>
            </a:r>
          </a:p>
          <a:p>
            <a:pPr>
              <a:buNone/>
            </a:pPr>
            <a:r>
              <a:rPr lang="en-US" sz="2600" dirty="0" smtClean="0"/>
              <a:t>Pi=(pi1,pi2,pi3,...,</a:t>
            </a:r>
            <a:r>
              <a:rPr lang="en-US" sz="2600" dirty="0" err="1" smtClean="0"/>
              <a:t>pid</a:t>
            </a:r>
            <a:r>
              <a:rPr lang="en-US" sz="2600" dirty="0" smtClean="0"/>
              <a:t>)           </a:t>
            </a:r>
          </a:p>
          <a:p>
            <a:r>
              <a:rPr lang="fa-IR" dirty="0" smtClean="0"/>
              <a:t>و شایسته ترین ذره یافت شده تا کنون:</a:t>
            </a:r>
          </a:p>
          <a:p>
            <a:pPr>
              <a:buNone/>
            </a:pPr>
            <a:r>
              <a:rPr lang="fa-IR" sz="2600" dirty="0" smtClean="0"/>
              <a:t>     </a:t>
            </a:r>
            <a:r>
              <a:rPr lang="en-US" sz="2600" dirty="0" smtClean="0"/>
              <a:t>Pg=(pg1,pg2,pg3,...,</a:t>
            </a:r>
            <a:r>
              <a:rPr lang="en-US" sz="2600" dirty="0" err="1" smtClean="0"/>
              <a:t>pgd</a:t>
            </a:r>
            <a:r>
              <a:rPr lang="en-US" sz="2600" dirty="0" smtClean="0"/>
              <a:t>)</a:t>
            </a:r>
          </a:p>
          <a:p>
            <a:pPr>
              <a:buNone/>
            </a:pPr>
            <a:r>
              <a:rPr lang="en-US" sz="2600" dirty="0" smtClean="0"/>
              <a:t> </a:t>
            </a:r>
          </a:p>
          <a:p>
            <a:r>
              <a:rPr lang="fa-IR" dirty="0" smtClean="0"/>
              <a:t>سپس،سرعت ها و موقعیتهای جدید ذرات،برای ارزیابی شایسته بعدی با استفاده از دو معادله زیر محاسبه شده اند:</a:t>
            </a:r>
          </a:p>
          <a:p>
            <a:endParaRPr lang="en-US" dirty="0" smtClean="0"/>
          </a:p>
          <a:p>
            <a:pPr>
              <a:buNone/>
            </a:pPr>
            <a:r>
              <a:rPr lang="fa-IR" sz="2600" dirty="0" smtClean="0"/>
              <a:t>            </a:t>
            </a:r>
            <a:r>
              <a:rPr lang="en-US" sz="2600" dirty="0" smtClean="0"/>
              <a:t>                </a:t>
            </a:r>
            <a:r>
              <a:rPr lang="en-US" sz="2600" dirty="0" err="1" smtClean="0"/>
              <a:t>vid</a:t>
            </a:r>
            <a:r>
              <a:rPr lang="en-US" sz="2600" dirty="0" smtClean="0"/>
              <a:t>=</a:t>
            </a:r>
            <a:r>
              <a:rPr lang="en-US" sz="2600" dirty="0" err="1" smtClean="0"/>
              <a:t>vid</a:t>
            </a:r>
            <a:r>
              <a:rPr lang="en-US" sz="2600" dirty="0" smtClean="0"/>
              <a:t> +  c1 * rand(.) * ( </a:t>
            </a:r>
            <a:r>
              <a:rPr lang="en-US" sz="2600" dirty="0" err="1" smtClean="0"/>
              <a:t>pid</a:t>
            </a:r>
            <a:r>
              <a:rPr lang="en-US" sz="2600" dirty="0" smtClean="0"/>
              <a:t> - </a:t>
            </a:r>
            <a:r>
              <a:rPr lang="en-US" sz="2600" dirty="0" err="1" smtClean="0"/>
              <a:t>xid</a:t>
            </a:r>
            <a:r>
              <a:rPr lang="en-US" sz="2600" dirty="0" smtClean="0"/>
              <a:t> )+ c2 * rand(.) * ( </a:t>
            </a:r>
            <a:r>
              <a:rPr lang="en-US" sz="2600" dirty="0" err="1" smtClean="0"/>
              <a:t>pgd</a:t>
            </a:r>
            <a:r>
              <a:rPr lang="en-US" sz="2600" dirty="0" smtClean="0"/>
              <a:t> -</a:t>
            </a:r>
            <a:r>
              <a:rPr lang="en-US" sz="2600" dirty="0" err="1" smtClean="0"/>
              <a:t>xid</a:t>
            </a:r>
            <a:r>
              <a:rPr lang="en-US" sz="2600" dirty="0" smtClean="0"/>
              <a:t> )</a:t>
            </a:r>
          </a:p>
          <a:p>
            <a:r>
              <a:rPr lang="en-US" sz="2700" dirty="0" smtClean="0"/>
              <a:t>     </a:t>
            </a:r>
            <a:r>
              <a:rPr lang="en-US" sz="2700" dirty="0" err="1" smtClean="0"/>
              <a:t>xid</a:t>
            </a:r>
            <a:r>
              <a:rPr lang="en-US" sz="2700" dirty="0" smtClean="0"/>
              <a:t>=</a:t>
            </a:r>
            <a:r>
              <a:rPr lang="en-US" sz="2700" dirty="0" err="1" smtClean="0"/>
              <a:t>xid+vid</a:t>
            </a:r>
            <a:r>
              <a:rPr lang="en-US" sz="2700" dirty="0" smtClean="0"/>
              <a:t>                                                                     </a:t>
            </a:r>
            <a:r>
              <a:rPr lang="en-US" dirty="0" smtClean="0"/>
              <a:t>                   </a:t>
            </a: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الگوریتم </a:t>
            </a:r>
            <a:r>
              <a:rPr lang="en-US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FCM</a:t>
            </a:r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  (</a:t>
            </a:r>
            <a:r>
              <a:rPr lang="en-US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Fuzzy c-mean</a:t>
            </a:r>
            <a:r>
              <a:rPr lang="fa-IR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B Nazanin" pitchFamily="2" charset="-78"/>
              </a:rPr>
              <a:t>)</a:t>
            </a:r>
            <a:endParaRPr lang="fa-IR" dirty="0">
              <a:ln w="18415" cmpd="sng">
                <a:solidFill>
                  <a:srgbClr val="00B050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7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2743199"/>
          </a:xfrm>
        </p:spPr>
        <p:txBody>
          <a:bodyPr>
            <a:normAutofit fontScale="85000" lnSpcReduction="20000"/>
          </a:bodyPr>
          <a:lstStyle/>
          <a:p>
            <a:r>
              <a:rPr lang="ar-SA" sz="2800" dirty="0" smtClean="0">
                <a:solidFill>
                  <a:schemeClr val="dk1"/>
                </a:solidFill>
                <a:latin typeface="Times New Roman" pitchFamily="18" charset="0"/>
                <a:cs typeface="B Nazanin" pitchFamily="2" charset="-78"/>
              </a:rPr>
              <a:t> </a:t>
            </a:r>
            <a:r>
              <a:rPr lang="fa-IR" sz="2800" dirty="0" smtClean="0">
                <a:solidFill>
                  <a:schemeClr val="dk1"/>
                </a:solidFill>
                <a:latin typeface="Times New Roman" pitchFamily="18" charset="0"/>
                <a:cs typeface="B Nazanin" pitchFamily="2" charset="-78"/>
              </a:rPr>
              <a:t>یکی از مهمترین و پرکاربردترین الگوریتم های خوشه بندی، الگوریتم </a:t>
            </a:r>
            <a:r>
              <a:rPr lang="en-US" sz="2800" dirty="0" smtClean="0">
                <a:solidFill>
                  <a:schemeClr val="dk1"/>
                </a:solidFill>
                <a:latin typeface="Times New Roman" pitchFamily="18" charset="0"/>
                <a:cs typeface="B Nazanin" pitchFamily="2" charset="-78"/>
              </a:rPr>
              <a:t>c-mean</a:t>
            </a:r>
            <a:r>
              <a:rPr lang="fa-IR" sz="2800" dirty="0" smtClean="0">
                <a:solidFill>
                  <a:schemeClr val="dk1"/>
                </a:solidFill>
                <a:latin typeface="Times New Roman" pitchFamily="18" charset="0"/>
                <a:cs typeface="B Nazanin" pitchFamily="2" charset="-78"/>
              </a:rPr>
              <a:t>می باشد. در این الگوریتم نمونه ها به </a:t>
            </a:r>
            <a:r>
              <a:rPr lang="en-US" sz="2800" dirty="0" smtClean="0">
                <a:solidFill>
                  <a:schemeClr val="dk1"/>
                </a:solidFill>
                <a:latin typeface="Times New Roman" pitchFamily="18" charset="0"/>
                <a:cs typeface="B Nazanin" pitchFamily="2" charset="-78"/>
              </a:rPr>
              <a:t>c</a:t>
            </a:r>
            <a:r>
              <a:rPr lang="fa-IR" sz="2800" dirty="0" smtClean="0">
                <a:solidFill>
                  <a:schemeClr val="dk1"/>
                </a:solidFill>
                <a:latin typeface="Times New Roman" pitchFamily="18" charset="0"/>
                <a:cs typeface="B Nazanin" pitchFamily="2" charset="-78"/>
              </a:rPr>
              <a:t> خوشه تقسیم می شوند و تعداد </a:t>
            </a:r>
            <a:r>
              <a:rPr lang="en-US" sz="2800" dirty="0" smtClean="0">
                <a:solidFill>
                  <a:schemeClr val="dk1"/>
                </a:solidFill>
                <a:latin typeface="Times New Roman" pitchFamily="18" charset="0"/>
                <a:cs typeface="B Nazanin" pitchFamily="2" charset="-78"/>
              </a:rPr>
              <a:t>c</a:t>
            </a:r>
            <a:r>
              <a:rPr lang="fa-IR" sz="2800" dirty="0" smtClean="0">
                <a:solidFill>
                  <a:schemeClr val="dk1"/>
                </a:solidFill>
                <a:latin typeface="Times New Roman" pitchFamily="18" charset="0"/>
                <a:cs typeface="B Nazanin" pitchFamily="2" charset="-78"/>
              </a:rPr>
              <a:t> از قبل مشخص شده است. </a:t>
            </a:r>
            <a:endParaRPr lang="en-US" sz="2800" dirty="0" smtClean="0">
              <a:solidFill>
                <a:schemeClr val="dk1"/>
              </a:solidFill>
              <a:latin typeface="Times New Roman" pitchFamily="18" charset="0"/>
              <a:cs typeface="B Nazanin" pitchFamily="2" charset="-78"/>
            </a:endParaRPr>
          </a:p>
          <a:p>
            <a:pPr>
              <a:buNone/>
            </a:pPr>
            <a:r>
              <a:rPr lang="ar-SA" dirty="0" smtClean="0"/>
              <a:t> </a:t>
            </a:r>
            <a:r>
              <a:rPr lang="fa-IR" dirty="0" smtClean="0"/>
              <a:t> 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تابع هدف:</a:t>
            </a:r>
            <a:endParaRPr lang="en-US" dirty="0" smtClean="0"/>
          </a:p>
          <a:p>
            <a:endParaRPr lang="fa-IR" dirty="0" smtClean="0"/>
          </a:p>
          <a:p>
            <a:endParaRPr lang="fa-I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962400"/>
            <a:ext cx="51339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 descr="http://ceit.aut.ac.ir/~shiry/lecture/machine-learning/tutorial/fuzzy%20clustering/FCM/e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5181600"/>
            <a:ext cx="2209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http://ceit.aut.ac.ir/~shiry/lecture/machine-learning/tutorial/fuzzy%20clustering/FCM/e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4953000"/>
            <a:ext cx="2209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3060" y="291660"/>
            <a:ext cx="8776140" cy="54654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a-IR" sz="176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B Nazanin" pitchFamily="2" charset="-78"/>
              </a:rPr>
              <a:t>الگوریتم </a:t>
            </a:r>
            <a:r>
              <a:rPr lang="en-US" sz="176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B Nazanin" pitchFamily="2" charset="-78"/>
              </a:rPr>
              <a:t>FCM</a:t>
            </a:r>
            <a:r>
              <a:rPr lang="fa-IR" sz="17600" dirty="0" smtClean="0">
                <a:ln w="18415" cmpd="sng">
                  <a:solidFill>
                    <a:srgbClr val="00B050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B Nazanin" pitchFamily="2" charset="-78"/>
              </a:rPr>
              <a:t> (ادامه...)</a:t>
            </a:r>
          </a:p>
          <a:p>
            <a:endParaRPr lang="en-US" b="1" i="1" dirty="0" smtClean="0"/>
          </a:p>
        </p:txBody>
      </p:sp>
      <p:pic>
        <p:nvPicPr>
          <p:cNvPr id="2050" name="Picture 6" descr="http://ceit.aut.ac.ir/~shiry/lecture/machine-learning/tutorial/fuzzy%20clustering/FCM/FCM_files/f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0"/>
            <a:ext cx="4834535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7" descr="http://ceit.aut.ac.ir/~shiry/lecture/machine-learning/tutorial/fuzzy%20clustering/FCM/FCM_files/f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92930" y="2057400"/>
            <a:ext cx="485107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926</Words>
  <Application>Microsoft Office PowerPoint</Application>
  <PresentationFormat>On-screen Show (4:3)</PresentationFormat>
  <Paragraphs>140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خوشه بندی بهینه سازی دسته ذرات فازی(FPSOC) و کاربردش در خوشه بندی تصویر</vt:lpstr>
      <vt:lpstr>فهرست</vt:lpstr>
      <vt:lpstr>مقدمه                          </vt:lpstr>
      <vt:lpstr>الگوریتم خوشه بندی</vt:lpstr>
      <vt:lpstr>الگوریتم خوشه بندی(ادامه...)</vt:lpstr>
      <vt:lpstr>الگوریتم PSO</vt:lpstr>
      <vt:lpstr>الگوریتم pso (ادامه...)   </vt:lpstr>
      <vt:lpstr>الگوریتم FCM  (Fuzzy c-mean)</vt:lpstr>
      <vt:lpstr>PowerPoint Presentation</vt:lpstr>
      <vt:lpstr>ایده مقاله</vt:lpstr>
      <vt:lpstr>مراحل الگوریتم خوشه بندی</vt:lpstr>
      <vt:lpstr>مراحل الگوریتم خوشه بندی (ادامه . . . )</vt:lpstr>
      <vt:lpstr>ایده مقاله(ادامه...)   بلوک دیاگرام </vt:lpstr>
      <vt:lpstr>الگوریتم خوشه بندی تصویر با استفاده از FPSO</vt:lpstr>
      <vt:lpstr>خوشه بندی برای 3 پایگاه دانش مختلف</vt:lpstr>
      <vt:lpstr>نتایج آزمایشات</vt:lpstr>
      <vt:lpstr>نتایج آزمایشات(ادامه...)</vt:lpstr>
      <vt:lpstr>نتایج آزمایشات(ادامه...)</vt:lpstr>
      <vt:lpstr>نتایج آزمایشات(ادامه...)</vt:lpstr>
      <vt:lpstr>نتیجه گیری</vt:lpstr>
      <vt:lpstr>مراجع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بهینه ساز دستۀ ذرات خودسازمانده با ضرایب شتاب متغیر در زمان</dc:title>
  <dc:creator>4863</dc:creator>
  <cp:lastModifiedBy>admin</cp:lastModifiedBy>
  <cp:revision>115</cp:revision>
  <dcterms:created xsi:type="dcterms:W3CDTF">2011-12-23T17:03:42Z</dcterms:created>
  <dcterms:modified xsi:type="dcterms:W3CDTF">2013-08-05T18:06:42Z</dcterms:modified>
</cp:coreProperties>
</file>