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5"/>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58" autoAdjust="0"/>
  </p:normalViewPr>
  <p:slideViewPr>
    <p:cSldViewPr>
      <p:cViewPr varScale="1">
        <p:scale>
          <a:sx n="73" d="100"/>
          <a:sy n="73" d="100"/>
        </p:scale>
        <p:origin x="-106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2902D8-C74D-4802-8EE8-C0F216FF6C1A}" type="datetimeFigureOut">
              <a:rPr lang="en-US" smtClean="0"/>
              <a:pPr/>
              <a:t>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43CACB-EA2F-471B-9289-EC22C4AA80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43CACB-EA2F-471B-9289-EC22C4AA8055}"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E08FA2-529C-44EB-A7F4-DBE0DA6B61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A669CA-7E3C-4169-95B6-7186272D6574}" type="datetimeFigureOut">
              <a:rPr lang="en-US" smtClean="0"/>
              <a:pPr/>
              <a:t>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E08FA2-529C-44EB-A7F4-DBE0DA6B613E}"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3A669CA-7E3C-4169-95B6-7186272D6574}" type="datetimeFigureOut">
              <a:rPr lang="en-US" smtClean="0"/>
              <a:pPr/>
              <a:t>1/6/2014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3E08FA2-529C-44EB-A7F4-DBE0DA6B61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7772400" cy="1828800"/>
          </a:xfrm>
        </p:spPr>
        <p:txBody>
          <a:bodyPr/>
          <a:lstStyle/>
          <a:p>
            <a:pPr algn="ctr"/>
            <a:r>
              <a:rPr lang="fa-IR" dirty="0" smtClean="0">
                <a:latin typeface="Times New Roman" pitchFamily="18" charset="0"/>
                <a:cs typeface="Times New Roman" pitchFamily="18" charset="0"/>
              </a:rPr>
              <a:t>آلودگی خاک </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609600"/>
            <a:ext cx="6400800" cy="50292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83880" cy="1051560"/>
          </a:xfrm>
        </p:spPr>
        <p:txBody>
          <a:bodyPr/>
          <a:lstStyle/>
          <a:p>
            <a:pPr algn="ctr"/>
            <a:r>
              <a:rPr lang="ar-SA" dirty="0" smtClean="0">
                <a:latin typeface="Times New Roman" pitchFamily="18" charset="0"/>
                <a:cs typeface="Times New Roman" pitchFamily="18" charset="0"/>
              </a:rPr>
              <a:t>ترميم خاک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02920" y="1219200"/>
            <a:ext cx="8183880" cy="4648200"/>
          </a:xfrm>
        </p:spPr>
        <p:txBody>
          <a:bodyPr>
            <a:normAutofit lnSpcReduction="10000"/>
          </a:bodyPr>
          <a:lstStyle/>
          <a:p>
            <a:pPr algn="r">
              <a:buNone/>
            </a:pPr>
            <a:r>
              <a:rPr lang="en-US" sz="2000" dirty="0" smtClean="0">
                <a:solidFill>
                  <a:srgbClr val="FF0000"/>
                </a:solidFill>
                <a:latin typeface="Times New Roman" pitchFamily="18" charset="0"/>
                <a:cs typeface="Times New Roman" pitchFamily="18" charset="0"/>
              </a:rPr>
              <a:t>     </a:t>
            </a:r>
            <a:r>
              <a:rPr lang="ar-SA" sz="2000" dirty="0" smtClean="0">
                <a:solidFill>
                  <a:srgbClr val="FF0000"/>
                </a:solidFill>
                <a:latin typeface="Times New Roman" pitchFamily="18" charset="0"/>
                <a:cs typeface="Times New Roman" pitchFamily="18" charset="0"/>
              </a:rPr>
              <a:t>سه روش اصلي براي پاکسازي خاک وجود دارد</a:t>
            </a:r>
            <a:r>
              <a:rPr lang="en-US" sz="2000" dirty="0" smtClean="0">
                <a:solidFill>
                  <a:srgbClr val="FF0000"/>
                </a:solidFill>
                <a:latin typeface="Times New Roman" pitchFamily="18" charset="0"/>
                <a:cs typeface="Times New Roman" pitchFamily="18" charset="0"/>
              </a:rPr>
              <a:t>:</a:t>
            </a:r>
            <a:endParaRPr lang="fa-IR" sz="2000" dirty="0" smtClean="0">
              <a:solidFill>
                <a:srgbClr val="FF0000"/>
              </a:solidFill>
              <a:latin typeface="Times New Roman" pitchFamily="18" charset="0"/>
              <a:cs typeface="Times New Roman" pitchFamily="18" charset="0"/>
            </a:endParaRPr>
          </a:p>
          <a:p>
            <a:pPr algn="r">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fa-IR" sz="2000" dirty="0" smtClean="0">
                <a:latin typeface="Times New Roman" pitchFamily="18" charset="0"/>
                <a:cs typeface="Times New Roman" pitchFamily="18" charset="0"/>
              </a:rPr>
              <a:t>1- </a:t>
            </a:r>
            <a:r>
              <a:rPr lang="ar-SA" sz="2000" dirty="0" smtClean="0">
                <a:latin typeface="Times New Roman" pitchFamily="18" charset="0"/>
                <a:cs typeface="Times New Roman" pitchFamily="18" charset="0"/>
              </a:rPr>
              <a:t>ميتوان خاک را تا عمق مشخصي حفر کرد از منطقه مورد نظر دور کرد و سپس آن را ترميم کرد</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fa-IR" sz="2000" dirty="0" smtClean="0">
                <a:latin typeface="Times New Roman" pitchFamily="18" charset="0"/>
                <a:cs typeface="Times New Roman" pitchFamily="18" charset="0"/>
              </a:rPr>
              <a:t>2- </a:t>
            </a:r>
            <a:r>
              <a:rPr lang="ar-SA" sz="2000" dirty="0" smtClean="0">
                <a:latin typeface="Times New Roman" pitchFamily="18" charset="0"/>
                <a:cs typeface="Times New Roman" pitchFamily="18" charset="0"/>
              </a:rPr>
              <a:t>ميتوان خاک را در همان منطقه اي که وجود دارد به صورت درجا ترميم کرد</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fa-IR" sz="2000" dirty="0" smtClean="0">
                <a:latin typeface="Times New Roman" pitchFamily="18" charset="0"/>
                <a:cs typeface="Times New Roman" pitchFamily="18" charset="0"/>
              </a:rPr>
              <a:t>3- </a:t>
            </a:r>
            <a:r>
              <a:rPr lang="ar-SA" sz="2000" dirty="0" smtClean="0">
                <a:latin typeface="Times New Roman" pitchFamily="18" charset="0"/>
                <a:cs typeface="Times New Roman" pitchFamily="18" charset="0"/>
              </a:rPr>
              <a:t>روش ديگر، روشي است که خاک را در منطقه نگه ميدارند و به آن مواد کمکي براي جلوگيري از گسترش آلودگي به گياهان، جانوران و انسان وارد ميکنند</a:t>
            </a:r>
            <a:r>
              <a:rPr lang="en-US" sz="2000" dirty="0" smtClean="0">
                <a:latin typeface="Times New Roman" pitchFamily="18" charset="0"/>
                <a:cs typeface="Times New Roman" pitchFamily="18" charset="0"/>
              </a:rPr>
              <a:t>. </a:t>
            </a:r>
          </a:p>
          <a:p>
            <a:pPr algn="r">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ar-SA" sz="2000" dirty="0" smtClean="0">
                <a:latin typeface="Times New Roman" pitchFamily="18" charset="0"/>
                <a:cs typeface="Times New Roman" pitchFamily="18" charset="0"/>
              </a:rPr>
              <a:t>معمولاً براي جلوگيري از انتشار آلودگي </a:t>
            </a:r>
            <a:r>
              <a:rPr lang="ar-SA" sz="2000" dirty="0" smtClean="0">
                <a:latin typeface="Times New Roman" pitchFamily="18" charset="0"/>
                <a:cs typeface="Times New Roman" pitchFamily="18" charset="0"/>
              </a:rPr>
              <a:t>خاک</a:t>
            </a:r>
            <a:r>
              <a:rPr lang="fa-IR" sz="2000" dirty="0" smtClean="0">
                <a:latin typeface="Times New Roman" pitchFamily="18" charset="0"/>
                <a:cs typeface="Times New Roman" pitchFamily="18" charset="0"/>
              </a:rPr>
              <a:t>،</a:t>
            </a:r>
            <a:r>
              <a:rPr lang="ar-SA" sz="2000" dirty="0" smtClean="0">
                <a:latin typeface="Times New Roman" pitchFamily="18" charset="0"/>
                <a:cs typeface="Times New Roman" pitchFamily="18" charset="0"/>
              </a:rPr>
              <a:t> </a:t>
            </a:r>
            <a:r>
              <a:rPr lang="ar-SA" sz="2000" dirty="0" smtClean="0">
                <a:latin typeface="Times New Roman" pitchFamily="18" charset="0"/>
                <a:cs typeface="Times New Roman" pitchFamily="18" charset="0"/>
              </a:rPr>
              <a:t>بر روي خاک پلاستيک بزرگي ميکشند تا آب باران به درون آن نفوذ نکند </a:t>
            </a:r>
            <a:r>
              <a:rPr lang="ar-SA" sz="2000" dirty="0" smtClean="0">
                <a:latin typeface="Times New Roman" pitchFamily="18" charset="0"/>
                <a:cs typeface="Times New Roman" pitchFamily="18" charset="0"/>
              </a:rPr>
              <a:t>و </a:t>
            </a:r>
            <a:r>
              <a:rPr lang="ar-SA" sz="2000" dirty="0" smtClean="0">
                <a:latin typeface="Times New Roman" pitchFamily="18" charset="0"/>
                <a:cs typeface="Times New Roman" pitchFamily="18" charset="0"/>
              </a:rPr>
              <a:t>آلودگي به ساير مناطق راه پيدا نکند</a:t>
            </a:r>
            <a:r>
              <a:rPr lang="en-US" sz="2000" dirty="0" smtClean="0">
                <a:latin typeface="Times New Roman" pitchFamily="18" charset="0"/>
                <a:cs typeface="Times New Roman" pitchFamily="18" charset="0"/>
              </a:rPr>
              <a:t>. </a:t>
            </a:r>
            <a:endParaRPr lang="fa-IR"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ar-SA" sz="2000" dirty="0" smtClean="0">
                <a:latin typeface="Times New Roman" pitchFamily="18" charset="0"/>
                <a:cs typeface="Times New Roman" pitchFamily="18" charset="0"/>
              </a:rPr>
              <a:t>روشهاي ترميم خاک شامل استفاده از آب براي خارج کردن آلاينده ها از خاک، استفاده از حلالهاي شيميايي يا هوايي، يا از بين بردن آلاينده ها با کمک سوزاندن، کمک به ارگانيسمهاي طبيعي براي شکستن اتمهاي آلاينده ها، اضافه کردن مواد به خاک براي محافظت آن و جلوگيري از انتشار آلودگي به ساير نقاط</a:t>
            </a:r>
            <a:r>
              <a:rPr lang="fa-IR"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83880" cy="1051560"/>
          </a:xfrm>
        </p:spPr>
        <p:txBody>
          <a:bodyPr>
            <a:normAutofit fontScale="90000"/>
          </a:bodyPr>
          <a:lstStyle/>
          <a:p>
            <a:pPr algn="ctr"/>
            <a:r>
              <a:rPr lang="ar-SA" b="1" dirty="0" smtClean="0">
                <a:latin typeface="Times New Roman" pitchFamily="18" charset="0"/>
                <a:cs typeface="Times New Roman" pitchFamily="18" charset="0"/>
              </a:rPr>
              <a:t>نقش عناصر سمي در آلودگي خاك:</a:t>
            </a:r>
            <a:br>
              <a:rPr lang="ar-SA"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02920" y="1447800"/>
            <a:ext cx="8183880" cy="4495800"/>
          </a:xfrm>
        </p:spPr>
        <p:txBody>
          <a:bodyPr>
            <a:normAutofit fontScale="92500" lnSpcReduction="20000"/>
          </a:bodyPr>
          <a:lstStyle/>
          <a:p>
            <a:pPr algn="just">
              <a:buNone/>
            </a:pP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تمام يون هاي عناصر غذايي كم مصرف در غلظت هاي موجود در خاك خيلي بيشتر از حد طبيعي مسموم كننده هستند. </a:t>
            </a:r>
            <a:endParaRPr lang="fa-IR" dirty="0" smtClean="0">
              <a:latin typeface="Times New Roman" pitchFamily="18" charset="0"/>
              <a:cs typeface="Times New Roman" pitchFamily="18" charset="0"/>
            </a:endParaRPr>
          </a:p>
          <a:p>
            <a:pPr algn="just">
              <a:buNone/>
            </a:pPr>
            <a:endParaRPr lang="fa-IR"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آلودگي هاي خاك توسط عناصر سمي معمولاً در نتيجه فعاليت انساني به وجود مي آيند.</a:t>
            </a:r>
            <a:endParaRPr lang="fa-IR" dirty="0" smtClean="0">
              <a:latin typeface="Times New Roman" pitchFamily="18" charset="0"/>
              <a:cs typeface="Times New Roman" pitchFamily="18" charset="0"/>
            </a:endParaRPr>
          </a:p>
          <a:p>
            <a:pPr algn="just">
              <a:buNone/>
            </a:pPr>
            <a:endParaRPr lang="fa-IR"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عناصر آلوده كننده حاصل از فعاليت انسان و حالت هاي اكسايش آنها بر اساس عدد اتمي و نه بر اساس اهميت </a:t>
            </a:r>
            <a:r>
              <a:rPr lang="en-US" dirty="0" smtClean="0">
                <a:latin typeface="Times New Roman" pitchFamily="18" charset="0"/>
                <a:cs typeface="Times New Roman" pitchFamily="18" charset="0"/>
              </a:rPr>
              <a:t>Be</a:t>
            </a:r>
            <a:r>
              <a:rPr lang="ar-S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Cr</a:t>
            </a:r>
            <a:r>
              <a:rPr lang="ar-S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Zn</a:t>
            </a:r>
            <a:r>
              <a:rPr lang="ar-S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As</a:t>
            </a:r>
            <a:r>
              <a:rPr lang="ar-SA"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Cd</a:t>
            </a:r>
            <a:r>
              <a:rPr lang="ar-S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Hg</a:t>
            </a:r>
            <a:r>
              <a:rPr lang="ar-SA" dirty="0" smtClean="0">
                <a:latin typeface="Times New Roman" pitchFamily="18" charset="0"/>
                <a:cs typeface="Times New Roman" pitchFamily="18" charset="0"/>
              </a:rPr>
              <a:t> و </a:t>
            </a:r>
            <a:r>
              <a:rPr lang="en-US" dirty="0" err="1" smtClean="0">
                <a:latin typeface="Times New Roman" pitchFamily="18" charset="0"/>
                <a:cs typeface="Times New Roman" pitchFamily="18" charset="0"/>
              </a:rPr>
              <a:t>Pb</a:t>
            </a:r>
            <a:r>
              <a:rPr lang="ar-SA" dirty="0" smtClean="0">
                <a:latin typeface="Times New Roman" pitchFamily="18" charset="0"/>
                <a:cs typeface="Times New Roman" pitchFamily="18" charset="0"/>
              </a:rPr>
              <a:t> را شامل مي شود.</a:t>
            </a:r>
            <a:endParaRPr lang="fa-IR"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 </a:t>
            </a:r>
            <a:endParaRPr lang="fa-IR"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آلودگي هاي خاك ناشي از كارخانه هاي ذوب فلزات، زباله هاي شهري و صنعتي حشره كش ها و ترافيك اتومبيل ها همگي مي توانند غلظت هاي عناصر ياد شده در خاك را به حد سمي برسانند</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pPr algn="just">
              <a:buNone/>
            </a:pPr>
            <a:r>
              <a:rPr lang="ar-SA" dirty="0" smtClean="0">
                <a:latin typeface="Times New Roman" pitchFamily="18" charset="0"/>
                <a:cs typeface="Times New Roman" pitchFamily="18" charset="0"/>
              </a:rPr>
              <a:t>حيواناتي كه چراي آنها به نواحي آلوده محدود شده باشد، شديدترين اثر تجمع مسموم كننده فلزات در خاك ها را نشان خواهند داد.</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خاك براي دفن بقاياي آلوده كننده مي تواند واسطه بسيار سالمتري از هيدروسفر يا اتمسفر باشد.</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خاك در مقايسه با هوا يا آب توان بهتري براي اكسيده كردن و ابقاي آلوده كننده ها و انتقال آنها از زنجيره غذايي به خاك دارد.</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زباله شهري منبع بسيار با ارازشي از نيتروژن، فسفات و آب براي گياهان زراعي است.</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تحت مديريت ضعيف، استعمال زباله مي تواند به آلودگي خاك توسط فلزات كمياب منجر شود. </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براي پيش گيري از اين واقعه، جلوگيري اوليه از </a:t>
            </a:r>
            <a:r>
              <a:rPr lang="fa-IR" dirty="0" smtClean="0">
                <a:latin typeface="Times New Roman" pitchFamily="18" charset="0"/>
                <a:cs typeface="Times New Roman" pitchFamily="18" charset="0"/>
              </a:rPr>
              <a:t>آ</a:t>
            </a:r>
            <a:r>
              <a:rPr lang="ar-SA" dirty="0" smtClean="0">
                <a:latin typeface="Times New Roman" pitchFamily="18" charset="0"/>
                <a:cs typeface="Times New Roman" pitchFamily="18" charset="0"/>
              </a:rPr>
              <a:t>لودگي زباله شهري به وسيله فلزات سمي است كه توسط كارخانه هاي صنعتي ايجاد مي شود.</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83880" cy="609600"/>
          </a:xfrm>
        </p:spPr>
        <p:txBody>
          <a:bodyPr>
            <a:normAutofit fontScale="90000"/>
          </a:bodyPr>
          <a:lstStyle/>
          <a:p>
            <a:pPr algn="ctr"/>
            <a:r>
              <a:rPr lang="ar-SA" dirty="0" smtClean="0">
                <a:latin typeface="Times New Roman" pitchFamily="18" charset="0"/>
                <a:cs typeface="Times New Roman" pitchFamily="18" charset="0"/>
              </a:rPr>
              <a:t>نقش تركيبات معدني مسموم كننده در آلودگي خاك</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572000"/>
          </a:xfrm>
        </p:spPr>
        <p:txBody>
          <a:bodyPr>
            <a:normAutofit fontScale="70000" lnSpcReduction="20000"/>
          </a:bodyPr>
          <a:lstStyle/>
          <a:p>
            <a:pPr algn="r"/>
            <a:r>
              <a:rPr lang="ar-SA" dirty="0" smtClean="0">
                <a:latin typeface="Times New Roman" pitchFamily="18" charset="0"/>
                <a:cs typeface="Times New Roman" pitchFamily="18" charset="0"/>
              </a:rPr>
              <a:t>تركيبات معدني حاوي جيوه </a:t>
            </a:r>
            <a:r>
              <a:rPr lang="en-US" dirty="0" smtClean="0">
                <a:latin typeface="Times New Roman" pitchFamily="18" charset="0"/>
                <a:cs typeface="Times New Roman" pitchFamily="18" charset="0"/>
              </a:rPr>
              <a:t>Hg</a:t>
            </a:r>
            <a:r>
              <a:rPr lang="ar-SA" dirty="0" smtClean="0">
                <a:latin typeface="Times New Roman" pitchFamily="18" charset="0"/>
                <a:cs typeface="Times New Roman" pitchFamily="18" charset="0"/>
              </a:rPr>
              <a:t>، كادميم </a:t>
            </a:r>
            <a:r>
              <a:rPr lang="en-US" dirty="0" err="1" smtClean="0">
                <a:latin typeface="Times New Roman" pitchFamily="18" charset="0"/>
                <a:cs typeface="Times New Roman" pitchFamily="18" charset="0"/>
              </a:rPr>
              <a:t>Cd</a:t>
            </a:r>
            <a:r>
              <a:rPr lang="ar-SA" dirty="0" smtClean="0">
                <a:latin typeface="Times New Roman" pitchFamily="18" charset="0"/>
                <a:cs typeface="Times New Roman" pitchFamily="18" charset="0"/>
              </a:rPr>
              <a:t>، سرب </a:t>
            </a:r>
            <a:r>
              <a:rPr lang="en-US" dirty="0" err="1" smtClean="0">
                <a:latin typeface="Times New Roman" pitchFamily="18" charset="0"/>
                <a:cs typeface="Times New Roman" pitchFamily="18" charset="0"/>
              </a:rPr>
              <a:t>Pb</a:t>
            </a:r>
            <a:r>
              <a:rPr lang="ar-SA" dirty="0" smtClean="0">
                <a:latin typeface="Times New Roman" pitchFamily="18" charset="0"/>
                <a:cs typeface="Times New Roman" pitchFamily="18" charset="0"/>
              </a:rPr>
              <a:t>، ارسنيك </a:t>
            </a:r>
            <a:r>
              <a:rPr lang="en-US" dirty="0" smtClean="0">
                <a:latin typeface="Times New Roman" pitchFamily="18" charset="0"/>
                <a:cs typeface="Times New Roman" pitchFamily="18" charset="0"/>
              </a:rPr>
              <a:t>As</a:t>
            </a:r>
            <a:r>
              <a:rPr lang="ar-SA" dirty="0" smtClean="0">
                <a:latin typeface="Times New Roman" pitchFamily="18" charset="0"/>
                <a:cs typeface="Times New Roman" pitchFamily="18" charset="0"/>
              </a:rPr>
              <a:t> ، نيكل </a:t>
            </a:r>
            <a:r>
              <a:rPr lang="en-US" dirty="0" smtClean="0">
                <a:latin typeface="Times New Roman" pitchFamily="18" charset="0"/>
                <a:cs typeface="Times New Roman" pitchFamily="18" charset="0"/>
              </a:rPr>
              <a:t>Ni</a:t>
            </a:r>
            <a:r>
              <a:rPr lang="ar-SA" dirty="0" smtClean="0">
                <a:latin typeface="Times New Roman" pitchFamily="18" charset="0"/>
                <a:cs typeface="Times New Roman" pitchFamily="18" charset="0"/>
              </a:rPr>
              <a:t>، روي </a:t>
            </a:r>
            <a:r>
              <a:rPr lang="en-US" dirty="0" smtClean="0">
                <a:latin typeface="Times New Roman" pitchFamily="18" charset="0"/>
                <a:cs typeface="Times New Roman" pitchFamily="18" charset="0"/>
              </a:rPr>
              <a:t>Zn</a:t>
            </a:r>
            <a:r>
              <a:rPr lang="ar-SA" dirty="0" smtClean="0">
                <a:latin typeface="Times New Roman" pitchFamily="18" charset="0"/>
                <a:cs typeface="Times New Roman" pitchFamily="18" charset="0"/>
              </a:rPr>
              <a:t>، منگنز </a:t>
            </a:r>
            <a:r>
              <a:rPr lang="en-US" dirty="0" err="1" smtClean="0">
                <a:latin typeface="Times New Roman" pitchFamily="18" charset="0"/>
                <a:cs typeface="Times New Roman" pitchFamily="18" charset="0"/>
              </a:rPr>
              <a:t>Mn</a:t>
            </a:r>
            <a:r>
              <a:rPr lang="ar-SA" dirty="0" smtClean="0">
                <a:latin typeface="Times New Roman" pitchFamily="18" charset="0"/>
                <a:cs typeface="Times New Roman" pitchFamily="18" charset="0"/>
              </a:rPr>
              <a:t>، فلور</a:t>
            </a:r>
            <a:r>
              <a:rPr lang="fa-IR" dirty="0" smtClean="0">
                <a:latin typeface="Times New Roman" pitchFamily="18" charset="0"/>
                <a:cs typeface="Times New Roman" pitchFamily="18" charset="0"/>
              </a:rPr>
              <a:t>اید</a:t>
            </a:r>
            <a:r>
              <a:rPr lang="ar-S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a:t>
            </a:r>
            <a:r>
              <a:rPr lang="ar-SA" dirty="0" smtClean="0">
                <a:latin typeface="Times New Roman" pitchFamily="18" charset="0"/>
                <a:cs typeface="Times New Roman" pitchFamily="18" charset="0"/>
              </a:rPr>
              <a:t> و بر </a:t>
            </a:r>
            <a:r>
              <a:rPr lang="en-US" dirty="0" smtClean="0">
                <a:latin typeface="Times New Roman" pitchFamily="18" charset="0"/>
                <a:cs typeface="Times New Roman" pitchFamily="18" charset="0"/>
              </a:rPr>
              <a:t>Br</a:t>
            </a:r>
            <a:r>
              <a:rPr lang="ar-SA" dirty="0" smtClean="0">
                <a:latin typeface="Times New Roman" pitchFamily="18" charset="0"/>
                <a:cs typeface="Times New Roman" pitchFamily="18" charset="0"/>
              </a:rPr>
              <a:t> موجب آلودگي خاك مي شوند.</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تركيبات حاوي آرسنيك و كادميم بسيار سمي هستند.</a:t>
            </a: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تركيبات شامل جيوه، سرب، نيكل و فلورين سميت متوسط دارند.</a:t>
            </a: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تركيبات حاوي بر، مس، منگنز و روي نسبتاً سمي هستند.</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 به كار گيري تكنولوژي مدرن از عوامل موثر در بروز آلودگي محيط ناشي از كاربرد اينگونه تركيبات به شمار مي آيد</a:t>
            </a:r>
            <a:r>
              <a:rPr lang="fa-IR" dirty="0" smtClean="0">
                <a:latin typeface="Times New Roman" pitchFamily="18" charset="0"/>
                <a:cs typeface="Times New Roman" pitchFamily="18" charset="0"/>
              </a:rPr>
              <a:t>.</a:t>
            </a:r>
          </a:p>
          <a:p>
            <a:pPr algn="r">
              <a:buNone/>
            </a:pP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 در اثر سوزندان مواد نفتي و فعاليت كارخانجات ذوب فلز مقادير زيادي از عناصر سمي وارد اتمسفر شده كه مي توانند بر روي نباتات و خاك نشسته و اثرات سوء خود را اعمال نمايند</a:t>
            </a:r>
            <a:r>
              <a:rPr lang="fa-IR" dirty="0" smtClean="0">
                <a:latin typeface="Times New Roman" pitchFamily="18" charset="0"/>
                <a:cs typeface="Times New Roman" pitchFamily="18" charset="0"/>
              </a:rPr>
              <a:t>.</a:t>
            </a:r>
          </a:p>
          <a:p>
            <a:pPr algn="r">
              <a:buNone/>
            </a:pP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 سرب از طريق احتراق بنزين در وسايط نقليه موتوري و سوزانيدن زغال سنگ وارد اتمسفر مي شود و در مواقع بارندگي و ريزش برف بر روي خاك نشست مي كند</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r>
              <a:rPr lang="ar-SA" dirty="0" smtClean="0">
                <a:latin typeface="Times New Roman" pitchFamily="18" charset="0"/>
                <a:cs typeface="Times New Roman" pitchFamily="18" charset="0"/>
              </a:rPr>
              <a:t>سوپر فسفاتها و سنگ آهك معمولا داراي مقاديري از كادميم، مس، منگنز، نيكل و روي بوده و به كارگيري آنها آلودگي خاك را به دنبال دارد.</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آرسنيك در حشره كش ها مورد استفاده قرار گرفته و به علت پايداري دراز مدت در محيط از آن استفاده نمي شود.</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فلزات سنگين در تركيب قارچ كش هاي آلي، علف كش ها و حشره كش ها شركت دارند كه با كاربرد آنها، موجبات آلودگي </a:t>
            </a:r>
            <a:r>
              <a:rPr lang="fa-IR" dirty="0" smtClean="0">
                <a:latin typeface="Times New Roman" pitchFamily="18" charset="0"/>
                <a:cs typeface="Times New Roman" pitchFamily="18" charset="0"/>
              </a:rPr>
              <a:t>خاک </a:t>
            </a:r>
            <a:r>
              <a:rPr lang="ar-SA" dirty="0" smtClean="0">
                <a:latin typeface="Times New Roman" pitchFamily="18" charset="0"/>
                <a:cs typeface="Times New Roman" pitchFamily="18" charset="0"/>
              </a:rPr>
              <a:t>را فراهم مي آورند.</a:t>
            </a:r>
            <a:r>
              <a:rPr lang="ar-SA" b="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838200"/>
          </a:xfrm>
        </p:spPr>
        <p:txBody>
          <a:bodyPr/>
          <a:lstStyle/>
          <a:p>
            <a:pPr algn="ctr"/>
            <a:r>
              <a:rPr lang="ar-SA" dirty="0" smtClean="0">
                <a:latin typeface="Times New Roman" pitchFamily="18" charset="0"/>
                <a:cs typeface="Times New Roman" pitchFamily="18" charset="0"/>
              </a:rPr>
              <a:t>نيتروژن</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295400"/>
            <a:ext cx="8183880" cy="4876800"/>
          </a:xfrm>
        </p:spPr>
        <p:txBody>
          <a:bodyPr>
            <a:normAutofit fontScale="70000" lnSpcReduction="20000"/>
          </a:bodyPr>
          <a:lstStyle/>
          <a:p>
            <a:pPr algn="just"/>
            <a:r>
              <a:rPr lang="ar-SA" dirty="0" smtClean="0">
                <a:latin typeface="Times New Roman" pitchFamily="18" charset="0"/>
                <a:cs typeface="Times New Roman" pitchFamily="18" charset="0"/>
              </a:rPr>
              <a:t>نيتروژن مهمترين عنصر مورد مطالعه در شيمي خاك، حاصلخيزي خاك و ميكروبيولوژي خاك است.</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 نيتروژن عنصر غذايي خاك است كه بيشتر از ساير عناصر رشد گياهان را محدود مي كند.</a:t>
            </a:r>
            <a:endParaRPr lang="fa-IR"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
            </a:r>
            <a:br>
              <a:rPr lang="ar-SA" dirty="0" smtClean="0">
                <a:latin typeface="Times New Roman" pitchFamily="18" charset="0"/>
                <a:cs typeface="Times New Roman" pitchFamily="18" charset="0"/>
              </a:rPr>
            </a:br>
            <a:r>
              <a:rPr lang="ar-SA" dirty="0" smtClean="0">
                <a:latin typeface="Times New Roman" pitchFamily="18" charset="0"/>
                <a:cs typeface="Times New Roman" pitchFamily="18" charset="0"/>
              </a:rPr>
              <a:t>نيتروژن فقط به صورت نيترات از خاك شسته مي شود چون يون امونياك توسط ظرفيت تبادلي خاك ابقا مي شود.</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آبشويي نيترات براي آبهاي سطحي و زيرزميني يك خطر بالقوه آلودگي به حساب مي آيد.</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نيترات زدايي و جذب نيتروژن توسط گياهان و ميكروب ها غلظت نيترات را در محلول هاي خاك به حداقل مي رساند. </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غلظت مجاز نيترات براي آبهاي آشاميدني در ايلات متحده 45 ميلي گرم در ليتر است.</a:t>
            </a: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غلظت بيشتر مي توانند به مسموميت ناشي از نيترات (مت</a:t>
            </a:r>
            <a:r>
              <a:rPr lang="fa-IR" dirty="0" smtClean="0">
                <a:latin typeface="Times New Roman" pitchFamily="18" charset="0"/>
                <a:cs typeface="Times New Roman" pitchFamily="18" charset="0"/>
              </a:rPr>
              <a:t>هم</a:t>
            </a:r>
            <a:r>
              <a:rPr lang="ar-SA" dirty="0" smtClean="0">
                <a:latin typeface="Times New Roman" pitchFamily="18" charset="0"/>
                <a:cs typeface="Times New Roman" pitchFamily="18" charset="0"/>
              </a:rPr>
              <a:t>وگلوبينيميا) يا بيماري كبودي بچه در نوزادان منجر شوند.</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183880" cy="1051560"/>
          </a:xfrm>
        </p:spPr>
        <p:txBody>
          <a:bodyPr/>
          <a:lstStyle/>
          <a:p>
            <a:pPr algn="ctr"/>
            <a:r>
              <a:rPr lang="ar-SA" dirty="0" smtClean="0">
                <a:latin typeface="Times New Roman" pitchFamily="18" charset="0"/>
                <a:cs typeface="Times New Roman" pitchFamily="18" charset="0"/>
              </a:rPr>
              <a:t>آلودگي خاك ناشي از آفت كش ها</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a:xfrm>
            <a:off x="533400" y="1524000"/>
            <a:ext cx="8183880" cy="4187952"/>
          </a:xfrm>
        </p:spPr>
        <p:txBody>
          <a:bodyPr>
            <a:normAutofit fontScale="85000" lnSpcReduction="10000"/>
          </a:bodyPr>
          <a:lstStyle/>
          <a:p>
            <a:pPr algn="just"/>
            <a:r>
              <a:rPr lang="ar-SA" dirty="0" smtClean="0">
                <a:latin typeface="Times New Roman" pitchFamily="18" charset="0"/>
                <a:cs typeface="Times New Roman" pitchFamily="18" charset="0"/>
              </a:rPr>
              <a:t>مطالعه روي اثرات سوء نباتي نشان داده است كه بعضي از آفت كش ها چون حشره كش هاي آلي كلره به دليل پايداريشان در خاك نه تنها ممكن است محيط را براي نباتاتي كه در تناوب زراعي وارد مي شود نامطلوب </a:t>
            </a:r>
            <a:r>
              <a:rPr lang="fa-IR" dirty="0" smtClean="0">
                <a:latin typeface="Times New Roman" pitchFamily="18" charset="0"/>
                <a:cs typeface="Times New Roman" pitchFamily="18" charset="0"/>
              </a:rPr>
              <a:t>می</a:t>
            </a:r>
            <a:r>
              <a:rPr lang="ar-SA" dirty="0" smtClean="0">
                <a:latin typeface="Times New Roman" pitchFamily="18" charset="0"/>
                <a:cs typeface="Times New Roman" pitchFamily="18" charset="0"/>
              </a:rPr>
              <a:t>سازند، بلكه ممكن است از طريق نقل و انتقال جذب در انساج چربي و بالاخره ورود به زنجيره غذايي موجبات آلودگي بخش هاي مختلف بيوسفر را فراهم سازند و حيات انسان و ديگر جاندارن را به مخاطره اندازد.</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پس مانده آفت كش هاي جستجو شده در خاك يا مربوط به تركيبات شيميايي معدني پايدار چون </a:t>
            </a:r>
            <a:r>
              <a:rPr lang="fa-IR" dirty="0" smtClean="0">
                <a:latin typeface="Times New Roman" pitchFamily="18" charset="0"/>
                <a:cs typeface="Times New Roman" pitchFamily="18" charset="0"/>
              </a:rPr>
              <a:t>آ</a:t>
            </a:r>
            <a:r>
              <a:rPr lang="ar-SA" dirty="0" smtClean="0">
                <a:latin typeface="Times New Roman" pitchFamily="18" charset="0"/>
                <a:cs typeface="Times New Roman" pitchFamily="18" charset="0"/>
              </a:rPr>
              <a:t>رسنيك، مس يا سرب بوده كه تا قبل از جنگ جهاني دوم از آنها به عنوان حشره كش يا قارچ كش استفاده به عمل مي آمده و يا مربوط هيدرو كربنهاي كلره پايدار است كه بعد از جنگ كشف و مورد استفاده قرار گرفته اند.</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183880" cy="1051560"/>
          </a:xfrm>
        </p:spPr>
        <p:txBody>
          <a:bodyPr>
            <a:normAutofit fontScale="90000"/>
          </a:bodyPr>
          <a:lstStyle/>
          <a:p>
            <a:pPr algn="ctr"/>
            <a:r>
              <a:rPr lang="ar-SA" dirty="0" smtClean="0">
                <a:latin typeface="Times New Roman" pitchFamily="18" charset="0"/>
                <a:cs typeface="Times New Roman" pitchFamily="18" charset="0"/>
              </a:rPr>
              <a:t>آفت كش ها از راههاي مختلفي وارد خاك مي شوند كه عبارتند از:</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a:xfrm>
            <a:off x="457200" y="1676400"/>
            <a:ext cx="8305800" cy="4267200"/>
          </a:xfrm>
        </p:spPr>
        <p:txBody>
          <a:bodyPr>
            <a:normAutofit fontScale="92500" lnSpcReduction="20000"/>
          </a:bodyPr>
          <a:lstStyle/>
          <a:p>
            <a:pPr algn="r">
              <a:buNone/>
            </a:pPr>
            <a:r>
              <a:rPr lang="fa-IR" dirty="0" smtClean="0">
                <a:latin typeface="Times New Roman" pitchFamily="18" charset="0"/>
                <a:cs typeface="Times New Roman" pitchFamily="18" charset="0"/>
              </a:rPr>
              <a:t>    1- </a:t>
            </a:r>
            <a:r>
              <a:rPr lang="ar-SA" dirty="0" smtClean="0">
                <a:latin typeface="Times New Roman" pitchFamily="18" charset="0"/>
                <a:cs typeface="Times New Roman" pitchFamily="18" charset="0"/>
              </a:rPr>
              <a:t>از طريق كاربرد مستقيم آنها در خاك</a:t>
            </a:r>
            <a:r>
              <a:rPr lang="fa-IR" dirty="0" smtClean="0">
                <a:latin typeface="Times New Roman" pitchFamily="18" charset="0"/>
                <a:cs typeface="Times New Roman" pitchFamily="18" charset="0"/>
              </a:rPr>
              <a:t>.</a:t>
            </a:r>
            <a:r>
              <a:rPr lang="ar-SA" dirty="0" smtClean="0">
                <a:latin typeface="Times New Roman" pitchFamily="18" charset="0"/>
                <a:cs typeface="Times New Roman" pitchFamily="18" charset="0"/>
              </a:rPr>
              <a:t/>
            </a:r>
            <a:br>
              <a:rPr lang="ar-SA" dirty="0" smtClean="0">
                <a:latin typeface="Times New Roman" pitchFamily="18" charset="0"/>
                <a:cs typeface="Times New Roman" pitchFamily="18" charset="0"/>
              </a:rPr>
            </a:br>
            <a:r>
              <a:rPr lang="ar-SA" dirty="0" smtClean="0">
                <a:latin typeface="Times New Roman" pitchFamily="18" charset="0"/>
                <a:cs typeface="Times New Roman" pitchFamily="18" charset="0"/>
              </a:rPr>
              <a:t>2- از طريق سم</a:t>
            </a:r>
            <a:r>
              <a:rPr lang="fa-IR" dirty="0" smtClean="0">
                <a:latin typeface="Times New Roman" pitchFamily="18" charset="0"/>
                <a:cs typeface="Times New Roman" pitchFamily="18" charset="0"/>
              </a:rPr>
              <a:t>پ</a:t>
            </a:r>
            <a:r>
              <a:rPr lang="ar-SA" dirty="0" smtClean="0">
                <a:latin typeface="Times New Roman" pitchFamily="18" charset="0"/>
                <a:cs typeface="Times New Roman" pitchFamily="18" charset="0"/>
              </a:rPr>
              <a:t>اشي و برگشت مستقيم ذرات سموم معلق در هوا به زمين</a:t>
            </a:r>
            <a:r>
              <a:rPr lang="fa-IR" dirty="0" smtClean="0">
                <a:latin typeface="Times New Roman" pitchFamily="18" charset="0"/>
                <a:cs typeface="Times New Roman" pitchFamily="18" charset="0"/>
              </a:rPr>
              <a:t>.</a:t>
            </a:r>
            <a:r>
              <a:rPr lang="ar-SA" dirty="0" smtClean="0">
                <a:latin typeface="Times New Roman" pitchFamily="18" charset="0"/>
                <a:cs typeface="Times New Roman" pitchFamily="18" charset="0"/>
              </a:rPr>
              <a:t/>
            </a:r>
            <a:br>
              <a:rPr lang="ar-SA" dirty="0" smtClean="0">
                <a:latin typeface="Times New Roman" pitchFamily="18" charset="0"/>
                <a:cs typeface="Times New Roman" pitchFamily="18" charset="0"/>
              </a:rPr>
            </a:br>
            <a:r>
              <a:rPr lang="ar-SA" dirty="0" smtClean="0">
                <a:latin typeface="Times New Roman" pitchFamily="18" charset="0"/>
                <a:cs typeface="Times New Roman" pitchFamily="18" charset="0"/>
              </a:rPr>
              <a:t>3- سموم جذب شده در سطح ذرات خاك معلق</a:t>
            </a: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در هوا و نشست آنها بر زمين</a:t>
            </a:r>
            <a:r>
              <a:rPr lang="en-US" dirty="0" smtClean="0">
                <a:latin typeface="Times New Roman" pitchFamily="18" charset="0"/>
                <a:cs typeface="Times New Roman" pitchFamily="18" charset="0"/>
              </a:rPr>
              <a:t>.</a:t>
            </a:r>
          </a:p>
          <a:p>
            <a:pPr algn="r">
              <a:buNone/>
            </a:pPr>
            <a:r>
              <a:rPr lang="fa-IR" dirty="0" smtClean="0">
                <a:latin typeface="Times New Roman" pitchFamily="18" charset="0"/>
                <a:cs typeface="Times New Roman" pitchFamily="18" charset="0"/>
              </a:rPr>
              <a:t>    4- </a:t>
            </a:r>
            <a:r>
              <a:rPr lang="ar-SA" dirty="0" smtClean="0">
                <a:latin typeface="Times New Roman" pitchFamily="18" charset="0"/>
                <a:cs typeface="Times New Roman" pitchFamily="18" charset="0"/>
              </a:rPr>
              <a:t> بقاياي نباتي كه به خاك اضافه مي شوند و سموم جذب شده به وسيله</a:t>
            </a: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موجودات زنده خاك (غير ذره بيني) مي باشد. </a:t>
            </a:r>
            <a:endParaRPr lang="fa-IR" dirty="0" smtClean="0">
              <a:latin typeface="Times New Roman" pitchFamily="18" charset="0"/>
              <a:cs typeface="Times New Roman" pitchFamily="18" charset="0"/>
            </a:endParaRPr>
          </a:p>
          <a:p>
            <a:pPr algn="r">
              <a:buNone/>
            </a:pP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محققين بررسي مسائل آلودگي محيط بر اين عقيده اند كه پسمانده هاي حشره كش ها در آب باران و گرد و غبار موجود در هوا حاصل سم</a:t>
            </a:r>
            <a:r>
              <a:rPr lang="fa-IR" dirty="0" smtClean="0">
                <a:latin typeface="Times New Roman" pitchFamily="18" charset="0"/>
                <a:cs typeface="Times New Roman" pitchFamily="18" charset="0"/>
              </a:rPr>
              <a:t>پ</a:t>
            </a:r>
            <a:r>
              <a:rPr lang="ar-SA" dirty="0" smtClean="0">
                <a:latin typeface="Times New Roman" pitchFamily="18" charset="0"/>
                <a:cs typeface="Times New Roman" pitchFamily="18" charset="0"/>
              </a:rPr>
              <a:t>اشي هوائي نباتات بوده، كه مقداري از آنها به خاك منتقل شده و بعد از طريق تبخير و فرار از سطح خاك به صورت تركيبات گازي وارد هوا مي شود و نتيجتاً آب باراني كه به زمين مي رسد حاوي مقاديري از اين مواد خواهد </a:t>
            </a:r>
            <a:r>
              <a:rPr lang="ar-SA" dirty="0" smtClean="0">
                <a:latin typeface="Times New Roman" pitchFamily="18" charset="0"/>
                <a:cs typeface="Times New Roman" pitchFamily="18" charset="0"/>
              </a:rPr>
              <a:t>بود</a:t>
            </a:r>
            <a:r>
              <a:rPr lang="fa-IR"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183880" cy="685800"/>
          </a:xfrm>
        </p:spPr>
        <p:txBody>
          <a:bodyPr/>
          <a:lstStyle/>
          <a:p>
            <a:pPr algn="ctr"/>
            <a:r>
              <a:rPr lang="ar-SA" dirty="0" smtClean="0">
                <a:latin typeface="Times New Roman" pitchFamily="18" charset="0"/>
                <a:cs typeface="Times New Roman" pitchFamily="18" charset="0"/>
              </a:rPr>
              <a:t>نقش كودهاي معدني در آلودگي خاك </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a:xfrm>
            <a:off x="457200" y="1143000"/>
            <a:ext cx="8183880" cy="4718304"/>
          </a:xfrm>
        </p:spPr>
        <p:txBody>
          <a:bodyPr>
            <a:normAutofit fontScale="70000" lnSpcReduction="20000"/>
          </a:bodyPr>
          <a:lstStyle/>
          <a:p>
            <a:pPr algn="r"/>
            <a:r>
              <a:rPr lang="ar-SA" dirty="0" smtClean="0">
                <a:latin typeface="Times New Roman" pitchFamily="18" charset="0"/>
                <a:cs typeface="Times New Roman" pitchFamily="18" charset="0"/>
              </a:rPr>
              <a:t>آلودگي خاك ناشي از به كار گيري كودها از طريق تغيير در خصوصيات فيزيكي، شيميايي و بالاخره بيولو</a:t>
            </a:r>
            <a:r>
              <a:rPr lang="fa-IR" dirty="0" smtClean="0">
                <a:latin typeface="Times New Roman" pitchFamily="18" charset="0"/>
                <a:cs typeface="Times New Roman" pitchFamily="18" charset="0"/>
              </a:rPr>
              <a:t>زیکی</a:t>
            </a:r>
            <a:r>
              <a:rPr lang="ar-SA" dirty="0" smtClean="0">
                <a:latin typeface="Times New Roman" pitchFamily="18" charset="0"/>
                <a:cs typeface="Times New Roman" pitchFamily="18" charset="0"/>
              </a:rPr>
              <a:t>» خاك به وجود مي آيد.</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كودهاي معدني از سه طريق خصوصيات شيميايي خاك را تحت تاثير قرار داده و آلودگي آن را باعث مي شوند:</a:t>
            </a: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
            </a:r>
            <a:br>
              <a:rPr lang="ar-SA" dirty="0" smtClean="0">
                <a:latin typeface="Times New Roman" pitchFamily="18" charset="0"/>
                <a:cs typeface="Times New Roman" pitchFamily="18" charset="0"/>
              </a:rPr>
            </a:br>
            <a:r>
              <a:rPr lang="ar-SA" dirty="0" smtClean="0">
                <a:latin typeface="Times New Roman" pitchFamily="18" charset="0"/>
                <a:cs typeface="Times New Roman" pitchFamily="18" charset="0"/>
              </a:rPr>
              <a:t>الف ) تغيير غلظت املاح : در خاك عناصر غذايي به صورت املاح محلول در دسترس نبات قرار مي گيرند ، ولي در عين حال مقاديرزياد املاح محلول رشد و نمو نباتي را متاثر و دچار اختلال مي سازد و در اين شرايط خاك را شور مي نامند(آلودگي)</a:t>
            </a: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
            </a:r>
            <a:br>
              <a:rPr lang="ar-SA" dirty="0" smtClean="0">
                <a:latin typeface="Times New Roman" pitchFamily="18" charset="0"/>
                <a:cs typeface="Times New Roman" pitchFamily="18" charset="0"/>
              </a:rPr>
            </a:br>
            <a:r>
              <a:rPr lang="ar-SA" dirty="0" smtClean="0">
                <a:latin typeface="Times New Roman" pitchFamily="18" charset="0"/>
                <a:cs typeface="Times New Roman" pitchFamily="18" charset="0"/>
              </a:rPr>
              <a:t>ب ) تغيير </a:t>
            </a:r>
            <a:r>
              <a:rPr lang="en-US" dirty="0" smtClean="0">
                <a:latin typeface="Times New Roman" pitchFamily="18" charset="0"/>
                <a:cs typeface="Times New Roman" pitchFamily="18" charset="0"/>
              </a:rPr>
              <a:t>pH</a:t>
            </a: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
            </a:r>
            <a:br>
              <a:rPr lang="ar-SA" dirty="0" smtClean="0">
                <a:latin typeface="Times New Roman" pitchFamily="18" charset="0"/>
                <a:cs typeface="Times New Roman" pitchFamily="18" charset="0"/>
              </a:rPr>
            </a:br>
            <a:r>
              <a:rPr lang="ar-SA" dirty="0" smtClean="0">
                <a:latin typeface="Times New Roman" pitchFamily="18" charset="0"/>
                <a:cs typeface="Times New Roman" pitchFamily="18" charset="0"/>
              </a:rPr>
              <a:t>ج ) ايجاد مسموميت و كاهش در عناصر جزء مي باشد .</a:t>
            </a:r>
            <a:endParaRPr lang="fa-IR" dirty="0" smtClean="0">
              <a:latin typeface="Times New Roman" pitchFamily="18" charset="0"/>
              <a:cs typeface="Times New Roman" pitchFamily="18" charset="0"/>
            </a:endParaRPr>
          </a:p>
          <a:p>
            <a:pPr algn="r">
              <a:buNone/>
            </a:pP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جلوگيري و محدود كردن آلودگي ناشي از تركيبات غير آلي سمي به دو طريق</a:t>
            </a:r>
            <a:r>
              <a:rPr lang="fa-IR" dirty="0" smtClean="0">
                <a:latin typeface="Times New Roman" pitchFamily="18" charset="0"/>
                <a:cs typeface="Times New Roman" pitchFamily="18" charset="0"/>
              </a:rPr>
              <a:t>:</a:t>
            </a:r>
          </a:p>
          <a:p>
            <a:pPr algn="r">
              <a:buNone/>
            </a:pPr>
            <a:r>
              <a:rPr lang="ar-SA" dirty="0" smtClean="0">
                <a:latin typeface="Times New Roman" pitchFamily="18" charset="0"/>
                <a:cs typeface="Times New Roman" pitchFamily="18" charset="0"/>
              </a:rPr>
              <a:t> الف - عدم يا كاهش كاربرد آنها در خاك</a:t>
            </a:r>
            <a:r>
              <a:rPr lang="fa-IR" dirty="0" smtClean="0">
                <a:latin typeface="Times New Roman" pitchFamily="18" charset="0"/>
                <a:cs typeface="Times New Roman" pitchFamily="18" charset="0"/>
              </a:rPr>
              <a:t>.</a:t>
            </a:r>
          </a:p>
          <a:p>
            <a:pPr algn="r">
              <a:buNone/>
            </a:pP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ب - مديريت صحيح خاك و نبات در جهت ممانعت از گردش بيشتر آنها ، صورت مي گيرد.</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183880" cy="762000"/>
          </a:xfrm>
        </p:spPr>
        <p:txBody>
          <a:bodyPr/>
          <a:lstStyle/>
          <a:p>
            <a:pPr algn="ctr"/>
            <a:r>
              <a:rPr lang="ar-SA" dirty="0" smtClean="0">
                <a:latin typeface="Times New Roman" pitchFamily="18" charset="0"/>
                <a:cs typeface="Times New Roman" pitchFamily="18" charset="0"/>
              </a:rPr>
              <a:t>آلودگي خاك ناشي از فضولات آلي</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a:xfrm>
            <a:off x="457200" y="1295400"/>
            <a:ext cx="8183880" cy="5105400"/>
          </a:xfrm>
        </p:spPr>
        <p:txBody>
          <a:bodyPr>
            <a:normAutofit fontScale="62500" lnSpcReduction="20000"/>
          </a:bodyPr>
          <a:lstStyle/>
          <a:p>
            <a:pPr algn="r"/>
            <a:r>
              <a:rPr lang="ar-SA" dirty="0" smtClean="0">
                <a:latin typeface="Times New Roman" pitchFamily="18" charset="0"/>
                <a:cs typeface="Times New Roman" pitchFamily="18" charset="0"/>
              </a:rPr>
              <a:t>پتانسيل آلودگي فضولات آلي اعم از اينكه خانگي، صنعتي يا روستايي باشند زياد بوده و مي تواند به عنوان يكي از عوامل موثر آلوده كننده منابع آب و خاك در شرايطي هوا به شمار آيند. </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فضولات حيواني در محل هاي تغذيه دام و واحدهاي پراكنده توليدات حيواني كه هزارها حيوان در اين محل ها نگهداري مي شوند متمركز گرديده است.</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به كارگيري فضولات آلي در كشاورزي مي تواند</a:t>
            </a:r>
            <a:r>
              <a:rPr lang="fa-IR" dirty="0" smtClean="0">
                <a:latin typeface="Times New Roman" pitchFamily="18" charset="0"/>
                <a:cs typeface="Times New Roman" pitchFamily="18" charset="0"/>
              </a:rPr>
              <a:t>:</a:t>
            </a:r>
          </a:p>
          <a:p>
            <a:pPr algn="r">
              <a:buNone/>
            </a:pPr>
            <a:r>
              <a:rPr lang="ar-SA" dirty="0" smtClean="0">
                <a:latin typeface="Times New Roman" pitchFamily="18" charset="0"/>
                <a:cs typeface="Times New Roman" pitchFamily="18" charset="0"/>
              </a:rPr>
              <a:t>الف: كمك به افزايش توليد نمايد</a:t>
            </a:r>
            <a:r>
              <a:rPr lang="fa-IR" dirty="0" smtClean="0">
                <a:latin typeface="Times New Roman" pitchFamily="18" charset="0"/>
                <a:cs typeface="Times New Roman" pitchFamily="18" charset="0"/>
              </a:rPr>
              <a:t>.</a:t>
            </a:r>
          </a:p>
          <a:p>
            <a:pPr algn="r">
              <a:buNone/>
            </a:pPr>
            <a:r>
              <a:rPr lang="ar-SA" dirty="0" smtClean="0">
                <a:latin typeface="Times New Roman" pitchFamily="18" charset="0"/>
                <a:cs typeface="Times New Roman" pitchFamily="18" charset="0"/>
              </a:rPr>
              <a:t> ب : در دراز مدت موجب حاصلخيزي خاگ گردد</a:t>
            </a:r>
            <a:r>
              <a:rPr lang="fa-IR" dirty="0" smtClean="0">
                <a:latin typeface="Times New Roman" pitchFamily="18" charset="0"/>
                <a:cs typeface="Times New Roman" pitchFamily="18" charset="0"/>
              </a:rPr>
              <a:t>.</a:t>
            </a:r>
          </a:p>
          <a:p>
            <a:pPr algn="r">
              <a:buNone/>
            </a:pP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 اما ضروري است كه كميت و كيفيت اجزاء متشكله آنها و نقشي كه در تغذيه نباتي دارند مورد بررسي و در صورت لزوم تحت كنترل قرار گيرند.</a:t>
            </a:r>
            <a:endParaRPr lang="fa-IR" dirty="0" smtClean="0">
              <a:latin typeface="Times New Roman" pitchFamily="18" charset="0"/>
              <a:cs typeface="Times New Roman" pitchFamily="18" charset="0"/>
            </a:endParaRPr>
          </a:p>
          <a:p>
            <a:pPr algn="r">
              <a:buNone/>
            </a:pP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مزاياي كه به كارگيري زمين به عنوان انبار فضولات آلي مي توان در نظر گرفت عبارت از: </a:t>
            </a: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الف : ظرفيت پذيرش زياد خاك براي موادي كه به آن اضافه مي شوند</a:t>
            </a: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ب : تجزيه و تخريب بخشي از اين مواد به وسيله فعاليت هاي ميكربي خاك</a:t>
            </a:r>
            <a:endParaRPr lang="fa-IR" dirty="0" smtClean="0">
              <a:latin typeface="Times New Roman" pitchFamily="18" charset="0"/>
              <a:cs typeface="Times New Roman" pitchFamily="18" charset="0"/>
            </a:endParaRPr>
          </a:p>
          <a:p>
            <a:pPr algn="r">
              <a:buNone/>
            </a:pPr>
            <a:r>
              <a:rPr lang="ar-SA" dirty="0" smtClean="0">
                <a:latin typeface="Times New Roman" pitchFamily="18" charset="0"/>
                <a:cs typeface="Times New Roman" pitchFamily="18" charset="0"/>
              </a:rPr>
              <a:t>ج : انجام واكنش بين بخش معدني اين مواد و خاك و مستقل از فعاليت ميكروبي و در نتيجه خروج آنها از چرخه بيولوژيكي است.</a:t>
            </a:r>
            <a:br>
              <a:rPr lang="ar-SA"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lvl="1" algn="ctr">
              <a:lnSpc>
                <a:spcPct val="90000"/>
              </a:lnSpc>
            </a:pPr>
            <a:r>
              <a:rPr lang="fa-IR" sz="2800" b="1" dirty="0" smtClean="0">
                <a:solidFill>
                  <a:srgbClr val="FF0000"/>
                </a:solidFill>
                <a:latin typeface="Times New Roman" pitchFamily="18" charset="0"/>
                <a:cs typeface="Times New Roman" pitchFamily="18" charset="0"/>
              </a:rPr>
              <a:t>آلوده كننده های خاک عبارتند از:</a:t>
            </a:r>
          </a:p>
        </p:txBody>
      </p:sp>
      <p:sp>
        <p:nvSpPr>
          <p:cNvPr id="3" name="Content Placeholder 2"/>
          <p:cNvSpPr>
            <a:spLocks noGrp="1"/>
          </p:cNvSpPr>
          <p:nvPr>
            <p:ph idx="1"/>
          </p:nvPr>
        </p:nvSpPr>
        <p:spPr>
          <a:xfrm>
            <a:off x="457200" y="1600200"/>
            <a:ext cx="8229600" cy="3810001"/>
          </a:xfrm>
        </p:spPr>
        <p:txBody>
          <a:bodyPr>
            <a:normAutofit/>
          </a:bodyPr>
          <a:lstStyle/>
          <a:p>
            <a:pPr lvl="1" algn="r">
              <a:lnSpc>
                <a:spcPct val="90000"/>
              </a:lnSpc>
              <a:buFont typeface="Wingdings" pitchFamily="2" charset="2"/>
              <a:buChar char="ü"/>
            </a:pPr>
            <a:r>
              <a:rPr lang="fa-IR" dirty="0" smtClean="0">
                <a:latin typeface="Times New Roman" pitchFamily="18" charset="0"/>
                <a:cs typeface="Times New Roman" pitchFamily="18" charset="0"/>
              </a:rPr>
              <a:t>آلودگي هاي حاصل از احتراق</a:t>
            </a:r>
          </a:p>
          <a:p>
            <a:pPr lvl="1" algn="r">
              <a:lnSpc>
                <a:spcPct val="90000"/>
              </a:lnSpc>
              <a:buFont typeface="Wingdings" pitchFamily="2" charset="2"/>
              <a:buChar char="ü"/>
            </a:pPr>
            <a:r>
              <a:rPr lang="fa-IR" dirty="0" smtClean="0">
                <a:latin typeface="Times New Roman" pitchFamily="18" charset="0"/>
                <a:cs typeface="Times New Roman" pitchFamily="18" charset="0"/>
              </a:rPr>
              <a:t>ضايعات صنعتی</a:t>
            </a:r>
          </a:p>
          <a:p>
            <a:pPr lvl="1" algn="r">
              <a:lnSpc>
                <a:spcPct val="90000"/>
              </a:lnSpc>
              <a:buFont typeface="Wingdings" pitchFamily="2" charset="2"/>
              <a:buChar char="ü"/>
            </a:pPr>
            <a:r>
              <a:rPr lang="fa-IR" dirty="0" smtClean="0">
                <a:latin typeface="Times New Roman" pitchFamily="18" charset="0"/>
                <a:cs typeface="Times New Roman" pitchFamily="18" charset="0"/>
              </a:rPr>
              <a:t>مواد راديواكتيو</a:t>
            </a:r>
          </a:p>
          <a:p>
            <a:pPr lvl="1" algn="r">
              <a:lnSpc>
                <a:spcPct val="90000"/>
              </a:lnSpc>
              <a:buFont typeface="Wingdings" pitchFamily="2" charset="2"/>
              <a:buChar char="ü"/>
            </a:pPr>
            <a:r>
              <a:rPr lang="fa-IR" dirty="0" smtClean="0">
                <a:latin typeface="Times New Roman" pitchFamily="18" charset="0"/>
                <a:cs typeface="Times New Roman" pitchFamily="18" charset="0"/>
              </a:rPr>
              <a:t>زباله های شهری</a:t>
            </a:r>
          </a:p>
          <a:p>
            <a:pPr lvl="1" algn="r">
              <a:lnSpc>
                <a:spcPct val="90000"/>
              </a:lnSpc>
              <a:buFont typeface="Wingdings" pitchFamily="2" charset="2"/>
              <a:buChar char="ü"/>
            </a:pPr>
            <a:r>
              <a:rPr lang="fa-IR" dirty="0" smtClean="0">
                <a:latin typeface="Times New Roman" pitchFamily="18" charset="0"/>
                <a:cs typeface="Times New Roman" pitchFamily="18" charset="0"/>
              </a:rPr>
              <a:t>حرارت</a:t>
            </a:r>
          </a:p>
          <a:p>
            <a:pPr lvl="1" algn="r">
              <a:lnSpc>
                <a:spcPct val="90000"/>
              </a:lnSpc>
              <a:buFont typeface="Wingdings" pitchFamily="2" charset="2"/>
              <a:buChar char="ü"/>
            </a:pPr>
            <a:r>
              <a:rPr lang="fa-IR" dirty="0" smtClean="0">
                <a:latin typeface="Times New Roman" pitchFamily="18" charset="0"/>
                <a:cs typeface="Times New Roman" pitchFamily="18" charset="0"/>
              </a:rPr>
              <a:t>مواد شيميايي</a:t>
            </a:r>
          </a:p>
          <a:p>
            <a:pPr lvl="1" algn="r">
              <a:lnSpc>
                <a:spcPct val="90000"/>
              </a:lnSpc>
              <a:buFont typeface="Wingdings" pitchFamily="2" charset="2"/>
              <a:buChar char="ü"/>
            </a:pPr>
            <a:r>
              <a:rPr lang="fa-IR" dirty="0" smtClean="0">
                <a:latin typeface="Times New Roman" pitchFamily="18" charset="0"/>
                <a:cs typeface="Times New Roman" pitchFamily="18" charset="0"/>
              </a:rPr>
              <a:t>آلوده كننده هايی با منبع طبيعي ( آتشفشان ها، آتش سوزي جنگلها، مرداب ها و....) </a:t>
            </a: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0352"/>
            <a:ext cx="8382000" cy="5337048"/>
          </a:xfrm>
        </p:spPr>
        <p:txBody>
          <a:bodyPr>
            <a:normAutofit fontScale="92500"/>
          </a:bodyPr>
          <a:lstStyle/>
          <a:p>
            <a:r>
              <a:rPr lang="ar-SA" dirty="0" smtClean="0">
                <a:latin typeface="Times New Roman" pitchFamily="18" charset="0"/>
                <a:cs typeface="Times New Roman" pitchFamily="18" charset="0"/>
              </a:rPr>
              <a:t>معايب به كارگيري زمين به عنوان انبار فضولات آلي عبارت از</a:t>
            </a:r>
            <a:r>
              <a:rPr lang="fa-IR" dirty="0" smtClean="0">
                <a:latin typeface="Times New Roman" pitchFamily="18" charset="0"/>
                <a:cs typeface="Times New Roman" pitchFamily="18" charset="0"/>
              </a:rPr>
              <a:t>:</a:t>
            </a:r>
          </a:p>
          <a:p>
            <a:pPr>
              <a:buNone/>
            </a:pPr>
            <a:endParaRPr lang="fa-IR" dirty="0" smtClean="0">
              <a:latin typeface="Times New Roman" pitchFamily="18" charset="0"/>
              <a:cs typeface="Times New Roman" pitchFamily="18" charset="0"/>
            </a:endParaRPr>
          </a:p>
          <a:p>
            <a:pPr>
              <a:buNone/>
            </a:pPr>
            <a:r>
              <a:rPr lang="ar-SA" dirty="0" smtClean="0">
                <a:latin typeface="Times New Roman" pitchFamily="18" charset="0"/>
                <a:cs typeface="Times New Roman" pitchFamily="18" charset="0"/>
              </a:rPr>
              <a:t>الف</a:t>
            </a:r>
            <a:r>
              <a:rPr lang="fa-IR" dirty="0" smtClean="0">
                <a:latin typeface="Times New Roman" pitchFamily="18" charset="0"/>
                <a:cs typeface="Times New Roman" pitchFamily="18" charset="0"/>
              </a:rPr>
              <a:t>:</a:t>
            </a:r>
            <a:r>
              <a:rPr lang="ar-SA" dirty="0" smtClean="0">
                <a:latin typeface="Times New Roman" pitchFamily="18" charset="0"/>
                <a:cs typeface="Times New Roman" pitchFamily="18" charset="0"/>
              </a:rPr>
              <a:t> آلودگي خاك ناشي از فلزات سنگين و ديگر عناصر سمي محتواي آنها</a:t>
            </a:r>
            <a:endParaRPr lang="fa-IR" dirty="0" smtClean="0">
              <a:latin typeface="Times New Roman" pitchFamily="18" charset="0"/>
              <a:cs typeface="Times New Roman" pitchFamily="18" charset="0"/>
            </a:endParaRPr>
          </a:p>
          <a:p>
            <a:pPr>
              <a:buNone/>
            </a:pPr>
            <a:r>
              <a:rPr lang="ar-SA" dirty="0" smtClean="0">
                <a:latin typeface="Times New Roman" pitchFamily="18" charset="0"/>
                <a:cs typeface="Times New Roman" pitchFamily="18" charset="0"/>
              </a:rPr>
              <a:t> </a:t>
            </a:r>
            <a:endParaRPr lang="fa-IR" dirty="0" smtClean="0">
              <a:latin typeface="Times New Roman" pitchFamily="18" charset="0"/>
              <a:cs typeface="Times New Roman" pitchFamily="18" charset="0"/>
            </a:endParaRPr>
          </a:p>
          <a:p>
            <a:pPr>
              <a:buNone/>
            </a:pPr>
            <a:r>
              <a:rPr lang="ar-SA" dirty="0" smtClean="0">
                <a:latin typeface="Times New Roman" pitchFamily="18" charset="0"/>
                <a:cs typeface="Times New Roman" pitchFamily="18" charset="0"/>
              </a:rPr>
              <a:t>ب: آلودگي آب هاي سطحي و زيرزميني ناشي از آبدويدگي سطحي وآبشوي فضولات به ويژه از نوع دارنده نيترات در مناطق مرطوب و نيم</a:t>
            </a:r>
            <a:r>
              <a:rPr lang="fa-IR" dirty="0" smtClean="0">
                <a:latin typeface="Times New Roman" pitchFamily="18" charset="0"/>
                <a:cs typeface="Times New Roman" pitchFamily="18" charset="0"/>
              </a:rPr>
              <a:t>ه </a:t>
            </a:r>
            <a:r>
              <a:rPr lang="ar-SA" dirty="0" smtClean="0">
                <a:latin typeface="Times New Roman" pitchFamily="18" charset="0"/>
                <a:cs typeface="Times New Roman" pitchFamily="18" charset="0"/>
              </a:rPr>
              <a:t>مرطوب</a:t>
            </a:r>
            <a:endParaRPr lang="fa-IR" dirty="0" smtClean="0">
              <a:latin typeface="Times New Roman" pitchFamily="18" charset="0"/>
              <a:cs typeface="Times New Roman" pitchFamily="18" charset="0"/>
            </a:endParaRPr>
          </a:p>
          <a:p>
            <a:pPr>
              <a:buNone/>
            </a:pPr>
            <a:endParaRPr lang="fa-IR" dirty="0" smtClean="0">
              <a:latin typeface="Times New Roman" pitchFamily="18" charset="0"/>
              <a:cs typeface="Times New Roman" pitchFamily="18" charset="0"/>
            </a:endParaRPr>
          </a:p>
          <a:p>
            <a:pPr>
              <a:buNone/>
            </a:pPr>
            <a:r>
              <a:rPr lang="ar-SA" dirty="0" smtClean="0">
                <a:latin typeface="Times New Roman" pitchFamily="18" charset="0"/>
                <a:cs typeface="Times New Roman" pitchFamily="18" charset="0"/>
              </a:rPr>
              <a:t> ج : آلودگي هوا ناشي از پراكندگي ذرات فضولات آلي در شرايط خشك</a:t>
            </a:r>
            <a:endParaRPr lang="fa-IR" dirty="0" smtClean="0">
              <a:latin typeface="Times New Roman" pitchFamily="18" charset="0"/>
              <a:cs typeface="Times New Roman" pitchFamily="18" charset="0"/>
            </a:endParaRPr>
          </a:p>
          <a:p>
            <a:pPr>
              <a:buNone/>
            </a:pPr>
            <a:endParaRPr lang="fa-IR" dirty="0" smtClean="0">
              <a:latin typeface="Times New Roman" pitchFamily="18" charset="0"/>
              <a:cs typeface="Times New Roman" pitchFamily="18" charset="0"/>
            </a:endParaRPr>
          </a:p>
          <a:p>
            <a:pPr>
              <a:buNone/>
            </a:pPr>
            <a:r>
              <a:rPr lang="ar-SA" dirty="0" smtClean="0">
                <a:latin typeface="Times New Roman" pitchFamily="18" charset="0"/>
                <a:cs typeface="Times New Roman" pitchFamily="18" charset="0"/>
              </a:rPr>
              <a:t> د: اشاعه بيماري هاي مختلف به وسيله موجودات زنده ميكربي فضولات آلي است.</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457200"/>
            <a:ext cx="8183880" cy="609600"/>
          </a:xfrm>
        </p:spPr>
        <p:txBody>
          <a:bodyPr>
            <a:normAutofit fontScale="90000"/>
          </a:bodyPr>
          <a:lstStyle/>
          <a:p>
            <a:pPr algn="ctr"/>
            <a:r>
              <a:rPr lang="ar-SA" dirty="0" smtClean="0">
                <a:latin typeface="Times New Roman" pitchFamily="18" charset="0"/>
                <a:cs typeface="Times New Roman" pitchFamily="18" charset="0"/>
              </a:rPr>
              <a:t>عوامل بيماري زا در خاك</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a:xfrm>
            <a:off x="502920" y="1295400"/>
            <a:ext cx="8183880" cy="4800600"/>
          </a:xfrm>
        </p:spPr>
        <p:txBody>
          <a:bodyPr>
            <a:normAutofit fontScale="70000" lnSpcReduction="20000"/>
          </a:bodyPr>
          <a:lstStyle/>
          <a:p>
            <a:pPr algn="r"/>
            <a:r>
              <a:rPr lang="ar-SA" dirty="0" smtClean="0">
                <a:latin typeface="Times New Roman" pitchFamily="18" charset="0"/>
                <a:cs typeface="Times New Roman" pitchFamily="18" charset="0"/>
              </a:rPr>
              <a:t>مسافتي كه باكتري هاي بيماري زا در داخل زمين از ميان خلل و فرج و ژوكي طبقات زمين مي پيمايند و سپس متوقف مي شوند حائز اهميت است.</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چنانچه آنها در نطقه اي كه ته نشين شده اند متوقف شوند خطر آلود</a:t>
            </a:r>
            <a:r>
              <a:rPr lang="fa-IR" dirty="0" smtClean="0">
                <a:latin typeface="Times New Roman" pitchFamily="18" charset="0"/>
                <a:cs typeface="Times New Roman" pitchFamily="18" charset="0"/>
              </a:rPr>
              <a:t>ه کردن</a:t>
            </a:r>
            <a:r>
              <a:rPr lang="ar-SA" dirty="0" smtClean="0">
                <a:latin typeface="Times New Roman" pitchFamily="18" charset="0"/>
                <a:cs typeface="Times New Roman" pitchFamily="18" charset="0"/>
              </a:rPr>
              <a:t> آبهاي زيرزميني كاهش مي يابد.</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در صورتي كه مسافت طولاني را همراه آب در خلل و فرج خاك طي كنند خطر آلود</a:t>
            </a:r>
            <a:r>
              <a:rPr lang="fa-IR" dirty="0" smtClean="0">
                <a:latin typeface="Times New Roman" pitchFamily="18" charset="0"/>
                <a:cs typeface="Times New Roman" pitchFamily="18" charset="0"/>
              </a:rPr>
              <a:t>ه کردن</a:t>
            </a:r>
            <a:r>
              <a:rPr lang="ar-SA" dirty="0" smtClean="0">
                <a:latin typeface="Times New Roman" pitchFamily="18" charset="0"/>
                <a:cs typeface="Times New Roman" pitchFamily="18" charset="0"/>
              </a:rPr>
              <a:t> آبهاي زير زميني پيش بيني مي شود.</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در چاههاي فاضلاب در اثر تجزيه شدن مواد مختلف توسط باكتري هاي جوان</a:t>
            </a: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تر و ذرات جامد ريزتر به طور مداوم توليد مي شوند.</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 اين باكتري ها و ذرات جامد ريز همراه آب به لايه هاي پايين تر زمين (خاك) نفوذ كرده و بين لايه ها و دانه هاي خاك و شن زمين و پس از طي مسافتي محبوس مي گردند. </a:t>
            </a:r>
            <a:endParaRPr lang="fa-IR" dirty="0" smtClean="0">
              <a:latin typeface="Times New Roman" pitchFamily="18" charset="0"/>
              <a:cs typeface="Times New Roman" pitchFamily="18" charset="0"/>
            </a:endParaRPr>
          </a:p>
          <a:p>
            <a:pPr algn="r"/>
            <a:endParaRPr lang="fa-IR" dirty="0" smtClean="0">
              <a:latin typeface="Times New Roman" pitchFamily="18" charset="0"/>
              <a:cs typeface="Times New Roman" pitchFamily="18" charset="0"/>
            </a:endParaRPr>
          </a:p>
          <a:p>
            <a:pPr algn="r"/>
            <a:r>
              <a:rPr lang="ar-SA" dirty="0" smtClean="0">
                <a:latin typeface="Times New Roman" pitchFamily="18" charset="0"/>
                <a:cs typeface="Times New Roman" pitchFamily="18" charset="0"/>
              </a:rPr>
              <a:t>مواد شيميايي مانند آمونياك، نيترات، نيتريت كه با فاضلاب همراه و به صورت محلول است، همراه آب از لايه هاي زمين به آساني گذشته و به سفره آبهاي زير زميني م</a:t>
            </a:r>
            <a:r>
              <a:rPr lang="fa-IR" dirty="0" smtClean="0">
                <a:latin typeface="Times New Roman" pitchFamily="18" charset="0"/>
                <a:cs typeface="Times New Roman" pitchFamily="18" charset="0"/>
              </a:rPr>
              <a:t>ی</a:t>
            </a:r>
            <a:r>
              <a:rPr lang="ar-SA" dirty="0" smtClean="0">
                <a:latin typeface="Times New Roman" pitchFamily="18" charset="0"/>
                <a:cs typeface="Times New Roman" pitchFamily="18" charset="0"/>
              </a:rPr>
              <a:t>رسند.</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183880" cy="762000"/>
          </a:xfrm>
        </p:spPr>
        <p:txBody>
          <a:bodyPr/>
          <a:lstStyle/>
          <a:p>
            <a:pPr algn="ctr"/>
            <a:r>
              <a:rPr lang="ar-SA" dirty="0" smtClean="0">
                <a:latin typeface="Times New Roman" pitchFamily="18" charset="0"/>
                <a:cs typeface="Times New Roman" pitchFamily="18" charset="0"/>
              </a:rPr>
              <a:t>اثرات شوينده ها در خاك</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a:xfrm>
            <a:off x="502920" y="1447800"/>
            <a:ext cx="8183880" cy="4495800"/>
          </a:xfrm>
        </p:spPr>
        <p:txBody>
          <a:bodyPr>
            <a:normAutofit fontScale="77500" lnSpcReduction="20000"/>
          </a:bodyPr>
          <a:lstStyle/>
          <a:p>
            <a:pPr algn="just"/>
            <a:r>
              <a:rPr lang="ar-SA" dirty="0" smtClean="0">
                <a:latin typeface="Times New Roman" pitchFamily="18" charset="0"/>
                <a:cs typeface="Times New Roman" pitchFamily="18" charset="0"/>
              </a:rPr>
              <a:t>شوينده ها نفوذپذيري خاك را تغيير مي دهند.</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وجود شوينده ها در فاضلاب سبب افزايش سرعت نفوذپذيري فاضلاب از صافي ها كه سرعت نفوذپذيري آنها بيش از </a:t>
            </a:r>
            <a:r>
              <a:rPr lang="fa-IR" dirty="0" smtClean="0">
                <a:latin typeface="Times New Roman" pitchFamily="18" charset="0"/>
                <a:cs typeface="Times New Roman" pitchFamily="18" charset="0"/>
              </a:rPr>
              <a:t>0/0001</a:t>
            </a:r>
            <a:r>
              <a:rPr lang="ar-SA" dirty="0" smtClean="0">
                <a:latin typeface="Times New Roman" pitchFamily="18" charset="0"/>
                <a:cs typeface="Times New Roman" pitchFamily="18" charset="0"/>
              </a:rPr>
              <a:t>متر بر ثانيه (</a:t>
            </a:r>
            <a:r>
              <a:rPr lang="fa-IR" dirty="0" smtClean="0">
                <a:latin typeface="Times New Roman" pitchFamily="18" charset="0"/>
                <a:cs typeface="Times New Roman" pitchFamily="18" charset="0"/>
              </a:rPr>
              <a:t>0/01</a:t>
            </a:r>
            <a:r>
              <a:rPr lang="ar-SA" dirty="0" smtClean="0">
                <a:latin typeface="Times New Roman" pitchFamily="18" charset="0"/>
                <a:cs typeface="Times New Roman" pitchFamily="18" charset="0"/>
              </a:rPr>
              <a:t>سانتيمتر بر ثانيه) بوده،</a:t>
            </a: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شده است.</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مقدار حركت شوينده در خاك متغيير بوده و به جنس و ماهيت زمين بستگي دارد.</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به اين ترتيب هنگامي كه قابليت نفوذ خاك تغيير كند در كنار وجود شوينده (پاك كننده) افزايش يابد اين امكان كه نفوذ ساير آلوده كننده ها به طبقات و لايه هاي پايين تر زمين حتي تا سطح آبهاي زيرزميني وجود دارد.</a:t>
            </a:r>
            <a:endParaRPr lang="fa-IR" dirty="0" smtClean="0">
              <a:latin typeface="Times New Roman" pitchFamily="18" charset="0"/>
              <a:cs typeface="Times New Roman" pitchFamily="18" charset="0"/>
            </a:endParaRPr>
          </a:p>
          <a:p>
            <a:pPr algn="just"/>
            <a:endParaRPr lang="fa-IR" dirty="0" smtClean="0">
              <a:latin typeface="Times New Roman" pitchFamily="18" charset="0"/>
              <a:cs typeface="Times New Roman" pitchFamily="18" charset="0"/>
            </a:endParaRPr>
          </a:p>
          <a:p>
            <a:pPr algn="just"/>
            <a:r>
              <a:rPr lang="ar-SA" dirty="0" smtClean="0">
                <a:latin typeface="Times New Roman" pitchFamily="18" charset="0"/>
                <a:cs typeface="Times New Roman" pitchFamily="18" charset="0"/>
              </a:rPr>
              <a:t>در عم</a:t>
            </a:r>
            <a:r>
              <a:rPr lang="fa-IR" dirty="0" smtClean="0">
                <a:latin typeface="Times New Roman" pitchFamily="18" charset="0"/>
                <a:cs typeface="Times New Roman" pitchFamily="18" charset="0"/>
              </a:rPr>
              <a:t>ل </a:t>
            </a:r>
            <a:r>
              <a:rPr lang="ar-SA" dirty="0" smtClean="0">
                <a:latin typeface="Times New Roman" pitchFamily="18" charset="0"/>
                <a:cs typeface="Times New Roman" pitchFamily="18" charset="0"/>
              </a:rPr>
              <a:t>ثابت شده كه در آب چاه هاي تهران حتي در اعماق 150 متري شوينده، نيترات، نيتريت، و كليفرم تاييد شده است</a:t>
            </a:r>
            <a:r>
              <a:rPr lang="fa-IR"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lstStyle/>
          <a:p>
            <a:pPr algn="just"/>
            <a:r>
              <a:rPr lang="ar-SA" dirty="0" smtClean="0">
                <a:latin typeface="Times New Roman" pitchFamily="18" charset="0"/>
                <a:cs typeface="Times New Roman" pitchFamily="18" charset="0"/>
              </a:rPr>
              <a:t>وجود شوينده هاي در خاك نفوذپذيري خاك را افزايش داده و ميكروارگانيسم ها و حتي ملكول هايي كه به طور معمول نمي توانند از صافي هاي خاك عبور كنند در حضور شوينده ها قادر خواهند بود از خلل و فرج لايه هاي متوالي و مختلف خاك عبور نمايند</a:t>
            </a: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و موجب آلودگي ميكر</a:t>
            </a:r>
            <a:r>
              <a:rPr lang="fa-IR" dirty="0" smtClean="0">
                <a:latin typeface="Times New Roman" pitchFamily="18" charset="0"/>
                <a:cs typeface="Times New Roman" pitchFamily="18" charset="0"/>
              </a:rPr>
              <a:t>و</a:t>
            </a:r>
            <a:r>
              <a:rPr lang="ar-SA" dirty="0" smtClean="0">
                <a:latin typeface="Times New Roman" pitchFamily="18" charset="0"/>
                <a:cs typeface="Times New Roman" pitchFamily="18" charset="0"/>
              </a:rPr>
              <a:t>بي آبهايي شوند كه درفاصله زياد نسبت به سطح زمين قرار دارند.</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183880" cy="5029200"/>
          </a:xfrm>
        </p:spPr>
        <p:txBody>
          <a:bodyPr>
            <a:normAutofit/>
          </a:bodyPr>
          <a:lstStyle/>
          <a:p>
            <a:pPr lvl="2" algn="r">
              <a:lnSpc>
                <a:spcPct val="90000"/>
              </a:lnSpc>
              <a:buNone/>
            </a:pPr>
            <a:r>
              <a:rPr lang="fa-IR" b="1" dirty="0" smtClean="0">
                <a:latin typeface="Times New Roman" pitchFamily="18" charset="0"/>
                <a:cs typeface="Times New Roman" pitchFamily="18" charset="0"/>
              </a:rPr>
              <a:t>پسماند های جامد به خاك:</a:t>
            </a:r>
            <a:endParaRPr lang="fa-IR" b="1" dirty="0" smtClean="0">
              <a:latin typeface="Times New Roman" pitchFamily="18" charset="0"/>
              <a:cs typeface="Times New Roman" pitchFamily="18" charset="0"/>
            </a:endParaRPr>
          </a:p>
          <a:p>
            <a:pPr lvl="2" algn="r">
              <a:lnSpc>
                <a:spcPct val="90000"/>
              </a:lnSpc>
              <a:buNone/>
            </a:pPr>
            <a:r>
              <a:rPr lang="fa-IR" sz="2400" dirty="0" smtClean="0">
                <a:latin typeface="Times New Roman" pitchFamily="18" charset="0"/>
                <a:cs typeface="Times New Roman" pitchFamily="18" charset="0"/>
              </a:rPr>
              <a:t>    زباله هاي صنعتي، خانگي </a:t>
            </a:r>
            <a:r>
              <a:rPr lang="ar-SA" sz="2400" dirty="0" smtClean="0">
                <a:latin typeface="Times New Roman" pitchFamily="18" charset="0"/>
                <a:cs typeface="Times New Roman" pitchFamily="18" charset="0"/>
              </a:rPr>
              <a:t>ي</a:t>
            </a:r>
            <a:r>
              <a:rPr lang="fa-IR" sz="2400" dirty="0" smtClean="0">
                <a:latin typeface="Times New Roman" pitchFamily="18" charset="0"/>
                <a:cs typeface="Times New Roman" pitchFamily="18" charset="0"/>
              </a:rPr>
              <a:t>ا بهداشتي</a:t>
            </a:r>
          </a:p>
          <a:p>
            <a:pPr lvl="3" algn="r">
              <a:lnSpc>
                <a:spcPct val="90000"/>
              </a:lnSpc>
              <a:buClr>
                <a:schemeClr val="hlink"/>
              </a:buClr>
              <a:buNone/>
            </a:pPr>
            <a:r>
              <a:rPr lang="fa-IR" sz="2400" dirty="0" smtClean="0">
                <a:latin typeface="Times New Roman" pitchFamily="18" charset="0"/>
                <a:cs typeface="Times New Roman" pitchFamily="18" charset="0"/>
              </a:rPr>
              <a:t>ضايعات فلزی</a:t>
            </a:r>
          </a:p>
          <a:p>
            <a:pPr lvl="3" algn="r">
              <a:lnSpc>
                <a:spcPct val="90000"/>
              </a:lnSpc>
              <a:buClr>
                <a:schemeClr val="hlink"/>
              </a:buClr>
              <a:buNone/>
            </a:pPr>
            <a:r>
              <a:rPr lang="fa-IR" sz="2400" dirty="0" smtClean="0">
                <a:latin typeface="Times New Roman" pitchFamily="18" charset="0"/>
                <a:cs typeface="Times New Roman" pitchFamily="18" charset="0"/>
              </a:rPr>
              <a:t>مواد جامد خطرناك مثل آزبست ، سرب ، روي ، نيكل و...</a:t>
            </a:r>
          </a:p>
          <a:p>
            <a:pPr lvl="2" algn="r">
              <a:lnSpc>
                <a:spcPct val="90000"/>
              </a:lnSpc>
              <a:buNone/>
            </a:pPr>
            <a:endParaRPr lang="fa-IR" b="1" dirty="0" smtClean="0">
              <a:latin typeface="Times New Roman" pitchFamily="18" charset="0"/>
              <a:cs typeface="Times New Roman" pitchFamily="18" charset="0"/>
            </a:endParaRPr>
          </a:p>
          <a:p>
            <a:pPr lvl="2" algn="r">
              <a:lnSpc>
                <a:spcPct val="90000"/>
              </a:lnSpc>
              <a:buNone/>
            </a:pPr>
            <a:endParaRPr lang="fa-IR" b="1" dirty="0" smtClean="0">
              <a:latin typeface="Times New Roman" pitchFamily="18" charset="0"/>
              <a:cs typeface="Times New Roman" pitchFamily="18" charset="0"/>
            </a:endParaRPr>
          </a:p>
          <a:p>
            <a:pPr lvl="2" algn="r">
              <a:lnSpc>
                <a:spcPct val="90000"/>
              </a:lnSpc>
              <a:buNone/>
            </a:pPr>
            <a:r>
              <a:rPr lang="fa-IR" b="1" dirty="0" smtClean="0">
                <a:latin typeface="Times New Roman" pitchFamily="18" charset="0"/>
                <a:cs typeface="Times New Roman" pitchFamily="18" charset="0"/>
              </a:rPr>
              <a:t>مايعات شامل :</a:t>
            </a:r>
          </a:p>
          <a:p>
            <a:pPr lvl="3" algn="r">
              <a:lnSpc>
                <a:spcPct val="90000"/>
              </a:lnSpc>
              <a:buClr>
                <a:schemeClr val="hlink"/>
              </a:buClr>
              <a:buNone/>
            </a:pPr>
            <a:r>
              <a:rPr lang="fa-IR" sz="2400" dirty="0" smtClean="0">
                <a:latin typeface="Times New Roman" pitchFamily="18" charset="0"/>
                <a:cs typeface="Times New Roman" pitchFamily="18" charset="0"/>
              </a:rPr>
              <a:t>پساب </a:t>
            </a:r>
            <a:r>
              <a:rPr lang="fa-IR" sz="2400" dirty="0" smtClean="0">
                <a:latin typeface="Times New Roman" pitchFamily="18" charset="0"/>
                <a:cs typeface="Times New Roman" pitchFamily="18" charset="0"/>
              </a:rPr>
              <a:t>های  صنعتي</a:t>
            </a:r>
          </a:p>
          <a:p>
            <a:pPr lvl="3" algn="r">
              <a:lnSpc>
                <a:spcPct val="90000"/>
              </a:lnSpc>
              <a:buClr>
                <a:schemeClr val="hlink"/>
              </a:buClr>
              <a:buNone/>
            </a:pPr>
            <a:r>
              <a:rPr lang="fa-IR" sz="2400" dirty="0" smtClean="0">
                <a:latin typeface="Times New Roman" pitchFamily="18" charset="0"/>
                <a:cs typeface="Times New Roman" pitchFamily="18" charset="0"/>
              </a:rPr>
              <a:t>مواد شيميايي مانند اسيدها و بازها، انواع مواد </a:t>
            </a:r>
            <a:r>
              <a:rPr lang="fa-IR" sz="2400" dirty="0" smtClean="0">
                <a:latin typeface="Times New Roman" pitchFamily="18" charset="0"/>
                <a:cs typeface="Times New Roman" pitchFamily="18" charset="0"/>
              </a:rPr>
              <a:t>شوينده</a:t>
            </a:r>
            <a:endParaRPr lang="fa-IR" sz="2400" dirty="0" smtClean="0">
              <a:latin typeface="Times New Roman" pitchFamily="18" charset="0"/>
              <a:cs typeface="Times New Roman" pitchFamily="18" charset="0"/>
            </a:endParaRPr>
          </a:p>
          <a:p>
            <a:pPr lvl="3" algn="r">
              <a:lnSpc>
                <a:spcPct val="90000"/>
              </a:lnSpc>
              <a:buClr>
                <a:schemeClr val="hlink"/>
              </a:buClr>
              <a:buNone/>
            </a:pPr>
            <a:r>
              <a:rPr lang="fa-IR" sz="2400" dirty="0" smtClean="0">
                <a:latin typeface="Times New Roman" pitchFamily="18" charset="0"/>
                <a:cs typeface="Times New Roman" pitchFamily="18" charset="0"/>
              </a:rPr>
              <a:t>مواد خطرناك مثل انواع سموم شيميايي، حشره كش ها، و...</a:t>
            </a:r>
          </a:p>
          <a:p>
            <a:pPr lvl="3" algn="r">
              <a:lnSpc>
                <a:spcPct val="90000"/>
              </a:lnSpc>
              <a:buClr>
                <a:schemeClr val="hlink"/>
              </a:buClr>
              <a:buNone/>
            </a:pPr>
            <a:r>
              <a:rPr lang="fa-IR" sz="2400" dirty="0" smtClean="0">
                <a:latin typeface="Times New Roman" pitchFamily="18" charset="0"/>
                <a:cs typeface="Times New Roman" pitchFamily="18" charset="0"/>
              </a:rPr>
              <a:t>مواد سوختي و نفتي (گازوئيل، مازوت و...)</a:t>
            </a:r>
          </a:p>
          <a:p>
            <a:pPr lvl="3" algn="r">
              <a:lnSpc>
                <a:spcPct val="90000"/>
              </a:lnSpc>
              <a:buClr>
                <a:schemeClr val="hlink"/>
              </a:buClr>
              <a:buNone/>
            </a:pPr>
            <a:r>
              <a:rPr lang="fa-IR" sz="2400" dirty="0" smtClean="0">
                <a:latin typeface="Times New Roman" pitchFamily="18" charset="0"/>
                <a:cs typeface="Times New Roman" pitchFamily="18" charset="0"/>
              </a:rPr>
              <a:t>شيرابه زباله ها و زنگاب </a:t>
            </a:r>
            <a:r>
              <a:rPr lang="fa-IR" sz="2400" dirty="0" smtClean="0">
                <a:latin typeface="Times New Roman" pitchFamily="18" charset="0"/>
                <a:cs typeface="Times New Roman" pitchFamily="18" charset="0"/>
              </a:rPr>
              <a:t>فلزات</a:t>
            </a:r>
            <a:endParaRPr lang="fa-IR" sz="2400" dirty="0" smtClean="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914400"/>
            <a:ext cx="8183880" cy="3803904"/>
          </a:xfrm>
        </p:spPr>
        <p:txBody>
          <a:bodyPr>
            <a:normAutofit/>
          </a:bodyPr>
          <a:lstStyle/>
          <a:p>
            <a:pPr algn="just" rtl="1">
              <a:buNone/>
            </a:pPr>
            <a:r>
              <a:rPr lang="fa-IR" dirty="0" smtClean="0">
                <a:latin typeface="Times New Roman" pitchFamily="18" charset="0"/>
                <a:cs typeface="Times New Roman" pitchFamily="18" charset="0"/>
              </a:rPr>
              <a:t/>
            </a:r>
            <a:br>
              <a:rPr lang="fa-IR" dirty="0" smtClean="0">
                <a:latin typeface="Times New Roman" pitchFamily="18" charset="0"/>
                <a:cs typeface="Times New Roman" pitchFamily="18" charset="0"/>
              </a:rPr>
            </a:br>
            <a:r>
              <a:rPr lang="fa-IR" dirty="0" smtClean="0">
                <a:latin typeface="Times New Roman" pitchFamily="18" charset="0"/>
                <a:cs typeface="Times New Roman" pitchFamily="18" charset="0"/>
              </a:rPr>
              <a:t> خاک ها به عنوان پالاينده </a:t>
            </a:r>
            <a:r>
              <a:rPr lang="fa-IR" dirty="0" smtClean="0">
                <a:latin typeface="Times New Roman" pitchFamily="18" charset="0"/>
                <a:cs typeface="Times New Roman" pitchFamily="18" charset="0"/>
              </a:rPr>
              <a:t>ها</a:t>
            </a:r>
            <a:r>
              <a:rPr lang="fa-IR" dirty="0" smtClean="0">
                <a:latin typeface="Times New Roman" pitchFamily="18" charset="0"/>
                <a:cs typeface="Times New Roman" pitchFamily="18" charset="0"/>
              </a:rPr>
              <a:t>ي </a:t>
            </a:r>
            <a:r>
              <a:rPr lang="fa-IR" dirty="0" smtClean="0">
                <a:latin typeface="Times New Roman" pitchFamily="18" charset="0"/>
                <a:cs typeface="Times New Roman" pitchFamily="18" charset="0"/>
              </a:rPr>
              <a:t>طبيعت محسوب مي شوند. علاوه بر اينکه تأمين کننده مواد غذايي هستند، خاصيت تصفيه کنندگي نيز دارد. اين خاصيت خاک در اثر خواص فيزيکي آنها (عمل نفوذ آب از منافذ)، خواص شيميايي آنها (جذب سطحي و تبخير) و خواص زيستي </a:t>
            </a:r>
            <a:r>
              <a:rPr lang="fa-IR" dirty="0" smtClean="0">
                <a:latin typeface="Times New Roman" pitchFamily="18" charset="0"/>
                <a:cs typeface="Times New Roman" pitchFamily="18" charset="0"/>
              </a:rPr>
              <a:t>آنها (تجزيه </a:t>
            </a:r>
            <a:r>
              <a:rPr lang="fa-IR" dirty="0" smtClean="0">
                <a:latin typeface="Times New Roman" pitchFamily="18" charset="0"/>
                <a:cs typeface="Times New Roman" pitchFamily="18" charset="0"/>
              </a:rPr>
              <a:t>و فساد مواد آلي) حاصل مي گردد. </a:t>
            </a:r>
            <a:br>
              <a:rPr lang="fa-IR" dirty="0" smtClean="0">
                <a:latin typeface="Times New Roman" pitchFamily="18" charset="0"/>
                <a:cs typeface="Times New Roman" pitchFamily="18" charset="0"/>
              </a:rPr>
            </a:br>
            <a:r>
              <a:rPr lang="fa-IR"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Autofit/>
          </a:bodyPr>
          <a:lstStyle/>
          <a:p>
            <a:pPr>
              <a:buNone/>
            </a:pPr>
            <a:endParaRPr lang="en-US" sz="2400" dirty="0" smtClean="0">
              <a:latin typeface="Times New Roman" pitchFamily="18" charset="0"/>
              <a:cs typeface="Times New Roman" pitchFamily="18" charset="0"/>
            </a:endParaRPr>
          </a:p>
          <a:p>
            <a:pPr algn="ctr">
              <a:buNone/>
            </a:pPr>
            <a:r>
              <a:rPr lang="fa-IR" sz="2400" dirty="0" smtClean="0">
                <a:latin typeface="Times New Roman" pitchFamily="18" charset="0"/>
                <a:cs typeface="Times New Roman" pitchFamily="18" charset="0"/>
              </a:rPr>
              <a:t>   آلودگی </a:t>
            </a:r>
            <a:r>
              <a:rPr lang="fa-IR" sz="2400" dirty="0" smtClean="0">
                <a:latin typeface="Times New Roman" pitchFamily="18" charset="0"/>
                <a:cs typeface="Times New Roman" pitchFamily="18" charset="0"/>
              </a:rPr>
              <a:t>خاک که </a:t>
            </a:r>
            <a:r>
              <a:rPr lang="fa-IR" sz="2400" dirty="0" smtClean="0">
                <a:latin typeface="Times New Roman" pitchFamily="18" charset="0"/>
                <a:cs typeface="Times New Roman" pitchFamily="18" charset="0"/>
              </a:rPr>
              <a:t>بوسیله فعالیتهای مصنوعی یا بوسیله </a:t>
            </a:r>
            <a:r>
              <a:rPr lang="fa-IR" sz="2400" dirty="0" smtClean="0">
                <a:latin typeface="Times New Roman" pitchFamily="18" charset="0"/>
                <a:cs typeface="Times New Roman" pitchFamily="18" charset="0"/>
              </a:rPr>
              <a:t>صنایع ایجاد می گردد شامل:</a:t>
            </a:r>
            <a:endParaRPr lang="fa-IR" sz="2400" dirty="0" smtClean="0">
              <a:latin typeface="Times New Roman" pitchFamily="18" charset="0"/>
              <a:cs typeface="Times New Roman" pitchFamily="18" charset="0"/>
            </a:endParaRPr>
          </a:p>
          <a:p>
            <a:pPr algn="r">
              <a:buNone/>
            </a:pPr>
            <a:endParaRPr lang="fa-IR" sz="2400" dirty="0" smtClean="0">
              <a:latin typeface="Times New Roman" pitchFamily="18" charset="0"/>
              <a:cs typeface="Times New Roman" pitchFamily="18" charset="0"/>
            </a:endParaRPr>
          </a:p>
          <a:p>
            <a:pPr algn="r">
              <a:buNone/>
            </a:pPr>
            <a:r>
              <a:rPr lang="ar-SA" sz="2400" dirty="0" smtClean="0">
                <a:latin typeface="Times New Roman" pitchFamily="18" charset="0"/>
                <a:cs typeface="Times New Roman" pitchFamily="18" charset="0"/>
              </a:rPr>
              <a:t>شامل </a:t>
            </a:r>
            <a:r>
              <a:rPr lang="ar-SA" sz="2400" dirty="0" smtClean="0">
                <a:latin typeface="Times New Roman" pitchFamily="18" charset="0"/>
                <a:cs typeface="Times New Roman" pitchFamily="18" charset="0"/>
              </a:rPr>
              <a:t>کلیه آلاینده هایی است که توسط کارخانجات وارد خاک می شود</a:t>
            </a:r>
            <a:r>
              <a:rPr lang="en-US" sz="2400" dirty="0" smtClean="0">
                <a:latin typeface="Times New Roman" pitchFamily="18" charset="0"/>
                <a:cs typeface="Times New Roman" pitchFamily="18" charset="0"/>
              </a:rPr>
              <a:t> .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ar-SA" sz="2400" dirty="0" smtClean="0">
                <a:latin typeface="Times New Roman" pitchFamily="18" charset="0"/>
                <a:cs typeface="Times New Roman" pitchFamily="18" charset="0"/>
              </a:rPr>
              <a:t>پسماندهای صنایع فولاد و نیروگاه ها</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ar-SA" sz="2400" dirty="0" smtClean="0">
                <a:latin typeface="Times New Roman" pitchFamily="18" charset="0"/>
                <a:cs typeface="Times New Roman" pitchFamily="18" charset="0"/>
              </a:rPr>
              <a:t>پسماندهای صنایع شیمیایی</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ar-SA" sz="2400" dirty="0" smtClean="0">
                <a:latin typeface="Times New Roman" pitchFamily="18" charset="0"/>
                <a:cs typeface="Times New Roman" pitchFamily="18" charset="0"/>
              </a:rPr>
              <a:t>پسماندهای صنایع ذوب آهن و فولادسازی</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ar-SA" sz="2400" dirty="0" smtClean="0">
                <a:latin typeface="Times New Roman" pitchFamily="18" charset="0"/>
                <a:cs typeface="Times New Roman" pitchFamily="18" charset="0"/>
              </a:rPr>
              <a:t>پسماندهای صنایع فلزکاری</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ar-SA" sz="2400" dirty="0" smtClean="0">
                <a:latin typeface="Times New Roman" pitchFamily="18" charset="0"/>
                <a:cs typeface="Times New Roman" pitchFamily="18" charset="0"/>
              </a:rPr>
              <a:t>پسماندهای صنایع نفت (استخراج و پالایش</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ar-SA" sz="2400" dirty="0" smtClean="0">
                <a:latin typeface="Times New Roman" pitchFamily="18" charset="0"/>
                <a:cs typeface="Times New Roman" pitchFamily="18" charset="0"/>
              </a:rPr>
              <a:t>پسماندهای صنایع چوب، سلولز</a:t>
            </a:r>
            <a:r>
              <a:rPr lang="en-US" sz="2400" dirty="0" smtClean="0">
                <a:latin typeface="Times New Roman" pitchFamily="18" charset="0"/>
                <a:cs typeface="Times New Roman" pitchFamily="18" charset="0"/>
              </a:rPr>
              <a:t> </a:t>
            </a:r>
            <a:r>
              <a:rPr lang="ar-SA" sz="2400" dirty="0" smtClean="0">
                <a:latin typeface="Times New Roman" pitchFamily="18" charset="0"/>
                <a:cs typeface="Times New Roman" pitchFamily="18" charset="0"/>
              </a:rPr>
              <a:t>و </a:t>
            </a:r>
            <a:r>
              <a:rPr lang="ar-SA" sz="2400" dirty="0" smtClean="0">
                <a:latin typeface="Times New Roman" pitchFamily="18" charset="0"/>
                <a:cs typeface="Times New Roman" pitchFamily="18" charset="0"/>
              </a:rPr>
              <a:t>کاغذ سازی</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ar-SA" sz="2400" dirty="0" smtClean="0">
                <a:latin typeface="Times New Roman" pitchFamily="18" charset="0"/>
                <a:cs typeface="Times New Roman" pitchFamily="18" charset="0"/>
              </a:rPr>
              <a:t>پسماندهای صنایع چرم سازی</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ar-SA" sz="2400" dirty="0" smtClean="0">
                <a:latin typeface="Times New Roman" pitchFamily="18" charset="0"/>
                <a:cs typeface="Times New Roman" pitchFamily="18" charset="0"/>
              </a:rPr>
              <a:t>پسماندهای صنایع مواد غذایی</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92500" lnSpcReduction="10000"/>
          </a:bodyPr>
          <a:lstStyle/>
          <a:p>
            <a:pPr algn="just">
              <a:buNone/>
            </a:pP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ب</a:t>
            </a:r>
            <a:r>
              <a:rPr lang="fa-IR" dirty="0" smtClean="0">
                <a:latin typeface="Times New Roman" pitchFamily="18" charset="0"/>
                <a:cs typeface="Times New Roman" pitchFamily="18" charset="0"/>
              </a:rPr>
              <a:t>خش</a:t>
            </a:r>
            <a:r>
              <a:rPr lang="ar-SA" dirty="0" smtClean="0">
                <a:latin typeface="Times New Roman" pitchFamily="18" charset="0"/>
                <a:cs typeface="Times New Roman" pitchFamily="18" charset="0"/>
              </a:rPr>
              <a:t> عمده آلودگی های </a:t>
            </a:r>
            <a:r>
              <a:rPr lang="ar-SA" dirty="0" smtClean="0">
                <a:latin typeface="Times New Roman" pitchFamily="18" charset="0"/>
                <a:cs typeface="Times New Roman" pitchFamily="18" charset="0"/>
              </a:rPr>
              <a:t>صنعتی</a:t>
            </a:r>
            <a:r>
              <a:rPr lang="fa-IR" dirty="0" smtClean="0">
                <a:latin typeface="Times New Roman" pitchFamily="18" charset="0"/>
                <a:cs typeface="Times New Roman" pitchFamily="18" charset="0"/>
              </a:rPr>
              <a:t> </a:t>
            </a:r>
            <a:r>
              <a:rPr lang="fa-IR" dirty="0" smtClean="0">
                <a:latin typeface="Times New Roman" pitchFamily="18" charset="0"/>
                <a:cs typeface="Times New Roman" pitchFamily="18" charset="0"/>
              </a:rPr>
              <a:t>بدلیل</a:t>
            </a:r>
            <a:r>
              <a:rPr lang="ar-SA"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تجمع فلزات سنگین در خاک است. این فلزات شامل سرب، کادمیوم، نقره و جیوه هستند که اثرات زیانبار آنها بر روی موجودات زنده ثابت شده است و بارها موجب حوادث زیست محیطی شده اند. بعضی از </a:t>
            </a:r>
            <a:r>
              <a:rPr lang="fa-IR" dirty="0" smtClean="0">
                <a:latin typeface="Times New Roman" pitchFamily="18" charset="0"/>
                <a:cs typeface="Times New Roman" pitchFamily="18" charset="0"/>
              </a:rPr>
              <a:t>مهمترین </a:t>
            </a:r>
            <a:r>
              <a:rPr lang="ar-SA" dirty="0" smtClean="0">
                <a:latin typeface="Times New Roman" pitchFamily="18" charset="0"/>
                <a:cs typeface="Times New Roman" pitchFamily="18" charset="0"/>
              </a:rPr>
              <a:t>این </a:t>
            </a:r>
            <a:r>
              <a:rPr lang="ar-SA" dirty="0" smtClean="0">
                <a:latin typeface="Times New Roman" pitchFamily="18" charset="0"/>
                <a:cs typeface="Times New Roman" pitchFamily="18" charset="0"/>
              </a:rPr>
              <a:t>اثرات شامل</a:t>
            </a:r>
            <a:r>
              <a:rPr lang="en-US" dirty="0" smtClean="0">
                <a:latin typeface="Times New Roman" pitchFamily="18" charset="0"/>
                <a:cs typeface="Times New Roman" pitchFamily="18" charset="0"/>
              </a:rPr>
              <a:t>:</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p>
          <a:p>
            <a:pPr>
              <a:buFont typeface="Wingdings" pitchFamily="2" charset="2"/>
              <a:buChar char="ü"/>
            </a:pP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اختلال فعالیت های بیولوژیک خاک</a:t>
            </a:r>
            <a:r>
              <a:rPr lang="en-US" dirty="0" smtClean="0">
                <a:latin typeface="Times New Roman" pitchFamily="18" charset="0"/>
                <a:cs typeface="Times New Roman" pitchFamily="18" charset="0"/>
              </a:rPr>
              <a:t> </a:t>
            </a:r>
          </a:p>
          <a:p>
            <a:pPr>
              <a:buFont typeface="Wingdings" pitchFamily="2" charset="2"/>
              <a:buChar char="ü"/>
            </a:pP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اثرات سمی روی گیاهان</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36638"/>
          </a:xfrm>
        </p:spPr>
        <p:txBody>
          <a:bodyPr>
            <a:normAutofit fontScale="90000"/>
          </a:bodyPr>
          <a:lstStyle/>
          <a:p>
            <a:pPr algn="ct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ar-SA" dirty="0" smtClean="0">
                <a:latin typeface="Times New Roman" pitchFamily="18" charset="0"/>
                <a:cs typeface="Times New Roman" pitchFamily="18" charset="0"/>
              </a:rPr>
              <a:t>آلودگي هاي نفتي در خاک</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02920" y="1371600"/>
            <a:ext cx="8183880" cy="4495800"/>
          </a:xfrm>
        </p:spPr>
        <p:txBody>
          <a:bodyPr>
            <a:normAutofit fontScale="77500" lnSpcReduction="20000"/>
          </a:bodyPr>
          <a:lstStyle/>
          <a:p>
            <a:pPr algn="just">
              <a:buNone/>
            </a:pPr>
            <a:r>
              <a:rPr lang="ar-SA" dirty="0" smtClean="0">
                <a:latin typeface="Times New Roman" pitchFamily="18" charset="0"/>
                <a:cs typeface="Times New Roman" pitchFamily="18" charset="0"/>
              </a:rPr>
              <a:t>مواد نفتی و مشتقات آنها در اثر حمل و نقل یا ذخیره سازی ممکن است موجب آلودگی خاک شود. </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هرقدر مواد نفتی به عمق بیشتری از خاک نفوذ کنند رفع آن آلودگی مشکل تر خواهد بود. </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ar-SA" dirty="0" smtClean="0">
                <a:latin typeface="Times New Roman" pitchFamily="18" charset="0"/>
                <a:cs typeface="Times New Roman" pitchFamily="18" charset="0"/>
              </a:rPr>
              <a:t>برخی از باکتری ها و میکرو ارگانیسم ها در خاک می توانند موجب تجزیه مواد نفتی شوند که در بخش زدودن آلودگی به روش بیولوژیکی</a:t>
            </a:r>
            <a:r>
              <a:rPr lang="en-US" dirty="0" smtClean="0">
                <a:latin typeface="Times New Roman" pitchFamily="18" charset="0"/>
                <a:cs typeface="Times New Roman" pitchFamily="18" charset="0"/>
              </a:rPr>
              <a:t> </a:t>
            </a:r>
            <a:r>
              <a:rPr lang="fa-IR" dirty="0" smtClean="0">
                <a:latin typeface="Times New Roman" pitchFamily="18" charset="0"/>
                <a:cs typeface="Times New Roman" pitchFamily="18" charset="0"/>
              </a:rPr>
              <a:t>مطرح می شوند.</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ar-SA" b="1" dirty="0" smtClean="0">
                <a:solidFill>
                  <a:srgbClr val="FF0000"/>
                </a:solidFill>
                <a:latin typeface="Times New Roman" pitchFamily="18" charset="0"/>
                <a:cs typeface="Times New Roman" pitchFamily="18" charset="0"/>
              </a:rPr>
              <a:t>راه های کنترل اثرات آلودگی مواد نفتی به شرح زیر است</a:t>
            </a:r>
            <a:r>
              <a:rPr lang="en-US" b="1" dirty="0" smtClean="0">
                <a:solidFill>
                  <a:srgbClr val="FF0000"/>
                </a:solidFill>
                <a:latin typeface="Times New Roman" pitchFamily="18" charset="0"/>
                <a:cs typeface="Times New Roman" pitchFamily="18" charset="0"/>
              </a:rPr>
              <a:t>: </a:t>
            </a:r>
            <a:endParaRPr lang="fa-IR" b="1" dirty="0" smtClean="0">
              <a:solidFill>
                <a:srgbClr val="FF0000"/>
              </a:solidFill>
              <a:latin typeface="Times New Roman" pitchFamily="18" charset="0"/>
              <a:cs typeface="Times New Roman" pitchFamily="18" charset="0"/>
            </a:endParaRPr>
          </a:p>
          <a:p>
            <a:pPr algn="just">
              <a:buNone/>
            </a:pPr>
            <a:endParaRPr lang="en-US" b="1" dirty="0" smtClean="0">
              <a:solidFill>
                <a:srgbClr val="FF0000"/>
              </a:solidFill>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جلوگیری </a:t>
            </a:r>
            <a:r>
              <a:rPr lang="ar-SA" dirty="0" smtClean="0">
                <a:latin typeface="Times New Roman" pitchFamily="18" charset="0"/>
                <a:cs typeface="Times New Roman" pitchFamily="18" charset="0"/>
              </a:rPr>
              <a:t>کردن </a:t>
            </a:r>
            <a:r>
              <a:rPr lang="ar-SA" dirty="0" smtClean="0">
                <a:latin typeface="Times New Roman" pitchFamily="18" charset="0"/>
                <a:cs typeface="Times New Roman" pitchFamily="18" charset="0"/>
              </a:rPr>
              <a:t>از پخش مواد نفتی در سطح گسترده</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بهبود تهویه خاک از طریق شخم زدن و همزدن</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افزایش عناصر غذایی به خاک مانند نیتروژن و فسفر</a:t>
            </a:r>
            <a:endParaRPr lang="en-US" dirty="0" smtClean="0">
              <a:latin typeface="Times New Roman" pitchFamily="18" charset="0"/>
              <a:cs typeface="Times New Roman" pitchFamily="18" charset="0"/>
            </a:endParaRPr>
          </a:p>
          <a:p>
            <a:pPr>
              <a:buFont typeface="Wingdings" pitchFamily="2" charset="2"/>
              <a:buChar char="ü"/>
            </a:pPr>
            <a:r>
              <a:rPr lang="ar-SA" dirty="0" smtClean="0">
                <a:latin typeface="Times New Roman" pitchFamily="18" charset="0"/>
                <a:cs typeface="Times New Roman" pitchFamily="18" charset="0"/>
              </a:rPr>
              <a:t>تلفیق خاک با میکروارگانیسم های تجزیه کننده مواد نفتی </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570038"/>
          </a:xfrm>
        </p:spPr>
        <p:txBody>
          <a:bodyPr>
            <a:normAutofit fontScale="90000"/>
          </a:bodyPr>
          <a:lstStyle/>
          <a:p>
            <a:pPr algn="ctr" rtl="1"/>
            <a:r>
              <a:rPr lang="ar-SA" dirty="0" smtClean="0">
                <a:latin typeface="Times New Roman" pitchFamily="18" charset="0"/>
                <a:cs typeface="Times New Roman" pitchFamily="18" charset="0"/>
              </a:rPr>
              <a:t>زباله ها</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02920" y="1676400"/>
            <a:ext cx="8183880" cy="4191000"/>
          </a:xfrm>
        </p:spPr>
        <p:txBody>
          <a:bodyPr>
            <a:normAutofit lnSpcReduction="10000"/>
          </a:bodyPr>
          <a:lstStyle/>
          <a:p>
            <a:pPr algn="r">
              <a:buNone/>
            </a:pP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یکی از مهمترین منابع آلوده سازی خاک ها زباله ها می باشند</a:t>
            </a: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زباله</a:t>
            </a: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ها می توانند به داخل زمین نفوذ کنند و منابع آبی را نیز آلوده کنند</a:t>
            </a:r>
            <a:r>
              <a:rPr lang="en-US" dirty="0" smtClean="0">
                <a:latin typeface="Times New Roman" pitchFamily="18" charset="0"/>
                <a:cs typeface="Times New Roman" pitchFamily="18" charset="0"/>
              </a:rPr>
              <a:t>.</a:t>
            </a:r>
          </a:p>
          <a:p>
            <a:pPr algn="r">
              <a:buNone/>
            </a:pP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ar-SA" dirty="0" smtClean="0">
                <a:solidFill>
                  <a:srgbClr val="FF0000"/>
                </a:solidFill>
                <a:latin typeface="Times New Roman" pitchFamily="18" charset="0"/>
                <a:cs typeface="Times New Roman" pitchFamily="18" charset="0"/>
              </a:rPr>
              <a:t>روش های دفع زباله به طرق زیر است</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ar-SA" dirty="0" smtClean="0">
                <a:latin typeface="Times New Roman" pitchFamily="18" charset="0"/>
                <a:cs typeface="Times New Roman" pitchFamily="18" charset="0"/>
              </a:rPr>
              <a:t>روش دفن</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ar-SA" dirty="0" smtClean="0">
                <a:latin typeface="Times New Roman" pitchFamily="18" charset="0"/>
                <a:cs typeface="Times New Roman" pitchFamily="18" charset="0"/>
              </a:rPr>
              <a:t>روش سوزاندن</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ar-SA" dirty="0" smtClean="0">
                <a:latin typeface="Times New Roman" pitchFamily="18" charset="0"/>
                <a:cs typeface="Times New Roman" pitchFamily="18" charset="0"/>
              </a:rPr>
              <a:t>روش بازیافت</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ar-SA" dirty="0" smtClean="0">
                <a:latin typeface="Times New Roman" pitchFamily="18" charset="0"/>
                <a:cs typeface="Times New Roman" pitchFamily="18" charset="0"/>
              </a:rPr>
              <a:t>در روش دفن، مناطقی به نام لند</a:t>
            </a: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فیلد ایجاد می کنند و زباله را در آنجا دفن می کنند. در این روش زباله را در زیر زمین مدفون می کنند تا سطح زمین پاک شود ولی مشکلات بعدی ایجاد می شود </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fontScale="85000" lnSpcReduction="20000"/>
          </a:bodyPr>
          <a:lstStyle/>
          <a:p>
            <a:pPr algn="r">
              <a:buNone/>
            </a:pPr>
            <a:endParaRPr lang="fa-IR" dirty="0" smtClean="0">
              <a:solidFill>
                <a:srgbClr val="FF0000"/>
              </a:solidFill>
              <a:latin typeface="Times New Roman" pitchFamily="18" charset="0"/>
              <a:cs typeface="Times New Roman" pitchFamily="18" charset="0"/>
            </a:endParaRPr>
          </a:p>
          <a:p>
            <a:pPr algn="r">
              <a:buNone/>
            </a:pPr>
            <a:endParaRPr lang="fa-IR" dirty="0" smtClean="0">
              <a:solidFill>
                <a:srgbClr val="FF0000"/>
              </a:solidFill>
              <a:latin typeface="Times New Roman" pitchFamily="18" charset="0"/>
              <a:cs typeface="Times New Roman" pitchFamily="18" charset="0"/>
            </a:endParaRPr>
          </a:p>
          <a:p>
            <a:pPr algn="r">
              <a:buNone/>
            </a:pPr>
            <a:r>
              <a:rPr lang="ar-SA" dirty="0" smtClean="0">
                <a:solidFill>
                  <a:srgbClr val="FF0000"/>
                </a:solidFill>
                <a:latin typeface="Times New Roman" pitchFamily="18" charset="0"/>
                <a:cs typeface="Times New Roman" pitchFamily="18" charset="0"/>
              </a:rPr>
              <a:t>این مشکلات شامل</a:t>
            </a:r>
            <a:r>
              <a:rPr lang="en-US" dirty="0" smtClean="0">
                <a:solidFill>
                  <a:srgbClr val="FF0000"/>
                </a:solidFill>
                <a:latin typeface="Times New Roman" pitchFamily="18" charset="0"/>
                <a:cs typeface="Times New Roman" pitchFamily="18" charset="0"/>
              </a:rPr>
              <a:t> :</a:t>
            </a:r>
            <a:br>
              <a:rPr lang="en-US" dirty="0" smtClean="0">
                <a:solidFill>
                  <a:srgbClr val="FF0000"/>
                </a:solidFill>
                <a:latin typeface="Times New Roman" pitchFamily="18" charset="0"/>
                <a:cs typeface="Times New Roman" pitchFamily="18" charset="0"/>
              </a:rPr>
            </a:br>
            <a:endParaRPr lang="fa-IR" dirty="0" smtClean="0">
              <a:solidFill>
                <a:srgbClr val="FF0000"/>
              </a:solidFill>
              <a:latin typeface="Times New Roman" pitchFamily="18" charset="0"/>
              <a:cs typeface="Times New Roman" pitchFamily="18" charset="0"/>
            </a:endParaRPr>
          </a:p>
          <a:p>
            <a:pPr algn="r">
              <a:buNone/>
            </a:pPr>
            <a:r>
              <a:rPr lang="fa-IR" dirty="0" smtClean="0">
                <a:solidFill>
                  <a:srgbClr val="FF0000"/>
                </a:solidFill>
                <a:latin typeface="Times New Roman" pitchFamily="18" charset="0"/>
                <a:cs typeface="Times New Roman" pitchFamily="18" charset="0"/>
              </a:rPr>
              <a:t>    </a:t>
            </a:r>
            <a:r>
              <a:rPr lang="ar-SA" dirty="0" smtClean="0">
                <a:latin typeface="Times New Roman" pitchFamily="18" charset="0"/>
                <a:cs typeface="Times New Roman" pitchFamily="18" charset="0"/>
              </a:rPr>
              <a:t>آلودگی منابع آبی</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تولید بوی بد و گازسمی متان که خطر آتش سوزی را فراهم می کند</a:t>
            </a:r>
            <a:r>
              <a:rPr lang="en-US" dirty="0" smtClean="0">
                <a:latin typeface="Times New Roman" pitchFamily="18" charset="0"/>
                <a:cs typeface="Times New Roman" pitchFamily="18" charset="0"/>
              </a:rPr>
              <a:t> . </a:t>
            </a:r>
            <a:br>
              <a:rPr lang="en-US" dirty="0" smtClean="0">
                <a:latin typeface="Times New Roman" pitchFamily="18" charset="0"/>
                <a:cs typeface="Times New Roman" pitchFamily="18" charset="0"/>
              </a:rPr>
            </a:br>
            <a:r>
              <a:rPr lang="fa-I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تجمع حشرات و موجودات موذ</a:t>
            </a:r>
            <a:r>
              <a:rPr lang="fa-IR" dirty="0" smtClean="0">
                <a:latin typeface="Times New Roman" pitchFamily="18" charset="0"/>
                <a:cs typeface="Times New Roman" pitchFamily="18" charset="0"/>
              </a:rPr>
              <a:t>ی</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endParaRPr lang="fa-IR" dirty="0" smtClean="0">
              <a:latin typeface="Times New Roman" pitchFamily="18" charset="0"/>
              <a:cs typeface="Times New Roman" pitchFamily="18" charset="0"/>
            </a:endParaRPr>
          </a:p>
          <a:p>
            <a:pPr algn="r">
              <a:buNone/>
            </a:pPr>
            <a:r>
              <a:rPr lang="ar-SA" dirty="0" smtClean="0">
                <a:solidFill>
                  <a:srgbClr val="FF0000"/>
                </a:solidFill>
                <a:latin typeface="Times New Roman" pitchFamily="18" charset="0"/>
                <a:cs typeface="Times New Roman" pitchFamily="18" charset="0"/>
              </a:rPr>
              <a:t>برای رفع این مشکلات اقدامات زیر پیشنهاد می شود</a:t>
            </a:r>
            <a:r>
              <a:rPr lang="fa-IR" dirty="0" smtClean="0">
                <a:solidFill>
                  <a:srgbClr val="FF0000"/>
                </a:solidFill>
                <a:latin typeface="Times New Roman" pitchFamily="18" charset="0"/>
                <a:cs typeface="Times New Roman" pitchFamily="18" charset="0"/>
              </a:rPr>
              <a:t>:</a:t>
            </a:r>
          </a:p>
          <a:p>
            <a:pPr algn="r">
              <a:buNone/>
            </a:pPr>
            <a:r>
              <a:rPr lang="en-US" dirty="0" smtClean="0">
                <a:latin typeface="Times New Roman" pitchFamily="18" charset="0"/>
                <a:cs typeface="Times New Roman" pitchFamily="18" charset="0"/>
              </a:rPr>
              <a:t>  </a:t>
            </a:r>
          </a:p>
          <a:p>
            <a:pPr algn="r">
              <a:buNone/>
            </a:pP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بکارگیری فن آوری مؤثر برای دفن</a:t>
            </a:r>
            <a:r>
              <a:rPr lang="fa-IR" dirty="0" smtClean="0">
                <a:latin typeface="Times New Roman" pitchFamily="18" charset="0"/>
                <a:cs typeface="Times New Roman" pitchFamily="18" charset="0"/>
              </a:rPr>
              <a:t>،</a:t>
            </a:r>
            <a:r>
              <a:rPr lang="ar-SA" dirty="0" smtClean="0">
                <a:latin typeface="Times New Roman" pitchFamily="18" charset="0"/>
                <a:cs typeface="Times New Roman" pitchFamily="18" charset="0"/>
              </a:rPr>
              <a:t> مثل فشرده سازی و پوشانیدن روزنه ها</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دفن زباله ها بالاتر از مرتفع ترین سطوح آب های زیرزمینی</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ایجاد لایه های غیرقابل نفوذ در ساختمان لندفیلدها</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ایجاد سیستم زهکشی برای جمع آوری شیرابه ها</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استفاده از گازهای تولید شده در لندفیلدها</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153</TotalTime>
  <Words>1774</Words>
  <Application>Microsoft Office PowerPoint</Application>
  <PresentationFormat>On-screen Show (4:3)</PresentationFormat>
  <Paragraphs>181</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Aspect</vt:lpstr>
      <vt:lpstr>آلودگی خاک </vt:lpstr>
      <vt:lpstr>آلوده كننده های خاک عبارتند از:</vt:lpstr>
      <vt:lpstr>Slide 3</vt:lpstr>
      <vt:lpstr>Slide 4</vt:lpstr>
      <vt:lpstr>Slide 5</vt:lpstr>
      <vt:lpstr>Slide 6</vt:lpstr>
      <vt:lpstr>   آلودگي هاي نفتي در خاک </vt:lpstr>
      <vt:lpstr>زباله ها  </vt:lpstr>
      <vt:lpstr>Slide 9</vt:lpstr>
      <vt:lpstr>ترميم خاک </vt:lpstr>
      <vt:lpstr>نقش عناصر سمي در آلودگي خاك: </vt:lpstr>
      <vt:lpstr>Slide 12</vt:lpstr>
      <vt:lpstr>نقش تركيبات معدني مسموم كننده در آلودگي خاك</vt:lpstr>
      <vt:lpstr>Slide 14</vt:lpstr>
      <vt:lpstr>نيتروژن</vt:lpstr>
      <vt:lpstr>آلودگي خاك ناشي از آفت كش ها</vt:lpstr>
      <vt:lpstr>آفت كش ها از راههاي مختلفي وارد خاك مي شوند كه عبارتند از:</vt:lpstr>
      <vt:lpstr>نقش كودهاي معدني در آلودگي خاك </vt:lpstr>
      <vt:lpstr>آلودگي خاك ناشي از فضولات آلي</vt:lpstr>
      <vt:lpstr>Slide 20</vt:lpstr>
      <vt:lpstr>عوامل بيماري زا در خاك</vt:lpstr>
      <vt:lpstr>اثرات شوينده ها در خاك</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آلودگی خاک و علل پیدایش آن</dc:title>
  <dc:creator>Torabi</dc:creator>
  <cp:lastModifiedBy>MRT</cp:lastModifiedBy>
  <cp:revision>22</cp:revision>
  <dcterms:created xsi:type="dcterms:W3CDTF">2013-05-08T07:56:48Z</dcterms:created>
  <dcterms:modified xsi:type="dcterms:W3CDTF">2014-01-06T08:34:05Z</dcterms:modified>
</cp:coreProperties>
</file>