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80" r:id="rId1"/>
  </p:sldMasterIdLst>
  <p:notesMasterIdLst>
    <p:notesMasterId r:id="rId48"/>
  </p:notesMasterIdLst>
  <p:handoutMasterIdLst>
    <p:handoutMasterId r:id="rId49"/>
  </p:handoutMasterIdLst>
  <p:sldIdLst>
    <p:sldId id="367" r:id="rId2"/>
    <p:sldId id="368" r:id="rId3"/>
    <p:sldId id="369" r:id="rId4"/>
    <p:sldId id="326" r:id="rId5"/>
    <p:sldId id="352" r:id="rId6"/>
    <p:sldId id="366" r:id="rId7"/>
    <p:sldId id="353" r:id="rId8"/>
    <p:sldId id="354" r:id="rId9"/>
    <p:sldId id="370" r:id="rId10"/>
    <p:sldId id="355" r:id="rId11"/>
    <p:sldId id="372" r:id="rId12"/>
    <p:sldId id="328" r:id="rId13"/>
    <p:sldId id="371" r:id="rId14"/>
    <p:sldId id="339" r:id="rId15"/>
    <p:sldId id="390" r:id="rId16"/>
    <p:sldId id="356" r:id="rId17"/>
    <p:sldId id="357" r:id="rId18"/>
    <p:sldId id="340" r:id="rId19"/>
    <p:sldId id="341" r:id="rId20"/>
    <p:sldId id="342" r:id="rId21"/>
    <p:sldId id="343" r:id="rId22"/>
    <p:sldId id="373" r:id="rId23"/>
    <p:sldId id="344" r:id="rId24"/>
    <p:sldId id="374" r:id="rId25"/>
    <p:sldId id="375" r:id="rId26"/>
    <p:sldId id="376" r:id="rId27"/>
    <p:sldId id="377" r:id="rId28"/>
    <p:sldId id="378" r:id="rId29"/>
    <p:sldId id="345" r:id="rId30"/>
    <p:sldId id="379" r:id="rId31"/>
    <p:sldId id="347" r:id="rId32"/>
    <p:sldId id="291" r:id="rId33"/>
    <p:sldId id="348" r:id="rId34"/>
    <p:sldId id="359" r:id="rId35"/>
    <p:sldId id="381" r:id="rId36"/>
    <p:sldId id="391" r:id="rId37"/>
    <p:sldId id="383" r:id="rId38"/>
    <p:sldId id="360" r:id="rId39"/>
    <p:sldId id="361" r:id="rId40"/>
    <p:sldId id="362" r:id="rId41"/>
    <p:sldId id="386" r:id="rId42"/>
    <p:sldId id="387" r:id="rId43"/>
    <p:sldId id="364" r:id="rId44"/>
    <p:sldId id="365" r:id="rId45"/>
    <p:sldId id="363" r:id="rId46"/>
    <p:sldId id="385" r:id="rId47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p3yfwqUhH5XjNpt4+MlSUQ==" hashData="3/YwSKebVuYDbCAeYzFkR2bBmUskXWlV671mFGuVcS3hdiOCoZKJNhhhKAZlM6RZsjG2d7MvO7dsj1q8DsnP1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AEB8"/>
    <a:srgbClr val="F28EAB"/>
    <a:srgbClr val="E41C55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603" autoAdjust="0"/>
    <p:restoredTop sz="87919" autoAdjust="0"/>
  </p:normalViewPr>
  <p:slideViewPr>
    <p:cSldViewPr>
      <p:cViewPr varScale="1">
        <p:scale>
          <a:sx n="70" d="100"/>
          <a:sy n="70" d="100"/>
        </p:scale>
        <p:origin x="135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r>
              <a:rPr lang="fa-IR" smtClean="0"/>
              <a:t>تهیه و تنظیم : مجید قادری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4A477F9-B1CC-4E0E-84C8-3F0A2449B96D}" type="datetimeFigureOut">
              <a:rPr lang="fa-IR" smtClean="0"/>
              <a:t>18/03/1440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FA58250-89A2-4930-AE6E-64146D51A8B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7305039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r>
              <a:rPr lang="fa-IR" smtClean="0"/>
              <a:t>تهیه و تنظیم : مجید قادری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E8851E1-F182-4C79-89FC-280B5E714068}" type="datetimeFigureOut">
              <a:rPr lang="fa-IR" smtClean="0"/>
              <a:t>18/03/1440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BA7669E-A36E-4DA9-8B4E-6E8A3B740B5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3726262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A7669E-A36E-4DA9-8B4E-6E8A3B740B54}" type="slidenum">
              <a:rPr lang="fa-IR" smtClean="0">
                <a:solidFill>
                  <a:prstClr val="black"/>
                </a:solidFill>
              </a:rPr>
              <a:pPr/>
              <a:t>1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717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7669E-A36E-4DA9-8B4E-6E8A3B740B54}" type="slidenum">
              <a:rPr lang="fa-IR" smtClean="0"/>
              <a:t>10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71253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7669E-A36E-4DA9-8B4E-6E8A3B740B54}" type="slidenum">
              <a:rPr lang="fa-IR" smtClean="0"/>
              <a:t>11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9131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7669E-A36E-4DA9-8B4E-6E8A3B740B54}" type="slidenum">
              <a:rPr lang="fa-IR" smtClean="0"/>
              <a:t>12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712539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7669E-A36E-4DA9-8B4E-6E8A3B740B54}" type="slidenum">
              <a:rPr lang="fa-IR" smtClean="0"/>
              <a:t>13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89288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7669E-A36E-4DA9-8B4E-6E8A3B740B54}" type="slidenum">
              <a:rPr lang="fa-IR" smtClean="0"/>
              <a:t>14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712539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7669E-A36E-4DA9-8B4E-6E8A3B740B54}" type="slidenum">
              <a:rPr lang="fa-IR" smtClean="0"/>
              <a:t>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177141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7669E-A36E-4DA9-8B4E-6E8A3B740B54}" type="slidenum">
              <a:rPr lang="fa-IR" smtClean="0"/>
              <a:t>16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712539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7669E-A36E-4DA9-8B4E-6E8A3B740B54}" type="slidenum">
              <a:rPr lang="fa-IR" smtClean="0"/>
              <a:t>17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712539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7669E-A36E-4DA9-8B4E-6E8A3B740B54}" type="slidenum">
              <a:rPr lang="fa-IR" smtClean="0"/>
              <a:t>18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712539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7669E-A36E-4DA9-8B4E-6E8A3B740B54}" type="slidenum">
              <a:rPr lang="fa-IR" smtClean="0"/>
              <a:t>19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71253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7669E-A36E-4DA9-8B4E-6E8A3B740B54}" type="slidenum">
              <a:rPr lang="fa-IR" smtClean="0"/>
              <a:t>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001738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7669E-A36E-4DA9-8B4E-6E8A3B740B54}" type="slidenum">
              <a:rPr lang="fa-IR" smtClean="0"/>
              <a:t>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712539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7669E-A36E-4DA9-8B4E-6E8A3B740B54}" type="slidenum">
              <a:rPr lang="fa-IR" smtClean="0"/>
              <a:t>21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712539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7669E-A36E-4DA9-8B4E-6E8A3B740B54}" type="slidenum">
              <a:rPr lang="fa-IR" smtClean="0"/>
              <a:t>22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720886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7669E-A36E-4DA9-8B4E-6E8A3B740B54}" type="slidenum">
              <a:rPr lang="fa-IR" smtClean="0"/>
              <a:t>23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712539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7669E-A36E-4DA9-8B4E-6E8A3B740B54}" type="slidenum">
              <a:rPr lang="fa-IR" smtClean="0"/>
              <a:t>24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638631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7669E-A36E-4DA9-8B4E-6E8A3B740B54}" type="slidenum">
              <a:rPr lang="fa-IR" smtClean="0"/>
              <a:t>25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825994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7669E-A36E-4DA9-8B4E-6E8A3B740B54}" type="slidenum">
              <a:rPr lang="fa-IR" smtClean="0"/>
              <a:t>26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455612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7669E-A36E-4DA9-8B4E-6E8A3B740B54}" type="slidenum">
              <a:rPr lang="fa-IR" smtClean="0"/>
              <a:t>27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504125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7669E-A36E-4DA9-8B4E-6E8A3B740B54}" type="slidenum">
              <a:rPr lang="fa-IR" smtClean="0"/>
              <a:t>28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797743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7669E-A36E-4DA9-8B4E-6E8A3B740B54}" type="slidenum">
              <a:rPr lang="fa-IR" smtClean="0"/>
              <a:t>29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71253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7669E-A36E-4DA9-8B4E-6E8A3B740B54}" type="slidenum">
              <a:rPr lang="fa-IR" smtClean="0"/>
              <a:t>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642775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7669E-A36E-4DA9-8B4E-6E8A3B740B54}" type="slidenum">
              <a:rPr lang="fa-IR" smtClean="0"/>
              <a:t>30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611539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7669E-A36E-4DA9-8B4E-6E8A3B740B54}" type="slidenum">
              <a:rPr lang="fa-IR" smtClean="0"/>
              <a:t>31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712539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7669E-A36E-4DA9-8B4E-6E8A3B740B54}" type="slidenum">
              <a:rPr lang="fa-IR" smtClean="0"/>
              <a:t>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75550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7669E-A36E-4DA9-8B4E-6E8A3B740B54}" type="slidenum">
              <a:rPr lang="fa-IR" smtClean="0"/>
              <a:t>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71253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7669E-A36E-4DA9-8B4E-6E8A3B740B54}" type="slidenum">
              <a:rPr lang="fa-IR" smtClean="0"/>
              <a:t>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71253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7669E-A36E-4DA9-8B4E-6E8A3B740B54}" type="slidenum">
              <a:rPr lang="fa-IR" smtClean="0"/>
              <a:t>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9946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7669E-A36E-4DA9-8B4E-6E8A3B740B54}" type="slidenum">
              <a:rPr lang="fa-IR" smtClean="0"/>
              <a:t>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71253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7669E-A36E-4DA9-8B4E-6E8A3B740B54}" type="slidenum">
              <a:rPr lang="fa-IR" smtClean="0"/>
              <a:t>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71253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7669E-A36E-4DA9-8B4E-6E8A3B740B54}" type="slidenum">
              <a:rPr lang="fa-IR" smtClean="0"/>
              <a:t>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82349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89B53-4E10-4037-9D72-25A4ADF6359E}" type="datetime8">
              <a:rPr lang="fa-IR" smtClean="0"/>
              <a:t>26 اکتبر 18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تهیه و تنظیم : مجید قادری ( دبیر ناحیه 2 بندرعباس )</a:t>
            </a:r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F006C-1671-46C9-908E-419CD3D513FF}" type="datetime8">
              <a:rPr lang="fa-IR" smtClean="0"/>
              <a:t>26 اکتبر 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تهیه و تنظیم : مجید قادری ( دبیر ناحیه 2 بندرعباس )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983A-8968-4964-9B39-99EA48278DAC}" type="datetime8">
              <a:rPr lang="fa-IR" smtClean="0"/>
              <a:t>26 اکتبر 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تهیه و تنظیم : مجید قادری ( دبیر ناحیه 2 بندرعباس )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CD598-27FF-4134-9A12-E8C5D8A5C011}" type="datetime8">
              <a:rPr lang="fa-IR" smtClean="0"/>
              <a:t>26 اکتبر 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تهیه و تنظیم : مجید قادری ( دبیر ناحیه 2 بندرعباس )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938B5-A939-4073-BA67-D3061E90D7F9}" type="datetime8">
              <a:rPr lang="fa-IR" smtClean="0"/>
              <a:t>26 اکتبر 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تهیه و تنظیم : مجید قادری ( دبیر ناحیه 2 بندرعباس )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703A3-419D-4B81-9070-4BD44BEA4259}" type="datetime8">
              <a:rPr lang="fa-IR" smtClean="0"/>
              <a:t>26 اکتبر 18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تهیه و تنظیم : مجید قادری ( دبیر ناحیه 2 بندرعباس )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5886-D16B-4138-90A3-C19AE7E7E4CF}" type="datetime8">
              <a:rPr lang="fa-IR" smtClean="0"/>
              <a:t>26 اکتبر 18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تهیه و تنظیم : مجید قادری ( دبیر ناحیه 2 بندرعباس )</a:t>
            </a: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1C929-411A-499F-A075-D425C0B7C1A3}" type="datetime8">
              <a:rPr lang="fa-IR" smtClean="0"/>
              <a:t>26 اکتبر 18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تهیه و تنظیم : مجید قادری ( دبیر ناحیه 2 بندرعباس )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36F4-93BC-450C-A29C-C0842BA5F508}" type="datetime8">
              <a:rPr lang="fa-IR" smtClean="0"/>
              <a:t>26 اکتبر 18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تهیه و تنظیم : مجید قادری ( دبیر ناحیه 2 بندرعباس )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6C79-469B-4B7A-9328-CCA38DBAB0E6}" type="datetime8">
              <a:rPr lang="fa-IR" smtClean="0"/>
              <a:t>26 اکتبر 18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تهیه و تنظیم : مجید قادری ( دبیر ناحیه 2 بندرعباس )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BBE6-0C5A-4325-A746-385798CEC5FE}" type="datetime8">
              <a:rPr lang="fa-IR" smtClean="0"/>
              <a:t>26 اکتبر 18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تهیه و تنظیم : مجید قادری ( دبیر ناحیه 2 بندرعباس )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073E467-DB0F-4003-8EC4-4998974257DE}" type="slidenum">
              <a:rPr lang="fa-IR" smtClean="0"/>
              <a:t>‹#›</a:t>
            </a:fld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765BCD6-E0E1-437F-B44E-13700B0E6828}" type="datetime8">
              <a:rPr lang="fa-IR" smtClean="0"/>
              <a:t>26 اکتبر 18</a:t>
            </a:fld>
            <a:endParaRPr lang="fa-I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fa-IR" smtClean="0"/>
              <a:t>تهیه و تنظیم : مجید قادری ( دبیر ناحیه 2 بندرعباس )</a:t>
            </a:r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73E467-DB0F-4003-8EC4-4998974257DE}" type="slidenum">
              <a:rPr lang="fa-IR" smtClean="0"/>
              <a:t>‹#›</a:t>
            </a:fld>
            <a:endParaRPr lang="fa-I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dt="0"/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18" Type="http://schemas.openxmlformats.org/officeDocument/2006/relationships/image" Target="../media/image78.png"/><Relationship Id="rId3" Type="http://schemas.openxmlformats.org/officeDocument/2006/relationships/image" Target="../media/image4.png"/><Relationship Id="rId21" Type="http://schemas.openxmlformats.org/officeDocument/2006/relationships/image" Target="../media/image81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76.png"/><Relationship Id="rId20" Type="http://schemas.openxmlformats.org/officeDocument/2006/relationships/image" Target="../media/image8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19" Type="http://schemas.openxmlformats.org/officeDocument/2006/relationships/image" Target="../media/image79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microsoft.com/office/2007/relationships/hdphoto" Target="../media/hdphoto19.wdp"/><Relationship Id="rId18" Type="http://schemas.openxmlformats.org/officeDocument/2006/relationships/image" Target="../media/image89.png"/><Relationship Id="rId26" Type="http://schemas.openxmlformats.org/officeDocument/2006/relationships/image" Target="../media/image95.png"/><Relationship Id="rId3" Type="http://schemas.openxmlformats.org/officeDocument/2006/relationships/image" Target="../media/image4.png"/><Relationship Id="rId21" Type="http://schemas.microsoft.com/office/2007/relationships/hdphoto" Target="../media/hdphoto23.wdp"/><Relationship Id="rId7" Type="http://schemas.microsoft.com/office/2007/relationships/hdphoto" Target="../media/hdphoto16.wdp"/><Relationship Id="rId12" Type="http://schemas.openxmlformats.org/officeDocument/2006/relationships/image" Target="../media/image86.png"/><Relationship Id="rId17" Type="http://schemas.microsoft.com/office/2007/relationships/hdphoto" Target="../media/hdphoto21.wdp"/><Relationship Id="rId25" Type="http://schemas.openxmlformats.org/officeDocument/2006/relationships/image" Target="../media/image94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88.png"/><Relationship Id="rId20" Type="http://schemas.openxmlformats.org/officeDocument/2006/relationships/image" Target="../media/image90.png"/><Relationship Id="rId29" Type="http://schemas.microsoft.com/office/2007/relationships/hdphoto" Target="../media/hdphoto24.wdp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3.png"/><Relationship Id="rId11" Type="http://schemas.microsoft.com/office/2007/relationships/hdphoto" Target="../media/hdphoto18.wdp"/><Relationship Id="rId24" Type="http://schemas.openxmlformats.org/officeDocument/2006/relationships/image" Target="../media/image93.png"/><Relationship Id="rId5" Type="http://schemas.microsoft.com/office/2007/relationships/hdphoto" Target="../media/hdphoto15.wdp"/><Relationship Id="rId15" Type="http://schemas.microsoft.com/office/2007/relationships/hdphoto" Target="../media/hdphoto20.wdp"/><Relationship Id="rId23" Type="http://schemas.openxmlformats.org/officeDocument/2006/relationships/image" Target="../media/image92.png"/><Relationship Id="rId28" Type="http://schemas.openxmlformats.org/officeDocument/2006/relationships/image" Target="../media/image97.png"/><Relationship Id="rId10" Type="http://schemas.openxmlformats.org/officeDocument/2006/relationships/image" Target="../media/image85.png"/><Relationship Id="rId19" Type="http://schemas.microsoft.com/office/2007/relationships/hdphoto" Target="../media/hdphoto22.wdp"/><Relationship Id="rId4" Type="http://schemas.openxmlformats.org/officeDocument/2006/relationships/image" Target="../media/image82.png"/><Relationship Id="rId9" Type="http://schemas.microsoft.com/office/2007/relationships/hdphoto" Target="../media/hdphoto17.wdp"/><Relationship Id="rId14" Type="http://schemas.openxmlformats.org/officeDocument/2006/relationships/image" Target="../media/image87.png"/><Relationship Id="rId22" Type="http://schemas.openxmlformats.org/officeDocument/2006/relationships/image" Target="../media/image91.png"/><Relationship Id="rId27" Type="http://schemas.openxmlformats.org/officeDocument/2006/relationships/image" Target="../media/image9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5.png"/><Relationship Id="rId3" Type="http://schemas.openxmlformats.org/officeDocument/2006/relationships/image" Target="../media/image98.png"/><Relationship Id="rId7" Type="http://schemas.microsoft.com/office/2007/relationships/hdphoto" Target="../media/hdphoto25.wdp"/><Relationship Id="rId12" Type="http://schemas.openxmlformats.org/officeDocument/2006/relationships/image" Target="../media/image104.png"/><Relationship Id="rId25" Type="http://schemas.openxmlformats.org/officeDocument/2006/relationships/image" Target="../media/image110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0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0.png"/><Relationship Id="rId11" Type="http://schemas.openxmlformats.org/officeDocument/2006/relationships/image" Target="../media/image103.png"/><Relationship Id="rId24" Type="http://schemas.openxmlformats.org/officeDocument/2006/relationships/image" Target="../media/image1061.png"/><Relationship Id="rId5" Type="http://schemas.openxmlformats.org/officeDocument/2006/relationships/image" Target="../media/image99.png"/><Relationship Id="rId15" Type="http://schemas.openxmlformats.org/officeDocument/2006/relationships/image" Target="../media/image107.png"/><Relationship Id="rId23" Type="http://schemas.openxmlformats.org/officeDocument/2006/relationships/image" Target="../media/image109.png"/><Relationship Id="rId10" Type="http://schemas.openxmlformats.org/officeDocument/2006/relationships/image" Target="../media/image102.png"/><Relationship Id="rId4" Type="http://schemas.openxmlformats.org/officeDocument/2006/relationships/image" Target="../media/image4.png"/><Relationship Id="rId9" Type="http://schemas.microsoft.com/office/2007/relationships/hdphoto" Target="../media/hdphoto26.wdp"/><Relationship Id="rId14" Type="http://schemas.openxmlformats.org/officeDocument/2006/relationships/image" Target="../media/image106.png"/><Relationship Id="rId22" Type="http://schemas.openxmlformats.org/officeDocument/2006/relationships/image" Target="../media/image10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16.png"/><Relationship Id="rId18" Type="http://schemas.openxmlformats.org/officeDocument/2006/relationships/image" Target="../media/image120.png"/><Relationship Id="rId26" Type="http://schemas.openxmlformats.org/officeDocument/2006/relationships/image" Target="../media/image125.png"/><Relationship Id="rId3" Type="http://schemas.openxmlformats.org/officeDocument/2006/relationships/image" Target="../media/image98.png"/><Relationship Id="rId21" Type="http://schemas.microsoft.com/office/2007/relationships/hdphoto" Target="../media/hdphoto32.wdp"/><Relationship Id="rId7" Type="http://schemas.openxmlformats.org/officeDocument/2006/relationships/image" Target="../media/image113.png"/><Relationship Id="rId12" Type="http://schemas.microsoft.com/office/2007/relationships/hdphoto" Target="../media/hdphoto29.wdp"/><Relationship Id="rId17" Type="http://schemas.openxmlformats.org/officeDocument/2006/relationships/image" Target="../media/image119.png"/><Relationship Id="rId25" Type="http://schemas.openxmlformats.org/officeDocument/2006/relationships/image" Target="../media/image124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18.png"/><Relationship Id="rId20" Type="http://schemas.openxmlformats.org/officeDocument/2006/relationships/image" Target="../media/image121.png"/><Relationship Id="rId29" Type="http://schemas.openxmlformats.org/officeDocument/2006/relationships/image" Target="../media/image12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2.png"/><Relationship Id="rId11" Type="http://schemas.openxmlformats.org/officeDocument/2006/relationships/image" Target="../media/image115.png"/><Relationship Id="rId24" Type="http://schemas.openxmlformats.org/officeDocument/2006/relationships/image" Target="../media/image123.png"/><Relationship Id="rId5" Type="http://schemas.microsoft.com/office/2007/relationships/hdphoto" Target="../media/hdphoto27.wdp"/><Relationship Id="rId15" Type="http://schemas.openxmlformats.org/officeDocument/2006/relationships/image" Target="../media/image117.png"/><Relationship Id="rId23" Type="http://schemas.microsoft.com/office/2007/relationships/hdphoto" Target="../media/hdphoto33.wdp"/><Relationship Id="rId28" Type="http://schemas.openxmlformats.org/officeDocument/2006/relationships/image" Target="../media/image127.png"/><Relationship Id="rId10" Type="http://schemas.microsoft.com/office/2007/relationships/hdphoto" Target="../media/hdphoto28.wdp"/><Relationship Id="rId19" Type="http://schemas.microsoft.com/office/2007/relationships/hdphoto" Target="../media/hdphoto31.wdp"/><Relationship Id="rId4" Type="http://schemas.openxmlformats.org/officeDocument/2006/relationships/image" Target="../media/image111.png"/><Relationship Id="rId9" Type="http://schemas.openxmlformats.org/officeDocument/2006/relationships/image" Target="../media/image114.png"/><Relationship Id="rId14" Type="http://schemas.microsoft.com/office/2007/relationships/hdphoto" Target="../media/hdphoto30.wdp"/><Relationship Id="rId22" Type="http://schemas.openxmlformats.org/officeDocument/2006/relationships/image" Target="../media/image122.png"/><Relationship Id="rId27" Type="http://schemas.openxmlformats.org/officeDocument/2006/relationships/image" Target="../media/image126.png"/><Relationship Id="rId30" Type="http://schemas.openxmlformats.org/officeDocument/2006/relationships/image" Target="../media/image1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image" Target="../media/image710.png"/><Relationship Id="rId3" Type="http://schemas.openxmlformats.org/officeDocument/2006/relationships/image" Target="../media/image4.png"/><Relationship Id="rId7" Type="http://schemas.microsoft.com/office/2007/relationships/hdphoto" Target="../media/hdphoto35.wdp"/><Relationship Id="rId12" Type="http://schemas.openxmlformats.org/officeDocument/2006/relationships/image" Target="../media/image70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1.png"/><Relationship Id="rId11" Type="http://schemas.openxmlformats.org/officeDocument/2006/relationships/image" Target="../media/image690.png"/><Relationship Id="rId5" Type="http://schemas.microsoft.com/office/2007/relationships/hdphoto" Target="../media/hdphoto34.wdp"/><Relationship Id="rId4" Type="http://schemas.openxmlformats.org/officeDocument/2006/relationships/image" Target="../media/image130.png"/><Relationship Id="rId14" Type="http://schemas.openxmlformats.org/officeDocument/2006/relationships/image" Target="../media/image7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780.png"/><Relationship Id="rId18" Type="http://schemas.openxmlformats.org/officeDocument/2006/relationships/image" Target="../media/image830.png"/><Relationship Id="rId3" Type="http://schemas.openxmlformats.org/officeDocument/2006/relationships/image" Target="../media/image4.png"/><Relationship Id="rId7" Type="http://schemas.openxmlformats.org/officeDocument/2006/relationships/image" Target="../media/image740.png"/><Relationship Id="rId12" Type="http://schemas.openxmlformats.org/officeDocument/2006/relationships/image" Target="../media/image770.png"/><Relationship Id="rId17" Type="http://schemas.openxmlformats.org/officeDocument/2006/relationships/image" Target="../media/image820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810.png"/><Relationship Id="rId20" Type="http://schemas.openxmlformats.org/officeDocument/2006/relationships/image" Target="../media/image85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30.png"/><Relationship Id="rId11" Type="http://schemas.microsoft.com/office/2007/relationships/hdphoto" Target="../media/hdphoto37.wdp"/><Relationship Id="rId15" Type="http://schemas.openxmlformats.org/officeDocument/2006/relationships/image" Target="../media/image800.png"/><Relationship Id="rId10" Type="http://schemas.openxmlformats.org/officeDocument/2006/relationships/image" Target="../media/image134.png"/><Relationship Id="rId19" Type="http://schemas.openxmlformats.org/officeDocument/2006/relationships/image" Target="../media/image840.png"/><Relationship Id="rId9" Type="http://schemas.microsoft.com/office/2007/relationships/hdphoto" Target="../media/hdphoto36.wdp"/><Relationship Id="rId14" Type="http://schemas.openxmlformats.org/officeDocument/2006/relationships/image" Target="../media/image79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13" Type="http://schemas.openxmlformats.org/officeDocument/2006/relationships/image" Target="../media/image139.png"/><Relationship Id="rId3" Type="http://schemas.openxmlformats.org/officeDocument/2006/relationships/image" Target="../media/image4.png"/><Relationship Id="rId7" Type="http://schemas.openxmlformats.org/officeDocument/2006/relationships/image" Target="../media/image137.png"/><Relationship Id="rId12" Type="http://schemas.openxmlformats.org/officeDocument/2006/relationships/image" Target="../media/image930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4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6.png"/><Relationship Id="rId11" Type="http://schemas.openxmlformats.org/officeDocument/2006/relationships/image" Target="../media/image920.png"/><Relationship Id="rId5" Type="http://schemas.microsoft.com/office/2007/relationships/hdphoto" Target="../media/hdphoto38.wdp"/><Relationship Id="rId15" Type="http://schemas.openxmlformats.org/officeDocument/2006/relationships/image" Target="../media/image140.png"/><Relationship Id="rId4" Type="http://schemas.openxmlformats.org/officeDocument/2006/relationships/image" Target="../media/image135.png"/><Relationship Id="rId9" Type="http://schemas.openxmlformats.org/officeDocument/2006/relationships/image" Target="../media/image1380.png"/><Relationship Id="rId14" Type="http://schemas.openxmlformats.org/officeDocument/2006/relationships/image" Target="../media/image139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13" Type="http://schemas.openxmlformats.org/officeDocument/2006/relationships/image" Target="../media/image148.png"/><Relationship Id="rId18" Type="http://schemas.openxmlformats.org/officeDocument/2006/relationships/image" Target="../media/image153.png"/><Relationship Id="rId3" Type="http://schemas.openxmlformats.org/officeDocument/2006/relationships/image" Target="../media/image142.png"/><Relationship Id="rId7" Type="http://schemas.microsoft.com/office/2007/relationships/hdphoto" Target="../media/hdphoto40.wdp"/><Relationship Id="rId12" Type="http://schemas.openxmlformats.org/officeDocument/2006/relationships/image" Target="../media/image147.png"/><Relationship Id="rId17" Type="http://schemas.openxmlformats.org/officeDocument/2006/relationships/image" Target="../media/image152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5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3.png"/><Relationship Id="rId11" Type="http://schemas.openxmlformats.org/officeDocument/2006/relationships/image" Target="../media/image146.png"/><Relationship Id="rId5" Type="http://schemas.openxmlformats.org/officeDocument/2006/relationships/image" Target="../media/image4.png"/><Relationship Id="rId15" Type="http://schemas.openxmlformats.org/officeDocument/2006/relationships/image" Target="../media/image150.png"/><Relationship Id="rId10" Type="http://schemas.openxmlformats.org/officeDocument/2006/relationships/image" Target="../media/image145.png"/><Relationship Id="rId4" Type="http://schemas.microsoft.com/office/2007/relationships/hdphoto" Target="../media/hdphoto39.wdp"/><Relationship Id="rId9" Type="http://schemas.microsoft.com/office/2007/relationships/hdphoto" Target="../media/hdphoto41.wdp"/><Relationship Id="rId14" Type="http://schemas.openxmlformats.org/officeDocument/2006/relationships/image" Target="../media/image1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13" Type="http://schemas.openxmlformats.org/officeDocument/2006/relationships/image" Target="../media/image163.png"/><Relationship Id="rId3" Type="http://schemas.openxmlformats.org/officeDocument/2006/relationships/image" Target="../media/image4.png"/><Relationship Id="rId7" Type="http://schemas.openxmlformats.org/officeDocument/2006/relationships/image" Target="../media/image157.png"/><Relationship Id="rId12" Type="http://schemas.openxmlformats.org/officeDocument/2006/relationships/image" Target="../media/image16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6.png"/><Relationship Id="rId11" Type="http://schemas.openxmlformats.org/officeDocument/2006/relationships/image" Target="../media/image161.png"/><Relationship Id="rId5" Type="http://schemas.openxmlformats.org/officeDocument/2006/relationships/image" Target="../media/image155.png"/><Relationship Id="rId15" Type="http://schemas.openxmlformats.org/officeDocument/2006/relationships/image" Target="../media/image165.png"/><Relationship Id="rId10" Type="http://schemas.openxmlformats.org/officeDocument/2006/relationships/image" Target="../media/image160.png"/><Relationship Id="rId4" Type="http://schemas.openxmlformats.org/officeDocument/2006/relationships/image" Target="../media/image154.png"/><Relationship Id="rId9" Type="http://schemas.openxmlformats.org/officeDocument/2006/relationships/image" Target="../media/image159.png"/><Relationship Id="rId14" Type="http://schemas.openxmlformats.org/officeDocument/2006/relationships/image" Target="../media/image16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13" Type="http://schemas.microsoft.com/office/2007/relationships/hdphoto" Target="../media/hdphoto46.wdp"/><Relationship Id="rId18" Type="http://schemas.openxmlformats.org/officeDocument/2006/relationships/image" Target="../media/image173.png"/><Relationship Id="rId3" Type="http://schemas.openxmlformats.org/officeDocument/2006/relationships/image" Target="../media/image4.png"/><Relationship Id="rId7" Type="http://schemas.microsoft.com/office/2007/relationships/hdphoto" Target="../media/hdphoto43.wdp"/><Relationship Id="rId12" Type="http://schemas.openxmlformats.org/officeDocument/2006/relationships/image" Target="../media/image170.png"/><Relationship Id="rId17" Type="http://schemas.microsoft.com/office/2007/relationships/hdphoto" Target="../media/hdphoto48.wdp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7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7.png"/><Relationship Id="rId11" Type="http://schemas.microsoft.com/office/2007/relationships/hdphoto" Target="../media/hdphoto45.wdp"/><Relationship Id="rId5" Type="http://schemas.microsoft.com/office/2007/relationships/hdphoto" Target="../media/hdphoto42.wdp"/><Relationship Id="rId15" Type="http://schemas.microsoft.com/office/2007/relationships/hdphoto" Target="../media/hdphoto47.wdp"/><Relationship Id="rId10" Type="http://schemas.openxmlformats.org/officeDocument/2006/relationships/image" Target="../media/image169.png"/><Relationship Id="rId19" Type="http://schemas.microsoft.com/office/2007/relationships/hdphoto" Target="../media/hdphoto49.wdp"/><Relationship Id="rId4" Type="http://schemas.openxmlformats.org/officeDocument/2006/relationships/image" Target="../media/image166.png"/><Relationship Id="rId9" Type="http://schemas.microsoft.com/office/2007/relationships/hdphoto" Target="../media/hdphoto44.wdp"/><Relationship Id="rId14" Type="http://schemas.openxmlformats.org/officeDocument/2006/relationships/image" Target="../media/image17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0.png"/><Relationship Id="rId13" Type="http://schemas.openxmlformats.org/officeDocument/2006/relationships/image" Target="../media/image179.png"/><Relationship Id="rId3" Type="http://schemas.openxmlformats.org/officeDocument/2006/relationships/image" Target="../media/image174.jpeg"/><Relationship Id="rId7" Type="http://schemas.openxmlformats.org/officeDocument/2006/relationships/image" Target="../media/image177.png"/><Relationship Id="rId12" Type="http://schemas.openxmlformats.org/officeDocument/2006/relationships/image" Target="../media/image17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6.png"/><Relationship Id="rId11" Type="http://schemas.microsoft.com/office/2007/relationships/hdphoto" Target="../media/hdphoto38.wdp"/><Relationship Id="rId5" Type="http://schemas.openxmlformats.org/officeDocument/2006/relationships/image" Target="../media/image175.png"/><Relationship Id="rId15" Type="http://schemas.microsoft.com/office/2007/relationships/hdphoto" Target="../media/hdphoto50.wdp"/><Relationship Id="rId10" Type="http://schemas.openxmlformats.org/officeDocument/2006/relationships/image" Target="../media/image135.png"/><Relationship Id="rId4" Type="http://schemas.openxmlformats.org/officeDocument/2006/relationships/image" Target="../media/image4.png"/><Relationship Id="rId9" Type="http://schemas.openxmlformats.org/officeDocument/2006/relationships/image" Target="../media/image1420.png"/><Relationship Id="rId14" Type="http://schemas.openxmlformats.org/officeDocument/2006/relationships/image" Target="../media/image18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3" Type="http://schemas.openxmlformats.org/officeDocument/2006/relationships/image" Target="../media/image4.png"/><Relationship Id="rId7" Type="http://schemas.openxmlformats.org/officeDocument/2006/relationships/image" Target="../media/image18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3.png"/><Relationship Id="rId5" Type="http://schemas.openxmlformats.org/officeDocument/2006/relationships/image" Target="../media/image182.png"/><Relationship Id="rId4" Type="http://schemas.openxmlformats.org/officeDocument/2006/relationships/image" Target="../media/image18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13" Type="http://schemas.openxmlformats.org/officeDocument/2006/relationships/image" Target="../media/image1600.png"/><Relationship Id="rId3" Type="http://schemas.openxmlformats.org/officeDocument/2006/relationships/image" Target="../media/image4.png"/><Relationship Id="rId7" Type="http://schemas.openxmlformats.org/officeDocument/2006/relationships/image" Target="../media/image189.png"/><Relationship Id="rId12" Type="http://schemas.openxmlformats.org/officeDocument/2006/relationships/image" Target="../media/image159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8.png"/><Relationship Id="rId11" Type="http://schemas.openxmlformats.org/officeDocument/2006/relationships/image" Target="../media/image1580.png"/><Relationship Id="rId5" Type="http://schemas.openxmlformats.org/officeDocument/2006/relationships/image" Target="../media/image187.png"/><Relationship Id="rId15" Type="http://schemas.openxmlformats.org/officeDocument/2006/relationships/image" Target="../media/image191.png"/><Relationship Id="rId10" Type="http://schemas.openxmlformats.org/officeDocument/2006/relationships/image" Target="../media/image1570.png"/><Relationship Id="rId4" Type="http://schemas.openxmlformats.org/officeDocument/2006/relationships/image" Target="../media/image186.png"/><Relationship Id="rId9" Type="http://schemas.openxmlformats.org/officeDocument/2006/relationships/image" Target="../media/image1560.png"/><Relationship Id="rId14" Type="http://schemas.openxmlformats.org/officeDocument/2006/relationships/image" Target="../media/image161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1.png"/><Relationship Id="rId13" Type="http://schemas.openxmlformats.org/officeDocument/2006/relationships/image" Target="../media/image196.png"/><Relationship Id="rId3" Type="http://schemas.openxmlformats.org/officeDocument/2006/relationships/image" Target="../media/image1680.png"/><Relationship Id="rId7" Type="http://schemas.microsoft.com/office/2007/relationships/hdphoto" Target="../media/hdphoto38.wdp"/><Relationship Id="rId12" Type="http://schemas.openxmlformats.org/officeDocument/2006/relationships/image" Target="../media/image195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19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5.png"/><Relationship Id="rId11" Type="http://schemas.openxmlformats.org/officeDocument/2006/relationships/image" Target="../media/image194.png"/><Relationship Id="rId5" Type="http://schemas.openxmlformats.org/officeDocument/2006/relationships/image" Target="../media/image1690.png"/><Relationship Id="rId15" Type="http://schemas.openxmlformats.org/officeDocument/2006/relationships/image" Target="../media/image198.png"/><Relationship Id="rId10" Type="http://schemas.openxmlformats.org/officeDocument/2006/relationships/image" Target="../media/image193.png"/><Relationship Id="rId4" Type="http://schemas.openxmlformats.org/officeDocument/2006/relationships/image" Target="../media/image4.png"/><Relationship Id="rId9" Type="http://schemas.openxmlformats.org/officeDocument/2006/relationships/image" Target="../media/image192.png"/><Relationship Id="rId14" Type="http://schemas.openxmlformats.org/officeDocument/2006/relationships/image" Target="../media/image19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61.png"/><Relationship Id="rId5" Type="http://schemas.openxmlformats.org/officeDocument/2006/relationships/image" Target="../media/image1751.png"/><Relationship Id="rId4" Type="http://schemas.openxmlformats.org/officeDocument/2006/relationships/image" Target="../media/image174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0.png"/><Relationship Id="rId13" Type="http://schemas.openxmlformats.org/officeDocument/2006/relationships/image" Target="../media/image1861.png"/><Relationship Id="rId18" Type="http://schemas.openxmlformats.org/officeDocument/2006/relationships/image" Target="../media/image1911.png"/><Relationship Id="rId3" Type="http://schemas.openxmlformats.org/officeDocument/2006/relationships/image" Target="../media/image4.png"/><Relationship Id="rId21" Type="http://schemas.openxmlformats.org/officeDocument/2006/relationships/image" Target="../media/image1940.png"/><Relationship Id="rId7" Type="http://schemas.openxmlformats.org/officeDocument/2006/relationships/image" Target="../media/image203.png"/><Relationship Id="rId12" Type="http://schemas.openxmlformats.org/officeDocument/2006/relationships/image" Target="../media/image207.png"/><Relationship Id="rId17" Type="http://schemas.openxmlformats.org/officeDocument/2006/relationships/image" Target="../media/image1901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1891.png"/><Relationship Id="rId20" Type="http://schemas.openxmlformats.org/officeDocument/2006/relationships/image" Target="../media/image193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2.png"/><Relationship Id="rId11" Type="http://schemas.openxmlformats.org/officeDocument/2006/relationships/image" Target="../media/image206.png"/><Relationship Id="rId5" Type="http://schemas.openxmlformats.org/officeDocument/2006/relationships/image" Target="../media/image201.png"/><Relationship Id="rId15" Type="http://schemas.openxmlformats.org/officeDocument/2006/relationships/image" Target="../media/image1881.png"/><Relationship Id="rId23" Type="http://schemas.openxmlformats.org/officeDocument/2006/relationships/image" Target="../media/image208.png"/><Relationship Id="rId10" Type="http://schemas.openxmlformats.org/officeDocument/2006/relationships/image" Target="../media/image205.png"/><Relationship Id="rId19" Type="http://schemas.openxmlformats.org/officeDocument/2006/relationships/image" Target="../media/image1920.png"/><Relationship Id="rId4" Type="http://schemas.openxmlformats.org/officeDocument/2006/relationships/image" Target="../media/image200.png"/><Relationship Id="rId9" Type="http://schemas.openxmlformats.org/officeDocument/2006/relationships/image" Target="../media/image204.png"/><Relationship Id="rId14" Type="http://schemas.openxmlformats.org/officeDocument/2006/relationships/image" Target="../media/image1871.png"/><Relationship Id="rId22" Type="http://schemas.openxmlformats.org/officeDocument/2006/relationships/image" Target="../media/image19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8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9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png"/><Relationship Id="rId3" Type="http://schemas.openxmlformats.org/officeDocument/2006/relationships/image" Target="../media/image210.png"/><Relationship Id="rId7" Type="http://schemas.openxmlformats.org/officeDocument/2006/relationships/image" Target="../media/image2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microsoft.com/office/2007/relationships/hdphoto" Target="../media/hdphoto52.wdp"/><Relationship Id="rId11" Type="http://schemas.openxmlformats.org/officeDocument/2006/relationships/image" Target="../media/image216.png"/><Relationship Id="rId5" Type="http://schemas.openxmlformats.org/officeDocument/2006/relationships/image" Target="../media/image211.png"/><Relationship Id="rId10" Type="http://schemas.openxmlformats.org/officeDocument/2006/relationships/image" Target="../media/image215.png"/><Relationship Id="rId4" Type="http://schemas.microsoft.com/office/2007/relationships/hdphoto" Target="../media/hdphoto51.wdp"/><Relationship Id="rId9" Type="http://schemas.openxmlformats.org/officeDocument/2006/relationships/image" Target="../media/image214.png"/><Relationship Id="rId14" Type="http://schemas.openxmlformats.org/officeDocument/2006/relationships/image" Target="../media/image2020.pn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hdphoto" Target="../media/hdphoto55.wdp"/><Relationship Id="rId13" Type="http://schemas.openxmlformats.org/officeDocument/2006/relationships/image" Target="../media/image1720.png"/><Relationship Id="rId18" Type="http://schemas.openxmlformats.org/officeDocument/2006/relationships/image" Target="../media/image1770.png"/><Relationship Id="rId3" Type="http://schemas.openxmlformats.org/officeDocument/2006/relationships/image" Target="../media/image217.png"/><Relationship Id="rId7" Type="http://schemas.openxmlformats.org/officeDocument/2006/relationships/image" Target="../media/image219.png"/><Relationship Id="rId12" Type="http://schemas.openxmlformats.org/officeDocument/2006/relationships/image" Target="../media/image1710.png"/><Relationship Id="rId17" Type="http://schemas.openxmlformats.org/officeDocument/2006/relationships/image" Target="../media/image1760.png"/><Relationship Id="rId2" Type="http://schemas.openxmlformats.org/officeDocument/2006/relationships/image" Target="../media/image4.png"/><Relationship Id="rId16" Type="http://schemas.openxmlformats.org/officeDocument/2006/relationships/image" Target="../media/image1750.png"/><Relationship Id="rId1" Type="http://schemas.openxmlformats.org/officeDocument/2006/relationships/slideLayout" Target="../slideLayouts/slideLayout5.xml"/><Relationship Id="rId6" Type="http://schemas.microsoft.com/office/2007/relationships/hdphoto" Target="../media/hdphoto54.wdp"/><Relationship Id="rId11" Type="http://schemas.openxmlformats.org/officeDocument/2006/relationships/image" Target="../media/image1700.png"/><Relationship Id="rId5" Type="http://schemas.openxmlformats.org/officeDocument/2006/relationships/image" Target="../media/image218.png"/><Relationship Id="rId15" Type="http://schemas.openxmlformats.org/officeDocument/2006/relationships/image" Target="../media/image1740.png"/><Relationship Id="rId4" Type="http://schemas.microsoft.com/office/2007/relationships/hdphoto" Target="../media/hdphoto53.wdp"/><Relationship Id="rId14" Type="http://schemas.openxmlformats.org/officeDocument/2006/relationships/image" Target="../media/image173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0.png"/><Relationship Id="rId13" Type="http://schemas.openxmlformats.org/officeDocument/2006/relationships/image" Target="../media/image1860.png"/><Relationship Id="rId18" Type="http://schemas.openxmlformats.org/officeDocument/2006/relationships/image" Target="../media/image1910.png"/><Relationship Id="rId3" Type="http://schemas.openxmlformats.org/officeDocument/2006/relationships/image" Target="../media/image220.png"/><Relationship Id="rId7" Type="http://schemas.openxmlformats.org/officeDocument/2006/relationships/image" Target="../media/image2090.png"/><Relationship Id="rId12" Type="http://schemas.openxmlformats.org/officeDocument/2006/relationships/image" Target="../media/image1850.png"/><Relationship Id="rId17" Type="http://schemas.openxmlformats.org/officeDocument/2006/relationships/image" Target="../media/image1900.png"/><Relationship Id="rId2" Type="http://schemas.openxmlformats.org/officeDocument/2006/relationships/image" Target="../media/image4.png"/><Relationship Id="rId16" Type="http://schemas.openxmlformats.org/officeDocument/2006/relationships/image" Target="../media/image189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80.png"/><Relationship Id="rId5" Type="http://schemas.microsoft.com/office/2007/relationships/hdphoto" Target="../media/hdphoto56.wdp"/><Relationship Id="rId15" Type="http://schemas.openxmlformats.org/officeDocument/2006/relationships/image" Target="../media/image1880.png"/><Relationship Id="rId10" Type="http://schemas.openxmlformats.org/officeDocument/2006/relationships/image" Target="../media/image2120.png"/><Relationship Id="rId4" Type="http://schemas.openxmlformats.org/officeDocument/2006/relationships/image" Target="../media/image221.png"/><Relationship Id="rId9" Type="http://schemas.openxmlformats.org/officeDocument/2006/relationships/image" Target="../media/image2110.png"/><Relationship Id="rId14" Type="http://schemas.openxmlformats.org/officeDocument/2006/relationships/image" Target="../media/image187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png"/><Relationship Id="rId13" Type="http://schemas.openxmlformats.org/officeDocument/2006/relationships/image" Target="../media/image232.png"/><Relationship Id="rId18" Type="http://schemas.openxmlformats.org/officeDocument/2006/relationships/image" Target="../media/image237.png"/><Relationship Id="rId3" Type="http://schemas.openxmlformats.org/officeDocument/2006/relationships/image" Target="../media/image223.png"/><Relationship Id="rId7" Type="http://schemas.openxmlformats.org/officeDocument/2006/relationships/image" Target="../media/image227.png"/><Relationship Id="rId12" Type="http://schemas.openxmlformats.org/officeDocument/2006/relationships/image" Target="../media/image2310.png"/><Relationship Id="rId17" Type="http://schemas.openxmlformats.org/officeDocument/2006/relationships/image" Target="../media/image236.png"/><Relationship Id="rId2" Type="http://schemas.openxmlformats.org/officeDocument/2006/relationships/image" Target="../media/image222.png"/><Relationship Id="rId16" Type="http://schemas.openxmlformats.org/officeDocument/2006/relationships/image" Target="../media/image235.png"/><Relationship Id="rId20" Type="http://schemas.openxmlformats.org/officeDocument/2006/relationships/image" Target="../media/image2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6.png"/><Relationship Id="rId11" Type="http://schemas.openxmlformats.org/officeDocument/2006/relationships/image" Target="../media/image231.png"/><Relationship Id="rId5" Type="http://schemas.openxmlformats.org/officeDocument/2006/relationships/image" Target="../media/image225.png"/><Relationship Id="rId15" Type="http://schemas.openxmlformats.org/officeDocument/2006/relationships/image" Target="../media/image234.png"/><Relationship Id="rId10" Type="http://schemas.openxmlformats.org/officeDocument/2006/relationships/image" Target="../media/image230.png"/><Relationship Id="rId19" Type="http://schemas.openxmlformats.org/officeDocument/2006/relationships/image" Target="../media/image238.png"/><Relationship Id="rId4" Type="http://schemas.openxmlformats.org/officeDocument/2006/relationships/image" Target="../media/image224.png"/><Relationship Id="rId9" Type="http://schemas.openxmlformats.org/officeDocument/2006/relationships/image" Target="../media/image229.png"/><Relationship Id="rId14" Type="http://schemas.openxmlformats.org/officeDocument/2006/relationships/image" Target="../media/image23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81.png"/><Relationship Id="rId13" Type="http://schemas.openxmlformats.org/officeDocument/2006/relationships/image" Target="../media/image243.png"/><Relationship Id="rId3" Type="http://schemas.openxmlformats.org/officeDocument/2006/relationships/image" Target="../media/image2330.png"/><Relationship Id="rId7" Type="http://schemas.openxmlformats.org/officeDocument/2006/relationships/image" Target="../media/image2371.png"/><Relationship Id="rId12" Type="http://schemas.openxmlformats.org/officeDocument/2006/relationships/image" Target="../media/image242.png"/><Relationship Id="rId2" Type="http://schemas.openxmlformats.org/officeDocument/2006/relationships/image" Target="../media/image23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61.png"/><Relationship Id="rId11" Type="http://schemas.openxmlformats.org/officeDocument/2006/relationships/image" Target="../media/image241.png"/><Relationship Id="rId5" Type="http://schemas.openxmlformats.org/officeDocument/2006/relationships/image" Target="../media/image2350.png"/><Relationship Id="rId10" Type="http://schemas.openxmlformats.org/officeDocument/2006/relationships/image" Target="../media/image240.png"/><Relationship Id="rId4" Type="http://schemas.openxmlformats.org/officeDocument/2006/relationships/image" Target="../media/image2340.png"/><Relationship Id="rId9" Type="http://schemas.openxmlformats.org/officeDocument/2006/relationships/image" Target="../media/image2391.png"/><Relationship Id="rId14" Type="http://schemas.openxmlformats.org/officeDocument/2006/relationships/image" Target="../media/image24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1.png"/><Relationship Id="rId13" Type="http://schemas.openxmlformats.org/officeDocument/2006/relationships/image" Target="../media/image256.png"/><Relationship Id="rId18" Type="http://schemas.openxmlformats.org/officeDocument/2006/relationships/image" Target="../media/image261.png"/><Relationship Id="rId3" Type="http://schemas.openxmlformats.org/officeDocument/2006/relationships/image" Target="../media/image246.png"/><Relationship Id="rId21" Type="http://schemas.openxmlformats.org/officeDocument/2006/relationships/image" Target="../media/image264.png"/><Relationship Id="rId7" Type="http://schemas.openxmlformats.org/officeDocument/2006/relationships/image" Target="../media/image250.png"/><Relationship Id="rId12" Type="http://schemas.openxmlformats.org/officeDocument/2006/relationships/image" Target="../media/image255.png"/><Relationship Id="rId17" Type="http://schemas.openxmlformats.org/officeDocument/2006/relationships/image" Target="../media/image260.png"/><Relationship Id="rId2" Type="http://schemas.openxmlformats.org/officeDocument/2006/relationships/image" Target="../media/image245.png"/><Relationship Id="rId16" Type="http://schemas.openxmlformats.org/officeDocument/2006/relationships/image" Target="../media/image259.png"/><Relationship Id="rId20" Type="http://schemas.openxmlformats.org/officeDocument/2006/relationships/image" Target="../media/image26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9.png"/><Relationship Id="rId11" Type="http://schemas.openxmlformats.org/officeDocument/2006/relationships/image" Target="../media/image254.png"/><Relationship Id="rId5" Type="http://schemas.openxmlformats.org/officeDocument/2006/relationships/image" Target="../media/image248.png"/><Relationship Id="rId15" Type="http://schemas.openxmlformats.org/officeDocument/2006/relationships/image" Target="../media/image258.png"/><Relationship Id="rId10" Type="http://schemas.openxmlformats.org/officeDocument/2006/relationships/image" Target="../media/image253.png"/><Relationship Id="rId19" Type="http://schemas.openxmlformats.org/officeDocument/2006/relationships/image" Target="../media/image262.png"/><Relationship Id="rId4" Type="http://schemas.openxmlformats.org/officeDocument/2006/relationships/image" Target="../media/image247.png"/><Relationship Id="rId9" Type="http://schemas.openxmlformats.org/officeDocument/2006/relationships/image" Target="../media/image252.png"/><Relationship Id="rId14" Type="http://schemas.openxmlformats.org/officeDocument/2006/relationships/image" Target="../media/image257.png"/><Relationship Id="rId22" Type="http://schemas.openxmlformats.org/officeDocument/2006/relationships/image" Target="../media/image26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9.png"/><Relationship Id="rId3" Type="http://schemas.openxmlformats.org/officeDocument/2006/relationships/image" Target="../media/image266.png"/><Relationship Id="rId7" Type="http://schemas.openxmlformats.org/officeDocument/2006/relationships/image" Target="../media/image268.png"/><Relationship Id="rId12" Type="http://schemas.openxmlformats.org/officeDocument/2006/relationships/image" Target="../media/image197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microsoft.com/office/2007/relationships/hdphoto" Target="../media/hdphoto58.wdp"/><Relationship Id="rId11" Type="http://schemas.openxmlformats.org/officeDocument/2006/relationships/image" Target="../media/image1960.png"/><Relationship Id="rId5" Type="http://schemas.openxmlformats.org/officeDocument/2006/relationships/image" Target="../media/image267.png"/><Relationship Id="rId4" Type="http://schemas.microsoft.com/office/2007/relationships/hdphoto" Target="../media/hdphoto57.wdp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70.png"/><Relationship Id="rId13" Type="http://schemas.openxmlformats.org/officeDocument/2006/relationships/image" Target="../media/image2420.png"/><Relationship Id="rId3" Type="http://schemas.microsoft.com/office/2007/relationships/hdphoto" Target="../media/hdphoto59.wdp"/><Relationship Id="rId7" Type="http://schemas.openxmlformats.org/officeDocument/2006/relationships/image" Target="../media/image2360.png"/><Relationship Id="rId12" Type="http://schemas.openxmlformats.org/officeDocument/2006/relationships/image" Target="../media/image2410.png"/><Relationship Id="rId2" Type="http://schemas.openxmlformats.org/officeDocument/2006/relationships/image" Target="../media/image270.png"/><Relationship Id="rId16" Type="http://schemas.openxmlformats.org/officeDocument/2006/relationships/image" Target="../media/image2450.png"/><Relationship Id="rId1" Type="http://schemas.openxmlformats.org/officeDocument/2006/relationships/slideLayout" Target="../slideLayouts/slideLayout5.xml"/><Relationship Id="rId6" Type="http://schemas.microsoft.com/office/2007/relationships/hdphoto" Target="../media/hdphoto60.wdp"/><Relationship Id="rId11" Type="http://schemas.openxmlformats.org/officeDocument/2006/relationships/image" Target="../media/image2400.png"/><Relationship Id="rId5" Type="http://schemas.openxmlformats.org/officeDocument/2006/relationships/image" Target="../media/image271.png"/><Relationship Id="rId15" Type="http://schemas.openxmlformats.org/officeDocument/2006/relationships/image" Target="../media/image2440.png"/><Relationship Id="rId10" Type="http://schemas.openxmlformats.org/officeDocument/2006/relationships/image" Target="../media/image2390.png"/><Relationship Id="rId4" Type="http://schemas.openxmlformats.org/officeDocument/2006/relationships/image" Target="../media/image4.png"/><Relationship Id="rId9" Type="http://schemas.openxmlformats.org/officeDocument/2006/relationships/image" Target="../media/image2380.png"/><Relationship Id="rId14" Type="http://schemas.openxmlformats.org/officeDocument/2006/relationships/image" Target="../media/image2430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5" Type="http://schemas.microsoft.com/office/2007/relationships/hdphoto" Target="../media/hdphoto3.wdp"/><Relationship Id="rId10" Type="http://schemas.openxmlformats.org/officeDocument/2006/relationships/image" Target="../media/image811.png"/><Relationship Id="rId19" Type="http://schemas.openxmlformats.org/officeDocument/2006/relationships/image" Target="../media/image16.png"/><Relationship Id="rId4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5.png"/><Relationship Id="rId3" Type="http://schemas.openxmlformats.org/officeDocument/2006/relationships/image" Target="../media/image272.png"/><Relationship Id="rId12" Type="http://schemas.openxmlformats.org/officeDocument/2006/relationships/image" Target="../media/image217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90.png"/><Relationship Id="rId11" Type="http://schemas.openxmlformats.org/officeDocument/2006/relationships/image" Target="../media/image2160.png"/><Relationship Id="rId5" Type="http://schemas.openxmlformats.org/officeDocument/2006/relationships/image" Target="../media/image274.png"/><Relationship Id="rId10" Type="http://schemas.openxmlformats.org/officeDocument/2006/relationships/image" Target="../media/image2150.png"/><Relationship Id="rId4" Type="http://schemas.openxmlformats.org/officeDocument/2006/relationships/image" Target="../media/image273.png"/><Relationship Id="rId9" Type="http://schemas.openxmlformats.org/officeDocument/2006/relationships/image" Target="../media/image214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1.png"/><Relationship Id="rId13" Type="http://schemas.openxmlformats.org/officeDocument/2006/relationships/image" Target="../media/image2050.png"/><Relationship Id="rId18" Type="http://schemas.openxmlformats.org/officeDocument/2006/relationships/image" Target="../media/image2480.png"/><Relationship Id="rId3" Type="http://schemas.openxmlformats.org/officeDocument/2006/relationships/image" Target="../media/image4.png"/><Relationship Id="rId7" Type="http://schemas.openxmlformats.org/officeDocument/2006/relationships/image" Target="../media/image1912.png"/><Relationship Id="rId12" Type="http://schemas.openxmlformats.org/officeDocument/2006/relationships/image" Target="../media/image2040.png"/><Relationship Id="rId17" Type="http://schemas.openxmlformats.org/officeDocument/2006/relationships/image" Target="../media/image2470.png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223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02.png"/><Relationship Id="rId11" Type="http://schemas.openxmlformats.org/officeDocument/2006/relationships/image" Target="../media/image2030.png"/><Relationship Id="rId5" Type="http://schemas.openxmlformats.org/officeDocument/2006/relationships/image" Target="../media/image1892.png"/><Relationship Id="rId15" Type="http://schemas.openxmlformats.org/officeDocument/2006/relationships/image" Target="../media/image2070.png"/><Relationship Id="rId10" Type="http://schemas.openxmlformats.org/officeDocument/2006/relationships/image" Target="../media/image2010.png"/><Relationship Id="rId4" Type="http://schemas.openxmlformats.org/officeDocument/2006/relationships/image" Target="../media/image1882.png"/><Relationship Id="rId9" Type="http://schemas.openxmlformats.org/officeDocument/2006/relationships/image" Target="../media/image2000.png"/><Relationship Id="rId14" Type="http://schemas.openxmlformats.org/officeDocument/2006/relationships/image" Target="../media/image206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9.png"/><Relationship Id="rId13" Type="http://schemas.openxmlformats.org/officeDocument/2006/relationships/image" Target="../media/image284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78.png"/><Relationship Id="rId12" Type="http://schemas.openxmlformats.org/officeDocument/2006/relationships/image" Target="../media/image28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7.png"/><Relationship Id="rId11" Type="http://schemas.openxmlformats.org/officeDocument/2006/relationships/image" Target="../media/image282.png"/><Relationship Id="rId5" Type="http://schemas.openxmlformats.org/officeDocument/2006/relationships/image" Target="../media/image4.png"/><Relationship Id="rId10" Type="http://schemas.openxmlformats.org/officeDocument/2006/relationships/image" Target="../media/image281.png"/><Relationship Id="rId4" Type="http://schemas.openxmlformats.org/officeDocument/2006/relationships/image" Target="../media/image276.png"/><Relationship Id="rId9" Type="http://schemas.openxmlformats.org/officeDocument/2006/relationships/image" Target="../media/image28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8.png"/><Relationship Id="rId5" Type="http://schemas.openxmlformats.org/officeDocument/2006/relationships/image" Target="../media/image287.png"/><Relationship Id="rId4" Type="http://schemas.openxmlformats.org/officeDocument/2006/relationships/image" Target="../media/image28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80.png"/><Relationship Id="rId13" Type="http://schemas.openxmlformats.org/officeDocument/2006/relationships/image" Target="../media/image2630.png"/><Relationship Id="rId3" Type="http://schemas.openxmlformats.org/officeDocument/2006/relationships/image" Target="../media/image289.png"/><Relationship Id="rId7" Type="http://schemas.openxmlformats.org/officeDocument/2006/relationships/image" Target="../media/image2570.png"/><Relationship Id="rId12" Type="http://schemas.openxmlformats.org/officeDocument/2006/relationships/image" Target="../media/image29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60.png"/><Relationship Id="rId11" Type="http://schemas.openxmlformats.org/officeDocument/2006/relationships/image" Target="../media/image2890.png"/><Relationship Id="rId5" Type="http://schemas.openxmlformats.org/officeDocument/2006/relationships/image" Target="../media/image2550.png"/><Relationship Id="rId10" Type="http://schemas.openxmlformats.org/officeDocument/2006/relationships/image" Target="../media/image2600.png"/><Relationship Id="rId4" Type="http://schemas.microsoft.com/office/2007/relationships/hdphoto" Target="../media/hdphoto61.wdp"/><Relationship Id="rId9" Type="http://schemas.openxmlformats.org/officeDocument/2006/relationships/image" Target="../media/image2590.png"/><Relationship Id="rId14" Type="http://schemas.openxmlformats.org/officeDocument/2006/relationships/image" Target="../media/image264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90.png"/><Relationship Id="rId3" Type="http://schemas.openxmlformats.org/officeDocument/2006/relationships/image" Target="../media/image291.png"/><Relationship Id="rId7" Type="http://schemas.openxmlformats.org/officeDocument/2006/relationships/image" Target="../media/image29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2.png"/><Relationship Id="rId11" Type="http://schemas.openxmlformats.org/officeDocument/2006/relationships/image" Target="../media/image2720.png"/><Relationship Id="rId5" Type="http://schemas.openxmlformats.org/officeDocument/2006/relationships/image" Target="../media/image2660.png"/><Relationship Id="rId10" Type="http://schemas.openxmlformats.org/officeDocument/2006/relationships/image" Target="../media/image2710.png"/><Relationship Id="rId4" Type="http://schemas.microsoft.com/office/2007/relationships/hdphoto" Target="../media/hdphoto62.wdp"/><Relationship Id="rId9" Type="http://schemas.openxmlformats.org/officeDocument/2006/relationships/image" Target="../media/image270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3" Type="http://schemas.openxmlformats.org/officeDocument/2006/relationships/image" Target="../media/image4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8.xml"/><Relationship Id="rId11" Type="http://schemas.openxmlformats.org/officeDocument/2006/relationships/image" Target="../media/image19.png"/><Relationship Id="rId5" Type="http://schemas.microsoft.com/office/2007/relationships/hdphoto" Target="../media/hdphoto4.wdp"/><Relationship Id="rId15" Type="http://schemas.openxmlformats.org/officeDocument/2006/relationships/image" Target="../media/image7.png"/><Relationship Id="rId10" Type="http://schemas.openxmlformats.org/officeDocument/2006/relationships/image" Target="../media/image18.png"/><Relationship Id="rId4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4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0.png"/><Relationship Id="rId20" Type="http://schemas.microsoft.com/office/2007/relationships/hdphoto" Target="../media/hdphoto1.wdp"/><Relationship Id="rId1" Type="http://schemas.openxmlformats.org/officeDocument/2006/relationships/slideLayout" Target="../slideLayouts/slideLayout8.xml"/><Relationship Id="rId11" Type="http://schemas.openxmlformats.org/officeDocument/2006/relationships/image" Target="../media/image25.png"/><Relationship Id="rId5" Type="http://schemas.microsoft.com/office/2007/relationships/hdphoto" Target="../media/hdphoto5.wdp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7.png"/><Relationship Id="rId4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4.png"/><Relationship Id="rId21" Type="http://schemas.openxmlformats.org/officeDocument/2006/relationships/image" Target="../media/image45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8.xml"/><Relationship Id="rId11" Type="http://schemas.openxmlformats.org/officeDocument/2006/relationships/image" Target="../media/image35.png"/><Relationship Id="rId5" Type="http://schemas.microsoft.com/office/2007/relationships/hdphoto" Target="../media/hdphoto6.wdp"/><Relationship Id="rId15" Type="http://schemas.openxmlformats.org/officeDocument/2006/relationships/image" Target="../media/image39.png"/><Relationship Id="rId23" Type="http://schemas.microsoft.com/office/2007/relationships/hdphoto" Target="../media/hdphoto1.wdp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.png"/><Relationship Id="rId18" Type="http://schemas.openxmlformats.org/officeDocument/2006/relationships/image" Target="../media/image54.png"/><Relationship Id="rId3" Type="http://schemas.openxmlformats.org/officeDocument/2006/relationships/image" Target="../media/image4.png"/><Relationship Id="rId21" Type="http://schemas.openxmlformats.org/officeDocument/2006/relationships/image" Target="../media/image56.png"/><Relationship Id="rId12" Type="http://schemas.openxmlformats.org/officeDocument/2006/relationships/image" Target="../media/image49.png"/><Relationship Id="rId17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2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8.xml"/><Relationship Id="rId11" Type="http://schemas.openxmlformats.org/officeDocument/2006/relationships/image" Target="../media/image48.png"/><Relationship Id="rId5" Type="http://schemas.microsoft.com/office/2007/relationships/hdphoto" Target="../media/hdphoto7.wdp"/><Relationship Id="rId15" Type="http://schemas.openxmlformats.org/officeDocument/2006/relationships/image" Target="../media/image39.png"/><Relationship Id="rId23" Type="http://schemas.microsoft.com/office/2007/relationships/hdphoto" Target="../media/hdphoto1.wdp"/><Relationship Id="rId10" Type="http://schemas.openxmlformats.org/officeDocument/2006/relationships/image" Target="../media/image47.png"/><Relationship Id="rId19" Type="http://schemas.openxmlformats.org/officeDocument/2006/relationships/image" Target="../media/image55.png"/><Relationship Id="rId4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microsoft.com/office/2007/relationships/hdphoto" Target="../media/hdphoto12.wdp"/><Relationship Id="rId3" Type="http://schemas.openxmlformats.org/officeDocument/2006/relationships/image" Target="../media/image4.png"/><Relationship Id="rId7" Type="http://schemas.microsoft.com/office/2007/relationships/hdphoto" Target="../media/hdphoto9.wdp"/><Relationship Id="rId12" Type="http://schemas.openxmlformats.org/officeDocument/2006/relationships/image" Target="../media/image61.png"/><Relationship Id="rId17" Type="http://schemas.microsoft.com/office/2007/relationships/hdphoto" Target="../media/hdphoto14.wdp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8.png"/><Relationship Id="rId11" Type="http://schemas.microsoft.com/office/2007/relationships/hdphoto" Target="../media/hdphoto11.wdp"/><Relationship Id="rId5" Type="http://schemas.microsoft.com/office/2007/relationships/hdphoto" Target="../media/hdphoto8.wdp"/><Relationship Id="rId15" Type="http://schemas.microsoft.com/office/2007/relationships/hdphoto" Target="../media/hdphoto13.wdp"/><Relationship Id="rId10" Type="http://schemas.openxmlformats.org/officeDocument/2006/relationships/image" Target="../media/image60.png"/><Relationship Id="rId4" Type="http://schemas.openxmlformats.org/officeDocument/2006/relationships/image" Target="../media/image57.png"/><Relationship Id="rId9" Type="http://schemas.microsoft.com/office/2007/relationships/hdphoto" Target="../media/hdphoto10.wdp"/><Relationship Id="rId14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40880" y="6353357"/>
            <a:ext cx="203717" cy="365125"/>
          </a:xfrm>
        </p:spPr>
        <p:txBody>
          <a:bodyPr/>
          <a:lstStyle/>
          <a:p>
            <a:fld id="{B073E467-DB0F-4003-8EC4-4998974257DE}" type="slidenum">
              <a:rPr lang="fa-IR" smtClean="0">
                <a:solidFill>
                  <a:srgbClr val="04617B">
                    <a:shade val="90000"/>
                  </a:srgbClr>
                </a:solidFill>
                <a:cs typeface="B Koodak" pitchFamily="2" charset="-78"/>
              </a:rPr>
              <a:pPr/>
              <a:t>1</a:t>
            </a:fld>
            <a:endParaRPr lang="fa-IR">
              <a:solidFill>
                <a:srgbClr val="04617B">
                  <a:shade val="90000"/>
                </a:srgbClr>
              </a:solidFill>
              <a:cs typeface="B Koodak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87797" y="3026255"/>
            <a:ext cx="1157688" cy="58477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b="1" dirty="0" smtClean="0">
                <a:ln w="12700">
                  <a:solidFill>
                    <a:srgbClr val="04617B">
                      <a:satMod val="155000"/>
                    </a:srgbClr>
                  </a:solidFill>
                  <a:prstDash val="solid"/>
                </a:ln>
                <a:solidFill>
                  <a:srgbClr val="DBF5F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فصل 2</a:t>
            </a:r>
            <a:endParaRPr lang="fa-IR" sz="3200" b="1" dirty="0">
              <a:ln w="12700">
                <a:solidFill>
                  <a:srgbClr val="04617B">
                    <a:satMod val="155000"/>
                  </a:srgbClr>
                </a:solidFill>
                <a:prstDash val="solid"/>
              </a:ln>
              <a:solidFill>
                <a:srgbClr val="DBF5F9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7" name="Oval 6"/>
          <p:cNvSpPr/>
          <p:nvPr/>
        </p:nvSpPr>
        <p:spPr>
          <a:xfrm>
            <a:off x="5631747" y="3756342"/>
            <a:ext cx="2692882" cy="1889696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69550" y="4050492"/>
            <a:ext cx="99418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  <a:t>درس 2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31747" y="4668214"/>
            <a:ext cx="2669790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itchFamily="2" charset="-78"/>
              </a:rPr>
              <a:t>استدلال و قضیۀ تالس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306900" y="3156177"/>
            <a:ext cx="3022605" cy="1384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DBF5F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ریاضی (2)</a:t>
            </a:r>
            <a:r>
              <a:rPr lang="fa-IR" sz="32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DBF5F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fa-IR" sz="3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DBF5F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   </a:t>
            </a:r>
          </a:p>
          <a:p>
            <a:pPr algn="ctr">
              <a:lnSpc>
                <a:spcPct val="150000"/>
              </a:lnSpc>
            </a:pPr>
            <a:r>
              <a:rPr lang="fa-IR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DBF5F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پایه یازدهم </a:t>
            </a:r>
            <a:r>
              <a:rPr lang="fa-IR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DBF5F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علوم </a:t>
            </a:r>
            <a:r>
              <a:rPr lang="fa-IR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DBF5F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تجربی </a:t>
            </a:r>
            <a:endParaRPr lang="en-US" b="1" dirty="0">
              <a:ln w="12700">
                <a:solidFill>
                  <a:srgbClr val="002060"/>
                </a:solidFill>
                <a:prstDash val="solid"/>
              </a:ln>
              <a:solidFill>
                <a:srgbClr val="DBF5F9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04" y="1196751"/>
            <a:ext cx="1856255" cy="1797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61250" y="5039439"/>
            <a:ext cx="4739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20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تهیه و تنظیم : مجید قادری </a:t>
            </a:r>
            <a:r>
              <a:rPr lang="fa-IR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- </a:t>
            </a:r>
            <a:r>
              <a:rPr lang="fa-IR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دبیر </a:t>
            </a:r>
            <a:r>
              <a:rPr lang="fa-IR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ناحیه 2 </a:t>
            </a:r>
            <a:r>
              <a:rPr lang="fa-IR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بندرعباس</a:t>
            </a:r>
          </a:p>
          <a:p>
            <a:pPr algn="ctr">
              <a:lnSpc>
                <a:spcPct val="150000"/>
              </a:lnSpc>
            </a:pPr>
            <a:r>
              <a:rPr lang="fa-IR" sz="20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شماره تماس: 09177635165</a:t>
            </a:r>
            <a:endParaRPr lang="fa-IR" sz="20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1421" y="786343"/>
            <a:ext cx="5352752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2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7452"/>
    </mc:Choice>
    <mc:Fallback xmlns="">
      <p:transition advTm="174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/>
      <p:bldP spid="16" grpId="0"/>
      <p:bldP spid="25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>
                <a:cs typeface="B Koodak" pitchFamily="2" charset="-78"/>
              </a:rPr>
              <a:t>10</a:t>
            </a:fld>
            <a:endParaRPr lang="fa-IR">
              <a:cs typeface="B Koodak" pitchFamily="2" charset="-78"/>
            </a:endParaRPr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51" y="83139"/>
            <a:ext cx="25415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6658842" y="759369"/>
            <a:ext cx="1792767" cy="40011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1">
            <a:spAutoFit/>
          </a:bodyPr>
          <a:lstStyle/>
          <a:p>
            <a:pPr algn="ctr"/>
            <a:r>
              <a:rPr lang="fa-I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نکته تکمیلی</a:t>
            </a:r>
            <a:endParaRPr lang="fa-I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2695384" y="1307471"/>
                <a:ext cx="5832647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a-IR" dirty="0" smtClean="0">
                    <a:solidFill>
                      <a:srgbClr val="002060"/>
                    </a:solidFill>
                    <a:cs typeface="B Koodak" pitchFamily="2" charset="-78"/>
                  </a:rPr>
                  <a:t>اگر                 و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 Koodak" pitchFamily="2" charset="-78"/>
                      </a:rPr>
                      <m:t>𝑏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 Koodak" pitchFamily="2" charset="-78"/>
                      </a:rPr>
                      <m:t>+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 Koodak" pitchFamily="2" charset="-78"/>
                      </a:rPr>
                      <m:t>𝑑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itchFamily="2" charset="-78"/>
                      </a:rPr>
                      <m:t>≠</m:t>
                    </m:r>
                    <m:r>
                      <m:rPr>
                        <m:nor/>
                      </m:rPr>
                      <a:rPr lang="fa-IR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itchFamily="2" charset="-78"/>
                      </a:rPr>
                      <m:t>0</m:t>
                    </m:r>
                  </m:oMath>
                </a14:m>
                <a:r>
                  <a:rPr lang="fa-IR" dirty="0" smtClean="0">
                    <a:solidFill>
                      <a:srgbClr val="002060"/>
                    </a:solidFill>
                    <a:cs typeface="B Koodak" pitchFamily="2" charset="-78"/>
                  </a:rPr>
                  <a:t> باشد ، آنگاه داریم:</a:t>
                </a:r>
                <a:endParaRPr lang="fa-IR" dirty="0">
                  <a:solidFill>
                    <a:srgbClr val="002060"/>
                  </a:solidFill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384" y="1307471"/>
                <a:ext cx="5832647" cy="507831"/>
              </a:xfrm>
              <a:prstGeom prst="rect">
                <a:avLst/>
              </a:prstGeom>
              <a:blipFill rotWithShape="0">
                <a:blip r:embed="rId4"/>
                <a:stretch>
                  <a:fillRect r="-940" b="-14286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370740" y="1379896"/>
                <a:ext cx="831057" cy="47436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0740" y="1379896"/>
                <a:ext cx="831057" cy="47436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839401" y="1307843"/>
                <a:ext cx="2127202" cy="50776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9401" y="1307843"/>
                <a:ext cx="2127202" cy="50776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75650" y="2647436"/>
                <a:ext cx="8861392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a-IR" u="sng" dirty="0" smtClean="0">
                    <a:solidFill>
                      <a:srgbClr val="002060"/>
                    </a:solidFill>
                    <a:cs typeface="B Koodak" pitchFamily="2" charset="-78"/>
                  </a:rPr>
                  <a:t>سوال 1: </a:t>
                </a:r>
                <a:r>
                  <a:rPr lang="fa-IR" dirty="0" smtClean="0">
                    <a:solidFill>
                      <a:srgbClr val="002060"/>
                    </a:solidFill>
                    <a:cs typeface="B Koodak" pitchFamily="2" charset="-78"/>
                  </a:rPr>
                  <a:t>اگر                                                          و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a-IR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 Koodak" pitchFamily="2" charset="-78"/>
                      </a:rPr>
                      <m:t>2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 Koodak" pitchFamily="2" charset="-78"/>
                      </a:rPr>
                      <m:t>𝑎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 Koodak" pitchFamily="2" charset="-78"/>
                      </a:rPr>
                      <m:t>−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 Koodak" pitchFamily="2" charset="-78"/>
                      </a:rPr>
                      <m:t>𝑏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 Koodak" pitchFamily="2" charset="-78"/>
                      </a:rPr>
                      <m:t>+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 Koodak" pitchFamily="2" charset="-78"/>
                      </a:rPr>
                      <m:t>𝑐</m:t>
                    </m:r>
                    <m:r>
                      <a:rPr lang="fa-IR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itchFamily="2" charset="-78"/>
                      </a:rPr>
                      <m:t>=</m:t>
                    </m:r>
                    <m:r>
                      <m:rPr>
                        <m:nor/>
                      </m:rPr>
                      <a:rPr lang="fa-IR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itchFamily="2" charset="-78"/>
                      </a:rPr>
                      <m:t>16</m:t>
                    </m:r>
                  </m:oMath>
                </a14:m>
                <a:r>
                  <a:rPr lang="fa-IR" dirty="0" smtClean="0">
                    <a:solidFill>
                      <a:srgbClr val="002060"/>
                    </a:solidFill>
                    <a:cs typeface="B Koodak" pitchFamily="2" charset="-78"/>
                  </a:rPr>
                  <a:t> باشد، آنگاه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 Koodak" pitchFamily="2" charset="-78"/>
                      </a:rPr>
                      <m:t>𝑏𝑐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 Koodak" pitchFamily="2" charset="-78"/>
                      </a:rPr>
                      <m:t>−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 Koodak" pitchFamily="2" charset="-78"/>
                      </a:rPr>
                      <m:t>𝑎</m:t>
                    </m:r>
                  </m:oMath>
                </a14:m>
                <a:r>
                  <a:rPr lang="fa-IR" dirty="0" smtClean="0">
                    <a:solidFill>
                      <a:srgbClr val="002060"/>
                    </a:solidFill>
                    <a:cs typeface="B Koodak" pitchFamily="2" charset="-78"/>
                  </a:rPr>
                  <a:t>  را بیابید.</a:t>
                </a:r>
                <a:endParaRPr lang="fa-IR" dirty="0">
                  <a:solidFill>
                    <a:srgbClr val="002060"/>
                  </a:solidFill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0" y="2647436"/>
                <a:ext cx="8861392" cy="507831"/>
              </a:xfrm>
              <a:prstGeom prst="rect">
                <a:avLst/>
              </a:prstGeom>
              <a:blipFill rotWithShape="0">
                <a:blip r:embed="rId7"/>
                <a:stretch>
                  <a:fillRect r="-550" b="-14286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089922" y="2606475"/>
                <a:ext cx="2832596" cy="53476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fa-IR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5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fa-IR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2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fa-IR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fa-IR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B Koodak" pitchFamily="2" charset="-78"/>
                        </a:rPr>
                        <m:t>3</m:t>
                      </m:r>
                    </m:oMath>
                  </m:oMathPara>
                </a14:m>
                <a:endParaRPr lang="fa-IR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922" y="2606475"/>
                <a:ext cx="2832596" cy="53476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11662" y="3575739"/>
                <a:ext cx="5549415" cy="55310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5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fa-IR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2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fa-I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fa-IR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1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fa-I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fa-IR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1</m:t>
                          </m:r>
                          <m:r>
                            <a:rPr lang="fa-I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fa-IR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2</m:t>
                          </m:r>
                          <m: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fa-I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fa-IR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62" y="3575739"/>
                <a:ext cx="5549415" cy="55310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317860" y="3526644"/>
                <a:ext cx="2868332" cy="6227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fa-I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fa-I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8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itchFamily="2" charset="-78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16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8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itchFamily="2" charset="-78"/>
                        </a:rPr>
                        <m:t>=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itchFamily="2" charset="-78"/>
                        </a:rPr>
                        <m:t>2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860" y="3526644"/>
                <a:ext cx="2868332" cy="62279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42657" y="4301530"/>
                <a:ext cx="1449522" cy="6043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fa-I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fa-IR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5</m:t>
                          </m:r>
                        </m:den>
                      </m:f>
                      <m:r>
                        <a:rPr lang="fa-IR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a-IR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itchFamily="2" charset="-78"/>
                        </a:rPr>
                        <m:t>2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57" y="4301530"/>
                <a:ext cx="1449522" cy="60433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1662953" y="4419030"/>
                <a:ext cx="206486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itchFamily="2" charset="-78"/>
                        </a:rPr>
                        <m:t>⟹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itchFamily="2" charset="-78"/>
                        </a:rPr>
                        <m:t> </m:t>
                      </m:r>
                      <m:r>
                        <m:rPr>
                          <m:nor/>
                        </m:rPr>
                        <a:rPr lang="fa-IR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itchFamily="2" charset="-78"/>
                        </a:rPr>
                        <m:t>2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fa-IR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fa-IR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itchFamily="2" charset="-78"/>
                        </a:rPr>
                        <m:t>1</m:t>
                      </m:r>
                      <m:r>
                        <a:rPr lang="fa-IR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itchFamily="2" charset="-78"/>
                        </a:rPr>
                        <m:t>10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953" y="4419030"/>
                <a:ext cx="2064861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3384035" y="4416523"/>
                <a:ext cx="155994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itchFamily="2" charset="-78"/>
                        </a:rPr>
                        <m:t>⟹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itchFamily="2" charset="-78"/>
                        </a:rPr>
                        <m:t> </m:t>
                      </m:r>
                      <m:r>
                        <m:rPr>
                          <m:nor/>
                        </m:rPr>
                        <a:rPr lang="fa-IR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itchFamily="2" charset="-78"/>
                        </a:rPr>
                        <m:t>2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fa-IR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itchFamily="2" charset="-78"/>
                        </a:rPr>
                        <m:t>9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035" y="4416523"/>
                <a:ext cx="1559942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4664485" y="4416523"/>
                <a:ext cx="155994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itchFamily="2" charset="-78"/>
                        </a:rPr>
                        <m:t>⟹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itchFamily="2" charset="-78"/>
                        </a:rPr>
                        <m:t> 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fa-IR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itchFamily="2" charset="-78"/>
                        </a:rPr>
                        <m:t>4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itchFamily="2" charset="-78"/>
                        </a:rPr>
                        <m:t>/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itchFamily="2" charset="-78"/>
                        </a:rPr>
                        <m:t>5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485" y="4416523"/>
                <a:ext cx="1559942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442657" y="4925669"/>
                <a:ext cx="1449522" cy="6267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𝑏</m:t>
                          </m:r>
                          <m:r>
                            <a:rPr lang="fa-I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2</m:t>
                          </m:r>
                        </m:den>
                      </m:f>
                      <m:r>
                        <a:rPr lang="fa-IR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a-IR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itchFamily="2" charset="-78"/>
                        </a:rPr>
                        <m:t>2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57" y="4925669"/>
                <a:ext cx="1449522" cy="62671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662953" y="5043169"/>
                <a:ext cx="206486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itchFamily="2" charset="-78"/>
                        </a:rPr>
                        <m:t>⟹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itchFamily="2" charset="-78"/>
                        </a:rPr>
                        <m:t> 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itchFamily="2" charset="-78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fa-IR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itchFamily="2" charset="-78"/>
                        </a:rPr>
                        <m:t>2</m:t>
                      </m:r>
                      <m:r>
                        <a:rPr lang="fa-IR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itchFamily="2" charset="-78"/>
                        </a:rPr>
                        <m:t>4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953" y="5043169"/>
                <a:ext cx="2064861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3463716" y="5026639"/>
                <a:ext cx="155994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itchFamily="2" charset="-78"/>
                        </a:rPr>
                        <m:t>⟹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itchFamily="2" charset="-78"/>
                        </a:rPr>
                        <m:t> 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itchFamily="2" charset="-78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fa-IR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itchFamily="2" charset="-78"/>
                        </a:rPr>
                        <m:t>2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716" y="5026639"/>
                <a:ext cx="1559942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4715329" y="5041969"/>
                <a:ext cx="155994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itchFamily="2" charset="-78"/>
                        </a:rPr>
                        <m:t>⟹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itchFamily="2" charset="-78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itchFamily="2" charset="-78"/>
                        </a:rPr>
                        <m:t>𝑏</m:t>
                      </m:r>
                      <m:r>
                        <a:rPr lang="fa-IR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itchFamily="2" charset="-78"/>
                        </a:rPr>
                        <m:t>2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329" y="5041969"/>
                <a:ext cx="1559942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1806970" y="5585983"/>
                <a:ext cx="206486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itchFamily="2" charset="-78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itchFamily="2" charset="-78"/>
                        </a:rPr>
                        <m:t>𝑐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itchFamily="2" charset="-78"/>
                        </a:rPr>
                        <m:t>3</m:t>
                      </m:r>
                      <m:r>
                        <a:rPr lang="fa-IR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itchFamily="2" charset="-78"/>
                        </a:rPr>
                        <m:t>2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970" y="5585983"/>
                <a:ext cx="2064861" cy="3693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3261428" y="5605951"/>
                <a:ext cx="155994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itchFamily="2" charset="-78"/>
                        </a:rPr>
                        <m:t>⟹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itchFamily="2" charset="-78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fa-IR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itchFamily="2" charset="-78"/>
                        </a:rPr>
                        <m:t>5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428" y="5605951"/>
                <a:ext cx="1559942" cy="36933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 rot="21228667">
            <a:off x="335938" y="2069423"/>
            <a:ext cx="1792767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fa-IR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تمرین تکمیلی</a:t>
            </a:r>
            <a:endParaRPr lang="fa-IR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499993" y="5991972"/>
                <a:ext cx="3701804" cy="403124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itchFamily="2" charset="-78"/>
                        </a:rPr>
                        <m:t>𝑏𝑐</m:t>
                      </m:r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itchFamily="2" charset="-78"/>
                        </a:rPr>
                        <m:t>−</m:t>
                      </m:r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itchFamily="2" charset="-78"/>
                        </a:rPr>
                        <m:t>𝑎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itchFamily="2" charset="-78"/>
                        </a:rPr>
                        <m:t>=</m:t>
                      </m:r>
                      <m:d>
                        <m:d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</m:ctrlPr>
                        </m:dPr>
                        <m:e>
                          <m:r>
                            <a:rPr lang="fa-I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fa-IR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  <m:t>5</m:t>
                          </m:r>
                        </m:e>
                      </m:d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itchFamily="2" charset="-78"/>
                        </a:rPr>
                        <m:t>−</m:t>
                      </m:r>
                      <m:r>
                        <m:rPr>
                          <m:nor/>
                        </m:rPr>
                        <a:rPr lang="fa-IR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itchFamily="2" charset="-78"/>
                        </a:rPr>
                        <m:t>4</m:t>
                      </m:r>
                      <m:r>
                        <m:rPr>
                          <m:nor/>
                        </m:rPr>
                        <a:rPr lang="fa-IR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itchFamily="2" charset="-78"/>
                        </a:rPr>
                        <m:t>/</m:t>
                      </m:r>
                      <m:r>
                        <m:rPr>
                          <m:nor/>
                        </m:rPr>
                        <a:rPr lang="fa-IR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itchFamily="2" charset="-78"/>
                        </a:rPr>
                        <m:t>5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itchFamily="2" charset="-78"/>
                        </a:rPr>
                        <m:t>=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itchFamily="2" charset="-78"/>
                        </a:rPr>
                        <m:t>−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itchFamily="2" charset="-78"/>
                        </a:rPr>
                        <m:t>14</m:t>
                      </m:r>
                      <m:r>
                        <m:rPr>
                          <m:nor/>
                        </m:rPr>
                        <a:rPr lang="fa-IR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itchFamily="2" charset="-78"/>
                        </a:rPr>
                        <m:t>/</m:t>
                      </m:r>
                      <m:r>
                        <m:rPr>
                          <m:nor/>
                        </m:rPr>
                        <a:rPr lang="fa-IR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itchFamily="2" charset="-78"/>
                        </a:rPr>
                        <m:t>5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3" y="5991972"/>
                <a:ext cx="3701804" cy="403124"/>
              </a:xfrm>
              <a:prstGeom prst="rect">
                <a:avLst/>
              </a:prstGeom>
              <a:blipFill rotWithShape="0">
                <a:blip r:embed="rId21"/>
                <a:stretch>
                  <a:fillRect b="-2058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/>
          <p:cNvSpPr/>
          <p:nvPr/>
        </p:nvSpPr>
        <p:spPr>
          <a:xfrm>
            <a:off x="2839400" y="1159479"/>
            <a:ext cx="5847400" cy="8144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7361400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" grpId="0"/>
      <p:bldP spid="38" grpId="0"/>
      <p:bldP spid="40" grpId="0"/>
      <p:bldP spid="41" grpId="0"/>
      <p:bldP spid="43" grpId="0"/>
      <p:bldP spid="9" grpId="0"/>
      <p:bldP spid="10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6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>
                <a:cs typeface="B Koodak" pitchFamily="2" charset="-78"/>
              </a:rPr>
              <a:t>11</a:t>
            </a:fld>
            <a:endParaRPr lang="fa-IR">
              <a:cs typeface="B Koodak" pitchFamily="2" charset="-78"/>
            </a:endParaRPr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51" y="83139"/>
            <a:ext cx="25415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769514" y="1441328"/>
            <a:ext cx="7622232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2000" dirty="0">
                <a:solidFill>
                  <a:srgbClr val="002060"/>
                </a:solidFill>
                <a:cs typeface="B Koodak" pitchFamily="2" charset="-78"/>
              </a:rPr>
              <a:t>این نوع از استدلال که در آن با مشاهده و بررسی یک موضوع در چند حالت، نتیجه </a:t>
            </a:r>
            <a:r>
              <a:rPr lang="fa-IR" sz="2000" dirty="0" smtClean="0">
                <a:solidFill>
                  <a:srgbClr val="002060"/>
                </a:solidFill>
                <a:cs typeface="B Koodak" pitchFamily="2" charset="-78"/>
              </a:rPr>
              <a:t>ای </a:t>
            </a:r>
            <a:r>
              <a:rPr lang="fa-IR" sz="2000" dirty="0">
                <a:solidFill>
                  <a:srgbClr val="002060"/>
                </a:solidFill>
                <a:cs typeface="B Koodak" pitchFamily="2" charset="-78"/>
              </a:rPr>
              <a:t>کلی از آن گرفته می شود</a:t>
            </a:r>
            <a:r>
              <a:rPr lang="fa-IR" sz="2000" dirty="0" smtClean="0">
                <a:solidFill>
                  <a:srgbClr val="002060"/>
                </a:solidFill>
                <a:cs typeface="B Koodak" pitchFamily="2" charset="-78"/>
              </a:rPr>
              <a:t>؛ استدلال </a:t>
            </a:r>
            <a:r>
              <a:rPr lang="fa-IR" sz="2000" dirty="0">
                <a:solidFill>
                  <a:srgbClr val="002060"/>
                </a:solidFill>
                <a:cs typeface="B Koodak" pitchFamily="2" charset="-78"/>
              </a:rPr>
              <a:t>استقرایی نامیده </a:t>
            </a:r>
            <a:r>
              <a:rPr lang="fa-IR" sz="2000" dirty="0" smtClean="0">
                <a:solidFill>
                  <a:srgbClr val="002060"/>
                </a:solidFill>
                <a:cs typeface="B Koodak" pitchFamily="2" charset="-78"/>
              </a:rPr>
              <a:t> می </a:t>
            </a:r>
            <a:r>
              <a:rPr lang="fa-IR" sz="2000" dirty="0">
                <a:solidFill>
                  <a:srgbClr val="002060"/>
                </a:solidFill>
                <a:cs typeface="B Koodak" pitchFamily="2" charset="-78"/>
              </a:rPr>
              <a:t>شود</a:t>
            </a:r>
            <a:r>
              <a:rPr lang="fa-IR" sz="2000" dirty="0" smtClean="0">
                <a:solidFill>
                  <a:srgbClr val="002060"/>
                </a:solidFill>
                <a:cs typeface="B Koodak" pitchFamily="2" charset="-78"/>
              </a:rPr>
              <a:t>.</a:t>
            </a:r>
            <a:r>
              <a:rPr lang="fa-IR" sz="2000" dirty="0">
                <a:solidFill>
                  <a:srgbClr val="002060"/>
                </a:solidFill>
                <a:cs typeface="B Koodak" pitchFamily="2" charset="-78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 rot="21228667">
            <a:off x="1035342" y="801617"/>
            <a:ext cx="2026568" cy="369332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صفحه 33 کتاب درسی</a:t>
            </a:r>
            <a:endParaRPr lang="fa-I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72133" y="1203669"/>
            <a:ext cx="8083996" cy="20017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" name="Rectangle 16"/>
          <p:cNvSpPr/>
          <p:nvPr/>
        </p:nvSpPr>
        <p:spPr>
          <a:xfrm>
            <a:off x="5683567" y="925509"/>
            <a:ext cx="272222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3200" cap="all" dirty="0" smtClean="0">
                <a:ln w="15875" cmpd="sng"/>
                <a:pattFill prst="pct75">
                  <a:fgClr>
                    <a:srgbClr val="C00000"/>
                  </a:fgClr>
                  <a:bgClr>
                    <a:schemeClr val="bg1"/>
                  </a:bgClr>
                </a:patt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استدلال استقرایی</a:t>
            </a:r>
            <a:endParaRPr lang="fa-IR" sz="3200" cap="all" spc="0" dirty="0">
              <a:ln w="15875" cmpd="sng"/>
              <a:pattFill prst="pct75">
                <a:fgClr>
                  <a:srgbClr val="C00000"/>
                </a:fgClr>
                <a:bgClr>
                  <a:schemeClr val="bg1"/>
                </a:bgClr>
              </a:pattFill>
              <a:effectLst>
                <a:reflection blurRad="12700" stA="50000" endPos="50000" dist="5000" dir="5400000" sy="-100000" rotWithShape="0"/>
              </a:effectLst>
              <a:cs typeface="B Tit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81007" y="2550485"/>
            <a:ext cx="3591047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a-IR" dirty="0" smtClean="0">
                <a:solidFill>
                  <a:srgbClr val="002060"/>
                </a:solidFill>
                <a:cs typeface="B Koodak" pitchFamily="2" charset="-78"/>
              </a:rPr>
              <a:t> در استدلال اسقرایی از </a:t>
            </a:r>
            <a:r>
              <a:rPr lang="fa-IR" dirty="0">
                <a:solidFill>
                  <a:srgbClr val="002060"/>
                </a:solidFill>
                <a:cs typeface="B Koodak" pitchFamily="2" charset="-78"/>
              </a:rPr>
              <a:t>جزء به </a:t>
            </a:r>
            <a:r>
              <a:rPr lang="fa-IR" dirty="0" smtClean="0">
                <a:solidFill>
                  <a:srgbClr val="002060"/>
                </a:solidFill>
                <a:cs typeface="B Koodak" pitchFamily="2" charset="-78"/>
              </a:rPr>
              <a:t>کل می رسیم. </a:t>
            </a:r>
            <a:endParaRPr lang="fa-IR" dirty="0">
              <a:solidFill>
                <a:srgbClr val="002060"/>
              </a:solidFill>
              <a:cs typeface="B Koodak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3555" y="5055058"/>
            <a:ext cx="7622232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2000" dirty="0">
                <a:solidFill>
                  <a:srgbClr val="002060"/>
                </a:solidFill>
                <a:cs typeface="B Koodak" pitchFamily="2" charset="-78"/>
              </a:rPr>
              <a:t>استدلالی است که بر اساس نتیجه گیری منطقی بر </a:t>
            </a:r>
            <a:r>
              <a:rPr lang="fa-IR" sz="2000" dirty="0" smtClean="0">
                <a:solidFill>
                  <a:srgbClr val="002060"/>
                </a:solidFill>
                <a:cs typeface="B Koodak" pitchFamily="2" charset="-78"/>
              </a:rPr>
              <a:t>پایة واقعیت </a:t>
            </a:r>
            <a:r>
              <a:rPr lang="fa-IR" sz="2000" dirty="0">
                <a:solidFill>
                  <a:srgbClr val="002060"/>
                </a:solidFill>
                <a:cs typeface="B Koodak" pitchFamily="2" charset="-78"/>
              </a:rPr>
              <a:t>هایی که درستی آنها را پذیرفته ایم، بیان می شود.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72133" y="4822839"/>
            <a:ext cx="8083996" cy="14943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4" name="Rectangle 23"/>
          <p:cNvSpPr/>
          <p:nvPr/>
        </p:nvSpPr>
        <p:spPr>
          <a:xfrm>
            <a:off x="5590465" y="4476124"/>
            <a:ext cx="2771914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3200" cap="all" dirty="0" smtClean="0">
                <a:ln w="15875" cmpd="sng"/>
                <a:pattFill prst="pct75">
                  <a:fgClr>
                    <a:srgbClr val="C00000"/>
                  </a:fgClr>
                  <a:bgClr>
                    <a:schemeClr val="bg1"/>
                  </a:bgClr>
                </a:patt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استدلال استنتاجی</a:t>
            </a:r>
            <a:endParaRPr lang="fa-IR" sz="3200" cap="all" spc="0" dirty="0">
              <a:ln w="15875" cmpd="sng"/>
              <a:pattFill prst="pct75">
                <a:fgClr>
                  <a:srgbClr val="C00000"/>
                </a:fgClr>
                <a:bgClr>
                  <a:schemeClr val="bg1"/>
                </a:bgClr>
              </a:pattFill>
              <a:effectLst>
                <a:reflection blurRad="12700" stA="50000" endPos="50000" dist="5000" dir="5400000" sy="-100000" rotWithShape="0"/>
              </a:effectLst>
              <a:cs typeface="B Titr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83555" y="3487046"/>
            <a:ext cx="7622232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dirty="0" smtClean="0">
                <a:solidFill>
                  <a:srgbClr val="C00000"/>
                </a:solidFill>
                <a:cs typeface="B Koodak" pitchFamily="2" charset="-78"/>
              </a:rPr>
              <a:t>توجه : </a:t>
            </a:r>
            <a:r>
              <a:rPr lang="fa-IR" dirty="0" smtClean="0">
                <a:solidFill>
                  <a:srgbClr val="002060"/>
                </a:solidFill>
                <a:cs typeface="B Koodak" pitchFamily="2" charset="-78"/>
              </a:rPr>
              <a:t>نمی </a:t>
            </a:r>
            <a:r>
              <a:rPr lang="fa-IR" dirty="0">
                <a:solidFill>
                  <a:srgbClr val="002060"/>
                </a:solidFill>
                <a:cs typeface="B Koodak" pitchFamily="2" charset="-78"/>
              </a:rPr>
              <a:t>توان به درست بودن نتیجه ای که بر اساس </a:t>
            </a:r>
            <a:r>
              <a:rPr lang="fa-IR" dirty="0" smtClean="0">
                <a:solidFill>
                  <a:srgbClr val="002060"/>
                </a:solidFill>
                <a:cs typeface="B Koodak" pitchFamily="2" charset="-78"/>
              </a:rPr>
              <a:t>مشاهدة </a:t>
            </a:r>
            <a:r>
              <a:rPr lang="fa-IR" dirty="0">
                <a:solidFill>
                  <a:srgbClr val="002060"/>
                </a:solidFill>
                <a:cs typeface="B Koodak" pitchFamily="2" charset="-78"/>
              </a:rPr>
              <a:t>چند </a:t>
            </a:r>
            <a:r>
              <a:rPr lang="fa-IR" dirty="0" smtClean="0">
                <a:solidFill>
                  <a:srgbClr val="002060"/>
                </a:solidFill>
                <a:cs typeface="B Koodak" pitchFamily="2" charset="-78"/>
              </a:rPr>
              <a:t>مورد به </a:t>
            </a:r>
            <a:r>
              <a:rPr lang="fa-IR" dirty="0">
                <a:solidFill>
                  <a:srgbClr val="002060"/>
                </a:solidFill>
                <a:cs typeface="B Koodak" pitchFamily="2" charset="-78"/>
              </a:rPr>
              <a:t>دست آمده باشد، مطمئن </a:t>
            </a:r>
            <a:r>
              <a:rPr lang="fa-IR" dirty="0" smtClean="0">
                <a:solidFill>
                  <a:srgbClr val="002060"/>
                </a:solidFill>
                <a:cs typeface="B Koodak" pitchFamily="2" charset="-78"/>
              </a:rPr>
              <a:t>بود. لذا نتایج بدست آمده از استدلال استقرایی قطعی نیست.</a:t>
            </a:r>
            <a:endParaRPr lang="fa-IR" dirty="0">
              <a:solidFill>
                <a:srgbClr val="002060"/>
              </a:solidFill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4179718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9" grpId="0" animBg="1"/>
      <p:bldP spid="2" grpId="0" animBg="1"/>
      <p:bldP spid="17" grpId="0" animBg="1"/>
      <p:bldP spid="4" grpId="0" animBg="1"/>
      <p:bldP spid="16" grpId="0"/>
      <p:bldP spid="21" grpId="0" animBg="1"/>
      <p:bldP spid="24" grpId="0" animBg="1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>
                <a:cs typeface="B Koodak" pitchFamily="2" charset="-78"/>
              </a:rPr>
              <a:t>12</a:t>
            </a:fld>
            <a:endParaRPr lang="fa-IR">
              <a:cs typeface="B Koodak" pitchFamily="2" charset="-78"/>
            </a:endParaRPr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51" y="83139"/>
            <a:ext cx="25415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88" y="1984990"/>
            <a:ext cx="2295525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229" y="2161082"/>
            <a:ext cx="575800" cy="63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176" y="2199182"/>
            <a:ext cx="527556" cy="568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912" y="2851206"/>
            <a:ext cx="558235" cy="55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911" y="2851205"/>
            <a:ext cx="503258" cy="571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856" y="3517802"/>
            <a:ext cx="552173" cy="584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435" y="3517802"/>
            <a:ext cx="548393" cy="619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019" y="4990370"/>
            <a:ext cx="13716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761" y="4236614"/>
            <a:ext cx="5259353" cy="76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88084" y="2162974"/>
                <a:ext cx="742511" cy="622093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B Koodak" pitchFamily="2" charset="-78"/>
                            </a:rPr>
                            <m:t>12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B Koodak" pitchFamily="2" charset="-78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FF0000"/>
                  </a:solidFill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084" y="2162974"/>
                <a:ext cx="742511" cy="622093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242331" y="2802155"/>
                <a:ext cx="742511" cy="622093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B Koodak" pitchFamily="2" charset="-78"/>
                            </a:rPr>
                            <m:t>25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B Koodak" pitchFamily="2" charset="-78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FF0000"/>
                  </a:solidFill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331" y="2802155"/>
                <a:ext cx="742511" cy="622093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245274" y="3475275"/>
                <a:ext cx="742511" cy="622093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B Koodak" pitchFamily="2" charset="-78"/>
                            </a:rPr>
                            <m:t>34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B Koodak" pitchFamily="2" charset="-78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FF0000"/>
                  </a:solidFill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274" y="3475275"/>
                <a:ext cx="742511" cy="622093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410458" y="2155954"/>
                <a:ext cx="742511" cy="622093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B Koodak" pitchFamily="2" charset="-78"/>
                            </a:rPr>
                            <m:t>10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B Koodak" pitchFamily="2" charset="-78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FF0000"/>
                  </a:solidFill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458" y="2155954"/>
                <a:ext cx="742511" cy="622093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411380" y="2804106"/>
                <a:ext cx="742511" cy="622093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B Koodak" pitchFamily="2" charset="-78"/>
                            </a:rPr>
                            <m:t>21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B Koodak" pitchFamily="2" charset="-78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FF0000"/>
                  </a:solidFill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380" y="2804106"/>
                <a:ext cx="742511" cy="622093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482714" y="3514688"/>
                <a:ext cx="742511" cy="622093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B Koodak" pitchFamily="2" charset="-78"/>
                            </a:rPr>
                            <m:t>15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B Koodak" pitchFamily="2" charset="-78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FF0000"/>
                  </a:solidFill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714" y="3514688"/>
                <a:ext cx="742511" cy="622093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3508531" y="4708672"/>
            <a:ext cx="50045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AD</a:t>
            </a:r>
            <a:endParaRPr lang="en-US" sz="2000" i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480395" y="5132959"/>
            <a:ext cx="50206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DB</a:t>
            </a:r>
            <a:endParaRPr lang="en-US" sz="2000" i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106728" y="4708672"/>
            <a:ext cx="64696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AE</a:t>
            </a:r>
            <a:endParaRPr lang="en-US" sz="2000" i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173491" y="5132959"/>
            <a:ext cx="46589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EC</a:t>
            </a:r>
            <a:endParaRPr lang="en-US" sz="2000" i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104583" y="2519955"/>
            <a:ext cx="787718" cy="78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134393" y="3154103"/>
            <a:ext cx="732411" cy="63221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27" idx="3"/>
          </p:cNvCxnSpPr>
          <p:nvPr/>
        </p:nvCxnSpPr>
        <p:spPr>
          <a:xfrm flipH="1">
            <a:off x="4987785" y="3154103"/>
            <a:ext cx="820660" cy="63221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269985" y="1043321"/>
            <a:ext cx="8503846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dirty="0" smtClean="0">
                <a:solidFill>
                  <a:srgbClr val="002060"/>
                </a:solidFill>
                <a:cs typeface="B Koodak" pitchFamily="2" charset="-78"/>
              </a:rPr>
              <a:t>اندازة </a:t>
            </a:r>
            <a:r>
              <a:rPr lang="fa-IR" dirty="0">
                <a:solidFill>
                  <a:srgbClr val="002060"/>
                </a:solidFill>
                <a:cs typeface="B Koodak" pitchFamily="2" charset="-78"/>
              </a:rPr>
              <a:t>پاره خط های زیر را با خط کش مشخص کرده و در کسرها جایگزین کنید و نسبت </a:t>
            </a:r>
            <a:r>
              <a:rPr lang="fa-IR" dirty="0" smtClean="0">
                <a:solidFill>
                  <a:srgbClr val="002060"/>
                </a:solidFill>
                <a:cs typeface="B Koodak" pitchFamily="2" charset="-78"/>
              </a:rPr>
              <a:t>های برابر </a:t>
            </a:r>
            <a:r>
              <a:rPr lang="fa-IR" dirty="0">
                <a:solidFill>
                  <a:srgbClr val="002060"/>
                </a:solidFill>
                <a:cs typeface="B Koodak" pitchFamily="2" charset="-78"/>
              </a:rPr>
              <a:t>در ستون های متمایز را مشخص نمایید.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337796" y="650290"/>
            <a:ext cx="2026568" cy="369332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صفحه 33 کتاب درسی</a:t>
            </a:r>
            <a:endParaRPr lang="fa-I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80211" y="1623685"/>
            <a:ext cx="3371436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  <a:cs typeface="B Koodak" pitchFamily="2" charset="-78"/>
              </a:rPr>
              <a:t>اندازه ها تقریبی و بر حسب میلی متر است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86688" y="5643263"/>
            <a:ext cx="8503846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dirty="0">
                <a:solidFill>
                  <a:srgbClr val="002060"/>
                </a:solidFill>
                <a:cs typeface="B Koodak" pitchFamily="2" charset="-78"/>
              </a:rPr>
              <a:t>آیا می توان نتیجه گرفت اگر خطی موازی یکی از اضلاع مثلث رسم شود، همواره </a:t>
            </a:r>
            <a:r>
              <a:rPr lang="fa-IR" dirty="0" smtClean="0">
                <a:solidFill>
                  <a:srgbClr val="002060"/>
                </a:solidFill>
                <a:cs typeface="B Koodak" pitchFamily="2" charset="-78"/>
              </a:rPr>
              <a:t>تساوی مشابه </a:t>
            </a:r>
            <a:r>
              <a:rPr lang="fa-IR" dirty="0">
                <a:solidFill>
                  <a:srgbClr val="002060"/>
                </a:solidFill>
                <a:cs typeface="B Koodak" pitchFamily="2" charset="-78"/>
              </a:rPr>
              <a:t>بالا برقرار است؟</a:t>
            </a: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40" y="4297622"/>
            <a:ext cx="2450936" cy="145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83568" y="6121979"/>
            <a:ext cx="60088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 smtClean="0">
                <a:solidFill>
                  <a:srgbClr val="FF0000"/>
                </a:solidFill>
                <a:cs typeface="B Koodak" pitchFamily="2" charset="-78"/>
              </a:rPr>
              <a:t>خیر- نمی </a:t>
            </a:r>
            <a:r>
              <a:rPr lang="fa-IR" dirty="0">
                <a:solidFill>
                  <a:srgbClr val="FF0000"/>
                </a:solidFill>
                <a:cs typeface="B Koodak" pitchFamily="2" charset="-78"/>
              </a:rPr>
              <a:t>توان به درست بودن نتیجه ای که بر اساس مشاهدة چند مورد به دست آمده باشد، مطمئن بود. </a:t>
            </a:r>
            <a:endParaRPr lang="fa-I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51463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0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 animBg="1"/>
      <p:bldP spid="2" grpId="0" animBg="1"/>
      <p:bldP spid="37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51" y="83139"/>
            <a:ext cx="25415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611098" y="1832559"/>
            <a:ext cx="7946247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2000" dirty="0">
                <a:solidFill>
                  <a:srgbClr val="002060"/>
                </a:solidFill>
                <a:cs typeface="B Koodak" pitchFamily="2" charset="-78"/>
              </a:rPr>
              <a:t>برخی نتایج مهم و پرکاربرد که با استدلال استنتاجی به دست می آیند، </a:t>
            </a:r>
            <a:r>
              <a:rPr lang="fa-IR" sz="2000" dirty="0">
                <a:solidFill>
                  <a:srgbClr val="FF0000"/>
                </a:solidFill>
                <a:cs typeface="B Koodak" pitchFamily="2" charset="-78"/>
              </a:rPr>
              <a:t>قضیه</a:t>
            </a:r>
            <a:r>
              <a:rPr lang="fa-IR" sz="2000" dirty="0">
                <a:solidFill>
                  <a:srgbClr val="002060"/>
                </a:solidFill>
                <a:cs typeface="B Koodak" pitchFamily="2" charset="-78"/>
              </a:rPr>
              <a:t> نامیده می شوند.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01410" y="1628800"/>
            <a:ext cx="8372028" cy="10081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8" name="Rectangle 27"/>
          <p:cNvSpPr/>
          <p:nvPr/>
        </p:nvSpPr>
        <p:spPr>
          <a:xfrm>
            <a:off x="7138972" y="1322166"/>
            <a:ext cx="906018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3200" cap="all" dirty="0" smtClean="0">
                <a:ln w="15875" cmpd="sng"/>
                <a:pattFill prst="pct75">
                  <a:fgClr>
                    <a:srgbClr val="C00000"/>
                  </a:fgClr>
                  <a:bgClr>
                    <a:schemeClr val="bg1"/>
                  </a:bgClr>
                </a:patt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قضیه</a:t>
            </a:r>
            <a:endParaRPr lang="fa-IR" sz="3200" cap="all" spc="0" dirty="0">
              <a:ln w="15875" cmpd="sng"/>
              <a:pattFill prst="pct75">
                <a:fgClr>
                  <a:srgbClr val="C00000"/>
                </a:fgClr>
                <a:bgClr>
                  <a:schemeClr val="bg1"/>
                </a:bgClr>
              </a:pattFill>
              <a:effectLst>
                <a:reflection blurRad="12700" stA="50000" endPos="50000" dist="5000" dir="5400000" sy="-100000" rotWithShape="0"/>
              </a:effectLst>
              <a:cs typeface="B Titr" pitchFamily="2" charset="-78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44378" y="3872066"/>
            <a:ext cx="7661513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dirty="0" smtClean="0">
                <a:solidFill>
                  <a:srgbClr val="002060"/>
                </a:solidFill>
                <a:cs typeface="B Koodak" pitchFamily="2" charset="-78"/>
              </a:rPr>
              <a:t>در هر مثلث قائم الزاویه مربع وتر برابر است با مجموع مربعات دو </a:t>
            </a:r>
            <a:r>
              <a:rPr lang="fa-IR" dirty="0">
                <a:solidFill>
                  <a:srgbClr val="002060"/>
                </a:solidFill>
                <a:cs typeface="B Koodak" pitchFamily="2" charset="-78"/>
              </a:rPr>
              <a:t>ضلع دیگر (قضیه فیثاغورس </a:t>
            </a:r>
            <a:r>
              <a:rPr lang="fa-IR" dirty="0" smtClean="0">
                <a:solidFill>
                  <a:srgbClr val="002060"/>
                </a:solidFill>
                <a:cs typeface="B Koodak" pitchFamily="2" charset="-78"/>
              </a:rPr>
              <a:t>)</a:t>
            </a:r>
            <a:endParaRPr lang="fa-IR" dirty="0">
              <a:solidFill>
                <a:srgbClr val="002060"/>
              </a:solidFill>
              <a:cs typeface="B Koodak" pitchFamily="2" charset="-7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22578" y="3412579"/>
            <a:ext cx="7766248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dirty="0" smtClean="0">
                <a:solidFill>
                  <a:srgbClr val="002060"/>
                </a:solidFill>
                <a:cs typeface="B Koodak" pitchFamily="2" charset="-78"/>
              </a:rPr>
              <a:t>مجموع زاویه های داخلی هر مثلث 180 درجه است.</a:t>
            </a:r>
            <a:endParaRPr lang="fa-IR" dirty="0">
              <a:solidFill>
                <a:srgbClr val="002060"/>
              </a:solidFill>
              <a:cs typeface="B Koodak" pitchFamily="2" charset="-7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294464" y="2943613"/>
            <a:ext cx="750526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80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cs typeface="B Titr" pitchFamily="2" charset="-78"/>
              </a:rPr>
              <a:t>مثال</a:t>
            </a:r>
            <a:endParaRPr lang="fa-IR" sz="280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cs typeface="B Titr" pitchFamily="2" charset="-7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23528" y="4785130"/>
            <a:ext cx="8620813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dirty="0" smtClean="0">
                <a:solidFill>
                  <a:srgbClr val="002060"/>
                </a:solidFill>
                <a:cs typeface="B Koodak" pitchFamily="2" charset="-78"/>
              </a:rPr>
              <a:t>هر قضیه دارای دو قسمت است. 1) </a:t>
            </a:r>
            <a:r>
              <a:rPr lang="fa-IR" dirty="0" smtClean="0">
                <a:solidFill>
                  <a:srgbClr val="FF0000"/>
                </a:solidFill>
                <a:cs typeface="B Koodak" pitchFamily="2" charset="-78"/>
              </a:rPr>
              <a:t>فرض</a:t>
            </a:r>
            <a:r>
              <a:rPr lang="fa-IR" dirty="0" smtClean="0">
                <a:solidFill>
                  <a:srgbClr val="002060"/>
                </a:solidFill>
                <a:cs typeface="B Koodak" pitchFamily="2" charset="-78"/>
              </a:rPr>
              <a:t>: قسمتی از قضیه که درستی آن را پذیرفته ایم.</a:t>
            </a:r>
          </a:p>
          <a:p>
            <a:pPr algn="just">
              <a:lnSpc>
                <a:spcPct val="150000"/>
              </a:lnSpc>
            </a:pPr>
            <a:r>
              <a:rPr lang="fa-IR" dirty="0">
                <a:solidFill>
                  <a:srgbClr val="002060"/>
                </a:solidFill>
                <a:cs typeface="B Koodak" pitchFamily="2" charset="-78"/>
              </a:rPr>
              <a:t> </a:t>
            </a:r>
            <a:r>
              <a:rPr lang="fa-IR" dirty="0" smtClean="0">
                <a:solidFill>
                  <a:srgbClr val="002060"/>
                </a:solidFill>
                <a:cs typeface="B Koodak" pitchFamily="2" charset="-78"/>
              </a:rPr>
              <a:t>                                              2) </a:t>
            </a:r>
            <a:r>
              <a:rPr lang="fa-IR" dirty="0" smtClean="0">
                <a:solidFill>
                  <a:srgbClr val="FF0000"/>
                </a:solidFill>
                <a:cs typeface="B Koodak" pitchFamily="2" charset="-78"/>
              </a:rPr>
              <a:t>حکم</a:t>
            </a:r>
            <a:r>
              <a:rPr lang="fa-IR" dirty="0" smtClean="0">
                <a:solidFill>
                  <a:srgbClr val="002060"/>
                </a:solidFill>
                <a:cs typeface="B Koodak" pitchFamily="2" charset="-78"/>
              </a:rPr>
              <a:t>: قسمتی از قضیه که می خواهیم درستی آن را به کمک فرض نتیجه بگیریم.</a:t>
            </a:r>
            <a:endParaRPr lang="fa-IR" dirty="0">
              <a:solidFill>
                <a:srgbClr val="002060"/>
              </a:solidFill>
              <a:cs typeface="B Koodak" pitchFamily="2" charset="-78"/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r>
              <a:rPr lang="fa-IR" dirty="0" smtClean="0">
                <a:cs typeface="B Koodak" pitchFamily="2" charset="-78"/>
              </a:rPr>
              <a:t>13</a:t>
            </a:r>
            <a:endParaRPr lang="fa-IR" dirty="0"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7157188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 animBg="1"/>
      <p:bldP spid="29" grpId="0"/>
      <p:bldP spid="30" grpId="0"/>
      <p:bldP spid="31" grpId="0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672" y="1013198"/>
            <a:ext cx="4010025" cy="20764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>
                <a:cs typeface="B Koodak" pitchFamily="2" charset="-78"/>
              </a:rPr>
              <a:t>14</a:t>
            </a:fld>
            <a:endParaRPr lang="fa-IR">
              <a:cs typeface="B Koodak" pitchFamily="2" charset="-78"/>
            </a:endParaRPr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51" y="83139"/>
            <a:ext cx="25415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578095" y="3761979"/>
                <a:ext cx="727606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a-IR" dirty="0" smtClean="0">
                    <a:solidFill>
                      <a:srgbClr val="C00000"/>
                    </a:solidFill>
                    <a:cs typeface="B Koodak" pitchFamily="2" charset="-78"/>
                  </a:rPr>
                  <a:t> </a:t>
                </a:r>
                <a:r>
                  <a:rPr lang="en-US" i="1" dirty="0" smtClean="0">
                    <a:solidFill>
                      <a:srgbClr val="C00000"/>
                    </a:solidFill>
                    <a:latin typeface="Cambria" panose="02040503050406030204" pitchFamily="18" charset="0"/>
                    <a:cs typeface="B Koodak" pitchFamily="2" charset="-78"/>
                  </a:rPr>
                  <a:t>BH</a:t>
                </a:r>
                <a:r>
                  <a:rPr lang="en-US" dirty="0" smtClean="0">
                    <a:solidFill>
                      <a:srgbClr val="C00000"/>
                    </a:solidFill>
                    <a:cs typeface="B Koodak" pitchFamily="2" charset="-78"/>
                  </a:rPr>
                  <a:t> </a:t>
                </a:r>
                <a:r>
                  <a:rPr lang="fa-IR" dirty="0" smtClean="0">
                    <a:solidFill>
                      <a:srgbClr val="C00000"/>
                    </a:solidFill>
                    <a:cs typeface="B Koodak" pitchFamily="2" charset="-78"/>
                  </a:rPr>
                  <a:t> ارتفاع خارجی مثلث </a:t>
                </a:r>
                <a:r>
                  <a:rPr lang="en-US" i="1" dirty="0" smtClean="0">
                    <a:solidFill>
                      <a:srgbClr val="C00000"/>
                    </a:solidFill>
                    <a:latin typeface="Cambria" panose="02040503050406030204" pitchFamily="18" charset="0"/>
                    <a:cs typeface="B Koodak" pitchFamily="2" charset="-78"/>
                  </a:rPr>
                  <a:t>DEB</a:t>
                </a:r>
                <a:r>
                  <a:rPr lang="fa-IR" dirty="0" smtClean="0">
                    <a:solidFill>
                      <a:srgbClr val="C00000"/>
                    </a:solidFill>
                    <a:cs typeface="B Koodak" pitchFamily="2" charset="-78"/>
                  </a:rPr>
                  <a:t>  و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a-IR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B Koodak" pitchFamily="2" charset="-78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cs typeface="B Koodak" pitchFamily="2" charset="-78"/>
                          </a:rPr>
                          <m:t>𝐶𝐻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cs typeface="B Koodak" pitchFamily="2" charset="-78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C00000"/>
                    </a:solidFill>
                    <a:cs typeface="B Koodak" pitchFamily="2" charset="-78"/>
                  </a:rPr>
                  <a:t> </a:t>
                </a:r>
                <a:r>
                  <a:rPr lang="fa-IR" dirty="0" smtClean="0">
                    <a:solidFill>
                      <a:srgbClr val="C00000"/>
                    </a:solidFill>
                    <a:cs typeface="B Koodak" pitchFamily="2" charset="-78"/>
                  </a:rPr>
                  <a:t> </a:t>
                </a:r>
                <a:r>
                  <a:rPr lang="fa-IR" dirty="0">
                    <a:solidFill>
                      <a:srgbClr val="C00000"/>
                    </a:solidFill>
                    <a:cs typeface="B Koodak" pitchFamily="2" charset="-78"/>
                  </a:rPr>
                  <a:t>ارتفاع خارجی مثلث </a:t>
                </a:r>
                <a:r>
                  <a:rPr lang="en-US" i="1" dirty="0" smtClean="0">
                    <a:solidFill>
                      <a:srgbClr val="C00000"/>
                    </a:solidFill>
                    <a:latin typeface="Cambria" panose="02040503050406030204" pitchFamily="18" charset="0"/>
                    <a:cs typeface="B Koodak" pitchFamily="2" charset="-78"/>
                  </a:rPr>
                  <a:t>DEC</a:t>
                </a:r>
                <a:r>
                  <a:rPr lang="fa-IR" dirty="0" smtClean="0">
                    <a:solidFill>
                      <a:srgbClr val="C00000"/>
                    </a:solidFill>
                    <a:cs typeface="B Koodak" pitchFamily="2" charset="-78"/>
                  </a:rPr>
                  <a:t> است.</a:t>
                </a:r>
                <a:r>
                  <a:rPr lang="en-US" dirty="0" smtClean="0">
                    <a:solidFill>
                      <a:srgbClr val="C00000"/>
                    </a:solidFill>
                    <a:cs typeface="B Koodak" pitchFamily="2" charset="-78"/>
                  </a:rPr>
                  <a:t>)</a:t>
                </a:r>
                <a:r>
                  <a:rPr lang="fa-IR" dirty="0" smtClean="0">
                    <a:solidFill>
                      <a:srgbClr val="C00000"/>
                    </a:solidFill>
                    <a:cs typeface="B Koodak" pitchFamily="2" charset="-78"/>
                  </a:rPr>
                  <a:t> </a:t>
                </a:r>
                <a:r>
                  <a:rPr lang="fa-IR" dirty="0">
                    <a:solidFill>
                      <a:srgbClr val="C00000"/>
                    </a:solidFill>
                    <a:cs typeface="B Koodak" pitchFamily="2" charset="-78"/>
                  </a:rPr>
                  <a:t>وارد بر ضلع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𝐷𝐸</m:t>
                    </m:r>
                  </m:oMath>
                </a14:m>
                <a:endParaRPr lang="fa-IR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095" y="3761979"/>
                <a:ext cx="7276068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19672" r="-754" b="-29508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72" y="3229615"/>
            <a:ext cx="8677663" cy="39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623" y="1281311"/>
            <a:ext cx="4540752" cy="86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1966245" y="2451530"/>
            <a:ext cx="3010915" cy="463425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682613" y="2415526"/>
            <a:ext cx="2596010" cy="502628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513534" y="2393692"/>
            <a:ext cx="3626393" cy="32970"/>
          </a:xfrm>
          <a:prstGeom prst="line">
            <a:avLst/>
          </a:prstGeom>
          <a:ln w="222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4944923" y="2246249"/>
            <a:ext cx="32238" cy="679693"/>
          </a:xfrm>
          <a:prstGeom prst="line">
            <a:avLst/>
          </a:prstGeom>
          <a:ln w="222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675433" y="2221381"/>
            <a:ext cx="0" cy="704561"/>
          </a:xfrm>
          <a:prstGeom prst="line">
            <a:avLst/>
          </a:prstGeom>
          <a:ln w="222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1675433" y="2426662"/>
            <a:ext cx="72008" cy="72008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8" name="Rectangle 47"/>
          <p:cNvSpPr/>
          <p:nvPr/>
        </p:nvSpPr>
        <p:spPr>
          <a:xfrm>
            <a:off x="4872072" y="2390658"/>
            <a:ext cx="72008" cy="72008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345338" y="2071623"/>
                <a:ext cx="232756" cy="3385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𝐻</m:t>
                      </m:r>
                    </m:oMath>
                  </m:oMathPara>
                </a14:m>
                <a:endParaRPr lang="en-US" sz="16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338" y="2071623"/>
                <a:ext cx="232756" cy="338554"/>
              </a:xfrm>
              <a:prstGeom prst="rect">
                <a:avLst/>
              </a:prstGeom>
              <a:blipFill rotWithShape="0">
                <a:blip r:embed="rId10"/>
                <a:stretch>
                  <a:fillRect r="-31579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4937643" y="2062098"/>
                <a:ext cx="232756" cy="3385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sz="1600" b="0" i="1" dirty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16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643" y="2062098"/>
                <a:ext cx="232756" cy="338554"/>
              </a:xfrm>
              <a:prstGeom prst="rect">
                <a:avLst/>
              </a:prstGeom>
              <a:blipFill rotWithShape="0">
                <a:blip r:embed="rId11"/>
                <a:stretch>
                  <a:fillRect r="-47368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7" name="TextBox 2056"/>
              <p:cNvSpPr txBox="1"/>
              <p:nvPr/>
            </p:nvSpPr>
            <p:spPr>
              <a:xfrm>
                <a:off x="1417707" y="5675691"/>
                <a:ext cx="232756" cy="60074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𝐷𝐸𝐵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/>
                              <a:cs typeface="B Koodak" pitchFamily="2" charset="-78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/>
                              <a:cs typeface="B Koodak" pitchFamily="2" charset="-78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𝐷</m:t>
                      </m:r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𝐸</m:t>
                      </m:r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𝐵𝐻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2057" name="TextBox 20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707" y="5675691"/>
                <a:ext cx="232756" cy="600742"/>
              </a:xfrm>
              <a:prstGeom prst="rect">
                <a:avLst/>
              </a:prstGeom>
              <a:blipFill rotWithShape="0">
                <a:blip r:embed="rId12"/>
                <a:stretch>
                  <a:fillRect r="-72368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436783" y="5174520"/>
                <a:ext cx="232756" cy="60074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𝐷𝐸𝐶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/>
                              <a:cs typeface="B Koodak" pitchFamily="2" charset="-78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/>
                              <a:cs typeface="B Koodak" pitchFamily="2" charset="-78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𝐷𝐸</m:t>
                      </m:r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𝐶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fa-IR" dirty="0">
                  <a:solidFill>
                    <a:srgbClr val="C00000"/>
                  </a:solidFill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783" y="5174520"/>
                <a:ext cx="232756" cy="600742"/>
              </a:xfrm>
              <a:prstGeom prst="rect">
                <a:avLst/>
              </a:prstGeom>
              <a:blipFill rotWithShape="0">
                <a:blip r:embed="rId13"/>
                <a:stretch>
                  <a:fillRect r="-74473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9" name="TextBox 2058"/>
              <p:cNvSpPr txBox="1"/>
              <p:nvPr/>
            </p:nvSpPr>
            <p:spPr>
              <a:xfrm>
                <a:off x="3727786" y="5359434"/>
                <a:ext cx="255198" cy="56618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vertJc m:val="bot"/>
                          <m:ctrlPr>
                            <a:rPr lang="fa-IR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acc>
                            <m:accPr>
                              <m:chr m:val="̅"/>
                              <m:ctrlPr>
                                <a:rPr lang="fa-IR" sz="20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𝐵𝐻</m:t>
                              </m:r>
                            </m:e>
                          </m:acc>
                          <m:r>
                            <m:rPr>
                              <m:brk m:alnAt="2"/>
                            </m:r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=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𝐶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acc>
                        </m:e>
                      </m:groupChr>
                    </m:oMath>
                  </m:oMathPara>
                </a14:m>
                <a:endParaRPr lang="fa-IR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59" name="TextBox 20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786" y="5359434"/>
                <a:ext cx="255198" cy="566181"/>
              </a:xfrm>
              <a:prstGeom prst="rect">
                <a:avLst/>
              </a:prstGeom>
              <a:blipFill rotWithShape="0">
                <a:blip r:embed="rId14"/>
                <a:stretch>
                  <a:fillRect r="-23658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8" name="TextBox 2067"/>
              <p:cNvSpPr txBox="1"/>
              <p:nvPr/>
            </p:nvSpPr>
            <p:spPr>
              <a:xfrm>
                <a:off x="4648441" y="5534127"/>
                <a:ext cx="248786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𝐷𝐸𝐶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𝐷𝐸𝐵</m:t>
                          </m:r>
                        </m:sub>
                      </m:sSub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68" name="TextBox 20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441" y="5534127"/>
                <a:ext cx="248786" cy="369332"/>
              </a:xfrm>
              <a:prstGeom prst="rect">
                <a:avLst/>
              </a:prstGeom>
              <a:blipFill rotWithShape="0">
                <a:blip r:embed="rId15"/>
                <a:stretch>
                  <a:fillRect r="-455000" b="-166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Rectangle 72"/>
          <p:cNvSpPr/>
          <p:nvPr/>
        </p:nvSpPr>
        <p:spPr>
          <a:xfrm>
            <a:off x="2468793" y="1598829"/>
            <a:ext cx="72008" cy="72008"/>
          </a:xfrm>
          <a:prstGeom prst="rect">
            <a:avLst/>
          </a:prstGeom>
          <a:noFill/>
          <a:ln w="12700">
            <a:solidFill>
              <a:srgbClr val="002060"/>
            </a:solidFill>
          </a:ln>
          <a:scene3d>
            <a:camera prst="orthographicFront">
              <a:rot lat="0" lon="0" rev="3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4" name="Rectangle 73"/>
          <p:cNvSpPr/>
          <p:nvPr/>
        </p:nvSpPr>
        <p:spPr>
          <a:xfrm>
            <a:off x="2908610" y="1443320"/>
            <a:ext cx="72008" cy="72008"/>
          </a:xfrm>
          <a:prstGeom prst="rect">
            <a:avLst/>
          </a:prstGeom>
          <a:noFill/>
          <a:ln w="12700">
            <a:solidFill>
              <a:srgbClr val="002060"/>
            </a:solidFill>
          </a:ln>
          <a:scene3d>
            <a:camera prst="orthographicFront">
              <a:rot lat="0" lon="0" rev="30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2078" name="Straight Connector 2077"/>
          <p:cNvCxnSpPr/>
          <p:nvPr/>
        </p:nvCxnSpPr>
        <p:spPr>
          <a:xfrm flipH="1" flipV="1">
            <a:off x="2500116" y="1587336"/>
            <a:ext cx="1739780" cy="793476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966245" y="1443320"/>
            <a:ext cx="953883" cy="983342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2144529" y="1232173"/>
                <a:ext cx="232756" cy="3385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𝐻</m:t>
                      </m:r>
                    </m:oMath>
                  </m:oMathPara>
                </a14:m>
                <a:endParaRPr lang="en-US" sz="16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529" y="1232173"/>
                <a:ext cx="232756" cy="338554"/>
              </a:xfrm>
              <a:prstGeom prst="rect">
                <a:avLst/>
              </a:prstGeom>
              <a:blipFill rotWithShape="0">
                <a:blip r:embed="rId16"/>
                <a:stretch>
                  <a:fillRect r="-31579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2271899" y="1360696"/>
                <a:ext cx="31130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a-IR" sz="1200">
                          <a:solidFill>
                            <a:srgbClr val="C00000"/>
                          </a:solidFill>
                          <a:latin typeface="Cambria Math"/>
                          <a:cs typeface="B Koodak" pitchFamily="2" charset="-78"/>
                        </a:rPr>
                        <m:t>1</m:t>
                      </m:r>
                    </m:oMath>
                  </m:oMathPara>
                </a14:m>
                <a:endParaRPr lang="fa-IR" sz="12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899" y="1360696"/>
                <a:ext cx="311304" cy="276999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3001723" y="1182290"/>
                <a:ext cx="235962" cy="3385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𝐻</m:t>
                      </m:r>
                    </m:oMath>
                  </m:oMathPara>
                </a14:m>
                <a:endParaRPr lang="en-US" sz="16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1723" y="1182290"/>
                <a:ext cx="235962" cy="338554"/>
              </a:xfrm>
              <a:prstGeom prst="rect">
                <a:avLst/>
              </a:prstGeom>
              <a:blipFill rotWithShape="0">
                <a:blip r:embed="rId23"/>
                <a:stretch>
                  <a:fillRect r="-30769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3125662" y="1299445"/>
                <a:ext cx="31130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a-IR" sz="1200" b="0" i="0" smtClean="0">
                          <a:solidFill>
                            <a:srgbClr val="C00000"/>
                          </a:solidFill>
                          <a:latin typeface="Cambria Math"/>
                          <a:cs typeface="B Koodak" pitchFamily="2" charset="-78"/>
                        </a:rPr>
                        <m:t>2</m:t>
                      </m:r>
                    </m:oMath>
                  </m:oMathPara>
                </a14:m>
                <a:endParaRPr lang="fa-IR" sz="1200" dirty="0"/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662" y="1299445"/>
                <a:ext cx="311304" cy="276999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8" name="Right Brace 2057"/>
          <p:cNvSpPr/>
          <p:nvPr/>
        </p:nvSpPr>
        <p:spPr>
          <a:xfrm>
            <a:off x="3430908" y="5210942"/>
            <a:ext cx="260577" cy="1009065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 sz="2000">
              <a:solidFill>
                <a:srgbClr val="C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431557" y="828767"/>
            <a:ext cx="3224127" cy="369332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فعالیت  صفحه 34 کتاب درسی</a:t>
            </a:r>
            <a:endParaRPr lang="fa-I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45" name="Rectangle 44"/>
          <p:cNvSpPr/>
          <p:nvPr/>
        </p:nvSpPr>
        <p:spPr>
          <a:xfrm rot="20968350">
            <a:off x="483506" y="1095195"/>
            <a:ext cx="1524776" cy="5232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2800" cap="all" dirty="0" smtClean="0">
                <a:ln w="15875" cmpd="sng"/>
                <a:pattFill prst="pct75">
                  <a:fgClr>
                    <a:srgbClr val="C00000"/>
                  </a:fgClr>
                  <a:bgClr>
                    <a:schemeClr val="bg1"/>
                  </a:bgClr>
                </a:patt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قضیه تالس</a:t>
            </a:r>
            <a:endParaRPr lang="fa-IR" sz="2800" cap="all" spc="0" dirty="0">
              <a:ln w="15875" cmpd="sng"/>
              <a:pattFill prst="pct75">
                <a:fgClr>
                  <a:srgbClr val="C00000"/>
                </a:fgClr>
                <a:bgClr>
                  <a:schemeClr val="bg1"/>
                </a:bgClr>
              </a:pattFill>
              <a:effectLst>
                <a:reflection blurRad="12700" stA="50000" endPos="50000" dist="5000" dir="5400000" sy="-100000" rotWithShape="0"/>
              </a:effectLst>
              <a:cs typeface="B Titr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67228" y="4167168"/>
            <a:ext cx="3876852" cy="1082055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7660875" y="2711841"/>
            <a:ext cx="85131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cs typeface="B Titr" panose="00000700000000000000" pitchFamily="2" charset="-78"/>
              </a:rPr>
              <a:t>اثبات 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446416" y="6184281"/>
            <a:ext cx="364011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cs typeface="B Koodak" panose="00000700000000000000" pitchFamily="2" charset="-78"/>
              </a:rPr>
              <a:t>ادامة اثبات قضیة تالس در صفحة بعد</a:t>
            </a:r>
            <a:endParaRPr lang="fa-IR" dirty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1154304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7" grpId="0" animBg="1"/>
      <p:bldP spid="48" grpId="0" animBg="1"/>
      <p:bldP spid="49" grpId="0"/>
      <p:bldP spid="50" grpId="0"/>
      <p:bldP spid="2057" grpId="0"/>
      <p:bldP spid="53" grpId="0"/>
      <p:bldP spid="2059" grpId="0"/>
      <p:bldP spid="2068" grpId="0"/>
      <p:bldP spid="73" grpId="0" animBg="1"/>
      <p:bldP spid="74" grpId="0" animBg="1"/>
      <p:bldP spid="80" grpId="0"/>
      <p:bldP spid="34" grpId="0"/>
      <p:bldP spid="82" grpId="0"/>
      <p:bldP spid="83" grpId="0"/>
      <p:bldP spid="2058" grpId="0" animBg="1"/>
      <p:bldP spid="44" grpId="0" animBg="1"/>
      <p:bldP spid="45" grpId="0" animBg="1"/>
      <p:bldP spid="51" grpId="0" animBg="1"/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27" y="1879816"/>
            <a:ext cx="4010025" cy="2076450"/>
          </a:xfrm>
          <a:prstGeom prst="rect">
            <a:avLst/>
          </a:prstGeom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348" y="4198977"/>
            <a:ext cx="1927687" cy="72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0242" y="4022198"/>
            <a:ext cx="3325472" cy="18055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353" y="4050074"/>
            <a:ext cx="2986660" cy="177314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>
                <a:cs typeface="B Koodak" pitchFamily="2" charset="-78"/>
              </a:rPr>
              <a:t>15</a:t>
            </a:fld>
            <a:endParaRPr lang="fa-IR">
              <a:cs typeface="B Koodak" pitchFamily="2" charset="-78"/>
            </a:endParaRPr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51" y="83139"/>
            <a:ext cx="25415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96167"/>
            <a:ext cx="7898854" cy="409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495" y="4198977"/>
            <a:ext cx="1967166" cy="707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011" y="5878518"/>
            <a:ext cx="2274674" cy="50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1270601" y="5929953"/>
                <a:ext cx="1337354" cy="33855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sz="1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𝐷𝐸𝐶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𝐷𝐸𝐵</m:t>
                          </m:r>
                        </m:sub>
                      </m:sSub>
                    </m:oMath>
                  </m:oMathPara>
                </a14:m>
                <a:endParaRPr lang="fa-IR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601" y="5929953"/>
                <a:ext cx="1337354" cy="33855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570521" y="5837261"/>
                <a:ext cx="1681293" cy="59683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160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fa-IR" sz="1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fa-IR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a-IR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𝐴𝐷𝐸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a-IR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𝐷𝐸𝐵</m:t>
                              </m:r>
                            </m:sub>
                          </m:sSub>
                        </m:den>
                      </m:f>
                      <m:r>
                        <a:rPr lang="fa-IR" sz="1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a-IR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a-IR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𝐴𝐷𝐸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a-IR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𝐷𝐸𝐶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a-IR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0521" y="5837261"/>
                <a:ext cx="1681293" cy="59683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4166971" y="5837261"/>
                <a:ext cx="1403141" cy="55496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160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fa-IR" sz="1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fa-IR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𝐴𝐷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𝐷𝐵</m:t>
                          </m:r>
                        </m:den>
                      </m:f>
                      <m:r>
                        <a:rPr lang="fa-IR" sz="1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a-IR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𝐴𝐸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𝐸𝐶</m:t>
                          </m:r>
                        </m:den>
                      </m:f>
                    </m:oMath>
                  </m:oMathPara>
                </a14:m>
                <a:endParaRPr lang="fa-IR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971" y="5837261"/>
                <a:ext cx="1403141" cy="55496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03" y="6003804"/>
            <a:ext cx="322542" cy="35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381" y="4459682"/>
            <a:ext cx="3240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671" y="4374712"/>
            <a:ext cx="318786" cy="318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855496" y="2576198"/>
                <a:ext cx="4516557" cy="3844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B Koodak" pitchFamily="2" charset="-78"/>
                      </a:rPr>
                      <m:t>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B Koodak" pitchFamily="2" charset="-78"/>
                      </a:rPr>
                      <m:t>𝐸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B Koodak" pitchFamily="2" charset="-78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B Koodak" pitchFamily="2" charset="-78"/>
                          </a:rPr>
                          <m:t>𝐻</m:t>
                        </m:r>
                      </m:e>
                      <m:sub>
                        <m:r>
                          <m:rPr>
                            <m:nor/>
                          </m:rPr>
                          <a:rPr lang="fa-IR" sz="1200">
                            <a:solidFill>
                              <a:srgbClr val="C00000"/>
                            </a:solidFill>
                            <a:latin typeface="Cambria Math"/>
                            <a:cs typeface="B Koodak" pitchFamily="2" charset="-78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fa-IR" sz="1200" dirty="0">
                            <a:solidFill>
                              <a:prstClr val="black"/>
                            </a:solidFill>
                          </a:rPr>
                          <m:t> </m:t>
                        </m:r>
                      </m:sub>
                    </m:sSub>
                  </m:oMath>
                </a14:m>
                <a:r>
                  <a:rPr lang="fa-IR" dirty="0" smtClean="0">
                    <a:solidFill>
                      <a:srgbClr val="C00000"/>
                    </a:solidFill>
                    <a:cs typeface="B Koodak" pitchFamily="2" charset="-78"/>
                  </a:rPr>
                  <a:t>ارتفاع </a:t>
                </a:r>
                <a:r>
                  <a:rPr lang="fa-IR" dirty="0">
                    <a:solidFill>
                      <a:srgbClr val="C00000"/>
                    </a:solidFill>
                    <a:cs typeface="B Koodak" pitchFamily="2" charset="-78"/>
                  </a:rPr>
                  <a:t>خارجی مثلث </a:t>
                </a:r>
                <a:r>
                  <a:rPr lang="en-US" i="1" dirty="0">
                    <a:solidFill>
                      <a:srgbClr val="C00000"/>
                    </a:solidFill>
                    <a:latin typeface="Cambria" panose="02040503050406030204" pitchFamily="18" charset="0"/>
                    <a:cs typeface="B Koodak" pitchFamily="2" charset="-78"/>
                  </a:rPr>
                  <a:t>DEB</a:t>
                </a:r>
                <a:r>
                  <a:rPr lang="fa-IR" dirty="0">
                    <a:solidFill>
                      <a:srgbClr val="C00000"/>
                    </a:solidFill>
                    <a:cs typeface="B Koodak" pitchFamily="2" charset="-78"/>
                  </a:rPr>
                  <a:t>  </a:t>
                </a:r>
                <a:r>
                  <a:rPr lang="fa-IR" dirty="0" smtClean="0">
                    <a:solidFill>
                      <a:srgbClr val="C00000"/>
                    </a:solidFill>
                    <a:cs typeface="B Koodak" pitchFamily="2" charset="-78"/>
                  </a:rPr>
                  <a:t>وارد بر ضلع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B Koodak" pitchFamily="2" charset="-78"/>
                      </a:rPr>
                      <m:t>𝐵𝐷</m:t>
                    </m:r>
                  </m:oMath>
                </a14:m>
                <a:r>
                  <a:rPr lang="fa-IR" dirty="0" smtClean="0">
                    <a:solidFill>
                      <a:srgbClr val="C00000"/>
                    </a:solidFill>
                    <a:cs typeface="B Koodak" pitchFamily="2" charset="-78"/>
                  </a:rPr>
                  <a:t>  است.</a:t>
                </a:r>
                <a:endParaRPr lang="fa-IR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496" y="2576198"/>
                <a:ext cx="4516557" cy="384401"/>
              </a:xfrm>
              <a:prstGeom prst="rect">
                <a:avLst/>
              </a:prstGeom>
              <a:blipFill rotWithShape="0">
                <a:blip r:embed="rId24"/>
                <a:stretch>
                  <a:fillRect l="-270" t="-17460" b="-28571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3855496" y="3077404"/>
                <a:ext cx="4491359" cy="3844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B Koodak" pitchFamily="2" charset="-78"/>
                      </a:rPr>
                      <m:t>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B Koodak" pitchFamily="2" charset="-78"/>
                      </a:rPr>
                      <m:t>𝐷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B Koodak" pitchFamily="2" charset="-78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B Koodak" pitchFamily="2" charset="-78"/>
                          </a:rPr>
                          <m:t>𝐻</m:t>
                        </m:r>
                      </m:e>
                      <m:sub>
                        <m:r>
                          <m:rPr>
                            <m:nor/>
                          </m:rPr>
                          <a:rPr lang="fa-IR" sz="1200" b="0" i="0" smtClean="0">
                            <a:solidFill>
                              <a:srgbClr val="C00000"/>
                            </a:solidFill>
                            <a:latin typeface="Cambria Math"/>
                            <a:cs typeface="B Koodak" pitchFamily="2" charset="-78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fa-IR" sz="1200" dirty="0">
                            <a:solidFill>
                              <a:prstClr val="black"/>
                            </a:solidFill>
                          </a:rPr>
                          <m:t> </m:t>
                        </m:r>
                      </m:sub>
                    </m:sSub>
                  </m:oMath>
                </a14:m>
                <a:r>
                  <a:rPr lang="fa-IR" dirty="0" smtClean="0">
                    <a:solidFill>
                      <a:srgbClr val="C00000"/>
                    </a:solidFill>
                    <a:cs typeface="B Koodak" pitchFamily="2" charset="-78"/>
                  </a:rPr>
                  <a:t>ارتفاع </a:t>
                </a:r>
                <a:r>
                  <a:rPr lang="fa-IR" dirty="0">
                    <a:solidFill>
                      <a:srgbClr val="C00000"/>
                    </a:solidFill>
                    <a:cs typeface="B Koodak" pitchFamily="2" charset="-78"/>
                  </a:rPr>
                  <a:t>خارجی مثلث </a:t>
                </a:r>
                <a:r>
                  <a:rPr lang="en-US" i="1" dirty="0" smtClean="0">
                    <a:solidFill>
                      <a:srgbClr val="C00000"/>
                    </a:solidFill>
                    <a:latin typeface="Cambria" panose="02040503050406030204" pitchFamily="18" charset="0"/>
                    <a:cs typeface="B Koodak" pitchFamily="2" charset="-78"/>
                  </a:rPr>
                  <a:t>DEC</a:t>
                </a:r>
                <a:r>
                  <a:rPr lang="fa-IR" dirty="0" smtClean="0">
                    <a:solidFill>
                      <a:srgbClr val="C00000"/>
                    </a:solidFill>
                    <a:cs typeface="B Koodak" pitchFamily="2" charset="-78"/>
                  </a:rPr>
                  <a:t>  وارد بر ضلع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B Koodak" pitchFamily="2" charset="-78"/>
                      </a:rPr>
                      <m:t> 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B Koodak" pitchFamily="2" charset="-78"/>
                      </a:rPr>
                      <m:t>𝐸𝐶</m:t>
                    </m:r>
                  </m:oMath>
                </a14:m>
                <a:r>
                  <a:rPr lang="fa-IR" dirty="0" smtClean="0">
                    <a:solidFill>
                      <a:srgbClr val="C00000"/>
                    </a:solidFill>
                    <a:cs typeface="B Koodak" pitchFamily="2" charset="-78"/>
                  </a:rPr>
                  <a:t>است.</a:t>
                </a:r>
                <a:endParaRPr lang="fa-IR" dirty="0"/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496" y="3077404"/>
                <a:ext cx="4491359" cy="384401"/>
              </a:xfrm>
              <a:prstGeom prst="rect">
                <a:avLst/>
              </a:prstGeom>
              <a:blipFill rotWithShape="0">
                <a:blip r:embed="rId25"/>
                <a:stretch>
                  <a:fillRect l="-271" t="-17460" b="-28571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4221368" y="2095959"/>
                <a:ext cx="4159921" cy="3844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B Koodak" pitchFamily="2" charset="-78"/>
                      </a:rPr>
                      <m:t>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B Koodak" pitchFamily="2" charset="-78"/>
                      </a:rPr>
                      <m:t>𝐸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B Koodak" pitchFamily="2" charset="-78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B Koodak" pitchFamily="2" charset="-78"/>
                          </a:rPr>
                          <m:t>𝐻</m:t>
                        </m:r>
                      </m:e>
                      <m:sub>
                        <m:r>
                          <m:rPr>
                            <m:nor/>
                          </m:rPr>
                          <a:rPr lang="fa-IR" sz="1200">
                            <a:solidFill>
                              <a:srgbClr val="C00000"/>
                            </a:solidFill>
                            <a:latin typeface="Cambria Math"/>
                            <a:cs typeface="B Koodak" pitchFamily="2" charset="-78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fa-IR" sz="1200" dirty="0">
                            <a:solidFill>
                              <a:prstClr val="black"/>
                            </a:solidFill>
                          </a:rPr>
                          <m:t> </m:t>
                        </m:r>
                      </m:sub>
                    </m:sSub>
                  </m:oMath>
                </a14:m>
                <a:r>
                  <a:rPr lang="fa-IR" dirty="0" smtClean="0">
                    <a:solidFill>
                      <a:srgbClr val="C00000"/>
                    </a:solidFill>
                    <a:cs typeface="B Koodak" pitchFamily="2" charset="-78"/>
                  </a:rPr>
                  <a:t>و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B Koodak" pitchFamily="2" charset="-78"/>
                      </a:rPr>
                      <m:t>𝐷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B Koodak" pitchFamily="2" charset="-78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B Koodak" pitchFamily="2" charset="-78"/>
                          </a:rPr>
                          <m:t>𝐻</m:t>
                        </m:r>
                      </m:e>
                      <m:sub>
                        <m:r>
                          <m:rPr>
                            <m:nor/>
                          </m:rPr>
                          <a:rPr lang="fa-IR" sz="1200">
                            <a:solidFill>
                              <a:srgbClr val="C00000"/>
                            </a:solidFill>
                            <a:latin typeface="Cambria Math"/>
                            <a:cs typeface="B Koodak" pitchFamily="2" charset="-78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fa-IR" sz="1200" dirty="0">
                            <a:solidFill>
                              <a:prstClr val="black"/>
                            </a:solidFill>
                          </a:rPr>
                          <m:t> </m:t>
                        </m:r>
                      </m:sub>
                    </m:sSub>
                  </m:oMath>
                </a14:m>
                <a:r>
                  <a:rPr lang="fa-IR" dirty="0" smtClean="0">
                    <a:solidFill>
                      <a:srgbClr val="C00000"/>
                    </a:solidFill>
                    <a:cs typeface="B Koodak" pitchFamily="2" charset="-78"/>
                  </a:rPr>
                  <a:t> ارتفاع های داخلی مثلث </a:t>
                </a:r>
                <a:r>
                  <a:rPr lang="en-US" i="1" dirty="0" smtClean="0">
                    <a:solidFill>
                      <a:srgbClr val="C00000"/>
                    </a:solidFill>
                    <a:latin typeface="Cambria" panose="02040503050406030204" pitchFamily="18" charset="0"/>
                    <a:cs typeface="B Koodak" pitchFamily="2" charset="-78"/>
                  </a:rPr>
                  <a:t>ADE</a:t>
                </a:r>
                <a:r>
                  <a:rPr lang="fa-IR" i="1" dirty="0" smtClean="0">
                    <a:solidFill>
                      <a:srgbClr val="C00000"/>
                    </a:solidFill>
                    <a:latin typeface="Cambria" panose="02040503050406030204" pitchFamily="18" charset="0"/>
                    <a:cs typeface="B Koodak" pitchFamily="2" charset="-78"/>
                  </a:rPr>
                  <a:t> </a:t>
                </a:r>
                <a:r>
                  <a:rPr lang="fa-IR" dirty="0" smtClean="0">
                    <a:solidFill>
                      <a:srgbClr val="C00000"/>
                    </a:solidFill>
                    <a:cs typeface="B Koodak" pitchFamily="2" charset="-78"/>
                  </a:rPr>
                  <a:t>هستند.</a:t>
                </a:r>
                <a:endParaRPr lang="fa-IR" dirty="0"/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368" y="2095959"/>
                <a:ext cx="4159921" cy="384401"/>
              </a:xfrm>
              <a:prstGeom prst="rect">
                <a:avLst/>
              </a:prstGeom>
              <a:blipFill rotWithShape="0">
                <a:blip r:embed="rId26"/>
                <a:stretch>
                  <a:fillRect l="-586" t="-17460" b="-28571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Rectangle 83"/>
          <p:cNvSpPr/>
          <p:nvPr/>
        </p:nvSpPr>
        <p:spPr>
          <a:xfrm>
            <a:off x="1406348" y="2465447"/>
            <a:ext cx="72008" cy="72008"/>
          </a:xfrm>
          <a:prstGeom prst="rect">
            <a:avLst/>
          </a:prstGeom>
          <a:noFill/>
          <a:ln w="12700">
            <a:solidFill>
              <a:srgbClr val="002060"/>
            </a:solidFill>
          </a:ln>
          <a:scene3d>
            <a:camera prst="orthographicFront">
              <a:rot lat="0" lon="0" rev="3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5" name="Rectangle 84"/>
          <p:cNvSpPr/>
          <p:nvPr/>
        </p:nvSpPr>
        <p:spPr>
          <a:xfrm>
            <a:off x="1846165" y="2309938"/>
            <a:ext cx="72008" cy="72008"/>
          </a:xfrm>
          <a:prstGeom prst="rect">
            <a:avLst/>
          </a:prstGeom>
          <a:noFill/>
          <a:ln w="12700">
            <a:solidFill>
              <a:srgbClr val="002060"/>
            </a:solidFill>
          </a:ln>
          <a:scene3d>
            <a:camera prst="orthographicFront">
              <a:rot lat="0" lon="0" rev="30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86" name="Straight Connector 85"/>
          <p:cNvCxnSpPr/>
          <p:nvPr/>
        </p:nvCxnSpPr>
        <p:spPr>
          <a:xfrm flipH="1" flipV="1">
            <a:off x="1437671" y="2453954"/>
            <a:ext cx="1739780" cy="793476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903800" y="2309938"/>
            <a:ext cx="953883" cy="983342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1082084" y="2098791"/>
                <a:ext cx="232756" cy="3385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𝐻</m:t>
                      </m:r>
                    </m:oMath>
                  </m:oMathPara>
                </a14:m>
                <a:endParaRPr lang="en-US" sz="16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084" y="2098791"/>
                <a:ext cx="232756" cy="338554"/>
              </a:xfrm>
              <a:prstGeom prst="rect">
                <a:avLst/>
              </a:prstGeom>
              <a:blipFill rotWithShape="0">
                <a:blip r:embed="rId27"/>
                <a:stretch>
                  <a:fillRect r="-31579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/>
              <p:cNvSpPr/>
              <p:nvPr/>
            </p:nvSpPr>
            <p:spPr>
              <a:xfrm>
                <a:off x="1209454" y="2227314"/>
                <a:ext cx="31130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a-IR" sz="1200">
                          <a:solidFill>
                            <a:srgbClr val="C00000"/>
                          </a:solidFill>
                          <a:latin typeface="Cambria Math"/>
                          <a:cs typeface="B Koodak" pitchFamily="2" charset="-78"/>
                        </a:rPr>
                        <m:t>1</m:t>
                      </m:r>
                    </m:oMath>
                  </m:oMathPara>
                </a14:m>
                <a:endParaRPr lang="fa-IR" sz="1200" dirty="0"/>
              </a:p>
            </p:txBody>
          </p:sp>
        </mc:Choice>
        <mc:Fallback xmlns="">
          <p:sp>
            <p:nvSpPr>
              <p:cNvPr id="91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454" y="2227314"/>
                <a:ext cx="311304" cy="276999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1939278" y="2048908"/>
                <a:ext cx="235962" cy="3385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𝐻</m:t>
                      </m:r>
                    </m:oMath>
                  </m:oMathPara>
                </a14:m>
                <a:endParaRPr lang="en-US" sz="16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278" y="2048908"/>
                <a:ext cx="235962" cy="338554"/>
              </a:xfrm>
              <a:prstGeom prst="rect">
                <a:avLst/>
              </a:prstGeom>
              <a:blipFill rotWithShape="0">
                <a:blip r:embed="rId29"/>
                <a:stretch>
                  <a:fillRect r="-30769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2063217" y="2166063"/>
                <a:ext cx="31130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a-IR" sz="1200" b="0" i="0" smtClean="0">
                          <a:solidFill>
                            <a:srgbClr val="C00000"/>
                          </a:solidFill>
                          <a:latin typeface="Cambria Math"/>
                          <a:cs typeface="B Koodak" pitchFamily="2" charset="-78"/>
                        </a:rPr>
                        <m:t>2</m:t>
                      </m:r>
                    </m:oMath>
                  </m:oMathPara>
                </a14:m>
                <a:endParaRPr lang="fa-IR" sz="1200" dirty="0"/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217" y="2166063"/>
                <a:ext cx="311304" cy="276999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TextBox 93"/>
          <p:cNvSpPr txBox="1"/>
          <p:nvPr/>
        </p:nvSpPr>
        <p:spPr>
          <a:xfrm rot="21187934">
            <a:off x="1232172" y="805424"/>
            <a:ext cx="197339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cs typeface="B Koodak" panose="00000700000000000000" pitchFamily="2" charset="-78"/>
              </a:rPr>
              <a:t>ادامة اثبات قضیة تالس</a:t>
            </a:r>
            <a:endParaRPr lang="fa-IR" dirty="0">
              <a:cs typeface="B Koodak" panose="00000700000000000000" pitchFamily="2" charset="-78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611560" y="3247430"/>
            <a:ext cx="2565891" cy="5416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03800" y="3293280"/>
            <a:ext cx="3081502" cy="4957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20998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35" grpId="0"/>
      <p:bldP spid="89" grpId="0"/>
      <p:bldP spid="6" grpId="0"/>
      <p:bldP spid="62" grpId="0"/>
      <p:bldP spid="79" grpId="0"/>
      <p:bldP spid="84" grpId="0" animBg="1"/>
      <p:bldP spid="85" grpId="0" animBg="1"/>
      <p:bldP spid="90" grpId="0"/>
      <p:bldP spid="91" grpId="0"/>
      <p:bldP spid="92" grpId="0"/>
      <p:bldP spid="93" grpId="0"/>
      <p:bldP spid="9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>
                <a:cs typeface="B Koodak" pitchFamily="2" charset="-78"/>
              </a:rPr>
              <a:t>16</a:t>
            </a:fld>
            <a:endParaRPr lang="fa-IR">
              <a:cs typeface="B Koodak" pitchFamily="2" charset="-78"/>
            </a:endParaRPr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51" y="83139"/>
            <a:ext cx="25415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15" y="1700808"/>
            <a:ext cx="78676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20" y="2205633"/>
            <a:ext cx="28194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216060" y="4316311"/>
                <a:ext cx="1282467" cy="670633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𝐴𝐺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𝐺𝐵</m:t>
                          </m:r>
                        </m:den>
                      </m:f>
                      <m:r>
                        <a:rPr lang="fa-IR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a-IR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𝐴𝐻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𝐻𝐶</m:t>
                          </m:r>
                        </m:den>
                      </m:f>
                    </m:oMath>
                  </m:oMathPara>
                </a14:m>
                <a:endParaRPr lang="fa-IR" sz="2000" dirty="0">
                  <a:solidFill>
                    <a:srgbClr val="C00000"/>
                  </a:solidFill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6060" y="4316311"/>
                <a:ext cx="1282467" cy="67063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427262" y="4363564"/>
                <a:ext cx="1509323" cy="660309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00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fa-IR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fa-IR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sz="2000" b="0" i="0" smtClean="0">
                              <a:solidFill>
                                <a:srgbClr val="C00000"/>
                              </a:solidFill>
                              <a:latin typeface="Cambria Math"/>
                              <a:cs typeface="B Koodak" pitchFamily="2" charset="-78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sz="2000" b="0" i="0" smtClean="0">
                              <a:solidFill>
                                <a:srgbClr val="C00000"/>
                              </a:solidFill>
                              <a:latin typeface="Cambria Math"/>
                              <a:cs typeface="B Koodak" pitchFamily="2" charset="-78"/>
                            </a:rPr>
                            <m:t>5</m:t>
                          </m:r>
                        </m:den>
                      </m:f>
                      <m:r>
                        <a:rPr lang="fa-IR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a-IR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sz="2000" b="0" i="0" smtClean="0">
                              <a:solidFill>
                                <a:srgbClr val="C00000"/>
                              </a:solidFill>
                              <a:latin typeface="Cambria Math"/>
                              <a:cs typeface="B Koodak" pitchFamily="2" charset="-78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𝐻𝐶</m:t>
                          </m:r>
                        </m:den>
                      </m:f>
                    </m:oMath>
                  </m:oMathPara>
                </a14:m>
                <a:endParaRPr lang="fa-IR" sz="2000" dirty="0">
                  <a:solidFill>
                    <a:srgbClr val="C00000"/>
                  </a:solidFill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262" y="4363564"/>
                <a:ext cx="1509323" cy="6603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797859" y="4351971"/>
                <a:ext cx="2559290" cy="65986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00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𝐻𝐶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fa-IR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sz="2000" b="0" i="0" smtClean="0">
                              <a:solidFill>
                                <a:srgbClr val="C00000"/>
                              </a:solidFill>
                              <a:latin typeface="Cambria Math"/>
                              <a:cs typeface="B Koodak" pitchFamily="2" charset="-78"/>
                            </a:rPr>
                            <m:t>2</m:t>
                          </m:r>
                          <m:r>
                            <a:rPr lang="fa-IR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  <a:cs typeface="B Koodak" pitchFamily="2" charset="-78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fa-IR" sz="2000" b="0" i="0" smtClean="0">
                              <a:solidFill>
                                <a:srgbClr val="C00000"/>
                              </a:solidFill>
                              <a:latin typeface="Cambria Math"/>
                              <a:cs typeface="B Koodak" pitchFamily="2" charset="-78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sz="2000" b="0" i="0" smtClean="0">
                              <a:solidFill>
                                <a:srgbClr val="C00000"/>
                              </a:solidFill>
                              <a:latin typeface="Cambria Math"/>
                              <a:cs typeface="B Koodak" pitchFamily="2" charset="-78"/>
                            </a:rPr>
                            <m:t>3</m:t>
                          </m:r>
                        </m:den>
                      </m:f>
                      <m:r>
                        <a:rPr lang="fa-IR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a-IR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sz="2000" b="0" i="0" smtClean="0">
                              <a:solidFill>
                                <a:srgbClr val="C00000"/>
                              </a:solidFill>
                              <a:latin typeface="Cambria Math"/>
                              <a:cs typeface="B Koodak" pitchFamily="2" charset="-78"/>
                            </a:rPr>
                            <m:t>10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sz="2000">
                              <a:solidFill>
                                <a:srgbClr val="C00000"/>
                              </a:solidFill>
                              <a:latin typeface="Cambria Math"/>
                              <a:cs typeface="B Koodak" pitchFamily="2" charset="-78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fa-IR" sz="2000" dirty="0">
                  <a:solidFill>
                    <a:srgbClr val="C00000"/>
                  </a:solidFill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859" y="4351971"/>
                <a:ext cx="2559290" cy="65986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972935" y="5427099"/>
                <a:ext cx="1926745" cy="40011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𝐴𝐶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𝐴𝐻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𝐻𝐶</m:t>
                      </m:r>
                    </m:oMath>
                  </m:oMathPara>
                </a14:m>
                <a:endParaRPr lang="fa-IR" sz="2000" dirty="0">
                  <a:solidFill>
                    <a:srgbClr val="C00000"/>
                  </a:solidFill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935" y="5427099"/>
                <a:ext cx="1926745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17640" y="5287382"/>
                <a:ext cx="2604174" cy="67954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00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𝐴𝐶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fa-IR" sz="2000" b="0" i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B Koodak" pitchFamily="2" charset="-78"/>
                        </a:rPr>
                        <m:t>2</m:t>
                      </m:r>
                      <m:r>
                        <a:rPr lang="fa-IR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fa-IR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sz="2000" b="0" i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  <a:cs typeface="B Koodak" pitchFamily="2" charset="-78"/>
                            </a:rPr>
                            <m:t>10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sz="2000" b="0" i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  <a:cs typeface="B Koodak" pitchFamily="2" charset="-78"/>
                            </a:rPr>
                            <m:t>3</m:t>
                          </m:r>
                        </m:den>
                      </m:f>
                      <m:r>
                        <a:rPr lang="fa-IR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a-IR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sz="2000" b="0" i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  <a:cs typeface="B Koodak" pitchFamily="2" charset="-78"/>
                            </a:rPr>
                            <m:t>16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sz="2000" b="0" i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  <a:cs typeface="B Koodak" pitchFamily="2" charset="-78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fa-IR" sz="2000" dirty="0">
                  <a:solidFill>
                    <a:srgbClr val="C00000"/>
                  </a:solidFill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640" y="5287382"/>
                <a:ext cx="2604174" cy="67954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292080" y="1143431"/>
            <a:ext cx="3394719" cy="369332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کار در کلاس 1  صفحه 34 کتاب درسی</a:t>
            </a:r>
            <a:endParaRPr lang="fa-I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2" name="Arc 1"/>
          <p:cNvSpPr/>
          <p:nvPr/>
        </p:nvSpPr>
        <p:spPr>
          <a:xfrm rot="1356987">
            <a:off x="2058393" y="2419232"/>
            <a:ext cx="793553" cy="925793"/>
          </a:xfrm>
          <a:prstGeom prst="arc">
            <a:avLst>
              <a:gd name="adj1" fmla="val 14182967"/>
              <a:gd name="adj2" fmla="val 20011629"/>
            </a:avLst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" name="Arc 13"/>
          <p:cNvSpPr/>
          <p:nvPr/>
        </p:nvSpPr>
        <p:spPr>
          <a:xfrm rot="3259754">
            <a:off x="2715407" y="3059990"/>
            <a:ext cx="918057" cy="755708"/>
          </a:xfrm>
          <a:prstGeom prst="arc">
            <a:avLst>
              <a:gd name="adj1" fmla="val 11617649"/>
              <a:gd name="adj2" fmla="val 20318295"/>
            </a:avLst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" name="Arc 16"/>
          <p:cNvSpPr/>
          <p:nvPr/>
        </p:nvSpPr>
        <p:spPr>
          <a:xfrm rot="8723679" flipV="1">
            <a:off x="1593375" y="2454331"/>
            <a:ext cx="1357413" cy="1242132"/>
          </a:xfrm>
          <a:prstGeom prst="arc">
            <a:avLst>
              <a:gd name="adj1" fmla="val 14182967"/>
              <a:gd name="adj2" fmla="val 21077314"/>
            </a:avLst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" name="Arc 17"/>
          <p:cNvSpPr/>
          <p:nvPr/>
        </p:nvSpPr>
        <p:spPr>
          <a:xfrm rot="7546990" flipV="1">
            <a:off x="731659" y="3562308"/>
            <a:ext cx="1615848" cy="1366813"/>
          </a:xfrm>
          <a:prstGeom prst="arc">
            <a:avLst>
              <a:gd name="adj1" fmla="val 12798136"/>
              <a:gd name="adj2" fmla="val 20948926"/>
            </a:avLst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2" name="TextBox 21"/>
          <p:cNvSpPr txBox="1"/>
          <p:nvPr/>
        </p:nvSpPr>
        <p:spPr>
          <a:xfrm>
            <a:off x="4141070" y="3012536"/>
            <a:ext cx="452745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cs typeface="B Koodak" panose="00000700000000000000" pitchFamily="2" charset="-78"/>
              </a:rPr>
              <a:t>این تناسب به تساوی دو نسبت </a:t>
            </a:r>
            <a:r>
              <a:rPr lang="fa-IR" dirty="0" smtClean="0">
                <a:solidFill>
                  <a:srgbClr val="FF0000"/>
                </a:solidFill>
                <a:cs typeface="B Koodak" panose="00000700000000000000" pitchFamily="2" charset="-78"/>
              </a:rPr>
              <a:t>جزء به جزء </a:t>
            </a:r>
            <a:r>
              <a:rPr lang="fa-IR" dirty="0" smtClean="0">
                <a:cs typeface="B Koodak" panose="00000700000000000000" pitchFamily="2" charset="-78"/>
              </a:rPr>
              <a:t>معروف است.</a:t>
            </a:r>
            <a:endParaRPr lang="fa-IR" dirty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339159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10" grpId="0"/>
      <p:bldP spid="16" grpId="0" animBg="1"/>
      <p:bldP spid="2" grpId="0" animBg="1"/>
      <p:bldP spid="14" grpId="0" animBg="1"/>
      <p:bldP spid="17" grpId="0" animBg="1"/>
      <p:bldP spid="18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>
                <a:cs typeface="B Koodak" pitchFamily="2" charset="-78"/>
              </a:rPr>
              <a:t>17</a:t>
            </a:fld>
            <a:endParaRPr lang="fa-IR">
              <a:cs typeface="B Koodak" pitchFamily="2" charset="-78"/>
            </a:endParaRPr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51" y="83139"/>
            <a:ext cx="25415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967223" y="3093715"/>
                <a:ext cx="1111650" cy="71699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𝐴𝐼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𝐼𝐵</m:t>
                          </m:r>
                        </m:den>
                      </m:f>
                      <m:r>
                        <a:rPr lang="fa-IR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a-IR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𝐴𝐽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𝐽𝐶</m:t>
                          </m:r>
                        </m:den>
                      </m:f>
                    </m:oMath>
                  </m:oMathPara>
                </a14:m>
                <a:endParaRPr lang="fa-IR" sz="2000" dirty="0">
                  <a:solidFill>
                    <a:srgbClr val="C00000"/>
                  </a:solidFill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223" y="3093715"/>
                <a:ext cx="1111650" cy="71699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053087" y="3140968"/>
                <a:ext cx="1877630" cy="661143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00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fa-IR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fa-IR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sz="2000" b="0" i="0" smtClean="0">
                              <a:solidFill>
                                <a:srgbClr val="C00000"/>
                              </a:solidFill>
                              <a:latin typeface="Cambria Math"/>
                              <a:cs typeface="B Koodak" pitchFamily="2" charset="-78"/>
                            </a:rPr>
                            <m:t>2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B Koodak" pitchFamily="2" charset="-78"/>
                            </a:rPr>
                            <m:t>𝑥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sz="2000" b="0" i="0" smtClean="0">
                              <a:solidFill>
                                <a:srgbClr val="C00000"/>
                              </a:solidFill>
                              <a:latin typeface="Cambria Math"/>
                              <a:cs typeface="B Koodak" pitchFamily="2" charset="-78"/>
                            </a:rPr>
                            <m:t>5</m:t>
                          </m:r>
                        </m:den>
                      </m:f>
                      <m:r>
                        <a:rPr lang="fa-IR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a-IR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fa-IR" sz="2000" b="0" i="0" smtClean="0">
                              <a:solidFill>
                                <a:srgbClr val="C00000"/>
                              </a:solidFill>
                              <a:latin typeface="Cambria Math"/>
                              <a:cs typeface="B Koodak" pitchFamily="2" charset="-78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sz="2000" b="0" i="0" smtClean="0">
                              <a:solidFill>
                                <a:srgbClr val="C00000"/>
                              </a:solidFill>
                              <a:latin typeface="Cambria Math"/>
                              <a:cs typeface="B Koodak" pitchFamily="2" charset="-78"/>
                            </a:rPr>
                            <m:t>7</m:t>
                          </m:r>
                          <m:r>
                            <m:rPr>
                              <m:nor/>
                            </m:rPr>
                            <a:rPr lang="fa-IR" sz="2000" b="0" i="0" smtClean="0">
                              <a:solidFill>
                                <a:srgbClr val="C00000"/>
                              </a:solidFill>
                              <a:latin typeface="Cambria Math"/>
                              <a:cs typeface="B Koodak" pitchFamily="2" charset="-78"/>
                            </a:rPr>
                            <m:t>/</m:t>
                          </m:r>
                          <m:r>
                            <m:rPr>
                              <m:nor/>
                            </m:rPr>
                            <a:rPr lang="fa-IR" sz="2000" b="0" i="0" smtClean="0">
                              <a:solidFill>
                                <a:srgbClr val="C00000"/>
                              </a:solidFill>
                              <a:latin typeface="Cambria Math"/>
                              <a:cs typeface="B Koodak" pitchFamily="2" charset="-78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fa-IR" sz="2000" dirty="0">
                  <a:solidFill>
                    <a:srgbClr val="C00000"/>
                  </a:solidFill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087" y="3140968"/>
                <a:ext cx="1877630" cy="66114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124" y="1700808"/>
            <a:ext cx="66770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62" y="2294571"/>
            <a:ext cx="387667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23762" y="4151916"/>
                <a:ext cx="2302425" cy="40011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r>
                        <m:rPr>
                          <m:nor/>
                        </m:rPr>
                        <a:rPr lang="fa-IR" sz="2000" b="0" i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B Koodak" pitchFamily="2" charset="-78"/>
                        </a:rPr>
                        <m:t> </m:t>
                      </m:r>
                      <m:r>
                        <m:rPr>
                          <m:nor/>
                        </m:rPr>
                        <a:rPr lang="fa-IR" sz="2000" b="0" i="0" smtClean="0">
                          <a:solidFill>
                            <a:srgbClr val="C00000"/>
                          </a:solidFill>
                          <a:latin typeface="Cambria Math"/>
                          <a:cs typeface="B Koodak" pitchFamily="2" charset="-78"/>
                        </a:rPr>
                        <m:t>15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fa-IR" sz="2000" b="0" i="0" smtClean="0">
                          <a:solidFill>
                            <a:srgbClr val="C00000"/>
                          </a:solidFill>
                          <a:latin typeface="Cambria Math"/>
                          <a:cs typeface="B Koodak" pitchFamily="2" charset="-78"/>
                        </a:rPr>
                        <m:t>5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nor/>
                        </m:rPr>
                        <a:rPr lang="fa-IR" sz="2000" b="0" i="0" smtClean="0">
                          <a:solidFill>
                            <a:srgbClr val="C00000"/>
                          </a:solidFill>
                          <a:latin typeface="Cambria Math"/>
                          <a:cs typeface="B Koodak" pitchFamily="2" charset="-78"/>
                        </a:rPr>
                        <m:t>20</m:t>
                      </m:r>
                    </m:oMath>
                  </m:oMathPara>
                </a14:m>
                <a:endParaRPr lang="fa-IR" sz="2000" dirty="0">
                  <a:solidFill>
                    <a:srgbClr val="C00000"/>
                  </a:solidFill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762" y="4151916"/>
                <a:ext cx="2302425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202930" y="4151916"/>
                <a:ext cx="1787925" cy="40011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r>
                        <m:rPr>
                          <m:nor/>
                        </m:rPr>
                        <a:rPr lang="fa-IR" sz="2000" b="0" i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B Koodak" pitchFamily="2" charset="-78"/>
                        </a:rPr>
                        <m:t>  </m:t>
                      </m:r>
                      <m:r>
                        <m:rPr>
                          <m:nor/>
                        </m:rPr>
                        <a:rPr lang="fa-IR" sz="2000" b="0" i="0" smtClean="0">
                          <a:solidFill>
                            <a:srgbClr val="C00000"/>
                          </a:solidFill>
                          <a:latin typeface="Cambria Math"/>
                          <a:cs typeface="B Koodak" pitchFamily="2" charset="-78"/>
                        </a:rPr>
                        <m:t>10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fa-IR" sz="2000" b="0" i="0" smtClean="0">
                          <a:solidFill>
                            <a:srgbClr val="C00000"/>
                          </a:solidFill>
                          <a:latin typeface="Cambria Math"/>
                          <a:cs typeface="B Koodak" pitchFamily="2" charset="-78"/>
                        </a:rPr>
                        <m:t>20</m:t>
                      </m:r>
                    </m:oMath>
                  </m:oMathPara>
                </a14:m>
                <a:endParaRPr lang="fa-IR" sz="2000" dirty="0">
                  <a:solidFill>
                    <a:srgbClr val="C00000"/>
                  </a:solidFill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930" y="4151916"/>
                <a:ext cx="1787925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860253" y="4167066"/>
                <a:ext cx="1355115" cy="40011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fa-IR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fa-IR" sz="2000" b="0" i="0" smtClean="0">
                          <a:solidFill>
                            <a:srgbClr val="C00000"/>
                          </a:solidFill>
                          <a:latin typeface="Cambria Math"/>
                          <a:cs typeface="B Koodak" pitchFamily="2" charset="-78"/>
                        </a:rPr>
                        <m:t>2</m:t>
                      </m:r>
                    </m:oMath>
                  </m:oMathPara>
                </a14:m>
                <a:endParaRPr lang="fa-IR" sz="2000" dirty="0">
                  <a:solidFill>
                    <a:srgbClr val="C00000"/>
                  </a:solidFill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253" y="4167066"/>
                <a:ext cx="1355115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03534" y="5009855"/>
                <a:ext cx="1030923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𝐴𝐼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/>
                          <a:cs typeface="B Koodak" pitchFamily="2" charset="-78"/>
                        </a:rPr>
                        <m:t>2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534" y="5009855"/>
                <a:ext cx="1030923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582215" y="5747949"/>
                <a:ext cx="1303818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𝐴𝐽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/>
                          <a:cs typeface="B Koodak" pitchFamily="2" charset="-78"/>
                        </a:rPr>
                        <m:t>4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2215" y="5747949"/>
                <a:ext cx="1303818" cy="369332"/>
              </a:xfrm>
              <a:prstGeom prst="rect">
                <a:avLst/>
              </a:prstGeom>
              <a:blipFill rotWithShape="1">
                <a:blip r:embed="rId1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364546" y="5004275"/>
                <a:ext cx="17356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𝐴𝐼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fa-IR">
                          <a:solidFill>
                            <a:srgbClr val="C00000"/>
                          </a:solidFill>
                          <a:latin typeface="Cambria Math"/>
                          <a:cs typeface="B Koodak" pitchFamily="2" charset="-78"/>
                        </a:rPr>
                        <m:t>2</m:t>
                      </m:r>
                      <m:r>
                        <a:rPr lang="fa-IR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m:rPr>
                          <m:nor/>
                        </m:rPr>
                        <a:rPr lang="fa-IR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B Koodak" pitchFamily="2" charset="-78"/>
                        </a:rPr>
                        <m:t>2</m:t>
                      </m:r>
                      <m:r>
                        <a:rPr lang="fa-IR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fa-IR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B Koodak" pitchFamily="2" charset="-78"/>
                        </a:rPr>
                        <m:t>4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546" y="5004275"/>
                <a:ext cx="1735667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614258" y="5738349"/>
                <a:ext cx="17248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𝐴𝐽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fa-IR">
                          <a:solidFill>
                            <a:srgbClr val="C00000"/>
                          </a:solidFill>
                          <a:latin typeface="Cambria Math"/>
                          <a:cs typeface="B Koodak" pitchFamily="2" charset="-78"/>
                        </a:rPr>
                        <m:t>2</m:t>
                      </m:r>
                      <m:r>
                        <a:rPr lang="fa-IR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nor/>
                        </m:rPr>
                        <a:rPr lang="fa-IR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B Koodak" pitchFamily="2" charset="-78"/>
                        </a:rPr>
                        <m:t>4</m:t>
                      </m:r>
                      <m:r>
                        <a:rPr lang="fa-IR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fa-IR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B Koodak" pitchFamily="2" charset="-78"/>
                        </a:rPr>
                        <m:t>6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258" y="5738349"/>
                <a:ext cx="1724831" cy="36933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>
            <a:stCxn id="4" idx="3"/>
          </p:cNvCxnSpPr>
          <p:nvPr/>
        </p:nvCxnSpPr>
        <p:spPr>
          <a:xfrm>
            <a:off x="3634457" y="5194521"/>
            <a:ext cx="730089" cy="0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869346" y="5919805"/>
            <a:ext cx="730089" cy="0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637863" y="4850387"/>
                <a:ext cx="723275" cy="33855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fa-IR" sz="1600" b="0" i="0" smtClean="0">
                          <a:solidFill>
                            <a:srgbClr val="C00000"/>
                          </a:solidFill>
                          <a:latin typeface="Cambria Math"/>
                          <a:cs typeface="B Koodak" pitchFamily="2" charset="-78"/>
                        </a:rPr>
                        <m:t>2</m:t>
                      </m:r>
                    </m:oMath>
                  </m:oMathPara>
                </a14:m>
                <a:endParaRPr lang="fa-IR" sz="1600" dirty="0">
                  <a:solidFill>
                    <a:srgbClr val="C00000"/>
                  </a:solidFill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863" y="4850387"/>
                <a:ext cx="723275" cy="338554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876160" y="5569072"/>
                <a:ext cx="723275" cy="33855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fa-IR" sz="1600" b="0" i="0" smtClean="0">
                          <a:solidFill>
                            <a:srgbClr val="C00000"/>
                          </a:solidFill>
                          <a:latin typeface="Cambria Math"/>
                          <a:cs typeface="B Koodak" pitchFamily="2" charset="-78"/>
                        </a:rPr>
                        <m:t>2</m:t>
                      </m:r>
                    </m:oMath>
                  </m:oMathPara>
                </a14:m>
                <a:endParaRPr lang="fa-IR" sz="1600" dirty="0">
                  <a:solidFill>
                    <a:srgbClr val="C00000"/>
                  </a:solidFill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160" y="5569072"/>
                <a:ext cx="723275" cy="338554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5292080" y="1143431"/>
            <a:ext cx="3394719" cy="369332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کار در کلاس 2  صفحه 35 کتاب درسی</a:t>
            </a:r>
            <a:endParaRPr lang="fa-I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7027238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" grpId="0"/>
      <p:bldP spid="18" grpId="0"/>
      <p:bldP spid="22" grpId="0"/>
      <p:bldP spid="4" grpId="0"/>
      <p:bldP spid="23" grpId="0"/>
      <p:bldP spid="6" grpId="0"/>
      <p:bldP spid="8" grpId="0"/>
      <p:bldP spid="27" grpId="0"/>
      <p:bldP spid="28" grpId="0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>
                <a:cs typeface="B Koodak" pitchFamily="2" charset="-78"/>
              </a:rPr>
              <a:t>18</a:t>
            </a:fld>
            <a:endParaRPr lang="fa-IR">
              <a:cs typeface="B Koodak" pitchFamily="2" charset="-78"/>
            </a:endParaRPr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51" y="83139"/>
            <a:ext cx="25415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63" y="1694462"/>
            <a:ext cx="2423975" cy="2382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553" y="1845995"/>
            <a:ext cx="2568421" cy="720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302" y="3077421"/>
            <a:ext cx="4811673" cy="425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664" y="5169570"/>
            <a:ext cx="7484078" cy="601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016310" y="2092688"/>
                <a:ext cx="248786" cy="6127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𝐴𝐷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𝐷𝐵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𝐴𝐸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𝐸𝐶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310" y="2092688"/>
                <a:ext cx="248786" cy="612732"/>
              </a:xfrm>
              <a:prstGeom prst="rect">
                <a:avLst/>
              </a:prstGeom>
              <a:blipFill rotWithShape="0">
                <a:blip r:embed="rId9"/>
                <a:stretch>
                  <a:fillRect r="-302439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009176" y="3770706"/>
                <a:ext cx="1168140" cy="6127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𝐴𝐷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𝐷𝐵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𝐴𝐸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𝐸𝐶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176" y="3770706"/>
                <a:ext cx="1168140" cy="6127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164353" y="3779106"/>
                <a:ext cx="2763962" cy="617348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𝐴𝐷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𝐴𝐷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𝐷𝐵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𝐴𝐸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𝐴𝐸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𝐸𝐶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353" y="3779106"/>
                <a:ext cx="2763962" cy="61734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892570" y="3775104"/>
                <a:ext cx="1601464" cy="6127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𝐴𝐷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𝐴𝐵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𝐴𝐸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𝐴𝐶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2570" y="3775104"/>
                <a:ext cx="1601464" cy="6127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458510" y="5855508"/>
                <a:ext cx="1264833" cy="6127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𝐴𝐷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𝐴𝐵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𝐴𝐸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𝐴𝐶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510" y="5855508"/>
                <a:ext cx="1264833" cy="6127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640635" y="5855508"/>
                <a:ext cx="2751138" cy="6127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𝐴𝐷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𝐴𝐵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𝐴𝐵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𝐴𝐸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𝐴𝐶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𝐴𝐶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635" y="5855508"/>
                <a:ext cx="2751138" cy="6127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304601" y="5855508"/>
                <a:ext cx="1601464" cy="6127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𝐵𝐷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𝐴𝐵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𝐸𝐶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𝐴𝐶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601" y="5855508"/>
                <a:ext cx="1601464" cy="6127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5322702" y="1150766"/>
            <a:ext cx="3224127" cy="369332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فعالیت 1 صفحه 35 کتاب درسی</a:t>
            </a:r>
            <a:endParaRPr lang="fa-I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 rot="21101676">
            <a:off x="935259" y="899563"/>
            <a:ext cx="3126177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2400" cap="all" dirty="0" smtClean="0">
                <a:ln w="15875" cmpd="sng"/>
                <a:pattFill prst="pct75">
                  <a:fgClr>
                    <a:srgbClr val="C00000"/>
                  </a:fgClr>
                  <a:bgClr>
                    <a:schemeClr val="bg1"/>
                  </a:bgClr>
                </a:patt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صورت های دیگرقضیه تالس</a:t>
            </a:r>
            <a:endParaRPr lang="fa-IR" sz="2400" cap="all" spc="0" dirty="0">
              <a:ln w="15875" cmpd="sng"/>
              <a:pattFill prst="pct75">
                <a:fgClr>
                  <a:srgbClr val="C00000"/>
                </a:fgClr>
                <a:bgClr>
                  <a:schemeClr val="bg1"/>
                </a:bgClr>
              </a:pattFill>
              <a:effectLst>
                <a:reflection blurRad="12700" stA="50000" endPos="50000" dist="5000" dir="5400000" sy="-100000" rotWithShape="0"/>
              </a:effectLst>
              <a:cs typeface="B Titr" pitchFamily="2" charset="-78"/>
            </a:endParaRPr>
          </a:p>
        </p:txBody>
      </p:sp>
      <p:sp>
        <p:nvSpPr>
          <p:cNvPr id="31" name="Arc 30"/>
          <p:cNvSpPr/>
          <p:nvPr/>
        </p:nvSpPr>
        <p:spPr>
          <a:xfrm rot="2966713">
            <a:off x="976539" y="2051500"/>
            <a:ext cx="1269762" cy="925793"/>
          </a:xfrm>
          <a:prstGeom prst="arc">
            <a:avLst>
              <a:gd name="adj1" fmla="val 12263550"/>
              <a:gd name="adj2" fmla="val 20349157"/>
            </a:avLst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2" name="Arc 31"/>
          <p:cNvSpPr/>
          <p:nvPr/>
        </p:nvSpPr>
        <p:spPr>
          <a:xfrm rot="3303014">
            <a:off x="630621" y="2230209"/>
            <a:ext cx="2433536" cy="1614284"/>
          </a:xfrm>
          <a:prstGeom prst="arc">
            <a:avLst>
              <a:gd name="adj1" fmla="val 11617649"/>
              <a:gd name="adj2" fmla="val 20656089"/>
            </a:avLst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3" name="Arc 32"/>
          <p:cNvSpPr/>
          <p:nvPr/>
        </p:nvSpPr>
        <p:spPr>
          <a:xfrm rot="8723679" flipV="1">
            <a:off x="864537" y="1949096"/>
            <a:ext cx="912132" cy="819932"/>
          </a:xfrm>
          <a:prstGeom prst="arc">
            <a:avLst>
              <a:gd name="adj1" fmla="val 14182967"/>
              <a:gd name="adj2" fmla="val 21077314"/>
            </a:avLst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4" name="Arc 33"/>
          <p:cNvSpPr/>
          <p:nvPr/>
        </p:nvSpPr>
        <p:spPr>
          <a:xfrm rot="7546990" flipV="1">
            <a:off x="356580" y="2016363"/>
            <a:ext cx="1883510" cy="1636535"/>
          </a:xfrm>
          <a:prstGeom prst="arc">
            <a:avLst>
              <a:gd name="adj1" fmla="val 12798136"/>
              <a:gd name="adj2" fmla="val 20948926"/>
            </a:avLst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5" name="TextBox 34"/>
          <p:cNvSpPr txBox="1"/>
          <p:nvPr/>
        </p:nvSpPr>
        <p:spPr>
          <a:xfrm>
            <a:off x="1458510" y="4665522"/>
            <a:ext cx="452745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cs typeface="B Koodak" panose="00000700000000000000" pitchFamily="2" charset="-78"/>
              </a:rPr>
              <a:t>این تناسب به تساوی دو نسبت </a:t>
            </a:r>
            <a:r>
              <a:rPr lang="fa-IR" dirty="0" smtClean="0">
                <a:solidFill>
                  <a:srgbClr val="FF0000"/>
                </a:solidFill>
                <a:cs typeface="B Koodak" panose="00000700000000000000" pitchFamily="2" charset="-78"/>
              </a:rPr>
              <a:t>جزء به کل </a:t>
            </a:r>
            <a:r>
              <a:rPr lang="fa-IR" dirty="0" smtClean="0">
                <a:cs typeface="B Koodak" panose="00000700000000000000" pitchFamily="2" charset="-78"/>
              </a:rPr>
              <a:t>معروف است.</a:t>
            </a:r>
            <a:endParaRPr lang="fa-IR" dirty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6867241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 animBg="1"/>
      <p:bldP spid="26" grpId="0"/>
      <p:bldP spid="27" grpId="0"/>
      <p:bldP spid="28" grpId="0"/>
      <p:bldP spid="19" grpId="0" animBg="1"/>
      <p:bldP spid="2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94462"/>
            <a:ext cx="2889053" cy="2238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>
                <a:cs typeface="B Koodak" pitchFamily="2" charset="-78"/>
              </a:rPr>
              <a:t>19</a:t>
            </a:fld>
            <a:endParaRPr lang="fa-IR">
              <a:cs typeface="B Koodak" pitchFamily="2" charset="-78"/>
            </a:endParaRPr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51" y="83139"/>
            <a:ext cx="25415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66046"/>
            <a:ext cx="6399266" cy="116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81" y="4094650"/>
            <a:ext cx="5581650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378188" y="4382578"/>
                <a:ext cx="609636" cy="61170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𝐴𝐸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𝐸𝐶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  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188" y="4382578"/>
                <a:ext cx="609636" cy="61170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084708" y="4096446"/>
                <a:ext cx="593327" cy="61093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𝐸𝐶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𝐸𝐴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  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708" y="4096446"/>
                <a:ext cx="593327" cy="61093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080915" y="4742387"/>
                <a:ext cx="646806" cy="61170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𝐴𝐸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𝐴𝐶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  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915" y="4742387"/>
                <a:ext cx="646806" cy="61170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357230" y="4094650"/>
                <a:ext cx="582921" cy="6127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𝐶𝐸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𝐶𝐴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   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7230" y="4094650"/>
                <a:ext cx="582921" cy="6127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355465" y="4725375"/>
                <a:ext cx="691708" cy="6127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𝐴𝐶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𝐴𝐸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  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465" y="4725375"/>
                <a:ext cx="691708" cy="6127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660231" y="4094650"/>
                <a:ext cx="504057" cy="6127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𝐴𝐶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𝐶𝐸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 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1" y="4094650"/>
                <a:ext cx="504057" cy="6127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322702" y="1150766"/>
            <a:ext cx="3224127" cy="369332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فعالیت 2 صفحه 35 کتاب درسی</a:t>
            </a:r>
            <a:endParaRPr lang="fa-I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 rot="21101676">
            <a:off x="815099" y="943069"/>
            <a:ext cx="3126177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2400" cap="all" dirty="0" smtClean="0">
                <a:ln w="15875" cmpd="sng"/>
                <a:pattFill prst="pct75">
                  <a:fgClr>
                    <a:srgbClr val="C00000"/>
                  </a:fgClr>
                  <a:bgClr>
                    <a:schemeClr val="bg1"/>
                  </a:bgClr>
                </a:patt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صورت های دیگرقضیه تالس</a:t>
            </a:r>
            <a:endParaRPr lang="fa-IR" sz="2400" cap="all" spc="0" dirty="0">
              <a:ln w="15875" cmpd="sng"/>
              <a:pattFill prst="pct75">
                <a:fgClr>
                  <a:srgbClr val="C00000"/>
                </a:fgClr>
                <a:bgClr>
                  <a:schemeClr val="bg1"/>
                </a:bgClr>
              </a:pattFill>
              <a:effectLst>
                <a:reflection blurRad="12700" stA="50000" endPos="50000" dist="5000" dir="5400000" sy="-100000" rotWithShape="0"/>
              </a:effectLst>
              <a:cs typeface="B Titr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30006" y="4171794"/>
                <a:ext cx="2487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006" y="4171794"/>
                <a:ext cx="248786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530006" y="4819531"/>
                <a:ext cx="2487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006" y="4819531"/>
                <a:ext cx="248786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769637" y="4197912"/>
                <a:ext cx="2487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637" y="4197912"/>
                <a:ext cx="248786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1982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17" grpId="0" animBg="1"/>
      <p:bldP spid="18" grpId="0" animBg="1"/>
      <p:bldP spid="2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534172" y="1255595"/>
            <a:ext cx="868236" cy="124697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1669993" y="1255595"/>
            <a:ext cx="4630618" cy="124697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>
                <a:cs typeface="B Koodak" pitchFamily="2" charset="-78"/>
              </a:rPr>
              <a:t>2</a:t>
            </a:fld>
            <a:endParaRPr lang="fa-IR">
              <a:cs typeface="B Koodak" pitchFamily="2" charset="-78"/>
            </a:endParaRPr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35151" y="1637104"/>
            <a:ext cx="88838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B Titr" pitchFamily="2" charset="-78"/>
              </a:rPr>
              <a:t>درس 2</a:t>
            </a:r>
            <a:endParaRPr lang="en-US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cs typeface="B Titr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10225" y="1565710"/>
            <a:ext cx="4248472" cy="5232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28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cs typeface="B Koodak" pitchFamily="2" charset="-78"/>
              </a:rPr>
              <a:t>استدلال و قضیۀ تالس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52128" y="3782662"/>
            <a:ext cx="564528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a-IR" dirty="0" smtClean="0">
                <a:solidFill>
                  <a:srgbClr val="002060"/>
                </a:solidFill>
                <a:cs typeface="B Koodak" pitchFamily="2" charset="-78"/>
              </a:rPr>
              <a:t>یادآوری خواص </a:t>
            </a:r>
            <a:r>
              <a:rPr lang="fa-IR" dirty="0">
                <a:solidFill>
                  <a:srgbClr val="002060"/>
                </a:solidFill>
                <a:cs typeface="B Koodak" pitchFamily="2" charset="-78"/>
              </a:rPr>
              <a:t>تناسب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415686" y="3120993"/>
            <a:ext cx="1018228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2800" cap="all" dirty="0" smtClean="0">
                <a:ln w="15875" cmpd="sng"/>
                <a:pattFill prst="pct75">
                  <a:fgClr>
                    <a:srgbClr val="C00000"/>
                  </a:fgClr>
                  <a:bgClr>
                    <a:schemeClr val="bg1"/>
                  </a:bgClr>
                </a:patt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اهداف</a:t>
            </a:r>
            <a:endParaRPr lang="fa-IR" sz="2800" cap="all" spc="0" dirty="0">
              <a:ln w="15875" cmpd="sng"/>
              <a:pattFill prst="pct75">
                <a:fgClr>
                  <a:srgbClr val="C00000"/>
                </a:fgClr>
                <a:bgClr>
                  <a:schemeClr val="bg1"/>
                </a:bgClr>
              </a:pattFill>
              <a:effectLst>
                <a:reflection blurRad="12700" stA="50000" endPos="50000" dist="5000" dir="5400000" sy="-100000" rotWithShape="0"/>
              </a:effectLst>
              <a:cs typeface="B Titr" pitchFamily="2" charset="-78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51" y="83139"/>
            <a:ext cx="25415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580723" y="5345139"/>
            <a:ext cx="564528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a-IR" dirty="0">
                <a:solidFill>
                  <a:srgbClr val="002060"/>
                </a:solidFill>
                <a:cs typeface="B Koodak" pitchFamily="2" charset="-78"/>
              </a:rPr>
              <a:t>درک </a:t>
            </a:r>
            <a:r>
              <a:rPr lang="fa-IR" dirty="0" smtClean="0">
                <a:solidFill>
                  <a:srgbClr val="002060"/>
                </a:solidFill>
                <a:cs typeface="B Koodak" pitchFamily="2" charset="-78"/>
              </a:rPr>
              <a:t>قضیة </a:t>
            </a:r>
            <a:r>
              <a:rPr lang="fa-IR" dirty="0">
                <a:solidFill>
                  <a:srgbClr val="002060"/>
                </a:solidFill>
                <a:cs typeface="B Koodak" pitchFamily="2" charset="-78"/>
              </a:rPr>
              <a:t>تالس، عکس و تعمیم آن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0649" y="4570199"/>
            <a:ext cx="712176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a-IR" dirty="0" smtClean="0">
                <a:solidFill>
                  <a:srgbClr val="002060"/>
                </a:solidFill>
                <a:cs typeface="B Koodak" pitchFamily="2" charset="-78"/>
              </a:rPr>
              <a:t>درک برهان خلف و </a:t>
            </a:r>
            <a:r>
              <a:rPr lang="fa-IR" dirty="0">
                <a:solidFill>
                  <a:srgbClr val="002060"/>
                </a:solidFill>
                <a:cs typeface="B Koodak" pitchFamily="2" charset="-78"/>
              </a:rPr>
              <a:t>مثال </a:t>
            </a:r>
            <a:r>
              <a:rPr lang="fa-IR" dirty="0" smtClean="0">
                <a:solidFill>
                  <a:srgbClr val="002060"/>
                </a:solidFill>
                <a:cs typeface="B Koodak" pitchFamily="2" charset="-78"/>
              </a:rPr>
              <a:t>نقض</a:t>
            </a:r>
            <a:r>
              <a:rPr lang="fa-IR" dirty="0">
                <a:solidFill>
                  <a:srgbClr val="002060"/>
                </a:solidFill>
                <a:cs typeface="B Koodak" pitchFamily="2" charset="-78"/>
              </a:rPr>
              <a:t> </a:t>
            </a:r>
            <a:r>
              <a:rPr lang="fa-IR" dirty="0" smtClean="0">
                <a:solidFill>
                  <a:srgbClr val="002060"/>
                </a:solidFill>
                <a:cs typeface="B Koodak" pitchFamily="2" charset="-78"/>
              </a:rPr>
              <a:t>و توانایی بکار بستن آنها جهت رد یا اثبات یک قضیه</a:t>
            </a:r>
            <a:endParaRPr lang="fa-IR" dirty="0">
              <a:solidFill>
                <a:srgbClr val="002060"/>
              </a:solidFill>
              <a:cs typeface="B Koodak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6099" y="4151994"/>
            <a:ext cx="649631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a-IR" dirty="0">
                <a:solidFill>
                  <a:srgbClr val="002060"/>
                </a:solidFill>
                <a:cs typeface="B Koodak" pitchFamily="2" charset="-78"/>
              </a:rPr>
              <a:t>درک استدلال استقرایی، استدلال </a:t>
            </a:r>
            <a:r>
              <a:rPr lang="fa-IR" dirty="0" smtClean="0">
                <a:solidFill>
                  <a:srgbClr val="002060"/>
                </a:solidFill>
                <a:cs typeface="B Koodak" pitchFamily="2" charset="-78"/>
              </a:rPr>
              <a:t>استنتاجی</a:t>
            </a:r>
            <a:endParaRPr lang="fa-IR" dirty="0">
              <a:solidFill>
                <a:srgbClr val="002060"/>
              </a:solidFill>
              <a:cs typeface="B Koodak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06204" y="5750747"/>
            <a:ext cx="551621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a-IR" dirty="0">
                <a:solidFill>
                  <a:srgbClr val="002060"/>
                </a:solidFill>
                <a:cs typeface="B Koodak" pitchFamily="2" charset="-78"/>
              </a:rPr>
              <a:t>توانایی </a:t>
            </a:r>
            <a:r>
              <a:rPr lang="fa-IR" dirty="0" smtClean="0">
                <a:solidFill>
                  <a:srgbClr val="002060"/>
                </a:solidFill>
                <a:cs typeface="B Koodak" pitchFamily="2" charset="-78"/>
              </a:rPr>
              <a:t>به کار بستن قضیه تالس در </a:t>
            </a:r>
            <a:r>
              <a:rPr lang="fa-IR" dirty="0">
                <a:solidFill>
                  <a:srgbClr val="002060"/>
                </a:solidFill>
                <a:cs typeface="B Koodak" pitchFamily="2" charset="-78"/>
              </a:rPr>
              <a:t>حل مسائل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80575" y="4962176"/>
            <a:ext cx="564528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a-IR" dirty="0" smtClean="0">
                <a:solidFill>
                  <a:srgbClr val="002060"/>
                </a:solidFill>
                <a:cs typeface="B Koodak" pitchFamily="2" charset="-78"/>
              </a:rPr>
              <a:t>شناخت عکس </a:t>
            </a:r>
            <a:r>
              <a:rPr lang="fa-IR" dirty="0">
                <a:solidFill>
                  <a:srgbClr val="002060"/>
                </a:solidFill>
                <a:cs typeface="B Koodak" pitchFamily="2" charset="-78"/>
              </a:rPr>
              <a:t>قضیه و قضیه </a:t>
            </a:r>
            <a:r>
              <a:rPr lang="fa-IR" dirty="0" smtClean="0">
                <a:solidFill>
                  <a:srgbClr val="002060"/>
                </a:solidFill>
                <a:cs typeface="B Koodak" pitchFamily="2" charset="-78"/>
              </a:rPr>
              <a:t>های دو شرطی</a:t>
            </a:r>
            <a:endParaRPr lang="fa-IR" dirty="0">
              <a:solidFill>
                <a:srgbClr val="002060"/>
              </a:solidFill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7482892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  <p:bldP spid="9" grpId="0"/>
      <p:bldP spid="10" grpId="0"/>
      <p:bldP spid="20" grpId="0"/>
      <p:bldP spid="17" grpId="0"/>
      <p:bldP spid="21" grpId="0"/>
      <p:bldP spid="23" grpId="0"/>
      <p:bldP spid="15" grpId="0"/>
      <p:bldP spid="16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>
                <a:cs typeface="B Koodak" pitchFamily="2" charset="-78"/>
              </a:rPr>
              <a:t>20</a:t>
            </a:fld>
            <a:endParaRPr lang="fa-IR">
              <a:cs typeface="B Koodak" pitchFamily="2" charset="-78"/>
            </a:endParaRPr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51" y="83139"/>
            <a:ext cx="25415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" y="1772816"/>
            <a:ext cx="2734048" cy="2104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703" y="1982806"/>
            <a:ext cx="6501843" cy="55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83171"/>
            <a:ext cx="5206194" cy="494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503" y="3429000"/>
            <a:ext cx="5638242" cy="66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42" y="4293096"/>
            <a:ext cx="3845882" cy="69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4" b="-8176"/>
          <a:stretch/>
        </p:blipFill>
        <p:spPr bwMode="auto">
          <a:xfrm>
            <a:off x="5508104" y="5301208"/>
            <a:ext cx="297394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3066856" y="1972248"/>
                <a:ext cx="418000" cy="6127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𝐴𝐸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6856" y="1972248"/>
                <a:ext cx="418000" cy="6127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3849884" y="2610404"/>
                <a:ext cx="513972" cy="6127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𝐴𝐸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884" y="2610404"/>
                <a:ext cx="513972" cy="6127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532646" y="3370797"/>
                <a:ext cx="2487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𝐴𝐸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646" y="3370797"/>
                <a:ext cx="248786" cy="369332"/>
              </a:xfrm>
              <a:prstGeom prst="rect">
                <a:avLst/>
              </a:prstGeom>
              <a:blipFill rotWithShape="0">
                <a:blip r:embed="rId12"/>
                <a:stretch>
                  <a:fillRect r="-900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106870" y="3380557"/>
                <a:ext cx="2487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𝐵𝐹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6870" y="3380557"/>
                <a:ext cx="248786" cy="369332"/>
              </a:xfrm>
              <a:prstGeom prst="rect">
                <a:avLst/>
              </a:prstGeom>
              <a:blipFill rotWithShape="0">
                <a:blip r:embed="rId13"/>
                <a:stretch>
                  <a:fillRect r="-85366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>
          <a:xfrm>
            <a:off x="2950222" y="4260596"/>
            <a:ext cx="16624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a-IR" sz="2000" dirty="0" smtClean="0">
                <a:solidFill>
                  <a:srgbClr val="C00000"/>
                </a:solidFill>
                <a:cs typeface="B Koodak" pitchFamily="2" charset="-78"/>
              </a:rPr>
              <a:t>متوازی الاضلاع</a:t>
            </a:r>
            <a:endParaRPr lang="fa-IR" sz="2000" dirty="0">
              <a:solidFill>
                <a:srgbClr val="C00000"/>
              </a:solidFill>
              <a:cs typeface="B Koodak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548605" y="4638343"/>
                <a:ext cx="2487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𝐵𝐹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𝐷𝐸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605" y="4638343"/>
                <a:ext cx="248786" cy="369332"/>
              </a:xfrm>
              <a:prstGeom prst="rect">
                <a:avLst/>
              </a:prstGeom>
              <a:blipFill rotWithShape="0">
                <a:blip r:embed="rId14"/>
                <a:stretch>
                  <a:fillRect r="-33170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5322702" y="1150766"/>
            <a:ext cx="3224127" cy="369332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فعالیت 3 صفحه 35 کتاب درسی</a:t>
            </a:r>
            <a:endParaRPr lang="fa-I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 rot="21101676">
            <a:off x="889486" y="1000346"/>
            <a:ext cx="1972015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2400" cap="all" dirty="0" smtClean="0">
                <a:ln w="15875" cmpd="sng"/>
                <a:pattFill prst="pct75">
                  <a:fgClr>
                    <a:srgbClr val="C00000"/>
                  </a:fgClr>
                  <a:bgClr>
                    <a:schemeClr val="bg1"/>
                  </a:bgClr>
                </a:patt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تعمیم قضیه تالس</a:t>
            </a:r>
            <a:endParaRPr lang="fa-IR" sz="2400" cap="all" spc="0" dirty="0">
              <a:ln w="15875" cmpd="sng"/>
              <a:pattFill prst="pct75">
                <a:fgClr>
                  <a:srgbClr val="C00000"/>
                </a:fgClr>
                <a:bgClr>
                  <a:schemeClr val="bg1"/>
                </a:bgClr>
              </a:pattFill>
              <a:effectLst>
                <a:reflection blurRad="12700" stA="50000" endPos="50000" dist="5000" dir="5400000" sy="-100000" rotWithShape="0"/>
              </a:effectLst>
              <a:cs typeface="B Titr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968064" y="5187977"/>
                <a:ext cx="2277611" cy="6127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𝐴𝐷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𝐴𝐵</m:t>
                          </m:r>
                        </m:den>
                      </m:f>
                      <m:r>
                        <a:rPr lang="fa-IR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𝐸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𝐶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𝐷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8064" y="5187977"/>
                <a:ext cx="2277611" cy="6127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098029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 animBg="1"/>
      <p:bldP spid="4" grpId="0"/>
      <p:bldP spid="6" grpId="0"/>
      <p:bldP spid="44" grpId="0"/>
      <p:bldP spid="9" grpId="0"/>
      <p:bldP spid="22" grpId="0" animBg="1"/>
      <p:bldP spid="23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>
                <a:cs typeface="B Koodak" pitchFamily="2" charset="-78"/>
              </a:rPr>
              <a:t>21</a:t>
            </a:fld>
            <a:endParaRPr lang="fa-IR">
              <a:cs typeface="B Koodak" pitchFamily="2" charset="-78"/>
            </a:endParaRPr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51" y="83139"/>
            <a:ext cx="25415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3782011" y="4712283"/>
            <a:ext cx="10060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a-IR" sz="2000" dirty="0" smtClean="0">
                <a:solidFill>
                  <a:srgbClr val="C00000"/>
                </a:solidFill>
                <a:cs typeface="B Koodak" pitchFamily="2" charset="-78"/>
              </a:rPr>
              <a:t>نادرست</a:t>
            </a:r>
            <a:endParaRPr lang="fa-IR" sz="2000" dirty="0">
              <a:solidFill>
                <a:srgbClr val="C00000"/>
              </a:solidFill>
              <a:cs typeface="B Koodak" pitchFamily="2" charset="-78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688" y="1601299"/>
            <a:ext cx="75247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309" y="4606437"/>
            <a:ext cx="22479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072" y="2564904"/>
            <a:ext cx="14382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250" y="4560955"/>
            <a:ext cx="14382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034" y="5430349"/>
            <a:ext cx="21621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072" y="3453912"/>
            <a:ext cx="212407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072" y="5401774"/>
            <a:ext cx="21336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46" y="2301387"/>
            <a:ext cx="229552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3769209" y="5560008"/>
            <a:ext cx="10060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a-IR" sz="2000" dirty="0" smtClean="0">
                <a:solidFill>
                  <a:srgbClr val="C00000"/>
                </a:solidFill>
                <a:cs typeface="B Koodak" pitchFamily="2" charset="-78"/>
              </a:rPr>
              <a:t>درست</a:t>
            </a:r>
            <a:endParaRPr lang="fa-IR" sz="2000" dirty="0">
              <a:solidFill>
                <a:srgbClr val="C00000"/>
              </a:solidFill>
              <a:cs typeface="B Koodak" pitchFamily="2" charset="-7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275672" y="5527742"/>
            <a:ext cx="10060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a-IR" sz="2000" dirty="0" smtClean="0">
                <a:solidFill>
                  <a:srgbClr val="C00000"/>
                </a:solidFill>
                <a:cs typeface="B Koodak" pitchFamily="2" charset="-78"/>
              </a:rPr>
              <a:t>درست</a:t>
            </a:r>
            <a:endParaRPr lang="fa-IR" sz="2000" dirty="0">
              <a:solidFill>
                <a:srgbClr val="C00000"/>
              </a:solidFill>
              <a:cs typeface="B Koodak" pitchFamily="2" charset="-7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729580" y="4606437"/>
            <a:ext cx="10060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a-IR" sz="2000" dirty="0" smtClean="0">
                <a:solidFill>
                  <a:srgbClr val="C00000"/>
                </a:solidFill>
                <a:cs typeface="B Koodak" pitchFamily="2" charset="-78"/>
              </a:rPr>
              <a:t>درست</a:t>
            </a:r>
            <a:endParaRPr lang="fa-IR" sz="2000" dirty="0">
              <a:solidFill>
                <a:srgbClr val="C00000"/>
              </a:solidFill>
              <a:cs typeface="B Koodak" pitchFamily="2" charset="-7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275672" y="3578808"/>
            <a:ext cx="10060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a-IR" sz="2000" dirty="0" smtClean="0">
                <a:solidFill>
                  <a:srgbClr val="C00000"/>
                </a:solidFill>
                <a:cs typeface="B Koodak" pitchFamily="2" charset="-78"/>
              </a:rPr>
              <a:t>نادرست</a:t>
            </a:r>
            <a:endParaRPr lang="fa-IR" sz="2000" dirty="0">
              <a:solidFill>
                <a:srgbClr val="C00000"/>
              </a:solidFill>
              <a:cs typeface="B Koodak" pitchFamily="2" charset="-78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642380" y="2675513"/>
            <a:ext cx="10060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a-IR" sz="2000" dirty="0" smtClean="0">
                <a:solidFill>
                  <a:srgbClr val="C00000"/>
                </a:solidFill>
                <a:cs typeface="B Koodak" pitchFamily="2" charset="-78"/>
              </a:rPr>
              <a:t>نادرست</a:t>
            </a:r>
            <a:endParaRPr lang="fa-IR" sz="2000" dirty="0">
              <a:solidFill>
                <a:srgbClr val="C00000"/>
              </a:solidFill>
              <a:cs typeface="B Koodak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42072" y="925545"/>
            <a:ext cx="3394719" cy="369332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کار در کلاس  صفحه 36 کتاب درسی</a:t>
            </a:r>
            <a:endParaRPr lang="fa-I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2450622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2" grpId="0"/>
      <p:bldP spid="33" grpId="0"/>
      <p:bldP spid="34" grpId="0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650" y="3471099"/>
            <a:ext cx="8965473" cy="210120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51" y="83139"/>
            <a:ext cx="25415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419290" y="1603003"/>
            <a:ext cx="7946247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2000" dirty="0">
                <a:solidFill>
                  <a:srgbClr val="002060"/>
                </a:solidFill>
                <a:cs typeface="B Koodak" pitchFamily="2" charset="-78"/>
              </a:rPr>
              <a:t>اگر فرض و حکم یک قضیه را جابه جا کنیم، آنچه حاصل می </a:t>
            </a:r>
            <a:r>
              <a:rPr lang="fa-IR" sz="2000" dirty="0" smtClean="0">
                <a:solidFill>
                  <a:srgbClr val="002060"/>
                </a:solidFill>
                <a:cs typeface="B Koodak" pitchFamily="2" charset="-78"/>
              </a:rPr>
              <a:t>شود، </a:t>
            </a:r>
            <a:r>
              <a:rPr lang="fa-IR" sz="2000" dirty="0" smtClean="0">
                <a:solidFill>
                  <a:srgbClr val="FF0000"/>
                </a:solidFill>
                <a:cs typeface="B Koodak" pitchFamily="2" charset="-78"/>
              </a:rPr>
              <a:t>عکس قضیه </a:t>
            </a:r>
            <a:r>
              <a:rPr lang="fa-IR" sz="2000" dirty="0" smtClean="0">
                <a:solidFill>
                  <a:srgbClr val="002060"/>
                </a:solidFill>
                <a:cs typeface="B Koodak" pitchFamily="2" charset="-78"/>
              </a:rPr>
              <a:t>است</a:t>
            </a:r>
            <a:r>
              <a:rPr lang="fa-IR" sz="2000" dirty="0">
                <a:solidFill>
                  <a:srgbClr val="002060"/>
                </a:solidFill>
                <a:cs typeface="B Koodak" pitchFamily="2" charset="-78"/>
              </a:rPr>
              <a:t>. </a:t>
            </a:r>
            <a:endParaRPr lang="fa-IR" sz="2000" dirty="0" smtClean="0">
              <a:solidFill>
                <a:srgbClr val="002060"/>
              </a:solidFill>
              <a:cs typeface="B Koodak" pitchFamily="2" charset="-78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01410" y="1380902"/>
            <a:ext cx="8372028" cy="14069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>
              <a:lnSpc>
                <a:spcPct val="150000"/>
              </a:lnSpc>
            </a:pPr>
            <a:endParaRPr lang="fa-IR" dirty="0">
              <a:solidFill>
                <a:srgbClr val="002060"/>
              </a:solidFill>
              <a:cs typeface="B Koodak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708567" y="1074268"/>
            <a:ext cx="176683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3200" cap="all" dirty="0" smtClean="0">
                <a:ln w="15875" cmpd="sng"/>
                <a:pattFill prst="pct75">
                  <a:fgClr>
                    <a:srgbClr val="C00000"/>
                  </a:fgClr>
                  <a:bgClr>
                    <a:schemeClr val="bg1"/>
                  </a:bgClr>
                </a:patt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عکس قضیه</a:t>
            </a:r>
            <a:endParaRPr lang="fa-IR" sz="3200" cap="all" spc="0" dirty="0">
              <a:ln w="15875" cmpd="sng"/>
              <a:pattFill prst="pct75">
                <a:fgClr>
                  <a:srgbClr val="C00000"/>
                </a:fgClr>
                <a:bgClr>
                  <a:schemeClr val="bg1"/>
                </a:bgClr>
              </a:pattFill>
              <a:effectLst>
                <a:reflection blurRad="12700" stA="50000" endPos="50000" dist="5000" dir="5400000" sy="-100000" rotWithShape="0"/>
              </a:effectLst>
              <a:cs typeface="B Titr" pitchFamily="2" charset="-78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180528" y="4003185"/>
            <a:ext cx="8054371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dirty="0">
                <a:solidFill>
                  <a:schemeClr val="bg1"/>
                </a:solidFill>
                <a:cs typeface="B Koodak" pitchFamily="2" charset="-78"/>
              </a:rPr>
              <a:t>اگر </a:t>
            </a:r>
            <a:r>
              <a:rPr lang="fa-IR" dirty="0" smtClean="0">
                <a:solidFill>
                  <a:schemeClr val="bg1"/>
                </a:solidFill>
                <a:cs typeface="B Koodak" pitchFamily="2" charset="-78"/>
              </a:rPr>
              <a:t>قطر های یک چهار ضلعی </a:t>
            </a:r>
            <a:r>
              <a:rPr lang="fa-IR" dirty="0">
                <a:solidFill>
                  <a:schemeClr val="bg1"/>
                </a:solidFill>
                <a:cs typeface="B Koodak" pitchFamily="2" charset="-78"/>
              </a:rPr>
              <a:t>یکدیگر را </a:t>
            </a:r>
            <a:r>
              <a:rPr lang="fa-IR" dirty="0" smtClean="0">
                <a:solidFill>
                  <a:schemeClr val="bg1"/>
                </a:solidFill>
                <a:cs typeface="B Koodak" pitchFamily="2" charset="-78"/>
              </a:rPr>
              <a:t>نصف کنند، آنگاه آن </a:t>
            </a:r>
            <a:r>
              <a:rPr lang="fa-IR" dirty="0">
                <a:solidFill>
                  <a:schemeClr val="bg1"/>
                </a:solidFill>
                <a:cs typeface="B Koodak" pitchFamily="2" charset="-78"/>
              </a:rPr>
              <a:t>چهار ضلعی </a:t>
            </a:r>
            <a:r>
              <a:rPr lang="fa-IR" dirty="0" smtClean="0">
                <a:solidFill>
                  <a:schemeClr val="bg1"/>
                </a:solidFill>
                <a:cs typeface="B Koodak" pitchFamily="2" charset="-78"/>
              </a:rPr>
              <a:t>یک متوازی الاضلاع است.</a:t>
            </a:r>
            <a:endParaRPr lang="fa-IR" dirty="0">
              <a:solidFill>
                <a:schemeClr val="bg1"/>
              </a:solidFill>
              <a:cs typeface="B Koodak" pitchFamily="2" charset="-7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20464" y="3604669"/>
            <a:ext cx="6943897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dirty="0" smtClean="0">
                <a:solidFill>
                  <a:schemeClr val="bg1"/>
                </a:solidFill>
                <a:cs typeface="B Koodak" pitchFamily="2" charset="-78"/>
              </a:rPr>
              <a:t>اگر یک چهار ضلعی متوازی الاضلاع باشد، آنگاه قطرهایش یکدیگر را نصف می کنند.</a:t>
            </a:r>
            <a:endParaRPr lang="fa-IR" dirty="0">
              <a:solidFill>
                <a:schemeClr val="bg1"/>
              </a:solidFill>
              <a:cs typeface="B Koodak" pitchFamily="2" charset="-78"/>
            </a:endParaRPr>
          </a:p>
        </p:txBody>
      </p:sp>
      <p:sp>
        <p:nvSpPr>
          <p:cNvPr id="31" name="Rectangle 30"/>
          <p:cNvSpPr/>
          <p:nvPr/>
        </p:nvSpPr>
        <p:spPr>
          <a:xfrm rot="21009175">
            <a:off x="526740" y="2976917"/>
            <a:ext cx="1241160" cy="52322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80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cs typeface="B Titr" pitchFamily="2" charset="-78"/>
              </a:rPr>
              <a:t>مثال</a:t>
            </a:r>
            <a:endParaRPr lang="fa-IR" sz="280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cs typeface="B Titr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5616" y="2298160"/>
            <a:ext cx="395492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just"/>
            <a:r>
              <a:rPr lang="fa-IR" dirty="0">
                <a:solidFill>
                  <a:srgbClr val="002060"/>
                </a:solidFill>
                <a:cs typeface="B Koodak" pitchFamily="2" charset="-78"/>
              </a:rPr>
              <a:t>عکس یک قضیه می تواند درست یا نادرست باشد.</a:t>
            </a:r>
          </a:p>
        </p:txBody>
      </p:sp>
      <p:sp>
        <p:nvSpPr>
          <p:cNvPr id="12" name="TextBox 11"/>
          <p:cNvSpPr txBox="1"/>
          <p:nvPr/>
        </p:nvSpPr>
        <p:spPr>
          <a:xfrm rot="21228667">
            <a:off x="1017192" y="761362"/>
            <a:ext cx="2026568" cy="369332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صفحه 36 کتاب درسی</a:t>
            </a:r>
            <a:endParaRPr lang="fa-I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71358" y="3714793"/>
            <a:ext cx="704039" cy="40011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0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cs typeface="B Titr" pitchFamily="2" charset="-78"/>
              </a:rPr>
              <a:t>قضیه:</a:t>
            </a:r>
            <a:endParaRPr lang="fa-IR" sz="200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cs typeface="B Titr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88857" y="4090956"/>
            <a:ext cx="1252266" cy="40011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0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cs typeface="B Titr" pitchFamily="2" charset="-78"/>
              </a:rPr>
              <a:t>عکس قضیه:</a:t>
            </a:r>
            <a:endParaRPr lang="fa-IR" sz="200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cs typeface="B Titr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265514" y="4934739"/>
            <a:ext cx="8054371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dirty="0">
                <a:solidFill>
                  <a:schemeClr val="bg1"/>
                </a:solidFill>
                <a:cs typeface="B Koodak" pitchFamily="2" charset="-78"/>
              </a:rPr>
              <a:t>اگر دو ارتفاع از یک مثلث با هم برابر باشند، آنگاه اضلاع نظیر به آن ارتفاع </a:t>
            </a:r>
            <a:r>
              <a:rPr lang="fa-IR" dirty="0" smtClean="0">
                <a:solidFill>
                  <a:schemeClr val="bg1"/>
                </a:solidFill>
                <a:cs typeface="B Koodak" pitchFamily="2" charset="-78"/>
              </a:rPr>
              <a:t>ها نیز </a:t>
            </a:r>
            <a:r>
              <a:rPr lang="fa-IR" dirty="0">
                <a:solidFill>
                  <a:schemeClr val="bg1"/>
                </a:solidFill>
                <a:cs typeface="B Koodak" pitchFamily="2" charset="-78"/>
              </a:rPr>
              <a:t>با هم برابرند.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638" y="4595920"/>
            <a:ext cx="7585849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dirty="0">
                <a:solidFill>
                  <a:schemeClr val="bg1"/>
                </a:solidFill>
                <a:cs typeface="B Koodak" pitchFamily="2" charset="-78"/>
              </a:rPr>
              <a:t>اگر دو ضلع از یک مثلث با هم برابر باشند، آنگاه ارتفاع های وارد بر آن دو ضلع </a:t>
            </a:r>
            <a:r>
              <a:rPr lang="fa-IR" dirty="0" smtClean="0">
                <a:solidFill>
                  <a:schemeClr val="bg1"/>
                </a:solidFill>
                <a:cs typeface="B Koodak" pitchFamily="2" charset="-78"/>
              </a:rPr>
              <a:t>نیز با </a:t>
            </a:r>
            <a:r>
              <a:rPr lang="fa-IR" dirty="0">
                <a:solidFill>
                  <a:schemeClr val="bg1"/>
                </a:solidFill>
                <a:cs typeface="B Koodak" pitchFamily="2" charset="-78"/>
              </a:rPr>
              <a:t>هم برابرند.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760848" y="4667174"/>
            <a:ext cx="704039" cy="40011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0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cs typeface="B Titr" pitchFamily="2" charset="-78"/>
              </a:rPr>
              <a:t>قضیه:</a:t>
            </a:r>
            <a:endParaRPr lang="fa-IR" sz="200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cs typeface="B Titr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765849" y="4976426"/>
            <a:ext cx="1252266" cy="40011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0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cs typeface="B Titr" pitchFamily="2" charset="-78"/>
              </a:rPr>
              <a:t>عکس قضیه:</a:t>
            </a:r>
            <a:endParaRPr lang="fa-IR" sz="200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cs typeface="B Titr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20464" y="5858928"/>
            <a:ext cx="694389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dirty="0">
                <a:solidFill>
                  <a:srgbClr val="002060"/>
                </a:solidFill>
                <a:cs typeface="B Koodak" pitchFamily="2" charset="-78"/>
              </a:rPr>
              <a:t>معمولاً برای نوشتن عکس قضیه، قسمت اصلی فرض با حکم جابه جا می شود و قسمت هایی از فرض ممکن است هم در قضیه و </a:t>
            </a:r>
            <a:r>
              <a:rPr lang="fa-IR" dirty="0" smtClean="0">
                <a:solidFill>
                  <a:srgbClr val="002060"/>
                </a:solidFill>
                <a:cs typeface="B Koodak" pitchFamily="2" charset="-78"/>
              </a:rPr>
              <a:t>هم در عکس آن ثابت باشند.</a:t>
            </a:r>
            <a:endParaRPr lang="fa-IR" dirty="0">
              <a:solidFill>
                <a:srgbClr val="002060"/>
              </a:solidFill>
              <a:cs typeface="B Koodak" pitchFamily="2" charset="-78"/>
            </a:endParaRP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r>
              <a:rPr lang="fa-IR" dirty="0" smtClean="0">
                <a:cs typeface="B Koodak" pitchFamily="2" charset="-78"/>
              </a:rPr>
              <a:t>21</a:t>
            </a:r>
            <a:endParaRPr lang="fa-IR" dirty="0"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3933478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/>
      <p:bldP spid="27" grpId="0" animBg="1"/>
      <p:bldP spid="28" grpId="0" animBg="1"/>
      <p:bldP spid="29" grpId="0"/>
      <p:bldP spid="30" grpId="0"/>
      <p:bldP spid="31" grpId="0" animBg="1"/>
      <p:bldP spid="2" grpId="0" animBg="1"/>
      <p:bldP spid="12" grpId="0" animBg="1"/>
      <p:bldP spid="13" grpId="0"/>
      <p:bldP spid="14" grpId="0"/>
      <p:bldP spid="16" grpId="0"/>
      <p:bldP spid="17" grpId="0"/>
      <p:bldP spid="18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774751" y="1023728"/>
            <a:ext cx="7350548" cy="230425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>
                <a:cs typeface="B Koodak" pitchFamily="2" charset="-78"/>
              </a:rPr>
              <a:t>23</a:t>
            </a:fld>
            <a:endParaRPr lang="fa-IR">
              <a:cs typeface="B Koodak" pitchFamily="2" charset="-78"/>
            </a:endParaRPr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51" y="83139"/>
            <a:ext cx="25415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02" y="4173070"/>
            <a:ext cx="3467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281" y="4862744"/>
            <a:ext cx="733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050" y="5552418"/>
            <a:ext cx="62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058932" y="4756060"/>
                <a:ext cx="1275349" cy="670568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𝐴𝐷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𝐷𝐵</m:t>
                          </m:r>
                        </m:den>
                      </m:f>
                      <m:r>
                        <a:rPr lang="fa-IR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a-IR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𝐴𝐸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𝐸𝐶</m:t>
                          </m:r>
                        </m:den>
                      </m:f>
                    </m:oMath>
                  </m:oMathPara>
                </a14:m>
                <a:endParaRPr lang="fa-IR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8932" y="4756060"/>
                <a:ext cx="1275349" cy="67056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097621" y="5543611"/>
                <a:ext cx="1252522" cy="40011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𝐷𝐸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∥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𝐵𝐶</m:t>
                      </m:r>
                    </m:oMath>
                  </m:oMathPara>
                </a14:m>
                <a:endParaRPr lang="fa-IR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621" y="5543611"/>
                <a:ext cx="1252522" cy="400110"/>
              </a:xfrm>
              <a:prstGeom prst="rect">
                <a:avLst/>
              </a:prstGeom>
              <a:blipFill rotWithShape="0">
                <a:blip r:embed="rId9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366" y="3727054"/>
            <a:ext cx="2423975" cy="2382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789703" y="3630372"/>
            <a:ext cx="2026568" cy="369332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صفحه 36 کتاب درسی</a:t>
            </a:r>
            <a:endParaRPr lang="fa-I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36800" y="1399680"/>
            <a:ext cx="401125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a-IR" dirty="0" smtClean="0">
                <a:solidFill>
                  <a:srgbClr val="002060"/>
                </a:solidFill>
                <a:cs typeface="B Koodak" pitchFamily="2" charset="-78"/>
              </a:rPr>
              <a:t>در قضیة تالس </a:t>
            </a:r>
            <a:r>
              <a:rPr lang="fa-IR" dirty="0">
                <a:solidFill>
                  <a:srgbClr val="002060"/>
                </a:solidFill>
                <a:cs typeface="B Koodak" pitchFamily="2" charset="-78"/>
              </a:rPr>
              <a:t>فرض و حکم به صورت زیر است.</a:t>
            </a:r>
          </a:p>
        </p:txBody>
      </p:sp>
      <p:sp>
        <p:nvSpPr>
          <p:cNvPr id="6" name="Rectangle 5"/>
          <p:cNvSpPr/>
          <p:nvPr/>
        </p:nvSpPr>
        <p:spPr>
          <a:xfrm>
            <a:off x="6026151" y="1855818"/>
            <a:ext cx="801823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fa-IR" dirty="0" smtClean="0">
                <a:solidFill>
                  <a:srgbClr val="002060"/>
                </a:solidFill>
                <a:cs typeface="B Koodak" pitchFamily="2" charset="-78"/>
              </a:rPr>
              <a:t>فرض :  </a:t>
            </a:r>
            <a:endParaRPr lang="fa-IR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35884" y="2434110"/>
            <a:ext cx="696024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fa-IR" dirty="0" smtClean="0">
                <a:solidFill>
                  <a:srgbClr val="002060"/>
                </a:solidFill>
                <a:cs typeface="B Koodak" pitchFamily="2" charset="-78"/>
              </a:rPr>
              <a:t>حکم : </a:t>
            </a:r>
            <a:endParaRPr lang="fa-IR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208312" y="1916997"/>
                <a:ext cx="6412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𝐷𝐸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𝐵𝐶</m:t>
                      </m:r>
                    </m:oMath>
                  </m:oMathPara>
                </a14:m>
                <a:endParaRPr lang="fa-IR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8312" y="1916997"/>
                <a:ext cx="64120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118182" r="-1272727" b="-173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52871" y="2317278"/>
                <a:ext cx="64120" cy="5186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𝐴𝐷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𝐷𝐵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𝐴𝐸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𝐸𝐶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871" y="2317278"/>
                <a:ext cx="64120" cy="518604"/>
              </a:xfrm>
              <a:prstGeom prst="rect">
                <a:avLst/>
              </a:prstGeom>
              <a:blipFill rotWithShape="0">
                <a:blip r:embed="rId13"/>
                <a:stretch>
                  <a:fillRect r="-12727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3906" y="1238449"/>
            <a:ext cx="2171698" cy="191109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020518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/>
      <p:bldP spid="2" grpId="0"/>
      <p:bldP spid="13" grpId="0" animBg="1"/>
      <p:bldP spid="16" grpId="0"/>
      <p:bldP spid="6" grpId="0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38530" y="3692790"/>
            <a:ext cx="8697788" cy="2101209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51" y="83139"/>
            <a:ext cx="25415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585262" y="1564455"/>
            <a:ext cx="7946247" cy="1338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dirty="0">
                <a:solidFill>
                  <a:srgbClr val="002060"/>
                </a:solidFill>
                <a:cs typeface="B Koodak" pitchFamily="2" charset="-78"/>
              </a:rPr>
              <a:t>نوعی از </a:t>
            </a:r>
            <a:r>
              <a:rPr lang="fa-IR" dirty="0" smtClean="0">
                <a:solidFill>
                  <a:srgbClr val="002060"/>
                </a:solidFill>
                <a:cs typeface="B Koodak" pitchFamily="2" charset="-78"/>
              </a:rPr>
              <a:t>استدلال </a:t>
            </a:r>
            <a:r>
              <a:rPr lang="fa-IR" dirty="0">
                <a:solidFill>
                  <a:srgbClr val="002060"/>
                </a:solidFill>
                <a:cs typeface="B Koodak" pitchFamily="2" charset="-78"/>
              </a:rPr>
              <a:t>در مسائل ریاضی و هندسی </a:t>
            </a:r>
            <a:r>
              <a:rPr lang="fa-IR" dirty="0" smtClean="0">
                <a:solidFill>
                  <a:srgbClr val="002060"/>
                </a:solidFill>
                <a:cs typeface="B Koodak" pitchFamily="2" charset="-78"/>
              </a:rPr>
              <a:t>است که در آن به </a:t>
            </a:r>
            <a:r>
              <a:rPr lang="fa-IR" dirty="0">
                <a:solidFill>
                  <a:srgbClr val="002060"/>
                </a:solidFill>
                <a:cs typeface="B Koodak" pitchFamily="2" charset="-78"/>
              </a:rPr>
              <a:t>جای اینکه به طور </a:t>
            </a:r>
            <a:r>
              <a:rPr lang="fa-IR" dirty="0" smtClean="0">
                <a:solidFill>
                  <a:srgbClr val="002060"/>
                </a:solidFill>
                <a:cs typeface="B Koodak" pitchFamily="2" charset="-78"/>
              </a:rPr>
              <a:t>مستقیم از </a:t>
            </a:r>
            <a:r>
              <a:rPr lang="fa-IR" dirty="0">
                <a:solidFill>
                  <a:srgbClr val="002060"/>
                </a:solidFill>
                <a:cs typeface="B Koodak" pitchFamily="2" charset="-78"/>
              </a:rPr>
              <a:t>فرض شروع کنیم و به درستی حکم برسیم، فرض می کنیم حکم درست </a:t>
            </a:r>
            <a:r>
              <a:rPr lang="fa-IR" dirty="0" smtClean="0">
                <a:solidFill>
                  <a:srgbClr val="002060"/>
                </a:solidFill>
                <a:cs typeface="B Koodak" pitchFamily="2" charset="-78"/>
              </a:rPr>
              <a:t>نباشد (فرض خلف) </a:t>
            </a:r>
            <a:r>
              <a:rPr lang="fa-IR" dirty="0">
                <a:solidFill>
                  <a:srgbClr val="002060"/>
                </a:solidFill>
                <a:cs typeface="B Koodak" pitchFamily="2" charset="-78"/>
              </a:rPr>
              <a:t>و به یک تناقض یا به یک </a:t>
            </a:r>
            <a:r>
              <a:rPr lang="fa-IR" dirty="0" smtClean="0">
                <a:solidFill>
                  <a:srgbClr val="002060"/>
                </a:solidFill>
                <a:cs typeface="B Koodak" pitchFamily="2" charset="-78"/>
              </a:rPr>
              <a:t>نتیجة </a:t>
            </a:r>
            <a:r>
              <a:rPr lang="fa-IR" dirty="0">
                <a:solidFill>
                  <a:srgbClr val="002060"/>
                </a:solidFill>
                <a:cs typeface="B Koodak" pitchFamily="2" charset="-78"/>
              </a:rPr>
              <a:t>غیرممکن می رسیم و به این </a:t>
            </a:r>
            <a:r>
              <a:rPr lang="fa-IR" dirty="0" smtClean="0">
                <a:solidFill>
                  <a:srgbClr val="002060"/>
                </a:solidFill>
                <a:cs typeface="B Koodak" pitchFamily="2" charset="-78"/>
              </a:rPr>
              <a:t>ترتیب فرض </a:t>
            </a:r>
            <a:r>
              <a:rPr lang="fa-IR" dirty="0">
                <a:solidFill>
                  <a:srgbClr val="002060"/>
                </a:solidFill>
                <a:cs typeface="B Koodak" pitchFamily="2" charset="-78"/>
              </a:rPr>
              <a:t>خلف باطل و درستی حکم ثابت می شود.</a:t>
            </a:r>
            <a:endParaRPr lang="fa-IR" dirty="0" smtClean="0">
              <a:solidFill>
                <a:srgbClr val="002060"/>
              </a:solidFill>
              <a:cs typeface="B Koodak" pitchFamily="2" charset="-78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01410" y="1380902"/>
            <a:ext cx="8372028" cy="1713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>
              <a:lnSpc>
                <a:spcPct val="150000"/>
              </a:lnSpc>
            </a:pPr>
            <a:endParaRPr lang="fa-IR" dirty="0">
              <a:solidFill>
                <a:srgbClr val="002060"/>
              </a:solidFill>
              <a:cs typeface="B Koodak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38984" y="1114190"/>
            <a:ext cx="332655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2800" cap="all" dirty="0" smtClean="0">
                <a:ln w="15875" cmpd="sng"/>
                <a:pattFill prst="pct75">
                  <a:fgClr>
                    <a:srgbClr val="C00000"/>
                  </a:fgClr>
                  <a:bgClr>
                    <a:schemeClr val="bg1"/>
                  </a:bgClr>
                </a:patt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برهان خلف (غیر مستقیم)</a:t>
            </a:r>
            <a:endParaRPr lang="fa-IR" sz="2800" cap="all" spc="0" dirty="0">
              <a:ln w="15875" cmpd="sng"/>
              <a:pattFill prst="pct75">
                <a:fgClr>
                  <a:srgbClr val="C00000"/>
                </a:fgClr>
                <a:bgClr>
                  <a:schemeClr val="bg1"/>
                </a:bgClr>
              </a:pattFill>
              <a:effectLst>
                <a:reflection blurRad="12700" stA="50000" endPos="50000" dist="5000" dir="5400000" sy="-100000" rotWithShape="0"/>
              </a:effectLst>
              <a:cs typeface="B Titr" pitchFamily="2" charset="-7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81757" y="3501258"/>
            <a:ext cx="2682181" cy="40011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00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cs typeface="B Titr" pitchFamily="2" charset="-78"/>
              </a:rPr>
              <a:t>اثبات به روش برهان خلف:</a:t>
            </a:r>
          </a:p>
        </p:txBody>
      </p:sp>
      <p:sp>
        <p:nvSpPr>
          <p:cNvPr id="12" name="TextBox 11"/>
          <p:cNvSpPr txBox="1"/>
          <p:nvPr/>
        </p:nvSpPr>
        <p:spPr>
          <a:xfrm rot="21228667">
            <a:off x="1017192" y="761362"/>
            <a:ext cx="2026568" cy="369332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صفحه 37 کتاب درسی</a:t>
            </a:r>
            <a:endParaRPr lang="fa-I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83932" y="4130011"/>
            <a:ext cx="1293944" cy="36933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a-IR" b="1" dirty="0" smtClean="0">
                <a:ln/>
                <a:solidFill>
                  <a:schemeClr val="bg1"/>
                </a:solidFill>
                <a:cs typeface="B Titr" pitchFamily="2" charset="-78"/>
              </a:rPr>
              <a:t>فرض نادرست</a:t>
            </a:r>
            <a:endParaRPr lang="fa-IR" b="1" dirty="0">
              <a:ln/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67649" y="4684009"/>
            <a:ext cx="1300356" cy="36933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a-IR" b="1" dirty="0" smtClean="0">
                <a:ln/>
                <a:solidFill>
                  <a:schemeClr val="bg1"/>
                </a:solidFill>
                <a:cs typeface="B Titr" pitchFamily="2" charset="-78"/>
              </a:rPr>
              <a:t>تناقض منطقی</a:t>
            </a:r>
            <a:endParaRPr lang="fa-IR" b="1" dirty="0">
              <a:ln/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21580" y="4120231"/>
            <a:ext cx="1500732" cy="36933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a-IR" b="1" dirty="0" smtClean="0">
                <a:ln/>
                <a:solidFill>
                  <a:schemeClr val="bg1"/>
                </a:solidFill>
                <a:cs typeface="B Titr" pitchFamily="2" charset="-78"/>
              </a:rPr>
              <a:t>فرض خلف باطل</a:t>
            </a:r>
            <a:endParaRPr lang="fa-IR" b="1" dirty="0">
              <a:ln/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052328" y="4708630"/>
            <a:ext cx="1500732" cy="36933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a-IR" b="1" dirty="0" smtClean="0">
                <a:ln/>
                <a:solidFill>
                  <a:schemeClr val="bg1"/>
                </a:solidFill>
                <a:cs typeface="B Titr" pitchFamily="2" charset="-78"/>
              </a:rPr>
              <a:t>فرض خلف باطل</a:t>
            </a:r>
            <a:endParaRPr lang="fa-IR" b="1" dirty="0">
              <a:ln/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065612" y="5328200"/>
            <a:ext cx="2058577" cy="36933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a-IR" b="1" dirty="0" smtClean="0">
                <a:ln/>
                <a:solidFill>
                  <a:schemeClr val="bg1"/>
                </a:solidFill>
                <a:cs typeface="B Titr" pitchFamily="2" charset="-78"/>
              </a:rPr>
              <a:t>پس حکم ثابت می شود.</a:t>
            </a:r>
            <a:endParaRPr lang="fa-IR" b="1" dirty="0">
              <a:ln/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48377" y="4272803"/>
            <a:ext cx="1851278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a-IR" b="1" dirty="0">
                <a:ln/>
                <a:solidFill>
                  <a:schemeClr val="bg1"/>
                </a:solidFill>
                <a:cs typeface="B Titr" pitchFamily="2" charset="-78"/>
              </a:rPr>
              <a:t>فرض درست و حکم نادرست(فرض خلف)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595711" y="4392564"/>
            <a:ext cx="2159567" cy="36933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a-IR" b="1" dirty="0" smtClean="0">
                <a:ln/>
                <a:solidFill>
                  <a:schemeClr val="bg1"/>
                </a:solidFill>
                <a:cs typeface="B Titr" pitchFamily="2" charset="-78"/>
              </a:rPr>
              <a:t>استدلال و </a:t>
            </a:r>
            <a:r>
              <a:rPr lang="fa-IR" b="1" dirty="0">
                <a:ln/>
                <a:solidFill>
                  <a:schemeClr val="bg1"/>
                </a:solidFill>
                <a:cs typeface="B Titr" pitchFamily="2" charset="-78"/>
              </a:rPr>
              <a:t>منطق و حقایق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226719" y="4589453"/>
            <a:ext cx="400391" cy="343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4751560" y="4314677"/>
            <a:ext cx="550774" cy="20450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770867" y="4635982"/>
            <a:ext cx="496782" cy="24745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595635" y="4323489"/>
            <a:ext cx="476074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595635" y="4868675"/>
            <a:ext cx="476073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r>
              <a:rPr lang="fa-IR" dirty="0" smtClean="0">
                <a:cs typeface="B Koodak" pitchFamily="2" charset="-78"/>
              </a:rPr>
              <a:t>23</a:t>
            </a:r>
            <a:endParaRPr lang="fa-IR" dirty="0"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3349987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/>
      <p:bldP spid="27" grpId="0" animBg="1"/>
      <p:bldP spid="28" grpId="0" animBg="1"/>
      <p:bldP spid="31" grpId="0" animBg="1"/>
      <p:bldP spid="12" grpId="0" animBg="1"/>
      <p:bldP spid="23" grpId="0"/>
      <p:bldP spid="24" grpId="0"/>
      <p:bldP spid="25" grpId="0"/>
      <p:bldP spid="32" grpId="0"/>
      <p:bldP spid="33" grpId="0"/>
      <p:bldP spid="35" grpId="0"/>
      <p:bldP spid="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51" y="83139"/>
            <a:ext cx="25415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 rot="21228667">
            <a:off x="985601" y="1232907"/>
            <a:ext cx="2026568" cy="369332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صفحه 37 کتاب درسی</a:t>
            </a:r>
            <a:endParaRPr lang="fa-I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8" y="1812313"/>
            <a:ext cx="5546239" cy="5328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91681" y="2780861"/>
            <a:ext cx="6656418" cy="798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5576" y="3528249"/>
            <a:ext cx="7017281" cy="5638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79713" y="4055300"/>
            <a:ext cx="5742266" cy="4432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27984" y="4565695"/>
            <a:ext cx="3302229" cy="447936"/>
          </a:xfrm>
          <a:prstGeom prst="rect">
            <a:avLst/>
          </a:prstGeom>
        </p:spPr>
      </p:pic>
      <p:sp>
        <p:nvSpPr>
          <p:cNvPr id="2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r>
              <a:rPr lang="fa-IR" dirty="0" smtClean="0">
                <a:cs typeface="B Koodak" pitchFamily="2" charset="-78"/>
              </a:rPr>
              <a:t>24</a:t>
            </a:r>
            <a:endParaRPr lang="fa-IR" dirty="0"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3939428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51" y="83139"/>
            <a:ext cx="25415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 rot="21228667">
            <a:off x="1032324" y="850992"/>
            <a:ext cx="2026568" cy="369332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صفحه 38 کتاب درسی</a:t>
            </a:r>
            <a:endParaRPr lang="fa-I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1600281"/>
            <a:ext cx="7448550" cy="4095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86046" y="2144578"/>
            <a:ext cx="4029075" cy="676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528" y="2009856"/>
            <a:ext cx="2295525" cy="25622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05400" y="2899852"/>
            <a:ext cx="2819400" cy="4000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61663" y="3301284"/>
            <a:ext cx="3371850" cy="533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676627" y="4536182"/>
            <a:ext cx="184666" cy="9233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fa-I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195886" y="4533763"/>
                <a:ext cx="232756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𝐴𝐵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𝐴𝐶</m:t>
                      </m:r>
                    </m:oMath>
                  </m:oMathPara>
                </a14:m>
                <a:endParaRPr lang="fa-IR" dirty="0">
                  <a:solidFill>
                    <a:srgbClr val="0070C0"/>
                  </a:solidFill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5886" y="4533763"/>
                <a:ext cx="232756" cy="369332"/>
              </a:xfrm>
              <a:prstGeom prst="rect">
                <a:avLst/>
              </a:prstGeom>
              <a:blipFill rotWithShape="0">
                <a:blip r:embed="rId9"/>
                <a:stretch>
                  <a:fillRect r="-35789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038507" y="5159576"/>
                <a:ext cx="1249908" cy="38222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fa-IR" sz="1200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B Koodak" pitchFamily="2" charset="-78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fa-IR" sz="1200" b="0" i="0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B Koodak" pitchFamily="2" charset="-78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fa-IR" dirty="0">
                  <a:solidFill>
                    <a:srgbClr val="0070C0"/>
                  </a:solidFill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8507" y="5159576"/>
                <a:ext cx="1249908" cy="382221"/>
              </a:xfrm>
              <a:prstGeom prst="rect">
                <a:avLst/>
              </a:prstGeom>
              <a:blipFill rotWithShape="0">
                <a:blip r:embed="rId10"/>
                <a:stretch>
                  <a:fillRect t="-9524" r="-3853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2021256" y="4543831"/>
            <a:ext cx="1194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a-IR" dirty="0" smtClean="0">
                <a:solidFill>
                  <a:srgbClr val="0070C0"/>
                </a:solidFill>
                <a:cs typeface="B Koodak" pitchFamily="2" charset="-78"/>
              </a:rPr>
              <a:t>فرض خلف</a:t>
            </a:r>
            <a:endParaRPr lang="fa-IR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21" name="Right Brace 20"/>
          <p:cNvSpPr/>
          <p:nvPr/>
        </p:nvSpPr>
        <p:spPr>
          <a:xfrm>
            <a:off x="4288415" y="4464028"/>
            <a:ext cx="288032" cy="984197"/>
          </a:xfrm>
          <a:prstGeom prst="rightBrac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573106" y="4654861"/>
                <a:ext cx="232756" cy="519116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vertJc m:val="bot"/>
                          <m:ctrlPr>
                            <a:rPr lang="fa-IR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nor/>
                              <m:brk m:alnAt="2"/>
                            </m:rPr>
                            <a:rPr lang="fa-IR" b="0" i="0" smtClean="0">
                              <a:solidFill>
                                <a:srgbClr val="0070C0"/>
                              </a:solidFill>
                              <a:latin typeface="Cambria Math"/>
                              <a:cs typeface="B Koodak" pitchFamily="2" charset="-78"/>
                            </a:rPr>
                            <m:t>ض</m:t>
                          </m:r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0070C0"/>
                              </a:solidFill>
                              <a:latin typeface="Cambria Math"/>
                              <a:cs typeface="B Koodak" pitchFamily="2" charset="-78"/>
                            </a:rPr>
                            <m:t> ز ض</m:t>
                          </m:r>
                        </m:e>
                      </m:groupChr>
                    </m:oMath>
                  </m:oMathPara>
                </a14:m>
                <a:endParaRPr lang="fa-IR" dirty="0">
                  <a:solidFill>
                    <a:srgbClr val="0070C0"/>
                  </a:solidFill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106" y="4654861"/>
                <a:ext cx="232756" cy="519116"/>
              </a:xfrm>
              <a:prstGeom prst="rect">
                <a:avLst/>
              </a:prstGeom>
              <a:blipFill rotWithShape="0">
                <a:blip r:embed="rId11"/>
                <a:stretch>
                  <a:fillRect r="-22368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364088" y="4728497"/>
                <a:ext cx="248786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△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𝐴𝐵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𝐷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≅ △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𝐴𝐶𝐷</m:t>
                      </m:r>
                    </m:oMath>
                  </m:oMathPara>
                </a14:m>
                <a:endParaRPr lang="fa-I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4728497"/>
                <a:ext cx="248786" cy="369332"/>
              </a:xfrm>
              <a:prstGeom prst="rect">
                <a:avLst/>
              </a:prstGeom>
              <a:blipFill rotWithShape="0">
                <a:blip r:embed="rId12"/>
                <a:stretch>
                  <a:fillRect r="-61707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1976690" y="5159576"/>
            <a:ext cx="1194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a-IR" dirty="0" smtClean="0">
                <a:solidFill>
                  <a:srgbClr val="0070C0"/>
                </a:solidFill>
                <a:cs typeface="B Koodak" pitchFamily="2" charset="-78"/>
              </a:rPr>
              <a:t>فرض مسئله</a:t>
            </a:r>
            <a:endParaRPr lang="fa-IR" dirty="0">
              <a:solidFill>
                <a:srgbClr val="0070C0"/>
              </a:solidFill>
              <a:cs typeface="B Koodak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165826" y="4827597"/>
                <a:ext cx="232756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𝐴𝐷</m:t>
                      </m:r>
                    </m:oMath>
                  </m:oMathPara>
                </a14:m>
                <a:endParaRPr lang="fa-IR" dirty="0">
                  <a:solidFill>
                    <a:srgbClr val="0070C0"/>
                  </a:solidFill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826" y="4827597"/>
                <a:ext cx="232756" cy="369332"/>
              </a:xfrm>
              <a:prstGeom prst="rect">
                <a:avLst/>
              </a:prstGeom>
              <a:blipFill rotWithShape="0">
                <a:blip r:embed="rId13"/>
                <a:stretch>
                  <a:fillRect r="-35897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1991302" y="4815625"/>
            <a:ext cx="1194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a-IR" dirty="0" smtClean="0">
                <a:solidFill>
                  <a:srgbClr val="0070C0"/>
                </a:solidFill>
                <a:cs typeface="B Koodak" pitchFamily="2" charset="-78"/>
              </a:rPr>
              <a:t>ضلع مشترک</a:t>
            </a:r>
            <a:endParaRPr lang="fa-IR" dirty="0">
              <a:solidFill>
                <a:srgbClr val="0070C0"/>
              </a:solidFill>
              <a:cs typeface="B Koodak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120800" y="4771460"/>
                <a:ext cx="232756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𝐵𝐷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𝐷𝐶</m:t>
                      </m:r>
                    </m:oMath>
                  </m:oMathPara>
                </a14:m>
                <a:endParaRPr lang="fa-IR" dirty="0">
                  <a:solidFill>
                    <a:srgbClr val="0070C0"/>
                  </a:solidFill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800" y="4771460"/>
                <a:ext cx="232756" cy="369332"/>
              </a:xfrm>
              <a:prstGeom prst="rect">
                <a:avLst/>
              </a:prstGeom>
              <a:blipFill rotWithShape="0">
                <a:blip r:embed="rId14"/>
                <a:stretch>
                  <a:fillRect r="-515789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1528" y="5889093"/>
            <a:ext cx="7353300" cy="409575"/>
          </a:xfrm>
          <a:prstGeom prst="rect">
            <a:avLst/>
          </a:prstGeom>
        </p:spPr>
      </p:pic>
      <p:sp>
        <p:nvSpPr>
          <p:cNvPr id="3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r>
              <a:rPr lang="fa-IR" dirty="0" smtClean="0">
                <a:cs typeface="B Koodak" pitchFamily="2" charset="-78"/>
              </a:rPr>
              <a:t>25</a:t>
            </a:r>
            <a:endParaRPr lang="fa-IR" dirty="0"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2109216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/>
      <p:bldP spid="19" grpId="0"/>
      <p:bldP spid="20" grpId="0"/>
      <p:bldP spid="21" grpId="0" animBg="1"/>
      <p:bldP spid="22" grpId="0"/>
      <p:bldP spid="23" grpId="0"/>
      <p:bldP spid="24" grpId="0"/>
      <p:bldP spid="25" grpId="0"/>
      <p:bldP spid="27" grpId="0"/>
      <p:bldP spid="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2696231" y="1764139"/>
                <a:ext cx="6065828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fa-IR" dirty="0" smtClean="0">
                    <a:solidFill>
                      <a:srgbClr val="002060"/>
                    </a:solidFill>
                    <a:cs typeface="B Koodak" pitchFamily="2" charset="-78"/>
                  </a:rPr>
                  <a:t>مانند شکل مقابل در مثلث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 Koodak" pitchFamily="2" charset="-78"/>
                      </a:rPr>
                      <m:t>𝐴𝐵𝐶</m:t>
                    </m:r>
                  </m:oMath>
                </a14:m>
                <a:r>
                  <a:rPr lang="fa-IR" dirty="0" smtClean="0">
                    <a:solidFill>
                      <a:srgbClr val="002060"/>
                    </a:solidFill>
                    <a:cs typeface="B Koodak" pitchFamily="2" charset="-78"/>
                  </a:rPr>
                  <a:t> </a:t>
                </a:r>
                <a:r>
                  <a:rPr lang="fa-IR" dirty="0">
                    <a:solidFill>
                      <a:srgbClr val="002060"/>
                    </a:solidFill>
                    <a:cs typeface="B Koodak" pitchFamily="2" charset="-78"/>
                  </a:rPr>
                  <a:t>اگر </a:t>
                </a:r>
                <a:r>
                  <a:rPr lang="fa-IR" dirty="0" smtClean="0">
                    <a:solidFill>
                      <a:srgbClr val="002060"/>
                    </a:solidFill>
                    <a:cs typeface="B Koodak" pitchFamily="2" charset="-78"/>
                  </a:rPr>
                  <a:t>                         آنگاه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𝐷𝐸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 ∥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𝐵𝐶</m:t>
                    </m:r>
                  </m:oMath>
                </a14:m>
                <a:endParaRPr lang="fa-IR" dirty="0">
                  <a:solidFill>
                    <a:srgbClr val="002060"/>
                  </a:solidFill>
                </a:endParaRPr>
              </a:p>
              <a:p>
                <a:r>
                  <a:rPr lang="fa-IR" dirty="0" smtClean="0">
                    <a:solidFill>
                      <a:srgbClr val="002060"/>
                    </a:solidFill>
                    <a:cs typeface="B Koodak" pitchFamily="2" charset="-78"/>
                  </a:rPr>
                  <a:t> </a:t>
                </a:r>
                <a:endParaRPr lang="fa-IR" dirty="0">
                  <a:solidFill>
                    <a:srgbClr val="002060"/>
                  </a:solidFill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231" y="1764139"/>
                <a:ext cx="6065828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1887" r="-905" b="-150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51" y="83139"/>
            <a:ext cx="25415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 rot="21228667">
            <a:off x="1032324" y="850992"/>
            <a:ext cx="2026568" cy="369332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صفحه 38 کتاب درسی</a:t>
            </a:r>
            <a:endParaRPr lang="fa-I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r>
              <a:rPr lang="fa-IR" dirty="0" smtClean="0">
                <a:cs typeface="B Koodak" pitchFamily="2" charset="-78"/>
              </a:rPr>
              <a:t>25</a:t>
            </a:r>
            <a:endParaRPr lang="fa-IR" dirty="0">
              <a:cs typeface="B Koodak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88224" y="871835"/>
            <a:ext cx="1994457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2400" cap="all" dirty="0" smtClean="0">
                <a:ln w="15875" cmpd="sng"/>
                <a:pattFill prst="pct75">
                  <a:fgClr>
                    <a:srgbClr val="C00000"/>
                  </a:fgClr>
                  <a:bgClr>
                    <a:schemeClr val="bg1"/>
                  </a:bgClr>
                </a:patt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عکس قضیه تالس</a:t>
            </a:r>
            <a:endParaRPr lang="fa-IR" sz="2400" cap="all" spc="0" dirty="0">
              <a:ln w="15875" cmpd="sng"/>
              <a:pattFill prst="pct75">
                <a:fgClr>
                  <a:srgbClr val="C00000"/>
                </a:fgClr>
                <a:bgClr>
                  <a:schemeClr val="bg1"/>
                </a:bgClr>
              </a:pattFill>
              <a:effectLst>
                <a:reflection blurRad="12700" stA="50000" endPos="50000" dist="5000" dir="5400000" sy="-100000" rotWithShape="0"/>
              </a:effectLst>
              <a:cs typeface="B Titr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801958" y="1617959"/>
                <a:ext cx="248786" cy="6127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𝐸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𝐸𝐶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𝐴𝐷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𝐷𝐵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958" y="1617959"/>
                <a:ext cx="248786" cy="612732"/>
              </a:xfrm>
              <a:prstGeom prst="rect">
                <a:avLst/>
              </a:prstGeom>
              <a:blipFill rotWithShape="0">
                <a:blip r:embed="rId5"/>
                <a:stretch>
                  <a:fillRect r="-302439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5136"/>
            <a:ext cx="2423975" cy="2382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114632" y="2602904"/>
            <a:ext cx="86409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86368" y="2471866"/>
                <a:ext cx="57708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fa-IR" sz="1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368" y="2471866"/>
                <a:ext cx="57708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110000" r="-280000" b="-73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69660" y="2435969"/>
            <a:ext cx="6124575" cy="371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31432" y="2816441"/>
            <a:ext cx="5715000" cy="4857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4207" y="3389677"/>
            <a:ext cx="2562225" cy="4572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67906" y="3943141"/>
            <a:ext cx="3914775" cy="52387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76794" y="4487802"/>
            <a:ext cx="4933950" cy="43815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96231" y="5023715"/>
            <a:ext cx="5886450" cy="37147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6406" y="4985514"/>
            <a:ext cx="2409825" cy="39052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55057" y="5484721"/>
            <a:ext cx="719137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7198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2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2" grpId="0" animBg="1"/>
      <p:bldP spid="26" grpId="0" animBg="1"/>
      <p:bldP spid="28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73261" y="3579200"/>
            <a:ext cx="8213539" cy="2560877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51" y="83139"/>
            <a:ext cx="25415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614300" y="1577725"/>
            <a:ext cx="7946247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2000" dirty="0" smtClean="0">
                <a:solidFill>
                  <a:srgbClr val="002060"/>
                </a:solidFill>
                <a:cs typeface="B Koodak" pitchFamily="2" charset="-78"/>
              </a:rPr>
              <a:t>قضیه هایی که هم خود قضیه و هم عکس آنها درست باشند، </a:t>
            </a:r>
            <a:r>
              <a:rPr lang="fa-IR" sz="2000" dirty="0" smtClean="0">
                <a:solidFill>
                  <a:srgbClr val="FF0000"/>
                </a:solidFill>
                <a:cs typeface="B Koodak" pitchFamily="2" charset="-78"/>
              </a:rPr>
              <a:t>قضیه دو شرطی </a:t>
            </a:r>
            <a:r>
              <a:rPr lang="fa-IR" sz="2000" dirty="0" smtClean="0">
                <a:solidFill>
                  <a:srgbClr val="002060"/>
                </a:solidFill>
                <a:cs typeface="B Koodak" pitchFamily="2" charset="-78"/>
              </a:rPr>
              <a:t>نامیده می شود.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01410" y="1380902"/>
            <a:ext cx="8372028" cy="14069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>
              <a:lnSpc>
                <a:spcPct val="150000"/>
              </a:lnSpc>
            </a:pPr>
            <a:endParaRPr lang="fa-IR" dirty="0">
              <a:solidFill>
                <a:srgbClr val="002060"/>
              </a:solidFill>
              <a:cs typeface="B Koodak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31612" y="1111348"/>
            <a:ext cx="2727029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2800" cap="all" dirty="0">
                <a:ln w="15875" cmpd="sng"/>
                <a:pattFill prst="pct75">
                  <a:fgClr>
                    <a:srgbClr val="C00000"/>
                  </a:fgClr>
                  <a:bgClr>
                    <a:schemeClr val="bg1"/>
                  </a:bgClr>
                </a:patt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قضیه های دو شرطی</a:t>
            </a:r>
            <a:endParaRPr lang="fa-IR" sz="2800" cap="all" spc="0" dirty="0">
              <a:ln w="15875" cmpd="sng"/>
              <a:pattFill prst="pct75">
                <a:fgClr>
                  <a:srgbClr val="C00000"/>
                </a:fgClr>
                <a:bgClr>
                  <a:schemeClr val="bg1"/>
                </a:bgClr>
              </a:pattFill>
              <a:effectLst>
                <a:reflection blurRad="12700" stA="50000" endPos="50000" dist="5000" dir="5400000" sy="-100000" rotWithShape="0"/>
              </a:effectLst>
              <a:cs typeface="B Titr" pitchFamily="2" charset="-78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7220" y="4192974"/>
            <a:ext cx="8054371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dirty="0">
                <a:solidFill>
                  <a:schemeClr val="bg1"/>
                </a:solidFill>
                <a:cs typeface="B Koodak" pitchFamily="2" charset="-78"/>
              </a:rPr>
              <a:t>در مثلث متساوی الاضلاع یک پاره خط نیمساز است؛ اگر و تنها اگر میانه باشد.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35592" y="3748005"/>
            <a:ext cx="7251937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dirty="0">
                <a:solidFill>
                  <a:schemeClr val="bg1"/>
                </a:solidFill>
                <a:cs typeface="B Koodak" pitchFamily="2" charset="-78"/>
              </a:rPr>
              <a:t>در یک مثلث دو ضلع برابرند؛ اگر و تنها اگر زاویه های روبه رو به آنها باهم </a:t>
            </a:r>
            <a:r>
              <a:rPr lang="fa-IR" dirty="0" smtClean="0">
                <a:solidFill>
                  <a:schemeClr val="bg1"/>
                </a:solidFill>
                <a:cs typeface="B Koodak" pitchFamily="2" charset="-78"/>
              </a:rPr>
              <a:t>برابر باشند</a:t>
            </a:r>
            <a:r>
              <a:rPr lang="fa-IR" dirty="0">
                <a:solidFill>
                  <a:schemeClr val="bg1"/>
                </a:solidFill>
                <a:cs typeface="B Koodak" pitchFamily="2" charset="-78"/>
              </a:rPr>
              <a:t>.</a:t>
            </a:r>
          </a:p>
        </p:txBody>
      </p:sp>
      <p:sp>
        <p:nvSpPr>
          <p:cNvPr id="31" name="Rectangle 30"/>
          <p:cNvSpPr/>
          <p:nvPr/>
        </p:nvSpPr>
        <p:spPr>
          <a:xfrm rot="21009175">
            <a:off x="541869" y="3095706"/>
            <a:ext cx="1241160" cy="52322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80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cs typeface="B Titr" pitchFamily="2" charset="-78"/>
              </a:rPr>
              <a:t>مثال</a:t>
            </a:r>
            <a:endParaRPr lang="fa-IR" sz="280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cs typeface="B Titr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66210" y="2231027"/>
                <a:ext cx="6506911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 algn="just"/>
                <a:r>
                  <a:rPr lang="fa-IR" dirty="0" smtClean="0">
                    <a:solidFill>
                      <a:srgbClr val="002060"/>
                    </a:solidFill>
                    <a:cs typeface="B Koodak" pitchFamily="2" charset="-78"/>
                  </a:rPr>
                  <a:t>قضیه های دو شرطی را با نماد </a:t>
                </a:r>
                <a14:m>
                  <m:oMath xmlns:m="http://schemas.openxmlformats.org/officeDocument/2006/math">
                    <m:r>
                      <a:rPr lang="fa-IR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itchFamily="2" charset="-78"/>
                      </a:rPr>
                      <m:t>⟺</m:t>
                    </m:r>
                  </m:oMath>
                </a14:m>
                <a:r>
                  <a:rPr lang="fa-IR" dirty="0" smtClean="0">
                    <a:solidFill>
                      <a:srgbClr val="002060"/>
                    </a:solidFill>
                    <a:cs typeface="B Koodak" pitchFamily="2" charset="-78"/>
                  </a:rPr>
                  <a:t> که «اگر و تنهااگر» خوانده می شود نشان می دهند.</a:t>
                </a:r>
                <a:endParaRPr lang="fa-IR" dirty="0">
                  <a:solidFill>
                    <a:srgbClr val="002060"/>
                  </a:solidFill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210" y="2231027"/>
                <a:ext cx="650691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469" t="-4918" r="-750" b="-29508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 rot="21228667">
            <a:off x="1017192" y="761362"/>
            <a:ext cx="2026568" cy="369332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صفحه 38 کتاب درسی</a:t>
            </a:r>
            <a:endParaRPr lang="fa-I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r>
              <a:rPr lang="fa-IR" dirty="0" smtClean="0">
                <a:cs typeface="B Koodak" pitchFamily="2" charset="-78"/>
              </a:rPr>
              <a:t>21</a:t>
            </a:r>
            <a:endParaRPr lang="fa-IR" dirty="0">
              <a:cs typeface="B Koodak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844629" y="4671440"/>
                <a:ext cx="7335641" cy="5078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fa-IR" dirty="0" smtClean="0">
                    <a:solidFill>
                      <a:schemeClr val="bg1"/>
                    </a:solidFill>
                    <a:cs typeface="B Koodak" pitchFamily="2" charset="-78"/>
                  </a:rPr>
                  <a:t>فرض کنیم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B Koodak" pitchFamily="2" charset="-78"/>
                      </a:rPr>
                      <m:t>𝐴𝐵𝐶</m:t>
                    </m:r>
                  </m:oMath>
                </a14:m>
                <a:r>
                  <a:rPr lang="fa-IR" dirty="0" smtClean="0">
                    <a:solidFill>
                      <a:schemeClr val="bg1"/>
                    </a:solidFill>
                    <a:cs typeface="B Koodak" pitchFamily="2" charset="-78"/>
                  </a:rPr>
                  <a:t> یک مثلث و نقاط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B Koodak" pitchFamily="2" charset="-78"/>
                      </a:rPr>
                      <m:t>𝐷</m:t>
                    </m:r>
                  </m:oMath>
                </a14:m>
                <a:r>
                  <a:rPr lang="fa-IR" dirty="0" smtClean="0">
                    <a:solidFill>
                      <a:schemeClr val="bg1"/>
                    </a:solidFill>
                    <a:cs typeface="B Koodak" pitchFamily="2" charset="-78"/>
                  </a:rPr>
                  <a:t> و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B Koodak" pitchFamily="2" charset="-78"/>
                      </a:rPr>
                      <m:t>𝐸</m:t>
                    </m:r>
                  </m:oMath>
                </a14:m>
                <a:r>
                  <a:rPr lang="fa-IR" dirty="0" smtClean="0">
                    <a:solidFill>
                      <a:schemeClr val="bg1"/>
                    </a:solidFill>
                    <a:cs typeface="B Koodak" pitchFamily="2" charset="-78"/>
                  </a:rPr>
                  <a:t> به ترتیب روی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B Koodak" pitchFamily="2" charset="-78"/>
                      </a:rPr>
                      <m:t>𝐴𝐵</m:t>
                    </m:r>
                  </m:oMath>
                </a14:m>
                <a:r>
                  <a:rPr lang="fa-IR" dirty="0" smtClean="0">
                    <a:solidFill>
                      <a:schemeClr val="bg1"/>
                    </a:solidFill>
                    <a:cs typeface="B Koodak" pitchFamily="2" charset="-78"/>
                  </a:rPr>
                  <a:t> و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B Koodak" pitchFamily="2" charset="-78"/>
                      </a:rPr>
                      <m:t>𝐴𝐶</m:t>
                    </m:r>
                  </m:oMath>
                </a14:m>
                <a:r>
                  <a:rPr lang="fa-IR" dirty="0" smtClean="0">
                    <a:solidFill>
                      <a:schemeClr val="bg1"/>
                    </a:solidFill>
                    <a:cs typeface="B Koodak" pitchFamily="2" charset="-78"/>
                  </a:rPr>
                  <a:t> باشند، در اینصورت</a:t>
                </a:r>
                <a:endParaRPr lang="fa-IR" dirty="0">
                  <a:solidFill>
                    <a:schemeClr val="bg1"/>
                  </a:solidFill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629" y="4671440"/>
                <a:ext cx="7335641" cy="507831"/>
              </a:xfrm>
              <a:prstGeom prst="rect">
                <a:avLst/>
              </a:prstGeom>
              <a:blipFill rotWithShape="0">
                <a:blip r:embed="rId5"/>
                <a:stretch>
                  <a:fillRect r="-582" b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45605" y="5190610"/>
                <a:ext cx="2355437" cy="5203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𝐴𝐷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𝐷𝐸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𝐴𝐸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𝐸𝐶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𝐷𝐸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𝐵𝐶</m:t>
                      </m:r>
                    </m:oMath>
                  </m:oMathPara>
                </a14:m>
                <a:endParaRPr lang="fa-I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605" y="5190610"/>
                <a:ext cx="2355437" cy="5203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727375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/>
      <p:bldP spid="27" grpId="0" animBg="1"/>
      <p:bldP spid="28" grpId="0" animBg="1"/>
      <p:bldP spid="29" grpId="0"/>
      <p:bldP spid="30" grpId="0"/>
      <p:bldP spid="31" grpId="0" animBg="1"/>
      <p:bldP spid="2" grpId="0" animBg="1"/>
      <p:bldP spid="12" grpId="0" animBg="1"/>
      <p:bldP spid="23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>
                <a:cs typeface="B Koodak" pitchFamily="2" charset="-78"/>
              </a:rPr>
              <a:t>29</a:t>
            </a:fld>
            <a:endParaRPr lang="fa-IR">
              <a:cs typeface="B Koodak" pitchFamily="2" charset="-78"/>
            </a:endParaRPr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51" y="83139"/>
            <a:ext cx="25415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32" y="927822"/>
            <a:ext cx="13335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929" y="1066455"/>
            <a:ext cx="6185738" cy="756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968" y="2303322"/>
            <a:ext cx="5466699" cy="335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223" y="2608836"/>
            <a:ext cx="6427672" cy="39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191223" y="1874222"/>
                <a:ext cx="638411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a-IR" sz="1600" dirty="0" smtClean="0">
                    <a:solidFill>
                      <a:srgbClr val="C00000"/>
                    </a:solidFill>
                    <a:cs typeface="B Koodak" pitchFamily="2" charset="-78"/>
                  </a:rPr>
                  <a:t>اگر در مثلث </a:t>
                </a:r>
                <a:r>
                  <a:rPr lang="en-US" sz="1600" i="1" dirty="0" smtClean="0">
                    <a:solidFill>
                      <a:srgbClr val="C00000"/>
                    </a:solidFill>
                    <a:latin typeface="Cambria" panose="02040503050406030204" pitchFamily="18" charset="0"/>
                    <a:cs typeface="B Koodak" pitchFamily="2" charset="-78"/>
                  </a:rPr>
                  <a:t>ABC</a:t>
                </a:r>
                <a:r>
                  <a:rPr lang="fa-IR" sz="1600" dirty="0" smtClean="0">
                    <a:solidFill>
                      <a:srgbClr val="C00000"/>
                    </a:solidFill>
                    <a:latin typeface="Cambria" panose="02040503050406030204" pitchFamily="18" charset="0"/>
                    <a:cs typeface="B Koodak" pitchFamily="2" charset="-78"/>
                  </a:rPr>
                  <a:t> </a:t>
                </a:r>
                <a:r>
                  <a:rPr lang="fa-IR" sz="1600" dirty="0" smtClean="0">
                    <a:solidFill>
                      <a:srgbClr val="C00000"/>
                    </a:solidFill>
                    <a:cs typeface="B Koodak" pitchFamily="2" charset="-78"/>
                  </a:rPr>
                  <a:t>داشته باشیم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a-IR" sz="1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B Koodak" pitchFamily="2" charset="-78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/>
                            <a:cs typeface="B Koodak" pitchFamily="2" charset="-78"/>
                          </a:rPr>
                          <m:t>𝑎</m:t>
                        </m:r>
                      </m:e>
                      <m:sup>
                        <m:r>
                          <m:rPr>
                            <m:nor/>
                          </m:rPr>
                          <a:rPr lang="fa-IR" sz="1200">
                            <a:solidFill>
                              <a:srgbClr val="C00000"/>
                            </a:solidFill>
                            <a:latin typeface="Cambria Math"/>
                            <a:cs typeface="B Koodak" pitchFamily="2" charset="-78"/>
                          </a:rPr>
                          <m:t>2</m:t>
                        </m:r>
                      </m:sup>
                    </m:sSup>
                    <m:r>
                      <a:rPr lang="fa-IR" sz="1600" b="0" i="1" smtClean="0">
                        <a:solidFill>
                          <a:srgbClr val="C00000"/>
                        </a:solidFill>
                        <a:latin typeface="Cambria Math"/>
                        <a:cs typeface="B Koodak" pitchFamily="2" charset="-78"/>
                      </a:rPr>
                      <m:t>=</m:t>
                    </m:r>
                    <m:sSup>
                      <m:sSupPr>
                        <m:ctrlPr>
                          <a:rPr lang="fa-IR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B Koodak" pitchFamily="2" charset="-78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/>
                            <a:cs typeface="B Koodak" pitchFamily="2" charset="-78"/>
                          </a:rPr>
                          <m:t>𝑏</m:t>
                        </m:r>
                      </m:e>
                      <m:sup>
                        <m:r>
                          <m:rPr>
                            <m:nor/>
                          </m:rPr>
                          <a:rPr lang="fa-IR" sz="1200">
                            <a:solidFill>
                              <a:srgbClr val="C00000"/>
                            </a:solidFill>
                            <a:latin typeface="Cambria Math"/>
                            <a:cs typeface="B Koodak" pitchFamily="2" charset="-78"/>
                          </a:rPr>
                          <m:t>2</m:t>
                        </m:r>
                      </m:sup>
                    </m:sSup>
                    <m:r>
                      <a:rPr lang="fa-IR" sz="1600" b="0" i="1" smtClean="0">
                        <a:solidFill>
                          <a:srgbClr val="C00000"/>
                        </a:solidFill>
                        <a:latin typeface="Cambria Math"/>
                        <a:cs typeface="B Koodak" pitchFamily="2" charset="-78"/>
                      </a:rPr>
                      <m:t>+</m:t>
                    </m:r>
                    <m:sSup>
                      <m:sSupPr>
                        <m:ctrlPr>
                          <a:rPr lang="fa-IR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B Koodak" pitchFamily="2" charset="-78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/>
                            <a:cs typeface="B Koodak" pitchFamily="2" charset="-78"/>
                          </a:rPr>
                          <m:t>𝑐</m:t>
                        </m:r>
                      </m:e>
                      <m:sup>
                        <m:r>
                          <m:rPr>
                            <m:nor/>
                          </m:rPr>
                          <a:rPr lang="fa-IR" sz="1200">
                            <a:solidFill>
                              <a:srgbClr val="C00000"/>
                            </a:solidFill>
                            <a:latin typeface="Cambria Math"/>
                            <a:cs typeface="B Koodak" pitchFamily="2" charset="-78"/>
                          </a:rPr>
                          <m:t>2</m:t>
                        </m:r>
                      </m:sup>
                    </m:sSup>
                  </m:oMath>
                </a14:m>
                <a:r>
                  <a:rPr lang="fa-IR" sz="1600" dirty="0" smtClean="0">
                    <a:solidFill>
                      <a:srgbClr val="C00000"/>
                    </a:solidFill>
                    <a:cs typeface="B Koodak" pitchFamily="2" charset="-78"/>
                  </a:rPr>
                  <a:t>   ، آنگاه آن مثلث در راس </a:t>
                </a:r>
                <a:r>
                  <a:rPr lang="en-US" sz="1600" i="1" dirty="0" smtClean="0">
                    <a:solidFill>
                      <a:srgbClr val="C00000"/>
                    </a:solidFill>
                    <a:latin typeface="Cambria" panose="02040503050406030204" pitchFamily="18" charset="0"/>
                    <a:cs typeface="B Koodak" pitchFamily="2" charset="-78"/>
                  </a:rPr>
                  <a:t>A</a:t>
                </a:r>
                <a:r>
                  <a:rPr lang="fa-IR" sz="1600" dirty="0" smtClean="0">
                    <a:solidFill>
                      <a:srgbClr val="C00000"/>
                    </a:solidFill>
                    <a:cs typeface="B Koodak" pitchFamily="2" charset="-78"/>
                  </a:rPr>
                  <a:t> قائمه است .</a:t>
                </a:r>
                <a:endParaRPr lang="fa-IR" sz="16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223" y="1874222"/>
                <a:ext cx="6384119" cy="338554"/>
              </a:xfrm>
              <a:prstGeom prst="rect">
                <a:avLst/>
              </a:prstGeom>
              <a:blipFill rotWithShape="0">
                <a:blip r:embed="rId8"/>
                <a:stretch>
                  <a:fillRect t="-16071" r="-477" b="-250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82" y="3377490"/>
            <a:ext cx="132397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863" y="4449409"/>
            <a:ext cx="4235216" cy="368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89" y="2995683"/>
            <a:ext cx="8333406" cy="351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513" y="3355865"/>
            <a:ext cx="5669909" cy="72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H="1" flipV="1">
            <a:off x="903175" y="3632456"/>
            <a:ext cx="726382" cy="98549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820858" y="4032564"/>
                <a:ext cx="3037988" cy="35016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sz="1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a-IR" sz="1400">
                              <a:solidFill>
                                <a:srgbClr val="C00000"/>
                              </a:solidFill>
                              <a:latin typeface="Cambria Math"/>
                              <a:cs typeface="B Koodak" pitchFamily="2" charset="-78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a-IR" sz="1400">
                              <a:solidFill>
                                <a:srgbClr val="C00000"/>
                              </a:solidFill>
                              <a:latin typeface="Cambria Math"/>
                              <a:cs typeface="B Koodak" pitchFamily="2" charset="-78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a-IR" sz="1400">
                              <a:solidFill>
                                <a:srgbClr val="C00000"/>
                              </a:solidFill>
                              <a:latin typeface="Cambria Math"/>
                              <a:cs typeface="B Koodak" pitchFamily="2" charset="-78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a-IR" sz="1600" dirty="0">
                  <a:solidFill>
                    <a:srgbClr val="C00000"/>
                  </a:solidFill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858" y="4032564"/>
                <a:ext cx="3037988" cy="350160"/>
              </a:xfrm>
              <a:prstGeom prst="rect">
                <a:avLst/>
              </a:prstGeom>
              <a:blipFill rotWithShape="0">
                <a:blip r:embed="rId13"/>
                <a:stretch>
                  <a:fillRect b="-3509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411636" y="4061632"/>
                <a:ext cx="1940579" cy="35016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sz="1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a-IR" sz="160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⟹</m:t>
                          </m:r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a-IR" sz="1400">
                              <a:solidFill>
                                <a:srgbClr val="C00000"/>
                              </a:solidFill>
                              <a:latin typeface="Cambria Math"/>
                              <a:cs typeface="B Koodak" pitchFamily="2" charset="-78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𝐵𝐶</m:t>
                          </m:r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a-IR" sz="1400">
                              <a:solidFill>
                                <a:srgbClr val="C00000"/>
                              </a:solidFill>
                              <a:latin typeface="Cambria Math"/>
                              <a:cs typeface="B Koodak" pitchFamily="2" charset="-78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a-IR" sz="1600" dirty="0">
                  <a:solidFill>
                    <a:srgbClr val="C00000"/>
                  </a:solidFill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636" y="4061632"/>
                <a:ext cx="1940579" cy="350160"/>
              </a:xfrm>
              <a:prstGeom prst="rect">
                <a:avLst/>
              </a:prstGeom>
              <a:blipFill rotWithShape="0">
                <a:blip r:embed="rId14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173159" y="4073238"/>
                <a:ext cx="1502206" cy="33855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160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𝐵𝐶</m:t>
                      </m:r>
                    </m:oMath>
                  </m:oMathPara>
                </a14:m>
                <a:endParaRPr lang="fa-IR" sz="1600" dirty="0">
                  <a:solidFill>
                    <a:srgbClr val="C00000"/>
                  </a:solidFill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3159" y="4073238"/>
                <a:ext cx="1502206" cy="33855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836246" y="4781384"/>
                <a:ext cx="227948" cy="33855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𝐴𝐵</m:t>
                      </m:r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fa-IR" sz="1600" dirty="0">
                  <a:solidFill>
                    <a:srgbClr val="C00000"/>
                  </a:solidFill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246" y="4781384"/>
                <a:ext cx="227948" cy="338554"/>
              </a:xfrm>
              <a:prstGeom prst="rect">
                <a:avLst/>
              </a:prstGeom>
              <a:blipFill rotWithShape="0">
                <a:blip r:embed="rId16"/>
                <a:stretch>
                  <a:fillRect r="-352632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384191" y="5073360"/>
                <a:ext cx="227947" cy="347596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⟹ </m:t>
                      </m:r>
                      <m:acc>
                        <m:accPr>
                          <m:chr m:val="̂"/>
                          <m:ctrlP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</m:acc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fa-IR" sz="1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fa-IR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fa-IR" sz="1600" b="0" i="0" smtClean="0">
                              <a:solidFill>
                                <a:srgbClr val="C00000"/>
                              </a:solidFill>
                              <a:latin typeface="Cambria Math"/>
                              <a:cs typeface="B Koodak" pitchFamily="2" charset="-78"/>
                            </a:rPr>
                            <m:t>90</m:t>
                          </m:r>
                        </m:e>
                        <m:sup>
                          <m:r>
                            <a:rPr lang="fa-IR" sz="16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fa-IR" sz="1600" dirty="0">
                  <a:solidFill>
                    <a:srgbClr val="C00000"/>
                  </a:solidFill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191" y="5073360"/>
                <a:ext cx="227947" cy="347596"/>
              </a:xfrm>
              <a:prstGeom prst="rect">
                <a:avLst/>
              </a:prstGeom>
              <a:blipFill rotWithShape="0">
                <a:blip r:embed="rId17"/>
                <a:stretch>
                  <a:fillRect t="-7018" r="-597368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1736590" y="4801566"/>
            <a:ext cx="11944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a-IR" sz="1600" dirty="0" smtClean="0">
                <a:solidFill>
                  <a:srgbClr val="C00000"/>
                </a:solidFill>
                <a:cs typeface="B Koodak" pitchFamily="2" charset="-78"/>
              </a:rPr>
              <a:t>فرض مسئله</a:t>
            </a:r>
            <a:endParaRPr lang="fa-IR" sz="1600" dirty="0">
              <a:solidFill>
                <a:srgbClr val="C00000"/>
              </a:solidFill>
              <a:cs typeface="B Koodak" pitchFamily="2" charset="-78"/>
            </a:endParaRPr>
          </a:p>
        </p:txBody>
      </p:sp>
      <p:sp>
        <p:nvSpPr>
          <p:cNvPr id="28" name="Right Brace 27"/>
          <p:cNvSpPr/>
          <p:nvPr/>
        </p:nvSpPr>
        <p:spPr>
          <a:xfrm>
            <a:off x="3870595" y="4781384"/>
            <a:ext cx="160101" cy="802375"/>
          </a:xfrm>
          <a:prstGeom prst="rightBrac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025980" y="4955149"/>
                <a:ext cx="223138" cy="42434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vertJc m:val="bot"/>
                          <m:ctrlPr>
                            <a:rPr lang="fa-IR" sz="1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nor/>
                              <m:brk m:alnAt="2"/>
                            </m:rPr>
                            <a:rPr lang="fa-IR" sz="1400" b="0" i="0" smtClean="0">
                              <a:solidFill>
                                <a:srgbClr val="C00000"/>
                              </a:solidFill>
                              <a:latin typeface="Cambria Math"/>
                              <a:cs typeface="B Koodak" pitchFamily="2" charset="-78"/>
                            </a:rPr>
                            <m:t>ض</m:t>
                          </m:r>
                          <m:r>
                            <m:rPr>
                              <m:nor/>
                            </m:rPr>
                            <a:rPr lang="fa-IR" sz="1400" b="0" i="0" smtClean="0">
                              <a:solidFill>
                                <a:srgbClr val="C00000"/>
                              </a:solidFill>
                              <a:latin typeface="Cambria Math"/>
                              <a:cs typeface="B Koodak" pitchFamily="2" charset="-78"/>
                            </a:rPr>
                            <m:t> ض ض</m:t>
                          </m:r>
                        </m:e>
                      </m:groupChr>
                    </m:oMath>
                  </m:oMathPara>
                </a14:m>
                <a:endParaRPr lang="fa-IR" sz="1400" dirty="0">
                  <a:solidFill>
                    <a:srgbClr val="C00000"/>
                  </a:solidFill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980" y="4955149"/>
                <a:ext cx="223138" cy="424347"/>
              </a:xfrm>
              <a:prstGeom prst="rect">
                <a:avLst/>
              </a:prstGeom>
              <a:blipFill rotWithShape="0">
                <a:blip r:embed="rId18"/>
                <a:stretch>
                  <a:fillRect r="-251351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734493" y="5013294"/>
                <a:ext cx="242374" cy="33855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160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△</m:t>
                      </m:r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𝐴𝐵𝐶</m:t>
                      </m:r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≅ △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fa-IR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493" y="5013294"/>
                <a:ext cx="242374" cy="338554"/>
              </a:xfrm>
              <a:prstGeom prst="rect">
                <a:avLst/>
              </a:prstGeom>
              <a:blipFill rotWithShape="0">
                <a:blip r:embed="rId19"/>
                <a:stretch>
                  <a:fillRect r="-62820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1706636" y="5336628"/>
            <a:ext cx="11944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a-IR" sz="1600" dirty="0" smtClean="0">
                <a:solidFill>
                  <a:srgbClr val="C00000"/>
                </a:solidFill>
                <a:cs typeface="B Koodak" pitchFamily="2" charset="-78"/>
              </a:rPr>
              <a:t>فرض مسئله</a:t>
            </a:r>
            <a:endParaRPr lang="fa-IR" sz="1600" dirty="0">
              <a:solidFill>
                <a:srgbClr val="C00000"/>
              </a:solidFill>
              <a:cs typeface="B Koodak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817663" y="5040942"/>
                <a:ext cx="227948" cy="33855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𝐴𝐶</m:t>
                      </m:r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fa-IR" sz="1600" dirty="0">
                  <a:solidFill>
                    <a:srgbClr val="C00000"/>
                  </a:solidFill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7663" y="5040942"/>
                <a:ext cx="227948" cy="338554"/>
              </a:xfrm>
              <a:prstGeom prst="rect">
                <a:avLst/>
              </a:prstGeom>
              <a:blipFill rotWithShape="0">
                <a:blip r:embed="rId20"/>
                <a:stretch>
                  <a:fillRect r="-34473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847020" y="5304210"/>
                <a:ext cx="227947" cy="33855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𝐵𝐶</m:t>
                      </m:r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fa-IR" sz="1600" dirty="0">
                  <a:solidFill>
                    <a:srgbClr val="C00000"/>
                  </a:solidFill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7020" y="5304210"/>
                <a:ext cx="227947" cy="338554"/>
              </a:xfrm>
              <a:prstGeom prst="rect">
                <a:avLst/>
              </a:prstGeom>
              <a:blipFill rotWithShape="0">
                <a:blip r:embed="rId21"/>
                <a:stretch>
                  <a:fillRect r="-36486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1706636" y="5073360"/>
            <a:ext cx="11944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a-IR" sz="1600" dirty="0" smtClean="0">
                <a:solidFill>
                  <a:srgbClr val="C00000"/>
                </a:solidFill>
                <a:cs typeface="B Koodak" pitchFamily="2" charset="-78"/>
              </a:rPr>
              <a:t>فرض مسئله</a:t>
            </a:r>
            <a:endParaRPr lang="fa-IR" sz="1600" dirty="0">
              <a:solidFill>
                <a:srgbClr val="C00000"/>
              </a:solidFill>
              <a:cs typeface="B Koodak" pitchFamily="2" charset="-7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01616" y="676092"/>
            <a:ext cx="2793532" cy="338554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1">
            <a:spAutoFit/>
          </a:bodyPr>
          <a:lstStyle/>
          <a:p>
            <a:pPr algn="ctr"/>
            <a:r>
              <a:rPr lang="fa-I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کار در کلاس  صفحه 39 کتاب درسی</a:t>
            </a:r>
            <a:endParaRPr lang="fa-IR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656470" y="6003888"/>
                <a:ext cx="623183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a-IR" sz="1600" dirty="0" smtClean="0">
                    <a:solidFill>
                      <a:srgbClr val="C00000"/>
                    </a:solidFill>
                    <a:cs typeface="B Koodak" pitchFamily="2" charset="-78"/>
                  </a:rPr>
                  <a:t> در مثلث </a:t>
                </a:r>
                <a:r>
                  <a:rPr lang="en-US" sz="1600" i="1" dirty="0" smtClean="0">
                    <a:solidFill>
                      <a:srgbClr val="C00000"/>
                    </a:solidFill>
                    <a:latin typeface="Cambria" panose="02040503050406030204" pitchFamily="18" charset="0"/>
                    <a:cs typeface="B Koodak" pitchFamily="2" charset="-78"/>
                  </a:rPr>
                  <a:t>ABC</a:t>
                </a:r>
                <a:r>
                  <a:rPr lang="fa-IR" sz="1600" dirty="0" smtClean="0">
                    <a:solidFill>
                      <a:srgbClr val="C00000"/>
                    </a:solidFill>
                    <a:cs typeface="B Koodak" pitchFamily="2" charset="-78"/>
                  </a:rPr>
                  <a:t> داریم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a-IR" sz="1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B Koodak" pitchFamily="2" charset="-78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/>
                            <a:cs typeface="B Koodak" pitchFamily="2" charset="-78"/>
                          </a:rPr>
                          <m:t>𝑎</m:t>
                        </m:r>
                      </m:e>
                      <m:sup>
                        <m:r>
                          <m:rPr>
                            <m:nor/>
                          </m:rPr>
                          <a:rPr lang="fa-IR" sz="1200">
                            <a:solidFill>
                              <a:srgbClr val="C00000"/>
                            </a:solidFill>
                            <a:latin typeface="Cambria Math"/>
                            <a:cs typeface="B Koodak" pitchFamily="2" charset="-78"/>
                          </a:rPr>
                          <m:t>2</m:t>
                        </m:r>
                      </m:sup>
                    </m:sSup>
                    <m:r>
                      <a:rPr lang="fa-IR" sz="1600" b="0" i="1" smtClean="0">
                        <a:solidFill>
                          <a:srgbClr val="C00000"/>
                        </a:solidFill>
                        <a:latin typeface="Cambria Math"/>
                        <a:cs typeface="B Koodak" pitchFamily="2" charset="-78"/>
                      </a:rPr>
                      <m:t>=</m:t>
                    </m:r>
                    <m:sSup>
                      <m:sSupPr>
                        <m:ctrlPr>
                          <a:rPr lang="fa-IR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B Koodak" pitchFamily="2" charset="-78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/>
                            <a:cs typeface="B Koodak" pitchFamily="2" charset="-78"/>
                          </a:rPr>
                          <m:t>𝑏</m:t>
                        </m:r>
                      </m:e>
                      <m:sup>
                        <m:r>
                          <m:rPr>
                            <m:nor/>
                          </m:rPr>
                          <a:rPr lang="fa-IR" sz="1200">
                            <a:solidFill>
                              <a:srgbClr val="C00000"/>
                            </a:solidFill>
                            <a:latin typeface="Cambria Math"/>
                            <a:cs typeface="B Koodak" pitchFamily="2" charset="-78"/>
                          </a:rPr>
                          <m:t>2</m:t>
                        </m:r>
                      </m:sup>
                    </m:sSup>
                    <m:r>
                      <a:rPr lang="fa-IR" sz="1600" b="0" i="1" smtClean="0">
                        <a:solidFill>
                          <a:srgbClr val="C00000"/>
                        </a:solidFill>
                        <a:latin typeface="Cambria Math"/>
                        <a:cs typeface="B Koodak" pitchFamily="2" charset="-78"/>
                      </a:rPr>
                      <m:t>+</m:t>
                    </m:r>
                    <m:sSup>
                      <m:sSupPr>
                        <m:ctrlPr>
                          <a:rPr lang="fa-IR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B Koodak" pitchFamily="2" charset="-78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/>
                            <a:cs typeface="B Koodak" pitchFamily="2" charset="-78"/>
                          </a:rPr>
                          <m:t>𝑐</m:t>
                        </m:r>
                      </m:e>
                      <m:sup>
                        <m:r>
                          <m:rPr>
                            <m:nor/>
                          </m:rPr>
                          <a:rPr lang="fa-IR" sz="1200">
                            <a:solidFill>
                              <a:srgbClr val="C00000"/>
                            </a:solidFill>
                            <a:latin typeface="Cambria Math"/>
                            <a:cs typeface="B Koodak" pitchFamily="2" charset="-78"/>
                          </a:rPr>
                          <m:t>2</m:t>
                        </m:r>
                      </m:sup>
                    </m:sSup>
                  </m:oMath>
                </a14:m>
                <a:r>
                  <a:rPr lang="fa-IR" sz="1600" dirty="0" smtClean="0">
                    <a:solidFill>
                      <a:srgbClr val="C00000"/>
                    </a:solidFill>
                    <a:cs typeface="B Koodak" pitchFamily="2" charset="-78"/>
                  </a:rPr>
                  <a:t>   ، اگر و تنها اگر آن مثلث در راس </a:t>
                </a:r>
                <a:r>
                  <a:rPr lang="en-US" sz="1600" i="1" dirty="0" smtClean="0">
                    <a:solidFill>
                      <a:srgbClr val="C00000"/>
                    </a:solidFill>
                    <a:latin typeface="Cambria" panose="02040503050406030204" pitchFamily="18" charset="0"/>
                    <a:cs typeface="B Koodak" pitchFamily="2" charset="-78"/>
                  </a:rPr>
                  <a:t>A</a:t>
                </a:r>
                <a:r>
                  <a:rPr lang="fa-IR" sz="1600" dirty="0" smtClean="0">
                    <a:solidFill>
                      <a:srgbClr val="C00000"/>
                    </a:solidFill>
                    <a:cs typeface="B Koodak" pitchFamily="2" charset="-78"/>
                  </a:rPr>
                  <a:t> قائمه است .</a:t>
                </a:r>
                <a:endParaRPr lang="fa-IR" sz="16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470" y="6003888"/>
                <a:ext cx="6231834" cy="338554"/>
              </a:xfrm>
              <a:prstGeom prst="rect">
                <a:avLst/>
              </a:prstGeom>
              <a:blipFill rotWithShape="0">
                <a:blip r:embed="rId22"/>
                <a:stretch>
                  <a:fillRect t="-16364" r="-489" b="-2727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590349"/>
            <a:ext cx="4976042" cy="38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18833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8" grpId="0"/>
      <p:bldP spid="19" grpId="0"/>
      <p:bldP spid="24" grpId="0"/>
      <p:bldP spid="26" grpId="0"/>
      <p:bldP spid="27" grpId="0"/>
      <p:bldP spid="28" grpId="0" animBg="1"/>
      <p:bldP spid="29" grpId="0"/>
      <p:bldP spid="30" grpId="0"/>
      <p:bldP spid="32" grpId="0"/>
      <p:bldP spid="34" grpId="0"/>
      <p:bldP spid="36" grpId="0"/>
      <p:bldP spid="37" grpId="0"/>
      <p:bldP spid="33" grpId="0" animBg="1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>
                <a:cs typeface="B Koodak" pitchFamily="2" charset="-78"/>
              </a:rPr>
              <a:t>3</a:t>
            </a:fld>
            <a:endParaRPr lang="fa-IR">
              <a:cs typeface="B Koodak" pitchFamily="2" charset="-78"/>
            </a:endParaRPr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0452" y="5424030"/>
            <a:ext cx="7661513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dirty="0" smtClean="0">
                <a:solidFill>
                  <a:srgbClr val="002060"/>
                </a:solidFill>
                <a:cs typeface="B Koodak" pitchFamily="2" charset="-78"/>
              </a:rPr>
              <a:t>اگر </a:t>
            </a:r>
            <a:r>
              <a:rPr lang="fa-IR" dirty="0">
                <a:solidFill>
                  <a:srgbClr val="002060"/>
                </a:solidFill>
                <a:cs typeface="B Koodak" pitchFamily="2" charset="-78"/>
              </a:rPr>
              <a:t>یک مقدار ثابت را با دوطرف یک تساوی جمع و یا تفریق کنیم، تساوی </a:t>
            </a:r>
            <a:r>
              <a:rPr lang="fa-IR" dirty="0" smtClean="0">
                <a:solidFill>
                  <a:srgbClr val="002060"/>
                </a:solidFill>
                <a:cs typeface="B Koodak" pitchFamily="2" charset="-78"/>
              </a:rPr>
              <a:t>برقرار </a:t>
            </a:r>
            <a:r>
              <a:rPr lang="fa-IR" dirty="0">
                <a:solidFill>
                  <a:srgbClr val="002060"/>
                </a:solidFill>
                <a:cs typeface="B Koodak" pitchFamily="2" charset="-78"/>
              </a:rPr>
              <a:t>خواهد بود.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51" y="83139"/>
            <a:ext cx="25415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3694024" y="2767161"/>
            <a:ext cx="457504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a-IR" sz="2000" dirty="0">
                <a:solidFill>
                  <a:srgbClr val="002060"/>
                </a:solidFill>
                <a:cs typeface="B Koodak" pitchFamily="2" charset="-78"/>
              </a:rPr>
              <a:t>هر دو نسبت مساوی یک </a:t>
            </a:r>
            <a:r>
              <a:rPr lang="fa-IR" sz="2000" dirty="0" smtClean="0">
                <a:solidFill>
                  <a:srgbClr val="FF0000"/>
                </a:solidFill>
                <a:cs typeface="B Koodak" pitchFamily="2" charset="-78"/>
              </a:rPr>
              <a:t>تناسب</a:t>
            </a:r>
            <a:r>
              <a:rPr lang="fa-IR" sz="2000" dirty="0" smtClean="0">
                <a:solidFill>
                  <a:srgbClr val="002060"/>
                </a:solidFill>
                <a:cs typeface="B Koodak" pitchFamily="2" charset="-78"/>
              </a:rPr>
              <a:t> تشکیل </a:t>
            </a:r>
            <a:r>
              <a:rPr lang="fa-IR" sz="2000" dirty="0">
                <a:solidFill>
                  <a:srgbClr val="002060"/>
                </a:solidFill>
                <a:cs typeface="B Koodak" pitchFamily="2" charset="-78"/>
              </a:rPr>
              <a:t>می دهند.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5717" y="4435166"/>
            <a:ext cx="7766248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dirty="0" smtClean="0">
                <a:solidFill>
                  <a:srgbClr val="002060"/>
                </a:solidFill>
                <a:cs typeface="B Koodak" pitchFamily="2" charset="-78"/>
              </a:rPr>
              <a:t>اگر دو طرف یک تساوی </a:t>
            </a:r>
            <a:r>
              <a:rPr lang="fa-IR" dirty="0">
                <a:solidFill>
                  <a:srgbClr val="002060"/>
                </a:solidFill>
                <a:cs typeface="B Koodak" pitchFamily="2" charset="-78"/>
              </a:rPr>
              <a:t>را در یک مقدار </a:t>
            </a:r>
            <a:r>
              <a:rPr lang="fa-IR" dirty="0" smtClean="0">
                <a:solidFill>
                  <a:srgbClr val="002060"/>
                </a:solidFill>
                <a:cs typeface="B Koodak" pitchFamily="2" charset="-78"/>
              </a:rPr>
              <a:t>ثابت ضرب </a:t>
            </a:r>
            <a:r>
              <a:rPr lang="fa-IR" dirty="0">
                <a:solidFill>
                  <a:srgbClr val="002060"/>
                </a:solidFill>
                <a:cs typeface="B Koodak" pitchFamily="2" charset="-78"/>
              </a:rPr>
              <a:t>کنیم یا به یک مقدار غیرصفر تقسیم نماییم، تساوی برقرار می ماند.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803300" y="2177211"/>
                <a:ext cx="7465765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fa-IR" sz="2000" dirty="0" smtClean="0">
                    <a:solidFill>
                      <a:srgbClr val="002060"/>
                    </a:solidFill>
                    <a:cs typeface="B Koodak" pitchFamily="2" charset="-78"/>
                  </a:rPr>
                  <a:t>به ازای دو عدد حقیقی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 Koodak" pitchFamily="2" charset="-78"/>
                      </a:rPr>
                      <m:t>𝑎</m:t>
                    </m:r>
                  </m:oMath>
                </a14:m>
                <a:r>
                  <a:rPr lang="fa-IR" sz="2000" dirty="0" smtClean="0">
                    <a:solidFill>
                      <a:srgbClr val="002060"/>
                    </a:solidFill>
                    <a:cs typeface="B Koodak" pitchFamily="2" charset="-78"/>
                  </a:rPr>
                  <a:t> و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 Koodak" pitchFamily="2" charset="-78"/>
                      </a:rPr>
                      <m:t>𝑏</m:t>
                    </m:r>
                  </m:oMath>
                </a14:m>
                <a:r>
                  <a:rPr lang="fa-IR" sz="2000" dirty="0" smtClean="0">
                    <a:solidFill>
                      <a:srgbClr val="002060"/>
                    </a:solidFill>
                    <a:cs typeface="B Koodak" pitchFamily="2" charset="-78"/>
                  </a:rPr>
                  <a:t> طوریکه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 Koodak" pitchFamily="2" charset="-78"/>
                      </a:rPr>
                      <m:t>𝑏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itchFamily="2" charset="-78"/>
                      </a:rPr>
                      <m:t>≠</m:t>
                    </m:r>
                    <m:r>
                      <m:rPr>
                        <m:nor/>
                      </m:rPr>
                      <a:rPr lang="fa-IR" sz="2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itchFamily="2" charset="-78"/>
                      </a:rPr>
                      <m:t>0</m:t>
                    </m:r>
                  </m:oMath>
                </a14:m>
                <a:r>
                  <a:rPr lang="fa-IR" sz="2000" dirty="0" smtClean="0">
                    <a:solidFill>
                      <a:srgbClr val="002060"/>
                    </a:solidFill>
                    <a:cs typeface="B Koodak" pitchFamily="2" charset="-78"/>
                  </a:rPr>
                  <a:t> باشد، عدد      را </a:t>
                </a:r>
                <a:r>
                  <a:rPr lang="fa-IR" sz="2000" dirty="0" smtClean="0">
                    <a:solidFill>
                      <a:srgbClr val="FF0000"/>
                    </a:solidFill>
                    <a:cs typeface="B Koodak" pitchFamily="2" charset="-78"/>
                  </a:rPr>
                  <a:t>نسبت</a:t>
                </a:r>
                <a:r>
                  <a:rPr lang="fa-IR" sz="2000" dirty="0" smtClean="0">
                    <a:solidFill>
                      <a:srgbClr val="002060"/>
                    </a:solidFill>
                    <a:cs typeface="B Koodak" pitchFamily="2" charset="-78"/>
                  </a:rPr>
                  <a:t> دو عدد می نامند.</a:t>
                </a:r>
                <a:endParaRPr lang="fa-IR" sz="2000" dirty="0">
                  <a:solidFill>
                    <a:srgbClr val="002060"/>
                  </a:solidFill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00" y="2177211"/>
                <a:ext cx="7465765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3030" r="-899" b="-303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 rot="21228667">
            <a:off x="1172653" y="959288"/>
            <a:ext cx="2026568" cy="369332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صفحه 31 کتاب درسی</a:t>
            </a:r>
            <a:endParaRPr lang="fa-I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75856" y="2113732"/>
                <a:ext cx="235942" cy="52706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sz="20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fa-IR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113732"/>
                <a:ext cx="235942" cy="52706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6992993" y="3779206"/>
            <a:ext cx="1300356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80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cs typeface="B Titr" pitchFamily="2" charset="-78"/>
              </a:rPr>
              <a:t>یادآوری</a:t>
            </a:r>
            <a:endParaRPr lang="fa-IR" sz="280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cs typeface="B Titr" pitchFamily="2" charset="-78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20452" y="1711895"/>
            <a:ext cx="8083996" cy="17085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" name="Rectangle 16"/>
          <p:cNvSpPr/>
          <p:nvPr/>
        </p:nvSpPr>
        <p:spPr>
          <a:xfrm>
            <a:off x="5905996" y="1433734"/>
            <a:ext cx="2173993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3200" cap="all" dirty="0" smtClean="0">
                <a:ln w="15875" cmpd="sng"/>
                <a:pattFill prst="pct75">
                  <a:fgClr>
                    <a:srgbClr val="C00000"/>
                  </a:fgClr>
                  <a:bgClr>
                    <a:schemeClr val="bg1"/>
                  </a:bgClr>
                </a:patt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نسبت و تناسب</a:t>
            </a:r>
            <a:endParaRPr lang="fa-IR" sz="3200" cap="all" spc="0" dirty="0">
              <a:ln w="15875" cmpd="sng"/>
              <a:pattFill prst="pct75">
                <a:fgClr>
                  <a:srgbClr val="C00000"/>
                </a:fgClr>
                <a:bgClr>
                  <a:schemeClr val="bg1"/>
                </a:bgClr>
              </a:pattFill>
              <a:effectLst>
                <a:reflection blurRad="12700" stA="50000" endPos="50000" dist="5000" dir="5400000" sy="-100000" rotWithShape="0"/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975743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15" grpId="0"/>
      <p:bldP spid="18" grpId="0"/>
      <p:bldP spid="19" grpId="0" animBg="1"/>
      <p:bldP spid="3" grpId="0"/>
      <p:bldP spid="14" grpId="0"/>
      <p:bldP spid="2" grpId="0" animBg="1"/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17969" y="3950399"/>
            <a:ext cx="6806831" cy="212102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51" y="83139"/>
            <a:ext cx="25415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614300" y="1825623"/>
            <a:ext cx="7946247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2000" dirty="0">
                <a:solidFill>
                  <a:srgbClr val="002060"/>
                </a:solidFill>
                <a:cs typeface="B Koodak" pitchFamily="2" charset="-78"/>
              </a:rPr>
              <a:t>مثالی که برای رد یک حکم کلی استفاده می شود، </a:t>
            </a:r>
            <a:r>
              <a:rPr lang="fa-IR" sz="2000" dirty="0">
                <a:solidFill>
                  <a:srgbClr val="FF0000"/>
                </a:solidFill>
                <a:cs typeface="B Koodak" pitchFamily="2" charset="-78"/>
              </a:rPr>
              <a:t>مثال نقض </a:t>
            </a:r>
            <a:r>
              <a:rPr lang="fa-IR" sz="2000" dirty="0">
                <a:solidFill>
                  <a:srgbClr val="002060"/>
                </a:solidFill>
                <a:cs typeface="B Koodak" pitchFamily="2" charset="-78"/>
              </a:rPr>
              <a:t>می گوییم.</a:t>
            </a:r>
            <a:endParaRPr lang="fa-IR" sz="2000" dirty="0" smtClean="0">
              <a:solidFill>
                <a:srgbClr val="002060"/>
              </a:solidFill>
              <a:cs typeface="B Koodak" pitchFamily="2" charset="-78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01410" y="1628800"/>
            <a:ext cx="8372028" cy="14069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>
              <a:lnSpc>
                <a:spcPct val="150000"/>
              </a:lnSpc>
            </a:pPr>
            <a:endParaRPr lang="fa-IR" dirty="0">
              <a:solidFill>
                <a:srgbClr val="002060"/>
              </a:solidFill>
              <a:cs typeface="B Koodak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795559" y="1367190"/>
            <a:ext cx="141417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2800" cap="all" dirty="0" smtClean="0">
                <a:ln w="15875" cmpd="sng"/>
                <a:pattFill prst="pct75">
                  <a:fgClr>
                    <a:srgbClr val="C00000"/>
                  </a:fgClr>
                  <a:bgClr>
                    <a:schemeClr val="bg1"/>
                  </a:bgClr>
                </a:patt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مثال نقض</a:t>
            </a:r>
            <a:endParaRPr lang="fa-IR" sz="2800" cap="all" spc="0" dirty="0">
              <a:ln w="15875" cmpd="sng"/>
              <a:pattFill prst="pct75">
                <a:fgClr>
                  <a:srgbClr val="C00000"/>
                </a:fgClr>
                <a:bgClr>
                  <a:schemeClr val="bg1"/>
                </a:bgClr>
              </a:pattFill>
              <a:effectLst>
                <a:reflection blurRad="12700" stA="50000" endPos="50000" dist="5000" dir="5400000" sy="-100000" rotWithShape="0"/>
              </a:effectLst>
              <a:cs typeface="B Titr" pitchFamily="2" charset="-78"/>
            </a:endParaRPr>
          </a:p>
        </p:txBody>
      </p:sp>
      <p:sp>
        <p:nvSpPr>
          <p:cNvPr id="31" name="Rectangle 30"/>
          <p:cNvSpPr/>
          <p:nvPr/>
        </p:nvSpPr>
        <p:spPr>
          <a:xfrm rot="21009175">
            <a:off x="762436" y="3557294"/>
            <a:ext cx="1241160" cy="52322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80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cs typeface="B Titr" pitchFamily="2" charset="-78"/>
              </a:rPr>
              <a:t>مثال</a:t>
            </a:r>
            <a:endParaRPr lang="fa-IR" sz="280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cs typeface="B Titr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7969" y="2455270"/>
            <a:ext cx="3879588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just"/>
            <a:r>
              <a:rPr lang="fa-IR" dirty="0" smtClean="0">
                <a:solidFill>
                  <a:srgbClr val="002060"/>
                </a:solidFill>
                <a:cs typeface="B Koodak" pitchFamily="2" charset="-78"/>
              </a:rPr>
              <a:t>نبود مثال نقض برای اثبات یک حکم کافی نیست.</a:t>
            </a:r>
            <a:endParaRPr lang="fa-IR" dirty="0">
              <a:solidFill>
                <a:srgbClr val="002060"/>
              </a:solidFill>
              <a:cs typeface="B Koodak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 rot="21228667">
            <a:off x="1017192" y="1009260"/>
            <a:ext cx="2026568" cy="369332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صفحه 39 کتاب درسی</a:t>
            </a:r>
            <a:endParaRPr lang="fa-I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r>
              <a:rPr lang="fa-IR" dirty="0" smtClean="0">
                <a:cs typeface="B Koodak" pitchFamily="2" charset="-78"/>
              </a:rPr>
              <a:t>21</a:t>
            </a:r>
            <a:endParaRPr lang="fa-IR" dirty="0">
              <a:cs typeface="B Koodak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74555" y="4175733"/>
            <a:ext cx="33217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a-IR" sz="2000" b="1" dirty="0" smtClean="0">
                <a:solidFill>
                  <a:srgbClr val="002060"/>
                </a:solidFill>
                <a:cs typeface="B Koodak" pitchFamily="2" charset="-78"/>
              </a:rPr>
              <a:t>هر عدد فردی ؛ عددی اول است . </a:t>
            </a:r>
            <a:endParaRPr lang="fa-IR" sz="2000" dirty="0"/>
          </a:p>
        </p:txBody>
      </p:sp>
      <p:sp>
        <p:nvSpPr>
          <p:cNvPr id="17" name="Rectangle 16"/>
          <p:cNvSpPr/>
          <p:nvPr/>
        </p:nvSpPr>
        <p:spPr>
          <a:xfrm>
            <a:off x="3364247" y="4500292"/>
            <a:ext cx="39228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b="1" dirty="0" smtClean="0">
                <a:solidFill>
                  <a:srgbClr val="C00000"/>
                </a:solidFill>
                <a:cs typeface="B Koodak" pitchFamily="2" charset="-78"/>
              </a:rPr>
              <a:t>مثال نقض : عدد 9 فرد است ولی اول نیست .</a:t>
            </a:r>
            <a:endParaRPr lang="fa-IR" sz="2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075698" y="5130836"/>
                <a:ext cx="435677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fa-IR" sz="2000" b="1" dirty="0" smtClean="0">
                    <a:solidFill>
                      <a:srgbClr val="002060"/>
                    </a:solidFill>
                    <a:cs typeface="B Koodak" pitchFamily="2" charset="-78"/>
                  </a:rPr>
                  <a:t>به ازای هر عدد حقیقی مانند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 Koodak" pitchFamily="2" charset="-78"/>
                      </a:rPr>
                      <m:t>𝒙</m:t>
                    </m:r>
                  </m:oMath>
                </a14:m>
                <a:r>
                  <a:rPr lang="fa-IR" sz="2000" b="1" dirty="0" smtClean="0">
                    <a:solidFill>
                      <a:srgbClr val="002060"/>
                    </a:solidFill>
                    <a:cs typeface="B Koodak" pitchFamily="2" charset="-78"/>
                  </a:rPr>
                  <a:t> داریم: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m:rPr>
                            <m:nor/>
                          </m:rPr>
                          <a:rPr lang="fa-IR" sz="160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B Koodak" pitchFamily="2" charset="-78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&gt;</m:t>
                    </m:r>
                    <m:r>
                      <m:rPr>
                        <m:nor/>
                      </m:rPr>
                      <a:rPr lang="fa-IR" sz="200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B Koodak" pitchFamily="2" charset="-78"/>
                      </a:rPr>
                      <m:t>0</m:t>
                    </m:r>
                  </m:oMath>
                </a14:m>
                <a:r>
                  <a:rPr lang="fa-IR" sz="2000" b="1" dirty="0" smtClean="0">
                    <a:solidFill>
                      <a:srgbClr val="002060"/>
                    </a:solidFill>
                    <a:cs typeface="B Koodak" pitchFamily="2" charset="-78"/>
                  </a:rPr>
                  <a:t> </a:t>
                </a:r>
                <a:endParaRPr lang="fa-IR" sz="20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698" y="5130836"/>
                <a:ext cx="4356775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1681" t="-13846" r="-1541" b="-32308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5223072" y="5500168"/>
            <a:ext cx="19607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b="1" dirty="0" smtClean="0">
                <a:solidFill>
                  <a:srgbClr val="C00000"/>
                </a:solidFill>
                <a:cs typeface="B Koodak" pitchFamily="2" charset="-78"/>
              </a:rPr>
              <a:t>مثال نقض : عدد صفر</a:t>
            </a:r>
            <a:endParaRPr lang="fa-IR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34158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/>
      <p:bldP spid="27" grpId="0" animBg="1"/>
      <p:bldP spid="28" grpId="0" animBg="1"/>
      <p:bldP spid="31" grpId="0" animBg="1"/>
      <p:bldP spid="2" grpId="0" animBg="1"/>
      <p:bldP spid="12" grpId="0" animBg="1"/>
      <p:bldP spid="16" grpId="0"/>
      <p:bldP spid="17" grpId="0"/>
      <p:bldP spid="18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>
                <a:cs typeface="B Koodak" pitchFamily="2" charset="-78"/>
              </a:rPr>
              <a:t>31</a:t>
            </a:fld>
            <a:endParaRPr lang="fa-IR">
              <a:cs typeface="B Koodak" pitchFamily="2" charset="-78"/>
            </a:endParaRPr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51" y="83139"/>
            <a:ext cx="25415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2144" y="2725470"/>
            <a:ext cx="8167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solidFill>
                  <a:srgbClr val="C00000"/>
                </a:solidFill>
                <a:cs typeface="B Koodak" pitchFamily="2" charset="-78"/>
              </a:rPr>
              <a:t>نادرست است . می </a:t>
            </a:r>
            <a:r>
              <a:rPr lang="fa-IR" dirty="0">
                <a:solidFill>
                  <a:srgbClr val="C00000"/>
                </a:solidFill>
                <a:cs typeface="B Koodak" pitchFamily="2" charset="-78"/>
              </a:rPr>
              <a:t>دانیم که 2 یک عدد اول و زوج است</a:t>
            </a:r>
            <a:r>
              <a:rPr lang="fa-IR" dirty="0" smtClean="0">
                <a:solidFill>
                  <a:srgbClr val="C00000"/>
                </a:solidFill>
                <a:cs typeface="B Koodak" pitchFamily="2" charset="-78"/>
              </a:rPr>
              <a:t>. عدد 2 مثال نقضی جهت اثبات نادرستی آن است.</a:t>
            </a:r>
            <a:endParaRPr lang="fa-IR" dirty="0"/>
          </a:p>
        </p:txBody>
      </p:sp>
      <p:sp>
        <p:nvSpPr>
          <p:cNvPr id="17" name="Rectangle 16"/>
          <p:cNvSpPr/>
          <p:nvPr/>
        </p:nvSpPr>
        <p:spPr>
          <a:xfrm>
            <a:off x="339412" y="5539191"/>
            <a:ext cx="8505565" cy="338554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fa-IR" sz="1600" dirty="0" smtClean="0">
                <a:solidFill>
                  <a:schemeClr val="bg1"/>
                </a:solidFill>
                <a:cs typeface="B Koodak" pitchFamily="2" charset="-78"/>
              </a:rPr>
              <a:t>نبود مثال نقض برای پذیرش </a:t>
            </a:r>
            <a:r>
              <a:rPr lang="fa-IR" sz="1600" dirty="0">
                <a:solidFill>
                  <a:schemeClr val="bg1"/>
                </a:solidFill>
                <a:cs typeface="B Koodak" pitchFamily="2" charset="-78"/>
              </a:rPr>
              <a:t>حکم کافی نیست و باید توجه کرد که برای نشان دادن درستی </a:t>
            </a:r>
            <a:r>
              <a:rPr lang="fa-IR" sz="1600" dirty="0" smtClean="0">
                <a:solidFill>
                  <a:schemeClr val="bg1"/>
                </a:solidFill>
                <a:cs typeface="B Koodak" pitchFamily="2" charset="-78"/>
              </a:rPr>
              <a:t>یک حکم باید آن را اثبات کرد .</a:t>
            </a:r>
            <a:endParaRPr lang="fa-IR" sz="16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48064" y="3751472"/>
            <a:ext cx="343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>
                <a:solidFill>
                  <a:srgbClr val="C00000"/>
                </a:solidFill>
                <a:cs typeface="B Koodak" pitchFamily="2" charset="-78"/>
              </a:rPr>
              <a:t>برای قسمت (ب) مثال نقض وجود </a:t>
            </a:r>
            <a:r>
              <a:rPr lang="fa-IR" dirty="0" smtClean="0">
                <a:solidFill>
                  <a:srgbClr val="C00000"/>
                </a:solidFill>
                <a:cs typeface="B Koodak" pitchFamily="2" charset="-78"/>
              </a:rPr>
              <a:t>ندارد.</a:t>
            </a:r>
            <a:endParaRPr lang="fa-IR" dirty="0"/>
          </a:p>
        </p:txBody>
      </p:sp>
      <p:sp>
        <p:nvSpPr>
          <p:cNvPr id="24" name="Rectangle 23"/>
          <p:cNvSpPr/>
          <p:nvPr/>
        </p:nvSpPr>
        <p:spPr>
          <a:xfrm>
            <a:off x="2229415" y="4120804"/>
            <a:ext cx="6369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solidFill>
                  <a:srgbClr val="C00000"/>
                </a:solidFill>
                <a:cs typeface="B Koodak" pitchFamily="2" charset="-78"/>
              </a:rPr>
              <a:t>قسمت (پ) نادرست است . عبارت مورد نظر به ازای مضرب های 41 ، اول نیست . </a:t>
            </a:r>
            <a:endParaRPr lang="fa-I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18440" y="4452949"/>
                <a:ext cx="227947" cy="37350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sz="1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fa-IR" sz="1600" b="0" i="0" smtClean="0">
                              <a:solidFill>
                                <a:srgbClr val="C00000"/>
                              </a:solidFill>
                              <a:latin typeface="Cambria Math"/>
                              <a:cs typeface="B Koodak" pitchFamily="2" charset="-78"/>
                            </a:rPr>
                            <m:t>41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a-IR" sz="1400">
                              <a:solidFill>
                                <a:srgbClr val="C00000"/>
                              </a:solidFill>
                              <a:latin typeface="Cambria Math"/>
                              <a:cs typeface="B Koodak" pitchFamily="2" charset="-78"/>
                            </a:rPr>
                            <m:t>2</m:t>
                          </m:r>
                        </m:sup>
                      </m:sSup>
                      <m:r>
                        <a:rPr lang="fa-IR" sz="1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nor/>
                        </m:rPr>
                        <a:rPr lang="fa-IR" sz="1600" b="0" i="0" smtClean="0">
                          <a:solidFill>
                            <a:srgbClr val="C00000"/>
                          </a:solidFill>
                          <a:latin typeface="Cambria Math"/>
                          <a:cs typeface="B Koodak" pitchFamily="2" charset="-78"/>
                        </a:rPr>
                        <m:t>41</m:t>
                      </m:r>
                      <m:r>
                        <a:rPr lang="fa-IR" sz="1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nor/>
                        </m:rPr>
                        <a:rPr lang="fa-IR" sz="1600" b="0" i="0" smtClean="0">
                          <a:solidFill>
                            <a:srgbClr val="C00000"/>
                          </a:solidFill>
                          <a:latin typeface="Cambria Math"/>
                          <a:cs typeface="B Koodak" pitchFamily="2" charset="-78"/>
                        </a:rPr>
                        <m:t>41</m:t>
                      </m:r>
                      <m:r>
                        <a:rPr lang="fa-IR" sz="1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fa-IR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fa-IR" sz="1600" b="0" i="0" smtClean="0">
                              <a:solidFill>
                                <a:srgbClr val="C00000"/>
                              </a:solidFill>
                              <a:latin typeface="Cambria Math"/>
                              <a:cs typeface="B Koodak" pitchFamily="2" charset="-78"/>
                            </a:rPr>
                            <m:t>41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a-IR" sz="1400">
                              <a:solidFill>
                                <a:srgbClr val="C00000"/>
                              </a:solidFill>
                              <a:latin typeface="Cambria Math"/>
                              <a:cs typeface="B Koodak" pitchFamily="2" charset="-78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fa-IR" sz="1400" dirty="0">
                              <a:solidFill>
                                <a:prstClr val="black"/>
                              </a:solidFill>
                            </a:rPr>
                            <m:t> </m:t>
                          </m:r>
                        </m:sup>
                      </m:sSup>
                      <m:r>
                        <a:rPr lang="fa-IR" sz="1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nor/>
                        </m:rPr>
                        <a:rPr lang="fa-IR" sz="1600" b="0" i="0" smtClean="0">
                          <a:solidFill>
                            <a:srgbClr val="C00000"/>
                          </a:solidFill>
                          <a:latin typeface="Cambria Math"/>
                          <a:cs typeface="B Koodak" pitchFamily="2" charset="-78"/>
                        </a:rPr>
                        <m:t>2</m:t>
                      </m:r>
                      <m:d>
                        <m:dPr>
                          <m:ctrlPr>
                            <a:rPr lang="fa-IR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fa-IR" sz="1600" b="0" i="0" smtClean="0">
                              <a:solidFill>
                                <a:srgbClr val="C00000"/>
                              </a:solidFill>
                              <a:latin typeface="Cambria Math"/>
                              <a:cs typeface="B Koodak" pitchFamily="2" charset="-78"/>
                            </a:rPr>
                            <m:t>41</m:t>
                          </m:r>
                        </m:e>
                      </m:d>
                      <m:r>
                        <a:rPr lang="fa-IR" sz="1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fa-IR" sz="1600" b="0" i="0" smtClean="0">
                          <a:solidFill>
                            <a:srgbClr val="C00000"/>
                          </a:solidFill>
                          <a:latin typeface="Cambria Math"/>
                          <a:cs typeface="B Koodak" pitchFamily="2" charset="-78"/>
                        </a:rPr>
                        <m:t>41</m:t>
                      </m:r>
                      <m:d>
                        <m:dPr>
                          <m:ctrlPr>
                            <a:rPr lang="fa-IR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fa-IR" sz="1600" b="0" i="0" smtClean="0">
                              <a:solidFill>
                                <a:srgbClr val="C00000"/>
                              </a:solidFill>
                              <a:latin typeface="Cambria Math"/>
                              <a:cs typeface="B Koodak" pitchFamily="2" charset="-78"/>
                            </a:rPr>
                            <m:t>41</m:t>
                          </m:r>
                          <m:r>
                            <a:rPr lang="fa-IR" sz="1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fa-IR" sz="1600" b="0" i="0" smtClean="0">
                              <a:solidFill>
                                <a:srgbClr val="C00000"/>
                              </a:solidFill>
                              <a:latin typeface="Cambria Math"/>
                              <a:cs typeface="B Koodak" pitchFamily="2" charset="-78"/>
                            </a:rPr>
                            <m:t>2</m:t>
                          </m:r>
                        </m:e>
                      </m:d>
                      <m:r>
                        <a:rPr lang="fa-IR" sz="1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fa-IR" sz="1600" b="0" i="0" smtClean="0">
                          <a:solidFill>
                            <a:srgbClr val="C00000"/>
                          </a:solidFill>
                          <a:latin typeface="Cambria Math"/>
                          <a:cs typeface="B Koodak" pitchFamily="2" charset="-78"/>
                        </a:rPr>
                        <m:t>41</m:t>
                      </m:r>
                      <m:r>
                        <a:rPr lang="fa-IR" sz="1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m:rPr>
                          <m:nor/>
                        </m:rPr>
                        <a:rPr lang="fa-IR" sz="1600" b="0" i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B Koodak" pitchFamily="2" charset="-78"/>
                        </a:rPr>
                        <m:t>43</m:t>
                      </m:r>
                    </m:oMath>
                  </m:oMathPara>
                </a14:m>
                <a:endParaRPr lang="fa-IR" sz="1600" dirty="0">
                  <a:solidFill>
                    <a:srgbClr val="C00000"/>
                  </a:solidFill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440" y="4452949"/>
                <a:ext cx="227947" cy="373500"/>
              </a:xfrm>
              <a:prstGeom prst="rect">
                <a:avLst/>
              </a:prstGeom>
              <a:blipFill rotWithShape="0">
                <a:blip r:embed="rId6"/>
                <a:stretch>
                  <a:fillRect r="-2047368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 rot="21228667">
            <a:off x="1017192" y="761362"/>
            <a:ext cx="2026568" cy="369332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صفحه 40 کتاب درسی</a:t>
            </a:r>
            <a:endParaRPr lang="fa-I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10182" y="861304"/>
            <a:ext cx="3461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solidFill>
                  <a:srgbClr val="002060"/>
                </a:solidFill>
                <a:cs typeface="B Koodak" pitchFamily="2" charset="-78"/>
              </a:rPr>
              <a:t>با توجه به احکام زیر به سوالات پاسخ دهید.</a:t>
            </a:r>
            <a:endParaRPr lang="fa-IR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03749" y="2373449"/>
            <a:ext cx="7638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solidFill>
                  <a:srgbClr val="002060"/>
                </a:solidFill>
                <a:cs typeface="B Koodak" pitchFamily="2" charset="-78"/>
              </a:rPr>
              <a:t>1) دربارة </a:t>
            </a:r>
            <a:r>
              <a:rPr lang="fa-IR" dirty="0">
                <a:solidFill>
                  <a:srgbClr val="002060"/>
                </a:solidFill>
                <a:cs typeface="B Koodak" pitchFamily="2" charset="-78"/>
              </a:rPr>
              <a:t>درستی یا نادرستی </a:t>
            </a:r>
            <a:r>
              <a:rPr lang="fa-IR" dirty="0" smtClean="0">
                <a:solidFill>
                  <a:srgbClr val="002060"/>
                </a:solidFill>
                <a:cs typeface="B Koodak" pitchFamily="2" charset="-78"/>
              </a:rPr>
              <a:t>حکم الف حدسی </a:t>
            </a:r>
            <a:r>
              <a:rPr lang="fa-IR" dirty="0">
                <a:solidFill>
                  <a:srgbClr val="002060"/>
                </a:solidFill>
                <a:cs typeface="B Koodak" pitchFamily="2" charset="-78"/>
              </a:rPr>
              <a:t>می زنید؟ چگونه می توانید حدس خود را ثابت </a:t>
            </a:r>
            <a:r>
              <a:rPr lang="fa-IR" dirty="0" smtClean="0">
                <a:solidFill>
                  <a:srgbClr val="002060"/>
                </a:solidFill>
                <a:cs typeface="B Koodak" pitchFamily="2" charset="-78"/>
              </a:rPr>
              <a:t>کنید؟</a:t>
            </a:r>
            <a:endParaRPr lang="fa-IR" dirty="0">
              <a:solidFill>
                <a:srgbClr val="00206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6419" y="3159404"/>
            <a:ext cx="85988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 smtClean="0">
                <a:solidFill>
                  <a:srgbClr val="002060"/>
                </a:solidFill>
                <a:cs typeface="B Koodak" pitchFamily="2" charset="-78"/>
              </a:rPr>
              <a:t>2) دربارة </a:t>
            </a:r>
            <a:r>
              <a:rPr lang="fa-IR" dirty="0">
                <a:solidFill>
                  <a:srgbClr val="002060"/>
                </a:solidFill>
                <a:cs typeface="B Koodak" pitchFamily="2" charset="-78"/>
              </a:rPr>
              <a:t>درستی یا نادرستی </a:t>
            </a:r>
            <a:r>
              <a:rPr lang="fa-IR" dirty="0" smtClean="0">
                <a:solidFill>
                  <a:srgbClr val="002060"/>
                </a:solidFill>
                <a:cs typeface="B Koodak" pitchFamily="2" charset="-78"/>
              </a:rPr>
              <a:t>احکام ب و پ حدس هایی </a:t>
            </a:r>
            <a:r>
              <a:rPr lang="fa-IR" dirty="0">
                <a:solidFill>
                  <a:srgbClr val="002060"/>
                </a:solidFill>
                <a:cs typeface="B Koodak" pitchFamily="2" charset="-78"/>
              </a:rPr>
              <a:t>می زنید؟ آیا می توانید برای آنها مثال نقض بیاورید و آنها را باطل کنید؟</a:t>
            </a:r>
            <a:endParaRPr lang="fa-IR" dirty="0">
              <a:solidFill>
                <a:srgbClr val="00206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1443" y="4892860"/>
            <a:ext cx="8601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 smtClean="0">
                <a:solidFill>
                  <a:srgbClr val="002060"/>
                </a:solidFill>
                <a:cs typeface="B Koodak" pitchFamily="2" charset="-78"/>
              </a:rPr>
              <a:t>3) اگر </a:t>
            </a:r>
            <a:r>
              <a:rPr lang="fa-IR" dirty="0">
                <a:solidFill>
                  <a:srgbClr val="002060"/>
                </a:solidFill>
                <a:cs typeface="B Koodak" pitchFamily="2" charset="-78"/>
              </a:rPr>
              <a:t>برای یک حکم کلی نتوانیم مثال نقض ارائه کنیم، </a:t>
            </a:r>
            <a:r>
              <a:rPr lang="fa-IR" dirty="0" smtClean="0">
                <a:solidFill>
                  <a:srgbClr val="002060"/>
                </a:solidFill>
                <a:cs typeface="B Koodak" pitchFamily="2" charset="-78"/>
              </a:rPr>
              <a:t>دربارة </a:t>
            </a:r>
            <a:r>
              <a:rPr lang="fa-IR" dirty="0">
                <a:solidFill>
                  <a:srgbClr val="002060"/>
                </a:solidFill>
                <a:cs typeface="B Koodak" pitchFamily="2" charset="-78"/>
              </a:rPr>
              <a:t>درستی یا نادرستی آن حکم چه می توان گفت؟ آیا در این حالت درستی </a:t>
            </a:r>
            <a:r>
              <a:rPr lang="fa-IR" dirty="0" smtClean="0">
                <a:solidFill>
                  <a:srgbClr val="002060"/>
                </a:solidFill>
                <a:cs typeface="B Koodak" pitchFamily="2" charset="-78"/>
              </a:rPr>
              <a:t>حکم را </a:t>
            </a:r>
            <a:r>
              <a:rPr lang="fa-IR" dirty="0">
                <a:solidFill>
                  <a:srgbClr val="002060"/>
                </a:solidFill>
                <a:cs typeface="B Koodak" pitchFamily="2" charset="-78"/>
              </a:rPr>
              <a:t>باید پذیرفت؟</a:t>
            </a:r>
            <a:endParaRPr lang="fa-IR" dirty="0">
              <a:solidFill>
                <a:srgbClr val="00206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5821" y="5923769"/>
            <a:ext cx="8505565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a-IR" sz="1600" dirty="0">
                <a:cs typeface="B Koodak" pitchFamily="2" charset="-78"/>
              </a:rPr>
              <a:t>اگر درستی یا نادرستی یک حکم کلی بر ما مشخص نباشد و برای رد آن، مثال نقض نیز نتوانیم ارائه دهیم، نمی توان </a:t>
            </a:r>
            <a:r>
              <a:rPr lang="fa-IR" sz="1600" dirty="0" smtClean="0">
                <a:cs typeface="B Koodak" pitchFamily="2" charset="-78"/>
              </a:rPr>
              <a:t>دربارة </a:t>
            </a:r>
            <a:r>
              <a:rPr lang="fa-IR" sz="1600" dirty="0">
                <a:cs typeface="B Koodak" pitchFamily="2" charset="-78"/>
              </a:rPr>
              <a:t>درستی </a:t>
            </a:r>
            <a:r>
              <a:rPr lang="fa-IR" sz="1600" dirty="0" smtClean="0">
                <a:cs typeface="B Koodak" pitchFamily="2" charset="-78"/>
              </a:rPr>
              <a:t>یا نادرستی </a:t>
            </a:r>
            <a:r>
              <a:rPr lang="fa-IR" sz="1600" dirty="0">
                <a:cs typeface="B Koodak" pitchFamily="2" charset="-78"/>
              </a:rPr>
              <a:t>آن حکم کلی نتیجه ای گرفت.</a:t>
            </a:r>
            <a:endParaRPr lang="fa-IR" sz="1600" dirty="0"/>
          </a:p>
        </p:txBody>
      </p:sp>
      <p:sp>
        <p:nvSpPr>
          <p:cNvPr id="25" name="Rectangle 24"/>
          <p:cNvSpPr/>
          <p:nvPr/>
        </p:nvSpPr>
        <p:spPr>
          <a:xfrm>
            <a:off x="4112468" y="1275591"/>
            <a:ext cx="4780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solidFill>
                  <a:srgbClr val="002060"/>
                </a:solidFill>
                <a:cs typeface="B Koodak" pitchFamily="2" charset="-78"/>
              </a:rPr>
              <a:t>الف) همة اعداد اول فردند. ( حکم کلی دربارة تمام اعداد اول)</a:t>
            </a:r>
            <a:endParaRPr lang="fa-IR" dirty="0">
              <a:solidFill>
                <a:srgbClr val="00206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42043" y="1619312"/>
            <a:ext cx="6678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solidFill>
                  <a:srgbClr val="002060"/>
                </a:solidFill>
                <a:cs typeface="B Koodak" pitchFamily="2" charset="-78"/>
              </a:rPr>
              <a:t>ب) در هر مستطیل اندازة قطر ها با هم برابر است. ( حکم کلی دربارة تمام مستطیل ها)</a:t>
            </a:r>
            <a:endParaRPr lang="fa-IR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15206" y="1941851"/>
                <a:ext cx="87052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a-IR" dirty="0" smtClean="0">
                    <a:solidFill>
                      <a:srgbClr val="002060"/>
                    </a:solidFill>
                    <a:cs typeface="B Koodak" pitchFamily="2" charset="-78"/>
                  </a:rPr>
                  <a:t>پ) به ازای هر عدد طبیعی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 Koodak" pitchFamily="2" charset="-78"/>
                      </a:rPr>
                      <m:t>𝑛</m:t>
                    </m:r>
                  </m:oMath>
                </a14:m>
                <a:r>
                  <a:rPr lang="fa-IR" dirty="0" smtClean="0">
                    <a:solidFill>
                      <a:srgbClr val="002060"/>
                    </a:solidFill>
                    <a:cs typeface="B Koodak" pitchFamily="2" charset="-78"/>
                  </a:rPr>
                  <a:t> ، مقدار عبارت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a-IR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B Koodak" pitchFamily="2" charset="-78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B Koodak" pitchFamily="2" charset="-78"/>
                          </a:rPr>
                          <m:t>𝑛</m:t>
                        </m:r>
                      </m:e>
                      <m:sup>
                        <m:r>
                          <m:rPr>
                            <m:nor/>
                          </m:rPr>
                          <a:rPr lang="fa-IR" sz="1400">
                            <a:solidFill>
                              <a:srgbClr val="002060"/>
                            </a:solidFill>
                            <a:latin typeface="Cambria Math"/>
                            <a:cs typeface="B Koodak" pitchFamily="2" charset="-78"/>
                          </a:rPr>
                          <m:t>2</m:t>
                        </m:r>
                      </m:sup>
                    </m:sSup>
                    <m:r>
                      <a:rPr lang="fa-IR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 Koodak" pitchFamily="2" charset="-78"/>
                      </a:rPr>
                      <m:t>+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 Koodak" pitchFamily="2" charset="-78"/>
                      </a:rPr>
                      <m:t>𝑛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 Koodak" pitchFamily="2" charset="-78"/>
                      </a:rPr>
                      <m:t>+</m:t>
                    </m:r>
                    <m:r>
                      <m:rPr>
                        <m:nor/>
                      </m:rPr>
                      <a:rPr lang="fa-IR">
                        <a:solidFill>
                          <a:srgbClr val="002060"/>
                        </a:solidFill>
                        <a:latin typeface="Cambria Math"/>
                        <a:cs typeface="B Koodak" pitchFamily="2" charset="-78"/>
                      </a:rPr>
                      <m:t>41</m:t>
                    </m:r>
                  </m:oMath>
                </a14:m>
                <a:r>
                  <a:rPr lang="fa-IR" dirty="0" smtClean="0">
                    <a:solidFill>
                      <a:srgbClr val="002060"/>
                    </a:solidFill>
                    <a:cs typeface="B Koodak" pitchFamily="2" charset="-78"/>
                  </a:rPr>
                  <a:t> عددی اول است( حکم کلی دربارة تمام اعداد طبیعی)</a:t>
                </a:r>
                <a:endParaRPr lang="fa-IR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06" y="1941851"/>
                <a:ext cx="8705268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350" t="-5000" r="-560" b="-3166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815900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4" grpId="0"/>
      <p:bldP spid="24" grpId="0"/>
      <p:bldP spid="6" grpId="0"/>
      <p:bldP spid="18" grpId="0" animBg="1"/>
      <p:bldP spid="19" grpId="0"/>
      <p:bldP spid="20" grpId="0"/>
      <p:bldP spid="21" grpId="0"/>
      <p:bldP spid="22" grpId="0"/>
      <p:bldP spid="23" grpId="0" animBg="1"/>
      <p:bldP spid="25" grpId="0"/>
      <p:bldP spid="26" grpId="0"/>
      <p:bldP spid="2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>
                <a:cs typeface="B Koodak" pitchFamily="2" charset="-78"/>
              </a:rPr>
              <a:t>32</a:t>
            </a:fld>
            <a:endParaRPr lang="fa-IR" dirty="0">
              <a:cs typeface="B Koodak" pitchFamily="2" charset="-78"/>
            </a:endParaRPr>
          </a:p>
        </p:txBody>
      </p:sp>
      <p:sp>
        <p:nvSpPr>
          <p:cNvPr id="11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51" y="83139"/>
            <a:ext cx="25415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450" r="641" b="39588"/>
          <a:stretch/>
        </p:blipFill>
        <p:spPr bwMode="auto">
          <a:xfrm>
            <a:off x="8382000" y="1780379"/>
            <a:ext cx="360040" cy="43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40751"/>
            <a:ext cx="2809875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99592" y="4967201"/>
                <a:ext cx="2847280" cy="50840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𝐴𝐵𝐶</m:t>
                          </m:r>
                        </m:sub>
                      </m:sSub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𝐴𝐻</m:t>
                      </m:r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𝐵𝐶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967201"/>
                <a:ext cx="2847280" cy="50840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99592" y="4369824"/>
                <a:ext cx="2847280" cy="50840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𝐴𝐵𝐶</m:t>
                          </m:r>
                        </m:sub>
                      </m:sSub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𝐴𝐶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369824"/>
                <a:ext cx="2847280" cy="50840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455343" y="4648344"/>
                <a:ext cx="3427660" cy="52828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 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𝐴𝐻</m:t>
                      </m:r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𝐵𝐶</m:t>
                      </m:r>
                      <m:r>
                        <a:rPr lang="fa-IR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a-I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fa-IR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𝐴𝐶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5343" y="4648344"/>
                <a:ext cx="3427660" cy="52828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91467" y="5613562"/>
                <a:ext cx="244038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𝐴𝐻</m:t>
                      </m:r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𝐵𝐶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𝐴𝐶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467" y="5613562"/>
                <a:ext cx="2440384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1250" t="-6667" r="-175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231851" y="5455150"/>
                <a:ext cx="1563676" cy="51860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𝐴𝐻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𝐴𝐵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𝐴𝐶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𝐵𝐶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1851" y="5455150"/>
                <a:ext cx="1563676" cy="51860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Brace 17"/>
          <p:cNvSpPr/>
          <p:nvPr/>
        </p:nvSpPr>
        <p:spPr>
          <a:xfrm>
            <a:off x="3349427" y="4430619"/>
            <a:ext cx="288032" cy="984197"/>
          </a:xfrm>
          <a:prstGeom prst="rightBrac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" name="TextBox 15"/>
          <p:cNvSpPr txBox="1"/>
          <p:nvPr/>
        </p:nvSpPr>
        <p:spPr>
          <a:xfrm>
            <a:off x="5436096" y="1041321"/>
            <a:ext cx="2676258" cy="369332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تمرین 1 صفحه 40 کتاب درسی</a:t>
            </a:r>
            <a:endParaRPr lang="fa-I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72120" y="1644503"/>
                <a:ext cx="800323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a-IR" dirty="0" smtClean="0">
                    <a:solidFill>
                      <a:srgbClr val="002060"/>
                    </a:solidFill>
                    <a:cs typeface="B Koodak" pitchFamily="2" charset="-78"/>
                  </a:rPr>
                  <a:t>در شکل مقابل مساحت مثلث قائم الزاویة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 Koodak" pitchFamily="2" charset="-78"/>
                      </a:rPr>
                      <m:t>𝐴𝐵𝐶</m:t>
                    </m:r>
                  </m:oMath>
                </a14:m>
                <a:r>
                  <a:rPr lang="fa-IR" dirty="0" smtClean="0">
                    <a:solidFill>
                      <a:srgbClr val="002060"/>
                    </a:solidFill>
                    <a:cs typeface="B Koodak" pitchFamily="2" charset="-78"/>
                  </a:rPr>
                  <a:t> را </a:t>
                </a:r>
                <a:r>
                  <a:rPr lang="fa-IR" dirty="0">
                    <a:solidFill>
                      <a:srgbClr val="002060"/>
                    </a:solidFill>
                    <a:cs typeface="B Koodak" pitchFamily="2" charset="-78"/>
                  </a:rPr>
                  <a:t>به دو روش محاسبه کنید و از تساوی </a:t>
                </a:r>
                <a:r>
                  <a:rPr lang="fa-IR" dirty="0" smtClean="0">
                    <a:solidFill>
                      <a:srgbClr val="002060"/>
                    </a:solidFill>
                    <a:cs typeface="B Koodak" pitchFamily="2" charset="-78"/>
                  </a:rPr>
                  <a:t>دو عبارت </a:t>
                </a:r>
                <a:r>
                  <a:rPr lang="fa-IR" dirty="0">
                    <a:solidFill>
                      <a:srgbClr val="002060"/>
                    </a:solidFill>
                    <a:cs typeface="B Koodak" pitchFamily="2" charset="-78"/>
                  </a:rPr>
                  <a:t>به دست آمده برای مساحت مثلث، یک تناسب به دست آورید.</a:t>
                </a:r>
                <a:endParaRPr lang="fa-IR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20" y="1644503"/>
                <a:ext cx="8003232" cy="923330"/>
              </a:xfrm>
              <a:prstGeom prst="rect">
                <a:avLst/>
              </a:prstGeom>
              <a:blipFill rotWithShape="0">
                <a:blip r:embed="rId14"/>
                <a:stretch>
                  <a:fillRect r="-685" b="-8609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210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4" grpId="0"/>
      <p:bldP spid="6" grpId="0"/>
      <p:bldP spid="7" grpId="0"/>
      <p:bldP spid="18" grpId="0" animBg="1"/>
      <p:bldP spid="16" grpId="0" animBg="1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>
                <a:cs typeface="B Koodak" pitchFamily="2" charset="-78"/>
              </a:rPr>
              <a:t>33</a:t>
            </a:fld>
            <a:endParaRPr lang="fa-IR" dirty="0">
              <a:cs typeface="B Koodak" pitchFamily="2" charset="-78"/>
            </a:endParaRPr>
          </a:p>
        </p:txBody>
      </p:sp>
      <p:sp>
        <p:nvSpPr>
          <p:cNvPr id="11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51" y="83139"/>
            <a:ext cx="25415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18803" y="1557357"/>
            <a:ext cx="4486275" cy="53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9592" y="1973920"/>
            <a:ext cx="1847850" cy="723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9592" y="3582972"/>
            <a:ext cx="1990725" cy="647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59632" y="2898585"/>
                <a:ext cx="234322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8</m:t>
                          </m:r>
                          <m: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10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898585"/>
                <a:ext cx="2343224" cy="276999"/>
              </a:xfrm>
              <a:prstGeom prst="rect">
                <a:avLst/>
              </a:prstGeom>
              <a:blipFill rotWithShape="0">
                <a:blip r:embed="rId11"/>
                <a:stretch>
                  <a:fillRect t="-13043" r="-2344" b="-21739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275856" y="2899081"/>
                <a:ext cx="320878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⟹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  </m:t>
                      </m:r>
                      <m:r>
                        <m:rPr>
                          <m:nor/>
                        </m:rPr>
                        <a:rPr lang="fa-IR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8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fa-IR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𝑏𝑎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10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𝑎𝑏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899081"/>
                <a:ext cx="3208784" cy="276999"/>
              </a:xfrm>
              <a:prstGeom prst="rect">
                <a:avLst/>
              </a:prstGeom>
              <a:blipFill rotWithShape="0">
                <a:blip r:embed="rId12"/>
                <a:stretch>
                  <a:fillRect t="-11111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983369" y="2758791"/>
                <a:ext cx="2001875" cy="50840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10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8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369" y="2758791"/>
                <a:ext cx="2001875" cy="508409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>
            <a:stCxn id="14" idx="0"/>
          </p:cNvCxnSpPr>
          <p:nvPr/>
        </p:nvCxnSpPr>
        <p:spPr>
          <a:xfrm flipH="1">
            <a:off x="4644008" y="2899081"/>
            <a:ext cx="236240" cy="2765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865249" y="2874743"/>
            <a:ext cx="236240" cy="2765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99592" y="4499560"/>
                <a:ext cx="470938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3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10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)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7</m:t>
                          </m:r>
                          <m: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3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7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)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10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2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499560"/>
                <a:ext cx="4709388" cy="276999"/>
              </a:xfrm>
              <a:prstGeom prst="rect">
                <a:avLst/>
              </a:prstGeom>
              <a:blipFill rotWithShape="0">
                <a:blip r:embed="rId14"/>
                <a:stretch>
                  <a:fillRect t="-13043" b="-21739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392101" y="5107506"/>
                <a:ext cx="470938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21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6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𝑎𝑏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+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70</m:t>
                      </m:r>
                      <m:r>
                        <a:rPr lang="fa-IR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20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30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6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𝑎𝑏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+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70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14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101" y="5107506"/>
                <a:ext cx="4709388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1682" t="-8889" r="-1164" b="-2222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 flipH="1">
            <a:off x="2670125" y="5107506"/>
            <a:ext cx="262534" cy="2769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210032" y="5107505"/>
            <a:ext cx="214884" cy="2617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998334" y="5107506"/>
            <a:ext cx="432910" cy="276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530318" y="5092242"/>
            <a:ext cx="432910" cy="276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374713" y="5716398"/>
                <a:ext cx="247262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21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14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30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20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𝑏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713" y="5716398"/>
                <a:ext cx="2472629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988" t="-11111" r="-123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031682" y="5715924"/>
                <a:ext cx="1501448" cy="27794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⟹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  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7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10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682" y="5715924"/>
                <a:ext cx="1501448" cy="277946"/>
              </a:xfrm>
              <a:prstGeom prst="rect">
                <a:avLst/>
              </a:prstGeom>
              <a:blipFill rotWithShape="0">
                <a:blip r:embed="rId17"/>
                <a:stretch>
                  <a:fillRect t="-11111" r="-40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362947" y="5543995"/>
                <a:ext cx="2001875" cy="50449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10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947" y="5543995"/>
                <a:ext cx="2001875" cy="504497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5436096" y="1041321"/>
            <a:ext cx="2676258" cy="369332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تمرین 2 صفحه 41 کتاب درسی</a:t>
            </a:r>
            <a:endParaRPr lang="fa-I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6862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7" grpId="0"/>
      <p:bldP spid="18" grpId="0"/>
      <p:bldP spid="20" grpId="0"/>
      <p:bldP spid="27" grpId="0"/>
      <p:bldP spid="28" grpId="0"/>
      <p:bldP spid="30" grpId="0"/>
      <p:bldP spid="2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544142" y="1453012"/>
            <a:ext cx="8003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dirty="0">
                <a:solidFill>
                  <a:srgbClr val="002060"/>
                </a:solidFill>
                <a:cs typeface="B Koodak" pitchFamily="2" charset="-78"/>
              </a:rPr>
              <a:t>ثابت کنید در هر مثلث، پاره خطی که وسط های دو ضلع مثلث را به هم وصل کند، با ضلع سوم موازی و مساوی نصف آن است.</a:t>
            </a:r>
            <a:endParaRPr lang="fa-IR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>
                <a:cs typeface="B Koodak" pitchFamily="2" charset="-78"/>
              </a:rPr>
              <a:t>34</a:t>
            </a:fld>
            <a:endParaRPr lang="fa-IR" dirty="0">
              <a:cs typeface="B Koodak" pitchFamily="2" charset="-78"/>
            </a:endParaRPr>
          </a:p>
        </p:txBody>
      </p:sp>
      <p:sp>
        <p:nvSpPr>
          <p:cNvPr id="11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51" y="83139"/>
            <a:ext cx="25415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85" t="-9751"/>
          <a:stretch/>
        </p:blipFill>
        <p:spPr bwMode="auto">
          <a:xfrm>
            <a:off x="8521974" y="1482371"/>
            <a:ext cx="316082" cy="48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5520" y="2248562"/>
            <a:ext cx="3217081" cy="15581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015963" y="1937089"/>
                <a:ext cx="239168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963" y="1937089"/>
                <a:ext cx="239168" cy="369332"/>
              </a:xfrm>
              <a:prstGeom prst="rect">
                <a:avLst/>
              </a:prstGeom>
              <a:blipFill rotWithShape="0">
                <a:blip r:embed="rId6"/>
                <a:stretch>
                  <a:fillRect r="-3333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69862" y="3441978"/>
                <a:ext cx="239168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62" y="3441978"/>
                <a:ext cx="239168" cy="369332"/>
              </a:xfrm>
              <a:prstGeom prst="rect">
                <a:avLst/>
              </a:prstGeom>
              <a:blipFill rotWithShape="0">
                <a:blip r:embed="rId7"/>
                <a:stretch>
                  <a:fillRect r="-38462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041810" y="3545246"/>
                <a:ext cx="239168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810" y="3545246"/>
                <a:ext cx="239168" cy="369332"/>
              </a:xfrm>
              <a:prstGeom prst="rect">
                <a:avLst/>
              </a:prstGeom>
              <a:blipFill rotWithShape="0">
                <a:blip r:embed="rId8"/>
                <a:stretch>
                  <a:fillRect r="-3333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555577" y="2743153"/>
                <a:ext cx="239168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5577" y="2743153"/>
                <a:ext cx="239168" cy="369332"/>
              </a:xfrm>
              <a:prstGeom prst="rect">
                <a:avLst/>
              </a:prstGeom>
              <a:blipFill rotWithShape="0">
                <a:blip r:embed="rId9"/>
                <a:stretch>
                  <a:fillRect r="-4615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672373" y="2743153"/>
                <a:ext cx="239168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373" y="2743153"/>
                <a:ext cx="239168" cy="369332"/>
              </a:xfrm>
              <a:prstGeom prst="rect">
                <a:avLst/>
              </a:prstGeom>
              <a:blipFill rotWithShape="0">
                <a:blip r:embed="rId10"/>
                <a:stretch>
                  <a:fillRect r="-525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44142" y="4474485"/>
                <a:ext cx="2631723" cy="51860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𝐴𝑀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𝑀𝐵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⟹ 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𝐴𝑀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𝑀𝐵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1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42" y="4474485"/>
                <a:ext cx="2631723" cy="51860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64358" y="5040311"/>
                <a:ext cx="2631723" cy="51860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𝐴𝑁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𝑁𝐶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𝐴𝑁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𝑁𝐶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1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58" y="5040311"/>
                <a:ext cx="2631723" cy="51860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338378" y="4779214"/>
                <a:ext cx="1810890" cy="5203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𝐴𝑀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𝑀𝐵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𝐴𝑁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𝑁𝐶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378" y="4779214"/>
                <a:ext cx="1810890" cy="520399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5162052" y="4728262"/>
            <a:ext cx="13837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600" dirty="0" smtClean="0">
                <a:solidFill>
                  <a:srgbClr val="C00000"/>
                </a:solidFill>
                <a:cs typeface="B Koodak" pitchFamily="2" charset="-78"/>
              </a:rPr>
              <a:t>عکس قضیه تالس</a:t>
            </a:r>
            <a:endParaRPr lang="fa-IR" sz="1600" dirty="0"/>
          </a:p>
        </p:txBody>
      </p:sp>
      <p:sp>
        <p:nvSpPr>
          <p:cNvPr id="20" name="Right Brace 19"/>
          <p:cNvSpPr/>
          <p:nvPr/>
        </p:nvSpPr>
        <p:spPr>
          <a:xfrm>
            <a:off x="3092146" y="4574718"/>
            <a:ext cx="288032" cy="984197"/>
          </a:xfrm>
          <a:prstGeom prst="rightBrac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62052" y="5042308"/>
            <a:ext cx="13731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574894" y="4876001"/>
                <a:ext cx="1047080" cy="28514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𝑀𝑁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∥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𝐵𝐶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894" y="4876001"/>
                <a:ext cx="1047080" cy="285147"/>
              </a:xfrm>
              <a:prstGeom prst="rect">
                <a:avLst/>
              </a:prstGeom>
              <a:blipFill rotWithShape="0">
                <a:blip r:embed="rId15"/>
                <a:stretch>
                  <a:fillRect l="-3509" r="-2924" b="-1489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836626" y="5900241"/>
                <a:ext cx="1810890" cy="5203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𝐴𝑀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𝑀𝑁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626" y="5900241"/>
                <a:ext cx="1810890" cy="520399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380178" y="5866634"/>
                <a:ext cx="1810890" cy="52899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𝐴𝑀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𝐴𝑀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𝑀𝑁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178" y="5866634"/>
                <a:ext cx="1810890" cy="528991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127067" y="5887216"/>
                <a:ext cx="1810890" cy="50840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𝑀𝑁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Koodak" panose="00000700000000000000" pitchFamily="2" charset="-78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067" y="5887216"/>
                <a:ext cx="1810890" cy="508409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/>
          <p:nvPr/>
        </p:nvCxnSpPr>
        <p:spPr>
          <a:xfrm flipH="1">
            <a:off x="3918623" y="5866634"/>
            <a:ext cx="509361" cy="1546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3985302" y="6253479"/>
            <a:ext cx="509361" cy="1546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549636" y="926657"/>
            <a:ext cx="2676258" cy="369332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تمرین 3 صفحه 41 کتاب درسی</a:t>
            </a:r>
            <a:endParaRPr lang="fa-I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438781" y="2618380"/>
            <a:ext cx="2701381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2400" cap="all" dirty="0" smtClean="0">
                <a:ln w="15875" cmpd="sng"/>
                <a:pattFill prst="pct75">
                  <a:fgClr>
                    <a:srgbClr val="C00000"/>
                  </a:fgClr>
                  <a:bgClr>
                    <a:schemeClr val="bg1"/>
                  </a:bgClr>
                </a:patt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قضیة میان خط در مثلث</a:t>
            </a:r>
            <a:endParaRPr lang="fa-IR" sz="2400" cap="all" spc="0" dirty="0">
              <a:ln w="15875" cmpd="sng"/>
              <a:pattFill prst="pct75">
                <a:fgClr>
                  <a:srgbClr val="C00000"/>
                </a:fgClr>
                <a:bgClr>
                  <a:schemeClr val="bg1"/>
                </a:bgClr>
              </a:pattFill>
              <a:effectLst>
                <a:reflection blurRad="12700" stA="50000" endPos="50000" dist="5000" dir="5400000" sy="-100000" rotWithShape="0"/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1721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0" grpId="0"/>
      <p:bldP spid="12" grpId="0"/>
      <p:bldP spid="14" grpId="0"/>
      <p:bldP spid="15" grpId="0"/>
      <p:bldP spid="16" grpId="0"/>
      <p:bldP spid="4" grpId="0"/>
      <p:bldP spid="6" grpId="0"/>
      <p:bldP spid="20" grpId="0" animBg="1"/>
      <p:bldP spid="19" grpId="0"/>
      <p:bldP spid="25" grpId="0"/>
      <p:bldP spid="26" grpId="0"/>
      <p:bldP spid="27" grpId="0"/>
      <p:bldP spid="28" grpId="0" animBg="1"/>
      <p:bldP spid="3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759274" y="1517579"/>
                <a:ext cx="7946247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fa-IR" dirty="0">
                    <a:solidFill>
                      <a:srgbClr val="002060"/>
                    </a:solidFill>
                    <a:cs typeface="B Koodak" pitchFamily="2" charset="-78"/>
                  </a:rPr>
                  <a:t>پاره خطی که نقاط وسط دو ساق ذوزنقه را به هم وصل می کند، موازی دو قاعده است و اندازه ای برابر با نصف مجموع دو قاعده دارد</a:t>
                </a:r>
                <a:r>
                  <a:rPr lang="fa-IR" dirty="0" smtClean="0">
                    <a:solidFill>
                      <a:srgbClr val="002060"/>
                    </a:solidFill>
                    <a:cs typeface="B Koodak" pitchFamily="2" charset="-78"/>
                  </a:rPr>
                  <a:t>. </a:t>
                </a:r>
                <a:r>
                  <a:rPr lang="fa-IR" dirty="0">
                    <a:solidFill>
                      <a:srgbClr val="002060"/>
                    </a:solidFill>
                    <a:cs typeface="B Koodak" pitchFamily="2" charset="-78"/>
                  </a:rPr>
                  <a:t>به عبارتی دیگر اگر نقاط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 Koodak" pitchFamily="2" charset="-78"/>
                      </a:rPr>
                      <m:t>𝑀</m:t>
                    </m:r>
                  </m:oMath>
                </a14:m>
                <a:r>
                  <a:rPr lang="fa-IR" dirty="0">
                    <a:solidFill>
                      <a:srgbClr val="002060"/>
                    </a:solidFill>
                    <a:cs typeface="B Koodak" pitchFamily="2" charset="-78"/>
                  </a:rPr>
                  <a:t> و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 Koodak" pitchFamily="2" charset="-78"/>
                      </a:rPr>
                      <m:t>𝑁</m:t>
                    </m:r>
                  </m:oMath>
                </a14:m>
                <a:r>
                  <a:rPr lang="fa-IR" dirty="0">
                    <a:solidFill>
                      <a:srgbClr val="002060"/>
                    </a:solidFill>
                    <a:cs typeface="B Koodak" pitchFamily="2" charset="-78"/>
                  </a:rPr>
                  <a:t> وسط ساق های ذوزنقه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 Koodak" pitchFamily="2" charset="-78"/>
                      </a:rPr>
                      <m:t>𝐴𝐵𝐶𝐷</m:t>
                    </m:r>
                  </m:oMath>
                </a14:m>
                <a:r>
                  <a:rPr lang="fa-IR" dirty="0">
                    <a:solidFill>
                      <a:srgbClr val="002060"/>
                    </a:solidFill>
                    <a:cs typeface="B Koodak" pitchFamily="2" charset="-78"/>
                  </a:rPr>
                  <a:t> باشند، آنگاه داریم : </a:t>
                </a: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274" y="1517579"/>
                <a:ext cx="7946247" cy="1338828"/>
              </a:xfrm>
              <a:prstGeom prst="rect">
                <a:avLst/>
              </a:prstGeom>
              <a:blipFill rotWithShape="0">
                <a:blip r:embed="rId2"/>
                <a:stretch>
                  <a:fillRect l="-1228" r="-614" b="-636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>
                <a:cs typeface="B Koodak" pitchFamily="2" charset="-78"/>
              </a:rPr>
              <a:t>35</a:t>
            </a:fld>
            <a:endParaRPr lang="fa-IR">
              <a:cs typeface="B Koodak" pitchFamily="2" charset="-78"/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76602" y="869831"/>
            <a:ext cx="2892138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2400" cap="all" dirty="0" smtClean="0">
                <a:ln w="15875" cmpd="sng"/>
                <a:pattFill prst="pct75">
                  <a:fgClr>
                    <a:srgbClr val="C00000"/>
                  </a:fgClr>
                  <a:bgClr>
                    <a:schemeClr val="bg1"/>
                  </a:bgClr>
                </a:patt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قضیة میان خط در ذوزنقه</a:t>
            </a:r>
            <a:endParaRPr lang="fa-IR" sz="2400" cap="all" spc="0" dirty="0">
              <a:ln w="15875" cmpd="sng"/>
              <a:pattFill prst="pct75">
                <a:fgClr>
                  <a:srgbClr val="C00000"/>
                </a:fgClr>
                <a:bgClr>
                  <a:schemeClr val="bg1"/>
                </a:bgClr>
              </a:pattFill>
              <a:effectLst>
                <a:reflection blurRad="12700" stA="50000" endPos="50000" dist="5000" dir="5400000" sy="-100000" rotWithShape="0"/>
              </a:effectLst>
              <a:cs typeface="B Titr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 rot="21056314">
            <a:off x="1134092" y="772617"/>
            <a:ext cx="1792767" cy="40011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1">
            <a:spAutoFit/>
          </a:bodyPr>
          <a:lstStyle/>
          <a:p>
            <a:pPr algn="ctr"/>
            <a:r>
              <a:rPr lang="fa-I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نکته تکمیلی</a:t>
            </a:r>
            <a:endParaRPr lang="fa-I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840684" y="3435610"/>
                <a:ext cx="1911176" cy="58759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𝐶𝐷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sz="20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a-IR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684" y="3435610"/>
                <a:ext cx="1911176" cy="5875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rapezoid 27"/>
          <p:cNvSpPr/>
          <p:nvPr/>
        </p:nvSpPr>
        <p:spPr>
          <a:xfrm>
            <a:off x="1053572" y="2901520"/>
            <a:ext cx="2871531" cy="1261320"/>
          </a:xfrm>
          <a:custGeom>
            <a:avLst/>
            <a:gdLst>
              <a:gd name="connsiteX0" fmla="*/ 0 w 2871531"/>
              <a:gd name="connsiteY0" fmla="*/ 1261320 h 1261320"/>
              <a:gd name="connsiteX1" fmla="*/ 580031 w 2871531"/>
              <a:gd name="connsiteY1" fmla="*/ 0 h 1261320"/>
              <a:gd name="connsiteX2" fmla="*/ 2291500 w 2871531"/>
              <a:gd name="connsiteY2" fmla="*/ 0 h 1261320"/>
              <a:gd name="connsiteX3" fmla="*/ 2871531 w 2871531"/>
              <a:gd name="connsiteY3" fmla="*/ 1261320 h 1261320"/>
              <a:gd name="connsiteX4" fmla="*/ 0 w 2871531"/>
              <a:gd name="connsiteY4" fmla="*/ 1261320 h 1261320"/>
              <a:gd name="connsiteX0" fmla="*/ 0 w 2871531"/>
              <a:gd name="connsiteY0" fmla="*/ 1261320 h 1261320"/>
              <a:gd name="connsiteX1" fmla="*/ 580031 w 2871531"/>
              <a:gd name="connsiteY1" fmla="*/ 0 h 1261320"/>
              <a:gd name="connsiteX2" fmla="*/ 2592290 w 2871531"/>
              <a:gd name="connsiteY2" fmla="*/ 0 h 1261320"/>
              <a:gd name="connsiteX3" fmla="*/ 2871531 w 2871531"/>
              <a:gd name="connsiteY3" fmla="*/ 1261320 h 1261320"/>
              <a:gd name="connsiteX4" fmla="*/ 0 w 2871531"/>
              <a:gd name="connsiteY4" fmla="*/ 1261320 h 126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1531" h="1261320">
                <a:moveTo>
                  <a:pt x="0" y="1261320"/>
                </a:moveTo>
                <a:lnTo>
                  <a:pt x="580031" y="0"/>
                </a:lnTo>
                <a:lnTo>
                  <a:pt x="2592290" y="0"/>
                </a:lnTo>
                <a:lnTo>
                  <a:pt x="2871531" y="1261320"/>
                </a:lnTo>
                <a:lnTo>
                  <a:pt x="0" y="126132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rgbClr val="002060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1358670" y="3490402"/>
            <a:ext cx="24276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1435059" y="2567196"/>
                <a:ext cx="239168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059" y="2567196"/>
                <a:ext cx="239168" cy="369332"/>
              </a:xfrm>
              <a:prstGeom prst="rect">
                <a:avLst/>
              </a:prstGeom>
              <a:blipFill rotWithShape="0">
                <a:blip r:embed="rId4"/>
                <a:stretch>
                  <a:fillRect r="-325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3590537" y="2581433"/>
                <a:ext cx="239168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537" y="2581433"/>
                <a:ext cx="239168" cy="369332"/>
              </a:xfrm>
              <a:prstGeom prst="rect">
                <a:avLst/>
              </a:prstGeom>
              <a:blipFill rotWithShape="0">
                <a:blip r:embed="rId5"/>
                <a:stretch>
                  <a:fillRect r="-38462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3880329" y="4023207"/>
                <a:ext cx="239168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329" y="4023207"/>
                <a:ext cx="239168" cy="369332"/>
              </a:xfrm>
              <a:prstGeom prst="rect">
                <a:avLst/>
              </a:prstGeom>
              <a:blipFill rotWithShape="0">
                <a:blip r:embed="rId6"/>
                <a:stretch>
                  <a:fillRect r="-30769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755898" y="3930969"/>
                <a:ext cx="239168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898" y="3930969"/>
                <a:ext cx="239168" cy="369332"/>
              </a:xfrm>
              <a:prstGeom prst="rect">
                <a:avLst/>
              </a:prstGeom>
              <a:blipFill rotWithShape="0">
                <a:blip r:embed="rId7"/>
                <a:stretch>
                  <a:fillRect r="-41026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3805519" y="3295199"/>
                <a:ext cx="239168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5519" y="3295199"/>
                <a:ext cx="239168" cy="369332"/>
              </a:xfrm>
              <a:prstGeom prst="rect">
                <a:avLst/>
              </a:prstGeom>
              <a:blipFill rotWithShape="0">
                <a:blip r:embed="rId8"/>
                <a:stretch>
                  <a:fillRect r="-4615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941617" y="3246444"/>
                <a:ext cx="239168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617" y="3246444"/>
                <a:ext cx="239168" cy="369332"/>
              </a:xfrm>
              <a:prstGeom prst="rect">
                <a:avLst/>
              </a:prstGeom>
              <a:blipFill rotWithShape="0">
                <a:blip r:embed="rId9"/>
                <a:stretch>
                  <a:fillRect r="-525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890011" y="2838344"/>
                <a:ext cx="705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𝐶𝐷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𝑀𝑁</m:t>
                      </m:r>
                    </m:oMath>
                  </m:oMathPara>
                </a14:m>
                <a:endParaRPr lang="fa-IR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011" y="2838344"/>
                <a:ext cx="70532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116667" r="-2200000" b="-220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435059" y="4310950"/>
                <a:ext cx="7270462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a-IR" sz="2000" dirty="0" smtClean="0">
                    <a:solidFill>
                      <a:srgbClr val="002060"/>
                    </a:solidFill>
                    <a:cs typeface="B Koodak" pitchFamily="2" charset="-78"/>
                  </a:rPr>
                  <a:t>در کل می توان گفت اگر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𝑀𝑁</m:t>
                    </m:r>
                  </m:oMath>
                </a14:m>
                <a:r>
                  <a:rPr lang="fa-IR" sz="2000" dirty="0" smtClean="0">
                    <a:solidFill>
                      <a:srgbClr val="002060"/>
                    </a:solidFill>
                    <a:cs typeface="B Koodak" pitchFamily="2" charset="-78"/>
                  </a:rPr>
                  <a:t> </a:t>
                </a:r>
                <a:r>
                  <a:rPr lang="fa-IR" sz="2000" dirty="0" smtClean="0">
                    <a:solidFill>
                      <a:srgbClr val="002060"/>
                    </a:solidFill>
                    <a:cs typeface="B Koodak" pitchFamily="2" charset="-78"/>
                  </a:rPr>
                  <a:t>موازی قاعده ها باشد طول آن برابر خواهد بود با :</a:t>
                </a:r>
                <a:endParaRPr lang="fa-IR" sz="20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059" y="4310950"/>
                <a:ext cx="7270462" cy="553998"/>
              </a:xfrm>
              <a:prstGeom prst="rect">
                <a:avLst/>
              </a:prstGeom>
              <a:blipFill rotWithShape="0">
                <a:blip r:embed="rId11"/>
                <a:stretch>
                  <a:fillRect r="-838" b="-1538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022901" y="5438965"/>
                <a:ext cx="2605617" cy="63081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𝐶𝐷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fa-IR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01" y="5438965"/>
                <a:ext cx="2605617" cy="63081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rapezoid 27"/>
          <p:cNvSpPr/>
          <p:nvPr/>
        </p:nvSpPr>
        <p:spPr>
          <a:xfrm>
            <a:off x="4382462" y="5152691"/>
            <a:ext cx="2871531" cy="1261320"/>
          </a:xfrm>
          <a:custGeom>
            <a:avLst/>
            <a:gdLst>
              <a:gd name="connsiteX0" fmla="*/ 0 w 2871531"/>
              <a:gd name="connsiteY0" fmla="*/ 1261320 h 1261320"/>
              <a:gd name="connsiteX1" fmla="*/ 580031 w 2871531"/>
              <a:gd name="connsiteY1" fmla="*/ 0 h 1261320"/>
              <a:gd name="connsiteX2" fmla="*/ 2291500 w 2871531"/>
              <a:gd name="connsiteY2" fmla="*/ 0 h 1261320"/>
              <a:gd name="connsiteX3" fmla="*/ 2871531 w 2871531"/>
              <a:gd name="connsiteY3" fmla="*/ 1261320 h 1261320"/>
              <a:gd name="connsiteX4" fmla="*/ 0 w 2871531"/>
              <a:gd name="connsiteY4" fmla="*/ 1261320 h 1261320"/>
              <a:gd name="connsiteX0" fmla="*/ 0 w 2871531"/>
              <a:gd name="connsiteY0" fmla="*/ 1261320 h 1261320"/>
              <a:gd name="connsiteX1" fmla="*/ 580031 w 2871531"/>
              <a:gd name="connsiteY1" fmla="*/ 0 h 1261320"/>
              <a:gd name="connsiteX2" fmla="*/ 2592290 w 2871531"/>
              <a:gd name="connsiteY2" fmla="*/ 0 h 1261320"/>
              <a:gd name="connsiteX3" fmla="*/ 2871531 w 2871531"/>
              <a:gd name="connsiteY3" fmla="*/ 1261320 h 1261320"/>
              <a:gd name="connsiteX4" fmla="*/ 0 w 2871531"/>
              <a:gd name="connsiteY4" fmla="*/ 1261320 h 126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1531" h="1261320">
                <a:moveTo>
                  <a:pt x="0" y="1261320"/>
                </a:moveTo>
                <a:lnTo>
                  <a:pt x="580031" y="0"/>
                </a:lnTo>
                <a:lnTo>
                  <a:pt x="2592290" y="0"/>
                </a:lnTo>
                <a:lnTo>
                  <a:pt x="2871531" y="1261320"/>
                </a:lnTo>
                <a:lnTo>
                  <a:pt x="0" y="126132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rgbClr val="00206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4811953" y="5497615"/>
            <a:ext cx="22270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4763949" y="4818367"/>
                <a:ext cx="239168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i="1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949" y="4818367"/>
                <a:ext cx="239168" cy="369332"/>
              </a:xfrm>
              <a:prstGeom prst="rect">
                <a:avLst/>
              </a:prstGeom>
              <a:blipFill rotWithShape="0">
                <a:blip r:embed="rId13"/>
                <a:stretch>
                  <a:fillRect r="-325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6919427" y="4832604"/>
                <a:ext cx="239168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i="1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9427" y="4832604"/>
                <a:ext cx="239168" cy="369332"/>
              </a:xfrm>
              <a:prstGeom prst="rect">
                <a:avLst/>
              </a:prstGeom>
              <a:blipFill rotWithShape="0">
                <a:blip r:embed="rId14"/>
                <a:stretch>
                  <a:fillRect r="-38462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7209219" y="6274378"/>
                <a:ext cx="239168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i="1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9219" y="6274378"/>
                <a:ext cx="239168" cy="369332"/>
              </a:xfrm>
              <a:prstGeom prst="rect">
                <a:avLst/>
              </a:prstGeom>
              <a:blipFill rotWithShape="0">
                <a:blip r:embed="rId15"/>
                <a:stretch>
                  <a:fillRect r="-30769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4084788" y="6182140"/>
                <a:ext cx="239168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i="1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788" y="6182140"/>
                <a:ext cx="239168" cy="369332"/>
              </a:xfrm>
              <a:prstGeom prst="rect">
                <a:avLst/>
              </a:prstGeom>
              <a:blipFill rotWithShape="0">
                <a:blip r:embed="rId16"/>
                <a:stretch>
                  <a:fillRect r="-41026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/>
              <p:cNvSpPr/>
              <p:nvPr/>
            </p:nvSpPr>
            <p:spPr>
              <a:xfrm>
                <a:off x="7073331" y="5314475"/>
                <a:ext cx="239168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i="1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331" y="5314475"/>
                <a:ext cx="239168" cy="369332"/>
              </a:xfrm>
              <a:prstGeom prst="rect">
                <a:avLst/>
              </a:prstGeom>
              <a:blipFill rotWithShape="0">
                <a:blip r:embed="rId17"/>
                <a:stretch>
                  <a:fillRect r="-425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4379922" y="5333604"/>
                <a:ext cx="239168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i="1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922" y="5333604"/>
                <a:ext cx="239168" cy="369332"/>
              </a:xfrm>
              <a:prstGeom prst="rect">
                <a:avLst/>
              </a:prstGeom>
              <a:blipFill rotWithShape="0">
                <a:blip r:embed="rId18"/>
                <a:stretch>
                  <a:fillRect r="-525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/>
              <p:cNvSpPr/>
              <p:nvPr/>
            </p:nvSpPr>
            <p:spPr>
              <a:xfrm>
                <a:off x="4563167" y="5084498"/>
                <a:ext cx="2487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167" y="5084498"/>
                <a:ext cx="248786" cy="369332"/>
              </a:xfrm>
              <a:prstGeom prst="rect">
                <a:avLst/>
              </a:prstGeom>
              <a:blipFill rotWithShape="0">
                <a:blip r:embed="rId19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4249418" y="5700447"/>
                <a:ext cx="2487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fa-IR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418" y="5700447"/>
                <a:ext cx="248786" cy="369332"/>
              </a:xfrm>
              <a:prstGeom prst="rect">
                <a:avLst/>
              </a:prstGeom>
              <a:blipFill rotWithShape="0">
                <a:blip r:embed="rId20"/>
                <a:stretch>
                  <a:fillRect r="-21951" b="-819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339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8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11" grpId="0" animBg="1"/>
      <p:bldP spid="12" grpId="0" animBg="1"/>
      <p:bldP spid="2" grpId="0"/>
      <p:bldP spid="28" grpId="0" animBg="1"/>
      <p:bldP spid="43" grpId="0"/>
      <p:bldP spid="44" grpId="0"/>
      <p:bldP spid="45" grpId="0"/>
      <p:bldP spid="46" grpId="0"/>
      <p:bldP spid="47" grpId="0"/>
      <p:bldP spid="48" grpId="0"/>
      <p:bldP spid="58" grpId="0"/>
      <p:bldP spid="3" grpId="0"/>
      <p:bldP spid="32" grpId="0"/>
      <p:bldP spid="21" grpId="0" animBg="1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>
                <a:cs typeface="B Koodak" pitchFamily="2" charset="-78"/>
              </a:rPr>
              <a:t>36</a:t>
            </a:fld>
            <a:endParaRPr lang="fa-IR">
              <a:cs typeface="B Koodak" pitchFamily="2" charset="-78"/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sp>
        <p:nvSpPr>
          <p:cNvPr id="28" name="Trapezoid 27"/>
          <p:cNvSpPr/>
          <p:nvPr/>
        </p:nvSpPr>
        <p:spPr>
          <a:xfrm>
            <a:off x="1113771" y="2610362"/>
            <a:ext cx="2871531" cy="1261320"/>
          </a:xfrm>
          <a:custGeom>
            <a:avLst/>
            <a:gdLst>
              <a:gd name="connsiteX0" fmla="*/ 0 w 2871531"/>
              <a:gd name="connsiteY0" fmla="*/ 1261320 h 1261320"/>
              <a:gd name="connsiteX1" fmla="*/ 580031 w 2871531"/>
              <a:gd name="connsiteY1" fmla="*/ 0 h 1261320"/>
              <a:gd name="connsiteX2" fmla="*/ 2291500 w 2871531"/>
              <a:gd name="connsiteY2" fmla="*/ 0 h 1261320"/>
              <a:gd name="connsiteX3" fmla="*/ 2871531 w 2871531"/>
              <a:gd name="connsiteY3" fmla="*/ 1261320 h 1261320"/>
              <a:gd name="connsiteX4" fmla="*/ 0 w 2871531"/>
              <a:gd name="connsiteY4" fmla="*/ 1261320 h 1261320"/>
              <a:gd name="connsiteX0" fmla="*/ 0 w 2871531"/>
              <a:gd name="connsiteY0" fmla="*/ 1261320 h 1261320"/>
              <a:gd name="connsiteX1" fmla="*/ 580031 w 2871531"/>
              <a:gd name="connsiteY1" fmla="*/ 0 h 1261320"/>
              <a:gd name="connsiteX2" fmla="*/ 2592290 w 2871531"/>
              <a:gd name="connsiteY2" fmla="*/ 0 h 1261320"/>
              <a:gd name="connsiteX3" fmla="*/ 2871531 w 2871531"/>
              <a:gd name="connsiteY3" fmla="*/ 1261320 h 1261320"/>
              <a:gd name="connsiteX4" fmla="*/ 0 w 2871531"/>
              <a:gd name="connsiteY4" fmla="*/ 1261320 h 126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1531" h="1261320">
                <a:moveTo>
                  <a:pt x="0" y="1261320"/>
                </a:moveTo>
                <a:lnTo>
                  <a:pt x="580031" y="0"/>
                </a:lnTo>
                <a:lnTo>
                  <a:pt x="2592290" y="0"/>
                </a:lnTo>
                <a:lnTo>
                  <a:pt x="2871531" y="1261320"/>
                </a:lnTo>
                <a:lnTo>
                  <a:pt x="0" y="126132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37" name="Straight Connector 36"/>
          <p:cNvCxnSpPr/>
          <p:nvPr/>
        </p:nvCxnSpPr>
        <p:spPr>
          <a:xfrm>
            <a:off x="1418869" y="3199244"/>
            <a:ext cx="24276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1495258" y="2276038"/>
                <a:ext cx="239168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258" y="2276038"/>
                <a:ext cx="239168" cy="369332"/>
              </a:xfrm>
              <a:prstGeom prst="rect">
                <a:avLst/>
              </a:prstGeom>
              <a:blipFill rotWithShape="0">
                <a:blip r:embed="rId2"/>
                <a:stretch>
                  <a:fillRect r="-325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3650736" y="2290275"/>
                <a:ext cx="239168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736" y="2290275"/>
                <a:ext cx="239168" cy="369332"/>
              </a:xfrm>
              <a:prstGeom prst="rect">
                <a:avLst/>
              </a:prstGeom>
              <a:blipFill rotWithShape="0">
                <a:blip r:embed="rId3"/>
                <a:stretch>
                  <a:fillRect r="-38462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3940528" y="3732049"/>
                <a:ext cx="239168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528" y="3732049"/>
                <a:ext cx="239168" cy="369332"/>
              </a:xfrm>
              <a:prstGeom prst="rect">
                <a:avLst/>
              </a:prstGeom>
              <a:blipFill rotWithShape="0">
                <a:blip r:embed="rId4"/>
                <a:stretch>
                  <a:fillRect r="-300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816097" y="3639811"/>
                <a:ext cx="239168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097" y="3639811"/>
                <a:ext cx="239168" cy="369332"/>
              </a:xfrm>
              <a:prstGeom prst="rect">
                <a:avLst/>
              </a:prstGeom>
              <a:blipFill rotWithShape="0">
                <a:blip r:embed="rId5"/>
                <a:stretch>
                  <a:fillRect r="-41026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3865718" y="3004041"/>
                <a:ext cx="239168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718" y="3004041"/>
                <a:ext cx="239168" cy="369332"/>
              </a:xfrm>
              <a:prstGeom prst="rect">
                <a:avLst/>
              </a:prstGeom>
              <a:blipFill rotWithShape="0">
                <a:blip r:embed="rId6"/>
                <a:stretch>
                  <a:fillRect r="-4615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001816" y="2955286"/>
                <a:ext cx="239168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816" y="2955286"/>
                <a:ext cx="239168" cy="369332"/>
              </a:xfrm>
              <a:prstGeom prst="rect">
                <a:avLst/>
              </a:prstGeom>
              <a:blipFill rotWithShape="0">
                <a:blip r:embed="rId7"/>
                <a:stretch>
                  <a:fillRect r="-525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0" y="1320908"/>
            <a:ext cx="8980454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000" u="sng" dirty="0" smtClean="0">
                <a:solidFill>
                  <a:srgbClr val="002060"/>
                </a:solidFill>
                <a:cs typeface="B Koodak" pitchFamily="2" charset="-78"/>
              </a:rPr>
              <a:t>سوال2 : </a:t>
            </a:r>
            <a:r>
              <a:rPr lang="fa-IR" sz="2000" dirty="0" smtClean="0">
                <a:solidFill>
                  <a:srgbClr val="002060"/>
                </a:solidFill>
                <a:cs typeface="B Koodak" pitchFamily="2" charset="-78"/>
              </a:rPr>
              <a:t>اگر در یک ذوزنقه قاعده بزرگتر 4 برابر قاعدة کوچکتر باشد، خطی که وسط ساق ها را به هم وصل می کند مساحت ذوزنقه به چه نسبتی تقسیم می کند؟</a:t>
            </a:r>
            <a:endParaRPr lang="fa-I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413483" y="4365021"/>
                <a:ext cx="2605617" cy="52886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4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5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483" y="4365021"/>
                <a:ext cx="2605617" cy="52886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20993" y="5218571"/>
                <a:ext cx="3401013" cy="90108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a-IR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𝐴𝐵𝑀𝑁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a-IR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𝑀𝑁𝐶𝐷</m:t>
                              </m:r>
                            </m:sub>
                          </m:sSub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fa-IR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fa-IR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B Koodak" panose="00000700000000000000" pitchFamily="2" charset="-78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fa-IR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B Koodak" panose="00000700000000000000" pitchFamily="2" charset="-78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𝐴𝐻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𝑀𝑁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f>
                            <m:fPr>
                              <m:ctrlPr>
                                <a:rPr lang="fa-IR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fa-IR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B Koodak" panose="00000700000000000000" pitchFamily="2" charset="-78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fa-IR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B Koodak" panose="00000700000000000000" pitchFamily="2" charset="-78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𝐶𝐷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𝑀𝑁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993" y="5218571"/>
                <a:ext cx="3401013" cy="90108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985302" y="5212039"/>
                <a:ext cx="2070125" cy="94198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fa-IR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B Koodak" panose="00000700000000000000" pitchFamily="2" charset="-78"/>
                                </a:rPr>
                                <m:t>5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fa-IR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B Koodak" panose="00000700000000000000" pitchFamily="2" charset="-78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m:rPr>
                              <m:nor/>
                            </m:rPr>
                            <a:rPr lang="fa-IR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4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fa-IR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B Koodak" panose="00000700000000000000" pitchFamily="2" charset="-78"/>
                                </a:rPr>
                                <m:t>5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fa-IR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B Koodak" panose="00000700000000000000" pitchFamily="2" charset="-78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302" y="5212039"/>
                <a:ext cx="2070125" cy="94198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619198" y="5227709"/>
                <a:ext cx="1195354" cy="89498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fa-IR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B Koodak" panose="00000700000000000000" pitchFamily="2" charset="-78"/>
                                </a:rPr>
                                <m:t>7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fa-IR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B Koodak" panose="00000700000000000000" pitchFamily="2" charset="-78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num>
                        <m:den>
                          <m:f>
                            <m:f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fa-IR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B Koodak" panose="00000700000000000000" pitchFamily="2" charset="-78"/>
                                </a:rPr>
                                <m:t>13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fa-IR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B Koodak" panose="00000700000000000000" pitchFamily="2" charset="-78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198" y="5227709"/>
                <a:ext cx="1195354" cy="89498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626144" y="5404564"/>
                <a:ext cx="630560" cy="50372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144" y="5404564"/>
                <a:ext cx="630560" cy="503728"/>
              </a:xfrm>
              <a:prstGeom prst="rect">
                <a:avLst/>
              </a:prstGeom>
              <a:blipFill rotWithShape="0">
                <a:blip r:embed="rId12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 rot="21228667">
            <a:off x="977568" y="863749"/>
            <a:ext cx="1792767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fa-IR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تمرین تکمیلی</a:t>
            </a:r>
            <a:endParaRPr lang="fa-IR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 flipV="1">
            <a:off x="1710377" y="2635940"/>
            <a:ext cx="0" cy="546676"/>
          </a:xfrm>
          <a:prstGeom prst="line">
            <a:avLst/>
          </a:prstGeom>
          <a:ln w="158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718602" y="3121035"/>
            <a:ext cx="72008" cy="72008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557854" y="3173709"/>
                <a:ext cx="232756" cy="3385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𝐻</m:t>
                      </m:r>
                    </m:oMath>
                  </m:oMathPara>
                </a14:m>
                <a:endParaRPr lang="en-US" sz="16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854" y="3173709"/>
                <a:ext cx="232756" cy="338554"/>
              </a:xfrm>
              <a:prstGeom prst="rect">
                <a:avLst/>
              </a:prstGeom>
              <a:blipFill rotWithShape="0">
                <a:blip r:embed="rId13"/>
                <a:stretch>
                  <a:fillRect r="-31579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/>
          <p:cNvCxnSpPr>
            <a:stCxn id="30" idx="1"/>
          </p:cNvCxnSpPr>
          <p:nvPr/>
        </p:nvCxnSpPr>
        <p:spPr>
          <a:xfrm flipH="1" flipV="1">
            <a:off x="1447268" y="3215152"/>
            <a:ext cx="12982" cy="609016"/>
          </a:xfrm>
          <a:prstGeom prst="line">
            <a:avLst/>
          </a:prstGeom>
          <a:ln w="158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460250" y="3788164"/>
            <a:ext cx="72008" cy="72008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294476" y="3845242"/>
                <a:ext cx="2487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476" y="3845242"/>
                <a:ext cx="248786" cy="369332"/>
              </a:xfrm>
              <a:prstGeom prst="rect">
                <a:avLst/>
              </a:prstGeom>
              <a:blipFill rotWithShape="0">
                <a:blip r:embed="rId14"/>
                <a:stretch>
                  <a:fillRect r="-5122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022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3" grpId="0"/>
      <p:bldP spid="44" grpId="0"/>
      <p:bldP spid="45" grpId="0"/>
      <p:bldP spid="46" grpId="0"/>
      <p:bldP spid="47" grpId="0"/>
      <p:bldP spid="48" grpId="0"/>
      <p:bldP spid="3" grpId="0"/>
      <p:bldP spid="32" grpId="0"/>
      <p:bldP spid="5" grpId="0"/>
      <p:bldP spid="34" grpId="0"/>
      <p:bldP spid="41" grpId="0"/>
      <p:bldP spid="42" grpId="0"/>
      <p:bldP spid="49" grpId="0" animBg="1"/>
      <p:bldP spid="25" grpId="0" animBg="1"/>
      <p:bldP spid="26" grpId="0"/>
      <p:bldP spid="30" grpId="0" animBg="1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>
                <a:cs typeface="B Koodak" pitchFamily="2" charset="-78"/>
              </a:rPr>
              <a:t>37</a:t>
            </a:fld>
            <a:endParaRPr lang="fa-IR">
              <a:cs typeface="B Koodak" pitchFamily="2" charset="-78"/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00403" y="3549871"/>
                <a:ext cx="8223121" cy="101566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a-IR" sz="2000" dirty="0" smtClean="0">
                    <a:solidFill>
                      <a:srgbClr val="002060"/>
                    </a:solidFill>
                    <a:cs typeface="B Koodak" pitchFamily="2" charset="-78"/>
                  </a:rPr>
                  <a:t>2) اگر از نقطة برخورد قطرهای ذوزنقه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 Koodak" pitchFamily="2" charset="-78"/>
                      </a:rPr>
                      <m:t>𝐴𝐵𝐶𝐷</m:t>
                    </m:r>
                  </m:oMath>
                </a14:m>
                <a:r>
                  <a:rPr lang="fa-IR" sz="2000" dirty="0" smtClean="0">
                    <a:solidFill>
                      <a:srgbClr val="002060"/>
                    </a:solidFill>
                    <a:cs typeface="B Koodak" pitchFamily="2" charset="-78"/>
                  </a:rPr>
                  <a:t> خطی موازی با دو قاعدة آن بکشیم دو ساق را در نقاط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 Koodak" pitchFamily="2" charset="-78"/>
                      </a:rPr>
                      <m:t>𝑀</m:t>
                    </m:r>
                  </m:oMath>
                </a14:m>
                <a:r>
                  <a:rPr lang="fa-IR" sz="2000" dirty="0" smtClean="0">
                    <a:solidFill>
                      <a:srgbClr val="002060"/>
                    </a:solidFill>
                    <a:cs typeface="B Koodak" pitchFamily="2" charset="-78"/>
                  </a:rPr>
                  <a:t> و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 Koodak" pitchFamily="2" charset="-78"/>
                      </a:rPr>
                      <m:t>𝑁</m:t>
                    </m:r>
                  </m:oMath>
                </a14:m>
                <a:r>
                  <a:rPr lang="fa-IR" sz="2000" dirty="0" smtClean="0">
                    <a:solidFill>
                      <a:srgbClr val="002060"/>
                    </a:solidFill>
                    <a:cs typeface="B Koodak" pitchFamily="2" charset="-78"/>
                  </a:rPr>
                  <a:t> قطع می کند و روابط زیر را ایجاد می کند: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03" y="3549871"/>
                <a:ext cx="8223121" cy="1015663"/>
              </a:xfrm>
              <a:prstGeom prst="rect">
                <a:avLst/>
              </a:prstGeom>
              <a:blipFill rotWithShape="0">
                <a:blip r:embed="rId2"/>
                <a:stretch>
                  <a:fillRect l="-1334" r="-890" b="-71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 rot="21056314">
            <a:off x="1064314" y="900750"/>
            <a:ext cx="1792767" cy="40011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1">
            <a:spAutoFit/>
          </a:bodyPr>
          <a:lstStyle/>
          <a:p>
            <a:pPr algn="ctr"/>
            <a:r>
              <a:rPr lang="fa-I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نکته تکمیلی</a:t>
            </a:r>
            <a:endParaRPr lang="fa-I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30893" y="4759562"/>
                <a:ext cx="119434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𝑂𝑀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𝑂𝑁</m:t>
                      </m:r>
                    </m:oMath>
                  </m:oMathPara>
                </a14:m>
                <a:endParaRPr lang="fa-IR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893" y="4759562"/>
                <a:ext cx="1194341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3061" r="-2551" b="-100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25534" y="5229887"/>
                <a:ext cx="2191320" cy="58759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sz="2000" b="0" i="0" dirty="0" smtClean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sz="2000" b="0" i="0" dirty="0" smtClean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𝑀𝑁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𝐶𝐷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𝐶𝐷</m:t>
                          </m:r>
                        </m:den>
                      </m:f>
                    </m:oMath>
                  </m:oMathPara>
                </a14:m>
                <a:endParaRPr lang="fa-IR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534" y="5229887"/>
                <a:ext cx="2191320" cy="5875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rapezoid 13"/>
          <p:cNvSpPr/>
          <p:nvPr/>
        </p:nvSpPr>
        <p:spPr>
          <a:xfrm>
            <a:off x="904308" y="4864197"/>
            <a:ext cx="2376264" cy="1261320"/>
          </a:xfrm>
          <a:prstGeom prst="trapezoi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926895" y="4559700"/>
                <a:ext cx="239168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895" y="4559700"/>
                <a:ext cx="239168" cy="369332"/>
              </a:xfrm>
              <a:prstGeom prst="rect">
                <a:avLst/>
              </a:prstGeom>
              <a:blipFill rotWithShape="0">
                <a:blip r:embed="rId5"/>
                <a:stretch>
                  <a:fillRect r="-3589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895000" y="4574124"/>
                <a:ext cx="239168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000" y="4574124"/>
                <a:ext cx="239168" cy="369332"/>
              </a:xfrm>
              <a:prstGeom prst="rect">
                <a:avLst/>
              </a:prstGeom>
              <a:blipFill rotWithShape="0">
                <a:blip r:embed="rId6"/>
                <a:stretch>
                  <a:fillRect r="-38462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231131" y="6072384"/>
                <a:ext cx="245580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0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1131" y="6072384"/>
                <a:ext cx="245580" cy="400110"/>
              </a:xfrm>
              <a:prstGeom prst="rect">
                <a:avLst/>
              </a:prstGeom>
              <a:blipFill rotWithShape="0">
                <a:blip r:embed="rId7"/>
                <a:stretch>
                  <a:fillRect r="-375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041404" y="5078854"/>
                <a:ext cx="239168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1404" y="5078854"/>
                <a:ext cx="239168" cy="369332"/>
              </a:xfrm>
              <a:prstGeom prst="rect">
                <a:avLst/>
              </a:prstGeom>
              <a:blipFill rotWithShape="0">
                <a:blip r:embed="rId8"/>
                <a:stretch>
                  <a:fillRect r="-4615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99715" y="5147742"/>
                <a:ext cx="239168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715" y="5147742"/>
                <a:ext cx="239168" cy="369332"/>
              </a:xfrm>
              <a:prstGeom prst="rect">
                <a:avLst/>
              </a:prstGeom>
              <a:blipFill rotWithShape="0">
                <a:blip r:embed="rId9"/>
                <a:stretch>
                  <a:fillRect r="-5641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65140" y="6105736"/>
                <a:ext cx="239168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40" y="6105736"/>
                <a:ext cx="239168" cy="369332"/>
              </a:xfrm>
              <a:prstGeom prst="rect">
                <a:avLst/>
              </a:prstGeom>
              <a:blipFill rotWithShape="0">
                <a:blip r:embed="rId10"/>
                <a:stretch>
                  <a:fillRect r="-41026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 flipH="1">
            <a:off x="904308" y="4876009"/>
            <a:ext cx="2040736" cy="12297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226445" y="4864197"/>
            <a:ext cx="2054127" cy="1261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04308" y="5405437"/>
            <a:ext cx="23478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919751" y="5060634"/>
                <a:ext cx="239168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US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751" y="5060634"/>
                <a:ext cx="239168" cy="369332"/>
              </a:xfrm>
              <a:prstGeom prst="rect">
                <a:avLst/>
              </a:prstGeom>
              <a:blipFill rotWithShape="0">
                <a:blip r:embed="rId11"/>
                <a:stretch>
                  <a:fillRect r="-41026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318496" y="1258792"/>
                <a:ext cx="6395144" cy="5539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a-IR" sz="2000" dirty="0" smtClean="0">
                    <a:solidFill>
                      <a:srgbClr val="002060"/>
                    </a:solidFill>
                    <a:cs typeface="B Koodak" pitchFamily="2" charset="-78"/>
                  </a:rPr>
                  <a:t>1)  اگر نقاط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 Koodak" pitchFamily="2" charset="-78"/>
                      </a:rPr>
                      <m:t>𝑀</m:t>
                    </m:r>
                  </m:oMath>
                </a14:m>
                <a:r>
                  <a:rPr lang="fa-IR" sz="2000" dirty="0">
                    <a:solidFill>
                      <a:srgbClr val="002060"/>
                    </a:solidFill>
                    <a:cs typeface="B Koodak" pitchFamily="2" charset="-78"/>
                  </a:rPr>
                  <a:t> </a:t>
                </a:r>
                <a:r>
                  <a:rPr lang="fa-IR" sz="2000" dirty="0" smtClean="0">
                    <a:solidFill>
                      <a:srgbClr val="002060"/>
                    </a:solidFill>
                    <a:cs typeface="B Koodak" pitchFamily="2" charset="-78"/>
                  </a:rPr>
                  <a:t>و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 Koodak" pitchFamily="2" charset="-78"/>
                      </a:rPr>
                      <m:t>𝑁</m:t>
                    </m:r>
                  </m:oMath>
                </a14:m>
                <a:r>
                  <a:rPr lang="fa-IR" sz="2000" dirty="0">
                    <a:solidFill>
                      <a:srgbClr val="002060"/>
                    </a:solidFill>
                    <a:cs typeface="B Koodak" pitchFamily="2" charset="-78"/>
                  </a:rPr>
                  <a:t> </a:t>
                </a:r>
                <a:r>
                  <a:rPr lang="fa-IR" sz="2000" u="sng" dirty="0" smtClean="0">
                    <a:solidFill>
                      <a:srgbClr val="002060"/>
                    </a:solidFill>
                    <a:cs typeface="B Koodak" pitchFamily="2" charset="-78"/>
                  </a:rPr>
                  <a:t>وسط </a:t>
                </a:r>
                <a:r>
                  <a:rPr lang="fa-IR" sz="2000" dirty="0" smtClean="0">
                    <a:solidFill>
                      <a:srgbClr val="002060"/>
                    </a:solidFill>
                    <a:cs typeface="B Koodak" pitchFamily="2" charset="-78"/>
                  </a:rPr>
                  <a:t>ساق های ذوزنقه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B Koodak" pitchFamily="2" charset="-78"/>
                      </a:rPr>
                      <m:t>𝐴𝐵𝐶𝐷</m:t>
                    </m:r>
                  </m:oMath>
                </a14:m>
                <a:r>
                  <a:rPr lang="fa-IR" sz="2000" dirty="0" smtClean="0">
                    <a:solidFill>
                      <a:srgbClr val="002060"/>
                    </a:solidFill>
                    <a:cs typeface="B Koodak" pitchFamily="2" charset="-78"/>
                  </a:rPr>
                  <a:t> باشند، آنگاه داریم : 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496" y="1258792"/>
                <a:ext cx="6395144" cy="553998"/>
              </a:xfrm>
              <a:prstGeom prst="rect">
                <a:avLst/>
              </a:prstGeom>
              <a:blipFill rotWithShape="0">
                <a:blip r:embed="rId12"/>
                <a:stretch>
                  <a:fillRect r="-1144" b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>
            <a:endCxn id="31" idx="0"/>
          </p:cNvCxnSpPr>
          <p:nvPr/>
        </p:nvCxnSpPr>
        <p:spPr>
          <a:xfrm flipH="1">
            <a:off x="898077" y="2052207"/>
            <a:ext cx="2585870" cy="12514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31" idx="3"/>
          </p:cNvCxnSpPr>
          <p:nvPr/>
        </p:nvCxnSpPr>
        <p:spPr>
          <a:xfrm>
            <a:off x="1492331" y="2023892"/>
            <a:ext cx="2277277" cy="12797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428557" y="2639331"/>
                <a:ext cx="239168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557" y="2639331"/>
                <a:ext cx="239168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2500" r="-47500" b="-819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038545" y="2263569"/>
                <a:ext cx="1911176" cy="58759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𝑃𝑄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𝐶𝐷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sz="20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a-IR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8545" y="2263569"/>
                <a:ext cx="1911176" cy="58759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057687" y="2620662"/>
                <a:ext cx="239168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687" y="2620662"/>
                <a:ext cx="239168" cy="369332"/>
              </a:xfrm>
              <a:prstGeom prst="rect">
                <a:avLst/>
              </a:prstGeom>
              <a:blipFill rotWithShape="0">
                <a:blip r:embed="rId15"/>
                <a:stretch>
                  <a:fillRect r="-3333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rapezoid 27"/>
          <p:cNvSpPr/>
          <p:nvPr/>
        </p:nvSpPr>
        <p:spPr>
          <a:xfrm>
            <a:off x="898077" y="2042317"/>
            <a:ext cx="2871531" cy="1261320"/>
          </a:xfrm>
          <a:custGeom>
            <a:avLst/>
            <a:gdLst>
              <a:gd name="connsiteX0" fmla="*/ 0 w 2871531"/>
              <a:gd name="connsiteY0" fmla="*/ 1261320 h 1261320"/>
              <a:gd name="connsiteX1" fmla="*/ 580031 w 2871531"/>
              <a:gd name="connsiteY1" fmla="*/ 0 h 1261320"/>
              <a:gd name="connsiteX2" fmla="*/ 2291500 w 2871531"/>
              <a:gd name="connsiteY2" fmla="*/ 0 h 1261320"/>
              <a:gd name="connsiteX3" fmla="*/ 2871531 w 2871531"/>
              <a:gd name="connsiteY3" fmla="*/ 1261320 h 1261320"/>
              <a:gd name="connsiteX4" fmla="*/ 0 w 2871531"/>
              <a:gd name="connsiteY4" fmla="*/ 1261320 h 1261320"/>
              <a:gd name="connsiteX0" fmla="*/ 0 w 2871531"/>
              <a:gd name="connsiteY0" fmla="*/ 1261320 h 1261320"/>
              <a:gd name="connsiteX1" fmla="*/ 580031 w 2871531"/>
              <a:gd name="connsiteY1" fmla="*/ 0 h 1261320"/>
              <a:gd name="connsiteX2" fmla="*/ 2592290 w 2871531"/>
              <a:gd name="connsiteY2" fmla="*/ 0 h 1261320"/>
              <a:gd name="connsiteX3" fmla="*/ 2871531 w 2871531"/>
              <a:gd name="connsiteY3" fmla="*/ 1261320 h 1261320"/>
              <a:gd name="connsiteX4" fmla="*/ 0 w 2871531"/>
              <a:gd name="connsiteY4" fmla="*/ 1261320 h 126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1531" h="1261320">
                <a:moveTo>
                  <a:pt x="0" y="1261320"/>
                </a:moveTo>
                <a:lnTo>
                  <a:pt x="580031" y="0"/>
                </a:lnTo>
                <a:lnTo>
                  <a:pt x="2592290" y="0"/>
                </a:lnTo>
                <a:lnTo>
                  <a:pt x="2871531" y="1261320"/>
                </a:lnTo>
                <a:lnTo>
                  <a:pt x="0" y="126132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rgbClr val="002060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203174" y="2670734"/>
            <a:ext cx="24276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279564" y="1707993"/>
                <a:ext cx="239168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564" y="1707993"/>
                <a:ext cx="239168" cy="369332"/>
              </a:xfrm>
              <a:prstGeom prst="rect">
                <a:avLst/>
              </a:prstGeom>
              <a:blipFill rotWithShape="0">
                <a:blip r:embed="rId16"/>
                <a:stretch>
                  <a:fillRect r="-3589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3435042" y="1722230"/>
                <a:ext cx="239168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042" y="1722230"/>
                <a:ext cx="239168" cy="369332"/>
              </a:xfrm>
              <a:prstGeom prst="rect">
                <a:avLst/>
              </a:prstGeom>
              <a:blipFill rotWithShape="0">
                <a:blip r:embed="rId17"/>
                <a:stretch>
                  <a:fillRect r="-350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3724834" y="3164004"/>
                <a:ext cx="239168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4834" y="3164004"/>
                <a:ext cx="239168" cy="369332"/>
              </a:xfrm>
              <a:prstGeom prst="rect">
                <a:avLst/>
              </a:prstGeom>
              <a:blipFill rotWithShape="0">
                <a:blip r:embed="rId18"/>
                <a:stretch>
                  <a:fillRect r="-3333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600403" y="3071766"/>
                <a:ext cx="239168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03" y="3071766"/>
                <a:ext cx="239168" cy="369332"/>
              </a:xfrm>
              <a:prstGeom prst="rect">
                <a:avLst/>
              </a:prstGeom>
              <a:blipFill rotWithShape="0">
                <a:blip r:embed="rId19"/>
                <a:stretch>
                  <a:fillRect r="-375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3650024" y="2435996"/>
                <a:ext cx="239168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024" y="2435996"/>
                <a:ext cx="239168" cy="369332"/>
              </a:xfrm>
              <a:prstGeom prst="rect">
                <a:avLst/>
              </a:prstGeom>
              <a:blipFill rotWithShape="0">
                <a:blip r:embed="rId20"/>
                <a:stretch>
                  <a:fillRect r="-4359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786122" y="2387241"/>
                <a:ext cx="239168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122" y="2387241"/>
                <a:ext cx="239168" cy="369332"/>
              </a:xfrm>
              <a:prstGeom prst="rect">
                <a:avLst/>
              </a:prstGeom>
              <a:blipFill rotWithShape="0">
                <a:blip r:embed="rId21"/>
                <a:stretch>
                  <a:fillRect r="-5641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525534" y="5980032"/>
                <a:ext cx="2664295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𝐴𝑀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𝑁𝐶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𝑀𝐷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𝐵𝑁</m:t>
                      </m:r>
                    </m:oMath>
                  </m:oMathPara>
                </a14:m>
                <a:endParaRPr lang="fa-IR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534" y="5980032"/>
                <a:ext cx="2664295" cy="307777"/>
              </a:xfrm>
              <a:prstGeom prst="rect">
                <a:avLst/>
              </a:prstGeom>
              <a:blipFill rotWithShape="0">
                <a:blip r:embed="rId2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484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5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3" grpId="0"/>
      <p:bldP spid="13" grpId="0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30" grpId="0"/>
      <p:bldP spid="21" grpId="0"/>
      <p:bldP spid="26" grpId="0"/>
      <p:bldP spid="27" grpId="0"/>
      <p:bldP spid="29" grpId="0"/>
      <p:bldP spid="31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>
                <a:cs typeface="B Koodak" pitchFamily="2" charset="-78"/>
              </a:rPr>
              <a:t>38</a:t>
            </a:fld>
            <a:endParaRPr lang="fa-IR" dirty="0">
              <a:cs typeface="B Koodak" pitchFamily="2" charset="-78"/>
            </a:endParaRPr>
          </a:p>
        </p:txBody>
      </p:sp>
      <p:sp>
        <p:nvSpPr>
          <p:cNvPr id="11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51" y="83139"/>
            <a:ext cx="25415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255" y="1650972"/>
            <a:ext cx="5869557" cy="44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26" y="2309068"/>
            <a:ext cx="302895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555034" y="3121675"/>
                <a:ext cx="3432200" cy="53559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𝐴𝑃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𝐴𝑃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12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4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034" y="3121675"/>
                <a:ext cx="3432200" cy="53559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27723" y="4855086"/>
                <a:ext cx="3432200" cy="52924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𝑃𝑄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9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𝑃𝑄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18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7723" y="4855086"/>
                <a:ext cx="3432200" cy="52924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03648" y="4900739"/>
                <a:ext cx="1810890" cy="5203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𝐴𝑄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𝑃𝑄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fa-IR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4900739"/>
                <a:ext cx="1810890" cy="52039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139035" y="3186256"/>
                <a:ext cx="1810890" cy="56162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𝐴𝑄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𝑄𝐶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𝐴𝑃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𝑃𝐵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fa-IR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035" y="3186256"/>
                <a:ext cx="1810890" cy="56162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436096" y="1041321"/>
            <a:ext cx="2676258" cy="369332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تمرین 4 صفحه 41 کتاب درسی</a:t>
            </a:r>
            <a:endParaRPr lang="fa-I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6886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4" grpId="0"/>
      <p:bldP spid="15" grpId="0"/>
      <p:bldP spid="1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13" y="1675198"/>
            <a:ext cx="3410348" cy="3022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>
                <a:cs typeface="B Koodak" pitchFamily="2" charset="-78"/>
              </a:rPr>
              <a:t>39</a:t>
            </a:fld>
            <a:endParaRPr lang="fa-IR" dirty="0">
              <a:cs typeface="B Koodak" pitchFamily="2" charset="-78"/>
            </a:endParaRPr>
          </a:p>
        </p:txBody>
      </p:sp>
      <p:sp>
        <p:nvSpPr>
          <p:cNvPr id="11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51" y="83139"/>
            <a:ext cx="25415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83" y="1697253"/>
            <a:ext cx="4957936" cy="409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951073" y="3073243"/>
                <a:ext cx="2020279" cy="51956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073" y="3073243"/>
                <a:ext cx="2020279" cy="51956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625206" y="3034058"/>
                <a:ext cx="1810890" cy="52046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𝐴𝑆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𝑆𝐵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𝐴𝑇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𝑇𝐶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fa-IR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206" y="3034058"/>
                <a:ext cx="1810890" cy="52046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511975" y="3133896"/>
                <a:ext cx="188416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⟹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  </m:t>
                      </m:r>
                      <m:r>
                        <m:rPr>
                          <m:nor/>
                        </m:rPr>
                        <a:rPr lang="fa-IR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3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𝑦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+</m:t>
                      </m:r>
                      <m:r>
                        <m:rPr>
                          <m:nor/>
                        </m:rPr>
                        <a:rPr lang="fa-IR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3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=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12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975" y="3133896"/>
                <a:ext cx="1884162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858667" y="3802688"/>
                <a:ext cx="188416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⟹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  </m:t>
                      </m:r>
                      <m:r>
                        <m:rPr>
                          <m:nor/>
                        </m:rPr>
                        <a:rPr lang="fa-IR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3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𝑦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=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9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8667" y="3802688"/>
                <a:ext cx="1884162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146403" y="3798403"/>
                <a:ext cx="188416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⟹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  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𝑦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=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3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403" y="3798403"/>
                <a:ext cx="1884162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574938" y="5182495"/>
                <a:ext cx="2020279" cy="50776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4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938" y="5182495"/>
                <a:ext cx="2020279" cy="50776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249071" y="5143310"/>
                <a:ext cx="1810890" cy="52046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𝐴𝑆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𝑆𝑇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fa-IR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071" y="5143310"/>
                <a:ext cx="1810890" cy="52046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135839" y="5243148"/>
                <a:ext cx="220580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⟹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  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32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𝑥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+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8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=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72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839" y="5243148"/>
                <a:ext cx="2205809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482532" y="5911940"/>
                <a:ext cx="188416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⟹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  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32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𝑥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=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64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532" y="5911940"/>
                <a:ext cx="1884162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770268" y="5907655"/>
                <a:ext cx="188416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⟹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 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𝑥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=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2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268" y="5907655"/>
                <a:ext cx="1884162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5436096" y="1041321"/>
            <a:ext cx="2676258" cy="369332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تمرین 5 صفحه 41 کتاب درسی</a:t>
            </a:r>
            <a:endParaRPr lang="fa-I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8390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>
                <a:cs typeface="B Koodak" pitchFamily="2" charset="-78"/>
              </a:rPr>
              <a:t>4</a:t>
            </a:fld>
            <a:endParaRPr lang="fa-IR">
              <a:cs typeface="B Koodak" pitchFamily="2" charset="-78"/>
            </a:endParaRPr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51" y="83139"/>
            <a:ext cx="25415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Rectangle 67"/>
          <p:cNvSpPr/>
          <p:nvPr/>
        </p:nvSpPr>
        <p:spPr>
          <a:xfrm>
            <a:off x="3131839" y="2548082"/>
            <a:ext cx="15819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a-IR" dirty="0" smtClean="0">
                <a:solidFill>
                  <a:srgbClr val="C00000"/>
                </a:solidFill>
                <a:cs typeface="B Koodak" pitchFamily="2" charset="-78"/>
              </a:rPr>
              <a:t>( طرفین وسطین )</a:t>
            </a:r>
            <a:endParaRPr lang="fa-IR" dirty="0">
              <a:solidFill>
                <a:srgbClr val="C00000"/>
              </a:solidFill>
              <a:cs typeface="B Koodak" pitchFamily="2" charset="-7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91680" y="2924944"/>
            <a:ext cx="1047042" cy="1304925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316" t="1" b="-11999"/>
          <a:stretch/>
        </p:blipFill>
        <p:spPr bwMode="auto">
          <a:xfrm>
            <a:off x="8244407" y="1628800"/>
            <a:ext cx="48291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80" y="2439676"/>
            <a:ext cx="22479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71600" y="3233125"/>
                <a:ext cx="824392" cy="56669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𝑏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233125"/>
                <a:ext cx="824392" cy="56669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836588" y="3233125"/>
                <a:ext cx="1890582" cy="56669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𝑏</m:t>
                          </m:r>
                        </m:den>
                      </m:f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𝑏𝑑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𝑏𝑑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588" y="3233125"/>
                <a:ext cx="1890582" cy="56669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727170" y="3331806"/>
                <a:ext cx="1496114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𝑎𝑑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𝑏𝑐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170" y="3331806"/>
                <a:ext cx="1496114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661685" y="3309725"/>
                <a:ext cx="2329069" cy="42434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vertJc m:val="bot"/>
                          <m:ctrlPr>
                            <a:rPr lang="fa-IR" sz="1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groupChrPr>
                        <m:e>
                          <m:r>
                            <m:rPr>
                              <m:nor/>
                              <m:brk m:alnAt="2"/>
                            </m:rPr>
                            <a:rPr lang="fa-IR" sz="1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  <m:r>
                            <m:rPr>
                              <m:nor/>
                              <m:brk m:alnAt="2"/>
                            </m:rPr>
                            <a:rPr lang="fa-IR" sz="1400" b="0" i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  <a:cs typeface="B Koodak" pitchFamily="2" charset="-78"/>
                            </a:rPr>
                            <m:t>ض</m:t>
                          </m:r>
                          <m:r>
                            <m:rPr>
                              <m:nor/>
                            </m:rPr>
                            <a:rPr lang="fa-IR" sz="1400" b="0" i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  <a:cs typeface="B Koodak" pitchFamily="2" charset="-78"/>
                            </a:rPr>
                            <m:t>رب می کنیم  </m:t>
                          </m:r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B Koodak" pitchFamily="2" charset="-78"/>
                            </a:rPr>
                            <m:t> </m:t>
                          </m:r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𝑏𝑑</m:t>
                          </m:r>
                          <m:r>
                            <a:rPr lang="fa-IR" sz="1400" b="0" i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  <a:cs typeface="B Koodak" pitchFamily="2" charset="-78"/>
                            </a:rPr>
                            <m:t>طر</m:t>
                          </m:r>
                          <m:r>
                            <m:rPr>
                              <m:nor/>
                            </m:rPr>
                            <a:rPr lang="fa-IR" sz="1400" b="0" i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  <a:cs typeface="B Koodak" pitchFamily="2" charset="-78"/>
                            </a:rPr>
                            <m:t>فین را در </m:t>
                          </m:r>
                        </m:e>
                      </m:groupChr>
                    </m:oMath>
                  </m:oMathPara>
                </a14:m>
                <a:endParaRPr lang="fa-IR" sz="1400" dirty="0">
                  <a:solidFill>
                    <a:srgbClr val="C00000"/>
                  </a:solidFill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685" y="3309725"/>
                <a:ext cx="2329069" cy="42434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 flipH="1">
            <a:off x="4293709" y="3384437"/>
            <a:ext cx="225633" cy="24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872485" y="3577406"/>
            <a:ext cx="225633" cy="24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865726" y="3554219"/>
            <a:ext cx="225633" cy="24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394314" y="3399099"/>
            <a:ext cx="225633" cy="24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17" y="4365104"/>
            <a:ext cx="20669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2733562" y="4536849"/>
            <a:ext cx="27291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a-IR" dirty="0" smtClean="0">
                <a:solidFill>
                  <a:srgbClr val="C00000"/>
                </a:solidFill>
                <a:cs typeface="B Koodak" pitchFamily="2" charset="-78"/>
              </a:rPr>
              <a:t>( تبدیل حاصلضرب به تناسب)</a:t>
            </a:r>
            <a:endParaRPr lang="fa-IR" dirty="0">
              <a:solidFill>
                <a:srgbClr val="C00000"/>
              </a:solidFill>
              <a:cs typeface="B Koodak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31970" y="5322931"/>
                <a:ext cx="1103652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𝑎𝑑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𝑏𝑐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70" y="5322931"/>
                <a:ext cx="1103652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795992" y="5265627"/>
                <a:ext cx="2329069" cy="42434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vertJc m:val="bot"/>
                          <m:ctrlPr>
                            <a:rPr lang="fa-IR" sz="1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groupChrPr>
                        <m:e>
                          <m:r>
                            <a:rPr lang="fa-IR" sz="1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B Koodak" pitchFamily="2" charset="-78"/>
                            </a:rPr>
                            <m:t>تقسیم</m:t>
                          </m:r>
                          <m:r>
                            <m:rPr>
                              <m:nor/>
                            </m:rPr>
                            <a:rPr lang="fa-IR" sz="140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  <a:cs typeface="B Koodak" pitchFamily="2" charset="-78"/>
                            </a:rPr>
                            <m:t>می کنیم</m:t>
                          </m:r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𝑏𝑑</m:t>
                          </m:r>
                          <m:r>
                            <a:rPr lang="fa-IR" sz="1400" b="0" i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  <a:cs typeface="B Koodak" pitchFamily="2" charset="-78"/>
                            </a:rPr>
                            <m:t>طر</m:t>
                          </m:r>
                          <m:r>
                            <m:rPr>
                              <m:nor/>
                            </m:rPr>
                            <a:rPr lang="fa-IR" sz="1400" b="0" i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  <a:cs typeface="B Koodak" pitchFamily="2" charset="-78"/>
                            </a:rPr>
                            <m:t>فین را به</m:t>
                          </m:r>
                          <m:r>
                            <a:rPr lang="fa-IR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B Koodak" pitchFamily="2" charset="-78"/>
                            </a:rPr>
                            <m:t>  </m:t>
                          </m:r>
                        </m:e>
                      </m:groupChr>
                    </m:oMath>
                  </m:oMathPara>
                </a14:m>
                <a:endParaRPr lang="fa-IR" sz="1400" dirty="0">
                  <a:solidFill>
                    <a:srgbClr val="C00000"/>
                  </a:solidFill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992" y="5265627"/>
                <a:ext cx="2329069" cy="424347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45083" y="5206572"/>
                <a:ext cx="1397901" cy="54245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𝑎𝑑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𝑏𝑑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𝑏𝑐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𝑏𝑑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5083" y="5206572"/>
                <a:ext cx="1397901" cy="542456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>
          <a:xfrm flipH="1">
            <a:off x="4135903" y="5520411"/>
            <a:ext cx="225633" cy="24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146745" y="5224526"/>
            <a:ext cx="225633" cy="24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556246" y="5213161"/>
            <a:ext cx="225633" cy="24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4578555" y="5503428"/>
            <a:ext cx="225633" cy="24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235373" y="5199317"/>
                <a:ext cx="824392" cy="56669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𝑏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373" y="5199317"/>
                <a:ext cx="824392" cy="566694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5462672" y="1143431"/>
            <a:ext cx="3224127" cy="369332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کار در کلاس 1 صفحه 31 کتاب درسی</a:t>
            </a:r>
            <a:endParaRPr lang="fa-I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83351" y="1618565"/>
            <a:ext cx="796105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dirty="0">
                <a:solidFill>
                  <a:srgbClr val="002060"/>
                </a:solidFill>
                <a:cs typeface="B Koodak" pitchFamily="2" charset="-78"/>
              </a:rPr>
              <a:t>با فرض اینکه تمام مخرج ها مخالف صفرند </a:t>
            </a:r>
            <a:r>
              <a:rPr lang="fa-IR" dirty="0" smtClean="0">
                <a:solidFill>
                  <a:srgbClr val="002060"/>
                </a:solidFill>
                <a:cs typeface="B Koodak" pitchFamily="2" charset="-78"/>
              </a:rPr>
              <a:t>هریک </a:t>
            </a:r>
            <a:r>
              <a:rPr lang="fa-IR" dirty="0">
                <a:solidFill>
                  <a:srgbClr val="002060"/>
                </a:solidFill>
                <a:cs typeface="B Koodak" pitchFamily="2" charset="-78"/>
              </a:rPr>
              <a:t>از موارد زیر را ثابت کنید.</a:t>
            </a:r>
          </a:p>
        </p:txBody>
      </p:sp>
    </p:spTree>
    <p:extLst>
      <p:ext uri="{BB962C8B-B14F-4D97-AF65-F5344CB8AC3E}">
        <p14:creationId xmlns:p14="http://schemas.microsoft.com/office/powerpoint/2010/main" val="404905465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2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2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2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" grpId="0"/>
      <p:bldP spid="20" grpId="0"/>
      <p:bldP spid="12" grpId="0"/>
      <p:bldP spid="22" grpId="0"/>
      <p:bldP spid="29" grpId="0"/>
      <p:bldP spid="23" grpId="0"/>
      <p:bldP spid="24" grpId="0"/>
      <p:bldP spid="2" grpId="0"/>
      <p:bldP spid="33" grpId="0"/>
      <p:bldP spid="34" grpId="0" animBg="1"/>
      <p:bldP spid="3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>
                <a:cs typeface="B Koodak" pitchFamily="2" charset="-78"/>
              </a:rPr>
              <a:t>40</a:t>
            </a:fld>
            <a:endParaRPr lang="fa-IR" dirty="0">
              <a:cs typeface="B Koodak" pitchFamily="2" charset="-78"/>
            </a:endParaRPr>
          </a:p>
        </p:txBody>
      </p:sp>
      <p:sp>
        <p:nvSpPr>
          <p:cNvPr id="11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51" y="83139"/>
            <a:ext cx="25415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2103888"/>
            <a:ext cx="3024336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844" y="1547298"/>
            <a:ext cx="5066335" cy="609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793" y="2322657"/>
            <a:ext cx="2917636" cy="32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368000" y="2268000"/>
            <a:ext cx="2078844" cy="13050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828316" y="2734711"/>
                <a:ext cx="232756" cy="3385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en-US" sz="20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316" y="2734711"/>
                <a:ext cx="232756" cy="338554"/>
              </a:xfrm>
              <a:prstGeom prst="rect">
                <a:avLst/>
              </a:prstGeom>
              <a:blipFill rotWithShape="0">
                <a:blip r:embed="rId6"/>
                <a:stretch>
                  <a:fillRect r="-36842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999609" y="4323822"/>
                <a:ext cx="1810890" cy="5203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𝐴𝑆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𝑆𝐷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𝐴𝑁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𝑁𝐶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609" y="4323822"/>
                <a:ext cx="1810890" cy="52039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4067944" y="4257799"/>
            <a:ext cx="9316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600" dirty="0" smtClean="0">
                <a:solidFill>
                  <a:srgbClr val="C00000"/>
                </a:solidFill>
                <a:cs typeface="B Koodak" pitchFamily="2" charset="-78"/>
              </a:rPr>
              <a:t>قضیه تالس</a:t>
            </a:r>
            <a:endParaRPr lang="fa-IR" sz="16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929810" y="4584022"/>
            <a:ext cx="1373108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843808" y="4427076"/>
                <a:ext cx="1047080" cy="28514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𝑆𝑁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∥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𝐷𝐶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4427076"/>
                <a:ext cx="1047080" cy="285147"/>
              </a:xfrm>
              <a:prstGeom prst="rect">
                <a:avLst/>
              </a:prstGeom>
              <a:blipFill rotWithShape="0">
                <a:blip r:embed="rId10"/>
                <a:stretch>
                  <a:fillRect b="-1489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1525369" y="4417204"/>
            <a:ext cx="1279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solidFill>
                  <a:srgbClr val="C00000"/>
                </a:solidFill>
                <a:cs typeface="B Koodak" pitchFamily="2" charset="-78"/>
              </a:rPr>
              <a:t>در مثلث </a:t>
            </a:r>
            <a:r>
              <a:rPr lang="en-US" i="1" dirty="0" smtClean="0">
                <a:solidFill>
                  <a:srgbClr val="C00000"/>
                </a:solidFill>
                <a:latin typeface="Cambria" panose="02040503050406030204" pitchFamily="18" charset="0"/>
                <a:cs typeface="B Koodak" pitchFamily="2" charset="-78"/>
              </a:rPr>
              <a:t>ADC</a:t>
            </a:r>
            <a:endParaRPr lang="fa-IR" dirty="0">
              <a:latin typeface="Cambria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37040" y="5331572"/>
            <a:ext cx="1306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solidFill>
                  <a:srgbClr val="C00000"/>
                </a:solidFill>
                <a:cs typeface="B Koodak" pitchFamily="2" charset="-78"/>
              </a:rPr>
              <a:t>در مثلث </a:t>
            </a:r>
            <a:r>
              <a:rPr lang="en-US" i="1" dirty="0" smtClean="0">
                <a:solidFill>
                  <a:srgbClr val="C00000"/>
                </a:solidFill>
                <a:latin typeface="Cambria" panose="02040503050406030204" pitchFamily="18" charset="0"/>
                <a:cs typeface="B Koodak" pitchFamily="2" charset="-78"/>
              </a:rPr>
              <a:t>ABC</a:t>
            </a:r>
            <a:endParaRPr lang="fa-IR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953294" y="5277727"/>
                <a:ext cx="1810890" cy="5203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𝐵𝑇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𝑇𝐶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𝐴𝑁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𝑁𝐶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294" y="5277727"/>
                <a:ext cx="1810890" cy="52039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4021629" y="5211704"/>
            <a:ext cx="9316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600" dirty="0" smtClean="0">
                <a:solidFill>
                  <a:srgbClr val="C00000"/>
                </a:solidFill>
                <a:cs typeface="B Koodak" pitchFamily="2" charset="-78"/>
              </a:rPr>
              <a:t>قضیه تالس</a:t>
            </a:r>
            <a:endParaRPr lang="fa-IR" sz="16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883495" y="5537927"/>
            <a:ext cx="1373108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797493" y="5380981"/>
                <a:ext cx="1047080" cy="28514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𝑁𝑇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∥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493" y="5380981"/>
                <a:ext cx="1047080" cy="285147"/>
              </a:xfrm>
              <a:prstGeom prst="rect">
                <a:avLst/>
              </a:prstGeom>
              <a:blipFill rotWithShape="0">
                <a:blip r:embed="rId12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635829" y="4786536"/>
                <a:ext cx="1810890" cy="5203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𝐴𝑆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𝑆𝐷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𝐵𝑇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𝑇𝐶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5829" y="4786536"/>
                <a:ext cx="1810890" cy="520399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ight Brace 25"/>
          <p:cNvSpPr/>
          <p:nvPr/>
        </p:nvSpPr>
        <p:spPr>
          <a:xfrm>
            <a:off x="6497434" y="4257799"/>
            <a:ext cx="276791" cy="1623832"/>
          </a:xfrm>
          <a:prstGeom prst="rightBrac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7" name="TextBox 26"/>
          <p:cNvSpPr txBox="1"/>
          <p:nvPr/>
        </p:nvSpPr>
        <p:spPr>
          <a:xfrm>
            <a:off x="5436096" y="1041321"/>
            <a:ext cx="2676258" cy="369332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تمرین 6 صفحه 41 کتاب درسی</a:t>
            </a:r>
            <a:endParaRPr lang="fa-I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2784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25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2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4" grpId="0"/>
      <p:bldP spid="26" grpId="0" animBg="1"/>
      <p:bldP spid="2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>
                <a:cs typeface="B Koodak" pitchFamily="2" charset="-78"/>
              </a:rPr>
              <a:t>41</a:t>
            </a:fld>
            <a:endParaRPr lang="fa-IR">
              <a:cs typeface="B Koodak" pitchFamily="2" charset="-78"/>
            </a:endParaRPr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51" y="83139"/>
            <a:ext cx="25415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1136805"/>
                <a:ext cx="9139586" cy="11671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a-IR" u="sng" dirty="0" smtClean="0">
                    <a:solidFill>
                      <a:srgbClr val="002060"/>
                    </a:solidFill>
                    <a:cs typeface="B Koodak" pitchFamily="2" charset="-78"/>
                  </a:rPr>
                  <a:t>سوال 3 : </a:t>
                </a:r>
                <a:r>
                  <a:rPr lang="fa-IR" dirty="0" smtClean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B Koodak" panose="00000700000000000000" pitchFamily="2" charset="-78"/>
                  </a:rPr>
                  <a:t>در ذوزنقة </a:t>
                </a:r>
                <a:r>
                  <a:rPr lang="en-US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B Koodak" panose="00000700000000000000" pitchFamily="2" charset="-78"/>
                  </a:rPr>
                  <a:t>ABCD</a:t>
                </a:r>
                <a:r>
                  <a:rPr lang="fa-IR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Koodak" panose="00000700000000000000" pitchFamily="2" charset="-78"/>
                  </a:rPr>
                  <a:t> ،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B Koodak" panose="00000700000000000000" pitchFamily="2" charset="-78"/>
                      </a:rPr>
                      <m:t> </m:t>
                    </m:r>
                    <m:r>
                      <a:rPr lang="en-US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B Koodak" panose="00000700000000000000" pitchFamily="2" charset="-78"/>
                      </a:rPr>
                      <m:t>𝐴𝐵</m:t>
                    </m:r>
                    <m:r>
                      <a:rPr lang="en-US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B Koodak" panose="00000700000000000000" pitchFamily="2" charset="-78"/>
                      </a:rPr>
                      <m:t>=</m:t>
                    </m:r>
                    <m:r>
                      <m:rPr>
                        <m:nor/>
                      </m:rPr>
                      <a:rPr lang="fa-IR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3</m:t>
                    </m:r>
                  </m:oMath>
                </a14:m>
                <a:r>
                  <a:rPr lang="fa-IR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Koodak" panose="00000700000000000000" pitchFamily="2" charset="-78"/>
                  </a:rPr>
                  <a:t>و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B Koodak" panose="00000700000000000000" pitchFamily="2" charset="-78"/>
                      </a:rPr>
                      <m:t>𝐶𝐷</m:t>
                    </m:r>
                    <m:r>
                      <a:rPr lang="en-US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B Koodak" panose="00000700000000000000" pitchFamily="2" charset="-78"/>
                      </a:rPr>
                      <m:t>=</m:t>
                    </m:r>
                    <m:r>
                      <m:rPr>
                        <m:nor/>
                      </m:rPr>
                      <a:rPr lang="fa-IR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6</m:t>
                    </m:r>
                  </m:oMath>
                </a14:m>
                <a:r>
                  <a:rPr lang="fa-IR" dirty="0" smtClean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Koodak" panose="00000700000000000000" pitchFamily="2" charset="-78"/>
                  </a:rPr>
                  <a:t> </a:t>
                </a:r>
                <a:r>
                  <a:rPr lang="fa-IR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Koodak" panose="00000700000000000000" pitchFamily="2" charset="-78"/>
                  </a:rPr>
                  <a:t>و </a:t>
                </a:r>
                <a:r>
                  <a:rPr lang="en-US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B Koodak" panose="00000700000000000000" pitchFamily="2" charset="-78"/>
                  </a:rPr>
                  <a:t>M</a:t>
                </a:r>
                <a:r>
                  <a:rPr lang="fa-IR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Koodak" panose="00000700000000000000" pitchFamily="2" charset="-78"/>
                  </a:rPr>
                  <a:t> و </a:t>
                </a:r>
                <a:r>
                  <a:rPr lang="en-US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B Koodak" panose="00000700000000000000" pitchFamily="2" charset="-78"/>
                  </a:rPr>
                  <a:t>N</a:t>
                </a:r>
                <a:r>
                  <a:rPr lang="fa-IR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Koodak" panose="00000700000000000000" pitchFamily="2" charset="-78"/>
                  </a:rPr>
                  <a:t> روی ساق ها به گونه ای قرار دارند که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 Koodak" panose="00000700000000000000" pitchFamily="2" charset="-78"/>
                          </a:rPr>
                          <m:t>𝐴𝑀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 Koodak" panose="00000700000000000000" pitchFamily="2" charset="-78"/>
                          </a:rPr>
                          <m:t>𝐴𝐷</m:t>
                        </m:r>
                      </m:den>
                    </m:f>
                    <m:r>
                      <a:rPr lang="en-US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B Koodak" panose="00000700000000000000" pitchFamily="2" charset="-78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 Koodak" panose="00000700000000000000" pitchFamily="2" charset="-78"/>
                          </a:rPr>
                          <m:t>𝐵𝑁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 Koodak" panose="00000700000000000000" pitchFamily="2" charset="-78"/>
                          </a:rPr>
                          <m:t>𝐵𝐶</m:t>
                        </m:r>
                      </m:den>
                    </m:f>
                    <m:r>
                      <a:rPr lang="en-US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B Koodak" panose="00000700000000000000" pitchFamily="2" charset="-78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a-IR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Koodak" panose="00000700000000000000" pitchFamily="2" charset="-78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a-IR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Koodak" panose="00000700000000000000" pitchFamily="2" charset="-78"/>
                          </a:rPr>
                          <m:t>3</m:t>
                        </m:r>
                      </m:den>
                    </m:f>
                  </m:oMath>
                </a14:m>
                <a:r>
                  <a:rPr lang="fa-IR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Koodak" panose="00000700000000000000" pitchFamily="2" charset="-78"/>
                  </a:rPr>
                  <a:t> و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B Koodak" panose="00000700000000000000" pitchFamily="2" charset="-78"/>
                      </a:rPr>
                      <m:t>𝑀𝑁</m:t>
                    </m:r>
                  </m:oMath>
                </a14:m>
                <a:r>
                  <a:rPr lang="fa-IR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Koodak" panose="00000700000000000000" pitchFamily="2" charset="-78"/>
                  </a:rPr>
                  <a:t> موازی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B Koodak" panose="00000700000000000000" pitchFamily="2" charset="-78"/>
                      </a:rPr>
                      <m:t>𝐴𝐵</m:t>
                    </m:r>
                  </m:oMath>
                </a14:m>
                <a:r>
                  <a:rPr lang="fa-IR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Koodak" panose="00000700000000000000" pitchFamily="2" charset="-78"/>
                  </a:rPr>
                  <a:t> است. اندازة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B Koodak" panose="00000700000000000000" pitchFamily="2" charset="-78"/>
                      </a:rPr>
                      <m:t>𝑀𝑁</m:t>
                    </m:r>
                  </m:oMath>
                </a14:m>
                <a:r>
                  <a:rPr lang="fa-IR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Koodak" panose="00000700000000000000" pitchFamily="2" charset="-78"/>
                  </a:rPr>
                  <a:t> را بیابید.</a:t>
                </a:r>
                <a:endParaRPr lang="fa-IR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36805"/>
                <a:ext cx="9139586" cy="1167179"/>
              </a:xfrm>
              <a:prstGeom prst="rect">
                <a:avLst/>
              </a:prstGeom>
              <a:blipFill rotWithShape="0">
                <a:blip r:embed="rId4"/>
                <a:stretch>
                  <a:fillRect r="-534" b="-5729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>
            <a:stCxn id="27" idx="2"/>
            <a:endCxn id="27" idx="0"/>
          </p:cNvCxnSpPr>
          <p:nvPr/>
        </p:nvCxnSpPr>
        <p:spPr>
          <a:xfrm flipH="1">
            <a:off x="1113771" y="2348880"/>
            <a:ext cx="2160490" cy="1261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769955" y="2749769"/>
                <a:ext cx="239168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955" y="2749769"/>
                <a:ext cx="239168" cy="369332"/>
              </a:xfrm>
              <a:prstGeom prst="rect">
                <a:avLst/>
              </a:prstGeom>
              <a:blipFill rotWithShape="0">
                <a:blip r:embed="rId5"/>
                <a:stretch>
                  <a:fillRect r="-325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rapezoid 27"/>
          <p:cNvSpPr/>
          <p:nvPr/>
        </p:nvSpPr>
        <p:spPr>
          <a:xfrm>
            <a:off x="1113771" y="2348880"/>
            <a:ext cx="2871531" cy="1261320"/>
          </a:xfrm>
          <a:custGeom>
            <a:avLst/>
            <a:gdLst>
              <a:gd name="connsiteX0" fmla="*/ 0 w 2871531"/>
              <a:gd name="connsiteY0" fmla="*/ 1261320 h 1261320"/>
              <a:gd name="connsiteX1" fmla="*/ 580031 w 2871531"/>
              <a:gd name="connsiteY1" fmla="*/ 0 h 1261320"/>
              <a:gd name="connsiteX2" fmla="*/ 2291500 w 2871531"/>
              <a:gd name="connsiteY2" fmla="*/ 0 h 1261320"/>
              <a:gd name="connsiteX3" fmla="*/ 2871531 w 2871531"/>
              <a:gd name="connsiteY3" fmla="*/ 1261320 h 1261320"/>
              <a:gd name="connsiteX4" fmla="*/ 0 w 2871531"/>
              <a:gd name="connsiteY4" fmla="*/ 1261320 h 1261320"/>
              <a:gd name="connsiteX0" fmla="*/ 0 w 2871531"/>
              <a:gd name="connsiteY0" fmla="*/ 1261320 h 1261320"/>
              <a:gd name="connsiteX1" fmla="*/ 580031 w 2871531"/>
              <a:gd name="connsiteY1" fmla="*/ 0 h 1261320"/>
              <a:gd name="connsiteX2" fmla="*/ 2592290 w 2871531"/>
              <a:gd name="connsiteY2" fmla="*/ 0 h 1261320"/>
              <a:gd name="connsiteX3" fmla="*/ 2871531 w 2871531"/>
              <a:gd name="connsiteY3" fmla="*/ 1261320 h 1261320"/>
              <a:gd name="connsiteX4" fmla="*/ 0 w 2871531"/>
              <a:gd name="connsiteY4" fmla="*/ 1261320 h 1261320"/>
              <a:gd name="connsiteX0" fmla="*/ 0 w 2871531"/>
              <a:gd name="connsiteY0" fmla="*/ 1261320 h 1261320"/>
              <a:gd name="connsiteX1" fmla="*/ 808631 w 2871531"/>
              <a:gd name="connsiteY1" fmla="*/ 0 h 1261320"/>
              <a:gd name="connsiteX2" fmla="*/ 2592290 w 2871531"/>
              <a:gd name="connsiteY2" fmla="*/ 0 h 1261320"/>
              <a:gd name="connsiteX3" fmla="*/ 2871531 w 2871531"/>
              <a:gd name="connsiteY3" fmla="*/ 1261320 h 1261320"/>
              <a:gd name="connsiteX4" fmla="*/ 0 w 2871531"/>
              <a:gd name="connsiteY4" fmla="*/ 1261320 h 1261320"/>
              <a:gd name="connsiteX0" fmla="*/ 0 w 2871531"/>
              <a:gd name="connsiteY0" fmla="*/ 1261320 h 1261320"/>
              <a:gd name="connsiteX1" fmla="*/ 808631 w 2871531"/>
              <a:gd name="connsiteY1" fmla="*/ 0 h 1261320"/>
              <a:gd name="connsiteX2" fmla="*/ 2160490 w 2871531"/>
              <a:gd name="connsiteY2" fmla="*/ 0 h 1261320"/>
              <a:gd name="connsiteX3" fmla="*/ 2871531 w 2871531"/>
              <a:gd name="connsiteY3" fmla="*/ 1261320 h 1261320"/>
              <a:gd name="connsiteX4" fmla="*/ 0 w 2871531"/>
              <a:gd name="connsiteY4" fmla="*/ 1261320 h 126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1531" h="1261320">
                <a:moveTo>
                  <a:pt x="0" y="1261320"/>
                </a:moveTo>
                <a:lnTo>
                  <a:pt x="808631" y="0"/>
                </a:lnTo>
                <a:lnTo>
                  <a:pt x="2160490" y="0"/>
                </a:lnTo>
                <a:lnTo>
                  <a:pt x="2871531" y="1261320"/>
                </a:lnTo>
                <a:lnTo>
                  <a:pt x="0" y="126132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1623443" y="2742559"/>
            <a:ext cx="18521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495258" y="2014556"/>
                <a:ext cx="239168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258" y="2014556"/>
                <a:ext cx="239168" cy="369332"/>
              </a:xfrm>
              <a:prstGeom prst="rect">
                <a:avLst/>
              </a:prstGeom>
              <a:blipFill rotWithShape="0">
                <a:blip r:embed="rId6"/>
                <a:stretch>
                  <a:fillRect r="-325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3650736" y="2028793"/>
                <a:ext cx="239168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736" y="2028793"/>
                <a:ext cx="239168" cy="369332"/>
              </a:xfrm>
              <a:prstGeom prst="rect">
                <a:avLst/>
              </a:prstGeom>
              <a:blipFill rotWithShape="0">
                <a:blip r:embed="rId7"/>
                <a:stretch>
                  <a:fillRect r="-38462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3940528" y="3470567"/>
                <a:ext cx="239168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528" y="3470567"/>
                <a:ext cx="239168" cy="369332"/>
              </a:xfrm>
              <a:prstGeom prst="rect">
                <a:avLst/>
              </a:prstGeom>
              <a:blipFill rotWithShape="0">
                <a:blip r:embed="rId8"/>
                <a:stretch>
                  <a:fillRect r="-300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816097" y="3378329"/>
                <a:ext cx="239168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097" y="3378329"/>
                <a:ext cx="239168" cy="369332"/>
              </a:xfrm>
              <a:prstGeom prst="rect">
                <a:avLst/>
              </a:prstGeom>
              <a:blipFill rotWithShape="0">
                <a:blip r:embed="rId9"/>
                <a:stretch>
                  <a:fillRect r="-41026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3621083" y="2557252"/>
                <a:ext cx="239168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083" y="2557252"/>
                <a:ext cx="239168" cy="369332"/>
              </a:xfrm>
              <a:prstGeom prst="rect">
                <a:avLst/>
              </a:prstGeom>
              <a:blipFill rotWithShape="0">
                <a:blip r:embed="rId10"/>
                <a:stretch>
                  <a:fillRect r="-4615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308814" y="2557893"/>
                <a:ext cx="239168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814" y="2557893"/>
                <a:ext cx="239168" cy="369332"/>
              </a:xfrm>
              <a:prstGeom prst="rect">
                <a:avLst/>
              </a:prstGeom>
              <a:blipFill rotWithShape="0">
                <a:blip r:embed="rId11"/>
                <a:stretch>
                  <a:fillRect r="-53846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6812059" y="3442800"/>
            <a:ext cx="1863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در </a:t>
            </a:r>
            <a:r>
              <a:rPr lang="fa-IR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مثلث </a:t>
            </a:r>
            <a:r>
              <a:rPr lang="en-US" i="1" dirty="0" smtClean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B Koodak" panose="00000700000000000000" pitchFamily="2" charset="-78"/>
              </a:rPr>
              <a:t>ABD</a:t>
            </a:r>
            <a:r>
              <a:rPr lang="fa-IR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  داریم:</a:t>
            </a:r>
            <a:endParaRPr lang="fa-IR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59990" y="4065133"/>
                <a:ext cx="64120" cy="52700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𝑀𝐸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⟹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𝑀𝐷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𝐴𝐷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𝑀𝐸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𝐴𝐵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Koodak" panose="00000700000000000000" pitchFamily="2" charset="-78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990" y="4065133"/>
                <a:ext cx="64120" cy="527004"/>
              </a:xfrm>
              <a:prstGeom prst="rect">
                <a:avLst/>
              </a:prstGeom>
              <a:blipFill rotWithShape="0">
                <a:blip r:embed="rId12"/>
                <a:stretch>
                  <a:fillRect r="-45000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837303" y="4065133"/>
                <a:ext cx="64120" cy="52700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𝑀𝐸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Koodak" panose="00000700000000000000" pitchFamily="2" charset="-78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Koodak" panose="00000700000000000000" pitchFamily="2" charset="-78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303" y="4065133"/>
                <a:ext cx="64120" cy="527004"/>
              </a:xfrm>
              <a:prstGeom prst="rect">
                <a:avLst/>
              </a:prstGeom>
              <a:blipFill rotWithShape="0">
                <a:blip r:embed="rId13"/>
                <a:stretch>
                  <a:fillRect r="-162727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230253" y="4190135"/>
                <a:ext cx="641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 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𝑀𝐸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a-IR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2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253" y="4190135"/>
                <a:ext cx="64120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110000" r="-2010000" b="-1087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6586930" y="4761759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در </a:t>
            </a:r>
            <a:r>
              <a:rPr lang="fa-IR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مثلث </a:t>
            </a:r>
            <a:r>
              <a:rPr lang="en-US" i="1" dirty="0" smtClean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B Koodak" panose="00000700000000000000" pitchFamily="2" charset="-78"/>
              </a:rPr>
              <a:t>BCD</a:t>
            </a:r>
            <a:r>
              <a:rPr lang="fa-IR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  داریم:</a:t>
            </a:r>
            <a:endParaRPr lang="fa-IR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824110" y="5282282"/>
                <a:ext cx="64120" cy="52700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𝐸𝑁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𝐷𝐶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𝐸𝑁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𝐷𝐶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𝐵𝑁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𝐵𝐶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Koodak" panose="00000700000000000000" pitchFamily="2" charset="-78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Koodak" panose="00000700000000000000" pitchFamily="2" charset="-78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110" y="5282282"/>
                <a:ext cx="64120" cy="527004"/>
              </a:xfrm>
              <a:prstGeom prst="rect">
                <a:avLst/>
              </a:prstGeom>
              <a:blipFill rotWithShape="0">
                <a:blip r:embed="rId15"/>
                <a:stretch>
                  <a:fillRect r="-387272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734224" y="5282282"/>
                <a:ext cx="64120" cy="533736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𝐸𝑁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Koodak" panose="00000700000000000000" pitchFamily="2" charset="-78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Koodak" panose="00000700000000000000" pitchFamily="2" charset="-78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Koodak" panose="00000700000000000000" pitchFamily="2" charset="-78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224" y="5282282"/>
                <a:ext cx="64120" cy="533736"/>
              </a:xfrm>
              <a:prstGeom prst="rect">
                <a:avLst/>
              </a:prstGeom>
              <a:blipFill rotWithShape="0">
                <a:blip r:embed="rId16"/>
                <a:stretch>
                  <a:fillRect r="-18200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154425" y="5401601"/>
                <a:ext cx="641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𝐸𝑁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a-IR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2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425" y="5401601"/>
                <a:ext cx="64120" cy="276999"/>
              </a:xfrm>
              <a:prstGeom prst="rect">
                <a:avLst/>
              </a:prstGeom>
              <a:blipFill rotWithShape="0">
                <a:blip r:embed="rId17"/>
                <a:stretch>
                  <a:fillRect l="-110000" r="-1960000" b="-1087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02907" y="6079351"/>
                <a:ext cx="641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𝑀𝑁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𝑀𝐸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𝐸𝑁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a-IR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2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fa-IR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2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Koodak" panose="00000700000000000000" pitchFamily="2" charset="-78"/>
                        </a:rPr>
                        <m:t>4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907" y="6079351"/>
                <a:ext cx="64120" cy="276999"/>
              </a:xfrm>
              <a:prstGeom prst="rect">
                <a:avLst/>
              </a:prstGeom>
              <a:blipFill rotWithShape="0">
                <a:blip r:embed="rId18"/>
                <a:stretch>
                  <a:fillRect l="-118182" r="-4263636" b="-1087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 rot="21228667">
            <a:off x="1518373" y="647721"/>
            <a:ext cx="1792767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fa-IR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تمرین تکمیلی</a:t>
            </a:r>
            <a:endParaRPr lang="fa-IR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6153123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  <p:bldP spid="27" grpId="0" animBg="1"/>
      <p:bldP spid="29" grpId="0"/>
      <p:bldP spid="35" grpId="0"/>
      <p:bldP spid="36" grpId="0"/>
      <p:bldP spid="37" grpId="0"/>
      <p:bldP spid="38" grpId="0"/>
      <p:bldP spid="39" grpId="0"/>
      <p:bldP spid="3" grpId="0"/>
      <p:bldP spid="4" grpId="0"/>
      <p:bldP spid="40" grpId="0"/>
      <p:bldP spid="41" grpId="0"/>
      <p:bldP spid="42" grpId="0"/>
      <p:bldP spid="43" grpId="0"/>
      <p:bldP spid="44" grpId="0"/>
      <p:bldP spid="45" grpId="0"/>
      <p:bldP spid="6" grpId="0"/>
      <p:bldP spid="4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8094126"/>
              </p:ext>
            </p:extLst>
          </p:nvPr>
        </p:nvGraphicFramePr>
        <p:xfrm>
          <a:off x="760134" y="1863161"/>
          <a:ext cx="1818456" cy="2794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Bitmap Image" r:id="rId3" imgW="2343477" imgH="3600000" progId="Paint.Picture">
                  <p:embed/>
                </p:oleObj>
              </mc:Choice>
              <mc:Fallback>
                <p:oleObj name="Bitmap Image" r:id="rId3" imgW="2343477" imgH="360000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134" y="1863161"/>
                        <a:ext cx="1818456" cy="279462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ounded Rectangle 31"/>
          <p:cNvSpPr/>
          <p:nvPr/>
        </p:nvSpPr>
        <p:spPr>
          <a:xfrm>
            <a:off x="1407745" y="4437639"/>
            <a:ext cx="6398096" cy="20297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>
                <a:cs typeface="B Koodak" pitchFamily="2" charset="-78"/>
              </a:rPr>
              <a:t>42</a:t>
            </a:fld>
            <a:endParaRPr lang="fa-IR">
              <a:cs typeface="B Koodak" pitchFamily="2" charset="-78"/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51" y="83139"/>
            <a:ext cx="25415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291412" y="1423026"/>
                <a:ext cx="5463128" cy="410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495300" algn="l"/>
                    <a:tab pos="649605" algn="l"/>
                    <a:tab pos="4733925" algn="l"/>
                    <a:tab pos="5734050" algn="l"/>
                    <a:tab pos="5791200" algn="l"/>
                    <a:tab pos="5983605" algn="r"/>
                  </a:tabLst>
                </a:pPr>
                <a:r>
                  <a:rPr lang="fa-IR" u="sng" dirty="0" smtClean="0">
                    <a:solidFill>
                      <a:srgbClr val="002060"/>
                    </a:solidFill>
                    <a:cs typeface="B Koodak" pitchFamily="2" charset="-78"/>
                  </a:rPr>
                  <a:t>سوال 4 </a:t>
                </a:r>
                <a:r>
                  <a:rPr lang="fa-IR" u="sng" dirty="0">
                    <a:solidFill>
                      <a:srgbClr val="002060"/>
                    </a:solidFill>
                    <a:cs typeface="B Koodak" pitchFamily="2" charset="-78"/>
                  </a:rPr>
                  <a:t>: </a:t>
                </a:r>
                <a:r>
                  <a:rPr lang="fa-IR" dirty="0" smtClean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B Koodak" panose="00000700000000000000" pitchFamily="2" charset="-78"/>
                  </a:rPr>
                  <a:t>در </a:t>
                </a:r>
                <a:r>
                  <a:rPr lang="fa-IR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B Koodak" panose="00000700000000000000" pitchFamily="2" charset="-78"/>
                  </a:rPr>
                  <a:t>شكل مقابل</a:t>
                </a:r>
                <a:r>
                  <a:rPr lang="fa-IR" dirty="0" smtClean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B Koodak" panose="00000700000000000000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B Koodak" panose="00000700000000000000" pitchFamily="2" charset="-78"/>
                      </a:rPr>
                      <m:t>𝑀𝑁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B Koodak" panose="00000700000000000000" pitchFamily="2" charset="-78"/>
                      </a:rPr>
                      <m:t>∥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B Koodak" panose="00000700000000000000" pitchFamily="2" charset="-78"/>
                      </a:rPr>
                      <m:t>𝐵𝐶</m:t>
                    </m:r>
                  </m:oMath>
                </a14:m>
                <a:r>
                  <a:rPr lang="fa-IR" dirty="0" smtClean="0">
                    <a:solidFill>
                      <a:srgbClr val="002060"/>
                    </a:solidFill>
                    <a:effectLst/>
                    <a:latin typeface="B Koodak" panose="00000700000000000000" pitchFamily="2" charset="-78"/>
                    <a:ea typeface="Calibri" panose="020F0502020204030204" pitchFamily="34" charset="0"/>
                    <a:cs typeface="B Koodak" panose="00000700000000000000" pitchFamily="2" charset="-78"/>
                  </a:rPr>
                  <a:t> و</a:t>
                </a:r>
                <a:r>
                  <a:rPr lang="fa-IR" dirty="0" smtClean="0">
                    <a:solidFill>
                      <a:srgbClr val="002060"/>
                    </a:solidFill>
                    <a:effectLst/>
                    <a:latin typeface="B Koodak" panose="00000700000000000000" pitchFamily="2" charset="-78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B Koodak" panose="00000700000000000000" pitchFamily="2" charset="-78"/>
                      </a:rPr>
                      <m:t>𝑃𝑁</m:t>
                    </m:r>
                    <m:r>
                      <a:rPr lang="en-US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B Koodak" panose="00000700000000000000" pitchFamily="2" charset="-78"/>
                      </a:rPr>
                      <m:t>∥</m:t>
                    </m:r>
                    <m:r>
                      <a:rPr lang="en-US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B Koodak" panose="00000700000000000000" pitchFamily="2" charset="-78"/>
                      </a:rPr>
                      <m:t>𝑀𝐶</m:t>
                    </m:r>
                  </m:oMath>
                </a14:m>
                <a:r>
                  <a:rPr lang="fa-IR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Koodak" panose="00000700000000000000" pitchFamily="2" charset="-78"/>
                  </a:rPr>
                  <a:t> است. نشان دهید: </a:t>
                </a:r>
                <a:endParaRPr lang="en-US" sz="160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412" y="1423026"/>
                <a:ext cx="5463128" cy="410882"/>
              </a:xfrm>
              <a:prstGeom prst="rect">
                <a:avLst/>
              </a:prstGeom>
              <a:blipFill rotWithShape="0">
                <a:blip r:embed="rId6"/>
                <a:stretch>
                  <a:fillRect l="-112" t="-5882" r="-893" b="-26471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274667" y="1311595"/>
                <a:ext cx="248786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𝐴𝑃</m:t>
                          </m:r>
                        </m:num>
                        <m:den>
                          <m:r>
                            <a:rPr lang="fa-I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𝑃𝑀</m:t>
                          </m:r>
                        </m:den>
                      </m:f>
                      <m:r>
                        <a:rPr lang="fa-IR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a-I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𝐴𝑀</m:t>
                          </m:r>
                        </m:num>
                        <m:den>
                          <m:r>
                            <a:rPr lang="fa-I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𝑀𝐵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4667" y="1311595"/>
                <a:ext cx="248786" cy="610936"/>
              </a:xfrm>
              <a:prstGeom prst="rect">
                <a:avLst/>
              </a:prstGeom>
              <a:blipFill rotWithShape="0">
                <a:blip r:embed="rId7"/>
                <a:stretch>
                  <a:fillRect r="-33658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768853" y="2069916"/>
                <a:ext cx="1924593" cy="610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𝐴𝑃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𝑃𝑀</m:t>
                          </m:r>
                        </m:den>
                      </m:f>
                      <m:r>
                        <a:rPr lang="fa-IR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a-I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𝐴𝑁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𝑁𝐶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8853" y="2069916"/>
                <a:ext cx="1924593" cy="61093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768853" y="2971216"/>
                <a:ext cx="1924593" cy="6365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𝐴𝑀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𝑀𝐵</m:t>
                          </m:r>
                        </m:den>
                      </m:f>
                      <m:r>
                        <a:rPr lang="fa-IR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a-I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𝐴𝑁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𝑁𝐶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8853" y="2971216"/>
                <a:ext cx="1924593" cy="63658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073578" y="2600718"/>
                <a:ext cx="248786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𝐴𝑃</m:t>
                          </m:r>
                        </m:num>
                        <m:den>
                          <m:r>
                            <a:rPr lang="fa-I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𝑃𝑀</m:t>
                          </m:r>
                        </m:den>
                      </m:f>
                      <m:r>
                        <a:rPr lang="fa-IR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a-I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𝐴𝑀</m:t>
                          </m:r>
                        </m:num>
                        <m:den>
                          <m:r>
                            <a:rPr lang="fa-I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𝑀𝐵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578" y="2600718"/>
                <a:ext cx="248786" cy="610936"/>
              </a:xfrm>
              <a:prstGeom prst="rect">
                <a:avLst/>
              </a:prstGeom>
              <a:blipFill rotWithShape="0">
                <a:blip r:embed="rId10"/>
                <a:stretch>
                  <a:fillRect r="-33658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Brace 1"/>
          <p:cNvSpPr/>
          <p:nvPr/>
        </p:nvSpPr>
        <p:spPr>
          <a:xfrm>
            <a:off x="6292490" y="2069916"/>
            <a:ext cx="173365" cy="1680438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606387" y="2896417"/>
            <a:ext cx="36004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284744" y="2190718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: تالس در مثلث </a:t>
            </a:r>
            <a:r>
              <a:rPr lang="en-US" i="1" dirty="0" smtClean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B Koodak" panose="00000700000000000000" pitchFamily="2" charset="-78"/>
              </a:rPr>
              <a:t>AMC</a:t>
            </a:r>
            <a:endParaRPr lang="fa-IR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10310" y="3104842"/>
            <a:ext cx="1819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: تالس در مثلث </a:t>
            </a:r>
            <a:r>
              <a:rPr lang="en-US" i="1" dirty="0" smtClean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B Koodak" panose="00000700000000000000" pitchFamily="2" charset="-78"/>
              </a:rPr>
              <a:t>ABC</a:t>
            </a:r>
            <a:endParaRPr lang="fa-IR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646114" y="2442198"/>
                <a:ext cx="11301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B Koodak" panose="00000700000000000000" pitchFamily="2" charset="-78"/>
                      </a:rPr>
                      <m:t>𝑃𝑁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B Koodak" panose="00000700000000000000" pitchFamily="2" charset="-78"/>
                      </a:rPr>
                      <m:t>∥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B Koodak" panose="00000700000000000000" pitchFamily="2" charset="-78"/>
                      </a:rPr>
                      <m:t>𝑀𝐶</m:t>
                    </m:r>
                  </m:oMath>
                </a14:m>
                <a:r>
                  <a:rPr lang="fa-IR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B Koodak" panose="00000700000000000000" pitchFamily="2" charset="-78"/>
                  </a:rPr>
                  <a:t> </a:t>
                </a:r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6114" y="2442198"/>
                <a:ext cx="1130181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3763" t="-5000" b="-3166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604017" y="3393395"/>
                <a:ext cx="11397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B Koodak" panose="00000700000000000000" pitchFamily="2" charset="-78"/>
                      </a:rPr>
                      <m:t>𝑀𝑁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B Koodak" panose="00000700000000000000" pitchFamily="2" charset="-78"/>
                      </a:rPr>
                      <m:t>∥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B Koodak" panose="00000700000000000000" pitchFamily="2" charset="-78"/>
                      </a:rPr>
                      <m:t>𝐵𝐶</m:t>
                    </m:r>
                  </m:oMath>
                </a14:m>
                <a:r>
                  <a:rPr lang="fa-IR" dirty="0">
                    <a:solidFill>
                      <a:srgbClr val="C00000"/>
                    </a:solidFill>
                    <a:latin typeface="B Koodak" panose="00000700000000000000" pitchFamily="2" charset="-78"/>
                    <a:ea typeface="Calibri" panose="020F0502020204030204" pitchFamily="34" charset="0"/>
                    <a:cs typeface="B Koodak" panose="00000700000000000000" pitchFamily="2" charset="-78"/>
                  </a:rPr>
                  <a:t> </a:t>
                </a:r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017" y="3393395"/>
                <a:ext cx="1139799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3209" t="-5000" b="-3166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17"/>
          <p:cNvSpPr/>
          <p:nvPr/>
        </p:nvSpPr>
        <p:spPr>
          <a:xfrm rot="8723679" flipV="1">
            <a:off x="1517876" y="2050076"/>
            <a:ext cx="532893" cy="553842"/>
          </a:xfrm>
          <a:prstGeom prst="arc">
            <a:avLst>
              <a:gd name="adj1" fmla="val 14182967"/>
              <a:gd name="adj2" fmla="val 21077314"/>
            </a:avLst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9" name="Arc 18"/>
          <p:cNvSpPr/>
          <p:nvPr/>
        </p:nvSpPr>
        <p:spPr>
          <a:xfrm rot="6809023" flipV="1">
            <a:off x="288731" y="2442204"/>
            <a:ext cx="2757858" cy="1636535"/>
          </a:xfrm>
          <a:prstGeom prst="arc">
            <a:avLst>
              <a:gd name="adj1" fmla="val 12504858"/>
              <a:gd name="adj2" fmla="val 20948926"/>
            </a:avLst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0" name="Arc 19"/>
          <p:cNvSpPr/>
          <p:nvPr/>
        </p:nvSpPr>
        <p:spPr>
          <a:xfrm rot="7749167" flipV="1">
            <a:off x="1019470" y="2171040"/>
            <a:ext cx="1244647" cy="819932"/>
          </a:xfrm>
          <a:prstGeom prst="arc">
            <a:avLst>
              <a:gd name="adj1" fmla="val 12211915"/>
              <a:gd name="adj2" fmla="val 21077314"/>
            </a:avLst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536610" y="5216435"/>
                <a:ext cx="2147425" cy="31085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sz="20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𝑃𝑀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a-IR" sz="16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Koodak" panose="00000700000000000000" pitchFamily="2" charset="-78"/>
                            </a:rPr>
                            <m:t>2</m:t>
                          </m:r>
                        </m:sup>
                      </m:sSup>
                      <m:r>
                        <a:rPr lang="fa-IR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𝐴𝑃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</m:t>
                      </m:r>
                    </m:oMath>
                  </m:oMathPara>
                </a14:m>
                <a:endParaRPr lang="fa-IR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610" y="5216435"/>
                <a:ext cx="2147425" cy="310854"/>
              </a:xfrm>
              <a:prstGeom prst="rect">
                <a:avLst/>
              </a:prstGeom>
              <a:blipFill rotWithShape="0">
                <a:blip r:embed="rId13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3018284" y="5760946"/>
            <a:ext cx="10278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فلش متوسط</a:t>
            </a:r>
            <a:endParaRPr lang="fa-IR" sz="1600" dirty="0">
              <a:solidFill>
                <a:srgbClr val="00206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10994" y="5785022"/>
            <a:ext cx="10422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فلش کوچک</a:t>
            </a:r>
            <a:endParaRPr lang="fa-IR" sz="1600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82997" y="5785022"/>
            <a:ext cx="9717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فلش بزرگ</a:t>
            </a:r>
            <a:endParaRPr lang="fa-IR" sz="1600" dirty="0">
              <a:solidFill>
                <a:srgbClr val="002060"/>
              </a:solidFill>
            </a:endParaRPr>
          </a:p>
        </p:txBody>
      </p:sp>
      <p:cxnSp>
        <p:nvCxnSpPr>
          <p:cNvPr id="26" name="Straight Arrow Connector 25"/>
          <p:cNvCxnSpPr>
            <a:stCxn id="22" idx="0"/>
          </p:cNvCxnSpPr>
          <p:nvPr/>
        </p:nvCxnSpPr>
        <p:spPr>
          <a:xfrm flipV="1">
            <a:off x="3532207" y="5542112"/>
            <a:ext cx="334583" cy="218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720113" y="5542112"/>
            <a:ext cx="0" cy="242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5373376" y="5579732"/>
            <a:ext cx="395491" cy="205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785036" y="4716702"/>
            <a:ext cx="5694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در مسائل اینچنینی که در آن چهار خط دو به دو موازی وجود دارد، داریم:</a:t>
            </a:r>
            <a:endParaRPr lang="fa-IR" dirty="0">
              <a:solidFill>
                <a:srgbClr val="00206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1228667">
            <a:off x="887938" y="813562"/>
            <a:ext cx="1792767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fa-IR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تمرین تکمیلی</a:t>
            </a:r>
            <a:endParaRPr lang="fa-IR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14734" y="4188244"/>
            <a:ext cx="1383306" cy="40011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1">
            <a:spAutoFit/>
          </a:bodyPr>
          <a:lstStyle/>
          <a:p>
            <a:pPr algn="ctr"/>
            <a:r>
              <a:rPr lang="fa-I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نکته تکمیلی</a:t>
            </a:r>
            <a:endParaRPr lang="fa-I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5279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8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4" grpId="0"/>
      <p:bldP spid="15" grpId="0"/>
      <p:bldP spid="8" grpId="0"/>
      <p:bldP spid="9" grpId="0"/>
      <p:bldP spid="11" grpId="0"/>
      <p:bldP spid="2" grpId="0" animBg="1"/>
      <p:bldP spid="16" grpId="0"/>
      <p:bldP spid="17" grpId="0"/>
      <p:bldP spid="3" grpId="0"/>
      <p:bldP spid="10" grpId="0"/>
      <p:bldP spid="18" grpId="0" animBg="1"/>
      <p:bldP spid="19" grpId="0" animBg="1"/>
      <p:bldP spid="20" grpId="0" animBg="1"/>
      <p:bldP spid="13" grpId="0"/>
      <p:bldP spid="22" grpId="0"/>
      <p:bldP spid="23" grpId="0"/>
      <p:bldP spid="24" grpId="0"/>
      <p:bldP spid="31" grpId="0"/>
      <p:bldP spid="33" grpId="0" animBg="1"/>
      <p:bldP spid="3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>
                <a:cs typeface="B Koodak" pitchFamily="2" charset="-78"/>
              </a:rPr>
              <a:t>43</a:t>
            </a:fld>
            <a:endParaRPr lang="fa-IR" dirty="0">
              <a:cs typeface="B Koodak" pitchFamily="2" charset="-78"/>
            </a:endParaRPr>
          </a:p>
        </p:txBody>
      </p:sp>
      <p:sp>
        <p:nvSpPr>
          <p:cNvPr id="11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51" y="83139"/>
            <a:ext cx="25415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08" t="4445" b="-6035"/>
          <a:stretch/>
        </p:blipFill>
        <p:spPr bwMode="auto">
          <a:xfrm>
            <a:off x="8367844" y="1174700"/>
            <a:ext cx="436302" cy="412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503249" y="2100730"/>
            <a:ext cx="5638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solidFill>
                  <a:srgbClr val="C00000"/>
                </a:solidFill>
                <a:cs typeface="B Koodak" pitchFamily="2" charset="-78"/>
              </a:rPr>
              <a:t>اگر در مثلثی سه زاویه برابر باشند، آنگاه سه ضلع نیز برابر خواهند بود.</a:t>
            </a:r>
            <a:endParaRPr lang="fa-IR" dirty="0"/>
          </a:p>
        </p:txBody>
      </p:sp>
      <p:sp>
        <p:nvSpPr>
          <p:cNvPr id="15" name="Rectangle 14"/>
          <p:cNvSpPr/>
          <p:nvPr/>
        </p:nvSpPr>
        <p:spPr>
          <a:xfrm>
            <a:off x="923692" y="2940017"/>
            <a:ext cx="7184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solidFill>
                  <a:srgbClr val="C00000"/>
                </a:solidFill>
                <a:cs typeface="B Koodak" pitchFamily="2" charset="-78"/>
              </a:rPr>
              <a:t>اگر در یک چهار ضلعی زاویه های روبه رو برابر باشند، در این صورت اضلاع روبه رو موازیند.</a:t>
            </a:r>
            <a:endParaRPr lang="fa-IR" dirty="0"/>
          </a:p>
        </p:txBody>
      </p:sp>
      <p:sp>
        <p:nvSpPr>
          <p:cNvPr id="17" name="Rectangle 16"/>
          <p:cNvSpPr/>
          <p:nvPr/>
        </p:nvSpPr>
        <p:spPr>
          <a:xfrm>
            <a:off x="533194" y="4096937"/>
            <a:ext cx="7551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 smtClean="0">
                <a:solidFill>
                  <a:srgbClr val="C00000"/>
                </a:solidFill>
                <a:cs typeface="B Koodak" pitchFamily="2" charset="-78"/>
              </a:rPr>
              <a:t>اگر در یک چهار ضلعی زاویه های روبه رو مکمل یکدیگر باشند، آنگاه در این صورت راس های آن چهار ضلعی روی دایره است.</a:t>
            </a:r>
            <a:endParaRPr lang="fa-IR" dirty="0"/>
          </a:p>
        </p:txBody>
      </p:sp>
      <p:sp>
        <p:nvSpPr>
          <p:cNvPr id="18" name="TextBox 17"/>
          <p:cNvSpPr txBox="1"/>
          <p:nvPr/>
        </p:nvSpPr>
        <p:spPr>
          <a:xfrm>
            <a:off x="1309044" y="729233"/>
            <a:ext cx="2676258" cy="369332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تمرین 7 صفحه 41 کتاب درسی</a:t>
            </a:r>
            <a:endParaRPr lang="fa-I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79659" y="1198368"/>
            <a:ext cx="6649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solidFill>
                  <a:srgbClr val="002060"/>
                </a:solidFill>
                <a:cs typeface="B Koodak" pitchFamily="2" charset="-78"/>
              </a:rPr>
              <a:t>در هر مورد با عوض کردن جای فرض و حکم عکس آنچه را داده شده است، بنویسید.</a:t>
            </a:r>
            <a:endParaRPr lang="fa-IR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34825" y="1694148"/>
            <a:ext cx="5939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solidFill>
                  <a:srgbClr val="002060"/>
                </a:solidFill>
                <a:cs typeface="B Koodak" pitchFamily="2" charset="-78"/>
              </a:rPr>
              <a:t>الف) </a:t>
            </a:r>
            <a:r>
              <a:rPr lang="fa-IR" dirty="0">
                <a:solidFill>
                  <a:srgbClr val="002060"/>
                </a:solidFill>
                <a:cs typeface="B Koodak" pitchFamily="2" charset="-78"/>
              </a:rPr>
              <a:t>اگر در مثلثی سه ضلع برابر باشند، آنگاه سه زاویه نیز برابر خواهند بود.</a:t>
            </a:r>
            <a:endParaRPr lang="fa-IR" dirty="0">
              <a:solidFill>
                <a:srgbClr val="00206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23692" y="2544175"/>
            <a:ext cx="7526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solidFill>
                  <a:srgbClr val="002060"/>
                </a:solidFill>
                <a:cs typeface="B Koodak" pitchFamily="2" charset="-78"/>
              </a:rPr>
              <a:t>ب) </a:t>
            </a:r>
            <a:r>
              <a:rPr lang="fa-IR" dirty="0">
                <a:solidFill>
                  <a:srgbClr val="002060"/>
                </a:solidFill>
                <a:cs typeface="B Koodak" pitchFamily="2" charset="-78"/>
              </a:rPr>
              <a:t>اگر در یک چهارضلعی اضلاع روبه رو موازی باشند، در این صورت زوایای مقابل با هم برابرند.</a:t>
            </a:r>
            <a:endParaRPr lang="fa-IR" dirty="0">
              <a:solidFill>
                <a:srgbClr val="00206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3194" y="3437652"/>
            <a:ext cx="7927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a-IR" dirty="0" smtClean="0">
                <a:solidFill>
                  <a:srgbClr val="002060"/>
                </a:solidFill>
                <a:cs typeface="B Koodak" pitchFamily="2" charset="-78"/>
              </a:rPr>
              <a:t>پ) </a:t>
            </a:r>
            <a:r>
              <a:rPr lang="fa-IR" dirty="0">
                <a:solidFill>
                  <a:srgbClr val="002060"/>
                </a:solidFill>
                <a:cs typeface="B Koodak" pitchFamily="2" charset="-78"/>
              </a:rPr>
              <a:t>اگر رأس های یک چهارضلعی روی یک دایره قرار داشته باشند، در این صورت زوایای مقابل آن چهارضلعی مکمل اند.</a:t>
            </a:r>
            <a:endParaRPr lang="fa-IR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970732" y="4888777"/>
            <a:ext cx="5425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 smtClean="0">
                <a:solidFill>
                  <a:srgbClr val="002060"/>
                </a:solidFill>
                <a:cs typeface="B Koodak" pitchFamily="2" charset="-78"/>
              </a:rPr>
              <a:t>ت) </a:t>
            </a:r>
            <a:r>
              <a:rPr lang="fa-IR" dirty="0">
                <a:solidFill>
                  <a:srgbClr val="002060"/>
                </a:solidFill>
                <a:cs typeface="B Koodak" pitchFamily="2" charset="-78"/>
              </a:rPr>
              <a:t>در یک مثلث اگر دو ارتفاع نابرابر </a:t>
            </a:r>
            <a:r>
              <a:rPr lang="fa-IR" dirty="0" smtClean="0">
                <a:solidFill>
                  <a:srgbClr val="002060"/>
                </a:solidFill>
                <a:cs typeface="B Koodak" pitchFamily="2" charset="-78"/>
              </a:rPr>
              <a:t>باشند </a:t>
            </a:r>
            <a:r>
              <a:rPr lang="fa-IR" dirty="0">
                <a:solidFill>
                  <a:srgbClr val="002060"/>
                </a:solidFill>
                <a:cs typeface="B Koodak" pitchFamily="2" charset="-78"/>
              </a:rPr>
              <a:t>« ضلع متناظر به ارتفاع بزرگ </a:t>
            </a:r>
            <a:r>
              <a:rPr lang="fa-IR" dirty="0" smtClean="0">
                <a:solidFill>
                  <a:srgbClr val="002060"/>
                </a:solidFill>
                <a:cs typeface="B Koodak" pitchFamily="2" charset="-78"/>
              </a:rPr>
              <a:t>تر» کوچک </a:t>
            </a:r>
            <a:r>
              <a:rPr lang="fa-IR" dirty="0">
                <a:solidFill>
                  <a:srgbClr val="002060"/>
                </a:solidFill>
                <a:cs typeface="B Koodak" pitchFamily="2" charset="-78"/>
              </a:rPr>
              <a:t>تر است </a:t>
            </a:r>
            <a:r>
              <a:rPr lang="fa-IR" dirty="0" smtClean="0">
                <a:solidFill>
                  <a:srgbClr val="002060"/>
                </a:solidFill>
                <a:cs typeface="B Koodak" pitchFamily="2" charset="-78"/>
              </a:rPr>
              <a:t>از </a:t>
            </a:r>
            <a:r>
              <a:rPr lang="fa-IR" dirty="0">
                <a:solidFill>
                  <a:srgbClr val="002060"/>
                </a:solidFill>
                <a:cs typeface="B Koodak" pitchFamily="2" charset="-78"/>
              </a:rPr>
              <a:t>«ضلع مقابل به ارتفاع کوچک تر</a:t>
            </a:r>
            <a:r>
              <a:rPr lang="fa-IR" dirty="0" smtClean="0">
                <a:solidFill>
                  <a:srgbClr val="002060"/>
                </a:solidFill>
                <a:cs typeface="B Koodak" pitchFamily="2" charset="-78"/>
              </a:rPr>
              <a:t>». </a:t>
            </a:r>
            <a:endParaRPr lang="fa-IR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4706863"/>
            <a:ext cx="2323316" cy="148279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750494" y="5680617"/>
                <a:ext cx="314359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fa-IR" sz="120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fa-IR" sz="120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494" y="5680617"/>
                <a:ext cx="3143592" cy="276999"/>
              </a:xfrm>
              <a:prstGeom prst="rect">
                <a:avLst/>
              </a:prstGeom>
              <a:blipFill rotWithShape="0">
                <a:blip r:embed="rId5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3896309" y="6103125"/>
                <a:ext cx="314359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⟹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fa-IR" sz="1200" b="0" i="0" smtClean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fa-IR" sz="1200" b="0" i="0" smtClean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309" y="6103125"/>
                <a:ext cx="3143592" cy="276999"/>
              </a:xfrm>
              <a:prstGeom prst="rect">
                <a:avLst/>
              </a:prstGeom>
              <a:blipFill rotWithShape="0">
                <a:blip r:embed="rId6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767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 animBg="1"/>
      <p:bldP spid="19" grpId="0"/>
      <p:bldP spid="20" grpId="0"/>
      <p:bldP spid="21" grpId="0"/>
      <p:bldP spid="22" grpId="0"/>
      <p:bldP spid="24" grpId="0"/>
      <p:bldP spid="6" grpId="0"/>
      <p:bldP spid="2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>
                <a:cs typeface="B Koodak" pitchFamily="2" charset="-78"/>
              </a:rPr>
              <a:t>44</a:t>
            </a:fld>
            <a:endParaRPr lang="fa-IR" dirty="0">
              <a:cs typeface="B Koodak" pitchFamily="2" charset="-78"/>
            </a:endParaRPr>
          </a:p>
        </p:txBody>
      </p:sp>
      <p:sp>
        <p:nvSpPr>
          <p:cNvPr id="11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51" y="83139"/>
            <a:ext cx="25415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526" r="1067" b="10494"/>
          <a:stretch/>
        </p:blipFill>
        <p:spPr bwMode="auto">
          <a:xfrm>
            <a:off x="8295209" y="1555570"/>
            <a:ext cx="432048" cy="41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436096" y="1041321"/>
            <a:ext cx="2676258" cy="369332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تمرین 8 صفحه 41 کتاب درسی</a:t>
            </a:r>
            <a:endParaRPr lang="fa-I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5282" y="1604184"/>
            <a:ext cx="7689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solidFill>
                  <a:srgbClr val="002060"/>
                </a:solidFill>
                <a:cs typeface="B Koodak" pitchFamily="2" charset="-78"/>
              </a:rPr>
              <a:t>با برهان خلف ثابت کنید نمی توان از یک </a:t>
            </a:r>
            <a:r>
              <a:rPr lang="fa-IR" dirty="0" smtClean="0">
                <a:solidFill>
                  <a:srgbClr val="002060"/>
                </a:solidFill>
                <a:cs typeface="B Koodak" pitchFamily="2" charset="-78"/>
              </a:rPr>
              <a:t>نقطة </a:t>
            </a:r>
            <a:r>
              <a:rPr lang="fa-IR" dirty="0">
                <a:solidFill>
                  <a:srgbClr val="002060"/>
                </a:solidFill>
                <a:cs typeface="B Koodak" pitchFamily="2" charset="-78"/>
              </a:rPr>
              <a:t>غیر واقع بر یک خط، دو عمود بر آن خط رسم کرد.</a:t>
            </a:r>
            <a:endParaRPr lang="fa-IR" dirty="0">
              <a:solidFill>
                <a:srgbClr val="00206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115616" y="3933056"/>
            <a:ext cx="2232248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030475" y="2420887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12" name="Straight Connector 11"/>
          <p:cNvCxnSpPr>
            <a:stCxn id="9" idx="5"/>
          </p:cNvCxnSpPr>
          <p:nvPr/>
        </p:nvCxnSpPr>
        <p:spPr>
          <a:xfrm>
            <a:off x="2091931" y="2482343"/>
            <a:ext cx="751877" cy="1567471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834130" y="2474956"/>
            <a:ext cx="230778" cy="1872209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904232" y="2236122"/>
                <a:ext cx="5770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fa-IR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232" y="2236122"/>
                <a:ext cx="57708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110000" r="-220000" b="-75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70166" y="3802224"/>
                <a:ext cx="5770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fa-IR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166" y="3802224"/>
                <a:ext cx="57708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120000" r="-210000" b="-100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807800" y="3898709"/>
                <a:ext cx="227948" cy="3361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fa-IR" sz="1100" b="0" i="0" smtClean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a-IR" sz="16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800" y="3898709"/>
                <a:ext cx="227948" cy="336118"/>
              </a:xfrm>
              <a:prstGeom prst="rect">
                <a:avLst/>
              </a:prstGeom>
              <a:blipFill rotWithShape="0">
                <a:blip r:embed="rId7"/>
                <a:stretch>
                  <a:fillRect r="-5675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533659" y="3880386"/>
                <a:ext cx="227948" cy="3361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fa-IR" sz="110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a-IR" sz="16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659" y="3880386"/>
                <a:ext cx="227948" cy="336118"/>
              </a:xfrm>
              <a:prstGeom prst="rect">
                <a:avLst/>
              </a:prstGeom>
              <a:blipFill rotWithShape="0">
                <a:blip r:embed="rId8"/>
                <a:stretch>
                  <a:fillRect r="-5405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3566765" y="2731629"/>
                <a:ext cx="477873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a-IR" dirty="0" smtClean="0">
                    <a:solidFill>
                      <a:srgbClr val="C00000"/>
                    </a:solidFill>
                    <a:cs typeface="B Koodak" pitchFamily="2" charset="-78"/>
                  </a:rPr>
                  <a:t>(فرض خلف): از نقطة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B Koodak" pitchFamily="2" charset="-78"/>
                      </a:rPr>
                      <m:t>𝑃</m:t>
                    </m:r>
                  </m:oMath>
                </a14:m>
                <a:r>
                  <a:rPr lang="fa-IR" dirty="0" smtClean="0">
                    <a:solidFill>
                      <a:srgbClr val="C00000"/>
                    </a:solidFill>
                    <a:cs typeface="B Koodak" pitchFamily="2" charset="-78"/>
                  </a:rPr>
                  <a:t> خارج از خط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B Koodak" pitchFamily="2" charset="-78"/>
                      </a:rPr>
                      <m:t>𝑑</m:t>
                    </m:r>
                  </m:oMath>
                </a14:m>
                <a:r>
                  <a:rPr lang="fa-IR" dirty="0" smtClean="0">
                    <a:solidFill>
                      <a:srgbClr val="C00000"/>
                    </a:solidFill>
                    <a:cs typeface="B Koodak" pitchFamily="2" charset="-78"/>
                  </a:rPr>
                  <a:t> دو عمود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m:rPr>
                            <m:nor/>
                          </m:rPr>
                          <a:rPr lang="fa-IR" sz="1200">
                            <a:solidFill>
                              <a:srgbClr val="C00000"/>
                            </a:solidFill>
                            <a:cs typeface="B Koodak" pitchFamily="2" charset="-78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dirty="0" smtClean="0">
                    <a:solidFill>
                      <a:srgbClr val="C00000"/>
                    </a:solidFill>
                    <a:cs typeface="B Koodak" pitchFamily="2" charset="-78"/>
                  </a:rPr>
                  <a:t> و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m:rPr>
                            <m:nor/>
                          </m:rPr>
                          <a:rPr lang="fa-IR" sz="1200" b="0" i="0" smtClean="0">
                            <a:solidFill>
                              <a:srgbClr val="C00000"/>
                            </a:solidFill>
                            <a:cs typeface="B Koodak" pitchFamily="2" charset="-78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dirty="0" smtClean="0">
                    <a:solidFill>
                      <a:srgbClr val="C00000"/>
                    </a:solidFill>
                    <a:cs typeface="B Koodak" pitchFamily="2" charset="-78"/>
                  </a:rPr>
                  <a:t> بر آن رسم می کنیم.</a:t>
                </a:r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6765" y="2731629"/>
                <a:ext cx="4778733" cy="923330"/>
              </a:xfrm>
              <a:prstGeom prst="rect">
                <a:avLst/>
              </a:prstGeom>
              <a:blipFill rotWithShape="0">
                <a:blip r:embed="rId9"/>
                <a:stretch>
                  <a:fillRect r="-1148" b="-789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6277157" y="3784743"/>
                <a:ext cx="20833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a-IR" dirty="0" smtClean="0">
                    <a:solidFill>
                      <a:srgbClr val="C00000"/>
                    </a:solidFill>
                    <a:cs typeface="B Koodak" pitchFamily="2" charset="-78"/>
                  </a:rPr>
                  <a:t>در مثلث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fa-IR" sz="1200">
                                <a:solidFill>
                                  <a:srgbClr val="C00000"/>
                                </a:solidFill>
                                <a:cs typeface="B Koodak" pitchFamily="2" charset="-78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m:rPr>
                            <m:nor/>
                          </m:rPr>
                          <a:rPr lang="fa-IR" sz="1200" b="0" i="0" smtClean="0">
                            <a:solidFill>
                              <a:srgbClr val="C00000"/>
                            </a:solidFill>
                            <a:cs typeface="B Koodak" pitchFamily="2" charset="-78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dirty="0" smtClean="0">
                    <a:solidFill>
                      <a:srgbClr val="C00000"/>
                    </a:solidFill>
                    <a:cs typeface="B Koodak" pitchFamily="2" charset="-78"/>
                  </a:rPr>
                  <a:t> داریم: </a:t>
                </a:r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157" y="3784743"/>
                <a:ext cx="2083327" cy="369332"/>
              </a:xfrm>
              <a:prstGeom prst="rect">
                <a:avLst/>
              </a:prstGeom>
              <a:blipFill rotWithShape="0">
                <a:blip r:embed="rId10"/>
                <a:stretch>
                  <a:fillRect t="-5000" r="-2639" b="-3166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81976" y="4740864"/>
                <a:ext cx="4237992" cy="28918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fa-IR" sz="1200">
                                  <a:solidFill>
                                    <a:srgbClr val="C00000"/>
                                  </a:solidFill>
                                  <a:cs typeface="B Koodak" pitchFamily="2" charset="-78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fa-IR" sz="1200" b="0" i="0" smtClean="0">
                                  <a:solidFill>
                                    <a:srgbClr val="C00000"/>
                                  </a:solidFill>
                                  <a:cs typeface="B Koodak" pitchFamily="2" charset="-78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fa-IR" b="0" i="0" dirty="0" smtClean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90</m:t>
                          </m:r>
                        </m:e>
                        <m:sup>
                          <m: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fa-IR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90</m:t>
                          </m:r>
                        </m:e>
                        <m:sup>
                          <m: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a-I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fa-IR" b="0" i="0" dirty="0" smtClean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180</m:t>
                          </m:r>
                        </m:e>
                        <m:sup>
                          <m:r>
                            <a:rPr lang="fa-I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  <m:r>
                        <a:rPr lang="fa-IR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fa-I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976" y="4740864"/>
                <a:ext cx="4237992" cy="289182"/>
              </a:xfrm>
              <a:prstGeom prst="rect">
                <a:avLst/>
              </a:prstGeom>
              <a:blipFill rotWithShape="0">
                <a:blip r:embed="rId11"/>
                <a:stretch>
                  <a:fillRect t="-25532" r="-3741" b="-17021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119968" y="4581652"/>
                <a:ext cx="890289" cy="3150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fa-IR" sz="1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fa-I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sSup>
                        <m:sSupPr>
                          <m:ctrlPr>
                            <a:rPr lang="fa-IR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fa-IR" sz="1400" dirty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0</m:t>
                          </m:r>
                        </m:e>
                        <m:sup>
                          <m:r>
                            <a:rPr lang="fa-IR" sz="1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fa-IR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968" y="4581652"/>
                <a:ext cx="890289" cy="31508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/>
          <p:nvPr/>
        </p:nvCxnSpPr>
        <p:spPr>
          <a:xfrm>
            <a:off x="5261653" y="4929536"/>
            <a:ext cx="6480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6051410" y="4686868"/>
                <a:ext cx="248786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fa-IR" sz="1200">
                                  <a:solidFill>
                                    <a:srgbClr val="C00000"/>
                                  </a:solidFill>
                                  <a:cs typeface="B Koodak" pitchFamily="2" charset="-78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fa-IR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fa-I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fa-IR" sz="1200">
                                  <a:solidFill>
                                    <a:srgbClr val="C00000"/>
                                  </a:solidFill>
                                  <a:cs typeface="B Koodak" pitchFamily="2" charset="-78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fa-IR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fa-I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sSup>
                        <m:sSupPr>
                          <m:ctrlPr>
                            <a:rPr lang="fa-I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fa-IR" b="0" i="0" dirty="0" smtClean="0">
                              <a:solidFill>
                                <a:srgbClr val="C00000"/>
                              </a:solidFill>
                              <a:cs typeface="B Koodak" pitchFamily="2" charset="-78"/>
                            </a:rPr>
                            <m:t>180</m:t>
                          </m:r>
                        </m:e>
                        <m:sup>
                          <m:r>
                            <a:rPr lang="fa-I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1410" y="4686868"/>
                <a:ext cx="248786" cy="381515"/>
              </a:xfrm>
              <a:prstGeom prst="rect">
                <a:avLst/>
              </a:prstGeom>
              <a:blipFill rotWithShape="0">
                <a:blip r:embed="rId13"/>
                <a:stretch>
                  <a:fillRect t="-6452" r="-750000" b="-161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1362781" y="5444154"/>
                <a:ext cx="67289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a-IR" dirty="0" smtClean="0">
                    <a:solidFill>
                      <a:srgbClr val="C00000"/>
                    </a:solidFill>
                    <a:cs typeface="B Koodak" pitchFamily="2" charset="-78"/>
                  </a:rPr>
                  <a:t> غیر ممکن است لذا </a:t>
                </a:r>
                <a:r>
                  <a:rPr lang="fa-IR" dirty="0">
                    <a:solidFill>
                      <a:srgbClr val="C00000"/>
                    </a:solidFill>
                    <a:cs typeface="B Koodak" pitchFamily="2" charset="-78"/>
                  </a:rPr>
                  <a:t>فرض امکان رسم دو ارتفاع از </a:t>
                </a:r>
                <a:r>
                  <a:rPr lang="fa-IR" dirty="0" smtClean="0">
                    <a:solidFill>
                      <a:srgbClr val="C00000"/>
                    </a:solidFill>
                    <a:cs typeface="B Koodak" pitchFamily="2" charset="-78"/>
                  </a:rPr>
                  <a:t>نقطة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B Koodak" pitchFamily="2" charset="-78"/>
                      </a:rPr>
                      <m:t>𝑃</m:t>
                    </m:r>
                  </m:oMath>
                </a14:m>
                <a:r>
                  <a:rPr lang="fa-IR" dirty="0" smtClean="0">
                    <a:solidFill>
                      <a:srgbClr val="C00000"/>
                    </a:solidFill>
                    <a:cs typeface="B Koodak" pitchFamily="2" charset="-78"/>
                  </a:rPr>
                  <a:t> غلط است و حکم ثابت است.</a:t>
                </a:r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781" y="5444154"/>
                <a:ext cx="6728958" cy="369332"/>
              </a:xfrm>
              <a:prstGeom prst="rect">
                <a:avLst/>
              </a:prstGeom>
              <a:blipFill rotWithShape="0">
                <a:blip r:embed="rId14"/>
                <a:stretch>
                  <a:fillRect t="-3279" r="-816" b="-29508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152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2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9" grpId="0" animBg="1"/>
      <p:bldP spid="20" grpId="0"/>
      <p:bldP spid="31" grpId="0"/>
      <p:bldP spid="26" grpId="0"/>
      <p:bldP spid="36" grpId="0"/>
      <p:bldP spid="37" grpId="0"/>
      <p:bldP spid="38" grpId="0"/>
      <p:bldP spid="27" grpId="0"/>
      <p:bldP spid="28" grpId="0"/>
      <p:bldP spid="40" grpId="0"/>
      <p:bldP spid="4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>
                <a:cs typeface="B Koodak" pitchFamily="2" charset="-78"/>
              </a:rPr>
              <a:t>45</a:t>
            </a:fld>
            <a:endParaRPr lang="fa-IR" dirty="0">
              <a:cs typeface="B Koodak" pitchFamily="2" charset="-78"/>
            </a:endParaRPr>
          </a:p>
        </p:txBody>
      </p:sp>
      <p:sp>
        <p:nvSpPr>
          <p:cNvPr id="11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51" y="83139"/>
            <a:ext cx="25415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904" b="8623"/>
          <a:stretch/>
        </p:blipFill>
        <p:spPr bwMode="auto">
          <a:xfrm>
            <a:off x="8147261" y="1359593"/>
            <a:ext cx="447948" cy="40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442789" y="2220598"/>
            <a:ext cx="3230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solidFill>
                  <a:srgbClr val="C00000"/>
                </a:solidFill>
                <a:cs typeface="B Koodak" pitchFamily="2" charset="-78"/>
              </a:rPr>
              <a:t>131 عددی اول و بزرگتر از 127 است .</a:t>
            </a:r>
            <a:endParaRPr lang="fa-I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136068" y="3040307"/>
                <a:ext cx="59595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a-IR" dirty="0" smtClean="0">
                    <a:solidFill>
                      <a:srgbClr val="C00000"/>
                    </a:solidFill>
                    <a:cs typeface="B Koodak" pitchFamily="2" charset="-78"/>
                  </a:rPr>
                  <a:t>در شکل مقابل می بینیم که مساحت مثلث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B Koodak" pitchFamily="2" charset="-78"/>
                      </a:rPr>
                      <m:t>𝐴𝐵𝐶</m:t>
                    </m:r>
                  </m:oMath>
                </a14:m>
                <a:r>
                  <a:rPr lang="fa-IR" dirty="0" smtClean="0">
                    <a:solidFill>
                      <a:srgbClr val="C00000"/>
                    </a:solidFill>
                    <a:cs typeface="B Koodak" pitchFamily="2" charset="-78"/>
                  </a:rPr>
                  <a:t> کمتر از مربع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B Koodak" pitchFamily="2" charset="-78"/>
                      </a:rPr>
                      <m:t>𝐴𝐵𝐶𝐷</m:t>
                    </m:r>
                  </m:oMath>
                </a14:m>
                <a:r>
                  <a:rPr lang="fa-IR" dirty="0" smtClean="0">
                    <a:solidFill>
                      <a:srgbClr val="C00000"/>
                    </a:solidFill>
                    <a:cs typeface="B Koodak" pitchFamily="2" charset="-78"/>
                  </a:rPr>
                  <a:t>  است.</a:t>
                </a:r>
                <a:endParaRPr lang="fa-IR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6068" y="3040307"/>
                <a:ext cx="5959517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5000" r="-818" b="-3166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432084" y="838409"/>
            <a:ext cx="2676258" cy="369332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تمرین 9 صفحه 41 کتاب درسی</a:t>
            </a:r>
            <a:endParaRPr lang="fa-I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13089" y="1371814"/>
            <a:ext cx="4519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solidFill>
                  <a:srgbClr val="002060"/>
                </a:solidFill>
                <a:cs typeface="B Koodak" pitchFamily="2" charset="-78"/>
              </a:rPr>
              <a:t>هر یک از حکم های کلی زیر را با یک مثال نقض رد کنید.</a:t>
            </a:r>
            <a:endParaRPr lang="fa-IR" dirty="0">
              <a:solidFill>
                <a:srgbClr val="00206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68717" y="1809539"/>
            <a:ext cx="3863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solidFill>
                  <a:srgbClr val="002060"/>
                </a:solidFill>
                <a:cs typeface="B Koodak" pitchFamily="2" charset="-78"/>
              </a:rPr>
              <a:t>الف) </a:t>
            </a:r>
            <a:r>
              <a:rPr lang="fa-IR" dirty="0">
                <a:solidFill>
                  <a:srgbClr val="002060"/>
                </a:solidFill>
                <a:cs typeface="B Koodak" pitchFamily="2" charset="-78"/>
              </a:rPr>
              <a:t>هیچ عدد اولِ بزرگ تر از 127 وجود ندارد.</a:t>
            </a:r>
            <a:endParaRPr lang="fa-IR" dirty="0">
              <a:solidFill>
                <a:srgbClr val="00206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49507" y="2683419"/>
            <a:ext cx="4256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solidFill>
                  <a:srgbClr val="002060"/>
                </a:solidFill>
                <a:cs typeface="B Koodak" pitchFamily="2" charset="-78"/>
              </a:rPr>
              <a:t>ب) </a:t>
            </a:r>
            <a:r>
              <a:rPr lang="fa-IR" dirty="0">
                <a:solidFill>
                  <a:srgbClr val="002060"/>
                </a:solidFill>
                <a:cs typeface="B Koodak" pitchFamily="2" charset="-78"/>
              </a:rPr>
              <a:t>مساحت هر مثلث از مساحت هر مربع بیشتر است.</a:t>
            </a:r>
            <a:endParaRPr lang="fa-IR" dirty="0">
              <a:solidFill>
                <a:srgbClr val="00206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149900" y="3691404"/>
            <a:ext cx="5139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solidFill>
                  <a:srgbClr val="002060"/>
                </a:solidFill>
                <a:cs typeface="B Koodak" pitchFamily="2" charset="-78"/>
              </a:rPr>
              <a:t>پ) </a:t>
            </a:r>
            <a:r>
              <a:rPr lang="fa-IR" dirty="0">
                <a:solidFill>
                  <a:srgbClr val="002060"/>
                </a:solidFill>
                <a:cs typeface="B Koodak" pitchFamily="2" charset="-78"/>
              </a:rPr>
              <a:t>در هر مثلث </a:t>
            </a:r>
            <a:r>
              <a:rPr lang="fa-IR" dirty="0" smtClean="0">
                <a:solidFill>
                  <a:srgbClr val="002060"/>
                </a:solidFill>
                <a:cs typeface="B Koodak" pitchFamily="2" charset="-78"/>
              </a:rPr>
              <a:t>اندازة </a:t>
            </a:r>
            <a:r>
              <a:rPr lang="fa-IR" dirty="0">
                <a:solidFill>
                  <a:srgbClr val="002060"/>
                </a:solidFill>
                <a:cs typeface="B Koodak" pitchFamily="2" charset="-78"/>
              </a:rPr>
              <a:t>هر ضلع از </a:t>
            </a:r>
            <a:r>
              <a:rPr lang="fa-IR" dirty="0" smtClean="0">
                <a:solidFill>
                  <a:srgbClr val="002060"/>
                </a:solidFill>
                <a:cs typeface="B Koodak" pitchFamily="2" charset="-78"/>
              </a:rPr>
              <a:t>اندازة </a:t>
            </a:r>
            <a:r>
              <a:rPr lang="fa-IR" dirty="0">
                <a:solidFill>
                  <a:srgbClr val="002060"/>
                </a:solidFill>
                <a:cs typeface="B Koodak" pitchFamily="2" charset="-78"/>
              </a:rPr>
              <a:t>هر ارتفاع بزرگ تر است.</a:t>
            </a:r>
            <a:endParaRPr lang="fa-IR" dirty="0">
              <a:solidFill>
                <a:srgbClr val="00206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12688" y="4779594"/>
            <a:ext cx="5607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solidFill>
                  <a:srgbClr val="002060"/>
                </a:solidFill>
                <a:cs typeface="B Koodak" pitchFamily="2" charset="-78"/>
              </a:rPr>
              <a:t>ت) </a:t>
            </a:r>
            <a:r>
              <a:rPr lang="fa-IR" dirty="0">
                <a:solidFill>
                  <a:srgbClr val="002060"/>
                </a:solidFill>
                <a:cs typeface="B Koodak" pitchFamily="2" charset="-78"/>
              </a:rPr>
              <a:t>در هر مثلث میانه و عمودمنصف متناظر به هر ضلع برهم منطبق </a:t>
            </a:r>
            <a:r>
              <a:rPr lang="fa-IR" dirty="0" smtClean="0">
                <a:solidFill>
                  <a:srgbClr val="002060"/>
                </a:solidFill>
                <a:cs typeface="B Koodak" pitchFamily="2" charset="-78"/>
              </a:rPr>
              <a:t>اند.</a:t>
            </a:r>
            <a:endParaRPr lang="fa-IR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971" y="2496693"/>
            <a:ext cx="1480505" cy="14429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584" y="4042733"/>
            <a:ext cx="1939245" cy="2313617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1405514" y="4889084"/>
            <a:ext cx="936104" cy="64807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170379" y="5198602"/>
            <a:ext cx="732420" cy="96670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880462" y="5067215"/>
                <a:ext cx="24237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fa-IR" sz="16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462" y="5067215"/>
                <a:ext cx="242374" cy="338554"/>
              </a:xfrm>
              <a:prstGeom prst="rect">
                <a:avLst/>
              </a:prstGeom>
              <a:blipFill rotWithShape="0">
                <a:blip r:embed="rId8"/>
                <a:stretch>
                  <a:fillRect r="-375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2624329" y="5321858"/>
                <a:ext cx="551055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a-IR" dirty="0" smtClean="0">
                    <a:solidFill>
                      <a:srgbClr val="C00000"/>
                    </a:solidFill>
                    <a:cs typeface="B Koodak" pitchFamily="2" charset="-78"/>
                  </a:rPr>
                  <a:t>در شکل مقابل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B Koodak" pitchFamily="2" charset="-78"/>
                      </a:rPr>
                      <m:t>𝐵𝑀</m:t>
                    </m:r>
                  </m:oMath>
                </a14:m>
                <a:r>
                  <a:rPr lang="fa-IR" dirty="0" smtClean="0">
                    <a:solidFill>
                      <a:srgbClr val="C00000"/>
                    </a:solidFill>
                    <a:cs typeface="B Koodak" pitchFamily="2" charset="-78"/>
                  </a:rPr>
                  <a:t> میانه وارد بر ضلع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B Koodak" pitchFamily="2" charset="-78"/>
                      </a:rPr>
                      <m:t>𝐴𝐶</m:t>
                    </m:r>
                  </m:oMath>
                </a14:m>
                <a:r>
                  <a:rPr lang="fa-IR" dirty="0" smtClean="0">
                    <a:solidFill>
                      <a:srgbClr val="C00000"/>
                    </a:solidFill>
                    <a:cs typeface="B Koodak" pitchFamily="2" charset="-78"/>
                  </a:rPr>
                  <a:t> و خط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B Koodak" pitchFamily="2" charset="-78"/>
                      </a:rPr>
                      <m:t>𝑙</m:t>
                    </m:r>
                  </m:oMath>
                </a14:m>
                <a:r>
                  <a:rPr lang="fa-IR" dirty="0" smtClean="0">
                    <a:solidFill>
                      <a:srgbClr val="C00000"/>
                    </a:solidFill>
                    <a:cs typeface="B Koodak" pitchFamily="2" charset="-78"/>
                  </a:rPr>
                  <a:t> عمود منصف ضلع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B Koodak" pitchFamily="2" charset="-78"/>
                      </a:rPr>
                      <m:t>𝐴𝐶</m:t>
                    </m:r>
                  </m:oMath>
                </a14:m>
                <a:r>
                  <a:rPr lang="fa-IR" dirty="0" smtClean="0">
                    <a:solidFill>
                      <a:srgbClr val="C00000"/>
                    </a:solidFill>
                    <a:cs typeface="B Koodak" pitchFamily="2" charset="-78"/>
                  </a:rPr>
                  <a:t>  رسم شده اند و می بینیم که بر هم منطق نیستند.</a:t>
                </a:r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329" y="5321858"/>
                <a:ext cx="5510558" cy="646331"/>
              </a:xfrm>
              <a:prstGeom prst="rect">
                <a:avLst/>
              </a:prstGeom>
              <a:blipFill rotWithShape="0">
                <a:blip r:embed="rId9"/>
                <a:stretch>
                  <a:fillRect t="-1887" r="-997" b="-16981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2726486" y="4147863"/>
                <a:ext cx="53690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a-IR" dirty="0" smtClean="0">
                    <a:solidFill>
                      <a:srgbClr val="C00000"/>
                    </a:solidFill>
                    <a:cs typeface="B Koodak" pitchFamily="2" charset="-78"/>
                  </a:rPr>
                  <a:t>در شکل مقابل می بینیم که اندازة ضلع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B Koodak" pitchFamily="2" charset="-78"/>
                      </a:rPr>
                      <m:t>𝐵𝐶</m:t>
                    </m:r>
                  </m:oMath>
                </a14:m>
                <a:r>
                  <a:rPr lang="fa-IR" dirty="0" smtClean="0">
                    <a:solidFill>
                      <a:srgbClr val="C00000"/>
                    </a:solidFill>
                    <a:cs typeface="B Koodak" pitchFamily="2" charset="-78"/>
                  </a:rPr>
                  <a:t> کمتر از ارتفاع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B Koodak" pitchFamily="2" charset="-78"/>
                      </a:rPr>
                      <m:t>𝐴𝐵</m:t>
                    </m:r>
                  </m:oMath>
                </a14:m>
                <a:r>
                  <a:rPr lang="fa-IR" dirty="0" smtClean="0">
                    <a:solidFill>
                      <a:srgbClr val="C00000"/>
                    </a:solidFill>
                    <a:cs typeface="B Koodak" pitchFamily="2" charset="-78"/>
                  </a:rPr>
                  <a:t>  است.</a:t>
                </a:r>
                <a:endParaRPr lang="fa-IR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486" y="4147863"/>
                <a:ext cx="5369099" cy="369332"/>
              </a:xfrm>
              <a:prstGeom prst="rect">
                <a:avLst/>
              </a:prstGeom>
              <a:blipFill rotWithShape="0">
                <a:blip r:embed="rId10"/>
                <a:stretch>
                  <a:fillRect t="-3279" r="-1022" b="-29508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214953" y="4652863"/>
                <a:ext cx="3122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B Koodak" pitchFamily="2" charset="-78"/>
                      </a:rPr>
                      <m:t>𝑙</m:t>
                    </m:r>
                  </m:oMath>
                </a14:m>
                <a:r>
                  <a:rPr lang="fa-IR" dirty="0">
                    <a:solidFill>
                      <a:srgbClr val="C00000"/>
                    </a:solidFill>
                    <a:cs typeface="B Koodak" pitchFamily="2" charset="-78"/>
                  </a:rPr>
                  <a:t> </a:t>
                </a:r>
                <a:endParaRPr lang="fa-IR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953" y="4652863"/>
                <a:ext cx="312200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15385" t="-3279" b="-29508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936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 animBg="1"/>
      <p:bldP spid="18" grpId="0"/>
      <p:bldP spid="19" grpId="0"/>
      <p:bldP spid="21" grpId="0"/>
      <p:bldP spid="22" grpId="0"/>
      <p:bldP spid="23" grpId="0"/>
      <p:bldP spid="34" grpId="0"/>
      <p:bldP spid="28" grpId="0"/>
      <p:bldP spid="38" grpId="0"/>
      <p:bldP spid="2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>
                <a:cs typeface="B Koodak" pitchFamily="2" charset="-78"/>
              </a:rPr>
              <a:t>46</a:t>
            </a:fld>
            <a:endParaRPr lang="fa-IR">
              <a:cs typeface="B Koodak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50905" y="1268760"/>
            <a:ext cx="486222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پایان درس دوم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29000"/>
            <a:ext cx="2410403" cy="2333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51337" y="2909843"/>
            <a:ext cx="267893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شماره تماس: 09177635165</a:t>
            </a:r>
            <a:endParaRPr lang="fa-IR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743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07020" y="6275247"/>
            <a:ext cx="762000" cy="365125"/>
          </a:xfrm>
        </p:spPr>
        <p:txBody>
          <a:bodyPr/>
          <a:lstStyle/>
          <a:p>
            <a:fld id="{B073E467-DB0F-4003-8EC4-4998974257DE}" type="slidenum">
              <a:rPr lang="fa-IR" smtClean="0">
                <a:cs typeface="B Koodak" pitchFamily="2" charset="-78"/>
              </a:rPr>
              <a:t>5</a:t>
            </a:fld>
            <a:endParaRPr lang="fa-IR">
              <a:cs typeface="B Koodak" pitchFamily="2" charset="-78"/>
            </a:endParaRPr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51" y="83139"/>
            <a:ext cx="25415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Rectangle 67"/>
          <p:cNvSpPr/>
          <p:nvPr/>
        </p:nvSpPr>
        <p:spPr>
          <a:xfrm>
            <a:off x="3314190" y="2854084"/>
            <a:ext cx="22190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a-IR" dirty="0" smtClean="0">
                <a:solidFill>
                  <a:srgbClr val="C00000"/>
                </a:solidFill>
                <a:cs typeface="B Koodak" pitchFamily="2" charset="-78"/>
              </a:rPr>
              <a:t>( معکوس کردن تناسب)</a:t>
            </a:r>
            <a:endParaRPr lang="fa-IR" dirty="0">
              <a:solidFill>
                <a:srgbClr val="C00000"/>
              </a:solidFill>
              <a:cs typeface="B Koodak" pitchFamily="2" charset="-7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754924" y="3963709"/>
            <a:ext cx="1047042" cy="1304925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18" y="2664818"/>
            <a:ext cx="189547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34844" y="4271890"/>
                <a:ext cx="824392" cy="56669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𝑏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844" y="4271890"/>
                <a:ext cx="824392" cy="56669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562992" y="4224259"/>
                <a:ext cx="2446416" cy="61831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𝑏</m:t>
                          </m:r>
                        </m:den>
                      </m:f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𝑏𝑑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𝑎𝑐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𝑏𝑑</m:t>
                          </m:r>
                          <m:r>
                            <m:rPr>
                              <m:nor/>
                            </m:rPr>
                            <a:rPr lang="fa-IR" dirty="0">
                              <a:solidFill>
                                <a:srgbClr val="C00000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𝑎𝑐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992" y="4224259"/>
                <a:ext cx="2446416" cy="61831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697983" y="4200835"/>
                <a:ext cx="2329069" cy="55553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vertJc m:val="bot"/>
                          <m:ctrlPr>
                            <a:rPr lang="fa-IR" sz="1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groupChrPr>
                        <m:e>
                          <m:r>
                            <m:rPr>
                              <m:nor/>
                              <m:brk m:alnAt="2"/>
                            </m:rPr>
                            <a:rPr lang="fa-IR" sz="1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  <m:r>
                            <m:rPr>
                              <m:nor/>
                              <m:brk m:alnAt="2"/>
                            </m:rPr>
                            <a:rPr lang="fa-IR" sz="1400" b="0" i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  <a:cs typeface="B Koodak" pitchFamily="2" charset="-78"/>
                            </a:rPr>
                            <m:t>ض</m:t>
                          </m:r>
                          <m:r>
                            <m:rPr>
                              <m:nor/>
                            </m:rPr>
                            <a:rPr lang="fa-IR" sz="1400" b="0" i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  <a:cs typeface="B Koodak" pitchFamily="2" charset="-78"/>
                            </a:rPr>
                            <m:t>رب می کنیم  </m:t>
                          </m:r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B Koodak" pitchFamily="2" charset="-78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B Koodak" pitchFamily="2" charset="-78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B Koodak" pitchFamily="2" charset="-78"/>
                                </a:rPr>
                                <m:t>𝑏𝑑</m:t>
                              </m:r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B Koodak" pitchFamily="2" charset="-78"/>
                                </a:rPr>
                                <m:t>𝑎𝑐</m:t>
                              </m:r>
                            </m:den>
                          </m:f>
                          <m:r>
                            <a:rPr lang="fa-IR" sz="1400" b="0" i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  <a:cs typeface="B Koodak" pitchFamily="2" charset="-78"/>
                            </a:rPr>
                            <m:t>طر</m:t>
                          </m:r>
                          <m:r>
                            <m:rPr>
                              <m:nor/>
                            </m:rPr>
                            <a:rPr lang="fa-IR" sz="1400" b="0" i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  <a:cs typeface="B Koodak" pitchFamily="2" charset="-78"/>
                            </a:rPr>
                            <m:t>فین را در </m:t>
                          </m:r>
                        </m:e>
                      </m:groupChr>
                    </m:oMath>
                  </m:oMathPara>
                </a14:m>
                <a:endParaRPr lang="fa-IR" sz="1400" dirty="0">
                  <a:solidFill>
                    <a:srgbClr val="C00000"/>
                  </a:solidFill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983" y="4200835"/>
                <a:ext cx="2329069" cy="55553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 flipH="1">
            <a:off x="3915790" y="4289964"/>
            <a:ext cx="225633" cy="24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279503" y="4626876"/>
            <a:ext cx="225633" cy="24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866687" y="4643716"/>
            <a:ext cx="225633" cy="24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311913" y="4273686"/>
            <a:ext cx="225633" cy="24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841923" y="4289964"/>
            <a:ext cx="225633" cy="24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401114" y="4626876"/>
            <a:ext cx="225633" cy="24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841923" y="4620343"/>
            <a:ext cx="225633" cy="24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5385057" y="4273686"/>
            <a:ext cx="225633" cy="24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569001" y="4218516"/>
                <a:ext cx="1450535" cy="61824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001" y="4218516"/>
                <a:ext cx="1450535" cy="61824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745904" y="4226441"/>
                <a:ext cx="1450535" cy="61824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904" y="4226441"/>
                <a:ext cx="1450535" cy="61824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316" t="1" b="-11999"/>
          <a:stretch/>
        </p:blipFill>
        <p:spPr bwMode="auto">
          <a:xfrm>
            <a:off x="8244407" y="1628800"/>
            <a:ext cx="48291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5462672" y="1143431"/>
            <a:ext cx="3224127" cy="369332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کار در کلاس 1 صفحه 31 کتاب درسی</a:t>
            </a:r>
            <a:endParaRPr lang="fa-I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83351" y="1618565"/>
            <a:ext cx="796105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dirty="0">
                <a:solidFill>
                  <a:srgbClr val="002060"/>
                </a:solidFill>
                <a:cs typeface="B Koodak" pitchFamily="2" charset="-78"/>
              </a:rPr>
              <a:t>با فرض اینکه تمام مخرج ها مخالف صفرند </a:t>
            </a:r>
            <a:r>
              <a:rPr lang="fa-IR" dirty="0" smtClean="0">
                <a:solidFill>
                  <a:srgbClr val="002060"/>
                </a:solidFill>
                <a:cs typeface="B Koodak" pitchFamily="2" charset="-78"/>
              </a:rPr>
              <a:t>هریک </a:t>
            </a:r>
            <a:r>
              <a:rPr lang="fa-IR" dirty="0">
                <a:solidFill>
                  <a:srgbClr val="002060"/>
                </a:solidFill>
                <a:cs typeface="B Koodak" pitchFamily="2" charset="-78"/>
              </a:rPr>
              <a:t>از موارد زیر را ثابت کنید.</a:t>
            </a:r>
          </a:p>
        </p:txBody>
      </p:sp>
    </p:spTree>
    <p:extLst>
      <p:ext uri="{BB962C8B-B14F-4D97-AF65-F5344CB8AC3E}">
        <p14:creationId xmlns:p14="http://schemas.microsoft.com/office/powerpoint/2010/main" val="189481903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14" grpId="0"/>
      <p:bldP spid="16" grpId="0"/>
      <p:bldP spid="18" grpId="0"/>
      <p:bldP spid="27" grpId="0"/>
      <p:bldP spid="28" grpId="0"/>
      <p:bldP spid="30" grpId="0" animBg="1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07020" y="6275247"/>
            <a:ext cx="762000" cy="365125"/>
          </a:xfrm>
        </p:spPr>
        <p:txBody>
          <a:bodyPr/>
          <a:lstStyle/>
          <a:p>
            <a:fld id="{B073E467-DB0F-4003-8EC4-4998974257DE}" type="slidenum">
              <a:rPr lang="fa-IR" smtClean="0">
                <a:cs typeface="B Koodak" pitchFamily="2" charset="-78"/>
              </a:rPr>
              <a:t>6</a:t>
            </a:fld>
            <a:endParaRPr lang="fa-IR">
              <a:cs typeface="B Koodak" pitchFamily="2" charset="-78"/>
            </a:endParaRPr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51" y="83139"/>
            <a:ext cx="25415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1892637" y="3983094"/>
            <a:ext cx="1047042" cy="1304925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561379" y="2848489"/>
            <a:ext cx="27291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a-IR" dirty="0" smtClean="0">
                <a:solidFill>
                  <a:srgbClr val="C00000"/>
                </a:solidFill>
                <a:cs typeface="B Koodak" pitchFamily="2" charset="-78"/>
              </a:rPr>
              <a:t>( تعویض جای طرفین وسطین)</a:t>
            </a:r>
            <a:endParaRPr lang="fa-IR" dirty="0">
              <a:solidFill>
                <a:srgbClr val="C00000"/>
              </a:solidFill>
              <a:cs typeface="B Koodak" pitchFamily="2" charset="-7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78" y="2352090"/>
            <a:ext cx="211455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92602" y="5365846"/>
                <a:ext cx="824392" cy="56669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𝑏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602" y="5365846"/>
                <a:ext cx="824392" cy="56669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428760" y="5319047"/>
                <a:ext cx="2446416" cy="61831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𝑏</m:t>
                          </m:r>
                        </m:den>
                      </m:f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𝑐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m:rPr>
                              <m:nor/>
                            </m:rPr>
                            <a:rPr lang="fa-IR" dirty="0">
                              <a:solidFill>
                                <a:srgbClr val="C00000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760" y="5319047"/>
                <a:ext cx="2446416" cy="61831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755741" y="5294791"/>
                <a:ext cx="2329069" cy="55553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vertJc m:val="bot"/>
                          <m:ctrlPr>
                            <a:rPr lang="fa-IR" sz="1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groupChrPr>
                        <m:e>
                          <m:r>
                            <m:rPr>
                              <m:nor/>
                              <m:brk m:alnAt="2"/>
                            </m:rPr>
                            <a:rPr lang="fa-IR" sz="1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  <m:r>
                            <m:rPr>
                              <m:nor/>
                              <m:brk m:alnAt="2"/>
                            </m:rPr>
                            <a:rPr lang="fa-IR" sz="1400" b="0" i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  <a:cs typeface="B Koodak" pitchFamily="2" charset="-78"/>
                            </a:rPr>
                            <m:t>ض</m:t>
                          </m:r>
                          <m:r>
                            <m:rPr>
                              <m:nor/>
                            </m:rPr>
                            <a:rPr lang="fa-IR" sz="1400" b="0" i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  <a:cs typeface="B Koodak" pitchFamily="2" charset="-78"/>
                            </a:rPr>
                            <m:t>رب می کنیم  </m:t>
                          </m:r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B Koodak" pitchFamily="2" charset="-78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B Koodak" pitchFamily="2" charset="-78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B Koodak" pitchFamily="2" charset="-78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B Koodak" pitchFamily="2" charset="-78"/>
                                </a:rPr>
                                <m:t>𝑐</m:t>
                              </m:r>
                            </m:den>
                          </m:f>
                          <m:r>
                            <a:rPr lang="fa-IR" sz="1400" b="0" i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  <a:cs typeface="B Koodak" pitchFamily="2" charset="-78"/>
                            </a:rPr>
                            <m:t>طر</m:t>
                          </m:r>
                          <m:r>
                            <m:rPr>
                              <m:nor/>
                            </m:rPr>
                            <a:rPr lang="fa-IR" sz="1400" b="0" i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  <a:cs typeface="B Koodak" pitchFamily="2" charset="-78"/>
                            </a:rPr>
                            <m:t>فین را در </m:t>
                          </m:r>
                        </m:e>
                      </m:groupChr>
                    </m:oMath>
                  </m:oMathPara>
                </a14:m>
                <a:endParaRPr lang="fa-IR" sz="1400" dirty="0">
                  <a:solidFill>
                    <a:srgbClr val="C00000"/>
                  </a:solidFill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741" y="5294791"/>
                <a:ext cx="2329069" cy="55553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/>
          <p:nvPr/>
        </p:nvCxnSpPr>
        <p:spPr>
          <a:xfrm flipH="1">
            <a:off x="3878173" y="5737004"/>
            <a:ext cx="225633" cy="24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288696" y="5367642"/>
            <a:ext cx="225633" cy="24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730726" y="5384712"/>
            <a:ext cx="225633" cy="24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5150403" y="5698333"/>
            <a:ext cx="225633" cy="24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258107" y="5303525"/>
                <a:ext cx="1450535" cy="61824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107" y="5303525"/>
                <a:ext cx="1450535" cy="61824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112005" y="4200665"/>
                <a:ext cx="824392" cy="56669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𝑏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005" y="4200665"/>
                <a:ext cx="824392" cy="56669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775144" y="4129610"/>
                <a:ext cx="2329069" cy="55553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vertJc m:val="bot"/>
                          <m:ctrlPr>
                            <a:rPr lang="fa-IR" sz="1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groupChrPr>
                        <m:e>
                          <m:r>
                            <m:rPr>
                              <m:nor/>
                              <m:brk m:alnAt="2"/>
                            </m:rPr>
                            <a:rPr lang="fa-IR" sz="1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  <m:r>
                            <m:rPr>
                              <m:nor/>
                              <m:brk m:alnAt="2"/>
                            </m:rPr>
                            <a:rPr lang="fa-IR" sz="1400" b="0" i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  <a:cs typeface="B Koodak" pitchFamily="2" charset="-78"/>
                            </a:rPr>
                            <m:t>ض</m:t>
                          </m:r>
                          <m:r>
                            <m:rPr>
                              <m:nor/>
                            </m:rPr>
                            <a:rPr lang="fa-IR" sz="1400" b="0" i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  <a:cs typeface="B Koodak" pitchFamily="2" charset="-78"/>
                            </a:rPr>
                            <m:t>رب می کنیم  </m:t>
                          </m:r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B Koodak" pitchFamily="2" charset="-78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B Koodak" pitchFamily="2" charset="-78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B Koodak" pitchFamily="2" charset="-78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B Koodak" pitchFamily="2" charset="-78"/>
                                </a:rPr>
                                <m:t>𝑎</m:t>
                              </m:r>
                            </m:den>
                          </m:f>
                          <m:r>
                            <a:rPr lang="fa-IR" sz="1400" b="0" i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  <a:cs typeface="B Koodak" pitchFamily="2" charset="-78"/>
                            </a:rPr>
                            <m:t>طر</m:t>
                          </m:r>
                          <m:r>
                            <m:rPr>
                              <m:nor/>
                            </m:rPr>
                            <a:rPr lang="fa-IR" sz="1400" b="0" i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  <a:cs typeface="B Koodak" pitchFamily="2" charset="-78"/>
                            </a:rPr>
                            <m:t>فین را در </m:t>
                          </m:r>
                        </m:e>
                      </m:groupChr>
                    </m:oMath>
                  </m:oMathPara>
                </a14:m>
                <a:endParaRPr lang="fa-IR" sz="1400" dirty="0">
                  <a:solidFill>
                    <a:srgbClr val="C00000"/>
                  </a:solidFill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144" y="4129610"/>
                <a:ext cx="2329069" cy="55553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544144" y="4174856"/>
                <a:ext cx="2446416" cy="61831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𝑏</m:t>
                          </m:r>
                        </m:den>
                      </m:f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m:rPr>
                              <m:nor/>
                            </m:rPr>
                            <a:rPr lang="fa-IR" dirty="0">
                              <a:solidFill>
                                <a:srgbClr val="C00000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144" y="4174856"/>
                <a:ext cx="2446416" cy="618311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/>
          <p:nvPr/>
        </p:nvCxnSpPr>
        <p:spPr>
          <a:xfrm flipH="1">
            <a:off x="3991980" y="4252683"/>
            <a:ext cx="225633" cy="24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4811614" y="4536993"/>
            <a:ext cx="225633" cy="24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403546" y="4560847"/>
            <a:ext cx="225633" cy="24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5231056" y="4212204"/>
            <a:ext cx="225633" cy="24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325422" y="4169588"/>
                <a:ext cx="1450535" cy="61824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5422" y="4169588"/>
                <a:ext cx="1450535" cy="618246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502325" y="4177513"/>
                <a:ext cx="1450535" cy="61824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325" y="4177513"/>
                <a:ext cx="1450535" cy="618246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/>
          <p:cNvCxnSpPr/>
          <p:nvPr/>
        </p:nvCxnSpPr>
        <p:spPr>
          <a:xfrm>
            <a:off x="237071" y="5085184"/>
            <a:ext cx="8761312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316" t="1" b="-11999"/>
          <a:stretch/>
        </p:blipFill>
        <p:spPr bwMode="auto">
          <a:xfrm>
            <a:off x="8244407" y="1628800"/>
            <a:ext cx="48291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5462672" y="1143431"/>
            <a:ext cx="3224127" cy="369332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کار در کلاس 1 صفحه 31 کتاب درسی</a:t>
            </a:r>
            <a:endParaRPr lang="fa-I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83351" y="1618565"/>
            <a:ext cx="796105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dirty="0">
                <a:solidFill>
                  <a:srgbClr val="002060"/>
                </a:solidFill>
                <a:cs typeface="B Koodak" pitchFamily="2" charset="-78"/>
              </a:rPr>
              <a:t>با فرض اینکه تمام مخرج ها مخالف صفرند </a:t>
            </a:r>
            <a:r>
              <a:rPr lang="fa-IR" dirty="0" smtClean="0">
                <a:solidFill>
                  <a:srgbClr val="002060"/>
                </a:solidFill>
                <a:cs typeface="B Koodak" pitchFamily="2" charset="-78"/>
              </a:rPr>
              <a:t>هریک </a:t>
            </a:r>
            <a:r>
              <a:rPr lang="fa-IR" dirty="0">
                <a:solidFill>
                  <a:srgbClr val="002060"/>
                </a:solidFill>
                <a:cs typeface="B Koodak" pitchFamily="2" charset="-78"/>
              </a:rPr>
              <a:t>از موارد زیر را ثابت کنید.</a:t>
            </a:r>
          </a:p>
        </p:txBody>
      </p:sp>
    </p:spTree>
    <p:extLst>
      <p:ext uri="{BB962C8B-B14F-4D97-AF65-F5344CB8AC3E}">
        <p14:creationId xmlns:p14="http://schemas.microsoft.com/office/powerpoint/2010/main" val="155021368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0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4" grpId="0"/>
      <p:bldP spid="16" grpId="0"/>
      <p:bldP spid="18" grpId="0"/>
      <p:bldP spid="27" grpId="0"/>
      <p:bldP spid="30" grpId="0"/>
      <p:bldP spid="31" grpId="0"/>
      <p:bldP spid="32" grpId="0"/>
      <p:bldP spid="37" grpId="0"/>
      <p:bldP spid="38" grpId="0"/>
      <p:bldP spid="41" grpId="0" animBg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>
                <a:cs typeface="B Koodak" pitchFamily="2" charset="-78"/>
              </a:rPr>
              <a:t>7</a:t>
            </a:fld>
            <a:endParaRPr lang="fa-IR">
              <a:cs typeface="B Koodak" pitchFamily="2" charset="-78"/>
            </a:endParaRPr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51" y="83139"/>
            <a:ext cx="25415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1691680" y="2924944"/>
            <a:ext cx="1047042" cy="1304925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001361" y="2817177"/>
            <a:ext cx="32074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a-IR" dirty="0" smtClean="0">
                <a:solidFill>
                  <a:srgbClr val="C00000"/>
                </a:solidFill>
                <a:cs typeface="B Koodak" pitchFamily="2" charset="-78"/>
              </a:rPr>
              <a:t>( ترکیب نسبت در صورت یا مخرج)</a:t>
            </a:r>
            <a:endParaRPr lang="fa-IR" dirty="0">
              <a:solidFill>
                <a:srgbClr val="C00000"/>
              </a:solidFill>
              <a:cs typeface="B Koodak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32" y="2344439"/>
            <a:ext cx="27336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66312" y="3974476"/>
                <a:ext cx="824392" cy="56669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𝑏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12" y="3974476"/>
                <a:ext cx="824392" cy="56669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29451" y="4032687"/>
                <a:ext cx="2329069" cy="42627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vertJc m:val="bot"/>
                          <m:ctrlPr>
                            <a:rPr lang="fa-IR" sz="1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groupChrPr>
                        <m:e>
                          <m:r>
                            <m:rPr>
                              <m:nor/>
                              <m:brk m:alnAt="2"/>
                            </m:rPr>
                            <a:rPr lang="fa-IR" sz="1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B Koodak" panose="00000700000000000000" pitchFamily="2" charset="-7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a-IR" sz="1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B Koodak" panose="00000700000000000000" pitchFamily="2" charset="-78"/>
                            </a:rPr>
                            <m:t>به طرفین یک واحد اضافه میکنیم</m:t>
                          </m:r>
                        </m:e>
                      </m:groupChr>
                    </m:oMath>
                  </m:oMathPara>
                </a14:m>
                <a:endParaRPr lang="fa-IR" sz="1400" dirty="0">
                  <a:solidFill>
                    <a:srgbClr val="C00000"/>
                  </a:solidFill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451" y="4032687"/>
                <a:ext cx="2329069" cy="426271"/>
              </a:xfrm>
              <a:prstGeom prst="rect">
                <a:avLst/>
              </a:prstGeom>
              <a:blipFill rotWithShape="0">
                <a:blip r:embed="rId11"/>
                <a:stretch>
                  <a:fillRect t="-1449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547051" y="3974774"/>
                <a:ext cx="2446416" cy="61831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𝑏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7051" y="3974774"/>
                <a:ext cx="2446416" cy="61831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262043" y="4008384"/>
                <a:ext cx="1647731" cy="56669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𝑏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1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1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2043" y="4008384"/>
                <a:ext cx="1647731" cy="56669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615533" y="3974775"/>
                <a:ext cx="2446416" cy="61831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𝑏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m:rPr>
                              <m:nor/>
                            </m:rPr>
                            <a:rPr lang="fa-IR" dirty="0">
                              <a:solidFill>
                                <a:srgbClr val="C00000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533" y="3974775"/>
                <a:ext cx="2446416" cy="61831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169430" y="5067711"/>
                <a:ext cx="1297232" cy="61824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430" y="5067711"/>
                <a:ext cx="1297232" cy="618246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254180" y="5170124"/>
                <a:ext cx="2329069" cy="42627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vertJc m:val="bot"/>
                          <m:ctrlPr>
                            <a:rPr lang="fa-IR" sz="1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groupChrPr>
                        <m:e>
                          <m:r>
                            <m:rPr>
                              <m:nor/>
                              <m:brk m:alnAt="2"/>
                            </m:rPr>
                            <a:rPr lang="fa-IR" sz="1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B Koodak" panose="00000700000000000000" pitchFamily="2" charset="-7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a-IR" sz="1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B Koodak" panose="00000700000000000000" pitchFamily="2" charset="-78"/>
                            </a:rPr>
                            <m:t>به طرفین یک واحد اضافه میکنیم</m:t>
                          </m:r>
                        </m:e>
                      </m:groupChr>
                    </m:oMath>
                  </m:oMathPara>
                </a14:m>
                <a:endParaRPr lang="fa-IR" sz="1400" dirty="0">
                  <a:solidFill>
                    <a:srgbClr val="C00000"/>
                  </a:solidFill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4180" y="5170124"/>
                <a:ext cx="2329069" cy="426271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638356" y="5874894"/>
                <a:ext cx="2446416" cy="61831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356" y="5874894"/>
                <a:ext cx="2446416" cy="618311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479169" y="5092638"/>
                <a:ext cx="1647731" cy="61824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1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1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169" y="5092638"/>
                <a:ext cx="1647731" cy="618246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832659" y="5059029"/>
                <a:ext cx="2446416" cy="61831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𝑐</m:t>
                          </m:r>
                          <m:r>
                            <m:rPr>
                              <m:nor/>
                            </m:rPr>
                            <a:rPr lang="fa-IR" dirty="0">
                              <a:solidFill>
                                <a:srgbClr val="C00000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659" y="5059029"/>
                <a:ext cx="2446416" cy="618311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83435" y="5101833"/>
                <a:ext cx="824392" cy="56669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𝑏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35" y="5101833"/>
                <a:ext cx="824392" cy="566694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391189" y="5921895"/>
                <a:ext cx="2446416" cy="5713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189" y="5921895"/>
                <a:ext cx="2446416" cy="571310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234877" y="4797152"/>
            <a:ext cx="8761312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3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316" t="1" b="-11999"/>
          <a:stretch/>
        </p:blipFill>
        <p:spPr bwMode="auto">
          <a:xfrm>
            <a:off x="8244407" y="1628800"/>
            <a:ext cx="48291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462672" y="1143431"/>
            <a:ext cx="3224127" cy="369332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کار در کلاس 1 صفحه 31 کتاب درسی</a:t>
            </a:r>
            <a:endParaRPr lang="fa-I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83351" y="1618565"/>
            <a:ext cx="796105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dirty="0">
                <a:solidFill>
                  <a:srgbClr val="002060"/>
                </a:solidFill>
                <a:cs typeface="B Koodak" pitchFamily="2" charset="-78"/>
              </a:rPr>
              <a:t>با فرض اینکه تمام مخرج ها مخالف صفرند </a:t>
            </a:r>
            <a:r>
              <a:rPr lang="fa-IR" dirty="0" smtClean="0">
                <a:solidFill>
                  <a:srgbClr val="002060"/>
                </a:solidFill>
                <a:cs typeface="B Koodak" pitchFamily="2" charset="-78"/>
              </a:rPr>
              <a:t>هریک </a:t>
            </a:r>
            <a:r>
              <a:rPr lang="fa-IR" dirty="0">
                <a:solidFill>
                  <a:srgbClr val="002060"/>
                </a:solidFill>
                <a:cs typeface="B Koodak" pitchFamily="2" charset="-78"/>
              </a:rPr>
              <a:t>از موارد زیر را ثابت کنید.</a:t>
            </a:r>
          </a:p>
        </p:txBody>
      </p:sp>
    </p:spTree>
    <p:extLst>
      <p:ext uri="{BB962C8B-B14F-4D97-AF65-F5344CB8AC3E}">
        <p14:creationId xmlns:p14="http://schemas.microsoft.com/office/powerpoint/2010/main" val="420744956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 animBg="1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>
                <a:cs typeface="B Koodak" pitchFamily="2" charset="-78"/>
              </a:rPr>
              <a:t>8</a:t>
            </a:fld>
            <a:endParaRPr lang="fa-IR">
              <a:cs typeface="B Koodak" pitchFamily="2" charset="-78"/>
            </a:endParaRPr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51" y="83139"/>
            <a:ext cx="25415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1691680" y="2924944"/>
            <a:ext cx="1047042" cy="1304925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707109" y="2800522"/>
            <a:ext cx="2958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a-IR" dirty="0" smtClean="0">
                <a:solidFill>
                  <a:srgbClr val="C00000"/>
                </a:solidFill>
                <a:cs typeface="B Koodak" pitchFamily="2" charset="-78"/>
              </a:rPr>
              <a:t>( تفضیل نسبت در صورت یا مخرج)</a:t>
            </a:r>
            <a:endParaRPr lang="fa-IR" dirty="0">
              <a:solidFill>
                <a:srgbClr val="C00000"/>
              </a:solidFill>
              <a:cs typeface="B Koodak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63" y="2201361"/>
            <a:ext cx="268605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80394" y="3965345"/>
                <a:ext cx="824392" cy="56669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𝑏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94" y="3965345"/>
                <a:ext cx="824392" cy="56669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43533" y="4023556"/>
                <a:ext cx="2329069" cy="42627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vertJc m:val="bot"/>
                          <m:ctrlPr>
                            <a:rPr lang="fa-IR" sz="1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groupChrPr>
                        <m:e>
                          <m:r>
                            <m:rPr>
                              <m:nor/>
                              <m:brk m:alnAt="2"/>
                            </m:rPr>
                            <a:rPr lang="fa-IR" sz="1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B Koodak" panose="00000700000000000000" pitchFamily="2" charset="-7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a-IR" sz="1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B Koodak" panose="00000700000000000000" pitchFamily="2" charset="-78"/>
                            </a:rPr>
                            <m:t>از طرفین یک واحد کم میکنیم</m:t>
                          </m:r>
                        </m:e>
                      </m:groupChr>
                    </m:oMath>
                  </m:oMathPara>
                </a14:m>
                <a:endParaRPr lang="fa-IR" sz="1400" dirty="0">
                  <a:solidFill>
                    <a:srgbClr val="C00000"/>
                  </a:solidFill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533" y="4023556"/>
                <a:ext cx="2329069" cy="42627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561133" y="3965643"/>
                <a:ext cx="2446416" cy="61831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𝑏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133" y="3965643"/>
                <a:ext cx="2446416" cy="61831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276125" y="3999253"/>
                <a:ext cx="1647731" cy="56669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𝑏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1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1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125" y="3999253"/>
                <a:ext cx="1647731" cy="56669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629615" y="3965644"/>
                <a:ext cx="2446416" cy="61831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𝑏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m:rPr>
                              <m:nor/>
                            </m:rPr>
                            <a:rPr lang="fa-IR" dirty="0">
                              <a:solidFill>
                                <a:srgbClr val="C00000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615" y="3965644"/>
                <a:ext cx="2446416" cy="61831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169430" y="5067711"/>
                <a:ext cx="1297232" cy="61824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430" y="5067711"/>
                <a:ext cx="1297232" cy="618246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254180" y="5170124"/>
                <a:ext cx="2329069" cy="42627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vertJc m:val="bot"/>
                          <m:ctrlPr>
                            <a:rPr lang="fa-IR" sz="1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groupChrPr>
                        <m:e>
                          <m:r>
                            <m:rPr>
                              <m:nor/>
                              <m:brk m:alnAt="2"/>
                            </m:rPr>
                            <a:rPr lang="fa-IR" sz="1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B Koodak" panose="00000700000000000000" pitchFamily="2" charset="-7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a-IR" sz="1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B Koodak" panose="00000700000000000000" pitchFamily="2" charset="-78"/>
                            </a:rPr>
                            <m:t>از طرفین یک واحد کم میکنیم</m:t>
                          </m:r>
                        </m:e>
                      </m:groupChr>
                    </m:oMath>
                  </m:oMathPara>
                </a14:m>
                <a:endParaRPr lang="fa-IR" sz="1400" dirty="0">
                  <a:solidFill>
                    <a:srgbClr val="C00000"/>
                  </a:solidFill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4180" y="5170124"/>
                <a:ext cx="2329069" cy="426271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638356" y="5874894"/>
                <a:ext cx="2446416" cy="61831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356" y="5874894"/>
                <a:ext cx="2446416" cy="618311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479169" y="5092638"/>
                <a:ext cx="1647731" cy="61824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1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fa-I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B Koodak" panose="00000700000000000000" pitchFamily="2" charset="-78"/>
                        </a:rPr>
                        <m:t>1</m:t>
                      </m:r>
                    </m:oMath>
                  </m:oMathPara>
                </a14:m>
                <a:endParaRPr lang="fa-IR" dirty="0">
                  <a:solidFill>
                    <a:srgbClr val="C0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169" y="5092638"/>
                <a:ext cx="1647731" cy="618246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832659" y="5059029"/>
                <a:ext cx="2446416" cy="61831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𝑐</m:t>
                          </m:r>
                          <m:r>
                            <m:rPr>
                              <m:nor/>
                            </m:rPr>
                            <a:rPr lang="fa-IR" dirty="0">
                              <a:solidFill>
                                <a:srgbClr val="C00000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659" y="5059029"/>
                <a:ext cx="2446416" cy="618311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83435" y="5101833"/>
                <a:ext cx="824392" cy="56669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𝑏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35" y="5101833"/>
                <a:ext cx="824392" cy="566694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707109" y="5917045"/>
                <a:ext cx="2125550" cy="5713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fa-I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fa-IR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fa-I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109" y="5917045"/>
                <a:ext cx="2125550" cy="571310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>
            <a:off x="234877" y="4797152"/>
            <a:ext cx="8761312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3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316" t="1" b="-11999"/>
          <a:stretch/>
        </p:blipFill>
        <p:spPr bwMode="auto">
          <a:xfrm>
            <a:off x="8244407" y="1628800"/>
            <a:ext cx="48291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5462672" y="1143431"/>
            <a:ext cx="3224127" cy="369332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کار در کلاس 1 صفحه 31 کتاب درسی</a:t>
            </a:r>
            <a:endParaRPr lang="fa-I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83351" y="1618565"/>
            <a:ext cx="796105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dirty="0">
                <a:solidFill>
                  <a:srgbClr val="002060"/>
                </a:solidFill>
                <a:cs typeface="B Koodak" pitchFamily="2" charset="-78"/>
              </a:rPr>
              <a:t>با فرض اینکه تمام مخرج ها مخالف صفرند </a:t>
            </a:r>
            <a:r>
              <a:rPr lang="fa-IR" dirty="0" smtClean="0">
                <a:solidFill>
                  <a:srgbClr val="002060"/>
                </a:solidFill>
                <a:cs typeface="B Koodak" pitchFamily="2" charset="-78"/>
              </a:rPr>
              <a:t>هریک </a:t>
            </a:r>
            <a:r>
              <a:rPr lang="fa-IR" dirty="0">
                <a:solidFill>
                  <a:srgbClr val="002060"/>
                </a:solidFill>
                <a:cs typeface="B Koodak" pitchFamily="2" charset="-78"/>
              </a:rPr>
              <a:t>از موارد زیر را ثابت کنید.</a:t>
            </a:r>
          </a:p>
        </p:txBody>
      </p:sp>
    </p:spTree>
    <p:extLst>
      <p:ext uri="{BB962C8B-B14F-4D97-AF65-F5344CB8AC3E}">
        <p14:creationId xmlns:p14="http://schemas.microsoft.com/office/powerpoint/2010/main" val="246228315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7" grpId="0" animBg="1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E467-DB0F-4003-8EC4-4998974257DE}" type="slidenum">
              <a:rPr lang="fa-IR" smtClean="0">
                <a:cs typeface="B Koodak" pitchFamily="2" charset="-78"/>
              </a:rPr>
              <a:t>9</a:t>
            </a:fld>
            <a:endParaRPr lang="fa-IR">
              <a:cs typeface="B Koodak" pitchFamily="2" charset="-78"/>
            </a:endParaRPr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75650" y="116632"/>
            <a:ext cx="3909652" cy="365125"/>
          </a:xfrm>
          <a:prstGeom prst="rect">
            <a:avLst/>
          </a:prstGeom>
        </p:spPr>
        <p:txBody>
          <a:bodyPr vert="horz" lIns="0" tIns="0" rIns="0" bIns="0" numCol="1" anchor="b">
            <a:prstTxWarp prst="textDeflateBottom">
              <a:avLst/>
            </a:prstTxWarp>
          </a:bodyPr>
          <a:lstStyle>
            <a:defPPr>
              <a:defRPr lang="fa-IR"/>
            </a:defPPr>
            <a:lvl1pPr marL="0" algn="l" defTabSz="914400" rtl="1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002060"/>
                </a:solidFill>
                <a:cs typeface="B Koodak" pitchFamily="2" charset="-78"/>
              </a:rPr>
              <a:t>تهیه و تنظیم : مجید قادری ( دبیر ناحیه 2 بندرعباس )</a:t>
            </a:r>
            <a:endParaRPr lang="fa-IR" sz="1600" dirty="0">
              <a:solidFill>
                <a:srgbClr val="002060"/>
              </a:solidFill>
              <a:cs typeface="B Koodak" pitchFamily="2" charset="-78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51" y="83139"/>
            <a:ext cx="25415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1691680" y="2924944"/>
            <a:ext cx="1047042" cy="1304925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49"/>
          <a:stretch/>
        </p:blipFill>
        <p:spPr bwMode="auto">
          <a:xfrm>
            <a:off x="8100392" y="1700808"/>
            <a:ext cx="44874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34099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51" y="2677567"/>
            <a:ext cx="2819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51" y="3325267"/>
            <a:ext cx="24288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51" y="3976590"/>
            <a:ext cx="421005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51" y="4725144"/>
            <a:ext cx="40005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51" y="5589240"/>
            <a:ext cx="40767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11623" y="2208814"/>
            <a:ext cx="463588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a-IR" sz="2000" b="1" dirty="0" smtClean="0">
                <a:solidFill>
                  <a:srgbClr val="C00000"/>
                </a:solidFill>
                <a:cs typeface="B Koodak" pitchFamily="2" charset="-78"/>
              </a:rPr>
              <a:t>42</a:t>
            </a:r>
            <a:endParaRPr lang="fa-IR" sz="2000" b="1" dirty="0"/>
          </a:p>
        </p:txBody>
      </p:sp>
      <p:sp>
        <p:nvSpPr>
          <p:cNvPr id="17" name="Rectangle 16"/>
          <p:cNvSpPr/>
          <p:nvPr/>
        </p:nvSpPr>
        <p:spPr>
          <a:xfrm>
            <a:off x="3653845" y="2208814"/>
            <a:ext cx="463588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a-IR" sz="2000" b="1" dirty="0" smtClean="0">
                <a:solidFill>
                  <a:srgbClr val="C00000"/>
                </a:solidFill>
                <a:cs typeface="B Koodak" pitchFamily="2" charset="-78"/>
              </a:rPr>
              <a:t>14</a:t>
            </a:r>
            <a:endParaRPr lang="fa-IR" sz="2000" b="1" dirty="0"/>
          </a:p>
        </p:txBody>
      </p:sp>
      <p:sp>
        <p:nvSpPr>
          <p:cNvPr id="18" name="Rectangle 17"/>
          <p:cNvSpPr/>
          <p:nvPr/>
        </p:nvSpPr>
        <p:spPr>
          <a:xfrm>
            <a:off x="2884338" y="3026382"/>
            <a:ext cx="463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b="1" dirty="0" smtClean="0">
                <a:solidFill>
                  <a:srgbClr val="C00000"/>
                </a:solidFill>
                <a:cs typeface="B Koodak" pitchFamily="2" charset="-78"/>
              </a:rPr>
              <a:t>10</a:t>
            </a:r>
            <a:endParaRPr lang="fa-IR" sz="2000" b="1" dirty="0"/>
          </a:p>
        </p:txBody>
      </p:sp>
      <p:sp>
        <p:nvSpPr>
          <p:cNvPr id="19" name="Rectangle 18"/>
          <p:cNvSpPr/>
          <p:nvPr/>
        </p:nvSpPr>
        <p:spPr>
          <a:xfrm>
            <a:off x="3311395" y="3040514"/>
            <a:ext cx="463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b="1" dirty="0" smtClean="0">
                <a:solidFill>
                  <a:srgbClr val="C00000"/>
                </a:solidFill>
                <a:cs typeface="B Koodak" pitchFamily="2" charset="-78"/>
              </a:rPr>
              <a:t>40</a:t>
            </a:r>
            <a:endParaRPr lang="fa-IR" sz="2000" b="1" dirty="0"/>
          </a:p>
        </p:txBody>
      </p:sp>
      <p:sp>
        <p:nvSpPr>
          <p:cNvPr id="20" name="Rectangle 19"/>
          <p:cNvSpPr/>
          <p:nvPr/>
        </p:nvSpPr>
        <p:spPr>
          <a:xfrm>
            <a:off x="2867316" y="4759341"/>
            <a:ext cx="463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b="1" dirty="0" smtClean="0">
                <a:solidFill>
                  <a:srgbClr val="C00000"/>
                </a:solidFill>
                <a:cs typeface="B Koodak" pitchFamily="2" charset="-78"/>
              </a:rPr>
              <a:t>45</a:t>
            </a:r>
            <a:endParaRPr lang="fa-IR" sz="2000" b="1" dirty="0"/>
          </a:p>
        </p:txBody>
      </p:sp>
      <p:sp>
        <p:nvSpPr>
          <p:cNvPr id="21" name="Rectangle 20"/>
          <p:cNvSpPr/>
          <p:nvPr/>
        </p:nvSpPr>
        <p:spPr>
          <a:xfrm>
            <a:off x="2884338" y="5130444"/>
            <a:ext cx="463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b="1" dirty="0" smtClean="0">
                <a:solidFill>
                  <a:srgbClr val="C00000"/>
                </a:solidFill>
                <a:cs typeface="B Koodak" pitchFamily="2" charset="-78"/>
              </a:rPr>
              <a:t>35</a:t>
            </a:r>
            <a:endParaRPr lang="fa-IR" sz="2000" b="1" dirty="0"/>
          </a:p>
        </p:txBody>
      </p:sp>
      <p:sp>
        <p:nvSpPr>
          <p:cNvPr id="22" name="Rectangle 21"/>
          <p:cNvSpPr/>
          <p:nvPr/>
        </p:nvSpPr>
        <p:spPr>
          <a:xfrm>
            <a:off x="4651314" y="4426561"/>
            <a:ext cx="3241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b="1" dirty="0" smtClean="0">
                <a:solidFill>
                  <a:srgbClr val="C00000"/>
                </a:solidFill>
                <a:cs typeface="B Koodak" pitchFamily="2" charset="-78"/>
              </a:rPr>
              <a:t>6</a:t>
            </a:r>
            <a:endParaRPr lang="fa-IR" sz="2000" b="1" dirty="0"/>
          </a:p>
        </p:txBody>
      </p:sp>
      <p:sp>
        <p:nvSpPr>
          <p:cNvPr id="23" name="Rectangle 22"/>
          <p:cNvSpPr/>
          <p:nvPr/>
        </p:nvSpPr>
        <p:spPr>
          <a:xfrm>
            <a:off x="4532163" y="4057051"/>
            <a:ext cx="463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b="1" dirty="0" smtClean="0">
                <a:solidFill>
                  <a:srgbClr val="C00000"/>
                </a:solidFill>
                <a:cs typeface="B Koodak" pitchFamily="2" charset="-78"/>
              </a:rPr>
              <a:t>18</a:t>
            </a:r>
            <a:endParaRPr lang="fa-IR" sz="2000" b="1" dirty="0"/>
          </a:p>
        </p:txBody>
      </p:sp>
      <p:sp>
        <p:nvSpPr>
          <p:cNvPr id="24" name="Rectangle 23"/>
          <p:cNvSpPr/>
          <p:nvPr/>
        </p:nvSpPr>
        <p:spPr>
          <a:xfrm>
            <a:off x="2845116" y="4442043"/>
            <a:ext cx="463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b="1" dirty="0" smtClean="0">
                <a:solidFill>
                  <a:srgbClr val="C00000"/>
                </a:solidFill>
                <a:cs typeface="B Koodak" pitchFamily="2" charset="-78"/>
              </a:rPr>
              <a:t>33</a:t>
            </a:r>
            <a:endParaRPr lang="fa-IR" sz="2000" b="1" dirty="0"/>
          </a:p>
        </p:txBody>
      </p:sp>
      <p:sp>
        <p:nvSpPr>
          <p:cNvPr id="25" name="Rectangle 24"/>
          <p:cNvSpPr/>
          <p:nvPr/>
        </p:nvSpPr>
        <p:spPr>
          <a:xfrm>
            <a:off x="2845116" y="4071711"/>
            <a:ext cx="463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b="1" dirty="0" smtClean="0">
                <a:solidFill>
                  <a:srgbClr val="C00000"/>
                </a:solidFill>
                <a:cs typeface="B Koodak" pitchFamily="2" charset="-78"/>
              </a:rPr>
              <a:t>11</a:t>
            </a:r>
            <a:endParaRPr lang="fa-IR" sz="2000" b="1" dirty="0"/>
          </a:p>
        </p:txBody>
      </p:sp>
      <p:sp>
        <p:nvSpPr>
          <p:cNvPr id="26" name="Rectangle 25"/>
          <p:cNvSpPr/>
          <p:nvPr/>
        </p:nvSpPr>
        <p:spPr>
          <a:xfrm>
            <a:off x="2845116" y="3349970"/>
            <a:ext cx="463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b="1" dirty="0" smtClean="0">
                <a:solidFill>
                  <a:srgbClr val="C00000"/>
                </a:solidFill>
                <a:cs typeface="B Koodak" pitchFamily="2" charset="-78"/>
              </a:rPr>
              <a:t>30</a:t>
            </a:r>
            <a:endParaRPr lang="fa-IR" sz="2000" b="1" dirty="0"/>
          </a:p>
        </p:txBody>
      </p:sp>
      <p:sp>
        <p:nvSpPr>
          <p:cNvPr id="27" name="Rectangle 26"/>
          <p:cNvSpPr/>
          <p:nvPr/>
        </p:nvSpPr>
        <p:spPr>
          <a:xfrm>
            <a:off x="2811530" y="3701667"/>
            <a:ext cx="463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b="1" dirty="0" smtClean="0">
                <a:solidFill>
                  <a:srgbClr val="C00000"/>
                </a:solidFill>
                <a:cs typeface="B Koodak" pitchFamily="2" charset="-78"/>
              </a:rPr>
              <a:t>21</a:t>
            </a:r>
            <a:endParaRPr lang="fa-IR" sz="2000" b="1" dirty="0"/>
          </a:p>
        </p:txBody>
      </p:sp>
      <p:sp>
        <p:nvSpPr>
          <p:cNvPr id="28" name="Rectangle 27"/>
          <p:cNvSpPr/>
          <p:nvPr/>
        </p:nvSpPr>
        <p:spPr>
          <a:xfrm>
            <a:off x="4455963" y="5141160"/>
            <a:ext cx="463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b="1" dirty="0" smtClean="0">
                <a:solidFill>
                  <a:srgbClr val="C00000"/>
                </a:solidFill>
                <a:cs typeface="B Koodak" pitchFamily="2" charset="-78"/>
              </a:rPr>
              <a:t>45</a:t>
            </a:r>
            <a:endParaRPr lang="fa-IR" sz="2000" b="1" dirty="0"/>
          </a:p>
        </p:txBody>
      </p:sp>
      <p:sp>
        <p:nvSpPr>
          <p:cNvPr id="29" name="Rectangle 28"/>
          <p:cNvSpPr/>
          <p:nvPr/>
        </p:nvSpPr>
        <p:spPr>
          <a:xfrm>
            <a:off x="4447895" y="4769312"/>
            <a:ext cx="463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b="1" dirty="0" smtClean="0">
                <a:solidFill>
                  <a:srgbClr val="C00000"/>
                </a:solidFill>
                <a:cs typeface="B Koodak" pitchFamily="2" charset="-78"/>
              </a:rPr>
              <a:t>10</a:t>
            </a:r>
            <a:endParaRPr lang="fa-IR" sz="2000" b="1" dirty="0"/>
          </a:p>
        </p:txBody>
      </p:sp>
      <p:sp>
        <p:nvSpPr>
          <p:cNvPr id="30" name="Rectangle 29"/>
          <p:cNvSpPr/>
          <p:nvPr/>
        </p:nvSpPr>
        <p:spPr>
          <a:xfrm>
            <a:off x="4361010" y="5905346"/>
            <a:ext cx="5806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b="1" dirty="0" smtClean="0">
                <a:solidFill>
                  <a:srgbClr val="C00000"/>
                </a:solidFill>
                <a:cs typeface="B Koodak" pitchFamily="2" charset="-78"/>
              </a:rPr>
              <a:t>14-</a:t>
            </a:r>
            <a:endParaRPr lang="fa-IR" sz="2000" b="1" dirty="0"/>
          </a:p>
        </p:txBody>
      </p:sp>
      <p:sp>
        <p:nvSpPr>
          <p:cNvPr id="31" name="Rectangle 30"/>
          <p:cNvSpPr/>
          <p:nvPr/>
        </p:nvSpPr>
        <p:spPr>
          <a:xfrm>
            <a:off x="4455963" y="5573011"/>
            <a:ext cx="463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b="1" dirty="0" smtClean="0">
                <a:solidFill>
                  <a:srgbClr val="C00000"/>
                </a:solidFill>
                <a:cs typeface="B Koodak" pitchFamily="2" charset="-78"/>
              </a:rPr>
              <a:t>10</a:t>
            </a:r>
            <a:endParaRPr lang="fa-IR" sz="2000" b="1" dirty="0"/>
          </a:p>
        </p:txBody>
      </p:sp>
      <p:sp>
        <p:nvSpPr>
          <p:cNvPr id="32" name="Rectangle 31"/>
          <p:cNvSpPr/>
          <p:nvPr/>
        </p:nvSpPr>
        <p:spPr>
          <a:xfrm>
            <a:off x="2845116" y="5574122"/>
            <a:ext cx="5806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b="1" dirty="0" smtClean="0">
                <a:solidFill>
                  <a:srgbClr val="C00000"/>
                </a:solidFill>
                <a:cs typeface="B Koodak" pitchFamily="2" charset="-78"/>
              </a:rPr>
              <a:t>14-</a:t>
            </a:r>
            <a:endParaRPr lang="fa-IR" sz="2000" b="1" dirty="0"/>
          </a:p>
        </p:txBody>
      </p:sp>
      <p:sp>
        <p:nvSpPr>
          <p:cNvPr id="33" name="Rectangle 32"/>
          <p:cNvSpPr/>
          <p:nvPr/>
        </p:nvSpPr>
        <p:spPr>
          <a:xfrm>
            <a:off x="2919301" y="5908327"/>
            <a:ext cx="463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b="1" dirty="0" smtClean="0">
                <a:solidFill>
                  <a:srgbClr val="C00000"/>
                </a:solidFill>
                <a:cs typeface="B Koodak" pitchFamily="2" charset="-78"/>
              </a:rPr>
              <a:t>24</a:t>
            </a:r>
            <a:endParaRPr lang="fa-IR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462672" y="1143431"/>
            <a:ext cx="3224127" cy="369332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کار در کلاس 1 صفحه 31 کتاب درسی</a:t>
            </a:r>
            <a:endParaRPr lang="fa-I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70540" y="1617762"/>
            <a:ext cx="796105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dirty="0">
                <a:solidFill>
                  <a:srgbClr val="002060"/>
                </a:solidFill>
                <a:cs typeface="B Koodak" pitchFamily="2" charset="-78"/>
              </a:rPr>
              <a:t>با توجه به خواص اثبات شده </a:t>
            </a:r>
            <a:r>
              <a:rPr lang="fa-IR" dirty="0" smtClean="0">
                <a:solidFill>
                  <a:srgbClr val="002060"/>
                </a:solidFill>
                <a:cs typeface="B Koodak" pitchFamily="2" charset="-78"/>
              </a:rPr>
              <a:t>در کار در کلاس </a:t>
            </a:r>
            <a:r>
              <a:rPr lang="fa-IR" dirty="0">
                <a:solidFill>
                  <a:srgbClr val="002060"/>
                </a:solidFill>
                <a:cs typeface="B Koodak" pitchFamily="2" charset="-78"/>
              </a:rPr>
              <a:t>١ موارد زیر را کامل کنید.</a:t>
            </a:r>
          </a:p>
        </p:txBody>
      </p:sp>
    </p:spTree>
    <p:extLst>
      <p:ext uri="{BB962C8B-B14F-4D97-AF65-F5344CB8AC3E}">
        <p14:creationId xmlns:p14="http://schemas.microsoft.com/office/powerpoint/2010/main" val="284132333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 animBg="1"/>
      <p:bldP spid="3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5866</TotalTime>
  <Words>3467</Words>
  <Application>Microsoft Office PowerPoint</Application>
  <PresentationFormat>On-screen Show (4:3)</PresentationFormat>
  <Paragraphs>645</Paragraphs>
  <Slides>46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8" baseType="lpstr">
      <vt:lpstr>Arial</vt:lpstr>
      <vt:lpstr>B Koodak</vt:lpstr>
      <vt:lpstr>B Titr</vt:lpstr>
      <vt:lpstr>Calibri</vt:lpstr>
      <vt:lpstr>Cambria</vt:lpstr>
      <vt:lpstr>Cambria Math</vt:lpstr>
      <vt:lpstr>Constantia</vt:lpstr>
      <vt:lpstr>Majalla UI</vt:lpstr>
      <vt:lpstr>Wingdings</vt:lpstr>
      <vt:lpstr>Wingdings 2</vt:lpstr>
      <vt:lpstr>Flow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Chavosh.PC</dc:creator>
  <cp:lastModifiedBy>Chavosh.PC</cp:lastModifiedBy>
  <cp:revision>728</cp:revision>
  <dcterms:created xsi:type="dcterms:W3CDTF">2016-11-08T08:32:53Z</dcterms:created>
  <dcterms:modified xsi:type="dcterms:W3CDTF">2018-11-26T14:34:42Z</dcterms:modified>
  <cp:contentStatus/>
</cp:coreProperties>
</file>