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0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9C3BD5F-AE26-4B02-9200-BA73215C6F6E}" type="datetimeFigureOut">
              <a:rPr lang="fa-IR" smtClean="0"/>
              <a:pPr/>
              <a:t>11/02/1430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860AF74-FFAC-4DD8-B922-C8F01AAA400E}"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0860AF74-FFAC-4DD8-B922-C8F01AAA400E}" type="slidenum">
              <a:rPr lang="fa-IR" smtClean="0"/>
              <a:pPr/>
              <a:t>1</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6BF0226E-584E-48B2-A52B-5D19F0A807D7}" type="slidenum">
              <a:rPr lang="fa-IR" smtClean="0"/>
              <a:pPr>
                <a:defRPr/>
              </a:pPr>
              <a:t>10</a:t>
            </a:fld>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6BF0226E-584E-48B2-A52B-5D19F0A807D7}" type="slidenum">
              <a:rPr lang="fa-IR" smtClean="0"/>
              <a:pPr>
                <a:defRPr/>
              </a:pPr>
              <a:t>11</a:t>
            </a:fld>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6BF0226E-584E-48B2-A52B-5D19F0A807D7}" type="slidenum">
              <a:rPr lang="fa-IR" smtClean="0"/>
              <a:pPr>
                <a:defRPr/>
              </a:pPr>
              <a:t>12</a:t>
            </a:fld>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6BF0226E-584E-48B2-A52B-5D19F0A807D7}" type="slidenum">
              <a:rPr lang="fa-IR" smtClean="0"/>
              <a:pPr>
                <a:defRPr/>
              </a:pPr>
              <a:t>13</a:t>
            </a:fld>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6BF0226E-584E-48B2-A52B-5D19F0A807D7}" type="slidenum">
              <a:rPr lang="fa-IR" smtClean="0"/>
              <a:pPr>
                <a:defRPr/>
              </a:pPr>
              <a:t>14</a:t>
            </a:fld>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Slide Image Placeholder 1"/>
          <p:cNvSpPr>
            <a:spLocks noGrp="1" noRot="1" noChangeAspect="1" noTextEdit="1"/>
          </p:cNvSpPr>
          <p:nvPr>
            <p:ph type="sldImg"/>
          </p:nvPr>
        </p:nvSpPr>
        <p:spPr bwMode="auto">
          <a:noFill/>
          <a:ln>
            <a:solidFill>
              <a:srgbClr val="000000"/>
            </a:solidFill>
            <a:miter lim="800000"/>
            <a:headEnd/>
            <a:tailEnd/>
          </a:ln>
        </p:spPr>
      </p:sp>
      <p:sp>
        <p:nvSpPr>
          <p:cNvPr id="520195"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0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E16DCD7-AFB3-49E5-B69D-ECB610A07363}" type="slidenum">
              <a:rPr lang="fa-IR" smtClean="0"/>
              <a:pPr/>
              <a:t>15</a:t>
            </a:fld>
            <a:endParaRPr lang="fa-I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Slide Image Placeholder 1"/>
          <p:cNvSpPr>
            <a:spLocks noGrp="1" noRot="1" noChangeAspect="1" noTextEdit="1"/>
          </p:cNvSpPr>
          <p:nvPr>
            <p:ph type="sldImg"/>
          </p:nvPr>
        </p:nvSpPr>
        <p:spPr bwMode="auto">
          <a:noFill/>
          <a:ln>
            <a:solidFill>
              <a:srgbClr val="000000"/>
            </a:solidFill>
            <a:miter lim="800000"/>
            <a:headEnd/>
            <a:tailEnd/>
          </a:ln>
        </p:spPr>
      </p:sp>
      <p:sp>
        <p:nvSpPr>
          <p:cNvPr id="521219"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1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F378CD-0272-4132-B823-7F8A5E3653D4}" type="slidenum">
              <a:rPr lang="fa-IR" smtClean="0"/>
              <a:pPr/>
              <a:t>16</a:t>
            </a:fld>
            <a:endParaRPr lang="fa-I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Slide Image Placeholder 1"/>
          <p:cNvSpPr>
            <a:spLocks noGrp="1" noRot="1" noChangeAspect="1" noTextEdit="1"/>
          </p:cNvSpPr>
          <p:nvPr>
            <p:ph type="sldImg"/>
          </p:nvPr>
        </p:nvSpPr>
        <p:spPr bwMode="auto">
          <a:noFill/>
          <a:ln>
            <a:solidFill>
              <a:srgbClr val="000000"/>
            </a:solidFill>
            <a:miter lim="800000"/>
            <a:headEnd/>
            <a:tailEnd/>
          </a:ln>
        </p:spPr>
      </p:sp>
      <p:sp>
        <p:nvSpPr>
          <p:cNvPr id="522243"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2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751DB1-9DEF-4F1A-ACF8-E1CCBF90A2E8}" type="slidenum">
              <a:rPr lang="fa-IR" smtClean="0"/>
              <a:pPr/>
              <a:t>17</a:t>
            </a:fld>
            <a:endParaRPr lang="fa-I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Slide Image Placeholder 1"/>
          <p:cNvSpPr>
            <a:spLocks noGrp="1" noRot="1" noChangeAspect="1" noTextEdit="1"/>
          </p:cNvSpPr>
          <p:nvPr>
            <p:ph type="sldImg"/>
          </p:nvPr>
        </p:nvSpPr>
        <p:spPr bwMode="auto">
          <a:noFill/>
          <a:ln>
            <a:solidFill>
              <a:srgbClr val="000000"/>
            </a:solidFill>
            <a:miter lim="800000"/>
            <a:headEnd/>
            <a:tailEnd/>
          </a:ln>
        </p:spPr>
      </p:sp>
      <p:sp>
        <p:nvSpPr>
          <p:cNvPr id="523267"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3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5CA51E-F74C-4E46-9969-06651AC0A6AF}" type="slidenum">
              <a:rPr lang="fa-IR" smtClean="0"/>
              <a:pPr/>
              <a:t>18</a:t>
            </a:fld>
            <a:endParaRPr lang="fa-I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Slide Image Placeholder 1"/>
          <p:cNvSpPr>
            <a:spLocks noGrp="1" noRot="1" noChangeAspect="1" noTextEdit="1"/>
          </p:cNvSpPr>
          <p:nvPr>
            <p:ph type="sldImg"/>
          </p:nvPr>
        </p:nvSpPr>
        <p:spPr bwMode="auto">
          <a:noFill/>
          <a:ln>
            <a:solidFill>
              <a:srgbClr val="000000"/>
            </a:solidFill>
            <a:miter lim="800000"/>
            <a:headEnd/>
            <a:tailEnd/>
          </a:ln>
        </p:spPr>
      </p:sp>
      <p:sp>
        <p:nvSpPr>
          <p:cNvPr id="525315"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5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30D4C2-3CF1-4701-A733-824FD9DC6B0E}" type="slidenum">
              <a:rPr lang="fa-IR" smtClean="0"/>
              <a:pPr/>
              <a:t>19</a:t>
            </a:fld>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0860AF74-FFAC-4DD8-B922-C8F01AAA400E}" type="slidenum">
              <a:rPr lang="fa-IR" smtClean="0"/>
              <a:pPr/>
              <a:t>2</a:t>
            </a:fld>
            <a:endParaRPr lang="fa-I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Slide Image Placeholder 1"/>
          <p:cNvSpPr>
            <a:spLocks noGrp="1" noRot="1" noChangeAspect="1" noTextEdit="1"/>
          </p:cNvSpPr>
          <p:nvPr>
            <p:ph type="sldImg"/>
          </p:nvPr>
        </p:nvSpPr>
        <p:spPr bwMode="auto">
          <a:noFill/>
          <a:ln>
            <a:solidFill>
              <a:srgbClr val="000000"/>
            </a:solidFill>
            <a:miter lim="800000"/>
            <a:headEnd/>
            <a:tailEnd/>
          </a:ln>
        </p:spPr>
      </p:sp>
      <p:sp>
        <p:nvSpPr>
          <p:cNvPr id="526339"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6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FFF8B5-D061-4483-B5DE-2151FB823E31}" type="slidenum">
              <a:rPr lang="fa-IR" smtClean="0"/>
              <a:pPr/>
              <a:t>20</a:t>
            </a:fld>
            <a:endParaRPr lang="fa-I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Slide Image Placeholder 1"/>
          <p:cNvSpPr>
            <a:spLocks noGrp="1" noRot="1" noChangeAspect="1" noTextEdit="1"/>
          </p:cNvSpPr>
          <p:nvPr>
            <p:ph type="sldImg"/>
          </p:nvPr>
        </p:nvSpPr>
        <p:spPr bwMode="auto">
          <a:noFill/>
          <a:ln>
            <a:solidFill>
              <a:srgbClr val="000000"/>
            </a:solidFill>
            <a:miter lim="800000"/>
            <a:headEnd/>
            <a:tailEnd/>
          </a:ln>
        </p:spPr>
      </p:sp>
      <p:sp>
        <p:nvSpPr>
          <p:cNvPr id="527363"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7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335FE4-BBA5-4548-93C0-B71D687486EC}" type="slidenum">
              <a:rPr lang="fa-IR" smtClean="0"/>
              <a:pPr/>
              <a:t>21</a:t>
            </a:fld>
            <a:endParaRPr lang="fa-I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Slide Image Placeholder 1"/>
          <p:cNvSpPr>
            <a:spLocks noGrp="1" noRot="1" noChangeAspect="1" noTextEdit="1"/>
          </p:cNvSpPr>
          <p:nvPr>
            <p:ph type="sldImg"/>
          </p:nvPr>
        </p:nvSpPr>
        <p:spPr bwMode="auto">
          <a:noFill/>
          <a:ln>
            <a:solidFill>
              <a:srgbClr val="000000"/>
            </a:solidFill>
            <a:miter lim="800000"/>
            <a:headEnd/>
            <a:tailEnd/>
          </a:ln>
        </p:spPr>
      </p:sp>
      <p:sp>
        <p:nvSpPr>
          <p:cNvPr id="528387"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28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6F950F-65BB-43F7-95B1-378CE8E18E0A}" type="slidenum">
              <a:rPr lang="fa-IR" smtClean="0"/>
              <a:pPr/>
              <a:t>22</a:t>
            </a:fld>
            <a:endParaRPr lang="fa-I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Slide Image Placeholder 1"/>
          <p:cNvSpPr>
            <a:spLocks noGrp="1" noRot="1" noChangeAspect="1" noTextEdit="1"/>
          </p:cNvSpPr>
          <p:nvPr>
            <p:ph type="sldImg"/>
          </p:nvPr>
        </p:nvSpPr>
        <p:spPr bwMode="auto">
          <a:noFill/>
          <a:ln>
            <a:solidFill>
              <a:srgbClr val="000000"/>
            </a:solidFill>
            <a:miter lim="800000"/>
            <a:headEnd/>
            <a:tailEnd/>
          </a:ln>
        </p:spPr>
      </p:sp>
      <p:sp>
        <p:nvSpPr>
          <p:cNvPr id="533507"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33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9C2398-BF55-4D06-BDE4-A92D9EA85AAE}" type="slidenum">
              <a:rPr lang="fa-IR" smtClean="0"/>
              <a:pPr/>
              <a:t>3</a:t>
            </a:fld>
            <a:endParaRPr lang="fa-I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Slide Image Placeholder 1"/>
          <p:cNvSpPr>
            <a:spLocks noGrp="1" noRot="1" noChangeAspect="1" noTextEdit="1"/>
          </p:cNvSpPr>
          <p:nvPr>
            <p:ph type="sldImg"/>
          </p:nvPr>
        </p:nvSpPr>
        <p:spPr bwMode="auto">
          <a:noFill/>
          <a:ln>
            <a:solidFill>
              <a:srgbClr val="000000"/>
            </a:solidFill>
            <a:miter lim="800000"/>
            <a:headEnd/>
            <a:tailEnd/>
          </a:ln>
        </p:spPr>
      </p:sp>
      <p:sp>
        <p:nvSpPr>
          <p:cNvPr id="534531"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34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52FD78-05B3-4EB1-AD16-41993847A848}" type="slidenum">
              <a:rPr lang="fa-IR" smtClean="0"/>
              <a:pPr/>
              <a:t>4</a:t>
            </a:fld>
            <a:endParaRPr lang="fa-I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Slide Image Placeholder 1"/>
          <p:cNvSpPr>
            <a:spLocks noGrp="1" noRot="1" noChangeAspect="1" noTextEdit="1"/>
          </p:cNvSpPr>
          <p:nvPr>
            <p:ph type="sldImg"/>
          </p:nvPr>
        </p:nvSpPr>
        <p:spPr bwMode="auto">
          <a:noFill/>
          <a:ln>
            <a:solidFill>
              <a:srgbClr val="000000"/>
            </a:solidFill>
            <a:miter lim="800000"/>
            <a:headEnd/>
            <a:tailEnd/>
          </a:ln>
        </p:spPr>
      </p:sp>
      <p:sp>
        <p:nvSpPr>
          <p:cNvPr id="535555" name="Notes Placeholder 2"/>
          <p:cNvSpPr>
            <a:spLocks noGrp="1"/>
          </p:cNvSpPr>
          <p:nvPr>
            <p:ph type="body" idx="1"/>
          </p:nvPr>
        </p:nvSpPr>
        <p:spPr bwMode="auto">
          <a:noFill/>
        </p:spPr>
        <p:txBody>
          <a:bodyPr/>
          <a:lstStyle/>
          <a:p>
            <a:pPr eaLnBrk="1" hangingPunct="1">
              <a:spcBef>
                <a:spcPct val="0"/>
              </a:spcBef>
            </a:pPr>
            <a:endParaRPr lang="fa-IR" smtClean="0"/>
          </a:p>
        </p:txBody>
      </p:sp>
      <p:sp>
        <p:nvSpPr>
          <p:cNvPr id="535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42259A-EE5A-4F3A-A8B7-75F4D09109FD}" type="slidenum">
              <a:rPr lang="fa-IR" smtClean="0"/>
              <a:pPr/>
              <a:t>5</a:t>
            </a:fld>
            <a:endParaRPr lang="fa-I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Slide Image Placeholder 1"/>
          <p:cNvSpPr>
            <a:spLocks noGrp="1" noRot="1" noChangeAspect="1" noTextEdit="1"/>
          </p:cNvSpPr>
          <p:nvPr>
            <p:ph type="sldImg"/>
          </p:nvPr>
        </p:nvSpPr>
        <p:spPr bwMode="auto">
          <a:noFill/>
          <a:ln>
            <a:solidFill>
              <a:srgbClr val="000000"/>
            </a:solidFill>
            <a:miter lim="800000"/>
            <a:headEnd/>
            <a:tailEnd/>
          </a:ln>
        </p:spPr>
      </p:sp>
      <p:sp>
        <p:nvSpPr>
          <p:cNvPr id="536579" name="Notes Placeholder 2"/>
          <p:cNvSpPr>
            <a:spLocks noGrp="1"/>
          </p:cNvSpPr>
          <p:nvPr>
            <p:ph type="body" idx="1"/>
          </p:nvPr>
        </p:nvSpPr>
        <p:spPr bwMode="auto">
          <a:noFill/>
        </p:spPr>
        <p:txBody>
          <a:bodyPr/>
          <a:lstStyle/>
          <a:p>
            <a:pPr eaLnBrk="1" hangingPunct="1"/>
            <a:endParaRPr lang="fa-IR" smtClean="0"/>
          </a:p>
        </p:txBody>
      </p:sp>
      <p:sp>
        <p:nvSpPr>
          <p:cNvPr id="536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E061A8-13B3-4DF9-84A5-C1A1E4C805CA}" type="slidenum">
              <a:rPr lang="fa-IR" smtClean="0"/>
              <a:pPr/>
              <a:t>6</a:t>
            </a:fld>
            <a:endParaRPr lang="fa-I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Slide Image Placeholder 1"/>
          <p:cNvSpPr>
            <a:spLocks noGrp="1" noRot="1" noChangeAspect="1" noTextEdit="1"/>
          </p:cNvSpPr>
          <p:nvPr>
            <p:ph type="sldImg"/>
          </p:nvPr>
        </p:nvSpPr>
        <p:spPr bwMode="auto">
          <a:noFill/>
          <a:ln>
            <a:solidFill>
              <a:srgbClr val="000000"/>
            </a:solidFill>
            <a:miter lim="800000"/>
            <a:headEnd/>
            <a:tailEnd/>
          </a:ln>
        </p:spPr>
      </p:sp>
      <p:sp>
        <p:nvSpPr>
          <p:cNvPr id="539651" name="Notes Placeholder 2"/>
          <p:cNvSpPr>
            <a:spLocks noGrp="1"/>
          </p:cNvSpPr>
          <p:nvPr>
            <p:ph type="body" idx="1"/>
          </p:nvPr>
        </p:nvSpPr>
        <p:spPr bwMode="auto">
          <a:noFill/>
        </p:spPr>
        <p:txBody>
          <a:bodyPr/>
          <a:lstStyle/>
          <a:p>
            <a:pPr eaLnBrk="1" hangingPunct="1"/>
            <a:endParaRPr lang="fa-IR" smtClean="0"/>
          </a:p>
        </p:txBody>
      </p:sp>
      <p:sp>
        <p:nvSpPr>
          <p:cNvPr id="539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5F7CEC-7ACF-46A0-9F60-61A8D517460F}" type="slidenum">
              <a:rPr lang="fa-IR" smtClean="0"/>
              <a:pPr/>
              <a:t>7</a:t>
            </a:fld>
            <a:endParaRPr lang="fa-I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Slide Image Placeholder 1"/>
          <p:cNvSpPr>
            <a:spLocks noGrp="1" noRot="1" noChangeAspect="1" noTextEdit="1"/>
          </p:cNvSpPr>
          <p:nvPr>
            <p:ph type="sldImg"/>
          </p:nvPr>
        </p:nvSpPr>
        <p:spPr bwMode="auto">
          <a:noFill/>
          <a:ln>
            <a:solidFill>
              <a:srgbClr val="000000"/>
            </a:solidFill>
            <a:miter lim="800000"/>
            <a:headEnd/>
            <a:tailEnd/>
          </a:ln>
        </p:spPr>
      </p:sp>
      <p:sp>
        <p:nvSpPr>
          <p:cNvPr id="540675" name="Notes Placeholder 2"/>
          <p:cNvSpPr>
            <a:spLocks noGrp="1"/>
          </p:cNvSpPr>
          <p:nvPr>
            <p:ph type="body" idx="1"/>
          </p:nvPr>
        </p:nvSpPr>
        <p:spPr bwMode="auto">
          <a:noFill/>
        </p:spPr>
        <p:txBody>
          <a:bodyPr/>
          <a:lstStyle/>
          <a:p>
            <a:pPr eaLnBrk="1" hangingPunct="1"/>
            <a:endParaRPr lang="fa-IR" smtClean="0"/>
          </a:p>
        </p:txBody>
      </p:sp>
      <p:sp>
        <p:nvSpPr>
          <p:cNvPr id="540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DB4598-894B-4E08-BD77-2D360BD17FA3}" type="slidenum">
              <a:rPr lang="fa-IR" smtClean="0"/>
              <a:pPr/>
              <a:t>8</a:t>
            </a:fld>
            <a:endParaRPr lang="fa-I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Slide Image Placeholder 1"/>
          <p:cNvSpPr>
            <a:spLocks noGrp="1" noRot="1" noChangeAspect="1" noTextEdit="1"/>
          </p:cNvSpPr>
          <p:nvPr>
            <p:ph type="sldImg"/>
          </p:nvPr>
        </p:nvSpPr>
        <p:spPr bwMode="auto">
          <a:noFill/>
          <a:ln>
            <a:solidFill>
              <a:srgbClr val="000000"/>
            </a:solidFill>
            <a:miter lim="800000"/>
            <a:headEnd/>
            <a:tailEnd/>
          </a:ln>
        </p:spPr>
      </p:sp>
      <p:sp>
        <p:nvSpPr>
          <p:cNvPr id="541699" name="Notes Placeholder 2"/>
          <p:cNvSpPr>
            <a:spLocks noGrp="1"/>
          </p:cNvSpPr>
          <p:nvPr>
            <p:ph type="body" idx="1"/>
          </p:nvPr>
        </p:nvSpPr>
        <p:spPr bwMode="auto">
          <a:noFill/>
        </p:spPr>
        <p:txBody>
          <a:bodyPr/>
          <a:lstStyle/>
          <a:p>
            <a:pPr eaLnBrk="1" hangingPunct="1"/>
            <a:endParaRPr lang="fa-IR" smtClean="0"/>
          </a:p>
        </p:txBody>
      </p:sp>
      <p:sp>
        <p:nvSpPr>
          <p:cNvPr id="541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3B609F-E160-40E2-9C99-18BF1EE503EC}" type="slidenum">
              <a:rPr lang="fa-IR" smtClean="0"/>
              <a:pPr/>
              <a:t>9</a:t>
            </a:fld>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10/20/2009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latin typeface="Times New Roman" pitchFamily="18" charset="0"/>
                <a:cs typeface="Nazanin" pitchFamily="2" charset="-78"/>
              </a:defRPr>
            </a:lvl1pPr>
            <a:lvl2pPr>
              <a:defRPr baseline="0">
                <a:latin typeface="Times New Roman" pitchFamily="18" charset="0"/>
                <a:cs typeface="Nazanin" pitchFamily="2" charset="-78"/>
              </a:defRPr>
            </a:lvl2pPr>
            <a:lvl3pPr>
              <a:defRPr baseline="0">
                <a:latin typeface="Times New Roman" pitchFamily="18" charset="0"/>
                <a:cs typeface="Nazanin" pitchFamily="2" charset="-78"/>
              </a:defRPr>
            </a:lvl3pPr>
            <a:lvl4pPr>
              <a:defRPr baseline="0">
                <a:latin typeface="Times New Roman" pitchFamily="18" charset="0"/>
                <a:cs typeface="Nazanin" pitchFamily="2" charset="-78"/>
              </a:defRPr>
            </a:lvl4pPr>
            <a:lvl5pPr>
              <a:defRPr baseline="0">
                <a:latin typeface="Times New Roman" pitchFamily="18" charset="0"/>
                <a:cs typeface="Nazanin" pitchFamily="2" charset="-78"/>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lvl1pPr algn="r">
              <a:defRPr baseline="0">
                <a:latin typeface="Times New Roman" pitchFamily="18" charset="0"/>
                <a:cs typeface="B Titr" pitchFamily="2" charset="-78"/>
              </a:defRPr>
            </a:lvl1pPr>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10/20/2009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10/20/2009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10/20/2009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10/20/2009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Nazanin" pitchFamily="2" charset="-78"/>
              </a:rPr>
              <a:t>ارائه کتبی</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p:cNvSpPr>
            <a:spLocks noGrp="1" noChangeArrowheads="1"/>
          </p:cNvSpPr>
          <p:nvPr>
            <p:ph idx="1"/>
          </p:nvPr>
        </p:nvSpPr>
        <p:spPr>
          <a:xfrm>
            <a:off x="457200" y="1898650"/>
            <a:ext cx="8229600" cy="4530725"/>
          </a:xfrm>
        </p:spPr>
        <p:txBody>
          <a:bodyPr/>
          <a:lstStyle/>
          <a:p>
            <a:pPr algn="justLow" rtl="1" eaLnBrk="1" hangingPunct="1">
              <a:lnSpc>
                <a:spcPct val="80000"/>
              </a:lnSpc>
              <a:defRPr/>
            </a:pPr>
            <a:r>
              <a:rPr lang="fa-IR" sz="2800" b="1" dirty="0" smtClean="0"/>
              <a:t>گزارش مطالعه  بیشتر ( تحقیق ) در چارچوب یک درس </a:t>
            </a:r>
            <a:endParaRPr lang="en-US" sz="2800" dirty="0" smtClean="0"/>
          </a:p>
          <a:p>
            <a:pPr algn="justLow" rtl="1" eaLnBrk="1" hangingPunct="1">
              <a:lnSpc>
                <a:spcPct val="80000"/>
              </a:lnSpc>
              <a:defRPr/>
            </a:pPr>
            <a:r>
              <a:rPr lang="fa-IR" sz="2800" b="1" dirty="0" smtClean="0"/>
              <a:t>گزارش درس &lt;&lt; سمینار  &gt;&gt; </a:t>
            </a:r>
            <a:endParaRPr lang="en-US" sz="2800" dirty="0" smtClean="0"/>
          </a:p>
          <a:p>
            <a:pPr algn="justLow" rtl="1" eaLnBrk="1" hangingPunct="1">
              <a:lnSpc>
                <a:spcPct val="80000"/>
              </a:lnSpc>
              <a:defRPr/>
            </a:pPr>
            <a:r>
              <a:rPr lang="fa-IR" sz="2800" b="1" dirty="0" smtClean="0"/>
              <a:t>گزارش انجام پروژه در چارچوب یک درس ( پروژه درسی )</a:t>
            </a:r>
            <a:endParaRPr lang="en-US" sz="2800" dirty="0" smtClean="0"/>
          </a:p>
          <a:p>
            <a:pPr algn="justLow" rtl="1" eaLnBrk="1" hangingPunct="1">
              <a:lnSpc>
                <a:spcPct val="80000"/>
              </a:lnSpc>
              <a:defRPr/>
            </a:pPr>
            <a:r>
              <a:rPr lang="fa-IR" sz="2800" b="1" dirty="0" smtClean="0"/>
              <a:t>گزارش انجام &lt;&lt; کارآموزی &gt;&gt;</a:t>
            </a:r>
            <a:endParaRPr lang="en-US" sz="2800" dirty="0" smtClean="0"/>
          </a:p>
          <a:p>
            <a:pPr algn="justLow" rtl="1" eaLnBrk="1" hangingPunct="1">
              <a:lnSpc>
                <a:spcPct val="80000"/>
              </a:lnSpc>
              <a:defRPr/>
            </a:pPr>
            <a:r>
              <a:rPr lang="fa-IR" sz="2800" b="1" dirty="0" smtClean="0"/>
              <a:t>گزارش پروژه پایان دوره کارشناسی </a:t>
            </a:r>
            <a:endParaRPr lang="en-US" sz="2800" dirty="0" smtClean="0"/>
          </a:p>
          <a:p>
            <a:pPr algn="justLow" rtl="1" eaLnBrk="1" hangingPunct="1">
              <a:lnSpc>
                <a:spcPct val="80000"/>
              </a:lnSpc>
              <a:defRPr/>
            </a:pPr>
            <a:r>
              <a:rPr lang="fa-IR" sz="2800" b="1" dirty="0" smtClean="0"/>
              <a:t>پایان نامه ( رساله ) دوره کارشناسی ارشد </a:t>
            </a:r>
            <a:endParaRPr lang="en-US" sz="2800" dirty="0" smtClean="0"/>
          </a:p>
          <a:p>
            <a:pPr algn="justLow" rtl="1" eaLnBrk="1" hangingPunct="1">
              <a:lnSpc>
                <a:spcPct val="80000"/>
              </a:lnSpc>
              <a:defRPr/>
            </a:pPr>
            <a:r>
              <a:rPr lang="fa-IR" sz="2800" b="1" dirty="0" smtClean="0"/>
              <a:t>دانشنامه ( تز ) دوره دکترا و پسا دکترا </a:t>
            </a:r>
            <a:endParaRPr lang="en-US" sz="2800" dirty="0" smtClean="0"/>
          </a:p>
          <a:p>
            <a:pPr algn="justLow" rtl="1" eaLnBrk="1" hangingPunct="1">
              <a:lnSpc>
                <a:spcPct val="80000"/>
              </a:lnSpc>
              <a:defRPr/>
            </a:pPr>
            <a:r>
              <a:rPr lang="fa-IR" sz="2800" b="1" dirty="0" smtClean="0"/>
              <a:t>گزارش کار آزمایشگاه </a:t>
            </a:r>
            <a:endParaRPr lang="en-US" sz="2800" dirty="0" smtClean="0"/>
          </a:p>
          <a:p>
            <a:pPr algn="justLow" rtl="1" eaLnBrk="1" hangingPunct="1">
              <a:lnSpc>
                <a:spcPct val="80000"/>
              </a:lnSpc>
              <a:defRPr/>
            </a:pPr>
            <a:r>
              <a:rPr lang="fa-IR" sz="2800" b="1" dirty="0" smtClean="0"/>
              <a:t>مقاله </a:t>
            </a:r>
            <a:endParaRPr lang="en-US" sz="2800" dirty="0" smtClean="0"/>
          </a:p>
          <a:p>
            <a:pPr algn="justLow" rtl="1" eaLnBrk="1" hangingPunct="1">
              <a:lnSpc>
                <a:spcPct val="80000"/>
              </a:lnSpc>
              <a:defRPr/>
            </a:pPr>
            <a:r>
              <a:rPr lang="fa-IR" sz="2800" b="1" dirty="0" smtClean="0"/>
              <a:t>گزارش بازدید ( گردش ) علمی</a:t>
            </a:r>
            <a:r>
              <a:rPr lang="fa-IR" sz="2800" dirty="0" smtClean="0"/>
              <a:t> </a:t>
            </a:r>
            <a:endParaRPr lang="en-US" sz="2800" dirty="0" smtClean="0"/>
          </a:p>
        </p:txBody>
      </p:sp>
      <p:sp>
        <p:nvSpPr>
          <p:cNvPr id="179202" name="Rectangle 2"/>
          <p:cNvSpPr>
            <a:spLocks noGrp="1" noChangeArrowheads="1"/>
          </p:cNvSpPr>
          <p:nvPr>
            <p:ph type="title"/>
          </p:nvPr>
        </p:nvSpPr>
        <p:spPr/>
        <p:txBody>
          <a:bodyPr/>
          <a:lstStyle/>
          <a:p>
            <a:pPr eaLnBrk="1" hangingPunct="1">
              <a:defRPr/>
            </a:pPr>
            <a:r>
              <a:rPr lang="fa-IR" sz="3200" b="1" smtClean="0"/>
              <a:t>گونه های رایج  نوشتار دانشگاهی ( تحصیلی ):</a:t>
            </a:r>
            <a:endParaRPr lang="en-US" sz="3200" b="1"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4"/>
          <p:cNvSpPr>
            <a:spLocks noChangeArrowheads="1"/>
          </p:cNvSpPr>
          <p:nvPr/>
        </p:nvSpPr>
        <p:spPr bwMode="auto">
          <a:xfrm>
            <a:off x="7750175" y="3930650"/>
            <a:ext cx="942975" cy="406400"/>
          </a:xfrm>
          <a:prstGeom prst="rect">
            <a:avLst/>
          </a:prstGeom>
          <a:solidFill>
            <a:schemeClr val="accent1"/>
          </a:solidFill>
          <a:ln w="9525" algn="ctr">
            <a:solidFill>
              <a:schemeClr val="tx1"/>
            </a:solidFill>
            <a:miter lim="800000"/>
            <a:headEnd/>
            <a:tailEnd/>
          </a:ln>
        </p:spPr>
        <p:txBody>
          <a:bodyPr anchor="ctr">
            <a:spAutoFit/>
          </a:bodyPr>
          <a:lstStyle/>
          <a:p>
            <a:r>
              <a:rPr lang="fa-IR" sz="2000"/>
              <a:t>تشريحي </a:t>
            </a:r>
            <a:endParaRPr lang="en-US" sz="2000"/>
          </a:p>
        </p:txBody>
      </p:sp>
      <p:sp>
        <p:nvSpPr>
          <p:cNvPr id="228355" name="Rectangle 5"/>
          <p:cNvSpPr>
            <a:spLocks noChangeArrowheads="1"/>
          </p:cNvSpPr>
          <p:nvPr/>
        </p:nvSpPr>
        <p:spPr bwMode="auto">
          <a:xfrm>
            <a:off x="6297613" y="3789363"/>
            <a:ext cx="1106487" cy="7112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dirty="0"/>
              <a:t>تبليغاتي – </a:t>
            </a:r>
          </a:p>
          <a:p>
            <a:r>
              <a:rPr lang="fa-IR" sz="2000" dirty="0"/>
              <a:t>تجارتي </a:t>
            </a:r>
            <a:endParaRPr lang="en-US" sz="2000" dirty="0"/>
          </a:p>
        </p:txBody>
      </p:sp>
      <p:sp>
        <p:nvSpPr>
          <p:cNvPr id="228356" name="Rectangle 6"/>
          <p:cNvSpPr>
            <a:spLocks noChangeArrowheads="1"/>
          </p:cNvSpPr>
          <p:nvPr/>
        </p:nvSpPr>
        <p:spPr bwMode="auto">
          <a:xfrm>
            <a:off x="5264150" y="3933825"/>
            <a:ext cx="738188" cy="4064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a:t>خبري </a:t>
            </a:r>
            <a:endParaRPr lang="en-US" sz="2000"/>
          </a:p>
        </p:txBody>
      </p:sp>
      <p:sp>
        <p:nvSpPr>
          <p:cNvPr id="228357" name="Rectangle 7"/>
          <p:cNvSpPr>
            <a:spLocks noChangeArrowheads="1"/>
          </p:cNvSpPr>
          <p:nvPr/>
        </p:nvSpPr>
        <p:spPr bwMode="auto">
          <a:xfrm>
            <a:off x="3859213" y="3933825"/>
            <a:ext cx="954087" cy="4064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dirty="0"/>
              <a:t>كاربردي </a:t>
            </a:r>
            <a:endParaRPr lang="en-US" sz="2000" dirty="0"/>
          </a:p>
        </p:txBody>
      </p:sp>
      <p:sp>
        <p:nvSpPr>
          <p:cNvPr id="228358" name="Rectangle 8"/>
          <p:cNvSpPr>
            <a:spLocks noChangeArrowheads="1"/>
          </p:cNvSpPr>
          <p:nvPr/>
        </p:nvSpPr>
        <p:spPr bwMode="auto">
          <a:xfrm>
            <a:off x="2586038" y="3933825"/>
            <a:ext cx="915987" cy="4064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dirty="0"/>
              <a:t>مديريتي </a:t>
            </a:r>
            <a:endParaRPr lang="en-US" sz="2000" dirty="0"/>
          </a:p>
        </p:txBody>
      </p:sp>
      <p:sp>
        <p:nvSpPr>
          <p:cNvPr id="228359" name="Rectangle 9"/>
          <p:cNvSpPr>
            <a:spLocks noChangeArrowheads="1"/>
          </p:cNvSpPr>
          <p:nvPr/>
        </p:nvSpPr>
        <p:spPr bwMode="auto">
          <a:xfrm>
            <a:off x="1268413" y="3933825"/>
            <a:ext cx="952500" cy="4064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dirty="0"/>
              <a:t>آموزشي </a:t>
            </a:r>
            <a:endParaRPr lang="en-US" sz="2000" dirty="0"/>
          </a:p>
        </p:txBody>
      </p:sp>
      <p:sp>
        <p:nvSpPr>
          <p:cNvPr id="228360" name="Rectangle 10"/>
          <p:cNvSpPr>
            <a:spLocks noChangeArrowheads="1"/>
          </p:cNvSpPr>
          <p:nvPr/>
        </p:nvSpPr>
        <p:spPr bwMode="auto">
          <a:xfrm>
            <a:off x="0" y="3933825"/>
            <a:ext cx="974725" cy="406400"/>
          </a:xfrm>
          <a:prstGeom prst="rect">
            <a:avLst/>
          </a:prstGeom>
          <a:solidFill>
            <a:schemeClr val="accent1"/>
          </a:solidFill>
          <a:ln w="9525" algn="ctr">
            <a:solidFill>
              <a:schemeClr val="tx1"/>
            </a:solidFill>
            <a:miter lim="800000"/>
            <a:headEnd/>
            <a:tailEnd/>
          </a:ln>
        </p:spPr>
        <p:txBody>
          <a:bodyPr wrap="none" anchor="ctr">
            <a:spAutoFit/>
          </a:bodyPr>
          <a:lstStyle/>
          <a:p>
            <a:r>
              <a:rPr lang="fa-IR" sz="2000"/>
              <a:t>پژوهشي </a:t>
            </a:r>
            <a:endParaRPr lang="en-US" sz="2000"/>
          </a:p>
        </p:txBody>
      </p:sp>
      <p:sp>
        <p:nvSpPr>
          <p:cNvPr id="228361" name="Rectangle 11"/>
          <p:cNvSpPr>
            <a:spLocks noChangeArrowheads="1"/>
          </p:cNvSpPr>
          <p:nvPr/>
        </p:nvSpPr>
        <p:spPr bwMode="auto">
          <a:xfrm>
            <a:off x="1816100" y="330200"/>
            <a:ext cx="6251575" cy="1441450"/>
          </a:xfrm>
          <a:prstGeom prst="rect">
            <a:avLst/>
          </a:prstGeom>
          <a:solidFill>
            <a:schemeClr val="accent1"/>
          </a:solidFill>
          <a:ln w="9525" algn="ctr">
            <a:solidFill>
              <a:schemeClr val="tx1"/>
            </a:solidFill>
            <a:miter lim="800000"/>
            <a:headEnd/>
            <a:tailEnd/>
          </a:ln>
        </p:spPr>
        <p:txBody>
          <a:bodyPr anchor="ctr">
            <a:spAutoFit/>
          </a:bodyPr>
          <a:lstStyle/>
          <a:p>
            <a:r>
              <a:rPr lang="fa-IR" sz="4400"/>
              <a:t>نوشتار علمي – فني غير دانشگاهي</a:t>
            </a:r>
            <a:r>
              <a:rPr lang="fa-IR" sz="4000"/>
              <a:t> </a:t>
            </a:r>
            <a:endParaRPr lang="en-US" sz="4000"/>
          </a:p>
        </p:txBody>
      </p:sp>
      <p:sp>
        <p:nvSpPr>
          <p:cNvPr id="228362" name="Line 16"/>
          <p:cNvSpPr>
            <a:spLocks noChangeShapeType="1"/>
          </p:cNvSpPr>
          <p:nvPr/>
        </p:nvSpPr>
        <p:spPr bwMode="auto">
          <a:xfrm>
            <a:off x="4859338" y="1773238"/>
            <a:ext cx="0" cy="1008062"/>
          </a:xfrm>
          <a:prstGeom prst="line">
            <a:avLst/>
          </a:prstGeom>
          <a:noFill/>
          <a:ln w="9525">
            <a:solidFill>
              <a:schemeClr val="tx1"/>
            </a:solidFill>
            <a:round/>
            <a:headEnd/>
            <a:tailEnd/>
          </a:ln>
        </p:spPr>
        <p:txBody>
          <a:bodyPr>
            <a:spAutoFit/>
          </a:bodyPr>
          <a:lstStyle/>
          <a:p>
            <a:endParaRPr lang="fa-IR"/>
          </a:p>
        </p:txBody>
      </p:sp>
      <p:sp>
        <p:nvSpPr>
          <p:cNvPr id="228363" name="Line 17"/>
          <p:cNvSpPr>
            <a:spLocks noChangeShapeType="1"/>
          </p:cNvSpPr>
          <p:nvPr/>
        </p:nvSpPr>
        <p:spPr bwMode="auto">
          <a:xfrm>
            <a:off x="539750" y="2852738"/>
            <a:ext cx="7632700" cy="0"/>
          </a:xfrm>
          <a:prstGeom prst="line">
            <a:avLst/>
          </a:prstGeom>
          <a:noFill/>
          <a:ln w="9525">
            <a:solidFill>
              <a:schemeClr val="tx1"/>
            </a:solidFill>
            <a:round/>
            <a:headEnd/>
            <a:tailEnd/>
          </a:ln>
        </p:spPr>
        <p:txBody>
          <a:bodyPr wrap="none">
            <a:spAutoFit/>
          </a:bodyPr>
          <a:lstStyle/>
          <a:p>
            <a:endParaRPr lang="fa-IR"/>
          </a:p>
        </p:txBody>
      </p:sp>
      <p:sp>
        <p:nvSpPr>
          <p:cNvPr id="228364" name="Line 18"/>
          <p:cNvSpPr>
            <a:spLocks noChangeShapeType="1"/>
          </p:cNvSpPr>
          <p:nvPr/>
        </p:nvSpPr>
        <p:spPr bwMode="auto">
          <a:xfrm>
            <a:off x="8172450" y="2852738"/>
            <a:ext cx="0" cy="1008062"/>
          </a:xfrm>
          <a:prstGeom prst="line">
            <a:avLst/>
          </a:prstGeom>
          <a:noFill/>
          <a:ln w="9525">
            <a:solidFill>
              <a:schemeClr val="tx1"/>
            </a:solidFill>
            <a:round/>
            <a:headEnd/>
            <a:tailEnd/>
          </a:ln>
        </p:spPr>
        <p:txBody>
          <a:bodyPr>
            <a:spAutoFit/>
          </a:bodyPr>
          <a:lstStyle/>
          <a:p>
            <a:endParaRPr lang="fa-IR"/>
          </a:p>
        </p:txBody>
      </p:sp>
      <p:sp>
        <p:nvSpPr>
          <p:cNvPr id="228365" name="Line 19"/>
          <p:cNvSpPr>
            <a:spLocks noChangeShapeType="1"/>
          </p:cNvSpPr>
          <p:nvPr/>
        </p:nvSpPr>
        <p:spPr bwMode="auto">
          <a:xfrm>
            <a:off x="6877050" y="2852738"/>
            <a:ext cx="0" cy="863600"/>
          </a:xfrm>
          <a:prstGeom prst="line">
            <a:avLst/>
          </a:prstGeom>
          <a:noFill/>
          <a:ln w="9525">
            <a:solidFill>
              <a:schemeClr val="tx1"/>
            </a:solidFill>
            <a:round/>
            <a:headEnd/>
            <a:tailEnd/>
          </a:ln>
        </p:spPr>
        <p:txBody>
          <a:bodyPr>
            <a:spAutoFit/>
          </a:bodyPr>
          <a:lstStyle/>
          <a:p>
            <a:endParaRPr lang="fa-IR"/>
          </a:p>
        </p:txBody>
      </p:sp>
      <p:sp>
        <p:nvSpPr>
          <p:cNvPr id="228366" name="Line 20"/>
          <p:cNvSpPr>
            <a:spLocks noChangeShapeType="1"/>
          </p:cNvSpPr>
          <p:nvPr/>
        </p:nvSpPr>
        <p:spPr bwMode="auto">
          <a:xfrm>
            <a:off x="5651500" y="2852738"/>
            <a:ext cx="0" cy="1081087"/>
          </a:xfrm>
          <a:prstGeom prst="line">
            <a:avLst/>
          </a:prstGeom>
          <a:noFill/>
          <a:ln w="9525">
            <a:solidFill>
              <a:schemeClr val="tx1"/>
            </a:solidFill>
            <a:round/>
            <a:headEnd/>
            <a:tailEnd/>
          </a:ln>
        </p:spPr>
        <p:txBody>
          <a:bodyPr>
            <a:spAutoFit/>
          </a:bodyPr>
          <a:lstStyle/>
          <a:p>
            <a:endParaRPr lang="fa-IR"/>
          </a:p>
        </p:txBody>
      </p:sp>
      <p:sp>
        <p:nvSpPr>
          <p:cNvPr id="228367" name="Line 21"/>
          <p:cNvSpPr>
            <a:spLocks noChangeShapeType="1"/>
          </p:cNvSpPr>
          <p:nvPr/>
        </p:nvSpPr>
        <p:spPr bwMode="auto">
          <a:xfrm>
            <a:off x="4356100" y="2852738"/>
            <a:ext cx="0" cy="1081087"/>
          </a:xfrm>
          <a:prstGeom prst="line">
            <a:avLst/>
          </a:prstGeom>
          <a:noFill/>
          <a:ln w="9525">
            <a:solidFill>
              <a:schemeClr val="tx1"/>
            </a:solidFill>
            <a:round/>
            <a:headEnd/>
            <a:tailEnd/>
          </a:ln>
        </p:spPr>
        <p:txBody>
          <a:bodyPr>
            <a:spAutoFit/>
          </a:bodyPr>
          <a:lstStyle/>
          <a:p>
            <a:endParaRPr lang="fa-IR"/>
          </a:p>
        </p:txBody>
      </p:sp>
      <p:sp>
        <p:nvSpPr>
          <p:cNvPr id="228368" name="Line 22"/>
          <p:cNvSpPr>
            <a:spLocks noChangeShapeType="1"/>
          </p:cNvSpPr>
          <p:nvPr/>
        </p:nvSpPr>
        <p:spPr bwMode="auto">
          <a:xfrm>
            <a:off x="3059113" y="2852738"/>
            <a:ext cx="0" cy="1008062"/>
          </a:xfrm>
          <a:prstGeom prst="line">
            <a:avLst/>
          </a:prstGeom>
          <a:noFill/>
          <a:ln w="9525">
            <a:solidFill>
              <a:schemeClr val="tx1"/>
            </a:solidFill>
            <a:round/>
            <a:headEnd/>
            <a:tailEnd/>
          </a:ln>
        </p:spPr>
        <p:txBody>
          <a:bodyPr>
            <a:spAutoFit/>
          </a:bodyPr>
          <a:lstStyle/>
          <a:p>
            <a:endParaRPr lang="fa-IR"/>
          </a:p>
        </p:txBody>
      </p:sp>
      <p:sp>
        <p:nvSpPr>
          <p:cNvPr id="228369" name="Line 23"/>
          <p:cNvSpPr>
            <a:spLocks noChangeShapeType="1"/>
          </p:cNvSpPr>
          <p:nvPr/>
        </p:nvSpPr>
        <p:spPr bwMode="auto">
          <a:xfrm>
            <a:off x="1692275" y="2852738"/>
            <a:ext cx="0" cy="1081087"/>
          </a:xfrm>
          <a:prstGeom prst="line">
            <a:avLst/>
          </a:prstGeom>
          <a:noFill/>
          <a:ln w="9525">
            <a:solidFill>
              <a:schemeClr val="tx1"/>
            </a:solidFill>
            <a:round/>
            <a:headEnd/>
            <a:tailEnd/>
          </a:ln>
        </p:spPr>
        <p:txBody>
          <a:bodyPr>
            <a:spAutoFit/>
          </a:bodyPr>
          <a:lstStyle/>
          <a:p>
            <a:endParaRPr lang="fa-IR"/>
          </a:p>
        </p:txBody>
      </p:sp>
      <p:sp>
        <p:nvSpPr>
          <p:cNvPr id="228370" name="Line 24"/>
          <p:cNvSpPr>
            <a:spLocks noChangeShapeType="1"/>
          </p:cNvSpPr>
          <p:nvPr/>
        </p:nvSpPr>
        <p:spPr bwMode="auto">
          <a:xfrm>
            <a:off x="539750" y="2852738"/>
            <a:ext cx="0" cy="1008062"/>
          </a:xfrm>
          <a:prstGeom prst="line">
            <a:avLst/>
          </a:prstGeom>
          <a:noFill/>
          <a:ln w="9525">
            <a:solidFill>
              <a:schemeClr val="tx1"/>
            </a:solidFill>
            <a:round/>
            <a:headEnd/>
            <a:tailEnd/>
          </a:ln>
        </p:spPr>
        <p:txBody>
          <a:bodyPr>
            <a:spAutoFit/>
          </a:bodyPr>
          <a:lstStyle/>
          <a:p>
            <a:endParaRPr lang="fa-I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p:cNvSpPr>
            <a:spLocks noGrp="1" noChangeArrowheads="1"/>
          </p:cNvSpPr>
          <p:nvPr>
            <p:ph idx="1"/>
          </p:nvPr>
        </p:nvSpPr>
        <p:spPr>
          <a:xfrm>
            <a:off x="457200" y="1600200"/>
            <a:ext cx="8229600" cy="2836863"/>
          </a:xfrm>
        </p:spPr>
        <p:txBody>
          <a:bodyPr/>
          <a:lstStyle/>
          <a:p>
            <a:pPr marL="609600" indent="-609600" algn="r" rtl="1" eaLnBrk="1" hangingPunct="1">
              <a:buFont typeface="Wingdings" pitchFamily="2" charset="2"/>
              <a:buAutoNum type="arabicPeriod"/>
              <a:defRPr/>
            </a:pPr>
            <a:r>
              <a:rPr lang="fa-IR" b="1" dirty="0" smtClean="0"/>
              <a:t>مقاله پژوهشی اصیل </a:t>
            </a:r>
          </a:p>
          <a:p>
            <a:pPr marL="609600" indent="-609600" algn="r" rtl="1" eaLnBrk="1" hangingPunct="1">
              <a:buFont typeface="Wingdings" pitchFamily="2" charset="2"/>
              <a:buAutoNum type="arabicPeriod"/>
              <a:defRPr/>
            </a:pPr>
            <a:r>
              <a:rPr lang="fa-IR" b="1" dirty="0" smtClean="0"/>
              <a:t>مقاله تحلیلی </a:t>
            </a:r>
          </a:p>
          <a:p>
            <a:pPr marL="609600" indent="-609600" algn="r" rtl="1" eaLnBrk="1" hangingPunct="1">
              <a:buFont typeface="Wingdings" pitchFamily="2" charset="2"/>
              <a:buAutoNum type="arabicPeriod"/>
              <a:defRPr/>
            </a:pPr>
            <a:r>
              <a:rPr lang="fa-IR" b="1" dirty="0" smtClean="0"/>
              <a:t>مقاله تالیفی </a:t>
            </a:r>
            <a:endParaRPr lang="en-US" b="1" dirty="0" smtClean="0"/>
          </a:p>
          <a:p>
            <a:pPr marL="609600" indent="-609600" algn="r" rtl="1" eaLnBrk="1" hangingPunct="1">
              <a:buFont typeface="Wingdings" pitchFamily="2" charset="2"/>
              <a:buAutoNum type="arabicPeriod"/>
              <a:defRPr/>
            </a:pPr>
            <a:r>
              <a:rPr lang="fa-IR" b="1" dirty="0" smtClean="0"/>
              <a:t>مقاله گزارشی</a:t>
            </a:r>
            <a:r>
              <a:rPr lang="en-US" dirty="0" smtClean="0"/>
              <a:t> </a:t>
            </a:r>
          </a:p>
        </p:txBody>
      </p:sp>
      <p:sp>
        <p:nvSpPr>
          <p:cNvPr id="234498" name="Rectangle 2"/>
          <p:cNvSpPr>
            <a:spLocks noGrp="1" noChangeArrowheads="1"/>
          </p:cNvSpPr>
          <p:nvPr>
            <p:ph type="title"/>
          </p:nvPr>
        </p:nvSpPr>
        <p:spPr/>
        <p:txBody>
          <a:bodyPr/>
          <a:lstStyle/>
          <a:p>
            <a:pPr eaLnBrk="1" hangingPunct="1">
              <a:defRPr/>
            </a:pPr>
            <a:r>
              <a:rPr lang="fa-IR" sz="2800" b="1" smtClean="0"/>
              <a:t>انواع مقاله از نظر کیفیت و میزان اعتبار علمی  :</a:t>
            </a:r>
            <a:r>
              <a:rPr lang="fa-IR" sz="2800" smtClean="0"/>
              <a:t> </a:t>
            </a:r>
            <a:endParaRPr lang="en-US" sz="2800" smtClean="0"/>
          </a:p>
        </p:txBody>
      </p:sp>
      <p:sp>
        <p:nvSpPr>
          <p:cNvPr id="261124" name="Rectangle 4"/>
          <p:cNvSpPr>
            <a:spLocks noChangeArrowheads="1"/>
          </p:cNvSpPr>
          <p:nvPr/>
        </p:nvSpPr>
        <p:spPr bwMode="auto">
          <a:xfrm>
            <a:off x="2555875" y="4591050"/>
            <a:ext cx="3959225" cy="1562100"/>
          </a:xfrm>
          <a:prstGeom prst="rect">
            <a:avLst/>
          </a:prstGeom>
          <a:solidFill>
            <a:schemeClr val="accent1"/>
          </a:solidFill>
          <a:ln w="9525" algn="ctr">
            <a:solidFill>
              <a:schemeClr val="tx1"/>
            </a:solidFill>
            <a:miter lim="800000"/>
            <a:headEnd/>
            <a:tailEnd/>
          </a:ln>
        </p:spPr>
        <p:txBody>
          <a:bodyPr anchor="ctr">
            <a:spAutoFit/>
          </a:bodyPr>
          <a:lstStyle/>
          <a:p>
            <a:pPr algn="justLow"/>
            <a:r>
              <a:rPr lang="fa-IR" sz="2400" dirty="0">
                <a:solidFill>
                  <a:schemeClr val="tx1"/>
                </a:solidFill>
              </a:rPr>
              <a:t>هر یک از انواع این مقاله ها ممکن است طی فعالیتهای پژوهشی بنیادی ،</a:t>
            </a:r>
          </a:p>
          <a:p>
            <a:r>
              <a:rPr lang="fa-IR" sz="2400" dirty="0">
                <a:solidFill>
                  <a:schemeClr val="tx1"/>
                </a:solidFill>
              </a:rPr>
              <a:t> پژوهشی کاربردی و یا پژوهشی توسعه ای  نوشته و ارائه شوند</a:t>
            </a:r>
            <a:r>
              <a:rPr lang="fa-IR" dirty="0">
                <a:solidFill>
                  <a:schemeClr val="tx1"/>
                </a:solidFill>
              </a:rPr>
              <a:t> .</a:t>
            </a:r>
            <a:endParaRPr lang="en-US" dirty="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3" name="Rectangle 3"/>
          <p:cNvSpPr>
            <a:spLocks noGrp="1" noChangeArrowheads="1"/>
          </p:cNvSpPr>
          <p:nvPr>
            <p:ph idx="1"/>
          </p:nvPr>
        </p:nvSpPr>
        <p:spPr>
          <a:xfrm>
            <a:off x="457200" y="1898650"/>
            <a:ext cx="8229600" cy="4530725"/>
          </a:xfrm>
        </p:spPr>
        <p:txBody>
          <a:bodyPr/>
          <a:lstStyle/>
          <a:p>
            <a:pPr marL="609600" indent="-609600" algn="r" rtl="1" eaLnBrk="1" hangingPunct="1">
              <a:lnSpc>
                <a:spcPct val="80000"/>
              </a:lnSpc>
              <a:defRPr/>
            </a:pPr>
            <a:r>
              <a:rPr lang="fa-IR" sz="2400" b="1" dirty="0" smtClean="0"/>
              <a:t>عنوان مقاله</a:t>
            </a:r>
          </a:p>
          <a:p>
            <a:pPr marL="609600" indent="-609600" algn="r" rtl="1" eaLnBrk="1" hangingPunct="1">
              <a:lnSpc>
                <a:spcPct val="80000"/>
              </a:lnSpc>
              <a:defRPr/>
            </a:pPr>
            <a:r>
              <a:rPr lang="fa-IR" sz="2400" b="1" dirty="0" smtClean="0"/>
              <a:t>نام و نام خانوادگی نویسنده</a:t>
            </a:r>
          </a:p>
          <a:p>
            <a:pPr marL="609600" indent="-609600" algn="r" rtl="1" eaLnBrk="1" hangingPunct="1">
              <a:lnSpc>
                <a:spcPct val="80000"/>
              </a:lnSpc>
              <a:defRPr/>
            </a:pPr>
            <a:r>
              <a:rPr lang="fa-IR" sz="2400" b="1" dirty="0" smtClean="0"/>
              <a:t>وضعیت نویسنده از نظر شغلی ( عنوان سازمانی )  </a:t>
            </a:r>
          </a:p>
          <a:p>
            <a:pPr marL="609600" indent="-609600" algn="r" rtl="1" eaLnBrk="1" hangingPunct="1">
              <a:lnSpc>
                <a:spcPct val="80000"/>
              </a:lnSpc>
              <a:defRPr/>
            </a:pPr>
            <a:r>
              <a:rPr lang="fa-IR" sz="2400" b="1" dirty="0" smtClean="0"/>
              <a:t>عنوان محل کا ر نویسنده </a:t>
            </a:r>
          </a:p>
          <a:p>
            <a:pPr marL="609600" indent="-609600" algn="r" rtl="1" eaLnBrk="1" hangingPunct="1">
              <a:lnSpc>
                <a:spcPct val="80000"/>
              </a:lnSpc>
              <a:defRPr/>
            </a:pPr>
            <a:r>
              <a:rPr lang="fa-IR" sz="2400" b="1" dirty="0" smtClean="0"/>
              <a:t>چکیده ( در حد یک پااراگراف )</a:t>
            </a:r>
          </a:p>
          <a:p>
            <a:pPr marL="609600" indent="-609600" algn="r" rtl="1" eaLnBrk="1" hangingPunct="1">
              <a:lnSpc>
                <a:spcPct val="80000"/>
              </a:lnSpc>
              <a:defRPr/>
            </a:pPr>
            <a:r>
              <a:rPr lang="fa-IR" sz="2400" b="1" dirty="0" smtClean="0"/>
              <a:t>مقدمه ( که جزء متن اصلی است )</a:t>
            </a:r>
          </a:p>
          <a:p>
            <a:pPr marL="609600" indent="-609600" algn="r" rtl="1" eaLnBrk="1" hangingPunct="1">
              <a:lnSpc>
                <a:spcPct val="80000"/>
              </a:lnSpc>
              <a:defRPr/>
            </a:pPr>
            <a:r>
              <a:rPr lang="fa-IR" sz="2400" b="1" dirty="0" smtClean="0"/>
              <a:t>بخشهای متن اصلی</a:t>
            </a:r>
          </a:p>
          <a:p>
            <a:pPr marL="609600" indent="-609600" algn="r" rtl="1" eaLnBrk="1" hangingPunct="1">
              <a:lnSpc>
                <a:spcPct val="80000"/>
              </a:lnSpc>
              <a:defRPr/>
            </a:pPr>
            <a:r>
              <a:rPr lang="fa-IR" sz="2400" b="1" dirty="0" smtClean="0"/>
              <a:t>نتیجه گیری </a:t>
            </a:r>
          </a:p>
          <a:p>
            <a:pPr marL="609600" indent="-609600" algn="r" rtl="1" eaLnBrk="1" hangingPunct="1">
              <a:lnSpc>
                <a:spcPct val="80000"/>
              </a:lnSpc>
              <a:defRPr/>
            </a:pPr>
            <a:r>
              <a:rPr lang="fa-IR" sz="2400" b="1" dirty="0" smtClean="0"/>
              <a:t>سپاسگزاری </a:t>
            </a:r>
            <a:endParaRPr lang="fa-IR" sz="2400" b="1" dirty="0" smtClean="0"/>
          </a:p>
          <a:p>
            <a:pPr marL="609600" indent="-609600" algn="r" rtl="1" eaLnBrk="1" hangingPunct="1">
              <a:lnSpc>
                <a:spcPct val="80000"/>
              </a:lnSpc>
              <a:defRPr/>
            </a:pPr>
            <a:r>
              <a:rPr lang="fa-IR" sz="2400" b="1" dirty="0" smtClean="0"/>
              <a:t>فهرست منابع </a:t>
            </a:r>
          </a:p>
          <a:p>
            <a:pPr marL="609600" indent="-609600" algn="r" rtl="1" eaLnBrk="1" hangingPunct="1">
              <a:lnSpc>
                <a:spcPct val="80000"/>
              </a:lnSpc>
              <a:defRPr/>
            </a:pPr>
            <a:r>
              <a:rPr lang="fa-IR" sz="2400" b="1" dirty="0" smtClean="0"/>
              <a:t>معرفی مختصر نویسنده و نشانی تماس</a:t>
            </a:r>
            <a:r>
              <a:rPr lang="fa-IR" sz="2400" dirty="0" smtClean="0"/>
              <a:t> </a:t>
            </a:r>
            <a:endParaRPr lang="en-US" sz="2400" dirty="0" smtClean="0"/>
          </a:p>
        </p:txBody>
      </p:sp>
      <p:sp>
        <p:nvSpPr>
          <p:cNvPr id="235522" name="Rectangle 2"/>
          <p:cNvSpPr>
            <a:spLocks noGrp="1" noChangeArrowheads="1"/>
          </p:cNvSpPr>
          <p:nvPr>
            <p:ph type="title"/>
          </p:nvPr>
        </p:nvSpPr>
        <p:spPr/>
        <p:txBody>
          <a:bodyPr/>
          <a:lstStyle/>
          <a:p>
            <a:pPr eaLnBrk="1" hangingPunct="1">
              <a:defRPr/>
            </a:pPr>
            <a:r>
              <a:rPr lang="fa-IR" b="1" dirty="0" smtClean="0"/>
              <a:t>اجزاء مقاله  :</a:t>
            </a:r>
            <a:endParaRPr lang="en-US"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Rectangle 3"/>
          <p:cNvSpPr>
            <a:spLocks noGrp="1" noChangeArrowheads="1"/>
          </p:cNvSpPr>
          <p:nvPr>
            <p:ph idx="1"/>
          </p:nvPr>
        </p:nvSpPr>
        <p:spPr>
          <a:xfrm>
            <a:off x="457200" y="1898650"/>
            <a:ext cx="8229600" cy="4530725"/>
          </a:xfrm>
        </p:spPr>
        <p:txBody>
          <a:bodyPr/>
          <a:lstStyle/>
          <a:p>
            <a:pPr algn="r" rtl="1" eaLnBrk="1" hangingPunct="1">
              <a:lnSpc>
                <a:spcPct val="90000"/>
              </a:lnSpc>
              <a:defRPr/>
            </a:pPr>
            <a:r>
              <a:rPr lang="fa-IR" sz="2400" b="1" dirty="0" smtClean="0"/>
              <a:t>مقاله معمولا فهرست مطالب ندارد  اما در بعضی از مجلات علمی فهرست کوتاه مطالب در حاشیه صفحه اول یا دوم مقاله درج می شود .</a:t>
            </a:r>
            <a:endParaRPr lang="en-US" sz="2400" dirty="0" smtClean="0"/>
          </a:p>
          <a:p>
            <a:pPr algn="r" rtl="1" eaLnBrk="1" hangingPunct="1">
              <a:lnSpc>
                <a:spcPct val="90000"/>
              </a:lnSpc>
              <a:defRPr/>
            </a:pPr>
            <a:r>
              <a:rPr lang="fa-IR" sz="2400" b="1" dirty="0" smtClean="0"/>
              <a:t>اندازه مقاله علمی یا علمی –فنی  معمولا بین 6 تا 12 صفحه است </a:t>
            </a:r>
            <a:endParaRPr lang="en-US" sz="2400" dirty="0" smtClean="0"/>
          </a:p>
          <a:p>
            <a:pPr algn="r" rtl="1" eaLnBrk="1" hangingPunct="1">
              <a:lnSpc>
                <a:spcPct val="90000"/>
              </a:lnSpc>
              <a:defRPr/>
            </a:pPr>
            <a:r>
              <a:rPr lang="fa-IR" sz="2400" b="1" dirty="0" smtClean="0"/>
              <a:t>در انتهای چکیده مفاهیم اصلی یا اصطلاحات کلیدی مقاله باید قید شوند </a:t>
            </a:r>
            <a:endParaRPr lang="en-US" sz="2400" dirty="0" smtClean="0"/>
          </a:p>
          <a:p>
            <a:pPr algn="r" rtl="1" eaLnBrk="1" hangingPunct="1">
              <a:lnSpc>
                <a:spcPct val="90000"/>
              </a:lnSpc>
              <a:defRPr/>
            </a:pPr>
            <a:r>
              <a:rPr lang="fa-IR" sz="2400" b="1" dirty="0" smtClean="0"/>
              <a:t>مقاله معمولا بین 6 تا 10 عنوان داخلی سطح اول دارد و تعداد سطوح در عناوین داخلی معمولا بیش از 3 نیست .</a:t>
            </a:r>
            <a:endParaRPr lang="en-US" sz="2400" dirty="0" smtClean="0"/>
          </a:p>
          <a:p>
            <a:pPr algn="r" rtl="1" eaLnBrk="1" hangingPunct="1">
              <a:lnSpc>
                <a:spcPct val="90000"/>
              </a:lnSpc>
              <a:defRPr/>
            </a:pPr>
            <a:r>
              <a:rPr lang="fa-IR" sz="2400" b="1" dirty="0" smtClean="0"/>
              <a:t>تعداد منابع مقاله محدودیتی ندارد اما مقاله تهیه شده در دوره کارشناسی (مثلا برای درج در مجلات دانشجویی ) معمولا تا 7 منبع دارد</a:t>
            </a:r>
            <a:endParaRPr lang="en-US" sz="2400" dirty="0" smtClean="0"/>
          </a:p>
          <a:p>
            <a:pPr algn="r" rtl="1" eaLnBrk="1" hangingPunct="1">
              <a:lnSpc>
                <a:spcPct val="90000"/>
              </a:lnSpc>
              <a:defRPr/>
            </a:pPr>
            <a:r>
              <a:rPr lang="fa-IR" sz="2400" b="1" dirty="0" smtClean="0"/>
              <a:t>معمولا عنوان مقاله با حروف درشتر نوشته می شود</a:t>
            </a:r>
            <a:endParaRPr lang="en-US" sz="2400" dirty="0" smtClean="0"/>
          </a:p>
          <a:p>
            <a:pPr algn="r" rtl="1" eaLnBrk="1" hangingPunct="1">
              <a:lnSpc>
                <a:spcPct val="90000"/>
              </a:lnSpc>
              <a:defRPr/>
            </a:pPr>
            <a:r>
              <a:rPr lang="fa-IR" sz="2400" b="1" dirty="0" smtClean="0"/>
              <a:t>بعد از صفحه اول مقاله بقیه صفحات با رعایت فاصله لازم از دو کران راست و چپ، بالا و پایین کاغذ مثل قسمت مقدمه درج می شود</a:t>
            </a:r>
            <a:r>
              <a:rPr lang="en-US" sz="2400" dirty="0" smtClean="0"/>
              <a:t> </a:t>
            </a:r>
          </a:p>
        </p:txBody>
      </p:sp>
      <p:sp>
        <p:nvSpPr>
          <p:cNvPr id="236546" name="Rectangle 2"/>
          <p:cNvSpPr>
            <a:spLocks noGrp="1" noChangeArrowheads="1"/>
          </p:cNvSpPr>
          <p:nvPr>
            <p:ph type="title"/>
          </p:nvPr>
        </p:nvSpPr>
        <p:spPr/>
        <p:txBody>
          <a:bodyPr/>
          <a:lstStyle/>
          <a:p>
            <a:pPr eaLnBrk="1" hangingPunct="1">
              <a:defRPr/>
            </a:pPr>
            <a:r>
              <a:rPr lang="fa-IR" b="1" dirty="0" smtClean="0"/>
              <a:t>نکاتی در مورد مقاله :</a:t>
            </a:r>
            <a:r>
              <a:rPr lang="fa-IR" dirty="0" smtClean="0"/>
              <a:t> </a:t>
            </a:r>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defRPr/>
            </a:pPr>
            <a:r>
              <a:rPr lang="fa-IR" b="1" smtClean="0"/>
              <a:t>چکیده مولف :</a:t>
            </a:r>
            <a:r>
              <a:rPr lang="fa-IR" smtClean="0"/>
              <a:t> </a:t>
            </a:r>
            <a:endParaRPr lang="en-US" smtClean="0"/>
          </a:p>
        </p:txBody>
      </p:sp>
      <p:sp>
        <p:nvSpPr>
          <p:cNvPr id="153603" name="Rectangle 3"/>
          <p:cNvSpPr>
            <a:spLocks noGrp="1" noChangeArrowheads="1"/>
          </p:cNvSpPr>
          <p:nvPr>
            <p:ph type="body" idx="1"/>
          </p:nvPr>
        </p:nvSpPr>
        <p:spPr>
          <a:xfrm>
            <a:off x="457200" y="1628775"/>
            <a:ext cx="8229600" cy="4530725"/>
          </a:xfrm>
        </p:spPr>
        <p:txBody>
          <a:bodyPr/>
          <a:lstStyle/>
          <a:p>
            <a:pPr algn="justLow" rtl="1" eaLnBrk="1" hangingPunct="1">
              <a:buFont typeface="Wingdings" pitchFamily="2" charset="2"/>
              <a:buNone/>
              <a:defRPr/>
            </a:pPr>
            <a:r>
              <a:rPr lang="fa-IR" b="1" smtClean="0"/>
              <a:t>برای اصطلاح چکیده تعریفهای متعددی ارائه شده است و گاه آن را با خلاصه یکسان می دانند و گفته می شود :  خلاصه ای بسیار فشرده از یک متن  .  اما چکیده  از دیدگاه تخصصی چکیده نویسان انواع دارد . چکیده نویسی در معنای گسترده آن نوعی تخصص است و کارشناسان خاص خود را دارد .</a:t>
            </a:r>
            <a:endParaRPr lang="en-US" b="1"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619250" y="277813"/>
            <a:ext cx="6778625" cy="1139825"/>
          </a:xfrm>
        </p:spPr>
        <p:txBody>
          <a:bodyPr>
            <a:normAutofit fontScale="90000"/>
          </a:bodyPr>
          <a:lstStyle/>
          <a:p>
            <a:pPr eaLnBrk="1" hangingPunct="1">
              <a:defRPr/>
            </a:pPr>
            <a:r>
              <a:rPr lang="fa-IR" sz="4000" b="1" smtClean="0"/>
              <a:t>اهداف چکیده نویسی در معنای گسترده عبارتند از :</a:t>
            </a:r>
            <a:endParaRPr lang="en-US" sz="4000" b="1" smtClean="0"/>
          </a:p>
        </p:txBody>
      </p:sp>
      <p:sp>
        <p:nvSpPr>
          <p:cNvPr id="154627" name="Rectangle 3"/>
          <p:cNvSpPr>
            <a:spLocks noGrp="1" noChangeArrowheads="1"/>
          </p:cNvSpPr>
          <p:nvPr>
            <p:ph type="body" idx="1"/>
          </p:nvPr>
        </p:nvSpPr>
        <p:spPr>
          <a:xfrm>
            <a:off x="457200" y="1898650"/>
            <a:ext cx="8229600" cy="4530725"/>
          </a:xfrm>
        </p:spPr>
        <p:txBody>
          <a:bodyPr/>
          <a:lstStyle/>
          <a:p>
            <a:pPr algn="r" rtl="1" eaLnBrk="1" hangingPunct="1">
              <a:defRPr/>
            </a:pPr>
            <a:r>
              <a:rPr lang="fa-IR" b="1" smtClean="0"/>
              <a:t>صرفه جویی در زمان مطالعه </a:t>
            </a:r>
            <a:endParaRPr lang="en-US" smtClean="0"/>
          </a:p>
          <a:p>
            <a:pPr algn="r" rtl="1" eaLnBrk="1" hangingPunct="1">
              <a:defRPr/>
            </a:pPr>
            <a:r>
              <a:rPr lang="fa-IR" b="1" smtClean="0"/>
              <a:t>رفع مشکل زبان  : چکیده معمولا به زبانهای زیادی تولید می شود .</a:t>
            </a:r>
            <a:endParaRPr lang="en-US" smtClean="0"/>
          </a:p>
          <a:p>
            <a:pPr algn="r" rtl="1" eaLnBrk="1" hangingPunct="1">
              <a:defRPr/>
            </a:pPr>
            <a:r>
              <a:rPr lang="fa-IR" b="1" smtClean="0"/>
              <a:t>تسهیل در تصمیم گیری در انتخاب منبع </a:t>
            </a:r>
            <a:endParaRPr lang="en-US" smtClean="0"/>
          </a:p>
          <a:p>
            <a:pPr algn="r" rtl="1" eaLnBrk="1" hangingPunct="1">
              <a:defRPr/>
            </a:pPr>
            <a:r>
              <a:rPr lang="fa-IR" b="1" smtClean="0"/>
              <a:t>تسهیل در جستجوی مطلب </a:t>
            </a:r>
            <a:endParaRPr lang="en-US" smtClean="0"/>
          </a:p>
          <a:p>
            <a:pPr algn="r" rtl="1" eaLnBrk="1" hangingPunct="1">
              <a:defRPr/>
            </a:pPr>
            <a:r>
              <a:rPr lang="fa-IR" b="1" smtClean="0"/>
              <a:t>کمک به نشر دانش و فن </a:t>
            </a:r>
            <a:endParaRPr lang="en-US" smtClean="0"/>
          </a:p>
          <a:p>
            <a:pPr algn="r" rtl="1" eaLnBrk="1" hangingPunct="1">
              <a:defRPr/>
            </a:pPr>
            <a:endParaRPr lang="en-US"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547813" y="493713"/>
            <a:ext cx="6707187" cy="847725"/>
          </a:xfrm>
        </p:spPr>
        <p:txBody>
          <a:bodyPr>
            <a:normAutofit fontScale="90000"/>
          </a:bodyPr>
          <a:lstStyle/>
          <a:p>
            <a:pPr eaLnBrk="1" hangingPunct="1">
              <a:defRPr/>
            </a:pPr>
            <a:r>
              <a:rPr lang="fa-IR" sz="3600" b="1" smtClean="0"/>
              <a:t>نکاتی که در نوشتن چکیده مولف باید رعایت گردد:</a:t>
            </a:r>
            <a:endParaRPr lang="en-US" sz="3600" b="1" smtClean="0"/>
          </a:p>
        </p:txBody>
      </p:sp>
      <p:sp>
        <p:nvSpPr>
          <p:cNvPr id="155651" name="Rectangle 3"/>
          <p:cNvSpPr>
            <a:spLocks noGrp="1" noChangeArrowheads="1"/>
          </p:cNvSpPr>
          <p:nvPr>
            <p:ph type="body" idx="1"/>
          </p:nvPr>
        </p:nvSpPr>
        <p:spPr>
          <a:xfrm>
            <a:off x="457200" y="1735138"/>
            <a:ext cx="8229600" cy="4789487"/>
          </a:xfrm>
        </p:spPr>
        <p:txBody>
          <a:bodyPr/>
          <a:lstStyle/>
          <a:p>
            <a:pPr algn="r" rtl="1" eaLnBrk="1" hangingPunct="1">
              <a:lnSpc>
                <a:spcPct val="90000"/>
              </a:lnSpc>
              <a:defRPr/>
            </a:pPr>
            <a:r>
              <a:rPr lang="fa-IR" b="1" smtClean="0"/>
              <a:t>اندازه چکیده  : بین 50 تا 250 کلمه </a:t>
            </a:r>
            <a:endParaRPr lang="en-US" smtClean="0"/>
          </a:p>
          <a:p>
            <a:pPr algn="r" rtl="1" eaLnBrk="1" hangingPunct="1">
              <a:lnSpc>
                <a:spcPct val="90000"/>
              </a:lnSpc>
              <a:defRPr/>
            </a:pPr>
            <a:r>
              <a:rPr lang="fa-IR" b="1" smtClean="0"/>
              <a:t>چکیده باید به طرزی تنظیم شود که بدون مراجعه به متن اصلی ایده اصلی متن به خواننده منتقل شود .</a:t>
            </a:r>
            <a:endParaRPr lang="en-US" smtClean="0"/>
          </a:p>
          <a:p>
            <a:pPr algn="r" rtl="1" eaLnBrk="1" hangingPunct="1">
              <a:lnSpc>
                <a:spcPct val="90000"/>
              </a:lnSpc>
              <a:defRPr/>
            </a:pPr>
            <a:r>
              <a:rPr lang="fa-IR" b="1" smtClean="0"/>
              <a:t>مفاهیم اصلی متن ( کلمات کلیدی ) باید در انتهای چکیده ذکر شوند .</a:t>
            </a:r>
            <a:endParaRPr lang="en-US" smtClean="0"/>
          </a:p>
          <a:p>
            <a:pPr algn="r" rtl="1" eaLnBrk="1" hangingPunct="1">
              <a:lnSpc>
                <a:spcPct val="90000"/>
              </a:lnSpc>
              <a:defRPr/>
            </a:pPr>
            <a:r>
              <a:rPr lang="fa-IR" b="1" smtClean="0"/>
              <a:t>چکیده معمولا درست قبل از شروع متن اصلی آورده می‌شود .</a:t>
            </a:r>
            <a:endParaRPr lang="en-US" smtClean="0"/>
          </a:p>
          <a:p>
            <a:pPr algn="r" rtl="1" eaLnBrk="1" hangingPunct="1">
              <a:lnSpc>
                <a:spcPct val="90000"/>
              </a:lnSpc>
              <a:defRPr/>
            </a:pPr>
            <a:r>
              <a:rPr lang="fa-IR" b="1" smtClean="0"/>
              <a:t>چکیده ارائه کتبی آکادمیک بهتر است به دو زبان ( فارسي و انگلیسی ) نوشته شود .</a:t>
            </a:r>
            <a:endParaRPr lang="en-US" b="1"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defRPr/>
            </a:pPr>
            <a:r>
              <a:rPr lang="fa-IR" b="1" smtClean="0"/>
              <a:t>پیشنهادات و نظرات :</a:t>
            </a:r>
            <a:endParaRPr lang="en-US" b="1" smtClean="0"/>
          </a:p>
        </p:txBody>
      </p:sp>
      <p:sp>
        <p:nvSpPr>
          <p:cNvPr id="156675" name="Rectangle 3"/>
          <p:cNvSpPr>
            <a:spLocks noGrp="1" noChangeArrowheads="1"/>
          </p:cNvSpPr>
          <p:nvPr>
            <p:ph type="body" idx="1"/>
          </p:nvPr>
        </p:nvSpPr>
        <p:spPr>
          <a:xfrm>
            <a:off x="457200" y="1898650"/>
            <a:ext cx="8229600" cy="4530725"/>
          </a:xfrm>
        </p:spPr>
        <p:txBody>
          <a:bodyPr/>
          <a:lstStyle/>
          <a:p>
            <a:pPr algn="justLow" rtl="1" eaLnBrk="1" hangingPunct="1">
              <a:buFont typeface="Wingdings" pitchFamily="2" charset="2"/>
              <a:buNone/>
              <a:defRPr/>
            </a:pPr>
            <a:r>
              <a:rPr lang="fa-IR" smtClean="0"/>
              <a:t> </a:t>
            </a:r>
            <a:r>
              <a:rPr lang="fa-IR" b="1" smtClean="0"/>
              <a:t>در برخی از گونه های ارائه کتبی مثل گزارشهای اداری ، فنی ، گزارش کار آموزی ، رساله فارغ التحصیلی و غیره لازم است که ارائه کننده پیشنهادات و نظرات خود را به طور منطقی و منسجم ارائه کند . در هر حال در متون علمی وفنی پیشنهادات و نظرات باید صریح – صادقانه – مسئولانه – و خیرخواهانه و منطبق بر &lt;&lt; منطق سرد &gt;&gt; نوشته شوند و خالی از حب و بغض باشند .</a:t>
            </a:r>
            <a:endParaRPr lang="en-US" b="1"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1619250" y="277813"/>
            <a:ext cx="6418263" cy="1139825"/>
          </a:xfrm>
        </p:spPr>
        <p:txBody>
          <a:bodyPr/>
          <a:lstStyle/>
          <a:p>
            <a:pPr eaLnBrk="1" hangingPunct="1">
              <a:defRPr/>
            </a:pPr>
            <a:r>
              <a:rPr lang="fa-IR" sz="2800" b="1" smtClean="0"/>
              <a:t>معمولا در موارد زیر مطالب را در قسمت پیوستها درج می کنیم:</a:t>
            </a:r>
            <a:r>
              <a:rPr lang="fa-IR" sz="2800" smtClean="0"/>
              <a:t> </a:t>
            </a:r>
            <a:endParaRPr lang="en-US" sz="2800" smtClean="0"/>
          </a:p>
        </p:txBody>
      </p:sp>
      <p:sp>
        <p:nvSpPr>
          <p:cNvPr id="158723" name="Rectangle 3"/>
          <p:cNvSpPr>
            <a:spLocks noGrp="1" noChangeArrowheads="1"/>
          </p:cNvSpPr>
          <p:nvPr>
            <p:ph type="body" idx="1"/>
          </p:nvPr>
        </p:nvSpPr>
        <p:spPr>
          <a:xfrm>
            <a:off x="457200" y="1898650"/>
            <a:ext cx="8229600" cy="4530725"/>
          </a:xfrm>
        </p:spPr>
        <p:txBody>
          <a:bodyPr/>
          <a:lstStyle/>
          <a:p>
            <a:pPr algn="justLow" rtl="1" eaLnBrk="1" hangingPunct="1">
              <a:buFont typeface="Wingdings" pitchFamily="2" charset="2"/>
              <a:buNone/>
              <a:defRPr/>
            </a:pPr>
            <a:r>
              <a:rPr lang="fa-IR" b="1" smtClean="0"/>
              <a:t>مطالبی که از نظر ارائه  کننده اصلی نبوده ولی به نحوی با مباحث متن اصلی در ارتباط هستند مطالبی که پس از تنظیم نهایی ارائه کتبی به آنها دست یافته باشیم توضیح بیشتر بعضی از اصطلاحات متن اصلی انواع فهرستها مثل فهرست اختصارات وعلایم بکار رفته در متن اصلی ، فهرست اسامی خاص ، نمایه ها  و غیره جدولها ، شکلها و فرمولهای کامپیوتری که به دلیلی امکان درج آنها در متن اصلی نباشد .</a:t>
            </a:r>
            <a:endParaRPr lang="en-US" smtClean="0"/>
          </a:p>
          <a:p>
            <a:pPr algn="justLow" rtl="1" eaLnBrk="1" hangingPunct="1">
              <a:defRPr/>
            </a:pPr>
            <a:endParaRPr lang="en-US"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a-IR"/>
          </a:p>
        </p:txBody>
      </p:sp>
      <p:sp>
        <p:nvSpPr>
          <p:cNvPr id="2" name="Title 1"/>
          <p:cNvSpPr>
            <a:spLocks noGrp="1"/>
          </p:cNvSpPr>
          <p:nvPr>
            <p:ph type="title"/>
          </p:nvPr>
        </p:nvSpPr>
        <p:spPr/>
        <p:txBody>
          <a:bodyPr/>
          <a:lstStyle/>
          <a:p>
            <a:endParaRPr lang="fa-I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r>
              <a:rPr lang="fa-IR" sz="3600" b="1" smtClean="0"/>
              <a:t>فهرست منابع :</a:t>
            </a:r>
            <a:endParaRPr lang="en-US" sz="3600" b="1" smtClean="0"/>
          </a:p>
        </p:txBody>
      </p:sp>
      <p:sp>
        <p:nvSpPr>
          <p:cNvPr id="135171" name="Rectangle 3"/>
          <p:cNvSpPr>
            <a:spLocks noGrp="1" noChangeArrowheads="1"/>
          </p:cNvSpPr>
          <p:nvPr>
            <p:ph type="body" idx="1"/>
          </p:nvPr>
        </p:nvSpPr>
        <p:spPr>
          <a:xfrm>
            <a:off x="457200" y="1898650"/>
            <a:ext cx="8229600" cy="4530725"/>
          </a:xfrm>
        </p:spPr>
        <p:txBody>
          <a:bodyPr/>
          <a:lstStyle/>
          <a:p>
            <a:pPr algn="justLow" rtl="1" eaLnBrk="1" hangingPunct="1">
              <a:buFont typeface="Wingdings" pitchFamily="2" charset="2"/>
              <a:buNone/>
              <a:defRPr/>
            </a:pPr>
            <a:r>
              <a:rPr lang="fa-IR" smtClean="0"/>
              <a:t> </a:t>
            </a:r>
            <a:r>
              <a:rPr lang="fa-IR" b="1" smtClean="0"/>
              <a:t>این فهرست را کتابنامه ، کتابشناسی ، و گاه کتابنگاری نیز می گویند . در اکثر انواع ارائه نوشتاری حتما باید منابعی که در تنظیم و آماده سازی محتوای ارائه مورد استفاده قرار گرفته اند معرفی شوند زیرا اصل رعایت امانت نزد اهل اندیشه و قلم چنین حکم می کند .</a:t>
            </a:r>
            <a:endParaRPr lang="en-US" b="1"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331913" y="277813"/>
            <a:ext cx="7067550" cy="1139825"/>
          </a:xfrm>
        </p:spPr>
        <p:txBody>
          <a:bodyPr/>
          <a:lstStyle/>
          <a:p>
            <a:pPr eaLnBrk="1" hangingPunct="1">
              <a:defRPr/>
            </a:pPr>
            <a:r>
              <a:rPr lang="fa-IR" sz="3200" b="1" smtClean="0"/>
              <a:t>فهرست منابع را می توان بر اساس ضوابط مختلفی تنظیم کرد از جمله :</a:t>
            </a:r>
            <a:r>
              <a:rPr lang="fa-IR" sz="3200" smtClean="0"/>
              <a:t> </a:t>
            </a:r>
            <a:endParaRPr lang="en-US" sz="3200" smtClean="0"/>
          </a:p>
        </p:txBody>
      </p:sp>
      <p:sp>
        <p:nvSpPr>
          <p:cNvPr id="162819" name="Rectangle 3"/>
          <p:cNvSpPr>
            <a:spLocks noGrp="1" noChangeArrowheads="1"/>
          </p:cNvSpPr>
          <p:nvPr>
            <p:ph type="body" idx="1"/>
          </p:nvPr>
        </p:nvSpPr>
        <p:spPr>
          <a:xfrm>
            <a:off x="457200" y="1898650"/>
            <a:ext cx="8229600" cy="4530725"/>
          </a:xfrm>
        </p:spPr>
        <p:txBody>
          <a:bodyPr/>
          <a:lstStyle/>
          <a:p>
            <a:pPr marL="609600" indent="-609600" algn="r" rtl="1" eaLnBrk="1" hangingPunct="1">
              <a:defRPr/>
            </a:pPr>
            <a:r>
              <a:rPr lang="fa-IR" b="1" smtClean="0"/>
              <a:t>برحسب فرم انتشار منبع </a:t>
            </a:r>
          </a:p>
          <a:p>
            <a:pPr marL="609600" indent="-609600" algn="r" rtl="1" eaLnBrk="1" hangingPunct="1">
              <a:defRPr/>
            </a:pPr>
            <a:r>
              <a:rPr lang="fa-IR" b="1" smtClean="0"/>
              <a:t>برحسب اصلی و فرعی بودن منبع</a:t>
            </a:r>
          </a:p>
          <a:p>
            <a:pPr marL="609600" indent="-609600" algn="r" rtl="1" eaLnBrk="1" hangingPunct="1">
              <a:defRPr/>
            </a:pPr>
            <a:r>
              <a:rPr lang="fa-IR" b="1" smtClean="0"/>
              <a:t>بر حسب تاریخ انتشار </a:t>
            </a:r>
          </a:p>
          <a:p>
            <a:pPr marL="609600" indent="-609600" algn="r" rtl="1" eaLnBrk="1" hangingPunct="1">
              <a:defRPr/>
            </a:pPr>
            <a:r>
              <a:rPr lang="fa-IR" b="1" smtClean="0"/>
              <a:t>بر حسب نظم الفبایی نام مولفین </a:t>
            </a:r>
          </a:p>
          <a:p>
            <a:pPr marL="609600" indent="-609600" algn="r" rtl="1" eaLnBrk="1" hangingPunct="1">
              <a:defRPr/>
            </a:pPr>
            <a:r>
              <a:rPr lang="fa-IR" b="1" smtClean="0"/>
              <a:t>برحسب نظم الفبایی عنوان منابع </a:t>
            </a:r>
          </a:p>
          <a:p>
            <a:pPr marL="609600" indent="-609600" algn="r" rtl="1" eaLnBrk="1" hangingPunct="1">
              <a:defRPr/>
            </a:pPr>
            <a:r>
              <a:rPr lang="fa-IR" b="1" smtClean="0"/>
              <a:t>برحسب موضوعات </a:t>
            </a:r>
          </a:p>
          <a:p>
            <a:pPr marL="609600" indent="-609600" algn="r" rtl="1" eaLnBrk="1" hangingPunct="1">
              <a:defRPr/>
            </a:pPr>
            <a:r>
              <a:rPr lang="fa-IR" b="1" smtClean="0"/>
              <a:t>بر حسب زبان</a:t>
            </a:r>
            <a:r>
              <a:rPr lang="fa-IR" smtClean="0"/>
              <a:t> </a:t>
            </a:r>
            <a:endParaRPr lang="en-US"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algn="r" rtl="1" eaLnBrk="1" hangingPunct="1">
              <a:defRPr/>
            </a:pPr>
            <a:r>
              <a:rPr lang="fa-IR" sz="3200" b="1" smtClean="0"/>
              <a:t>نکاتی در مورد نحوه نوشتن مشخصات منبع  :</a:t>
            </a:r>
            <a:r>
              <a:rPr lang="fa-IR" sz="3200" smtClean="0"/>
              <a:t> </a:t>
            </a:r>
            <a:endParaRPr lang="en-US" sz="3200" smtClean="0"/>
          </a:p>
        </p:txBody>
      </p:sp>
      <p:sp>
        <p:nvSpPr>
          <p:cNvPr id="175107" name="Rectangle 3"/>
          <p:cNvSpPr>
            <a:spLocks noGrp="1" noChangeArrowheads="1"/>
          </p:cNvSpPr>
          <p:nvPr>
            <p:ph type="body" idx="1"/>
          </p:nvPr>
        </p:nvSpPr>
        <p:spPr>
          <a:xfrm>
            <a:off x="457200" y="1898650"/>
            <a:ext cx="8229600" cy="4530725"/>
          </a:xfrm>
        </p:spPr>
        <p:txBody>
          <a:bodyPr/>
          <a:lstStyle/>
          <a:p>
            <a:pPr algn="r" rtl="1" eaLnBrk="1" hangingPunct="1">
              <a:lnSpc>
                <a:spcPct val="90000"/>
              </a:lnSpc>
              <a:defRPr/>
            </a:pPr>
            <a:r>
              <a:rPr lang="fa-IR" sz="2800" b="1" smtClean="0"/>
              <a:t>در متون  علمی – فنی گاه به سبب اهمیت فقره اطلاع  تاریخ آ ن را بلافاصله بعد از نام کوچک مولف قید مکنند .</a:t>
            </a:r>
            <a:endParaRPr lang="en-US" sz="2800" smtClean="0"/>
          </a:p>
          <a:p>
            <a:pPr algn="r" rtl="1" eaLnBrk="1" hangingPunct="1">
              <a:lnSpc>
                <a:spcPct val="90000"/>
              </a:lnSpc>
              <a:defRPr/>
            </a:pPr>
            <a:r>
              <a:rPr lang="fa-IR" sz="2800" b="1" smtClean="0"/>
              <a:t>اگر از یک مولف بیش از یک منبع مورد استفاده قرار گرفته باشد تکرار نام خانوادگی و نام کوچک او لزومی ندارد  . </a:t>
            </a:r>
            <a:endParaRPr lang="en-US" sz="2800" smtClean="0"/>
          </a:p>
          <a:p>
            <a:pPr algn="r" rtl="1" eaLnBrk="1" hangingPunct="1">
              <a:lnSpc>
                <a:spcPct val="90000"/>
              </a:lnSpc>
              <a:defRPr/>
            </a:pPr>
            <a:r>
              <a:rPr lang="fa-IR" sz="2800" b="1" smtClean="0"/>
              <a:t>گاه چهار حرف اول نام خانوادگی مولف و دو رقم تاریخ محصور در علامت [  ]  قبل از نام خانوادگی مولف آورده میشود .</a:t>
            </a:r>
            <a:endParaRPr lang="en-US" sz="2800" smtClean="0"/>
          </a:p>
          <a:p>
            <a:pPr algn="r" rtl="1" eaLnBrk="1" hangingPunct="1">
              <a:lnSpc>
                <a:spcPct val="90000"/>
              </a:lnSpc>
              <a:defRPr/>
            </a:pPr>
            <a:r>
              <a:rPr lang="fa-IR" sz="2800" b="1" smtClean="0"/>
              <a:t>توجه داشته باشیم که در جزئیات اطلاعات فوق به ویژه استفاده از نشانه های سجاوندی بین مولفین ، ویراستاران و ناشران چندان اتفاق نظر نیست .								</a:t>
            </a:r>
            <a:endParaRPr lang="en-US" sz="2800" b="1"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Rectangle 3"/>
          <p:cNvSpPr>
            <a:spLocks noGrp="1" noChangeArrowheads="1"/>
          </p:cNvSpPr>
          <p:nvPr>
            <p:ph idx="1"/>
          </p:nvPr>
        </p:nvSpPr>
        <p:spPr>
          <a:xfrm>
            <a:off x="323850" y="1962150"/>
            <a:ext cx="8229600" cy="4319588"/>
          </a:xfrm>
        </p:spPr>
        <p:txBody>
          <a:bodyPr/>
          <a:lstStyle/>
          <a:p>
            <a:pPr marL="609600" indent="-609600" algn="r" rtl="1" eaLnBrk="1" hangingPunct="1">
              <a:buFont typeface="Wingdings" pitchFamily="2" charset="2"/>
              <a:buAutoNum type="arabicPeriod"/>
              <a:defRPr/>
            </a:pPr>
            <a:r>
              <a:rPr lang="fa-IR" b="1" smtClean="0"/>
              <a:t>ویژگیهای زبانی </a:t>
            </a:r>
          </a:p>
          <a:p>
            <a:pPr marL="609600" indent="-609600" algn="r" rtl="1" eaLnBrk="1" hangingPunct="1">
              <a:buFont typeface="Wingdings" pitchFamily="2" charset="2"/>
              <a:buAutoNum type="arabicPeriod"/>
              <a:defRPr/>
            </a:pPr>
            <a:r>
              <a:rPr lang="fa-IR" b="1" smtClean="0"/>
              <a:t>ویژگیهای کیفی </a:t>
            </a:r>
          </a:p>
          <a:p>
            <a:pPr marL="609600" indent="-609600" algn="r" rtl="1" eaLnBrk="1" hangingPunct="1">
              <a:buFont typeface="Wingdings" pitchFamily="2" charset="2"/>
              <a:buAutoNum type="arabicPeriod"/>
              <a:defRPr/>
            </a:pPr>
            <a:r>
              <a:rPr lang="fa-IR" b="1" smtClean="0"/>
              <a:t>عوامل منفی در ارائه نوشتاری علمی – فنی </a:t>
            </a:r>
          </a:p>
          <a:p>
            <a:pPr marL="609600" indent="-609600" algn="r" rtl="1" eaLnBrk="1" hangingPunct="1">
              <a:buFont typeface="Wingdings" pitchFamily="2" charset="2"/>
              <a:buAutoNum type="arabicPeriod"/>
              <a:defRPr/>
            </a:pPr>
            <a:r>
              <a:rPr lang="fa-IR" b="1" smtClean="0"/>
              <a:t>لزوم مدیریت نوشتار علمی – فنی</a:t>
            </a:r>
            <a:r>
              <a:rPr lang="fa-IR" smtClean="0"/>
              <a:t> </a:t>
            </a:r>
            <a:endParaRPr lang="en-US" smtClean="0"/>
          </a:p>
        </p:txBody>
      </p:sp>
      <p:sp>
        <p:nvSpPr>
          <p:cNvPr id="165890" name="Rectangle 2"/>
          <p:cNvSpPr>
            <a:spLocks noGrp="1" noChangeArrowheads="1"/>
          </p:cNvSpPr>
          <p:nvPr>
            <p:ph type="title"/>
          </p:nvPr>
        </p:nvSpPr>
        <p:spPr>
          <a:xfrm>
            <a:off x="1979613" y="333375"/>
            <a:ext cx="5976937" cy="1139825"/>
          </a:xfrm>
        </p:spPr>
        <p:txBody>
          <a:bodyPr>
            <a:normAutofit/>
          </a:bodyPr>
          <a:lstStyle/>
          <a:p>
            <a:pPr eaLnBrk="1" hangingPunct="1">
              <a:defRPr/>
            </a:pPr>
            <a:r>
              <a:rPr lang="fa-IR" smtClean="0"/>
              <a:t> </a:t>
            </a:r>
            <a:r>
              <a:rPr lang="fa-IR" b="1" smtClean="0"/>
              <a:t>ویژگیهای نوشتار علمی- فنی :</a:t>
            </a:r>
            <a:r>
              <a:rPr lang="fa-IR" smtClean="0"/>
              <a:t> </a:t>
            </a:r>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ChangeArrowheads="1"/>
          </p:cNvSpPr>
          <p:nvPr>
            <p:ph idx="1"/>
          </p:nvPr>
        </p:nvSpPr>
        <p:spPr>
          <a:xfrm>
            <a:off x="457200" y="1898650"/>
            <a:ext cx="8229600" cy="4530725"/>
          </a:xfrm>
        </p:spPr>
        <p:txBody>
          <a:bodyPr/>
          <a:lstStyle/>
          <a:p>
            <a:pPr algn="r" rtl="1" eaLnBrk="1" hangingPunct="1">
              <a:lnSpc>
                <a:spcPct val="90000"/>
              </a:lnSpc>
              <a:defRPr/>
            </a:pPr>
            <a:r>
              <a:rPr lang="fa-IR" sz="2800" b="1" smtClean="0"/>
              <a:t>روانی و سادگی </a:t>
            </a:r>
            <a:endParaRPr lang="en-US" sz="2800" smtClean="0"/>
          </a:p>
          <a:p>
            <a:pPr algn="r" rtl="1" eaLnBrk="1" hangingPunct="1">
              <a:lnSpc>
                <a:spcPct val="90000"/>
              </a:lnSpc>
              <a:defRPr/>
            </a:pPr>
            <a:r>
              <a:rPr lang="fa-IR" sz="2800" b="1" smtClean="0"/>
              <a:t>طبیعی بودن </a:t>
            </a:r>
            <a:endParaRPr lang="en-US" sz="2800" smtClean="0"/>
          </a:p>
          <a:p>
            <a:pPr algn="r" rtl="1" eaLnBrk="1" hangingPunct="1">
              <a:lnSpc>
                <a:spcPct val="90000"/>
              </a:lnSpc>
              <a:defRPr/>
            </a:pPr>
            <a:r>
              <a:rPr lang="fa-IR" sz="2800" b="1" smtClean="0"/>
              <a:t>موجز بودن </a:t>
            </a:r>
            <a:endParaRPr lang="en-US" sz="2800" smtClean="0"/>
          </a:p>
          <a:p>
            <a:pPr algn="r" rtl="1" eaLnBrk="1" hangingPunct="1">
              <a:lnSpc>
                <a:spcPct val="90000"/>
              </a:lnSpc>
              <a:defRPr/>
            </a:pPr>
            <a:r>
              <a:rPr lang="fa-IR" sz="2800" b="1" smtClean="0"/>
              <a:t>کتابتی بودن </a:t>
            </a:r>
            <a:endParaRPr lang="en-US" sz="2800" smtClean="0"/>
          </a:p>
          <a:p>
            <a:pPr algn="r" rtl="1" eaLnBrk="1" hangingPunct="1">
              <a:lnSpc>
                <a:spcPct val="90000"/>
              </a:lnSpc>
              <a:defRPr/>
            </a:pPr>
            <a:r>
              <a:rPr lang="fa-IR" sz="2800" b="1" smtClean="0"/>
              <a:t>معاصر بودن </a:t>
            </a:r>
            <a:endParaRPr lang="en-US" sz="2800" smtClean="0"/>
          </a:p>
          <a:p>
            <a:pPr algn="r" rtl="1" eaLnBrk="1" hangingPunct="1">
              <a:lnSpc>
                <a:spcPct val="90000"/>
              </a:lnSpc>
              <a:defRPr/>
            </a:pPr>
            <a:r>
              <a:rPr lang="fa-IR" sz="2800" b="1" smtClean="0"/>
              <a:t>جدی بودن </a:t>
            </a:r>
            <a:endParaRPr lang="en-US" sz="2800" smtClean="0"/>
          </a:p>
          <a:p>
            <a:pPr algn="r" rtl="1" eaLnBrk="1" hangingPunct="1">
              <a:lnSpc>
                <a:spcPct val="90000"/>
              </a:lnSpc>
              <a:defRPr/>
            </a:pPr>
            <a:r>
              <a:rPr lang="fa-IR" sz="2800" b="1" smtClean="0"/>
              <a:t>نداشتن افعال شخصی </a:t>
            </a:r>
            <a:endParaRPr lang="en-US" sz="2800" smtClean="0"/>
          </a:p>
          <a:p>
            <a:pPr algn="r" rtl="1" eaLnBrk="1" hangingPunct="1">
              <a:lnSpc>
                <a:spcPct val="90000"/>
              </a:lnSpc>
              <a:defRPr/>
            </a:pPr>
            <a:r>
              <a:rPr lang="fa-IR" sz="2800" b="1" smtClean="0"/>
              <a:t>نداشتن ضمایر شخصی </a:t>
            </a:r>
            <a:endParaRPr lang="en-US" sz="2800" smtClean="0"/>
          </a:p>
          <a:p>
            <a:pPr algn="r" rtl="1" eaLnBrk="1" hangingPunct="1">
              <a:lnSpc>
                <a:spcPct val="90000"/>
              </a:lnSpc>
              <a:defRPr/>
            </a:pPr>
            <a:r>
              <a:rPr lang="fa-IR" sz="2800" b="1" smtClean="0"/>
              <a:t>نداشتن عبارات یا جملات طولانی</a:t>
            </a:r>
            <a:r>
              <a:rPr lang="fa-IR" sz="2800" smtClean="0"/>
              <a:t> </a:t>
            </a:r>
            <a:endParaRPr lang="en-US" sz="2800" smtClean="0"/>
          </a:p>
        </p:txBody>
      </p:sp>
      <p:sp>
        <p:nvSpPr>
          <p:cNvPr id="166914" name="Rectangle 2"/>
          <p:cNvSpPr>
            <a:spLocks noGrp="1" noChangeArrowheads="1"/>
          </p:cNvSpPr>
          <p:nvPr>
            <p:ph type="title"/>
          </p:nvPr>
        </p:nvSpPr>
        <p:spPr/>
        <p:txBody>
          <a:bodyPr/>
          <a:lstStyle/>
          <a:p>
            <a:pPr eaLnBrk="1" hangingPunct="1">
              <a:defRPr/>
            </a:pPr>
            <a:r>
              <a:rPr lang="fa-IR" b="1" smtClean="0"/>
              <a:t>ویژگیهای زبانی عبارتند از :</a:t>
            </a:r>
            <a:endParaRPr lang="en-US" b="1"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p:cNvSpPr>
            <a:spLocks noGrp="1" noChangeArrowheads="1"/>
          </p:cNvSpPr>
          <p:nvPr>
            <p:ph idx="1"/>
          </p:nvPr>
        </p:nvSpPr>
        <p:spPr>
          <a:xfrm>
            <a:off x="457200" y="1125538"/>
            <a:ext cx="8229600" cy="5732462"/>
          </a:xfrm>
        </p:spPr>
        <p:txBody>
          <a:bodyPr/>
          <a:lstStyle/>
          <a:p>
            <a:pPr algn="r" rtl="1" eaLnBrk="1" hangingPunct="1">
              <a:lnSpc>
                <a:spcPct val="80000"/>
              </a:lnSpc>
              <a:defRPr/>
            </a:pPr>
            <a:r>
              <a:rPr lang="fa-IR" sz="2000" b="1" dirty="0" smtClean="0"/>
              <a:t>اطلاع دهندگی</a:t>
            </a:r>
            <a:endParaRPr lang="en-US" sz="2000" dirty="0" smtClean="0"/>
          </a:p>
          <a:p>
            <a:pPr algn="r" rtl="1" eaLnBrk="1" hangingPunct="1">
              <a:lnSpc>
                <a:spcPct val="80000"/>
              </a:lnSpc>
              <a:defRPr/>
            </a:pPr>
            <a:r>
              <a:rPr lang="fa-IR" sz="2000" b="1" dirty="0" smtClean="0"/>
              <a:t>داشتن  اعتبار و درستی علمی – فنی </a:t>
            </a:r>
            <a:endParaRPr lang="en-US" sz="2000" dirty="0" smtClean="0"/>
          </a:p>
          <a:p>
            <a:pPr algn="r" rtl="1" eaLnBrk="1" hangingPunct="1">
              <a:lnSpc>
                <a:spcPct val="80000"/>
              </a:lnSpc>
              <a:defRPr/>
            </a:pPr>
            <a:r>
              <a:rPr lang="fa-IR" sz="2000" b="1" dirty="0" smtClean="0"/>
              <a:t>منطق مندی </a:t>
            </a:r>
            <a:endParaRPr lang="en-US" sz="2000" dirty="0" smtClean="0"/>
          </a:p>
          <a:p>
            <a:pPr algn="r" rtl="1" eaLnBrk="1" hangingPunct="1">
              <a:lnSpc>
                <a:spcPct val="80000"/>
              </a:lnSpc>
              <a:defRPr/>
            </a:pPr>
            <a:r>
              <a:rPr lang="fa-IR" sz="2000" b="1" dirty="0" smtClean="0"/>
              <a:t>مستدل بودن </a:t>
            </a:r>
            <a:endParaRPr lang="en-US" sz="2000" dirty="0" smtClean="0"/>
          </a:p>
          <a:p>
            <a:pPr algn="r" rtl="1" eaLnBrk="1" hangingPunct="1">
              <a:lnSpc>
                <a:spcPct val="80000"/>
              </a:lnSpc>
              <a:defRPr/>
            </a:pPr>
            <a:r>
              <a:rPr lang="fa-IR" sz="2000" b="1" dirty="0" smtClean="0"/>
              <a:t>انسجام و یکدست بودن </a:t>
            </a:r>
            <a:endParaRPr lang="en-US" sz="2000" dirty="0" smtClean="0"/>
          </a:p>
          <a:p>
            <a:pPr algn="r" rtl="1" eaLnBrk="1" hangingPunct="1">
              <a:lnSpc>
                <a:spcPct val="80000"/>
              </a:lnSpc>
              <a:defRPr/>
            </a:pPr>
            <a:r>
              <a:rPr lang="fa-IR" sz="2000" b="1" dirty="0" smtClean="0"/>
              <a:t>متناسب با موضوع بودن </a:t>
            </a:r>
            <a:endParaRPr lang="en-US" sz="2000" dirty="0" smtClean="0"/>
          </a:p>
          <a:p>
            <a:pPr algn="r" rtl="1" eaLnBrk="1" hangingPunct="1">
              <a:lnSpc>
                <a:spcPct val="80000"/>
              </a:lnSpc>
              <a:defRPr/>
            </a:pPr>
            <a:r>
              <a:rPr lang="fa-IR" sz="2000" b="1" dirty="0" smtClean="0"/>
              <a:t>وضوح </a:t>
            </a:r>
            <a:endParaRPr lang="en-US" sz="2000" dirty="0" smtClean="0"/>
          </a:p>
          <a:p>
            <a:pPr algn="r" rtl="1" eaLnBrk="1" hangingPunct="1">
              <a:lnSpc>
                <a:spcPct val="80000"/>
              </a:lnSpc>
              <a:defRPr/>
            </a:pPr>
            <a:r>
              <a:rPr lang="fa-IR" sz="2000" b="1" dirty="0" smtClean="0"/>
              <a:t>کامل بودن </a:t>
            </a:r>
            <a:endParaRPr lang="en-US" sz="2000" dirty="0" smtClean="0"/>
          </a:p>
          <a:p>
            <a:pPr algn="r" rtl="1" eaLnBrk="1" hangingPunct="1">
              <a:lnSpc>
                <a:spcPct val="80000"/>
              </a:lnSpc>
              <a:defRPr/>
            </a:pPr>
            <a:r>
              <a:rPr lang="fa-IR" sz="2000" b="1" dirty="0" smtClean="0"/>
              <a:t>صریح بودن </a:t>
            </a:r>
            <a:endParaRPr lang="en-US" sz="2000" dirty="0" smtClean="0"/>
          </a:p>
          <a:p>
            <a:pPr algn="r" rtl="1" eaLnBrk="1" hangingPunct="1">
              <a:lnSpc>
                <a:spcPct val="80000"/>
              </a:lnSpc>
              <a:defRPr/>
            </a:pPr>
            <a:r>
              <a:rPr lang="fa-IR" sz="2000" b="1" dirty="0" smtClean="0"/>
              <a:t>تخصصی و موکد به موضوع بودن </a:t>
            </a:r>
            <a:endParaRPr lang="en-US" sz="2000" dirty="0" smtClean="0"/>
          </a:p>
          <a:p>
            <a:pPr algn="r" rtl="1" eaLnBrk="1" hangingPunct="1">
              <a:lnSpc>
                <a:spcPct val="80000"/>
              </a:lnSpc>
              <a:defRPr/>
            </a:pPr>
            <a:r>
              <a:rPr lang="fa-IR" sz="2000" b="1" dirty="0" smtClean="0"/>
              <a:t>عینی و واقعیت نما بودن </a:t>
            </a:r>
            <a:endParaRPr lang="en-US" sz="2000" dirty="0" smtClean="0"/>
          </a:p>
          <a:p>
            <a:pPr algn="r" rtl="1" eaLnBrk="1" hangingPunct="1">
              <a:lnSpc>
                <a:spcPct val="80000"/>
              </a:lnSpc>
              <a:defRPr/>
            </a:pPr>
            <a:r>
              <a:rPr lang="fa-IR" sz="2000" b="1" dirty="0" smtClean="0"/>
              <a:t>امین بودن </a:t>
            </a:r>
            <a:endParaRPr lang="en-US" sz="2000" dirty="0" smtClean="0"/>
          </a:p>
          <a:p>
            <a:pPr algn="r" rtl="1" eaLnBrk="1" hangingPunct="1">
              <a:lnSpc>
                <a:spcPct val="80000"/>
              </a:lnSpc>
              <a:defRPr/>
            </a:pPr>
            <a:r>
              <a:rPr lang="fa-IR" sz="2000" b="1" dirty="0" smtClean="0"/>
              <a:t>نداشتن لفاظیهای بی مورد </a:t>
            </a:r>
            <a:endParaRPr lang="en-US" sz="2000" dirty="0" smtClean="0"/>
          </a:p>
          <a:p>
            <a:pPr algn="r" rtl="1" eaLnBrk="1" hangingPunct="1">
              <a:lnSpc>
                <a:spcPct val="80000"/>
              </a:lnSpc>
              <a:defRPr/>
            </a:pPr>
            <a:r>
              <a:rPr lang="fa-IR" sz="2000" b="1" dirty="0" smtClean="0"/>
              <a:t>نداشتن تکیه های بیجا و بیش از اندازه </a:t>
            </a:r>
            <a:endParaRPr lang="en-US" sz="2000" dirty="0" smtClean="0"/>
          </a:p>
          <a:p>
            <a:pPr algn="r" rtl="1" eaLnBrk="1" hangingPunct="1">
              <a:lnSpc>
                <a:spcPct val="80000"/>
              </a:lnSpc>
              <a:defRPr/>
            </a:pPr>
            <a:r>
              <a:rPr lang="fa-IR" sz="2000" b="1" dirty="0" smtClean="0"/>
              <a:t>اطمینان بخش بودن </a:t>
            </a:r>
            <a:endParaRPr lang="en-US" sz="2000" dirty="0" smtClean="0"/>
          </a:p>
          <a:p>
            <a:pPr algn="r" rtl="1" eaLnBrk="1" hangingPunct="1">
              <a:lnSpc>
                <a:spcPct val="80000"/>
              </a:lnSpc>
              <a:defRPr/>
            </a:pPr>
            <a:r>
              <a:rPr lang="fa-IR" sz="2000" b="1" dirty="0" smtClean="0"/>
              <a:t>مبالغه آمیز نبودن </a:t>
            </a:r>
            <a:endParaRPr lang="en-US" sz="2000" dirty="0" smtClean="0"/>
          </a:p>
          <a:p>
            <a:pPr algn="r" rtl="1" eaLnBrk="1" hangingPunct="1">
              <a:lnSpc>
                <a:spcPct val="80000"/>
              </a:lnSpc>
              <a:defRPr/>
            </a:pPr>
            <a:r>
              <a:rPr lang="fa-IR" sz="2000" b="1" dirty="0" smtClean="0"/>
              <a:t>حقیقت مند بودن و غیره</a:t>
            </a:r>
            <a:r>
              <a:rPr lang="fa-IR" sz="2000" dirty="0" smtClean="0"/>
              <a:t> </a:t>
            </a:r>
            <a:endParaRPr lang="en-US" sz="2000" dirty="0" smtClean="0"/>
          </a:p>
        </p:txBody>
      </p:sp>
      <p:sp>
        <p:nvSpPr>
          <p:cNvPr id="167938" name="Rectangle 2"/>
          <p:cNvSpPr>
            <a:spLocks noGrp="1" noChangeArrowheads="1"/>
          </p:cNvSpPr>
          <p:nvPr>
            <p:ph type="title"/>
          </p:nvPr>
        </p:nvSpPr>
        <p:spPr>
          <a:xfrm>
            <a:off x="1116013" y="333375"/>
            <a:ext cx="6789737" cy="774700"/>
          </a:xfrm>
        </p:spPr>
        <p:txBody>
          <a:bodyPr/>
          <a:lstStyle/>
          <a:p>
            <a:pPr eaLnBrk="1" hangingPunct="1">
              <a:defRPr/>
            </a:pPr>
            <a:r>
              <a:rPr lang="fa-IR" sz="3600" b="1" smtClean="0"/>
              <a:t>ویژگیهای کیفی عبارتند از :</a:t>
            </a:r>
            <a:r>
              <a:rPr lang="fa-IR" sz="3600" smtClean="0"/>
              <a:t> </a:t>
            </a:r>
            <a:endParaRPr lang="en-US" sz="36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idx="1"/>
          </p:nvPr>
        </p:nvSpPr>
        <p:spPr>
          <a:xfrm>
            <a:off x="468313" y="908050"/>
            <a:ext cx="8229600" cy="5616575"/>
          </a:xfrm>
        </p:spPr>
        <p:txBody>
          <a:bodyPr/>
          <a:lstStyle/>
          <a:p>
            <a:pPr algn="r" rtl="1" eaLnBrk="1" hangingPunct="1">
              <a:lnSpc>
                <a:spcPct val="80000"/>
              </a:lnSpc>
              <a:defRPr/>
            </a:pPr>
            <a:r>
              <a:rPr lang="fa-IR" sz="2000" b="1" dirty="0" smtClean="0"/>
              <a:t>نادرستی تعریف موضوع </a:t>
            </a:r>
            <a:endParaRPr lang="en-US" sz="2000" dirty="0" smtClean="0"/>
          </a:p>
          <a:p>
            <a:pPr algn="r" rtl="1" eaLnBrk="1" hangingPunct="1">
              <a:lnSpc>
                <a:spcPct val="80000"/>
              </a:lnSpc>
              <a:defRPr/>
            </a:pPr>
            <a:r>
              <a:rPr lang="fa-IR" sz="2000" b="1" dirty="0" smtClean="0"/>
              <a:t>عدم دقت در تعیین عنوان اصلی </a:t>
            </a:r>
            <a:endParaRPr lang="en-US" sz="2000" dirty="0" smtClean="0"/>
          </a:p>
          <a:p>
            <a:pPr algn="r" rtl="1" eaLnBrk="1" hangingPunct="1">
              <a:lnSpc>
                <a:spcPct val="80000"/>
              </a:lnSpc>
              <a:defRPr/>
            </a:pPr>
            <a:r>
              <a:rPr lang="fa-IR" sz="2000" b="1" dirty="0" smtClean="0"/>
              <a:t>عدم انتخاب درست سرفصلها و عناوین داخلی </a:t>
            </a:r>
            <a:endParaRPr lang="en-US" sz="2000" dirty="0" smtClean="0"/>
          </a:p>
          <a:p>
            <a:pPr algn="r" rtl="1" eaLnBrk="1" hangingPunct="1">
              <a:lnSpc>
                <a:spcPct val="80000"/>
              </a:lnSpc>
              <a:defRPr/>
            </a:pPr>
            <a:r>
              <a:rPr lang="fa-IR" sz="2000" b="1" dirty="0" smtClean="0"/>
              <a:t>روشن نبودن انگیزه نوشتن </a:t>
            </a:r>
            <a:endParaRPr lang="en-US" sz="2000" dirty="0" smtClean="0"/>
          </a:p>
          <a:p>
            <a:pPr algn="r" rtl="1" eaLnBrk="1" hangingPunct="1">
              <a:lnSpc>
                <a:spcPct val="80000"/>
              </a:lnSpc>
              <a:defRPr/>
            </a:pPr>
            <a:r>
              <a:rPr lang="fa-IR" sz="2000" b="1" dirty="0" smtClean="0"/>
              <a:t>تعیین نادرست خواننده و سطح آن </a:t>
            </a:r>
            <a:endParaRPr lang="en-US" sz="2000" dirty="0" smtClean="0"/>
          </a:p>
          <a:p>
            <a:pPr algn="r" rtl="1" eaLnBrk="1" hangingPunct="1">
              <a:lnSpc>
                <a:spcPct val="80000"/>
              </a:lnSpc>
              <a:defRPr/>
            </a:pPr>
            <a:r>
              <a:rPr lang="fa-IR" sz="2000" b="1" dirty="0" smtClean="0"/>
              <a:t>نادرستی داده ها </a:t>
            </a:r>
            <a:endParaRPr lang="en-US" sz="2000" dirty="0" smtClean="0"/>
          </a:p>
          <a:p>
            <a:pPr algn="r" rtl="1" eaLnBrk="1" hangingPunct="1">
              <a:lnSpc>
                <a:spcPct val="80000"/>
              </a:lnSpc>
              <a:defRPr/>
            </a:pPr>
            <a:r>
              <a:rPr lang="fa-IR" sz="2000" b="1" dirty="0" smtClean="0"/>
              <a:t>عدم صراحت بیان </a:t>
            </a:r>
            <a:endParaRPr lang="en-US" sz="2000" dirty="0" smtClean="0"/>
          </a:p>
          <a:p>
            <a:pPr algn="r" rtl="1" eaLnBrk="1" hangingPunct="1">
              <a:lnSpc>
                <a:spcPct val="80000"/>
              </a:lnSpc>
              <a:defRPr/>
            </a:pPr>
            <a:r>
              <a:rPr lang="fa-IR" sz="2000" b="1" dirty="0" smtClean="0"/>
              <a:t>عدم توانایی نویسنده در بررسی مطلب از دیدگاه خواننده </a:t>
            </a:r>
            <a:endParaRPr lang="en-US" sz="2000" dirty="0" smtClean="0"/>
          </a:p>
          <a:p>
            <a:pPr algn="r" rtl="1" eaLnBrk="1" hangingPunct="1">
              <a:lnSpc>
                <a:spcPct val="80000"/>
              </a:lnSpc>
              <a:defRPr/>
            </a:pPr>
            <a:r>
              <a:rPr lang="fa-IR" sz="2000" b="1" dirty="0" smtClean="0"/>
              <a:t>عدم انتخاب روشهای مناسب گسترش مطلب </a:t>
            </a:r>
            <a:endParaRPr lang="en-US" sz="2000" dirty="0" smtClean="0"/>
          </a:p>
          <a:p>
            <a:pPr algn="r" rtl="1" eaLnBrk="1" hangingPunct="1">
              <a:lnSpc>
                <a:spcPct val="80000"/>
              </a:lnSpc>
              <a:defRPr/>
            </a:pPr>
            <a:r>
              <a:rPr lang="fa-IR" sz="2000" b="1" dirty="0" smtClean="0"/>
              <a:t>ضعیف بودن استدلالها</a:t>
            </a:r>
            <a:endParaRPr lang="en-US" sz="2000" dirty="0" smtClean="0"/>
          </a:p>
          <a:p>
            <a:pPr algn="r" rtl="1" eaLnBrk="1" hangingPunct="1">
              <a:lnSpc>
                <a:spcPct val="80000"/>
              </a:lnSpc>
              <a:defRPr/>
            </a:pPr>
            <a:r>
              <a:rPr lang="fa-IR" sz="2000" b="1" dirty="0" smtClean="0"/>
              <a:t>عدم انسجام و هماهنگی قسمتهای مختلف نوشتار </a:t>
            </a:r>
            <a:endParaRPr lang="en-US" sz="2000" dirty="0" smtClean="0"/>
          </a:p>
          <a:p>
            <a:pPr algn="r" rtl="1" eaLnBrk="1" hangingPunct="1">
              <a:lnSpc>
                <a:spcPct val="80000"/>
              </a:lnSpc>
              <a:defRPr/>
            </a:pPr>
            <a:r>
              <a:rPr lang="fa-IR" sz="2000" b="1" dirty="0" smtClean="0"/>
              <a:t>عدم وجود توالی  منطقی بین قسمتهای نوشتار </a:t>
            </a:r>
            <a:endParaRPr lang="en-US" sz="2000" dirty="0" smtClean="0"/>
          </a:p>
          <a:p>
            <a:pPr algn="r" rtl="1" eaLnBrk="1" hangingPunct="1">
              <a:lnSpc>
                <a:spcPct val="80000"/>
              </a:lnSpc>
              <a:defRPr/>
            </a:pPr>
            <a:r>
              <a:rPr lang="fa-IR" sz="2000" b="1" dirty="0" smtClean="0"/>
              <a:t>وجود اطلاعاتی که بدیهی هستند </a:t>
            </a:r>
            <a:endParaRPr lang="en-US" sz="2000" dirty="0" smtClean="0"/>
          </a:p>
          <a:p>
            <a:pPr algn="r" rtl="1" eaLnBrk="1" hangingPunct="1">
              <a:lnSpc>
                <a:spcPct val="80000"/>
              </a:lnSpc>
              <a:defRPr/>
            </a:pPr>
            <a:r>
              <a:rPr lang="fa-IR" sz="2000" b="1" dirty="0" smtClean="0"/>
              <a:t>چند بار نویسی، لفاظی و حاشیه پردازی</a:t>
            </a:r>
            <a:endParaRPr lang="en-US" sz="2000" dirty="0" smtClean="0"/>
          </a:p>
          <a:p>
            <a:pPr algn="r" rtl="1" eaLnBrk="1" hangingPunct="1">
              <a:lnSpc>
                <a:spcPct val="80000"/>
              </a:lnSpc>
              <a:defRPr/>
            </a:pPr>
            <a:r>
              <a:rPr lang="fa-IR" sz="2000" b="1" dirty="0" smtClean="0"/>
              <a:t>کامل نبودن نوشته </a:t>
            </a:r>
            <a:endParaRPr lang="en-US" sz="2000" dirty="0" smtClean="0"/>
          </a:p>
          <a:p>
            <a:pPr algn="r" rtl="1" eaLnBrk="1" hangingPunct="1">
              <a:lnSpc>
                <a:spcPct val="80000"/>
              </a:lnSpc>
              <a:defRPr/>
            </a:pPr>
            <a:r>
              <a:rPr lang="fa-IR" sz="2000" b="1" dirty="0" smtClean="0"/>
              <a:t>وجود اصطلاحات علمی – فنی ناآشنا و غیره</a:t>
            </a:r>
            <a:r>
              <a:rPr lang="fa-IR" sz="2000" dirty="0" smtClean="0"/>
              <a:t> </a:t>
            </a:r>
            <a:endParaRPr lang="en-US" sz="2000" dirty="0" smtClean="0"/>
          </a:p>
        </p:txBody>
      </p:sp>
      <p:sp>
        <p:nvSpPr>
          <p:cNvPr id="168962" name="Rectangle 2"/>
          <p:cNvSpPr>
            <a:spLocks noGrp="1" noChangeArrowheads="1"/>
          </p:cNvSpPr>
          <p:nvPr>
            <p:ph type="title"/>
          </p:nvPr>
        </p:nvSpPr>
        <p:spPr>
          <a:xfrm>
            <a:off x="457200" y="277813"/>
            <a:ext cx="8229600" cy="487362"/>
          </a:xfrm>
        </p:spPr>
        <p:txBody>
          <a:bodyPr>
            <a:normAutofit fontScale="90000"/>
          </a:bodyPr>
          <a:lstStyle/>
          <a:p>
            <a:pPr eaLnBrk="1" hangingPunct="1">
              <a:defRPr/>
            </a:pPr>
            <a:r>
              <a:rPr lang="fa-IR" sz="3200" b="1" smtClean="0"/>
              <a:t>عوامل  منفی در ارائه  نوشتاری علمی – فنی</a:t>
            </a:r>
            <a:r>
              <a:rPr lang="fa-IR" sz="3200" smtClean="0"/>
              <a:t> </a:t>
            </a:r>
            <a:endParaRPr lang="en-US" sz="32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idx="1"/>
          </p:nvPr>
        </p:nvSpPr>
        <p:spPr>
          <a:xfrm>
            <a:off x="457200" y="1898650"/>
            <a:ext cx="8229600" cy="4530725"/>
          </a:xfrm>
        </p:spPr>
        <p:txBody>
          <a:bodyPr/>
          <a:lstStyle/>
          <a:p>
            <a:pPr algn="justLow" rtl="1" eaLnBrk="1" hangingPunct="1">
              <a:buFont typeface="Wingdings" pitchFamily="2" charset="2"/>
              <a:buNone/>
              <a:defRPr/>
            </a:pPr>
            <a:r>
              <a:rPr lang="fa-IR" dirty="0" smtClean="0"/>
              <a:t> </a:t>
            </a:r>
            <a:r>
              <a:rPr lang="fa-IR" b="1" dirty="0" smtClean="0"/>
              <a:t>نوشتارهای علمی – فنی را می توان از چند دیدگاه رده بندی کرد مثلا از نظر محیط  تولید ، صورت( فرم )، محتوا ، کاربرد ، سطح و ...</a:t>
            </a:r>
            <a:r>
              <a:rPr lang="fa-IR" dirty="0" smtClean="0"/>
              <a:t> </a:t>
            </a:r>
            <a:endParaRPr lang="en-US" dirty="0" smtClean="0"/>
          </a:p>
        </p:txBody>
      </p:sp>
      <p:sp>
        <p:nvSpPr>
          <p:cNvPr id="172034" name="Rectangle 2"/>
          <p:cNvSpPr>
            <a:spLocks noGrp="1" noChangeArrowheads="1"/>
          </p:cNvSpPr>
          <p:nvPr>
            <p:ph type="title"/>
          </p:nvPr>
        </p:nvSpPr>
        <p:spPr/>
        <p:txBody>
          <a:bodyPr/>
          <a:lstStyle/>
          <a:p>
            <a:pPr eaLnBrk="1" hangingPunct="1">
              <a:defRPr/>
            </a:pPr>
            <a:r>
              <a:rPr lang="fa-IR" b="1" smtClean="0"/>
              <a:t>انواع نوشتار علمی – فنی  :</a:t>
            </a:r>
            <a:endParaRPr lang="en-US" b="1"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1116013" y="277813"/>
            <a:ext cx="6851650" cy="1139825"/>
          </a:xfrm>
        </p:spPr>
        <p:txBody>
          <a:bodyPr>
            <a:normAutofit fontScale="90000"/>
          </a:bodyPr>
          <a:lstStyle/>
          <a:p>
            <a:pPr eaLnBrk="1" hangingPunct="1">
              <a:defRPr/>
            </a:pPr>
            <a:r>
              <a:rPr lang="fa-IR" sz="4000" b="1" smtClean="0"/>
              <a:t>انواع نوشتار علمی – فنی باتوجه به هدف اصلی تالیف کتاب حاضر :</a:t>
            </a:r>
            <a:r>
              <a:rPr lang="fa-IR" sz="4000" smtClean="0"/>
              <a:t> </a:t>
            </a:r>
            <a:endParaRPr lang="en-US" sz="4000" smtClean="0"/>
          </a:p>
        </p:txBody>
      </p:sp>
      <p:sp>
        <p:nvSpPr>
          <p:cNvPr id="225283" name="Rectangle 4"/>
          <p:cNvSpPr>
            <a:spLocks noChangeArrowheads="1"/>
          </p:cNvSpPr>
          <p:nvPr/>
        </p:nvSpPr>
        <p:spPr bwMode="auto">
          <a:xfrm>
            <a:off x="3203575" y="2276475"/>
            <a:ext cx="3168650" cy="865188"/>
          </a:xfrm>
          <a:prstGeom prst="rect">
            <a:avLst/>
          </a:prstGeom>
          <a:solidFill>
            <a:srgbClr val="FFFFFF"/>
          </a:solidFill>
          <a:ln w="9525">
            <a:solidFill>
              <a:srgbClr val="339966"/>
            </a:solidFill>
            <a:miter lim="800000"/>
            <a:headEnd/>
            <a:tailEnd/>
          </a:ln>
        </p:spPr>
        <p:txBody>
          <a:bodyPr/>
          <a:lstStyle/>
          <a:p>
            <a:r>
              <a:rPr lang="ar-SA" sz="3600">
                <a:latin typeface="Times New Roman" pitchFamily="18" charset="0"/>
                <a:cs typeface="Times New Roman" pitchFamily="18" charset="0"/>
              </a:rPr>
              <a:t>نوشتار علمی – فنی</a:t>
            </a:r>
            <a:endParaRPr lang="en-US" sz="3600">
              <a:latin typeface="Times New Roman" pitchFamily="18" charset="0"/>
              <a:cs typeface="Times New Roman" pitchFamily="18" charset="0"/>
            </a:endParaRPr>
          </a:p>
          <a:p>
            <a:pPr algn="l"/>
            <a:endParaRPr lang="en-US" sz="3600"/>
          </a:p>
        </p:txBody>
      </p:sp>
      <p:sp>
        <p:nvSpPr>
          <p:cNvPr id="225284" name="Rectangle 5"/>
          <p:cNvSpPr>
            <a:spLocks noChangeArrowheads="1"/>
          </p:cNvSpPr>
          <p:nvPr/>
        </p:nvSpPr>
        <p:spPr bwMode="auto">
          <a:xfrm>
            <a:off x="1476375" y="3789363"/>
            <a:ext cx="1871663" cy="865187"/>
          </a:xfrm>
          <a:prstGeom prst="rect">
            <a:avLst/>
          </a:prstGeom>
          <a:solidFill>
            <a:srgbClr val="FFFFFF"/>
          </a:solidFill>
          <a:ln w="9525">
            <a:solidFill>
              <a:srgbClr val="000000"/>
            </a:solidFill>
            <a:miter lim="800000"/>
            <a:headEnd/>
            <a:tailEnd/>
          </a:ln>
        </p:spPr>
        <p:txBody>
          <a:bodyPr/>
          <a:lstStyle/>
          <a:p>
            <a:r>
              <a:rPr lang="ar-SA" sz="2800">
                <a:latin typeface="Times New Roman" pitchFamily="18" charset="0"/>
                <a:cs typeface="Times New Roman" pitchFamily="18" charset="0"/>
              </a:rPr>
              <a:t>غیر دانشگاهی</a:t>
            </a:r>
            <a:endParaRPr lang="en-US" sz="4000"/>
          </a:p>
        </p:txBody>
      </p:sp>
      <p:sp>
        <p:nvSpPr>
          <p:cNvPr id="225285" name="Rectangle 6"/>
          <p:cNvSpPr>
            <a:spLocks noChangeArrowheads="1"/>
          </p:cNvSpPr>
          <p:nvPr/>
        </p:nvSpPr>
        <p:spPr bwMode="auto">
          <a:xfrm>
            <a:off x="6300788" y="3789363"/>
            <a:ext cx="1693862" cy="863600"/>
          </a:xfrm>
          <a:prstGeom prst="rect">
            <a:avLst/>
          </a:prstGeom>
          <a:solidFill>
            <a:srgbClr val="FFFFFF"/>
          </a:solidFill>
          <a:ln w="9525">
            <a:solidFill>
              <a:srgbClr val="000000"/>
            </a:solidFill>
            <a:miter lim="800000"/>
            <a:headEnd/>
            <a:tailEnd/>
          </a:ln>
        </p:spPr>
        <p:txBody>
          <a:bodyPr/>
          <a:lstStyle/>
          <a:p>
            <a:r>
              <a:rPr lang="ar-SA" sz="3200">
                <a:latin typeface="Times New Roman" pitchFamily="18" charset="0"/>
                <a:cs typeface="Times New Roman" pitchFamily="18" charset="0"/>
              </a:rPr>
              <a:t>دانشگاهی</a:t>
            </a:r>
            <a:endParaRPr lang="en-US" sz="4400" b="0"/>
          </a:p>
        </p:txBody>
      </p:sp>
      <p:sp>
        <p:nvSpPr>
          <p:cNvPr id="225286" name="Line 7"/>
          <p:cNvSpPr>
            <a:spLocks noChangeShapeType="1"/>
          </p:cNvSpPr>
          <p:nvPr/>
        </p:nvSpPr>
        <p:spPr bwMode="auto">
          <a:xfrm flipH="1">
            <a:off x="2411413" y="2708275"/>
            <a:ext cx="792162" cy="0"/>
          </a:xfrm>
          <a:prstGeom prst="line">
            <a:avLst/>
          </a:prstGeom>
          <a:noFill/>
          <a:ln w="9525">
            <a:solidFill>
              <a:schemeClr val="tx1"/>
            </a:solidFill>
            <a:round/>
            <a:headEnd/>
            <a:tailEnd/>
          </a:ln>
        </p:spPr>
        <p:txBody>
          <a:bodyPr wrap="none">
            <a:spAutoFit/>
          </a:bodyPr>
          <a:lstStyle/>
          <a:p>
            <a:endParaRPr lang="fa-IR"/>
          </a:p>
        </p:txBody>
      </p:sp>
      <p:sp>
        <p:nvSpPr>
          <p:cNvPr id="225287" name="Line 8"/>
          <p:cNvSpPr>
            <a:spLocks noChangeShapeType="1"/>
          </p:cNvSpPr>
          <p:nvPr/>
        </p:nvSpPr>
        <p:spPr bwMode="auto">
          <a:xfrm>
            <a:off x="6372225" y="2708275"/>
            <a:ext cx="647700" cy="0"/>
          </a:xfrm>
          <a:prstGeom prst="line">
            <a:avLst/>
          </a:prstGeom>
          <a:noFill/>
          <a:ln w="9525">
            <a:solidFill>
              <a:schemeClr val="tx1"/>
            </a:solidFill>
            <a:round/>
            <a:headEnd/>
            <a:tailEnd/>
          </a:ln>
        </p:spPr>
        <p:txBody>
          <a:bodyPr wrap="none">
            <a:spAutoFit/>
          </a:bodyPr>
          <a:lstStyle/>
          <a:p>
            <a:endParaRPr lang="fa-IR"/>
          </a:p>
        </p:txBody>
      </p:sp>
      <p:sp>
        <p:nvSpPr>
          <p:cNvPr id="225288" name="Line 9"/>
          <p:cNvSpPr>
            <a:spLocks noChangeShapeType="1"/>
          </p:cNvSpPr>
          <p:nvPr/>
        </p:nvSpPr>
        <p:spPr bwMode="auto">
          <a:xfrm>
            <a:off x="2411413" y="2708275"/>
            <a:ext cx="0" cy="1081088"/>
          </a:xfrm>
          <a:prstGeom prst="line">
            <a:avLst/>
          </a:prstGeom>
          <a:noFill/>
          <a:ln w="9525">
            <a:solidFill>
              <a:schemeClr val="tx1"/>
            </a:solidFill>
            <a:round/>
            <a:headEnd/>
            <a:tailEnd type="triangle" w="med" len="med"/>
          </a:ln>
        </p:spPr>
        <p:txBody>
          <a:bodyPr wrap="none">
            <a:spAutoFit/>
          </a:bodyPr>
          <a:lstStyle/>
          <a:p>
            <a:endParaRPr lang="fa-IR"/>
          </a:p>
        </p:txBody>
      </p:sp>
      <p:sp>
        <p:nvSpPr>
          <p:cNvPr id="225289" name="Line 10"/>
          <p:cNvSpPr>
            <a:spLocks noChangeShapeType="1"/>
          </p:cNvSpPr>
          <p:nvPr/>
        </p:nvSpPr>
        <p:spPr bwMode="auto">
          <a:xfrm>
            <a:off x="7019925" y="2708275"/>
            <a:ext cx="73025" cy="1081088"/>
          </a:xfrm>
          <a:prstGeom prst="line">
            <a:avLst/>
          </a:prstGeom>
          <a:noFill/>
          <a:ln w="9525">
            <a:solidFill>
              <a:schemeClr val="tx1"/>
            </a:solidFill>
            <a:round/>
            <a:headEnd/>
            <a:tailEnd type="triangle" w="med" len="med"/>
          </a:ln>
        </p:spPr>
        <p:txBody>
          <a:bodyPr wrap="none">
            <a:spAutoFit/>
          </a:bodyPr>
          <a:lstStyle/>
          <a:p>
            <a:endParaRPr lang="fa-I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7" name="Rectangle 3"/>
          <p:cNvSpPr>
            <a:spLocks noGrp="1" noChangeArrowheads="1"/>
          </p:cNvSpPr>
          <p:nvPr>
            <p:ph idx="1"/>
          </p:nvPr>
        </p:nvSpPr>
        <p:spPr>
          <a:xfrm>
            <a:off x="457200" y="1898650"/>
            <a:ext cx="8229600" cy="4530725"/>
          </a:xfrm>
        </p:spPr>
        <p:txBody>
          <a:bodyPr/>
          <a:lstStyle/>
          <a:p>
            <a:pPr algn="justLow" rtl="1" eaLnBrk="1" hangingPunct="1">
              <a:buFont typeface="Wingdings" pitchFamily="2" charset="2"/>
              <a:buNone/>
              <a:defRPr/>
            </a:pPr>
            <a:r>
              <a:rPr lang="fa-IR" b="1" dirty="0" smtClean="0"/>
              <a:t>منظور از نوشتار دانشگاهی ( تحصیلی )  بعضی و نه همه نوشتارهایی است که فرد در سطوح مختلف تحصیلات دانشگاهی  تهیه و تنظیم می کند مثلا کتاب و جزوه در اینجا مورد نظر نیست .</a:t>
            </a:r>
          </a:p>
          <a:p>
            <a:pPr algn="justLow" rtl="1" eaLnBrk="1" hangingPunct="1">
              <a:buFont typeface="Wingdings" pitchFamily="2" charset="2"/>
              <a:buNone/>
              <a:defRPr/>
            </a:pPr>
            <a:r>
              <a:rPr lang="fa-IR" b="1" dirty="0" smtClean="0"/>
              <a:t>منظور از نوشتار غیر دانشگاهی ( کاری ) بعضی و نه همه نوشتارهایی است که یک فرد در محیطهای کاری تهیه وتنظیم میکند و کاربردهای متفاوت دارند .</a:t>
            </a:r>
            <a:r>
              <a:rPr lang="fa-IR" dirty="0" smtClean="0"/>
              <a:t> </a:t>
            </a:r>
            <a:endParaRPr lang="en-US" dirty="0" smtClean="0"/>
          </a:p>
        </p:txBody>
      </p:sp>
      <p:sp>
        <p:nvSpPr>
          <p:cNvPr id="200706" name="Rectangle 2"/>
          <p:cNvSpPr>
            <a:spLocks noGrp="1" noChangeArrowheads="1"/>
          </p:cNvSpPr>
          <p:nvPr>
            <p:ph type="title"/>
          </p:nvPr>
        </p:nvSpPr>
        <p:spPr>
          <a:xfrm>
            <a:off x="457200" y="277813"/>
            <a:ext cx="8229600" cy="847725"/>
          </a:xfrm>
        </p:spPr>
        <p:txBody>
          <a:bodyPr/>
          <a:lstStyle/>
          <a:p>
            <a:pPr eaLnBrk="1" hangingPunct="1">
              <a:defRPr/>
            </a:pPr>
            <a:r>
              <a:rPr lang="fa-IR" sz="3200" b="1" smtClean="0"/>
              <a:t>نوشتار دانشگاهی  و غیر دانشگاهی :</a:t>
            </a:r>
            <a:r>
              <a:rPr lang="fa-IR" smtClean="0"/>
              <a:t> </a:t>
            </a:r>
            <a:endParaRPr lang="en-US"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TotalTime>
  <Words>1248</Words>
  <Application>Microsoft Office PowerPoint</Application>
  <PresentationFormat>On-screen Show (4:3)</PresentationFormat>
  <Paragraphs>162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ارائه کتبی</vt:lpstr>
      <vt:lpstr>Slide 2</vt:lpstr>
      <vt:lpstr> ویژگیهای نوشتار علمی- فنی : </vt:lpstr>
      <vt:lpstr>ویژگیهای زبانی عبارتند از :</vt:lpstr>
      <vt:lpstr>ویژگیهای کیفی عبارتند از : </vt:lpstr>
      <vt:lpstr>عوامل  منفی در ارائه  نوشتاری علمی – فنی </vt:lpstr>
      <vt:lpstr>انواع نوشتار علمی – فنی  :</vt:lpstr>
      <vt:lpstr>انواع نوشتار علمی – فنی باتوجه به هدف اصلی تالیف کتاب حاضر : </vt:lpstr>
      <vt:lpstr>نوشتار دانشگاهی  و غیر دانشگاهی : </vt:lpstr>
      <vt:lpstr>گونه های رایج  نوشتار دانشگاهی ( تحصیلی ):</vt:lpstr>
      <vt:lpstr>Slide 11</vt:lpstr>
      <vt:lpstr>انواع مقاله از نظر کیفیت و میزان اعتبار علمی  : </vt:lpstr>
      <vt:lpstr>اجزاء مقاله  :</vt:lpstr>
      <vt:lpstr>نکاتی در مورد مقاله : </vt:lpstr>
      <vt:lpstr>چکیده مولف : </vt:lpstr>
      <vt:lpstr>اهداف چکیده نویسی در معنای گسترده عبارتند از :</vt:lpstr>
      <vt:lpstr>نکاتی که در نوشتن چکیده مولف باید رعایت گردد:</vt:lpstr>
      <vt:lpstr>پیشنهادات و نظرات :</vt:lpstr>
      <vt:lpstr>معمولا در موارد زیر مطالب را در قسمت پیوستها درج می کنیم: </vt:lpstr>
      <vt:lpstr>فهرست منابع :</vt:lpstr>
      <vt:lpstr>فهرست منابع را می توان بر اساس ضوابط مختلفی تنظیم کرد از جمله : </vt:lpstr>
      <vt:lpstr>نکاتی در مورد نحوه نوشتن مشخصات منبع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TTL</dc:creator>
  <cp:lastModifiedBy>TTL</cp:lastModifiedBy>
  <cp:revision>3</cp:revision>
  <dcterms:created xsi:type="dcterms:W3CDTF">2006-08-16T00:00:00Z</dcterms:created>
  <dcterms:modified xsi:type="dcterms:W3CDTF">2009-10-20T18:36:46Z</dcterms:modified>
</cp:coreProperties>
</file>