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58" r:id="rId3"/>
    <p:sldId id="259" r:id="rId4"/>
    <p:sldId id="269" r:id="rId5"/>
    <p:sldId id="260" r:id="rId6"/>
    <p:sldId id="263" r:id="rId7"/>
    <p:sldId id="264" r:id="rId8"/>
    <p:sldId id="268" r:id="rId9"/>
    <p:sldId id="266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2D404-ED1A-407C-B9E3-269941B10190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0C8B2C-A5BE-411C-9C4D-42D0A04A3B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789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C8B2C-A5BE-411C-9C4D-42D0A04A3B2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2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687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49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3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5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48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11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9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133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8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92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672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6DC63-04B9-447B-B9C9-33A200E18717}" type="datetimeFigureOut">
              <a:rPr lang="en-US" smtClean="0"/>
              <a:pPr/>
              <a:t>2/28/2014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CB969-EB6D-4FF9-BE90-B82A5E1CC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135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Object Oriented Programming (OOP)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Java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29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BlueJ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090738"/>
            <a:ext cx="457200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421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</a:t>
            </a:r>
          </a:p>
          <a:p>
            <a:r>
              <a:rPr lang="en-US" dirty="0" smtClean="0"/>
              <a:t>Calling a method</a:t>
            </a:r>
          </a:p>
          <a:p>
            <a:r>
              <a:rPr lang="en-US" dirty="0" smtClean="0"/>
              <a:t>Parameter</a:t>
            </a:r>
          </a:p>
          <a:p>
            <a:r>
              <a:rPr lang="en-US" dirty="0" smtClean="0"/>
              <a:t>Data type</a:t>
            </a:r>
          </a:p>
          <a:p>
            <a:pPr lvl="1"/>
            <a:r>
              <a:rPr lang="en-US" dirty="0" err="1" smtClean="0"/>
              <a:t>Int</a:t>
            </a:r>
            <a:endParaRPr lang="en-US" dirty="0" smtClean="0"/>
          </a:p>
          <a:p>
            <a:pPr lvl="1"/>
            <a:r>
              <a:rPr lang="en-US" dirty="0" smtClean="0"/>
              <a:t>String</a:t>
            </a:r>
          </a:p>
          <a:p>
            <a:r>
              <a:rPr lang="en-US" dirty="0" smtClean="0"/>
              <a:t>∆	 Appendix B</a:t>
            </a:r>
          </a:p>
        </p:txBody>
      </p:sp>
    </p:spTree>
    <p:extLst>
      <p:ext uri="{BB962C8B-B14F-4D97-AF65-F5344CB8AC3E}">
        <p14:creationId xmlns:p14="http://schemas.microsoft.com/office/powerpoint/2010/main" val="2742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Shapes </a:t>
            </a:r>
            <a:r>
              <a:rPr lang="en-US" dirty="0" smtClean="0"/>
              <a:t>Project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Inspect</a:t>
            </a:r>
          </a:p>
          <a:p>
            <a:r>
              <a:rPr lang="en-US" dirty="0" smtClean="0"/>
              <a:t>Attribute	↔	field</a:t>
            </a:r>
          </a:p>
          <a:p>
            <a:r>
              <a:rPr lang="en-US" dirty="0" smtClean="0"/>
              <a:t>Object inspector</a:t>
            </a:r>
          </a:p>
          <a:p>
            <a:endParaRPr lang="en-US" dirty="0"/>
          </a:p>
          <a:p>
            <a:r>
              <a:rPr lang="en-US" dirty="0" smtClean="0"/>
              <a:t>How we can draw a landscape?</a:t>
            </a:r>
          </a:p>
          <a:p>
            <a:r>
              <a:rPr lang="en-US" dirty="0"/>
              <a:t>∆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11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object is created by …</a:t>
            </a:r>
          </a:p>
          <a:p>
            <a:r>
              <a:rPr lang="en-US" dirty="0" smtClean="0"/>
              <a:t>Other objects is created by …</a:t>
            </a:r>
          </a:p>
          <a:p>
            <a:endParaRPr lang="en-US" dirty="0" smtClean="0"/>
          </a:p>
          <a:p>
            <a:r>
              <a:rPr lang="en-US" dirty="0" smtClean="0"/>
              <a:t>Primitive type vs. object type</a:t>
            </a:r>
          </a:p>
          <a:p>
            <a:endParaRPr lang="en-US" dirty="0" smtClean="0"/>
          </a:p>
          <a:p>
            <a:r>
              <a:rPr lang="en-US" dirty="0" smtClean="0"/>
              <a:t>Source Code</a:t>
            </a:r>
          </a:p>
          <a:p>
            <a:endParaRPr lang="en-US" dirty="0"/>
          </a:p>
          <a:p>
            <a:r>
              <a:rPr lang="en-US" dirty="0" smtClean="0"/>
              <a:t>∆ 1.15, 1.16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1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Lab-class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</a:t>
            </a:r>
          </a:p>
          <a:p>
            <a:r>
              <a:rPr lang="en-US" dirty="0" smtClean="0"/>
              <a:t>Return value</a:t>
            </a:r>
          </a:p>
          <a:p>
            <a:endParaRPr lang="en-US" dirty="0" smtClean="0"/>
          </a:p>
          <a:p>
            <a:r>
              <a:rPr lang="en-US" dirty="0" smtClean="0"/>
              <a:t>Changing state</a:t>
            </a:r>
          </a:p>
          <a:p>
            <a:r>
              <a:rPr lang="en-US" dirty="0" smtClean="0"/>
              <a:t>Returning state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6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Lab-class Project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Objects as </a:t>
            </a:r>
            <a:r>
              <a:rPr lang="en-US" dirty="0" err="1" smtClean="0"/>
              <a:t>paremeters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Zar" pitchFamily="2" charset="-78"/>
              </a:rPr>
              <a:t>الگوهاي برنامه نويسي</a:t>
            </a:r>
            <a:endParaRPr lang="en-US" dirty="0">
              <a:cs typeface="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B Zar" panose="00000400000000000000" pitchFamily="2" charset="-78"/>
              </a:rPr>
              <a:t>برنامه نويسي ساخت نيافته </a:t>
            </a:r>
            <a:r>
              <a:rPr lang="en-US" sz="2400" dirty="0" smtClean="0">
                <a:cs typeface="B Zar" panose="00000400000000000000" pitchFamily="2" charset="-78"/>
              </a:rPr>
              <a:t>(non-structured programming)</a:t>
            </a:r>
            <a:endParaRPr lang="fa-IR" sz="2400" dirty="0" smtClean="0">
              <a:cs typeface="B Zar" panose="00000400000000000000" pitchFamily="2" charset="-78"/>
            </a:endParaRPr>
          </a:p>
          <a:p>
            <a:pPr lvl="1" algn="r" rtl="1"/>
            <a:r>
              <a:rPr lang="fa-IR" sz="2000" dirty="0" smtClean="0">
                <a:cs typeface="B Zar" panose="00000400000000000000" pitchFamily="2" charset="-78"/>
              </a:rPr>
              <a:t>زبان ماشین، زبان اسمبلي (استفاده از دستور </a:t>
            </a:r>
            <a:r>
              <a:rPr lang="en-US" sz="2000" dirty="0" smtClean="0">
                <a:cs typeface="B Zar" panose="00000400000000000000" pitchFamily="2" charset="-78"/>
              </a:rPr>
              <a:t>go to</a:t>
            </a:r>
            <a:r>
              <a:rPr lang="fa-IR" sz="2000" dirty="0" smtClean="0">
                <a:cs typeface="B Zar" panose="00000400000000000000" pitchFamily="2" charset="-78"/>
              </a:rPr>
              <a:t>)</a:t>
            </a:r>
            <a:endParaRPr lang="en-US" sz="2000" dirty="0" smtClean="0">
              <a:cs typeface="B Zar" panose="00000400000000000000" pitchFamily="2" charset="-78"/>
            </a:endParaRPr>
          </a:p>
          <a:p>
            <a:pPr algn="r" rtl="1"/>
            <a:r>
              <a:rPr lang="fa-IR" dirty="0" smtClean="0">
                <a:cs typeface="B Zar" panose="00000400000000000000" pitchFamily="2" charset="-78"/>
              </a:rPr>
              <a:t>برنامه نويسي ساخت يافته </a:t>
            </a:r>
            <a:r>
              <a:rPr lang="en-US" sz="2400" dirty="0" smtClean="0">
                <a:cs typeface="B Zar" panose="00000400000000000000" pitchFamily="2" charset="-78"/>
              </a:rPr>
              <a:t>(structured programming)</a:t>
            </a:r>
            <a:endParaRPr lang="fa-IR" sz="2400" dirty="0" smtClean="0">
              <a:cs typeface="B Zar" panose="00000400000000000000" pitchFamily="2" charset="-78"/>
            </a:endParaRPr>
          </a:p>
          <a:p>
            <a:pPr lvl="1" algn="r" rtl="1"/>
            <a:r>
              <a:rPr lang="fa-IR" sz="2000" dirty="0" smtClean="0">
                <a:cs typeface="B Zar" panose="00000400000000000000" pitchFamily="2" charset="-78"/>
              </a:rPr>
              <a:t>حذف دستور</a:t>
            </a:r>
            <a:r>
              <a:rPr lang="en-US" sz="2000" dirty="0" smtClean="0">
                <a:cs typeface="B Zar" panose="00000400000000000000" pitchFamily="2" charset="-78"/>
              </a:rPr>
              <a:t> </a:t>
            </a:r>
            <a:r>
              <a:rPr lang="fa-IR" sz="2000" dirty="0" smtClean="0">
                <a:cs typeface="B Zar" panose="00000400000000000000" pitchFamily="2" charset="-78"/>
              </a:rPr>
              <a:t> </a:t>
            </a:r>
            <a:r>
              <a:rPr lang="en-US" sz="2000" dirty="0" smtClean="0">
                <a:cs typeface="B Zar" panose="00000400000000000000" pitchFamily="2" charset="-78"/>
              </a:rPr>
              <a:t>go to</a:t>
            </a:r>
          </a:p>
          <a:p>
            <a:pPr algn="r" rtl="1"/>
            <a:r>
              <a:rPr lang="fa-IR" dirty="0" smtClean="0">
                <a:cs typeface="B Zar" panose="00000400000000000000" pitchFamily="2" charset="-78"/>
              </a:rPr>
              <a:t>برنامه نويسي رويه اي </a:t>
            </a:r>
            <a:r>
              <a:rPr lang="en-US" sz="2400" dirty="0" smtClean="0">
                <a:cs typeface="B Zar" panose="00000400000000000000" pitchFamily="2" charset="-78"/>
              </a:rPr>
              <a:t>(procedural programming)</a:t>
            </a:r>
          </a:p>
          <a:p>
            <a:pPr lvl="1" algn="r" rtl="1"/>
            <a:r>
              <a:rPr lang="fa-IR" sz="2000" dirty="0" smtClean="0">
                <a:cs typeface="B Zar" panose="00000400000000000000" pitchFamily="2" charset="-78"/>
              </a:rPr>
              <a:t>استفاده از توابع و زيربرنامه</a:t>
            </a:r>
          </a:p>
          <a:p>
            <a:pPr lvl="1" algn="r" rtl="1"/>
            <a:r>
              <a:rPr lang="fa-IR" sz="2000" dirty="0" smtClean="0">
                <a:cs typeface="B Zar" panose="00000400000000000000" pitchFamily="2" charset="-78"/>
              </a:rPr>
              <a:t>تقسيم برنامه به تعدادي عمليات </a:t>
            </a:r>
            <a:r>
              <a:rPr lang="en-US" sz="2000" dirty="0" smtClean="0">
                <a:cs typeface="B Zar" panose="00000400000000000000" pitchFamily="2" charset="-78"/>
              </a:rPr>
              <a:t>(action)</a:t>
            </a:r>
            <a:r>
              <a:rPr lang="fa-IR" sz="2000" dirty="0" smtClean="0">
                <a:cs typeface="B Zar" panose="00000400000000000000" pitchFamily="2" charset="-78"/>
              </a:rPr>
              <a:t> و پياده سازي هر کدام از آنها با یک زيربرنامه</a:t>
            </a:r>
          </a:p>
          <a:p>
            <a:pPr algn="r" rtl="1"/>
            <a:r>
              <a:rPr lang="fa-IR" dirty="0" smtClean="0">
                <a:cs typeface="B Zar" panose="00000400000000000000" pitchFamily="2" charset="-78"/>
              </a:rPr>
              <a:t>برنامه نويسي شي گرا </a:t>
            </a:r>
            <a:r>
              <a:rPr lang="en-US" sz="2400" dirty="0" smtClean="0">
                <a:cs typeface="B Zar" panose="00000400000000000000" pitchFamily="2" charset="-78"/>
              </a:rPr>
              <a:t>(Object-Oriented Programming OOP)</a:t>
            </a:r>
            <a:endParaRPr lang="fa-IR" sz="2400" dirty="0" smtClean="0">
              <a:cs typeface="B Zar" panose="00000400000000000000" pitchFamily="2" charset="-78"/>
            </a:endParaRPr>
          </a:p>
          <a:p>
            <a:pPr algn="r" rtl="1"/>
            <a:endParaRPr lang="en-US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4473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cs typeface="Zar" pitchFamily="2" charset="-78"/>
              </a:rPr>
              <a:t>مدل سازي اشياء واقعي در برنامه</a:t>
            </a:r>
            <a:endParaRPr lang="en-US" dirty="0" smtClean="0">
              <a:cs typeface="Zar" pitchFamily="2" charset="-78"/>
            </a:endParaRPr>
          </a:p>
          <a:p>
            <a:pPr algn="r" rtl="1"/>
            <a:r>
              <a:rPr lang="fa-IR" dirty="0" smtClean="0">
                <a:cs typeface="Zar" pitchFamily="2" charset="-78"/>
              </a:rPr>
              <a:t>شناسایی عناصر برنامه به عنوان تعدادی شئ </a:t>
            </a:r>
            <a:r>
              <a:rPr lang="en-US" dirty="0" smtClean="0">
                <a:cs typeface="Zar" pitchFamily="2" charset="-78"/>
              </a:rPr>
              <a:t>(object)</a:t>
            </a:r>
          </a:p>
          <a:p>
            <a:pPr algn="r" rtl="1"/>
            <a:r>
              <a:rPr lang="fa-IR" dirty="0" smtClean="0">
                <a:cs typeface="Zar" pitchFamily="2" charset="-78"/>
              </a:rPr>
              <a:t>هر شئ داراي تعدادي </a:t>
            </a:r>
            <a:r>
              <a:rPr lang="fa-IR" dirty="0" smtClean="0">
                <a:solidFill>
                  <a:srgbClr val="C00000"/>
                </a:solidFill>
                <a:cs typeface="Zar" pitchFamily="2" charset="-78"/>
              </a:rPr>
              <a:t>صفت </a:t>
            </a:r>
            <a:r>
              <a:rPr lang="en-US" dirty="0" smtClean="0">
                <a:solidFill>
                  <a:srgbClr val="C00000"/>
                </a:solidFill>
                <a:cs typeface="Zar" pitchFamily="2" charset="-78"/>
              </a:rPr>
              <a:t>(attribute)</a:t>
            </a:r>
            <a:r>
              <a:rPr lang="fa-IR" dirty="0" smtClean="0">
                <a:cs typeface="Zar" pitchFamily="2" charset="-78"/>
              </a:rPr>
              <a:t> و </a:t>
            </a:r>
            <a:r>
              <a:rPr lang="fa-IR" dirty="0" smtClean="0">
                <a:solidFill>
                  <a:srgbClr val="C00000"/>
                </a:solidFill>
                <a:cs typeface="Zar" pitchFamily="2" charset="-78"/>
              </a:rPr>
              <a:t>رفتار </a:t>
            </a:r>
            <a:r>
              <a:rPr lang="en-US" dirty="0" smtClean="0">
                <a:solidFill>
                  <a:srgbClr val="C00000"/>
                </a:solidFill>
                <a:cs typeface="Zar" pitchFamily="2" charset="-78"/>
              </a:rPr>
              <a:t>(behavior)</a:t>
            </a:r>
            <a:r>
              <a:rPr lang="fa-IR" dirty="0" smtClean="0">
                <a:cs typeface="Zar" pitchFamily="2" charset="-78"/>
              </a:rPr>
              <a:t> است.</a:t>
            </a:r>
          </a:p>
          <a:p>
            <a:pPr lvl="1" algn="r" rtl="1"/>
            <a:r>
              <a:rPr lang="fa-IR" dirty="0" smtClean="0">
                <a:cs typeface="Zar" pitchFamily="2" charset="-78"/>
              </a:rPr>
              <a:t>صفت مانند: رنگ، وزن، طول</a:t>
            </a:r>
          </a:p>
          <a:p>
            <a:pPr lvl="1" algn="r" rtl="1"/>
            <a:r>
              <a:rPr lang="fa-IR" dirty="0" smtClean="0">
                <a:cs typeface="Zar" pitchFamily="2" charset="-78"/>
              </a:rPr>
              <a:t>رفتار: دويدن، ترمز کردن، روشن شدن</a:t>
            </a:r>
          </a:p>
          <a:p>
            <a:pPr algn="r" rtl="1"/>
            <a:r>
              <a:rPr lang="fa-IR" dirty="0" smtClean="0">
                <a:cs typeface="Zar" pitchFamily="2" charset="-78"/>
              </a:rPr>
              <a:t>اشياء با ارسال پيام </a:t>
            </a:r>
            <a:r>
              <a:rPr lang="en-US" dirty="0" smtClean="0">
                <a:cs typeface="Zar" pitchFamily="2" charset="-78"/>
              </a:rPr>
              <a:t>(message)</a:t>
            </a:r>
            <a:r>
              <a:rPr lang="fa-IR" dirty="0" smtClean="0">
                <a:cs typeface="Zar" pitchFamily="2" charset="-78"/>
              </a:rPr>
              <a:t> به يکديگر با هم ارتباط برقرار مي کنند.</a:t>
            </a:r>
          </a:p>
          <a:p>
            <a:pPr algn="r" rtl="1"/>
            <a:endParaRPr lang="en-US" dirty="0">
              <a:cs typeface="Za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259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</a:t>
                </a:r>
                <a:r>
                  <a:rPr lang="en-US" dirty="0"/>
                  <a:t> </a:t>
                </a:r>
                <a:r>
                  <a:rPr lang="en-US" dirty="0" smtClean="0"/>
                  <a:t>Traffic simulation</a:t>
                </a:r>
              </a:p>
              <a:p>
                <a:r>
                  <a:rPr lang="en-US" dirty="0" smtClean="0"/>
                  <a:t>Class vs. Object</a:t>
                </a:r>
              </a:p>
              <a:p>
                <a:r>
                  <a:rPr lang="en-US" dirty="0" smtClean="0"/>
                  <a:t>Instance</a:t>
                </a:r>
              </a:p>
              <a:p>
                <a:r>
                  <a:rPr lang="en-US" dirty="0" smtClean="0"/>
                  <a:t>“This object is an </a:t>
                </a:r>
                <a:r>
                  <a:rPr lang="en-US" dirty="0" smtClean="0">
                    <a:solidFill>
                      <a:srgbClr val="C00000"/>
                    </a:solidFill>
                  </a:rPr>
                  <a:t>instance</a:t>
                </a:r>
                <a:r>
                  <a:rPr lang="en-US" dirty="0" smtClean="0"/>
                  <a:t> of that class.”</a:t>
                </a:r>
              </a:p>
              <a:p>
                <a:r>
                  <a:rPr lang="en-US" dirty="0" smtClean="0"/>
                  <a:t>Naming convention: Car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↔</m:t>
                    </m:r>
                  </m:oMath>
                </a14:m>
                <a:r>
                  <a:rPr lang="en-US" dirty="0" smtClean="0"/>
                  <a:t>    car1,</a:t>
                </a:r>
                <a:r>
                  <a:rPr lang="en-US" dirty="0"/>
                  <a:t>	 </a:t>
                </a:r>
                <a:r>
                  <a:rPr lang="en-US" dirty="0" err="1" smtClean="0"/>
                  <a:t>myCar</a:t>
                </a:r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 cstate="print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 descr="jigsaw-cookie-cutte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1828800"/>
            <a:ext cx="2538840" cy="155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1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B Zar" pitchFamily="2" charset="-78"/>
              </a:rPr>
              <a:t>OOP </a:t>
            </a:r>
            <a:r>
              <a:rPr lang="fa-IR" dirty="0" smtClean="0">
                <a:cs typeface="B Zar" pitchFamily="2" charset="-78"/>
              </a:rPr>
              <a:t>بعضي اصطلاحات</a:t>
            </a:r>
            <a:r>
              <a:rPr lang="en-US" dirty="0" smtClean="0">
                <a:cs typeface="B Zar" pitchFamily="2" charset="-78"/>
              </a:rPr>
              <a:t> </a:t>
            </a:r>
            <a:endParaRPr lang="en-US" dirty="0">
              <a:cs typeface="B Za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fa-IR" dirty="0" smtClean="0">
                <a:cs typeface="B Zar" pitchFamily="2" charset="-78"/>
              </a:rPr>
              <a:t>شي </a:t>
            </a:r>
            <a:r>
              <a:rPr lang="en-US" dirty="0" smtClean="0">
                <a:cs typeface="B Zar" pitchFamily="2" charset="-78"/>
              </a:rPr>
              <a:t>(object)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کلاس </a:t>
            </a:r>
            <a:r>
              <a:rPr lang="en-US" dirty="0" smtClean="0">
                <a:cs typeface="B Zar" pitchFamily="2" charset="-78"/>
              </a:rPr>
              <a:t>(class)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الگويي براي ايجاد اشياء</a:t>
            </a:r>
          </a:p>
          <a:p>
            <a:pPr lvl="1" algn="r" rtl="1"/>
            <a:r>
              <a:rPr lang="fa-IR" dirty="0" smtClean="0">
                <a:cs typeface="B Zar" pitchFamily="2" charset="-78"/>
              </a:rPr>
              <a:t>نوع داده </a:t>
            </a:r>
            <a:r>
              <a:rPr lang="en-US" dirty="0" smtClean="0">
                <a:cs typeface="B Zar" pitchFamily="2" charset="-78"/>
              </a:rPr>
              <a:t>(data type)</a:t>
            </a:r>
          </a:p>
          <a:p>
            <a:pPr algn="r" rtl="1"/>
            <a:r>
              <a:rPr lang="fa-IR" dirty="0" smtClean="0">
                <a:cs typeface="B Zar" pitchFamily="2" charset="-78"/>
              </a:rPr>
              <a:t>نمونه سازي </a:t>
            </a:r>
            <a:r>
              <a:rPr lang="en-US" dirty="0" smtClean="0">
                <a:cs typeface="B Zar" pitchFamily="2" charset="-78"/>
              </a:rPr>
              <a:t>(instantiation)</a:t>
            </a:r>
          </a:p>
          <a:p>
            <a:pPr algn="r" rtl="1"/>
            <a:r>
              <a:rPr lang="en-US" dirty="0" smtClean="0">
                <a:cs typeface="B Zar" pitchFamily="2" charset="-78"/>
              </a:rPr>
              <a:t>Instance</a:t>
            </a:r>
          </a:p>
          <a:p>
            <a:pPr algn="r" rtl="1"/>
            <a:r>
              <a:rPr lang="en-US" dirty="0" smtClean="0">
                <a:cs typeface="B Zar" pitchFamily="2" charset="-78"/>
              </a:rPr>
              <a:t>Instance variable</a:t>
            </a:r>
          </a:p>
          <a:p>
            <a:pPr algn="r" rtl="1"/>
            <a:r>
              <a:rPr lang="en-US" dirty="0" smtClean="0"/>
              <a:t>Membership function, method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03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programming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first release of java was in 1995.</a:t>
            </a:r>
          </a:p>
          <a:p>
            <a:r>
              <a:rPr lang="en-US" dirty="0" smtClean="0"/>
              <a:t>Java has grown so large that it divided into several platforms.</a:t>
            </a:r>
          </a:p>
          <a:p>
            <a:r>
              <a:rPr lang="en-US" dirty="0" smtClean="0"/>
              <a:t>Java </a:t>
            </a:r>
            <a:r>
              <a:rPr lang="en-US" dirty="0"/>
              <a:t>p</a:t>
            </a:r>
            <a:r>
              <a:rPr lang="en-US" dirty="0" smtClean="0"/>
              <a:t>latforms: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The standard Edition (Java SE)</a:t>
            </a:r>
          </a:p>
          <a:p>
            <a:pPr lvl="1"/>
            <a:r>
              <a:rPr lang="en-US" dirty="0" smtClean="0">
                <a:solidFill>
                  <a:srgbClr val="002060"/>
                </a:solidFill>
              </a:rPr>
              <a:t>The Java Enterprise Edition (Java EE) 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The Java Micro Edition (Java ME).</a:t>
            </a:r>
          </a:p>
          <a:p>
            <a:pPr lvl="1"/>
            <a:r>
              <a:rPr lang="en-US" dirty="0" err="1" smtClean="0">
                <a:solidFill>
                  <a:srgbClr val="00B050"/>
                </a:solidFill>
              </a:rPr>
              <a:t>JavaFX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2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Java specification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Object-oriented</a:t>
            </a:r>
          </a:p>
          <a:p>
            <a:r>
              <a:rPr lang="en-US" dirty="0" smtClean="0"/>
              <a:t>C-like syntax</a:t>
            </a:r>
          </a:p>
          <a:p>
            <a:r>
              <a:rPr lang="en-US" dirty="0" smtClean="0"/>
              <a:t>Java is a machine independent language.</a:t>
            </a:r>
          </a:p>
          <a:p>
            <a:r>
              <a:rPr lang="en-US" dirty="0" smtClean="0"/>
              <a:t>Java compiler translate source code to bytecode.</a:t>
            </a:r>
          </a:p>
          <a:p>
            <a:r>
              <a:rPr lang="en-US" dirty="0" smtClean="0"/>
              <a:t>Bytecode needs Java virtual machine (JVM) to run.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61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Java is a machine independent language</a:t>
            </a:r>
            <a:endParaRPr lang="en-US" sz="3600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1553" y="1600200"/>
            <a:ext cx="49008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803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Java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9664"/>
          <a:stretch>
            <a:fillRect/>
          </a:stretch>
        </p:blipFill>
        <p:spPr bwMode="auto">
          <a:xfrm>
            <a:off x="685800" y="1615440"/>
            <a:ext cx="7629922" cy="3566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9324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364</Words>
  <Application>Microsoft Office PowerPoint</Application>
  <PresentationFormat>On-screen Show (4:3)</PresentationFormat>
  <Paragraphs>86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Object Oriented Programming (OOP)</vt:lpstr>
      <vt:lpstr>الگوهاي برنامه نويسي</vt:lpstr>
      <vt:lpstr>OOP</vt:lpstr>
      <vt:lpstr>OOP</vt:lpstr>
      <vt:lpstr>OOP بعضي اصطلاحات </vt:lpstr>
      <vt:lpstr>Java programming language</vt:lpstr>
      <vt:lpstr>Java specification</vt:lpstr>
      <vt:lpstr>Java is a machine independent language</vt:lpstr>
      <vt:lpstr>History of Java</vt:lpstr>
      <vt:lpstr>BlueJ</vt:lpstr>
      <vt:lpstr>Shapes Project</vt:lpstr>
      <vt:lpstr>Shapes Project (2)</vt:lpstr>
      <vt:lpstr>Picture Project</vt:lpstr>
      <vt:lpstr>Lab-class Project</vt:lpstr>
      <vt:lpstr>Lab-class Project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 Oriented Programming (OOP)</dc:title>
  <dc:creator>sjalal</dc:creator>
  <cp:lastModifiedBy>SJ</cp:lastModifiedBy>
  <cp:revision>55</cp:revision>
  <dcterms:created xsi:type="dcterms:W3CDTF">2012-02-15T04:46:08Z</dcterms:created>
  <dcterms:modified xsi:type="dcterms:W3CDTF">2014-02-28T13:59:18Z</dcterms:modified>
</cp:coreProperties>
</file>