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6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93449C7-2650-47F6-8C9E-738C76B0DED2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573A376-7572-4F5D-A83B-764C8D91C45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563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3A376-7572-4F5D-A83B-764C8D91C45F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886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6844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117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0385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8052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68629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33717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09946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36446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9722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4035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54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0199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842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886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6513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664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380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2D230CF-403D-4D18-932B-2331CC458E0E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26024-822F-4BD2-8027-2B950951F7D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4401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سه بخش کلی در فهم حدیث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a-IR" sz="3600" dirty="0">
                <a:cs typeface="B Lotus" panose="00000700000000000000" pitchFamily="2" charset="-78"/>
              </a:rPr>
              <a:t>فهم </a:t>
            </a:r>
            <a:r>
              <a:rPr lang="fa-IR" sz="3600" dirty="0" smtClean="0">
                <a:cs typeface="B Lotus" panose="00000700000000000000" pitchFamily="2" charset="-78"/>
              </a:rPr>
              <a:t>مفردات: صرف (اعلال </a:t>
            </a:r>
            <a:r>
              <a:rPr lang="fa-IR" sz="3600" dirty="0">
                <a:cs typeface="B Lotus" panose="00000700000000000000" pitchFamily="2" charset="-78"/>
              </a:rPr>
              <a:t>و ادغام و تخفیف، </a:t>
            </a:r>
            <a:r>
              <a:rPr lang="fa-IR" sz="3600" dirty="0" smtClean="0">
                <a:cs typeface="B Lotus" panose="00000700000000000000" pitchFamily="2" charset="-78"/>
              </a:rPr>
              <a:t>نون تاکید)و لغت</a:t>
            </a:r>
          </a:p>
          <a:p>
            <a:pPr marL="0" lvl="0" indent="0">
              <a:buNone/>
            </a:pPr>
            <a:r>
              <a:rPr lang="fa-IR" sz="3600" dirty="0" smtClean="0">
                <a:cs typeface="B Lotus" panose="00000700000000000000" pitchFamily="2" charset="-78"/>
              </a:rPr>
              <a:t> </a:t>
            </a:r>
          </a:p>
          <a:p>
            <a:pPr lvl="0"/>
            <a:r>
              <a:rPr lang="fa-IR" sz="3600" dirty="0" smtClean="0">
                <a:cs typeface="B Lotus" panose="00000700000000000000" pitchFamily="2" charset="-78"/>
              </a:rPr>
              <a:t>فهم ترکیبات:مراد استعمالی:نحو </a:t>
            </a:r>
            <a:r>
              <a:rPr lang="fa-IR" sz="3600" dirty="0">
                <a:cs typeface="B Lotus" panose="00000700000000000000" pitchFamily="2" charset="-78"/>
              </a:rPr>
              <a:t>و </a:t>
            </a:r>
            <a:r>
              <a:rPr lang="fa-IR" sz="3600" dirty="0" smtClean="0">
                <a:cs typeface="B Lotus" panose="00000700000000000000" pitchFamily="2" charset="-78"/>
              </a:rPr>
              <a:t>بلاغت</a:t>
            </a:r>
          </a:p>
          <a:p>
            <a:pPr marL="0" lvl="0" indent="0">
              <a:buNone/>
            </a:pPr>
            <a:endParaRPr lang="en-US" sz="3600" dirty="0">
              <a:cs typeface="B Lotus" panose="00000700000000000000" pitchFamily="2" charset="-78"/>
            </a:endParaRPr>
          </a:p>
          <a:p>
            <a:pPr lvl="0"/>
            <a:r>
              <a:rPr lang="fa-IR" sz="3600" dirty="0">
                <a:cs typeface="B Lotus" panose="00000700000000000000" pitchFamily="2" charset="-78"/>
              </a:rPr>
              <a:t>فهم </a:t>
            </a:r>
            <a:r>
              <a:rPr lang="fa-IR" sz="3600" dirty="0" smtClean="0">
                <a:cs typeface="B Lotus" panose="00000700000000000000" pitchFamily="2" charset="-78"/>
              </a:rPr>
              <a:t>مقصود: مراد </a:t>
            </a:r>
            <a:r>
              <a:rPr lang="fa-IR" sz="3600" dirty="0">
                <a:cs typeface="B Lotus" panose="00000700000000000000" pitchFamily="2" charset="-78"/>
              </a:rPr>
              <a:t>جدی: بررسی </a:t>
            </a:r>
            <a:r>
              <a:rPr lang="fa-IR" sz="3600" dirty="0" smtClean="0">
                <a:cs typeface="B Lotus" panose="00000700000000000000" pitchFamily="2" charset="-78"/>
              </a:rPr>
              <a:t>قرائن(داخلی وخارجی): خصوصا </a:t>
            </a:r>
            <a:r>
              <a:rPr lang="fa-IR" sz="3600" dirty="0">
                <a:cs typeface="B Lotus" panose="00000700000000000000" pitchFamily="2" charset="-78"/>
              </a:rPr>
              <a:t>تشکیل خانواده </a:t>
            </a:r>
            <a:r>
              <a:rPr lang="fa-IR" sz="3600" dirty="0" smtClean="0">
                <a:cs typeface="B Lotus" panose="00000700000000000000" pitchFamily="2" charset="-78"/>
              </a:rPr>
              <a:t>حدیث.</a:t>
            </a:r>
            <a:endParaRPr lang="en-US" sz="3600" dirty="0">
              <a:cs typeface="B Lotus" panose="00000700000000000000" pitchFamily="2" charset="-78"/>
            </a:endParaRPr>
          </a:p>
          <a:p>
            <a:endParaRPr lang="fa-IR" sz="2800" dirty="0">
              <a:cs typeface="B Lotus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66429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357183"/>
            <a:ext cx="9404723" cy="775581"/>
          </a:xfrm>
        </p:spPr>
        <p:txBody>
          <a:bodyPr/>
          <a:lstStyle/>
          <a:p>
            <a:pPr algn="ctr"/>
            <a:r>
              <a:rPr lang="fa-IR" sz="2800" b="1" dirty="0"/>
              <a:t>مراحل فهم </a:t>
            </a:r>
            <a:r>
              <a:rPr lang="fa-IR" sz="2800" b="1" dirty="0" smtClean="0"/>
              <a:t>کلیه متون عربی نظیر </a:t>
            </a:r>
            <a:r>
              <a:rPr lang="fa-IR" sz="2800" b="1" dirty="0"/>
              <a:t>لمعه، مکاسب و رسائل و </a:t>
            </a:r>
            <a:r>
              <a:rPr lang="fa-IR" sz="2800" b="1" dirty="0" smtClean="0"/>
              <a:t>...(عمومی)</a:t>
            </a: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64776"/>
            <a:ext cx="8946541" cy="4883623"/>
          </a:xfrm>
        </p:spPr>
        <p:txBody>
          <a:bodyPr/>
          <a:lstStyle/>
          <a:p>
            <a:r>
              <a:rPr lang="fa-IR" sz="2800" b="1" dirty="0"/>
              <a:t>مرحله اول: فهم خود متن(ظهور</a:t>
            </a:r>
            <a:r>
              <a:rPr lang="fa-IR" sz="2800" b="1" dirty="0" smtClean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a-IR" sz="2000" dirty="0"/>
              <a:t>مطالعه کلی متن با رویکرد نحوی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a-IR" sz="2000" dirty="0"/>
              <a:t>هر جا اسم یا فعلی را نتوانستیم درست بخوانیم علامت می زنیم و بعد از فهم اجمالی برگشته و بررسی می کنیم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a-IR" sz="2000" dirty="0"/>
              <a:t> مراجعه به لغت نامه برای لغاتی که معنای آنها را متوجه نشده ایم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a-IR" sz="2000" dirty="0"/>
              <a:t>بازگشت به متن و فهم نهایی متن</a:t>
            </a:r>
            <a:endParaRPr lang="fa-IR" dirty="0"/>
          </a:p>
          <a:p>
            <a:r>
              <a:rPr lang="fa-IR" sz="2800" b="1" dirty="0"/>
              <a:t>مرحله دوم:فهم </a:t>
            </a:r>
            <a:r>
              <a:rPr lang="fa-IR" sz="2800" b="1" dirty="0" smtClean="0"/>
              <a:t>مقصود: فضای صدور و سوال راوی و سایر قرائن :به صورت ویژه خانواده حدیث</a:t>
            </a:r>
          </a:p>
          <a:p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4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نکات ویژه درک متون فقهی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a-IR" sz="3600" dirty="0">
                <a:cs typeface="B Lotus" panose="00000700000000000000" pitchFamily="2" charset="-78"/>
              </a:rPr>
              <a:t>اصطلاحات پرکاربرد </a:t>
            </a:r>
            <a:r>
              <a:rPr lang="fa-IR" sz="3600" dirty="0" smtClean="0">
                <a:cs typeface="B Lotus" panose="00000700000000000000" pitchFamily="2" charset="-78"/>
              </a:rPr>
              <a:t>فقهی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a-IR" sz="3400" dirty="0" smtClean="0">
                <a:cs typeface="B Lotus" panose="00000700000000000000" pitchFamily="2" charset="-78"/>
              </a:rPr>
              <a:t>کلیه اصطلاحات </a:t>
            </a:r>
            <a:r>
              <a:rPr lang="fa-IR" sz="2400" dirty="0" smtClean="0">
                <a:cs typeface="B Lotus" panose="00000700000000000000" pitchFamily="2" charset="-78"/>
              </a:rPr>
              <a:t>: کتب مربوطه از جمله مصطلحات الفقه ایت الله مشکینی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Lotus" panose="00000700000000000000" pitchFamily="2" charset="-78"/>
              </a:rPr>
              <a:t>اصطلاحات رایجی که در کتب مصطلحات کمتر آمده</a:t>
            </a:r>
            <a:r>
              <a:rPr lang="fa-IR" sz="2000" dirty="0">
                <a:cs typeface="B Lotus" panose="00000700000000000000" pitchFamily="2" charset="-78"/>
              </a:rPr>
              <a:t>	</a:t>
            </a:r>
            <a:r>
              <a:rPr lang="fa-IR" sz="3200" dirty="0" smtClean="0">
                <a:cs typeface="B Lotus" panose="00000700000000000000" pitchFamily="2" charset="-78"/>
              </a:rPr>
              <a:t>	</a:t>
            </a:r>
            <a:endParaRPr lang="en-US" sz="3200" dirty="0">
              <a:cs typeface="B Lotus" panose="00000700000000000000" pitchFamily="2" charset="-78"/>
            </a:endParaRPr>
          </a:p>
          <a:p>
            <a:pPr marL="0" lvl="0" indent="0">
              <a:buNone/>
            </a:pPr>
            <a:endParaRPr lang="fa-IR" sz="3600" dirty="0" smtClean="0">
              <a:cs typeface="B Lotus" panose="00000700000000000000" pitchFamily="2" charset="-78"/>
            </a:endParaRPr>
          </a:p>
          <a:p>
            <a:pPr lvl="0"/>
            <a:r>
              <a:rPr lang="fa-IR" sz="3600" dirty="0" smtClean="0">
                <a:cs typeface="B Lotus" panose="00000700000000000000" pitchFamily="2" charset="-78"/>
              </a:rPr>
              <a:t>آشنایی </a:t>
            </a:r>
            <a:r>
              <a:rPr lang="fa-IR" sz="3600" dirty="0">
                <a:cs typeface="B Lotus" panose="00000700000000000000" pitchFamily="2" charset="-78"/>
              </a:rPr>
              <a:t>مختصر با منابع مهم </a:t>
            </a:r>
            <a:r>
              <a:rPr lang="fa-IR" sz="3600" dirty="0" smtClean="0">
                <a:cs typeface="B Lotus" panose="00000700000000000000" pitchFamily="2" charset="-78"/>
              </a:rPr>
              <a:t>فقهی(مرتبط با فهم متن)</a:t>
            </a:r>
            <a:endParaRPr lang="en-US" sz="3600" dirty="0">
              <a:cs typeface="B Lotus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33889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فعالیتهای مربوط به نکات عمومی درک متون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/>
              <a:t>1- دوره مختصر ادبیات و مباحثه و امتحان</a:t>
            </a:r>
          </a:p>
          <a:p>
            <a:pPr marL="0" indent="0">
              <a:buNone/>
            </a:pPr>
            <a:endParaRPr lang="fa-IR" sz="3600" dirty="0" smtClean="0"/>
          </a:p>
          <a:p>
            <a:r>
              <a:rPr lang="fa-IR" sz="3600" dirty="0" smtClean="0"/>
              <a:t>2- دوره مختصر لغت و امتحان</a:t>
            </a:r>
          </a:p>
          <a:p>
            <a:pPr marL="0" indent="0">
              <a:buNone/>
            </a:pPr>
            <a:endParaRPr lang="fa-IR" sz="3600" dirty="0" smtClean="0"/>
          </a:p>
          <a:p>
            <a:r>
              <a:rPr lang="fa-IR" sz="3600" dirty="0" smtClean="0"/>
              <a:t>3- دوره خانواده احادیث فقهی و تطبیق بر فروع کافی و تهذیب و وسائل الشیعه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29657859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Homa" panose="00000400000000000000" pitchFamily="2" charset="-78"/>
              </a:rPr>
              <a:t>فعالیتهای کلی مطالعه متن با رویکرد نحوی</a:t>
            </a:r>
            <a:endParaRPr lang="fa-IR" dirty="0"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sz="2800" dirty="0" smtClean="0">
                <a:cs typeface="B Lotus" panose="00000700000000000000" pitchFamily="2" charset="-78"/>
              </a:rPr>
              <a:t>1. </a:t>
            </a:r>
            <a:r>
              <a:rPr lang="fa-IR" sz="2800" dirty="0">
                <a:cs typeface="B Lotus" panose="00000700000000000000" pitchFamily="2" charset="-78"/>
              </a:rPr>
              <a:t>تلاش برای فهم کلی متن در یک نگاه</a:t>
            </a:r>
            <a:endParaRPr lang="en-US" sz="2800" dirty="0">
              <a:cs typeface="B Lotus" panose="00000700000000000000" pitchFamily="2" charset="-78"/>
            </a:endParaRPr>
          </a:p>
          <a:p>
            <a:pPr lvl="0"/>
            <a:r>
              <a:rPr lang="fa-IR" sz="2800" dirty="0">
                <a:cs typeface="B Lotus" panose="00000700000000000000" pitchFamily="2" charset="-78"/>
              </a:rPr>
              <a:t>رسائل: و توهّم ... لانّ ... و ... و ... مدفوعٌ بانّ ...</a:t>
            </a:r>
            <a:endParaRPr lang="en-US" sz="2800" dirty="0">
              <a:cs typeface="B Lotus" panose="00000700000000000000" pitchFamily="2" charset="-78"/>
            </a:endParaRPr>
          </a:p>
          <a:p>
            <a:r>
              <a:rPr lang="fa-IR" sz="2800" dirty="0" smtClean="0">
                <a:cs typeface="B Lotus" panose="00000700000000000000" pitchFamily="2" charset="-78"/>
              </a:rPr>
              <a:t>یک </a:t>
            </a:r>
            <a:r>
              <a:rPr lang="fa-IR" sz="2800" dirty="0">
                <a:cs typeface="B Lotus" panose="00000700000000000000" pitchFamily="2" charset="-78"/>
              </a:rPr>
              <a:t>توهمی شده که 3 دلیل دارد ولی این توهم با دلایلی دفع می شود</a:t>
            </a:r>
            <a:r>
              <a:rPr lang="fa-IR" sz="2800" dirty="0" smtClean="0">
                <a:cs typeface="B Lotus" panose="00000700000000000000" pitchFamily="2" charset="-78"/>
              </a:rPr>
              <a:t>.</a:t>
            </a:r>
          </a:p>
          <a:p>
            <a:pPr marL="0" indent="0">
              <a:buNone/>
            </a:pPr>
            <a:endParaRPr lang="en-US" sz="2800" dirty="0">
              <a:cs typeface="B Lotus" panose="00000700000000000000" pitchFamily="2" charset="-78"/>
            </a:endParaRPr>
          </a:p>
          <a:p>
            <a:r>
              <a:rPr lang="fa-IR" sz="2800" dirty="0">
                <a:cs typeface="B Lotus" panose="00000700000000000000" pitchFamily="2" charset="-78"/>
              </a:rPr>
              <a:t>2. حذف زوائد و یافتن ارکان جمله(فعل و فاعل/ مبتدا و خبر</a:t>
            </a:r>
            <a:r>
              <a:rPr lang="fa-IR" sz="2800" dirty="0" smtClean="0">
                <a:cs typeface="B Lotus" panose="00000700000000000000" pitchFamily="2" charset="-78"/>
              </a:rPr>
              <a:t>)</a:t>
            </a:r>
          </a:p>
          <a:p>
            <a:pPr marL="0" indent="0">
              <a:buNone/>
            </a:pPr>
            <a:endParaRPr lang="en-US" sz="2800" dirty="0">
              <a:cs typeface="B Lotus" panose="00000700000000000000" pitchFamily="2" charset="-78"/>
            </a:endParaRPr>
          </a:p>
          <a:p>
            <a:r>
              <a:rPr lang="fa-IR" sz="2800" dirty="0">
                <a:cs typeface="B Lotus" panose="00000700000000000000" pitchFamily="2" charset="-78"/>
              </a:rPr>
              <a:t>3. عطف مفرد به مفرد باید شماره گذاری شود. متن داخل خودش نموداری شود.</a:t>
            </a:r>
            <a:endParaRPr lang="en-US" sz="2800" dirty="0">
              <a:cs typeface="B Lotus" panose="00000700000000000000" pitchFamily="2" charset="-78"/>
            </a:endParaRPr>
          </a:p>
          <a:p>
            <a:pPr lvl="0"/>
            <a:r>
              <a:rPr lang="fa-IR" sz="2800" dirty="0">
                <a:cs typeface="B Lotus" panose="00000700000000000000" pitchFamily="2" charset="-78"/>
              </a:rPr>
              <a:t>الاسم امّا (1)معرب و امّا (2)مبنیٌّ و هو علی (2-1)الفتح او (2-2)الضم او (2-3)الکسر او (</a:t>
            </a:r>
            <a:r>
              <a:rPr lang="fa-IR" sz="2800" dirty="0" smtClean="0">
                <a:cs typeface="B Lotus" panose="00000700000000000000" pitchFamily="2" charset="-78"/>
              </a:rPr>
              <a:t>2-4)السکون</a:t>
            </a:r>
            <a:endParaRPr lang="en-US" sz="2800" dirty="0">
              <a:cs typeface="B Lotus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869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023582"/>
            <a:ext cx="8946541" cy="5224817"/>
          </a:xfrm>
        </p:spPr>
        <p:txBody>
          <a:bodyPr>
            <a:noAutofit/>
          </a:bodyPr>
          <a:lstStyle/>
          <a:p>
            <a:r>
              <a:rPr lang="fa-IR" sz="2400" dirty="0"/>
              <a:t>4. مرجع ضمیر بالاخص یافتن عائد خبر، صفت، صله، </a:t>
            </a:r>
            <a:r>
              <a:rPr lang="fa-IR" sz="2400" dirty="0" smtClean="0"/>
              <a:t>حال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fa-IR" sz="2400" dirty="0"/>
              <a:t>5.مشارالیه </a:t>
            </a:r>
            <a:r>
              <a:rPr lang="fa-IR" sz="2400" dirty="0" smtClean="0"/>
              <a:t>اسماء اشاره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fa-IR" sz="2400" dirty="0"/>
              <a:t>6. تعیین مصداق مای موصول(و هرچه در معنای شیء است</a:t>
            </a:r>
            <a:r>
              <a:rPr lang="fa-IR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fa-IR" sz="2400" dirty="0"/>
              <a:t>7. ترجمه دقیق «مطلقاً»	: یعنی به این پرسش پاسخ دهیم که :فارغ از کدام قید</a:t>
            </a:r>
            <a:r>
              <a:rPr lang="fa-IR" sz="2400" dirty="0" smtClean="0"/>
              <a:t>؟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48118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cs typeface="B Lotus" panose="00000700000000000000" pitchFamily="2" charset="-78"/>
            </a:endParaRPr>
          </a:p>
          <a:p>
            <a:r>
              <a:rPr lang="fa-IR" sz="2800" dirty="0">
                <a:cs typeface="B Lotus" panose="00000700000000000000" pitchFamily="2" charset="-78"/>
              </a:rPr>
              <a:t>8.ترجمه دقیق «ایضاً، کذلک، حینئذٍ» یعنی وقتی می گوید هم چنین: باید مشخص کنیم کدام چنین؟ وقتی می گوید در این هنگام : باید مشخص کنیم درکدام هنگام و کدام زمان؟</a:t>
            </a:r>
          </a:p>
          <a:p>
            <a:pPr marL="0" indent="0">
              <a:buNone/>
            </a:pPr>
            <a:endParaRPr lang="en-US" sz="2800" dirty="0">
              <a:cs typeface="B Lotus" panose="00000700000000000000" pitchFamily="2" charset="-78"/>
            </a:endParaRPr>
          </a:p>
          <a:p>
            <a:r>
              <a:rPr lang="fa-IR" sz="2800" dirty="0">
                <a:cs typeface="B Lotus" panose="00000700000000000000" pitchFamily="2" charset="-78"/>
              </a:rPr>
              <a:t>9. تعیین دقیق متعلق «جار و مجرور»</a:t>
            </a:r>
          </a:p>
          <a:p>
            <a:endParaRPr lang="fa-IR" sz="2800" dirty="0">
              <a:cs typeface="B Lotus" panose="00000700000000000000" pitchFamily="2" charset="-78"/>
            </a:endParaRPr>
          </a:p>
          <a:p>
            <a:endParaRPr lang="fa-IR" sz="2800" dirty="0">
              <a:cs typeface="B Lotus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993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3819"/>
          </a:xfrm>
        </p:spPr>
        <p:txBody>
          <a:bodyPr/>
          <a:lstStyle/>
          <a:p>
            <a:pPr algn="ctr"/>
            <a:r>
              <a:rPr lang="fa-IR" dirty="0" smtClean="0"/>
              <a:t>تمرین کلاسی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002890"/>
            <a:ext cx="8946541" cy="5507092"/>
          </a:xfrm>
        </p:spPr>
        <p:txBody>
          <a:bodyPr>
            <a:noAutofit/>
          </a:bodyPr>
          <a:lstStyle/>
          <a:p>
            <a:r>
              <a:rPr lang="fa-IR" sz="2800" dirty="0">
                <a:cs typeface="B Zar" panose="00000400000000000000" pitchFamily="2" charset="-78"/>
              </a:rPr>
              <a:t>عبارت شهید </a:t>
            </a:r>
            <a:r>
              <a:rPr lang="fa-IR" sz="2800" dirty="0" smtClean="0">
                <a:cs typeface="B Zar" panose="00000400000000000000" pitchFamily="2" charset="-78"/>
              </a:rPr>
              <a:t>درلمعه: </a:t>
            </a:r>
            <a:r>
              <a:rPr lang="fa-IR" sz="2800" dirty="0">
                <a:cs typeface="B Zar" panose="00000400000000000000" pitchFamily="2" charset="-78"/>
              </a:rPr>
              <a:t>قال اللّه تعالى وَ أَنْزَلْنا مِنَ السَّماءِ ماءً طَهُوراً (فرقان 48) و هو دلیل طهورية الماء</a:t>
            </a:r>
            <a:r>
              <a:rPr lang="en-US" sz="2800" dirty="0">
                <a:cs typeface="B Zar" panose="00000400000000000000" pitchFamily="2" charset="-78"/>
              </a:rPr>
              <a:t>‌</a:t>
            </a:r>
            <a:r>
              <a:rPr lang="fa-IR" sz="2800" dirty="0" smtClean="0">
                <a:cs typeface="B Zar" panose="00000400000000000000" pitchFamily="2" charset="-78"/>
              </a:rPr>
              <a:t>:</a:t>
            </a:r>
          </a:p>
          <a:p>
            <a:r>
              <a:rPr lang="fa-IR" sz="2800" dirty="0">
                <a:cs typeface="B Zar" panose="00000400000000000000" pitchFamily="2" charset="-78"/>
              </a:rPr>
              <a:t>	حاشیه آغا جمال: قوله و هو دليل طهورية الماء</a:t>
            </a:r>
            <a:r>
              <a:rPr lang="en-US" sz="2800" dirty="0">
                <a:cs typeface="B Zar" panose="00000400000000000000" pitchFamily="2" charset="-78"/>
              </a:rPr>
              <a:t>‌</a:t>
            </a:r>
            <a:r>
              <a:rPr lang="fa-IR" sz="2800" dirty="0">
                <a:cs typeface="B Zar" panose="00000400000000000000" pitchFamily="2" charset="-78"/>
              </a:rPr>
              <a:t> : </a:t>
            </a:r>
            <a:r>
              <a:rPr lang="fa-IR" sz="2800" u="sng" dirty="0">
                <a:cs typeface="B Zar" panose="00000400000000000000" pitchFamily="2" charset="-78"/>
              </a:rPr>
              <a:t>هذا</a:t>
            </a:r>
            <a:r>
              <a:rPr lang="fa-IR" sz="2800" dirty="0">
                <a:cs typeface="B Zar" panose="00000400000000000000" pitchFamily="2" charset="-78"/>
              </a:rPr>
              <a:t> الاستدلال مبنى على كون الطهور بالمعنى </a:t>
            </a:r>
            <a:r>
              <a:rPr lang="fa-IR" sz="2800" u="sng" dirty="0">
                <a:cs typeface="B Zar" panose="00000400000000000000" pitchFamily="2" charset="-78"/>
              </a:rPr>
              <a:t>الذى</a:t>
            </a:r>
            <a:r>
              <a:rPr lang="fa-IR" sz="2800" dirty="0">
                <a:cs typeface="B Zar" panose="00000400000000000000" pitchFamily="2" charset="-78"/>
              </a:rPr>
              <a:t> ذكره بحسب اللغة او الشرع و قد ادعوا ثبوت </a:t>
            </a:r>
            <a:r>
              <a:rPr lang="fa-IR" sz="2800" u="sng" dirty="0">
                <a:cs typeface="B Zar" panose="00000400000000000000" pitchFamily="2" charset="-78"/>
              </a:rPr>
              <a:t>ذلك</a:t>
            </a:r>
            <a:r>
              <a:rPr lang="fa-IR" sz="2800" dirty="0">
                <a:cs typeface="B Zar" panose="00000400000000000000" pitchFamily="2" charset="-78"/>
              </a:rPr>
              <a:t> لغة قال الشيخ في التهذيب و الطهور هو </a:t>
            </a:r>
            <a:r>
              <a:rPr lang="fa-IR" sz="2800" b="1" dirty="0">
                <a:cs typeface="B Zar" panose="00000400000000000000" pitchFamily="2" charset="-78"/>
              </a:rPr>
              <a:t>المطهر</a:t>
            </a:r>
            <a:r>
              <a:rPr lang="fa-IR" sz="2800" dirty="0">
                <a:cs typeface="B Zar" panose="00000400000000000000" pitchFamily="2" charset="-78"/>
              </a:rPr>
              <a:t> في لغة العرب ... و اذا ثبت </a:t>
            </a:r>
            <a:r>
              <a:rPr lang="fa-IR" sz="2800" u="sng" dirty="0">
                <a:cs typeface="B Zar" panose="00000400000000000000" pitchFamily="2" charset="-78"/>
              </a:rPr>
              <a:t>ذلك</a:t>
            </a:r>
            <a:r>
              <a:rPr lang="fa-IR" sz="2800" dirty="0">
                <a:cs typeface="B Zar" panose="00000400000000000000" pitchFamily="2" charset="-78"/>
              </a:rPr>
              <a:t> فلا عبرة بانكار ابى حنيفة ذلك و دعوى كونه بمعنى الطاهر فقط </a:t>
            </a:r>
            <a:r>
              <a:rPr lang="fa-IR" sz="2800" b="1" dirty="0">
                <a:cs typeface="B Zar" panose="00000400000000000000" pitchFamily="2" charset="-78"/>
              </a:rPr>
              <a:t>محتجا</a:t>
            </a:r>
            <a:r>
              <a:rPr lang="fa-IR" sz="2800" dirty="0">
                <a:cs typeface="B Zar" panose="00000400000000000000" pitchFamily="2" charset="-78"/>
              </a:rPr>
              <a:t> بان المبالغة في صيغة فعول انما </a:t>
            </a:r>
            <a:r>
              <a:rPr lang="fa-IR" sz="2800" u="sng" dirty="0">
                <a:cs typeface="B Zar" panose="00000400000000000000" pitchFamily="2" charset="-78"/>
              </a:rPr>
              <a:t>هى</a:t>
            </a:r>
            <a:r>
              <a:rPr lang="fa-IR" sz="2800" dirty="0">
                <a:cs typeface="B Zar" panose="00000400000000000000" pitchFamily="2" charset="-78"/>
              </a:rPr>
              <a:t> زيادة المعنى المصدرىّ و شدّته فيه كاكول و ضروب و كون الماء مطهّرا لغيره امر خارج عن اصل الطّهارة </a:t>
            </a:r>
            <a:r>
              <a:rPr lang="fa-IR" sz="2800" u="sng" dirty="0">
                <a:cs typeface="B Zar" panose="00000400000000000000" pitchFamily="2" charset="-78"/>
              </a:rPr>
              <a:t>التى</a:t>
            </a:r>
            <a:r>
              <a:rPr lang="fa-IR" sz="2800" dirty="0">
                <a:cs typeface="B Zar" panose="00000400000000000000" pitchFamily="2" charset="-78"/>
              </a:rPr>
              <a:t> هى المعنى المصدرى فلا يعتبر فيه و </a:t>
            </a:r>
            <a:r>
              <a:rPr lang="fa-IR" sz="2800" u="sng" dirty="0">
                <a:cs typeface="B Zar" panose="00000400000000000000" pitchFamily="2" charset="-78"/>
              </a:rPr>
              <a:t>ذلك</a:t>
            </a:r>
            <a:r>
              <a:rPr lang="fa-IR" sz="2800" dirty="0">
                <a:cs typeface="B Zar" panose="00000400000000000000" pitchFamily="2" charset="-78"/>
              </a:rPr>
              <a:t> لان كونه مطهّر انما ينشأ من زيادة الطّهارة و شدّتها فلا بعد في اعتبار </a:t>
            </a:r>
            <a:r>
              <a:rPr lang="fa-IR" sz="2800" u="sng" dirty="0">
                <a:cs typeface="B Zar" panose="00000400000000000000" pitchFamily="2" charset="-78"/>
              </a:rPr>
              <a:t>ذلك</a:t>
            </a:r>
            <a:r>
              <a:rPr lang="fa-IR" sz="2800" dirty="0">
                <a:cs typeface="B Zar" panose="00000400000000000000" pitchFamily="2" charset="-78"/>
              </a:rPr>
              <a:t> في صيغة المبالغة منها بعد ما ثبت </a:t>
            </a:r>
            <a:r>
              <a:rPr lang="fa-IR" sz="2800" u="sng" dirty="0">
                <a:cs typeface="B Zar" panose="00000400000000000000" pitchFamily="2" charset="-78"/>
              </a:rPr>
              <a:t>ذلك</a:t>
            </a:r>
            <a:r>
              <a:rPr lang="fa-IR" sz="2800" dirty="0">
                <a:cs typeface="B Zar" panose="00000400000000000000" pitchFamily="2" charset="-78"/>
              </a:rPr>
              <a:t> لغة لكن التحقيق ان استعمال الطهور بمعنى المطهّر على انه صيغة مبالغة لا يظهر من كتب اللغة المتداولة نعم قد صرّحوا بانه بمعنى ما يطهّر به و هو يستلزم ان يكون مطهرا لكن </a:t>
            </a:r>
            <a:r>
              <a:rPr lang="fa-IR" sz="2800" u="sng" dirty="0">
                <a:cs typeface="B Zar" panose="00000400000000000000" pitchFamily="2" charset="-78"/>
              </a:rPr>
              <a:t>حينئذ</a:t>
            </a:r>
            <a:r>
              <a:rPr lang="fa-IR" sz="2800" dirty="0">
                <a:cs typeface="B Zar" panose="00000400000000000000" pitchFamily="2" charset="-78"/>
              </a:rPr>
              <a:t> يكون اسم آلة لا صيغة مبالغة .....</a:t>
            </a:r>
            <a:endParaRPr lang="en-US" sz="2800" dirty="0">
              <a:cs typeface="B Zar" panose="00000400000000000000" pitchFamily="2" charset="-78"/>
            </a:endParaRPr>
          </a:p>
          <a:p>
            <a:endParaRPr lang="fa-IR" sz="28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133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206</TotalTime>
  <Words>406</Words>
  <Application>Microsoft Office PowerPoint</Application>
  <PresentationFormat>Widescreen</PresentationFormat>
  <Paragraphs>49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B Homa</vt:lpstr>
      <vt:lpstr>B Lotus</vt:lpstr>
      <vt:lpstr>B Zar</vt:lpstr>
      <vt:lpstr>Calibri</vt:lpstr>
      <vt:lpstr>Century Gothic</vt:lpstr>
      <vt:lpstr>Times New Roman</vt:lpstr>
      <vt:lpstr>Wingdings</vt:lpstr>
      <vt:lpstr>Wingdings 3</vt:lpstr>
      <vt:lpstr>Ion</vt:lpstr>
      <vt:lpstr>سه بخش کلی در فهم حدیث </vt:lpstr>
      <vt:lpstr>مراحل فهم کلیه متون عربی نظیر لمعه، مکاسب و رسائل و ...(عمومی)</vt:lpstr>
      <vt:lpstr>نکات ویژه درک متون فقهی</vt:lpstr>
      <vt:lpstr>فعالیتهای مربوط به نکات عمومی درک متون</vt:lpstr>
      <vt:lpstr>فعالیتهای کلی مطالعه متن با رویکرد نحوی</vt:lpstr>
      <vt:lpstr>PowerPoint Presentation</vt:lpstr>
      <vt:lpstr>PowerPoint Presentation</vt:lpstr>
      <vt:lpstr>تمرین کلاسی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سه بخش کلی در فهم حدیث</dc:title>
  <dc:creator>ASAR</dc:creator>
  <cp:lastModifiedBy>ASAR</cp:lastModifiedBy>
  <cp:revision>15</cp:revision>
  <dcterms:created xsi:type="dcterms:W3CDTF">2015-08-20T12:23:43Z</dcterms:created>
  <dcterms:modified xsi:type="dcterms:W3CDTF">2015-08-26T04:35:15Z</dcterms:modified>
</cp:coreProperties>
</file>