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2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80" r:id="rId9"/>
    <p:sldId id="281" r:id="rId10"/>
    <p:sldId id="376" r:id="rId11"/>
    <p:sldId id="282" r:id="rId12"/>
    <p:sldId id="283" r:id="rId13"/>
    <p:sldId id="284" r:id="rId14"/>
    <p:sldId id="285" r:id="rId15"/>
    <p:sldId id="286" r:id="rId16"/>
    <p:sldId id="287" r:id="rId17"/>
    <p:sldId id="377" r:id="rId18"/>
    <p:sldId id="288" r:id="rId19"/>
    <p:sldId id="291" r:id="rId20"/>
    <p:sldId id="292" r:id="rId21"/>
    <p:sldId id="378" r:id="rId22"/>
    <p:sldId id="293" r:id="rId23"/>
    <p:sldId id="379" r:id="rId24"/>
    <p:sldId id="290" r:id="rId25"/>
    <p:sldId id="295" r:id="rId26"/>
    <p:sldId id="382" r:id="rId27"/>
    <p:sldId id="296" r:id="rId28"/>
    <p:sldId id="297" r:id="rId29"/>
    <p:sldId id="300" r:id="rId30"/>
    <p:sldId id="298" r:id="rId31"/>
    <p:sldId id="299" r:id="rId32"/>
    <p:sldId id="301" r:id="rId33"/>
    <p:sldId id="390" r:id="rId34"/>
    <p:sldId id="304" r:id="rId35"/>
    <p:sldId id="306" r:id="rId36"/>
    <p:sldId id="307" r:id="rId37"/>
    <p:sldId id="308" r:id="rId38"/>
    <p:sldId id="314" r:id="rId39"/>
    <p:sldId id="315" r:id="rId40"/>
    <p:sldId id="383" r:id="rId41"/>
    <p:sldId id="384" r:id="rId42"/>
    <p:sldId id="319" r:id="rId43"/>
    <p:sldId id="322" r:id="rId44"/>
    <p:sldId id="323" r:id="rId45"/>
    <p:sldId id="325" r:id="rId46"/>
    <p:sldId id="326" r:id="rId47"/>
    <p:sldId id="385" r:id="rId48"/>
    <p:sldId id="329" r:id="rId49"/>
    <p:sldId id="386" r:id="rId50"/>
    <p:sldId id="331" r:id="rId51"/>
    <p:sldId id="333" r:id="rId52"/>
    <p:sldId id="334" r:id="rId53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0000FF"/>
    <a:srgbClr val="009999"/>
    <a:srgbClr val="66FF99"/>
    <a:srgbClr val="FFFF99"/>
    <a:srgbClr val="00CC9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 autoAdjust="0"/>
    <p:restoredTop sz="91577" autoAdjust="0"/>
  </p:normalViewPr>
  <p:slideViewPr>
    <p:cSldViewPr>
      <p:cViewPr varScale="1">
        <p:scale>
          <a:sx n="67" d="100"/>
          <a:sy n="67" d="100"/>
        </p:scale>
        <p:origin x="4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Payam Hanafizadeh Ph.D.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0FBBDCC-FEFB-498E-A4CC-9B6F12021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22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Payam Hanafizadeh Ph.D.</a:t>
            </a:r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3D9D859-C775-4CC4-A892-0A7D34E26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5057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Payam Hanafizadeh Ph.D.</a:t>
            </a:r>
          </a:p>
        </p:txBody>
      </p:sp>
      <p:sp>
        <p:nvSpPr>
          <p:cNvPr id="1310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A06178-6E34-48D6-8272-EC5BAA04465B}" type="slidenum">
              <a:rPr lang="en-US">
                <a:latin typeface="Arial" pitchFamily="34" charset="0"/>
                <a:cs typeface="Arial" pitchFamily="34" charset="0"/>
              </a:rPr>
              <a:pPr/>
              <a:t>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10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736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Payam Hanafizadeh Ph.D.</a:t>
            </a:r>
          </a:p>
        </p:txBody>
      </p:sp>
      <p:sp>
        <p:nvSpPr>
          <p:cNvPr id="135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14D5B3-1F90-48F6-8C60-726299EDCB1C}" type="slidenum">
              <a:rPr lang="en-US">
                <a:latin typeface="Arial" pitchFamily="34" charset="0"/>
                <a:cs typeface="Arial" pitchFamily="34" charset="0"/>
              </a:rPr>
              <a:pPr/>
              <a:t>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5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996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196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Payam Hanafizadeh Ph.D.</a:t>
            </a:r>
          </a:p>
        </p:txBody>
      </p:sp>
      <p:sp>
        <p:nvSpPr>
          <p:cNvPr id="13619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C03C15-8B88-41C5-8991-7AE6194B8E46}" type="slidenum">
              <a:rPr lang="en-US">
                <a:latin typeface="Arial" pitchFamily="34" charset="0"/>
                <a:cs typeface="Arial" pitchFamily="34" charset="0"/>
              </a:rPr>
              <a:pPr/>
              <a:t>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88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5715000"/>
            <a:ext cx="685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477422-7DB2-4C40-BFB4-FA5942FE221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5794830"/>
            <a:ext cx="685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477422-7DB2-4C40-BFB4-FA5942FE221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5794830"/>
            <a:ext cx="685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477422-7DB2-4C40-BFB4-FA5942FE221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65286" y="5711382"/>
            <a:ext cx="716280" cy="534321"/>
          </a:xfrm>
          <a:prstGeom prst="rect">
            <a:avLst/>
          </a:prstGeom>
        </p:spPr>
        <p:txBody>
          <a:bodyPr/>
          <a:lstStyle>
            <a:lvl1pPr algn="r" rtl="1">
              <a:defRPr sz="3200" b="1" baseline="0">
                <a:solidFill>
                  <a:srgbClr val="FFFF00"/>
                </a:solidFill>
                <a:latin typeface="Tahoma" pitchFamily="34" charset="0"/>
                <a:cs typeface="B Roya" pitchFamily="2" charset="-78"/>
              </a:defRPr>
            </a:lvl1pPr>
          </a:lstStyle>
          <a:p>
            <a:pPr>
              <a:defRPr/>
            </a:pPr>
            <a:fld id="{7E0314F4-7F24-44CF-833B-23E04102F252}" type="slidenum">
              <a:rPr lang="fa-IR" smtClean="0"/>
              <a:pPr>
                <a:defRPr/>
              </a:pPr>
              <a:t>‹#›</a:t>
            </a:fld>
            <a:endParaRPr lang="fa-I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04782" y="5733144"/>
            <a:ext cx="792480" cy="45812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91AC1A-1E3B-4624-A942-ED7F2A20EFC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67914" y="6208488"/>
            <a:ext cx="716280" cy="5334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EDC4E29-CB91-414C-B9C8-DD7ED83666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5794830"/>
            <a:ext cx="685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477422-7DB2-4C40-BFB4-FA5942FE221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5715000"/>
            <a:ext cx="685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5C4AB3-5D51-4C91-A98C-30E4597BD1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331848"/>
            <a:ext cx="685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477422-7DB2-4C40-BFB4-FA5942FE221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7568" y="6360876"/>
            <a:ext cx="685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477422-7DB2-4C40-BFB4-FA5942FE221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 userDrawn="1"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5912" y="5740410"/>
            <a:ext cx="716280" cy="534321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FF00"/>
                </a:solidFill>
                <a:cs typeface="B Roya" pitchFamily="2" charset="-78"/>
              </a:defRPr>
            </a:lvl1pPr>
          </a:lstStyle>
          <a:p>
            <a:pPr>
              <a:defRPr/>
            </a:pPr>
            <a:fld id="{7E0314F4-7F24-44CF-833B-23E04102F252}" type="slidenum">
              <a:rPr lang="fa-IR" noProof="0" smtClean="0"/>
              <a:pPr>
                <a:defRPr/>
              </a:pPr>
              <a:t>‹#›</a:t>
            </a:fld>
            <a:endParaRPr lang="fa-IR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hf hdr="0" dt="0"/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26" Type="http://schemas.openxmlformats.org/officeDocument/2006/relationships/image" Target="../media/image44.png"/><Relationship Id="rId3" Type="http://schemas.openxmlformats.org/officeDocument/2006/relationships/image" Target="../media/image21.png"/><Relationship Id="rId21" Type="http://schemas.openxmlformats.org/officeDocument/2006/relationships/image" Target="../media/image39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5" Type="http://schemas.openxmlformats.org/officeDocument/2006/relationships/image" Target="../media/image43.png"/><Relationship Id="rId2" Type="http://schemas.openxmlformats.org/officeDocument/2006/relationships/image" Target="../media/image20.pn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24" Type="http://schemas.openxmlformats.org/officeDocument/2006/relationships/image" Target="../media/image42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23" Type="http://schemas.openxmlformats.org/officeDocument/2006/relationships/image" Target="../media/image41.png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Relationship Id="rId22" Type="http://schemas.openxmlformats.org/officeDocument/2006/relationships/image" Target="../media/image40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49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72200" y="1325563"/>
            <a:ext cx="2286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defRPr/>
            </a:pPr>
            <a:r>
              <a:rPr lang="fa-IR" sz="32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فصل اول</a:t>
            </a:r>
            <a:endParaRPr lang="en-US" sz="3200" b="1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981200" y="2743200"/>
            <a:ext cx="6019800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40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FF00"/>
                </a:solidFill>
                <a:effectLst/>
                <a:latin typeface="Calibri" panose="020F0502020204030204" pitchFamily="34" charset="0"/>
                <a:cs typeface="B Shiraz" panose="00000400000000000000" pitchFamily="2" charset="-78"/>
              </a:rPr>
              <a:t>اصول تجارت </a:t>
            </a:r>
            <a:r>
              <a:rPr lang="fa-IR" sz="40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FF00"/>
                </a:solidFill>
                <a:effectLst/>
                <a:latin typeface="Calibri" panose="020F0502020204030204" pitchFamily="34" charset="0"/>
                <a:cs typeface="B Shiraz" panose="00000400000000000000" pitchFamily="2" charset="-78"/>
              </a:rPr>
              <a:t>الکترونيکی</a:t>
            </a:r>
            <a:br>
              <a:rPr lang="fa-IR" sz="40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FF00"/>
                </a:solidFill>
                <a:effectLst/>
                <a:latin typeface="Calibri" panose="020F0502020204030204" pitchFamily="34" charset="0"/>
                <a:cs typeface="B Shiraz" panose="00000400000000000000" pitchFamily="2" charset="-78"/>
              </a:rPr>
            </a:br>
            <a:r>
              <a:rPr lang="fa-I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FF00"/>
                </a:solidFill>
                <a:effectLst/>
                <a:latin typeface="Calibri" panose="020F0502020204030204" pitchFamily="34" charset="0"/>
                <a:cs typeface="B Shiraz" panose="00000400000000000000" pitchFamily="2" charset="-78"/>
              </a:rPr>
              <a:t>تهیه شده :مهندس مرتضی پاک نیت</a:t>
            </a:r>
            <a:r>
              <a:rPr lang="fa-IR" sz="40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FF00"/>
                </a:solidFill>
                <a:effectLst/>
                <a:latin typeface="Calibri" panose="020F0502020204030204" pitchFamily="34" charset="0"/>
                <a:cs typeface="B Shiraz" panose="00000400000000000000" pitchFamily="2" charset="-78"/>
              </a:rPr>
              <a:t> </a:t>
            </a:r>
            <a:endParaRPr lang="fa-IR" sz="40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FF00"/>
              </a:solidFill>
              <a:effectLst/>
              <a:latin typeface="Calibri" panose="020F0502020204030204" pitchFamily="34" charset="0"/>
              <a:cs typeface="B Shiraz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143000"/>
            <a:ext cx="7391400" cy="4191000"/>
          </a:xfrm>
          <a:noFill/>
        </p:spPr>
        <p:txBody>
          <a:bodyPr>
            <a:normAutofit/>
          </a:bodyPr>
          <a:lstStyle/>
          <a:p>
            <a:pPr marL="855663" lvl="1" indent="-390525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آموزشی: آموزش الکترونیکی مدارس، دانشگاه ها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مشارکتی: شرایط لازم برای شراکت افراد و سازمانها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فنآوری اطلاعات: کاربرد های فنآوری اطالعات به صورت سیستمی برای پیشبرد مبادلات تجاری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جامعه: مکانی برای تعامل افراد یک جامعه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6538" y="5696868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cs typeface="B Koodak" pitchFamily="2" charset="-78"/>
              </a:rPr>
              <a:t>28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838200" y="5486400"/>
            <a:ext cx="57912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1400" dirty="0"/>
              <a:t> توربان و همکاران 2006 -</a:t>
            </a:r>
            <a:r>
              <a:rPr lang="en-US" sz="1400" dirty="0"/>
              <a:t> Turban, E. &amp; King, D. &amp; </a:t>
            </a:r>
            <a:r>
              <a:rPr lang="en-US" sz="1400" dirty="0" err="1"/>
              <a:t>Viehland</a:t>
            </a:r>
            <a:r>
              <a:rPr lang="en-US" sz="1400" dirty="0"/>
              <a:t>, D. &amp; Lee, J. </a:t>
            </a:r>
            <a:endParaRPr lang="fa-IR" sz="1400" dirty="0"/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1400" dirty="0"/>
              <a:t> وِیل و ویتِیل 2001 – </a:t>
            </a:r>
            <a:r>
              <a:rPr lang="en-US" sz="1400" dirty="0"/>
              <a:t>Weil, P. &amp; Vitale, M. R.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45882" y="267494"/>
            <a:ext cx="8229600" cy="646906"/>
          </a:xfrm>
          <a:prstGeom prst="rect">
            <a:avLst/>
          </a:prstGeom>
        </p:spPr>
        <p:txBody>
          <a:bodyPr vert="horz" anchor="ctr">
            <a:normAutofit fontScale="82500" lnSpcReduction="10000"/>
          </a:bodyPr>
          <a:lstStyle/>
          <a:p>
            <a:pPr marL="484632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B Roya" pitchFamily="2" charset="-78"/>
              </a:rPr>
              <a:t>تعاریف تجارت الکترونیکی از ديدگاه های مختلف</a:t>
            </a:r>
            <a:endParaRPr kumimoji="0" lang="en-US" sz="4200" b="1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447800"/>
          </a:xfrm>
        </p:spPr>
        <p:txBody>
          <a:bodyPr vert="horz" anchor="ctr">
            <a:normAutofit fontScale="90000"/>
          </a:bodyPr>
          <a:lstStyle/>
          <a:p>
            <a:pPr algn="ctr"/>
            <a:r>
              <a:rPr lang="fa-IR" sz="3800" b="1" dirty="0" smtClean="0">
                <a:cs typeface="B Roya" pitchFamily="2" charset="-78"/>
              </a:rPr>
              <a:t>کسب و کار الکترونیکی (</a:t>
            </a:r>
            <a:r>
              <a:rPr lang="en-US" sz="3800" b="1" dirty="0" smtClean="0">
                <a:cs typeface="B Roya" pitchFamily="2" charset="-78"/>
              </a:rPr>
              <a:t>e-business</a:t>
            </a:r>
            <a:r>
              <a:rPr lang="fa-IR" sz="3800" b="1" dirty="0" smtClean="0">
                <a:cs typeface="B Roya" pitchFamily="2" charset="-78"/>
              </a:rPr>
              <a:t>) و ارتباط آن با تجارت الکترونیکی (</a:t>
            </a:r>
            <a:r>
              <a:rPr lang="en-US" sz="3800" b="1" dirty="0" smtClean="0">
                <a:cs typeface="B Roya" pitchFamily="2" charset="-78"/>
              </a:rPr>
              <a:t>e-commerce</a:t>
            </a:r>
            <a:r>
              <a:rPr lang="fa-IR" sz="3800" b="1" dirty="0" smtClean="0">
                <a:cs typeface="B Roya" pitchFamily="2" charset="-78"/>
              </a:rPr>
              <a:t>)</a:t>
            </a:r>
            <a:endParaRPr lang="en-US" sz="3800" b="1" dirty="0" smtClean="0">
              <a:cs typeface="B Roya" pitchFamily="2" charset="-78"/>
            </a:endParaRP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cs typeface="B Koodak" pitchFamily="2" charset="-78"/>
              </a:rPr>
              <a:t>29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839672"/>
            <a:ext cx="7315200" cy="4484928"/>
          </a:xfrm>
          <a:noFill/>
        </p:spPr>
        <p:txBody>
          <a:bodyPr>
            <a:normAutofit fontScale="77500" lnSpcReduction="20000"/>
          </a:bodyPr>
          <a:lstStyle/>
          <a:p>
            <a:pPr marL="855663" lvl="1" indent="-390525" algn="just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تعريف سطحی نگری: تجارت تنها برای توصيف مبادلاتی بين شرکای کسب و کار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کسب کار الکترونيکی تعريف گسترده و عميق از تجارت الکترونيک</a:t>
            </a:r>
          </a:p>
          <a:p>
            <a:pPr marL="855663" lvl="1" indent="-390525" algn="just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تنها شامل خريد و فروش محصولات و خدمات نيست بلکه شامل موارد زير است: </a:t>
            </a:r>
          </a:p>
          <a:p>
            <a:pPr marL="855663" lvl="1" indent="-390525" algn="just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1379538" lvl="1" indent="-465138" algn="just" defTabSz="1379538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ارئه خدمات به مشتريان</a:t>
            </a:r>
          </a:p>
          <a:p>
            <a:pPr marL="1379538" lvl="1" indent="-465138" algn="just" defTabSz="1379538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مشارکت شرکای کسب و کار</a:t>
            </a:r>
          </a:p>
          <a:p>
            <a:pPr marL="1379538" lvl="1" indent="-465138" algn="just" defTabSz="1379538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آموزش الکترونيکی و مبادلات الکترونيکی درون سازمانی</a:t>
            </a:r>
          </a:p>
          <a:p>
            <a:pPr marL="1379538" lvl="1" indent="-465138" algn="just" defTabSz="1379538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ü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u="sng" dirty="0" smtClean="0">
                <a:latin typeface="Calibri" pitchFamily="34" charset="0"/>
                <a:cs typeface="B Nazanin" pitchFamily="2" charset="-78"/>
              </a:rPr>
              <a:t>کسب و کار الکترونيکی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کاربرد اينترنت و ديگر فناوری های اطلاعاتی برای حمايت از تجارت و بهبود فرآيند کسب و کار است.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0374"/>
            <a:ext cx="8229600" cy="457200"/>
          </a:xfrm>
        </p:spPr>
        <p:txBody>
          <a:bodyPr vert="horz" anchor="ctr">
            <a:normAutofit fontScale="90000"/>
          </a:bodyPr>
          <a:lstStyle/>
          <a:p>
            <a:pPr marL="63500" algn="ctr"/>
            <a:r>
              <a:rPr lang="fa-IR" b="1" dirty="0" smtClean="0">
                <a:cs typeface="B Roya" pitchFamily="2" charset="-78"/>
              </a:rPr>
              <a:t>محیط فیزیکی و محیط الکترونیکی</a:t>
            </a:r>
            <a:endParaRPr lang="en-US" b="1" dirty="0" smtClean="0">
              <a:cs typeface="B Roya" pitchFamily="2" charset="-78"/>
            </a:endParaRP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5715000"/>
            <a:ext cx="716280" cy="534321"/>
          </a:xfrm>
          <a:noFill/>
        </p:spPr>
        <p:txBody>
          <a:bodyPr/>
          <a:lstStyle/>
          <a:p>
            <a:r>
              <a:rPr lang="fa-IR" dirty="0" smtClean="0">
                <a:latin typeface="Arial" pitchFamily="34" charset="0"/>
                <a:cs typeface="B Nazanin" pitchFamily="2" charset="-78"/>
              </a:rPr>
              <a:t>30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grpSp>
        <p:nvGrpSpPr>
          <p:cNvPr id="36868" name="Group 23"/>
          <p:cNvGrpSpPr>
            <a:grpSpLocks/>
          </p:cNvGrpSpPr>
          <p:nvPr/>
        </p:nvGrpSpPr>
        <p:grpSpPr bwMode="auto">
          <a:xfrm>
            <a:off x="123354" y="874269"/>
            <a:ext cx="7553328" cy="5518150"/>
            <a:chOff x="144" y="649"/>
            <a:chExt cx="4758" cy="3476"/>
          </a:xfrm>
        </p:grpSpPr>
        <p:grpSp>
          <p:nvGrpSpPr>
            <p:cNvPr id="36873" name="Group 5"/>
            <p:cNvGrpSpPr>
              <a:grpSpLocks/>
            </p:cNvGrpSpPr>
            <p:nvPr/>
          </p:nvGrpSpPr>
          <p:grpSpPr bwMode="auto">
            <a:xfrm>
              <a:off x="766" y="864"/>
              <a:ext cx="3337" cy="2991"/>
              <a:chOff x="3650" y="4487"/>
              <a:chExt cx="7097" cy="5982"/>
            </a:xfrm>
          </p:grpSpPr>
          <p:pic>
            <p:nvPicPr>
              <p:cNvPr id="36887" name="Picture 6" descr="11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756" y="5329"/>
                <a:ext cx="5274" cy="51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6888" name="Line 7"/>
              <p:cNvSpPr>
                <a:spLocks noChangeShapeType="1"/>
              </p:cNvSpPr>
              <p:nvPr/>
            </p:nvSpPr>
            <p:spPr bwMode="auto">
              <a:xfrm>
                <a:off x="3756" y="10401"/>
                <a:ext cx="6923" cy="5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 type="triangle" w="lg" len="med"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36889" name="Line 8"/>
              <p:cNvSpPr>
                <a:spLocks noChangeShapeType="1"/>
              </p:cNvSpPr>
              <p:nvPr/>
            </p:nvSpPr>
            <p:spPr bwMode="auto">
              <a:xfrm flipH="1" flipV="1">
                <a:off x="3650" y="4487"/>
                <a:ext cx="61" cy="595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 type="triangle" w="lg" len="med"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36890" name="Line 9"/>
              <p:cNvSpPr>
                <a:spLocks noChangeShapeType="1"/>
              </p:cNvSpPr>
              <p:nvPr/>
            </p:nvSpPr>
            <p:spPr bwMode="auto">
              <a:xfrm flipV="1">
                <a:off x="7987" y="7951"/>
                <a:ext cx="2760" cy="251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 type="triangle" w="lg" len="med"/>
              </a:ln>
            </p:spPr>
            <p:txBody>
              <a:bodyPr/>
              <a:lstStyle/>
              <a:p>
                <a:endParaRPr lang="fa-IR"/>
              </a:p>
            </p:txBody>
          </p:sp>
        </p:grp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>
              <a:off x="1893" y="1240"/>
              <a:ext cx="0" cy="45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36875" name="Line 11"/>
            <p:cNvSpPr>
              <a:spLocks noChangeShapeType="1"/>
            </p:cNvSpPr>
            <p:nvPr/>
          </p:nvSpPr>
          <p:spPr bwMode="auto">
            <a:xfrm>
              <a:off x="2709" y="1240"/>
              <a:ext cx="0" cy="45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36876" name="Text Box 12"/>
            <p:cNvSpPr txBox="1">
              <a:spLocks noChangeArrowheads="1"/>
            </p:cNvSpPr>
            <p:nvPr/>
          </p:nvSpPr>
          <p:spPr bwMode="auto">
            <a:xfrm>
              <a:off x="2322" y="818"/>
              <a:ext cx="982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en-US" b="1" dirty="0">
                  <a:latin typeface="Arial Unicode MS" pitchFamily="34" charset="-128"/>
                  <a:ea typeface="Arial Unicode MS" pitchFamily="34" charset="-128"/>
                  <a:cs typeface="B Roya" pitchFamily="2" charset="-78"/>
                </a:rPr>
                <a:t> </a:t>
              </a:r>
              <a:r>
                <a:rPr lang="fa-IR" b="1" dirty="0">
                  <a:cs typeface="B Roya" pitchFamily="2" charset="-78"/>
                </a:rPr>
                <a:t>محیط تجارت الکترونیکی کامل</a:t>
              </a:r>
              <a:endParaRPr lang="en-US" b="1" dirty="0">
                <a:cs typeface="B Roya" pitchFamily="2" charset="-78"/>
              </a:endParaRPr>
            </a:p>
          </p:txBody>
        </p:sp>
        <p:sp>
          <p:nvSpPr>
            <p:cNvPr id="36877" name="Text Box 13"/>
            <p:cNvSpPr txBox="1">
              <a:spLocks noChangeArrowheads="1"/>
            </p:cNvSpPr>
            <p:nvPr/>
          </p:nvSpPr>
          <p:spPr bwMode="auto">
            <a:xfrm>
              <a:off x="1218" y="818"/>
              <a:ext cx="1091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en-US" b="1" dirty="0">
                  <a:latin typeface="Arial Unicode MS" pitchFamily="34" charset="-128"/>
                  <a:ea typeface="Arial Unicode MS" pitchFamily="34" charset="-128"/>
                  <a:cs typeface="B Roya" pitchFamily="2" charset="-78"/>
                </a:rPr>
                <a:t> </a:t>
              </a:r>
              <a:r>
                <a:rPr lang="fa-IR" b="1" dirty="0">
                  <a:cs typeface="B Roya" pitchFamily="2" charset="-78"/>
                </a:rPr>
                <a:t>محیط تجارت الکترونیکی غیر کامل</a:t>
              </a:r>
              <a:endParaRPr lang="en-US" b="1" dirty="0">
                <a:cs typeface="B Roya" pitchFamily="2" charset="-78"/>
              </a:endParaRPr>
            </a:p>
          </p:txBody>
        </p:sp>
        <p:sp>
          <p:nvSpPr>
            <p:cNvPr id="36878" name="Text Box 14"/>
            <p:cNvSpPr txBox="1">
              <a:spLocks noChangeArrowheads="1"/>
            </p:cNvSpPr>
            <p:nvPr/>
          </p:nvSpPr>
          <p:spPr bwMode="auto">
            <a:xfrm>
              <a:off x="384" y="649"/>
              <a:ext cx="902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en-US" b="1" dirty="0">
                  <a:solidFill>
                    <a:srgbClr val="FFFF00"/>
                  </a:solidFill>
                  <a:cs typeface="B Roya" pitchFamily="2" charset="-78"/>
                </a:rPr>
                <a:t> </a:t>
              </a:r>
              <a:r>
                <a:rPr lang="fa-IR" b="1" dirty="0">
                  <a:solidFill>
                    <a:srgbClr val="FFFF00"/>
                  </a:solidFill>
                  <a:cs typeface="B Roya" pitchFamily="2" charset="-78"/>
                </a:rPr>
                <a:t>محصول مجازی</a:t>
              </a:r>
              <a:endParaRPr lang="en-US" b="1" dirty="0">
                <a:solidFill>
                  <a:srgbClr val="FFFF00"/>
                </a:solidFill>
                <a:cs typeface="B Roya" pitchFamily="2" charset="-78"/>
              </a:endParaRPr>
            </a:p>
          </p:txBody>
        </p:sp>
        <p:sp>
          <p:nvSpPr>
            <p:cNvPr id="36879" name="Text Box 15"/>
            <p:cNvSpPr txBox="1">
              <a:spLocks noChangeArrowheads="1"/>
            </p:cNvSpPr>
            <p:nvPr/>
          </p:nvSpPr>
          <p:spPr bwMode="auto">
            <a:xfrm>
              <a:off x="4000" y="3703"/>
              <a:ext cx="902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en-US" b="1" dirty="0">
                  <a:solidFill>
                    <a:srgbClr val="FFFF00"/>
                  </a:solidFill>
                  <a:cs typeface="B Roya" pitchFamily="2" charset="-78"/>
                </a:rPr>
                <a:t> </a:t>
              </a:r>
              <a:r>
                <a:rPr lang="ar-SA" b="1" dirty="0">
                  <a:solidFill>
                    <a:srgbClr val="FFFF00"/>
                  </a:solidFill>
                  <a:cs typeface="B Roya" pitchFamily="2" charset="-78"/>
                </a:rPr>
                <a:t>محیط</a:t>
              </a:r>
              <a:r>
                <a:rPr lang="fa-IR" b="1" dirty="0">
                  <a:solidFill>
                    <a:srgbClr val="FFFF00"/>
                  </a:solidFill>
                  <a:cs typeface="B Roya" pitchFamily="2" charset="-78"/>
                </a:rPr>
                <a:t> مجازی</a:t>
              </a:r>
              <a:endParaRPr lang="en-US" b="1" dirty="0">
                <a:solidFill>
                  <a:srgbClr val="FFFF00"/>
                </a:solidFill>
                <a:cs typeface="B Roya" pitchFamily="2" charset="-78"/>
              </a:endParaRPr>
            </a:p>
          </p:txBody>
        </p:sp>
        <p:sp>
          <p:nvSpPr>
            <p:cNvPr id="36880" name="Text Box 16"/>
            <p:cNvSpPr txBox="1">
              <a:spLocks noChangeArrowheads="1"/>
            </p:cNvSpPr>
            <p:nvPr/>
          </p:nvSpPr>
          <p:spPr bwMode="auto">
            <a:xfrm>
              <a:off x="1605" y="3842"/>
              <a:ext cx="677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en-US" b="1" dirty="0">
                  <a:latin typeface="Times New Roman" pitchFamily="18" charset="0"/>
                  <a:cs typeface="B Roya" pitchFamily="2" charset="-78"/>
                </a:rPr>
                <a:t> </a:t>
              </a:r>
              <a:r>
                <a:rPr lang="ar-SA" b="1" dirty="0">
                  <a:cs typeface="B Roya" pitchFamily="2" charset="-78"/>
                </a:rPr>
                <a:t>محیط</a:t>
              </a:r>
              <a:r>
                <a:rPr lang="fa-IR" b="1" dirty="0">
                  <a:cs typeface="B Roya" pitchFamily="2" charset="-78"/>
                </a:rPr>
                <a:t> دیجیتالی</a:t>
              </a:r>
              <a:endParaRPr lang="en-US" b="1" dirty="0">
                <a:cs typeface="B Roya" pitchFamily="2" charset="-78"/>
              </a:endParaRPr>
            </a:p>
          </p:txBody>
        </p:sp>
        <p:sp>
          <p:nvSpPr>
            <p:cNvPr id="36881" name="Text Box 17"/>
            <p:cNvSpPr txBox="1">
              <a:spLocks noChangeArrowheads="1"/>
            </p:cNvSpPr>
            <p:nvPr/>
          </p:nvSpPr>
          <p:spPr bwMode="auto">
            <a:xfrm>
              <a:off x="960" y="3840"/>
              <a:ext cx="620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en-US" b="1" dirty="0">
                  <a:latin typeface="Times New Roman" pitchFamily="18" charset="0"/>
                  <a:cs typeface="B Roya" pitchFamily="2" charset="-78"/>
                </a:rPr>
                <a:t> </a:t>
              </a:r>
              <a:r>
                <a:rPr lang="ar-SA" b="1" dirty="0">
                  <a:cs typeface="B Roya" pitchFamily="2" charset="-78"/>
                </a:rPr>
                <a:t>محیط</a:t>
              </a:r>
              <a:r>
                <a:rPr lang="fa-IR" b="1" dirty="0">
                  <a:cs typeface="B Roya" pitchFamily="2" charset="-78"/>
                </a:rPr>
                <a:t> فیزیکی</a:t>
              </a:r>
              <a:endParaRPr lang="en-US" b="1" dirty="0">
                <a:cs typeface="B Roya" pitchFamily="2" charset="-78"/>
              </a:endParaRPr>
            </a:p>
          </p:txBody>
        </p:sp>
        <p:sp>
          <p:nvSpPr>
            <p:cNvPr id="36882" name="Text Box 18"/>
            <p:cNvSpPr txBox="1">
              <a:spLocks noChangeArrowheads="1"/>
            </p:cNvSpPr>
            <p:nvPr/>
          </p:nvSpPr>
          <p:spPr bwMode="auto">
            <a:xfrm>
              <a:off x="144" y="3216"/>
              <a:ext cx="662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en-US" b="1" dirty="0">
                  <a:latin typeface="Times New Roman" pitchFamily="18" charset="0"/>
                  <a:cs typeface="B Roya" pitchFamily="2" charset="-78"/>
                </a:rPr>
                <a:t> </a:t>
              </a:r>
              <a:r>
                <a:rPr lang="ar-SA" b="1" dirty="0">
                  <a:cs typeface="B Roya" pitchFamily="2" charset="-78"/>
                </a:rPr>
                <a:t>محصول</a:t>
              </a:r>
              <a:r>
                <a:rPr lang="fa-IR" b="1" dirty="0">
                  <a:cs typeface="B Roya" pitchFamily="2" charset="-78"/>
                </a:rPr>
                <a:t> فیزیکی</a:t>
              </a:r>
              <a:endParaRPr lang="en-US" b="1" dirty="0">
                <a:cs typeface="B Roya" pitchFamily="2" charset="-78"/>
              </a:endParaRPr>
            </a:p>
          </p:txBody>
        </p:sp>
        <p:sp>
          <p:nvSpPr>
            <p:cNvPr id="36883" name="Text Box 19"/>
            <p:cNvSpPr txBox="1">
              <a:spLocks noChangeArrowheads="1"/>
            </p:cNvSpPr>
            <p:nvPr/>
          </p:nvSpPr>
          <p:spPr bwMode="auto">
            <a:xfrm>
              <a:off x="197" y="2544"/>
              <a:ext cx="493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ar-SA" b="1" dirty="0">
                  <a:cs typeface="B Roya" pitchFamily="2" charset="-78"/>
                </a:rPr>
                <a:t>محصول</a:t>
              </a:r>
              <a:r>
                <a:rPr lang="fa-IR" b="1" dirty="0">
                  <a:cs typeface="B Roya" pitchFamily="2" charset="-78"/>
                </a:rPr>
                <a:t> دیجیتال</a:t>
              </a:r>
              <a:endParaRPr lang="en-US" b="1" dirty="0">
                <a:cs typeface="B Roya" pitchFamily="2" charset="-78"/>
              </a:endParaRPr>
            </a:p>
          </p:txBody>
        </p:sp>
        <p:sp>
          <p:nvSpPr>
            <p:cNvPr id="36884" name="Text Box 20"/>
            <p:cNvSpPr txBox="1">
              <a:spLocks noChangeArrowheads="1"/>
            </p:cNvSpPr>
            <p:nvPr/>
          </p:nvSpPr>
          <p:spPr bwMode="auto">
            <a:xfrm>
              <a:off x="3360" y="3264"/>
              <a:ext cx="1015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en-US" b="1" dirty="0">
                  <a:latin typeface="Times New Roman" pitchFamily="18" charset="0"/>
                  <a:cs typeface="B Roya" pitchFamily="2" charset="-78"/>
                </a:rPr>
                <a:t> </a:t>
              </a:r>
              <a:r>
                <a:rPr lang="ar-SA" b="1" dirty="0">
                  <a:cs typeface="B Roya" pitchFamily="2" charset="-78"/>
                </a:rPr>
                <a:t>فرآیندهای فیزیکی</a:t>
              </a:r>
              <a:endParaRPr lang="en-US" b="1" dirty="0">
                <a:cs typeface="B Roya" pitchFamily="2" charset="-78"/>
              </a:endParaRPr>
            </a:p>
          </p:txBody>
        </p:sp>
        <p:sp>
          <p:nvSpPr>
            <p:cNvPr id="36885" name="Text Box 21"/>
            <p:cNvSpPr txBox="1">
              <a:spLocks noChangeArrowheads="1"/>
            </p:cNvSpPr>
            <p:nvPr/>
          </p:nvSpPr>
          <p:spPr bwMode="auto">
            <a:xfrm>
              <a:off x="3216" y="2784"/>
              <a:ext cx="125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en-US" b="1" dirty="0">
                  <a:latin typeface="Times New Roman" pitchFamily="18" charset="0"/>
                  <a:cs typeface="B Roya" pitchFamily="2" charset="-78"/>
                </a:rPr>
                <a:t> </a:t>
              </a:r>
              <a:r>
                <a:rPr lang="ar-SA" b="1" dirty="0">
                  <a:cs typeface="B Roya" pitchFamily="2" charset="-78"/>
                </a:rPr>
                <a:t>فرآیندهای </a:t>
              </a:r>
              <a:r>
                <a:rPr lang="fa-IR" b="1" dirty="0">
                  <a:cs typeface="B Roya" pitchFamily="2" charset="-78"/>
                </a:rPr>
                <a:t>دیجیتالی</a:t>
              </a:r>
              <a:endParaRPr lang="en-US" b="1" dirty="0">
                <a:cs typeface="B Roya" pitchFamily="2" charset="-78"/>
              </a:endParaRPr>
            </a:p>
          </p:txBody>
        </p:sp>
        <p:sp>
          <p:nvSpPr>
            <p:cNvPr id="36886" name="Text Box 22"/>
            <p:cNvSpPr txBox="1">
              <a:spLocks noChangeArrowheads="1"/>
            </p:cNvSpPr>
            <p:nvPr/>
          </p:nvSpPr>
          <p:spPr bwMode="auto">
            <a:xfrm>
              <a:off x="3860" y="2330"/>
              <a:ext cx="1015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en-US" b="1" dirty="0">
                  <a:latin typeface="Times New Roman" pitchFamily="18" charset="0"/>
                  <a:cs typeface="B Roya" pitchFamily="2" charset="-78"/>
                </a:rPr>
                <a:t> </a:t>
              </a:r>
              <a:r>
                <a:rPr lang="ar-SA" b="1" dirty="0">
                  <a:solidFill>
                    <a:srgbClr val="FFFF00"/>
                  </a:solidFill>
                  <a:cs typeface="B Roya" pitchFamily="2" charset="-78"/>
                </a:rPr>
                <a:t>فرآیندهای</a:t>
              </a:r>
              <a:r>
                <a:rPr lang="ar-SA" b="1" dirty="0">
                  <a:cs typeface="B Roya" pitchFamily="2" charset="-78"/>
                </a:rPr>
                <a:t> </a:t>
              </a:r>
              <a:r>
                <a:rPr lang="fa-IR" b="1" dirty="0">
                  <a:solidFill>
                    <a:srgbClr val="FFFF00"/>
                  </a:solidFill>
                  <a:cs typeface="B Roya" pitchFamily="2" charset="-78"/>
                </a:rPr>
                <a:t>مجازی</a:t>
              </a:r>
              <a:endParaRPr lang="en-US" b="1" dirty="0">
                <a:solidFill>
                  <a:srgbClr val="FFFF00"/>
                </a:solidFill>
                <a:cs typeface="B Roya" pitchFamily="2" charset="-78"/>
              </a:endParaRPr>
            </a:p>
          </p:txBody>
        </p:sp>
      </p:grpSp>
      <p:sp>
        <p:nvSpPr>
          <p:cNvPr id="36869" name="Text Box 24"/>
          <p:cNvSpPr txBox="1">
            <a:spLocks noChangeArrowheads="1"/>
          </p:cNvSpPr>
          <p:nvPr/>
        </p:nvSpPr>
        <p:spPr bwMode="auto">
          <a:xfrm>
            <a:off x="2989944" y="6440712"/>
            <a:ext cx="6096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600" b="1" dirty="0"/>
              <a:t>چوی و همکاران 1997 </a:t>
            </a:r>
            <a:r>
              <a:rPr lang="en-US" sz="1600" b="1" dirty="0" err="1" smtClean="0"/>
              <a:t>Choi</a:t>
            </a:r>
            <a:r>
              <a:rPr lang="en-US" sz="1600" b="1" dirty="0"/>
              <a:t>, S. Y. &amp; </a:t>
            </a:r>
            <a:r>
              <a:rPr lang="en-US" sz="1600" b="1" dirty="0" err="1"/>
              <a:t>Whinston</a:t>
            </a:r>
            <a:r>
              <a:rPr lang="en-US" sz="1600" b="1" dirty="0"/>
              <a:t>, A. B. &amp; Stahl, D. O. </a:t>
            </a:r>
            <a:endParaRPr lang="fa-IR" sz="1600" b="1" dirty="0"/>
          </a:p>
        </p:txBody>
      </p:sp>
      <p:pic>
        <p:nvPicPr>
          <p:cNvPr id="36870" name="Picture 25" descr="Dell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590800"/>
            <a:ext cx="9239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26" descr="Amazon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1676400"/>
            <a:ext cx="152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086600" cy="914400"/>
          </a:xfrm>
        </p:spPr>
        <p:txBody>
          <a:bodyPr vert="horz" anchor="ctr">
            <a:normAutofit fontScale="90000"/>
          </a:bodyPr>
          <a:lstStyle/>
          <a:p>
            <a:pPr algn="ctr"/>
            <a:r>
              <a:rPr lang="fa-IR" b="1" dirty="0" smtClean="0">
                <a:cs typeface="B Roya" pitchFamily="2" charset="-78"/>
              </a:rPr>
              <a:t>تجارت الکترونیکی اینترنتی در مقابل تجارت الکترونیکی غیر اینترنتی</a:t>
            </a:r>
            <a:endParaRPr lang="en-US" b="1" dirty="0" smtClean="0">
              <a:cs typeface="B Roya" pitchFamily="2" charset="-78"/>
            </a:endParaRP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57200" y="6480969"/>
            <a:ext cx="4260056" cy="300831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Payam Hanafizadeh Ph.D.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33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391400" cy="4572000"/>
          </a:xfrm>
        </p:spPr>
        <p:txBody>
          <a:bodyPr>
            <a:normAutofit/>
          </a:bodyPr>
          <a:lstStyle/>
          <a:p>
            <a:pPr marL="463550" lvl="1" indent="-463550" algn="just" defTabSz="465138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برای مثال: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فرآيندهای تجارت الکترونيک بر روی شبکه خصوصی مانند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VAN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(شبکه با ارزش افزوده)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فرآيندهای تجارت الکترونيک بر روی شبکه های محلی 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فرآيندهای تجارت الکترونيک بر روی ماشین محاسباتی ساده مثل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Vending Machine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ها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6718" y="195942"/>
            <a:ext cx="6858000" cy="685800"/>
          </a:xfrm>
        </p:spPr>
        <p:txBody>
          <a:bodyPr vert="horz" anchor="ctr">
            <a:normAutofit fontScale="90000"/>
          </a:bodyPr>
          <a:lstStyle/>
          <a:p>
            <a:pPr marL="0" algn="ctr"/>
            <a:r>
              <a:rPr lang="fa-IR" b="1" dirty="0" smtClean="0">
                <a:cs typeface="B Roya" pitchFamily="2" charset="-78"/>
              </a:rPr>
              <a:t>چارچوب تجارت الکترونیکی</a:t>
            </a:r>
            <a:endParaRPr lang="en-US" b="1" dirty="0" smtClean="0">
              <a:cs typeface="B Roya" pitchFamily="2" charset="-78"/>
            </a:endParaRPr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5086" y="583111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34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grpSp>
        <p:nvGrpSpPr>
          <p:cNvPr id="40963" name="Group 4"/>
          <p:cNvGrpSpPr>
            <a:grpSpLocks/>
          </p:cNvGrpSpPr>
          <p:nvPr/>
        </p:nvGrpSpPr>
        <p:grpSpPr bwMode="auto">
          <a:xfrm>
            <a:off x="504366" y="838200"/>
            <a:ext cx="8030034" cy="5029200"/>
            <a:chOff x="448" y="5810"/>
            <a:chExt cx="11121" cy="9373"/>
          </a:xfrm>
        </p:grpSpPr>
        <p:sp>
          <p:nvSpPr>
            <p:cNvPr id="40967" name="AutoShape 5"/>
            <p:cNvSpPr>
              <a:spLocks noChangeArrowheads="1"/>
            </p:cNvSpPr>
            <p:nvPr/>
          </p:nvSpPr>
          <p:spPr bwMode="auto">
            <a:xfrm>
              <a:off x="674" y="5810"/>
              <a:ext cx="10560" cy="3388"/>
            </a:xfrm>
            <a:prstGeom prst="flowChartExtra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000" b="1" dirty="0">
                  <a:solidFill>
                    <a:schemeClr val="bg1"/>
                  </a:solidFill>
                  <a:cs typeface="+mn-cs"/>
                </a:rPr>
                <a:t>کاربردهای تجارت الکترونیکی</a:t>
              </a:r>
            </a:p>
            <a:p>
              <a:pPr algn="ctr" rtl="1"/>
              <a:r>
                <a:rPr lang="fa-IR" sz="1000" b="1" dirty="0" smtClean="0">
                  <a:solidFill>
                    <a:schemeClr val="bg1"/>
                  </a:solidFill>
                  <a:cs typeface="+mn-cs"/>
                </a:rPr>
                <a:t>بازاریابی </a:t>
              </a:r>
              <a:r>
                <a:rPr lang="fa-IR" sz="1000" b="1" dirty="0">
                  <a:solidFill>
                    <a:schemeClr val="bg1"/>
                  </a:solidFill>
                  <a:cs typeface="+mn-cs"/>
                </a:rPr>
                <a:t>و تبلیغات الکترونیکی، کاریابی، بانکداری الکترونیکی، دولت الکترونیکی، خرید الکترونیکی، مبادلات بنگاه به بنگاه، شراکت الکترونیکی، موبایل الکترونیکی</a:t>
              </a:r>
              <a:r>
                <a:rPr lang="fa-IR" sz="1000" b="1" dirty="0" smtClean="0">
                  <a:solidFill>
                    <a:schemeClr val="bg1"/>
                  </a:solidFill>
                  <a:cs typeface="+mn-cs"/>
                </a:rPr>
                <a:t>، حراجی</a:t>
              </a:r>
              <a:r>
                <a:rPr lang="en-US" sz="1000" b="1" dirty="0" smtClean="0">
                  <a:solidFill>
                    <a:schemeClr val="bg1"/>
                  </a:solidFill>
                  <a:cs typeface="+mn-cs"/>
                </a:rPr>
                <a:t> </a:t>
              </a:r>
              <a:r>
                <a:rPr lang="fa-IR" sz="1000" b="1" dirty="0">
                  <a:solidFill>
                    <a:schemeClr val="bg1"/>
                  </a:solidFill>
                  <a:cs typeface="+mn-cs"/>
                </a:rPr>
                <a:t>ها، خدمات مسافرتی، انتشارات آنی، خدمات مشتری</a:t>
              </a:r>
              <a:endParaRPr lang="en-US" sz="1000" b="1" dirty="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40968" name="Rectangle 6"/>
            <p:cNvSpPr>
              <a:spLocks noChangeArrowheads="1"/>
            </p:cNvSpPr>
            <p:nvPr/>
          </p:nvSpPr>
          <p:spPr bwMode="auto">
            <a:xfrm>
              <a:off x="1189" y="9180"/>
              <a:ext cx="9360" cy="5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200" b="1" dirty="0">
                  <a:solidFill>
                    <a:schemeClr val="bg1"/>
                  </a:solidFill>
                </a:rPr>
                <a:t>ستون</a:t>
              </a:r>
              <a:r>
                <a:rPr lang="en-US" sz="1200" b="1" dirty="0">
                  <a:solidFill>
                    <a:schemeClr val="bg1"/>
                  </a:solidFill>
                </a:rPr>
                <a:t> </a:t>
              </a:r>
              <a:r>
                <a:rPr lang="fa-IR" sz="1200" b="1" dirty="0">
                  <a:solidFill>
                    <a:schemeClr val="bg1"/>
                  </a:solidFill>
                </a:rPr>
                <a:t>های تجارت الکترونیکی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0969" name="Rectangle 7"/>
            <p:cNvSpPr>
              <a:spLocks noChangeArrowheads="1"/>
            </p:cNvSpPr>
            <p:nvPr/>
          </p:nvSpPr>
          <p:spPr bwMode="auto">
            <a:xfrm>
              <a:off x="448" y="9720"/>
              <a:ext cx="1980" cy="24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000" b="1">
                  <a:solidFill>
                    <a:schemeClr val="bg1"/>
                  </a:solidFill>
                  <a:cs typeface="+mn-cs"/>
                </a:rPr>
                <a:t>افراد</a:t>
              </a:r>
            </a:p>
            <a:p>
              <a:pPr algn="ctr" rtl="1"/>
              <a:endParaRPr lang="en-US" sz="100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>
                  <a:solidFill>
                    <a:schemeClr val="bg1"/>
                  </a:solidFill>
                  <a:cs typeface="+mn-cs"/>
                </a:rPr>
                <a:t>خریداران، فروشندگان،</a:t>
              </a:r>
              <a:endParaRPr lang="en-US" sz="100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>
                  <a:solidFill>
                    <a:schemeClr val="bg1"/>
                  </a:solidFill>
                  <a:cs typeface="+mn-cs"/>
                </a:rPr>
                <a:t>واسطه</a:t>
              </a:r>
              <a:r>
                <a:rPr lang="en-US" sz="1000">
                  <a:solidFill>
                    <a:schemeClr val="bg1"/>
                  </a:solidFill>
                  <a:cs typeface="+mn-cs"/>
                </a:rPr>
                <a:t> </a:t>
              </a:r>
              <a:r>
                <a:rPr lang="fa-IR" sz="1000">
                  <a:solidFill>
                    <a:schemeClr val="bg1"/>
                  </a:solidFill>
                  <a:cs typeface="+mn-cs"/>
                </a:rPr>
                <a:t>ها، خدمات، مسئولین</a:t>
              </a:r>
              <a:endParaRPr lang="en-US" sz="100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>
                  <a:solidFill>
                    <a:schemeClr val="bg1"/>
                  </a:solidFill>
                  <a:cs typeface="+mn-cs"/>
                </a:rPr>
                <a:t>سیستم</a:t>
              </a:r>
              <a:r>
                <a:rPr lang="en-US" sz="1000">
                  <a:solidFill>
                    <a:schemeClr val="bg1"/>
                  </a:solidFill>
                  <a:cs typeface="+mn-cs"/>
                </a:rPr>
                <a:t> </a:t>
              </a:r>
              <a:r>
                <a:rPr lang="fa-IR" sz="1000">
                  <a:solidFill>
                    <a:schemeClr val="bg1"/>
                  </a:solidFill>
                  <a:cs typeface="+mn-cs"/>
                </a:rPr>
                <a:t>های اطلاعاتی، مدیریت</a:t>
              </a:r>
              <a:endParaRPr lang="en-US" sz="100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40970" name="Rectangle 8"/>
            <p:cNvSpPr>
              <a:spLocks noChangeArrowheads="1"/>
            </p:cNvSpPr>
            <p:nvPr/>
          </p:nvSpPr>
          <p:spPr bwMode="auto">
            <a:xfrm>
              <a:off x="2728" y="9720"/>
              <a:ext cx="1980" cy="24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000" b="1">
                  <a:solidFill>
                    <a:schemeClr val="bg1"/>
                  </a:solidFill>
                  <a:cs typeface="+mn-cs"/>
                </a:rPr>
                <a:t>سیاست عمومی</a:t>
              </a:r>
            </a:p>
            <a:p>
              <a:pPr algn="ctr" rtl="1"/>
              <a:endParaRPr lang="en-US" sz="100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>
                  <a:solidFill>
                    <a:schemeClr val="bg1"/>
                  </a:solidFill>
                  <a:cs typeface="+mn-cs"/>
                </a:rPr>
                <a:t>مالیات</a:t>
              </a:r>
              <a:r>
                <a:rPr lang="en-US" sz="1000">
                  <a:solidFill>
                    <a:schemeClr val="bg1"/>
                  </a:solidFill>
                  <a:cs typeface="+mn-cs"/>
                </a:rPr>
                <a:t> </a:t>
              </a:r>
              <a:r>
                <a:rPr lang="fa-IR" sz="1000">
                  <a:solidFill>
                    <a:schemeClr val="bg1"/>
                  </a:solidFill>
                  <a:cs typeface="+mn-cs"/>
                </a:rPr>
                <a:t>ها، موضوعات قانونی و خصوصی، استاندارهای تکنیکی</a:t>
              </a:r>
              <a:endParaRPr lang="en-US" sz="100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40971" name="Rectangle 9"/>
            <p:cNvSpPr>
              <a:spLocks noChangeArrowheads="1"/>
            </p:cNvSpPr>
            <p:nvPr/>
          </p:nvSpPr>
          <p:spPr bwMode="auto">
            <a:xfrm>
              <a:off x="5008" y="9720"/>
              <a:ext cx="1980" cy="24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000" b="1" dirty="0">
                  <a:solidFill>
                    <a:schemeClr val="bg1"/>
                  </a:solidFill>
                  <a:cs typeface="+mn-cs"/>
                </a:rPr>
                <a:t>بازاریابی و تبلیغات</a:t>
              </a:r>
            </a:p>
            <a:p>
              <a:pPr algn="ctr" rtl="1"/>
              <a:endParaRPr lang="en-US" sz="1000" dirty="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 dirty="0">
                  <a:solidFill>
                    <a:schemeClr val="bg1"/>
                  </a:solidFill>
                  <a:cs typeface="+mn-cs"/>
                </a:rPr>
                <a:t>تحقیقات بازار،</a:t>
              </a:r>
            </a:p>
            <a:p>
              <a:pPr algn="ctr" rtl="1"/>
              <a:r>
                <a:rPr lang="fa-IR" sz="1000" dirty="0">
                  <a:solidFill>
                    <a:schemeClr val="bg1"/>
                  </a:solidFill>
                  <a:cs typeface="+mn-cs"/>
                </a:rPr>
                <a:t>محتوای وب</a:t>
              </a:r>
              <a:endParaRPr lang="en-US" sz="1000" dirty="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40972" name="Rectangle 10"/>
            <p:cNvSpPr>
              <a:spLocks noChangeArrowheads="1"/>
            </p:cNvSpPr>
            <p:nvPr/>
          </p:nvSpPr>
          <p:spPr bwMode="auto">
            <a:xfrm>
              <a:off x="7288" y="9720"/>
              <a:ext cx="1980" cy="24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000" b="1" dirty="0">
                  <a:solidFill>
                    <a:schemeClr val="bg1"/>
                  </a:solidFill>
                  <a:cs typeface="+mn-cs"/>
                </a:rPr>
                <a:t>خدمات حمایتی</a:t>
              </a:r>
            </a:p>
            <a:p>
              <a:pPr algn="ctr" rtl="1"/>
              <a:endParaRPr lang="en-US" sz="1000" dirty="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 dirty="0">
                  <a:solidFill>
                    <a:schemeClr val="bg1"/>
                  </a:solidFill>
                  <a:cs typeface="+mn-cs"/>
                </a:rPr>
                <a:t>حمل و نقل، پرداخت، محتوا و توسعه سیستم</a:t>
              </a:r>
              <a:r>
                <a:rPr lang="en-US" sz="1000" dirty="0">
                  <a:solidFill>
                    <a:schemeClr val="bg1"/>
                  </a:solidFill>
                  <a:cs typeface="+mn-cs"/>
                </a:rPr>
                <a:t> </a:t>
              </a:r>
              <a:r>
                <a:rPr lang="fa-IR" sz="1000" dirty="0">
                  <a:solidFill>
                    <a:schemeClr val="bg1"/>
                  </a:solidFill>
                  <a:cs typeface="+mn-cs"/>
                </a:rPr>
                <a:t>های امنیتی</a:t>
              </a:r>
              <a:endParaRPr lang="en-US" sz="1000" dirty="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40973" name="Rectangle 11"/>
            <p:cNvSpPr>
              <a:spLocks noChangeArrowheads="1"/>
            </p:cNvSpPr>
            <p:nvPr/>
          </p:nvSpPr>
          <p:spPr bwMode="auto">
            <a:xfrm>
              <a:off x="9568" y="9720"/>
              <a:ext cx="1980" cy="24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000" b="1" dirty="0">
                  <a:solidFill>
                    <a:schemeClr val="bg1"/>
                  </a:solidFill>
                  <a:cs typeface="+mn-cs"/>
                </a:rPr>
                <a:t>شرکای کسب وکاری</a:t>
              </a:r>
            </a:p>
            <a:p>
              <a:pPr algn="ctr" rtl="1"/>
              <a:endParaRPr lang="en-US" sz="1000" dirty="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 dirty="0">
                  <a:solidFill>
                    <a:schemeClr val="bg1"/>
                  </a:solidFill>
                  <a:cs typeface="+mn-cs"/>
                </a:rPr>
                <a:t>برنامه</a:t>
              </a:r>
              <a:r>
                <a:rPr lang="en-US" sz="1000" dirty="0">
                  <a:solidFill>
                    <a:schemeClr val="bg1"/>
                  </a:solidFill>
                  <a:cs typeface="+mn-cs"/>
                </a:rPr>
                <a:t> </a:t>
              </a:r>
              <a:r>
                <a:rPr lang="fa-IR" sz="1000" dirty="0">
                  <a:solidFill>
                    <a:schemeClr val="bg1"/>
                  </a:solidFill>
                  <a:cs typeface="+mn-cs"/>
                </a:rPr>
                <a:t>های آشناسازی و ارتباطی، سهام، بازارهای الکترونیکی</a:t>
              </a:r>
              <a:endParaRPr lang="en-US" sz="1000" dirty="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40974" name="Rectangle 12"/>
            <p:cNvSpPr>
              <a:spLocks noChangeArrowheads="1"/>
            </p:cNvSpPr>
            <p:nvPr/>
          </p:nvSpPr>
          <p:spPr bwMode="auto">
            <a:xfrm>
              <a:off x="1309" y="12186"/>
              <a:ext cx="9360" cy="5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200" b="1">
                  <a:solidFill>
                    <a:schemeClr val="bg1"/>
                  </a:solidFill>
                </a:rPr>
                <a:t>زیرساخت های تجارت الکترونیکی</a:t>
              </a:r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40975" name="Rectangle 13"/>
            <p:cNvSpPr>
              <a:spLocks noChangeArrowheads="1"/>
            </p:cNvSpPr>
            <p:nvPr/>
          </p:nvSpPr>
          <p:spPr bwMode="auto">
            <a:xfrm>
              <a:off x="469" y="12738"/>
              <a:ext cx="1980" cy="24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000" b="1">
                  <a:solidFill>
                    <a:schemeClr val="bg1"/>
                  </a:solidFill>
                  <a:cs typeface="+mn-cs"/>
                </a:rPr>
                <a:t>زیرساخت خدمات عمومی کسب و کار</a:t>
              </a:r>
              <a:endParaRPr lang="en-US" sz="1000" b="1">
                <a:solidFill>
                  <a:schemeClr val="bg1"/>
                </a:solidFill>
                <a:cs typeface="+mn-cs"/>
              </a:endParaRPr>
            </a:p>
            <a:p>
              <a:pPr algn="ctr" rtl="1"/>
              <a:endParaRPr lang="fa-IR" sz="1000" b="1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>
                  <a:solidFill>
                    <a:schemeClr val="bg1"/>
                  </a:solidFill>
                  <a:cs typeface="+mn-cs"/>
                </a:rPr>
                <a:t>کارت</a:t>
              </a:r>
              <a:r>
                <a:rPr lang="en-US" sz="1000">
                  <a:solidFill>
                    <a:schemeClr val="bg1"/>
                  </a:solidFill>
                  <a:cs typeface="+mn-cs"/>
                </a:rPr>
                <a:t> </a:t>
              </a:r>
              <a:r>
                <a:rPr lang="fa-IR" sz="1000">
                  <a:solidFill>
                    <a:schemeClr val="bg1"/>
                  </a:solidFill>
                  <a:cs typeface="+mn-cs"/>
                </a:rPr>
                <a:t>های هوشمند امنیتی، تأیید کردن، پرداخت الکترونیکی، فهرست</a:t>
              </a:r>
              <a:r>
                <a:rPr lang="en-US" sz="1000">
                  <a:solidFill>
                    <a:schemeClr val="bg1"/>
                  </a:solidFill>
                  <a:cs typeface="+mn-cs"/>
                </a:rPr>
                <a:t> </a:t>
              </a:r>
              <a:r>
                <a:rPr lang="fa-IR" sz="1000">
                  <a:solidFill>
                    <a:schemeClr val="bg1"/>
                  </a:solidFill>
                  <a:cs typeface="+mn-cs"/>
                </a:rPr>
                <a:t>ها، کاتالوگ</a:t>
              </a:r>
              <a:r>
                <a:rPr lang="en-US" sz="1000">
                  <a:solidFill>
                    <a:schemeClr val="bg1"/>
                  </a:solidFill>
                  <a:cs typeface="+mn-cs"/>
                </a:rPr>
                <a:t> </a:t>
              </a:r>
              <a:r>
                <a:rPr lang="fa-IR" sz="1000">
                  <a:solidFill>
                    <a:schemeClr val="bg1"/>
                  </a:solidFill>
                  <a:cs typeface="+mn-cs"/>
                </a:rPr>
                <a:t>ها</a:t>
              </a:r>
              <a:endParaRPr lang="en-US" sz="100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40976" name="Rectangle 14"/>
            <p:cNvSpPr>
              <a:spLocks noChangeArrowheads="1"/>
            </p:cNvSpPr>
            <p:nvPr/>
          </p:nvSpPr>
          <p:spPr bwMode="auto">
            <a:xfrm>
              <a:off x="2749" y="12738"/>
              <a:ext cx="1980" cy="24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000" b="1">
                  <a:solidFill>
                    <a:schemeClr val="bg1"/>
                  </a:solidFill>
                  <a:cs typeface="+mn-cs"/>
                </a:rPr>
                <a:t>زیرساخت توزیع اطلاعات و</a:t>
              </a:r>
              <a:endParaRPr lang="en-US" sz="1000" b="1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 b="1">
                  <a:solidFill>
                    <a:schemeClr val="bg1"/>
                  </a:solidFill>
                  <a:cs typeface="+mn-cs"/>
                </a:rPr>
                <a:t>پیغام</a:t>
              </a:r>
              <a:r>
                <a:rPr lang="en-US" sz="1000" b="1">
                  <a:solidFill>
                    <a:schemeClr val="bg1"/>
                  </a:solidFill>
                  <a:cs typeface="+mn-cs"/>
                </a:rPr>
                <a:t> </a:t>
              </a:r>
              <a:r>
                <a:rPr lang="fa-IR" sz="1000" b="1">
                  <a:solidFill>
                    <a:schemeClr val="bg1"/>
                  </a:solidFill>
                  <a:cs typeface="+mn-cs"/>
                </a:rPr>
                <a:t>دهی</a:t>
              </a:r>
            </a:p>
            <a:p>
              <a:pPr algn="ctr" rtl="1"/>
              <a:endParaRPr lang="en-US" sz="1000">
                <a:solidFill>
                  <a:schemeClr val="bg1"/>
                </a:solidFill>
                <a:cs typeface="+mn-cs"/>
              </a:endParaRPr>
            </a:p>
            <a:p>
              <a:pPr algn="ctr"/>
              <a:r>
                <a:rPr lang="en-US" sz="1000">
                  <a:solidFill>
                    <a:schemeClr val="bg1"/>
                  </a:solidFill>
                  <a:cs typeface="+mn-cs"/>
                </a:rPr>
                <a:t>EDI, e-mail, HTTP, Chat Rooms</a:t>
              </a:r>
            </a:p>
          </p:txBody>
        </p:sp>
        <p:sp>
          <p:nvSpPr>
            <p:cNvPr id="40977" name="Rectangle 15"/>
            <p:cNvSpPr>
              <a:spLocks noChangeArrowheads="1"/>
            </p:cNvSpPr>
            <p:nvPr/>
          </p:nvSpPr>
          <p:spPr bwMode="auto">
            <a:xfrm>
              <a:off x="5029" y="12738"/>
              <a:ext cx="1980" cy="24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000" b="1">
                  <a:solidFill>
                    <a:schemeClr val="bg1"/>
                  </a:solidFill>
                  <a:cs typeface="+mn-cs"/>
                </a:rPr>
                <a:t>زیرساخت انتشار</a:t>
              </a:r>
            </a:p>
            <a:p>
              <a:pPr algn="ctr" rtl="1"/>
              <a:endParaRPr lang="en-US" sz="1000">
                <a:solidFill>
                  <a:schemeClr val="bg1"/>
                </a:solidFill>
                <a:cs typeface="+mn-cs"/>
              </a:endParaRPr>
            </a:p>
            <a:p>
              <a:pPr algn="ctr"/>
              <a:r>
                <a:rPr lang="en-US" sz="1000">
                  <a:solidFill>
                    <a:schemeClr val="bg1"/>
                  </a:solidFill>
                  <a:cs typeface="+mn-cs"/>
                </a:rPr>
                <a:t>HTML, JAVA, XML, VRML</a:t>
              </a:r>
            </a:p>
          </p:txBody>
        </p:sp>
        <p:sp>
          <p:nvSpPr>
            <p:cNvPr id="40978" name="Rectangle 16"/>
            <p:cNvSpPr>
              <a:spLocks noChangeArrowheads="1"/>
            </p:cNvSpPr>
            <p:nvPr/>
          </p:nvSpPr>
          <p:spPr bwMode="auto">
            <a:xfrm>
              <a:off x="7309" y="12738"/>
              <a:ext cx="1980" cy="24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000" b="1">
                  <a:solidFill>
                    <a:schemeClr val="bg1"/>
                  </a:solidFill>
                  <a:cs typeface="+mn-cs"/>
                </a:rPr>
                <a:t>زیرساخت شبکه</a:t>
              </a:r>
            </a:p>
            <a:p>
              <a:pPr algn="ctr" rtl="1"/>
              <a:endParaRPr lang="en-US" sz="100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>
                  <a:solidFill>
                    <a:schemeClr val="bg1"/>
                  </a:solidFill>
                  <a:cs typeface="+mn-cs"/>
                </a:rPr>
                <a:t>اینترنت، تلویزیون کابلی، تلویزیون</a:t>
              </a:r>
              <a:endParaRPr lang="en-US" sz="100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>
                  <a:solidFill>
                    <a:schemeClr val="bg1"/>
                  </a:solidFill>
                  <a:cs typeface="+mn-cs"/>
                </a:rPr>
                <a:t>بی</a:t>
              </a:r>
              <a:r>
                <a:rPr lang="en-US" sz="1000">
                  <a:solidFill>
                    <a:schemeClr val="bg1"/>
                  </a:solidFill>
                  <a:cs typeface="+mn-cs"/>
                </a:rPr>
                <a:t> </a:t>
              </a:r>
              <a:r>
                <a:rPr lang="fa-IR" sz="1000">
                  <a:solidFill>
                    <a:schemeClr val="bg1"/>
                  </a:solidFill>
                  <a:cs typeface="+mn-cs"/>
                </a:rPr>
                <a:t>سیم، اینترانت، اکسترانت، دسترسی به تلفن همراه</a:t>
              </a:r>
              <a:endParaRPr lang="en-US" sz="100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40979" name="Rectangle 17"/>
            <p:cNvSpPr>
              <a:spLocks noChangeArrowheads="1"/>
            </p:cNvSpPr>
            <p:nvPr/>
          </p:nvSpPr>
          <p:spPr bwMode="auto">
            <a:xfrm>
              <a:off x="9589" y="12738"/>
              <a:ext cx="1980" cy="24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000" b="1" dirty="0">
                  <a:solidFill>
                    <a:schemeClr val="bg1"/>
                  </a:solidFill>
                  <a:cs typeface="+mn-cs"/>
                </a:rPr>
                <a:t>زیرساخت </a:t>
              </a:r>
              <a:endParaRPr lang="en-US" sz="1000" b="1" dirty="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 b="1" dirty="0">
                  <a:solidFill>
                    <a:schemeClr val="bg1"/>
                  </a:solidFill>
                  <a:cs typeface="+mn-cs"/>
                </a:rPr>
                <a:t>واسطه ای</a:t>
              </a:r>
            </a:p>
            <a:p>
              <a:pPr algn="ctr" rtl="1"/>
              <a:endParaRPr lang="en-US" sz="1000" dirty="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000" dirty="0">
                  <a:solidFill>
                    <a:schemeClr val="bg1"/>
                  </a:solidFill>
                  <a:cs typeface="+mn-cs"/>
                </a:rPr>
                <a:t>پایگاه داده، مشتریان و شرکای کسب و کاری</a:t>
              </a:r>
              <a:endParaRPr lang="en-US" sz="1000" dirty="0">
                <a:solidFill>
                  <a:schemeClr val="bg1"/>
                </a:solidFill>
                <a:cs typeface="+mn-cs"/>
              </a:endParaRPr>
            </a:p>
          </p:txBody>
        </p:sp>
      </p:grpSp>
      <p:sp>
        <p:nvSpPr>
          <p:cNvPr id="40965" name="Text Box 18"/>
          <p:cNvSpPr txBox="1">
            <a:spLocks noChangeArrowheads="1"/>
          </p:cNvSpPr>
          <p:nvPr/>
        </p:nvSpPr>
        <p:spPr bwMode="auto">
          <a:xfrm>
            <a:off x="533400" y="6172200"/>
            <a:ext cx="609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 dirty="0"/>
              <a:t> توربان و همکاران 2006 -</a:t>
            </a:r>
            <a:r>
              <a:rPr lang="en-US" sz="1400" dirty="0"/>
              <a:t> Turban, E. &amp; King, D. &amp; </a:t>
            </a:r>
            <a:r>
              <a:rPr lang="en-US" sz="1400" dirty="0" err="1"/>
              <a:t>Viehland</a:t>
            </a:r>
            <a:r>
              <a:rPr lang="en-US" sz="1400" dirty="0"/>
              <a:t>, D. &amp; Lee, J.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685800"/>
          </a:xfrm>
        </p:spPr>
        <p:txBody>
          <a:bodyPr vert="horz" anchor="ctr">
            <a:normAutofit/>
          </a:bodyPr>
          <a:lstStyle/>
          <a:p>
            <a:pPr marL="58738" algn="ctr"/>
            <a:r>
              <a:rPr lang="fa-IR" sz="3800" b="1" dirty="0" smtClean="0">
                <a:cs typeface="B Roya" pitchFamily="2" charset="-78"/>
              </a:rPr>
              <a:t>ماهیت بین رشته ای تجارت الکترونیکی</a:t>
            </a:r>
            <a:r>
              <a:rPr lang="en-US" sz="3800" b="1" dirty="0" smtClean="0">
                <a:cs typeface="B Roya" pitchFamily="2" charset="-78"/>
              </a:rPr>
              <a:t> 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143000"/>
            <a:ext cx="7391400" cy="4572000"/>
          </a:xfrm>
        </p:spPr>
        <p:txBody>
          <a:bodyPr>
            <a:normAutofit fontScale="85000" lnSpcReduction="20000"/>
          </a:bodyPr>
          <a:lstStyle/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بازاریابی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علوم کامپیوتر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رفتار مصرف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کننده و روانشناسی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مالی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اقتصاد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سیستم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های اطلاعات مدیریت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حسابداری و حسابرسی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مدیریت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حقوق تجارت و اخلاقیات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35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487362"/>
          </a:xfrm>
        </p:spPr>
        <p:txBody>
          <a:bodyPr vert="horz" anchor="ctr">
            <a:normAutofit fontScale="90000"/>
          </a:bodyPr>
          <a:lstStyle/>
          <a:p>
            <a:pPr marL="4763" algn="ctr"/>
            <a:r>
              <a:rPr lang="fa-IR" sz="3400" b="1" dirty="0" smtClean="0">
                <a:cs typeface="B Roya" pitchFamily="2" charset="-78"/>
              </a:rPr>
              <a:t>تجارت الکترونیکی در برابر تجارت سنتی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91347"/>
            <a:ext cx="7239000" cy="3505201"/>
          </a:xfrm>
        </p:spPr>
        <p:txBody>
          <a:bodyPr>
            <a:normAutofit/>
          </a:bodyPr>
          <a:lstStyle/>
          <a:p>
            <a:pPr marL="855663" lvl="1" indent="-390525" algn="just">
              <a:lnSpc>
                <a:spcPct val="2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ارزان تر(خروجی های مشابه با هزینه کمتر)</a:t>
            </a:r>
          </a:p>
          <a:p>
            <a:pPr marL="855663" lvl="1" indent="-390525" algn="just">
              <a:lnSpc>
                <a:spcPct val="2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بیش تر (خروجی های بیش تر با هزینه مشابه)</a:t>
            </a:r>
          </a:p>
          <a:p>
            <a:pPr marL="855663" lvl="1" indent="-390525" algn="just">
              <a:lnSpc>
                <a:spcPct val="2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سریع تر(خروجی های مشابه با همان هزینه و در زمان کمتر)</a:t>
            </a:r>
          </a:p>
          <a:p>
            <a:pPr marL="855663" lvl="1" indent="-390525" algn="just">
              <a:lnSpc>
                <a:spcPct val="2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بهتر(خروجی های با کیفیت بهتر با همان هزینه و زمان)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482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36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14400" y="1143000"/>
            <a:ext cx="7315200" cy="5334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7663" lvl="1" indent="-288925" algn="justLow" rtl="1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فواید تجارت الکترونیکی</a:t>
            </a:r>
          </a:p>
          <a:p>
            <a:pPr marL="347663" lvl="1" indent="-288925" algn="justLow" rtl="1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347663" marR="0" lvl="1" indent="-288925" algn="justLow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0" lang="fa-I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 vert="horz" anchor="ctr">
            <a:normAutofit fontScale="90000"/>
          </a:bodyPr>
          <a:lstStyle/>
          <a:p>
            <a:pPr marL="0" algn="ctr"/>
            <a:r>
              <a:rPr lang="fa-IR" sz="3400" b="1" dirty="0" smtClean="0">
                <a:cs typeface="B Roya" pitchFamily="2" charset="-78"/>
              </a:rPr>
              <a:t>تجارت الکترونیکی در برابر تجارت سنتی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870858" y="1621974"/>
            <a:ext cx="7315200" cy="4373563"/>
          </a:xfrm>
        </p:spPr>
        <p:txBody>
          <a:bodyPr>
            <a:normAutofit/>
          </a:bodyPr>
          <a:lstStyle/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سرقت اسرار و رموز محرمانه سازمانها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عدم تبیین قوانین مالیاتی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عدم تبیین قوانین گمرکی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کلاهبرداری از طریق کارت های اعتباری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عدم آشنایی با قوانین، آداب، رسوم و فرهنگ های ملل مختلف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عدم اعتماد و امنیت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53968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37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143000"/>
            <a:ext cx="7315200" cy="5334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7663" lvl="1" indent="-288925" algn="justLow" rtl="1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مشکلات تجارت الکترونیکی</a:t>
            </a:r>
          </a:p>
          <a:p>
            <a:pPr marL="347663" lvl="1" indent="-288925" algn="justLow" rtl="1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347663" marR="0" lvl="1" indent="-288925" algn="justLow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0" lang="fa-I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1"/>
            <a:ext cx="8229600" cy="533400"/>
          </a:xfrm>
        </p:spPr>
        <p:txBody>
          <a:bodyPr vert="horz" anchor="ctr">
            <a:normAutofit fontScale="90000"/>
          </a:bodyPr>
          <a:lstStyle/>
          <a:p>
            <a:pPr marL="0" algn="ctr"/>
            <a:r>
              <a:rPr lang="fa-IR" sz="3400" b="1" dirty="0" smtClean="0">
                <a:cs typeface="B Roya" pitchFamily="2" charset="-78"/>
              </a:rPr>
              <a:t>تجارت الکترونیکی در برابر تجارت سنتی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>
          <a:xfrm>
            <a:off x="50808" y="1498602"/>
            <a:ext cx="8229600" cy="4191000"/>
          </a:xfrm>
        </p:spPr>
        <p:txBody>
          <a:bodyPr>
            <a:normAutofit fontScale="92500" lnSpcReduction="10000"/>
          </a:bodyPr>
          <a:lstStyle/>
          <a:p>
            <a:pPr algn="r" rtl="1" eaLnBrk="1" hangingPunct="1">
              <a:lnSpc>
                <a:spcPct val="90000"/>
              </a:lnSpc>
              <a:buFontTx/>
              <a:buNone/>
            </a:pPr>
            <a:endParaRPr lang="fa-IR" sz="1400" dirty="0" smtClean="0"/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dirty="0" smtClean="0"/>
              <a:t>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مشخصات محصول</a:t>
            </a:r>
          </a:p>
          <a:p>
            <a:pPr marL="1320800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میزان وابستگی به حواس پنجگانه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آشنایی و اطمینان مشتری به محصول</a:t>
            </a:r>
          </a:p>
          <a:p>
            <a:pPr marL="1320800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نشان تجاری معتبر و تجربه مصرف</a:t>
            </a: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ویژگی های مشتری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1320800" lvl="1" indent="-390525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ویژگی های شخصی مشتری و میزان آگاهی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482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38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1143000"/>
            <a:ext cx="7239000" cy="5334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7663" lvl="1" indent="-288925" algn="justLow" rtl="1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آزمون خريد الکترونیکی</a:t>
            </a:r>
          </a:p>
          <a:p>
            <a:pPr marL="347663" lvl="1" indent="-288925" algn="justLow" rtl="1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347663" marR="0" lvl="1" indent="-288925" algn="justLow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0" lang="fa-I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400" b="1" dirty="0" smtClean="0">
                <a:cs typeface="B Roya" pitchFamily="2" charset="-78"/>
              </a:rPr>
              <a:t>طبقه</a:t>
            </a:r>
            <a:r>
              <a:rPr lang="en-US" sz="3400" b="1" dirty="0" smtClean="0">
                <a:cs typeface="B Roya" pitchFamily="2" charset="-78"/>
              </a:rPr>
              <a:t> </a:t>
            </a:r>
            <a:r>
              <a:rPr lang="fa-IR" sz="3400" b="1" dirty="0" smtClean="0">
                <a:cs typeface="B Roya" pitchFamily="2" charset="-78"/>
              </a:rPr>
              <a:t>بندی تجارت الکترونیکی با توجه  به ماهیت تبادلات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143001"/>
            <a:ext cx="7391400" cy="5029200"/>
          </a:xfrm>
        </p:spPr>
        <p:txBody>
          <a:bodyPr>
            <a:normAutofit fontScale="92500"/>
          </a:bodyPr>
          <a:lstStyle/>
          <a:p>
            <a:pPr marL="855663" lvl="1" indent="-390525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بنگاه به بنگاه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(B2B)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-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Business to Business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1320800" lvl="1" indent="-406400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85% حجم تبادلات تجارت الکترونیکی در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B2B</a:t>
            </a:r>
          </a:p>
          <a:p>
            <a:pPr marL="1379538" lvl="1" indent="-465138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G2B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يا ارائه خدمات دولتی به بنگاه ها</a:t>
            </a:r>
          </a:p>
          <a:p>
            <a:pPr marL="855663" lvl="1" indent="-390525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بنگاه به مشتری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(B2C)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-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Business to Consumer 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1379538" lvl="1" indent="-465138" algn="justLow" defTabSz="1379538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خرده فروشی و خریداران انفرادی</a:t>
            </a:r>
          </a:p>
          <a:p>
            <a:pPr marL="1379538" lvl="1" indent="-465138" algn="justLow" defTabSz="1379538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G2C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يا ارائه خدمات دولتی به مشتريان و مصرف کنندگان</a:t>
            </a:r>
          </a:p>
          <a:p>
            <a:pPr marL="855663" lvl="1" indent="-390525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بنگاه به بنگاه به مشتری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(B2B2C)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1379538" lvl="1" indent="-465138" algn="justLow" defTabSz="1379538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محصولات و خدمات از طریق طرف سوم ارائه می شود</a:t>
            </a:r>
          </a:p>
          <a:p>
            <a:pPr marL="1379538" lvl="1" indent="-465138" algn="justLow" defTabSz="1379538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مثل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AOL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algn="r" rtl="1" eaLnBrk="1" hangingPunct="1">
              <a:buFontTx/>
              <a:buNone/>
            </a:pPr>
            <a:endParaRPr lang="fa-IR" sz="700" dirty="0" smtClean="0"/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6228" y="5747658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39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pic>
        <p:nvPicPr>
          <p:cNvPr id="46086" name="Picture 4" descr="AOL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5751282"/>
            <a:ext cx="16287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7494"/>
            <a:ext cx="8229600" cy="799306"/>
          </a:xfrm>
        </p:spPr>
        <p:txBody>
          <a:bodyPr/>
          <a:lstStyle/>
          <a:p>
            <a:pPr marL="4763" algn="ctr"/>
            <a:r>
              <a:rPr lang="fa-IR" sz="4400" b="1" dirty="0" smtClean="0">
                <a:latin typeface="Calibri" pitchFamily="34" charset="0"/>
                <a:cs typeface="B Nazanin" pitchFamily="2" charset="-78"/>
              </a:rPr>
              <a:t>ویژگی های هر نوع تجارت</a:t>
            </a:r>
            <a:endParaRPr lang="en-US" dirty="0" smtClean="0">
              <a:cs typeface="B Roya" pitchFamily="2" charset="-78"/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143000"/>
            <a:ext cx="7239000" cy="4648200"/>
          </a:xfrm>
        </p:spPr>
        <p:txBody>
          <a:bodyPr/>
          <a:lstStyle/>
          <a:p>
            <a:pPr lvl="1" algn="justLow">
              <a:spcBef>
                <a:spcPct val="0"/>
              </a:spcBef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خریداران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lvl="1" algn="justLow">
              <a:spcBef>
                <a:spcPct val="0"/>
              </a:spcBef>
            </a:pPr>
            <a:endParaRPr lang="fa-IR" sz="2800" dirty="0" smtClean="0">
              <a:latin typeface="Calibri" pitchFamily="34" charset="0"/>
              <a:cs typeface="B Nazanin" pitchFamily="2" charset="-78"/>
            </a:endParaRPr>
          </a:p>
          <a:p>
            <a:pPr lvl="1" algn="justLow">
              <a:spcBef>
                <a:spcPct val="0"/>
              </a:spcBef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فروشندگان</a:t>
            </a:r>
          </a:p>
          <a:p>
            <a:pPr marL="1257300" lvl="1" algn="justLow">
              <a:spcBef>
                <a:spcPct val="0"/>
              </a:spcBef>
            </a:pPr>
            <a:r>
              <a:rPr lang="fa-IR" sz="2800" dirty="0" smtClean="0">
                <a:latin typeface="Calibri" pitchFamily="34" charset="0"/>
                <a:cs typeface="B Nazanin" pitchFamily="2" charset="-78"/>
              </a:rPr>
              <a:t>خرده</a:t>
            </a:r>
            <a:r>
              <a:rPr lang="en-US" sz="2800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800" dirty="0" smtClean="0">
                <a:latin typeface="Calibri" pitchFamily="34" charset="0"/>
                <a:cs typeface="B Nazanin" pitchFamily="2" charset="-78"/>
              </a:rPr>
              <a:t>فروشان</a:t>
            </a:r>
          </a:p>
          <a:p>
            <a:pPr marL="1257300" lvl="1" algn="justLow">
              <a:spcBef>
                <a:spcPct val="0"/>
              </a:spcBef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عمده فروشان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و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عوامل فروش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lvl="1" algn="justLow">
              <a:spcBef>
                <a:spcPct val="0"/>
              </a:spcBef>
            </a:pPr>
            <a:endParaRPr lang="fa-IR" sz="2800" dirty="0" smtClean="0">
              <a:latin typeface="Calibri" pitchFamily="34" charset="0"/>
              <a:cs typeface="B Nazanin" pitchFamily="2" charset="-78"/>
            </a:endParaRPr>
          </a:p>
          <a:p>
            <a:pPr lvl="1" algn="justLow">
              <a:spcBef>
                <a:spcPct val="0"/>
              </a:spcBef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تولید کنندگان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 </a:t>
            </a:r>
          </a:p>
          <a:p>
            <a:pPr algn="r" rtl="1" eaLnBrk="1" hangingPunct="1"/>
            <a:endParaRPr lang="en-US" dirty="0" smtClean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1972" y="5722254"/>
            <a:ext cx="50292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3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400" b="1" dirty="0" smtClean="0">
                <a:cs typeface="B Roya" pitchFamily="2" charset="-78"/>
              </a:rPr>
              <a:t>طبقه</a:t>
            </a:r>
            <a:r>
              <a:rPr lang="en-US" sz="3400" b="1" dirty="0" smtClean="0">
                <a:cs typeface="B Roya" pitchFamily="2" charset="-78"/>
              </a:rPr>
              <a:t> </a:t>
            </a:r>
            <a:r>
              <a:rPr lang="fa-IR" sz="3400" b="1" dirty="0" smtClean="0">
                <a:cs typeface="B Roya" pitchFamily="2" charset="-78"/>
              </a:rPr>
              <a:t>بندی تجارت الکترونیکی با توجه  به ماهیت تبادلات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143000"/>
            <a:ext cx="7391400" cy="4876800"/>
          </a:xfrm>
        </p:spPr>
        <p:txBody>
          <a:bodyPr>
            <a:normAutofit/>
          </a:bodyPr>
          <a:lstStyle/>
          <a:p>
            <a:pPr marL="855663" lvl="1" indent="-390525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مشتری به مشتری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(C2C)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-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Consumer to Consumer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مشتری به بنگاه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(C2B)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 -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Consumer to Business</a:t>
            </a:r>
          </a:p>
          <a:p>
            <a:pPr marL="1320800" lvl="1" indent="-406400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افرادی که از طریق اینترنت به فروش محصول/خدمات  به افراد که در انتظار خرید با قیمت پیشنهادی هستند</a:t>
            </a:r>
          </a:p>
          <a:p>
            <a:pPr marL="1320800" lvl="1" indent="-406400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نظير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Price Line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نظیر به نظیر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(P2P)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-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Peer to Peer</a:t>
            </a:r>
          </a:p>
          <a:p>
            <a:pPr marL="855663" lvl="1" indent="-390525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امکان اشتراک فایل های الکترونیکی در شبکه مثل موسیقی، فیلم، نرم افزار، ...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12024" y="5725896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40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pic>
        <p:nvPicPr>
          <p:cNvPr id="47109" name="Picture 4" descr="Pricelin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429000"/>
            <a:ext cx="2057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4"/>
          <p:cNvSpPr>
            <a:spLocks noGrp="1" noChangeArrowheads="1"/>
          </p:cNvSpPr>
          <p:nvPr>
            <p:ph type="title"/>
          </p:nvPr>
        </p:nvSpPr>
        <p:spPr>
          <a:xfrm>
            <a:off x="569682" y="304800"/>
            <a:ext cx="8001000" cy="609600"/>
          </a:xfrm>
        </p:spPr>
        <p:txBody>
          <a:bodyPr vert="horz" anchor="ctr">
            <a:normAutofit fontScale="90000"/>
          </a:bodyPr>
          <a:lstStyle/>
          <a:p>
            <a:pPr marL="4763" algn="ctr"/>
            <a:r>
              <a:rPr lang="fa-IR" sz="3400" b="1" dirty="0" smtClean="0">
                <a:cs typeface="B Roya" pitchFamily="2" charset="-78"/>
              </a:rPr>
              <a:t>طبقه</a:t>
            </a:r>
            <a:r>
              <a:rPr lang="en-US" sz="3400" b="1" dirty="0" smtClean="0">
                <a:cs typeface="B Roya" pitchFamily="2" charset="-78"/>
              </a:rPr>
              <a:t> </a:t>
            </a:r>
            <a:r>
              <a:rPr lang="fa-IR" sz="3400" b="1" dirty="0" smtClean="0">
                <a:cs typeface="B Roya" pitchFamily="2" charset="-78"/>
              </a:rPr>
              <a:t>بندی تجارت الکترونیکی با توجه  به ماهیت تبادلات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143000"/>
            <a:ext cx="7391400" cy="4876800"/>
          </a:xfrm>
        </p:spPr>
        <p:txBody>
          <a:bodyPr>
            <a:normAutofit/>
          </a:bodyPr>
          <a:lstStyle/>
          <a:p>
            <a:pPr marL="909638" lvl="1" indent="-444500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موبایل الکترونیکی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(m-commerce)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Mobile Commerce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</a:t>
            </a:r>
          </a:p>
          <a:p>
            <a:pPr marL="1316038" lvl="1" indent="-401638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تبادلات در محیط بی سیم (تلفن همراه مجهز به اینترنت)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marL="822325" lvl="1" indent="-357188" algn="justLow" defTabSz="798513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تجارت الکترونیکی درون سازمانی </a:t>
            </a:r>
            <a:r>
              <a:rPr lang="en-US" sz="2400" b="1" dirty="0" err="1" smtClean="0">
                <a:latin typeface="Calibri" pitchFamily="34" charset="0"/>
                <a:cs typeface="B Nazanin" pitchFamily="2" charset="-78"/>
              </a:rPr>
              <a:t>Interabusiness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e-commerce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1316038" lvl="1" indent="-401638" algn="justLow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تمام فعالیت های داخلی سازمان (مبادلات خدمات/ اطلاعات در واحد های مختلف و بین افرد سازمان از طریق شبکه های اینترانت و پرتال ها صورت می گیرد.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42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 vert="horz" anchor="ctr">
            <a:normAutofit/>
          </a:bodyPr>
          <a:lstStyle/>
          <a:p>
            <a:pPr marL="0" algn="ctr"/>
            <a:r>
              <a:rPr lang="fa-IR" sz="3400" b="1" dirty="0" smtClean="0">
                <a:cs typeface="B Roya" pitchFamily="2" charset="-78"/>
              </a:rPr>
              <a:t>طبقه</a:t>
            </a:r>
            <a:r>
              <a:rPr lang="en-US" sz="3400" b="1" dirty="0" smtClean="0">
                <a:cs typeface="B Roya" pitchFamily="2" charset="-78"/>
              </a:rPr>
              <a:t> </a:t>
            </a:r>
            <a:r>
              <a:rPr lang="fa-IR" sz="3400" b="1" dirty="0" smtClean="0">
                <a:cs typeface="B Roya" pitchFamily="2" charset="-78"/>
              </a:rPr>
              <a:t>بندی تجارت الکترونیکی با توجه  به ماهیت تبادلات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50180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143000"/>
            <a:ext cx="7239000" cy="4800600"/>
          </a:xfrm>
        </p:spPr>
        <p:txBody>
          <a:bodyPr>
            <a:noAutofit/>
          </a:bodyPr>
          <a:lstStyle/>
          <a:p>
            <a:pPr marL="401638" lvl="1" indent="-401638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بنگاه به کارکنان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(B2E)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-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Business to Employees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822325" lvl="1" indent="-357188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زیر مجموعه ای از تجارت الکترونیک درون سازمانی است. سازمان محصول/ خدمات تنها به بعضی از کارکنان ارائه می دهد.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471488" lvl="1" indent="-457200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شراکت الکترونیکی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(c-commerce)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Collaborative Commerce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909638" lvl="1" indent="-444500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شراکت یا ارتباط آنی افراد یا سازمان ها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43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6096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400" b="1" dirty="0" smtClean="0">
                <a:cs typeface="B Roya" pitchFamily="2" charset="-78"/>
              </a:rPr>
              <a:t>طبقه</a:t>
            </a:r>
            <a:r>
              <a:rPr lang="en-US" sz="3400" b="1" dirty="0" smtClean="0">
                <a:cs typeface="B Roya" pitchFamily="2" charset="-78"/>
              </a:rPr>
              <a:t> </a:t>
            </a:r>
            <a:r>
              <a:rPr lang="fa-IR" sz="3400" b="1" dirty="0" smtClean="0">
                <a:cs typeface="B Roya" pitchFamily="2" charset="-78"/>
              </a:rPr>
              <a:t>بندی تجارت الکترونیکی با توجه  به ماهیت تبادلات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39454" y="566784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44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914400" y="1143000"/>
            <a:ext cx="7467600" cy="5152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48056" lvl="1" indent="-384048" algn="just" rtl="1">
              <a:lnSpc>
                <a:spcPts val="358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fa-IR" sz="2800" dirty="0"/>
              <a:t> </a:t>
            </a:r>
            <a:r>
              <a:rPr lang="fa-IR" sz="2400" b="1" dirty="0">
                <a:latin typeface="Calibri" pitchFamily="34" charset="0"/>
                <a:cs typeface="B Nazanin" pitchFamily="2" charset="-78"/>
              </a:rPr>
              <a:t>تجارت الکترونیکی غیر کسب و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کاری يا 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Non business e-commerce</a:t>
            </a:r>
          </a:p>
          <a:p>
            <a:pPr marL="1319213" lvl="1" indent="-382588" algn="just" rtl="1">
              <a:lnSpc>
                <a:spcPts val="358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  <a:tabLst>
                <a:tab pos="685800" algn="l"/>
              </a:tabLst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400" b="1" dirty="0">
                <a:latin typeface="Calibri" pitchFamily="34" charset="0"/>
                <a:cs typeface="B Nazanin" pitchFamily="2" charset="-78"/>
              </a:rPr>
              <a:t>سازمان های غیر انتفاعی/ مذهبی</a:t>
            </a:r>
          </a:p>
          <a:p>
            <a:pPr marL="448056" lvl="1" indent="-384048" algn="just" rtl="1">
              <a:lnSpc>
                <a:spcPts val="358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آموزش الکترونیکی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(e-learning) Electronic Learning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448056" lvl="1" indent="-384048" algn="just" rtl="1">
              <a:lnSpc>
                <a:spcPts val="358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400" b="1" dirty="0">
                <a:latin typeface="Calibri" pitchFamily="34" charset="0"/>
                <a:cs typeface="B Nazanin" pitchFamily="2" charset="-78"/>
              </a:rPr>
              <a:t>بازار به بازار </a:t>
            </a:r>
            <a:r>
              <a:rPr lang="en-US" sz="2400" b="1" dirty="0">
                <a:latin typeface="Calibri" pitchFamily="34" charset="0"/>
                <a:cs typeface="B Nazanin" pitchFamily="2" charset="-78"/>
              </a:rPr>
              <a:t>(E2E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)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Exchange to Exchange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912813" lvl="1" indent="-447675" algn="just" rtl="1">
              <a:lnSpc>
                <a:spcPts val="358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  <a:tabLst>
                <a:tab pos="685800" algn="l"/>
              </a:tabLst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سیستم رسمی که دو یا چند بازار را به هم پیوند بزند.</a:t>
            </a:r>
          </a:p>
          <a:p>
            <a:pPr marL="448056" lvl="1" indent="-384048" algn="just" rtl="1">
              <a:lnSpc>
                <a:spcPts val="358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400" b="1" dirty="0">
                <a:latin typeface="Calibri" pitchFamily="34" charset="0"/>
                <a:cs typeface="B Nazanin" pitchFamily="2" charset="-78"/>
              </a:rPr>
              <a:t>دولت الکترونیکی</a:t>
            </a:r>
            <a:r>
              <a:rPr lang="en-US" sz="2400" b="1" dirty="0">
                <a:latin typeface="Calibri" pitchFamily="34" charset="0"/>
                <a:cs typeface="B Nazanin" pitchFamily="2" charset="-78"/>
              </a:rPr>
              <a:t>(e-government)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Electronic Government 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912813" lvl="1" indent="-447675" algn="just" rtl="1">
              <a:lnSpc>
                <a:spcPts val="358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  <a:tabLst>
                <a:tab pos="685800" algn="l"/>
              </a:tabLst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هر واحد دولتی به خرید یا فروش محصولات، خدمات یا اطلاعات بصورت آنی به کسب و کارها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G2B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یا شهروندان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G2C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می پردازد.</a:t>
            </a:r>
            <a:endParaRPr lang="fa-IR" sz="2400" b="1" dirty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838200"/>
          </a:xfrm>
        </p:spPr>
        <p:txBody>
          <a:bodyPr vert="horz" anchor="ctr">
            <a:normAutofit fontScale="90000"/>
          </a:bodyPr>
          <a:lstStyle/>
          <a:p>
            <a:pPr marL="4763" algn="ctr"/>
            <a:r>
              <a:rPr lang="fa-IR" sz="3000" b="1" dirty="0" smtClean="0">
                <a:cs typeface="B Roya" pitchFamily="2" charset="-78"/>
              </a:rPr>
              <a:t>طبقه</a:t>
            </a:r>
            <a:r>
              <a:rPr lang="en-US" sz="3000" b="1" dirty="0" smtClean="0">
                <a:cs typeface="B Roya" pitchFamily="2" charset="-78"/>
              </a:rPr>
              <a:t> </a:t>
            </a:r>
            <a:r>
              <a:rPr lang="fa-IR" sz="3000" b="1" dirty="0" smtClean="0">
                <a:cs typeface="B Roya" pitchFamily="2" charset="-78"/>
              </a:rPr>
              <a:t>بندی تجارت الکترونیکی با توجه به ماهیت برنامه</a:t>
            </a:r>
            <a:r>
              <a:rPr lang="en-US" sz="3000" b="1" dirty="0" smtClean="0">
                <a:cs typeface="B Roya" pitchFamily="2" charset="-78"/>
              </a:rPr>
              <a:t> </a:t>
            </a:r>
            <a:r>
              <a:rPr lang="fa-IR" sz="3000" b="1" dirty="0" smtClean="0">
                <a:cs typeface="B Roya" pitchFamily="2" charset="-78"/>
              </a:rPr>
              <a:t>های کاربردی</a:t>
            </a:r>
            <a:endParaRPr lang="en-US" sz="3000" b="1" dirty="0" smtClean="0">
              <a:cs typeface="B Roya" pitchFamily="2" charset="-78"/>
            </a:endParaRPr>
          </a:p>
        </p:txBody>
      </p:sp>
      <p:sp>
        <p:nvSpPr>
          <p:cNvPr id="5427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143000"/>
            <a:ext cx="7315200" cy="4495800"/>
          </a:xfrm>
        </p:spPr>
        <p:txBody>
          <a:bodyPr>
            <a:noAutofit/>
          </a:bodyPr>
          <a:lstStyle/>
          <a:p>
            <a:pPr marL="342900" lvl="1" algn="just" eaLnBrk="1" fontAlgn="base" hangingPunct="1">
              <a:lnSpc>
                <a:spcPts val="3580"/>
              </a:lnSpc>
              <a:spcAft>
                <a:spcPct val="0"/>
              </a:spcAft>
              <a:buSzPct val="8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fa-IR" b="1" dirty="0" smtClean="0">
                <a:latin typeface="Calibri" pitchFamily="34" charset="0"/>
                <a:cs typeface="B Nazanin" pitchFamily="2" charset="-78"/>
              </a:rPr>
              <a:t>بازارهای الکترونیکی</a:t>
            </a:r>
          </a:p>
          <a:p>
            <a:pPr marL="914400" lvl="1" indent="-449263" algn="just" eaLnBrk="1" fontAlgn="base" hangingPunct="1">
              <a:lnSpc>
                <a:spcPts val="3580"/>
              </a:lnSpc>
              <a:spcAft>
                <a:spcPct val="0"/>
              </a:spcAft>
              <a:buSzPct val="80000"/>
              <a:buFont typeface="Wingdings" pitchFamily="2" charset="2"/>
              <a:buChar char="ü"/>
              <a:tabLst>
                <a:tab pos="685800" algn="l"/>
              </a:tabLst>
            </a:pPr>
            <a:r>
              <a:rPr lang="fa-IR" b="1" dirty="0" smtClean="0">
                <a:latin typeface="Calibri" pitchFamily="34" charset="0"/>
                <a:cs typeface="B Nazanin" pitchFamily="2" charset="-78"/>
              </a:rPr>
              <a:t>مرکز کسب و کار دیگر ساختمان فیزیکی نیست، بلکه محلی براساس شبکه است که در آن تعاملات کسب و کار به صورت آنی صورت می پذیرد.</a:t>
            </a:r>
          </a:p>
          <a:p>
            <a:pPr lvl="1" algn="just" eaLnBrk="1" fontAlgn="base" hangingPunct="1">
              <a:lnSpc>
                <a:spcPts val="3580"/>
              </a:lnSpc>
              <a:spcAft>
                <a:spcPct val="0"/>
              </a:spcAft>
              <a:buSzPct val="80000"/>
              <a:buFont typeface="Wingdings" pitchFamily="2" charset="2"/>
              <a:buChar char="§"/>
              <a:tabLst>
                <a:tab pos="685800" algn="l"/>
              </a:tabLst>
            </a:pPr>
            <a:endParaRPr lang="fa-IR" b="1" dirty="0" smtClean="0">
              <a:latin typeface="Calibri" pitchFamily="34" charset="0"/>
              <a:cs typeface="B Nazanin" pitchFamily="2" charset="-78"/>
            </a:endParaRPr>
          </a:p>
          <a:p>
            <a:pPr marL="460375" lvl="1" indent="-401638" algn="just" eaLnBrk="1" fontAlgn="base" hangingPunct="1">
              <a:lnSpc>
                <a:spcPts val="3580"/>
              </a:lnSpc>
              <a:spcAft>
                <a:spcPct val="0"/>
              </a:spcAft>
              <a:buSzPct val="8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fa-IR" b="1" dirty="0" smtClean="0">
                <a:latin typeface="Calibri" pitchFamily="34" charset="0"/>
                <a:cs typeface="B Nazanin" pitchFamily="2" charset="-78"/>
              </a:rPr>
              <a:t>سیستم های اطلاعاتی بین سازمانی </a:t>
            </a:r>
            <a:r>
              <a:rPr lang="en-US" b="1" dirty="0" smtClean="0">
                <a:latin typeface="Calibri" pitchFamily="34" charset="0"/>
                <a:cs typeface="B Nazanin" pitchFamily="2" charset="-78"/>
              </a:rPr>
              <a:t>(IOS)</a:t>
            </a:r>
            <a:r>
              <a:rPr lang="fa-IR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en-US" b="1" dirty="0" smtClean="0">
                <a:latin typeface="Calibri" pitchFamily="34" charset="0"/>
                <a:cs typeface="B Nazanin" pitchFamily="2" charset="-78"/>
              </a:rPr>
              <a:t>Inter organizational Information Systems</a:t>
            </a:r>
            <a:endParaRPr lang="fa-IR" b="1" dirty="0" smtClean="0">
              <a:latin typeface="Calibri" pitchFamily="34" charset="0"/>
              <a:cs typeface="B Nazanin" pitchFamily="2" charset="-78"/>
            </a:endParaRPr>
          </a:p>
          <a:p>
            <a:pPr marL="460375" lvl="1" indent="-401638" algn="just" eaLnBrk="1" fontAlgn="base" hangingPunct="1">
              <a:lnSpc>
                <a:spcPts val="3580"/>
              </a:lnSpc>
              <a:spcAft>
                <a:spcPct val="0"/>
              </a:spcAft>
              <a:buSzPct val="80000"/>
              <a:buFont typeface="Wingdings" pitchFamily="2" charset="2"/>
              <a:buChar char="§"/>
              <a:tabLst>
                <a:tab pos="685800" algn="l"/>
              </a:tabLst>
            </a:pPr>
            <a:endParaRPr lang="fa-IR" b="1" dirty="0" smtClean="0">
              <a:latin typeface="Calibri" pitchFamily="34" charset="0"/>
              <a:cs typeface="B Nazanin" pitchFamily="2" charset="-78"/>
            </a:endParaRPr>
          </a:p>
          <a:p>
            <a:pPr marL="460375" lvl="1" indent="-401638" algn="just" eaLnBrk="1" fontAlgn="base" hangingPunct="1">
              <a:lnSpc>
                <a:spcPts val="3580"/>
              </a:lnSpc>
              <a:spcAft>
                <a:spcPct val="0"/>
              </a:spcAft>
              <a:buSzPct val="80000"/>
              <a:buFont typeface="Wingdings" pitchFamily="2" charset="2"/>
              <a:buChar char="§"/>
              <a:tabLst>
                <a:tab pos="685800" algn="l"/>
              </a:tabLst>
            </a:pPr>
            <a:r>
              <a:rPr lang="fa-IR" b="1" dirty="0" smtClean="0">
                <a:latin typeface="Calibri" pitchFamily="34" charset="0"/>
                <a:cs typeface="B Nazanin" pitchFamily="2" charset="-78"/>
              </a:rPr>
              <a:t>ارائه خدمات به مشتری</a:t>
            </a:r>
          </a:p>
          <a:p>
            <a:pPr lvl="1" algn="r" rtl="1" eaLnBrk="1" hangingPunct="1">
              <a:lnSpc>
                <a:spcPct val="90000"/>
              </a:lnSpc>
              <a:buFontTx/>
              <a:buChar char="•"/>
            </a:pPr>
            <a:endParaRPr lang="en-US" dirty="0" smtClean="0"/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568960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45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81000"/>
          </a:xfrm>
        </p:spPr>
        <p:txBody>
          <a:bodyPr vert="horz" anchor="ctr">
            <a:normAutofit fontScale="90000"/>
          </a:bodyPr>
          <a:lstStyle/>
          <a:p>
            <a:pPr marL="0" algn="ctr"/>
            <a:r>
              <a:rPr lang="fa-IR" sz="3400" b="1" dirty="0" smtClean="0">
                <a:cs typeface="B Roya" pitchFamily="2" charset="-78"/>
              </a:rPr>
              <a:t>جایگاه تجارت الکترونیکی در آينده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03438"/>
            <a:ext cx="8229600" cy="4525962"/>
          </a:xfrm>
        </p:spPr>
        <p:txBody>
          <a:bodyPr/>
          <a:lstStyle/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fa-IR" sz="2600" b="1" dirty="0" smtClean="0">
              <a:latin typeface="Calibri" pitchFamily="34" charset="0"/>
              <a:cs typeface="B Nazanin" pitchFamily="2" charset="-78"/>
            </a:endParaRPr>
          </a:p>
          <a:p>
            <a:pPr algn="r" rtl="1" eaLnBrk="1" hangingPunct="1">
              <a:buFontTx/>
              <a:buNone/>
            </a:pPr>
            <a:endParaRPr lang="en-US" b="1" dirty="0" smtClean="0"/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46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1000" y="5562600"/>
            <a:ext cx="6553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1400" dirty="0"/>
              <a:t> توربان و همکاران 2006  - </a:t>
            </a:r>
            <a:r>
              <a:rPr lang="en-US" sz="1400" dirty="0"/>
              <a:t>Turban, E. &amp; King, D. &amp; </a:t>
            </a:r>
            <a:r>
              <a:rPr lang="en-US" sz="1400" dirty="0" err="1"/>
              <a:t>Viehland</a:t>
            </a:r>
            <a:r>
              <a:rPr lang="en-US" sz="1400" dirty="0"/>
              <a:t>, D. &amp; Lee, J.</a:t>
            </a:r>
            <a:endParaRPr lang="fa-IR" sz="1400" dirty="0"/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1400" dirty="0"/>
              <a:t> پِلانکت 2001 – </a:t>
            </a:r>
            <a:r>
              <a:rPr lang="en-US" sz="1400" dirty="0"/>
              <a:t>Plunkett </a:t>
            </a:r>
            <a:endParaRPr lang="fa-IR" sz="1400" dirty="0"/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1400" dirty="0"/>
              <a:t> گرنبِرگ 2004 – </a:t>
            </a:r>
            <a:r>
              <a:rPr lang="en-US" sz="1400" dirty="0"/>
              <a:t>Greenberg, P.</a:t>
            </a:r>
          </a:p>
        </p:txBody>
      </p:sp>
      <p:pic>
        <p:nvPicPr>
          <p:cNvPr id="55303" name="Picture 5" descr="AMR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752600"/>
            <a:ext cx="19145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4" name="Picture 6" descr="eMarketer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133600"/>
            <a:ext cx="2028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5305" name="Group 15"/>
          <p:cNvGrpSpPr>
            <a:grpSpLocks/>
          </p:cNvGrpSpPr>
          <p:nvPr/>
        </p:nvGrpSpPr>
        <p:grpSpPr bwMode="auto">
          <a:xfrm>
            <a:off x="609600" y="2895600"/>
            <a:ext cx="7908925" cy="866775"/>
            <a:chOff x="440" y="1726"/>
            <a:chExt cx="4982" cy="546"/>
          </a:xfrm>
        </p:grpSpPr>
        <p:pic>
          <p:nvPicPr>
            <p:cNvPr id="55312" name="Picture 7" descr="Forrester 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0" y="2014"/>
              <a:ext cx="2784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13" name="Text Box 9"/>
            <p:cNvSpPr txBox="1">
              <a:spLocks noChangeArrowheads="1"/>
            </p:cNvSpPr>
            <p:nvPr/>
          </p:nvSpPr>
          <p:spPr bwMode="auto">
            <a:xfrm>
              <a:off x="1352" y="1726"/>
              <a:ext cx="40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fa-IR" sz="2000" b="1" dirty="0">
                  <a:latin typeface="Calibri" pitchFamily="34" charset="0"/>
                  <a:cs typeface="B Nazanin" pitchFamily="2" charset="-78"/>
                </a:rPr>
                <a:t>میزان فروش صنایع مختلف در اینترنت بین سال های 1998 تا 2003</a:t>
              </a:r>
              <a:endParaRPr lang="en-US" sz="2000" b="1" dirty="0">
                <a:latin typeface="Calibri" pitchFamily="34" charset="0"/>
                <a:cs typeface="B Nazanin" pitchFamily="2" charset="-78"/>
              </a:endParaRPr>
            </a:p>
          </p:txBody>
        </p:sp>
      </p:grpSp>
      <p:grpSp>
        <p:nvGrpSpPr>
          <p:cNvPr id="55306" name="Group 16"/>
          <p:cNvGrpSpPr>
            <a:grpSpLocks/>
          </p:cNvGrpSpPr>
          <p:nvPr/>
        </p:nvGrpSpPr>
        <p:grpSpPr bwMode="auto">
          <a:xfrm>
            <a:off x="3962400" y="3810000"/>
            <a:ext cx="4661170" cy="885825"/>
            <a:chOff x="1776" y="1150"/>
            <a:chExt cx="2300" cy="558"/>
          </a:xfrm>
        </p:grpSpPr>
        <p:pic>
          <p:nvPicPr>
            <p:cNvPr id="55310" name="Picture 8" descr="EIU 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776" y="1486"/>
              <a:ext cx="810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11" name="Text Box 12"/>
            <p:cNvSpPr txBox="1">
              <a:spLocks noChangeArrowheads="1"/>
            </p:cNvSpPr>
            <p:nvPr/>
          </p:nvSpPr>
          <p:spPr bwMode="auto">
            <a:xfrm>
              <a:off x="1964" y="1150"/>
              <a:ext cx="211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fa-IR" sz="2000" b="1" dirty="0">
                  <a:latin typeface="Calibri" pitchFamily="34" charset="0"/>
                  <a:cs typeface="B Nazanin" pitchFamily="2" charset="-78"/>
                </a:rPr>
                <a:t>رتبه بندی آمادگی الکترونیکی کشورها</a:t>
              </a:r>
              <a:endParaRPr lang="en-US" sz="2000" b="1" dirty="0">
                <a:latin typeface="Calibri" pitchFamily="34" charset="0"/>
                <a:cs typeface="B Nazanin" pitchFamily="2" charset="-78"/>
              </a:endParaRPr>
            </a:p>
          </p:txBody>
        </p:sp>
      </p:grpSp>
      <p:pic>
        <p:nvPicPr>
          <p:cNvPr id="55307" name="Picture 14" descr="Plunkett Research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4724400"/>
            <a:ext cx="73136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9" name="Rectangle 18"/>
          <p:cNvSpPr>
            <a:spLocks noChangeArrowheads="1"/>
          </p:cNvSpPr>
          <p:nvPr/>
        </p:nvSpPr>
        <p:spPr bwMode="auto">
          <a:xfrm>
            <a:off x="838200" y="1219200"/>
            <a:ext cx="73152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>
              <a:spcBef>
                <a:spcPct val="50000"/>
              </a:spcBef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در جوامع توسعه یافته، 80% شغل های جدید به کامپیوتر، اینترنت و فنآوری اطلاعات وابسته است</a:t>
            </a:r>
            <a:endParaRPr lang="en-US" sz="2400" b="1" dirty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609600"/>
          </a:xfrm>
        </p:spPr>
        <p:txBody>
          <a:bodyPr vert="horz" anchor="ctr">
            <a:normAutofit/>
          </a:bodyPr>
          <a:lstStyle/>
          <a:p>
            <a:pPr algn="ctr"/>
            <a:r>
              <a:rPr lang="fa-IR" sz="3400" b="1" dirty="0" smtClean="0">
                <a:cs typeface="B Roya" pitchFamily="2" charset="-78"/>
              </a:rPr>
              <a:t>جایگاه تجارت الکترونیکی در جهان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50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59398" name="Rectangle 17"/>
          <p:cNvSpPr>
            <a:spLocks noChangeArrowheads="1"/>
          </p:cNvSpPr>
          <p:nvPr/>
        </p:nvSpPr>
        <p:spPr bwMode="auto">
          <a:xfrm>
            <a:off x="914400" y="1143000"/>
            <a:ext cx="73914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08000" indent="-508000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رشد تجارت الکترونیک از 354 میلیارد دلار در سال 2001 به حدود 10 تریلیون دلار در سال 2008 پیش بینی می شود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.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465138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پیش بینی شده است که تعداد کاربران اینترنتی درسال 2008 به 750 تا 999 میلیون نفر برسند.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algn="r" rt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 vert="horz" anchor="ctr">
            <a:normAutofit/>
          </a:bodyPr>
          <a:lstStyle/>
          <a:p>
            <a:pPr marL="0" algn="ctr"/>
            <a:r>
              <a:rPr lang="fa-IR" sz="3400" b="1" dirty="0" smtClean="0">
                <a:cs typeface="B Roya" pitchFamily="2" charset="-78"/>
              </a:rPr>
              <a:t>جایگاه تجارت الکترونیکی در ایران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82996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57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914400" y="1143001"/>
            <a:ext cx="73152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5138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در ایران استفاده از اینترنت بیشتر در دانشگاه ها برای انجام امور تحقیقاتی و شهروندوان بیشتر به منظور گفتگوی اینترنتی و تلفن از راه دور می باشد.</a:t>
            </a:r>
            <a:endParaRPr lang="en-US" sz="2400" b="1" dirty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33400" y="3124200"/>
            <a:ext cx="82296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R="0" lvl="0" algn="ctr" defTabSz="914400" rt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fa-IR" sz="34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rPr>
              <a:t>عوامل محرک تجارت الکترونیکی</a:t>
            </a:r>
            <a:endParaRPr lang="en-US" sz="3400" b="1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B Roya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90600" y="3886200"/>
            <a:ext cx="731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5138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انقلاب ديجيتالی</a:t>
            </a:r>
          </a:p>
          <a:p>
            <a:pPr marL="465138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دنيای جديد کسب و کار</a:t>
            </a:r>
          </a:p>
          <a:p>
            <a:pPr marL="465138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فشارهای کسب و کار</a:t>
            </a:r>
          </a:p>
          <a:p>
            <a:pPr marL="465138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پاسخ های سازمانی</a:t>
            </a:r>
            <a:endParaRPr lang="en-US" sz="2400" b="1" dirty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58</a:t>
            </a:r>
            <a:endParaRPr lang="en-US" dirty="0" smtClean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67589" name="Text Box 4"/>
          <p:cNvSpPr txBox="1">
            <a:spLocks noChangeArrowheads="1"/>
          </p:cNvSpPr>
          <p:nvPr/>
        </p:nvSpPr>
        <p:spPr bwMode="auto">
          <a:xfrm>
            <a:off x="2895600" y="4953000"/>
            <a:ext cx="6172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r" rtl="1">
              <a:buFontTx/>
              <a:buChar char="•"/>
            </a:pPr>
            <a:r>
              <a:rPr lang="fa-IR" sz="1400"/>
              <a:t> هد 2003 – </a:t>
            </a:r>
            <a:r>
              <a:rPr lang="en-US" sz="1400"/>
              <a:t>Head, S.</a:t>
            </a:r>
            <a:endParaRPr lang="fa-IR" sz="1400"/>
          </a:p>
          <a:p>
            <a:pPr lvl="1" algn="r" rtl="1">
              <a:buFontTx/>
              <a:buChar char="•"/>
            </a:pPr>
            <a:r>
              <a:rPr lang="fa-IR" sz="1400"/>
              <a:t> کِهال و سینج 2004 – </a:t>
            </a:r>
            <a:r>
              <a:rPr lang="en-US" sz="1400"/>
              <a:t>Kehel, H. S. &amp; Singh, V. P.</a:t>
            </a:r>
            <a:endParaRPr lang="fa-IR" sz="1400"/>
          </a:p>
          <a:p>
            <a:pPr lvl="1" algn="r" rtl="1">
              <a:buFontTx/>
              <a:buChar char="•"/>
            </a:pPr>
            <a:r>
              <a:rPr lang="fa-IR" sz="1400"/>
              <a:t> توربان و همکاران 2006  - </a:t>
            </a:r>
            <a:r>
              <a:rPr lang="en-US" sz="1400"/>
              <a:t>Turban, E. &amp; King, D. &amp; Viehland, D. &amp; Lee, J.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914400" y="1143000"/>
            <a:ext cx="7391400" cy="248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5138" indent="-465138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دستاوردهای انقلاب ديجيتالی</a:t>
            </a:r>
          </a:p>
          <a:p>
            <a:pPr marL="914400" indent="-449263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ايجاد مزيت رقابتی برای سازمان ها در طولانی مدت</a:t>
            </a:r>
          </a:p>
          <a:p>
            <a:pPr marL="914400" indent="-449263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تسريع روند پياده سازی تجارت الکترونيکی</a:t>
            </a:r>
          </a:p>
          <a:p>
            <a:pPr marL="914400" indent="-449263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افزايش نوآوری و خلاقيت در سازمان</a:t>
            </a:r>
            <a:endParaRPr lang="fa-IR" sz="2400" b="1" dirty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6906"/>
          </a:xfrm>
        </p:spPr>
        <p:txBody>
          <a:bodyPr>
            <a:normAutofit/>
          </a:bodyPr>
          <a:lstStyle/>
          <a:p>
            <a:pPr marL="4763" algn="ctr"/>
            <a:r>
              <a:rPr lang="fa-IR" sz="3400" b="1" dirty="0" smtClean="0">
                <a:cs typeface="B Roya" pitchFamily="2" charset="-78"/>
              </a:rPr>
              <a:t>انقلاب ديجيتالی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077200" cy="6858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400" b="1" dirty="0" smtClean="0">
                <a:cs typeface="B Roya" pitchFamily="2" charset="-78"/>
              </a:rPr>
              <a:t>دنیای جدید کسب و کار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686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82996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59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grpSp>
        <p:nvGrpSpPr>
          <p:cNvPr id="68612" name="Group 22"/>
          <p:cNvGrpSpPr>
            <a:grpSpLocks/>
          </p:cNvGrpSpPr>
          <p:nvPr/>
        </p:nvGrpSpPr>
        <p:grpSpPr bwMode="auto">
          <a:xfrm>
            <a:off x="914400" y="965890"/>
            <a:ext cx="7391400" cy="4139510"/>
            <a:chOff x="983" y="901"/>
            <a:chExt cx="3721" cy="3323"/>
          </a:xfrm>
        </p:grpSpPr>
        <p:sp>
          <p:nvSpPr>
            <p:cNvPr id="68615" name="AutoShape 6"/>
            <p:cNvSpPr>
              <a:spLocks noChangeArrowheads="1"/>
            </p:cNvSpPr>
            <p:nvPr/>
          </p:nvSpPr>
          <p:spPr bwMode="auto">
            <a:xfrm>
              <a:off x="2303" y="2031"/>
              <a:ext cx="1137" cy="1089"/>
            </a:xfrm>
            <a:prstGeom prst="flowChartConnector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rtl="1"/>
              <a:endParaRPr lang="en-US" b="1">
                <a:latin typeface="Times New Roman" pitchFamily="18" charset="0"/>
                <a:cs typeface="B Nazanin" pitchFamily="2" charset="-78"/>
              </a:endParaRPr>
            </a:p>
            <a:p>
              <a:pPr algn="ctr" rtl="1"/>
              <a:endParaRPr lang="fa-IR" sz="1200" b="1">
                <a:latin typeface="Times New Roman" pitchFamily="18" charset="0"/>
                <a:cs typeface="B Nazanin" pitchFamily="2" charset="-78"/>
              </a:endParaRPr>
            </a:p>
            <a:p>
              <a:pPr algn="ctr" rtl="1"/>
              <a:r>
                <a:rPr lang="fa-IR" b="1">
                  <a:latin typeface="Times New Roman" pitchFamily="18" charset="0"/>
                  <a:cs typeface="B Nazanin" pitchFamily="2" charset="-78"/>
                </a:rPr>
                <a:t>سازمان ها</a:t>
              </a:r>
              <a:endParaRPr lang="en-US" b="1"/>
            </a:p>
          </p:txBody>
        </p:sp>
        <p:sp>
          <p:nvSpPr>
            <p:cNvPr id="68616" name="AutoShape 7"/>
            <p:cNvSpPr>
              <a:spLocks noChangeArrowheads="1"/>
            </p:cNvSpPr>
            <p:nvPr/>
          </p:nvSpPr>
          <p:spPr bwMode="auto">
            <a:xfrm rot="10800000">
              <a:off x="1060" y="1272"/>
              <a:ext cx="3632" cy="2952"/>
            </a:xfrm>
            <a:custGeom>
              <a:avLst/>
              <a:gdLst>
                <a:gd name="T0" fmla="*/ 1816 w 21600"/>
                <a:gd name="T1" fmla="*/ 0 h 21600"/>
                <a:gd name="T2" fmla="*/ 680 w 21600"/>
                <a:gd name="T3" fmla="*/ 714 h 21600"/>
                <a:gd name="T4" fmla="*/ 1816 w 21600"/>
                <a:gd name="T5" fmla="*/ 558 h 21600"/>
                <a:gd name="T6" fmla="*/ 2952 w 21600"/>
                <a:gd name="T7" fmla="*/ 7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142 w 21600"/>
                <a:gd name="T13" fmla="*/ 0 h 21600"/>
                <a:gd name="T14" fmla="*/ 20458 w 21600"/>
                <a:gd name="T15" fmla="*/ 78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620" y="6526"/>
                  </a:moveTo>
                  <a:cubicBezTo>
                    <a:pt x="6896" y="4980"/>
                    <a:pt x="8795" y="4084"/>
                    <a:pt x="10800" y="4085"/>
                  </a:cubicBezTo>
                  <a:cubicBezTo>
                    <a:pt x="12804" y="4085"/>
                    <a:pt x="14703" y="4980"/>
                    <a:pt x="15979" y="6526"/>
                  </a:cubicBezTo>
                  <a:lnTo>
                    <a:pt x="19130" y="3926"/>
                  </a:lnTo>
                  <a:cubicBezTo>
                    <a:pt x="17078" y="1440"/>
                    <a:pt x="14023" y="-1"/>
                    <a:pt x="10799" y="0"/>
                  </a:cubicBezTo>
                  <a:cubicBezTo>
                    <a:pt x="7576" y="0"/>
                    <a:pt x="4521" y="1440"/>
                    <a:pt x="2469" y="392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algn="ctr" rtl="1"/>
              <a:endParaRPr lang="fa-IR" sz="1400" b="1" dirty="0">
                <a:cs typeface="+mn-cs"/>
              </a:endParaRPr>
            </a:p>
            <a:p>
              <a:pPr algn="ctr" rtl="1"/>
              <a:endParaRPr lang="fa-IR" sz="1400" b="1" dirty="0">
                <a:cs typeface="+mn-cs"/>
              </a:endParaRPr>
            </a:p>
            <a:p>
              <a:pPr algn="ctr" rtl="1"/>
              <a:endParaRPr lang="fa-IR" sz="800" b="1" dirty="0">
                <a:cs typeface="+mn-cs"/>
              </a:endParaRPr>
            </a:p>
            <a:p>
              <a:pPr algn="ctr" rtl="1"/>
              <a:endParaRPr lang="fa-IR" sz="1400" b="1" dirty="0" smtClean="0">
                <a:solidFill>
                  <a:schemeClr val="bg1"/>
                </a:solidFill>
                <a:cs typeface="+mn-cs"/>
              </a:endParaRPr>
            </a:p>
            <a:p>
              <a:pPr algn="ctr" rtl="1"/>
              <a:r>
                <a:rPr lang="fa-IR" sz="1400" b="1" dirty="0" smtClean="0">
                  <a:solidFill>
                    <a:schemeClr val="bg1"/>
                  </a:solidFill>
                  <a:cs typeface="+mn-cs"/>
                </a:rPr>
                <a:t>فناوری </a:t>
              </a:r>
              <a:r>
                <a:rPr lang="fa-IR" sz="1400" b="1" dirty="0">
                  <a:solidFill>
                    <a:schemeClr val="bg1"/>
                  </a:solidFill>
                  <a:cs typeface="+mn-cs"/>
                </a:rPr>
                <a:t>اطلاعات و تجارت</a:t>
              </a:r>
            </a:p>
            <a:p>
              <a:pPr algn="ctr" rtl="1"/>
              <a:r>
                <a:rPr lang="fa-IR" sz="1400" b="1" dirty="0">
                  <a:cs typeface="+mn-cs"/>
                </a:rPr>
                <a:t> </a:t>
              </a:r>
              <a:r>
                <a:rPr lang="fa-IR" sz="1400" b="1" dirty="0">
                  <a:solidFill>
                    <a:schemeClr val="bg1"/>
                  </a:solidFill>
                  <a:cs typeface="+mn-cs"/>
                </a:rPr>
                <a:t>الکترونیکی</a:t>
              </a:r>
              <a:endParaRPr lang="en-US" sz="1400" b="1" dirty="0">
                <a:solidFill>
                  <a:schemeClr val="bg1"/>
                </a:solidFill>
                <a:cs typeface="+mn-cs"/>
              </a:endParaRPr>
            </a:p>
            <a:p>
              <a:pPr algn="ctr" rtl="1"/>
              <a:endParaRPr lang="en-US" sz="1400" b="1" dirty="0">
                <a:cs typeface="+mn-cs"/>
              </a:endParaRPr>
            </a:p>
          </p:txBody>
        </p:sp>
        <p:grpSp>
          <p:nvGrpSpPr>
            <p:cNvPr id="68617" name="Group 8"/>
            <p:cNvGrpSpPr>
              <a:grpSpLocks/>
            </p:cNvGrpSpPr>
            <p:nvPr/>
          </p:nvGrpSpPr>
          <p:grpSpPr bwMode="auto">
            <a:xfrm>
              <a:off x="983" y="901"/>
              <a:ext cx="3721" cy="2952"/>
              <a:chOff x="3000" y="871"/>
              <a:chExt cx="5823" cy="4822"/>
            </a:xfrm>
          </p:grpSpPr>
          <p:sp>
            <p:nvSpPr>
              <p:cNvPr id="68625" name="AutoShape 9"/>
              <p:cNvSpPr>
                <a:spLocks noChangeArrowheads="1"/>
              </p:cNvSpPr>
              <p:nvPr/>
            </p:nvSpPr>
            <p:spPr bwMode="auto">
              <a:xfrm>
                <a:off x="3139" y="871"/>
                <a:ext cx="5684" cy="4822"/>
              </a:xfrm>
              <a:custGeom>
                <a:avLst/>
                <a:gdLst>
                  <a:gd name="T0" fmla="*/ 2842 w 21600"/>
                  <a:gd name="T1" fmla="*/ 0 h 21600"/>
                  <a:gd name="T2" fmla="*/ 657 w 21600"/>
                  <a:gd name="T3" fmla="*/ 2411 h 21600"/>
                  <a:gd name="T4" fmla="*/ 2842 w 21600"/>
                  <a:gd name="T5" fmla="*/ 1114 h 21600"/>
                  <a:gd name="T6" fmla="*/ 5027 w 21600"/>
                  <a:gd name="T7" fmla="*/ 2411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7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990" y="10800"/>
                    </a:moveTo>
                    <a:cubicBezTo>
                      <a:pt x="4990" y="7591"/>
                      <a:pt x="7591" y="4990"/>
                      <a:pt x="10800" y="4990"/>
                    </a:cubicBezTo>
                    <a:cubicBezTo>
                      <a:pt x="14008" y="4989"/>
                      <a:pt x="16609" y="7591"/>
                      <a:pt x="1661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68626" name="AutoShape 10"/>
              <p:cNvSpPr>
                <a:spLocks noChangeArrowheads="1"/>
              </p:cNvSpPr>
              <p:nvPr/>
            </p:nvSpPr>
            <p:spPr bwMode="auto">
              <a:xfrm>
                <a:off x="3133" y="871"/>
                <a:ext cx="5684" cy="4822"/>
              </a:xfrm>
              <a:custGeom>
                <a:avLst/>
                <a:gdLst>
                  <a:gd name="T0" fmla="*/ 2842 w 21600"/>
                  <a:gd name="T1" fmla="*/ 0 h 21600"/>
                  <a:gd name="T2" fmla="*/ 1562 w 21600"/>
                  <a:gd name="T3" fmla="*/ 910 h 21600"/>
                  <a:gd name="T4" fmla="*/ 2842 w 21600"/>
                  <a:gd name="T5" fmla="*/ 1118 h 21600"/>
                  <a:gd name="T6" fmla="*/ 4122 w 21600"/>
                  <a:gd name="T7" fmla="*/ 91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835 w 21600"/>
                  <a:gd name="T13" fmla="*/ 0 h 21600"/>
                  <a:gd name="T14" fmla="*/ 18765 w 21600"/>
                  <a:gd name="T15" fmla="*/ 688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7403" y="6106"/>
                    </a:moveTo>
                    <a:cubicBezTo>
                      <a:pt x="8391" y="5391"/>
                      <a:pt x="9580" y="5005"/>
                      <a:pt x="10800" y="5006"/>
                    </a:cubicBezTo>
                    <a:cubicBezTo>
                      <a:pt x="12019" y="5006"/>
                      <a:pt x="13208" y="5391"/>
                      <a:pt x="14196" y="6106"/>
                    </a:cubicBezTo>
                    <a:lnTo>
                      <a:pt x="17131" y="2050"/>
                    </a:lnTo>
                    <a:cubicBezTo>
                      <a:pt x="15289" y="717"/>
                      <a:pt x="13073" y="-1"/>
                      <a:pt x="10799" y="0"/>
                    </a:cubicBezTo>
                    <a:cubicBezTo>
                      <a:pt x="8526" y="0"/>
                      <a:pt x="6310" y="717"/>
                      <a:pt x="4468" y="205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rtl="1"/>
                <a:r>
                  <a:rPr lang="fa-IR" sz="1100" b="1" dirty="0">
                    <a:solidFill>
                      <a:schemeClr val="bg1"/>
                    </a:solidFill>
                    <a:cs typeface="+mn-cs"/>
                  </a:rPr>
                  <a:t>فنآوری</a:t>
                </a:r>
              </a:p>
              <a:p>
                <a:pPr algn="ctr" rtl="1"/>
                <a:endParaRPr lang="fa-IR" sz="1100" b="1" dirty="0">
                  <a:solidFill>
                    <a:schemeClr val="bg1"/>
                  </a:solidFill>
                  <a:cs typeface="+mn-cs"/>
                </a:endParaRPr>
              </a:p>
              <a:p>
                <a:pPr algn="ctr" rtl="1"/>
                <a:r>
                  <a:rPr lang="fa-IR" sz="1100" dirty="0">
                    <a:solidFill>
                      <a:schemeClr val="bg1"/>
                    </a:solidFill>
                    <a:cs typeface="+mn-cs"/>
                  </a:rPr>
                  <a:t>نوآوری ها، منسوخ شدن تجارت الکترونیکی</a:t>
                </a:r>
              </a:p>
              <a:p>
                <a:pPr algn="ctr" rtl="1"/>
                <a:r>
                  <a:rPr lang="fa-IR" sz="1100" dirty="0">
                    <a:solidFill>
                      <a:schemeClr val="bg1"/>
                    </a:solidFill>
                    <a:cs typeface="+mn-cs"/>
                  </a:rPr>
                  <a:t> اطلاعات بیش از حد</a:t>
                </a:r>
              </a:p>
              <a:p>
                <a:pPr algn="ctr" rtl="1"/>
                <a:endParaRPr lang="en-US" sz="1100" dirty="0">
                  <a:solidFill>
                    <a:schemeClr val="bg1"/>
                  </a:solidFill>
                  <a:cs typeface="+mn-cs"/>
                </a:endParaRPr>
              </a:p>
              <a:p>
                <a:endParaRPr lang="en-US" sz="1100" dirty="0">
                  <a:solidFill>
                    <a:schemeClr val="bg1"/>
                  </a:solidFill>
                  <a:cs typeface="+mn-cs"/>
                </a:endParaRPr>
              </a:p>
            </p:txBody>
          </p:sp>
          <p:grpSp>
            <p:nvGrpSpPr>
              <p:cNvPr id="68627" name="Group 11"/>
              <p:cNvGrpSpPr>
                <a:grpSpLocks/>
              </p:cNvGrpSpPr>
              <p:nvPr/>
            </p:nvGrpSpPr>
            <p:grpSpPr bwMode="auto">
              <a:xfrm>
                <a:off x="3000" y="1374"/>
                <a:ext cx="5640" cy="2416"/>
                <a:chOff x="3000" y="1374"/>
                <a:chExt cx="5640" cy="2416"/>
              </a:xfrm>
            </p:grpSpPr>
            <p:sp>
              <p:nvSpPr>
                <p:cNvPr id="6862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979" y="1374"/>
                  <a:ext cx="1661" cy="2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rtl="1"/>
                  <a:r>
                    <a:rPr lang="fa-IR" sz="1100" b="1" dirty="0">
                      <a:solidFill>
                        <a:schemeClr val="bg1"/>
                      </a:solidFill>
                      <a:cs typeface="+mn-cs"/>
                    </a:rPr>
                    <a:t>    </a:t>
                  </a:r>
                </a:p>
                <a:p>
                  <a:pPr algn="ctr" rtl="1"/>
                  <a:r>
                    <a:rPr lang="fa-IR" sz="1100" b="1" dirty="0">
                      <a:solidFill>
                        <a:schemeClr val="bg1"/>
                      </a:solidFill>
                      <a:cs typeface="+mn-cs"/>
                    </a:rPr>
                    <a:t>   جامعه</a:t>
                  </a:r>
                </a:p>
                <a:p>
                  <a:pPr algn="ctr" rtl="1"/>
                  <a:endParaRPr lang="fa-IR" sz="1100" dirty="0">
                    <a:solidFill>
                      <a:schemeClr val="bg1"/>
                    </a:solidFill>
                    <a:cs typeface="+mn-cs"/>
                  </a:endParaRPr>
                </a:p>
                <a:p>
                  <a:pPr algn="ctr" rtl="1"/>
                  <a:r>
                    <a:rPr lang="fa-IR" sz="1100" dirty="0">
                      <a:solidFill>
                        <a:schemeClr val="bg1"/>
                      </a:solidFill>
                      <a:cs typeface="+mn-cs"/>
                    </a:rPr>
                    <a:t>   مسئولیت اجتماعی</a:t>
                  </a:r>
                </a:p>
                <a:p>
                  <a:pPr algn="ctr" rtl="1"/>
                  <a:r>
                    <a:rPr lang="fa-IR" sz="1100" dirty="0">
                      <a:solidFill>
                        <a:schemeClr val="bg1"/>
                      </a:solidFill>
                      <a:cs typeface="+mn-cs"/>
                    </a:rPr>
                    <a:t>مقررات دولتی</a:t>
                  </a:r>
                </a:p>
                <a:p>
                  <a:pPr algn="r" rtl="1"/>
                  <a:r>
                    <a:rPr lang="fa-IR" sz="1100" dirty="0">
                      <a:solidFill>
                        <a:schemeClr val="bg1"/>
                      </a:solidFill>
                      <a:cs typeface="+mn-cs"/>
                    </a:rPr>
                    <a:t>      قانون زدائی</a:t>
                  </a:r>
                </a:p>
                <a:p>
                  <a:pPr algn="r" rtl="1"/>
                  <a:r>
                    <a:rPr lang="fa-IR" sz="1100" dirty="0">
                      <a:solidFill>
                        <a:schemeClr val="bg1"/>
                      </a:solidFill>
                      <a:cs typeface="+mn-cs"/>
                    </a:rPr>
                    <a:t>      اخلاقیات</a:t>
                  </a:r>
                </a:p>
                <a:p>
                  <a:pPr algn="r" rtl="1"/>
                  <a:r>
                    <a:rPr lang="fa-IR" sz="1100" dirty="0">
                      <a:solidFill>
                        <a:schemeClr val="bg1"/>
                      </a:solidFill>
                      <a:cs typeface="+mn-cs"/>
                    </a:rPr>
                    <a:t>   بودجه محدود</a:t>
                  </a:r>
                </a:p>
                <a:p>
                  <a:endParaRPr lang="en-US" sz="1100" dirty="0">
                    <a:solidFill>
                      <a:schemeClr val="bg1"/>
                    </a:solidFill>
                    <a:cs typeface="+mn-cs"/>
                  </a:endParaRPr>
                </a:p>
              </p:txBody>
            </p:sp>
            <p:sp>
              <p:nvSpPr>
                <p:cNvPr id="6862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000" y="1630"/>
                  <a:ext cx="2116" cy="2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rtl="1"/>
                  <a:r>
                    <a:rPr lang="fa-IR" sz="1100" b="1" dirty="0">
                      <a:solidFill>
                        <a:schemeClr val="bg1"/>
                      </a:solidFill>
                      <a:cs typeface="+mn-cs"/>
                    </a:rPr>
                    <a:t>          بازار جهانی</a:t>
                  </a:r>
                </a:p>
                <a:p>
                  <a:pPr algn="ctr" rtl="1"/>
                  <a:r>
                    <a:rPr lang="fa-IR" sz="1100" b="1" dirty="0">
                      <a:solidFill>
                        <a:schemeClr val="bg1"/>
                      </a:solidFill>
                      <a:cs typeface="+mn-cs"/>
                    </a:rPr>
                    <a:t>رقابتی</a:t>
                  </a:r>
                </a:p>
                <a:p>
                  <a:pPr rtl="1"/>
                  <a:endParaRPr lang="fa-IR" sz="1100" dirty="0">
                    <a:solidFill>
                      <a:schemeClr val="bg1"/>
                    </a:solidFill>
                    <a:cs typeface="+mn-cs"/>
                  </a:endParaRPr>
                </a:p>
                <a:p>
                  <a:pPr rtl="1"/>
                  <a:endParaRPr lang="en-US" sz="1100" dirty="0">
                    <a:solidFill>
                      <a:schemeClr val="bg1"/>
                    </a:solidFill>
                    <a:cs typeface="+mn-cs"/>
                  </a:endParaRPr>
                </a:p>
                <a:p>
                  <a:pPr algn="ctr" rtl="1"/>
                  <a:r>
                    <a:rPr lang="fa-IR" sz="1100" dirty="0">
                      <a:solidFill>
                        <a:schemeClr val="bg1"/>
                      </a:solidFill>
                      <a:cs typeface="+mn-cs"/>
                    </a:rPr>
                    <a:t>      تغییر نیروی کار</a:t>
                  </a:r>
                </a:p>
                <a:p>
                  <a:pPr algn="ctr" rtl="1"/>
                  <a:r>
                    <a:rPr lang="fa-IR" sz="1100" dirty="0">
                      <a:solidFill>
                        <a:schemeClr val="bg1"/>
                      </a:solidFill>
                      <a:cs typeface="+mn-cs"/>
                    </a:rPr>
                    <a:t>         مصرف کنندکان قوی</a:t>
                  </a:r>
                  <a:endParaRPr lang="en-US" sz="1100" dirty="0">
                    <a:solidFill>
                      <a:schemeClr val="bg1"/>
                    </a:solidFill>
                    <a:cs typeface="+mn-cs"/>
                  </a:endParaRPr>
                </a:p>
              </p:txBody>
            </p:sp>
          </p:grpSp>
        </p:grpSp>
        <p:sp>
          <p:nvSpPr>
            <p:cNvPr id="68618" name="Line 14"/>
            <p:cNvSpPr>
              <a:spLocks noChangeShapeType="1"/>
            </p:cNvSpPr>
            <p:nvPr/>
          </p:nvSpPr>
          <p:spPr bwMode="auto">
            <a:xfrm flipH="1">
              <a:off x="3407" y="2385"/>
              <a:ext cx="4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68619" name="Line 15"/>
            <p:cNvSpPr>
              <a:spLocks noChangeShapeType="1"/>
            </p:cNvSpPr>
            <p:nvPr/>
          </p:nvSpPr>
          <p:spPr bwMode="auto">
            <a:xfrm>
              <a:off x="1881" y="2379"/>
              <a:ext cx="4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68620" name="Line 16"/>
            <p:cNvSpPr>
              <a:spLocks noChangeShapeType="1"/>
            </p:cNvSpPr>
            <p:nvPr/>
          </p:nvSpPr>
          <p:spPr bwMode="auto">
            <a:xfrm>
              <a:off x="2876" y="1585"/>
              <a:ext cx="0" cy="44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68621" name="Line 17"/>
            <p:cNvSpPr>
              <a:spLocks noChangeShapeType="1"/>
            </p:cNvSpPr>
            <p:nvPr/>
          </p:nvSpPr>
          <p:spPr bwMode="auto">
            <a:xfrm flipH="1">
              <a:off x="3158" y="1680"/>
              <a:ext cx="214" cy="43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68622" name="Line 18"/>
            <p:cNvSpPr>
              <a:spLocks noChangeShapeType="1"/>
            </p:cNvSpPr>
            <p:nvPr/>
          </p:nvSpPr>
          <p:spPr bwMode="auto">
            <a:xfrm flipH="1">
              <a:off x="3332" y="1893"/>
              <a:ext cx="307" cy="35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68623" name="Line 19"/>
            <p:cNvSpPr>
              <a:spLocks noChangeShapeType="1"/>
            </p:cNvSpPr>
            <p:nvPr/>
          </p:nvSpPr>
          <p:spPr bwMode="auto">
            <a:xfrm>
              <a:off x="2403" y="1680"/>
              <a:ext cx="198" cy="4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68624" name="Line 20"/>
            <p:cNvSpPr>
              <a:spLocks noChangeShapeType="1"/>
            </p:cNvSpPr>
            <p:nvPr/>
          </p:nvSpPr>
          <p:spPr bwMode="auto">
            <a:xfrm>
              <a:off x="2105" y="1893"/>
              <a:ext cx="307" cy="3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68613" name="Text Box 23"/>
          <p:cNvSpPr txBox="1">
            <a:spLocks noChangeArrowheads="1"/>
          </p:cNvSpPr>
          <p:nvPr/>
        </p:nvSpPr>
        <p:spPr bwMode="auto">
          <a:xfrm>
            <a:off x="1219200" y="5105400"/>
            <a:ext cx="61722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r" rtl="1">
              <a:buFontTx/>
              <a:buChar char="•"/>
            </a:pPr>
            <a:r>
              <a:rPr lang="fa-IR" sz="1400" dirty="0"/>
              <a:t> هوبر 2004 – </a:t>
            </a:r>
            <a:r>
              <a:rPr lang="en-US" sz="1400" dirty="0"/>
              <a:t>Huber, G.</a:t>
            </a:r>
            <a:endParaRPr lang="fa-IR" sz="1400" dirty="0"/>
          </a:p>
          <a:p>
            <a:pPr lvl="1" algn="r" rtl="1">
              <a:buFontTx/>
              <a:buChar char="•"/>
            </a:pPr>
            <a:r>
              <a:rPr lang="fa-IR" sz="1400" dirty="0"/>
              <a:t> بویت و بویت 1995 – </a:t>
            </a:r>
            <a:r>
              <a:rPr lang="en-US" sz="1400" dirty="0" err="1"/>
              <a:t>Boyett</a:t>
            </a:r>
            <a:r>
              <a:rPr lang="en-US" sz="1400" dirty="0"/>
              <a:t> &amp; </a:t>
            </a:r>
            <a:r>
              <a:rPr lang="en-US" sz="1400" dirty="0" err="1"/>
              <a:t>Boyett</a:t>
            </a:r>
            <a:r>
              <a:rPr lang="en-US" sz="1400" dirty="0"/>
              <a:t> </a:t>
            </a:r>
            <a:endParaRPr lang="fa-IR" sz="1400" dirty="0"/>
          </a:p>
          <a:p>
            <a:pPr lvl="1" algn="r" rtl="1">
              <a:buFontTx/>
              <a:buChar char="•"/>
            </a:pPr>
            <a:r>
              <a:rPr lang="fa-IR" sz="1400" dirty="0"/>
              <a:t> تَپ­اسکات و همکاران 1998</a:t>
            </a:r>
          </a:p>
          <a:p>
            <a:pPr lvl="1" algn="r" rtl="1"/>
            <a:r>
              <a:rPr lang="en-US" sz="1400" dirty="0" err="1"/>
              <a:t>Tapscott</a:t>
            </a:r>
            <a:r>
              <a:rPr lang="en-US" sz="1400" dirty="0"/>
              <a:t>, D. &amp; Lowy, A. &amp; </a:t>
            </a:r>
            <a:r>
              <a:rPr lang="en-US" sz="1400" dirty="0" err="1"/>
              <a:t>Ticoll</a:t>
            </a:r>
            <a:r>
              <a:rPr lang="en-US" sz="1400" dirty="0"/>
              <a:t>, D.</a:t>
            </a:r>
            <a:endParaRPr lang="fa-IR" sz="1400" dirty="0"/>
          </a:p>
          <a:p>
            <a:pPr lvl="1" algn="r" rtl="1">
              <a:buFontTx/>
              <a:buChar char="•"/>
            </a:pPr>
            <a:r>
              <a:rPr lang="fa-IR" sz="1400" dirty="0"/>
              <a:t> کالُن 1996 – </a:t>
            </a:r>
            <a:r>
              <a:rPr lang="en-US" sz="1400" dirty="0" err="1"/>
              <a:t>Callon</a:t>
            </a:r>
            <a:r>
              <a:rPr lang="en-US" sz="1400" dirty="0"/>
              <a:t>, J. D.</a:t>
            </a:r>
            <a:endParaRPr lang="fa-IR" sz="1400" dirty="0"/>
          </a:p>
          <a:p>
            <a:pPr lvl="1" algn="r" rtl="1">
              <a:buFontTx/>
              <a:buChar char="•"/>
            </a:pPr>
            <a:r>
              <a:rPr lang="fa-IR" sz="1400" dirty="0"/>
              <a:t> توربان و همکاران 2006</a:t>
            </a:r>
          </a:p>
          <a:p>
            <a:pPr lvl="1" algn="r" rtl="1"/>
            <a:r>
              <a:rPr lang="en-US" sz="1400" dirty="0"/>
              <a:t>Turban, E. &amp; King, D. &amp; </a:t>
            </a:r>
            <a:r>
              <a:rPr lang="en-US" sz="1400" dirty="0" err="1"/>
              <a:t>Viehland</a:t>
            </a:r>
            <a:r>
              <a:rPr lang="en-US" sz="1400" dirty="0"/>
              <a:t>, D. &amp; Lee, 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6868"/>
            <a:ext cx="8229600" cy="799306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b="1" dirty="0" smtClean="0">
                <a:cs typeface="B Roya" pitchFamily="2" charset="-78"/>
              </a:rPr>
              <a:t>تاریخچه مختصر تجارت الکترونیکی</a:t>
            </a:r>
            <a:endParaRPr lang="en-US" b="1" dirty="0" smtClean="0">
              <a:cs typeface="B Roya" pitchFamily="2" charset="-78"/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143000"/>
            <a:ext cx="7391400" cy="4724400"/>
          </a:xfrm>
        </p:spPr>
        <p:txBody>
          <a:bodyPr/>
          <a:lstStyle/>
          <a:p>
            <a:pPr marL="347663" lvl="1" indent="-288925" algn="justLow">
              <a:lnSpc>
                <a:spcPct val="90000"/>
              </a:lnSpc>
              <a:spcBef>
                <a:spcPct val="0"/>
              </a:spcBef>
            </a:pPr>
            <a:r>
              <a:rPr lang="fa-IR" sz="2800" b="1" dirty="0" smtClean="0"/>
              <a:t>ا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نتقال الکترونیکی وجوه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 Electronic Funds Transfer (EFT) </a:t>
            </a:r>
          </a:p>
          <a:p>
            <a:pPr marL="347663" lvl="1" indent="-288925" algn="justLow">
              <a:lnSpc>
                <a:spcPct val="90000"/>
              </a:lnSpc>
              <a:spcBef>
                <a:spcPct val="0"/>
              </a:spcBef>
            </a:pP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347663" lvl="1" indent="-288925" algn="justLow">
              <a:lnSpc>
                <a:spcPct val="90000"/>
              </a:lnSpc>
              <a:spcBef>
                <a:spcPct val="0"/>
              </a:spcBef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مبادله الکترونیکی داده ها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Electronic Date Interchange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(EDI) </a:t>
            </a: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347663" lvl="1" indent="-288925" algn="justLow">
              <a:lnSpc>
                <a:spcPct val="90000"/>
              </a:lnSpc>
              <a:spcBef>
                <a:spcPct val="0"/>
              </a:spcBef>
            </a:pP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347663" lvl="1" indent="-288925" algn="justLow">
              <a:lnSpc>
                <a:spcPct val="90000"/>
              </a:lnSpc>
              <a:spcBef>
                <a:spcPct val="0"/>
              </a:spcBef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اینترنت و </a:t>
            </a:r>
            <a:r>
              <a:rPr lang="ar-SA" sz="2800" b="1" dirty="0" smtClean="0">
                <a:latin typeface="Calibri" pitchFamily="34" charset="0"/>
                <a:cs typeface="B Nazanin" pitchFamily="2" charset="-78"/>
              </a:rPr>
              <a:t>رشد سریع شرکت های اینترنتی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609600" indent="-609600" rtl="1"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482" y="5696868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4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96200" cy="6858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400" b="1" dirty="0" smtClean="0">
                <a:cs typeface="B Roya" pitchFamily="2" charset="-78"/>
              </a:rPr>
              <a:t> فشارهای کسب و کار</a:t>
            </a:r>
            <a:endParaRPr lang="en-US" sz="3400" b="1" dirty="0" smtClean="0">
              <a:cs typeface="B Roya" pitchFamily="2" charset="-78"/>
            </a:endParaRPr>
          </a:p>
        </p:txBody>
      </p:sp>
      <p:graphicFrame>
        <p:nvGraphicFramePr>
          <p:cNvPr id="48191" name="Group 63"/>
          <p:cNvGraphicFramePr>
            <a:graphicFrameLocks noGrp="1"/>
          </p:cNvGraphicFramePr>
          <p:nvPr>
            <p:ph type="tbl" idx="1"/>
          </p:nvPr>
        </p:nvGraphicFramePr>
        <p:xfrm>
          <a:off x="838200" y="1143000"/>
          <a:ext cx="7432675" cy="4569460"/>
        </p:xfrm>
        <a:graphic>
          <a:graphicData uri="http://schemas.openxmlformats.org/drawingml/2006/table">
            <a:tbl>
              <a:tblPr rtl="1"/>
              <a:tblGrid>
                <a:gridCol w="2586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6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طبقه</a:t>
                      </a:r>
                      <a:endParaRPr kumimoji="0" lang="fa-I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0A0A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عناصر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0A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113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فشارهای بازار و اقتصاد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رقابت شدید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اقتصاد جهانی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توافقات تجارت منطقه ای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هزینه فوق العاده پایین نیروی کار در بعضی از کشورها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تغییرات دائم و مهم در بازارها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افزایش قدرت مصرف کنندگان</a:t>
                      </a:r>
                      <a:endParaRPr kumimoji="0" 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5113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فشارهای اجتماعی و محیطی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تغییر ماهیت نیروی کار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حذف برخی مقررات دولتی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تغییر سوبسیدهای دولتی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افزایش اهمیت موضوعات اخلاقی و قانونی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افزایش مسئولیت اجتماعی سازمان ها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تغییرات سریع سیاسی</a:t>
                      </a:r>
                      <a:endParaRPr kumimoji="0" 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203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فشارهای فنآوری</a:t>
                      </a:r>
                      <a:endParaRPr kumimoji="0" 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منسوخ شدن سریع فنآوری ها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افزایش نوآوری ها و فنآوری های جدید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سر ریز اطلاعات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"/>
                        <a:tabLst>
                          <a:tab pos="457200" algn="l"/>
                        </a:tabLst>
                      </a:pPr>
                      <a:r>
                        <a:rPr kumimoji="0" lang="fa-I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کاهش سریع در هزینه فنآوری در مقایسه با نسبت عملکرد</a:t>
                      </a:r>
                      <a:endParaRPr kumimoji="0" lang="fa-I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7030" y="5794830"/>
            <a:ext cx="716280" cy="529770"/>
          </a:xfrm>
          <a:noFill/>
        </p:spPr>
        <p:txBody>
          <a:bodyPr/>
          <a:lstStyle/>
          <a:p>
            <a:pPr rtl="1"/>
            <a:r>
              <a:rPr lang="fa-IR" dirty="0" smtClean="0">
                <a:cs typeface="B Nazanin" pitchFamily="2" charset="-78"/>
              </a:rPr>
              <a:t>60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69653" name="Text Box 61"/>
          <p:cNvSpPr txBox="1">
            <a:spLocks noChangeArrowheads="1"/>
          </p:cNvSpPr>
          <p:nvPr/>
        </p:nvSpPr>
        <p:spPr bwMode="auto">
          <a:xfrm>
            <a:off x="304800" y="6172200"/>
            <a:ext cx="563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 dirty="0"/>
              <a:t>توربان و همکاران 2006  - </a:t>
            </a:r>
            <a:r>
              <a:rPr lang="en-US" sz="1400" dirty="0"/>
              <a:t>Turban, E. &amp; King, D. &amp; </a:t>
            </a:r>
            <a:r>
              <a:rPr lang="en-US" sz="1400" dirty="0" err="1"/>
              <a:t>Viehland</a:t>
            </a:r>
            <a:r>
              <a:rPr lang="en-US" sz="1400" dirty="0"/>
              <a:t>, D. &amp; Lee, 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6858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400" b="1" dirty="0" smtClean="0">
                <a:cs typeface="B Roya" pitchFamily="2" charset="-78"/>
              </a:rPr>
              <a:t>پاسخ های سازمانی</a:t>
            </a:r>
            <a:endParaRPr lang="en-US" sz="3400" b="1" dirty="0" smtClean="0">
              <a:cs typeface="B Roya" pitchFamily="2" charset="-78"/>
            </a:endParaRPr>
          </a:p>
        </p:txBody>
      </p:sp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12024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61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grpSp>
        <p:nvGrpSpPr>
          <p:cNvPr id="70660" name="Group 30"/>
          <p:cNvGrpSpPr>
            <a:grpSpLocks/>
          </p:cNvGrpSpPr>
          <p:nvPr/>
        </p:nvGrpSpPr>
        <p:grpSpPr bwMode="auto">
          <a:xfrm>
            <a:off x="762000" y="1524000"/>
            <a:ext cx="7467600" cy="4546600"/>
            <a:chOff x="288" y="1024"/>
            <a:chExt cx="4704" cy="2864"/>
          </a:xfrm>
        </p:grpSpPr>
        <p:sp>
          <p:nvSpPr>
            <p:cNvPr id="70663" name="AutoShape 6"/>
            <p:cNvSpPr>
              <a:spLocks noChangeArrowheads="1"/>
            </p:cNvSpPr>
            <p:nvPr/>
          </p:nvSpPr>
          <p:spPr bwMode="auto">
            <a:xfrm>
              <a:off x="451" y="1149"/>
              <a:ext cx="4486" cy="2666"/>
            </a:xfrm>
            <a:prstGeom prst="roundRect">
              <a:avLst>
                <a:gd name="adj" fmla="val 6884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64" name="AutoShape 7"/>
            <p:cNvSpPr>
              <a:spLocks noChangeArrowheads="1"/>
            </p:cNvSpPr>
            <p:nvPr/>
          </p:nvSpPr>
          <p:spPr bwMode="auto">
            <a:xfrm>
              <a:off x="2156" y="1024"/>
              <a:ext cx="997" cy="375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400" dirty="0">
                  <a:solidFill>
                    <a:schemeClr val="bg1"/>
                  </a:solidFill>
                  <a:cs typeface="+mn-cs"/>
                </a:rPr>
                <a:t>ساختار و فرهنگ سازمان</a:t>
              </a:r>
              <a:endParaRPr lang="en-US" sz="1400" dirty="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70665" name="AutoShape 8"/>
            <p:cNvSpPr>
              <a:spLocks noChangeArrowheads="1"/>
            </p:cNvSpPr>
            <p:nvPr/>
          </p:nvSpPr>
          <p:spPr bwMode="auto">
            <a:xfrm>
              <a:off x="288" y="2370"/>
              <a:ext cx="997" cy="233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400">
                  <a:solidFill>
                    <a:schemeClr val="bg1"/>
                  </a:solidFill>
                  <a:cs typeface="+mn-cs"/>
                </a:rPr>
                <a:t>استراتژی سازمان</a:t>
              </a:r>
              <a:endParaRPr lang="en-US" sz="140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70666" name="AutoShape 9"/>
            <p:cNvSpPr>
              <a:spLocks noChangeArrowheads="1"/>
            </p:cNvSpPr>
            <p:nvPr/>
          </p:nvSpPr>
          <p:spPr bwMode="auto">
            <a:xfrm>
              <a:off x="3995" y="2379"/>
              <a:ext cx="997" cy="229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400">
                  <a:solidFill>
                    <a:schemeClr val="bg1"/>
                  </a:solidFill>
                  <a:cs typeface="+mn-cs"/>
                </a:rPr>
                <a:t>فنآوری اطلاعات</a:t>
              </a:r>
              <a:endParaRPr lang="en-US" sz="140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70667" name="AutoShape 10"/>
            <p:cNvSpPr>
              <a:spLocks noChangeArrowheads="1"/>
            </p:cNvSpPr>
            <p:nvPr/>
          </p:nvSpPr>
          <p:spPr bwMode="auto">
            <a:xfrm>
              <a:off x="2168" y="2080"/>
              <a:ext cx="997" cy="576"/>
            </a:xfrm>
            <a:prstGeom prst="flowChartAlternateProcess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400" b="1" dirty="0">
                  <a:solidFill>
                    <a:schemeClr val="bg1"/>
                  </a:solidFill>
                  <a:cs typeface="+mn-cs"/>
                </a:rPr>
                <a:t>مدیریت و فرآیندهای کسب کار</a:t>
              </a:r>
              <a:endParaRPr lang="en-US" sz="1400" b="1" dirty="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70668" name="Line 11"/>
            <p:cNvSpPr>
              <a:spLocks noChangeShapeType="1"/>
            </p:cNvSpPr>
            <p:nvPr/>
          </p:nvSpPr>
          <p:spPr bwMode="auto">
            <a:xfrm flipV="1">
              <a:off x="4494" y="2623"/>
              <a:ext cx="0" cy="1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69" name="Line 12"/>
            <p:cNvSpPr>
              <a:spLocks noChangeShapeType="1"/>
            </p:cNvSpPr>
            <p:nvPr/>
          </p:nvSpPr>
          <p:spPr bwMode="auto">
            <a:xfrm flipH="1" flipV="1">
              <a:off x="3165" y="3724"/>
              <a:ext cx="1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70" name="Line 13"/>
            <p:cNvSpPr>
              <a:spLocks noChangeShapeType="1"/>
            </p:cNvSpPr>
            <p:nvPr/>
          </p:nvSpPr>
          <p:spPr bwMode="auto">
            <a:xfrm flipV="1">
              <a:off x="3165" y="2511"/>
              <a:ext cx="8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71" name="Line 14"/>
            <p:cNvSpPr>
              <a:spLocks noChangeShapeType="1"/>
            </p:cNvSpPr>
            <p:nvPr/>
          </p:nvSpPr>
          <p:spPr bwMode="auto">
            <a:xfrm flipH="1" flipV="1">
              <a:off x="3165" y="1273"/>
              <a:ext cx="1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72" name="Line 15"/>
            <p:cNvSpPr>
              <a:spLocks noChangeShapeType="1"/>
            </p:cNvSpPr>
            <p:nvPr/>
          </p:nvSpPr>
          <p:spPr bwMode="auto">
            <a:xfrm>
              <a:off x="4494" y="1269"/>
              <a:ext cx="0" cy="1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73" name="Line 16"/>
            <p:cNvSpPr>
              <a:spLocks noChangeShapeType="1"/>
            </p:cNvSpPr>
            <p:nvPr/>
          </p:nvSpPr>
          <p:spPr bwMode="auto">
            <a:xfrm>
              <a:off x="813" y="1261"/>
              <a:ext cx="135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74" name="Line 17"/>
            <p:cNvSpPr>
              <a:spLocks noChangeShapeType="1"/>
            </p:cNvSpPr>
            <p:nvPr/>
          </p:nvSpPr>
          <p:spPr bwMode="auto">
            <a:xfrm>
              <a:off x="810" y="1269"/>
              <a:ext cx="0" cy="1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75" name="Line 18"/>
            <p:cNvSpPr>
              <a:spLocks noChangeShapeType="1"/>
            </p:cNvSpPr>
            <p:nvPr/>
          </p:nvSpPr>
          <p:spPr bwMode="auto">
            <a:xfrm>
              <a:off x="801" y="3720"/>
              <a:ext cx="135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76" name="Line 19"/>
            <p:cNvSpPr>
              <a:spLocks noChangeShapeType="1"/>
            </p:cNvSpPr>
            <p:nvPr/>
          </p:nvSpPr>
          <p:spPr bwMode="auto">
            <a:xfrm flipV="1">
              <a:off x="792" y="2615"/>
              <a:ext cx="0" cy="1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77" name="Line 20"/>
            <p:cNvSpPr>
              <a:spLocks noChangeShapeType="1"/>
            </p:cNvSpPr>
            <p:nvPr/>
          </p:nvSpPr>
          <p:spPr bwMode="auto">
            <a:xfrm flipH="1" flipV="1">
              <a:off x="1282" y="2511"/>
              <a:ext cx="8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78" name="Line 21"/>
            <p:cNvSpPr>
              <a:spLocks noChangeShapeType="1"/>
            </p:cNvSpPr>
            <p:nvPr/>
          </p:nvSpPr>
          <p:spPr bwMode="auto">
            <a:xfrm>
              <a:off x="2666" y="2668"/>
              <a:ext cx="0" cy="9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79" name="Line 22"/>
            <p:cNvSpPr>
              <a:spLocks noChangeShapeType="1"/>
            </p:cNvSpPr>
            <p:nvPr/>
          </p:nvSpPr>
          <p:spPr bwMode="auto">
            <a:xfrm flipH="1">
              <a:off x="3605" y="2511"/>
              <a:ext cx="3" cy="12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80" name="Line 23"/>
            <p:cNvSpPr>
              <a:spLocks noChangeShapeType="1"/>
            </p:cNvSpPr>
            <p:nvPr/>
          </p:nvSpPr>
          <p:spPr bwMode="auto">
            <a:xfrm flipH="1">
              <a:off x="1725" y="2511"/>
              <a:ext cx="3" cy="12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81" name="Line 24"/>
            <p:cNvSpPr>
              <a:spLocks noChangeShapeType="1"/>
            </p:cNvSpPr>
            <p:nvPr/>
          </p:nvSpPr>
          <p:spPr bwMode="auto">
            <a:xfrm>
              <a:off x="1116" y="3157"/>
              <a:ext cx="30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82" name="Line 25"/>
            <p:cNvSpPr>
              <a:spLocks noChangeShapeType="1"/>
            </p:cNvSpPr>
            <p:nvPr/>
          </p:nvSpPr>
          <p:spPr bwMode="auto">
            <a:xfrm flipV="1">
              <a:off x="1116" y="2606"/>
              <a:ext cx="0" cy="5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83" name="Line 26"/>
            <p:cNvSpPr>
              <a:spLocks noChangeShapeType="1"/>
            </p:cNvSpPr>
            <p:nvPr/>
          </p:nvSpPr>
          <p:spPr bwMode="auto">
            <a:xfrm flipV="1">
              <a:off x="4161" y="2606"/>
              <a:ext cx="0" cy="5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0684" name="AutoShape 27"/>
            <p:cNvSpPr>
              <a:spLocks noChangeArrowheads="1"/>
            </p:cNvSpPr>
            <p:nvPr/>
          </p:nvSpPr>
          <p:spPr bwMode="auto">
            <a:xfrm>
              <a:off x="2168" y="3621"/>
              <a:ext cx="997" cy="267"/>
            </a:xfrm>
            <a:prstGeom prst="flowChartAlternateProcess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fa-IR" sz="1400">
                  <a:solidFill>
                    <a:schemeClr val="bg1"/>
                  </a:solidFill>
                  <a:cs typeface="+mn-cs"/>
                </a:rPr>
                <a:t>افراد و نقش ها</a:t>
              </a:r>
              <a:endParaRPr lang="en-US" sz="1400">
                <a:solidFill>
                  <a:schemeClr val="bg1"/>
                </a:solidFill>
                <a:cs typeface="+mn-cs"/>
              </a:endParaRPr>
            </a:p>
          </p:txBody>
        </p:sp>
      </p:grpSp>
      <p:sp>
        <p:nvSpPr>
          <p:cNvPr id="70661" name="Text Box 28"/>
          <p:cNvSpPr txBox="1">
            <a:spLocks noChangeArrowheads="1"/>
          </p:cNvSpPr>
          <p:nvPr/>
        </p:nvSpPr>
        <p:spPr bwMode="auto">
          <a:xfrm>
            <a:off x="0" y="6324600"/>
            <a:ext cx="563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/>
              <a:t>توربان و همکاران 2006  - </a:t>
            </a:r>
            <a:r>
              <a:rPr lang="en-US" sz="1400"/>
              <a:t>Turban, E. &amp; King, D. &amp; Viehland, D. &amp; Lee, 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82996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62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71687" name="Rectangle 6"/>
          <p:cNvSpPr>
            <a:spLocks noChangeArrowheads="1"/>
          </p:cNvSpPr>
          <p:nvPr/>
        </p:nvSpPr>
        <p:spPr bwMode="auto">
          <a:xfrm>
            <a:off x="381000" y="228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fa-IR" sz="34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rPr>
              <a:t>پاسخ </a:t>
            </a:r>
            <a:r>
              <a:rPr lang="fa-IR" sz="34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rPr>
              <a:t>های سازمانی</a:t>
            </a:r>
            <a:endParaRPr lang="en-US" sz="3400" b="1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B Roy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239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سيستم های استراتژيک</a:t>
            </a:r>
          </a:p>
          <a:p>
            <a:pPr marL="465138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بهبود های مستمر و ساختار دهی مجدد فرآيندهای کسب و کار</a:t>
            </a:r>
          </a:p>
          <a:p>
            <a:pPr marL="465138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سازمان های چابک</a:t>
            </a:r>
          </a:p>
          <a:p>
            <a:pPr marL="465138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مديريت روابط مشتری</a:t>
            </a:r>
          </a:p>
          <a:p>
            <a:pPr marL="465138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اتحاد تجاری</a:t>
            </a:r>
          </a:p>
          <a:p>
            <a:pPr marL="465138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بازار الکترونيکی</a:t>
            </a:r>
          </a:p>
          <a:p>
            <a:pPr marL="465138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کاهش زمان توليد محصول و زمان خلق ايده تا رسيدن به بازار</a:t>
            </a:r>
          </a:p>
          <a:p>
            <a:pPr marL="465138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اختياردهی به کارکنان</a:t>
            </a:r>
          </a:p>
          <a:p>
            <a:pPr marL="465138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بهبود زنجيره تامين</a:t>
            </a:r>
          </a:p>
          <a:p>
            <a:pPr marL="465138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مديريت دانش</a:t>
            </a:r>
            <a:endParaRPr lang="fa-IR" sz="2400" b="1" dirty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82996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63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pic>
        <p:nvPicPr>
          <p:cNvPr id="71685" name="Picture 4" descr="FedEx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562600"/>
            <a:ext cx="12382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7" name="Rectangle 6"/>
          <p:cNvSpPr>
            <a:spLocks noChangeArrowheads="1"/>
          </p:cNvSpPr>
          <p:nvPr/>
        </p:nvSpPr>
        <p:spPr bwMode="auto">
          <a:xfrm>
            <a:off x="381000" y="228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fa-IR" sz="34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rPr>
              <a:t>سيستم های استراتژيک </a:t>
            </a:r>
            <a:r>
              <a:rPr lang="en-US" sz="32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+mj-ea"/>
                <a:cs typeface="B Roya" pitchFamily="2" charset="-78"/>
              </a:rPr>
              <a:t>Strategic Systems</a:t>
            </a:r>
            <a:endParaRPr lang="en-US" sz="3200" b="1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  <a:ea typeface="+mj-ea"/>
              <a:cs typeface="B Roy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239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مزيت های استراتژيک برای سازمان فراهم می کنند و سازمان را قادر می کنند :</a:t>
            </a:r>
          </a:p>
          <a:p>
            <a:pPr marL="914400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سهم بازاريان را افزايش دهند</a:t>
            </a:r>
          </a:p>
          <a:p>
            <a:pPr marL="914400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با تامين کنندگان بهتر مذاکره کنند</a:t>
            </a:r>
          </a:p>
          <a:p>
            <a:pPr marL="914400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از ورود رقبا جلوگيری کنند</a:t>
            </a:r>
          </a:p>
          <a:p>
            <a:pPr marL="465138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465138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برخی از سيستم های استراتژيک</a:t>
            </a:r>
          </a:p>
          <a:p>
            <a:pPr marL="914400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سيستم تحويل شبانه روزی</a:t>
            </a:r>
          </a:p>
          <a:p>
            <a:pPr marL="914400" indent="-465138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شرکت پستی </a:t>
            </a:r>
            <a:r>
              <a:rPr lang="en-US" sz="2400" b="1" dirty="0" err="1" smtClean="0">
                <a:latin typeface="Calibri" pitchFamily="34" charset="0"/>
                <a:cs typeface="B Nazanin" pitchFamily="2" charset="-78"/>
              </a:rPr>
              <a:t>Fedex</a:t>
            </a:r>
            <a:endParaRPr lang="fa-IR" sz="2400" b="1" dirty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12024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66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pic>
        <p:nvPicPr>
          <p:cNvPr id="74757" name="Picture 4" descr="Dell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5867400"/>
            <a:ext cx="9239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8" name="Picture 5" descr="Intel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5867400"/>
            <a:ext cx="13144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9" name="Text Box 6"/>
          <p:cNvSpPr txBox="1">
            <a:spLocks noChangeArrowheads="1"/>
          </p:cNvSpPr>
          <p:nvPr/>
        </p:nvSpPr>
        <p:spPr bwMode="auto">
          <a:xfrm>
            <a:off x="381000" y="228601"/>
            <a:ext cx="83058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fa-IR" sz="31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rPr>
              <a:t>بهبودهای مستمر </a:t>
            </a:r>
            <a:r>
              <a:rPr lang="en-US" sz="2600" b="1" dirty="0" smtClean="0">
                <a:solidFill>
                  <a:schemeClr val="accent1"/>
                </a:solidFill>
                <a:latin typeface="Calibri" pitchFamily="34" charset="0"/>
                <a:cs typeface="B Nazanin" pitchFamily="2" charset="-78"/>
              </a:rPr>
              <a:t>Continuous </a:t>
            </a:r>
            <a:r>
              <a:rPr lang="en-US" sz="2600" b="1" dirty="0">
                <a:solidFill>
                  <a:schemeClr val="accent1"/>
                </a:solidFill>
                <a:latin typeface="Calibri" pitchFamily="34" charset="0"/>
                <a:cs typeface="B Nazanin" pitchFamily="2" charset="-78"/>
              </a:rPr>
              <a:t>Improvement Efforts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1066800"/>
            <a:ext cx="7086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اجرای برنامه هايي به منظور بهبود بهره وری، کيفي و خدمات به مشتریان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منجر می شود به :</a:t>
            </a:r>
          </a:p>
          <a:p>
            <a:pPr marL="914400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ساختار دهی مجدد فرآيندهای کسب و کار يا همان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Business Process Restructuring (BPR)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914400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مهندسی مجدد</a:t>
            </a:r>
          </a:p>
          <a:p>
            <a:pPr marL="914400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تغيير ابعاد فناوری، انسانی و سازمانی شرکت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نقش عمده فناوری اطلاعات و به خصوص تجارت الکترونيک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مثال: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ارسال درخواست های سفارشی و ارسال از طريق سیستم برنامه ريزی منابع سازمانی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Enterprise Resource Planning (ERP)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6858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100" b="1" dirty="0" smtClean="0">
                <a:cs typeface="B Roya" pitchFamily="2" charset="-78"/>
              </a:rPr>
              <a:t>سازمان های چابک </a:t>
            </a:r>
            <a:r>
              <a:rPr lang="en-US" sz="2800" b="1" dirty="0" smtClean="0">
                <a:latin typeface="Calibri" pitchFamily="34" charset="0"/>
                <a:cs typeface="B Roya" pitchFamily="2" charset="-78"/>
              </a:rPr>
              <a:t>Agile Organizations</a:t>
            </a: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97510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67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75781" name="Text Box 4"/>
          <p:cNvSpPr txBox="1">
            <a:spLocks noChangeArrowheads="1"/>
          </p:cNvSpPr>
          <p:nvPr/>
        </p:nvSpPr>
        <p:spPr bwMode="auto">
          <a:xfrm>
            <a:off x="381000" y="6019800"/>
            <a:ext cx="3581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PeopleSoft, Inc.</a:t>
            </a:r>
          </a:p>
        </p:txBody>
      </p:sp>
      <p:sp>
        <p:nvSpPr>
          <p:cNvPr id="5" name="Rectangle 4"/>
          <p:cNvSpPr/>
          <p:nvPr/>
        </p:nvSpPr>
        <p:spPr>
          <a:xfrm>
            <a:off x="990600" y="1143000"/>
            <a:ext cx="7239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 algn="just" rtl="1">
              <a:lnSpc>
                <a:spcPct val="20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سازمان چابک توانايی بهره وری پايدار را حتی در زمان انجام تغييرات با جذب منابع مورد نياز و بهبود فرآيندهای کسب و کار دارد.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8382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100" b="1" dirty="0" smtClean="0">
                <a:cs typeface="B Roya" pitchFamily="2" charset="-78"/>
              </a:rPr>
              <a:t>مدیریت روابط مشتری</a:t>
            </a:r>
            <a:r>
              <a:rPr lang="fa-IR" sz="2800" b="1" dirty="0" smtClean="0">
                <a:latin typeface="Calibri" pitchFamily="34" charset="0"/>
                <a:cs typeface="B Roya" pitchFamily="2" charset="-78"/>
              </a:rPr>
              <a:t> </a:t>
            </a:r>
            <a:r>
              <a:rPr lang="en-US" sz="2800" b="1" dirty="0" smtClean="0">
                <a:latin typeface="Calibri" pitchFamily="34" charset="0"/>
                <a:cs typeface="B Roya" pitchFamily="2" charset="-78"/>
              </a:rPr>
              <a:t>Customer Relationship Management</a:t>
            </a:r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97510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69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1143000"/>
            <a:ext cx="7239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 algn="just" rtl="1">
              <a:lnSpc>
                <a:spcPct val="20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مشتری محوری و توجه به نياز مشتريان را مديريت روابط مشتری می گوييم.</a:t>
            </a:r>
          </a:p>
          <a:p>
            <a:pPr marL="465138" indent="-465138" algn="just" rtl="1">
              <a:lnSpc>
                <a:spcPct val="20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مشتری === پادشاه /  ملکه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 vert="horz" anchor="ctr">
            <a:normAutofit/>
          </a:bodyPr>
          <a:lstStyle/>
          <a:p>
            <a:pPr marL="63500" algn="ctr"/>
            <a:r>
              <a:rPr lang="fa-IR" sz="3100" b="1" dirty="0" smtClean="0">
                <a:cs typeface="B Roya" pitchFamily="2" charset="-78"/>
              </a:rPr>
              <a:t>اتحاد تجاری </a:t>
            </a:r>
            <a:r>
              <a:rPr lang="en-US" sz="2800" b="1" dirty="0" smtClean="0">
                <a:latin typeface="Calibri" pitchFamily="34" charset="0"/>
                <a:cs typeface="B Roya" pitchFamily="2" charset="-78"/>
              </a:rPr>
              <a:t>Business Alliances</a:t>
            </a:r>
          </a:p>
        </p:txBody>
      </p:sp>
      <p:pic>
        <p:nvPicPr>
          <p:cNvPr id="78851" name="Picture 5" descr="General Motors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3962400"/>
            <a:ext cx="7048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2" name="Picture 6" descr="Ford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5200650"/>
            <a:ext cx="20288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3" name="Picture 12" descr="CHRYSLER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3000822"/>
            <a:ext cx="152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4" name="Picture 13" descr="Chrysler Financial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3200400"/>
            <a:ext cx="14192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5" name="Picture 14" descr="Detroit Diesel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5257800"/>
            <a:ext cx="25717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6" name="Picture 15" descr="DODG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43800" y="6096000"/>
            <a:ext cx="1171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7" name="Picture 16" descr="FreighTliner 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52800" y="6019800"/>
            <a:ext cx="2314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8" name="Picture 17" descr="FUSO 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9600" y="3762822"/>
            <a:ext cx="666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9" name="Picture 18" descr="Jeep 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772400" y="5486400"/>
            <a:ext cx="11049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0" name="Picture 19" descr="Johnson Controls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066800" y="4191000"/>
            <a:ext cx="2047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1" name="Picture 20" descr="Lear Co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705600" y="4419600"/>
            <a:ext cx="178117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2" name="Picture 21" descr="MaYBacH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495800" y="3077022"/>
            <a:ext cx="11620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3" name="Picture 22" descr="Mercesed-Benz 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352800" y="3305622"/>
            <a:ext cx="6572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4" name="Picture 23" descr="Mercesed-Benz Bank 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495800" y="4648200"/>
            <a:ext cx="17049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5" name="Picture 24" descr="metaldyne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3200400"/>
            <a:ext cx="20859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6" name="Picture 25" descr="Mitsubishi Motors 1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572000" y="4067622"/>
            <a:ext cx="11239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7" name="Picture 26" descr="MOPAR 1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28600" y="4572000"/>
            <a:ext cx="2257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8" name="Picture 27" descr="orion 1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5715000" y="5943600"/>
            <a:ext cx="19240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9" name="Picture 28" descr="SEtra 1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2514600" y="6096000"/>
            <a:ext cx="16573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70" name="Picture 29" descr="smart 1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685800" y="6096000"/>
            <a:ext cx="11620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71" name="Picture 30" descr="Sterling Trucks 1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7162800" y="3458022"/>
            <a:ext cx="14478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72" name="Picture 31" descr="Thomas 1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3276600" y="4953000"/>
            <a:ext cx="1466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73" name="Picture 32" descr="Visteon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2209800" y="3534222"/>
            <a:ext cx="10763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74" name="Picture 33" descr="Western Star 1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5791200" y="3381822"/>
            <a:ext cx="11049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26" name="Picture 34" descr="Covisint 1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1447800" y="3733800"/>
            <a:ext cx="5867400" cy="2182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/>
        </p:nvSpPr>
        <p:spPr>
          <a:xfrm>
            <a:off x="914400" y="997860"/>
            <a:ext cx="73914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اشتراک منابع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سرمایه گذاری مشترک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ايجاد واحدهای تحقيقاتی مشترک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ايجاد يک بازار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B2B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بزرگ الکترونيکی به نام </a:t>
            </a:r>
            <a:r>
              <a:rPr lang="en-US" sz="2400" b="1" dirty="0" err="1" smtClean="0">
                <a:latin typeface="Calibri" pitchFamily="34" charset="0"/>
                <a:cs typeface="B Nazanin" pitchFamily="2" charset="-78"/>
              </a:rPr>
              <a:t>Covisint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609600"/>
          </a:xfrm>
        </p:spPr>
        <p:txBody>
          <a:bodyPr vert="horz" anchor="ctr">
            <a:normAutofit/>
          </a:bodyPr>
          <a:lstStyle/>
          <a:p>
            <a:pPr marL="0" algn="ctr"/>
            <a:r>
              <a:rPr lang="fa-IR" sz="3100" b="1" dirty="0" smtClean="0">
                <a:cs typeface="B Roya" pitchFamily="2" charset="-78"/>
              </a:rPr>
              <a:t>بازار الکترونیکی</a:t>
            </a:r>
            <a:endParaRPr lang="en-US" sz="3100" b="1" dirty="0" smtClean="0">
              <a:cs typeface="B Roya" pitchFamily="2" charset="-78"/>
            </a:endParaRPr>
          </a:p>
        </p:txBody>
      </p:sp>
      <p:sp>
        <p:nvSpPr>
          <p:cNvPr id="1034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82996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94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14400" y="1143000"/>
            <a:ext cx="7315200" cy="2661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5138" indent="-465138" algn="r" rtl="1">
              <a:lnSpc>
                <a:spcPct val="1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بازارهای خصوصی يا عمومی</a:t>
            </a:r>
          </a:p>
          <a:p>
            <a:pPr marL="465138" indent="-465138" algn="r" rtl="1">
              <a:lnSpc>
                <a:spcPct val="1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امکان رقابت جهانی برای اعضای خود</a:t>
            </a:r>
          </a:p>
          <a:p>
            <a:pPr marL="465138" indent="-465138" algn="r" rtl="1">
              <a:lnSpc>
                <a:spcPct val="15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بهبود راندمان تجارت</a:t>
            </a:r>
            <a:r>
              <a:rPr lang="fa-IR" sz="4400" b="1" dirty="0">
                <a:solidFill>
                  <a:schemeClr val="tx2"/>
                </a:solidFill>
              </a:rPr>
              <a:t/>
            </a:r>
            <a:br>
              <a:rPr lang="fa-IR" sz="4400" b="1" dirty="0">
                <a:solidFill>
                  <a:schemeClr val="tx2"/>
                </a:solidFill>
              </a:rPr>
            </a:br>
            <a:endParaRPr lang="en-US" sz="2600" b="1" dirty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162800" cy="533400"/>
          </a:xfrm>
        </p:spPr>
        <p:txBody>
          <a:bodyPr vert="horz" anchor="ctr">
            <a:normAutofit fontScale="90000"/>
          </a:bodyPr>
          <a:lstStyle/>
          <a:p>
            <a:pPr marL="4763" algn="ctr"/>
            <a:r>
              <a:rPr lang="fa-IR" sz="3100" b="1" dirty="0" smtClean="0">
                <a:cs typeface="B Roya" pitchFamily="2" charset="-78"/>
              </a:rPr>
              <a:t>کاهش زمان تولید محصول </a:t>
            </a:r>
            <a:r>
              <a:rPr lang="en-US" sz="3100" b="1" dirty="0" smtClean="0">
                <a:latin typeface="Calibri" pitchFamily="34" charset="0"/>
                <a:cs typeface="B Roya" pitchFamily="2" charset="-78"/>
              </a:rPr>
              <a:t>Cycle Time</a:t>
            </a:r>
          </a:p>
        </p:txBody>
      </p:sp>
      <p:sp>
        <p:nvSpPr>
          <p:cNvPr id="1044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82996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95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104453" name="Text Box 4"/>
          <p:cNvSpPr txBox="1">
            <a:spLocks noChangeArrowheads="1"/>
          </p:cNvSpPr>
          <p:nvPr/>
        </p:nvSpPr>
        <p:spPr bwMode="auto">
          <a:xfrm>
            <a:off x="914400" y="1143000"/>
            <a:ext cx="73914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5138" indent="-406400" algn="r" rtl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کاهش زمان هر يک از فعاليت های توليد محصول از ابتدا تا انتها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465138" indent="-406400" algn="r" rtl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کاهش زمان </a:t>
            </a:r>
            <a:r>
              <a:rPr lang="fa-IR" sz="2400" b="1" dirty="0">
                <a:latin typeface="Calibri" pitchFamily="34" charset="0"/>
                <a:cs typeface="B Nazanin" pitchFamily="2" charset="-78"/>
              </a:rPr>
              <a:t>خلق ایده تا رسیدن به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بازار </a:t>
            </a:r>
            <a:r>
              <a:rPr lang="en-US" sz="2600" b="1" dirty="0" smtClean="0">
                <a:latin typeface="Calibri" pitchFamily="34" charset="0"/>
                <a:cs typeface="B Nazanin" pitchFamily="2" charset="-78"/>
              </a:rPr>
              <a:t>Time </a:t>
            </a:r>
            <a:r>
              <a:rPr lang="en-US" sz="2600" b="1" dirty="0">
                <a:latin typeface="Calibri" pitchFamily="34" charset="0"/>
                <a:cs typeface="B Nazanin" pitchFamily="2" charset="-78"/>
              </a:rPr>
              <a:t>to </a:t>
            </a:r>
            <a:r>
              <a:rPr lang="en-US" sz="2600" b="1" dirty="0" smtClean="0">
                <a:latin typeface="Calibri" pitchFamily="34" charset="0"/>
                <a:cs typeface="B Nazanin" pitchFamily="2" charset="-78"/>
              </a:rPr>
              <a:t>Market</a:t>
            </a:r>
            <a:endParaRPr lang="fa-IR" sz="2600" b="1" dirty="0" smtClean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104454" name="Text Box 5"/>
          <p:cNvSpPr txBox="1">
            <a:spLocks noChangeArrowheads="1"/>
          </p:cNvSpPr>
          <p:nvPr/>
        </p:nvSpPr>
        <p:spPr bwMode="auto">
          <a:xfrm>
            <a:off x="381000" y="2514600"/>
            <a:ext cx="2743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 dirty="0"/>
              <a:t>دِیویس 2001 – </a:t>
            </a:r>
            <a:r>
              <a:rPr lang="en-US" sz="1400" dirty="0"/>
              <a:t>Davis, B.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2895600"/>
            <a:ext cx="8382000" cy="609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763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1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B Roya" pitchFamily="2" charset="-78"/>
              </a:rPr>
              <a:t>اختیاردهی به کارکنان</a:t>
            </a:r>
            <a:endParaRPr kumimoji="0" lang="en-US" sz="3100" b="1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B Roya" pitchFamily="2" charset="-78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07146" y="3806322"/>
            <a:ext cx="7391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5138" indent="-406400" algn="r" rtl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دادن اختيار تصميم گيری و عمل به کارکنان</a:t>
            </a:r>
          </a:p>
          <a:p>
            <a:pPr marL="465138" indent="-406400" algn="r" rtl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در عين حال تاکيد برکنترل مرکزی در سازمان</a:t>
            </a:r>
            <a:endParaRPr lang="fa-IR" sz="2600" b="1" dirty="0" smtClean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81000" y="5638800"/>
            <a:ext cx="464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 dirty="0">
                <a:solidFill>
                  <a:schemeClr val="tx2"/>
                </a:solidFill>
              </a:rPr>
              <a:t>لیپناک و استمپز 2000 – </a:t>
            </a:r>
            <a:r>
              <a:rPr lang="en-US" sz="1400" dirty="0" err="1">
                <a:solidFill>
                  <a:schemeClr val="tx2"/>
                </a:solidFill>
              </a:rPr>
              <a:t>Lipnack</a:t>
            </a:r>
            <a:r>
              <a:rPr lang="en-US" sz="1400" dirty="0">
                <a:solidFill>
                  <a:schemeClr val="tx2"/>
                </a:solidFill>
              </a:rPr>
              <a:t>, J. &amp; Stamps, 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/>
          <a:lstStyle/>
          <a:p>
            <a:pPr algn="ctr" rtl="1" eaLnBrk="1" hangingPunct="1"/>
            <a:r>
              <a:rPr lang="fa-IR" b="1" dirty="0" smtClean="0">
                <a:cs typeface="B Roya" pitchFamily="2" charset="-78"/>
              </a:rPr>
              <a:t>تاریخچه مختصر تجارت</a:t>
            </a:r>
            <a:r>
              <a:rPr lang="fa-IR" b="1" dirty="0" smtClean="0"/>
              <a:t> </a:t>
            </a:r>
            <a:r>
              <a:rPr lang="fa-IR" b="1" dirty="0" smtClean="0">
                <a:cs typeface="B Roya" pitchFamily="2" charset="-78"/>
              </a:rPr>
              <a:t>الکترونیکی</a:t>
            </a:r>
            <a:endParaRPr lang="en-US" b="1" dirty="0" smtClean="0">
              <a:cs typeface="B Roya" pitchFamily="2" charset="-78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377950"/>
            <a:ext cx="7239000" cy="4525963"/>
          </a:xfrm>
        </p:spPr>
        <p:txBody>
          <a:bodyPr/>
          <a:lstStyle/>
          <a:p>
            <a:pPr marL="347663" lvl="1" indent="-288925" algn="justLow">
              <a:lnSpc>
                <a:spcPct val="90000"/>
              </a:lnSpc>
              <a:spcBef>
                <a:spcPct val="0"/>
              </a:spcBef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تجارت الکترونیکی</a:t>
            </a:r>
          </a:p>
          <a:p>
            <a:pPr marL="347663" lvl="1" indent="-288925" algn="justLow">
              <a:lnSpc>
                <a:spcPct val="90000"/>
              </a:lnSpc>
              <a:spcBef>
                <a:spcPct val="0"/>
              </a:spcBef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فرآیندهای بنگاه به مشتری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Business to Consumer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(B2C)</a:t>
            </a: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فرآیندهای بنگاه به بنگاه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Business to Business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(B2B)</a:t>
            </a: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فرآیندهای بنگاه به کارکنان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Business to Employees (B2E) </a:t>
            </a: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5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482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96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106500" name="Rectangle 5"/>
          <p:cNvSpPr>
            <a:spLocks noChangeArrowheads="1"/>
          </p:cNvSpPr>
          <p:nvPr/>
        </p:nvSpPr>
        <p:spPr bwMode="auto">
          <a:xfrm>
            <a:off x="381000" y="228600"/>
            <a:ext cx="830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763" algn="ctr" rtl="1"/>
            <a:r>
              <a:rPr lang="fa-IR" sz="31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rPr>
              <a:t>بهبود </a:t>
            </a:r>
            <a:r>
              <a:rPr lang="fa-IR" sz="31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rPr>
              <a:t>زنجیره </a:t>
            </a:r>
            <a:r>
              <a:rPr lang="fa-IR" sz="31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rPr>
              <a:t>تامین</a:t>
            </a:r>
            <a:endParaRPr lang="en-US" sz="3100" b="1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B Roya" pitchFamily="2" charset="-78"/>
            </a:endParaRPr>
          </a:p>
        </p:txBody>
      </p:sp>
      <p:sp>
        <p:nvSpPr>
          <p:cNvPr id="106501" name="Text Box 6"/>
          <p:cNvSpPr txBox="1">
            <a:spLocks noChangeArrowheads="1"/>
          </p:cNvSpPr>
          <p:nvPr/>
        </p:nvSpPr>
        <p:spPr bwMode="auto">
          <a:xfrm>
            <a:off x="609600" y="5638800"/>
            <a:ext cx="579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 dirty="0"/>
              <a:t>توربان و همکاران 2006  - </a:t>
            </a:r>
            <a:r>
              <a:rPr lang="en-US" sz="1400" dirty="0"/>
              <a:t>Turban, E. &amp; King, D. &amp; </a:t>
            </a:r>
            <a:r>
              <a:rPr lang="en-US" sz="1400" dirty="0" err="1"/>
              <a:t>Viehland</a:t>
            </a:r>
            <a:r>
              <a:rPr lang="en-US" sz="1400" dirty="0"/>
              <a:t>, D. &amp; Lee, J.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07146" y="1143000"/>
            <a:ext cx="739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5138" indent="-406400" algn="r" rtl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کاهش تاخير در زنجيره تامين</a:t>
            </a:r>
          </a:p>
          <a:p>
            <a:pPr marL="465138" indent="-406400" algn="r" rtl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کاهش موجودی ها</a:t>
            </a:r>
          </a:p>
          <a:p>
            <a:pPr marL="465138" indent="-406400" algn="r" rtl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حذف عوامل غيرموثر</a:t>
            </a:r>
            <a:endParaRPr lang="fa-IR" sz="2600" b="1" dirty="0" smtClean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82996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97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1524000" y="228600"/>
            <a:ext cx="624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763" algn="ctr" rtl="1"/>
            <a:r>
              <a:rPr lang="fa-IR" sz="31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rPr>
              <a:t>مدیریت </a:t>
            </a:r>
            <a:r>
              <a:rPr lang="fa-IR" sz="31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rPr>
              <a:t>دانش</a:t>
            </a:r>
            <a:endParaRPr lang="en-US" sz="3100" b="1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B Roya" pitchFamily="2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07146" y="1143000"/>
            <a:ext cx="73914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5138" indent="-406400" algn="r" rtl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ايجاد دانش</a:t>
            </a:r>
          </a:p>
          <a:p>
            <a:pPr marL="465138" indent="-406400" algn="r" rtl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حفظ و نگهداری دانش</a:t>
            </a:r>
          </a:p>
          <a:p>
            <a:pPr marL="465138" indent="-406400" algn="r" rtl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به روز کردن دانش</a:t>
            </a:r>
          </a:p>
          <a:p>
            <a:pPr marL="465138" indent="-406400" algn="r" rtl="1"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استفاده در مواقع ضروری</a:t>
            </a:r>
            <a:endParaRPr lang="fa-IR" sz="2600" b="1" dirty="0" smtClean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7620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100" b="1" dirty="0" smtClean="0">
                <a:cs typeface="B Roya" pitchFamily="2" charset="-78"/>
              </a:rPr>
              <a:t>منافع تجارت الکترونیک</a:t>
            </a:r>
            <a:endParaRPr lang="en-US" sz="3100" b="1" dirty="0" smtClean="0">
              <a:cs typeface="B Roya" pitchFamily="2" charset="-78"/>
            </a:endParaRPr>
          </a:p>
        </p:txBody>
      </p:sp>
      <p:sp>
        <p:nvSpPr>
          <p:cNvPr id="10854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143000"/>
            <a:ext cx="7239000" cy="5181600"/>
          </a:xfrm>
        </p:spPr>
        <p:txBody>
          <a:bodyPr>
            <a:normAutofit fontScale="92500" lnSpcReduction="10000"/>
          </a:bodyPr>
          <a:lstStyle/>
          <a:p>
            <a:pPr marL="465138" lvl="1" indent="-465138">
              <a:lnSpc>
                <a:spcPct val="150000"/>
              </a:lnSpc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منافع </a:t>
            </a:r>
            <a:r>
              <a:rPr lang="fa-IR" b="1" dirty="0" smtClean="0">
                <a:latin typeface="Calibri" pitchFamily="34" charset="0"/>
                <a:cs typeface="B Nazanin" pitchFamily="2" charset="-78"/>
              </a:rPr>
              <a:t>برای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 سازمان ها</a:t>
            </a:r>
          </a:p>
          <a:p>
            <a:pPr marL="990600" lvl="1" indent="-533400">
              <a:lnSpc>
                <a:spcPct val="150000"/>
              </a:lnSpc>
            </a:pP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دسترسی جهانی</a:t>
            </a:r>
          </a:p>
          <a:p>
            <a:pPr marL="990600" lvl="1" indent="-533400" algn="r" rtl="1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کاهش هزینه ها</a:t>
            </a:r>
          </a:p>
          <a:p>
            <a:pPr marL="990600" lvl="1" indent="-533400" algn="r" rtl="1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تک محصولی (تخصصی) شدن کسب و کارها</a:t>
            </a:r>
          </a:p>
          <a:p>
            <a:pPr marL="990600" lvl="1" indent="-533400">
              <a:lnSpc>
                <a:spcPct val="16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بهبود زنجیره تأمین</a:t>
            </a:r>
          </a:p>
          <a:p>
            <a:pPr marL="990600" lvl="1" indent="-533400">
              <a:lnSpc>
                <a:spcPct val="16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ساعت کار شبانه روزی</a:t>
            </a:r>
          </a:p>
          <a:p>
            <a:pPr marL="990600" lvl="1" indent="-533400">
              <a:lnSpc>
                <a:spcPct val="16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سفارشی سازی</a:t>
            </a:r>
          </a:p>
          <a:p>
            <a:pPr marL="990600" lvl="1" indent="-533400">
              <a:lnSpc>
                <a:spcPct val="16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کاهش زمان پیاده سازی محصول</a:t>
            </a:r>
          </a:p>
          <a:p>
            <a:pPr marL="990600" lvl="1" indent="-533400" algn="r" rtl="1" eaLnBrk="1" hangingPunct="1">
              <a:lnSpc>
                <a:spcPct val="150000"/>
              </a:lnSpc>
            </a:pP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990600" lvl="1" indent="-533400" algn="r" rtl="1" eaLnBrk="1" hangingPunct="1">
              <a:buFontTx/>
              <a:buNone/>
            </a:pP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1085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53968" y="5711382"/>
            <a:ext cx="973914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98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pic>
        <p:nvPicPr>
          <p:cNvPr id="108550" name="Picture 4" descr="DOGtoys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276600"/>
            <a:ext cx="198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1" name="Text Box 5"/>
          <p:cNvSpPr txBox="1">
            <a:spLocks noChangeArrowheads="1"/>
          </p:cNvSpPr>
          <p:nvPr/>
        </p:nvSpPr>
        <p:spPr bwMode="auto">
          <a:xfrm>
            <a:off x="457200" y="61722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 dirty="0"/>
              <a:t>کینتون و گُر 1997 – </a:t>
            </a:r>
            <a:r>
              <a:rPr lang="en-US" sz="1400" dirty="0"/>
              <a:t>Clinton, W. J. &amp; Gore, A. Jr.</a:t>
            </a:r>
          </a:p>
        </p:txBody>
      </p:sp>
      <p:pic>
        <p:nvPicPr>
          <p:cNvPr id="108552" name="Picture 6" descr="Boeing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819400"/>
            <a:ext cx="15335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Dell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5105400"/>
            <a:ext cx="9239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anchor="ctr">
            <a:normAutofit/>
          </a:bodyPr>
          <a:lstStyle/>
          <a:p>
            <a:pPr marL="0" algn="ctr"/>
            <a:r>
              <a:rPr lang="fa-IR" sz="3100" b="1" dirty="0" smtClean="0">
                <a:cs typeface="B Roya" pitchFamily="2" charset="-78"/>
              </a:rPr>
              <a:t>منافع تجارت الکترونیک</a:t>
            </a:r>
            <a:endParaRPr lang="en-US" sz="3100" b="1" dirty="0" smtClean="0">
              <a:cs typeface="B Roya" pitchFamily="2" charset="-78"/>
            </a:endParaRPr>
          </a:p>
        </p:txBody>
      </p:sp>
      <p:sp>
        <p:nvSpPr>
          <p:cNvPr id="1126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53968" y="5711382"/>
            <a:ext cx="1050114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101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66800" y="1143000"/>
            <a:ext cx="7239000" cy="51816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65138" marR="0" lvl="1" indent="-465138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B Nazanin" pitchFamily="2" charset="-78"/>
              </a:rPr>
              <a:t>منافع </a:t>
            </a:r>
            <a:r>
              <a:rPr kumimoji="0" lang="fa-I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B Nazanin" pitchFamily="2" charset="-78"/>
              </a:rPr>
              <a:t>برای</a:t>
            </a: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B Nazanin" pitchFamily="2" charset="-78"/>
              </a:rPr>
              <a:t> سازمان ها</a:t>
            </a:r>
          </a:p>
          <a:p>
            <a:pPr marL="990600" marR="0" lvl="1" indent="-5334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0" lang="fa-I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B Nazanin" pitchFamily="2" charset="-78"/>
            </a:endParaRPr>
          </a:p>
          <a:p>
            <a:pPr marL="990600" lvl="1" indent="-533400" algn="r" rtl="1" eaLnBrk="1" hangingPunct="1">
              <a:lnSpc>
                <a:spcPct val="20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بهبود ارتباط با مشتری</a:t>
            </a:r>
          </a:p>
          <a:p>
            <a:pPr marL="990600" lvl="1" indent="-533400" algn="r" rtl="1" eaLnBrk="1" hangingPunct="1">
              <a:lnSpc>
                <a:spcPct val="20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کاهش هزینه های ارتباطی</a:t>
            </a:r>
          </a:p>
          <a:p>
            <a:pPr marL="990600" lvl="1" indent="-533400" algn="r" rtl="1" eaLnBrk="1" hangingPunct="1">
              <a:lnSpc>
                <a:spcPct val="20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به روز بودن مطالب مربوط به شرکت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marL="990600" marR="0" lvl="1" indent="-5334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0" lang="fa-I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B Nazanin" pitchFamily="2" charset="-78"/>
            </a:endParaRPr>
          </a:p>
          <a:p>
            <a:pPr marL="990600" marR="0" lvl="1" indent="-5334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Tx/>
              <a:buNone/>
              <a:tabLst/>
              <a:defRPr/>
            </a:pPr>
            <a:endParaRPr kumimoji="0" lang="fa-I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9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 vert="horz" anchor="ctr">
            <a:normAutofit/>
          </a:bodyPr>
          <a:lstStyle/>
          <a:p>
            <a:pPr marL="0" algn="ctr"/>
            <a:r>
              <a:rPr lang="fa-IR" sz="3100" b="1" dirty="0" smtClean="0">
                <a:cs typeface="B Roya" pitchFamily="2" charset="-78"/>
              </a:rPr>
              <a:t>منافع تجارت الکترونیک</a:t>
            </a:r>
            <a:endParaRPr lang="en-US" sz="3100" b="1" dirty="0" smtClean="0">
              <a:cs typeface="B Roya" pitchFamily="2" charset="-78"/>
            </a:endParaRPr>
          </a:p>
        </p:txBody>
      </p:sp>
      <p:sp>
        <p:nvSpPr>
          <p:cNvPr id="11366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143000"/>
            <a:ext cx="7391400" cy="5181600"/>
          </a:xfrm>
        </p:spPr>
        <p:txBody>
          <a:bodyPr>
            <a:normAutofit fontScale="77500" lnSpcReduction="20000"/>
          </a:bodyPr>
          <a:lstStyle/>
          <a:p>
            <a:pPr marL="465138" lvl="1" indent="-406400">
              <a:lnSpc>
                <a:spcPct val="170000"/>
              </a:lnSpc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منافع برای مشتریان</a:t>
            </a:r>
          </a:p>
          <a:p>
            <a:pPr marL="990600" lvl="1" indent="-533400">
              <a:lnSpc>
                <a:spcPct val="17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در دسترس بودن شبانه روزی کسب و کارها</a:t>
            </a:r>
          </a:p>
          <a:p>
            <a:pPr marL="990600" lvl="1" indent="-533400">
              <a:lnSpc>
                <a:spcPct val="17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ارائه بیشترین محصولات و خدمات</a:t>
            </a:r>
          </a:p>
          <a:p>
            <a:pPr marL="990600" lvl="1" indent="-533400">
              <a:lnSpc>
                <a:spcPct val="17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دریافت محصولات و خدمات سفارشی</a:t>
            </a:r>
          </a:p>
          <a:p>
            <a:pPr marL="990600" lvl="1" indent="-533400">
              <a:lnSpc>
                <a:spcPct val="17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دریافت محصولات و خدمات ارزان قیمت</a:t>
            </a:r>
          </a:p>
          <a:p>
            <a:pPr marL="990600" lvl="1" indent="-533400">
              <a:lnSpc>
                <a:spcPct val="17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امکان تحویل سریع</a:t>
            </a:r>
          </a:p>
          <a:p>
            <a:pPr marL="990600" lvl="1" indent="-533400">
              <a:lnSpc>
                <a:spcPct val="17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دسترسی به اطلاعات</a:t>
            </a:r>
          </a:p>
          <a:p>
            <a:pPr marL="990600" lvl="1" indent="-533400">
              <a:lnSpc>
                <a:spcPct val="17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مشارکت در حراجی ها</a:t>
            </a:r>
          </a:p>
          <a:p>
            <a:pPr marL="990600" lvl="1" indent="-533400">
              <a:lnSpc>
                <a:spcPct val="17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دسترسی به جوامع الکترونیکی</a:t>
            </a:r>
          </a:p>
          <a:p>
            <a:pPr marL="990600" lvl="1" indent="-533400">
              <a:lnSpc>
                <a:spcPct val="17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حذف مالیات فروش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marL="990600" lvl="1" indent="-533400">
              <a:lnSpc>
                <a:spcPct val="150000"/>
              </a:lnSpc>
            </a:pP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1136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482" y="5711382"/>
            <a:ext cx="973914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102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100" b="1" dirty="0" smtClean="0">
                <a:cs typeface="B Roya" pitchFamily="2" charset="-78"/>
              </a:rPr>
              <a:t>منافع تجارت الکترونیک</a:t>
            </a:r>
            <a:endParaRPr lang="en-US" sz="3100" b="1" dirty="0" smtClean="0">
              <a:cs typeface="B Roya" pitchFamily="2" charset="-78"/>
            </a:endParaRPr>
          </a:p>
        </p:txBody>
      </p:sp>
      <p:sp>
        <p:nvSpPr>
          <p:cNvPr id="115716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143000"/>
            <a:ext cx="7315200" cy="5257800"/>
          </a:xfrm>
        </p:spPr>
        <p:txBody>
          <a:bodyPr>
            <a:normAutofit/>
          </a:bodyPr>
          <a:lstStyle/>
          <a:p>
            <a:pPr marL="465138" lvl="1" indent="-465138">
              <a:lnSpc>
                <a:spcPct val="200000"/>
              </a:lnSpc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منافع برای جامعه</a:t>
            </a:r>
          </a:p>
          <a:p>
            <a:pPr marL="990600" lvl="1" indent="-533400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ارتباط از راه دور</a:t>
            </a:r>
          </a:p>
          <a:p>
            <a:pPr marL="990600" lvl="1" indent="-533400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افزایش استانداردهای زندگی</a:t>
            </a:r>
          </a:p>
          <a:p>
            <a:pPr marL="990600" lvl="1" indent="-533400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احساس امیدواری در قشرهای کم درآمد</a:t>
            </a:r>
          </a:p>
          <a:p>
            <a:pPr marL="990600" lvl="1" indent="-533400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دسترسی به خدمات عمومی</a:t>
            </a:r>
            <a:endParaRPr lang="en-US" sz="1900" b="1" dirty="0" smtClean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1157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39454" y="5711382"/>
            <a:ext cx="897714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103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100" b="1" dirty="0" smtClean="0">
                <a:cs typeface="B Roya" pitchFamily="2" charset="-78"/>
              </a:rPr>
              <a:t>محدودیت</a:t>
            </a:r>
            <a:r>
              <a:rPr lang="en-US" sz="3100" b="1" dirty="0" smtClean="0">
                <a:cs typeface="B Roya" pitchFamily="2" charset="-78"/>
              </a:rPr>
              <a:t> </a:t>
            </a:r>
            <a:r>
              <a:rPr lang="fa-IR" sz="3100" b="1" dirty="0" smtClean="0">
                <a:cs typeface="B Roya" pitchFamily="2" charset="-78"/>
              </a:rPr>
              <a:t>ها و موانع تجارت الکترونیکی</a:t>
            </a:r>
            <a:endParaRPr lang="en-US" sz="3100" b="1" dirty="0" smtClean="0">
              <a:cs typeface="B Roya" pitchFamily="2" charset="-78"/>
            </a:endParaRPr>
          </a:p>
        </p:txBody>
      </p:sp>
      <p:sp>
        <p:nvSpPr>
          <p:cNvPr id="1167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53968" y="5711382"/>
            <a:ext cx="973914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104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pic>
        <p:nvPicPr>
          <p:cNvPr id="116742" name="Picture 4" descr="Commercenet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252" y="1700612"/>
            <a:ext cx="2895600" cy="62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43" name="Rectangle 5"/>
          <p:cNvSpPr>
            <a:spLocks noChangeArrowheads="1"/>
          </p:cNvSpPr>
          <p:nvPr/>
        </p:nvSpPr>
        <p:spPr bwMode="auto">
          <a:xfrm>
            <a:off x="914400" y="1143001"/>
            <a:ext cx="73914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6400" indent="-406400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بر اساس مطالعه کامرس نت در سال 2000 ،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ده </a:t>
            </a:r>
            <a:r>
              <a:rPr lang="fa-IR" sz="2400" b="1" dirty="0">
                <a:latin typeface="Calibri" pitchFamily="34" charset="0"/>
                <a:cs typeface="B Nazanin" pitchFamily="2" charset="-78"/>
              </a:rPr>
              <a:t>مانع عمده تجارت الکترونیک در آمریکا عبارتند از:</a:t>
            </a:r>
          </a:p>
          <a:p>
            <a:pPr marL="914400" lvl="1" indent="-457200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امنیت</a:t>
            </a:r>
            <a:r>
              <a:rPr lang="fa-IR" sz="2400" b="1" dirty="0">
                <a:latin typeface="Calibri" pitchFamily="34" charset="0"/>
                <a:cs typeface="B Nazanin" pitchFamily="2" charset="-78"/>
              </a:rPr>
              <a:t>، اطمینان و ریسک، فقدان کارکنان آموزش دیده، فقدان مدل های کسب و کاری، فرهنگ، زیر ساخت های عمومی، کلاهبرداری، سرعت پائین اینترنت، موارد حقوقی و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قانونی</a:t>
            </a:r>
          </a:p>
          <a:p>
            <a:pPr marL="465138" lvl="1" indent="-465138" algn="just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انواع محدوديت های تجارت الکترونيک</a:t>
            </a:r>
          </a:p>
          <a:p>
            <a:pPr marL="920750" indent="-457200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محدودیت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های فنی تجارت الکترونیکی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marL="920750" lvl="1" indent="-457200" algn="r" rtl="1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محدودیت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های غیر فنی تجارت الکترونیکی</a:t>
            </a:r>
            <a:endParaRPr lang="fa-IR" sz="2400" b="1" dirty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457200"/>
          </a:xfrm>
        </p:spPr>
        <p:txBody>
          <a:bodyPr vert="horz" anchor="ctr">
            <a:normAutofit fontScale="90000"/>
          </a:bodyPr>
          <a:lstStyle/>
          <a:p>
            <a:pPr marL="4763" algn="ctr"/>
            <a:r>
              <a:rPr lang="fa-IR" sz="3100" b="1" dirty="0" smtClean="0">
                <a:cs typeface="B Roya" pitchFamily="2" charset="-78"/>
              </a:rPr>
              <a:t>محدودیت</a:t>
            </a:r>
            <a:r>
              <a:rPr lang="en-US" sz="3100" b="1" dirty="0" smtClean="0">
                <a:cs typeface="B Roya" pitchFamily="2" charset="-78"/>
              </a:rPr>
              <a:t> </a:t>
            </a:r>
            <a:r>
              <a:rPr lang="fa-IR" sz="3100" b="1" dirty="0" smtClean="0">
                <a:cs typeface="B Roya" pitchFamily="2" charset="-78"/>
              </a:rPr>
              <a:t>های فنی</a:t>
            </a:r>
            <a:endParaRPr lang="en-US" sz="3100" b="1" dirty="0" smtClean="0">
              <a:cs typeface="B Roya" pitchFamily="2" charset="-78"/>
            </a:endParaRPr>
          </a:p>
        </p:txBody>
      </p:sp>
      <p:sp>
        <p:nvSpPr>
          <p:cNvPr id="1187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53968" y="5711382"/>
            <a:ext cx="973914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106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118791" name="Rectangle 9"/>
          <p:cNvSpPr>
            <a:spLocks noChangeArrowheads="1"/>
          </p:cNvSpPr>
          <p:nvPr/>
        </p:nvSpPr>
        <p:spPr bwMode="auto">
          <a:xfrm>
            <a:off x="990600" y="1143000"/>
            <a:ext cx="7239000" cy="559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dirty="0"/>
              <a:t> </a:t>
            </a:r>
            <a:r>
              <a:rPr lang="fa-IR" sz="2400" b="1" dirty="0">
                <a:latin typeface="Calibri" pitchFamily="34" charset="0"/>
                <a:cs typeface="B Nazanin" pitchFamily="2" charset="-78"/>
              </a:rPr>
              <a:t>فقدان امنیت سیستم، قابلیت اعتماد، استانداردها و پروتکل های مخابراتی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پهنای باند کافی بخصوص برای مبایل الکترونیکی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ابزارهای توسعه نرم افزار در حال رشد بوده و به سرعت تغییر می کنند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یکپارچه سازی اینترنت و نرم افزارهای مربوط به تجارت الکترونیک با بعضی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پایگاه های داده ای و برنامه های کاربردی مشکل است.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فروشنده ها علاوه بر سرور های شبکه ای به سرورهای خاص وب و سایر زیر ساخت ها نیازمندند.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دسترسی به اینترنت همچنان گران و پر دردسر است.</a:t>
            </a:r>
          </a:p>
          <a:p>
            <a:pPr marL="465138" indent="-465138" algn="just" rtl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عدم تطابق نرم افزار تجارت الکترونیک با بعضی از سخت افزار ها یا سیستم های عامل</a:t>
            </a:r>
            <a:endParaRPr lang="en-US" sz="2400" b="1" dirty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457200"/>
          </a:xfrm>
        </p:spPr>
        <p:txBody>
          <a:bodyPr vert="horz" anchor="ctr">
            <a:normAutofit fontScale="90000"/>
          </a:bodyPr>
          <a:lstStyle/>
          <a:p>
            <a:pPr marL="4763" algn="ctr"/>
            <a:r>
              <a:rPr lang="fa-IR" sz="3100" b="1" dirty="0">
                <a:cs typeface="B Roya" pitchFamily="2" charset="-78"/>
              </a:rPr>
              <a:t>محدودیت</a:t>
            </a:r>
            <a:r>
              <a:rPr lang="en-US" sz="3100" b="1" dirty="0">
                <a:cs typeface="B Roya" pitchFamily="2" charset="-78"/>
              </a:rPr>
              <a:t> </a:t>
            </a:r>
            <a:r>
              <a:rPr lang="fa-IR" sz="3100" b="1" dirty="0">
                <a:cs typeface="B Roya" pitchFamily="2" charset="-78"/>
              </a:rPr>
              <a:t>های غیر فنی</a:t>
            </a:r>
            <a:endParaRPr lang="en-US" sz="3100" b="1" dirty="0">
              <a:cs typeface="B Roya" pitchFamily="2" charset="-78"/>
            </a:endParaRPr>
          </a:p>
        </p:txBody>
      </p:sp>
      <p:sp>
        <p:nvSpPr>
          <p:cNvPr id="1198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53968" y="5711382"/>
            <a:ext cx="897714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107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pic>
        <p:nvPicPr>
          <p:cNvPr id="119813" name="Picture 4" descr="eMarketer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5" y="3078163"/>
            <a:ext cx="2028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4" name="Picture 7" descr="InternetWeek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2697163"/>
            <a:ext cx="40481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5" name="Picture 8" descr="The Korea Times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4144963"/>
            <a:ext cx="3695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6" name="Picture 9" descr="Plunkett Research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5211763"/>
            <a:ext cx="73136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457200"/>
          </a:xfrm>
        </p:spPr>
        <p:txBody>
          <a:bodyPr vert="horz" anchor="ctr">
            <a:normAutofit fontScale="90000"/>
          </a:bodyPr>
          <a:lstStyle/>
          <a:p>
            <a:pPr marL="4763" algn="ctr"/>
            <a:r>
              <a:rPr lang="fa-IR" sz="3100" b="1" dirty="0">
                <a:cs typeface="B Roya" pitchFamily="2" charset="-78"/>
              </a:rPr>
              <a:t>محدودیت</a:t>
            </a:r>
            <a:r>
              <a:rPr lang="en-US" sz="3100" b="1" dirty="0">
                <a:cs typeface="B Roya" pitchFamily="2" charset="-78"/>
              </a:rPr>
              <a:t> </a:t>
            </a:r>
            <a:r>
              <a:rPr lang="fa-IR" sz="3100" b="1" dirty="0">
                <a:cs typeface="B Roya" pitchFamily="2" charset="-78"/>
              </a:rPr>
              <a:t>های غیر فنی</a:t>
            </a:r>
            <a:endParaRPr lang="en-US" sz="3100" b="1" dirty="0">
              <a:cs typeface="B Roya" pitchFamily="2" charset="-78"/>
            </a:endParaRPr>
          </a:p>
        </p:txBody>
      </p:sp>
      <p:sp>
        <p:nvSpPr>
          <p:cNvPr id="1228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482" y="5725896"/>
            <a:ext cx="973914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110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122887" name="Rectangle 9"/>
          <p:cNvSpPr>
            <a:spLocks noChangeArrowheads="1"/>
          </p:cNvSpPr>
          <p:nvPr/>
        </p:nvSpPr>
        <p:spPr bwMode="auto">
          <a:xfrm>
            <a:off x="990600" y="1143000"/>
            <a:ext cx="73152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5138" indent="-406400" algn="just" rtl="1">
              <a:lnSpc>
                <a:spcPts val="35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dirty="0"/>
              <a:t> </a:t>
            </a:r>
            <a:r>
              <a:rPr lang="fa-IR" sz="2400" b="1" dirty="0">
                <a:latin typeface="Calibri" pitchFamily="34" charset="0"/>
                <a:cs typeface="B Nazanin" pitchFamily="2" charset="-78"/>
              </a:rPr>
              <a:t>هزینه توسعه داخلی تجارت الکترونیکی خیلی بالاست</a:t>
            </a:r>
          </a:p>
          <a:p>
            <a:pPr marL="465138" indent="-406400" algn="just" rtl="1">
              <a:lnSpc>
                <a:spcPts val="35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برون سپاری ساده نیست</a:t>
            </a:r>
          </a:p>
          <a:p>
            <a:pPr marL="465138" indent="-406400" algn="just" rtl="1">
              <a:lnSpc>
                <a:spcPts val="35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توجیه سرمایه گذاری به خاطر وجود منافع نامحسوس  سخت است</a:t>
            </a:r>
          </a:p>
          <a:p>
            <a:pPr marL="465138" indent="-406400" algn="just" rtl="1">
              <a:lnSpc>
                <a:spcPts val="35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متقاعد کردن مشتریان درخصوص امنیت و خصوصی بودن تبادلات آنی آنها زمان بر است.</a:t>
            </a:r>
          </a:p>
          <a:p>
            <a:pPr marL="465138" indent="-406400" algn="just" rtl="1">
              <a:lnSpc>
                <a:spcPts val="35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مشتریان اعتماد به فروشنده نامرئی تبادلات غیر کاغذی، و پول دیجیتالی ندارند.</a:t>
            </a:r>
          </a:p>
          <a:p>
            <a:pPr marL="465138" indent="-406400" algn="just" rtl="1">
              <a:lnSpc>
                <a:spcPts val="35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مشتریان علاقمند اند تا اقلام مورد نیاز را لمس کرده و احساس کنند.</a:t>
            </a:r>
          </a:p>
          <a:p>
            <a:pPr marL="465138" indent="-406400" algn="just" rtl="1">
              <a:lnSpc>
                <a:spcPts val="35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اندازه گیری مزایای تجارت الکترونیک سخت است</a:t>
            </a:r>
          </a:p>
          <a:p>
            <a:pPr marL="465138" indent="-406400" algn="just" rtl="1">
              <a:lnSpc>
                <a:spcPts val="35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>
                <a:latin typeface="Calibri" pitchFamily="34" charset="0"/>
                <a:cs typeface="B Nazanin" pitchFamily="2" charset="-78"/>
              </a:rPr>
              <a:t> تجارت الکترونیکی می تواند به فرو ریختگی روابط انسانی شود</a:t>
            </a:r>
            <a:endParaRPr lang="en-US" sz="2400" b="1" dirty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466"/>
            <a:ext cx="8229600" cy="799306"/>
          </a:xfrm>
        </p:spPr>
        <p:txBody>
          <a:bodyPr vert="horz" anchor="ctr">
            <a:normAutofit/>
          </a:bodyPr>
          <a:lstStyle/>
          <a:p>
            <a:pPr algn="ctr"/>
            <a:r>
              <a:rPr lang="fa-IR" b="1" dirty="0" smtClean="0">
                <a:cs typeface="B Roya" pitchFamily="2" charset="-78"/>
              </a:rPr>
              <a:t>تاریخچه مختصر تجارت الکترونیکی</a:t>
            </a:r>
            <a:endParaRPr lang="en-US" b="1" dirty="0" smtClean="0">
              <a:cs typeface="B Roya" pitchFamily="2" charset="-78"/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928914" y="1360710"/>
            <a:ext cx="7315200" cy="4953000"/>
          </a:xfrm>
        </p:spPr>
        <p:txBody>
          <a:bodyPr>
            <a:normAutofit/>
          </a:bodyPr>
          <a:lstStyle/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None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دولت الکترونیکی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(e-government)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Electronic Government</a:t>
            </a: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آموزش الکترونیکی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(e-learning)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Electronic Learning</a:t>
            </a: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موبایل الکترونیکی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(m-commerce)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Mobile Commerce</a:t>
            </a: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شراکت الکترونیکی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(c-commerce)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Collaborative Commerce </a:t>
            </a: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6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90600" y="1143000"/>
            <a:ext cx="7239000" cy="52705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7663" marR="0" lvl="1" indent="-288925" algn="justLow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B Nazanin" pitchFamily="2" charset="-78"/>
              </a:rPr>
              <a:t>تجارت الکترونیکی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685800"/>
          </a:xfrm>
        </p:spPr>
        <p:txBody>
          <a:bodyPr vert="horz" anchor="ctr">
            <a:normAutofit/>
          </a:bodyPr>
          <a:lstStyle/>
          <a:p>
            <a:pPr marL="4763" algn="ctr"/>
            <a:r>
              <a:rPr lang="fa-IR" sz="3100" b="1" dirty="0">
                <a:cs typeface="B Roya" pitchFamily="2" charset="-78"/>
              </a:rPr>
              <a:t>تأثیرات تجارت الکترونیکی</a:t>
            </a:r>
            <a:endParaRPr lang="en-US" sz="3100" b="1" dirty="0">
              <a:cs typeface="B Roya" pitchFamily="2" charset="-78"/>
            </a:endParaRPr>
          </a:p>
        </p:txBody>
      </p:sp>
      <p:sp>
        <p:nvSpPr>
          <p:cNvPr id="1239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53968" y="5725896"/>
            <a:ext cx="897714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111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3581400" y="5943600"/>
            <a:ext cx="32766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1400" dirty="0"/>
              <a:t>بیچلِر و همکاران 1999</a:t>
            </a:r>
          </a:p>
          <a:p>
            <a:pPr algn="r" rtl="1">
              <a:spcBef>
                <a:spcPct val="50000"/>
              </a:spcBef>
            </a:pPr>
            <a:r>
              <a:rPr lang="en-US" sz="1400" dirty="0" err="1"/>
              <a:t>Bichler</a:t>
            </a:r>
            <a:r>
              <a:rPr lang="en-US" sz="1400" dirty="0"/>
              <a:t>, M. &amp; </a:t>
            </a:r>
            <a:r>
              <a:rPr lang="en-US" sz="1400" dirty="0" err="1"/>
              <a:t>Segev</a:t>
            </a:r>
            <a:r>
              <a:rPr lang="en-US" sz="1400" dirty="0"/>
              <a:t>, A. &amp; Zhao, J. L.</a:t>
            </a:r>
          </a:p>
        </p:txBody>
      </p:sp>
      <p:sp>
        <p:nvSpPr>
          <p:cNvPr id="123910" name="Rectangle 8"/>
          <p:cNvSpPr>
            <a:spLocks noChangeArrowheads="1"/>
          </p:cNvSpPr>
          <p:nvPr/>
        </p:nvSpPr>
        <p:spPr bwMode="auto">
          <a:xfrm>
            <a:off x="914400" y="11430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48056" indent="-384048" algn="r" rtl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endParaRPr lang="en-US" sz="2400" b="1" dirty="0">
              <a:latin typeface="Calibri" pitchFamily="34" charset="0"/>
              <a:cs typeface="B Nazanin" pitchFamily="2" charset="-78"/>
            </a:endParaRPr>
          </a:p>
        </p:txBody>
      </p:sp>
      <p:pic>
        <p:nvPicPr>
          <p:cNvPr id="123913" name="Picture 11" descr="Intel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5257800"/>
            <a:ext cx="13144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914" name="Picture 12" descr="Dell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5410200"/>
            <a:ext cx="9239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14400" y="1143000"/>
            <a:ext cx="7315200" cy="4876800"/>
          </a:xfrm>
          <a:prstGeom prst="rect">
            <a:avLst/>
          </a:prstGeom>
        </p:spPr>
        <p:txBody>
          <a:bodyPr vert="horz" anchor="t">
            <a:normAutofit fontScale="92500"/>
          </a:bodyPr>
          <a:lstStyle/>
          <a:p>
            <a:pPr marL="465138" lvl="1" indent="-465138" algn="r" rtl="1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بهبود بازاریابی مستقیم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Direct Marketing 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914400" indent="-449263" algn="r" rtl="1" eaLnBrk="1" hangingPunct="1">
              <a:lnSpc>
                <a:spcPct val="16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ترفیع محصول –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Product Promotion</a:t>
            </a:r>
          </a:p>
          <a:p>
            <a:pPr marL="914400" lvl="1" indent="-449263" algn="r" rtl="1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اطلاعات کامل و تعاملی – 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Interactive Information</a:t>
            </a:r>
          </a:p>
          <a:p>
            <a:pPr marL="914400" lvl="1" indent="-449263" algn="r" rtl="1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کانال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های جدید فروش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marL="914400" lvl="1" indent="-449263" algn="r" rtl="1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صرفه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جویی مستقیم</a:t>
            </a:r>
          </a:p>
          <a:p>
            <a:pPr marL="914400" lvl="1" indent="-449263" algn="r" rtl="1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زمان تحويل</a:t>
            </a:r>
          </a:p>
          <a:p>
            <a:pPr marL="914400" lvl="1" indent="-449263" algn="r" rtl="1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خدمات مشتری</a:t>
            </a:r>
          </a:p>
          <a:p>
            <a:pPr marL="914400" lvl="1" indent="-449263" algn="r" rtl="1" fontAlgn="auto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نشان تجاری</a:t>
            </a:r>
          </a:p>
          <a:p>
            <a:pPr marL="465138" lvl="1" indent="-465138" algn="r" rtl="1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</a:pP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marL="465138" marR="0" lvl="1" indent="-465138" algn="r" defTabSz="914400" rtl="1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0" lang="fa-I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482" y="5711382"/>
            <a:ext cx="973914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112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81000" y="152400"/>
            <a:ext cx="8229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763" algn="ctr" rtl="1" eaLnBrk="1" latinLnBrk="0" hangingPunct="1">
              <a:buNone/>
              <a:defRPr kumimoji="0" sz="3100" b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defRPr>
            </a:lvl1pPr>
          </a:lstStyle>
          <a:p>
            <a:r>
              <a:rPr lang="fa-IR" dirty="0"/>
              <a:t>تأثیرات تجارت الکترونیکی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914400" y="1143000"/>
            <a:ext cx="7315200" cy="5029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65138" lvl="1" indent="-465138" algn="r" rtl="1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تبديل سازمان ها</a:t>
            </a:r>
            <a:r>
              <a:rPr lang="en-US" sz="2400" b="1" dirty="0" smtClean="0">
                <a:latin typeface="Calibri" pitchFamily="34" charset="0"/>
                <a:cs typeface="B Nazanin" pitchFamily="2" charset="-78"/>
              </a:rPr>
              <a:t> </a:t>
            </a:r>
            <a:endParaRPr lang="fa-IR" sz="2400" b="1" dirty="0" smtClean="0">
              <a:latin typeface="Calibri" pitchFamily="34" charset="0"/>
              <a:cs typeface="B Nazanin" pitchFamily="2" charset="-78"/>
            </a:endParaRPr>
          </a:p>
          <a:p>
            <a:pPr marL="914400" indent="-449263" algn="r" rtl="1" eaLnBrk="1" hangingPunct="1">
              <a:lnSpc>
                <a:spcPct val="20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یادگیری سازمانی و فناوری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marL="914400" indent="-449263" algn="r" rtl="1" eaLnBrk="1" hangingPunct="1">
              <a:lnSpc>
                <a:spcPct val="20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2400" b="1" dirty="0" smtClean="0">
                <a:latin typeface="Calibri" pitchFamily="34" charset="0"/>
                <a:cs typeface="B Nazanin" pitchFamily="2" charset="-78"/>
              </a:rPr>
              <a:t>تغییر ماهیت کار</a:t>
            </a:r>
            <a:endParaRPr lang="en-US" sz="2400" b="1" dirty="0" smtClean="0">
              <a:latin typeface="Calibri" pitchFamily="34" charset="0"/>
              <a:cs typeface="B Nazanin" pitchFamily="2" charset="-78"/>
            </a:endParaRPr>
          </a:p>
          <a:p>
            <a:pPr marL="465138" marR="0" lvl="1" indent="-465138" algn="r" defTabSz="914400" rtl="1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0" lang="fa-I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39454" y="5711382"/>
            <a:ext cx="973914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113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81000" y="152400"/>
            <a:ext cx="8229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defPPr>
              <a:defRPr lang="en-US"/>
            </a:defPPr>
            <a:lvl1pPr marL="4763" algn="ctr" rtl="1" eaLnBrk="1" latinLnBrk="0" hangingPunct="1">
              <a:buNone/>
              <a:defRPr kumimoji="0" sz="3100" b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Roya" pitchFamily="2" charset="-78"/>
              </a:defRPr>
            </a:lvl1pPr>
          </a:lstStyle>
          <a:p>
            <a:r>
              <a:rPr lang="fa-IR"/>
              <a:t>تأثیرات تجارت الکترونیکی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43000"/>
            <a:ext cx="8001000" cy="5334000"/>
          </a:xfrm>
          <a:prstGeom prst="rect">
            <a:avLst/>
          </a:prstGeom>
        </p:spPr>
        <p:txBody>
          <a:bodyPr vert="horz" anchor="t">
            <a:normAutofit fontScale="32500" lnSpcReduction="20000"/>
          </a:bodyPr>
          <a:lstStyle/>
          <a:p>
            <a:pPr marL="465138" lvl="1" indent="-465138" algn="just" rtl="1" fontAlgn="auto">
              <a:lnSpc>
                <a:spcPts val="33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</a:pP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تعريف مجدد رسالت سازمان</a:t>
            </a:r>
            <a:r>
              <a:rPr lang="en-US" sz="62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تحت تاثير تجارت الکترونيکی به دلايل زير:</a:t>
            </a:r>
          </a:p>
          <a:p>
            <a:pPr marL="914400" indent="-449263" algn="just" rtl="1" eaLnBrk="1" hangingPunct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معرفی محصولات جديد يا سفارشی سازی محصولات</a:t>
            </a:r>
          </a:p>
          <a:p>
            <a:pPr marL="914400" indent="-449263" algn="just" rtl="1" eaLnBrk="1" hangingPunct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توليد محصول خاص ويژه مشتری خاص بر اساس نيازهايش</a:t>
            </a:r>
          </a:p>
          <a:p>
            <a:pPr marL="914400" indent="-449263" algn="just" rtl="1" eaLnBrk="1" hangingPunct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سفارشی سازی محصول با توجه به اطلاعات جمع آوری شده از مشتريان</a:t>
            </a:r>
          </a:p>
          <a:p>
            <a:pPr marL="914400" indent="-449263" algn="just" rtl="1" eaLnBrk="1" hangingPunct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استفاده از مدل های جديد کسب و کار بر پايه اطلاعات موجود و توزيع مستقيم آن به مشتريان</a:t>
            </a:r>
          </a:p>
          <a:p>
            <a:pPr marL="914400" indent="-449263" algn="just" rtl="1" eaLnBrk="1" hangingPunct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تیديل سيستم های توليدی، از توليد انبوه به توليد بر اساس تقاضا و توليد بهنگام</a:t>
            </a:r>
          </a:p>
          <a:p>
            <a:pPr marL="914400" indent="-449263" algn="just" rtl="1" eaLnBrk="1" hangingPunct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یکپارچگی سيستم های توليدی با سيستم های مالی، بازاريابی و ...</a:t>
            </a:r>
          </a:p>
          <a:p>
            <a:pPr marL="914400" indent="-449263" algn="just" rtl="1" eaLnBrk="1" hangingPunct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ارتباط تنگاتنگ سازمان با مشتريان و تامين کنندگان</a:t>
            </a:r>
          </a:p>
          <a:p>
            <a:pPr marL="914400" indent="-449263" algn="just" rtl="1" eaLnBrk="1" hangingPunct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نياز به سيستم های مالی و حسابداری خاص</a:t>
            </a:r>
          </a:p>
          <a:p>
            <a:pPr marL="914400" indent="-449263" algn="just" rtl="1" eaLnBrk="1" hangingPunct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تغيير روش استخدام، ارزيابی و ارتقاء افراد</a:t>
            </a:r>
          </a:p>
          <a:p>
            <a:pPr marL="914400" indent="-449263" algn="just" rtl="1" eaLnBrk="1" hangingPunct="1">
              <a:lnSpc>
                <a:spcPts val="33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fa-IR" sz="6200" b="1" dirty="0" smtClean="0">
                <a:latin typeface="Calibri" pitchFamily="34" charset="0"/>
                <a:cs typeface="B Nazanin" pitchFamily="2" charset="-78"/>
              </a:rPr>
              <a:t>آموزش و یادگيری الکترونيکی</a:t>
            </a:r>
            <a:endParaRPr lang="en-US" sz="6200" b="1" dirty="0" smtClean="0">
              <a:latin typeface="Calibri" pitchFamily="34" charset="0"/>
              <a:cs typeface="B Nazanin" pitchFamily="2" charset="-78"/>
            </a:endParaRPr>
          </a:p>
          <a:p>
            <a:pPr marL="465138" marR="0" lvl="1" indent="-465138" algn="r" defTabSz="914400" rtl="1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0" lang="fa-I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pPr algn="ctr"/>
            <a:r>
              <a:rPr lang="fa-IR" b="1" dirty="0" smtClean="0">
                <a:cs typeface="B Roya" pitchFamily="2" charset="-78"/>
              </a:rPr>
              <a:t>تاریخچه مختصر تجارت الکترونیکی</a:t>
            </a:r>
            <a:endParaRPr lang="en-US" b="1" dirty="0" smtClean="0">
              <a:cs typeface="B Roya" pitchFamily="2" charset="-78"/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anchor="t">
            <a:normAutofit/>
          </a:bodyPr>
          <a:lstStyle/>
          <a:p>
            <a:pPr>
              <a:buNone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شرکت های موفق جهانی :</a:t>
            </a:r>
          </a:p>
          <a:p>
            <a:pPr algn="r">
              <a:buFontTx/>
              <a:buNone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algn="r">
              <a:buFontTx/>
              <a:buNone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>
              <a:buNone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شرکت های  ناموفق جهانی :</a:t>
            </a:r>
          </a:p>
          <a:p>
            <a:pPr algn="r">
              <a:buFontTx/>
              <a:buNone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algn="r">
              <a:buFontTx/>
              <a:buNone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algn="r">
              <a:buFontTx/>
              <a:buNone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algn="r">
              <a:buFontTx/>
              <a:buNone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algn="r">
              <a:buFontTx/>
              <a:buNone/>
            </a:pP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12024" y="5711382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latin typeface="Arial" pitchFamily="34" charset="0"/>
                <a:cs typeface="B Nazanin" pitchFamily="2" charset="-78"/>
              </a:rPr>
              <a:t>7</a:t>
            </a:r>
            <a:endParaRPr lang="en-US" dirty="0">
              <a:latin typeface="Arial" pitchFamily="34" charset="0"/>
              <a:cs typeface="B Nazanin" pitchFamily="2" charset="-78"/>
            </a:endParaRPr>
          </a:p>
        </p:txBody>
      </p:sp>
      <p:pic>
        <p:nvPicPr>
          <p:cNvPr id="13318" name="Picture 4" descr="Cisco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" y="2371725"/>
            <a:ext cx="895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5" descr="General Electrics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2209800"/>
            <a:ext cx="25050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6" descr="IBM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2590800"/>
            <a:ext cx="11049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7" descr="Intel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2971800"/>
            <a:ext cx="13144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2" name="Text Box 8"/>
          <p:cNvSpPr txBox="1">
            <a:spLocks noChangeArrowheads="1"/>
          </p:cNvSpPr>
          <p:nvPr/>
        </p:nvSpPr>
        <p:spPr bwMode="auto">
          <a:xfrm>
            <a:off x="1113972" y="3875322"/>
            <a:ext cx="7315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 smtClean="0">
                <a:latin typeface="Calibri" pitchFamily="34" charset="0"/>
                <a:cs typeface="B Nazanin" pitchFamily="2" charset="-78"/>
              </a:rPr>
              <a:t>یوسیم 2000 – </a:t>
            </a:r>
            <a:r>
              <a:rPr lang="en-US" sz="2000" b="1" dirty="0" err="1" smtClean="0">
                <a:latin typeface="Calibri" pitchFamily="34" charset="0"/>
                <a:cs typeface="B Nazanin" pitchFamily="2" charset="-78"/>
              </a:rPr>
              <a:t>Useem</a:t>
            </a:r>
            <a:r>
              <a:rPr lang="en-US" sz="2000" b="1" dirty="0" smtClean="0">
                <a:latin typeface="Calibri" pitchFamily="34" charset="0"/>
                <a:cs typeface="B Nazanin" pitchFamily="2" charset="-78"/>
              </a:rPr>
              <a:t>, J.</a:t>
            </a:r>
            <a:endParaRPr lang="fa-IR" sz="2000" b="1" dirty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000" b="1" dirty="0">
                <a:latin typeface="Calibri" pitchFamily="34" charset="0"/>
                <a:cs typeface="B Nazanin" pitchFamily="2" charset="-78"/>
              </a:rPr>
              <a:t>فارهومند و لاولاک 2001 – </a:t>
            </a:r>
            <a:r>
              <a:rPr lang="en-US" sz="2000" b="1" dirty="0" err="1">
                <a:latin typeface="Calibri" pitchFamily="34" charset="0"/>
                <a:cs typeface="B Nazanin" pitchFamily="2" charset="-78"/>
              </a:rPr>
              <a:t>Farhoomand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, A. &amp; Lovelock, P</a:t>
            </a:r>
            <a:r>
              <a:rPr lang="en-US" sz="2000" b="1" dirty="0" smtClean="0">
                <a:latin typeface="Calibri" pitchFamily="34" charset="0"/>
                <a:cs typeface="B Nazanin" pitchFamily="2" charset="-78"/>
              </a:rPr>
              <a:t>.</a:t>
            </a:r>
            <a:endParaRPr lang="fa-IR" sz="20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000" b="1" dirty="0">
                <a:latin typeface="Calibri" pitchFamily="34" charset="0"/>
                <a:cs typeface="B Nazanin" pitchFamily="2" charset="-78"/>
              </a:rPr>
              <a:t>پرکینز و پرکینز 2001 – 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Perkins, A. B. &amp; Perkins, M. C.</a:t>
            </a:r>
            <a:endParaRPr lang="fa-IR" sz="2000" b="1" dirty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>
                <a:latin typeface="Calibri" pitchFamily="34" charset="0"/>
                <a:cs typeface="B Nazanin" pitchFamily="2" charset="-78"/>
              </a:rPr>
              <a:t> کارتُن 2002 – 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Carton, S.</a:t>
            </a:r>
            <a:endParaRPr lang="fa-IR" sz="2000" b="1" dirty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>
                <a:latin typeface="Calibri" pitchFamily="34" charset="0"/>
                <a:cs typeface="B Nazanin" pitchFamily="2" charset="-78"/>
              </a:rPr>
              <a:t> کاپلان 2002 – 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Kaplan, P. J.</a:t>
            </a:r>
            <a:endParaRPr lang="fa-IR" sz="2000" b="1" dirty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>
                <a:latin typeface="Calibri" pitchFamily="34" charset="0"/>
                <a:cs typeface="B Nazanin" pitchFamily="2" charset="-78"/>
              </a:rPr>
              <a:t> مولانی 2004 – </a:t>
            </a:r>
            <a:r>
              <a:rPr lang="en-US" sz="2000" b="1" dirty="0" err="1">
                <a:latin typeface="Calibri" pitchFamily="34" charset="0"/>
                <a:cs typeface="B Nazanin" pitchFamily="2" charset="-78"/>
              </a:rPr>
              <a:t>Mullaney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, T. J.</a:t>
            </a:r>
            <a:endParaRPr lang="fa-IR" sz="2000" b="1" dirty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>
                <a:latin typeface="Calibri" pitchFamily="34" charset="0"/>
                <a:cs typeface="B Nazanin" pitchFamily="2" charset="-78"/>
              </a:rPr>
              <a:t> جِلاسی و اِندِرز 2005 – </a:t>
            </a:r>
            <a:r>
              <a:rPr lang="en-US" sz="2000" b="1" dirty="0" err="1">
                <a:latin typeface="Calibri" pitchFamily="34" charset="0"/>
                <a:cs typeface="B Nazanin" pitchFamily="2" charset="-78"/>
              </a:rPr>
              <a:t>Jelassi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, T. &amp; Enders, 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7494"/>
            <a:ext cx="8229600" cy="723106"/>
          </a:xfrm>
        </p:spPr>
        <p:txBody>
          <a:bodyPr vert="horz" anchor="ctr">
            <a:normAutofit fontScale="90000"/>
          </a:bodyPr>
          <a:lstStyle/>
          <a:p>
            <a:pPr algn="ctr"/>
            <a:r>
              <a:rPr lang="fa-IR" b="1" dirty="0" smtClean="0">
                <a:cs typeface="B Roya" pitchFamily="2" charset="-78"/>
              </a:rPr>
              <a:t>تاریخچه مختصر تجارت الکترونیکی</a:t>
            </a:r>
            <a:endParaRPr lang="en-US" b="1" dirty="0" smtClean="0">
              <a:cs typeface="B Roya" pitchFamily="2" charset="-78"/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/>
          <a:lstStyle/>
          <a:p>
            <a:pPr algn="r" rtl="1" eaLnBrk="1" hangingPunct="1">
              <a:buFontTx/>
              <a:buNone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شرکت های ناموفق :</a:t>
            </a:r>
          </a:p>
          <a:p>
            <a:pPr algn="r" rtl="1" eaLnBrk="1" hangingPunct="1">
              <a:buFontTx/>
              <a:buNone/>
            </a:pPr>
            <a:endParaRPr lang="en-US" dirty="0" smtClean="0"/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57200" y="6480969"/>
            <a:ext cx="4260056" cy="300831"/>
          </a:xfrm>
          <a:prstGeom prst="rect">
            <a:avLst/>
          </a:prstGeom>
          <a:noFill/>
        </p:spPr>
        <p:txBody>
          <a:bodyPr/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Payam Hanafizadeh Ph.D.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1626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cs typeface="B Koodak" pitchFamily="2" charset="-78"/>
              </a:rPr>
              <a:t>22</a:t>
            </a:r>
            <a:endParaRPr lang="en-US" dirty="0">
              <a:cs typeface="B Koodak" pitchFamily="2" charset="-78"/>
            </a:endParaRPr>
          </a:p>
        </p:txBody>
      </p:sp>
      <p:pic>
        <p:nvPicPr>
          <p:cNvPr id="28678" name="Picture 4" descr="eToys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4994" y="2126352"/>
            <a:ext cx="11049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5" descr="Xpeditor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594" y="2583552"/>
            <a:ext cx="1276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6" descr="Webvan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794" y="2431152"/>
            <a:ext cx="16954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371600" y="3302004"/>
            <a:ext cx="7315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 smtClean="0">
                <a:latin typeface="Calibri" pitchFamily="34" charset="0"/>
                <a:cs typeface="B Nazanin" pitchFamily="2" charset="-78"/>
              </a:rPr>
              <a:t>یوسیم 2000 – </a:t>
            </a:r>
            <a:r>
              <a:rPr lang="en-US" sz="2000" b="1" dirty="0" err="1" smtClean="0">
                <a:latin typeface="Calibri" pitchFamily="34" charset="0"/>
                <a:cs typeface="B Nazanin" pitchFamily="2" charset="-78"/>
              </a:rPr>
              <a:t>Useem</a:t>
            </a:r>
            <a:r>
              <a:rPr lang="en-US" sz="2000" b="1" dirty="0" smtClean="0">
                <a:latin typeface="Calibri" pitchFamily="34" charset="0"/>
                <a:cs typeface="B Nazanin" pitchFamily="2" charset="-78"/>
              </a:rPr>
              <a:t>, J.</a:t>
            </a:r>
            <a:endParaRPr lang="fa-IR" sz="2000" b="1" dirty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000" b="1" dirty="0">
                <a:latin typeface="Calibri" pitchFamily="34" charset="0"/>
                <a:cs typeface="B Nazanin" pitchFamily="2" charset="-78"/>
              </a:rPr>
              <a:t>فارهومند و لاولاک 2001 – </a:t>
            </a:r>
            <a:r>
              <a:rPr lang="en-US" sz="2000" b="1" dirty="0" err="1">
                <a:latin typeface="Calibri" pitchFamily="34" charset="0"/>
                <a:cs typeface="B Nazanin" pitchFamily="2" charset="-78"/>
              </a:rPr>
              <a:t>Farhoomand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, A. &amp; Lovelock, P</a:t>
            </a:r>
            <a:r>
              <a:rPr lang="en-US" sz="2000" b="1" dirty="0" smtClean="0">
                <a:latin typeface="Calibri" pitchFamily="34" charset="0"/>
                <a:cs typeface="B Nazanin" pitchFamily="2" charset="-78"/>
              </a:rPr>
              <a:t>.</a:t>
            </a:r>
            <a:endParaRPr lang="fa-IR" sz="20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fa-IR" sz="2000" b="1" dirty="0">
                <a:latin typeface="Calibri" pitchFamily="34" charset="0"/>
                <a:cs typeface="B Nazanin" pitchFamily="2" charset="-78"/>
              </a:rPr>
              <a:t>پرکینز و پرکینز 2001 – 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Perkins, A. B. &amp; Perkins, M. C.</a:t>
            </a:r>
            <a:endParaRPr lang="fa-IR" sz="2000" b="1" dirty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>
                <a:latin typeface="Calibri" pitchFamily="34" charset="0"/>
                <a:cs typeface="B Nazanin" pitchFamily="2" charset="-78"/>
              </a:rPr>
              <a:t> کارتُن 2002 – 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Carton, S.</a:t>
            </a:r>
            <a:endParaRPr lang="fa-IR" sz="2000" b="1" dirty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>
                <a:latin typeface="Calibri" pitchFamily="34" charset="0"/>
                <a:cs typeface="B Nazanin" pitchFamily="2" charset="-78"/>
              </a:rPr>
              <a:t> کاپلان 2002 – 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Kaplan, P. J.</a:t>
            </a:r>
            <a:endParaRPr lang="fa-IR" sz="2000" b="1" dirty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>
                <a:latin typeface="Calibri" pitchFamily="34" charset="0"/>
                <a:cs typeface="B Nazanin" pitchFamily="2" charset="-78"/>
              </a:rPr>
              <a:t> مولانی 2004 – </a:t>
            </a:r>
            <a:r>
              <a:rPr lang="en-US" sz="2000" b="1" dirty="0" err="1">
                <a:latin typeface="Calibri" pitchFamily="34" charset="0"/>
                <a:cs typeface="B Nazanin" pitchFamily="2" charset="-78"/>
              </a:rPr>
              <a:t>Mullaney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, T. J.</a:t>
            </a:r>
            <a:endParaRPr lang="fa-IR" sz="2000" b="1" dirty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 rtl="1">
              <a:buClr>
                <a:schemeClr val="accent1"/>
              </a:buClr>
              <a:buSzPct val="95000"/>
              <a:buFont typeface="Wingdings" pitchFamily="2" charset="2"/>
              <a:buChar char="q"/>
            </a:pPr>
            <a:r>
              <a:rPr lang="fa-IR" sz="2000" b="1" dirty="0">
                <a:latin typeface="Calibri" pitchFamily="34" charset="0"/>
                <a:cs typeface="B Nazanin" pitchFamily="2" charset="-78"/>
              </a:rPr>
              <a:t> جِلاسی و اِندِرز 2005 – </a:t>
            </a:r>
            <a:r>
              <a:rPr lang="en-US" sz="2000" b="1" dirty="0" err="1">
                <a:latin typeface="Calibri" pitchFamily="34" charset="0"/>
                <a:cs typeface="B Nazanin" pitchFamily="2" charset="-78"/>
              </a:rPr>
              <a:t>Jelassi</a:t>
            </a:r>
            <a:r>
              <a:rPr lang="en-US" sz="2000" b="1" dirty="0">
                <a:latin typeface="Calibri" pitchFamily="34" charset="0"/>
                <a:cs typeface="B Nazanin" pitchFamily="2" charset="-78"/>
              </a:rPr>
              <a:t>, T. &amp; Enders, 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7494"/>
            <a:ext cx="8229600" cy="646906"/>
          </a:xfrm>
        </p:spPr>
        <p:txBody>
          <a:bodyPr vert="horz" anchor="ctr">
            <a:normAutofit fontScale="90000"/>
          </a:bodyPr>
          <a:lstStyle/>
          <a:p>
            <a:pPr algn="ctr"/>
            <a:r>
              <a:rPr lang="fa-IR" b="1" dirty="0" smtClean="0">
                <a:cs typeface="B Roya" pitchFamily="2" charset="-78"/>
              </a:rPr>
              <a:t>تاریخچه مختصر تجارت الکترونیکی</a:t>
            </a:r>
            <a:endParaRPr lang="en-US" b="1" dirty="0" smtClean="0">
              <a:cs typeface="B Roya" pitchFamily="2" charset="-78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299036"/>
            <a:ext cx="7391400" cy="4038600"/>
          </a:xfrm>
        </p:spPr>
        <p:txBody>
          <a:bodyPr>
            <a:normAutofit/>
          </a:bodyPr>
          <a:lstStyle/>
          <a:p>
            <a:pPr marL="855663" lvl="1" indent="-390525" algn="justLow"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1955 – 1974 : عصر انتقال الکترونیکی وجوه </a:t>
            </a:r>
          </a:p>
          <a:p>
            <a:pPr marL="855663" lvl="1" indent="-390525" algn="justLow"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1975 – 1994 : عصر سیستم­های اطلاعاتی مدیریت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(MIS)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Management Information Systems</a:t>
            </a: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855663" lvl="1" indent="-390525" algn="justLow"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1995 – 2014 : عصر اینترنت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1626" y="5715000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cs typeface="B Koodak" pitchFamily="2" charset="-78"/>
              </a:rPr>
              <a:t>26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1143000"/>
            <a:ext cx="7239000" cy="527050"/>
          </a:xfrm>
          <a:prstGeom prst="rect">
            <a:avLst/>
          </a:prstGeom>
        </p:spPr>
        <p:txBody>
          <a:bodyPr vert="horz" anchor="t">
            <a:normAutofit fontScale="92500"/>
          </a:bodyPr>
          <a:lstStyle/>
          <a:p>
            <a:pPr marL="347663" lvl="1" indent="-288925" algn="justLow" rtl="1" fontAlgn="auto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دوران فناوری اطلاعات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(IT) </a:t>
            </a: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 :</a:t>
            </a:r>
            <a:r>
              <a:rPr lang="en-US" sz="2800" b="1" dirty="0" smtClean="0">
                <a:latin typeface="Calibri" pitchFamily="34" charset="0"/>
                <a:cs typeface="B Nazanin" pitchFamily="2" charset="-78"/>
              </a:rPr>
              <a:t>  Information Technology </a:t>
            </a: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347663" marR="0" lvl="1" indent="-288925" algn="justLow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0" lang="fa-I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7494"/>
            <a:ext cx="8229600" cy="646906"/>
          </a:xfrm>
        </p:spPr>
        <p:txBody>
          <a:bodyPr vert="horz" anchor="ctr">
            <a:normAutofit fontScale="90000"/>
          </a:bodyPr>
          <a:lstStyle/>
          <a:p>
            <a:pPr algn="ctr"/>
            <a:r>
              <a:rPr lang="fa-IR" b="1" dirty="0" smtClean="0">
                <a:cs typeface="B Roya" pitchFamily="2" charset="-78"/>
              </a:rPr>
              <a:t>تعاریف تجارت الکترونیکی از ديدگاه های مختلف</a:t>
            </a:r>
            <a:endParaRPr lang="en-US" b="1" dirty="0" smtClean="0">
              <a:cs typeface="B Roya" pitchFamily="2" charset="-78"/>
            </a:endParaRPr>
          </a:p>
        </p:txBody>
      </p:sp>
      <p:sp>
        <p:nvSpPr>
          <p:cNvPr id="33798" name="Rectangle 7"/>
          <p:cNvSpPr>
            <a:spLocks noGrp="1" noChangeArrowheads="1"/>
          </p:cNvSpPr>
          <p:nvPr>
            <p:ph idx="1"/>
          </p:nvPr>
        </p:nvSpPr>
        <p:spPr>
          <a:xfrm>
            <a:off x="914400" y="1143000"/>
            <a:ext cx="7315200" cy="4343400"/>
          </a:xfrm>
          <a:noFill/>
        </p:spPr>
        <p:txBody>
          <a:bodyPr>
            <a:normAutofit/>
          </a:bodyPr>
          <a:lstStyle/>
          <a:p>
            <a:pPr marL="465138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ارتباطات: تحویل محصول یا خدمات از طریق خطوط تلفن، شبکه های کامپیوتری یا ابزار الکترونیکی دیگر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465138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465138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تجاری: کیفیت خدمات ، سرعت تحویل خدمات/ محصولات را ارتقاء و هزینه ها را کاهش یابد.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465138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465138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فرآیند کسب و کار: خودکار سازی فرایند های کسب و کار و فرایند انجام کار</a:t>
            </a:r>
            <a:endParaRPr lang="en-US" sz="2800" b="1" dirty="0" smtClean="0">
              <a:latin typeface="Calibri" pitchFamily="34" charset="0"/>
              <a:cs typeface="B Nazanin" pitchFamily="2" charset="-78"/>
            </a:endParaRPr>
          </a:p>
          <a:p>
            <a:pPr marL="465138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fa-IR" sz="2800" b="1" dirty="0" smtClean="0">
              <a:latin typeface="Calibri" pitchFamily="34" charset="0"/>
              <a:cs typeface="B Nazanin" pitchFamily="2" charset="-78"/>
            </a:endParaRPr>
          </a:p>
          <a:p>
            <a:pPr marL="465138" lvl="1" indent="-390525" algn="justLow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fa-IR" sz="2800" b="1" dirty="0" smtClean="0">
                <a:latin typeface="Calibri" pitchFamily="34" charset="0"/>
                <a:cs typeface="B Nazanin" pitchFamily="2" charset="-78"/>
              </a:rPr>
              <a:t>خدماتی: افزایش سرعت تحویل خدمات پشتیبانی 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35256" y="5704116"/>
            <a:ext cx="716280" cy="534321"/>
          </a:xfrm>
          <a:noFill/>
        </p:spPr>
        <p:txBody>
          <a:bodyPr/>
          <a:lstStyle/>
          <a:p>
            <a:pPr algn="l"/>
            <a:r>
              <a:rPr lang="fa-IR" dirty="0" smtClean="0">
                <a:cs typeface="B Koodak" pitchFamily="2" charset="-78"/>
              </a:rPr>
              <a:t>27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533400" y="5715000"/>
            <a:ext cx="57912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1400" dirty="0"/>
              <a:t> توربان و همکاران 2006 -</a:t>
            </a:r>
            <a:r>
              <a:rPr lang="en-US" sz="1400" dirty="0"/>
              <a:t> Turban, E. &amp; King, D. &amp; </a:t>
            </a:r>
            <a:r>
              <a:rPr lang="en-US" sz="1400" dirty="0" err="1"/>
              <a:t>Viehland</a:t>
            </a:r>
            <a:r>
              <a:rPr lang="en-US" sz="1400" dirty="0"/>
              <a:t>, D. &amp; Lee, J. </a:t>
            </a:r>
            <a:endParaRPr lang="fa-IR" sz="1400" dirty="0"/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fa-IR" sz="1400" dirty="0"/>
              <a:t> وِیل و ویتِیل 2001 – </a:t>
            </a:r>
            <a:r>
              <a:rPr lang="en-US" sz="1400" dirty="0"/>
              <a:t>Weil, P. &amp; Vitale, M. 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1339</TotalTime>
  <Words>3180</Words>
  <Application>Microsoft Office PowerPoint</Application>
  <PresentationFormat>On-screen Show (4:3)</PresentationFormat>
  <Paragraphs>532</Paragraphs>
  <Slides>52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6" baseType="lpstr">
      <vt:lpstr>Arial Unicode MS</vt:lpstr>
      <vt:lpstr>Arial</vt:lpstr>
      <vt:lpstr>B Koodak</vt:lpstr>
      <vt:lpstr>B Nazanin</vt:lpstr>
      <vt:lpstr>B Roya</vt:lpstr>
      <vt:lpstr>B Shiraz</vt:lpstr>
      <vt:lpstr>Calibri</vt:lpstr>
      <vt:lpstr>Century Gothic</vt:lpstr>
      <vt:lpstr>Tahoma</vt:lpstr>
      <vt:lpstr>Times New Roman</vt:lpstr>
      <vt:lpstr>Verdana</vt:lpstr>
      <vt:lpstr>Wingdings</vt:lpstr>
      <vt:lpstr>Wingdings 2</vt:lpstr>
      <vt:lpstr>Verve</vt:lpstr>
      <vt:lpstr>اصول تجارت الکترونيکی تهیه شده :مهندس مرتضی پاک نیت </vt:lpstr>
      <vt:lpstr>ویژگی های هر نوع تجارت</vt:lpstr>
      <vt:lpstr>تاریخچه مختصر تجارت الکترونیکی</vt:lpstr>
      <vt:lpstr>تاریخچه مختصر تجارت الکترونیکی</vt:lpstr>
      <vt:lpstr>تاریخچه مختصر تجارت الکترونیکی</vt:lpstr>
      <vt:lpstr>تاریخچه مختصر تجارت الکترونیکی</vt:lpstr>
      <vt:lpstr>تاریخچه مختصر تجارت الکترونیکی</vt:lpstr>
      <vt:lpstr>تاریخچه مختصر تجارت الکترونیکی</vt:lpstr>
      <vt:lpstr>تعاریف تجارت الکترونیکی از ديدگاه های مختلف</vt:lpstr>
      <vt:lpstr>PowerPoint Presentation</vt:lpstr>
      <vt:lpstr>کسب و کار الکترونیکی (e-business) و ارتباط آن با تجارت الکترونیکی (e-commerce)</vt:lpstr>
      <vt:lpstr>محیط فیزیکی و محیط الکترونیکی</vt:lpstr>
      <vt:lpstr>تجارت الکترونیکی اینترنتی در مقابل تجارت الکترونیکی غیر اینترنتی</vt:lpstr>
      <vt:lpstr>چارچوب تجارت الکترونیکی</vt:lpstr>
      <vt:lpstr>ماهیت بین رشته ای تجارت الکترونیکی </vt:lpstr>
      <vt:lpstr>تجارت الکترونیکی در برابر تجارت سنتی</vt:lpstr>
      <vt:lpstr>تجارت الکترونیکی در برابر تجارت سنتی</vt:lpstr>
      <vt:lpstr>تجارت الکترونیکی در برابر تجارت سنتی</vt:lpstr>
      <vt:lpstr>طبقه بندی تجارت الکترونیکی با توجه  به ماهیت تبادلات</vt:lpstr>
      <vt:lpstr>طبقه بندی تجارت الکترونیکی با توجه  به ماهیت تبادلات</vt:lpstr>
      <vt:lpstr>طبقه بندی تجارت الکترونیکی با توجه  به ماهیت تبادلات</vt:lpstr>
      <vt:lpstr>طبقه بندی تجارت الکترونیکی با توجه  به ماهیت تبادلات</vt:lpstr>
      <vt:lpstr>طبقه بندی تجارت الکترونیکی با توجه  به ماهیت تبادلات</vt:lpstr>
      <vt:lpstr>طبقه بندی تجارت الکترونیکی با توجه به ماهیت برنامه های کاربردی</vt:lpstr>
      <vt:lpstr>جایگاه تجارت الکترونیکی در آينده</vt:lpstr>
      <vt:lpstr>جایگاه تجارت الکترونیکی در جهان</vt:lpstr>
      <vt:lpstr>جایگاه تجارت الکترونیکی در ایران</vt:lpstr>
      <vt:lpstr>انقلاب ديجيتالی</vt:lpstr>
      <vt:lpstr>دنیای جدید کسب و کار</vt:lpstr>
      <vt:lpstr> فشارهای کسب و کار</vt:lpstr>
      <vt:lpstr>پاسخ های سازمانی</vt:lpstr>
      <vt:lpstr>PowerPoint Presentation</vt:lpstr>
      <vt:lpstr>PowerPoint Presentation</vt:lpstr>
      <vt:lpstr>PowerPoint Presentation</vt:lpstr>
      <vt:lpstr>سازمان های چابک Agile Organizations</vt:lpstr>
      <vt:lpstr>مدیریت روابط مشتری Customer Relationship Management</vt:lpstr>
      <vt:lpstr>اتحاد تجاری Business Alliances</vt:lpstr>
      <vt:lpstr>بازار الکترونیکی</vt:lpstr>
      <vt:lpstr>کاهش زمان تولید محصول Cycle Time</vt:lpstr>
      <vt:lpstr>PowerPoint Presentation</vt:lpstr>
      <vt:lpstr>PowerPoint Presentation</vt:lpstr>
      <vt:lpstr>منافع تجارت الکترونیک</vt:lpstr>
      <vt:lpstr>منافع تجارت الکترونیک</vt:lpstr>
      <vt:lpstr>منافع تجارت الکترونیک</vt:lpstr>
      <vt:lpstr>منافع تجارت الکترونیک</vt:lpstr>
      <vt:lpstr>محدودیت ها و موانع تجارت الکترونیکی</vt:lpstr>
      <vt:lpstr>محدودیت های فنی</vt:lpstr>
      <vt:lpstr>محدودیت های غیر فنی</vt:lpstr>
      <vt:lpstr>محدودیت های غیر فنی</vt:lpstr>
      <vt:lpstr>تأثیرات تجارت الکترونیکی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mahdieh</dc:creator>
  <cp:lastModifiedBy>nikan021</cp:lastModifiedBy>
  <cp:revision>216</cp:revision>
  <cp:lastPrinted>2015-11-22T05:24:25Z</cp:lastPrinted>
  <dcterms:created xsi:type="dcterms:W3CDTF">1601-01-01T00:00:00Z</dcterms:created>
  <dcterms:modified xsi:type="dcterms:W3CDTF">2016-08-17T07:58:03Z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