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84" r:id="rId1"/>
  </p:sldMasterIdLst>
  <p:notesMasterIdLst>
    <p:notesMasterId r:id="rId27"/>
  </p:notesMasterIdLst>
  <p:sldIdLst>
    <p:sldId id="318" r:id="rId2"/>
    <p:sldId id="256" r:id="rId3"/>
    <p:sldId id="319" r:id="rId4"/>
    <p:sldId id="257" r:id="rId5"/>
    <p:sldId id="259" r:id="rId6"/>
    <p:sldId id="260" r:id="rId7"/>
    <p:sldId id="261" r:id="rId8"/>
    <p:sldId id="262" r:id="rId9"/>
    <p:sldId id="264" r:id="rId10"/>
    <p:sldId id="266" r:id="rId11"/>
    <p:sldId id="267" r:id="rId12"/>
    <p:sldId id="269" r:id="rId13"/>
    <p:sldId id="271" r:id="rId14"/>
    <p:sldId id="272" r:id="rId15"/>
    <p:sldId id="320" r:id="rId16"/>
    <p:sldId id="321" r:id="rId17"/>
    <p:sldId id="273" r:id="rId18"/>
    <p:sldId id="322" r:id="rId19"/>
    <p:sldId id="323" r:id="rId20"/>
    <p:sldId id="275" r:id="rId21"/>
    <p:sldId id="276" r:id="rId22"/>
    <p:sldId id="277" r:id="rId23"/>
    <p:sldId id="279" r:id="rId24"/>
    <p:sldId id="324" r:id="rId25"/>
    <p:sldId id="31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92F"/>
    <a:srgbClr val="FF9966"/>
    <a:srgbClr val="FFC521"/>
    <a:srgbClr val="BE43CB"/>
    <a:srgbClr val="EBC3EF"/>
    <a:srgbClr val="FFE2C5"/>
    <a:srgbClr val="FF9396"/>
    <a:srgbClr val="FFFFCC"/>
    <a:srgbClr val="C44EB6"/>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9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96A72F-73A1-4CF6-9967-5387A1E12AB8}" type="doc">
      <dgm:prSet loTypeId="urn:microsoft.com/office/officeart/2005/8/layout/cycle6" loCatId="cycle" qsTypeId="urn:microsoft.com/office/officeart/2005/8/quickstyle/simple1" qsCatId="simple" csTypeId="urn:microsoft.com/office/officeart/2005/8/colors/accent6_2" csCatId="accent6" phldr="1"/>
      <dgm:spPr/>
      <dgm:t>
        <a:bodyPr/>
        <a:lstStyle/>
        <a:p>
          <a:endParaRPr lang="en-US"/>
        </a:p>
      </dgm:t>
    </dgm:pt>
    <dgm:pt modelId="{6655302B-B049-4B28-8E62-BB1FC2133EF6}">
      <dgm:prSet phldrT="[Text]"/>
      <dgm:spPr>
        <a:solidFill>
          <a:srgbClr val="EBC3EF"/>
        </a:solidFill>
        <a:ln w="38100">
          <a:solidFill>
            <a:srgbClr val="BE43CB"/>
          </a:solidFill>
        </a:ln>
      </dgm:spPr>
      <dgm:t>
        <a:bodyPr/>
        <a:lstStyle/>
        <a:p>
          <a:r>
            <a:rPr lang="fa-IR" b="1" dirty="0" smtClean="0">
              <a:solidFill>
                <a:schemeClr val="tx1"/>
              </a:solidFill>
              <a:cs typeface="B Nazanin" panose="00000400000000000000" pitchFamily="2" charset="-78"/>
            </a:rPr>
            <a:t>اتصال </a:t>
          </a:r>
          <a:r>
            <a:rPr lang="ar-SA" b="1" dirty="0" smtClean="0">
              <a:solidFill>
                <a:schemeClr val="tx1"/>
              </a:solidFill>
              <a:cs typeface="B Nazanin" panose="00000400000000000000" pitchFamily="2" charset="-78"/>
            </a:rPr>
            <a:t>موازی</a:t>
          </a:r>
          <a:r>
            <a:rPr lang="en-US" b="1" dirty="0" smtClean="0">
              <a:solidFill>
                <a:schemeClr val="tx1"/>
              </a:solidFill>
              <a:cs typeface="B Nazanin" panose="00000400000000000000" pitchFamily="2" charset="-78"/>
            </a:rPr>
            <a:t> (Parallel Port) </a:t>
          </a:r>
          <a:endParaRPr lang="en-US" b="1" dirty="0">
            <a:solidFill>
              <a:schemeClr val="tx1"/>
            </a:solidFill>
            <a:cs typeface="B Nazanin" panose="00000400000000000000" pitchFamily="2" charset="-78"/>
          </a:endParaRPr>
        </a:p>
      </dgm:t>
    </dgm:pt>
    <dgm:pt modelId="{A91C3B81-E4A1-4B1E-9165-D9039D5CEFCA}" type="parTrans" cxnId="{ECD40A07-DB89-4896-80CD-C376BA3D9182}">
      <dgm:prSet/>
      <dgm:spPr/>
      <dgm:t>
        <a:bodyPr/>
        <a:lstStyle/>
        <a:p>
          <a:endParaRPr lang="en-US"/>
        </a:p>
      </dgm:t>
    </dgm:pt>
    <dgm:pt modelId="{9B073873-DED5-450A-BC9B-F6832384E0B4}" type="sibTrans" cxnId="{ECD40A07-DB89-4896-80CD-C376BA3D9182}">
      <dgm:prSet>
        <dgm:style>
          <a:lnRef idx="2">
            <a:schemeClr val="dk1"/>
          </a:lnRef>
          <a:fillRef idx="0">
            <a:schemeClr val="dk1"/>
          </a:fillRef>
          <a:effectRef idx="1">
            <a:schemeClr val="dk1"/>
          </a:effectRef>
          <a:fontRef idx="minor">
            <a:schemeClr val="tx1"/>
          </a:fontRef>
        </dgm:style>
      </dgm:prSet>
      <dgm:spPr>
        <a:ln w="38100"/>
      </dgm:spPr>
      <dgm:t>
        <a:bodyPr/>
        <a:lstStyle/>
        <a:p>
          <a:endParaRPr lang="en-US"/>
        </a:p>
      </dgm:t>
    </dgm:pt>
    <dgm:pt modelId="{B8F3B509-B5B3-4E6C-8915-13ACA777DEBD}">
      <dgm:prSet phldrT="[Text]"/>
      <dgm:spPr>
        <a:solidFill>
          <a:srgbClr val="EBC3EF"/>
        </a:solidFill>
        <a:ln w="38100">
          <a:solidFill>
            <a:srgbClr val="BE43CB"/>
          </a:solidFill>
        </a:ln>
      </dgm:spPr>
      <dgm:t>
        <a:bodyPr/>
        <a:lstStyle/>
        <a:p>
          <a:r>
            <a:rPr lang="ar-SA" b="1" dirty="0" smtClean="0">
              <a:solidFill>
                <a:schemeClr val="tx1"/>
              </a:solidFill>
              <a:cs typeface="B Zar" pitchFamily="2" charset="-78"/>
            </a:rPr>
            <a:t>گذرگاه سریال فایروایر</a:t>
          </a:r>
          <a:endParaRPr lang="en-US" b="1" dirty="0" smtClean="0">
            <a:solidFill>
              <a:schemeClr val="tx1"/>
            </a:solidFill>
            <a:cs typeface="B Zar" pitchFamily="2" charset="-78"/>
          </a:endParaRPr>
        </a:p>
        <a:p>
          <a:r>
            <a:rPr lang="en-US" b="1" dirty="0" smtClean="0">
              <a:solidFill>
                <a:schemeClr val="tx1"/>
              </a:solidFill>
            </a:rPr>
            <a:t>(FireWire)</a:t>
          </a:r>
        </a:p>
      </dgm:t>
    </dgm:pt>
    <dgm:pt modelId="{849AEE59-6C18-4A36-A7F5-AEEA759066D5}" type="parTrans" cxnId="{051B7324-AC7E-439B-8C9E-1399FBB97FFC}">
      <dgm:prSet/>
      <dgm:spPr/>
      <dgm:t>
        <a:bodyPr/>
        <a:lstStyle/>
        <a:p>
          <a:endParaRPr lang="en-US"/>
        </a:p>
      </dgm:t>
    </dgm:pt>
    <dgm:pt modelId="{4DDB519C-E033-4AF0-821E-709756145A99}" type="sibTrans" cxnId="{051B7324-AC7E-439B-8C9E-1399FBB97FFC}">
      <dgm:prSet>
        <dgm:style>
          <a:lnRef idx="2">
            <a:schemeClr val="dk1"/>
          </a:lnRef>
          <a:fillRef idx="0">
            <a:schemeClr val="dk1"/>
          </a:fillRef>
          <a:effectRef idx="1">
            <a:schemeClr val="dk1"/>
          </a:effectRef>
          <a:fontRef idx="minor">
            <a:schemeClr val="tx1"/>
          </a:fontRef>
        </dgm:style>
      </dgm:prSet>
      <dgm:spPr>
        <a:ln w="38100"/>
      </dgm:spPr>
      <dgm:t>
        <a:bodyPr/>
        <a:lstStyle/>
        <a:p>
          <a:endParaRPr lang="en-US"/>
        </a:p>
      </dgm:t>
    </dgm:pt>
    <dgm:pt modelId="{02D10ABF-7126-40D3-B7F3-E0D2A52D95A8}">
      <dgm:prSet phldrT="[Text]"/>
      <dgm:spPr>
        <a:solidFill>
          <a:srgbClr val="EBC3EF"/>
        </a:solidFill>
        <a:ln w="38100">
          <a:solidFill>
            <a:srgbClr val="BE43CB"/>
          </a:solidFill>
        </a:ln>
      </dgm:spPr>
      <dgm:t>
        <a:bodyPr/>
        <a:lstStyle/>
        <a:p>
          <a:pPr rtl="1"/>
          <a:r>
            <a:rPr lang="ar-SA" b="1" dirty="0" smtClean="0">
              <a:solidFill>
                <a:schemeClr val="tx1"/>
              </a:solidFill>
              <a:cs typeface="B Nazanin" panose="00000400000000000000" pitchFamily="2" charset="-78"/>
            </a:rPr>
            <a:t>گذرگاه سریال جهانی </a:t>
          </a:r>
          <a:r>
            <a:rPr lang="fa-IR" b="1" dirty="0" smtClean="0">
              <a:solidFill>
                <a:schemeClr val="tx1"/>
              </a:solidFill>
              <a:cs typeface="B Nazanin" panose="00000400000000000000" pitchFamily="2" charset="-78"/>
            </a:rPr>
            <a:t>(</a:t>
          </a:r>
          <a:r>
            <a:rPr lang="en-US" b="1" dirty="0" smtClean="0">
              <a:solidFill>
                <a:schemeClr val="tx1"/>
              </a:solidFill>
              <a:cs typeface="B Nazanin" panose="00000400000000000000" pitchFamily="2" charset="-78"/>
            </a:rPr>
            <a:t>USB</a:t>
          </a:r>
          <a:r>
            <a:rPr lang="fa-IR" b="1" dirty="0" smtClean="0">
              <a:solidFill>
                <a:schemeClr val="tx1"/>
              </a:solidFill>
              <a:cs typeface="B Nazanin" panose="00000400000000000000" pitchFamily="2" charset="-78"/>
            </a:rPr>
            <a:t>)</a:t>
          </a:r>
          <a:endParaRPr lang="en-US" b="1" dirty="0">
            <a:solidFill>
              <a:schemeClr val="tx1"/>
            </a:solidFill>
            <a:cs typeface="B Nazanin" panose="00000400000000000000" pitchFamily="2" charset="-78"/>
          </a:endParaRPr>
        </a:p>
      </dgm:t>
    </dgm:pt>
    <dgm:pt modelId="{28B89DBB-F014-4979-91F3-9F5C6462F359}" type="parTrans" cxnId="{171F89C9-CAFA-4040-883A-1D79811D1565}">
      <dgm:prSet/>
      <dgm:spPr/>
      <dgm:t>
        <a:bodyPr/>
        <a:lstStyle/>
        <a:p>
          <a:endParaRPr lang="en-US"/>
        </a:p>
      </dgm:t>
    </dgm:pt>
    <dgm:pt modelId="{E3A34ACC-EFA4-446B-8FF9-B9208F3BBF71}" type="sibTrans" cxnId="{171F89C9-CAFA-4040-883A-1D79811D1565}">
      <dgm:prSet/>
      <dgm:spPr>
        <a:ln w="38100"/>
      </dgm:spPr>
      <dgm:t>
        <a:bodyPr/>
        <a:lstStyle/>
        <a:p>
          <a:endParaRPr lang="en-US"/>
        </a:p>
      </dgm:t>
    </dgm:pt>
    <dgm:pt modelId="{DF16F369-FDC8-49EF-B26F-69770DC0BB20}">
      <dgm:prSet phldrT="[Text]"/>
      <dgm:spPr>
        <a:solidFill>
          <a:srgbClr val="EBC3EF"/>
        </a:solidFill>
        <a:ln w="38100">
          <a:solidFill>
            <a:srgbClr val="BE43CB"/>
          </a:solidFill>
        </a:ln>
      </dgm:spPr>
      <dgm:t>
        <a:bodyPr/>
        <a:lstStyle/>
        <a:p>
          <a:r>
            <a:rPr lang="ar-SA" b="1" dirty="0" smtClean="0">
              <a:solidFill>
                <a:schemeClr val="tx1"/>
              </a:solidFill>
              <a:cs typeface="B Nazanin" panose="00000400000000000000" pitchFamily="2" charset="-78"/>
            </a:rPr>
            <a:t>رابط سیستم های کامپیوتری کوچک</a:t>
          </a:r>
          <a:r>
            <a:rPr lang="en-US" b="1" dirty="0" smtClean="0">
              <a:solidFill>
                <a:schemeClr val="tx1"/>
              </a:solidFill>
              <a:cs typeface="B Nazanin" panose="00000400000000000000" pitchFamily="2" charset="-78"/>
            </a:rPr>
            <a:t> (SCSI) </a:t>
          </a:r>
          <a:endParaRPr lang="en-US" b="1" dirty="0">
            <a:solidFill>
              <a:schemeClr val="tx1"/>
            </a:solidFill>
            <a:cs typeface="B Nazanin" panose="00000400000000000000" pitchFamily="2" charset="-78"/>
          </a:endParaRPr>
        </a:p>
      </dgm:t>
    </dgm:pt>
    <dgm:pt modelId="{F79177E5-62A5-41C9-A67A-1D60E7E60C13}" type="parTrans" cxnId="{8ADF9313-4F28-4D4A-A96D-E21E192B8576}">
      <dgm:prSet/>
      <dgm:spPr/>
      <dgm:t>
        <a:bodyPr/>
        <a:lstStyle/>
        <a:p>
          <a:endParaRPr lang="en-US"/>
        </a:p>
      </dgm:t>
    </dgm:pt>
    <dgm:pt modelId="{9AD9D6F0-B2A1-4CBB-AE99-774624C68ACA}" type="sibTrans" cxnId="{8ADF9313-4F28-4D4A-A96D-E21E192B8576}">
      <dgm:prSet>
        <dgm:style>
          <a:lnRef idx="2">
            <a:schemeClr val="dk1"/>
          </a:lnRef>
          <a:fillRef idx="0">
            <a:schemeClr val="dk1"/>
          </a:fillRef>
          <a:effectRef idx="1">
            <a:schemeClr val="dk1"/>
          </a:effectRef>
          <a:fontRef idx="minor">
            <a:schemeClr val="tx1"/>
          </a:fontRef>
        </dgm:style>
      </dgm:prSet>
      <dgm:spPr>
        <a:ln w="38100"/>
      </dgm:spPr>
      <dgm:t>
        <a:bodyPr/>
        <a:lstStyle/>
        <a:p>
          <a:endParaRPr lang="en-US"/>
        </a:p>
      </dgm:t>
    </dgm:pt>
    <dgm:pt modelId="{B94CE8D4-F190-4489-BE9F-767ECC1C6888}" type="pres">
      <dgm:prSet presAssocID="{AD96A72F-73A1-4CF6-9967-5387A1E12AB8}" presName="cycle" presStyleCnt="0">
        <dgm:presLayoutVars>
          <dgm:dir/>
          <dgm:resizeHandles val="exact"/>
        </dgm:presLayoutVars>
      </dgm:prSet>
      <dgm:spPr/>
      <dgm:t>
        <a:bodyPr/>
        <a:lstStyle/>
        <a:p>
          <a:endParaRPr lang="en-US"/>
        </a:p>
      </dgm:t>
    </dgm:pt>
    <dgm:pt modelId="{DFC9E076-705B-4CE7-8951-2EDAEA7769A1}" type="pres">
      <dgm:prSet presAssocID="{6655302B-B049-4B28-8E62-BB1FC2133EF6}" presName="node" presStyleLbl="node1" presStyleIdx="0" presStyleCnt="4">
        <dgm:presLayoutVars>
          <dgm:bulletEnabled val="1"/>
        </dgm:presLayoutVars>
      </dgm:prSet>
      <dgm:spPr/>
      <dgm:t>
        <a:bodyPr/>
        <a:lstStyle/>
        <a:p>
          <a:endParaRPr lang="en-US"/>
        </a:p>
      </dgm:t>
    </dgm:pt>
    <dgm:pt modelId="{B51CB7A8-08F4-4674-8DD0-73144C9EC6B4}" type="pres">
      <dgm:prSet presAssocID="{6655302B-B049-4B28-8E62-BB1FC2133EF6}" presName="spNode" presStyleCnt="0"/>
      <dgm:spPr/>
    </dgm:pt>
    <dgm:pt modelId="{6260E4EF-9E17-4033-8072-2AB2CD1040C2}" type="pres">
      <dgm:prSet presAssocID="{9B073873-DED5-450A-BC9B-F6832384E0B4}" presName="sibTrans" presStyleLbl="sibTrans1D1" presStyleIdx="0" presStyleCnt="4"/>
      <dgm:spPr/>
      <dgm:t>
        <a:bodyPr/>
        <a:lstStyle/>
        <a:p>
          <a:endParaRPr lang="en-US"/>
        </a:p>
      </dgm:t>
    </dgm:pt>
    <dgm:pt modelId="{30C9238C-89B3-4E3C-A3FE-7386B81FFA60}" type="pres">
      <dgm:prSet presAssocID="{B8F3B509-B5B3-4E6C-8915-13ACA777DEBD}" presName="node" presStyleLbl="node1" presStyleIdx="1" presStyleCnt="4">
        <dgm:presLayoutVars>
          <dgm:bulletEnabled val="1"/>
        </dgm:presLayoutVars>
      </dgm:prSet>
      <dgm:spPr/>
      <dgm:t>
        <a:bodyPr/>
        <a:lstStyle/>
        <a:p>
          <a:endParaRPr lang="en-US"/>
        </a:p>
      </dgm:t>
    </dgm:pt>
    <dgm:pt modelId="{E00DEFD7-3ECC-42B7-BCE8-BAA3494134F5}" type="pres">
      <dgm:prSet presAssocID="{B8F3B509-B5B3-4E6C-8915-13ACA777DEBD}" presName="spNode" presStyleCnt="0"/>
      <dgm:spPr/>
    </dgm:pt>
    <dgm:pt modelId="{EA86396D-1391-4648-9783-FA012C03487E}" type="pres">
      <dgm:prSet presAssocID="{4DDB519C-E033-4AF0-821E-709756145A99}" presName="sibTrans" presStyleLbl="sibTrans1D1" presStyleIdx="1" presStyleCnt="4"/>
      <dgm:spPr/>
      <dgm:t>
        <a:bodyPr/>
        <a:lstStyle/>
        <a:p>
          <a:endParaRPr lang="en-US"/>
        </a:p>
      </dgm:t>
    </dgm:pt>
    <dgm:pt modelId="{3EAE5CC9-CDF6-4C47-BD98-4C5927EFFC45}" type="pres">
      <dgm:prSet presAssocID="{02D10ABF-7126-40D3-B7F3-E0D2A52D95A8}" presName="node" presStyleLbl="node1" presStyleIdx="2" presStyleCnt="4">
        <dgm:presLayoutVars>
          <dgm:bulletEnabled val="1"/>
        </dgm:presLayoutVars>
      </dgm:prSet>
      <dgm:spPr/>
      <dgm:t>
        <a:bodyPr/>
        <a:lstStyle/>
        <a:p>
          <a:endParaRPr lang="en-US"/>
        </a:p>
      </dgm:t>
    </dgm:pt>
    <dgm:pt modelId="{848CC78C-BEF7-4CEC-8FB1-2351EF01D3B4}" type="pres">
      <dgm:prSet presAssocID="{02D10ABF-7126-40D3-B7F3-E0D2A52D95A8}" presName="spNode" presStyleCnt="0"/>
      <dgm:spPr/>
    </dgm:pt>
    <dgm:pt modelId="{4A068754-2B7F-4416-B9E5-0051F61E8814}" type="pres">
      <dgm:prSet presAssocID="{E3A34ACC-EFA4-446B-8FF9-B9208F3BBF71}" presName="sibTrans" presStyleLbl="sibTrans1D1" presStyleIdx="2" presStyleCnt="4"/>
      <dgm:spPr/>
      <dgm:t>
        <a:bodyPr/>
        <a:lstStyle/>
        <a:p>
          <a:endParaRPr lang="en-US"/>
        </a:p>
      </dgm:t>
    </dgm:pt>
    <dgm:pt modelId="{F9FAE6D5-5C0F-45A1-AE67-D2351D108927}" type="pres">
      <dgm:prSet presAssocID="{DF16F369-FDC8-49EF-B26F-69770DC0BB20}" presName="node" presStyleLbl="node1" presStyleIdx="3" presStyleCnt="4">
        <dgm:presLayoutVars>
          <dgm:bulletEnabled val="1"/>
        </dgm:presLayoutVars>
      </dgm:prSet>
      <dgm:spPr/>
      <dgm:t>
        <a:bodyPr/>
        <a:lstStyle/>
        <a:p>
          <a:endParaRPr lang="en-US"/>
        </a:p>
      </dgm:t>
    </dgm:pt>
    <dgm:pt modelId="{68E472BC-2C47-4A5A-8591-EB9F3ECE4F59}" type="pres">
      <dgm:prSet presAssocID="{DF16F369-FDC8-49EF-B26F-69770DC0BB20}" presName="spNode" presStyleCnt="0"/>
      <dgm:spPr/>
    </dgm:pt>
    <dgm:pt modelId="{B74092D8-1DA5-4800-B4A5-E0EAB04E4BA6}" type="pres">
      <dgm:prSet presAssocID="{9AD9D6F0-B2A1-4CBB-AE99-774624C68ACA}" presName="sibTrans" presStyleLbl="sibTrans1D1" presStyleIdx="3" presStyleCnt="4"/>
      <dgm:spPr/>
      <dgm:t>
        <a:bodyPr/>
        <a:lstStyle/>
        <a:p>
          <a:endParaRPr lang="en-US"/>
        </a:p>
      </dgm:t>
    </dgm:pt>
  </dgm:ptLst>
  <dgm:cxnLst>
    <dgm:cxn modelId="{05220095-2C60-4AD1-820F-EDB4C6D06381}" type="presOf" srcId="{9B073873-DED5-450A-BC9B-F6832384E0B4}" destId="{6260E4EF-9E17-4033-8072-2AB2CD1040C2}" srcOrd="0" destOrd="0" presId="urn:microsoft.com/office/officeart/2005/8/layout/cycle6"/>
    <dgm:cxn modelId="{E2FAAA7E-EEA4-482D-9C17-FC92FCC3916B}" type="presOf" srcId="{B8F3B509-B5B3-4E6C-8915-13ACA777DEBD}" destId="{30C9238C-89B3-4E3C-A3FE-7386B81FFA60}" srcOrd="0" destOrd="0" presId="urn:microsoft.com/office/officeart/2005/8/layout/cycle6"/>
    <dgm:cxn modelId="{8ADF9313-4F28-4D4A-A96D-E21E192B8576}" srcId="{AD96A72F-73A1-4CF6-9967-5387A1E12AB8}" destId="{DF16F369-FDC8-49EF-B26F-69770DC0BB20}" srcOrd="3" destOrd="0" parTransId="{F79177E5-62A5-41C9-A67A-1D60E7E60C13}" sibTransId="{9AD9D6F0-B2A1-4CBB-AE99-774624C68ACA}"/>
    <dgm:cxn modelId="{0AC225ED-E896-4129-8174-17A469AF3B4F}" type="presOf" srcId="{9AD9D6F0-B2A1-4CBB-AE99-774624C68ACA}" destId="{B74092D8-1DA5-4800-B4A5-E0EAB04E4BA6}" srcOrd="0" destOrd="0" presId="urn:microsoft.com/office/officeart/2005/8/layout/cycle6"/>
    <dgm:cxn modelId="{ECD40A07-DB89-4896-80CD-C376BA3D9182}" srcId="{AD96A72F-73A1-4CF6-9967-5387A1E12AB8}" destId="{6655302B-B049-4B28-8E62-BB1FC2133EF6}" srcOrd="0" destOrd="0" parTransId="{A91C3B81-E4A1-4B1E-9165-D9039D5CEFCA}" sibTransId="{9B073873-DED5-450A-BC9B-F6832384E0B4}"/>
    <dgm:cxn modelId="{F43DC4BC-FB4F-4430-ABB7-F6E43E39D545}" type="presOf" srcId="{6655302B-B049-4B28-8E62-BB1FC2133EF6}" destId="{DFC9E076-705B-4CE7-8951-2EDAEA7769A1}" srcOrd="0" destOrd="0" presId="urn:microsoft.com/office/officeart/2005/8/layout/cycle6"/>
    <dgm:cxn modelId="{F642E2F8-1C28-4AEC-8601-554C67155A6C}" type="presOf" srcId="{4DDB519C-E033-4AF0-821E-709756145A99}" destId="{EA86396D-1391-4648-9783-FA012C03487E}" srcOrd="0" destOrd="0" presId="urn:microsoft.com/office/officeart/2005/8/layout/cycle6"/>
    <dgm:cxn modelId="{171F89C9-CAFA-4040-883A-1D79811D1565}" srcId="{AD96A72F-73A1-4CF6-9967-5387A1E12AB8}" destId="{02D10ABF-7126-40D3-B7F3-E0D2A52D95A8}" srcOrd="2" destOrd="0" parTransId="{28B89DBB-F014-4979-91F3-9F5C6462F359}" sibTransId="{E3A34ACC-EFA4-446B-8FF9-B9208F3BBF71}"/>
    <dgm:cxn modelId="{DCC386B1-47CB-42B7-AEF6-E52DEF671D24}" type="presOf" srcId="{AD96A72F-73A1-4CF6-9967-5387A1E12AB8}" destId="{B94CE8D4-F190-4489-BE9F-767ECC1C6888}" srcOrd="0" destOrd="0" presId="urn:microsoft.com/office/officeart/2005/8/layout/cycle6"/>
    <dgm:cxn modelId="{3C0AE9A8-3C9D-4A0B-B814-21D7E07A491A}" type="presOf" srcId="{E3A34ACC-EFA4-446B-8FF9-B9208F3BBF71}" destId="{4A068754-2B7F-4416-B9E5-0051F61E8814}" srcOrd="0" destOrd="0" presId="urn:microsoft.com/office/officeart/2005/8/layout/cycle6"/>
    <dgm:cxn modelId="{051B7324-AC7E-439B-8C9E-1399FBB97FFC}" srcId="{AD96A72F-73A1-4CF6-9967-5387A1E12AB8}" destId="{B8F3B509-B5B3-4E6C-8915-13ACA777DEBD}" srcOrd="1" destOrd="0" parTransId="{849AEE59-6C18-4A36-A7F5-AEEA759066D5}" sibTransId="{4DDB519C-E033-4AF0-821E-709756145A99}"/>
    <dgm:cxn modelId="{91FC901F-29CD-44DF-B2A6-FCB787CC856B}" type="presOf" srcId="{02D10ABF-7126-40D3-B7F3-E0D2A52D95A8}" destId="{3EAE5CC9-CDF6-4C47-BD98-4C5927EFFC45}" srcOrd="0" destOrd="0" presId="urn:microsoft.com/office/officeart/2005/8/layout/cycle6"/>
    <dgm:cxn modelId="{F01A7360-4D94-4A1A-BAF2-06B654416609}" type="presOf" srcId="{DF16F369-FDC8-49EF-B26F-69770DC0BB20}" destId="{F9FAE6D5-5C0F-45A1-AE67-D2351D108927}" srcOrd="0" destOrd="0" presId="urn:microsoft.com/office/officeart/2005/8/layout/cycle6"/>
    <dgm:cxn modelId="{6DA2F728-92F0-4946-9CEB-46866E835053}" type="presParOf" srcId="{B94CE8D4-F190-4489-BE9F-767ECC1C6888}" destId="{DFC9E076-705B-4CE7-8951-2EDAEA7769A1}" srcOrd="0" destOrd="0" presId="urn:microsoft.com/office/officeart/2005/8/layout/cycle6"/>
    <dgm:cxn modelId="{8E50AAF6-8F00-47D7-BFDD-99E9510D3127}" type="presParOf" srcId="{B94CE8D4-F190-4489-BE9F-767ECC1C6888}" destId="{B51CB7A8-08F4-4674-8DD0-73144C9EC6B4}" srcOrd="1" destOrd="0" presId="urn:microsoft.com/office/officeart/2005/8/layout/cycle6"/>
    <dgm:cxn modelId="{B1B8A142-DF0D-4041-8F7C-407AD5AD74F8}" type="presParOf" srcId="{B94CE8D4-F190-4489-BE9F-767ECC1C6888}" destId="{6260E4EF-9E17-4033-8072-2AB2CD1040C2}" srcOrd="2" destOrd="0" presId="urn:microsoft.com/office/officeart/2005/8/layout/cycle6"/>
    <dgm:cxn modelId="{1583D8A4-04BF-4980-9931-A63DFE322BEF}" type="presParOf" srcId="{B94CE8D4-F190-4489-BE9F-767ECC1C6888}" destId="{30C9238C-89B3-4E3C-A3FE-7386B81FFA60}" srcOrd="3" destOrd="0" presId="urn:microsoft.com/office/officeart/2005/8/layout/cycle6"/>
    <dgm:cxn modelId="{A97C0FDA-AF7F-449C-8CF1-9DCC51A2363E}" type="presParOf" srcId="{B94CE8D4-F190-4489-BE9F-767ECC1C6888}" destId="{E00DEFD7-3ECC-42B7-BCE8-BAA3494134F5}" srcOrd="4" destOrd="0" presId="urn:microsoft.com/office/officeart/2005/8/layout/cycle6"/>
    <dgm:cxn modelId="{9B1723CF-4FE4-4428-B97A-5EA7DC457495}" type="presParOf" srcId="{B94CE8D4-F190-4489-BE9F-767ECC1C6888}" destId="{EA86396D-1391-4648-9783-FA012C03487E}" srcOrd="5" destOrd="0" presId="urn:microsoft.com/office/officeart/2005/8/layout/cycle6"/>
    <dgm:cxn modelId="{3570F4BA-DF7A-4C13-88F6-1A8E77C9F4D5}" type="presParOf" srcId="{B94CE8D4-F190-4489-BE9F-767ECC1C6888}" destId="{3EAE5CC9-CDF6-4C47-BD98-4C5927EFFC45}" srcOrd="6" destOrd="0" presId="urn:microsoft.com/office/officeart/2005/8/layout/cycle6"/>
    <dgm:cxn modelId="{0ABD85FD-FEC6-4130-A08A-EB36CA6A3DE9}" type="presParOf" srcId="{B94CE8D4-F190-4489-BE9F-767ECC1C6888}" destId="{848CC78C-BEF7-4CEC-8FB1-2351EF01D3B4}" srcOrd="7" destOrd="0" presId="urn:microsoft.com/office/officeart/2005/8/layout/cycle6"/>
    <dgm:cxn modelId="{98E0FA50-5B8F-46FC-A176-58013174EA5C}" type="presParOf" srcId="{B94CE8D4-F190-4489-BE9F-767ECC1C6888}" destId="{4A068754-2B7F-4416-B9E5-0051F61E8814}" srcOrd="8" destOrd="0" presId="urn:microsoft.com/office/officeart/2005/8/layout/cycle6"/>
    <dgm:cxn modelId="{D550610D-A904-4CE0-B92F-00597406C364}" type="presParOf" srcId="{B94CE8D4-F190-4489-BE9F-767ECC1C6888}" destId="{F9FAE6D5-5C0F-45A1-AE67-D2351D108927}" srcOrd="9" destOrd="0" presId="urn:microsoft.com/office/officeart/2005/8/layout/cycle6"/>
    <dgm:cxn modelId="{BF56C603-944B-4A84-BD89-F7E773C2E2C3}" type="presParOf" srcId="{B94CE8D4-F190-4489-BE9F-767ECC1C6888}" destId="{68E472BC-2C47-4A5A-8591-EB9F3ECE4F59}" srcOrd="10" destOrd="0" presId="urn:microsoft.com/office/officeart/2005/8/layout/cycle6"/>
    <dgm:cxn modelId="{F76F053D-5475-47E8-90F8-B9DF6D3A0E8F}" type="presParOf" srcId="{B94CE8D4-F190-4489-BE9F-767ECC1C6888}" destId="{B74092D8-1DA5-4800-B4A5-E0EAB04E4BA6}"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B5A5D2-BA1D-48D6-85FE-41E0F5516C5C}" type="doc">
      <dgm:prSet loTypeId="urn:microsoft.com/office/officeart/2005/8/layout/hList6" loCatId="list" qsTypeId="urn:microsoft.com/office/officeart/2005/8/quickstyle/simple1" qsCatId="simple" csTypeId="urn:microsoft.com/office/officeart/2005/8/colors/accent6_5" csCatId="accent6" phldr="1"/>
      <dgm:spPr/>
      <dgm:t>
        <a:bodyPr/>
        <a:lstStyle/>
        <a:p>
          <a:endParaRPr lang="en-US"/>
        </a:p>
      </dgm:t>
    </dgm:pt>
    <dgm:pt modelId="{E544265E-8911-4309-ABA9-BA21BDD29260}">
      <dgm:prSet custT="1"/>
      <dgm:spPr/>
      <dgm:t>
        <a:bodyPr/>
        <a:lstStyle/>
        <a:p>
          <a:r>
            <a:rPr lang="fa-IR" sz="1800" b="1" dirty="0" smtClean="0">
              <a:solidFill>
                <a:schemeClr val="tx1"/>
              </a:solidFill>
              <a:cs typeface="B Nazanin" panose="00000400000000000000" pitchFamily="2" charset="-78"/>
            </a:rPr>
            <a:t>8- </a:t>
          </a:r>
          <a:r>
            <a:rPr lang="ar-SA" sz="1800" b="1" dirty="0" smtClean="0">
              <a:solidFill>
                <a:schemeClr val="tx1"/>
              </a:solidFill>
              <a:cs typeface="B Nazanin" panose="00000400000000000000" pitchFamily="2" charset="-78"/>
            </a:rPr>
            <a:t>قرارداد</a:t>
          </a:r>
          <a:r>
            <a:rPr lang="en-US" sz="1800" b="1" dirty="0" smtClean="0">
              <a:solidFill>
                <a:schemeClr val="tx1"/>
              </a:solidFill>
              <a:cs typeface="B Nazanin" panose="00000400000000000000" pitchFamily="2" charset="-78"/>
            </a:rPr>
            <a:t> TWAIN </a:t>
          </a:r>
          <a:endParaRPr lang="en-US" sz="1800" b="1" dirty="0">
            <a:solidFill>
              <a:schemeClr val="tx1"/>
            </a:solidFill>
            <a:cs typeface="B Nazanin" panose="00000400000000000000" pitchFamily="2" charset="-78"/>
          </a:endParaRPr>
        </a:p>
      </dgm:t>
    </dgm:pt>
    <dgm:pt modelId="{D1B2992F-4B05-4C12-ACA4-20296B199D80}" type="parTrans" cxnId="{2EAF53AA-8B1A-4CE4-A22F-AE5B6A9C6026}">
      <dgm:prSet/>
      <dgm:spPr/>
      <dgm:t>
        <a:bodyPr/>
        <a:lstStyle/>
        <a:p>
          <a:endParaRPr lang="en-US"/>
        </a:p>
      </dgm:t>
    </dgm:pt>
    <dgm:pt modelId="{FA361A3A-441E-4C8C-817F-FAC45AE50A18}" type="sibTrans" cxnId="{2EAF53AA-8B1A-4CE4-A22F-AE5B6A9C6026}">
      <dgm:prSet/>
      <dgm:spPr/>
      <dgm:t>
        <a:bodyPr/>
        <a:lstStyle/>
        <a:p>
          <a:endParaRPr lang="en-US"/>
        </a:p>
      </dgm:t>
    </dgm:pt>
    <dgm:pt modelId="{517E9B29-86D3-443F-8EF8-8C8A4E31DF2C}">
      <dgm:prSet custT="1"/>
      <dgm:spPr/>
      <dgm:t>
        <a:bodyPr/>
        <a:lstStyle/>
        <a:p>
          <a:r>
            <a:rPr lang="fa-IR" sz="2000" b="1" dirty="0" smtClean="0">
              <a:solidFill>
                <a:schemeClr val="tx1"/>
              </a:solidFill>
              <a:cs typeface="B Nazanin" panose="00000400000000000000" pitchFamily="2" charset="-78"/>
            </a:rPr>
            <a:t>4- </a:t>
          </a:r>
          <a:r>
            <a:rPr lang="ar-SA" sz="2000" b="1" dirty="0" smtClean="0">
              <a:solidFill>
                <a:schemeClr val="tx1"/>
              </a:solidFill>
              <a:cs typeface="B Nazanin" panose="00000400000000000000" pitchFamily="2" charset="-78"/>
            </a:rPr>
            <a:t>طول کاغذ</a:t>
          </a:r>
          <a:endParaRPr lang="en-US" sz="2000" b="1" dirty="0">
            <a:solidFill>
              <a:schemeClr val="tx1"/>
            </a:solidFill>
            <a:cs typeface="B Nazanin" panose="00000400000000000000" pitchFamily="2" charset="-78"/>
          </a:endParaRPr>
        </a:p>
      </dgm:t>
    </dgm:pt>
    <dgm:pt modelId="{00539132-D7EC-470F-AA4C-505094497A77}" type="parTrans" cxnId="{943A8EAF-992F-409D-9053-395BECDDFDD4}">
      <dgm:prSet/>
      <dgm:spPr/>
      <dgm:t>
        <a:bodyPr/>
        <a:lstStyle/>
        <a:p>
          <a:endParaRPr lang="en-US"/>
        </a:p>
      </dgm:t>
    </dgm:pt>
    <dgm:pt modelId="{78E341D5-09ED-4FFA-8C09-4C3EEBDACA26}" type="sibTrans" cxnId="{943A8EAF-992F-409D-9053-395BECDDFDD4}">
      <dgm:prSet/>
      <dgm:spPr/>
      <dgm:t>
        <a:bodyPr/>
        <a:lstStyle/>
        <a:p>
          <a:endParaRPr lang="en-US"/>
        </a:p>
      </dgm:t>
    </dgm:pt>
    <dgm:pt modelId="{D8DD69A7-AB4E-46FC-9EBF-02A32705FAEE}">
      <dgm:prSet custT="1"/>
      <dgm:spPr/>
      <dgm:t>
        <a:bodyPr/>
        <a:lstStyle/>
        <a:p>
          <a:pPr rtl="1"/>
          <a:r>
            <a:rPr lang="fa-IR" sz="1800" b="1" dirty="0" smtClean="0">
              <a:solidFill>
                <a:schemeClr val="tx1"/>
              </a:solidFill>
              <a:cs typeface="B Nazanin" panose="00000400000000000000" pitchFamily="2" charset="-78"/>
            </a:rPr>
            <a:t>3- </a:t>
          </a:r>
          <a:r>
            <a:rPr lang="ar-SA" sz="1800" b="1" dirty="0" smtClean="0">
              <a:solidFill>
                <a:schemeClr val="tx1"/>
              </a:solidFill>
              <a:cs typeface="B Nazanin" panose="00000400000000000000" pitchFamily="2" charset="-78"/>
            </a:rPr>
            <a:t>وضوح یا دقت اسکن برحسب (</a:t>
          </a:r>
          <a:r>
            <a:rPr lang="en-US" sz="1800" b="1" dirty="0" smtClean="0">
              <a:solidFill>
                <a:schemeClr val="tx1"/>
              </a:solidFill>
              <a:cs typeface="B Nazanin" panose="00000400000000000000" pitchFamily="2" charset="-78"/>
            </a:rPr>
            <a:t>Dpi</a:t>
          </a:r>
          <a:r>
            <a:rPr lang="ar-SA" sz="1800" b="1" dirty="0" smtClean="0">
              <a:solidFill>
                <a:schemeClr val="tx1"/>
              </a:solidFill>
              <a:cs typeface="B Nazanin" panose="00000400000000000000" pitchFamily="2" charset="-78"/>
            </a:rPr>
            <a:t>)</a:t>
          </a:r>
          <a:endParaRPr lang="en-US" sz="1800" b="1" dirty="0">
            <a:solidFill>
              <a:schemeClr val="tx1"/>
            </a:solidFill>
            <a:cs typeface="B Nazanin" panose="00000400000000000000" pitchFamily="2" charset="-78"/>
          </a:endParaRPr>
        </a:p>
      </dgm:t>
    </dgm:pt>
    <dgm:pt modelId="{52A7D186-EB2E-4EBD-8A58-5428CC300F77}" type="parTrans" cxnId="{8875E70D-0EC1-4C6E-AE52-AF5CF42E7DDC}">
      <dgm:prSet/>
      <dgm:spPr/>
      <dgm:t>
        <a:bodyPr/>
        <a:lstStyle/>
        <a:p>
          <a:endParaRPr lang="en-US"/>
        </a:p>
      </dgm:t>
    </dgm:pt>
    <dgm:pt modelId="{B7051B46-5B6F-40A0-81CE-EB7372CDB3B3}" type="sibTrans" cxnId="{8875E70D-0EC1-4C6E-AE52-AF5CF42E7DDC}">
      <dgm:prSet/>
      <dgm:spPr/>
      <dgm:t>
        <a:bodyPr/>
        <a:lstStyle/>
        <a:p>
          <a:endParaRPr lang="en-US"/>
        </a:p>
      </dgm:t>
    </dgm:pt>
    <dgm:pt modelId="{80DEEF76-ED4A-40EE-BE15-DCCEF4165945}">
      <dgm:prSet custT="1"/>
      <dgm:spPr/>
      <dgm:t>
        <a:bodyPr/>
        <a:lstStyle/>
        <a:p>
          <a:r>
            <a:rPr lang="fa-IR" sz="1800" b="1" dirty="0" smtClean="0">
              <a:solidFill>
                <a:schemeClr val="tx1"/>
              </a:solidFill>
              <a:cs typeface="B Nazanin" panose="00000400000000000000" pitchFamily="2" charset="-78"/>
            </a:rPr>
            <a:t>2- </a:t>
          </a:r>
          <a:r>
            <a:rPr lang="ar-SA" sz="1800" b="1" dirty="0" smtClean="0">
              <a:solidFill>
                <a:schemeClr val="tx1"/>
              </a:solidFill>
              <a:cs typeface="B Nazanin" panose="00000400000000000000" pitchFamily="2" charset="-78"/>
            </a:rPr>
            <a:t>قابلیت رنگی بودن</a:t>
          </a:r>
          <a:endParaRPr lang="en-US" sz="1800" b="1" dirty="0">
            <a:solidFill>
              <a:schemeClr val="tx1"/>
            </a:solidFill>
            <a:cs typeface="B Nazanin" panose="00000400000000000000" pitchFamily="2" charset="-78"/>
          </a:endParaRPr>
        </a:p>
      </dgm:t>
    </dgm:pt>
    <dgm:pt modelId="{A47A0CDE-7C4F-49BF-8298-D020B1E75BAF}" type="parTrans" cxnId="{9C3B6986-8F86-493C-8DE0-226334941E16}">
      <dgm:prSet/>
      <dgm:spPr/>
      <dgm:t>
        <a:bodyPr/>
        <a:lstStyle/>
        <a:p>
          <a:endParaRPr lang="en-US"/>
        </a:p>
      </dgm:t>
    </dgm:pt>
    <dgm:pt modelId="{5128E1D6-7569-43CB-802D-6520B61B10A1}" type="sibTrans" cxnId="{9C3B6986-8F86-493C-8DE0-226334941E16}">
      <dgm:prSet/>
      <dgm:spPr/>
      <dgm:t>
        <a:bodyPr/>
        <a:lstStyle/>
        <a:p>
          <a:endParaRPr lang="en-US"/>
        </a:p>
      </dgm:t>
    </dgm:pt>
    <dgm:pt modelId="{F53FCECB-CA3E-4635-8198-217F9598B107}">
      <dgm:prSet custT="1"/>
      <dgm:spPr/>
      <dgm:t>
        <a:bodyPr/>
        <a:lstStyle/>
        <a:p>
          <a:r>
            <a:rPr lang="fa-IR" sz="1800" b="1" dirty="0" smtClean="0">
              <a:solidFill>
                <a:schemeClr val="tx1"/>
              </a:solidFill>
              <a:cs typeface="B Nazanin" panose="00000400000000000000" pitchFamily="2" charset="-78"/>
            </a:rPr>
            <a:t>1- </a:t>
          </a:r>
          <a:r>
            <a:rPr lang="ar-SA" sz="1800" b="1" dirty="0" smtClean="0">
              <a:solidFill>
                <a:schemeClr val="tx1"/>
              </a:solidFill>
              <a:cs typeface="B Nazanin" panose="00000400000000000000" pitchFamily="2" charset="-78"/>
            </a:rPr>
            <a:t>سازگاری</a:t>
          </a:r>
          <a:endParaRPr lang="en-US" sz="1800" b="1" dirty="0">
            <a:solidFill>
              <a:schemeClr val="tx1"/>
            </a:solidFill>
            <a:cs typeface="B Nazanin" panose="00000400000000000000" pitchFamily="2" charset="-78"/>
          </a:endParaRPr>
        </a:p>
      </dgm:t>
    </dgm:pt>
    <dgm:pt modelId="{2608CF29-0A37-4839-A813-A257753CF271}" type="parTrans" cxnId="{C05FA587-75E9-4E21-BD80-5F09D1D5B1E2}">
      <dgm:prSet/>
      <dgm:spPr/>
      <dgm:t>
        <a:bodyPr/>
        <a:lstStyle/>
        <a:p>
          <a:endParaRPr lang="en-US"/>
        </a:p>
      </dgm:t>
    </dgm:pt>
    <dgm:pt modelId="{9E7FDB6B-6339-4859-B3E5-422F89909AB2}" type="sibTrans" cxnId="{C05FA587-75E9-4E21-BD80-5F09D1D5B1E2}">
      <dgm:prSet/>
      <dgm:spPr/>
      <dgm:t>
        <a:bodyPr/>
        <a:lstStyle/>
        <a:p>
          <a:endParaRPr lang="en-US"/>
        </a:p>
      </dgm:t>
    </dgm:pt>
    <dgm:pt modelId="{9E4544AE-3706-44AB-8E15-3D4C87695952}">
      <dgm:prSet custT="1"/>
      <dgm:spPr/>
      <dgm:t>
        <a:bodyPr/>
        <a:lstStyle/>
        <a:p>
          <a:r>
            <a:rPr lang="fa-IR" sz="1800" b="1" dirty="0" smtClean="0">
              <a:solidFill>
                <a:schemeClr val="tx1"/>
              </a:solidFill>
              <a:cs typeface="B Nazanin" panose="00000400000000000000" pitchFamily="2" charset="-78"/>
            </a:rPr>
            <a:t>7- </a:t>
          </a:r>
          <a:r>
            <a:rPr lang="ar-SA" sz="1800" b="1" dirty="0" smtClean="0">
              <a:solidFill>
                <a:schemeClr val="tx1"/>
              </a:solidFill>
              <a:cs typeface="B Nazanin" panose="00000400000000000000" pitchFamily="2" charset="-78"/>
            </a:rPr>
            <a:t>تعداد سایه های قابل تشخیص</a:t>
          </a:r>
          <a:endParaRPr lang="en-US" sz="1800" b="1" dirty="0">
            <a:solidFill>
              <a:schemeClr val="tx1"/>
            </a:solidFill>
            <a:cs typeface="B Nazanin" panose="00000400000000000000" pitchFamily="2" charset="-78"/>
          </a:endParaRPr>
        </a:p>
      </dgm:t>
    </dgm:pt>
    <dgm:pt modelId="{AB5268E4-0F7D-497E-AD7F-24E0B8D333E2}" type="parTrans" cxnId="{8440D3DA-6734-43C3-AF9D-775DD83A9745}">
      <dgm:prSet/>
      <dgm:spPr/>
      <dgm:t>
        <a:bodyPr/>
        <a:lstStyle/>
        <a:p>
          <a:endParaRPr lang="en-US"/>
        </a:p>
      </dgm:t>
    </dgm:pt>
    <dgm:pt modelId="{7C6DE26A-D341-4128-9D07-E5732F47185F}" type="sibTrans" cxnId="{8440D3DA-6734-43C3-AF9D-775DD83A9745}">
      <dgm:prSet/>
      <dgm:spPr/>
      <dgm:t>
        <a:bodyPr/>
        <a:lstStyle/>
        <a:p>
          <a:endParaRPr lang="en-US"/>
        </a:p>
      </dgm:t>
    </dgm:pt>
    <dgm:pt modelId="{5E9D7D0D-07BB-4836-8A9F-F4A265FB70B0}">
      <dgm:prSet custT="1"/>
      <dgm:spPr/>
      <dgm:t>
        <a:bodyPr/>
        <a:lstStyle/>
        <a:p>
          <a:r>
            <a:rPr lang="fa-IR" sz="1800" b="1" dirty="0" smtClean="0">
              <a:solidFill>
                <a:schemeClr val="tx1"/>
              </a:solidFill>
              <a:cs typeface="B Nazanin" panose="00000400000000000000" pitchFamily="2" charset="-78"/>
            </a:rPr>
            <a:t>6- </a:t>
          </a:r>
          <a:r>
            <a:rPr lang="ar-SA" sz="1800" b="1" dirty="0" smtClean="0">
              <a:solidFill>
                <a:schemeClr val="tx1"/>
              </a:solidFill>
              <a:cs typeface="B Nazanin" panose="00000400000000000000" pitchFamily="2" charset="-78"/>
            </a:rPr>
            <a:t>تعداد رنگ های قابل تشخیص</a:t>
          </a:r>
          <a:endParaRPr lang="en-US" sz="1800" b="1" dirty="0">
            <a:solidFill>
              <a:schemeClr val="tx1"/>
            </a:solidFill>
            <a:cs typeface="B Nazanin" panose="00000400000000000000" pitchFamily="2" charset="-78"/>
          </a:endParaRPr>
        </a:p>
      </dgm:t>
    </dgm:pt>
    <dgm:pt modelId="{7D2114F9-35FB-4719-BC39-FB79B78FE741}" type="parTrans" cxnId="{447A9BAA-5167-4F82-AC59-1357C23BA958}">
      <dgm:prSet/>
      <dgm:spPr/>
      <dgm:t>
        <a:bodyPr/>
        <a:lstStyle/>
        <a:p>
          <a:endParaRPr lang="en-US"/>
        </a:p>
      </dgm:t>
    </dgm:pt>
    <dgm:pt modelId="{6F7C1DFB-D5BD-46B6-AD4C-5A0280A3B21D}" type="sibTrans" cxnId="{447A9BAA-5167-4F82-AC59-1357C23BA958}">
      <dgm:prSet/>
      <dgm:spPr/>
      <dgm:t>
        <a:bodyPr/>
        <a:lstStyle/>
        <a:p>
          <a:endParaRPr lang="en-US"/>
        </a:p>
      </dgm:t>
    </dgm:pt>
    <dgm:pt modelId="{77FA68FE-6CF7-4F88-A158-28F02BB8E67D}">
      <dgm:prSet/>
      <dgm:spPr/>
      <dgm:t>
        <a:bodyPr/>
        <a:lstStyle/>
        <a:p>
          <a:r>
            <a:rPr lang="fa-IR" b="1" dirty="0" smtClean="0">
              <a:solidFill>
                <a:schemeClr val="tx1"/>
              </a:solidFill>
              <a:cs typeface="B Nazanin" panose="00000400000000000000" pitchFamily="2" charset="-78"/>
            </a:rPr>
            <a:t>5- </a:t>
          </a:r>
          <a:r>
            <a:rPr lang="ar-SA" b="1" dirty="0" smtClean="0">
              <a:solidFill>
                <a:schemeClr val="tx1"/>
              </a:solidFill>
              <a:cs typeface="B Nazanin" panose="00000400000000000000" pitchFamily="2" charset="-78"/>
            </a:rPr>
            <a:t>بالا ترین دقت قابل تشخیص</a:t>
          </a:r>
          <a:endParaRPr lang="en-US" dirty="0"/>
        </a:p>
      </dgm:t>
    </dgm:pt>
    <dgm:pt modelId="{D4A38521-48F0-4F4E-99DA-9F5F9A2FC51C}" type="parTrans" cxnId="{1065147E-4744-455D-BBE8-70155269BEFA}">
      <dgm:prSet/>
      <dgm:spPr/>
      <dgm:t>
        <a:bodyPr/>
        <a:lstStyle/>
        <a:p>
          <a:endParaRPr lang="en-US"/>
        </a:p>
      </dgm:t>
    </dgm:pt>
    <dgm:pt modelId="{5FFA36CA-4804-467B-B2B4-9404C8AE6300}" type="sibTrans" cxnId="{1065147E-4744-455D-BBE8-70155269BEFA}">
      <dgm:prSet/>
      <dgm:spPr/>
      <dgm:t>
        <a:bodyPr/>
        <a:lstStyle/>
        <a:p>
          <a:endParaRPr lang="en-US"/>
        </a:p>
      </dgm:t>
    </dgm:pt>
    <dgm:pt modelId="{16E1F050-4427-44EE-8C4E-1BB5D47B4464}" type="pres">
      <dgm:prSet presAssocID="{FEB5A5D2-BA1D-48D6-85FE-41E0F5516C5C}" presName="Name0" presStyleCnt="0">
        <dgm:presLayoutVars>
          <dgm:dir/>
          <dgm:resizeHandles val="exact"/>
        </dgm:presLayoutVars>
      </dgm:prSet>
      <dgm:spPr/>
      <dgm:t>
        <a:bodyPr/>
        <a:lstStyle/>
        <a:p>
          <a:endParaRPr lang="en-US"/>
        </a:p>
      </dgm:t>
    </dgm:pt>
    <dgm:pt modelId="{D4827E39-7A9B-4F79-B739-C7BEC0A41252}" type="pres">
      <dgm:prSet presAssocID="{E544265E-8911-4309-ABA9-BA21BDD29260}" presName="node" presStyleLbl="node1" presStyleIdx="0" presStyleCnt="8">
        <dgm:presLayoutVars>
          <dgm:bulletEnabled val="1"/>
        </dgm:presLayoutVars>
      </dgm:prSet>
      <dgm:spPr/>
      <dgm:t>
        <a:bodyPr/>
        <a:lstStyle/>
        <a:p>
          <a:endParaRPr lang="en-US"/>
        </a:p>
      </dgm:t>
    </dgm:pt>
    <dgm:pt modelId="{48AE9E1E-1AEA-42EE-AFC7-68A27D703383}" type="pres">
      <dgm:prSet presAssocID="{FA361A3A-441E-4C8C-817F-FAC45AE50A18}" presName="sibTrans" presStyleCnt="0"/>
      <dgm:spPr/>
    </dgm:pt>
    <dgm:pt modelId="{822EBF3B-FE6F-468C-BEE1-058EFE5E1FD1}" type="pres">
      <dgm:prSet presAssocID="{9E4544AE-3706-44AB-8E15-3D4C87695952}" presName="node" presStyleLbl="node1" presStyleIdx="1" presStyleCnt="8">
        <dgm:presLayoutVars>
          <dgm:bulletEnabled val="1"/>
        </dgm:presLayoutVars>
      </dgm:prSet>
      <dgm:spPr/>
      <dgm:t>
        <a:bodyPr/>
        <a:lstStyle/>
        <a:p>
          <a:endParaRPr lang="en-US"/>
        </a:p>
      </dgm:t>
    </dgm:pt>
    <dgm:pt modelId="{281D3F6B-67BC-4557-916C-E70A8B7B0A4D}" type="pres">
      <dgm:prSet presAssocID="{7C6DE26A-D341-4128-9D07-E5732F47185F}" presName="sibTrans" presStyleCnt="0"/>
      <dgm:spPr/>
    </dgm:pt>
    <dgm:pt modelId="{67519DC9-0334-43AF-AC41-17D5E30B56D1}" type="pres">
      <dgm:prSet presAssocID="{5E9D7D0D-07BB-4836-8A9F-F4A265FB70B0}" presName="node" presStyleLbl="node1" presStyleIdx="2" presStyleCnt="8">
        <dgm:presLayoutVars>
          <dgm:bulletEnabled val="1"/>
        </dgm:presLayoutVars>
      </dgm:prSet>
      <dgm:spPr/>
      <dgm:t>
        <a:bodyPr/>
        <a:lstStyle/>
        <a:p>
          <a:endParaRPr lang="en-US"/>
        </a:p>
      </dgm:t>
    </dgm:pt>
    <dgm:pt modelId="{5B033601-6A86-401D-8107-E1EBDD408227}" type="pres">
      <dgm:prSet presAssocID="{6F7C1DFB-D5BD-46B6-AD4C-5A0280A3B21D}" presName="sibTrans" presStyleCnt="0"/>
      <dgm:spPr/>
    </dgm:pt>
    <dgm:pt modelId="{601C07F5-D259-46E4-B5A3-850D541F3391}" type="pres">
      <dgm:prSet presAssocID="{77FA68FE-6CF7-4F88-A158-28F02BB8E67D}" presName="node" presStyleLbl="node1" presStyleIdx="3" presStyleCnt="8">
        <dgm:presLayoutVars>
          <dgm:bulletEnabled val="1"/>
        </dgm:presLayoutVars>
      </dgm:prSet>
      <dgm:spPr/>
      <dgm:t>
        <a:bodyPr/>
        <a:lstStyle/>
        <a:p>
          <a:endParaRPr lang="en-US"/>
        </a:p>
      </dgm:t>
    </dgm:pt>
    <dgm:pt modelId="{7DE8B17C-05A2-46E3-9A59-4B571CBE65D5}" type="pres">
      <dgm:prSet presAssocID="{5FFA36CA-4804-467B-B2B4-9404C8AE6300}" presName="sibTrans" presStyleCnt="0"/>
      <dgm:spPr/>
    </dgm:pt>
    <dgm:pt modelId="{FBC3A01F-439C-4A40-ABE3-1D651B765F67}" type="pres">
      <dgm:prSet presAssocID="{517E9B29-86D3-443F-8EF8-8C8A4E31DF2C}" presName="node" presStyleLbl="node1" presStyleIdx="4" presStyleCnt="8">
        <dgm:presLayoutVars>
          <dgm:bulletEnabled val="1"/>
        </dgm:presLayoutVars>
      </dgm:prSet>
      <dgm:spPr/>
      <dgm:t>
        <a:bodyPr/>
        <a:lstStyle/>
        <a:p>
          <a:endParaRPr lang="en-US"/>
        </a:p>
      </dgm:t>
    </dgm:pt>
    <dgm:pt modelId="{BA7C25F3-E35E-458C-82F0-1524A8CEC0A2}" type="pres">
      <dgm:prSet presAssocID="{78E341D5-09ED-4FFA-8C09-4C3EEBDACA26}" presName="sibTrans" presStyleCnt="0"/>
      <dgm:spPr/>
    </dgm:pt>
    <dgm:pt modelId="{20656055-2B52-4F13-9150-F94D6D4A8478}" type="pres">
      <dgm:prSet presAssocID="{D8DD69A7-AB4E-46FC-9EBF-02A32705FAEE}" presName="node" presStyleLbl="node1" presStyleIdx="5" presStyleCnt="8">
        <dgm:presLayoutVars>
          <dgm:bulletEnabled val="1"/>
        </dgm:presLayoutVars>
      </dgm:prSet>
      <dgm:spPr/>
      <dgm:t>
        <a:bodyPr/>
        <a:lstStyle/>
        <a:p>
          <a:endParaRPr lang="en-US"/>
        </a:p>
      </dgm:t>
    </dgm:pt>
    <dgm:pt modelId="{7FDE39DB-EFF7-48C8-A110-71A9E332B763}" type="pres">
      <dgm:prSet presAssocID="{B7051B46-5B6F-40A0-81CE-EB7372CDB3B3}" presName="sibTrans" presStyleCnt="0"/>
      <dgm:spPr/>
    </dgm:pt>
    <dgm:pt modelId="{6F9400D9-DBFD-4C1C-84FD-A47D449A9E67}" type="pres">
      <dgm:prSet presAssocID="{80DEEF76-ED4A-40EE-BE15-DCCEF4165945}" presName="node" presStyleLbl="node1" presStyleIdx="6" presStyleCnt="8">
        <dgm:presLayoutVars>
          <dgm:bulletEnabled val="1"/>
        </dgm:presLayoutVars>
      </dgm:prSet>
      <dgm:spPr/>
      <dgm:t>
        <a:bodyPr/>
        <a:lstStyle/>
        <a:p>
          <a:endParaRPr lang="en-US"/>
        </a:p>
      </dgm:t>
    </dgm:pt>
    <dgm:pt modelId="{5BF8292D-C20D-4C01-874C-925BACAACD0E}" type="pres">
      <dgm:prSet presAssocID="{5128E1D6-7569-43CB-802D-6520B61B10A1}" presName="sibTrans" presStyleCnt="0"/>
      <dgm:spPr/>
    </dgm:pt>
    <dgm:pt modelId="{41080B49-2ACC-4E63-8455-B4386E8BC9A4}" type="pres">
      <dgm:prSet presAssocID="{F53FCECB-CA3E-4635-8198-217F9598B107}" presName="node" presStyleLbl="node1" presStyleIdx="7" presStyleCnt="8">
        <dgm:presLayoutVars>
          <dgm:bulletEnabled val="1"/>
        </dgm:presLayoutVars>
      </dgm:prSet>
      <dgm:spPr/>
      <dgm:t>
        <a:bodyPr/>
        <a:lstStyle/>
        <a:p>
          <a:endParaRPr lang="en-US"/>
        </a:p>
      </dgm:t>
    </dgm:pt>
  </dgm:ptLst>
  <dgm:cxnLst>
    <dgm:cxn modelId="{A5A96C06-F33A-4FFD-A31D-345292FE0194}" type="presOf" srcId="{77FA68FE-6CF7-4F88-A158-28F02BB8E67D}" destId="{601C07F5-D259-46E4-B5A3-850D541F3391}" srcOrd="0" destOrd="0" presId="urn:microsoft.com/office/officeart/2005/8/layout/hList6"/>
    <dgm:cxn modelId="{DCC52F53-3ECC-4335-863C-DE1E5CF0F13C}" type="presOf" srcId="{5E9D7D0D-07BB-4836-8A9F-F4A265FB70B0}" destId="{67519DC9-0334-43AF-AC41-17D5E30B56D1}" srcOrd="0" destOrd="0" presId="urn:microsoft.com/office/officeart/2005/8/layout/hList6"/>
    <dgm:cxn modelId="{8875E70D-0EC1-4C6E-AE52-AF5CF42E7DDC}" srcId="{FEB5A5D2-BA1D-48D6-85FE-41E0F5516C5C}" destId="{D8DD69A7-AB4E-46FC-9EBF-02A32705FAEE}" srcOrd="5" destOrd="0" parTransId="{52A7D186-EB2E-4EBD-8A58-5428CC300F77}" sibTransId="{B7051B46-5B6F-40A0-81CE-EB7372CDB3B3}"/>
    <dgm:cxn modelId="{8024997C-EC80-475B-9918-3D81F8779C0A}" type="presOf" srcId="{517E9B29-86D3-443F-8EF8-8C8A4E31DF2C}" destId="{FBC3A01F-439C-4A40-ABE3-1D651B765F67}" srcOrd="0" destOrd="0" presId="urn:microsoft.com/office/officeart/2005/8/layout/hList6"/>
    <dgm:cxn modelId="{943A8EAF-992F-409D-9053-395BECDDFDD4}" srcId="{FEB5A5D2-BA1D-48D6-85FE-41E0F5516C5C}" destId="{517E9B29-86D3-443F-8EF8-8C8A4E31DF2C}" srcOrd="4" destOrd="0" parTransId="{00539132-D7EC-470F-AA4C-505094497A77}" sibTransId="{78E341D5-09ED-4FFA-8C09-4C3EEBDACA26}"/>
    <dgm:cxn modelId="{072DB3A3-C25B-42DA-B7A3-747157176CF6}" type="presOf" srcId="{F53FCECB-CA3E-4635-8198-217F9598B107}" destId="{41080B49-2ACC-4E63-8455-B4386E8BC9A4}" srcOrd="0" destOrd="0" presId="urn:microsoft.com/office/officeart/2005/8/layout/hList6"/>
    <dgm:cxn modelId="{1065147E-4744-455D-BBE8-70155269BEFA}" srcId="{FEB5A5D2-BA1D-48D6-85FE-41E0F5516C5C}" destId="{77FA68FE-6CF7-4F88-A158-28F02BB8E67D}" srcOrd="3" destOrd="0" parTransId="{D4A38521-48F0-4F4E-99DA-9F5F9A2FC51C}" sibTransId="{5FFA36CA-4804-467B-B2B4-9404C8AE6300}"/>
    <dgm:cxn modelId="{447A9BAA-5167-4F82-AC59-1357C23BA958}" srcId="{FEB5A5D2-BA1D-48D6-85FE-41E0F5516C5C}" destId="{5E9D7D0D-07BB-4836-8A9F-F4A265FB70B0}" srcOrd="2" destOrd="0" parTransId="{7D2114F9-35FB-4719-BC39-FB79B78FE741}" sibTransId="{6F7C1DFB-D5BD-46B6-AD4C-5A0280A3B21D}"/>
    <dgm:cxn modelId="{C05FA587-75E9-4E21-BD80-5F09D1D5B1E2}" srcId="{FEB5A5D2-BA1D-48D6-85FE-41E0F5516C5C}" destId="{F53FCECB-CA3E-4635-8198-217F9598B107}" srcOrd="7" destOrd="0" parTransId="{2608CF29-0A37-4839-A813-A257753CF271}" sibTransId="{9E7FDB6B-6339-4859-B3E5-422F89909AB2}"/>
    <dgm:cxn modelId="{D3CE1E04-1EB7-401F-822F-9ED5CA58A1B6}" type="presOf" srcId="{E544265E-8911-4309-ABA9-BA21BDD29260}" destId="{D4827E39-7A9B-4F79-B739-C7BEC0A41252}" srcOrd="0" destOrd="0" presId="urn:microsoft.com/office/officeart/2005/8/layout/hList6"/>
    <dgm:cxn modelId="{8440D3DA-6734-43C3-AF9D-775DD83A9745}" srcId="{FEB5A5D2-BA1D-48D6-85FE-41E0F5516C5C}" destId="{9E4544AE-3706-44AB-8E15-3D4C87695952}" srcOrd="1" destOrd="0" parTransId="{AB5268E4-0F7D-497E-AD7F-24E0B8D333E2}" sibTransId="{7C6DE26A-D341-4128-9D07-E5732F47185F}"/>
    <dgm:cxn modelId="{61664FD2-6284-49C3-A14D-087CBE3E40BA}" type="presOf" srcId="{D8DD69A7-AB4E-46FC-9EBF-02A32705FAEE}" destId="{20656055-2B52-4F13-9150-F94D6D4A8478}" srcOrd="0" destOrd="0" presId="urn:microsoft.com/office/officeart/2005/8/layout/hList6"/>
    <dgm:cxn modelId="{9C3B6986-8F86-493C-8DE0-226334941E16}" srcId="{FEB5A5D2-BA1D-48D6-85FE-41E0F5516C5C}" destId="{80DEEF76-ED4A-40EE-BE15-DCCEF4165945}" srcOrd="6" destOrd="0" parTransId="{A47A0CDE-7C4F-49BF-8298-D020B1E75BAF}" sibTransId="{5128E1D6-7569-43CB-802D-6520B61B10A1}"/>
    <dgm:cxn modelId="{2EAF53AA-8B1A-4CE4-A22F-AE5B6A9C6026}" srcId="{FEB5A5D2-BA1D-48D6-85FE-41E0F5516C5C}" destId="{E544265E-8911-4309-ABA9-BA21BDD29260}" srcOrd="0" destOrd="0" parTransId="{D1B2992F-4B05-4C12-ACA4-20296B199D80}" sibTransId="{FA361A3A-441E-4C8C-817F-FAC45AE50A18}"/>
    <dgm:cxn modelId="{C1F79620-2E14-4339-B561-EBA42A930FA7}" type="presOf" srcId="{FEB5A5D2-BA1D-48D6-85FE-41E0F5516C5C}" destId="{16E1F050-4427-44EE-8C4E-1BB5D47B4464}" srcOrd="0" destOrd="0" presId="urn:microsoft.com/office/officeart/2005/8/layout/hList6"/>
    <dgm:cxn modelId="{80AB31DA-E5A2-46FB-BE77-B71F49182E98}" type="presOf" srcId="{9E4544AE-3706-44AB-8E15-3D4C87695952}" destId="{822EBF3B-FE6F-468C-BEE1-058EFE5E1FD1}" srcOrd="0" destOrd="0" presId="urn:microsoft.com/office/officeart/2005/8/layout/hList6"/>
    <dgm:cxn modelId="{466B65F7-8330-46DA-9EA4-865BA65351DF}" type="presOf" srcId="{80DEEF76-ED4A-40EE-BE15-DCCEF4165945}" destId="{6F9400D9-DBFD-4C1C-84FD-A47D449A9E67}" srcOrd="0" destOrd="0" presId="urn:microsoft.com/office/officeart/2005/8/layout/hList6"/>
    <dgm:cxn modelId="{2CC19043-B9EA-4543-B26A-C4AEADB1940A}" type="presParOf" srcId="{16E1F050-4427-44EE-8C4E-1BB5D47B4464}" destId="{D4827E39-7A9B-4F79-B739-C7BEC0A41252}" srcOrd="0" destOrd="0" presId="urn:microsoft.com/office/officeart/2005/8/layout/hList6"/>
    <dgm:cxn modelId="{26D8B16A-A369-48BB-81A3-5F3C92312A02}" type="presParOf" srcId="{16E1F050-4427-44EE-8C4E-1BB5D47B4464}" destId="{48AE9E1E-1AEA-42EE-AFC7-68A27D703383}" srcOrd="1" destOrd="0" presId="urn:microsoft.com/office/officeart/2005/8/layout/hList6"/>
    <dgm:cxn modelId="{4A9A5042-18CC-4ECB-A745-442964DA0E20}" type="presParOf" srcId="{16E1F050-4427-44EE-8C4E-1BB5D47B4464}" destId="{822EBF3B-FE6F-468C-BEE1-058EFE5E1FD1}" srcOrd="2" destOrd="0" presId="urn:microsoft.com/office/officeart/2005/8/layout/hList6"/>
    <dgm:cxn modelId="{64A8D01C-E1E5-4F13-A922-CB0E0C73E788}" type="presParOf" srcId="{16E1F050-4427-44EE-8C4E-1BB5D47B4464}" destId="{281D3F6B-67BC-4557-916C-E70A8B7B0A4D}" srcOrd="3" destOrd="0" presId="urn:microsoft.com/office/officeart/2005/8/layout/hList6"/>
    <dgm:cxn modelId="{F8E80545-88C0-4D42-A6C1-B66098403D06}" type="presParOf" srcId="{16E1F050-4427-44EE-8C4E-1BB5D47B4464}" destId="{67519DC9-0334-43AF-AC41-17D5E30B56D1}" srcOrd="4" destOrd="0" presId="urn:microsoft.com/office/officeart/2005/8/layout/hList6"/>
    <dgm:cxn modelId="{8F167EE4-9FEB-4657-B522-C49D0286C716}" type="presParOf" srcId="{16E1F050-4427-44EE-8C4E-1BB5D47B4464}" destId="{5B033601-6A86-401D-8107-E1EBDD408227}" srcOrd="5" destOrd="0" presId="urn:microsoft.com/office/officeart/2005/8/layout/hList6"/>
    <dgm:cxn modelId="{688141DD-C4D5-466E-906E-5D30D2781D65}" type="presParOf" srcId="{16E1F050-4427-44EE-8C4E-1BB5D47B4464}" destId="{601C07F5-D259-46E4-B5A3-850D541F3391}" srcOrd="6" destOrd="0" presId="urn:microsoft.com/office/officeart/2005/8/layout/hList6"/>
    <dgm:cxn modelId="{C587DB35-C45B-4F15-92E2-9FF286A47008}" type="presParOf" srcId="{16E1F050-4427-44EE-8C4E-1BB5D47B4464}" destId="{7DE8B17C-05A2-46E3-9A59-4B571CBE65D5}" srcOrd="7" destOrd="0" presId="urn:microsoft.com/office/officeart/2005/8/layout/hList6"/>
    <dgm:cxn modelId="{2A07B2E7-2C11-4EAB-8149-17048CDB2303}" type="presParOf" srcId="{16E1F050-4427-44EE-8C4E-1BB5D47B4464}" destId="{FBC3A01F-439C-4A40-ABE3-1D651B765F67}" srcOrd="8" destOrd="0" presId="urn:microsoft.com/office/officeart/2005/8/layout/hList6"/>
    <dgm:cxn modelId="{EFD6BCA9-46ED-4248-800A-6A31C859A4CF}" type="presParOf" srcId="{16E1F050-4427-44EE-8C4E-1BB5D47B4464}" destId="{BA7C25F3-E35E-458C-82F0-1524A8CEC0A2}" srcOrd="9" destOrd="0" presId="urn:microsoft.com/office/officeart/2005/8/layout/hList6"/>
    <dgm:cxn modelId="{A5CC385B-0957-43D9-9F63-37F16825849F}" type="presParOf" srcId="{16E1F050-4427-44EE-8C4E-1BB5D47B4464}" destId="{20656055-2B52-4F13-9150-F94D6D4A8478}" srcOrd="10" destOrd="0" presId="urn:microsoft.com/office/officeart/2005/8/layout/hList6"/>
    <dgm:cxn modelId="{E8675735-7F34-45C2-8A53-CB146F1600E8}" type="presParOf" srcId="{16E1F050-4427-44EE-8C4E-1BB5D47B4464}" destId="{7FDE39DB-EFF7-48C8-A110-71A9E332B763}" srcOrd="11" destOrd="0" presId="urn:microsoft.com/office/officeart/2005/8/layout/hList6"/>
    <dgm:cxn modelId="{06B12C94-2B02-48E7-811D-C4A623D72ACB}" type="presParOf" srcId="{16E1F050-4427-44EE-8C4E-1BB5D47B4464}" destId="{6F9400D9-DBFD-4C1C-84FD-A47D449A9E67}" srcOrd="12" destOrd="0" presId="urn:microsoft.com/office/officeart/2005/8/layout/hList6"/>
    <dgm:cxn modelId="{0F48C579-23DE-4731-A398-D621A9BDDAE7}" type="presParOf" srcId="{16E1F050-4427-44EE-8C4E-1BB5D47B4464}" destId="{5BF8292D-C20D-4C01-874C-925BACAACD0E}" srcOrd="13" destOrd="0" presId="urn:microsoft.com/office/officeart/2005/8/layout/hList6"/>
    <dgm:cxn modelId="{6115BAF7-E544-488F-AB7E-C02BB64872E8}" type="presParOf" srcId="{16E1F050-4427-44EE-8C4E-1BB5D47B4464}" destId="{41080B49-2ACC-4E63-8455-B4386E8BC9A4}" srcOrd="14" destOrd="0" presId="urn:microsoft.com/office/officeart/2005/8/layout/hList6"/>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25130B-6F14-498D-9199-D9AE9A4449EB}" type="datetimeFigureOut">
              <a:rPr lang="en-US" smtClean="0"/>
              <a:t>6/1/2016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4EA142-9171-4F6B-9FCA-8B8F15195C48}" type="slidenum">
              <a:rPr lang="en-US" smtClean="0"/>
              <a:t>‹#›</a:t>
            </a:fld>
            <a:endParaRPr lang="en-US" dirty="0"/>
          </a:p>
        </p:txBody>
      </p:sp>
    </p:spTree>
    <p:extLst>
      <p:ext uri="{BB962C8B-B14F-4D97-AF65-F5344CB8AC3E}">
        <p14:creationId xmlns:p14="http://schemas.microsoft.com/office/powerpoint/2010/main" val="2560951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4EA142-9171-4F6B-9FCA-8B8F15195C48}" type="slidenum">
              <a:rPr lang="en-US" smtClean="0"/>
              <a:t>1</a:t>
            </a:fld>
            <a:endParaRPr lang="en-US" dirty="0"/>
          </a:p>
        </p:txBody>
      </p:sp>
    </p:spTree>
    <p:extLst>
      <p:ext uri="{BB962C8B-B14F-4D97-AF65-F5344CB8AC3E}">
        <p14:creationId xmlns:p14="http://schemas.microsoft.com/office/powerpoint/2010/main" val="4040363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4EA142-9171-4F6B-9FCA-8B8F15195C48}" type="slidenum">
              <a:rPr lang="en-US" smtClean="0"/>
              <a:t>22</a:t>
            </a:fld>
            <a:endParaRPr lang="en-US" dirty="0"/>
          </a:p>
        </p:txBody>
      </p:sp>
    </p:spTree>
    <p:extLst>
      <p:ext uri="{BB962C8B-B14F-4D97-AF65-F5344CB8AC3E}">
        <p14:creationId xmlns:p14="http://schemas.microsoft.com/office/powerpoint/2010/main" val="2843898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16998E8-F2BB-427E-BB98-7AEEC80DDFA5}" type="datetime1">
              <a:rPr lang="en-US" smtClean="0"/>
              <a:t>6/1/2016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EBBFF6-1047-4A45-977C-13FA15A97E66}" type="slidenum">
              <a:rPr lang="en-US" smtClean="0"/>
              <a:t>‹#›</a:t>
            </a:fld>
            <a:endParaRPr lang="en-US" dirty="0"/>
          </a:p>
        </p:txBody>
      </p:sp>
    </p:spTree>
    <p:extLst>
      <p:ext uri="{BB962C8B-B14F-4D97-AF65-F5344CB8AC3E}">
        <p14:creationId xmlns:p14="http://schemas.microsoft.com/office/powerpoint/2010/main" val="446460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CEABB1-6630-4F0A-97F3-E2FC7D1131C1}" type="datetime1">
              <a:rPr lang="en-US" smtClean="0"/>
              <a:t>6/1/2016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EBBFF6-1047-4A45-977C-13FA15A97E66}" type="slidenum">
              <a:rPr lang="en-US" smtClean="0"/>
              <a:t>‹#›</a:t>
            </a:fld>
            <a:endParaRPr lang="en-US" dirty="0"/>
          </a:p>
        </p:txBody>
      </p:sp>
    </p:spTree>
    <p:extLst>
      <p:ext uri="{BB962C8B-B14F-4D97-AF65-F5344CB8AC3E}">
        <p14:creationId xmlns:p14="http://schemas.microsoft.com/office/powerpoint/2010/main" val="1527346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4FBF0A-31FF-4119-917A-5CCFCFEC451C}" type="datetime1">
              <a:rPr lang="en-US" smtClean="0"/>
              <a:t>6/1/2016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EBBFF6-1047-4A45-977C-13FA15A97E66}" type="slidenum">
              <a:rPr lang="en-US" smtClean="0"/>
              <a:t>‹#›</a:t>
            </a:fld>
            <a:endParaRPr lang="en-US" dirty="0"/>
          </a:p>
        </p:txBody>
      </p:sp>
    </p:spTree>
    <p:extLst>
      <p:ext uri="{BB962C8B-B14F-4D97-AF65-F5344CB8AC3E}">
        <p14:creationId xmlns:p14="http://schemas.microsoft.com/office/powerpoint/2010/main" val="1074824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589814-D448-4E8F-A97A-BA7FFD9C6CD3}" type="datetime1">
              <a:rPr lang="en-US" smtClean="0"/>
              <a:t>6/1/2016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EBBFF6-1047-4A45-977C-13FA15A97E66}" type="slidenum">
              <a:rPr lang="en-US" smtClean="0"/>
              <a:t>‹#›</a:t>
            </a:fld>
            <a:endParaRPr lang="en-US" dirty="0"/>
          </a:p>
        </p:txBody>
      </p:sp>
    </p:spTree>
    <p:extLst>
      <p:ext uri="{BB962C8B-B14F-4D97-AF65-F5344CB8AC3E}">
        <p14:creationId xmlns:p14="http://schemas.microsoft.com/office/powerpoint/2010/main" val="2489027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6802D6-92C7-4A0F-BFB1-9D34DDFA84F1}" type="datetime1">
              <a:rPr lang="en-US" smtClean="0"/>
              <a:t>6/1/2016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EBBFF6-1047-4A45-977C-13FA15A97E66}" type="slidenum">
              <a:rPr lang="en-US" smtClean="0"/>
              <a:t>‹#›</a:t>
            </a:fld>
            <a:endParaRPr lang="en-US" dirty="0"/>
          </a:p>
        </p:txBody>
      </p:sp>
    </p:spTree>
    <p:extLst>
      <p:ext uri="{BB962C8B-B14F-4D97-AF65-F5344CB8AC3E}">
        <p14:creationId xmlns:p14="http://schemas.microsoft.com/office/powerpoint/2010/main" val="2018509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F06A53BB-EC1D-4204-A2F1-1DB6E4A4C5ED}" type="datetime1">
              <a:rPr lang="en-US" smtClean="0"/>
              <a:t>6/1/2016</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BEBBFF6-1047-4A45-977C-13FA15A97E66}" type="slidenum">
              <a:rPr lang="en-US" smtClean="0"/>
              <a:t>‹#›</a:t>
            </a:fld>
            <a:endParaRPr lang="en-US" dirty="0"/>
          </a:p>
        </p:txBody>
      </p:sp>
    </p:spTree>
    <p:extLst>
      <p:ext uri="{BB962C8B-B14F-4D97-AF65-F5344CB8AC3E}">
        <p14:creationId xmlns:p14="http://schemas.microsoft.com/office/powerpoint/2010/main" val="3859570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30E6B8F4-CDDA-4845-9E63-FECD2FE7AFD1}" type="datetime1">
              <a:rPr lang="en-US" smtClean="0"/>
              <a:t>6/1/2016</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8BEBBFF6-1047-4A45-977C-13FA15A97E66}" type="slidenum">
              <a:rPr lang="en-US" smtClean="0"/>
              <a:t>‹#›</a:t>
            </a:fld>
            <a:endParaRPr lang="en-US" dirty="0"/>
          </a:p>
        </p:txBody>
      </p:sp>
    </p:spTree>
    <p:extLst>
      <p:ext uri="{BB962C8B-B14F-4D97-AF65-F5344CB8AC3E}">
        <p14:creationId xmlns:p14="http://schemas.microsoft.com/office/powerpoint/2010/main" val="2733328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9269081F-3D48-4375-A0AF-78C12F7D6174}" type="datetime1">
              <a:rPr lang="en-US" smtClean="0"/>
              <a:t>6/1/2016</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8BEBBFF6-1047-4A45-977C-13FA15A97E66}" type="slidenum">
              <a:rPr lang="en-US" smtClean="0"/>
              <a:t>‹#›</a:t>
            </a:fld>
            <a:endParaRPr lang="en-US" dirty="0"/>
          </a:p>
        </p:txBody>
      </p:sp>
    </p:spTree>
    <p:extLst>
      <p:ext uri="{BB962C8B-B14F-4D97-AF65-F5344CB8AC3E}">
        <p14:creationId xmlns:p14="http://schemas.microsoft.com/office/powerpoint/2010/main" val="1475550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582C0F9-ECF7-4307-9F39-73B2F8581967}" type="datetime1">
              <a:rPr lang="en-US" smtClean="0"/>
              <a:t>6/1/2016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EBBFF6-1047-4A45-977C-13FA15A97E66}" type="slidenum">
              <a:rPr lang="en-US" smtClean="0"/>
              <a:t>‹#›</a:t>
            </a:fld>
            <a:endParaRPr lang="en-US" dirty="0"/>
          </a:p>
        </p:txBody>
      </p:sp>
    </p:spTree>
    <p:extLst>
      <p:ext uri="{BB962C8B-B14F-4D97-AF65-F5344CB8AC3E}">
        <p14:creationId xmlns:p14="http://schemas.microsoft.com/office/powerpoint/2010/main" val="3048069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DAB2B01B-4C07-4825-9362-B1745CA69AEF}" type="datetime1">
              <a:rPr lang="en-US" smtClean="0"/>
              <a:t>6/1/2016</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BEBBFF6-1047-4A45-977C-13FA15A97E66}" type="slidenum">
              <a:rPr lang="en-US" smtClean="0"/>
              <a:t>‹#›</a:t>
            </a:fld>
            <a:endParaRPr lang="en-US" dirty="0"/>
          </a:p>
        </p:txBody>
      </p:sp>
    </p:spTree>
    <p:extLst>
      <p:ext uri="{BB962C8B-B14F-4D97-AF65-F5344CB8AC3E}">
        <p14:creationId xmlns:p14="http://schemas.microsoft.com/office/powerpoint/2010/main" val="347562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78D52CCE-45E2-45C3-89C2-2E6AFD19241B}" type="datetime1">
              <a:rPr lang="en-US" smtClean="0"/>
              <a:t>6/1/2016</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8BEBBFF6-1047-4A45-977C-13FA15A97E66}" type="slidenum">
              <a:rPr lang="en-US" smtClean="0"/>
              <a:t>‹#›</a:t>
            </a:fld>
            <a:endParaRPr lang="en-US" dirty="0"/>
          </a:p>
        </p:txBody>
      </p:sp>
    </p:spTree>
    <p:extLst>
      <p:ext uri="{BB962C8B-B14F-4D97-AF65-F5344CB8AC3E}">
        <p14:creationId xmlns:p14="http://schemas.microsoft.com/office/powerpoint/2010/main" val="3986406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A3DF76FC-8BCB-4318-BDDC-6815E0533C66}" type="datetime1">
              <a:rPr lang="en-US" smtClean="0"/>
              <a:t>6/1/2016</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8BEBBFF6-1047-4A45-977C-13FA15A97E66}" type="slidenum">
              <a:rPr lang="en-US" smtClean="0"/>
              <a:t>‹#›</a:t>
            </a:fld>
            <a:endParaRPr lang="en-US" dirty="0"/>
          </a:p>
        </p:txBody>
      </p:sp>
    </p:spTree>
    <p:extLst>
      <p:ext uri="{BB962C8B-B14F-4D97-AF65-F5344CB8AC3E}">
        <p14:creationId xmlns:p14="http://schemas.microsoft.com/office/powerpoint/2010/main" val="41567869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29.jpg"/></Relationships>
</file>

<file path=ppt/slides/_rels/slide1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2.jpg"/><Relationship Id="rId13" Type="http://schemas.openxmlformats.org/officeDocument/2006/relationships/image" Target="../media/image9.jpg"/><Relationship Id="rId3" Type="http://schemas.openxmlformats.org/officeDocument/2006/relationships/image" Target="../media/image37.gif"/><Relationship Id="rId7" Type="http://schemas.openxmlformats.org/officeDocument/2006/relationships/image" Target="../media/image41.jpeg"/><Relationship Id="rId12" Type="http://schemas.openxmlformats.org/officeDocument/2006/relationships/image" Target="../media/image46.jpg"/><Relationship Id="rId2" Type="http://schemas.openxmlformats.org/officeDocument/2006/relationships/image" Target="../media/image36.jpg"/><Relationship Id="rId1" Type="http://schemas.openxmlformats.org/officeDocument/2006/relationships/slideLayout" Target="../slideLayouts/slideLayout2.xml"/><Relationship Id="rId6" Type="http://schemas.openxmlformats.org/officeDocument/2006/relationships/image" Target="../media/image40.jpg"/><Relationship Id="rId11" Type="http://schemas.openxmlformats.org/officeDocument/2006/relationships/image" Target="../media/image45.jpeg"/><Relationship Id="rId5" Type="http://schemas.openxmlformats.org/officeDocument/2006/relationships/image" Target="../media/image39.jpeg"/><Relationship Id="rId10" Type="http://schemas.openxmlformats.org/officeDocument/2006/relationships/image" Target="../media/image44.JPG"/><Relationship Id="rId4" Type="http://schemas.openxmlformats.org/officeDocument/2006/relationships/image" Target="../media/image38.jpg"/><Relationship Id="rId9" Type="http://schemas.openxmlformats.org/officeDocument/2006/relationships/image" Target="../media/image4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1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5.jpg"/><Relationship Id="rId7" Type="http://schemas.openxmlformats.org/officeDocument/2006/relationships/image" Target="../media/image13.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gif"/><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lide Number Placeholder 5"/>
          <p:cNvSpPr>
            <a:spLocks noGrp="1"/>
          </p:cNvSpPr>
          <p:nvPr>
            <p:ph type="sldNum" sz="quarter" idx="12"/>
          </p:nvPr>
        </p:nvSpPr>
        <p:spPr/>
        <p:txBody>
          <a:bodyPr/>
          <a:lstStyle/>
          <a:p>
            <a:fld id="{8BEBBFF6-1047-4A45-977C-13FA15A97E66}" type="slidenum">
              <a:rPr lang="en-US" smtClean="0"/>
              <a:t>1</a:t>
            </a:fld>
            <a:endParaRPr lang="en-US" dirty="0"/>
          </a:p>
        </p:txBody>
      </p:sp>
    </p:spTree>
    <p:extLst>
      <p:ext uri="{BB962C8B-B14F-4D97-AF65-F5344CB8AC3E}">
        <p14:creationId xmlns:p14="http://schemas.microsoft.com/office/powerpoint/2010/main" val="39778190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01354" y="230678"/>
            <a:ext cx="4655442" cy="707886"/>
          </a:xfrm>
          <a:prstGeom prst="rect">
            <a:avLst/>
          </a:prstGeom>
        </p:spPr>
        <p:txBody>
          <a:bodyPr wrap="none">
            <a:spAutoFit/>
          </a:bodyPr>
          <a:lstStyle/>
          <a:p>
            <a:pPr algn="r" rtl="1"/>
            <a:r>
              <a:rPr lang="ar-SA" sz="4000" b="1" dirty="0">
                <a:cs typeface="B Nazanin" panose="00000400000000000000" pitchFamily="2" charset="-78"/>
              </a:rPr>
              <a:t>اسکنر </a:t>
            </a:r>
            <a:r>
              <a:rPr lang="ar-SA" sz="4000" b="1" dirty="0" smtClean="0">
                <a:cs typeface="B Nazanin" panose="00000400000000000000" pitchFamily="2" charset="-78"/>
              </a:rPr>
              <a:t>استوانه‌ای</a:t>
            </a:r>
            <a:r>
              <a:rPr lang="fa-IR" sz="4000" b="1" dirty="0" smtClean="0">
                <a:cs typeface="B Nazanin" panose="00000400000000000000" pitchFamily="2" charset="-78"/>
              </a:rPr>
              <a:t> یا </a:t>
            </a:r>
            <a:r>
              <a:rPr lang="en-US" sz="3200" b="1" dirty="0">
                <a:latin typeface="BBCNassim"/>
                <a:cs typeface="B Nazanin" panose="00000400000000000000" pitchFamily="2" charset="-78"/>
              </a:rPr>
              <a:t>D</a:t>
            </a:r>
            <a:r>
              <a:rPr lang="en-US" sz="3200" b="1" dirty="0" smtClean="0">
                <a:latin typeface="BBCNassim"/>
                <a:cs typeface="B Nazanin" panose="00000400000000000000" pitchFamily="2" charset="-78"/>
              </a:rPr>
              <a:t>rum</a:t>
            </a:r>
            <a:endParaRPr lang="en-US" sz="3200" b="1" dirty="0">
              <a:latin typeface="BBCNassim"/>
              <a:cs typeface="B Nazanin" panose="00000400000000000000" pitchFamily="2" charset="-78"/>
            </a:endParaRPr>
          </a:p>
        </p:txBody>
      </p:sp>
      <p:pic>
        <p:nvPicPr>
          <p:cNvPr id="5" name="Picture 13" descr="C:\Program Files\Microsoft Office\MEDIA\OFFICE14\Lines\BD10308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3674" y="938564"/>
            <a:ext cx="6067440" cy="50562"/>
          </a:xfrm>
          <a:prstGeom prst="rect">
            <a:avLst/>
          </a:prstGeom>
          <a:solidFill>
            <a:srgbClr val="F4F692"/>
          </a:solidFill>
          <a:extLst/>
        </p:spPr>
      </p:pic>
      <p:sp>
        <p:nvSpPr>
          <p:cNvPr id="3" name="Slide Number Placeholder 2"/>
          <p:cNvSpPr>
            <a:spLocks noGrp="1"/>
          </p:cNvSpPr>
          <p:nvPr>
            <p:ph type="sldNum" sz="quarter" idx="12"/>
          </p:nvPr>
        </p:nvSpPr>
        <p:spPr/>
        <p:txBody>
          <a:bodyPr/>
          <a:lstStyle/>
          <a:p>
            <a:fld id="{8BEBBFF6-1047-4A45-977C-13FA15A97E66}" type="slidenum">
              <a:rPr lang="en-US" smtClean="0"/>
              <a:t>10</a:t>
            </a:fld>
            <a:endParaRPr lang="en-US" dirty="0"/>
          </a:p>
        </p:txBody>
      </p:sp>
      <p:sp>
        <p:nvSpPr>
          <p:cNvPr id="2" name="Rectangle 1"/>
          <p:cNvSpPr/>
          <p:nvPr/>
        </p:nvSpPr>
        <p:spPr>
          <a:xfrm>
            <a:off x="656823" y="989665"/>
            <a:ext cx="11194291" cy="2400657"/>
          </a:xfrm>
          <a:prstGeom prst="rect">
            <a:avLst/>
          </a:prstGeom>
        </p:spPr>
        <p:txBody>
          <a:bodyPr wrap="square">
            <a:spAutoFit/>
          </a:bodyPr>
          <a:lstStyle/>
          <a:p>
            <a:pPr algn="just" rtl="1">
              <a:lnSpc>
                <a:spcPct val="150000"/>
              </a:lnSpc>
            </a:pPr>
            <a:r>
              <a:rPr lang="ar-SA" sz="2000" b="1" dirty="0">
                <a:solidFill>
                  <a:srgbClr val="000000"/>
                </a:solidFill>
                <a:ea typeface="Times New Roman" panose="02020603050405020304" pitchFamily="18" charset="0"/>
                <a:cs typeface="B Nazanin" panose="00000400000000000000" pitchFamily="2" charset="-78"/>
              </a:rPr>
              <a:t>بیشتر در شرکتهای بزرگ چاپ و نشر مورد استفاده قرار میگیرند و دارای کیفیت باور نکردنی هستند. آنها از تکنولوژی به نام</a:t>
            </a:r>
            <a:r>
              <a:rPr lang="en-US" sz="2000" b="1" dirty="0">
                <a:solidFill>
                  <a:srgbClr val="000000"/>
                </a:solidFill>
                <a:latin typeface="Tahoma" panose="020B0604030504040204" pitchFamily="34" charset="0"/>
                <a:ea typeface="Times New Roman" panose="02020603050405020304" pitchFamily="18" charset="0"/>
                <a:cs typeface="B Nazanin" panose="00000400000000000000" pitchFamily="2" charset="-78"/>
              </a:rPr>
              <a:t> Photo Multiplier Tube </a:t>
            </a:r>
            <a:r>
              <a:rPr lang="ar-SA" sz="2000" b="1" dirty="0">
                <a:solidFill>
                  <a:srgbClr val="000000"/>
                </a:solidFill>
                <a:latin typeface="Tahoma" panose="020B0604030504040204" pitchFamily="34" charset="0"/>
                <a:ea typeface="Times New Roman" panose="02020603050405020304" pitchFamily="18" charset="0"/>
                <a:cs typeface="B Nazanin" panose="00000400000000000000" pitchFamily="2" charset="-78"/>
              </a:rPr>
              <a:t>یا به اختصار</a:t>
            </a:r>
            <a:r>
              <a:rPr lang="en-US" sz="2000" b="1" dirty="0">
                <a:solidFill>
                  <a:srgbClr val="000000"/>
                </a:solidFill>
                <a:latin typeface="Tahoma" panose="020B0604030504040204" pitchFamily="34" charset="0"/>
                <a:ea typeface="Times New Roman" panose="02020603050405020304" pitchFamily="18" charset="0"/>
                <a:cs typeface="B Nazanin" panose="00000400000000000000" pitchFamily="2" charset="-78"/>
              </a:rPr>
              <a:t> PMT </a:t>
            </a:r>
            <a:r>
              <a:rPr lang="ar-SA" sz="2000" b="1" dirty="0">
                <a:solidFill>
                  <a:srgbClr val="000000"/>
                </a:solidFill>
                <a:latin typeface="Tahoma" panose="020B0604030504040204" pitchFamily="34" charset="0"/>
                <a:ea typeface="Times New Roman" panose="02020603050405020304" pitchFamily="18" charset="0"/>
                <a:cs typeface="B Nazanin" panose="00000400000000000000" pitchFamily="2" charset="-78"/>
              </a:rPr>
              <a:t>استفاده می کنند. در این تکنولوژی، اسناد و تصاویری که باید اسکن شوند، بر روی یک استوانه شیشه ای پیچیده میشوند. در مرکز این سیلندر یک شعاع شکن وجود دارد که نور منعکس شده را به سه قسمت مساوی تقسیم میکند. هر شعاع نور از یک فیلتر رنگی (سبز، قرمز و یا آبی) عبور کرده و در</a:t>
            </a:r>
            <a:r>
              <a:rPr lang="en-US" sz="2000" b="1" dirty="0">
                <a:solidFill>
                  <a:srgbClr val="000000"/>
                </a:solidFill>
                <a:latin typeface="Tahoma" panose="020B0604030504040204" pitchFamily="34" charset="0"/>
                <a:ea typeface="Times New Roman" panose="02020603050405020304" pitchFamily="18" charset="0"/>
                <a:cs typeface="B Nazanin" panose="00000400000000000000" pitchFamily="2" charset="-78"/>
              </a:rPr>
              <a:t> PMT </a:t>
            </a:r>
            <a:r>
              <a:rPr lang="ar-SA" sz="2000" b="1" dirty="0">
                <a:solidFill>
                  <a:srgbClr val="000000"/>
                </a:solidFill>
                <a:latin typeface="Tahoma" panose="020B0604030504040204" pitchFamily="34" charset="0"/>
                <a:ea typeface="Times New Roman" panose="02020603050405020304" pitchFamily="18" charset="0"/>
                <a:cs typeface="B Nazanin" panose="00000400000000000000" pitchFamily="2" charset="-78"/>
              </a:rPr>
              <a:t>به یک سیکنال الکتریکی تبدیل میشود</a:t>
            </a:r>
            <a:r>
              <a:rPr lang="en-US" sz="2000" b="1" dirty="0">
                <a:solidFill>
                  <a:srgbClr val="000000"/>
                </a:solidFill>
                <a:latin typeface="Tahoma" panose="020B0604030504040204" pitchFamily="34" charset="0"/>
                <a:ea typeface="Times New Roman" panose="02020603050405020304" pitchFamily="18" charset="0"/>
                <a:cs typeface="B Nazanin" panose="00000400000000000000" pitchFamily="2" charset="-78"/>
              </a:rPr>
              <a:t>.</a:t>
            </a:r>
            <a:endParaRPr lang="en-US" sz="2000" b="1" dirty="0">
              <a:cs typeface="B Nazanin" panose="00000400000000000000" pitchFamily="2" charset="-7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0958" y="3341324"/>
            <a:ext cx="4251820" cy="301502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31" y="3218645"/>
            <a:ext cx="3090929" cy="301502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0821" y="3618963"/>
            <a:ext cx="3061951" cy="2369713"/>
          </a:xfrm>
          <a:prstGeom prst="rect">
            <a:avLst/>
          </a:prstGeom>
        </p:spPr>
      </p:pic>
    </p:spTree>
    <p:extLst>
      <p:ext uri="{BB962C8B-B14F-4D97-AF65-F5344CB8AC3E}">
        <p14:creationId xmlns:p14="http://schemas.microsoft.com/office/powerpoint/2010/main" val="26927861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34383" y="153733"/>
            <a:ext cx="4916731" cy="1323439"/>
          </a:xfrm>
          <a:prstGeom prst="rect">
            <a:avLst/>
          </a:prstGeom>
        </p:spPr>
        <p:txBody>
          <a:bodyPr wrap="none">
            <a:spAutoFit/>
          </a:bodyPr>
          <a:lstStyle/>
          <a:p>
            <a:pPr lvl="0" algn="r" rtl="1"/>
            <a:r>
              <a:rPr lang="ar-SA" sz="4000" b="1" dirty="0">
                <a:cs typeface="B Nazanin" panose="00000400000000000000" pitchFamily="2" charset="-78"/>
              </a:rPr>
              <a:t>اسکنر </a:t>
            </a:r>
            <a:r>
              <a:rPr lang="ar-SA" sz="4000" b="1" dirty="0" smtClean="0">
                <a:cs typeface="B Nazanin" panose="00000400000000000000" pitchFamily="2" charset="-78"/>
              </a:rPr>
              <a:t>شیت‌فد</a:t>
            </a:r>
            <a:r>
              <a:rPr lang="en-US" sz="4000" b="1" dirty="0" smtClean="0">
                <a:cs typeface="B Nazanin" panose="00000400000000000000" pitchFamily="2" charset="-78"/>
              </a:rPr>
              <a:t> </a:t>
            </a:r>
            <a:r>
              <a:rPr lang="fa-IR" sz="4000" b="1" dirty="0" smtClean="0">
                <a:cs typeface="B Nazanin" panose="00000400000000000000" pitchFamily="2" charset="-78"/>
              </a:rPr>
              <a:t>یا </a:t>
            </a:r>
            <a:r>
              <a:rPr lang="en-US" sz="3200" b="1" dirty="0" err="1">
                <a:solidFill>
                  <a:srgbClr val="000000"/>
                </a:solidFill>
                <a:latin typeface="BBCNassim"/>
                <a:ea typeface="Times New Roman" panose="02020603050405020304" pitchFamily="18" charset="0"/>
                <a:cs typeface="B Nazanin" panose="00000400000000000000" pitchFamily="2" charset="-78"/>
              </a:rPr>
              <a:t>sheetfed</a:t>
            </a:r>
            <a:endParaRPr lang="en-US" sz="3200" b="1" dirty="0">
              <a:latin typeface="BBCNassim"/>
              <a:cs typeface="B Nazanin" panose="00000400000000000000" pitchFamily="2" charset="-78"/>
            </a:endParaRPr>
          </a:p>
          <a:p>
            <a:pPr algn="r" rtl="1"/>
            <a:r>
              <a:rPr lang="fa-IR" sz="4000" b="1" dirty="0" smtClean="0">
                <a:cs typeface="B Nazanin" panose="00000400000000000000" pitchFamily="2" charset="-78"/>
              </a:rPr>
              <a:t> </a:t>
            </a:r>
            <a:endParaRPr lang="en-US" sz="4000" b="1" dirty="0">
              <a:cs typeface="B Nazanin" panose="00000400000000000000" pitchFamily="2" charset="-78"/>
            </a:endParaRPr>
          </a:p>
        </p:txBody>
      </p:sp>
      <p:pic>
        <p:nvPicPr>
          <p:cNvPr id="5" name="Picture 13" descr="C:\Program Files\Microsoft Office\MEDIA\OFFICE14\Lines\BD10308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6194738" y="847457"/>
            <a:ext cx="5656376" cy="47136"/>
          </a:xfrm>
          <a:prstGeom prst="rect">
            <a:avLst/>
          </a:prstGeom>
          <a:solidFill>
            <a:srgbClr val="F4F692"/>
          </a:solidFill>
          <a:extLst/>
        </p:spPr>
      </p:pic>
      <p:sp>
        <p:nvSpPr>
          <p:cNvPr id="3" name="Slide Number Placeholder 2"/>
          <p:cNvSpPr>
            <a:spLocks noGrp="1"/>
          </p:cNvSpPr>
          <p:nvPr>
            <p:ph type="sldNum" sz="quarter" idx="12"/>
          </p:nvPr>
        </p:nvSpPr>
        <p:spPr/>
        <p:txBody>
          <a:bodyPr/>
          <a:lstStyle/>
          <a:p>
            <a:fld id="{8BEBBFF6-1047-4A45-977C-13FA15A97E66}" type="slidenum">
              <a:rPr lang="en-US" smtClean="0"/>
              <a:t>11</a:t>
            </a:fld>
            <a:endParaRPr lang="en-US" dirty="0"/>
          </a:p>
        </p:txBody>
      </p:sp>
      <p:sp>
        <p:nvSpPr>
          <p:cNvPr id="2" name="Rectangle 1"/>
          <p:cNvSpPr/>
          <p:nvPr/>
        </p:nvSpPr>
        <p:spPr>
          <a:xfrm>
            <a:off x="3503054" y="1072109"/>
            <a:ext cx="8348060" cy="1477328"/>
          </a:xfrm>
          <a:prstGeom prst="rect">
            <a:avLst/>
          </a:prstGeom>
        </p:spPr>
        <p:txBody>
          <a:bodyPr wrap="square">
            <a:spAutoFit/>
          </a:bodyPr>
          <a:lstStyle/>
          <a:p>
            <a:pPr algn="just" rtl="1">
              <a:lnSpc>
                <a:spcPct val="150000"/>
              </a:lnSpc>
            </a:pPr>
            <a:r>
              <a:rPr lang="ar-SA" sz="2000" b="1" dirty="0">
                <a:solidFill>
                  <a:srgbClr val="000000"/>
                </a:solidFill>
                <a:latin typeface="Tahoma" panose="020B0604030504040204" pitchFamily="34" charset="0"/>
                <a:ea typeface="Times New Roman" panose="02020603050405020304" pitchFamily="18" charset="0"/>
                <a:cs typeface="B Nazanin" panose="00000400000000000000" pitchFamily="2" charset="-78"/>
              </a:rPr>
              <a:t>این اسکنرها هم شباهت بسیاری به اسکنرهای صفحه تخت دارند، با این تفاوت که به جای هد اسکن‌کننده، سند حرکت می‌کند و معمولا برای اسکن کردن متون و اسناد مورد استفاده قرار می‌گیرد.</a:t>
            </a:r>
            <a:endParaRPr lang="en-US" sz="2000" b="1" dirty="0">
              <a:cs typeface="B Nazanin" panose="00000400000000000000" pitchFamily="2" charset="-78"/>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3055" y="2774089"/>
            <a:ext cx="4134118" cy="358226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2098" y="2774089"/>
            <a:ext cx="2857500" cy="317836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093" y="3094954"/>
            <a:ext cx="2857500" cy="2857500"/>
          </a:xfrm>
          <a:prstGeom prst="rect">
            <a:avLst/>
          </a:prstGeom>
        </p:spPr>
      </p:pic>
    </p:spTree>
    <p:extLst>
      <p:ext uri="{BB962C8B-B14F-4D97-AF65-F5344CB8AC3E}">
        <p14:creationId xmlns:p14="http://schemas.microsoft.com/office/powerpoint/2010/main" val="3915096335"/>
      </p:ext>
    </p:extLst>
  </p:cSld>
  <p:clrMapOvr>
    <a:masterClrMapping/>
  </p:clrMapOvr>
  <p:transition spd="slow">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3" descr="C:\Program Files\Microsoft Office\MEDIA\OFFICE14\Lines\BD10308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0663" y="830914"/>
            <a:ext cx="5486400" cy="45720"/>
          </a:xfrm>
          <a:prstGeom prst="rect">
            <a:avLst/>
          </a:prstGeom>
          <a:solidFill>
            <a:srgbClr val="F4F692"/>
          </a:solidFill>
          <a:extLst/>
        </p:spPr>
      </p:pic>
      <p:sp>
        <p:nvSpPr>
          <p:cNvPr id="3" name="Slide Number Placeholder 2"/>
          <p:cNvSpPr>
            <a:spLocks noGrp="1"/>
          </p:cNvSpPr>
          <p:nvPr>
            <p:ph type="sldNum" sz="quarter" idx="12"/>
          </p:nvPr>
        </p:nvSpPr>
        <p:spPr/>
        <p:txBody>
          <a:bodyPr/>
          <a:lstStyle/>
          <a:p>
            <a:fld id="{8BEBBFF6-1047-4A45-977C-13FA15A97E66}" type="slidenum">
              <a:rPr lang="en-US" smtClean="0"/>
              <a:t>12</a:t>
            </a:fld>
            <a:endParaRPr lang="en-US" dirty="0"/>
          </a:p>
        </p:txBody>
      </p:sp>
      <p:sp>
        <p:nvSpPr>
          <p:cNvPr id="2" name="Rectangle 1"/>
          <p:cNvSpPr/>
          <p:nvPr/>
        </p:nvSpPr>
        <p:spPr>
          <a:xfrm>
            <a:off x="7354204" y="440423"/>
            <a:ext cx="4440639" cy="390492"/>
          </a:xfrm>
          <a:prstGeom prst="rect">
            <a:avLst/>
          </a:prstGeom>
        </p:spPr>
        <p:txBody>
          <a:bodyPr wrap="none">
            <a:spAutoFit/>
          </a:bodyPr>
          <a:lstStyle/>
          <a:p>
            <a:pPr algn="r" rtl="1">
              <a:lnSpc>
                <a:spcPts val="1500"/>
              </a:lnSpc>
              <a:spcAft>
                <a:spcPts val="750"/>
              </a:spcAft>
            </a:pPr>
            <a:r>
              <a:rPr lang="ar-SA" sz="4000" b="1" dirty="0">
                <a:solidFill>
                  <a:srgbClr val="333333"/>
                </a:solidFill>
                <a:latin typeface="Tahoma" panose="020B0604030504040204" pitchFamily="34" charset="0"/>
                <a:ea typeface="Times New Roman" panose="02020603050405020304" pitchFamily="18" charset="0"/>
                <a:cs typeface="B Nazanin" panose="00000400000000000000" pitchFamily="2" charset="-78"/>
              </a:rPr>
              <a:t>اسکنرهای فیلم و اسلاید</a:t>
            </a:r>
            <a:endParaRPr lang="en-US" sz="4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3168203" y="1039701"/>
            <a:ext cx="8474298" cy="1015663"/>
          </a:xfrm>
          <a:prstGeom prst="rect">
            <a:avLst/>
          </a:prstGeom>
        </p:spPr>
        <p:txBody>
          <a:bodyPr wrap="square">
            <a:spAutoFit/>
          </a:bodyPr>
          <a:lstStyle/>
          <a:p>
            <a:pPr algn="just" rtl="1">
              <a:lnSpc>
                <a:spcPct val="150000"/>
              </a:lnSpc>
              <a:spcAft>
                <a:spcPts val="750"/>
              </a:spcAft>
            </a:pPr>
            <a:r>
              <a:rPr lang="ar-SA" sz="2000" b="1" dirty="0">
                <a:solidFill>
                  <a:srgbClr val="333333"/>
                </a:solidFill>
                <a:latin typeface="Tahoma" panose="020B0604030504040204" pitchFamily="34" charset="0"/>
                <a:ea typeface="Times New Roman" panose="02020603050405020304" pitchFamily="18" charset="0"/>
                <a:cs typeface="B Nazanin" panose="00000400000000000000" pitchFamily="2" charset="-78"/>
              </a:rPr>
              <a:t>این اسکنرها که مخصوص نگاتیوهای عکس، اسلاید ها ، فیلم های رادیولوژی بکار می رود دارای قیمت بالایی هستند که می توانند تصویر را از روی فیلم ها و نگاتیو ها بخوانند.</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6667" y="3893970"/>
            <a:ext cx="3387537" cy="246238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143" y="2109715"/>
            <a:ext cx="3121458" cy="283979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3270" y="2197663"/>
            <a:ext cx="2835963" cy="2482174"/>
          </a:xfrm>
          <a:prstGeom prst="rect">
            <a:avLst/>
          </a:prstGeom>
        </p:spPr>
      </p:pic>
    </p:spTree>
    <p:extLst>
      <p:ext uri="{BB962C8B-B14F-4D97-AF65-F5344CB8AC3E}">
        <p14:creationId xmlns:p14="http://schemas.microsoft.com/office/powerpoint/2010/main" val="7479749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62019" y="199106"/>
            <a:ext cx="4932824" cy="1323439"/>
          </a:xfrm>
          <a:prstGeom prst="rect">
            <a:avLst/>
          </a:prstGeom>
        </p:spPr>
        <p:txBody>
          <a:bodyPr wrap="none">
            <a:spAutoFit/>
          </a:bodyPr>
          <a:lstStyle/>
          <a:p>
            <a:pPr lvl="0" algn="r" rtl="1"/>
            <a:r>
              <a:rPr lang="ar-SA" sz="4000" b="1" dirty="0">
                <a:cs typeface="B Nazanin" panose="00000400000000000000" pitchFamily="2" charset="-78"/>
              </a:rPr>
              <a:t>اسکنرهای نقشه </a:t>
            </a:r>
            <a:r>
              <a:rPr lang="ar-SA" sz="4000" b="1" dirty="0" smtClean="0">
                <a:cs typeface="B Nazanin" panose="00000400000000000000" pitchFamily="2" charset="-78"/>
              </a:rPr>
              <a:t>یا</a:t>
            </a:r>
            <a:r>
              <a:rPr lang="en-US" sz="4000" b="1" dirty="0" smtClean="0">
                <a:cs typeface="B Nazanin" panose="00000400000000000000" pitchFamily="2" charset="-78"/>
              </a:rPr>
              <a:t> </a:t>
            </a:r>
            <a:r>
              <a:rPr lang="en-US" sz="3200" b="1" dirty="0">
                <a:solidFill>
                  <a:srgbClr val="333333"/>
                </a:solidFill>
                <a:latin typeface="BBCNassim"/>
                <a:ea typeface="Times New Roman" panose="02020603050405020304" pitchFamily="18" charset="0"/>
                <a:cs typeface="B Nazanin" panose="00000400000000000000" pitchFamily="2" charset="-78"/>
              </a:rPr>
              <a:t>plotter</a:t>
            </a:r>
            <a:endParaRPr lang="en-US" sz="3200" b="1" kern="0" dirty="0">
              <a:solidFill>
                <a:srgbClr val="000000"/>
              </a:solidFill>
              <a:latin typeface="BBCNassim"/>
              <a:cs typeface="B Nazanin" panose="00000400000000000000" pitchFamily="2" charset="-78"/>
            </a:endParaRPr>
          </a:p>
          <a:p>
            <a:pPr algn="r" rtl="1"/>
            <a:endParaRPr lang="en-US" sz="4000" b="1" dirty="0">
              <a:cs typeface="B Nazanin" panose="00000400000000000000" pitchFamily="2" charset="-78"/>
            </a:endParaRPr>
          </a:p>
        </p:txBody>
      </p:sp>
      <p:pic>
        <p:nvPicPr>
          <p:cNvPr id="5" name="Picture 13" descr="C:\Program Files\Microsoft Office\MEDIA\OFFICE14\Lines\BD10308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19" y="888645"/>
            <a:ext cx="5486400" cy="45720"/>
          </a:xfrm>
          <a:prstGeom prst="rect">
            <a:avLst/>
          </a:prstGeom>
          <a:solidFill>
            <a:srgbClr val="F4F692"/>
          </a:solidFill>
          <a:extLst/>
        </p:spPr>
      </p:pic>
      <p:sp>
        <p:nvSpPr>
          <p:cNvPr id="3" name="Slide Number Placeholder 2"/>
          <p:cNvSpPr>
            <a:spLocks noGrp="1"/>
          </p:cNvSpPr>
          <p:nvPr>
            <p:ph type="sldNum" sz="quarter" idx="12"/>
          </p:nvPr>
        </p:nvSpPr>
        <p:spPr/>
        <p:txBody>
          <a:bodyPr/>
          <a:lstStyle/>
          <a:p>
            <a:fld id="{8BEBBFF6-1047-4A45-977C-13FA15A97E66}" type="slidenum">
              <a:rPr lang="en-US" smtClean="0"/>
              <a:t>13</a:t>
            </a:fld>
            <a:endParaRPr lang="en-US" dirty="0"/>
          </a:p>
        </p:txBody>
      </p:sp>
      <p:sp>
        <p:nvSpPr>
          <p:cNvPr id="2" name="Rectangle 1"/>
          <p:cNvSpPr/>
          <p:nvPr/>
        </p:nvSpPr>
        <p:spPr>
          <a:xfrm>
            <a:off x="2459865" y="1242588"/>
            <a:ext cx="9334978" cy="1477328"/>
          </a:xfrm>
          <a:prstGeom prst="rect">
            <a:avLst/>
          </a:prstGeom>
        </p:spPr>
        <p:txBody>
          <a:bodyPr wrap="square">
            <a:spAutoFit/>
          </a:bodyPr>
          <a:lstStyle/>
          <a:p>
            <a:pPr algn="r" rtl="1">
              <a:lnSpc>
                <a:spcPct val="150000"/>
              </a:lnSpc>
              <a:spcAft>
                <a:spcPts val="750"/>
              </a:spcAft>
            </a:pPr>
            <a:r>
              <a:rPr lang="ar-SA" sz="2000" b="1" dirty="0">
                <a:solidFill>
                  <a:srgbClr val="333333"/>
                </a:solidFill>
                <a:latin typeface="Tahoma" panose="020B0604030504040204" pitchFamily="34" charset="0"/>
                <a:ea typeface="Times New Roman" panose="02020603050405020304" pitchFamily="18" charset="0"/>
                <a:cs typeface="B Nazanin" panose="00000400000000000000" pitchFamily="2" charset="-78"/>
              </a:rPr>
              <a:t>این اسکنرها همانطور که از نامشان پیداست برای اسکن کردن نقشه های عریض ( از اندازه</a:t>
            </a:r>
            <a:r>
              <a:rPr lang="ar-SA" sz="2000" b="1" dirty="0">
                <a:solidFill>
                  <a:srgbClr val="333333"/>
                </a:solidFill>
                <a:latin typeface="Calibri" panose="020F0502020204030204" pitchFamily="34" charset="0"/>
                <a:ea typeface="Times New Roman" panose="02020603050405020304" pitchFamily="18" charset="0"/>
                <a:cs typeface="B Nazanin" panose="00000400000000000000" pitchFamily="2" charset="-78"/>
              </a:rPr>
              <a:t> </a:t>
            </a:r>
            <a:r>
              <a:rPr lang="en-US" sz="2000" b="1" dirty="0">
                <a:solidFill>
                  <a:srgbClr val="333333"/>
                </a:solidFill>
                <a:latin typeface="Tahoma" panose="020B0604030504040204" pitchFamily="34" charset="0"/>
                <a:ea typeface="Times New Roman" panose="02020603050405020304" pitchFamily="18" charset="0"/>
                <a:cs typeface="B Nazanin" panose="00000400000000000000" pitchFamily="2" charset="-78"/>
              </a:rPr>
              <a:t>A3</a:t>
            </a:r>
            <a:r>
              <a:rPr lang="ar-SA" sz="2000" b="1" dirty="0">
                <a:solidFill>
                  <a:srgbClr val="333333"/>
                </a:solidFill>
                <a:latin typeface="Calibri" panose="020F0502020204030204" pitchFamily="34" charset="0"/>
                <a:ea typeface="Times New Roman" panose="02020603050405020304" pitchFamily="18" charset="0"/>
                <a:cs typeface="B Nazanin" panose="00000400000000000000" pitchFamily="2" charset="-78"/>
              </a:rPr>
              <a:t> </a:t>
            </a:r>
            <a:r>
              <a:rPr lang="ar-SA" sz="2000" b="1" dirty="0">
                <a:solidFill>
                  <a:srgbClr val="333333"/>
                </a:solidFill>
                <a:latin typeface="Tahoma" panose="020B0604030504040204" pitchFamily="34" charset="0"/>
                <a:ea typeface="Times New Roman" panose="02020603050405020304" pitchFamily="18" charset="0"/>
                <a:cs typeface="B Nazanin" panose="00000400000000000000" pitchFamily="2" charset="-78"/>
              </a:rPr>
              <a:t>به بالا) و در طول نامحدود بکار گرفته می شوند. این اسکنرها ، نقشه ها را از یک سو گرفته و آنرا از بین هد خود عبور می دهد تا تصویر آنرا ثبت کند.</a:t>
            </a:r>
            <a:endParaRPr lang="en-US" sz="2000" b="1" dirty="0">
              <a:effectLst/>
              <a:latin typeface="Calibri" panose="020F0502020204030204" pitchFamily="34" charset="0"/>
              <a:ea typeface="Calibri" panose="020F0502020204030204" pitchFamily="34" charset="0"/>
              <a:cs typeface="B Nazanin" panose="00000400000000000000" pitchFamily="2" charset="-78"/>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217" y="3156875"/>
            <a:ext cx="3235544" cy="276251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7780" y="2833352"/>
            <a:ext cx="3129568" cy="313429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4726" y="2833352"/>
            <a:ext cx="3203597" cy="3488503"/>
          </a:xfrm>
          <a:prstGeom prst="rect">
            <a:avLst/>
          </a:prstGeom>
        </p:spPr>
      </p:pic>
    </p:spTree>
    <p:extLst>
      <p:ext uri="{BB962C8B-B14F-4D97-AF65-F5344CB8AC3E}">
        <p14:creationId xmlns:p14="http://schemas.microsoft.com/office/powerpoint/2010/main" val="2425689993"/>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13515" y="278441"/>
            <a:ext cx="4381328" cy="1323439"/>
          </a:xfrm>
          <a:prstGeom prst="rect">
            <a:avLst/>
          </a:prstGeom>
        </p:spPr>
        <p:txBody>
          <a:bodyPr wrap="none">
            <a:spAutoFit/>
          </a:bodyPr>
          <a:lstStyle/>
          <a:p>
            <a:r>
              <a:rPr lang="ar-SA" sz="4000" b="1" dirty="0">
                <a:cs typeface="B Nazanin" panose="00000400000000000000" pitchFamily="2" charset="-78"/>
              </a:rPr>
              <a:t>کالبد شکافی یک اسکنر</a:t>
            </a:r>
            <a:endParaRPr lang="en-US" sz="4000" b="1" dirty="0">
              <a:cs typeface="B Nazanin" panose="00000400000000000000" pitchFamily="2" charset="-78"/>
            </a:endParaRPr>
          </a:p>
          <a:p>
            <a:endParaRPr lang="en-US" sz="4000" b="1" dirty="0">
              <a:cs typeface="B Nazanin" panose="00000400000000000000" pitchFamily="2" charset="-78"/>
            </a:endParaRPr>
          </a:p>
        </p:txBody>
      </p:sp>
      <p:pic>
        <p:nvPicPr>
          <p:cNvPr id="5" name="Picture 13" descr="C:\Program Files\Microsoft Office\MEDIA\OFFICE14\Lines\BD10308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3598" y="940161"/>
            <a:ext cx="5486400" cy="45720"/>
          </a:xfrm>
          <a:prstGeom prst="rect">
            <a:avLst/>
          </a:prstGeom>
          <a:solidFill>
            <a:srgbClr val="F4F692"/>
          </a:solidFill>
          <a:extLst/>
        </p:spPr>
      </p:pic>
      <p:sp>
        <p:nvSpPr>
          <p:cNvPr id="3" name="Slide Number Placeholder 2"/>
          <p:cNvSpPr>
            <a:spLocks noGrp="1"/>
          </p:cNvSpPr>
          <p:nvPr>
            <p:ph type="sldNum" sz="quarter" idx="12"/>
          </p:nvPr>
        </p:nvSpPr>
        <p:spPr/>
        <p:txBody>
          <a:bodyPr/>
          <a:lstStyle/>
          <a:p>
            <a:fld id="{8BEBBFF6-1047-4A45-977C-13FA15A97E66}" type="slidenum">
              <a:rPr lang="en-US" smtClean="0"/>
              <a:t>14</a:t>
            </a:fld>
            <a:endParaRPr lang="en-US" dirty="0"/>
          </a:p>
        </p:txBody>
      </p:sp>
      <p:sp>
        <p:nvSpPr>
          <p:cNvPr id="9" name="AutoShape 4"/>
          <p:cNvSpPr>
            <a:spLocks noChangeArrowheads="1"/>
          </p:cNvSpPr>
          <p:nvPr/>
        </p:nvSpPr>
        <p:spPr bwMode="gray">
          <a:xfrm>
            <a:off x="4698629" y="1700811"/>
            <a:ext cx="3833813" cy="3833813"/>
          </a:xfrm>
          <a:custGeom>
            <a:avLst/>
            <a:gdLst>
              <a:gd name="G0" fmla="+- 1914 0 0"/>
              <a:gd name="G1" fmla="+- 21600 0 1914"/>
              <a:gd name="G2" fmla="+- 21600 0 191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solidFill>
            <a:srgbClr val="0070C0"/>
          </a:solidFill>
          <a:ln>
            <a:noFill/>
          </a:ln>
          <a:effectLst/>
          <a:extLst/>
        </p:spPr>
        <p:txBody>
          <a:bodyPr wrap="none" anchor="ctr"/>
          <a:lstStyle/>
          <a:p>
            <a:pPr algn="r" rtl="1"/>
            <a:endParaRPr lang="fa-IR">
              <a:solidFill>
                <a:prstClr val="black"/>
              </a:solidFill>
              <a:latin typeface="Arial" panose="020B0604020202020204"/>
              <a:cs typeface="Arial" panose="020B0604020202020204" pitchFamily="34" charset="0"/>
            </a:endParaRPr>
          </a:p>
        </p:txBody>
      </p:sp>
      <p:sp>
        <p:nvSpPr>
          <p:cNvPr id="10" name="AutoShape 9"/>
          <p:cNvSpPr>
            <a:spLocks noChangeArrowheads="1"/>
          </p:cNvSpPr>
          <p:nvPr/>
        </p:nvSpPr>
        <p:spPr bwMode="gray">
          <a:xfrm>
            <a:off x="3747746" y="2114475"/>
            <a:ext cx="1623876" cy="500063"/>
          </a:xfrm>
          <a:prstGeom prst="roundRect">
            <a:avLst>
              <a:gd name="adj" fmla="val 50000"/>
            </a:avLst>
          </a:prstGeom>
          <a:solidFill>
            <a:schemeClr val="accent2">
              <a:lumMod val="20000"/>
              <a:lumOff val="80000"/>
            </a:schemeClr>
          </a:solidFill>
          <a:ln w="38100" algn="ctr">
            <a:solidFill>
              <a:srgbClr val="C5A667"/>
            </a:solidFill>
            <a:round/>
            <a:headEnd/>
            <a:tailEnd/>
          </a:ln>
          <a:effectLst/>
          <a:extLst/>
        </p:spPr>
        <p:txBody>
          <a:bodyPr wrap="none" anchor="ctr"/>
          <a:lstStyle/>
          <a:p>
            <a:pPr lvl="0" algn="r" rtl="1"/>
            <a:r>
              <a:rPr lang="ar-SA" sz="2000" b="1" dirty="0" smtClean="0">
                <a:latin typeface="BBCNassim"/>
                <a:ea typeface="Times New Roman" panose="02020603050405020304" pitchFamily="18" charset="0"/>
                <a:cs typeface="B Nazanin" panose="00000400000000000000" pitchFamily="2" charset="-78"/>
              </a:rPr>
              <a:t>سطح </a:t>
            </a:r>
            <a:r>
              <a:rPr lang="ar-SA" sz="2000" b="1" dirty="0">
                <a:latin typeface="BBCNassim"/>
                <a:ea typeface="Times New Roman" panose="02020603050405020304" pitchFamily="18" charset="0"/>
                <a:cs typeface="B Nazanin" panose="00000400000000000000" pitchFamily="2" charset="-78"/>
              </a:rPr>
              <a:t>شیشه </a:t>
            </a:r>
            <a:r>
              <a:rPr lang="ar-SA" sz="2000" b="1" dirty="0" smtClean="0">
                <a:latin typeface="BBCNassim"/>
                <a:ea typeface="Times New Roman" panose="02020603050405020304" pitchFamily="18" charset="0"/>
                <a:cs typeface="B Nazanin" panose="00000400000000000000" pitchFamily="2" charset="-78"/>
              </a:rPr>
              <a:t>ای</a:t>
            </a:r>
            <a:endParaRPr lang="en-US" sz="2000" b="1" dirty="0">
              <a:latin typeface="Calibri" panose="020F0502020204030204" pitchFamily="34" charset="0"/>
              <a:ea typeface="Calibri" panose="020F0502020204030204" pitchFamily="34" charset="0"/>
              <a:cs typeface="B Nazanin" panose="00000400000000000000" pitchFamily="2" charset="-78"/>
            </a:endParaRPr>
          </a:p>
        </p:txBody>
      </p:sp>
      <p:sp>
        <p:nvSpPr>
          <p:cNvPr id="11" name="AutoShape 9"/>
          <p:cNvSpPr>
            <a:spLocks noChangeArrowheads="1"/>
          </p:cNvSpPr>
          <p:nvPr/>
        </p:nvSpPr>
        <p:spPr bwMode="gray">
          <a:xfrm>
            <a:off x="3330304" y="2702930"/>
            <a:ext cx="1719346" cy="500063"/>
          </a:xfrm>
          <a:prstGeom prst="roundRect">
            <a:avLst>
              <a:gd name="adj" fmla="val 50000"/>
            </a:avLst>
          </a:prstGeom>
          <a:solidFill>
            <a:schemeClr val="accent2">
              <a:lumMod val="20000"/>
              <a:lumOff val="80000"/>
            </a:schemeClr>
          </a:solidFill>
          <a:ln w="38100" algn="ctr">
            <a:solidFill>
              <a:srgbClr val="C5A667"/>
            </a:solidFill>
            <a:round/>
            <a:headEnd/>
            <a:tailEnd/>
          </a:ln>
          <a:effectLst/>
          <a:extLst/>
        </p:spPr>
        <p:txBody>
          <a:bodyPr wrap="none" anchor="ctr"/>
          <a:lstStyle/>
          <a:p>
            <a:pPr marR="228600" lvl="0" algn="r" rtl="1" fontAlgn="base">
              <a:lnSpc>
                <a:spcPct val="107000"/>
              </a:lnSpc>
              <a:spcBef>
                <a:spcPts val="0"/>
              </a:spcBef>
              <a:spcAft>
                <a:spcPts val="0"/>
              </a:spcAft>
              <a:buSzPts val="1000"/>
              <a:tabLst>
                <a:tab pos="457200" algn="l"/>
              </a:tabLst>
            </a:pPr>
            <a:r>
              <a:rPr lang="ar-SA" sz="2000" b="1" dirty="0" smtClean="0">
                <a:latin typeface="BBCNassim"/>
                <a:ea typeface="Times New Roman" panose="02020603050405020304" pitchFamily="18" charset="0"/>
                <a:cs typeface="B Nazanin" panose="00000400000000000000" pitchFamily="2" charset="-78"/>
              </a:rPr>
              <a:t>منبغ </a:t>
            </a:r>
            <a:r>
              <a:rPr lang="ar-SA" sz="2000" b="1" dirty="0">
                <a:latin typeface="BBCNassim"/>
                <a:ea typeface="Times New Roman" panose="02020603050405020304" pitchFamily="18" charset="0"/>
                <a:cs typeface="B Nazanin" panose="00000400000000000000" pitchFamily="2" charset="-78"/>
              </a:rPr>
              <a:t>تغذیه</a:t>
            </a:r>
            <a:endParaRPr lang="en-US" sz="2000" b="1" dirty="0">
              <a:latin typeface="Calibri" panose="020F0502020204030204" pitchFamily="34" charset="0"/>
              <a:ea typeface="Calibri" panose="020F0502020204030204" pitchFamily="34" charset="0"/>
              <a:cs typeface="B Nazanin" panose="00000400000000000000" pitchFamily="2" charset="-78"/>
            </a:endParaRPr>
          </a:p>
        </p:txBody>
      </p:sp>
      <p:sp>
        <p:nvSpPr>
          <p:cNvPr id="12" name="AutoShape 9"/>
          <p:cNvSpPr>
            <a:spLocks noChangeArrowheads="1"/>
          </p:cNvSpPr>
          <p:nvPr/>
        </p:nvSpPr>
        <p:spPr bwMode="gray">
          <a:xfrm>
            <a:off x="3016603" y="3310962"/>
            <a:ext cx="1947208" cy="500063"/>
          </a:xfrm>
          <a:prstGeom prst="roundRect">
            <a:avLst>
              <a:gd name="adj" fmla="val 50000"/>
            </a:avLst>
          </a:prstGeom>
          <a:solidFill>
            <a:schemeClr val="accent2">
              <a:lumMod val="20000"/>
              <a:lumOff val="80000"/>
            </a:schemeClr>
          </a:solidFill>
          <a:ln w="38100" algn="ctr">
            <a:solidFill>
              <a:srgbClr val="C5A667"/>
            </a:solidFill>
            <a:round/>
            <a:headEnd/>
            <a:tailEnd/>
          </a:ln>
          <a:effectLst/>
          <a:extLst/>
        </p:spPr>
        <p:txBody>
          <a:bodyPr wrap="none" anchor="ctr"/>
          <a:lstStyle/>
          <a:p>
            <a:pPr lvl="0" algn="r" rtl="1"/>
            <a:r>
              <a:rPr lang="ar-SA" sz="2000" b="1" dirty="0" smtClean="0">
                <a:latin typeface="BBCNassim"/>
                <a:ea typeface="Times New Roman" panose="02020603050405020304" pitchFamily="18" charset="0"/>
                <a:cs typeface="B Nazanin" panose="00000400000000000000" pitchFamily="2" charset="-78"/>
              </a:rPr>
              <a:t>مدار کنترل</a:t>
            </a:r>
            <a:endParaRPr lang="en-US" sz="2000" b="1" dirty="0">
              <a:latin typeface="Calibri" panose="020F0502020204030204" pitchFamily="34" charset="0"/>
              <a:ea typeface="Calibri" panose="020F0502020204030204" pitchFamily="34" charset="0"/>
              <a:cs typeface="B Nazanin" panose="00000400000000000000" pitchFamily="2" charset="-78"/>
            </a:endParaRPr>
          </a:p>
        </p:txBody>
      </p:sp>
      <p:sp>
        <p:nvSpPr>
          <p:cNvPr id="13" name="AutoShape 9"/>
          <p:cNvSpPr>
            <a:spLocks noChangeArrowheads="1"/>
          </p:cNvSpPr>
          <p:nvPr/>
        </p:nvSpPr>
        <p:spPr bwMode="gray">
          <a:xfrm>
            <a:off x="3330304" y="3908589"/>
            <a:ext cx="1706414" cy="500063"/>
          </a:xfrm>
          <a:prstGeom prst="roundRect">
            <a:avLst>
              <a:gd name="adj" fmla="val 50000"/>
            </a:avLst>
          </a:prstGeom>
          <a:solidFill>
            <a:schemeClr val="accent2">
              <a:lumMod val="20000"/>
              <a:lumOff val="80000"/>
            </a:schemeClr>
          </a:solidFill>
          <a:ln w="38100" algn="ctr">
            <a:solidFill>
              <a:srgbClr val="C5A667"/>
            </a:solidFill>
            <a:round/>
            <a:headEnd/>
            <a:tailEnd/>
          </a:ln>
          <a:effectLst/>
          <a:extLst/>
        </p:spPr>
        <p:txBody>
          <a:bodyPr wrap="none" anchor="ctr"/>
          <a:lstStyle/>
          <a:p>
            <a:pPr marR="228600" lvl="0" algn="r" rtl="1" fontAlgn="base">
              <a:lnSpc>
                <a:spcPct val="107000"/>
              </a:lnSpc>
              <a:spcBef>
                <a:spcPts val="0"/>
              </a:spcBef>
              <a:spcAft>
                <a:spcPts val="0"/>
              </a:spcAft>
              <a:buSzPts val="1000"/>
              <a:tabLst>
                <a:tab pos="457200" algn="l"/>
              </a:tabLst>
            </a:pPr>
            <a:r>
              <a:rPr lang="ar-SA" sz="2000" b="1" dirty="0" smtClean="0">
                <a:latin typeface="BBCNassim"/>
                <a:ea typeface="Times New Roman" panose="02020603050405020304" pitchFamily="18" charset="0"/>
                <a:cs typeface="B Nazanin" panose="00000400000000000000" pitchFamily="2" charset="-78"/>
              </a:rPr>
              <a:t>هِد </a:t>
            </a:r>
            <a:r>
              <a:rPr lang="ar-SA" sz="2000" b="1" dirty="0">
                <a:latin typeface="BBCNassim"/>
                <a:ea typeface="Times New Roman" panose="02020603050405020304" pitchFamily="18" charset="0"/>
                <a:cs typeface="B Nazanin" panose="00000400000000000000" pitchFamily="2" charset="-78"/>
              </a:rPr>
              <a:t>اسکنر</a:t>
            </a:r>
            <a:endParaRPr lang="en-US" sz="2000" b="1" dirty="0">
              <a:latin typeface="Calibri" panose="020F0502020204030204" pitchFamily="34" charset="0"/>
              <a:ea typeface="Calibri" panose="020F0502020204030204" pitchFamily="34" charset="0"/>
              <a:cs typeface="B Nazanin" panose="00000400000000000000" pitchFamily="2" charset="-78"/>
            </a:endParaRPr>
          </a:p>
        </p:txBody>
      </p:sp>
      <p:sp>
        <p:nvSpPr>
          <p:cNvPr id="14" name="AutoShape 9"/>
          <p:cNvSpPr>
            <a:spLocks noChangeArrowheads="1"/>
          </p:cNvSpPr>
          <p:nvPr/>
        </p:nvSpPr>
        <p:spPr bwMode="gray">
          <a:xfrm>
            <a:off x="3747746" y="4512264"/>
            <a:ext cx="1539594" cy="500063"/>
          </a:xfrm>
          <a:prstGeom prst="roundRect">
            <a:avLst>
              <a:gd name="adj" fmla="val 50000"/>
            </a:avLst>
          </a:prstGeom>
          <a:solidFill>
            <a:schemeClr val="accent2">
              <a:lumMod val="20000"/>
              <a:lumOff val="80000"/>
            </a:schemeClr>
          </a:solidFill>
          <a:ln w="38100" algn="ctr">
            <a:solidFill>
              <a:srgbClr val="C5A667"/>
            </a:solidFill>
            <a:round/>
            <a:headEnd/>
            <a:tailEnd/>
          </a:ln>
          <a:effectLst/>
          <a:extLst/>
        </p:spPr>
        <p:txBody>
          <a:bodyPr wrap="none" anchor="ctr"/>
          <a:lstStyle/>
          <a:p>
            <a:pPr lvl="0" algn="r" rtl="1"/>
            <a:r>
              <a:rPr lang="ar-SA" sz="2000" b="1" dirty="0" smtClean="0">
                <a:latin typeface="BBCNassim"/>
                <a:ea typeface="Times New Roman" panose="02020603050405020304" pitchFamily="18" charset="0"/>
                <a:cs typeface="B Nazanin" panose="00000400000000000000" pitchFamily="2" charset="-78"/>
              </a:rPr>
              <a:t>آینه ها</a:t>
            </a:r>
            <a:endParaRPr lang="en-US" sz="2000" b="1" dirty="0">
              <a:latin typeface="Calibri" panose="020F0502020204030204" pitchFamily="34" charset="0"/>
              <a:ea typeface="Calibri" panose="020F0502020204030204" pitchFamily="34" charset="0"/>
              <a:cs typeface="B Nazanin" panose="00000400000000000000" pitchFamily="2" charset="-78"/>
            </a:endParaRPr>
          </a:p>
        </p:txBody>
      </p:sp>
      <p:sp>
        <p:nvSpPr>
          <p:cNvPr id="15" name="AutoShape 9"/>
          <p:cNvSpPr>
            <a:spLocks noChangeArrowheads="1"/>
          </p:cNvSpPr>
          <p:nvPr/>
        </p:nvSpPr>
        <p:spPr bwMode="gray">
          <a:xfrm>
            <a:off x="4340180" y="1528230"/>
            <a:ext cx="1701242" cy="500063"/>
          </a:xfrm>
          <a:prstGeom prst="roundRect">
            <a:avLst>
              <a:gd name="adj" fmla="val 50000"/>
            </a:avLst>
          </a:prstGeom>
          <a:solidFill>
            <a:schemeClr val="accent2">
              <a:lumMod val="20000"/>
              <a:lumOff val="80000"/>
            </a:schemeClr>
          </a:solidFill>
          <a:ln w="38100" algn="ctr">
            <a:solidFill>
              <a:srgbClr val="C5A667"/>
            </a:solidFill>
            <a:round/>
            <a:headEnd/>
            <a:tailEnd/>
          </a:ln>
          <a:effectLst/>
          <a:extLst/>
        </p:spPr>
        <p:txBody>
          <a:bodyPr wrap="none" anchor="ctr"/>
          <a:lstStyle/>
          <a:p>
            <a:pPr algn="r" rtl="1"/>
            <a:r>
              <a:rPr lang="ar-SA" sz="2000" b="1" dirty="0" smtClean="0">
                <a:latin typeface="BBCNassim"/>
                <a:ea typeface="Times New Roman" panose="02020603050405020304" pitchFamily="18" charset="0"/>
                <a:cs typeface="B Nazanin" panose="00000400000000000000" pitchFamily="2" charset="-78"/>
              </a:rPr>
              <a:t>پوشش بدنه</a:t>
            </a:r>
            <a:endParaRPr lang="en-US" sz="2000" b="1" dirty="0">
              <a:latin typeface="Calibri" panose="020F0502020204030204" pitchFamily="34" charset="0"/>
              <a:ea typeface="Calibri" panose="020F0502020204030204" pitchFamily="34" charset="0"/>
              <a:cs typeface="B Nazanin" panose="00000400000000000000" pitchFamily="2" charset="-78"/>
            </a:endParaRPr>
          </a:p>
        </p:txBody>
      </p:sp>
      <p:sp>
        <p:nvSpPr>
          <p:cNvPr id="16" name="AutoShape 9"/>
          <p:cNvSpPr>
            <a:spLocks noChangeArrowheads="1"/>
          </p:cNvSpPr>
          <p:nvPr/>
        </p:nvSpPr>
        <p:spPr bwMode="gray">
          <a:xfrm>
            <a:off x="4340180" y="5092536"/>
            <a:ext cx="1661708" cy="500063"/>
          </a:xfrm>
          <a:prstGeom prst="roundRect">
            <a:avLst>
              <a:gd name="adj" fmla="val 50000"/>
            </a:avLst>
          </a:prstGeom>
          <a:solidFill>
            <a:schemeClr val="accent2">
              <a:lumMod val="20000"/>
              <a:lumOff val="80000"/>
            </a:schemeClr>
          </a:solidFill>
          <a:ln w="38100" algn="ctr">
            <a:solidFill>
              <a:srgbClr val="C5A667"/>
            </a:solidFill>
            <a:round/>
            <a:headEnd/>
            <a:tailEnd/>
          </a:ln>
          <a:effectLst/>
          <a:extLst/>
        </p:spPr>
        <p:txBody>
          <a:bodyPr wrap="none" anchor="ctr"/>
          <a:lstStyle/>
          <a:p>
            <a:pPr lvl="0" algn="r" rtl="1"/>
            <a:r>
              <a:rPr lang="ar-SA" sz="2000" b="1" dirty="0" smtClean="0">
                <a:latin typeface="BBCNassim"/>
                <a:ea typeface="Times New Roman" panose="02020603050405020304" pitchFamily="18" charset="0"/>
                <a:cs typeface="B Nazanin" panose="00000400000000000000" pitchFamily="2" charset="-78"/>
              </a:rPr>
              <a:t>لامپ</a:t>
            </a:r>
            <a:endParaRPr lang="en-US" sz="2000" b="1" dirty="0">
              <a:latin typeface="Calibri" panose="020F0502020204030204" pitchFamily="34" charset="0"/>
              <a:ea typeface="Calibri" panose="020F0502020204030204" pitchFamily="34" charset="0"/>
              <a:cs typeface="B Nazanin" panose="00000400000000000000" pitchFamily="2" charset="-78"/>
            </a:endParaRPr>
          </a:p>
        </p:txBody>
      </p:sp>
      <p:sp>
        <p:nvSpPr>
          <p:cNvPr id="17" name="AutoShape 9"/>
          <p:cNvSpPr>
            <a:spLocks noChangeArrowheads="1"/>
          </p:cNvSpPr>
          <p:nvPr/>
        </p:nvSpPr>
        <p:spPr bwMode="gray">
          <a:xfrm>
            <a:off x="7802350" y="2101419"/>
            <a:ext cx="1627632" cy="500063"/>
          </a:xfrm>
          <a:prstGeom prst="roundRect">
            <a:avLst>
              <a:gd name="adj" fmla="val 50000"/>
            </a:avLst>
          </a:prstGeom>
          <a:solidFill>
            <a:schemeClr val="accent2">
              <a:lumMod val="20000"/>
              <a:lumOff val="80000"/>
            </a:schemeClr>
          </a:solidFill>
          <a:ln w="38100" algn="ctr">
            <a:solidFill>
              <a:srgbClr val="C5A667"/>
            </a:solidFill>
            <a:round/>
            <a:headEnd/>
            <a:tailEnd/>
          </a:ln>
          <a:effectLst/>
          <a:extLst/>
        </p:spPr>
        <p:txBody>
          <a:bodyPr wrap="none" anchor="ctr"/>
          <a:lstStyle/>
          <a:p>
            <a:pPr lvl="0" algn="l"/>
            <a:r>
              <a:rPr lang="ar-SA" sz="2000" b="1" dirty="0" smtClean="0">
                <a:latin typeface="BBCNassim"/>
                <a:ea typeface="Times New Roman" panose="02020603050405020304" pitchFamily="18" charset="0"/>
                <a:cs typeface="B Nazanin" panose="00000400000000000000" pitchFamily="2" charset="-78"/>
              </a:rPr>
              <a:t>فیلتر ها</a:t>
            </a:r>
            <a:endParaRPr lang="en-US" sz="2000" b="1" dirty="0">
              <a:latin typeface="Calibri" panose="020F0502020204030204" pitchFamily="34" charset="0"/>
              <a:ea typeface="Calibri" panose="020F0502020204030204" pitchFamily="34" charset="0"/>
              <a:cs typeface="B Nazanin" panose="00000400000000000000" pitchFamily="2" charset="-78"/>
            </a:endParaRPr>
          </a:p>
        </p:txBody>
      </p:sp>
      <p:sp>
        <p:nvSpPr>
          <p:cNvPr id="18" name="AutoShape 9"/>
          <p:cNvSpPr>
            <a:spLocks noChangeArrowheads="1"/>
          </p:cNvSpPr>
          <p:nvPr/>
        </p:nvSpPr>
        <p:spPr bwMode="gray">
          <a:xfrm>
            <a:off x="8134249" y="2689874"/>
            <a:ext cx="1719072" cy="500063"/>
          </a:xfrm>
          <a:prstGeom prst="roundRect">
            <a:avLst>
              <a:gd name="adj" fmla="val 50000"/>
            </a:avLst>
          </a:prstGeom>
          <a:solidFill>
            <a:schemeClr val="accent2">
              <a:lumMod val="20000"/>
              <a:lumOff val="80000"/>
            </a:schemeClr>
          </a:solidFill>
          <a:ln w="38100" algn="ctr">
            <a:solidFill>
              <a:srgbClr val="C5A667"/>
            </a:solidFill>
            <a:round/>
            <a:headEnd/>
            <a:tailEnd/>
          </a:ln>
          <a:effectLst/>
          <a:extLst/>
        </p:spPr>
        <p:txBody>
          <a:bodyPr wrap="none" anchor="ctr"/>
          <a:lstStyle/>
          <a:p>
            <a:pPr lvl="0" algn="r" rtl="1"/>
            <a:r>
              <a:rPr lang="ar-SA" sz="2000" b="1" dirty="0" smtClean="0">
                <a:latin typeface="BBCNassim"/>
                <a:ea typeface="Times New Roman" panose="02020603050405020304" pitchFamily="18" charset="0"/>
                <a:cs typeface="B Nazanin" panose="00000400000000000000" pitchFamily="2" charset="-78"/>
              </a:rPr>
              <a:t>آرایه </a:t>
            </a:r>
            <a:r>
              <a:rPr lang="ar-SA" sz="2000" b="1" dirty="0">
                <a:latin typeface="BBCNassim"/>
                <a:ea typeface="Times New Roman" panose="02020603050405020304" pitchFamily="18" charset="0"/>
                <a:cs typeface="B Nazanin" panose="00000400000000000000" pitchFamily="2" charset="-78"/>
              </a:rPr>
              <a:t>های</a:t>
            </a:r>
            <a:r>
              <a:rPr lang="en-US" sz="2000" b="1" dirty="0">
                <a:latin typeface="BBCNassim"/>
                <a:ea typeface="Times New Roman" panose="02020603050405020304" pitchFamily="18" charset="0"/>
                <a:cs typeface="B Nazanin" panose="00000400000000000000" pitchFamily="2" charset="-78"/>
              </a:rPr>
              <a:t> </a:t>
            </a:r>
            <a:r>
              <a:rPr lang="en-US" sz="2000" b="1" dirty="0" smtClean="0">
                <a:latin typeface="BBCNassim"/>
                <a:ea typeface="Times New Roman" panose="02020603050405020304" pitchFamily="18" charset="0"/>
                <a:cs typeface="B Nazanin" panose="00000400000000000000" pitchFamily="2" charset="-78"/>
              </a:rPr>
              <a:t>CCD</a:t>
            </a:r>
            <a:endParaRPr lang="en-US" sz="2000" b="1" dirty="0">
              <a:latin typeface="Calibri" panose="020F0502020204030204" pitchFamily="34" charset="0"/>
              <a:ea typeface="Calibri" panose="020F0502020204030204" pitchFamily="34" charset="0"/>
              <a:cs typeface="B Nazanin" panose="00000400000000000000" pitchFamily="2" charset="-78"/>
            </a:endParaRPr>
          </a:p>
        </p:txBody>
      </p:sp>
      <p:sp>
        <p:nvSpPr>
          <p:cNvPr id="19" name="AutoShape 9"/>
          <p:cNvSpPr>
            <a:spLocks noChangeArrowheads="1"/>
          </p:cNvSpPr>
          <p:nvPr/>
        </p:nvSpPr>
        <p:spPr bwMode="gray">
          <a:xfrm>
            <a:off x="8250162" y="3285027"/>
            <a:ext cx="1947672" cy="500063"/>
          </a:xfrm>
          <a:prstGeom prst="roundRect">
            <a:avLst>
              <a:gd name="adj" fmla="val 50000"/>
            </a:avLst>
          </a:prstGeom>
          <a:solidFill>
            <a:schemeClr val="accent2">
              <a:lumMod val="20000"/>
              <a:lumOff val="80000"/>
            </a:schemeClr>
          </a:solidFill>
          <a:ln w="38100" algn="ctr">
            <a:solidFill>
              <a:srgbClr val="C5A667"/>
            </a:solidFill>
            <a:round/>
            <a:headEnd/>
            <a:tailEnd/>
          </a:ln>
          <a:effectLst/>
          <a:extLst/>
        </p:spPr>
        <p:txBody>
          <a:bodyPr wrap="none" anchor="ctr"/>
          <a:lstStyle/>
          <a:p>
            <a:pPr lvl="0" algn="l"/>
            <a:r>
              <a:rPr lang="ar-SA" sz="2000" b="1" dirty="0" smtClean="0">
                <a:latin typeface="BBCNassim"/>
                <a:ea typeface="Times New Roman" panose="02020603050405020304" pitchFamily="18" charset="0"/>
                <a:cs typeface="B Nazanin" panose="00000400000000000000" pitchFamily="2" charset="-78"/>
              </a:rPr>
              <a:t>موتور </a:t>
            </a:r>
            <a:r>
              <a:rPr lang="ar-SA" sz="2000" b="1" dirty="0">
                <a:latin typeface="BBCNassim"/>
                <a:ea typeface="Times New Roman" panose="02020603050405020304" pitchFamily="18" charset="0"/>
                <a:cs typeface="B Nazanin" panose="00000400000000000000" pitchFamily="2" charset="-78"/>
              </a:rPr>
              <a:t>پله </a:t>
            </a:r>
            <a:r>
              <a:rPr lang="ar-SA" sz="2000" b="1" dirty="0" smtClean="0">
                <a:latin typeface="BBCNassim"/>
                <a:ea typeface="Times New Roman" panose="02020603050405020304" pitchFamily="18" charset="0"/>
                <a:cs typeface="B Nazanin" panose="00000400000000000000" pitchFamily="2" charset="-78"/>
              </a:rPr>
              <a:t>ای</a:t>
            </a:r>
            <a:endParaRPr lang="en-US" sz="2000" b="1" dirty="0">
              <a:latin typeface="Calibri" panose="020F0502020204030204" pitchFamily="34" charset="0"/>
              <a:ea typeface="Calibri" panose="020F0502020204030204" pitchFamily="34" charset="0"/>
              <a:cs typeface="B Nazanin" panose="00000400000000000000" pitchFamily="2" charset="-78"/>
            </a:endParaRPr>
          </a:p>
        </p:txBody>
      </p:sp>
      <p:sp>
        <p:nvSpPr>
          <p:cNvPr id="20" name="AutoShape 9"/>
          <p:cNvSpPr>
            <a:spLocks noChangeArrowheads="1"/>
          </p:cNvSpPr>
          <p:nvPr/>
        </p:nvSpPr>
        <p:spPr bwMode="gray">
          <a:xfrm>
            <a:off x="8198644" y="3869775"/>
            <a:ext cx="1654677" cy="500063"/>
          </a:xfrm>
          <a:prstGeom prst="roundRect">
            <a:avLst>
              <a:gd name="adj" fmla="val 50000"/>
            </a:avLst>
          </a:prstGeom>
          <a:solidFill>
            <a:schemeClr val="accent2">
              <a:lumMod val="20000"/>
              <a:lumOff val="80000"/>
            </a:schemeClr>
          </a:solidFill>
          <a:ln w="38100" algn="ctr">
            <a:solidFill>
              <a:srgbClr val="C5A667"/>
            </a:solidFill>
            <a:round/>
            <a:headEnd/>
            <a:tailEnd/>
          </a:ln>
          <a:effectLst/>
          <a:extLst/>
        </p:spPr>
        <p:txBody>
          <a:bodyPr wrap="none" anchor="ctr"/>
          <a:lstStyle/>
          <a:p>
            <a:pPr lvl="0" algn="l"/>
            <a:r>
              <a:rPr lang="ar-SA" sz="2000" b="1" dirty="0" smtClean="0">
                <a:latin typeface="BBCNassim"/>
                <a:ea typeface="Times New Roman" panose="02020603050405020304" pitchFamily="18" charset="0"/>
                <a:cs typeface="B Nazanin" panose="00000400000000000000" pitchFamily="2" charset="-78"/>
              </a:rPr>
              <a:t>تسمه</a:t>
            </a:r>
            <a:endParaRPr lang="en-US" sz="2000" b="1" dirty="0">
              <a:latin typeface="Calibri" panose="020F0502020204030204" pitchFamily="34" charset="0"/>
              <a:ea typeface="Calibri" panose="020F0502020204030204" pitchFamily="34" charset="0"/>
              <a:cs typeface="B Nazanin" panose="00000400000000000000" pitchFamily="2" charset="-78"/>
            </a:endParaRPr>
          </a:p>
        </p:txBody>
      </p:sp>
      <p:sp>
        <p:nvSpPr>
          <p:cNvPr id="21" name="AutoShape 9"/>
          <p:cNvSpPr>
            <a:spLocks noChangeArrowheads="1"/>
          </p:cNvSpPr>
          <p:nvPr/>
        </p:nvSpPr>
        <p:spPr bwMode="gray">
          <a:xfrm>
            <a:off x="7956889" y="4460571"/>
            <a:ext cx="1473093" cy="500063"/>
          </a:xfrm>
          <a:prstGeom prst="roundRect">
            <a:avLst>
              <a:gd name="adj" fmla="val 50000"/>
            </a:avLst>
          </a:prstGeom>
          <a:solidFill>
            <a:schemeClr val="accent2">
              <a:lumMod val="20000"/>
              <a:lumOff val="80000"/>
            </a:schemeClr>
          </a:solidFill>
          <a:ln w="38100" algn="ctr">
            <a:solidFill>
              <a:srgbClr val="C5A667"/>
            </a:solidFill>
            <a:round/>
            <a:headEnd/>
            <a:tailEnd/>
          </a:ln>
          <a:effectLst/>
          <a:extLst/>
        </p:spPr>
        <p:txBody>
          <a:bodyPr wrap="none" anchor="ctr"/>
          <a:lstStyle/>
          <a:p>
            <a:pPr lvl="0" algn="l"/>
            <a:r>
              <a:rPr lang="ar-SA" sz="2000" b="1" dirty="0">
                <a:latin typeface="BBCNassim"/>
                <a:ea typeface="Times New Roman" panose="02020603050405020304" pitchFamily="18" charset="0"/>
                <a:cs typeface="B Nazanin" panose="00000400000000000000" pitchFamily="2" charset="-78"/>
              </a:rPr>
              <a:t>نوار تثبیت </a:t>
            </a:r>
            <a:r>
              <a:rPr lang="ar-SA" sz="2000" b="1" dirty="0" smtClean="0">
                <a:latin typeface="BBCNassim"/>
                <a:ea typeface="Times New Roman" panose="02020603050405020304" pitchFamily="18" charset="0"/>
                <a:cs typeface="B Nazanin" panose="00000400000000000000" pitchFamily="2" charset="-78"/>
              </a:rPr>
              <a:t>گر</a:t>
            </a:r>
            <a:endParaRPr lang="en-US" sz="2000" b="1" dirty="0">
              <a:latin typeface="Calibri" panose="020F0502020204030204" pitchFamily="34" charset="0"/>
              <a:ea typeface="Calibri" panose="020F0502020204030204" pitchFamily="34" charset="0"/>
              <a:cs typeface="B Nazanin" panose="00000400000000000000" pitchFamily="2" charset="-78"/>
            </a:endParaRPr>
          </a:p>
        </p:txBody>
      </p:sp>
      <p:sp>
        <p:nvSpPr>
          <p:cNvPr id="22" name="AutoShape 9"/>
          <p:cNvSpPr>
            <a:spLocks noChangeArrowheads="1"/>
          </p:cNvSpPr>
          <p:nvPr/>
        </p:nvSpPr>
        <p:spPr bwMode="gray">
          <a:xfrm>
            <a:off x="7180171" y="1528230"/>
            <a:ext cx="1700784" cy="500063"/>
          </a:xfrm>
          <a:prstGeom prst="roundRect">
            <a:avLst>
              <a:gd name="adj" fmla="val 50000"/>
            </a:avLst>
          </a:prstGeom>
          <a:solidFill>
            <a:schemeClr val="accent2">
              <a:lumMod val="20000"/>
              <a:lumOff val="80000"/>
            </a:schemeClr>
          </a:solidFill>
          <a:ln w="38100" algn="ctr">
            <a:solidFill>
              <a:srgbClr val="C5A667"/>
            </a:solidFill>
            <a:round/>
            <a:headEnd/>
            <a:tailEnd/>
          </a:ln>
          <a:effectLst/>
          <a:extLst/>
        </p:spPr>
        <p:txBody>
          <a:bodyPr wrap="none" anchor="ctr"/>
          <a:lstStyle/>
          <a:p>
            <a:pPr marR="228600" lvl="0" algn="l" fontAlgn="base">
              <a:lnSpc>
                <a:spcPct val="107000"/>
              </a:lnSpc>
              <a:spcBef>
                <a:spcPts val="0"/>
              </a:spcBef>
              <a:spcAft>
                <a:spcPts val="0"/>
              </a:spcAft>
              <a:buSzPts val="1000"/>
              <a:tabLst>
                <a:tab pos="457200" algn="l"/>
              </a:tabLst>
            </a:pPr>
            <a:r>
              <a:rPr lang="ar-SA" sz="2000" b="1" dirty="0" smtClean="0">
                <a:latin typeface="BBCNassim"/>
                <a:ea typeface="Times New Roman" panose="02020603050405020304" pitchFamily="18" charset="0"/>
                <a:cs typeface="B Nazanin" panose="00000400000000000000" pitchFamily="2" charset="-78"/>
              </a:rPr>
              <a:t>لنز</a:t>
            </a:r>
            <a:endParaRPr lang="en-US" sz="2000" b="1" dirty="0">
              <a:latin typeface="Calibri" panose="020F0502020204030204" pitchFamily="34" charset="0"/>
              <a:ea typeface="Calibri" panose="020F0502020204030204" pitchFamily="34" charset="0"/>
              <a:cs typeface="B Nazanin" panose="00000400000000000000" pitchFamily="2" charset="-78"/>
            </a:endParaRPr>
          </a:p>
        </p:txBody>
      </p:sp>
      <p:sp>
        <p:nvSpPr>
          <p:cNvPr id="23" name="AutoShape 9"/>
          <p:cNvSpPr>
            <a:spLocks noChangeArrowheads="1"/>
          </p:cNvSpPr>
          <p:nvPr/>
        </p:nvSpPr>
        <p:spPr bwMode="gray">
          <a:xfrm>
            <a:off x="7427312" y="5041019"/>
            <a:ext cx="1453644" cy="500063"/>
          </a:xfrm>
          <a:prstGeom prst="roundRect">
            <a:avLst>
              <a:gd name="adj" fmla="val 50000"/>
            </a:avLst>
          </a:prstGeom>
          <a:solidFill>
            <a:schemeClr val="accent2">
              <a:lumMod val="20000"/>
              <a:lumOff val="80000"/>
            </a:schemeClr>
          </a:solidFill>
          <a:ln w="38100" algn="ctr">
            <a:solidFill>
              <a:srgbClr val="C5A667"/>
            </a:solidFill>
            <a:round/>
            <a:headEnd/>
            <a:tailEnd/>
          </a:ln>
          <a:effectLst/>
          <a:extLst/>
        </p:spPr>
        <p:txBody>
          <a:bodyPr wrap="none" anchor="ctr"/>
          <a:lstStyle/>
          <a:p>
            <a:pPr lvl="0" algn="l"/>
            <a:r>
              <a:rPr lang="ar-SA" sz="2000" b="1" dirty="0">
                <a:latin typeface="BBCNassim"/>
                <a:ea typeface="Times New Roman" panose="02020603050405020304" pitchFamily="18" charset="0"/>
                <a:cs typeface="B Nazanin" panose="00000400000000000000" pitchFamily="2" charset="-78"/>
              </a:rPr>
              <a:t>رابط </a:t>
            </a:r>
            <a:r>
              <a:rPr lang="ar-SA" sz="2000" b="1" dirty="0" smtClean="0">
                <a:latin typeface="BBCNassim"/>
                <a:ea typeface="Times New Roman" panose="02020603050405020304" pitchFamily="18" charset="0"/>
                <a:cs typeface="B Nazanin" panose="00000400000000000000" pitchFamily="2" charset="-78"/>
              </a:rPr>
              <a:t>اتصال</a:t>
            </a:r>
            <a:endParaRPr lang="en-US" sz="2000" b="1" dirty="0">
              <a:latin typeface="Calibri" panose="020F0502020204030204" pitchFamily="34" charset="0"/>
              <a:ea typeface="Calibri" panose="020F0502020204030204" pitchFamily="34" charset="0"/>
              <a:cs typeface="B Nazanin" panose="00000400000000000000" pitchFamily="2" charset="-78"/>
            </a:endParaRPr>
          </a:p>
        </p:txBody>
      </p:sp>
      <p:sp>
        <p:nvSpPr>
          <p:cNvPr id="24" name="Rectangle 23"/>
          <p:cNvSpPr/>
          <p:nvPr/>
        </p:nvSpPr>
        <p:spPr>
          <a:xfrm>
            <a:off x="5695117" y="2963451"/>
            <a:ext cx="2047253" cy="1015663"/>
          </a:xfrm>
          <a:prstGeom prst="rect">
            <a:avLst/>
          </a:prstGeom>
        </p:spPr>
        <p:txBody>
          <a:bodyPr wrap="square">
            <a:spAutoFit/>
          </a:bodyPr>
          <a:lstStyle/>
          <a:p>
            <a:pPr algn="just" rtl="1">
              <a:lnSpc>
                <a:spcPct val="150000"/>
              </a:lnSpc>
            </a:pPr>
            <a:r>
              <a:rPr lang="ar-SA" sz="2000" b="1" dirty="0">
                <a:latin typeface="BBCNassim"/>
                <a:ea typeface="Times New Roman" panose="02020603050405020304" pitchFamily="18" charset="0"/>
                <a:cs typeface="B Nazanin" panose="00000400000000000000" pitchFamily="2" charset="-78"/>
              </a:rPr>
              <a:t>بخش هایی از یک اسکنر معمولی </a:t>
            </a:r>
            <a:r>
              <a:rPr lang="ar-SA" sz="2000" b="1" dirty="0" smtClean="0">
                <a:latin typeface="BBCNassim"/>
                <a:ea typeface="Times New Roman" panose="02020603050405020304" pitchFamily="18" charset="0"/>
                <a:cs typeface="B Nazanin" panose="00000400000000000000" pitchFamily="2" charset="-78"/>
              </a:rPr>
              <a:t>مسطح</a:t>
            </a:r>
            <a:endParaRPr lang="en-US" sz="2000" b="1" dirty="0">
              <a:latin typeface="BBCNassim"/>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4231269086"/>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95498" y="6073012"/>
            <a:ext cx="1530927" cy="365125"/>
          </a:xfrm>
        </p:spPr>
        <p:txBody>
          <a:bodyPr/>
          <a:lstStyle/>
          <a:p>
            <a:fld id="{8BEBBFF6-1047-4A45-977C-13FA15A97E66}" type="slidenum">
              <a:rPr lang="en-US" smtClean="0"/>
              <a:t>15</a:t>
            </a:fld>
            <a:endParaRPr lang="en-US" dirty="0"/>
          </a:p>
        </p:txBody>
      </p:sp>
      <p:sp>
        <p:nvSpPr>
          <p:cNvPr id="8" name="Rectangle 7"/>
          <p:cNvSpPr/>
          <p:nvPr/>
        </p:nvSpPr>
        <p:spPr>
          <a:xfrm>
            <a:off x="708338" y="115907"/>
            <a:ext cx="2305318" cy="30007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 name="Rectangle 8"/>
          <p:cNvSpPr/>
          <p:nvPr/>
        </p:nvSpPr>
        <p:spPr>
          <a:xfrm>
            <a:off x="1162320" y="2958604"/>
            <a:ext cx="1416676" cy="41397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R="228600" lvl="0" algn="ctr" rtl="1" fontAlgn="base">
              <a:lnSpc>
                <a:spcPct val="107000"/>
              </a:lnSpc>
              <a:buSzPts val="1000"/>
              <a:tabLst>
                <a:tab pos="457200" algn="l"/>
              </a:tabLst>
            </a:pPr>
            <a:r>
              <a:rPr lang="ar-SA" sz="2000" b="1" dirty="0">
                <a:solidFill>
                  <a:schemeClr val="tx1"/>
                </a:solidFill>
                <a:latin typeface="BBCNassim"/>
                <a:ea typeface="Times New Roman" panose="02020603050405020304" pitchFamily="18" charset="0"/>
                <a:cs typeface="B Nazanin" panose="00000400000000000000" pitchFamily="2" charset="-78"/>
              </a:rPr>
              <a:t>رابط </a:t>
            </a:r>
            <a:r>
              <a:rPr lang="ar-SA" sz="2000" b="1" dirty="0" smtClean="0">
                <a:solidFill>
                  <a:schemeClr val="tx1"/>
                </a:solidFill>
                <a:latin typeface="BBCNassim"/>
                <a:ea typeface="Times New Roman" panose="02020603050405020304" pitchFamily="18" charset="0"/>
                <a:cs typeface="B Nazanin" panose="00000400000000000000" pitchFamily="2" charset="-78"/>
              </a:rPr>
              <a:t>اتصال</a:t>
            </a:r>
            <a:endParaRPr lang="en-US" sz="2000" b="1" dirty="0">
              <a:solidFill>
                <a:schemeClr val="tx1"/>
              </a:solidFill>
              <a:latin typeface="Calibri" panose="020F0502020204030204" pitchFamily="34" charset="0"/>
              <a:ea typeface="Calibri" panose="020F0502020204030204" pitchFamily="34" charset="0"/>
              <a:cs typeface="B Nazanin" panose="00000400000000000000" pitchFamily="2" charset="-78"/>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853" y="138445"/>
            <a:ext cx="2231366" cy="1368380"/>
          </a:xfrm>
          <a:prstGeom prst="rect">
            <a:avLst/>
          </a:prstGeom>
        </p:spPr>
      </p:pic>
      <p:pic>
        <p:nvPicPr>
          <p:cNvPr id="13" name="Content Placeholder 1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9853" y="1604634"/>
            <a:ext cx="2231366" cy="1335121"/>
          </a:xfrm>
        </p:spPr>
      </p:pic>
      <p:sp>
        <p:nvSpPr>
          <p:cNvPr id="14" name="Rectangle 13"/>
          <p:cNvSpPr/>
          <p:nvPr/>
        </p:nvSpPr>
        <p:spPr>
          <a:xfrm>
            <a:off x="3445201" y="115907"/>
            <a:ext cx="2305318" cy="18545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 name="Rectangle 14"/>
          <p:cNvSpPr/>
          <p:nvPr/>
        </p:nvSpPr>
        <p:spPr>
          <a:xfrm>
            <a:off x="3899183" y="1786625"/>
            <a:ext cx="1416676" cy="41397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r>
              <a:rPr lang="ar-SA" sz="2000" b="1" dirty="0">
                <a:solidFill>
                  <a:schemeClr val="tx1"/>
                </a:solidFill>
                <a:latin typeface="BBCNassim"/>
                <a:ea typeface="Times New Roman" panose="02020603050405020304" pitchFamily="18" charset="0"/>
                <a:cs typeface="B Nazanin" panose="00000400000000000000" pitchFamily="2" charset="-78"/>
              </a:rPr>
              <a:t>نوار تثبیت گر</a:t>
            </a:r>
            <a:endParaRPr lang="en-US" sz="2000" b="1" dirty="0">
              <a:solidFill>
                <a:schemeClr val="tx1"/>
              </a:solidFill>
              <a:latin typeface="Calibri" panose="020F0502020204030204" pitchFamily="34" charset="0"/>
              <a:ea typeface="Calibri" panose="020F0502020204030204" pitchFamily="34" charset="0"/>
              <a:cs typeface="B Nazanin" panose="00000400000000000000" pitchFamily="2" charset="-78"/>
            </a:endParaRPr>
          </a:p>
        </p:txBody>
      </p:sp>
      <p:sp>
        <p:nvSpPr>
          <p:cNvPr id="16" name="Rectangle 15"/>
          <p:cNvSpPr/>
          <p:nvPr/>
        </p:nvSpPr>
        <p:spPr>
          <a:xfrm>
            <a:off x="6227092" y="115907"/>
            <a:ext cx="2305318" cy="18545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Rectangle 16"/>
          <p:cNvSpPr/>
          <p:nvPr/>
        </p:nvSpPr>
        <p:spPr>
          <a:xfrm>
            <a:off x="7020862" y="1786625"/>
            <a:ext cx="762914" cy="41397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ar-SA" sz="2000" b="1" dirty="0">
                <a:solidFill>
                  <a:schemeClr val="tx1"/>
                </a:solidFill>
                <a:latin typeface="BBCNassim"/>
                <a:ea typeface="Times New Roman" panose="02020603050405020304" pitchFamily="18" charset="0"/>
                <a:cs typeface="B Nazanin" panose="00000400000000000000" pitchFamily="2" charset="-78"/>
              </a:rPr>
              <a:t>تسمه</a:t>
            </a:r>
            <a:endParaRPr lang="en-US" sz="2000" b="1" dirty="0">
              <a:solidFill>
                <a:schemeClr val="tx1"/>
              </a:solidFill>
              <a:latin typeface="Calibri" panose="020F0502020204030204" pitchFamily="34" charset="0"/>
              <a:ea typeface="Calibri" panose="020F0502020204030204" pitchFamily="34" charset="0"/>
              <a:cs typeface="B Nazanin" panose="00000400000000000000" pitchFamily="2" charset="-78"/>
            </a:endParaRPr>
          </a:p>
        </p:txBody>
      </p:sp>
      <p:sp>
        <p:nvSpPr>
          <p:cNvPr id="18" name="Rectangle 17"/>
          <p:cNvSpPr/>
          <p:nvPr/>
        </p:nvSpPr>
        <p:spPr>
          <a:xfrm>
            <a:off x="9028305" y="115907"/>
            <a:ext cx="2305318" cy="18545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9" name="Rectangle 18"/>
          <p:cNvSpPr/>
          <p:nvPr/>
        </p:nvSpPr>
        <p:spPr>
          <a:xfrm>
            <a:off x="9388700" y="1825252"/>
            <a:ext cx="1690569" cy="41397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r" rtl="1"/>
            <a:r>
              <a:rPr lang="ar-SA" sz="2000" b="1" dirty="0">
                <a:solidFill>
                  <a:schemeClr val="tx1"/>
                </a:solidFill>
                <a:latin typeface="BBCNassim"/>
                <a:ea typeface="Times New Roman" panose="02020603050405020304" pitchFamily="18" charset="0"/>
                <a:cs typeface="B Nazanin" panose="00000400000000000000" pitchFamily="2" charset="-78"/>
              </a:rPr>
              <a:t>آرایه های</a:t>
            </a:r>
            <a:r>
              <a:rPr lang="en-US" sz="2000" b="1" dirty="0">
                <a:solidFill>
                  <a:schemeClr val="tx1"/>
                </a:solidFill>
                <a:latin typeface="BBCNassim"/>
                <a:ea typeface="Times New Roman" panose="02020603050405020304" pitchFamily="18" charset="0"/>
                <a:cs typeface="B Nazanin" panose="00000400000000000000" pitchFamily="2" charset="-78"/>
              </a:rPr>
              <a:t> CCD</a:t>
            </a:r>
            <a:endParaRPr lang="en-US" sz="2000" b="1" dirty="0">
              <a:solidFill>
                <a:schemeClr val="tx1"/>
              </a:solidFill>
              <a:latin typeface="Calibri" panose="020F0502020204030204" pitchFamily="34" charset="0"/>
              <a:ea typeface="Calibri" panose="020F0502020204030204" pitchFamily="34" charset="0"/>
              <a:cs typeface="B Nazanin" panose="00000400000000000000" pitchFamily="2" charset="-78"/>
            </a:endParaRPr>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7357" y="153161"/>
            <a:ext cx="2192522" cy="1624122"/>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0966" y="138445"/>
            <a:ext cx="2202707" cy="1627632"/>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96641" y="138445"/>
            <a:ext cx="2203704" cy="1666455"/>
          </a:xfrm>
          <a:prstGeom prst="rect">
            <a:avLst/>
          </a:prstGeom>
        </p:spPr>
      </p:pic>
      <p:sp>
        <p:nvSpPr>
          <p:cNvPr id="23" name="Rectangle 22"/>
          <p:cNvSpPr/>
          <p:nvPr/>
        </p:nvSpPr>
        <p:spPr>
          <a:xfrm>
            <a:off x="7604105" y="4592631"/>
            <a:ext cx="2305318" cy="18545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4" name="Rectangle 23"/>
          <p:cNvSpPr/>
          <p:nvPr/>
        </p:nvSpPr>
        <p:spPr>
          <a:xfrm>
            <a:off x="8389609" y="6290845"/>
            <a:ext cx="734309" cy="41397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R="228600" lvl="0" algn="ctr" fontAlgn="base">
              <a:lnSpc>
                <a:spcPct val="107000"/>
              </a:lnSpc>
              <a:buSzPts val="1000"/>
              <a:tabLst>
                <a:tab pos="457200" algn="l"/>
              </a:tabLst>
            </a:pPr>
            <a:r>
              <a:rPr lang="ar-SA" sz="2000" b="1" dirty="0" smtClean="0">
                <a:solidFill>
                  <a:schemeClr val="tx1"/>
                </a:solidFill>
                <a:latin typeface="BBCNassim"/>
                <a:ea typeface="Times New Roman" panose="02020603050405020304" pitchFamily="18" charset="0"/>
                <a:cs typeface="B Nazanin" panose="00000400000000000000" pitchFamily="2" charset="-78"/>
              </a:rPr>
              <a:t>لن</a:t>
            </a:r>
            <a:r>
              <a:rPr lang="fa-IR" sz="2000" b="1" dirty="0" smtClean="0">
                <a:solidFill>
                  <a:schemeClr val="tx1"/>
                </a:solidFill>
                <a:latin typeface="BBCNassim"/>
                <a:ea typeface="Times New Roman" panose="02020603050405020304" pitchFamily="18" charset="0"/>
                <a:cs typeface="B Nazanin" panose="00000400000000000000" pitchFamily="2" charset="-78"/>
              </a:rPr>
              <a:t>ز </a:t>
            </a:r>
            <a:endParaRPr lang="en-US" sz="2000" b="1" dirty="0">
              <a:solidFill>
                <a:schemeClr val="tx1"/>
              </a:solidFill>
              <a:latin typeface="Calibri" panose="020F0502020204030204" pitchFamily="34" charset="0"/>
              <a:ea typeface="Calibri" panose="020F0502020204030204" pitchFamily="34" charset="0"/>
              <a:cs typeface="B Nazanin" panose="00000400000000000000" pitchFamily="2" charset="-78"/>
            </a:endParaRPr>
          </a:p>
        </p:txBody>
      </p:sp>
      <p:sp>
        <p:nvSpPr>
          <p:cNvPr id="27" name="Rectangle 26"/>
          <p:cNvSpPr/>
          <p:nvPr/>
        </p:nvSpPr>
        <p:spPr>
          <a:xfrm>
            <a:off x="6227092" y="2355143"/>
            <a:ext cx="2305318" cy="18545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8" name="Rectangle 27"/>
          <p:cNvSpPr/>
          <p:nvPr/>
        </p:nvSpPr>
        <p:spPr>
          <a:xfrm>
            <a:off x="7059651" y="4064488"/>
            <a:ext cx="793398" cy="41397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r" rtl="1"/>
            <a:r>
              <a:rPr lang="ar-SA" sz="2000" b="1" dirty="0">
                <a:solidFill>
                  <a:schemeClr val="tx1"/>
                </a:solidFill>
                <a:latin typeface="BBCNassim"/>
                <a:ea typeface="Times New Roman" panose="02020603050405020304" pitchFamily="18" charset="0"/>
                <a:cs typeface="B Nazanin" panose="00000400000000000000" pitchFamily="2" charset="-78"/>
              </a:rPr>
              <a:t>آینه ها</a:t>
            </a:r>
            <a:endParaRPr lang="en-US" sz="2000" b="1" dirty="0">
              <a:solidFill>
                <a:schemeClr val="tx1"/>
              </a:solidFill>
              <a:latin typeface="Calibri" panose="020F0502020204030204" pitchFamily="34" charset="0"/>
              <a:ea typeface="Calibri" panose="020F0502020204030204" pitchFamily="34" charset="0"/>
              <a:cs typeface="B Nazanin" panose="00000400000000000000" pitchFamily="2" charset="-78"/>
            </a:endParaRPr>
          </a:p>
        </p:txBody>
      </p:sp>
      <p:sp>
        <p:nvSpPr>
          <p:cNvPr id="29" name="Rectangle 28"/>
          <p:cNvSpPr/>
          <p:nvPr/>
        </p:nvSpPr>
        <p:spPr>
          <a:xfrm>
            <a:off x="8995027" y="2355143"/>
            <a:ext cx="2305318" cy="18545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0" name="Rectangle 29"/>
          <p:cNvSpPr/>
          <p:nvPr/>
        </p:nvSpPr>
        <p:spPr>
          <a:xfrm>
            <a:off x="9789976" y="4064488"/>
            <a:ext cx="1256015" cy="41397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r" rtl="1"/>
            <a:r>
              <a:rPr lang="ar-SA" sz="2000" b="1" dirty="0">
                <a:solidFill>
                  <a:schemeClr val="tx1"/>
                </a:solidFill>
                <a:latin typeface="BBCNassim"/>
                <a:ea typeface="Times New Roman" panose="02020603050405020304" pitchFamily="18" charset="0"/>
                <a:cs typeface="B Nazanin" panose="00000400000000000000" pitchFamily="2" charset="-78"/>
              </a:rPr>
              <a:t>مدار کنترل</a:t>
            </a:r>
            <a:endParaRPr lang="en-US" sz="2000" b="1" dirty="0">
              <a:solidFill>
                <a:schemeClr val="tx1"/>
              </a:solidFill>
              <a:latin typeface="Calibri" panose="020F0502020204030204" pitchFamily="34" charset="0"/>
              <a:ea typeface="Calibri" panose="020F0502020204030204" pitchFamily="34" charset="0"/>
              <a:cs typeface="B Nazanin" panose="00000400000000000000" pitchFamily="2" charset="-78"/>
            </a:endParaRPr>
          </a:p>
        </p:txBody>
      </p:sp>
      <p:sp>
        <p:nvSpPr>
          <p:cNvPr id="33" name="Rectangle 32"/>
          <p:cNvSpPr/>
          <p:nvPr/>
        </p:nvSpPr>
        <p:spPr>
          <a:xfrm>
            <a:off x="4849049" y="4581500"/>
            <a:ext cx="2305318" cy="18545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4" name="Rectangle 33"/>
          <p:cNvSpPr/>
          <p:nvPr/>
        </p:nvSpPr>
        <p:spPr>
          <a:xfrm>
            <a:off x="5196565" y="6290845"/>
            <a:ext cx="1690569" cy="41397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r" rtl="1"/>
            <a:r>
              <a:rPr lang="ar-SA" sz="2000" b="1" dirty="0">
                <a:solidFill>
                  <a:schemeClr val="tx1"/>
                </a:solidFill>
                <a:latin typeface="BBCNassim"/>
                <a:ea typeface="Times New Roman" panose="02020603050405020304" pitchFamily="18" charset="0"/>
                <a:cs typeface="B Nazanin" panose="00000400000000000000" pitchFamily="2" charset="-78"/>
              </a:rPr>
              <a:t>سطح شیشه ای</a:t>
            </a:r>
            <a:endParaRPr lang="en-US" sz="2000" b="1" dirty="0">
              <a:solidFill>
                <a:schemeClr val="tx1"/>
              </a:solidFill>
              <a:latin typeface="Calibri" panose="020F0502020204030204" pitchFamily="34" charset="0"/>
              <a:ea typeface="Calibri" panose="020F0502020204030204" pitchFamily="34" charset="0"/>
              <a:cs typeface="B Nazanin" panose="00000400000000000000" pitchFamily="2" charset="-78"/>
            </a:endParaRPr>
          </a:p>
        </p:txBody>
      </p:sp>
      <p:sp>
        <p:nvSpPr>
          <p:cNvPr id="35" name="Rectangle 34"/>
          <p:cNvSpPr/>
          <p:nvPr/>
        </p:nvSpPr>
        <p:spPr>
          <a:xfrm>
            <a:off x="3445201" y="2355143"/>
            <a:ext cx="2305318" cy="18545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6" name="Rectangle 35"/>
          <p:cNvSpPr/>
          <p:nvPr/>
        </p:nvSpPr>
        <p:spPr>
          <a:xfrm>
            <a:off x="3953813" y="4064488"/>
            <a:ext cx="1413562" cy="41397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ar-SA" sz="2000" b="1" dirty="0">
                <a:solidFill>
                  <a:schemeClr val="tx1"/>
                </a:solidFill>
                <a:latin typeface="BBCNassim"/>
                <a:ea typeface="Times New Roman" panose="02020603050405020304" pitchFamily="18" charset="0"/>
                <a:cs typeface="B Nazanin" panose="00000400000000000000" pitchFamily="2" charset="-78"/>
              </a:rPr>
              <a:t>موتور پله ای</a:t>
            </a:r>
            <a:endParaRPr lang="en-US" sz="2000" b="1" dirty="0">
              <a:solidFill>
                <a:schemeClr val="tx1"/>
              </a:solidFill>
              <a:latin typeface="Calibri" panose="020F0502020204030204" pitchFamily="34" charset="0"/>
              <a:ea typeface="Calibri" panose="020F0502020204030204" pitchFamily="34" charset="0"/>
              <a:cs typeface="B Nazanin" panose="00000400000000000000" pitchFamily="2" charset="-78"/>
            </a:endParaRPr>
          </a:p>
        </p:txBody>
      </p:sp>
      <p:pic>
        <p:nvPicPr>
          <p:cNvPr id="37" name="Picture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68498" y="4631268"/>
            <a:ext cx="2208775" cy="1627632"/>
          </a:xfrm>
          <a:prstGeom prst="rect">
            <a:avLst/>
          </a:prstGeom>
        </p:spPr>
      </p:pic>
      <p:sp>
        <p:nvSpPr>
          <p:cNvPr id="40" name="Title 39"/>
          <p:cNvSpPr>
            <a:spLocks noGrp="1"/>
          </p:cNvSpPr>
          <p:nvPr>
            <p:ph type="title"/>
          </p:nvPr>
        </p:nvSpPr>
        <p:spPr>
          <a:xfrm>
            <a:off x="708338" y="3553461"/>
            <a:ext cx="2328647" cy="29305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endParaRPr lang="en-US" dirty="0"/>
          </a:p>
        </p:txBody>
      </p:sp>
      <p:sp>
        <p:nvSpPr>
          <p:cNvPr id="41" name="Rectangle 40"/>
          <p:cNvSpPr/>
          <p:nvPr/>
        </p:nvSpPr>
        <p:spPr>
          <a:xfrm>
            <a:off x="1534142" y="6422257"/>
            <a:ext cx="653709" cy="41397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r" rtl="1"/>
            <a:r>
              <a:rPr lang="fa-IR" sz="2000" b="1" dirty="0" smtClean="0">
                <a:solidFill>
                  <a:schemeClr val="tx1"/>
                </a:solidFill>
                <a:latin typeface="BBCNassim"/>
                <a:ea typeface="Times New Roman" panose="02020603050405020304" pitchFamily="18" charset="0"/>
                <a:cs typeface="B Nazanin" panose="00000400000000000000" pitchFamily="2" charset="-78"/>
              </a:rPr>
              <a:t>ل</a:t>
            </a:r>
            <a:r>
              <a:rPr lang="ar-SA" sz="2000" b="1" dirty="0" smtClean="0">
                <a:solidFill>
                  <a:schemeClr val="tx1"/>
                </a:solidFill>
                <a:latin typeface="BBCNassim"/>
                <a:ea typeface="Times New Roman" panose="02020603050405020304" pitchFamily="18" charset="0"/>
                <a:cs typeface="B Nazanin" panose="00000400000000000000" pitchFamily="2" charset="-78"/>
              </a:rPr>
              <a:t>امپ</a:t>
            </a:r>
            <a:endParaRPr lang="en-US" sz="2000" b="1" dirty="0">
              <a:solidFill>
                <a:schemeClr val="tx1"/>
              </a:solidFill>
              <a:latin typeface="Calibri" panose="020F0502020204030204" pitchFamily="34" charset="0"/>
              <a:ea typeface="Calibri" panose="020F0502020204030204" pitchFamily="34" charset="0"/>
              <a:cs typeface="B Nazanin" panose="00000400000000000000" pitchFamily="2" charset="-78"/>
            </a:endParaRPr>
          </a:p>
        </p:txBody>
      </p:sp>
      <p:pic>
        <p:nvPicPr>
          <p:cNvPr id="43" name="Picture 4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9852" y="5035656"/>
            <a:ext cx="2208775" cy="1360844"/>
          </a:xfrm>
          <a:prstGeom prst="rect">
            <a:avLst/>
          </a:prstGeom>
        </p:spPr>
      </p:pic>
      <p:pic>
        <p:nvPicPr>
          <p:cNvPr id="44" name="Picture 4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9853" y="3592113"/>
            <a:ext cx="2231366" cy="1404890"/>
          </a:xfrm>
          <a:prstGeom prst="rect">
            <a:avLst/>
          </a:prstGeom>
        </p:spPr>
      </p:pic>
      <p:pic>
        <p:nvPicPr>
          <p:cNvPr id="45" name="Picture 4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78186" y="2394154"/>
            <a:ext cx="2238366" cy="1627632"/>
          </a:xfrm>
          <a:prstGeom prst="rect">
            <a:avLst/>
          </a:prstGeom>
        </p:spPr>
      </p:pic>
      <p:pic>
        <p:nvPicPr>
          <p:cNvPr id="46" name="Picture 4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046541" y="2396196"/>
            <a:ext cx="2208776" cy="1625590"/>
          </a:xfrm>
          <a:prstGeom prst="rect">
            <a:avLst/>
          </a:prstGeom>
        </p:spPr>
      </p:pic>
      <p:pic>
        <p:nvPicPr>
          <p:cNvPr id="47" name="Picture 4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467637" y="2377544"/>
            <a:ext cx="2252241" cy="1644242"/>
          </a:xfrm>
          <a:prstGeom prst="rect">
            <a:avLst/>
          </a:prstGeom>
        </p:spPr>
      </p:pic>
      <p:pic>
        <p:nvPicPr>
          <p:cNvPr id="48" name="Picture 4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00143" y="4606983"/>
            <a:ext cx="2225487" cy="1676201"/>
          </a:xfrm>
          <a:prstGeom prst="rect">
            <a:avLst/>
          </a:prstGeom>
        </p:spPr>
      </p:pic>
    </p:spTree>
    <p:extLst>
      <p:ext uri="{BB962C8B-B14F-4D97-AF65-F5344CB8AC3E}">
        <p14:creationId xmlns:p14="http://schemas.microsoft.com/office/powerpoint/2010/main" val="75348816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ppt_x"/>
                                          </p:val>
                                        </p:tav>
                                        <p:tav tm="100000">
                                          <p:val>
                                            <p:strVal val="#ppt_x"/>
                                          </p:val>
                                        </p:tav>
                                      </p:tavLst>
                                    </p:anim>
                                    <p:anim calcmode="lin" valueType="num">
                                      <p:cBhvr additive="base">
                                        <p:cTn id="58" dur="500" fill="hold"/>
                                        <p:tgtEl>
                                          <p:spTgt spid="2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additive="base">
                                        <p:cTn id="67" dur="500" fill="hold"/>
                                        <p:tgtEl>
                                          <p:spTgt spid="44"/>
                                        </p:tgtEl>
                                        <p:attrNameLst>
                                          <p:attrName>ppt_x</p:attrName>
                                        </p:attrNameLst>
                                      </p:cBhvr>
                                      <p:tavLst>
                                        <p:tav tm="0">
                                          <p:val>
                                            <p:strVal val="#ppt_x"/>
                                          </p:val>
                                        </p:tav>
                                        <p:tav tm="100000">
                                          <p:val>
                                            <p:strVal val="#ppt_x"/>
                                          </p:val>
                                        </p:tav>
                                      </p:tavLst>
                                    </p:anim>
                                    <p:anim calcmode="lin" valueType="num">
                                      <p:cBhvr additive="base">
                                        <p:cTn id="68" dur="500" fill="hold"/>
                                        <p:tgtEl>
                                          <p:spTgt spid="44"/>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43"/>
                                        </p:tgtEl>
                                        <p:attrNameLst>
                                          <p:attrName>style.visibility</p:attrName>
                                        </p:attrNameLst>
                                      </p:cBhvr>
                                      <p:to>
                                        <p:strVal val="visible"/>
                                      </p:to>
                                    </p:set>
                                    <p:anim calcmode="lin" valueType="num">
                                      <p:cBhvr additive="base">
                                        <p:cTn id="71" dur="500" fill="hold"/>
                                        <p:tgtEl>
                                          <p:spTgt spid="43"/>
                                        </p:tgtEl>
                                        <p:attrNameLst>
                                          <p:attrName>ppt_x</p:attrName>
                                        </p:attrNameLst>
                                      </p:cBhvr>
                                      <p:tavLst>
                                        <p:tav tm="0">
                                          <p:val>
                                            <p:strVal val="#ppt_x"/>
                                          </p:val>
                                        </p:tav>
                                        <p:tav tm="100000">
                                          <p:val>
                                            <p:strVal val="#ppt_x"/>
                                          </p:val>
                                        </p:tav>
                                      </p:tavLst>
                                    </p:anim>
                                    <p:anim calcmode="lin" valueType="num">
                                      <p:cBhvr additive="base">
                                        <p:cTn id="72" dur="500" fill="hold"/>
                                        <p:tgtEl>
                                          <p:spTgt spid="4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fill="hold"/>
                                        <p:tgtEl>
                                          <p:spTgt spid="40"/>
                                        </p:tgtEl>
                                        <p:attrNameLst>
                                          <p:attrName>ppt_x</p:attrName>
                                        </p:attrNameLst>
                                      </p:cBhvr>
                                      <p:tavLst>
                                        <p:tav tm="0">
                                          <p:val>
                                            <p:strVal val="#ppt_x"/>
                                          </p:val>
                                        </p:tav>
                                        <p:tav tm="100000">
                                          <p:val>
                                            <p:strVal val="#ppt_x"/>
                                          </p:val>
                                        </p:tav>
                                      </p:tavLst>
                                    </p:anim>
                                    <p:anim calcmode="lin" valueType="num">
                                      <p:cBhvr additive="base">
                                        <p:cTn id="76" dur="500" fill="hold"/>
                                        <p:tgtEl>
                                          <p:spTgt spid="4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anim calcmode="lin" valueType="num">
                                      <p:cBhvr additive="base">
                                        <p:cTn id="79" dur="500" fill="hold"/>
                                        <p:tgtEl>
                                          <p:spTgt spid="41"/>
                                        </p:tgtEl>
                                        <p:attrNameLst>
                                          <p:attrName>ppt_x</p:attrName>
                                        </p:attrNameLst>
                                      </p:cBhvr>
                                      <p:tavLst>
                                        <p:tav tm="0">
                                          <p:val>
                                            <p:strVal val="#ppt_x"/>
                                          </p:val>
                                        </p:tav>
                                        <p:tav tm="100000">
                                          <p:val>
                                            <p:strVal val="#ppt_x"/>
                                          </p:val>
                                        </p:tav>
                                      </p:tavLst>
                                    </p:anim>
                                    <p:anim calcmode="lin" valueType="num">
                                      <p:cBhvr additive="base">
                                        <p:cTn id="80"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47"/>
                                        </p:tgtEl>
                                        <p:attrNameLst>
                                          <p:attrName>style.visibility</p:attrName>
                                        </p:attrNameLst>
                                      </p:cBhvr>
                                      <p:to>
                                        <p:strVal val="visible"/>
                                      </p:to>
                                    </p:set>
                                    <p:anim calcmode="lin" valueType="num">
                                      <p:cBhvr additive="base">
                                        <p:cTn id="85" dur="500" fill="hold"/>
                                        <p:tgtEl>
                                          <p:spTgt spid="47"/>
                                        </p:tgtEl>
                                        <p:attrNameLst>
                                          <p:attrName>ppt_x</p:attrName>
                                        </p:attrNameLst>
                                      </p:cBhvr>
                                      <p:tavLst>
                                        <p:tav tm="0">
                                          <p:val>
                                            <p:strVal val="#ppt_x"/>
                                          </p:val>
                                        </p:tav>
                                        <p:tav tm="100000">
                                          <p:val>
                                            <p:strVal val="#ppt_x"/>
                                          </p:val>
                                        </p:tav>
                                      </p:tavLst>
                                    </p:anim>
                                    <p:anim calcmode="lin" valueType="num">
                                      <p:cBhvr additive="base">
                                        <p:cTn id="86" dur="500" fill="hold"/>
                                        <p:tgtEl>
                                          <p:spTgt spid="47"/>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36"/>
                                        </p:tgtEl>
                                        <p:attrNameLst>
                                          <p:attrName>style.visibility</p:attrName>
                                        </p:attrNameLst>
                                      </p:cBhvr>
                                      <p:to>
                                        <p:strVal val="visible"/>
                                      </p:to>
                                    </p:set>
                                    <p:anim calcmode="lin" valueType="num">
                                      <p:cBhvr additive="base">
                                        <p:cTn id="89" dur="500" fill="hold"/>
                                        <p:tgtEl>
                                          <p:spTgt spid="36"/>
                                        </p:tgtEl>
                                        <p:attrNameLst>
                                          <p:attrName>ppt_x</p:attrName>
                                        </p:attrNameLst>
                                      </p:cBhvr>
                                      <p:tavLst>
                                        <p:tav tm="0">
                                          <p:val>
                                            <p:strVal val="#ppt_x"/>
                                          </p:val>
                                        </p:tav>
                                        <p:tav tm="100000">
                                          <p:val>
                                            <p:strVal val="#ppt_x"/>
                                          </p:val>
                                        </p:tav>
                                      </p:tavLst>
                                    </p:anim>
                                    <p:anim calcmode="lin" valueType="num">
                                      <p:cBhvr additive="base">
                                        <p:cTn id="90" dur="500" fill="hold"/>
                                        <p:tgtEl>
                                          <p:spTgt spid="36"/>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additive="base">
                                        <p:cTn id="93" dur="500" fill="hold"/>
                                        <p:tgtEl>
                                          <p:spTgt spid="35"/>
                                        </p:tgtEl>
                                        <p:attrNameLst>
                                          <p:attrName>ppt_x</p:attrName>
                                        </p:attrNameLst>
                                      </p:cBhvr>
                                      <p:tavLst>
                                        <p:tav tm="0">
                                          <p:val>
                                            <p:strVal val="#ppt_x"/>
                                          </p:val>
                                        </p:tav>
                                        <p:tav tm="100000">
                                          <p:val>
                                            <p:strVal val="#ppt_x"/>
                                          </p:val>
                                        </p:tav>
                                      </p:tavLst>
                                    </p:anim>
                                    <p:anim calcmode="lin" valueType="num">
                                      <p:cBhvr additive="base">
                                        <p:cTn id="9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45"/>
                                        </p:tgtEl>
                                        <p:attrNameLst>
                                          <p:attrName>style.visibility</p:attrName>
                                        </p:attrNameLst>
                                      </p:cBhvr>
                                      <p:to>
                                        <p:strVal val="visible"/>
                                      </p:to>
                                    </p:set>
                                    <p:anim calcmode="lin" valueType="num">
                                      <p:cBhvr additive="base">
                                        <p:cTn id="99" dur="500" fill="hold"/>
                                        <p:tgtEl>
                                          <p:spTgt spid="45"/>
                                        </p:tgtEl>
                                        <p:attrNameLst>
                                          <p:attrName>ppt_x</p:attrName>
                                        </p:attrNameLst>
                                      </p:cBhvr>
                                      <p:tavLst>
                                        <p:tav tm="0">
                                          <p:val>
                                            <p:strVal val="#ppt_x"/>
                                          </p:val>
                                        </p:tav>
                                        <p:tav tm="100000">
                                          <p:val>
                                            <p:strVal val="#ppt_x"/>
                                          </p:val>
                                        </p:tav>
                                      </p:tavLst>
                                    </p:anim>
                                    <p:anim calcmode="lin" valueType="num">
                                      <p:cBhvr additive="base">
                                        <p:cTn id="100" dur="500" fill="hold"/>
                                        <p:tgtEl>
                                          <p:spTgt spid="45"/>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additive="base">
                                        <p:cTn id="103" dur="500" fill="hold"/>
                                        <p:tgtEl>
                                          <p:spTgt spid="27"/>
                                        </p:tgtEl>
                                        <p:attrNameLst>
                                          <p:attrName>ppt_x</p:attrName>
                                        </p:attrNameLst>
                                      </p:cBhvr>
                                      <p:tavLst>
                                        <p:tav tm="0">
                                          <p:val>
                                            <p:strVal val="#ppt_x"/>
                                          </p:val>
                                        </p:tav>
                                        <p:tav tm="100000">
                                          <p:val>
                                            <p:strVal val="#ppt_x"/>
                                          </p:val>
                                        </p:tav>
                                      </p:tavLst>
                                    </p:anim>
                                    <p:anim calcmode="lin" valueType="num">
                                      <p:cBhvr additive="base">
                                        <p:cTn id="104" dur="500" fill="hold"/>
                                        <p:tgtEl>
                                          <p:spTgt spid="27"/>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8"/>
                                        </p:tgtEl>
                                        <p:attrNameLst>
                                          <p:attrName>style.visibility</p:attrName>
                                        </p:attrNameLst>
                                      </p:cBhvr>
                                      <p:to>
                                        <p:strVal val="visible"/>
                                      </p:to>
                                    </p:set>
                                    <p:anim calcmode="lin" valueType="num">
                                      <p:cBhvr additive="base">
                                        <p:cTn id="107" dur="500" fill="hold"/>
                                        <p:tgtEl>
                                          <p:spTgt spid="28"/>
                                        </p:tgtEl>
                                        <p:attrNameLst>
                                          <p:attrName>ppt_x</p:attrName>
                                        </p:attrNameLst>
                                      </p:cBhvr>
                                      <p:tavLst>
                                        <p:tav tm="0">
                                          <p:val>
                                            <p:strVal val="#ppt_x"/>
                                          </p:val>
                                        </p:tav>
                                        <p:tav tm="100000">
                                          <p:val>
                                            <p:strVal val="#ppt_x"/>
                                          </p:val>
                                        </p:tav>
                                      </p:tavLst>
                                    </p:anim>
                                    <p:anim calcmode="lin" valueType="num">
                                      <p:cBhvr additive="base">
                                        <p:cTn id="10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additive="base">
                                        <p:cTn id="113" dur="500" fill="hold"/>
                                        <p:tgtEl>
                                          <p:spTgt spid="46"/>
                                        </p:tgtEl>
                                        <p:attrNameLst>
                                          <p:attrName>ppt_x</p:attrName>
                                        </p:attrNameLst>
                                      </p:cBhvr>
                                      <p:tavLst>
                                        <p:tav tm="0">
                                          <p:val>
                                            <p:strVal val="#ppt_x"/>
                                          </p:val>
                                        </p:tav>
                                        <p:tav tm="100000">
                                          <p:val>
                                            <p:strVal val="#ppt_x"/>
                                          </p:val>
                                        </p:tav>
                                      </p:tavLst>
                                    </p:anim>
                                    <p:anim calcmode="lin" valueType="num">
                                      <p:cBhvr additive="base">
                                        <p:cTn id="114" dur="500" fill="hold"/>
                                        <p:tgtEl>
                                          <p:spTgt spid="46"/>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29"/>
                                        </p:tgtEl>
                                        <p:attrNameLst>
                                          <p:attrName>style.visibility</p:attrName>
                                        </p:attrNameLst>
                                      </p:cBhvr>
                                      <p:to>
                                        <p:strVal val="visible"/>
                                      </p:to>
                                    </p:set>
                                    <p:anim calcmode="lin" valueType="num">
                                      <p:cBhvr additive="base">
                                        <p:cTn id="117" dur="500" fill="hold"/>
                                        <p:tgtEl>
                                          <p:spTgt spid="29"/>
                                        </p:tgtEl>
                                        <p:attrNameLst>
                                          <p:attrName>ppt_x</p:attrName>
                                        </p:attrNameLst>
                                      </p:cBhvr>
                                      <p:tavLst>
                                        <p:tav tm="0">
                                          <p:val>
                                            <p:strVal val="#ppt_x"/>
                                          </p:val>
                                        </p:tav>
                                        <p:tav tm="100000">
                                          <p:val>
                                            <p:strVal val="#ppt_x"/>
                                          </p:val>
                                        </p:tav>
                                      </p:tavLst>
                                    </p:anim>
                                    <p:anim calcmode="lin" valueType="num">
                                      <p:cBhvr additive="base">
                                        <p:cTn id="118" dur="500" fill="hold"/>
                                        <p:tgtEl>
                                          <p:spTgt spid="29"/>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additive="base">
                                        <p:cTn id="121" dur="500" fill="hold"/>
                                        <p:tgtEl>
                                          <p:spTgt spid="30"/>
                                        </p:tgtEl>
                                        <p:attrNameLst>
                                          <p:attrName>ppt_x</p:attrName>
                                        </p:attrNameLst>
                                      </p:cBhvr>
                                      <p:tavLst>
                                        <p:tav tm="0">
                                          <p:val>
                                            <p:strVal val="#ppt_x"/>
                                          </p:val>
                                        </p:tav>
                                        <p:tav tm="100000">
                                          <p:val>
                                            <p:strVal val="#ppt_x"/>
                                          </p:val>
                                        </p:tav>
                                      </p:tavLst>
                                    </p:anim>
                                    <p:anim calcmode="lin" valueType="num">
                                      <p:cBhvr additive="base">
                                        <p:cTn id="12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33"/>
                                        </p:tgtEl>
                                        <p:attrNameLst>
                                          <p:attrName>style.visibility</p:attrName>
                                        </p:attrNameLst>
                                      </p:cBhvr>
                                      <p:to>
                                        <p:strVal val="visible"/>
                                      </p:to>
                                    </p:set>
                                    <p:anim calcmode="lin" valueType="num">
                                      <p:cBhvr additive="base">
                                        <p:cTn id="127" dur="500" fill="hold"/>
                                        <p:tgtEl>
                                          <p:spTgt spid="33"/>
                                        </p:tgtEl>
                                        <p:attrNameLst>
                                          <p:attrName>ppt_x</p:attrName>
                                        </p:attrNameLst>
                                      </p:cBhvr>
                                      <p:tavLst>
                                        <p:tav tm="0">
                                          <p:val>
                                            <p:strVal val="#ppt_x"/>
                                          </p:val>
                                        </p:tav>
                                        <p:tav tm="100000">
                                          <p:val>
                                            <p:strVal val="#ppt_x"/>
                                          </p:val>
                                        </p:tav>
                                      </p:tavLst>
                                    </p:anim>
                                    <p:anim calcmode="lin" valueType="num">
                                      <p:cBhvr additive="base">
                                        <p:cTn id="128" dur="500" fill="hold"/>
                                        <p:tgtEl>
                                          <p:spTgt spid="33"/>
                                        </p:tgtEl>
                                        <p:attrNameLst>
                                          <p:attrName>ppt_y</p:attrName>
                                        </p:attrNameLst>
                                      </p:cBhvr>
                                      <p:tavLst>
                                        <p:tav tm="0">
                                          <p:val>
                                            <p:strVal val="1+#ppt_h/2"/>
                                          </p:val>
                                        </p:tav>
                                        <p:tav tm="100000">
                                          <p:val>
                                            <p:strVal val="#ppt_y"/>
                                          </p:val>
                                        </p:tav>
                                      </p:tavLst>
                                    </p:anim>
                                  </p:childTnLst>
                                </p:cTn>
                              </p:par>
                              <p:par>
                                <p:cTn id="129" presetID="2" presetClass="entr" presetSubtype="4" fill="hold" nodeType="withEffect">
                                  <p:stCondLst>
                                    <p:cond delay="0"/>
                                  </p:stCondLst>
                                  <p:childTnLst>
                                    <p:set>
                                      <p:cBhvr>
                                        <p:cTn id="130" dur="1" fill="hold">
                                          <p:stCondLst>
                                            <p:cond delay="0"/>
                                          </p:stCondLst>
                                        </p:cTn>
                                        <p:tgtEl>
                                          <p:spTgt spid="48"/>
                                        </p:tgtEl>
                                        <p:attrNameLst>
                                          <p:attrName>style.visibility</p:attrName>
                                        </p:attrNameLst>
                                      </p:cBhvr>
                                      <p:to>
                                        <p:strVal val="visible"/>
                                      </p:to>
                                    </p:set>
                                    <p:anim calcmode="lin" valueType="num">
                                      <p:cBhvr additive="base">
                                        <p:cTn id="131" dur="500" fill="hold"/>
                                        <p:tgtEl>
                                          <p:spTgt spid="48"/>
                                        </p:tgtEl>
                                        <p:attrNameLst>
                                          <p:attrName>ppt_x</p:attrName>
                                        </p:attrNameLst>
                                      </p:cBhvr>
                                      <p:tavLst>
                                        <p:tav tm="0">
                                          <p:val>
                                            <p:strVal val="#ppt_x"/>
                                          </p:val>
                                        </p:tav>
                                        <p:tav tm="100000">
                                          <p:val>
                                            <p:strVal val="#ppt_x"/>
                                          </p:val>
                                        </p:tav>
                                      </p:tavLst>
                                    </p:anim>
                                    <p:anim calcmode="lin" valueType="num">
                                      <p:cBhvr additive="base">
                                        <p:cTn id="132" dur="500" fill="hold"/>
                                        <p:tgtEl>
                                          <p:spTgt spid="48"/>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34"/>
                                        </p:tgtEl>
                                        <p:attrNameLst>
                                          <p:attrName>style.visibility</p:attrName>
                                        </p:attrNameLst>
                                      </p:cBhvr>
                                      <p:to>
                                        <p:strVal val="visible"/>
                                      </p:to>
                                    </p:set>
                                    <p:anim calcmode="lin" valueType="num">
                                      <p:cBhvr additive="base">
                                        <p:cTn id="135" dur="500" fill="hold"/>
                                        <p:tgtEl>
                                          <p:spTgt spid="34"/>
                                        </p:tgtEl>
                                        <p:attrNameLst>
                                          <p:attrName>ppt_x</p:attrName>
                                        </p:attrNameLst>
                                      </p:cBhvr>
                                      <p:tavLst>
                                        <p:tav tm="0">
                                          <p:val>
                                            <p:strVal val="#ppt_x"/>
                                          </p:val>
                                        </p:tav>
                                        <p:tav tm="100000">
                                          <p:val>
                                            <p:strVal val="#ppt_x"/>
                                          </p:val>
                                        </p:tav>
                                      </p:tavLst>
                                    </p:anim>
                                    <p:anim calcmode="lin" valueType="num">
                                      <p:cBhvr additive="base">
                                        <p:cTn id="13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nodeType="clickEffect">
                                  <p:stCondLst>
                                    <p:cond delay="0"/>
                                  </p:stCondLst>
                                  <p:childTnLst>
                                    <p:set>
                                      <p:cBhvr>
                                        <p:cTn id="140" dur="1" fill="hold">
                                          <p:stCondLst>
                                            <p:cond delay="0"/>
                                          </p:stCondLst>
                                        </p:cTn>
                                        <p:tgtEl>
                                          <p:spTgt spid="37"/>
                                        </p:tgtEl>
                                        <p:attrNameLst>
                                          <p:attrName>style.visibility</p:attrName>
                                        </p:attrNameLst>
                                      </p:cBhvr>
                                      <p:to>
                                        <p:strVal val="visible"/>
                                      </p:to>
                                    </p:set>
                                    <p:anim calcmode="lin" valueType="num">
                                      <p:cBhvr additive="base">
                                        <p:cTn id="141" dur="500" fill="hold"/>
                                        <p:tgtEl>
                                          <p:spTgt spid="37"/>
                                        </p:tgtEl>
                                        <p:attrNameLst>
                                          <p:attrName>ppt_x</p:attrName>
                                        </p:attrNameLst>
                                      </p:cBhvr>
                                      <p:tavLst>
                                        <p:tav tm="0">
                                          <p:val>
                                            <p:strVal val="#ppt_x"/>
                                          </p:val>
                                        </p:tav>
                                        <p:tav tm="100000">
                                          <p:val>
                                            <p:strVal val="#ppt_x"/>
                                          </p:val>
                                        </p:tav>
                                      </p:tavLst>
                                    </p:anim>
                                    <p:anim calcmode="lin" valueType="num">
                                      <p:cBhvr additive="base">
                                        <p:cTn id="142" dur="500" fill="hold"/>
                                        <p:tgtEl>
                                          <p:spTgt spid="37"/>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0"/>
                                  </p:stCondLst>
                                  <p:childTnLst>
                                    <p:set>
                                      <p:cBhvr>
                                        <p:cTn id="144" dur="1" fill="hold">
                                          <p:stCondLst>
                                            <p:cond delay="0"/>
                                          </p:stCondLst>
                                        </p:cTn>
                                        <p:tgtEl>
                                          <p:spTgt spid="23"/>
                                        </p:tgtEl>
                                        <p:attrNameLst>
                                          <p:attrName>style.visibility</p:attrName>
                                        </p:attrNameLst>
                                      </p:cBhvr>
                                      <p:to>
                                        <p:strVal val="visible"/>
                                      </p:to>
                                    </p:set>
                                    <p:anim calcmode="lin" valueType="num">
                                      <p:cBhvr additive="base">
                                        <p:cTn id="145" dur="500" fill="hold"/>
                                        <p:tgtEl>
                                          <p:spTgt spid="23"/>
                                        </p:tgtEl>
                                        <p:attrNameLst>
                                          <p:attrName>ppt_x</p:attrName>
                                        </p:attrNameLst>
                                      </p:cBhvr>
                                      <p:tavLst>
                                        <p:tav tm="0">
                                          <p:val>
                                            <p:strVal val="#ppt_x"/>
                                          </p:val>
                                        </p:tav>
                                        <p:tav tm="100000">
                                          <p:val>
                                            <p:strVal val="#ppt_x"/>
                                          </p:val>
                                        </p:tav>
                                      </p:tavLst>
                                    </p:anim>
                                    <p:anim calcmode="lin" valueType="num">
                                      <p:cBhvr additive="base">
                                        <p:cTn id="146" dur="500" fill="hold"/>
                                        <p:tgtEl>
                                          <p:spTgt spid="23"/>
                                        </p:tgtEl>
                                        <p:attrNameLst>
                                          <p:attrName>ppt_y</p:attrName>
                                        </p:attrNameLst>
                                      </p:cBhvr>
                                      <p:tavLst>
                                        <p:tav tm="0">
                                          <p:val>
                                            <p:strVal val="1+#ppt_h/2"/>
                                          </p:val>
                                        </p:tav>
                                        <p:tav tm="100000">
                                          <p:val>
                                            <p:strVal val="#ppt_y"/>
                                          </p:val>
                                        </p:tav>
                                      </p:tavLst>
                                    </p:anim>
                                  </p:childTnLst>
                                </p:cTn>
                              </p:par>
                              <p:par>
                                <p:cTn id="147" presetID="2" presetClass="entr" presetSubtype="4" fill="hold" grpId="0" nodeType="withEffect">
                                  <p:stCondLst>
                                    <p:cond delay="0"/>
                                  </p:stCondLst>
                                  <p:childTnLst>
                                    <p:set>
                                      <p:cBhvr>
                                        <p:cTn id="148" dur="1" fill="hold">
                                          <p:stCondLst>
                                            <p:cond delay="0"/>
                                          </p:stCondLst>
                                        </p:cTn>
                                        <p:tgtEl>
                                          <p:spTgt spid="24"/>
                                        </p:tgtEl>
                                        <p:attrNameLst>
                                          <p:attrName>style.visibility</p:attrName>
                                        </p:attrNameLst>
                                      </p:cBhvr>
                                      <p:to>
                                        <p:strVal val="visible"/>
                                      </p:to>
                                    </p:set>
                                    <p:anim calcmode="lin" valueType="num">
                                      <p:cBhvr additive="base">
                                        <p:cTn id="149" dur="500" fill="hold"/>
                                        <p:tgtEl>
                                          <p:spTgt spid="24"/>
                                        </p:tgtEl>
                                        <p:attrNameLst>
                                          <p:attrName>ppt_x</p:attrName>
                                        </p:attrNameLst>
                                      </p:cBhvr>
                                      <p:tavLst>
                                        <p:tav tm="0">
                                          <p:val>
                                            <p:strVal val="#ppt_x"/>
                                          </p:val>
                                        </p:tav>
                                        <p:tav tm="100000">
                                          <p:val>
                                            <p:strVal val="#ppt_x"/>
                                          </p:val>
                                        </p:tav>
                                      </p:tavLst>
                                    </p:anim>
                                    <p:anim calcmode="lin" valueType="num">
                                      <p:cBhvr additive="base">
                                        <p:cTn id="15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4" grpId="0" animBg="1"/>
      <p:bldP spid="15" grpId="0" animBg="1"/>
      <p:bldP spid="16" grpId="0" animBg="1"/>
      <p:bldP spid="17" grpId="0" animBg="1"/>
      <p:bldP spid="18" grpId="0" animBg="1"/>
      <p:bldP spid="19" grpId="0" animBg="1"/>
      <p:bldP spid="23" grpId="0" animBg="1"/>
      <p:bldP spid="24" grpId="0" animBg="1"/>
      <p:bldP spid="27" grpId="0" animBg="1"/>
      <p:bldP spid="28" grpId="0" animBg="1"/>
      <p:bldP spid="29" grpId="0" animBg="1"/>
      <p:bldP spid="30" grpId="0" animBg="1"/>
      <p:bldP spid="33" grpId="0" animBg="1"/>
      <p:bldP spid="34" grpId="0" animBg="1"/>
      <p:bldP spid="35" grpId="0" animBg="1"/>
      <p:bldP spid="36" grpId="0" animBg="1"/>
      <p:bldP spid="40"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676" y="566670"/>
            <a:ext cx="10212946" cy="5447763"/>
          </a:xfrm>
        </p:spPr>
        <p:txBody>
          <a:bodyPr>
            <a:normAutofit/>
          </a:bodyPr>
          <a:lstStyle/>
          <a:p>
            <a:pPr marR="0" algn="r" rtl="1" fontAlgn="base">
              <a:lnSpc>
                <a:spcPct val="150000"/>
              </a:lnSpc>
              <a:spcBef>
                <a:spcPts val="0"/>
              </a:spcBef>
              <a:spcAft>
                <a:spcPts val="1800"/>
              </a:spcAft>
            </a:pPr>
            <a:r>
              <a:rPr lang="ar-SA" sz="2000" b="1" dirty="0">
                <a:solidFill>
                  <a:schemeClr val="tx1"/>
                </a:solidFill>
                <a:latin typeface="BBCNassim"/>
                <a:ea typeface="Times New Roman" panose="02020603050405020304" pitchFamily="18" charset="0"/>
                <a:cs typeface="B Nazanin" panose="00000400000000000000" pitchFamily="2" charset="-78"/>
              </a:rPr>
              <a:t>اصلی ترین بخش یک اسکنر </a:t>
            </a:r>
            <a:r>
              <a:rPr lang="ar-SA" sz="2000" b="1" dirty="0" smtClean="0">
                <a:solidFill>
                  <a:schemeClr val="tx1"/>
                </a:solidFill>
                <a:latin typeface="BBCNassim"/>
                <a:ea typeface="Times New Roman" panose="02020603050405020304" pitchFamily="18" charset="0"/>
                <a:cs typeface="B Nazanin" panose="00000400000000000000" pitchFamily="2" charset="-78"/>
              </a:rPr>
              <a:t>آرایه</a:t>
            </a:r>
            <a:r>
              <a:rPr lang="fa-IR" sz="2000" b="1" dirty="0" smtClean="0">
                <a:solidFill>
                  <a:schemeClr val="tx1"/>
                </a:solidFill>
                <a:latin typeface="BBCNassim"/>
                <a:ea typeface="Times New Roman" panose="02020603050405020304" pitchFamily="18" charset="0"/>
                <a:cs typeface="B Nazanin" panose="00000400000000000000" pitchFamily="2" charset="-78"/>
              </a:rPr>
              <a:t> (</a:t>
            </a:r>
            <a:r>
              <a:rPr lang="en-US" sz="2000" dirty="0">
                <a:solidFill>
                  <a:srgbClr val="000000"/>
                </a:solidFill>
                <a:latin typeface="BBCNassim"/>
                <a:ea typeface="Calibri" panose="020F0502020204030204" pitchFamily="34" charset="0"/>
              </a:rPr>
              <a:t>Charge Coupled Device</a:t>
            </a:r>
            <a:r>
              <a:rPr lang="fa-IR" sz="2000" b="1" dirty="0" smtClean="0">
                <a:solidFill>
                  <a:schemeClr val="tx1"/>
                </a:solidFill>
                <a:latin typeface="BBCNassim"/>
                <a:ea typeface="Times New Roman" panose="02020603050405020304" pitchFamily="18" charset="0"/>
                <a:cs typeface="B Nazanin" panose="00000400000000000000" pitchFamily="2" charset="-78"/>
              </a:rPr>
              <a:t>)</a:t>
            </a:r>
            <a:r>
              <a:rPr lang="en-US" sz="2000" dirty="0" smtClean="0">
                <a:solidFill>
                  <a:srgbClr val="000000"/>
                </a:solidFill>
                <a:latin typeface="Tahoma" panose="020B0604030504040204" pitchFamily="34" charset="0"/>
                <a:ea typeface="Calibri" panose="020F0502020204030204" pitchFamily="34" charset="0"/>
              </a:rPr>
              <a:t> </a:t>
            </a:r>
            <a:r>
              <a:rPr lang="en-US" sz="2000" b="1" dirty="0">
                <a:solidFill>
                  <a:srgbClr val="000000"/>
                </a:solidFill>
                <a:latin typeface="BBCNassim"/>
                <a:ea typeface="Times New Roman" panose="02020603050405020304" pitchFamily="18" charset="0"/>
                <a:cs typeface="B Nazanin" panose="00000400000000000000" pitchFamily="2" charset="-78"/>
              </a:rPr>
              <a:t>CCD </a:t>
            </a:r>
            <a:r>
              <a:rPr lang="ar-SA" sz="2000" b="1" dirty="0" smtClean="0">
                <a:solidFill>
                  <a:schemeClr val="tx1"/>
                </a:solidFill>
                <a:latin typeface="BBCNassim"/>
                <a:ea typeface="Times New Roman" panose="02020603050405020304" pitchFamily="18" charset="0"/>
                <a:cs typeface="B Nazanin" panose="00000400000000000000" pitchFamily="2" charset="-78"/>
              </a:rPr>
              <a:t>آن </a:t>
            </a:r>
            <a:r>
              <a:rPr lang="ar-SA" sz="2000" b="1" dirty="0">
                <a:solidFill>
                  <a:schemeClr val="tx1"/>
                </a:solidFill>
                <a:latin typeface="BBCNassim"/>
                <a:ea typeface="Times New Roman" panose="02020603050405020304" pitchFamily="18" charset="0"/>
                <a:cs typeface="B Nazanin" panose="00000400000000000000" pitchFamily="2" charset="-78"/>
              </a:rPr>
              <a:t>بوده</a:t>
            </a:r>
            <a:r>
              <a:rPr lang="ar-SA" sz="2000" b="1" dirty="0">
                <a:solidFill>
                  <a:schemeClr val="tx1"/>
                </a:solidFill>
                <a:latin typeface="Calibri" panose="020F0502020204030204" pitchFamily="34" charset="0"/>
                <a:ea typeface="Times New Roman" panose="02020603050405020304" pitchFamily="18" charset="0"/>
                <a:cs typeface="B Nazanin" panose="00000400000000000000" pitchFamily="2" charset="-78"/>
              </a:rPr>
              <a:t> </a:t>
            </a:r>
            <a:r>
              <a:rPr lang="ar-SA" sz="2000" b="1" dirty="0">
                <a:solidFill>
                  <a:schemeClr val="tx1"/>
                </a:solidFill>
                <a:latin typeface="BBCNassim"/>
                <a:ea typeface="Times New Roman" panose="02020603050405020304" pitchFamily="18" charset="0"/>
                <a:cs typeface="B Nazanin" panose="00000400000000000000" pitchFamily="2" charset="-78"/>
              </a:rPr>
              <a:t>که</a:t>
            </a:r>
            <a:r>
              <a:rPr lang="ar-SA" sz="2000" b="1" dirty="0">
                <a:solidFill>
                  <a:schemeClr val="tx1"/>
                </a:solidFill>
                <a:latin typeface="Calibri" panose="020F0502020204030204" pitchFamily="34" charset="0"/>
                <a:ea typeface="Times New Roman" panose="02020603050405020304" pitchFamily="18" charset="0"/>
                <a:cs typeface="B Nazanin" panose="00000400000000000000" pitchFamily="2" charset="-78"/>
              </a:rPr>
              <a:t> </a:t>
            </a:r>
            <a:r>
              <a:rPr lang="ar-SA" sz="2000" b="1" dirty="0">
                <a:solidFill>
                  <a:schemeClr val="tx1"/>
                </a:solidFill>
                <a:latin typeface="BBCNassim"/>
                <a:ea typeface="Times New Roman" panose="02020603050405020304" pitchFamily="18" charset="0"/>
                <a:cs typeface="B Nazanin" panose="00000400000000000000" pitchFamily="2" charset="-78"/>
              </a:rPr>
              <a:t>رایج ترین فناوری برای ضبط تصاویر در اسکنر ها و دوربین های دیجیتال به حساب می آید</a:t>
            </a:r>
            <a:r>
              <a:rPr lang="en-US" sz="2000" b="1" dirty="0">
                <a:solidFill>
                  <a:schemeClr val="tx1"/>
                </a:solidFill>
                <a:latin typeface="BBCNassim"/>
                <a:ea typeface="Times New Roman" panose="02020603050405020304" pitchFamily="18" charset="0"/>
                <a:cs typeface="B Nazanin" panose="00000400000000000000" pitchFamily="2" charset="-78"/>
              </a:rPr>
              <a:t>.</a:t>
            </a:r>
            <a:r>
              <a:rPr lang="en-US" sz="2000" b="1" dirty="0">
                <a:solidFill>
                  <a:schemeClr val="tx1"/>
                </a:solidFill>
                <a:latin typeface="Calibri" panose="020F0502020204030204" pitchFamily="34" charset="0"/>
                <a:ea typeface="Calibri" panose="020F0502020204030204" pitchFamily="34" charset="0"/>
                <a:cs typeface="B Nazanin" panose="00000400000000000000" pitchFamily="2" charset="-78"/>
              </a:rPr>
              <a:t/>
            </a:r>
            <a:br>
              <a:rPr lang="en-US" sz="2000" b="1" dirty="0">
                <a:solidFill>
                  <a:schemeClr val="tx1"/>
                </a:solidFill>
                <a:latin typeface="Calibri" panose="020F0502020204030204" pitchFamily="34" charset="0"/>
                <a:ea typeface="Calibri" panose="020F0502020204030204" pitchFamily="34" charset="0"/>
                <a:cs typeface="B Nazanin" panose="00000400000000000000" pitchFamily="2" charset="-78"/>
              </a:rPr>
            </a:br>
            <a:r>
              <a:rPr lang="en-US" sz="2000" b="1" dirty="0">
                <a:solidFill>
                  <a:schemeClr val="tx1"/>
                </a:solidFill>
                <a:latin typeface="Calibri" panose="020F0502020204030204" pitchFamily="34" charset="0"/>
                <a:ea typeface="Calibri" panose="020F0502020204030204" pitchFamily="34" charset="0"/>
                <a:cs typeface="B Nazanin" panose="00000400000000000000" pitchFamily="2" charset="-78"/>
              </a:rPr>
              <a:t> </a:t>
            </a:r>
            <a:r>
              <a:rPr lang="en-US" sz="2000" b="1" dirty="0" smtClean="0">
                <a:solidFill>
                  <a:schemeClr val="tx1"/>
                </a:solidFill>
                <a:latin typeface="BBCNassim"/>
                <a:ea typeface="Times New Roman" panose="02020603050405020304" pitchFamily="18" charset="0"/>
                <a:cs typeface="B Nazanin" panose="00000400000000000000" pitchFamily="2" charset="-78"/>
              </a:rPr>
              <a:t>CCD </a:t>
            </a:r>
            <a:r>
              <a:rPr lang="ar-SA" sz="2000" b="1" dirty="0">
                <a:solidFill>
                  <a:schemeClr val="tx1"/>
                </a:solidFill>
                <a:latin typeface="BBCNassim"/>
                <a:ea typeface="Times New Roman" panose="02020603050405020304" pitchFamily="18" charset="0"/>
                <a:cs typeface="B Nazanin" panose="00000400000000000000" pitchFamily="2" charset="-78"/>
              </a:rPr>
              <a:t>مجموعه ای از حسگرهای</a:t>
            </a:r>
            <a:r>
              <a:rPr lang="ar-SA" sz="2000" b="1" dirty="0">
                <a:solidFill>
                  <a:schemeClr val="tx1"/>
                </a:solidFill>
                <a:latin typeface="Calibri" panose="020F0502020204030204" pitchFamily="34" charset="0"/>
                <a:ea typeface="Times New Roman" panose="02020603050405020304" pitchFamily="18" charset="0"/>
                <a:cs typeface="B Nazanin" panose="00000400000000000000" pitchFamily="2" charset="-78"/>
              </a:rPr>
              <a:t> </a:t>
            </a:r>
            <a:r>
              <a:rPr lang="ar-SA" sz="2000" b="1" dirty="0">
                <a:solidFill>
                  <a:schemeClr val="tx1"/>
                </a:solidFill>
                <a:latin typeface="BBCNassim"/>
                <a:ea typeface="Times New Roman" panose="02020603050405020304" pitchFamily="18" charset="0"/>
                <a:cs typeface="B Nazanin" panose="00000400000000000000" pitchFamily="2" charset="-78"/>
              </a:rPr>
              <a:t>کوچک و حساس به نور است که وظیفه تبدیل نور به الکترون (بار الکتریکی) را بر عهده دارند. این حسگرهای</a:t>
            </a:r>
            <a:r>
              <a:rPr lang="ar-SA" sz="2000" b="1" dirty="0">
                <a:solidFill>
                  <a:schemeClr val="tx1"/>
                </a:solidFill>
                <a:latin typeface="Calibri" panose="020F0502020204030204" pitchFamily="34" charset="0"/>
                <a:ea typeface="Times New Roman" panose="02020603050405020304" pitchFamily="18" charset="0"/>
                <a:cs typeface="B Nazanin" panose="00000400000000000000" pitchFamily="2" charset="-78"/>
              </a:rPr>
              <a:t> </a:t>
            </a:r>
            <a:r>
              <a:rPr lang="ar-SA" sz="2000" b="1" dirty="0">
                <a:solidFill>
                  <a:schemeClr val="tx1"/>
                </a:solidFill>
                <a:latin typeface="BBCNassim"/>
                <a:ea typeface="Times New Roman" panose="02020603050405020304" pitchFamily="18" charset="0"/>
                <a:cs typeface="B Nazanin" panose="00000400000000000000" pitchFamily="2" charset="-78"/>
              </a:rPr>
              <a:t>به نام</a:t>
            </a:r>
            <a:r>
              <a:rPr lang="en-US" sz="2000" b="1" dirty="0">
                <a:solidFill>
                  <a:schemeClr val="tx1"/>
                </a:solidFill>
                <a:latin typeface="BBCNassim"/>
                <a:ea typeface="Times New Roman" panose="02020603050405020304" pitchFamily="18" charset="0"/>
                <a:cs typeface="B Nazanin" panose="00000400000000000000" pitchFamily="2" charset="-78"/>
              </a:rPr>
              <a:t> </a:t>
            </a:r>
            <a:r>
              <a:rPr lang="en-US" sz="2000" b="1" dirty="0" err="1">
                <a:solidFill>
                  <a:schemeClr val="tx1"/>
                </a:solidFill>
                <a:latin typeface="BBCNassim"/>
                <a:ea typeface="Times New Roman" panose="02020603050405020304" pitchFamily="18" charset="0"/>
                <a:cs typeface="B Nazanin" panose="00000400000000000000" pitchFamily="2" charset="-78"/>
              </a:rPr>
              <a:t>photosites</a:t>
            </a:r>
            <a:r>
              <a:rPr lang="en-US" sz="2000" b="1" dirty="0">
                <a:solidFill>
                  <a:schemeClr val="tx1"/>
                </a:solidFill>
                <a:latin typeface="BBCNassim"/>
                <a:ea typeface="Times New Roman" panose="02020603050405020304" pitchFamily="18" charset="0"/>
                <a:cs typeface="B Nazanin" panose="00000400000000000000" pitchFamily="2" charset="-78"/>
              </a:rPr>
              <a:t> </a:t>
            </a:r>
            <a:r>
              <a:rPr lang="ar-SA" sz="2000" b="1" dirty="0">
                <a:solidFill>
                  <a:schemeClr val="tx1"/>
                </a:solidFill>
                <a:latin typeface="BBCNassim"/>
                <a:ea typeface="Times New Roman" panose="02020603050405020304" pitchFamily="18" charset="0"/>
                <a:cs typeface="B Nazanin" panose="00000400000000000000" pitchFamily="2" charset="-78"/>
              </a:rPr>
              <a:t>نیز شناخته می شوند. در این سیستم</a:t>
            </a:r>
            <a:r>
              <a:rPr lang="ar-SA" sz="2000" b="1" dirty="0">
                <a:solidFill>
                  <a:schemeClr val="tx1"/>
                </a:solidFill>
                <a:latin typeface="Calibri" panose="020F0502020204030204" pitchFamily="34" charset="0"/>
                <a:ea typeface="Times New Roman" panose="02020603050405020304" pitchFamily="18" charset="0"/>
                <a:cs typeface="B Nazanin" panose="00000400000000000000" pitchFamily="2" charset="-78"/>
              </a:rPr>
              <a:t> </a:t>
            </a:r>
            <a:r>
              <a:rPr lang="ar-SA" sz="2000" b="1" dirty="0">
                <a:solidFill>
                  <a:schemeClr val="tx1"/>
                </a:solidFill>
                <a:latin typeface="BBCNassim"/>
                <a:ea typeface="Times New Roman" panose="02020603050405020304" pitchFamily="18" charset="0"/>
                <a:cs typeface="B Nazanin" panose="00000400000000000000" pitchFamily="2" charset="-78"/>
              </a:rPr>
              <a:t>فوتون های نور به حسگرهای</a:t>
            </a:r>
            <a:r>
              <a:rPr lang="en-US" sz="2000" b="1" dirty="0">
                <a:solidFill>
                  <a:schemeClr val="tx1"/>
                </a:solidFill>
                <a:latin typeface="BBCNassim"/>
                <a:ea typeface="Times New Roman" panose="02020603050405020304" pitchFamily="18" charset="0"/>
                <a:cs typeface="B Nazanin" panose="00000400000000000000" pitchFamily="2" charset="-78"/>
              </a:rPr>
              <a:t> </a:t>
            </a:r>
            <a:r>
              <a:rPr lang="en-US" sz="2000" b="1" dirty="0" err="1">
                <a:solidFill>
                  <a:schemeClr val="tx1"/>
                </a:solidFill>
                <a:latin typeface="BBCNassim"/>
                <a:ea typeface="Times New Roman" panose="02020603050405020304" pitchFamily="18" charset="0"/>
                <a:cs typeface="B Nazanin" panose="00000400000000000000" pitchFamily="2" charset="-78"/>
              </a:rPr>
              <a:t>photosites</a:t>
            </a:r>
            <a:r>
              <a:rPr lang="en-US" sz="2000" b="1" dirty="0">
                <a:solidFill>
                  <a:schemeClr val="tx1"/>
                </a:solidFill>
                <a:latin typeface="BBCNassim"/>
                <a:ea typeface="Times New Roman" panose="02020603050405020304" pitchFamily="18" charset="0"/>
                <a:cs typeface="B Nazanin" panose="00000400000000000000" pitchFamily="2" charset="-78"/>
              </a:rPr>
              <a:t> </a:t>
            </a:r>
            <a:r>
              <a:rPr lang="ar-SA" sz="2000" b="1" dirty="0">
                <a:solidFill>
                  <a:schemeClr val="tx1"/>
                </a:solidFill>
                <a:latin typeface="BBCNassim"/>
                <a:ea typeface="Times New Roman" panose="02020603050405020304" pitchFamily="18" charset="0"/>
                <a:cs typeface="B Nazanin" panose="00000400000000000000" pitchFamily="2" charset="-78"/>
              </a:rPr>
              <a:t>ضربه زده تا</a:t>
            </a:r>
            <a:r>
              <a:rPr lang="ar-SA" sz="2000" b="1" dirty="0">
                <a:solidFill>
                  <a:schemeClr val="tx1"/>
                </a:solidFill>
                <a:latin typeface="Calibri" panose="020F0502020204030204" pitchFamily="34" charset="0"/>
                <a:ea typeface="Times New Roman" panose="02020603050405020304" pitchFamily="18" charset="0"/>
                <a:cs typeface="B Nazanin" panose="00000400000000000000" pitchFamily="2" charset="-78"/>
              </a:rPr>
              <a:t> </a:t>
            </a:r>
            <a:r>
              <a:rPr lang="ar-SA" sz="2000" b="1" dirty="0">
                <a:solidFill>
                  <a:schemeClr val="tx1"/>
                </a:solidFill>
                <a:latin typeface="BBCNassim"/>
                <a:ea typeface="Times New Roman" panose="02020603050405020304" pitchFamily="18" charset="0"/>
                <a:cs typeface="B Nazanin" panose="00000400000000000000" pitchFamily="2" charset="-78"/>
              </a:rPr>
              <a:t>الکتریسیته تولید شود</a:t>
            </a:r>
            <a:r>
              <a:rPr lang="en-US" sz="2000" b="1" dirty="0">
                <a:solidFill>
                  <a:schemeClr val="tx1"/>
                </a:solidFill>
                <a:latin typeface="BBCNassim"/>
                <a:ea typeface="Times New Roman" panose="02020603050405020304" pitchFamily="18" charset="0"/>
                <a:cs typeface="B Nazanin" panose="00000400000000000000" pitchFamily="2" charset="-78"/>
              </a:rPr>
              <a:t>.</a:t>
            </a:r>
            <a:r>
              <a:rPr lang="en-US" sz="2000" b="1" dirty="0">
                <a:solidFill>
                  <a:schemeClr val="tx1"/>
                </a:solidFill>
                <a:latin typeface="Calibri" panose="020F0502020204030204" pitchFamily="34" charset="0"/>
                <a:ea typeface="Calibri" panose="020F0502020204030204" pitchFamily="34" charset="0"/>
                <a:cs typeface="B Nazanin" panose="00000400000000000000" pitchFamily="2" charset="-78"/>
              </a:rPr>
              <a:t/>
            </a:r>
            <a:br>
              <a:rPr lang="en-US" sz="2000" b="1" dirty="0">
                <a:solidFill>
                  <a:schemeClr val="tx1"/>
                </a:solidFill>
                <a:latin typeface="Calibri" panose="020F0502020204030204" pitchFamily="34" charset="0"/>
                <a:ea typeface="Calibri" panose="020F0502020204030204" pitchFamily="34" charset="0"/>
                <a:cs typeface="B Nazanin" panose="00000400000000000000" pitchFamily="2" charset="-78"/>
              </a:rPr>
            </a:br>
            <a:r>
              <a:rPr lang="ar-SA" sz="2000" b="1" dirty="0">
                <a:solidFill>
                  <a:schemeClr val="tx1"/>
                </a:solidFill>
                <a:latin typeface="BBCNassim"/>
                <a:ea typeface="Times New Roman" panose="02020603050405020304" pitchFamily="18" charset="0"/>
                <a:cs typeface="B Nazanin" panose="00000400000000000000" pitchFamily="2" charset="-78"/>
              </a:rPr>
              <a:t>پرونده اسکن شده از طریق یک سری از آینه ها,</a:t>
            </a:r>
            <a:r>
              <a:rPr lang="ar-SA" sz="2000" b="1" dirty="0">
                <a:solidFill>
                  <a:schemeClr val="tx1"/>
                </a:solidFill>
                <a:latin typeface="Calibri" panose="020F0502020204030204" pitchFamily="34" charset="0"/>
                <a:ea typeface="Times New Roman" panose="02020603050405020304" pitchFamily="18" charset="0"/>
                <a:cs typeface="B Nazanin" panose="00000400000000000000" pitchFamily="2" charset="-78"/>
              </a:rPr>
              <a:t> </a:t>
            </a:r>
            <a:r>
              <a:rPr lang="ar-SA" sz="2000" b="1" dirty="0">
                <a:solidFill>
                  <a:schemeClr val="tx1"/>
                </a:solidFill>
                <a:latin typeface="BBCNassim"/>
                <a:ea typeface="Times New Roman" panose="02020603050405020304" pitchFamily="18" charset="0"/>
                <a:cs typeface="B Nazanin" panose="00000400000000000000" pitchFamily="2" charset="-78"/>
              </a:rPr>
              <a:t>فیلتر,</a:t>
            </a:r>
            <a:r>
              <a:rPr lang="ar-SA" sz="2000" b="1" dirty="0">
                <a:solidFill>
                  <a:schemeClr val="tx1"/>
                </a:solidFill>
                <a:latin typeface="Calibri" panose="020F0502020204030204" pitchFamily="34" charset="0"/>
                <a:ea typeface="Times New Roman" panose="02020603050405020304" pitchFamily="18" charset="0"/>
                <a:cs typeface="B Nazanin" panose="00000400000000000000" pitchFamily="2" charset="-78"/>
              </a:rPr>
              <a:t> </a:t>
            </a:r>
            <a:r>
              <a:rPr lang="ar-SA" sz="2000" b="1" dirty="0">
                <a:solidFill>
                  <a:schemeClr val="tx1"/>
                </a:solidFill>
                <a:latin typeface="BBCNassim"/>
                <a:ea typeface="Times New Roman" panose="02020603050405020304" pitchFamily="18" charset="0"/>
                <a:cs typeface="B Nazanin" panose="00000400000000000000" pitchFamily="2" charset="-78"/>
              </a:rPr>
              <a:t>لنز و</a:t>
            </a:r>
            <a:r>
              <a:rPr lang="ar-SA" sz="2000" b="1" dirty="0">
                <a:solidFill>
                  <a:schemeClr val="tx1"/>
                </a:solidFill>
                <a:latin typeface="Calibri" panose="020F0502020204030204" pitchFamily="34" charset="0"/>
                <a:ea typeface="Times New Roman" panose="02020603050405020304" pitchFamily="18" charset="0"/>
                <a:cs typeface="B Nazanin" panose="00000400000000000000" pitchFamily="2" charset="-78"/>
              </a:rPr>
              <a:t> </a:t>
            </a:r>
            <a:r>
              <a:rPr lang="ar-SA" sz="2000" b="1" dirty="0">
                <a:solidFill>
                  <a:schemeClr val="tx1"/>
                </a:solidFill>
                <a:latin typeface="BBCNassim"/>
                <a:ea typeface="Times New Roman" panose="02020603050405020304" pitchFamily="18" charset="0"/>
                <a:cs typeface="B Nazanin" panose="00000400000000000000" pitchFamily="2" charset="-78"/>
              </a:rPr>
              <a:t>آرایه های</a:t>
            </a:r>
            <a:r>
              <a:rPr lang="en-US" sz="2000" b="1" dirty="0">
                <a:solidFill>
                  <a:schemeClr val="tx1"/>
                </a:solidFill>
                <a:latin typeface="BBCNassim"/>
                <a:ea typeface="Times New Roman" panose="02020603050405020304" pitchFamily="18" charset="0"/>
                <a:cs typeface="B Nazanin" panose="00000400000000000000" pitchFamily="2" charset="-78"/>
              </a:rPr>
              <a:t> CCD </a:t>
            </a:r>
            <a:r>
              <a:rPr lang="ar-SA" sz="2000" b="1" dirty="0">
                <a:solidFill>
                  <a:schemeClr val="tx1"/>
                </a:solidFill>
                <a:latin typeface="BBCNassim"/>
                <a:ea typeface="Times New Roman" panose="02020603050405020304" pitchFamily="18" charset="0"/>
                <a:cs typeface="B Nazanin" panose="00000400000000000000" pitchFamily="2" charset="-78"/>
              </a:rPr>
              <a:t>ارسال می شود. البته جزئیات</a:t>
            </a:r>
            <a:r>
              <a:rPr lang="ar-SA" sz="2000" b="1" dirty="0">
                <a:solidFill>
                  <a:schemeClr val="tx1"/>
                </a:solidFill>
                <a:latin typeface="Calibri" panose="020F0502020204030204" pitchFamily="34" charset="0"/>
                <a:ea typeface="Times New Roman" panose="02020603050405020304" pitchFamily="18" charset="0"/>
                <a:cs typeface="B Nazanin" panose="00000400000000000000" pitchFamily="2" charset="-78"/>
              </a:rPr>
              <a:t> </a:t>
            </a:r>
            <a:r>
              <a:rPr lang="ar-SA" sz="2000" b="1" dirty="0">
                <a:solidFill>
                  <a:schemeClr val="tx1"/>
                </a:solidFill>
                <a:latin typeface="BBCNassim"/>
                <a:ea typeface="Times New Roman" panose="02020603050405020304" pitchFamily="18" charset="0"/>
                <a:cs typeface="B Nazanin" panose="00000400000000000000" pitchFamily="2" charset="-78"/>
              </a:rPr>
              <a:t>و پیکربندی دقیق این بخش ها و کارایی آنها در مدل های مختلف اسکنر متفاوت بوده</a:t>
            </a:r>
            <a:r>
              <a:rPr lang="ar-SA" sz="2000" b="1" dirty="0">
                <a:solidFill>
                  <a:schemeClr val="tx1"/>
                </a:solidFill>
                <a:latin typeface="Calibri" panose="020F0502020204030204" pitchFamily="34" charset="0"/>
                <a:ea typeface="Times New Roman" panose="02020603050405020304" pitchFamily="18" charset="0"/>
                <a:cs typeface="B Nazanin" panose="00000400000000000000" pitchFamily="2" charset="-78"/>
              </a:rPr>
              <a:t> </a:t>
            </a:r>
            <a:r>
              <a:rPr lang="ar-SA" sz="2000" b="1" dirty="0">
                <a:solidFill>
                  <a:schemeClr val="tx1"/>
                </a:solidFill>
                <a:latin typeface="BBCNassim"/>
                <a:ea typeface="Times New Roman" panose="02020603050405020304" pitchFamily="18" charset="0"/>
                <a:cs typeface="B Nazanin" panose="00000400000000000000" pitchFamily="2" charset="-78"/>
              </a:rPr>
              <a:t>اما اصول اولیه در تمامی آنها یکسان است</a:t>
            </a:r>
            <a:r>
              <a:rPr lang="en-US" sz="2000" b="1" dirty="0">
                <a:solidFill>
                  <a:schemeClr val="tx1"/>
                </a:solidFill>
                <a:latin typeface="BBCNassim"/>
                <a:ea typeface="Times New Roman" panose="02020603050405020304" pitchFamily="18" charset="0"/>
                <a:cs typeface="B Nazanin" panose="00000400000000000000" pitchFamily="2" charset="-78"/>
              </a:rPr>
              <a:t>.</a:t>
            </a:r>
            <a:r>
              <a:rPr lang="en-US" sz="2000" b="1" dirty="0">
                <a:solidFill>
                  <a:schemeClr val="tx1"/>
                </a:solidFill>
                <a:latin typeface="Calibri" panose="020F0502020204030204" pitchFamily="34" charset="0"/>
                <a:ea typeface="Calibri" panose="020F0502020204030204" pitchFamily="34" charset="0"/>
                <a:cs typeface="B Nazanin" panose="00000400000000000000" pitchFamily="2" charset="-78"/>
              </a:rPr>
              <a:t/>
            </a:r>
            <a:br>
              <a:rPr lang="en-US" sz="2000" b="1" dirty="0">
                <a:solidFill>
                  <a:schemeClr val="tx1"/>
                </a:solidFill>
                <a:latin typeface="Calibri" panose="020F0502020204030204" pitchFamily="34" charset="0"/>
                <a:ea typeface="Calibri" panose="020F0502020204030204" pitchFamily="34" charset="0"/>
                <a:cs typeface="B Nazanin" panose="00000400000000000000" pitchFamily="2" charset="-78"/>
              </a:rPr>
            </a:br>
            <a:r>
              <a:rPr lang="ar-SA" sz="2000" b="1" dirty="0">
                <a:solidFill>
                  <a:schemeClr val="tx1"/>
                </a:solidFill>
                <a:latin typeface="BBCNassim"/>
                <a:ea typeface="Times New Roman" panose="02020603050405020304" pitchFamily="18" charset="0"/>
                <a:cs typeface="B Nazanin" panose="00000400000000000000" pitchFamily="2" charset="-78"/>
              </a:rPr>
              <a:t>پس در ادامه با ما همراه باشید تا با هم کارکرد اجزای مختلف یک اسکنر در عمل را مشاهده کنیم</a:t>
            </a:r>
            <a:r>
              <a:rPr lang="en-US" sz="2000" b="1" dirty="0">
                <a:solidFill>
                  <a:schemeClr val="tx1"/>
                </a:solidFill>
                <a:latin typeface="BBCNassim"/>
                <a:ea typeface="Times New Roman" panose="02020603050405020304" pitchFamily="18" charset="0"/>
                <a:cs typeface="B Nazanin" panose="00000400000000000000" pitchFamily="2" charset="-78"/>
              </a:rPr>
              <a:t>.</a:t>
            </a:r>
            <a:r>
              <a:rPr lang="en-US" sz="2000" b="1" dirty="0">
                <a:latin typeface="Calibri" panose="020F0502020204030204" pitchFamily="34" charset="0"/>
                <a:ea typeface="Calibri" panose="020F0502020204030204" pitchFamily="34" charset="0"/>
                <a:cs typeface="B Nazanin" panose="00000400000000000000" pitchFamily="2" charset="-78"/>
              </a:rPr>
              <a:t/>
            </a:r>
            <a:br>
              <a:rPr lang="en-US" sz="2000" b="1" dirty="0">
                <a:latin typeface="Calibri" panose="020F0502020204030204" pitchFamily="34" charset="0"/>
                <a:ea typeface="Calibri" panose="020F0502020204030204" pitchFamily="34" charset="0"/>
                <a:cs typeface="B Nazanin" panose="00000400000000000000" pitchFamily="2" charset="-78"/>
              </a:rPr>
            </a:br>
            <a:endParaRPr lang="en-US" sz="2000" b="1"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8BEBBFF6-1047-4A45-977C-13FA15A97E66}" type="slidenum">
              <a:rPr lang="en-US" sz="2000" b="0" smtClean="0">
                <a:cs typeface="B Nazanin" panose="00000400000000000000" pitchFamily="2" charset="-78"/>
              </a:rPr>
              <a:t>16</a:t>
            </a:fld>
            <a:endParaRPr lang="en-US" sz="2000" b="0" dirty="0">
              <a:cs typeface="B Nazanin" panose="00000400000000000000" pitchFamily="2" charset="-78"/>
            </a:endParaRPr>
          </a:p>
        </p:txBody>
      </p:sp>
    </p:spTree>
    <p:extLst>
      <p:ext uri="{BB962C8B-B14F-4D97-AF65-F5344CB8AC3E}">
        <p14:creationId xmlns:p14="http://schemas.microsoft.com/office/powerpoint/2010/main" val="341441762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58789" y="104223"/>
            <a:ext cx="3549370" cy="750975"/>
          </a:xfrm>
          <a:prstGeom prst="rect">
            <a:avLst/>
          </a:prstGeom>
        </p:spPr>
        <p:txBody>
          <a:bodyPr wrap="none">
            <a:spAutoFit/>
          </a:bodyPr>
          <a:lstStyle/>
          <a:p>
            <a:pPr algn="just" rtl="1" fontAlgn="base">
              <a:lnSpc>
                <a:spcPct val="107000"/>
              </a:lnSpc>
            </a:pPr>
            <a:r>
              <a:rPr lang="ar-SA" sz="4000" b="1" dirty="0">
                <a:latin typeface="BBCNassim"/>
                <a:ea typeface="Times New Roman" panose="02020603050405020304" pitchFamily="18" charset="0"/>
                <a:cs typeface="B Nazanin" panose="00000400000000000000" pitchFamily="2" charset="-78"/>
              </a:rPr>
              <a:t>فرآیند اسکن کردن</a:t>
            </a:r>
            <a:endParaRPr lang="en-US" sz="4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13" descr="C:\Program Files\Microsoft Office\MEDIA\OFFICE14\Lines\BD10308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2988" y="855198"/>
            <a:ext cx="5486400" cy="45720"/>
          </a:xfrm>
          <a:prstGeom prst="rect">
            <a:avLst/>
          </a:prstGeom>
          <a:solidFill>
            <a:srgbClr val="F4F692"/>
          </a:solidFill>
          <a:extLst/>
        </p:spPr>
      </p:pic>
      <p:sp>
        <p:nvSpPr>
          <p:cNvPr id="3" name="Slide Number Placeholder 2"/>
          <p:cNvSpPr>
            <a:spLocks noGrp="1"/>
          </p:cNvSpPr>
          <p:nvPr>
            <p:ph type="sldNum" sz="quarter" idx="12"/>
          </p:nvPr>
        </p:nvSpPr>
        <p:spPr/>
        <p:txBody>
          <a:bodyPr/>
          <a:lstStyle/>
          <a:p>
            <a:pPr algn="just"/>
            <a:fld id="{8BEBBFF6-1047-4A45-977C-13FA15A97E66}" type="slidenum">
              <a:rPr lang="en-US" smtClean="0"/>
              <a:pPr algn="just"/>
              <a:t>17</a:t>
            </a:fld>
            <a:endParaRPr lang="en-US" dirty="0"/>
          </a:p>
        </p:txBody>
      </p:sp>
      <p:sp>
        <p:nvSpPr>
          <p:cNvPr id="6" name="Rectangle 5"/>
          <p:cNvSpPr/>
          <p:nvPr/>
        </p:nvSpPr>
        <p:spPr>
          <a:xfrm>
            <a:off x="3503054" y="1119422"/>
            <a:ext cx="8305106" cy="2400657"/>
          </a:xfrm>
          <a:prstGeom prst="rect">
            <a:avLst/>
          </a:prstGeom>
        </p:spPr>
        <p:txBody>
          <a:bodyPr wrap="square">
            <a:spAutoFit/>
          </a:bodyPr>
          <a:lstStyle/>
          <a:p>
            <a:pPr marL="342900" marR="228600" lvl="0" indent="-342900" algn="just" rtl="1" fontAlgn="base">
              <a:lnSpc>
                <a:spcPct val="150000"/>
              </a:lnSpc>
              <a:spcBef>
                <a:spcPts val="0"/>
              </a:spcBef>
              <a:spcAft>
                <a:spcPts val="0"/>
              </a:spcAft>
              <a:buSzPts val="1000"/>
              <a:buFont typeface="Symbol" panose="05050102010706020507" pitchFamily="18" charset="2"/>
              <a:buChar char=""/>
              <a:tabLst>
                <a:tab pos="457200" algn="l"/>
              </a:tabLst>
            </a:pPr>
            <a:r>
              <a:rPr lang="ar-SA" sz="2000" b="1" dirty="0">
                <a:latin typeface="BBCNassim"/>
                <a:ea typeface="Times New Roman" panose="02020603050405020304" pitchFamily="18" charset="0"/>
                <a:cs typeface="B Nazanin" panose="00000400000000000000" pitchFamily="2" charset="-78"/>
              </a:rPr>
              <a:t>سند بر روی صفحه شیشه ای قراد داده شده و درب پوشش آن بسته می شود. قسمت داخلی پوشش در اکثر اسکنر ها سفید است</a:t>
            </a:r>
            <a:r>
              <a:rPr lang="ar-SA" sz="2000" b="1" dirty="0">
                <a:latin typeface="Calibri" panose="020F0502020204030204" pitchFamily="34" charset="0"/>
                <a:ea typeface="Times New Roman" panose="02020603050405020304" pitchFamily="18" charset="0"/>
                <a:cs typeface="B Nazanin" panose="00000400000000000000" pitchFamily="2" charset="-78"/>
              </a:rPr>
              <a:t> </a:t>
            </a:r>
            <a:r>
              <a:rPr lang="ar-SA" sz="2000" b="1" dirty="0">
                <a:latin typeface="BBCNassim"/>
                <a:ea typeface="Times New Roman" panose="02020603050405020304" pitchFamily="18" charset="0"/>
                <a:cs typeface="B Nazanin" panose="00000400000000000000" pitchFamily="2" charset="-78"/>
              </a:rPr>
              <a:t>اما در برخی موارد مشکی نیز خواهد بود. رنگ خاص پوشش</a:t>
            </a:r>
            <a:r>
              <a:rPr lang="ar-SA" sz="2000" b="1" dirty="0">
                <a:latin typeface="Calibri" panose="020F0502020204030204" pitchFamily="34" charset="0"/>
                <a:ea typeface="Times New Roman" panose="02020603050405020304" pitchFamily="18" charset="0"/>
                <a:cs typeface="B Nazanin" panose="00000400000000000000" pitchFamily="2" charset="-78"/>
              </a:rPr>
              <a:t> </a:t>
            </a:r>
            <a:r>
              <a:rPr lang="ar-SA" sz="2000" b="1" dirty="0">
                <a:latin typeface="BBCNassim"/>
                <a:ea typeface="Times New Roman" panose="02020603050405020304" pitchFamily="18" charset="0"/>
                <a:cs typeface="B Nazanin" panose="00000400000000000000" pitchFamily="2" charset="-78"/>
              </a:rPr>
              <a:t>به عنوان یک زمینه یکنواخت و مرجع برای تشخیص لبه های سند توسط اسکنر استفاده می شود. با این وجود اکثر اسکنرهای مسطح امکان حذف پوشش به منظور قرار دادن اسناد بزرگ مانند کتاب را پیش بینی کرده اند</a:t>
            </a:r>
            <a:r>
              <a:rPr lang="en-US" sz="2000" b="1" dirty="0">
                <a:latin typeface="BBCNassim"/>
                <a:ea typeface="Times New Roman" panose="02020603050405020304" pitchFamily="18" charset="0"/>
                <a:cs typeface="B Nazanin" panose="00000400000000000000" pitchFamily="2" charset="-78"/>
              </a:rPr>
              <a:t>.</a:t>
            </a:r>
            <a:endParaRPr lang="en-US" sz="2000" b="1" dirty="0">
              <a:effectLst/>
              <a:latin typeface="Calibri" panose="020F0502020204030204" pitchFamily="34" charset="0"/>
              <a:ea typeface="Calibri" panose="020F0502020204030204" pitchFamily="34" charset="0"/>
              <a:cs typeface="B Nazanin" panose="00000400000000000000" pitchFamily="2" charset="-78"/>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508" y="1119422"/>
            <a:ext cx="2859158" cy="2400657"/>
          </a:xfrm>
          <a:prstGeom prst="rect">
            <a:avLst/>
          </a:prstGeom>
        </p:spPr>
      </p:pic>
      <p:sp>
        <p:nvSpPr>
          <p:cNvPr id="7" name="Rectangle 6"/>
          <p:cNvSpPr/>
          <p:nvPr/>
        </p:nvSpPr>
        <p:spPr>
          <a:xfrm>
            <a:off x="3503054" y="3968718"/>
            <a:ext cx="8297378" cy="1938992"/>
          </a:xfrm>
          <a:prstGeom prst="rect">
            <a:avLst/>
          </a:prstGeom>
        </p:spPr>
        <p:txBody>
          <a:bodyPr wrap="square">
            <a:spAutoFit/>
          </a:bodyPr>
          <a:lstStyle/>
          <a:p>
            <a:pPr marL="342900" marR="228600" lvl="0" indent="-342900" algn="just" rtl="1" fontAlgn="base">
              <a:lnSpc>
                <a:spcPct val="150000"/>
              </a:lnSpc>
              <a:spcBef>
                <a:spcPts val="0"/>
              </a:spcBef>
              <a:spcAft>
                <a:spcPts val="0"/>
              </a:spcAft>
              <a:buSzPts val="1000"/>
              <a:buFont typeface="Symbol" panose="05050102010706020507" pitchFamily="18" charset="2"/>
              <a:buChar char=""/>
              <a:tabLst>
                <a:tab pos="457200" algn="l"/>
              </a:tabLst>
            </a:pPr>
            <a:r>
              <a:rPr lang="ar-SA" sz="2000" b="1" dirty="0">
                <a:latin typeface="BBCNassim"/>
                <a:ea typeface="Times New Roman" panose="02020603050405020304" pitchFamily="18" charset="0"/>
                <a:cs typeface="B Nazanin" panose="00000400000000000000" pitchFamily="2" charset="-78"/>
              </a:rPr>
              <a:t>از لامپ جهت روشن کردن سند به کار می رود که در اسکنرهای قدیمی از لامپ های فلوروسنت کاتود </a:t>
            </a:r>
            <a:r>
              <a:rPr lang="ar-SA" sz="2000" b="1" dirty="0" smtClean="0">
                <a:latin typeface="BBCNassim"/>
                <a:ea typeface="Times New Roman" panose="02020603050405020304" pitchFamily="18" charset="0"/>
                <a:cs typeface="B Nazanin" panose="00000400000000000000" pitchFamily="2" charset="-78"/>
              </a:rPr>
              <a:t>سرد</a:t>
            </a:r>
            <a:r>
              <a:rPr lang="fa-IR" sz="2000" b="1" dirty="0" smtClean="0">
                <a:latin typeface="BBCNassim"/>
                <a:ea typeface="Times New Roman" panose="02020603050405020304" pitchFamily="18" charset="0"/>
                <a:cs typeface="B Nazanin" panose="00000400000000000000" pitchFamily="2" charset="-78"/>
              </a:rPr>
              <a:t> </a:t>
            </a:r>
            <a:r>
              <a:rPr lang="en-US" sz="2000" b="1" dirty="0" smtClean="0">
                <a:latin typeface="BBCNassim"/>
                <a:ea typeface="Times New Roman" panose="02020603050405020304" pitchFamily="18" charset="0"/>
                <a:cs typeface="B Nazanin" panose="00000400000000000000" pitchFamily="2" charset="-78"/>
              </a:rPr>
              <a:t>CCFL</a:t>
            </a:r>
            <a:r>
              <a:rPr lang="fa-IR" sz="2000" b="1" dirty="0" smtClean="0">
                <a:latin typeface="BBCNassim"/>
                <a:ea typeface="Times New Roman" panose="02020603050405020304" pitchFamily="18" charset="0"/>
                <a:cs typeface="B Nazanin" panose="00000400000000000000" pitchFamily="2" charset="-78"/>
              </a:rPr>
              <a:t> </a:t>
            </a:r>
            <a:r>
              <a:rPr lang="en-US" sz="2000" b="1" dirty="0" smtClean="0">
                <a:latin typeface="BBCNassim"/>
                <a:ea typeface="Times New Roman" panose="02020603050405020304" pitchFamily="18" charset="0"/>
                <a:cs typeface="B Nazanin" panose="00000400000000000000" pitchFamily="2" charset="-78"/>
              </a:rPr>
              <a:t>(</a:t>
            </a:r>
            <a:r>
              <a:rPr lang="en-US" sz="2000" b="1" dirty="0" smtClean="0">
                <a:latin typeface="Tahoma" panose="020B0604030504040204" pitchFamily="34" charset="0"/>
                <a:ea typeface="Times New Roman" panose="02020603050405020304" pitchFamily="18" charset="0"/>
                <a:cs typeface="B Nazanin" panose="00000400000000000000" pitchFamily="2" charset="-78"/>
              </a:rPr>
              <a:t>Cold </a:t>
            </a:r>
            <a:r>
              <a:rPr lang="en-US" sz="2000" b="1" dirty="0" err="1" smtClean="0">
                <a:latin typeface="Tahoma" panose="020B0604030504040204" pitchFamily="34" charset="0"/>
                <a:ea typeface="Times New Roman" panose="02020603050405020304" pitchFamily="18" charset="0"/>
                <a:cs typeface="B Nazanin" panose="00000400000000000000" pitchFamily="2" charset="-78"/>
              </a:rPr>
              <a:t>Cathod</a:t>
            </a:r>
            <a:r>
              <a:rPr lang="en-US" sz="2000" b="1" dirty="0" smtClean="0">
                <a:latin typeface="Tahoma" panose="020B0604030504040204" pitchFamily="34" charset="0"/>
                <a:ea typeface="Times New Roman" panose="02020603050405020304" pitchFamily="18" charset="0"/>
                <a:cs typeface="B Nazanin" panose="00000400000000000000" pitchFamily="2" charset="-78"/>
              </a:rPr>
              <a:t> Fluorescent Lamp</a:t>
            </a:r>
            <a:r>
              <a:rPr lang="en-US" sz="2000" b="1" dirty="0" smtClean="0">
                <a:latin typeface="BBCNassim"/>
                <a:ea typeface="Times New Roman" panose="02020603050405020304" pitchFamily="18" charset="0"/>
                <a:cs typeface="B Nazanin" panose="00000400000000000000" pitchFamily="2" charset="-78"/>
              </a:rPr>
              <a:t>) </a:t>
            </a:r>
            <a:r>
              <a:rPr lang="fa-IR" sz="2000" b="1" dirty="0" smtClean="0">
                <a:latin typeface="BBCNassim"/>
                <a:ea typeface="Times New Roman" panose="02020603050405020304" pitchFamily="18" charset="0"/>
                <a:cs typeface="B Nazanin" panose="00000400000000000000" pitchFamily="2" charset="-78"/>
              </a:rPr>
              <a:t> </a:t>
            </a:r>
            <a:r>
              <a:rPr lang="ar-SA" sz="2000" b="1" dirty="0" smtClean="0">
                <a:latin typeface="BBCNassim"/>
                <a:ea typeface="Times New Roman" panose="02020603050405020304" pitchFamily="18" charset="0"/>
                <a:cs typeface="B Nazanin" panose="00000400000000000000" pitchFamily="2" charset="-78"/>
              </a:rPr>
              <a:t>یا </a:t>
            </a:r>
            <a:r>
              <a:rPr lang="ar-SA" sz="2000" b="1" dirty="0">
                <a:latin typeface="BBCNassim"/>
                <a:ea typeface="Times New Roman" panose="02020603050405020304" pitchFamily="18" charset="0"/>
                <a:cs typeface="B Nazanin" panose="00000400000000000000" pitchFamily="2" charset="-78"/>
              </a:rPr>
              <a:t>زنون و در اسکنر های امروزی از</a:t>
            </a:r>
            <a:r>
              <a:rPr lang="en-US" sz="2000" b="1" dirty="0">
                <a:latin typeface="BBCNassim"/>
                <a:ea typeface="Times New Roman" panose="02020603050405020304" pitchFamily="18" charset="0"/>
                <a:cs typeface="B Nazanin" panose="00000400000000000000" pitchFamily="2" charset="-78"/>
              </a:rPr>
              <a:t> LED </a:t>
            </a:r>
            <a:r>
              <a:rPr lang="ar-SA" sz="2000" b="1" dirty="0">
                <a:latin typeface="BBCNassim"/>
                <a:ea typeface="Times New Roman" panose="02020603050405020304" pitchFamily="18" charset="0"/>
                <a:cs typeface="B Nazanin" panose="00000400000000000000" pitchFamily="2" charset="-78"/>
              </a:rPr>
              <a:t>استفاده می شود. این در حالیست که در اسکنرهای بسیار قدیمی تر از لامپ های فلوروسنت استاندارد نیز استفاده می شده است</a:t>
            </a:r>
            <a:r>
              <a:rPr lang="en-US" sz="2000" b="1" dirty="0">
                <a:latin typeface="BBCNassim"/>
                <a:ea typeface="Times New Roman" panose="02020603050405020304" pitchFamily="18" charset="0"/>
                <a:cs typeface="B Nazanin" panose="00000400000000000000" pitchFamily="2" charset="-78"/>
              </a:rPr>
              <a:t>.</a:t>
            </a:r>
            <a:endParaRPr lang="en-US" sz="2000" b="1"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01995539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250" y="2871989"/>
            <a:ext cx="2568445" cy="393166"/>
          </a:xfrm>
        </p:spPr>
        <p:txBody>
          <a:bodyPr/>
          <a:lstStyle/>
          <a:p>
            <a:pPr algn="r" rtl="1"/>
            <a:r>
              <a:rPr lang="fa-IR" sz="2000" b="1" spc="0" dirty="0" smtClean="0">
                <a:solidFill>
                  <a:srgbClr val="000000"/>
                </a:solidFill>
                <a:latin typeface="BBCNassim"/>
                <a:ea typeface="Times New Roman" panose="02020603050405020304" pitchFamily="18" charset="0"/>
                <a:cs typeface="B Nazanin" panose="00000400000000000000" pitchFamily="2" charset="-78"/>
              </a:rPr>
              <a:t>ل</a:t>
            </a:r>
            <a:r>
              <a:rPr lang="ar-SA" sz="2000" b="1" spc="0" dirty="0" smtClean="0">
                <a:solidFill>
                  <a:srgbClr val="000000"/>
                </a:solidFill>
                <a:latin typeface="BBCNassim"/>
                <a:ea typeface="Times New Roman" panose="02020603050405020304" pitchFamily="18" charset="0"/>
                <a:cs typeface="B Nazanin" panose="00000400000000000000" pitchFamily="2" charset="-78"/>
              </a:rPr>
              <a:t>امپ فلوروسنت </a:t>
            </a:r>
            <a:r>
              <a:rPr lang="ar-SA" sz="2000" b="1" spc="0" dirty="0">
                <a:solidFill>
                  <a:srgbClr val="000000"/>
                </a:solidFill>
                <a:latin typeface="BBCNassim"/>
                <a:ea typeface="Times New Roman" panose="02020603050405020304" pitchFamily="18" charset="0"/>
                <a:cs typeface="B Nazanin" panose="00000400000000000000" pitchFamily="2" charset="-78"/>
              </a:rPr>
              <a:t>کاتود </a:t>
            </a:r>
            <a:r>
              <a:rPr lang="ar-SA" sz="2000" b="1" spc="0" dirty="0" smtClean="0">
                <a:solidFill>
                  <a:srgbClr val="000000"/>
                </a:solidFill>
                <a:latin typeface="BBCNassim"/>
                <a:ea typeface="Times New Roman" panose="02020603050405020304" pitchFamily="18" charset="0"/>
                <a:cs typeface="B Nazanin" panose="00000400000000000000" pitchFamily="2" charset="-78"/>
              </a:rPr>
              <a:t>سرد</a:t>
            </a:r>
            <a:endParaRPr lang="en-US" dirty="0"/>
          </a:p>
        </p:txBody>
      </p:sp>
      <p:sp>
        <p:nvSpPr>
          <p:cNvPr id="4" name="Slide Number Placeholder 3"/>
          <p:cNvSpPr>
            <a:spLocks noGrp="1"/>
          </p:cNvSpPr>
          <p:nvPr>
            <p:ph type="sldNum" sz="quarter" idx="12"/>
          </p:nvPr>
        </p:nvSpPr>
        <p:spPr/>
        <p:txBody>
          <a:bodyPr/>
          <a:lstStyle/>
          <a:p>
            <a:fld id="{8BEBBFF6-1047-4A45-977C-13FA15A97E66}" type="slidenum">
              <a:rPr lang="en-US" smtClean="0"/>
              <a:t>18</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0248" y="387261"/>
            <a:ext cx="3153893" cy="239457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9295" y="387261"/>
            <a:ext cx="3016608" cy="239457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9630" y="387262"/>
            <a:ext cx="2871989" cy="2394576"/>
          </a:xfrm>
          <a:prstGeom prst="rect">
            <a:avLst/>
          </a:prstGeom>
        </p:spPr>
      </p:pic>
      <p:sp>
        <p:nvSpPr>
          <p:cNvPr id="11" name="TextBox 10"/>
          <p:cNvSpPr txBox="1"/>
          <p:nvPr/>
        </p:nvSpPr>
        <p:spPr>
          <a:xfrm>
            <a:off x="5396251" y="2859110"/>
            <a:ext cx="1081825" cy="400110"/>
          </a:xfrm>
          <a:prstGeom prst="rect">
            <a:avLst/>
          </a:prstGeom>
          <a:noFill/>
        </p:spPr>
        <p:txBody>
          <a:bodyPr wrap="square" rtlCol="0">
            <a:spAutoFit/>
          </a:bodyPr>
          <a:lstStyle/>
          <a:p>
            <a:r>
              <a:rPr lang="fa-IR" sz="2000" b="1" dirty="0" smtClean="0">
                <a:cs typeface="B Nazanin" panose="00000400000000000000" pitchFamily="2" charset="-78"/>
              </a:rPr>
              <a:t>لامپ زنون</a:t>
            </a:r>
            <a:endParaRPr lang="en-US" sz="2000" b="1" dirty="0">
              <a:cs typeface="B Nazanin" panose="00000400000000000000" pitchFamily="2" charset="-78"/>
            </a:endParaRPr>
          </a:p>
        </p:txBody>
      </p:sp>
      <p:sp>
        <p:nvSpPr>
          <p:cNvPr id="13" name="TextBox 12"/>
          <p:cNvSpPr txBox="1"/>
          <p:nvPr/>
        </p:nvSpPr>
        <p:spPr>
          <a:xfrm>
            <a:off x="9285669" y="2846231"/>
            <a:ext cx="721217" cy="400110"/>
          </a:xfrm>
          <a:prstGeom prst="rect">
            <a:avLst/>
          </a:prstGeom>
          <a:noFill/>
        </p:spPr>
        <p:txBody>
          <a:bodyPr wrap="square" rtlCol="0">
            <a:spAutoFit/>
          </a:bodyPr>
          <a:lstStyle/>
          <a:p>
            <a:r>
              <a:rPr lang="en-US" sz="2000" b="1" dirty="0" smtClean="0"/>
              <a:t>LED</a:t>
            </a:r>
            <a:endParaRPr lang="en-US" sz="2000" b="1" dirty="0"/>
          </a:p>
        </p:txBody>
      </p:sp>
      <p:sp>
        <p:nvSpPr>
          <p:cNvPr id="14" name="Rectangle 13"/>
          <p:cNvSpPr/>
          <p:nvPr/>
        </p:nvSpPr>
        <p:spPr>
          <a:xfrm>
            <a:off x="785611" y="3540649"/>
            <a:ext cx="10663707" cy="1938992"/>
          </a:xfrm>
          <a:prstGeom prst="rect">
            <a:avLst/>
          </a:prstGeom>
        </p:spPr>
        <p:txBody>
          <a:bodyPr wrap="square">
            <a:spAutoFit/>
          </a:bodyPr>
          <a:lstStyle/>
          <a:p>
            <a:pPr marL="342900" marR="228600" lvl="0" indent="-342900" algn="r" rtl="1" fontAlgn="base">
              <a:lnSpc>
                <a:spcPct val="150000"/>
              </a:lnSpc>
              <a:spcBef>
                <a:spcPts val="0"/>
              </a:spcBef>
              <a:spcAft>
                <a:spcPts val="0"/>
              </a:spcAft>
              <a:buSzPts val="1000"/>
              <a:buFont typeface="Symbol" panose="05050102010706020507" pitchFamily="18" charset="2"/>
              <a:buChar char=""/>
              <a:tabLst>
                <a:tab pos="457200" algn="l"/>
              </a:tabLst>
            </a:pPr>
            <a:r>
              <a:rPr lang="ar-SA" sz="2000" b="1" dirty="0">
                <a:latin typeface="BBCNassim"/>
                <a:ea typeface="Times New Roman" panose="02020603050405020304" pitchFamily="18" charset="0"/>
                <a:cs typeface="B Nazanin" panose="00000400000000000000" pitchFamily="2" charset="-78"/>
              </a:rPr>
              <a:t>ادغام مجموعه تجهیزات مستقلی مانند (آینه، لنز، فیلتر و آرایه </a:t>
            </a:r>
            <a:r>
              <a:rPr lang="ar-SA" sz="2000" b="1" dirty="0" smtClean="0">
                <a:latin typeface="BBCNassim"/>
                <a:ea typeface="Times New Roman" panose="02020603050405020304" pitchFamily="18" charset="0"/>
                <a:cs typeface="B Nazanin" panose="00000400000000000000" pitchFamily="2" charset="-78"/>
              </a:rPr>
              <a:t>های</a:t>
            </a:r>
            <a:r>
              <a:rPr lang="en-US" sz="2000" b="1" dirty="0">
                <a:latin typeface="BBCNassim"/>
                <a:ea typeface="Times New Roman" panose="02020603050405020304" pitchFamily="18" charset="0"/>
                <a:cs typeface="B Nazanin" panose="00000400000000000000" pitchFamily="2" charset="-78"/>
              </a:rPr>
              <a:t> CCD</a:t>
            </a:r>
            <a:r>
              <a:rPr lang="fa-IR" sz="2000" b="1" dirty="0" smtClean="0">
                <a:latin typeface="BBCNassim"/>
                <a:ea typeface="Times New Roman" panose="02020603050405020304" pitchFamily="18" charset="0"/>
                <a:cs typeface="B Nazanin" panose="00000400000000000000" pitchFamily="2" charset="-78"/>
              </a:rPr>
              <a:t>)</a:t>
            </a:r>
            <a:r>
              <a:rPr lang="en-US" sz="2000" b="1" dirty="0" smtClean="0">
                <a:latin typeface="BBCNassim"/>
                <a:ea typeface="Times New Roman" panose="02020603050405020304" pitchFamily="18" charset="0"/>
                <a:cs typeface="B Nazanin" panose="00000400000000000000" pitchFamily="2" charset="-78"/>
              </a:rPr>
              <a:t> </a:t>
            </a:r>
            <a:r>
              <a:rPr lang="ar-SA" sz="2000" b="1" dirty="0" smtClean="0">
                <a:latin typeface="BBCNassim"/>
                <a:ea typeface="Times New Roman" panose="02020603050405020304" pitchFamily="18" charset="0"/>
                <a:cs typeface="B Nazanin" panose="00000400000000000000" pitchFamily="2" charset="-78"/>
              </a:rPr>
              <a:t>نهایتا </a:t>
            </a:r>
            <a:r>
              <a:rPr lang="ar-SA" sz="2000" b="1" dirty="0">
                <a:latin typeface="BBCNassim"/>
                <a:ea typeface="Times New Roman" panose="02020603050405020304" pitchFamily="18" charset="0"/>
                <a:cs typeface="B Nazanin" panose="00000400000000000000" pitchFamily="2" charset="-78"/>
              </a:rPr>
              <a:t>به ایجاد هِد اسکنر می انجامند. هد اسکنر توسط یک تسمه متصل به موتور</a:t>
            </a:r>
            <a:r>
              <a:rPr lang="ar-SA" sz="2000" b="1" dirty="0">
                <a:latin typeface="Calibri" panose="020F0502020204030204" pitchFamily="34" charset="0"/>
                <a:ea typeface="Times New Roman" panose="02020603050405020304" pitchFamily="18" charset="0"/>
                <a:cs typeface="B Nazanin" panose="00000400000000000000" pitchFamily="2" charset="-78"/>
              </a:rPr>
              <a:t> </a:t>
            </a:r>
            <a:r>
              <a:rPr lang="ar-SA" sz="2000" b="1" dirty="0">
                <a:latin typeface="BBCNassim"/>
                <a:ea typeface="Times New Roman" panose="02020603050405020304" pitchFamily="18" charset="0"/>
                <a:cs typeface="B Nazanin" panose="00000400000000000000" pitchFamily="2" charset="-78"/>
              </a:rPr>
              <a:t>پله ای</a:t>
            </a:r>
            <a:r>
              <a:rPr lang="ar-SA" sz="2000" b="1" dirty="0">
                <a:latin typeface="Calibri" panose="020F0502020204030204" pitchFamily="34" charset="0"/>
                <a:ea typeface="Times New Roman" panose="02020603050405020304" pitchFamily="18" charset="0"/>
                <a:cs typeface="B Nazanin" panose="00000400000000000000" pitchFamily="2" charset="-78"/>
              </a:rPr>
              <a:t> </a:t>
            </a:r>
            <a:r>
              <a:rPr lang="ar-SA" sz="2000" b="1" dirty="0">
                <a:latin typeface="BBCNassim"/>
                <a:ea typeface="Times New Roman" panose="02020603050405020304" pitchFamily="18" charset="0"/>
                <a:cs typeface="B Nazanin" panose="00000400000000000000" pitchFamily="2" charset="-78"/>
              </a:rPr>
              <a:t>به صورت آهسته زیر سند حرکت کرده و با اتکا به نوار تثبیت کننده از عدم لرزش در هنگام پیشروی</a:t>
            </a:r>
            <a:r>
              <a:rPr lang="ar-SA" sz="2000" b="1" dirty="0">
                <a:latin typeface="Calibri" panose="020F0502020204030204" pitchFamily="34" charset="0"/>
                <a:ea typeface="Times New Roman" panose="02020603050405020304" pitchFamily="18" charset="0"/>
                <a:cs typeface="B Nazanin" panose="00000400000000000000" pitchFamily="2" charset="-78"/>
              </a:rPr>
              <a:t> </a:t>
            </a:r>
            <a:r>
              <a:rPr lang="ar-SA" sz="2000" b="1" dirty="0">
                <a:latin typeface="BBCNassim"/>
                <a:ea typeface="Times New Roman" panose="02020603050405020304" pitchFamily="18" charset="0"/>
                <a:cs typeface="B Nazanin" panose="00000400000000000000" pitchFamily="2" charset="-78"/>
              </a:rPr>
              <a:t>اطمینان حاصل می کند. در انتها زمانی که هِد اسکنر به پایان بدنه دستگاه رسید از اتمام اسکن پرونده مطلع شده و به نقطه اول باز خواهد گشت</a:t>
            </a:r>
            <a:r>
              <a:rPr lang="en-US" sz="2000" b="1" dirty="0">
                <a:latin typeface="BBCNassim"/>
                <a:ea typeface="Times New Roman" panose="02020603050405020304" pitchFamily="18" charset="0"/>
                <a:cs typeface="B Nazanin" panose="00000400000000000000" pitchFamily="2" charset="-78"/>
              </a:rPr>
              <a:t>.</a:t>
            </a:r>
            <a:endParaRPr lang="en-US" sz="2000" b="1"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9546571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828" y="5987551"/>
            <a:ext cx="11479735" cy="213987"/>
          </a:xfrm>
        </p:spPr>
        <p:txBody>
          <a:bodyPr>
            <a:normAutofit fontScale="90000"/>
          </a:bodyPr>
          <a:lstStyle/>
          <a:p>
            <a:pPr algn="r" rtl="1">
              <a:lnSpc>
                <a:spcPct val="150000"/>
              </a:lnSpc>
            </a:pPr>
            <a:r>
              <a:rPr lang="ar-SA" sz="1800" b="1" dirty="0">
                <a:solidFill>
                  <a:schemeClr val="tx1"/>
                </a:solidFill>
                <a:latin typeface="BBCNassim"/>
                <a:ea typeface="Times New Roman" panose="02020603050405020304" pitchFamily="18" charset="0"/>
                <a:cs typeface="B Nazanin" panose="00000400000000000000" pitchFamily="2" charset="-78"/>
              </a:rPr>
              <a:t>اساس فیلتر و لنزها در اسکنرهای مختلف متفاوت هستند. برخی از اسکنرها از روش اسکن سه مرحله ای استفاده می کنند که هر مرحله فیلتر رنگ خاصی (قرمز، سبز، آبی) را میان</a:t>
            </a:r>
            <a:r>
              <a:rPr lang="ar-SA" sz="1800" b="1" dirty="0">
                <a:solidFill>
                  <a:schemeClr val="tx1"/>
                </a:solidFill>
                <a:latin typeface="Calibri" panose="020F0502020204030204" pitchFamily="34" charset="0"/>
                <a:ea typeface="Times New Roman" panose="02020603050405020304" pitchFamily="18" charset="0"/>
                <a:cs typeface="B Nazanin" panose="00000400000000000000" pitchFamily="2" charset="-78"/>
              </a:rPr>
              <a:t> </a:t>
            </a:r>
            <a:r>
              <a:rPr lang="ar-SA" sz="1800" b="1" dirty="0">
                <a:solidFill>
                  <a:schemeClr val="tx1"/>
                </a:solidFill>
                <a:latin typeface="BBCNassim"/>
                <a:ea typeface="Times New Roman" panose="02020603050405020304" pitchFamily="18" charset="0"/>
                <a:cs typeface="B Nazanin" panose="00000400000000000000" pitchFamily="2" charset="-78"/>
              </a:rPr>
              <a:t>لنز و</a:t>
            </a:r>
            <a:r>
              <a:rPr lang="en-US" sz="1800" b="1" dirty="0">
                <a:solidFill>
                  <a:schemeClr val="tx1"/>
                </a:solidFill>
                <a:latin typeface="BBCNassim"/>
                <a:ea typeface="Times New Roman" panose="02020603050405020304" pitchFamily="18" charset="0"/>
                <a:cs typeface="B Nazanin" panose="00000400000000000000" pitchFamily="2" charset="-78"/>
              </a:rPr>
              <a:t> CCD </a:t>
            </a:r>
            <a:r>
              <a:rPr lang="ar-SA" sz="1800" b="1" dirty="0">
                <a:solidFill>
                  <a:schemeClr val="tx1"/>
                </a:solidFill>
                <a:latin typeface="BBCNassim"/>
                <a:ea typeface="Times New Roman" panose="02020603050405020304" pitchFamily="18" charset="0"/>
                <a:cs typeface="B Nazanin" panose="00000400000000000000" pitchFamily="2" charset="-78"/>
              </a:rPr>
              <a:t>و بر روی تصویر اعمال کرده تا پس</a:t>
            </a:r>
            <a:r>
              <a:rPr lang="ar-SA" sz="1800" b="1" dirty="0">
                <a:solidFill>
                  <a:schemeClr val="tx1"/>
                </a:solidFill>
                <a:latin typeface="Calibri" panose="020F0502020204030204" pitchFamily="34" charset="0"/>
                <a:ea typeface="Times New Roman" panose="02020603050405020304" pitchFamily="18" charset="0"/>
                <a:cs typeface="B Nazanin" panose="00000400000000000000" pitchFamily="2" charset="-78"/>
              </a:rPr>
              <a:t> </a:t>
            </a:r>
            <a:r>
              <a:rPr lang="ar-SA" sz="1800" b="1" dirty="0">
                <a:solidFill>
                  <a:schemeClr val="tx1"/>
                </a:solidFill>
                <a:latin typeface="BBCNassim"/>
                <a:ea typeface="Times New Roman" panose="02020603050405020304" pitchFamily="18" charset="0"/>
                <a:cs typeface="B Nazanin" panose="00000400000000000000" pitchFamily="2" charset="-78"/>
              </a:rPr>
              <a:t>از اعمال هر سه فیلتر نرم افزار اسکنر آنها را با یکدیگر ادغام و یک تصویر نهایی به دست آورد</a:t>
            </a:r>
            <a:r>
              <a:rPr lang="en-US" sz="1800" b="1" dirty="0">
                <a:solidFill>
                  <a:schemeClr val="tx1"/>
                </a:solidFill>
                <a:latin typeface="BBCNassim"/>
                <a:ea typeface="Times New Roman" panose="02020603050405020304" pitchFamily="18" charset="0"/>
                <a:cs typeface="B Nazanin" panose="00000400000000000000" pitchFamily="2" charset="-78"/>
              </a:rPr>
              <a:t>.</a:t>
            </a:r>
            <a:r>
              <a:rPr lang="en-US" sz="1800" b="1" dirty="0">
                <a:solidFill>
                  <a:schemeClr val="tx1"/>
                </a:solidFill>
                <a:latin typeface="Calibri" panose="020F0502020204030204" pitchFamily="34" charset="0"/>
                <a:ea typeface="Calibri" panose="020F0502020204030204" pitchFamily="34" charset="0"/>
                <a:cs typeface="B Nazanin" panose="00000400000000000000" pitchFamily="2" charset="-78"/>
              </a:rPr>
              <a:t/>
            </a:r>
            <a:br>
              <a:rPr lang="en-US" sz="1800" b="1" dirty="0">
                <a:solidFill>
                  <a:schemeClr val="tx1"/>
                </a:solidFill>
                <a:latin typeface="Calibri" panose="020F0502020204030204" pitchFamily="34" charset="0"/>
                <a:ea typeface="Calibri" panose="020F0502020204030204" pitchFamily="34" charset="0"/>
                <a:cs typeface="B Nazanin" panose="00000400000000000000" pitchFamily="2" charset="-78"/>
              </a:rPr>
            </a:br>
            <a:endParaRPr lang="en-US" sz="1800" dirty="0">
              <a:solidFill>
                <a:schemeClr val="tx1"/>
              </a:solidFill>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8BEBBFF6-1047-4A45-977C-13FA15A97E66}" type="slidenum">
              <a:rPr lang="en-US" smtClean="0"/>
              <a:t>19</a:t>
            </a:fld>
            <a:endParaRPr lang="en-US" dirty="0"/>
          </a:p>
        </p:txBody>
      </p:sp>
      <p:sp>
        <p:nvSpPr>
          <p:cNvPr id="5" name="Rectangle 4"/>
          <p:cNvSpPr/>
          <p:nvPr/>
        </p:nvSpPr>
        <p:spPr>
          <a:xfrm>
            <a:off x="489397" y="361020"/>
            <a:ext cx="11513713" cy="3276282"/>
          </a:xfrm>
          <a:prstGeom prst="rect">
            <a:avLst/>
          </a:prstGeom>
        </p:spPr>
        <p:txBody>
          <a:bodyPr wrap="square">
            <a:spAutoFit/>
          </a:bodyPr>
          <a:lstStyle/>
          <a:p>
            <a:pPr marL="342900" marR="228600" lvl="0" indent="-342900" algn="just" rtl="1" fontAlgn="base">
              <a:lnSpc>
                <a:spcPct val="150000"/>
              </a:lnSpc>
              <a:spcBef>
                <a:spcPts val="0"/>
              </a:spcBef>
              <a:spcAft>
                <a:spcPts val="0"/>
              </a:spcAft>
              <a:buSzPts val="1000"/>
              <a:buFont typeface="Symbol" panose="05050102010706020507" pitchFamily="18" charset="2"/>
              <a:buChar char=""/>
              <a:tabLst>
                <a:tab pos="457200" algn="l"/>
              </a:tabLst>
            </a:pPr>
            <a:r>
              <a:rPr lang="ar-SA" sz="2000" b="1" dirty="0">
                <a:latin typeface="Constantia"/>
                <a:cs typeface="B Nazanin" panose="00000400000000000000" pitchFamily="2" charset="-78"/>
              </a:rPr>
              <a:t>پس از این مرحله، تصویر سند به وسیله یک آینه زاویه دار به یک آینه دیگه منعکس می‌شود. بعضی از اسکنرها دو آینه و برخی دیگر سه آینه دارند. هریک از این آینه ها، تقعر کمی دارند که باعث می‌شود تصویر منعکس شده در یک سطح کوچک تر متمرکز و در نتیجه وضوح تصویر بیشتر </a:t>
            </a:r>
            <a:r>
              <a:rPr lang="ar-SA" sz="2000" b="1" dirty="0" smtClean="0">
                <a:latin typeface="Constantia"/>
                <a:cs typeface="B Nazanin" panose="00000400000000000000" pitchFamily="2" charset="-78"/>
              </a:rPr>
              <a:t>شود</a:t>
            </a:r>
            <a:r>
              <a:rPr lang="ar-SA" sz="2000" b="1" dirty="0" smtClean="0">
                <a:latin typeface="BBCNassim"/>
                <a:ea typeface="Times New Roman" panose="02020603050405020304" pitchFamily="18" charset="0"/>
                <a:cs typeface="B Nazanin" panose="00000400000000000000" pitchFamily="2" charset="-78"/>
              </a:rPr>
              <a:t>. </a:t>
            </a:r>
            <a:r>
              <a:rPr lang="ar-SA" sz="2000" b="1" dirty="0">
                <a:latin typeface="BBCNassim"/>
                <a:ea typeface="Times New Roman" panose="02020603050405020304" pitchFamily="18" charset="0"/>
                <a:cs typeface="B Nazanin" panose="00000400000000000000" pitchFamily="2" charset="-78"/>
              </a:rPr>
              <a:t>تصویر آینه آخر بر روی یک لنز</a:t>
            </a:r>
            <a:r>
              <a:rPr lang="ar-SA" sz="2000" b="1" dirty="0">
                <a:latin typeface="Calibri" panose="020F0502020204030204" pitchFamily="34" charset="0"/>
                <a:ea typeface="Times New Roman" panose="02020603050405020304" pitchFamily="18" charset="0"/>
                <a:cs typeface="B Nazanin" panose="00000400000000000000" pitchFamily="2" charset="-78"/>
              </a:rPr>
              <a:t> </a:t>
            </a:r>
            <a:r>
              <a:rPr lang="ar-SA" sz="2000" b="1" dirty="0">
                <a:latin typeface="BBCNassim"/>
                <a:ea typeface="Times New Roman" panose="02020603050405020304" pitchFamily="18" charset="0"/>
                <a:cs typeface="B Nazanin" panose="00000400000000000000" pitchFamily="2" charset="-78"/>
              </a:rPr>
              <a:t>منتقل شده</a:t>
            </a:r>
            <a:r>
              <a:rPr lang="ar-SA" sz="2000" b="1" dirty="0">
                <a:latin typeface="Calibri" panose="020F0502020204030204" pitchFamily="34" charset="0"/>
                <a:ea typeface="Times New Roman" panose="02020603050405020304" pitchFamily="18" charset="0"/>
                <a:cs typeface="B Nazanin" panose="00000400000000000000" pitchFamily="2" charset="-78"/>
              </a:rPr>
              <a:t> </a:t>
            </a:r>
            <a:r>
              <a:rPr lang="ar-SA" sz="2000" b="1" dirty="0">
                <a:latin typeface="BBCNassim"/>
                <a:ea typeface="Times New Roman" panose="02020603050405020304" pitchFamily="18" charset="0"/>
                <a:cs typeface="B Nazanin" panose="00000400000000000000" pitchFamily="2" charset="-78"/>
              </a:rPr>
              <a:t>که در نهایت با تمرکز بالا</a:t>
            </a:r>
            <a:r>
              <a:rPr lang="ar-SA" sz="2000" b="1" dirty="0">
                <a:latin typeface="Calibri" panose="020F0502020204030204" pitchFamily="34" charset="0"/>
                <a:ea typeface="Times New Roman" panose="02020603050405020304" pitchFamily="18" charset="0"/>
                <a:cs typeface="B Nazanin" panose="00000400000000000000" pitchFamily="2" charset="-78"/>
              </a:rPr>
              <a:t> </a:t>
            </a:r>
            <a:r>
              <a:rPr lang="ar-SA" sz="2000" b="1" dirty="0">
                <a:latin typeface="BBCNassim"/>
                <a:ea typeface="Times New Roman" panose="02020603050405020304" pitchFamily="18" charset="0"/>
                <a:cs typeface="B Nazanin" panose="00000400000000000000" pitchFamily="2" charset="-78"/>
              </a:rPr>
              <a:t>به حسگر های</a:t>
            </a:r>
            <a:r>
              <a:rPr lang="en-US" sz="2000" b="1" dirty="0">
                <a:latin typeface="BBCNassim"/>
                <a:ea typeface="Times New Roman" panose="02020603050405020304" pitchFamily="18" charset="0"/>
                <a:cs typeface="B Nazanin" panose="00000400000000000000" pitchFamily="2" charset="-78"/>
              </a:rPr>
              <a:t> CCD </a:t>
            </a:r>
            <a:r>
              <a:rPr lang="ar-SA" sz="2000" b="1" dirty="0">
                <a:latin typeface="BBCNassim"/>
                <a:ea typeface="Times New Roman" panose="02020603050405020304" pitchFamily="18" charset="0"/>
                <a:cs typeface="B Nazanin" panose="00000400000000000000" pitchFamily="2" charset="-78"/>
              </a:rPr>
              <a:t>خواهد رسید</a:t>
            </a:r>
            <a:r>
              <a:rPr lang="en-US" sz="2000" b="1" dirty="0" smtClean="0">
                <a:latin typeface="BBCNassim"/>
                <a:ea typeface="Times New Roman" panose="02020603050405020304" pitchFamily="18" charset="0"/>
                <a:cs typeface="B Nazanin" panose="00000400000000000000" pitchFamily="2" charset="-78"/>
              </a:rPr>
              <a:t>.</a:t>
            </a:r>
          </a:p>
          <a:p>
            <a:pPr marL="342900" marR="228600" lvl="0" indent="-342900" algn="just" rtl="1" fontAlgn="base">
              <a:lnSpc>
                <a:spcPct val="150000"/>
              </a:lnSpc>
              <a:spcBef>
                <a:spcPts val="0"/>
              </a:spcBef>
              <a:spcAft>
                <a:spcPts val="0"/>
              </a:spcAft>
              <a:buSzPts val="1000"/>
              <a:buFont typeface="Symbol" panose="05050102010706020507" pitchFamily="18" charset="2"/>
              <a:buChar char=""/>
              <a:tabLst>
                <a:tab pos="457200" algn="l"/>
              </a:tabLst>
            </a:pPr>
            <a:endParaRPr lang="en-US" sz="2000" b="1" dirty="0">
              <a:effectLst/>
              <a:latin typeface="BBCNassim"/>
              <a:ea typeface="Calibri" panose="020F0502020204030204" pitchFamily="34" charset="0"/>
              <a:cs typeface="B Nazanin" panose="00000400000000000000" pitchFamily="2" charset="-78"/>
            </a:endParaRPr>
          </a:p>
          <a:p>
            <a:pPr marL="342900" marR="228600" lvl="0" indent="-342900" algn="just" rtl="1" fontAlgn="base">
              <a:lnSpc>
                <a:spcPct val="150000"/>
              </a:lnSpc>
              <a:spcBef>
                <a:spcPts val="0"/>
              </a:spcBef>
              <a:spcAft>
                <a:spcPts val="0"/>
              </a:spcAft>
              <a:buSzPts val="1000"/>
              <a:buFont typeface="Symbol" panose="05050102010706020507" pitchFamily="18" charset="2"/>
              <a:buChar char=""/>
              <a:tabLst>
                <a:tab pos="457200" algn="l"/>
              </a:tabLst>
            </a:pPr>
            <a:endParaRPr lang="en-US" sz="2000" b="1" dirty="0" smtClean="0">
              <a:latin typeface="BBCNassim"/>
              <a:ea typeface="Calibri" panose="020F0502020204030204" pitchFamily="34" charset="0"/>
              <a:cs typeface="B Nazanin" panose="00000400000000000000" pitchFamily="2" charset="-78"/>
            </a:endParaRPr>
          </a:p>
          <a:p>
            <a:pPr marL="342900" marR="228600" lvl="0" indent="-342900" algn="just" rtl="1" fontAlgn="base">
              <a:lnSpc>
                <a:spcPct val="150000"/>
              </a:lnSpc>
              <a:spcBef>
                <a:spcPts val="0"/>
              </a:spcBef>
              <a:spcAft>
                <a:spcPts val="0"/>
              </a:spcAft>
              <a:buSzPts val="1000"/>
              <a:buFont typeface="Symbol" panose="05050102010706020507" pitchFamily="18" charset="2"/>
              <a:buChar char=""/>
              <a:tabLst>
                <a:tab pos="457200" algn="l"/>
              </a:tabLst>
            </a:pPr>
            <a:endParaRPr lang="en-US" sz="2000" b="1" dirty="0">
              <a:effectLst/>
              <a:latin typeface="Calibri" panose="020F0502020204030204" pitchFamily="34" charset="0"/>
              <a:ea typeface="Calibri" panose="020F0502020204030204" pitchFamily="34" charset="0"/>
              <a:cs typeface="B Nazanin" panose="000004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3206" y="1854558"/>
            <a:ext cx="4713667" cy="3567448"/>
          </a:xfrm>
          <a:prstGeom prst="rect">
            <a:avLst/>
          </a:prstGeom>
        </p:spPr>
      </p:pic>
    </p:spTree>
    <p:extLst>
      <p:ext uri="{BB962C8B-B14F-4D97-AF65-F5344CB8AC3E}">
        <p14:creationId xmlns:p14="http://schemas.microsoft.com/office/powerpoint/2010/main" val="324241182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00015" y="257577"/>
            <a:ext cx="8700808" cy="5975798"/>
          </a:xfrm>
        </p:spPr>
        <p:txBody>
          <a:bodyPr>
            <a:normAutofit/>
          </a:bodyPr>
          <a:lstStyle/>
          <a:p>
            <a:endParaRPr lang="fa-IR" dirty="0" smtClean="0"/>
          </a:p>
          <a:p>
            <a:endParaRPr lang="fa-IR" dirty="0"/>
          </a:p>
          <a:p>
            <a:endParaRPr lang="fa-IR" dirty="0" smtClean="0"/>
          </a:p>
          <a:p>
            <a:pPr algn="ctr" rtl="1"/>
            <a:r>
              <a:rPr lang="fa-IR" sz="1600" b="1" kern="0" dirty="0">
                <a:solidFill>
                  <a:srgbClr val="000000"/>
                </a:solidFill>
                <a:latin typeface="Tahoma"/>
                <a:cs typeface="B Nazanin" panose="00000400000000000000" pitchFamily="2" charset="-78"/>
              </a:rPr>
              <a:t/>
            </a:r>
            <a:br>
              <a:rPr lang="fa-IR" sz="1600" b="1" kern="0" dirty="0">
                <a:solidFill>
                  <a:srgbClr val="000000"/>
                </a:solidFill>
                <a:latin typeface="Tahoma"/>
                <a:cs typeface="B Nazanin" panose="00000400000000000000" pitchFamily="2" charset="-78"/>
              </a:rPr>
            </a:br>
            <a:r>
              <a:rPr lang="fa-IR" sz="2000" kern="0" dirty="0">
                <a:solidFill>
                  <a:srgbClr val="000000"/>
                </a:solidFill>
                <a:latin typeface="Tahoma"/>
                <a:cs typeface="B Nazanin" panose="00000400000000000000" pitchFamily="2" charset="-78"/>
              </a:rPr>
              <a:t/>
            </a:r>
            <a:br>
              <a:rPr lang="fa-IR" sz="2000" kern="0" dirty="0">
                <a:solidFill>
                  <a:srgbClr val="000000"/>
                </a:solidFill>
                <a:latin typeface="Tahoma"/>
                <a:cs typeface="B Nazanin" panose="00000400000000000000" pitchFamily="2" charset="-78"/>
              </a:rPr>
            </a:br>
            <a:endParaRPr lang="fa-IR" sz="2000" kern="0" dirty="0" smtClean="0">
              <a:solidFill>
                <a:srgbClr val="000000"/>
              </a:solidFill>
              <a:latin typeface="Tahoma"/>
              <a:cs typeface="B Nazanin" panose="00000400000000000000" pitchFamily="2" charset="-78"/>
            </a:endParaRPr>
          </a:p>
          <a:p>
            <a:pPr algn="ctr" rtl="1"/>
            <a:r>
              <a:rPr lang="fa-IR" sz="2000" kern="0" dirty="0">
                <a:solidFill>
                  <a:srgbClr val="000000"/>
                </a:solidFill>
                <a:latin typeface="Tahoma"/>
                <a:cs typeface="B Nazanin" panose="00000400000000000000" pitchFamily="2" charset="-78"/>
              </a:rPr>
              <a:t/>
            </a:r>
            <a:br>
              <a:rPr lang="fa-IR" sz="2000" kern="0" dirty="0">
                <a:solidFill>
                  <a:srgbClr val="000000"/>
                </a:solidFill>
                <a:latin typeface="Tahoma"/>
                <a:cs typeface="B Nazanin" panose="00000400000000000000" pitchFamily="2" charset="-78"/>
              </a:rPr>
            </a:br>
            <a:r>
              <a:rPr lang="fa-IR" sz="2000" kern="0" dirty="0">
                <a:solidFill>
                  <a:srgbClr val="000000"/>
                </a:solidFill>
                <a:latin typeface="Tahoma"/>
                <a:cs typeface="B Nazanin" panose="00000400000000000000" pitchFamily="2" charset="-78"/>
              </a:rPr>
              <a:t>عنوان:           </a:t>
            </a:r>
            <a:r>
              <a:rPr lang="fa-IR" sz="2000" kern="0" dirty="0" smtClean="0">
                <a:solidFill>
                  <a:srgbClr val="000000"/>
                </a:solidFill>
                <a:latin typeface="Tahoma"/>
                <a:cs typeface="B Nazanin" panose="00000400000000000000" pitchFamily="2" charset="-78"/>
              </a:rPr>
              <a:t>          </a:t>
            </a:r>
            <a:r>
              <a:rPr lang="fa-IR" sz="2000" kern="0" dirty="0">
                <a:solidFill>
                  <a:srgbClr val="000000"/>
                </a:solidFill>
                <a:latin typeface="Tahoma"/>
                <a:cs typeface="B Nazanin" panose="00000400000000000000" pitchFamily="2" charset="-78"/>
              </a:rPr>
              <a:t/>
            </a:r>
            <a:br>
              <a:rPr lang="fa-IR" sz="2000" kern="0" dirty="0">
                <a:solidFill>
                  <a:srgbClr val="000000"/>
                </a:solidFill>
                <a:latin typeface="Tahoma"/>
                <a:cs typeface="B Nazanin" panose="00000400000000000000" pitchFamily="2" charset="-78"/>
              </a:rPr>
            </a:br>
            <a:r>
              <a:rPr lang="fa-IR" sz="2400" b="1" kern="0" dirty="0" smtClean="0">
                <a:solidFill>
                  <a:srgbClr val="000000"/>
                </a:solidFill>
                <a:latin typeface="Comic Sans MS" panose="030F0702030302020204" pitchFamily="66" charset="0"/>
                <a:cs typeface="B Nazanin" panose="00000400000000000000" pitchFamily="2" charset="-78"/>
              </a:rPr>
              <a:t>اسکنر، انواع آن و ساختار داخلی</a:t>
            </a:r>
            <a:r>
              <a:rPr lang="fa-IR" sz="2800" kern="0" dirty="0">
                <a:solidFill>
                  <a:srgbClr val="000000"/>
                </a:solidFill>
                <a:latin typeface="Comic Sans MS" panose="030F0702030302020204" pitchFamily="66" charset="0"/>
                <a:cs typeface="B Nazanin" panose="00000400000000000000" pitchFamily="2" charset="-78"/>
              </a:rPr>
              <a:t/>
            </a:r>
            <a:br>
              <a:rPr lang="fa-IR" sz="2800" kern="0" dirty="0">
                <a:solidFill>
                  <a:srgbClr val="000000"/>
                </a:solidFill>
                <a:latin typeface="Comic Sans MS" panose="030F0702030302020204" pitchFamily="66" charset="0"/>
                <a:cs typeface="B Nazanin" panose="00000400000000000000" pitchFamily="2" charset="-78"/>
              </a:rPr>
            </a:br>
            <a:r>
              <a:rPr lang="fa-IR" sz="2800" kern="0" dirty="0">
                <a:solidFill>
                  <a:srgbClr val="000000"/>
                </a:solidFill>
                <a:latin typeface="Tahoma"/>
                <a:cs typeface="B Nazanin" panose="00000400000000000000" pitchFamily="2" charset="-78"/>
              </a:rPr>
              <a:t/>
            </a:r>
            <a:br>
              <a:rPr lang="fa-IR" sz="2800" kern="0" dirty="0">
                <a:solidFill>
                  <a:srgbClr val="000000"/>
                </a:solidFill>
                <a:latin typeface="Tahoma"/>
                <a:cs typeface="B Nazanin" panose="00000400000000000000" pitchFamily="2" charset="-78"/>
              </a:rPr>
            </a:br>
            <a:r>
              <a:rPr lang="fa-IR" sz="2000" kern="0" dirty="0" smtClean="0">
                <a:solidFill>
                  <a:srgbClr val="000000"/>
                </a:solidFill>
                <a:latin typeface="Tahoma"/>
                <a:cs typeface="B Nazanin" panose="00000400000000000000" pitchFamily="2" charset="-78"/>
              </a:rPr>
              <a:t>استاد درس:                      </a:t>
            </a:r>
            <a:r>
              <a:rPr lang="fa-IR" sz="2000" b="1" kern="0" dirty="0">
                <a:solidFill>
                  <a:srgbClr val="000000"/>
                </a:solidFill>
                <a:latin typeface="Tahoma"/>
                <a:cs typeface="B Nazanin" panose="00000400000000000000" pitchFamily="2" charset="-78"/>
              </a:rPr>
              <a:t/>
            </a:r>
            <a:br>
              <a:rPr lang="fa-IR" sz="2000" b="1" kern="0" dirty="0">
                <a:solidFill>
                  <a:srgbClr val="000000"/>
                </a:solidFill>
                <a:latin typeface="Tahoma"/>
                <a:cs typeface="B Nazanin" panose="00000400000000000000" pitchFamily="2" charset="-78"/>
              </a:rPr>
            </a:br>
            <a:r>
              <a:rPr lang="fa-IR" sz="2000" b="1" kern="0" dirty="0" smtClean="0">
                <a:solidFill>
                  <a:srgbClr val="000000"/>
                </a:solidFill>
                <a:latin typeface="Tahoma"/>
                <a:cs typeface="B Nazanin" panose="00000400000000000000" pitchFamily="2" charset="-78"/>
              </a:rPr>
              <a:t>آقای حیدری صادق</a:t>
            </a:r>
            <a:r>
              <a:rPr lang="fa-IR" sz="2000" kern="0" dirty="0">
                <a:solidFill>
                  <a:srgbClr val="000000"/>
                </a:solidFill>
                <a:latin typeface="Tahoma"/>
                <a:cs typeface="B Nazanin" panose="00000400000000000000" pitchFamily="2" charset="-78"/>
              </a:rPr>
              <a:t/>
            </a:r>
            <a:br>
              <a:rPr lang="fa-IR" sz="2000" kern="0" dirty="0">
                <a:solidFill>
                  <a:srgbClr val="000000"/>
                </a:solidFill>
                <a:latin typeface="Tahoma"/>
                <a:cs typeface="B Nazanin" panose="00000400000000000000" pitchFamily="2" charset="-78"/>
              </a:rPr>
            </a:br>
            <a:r>
              <a:rPr lang="fa-IR" sz="2000" kern="0" dirty="0">
                <a:solidFill>
                  <a:srgbClr val="000000"/>
                </a:solidFill>
                <a:latin typeface="Tahoma"/>
                <a:cs typeface="B Nazanin" panose="00000400000000000000" pitchFamily="2" charset="-78"/>
              </a:rPr>
              <a:t/>
            </a:r>
            <a:br>
              <a:rPr lang="fa-IR" sz="2000" kern="0" dirty="0">
                <a:solidFill>
                  <a:srgbClr val="000000"/>
                </a:solidFill>
                <a:latin typeface="Tahoma"/>
                <a:cs typeface="B Nazanin" panose="00000400000000000000" pitchFamily="2" charset="-78"/>
              </a:rPr>
            </a:br>
            <a:r>
              <a:rPr lang="fa-IR" sz="2000" kern="0" dirty="0" smtClean="0">
                <a:solidFill>
                  <a:srgbClr val="000000"/>
                </a:solidFill>
                <a:latin typeface="Tahoma"/>
                <a:cs typeface="B Nazanin" panose="00000400000000000000" pitchFamily="2" charset="-78"/>
              </a:rPr>
              <a:t>ارائه دهنده:</a:t>
            </a:r>
          </a:p>
          <a:p>
            <a:pPr algn="ctr" rtl="1"/>
            <a:r>
              <a:rPr lang="fa-IR" sz="2000" b="1" kern="0" dirty="0" smtClean="0">
                <a:solidFill>
                  <a:srgbClr val="000000"/>
                </a:solidFill>
                <a:latin typeface="Tahoma"/>
                <a:cs typeface="B Nazanin" panose="00000400000000000000" pitchFamily="2" charset="-78"/>
              </a:rPr>
              <a:t>سعید نوری</a:t>
            </a:r>
            <a:endParaRPr lang="en-US" b="1" dirty="0"/>
          </a:p>
        </p:txBody>
      </p:sp>
      <p:sp>
        <p:nvSpPr>
          <p:cNvPr id="5" name="Slide Number Placeholder 4"/>
          <p:cNvSpPr>
            <a:spLocks noGrp="1"/>
          </p:cNvSpPr>
          <p:nvPr>
            <p:ph type="sldNum" sz="quarter" idx="12"/>
          </p:nvPr>
        </p:nvSpPr>
        <p:spPr/>
        <p:txBody>
          <a:bodyPr/>
          <a:lstStyle/>
          <a:p>
            <a:fld id="{8BEBBFF6-1047-4A45-977C-13FA15A97E66}" type="slidenum">
              <a:rPr lang="en-US" smtClean="0"/>
              <a:t>2</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9049" y="257577"/>
            <a:ext cx="2598270" cy="2015543"/>
          </a:xfrm>
          <a:prstGeom prst="rect">
            <a:avLst/>
          </a:prstGeom>
        </p:spPr>
      </p:pic>
    </p:spTree>
    <p:extLst>
      <p:ext uri="{BB962C8B-B14F-4D97-AF65-F5344CB8AC3E}">
        <p14:creationId xmlns:p14="http://schemas.microsoft.com/office/powerpoint/2010/main" val="3521292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77970" y="187120"/>
            <a:ext cx="2497800" cy="707886"/>
          </a:xfrm>
          <a:prstGeom prst="rect">
            <a:avLst/>
          </a:prstGeom>
        </p:spPr>
        <p:txBody>
          <a:bodyPr wrap="none">
            <a:spAutoFit/>
          </a:bodyPr>
          <a:lstStyle/>
          <a:p>
            <a:r>
              <a:rPr lang="ar-SA" sz="4000" b="1" dirty="0">
                <a:latin typeface="BBCNassim"/>
                <a:ea typeface="Times New Roman" panose="02020603050405020304" pitchFamily="18" charset="0"/>
                <a:cs typeface="B Nazanin" panose="00000400000000000000" pitchFamily="2" charset="-78"/>
              </a:rPr>
              <a:t>انتقال تصاویر</a:t>
            </a:r>
            <a:endParaRPr lang="en-US" sz="4000" b="1" dirty="0">
              <a:cs typeface="B Nazanin" panose="00000400000000000000" pitchFamily="2" charset="-78"/>
            </a:endParaRPr>
          </a:p>
        </p:txBody>
      </p:sp>
      <p:pic>
        <p:nvPicPr>
          <p:cNvPr id="7" name="Picture 13" descr="C:\Program Files\Microsoft Office\MEDIA\OFFICE14\Lines\BD10308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031" y="891658"/>
            <a:ext cx="4572000" cy="38100"/>
          </a:xfrm>
          <a:prstGeom prst="rect">
            <a:avLst/>
          </a:prstGeom>
          <a:solidFill>
            <a:srgbClr val="F4F692"/>
          </a:solidFill>
          <a:extLst/>
        </p:spPr>
      </p:pic>
      <p:sp>
        <p:nvSpPr>
          <p:cNvPr id="3" name="Slide Number Placeholder 2"/>
          <p:cNvSpPr>
            <a:spLocks noGrp="1"/>
          </p:cNvSpPr>
          <p:nvPr>
            <p:ph type="sldNum" sz="quarter" idx="12"/>
          </p:nvPr>
        </p:nvSpPr>
        <p:spPr/>
        <p:txBody>
          <a:bodyPr/>
          <a:lstStyle/>
          <a:p>
            <a:fld id="{8BEBBFF6-1047-4A45-977C-13FA15A97E66}" type="slidenum">
              <a:rPr lang="en-US" smtClean="0"/>
              <a:t>20</a:t>
            </a:fld>
            <a:endParaRPr lang="en-US" dirty="0"/>
          </a:p>
        </p:txBody>
      </p:sp>
      <p:sp>
        <p:nvSpPr>
          <p:cNvPr id="2" name="Rectangle 1"/>
          <p:cNvSpPr/>
          <p:nvPr/>
        </p:nvSpPr>
        <p:spPr>
          <a:xfrm>
            <a:off x="592428" y="910708"/>
            <a:ext cx="11083342" cy="515526"/>
          </a:xfrm>
          <a:prstGeom prst="rect">
            <a:avLst/>
          </a:prstGeom>
        </p:spPr>
        <p:txBody>
          <a:bodyPr wrap="square">
            <a:spAutoFit/>
          </a:bodyPr>
          <a:lstStyle/>
          <a:p>
            <a:pPr algn="just" rtl="1" fontAlgn="base">
              <a:lnSpc>
                <a:spcPct val="150000"/>
              </a:lnSpc>
              <a:spcAft>
                <a:spcPts val="1800"/>
              </a:spcAft>
            </a:pPr>
            <a:r>
              <a:rPr lang="ar-SA" sz="2000" dirty="0">
                <a:latin typeface="BBCNassim"/>
                <a:ea typeface="Times New Roman" panose="02020603050405020304" pitchFamily="18" charset="0"/>
                <a:cs typeface="B Nazanin" panose="00000400000000000000" pitchFamily="2" charset="-78"/>
              </a:rPr>
              <a:t>اسکن یک سند تنها یک بخش از این فرآیند است. برای اینکه تصویر اسکن شده قابل استفاده شود باید به کامپیوتر منتقل گردد</a:t>
            </a:r>
            <a:r>
              <a:rPr lang="en-US" sz="2000" dirty="0" smtClean="0">
                <a:latin typeface="BBCNassim"/>
                <a:ea typeface="Times New Roman" panose="02020603050405020304" pitchFamily="18" charset="0"/>
                <a:cs typeface="B Nazanin" panose="00000400000000000000" pitchFamily="2" charset="-78"/>
              </a:rPr>
              <a:t>.</a:t>
            </a:r>
            <a:endParaRPr lang="en-US" sz="2000" dirty="0">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1267158437"/>
              </p:ext>
            </p:extLst>
          </p:nvPr>
        </p:nvGraphicFramePr>
        <p:xfrm>
          <a:off x="1788195" y="1599544"/>
          <a:ext cx="8691808" cy="4567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5309851" y="3090930"/>
            <a:ext cx="1648496" cy="1338828"/>
          </a:xfrm>
          <a:prstGeom prst="rect">
            <a:avLst/>
          </a:prstGeom>
          <a:noFill/>
        </p:spPr>
        <p:txBody>
          <a:bodyPr wrap="square" rtlCol="0">
            <a:spAutoFit/>
          </a:bodyPr>
          <a:lstStyle/>
          <a:p>
            <a:pPr algn="ctr" rtl="1" fontAlgn="base">
              <a:lnSpc>
                <a:spcPct val="150000"/>
              </a:lnSpc>
              <a:spcAft>
                <a:spcPts val="1800"/>
              </a:spcAft>
            </a:pPr>
            <a:r>
              <a:rPr lang="fa-IR" b="1" dirty="0">
                <a:solidFill>
                  <a:srgbClr val="FF0000"/>
                </a:solidFill>
                <a:latin typeface="BBCNassim"/>
                <a:ea typeface="Times New Roman" panose="02020603050405020304" pitchFamily="18" charset="0"/>
                <a:cs typeface="B Nazanin" panose="00000400000000000000" pitchFamily="2" charset="-78"/>
              </a:rPr>
              <a:t>چهار</a:t>
            </a:r>
            <a:r>
              <a:rPr lang="ar-SA" b="1" dirty="0">
                <a:solidFill>
                  <a:srgbClr val="FF0000"/>
                </a:solidFill>
                <a:latin typeface="BBCNassim"/>
                <a:ea typeface="Times New Roman" panose="02020603050405020304" pitchFamily="18" charset="0"/>
                <a:cs typeface="B Nazanin" panose="00000400000000000000" pitchFamily="2" charset="-78"/>
              </a:rPr>
              <a:t> نوع راه اتصال مرسوم برای اسکنر ها</a:t>
            </a:r>
            <a:endParaRPr lang="en-US" b="1" dirty="0">
              <a:solidFill>
                <a:srgbClr val="FF000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5618684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BEBBFF6-1047-4A45-977C-13FA15A97E66}" type="slidenum">
              <a:rPr lang="en-US" smtClean="0"/>
              <a:t>21</a:t>
            </a:fld>
            <a:endParaRPr lang="en-US" dirty="0"/>
          </a:p>
        </p:txBody>
      </p:sp>
      <p:sp>
        <p:nvSpPr>
          <p:cNvPr id="2" name="Rectangle 1"/>
          <p:cNvSpPr/>
          <p:nvPr/>
        </p:nvSpPr>
        <p:spPr>
          <a:xfrm>
            <a:off x="180304" y="812130"/>
            <a:ext cx="11758411" cy="3554819"/>
          </a:xfrm>
          <a:prstGeom prst="rect">
            <a:avLst/>
          </a:prstGeom>
        </p:spPr>
        <p:txBody>
          <a:bodyPr wrap="square">
            <a:spAutoFit/>
          </a:bodyPr>
          <a:lstStyle/>
          <a:p>
            <a:pPr algn="just" rtl="1" fontAlgn="base">
              <a:lnSpc>
                <a:spcPct val="150000"/>
              </a:lnSpc>
              <a:spcAft>
                <a:spcPts val="1800"/>
              </a:spcAft>
            </a:pPr>
            <a:r>
              <a:rPr lang="ar-SA" sz="2000" b="1" dirty="0">
                <a:latin typeface="BBCNassim"/>
                <a:ea typeface="Times New Roman" panose="02020603050405020304" pitchFamily="18" charset="0"/>
                <a:cs typeface="B Nazanin" panose="00000400000000000000" pitchFamily="2" charset="-78"/>
              </a:rPr>
              <a:t>اما درون کامپیوتر نیز برای برقراری ارتباط با اسکنر, نرم افزاری به اسم راه انداز وجود داشته که از چگونگی برقراری صحیح این ارتباط اطلاع دارد. بیشتر اسکنر ها از زبان دستوری</a:t>
            </a:r>
            <a:r>
              <a:rPr lang="en-US" sz="2000" b="1" dirty="0">
                <a:latin typeface="BBCNassim"/>
                <a:ea typeface="Times New Roman" panose="02020603050405020304" pitchFamily="18" charset="0"/>
                <a:cs typeface="B Nazanin" panose="00000400000000000000" pitchFamily="2" charset="-78"/>
              </a:rPr>
              <a:t> </a:t>
            </a:r>
            <a:r>
              <a:rPr lang="fa-IR" sz="2000" b="1" dirty="0" smtClean="0">
                <a:latin typeface="BBCNassim"/>
                <a:ea typeface="Times New Roman" panose="02020603050405020304" pitchFamily="18" charset="0"/>
                <a:cs typeface="B Nazanin" panose="00000400000000000000" pitchFamily="2" charset="-78"/>
              </a:rPr>
              <a:t>(</a:t>
            </a:r>
            <a:r>
              <a:rPr lang="en-US" sz="2000" dirty="0">
                <a:latin typeface="BBCNassim"/>
              </a:rPr>
              <a:t>Technology Without An Interesting Name</a:t>
            </a:r>
            <a:r>
              <a:rPr lang="fa-IR" sz="2000" b="1" dirty="0" smtClean="0">
                <a:latin typeface="BBCNassim"/>
                <a:ea typeface="Times New Roman" panose="02020603050405020304" pitchFamily="18" charset="0"/>
                <a:cs typeface="B Nazanin" panose="00000400000000000000" pitchFamily="2" charset="-78"/>
              </a:rPr>
              <a:t>)</a:t>
            </a:r>
            <a:r>
              <a:rPr lang="en-US" sz="2000" b="1" dirty="0" smtClean="0">
                <a:latin typeface="BBCNassim"/>
                <a:ea typeface="Times New Roman" panose="02020603050405020304" pitchFamily="18" charset="0"/>
                <a:cs typeface="B Nazanin" panose="00000400000000000000" pitchFamily="2" charset="-78"/>
              </a:rPr>
              <a:t>TWAIN </a:t>
            </a:r>
            <a:r>
              <a:rPr lang="ar-SA" sz="2000" b="1" dirty="0">
                <a:latin typeface="BBCNassim"/>
                <a:ea typeface="Times New Roman" panose="02020603050405020304" pitchFamily="18" charset="0"/>
                <a:cs typeface="B Nazanin" panose="00000400000000000000" pitchFamily="2" charset="-78"/>
              </a:rPr>
              <a:t>برای این امر استفاده می کنند. در واقع راه انداز</a:t>
            </a:r>
            <a:r>
              <a:rPr lang="en-US" sz="2000" b="1" dirty="0">
                <a:latin typeface="BBCNassim"/>
                <a:ea typeface="Times New Roman" panose="02020603050405020304" pitchFamily="18" charset="0"/>
                <a:cs typeface="B Nazanin" panose="00000400000000000000" pitchFamily="2" charset="-78"/>
              </a:rPr>
              <a:t> TWAIN </a:t>
            </a:r>
            <a:r>
              <a:rPr lang="ar-SA" sz="2000" b="1" dirty="0">
                <a:latin typeface="BBCNassim"/>
                <a:ea typeface="Times New Roman" panose="02020603050405020304" pitchFamily="18" charset="0"/>
                <a:cs typeface="B Nazanin" panose="00000400000000000000" pitchFamily="2" charset="-78"/>
              </a:rPr>
              <a:t>نقش یک مترجم میان نرم افزار های سیستم و اسکنر را بازی می کند. به این معنی که نرم افزارها نیازی به اطلاع از جزئیات تخصصی اسکنر برای ارتباط مستقیم با آن نخواهند داشت</a:t>
            </a:r>
            <a:r>
              <a:rPr lang="en-US" sz="2000" b="1" dirty="0">
                <a:latin typeface="BBCNassim"/>
                <a:ea typeface="Times New Roman" panose="02020603050405020304" pitchFamily="18" charset="0"/>
                <a:cs typeface="B Nazanin" panose="00000400000000000000" pitchFamily="2" charset="-78"/>
              </a:rPr>
              <a:t>.</a:t>
            </a:r>
            <a:endParaRPr lang="en-US" sz="2000" b="1" dirty="0">
              <a:latin typeface="Calibri" panose="020F0502020204030204" pitchFamily="34" charset="0"/>
              <a:ea typeface="Calibri" panose="020F0502020204030204" pitchFamily="34" charset="0"/>
              <a:cs typeface="B Nazanin" panose="00000400000000000000" pitchFamily="2" charset="-78"/>
            </a:endParaRPr>
          </a:p>
          <a:p>
            <a:pPr algn="just" rtl="1">
              <a:lnSpc>
                <a:spcPct val="150000"/>
              </a:lnSpc>
              <a:spcAft>
                <a:spcPts val="800"/>
              </a:spcAft>
            </a:pPr>
            <a:r>
              <a:rPr lang="ar-SA" sz="2000" b="1" dirty="0">
                <a:latin typeface="BBCNassim"/>
                <a:ea typeface="Times New Roman" panose="02020603050405020304" pitchFamily="18" charset="0"/>
                <a:cs typeface="B Nazanin" panose="00000400000000000000" pitchFamily="2" charset="-78"/>
              </a:rPr>
              <a:t>علاوه بر راه انداز بیشتر اسکنر ها به همراه خود نرم افزار های اضافی مانند ابزار های اسکن, ویرایشگر تصویر یا</a:t>
            </a:r>
            <a:r>
              <a:rPr lang="en-US" sz="2000" b="1" dirty="0">
                <a:latin typeface="BBCNassim"/>
                <a:ea typeface="Times New Roman" panose="02020603050405020304" pitchFamily="18" charset="0"/>
                <a:cs typeface="B Nazanin" panose="00000400000000000000" pitchFamily="2" charset="-78"/>
              </a:rPr>
              <a:t> </a:t>
            </a:r>
            <a:r>
              <a:rPr lang="en-US" sz="2000" b="1" dirty="0" smtClean="0">
                <a:latin typeface="BBCNassim"/>
                <a:ea typeface="Times New Roman" panose="02020603050405020304" pitchFamily="18" charset="0"/>
                <a:cs typeface="B Nazanin" panose="00000400000000000000" pitchFamily="2" charset="-78"/>
              </a:rPr>
              <a:t>OCR</a:t>
            </a:r>
            <a:r>
              <a:rPr lang="fa-IR" sz="2000" b="1" dirty="0" smtClean="0">
                <a:latin typeface="BBCNassim"/>
                <a:ea typeface="Times New Roman" panose="02020603050405020304" pitchFamily="18" charset="0"/>
                <a:cs typeface="B Nazanin" panose="00000400000000000000" pitchFamily="2" charset="-78"/>
              </a:rPr>
              <a:t>(</a:t>
            </a:r>
            <a:r>
              <a:rPr lang="en-US" sz="2000" b="1" dirty="0">
                <a:latin typeface="BBCNassim"/>
              </a:rPr>
              <a:t>Optical character </a:t>
            </a:r>
            <a:r>
              <a:rPr lang="en-US" sz="2000" b="1" dirty="0"/>
              <a:t>recognition</a:t>
            </a:r>
            <a:r>
              <a:rPr lang="fa-IR" sz="2000" b="1" dirty="0" smtClean="0">
                <a:latin typeface="BBCNassim"/>
                <a:ea typeface="Times New Roman" panose="02020603050405020304" pitchFamily="18" charset="0"/>
                <a:cs typeface="B Nazanin" panose="00000400000000000000" pitchFamily="2" charset="-78"/>
              </a:rPr>
              <a:t>)</a:t>
            </a:r>
            <a:r>
              <a:rPr lang="en-US" sz="2000" b="1" dirty="0" smtClean="0">
                <a:latin typeface="BBCNassim"/>
                <a:ea typeface="Times New Roman" panose="02020603050405020304" pitchFamily="18" charset="0"/>
                <a:cs typeface="B Nazanin" panose="00000400000000000000" pitchFamily="2" charset="-78"/>
              </a:rPr>
              <a:t> </a:t>
            </a:r>
            <a:r>
              <a:rPr lang="ar-SA" sz="2000" b="1" dirty="0">
                <a:latin typeface="BBCNassim"/>
                <a:ea typeface="Times New Roman" panose="02020603050405020304" pitchFamily="18" charset="0"/>
                <a:cs typeface="B Nazanin" panose="00000400000000000000" pitchFamily="2" charset="-78"/>
              </a:rPr>
              <a:t>نیز </a:t>
            </a:r>
            <a:r>
              <a:rPr lang="ar-SA" sz="2000" b="1" dirty="0" smtClean="0">
                <a:latin typeface="BBCNassim"/>
                <a:ea typeface="Times New Roman" panose="02020603050405020304" pitchFamily="18" charset="0"/>
                <a:cs typeface="B Nazanin" panose="00000400000000000000" pitchFamily="2" charset="-78"/>
              </a:rPr>
              <a:t>دارند</a:t>
            </a:r>
            <a:r>
              <a:rPr lang="fa-IR" sz="2000" b="1" dirty="0">
                <a:latin typeface="BBCNassim"/>
                <a:ea typeface="Times New Roman" panose="02020603050405020304" pitchFamily="18" charset="0"/>
                <a:cs typeface="B Nazanin" panose="00000400000000000000" pitchFamily="2" charset="-78"/>
              </a:rPr>
              <a:t>.</a:t>
            </a:r>
            <a:r>
              <a:rPr lang="en-US" sz="2000" b="1" dirty="0">
                <a:latin typeface="BBCNassim"/>
                <a:ea typeface="Times New Roman" panose="02020603050405020304" pitchFamily="18" charset="0"/>
                <a:cs typeface="B Nazanin" panose="00000400000000000000" pitchFamily="2" charset="-78"/>
              </a:rPr>
              <a:t> OCR </a:t>
            </a:r>
            <a:r>
              <a:rPr lang="ar-SA" sz="2000" b="1" dirty="0">
                <a:latin typeface="BBCNassim"/>
                <a:ea typeface="Times New Roman" panose="02020603050405020304" pitchFamily="18" charset="0"/>
                <a:cs typeface="B Nazanin" panose="00000400000000000000" pitchFamily="2" charset="-78"/>
              </a:rPr>
              <a:t>به کاربر اجازه می دهد تا متون خود را از پرونده فیزیکی اسکن و به عنوان یک پرونده متن محور درون کامپیوتر ذخیره کند.</a:t>
            </a:r>
            <a:endParaRPr lang="en-US" sz="2000" b="1"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1556558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8097" y="223279"/>
            <a:ext cx="6794697" cy="707886"/>
          </a:xfrm>
          <a:prstGeom prst="rect">
            <a:avLst/>
          </a:prstGeom>
        </p:spPr>
        <p:txBody>
          <a:bodyPr wrap="square">
            <a:spAutoFit/>
          </a:bodyPr>
          <a:lstStyle/>
          <a:p>
            <a:pPr algn="r" rtl="1"/>
            <a:r>
              <a:rPr lang="ar-SA" sz="4000" b="1" dirty="0">
                <a:cs typeface="B Nazanin" panose="00000400000000000000" pitchFamily="2" charset="-78"/>
              </a:rPr>
              <a:t>پارامترهای مهم در انتخاب یک اسکنر</a:t>
            </a:r>
            <a:endParaRPr lang="en-US" sz="4000" b="1" dirty="0">
              <a:cs typeface="B Nazanin" panose="00000400000000000000" pitchFamily="2" charset="-78"/>
            </a:endParaRPr>
          </a:p>
        </p:txBody>
      </p:sp>
      <p:pic>
        <p:nvPicPr>
          <p:cNvPr id="5" name="Picture 13" descr="C:\Program Files\Microsoft Office\MEDIA\OFFICE14\Lines\BD10308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3606" y="876301"/>
            <a:ext cx="6583680" cy="54864"/>
          </a:xfrm>
          <a:prstGeom prst="rect">
            <a:avLst/>
          </a:prstGeom>
          <a:solidFill>
            <a:srgbClr val="F4F692"/>
          </a:solidFill>
          <a:extLst/>
        </p:spPr>
      </p:pic>
      <p:sp>
        <p:nvSpPr>
          <p:cNvPr id="3" name="Slide Number Placeholder 2"/>
          <p:cNvSpPr>
            <a:spLocks noGrp="1"/>
          </p:cNvSpPr>
          <p:nvPr>
            <p:ph type="sldNum" sz="quarter" idx="12"/>
          </p:nvPr>
        </p:nvSpPr>
        <p:spPr/>
        <p:txBody>
          <a:bodyPr/>
          <a:lstStyle/>
          <a:p>
            <a:fld id="{8BEBBFF6-1047-4A45-977C-13FA15A97E66}" type="slidenum">
              <a:rPr lang="en-US" smtClean="0"/>
              <a:t>22</a:t>
            </a:fld>
            <a:endParaRPr lang="en-US" dirty="0"/>
          </a:p>
        </p:txBody>
      </p:sp>
      <p:sp>
        <p:nvSpPr>
          <p:cNvPr id="11" name="Rectangle 10"/>
          <p:cNvSpPr/>
          <p:nvPr/>
        </p:nvSpPr>
        <p:spPr>
          <a:xfrm>
            <a:off x="6115018" y="1184077"/>
            <a:ext cx="5687776" cy="400110"/>
          </a:xfrm>
          <a:prstGeom prst="rect">
            <a:avLst/>
          </a:prstGeom>
        </p:spPr>
        <p:txBody>
          <a:bodyPr wrap="none">
            <a:spAutoFit/>
          </a:bodyPr>
          <a:lstStyle/>
          <a:p>
            <a:r>
              <a:rPr lang="ar-SA" sz="2000" b="1" dirty="0">
                <a:solidFill>
                  <a:srgbClr val="333333"/>
                </a:solidFill>
                <a:latin typeface="Tahoma" panose="020B0604030504040204" pitchFamily="34" charset="0"/>
                <a:ea typeface="Calibri" panose="020F0502020204030204" pitchFamily="34" charset="0"/>
                <a:cs typeface="B Nazanin" panose="00000400000000000000" pitchFamily="2" charset="-78"/>
              </a:rPr>
              <a:t>باید قبل از انتخا ب و خرید یک اسکنر به نکات زیر تو جه </a:t>
            </a:r>
            <a:r>
              <a:rPr lang="ar-SA" sz="2000" b="1" dirty="0" smtClean="0">
                <a:solidFill>
                  <a:srgbClr val="333333"/>
                </a:solidFill>
                <a:latin typeface="Tahoma" panose="020B0604030504040204" pitchFamily="34" charset="0"/>
                <a:ea typeface="Calibri" panose="020F0502020204030204" pitchFamily="34" charset="0"/>
                <a:cs typeface="B Nazanin" panose="00000400000000000000" pitchFamily="2" charset="-78"/>
              </a:rPr>
              <a:t>شود</a:t>
            </a:r>
            <a:r>
              <a:rPr lang="fa-IR" sz="2000" b="1" dirty="0" smtClean="0">
                <a:solidFill>
                  <a:srgbClr val="333333"/>
                </a:solidFill>
                <a:latin typeface="Tahoma" panose="020B0604030504040204" pitchFamily="34" charset="0"/>
                <a:ea typeface="Calibri" panose="020F0502020204030204" pitchFamily="34" charset="0"/>
                <a:cs typeface="B Nazanin" panose="00000400000000000000" pitchFamily="2" charset="-78"/>
              </a:rPr>
              <a:t> :</a:t>
            </a:r>
            <a:r>
              <a:rPr lang="ar-SA" sz="2000" b="1" dirty="0" smtClean="0">
                <a:solidFill>
                  <a:srgbClr val="333333"/>
                </a:solidFill>
                <a:ea typeface="Calibri" panose="020F0502020204030204" pitchFamily="34" charset="0"/>
                <a:cs typeface="B Nazanin" panose="00000400000000000000" pitchFamily="2" charset="-78"/>
              </a:rPr>
              <a:t> </a:t>
            </a:r>
            <a:endParaRPr lang="en-US" sz="2000" b="1" dirty="0">
              <a:cs typeface="B Nazanin" panose="00000400000000000000" pitchFamily="2" charset="-78"/>
            </a:endParaRPr>
          </a:p>
        </p:txBody>
      </p:sp>
      <p:graphicFrame>
        <p:nvGraphicFramePr>
          <p:cNvPr id="12" name="Diagram 11"/>
          <p:cNvGraphicFramePr/>
          <p:nvPr>
            <p:extLst>
              <p:ext uri="{D42A27DB-BD31-4B8C-83A1-F6EECF244321}">
                <p14:modId xmlns:p14="http://schemas.microsoft.com/office/powerpoint/2010/main" val="2278039149"/>
              </p:ext>
            </p:extLst>
          </p:nvPr>
        </p:nvGraphicFramePr>
        <p:xfrm>
          <a:off x="840222" y="1837099"/>
          <a:ext cx="10549591" cy="23390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603262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19229" y="300318"/>
            <a:ext cx="3634328" cy="584775"/>
          </a:xfrm>
          <a:prstGeom prst="rect">
            <a:avLst/>
          </a:prstGeom>
        </p:spPr>
        <p:txBody>
          <a:bodyPr wrap="none">
            <a:spAutoFit/>
          </a:bodyPr>
          <a:lstStyle/>
          <a:p>
            <a:r>
              <a:rPr lang="fa-IR" sz="3200" b="1" dirty="0">
                <a:latin typeface="Tahoma" panose="020B0604030504040204" pitchFamily="34" charset="0"/>
                <a:ea typeface="Times New Roman" panose="02020603050405020304" pitchFamily="18" charset="0"/>
                <a:cs typeface="B Nazanin" panose="00000400000000000000" pitchFamily="2" charset="-78"/>
              </a:rPr>
              <a:t>نتیجه گیری و جمع بندی</a:t>
            </a:r>
            <a:endParaRPr lang="en-US" sz="3200" b="1" dirty="0">
              <a:cs typeface="B Nazanin" panose="00000400000000000000" pitchFamily="2" charset="-78"/>
            </a:endParaRPr>
          </a:p>
        </p:txBody>
      </p:sp>
      <p:pic>
        <p:nvPicPr>
          <p:cNvPr id="5" name="Picture 13" descr="C:\Program Files\Microsoft Office\MEDIA\OFFICE14\Lines\BD10308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2597" y="885093"/>
            <a:ext cx="7680960" cy="64008"/>
          </a:xfrm>
          <a:prstGeom prst="rect">
            <a:avLst/>
          </a:prstGeom>
          <a:solidFill>
            <a:srgbClr val="F4F692"/>
          </a:solidFill>
          <a:extLst/>
        </p:spPr>
      </p:pic>
      <p:sp>
        <p:nvSpPr>
          <p:cNvPr id="14" name="Slide Number Placeholder 13"/>
          <p:cNvSpPr>
            <a:spLocks noGrp="1"/>
          </p:cNvSpPr>
          <p:nvPr>
            <p:ph type="sldNum" sz="quarter" idx="12"/>
          </p:nvPr>
        </p:nvSpPr>
        <p:spPr/>
        <p:txBody>
          <a:bodyPr/>
          <a:lstStyle/>
          <a:p>
            <a:fld id="{8BEBBFF6-1047-4A45-977C-13FA15A97E66}" type="slidenum">
              <a:rPr lang="en-US" smtClean="0"/>
              <a:t>23</a:t>
            </a:fld>
            <a:endParaRPr lang="en-US" dirty="0"/>
          </a:p>
        </p:txBody>
      </p:sp>
      <p:sp>
        <p:nvSpPr>
          <p:cNvPr id="2" name="Rectangle 1"/>
          <p:cNvSpPr/>
          <p:nvPr/>
        </p:nvSpPr>
        <p:spPr>
          <a:xfrm>
            <a:off x="1012577" y="1190684"/>
            <a:ext cx="10740980" cy="4824398"/>
          </a:xfrm>
          <a:prstGeom prst="rect">
            <a:avLst/>
          </a:prstGeom>
        </p:spPr>
        <p:txBody>
          <a:bodyPr wrap="square">
            <a:spAutoFit/>
          </a:bodyPr>
          <a:lstStyle/>
          <a:p>
            <a:pPr marL="342900" indent="-342900" algn="r" rtl="1">
              <a:lnSpc>
                <a:spcPct val="150000"/>
              </a:lnSpc>
              <a:spcBef>
                <a:spcPts val="600"/>
              </a:spcBef>
              <a:spcAft>
                <a:spcPts val="600"/>
              </a:spcAft>
              <a:buFont typeface="Wingdings" panose="05000000000000000000" pitchFamily="2" charset="2"/>
              <a:buChar char="ü"/>
            </a:pPr>
            <a:r>
              <a:rPr lang="fa-IR" sz="2000" b="1" dirty="0" smtClean="0">
                <a:solidFill>
                  <a:srgbClr val="252525"/>
                </a:solidFill>
                <a:latin typeface="Tahoma" panose="020B0604030504040204" pitchFamily="34" charset="0"/>
                <a:ea typeface="Times New Roman" panose="02020603050405020304" pitchFamily="18" charset="0"/>
                <a:cs typeface="B Nazanin" panose="00000400000000000000" pitchFamily="2" charset="-78"/>
              </a:rPr>
              <a:t>اسکنرها </a:t>
            </a:r>
            <a:r>
              <a:rPr lang="fa-IR" sz="2000" b="1" dirty="0">
                <a:solidFill>
                  <a:srgbClr val="252525"/>
                </a:solidFill>
                <a:latin typeface="Tahoma" panose="020B0604030504040204" pitchFamily="34" charset="0"/>
                <a:ea typeface="Times New Roman" panose="02020603050405020304" pitchFamily="18" charset="0"/>
                <a:cs typeface="B Nazanin" panose="00000400000000000000" pitchFamily="2" charset="-78"/>
              </a:rPr>
              <a:t>از تنوع و گستردگی بسیاری برخوردارند، </a:t>
            </a:r>
            <a:r>
              <a:rPr lang="fa-IR" sz="2000" b="1" dirty="0" smtClean="0">
                <a:solidFill>
                  <a:srgbClr val="252525"/>
                </a:solidFill>
                <a:latin typeface="Tahoma" panose="020B0604030504040204" pitchFamily="34" charset="0"/>
                <a:ea typeface="Times New Roman" panose="02020603050405020304" pitchFamily="18" charset="0"/>
                <a:cs typeface="B Nazanin" panose="00000400000000000000" pitchFamily="2" charset="-78"/>
              </a:rPr>
              <a:t>مهمترین </a:t>
            </a:r>
            <a:r>
              <a:rPr lang="fa-IR" sz="2000" b="1" dirty="0">
                <a:solidFill>
                  <a:srgbClr val="252525"/>
                </a:solidFill>
                <a:latin typeface="Tahoma" panose="020B0604030504040204" pitchFamily="34" charset="0"/>
                <a:ea typeface="Times New Roman" panose="02020603050405020304" pitchFamily="18" charset="0"/>
                <a:cs typeface="B Nazanin" panose="00000400000000000000" pitchFamily="2" charset="-78"/>
              </a:rPr>
              <a:t>نکته هنگام انتخاب یک پویشگر مناسب، سطح کاری است که ما از آن انتظار داریم و هزینه‌ای که می‌خواهیم برای آن پرداخت کنیم. </a:t>
            </a:r>
          </a:p>
          <a:p>
            <a:pPr marL="342900" indent="-342900" algn="r" rtl="1">
              <a:lnSpc>
                <a:spcPct val="150000"/>
              </a:lnSpc>
              <a:spcBef>
                <a:spcPts val="600"/>
              </a:spcBef>
              <a:spcAft>
                <a:spcPts val="600"/>
              </a:spcAft>
              <a:buFont typeface="Wingdings" panose="05000000000000000000" pitchFamily="2" charset="2"/>
              <a:buChar char="ü"/>
            </a:pPr>
            <a:r>
              <a:rPr lang="fa-IR" sz="2000" b="1" dirty="0" smtClean="0">
                <a:solidFill>
                  <a:srgbClr val="252525"/>
                </a:solidFill>
                <a:latin typeface="Tahoma" panose="020B0604030504040204" pitchFamily="34" charset="0"/>
                <a:ea typeface="Times New Roman" panose="02020603050405020304" pitchFamily="18" charset="0"/>
                <a:cs typeface="B Nazanin" panose="00000400000000000000" pitchFamily="2" charset="-78"/>
              </a:rPr>
              <a:t>اگر </a:t>
            </a:r>
            <a:r>
              <a:rPr lang="fa-IR" sz="2000" b="1" dirty="0">
                <a:solidFill>
                  <a:srgbClr val="252525"/>
                </a:solidFill>
                <a:latin typeface="Tahoma" panose="020B0604030504040204" pitchFamily="34" charset="0"/>
                <a:ea typeface="Times New Roman" panose="02020603050405020304" pitchFamily="18" charset="0"/>
                <a:cs typeface="B Nazanin" panose="00000400000000000000" pitchFamily="2" charset="-78"/>
              </a:rPr>
              <a:t>به دنبال پویشگری برای تصاویر هستیم، بیش از هر چیز باید به وضوح تصویر حاصل از آن و عمق رنگ پویشگر دقت کنیم.</a:t>
            </a:r>
            <a:endParaRPr lang="en-US" sz="2000" b="1" dirty="0">
              <a:latin typeface="Calibri" panose="020F0502020204030204" pitchFamily="34" charset="0"/>
              <a:ea typeface="Calibri" panose="020F0502020204030204" pitchFamily="34" charset="0"/>
              <a:cs typeface="B Nazanin" panose="00000400000000000000" pitchFamily="2" charset="-78"/>
            </a:endParaRPr>
          </a:p>
          <a:p>
            <a:pPr marL="342900" indent="-342900" algn="r" rtl="1">
              <a:lnSpc>
                <a:spcPct val="150000"/>
              </a:lnSpc>
              <a:spcBef>
                <a:spcPts val="600"/>
              </a:spcBef>
              <a:spcAft>
                <a:spcPts val="600"/>
              </a:spcAft>
              <a:buFont typeface="Wingdings" panose="05000000000000000000" pitchFamily="2" charset="2"/>
              <a:buChar char="ü"/>
            </a:pPr>
            <a:r>
              <a:rPr lang="fa-IR" sz="2000" b="1" dirty="0">
                <a:solidFill>
                  <a:srgbClr val="252525"/>
                </a:solidFill>
                <a:latin typeface="Tahoma" panose="020B0604030504040204" pitchFamily="34" charset="0"/>
                <a:ea typeface="Times New Roman" panose="02020603050405020304" pitchFamily="18" charset="0"/>
                <a:cs typeface="B Nazanin" panose="00000400000000000000" pitchFamily="2" charset="-78"/>
              </a:rPr>
              <a:t>برای اسکن کردن متون، </a:t>
            </a:r>
            <a:r>
              <a:rPr lang="fa-IR" sz="2000" b="1" dirty="0" smtClean="0">
                <a:solidFill>
                  <a:srgbClr val="252525"/>
                </a:solidFill>
                <a:latin typeface="Tahoma" panose="020B0604030504040204" pitchFamily="34" charset="0"/>
                <a:ea typeface="Times New Roman" panose="02020603050405020304" pitchFamily="18" charset="0"/>
                <a:cs typeface="B Nazanin" panose="00000400000000000000" pitchFamily="2" charset="-78"/>
              </a:rPr>
              <a:t>نکته </a:t>
            </a:r>
            <a:r>
              <a:rPr lang="fa-IR" sz="2000" b="1" dirty="0">
                <a:solidFill>
                  <a:srgbClr val="252525"/>
                </a:solidFill>
                <a:latin typeface="Tahoma" panose="020B0604030504040204" pitchFamily="34" charset="0"/>
                <a:ea typeface="Times New Roman" panose="02020603050405020304" pitchFamily="18" charset="0"/>
                <a:cs typeface="B Nazanin" panose="00000400000000000000" pitchFamily="2" charset="-78"/>
              </a:rPr>
              <a:t>حائز اهمیت، سرعت پویشگر و امکانات پویشگر برای جابجایی کاغذ در اندازه‌های گوناگون است. وضوح تصویر در این پویشگرها، تاثیر چندانی ندارد. </a:t>
            </a:r>
            <a:endParaRPr lang="fa-IR" sz="2000" b="1" dirty="0" smtClean="0">
              <a:solidFill>
                <a:srgbClr val="252525"/>
              </a:solidFill>
              <a:latin typeface="Tahoma" panose="020B0604030504040204" pitchFamily="34" charset="0"/>
              <a:ea typeface="Times New Roman" panose="02020603050405020304" pitchFamily="18" charset="0"/>
              <a:cs typeface="B Nazanin" panose="00000400000000000000" pitchFamily="2" charset="-78"/>
            </a:endParaRPr>
          </a:p>
          <a:p>
            <a:pPr marL="342900" indent="-342900" algn="r" rtl="1">
              <a:lnSpc>
                <a:spcPct val="150000"/>
              </a:lnSpc>
              <a:spcBef>
                <a:spcPts val="600"/>
              </a:spcBef>
              <a:spcAft>
                <a:spcPts val="600"/>
              </a:spcAft>
              <a:buFont typeface="Wingdings" panose="05000000000000000000" pitchFamily="2" charset="2"/>
              <a:buChar char="ü"/>
            </a:pPr>
            <a:r>
              <a:rPr lang="fa-IR" sz="2000" b="1" dirty="0" smtClean="0">
                <a:solidFill>
                  <a:srgbClr val="252525"/>
                </a:solidFill>
                <a:latin typeface="Tahoma" panose="020B0604030504040204" pitchFamily="34" charset="0"/>
                <a:ea typeface="Times New Roman" panose="02020603050405020304" pitchFamily="18" charset="0"/>
                <a:cs typeface="B Nazanin" panose="00000400000000000000" pitchFamily="2" charset="-78"/>
              </a:rPr>
              <a:t>نوع </a:t>
            </a:r>
            <a:r>
              <a:rPr lang="fa-IR" sz="2000" b="1" dirty="0">
                <a:solidFill>
                  <a:srgbClr val="252525"/>
                </a:solidFill>
                <a:latin typeface="Tahoma" panose="020B0604030504040204" pitchFamily="34" charset="0"/>
                <a:ea typeface="Times New Roman" panose="02020603050405020304" pitchFamily="18" charset="0"/>
                <a:cs typeface="B Nazanin" panose="00000400000000000000" pitchFamily="2" charset="-78"/>
              </a:rPr>
              <a:t>اتصال پویشگر به رایانه نیز از نکاتی است که باید به آن توجه </a:t>
            </a:r>
            <a:r>
              <a:rPr lang="fa-IR" sz="2000" b="1" dirty="0" smtClean="0">
                <a:solidFill>
                  <a:srgbClr val="252525"/>
                </a:solidFill>
                <a:latin typeface="Tahoma" panose="020B0604030504040204" pitchFamily="34" charset="0"/>
                <a:ea typeface="Times New Roman" panose="02020603050405020304" pitchFamily="18" charset="0"/>
                <a:cs typeface="B Nazanin" panose="00000400000000000000" pitchFamily="2" charset="-78"/>
              </a:rPr>
              <a:t>شود.</a:t>
            </a:r>
          </a:p>
          <a:p>
            <a:pPr marL="342900" indent="-342900" algn="r" rtl="1">
              <a:lnSpc>
                <a:spcPct val="150000"/>
              </a:lnSpc>
              <a:spcBef>
                <a:spcPts val="600"/>
              </a:spcBef>
              <a:spcAft>
                <a:spcPts val="600"/>
              </a:spcAft>
              <a:buFont typeface="Wingdings" panose="05000000000000000000" pitchFamily="2" charset="2"/>
              <a:buChar char="ü"/>
            </a:pPr>
            <a:r>
              <a:rPr lang="fa-IR" sz="2000" b="1" dirty="0" smtClean="0">
                <a:solidFill>
                  <a:srgbClr val="252525"/>
                </a:solidFill>
                <a:latin typeface="Tahoma" panose="020B0604030504040204" pitchFamily="34" charset="0"/>
                <a:ea typeface="Times New Roman" panose="02020603050405020304" pitchFamily="18" charset="0"/>
                <a:cs typeface="B Nazanin" panose="00000400000000000000" pitchFamily="2" charset="-78"/>
              </a:rPr>
              <a:t>هنگام </a:t>
            </a:r>
            <a:r>
              <a:rPr lang="fa-IR" sz="2000" b="1" dirty="0">
                <a:solidFill>
                  <a:srgbClr val="252525"/>
                </a:solidFill>
                <a:latin typeface="Tahoma" panose="020B0604030504040204" pitchFamily="34" charset="0"/>
                <a:ea typeface="Times New Roman" panose="02020603050405020304" pitchFamily="18" charset="0"/>
                <a:cs typeface="B Nazanin" panose="00000400000000000000" pitchFamily="2" charset="-78"/>
              </a:rPr>
              <a:t>خرید پویشگر، علاوه بر قطعات سخت‌افزاری، نرم‌افزارهایی نیز ارائه می‌شوند که کاربران را در </a:t>
            </a:r>
            <a:r>
              <a:rPr lang="fa-IR" sz="2000" b="1" dirty="0" smtClean="0">
                <a:solidFill>
                  <a:srgbClr val="252525"/>
                </a:solidFill>
                <a:latin typeface="Tahoma" panose="020B0604030504040204" pitchFamily="34" charset="0"/>
                <a:ea typeface="Times New Roman" panose="02020603050405020304" pitchFamily="18" charset="0"/>
                <a:cs typeface="B Nazanin" panose="00000400000000000000" pitchFamily="2" charset="-78"/>
              </a:rPr>
              <a:t>استفاده مناسب </a:t>
            </a:r>
            <a:r>
              <a:rPr lang="fa-IR" sz="2000" b="1" dirty="0">
                <a:solidFill>
                  <a:srgbClr val="252525"/>
                </a:solidFill>
                <a:latin typeface="Tahoma" panose="020B0604030504040204" pitchFamily="34" charset="0"/>
                <a:ea typeface="Times New Roman" panose="02020603050405020304" pitchFamily="18" charset="0"/>
                <a:cs typeface="B Nazanin" panose="00000400000000000000" pitchFamily="2" charset="-78"/>
              </a:rPr>
              <a:t>و بهینه از دستگاه یاری می‌کنند، </a:t>
            </a:r>
            <a:endParaRPr lang="en-US" sz="2000" b="1"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9655050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4135" y="357183"/>
            <a:ext cx="1060726" cy="766654"/>
          </a:xfrm>
        </p:spPr>
        <p:txBody>
          <a:bodyPr>
            <a:normAutofit/>
          </a:bodyPr>
          <a:lstStyle/>
          <a:p>
            <a:r>
              <a:rPr lang="fa-IR" sz="4000" b="1" dirty="0" smtClean="0">
                <a:solidFill>
                  <a:schemeClr val="tx1"/>
                </a:solidFill>
                <a:cs typeface="B Nazanin" panose="00000400000000000000" pitchFamily="2" charset="-78"/>
              </a:rPr>
              <a:t>منابع</a:t>
            </a:r>
            <a:endParaRPr lang="en-US" sz="4000" b="1" dirty="0">
              <a:solidFill>
                <a:schemeClr val="tx1"/>
              </a:solidFill>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8BEBBFF6-1047-4A45-977C-13FA15A97E66}" type="slidenum">
              <a:rPr lang="en-US" smtClean="0"/>
              <a:t>24</a:t>
            </a:fld>
            <a:endParaRPr lang="en-US" dirty="0"/>
          </a:p>
        </p:txBody>
      </p:sp>
      <p:pic>
        <p:nvPicPr>
          <p:cNvPr id="5" name="Picture 13" descr="C:\Program Files\Microsoft Office\MEDIA\OFFICE14\Lines\BD10308_.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28304" y="1028574"/>
            <a:ext cx="4572000" cy="76200"/>
          </a:xfrm>
          <a:prstGeom prst="rect">
            <a:avLst/>
          </a:prstGeom>
          <a:solidFill>
            <a:srgbClr val="F4F692"/>
          </a:solidFill>
          <a:extLst/>
        </p:spPr>
      </p:pic>
      <p:sp>
        <p:nvSpPr>
          <p:cNvPr id="6" name="Rectangle 5"/>
          <p:cNvSpPr/>
          <p:nvPr/>
        </p:nvSpPr>
        <p:spPr>
          <a:xfrm>
            <a:off x="779776" y="1428413"/>
            <a:ext cx="3702072" cy="400110"/>
          </a:xfrm>
          <a:prstGeom prst="rect">
            <a:avLst/>
          </a:prstGeom>
        </p:spPr>
        <p:txBody>
          <a:bodyPr wrap="square">
            <a:spAutoFit/>
          </a:bodyPr>
          <a:lstStyle/>
          <a:p>
            <a:pPr marL="285750" indent="-285750">
              <a:buFont typeface="Wingdings" panose="05000000000000000000" pitchFamily="2" charset="2"/>
              <a:buChar char="Ø"/>
            </a:pPr>
            <a:r>
              <a:rPr lang="en-US" sz="2000" b="1" dirty="0">
                <a:latin typeface="BBCNassim"/>
              </a:rPr>
              <a:t>http://</a:t>
            </a:r>
            <a:r>
              <a:rPr lang="en-US" sz="2000" b="1" dirty="0" smtClean="0">
                <a:latin typeface="BBCNassim"/>
              </a:rPr>
              <a:t>docs.fannikar.com</a:t>
            </a:r>
            <a:endParaRPr lang="en-US" sz="2000" b="1" dirty="0">
              <a:latin typeface="BBCNassim"/>
            </a:endParaRPr>
          </a:p>
        </p:txBody>
      </p:sp>
      <p:sp>
        <p:nvSpPr>
          <p:cNvPr id="7" name="Rectangle 6"/>
          <p:cNvSpPr/>
          <p:nvPr/>
        </p:nvSpPr>
        <p:spPr>
          <a:xfrm>
            <a:off x="779776" y="2007962"/>
            <a:ext cx="3005951" cy="400110"/>
          </a:xfrm>
          <a:prstGeom prst="rect">
            <a:avLst/>
          </a:prstGeom>
        </p:spPr>
        <p:txBody>
          <a:bodyPr wrap="none">
            <a:spAutoFit/>
          </a:bodyPr>
          <a:lstStyle/>
          <a:p>
            <a:pPr marL="285750" indent="-285750">
              <a:buFont typeface="Wingdings" panose="05000000000000000000" pitchFamily="2" charset="2"/>
              <a:buChar char="Ø"/>
            </a:pPr>
            <a:r>
              <a:rPr lang="en-US" sz="2000" b="1" dirty="0">
                <a:latin typeface="BBCNassim"/>
              </a:rPr>
              <a:t>http://</a:t>
            </a:r>
            <a:r>
              <a:rPr lang="en-US" sz="2000" b="1" dirty="0" smtClean="0">
                <a:latin typeface="BBCNassim"/>
              </a:rPr>
              <a:t>behinafzarco.ir</a:t>
            </a:r>
            <a:endParaRPr lang="en-US" sz="2000" b="1" dirty="0">
              <a:latin typeface="BBCNassim"/>
            </a:endParaRPr>
          </a:p>
        </p:txBody>
      </p:sp>
      <p:sp>
        <p:nvSpPr>
          <p:cNvPr id="8" name="Rectangle 7"/>
          <p:cNvSpPr/>
          <p:nvPr/>
        </p:nvSpPr>
        <p:spPr>
          <a:xfrm>
            <a:off x="779776" y="2587511"/>
            <a:ext cx="2807307" cy="400110"/>
          </a:xfrm>
          <a:prstGeom prst="rect">
            <a:avLst/>
          </a:prstGeom>
        </p:spPr>
        <p:txBody>
          <a:bodyPr wrap="none">
            <a:spAutoFit/>
          </a:bodyPr>
          <a:lstStyle/>
          <a:p>
            <a:pPr marL="285750" indent="-285750">
              <a:buFont typeface="Wingdings" panose="05000000000000000000" pitchFamily="2" charset="2"/>
              <a:buChar char="Ø"/>
            </a:pPr>
            <a:r>
              <a:rPr lang="en-US" sz="2000" b="1" dirty="0">
                <a:latin typeface="BBCNassim"/>
              </a:rPr>
              <a:t>http://</a:t>
            </a:r>
            <a:r>
              <a:rPr lang="en-US" sz="2000" b="1" dirty="0" smtClean="0">
                <a:latin typeface="BBCNassim"/>
              </a:rPr>
              <a:t>www.zanbil.ir</a:t>
            </a:r>
            <a:endParaRPr lang="en-US" sz="2000" b="1" dirty="0">
              <a:latin typeface="BBCNassim"/>
            </a:endParaRPr>
          </a:p>
        </p:txBody>
      </p:sp>
      <p:sp>
        <p:nvSpPr>
          <p:cNvPr id="9" name="Rectangle 8"/>
          <p:cNvSpPr/>
          <p:nvPr/>
        </p:nvSpPr>
        <p:spPr>
          <a:xfrm>
            <a:off x="779776" y="3167060"/>
            <a:ext cx="3576620" cy="400110"/>
          </a:xfrm>
          <a:prstGeom prst="rect">
            <a:avLst/>
          </a:prstGeom>
        </p:spPr>
        <p:txBody>
          <a:bodyPr wrap="none">
            <a:spAutoFit/>
          </a:bodyPr>
          <a:lstStyle/>
          <a:p>
            <a:pPr marL="285750" indent="-285750">
              <a:buFont typeface="Wingdings" panose="05000000000000000000" pitchFamily="2" charset="2"/>
              <a:buChar char="Ø"/>
            </a:pPr>
            <a:r>
              <a:rPr lang="en-US" sz="2000" b="1" dirty="0">
                <a:latin typeface="BBCNassim"/>
              </a:rPr>
              <a:t>http://rangmagazine.com/</a:t>
            </a:r>
          </a:p>
        </p:txBody>
      </p:sp>
      <p:sp>
        <p:nvSpPr>
          <p:cNvPr id="10" name="Rectangle 9"/>
          <p:cNvSpPr/>
          <p:nvPr/>
        </p:nvSpPr>
        <p:spPr>
          <a:xfrm>
            <a:off x="779776" y="3746609"/>
            <a:ext cx="3144322" cy="400110"/>
          </a:xfrm>
          <a:prstGeom prst="rect">
            <a:avLst/>
          </a:prstGeom>
        </p:spPr>
        <p:txBody>
          <a:bodyPr wrap="none">
            <a:spAutoFit/>
          </a:bodyPr>
          <a:lstStyle/>
          <a:p>
            <a:pPr marL="342900" indent="-342900">
              <a:buFont typeface="Wingdings" panose="05000000000000000000" pitchFamily="2" charset="2"/>
              <a:buChar char="Ø"/>
            </a:pPr>
            <a:r>
              <a:rPr lang="en-US" sz="2000" b="1" dirty="0"/>
              <a:t>https://fa.wikipedia.org</a:t>
            </a:r>
          </a:p>
        </p:txBody>
      </p:sp>
    </p:spTree>
    <p:extLst>
      <p:ext uri="{BB962C8B-B14F-4D97-AF65-F5344CB8AC3E}">
        <p14:creationId xmlns:p14="http://schemas.microsoft.com/office/powerpoint/2010/main" val="2246645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Slide Number Placeholder 4"/>
          <p:cNvSpPr>
            <a:spLocks noGrp="1"/>
          </p:cNvSpPr>
          <p:nvPr>
            <p:ph type="sldNum" sz="quarter" idx="12"/>
          </p:nvPr>
        </p:nvSpPr>
        <p:spPr/>
        <p:txBody>
          <a:bodyPr/>
          <a:lstStyle/>
          <a:p>
            <a:fld id="{8BEBBFF6-1047-4A45-977C-13FA15A97E66}" type="slidenum">
              <a:rPr lang="en-US" smtClean="0"/>
              <a:t>25</a:t>
            </a:fld>
            <a:endParaRPr lang="en-US" dirty="0"/>
          </a:p>
        </p:txBody>
      </p:sp>
    </p:spTree>
    <p:extLst>
      <p:ext uri="{BB962C8B-B14F-4D97-AF65-F5344CB8AC3E}">
        <p14:creationId xmlns:p14="http://schemas.microsoft.com/office/powerpoint/2010/main" val="35882178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16" y="930652"/>
            <a:ext cx="7785612" cy="4601183"/>
          </a:xfrm>
        </p:spPr>
        <p:txBody>
          <a:bodyPr/>
          <a:lstStyle/>
          <a:p>
            <a:pPr lvl="0"/>
            <a:r>
              <a:rPr lang="en-US" dirty="0"/>
              <a:t/>
            </a:r>
            <a:br>
              <a:rPr lang="en-US" dirty="0"/>
            </a:br>
            <a:endParaRPr lang="en-US" dirty="0"/>
          </a:p>
        </p:txBody>
      </p:sp>
      <p:sp>
        <p:nvSpPr>
          <p:cNvPr id="3" name="Content Placeholder 2"/>
          <p:cNvSpPr>
            <a:spLocks noGrp="1"/>
          </p:cNvSpPr>
          <p:nvPr>
            <p:ph idx="1"/>
          </p:nvPr>
        </p:nvSpPr>
        <p:spPr>
          <a:xfrm>
            <a:off x="10232388" y="408171"/>
            <a:ext cx="1528551" cy="555259"/>
          </a:xfrm>
        </p:spPr>
        <p:txBody>
          <a:bodyPr>
            <a:normAutofit fontScale="92500" lnSpcReduction="10000"/>
          </a:bodyPr>
          <a:lstStyle/>
          <a:p>
            <a:pPr marL="0" indent="0">
              <a:buNone/>
            </a:pPr>
            <a:r>
              <a:rPr lang="fa-IR" sz="4000" b="1" dirty="0" smtClean="0">
                <a:cs typeface="B Nazanin" panose="00000400000000000000" pitchFamily="2" charset="-78"/>
              </a:rPr>
              <a:t>فهرست</a:t>
            </a:r>
            <a:endParaRPr lang="en-US" sz="4000" b="1" dirty="0">
              <a:cs typeface="B Nazanin" panose="00000400000000000000" pitchFamily="2" charset="-78"/>
            </a:endParaRPr>
          </a:p>
        </p:txBody>
      </p:sp>
      <p:sp>
        <p:nvSpPr>
          <p:cNvPr id="4" name="Slide Number Placeholder 3"/>
          <p:cNvSpPr>
            <a:spLocks noGrp="1"/>
          </p:cNvSpPr>
          <p:nvPr>
            <p:ph type="sldNum" sz="quarter" idx="12"/>
          </p:nvPr>
        </p:nvSpPr>
        <p:spPr>
          <a:xfrm>
            <a:off x="10453832" y="6163165"/>
            <a:ext cx="1530927" cy="365125"/>
          </a:xfrm>
        </p:spPr>
        <p:txBody>
          <a:bodyPr/>
          <a:lstStyle/>
          <a:p>
            <a:fld id="{8BEBBFF6-1047-4A45-977C-13FA15A97E66}" type="slidenum">
              <a:rPr lang="en-US" smtClean="0"/>
              <a:t>3</a:t>
            </a:fld>
            <a:endParaRPr lang="en-US" dirty="0"/>
          </a:p>
        </p:txBody>
      </p:sp>
      <p:pic>
        <p:nvPicPr>
          <p:cNvPr id="5" name="Picture 13" descr="C:\Program Files\Microsoft Office\MEDIA\OFFICE14\Lines\BD10308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5210" y="952000"/>
            <a:ext cx="2743200" cy="22860"/>
          </a:xfrm>
          <a:prstGeom prst="rect">
            <a:avLst/>
          </a:prstGeom>
          <a:solidFill>
            <a:srgbClr val="F4F692"/>
          </a:solidFill>
          <a:extLst/>
        </p:spPr>
      </p:pic>
      <p:grpSp>
        <p:nvGrpSpPr>
          <p:cNvPr id="7" name="Group 6"/>
          <p:cNvGrpSpPr/>
          <p:nvPr/>
        </p:nvGrpSpPr>
        <p:grpSpPr>
          <a:xfrm>
            <a:off x="6593983" y="1260495"/>
            <a:ext cx="4464844" cy="400959"/>
            <a:chOff x="2755968" y="1918550"/>
            <a:chExt cx="6590011" cy="1018342"/>
          </a:xfrm>
          <a:solidFill>
            <a:srgbClr val="FF9966"/>
          </a:solidFill>
        </p:grpSpPr>
        <p:sp>
          <p:nvSpPr>
            <p:cNvPr id="9" name="Pentagon 8"/>
            <p:cNvSpPr/>
            <p:nvPr/>
          </p:nvSpPr>
          <p:spPr>
            <a:xfrm>
              <a:off x="2755968" y="1918550"/>
              <a:ext cx="6590011" cy="1018342"/>
            </a:xfrm>
            <a:prstGeom prst="homePlate">
              <a:avLst/>
            </a:prstGeom>
            <a:grpFill/>
            <a:ln>
              <a:solidFill>
                <a:srgbClr val="FF996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10" name="Pentagon 4"/>
            <p:cNvSpPr/>
            <p:nvPr/>
          </p:nvSpPr>
          <p:spPr>
            <a:xfrm rot="10800000">
              <a:off x="2755968" y="1918550"/>
              <a:ext cx="6335426" cy="1018342"/>
            </a:xfrm>
            <a:prstGeom prst="rect">
              <a:avLst/>
            </a:prstGeom>
            <a:grpFill/>
            <a:ln>
              <a:solidFill>
                <a:srgbClr val="FF9966"/>
              </a:solidFill>
            </a:ln>
          </p:spPr>
          <p:style>
            <a:lnRef idx="0">
              <a:scrgbClr r="0" g="0" b="0"/>
            </a:lnRef>
            <a:fillRef idx="0">
              <a:scrgbClr r="0" g="0" b="0"/>
            </a:fillRef>
            <a:effectRef idx="0">
              <a:scrgbClr r="0" g="0" b="0"/>
            </a:effectRef>
            <a:fontRef idx="minor">
              <a:schemeClr val="lt1"/>
            </a:fontRef>
          </p:style>
          <p:txBody>
            <a:bodyPr spcFirstLastPara="0" vert="horz" wrap="square" lIns="1463931" tIns="179070" rIns="334264" bIns="179070" numCol="1" spcCol="1270" anchor="ctr" anchorCtr="0">
              <a:noAutofit/>
            </a:bodyPr>
            <a:lstStyle/>
            <a:p>
              <a:pPr lvl="0" algn="ctr" defTabSz="2089150">
                <a:lnSpc>
                  <a:spcPct val="90000"/>
                </a:lnSpc>
                <a:spcBef>
                  <a:spcPct val="0"/>
                </a:spcBef>
                <a:spcAft>
                  <a:spcPct val="35000"/>
                </a:spcAft>
              </a:pPr>
              <a:endParaRPr lang="en-US" sz="4700" kern="1200" dirty="0"/>
            </a:p>
          </p:txBody>
        </p:sp>
      </p:grpSp>
      <p:sp>
        <p:nvSpPr>
          <p:cNvPr id="8" name="Oval 7"/>
          <p:cNvSpPr/>
          <p:nvPr/>
        </p:nvSpPr>
        <p:spPr>
          <a:xfrm>
            <a:off x="10712940" y="1184457"/>
            <a:ext cx="556074" cy="532804"/>
          </a:xfrm>
          <a:prstGeom prst="ellipse">
            <a:avLst/>
          </a:prstGeom>
          <a:solidFill>
            <a:srgbClr val="FFC92F"/>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r>
              <a:rPr lang="fa-IR" b="1" dirty="0" smtClean="0">
                <a:solidFill>
                  <a:schemeClr val="tx1"/>
                </a:solidFill>
              </a:rPr>
              <a:t>1</a:t>
            </a:r>
            <a:endParaRPr lang="en-US" b="1" dirty="0">
              <a:solidFill>
                <a:schemeClr val="tx1"/>
              </a:solidFill>
            </a:endParaRPr>
          </a:p>
        </p:txBody>
      </p:sp>
      <p:grpSp>
        <p:nvGrpSpPr>
          <p:cNvPr id="11" name="Group 10"/>
          <p:cNvGrpSpPr/>
          <p:nvPr/>
        </p:nvGrpSpPr>
        <p:grpSpPr>
          <a:xfrm>
            <a:off x="6593983" y="1825013"/>
            <a:ext cx="4464844" cy="402336"/>
            <a:chOff x="2755968" y="1918550"/>
            <a:chExt cx="6590011" cy="1018342"/>
          </a:xfrm>
          <a:solidFill>
            <a:srgbClr val="FF9966"/>
          </a:solidFill>
        </p:grpSpPr>
        <p:sp>
          <p:nvSpPr>
            <p:cNvPr id="12" name="Pentagon 11"/>
            <p:cNvSpPr/>
            <p:nvPr/>
          </p:nvSpPr>
          <p:spPr>
            <a:xfrm>
              <a:off x="2755968" y="1918550"/>
              <a:ext cx="6590011" cy="1018342"/>
            </a:xfrm>
            <a:prstGeom prst="homePlat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Pentagon 4"/>
            <p:cNvSpPr/>
            <p:nvPr/>
          </p:nvSpPr>
          <p:spPr>
            <a:xfrm rot="10800000">
              <a:off x="2755968" y="1918550"/>
              <a:ext cx="6335426" cy="101834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463931" tIns="179070" rIns="334264" bIns="179070" numCol="1" spcCol="1270" anchor="ctr" anchorCtr="0">
              <a:noAutofit/>
            </a:bodyPr>
            <a:lstStyle/>
            <a:p>
              <a:pPr lvl="0" algn="ctr" defTabSz="2089150">
                <a:lnSpc>
                  <a:spcPct val="90000"/>
                </a:lnSpc>
                <a:spcBef>
                  <a:spcPct val="0"/>
                </a:spcBef>
                <a:spcAft>
                  <a:spcPct val="35000"/>
                </a:spcAft>
              </a:pPr>
              <a:endParaRPr lang="en-US" sz="4700" kern="1200" dirty="0"/>
            </a:p>
          </p:txBody>
        </p:sp>
      </p:grpSp>
      <p:sp>
        <p:nvSpPr>
          <p:cNvPr id="14" name="Oval 13"/>
          <p:cNvSpPr/>
          <p:nvPr/>
        </p:nvSpPr>
        <p:spPr>
          <a:xfrm>
            <a:off x="10712940" y="1716631"/>
            <a:ext cx="557784" cy="530352"/>
          </a:xfrm>
          <a:prstGeom prst="ellipse">
            <a:avLst/>
          </a:prstGeom>
          <a:solidFill>
            <a:srgbClr val="FFC92F"/>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r>
              <a:rPr lang="fa-IR" b="1" dirty="0" smtClean="0">
                <a:solidFill>
                  <a:schemeClr val="tx1"/>
                </a:solidFill>
              </a:rPr>
              <a:t>2</a:t>
            </a:r>
            <a:endParaRPr lang="en-US" b="1" dirty="0">
              <a:solidFill>
                <a:schemeClr val="tx1"/>
              </a:solidFill>
            </a:endParaRPr>
          </a:p>
        </p:txBody>
      </p:sp>
      <p:grpSp>
        <p:nvGrpSpPr>
          <p:cNvPr id="15" name="Group 14"/>
          <p:cNvGrpSpPr/>
          <p:nvPr/>
        </p:nvGrpSpPr>
        <p:grpSpPr>
          <a:xfrm>
            <a:off x="6593982" y="2351191"/>
            <a:ext cx="4452713" cy="402336"/>
            <a:chOff x="2755968" y="1918550"/>
            <a:chExt cx="6590011" cy="1018342"/>
          </a:xfrm>
          <a:solidFill>
            <a:srgbClr val="FF9966"/>
          </a:solidFill>
        </p:grpSpPr>
        <p:sp>
          <p:nvSpPr>
            <p:cNvPr id="16" name="Pentagon 15"/>
            <p:cNvSpPr/>
            <p:nvPr/>
          </p:nvSpPr>
          <p:spPr>
            <a:xfrm>
              <a:off x="2755968" y="1918550"/>
              <a:ext cx="6590011" cy="1018342"/>
            </a:xfrm>
            <a:prstGeom prst="homePlat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Pentagon 4"/>
            <p:cNvSpPr/>
            <p:nvPr/>
          </p:nvSpPr>
          <p:spPr>
            <a:xfrm rot="10800000">
              <a:off x="2755968" y="1918550"/>
              <a:ext cx="6335426" cy="101834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463931" tIns="179070" rIns="334264" bIns="179070" numCol="1" spcCol="1270" anchor="ctr" anchorCtr="0">
              <a:noAutofit/>
            </a:bodyPr>
            <a:lstStyle/>
            <a:p>
              <a:pPr lvl="0" algn="ctr" defTabSz="2089150">
                <a:lnSpc>
                  <a:spcPct val="90000"/>
                </a:lnSpc>
                <a:spcBef>
                  <a:spcPct val="0"/>
                </a:spcBef>
                <a:spcAft>
                  <a:spcPct val="35000"/>
                </a:spcAft>
              </a:pPr>
              <a:endParaRPr lang="en-US" sz="4700" kern="1200" dirty="0"/>
            </a:p>
          </p:txBody>
        </p:sp>
      </p:grpSp>
      <p:sp>
        <p:nvSpPr>
          <p:cNvPr id="18" name="Oval 17"/>
          <p:cNvSpPr/>
          <p:nvPr/>
        </p:nvSpPr>
        <p:spPr>
          <a:xfrm>
            <a:off x="10712940" y="2269039"/>
            <a:ext cx="557784" cy="530352"/>
          </a:xfrm>
          <a:prstGeom prst="ellipse">
            <a:avLst/>
          </a:prstGeom>
          <a:solidFill>
            <a:srgbClr val="FFC92F"/>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r>
              <a:rPr lang="fa-IR" b="1" dirty="0" smtClean="0">
                <a:solidFill>
                  <a:schemeClr val="tx1"/>
                </a:solidFill>
              </a:rPr>
              <a:t>3</a:t>
            </a:r>
            <a:endParaRPr lang="en-US" b="1" dirty="0">
              <a:solidFill>
                <a:schemeClr val="tx1"/>
              </a:solidFill>
            </a:endParaRPr>
          </a:p>
        </p:txBody>
      </p:sp>
      <p:grpSp>
        <p:nvGrpSpPr>
          <p:cNvPr id="19" name="Group 18"/>
          <p:cNvGrpSpPr/>
          <p:nvPr/>
        </p:nvGrpSpPr>
        <p:grpSpPr>
          <a:xfrm>
            <a:off x="6593982" y="2877073"/>
            <a:ext cx="4452714" cy="402336"/>
            <a:chOff x="2755968" y="1918550"/>
            <a:chExt cx="6590011" cy="1018342"/>
          </a:xfrm>
          <a:solidFill>
            <a:srgbClr val="FF9966"/>
          </a:solidFill>
        </p:grpSpPr>
        <p:sp>
          <p:nvSpPr>
            <p:cNvPr id="20" name="Pentagon 19"/>
            <p:cNvSpPr/>
            <p:nvPr/>
          </p:nvSpPr>
          <p:spPr>
            <a:xfrm>
              <a:off x="2755968" y="1918550"/>
              <a:ext cx="6590011" cy="1018342"/>
            </a:xfrm>
            <a:prstGeom prst="homePlat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Pentagon 4"/>
            <p:cNvSpPr/>
            <p:nvPr/>
          </p:nvSpPr>
          <p:spPr>
            <a:xfrm rot="10800000">
              <a:off x="2755968" y="1918550"/>
              <a:ext cx="6335426" cy="101834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463931" tIns="179070" rIns="334264" bIns="179070" numCol="1" spcCol="1270" anchor="ctr" anchorCtr="0">
              <a:noAutofit/>
            </a:bodyPr>
            <a:lstStyle/>
            <a:p>
              <a:pPr lvl="0" algn="ctr" defTabSz="2089150">
                <a:lnSpc>
                  <a:spcPct val="90000"/>
                </a:lnSpc>
                <a:spcBef>
                  <a:spcPct val="0"/>
                </a:spcBef>
                <a:spcAft>
                  <a:spcPct val="35000"/>
                </a:spcAft>
              </a:pPr>
              <a:endParaRPr lang="en-US" sz="4700" kern="1200" dirty="0"/>
            </a:p>
          </p:txBody>
        </p:sp>
      </p:grpSp>
      <p:sp>
        <p:nvSpPr>
          <p:cNvPr id="22" name="Oval 21"/>
          <p:cNvSpPr/>
          <p:nvPr/>
        </p:nvSpPr>
        <p:spPr>
          <a:xfrm>
            <a:off x="10718331" y="2808568"/>
            <a:ext cx="557784" cy="530352"/>
          </a:xfrm>
          <a:prstGeom prst="ellipse">
            <a:avLst/>
          </a:prstGeom>
          <a:solidFill>
            <a:srgbClr val="FFC92F"/>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r>
              <a:rPr lang="fa-IR" b="1" dirty="0" smtClean="0">
                <a:solidFill>
                  <a:schemeClr val="tx1"/>
                </a:solidFill>
              </a:rPr>
              <a:t>4</a:t>
            </a:r>
            <a:endParaRPr lang="en-US" b="1" dirty="0">
              <a:solidFill>
                <a:schemeClr val="tx1"/>
              </a:solidFill>
            </a:endParaRPr>
          </a:p>
        </p:txBody>
      </p:sp>
      <p:grpSp>
        <p:nvGrpSpPr>
          <p:cNvPr id="23" name="Group 22"/>
          <p:cNvGrpSpPr/>
          <p:nvPr/>
        </p:nvGrpSpPr>
        <p:grpSpPr>
          <a:xfrm>
            <a:off x="6593981" y="3474385"/>
            <a:ext cx="4464845" cy="402336"/>
            <a:chOff x="2755968" y="1918550"/>
            <a:chExt cx="6590011" cy="1018342"/>
          </a:xfrm>
          <a:solidFill>
            <a:srgbClr val="FF9966"/>
          </a:solidFill>
        </p:grpSpPr>
        <p:sp>
          <p:nvSpPr>
            <p:cNvPr id="24" name="Pentagon 23"/>
            <p:cNvSpPr/>
            <p:nvPr/>
          </p:nvSpPr>
          <p:spPr>
            <a:xfrm>
              <a:off x="2755968" y="1918550"/>
              <a:ext cx="6590011" cy="1018342"/>
            </a:xfrm>
            <a:prstGeom prst="homePlat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Pentagon 4"/>
            <p:cNvSpPr/>
            <p:nvPr/>
          </p:nvSpPr>
          <p:spPr>
            <a:xfrm rot="10800000">
              <a:off x="2755968" y="1918550"/>
              <a:ext cx="6335426" cy="101834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463931" tIns="179070" rIns="334264" bIns="179070" numCol="1" spcCol="1270" anchor="ctr" anchorCtr="0">
              <a:noAutofit/>
            </a:bodyPr>
            <a:lstStyle/>
            <a:p>
              <a:pPr lvl="0" algn="ctr" defTabSz="2089150">
                <a:lnSpc>
                  <a:spcPct val="90000"/>
                </a:lnSpc>
                <a:spcBef>
                  <a:spcPct val="0"/>
                </a:spcBef>
                <a:spcAft>
                  <a:spcPct val="35000"/>
                </a:spcAft>
              </a:pPr>
              <a:endParaRPr lang="en-US" sz="4700" kern="1200" dirty="0"/>
            </a:p>
          </p:txBody>
        </p:sp>
      </p:grpSp>
      <p:sp>
        <p:nvSpPr>
          <p:cNvPr id="26" name="Oval 25"/>
          <p:cNvSpPr/>
          <p:nvPr/>
        </p:nvSpPr>
        <p:spPr>
          <a:xfrm>
            <a:off x="10712940" y="3366003"/>
            <a:ext cx="557784" cy="530352"/>
          </a:xfrm>
          <a:prstGeom prst="ellipse">
            <a:avLst/>
          </a:prstGeom>
          <a:solidFill>
            <a:srgbClr val="FFC92F"/>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r>
              <a:rPr lang="fa-IR" b="1" dirty="0" smtClean="0">
                <a:solidFill>
                  <a:schemeClr val="tx1"/>
                </a:solidFill>
              </a:rPr>
              <a:t>5</a:t>
            </a:r>
            <a:endParaRPr lang="en-US" b="1" dirty="0">
              <a:solidFill>
                <a:schemeClr val="tx1"/>
              </a:solidFill>
            </a:endParaRPr>
          </a:p>
        </p:txBody>
      </p:sp>
      <p:grpSp>
        <p:nvGrpSpPr>
          <p:cNvPr id="27" name="Group 26"/>
          <p:cNvGrpSpPr/>
          <p:nvPr/>
        </p:nvGrpSpPr>
        <p:grpSpPr>
          <a:xfrm>
            <a:off x="6593981" y="4055834"/>
            <a:ext cx="4464846" cy="402336"/>
            <a:chOff x="2755968" y="1918550"/>
            <a:chExt cx="6590011" cy="1018342"/>
          </a:xfrm>
          <a:solidFill>
            <a:srgbClr val="FF9966"/>
          </a:solidFill>
        </p:grpSpPr>
        <p:sp>
          <p:nvSpPr>
            <p:cNvPr id="28" name="Pentagon 27"/>
            <p:cNvSpPr/>
            <p:nvPr/>
          </p:nvSpPr>
          <p:spPr>
            <a:xfrm>
              <a:off x="2755968" y="1918550"/>
              <a:ext cx="6590011" cy="1018342"/>
            </a:xfrm>
            <a:prstGeom prst="homePlat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Pentagon 4"/>
            <p:cNvSpPr/>
            <p:nvPr/>
          </p:nvSpPr>
          <p:spPr>
            <a:xfrm rot="10800000">
              <a:off x="2755968" y="1918550"/>
              <a:ext cx="6335426" cy="101834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463931" tIns="179070" rIns="334264" bIns="179070" numCol="1" spcCol="1270" anchor="ctr" anchorCtr="0">
              <a:noAutofit/>
            </a:bodyPr>
            <a:lstStyle/>
            <a:p>
              <a:pPr lvl="0" algn="ctr" defTabSz="2089150">
                <a:lnSpc>
                  <a:spcPct val="90000"/>
                </a:lnSpc>
                <a:spcBef>
                  <a:spcPct val="0"/>
                </a:spcBef>
                <a:spcAft>
                  <a:spcPct val="35000"/>
                </a:spcAft>
              </a:pPr>
              <a:endParaRPr lang="en-US" sz="4700" kern="1200" dirty="0"/>
            </a:p>
          </p:txBody>
        </p:sp>
      </p:grpSp>
      <p:sp>
        <p:nvSpPr>
          <p:cNvPr id="30" name="Oval 29"/>
          <p:cNvSpPr/>
          <p:nvPr/>
        </p:nvSpPr>
        <p:spPr>
          <a:xfrm>
            <a:off x="10712940" y="3947452"/>
            <a:ext cx="557784" cy="530352"/>
          </a:xfrm>
          <a:prstGeom prst="ellipse">
            <a:avLst/>
          </a:prstGeom>
          <a:solidFill>
            <a:srgbClr val="FFC92F"/>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r>
              <a:rPr lang="fa-IR" b="1" dirty="0" smtClean="0">
                <a:solidFill>
                  <a:schemeClr val="tx1"/>
                </a:solidFill>
              </a:rPr>
              <a:t>6</a:t>
            </a:r>
            <a:endParaRPr lang="en-US" b="1" dirty="0">
              <a:solidFill>
                <a:schemeClr val="tx1"/>
              </a:solidFill>
            </a:endParaRPr>
          </a:p>
        </p:txBody>
      </p:sp>
      <p:grpSp>
        <p:nvGrpSpPr>
          <p:cNvPr id="31" name="Group 30"/>
          <p:cNvGrpSpPr/>
          <p:nvPr/>
        </p:nvGrpSpPr>
        <p:grpSpPr>
          <a:xfrm>
            <a:off x="6593980" y="4660713"/>
            <a:ext cx="4467277" cy="402336"/>
            <a:chOff x="2755968" y="1918550"/>
            <a:chExt cx="6590011" cy="1018342"/>
          </a:xfrm>
          <a:solidFill>
            <a:srgbClr val="FF9966"/>
          </a:solidFill>
        </p:grpSpPr>
        <p:sp>
          <p:nvSpPr>
            <p:cNvPr id="32" name="Pentagon 31"/>
            <p:cNvSpPr/>
            <p:nvPr/>
          </p:nvSpPr>
          <p:spPr>
            <a:xfrm>
              <a:off x="2755968" y="1918550"/>
              <a:ext cx="6590011" cy="1018342"/>
            </a:xfrm>
            <a:prstGeom prst="homePlat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Pentagon 4"/>
            <p:cNvSpPr/>
            <p:nvPr/>
          </p:nvSpPr>
          <p:spPr>
            <a:xfrm rot="10800000">
              <a:off x="2755968" y="1918550"/>
              <a:ext cx="6335426" cy="101834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463931" tIns="179070" rIns="334264" bIns="179070" numCol="1" spcCol="1270" anchor="ctr" anchorCtr="0">
              <a:noAutofit/>
            </a:bodyPr>
            <a:lstStyle/>
            <a:p>
              <a:pPr lvl="0" algn="ctr" defTabSz="2089150">
                <a:lnSpc>
                  <a:spcPct val="90000"/>
                </a:lnSpc>
                <a:spcBef>
                  <a:spcPct val="0"/>
                </a:spcBef>
                <a:spcAft>
                  <a:spcPct val="35000"/>
                </a:spcAft>
              </a:pPr>
              <a:endParaRPr lang="en-US" sz="4700" kern="1200" dirty="0"/>
            </a:p>
          </p:txBody>
        </p:sp>
      </p:grpSp>
      <p:sp>
        <p:nvSpPr>
          <p:cNvPr id="34" name="Oval 33"/>
          <p:cNvSpPr/>
          <p:nvPr/>
        </p:nvSpPr>
        <p:spPr>
          <a:xfrm>
            <a:off x="10715371" y="4552331"/>
            <a:ext cx="557784" cy="530352"/>
          </a:xfrm>
          <a:prstGeom prst="ellipse">
            <a:avLst/>
          </a:prstGeom>
          <a:solidFill>
            <a:srgbClr val="FFC92F"/>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r>
              <a:rPr lang="fa-IR" b="1" dirty="0" smtClean="0">
                <a:solidFill>
                  <a:schemeClr val="tx1"/>
                </a:solidFill>
              </a:rPr>
              <a:t>7</a:t>
            </a:r>
            <a:endParaRPr lang="en-US" b="1" dirty="0">
              <a:solidFill>
                <a:schemeClr val="tx1"/>
              </a:solidFill>
            </a:endParaRPr>
          </a:p>
        </p:txBody>
      </p:sp>
      <p:sp>
        <p:nvSpPr>
          <p:cNvPr id="35" name="Rectangle 34"/>
          <p:cNvSpPr/>
          <p:nvPr/>
        </p:nvSpPr>
        <p:spPr>
          <a:xfrm>
            <a:off x="9946473" y="1302154"/>
            <a:ext cx="671979" cy="369332"/>
          </a:xfrm>
          <a:prstGeom prst="rect">
            <a:avLst/>
          </a:prstGeom>
        </p:spPr>
        <p:txBody>
          <a:bodyPr wrap="none">
            <a:spAutoFit/>
          </a:bodyPr>
          <a:lstStyle/>
          <a:p>
            <a:pPr lvl="0">
              <a:defRPr/>
            </a:pPr>
            <a:r>
              <a:rPr lang="fa-IR" b="1" kern="0" dirty="0">
                <a:solidFill>
                  <a:srgbClr val="000000"/>
                </a:solidFill>
                <a:latin typeface="Arial"/>
                <a:cs typeface="B Nazanin" panose="00000400000000000000" pitchFamily="2" charset="-78"/>
              </a:rPr>
              <a:t>مقدمه</a:t>
            </a:r>
            <a:endParaRPr lang="en-US" kern="0" dirty="0">
              <a:solidFill>
                <a:sysClr val="windowText" lastClr="000000"/>
              </a:solidFill>
            </a:endParaRPr>
          </a:p>
        </p:txBody>
      </p:sp>
      <p:sp>
        <p:nvSpPr>
          <p:cNvPr id="36" name="Rectangle 35"/>
          <p:cNvSpPr/>
          <p:nvPr/>
        </p:nvSpPr>
        <p:spPr>
          <a:xfrm>
            <a:off x="8535831" y="1841210"/>
            <a:ext cx="2082621" cy="369332"/>
          </a:xfrm>
          <a:prstGeom prst="rect">
            <a:avLst/>
          </a:prstGeom>
        </p:spPr>
        <p:txBody>
          <a:bodyPr wrap="none">
            <a:spAutoFit/>
          </a:bodyPr>
          <a:lstStyle/>
          <a:p>
            <a:pPr algn="r" rtl="1"/>
            <a:r>
              <a:rPr lang="fa-IR" b="1" dirty="0">
                <a:cs typeface="B Nazanin" panose="00000400000000000000" pitchFamily="2" charset="-78"/>
              </a:rPr>
              <a:t>تصویر دیجیتال چیست؟</a:t>
            </a:r>
            <a:endParaRPr lang="en-US" b="1" dirty="0">
              <a:latin typeface="Times New Roman" pitchFamily="18" charset="0"/>
              <a:cs typeface="B Nazanin" panose="00000400000000000000" pitchFamily="2" charset="-78"/>
            </a:endParaRPr>
          </a:p>
        </p:txBody>
      </p:sp>
      <p:sp>
        <p:nvSpPr>
          <p:cNvPr id="37" name="Rectangle 36"/>
          <p:cNvSpPr/>
          <p:nvPr/>
        </p:nvSpPr>
        <p:spPr>
          <a:xfrm>
            <a:off x="9526486" y="2369953"/>
            <a:ext cx="1091966" cy="369332"/>
          </a:xfrm>
          <a:prstGeom prst="rect">
            <a:avLst/>
          </a:prstGeom>
        </p:spPr>
        <p:txBody>
          <a:bodyPr wrap="none">
            <a:spAutoFit/>
          </a:bodyPr>
          <a:lstStyle/>
          <a:p>
            <a:r>
              <a:rPr lang="ar-SA" b="1" dirty="0">
                <a:solidFill>
                  <a:srgbClr val="000000"/>
                </a:solidFill>
                <a:latin typeface="Tahoma" panose="020B0604030504040204" pitchFamily="34" charset="0"/>
                <a:ea typeface="Times New Roman" panose="02020603050405020304" pitchFamily="18" charset="0"/>
                <a:cs typeface="B Nazanin" panose="00000400000000000000" pitchFamily="2" charset="-78"/>
              </a:rPr>
              <a:t>انواع اسکنر</a:t>
            </a:r>
            <a:endParaRPr lang="en-US" dirty="0"/>
          </a:p>
        </p:txBody>
      </p:sp>
      <p:sp>
        <p:nvSpPr>
          <p:cNvPr id="38" name="Rectangle 37"/>
          <p:cNvSpPr/>
          <p:nvPr/>
        </p:nvSpPr>
        <p:spPr>
          <a:xfrm>
            <a:off x="8543845" y="2883289"/>
            <a:ext cx="2074607" cy="369332"/>
          </a:xfrm>
          <a:prstGeom prst="rect">
            <a:avLst/>
          </a:prstGeom>
        </p:spPr>
        <p:txBody>
          <a:bodyPr wrap="none">
            <a:spAutoFit/>
          </a:bodyPr>
          <a:lstStyle/>
          <a:p>
            <a:r>
              <a:rPr lang="ar-SA" b="1" dirty="0">
                <a:cs typeface="B Nazanin" panose="00000400000000000000" pitchFamily="2" charset="-78"/>
              </a:rPr>
              <a:t>کالبد شکافی یک اسکنر</a:t>
            </a:r>
            <a:endParaRPr lang="en-US" b="1" dirty="0">
              <a:cs typeface="B Nazanin" panose="00000400000000000000" pitchFamily="2" charset="-78"/>
            </a:endParaRPr>
          </a:p>
        </p:txBody>
      </p:sp>
      <p:sp>
        <p:nvSpPr>
          <p:cNvPr id="39" name="Rectangle 38"/>
          <p:cNvSpPr/>
          <p:nvPr/>
        </p:nvSpPr>
        <p:spPr>
          <a:xfrm>
            <a:off x="8918949" y="3478839"/>
            <a:ext cx="1699503" cy="388696"/>
          </a:xfrm>
          <a:prstGeom prst="rect">
            <a:avLst/>
          </a:prstGeom>
        </p:spPr>
        <p:txBody>
          <a:bodyPr wrap="none">
            <a:spAutoFit/>
          </a:bodyPr>
          <a:lstStyle/>
          <a:p>
            <a:pPr algn="just" rtl="1" fontAlgn="base">
              <a:lnSpc>
                <a:spcPct val="107000"/>
              </a:lnSpc>
            </a:pPr>
            <a:r>
              <a:rPr lang="ar-SA" b="1" dirty="0">
                <a:latin typeface="BBCNassim"/>
                <a:ea typeface="Times New Roman" panose="02020603050405020304" pitchFamily="18" charset="0"/>
                <a:cs typeface="B Nazanin" panose="00000400000000000000" pitchFamily="2" charset="-78"/>
              </a:rPr>
              <a:t>فرآیند اسکن کردن</a:t>
            </a:r>
            <a:endParaRPr lang="en-US" dirty="0">
              <a:latin typeface="Calibri" panose="020F0502020204030204" pitchFamily="34" charset="0"/>
              <a:ea typeface="Calibri" panose="020F0502020204030204" pitchFamily="34" charset="0"/>
              <a:cs typeface="Arial" panose="020B0604020202020204" pitchFamily="34" charset="0"/>
            </a:endParaRPr>
          </a:p>
        </p:txBody>
      </p:sp>
      <p:sp>
        <p:nvSpPr>
          <p:cNvPr id="40" name="Rectangle 39"/>
          <p:cNvSpPr/>
          <p:nvPr/>
        </p:nvSpPr>
        <p:spPr>
          <a:xfrm>
            <a:off x="9438776" y="4078322"/>
            <a:ext cx="1226618" cy="369332"/>
          </a:xfrm>
          <a:prstGeom prst="rect">
            <a:avLst/>
          </a:prstGeom>
        </p:spPr>
        <p:txBody>
          <a:bodyPr wrap="none">
            <a:spAutoFit/>
          </a:bodyPr>
          <a:lstStyle/>
          <a:p>
            <a:r>
              <a:rPr lang="ar-SA" b="1" dirty="0">
                <a:latin typeface="BBCNassim"/>
                <a:ea typeface="Times New Roman" panose="02020603050405020304" pitchFamily="18" charset="0"/>
                <a:cs typeface="B Nazanin" panose="00000400000000000000" pitchFamily="2" charset="-78"/>
              </a:rPr>
              <a:t>انتقال تصاویر</a:t>
            </a:r>
            <a:endParaRPr lang="en-US" b="1" dirty="0">
              <a:cs typeface="B Nazanin" panose="00000400000000000000" pitchFamily="2" charset="-78"/>
            </a:endParaRPr>
          </a:p>
        </p:txBody>
      </p:sp>
      <p:sp>
        <p:nvSpPr>
          <p:cNvPr id="41" name="Rectangle 40"/>
          <p:cNvSpPr/>
          <p:nvPr/>
        </p:nvSpPr>
        <p:spPr>
          <a:xfrm>
            <a:off x="7606000" y="4647609"/>
            <a:ext cx="3106940" cy="369332"/>
          </a:xfrm>
          <a:prstGeom prst="rect">
            <a:avLst/>
          </a:prstGeom>
        </p:spPr>
        <p:txBody>
          <a:bodyPr wrap="none">
            <a:spAutoFit/>
          </a:bodyPr>
          <a:lstStyle/>
          <a:p>
            <a:pPr algn="r" rtl="1"/>
            <a:r>
              <a:rPr lang="ar-SA" b="1" dirty="0">
                <a:cs typeface="B Nazanin" panose="00000400000000000000" pitchFamily="2" charset="-78"/>
              </a:rPr>
              <a:t>پارامترهای مهم در انتخاب یک اسکنر</a:t>
            </a:r>
            <a:endParaRPr lang="en-US" b="1" dirty="0">
              <a:cs typeface="B Nazanin" panose="00000400000000000000" pitchFamily="2" charset="-78"/>
            </a:endParaRPr>
          </a:p>
        </p:txBody>
      </p:sp>
      <p:grpSp>
        <p:nvGrpSpPr>
          <p:cNvPr id="42" name="Group 41"/>
          <p:cNvGrpSpPr/>
          <p:nvPr/>
        </p:nvGrpSpPr>
        <p:grpSpPr>
          <a:xfrm>
            <a:off x="6593980" y="5237702"/>
            <a:ext cx="4471614" cy="402336"/>
            <a:chOff x="2755968" y="1918550"/>
            <a:chExt cx="6590011" cy="1018342"/>
          </a:xfrm>
          <a:solidFill>
            <a:srgbClr val="FF9966"/>
          </a:solidFill>
        </p:grpSpPr>
        <p:sp>
          <p:nvSpPr>
            <p:cNvPr id="43" name="Pentagon 42"/>
            <p:cNvSpPr/>
            <p:nvPr/>
          </p:nvSpPr>
          <p:spPr>
            <a:xfrm>
              <a:off x="2755968" y="1918550"/>
              <a:ext cx="6590011" cy="1018342"/>
            </a:xfrm>
            <a:prstGeom prst="homePlat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44" name="Pentagon 4"/>
            <p:cNvSpPr/>
            <p:nvPr/>
          </p:nvSpPr>
          <p:spPr>
            <a:xfrm rot="10800000">
              <a:off x="2755968" y="1918550"/>
              <a:ext cx="6335426" cy="101834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463931" tIns="179070" rIns="334264" bIns="179070" numCol="1" spcCol="1270" anchor="ctr" anchorCtr="0">
              <a:noAutofit/>
            </a:bodyPr>
            <a:lstStyle/>
            <a:p>
              <a:pPr lvl="0" algn="ctr" defTabSz="2089150">
                <a:lnSpc>
                  <a:spcPct val="90000"/>
                </a:lnSpc>
                <a:spcBef>
                  <a:spcPct val="0"/>
                </a:spcBef>
                <a:spcAft>
                  <a:spcPct val="35000"/>
                </a:spcAft>
              </a:pPr>
              <a:endParaRPr lang="en-US" sz="4700" kern="1200" dirty="0"/>
            </a:p>
          </p:txBody>
        </p:sp>
      </p:grpSp>
      <p:sp>
        <p:nvSpPr>
          <p:cNvPr id="45" name="Oval 44"/>
          <p:cNvSpPr/>
          <p:nvPr/>
        </p:nvSpPr>
        <p:spPr>
          <a:xfrm>
            <a:off x="10719707" y="5129320"/>
            <a:ext cx="557784" cy="530352"/>
          </a:xfrm>
          <a:prstGeom prst="ellipse">
            <a:avLst/>
          </a:prstGeom>
          <a:solidFill>
            <a:srgbClr val="FFC92F"/>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r>
              <a:rPr lang="fa-IR" b="1" dirty="0" smtClean="0">
                <a:solidFill>
                  <a:schemeClr val="tx1"/>
                </a:solidFill>
              </a:rPr>
              <a:t>8</a:t>
            </a:r>
            <a:endParaRPr lang="en-US" b="1" dirty="0">
              <a:solidFill>
                <a:schemeClr val="tx1"/>
              </a:solidFill>
            </a:endParaRPr>
          </a:p>
        </p:txBody>
      </p:sp>
      <p:sp>
        <p:nvSpPr>
          <p:cNvPr id="46" name="Rectangle 45"/>
          <p:cNvSpPr/>
          <p:nvPr/>
        </p:nvSpPr>
        <p:spPr>
          <a:xfrm>
            <a:off x="8595408" y="5250978"/>
            <a:ext cx="2124299" cy="369332"/>
          </a:xfrm>
          <a:prstGeom prst="rect">
            <a:avLst/>
          </a:prstGeom>
        </p:spPr>
        <p:txBody>
          <a:bodyPr wrap="none">
            <a:spAutoFit/>
          </a:bodyPr>
          <a:lstStyle/>
          <a:p>
            <a:r>
              <a:rPr lang="fa-IR" b="1" dirty="0">
                <a:latin typeface="Tahoma" panose="020B0604030504040204" pitchFamily="34" charset="0"/>
                <a:ea typeface="Times New Roman" panose="02020603050405020304" pitchFamily="18" charset="0"/>
                <a:cs typeface="B Nazanin" panose="00000400000000000000" pitchFamily="2" charset="-78"/>
              </a:rPr>
              <a:t>نتیجه گیری و جمع بندی</a:t>
            </a:r>
            <a:endParaRPr lang="en-US" b="1" dirty="0">
              <a:cs typeface="B Nazanin" panose="00000400000000000000" pitchFamily="2" charset="-78"/>
            </a:endParaRPr>
          </a:p>
        </p:txBody>
      </p:sp>
      <p:grpSp>
        <p:nvGrpSpPr>
          <p:cNvPr id="47" name="Group 46"/>
          <p:cNvGrpSpPr/>
          <p:nvPr/>
        </p:nvGrpSpPr>
        <p:grpSpPr>
          <a:xfrm>
            <a:off x="6588205" y="5803540"/>
            <a:ext cx="4464844" cy="400959"/>
            <a:chOff x="2755968" y="1918550"/>
            <a:chExt cx="6590011" cy="1018342"/>
          </a:xfrm>
          <a:solidFill>
            <a:srgbClr val="FF9966"/>
          </a:solidFill>
        </p:grpSpPr>
        <p:sp>
          <p:nvSpPr>
            <p:cNvPr id="48" name="Pentagon 47"/>
            <p:cNvSpPr/>
            <p:nvPr/>
          </p:nvSpPr>
          <p:spPr>
            <a:xfrm>
              <a:off x="2755968" y="1918550"/>
              <a:ext cx="6590011" cy="1018342"/>
            </a:xfrm>
            <a:prstGeom prst="homePlate">
              <a:avLst/>
            </a:prstGeom>
            <a:grpFill/>
            <a:ln>
              <a:solidFill>
                <a:srgbClr val="FF996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49" name="Pentagon 4"/>
            <p:cNvSpPr/>
            <p:nvPr/>
          </p:nvSpPr>
          <p:spPr>
            <a:xfrm rot="10800000">
              <a:off x="2755968" y="1918550"/>
              <a:ext cx="6335426" cy="1018342"/>
            </a:xfrm>
            <a:prstGeom prst="rect">
              <a:avLst/>
            </a:prstGeom>
            <a:grpFill/>
            <a:ln>
              <a:solidFill>
                <a:srgbClr val="FF9966"/>
              </a:solidFill>
            </a:ln>
          </p:spPr>
          <p:style>
            <a:lnRef idx="0">
              <a:scrgbClr r="0" g="0" b="0"/>
            </a:lnRef>
            <a:fillRef idx="0">
              <a:scrgbClr r="0" g="0" b="0"/>
            </a:fillRef>
            <a:effectRef idx="0">
              <a:scrgbClr r="0" g="0" b="0"/>
            </a:effectRef>
            <a:fontRef idx="minor">
              <a:schemeClr val="lt1"/>
            </a:fontRef>
          </p:style>
          <p:txBody>
            <a:bodyPr spcFirstLastPara="0" vert="horz" wrap="square" lIns="1463931" tIns="179070" rIns="334264" bIns="179070" numCol="1" spcCol="1270" anchor="ctr" anchorCtr="0">
              <a:noAutofit/>
            </a:bodyPr>
            <a:lstStyle/>
            <a:p>
              <a:pPr lvl="0" algn="ctr" defTabSz="2089150">
                <a:lnSpc>
                  <a:spcPct val="90000"/>
                </a:lnSpc>
                <a:spcBef>
                  <a:spcPct val="0"/>
                </a:spcBef>
                <a:spcAft>
                  <a:spcPct val="35000"/>
                </a:spcAft>
              </a:pPr>
              <a:endParaRPr lang="en-US" sz="4700" kern="1200" dirty="0"/>
            </a:p>
          </p:txBody>
        </p:sp>
      </p:grpSp>
      <p:sp>
        <p:nvSpPr>
          <p:cNvPr id="50" name="Oval 49"/>
          <p:cNvSpPr/>
          <p:nvPr/>
        </p:nvSpPr>
        <p:spPr>
          <a:xfrm>
            <a:off x="10707162" y="5727502"/>
            <a:ext cx="556074" cy="532804"/>
          </a:xfrm>
          <a:prstGeom prst="ellipse">
            <a:avLst/>
          </a:prstGeom>
          <a:solidFill>
            <a:srgbClr val="FFC92F"/>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r>
              <a:rPr lang="en-US" b="1" dirty="0" smtClean="0">
                <a:solidFill>
                  <a:schemeClr val="tx1"/>
                </a:solidFill>
              </a:rPr>
              <a:t>9</a:t>
            </a:r>
            <a:endParaRPr lang="en-US" b="1" dirty="0">
              <a:solidFill>
                <a:schemeClr val="tx1"/>
              </a:solidFill>
            </a:endParaRPr>
          </a:p>
        </p:txBody>
      </p:sp>
      <p:sp>
        <p:nvSpPr>
          <p:cNvPr id="51" name="Rectangle 50"/>
          <p:cNvSpPr/>
          <p:nvPr/>
        </p:nvSpPr>
        <p:spPr>
          <a:xfrm>
            <a:off x="9940695" y="5845199"/>
            <a:ext cx="739305" cy="369332"/>
          </a:xfrm>
          <a:prstGeom prst="rect">
            <a:avLst/>
          </a:prstGeom>
        </p:spPr>
        <p:txBody>
          <a:bodyPr wrap="none">
            <a:spAutoFit/>
          </a:bodyPr>
          <a:lstStyle/>
          <a:p>
            <a:pPr lvl="0">
              <a:defRPr/>
            </a:pPr>
            <a:r>
              <a:rPr lang="fa-IR" b="1" kern="0" dirty="0" smtClean="0">
                <a:solidFill>
                  <a:srgbClr val="000000"/>
                </a:solidFill>
                <a:latin typeface="Arial"/>
                <a:cs typeface="B Nazanin" panose="00000400000000000000" pitchFamily="2" charset="-78"/>
              </a:rPr>
              <a:t>منابع   </a:t>
            </a:r>
            <a:endParaRPr lang="en-US" kern="0" dirty="0">
              <a:solidFill>
                <a:sysClr val="windowText" lastClr="000000"/>
              </a:solidFill>
            </a:endParaRPr>
          </a:p>
        </p:txBody>
      </p:sp>
    </p:spTree>
    <p:extLst>
      <p:ext uri="{BB962C8B-B14F-4D97-AF65-F5344CB8AC3E}">
        <p14:creationId xmlns:p14="http://schemas.microsoft.com/office/powerpoint/2010/main" val="22925878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ppt_x"/>
                                          </p:val>
                                        </p:tav>
                                        <p:tav tm="100000">
                                          <p:val>
                                            <p:strVal val="#ppt_x"/>
                                          </p:val>
                                        </p:tav>
                                      </p:tavLst>
                                    </p:anim>
                                    <p:anim calcmode="lin" valueType="num">
                                      <p:cBhvr additive="base">
                                        <p:cTn id="26" dur="500" fill="hold"/>
                                        <p:tgtEl>
                                          <p:spTgt spid="3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500" fill="hold"/>
                                        <p:tgtEl>
                                          <p:spTgt spid="37"/>
                                        </p:tgtEl>
                                        <p:attrNameLst>
                                          <p:attrName>ppt_x</p:attrName>
                                        </p:attrNameLst>
                                      </p:cBhvr>
                                      <p:tavLst>
                                        <p:tav tm="0">
                                          <p:val>
                                            <p:strVal val="#ppt_x"/>
                                          </p:val>
                                        </p:tav>
                                        <p:tav tm="100000">
                                          <p:val>
                                            <p:strVal val="#ppt_x"/>
                                          </p:val>
                                        </p:tav>
                                      </p:tavLst>
                                    </p:anim>
                                    <p:anim calcmode="lin" valueType="num">
                                      <p:cBhvr additive="base">
                                        <p:cTn id="36" dur="500" fill="hold"/>
                                        <p:tgtEl>
                                          <p:spTgt spid="3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ppt_x"/>
                                          </p:val>
                                        </p:tav>
                                        <p:tav tm="100000">
                                          <p:val>
                                            <p:strVal val="#ppt_x"/>
                                          </p:val>
                                        </p:tav>
                                      </p:tavLst>
                                    </p:anim>
                                    <p:anim calcmode="lin" valueType="num">
                                      <p:cBhvr additive="base">
                                        <p:cTn id="50" dur="500" fill="hold"/>
                                        <p:tgtEl>
                                          <p:spTgt spid="38"/>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ppt_x"/>
                                          </p:val>
                                        </p:tav>
                                        <p:tav tm="100000">
                                          <p:val>
                                            <p:strVal val="#ppt_x"/>
                                          </p:val>
                                        </p:tav>
                                      </p:tavLst>
                                    </p:anim>
                                    <p:anim calcmode="lin" valueType="num">
                                      <p:cBhvr additive="base">
                                        <p:cTn id="54" dur="500" fill="hold"/>
                                        <p:tgtEl>
                                          <p:spTgt spid="22"/>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9"/>
                                        </p:tgtEl>
                                        <p:attrNameLst>
                                          <p:attrName>style.visibility</p:attrName>
                                        </p:attrNameLst>
                                      </p:cBhvr>
                                      <p:to>
                                        <p:strVal val="visible"/>
                                      </p:to>
                                    </p:set>
                                    <p:anim calcmode="lin" valueType="num">
                                      <p:cBhvr additive="base">
                                        <p:cTn id="63" dur="500" fill="hold"/>
                                        <p:tgtEl>
                                          <p:spTgt spid="39"/>
                                        </p:tgtEl>
                                        <p:attrNameLst>
                                          <p:attrName>ppt_x</p:attrName>
                                        </p:attrNameLst>
                                      </p:cBhvr>
                                      <p:tavLst>
                                        <p:tav tm="0">
                                          <p:val>
                                            <p:strVal val="#ppt_x"/>
                                          </p:val>
                                        </p:tav>
                                        <p:tav tm="100000">
                                          <p:val>
                                            <p:strVal val="#ppt_x"/>
                                          </p:val>
                                        </p:tav>
                                      </p:tavLst>
                                    </p:anim>
                                    <p:anim calcmode="lin" valueType="num">
                                      <p:cBhvr additive="base">
                                        <p:cTn id="64" dur="500" fill="hold"/>
                                        <p:tgtEl>
                                          <p:spTgt spid="39"/>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ppt_x"/>
                                          </p:val>
                                        </p:tav>
                                        <p:tav tm="100000">
                                          <p:val>
                                            <p:strVal val="#ppt_x"/>
                                          </p:val>
                                        </p:tav>
                                      </p:tavLst>
                                    </p:anim>
                                    <p:anim calcmode="lin" valueType="num">
                                      <p:cBhvr additive="base">
                                        <p:cTn id="7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additive="base">
                                        <p:cTn id="77" dur="500" fill="hold"/>
                                        <p:tgtEl>
                                          <p:spTgt spid="40"/>
                                        </p:tgtEl>
                                        <p:attrNameLst>
                                          <p:attrName>ppt_x</p:attrName>
                                        </p:attrNameLst>
                                      </p:cBhvr>
                                      <p:tavLst>
                                        <p:tav tm="0">
                                          <p:val>
                                            <p:strVal val="#ppt_x"/>
                                          </p:val>
                                        </p:tav>
                                        <p:tav tm="100000">
                                          <p:val>
                                            <p:strVal val="#ppt_x"/>
                                          </p:val>
                                        </p:tav>
                                      </p:tavLst>
                                    </p:anim>
                                    <p:anim calcmode="lin" valueType="num">
                                      <p:cBhvr additive="base">
                                        <p:cTn id="78" dur="500" fill="hold"/>
                                        <p:tgtEl>
                                          <p:spTgt spid="40"/>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additive="base">
                                        <p:cTn id="81" dur="500" fill="hold"/>
                                        <p:tgtEl>
                                          <p:spTgt spid="27"/>
                                        </p:tgtEl>
                                        <p:attrNameLst>
                                          <p:attrName>ppt_x</p:attrName>
                                        </p:attrNameLst>
                                      </p:cBhvr>
                                      <p:tavLst>
                                        <p:tav tm="0">
                                          <p:val>
                                            <p:strVal val="#ppt_x"/>
                                          </p:val>
                                        </p:tav>
                                        <p:tav tm="100000">
                                          <p:val>
                                            <p:strVal val="#ppt_x"/>
                                          </p:val>
                                        </p:tav>
                                      </p:tavLst>
                                    </p:anim>
                                    <p:anim calcmode="lin" valueType="num">
                                      <p:cBhvr additive="base">
                                        <p:cTn id="82" dur="500" fill="hold"/>
                                        <p:tgtEl>
                                          <p:spTgt spid="27"/>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additive="base">
                                        <p:cTn id="85" dur="500" fill="hold"/>
                                        <p:tgtEl>
                                          <p:spTgt spid="30"/>
                                        </p:tgtEl>
                                        <p:attrNameLst>
                                          <p:attrName>ppt_x</p:attrName>
                                        </p:attrNameLst>
                                      </p:cBhvr>
                                      <p:tavLst>
                                        <p:tav tm="0">
                                          <p:val>
                                            <p:strVal val="#ppt_x"/>
                                          </p:val>
                                        </p:tav>
                                        <p:tav tm="100000">
                                          <p:val>
                                            <p:strVal val="#ppt_x"/>
                                          </p:val>
                                        </p:tav>
                                      </p:tavLst>
                                    </p:anim>
                                    <p:anim calcmode="lin" valueType="num">
                                      <p:cBhvr additive="base">
                                        <p:cTn id="8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500" fill="hold"/>
                                        <p:tgtEl>
                                          <p:spTgt spid="41"/>
                                        </p:tgtEl>
                                        <p:attrNameLst>
                                          <p:attrName>ppt_x</p:attrName>
                                        </p:attrNameLst>
                                      </p:cBhvr>
                                      <p:tavLst>
                                        <p:tav tm="0">
                                          <p:val>
                                            <p:strVal val="#ppt_x"/>
                                          </p:val>
                                        </p:tav>
                                        <p:tav tm="100000">
                                          <p:val>
                                            <p:strVal val="#ppt_x"/>
                                          </p:val>
                                        </p:tav>
                                      </p:tavLst>
                                    </p:anim>
                                    <p:anim calcmode="lin" valueType="num">
                                      <p:cBhvr additive="base">
                                        <p:cTn id="92" dur="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500" fill="hold"/>
                                        <p:tgtEl>
                                          <p:spTgt spid="31"/>
                                        </p:tgtEl>
                                        <p:attrNameLst>
                                          <p:attrName>ppt_x</p:attrName>
                                        </p:attrNameLst>
                                      </p:cBhvr>
                                      <p:tavLst>
                                        <p:tav tm="0">
                                          <p:val>
                                            <p:strVal val="#ppt_x"/>
                                          </p:val>
                                        </p:tav>
                                        <p:tav tm="100000">
                                          <p:val>
                                            <p:strVal val="#ppt_x"/>
                                          </p:val>
                                        </p:tav>
                                      </p:tavLst>
                                    </p:anim>
                                    <p:anim calcmode="lin" valueType="num">
                                      <p:cBhvr additive="base">
                                        <p:cTn id="96" dur="50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500" fill="hold"/>
                                        <p:tgtEl>
                                          <p:spTgt spid="34"/>
                                        </p:tgtEl>
                                        <p:attrNameLst>
                                          <p:attrName>ppt_x</p:attrName>
                                        </p:attrNameLst>
                                      </p:cBhvr>
                                      <p:tavLst>
                                        <p:tav tm="0">
                                          <p:val>
                                            <p:strVal val="#ppt_x"/>
                                          </p:val>
                                        </p:tav>
                                        <p:tav tm="100000">
                                          <p:val>
                                            <p:strVal val="#ppt_x"/>
                                          </p:val>
                                        </p:tav>
                                      </p:tavLst>
                                    </p:anim>
                                    <p:anim calcmode="lin" valueType="num">
                                      <p:cBhvr additive="base">
                                        <p:cTn id="10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46"/>
                                        </p:tgtEl>
                                        <p:attrNameLst>
                                          <p:attrName>style.visibility</p:attrName>
                                        </p:attrNameLst>
                                      </p:cBhvr>
                                      <p:to>
                                        <p:strVal val="visible"/>
                                      </p:to>
                                    </p:set>
                                    <p:anim calcmode="lin" valueType="num">
                                      <p:cBhvr additive="base">
                                        <p:cTn id="105" dur="500" fill="hold"/>
                                        <p:tgtEl>
                                          <p:spTgt spid="46"/>
                                        </p:tgtEl>
                                        <p:attrNameLst>
                                          <p:attrName>ppt_x</p:attrName>
                                        </p:attrNameLst>
                                      </p:cBhvr>
                                      <p:tavLst>
                                        <p:tav tm="0">
                                          <p:val>
                                            <p:strVal val="#ppt_x"/>
                                          </p:val>
                                        </p:tav>
                                        <p:tav tm="100000">
                                          <p:val>
                                            <p:strVal val="#ppt_x"/>
                                          </p:val>
                                        </p:tav>
                                      </p:tavLst>
                                    </p:anim>
                                    <p:anim calcmode="lin" valueType="num">
                                      <p:cBhvr additive="base">
                                        <p:cTn id="106" dur="500" fill="hold"/>
                                        <p:tgtEl>
                                          <p:spTgt spid="46"/>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42"/>
                                        </p:tgtEl>
                                        <p:attrNameLst>
                                          <p:attrName>style.visibility</p:attrName>
                                        </p:attrNameLst>
                                      </p:cBhvr>
                                      <p:to>
                                        <p:strVal val="visible"/>
                                      </p:to>
                                    </p:set>
                                    <p:anim calcmode="lin" valueType="num">
                                      <p:cBhvr additive="base">
                                        <p:cTn id="109" dur="500" fill="hold"/>
                                        <p:tgtEl>
                                          <p:spTgt spid="42"/>
                                        </p:tgtEl>
                                        <p:attrNameLst>
                                          <p:attrName>ppt_x</p:attrName>
                                        </p:attrNameLst>
                                      </p:cBhvr>
                                      <p:tavLst>
                                        <p:tav tm="0">
                                          <p:val>
                                            <p:strVal val="#ppt_x"/>
                                          </p:val>
                                        </p:tav>
                                        <p:tav tm="100000">
                                          <p:val>
                                            <p:strVal val="#ppt_x"/>
                                          </p:val>
                                        </p:tav>
                                      </p:tavLst>
                                    </p:anim>
                                    <p:anim calcmode="lin" valueType="num">
                                      <p:cBhvr additive="base">
                                        <p:cTn id="110" dur="500" fill="hold"/>
                                        <p:tgtEl>
                                          <p:spTgt spid="42"/>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 calcmode="lin" valueType="num">
                                      <p:cBhvr additive="base">
                                        <p:cTn id="113" dur="500" fill="hold"/>
                                        <p:tgtEl>
                                          <p:spTgt spid="45"/>
                                        </p:tgtEl>
                                        <p:attrNameLst>
                                          <p:attrName>ppt_x</p:attrName>
                                        </p:attrNameLst>
                                      </p:cBhvr>
                                      <p:tavLst>
                                        <p:tav tm="0">
                                          <p:val>
                                            <p:strVal val="#ppt_x"/>
                                          </p:val>
                                        </p:tav>
                                        <p:tav tm="100000">
                                          <p:val>
                                            <p:strVal val="#ppt_x"/>
                                          </p:val>
                                        </p:tav>
                                      </p:tavLst>
                                    </p:anim>
                                    <p:anim calcmode="lin" valueType="num">
                                      <p:cBhvr additive="base">
                                        <p:cTn id="11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50"/>
                                        </p:tgtEl>
                                        <p:attrNameLst>
                                          <p:attrName>style.visibility</p:attrName>
                                        </p:attrNameLst>
                                      </p:cBhvr>
                                      <p:to>
                                        <p:strVal val="visible"/>
                                      </p:to>
                                    </p:set>
                                    <p:anim calcmode="lin" valueType="num">
                                      <p:cBhvr additive="base">
                                        <p:cTn id="119" dur="500" fill="hold"/>
                                        <p:tgtEl>
                                          <p:spTgt spid="50"/>
                                        </p:tgtEl>
                                        <p:attrNameLst>
                                          <p:attrName>ppt_x</p:attrName>
                                        </p:attrNameLst>
                                      </p:cBhvr>
                                      <p:tavLst>
                                        <p:tav tm="0">
                                          <p:val>
                                            <p:strVal val="#ppt_x"/>
                                          </p:val>
                                        </p:tav>
                                        <p:tav tm="100000">
                                          <p:val>
                                            <p:strVal val="#ppt_x"/>
                                          </p:val>
                                        </p:tav>
                                      </p:tavLst>
                                    </p:anim>
                                    <p:anim calcmode="lin" valueType="num">
                                      <p:cBhvr additive="base">
                                        <p:cTn id="120" dur="500" fill="hold"/>
                                        <p:tgtEl>
                                          <p:spTgt spid="50"/>
                                        </p:tgtEl>
                                        <p:attrNameLst>
                                          <p:attrName>ppt_y</p:attrName>
                                        </p:attrNameLst>
                                      </p:cBhvr>
                                      <p:tavLst>
                                        <p:tav tm="0">
                                          <p:val>
                                            <p:strVal val="1+#ppt_h/2"/>
                                          </p:val>
                                        </p:tav>
                                        <p:tav tm="100000">
                                          <p:val>
                                            <p:strVal val="#ppt_y"/>
                                          </p:val>
                                        </p:tav>
                                      </p:tavLst>
                                    </p:anim>
                                  </p:childTnLst>
                                </p:cTn>
                              </p:par>
                              <p:par>
                                <p:cTn id="121" presetID="2" presetClass="entr" presetSubtype="4" fill="hold" nodeType="withEffect">
                                  <p:stCondLst>
                                    <p:cond delay="0"/>
                                  </p:stCondLst>
                                  <p:childTnLst>
                                    <p:set>
                                      <p:cBhvr>
                                        <p:cTn id="122" dur="1" fill="hold">
                                          <p:stCondLst>
                                            <p:cond delay="0"/>
                                          </p:stCondLst>
                                        </p:cTn>
                                        <p:tgtEl>
                                          <p:spTgt spid="47"/>
                                        </p:tgtEl>
                                        <p:attrNameLst>
                                          <p:attrName>style.visibility</p:attrName>
                                        </p:attrNameLst>
                                      </p:cBhvr>
                                      <p:to>
                                        <p:strVal val="visible"/>
                                      </p:to>
                                    </p:set>
                                    <p:anim calcmode="lin" valueType="num">
                                      <p:cBhvr additive="base">
                                        <p:cTn id="123" dur="500" fill="hold"/>
                                        <p:tgtEl>
                                          <p:spTgt spid="47"/>
                                        </p:tgtEl>
                                        <p:attrNameLst>
                                          <p:attrName>ppt_x</p:attrName>
                                        </p:attrNameLst>
                                      </p:cBhvr>
                                      <p:tavLst>
                                        <p:tav tm="0">
                                          <p:val>
                                            <p:strVal val="#ppt_x"/>
                                          </p:val>
                                        </p:tav>
                                        <p:tav tm="100000">
                                          <p:val>
                                            <p:strVal val="#ppt_x"/>
                                          </p:val>
                                        </p:tav>
                                      </p:tavLst>
                                    </p:anim>
                                    <p:anim calcmode="lin" valueType="num">
                                      <p:cBhvr additive="base">
                                        <p:cTn id="124" dur="500" fill="hold"/>
                                        <p:tgtEl>
                                          <p:spTgt spid="4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additive="base">
                                        <p:cTn id="127" dur="500" fill="hold"/>
                                        <p:tgtEl>
                                          <p:spTgt spid="51"/>
                                        </p:tgtEl>
                                        <p:attrNameLst>
                                          <p:attrName>ppt_x</p:attrName>
                                        </p:attrNameLst>
                                      </p:cBhvr>
                                      <p:tavLst>
                                        <p:tav tm="0">
                                          <p:val>
                                            <p:strVal val="#ppt_x"/>
                                          </p:val>
                                        </p:tav>
                                        <p:tav tm="100000">
                                          <p:val>
                                            <p:strVal val="#ppt_x"/>
                                          </p:val>
                                        </p:tav>
                                      </p:tavLst>
                                    </p:anim>
                                    <p:anim calcmode="lin" valueType="num">
                                      <p:cBhvr additive="base">
                                        <p:cTn id="12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8" grpId="0" animBg="1"/>
      <p:bldP spid="22" grpId="0" animBg="1"/>
      <p:bldP spid="26" grpId="0" animBg="1"/>
      <p:bldP spid="30" grpId="0" animBg="1"/>
      <p:bldP spid="34" grpId="0" animBg="1"/>
      <p:bldP spid="35" grpId="0"/>
      <p:bldP spid="36" grpId="0"/>
      <p:bldP spid="37" grpId="0"/>
      <p:bldP spid="38" grpId="0"/>
      <p:bldP spid="39" grpId="0"/>
      <p:bldP spid="40" grpId="0"/>
      <p:bldP spid="41" grpId="0"/>
      <p:bldP spid="45" grpId="0" animBg="1"/>
      <p:bldP spid="46" grpId="0"/>
      <p:bldP spid="50" grpId="0" animBg="1"/>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9267" y="489397"/>
            <a:ext cx="7889143" cy="6168979"/>
          </a:xfrm>
        </p:spPr>
        <p:txBody>
          <a:bodyPr>
            <a:normAutofit/>
          </a:bodyPr>
          <a:lstStyle/>
          <a:p>
            <a:pPr marL="0" indent="0" algn="r" rtl="1">
              <a:buNone/>
            </a:pPr>
            <a:endParaRPr lang="fa-IR" sz="4200" b="1" dirty="0">
              <a:solidFill>
                <a:srgbClr val="000000"/>
              </a:solidFill>
              <a:latin typeface="Arial"/>
              <a:cs typeface="B Nazanin" panose="00000400000000000000" pitchFamily="2" charset="-78"/>
            </a:endParaRPr>
          </a:p>
          <a:p>
            <a:pPr marL="0" indent="0" algn="r" rtl="1">
              <a:buNone/>
            </a:pPr>
            <a:endParaRPr lang="fa-IR" sz="4200" b="1" dirty="0" smtClean="0">
              <a:solidFill>
                <a:srgbClr val="000000"/>
              </a:solidFill>
              <a:latin typeface="Arial"/>
              <a:cs typeface="B Nazanin" panose="00000400000000000000" pitchFamily="2" charset="-78"/>
            </a:endParaRPr>
          </a:p>
          <a:p>
            <a:pPr marL="0" indent="0" algn="r" rtl="1">
              <a:buNone/>
            </a:pPr>
            <a:endParaRPr lang="fa-IR" sz="4200" b="1" dirty="0">
              <a:solidFill>
                <a:srgbClr val="000000"/>
              </a:solidFill>
              <a:latin typeface="Arial"/>
              <a:cs typeface="B Nazanin" panose="00000400000000000000" pitchFamily="2" charset="-78"/>
            </a:endParaRPr>
          </a:p>
          <a:p>
            <a:pPr marL="0" indent="0" algn="r" rtl="1">
              <a:buNone/>
            </a:pPr>
            <a:endParaRPr lang="fa-IR" sz="4200" b="1" dirty="0" smtClean="0">
              <a:solidFill>
                <a:srgbClr val="000000"/>
              </a:solidFill>
              <a:latin typeface="Arial"/>
              <a:cs typeface="B Nazanin" panose="00000400000000000000" pitchFamily="2" charset="-78"/>
            </a:endParaRPr>
          </a:p>
          <a:p>
            <a:pPr marL="0" indent="0" algn="r" rtl="1">
              <a:buNone/>
            </a:pPr>
            <a:endParaRPr lang="fa-IR" sz="4200" b="1" dirty="0">
              <a:solidFill>
                <a:srgbClr val="000000"/>
              </a:solidFill>
              <a:latin typeface="Arial"/>
              <a:cs typeface="B Nazanin" panose="00000400000000000000" pitchFamily="2" charset="-78"/>
            </a:endParaRPr>
          </a:p>
          <a:p>
            <a:pPr marL="0" indent="0" algn="r" rtl="1">
              <a:buNone/>
            </a:pPr>
            <a:endParaRPr lang="fa-IR" sz="4200" b="1" dirty="0" smtClean="0">
              <a:solidFill>
                <a:srgbClr val="000000"/>
              </a:solidFill>
              <a:latin typeface="Arial"/>
              <a:cs typeface="B Nazanin" panose="00000400000000000000" pitchFamily="2" charset="-78"/>
            </a:endParaRPr>
          </a:p>
          <a:p>
            <a:pPr marL="0" indent="0" algn="r" rtl="1">
              <a:buNone/>
            </a:pPr>
            <a:endParaRPr lang="fa-IR" sz="4200" b="1" dirty="0">
              <a:solidFill>
                <a:srgbClr val="000000"/>
              </a:solidFill>
              <a:latin typeface="Arial"/>
              <a:cs typeface="B Nazanin" panose="00000400000000000000" pitchFamily="2" charset="-78"/>
            </a:endParaRPr>
          </a:p>
          <a:p>
            <a:pPr marL="0" indent="0" algn="r" rtl="1">
              <a:buNone/>
            </a:pPr>
            <a:endParaRPr lang="en-US" dirty="0"/>
          </a:p>
        </p:txBody>
      </p:sp>
      <p:pic>
        <p:nvPicPr>
          <p:cNvPr id="5" name="Picture 13" descr="C:\Program Files\Microsoft Office\MEDIA\OFFICE14\Lines\BD10308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5210" y="952000"/>
            <a:ext cx="2743200" cy="22860"/>
          </a:xfrm>
          <a:prstGeom prst="rect">
            <a:avLst/>
          </a:prstGeom>
          <a:solidFill>
            <a:srgbClr val="F4F692"/>
          </a:solidFill>
          <a:extLst/>
        </p:spPr>
      </p:pic>
      <p:sp>
        <p:nvSpPr>
          <p:cNvPr id="6" name="Rectangle 5"/>
          <p:cNvSpPr/>
          <p:nvPr/>
        </p:nvSpPr>
        <p:spPr>
          <a:xfrm>
            <a:off x="10493320" y="360125"/>
            <a:ext cx="1265090"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a-IR" sz="4000" b="1" i="0" u="none" strike="noStrike" kern="0" cap="none" spc="0" normalizeH="0" baseline="0" noProof="0" dirty="0" smtClean="0">
                <a:ln>
                  <a:noFill/>
                </a:ln>
                <a:solidFill>
                  <a:srgbClr val="000000"/>
                </a:solidFill>
                <a:effectLst/>
                <a:uLnTx/>
                <a:uFillTx/>
                <a:latin typeface="Arial"/>
                <a:cs typeface="B Nazanin" panose="00000400000000000000" pitchFamily="2" charset="-78"/>
              </a:rPr>
              <a:t>مقدمه</a:t>
            </a:r>
            <a:endParaRPr kumimoji="0" lang="en-US" sz="4000" b="0" i="0" u="none" strike="noStrike" kern="0" cap="none" spc="0" normalizeH="0" baseline="0" noProof="0" dirty="0" smtClean="0">
              <a:ln>
                <a:noFill/>
              </a:ln>
              <a:solidFill>
                <a:sysClr val="windowText" lastClr="000000"/>
              </a:solidFill>
              <a:effectLst/>
              <a:uLnTx/>
              <a:uFillTx/>
            </a:endParaRPr>
          </a:p>
        </p:txBody>
      </p:sp>
      <p:sp>
        <p:nvSpPr>
          <p:cNvPr id="7" name="Rectangle 6"/>
          <p:cNvSpPr/>
          <p:nvPr/>
        </p:nvSpPr>
        <p:spPr>
          <a:xfrm>
            <a:off x="3490175" y="751344"/>
            <a:ext cx="8165205" cy="2467599"/>
          </a:xfrm>
          <a:prstGeom prst="rect">
            <a:avLst/>
          </a:prstGeom>
        </p:spPr>
        <p:txBody>
          <a:bodyPr wrap="square">
            <a:spAutoFit/>
          </a:bodyPr>
          <a:lstStyle/>
          <a:p>
            <a:pPr lvl="0" algn="just" rtl="1" fontAlgn="base">
              <a:lnSpc>
                <a:spcPct val="150000"/>
              </a:lnSpc>
              <a:spcBef>
                <a:spcPct val="20000"/>
              </a:spcBef>
              <a:spcAft>
                <a:spcPct val="0"/>
              </a:spcAft>
            </a:pPr>
            <a:endParaRPr lang="fa-IR" sz="1900" b="1" dirty="0" smtClean="0">
              <a:solidFill>
                <a:srgbClr val="000000"/>
              </a:solidFill>
              <a:latin typeface="Arial"/>
              <a:cs typeface="B Nazanin" panose="00000400000000000000" pitchFamily="2" charset="-78"/>
            </a:endParaRPr>
          </a:p>
          <a:p>
            <a:pPr lvl="0" algn="just" rtl="1" fontAlgn="base">
              <a:lnSpc>
                <a:spcPct val="150000"/>
              </a:lnSpc>
              <a:spcBef>
                <a:spcPct val="20000"/>
              </a:spcBef>
              <a:spcAft>
                <a:spcPct val="0"/>
              </a:spcAft>
            </a:pPr>
            <a:endParaRPr lang="fa-IR" sz="1900" b="1" dirty="0">
              <a:solidFill>
                <a:srgbClr val="0000CC"/>
              </a:solidFill>
              <a:latin typeface="Gill Sans MT" panose="020B0502020104020203" pitchFamily="34" charset="0"/>
              <a:cs typeface="B Nazanin" panose="00000400000000000000" pitchFamily="2" charset="-78"/>
            </a:endParaRPr>
          </a:p>
          <a:p>
            <a:pPr lvl="0" algn="just" rtl="1" fontAlgn="base">
              <a:lnSpc>
                <a:spcPct val="150000"/>
              </a:lnSpc>
              <a:spcBef>
                <a:spcPct val="20000"/>
              </a:spcBef>
              <a:spcAft>
                <a:spcPct val="0"/>
              </a:spcAft>
            </a:pPr>
            <a:endParaRPr lang="fa-IR" sz="1900" b="1" dirty="0" smtClean="0">
              <a:solidFill>
                <a:srgbClr val="0000CC"/>
              </a:solidFill>
              <a:latin typeface="Gill Sans MT" panose="020B0502020104020203" pitchFamily="34" charset="0"/>
              <a:cs typeface="B Nazanin" panose="00000400000000000000" pitchFamily="2" charset="-78"/>
            </a:endParaRPr>
          </a:p>
          <a:p>
            <a:pPr lvl="0" algn="just" rtl="1" fontAlgn="base">
              <a:lnSpc>
                <a:spcPct val="150000"/>
              </a:lnSpc>
              <a:spcBef>
                <a:spcPct val="20000"/>
              </a:spcBef>
              <a:spcAft>
                <a:spcPct val="0"/>
              </a:spcAft>
            </a:pPr>
            <a:endParaRPr lang="fa-IR" sz="1900" b="1" dirty="0">
              <a:solidFill>
                <a:srgbClr val="0000CC"/>
              </a:solidFill>
              <a:latin typeface="Gill Sans MT" panose="020B0502020104020203" pitchFamily="34" charset="0"/>
              <a:cs typeface="B Nazanin" panose="00000400000000000000" pitchFamily="2" charset="-78"/>
            </a:endParaRPr>
          </a:p>
          <a:p>
            <a:pPr lvl="0" algn="just" rtl="1" fontAlgn="base">
              <a:lnSpc>
                <a:spcPct val="150000"/>
              </a:lnSpc>
              <a:spcBef>
                <a:spcPct val="20000"/>
              </a:spcBef>
              <a:spcAft>
                <a:spcPct val="0"/>
              </a:spcAft>
            </a:pPr>
            <a:endParaRPr lang="en-US" sz="1900" b="1" dirty="0">
              <a:solidFill>
                <a:srgbClr val="000000"/>
              </a:solidFill>
              <a:latin typeface="Gill Sans MT" panose="020B0502020104020203" pitchFamily="34" charset="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8BEBBFF6-1047-4A45-977C-13FA15A97E66}" type="slidenum">
              <a:rPr lang="en-US" smtClean="0"/>
              <a:t>4</a:t>
            </a:fld>
            <a:endParaRPr lang="en-US" dirty="0"/>
          </a:p>
        </p:txBody>
      </p:sp>
      <p:sp>
        <p:nvSpPr>
          <p:cNvPr id="2" name="Rectangle 1"/>
          <p:cNvSpPr/>
          <p:nvPr/>
        </p:nvSpPr>
        <p:spPr>
          <a:xfrm>
            <a:off x="5538277" y="1175516"/>
            <a:ext cx="6423459" cy="3323987"/>
          </a:xfrm>
          <a:prstGeom prst="rect">
            <a:avLst/>
          </a:prstGeom>
        </p:spPr>
        <p:txBody>
          <a:bodyPr wrap="square">
            <a:spAutoFit/>
          </a:bodyPr>
          <a:lstStyle/>
          <a:p>
            <a:pPr marL="342900" indent="-342900" algn="just" rtl="1">
              <a:lnSpc>
                <a:spcPct val="150000"/>
              </a:lnSpc>
              <a:spcAft>
                <a:spcPts val="750"/>
              </a:spcAft>
              <a:buFont typeface="Wingdings" panose="05000000000000000000" pitchFamily="2" charset="2"/>
              <a:buChar char="§"/>
            </a:pPr>
            <a:r>
              <a:rPr lang="ar-SA" sz="2000" b="1" dirty="0">
                <a:solidFill>
                  <a:srgbClr val="333333"/>
                </a:solidFill>
                <a:latin typeface="Tahoma" panose="020B0604030504040204" pitchFamily="34" charset="0"/>
                <a:ea typeface="Times New Roman" panose="02020603050405020304" pitchFamily="18" charset="0"/>
                <a:cs typeface="B Nazanin" panose="00000400000000000000" pitchFamily="2" charset="-78"/>
              </a:rPr>
              <a:t>اسکنر ها یکی از وسایل جانبی کامپیوتر به حساب می آیند که نقش دستگاه ورودی اطلاعات را برای کامپیوترها ایفا می کنند. منظور از اطلاعات ، سندهای کاغذی یا عکسهای چاپی است که از طریق اسکنرها ، می توان به راحتی و در کمتر از یک دقیقه تصویر آنها را به کامپیوتر انتقال داد. از آن پس</a:t>
            </a:r>
            <a:r>
              <a:rPr lang="ar-SA" sz="2000" b="1" dirty="0">
                <a:solidFill>
                  <a:srgbClr val="333333"/>
                </a:solidFill>
                <a:latin typeface="Calibri" panose="020F0502020204030204" pitchFamily="34" charset="0"/>
                <a:ea typeface="Times New Roman" panose="02020603050405020304" pitchFamily="18" charset="0"/>
                <a:cs typeface="B Nazanin" panose="00000400000000000000" pitchFamily="2" charset="-78"/>
              </a:rPr>
              <a:t> </a:t>
            </a:r>
            <a:r>
              <a:rPr lang="ar-SA" sz="2000" b="1" dirty="0">
                <a:solidFill>
                  <a:srgbClr val="333333"/>
                </a:solidFill>
                <a:latin typeface="Tahoma" panose="020B0604030504040204" pitchFamily="34" charset="0"/>
                <a:ea typeface="Times New Roman" panose="02020603050405020304" pitchFamily="18" charset="0"/>
                <a:cs typeface="B Nazanin" panose="00000400000000000000" pitchFamily="2" charset="-78"/>
              </a:rPr>
              <a:t> این سندها و عکسهای شما ، به فایلهای دیجیتالی تبدیل می شوند که به راحتی می توان آنها را منتقل و ویرایش کرد</a:t>
            </a:r>
            <a:r>
              <a:rPr lang="ar-SA" sz="2000" b="1" dirty="0" smtClean="0">
                <a:solidFill>
                  <a:srgbClr val="333333"/>
                </a:solidFill>
                <a:latin typeface="Tahoma" panose="020B0604030504040204" pitchFamily="34" charset="0"/>
                <a:ea typeface="Times New Roman" panose="02020603050405020304" pitchFamily="18" charset="0"/>
                <a:cs typeface="B Nazanin" panose="00000400000000000000" pitchFamily="2" charset="-78"/>
              </a:rPr>
              <a:t>.</a:t>
            </a:r>
            <a:endParaRPr lang="fa-IR" sz="2000" b="1" dirty="0" smtClean="0">
              <a:solidFill>
                <a:srgbClr val="333333"/>
              </a:solidFill>
              <a:latin typeface="Tahoma" panose="020B0604030504040204" pitchFamily="34" charset="0"/>
              <a:ea typeface="Times New Roman" panose="02020603050405020304" pitchFamily="18" charset="0"/>
              <a:cs typeface="B Nazanin" panose="00000400000000000000" pitchFamily="2" charset="-7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5141" y="4532768"/>
            <a:ext cx="3872048" cy="209233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0294" y="4499503"/>
            <a:ext cx="2035492" cy="1961832"/>
          </a:xfrm>
          <a:prstGeom prst="rect">
            <a:avLst/>
          </a:prstGeom>
        </p:spPr>
      </p:pic>
      <p:sp>
        <p:nvSpPr>
          <p:cNvPr id="10" name="Rectangle 9"/>
          <p:cNvSpPr/>
          <p:nvPr/>
        </p:nvSpPr>
        <p:spPr>
          <a:xfrm>
            <a:off x="354842" y="1175515"/>
            <a:ext cx="4676721" cy="2862322"/>
          </a:xfrm>
          <a:prstGeom prst="rect">
            <a:avLst/>
          </a:prstGeom>
        </p:spPr>
        <p:txBody>
          <a:bodyPr wrap="square">
            <a:spAutoFit/>
          </a:bodyPr>
          <a:lstStyle/>
          <a:p>
            <a:pPr marL="342900" indent="-342900" algn="just" rtl="1">
              <a:lnSpc>
                <a:spcPct val="150000"/>
              </a:lnSpc>
              <a:spcBef>
                <a:spcPts val="600"/>
              </a:spcBef>
              <a:spcAft>
                <a:spcPts val="600"/>
              </a:spcAft>
              <a:buFont typeface="Wingdings" panose="05000000000000000000" pitchFamily="2" charset="2"/>
              <a:buChar char="§"/>
            </a:pPr>
            <a:r>
              <a:rPr lang="fa-IR" sz="2000" b="1" dirty="0">
                <a:solidFill>
                  <a:srgbClr val="252525"/>
                </a:solidFill>
                <a:latin typeface="Tahoma" panose="020B0604030504040204" pitchFamily="34" charset="0"/>
                <a:ea typeface="Times New Roman" panose="02020603050405020304" pitchFamily="18" charset="0"/>
                <a:cs typeface="B Nazanin" panose="00000400000000000000" pitchFamily="2" charset="-78"/>
              </a:rPr>
              <a:t>نخستین اسکنر تصویر، یک اسکنر استوانه‌ای بود که در سال ۱۹۵۷ در اداره</a:t>
            </a:r>
            <a:r>
              <a:rPr lang="fa-IR" sz="2000" b="1" dirty="0">
                <a:solidFill>
                  <a:srgbClr val="252525"/>
                </a:solidFill>
                <a:latin typeface="Calibri" panose="020F0502020204030204" pitchFamily="34" charset="0"/>
                <a:ea typeface="Times New Roman" panose="02020603050405020304" pitchFamily="18" charset="0"/>
                <a:cs typeface="B Nazanin" panose="00000400000000000000" pitchFamily="2" charset="-78"/>
              </a:rPr>
              <a:t> </a:t>
            </a:r>
            <a:r>
              <a:rPr lang="fa-IR" sz="2000" b="1" dirty="0">
                <a:solidFill>
                  <a:srgbClr val="252525"/>
                </a:solidFill>
                <a:latin typeface="Tahoma" panose="020B0604030504040204" pitchFamily="34" charset="0"/>
                <a:ea typeface="Times New Roman" panose="02020603050405020304" pitchFamily="18" charset="0"/>
                <a:cs typeface="B Nazanin" panose="00000400000000000000" pitchFamily="2" charset="-78"/>
              </a:rPr>
              <a:t>ملی استاندارد در آمریکا به وسیله تیمی به سرپرستی راسل کیریش ساخته شد. اولین تصویری که با این ماشین پویش شد، عکس والدن، فرزند ۳ماهه کیریش بود که وضوحی برابر ۱۷۶ پیکسل داشت.</a:t>
            </a:r>
            <a:endParaRPr lang="en-US" sz="2000" b="1" dirty="0">
              <a:effectLst/>
              <a:latin typeface="Calibri" panose="020F0502020204030204" pitchFamily="34" charset="0"/>
              <a:ea typeface="Calibri" panose="020F0502020204030204" pitchFamily="34" charset="0"/>
              <a:cs typeface="B Nazanin" panose="00000400000000000000" pitchFamily="2" charset="-78"/>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19083" y="4327303"/>
            <a:ext cx="1748238" cy="1730527"/>
          </a:xfrm>
          <a:prstGeom prst="rect">
            <a:avLst/>
          </a:prstGeom>
        </p:spPr>
      </p:pic>
      <p:sp>
        <p:nvSpPr>
          <p:cNvPr id="12" name="TextBox 11"/>
          <p:cNvSpPr txBox="1"/>
          <p:nvPr/>
        </p:nvSpPr>
        <p:spPr>
          <a:xfrm>
            <a:off x="659686" y="6184315"/>
            <a:ext cx="4067032" cy="369332"/>
          </a:xfrm>
          <a:prstGeom prst="rect">
            <a:avLst/>
          </a:prstGeom>
          <a:noFill/>
        </p:spPr>
        <p:txBody>
          <a:bodyPr wrap="square" rtlCol="0">
            <a:spAutoFit/>
          </a:bodyPr>
          <a:lstStyle/>
          <a:p>
            <a:r>
              <a:rPr lang="fa-IR" b="1" dirty="0">
                <a:solidFill>
                  <a:srgbClr val="252525"/>
                </a:solidFill>
                <a:latin typeface="Tahoma" panose="020B0604030504040204" pitchFamily="34" charset="0"/>
                <a:ea typeface="Times New Roman" panose="02020603050405020304" pitchFamily="18" charset="0"/>
                <a:cs typeface="B Nazanin" panose="00000400000000000000" pitchFamily="2" charset="-78"/>
              </a:rPr>
              <a:t>اولین </a:t>
            </a:r>
            <a:r>
              <a:rPr lang="fa-IR" b="1" dirty="0" smtClean="0">
                <a:solidFill>
                  <a:srgbClr val="252525"/>
                </a:solidFill>
                <a:latin typeface="Tahoma" panose="020B0604030504040204" pitchFamily="34" charset="0"/>
                <a:ea typeface="Times New Roman" panose="02020603050405020304" pitchFamily="18" charset="0"/>
                <a:cs typeface="B Nazanin" panose="00000400000000000000" pitchFamily="2" charset="-78"/>
              </a:rPr>
              <a:t>تصویر اسکن شده با نخستین اسکنر تصویر</a:t>
            </a:r>
            <a:endParaRPr lang="en-US" dirty="0"/>
          </a:p>
        </p:txBody>
      </p:sp>
    </p:spTree>
    <p:extLst>
      <p:ext uri="{BB962C8B-B14F-4D97-AF65-F5344CB8AC3E}">
        <p14:creationId xmlns:p14="http://schemas.microsoft.com/office/powerpoint/2010/main" val="150141773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4644" y="1413041"/>
            <a:ext cx="8386645" cy="2667640"/>
          </a:xfrm>
        </p:spPr>
        <p:txBody>
          <a:bodyPr>
            <a:normAutofit fontScale="90000"/>
          </a:bodyPr>
          <a:lstStyle/>
          <a:p>
            <a:pPr algn="just" rtl="1">
              <a:lnSpc>
                <a:spcPct val="150000"/>
              </a:lnSpc>
            </a:pPr>
            <a:r>
              <a:rPr lang="fa-IR" sz="2700" b="1" dirty="0">
                <a:solidFill>
                  <a:schemeClr val="tx1"/>
                </a:solidFill>
                <a:cs typeface="B Nazanin" panose="00000400000000000000" pitchFamily="2" charset="-78"/>
              </a:rPr>
              <a:t>برای تهیه یک تصویر دیجیتال، پویشگر، متن یا تصویر مورد اسکن را به عنوان مجموعه‌ای از نقاط تیره و روشن در نظر می‌گیرد. سپس نقاط تیره را به ۱ و نقاط روشن را به ۰ تبدیل می‌کند. به این ترتیب، تصویر به مجموعه‌ای از ۰ها و ۱ها تبدیل می‌شود که به آن تصویر دیجیتال می‌گویند و قابل </a:t>
            </a:r>
            <a:r>
              <a:rPr lang="fa-IR" sz="2700" b="1" dirty="0" smtClean="0">
                <a:solidFill>
                  <a:schemeClr val="tx1"/>
                </a:solidFill>
                <a:cs typeface="B Nazanin" panose="00000400000000000000" pitchFamily="2" charset="-78"/>
              </a:rPr>
              <a:t>انتقال به </a:t>
            </a:r>
            <a:r>
              <a:rPr lang="fa-IR" sz="2700" b="1" dirty="0">
                <a:solidFill>
                  <a:schemeClr val="tx1"/>
                </a:solidFill>
                <a:cs typeface="B Nazanin" panose="00000400000000000000" pitchFamily="2" charset="-78"/>
              </a:rPr>
              <a:t>رایانه و ذخیره سازی در آن است.</a:t>
            </a:r>
            <a:r>
              <a:rPr lang="en-US" sz="2000" b="1" dirty="0">
                <a:solidFill>
                  <a:schemeClr val="tx1"/>
                </a:solidFill>
                <a:cs typeface="B Nazanin" panose="00000400000000000000" pitchFamily="2" charset="-78"/>
              </a:rPr>
              <a:t/>
            </a:r>
            <a:br>
              <a:rPr lang="en-US" sz="2000" b="1" dirty="0">
                <a:solidFill>
                  <a:schemeClr val="tx1"/>
                </a:solidFill>
                <a:cs typeface="B Nazanin" panose="00000400000000000000" pitchFamily="2" charset="-78"/>
              </a:rPr>
            </a:br>
            <a:endParaRPr lang="en-US" sz="2000" b="1" dirty="0">
              <a:solidFill>
                <a:schemeClr val="tx1"/>
              </a:solidFill>
              <a:cs typeface="B Nazanin" panose="00000400000000000000" pitchFamily="2" charset="-78"/>
            </a:endParaRPr>
          </a:p>
        </p:txBody>
      </p:sp>
      <p:sp>
        <p:nvSpPr>
          <p:cNvPr id="3" name="Content Placeholder 2"/>
          <p:cNvSpPr>
            <a:spLocks noGrp="1"/>
          </p:cNvSpPr>
          <p:nvPr>
            <p:ph idx="1"/>
          </p:nvPr>
        </p:nvSpPr>
        <p:spPr>
          <a:xfrm>
            <a:off x="7397087" y="161886"/>
            <a:ext cx="4374203" cy="961951"/>
          </a:xfrm>
        </p:spPr>
        <p:txBody>
          <a:bodyPr/>
          <a:lstStyle/>
          <a:p>
            <a:pPr marL="0" indent="0" algn="r" rtl="1">
              <a:buNone/>
            </a:pPr>
            <a:r>
              <a:rPr lang="fa-IR" sz="4000" b="1" dirty="0">
                <a:cs typeface="B Nazanin" panose="00000400000000000000" pitchFamily="2" charset="-78"/>
              </a:rPr>
              <a:t>تصویر دیجیتال چیست</a:t>
            </a:r>
            <a:r>
              <a:rPr lang="fa-IR" sz="4000" b="1" dirty="0" smtClean="0">
                <a:cs typeface="B Nazanin" panose="00000400000000000000" pitchFamily="2" charset="-78"/>
              </a:rPr>
              <a:t>؟</a:t>
            </a:r>
            <a:endParaRPr lang="en-US" sz="4000" b="1" dirty="0">
              <a:solidFill>
                <a:schemeClr val="tx1"/>
              </a:solidFill>
              <a:latin typeface="Times New Roman" pitchFamily="18" charset="0"/>
              <a:cs typeface="B Nazanin" panose="00000400000000000000" pitchFamily="2" charset="-78"/>
            </a:endParaRPr>
          </a:p>
        </p:txBody>
      </p:sp>
      <p:pic>
        <p:nvPicPr>
          <p:cNvPr id="4" name="Picture 13" descr="C:\Program Files\Microsoft Office\MEDIA\OFFICE14\Lines\BD10308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7610" y="966769"/>
            <a:ext cx="6583680" cy="54864"/>
          </a:xfrm>
          <a:prstGeom prst="rect">
            <a:avLst/>
          </a:prstGeom>
          <a:solidFill>
            <a:srgbClr val="F4F692"/>
          </a:solidFill>
          <a:extLst/>
        </p:spPr>
      </p:pic>
      <p:sp>
        <p:nvSpPr>
          <p:cNvPr id="6" name="Rectangle 1"/>
          <p:cNvSpPr>
            <a:spLocks noChangeArrowheads="1"/>
          </p:cNvSpPr>
          <p:nvPr/>
        </p:nvSpPr>
        <p:spPr bwMode="auto">
          <a:xfrm>
            <a:off x="4770438" y="1462901"/>
            <a:ext cx="587378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86075" algn="l"/>
              </a:tabLst>
              <a:defRPr>
                <a:solidFill>
                  <a:schemeClr val="tx1"/>
                </a:solidFill>
                <a:latin typeface="Arial" panose="020B0604020202020204" pitchFamily="34" charset="0"/>
              </a:defRPr>
            </a:lvl1pPr>
            <a:lvl2pPr eaLnBrk="0" fontAlgn="base" hangingPunct="0">
              <a:spcBef>
                <a:spcPct val="0"/>
              </a:spcBef>
              <a:spcAft>
                <a:spcPct val="0"/>
              </a:spcAft>
              <a:tabLst>
                <a:tab pos="2886075" algn="l"/>
              </a:tabLst>
              <a:defRPr>
                <a:solidFill>
                  <a:schemeClr val="tx1"/>
                </a:solidFill>
                <a:latin typeface="Arial" panose="020B0604020202020204" pitchFamily="34" charset="0"/>
              </a:defRPr>
            </a:lvl2pPr>
            <a:lvl3pPr eaLnBrk="0" fontAlgn="base" hangingPunct="0">
              <a:spcBef>
                <a:spcPct val="0"/>
              </a:spcBef>
              <a:spcAft>
                <a:spcPct val="0"/>
              </a:spcAft>
              <a:tabLst>
                <a:tab pos="2886075" algn="l"/>
              </a:tabLst>
              <a:defRPr>
                <a:solidFill>
                  <a:schemeClr val="tx1"/>
                </a:solidFill>
                <a:latin typeface="Arial" panose="020B0604020202020204" pitchFamily="34" charset="0"/>
              </a:defRPr>
            </a:lvl3pPr>
            <a:lvl4pPr eaLnBrk="0" fontAlgn="base" hangingPunct="0">
              <a:spcBef>
                <a:spcPct val="0"/>
              </a:spcBef>
              <a:spcAft>
                <a:spcPct val="0"/>
              </a:spcAft>
              <a:tabLst>
                <a:tab pos="2886075" algn="l"/>
              </a:tabLst>
              <a:defRPr>
                <a:solidFill>
                  <a:schemeClr val="tx1"/>
                </a:solidFill>
                <a:latin typeface="Arial" panose="020B0604020202020204" pitchFamily="34" charset="0"/>
              </a:defRPr>
            </a:lvl4pPr>
            <a:lvl5pPr eaLnBrk="0" fontAlgn="base" hangingPunct="0">
              <a:spcBef>
                <a:spcPct val="0"/>
              </a:spcBef>
              <a:spcAft>
                <a:spcPct val="0"/>
              </a:spcAft>
              <a:tabLst>
                <a:tab pos="2886075" algn="l"/>
              </a:tabLst>
              <a:defRPr>
                <a:solidFill>
                  <a:schemeClr val="tx1"/>
                </a:solidFill>
                <a:latin typeface="Arial" panose="020B0604020202020204" pitchFamily="34" charset="0"/>
              </a:defRPr>
            </a:lvl5pPr>
            <a:lvl6pPr eaLnBrk="0" fontAlgn="base" hangingPunct="0">
              <a:spcBef>
                <a:spcPct val="0"/>
              </a:spcBef>
              <a:spcAft>
                <a:spcPct val="0"/>
              </a:spcAft>
              <a:tabLst>
                <a:tab pos="2886075" algn="l"/>
              </a:tabLst>
              <a:defRPr>
                <a:solidFill>
                  <a:schemeClr val="tx1"/>
                </a:solidFill>
                <a:latin typeface="Arial" panose="020B0604020202020204" pitchFamily="34" charset="0"/>
              </a:defRPr>
            </a:lvl6pPr>
            <a:lvl7pPr eaLnBrk="0" fontAlgn="base" hangingPunct="0">
              <a:spcBef>
                <a:spcPct val="0"/>
              </a:spcBef>
              <a:spcAft>
                <a:spcPct val="0"/>
              </a:spcAft>
              <a:tabLst>
                <a:tab pos="2886075" algn="l"/>
              </a:tabLst>
              <a:defRPr>
                <a:solidFill>
                  <a:schemeClr val="tx1"/>
                </a:solidFill>
                <a:latin typeface="Arial" panose="020B0604020202020204" pitchFamily="34" charset="0"/>
              </a:defRPr>
            </a:lvl7pPr>
            <a:lvl8pPr eaLnBrk="0" fontAlgn="base" hangingPunct="0">
              <a:spcBef>
                <a:spcPct val="0"/>
              </a:spcBef>
              <a:spcAft>
                <a:spcPct val="0"/>
              </a:spcAft>
              <a:tabLst>
                <a:tab pos="2886075" algn="l"/>
              </a:tabLst>
              <a:defRPr>
                <a:solidFill>
                  <a:schemeClr val="tx1"/>
                </a:solidFill>
                <a:latin typeface="Arial" panose="020B0604020202020204" pitchFamily="34" charset="0"/>
              </a:defRPr>
            </a:lvl8pPr>
            <a:lvl9pPr eaLnBrk="0" fontAlgn="base" hangingPunct="0">
              <a:spcBef>
                <a:spcPct val="0"/>
              </a:spcBef>
              <a:spcAft>
                <a:spcPct val="0"/>
              </a:spcAft>
              <a:tabLst>
                <a:tab pos="2886075" algn="l"/>
              </a:tabLst>
              <a:defRPr>
                <a:solidFill>
                  <a:schemeClr val="tx1"/>
                </a:solidFill>
                <a:latin typeface="Arial" panose="020B0604020202020204" pitchFamily="34" charset="0"/>
              </a:defRPr>
            </a:lvl9pPr>
          </a:lstStyle>
          <a:p>
            <a:pPr marL="0" marR="0" lvl="0" indent="0" algn="l" defTabSz="914400" rtl="1" eaLnBrk="0" fontAlgn="base" latinLnBrk="0" hangingPunct="0">
              <a:lnSpc>
                <a:spcPct val="100000"/>
              </a:lnSpc>
              <a:spcBef>
                <a:spcPct val="0"/>
              </a:spcBef>
              <a:spcAft>
                <a:spcPct val="0"/>
              </a:spcAft>
              <a:buClrTx/>
              <a:buSzTx/>
              <a:buFontTx/>
              <a:buNone/>
              <a:tabLst>
                <a:tab pos="2886075" algn="l"/>
              </a:tabLst>
            </a:pPr>
            <a:r>
              <a:rPr kumimoji="0" lang="ar-SA"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B Nazanin" panose="00000400000000000000" pitchFamily="2" charset="-78"/>
              </a:rPr>
              <a:t> </a:t>
            </a:r>
            <a:endParaRPr kumimoji="0" 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886075" algn="l"/>
              </a:tabLst>
            </a:pPr>
            <a:endParaRPr kumimoji="0" 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8" name="Slide Number Placeholder 7"/>
          <p:cNvSpPr>
            <a:spLocks noGrp="1"/>
          </p:cNvSpPr>
          <p:nvPr>
            <p:ph type="sldNum" sz="quarter" idx="12"/>
          </p:nvPr>
        </p:nvSpPr>
        <p:spPr/>
        <p:txBody>
          <a:bodyPr/>
          <a:lstStyle/>
          <a:p>
            <a:fld id="{8BEBBFF6-1047-4A45-977C-13FA15A97E66}" type="slidenum">
              <a:rPr lang="en-US" smtClean="0"/>
              <a:t>5</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6494" y="3821453"/>
            <a:ext cx="4276299" cy="279412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355" y="3845812"/>
            <a:ext cx="4333780" cy="2798064"/>
          </a:xfrm>
          <a:prstGeom prst="rect">
            <a:avLst/>
          </a:prstGeom>
        </p:spPr>
      </p:pic>
    </p:spTree>
    <p:extLst>
      <p:ext uri="{BB962C8B-B14F-4D97-AF65-F5344CB8AC3E}">
        <p14:creationId xmlns:p14="http://schemas.microsoft.com/office/powerpoint/2010/main" val="11785965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13" descr="C:\Program Files\Microsoft Office\MEDIA\OFFICE14\Lines\BD10308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6535" y="975913"/>
            <a:ext cx="4572000" cy="38100"/>
          </a:xfrm>
          <a:prstGeom prst="rect">
            <a:avLst/>
          </a:prstGeom>
          <a:solidFill>
            <a:srgbClr val="F4F692"/>
          </a:solidFill>
          <a:extLst/>
        </p:spPr>
      </p:pic>
      <p:sp>
        <p:nvSpPr>
          <p:cNvPr id="10" name="Slide Number Placeholder 9"/>
          <p:cNvSpPr>
            <a:spLocks noGrp="1"/>
          </p:cNvSpPr>
          <p:nvPr>
            <p:ph type="sldNum" sz="quarter" idx="12"/>
          </p:nvPr>
        </p:nvSpPr>
        <p:spPr/>
        <p:txBody>
          <a:bodyPr/>
          <a:lstStyle/>
          <a:p>
            <a:fld id="{8BEBBFF6-1047-4A45-977C-13FA15A97E66}" type="slidenum">
              <a:rPr lang="en-US" smtClean="0"/>
              <a:t>6</a:t>
            </a:fld>
            <a:endParaRPr lang="en-US" dirty="0"/>
          </a:p>
        </p:txBody>
      </p:sp>
      <p:sp>
        <p:nvSpPr>
          <p:cNvPr id="4" name="Content Placeholder 3"/>
          <p:cNvSpPr>
            <a:spLocks noGrp="1"/>
          </p:cNvSpPr>
          <p:nvPr>
            <p:ph idx="1"/>
          </p:nvPr>
        </p:nvSpPr>
        <p:spPr>
          <a:xfrm>
            <a:off x="3200401" y="518615"/>
            <a:ext cx="8570889" cy="5466133"/>
          </a:xfrm>
        </p:spPr>
        <p:txBody>
          <a:bodyPr>
            <a:normAutofit/>
          </a:bodyPr>
          <a:lstStyle/>
          <a:p>
            <a:pPr marL="0" indent="0" algn="just" rtl="1">
              <a:lnSpc>
                <a:spcPct val="150000"/>
              </a:lnSpc>
              <a:buNone/>
            </a:pPr>
            <a:r>
              <a:rPr lang="ar-SA" sz="2400" dirty="0">
                <a:solidFill>
                  <a:schemeClr val="tx1"/>
                </a:solidFill>
                <a:cs typeface="B Nazanin" panose="00000400000000000000" pitchFamily="2" charset="-78"/>
              </a:rPr>
              <a:t>این دستگاه‌ها به دلیل کاربردهای وسیع و متفاوتی که دارند، از تنوع و گستردگی بسیاری برخوردارند. اسکنرهای اثر انگشت که در ادارات و سازمان‌ها به کار می‌روند، اسکنرهای تشخیص چهره و اسکنرهایی که برای تصویربرداری از اعضای بدن در سیستم پزشکی به کار می‌روند. عمومی‌ترین نوع اسکنرها، همان اسکنرهای تصویری هستند که برای انتقال تصاویر، متون و یا دست نوشته‌ها به کامپیوتر به منظور ذخیره و یا ویرایش آنها، مورد استفاده قرار می‌گیرند. این اسکنرها انواع مختلفی دارند که تعدادی از آنها را در اینجا نام می‌بریم.</a:t>
            </a:r>
            <a:endParaRPr lang="en-US" sz="2400" dirty="0">
              <a:solidFill>
                <a:schemeClr val="tx1"/>
              </a:solidFill>
              <a:cs typeface="B Nazanin" panose="00000400000000000000" pitchFamily="2" charset="-78"/>
            </a:endParaRPr>
          </a:p>
        </p:txBody>
      </p:sp>
      <p:sp>
        <p:nvSpPr>
          <p:cNvPr id="6" name="Rectangle 5"/>
          <p:cNvSpPr/>
          <p:nvPr/>
        </p:nvSpPr>
        <p:spPr>
          <a:xfrm>
            <a:off x="9568443" y="286315"/>
            <a:ext cx="2202847" cy="707886"/>
          </a:xfrm>
          <a:prstGeom prst="rect">
            <a:avLst/>
          </a:prstGeom>
        </p:spPr>
        <p:txBody>
          <a:bodyPr wrap="none">
            <a:spAutoFit/>
          </a:bodyPr>
          <a:lstStyle/>
          <a:p>
            <a:r>
              <a:rPr lang="ar-SA" sz="4000" b="1" dirty="0">
                <a:solidFill>
                  <a:srgbClr val="000000"/>
                </a:solidFill>
                <a:latin typeface="Tahoma" panose="020B0604030504040204" pitchFamily="34" charset="0"/>
                <a:ea typeface="Times New Roman" panose="02020603050405020304" pitchFamily="18" charset="0"/>
                <a:cs typeface="B Nazanin" panose="00000400000000000000" pitchFamily="2" charset="-78"/>
              </a:rPr>
              <a:t>انواع اسکنر</a:t>
            </a:r>
            <a:endParaRPr lang="en-US" sz="4000" dirty="0"/>
          </a:p>
        </p:txBody>
      </p:sp>
    </p:spTree>
    <p:extLst>
      <p:ext uri="{BB962C8B-B14F-4D97-AF65-F5344CB8AC3E}">
        <p14:creationId xmlns:p14="http://schemas.microsoft.com/office/powerpoint/2010/main" val="3737057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10106098" y="6884383"/>
            <a:ext cx="1530927" cy="365125"/>
          </a:xfrm>
        </p:spPr>
        <p:txBody>
          <a:bodyPr/>
          <a:lstStyle/>
          <a:p>
            <a:pPr algn="ctr"/>
            <a:fld id="{8BEBBFF6-1047-4A45-977C-13FA15A97E66}" type="slidenum">
              <a:rPr lang="en-US" smtClean="0"/>
              <a:pPr algn="ctr"/>
              <a:t>7</a:t>
            </a:fld>
            <a:endParaRPr lang="en-US" dirty="0"/>
          </a:p>
        </p:txBody>
      </p:sp>
      <p:sp>
        <p:nvSpPr>
          <p:cNvPr id="10" name="Rounded Rectangle 9"/>
          <p:cNvSpPr/>
          <p:nvPr/>
        </p:nvSpPr>
        <p:spPr>
          <a:xfrm>
            <a:off x="8007859" y="2015139"/>
            <a:ext cx="1307592" cy="768096"/>
          </a:xfrm>
          <a:prstGeom prst="roundRect">
            <a:avLst/>
          </a:prstGeom>
          <a:solidFill>
            <a:srgbClr val="FFE2C5"/>
          </a:solidFill>
          <a:ln w="28575">
            <a:solidFill>
              <a:srgbClr val="FFE2C5"/>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rtl="1">
              <a:defRPr/>
            </a:pPr>
            <a:r>
              <a:rPr lang="ar-SA" sz="2000" b="1"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دستی </a:t>
            </a:r>
            <a:r>
              <a:rPr lang="en-US" sz="1400" b="1" dirty="0" smtClean="0">
                <a:solidFill>
                  <a:srgbClr val="000000"/>
                </a:solidFill>
                <a:latin typeface="Comic Sans MS" panose="030F0702030302020204" pitchFamily="66" charset="0"/>
                <a:ea typeface="Times New Roman" panose="02020603050405020304" pitchFamily="18" charset="0"/>
                <a:cs typeface="B Nazanin" panose="00000400000000000000" pitchFamily="2" charset="-78"/>
              </a:rPr>
              <a:t>Handheld</a:t>
            </a:r>
            <a:endParaRPr kumimoji="0" lang="en-US" sz="1400" b="1" i="0" u="none" strike="noStrike" kern="0" cap="none" spc="0" normalizeH="0" baseline="0" noProof="0" dirty="0">
              <a:ln>
                <a:noFill/>
              </a:ln>
              <a:solidFill>
                <a:prstClr val="black"/>
              </a:solidFill>
              <a:uLnTx/>
              <a:uFillTx/>
              <a:latin typeface="Arial" panose="020B0604020202020204"/>
              <a:cs typeface="B Nazanin" panose="00000400000000000000" pitchFamily="2" charset="-78"/>
            </a:endParaRPr>
          </a:p>
        </p:txBody>
      </p:sp>
      <p:sp>
        <p:nvSpPr>
          <p:cNvPr id="11" name="Rounded Rectangle 10"/>
          <p:cNvSpPr/>
          <p:nvPr/>
        </p:nvSpPr>
        <p:spPr>
          <a:xfrm>
            <a:off x="6329865" y="2001579"/>
            <a:ext cx="1307592" cy="768096"/>
          </a:xfrm>
          <a:prstGeom prst="roundRect">
            <a:avLst/>
          </a:prstGeom>
          <a:solidFill>
            <a:srgbClr val="FFE2C5"/>
          </a:solidFill>
          <a:ln w="28575">
            <a:solidFill>
              <a:srgbClr val="FFE2C5"/>
            </a:solidFill>
          </a:ln>
        </p:spPr>
        <p:style>
          <a:lnRef idx="1">
            <a:schemeClr val="accent2"/>
          </a:lnRef>
          <a:fillRef idx="3">
            <a:schemeClr val="accent2"/>
          </a:fillRef>
          <a:effectRef idx="2">
            <a:schemeClr val="accent2"/>
          </a:effectRef>
          <a:fontRef idx="minor">
            <a:schemeClr val="lt1"/>
          </a:fontRef>
        </p:style>
        <p:txBody>
          <a:bodyPr rtlCol="0" anchor="ctr"/>
          <a:lstStyle/>
          <a:p>
            <a:pPr lvl="0" algn="ctr" rtl="1">
              <a:defRPr/>
            </a:pPr>
            <a:r>
              <a:rPr lang="ar-SA" sz="2000" b="1"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استوانه‌ای</a:t>
            </a:r>
            <a:r>
              <a:rPr lang="fa-IR" sz="2000" b="1"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 </a:t>
            </a:r>
            <a:r>
              <a:rPr lang="en-US" sz="1400" b="1" dirty="0" smtClean="0">
                <a:solidFill>
                  <a:srgbClr val="000000"/>
                </a:solidFill>
                <a:latin typeface="Comic Sans MS" panose="030F0702030302020204" pitchFamily="66" charset="0"/>
                <a:ea typeface="Times New Roman" panose="02020603050405020304" pitchFamily="18" charset="0"/>
                <a:cs typeface="B Nazanin" panose="00000400000000000000" pitchFamily="2" charset="-78"/>
              </a:rPr>
              <a:t>drum</a:t>
            </a:r>
            <a:endParaRPr kumimoji="0" lang="en-US" sz="1400" b="1" i="0" u="none" strike="noStrike" kern="0" cap="none" spc="0" normalizeH="0" baseline="0" noProof="0" dirty="0">
              <a:ln>
                <a:noFill/>
              </a:ln>
              <a:solidFill>
                <a:prstClr val="black"/>
              </a:solidFill>
              <a:uLnTx/>
              <a:uFillTx/>
              <a:latin typeface="Comic Sans MS" panose="030F0702030302020204" pitchFamily="66" charset="0"/>
              <a:cs typeface="B Nazanin" panose="00000400000000000000" pitchFamily="2" charset="-78"/>
            </a:endParaRPr>
          </a:p>
        </p:txBody>
      </p:sp>
      <p:sp>
        <p:nvSpPr>
          <p:cNvPr id="12" name="Rounded Rectangle 11"/>
          <p:cNvSpPr/>
          <p:nvPr/>
        </p:nvSpPr>
        <p:spPr>
          <a:xfrm>
            <a:off x="9699744" y="1996579"/>
            <a:ext cx="1311689" cy="770880"/>
          </a:xfrm>
          <a:prstGeom prst="roundRect">
            <a:avLst/>
          </a:prstGeom>
          <a:solidFill>
            <a:srgbClr val="FFE2C5"/>
          </a:solidFill>
          <a:ln/>
        </p:spPr>
        <p:style>
          <a:lnRef idx="3">
            <a:schemeClr val="lt1"/>
          </a:lnRef>
          <a:fillRef idx="1">
            <a:schemeClr val="accent6"/>
          </a:fillRef>
          <a:effectRef idx="1">
            <a:schemeClr val="accent6"/>
          </a:effectRef>
          <a:fontRef idx="minor">
            <a:schemeClr val="lt1"/>
          </a:fontRef>
        </p:style>
        <p:txBody>
          <a:bodyPr rtlCol="0" anchor="ctr"/>
          <a:lstStyle/>
          <a:p>
            <a:pPr lvl="0" algn="ctr" rtl="1">
              <a:defRPr/>
            </a:pPr>
            <a:r>
              <a:rPr lang="ar-SA" sz="2000" b="1"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صفحه‌تخت</a:t>
            </a:r>
            <a:r>
              <a:rPr lang="fa-IR" sz="2000" b="1"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 </a:t>
            </a:r>
            <a:r>
              <a:rPr lang="en-US" sz="1400" b="1" dirty="0" smtClean="0">
                <a:solidFill>
                  <a:srgbClr val="000000"/>
                </a:solidFill>
                <a:latin typeface="Comic Sans MS" panose="030F0702030302020204" pitchFamily="66" charset="0"/>
                <a:ea typeface="Times New Roman" panose="02020603050405020304" pitchFamily="18" charset="0"/>
                <a:cs typeface="B Nazanin" panose="00000400000000000000" pitchFamily="2" charset="-78"/>
              </a:rPr>
              <a:t>flatbed</a:t>
            </a:r>
            <a:endParaRPr kumimoji="0" lang="en-US" sz="1400" b="1" i="0" u="none" strike="noStrike" kern="0" cap="none" spc="0" normalizeH="0" baseline="0" noProof="0" dirty="0">
              <a:ln>
                <a:noFill/>
              </a:ln>
              <a:solidFill>
                <a:prstClr val="black"/>
              </a:solidFill>
              <a:uLnTx/>
              <a:uFillTx/>
              <a:latin typeface="Comic Sans MS" panose="030F0702030302020204" pitchFamily="66" charset="0"/>
              <a:cs typeface="B Nazanin" panose="00000400000000000000" pitchFamily="2" charset="-78"/>
            </a:endParaRPr>
          </a:p>
        </p:txBody>
      </p:sp>
      <p:cxnSp>
        <p:nvCxnSpPr>
          <p:cNvPr id="13" name="Straight Connector 12"/>
          <p:cNvCxnSpPr/>
          <p:nvPr/>
        </p:nvCxnSpPr>
        <p:spPr>
          <a:xfrm rot="5400000">
            <a:off x="1721559" y="1844892"/>
            <a:ext cx="343272" cy="11620"/>
          </a:xfrm>
          <a:prstGeom prst="line">
            <a:avLst/>
          </a:prstGeom>
          <a:noFill/>
          <a:ln w="28575" cap="rnd" cmpd="sng" algn="ctr">
            <a:solidFill>
              <a:sysClr val="windowText" lastClr="000000">
                <a:hueMod val="94000"/>
              </a:sysClr>
            </a:solidFill>
            <a:prstDash val="solid"/>
          </a:ln>
          <a:effectLst/>
        </p:spPr>
      </p:cxnSp>
      <p:cxnSp>
        <p:nvCxnSpPr>
          <p:cNvPr id="14" name="Straight Connector 13"/>
          <p:cNvCxnSpPr/>
          <p:nvPr/>
        </p:nvCxnSpPr>
        <p:spPr>
          <a:xfrm flipH="1" flipV="1">
            <a:off x="1887392" y="1649920"/>
            <a:ext cx="8595360" cy="2262"/>
          </a:xfrm>
          <a:prstGeom prst="line">
            <a:avLst/>
          </a:prstGeom>
          <a:ln w="28575"/>
        </p:spPr>
        <p:style>
          <a:lnRef idx="1">
            <a:schemeClr val="dk1"/>
          </a:lnRef>
          <a:fillRef idx="0">
            <a:schemeClr val="dk1"/>
          </a:fillRef>
          <a:effectRef idx="0">
            <a:schemeClr val="dk1"/>
          </a:effectRef>
          <a:fontRef idx="minor">
            <a:schemeClr val="tx1"/>
          </a:fontRef>
        </p:style>
      </p:cxnSp>
      <p:sp>
        <p:nvSpPr>
          <p:cNvPr id="15" name="Rounded Rectangle 14"/>
          <p:cNvSpPr/>
          <p:nvPr/>
        </p:nvSpPr>
        <p:spPr>
          <a:xfrm>
            <a:off x="4651936" y="1987283"/>
            <a:ext cx="1307592" cy="768096"/>
          </a:xfrm>
          <a:prstGeom prst="roundRect">
            <a:avLst/>
          </a:prstGeom>
          <a:solidFill>
            <a:srgbClr val="FFE2C5"/>
          </a:solidFill>
          <a:ln>
            <a:solidFill>
              <a:srgbClr val="FFE2C5"/>
            </a:solidFill>
          </a:ln>
          <a:effectLst/>
          <a:scene3d>
            <a:camera prst="orthographicFront">
              <a:rot lat="0" lon="0" rev="0"/>
            </a:camera>
            <a:lightRig rig="threePt" dir="t"/>
          </a:scene3d>
          <a:sp3d prstMaterial="plastic">
            <a:bevelT w="25400" h="25400"/>
          </a:sp3d>
        </p:spPr>
        <p:txBody>
          <a:bodyPr rtlCol="0" anchor="ctr"/>
          <a:lstStyle/>
          <a:p>
            <a:pPr lvl="0" algn="ctr" rtl="1"/>
            <a:r>
              <a:rPr lang="ar-SA" b="1"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شیت‌فد</a:t>
            </a:r>
            <a:r>
              <a:rPr lang="fa-IR" b="1"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 </a:t>
            </a:r>
            <a:r>
              <a:rPr lang="en-US" sz="1400" b="1" dirty="0" err="1" smtClean="0">
                <a:solidFill>
                  <a:srgbClr val="000000"/>
                </a:solidFill>
                <a:latin typeface="Comic Sans MS" panose="030F0702030302020204" pitchFamily="66" charset="0"/>
                <a:ea typeface="Times New Roman" panose="02020603050405020304" pitchFamily="18" charset="0"/>
                <a:cs typeface="B Nazanin" panose="00000400000000000000" pitchFamily="2" charset="-78"/>
              </a:rPr>
              <a:t>sheetfed</a:t>
            </a:r>
            <a:endParaRPr lang="en-US" sz="1400" b="1" dirty="0">
              <a:solidFill>
                <a:schemeClr val="tx1"/>
              </a:solidFill>
              <a:latin typeface="Comic Sans MS" panose="030F0702030302020204" pitchFamily="66" charset="0"/>
              <a:cs typeface="B Nazanin" panose="00000400000000000000" pitchFamily="2" charset="-78"/>
            </a:endParaRPr>
          </a:p>
        </p:txBody>
      </p:sp>
      <p:cxnSp>
        <p:nvCxnSpPr>
          <p:cNvPr id="16" name="Straight Connector 15"/>
          <p:cNvCxnSpPr/>
          <p:nvPr/>
        </p:nvCxnSpPr>
        <p:spPr>
          <a:xfrm rot="5400000" flipV="1">
            <a:off x="5171820" y="1812792"/>
            <a:ext cx="310896" cy="912"/>
          </a:xfrm>
          <a:prstGeom prst="line">
            <a:avLst/>
          </a:prstGeom>
          <a:noFill/>
          <a:ln w="28575" cap="rnd" cmpd="sng" algn="ctr">
            <a:solidFill>
              <a:sysClr val="windowText" lastClr="000000">
                <a:hueMod val="94000"/>
              </a:sysClr>
            </a:solidFill>
            <a:prstDash val="solid"/>
          </a:ln>
          <a:effectLst/>
        </p:spPr>
      </p:cxnSp>
      <p:cxnSp>
        <p:nvCxnSpPr>
          <p:cNvPr id="17" name="Straight Connector 16"/>
          <p:cNvCxnSpPr/>
          <p:nvPr/>
        </p:nvCxnSpPr>
        <p:spPr>
          <a:xfrm rot="5400000" flipV="1">
            <a:off x="10322332" y="1822794"/>
            <a:ext cx="330900" cy="912"/>
          </a:xfrm>
          <a:prstGeom prst="line">
            <a:avLst/>
          </a:prstGeom>
          <a:noFill/>
          <a:ln w="28575" cap="rnd" cmpd="sng" algn="ctr">
            <a:solidFill>
              <a:sysClr val="windowText" lastClr="000000">
                <a:hueMod val="94000"/>
              </a:sysClr>
            </a:solidFill>
            <a:prstDash val="solid"/>
          </a:ln>
          <a:effectLst/>
        </p:spPr>
      </p:cxnSp>
      <p:cxnSp>
        <p:nvCxnSpPr>
          <p:cNvPr id="18" name="Straight Connector 17"/>
          <p:cNvCxnSpPr/>
          <p:nvPr/>
        </p:nvCxnSpPr>
        <p:spPr>
          <a:xfrm rot="5400000" flipV="1">
            <a:off x="8541870" y="1813915"/>
            <a:ext cx="330900" cy="912"/>
          </a:xfrm>
          <a:prstGeom prst="line">
            <a:avLst/>
          </a:prstGeom>
          <a:noFill/>
          <a:ln w="28575" cap="rnd" cmpd="sng" algn="ctr">
            <a:solidFill>
              <a:sysClr val="windowText" lastClr="000000">
                <a:hueMod val="94000"/>
              </a:sysClr>
            </a:solidFill>
            <a:prstDash val="solid"/>
          </a:ln>
          <a:effectLst/>
        </p:spPr>
      </p:cxnSp>
      <p:sp>
        <p:nvSpPr>
          <p:cNvPr id="19" name="Rounded Rectangle 18"/>
          <p:cNvSpPr/>
          <p:nvPr/>
        </p:nvSpPr>
        <p:spPr>
          <a:xfrm>
            <a:off x="1101952" y="2025920"/>
            <a:ext cx="1499578" cy="768096"/>
          </a:xfrm>
          <a:prstGeom prst="roundRect">
            <a:avLst/>
          </a:prstGeom>
          <a:solidFill>
            <a:srgbClr val="FFE2C5"/>
          </a:solidFill>
          <a:ln>
            <a:solidFill>
              <a:srgbClr val="FFE2C5"/>
            </a:solidFill>
          </a:ln>
          <a:effectLst/>
          <a:scene3d>
            <a:camera prst="orthographicFront">
              <a:rot lat="0" lon="0" rev="0"/>
            </a:camera>
            <a:lightRig rig="threePt" dir="t"/>
          </a:scene3d>
          <a:sp3d prstMaterial="plastic">
            <a:bevelT w="25400" h="25400"/>
          </a:sp3d>
        </p:spPr>
        <p:txBody>
          <a:bodyPr rtlCol="0" anchor="ctr"/>
          <a:lstStyle/>
          <a:p>
            <a:pPr lvl="0" algn="ctr" rtl="1">
              <a:defRPr/>
            </a:pPr>
            <a:r>
              <a:rPr lang="ar-SA" b="1" dirty="0">
                <a:solidFill>
                  <a:srgbClr val="333333"/>
                </a:solidFill>
                <a:latin typeface="Tahoma" panose="020B0604030504040204" pitchFamily="34" charset="0"/>
                <a:ea typeface="Times New Roman" panose="02020603050405020304" pitchFamily="18" charset="0"/>
                <a:cs typeface="B Nazanin" panose="00000400000000000000" pitchFamily="2" charset="-78"/>
              </a:rPr>
              <a:t>فیلم و </a:t>
            </a:r>
            <a:r>
              <a:rPr lang="ar-SA" b="1" dirty="0" smtClean="0">
                <a:solidFill>
                  <a:srgbClr val="333333"/>
                </a:solidFill>
                <a:latin typeface="Tahoma" panose="020B0604030504040204" pitchFamily="34" charset="0"/>
                <a:ea typeface="Times New Roman" panose="02020603050405020304" pitchFamily="18" charset="0"/>
                <a:cs typeface="B Nazanin" panose="00000400000000000000" pitchFamily="2" charset="-78"/>
              </a:rPr>
              <a:t>اسلاید</a:t>
            </a:r>
            <a:r>
              <a:rPr lang="fa-IR" b="1" dirty="0" smtClean="0">
                <a:solidFill>
                  <a:srgbClr val="333333"/>
                </a:solidFill>
                <a:latin typeface="Tahoma" panose="020B0604030504040204" pitchFamily="34" charset="0"/>
                <a:ea typeface="Times New Roman" panose="02020603050405020304" pitchFamily="18" charset="0"/>
                <a:cs typeface="B Nazanin" panose="00000400000000000000" pitchFamily="2" charset="-78"/>
              </a:rPr>
              <a:t> </a:t>
            </a:r>
            <a:r>
              <a:rPr lang="en-US" sz="1400" b="1" dirty="0" smtClean="0">
                <a:solidFill>
                  <a:srgbClr val="333333"/>
                </a:solidFill>
                <a:latin typeface="Comic Sans MS" panose="030F0702030302020204" pitchFamily="66" charset="0"/>
                <a:ea typeface="Times New Roman" panose="02020603050405020304" pitchFamily="18" charset="0"/>
                <a:cs typeface="B Nazanin" panose="00000400000000000000" pitchFamily="2" charset="-78"/>
              </a:rPr>
              <a:t>Film </a:t>
            </a:r>
            <a:r>
              <a:rPr lang="en-US" sz="1400" b="1" dirty="0">
                <a:solidFill>
                  <a:srgbClr val="333333"/>
                </a:solidFill>
                <a:latin typeface="Comic Sans MS" panose="030F0702030302020204" pitchFamily="66" charset="0"/>
                <a:ea typeface="Times New Roman" panose="02020603050405020304" pitchFamily="18" charset="0"/>
                <a:cs typeface="B Nazanin" panose="00000400000000000000" pitchFamily="2" charset="-78"/>
              </a:rPr>
              <a:t>and slide</a:t>
            </a:r>
            <a:endParaRPr kumimoji="0" lang="en-US" sz="1400" b="1" i="0" u="none" strike="noStrike" kern="0" cap="none" spc="0" normalizeH="0" baseline="0" noProof="0" dirty="0">
              <a:ln>
                <a:noFill/>
              </a:ln>
              <a:solidFill>
                <a:prstClr val="black"/>
              </a:solidFill>
              <a:effectLst/>
              <a:uLnTx/>
              <a:uFillTx/>
              <a:latin typeface="Comic Sans MS" panose="030F0702030302020204" pitchFamily="66" charset="0"/>
              <a:cs typeface="B Nazanin" panose="00000400000000000000" pitchFamily="2" charset="-78"/>
            </a:endParaRPr>
          </a:p>
        </p:txBody>
      </p:sp>
      <p:sp>
        <p:nvSpPr>
          <p:cNvPr id="20" name="Rounded Rectangle 19"/>
          <p:cNvSpPr/>
          <p:nvPr/>
        </p:nvSpPr>
        <p:spPr>
          <a:xfrm>
            <a:off x="2960049" y="1982787"/>
            <a:ext cx="1307592" cy="768096"/>
          </a:xfrm>
          <a:prstGeom prst="roundRect">
            <a:avLst/>
          </a:prstGeom>
          <a:solidFill>
            <a:srgbClr val="FFE2C5"/>
          </a:solidFill>
          <a:ln>
            <a:solidFill>
              <a:srgbClr val="FFE2C5">
                <a:alpha val="50000"/>
              </a:srgbClr>
            </a:solidFill>
          </a:ln>
        </p:spPr>
        <p:style>
          <a:lnRef idx="3">
            <a:schemeClr val="lt1"/>
          </a:lnRef>
          <a:fillRef idx="1">
            <a:schemeClr val="accent4"/>
          </a:fillRef>
          <a:effectRef idx="1">
            <a:schemeClr val="accent4"/>
          </a:effectRef>
          <a:fontRef idx="minor">
            <a:schemeClr val="lt1"/>
          </a:fontRef>
        </p:style>
        <p:txBody>
          <a:bodyPr rtlCol="0" anchor="ctr"/>
          <a:lstStyle/>
          <a:p>
            <a:pPr lvl="0" algn="ctr" rtl="1"/>
            <a:r>
              <a:rPr lang="ar-SA" sz="2000" b="1" dirty="0">
                <a:solidFill>
                  <a:srgbClr val="333333"/>
                </a:solidFill>
                <a:latin typeface="Tahoma" panose="020B0604030504040204" pitchFamily="34" charset="0"/>
                <a:ea typeface="Times New Roman" panose="02020603050405020304" pitchFamily="18" charset="0"/>
                <a:cs typeface="B Nazanin" panose="00000400000000000000" pitchFamily="2" charset="-78"/>
              </a:rPr>
              <a:t>نقشه </a:t>
            </a:r>
            <a:endParaRPr lang="en-US" sz="2000" b="1" dirty="0" smtClean="0">
              <a:solidFill>
                <a:srgbClr val="333333"/>
              </a:solidFill>
              <a:latin typeface="Tahoma" panose="020B0604030504040204" pitchFamily="34" charset="0"/>
              <a:ea typeface="Times New Roman" panose="02020603050405020304" pitchFamily="18" charset="0"/>
              <a:cs typeface="B Nazanin" panose="00000400000000000000" pitchFamily="2" charset="-78"/>
            </a:endParaRPr>
          </a:p>
          <a:p>
            <a:pPr lvl="0" algn="ctr" rtl="1"/>
            <a:r>
              <a:rPr lang="en-US" sz="1400" b="1" dirty="0" smtClean="0">
                <a:solidFill>
                  <a:srgbClr val="333333"/>
                </a:solidFill>
                <a:latin typeface="Comic Sans MS" panose="030F0702030302020204" pitchFamily="66" charset="0"/>
                <a:ea typeface="Times New Roman" panose="02020603050405020304" pitchFamily="18" charset="0"/>
                <a:cs typeface="B Nazanin" panose="00000400000000000000" pitchFamily="2" charset="-78"/>
              </a:rPr>
              <a:t>plotter</a:t>
            </a:r>
            <a:endParaRPr kumimoji="0" lang="en-US" sz="1400" b="1" i="0" u="none" strike="noStrike" kern="0" cap="none" spc="0" normalizeH="0" baseline="0" noProof="0" dirty="0">
              <a:ln>
                <a:noFill/>
              </a:ln>
              <a:solidFill>
                <a:srgbClr val="000000"/>
              </a:solidFill>
              <a:uLnTx/>
              <a:uFillTx/>
              <a:latin typeface="Comic Sans MS" panose="030F0702030302020204" pitchFamily="66" charset="0"/>
              <a:cs typeface="B Nazanin" panose="00000400000000000000" pitchFamily="2" charset="-78"/>
            </a:endParaRPr>
          </a:p>
        </p:txBody>
      </p:sp>
      <p:cxnSp>
        <p:nvCxnSpPr>
          <p:cNvPr id="21" name="Straight Connector 20"/>
          <p:cNvCxnSpPr/>
          <p:nvPr/>
        </p:nvCxnSpPr>
        <p:spPr>
          <a:xfrm rot="5400000" flipV="1">
            <a:off x="3476184" y="1821377"/>
            <a:ext cx="330900" cy="912"/>
          </a:xfrm>
          <a:prstGeom prst="line">
            <a:avLst/>
          </a:prstGeom>
          <a:noFill/>
          <a:ln w="28575" cap="rnd" cmpd="sng" algn="ctr">
            <a:solidFill>
              <a:sysClr val="windowText" lastClr="000000">
                <a:hueMod val="94000"/>
              </a:sysClr>
            </a:solidFill>
            <a:prstDash val="solid"/>
          </a:ln>
          <a:effectLst/>
        </p:spPr>
      </p:cxnSp>
      <p:cxnSp>
        <p:nvCxnSpPr>
          <p:cNvPr id="22" name="Straight Connector 21"/>
          <p:cNvCxnSpPr/>
          <p:nvPr/>
        </p:nvCxnSpPr>
        <p:spPr>
          <a:xfrm rot="5400000" flipV="1">
            <a:off x="6823184" y="1807661"/>
            <a:ext cx="330900" cy="912"/>
          </a:xfrm>
          <a:prstGeom prst="line">
            <a:avLst/>
          </a:prstGeom>
          <a:noFill/>
          <a:ln w="28575" cap="rnd" cmpd="sng" algn="ctr">
            <a:solidFill>
              <a:sysClr val="windowText" lastClr="000000">
                <a:hueMod val="94000"/>
              </a:sysClr>
            </a:solidFill>
            <a:prstDash val="solid"/>
          </a:ln>
          <a:effectLst/>
        </p:spPr>
      </p:cxnSp>
      <p:sp>
        <p:nvSpPr>
          <p:cNvPr id="24" name="Rounded Rectangle 23"/>
          <p:cNvSpPr/>
          <p:nvPr/>
        </p:nvSpPr>
        <p:spPr>
          <a:xfrm>
            <a:off x="5535049" y="631064"/>
            <a:ext cx="1300046" cy="634563"/>
          </a:xfrm>
          <a:prstGeom prst="roundRect">
            <a:avLst/>
          </a:prstGeom>
          <a:solidFill>
            <a:srgbClr val="FF9396"/>
          </a:solidFill>
          <a:ln w="28575">
            <a:solidFill>
              <a:srgbClr val="FF9396"/>
            </a:solidFill>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000" b="1" i="0" u="none" strike="noStrike" kern="0" cap="none" spc="0" normalizeH="0" baseline="0" noProof="0" dirty="0" smtClean="0">
                <a:ln>
                  <a:noFill/>
                </a:ln>
                <a:solidFill>
                  <a:prstClr val="black"/>
                </a:solidFill>
                <a:effectLst/>
                <a:uLnTx/>
                <a:uFillTx/>
                <a:latin typeface="Arial" panose="020B0604020202020204"/>
                <a:cs typeface="B Nazanin" panose="00000400000000000000" pitchFamily="2" charset="-78"/>
              </a:rPr>
              <a:t>انواع اسکنر</a:t>
            </a:r>
            <a:endParaRPr kumimoji="0" lang="en-US" sz="2000" b="1" i="0" u="none" strike="noStrike" kern="0" cap="none" spc="0" normalizeH="0" baseline="0" noProof="0" dirty="0">
              <a:ln>
                <a:noFill/>
              </a:ln>
              <a:solidFill>
                <a:prstClr val="black"/>
              </a:solidFill>
              <a:effectLst/>
              <a:uLnTx/>
              <a:uFillTx/>
              <a:latin typeface="Arial" panose="020B0604020202020204"/>
              <a:cs typeface="B Nazanin" panose="00000400000000000000" pitchFamily="2" charset="-78"/>
            </a:endParaRPr>
          </a:p>
        </p:txBody>
      </p:sp>
      <p:cxnSp>
        <p:nvCxnSpPr>
          <p:cNvPr id="25" name="Straight Connector 24"/>
          <p:cNvCxnSpPr/>
          <p:nvPr/>
        </p:nvCxnSpPr>
        <p:spPr>
          <a:xfrm rot="5400000" flipV="1">
            <a:off x="6048307" y="1457785"/>
            <a:ext cx="330900" cy="912"/>
          </a:xfrm>
          <a:prstGeom prst="line">
            <a:avLst/>
          </a:prstGeom>
          <a:noFill/>
          <a:ln w="28575" cap="rnd" cmpd="sng" algn="ctr">
            <a:solidFill>
              <a:sysClr val="windowText" lastClr="000000">
                <a:hueMod val="94000"/>
              </a:sysClr>
            </a:solidFill>
            <a:prstDash val="solid"/>
          </a:ln>
          <a:effectLst/>
        </p:spPr>
      </p:cxn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1260" y="4919731"/>
            <a:ext cx="1311689" cy="151909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1260" y="2962140"/>
            <a:ext cx="1309054" cy="1673555"/>
          </a:xfrm>
          <a:prstGeom prst="rect">
            <a:avLst/>
          </a:prstGeom>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7859" y="3051263"/>
            <a:ext cx="1307592" cy="1584431"/>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7859" y="4919731"/>
            <a:ext cx="1307592" cy="1519094"/>
          </a:xfrm>
          <a:prstGeom prst="rect">
            <a:avLst/>
          </a:prstGeom>
        </p:spPr>
      </p:pic>
      <p:pic>
        <p:nvPicPr>
          <p:cNvPr id="1026" name="Picture 2" descr="http://bleekerdigital.com/sy-photos/2015/07/03/19/small_aef03a_drum-scann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9865" y="2962140"/>
            <a:ext cx="1307592" cy="167355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73049" y="4919731"/>
            <a:ext cx="1307526" cy="1519093"/>
          </a:xfrm>
          <a:prstGeom prst="rect">
            <a:avLst/>
          </a:prstGeom>
        </p:spPr>
      </p:pic>
      <p:pic>
        <p:nvPicPr>
          <p:cNvPr id="30" name="Picture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51936" y="2821777"/>
            <a:ext cx="1307528" cy="1813917"/>
          </a:xfrm>
          <a:prstGeom prst="rect">
            <a:avLst/>
          </a:prstGeom>
        </p:spPr>
      </p:pic>
      <p:pic>
        <p:nvPicPr>
          <p:cNvPr id="31" name="Picture 3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38871" y="2962140"/>
            <a:ext cx="1277191" cy="1673554"/>
          </a:xfrm>
          <a:prstGeom prst="rect">
            <a:avLst/>
          </a:prstGeom>
        </p:spPr>
      </p:pic>
      <p:pic>
        <p:nvPicPr>
          <p:cNvPr id="32" name="Picture 3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01951" y="3051263"/>
            <a:ext cx="1499579" cy="1584431"/>
          </a:xfrm>
          <a:prstGeom prst="rect">
            <a:avLst/>
          </a:prstGeom>
        </p:spPr>
      </p:pic>
      <p:sp>
        <p:nvSpPr>
          <p:cNvPr id="2" name="Down Arrow 1"/>
          <p:cNvSpPr/>
          <p:nvPr/>
        </p:nvSpPr>
        <p:spPr>
          <a:xfrm>
            <a:off x="10319169" y="2659150"/>
            <a:ext cx="173235" cy="270457"/>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Down Arrow 32"/>
          <p:cNvSpPr/>
          <p:nvPr/>
        </p:nvSpPr>
        <p:spPr>
          <a:xfrm>
            <a:off x="1755670" y="2659150"/>
            <a:ext cx="173235" cy="270457"/>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Down Arrow 33"/>
          <p:cNvSpPr/>
          <p:nvPr/>
        </p:nvSpPr>
        <p:spPr>
          <a:xfrm>
            <a:off x="3527227" y="2648006"/>
            <a:ext cx="173235" cy="270457"/>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Down Arrow 34"/>
          <p:cNvSpPr/>
          <p:nvPr/>
        </p:nvSpPr>
        <p:spPr>
          <a:xfrm>
            <a:off x="5212104" y="2653350"/>
            <a:ext cx="173235" cy="270457"/>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6" name="Down Arrow 35"/>
          <p:cNvSpPr/>
          <p:nvPr/>
        </p:nvSpPr>
        <p:spPr>
          <a:xfrm>
            <a:off x="6913218" y="2659150"/>
            <a:ext cx="173235" cy="270457"/>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Down Arrow 36"/>
          <p:cNvSpPr/>
          <p:nvPr/>
        </p:nvSpPr>
        <p:spPr>
          <a:xfrm>
            <a:off x="8591161" y="2659150"/>
            <a:ext cx="173235" cy="270457"/>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518904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ppt_x"/>
                                          </p:val>
                                        </p:tav>
                                        <p:tav tm="100000">
                                          <p:val>
                                            <p:strVal val="#ppt_x"/>
                                          </p:val>
                                        </p:tav>
                                      </p:tavLst>
                                    </p:anim>
                                    <p:anim calcmode="lin" valueType="num">
                                      <p:cBhvr additive="base">
                                        <p:cTn id="30" dur="500" fill="hold"/>
                                        <p:tgtEl>
                                          <p:spTgt spid="3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ppt_x"/>
                                          </p:val>
                                        </p:tav>
                                        <p:tav tm="100000">
                                          <p:val>
                                            <p:strVal val="#ppt_x"/>
                                          </p:val>
                                        </p:tav>
                                      </p:tavLst>
                                    </p:anim>
                                    <p:anim calcmode="lin" valueType="num">
                                      <p:cBhvr additive="base">
                                        <p:cTn id="34" dur="500" fill="hold"/>
                                        <p:tgtEl>
                                          <p:spTgt spid="27"/>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additive="base">
                                        <p:cTn id="47" dur="500" fill="hold"/>
                                        <p:tgtEl>
                                          <p:spTgt spid="36"/>
                                        </p:tgtEl>
                                        <p:attrNameLst>
                                          <p:attrName>ppt_x</p:attrName>
                                        </p:attrNameLst>
                                      </p:cBhvr>
                                      <p:tavLst>
                                        <p:tav tm="0">
                                          <p:val>
                                            <p:strVal val="#ppt_x"/>
                                          </p:val>
                                        </p:tav>
                                        <p:tav tm="100000">
                                          <p:val>
                                            <p:strVal val="#ppt_x"/>
                                          </p:val>
                                        </p:tav>
                                      </p:tavLst>
                                    </p:anim>
                                    <p:anim calcmode="lin" valueType="num">
                                      <p:cBhvr additive="base">
                                        <p:cTn id="48" dur="500" fill="hold"/>
                                        <p:tgtEl>
                                          <p:spTgt spid="3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026"/>
                                        </p:tgtEl>
                                        <p:attrNameLst>
                                          <p:attrName>style.visibility</p:attrName>
                                        </p:attrNameLst>
                                      </p:cBhvr>
                                      <p:to>
                                        <p:strVal val="visible"/>
                                      </p:to>
                                    </p:set>
                                    <p:anim calcmode="lin" valueType="num">
                                      <p:cBhvr additive="base">
                                        <p:cTn id="51" dur="500" fill="hold"/>
                                        <p:tgtEl>
                                          <p:spTgt spid="1026"/>
                                        </p:tgtEl>
                                        <p:attrNameLst>
                                          <p:attrName>ppt_x</p:attrName>
                                        </p:attrNameLst>
                                      </p:cBhvr>
                                      <p:tavLst>
                                        <p:tav tm="0">
                                          <p:val>
                                            <p:strVal val="#ppt_x"/>
                                          </p:val>
                                        </p:tav>
                                        <p:tav tm="100000">
                                          <p:val>
                                            <p:strVal val="#ppt_x"/>
                                          </p:val>
                                        </p:tav>
                                      </p:tavLst>
                                    </p:anim>
                                    <p:anim calcmode="lin" valueType="num">
                                      <p:cBhvr additive="base">
                                        <p:cTn id="5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 calcmode="lin" valueType="num">
                                      <p:cBhvr additive="base">
                                        <p:cTn id="57" dur="500" fill="hold"/>
                                        <p:tgtEl>
                                          <p:spTgt spid="35"/>
                                        </p:tgtEl>
                                        <p:attrNameLst>
                                          <p:attrName>ppt_x</p:attrName>
                                        </p:attrNameLst>
                                      </p:cBhvr>
                                      <p:tavLst>
                                        <p:tav tm="0">
                                          <p:val>
                                            <p:strVal val="#ppt_x"/>
                                          </p:val>
                                        </p:tav>
                                        <p:tav tm="100000">
                                          <p:val>
                                            <p:strVal val="#ppt_x"/>
                                          </p:val>
                                        </p:tav>
                                      </p:tavLst>
                                    </p:anim>
                                    <p:anim calcmode="lin" valueType="num">
                                      <p:cBhvr additive="base">
                                        <p:cTn id="58" dur="500" fill="hold"/>
                                        <p:tgtEl>
                                          <p:spTgt spid="35"/>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additive="base">
                                        <p:cTn id="65" dur="500" fill="hold"/>
                                        <p:tgtEl>
                                          <p:spTgt spid="30"/>
                                        </p:tgtEl>
                                        <p:attrNameLst>
                                          <p:attrName>ppt_x</p:attrName>
                                        </p:attrNameLst>
                                      </p:cBhvr>
                                      <p:tavLst>
                                        <p:tav tm="0">
                                          <p:val>
                                            <p:strVal val="#ppt_x"/>
                                          </p:val>
                                        </p:tav>
                                        <p:tav tm="100000">
                                          <p:val>
                                            <p:strVal val="#ppt_x"/>
                                          </p:val>
                                        </p:tav>
                                      </p:tavLst>
                                    </p:anim>
                                    <p:anim calcmode="lin" valueType="num">
                                      <p:cBhvr additive="base">
                                        <p:cTn id="66" dur="500" fill="hold"/>
                                        <p:tgtEl>
                                          <p:spTgt spid="30"/>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additive="base">
                                        <p:cTn id="69" dur="500" fill="hold"/>
                                        <p:tgtEl>
                                          <p:spTgt spid="29"/>
                                        </p:tgtEl>
                                        <p:attrNameLst>
                                          <p:attrName>ppt_x</p:attrName>
                                        </p:attrNameLst>
                                      </p:cBhvr>
                                      <p:tavLst>
                                        <p:tav tm="0">
                                          <p:val>
                                            <p:strVal val="#ppt_x"/>
                                          </p:val>
                                        </p:tav>
                                        <p:tav tm="100000">
                                          <p:val>
                                            <p:strVal val="#ppt_x"/>
                                          </p:val>
                                        </p:tav>
                                      </p:tavLst>
                                    </p:anim>
                                    <p:anim calcmode="lin" valueType="num">
                                      <p:cBhvr additive="base">
                                        <p:cTn id="7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additive="base">
                                        <p:cTn id="75" dur="500" fill="hold"/>
                                        <p:tgtEl>
                                          <p:spTgt spid="20"/>
                                        </p:tgtEl>
                                        <p:attrNameLst>
                                          <p:attrName>ppt_x</p:attrName>
                                        </p:attrNameLst>
                                      </p:cBhvr>
                                      <p:tavLst>
                                        <p:tav tm="0">
                                          <p:val>
                                            <p:strVal val="#ppt_x"/>
                                          </p:val>
                                        </p:tav>
                                        <p:tav tm="100000">
                                          <p:val>
                                            <p:strVal val="#ppt_x"/>
                                          </p:val>
                                        </p:tav>
                                      </p:tavLst>
                                    </p:anim>
                                    <p:anim calcmode="lin" valueType="num">
                                      <p:cBhvr additive="base">
                                        <p:cTn id="76" dur="500" fill="hold"/>
                                        <p:tgtEl>
                                          <p:spTgt spid="2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additive="base">
                                        <p:cTn id="79" dur="500" fill="hold"/>
                                        <p:tgtEl>
                                          <p:spTgt spid="34"/>
                                        </p:tgtEl>
                                        <p:attrNameLst>
                                          <p:attrName>ppt_x</p:attrName>
                                        </p:attrNameLst>
                                      </p:cBhvr>
                                      <p:tavLst>
                                        <p:tav tm="0">
                                          <p:val>
                                            <p:strVal val="#ppt_x"/>
                                          </p:val>
                                        </p:tav>
                                        <p:tav tm="100000">
                                          <p:val>
                                            <p:strVal val="#ppt_x"/>
                                          </p:val>
                                        </p:tav>
                                      </p:tavLst>
                                    </p:anim>
                                    <p:anim calcmode="lin" valueType="num">
                                      <p:cBhvr additive="base">
                                        <p:cTn id="80" dur="500" fill="hold"/>
                                        <p:tgtEl>
                                          <p:spTgt spid="34"/>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500" fill="hold"/>
                                        <p:tgtEl>
                                          <p:spTgt spid="31"/>
                                        </p:tgtEl>
                                        <p:attrNameLst>
                                          <p:attrName>ppt_x</p:attrName>
                                        </p:attrNameLst>
                                      </p:cBhvr>
                                      <p:tavLst>
                                        <p:tav tm="0">
                                          <p:val>
                                            <p:strVal val="#ppt_x"/>
                                          </p:val>
                                        </p:tav>
                                        <p:tav tm="100000">
                                          <p:val>
                                            <p:strVal val="#ppt_x"/>
                                          </p:val>
                                        </p:tav>
                                      </p:tavLst>
                                    </p:anim>
                                    <p:anim calcmode="lin" valueType="num">
                                      <p:cBhvr additive="base">
                                        <p:cTn id="8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500" fill="hold"/>
                                        <p:tgtEl>
                                          <p:spTgt spid="19"/>
                                        </p:tgtEl>
                                        <p:attrNameLst>
                                          <p:attrName>ppt_x</p:attrName>
                                        </p:attrNameLst>
                                      </p:cBhvr>
                                      <p:tavLst>
                                        <p:tav tm="0">
                                          <p:val>
                                            <p:strVal val="#ppt_x"/>
                                          </p:val>
                                        </p:tav>
                                        <p:tav tm="100000">
                                          <p:val>
                                            <p:strVal val="#ppt_x"/>
                                          </p:val>
                                        </p:tav>
                                      </p:tavLst>
                                    </p:anim>
                                    <p:anim calcmode="lin" valueType="num">
                                      <p:cBhvr additive="base">
                                        <p:cTn id="90" dur="500" fill="hold"/>
                                        <p:tgtEl>
                                          <p:spTgt spid="19"/>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additive="base">
                                        <p:cTn id="93" dur="500" fill="hold"/>
                                        <p:tgtEl>
                                          <p:spTgt spid="33"/>
                                        </p:tgtEl>
                                        <p:attrNameLst>
                                          <p:attrName>ppt_x</p:attrName>
                                        </p:attrNameLst>
                                      </p:cBhvr>
                                      <p:tavLst>
                                        <p:tav tm="0">
                                          <p:val>
                                            <p:strVal val="#ppt_x"/>
                                          </p:val>
                                        </p:tav>
                                        <p:tav tm="100000">
                                          <p:val>
                                            <p:strVal val="#ppt_x"/>
                                          </p:val>
                                        </p:tav>
                                      </p:tavLst>
                                    </p:anim>
                                    <p:anim calcmode="lin" valueType="num">
                                      <p:cBhvr additive="base">
                                        <p:cTn id="94" dur="500" fill="hold"/>
                                        <p:tgtEl>
                                          <p:spTgt spid="33"/>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32"/>
                                        </p:tgtEl>
                                        <p:attrNameLst>
                                          <p:attrName>style.visibility</p:attrName>
                                        </p:attrNameLst>
                                      </p:cBhvr>
                                      <p:to>
                                        <p:strVal val="visible"/>
                                      </p:to>
                                    </p:set>
                                    <p:anim calcmode="lin" valueType="num">
                                      <p:cBhvr additive="base">
                                        <p:cTn id="97" dur="500" fill="hold"/>
                                        <p:tgtEl>
                                          <p:spTgt spid="32"/>
                                        </p:tgtEl>
                                        <p:attrNameLst>
                                          <p:attrName>ppt_x</p:attrName>
                                        </p:attrNameLst>
                                      </p:cBhvr>
                                      <p:tavLst>
                                        <p:tav tm="0">
                                          <p:val>
                                            <p:strVal val="#ppt_x"/>
                                          </p:val>
                                        </p:tav>
                                        <p:tav tm="100000">
                                          <p:val>
                                            <p:strVal val="#ppt_x"/>
                                          </p:val>
                                        </p:tav>
                                      </p:tavLst>
                                    </p:anim>
                                    <p:anim calcmode="lin" valueType="num">
                                      <p:cBhvr additive="base">
                                        <p:cTn id="9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5" grpId="0" animBg="1"/>
      <p:bldP spid="19" grpId="0" animBg="1"/>
      <p:bldP spid="20" grpId="0" animBg="1"/>
      <p:bldP spid="2" grpId="0" animBg="1"/>
      <p:bldP spid="33" grpId="0" animBg="1"/>
      <p:bldP spid="34" grpId="0" animBg="1"/>
      <p:bldP spid="35" grpId="0" animBg="1"/>
      <p:bldP spid="36" grpId="0" animBg="1"/>
      <p:bldP spid="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1975" y="528035"/>
            <a:ext cx="2562649" cy="746974"/>
          </a:xfrm>
        </p:spPr>
        <p:txBody>
          <a:bodyPr>
            <a:normAutofit fontScale="90000"/>
          </a:bodyPr>
          <a:lstStyle/>
          <a:p>
            <a:pPr lvl="0" rtl="1" eaLnBrk="0" fontAlgn="base" hangingPunct="0">
              <a:lnSpc>
                <a:spcPct val="100000"/>
              </a:lnSpc>
              <a:spcAft>
                <a:spcPct val="0"/>
              </a:spcAft>
            </a:pPr>
            <a:r>
              <a:rPr lang="en-US" sz="3200" spc="0" dirty="0">
                <a:solidFill>
                  <a:srgbClr val="3333CC"/>
                </a:solidFill>
                <a:latin typeface="Times New Roman" pitchFamily="18" charset="0"/>
                <a:cs typeface="Times New Roman" pitchFamily="18" charset="0"/>
              </a:rPr>
              <a:t/>
            </a:r>
            <a:br>
              <a:rPr lang="en-US" sz="3200" spc="0" dirty="0">
                <a:solidFill>
                  <a:srgbClr val="3333CC"/>
                </a:solidFill>
                <a:latin typeface="Times New Roman" pitchFamily="18" charset="0"/>
                <a:cs typeface="Times New Roman" pitchFamily="18" charset="0"/>
              </a:rPr>
            </a:br>
            <a:endParaRPr lang="en-US" dirty="0"/>
          </a:p>
        </p:txBody>
      </p:sp>
      <p:pic>
        <p:nvPicPr>
          <p:cNvPr id="4" name="Picture 13" descr="C:\Program Files\Microsoft Office\MEDIA\OFFICE14\Lines\BD10308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5354" y="904173"/>
            <a:ext cx="5486400" cy="45720"/>
          </a:xfrm>
          <a:prstGeom prst="rect">
            <a:avLst/>
          </a:prstGeom>
          <a:solidFill>
            <a:srgbClr val="F4F692"/>
          </a:solidFill>
          <a:extLst/>
        </p:spPr>
      </p:pic>
      <p:sp>
        <p:nvSpPr>
          <p:cNvPr id="5" name="Slide Number Placeholder 4"/>
          <p:cNvSpPr>
            <a:spLocks noGrp="1"/>
          </p:cNvSpPr>
          <p:nvPr>
            <p:ph type="sldNum" sz="quarter" idx="12"/>
          </p:nvPr>
        </p:nvSpPr>
        <p:spPr/>
        <p:txBody>
          <a:bodyPr/>
          <a:lstStyle/>
          <a:p>
            <a:fld id="{8BEBBFF6-1047-4A45-977C-13FA15A97E66}" type="slidenum">
              <a:rPr lang="en-US" smtClean="0"/>
              <a:t>8</a:t>
            </a:fld>
            <a:endParaRPr lang="en-US" dirty="0"/>
          </a:p>
        </p:txBody>
      </p:sp>
      <p:sp>
        <p:nvSpPr>
          <p:cNvPr id="3" name="Rectangle 2"/>
          <p:cNvSpPr/>
          <p:nvPr/>
        </p:nvSpPr>
        <p:spPr>
          <a:xfrm>
            <a:off x="6029740" y="258211"/>
            <a:ext cx="5876778" cy="707886"/>
          </a:xfrm>
          <a:prstGeom prst="rect">
            <a:avLst/>
          </a:prstGeom>
        </p:spPr>
        <p:txBody>
          <a:bodyPr wrap="square">
            <a:spAutoFit/>
          </a:bodyPr>
          <a:lstStyle/>
          <a:p>
            <a:pPr algn="r" rtl="1"/>
            <a:r>
              <a:rPr lang="ar-SA" sz="4000" b="1" dirty="0">
                <a:solidFill>
                  <a:srgbClr val="000000"/>
                </a:solidFill>
                <a:latin typeface="Tahoma" panose="020B0604030504040204" pitchFamily="34" charset="0"/>
                <a:ea typeface="Times New Roman" panose="02020603050405020304" pitchFamily="18" charset="0"/>
                <a:cs typeface="B Nazanin" panose="00000400000000000000" pitchFamily="2" charset="-78"/>
              </a:rPr>
              <a:t>اسکنر </a:t>
            </a:r>
            <a:r>
              <a:rPr lang="ar-SA" sz="4000" b="1"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صفحه‌تخت</a:t>
            </a:r>
            <a:r>
              <a:rPr lang="fa-IR" sz="4000" b="1" dirty="0">
                <a:solidFill>
                  <a:srgbClr val="000000"/>
                </a:solidFill>
                <a:latin typeface="Tahoma" panose="020B0604030504040204" pitchFamily="34" charset="0"/>
                <a:ea typeface="Times New Roman" panose="02020603050405020304" pitchFamily="18" charset="0"/>
                <a:cs typeface="B Nazanin" panose="00000400000000000000" pitchFamily="2" charset="-78"/>
              </a:rPr>
              <a:t> </a:t>
            </a:r>
            <a:r>
              <a:rPr lang="fa-IR" sz="4000" b="1"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یا</a:t>
            </a:r>
            <a:r>
              <a:rPr lang="en-US" sz="3200" b="1" dirty="0">
                <a:solidFill>
                  <a:srgbClr val="000000"/>
                </a:solidFill>
                <a:latin typeface="BBCNassim"/>
                <a:ea typeface="Times New Roman" panose="02020603050405020304" pitchFamily="18" charset="0"/>
                <a:cs typeface="B Nazanin" panose="00000400000000000000" pitchFamily="2" charset="-78"/>
              </a:rPr>
              <a:t>flatbed</a:t>
            </a:r>
            <a:r>
              <a:rPr lang="fa-IR" sz="4000" b="1"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 </a:t>
            </a:r>
            <a:endParaRPr lang="en-US" sz="4000" dirty="0"/>
          </a:p>
        </p:txBody>
      </p:sp>
      <p:sp>
        <p:nvSpPr>
          <p:cNvPr id="6" name="Rectangle 5"/>
          <p:cNvSpPr/>
          <p:nvPr/>
        </p:nvSpPr>
        <p:spPr>
          <a:xfrm>
            <a:off x="3451538" y="1235921"/>
            <a:ext cx="8306873" cy="2400657"/>
          </a:xfrm>
          <a:prstGeom prst="rect">
            <a:avLst/>
          </a:prstGeom>
        </p:spPr>
        <p:txBody>
          <a:bodyPr wrap="square">
            <a:spAutoFit/>
          </a:bodyPr>
          <a:lstStyle/>
          <a:p>
            <a:pPr algn="just" rtl="1">
              <a:lnSpc>
                <a:spcPct val="150000"/>
              </a:lnSpc>
            </a:pPr>
            <a:r>
              <a:rPr lang="ar-SA" sz="2000" b="1" dirty="0">
                <a:solidFill>
                  <a:srgbClr val="000000"/>
                </a:solidFill>
                <a:latin typeface="Tahoma" panose="020B0604030504040204" pitchFamily="34" charset="0"/>
                <a:ea typeface="Times New Roman" panose="02020603050405020304" pitchFamily="18" charset="0"/>
                <a:cs typeface="B Nazanin" panose="00000400000000000000" pitchFamily="2" charset="-78"/>
              </a:rPr>
              <a:t>اسکنر صفحه‌تخت یا مسطح متداول‌ترین نوع اسکنرها هستند که در آنها تصویر مورد اسکن روی صفحه تخت اسکنر قرار می‌گیرد و هد اسکن کننده متحرک با عبور از مقابل آن، از تصویر نمونه‌برداری می‌کند. این اسکنرها به دلیل قیمت مناسب، کیفیت مطلوب و استفاده راحت، رایج‌ترین نوع اسکنرها محسوب می‌شوند که هم برای استفاده در منزل و هم شرکت‌ها کاربرد دارند.</a:t>
            </a:r>
            <a:endParaRPr lang="en-US" sz="200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024" y="3213101"/>
            <a:ext cx="2852869" cy="3143249"/>
          </a:xfrm>
          <a:prstGeom prst="rect">
            <a:avLst/>
          </a:prstGeom>
        </p:spPr>
      </p:pic>
      <p:sp>
        <p:nvSpPr>
          <p:cNvPr id="8" name="AutoShape 4" descr="http://www.braille.ie/images/volunteers.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http://allinoneprinters.org/wp-content/uploads/2014/06/Flatbed_Scanner-464x33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858" y="3213100"/>
            <a:ext cx="2834437" cy="31432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7982" y="3213101"/>
            <a:ext cx="2688063" cy="314325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4858" y="311219"/>
            <a:ext cx="2476068" cy="2543254"/>
          </a:xfrm>
          <a:prstGeom prst="rect">
            <a:avLst/>
          </a:prstGeom>
        </p:spPr>
      </p:pic>
    </p:spTree>
    <p:extLst>
      <p:ext uri="{BB962C8B-B14F-4D97-AF65-F5344CB8AC3E}">
        <p14:creationId xmlns:p14="http://schemas.microsoft.com/office/powerpoint/2010/main" val="858166106"/>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3" descr="C:\Program Files\Microsoft Office\MEDIA\OFFICE14\Lines\BD10308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2182" y="940159"/>
            <a:ext cx="6181680" cy="51514"/>
          </a:xfrm>
          <a:prstGeom prst="rect">
            <a:avLst/>
          </a:prstGeom>
          <a:solidFill>
            <a:srgbClr val="F4F692"/>
          </a:solidFill>
          <a:extLst/>
        </p:spPr>
      </p:pic>
      <p:sp>
        <p:nvSpPr>
          <p:cNvPr id="3" name="Slide Number Placeholder 2"/>
          <p:cNvSpPr>
            <a:spLocks noGrp="1"/>
          </p:cNvSpPr>
          <p:nvPr>
            <p:ph type="sldNum" sz="quarter" idx="12"/>
          </p:nvPr>
        </p:nvSpPr>
        <p:spPr/>
        <p:txBody>
          <a:bodyPr/>
          <a:lstStyle/>
          <a:p>
            <a:fld id="{8BEBBFF6-1047-4A45-977C-13FA15A97E66}" type="slidenum">
              <a:rPr lang="en-US" smtClean="0"/>
              <a:t>9</a:t>
            </a:fld>
            <a:endParaRPr lang="en-US" dirty="0"/>
          </a:p>
        </p:txBody>
      </p:sp>
      <p:sp>
        <p:nvSpPr>
          <p:cNvPr id="2" name="Rectangle 1"/>
          <p:cNvSpPr/>
          <p:nvPr/>
        </p:nvSpPr>
        <p:spPr>
          <a:xfrm>
            <a:off x="6911339" y="270908"/>
            <a:ext cx="4931158" cy="707886"/>
          </a:xfrm>
          <a:prstGeom prst="rect">
            <a:avLst/>
          </a:prstGeom>
        </p:spPr>
        <p:txBody>
          <a:bodyPr wrap="none">
            <a:spAutoFit/>
          </a:bodyPr>
          <a:lstStyle/>
          <a:p>
            <a:pPr algn="r" rtl="1"/>
            <a:r>
              <a:rPr lang="ar-SA" sz="4000" b="1" dirty="0">
                <a:solidFill>
                  <a:srgbClr val="000000"/>
                </a:solidFill>
                <a:latin typeface="Tahoma" panose="020B0604030504040204" pitchFamily="34" charset="0"/>
                <a:ea typeface="Times New Roman" panose="02020603050405020304" pitchFamily="18" charset="0"/>
                <a:cs typeface="B Nazanin" panose="00000400000000000000" pitchFamily="2" charset="-78"/>
              </a:rPr>
              <a:t>اسکنر دستی یا </a:t>
            </a:r>
            <a:r>
              <a:rPr lang="en-US" sz="3200" b="1" dirty="0">
                <a:solidFill>
                  <a:srgbClr val="000000"/>
                </a:solidFill>
                <a:latin typeface="BBCNassim"/>
                <a:ea typeface="Times New Roman" panose="02020603050405020304" pitchFamily="18" charset="0"/>
                <a:cs typeface="B Nazanin" panose="00000400000000000000" pitchFamily="2" charset="-78"/>
              </a:rPr>
              <a:t>Handheld</a:t>
            </a:r>
            <a:r>
              <a:rPr lang="ar-SA" sz="4000" b="1" dirty="0">
                <a:solidFill>
                  <a:srgbClr val="000000"/>
                </a:solidFill>
                <a:ea typeface="Times New Roman" panose="02020603050405020304" pitchFamily="18" charset="0"/>
                <a:cs typeface="Cambria" panose="02040503050406030204" pitchFamily="18" charset="0"/>
              </a:rPr>
              <a:t> </a:t>
            </a:r>
            <a:endParaRPr lang="en-US" sz="4000" dirty="0"/>
          </a:p>
        </p:txBody>
      </p:sp>
      <p:sp>
        <p:nvSpPr>
          <p:cNvPr id="5" name="Rectangle 4"/>
          <p:cNvSpPr/>
          <p:nvPr/>
        </p:nvSpPr>
        <p:spPr>
          <a:xfrm>
            <a:off x="643944" y="1277694"/>
            <a:ext cx="11018249" cy="1477328"/>
          </a:xfrm>
          <a:prstGeom prst="rect">
            <a:avLst/>
          </a:prstGeom>
        </p:spPr>
        <p:txBody>
          <a:bodyPr wrap="square">
            <a:spAutoFit/>
          </a:bodyPr>
          <a:lstStyle/>
          <a:p>
            <a:pPr algn="just" rtl="1">
              <a:lnSpc>
                <a:spcPct val="150000"/>
              </a:lnSpc>
            </a:pPr>
            <a:r>
              <a:rPr lang="ar-SA" sz="2000" b="1" dirty="0">
                <a:solidFill>
                  <a:srgbClr val="000000"/>
                </a:solidFill>
                <a:latin typeface="Tahoma" panose="020B0604030504040204" pitchFamily="34" charset="0"/>
                <a:ea typeface="Times New Roman" panose="02020603050405020304" pitchFamily="18" charset="0"/>
                <a:cs typeface="B Nazanin" panose="00000400000000000000" pitchFamily="2" charset="-78"/>
              </a:rPr>
              <a:t>این اسکنرها شباهت زیادی به اسکنرهای صفحه‌تخت دارند اما یک تفاوت کوچک دارند و آن این است که در این اسکنرها به حای استفاده از موتور برای حرکت، از نیروی انسانی استفاده می‌شود. سرعت اسکن این دستگاه‌ها بالاست، اما کیفیت کمتری دارند. این اسکنرها در طراحی صنعتی، آنالیز کردن و وسایل پزشکی استفاده می‌شود.</a:t>
            </a:r>
            <a:r>
              <a:rPr lang="ar-SA" sz="2000" b="1" dirty="0">
                <a:solidFill>
                  <a:srgbClr val="000000"/>
                </a:solidFill>
                <a:ea typeface="Times New Roman" panose="02020603050405020304" pitchFamily="18" charset="0"/>
                <a:cs typeface="Cambria" panose="02040503050406030204" pitchFamily="18" charset="0"/>
              </a:rPr>
              <a:t> </a:t>
            </a:r>
            <a:endParaRPr lang="en-US" sz="200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975" y="2457563"/>
            <a:ext cx="2563082" cy="185686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7619" y="3089629"/>
            <a:ext cx="2720005" cy="309222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95553" y="2983585"/>
            <a:ext cx="3039097" cy="3194809"/>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9924" y="4467583"/>
            <a:ext cx="2593133" cy="1888767"/>
          </a:xfrm>
          <a:prstGeom prst="rect">
            <a:avLst/>
          </a:prstGeom>
        </p:spPr>
      </p:pic>
      <p:sp>
        <p:nvSpPr>
          <p:cNvPr id="14" name="TextBox 13"/>
          <p:cNvSpPr txBox="1"/>
          <p:nvPr/>
        </p:nvSpPr>
        <p:spPr>
          <a:xfrm>
            <a:off x="1210614" y="6356350"/>
            <a:ext cx="2099256" cy="369332"/>
          </a:xfrm>
          <a:prstGeom prst="rect">
            <a:avLst/>
          </a:prstGeom>
          <a:noFill/>
        </p:spPr>
        <p:txBody>
          <a:bodyPr wrap="square" rtlCol="0">
            <a:spAutoFit/>
          </a:bodyPr>
          <a:lstStyle/>
          <a:p>
            <a:pPr algn="ctr"/>
            <a:r>
              <a:rPr lang="fa-IR" b="1" dirty="0" smtClean="0">
                <a:cs typeface="B Nazanin" panose="00000400000000000000" pitchFamily="2" charset="-78"/>
              </a:rPr>
              <a:t>اسکنر دستی متون</a:t>
            </a:r>
            <a:endParaRPr lang="en-US" b="1" dirty="0">
              <a:cs typeface="B Nazanin" panose="00000400000000000000" pitchFamily="2" charset="-78"/>
            </a:endParaRPr>
          </a:p>
        </p:txBody>
      </p:sp>
      <p:sp>
        <p:nvSpPr>
          <p:cNvPr id="15" name="TextBox 14"/>
          <p:cNvSpPr txBox="1"/>
          <p:nvPr/>
        </p:nvSpPr>
        <p:spPr>
          <a:xfrm>
            <a:off x="5128913" y="6356350"/>
            <a:ext cx="1915831" cy="369332"/>
          </a:xfrm>
          <a:prstGeom prst="rect">
            <a:avLst/>
          </a:prstGeom>
          <a:noFill/>
        </p:spPr>
        <p:txBody>
          <a:bodyPr wrap="square" rtlCol="0">
            <a:spAutoFit/>
          </a:bodyPr>
          <a:lstStyle/>
          <a:p>
            <a:pPr algn="ctr"/>
            <a:r>
              <a:rPr lang="fa-IR" b="1" dirty="0" smtClean="0">
                <a:cs typeface="B Nazanin" panose="00000400000000000000" pitchFamily="2" charset="-78"/>
              </a:rPr>
              <a:t>بارکد خوان</a:t>
            </a:r>
            <a:endParaRPr lang="en-US" b="1" dirty="0">
              <a:cs typeface="B Nazanin" panose="00000400000000000000" pitchFamily="2" charset="-78"/>
            </a:endParaRPr>
          </a:p>
        </p:txBody>
      </p:sp>
    </p:spTree>
    <p:extLst>
      <p:ext uri="{BB962C8B-B14F-4D97-AF65-F5344CB8AC3E}">
        <p14:creationId xmlns:p14="http://schemas.microsoft.com/office/powerpoint/2010/main" val="40192228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2684</TotalTime>
  <Words>1345</Words>
  <Application>Microsoft Office PowerPoint</Application>
  <PresentationFormat>Widescreen</PresentationFormat>
  <Paragraphs>164</Paragraphs>
  <Slides>25</Slides>
  <Notes>2</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25</vt:i4>
      </vt:variant>
    </vt:vector>
  </HeadingPairs>
  <TitlesOfParts>
    <vt:vector size="41" baseType="lpstr">
      <vt:lpstr>Arial</vt:lpstr>
      <vt:lpstr>B Nazanin</vt:lpstr>
      <vt:lpstr>B Zar</vt:lpstr>
      <vt:lpstr>BBCNassim</vt:lpstr>
      <vt:lpstr>Calibri</vt:lpstr>
      <vt:lpstr>Cambria</vt:lpstr>
      <vt:lpstr>Comic Sans MS</vt:lpstr>
      <vt:lpstr>Constantia</vt:lpstr>
      <vt:lpstr>Corbel</vt:lpstr>
      <vt:lpstr>Gill Sans MT</vt:lpstr>
      <vt:lpstr>Symbol</vt:lpstr>
      <vt:lpstr>Tahoma</vt:lpstr>
      <vt:lpstr>Times New Roman</vt:lpstr>
      <vt:lpstr>Wingdings</vt:lpstr>
      <vt:lpstr>Wingdings 2</vt:lpstr>
      <vt:lpstr>Frame</vt:lpstr>
      <vt:lpstr>PowerPoint Presentation</vt:lpstr>
      <vt:lpstr>PowerPoint Presentation</vt:lpstr>
      <vt:lpstr> </vt:lpstr>
      <vt:lpstr>PowerPoint Presentation</vt:lpstr>
      <vt:lpstr>برای تهیه یک تصویر دیجیتال، پویشگر، متن یا تصویر مورد اسکن را به عنوان مجموعه‌ای از نقاط تیره و روشن در نظر می‌گیرد. سپس نقاط تیره را به ۱ و نقاط روشن را به ۰ تبدیل می‌کند. به این ترتیب، تصویر به مجموعه‌ای از ۰ها و ۱ها تبدیل می‌شود که به آن تصویر دیجیتال می‌گویند و قابل انتقال به رایانه و ذخیره سازی در آن است. </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اصلی ترین بخش یک اسکنر آرایه (Charge Coupled Device) CCD آن بوده که رایج ترین فناوری برای ضبط تصاویر در اسکنر ها و دوربین های دیجیتال به حساب می آید.  CCD مجموعه ای از حسگرهای کوچک و حساس به نور است که وظیفه تبدیل نور به الکترون (بار الکتریکی) را بر عهده دارند. این حسگرهای به نام photosites نیز شناخته می شوند. در این سیستم فوتون های نور به حسگرهای photosites ضربه زده تا الکتریسیته تولید شود. پرونده اسکن شده از طریق یک سری از آینه ها, فیلتر, لنز و آرایه های CCD ارسال می شود. البته جزئیات و پیکربندی دقیق این بخش ها و کارایی آنها در مدل های مختلف اسکنر متفاوت بوده اما اصول اولیه در تمامی آنها یکسان است. پس در ادامه با ما همراه باشید تا با هم کارکرد اجزای مختلف یک اسکنر در عمل را مشاهده کنیم. </vt:lpstr>
      <vt:lpstr>PowerPoint Presentation</vt:lpstr>
      <vt:lpstr>لامپ فلوروسنت کاتود سرد</vt:lpstr>
      <vt:lpstr>اساس فیلتر و لنزها در اسکنرهای مختلف متفاوت هستند. برخی از اسکنرها از روش اسکن سه مرحله ای استفاده می کنند که هر مرحله فیلتر رنگ خاصی (قرمز، سبز، آبی) را میان لنز و CCD و بر روی تصویر اعمال کرده تا پس از اعمال هر سه فیلتر نرم افزار اسکنر آنها را با یکدیگر ادغام و یک تصویر نهایی به دست آورد. </vt:lpstr>
      <vt:lpstr>PowerPoint Presentation</vt:lpstr>
      <vt:lpstr>PowerPoint Presentation</vt:lpstr>
      <vt:lpstr>PowerPoint Presentation</vt:lpstr>
      <vt:lpstr>PowerPoint Presentation</vt:lpstr>
      <vt:lpstr>منابع</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malus</dc:creator>
  <cp:lastModifiedBy>Malous</cp:lastModifiedBy>
  <cp:revision>171</cp:revision>
  <dcterms:created xsi:type="dcterms:W3CDTF">2015-06-24T14:07:36Z</dcterms:created>
  <dcterms:modified xsi:type="dcterms:W3CDTF">2016-06-01T08:13:10Z</dcterms:modified>
</cp:coreProperties>
</file>