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93" r:id="rId11"/>
    <p:sldId id="285" r:id="rId12"/>
    <p:sldId id="286" r:id="rId13"/>
    <p:sldId id="294" r:id="rId14"/>
    <p:sldId id="295" r:id="rId15"/>
    <p:sldId id="301" r:id="rId16"/>
    <p:sldId id="296" r:id="rId17"/>
    <p:sldId id="302" r:id="rId18"/>
    <p:sldId id="287" r:id="rId19"/>
    <p:sldId id="303" r:id="rId20"/>
    <p:sldId id="298" r:id="rId21"/>
    <p:sldId id="271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AA2846-12C8-40DB-AF28-450EBCF77A91}">
          <p14:sldIdLst>
            <p14:sldId id="256"/>
            <p14:sldId id="277"/>
            <p14:sldId id="257"/>
            <p14:sldId id="258"/>
            <p14:sldId id="259"/>
            <p14:sldId id="260"/>
            <p14:sldId id="262"/>
            <p14:sldId id="263"/>
            <p14:sldId id="264"/>
            <p14:sldId id="293"/>
            <p14:sldId id="285"/>
            <p14:sldId id="286"/>
            <p14:sldId id="294"/>
            <p14:sldId id="295"/>
            <p14:sldId id="301"/>
            <p14:sldId id="296"/>
            <p14:sldId id="302"/>
            <p14:sldId id="287"/>
            <p14:sldId id="303"/>
            <p14:sldId id="298"/>
            <p14:sldId id="271"/>
          </p14:sldIdLst>
        </p14:section>
        <p14:section name="بهره‌مندی از ..." id="{AECC6E95-93E0-45F5-9169-E7FDE3F78A39}">
          <p14:sldIdLst>
            <p14:sldId id="30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hdi Sanaei" initials="MS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86387" autoAdjust="0"/>
  </p:normalViewPr>
  <p:slideViewPr>
    <p:cSldViewPr>
      <p:cViewPr>
        <p:scale>
          <a:sx n="33" d="100"/>
          <a:sy n="33" d="100"/>
        </p:scale>
        <p:origin x="-2298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3671C-8336-4626-AEE3-129CA89C8EC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005EA15-4259-41CB-A50C-CB054193C776}">
      <dgm:prSet phldrT="[Text]" custT="1"/>
      <dgm:spPr/>
      <dgm:t>
        <a:bodyPr/>
        <a:lstStyle/>
        <a:p>
          <a:pPr algn="ctr" rtl="1"/>
          <a:r>
            <a:rPr lang="fa-IR" sz="2200" dirty="0" smtClean="0"/>
            <a:t>عوامل شناختی</a:t>
          </a:r>
        </a:p>
        <a:p>
          <a:pPr algn="r" rtl="1"/>
          <a:r>
            <a:rPr lang="fa-IR" sz="2000" dirty="0" smtClean="0">
              <a:solidFill>
                <a:schemeClr val="tx1"/>
              </a:solidFill>
            </a:rPr>
            <a:t>توجیه شخصی</a:t>
          </a:r>
        </a:p>
        <a:p>
          <a:pPr algn="r" rtl="1"/>
          <a:r>
            <a:rPr lang="fa-IR" sz="2000" dirty="0" smtClean="0">
              <a:solidFill>
                <a:schemeClr val="tx1"/>
              </a:solidFill>
            </a:rPr>
            <a:t>اجتناب از اشتباه</a:t>
          </a:r>
        </a:p>
        <a:p>
          <a:pPr algn="ctr"/>
          <a:endParaRPr lang="fa-IR" sz="2200" dirty="0" smtClean="0"/>
        </a:p>
      </dgm:t>
    </dgm:pt>
    <dgm:pt modelId="{8F4C3044-C867-4F1A-B426-D74361E568F2}" type="parTrans" cxnId="{7C77C4CE-6E98-4BA4-8D5F-A3F502408624}">
      <dgm:prSet/>
      <dgm:spPr/>
      <dgm:t>
        <a:bodyPr/>
        <a:lstStyle/>
        <a:p>
          <a:endParaRPr lang="en-US"/>
        </a:p>
      </dgm:t>
    </dgm:pt>
    <dgm:pt modelId="{2C5B0E7F-0602-42B0-84F7-797565CD57E0}" type="sibTrans" cxnId="{7C77C4CE-6E98-4BA4-8D5F-A3F502408624}">
      <dgm:prSet/>
      <dgm:spPr/>
      <dgm:t>
        <a:bodyPr/>
        <a:lstStyle/>
        <a:p>
          <a:endParaRPr lang="en-US"/>
        </a:p>
      </dgm:t>
    </dgm:pt>
    <dgm:pt modelId="{6859FA66-8B06-40C2-9525-F9A72FCB83C9}">
      <dgm:prSet phldrT="[Text]" custT="1"/>
      <dgm:spPr/>
      <dgm:t>
        <a:bodyPr/>
        <a:lstStyle/>
        <a:p>
          <a:endParaRPr lang="fa-IR" sz="2200" dirty="0" smtClean="0"/>
        </a:p>
        <a:p>
          <a:pPr rtl="1"/>
          <a:r>
            <a:rPr lang="fa-IR" sz="2200" dirty="0" smtClean="0"/>
            <a:t>عوامل </a:t>
          </a:r>
          <a:r>
            <a:rPr lang="fa-IR" sz="2400" dirty="0" smtClean="0"/>
            <a:t>اجتماعی</a:t>
          </a:r>
        </a:p>
        <a:p>
          <a:pPr rtl="1"/>
          <a:r>
            <a:rPr lang="fa-IR" sz="2000" dirty="0" smtClean="0">
              <a:solidFill>
                <a:schemeClr val="tx1"/>
              </a:solidFill>
            </a:rPr>
            <a:t>حفظ اعتبار سازمانی</a:t>
          </a:r>
        </a:p>
        <a:p>
          <a:pPr rtl="1"/>
          <a:r>
            <a:rPr lang="fa-IR" sz="2000" dirty="0" smtClean="0">
              <a:solidFill>
                <a:schemeClr val="tx1"/>
              </a:solidFill>
            </a:rPr>
            <a:t>اجتناب از اخراج</a:t>
          </a:r>
        </a:p>
        <a:p>
          <a:endParaRPr lang="fa-IR" sz="2000" dirty="0" smtClean="0">
            <a:solidFill>
              <a:schemeClr val="tx1"/>
            </a:solidFill>
          </a:endParaRPr>
        </a:p>
        <a:p>
          <a:endParaRPr lang="fa-IR" sz="2000" dirty="0" smtClean="0">
            <a:solidFill>
              <a:schemeClr val="tx1"/>
            </a:solidFill>
          </a:endParaRPr>
        </a:p>
      </dgm:t>
    </dgm:pt>
    <dgm:pt modelId="{2490E078-074A-437F-9F4C-27F257E714D6}" type="parTrans" cxnId="{0222E479-ACD9-41B7-B322-8D444F19727F}">
      <dgm:prSet/>
      <dgm:spPr/>
      <dgm:t>
        <a:bodyPr/>
        <a:lstStyle/>
        <a:p>
          <a:endParaRPr lang="en-US"/>
        </a:p>
      </dgm:t>
    </dgm:pt>
    <dgm:pt modelId="{C7F9E9FF-4476-46A4-998B-846F9B60F71C}" type="sibTrans" cxnId="{0222E479-ACD9-41B7-B322-8D444F19727F}">
      <dgm:prSet/>
      <dgm:spPr/>
      <dgm:t>
        <a:bodyPr/>
        <a:lstStyle/>
        <a:p>
          <a:endParaRPr lang="en-US"/>
        </a:p>
      </dgm:t>
    </dgm:pt>
    <dgm:pt modelId="{88D41EAB-0128-4635-978E-31355B141A15}" type="pres">
      <dgm:prSet presAssocID="{CFD3671C-8336-4626-AEE3-129CA89C8EC9}" presName="compositeShape" presStyleCnt="0">
        <dgm:presLayoutVars>
          <dgm:chMax val="7"/>
          <dgm:dir/>
          <dgm:resizeHandles val="exact"/>
        </dgm:presLayoutVars>
      </dgm:prSet>
      <dgm:spPr/>
    </dgm:pt>
    <dgm:pt modelId="{D525E112-A2E5-41CA-962B-74080C7DA215}" type="pres">
      <dgm:prSet presAssocID="{CFD3671C-8336-4626-AEE3-129CA89C8EC9}" presName="wedge1" presStyleLbl="node1" presStyleIdx="0" presStyleCnt="2"/>
      <dgm:spPr/>
      <dgm:t>
        <a:bodyPr/>
        <a:lstStyle/>
        <a:p>
          <a:endParaRPr lang="en-US"/>
        </a:p>
      </dgm:t>
    </dgm:pt>
    <dgm:pt modelId="{EACE4C8E-7049-43F0-8163-5C26A309DC01}" type="pres">
      <dgm:prSet presAssocID="{CFD3671C-8336-4626-AEE3-129CA89C8EC9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434D9-538B-4801-9E2A-AB271934536E}" type="pres">
      <dgm:prSet presAssocID="{CFD3671C-8336-4626-AEE3-129CA89C8EC9}" presName="wedge2" presStyleLbl="node1" presStyleIdx="1" presStyleCnt="2"/>
      <dgm:spPr/>
      <dgm:t>
        <a:bodyPr/>
        <a:lstStyle/>
        <a:p>
          <a:endParaRPr lang="en-US"/>
        </a:p>
      </dgm:t>
    </dgm:pt>
    <dgm:pt modelId="{AAB91DF7-4335-43C8-8672-29D46BD277BA}" type="pres">
      <dgm:prSet presAssocID="{CFD3671C-8336-4626-AEE3-129CA89C8EC9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1FE914-7944-4DE4-824C-919E4D7396C3}" type="presOf" srcId="{D005EA15-4259-41CB-A50C-CB054193C776}" destId="{D525E112-A2E5-41CA-962B-74080C7DA215}" srcOrd="0" destOrd="0" presId="urn:microsoft.com/office/officeart/2005/8/layout/chart3"/>
    <dgm:cxn modelId="{00A330B0-B396-4595-9CD0-85B7166B5F56}" type="presOf" srcId="{6859FA66-8B06-40C2-9525-F9A72FCB83C9}" destId="{133434D9-538B-4801-9E2A-AB271934536E}" srcOrd="0" destOrd="0" presId="urn:microsoft.com/office/officeart/2005/8/layout/chart3"/>
    <dgm:cxn modelId="{7C77C4CE-6E98-4BA4-8D5F-A3F502408624}" srcId="{CFD3671C-8336-4626-AEE3-129CA89C8EC9}" destId="{D005EA15-4259-41CB-A50C-CB054193C776}" srcOrd="0" destOrd="0" parTransId="{8F4C3044-C867-4F1A-B426-D74361E568F2}" sibTransId="{2C5B0E7F-0602-42B0-84F7-797565CD57E0}"/>
    <dgm:cxn modelId="{19168EDF-1450-477C-8070-C9ABF2D113EF}" type="presOf" srcId="{D005EA15-4259-41CB-A50C-CB054193C776}" destId="{EACE4C8E-7049-43F0-8163-5C26A309DC01}" srcOrd="1" destOrd="0" presId="urn:microsoft.com/office/officeart/2005/8/layout/chart3"/>
    <dgm:cxn modelId="{0222E479-ACD9-41B7-B322-8D444F19727F}" srcId="{CFD3671C-8336-4626-AEE3-129CA89C8EC9}" destId="{6859FA66-8B06-40C2-9525-F9A72FCB83C9}" srcOrd="1" destOrd="0" parTransId="{2490E078-074A-437F-9F4C-27F257E714D6}" sibTransId="{C7F9E9FF-4476-46A4-998B-846F9B60F71C}"/>
    <dgm:cxn modelId="{B447A0AC-FA5D-457D-8BD5-AE2C0B2AE8CE}" type="presOf" srcId="{CFD3671C-8336-4626-AEE3-129CA89C8EC9}" destId="{88D41EAB-0128-4635-978E-31355B141A15}" srcOrd="0" destOrd="0" presId="urn:microsoft.com/office/officeart/2005/8/layout/chart3"/>
    <dgm:cxn modelId="{AD12DD93-4B35-4AC3-AD0B-A211EAAB0205}" type="presOf" srcId="{6859FA66-8B06-40C2-9525-F9A72FCB83C9}" destId="{AAB91DF7-4335-43C8-8672-29D46BD277BA}" srcOrd="1" destOrd="0" presId="urn:microsoft.com/office/officeart/2005/8/layout/chart3"/>
    <dgm:cxn modelId="{B2377AE1-DEDE-4EE1-A46D-BD4FD033F73B}" type="presParOf" srcId="{88D41EAB-0128-4635-978E-31355B141A15}" destId="{D525E112-A2E5-41CA-962B-74080C7DA215}" srcOrd="0" destOrd="0" presId="urn:microsoft.com/office/officeart/2005/8/layout/chart3"/>
    <dgm:cxn modelId="{D15943BD-7DC8-4E4D-B1EC-EBABAFCA966E}" type="presParOf" srcId="{88D41EAB-0128-4635-978E-31355B141A15}" destId="{EACE4C8E-7049-43F0-8163-5C26A309DC01}" srcOrd="1" destOrd="0" presId="urn:microsoft.com/office/officeart/2005/8/layout/chart3"/>
    <dgm:cxn modelId="{A570F645-2E99-4107-8DEF-D91059F6AB76}" type="presParOf" srcId="{88D41EAB-0128-4635-978E-31355B141A15}" destId="{133434D9-538B-4801-9E2A-AB271934536E}" srcOrd="2" destOrd="0" presId="urn:microsoft.com/office/officeart/2005/8/layout/chart3"/>
    <dgm:cxn modelId="{F449F3E9-BAA9-4AA7-B102-23657A589130}" type="presParOf" srcId="{88D41EAB-0128-4635-978E-31355B141A15}" destId="{AAB91DF7-4335-43C8-8672-29D46BD277BA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5E112-A2E5-41CA-962B-74080C7DA215}">
      <dsp:nvSpPr>
        <dsp:cNvPr id="0" name=""/>
        <dsp:cNvSpPr/>
      </dsp:nvSpPr>
      <dsp:spPr>
        <a:xfrm>
          <a:off x="301751" y="395223"/>
          <a:ext cx="2816352" cy="2816352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/>
            <a:t>عوامل شناختی</a:t>
          </a:r>
        </a:p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tx1"/>
              </a:solidFill>
            </a:rPr>
            <a:t>توجیه شخصی</a:t>
          </a:r>
        </a:p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tx1"/>
              </a:solidFill>
            </a:rPr>
            <a:t>اجتناب از اشتباه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200" kern="1200" dirty="0" smtClean="0"/>
        </a:p>
      </dsp:txBody>
      <dsp:txXfrm>
        <a:off x="1709928" y="814323"/>
        <a:ext cx="989076" cy="1978152"/>
      </dsp:txXfrm>
    </dsp:sp>
    <dsp:sp modelId="{133434D9-538B-4801-9E2A-AB271934536E}">
      <dsp:nvSpPr>
        <dsp:cNvPr id="0" name=""/>
        <dsp:cNvSpPr/>
      </dsp:nvSpPr>
      <dsp:spPr>
        <a:xfrm>
          <a:off x="234695" y="395223"/>
          <a:ext cx="2816352" cy="28163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200" kern="1200" dirty="0" smtClean="0"/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/>
            <a:t>عوامل </a:t>
          </a:r>
          <a:r>
            <a:rPr lang="fa-IR" sz="2400" kern="1200" dirty="0" smtClean="0"/>
            <a:t>اجتماعی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tx1"/>
              </a:solidFill>
            </a:rPr>
            <a:t>حفظ اعتبار سازمانی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tx1"/>
              </a:solidFill>
            </a:rPr>
            <a:t>اجتناب از اخراج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kern="1200" dirty="0" smtClean="0">
            <a:solidFill>
              <a:schemeClr val="tx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kern="1200" dirty="0" smtClean="0">
            <a:solidFill>
              <a:schemeClr val="tx1"/>
            </a:solidFill>
          </a:endParaRPr>
        </a:p>
      </dsp:txBody>
      <dsp:txXfrm>
        <a:off x="637031" y="814323"/>
        <a:ext cx="989076" cy="1978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60511-EFD9-4C48-86A0-6ED9B958FB9B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749E3-F032-4D24-B33B-A43484EC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9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85FBF-0969-48C0-B4CD-6AC8B2B17896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40512-D961-4BC9-93B0-204719492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236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40512-D961-4BC9-93B0-204719492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40512-D961-4BC9-93B0-204719492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7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>
                <a:cs typeface="B Mitra" pitchFamily="2" charset="-78"/>
              </a:rPr>
              <a:t>لطفاً این ایده پژوهشی را بیاد داشته باشید!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40512-D961-4BC9-93B0-2047194925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روش مبناگرایانه</a:t>
            </a:r>
          </a:p>
          <a:p>
            <a:pPr lvl="1" algn="r" rtl="1"/>
            <a:r>
              <a:rPr lang="fa-IR" dirty="0" smtClean="0"/>
              <a:t>* </a:t>
            </a:r>
            <a:r>
              <a:rPr lang="ar-SA" dirty="0" smtClean="0"/>
              <a:t>معرفت به صورت لایه‏ لایه و داری هسته و پوسته</a:t>
            </a:r>
            <a:endParaRPr lang="fa-IR" dirty="0" smtClean="0"/>
          </a:p>
          <a:p>
            <a:pPr lvl="1" algn="r" rtl="1"/>
            <a:r>
              <a:rPr lang="fa-IR" dirty="0" smtClean="0"/>
              <a:t>* به صورت زیربنا و روبنا</a:t>
            </a:r>
          </a:p>
          <a:p>
            <a:pPr marL="628650" lvl="1" indent="-171450" algn="r" rtl="1">
              <a:buFont typeface="Arial" charset="0"/>
              <a:buChar char="•"/>
            </a:pPr>
            <a:r>
              <a:rPr lang="fa-IR" dirty="0" smtClean="0"/>
              <a:t>به صورت اصل و فرع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تاریخچه طولانی</a:t>
            </a:r>
          </a:p>
          <a:p>
            <a:pPr algn="r" rtl="1"/>
            <a:r>
              <a:rPr lang="fa-IR" dirty="0" smtClean="0"/>
              <a:t>	* ارشمیدس</a:t>
            </a:r>
            <a:r>
              <a:rPr lang="fa-IR" baseline="0" dirty="0" smtClean="0"/>
              <a:t> و اقلیدس</a:t>
            </a:r>
          </a:p>
          <a:p>
            <a:pPr algn="r" rtl="1"/>
            <a:r>
              <a:rPr lang="fa-IR" baseline="0" dirty="0" smtClean="0"/>
              <a:t>	* ریاضی، فیزیک، منطق، فلسفه</a:t>
            </a:r>
            <a:endParaRPr lang="fa-IR" dirty="0" smtClean="0"/>
          </a:p>
          <a:p>
            <a:pPr marL="171450" lvl="0" indent="-171450" algn="r" rtl="1">
              <a:buFont typeface="Arial" charset="0"/>
              <a:buChar char="•"/>
            </a:pPr>
            <a:endParaRPr lang="fa-IR" dirty="0" smtClean="0"/>
          </a:p>
          <a:p>
            <a:pPr marL="171450" lvl="0" indent="-171450" algn="r" rtl="1">
              <a:buFont typeface="Arial" charset="0"/>
              <a:buChar char="•"/>
            </a:pPr>
            <a:r>
              <a:rPr lang="fa-IR" dirty="0" smtClean="0"/>
              <a:t>جایگاه در معرفت‌شناسی اسلامی:</a:t>
            </a:r>
          </a:p>
          <a:p>
            <a:pPr marL="628650" lvl="1" indent="-171450" algn="r" rtl="1">
              <a:buFont typeface="Arial" charset="0"/>
              <a:buChar char="•"/>
            </a:pP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 اسلام چنین اصلی وجود دارد كه همان توحید است، یعنی تمام مبانی اسلامی را اگر تحلیل كنیم بازگشت به توحید می كند.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(ش مطهری)</a:t>
            </a:r>
          </a:p>
          <a:p>
            <a:pPr marL="628650" lvl="1" indent="-171450" algn="r" rtl="1">
              <a:buFont typeface="Arial" charset="0"/>
              <a:buChar char="•"/>
            </a:pP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ایشان به سه لایة اصلی معرفت اشاره می‏کند و می‏گوید ایدئولوژی بر جهان‏بینی، و جهان‏بینی بر شناخت‏شناسی مبتنی است و برای هر کدام از آن‏ها سلسله مشخّصاتی بر می‏شمارد</a:t>
            </a: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40512-D961-4BC9-93B0-2047194925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1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1. پدیده رشد/تربیت نه صرفاً یک پدیده موجود در رابطه با انسان‌ها، بلکه به صورت پدیده‌ای بسیار فراگیر در عالم قابل مشاهده است.</a:t>
            </a:r>
          </a:p>
          <a:p>
            <a:pPr lvl="1" algn="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2. شناسایی و الگوگیری ابعاد پدیده رشد یا تربیت فراگیر در عالم: نه تنها امکان‌پذیر، بلکه ضروری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40512-D961-4BC9-93B0-2047194925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4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3A26-6159-46D0-8AAD-EB8E50EDC345}" type="datetime4">
              <a:rPr lang="en-US" smtClean="0"/>
              <a:t>May 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طراحی چارچوب مفهومی خط‌‏مشی‏گذاری عمومی مبتنی بر آموزه‏های اسلامی (با تأکید بر خط‏‌مشی‏‏های آموزش عالی)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3223-9921-43C6-B1A2-BA8CBDF3209C}" type="datetime4">
              <a:rPr lang="en-US" smtClean="0"/>
              <a:t>May 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طراحی چارچوب مفهومی خط‌‏مشی‏گذاری عمومی مبتنی بر آموزه‏های اسلامی (با تأکید بر خط‏‌مشی‏‏های آموزش عالی)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0BA-8961-4FB5-9319-140452C49629}" type="datetime4">
              <a:rPr lang="en-US" smtClean="0"/>
              <a:t>May 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طراحی چارچوب مفهومی خط‌‏مشی‏گذاری عمومی مبتنی بر آموزه‏های اسلامی (با تأکید بر خط‏‌مشی‏‏های آموزش عالی)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6BC3-C7A4-4D6C-B985-447D7CA1B9E9}" type="datetime4">
              <a:rPr lang="en-US" smtClean="0"/>
              <a:t>May 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طراحی چارچوب مفهومی خط‌‏مشی‏گذاری عمومی مبتنی بر آموزه‏های اسلامی (با تأکید بر خط‏‌مشی‏‏های آموزش عالی)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F5B0-E7FE-48C3-BA65-68C4CE7533C1}" type="datetime4">
              <a:rPr lang="en-US" smtClean="0"/>
              <a:t>May 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طراحی چارچوب مفهومی خط‌‏مشی‏گذاری عمومی مبتنی بر آموزه‏های اسلامی (با تأکید بر خط‏‌مشی‏‏های آموزش عالی)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C6A-B732-47A1-A014-7D01D89A6D6A}" type="datetime4">
              <a:rPr lang="en-US" smtClean="0"/>
              <a:t>May 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طراحی چارچوب مفهومی خط‌‏مشی‏گذاری عمومی مبتنی بر آموزه‏های اسلامی (با تأکید بر خط‏‌مشی‏‏های آموزش عالی)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64EA-FDC2-4DC9-98A0-EF3F97DF5A62}" type="datetime4">
              <a:rPr lang="en-US" smtClean="0"/>
              <a:t>May 4,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طراحی چارچوب مفهومی خط‌‏مشی‏گذاری عمومی مبتنی بر آموزه‏های اسلامی (با تأکید بر خط‏‌مشی‏‏های آموزش عالی)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731D-0094-4313-B47B-4195AC7F52A2}" type="datetime4">
              <a:rPr lang="en-US" smtClean="0"/>
              <a:t>May 4,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طراحی چارچوب مفهومی خط‌‏مشی‏گذاری عمومی مبتنی بر آموزه‏های اسلامی (با تأکید بر خط‏‌مشی‏‏های آموزش عالی)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B58-4773-437C-87A6-40C666D4831F}" type="datetime4">
              <a:rPr lang="en-US" smtClean="0"/>
              <a:t>May 4,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طراحی چارچوب مفهومی خط‌‏مشی‏گذاری عمومی مبتنی بر آموزه‏های اسلامی (با تأکید بر خط‏‌مشی‏‏های آموزش عالی)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B9A7-9F9B-49C3-953F-B35F2F3349CD}" type="datetime4">
              <a:rPr lang="en-US" smtClean="0"/>
              <a:t>May 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طراحی چارچوب مفهومی خط‌‏مشی‏گذاری عمومی مبتنی بر آموزه‏های اسلامی (با تأکید بر خط‏‌مشی‏‏های آموزش عالی)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BA75-03AF-471F-B17E-60F24B6AD559}" type="datetime4">
              <a:rPr lang="en-US" smtClean="0"/>
              <a:t>May 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طراحی چارچوب مفهومی خط‌‏مشی‏گذاری عمومی مبتنی بر آموزه‏های اسلامی (با تأکید بر خط‏‌مشی‏‏های آموزش عالی)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EA820B2-129F-4EA9-BC53-3D858FCABA79}" type="datetime4">
              <a:rPr lang="en-US" smtClean="0"/>
              <a:t>May 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طراحی چارچوب مفهومی خط‌‏مشی‏گذاری عمومی مبتنی بر آموزه‏های اسلامی (با تأکید بر خط‏‌مشی‏‏های آموزش عالی)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7ADB59-B6C5-40C4-9358-D00E523D69C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MultiMedia\Picture\Religious\بسم الله الرحمن الرحیم\besm\1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791200" cy="508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دستاوردهای تحقیقات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اولیه</a:t>
            </a:r>
          </a:p>
          <a:p>
            <a:pPr algn="r" rtl="1"/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تحقیق اول با عنوان </a:t>
            </a: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Knee-Deep in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Big Muddy</a:t>
            </a: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240 دانشجوی کالج‌های بازرگانی در یک آزمایش ایفای نقش شرکت کردند.</a:t>
            </a:r>
          </a:p>
          <a:p>
            <a:pPr algn="r" rtl="1"/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متغیرهای مستقل: مسئولیت فردی، پیامدهای تصمیم</a:t>
            </a:r>
            <a:endParaRPr lang="en-US" dirty="0">
              <a:solidFill>
                <a:schemeClr val="tx1"/>
              </a:solidFill>
              <a:cs typeface="B Mitra" pitchFamily="2" charset="-78"/>
            </a:endParaRPr>
          </a:p>
          <a:p>
            <a:pPr algn="r" rtl="1"/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نتایج تحقیق: مسئولیت افراد به تصمیمات گذشته‌ی خود زمانی که آن‌ها به صورت فردی مسئول پیامد‌های منفی 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تصمیم خود </a:t>
            </a:r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هستند بیشتر می‌شود.</a:t>
            </a:r>
          </a:p>
          <a:p>
            <a:pPr marL="0" indent="0" algn="r" rtl="1">
              <a:buNone/>
            </a:pPr>
            <a:endParaRPr lang="fa-I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منشأ تحقیق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617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منشأ تحقیق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133600"/>
            <a:ext cx="7408333" cy="3984096"/>
          </a:xfrm>
        </p:spPr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اطلاع از تحقیقات دیگر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پژوهشگران</a:t>
            </a:r>
          </a:p>
          <a:p>
            <a:pPr marL="0" indent="0" algn="just" rtl="1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Joel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Brockner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Jeffrey Rubin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از دیگر افرادی بودند که در این زمینه تحقیقاتی داشته‌اند.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just" rtl="1"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AllenTegar</a:t>
            </a:r>
            <a:r>
              <a:rPr lang="fa-IR" dirty="0" smtClean="0">
                <a:solidFill>
                  <a:schemeClr val="tx1"/>
                </a:solidFill>
              </a:rPr>
              <a:t> نیز در تحقیقی مشابه رفتار افرادی را که در مزایده‌های دولتی شرکت کرده بودند مورد مطالعه قرار داده بود.</a:t>
            </a:r>
          </a:p>
          <a:p>
            <a:pPr marL="0" indent="0" algn="r" rtl="1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نتیجه این‌که: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None of us knew about the others’ work when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designed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 studies and we all used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methods and procedures. Still,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 found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similar tendency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individuals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increase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their investment in a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losing course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action.</a:t>
            </a:r>
            <a:endParaRPr lang="fa-I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buNone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4285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تحقیقات اخیر: ..............به سوی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Contextual Elements</a:t>
            </a:r>
          </a:p>
          <a:p>
            <a:pPr marL="0" indent="0" algn="r" rtl="1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Trapped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Administrator</a:t>
            </a:r>
            <a:r>
              <a:rPr lang="fa-IR" dirty="0" smtClean="0">
                <a:solidFill>
                  <a:schemeClr val="tx1"/>
                </a:solidFill>
              </a:rPr>
              <a:t> مهم‌ترین تحقیق در این زمینه بود.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administrators often increase their commitment to a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losing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action, not because they want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rationalize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justify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decision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themselves,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 because their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credibility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threatened by other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organizational actors.</a:t>
            </a:r>
          </a:p>
          <a:p>
            <a:pPr marL="0" indent="0">
              <a:buNone/>
            </a:pPr>
            <a:endParaRPr lang="fa-I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buNone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منشأ تحقیق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21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590800"/>
            <a:ext cx="8534400" cy="35353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نتیجه این تحقیق:</a:t>
            </a:r>
          </a:p>
          <a:p>
            <a:pPr marL="0" indent="0" algn="r" rtl="1">
              <a:buNone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marL="0" indent="0" algn="r" rtl="1">
              <a:buNone/>
            </a:pP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marL="0" indent="0" algn="r" rtl="1">
              <a:buNone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marL="0" indent="0" algn="r" rtl="1">
              <a:buNone/>
            </a:pP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marL="0" indent="0" algn="r" rtl="1">
              <a:buNone/>
            </a:pP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marL="0" indent="0" algn="r" rtl="1">
              <a:buNone/>
            </a:pP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Moving from cognitive Elements to social elements</a:t>
            </a:r>
            <a:endParaRPr lang="fa-I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منشأ تحقیق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0621109"/>
              </p:ext>
            </p:extLst>
          </p:nvPr>
        </p:nvGraphicFramePr>
        <p:xfrm>
          <a:off x="2514600" y="2489200"/>
          <a:ext cx="3352800" cy="36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5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90800"/>
            <a:ext cx="7509933" cy="3810000"/>
          </a:xfrm>
        </p:spPr>
        <p:txBody>
          <a:bodyPr numCol="1" rtlCol="1">
            <a:normAutofit/>
          </a:bodyPr>
          <a:lstStyle/>
          <a:p>
            <a:pPr marL="0" indent="0" algn="r" rtl="1">
              <a:buNone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انتشار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مقاله در سال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1981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(Summary of Escalation Theory)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three major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determinants affecting escalation:</a:t>
            </a:r>
            <a:endParaRPr lang="fa-I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motivation to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justify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previous decisions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Retrospective Rationality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norms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consistency (Modeling)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expected value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calculations (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Prospective Rationality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به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سوی تئوری سازمانی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تشدید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8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4800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 improvements in escalation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theory</a:t>
            </a:r>
          </a:p>
          <a:p>
            <a:pPr algn="just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Embarking with Jerry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Ross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a case study of the world’s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fair</a:t>
            </a:r>
          </a:p>
          <a:p>
            <a:pPr algn="just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Expo case forced us to move away from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prevailing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debate about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whether escalation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commitment was an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behavioral question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was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clearly both.</a:t>
            </a:r>
            <a:endParaRPr lang="fa-I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a certain point in an escalation situation, there may be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turning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back, because ending a project will also mean the demise of the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itself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fa-I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به سوی تئوری سازمانی تشدید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28600"/>
            <a:ext cx="886777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124200"/>
          </a:xfrm>
        </p:spPr>
        <p:txBody>
          <a:bodyPr>
            <a:normAutofit/>
          </a:bodyPr>
          <a:lstStyle/>
          <a:p>
            <a:pPr marL="0" lvl="0" indent="0" algn="r" rtl="1" fontAlgn="base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آیا تئوری تشدید ابطال پذیر است؟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 model may be reversed or thrown out entirely by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empirical studies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aggregate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model: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model aggregates the various behavioral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infuences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rather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 attempts to separate them over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time.</a:t>
            </a:r>
            <a:endParaRPr lang="fa-I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433" y="381000"/>
            <a:ext cx="8229600" cy="1252728"/>
          </a:xfrm>
        </p:spPr>
        <p:txBody>
          <a:bodyPr/>
          <a:lstStyle/>
          <a:p>
            <a:pPr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به سوی تئوری سازمانی تشدید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872067" y="2133600"/>
            <a:ext cx="7408333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/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502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0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9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5791200"/>
          </a:xfrm>
        </p:spPr>
        <p:txBody>
          <a:bodyPr>
            <a:normAutofit/>
          </a:bodyPr>
          <a:lstStyle/>
          <a:p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8763000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81000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ESCALATION OF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COMMITMENT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STEPS TOWARD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 ORGANIZATIONAL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01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از نظر تا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عمل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test escalation in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field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one needs to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situation with the following characteristics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ongoing rather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 one-shot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decision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feedback which is ambiguous or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opportunity to commit additional resources over time</a:t>
            </a:r>
            <a:endParaRPr lang="fa-I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buNone/>
            </a:pP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به سوی تئوری سازمانی تشدید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به سوی تئوری سازمانی تشدید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پیشنها‌دهایی برای آینده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would consider the events of the world (from business, government,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politics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to be as rich a source of ideas as any academic literature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approach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questions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much methodological flexibility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possible.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prepared to carry on alone for a while.</a:t>
            </a:r>
          </a:p>
        </p:txBody>
      </p:sp>
    </p:spTree>
    <p:extLst>
      <p:ext uri="{BB962C8B-B14F-4D97-AF65-F5344CB8AC3E}">
        <p14:creationId xmlns:p14="http://schemas.microsoft.com/office/powerpoint/2010/main" val="20252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fa-IR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 آخر دعوانا أن الحمدلله رب العالمین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378931" y="2551837"/>
            <a:ext cx="43861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fa-I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با تشکر از حسن  </a:t>
            </a:r>
          </a:p>
          <a:p>
            <a:pPr marL="0" indent="0" algn="ctr">
              <a:buNone/>
            </a:pPr>
            <a:r>
              <a:rPr lang="fa-I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عنایت شما</a:t>
            </a:r>
            <a:endParaRPr lang="fa-IR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1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 rtl="1">
              <a:buFont typeface="+mj-lt"/>
              <a:buAutoNum type="arabicPeriod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فهرست مطالب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fa-IR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4467" y="2362200"/>
            <a:ext cx="7408333" cy="3916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مقدمه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منشأ تحقیق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دستاورد‌های تحقیقات اولیه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تحقیقات اخیر</a:t>
            </a:r>
          </a:p>
          <a:p>
            <a:pPr marL="274320" lvl="1" algn="r" rtl="1"/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به سوی تئوری سازمانی 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تشدید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تبیین تئوری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آیا تئوری تشدید ابطال پذیر است؟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از نظر تا عمل</a:t>
            </a:r>
          </a:p>
          <a:p>
            <a:pPr algn="r" rtl="1"/>
            <a:endParaRPr lang="fa-I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marL="0" indent="0" algn="r" rtl="1">
              <a:buFont typeface="Symbol" pitchFamily="18" charset="2"/>
              <a:buNone/>
            </a:pPr>
            <a:endParaRPr lang="fa-I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 rtl="1"/>
            <a:endParaRPr lang="fa-I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00330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مختصری از نویسنده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barry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staw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)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در این تحقیق به تبیین یکی از مفاهیم جدید رفتار سازمانی پرداخته می‌شود.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چگونگی پیدایش این مفهوم، تغییرات و پیشبرد آن و بررسی مرز‌های دانش در خصوص این مفهوم از مهم‌ترین اهداف نویسنده است.</a:t>
            </a:r>
          </a:p>
          <a:p>
            <a:pPr marL="0" indent="0" algn="r" rtl="1">
              <a:buNone/>
            </a:pPr>
            <a:endParaRPr lang="fa-I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 rtl="1"/>
            <a:endParaRPr lang="fa-I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مقدمه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algn="r" rtl="1"/>
            <a:endParaRPr lang="fa-IR" sz="2400" dirty="0" smtClean="0">
              <a:solidFill>
                <a:schemeClr val="tx1"/>
              </a:solidFill>
              <a:cs typeface="B Mitra" pitchFamily="2" charset="-78"/>
            </a:endParaRPr>
          </a:p>
          <a:p>
            <a:pPr marL="274320" lvl="1" algn="r" rtl="1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عزیمت </a:t>
            </a:r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به فرانسه به همراه همسر خود در تابستان سال 1973</a:t>
            </a:r>
          </a:p>
          <a:p>
            <a:pPr marL="274320" lvl="1" algn="r" rtl="1"/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سختی انجام پژوهش‌های «تحلیل داده‌» و «کتابخانه‌ای گسترده»</a:t>
            </a:r>
          </a:p>
          <a:p>
            <a:pPr marL="274320" lvl="1" algn="r" rtl="1"/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تهیه‌ی مجموعه‌ای از مقالات با موضوع 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intrinsic motivation</a:t>
            </a:r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» با هدف نوشتن مقاله‌ای مفهومی در زمینه‌ی تأثیر «پاداش بیرونی» و «پاداش درونی» </a:t>
            </a:r>
          </a:p>
          <a:p>
            <a:pPr marL="274320" lvl="1" algn="r" rtl="1"/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آن‌چه عملاً انجام شد طراحی ابتدایی نقشه‌ی راه موضوع «تشدید» بود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.</a:t>
            </a:r>
            <a:endParaRPr lang="fa-IR" dirty="0" smtClean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endParaRPr lang="fa-IR" sz="2400" dirty="0" smtClean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منشأ تحقیق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3" indent="0" algn="r" rtl="1">
              <a:buNone/>
            </a:pPr>
            <a:endParaRPr lang="fa-IR" sz="2400" dirty="0" smtClean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منشأ تحقیق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024467" y="28278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algn="r" rtl="1"/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منبع تحقیق نیز مقالات گردآوری شده نبود؛ 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بلکه:</a:t>
            </a:r>
          </a:p>
          <a:p>
            <a:pPr marL="622300" lvl="2" indent="-342900"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مطالعه‌ی روزانه‌ی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York Herald Tribune</a:t>
            </a:r>
            <a:r>
              <a:rPr lang="fa-I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در خصوص مشکلات ایالات متحده برای خروج از بحران ویتنام </a:t>
            </a:r>
          </a:p>
          <a:p>
            <a:pPr marL="622300" lvl="2" indent="-342900"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تحقیقات گذشته و تجربیات شخصی مؤلف در طول دوران تحصیل بود.</a:t>
            </a:r>
            <a:endParaRPr lang="fa-IR" dirty="0">
              <a:solidFill>
                <a:schemeClr val="tx1"/>
              </a:solidFill>
              <a:cs typeface="B Mitra" pitchFamily="2" charset="-78"/>
            </a:endParaRPr>
          </a:p>
          <a:p>
            <a:pPr marL="0" indent="0" algn="r" rtl="1">
              <a:buFont typeface="Symbol" pitchFamily="18" charset="2"/>
              <a:buNone/>
            </a:pPr>
            <a:endParaRPr lang="fa-IR" dirty="0" smtClean="0">
              <a:solidFill>
                <a:schemeClr val="tx1"/>
              </a:solidFill>
            </a:endParaRPr>
          </a:p>
          <a:p>
            <a:pPr marL="0" indent="0" algn="r" rtl="1">
              <a:buFont typeface="Symbol" pitchFamily="18" charset="2"/>
              <a:buNone/>
            </a:pPr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looked at U.S. involvement in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Vietnam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series of commitments that were hard to break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a-I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Early participation in</a:t>
            </a:r>
            <a:r>
              <a:rPr lang="fa-I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war (primarily during the Kennedy administration) was marked by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setbacks</a:t>
            </a:r>
            <a:r>
              <a:rPr lang="fa-I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 were interpreted, not as a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signal to withdraw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but as a sign that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greater</a:t>
            </a:r>
            <a:r>
              <a:rPr lang="fa-IR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involvement was necessary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get the job done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a-I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logic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fa-I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escalation of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commitment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also apply to an investment situation where people put money or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effort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into a</a:t>
            </a:r>
            <a:r>
              <a:rPr lang="fa-I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course of action, only to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 that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consequences are negative.</a:t>
            </a:r>
            <a:endParaRPr lang="fa-I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fa-I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منشأ تحقیق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طراحی اولین پژوهش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Individuals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would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 likely to keep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investing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a losing course of action in order to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avoid</a:t>
            </a:r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admitting a mistake.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 money or effort into a course of action, only to find out that the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consequences are negative.</a:t>
            </a:r>
            <a:endParaRPr lang="fa-IR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منشأ تحقیق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01534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پیش‌بینی‌های نویسنده: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tendency for decision makers to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invest greater resources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when a course of action is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 succeeding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those who were responsible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initiating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course of action would be more likely to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invest further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resources in it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interaction between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responsibility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consequences.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منشأ تحقیق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DB59-B6C5-40C4-9358-D00E523D69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stom 1">
      <a:majorFont>
        <a:latin typeface="Candara"/>
        <a:ea typeface=""/>
        <a:cs typeface="B Titr"/>
      </a:majorFont>
      <a:minorFont>
        <a:latin typeface="Candara"/>
        <a:ea typeface=""/>
        <a:cs typeface="B Mitra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9551</TotalTime>
  <Words>1032</Words>
  <Application>Microsoft Office PowerPoint</Application>
  <PresentationFormat>On-screen Show (4:3)</PresentationFormat>
  <Paragraphs>150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PowerPoint Presentation</vt:lpstr>
      <vt:lpstr>PowerPoint Presentation</vt:lpstr>
      <vt:lpstr>فهرست مطالب</vt:lpstr>
      <vt:lpstr>مقدمه</vt:lpstr>
      <vt:lpstr>1. منشأ تحقیق</vt:lpstr>
      <vt:lpstr>1. منشأ تحقیق</vt:lpstr>
      <vt:lpstr>1. منشأ تحقیق</vt:lpstr>
      <vt:lpstr>1. منشأ تحقیق</vt:lpstr>
      <vt:lpstr>1. منشأ تحقیق</vt:lpstr>
      <vt:lpstr>1. منشأ تحقیق</vt:lpstr>
      <vt:lpstr>1. منشأ تحقیق</vt:lpstr>
      <vt:lpstr>1. منشأ تحقیق</vt:lpstr>
      <vt:lpstr>1. منشأ تحقیق</vt:lpstr>
      <vt:lpstr>2. به سوی تئوری سازمانی تشدید</vt:lpstr>
      <vt:lpstr>PowerPoint Presentation</vt:lpstr>
      <vt:lpstr>2. به سوی تئوری سازمانی تشدید</vt:lpstr>
      <vt:lpstr>PowerPoint Presentation</vt:lpstr>
      <vt:lpstr>2. به سوی تئوری سازمانی تشدید</vt:lpstr>
      <vt:lpstr>PowerPoint Presentation</vt:lpstr>
      <vt:lpstr>2. به سوی تئوری سازمانی تشدید</vt:lpstr>
      <vt:lpstr>2. به سوی تئوری سازمانی تشدید</vt:lpstr>
      <vt:lpstr>و آخر دعوانا أن الحمدلله رب العالمین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Mahdi Sanaei</dc:creator>
  <cp:lastModifiedBy>Haidar</cp:lastModifiedBy>
  <cp:revision>304</cp:revision>
  <dcterms:created xsi:type="dcterms:W3CDTF">2012-09-11T08:24:24Z</dcterms:created>
  <dcterms:modified xsi:type="dcterms:W3CDTF">2013-05-05T03:40:39Z</dcterms:modified>
</cp:coreProperties>
</file>