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E5CD2A-E471-40AF-902A-643852E2F599}" type="datetimeFigureOut">
              <a:rPr lang="fa-IR" smtClean="0"/>
              <a:pPr/>
              <a:t>1432/06/25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9095F54-61C2-4346-83AD-F5B18983936B}" type="slidenum">
              <a:rPr lang="fa-IR" smtClean="0"/>
              <a:pPr/>
              <a:t>‹#›</a:t>
            </a:fld>
            <a:endParaRPr lang="fa-IR"/>
          </a:p>
        </p:txBody>
      </p:sp>
    </p:spTree>
    <p:extLst>
      <p:ext uri="{BB962C8B-B14F-4D97-AF65-F5344CB8AC3E}">
        <p14:creationId xmlns:p14="http://schemas.microsoft.com/office/powerpoint/2010/main" val="23885512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26772FA2-B189-48AA-AA65-C20592236250}"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31</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9095F54-61C2-4346-83AD-F5B18983936B}" type="slidenum">
              <a:rPr lang="fa-IR" smtClean="0"/>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36</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37</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40</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9095F54-61C2-4346-83AD-F5B18983936B}" type="slidenum">
              <a:rPr lang="fa-IR" smtClean="0"/>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43</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44</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45</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9095F54-61C2-4346-83AD-F5B18983936B}"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9095F54-61C2-4346-83AD-F5B18983936B}"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bright="-15000" contrast="2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dirty="0"/>
          </a:p>
        </p:txBody>
      </p:sp>
      <p:pic>
        <p:nvPicPr>
          <p:cNvPr id="4" name="Picture 3"/>
          <p:cNvPicPr>
            <a:picLocks noChangeAspect="1" noChangeArrowheads="1"/>
          </p:cNvPicPr>
          <p:nvPr/>
        </p:nvPicPr>
        <p:blipFill>
          <a:blip r:embed="rId3"/>
          <a:srcRect/>
          <a:stretch>
            <a:fillRect/>
          </a:stretch>
        </p:blipFill>
        <p:spPr bwMode="auto">
          <a:xfrm>
            <a:off x="0" y="285749"/>
            <a:ext cx="9144000" cy="6877051"/>
          </a:xfrm>
          <a:prstGeom prst="rect">
            <a:avLst/>
          </a:prstGeom>
          <a:blipFill>
            <a:blip r:embed="rId4"/>
            <a:tile tx="0" ty="0" sx="100000" sy="100000" flip="none" algn="tl"/>
          </a:blip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lnSpc>
                <a:spcPct val="150000"/>
              </a:lnSpc>
              <a:buNone/>
            </a:pPr>
            <a:r>
              <a:rPr lang="fa-IR" sz="9600" dirty="0" smtClean="0">
                <a:solidFill>
                  <a:srgbClr val="FFFF00"/>
                </a:solidFill>
                <a:latin typeface="IranNastaliq" pitchFamily="18" charset="0"/>
                <a:cs typeface="MCS Kufy Madany E_U 3D." pitchFamily="2" charset="-78"/>
              </a:rPr>
              <a:t>الفصل الثالث :</a:t>
            </a:r>
          </a:p>
          <a:p>
            <a:pPr algn="ctr">
              <a:buNone/>
            </a:pPr>
            <a:r>
              <a:rPr lang="fa-IR" sz="13800" dirty="0" smtClean="0">
                <a:solidFill>
                  <a:srgbClr val="FFFF00"/>
                </a:solidFill>
                <a:latin typeface="IranNastaliq" pitchFamily="18" charset="0"/>
                <a:cs typeface="MCS Kufy Madany E_U 3D." pitchFamily="2" charset="-78"/>
              </a:rPr>
              <a:t> في الجسم </a:t>
            </a:r>
            <a:endParaRPr lang="en-US" sz="13800" dirty="0" smtClean="0">
              <a:solidFill>
                <a:srgbClr val="FFFF00"/>
              </a:solidFill>
              <a:latin typeface="IranNastaliq" pitchFamily="18" charset="0"/>
              <a:cs typeface="MCS Kufy Madany E_U 3D." pitchFamily="2" charset="-78"/>
            </a:endParaRPr>
          </a:p>
          <a:p>
            <a:endParaRPr lang="fa-IR" sz="3600" dirty="0"/>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799"/>
            <a:ext cx="8610600" cy="5715001"/>
          </a:xfrm>
          <a:blipFill dpi="0" rotWithShape="1">
            <a:blip r:embed="rId3">
              <a:lum bright="-5000" contrast="33000"/>
            </a:blip>
            <a:srcRect/>
            <a:stretch>
              <a:fillRect/>
            </a:stretch>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rtl="1">
              <a:spcAft>
                <a:spcPts val="1000"/>
              </a:spcAft>
              <a:buNone/>
            </a:pPr>
            <a:r>
              <a:rPr lang="fa-IR" sz="6000" dirty="0" smtClean="0">
                <a:solidFill>
                  <a:srgbClr val="FFFF00"/>
                </a:solidFill>
                <a:latin typeface="IranNastaliq" pitchFamily="18" charset="0"/>
                <a:ea typeface="Calibri"/>
                <a:cs typeface="IranNastaliq" pitchFamily="18" charset="0"/>
              </a:rPr>
              <a:t>جسم</a:t>
            </a:r>
            <a:r>
              <a:rPr lang="fa-IR" sz="6000" dirty="0" smtClean="0">
                <a:solidFill>
                  <a:schemeClr val="bg1"/>
                </a:solidFill>
                <a:latin typeface="IranNastaliq" pitchFamily="18" charset="0"/>
                <a:ea typeface="Calibri"/>
                <a:cs typeface="IranNastaliq" pitchFamily="18" charset="0"/>
              </a:rPr>
              <a:t>=جوهر ممتدّ در جهات ثلاث .</a:t>
            </a:r>
            <a:endParaRPr lang="en-US" sz="6000" dirty="0" smtClean="0">
              <a:solidFill>
                <a:schemeClr val="bg1"/>
              </a:solidFill>
              <a:latin typeface="IranNastaliq" pitchFamily="18" charset="0"/>
              <a:ea typeface="Calibri"/>
              <a:cs typeface="IranNastaliq" pitchFamily="18" charset="0"/>
            </a:endParaRPr>
          </a:p>
          <a:p>
            <a:pPr algn="ctr" rtl="1">
              <a:spcAft>
                <a:spcPts val="1000"/>
              </a:spcAft>
              <a:buNone/>
            </a:pPr>
            <a:r>
              <a:rPr lang="fa-IR" sz="6000" smtClean="0">
                <a:solidFill>
                  <a:schemeClr val="bg1"/>
                </a:solidFill>
                <a:latin typeface="IranNastaliq" pitchFamily="18" charset="0"/>
                <a:ea typeface="Calibri"/>
                <a:cs typeface="IranNastaliq" pitchFamily="18" charset="0"/>
              </a:rPr>
              <a:t>امتداد=قابليّت انقسام. </a:t>
            </a:r>
            <a:endParaRPr lang="en-US" sz="6000" dirty="0" smtClean="0">
              <a:solidFill>
                <a:schemeClr val="bg1"/>
              </a:solidFill>
              <a:latin typeface="IranNastaliq" pitchFamily="18" charset="0"/>
              <a:ea typeface="Calibri"/>
              <a:cs typeface="IranNastaliq" pitchFamily="18" charset="0"/>
            </a:endParaRPr>
          </a:p>
          <a:p>
            <a:pPr algn="ctr" rtl="1">
              <a:lnSpc>
                <a:spcPct val="150000"/>
              </a:lnSpc>
              <a:spcAft>
                <a:spcPts val="1000"/>
              </a:spcAft>
              <a:buNone/>
            </a:pPr>
            <a:r>
              <a:rPr lang="fa-IR" sz="5400" dirty="0" smtClean="0">
                <a:solidFill>
                  <a:schemeClr val="bg1"/>
                </a:solidFill>
                <a:latin typeface="IranNastaliq" pitchFamily="18" charset="0"/>
                <a:ea typeface="Calibri"/>
                <a:cs typeface="IranNastaliq" pitchFamily="18" charset="0"/>
              </a:rPr>
              <a:t>حال با توجّه به وحدت اتّصاليّه جسم نزد حسّ ،سؤال اين است كه آيا جسم در واقع نيز واحد است يا مجموعه اي است از اجزاء كه در كنار هم قرار گرفته اند ؟</a:t>
            </a:r>
            <a:endParaRPr lang="en-US" sz="5400" dirty="0" smtClean="0">
              <a:solidFill>
                <a:schemeClr val="bg1"/>
              </a:solidFill>
              <a:latin typeface="IranNastaliq" pitchFamily="18" charset="0"/>
              <a:ea typeface="Calibri"/>
              <a:cs typeface="IranNastaliq"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fa-I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چند پاسخ به اين سؤال :</a:t>
            </a:r>
            <a:endParaRPr lang="fa-IR"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p:txBody>
      </p:sp>
      <p:sp>
        <p:nvSpPr>
          <p:cNvPr id="4" name="Rectangle 3"/>
          <p:cNvSpPr/>
          <p:nvPr/>
        </p:nvSpPr>
        <p:spPr>
          <a:xfrm>
            <a:off x="7753512" y="2667000"/>
            <a:ext cx="1059906" cy="1366528"/>
          </a:xfrm>
          <a:prstGeom prst="rect">
            <a:avLst/>
          </a:prstGeom>
        </p:spPr>
        <p:txBody>
          <a:bodyPr wrap="none">
            <a:spAutoFit/>
          </a:bodyPr>
          <a:lstStyle/>
          <a:p>
            <a:pPr algn="r" rtl="1">
              <a:lnSpc>
                <a:spcPct val="115000"/>
              </a:lnSpc>
              <a:spcAft>
                <a:spcPts val="1000"/>
              </a:spcAft>
            </a:pPr>
            <a:r>
              <a:rPr lang="fa-IR" sz="7200" dirty="0" smtClean="0">
                <a:solidFill>
                  <a:schemeClr val="bg1"/>
                </a:solidFill>
                <a:latin typeface="IranNastaliq" pitchFamily="18" charset="0"/>
                <a:ea typeface="Calibri"/>
                <a:cs typeface="IranNastaliq" pitchFamily="18" charset="0"/>
              </a:rPr>
              <a:t>جسم</a:t>
            </a:r>
            <a:r>
              <a:rPr lang="fa-IR" sz="7200" dirty="0" smtClean="0">
                <a:solidFill>
                  <a:schemeClr val="bg1"/>
                </a:solidFill>
                <a:latin typeface="IranNastaliq"/>
                <a:ea typeface="Calibri"/>
                <a:cs typeface="B Badr"/>
              </a:rPr>
              <a:t>:</a:t>
            </a:r>
            <a:endParaRPr lang="en-US" sz="2400" dirty="0">
              <a:solidFill>
                <a:schemeClr val="bg1"/>
              </a:solidFill>
              <a:latin typeface="IranNastaliq"/>
              <a:ea typeface="Calibri"/>
              <a:cs typeface="B Mitra"/>
            </a:endParaRPr>
          </a:p>
        </p:txBody>
      </p:sp>
      <p:sp>
        <p:nvSpPr>
          <p:cNvPr id="5" name="Rectangle 4"/>
          <p:cNvSpPr/>
          <p:nvPr/>
        </p:nvSpPr>
        <p:spPr>
          <a:xfrm>
            <a:off x="5029200" y="1828800"/>
            <a:ext cx="2584362" cy="729430"/>
          </a:xfrm>
          <a:prstGeom prst="rect">
            <a:avLst/>
          </a:prstGeom>
        </p:spPr>
        <p:txBody>
          <a:bodyPr wrap="none">
            <a:spAutoFit/>
          </a:bodyPr>
          <a:lstStyle/>
          <a:p>
            <a:pPr algn="r" rtl="1">
              <a:lnSpc>
                <a:spcPct val="115000"/>
              </a:lnSpc>
              <a:spcAft>
                <a:spcPts val="1000"/>
              </a:spcAft>
            </a:pPr>
            <a:r>
              <a:rPr lang="fa-IR" sz="3600" dirty="0" smtClean="0">
                <a:solidFill>
                  <a:schemeClr val="bg1"/>
                </a:solidFill>
                <a:latin typeface="IranNastaliq" pitchFamily="18" charset="0"/>
                <a:ea typeface="Calibri"/>
                <a:cs typeface="IranNastaliq" pitchFamily="18" charset="0"/>
              </a:rPr>
              <a:t>واحد متّصل و داراي اجزاء بالقوّه :</a:t>
            </a:r>
            <a:endParaRPr lang="en-US" sz="3600" dirty="0" smtClean="0">
              <a:solidFill>
                <a:schemeClr val="bg1"/>
              </a:solidFill>
              <a:latin typeface="IranNastaliq" pitchFamily="18" charset="0"/>
              <a:ea typeface="Calibri"/>
              <a:cs typeface="IranNastaliq" pitchFamily="18" charset="0"/>
            </a:endParaRPr>
          </a:p>
        </p:txBody>
      </p:sp>
      <p:sp>
        <p:nvSpPr>
          <p:cNvPr id="6" name="Rectangle 5"/>
          <p:cNvSpPr/>
          <p:nvPr/>
        </p:nvSpPr>
        <p:spPr>
          <a:xfrm>
            <a:off x="1143000" y="1371600"/>
            <a:ext cx="3810000" cy="871008"/>
          </a:xfrm>
          <a:prstGeom prst="rect">
            <a:avLst/>
          </a:prstGeom>
        </p:spPr>
        <p:txBody>
          <a:bodyPr wrap="square">
            <a:spAutoFit/>
          </a:bodyPr>
          <a:lstStyle/>
          <a:p>
            <a:pPr algn="r" rtl="1">
              <a:lnSpc>
                <a:spcPct val="115000"/>
              </a:lnSpc>
              <a:spcAft>
                <a:spcPts val="1000"/>
              </a:spcAft>
            </a:pPr>
            <a:r>
              <a:rPr lang="fa-IR" sz="4400" dirty="0" smtClean="0">
                <a:solidFill>
                  <a:schemeClr val="bg1"/>
                </a:solidFill>
                <a:latin typeface="IranNastaliq" pitchFamily="18" charset="0"/>
                <a:ea typeface="Calibri"/>
                <a:cs typeface="IranNastaliq" pitchFamily="18" charset="0"/>
              </a:rPr>
              <a:t>الف- اين اجزاء محدودند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شهرستاني</a:t>
            </a:r>
            <a:r>
              <a:rPr lang="fa-IR" sz="4400" dirty="0" smtClean="0">
                <a:solidFill>
                  <a:schemeClr val="bg1"/>
                </a:solidFill>
                <a:latin typeface="IranNastaliq" pitchFamily="18" charset="0"/>
                <a:ea typeface="Calibri"/>
                <a:cs typeface="IranNastaliq" pitchFamily="18" charset="0"/>
              </a:rPr>
              <a:t>)</a:t>
            </a:r>
            <a:endParaRPr lang="en-US" sz="4400" dirty="0" smtClean="0">
              <a:solidFill>
                <a:schemeClr val="bg1"/>
              </a:solidFill>
              <a:latin typeface="IranNastaliq" pitchFamily="18" charset="0"/>
              <a:ea typeface="Calibri"/>
              <a:cs typeface="IranNastaliq" pitchFamily="18" charset="0"/>
            </a:endParaRPr>
          </a:p>
        </p:txBody>
      </p:sp>
      <p:sp>
        <p:nvSpPr>
          <p:cNvPr id="7" name="Rectangle 6"/>
          <p:cNvSpPr/>
          <p:nvPr/>
        </p:nvSpPr>
        <p:spPr>
          <a:xfrm>
            <a:off x="1472418" y="2362200"/>
            <a:ext cx="3480581" cy="871008"/>
          </a:xfrm>
          <a:prstGeom prst="rect">
            <a:avLst/>
          </a:prstGeom>
        </p:spPr>
        <p:txBody>
          <a:bodyPr wrap="square">
            <a:spAutoFit/>
          </a:bodyPr>
          <a:lstStyle/>
          <a:p>
            <a:pPr algn="r" rtl="1">
              <a:lnSpc>
                <a:spcPct val="115000"/>
              </a:lnSpc>
              <a:spcAft>
                <a:spcPts val="1000"/>
              </a:spcAft>
            </a:pPr>
            <a:r>
              <a:rPr lang="fa-IR" sz="4400" dirty="0" smtClean="0">
                <a:solidFill>
                  <a:schemeClr val="bg1"/>
                </a:solidFill>
                <a:latin typeface="IranNastaliq" pitchFamily="18" charset="0"/>
                <a:ea typeface="Calibri"/>
                <a:cs typeface="IranNastaliq" pitchFamily="18" charset="0"/>
              </a:rPr>
              <a:t>ب- اين اجزاء نامحدودند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حكماء</a:t>
            </a:r>
            <a:r>
              <a:rPr lang="fa-IR" sz="4400" dirty="0" smtClean="0">
                <a:solidFill>
                  <a:schemeClr val="bg1"/>
                </a:solidFill>
                <a:latin typeface="IranNastaliq" pitchFamily="18" charset="0"/>
                <a:ea typeface="Calibri"/>
                <a:cs typeface="IranNastaliq" pitchFamily="18" charset="0"/>
              </a:rPr>
              <a:t>)</a:t>
            </a:r>
            <a:endParaRPr lang="en-US" sz="4400" dirty="0" smtClean="0">
              <a:solidFill>
                <a:schemeClr val="bg1"/>
              </a:solidFill>
              <a:latin typeface="IranNastaliq" pitchFamily="18" charset="0"/>
              <a:ea typeface="Calibri"/>
              <a:cs typeface="IranNastaliq" pitchFamily="18" charset="0"/>
            </a:endParaRPr>
          </a:p>
        </p:txBody>
      </p:sp>
      <p:sp>
        <p:nvSpPr>
          <p:cNvPr id="8" name="Rectangle 7"/>
          <p:cNvSpPr/>
          <p:nvPr/>
        </p:nvSpPr>
        <p:spPr>
          <a:xfrm>
            <a:off x="5715001" y="4648200"/>
            <a:ext cx="1908754" cy="800219"/>
          </a:xfrm>
          <a:prstGeom prst="rect">
            <a:avLst/>
          </a:prstGeom>
        </p:spPr>
        <p:txBody>
          <a:bodyPr wrap="square">
            <a:spAutoFit/>
          </a:bodyPr>
          <a:lstStyle/>
          <a:p>
            <a:pPr algn="r" rtl="1">
              <a:lnSpc>
                <a:spcPct val="115000"/>
              </a:lnSpc>
              <a:spcAft>
                <a:spcPts val="1000"/>
              </a:spcAft>
            </a:pPr>
            <a:r>
              <a:rPr lang="fa-IR" sz="4000" dirty="0" smtClean="0">
                <a:solidFill>
                  <a:schemeClr val="bg1"/>
                </a:solidFill>
                <a:latin typeface="IranNastaliq" pitchFamily="18" charset="0"/>
                <a:ea typeface="Calibri"/>
                <a:cs typeface="IranNastaliq" pitchFamily="18" charset="0"/>
              </a:rPr>
              <a:t>مجموعه اي از اجزاء:</a:t>
            </a:r>
            <a:endParaRPr lang="en-US" sz="4000" dirty="0" smtClean="0">
              <a:solidFill>
                <a:schemeClr val="bg1"/>
              </a:solidFill>
              <a:latin typeface="IranNastaliq" pitchFamily="18" charset="0"/>
              <a:ea typeface="Calibri"/>
              <a:cs typeface="IranNastaliq" pitchFamily="18" charset="0"/>
            </a:endParaRPr>
          </a:p>
        </p:txBody>
      </p:sp>
      <p:sp>
        <p:nvSpPr>
          <p:cNvPr id="9" name="Rectangle 8"/>
          <p:cNvSpPr/>
          <p:nvPr/>
        </p:nvSpPr>
        <p:spPr>
          <a:xfrm>
            <a:off x="457200" y="3124200"/>
            <a:ext cx="5257800" cy="1544012"/>
          </a:xfrm>
          <a:prstGeom prst="rect">
            <a:avLst/>
          </a:prstGeom>
        </p:spPr>
        <p:txBody>
          <a:bodyPr wrap="square">
            <a:spAutoFit/>
          </a:bodyPr>
          <a:lstStyle/>
          <a:p>
            <a:pPr algn="r" rtl="1">
              <a:lnSpc>
                <a:spcPct val="150000"/>
              </a:lnSpc>
              <a:spcAft>
                <a:spcPts val="1000"/>
              </a:spcAft>
            </a:pPr>
            <a:r>
              <a:rPr lang="fa-IR" sz="3600" dirty="0" smtClean="0">
                <a:solidFill>
                  <a:schemeClr val="bg1"/>
                </a:solidFill>
                <a:latin typeface="IranNastaliq" pitchFamily="18" charset="0"/>
                <a:ea typeface="Calibri"/>
                <a:cs typeface="IranNastaliq" pitchFamily="18" charset="0"/>
              </a:rPr>
              <a:t>الف- فقط قابل تقسيم وهمي اند نه خارجي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ذي مقراطيس</a:t>
            </a:r>
            <a:r>
              <a:rPr lang="fa-IR" sz="3600" dirty="0" smtClean="0">
                <a:solidFill>
                  <a:schemeClr val="bg1"/>
                </a:solidFill>
                <a:latin typeface="IranNastaliq" pitchFamily="18" charset="0"/>
                <a:ea typeface="Calibri"/>
                <a:cs typeface="IranNastaliq" pitchFamily="18" charset="0"/>
              </a:rPr>
              <a:t>)                   </a:t>
            </a:r>
          </a:p>
          <a:p>
            <a:pPr algn="r" rtl="1">
              <a:spcAft>
                <a:spcPts val="1000"/>
              </a:spcAft>
            </a:pPr>
            <a:r>
              <a:rPr lang="fa-IR" sz="3200" dirty="0" smtClean="0">
                <a:solidFill>
                  <a:schemeClr val="bg1"/>
                </a:solidFill>
                <a:latin typeface="IranNastaliq" pitchFamily="18" charset="0"/>
                <a:ea typeface="Calibri"/>
                <a:cs typeface="IranNastaliq" pitchFamily="18" charset="0"/>
              </a:rPr>
              <a:t>                                                                   با يك اصلاح در تعيين مصداق اين ذرّات </a:t>
            </a:r>
            <a:endParaRPr lang="en-US" sz="3200" dirty="0" smtClean="0">
              <a:solidFill>
                <a:schemeClr val="bg1"/>
              </a:solidFill>
              <a:latin typeface="IranNastaliq" pitchFamily="18" charset="0"/>
              <a:ea typeface="Calibri"/>
              <a:cs typeface="IranNastaliq" pitchFamily="18" charset="0"/>
            </a:endParaRPr>
          </a:p>
        </p:txBody>
      </p:sp>
      <p:sp>
        <p:nvSpPr>
          <p:cNvPr id="10" name="Rectangle 9"/>
          <p:cNvSpPr/>
          <p:nvPr/>
        </p:nvSpPr>
        <p:spPr>
          <a:xfrm>
            <a:off x="3352800" y="5257800"/>
            <a:ext cx="2438400" cy="830997"/>
          </a:xfrm>
          <a:prstGeom prst="rect">
            <a:avLst/>
          </a:prstGeom>
        </p:spPr>
        <p:txBody>
          <a:bodyPr wrap="square">
            <a:spAutoFit/>
          </a:bodyPr>
          <a:lstStyle/>
          <a:p>
            <a:pPr algn="r" rtl="1">
              <a:lnSpc>
                <a:spcPct val="150000"/>
              </a:lnSpc>
              <a:spcAft>
                <a:spcPts val="1000"/>
              </a:spcAft>
            </a:pPr>
            <a:r>
              <a:rPr lang="fa-IR" sz="3200" dirty="0" smtClean="0">
                <a:solidFill>
                  <a:schemeClr val="bg1"/>
                </a:solidFill>
                <a:latin typeface="IranNastaliq" pitchFamily="18" charset="0"/>
                <a:ea typeface="Calibri"/>
                <a:cs typeface="IranNastaliq" pitchFamily="18" charset="0"/>
              </a:rPr>
              <a:t>ب- نه قابل تقسيم خارجي و نه عقلي : </a:t>
            </a:r>
            <a:endParaRPr lang="en-US" sz="3200" dirty="0" smtClean="0">
              <a:solidFill>
                <a:schemeClr val="bg1"/>
              </a:solidFill>
              <a:latin typeface="IranNastaliq" pitchFamily="18" charset="0"/>
              <a:ea typeface="Calibri"/>
              <a:cs typeface="IranNastaliq" pitchFamily="18" charset="0"/>
            </a:endParaRPr>
          </a:p>
        </p:txBody>
      </p:sp>
      <p:sp>
        <p:nvSpPr>
          <p:cNvPr id="11" name="Rectangle 10"/>
          <p:cNvSpPr/>
          <p:nvPr/>
        </p:nvSpPr>
        <p:spPr>
          <a:xfrm>
            <a:off x="854976" y="5867400"/>
            <a:ext cx="2364750" cy="729430"/>
          </a:xfrm>
          <a:prstGeom prst="rect">
            <a:avLst/>
          </a:prstGeom>
        </p:spPr>
        <p:txBody>
          <a:bodyPr wrap="none">
            <a:spAutoFit/>
          </a:bodyPr>
          <a:lstStyle/>
          <a:p>
            <a:pPr algn="r" rtl="1">
              <a:lnSpc>
                <a:spcPct val="115000"/>
              </a:lnSpc>
              <a:spcAft>
                <a:spcPts val="1000"/>
              </a:spcAft>
            </a:pPr>
            <a:r>
              <a:rPr lang="en-US" sz="3600" dirty="0" smtClean="0">
                <a:solidFill>
                  <a:schemeClr val="bg1"/>
                </a:solidFill>
                <a:latin typeface="IranNastaliq" pitchFamily="18" charset="0"/>
                <a:ea typeface="Calibri"/>
                <a:cs typeface="IranNastaliq" pitchFamily="18" charset="0"/>
              </a:rPr>
              <a:t> </a:t>
            </a:r>
            <a:r>
              <a:rPr lang="fa-IR" sz="3600" dirty="0" smtClean="0">
                <a:solidFill>
                  <a:schemeClr val="bg1"/>
                </a:solidFill>
                <a:latin typeface="IranNastaliq" pitchFamily="18" charset="0"/>
                <a:ea typeface="Calibri"/>
                <a:cs typeface="IranNastaliq" pitchFamily="18" charset="0"/>
              </a:rPr>
              <a:t>آن اجزاء نا متناهي </a:t>
            </a:r>
            <a:r>
              <a:rPr lang="fa-I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IranNastaliq" pitchFamily="18" charset="0"/>
                <a:ea typeface="Calibri"/>
                <a:cs typeface="IranNastaliq" pitchFamily="18" charset="0"/>
              </a:rPr>
              <a:t>اند</a:t>
            </a:r>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a:cs typeface="IranNastaliq" pitchFamily="18" charset="0"/>
              </a:rPr>
              <a:t>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(نظّام</a:t>
            </a:r>
            <a:r>
              <a:rPr lang="fa-IR" sz="3600" dirty="0" smtClean="0">
                <a:solidFill>
                  <a:schemeClr val="bg1"/>
                </a:solidFill>
                <a:latin typeface="IranNastaliq" pitchFamily="18" charset="0"/>
                <a:ea typeface="Calibri"/>
                <a:cs typeface="IranNastaliq" pitchFamily="18" charset="0"/>
              </a:rPr>
              <a:t>)    </a:t>
            </a:r>
            <a:endParaRPr lang="en-US" sz="3600" dirty="0" smtClean="0">
              <a:solidFill>
                <a:schemeClr val="bg1"/>
              </a:solidFill>
              <a:latin typeface="IranNastaliq" pitchFamily="18" charset="0"/>
              <a:ea typeface="Calibri"/>
              <a:cs typeface="IranNastaliq" pitchFamily="18" charset="0"/>
            </a:endParaRPr>
          </a:p>
        </p:txBody>
      </p:sp>
      <p:sp>
        <p:nvSpPr>
          <p:cNvPr id="12" name="Right Brace 11"/>
          <p:cNvSpPr/>
          <p:nvPr/>
        </p:nvSpPr>
        <p:spPr>
          <a:xfrm>
            <a:off x="7543800" y="1447800"/>
            <a:ext cx="304800" cy="4343400"/>
          </a:xfrm>
          <a:prstGeom prst="rightBrace">
            <a:avLst>
              <a:gd name="adj1" fmla="val 100676"/>
              <a:gd name="adj2" fmla="val 45624"/>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5" name="Rectangle 14"/>
          <p:cNvSpPr/>
          <p:nvPr/>
        </p:nvSpPr>
        <p:spPr>
          <a:xfrm>
            <a:off x="696393" y="4800600"/>
            <a:ext cx="2574744" cy="800219"/>
          </a:xfrm>
          <a:prstGeom prst="rect">
            <a:avLst/>
          </a:prstGeom>
        </p:spPr>
        <p:txBody>
          <a:bodyPr wrap="none">
            <a:spAutoFit/>
          </a:bodyPr>
          <a:lstStyle/>
          <a:p>
            <a:pPr algn="r" rtl="1">
              <a:lnSpc>
                <a:spcPct val="115000"/>
              </a:lnSpc>
              <a:spcAft>
                <a:spcPts val="1000"/>
              </a:spcAft>
            </a:pPr>
            <a:r>
              <a:rPr lang="fa-IR" sz="4000" dirty="0" smtClean="0">
                <a:solidFill>
                  <a:schemeClr val="bg1"/>
                </a:solidFill>
                <a:latin typeface="IranNastaliq" pitchFamily="18" charset="0"/>
                <a:ea typeface="Calibri"/>
                <a:cs typeface="IranNastaliq" pitchFamily="18" charset="0"/>
              </a:rPr>
              <a:t>آن اجزاء متناهي اند (</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متكلّمين</a:t>
            </a:r>
            <a:r>
              <a:rPr lang="fa-IR" sz="4000" dirty="0" smtClean="0">
                <a:solidFill>
                  <a:schemeClr val="bg1"/>
                </a:solidFill>
                <a:latin typeface="IranNastaliq" pitchFamily="18" charset="0"/>
                <a:ea typeface="Calibri"/>
                <a:cs typeface="IranNastaliq" pitchFamily="18" charset="0"/>
              </a:rPr>
              <a:t>)</a:t>
            </a:r>
            <a:endParaRPr lang="en-US" sz="4000" dirty="0">
              <a:solidFill>
                <a:schemeClr val="bg1"/>
              </a:solidFill>
              <a:latin typeface="IranNastaliq" pitchFamily="18" charset="0"/>
              <a:ea typeface="Calibri"/>
              <a:cs typeface="IranNastaliq" pitchFamily="18" charset="0"/>
            </a:endParaRPr>
          </a:p>
        </p:txBody>
      </p:sp>
      <p:sp>
        <p:nvSpPr>
          <p:cNvPr id="16" name="Right Brace 15"/>
          <p:cNvSpPr/>
          <p:nvPr/>
        </p:nvSpPr>
        <p:spPr>
          <a:xfrm>
            <a:off x="4876800" y="1295400"/>
            <a:ext cx="228600" cy="1905000"/>
          </a:xfrm>
          <a:prstGeom prst="rightBrace">
            <a:avLst>
              <a:gd name="adj1" fmla="val 80317"/>
              <a:gd name="adj2" fmla="val 52699"/>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7" name="Right Brace 16"/>
          <p:cNvSpPr/>
          <p:nvPr/>
        </p:nvSpPr>
        <p:spPr>
          <a:xfrm>
            <a:off x="3200400" y="4724400"/>
            <a:ext cx="228600" cy="1905000"/>
          </a:xfrm>
          <a:prstGeom prst="rightBrace">
            <a:avLst>
              <a:gd name="adj1" fmla="val 80317"/>
              <a:gd name="adj2" fmla="val 52699"/>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8" name="Right Brace 17"/>
          <p:cNvSpPr/>
          <p:nvPr/>
        </p:nvSpPr>
        <p:spPr>
          <a:xfrm>
            <a:off x="5638800" y="3429000"/>
            <a:ext cx="304800" cy="3352800"/>
          </a:xfrm>
          <a:prstGeom prst="rightBrace">
            <a:avLst>
              <a:gd name="adj1" fmla="val 80317"/>
              <a:gd name="adj2" fmla="val 55071"/>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9" name="Rectangle 18"/>
          <p:cNvSpPr/>
          <p:nvPr/>
        </p:nvSpPr>
        <p:spPr>
          <a:xfrm>
            <a:off x="4495800" y="3886200"/>
            <a:ext cx="917239" cy="923330"/>
          </a:xfrm>
          <a:prstGeom prst="rect">
            <a:avLst/>
          </a:prstGeom>
        </p:spPr>
        <p:txBody>
          <a:bodyPr wrap="square">
            <a:spAutoFit/>
          </a:bodyPr>
          <a:lstStyle/>
          <a:p>
            <a:r>
              <a:rPr lang="fa-IR" sz="5400" dirty="0" smtClean="0">
                <a:solidFill>
                  <a:srgbClr val="54EA00"/>
                </a:solidFill>
                <a:latin typeface="IranNastaliq" pitchFamily="18" charset="0"/>
                <a:ea typeface="Calibri"/>
                <a:cs typeface="IranNastaliq" pitchFamily="18" charset="0"/>
                <a:sym typeface="Webdings"/>
              </a:rPr>
              <a:t></a:t>
            </a:r>
            <a:r>
              <a:rPr lang="fa-IR" sz="5400" dirty="0" smtClean="0">
                <a:solidFill>
                  <a:srgbClr val="54EA00"/>
                </a:solidFill>
                <a:latin typeface="IranNastaliq" pitchFamily="18" charset="0"/>
                <a:ea typeface="Calibri"/>
                <a:cs typeface="IranNastaliq" pitchFamily="18" charset="0"/>
              </a:rPr>
              <a:t> </a:t>
            </a:r>
            <a:endParaRPr lang="fa-IR" sz="5400" dirty="0">
              <a:solidFill>
                <a:srgbClr val="54EA00"/>
              </a:solidFill>
            </a:endParaRPr>
          </a:p>
        </p:txBody>
      </p:sp>
      <p:sp>
        <p:nvSpPr>
          <p:cNvPr id="20" name="Multiply 19"/>
          <p:cNvSpPr/>
          <p:nvPr/>
        </p:nvSpPr>
        <p:spPr>
          <a:xfrm>
            <a:off x="762000" y="1295400"/>
            <a:ext cx="609600" cy="838200"/>
          </a:xfrm>
          <a:prstGeom prst="mathMultiply">
            <a:avLst>
              <a:gd name="adj1" fmla="val 17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21" name="Multiply 20"/>
          <p:cNvSpPr/>
          <p:nvPr/>
        </p:nvSpPr>
        <p:spPr>
          <a:xfrm>
            <a:off x="152400" y="5715000"/>
            <a:ext cx="609600" cy="838200"/>
          </a:xfrm>
          <a:prstGeom prst="mathMultiply">
            <a:avLst>
              <a:gd name="adj1" fmla="val 17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22" name="Multiply 21"/>
          <p:cNvSpPr/>
          <p:nvPr/>
        </p:nvSpPr>
        <p:spPr>
          <a:xfrm>
            <a:off x="152400" y="4648200"/>
            <a:ext cx="609600" cy="838200"/>
          </a:xfrm>
          <a:prstGeom prst="mathMultiply">
            <a:avLst>
              <a:gd name="adj1" fmla="val 17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23" name="Multiply 22"/>
          <p:cNvSpPr/>
          <p:nvPr/>
        </p:nvSpPr>
        <p:spPr>
          <a:xfrm>
            <a:off x="1219200" y="2514600"/>
            <a:ext cx="609600" cy="838200"/>
          </a:xfrm>
          <a:prstGeom prst="mathMultiply">
            <a:avLst>
              <a:gd name="adj1" fmla="val 177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ctr" rtl="1">
              <a:lnSpc>
                <a:spcPct val="170000"/>
              </a:lnSpc>
              <a:spcAft>
                <a:spcPts val="1000"/>
              </a:spcAft>
              <a:buNone/>
            </a:pPr>
            <a:r>
              <a:rPr lang="fa-IR" sz="8000" dirty="0" smtClean="0">
                <a:solidFill>
                  <a:srgbClr val="FFFF00"/>
                </a:solidFill>
                <a:latin typeface="IranNastaliq" pitchFamily="18" charset="0"/>
                <a:cs typeface="MCS Kufy Madany E_U 3D." pitchFamily="2" charset="-78"/>
              </a:rPr>
              <a:t>الفصل الرابع:</a:t>
            </a:r>
            <a:endParaRPr lang="en-US" sz="8000" dirty="0" smtClean="0">
              <a:solidFill>
                <a:srgbClr val="FFFF00"/>
              </a:solidFill>
              <a:latin typeface="IranNastaliq" pitchFamily="18" charset="0"/>
              <a:cs typeface="MCS Kufy Madany E_U 3D." pitchFamily="2" charset="-78"/>
            </a:endParaRPr>
          </a:p>
          <a:p>
            <a:pPr algn="ctr" rtl="1">
              <a:lnSpc>
                <a:spcPct val="170000"/>
              </a:lnSpc>
              <a:spcAft>
                <a:spcPts val="1000"/>
              </a:spcAft>
              <a:buNone/>
            </a:pPr>
            <a:r>
              <a:rPr lang="fa-IR" sz="6600" dirty="0" smtClean="0">
                <a:solidFill>
                  <a:srgbClr val="FFFF00"/>
                </a:solidFill>
                <a:latin typeface="IranNastaliq" pitchFamily="18" charset="0"/>
                <a:cs typeface="MCS Kufy Madany E_U 3D." pitchFamily="2" charset="-78"/>
              </a:rPr>
              <a:t>في إثبات المادّة الاولي و الصّورة الجسميّة</a:t>
            </a:r>
            <a:endParaRPr lang="en-US" sz="6600" dirty="0" smtClean="0">
              <a:solidFill>
                <a:srgbClr val="FFFF00"/>
              </a:solidFill>
              <a:latin typeface="IranNastaliq" pitchFamily="18" charset="0"/>
              <a:cs typeface="MCS Kufy Madany E_U 3D." pitchFamily="2" charset="-78"/>
            </a:endParaRPr>
          </a:p>
          <a:p>
            <a:pPr algn="ctr">
              <a:buNone/>
            </a:pPr>
            <a:endParaRPr lang="fa-IR" sz="20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IranNastaliq" pitchFamily="18" charset="0"/>
              </a:rPr>
              <a:t>حكماء مشاء: </a:t>
            </a:r>
            <a:r>
              <a:rPr lang="fa-IR" sz="5400" dirty="0" smtClean="0">
                <a:solidFill>
                  <a:schemeClr val="bg1"/>
                </a:solidFill>
                <a:latin typeface="IranNastaliq" pitchFamily="18" charset="0"/>
                <a:ea typeface="+mn-ea"/>
                <a:cs typeface="IranNastaliq" pitchFamily="18" charset="0"/>
              </a:rPr>
              <a:t>جسم مركّب از مادّه و صورت است و نه بسيط.</a:t>
            </a:r>
            <a:endParaRPr lang="fa-IR" sz="4000" dirty="0" smtClean="0">
              <a:solidFill>
                <a:schemeClr val="bg1"/>
              </a:solidFill>
              <a:latin typeface="IranNastaliq" pitchFamily="18" charset="0"/>
              <a:ea typeface="+mn-ea"/>
              <a:cs typeface="IranNastaliq" pitchFamily="18" charset="0"/>
            </a:endParaRPr>
          </a:p>
        </p:txBody>
      </p:sp>
      <p:sp>
        <p:nvSpPr>
          <p:cNvPr id="3" name="Content Placeholder 2"/>
          <p:cNvSpPr>
            <a:spLocks noGrp="1"/>
          </p:cNvSpPr>
          <p:nvPr>
            <p:ph idx="1"/>
          </p:nvPr>
        </p:nvSpPr>
        <p:spPr>
          <a:xfrm>
            <a:off x="228600" y="1371600"/>
            <a:ext cx="8686800" cy="5257800"/>
          </a:xfrm>
          <a:blipFill>
            <a:blip r:embed="rId3" cstate="print">
              <a:lum bright="-46000" contrast="42000"/>
            </a:blip>
            <a:stretch>
              <a:fillRect/>
            </a:stretch>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rtl="1">
              <a:spcAft>
                <a:spcPts val="1000"/>
              </a:spcAft>
            </a:pPr>
            <a:r>
              <a:rPr lang="fa-IR"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GnJadid" pitchFamily="2" charset="-78"/>
              </a:rPr>
              <a:t>برهان : </a:t>
            </a:r>
            <a:endParaRPr lang="en-US" sz="6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GnJadid" pitchFamily="2" charset="-78"/>
            </a:endParaRPr>
          </a:p>
          <a:p>
            <a:pPr lvl="0" algn="r" rtl="1">
              <a:spcAft>
                <a:spcPts val="1000"/>
              </a:spcAft>
              <a:buFont typeface="Times New Roman"/>
              <a:buChar char="-"/>
            </a:pPr>
            <a:r>
              <a:rPr lang="fa-IR" sz="4800" dirty="0" smtClean="0">
                <a:solidFill>
                  <a:schemeClr val="bg1"/>
                </a:solidFill>
                <a:latin typeface="IranNastaliq" pitchFamily="18" charset="0"/>
                <a:cs typeface="IranNastaliq" pitchFamily="18" charset="0"/>
              </a:rPr>
              <a:t>جسم من حيث هو جسم امرٌ      بالفعل.</a:t>
            </a:r>
            <a:endParaRPr lang="en-US" sz="4800" dirty="0" smtClean="0">
              <a:solidFill>
                <a:schemeClr val="bg1"/>
              </a:solidFill>
              <a:latin typeface="IranNastaliq" pitchFamily="18" charset="0"/>
              <a:cs typeface="IranNastaliq" pitchFamily="18" charset="0"/>
            </a:endParaRPr>
          </a:p>
          <a:p>
            <a:pPr lvl="0" algn="r" rtl="1">
              <a:spcAft>
                <a:spcPts val="1000"/>
              </a:spcAft>
              <a:buFont typeface="Times New Roman"/>
              <a:buChar char="-"/>
            </a:pPr>
            <a:r>
              <a:rPr lang="fa-IR" sz="4000" dirty="0" smtClean="0">
                <a:solidFill>
                  <a:schemeClr val="bg1"/>
                </a:solidFill>
                <a:latin typeface="IranNastaliq" pitchFamily="18" charset="0"/>
                <a:cs typeface="IranNastaliq" pitchFamily="18" charset="0"/>
              </a:rPr>
              <a:t>جسم از اين حيث كه مي تواند صورت هاي نوعي و اعراض مختلف بپذيرد امري بالقوه است .</a:t>
            </a:r>
            <a:endParaRPr lang="en-US" sz="4000" dirty="0" smtClean="0">
              <a:solidFill>
                <a:schemeClr val="bg1"/>
              </a:solidFill>
              <a:latin typeface="IranNastaliq" pitchFamily="18" charset="0"/>
              <a:cs typeface="IranNastaliq" pitchFamily="18" charset="0"/>
            </a:endParaRPr>
          </a:p>
          <a:p>
            <a:pPr marR="457200" lvl="0" algn="r" rtl="1">
              <a:spcAft>
                <a:spcPts val="1000"/>
              </a:spcAft>
              <a:buNone/>
            </a:pPr>
            <a:r>
              <a:rPr lang="fa-IR" sz="4000" dirty="0" smtClean="0">
                <a:solidFill>
                  <a:schemeClr val="bg1"/>
                </a:solidFill>
                <a:latin typeface="IranNastaliq" pitchFamily="18" charset="0"/>
                <a:cs typeface="IranNastaliq" pitchFamily="18" charset="0"/>
              </a:rPr>
              <a:t>-      حيثيّت قوّه غير از حيثيّت فعل است </a:t>
            </a:r>
            <a:r>
              <a:rPr lang="fa-IR" sz="3600" dirty="0" smtClean="0">
                <a:solidFill>
                  <a:srgbClr val="FFFF00"/>
                </a:solidFill>
                <a:latin typeface="IranNastaliq" pitchFamily="18" charset="0"/>
                <a:cs typeface="IranNastaliq" pitchFamily="18" charset="0"/>
              </a:rPr>
              <a:t>(قوّه متقوّم به فقدان و فعل متقوّم به وجدان است)</a:t>
            </a:r>
            <a:endParaRPr lang="en-US" sz="4000" dirty="0" smtClean="0">
              <a:solidFill>
                <a:srgbClr val="FFFF00"/>
              </a:solidFill>
              <a:latin typeface="IranNastaliq" pitchFamily="18" charset="0"/>
              <a:cs typeface="IranNastaliq" pitchFamily="18" charset="0"/>
            </a:endParaRPr>
          </a:p>
          <a:p>
            <a:pPr algn="r" rtl="1">
              <a:spcAft>
                <a:spcPts val="1000"/>
              </a:spcAft>
            </a:pP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جسم مركّب از دو امر (مادّه و صورت) است .</a:t>
            </a:r>
            <a:endPar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a:p>
            <a:endParaRPr lang="fa-IR" sz="4000" dirty="0" smtClean="0">
              <a:solidFill>
                <a:schemeClr val="bg1"/>
              </a:solidFill>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458200" cy="4953000"/>
          </a:xfrm>
          <a:blipFill>
            <a:blip r:embed="rId3" cstate="print">
              <a:lum bright="-34000" contrast="24000"/>
            </a:blip>
            <a:stretch>
              <a:fillRect/>
            </a:stretch>
          </a:blip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lnSpc>
                <a:spcPct val="200000"/>
              </a:lnSpc>
              <a:buNone/>
            </a:pPr>
            <a:r>
              <a:rPr lang="fa-IR" sz="6000" dirty="0" smtClean="0">
                <a:solidFill>
                  <a:schemeClr val="bg1"/>
                </a:solidFill>
                <a:latin typeface="IranNastaliq" pitchFamily="18" charset="0"/>
                <a:cs typeface="IranNastaliq" pitchFamily="18" charset="0"/>
              </a:rPr>
              <a:t>مادّه شايع در همه موجودات جسمانيّه </a:t>
            </a:r>
            <a:r>
              <a:rPr lang="fa-IR" sz="4400" dirty="0" smtClean="0">
                <a:solidFill>
                  <a:srgbClr val="FFFF00"/>
                </a:solidFill>
                <a:latin typeface="IranNastaliq" pitchFamily="18" charset="0"/>
                <a:cs typeface="IranNastaliq" pitchFamily="18" charset="0"/>
              </a:rPr>
              <a:t>(مادّه اولي / هيولاي اولي) </a:t>
            </a:r>
            <a:r>
              <a:rPr lang="fa-IR" sz="7200" dirty="0" smtClean="0">
                <a:solidFill>
                  <a:srgbClr val="FFFF00"/>
                </a:solidFill>
                <a:latin typeface="IranNastaliq" pitchFamily="18" charset="0"/>
                <a:cs typeface="IranNastaliq" pitchFamily="18" charset="0"/>
              </a:rPr>
              <a:t>+</a:t>
            </a:r>
            <a:r>
              <a:rPr lang="fa-IR" sz="6000" smtClean="0">
                <a:solidFill>
                  <a:schemeClr val="bg1"/>
                </a:solidFill>
                <a:latin typeface="IranNastaliq" pitchFamily="18" charset="0"/>
                <a:cs typeface="IranNastaliq" pitchFamily="18" charset="0"/>
              </a:rPr>
              <a:t>صورت جسميّه=</a:t>
            </a:r>
            <a:endParaRPr lang="fa-IR" sz="6000" dirty="0" smtClean="0">
              <a:solidFill>
                <a:schemeClr val="bg1"/>
              </a:solidFill>
              <a:latin typeface="IranNastaliq" pitchFamily="18" charset="0"/>
              <a:cs typeface="IranNastaliq" pitchFamily="18" charset="0"/>
            </a:endParaRPr>
          </a:p>
          <a:p>
            <a:pPr algn="ctr">
              <a:lnSpc>
                <a:spcPct val="200000"/>
              </a:lnSpc>
              <a:buNone/>
            </a:pPr>
            <a:r>
              <a:rPr lang="fa-IR" sz="6000" dirty="0" smtClean="0">
                <a:solidFill>
                  <a:schemeClr val="bg1"/>
                </a:solidFill>
                <a:latin typeface="IranNastaliq" pitchFamily="18" charset="0"/>
                <a:cs typeface="IranNastaliq" pitchFamily="18" charset="0"/>
              </a:rPr>
              <a:t>مادّه ثانيه براي صورت </a:t>
            </a:r>
            <a:r>
              <a:rPr lang="fa-IR" sz="6000" smtClean="0">
                <a:solidFill>
                  <a:schemeClr val="bg1"/>
                </a:solidFill>
                <a:latin typeface="IranNastaliq" pitchFamily="18" charset="0"/>
                <a:cs typeface="IranNastaliq" pitchFamily="18" charset="0"/>
              </a:rPr>
              <a:t>هاي نوعيّه </a:t>
            </a:r>
            <a:endParaRPr lang="en-US" sz="6000" dirty="0" smtClean="0">
              <a:solidFill>
                <a:schemeClr val="bg1"/>
              </a:solidFill>
              <a:latin typeface="IranNastaliq" pitchFamily="18" charset="0"/>
              <a:cs typeface="IranNastaliq" pitchFamily="18"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lgn="ctr">
              <a:lnSpc>
                <a:spcPct val="150000"/>
              </a:lnSpc>
              <a:buNone/>
            </a:pPr>
            <a:r>
              <a:rPr lang="fa-IR" sz="9600" dirty="0" smtClean="0">
                <a:solidFill>
                  <a:srgbClr val="FFFF00"/>
                </a:solidFill>
                <a:latin typeface="IranNastaliq" pitchFamily="18" charset="0"/>
                <a:cs typeface="MCS Kufy Madany E_U 3D." pitchFamily="2" charset="-78"/>
              </a:rPr>
              <a:t>الفصل الخامس: في إثبات الصّور النوعيّة</a:t>
            </a:r>
            <a:endParaRPr lang="en-US" sz="9600" dirty="0" smtClean="0">
              <a:solidFill>
                <a:srgbClr val="FFFF00"/>
              </a:solidFill>
              <a:latin typeface="IranNastaliq" pitchFamily="18" charset="0"/>
              <a:cs typeface="MCS Kufy Madany E_U 3D." pitchFamily="2" charset="-78"/>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5400" dirty="0" smtClean="0">
                <a:solidFill>
                  <a:schemeClr val="bg1"/>
                </a:solidFill>
                <a:latin typeface="IranNastaliq" pitchFamily="18" charset="0"/>
                <a:ea typeface="+mn-ea"/>
                <a:cs typeface="IranNastaliq" pitchFamily="18" charset="0"/>
              </a:rPr>
              <a:t>اجسام خارجي از حيث آثارو افعال اختلافي آشكار دارند.</a:t>
            </a:r>
            <a:endParaRPr lang="fa-IR" sz="5400" dirty="0">
              <a:solidFill>
                <a:schemeClr val="bg1"/>
              </a:solidFill>
              <a:latin typeface="IranNastaliq" pitchFamily="18" charset="0"/>
              <a:ea typeface="+mn-ea"/>
              <a:cs typeface="IranNastaliq" pitchFamily="18" charset="0"/>
            </a:endParaRPr>
          </a:p>
        </p:txBody>
      </p:sp>
      <p:sp>
        <p:nvSpPr>
          <p:cNvPr id="3" name="Content Placeholder 2"/>
          <p:cNvSpPr>
            <a:spLocks noGrp="1"/>
          </p:cNvSpPr>
          <p:nvPr>
            <p:ph idx="1"/>
          </p:nvPr>
        </p:nvSpPr>
        <p:spPr>
          <a:xfrm>
            <a:off x="231648" y="1524000"/>
            <a:ext cx="6854952" cy="4343400"/>
          </a:xfrm>
          <a:blipFill>
            <a:blip r:embed="rId3">
              <a:lum bright="-3000" contrast="37000"/>
            </a:blip>
            <a:tile tx="0" ty="0" sx="100000" sy="100000" flip="none" algn="tl"/>
          </a:blip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lnSpc>
                <a:spcPct val="120000"/>
              </a:lnSpc>
              <a:buNone/>
            </a:pPr>
            <a:r>
              <a:rPr lang="fa-IR" sz="5400" dirty="0" smtClean="0">
                <a:solidFill>
                  <a:schemeClr val="bg1"/>
                </a:solidFill>
                <a:latin typeface="IranNastaliq" pitchFamily="18" charset="0"/>
                <a:cs typeface="IranNastaliq" pitchFamily="18" charset="0"/>
              </a:rPr>
              <a:t>مادّه اولي</a:t>
            </a:r>
            <a:r>
              <a:rPr lang="fa-IR" sz="5400" smtClean="0">
                <a:solidFill>
                  <a:schemeClr val="bg1"/>
                </a:solidFill>
                <a:latin typeface="IranNastaliq" pitchFamily="18" charset="0"/>
                <a:cs typeface="IranNastaliq" pitchFamily="18" charset="0"/>
              </a:rPr>
              <a:t>:                            </a:t>
            </a:r>
            <a:r>
              <a:rPr lang="fa-IR" sz="5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5400" smtClean="0">
                <a:solidFill>
                  <a:schemeClr val="bg1"/>
                </a:solidFill>
                <a:latin typeface="IranNastaliq" pitchFamily="18" charset="0"/>
                <a:cs typeface="IranNastaliq" pitchFamily="18" charset="0"/>
              </a:rPr>
              <a:t>- مبهم است [</a:t>
            </a: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5400" smtClean="0">
                <a:solidFill>
                  <a:schemeClr val="bg1"/>
                </a:solidFill>
                <a:latin typeface="IranNastaliq" pitchFamily="18" charset="0"/>
                <a:cs typeface="IranNastaliq" pitchFamily="18" charset="0"/>
              </a:rPr>
              <a:t>-مشترك </a:t>
            </a:r>
            <a:r>
              <a:rPr lang="fa-IR" sz="5400" dirty="0" smtClean="0">
                <a:solidFill>
                  <a:schemeClr val="bg1"/>
                </a:solidFill>
                <a:latin typeface="IranNastaliq" pitchFamily="18" charset="0"/>
                <a:cs typeface="IranNastaliq" pitchFamily="18" charset="0"/>
              </a:rPr>
              <a:t>است]</a:t>
            </a:r>
          </a:p>
          <a:p>
            <a:pPr algn="r">
              <a:lnSpc>
                <a:spcPct val="120000"/>
              </a:lnSpc>
              <a:buNone/>
            </a:pPr>
            <a:r>
              <a:rPr lang="fa-IR" sz="4800" dirty="0" smtClean="0">
                <a:solidFill>
                  <a:schemeClr val="bg1"/>
                </a:solidFill>
                <a:latin typeface="IranNastaliq" pitchFamily="18" charset="0"/>
                <a:cs typeface="IranNastaliq" pitchFamily="18" charset="0"/>
              </a:rPr>
              <a:t>صورت جسميّه</a:t>
            </a:r>
            <a:r>
              <a:rPr lang="fa-IR" sz="4800" smtClean="0">
                <a:solidFill>
                  <a:schemeClr val="bg1"/>
                </a:solidFill>
                <a:latin typeface="IranNastaliq" pitchFamily="18" charset="0"/>
                <a:cs typeface="IranNastaliq" pitchFamily="18" charset="0"/>
              </a:rPr>
              <a:t>:                                 </a:t>
            </a:r>
            <a:r>
              <a:rPr lang="fa-IR" sz="4800" dirty="0" smtClean="0">
                <a:solidFill>
                  <a:schemeClr val="bg1"/>
                </a:solidFill>
                <a:latin typeface="IranNastaliq" pitchFamily="18" charset="0"/>
                <a:cs typeface="IranNastaliq" pitchFamily="18" charset="0"/>
              </a:rPr>
              <a:t>مشترك است</a:t>
            </a:r>
          </a:p>
          <a:p>
            <a:pPr algn="r">
              <a:lnSpc>
                <a:spcPct val="120000"/>
              </a:lnSpc>
              <a:buNone/>
            </a:pPr>
            <a:r>
              <a:rPr lang="fa-IR" sz="4800" dirty="0" smtClean="0">
                <a:solidFill>
                  <a:schemeClr val="bg1"/>
                </a:solidFill>
                <a:latin typeface="IranNastaliq" pitchFamily="18" charset="0"/>
                <a:cs typeface="IranNastaliq" pitchFamily="18" charset="0"/>
              </a:rPr>
              <a:t>اعراض</a:t>
            </a:r>
            <a:r>
              <a:rPr lang="fa-IR" sz="4800" smtClean="0">
                <a:solidFill>
                  <a:schemeClr val="bg1"/>
                </a:solidFill>
                <a:latin typeface="IranNastaliq" pitchFamily="18" charset="0"/>
                <a:cs typeface="IranNastaliq" pitchFamily="18" charset="0"/>
              </a:rPr>
              <a:t>:                                       </a:t>
            </a:r>
            <a:r>
              <a:rPr lang="fa-IR" sz="4800" dirty="0" smtClean="0">
                <a:solidFill>
                  <a:schemeClr val="bg1"/>
                </a:solidFill>
                <a:latin typeface="IranNastaliq" pitchFamily="18" charset="0"/>
                <a:cs typeface="IranNastaliq" pitchFamily="18" charset="0"/>
              </a:rPr>
              <a:t>خود اعراض مبدأ جوهري ميخواهند.</a:t>
            </a:r>
          </a:p>
          <a:p>
            <a:pPr algn="r">
              <a:lnSpc>
                <a:spcPct val="120000"/>
              </a:lnSpc>
              <a:buNone/>
            </a:pPr>
            <a:r>
              <a:rPr lang="fa-IR" sz="5400" dirty="0" smtClean="0">
                <a:solidFill>
                  <a:schemeClr val="bg1"/>
                </a:solidFill>
                <a:latin typeface="IranNastaliq" pitchFamily="18" charset="0"/>
                <a:cs typeface="IranNastaliq" pitchFamily="18" charset="0"/>
              </a:rPr>
              <a:t>صورت نوعيّه جوهريّه:</a:t>
            </a:r>
            <a:endParaRPr lang="fa-IR" sz="5400" dirty="0">
              <a:solidFill>
                <a:schemeClr val="bg1"/>
              </a:solidFill>
              <a:latin typeface="IranNastaliq" pitchFamily="18" charset="0"/>
              <a:cs typeface="IranNastaliq" pitchFamily="18" charset="0"/>
            </a:endParaRPr>
          </a:p>
        </p:txBody>
      </p:sp>
      <p:sp>
        <p:nvSpPr>
          <p:cNvPr id="8" name="Rectangle 7"/>
          <p:cNvSpPr/>
          <p:nvPr/>
        </p:nvSpPr>
        <p:spPr>
          <a:xfrm>
            <a:off x="7176795" y="3200400"/>
            <a:ext cx="1967205" cy="1015663"/>
          </a:xfrm>
          <a:prstGeom prst="rect">
            <a:avLst/>
          </a:prstGeom>
        </p:spPr>
        <p:txBody>
          <a:bodyPr wrap="square">
            <a:spAutoFit/>
          </a:bodyPr>
          <a:lstStyle/>
          <a:p>
            <a:pPr algn="r">
              <a:buNone/>
            </a:pPr>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منشأ اين آثار:</a:t>
            </a:r>
          </a:p>
        </p:txBody>
      </p:sp>
      <p:sp>
        <p:nvSpPr>
          <p:cNvPr id="9" name="Right Brace 8"/>
          <p:cNvSpPr/>
          <p:nvPr/>
        </p:nvSpPr>
        <p:spPr>
          <a:xfrm>
            <a:off x="7007352" y="1447800"/>
            <a:ext cx="384048" cy="4495800"/>
          </a:xfrm>
          <a:prstGeom prst="rightBrace">
            <a:avLst>
              <a:gd name="adj1" fmla="val 55080"/>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0" name="Multiply 9"/>
          <p:cNvSpPr/>
          <p:nvPr/>
        </p:nvSpPr>
        <p:spPr>
          <a:xfrm>
            <a:off x="5181600" y="1676400"/>
            <a:ext cx="762000" cy="838200"/>
          </a:xfrm>
          <a:prstGeom prst="mathMultiply">
            <a:avLst>
              <a:gd name="adj1" fmla="val 2033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Multiply 10"/>
          <p:cNvSpPr/>
          <p:nvPr/>
        </p:nvSpPr>
        <p:spPr>
          <a:xfrm>
            <a:off x="5334000" y="3810000"/>
            <a:ext cx="762000" cy="838200"/>
          </a:xfrm>
          <a:prstGeom prst="mathMultiply">
            <a:avLst>
              <a:gd name="adj1" fmla="val 2033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Multiply 11"/>
          <p:cNvSpPr/>
          <p:nvPr/>
        </p:nvSpPr>
        <p:spPr>
          <a:xfrm>
            <a:off x="4724400" y="2819400"/>
            <a:ext cx="762000" cy="838200"/>
          </a:xfrm>
          <a:prstGeom prst="mathMultiply">
            <a:avLst>
              <a:gd name="adj1" fmla="val 2033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3845749" y="4648200"/>
            <a:ext cx="1031051" cy="1107996"/>
          </a:xfrm>
          <a:prstGeom prst="rect">
            <a:avLst/>
          </a:prstGeom>
        </p:spPr>
        <p:txBody>
          <a:bodyPr wrap="none">
            <a:spAutoFit/>
          </a:bodyPr>
          <a:lstStyle/>
          <a:p>
            <a:r>
              <a:rPr lang="fa-IR" sz="6600" dirty="0" smtClean="0">
                <a:solidFill>
                  <a:srgbClr val="FFFF00"/>
                </a:solidFill>
                <a:latin typeface="IranNastaliq" pitchFamily="18" charset="0"/>
                <a:cs typeface="IranNastaliq" pitchFamily="18" charset="0"/>
                <a:sym typeface="Webdings"/>
              </a:rPr>
              <a:t></a:t>
            </a:r>
            <a:endParaRPr lang="fa-IR" sz="6600" dirty="0">
              <a:solidFill>
                <a:srgbClr val="FFFF00"/>
              </a:solidFill>
            </a:endParaRPr>
          </a:p>
        </p:txBody>
      </p:sp>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ctr">
              <a:lnSpc>
                <a:spcPct val="150000"/>
              </a:lnSpc>
              <a:buNone/>
            </a:pPr>
            <a:r>
              <a:rPr lang="fa-IR" sz="8000" dirty="0" smtClean="0">
                <a:solidFill>
                  <a:srgbClr val="FFFF00"/>
                </a:solidFill>
                <a:latin typeface="IranNastaliq" pitchFamily="18" charset="0"/>
                <a:cs typeface="MCS Kufy Madany E_U 3D." pitchFamily="2" charset="-78"/>
              </a:rPr>
              <a:t>الفصل السّادس:</a:t>
            </a:r>
          </a:p>
          <a:p>
            <a:pPr algn="ctr">
              <a:buNone/>
            </a:pPr>
            <a:r>
              <a:rPr lang="fa-IR" sz="8000" dirty="0" smtClean="0">
                <a:solidFill>
                  <a:srgbClr val="FFFF00"/>
                </a:solidFill>
                <a:latin typeface="IranNastaliq" pitchFamily="18" charset="0"/>
                <a:cs typeface="MCS Kufy Madany E_U 3D." pitchFamily="2" charset="-78"/>
              </a:rPr>
              <a:t>في تلازم المادّة والصّورة</a:t>
            </a:r>
            <a:endParaRPr lang="fa-IR" sz="8000"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5400" dirty="0" smtClean="0">
                <a:solidFill>
                  <a:schemeClr val="bg1"/>
                </a:solidFill>
                <a:latin typeface="IranNastaliq" pitchFamily="18" charset="0"/>
                <a:ea typeface="+mn-ea"/>
                <a:cs typeface="IranNastaliq" pitchFamily="18" charset="0"/>
              </a:rPr>
              <a:t>تلازم مادّه وصورت=مادّه از صورت و صورت از مادّه جدا نمي شود.</a:t>
            </a:r>
          </a:p>
        </p:txBody>
      </p:sp>
      <p:sp>
        <p:nvSpPr>
          <p:cNvPr id="3" name="Content Placeholder 2"/>
          <p:cNvSpPr>
            <a:spLocks noGrp="1"/>
          </p:cNvSpPr>
          <p:nvPr>
            <p:ph idx="1"/>
          </p:nvPr>
        </p:nvSpPr>
        <p:spPr>
          <a:xfrm>
            <a:off x="457200" y="1371600"/>
            <a:ext cx="8229600" cy="5105400"/>
          </a:xfrm>
          <a:blipFill>
            <a:blip r:embed="rId3">
              <a:lum bright="-43000" contrast="47000"/>
            </a:blip>
            <a:tile tx="0" ty="0" sx="100000" sy="100000" flip="none" algn="tl"/>
          </a:blip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buNone/>
            </a:pPr>
            <a:r>
              <a:rPr lang="fa-IR" sz="6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6600" smtClean="0">
                <a:solidFill>
                  <a:schemeClr val="bg1"/>
                </a:solidFill>
                <a:latin typeface="IranNastaliq" pitchFamily="18" charset="0"/>
                <a:cs typeface="IranNastaliq" pitchFamily="18" charset="0"/>
              </a:rPr>
              <a:t>- </a:t>
            </a:r>
            <a:r>
              <a:rPr lang="fa-IR" sz="6600" dirty="0" smtClean="0">
                <a:solidFill>
                  <a:schemeClr val="bg1"/>
                </a:solidFill>
                <a:latin typeface="IranNastaliq" pitchFamily="18" charset="0"/>
                <a:cs typeface="IranNastaliq" pitchFamily="18" charset="0"/>
              </a:rPr>
              <a:t>مادّه از صورت جدا نمي شود:</a:t>
            </a:r>
          </a:p>
          <a:p>
            <a:pPr algn="r">
              <a:buNone/>
            </a:pPr>
            <a:r>
              <a:rPr lang="fa-IR" sz="6600" dirty="0" smtClean="0">
                <a:solidFill>
                  <a:schemeClr val="bg1"/>
                </a:solidFill>
                <a:latin typeface="IranNastaliq" pitchFamily="18" charset="0"/>
                <a:cs typeface="IranNastaliq" pitchFamily="18" charset="0"/>
              </a:rPr>
              <a:t>-مادّه اولي قوّه صرف است.</a:t>
            </a:r>
          </a:p>
          <a:p>
            <a:pPr algn="r">
              <a:buNone/>
            </a:pPr>
            <a:r>
              <a:rPr lang="fa-IR" sz="6600" dirty="0" smtClean="0">
                <a:solidFill>
                  <a:schemeClr val="bg1"/>
                </a:solidFill>
                <a:latin typeface="IranNastaliq" pitchFamily="18" charset="0"/>
                <a:cs typeface="IranNastaliq" pitchFamily="18" charset="0"/>
              </a:rPr>
              <a:t>-وجود به فعليّت است.</a:t>
            </a:r>
          </a:p>
          <a:p>
            <a:pPr algn="r">
              <a:buNone/>
            </a:pPr>
            <a:r>
              <a:rPr lang="fa-IR" sz="6600" dirty="0" smtClean="0">
                <a:solidFill>
                  <a:schemeClr val="bg1"/>
                </a:solidFill>
                <a:latin typeface="IranNastaliq" pitchFamily="18" charset="0"/>
                <a:cs typeface="IranNastaliq" pitchFamily="18" charset="0"/>
                <a:sym typeface="Webdings"/>
              </a:rPr>
              <a:t>بايد مادّه همراه جوهري فعلي باشد</a:t>
            </a:r>
            <a:r>
              <a:rPr lang="fa-IR" sz="4800" dirty="0" smtClean="0">
                <a:solidFill>
                  <a:schemeClr val="bg1"/>
                </a:solidFill>
                <a:latin typeface="IranNastaliq" pitchFamily="18" charset="0"/>
                <a:cs typeface="IranNastaliq" pitchFamily="18" charset="0"/>
                <a:sym typeface="Webdings"/>
              </a:rPr>
              <a:t></a:t>
            </a:r>
            <a:endParaRPr lang="fa-IR" sz="6600" dirty="0" smtClean="0">
              <a:solidFill>
                <a:schemeClr val="bg1"/>
              </a:solidFill>
              <a:latin typeface="IranNastaliq" pitchFamily="18" charset="0"/>
              <a:cs typeface="IranNastaliq" pitchFamily="18"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algn="ctr">
              <a:lnSpc>
                <a:spcPct val="150000"/>
              </a:lnSpc>
              <a:buNone/>
            </a:pPr>
            <a:r>
              <a:rPr lang="fa-IR" sz="8000" dirty="0" smtClean="0">
                <a:solidFill>
                  <a:srgbClr val="FFFF00"/>
                </a:solidFill>
                <a:latin typeface="IranNastaliq" pitchFamily="18" charset="0"/>
                <a:cs typeface="MCS Kufy Madany E_U 3D." pitchFamily="2" charset="-78"/>
              </a:rPr>
              <a:t>المرحلة السّادسة:</a:t>
            </a:r>
          </a:p>
          <a:p>
            <a:pPr algn="ctr">
              <a:lnSpc>
                <a:spcPct val="150000"/>
              </a:lnSpc>
              <a:buNone/>
            </a:pPr>
            <a:r>
              <a:rPr lang="fa-IR" sz="8000" dirty="0" smtClean="0">
                <a:solidFill>
                  <a:srgbClr val="FFFF00"/>
                </a:solidFill>
                <a:latin typeface="IranNastaliq" pitchFamily="18" charset="0"/>
                <a:cs typeface="MCS Kufy Madany E_U 3D." pitchFamily="2" charset="-78"/>
              </a:rPr>
              <a:t>في المقولات العشر</a:t>
            </a:r>
            <a:endParaRPr lang="fa-IR" sz="80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6000" smtClean="0">
                <a:solidFill>
                  <a:schemeClr val="bg1"/>
                </a:solidFill>
                <a:latin typeface="IranNastaliq" pitchFamily="18" charset="0"/>
                <a:ea typeface="+mn-ea"/>
                <a:cs typeface="IranNastaliq" pitchFamily="18" charset="0"/>
              </a:rPr>
              <a:t>-صورت </a:t>
            </a:r>
            <a:r>
              <a:rPr lang="fa-IR" sz="6000" dirty="0" smtClean="0">
                <a:solidFill>
                  <a:schemeClr val="bg1"/>
                </a:solidFill>
                <a:latin typeface="IranNastaliq" pitchFamily="18" charset="0"/>
                <a:ea typeface="+mn-ea"/>
                <a:cs typeface="IranNastaliq" pitchFamily="18" charset="0"/>
              </a:rPr>
              <a:t>از مادّه جدا نمي شود:</a:t>
            </a:r>
          </a:p>
        </p:txBody>
      </p:sp>
      <p:sp>
        <p:nvSpPr>
          <p:cNvPr id="3" name="Content Placeholder 2"/>
          <p:cNvSpPr>
            <a:spLocks noGrp="1"/>
          </p:cNvSpPr>
          <p:nvPr>
            <p:ph idx="1"/>
          </p:nvPr>
        </p:nvSpPr>
        <p:spPr>
          <a:xfrm>
            <a:off x="304800" y="1524000"/>
            <a:ext cx="8610600" cy="4830763"/>
          </a:xfrm>
          <a:blipFill>
            <a:blip r:embed="rId3">
              <a:lum bright="-18000" contrast="22000"/>
            </a:blip>
            <a:tile tx="0" ty="0" sx="100000" sy="100000" flip="none" algn="tl"/>
          </a:blip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lnSpc>
                <a:spcPct val="150000"/>
              </a:lnSpc>
              <a:buNone/>
            </a:pPr>
            <a:r>
              <a:rPr lang="fa-IR" sz="6000" dirty="0" smtClean="0">
                <a:solidFill>
                  <a:schemeClr val="bg1"/>
                </a:solidFill>
                <a:latin typeface="IranNastaliq" pitchFamily="18" charset="0"/>
                <a:cs typeface="IranNastaliq" pitchFamily="18" charset="0"/>
              </a:rPr>
              <a:t>همه اجسام قابليت تغيير وتبديل دارند.</a:t>
            </a:r>
            <a:r>
              <a:rPr lang="fa-IR" sz="3600" dirty="0" smtClean="0">
                <a:solidFill>
                  <a:srgbClr val="FFFF00"/>
                </a:solidFill>
                <a:latin typeface="IranNastaliq" pitchFamily="18" charset="0"/>
                <a:cs typeface="IranNastaliq" pitchFamily="18" charset="0"/>
              </a:rPr>
              <a:t>(اصل موضوع مأخوذ از علوم طبيعي)</a:t>
            </a:r>
            <a:endParaRPr lang="fa-IR" sz="6000" dirty="0" smtClean="0">
              <a:solidFill>
                <a:srgbClr val="FFFF00"/>
              </a:solidFill>
              <a:latin typeface="IranNastaliq" pitchFamily="18" charset="0"/>
              <a:cs typeface="IranNastaliq" pitchFamily="18" charset="0"/>
            </a:endParaRPr>
          </a:p>
          <a:p>
            <a:pPr algn="r">
              <a:lnSpc>
                <a:spcPct val="150000"/>
              </a:lnSpc>
              <a:buNone/>
            </a:pPr>
            <a:r>
              <a:rPr lang="fa-IR" sz="6000" dirty="0" smtClean="0">
                <a:solidFill>
                  <a:schemeClr val="bg1"/>
                </a:solidFill>
                <a:latin typeface="IranNastaliq" pitchFamily="18" charset="0"/>
                <a:cs typeface="IranNastaliq" pitchFamily="18" charset="0"/>
              </a:rPr>
              <a:t>شيء قابل تغيير حتماً مادّه دارد.</a:t>
            </a:r>
            <a:r>
              <a:rPr lang="fa-IR" sz="4400" dirty="0" smtClean="0">
                <a:solidFill>
                  <a:srgbClr val="FFFF00"/>
                </a:solidFill>
                <a:latin typeface="IranNastaliq" pitchFamily="18" charset="0"/>
                <a:cs typeface="IranNastaliq" pitchFamily="18" charset="0"/>
              </a:rPr>
              <a:t>(در فصل ششم </a:t>
            </a:r>
            <a:r>
              <a:rPr lang="fa-IR" sz="4400" smtClean="0">
                <a:solidFill>
                  <a:srgbClr val="FFFF00"/>
                </a:solidFill>
                <a:latin typeface="IranNastaliq" pitchFamily="18" charset="0"/>
                <a:cs typeface="IranNastaliq" pitchFamily="18" charset="0"/>
              </a:rPr>
              <a:t>مرحله پنجم اثبات </a:t>
            </a:r>
            <a:r>
              <a:rPr lang="fa-IR" sz="4400" dirty="0" smtClean="0">
                <a:solidFill>
                  <a:srgbClr val="FFFF00"/>
                </a:solidFill>
                <a:latin typeface="IranNastaliq" pitchFamily="18" charset="0"/>
                <a:cs typeface="IranNastaliq" pitchFamily="18" charset="0"/>
              </a:rPr>
              <a:t>شد)</a:t>
            </a:r>
            <a:endParaRPr lang="fa-IR" sz="6000" dirty="0" smtClean="0">
              <a:solidFill>
                <a:srgbClr val="FFFF00"/>
              </a:solidFill>
              <a:latin typeface="IranNastaliq" pitchFamily="18" charset="0"/>
              <a:cs typeface="IranNastaliq" pitchFamily="18" charset="0"/>
            </a:endParaRPr>
          </a:p>
          <a:p>
            <a:pPr algn="r">
              <a:lnSpc>
                <a:spcPct val="150000"/>
              </a:lnSpc>
              <a:buNone/>
            </a:pPr>
            <a:r>
              <a:rPr lang="fa-IR" sz="6000" dirty="0" smtClean="0">
                <a:solidFill>
                  <a:schemeClr val="bg1"/>
                </a:solidFill>
                <a:latin typeface="IranNastaliq" pitchFamily="18" charset="0"/>
                <a:cs typeface="IranNastaliq" pitchFamily="18" charset="0"/>
              </a:rPr>
              <a:t>فإذن المطلوب ثابت.</a:t>
            </a:r>
            <a:r>
              <a:rPr lang="fa-IR" sz="6000" dirty="0" smtClean="0">
                <a:solidFill>
                  <a:schemeClr val="bg1"/>
                </a:solidFill>
                <a:latin typeface="IranNastaliq" pitchFamily="18" charset="0"/>
                <a:cs typeface="IranNastaliq" pitchFamily="18" charset="0"/>
                <a:sym typeface="Webdings"/>
              </a:rPr>
              <a:t> </a:t>
            </a:r>
            <a:endParaRPr lang="fa-IR" sz="6000" dirty="0" smtClean="0">
              <a:solidFill>
                <a:schemeClr val="bg1"/>
              </a:solidFill>
              <a:latin typeface="IranNastaliq" pitchFamily="18" charset="0"/>
              <a:cs typeface="IranNastaliq" pitchFamily="18" charset="0"/>
            </a:endParaRPr>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lnSpc>
                <a:spcPct val="150000"/>
              </a:lnSpc>
              <a:buNone/>
            </a:pPr>
            <a:r>
              <a:rPr lang="fa-IR" sz="8600" dirty="0" smtClean="0">
                <a:solidFill>
                  <a:srgbClr val="FFFF00"/>
                </a:solidFill>
                <a:latin typeface="IranNastaliq" pitchFamily="18" charset="0"/>
                <a:cs typeface="MCS Kufy Madany E_U 3D." pitchFamily="2" charset="-78"/>
              </a:rPr>
              <a:t>الفصل السّابع:</a:t>
            </a:r>
          </a:p>
          <a:p>
            <a:pPr algn="ctr">
              <a:lnSpc>
                <a:spcPct val="150000"/>
              </a:lnSpc>
              <a:buNone/>
            </a:pPr>
            <a:r>
              <a:rPr lang="fa-IR" sz="5800" spc="-150" dirty="0" smtClean="0">
                <a:solidFill>
                  <a:srgbClr val="FFFF00"/>
                </a:solidFill>
                <a:latin typeface="IranNastaliq" pitchFamily="18" charset="0"/>
                <a:cs typeface="MCS Kufy Madany E_U 3D." pitchFamily="2" charset="-78"/>
              </a:rPr>
              <a:t>في أنّ كلّاً من المادّة و الصورة محتاجة إل‍ي الأخري </a:t>
            </a:r>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solidFill>
                  <a:schemeClr val="bg1"/>
                </a:solidFill>
                <a:latin typeface="IranNastaliq" pitchFamily="18" charset="0"/>
                <a:ea typeface="+mn-ea"/>
                <a:cs typeface="IranNastaliq" pitchFamily="18" charset="0"/>
              </a:rPr>
              <a:t>الف- بيان إجمالي:</a:t>
            </a:r>
          </a:p>
        </p:txBody>
      </p:sp>
      <p:sp>
        <p:nvSpPr>
          <p:cNvPr id="3" name="Content Placeholder 2"/>
          <p:cNvSpPr>
            <a:spLocks noGrp="1"/>
          </p:cNvSpPr>
          <p:nvPr>
            <p:ph idx="1"/>
          </p:nvPr>
        </p:nvSpPr>
        <p:spPr>
          <a:xfrm>
            <a:off x="533400" y="1524000"/>
            <a:ext cx="8153400" cy="4876800"/>
          </a:xfrm>
          <a:blipFill dpi="0" rotWithShape="1">
            <a:blip r:embed="rId3">
              <a:lum bright="-68000" contrast="33000"/>
            </a:blip>
            <a:srcRect/>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lnSpc>
                <a:spcPct val="200000"/>
              </a:lnSpc>
              <a:buNone/>
            </a:pPr>
            <a:r>
              <a:rPr lang="fa-IR" sz="4800" dirty="0" smtClean="0">
                <a:solidFill>
                  <a:schemeClr val="bg1"/>
                </a:solidFill>
                <a:latin typeface="IranNastaliq" pitchFamily="18" charset="0"/>
                <a:cs typeface="IranNastaliq" pitchFamily="18" charset="0"/>
              </a:rPr>
              <a:t>- مادّه وصورت أجزاء يك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مركّب حقيقي </a:t>
            </a:r>
            <a:r>
              <a:rPr lang="fa-IR" sz="4800" dirty="0" smtClean="0">
                <a:solidFill>
                  <a:schemeClr val="bg1"/>
                </a:solidFill>
                <a:latin typeface="IranNastaliq" pitchFamily="18" charset="0"/>
                <a:cs typeface="IranNastaliq" pitchFamily="18" charset="0"/>
              </a:rPr>
              <a:t>هستند.</a:t>
            </a:r>
            <a:endParaRPr lang="en-US" sz="4800" dirty="0" smtClean="0">
              <a:solidFill>
                <a:schemeClr val="bg1"/>
              </a:solidFill>
              <a:latin typeface="IranNastaliq" pitchFamily="18" charset="0"/>
              <a:cs typeface="IranNastaliq" pitchFamily="18" charset="0"/>
            </a:endParaRPr>
          </a:p>
          <a:p>
            <a:pPr algn="r">
              <a:lnSpc>
                <a:spcPct val="200000"/>
              </a:lnSpc>
              <a:buNone/>
            </a:pPr>
            <a:r>
              <a:rPr lang="fa-IR" sz="4800" dirty="0" smtClean="0">
                <a:solidFill>
                  <a:schemeClr val="bg1"/>
                </a:solidFill>
                <a:latin typeface="IranNastaliq" pitchFamily="18" charset="0"/>
                <a:cs typeface="IranNastaliq" pitchFamily="18" charset="0"/>
              </a:rPr>
              <a:t> أجزاء يك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مركّب حقيقي </a:t>
            </a:r>
            <a:r>
              <a:rPr lang="ar-SA" sz="4800" dirty="0" smtClean="0">
                <a:solidFill>
                  <a:schemeClr val="bg1"/>
                </a:solidFill>
                <a:latin typeface="IranNastaliq" pitchFamily="18" charset="0"/>
                <a:cs typeface="IranNastaliq" pitchFamily="18" charset="0"/>
              </a:rPr>
              <a:t>نيا</a:t>
            </a:r>
            <a:r>
              <a:rPr lang="fa-IR" sz="4800" dirty="0" smtClean="0">
                <a:solidFill>
                  <a:schemeClr val="bg1"/>
                </a:solidFill>
                <a:latin typeface="IranNastaliq" pitchFamily="18" charset="0"/>
                <a:cs typeface="IranNastaliq" pitchFamily="18" charset="0"/>
              </a:rPr>
              <a:t>ز</a:t>
            </a:r>
            <a:r>
              <a:rPr lang="ar-SA" sz="4800" dirty="0" smtClean="0">
                <a:solidFill>
                  <a:schemeClr val="bg1"/>
                </a:solidFill>
                <a:latin typeface="IranNastaliq" pitchFamily="18" charset="0"/>
                <a:cs typeface="IranNastaliq" pitchFamily="18" charset="0"/>
              </a:rPr>
              <a:t>من</a:t>
            </a:r>
            <a:r>
              <a:rPr lang="fa-IR" sz="4800" dirty="0" smtClean="0">
                <a:solidFill>
                  <a:schemeClr val="bg1"/>
                </a:solidFill>
                <a:latin typeface="IranNastaliq" pitchFamily="18" charset="0"/>
                <a:cs typeface="IranNastaliq" pitchFamily="18" charset="0"/>
              </a:rPr>
              <a:t>د</a:t>
            </a:r>
            <a:r>
              <a:rPr lang="ar-SA" sz="4800" dirty="0" smtClean="0">
                <a:solidFill>
                  <a:schemeClr val="bg1"/>
                </a:solidFill>
                <a:latin typeface="IranNastaliq" pitchFamily="18" charset="0"/>
                <a:cs typeface="IranNastaliq" pitchFamily="18" charset="0"/>
              </a:rPr>
              <a:t> يك</a:t>
            </a:r>
            <a:r>
              <a:rPr lang="fa-IR" sz="4800" dirty="0" smtClean="0">
                <a:solidFill>
                  <a:schemeClr val="bg1"/>
                </a:solidFill>
                <a:latin typeface="IranNastaliq" pitchFamily="18" charset="0"/>
                <a:cs typeface="IranNastaliq" pitchFamily="18" charset="0"/>
              </a:rPr>
              <a:t>ديگرند.</a:t>
            </a:r>
            <a:r>
              <a:rPr lang="fa-IR" sz="3600" dirty="0" smtClean="0">
                <a:solidFill>
                  <a:srgbClr val="FFFF00"/>
                </a:solidFill>
                <a:latin typeface="IranNastaliq" pitchFamily="18" charset="0"/>
                <a:cs typeface="IranNastaliq" pitchFamily="18" charset="0"/>
              </a:rPr>
              <a:t>(إثبات در مرحله پنجم) </a:t>
            </a:r>
            <a:r>
              <a:rPr lang="en-US" sz="4800" dirty="0" smtClean="0">
                <a:solidFill>
                  <a:schemeClr val="bg1"/>
                </a:solidFill>
                <a:latin typeface="IranNastaliq" pitchFamily="18" charset="0"/>
                <a:cs typeface="IranNastaliq" pitchFamily="18" charset="0"/>
              </a:rPr>
              <a:t>- </a:t>
            </a:r>
          </a:p>
          <a:p>
            <a:pPr algn="r">
              <a:lnSpc>
                <a:spcPct val="200000"/>
              </a:lnSpc>
              <a:buNone/>
            </a:pPr>
            <a:r>
              <a:rPr lang="fa-IR" sz="4800" dirty="0" smtClean="0">
                <a:solidFill>
                  <a:schemeClr val="bg1"/>
                </a:solidFill>
                <a:latin typeface="IranNastaliq" pitchFamily="18" charset="0"/>
                <a:cs typeface="IranNastaliq" pitchFamily="18" charset="0"/>
                <a:sym typeface="Webdings"/>
              </a:rPr>
              <a:t>مادّه وصورت نيازمند يكديگرند</a:t>
            </a:r>
            <a:r>
              <a:rPr lang="en-US" sz="4800" dirty="0" smtClean="0">
                <a:solidFill>
                  <a:schemeClr val="bg1"/>
                </a:solidFill>
                <a:latin typeface="IranNastaliq" pitchFamily="18" charset="0"/>
                <a:cs typeface="IranNastaliq" pitchFamily="18" charset="0"/>
                <a:sym typeface="Webdings"/>
              </a:rPr>
              <a:t>  </a:t>
            </a:r>
            <a:r>
              <a:rPr lang="fa-IR" sz="4800" dirty="0" smtClean="0">
                <a:solidFill>
                  <a:schemeClr val="bg1"/>
                </a:solidFill>
                <a:latin typeface="IranNastaliq" pitchFamily="18" charset="0"/>
                <a:cs typeface="IranNastaliq" pitchFamily="18" charset="0"/>
                <a:sym typeface="Webdings"/>
              </a:rPr>
              <a:t></a:t>
            </a:r>
            <a:endParaRPr lang="en-US" sz="4800" dirty="0" smtClean="0">
              <a:solidFill>
                <a:schemeClr val="bg1"/>
              </a:solidFill>
              <a:latin typeface="IranNastaliq" pitchFamily="18" charset="0"/>
              <a:cs typeface="IranNastaliq" pitchFamily="18" charset="0"/>
              <a:sym typeface="Webdings"/>
            </a:endParaRPr>
          </a:p>
          <a:p>
            <a:pPr algn="r">
              <a:lnSpc>
                <a:spcPct val="200000"/>
              </a:lnSpc>
              <a:buNone/>
            </a:pPr>
            <a:endParaRPr lang="fa-IR" sz="40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fa-IR" sz="4800" dirty="0" smtClean="0">
                <a:solidFill>
                  <a:schemeClr val="bg1"/>
                </a:solidFill>
                <a:latin typeface="IranNastaliq" pitchFamily="18" charset="0"/>
                <a:ea typeface="+mn-ea"/>
                <a:cs typeface="IranNastaliq" pitchFamily="18" charset="0"/>
              </a:rPr>
              <a:t>ب- بيان تفصيلي:</a:t>
            </a:r>
          </a:p>
        </p:txBody>
      </p:sp>
      <p:sp>
        <p:nvSpPr>
          <p:cNvPr id="3" name="Content Placeholder 2"/>
          <p:cNvSpPr>
            <a:spLocks noGrp="1"/>
          </p:cNvSpPr>
          <p:nvPr>
            <p:ph idx="1"/>
          </p:nvPr>
        </p:nvSpPr>
        <p:spPr>
          <a:xfrm>
            <a:off x="457200" y="1143000"/>
            <a:ext cx="8458200" cy="5486400"/>
          </a:xfrm>
        </p:spPr>
        <p:txBody>
          <a:bodyPr>
            <a:normAutofit/>
          </a:bodyPr>
          <a:lstStyle/>
          <a:p>
            <a:pPr algn="r">
              <a:lnSpc>
                <a:spcPct val="150000"/>
              </a:lnSpc>
              <a:buNone/>
            </a:pP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B Jadid" pitchFamily="2" charset="-78"/>
              </a:rPr>
              <a:t>أوّل:</a:t>
            </a:r>
            <a:r>
              <a:rPr lang="fa-IR" sz="4000" dirty="0" smtClean="0">
                <a:solidFill>
                  <a:schemeClr val="bg1"/>
                </a:solidFill>
                <a:latin typeface="IranNastaliq" pitchFamily="18" charset="0"/>
                <a:cs typeface="B Jadid" pitchFamily="2" charset="-78"/>
              </a:rPr>
              <a:t> </a:t>
            </a:r>
            <a:r>
              <a:rPr lang="fa-IR" sz="4000" dirty="0" smtClean="0">
                <a:solidFill>
                  <a:schemeClr val="bg1"/>
                </a:solidFill>
                <a:latin typeface="IranNastaliq" pitchFamily="18" charset="0"/>
                <a:cs typeface="IranNastaliq" pitchFamily="18" charset="0"/>
              </a:rPr>
              <a:t>صورت به مادّه نياز دارد:</a:t>
            </a:r>
          </a:p>
          <a:p>
            <a:pPr algn="r">
              <a:lnSpc>
                <a:spcPct val="150000"/>
              </a:lnSpc>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در تعيّن نوعي: كلّ حادث زمانيّ مسبوق بقوّة و مادّةٍ تحملها.</a:t>
            </a:r>
          </a:p>
          <a:p>
            <a:pPr algn="r">
              <a:lnSpc>
                <a:spcPct val="150000"/>
              </a:lnSpc>
              <a:buNone/>
            </a:pPr>
            <a:r>
              <a:rPr lang="fa-IR"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در تشخّص فردي(كثرت فردي):</a:t>
            </a:r>
          </a:p>
          <a:p>
            <a:pPr algn="r">
              <a:lnSpc>
                <a:spcPct val="150000"/>
              </a:lnSpc>
              <a:buNone/>
            </a:pPr>
            <a:endParaRPr lang="fa-IR" dirty="0">
              <a:solidFill>
                <a:schemeClr val="bg1"/>
              </a:solidFill>
            </a:endParaRPr>
          </a:p>
        </p:txBody>
      </p:sp>
      <p:sp>
        <p:nvSpPr>
          <p:cNvPr id="4" name="Left Arrow 3"/>
          <p:cNvSpPr/>
          <p:nvPr/>
        </p:nvSpPr>
        <p:spPr>
          <a:xfrm>
            <a:off x="6477000" y="4495800"/>
            <a:ext cx="1511808" cy="762000"/>
          </a:xfrm>
          <a:prstGeom prst="leftArrow">
            <a:avLst>
              <a:gd name="adj1" fmla="val 7087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FFFF00"/>
                </a:solidFill>
                <a:latin typeface="IranNastaliq" pitchFamily="18" charset="0"/>
                <a:cs typeface="IranNastaliq" pitchFamily="18" charset="0"/>
              </a:rPr>
              <a:t>ناشي از</a:t>
            </a:r>
            <a:endParaRPr lang="fa-IR" sz="3200" dirty="0">
              <a:solidFill>
                <a:srgbClr val="FFFF00"/>
              </a:solidFill>
              <a:latin typeface="IranNastaliq" pitchFamily="18" charset="0"/>
              <a:cs typeface="IranNastaliq" pitchFamily="18" charset="0"/>
            </a:endParaRPr>
          </a:p>
        </p:txBody>
      </p:sp>
      <p:sp>
        <p:nvSpPr>
          <p:cNvPr id="5" name="Rectangle 4"/>
          <p:cNvSpPr/>
          <p:nvPr/>
        </p:nvSpPr>
        <p:spPr>
          <a:xfrm>
            <a:off x="8153400" y="4549914"/>
            <a:ext cx="819455" cy="707886"/>
          </a:xfrm>
          <a:prstGeom prst="rect">
            <a:avLst/>
          </a:prstGeom>
        </p:spPr>
        <p:txBody>
          <a:bodyPr wrap="square">
            <a:spAutoFit/>
          </a:bodyPr>
          <a:lstStyle/>
          <a:p>
            <a:r>
              <a:rPr lang="fa-IR" sz="4000" dirty="0">
                <a:solidFill>
                  <a:schemeClr val="bg1"/>
                </a:solidFill>
                <a:latin typeface="IranNastaliq" pitchFamily="18" charset="0"/>
                <a:cs typeface="IranNastaliq" pitchFamily="18" charset="0"/>
              </a:rPr>
              <a:t>تشخّص</a:t>
            </a:r>
          </a:p>
        </p:txBody>
      </p:sp>
      <p:sp>
        <p:nvSpPr>
          <p:cNvPr id="6" name="Rectangle 5"/>
          <p:cNvSpPr/>
          <p:nvPr/>
        </p:nvSpPr>
        <p:spPr>
          <a:xfrm>
            <a:off x="5858664" y="4549914"/>
            <a:ext cx="542136" cy="707886"/>
          </a:xfrm>
          <a:prstGeom prst="rect">
            <a:avLst/>
          </a:prstGeom>
        </p:spPr>
        <p:txBody>
          <a:bodyPr wrap="none">
            <a:spAutoFit/>
          </a:bodyPr>
          <a:lstStyle/>
          <a:p>
            <a:r>
              <a:rPr lang="fa-IR" sz="4000" dirty="0">
                <a:solidFill>
                  <a:schemeClr val="bg1"/>
                </a:solidFill>
                <a:latin typeface="IranNastaliq" pitchFamily="18" charset="0"/>
                <a:cs typeface="IranNastaliq" pitchFamily="18" charset="0"/>
              </a:rPr>
              <a:t>وجود</a:t>
            </a:r>
          </a:p>
        </p:txBody>
      </p:sp>
      <p:sp>
        <p:nvSpPr>
          <p:cNvPr id="7" name="Left Arrow 6"/>
          <p:cNvSpPr/>
          <p:nvPr/>
        </p:nvSpPr>
        <p:spPr>
          <a:xfrm>
            <a:off x="4191000" y="4495800"/>
            <a:ext cx="1511808" cy="762000"/>
          </a:xfrm>
          <a:prstGeom prst="leftArrow">
            <a:avLst>
              <a:gd name="adj1" fmla="val 7087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FF00"/>
                </a:solidFill>
                <a:latin typeface="IranNastaliq" pitchFamily="18" charset="0"/>
                <a:cs typeface="IranNastaliq" pitchFamily="18" charset="0"/>
              </a:rPr>
              <a:t>همراه با</a:t>
            </a:r>
          </a:p>
        </p:txBody>
      </p:sp>
      <p:sp>
        <p:nvSpPr>
          <p:cNvPr id="8" name="Rectangle 7"/>
          <p:cNvSpPr/>
          <p:nvPr/>
        </p:nvSpPr>
        <p:spPr>
          <a:xfrm>
            <a:off x="2659696" y="4572000"/>
            <a:ext cx="1378904" cy="707886"/>
          </a:xfrm>
          <a:prstGeom prst="rect">
            <a:avLst/>
          </a:prstGeom>
        </p:spPr>
        <p:txBody>
          <a:bodyPr wrap="none">
            <a:spAutoFit/>
          </a:bodyPr>
          <a:lstStyle/>
          <a:p>
            <a:r>
              <a:rPr lang="fa-IR" sz="4000" dirty="0">
                <a:solidFill>
                  <a:schemeClr val="bg1"/>
                </a:solidFill>
                <a:latin typeface="IranNastaliq" pitchFamily="18" charset="0"/>
                <a:cs typeface="IranNastaliq" pitchFamily="18" charset="0"/>
              </a:rPr>
              <a:t>عوارض مشخّصة</a:t>
            </a:r>
          </a:p>
        </p:txBody>
      </p:sp>
      <p:sp>
        <p:nvSpPr>
          <p:cNvPr id="9" name="Left Arrow 8"/>
          <p:cNvSpPr/>
          <p:nvPr/>
        </p:nvSpPr>
        <p:spPr>
          <a:xfrm>
            <a:off x="5105400" y="5562600"/>
            <a:ext cx="1511808" cy="762000"/>
          </a:xfrm>
          <a:prstGeom prst="leftArrow">
            <a:avLst>
              <a:gd name="adj1" fmla="val 7087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FF00"/>
                </a:solidFill>
                <a:latin typeface="IranNastaliq" pitchFamily="18" charset="0"/>
                <a:cs typeface="IranNastaliq" pitchFamily="18" charset="0"/>
              </a:rPr>
              <a:t>نيازمند به</a:t>
            </a:r>
          </a:p>
        </p:txBody>
      </p:sp>
      <p:sp>
        <p:nvSpPr>
          <p:cNvPr id="10" name="Rectangle 9"/>
          <p:cNvSpPr/>
          <p:nvPr/>
        </p:nvSpPr>
        <p:spPr>
          <a:xfrm>
            <a:off x="4495800" y="5638800"/>
            <a:ext cx="458780" cy="707886"/>
          </a:xfrm>
          <a:prstGeom prst="rect">
            <a:avLst/>
          </a:prstGeom>
        </p:spPr>
        <p:txBody>
          <a:bodyPr wrap="none">
            <a:spAutoFit/>
          </a:bodyPr>
          <a:lstStyle/>
          <a:p>
            <a:r>
              <a:rPr lang="fa-IR" sz="4000" dirty="0">
                <a:solidFill>
                  <a:schemeClr val="bg1"/>
                </a:solidFill>
                <a:latin typeface="IranNastaliq" pitchFamily="18" charset="0"/>
                <a:cs typeface="IranNastaliq" pitchFamily="18" charset="0"/>
              </a:rPr>
              <a:t>مادّه</a:t>
            </a:r>
          </a:p>
        </p:txBody>
      </p:sp>
      <p:sp>
        <p:nvSpPr>
          <p:cNvPr id="11" name="Rectangle 10"/>
          <p:cNvSpPr/>
          <p:nvPr/>
        </p:nvSpPr>
        <p:spPr>
          <a:xfrm>
            <a:off x="6705600" y="5638800"/>
            <a:ext cx="1427052" cy="707886"/>
          </a:xfrm>
          <a:prstGeom prst="rect">
            <a:avLst/>
          </a:prstGeom>
        </p:spPr>
        <p:txBody>
          <a:bodyPr wrap="square">
            <a:spAutoFit/>
          </a:bodyPr>
          <a:lstStyle/>
          <a:p>
            <a:r>
              <a:rPr lang="fa-IR" sz="4000" dirty="0">
                <a:solidFill>
                  <a:schemeClr val="bg1"/>
                </a:solidFill>
                <a:latin typeface="IranNastaliq" pitchFamily="18" charset="0"/>
                <a:cs typeface="IranNastaliq" pitchFamily="18" charset="0"/>
              </a:rPr>
              <a:t>قوّه واستعداد</a:t>
            </a:r>
          </a:p>
        </p:txBody>
      </p:sp>
      <p:sp>
        <p:nvSpPr>
          <p:cNvPr id="12" name="Left Arrow 11"/>
          <p:cNvSpPr/>
          <p:nvPr/>
        </p:nvSpPr>
        <p:spPr>
          <a:xfrm>
            <a:off x="990600" y="4495800"/>
            <a:ext cx="1511808" cy="762000"/>
          </a:xfrm>
          <a:prstGeom prst="leftArrow">
            <a:avLst>
              <a:gd name="adj1" fmla="val 7087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solidFill>
                  <a:srgbClr val="FFFF00"/>
                </a:solidFill>
                <a:latin typeface="IranNastaliq" pitchFamily="18" charset="0"/>
                <a:cs typeface="IranNastaliq" pitchFamily="18" charset="0"/>
              </a:rPr>
              <a:t>نيازمند به</a:t>
            </a: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B Jadid" pitchFamily="2" charset="-78"/>
              </a:rPr>
              <a:t>دوّم:</a:t>
            </a:r>
            <a:r>
              <a:rPr lang="fa-IR" sz="4800" dirty="0" smtClean="0">
                <a:solidFill>
                  <a:schemeClr val="bg1"/>
                </a:solidFill>
                <a:latin typeface="IranNastaliq" pitchFamily="18" charset="0"/>
                <a:ea typeface="+mn-ea"/>
                <a:cs typeface="IranNastaliq" pitchFamily="18" charset="0"/>
              </a:rPr>
              <a:t>مادّه به صورت نياز دارد:</a:t>
            </a:r>
          </a:p>
        </p:txBody>
      </p:sp>
      <p:sp>
        <p:nvSpPr>
          <p:cNvPr id="3" name="Content Placeholder 2"/>
          <p:cNvSpPr>
            <a:spLocks noGrp="1"/>
          </p:cNvSpPr>
          <p:nvPr>
            <p:ph idx="1"/>
          </p:nvPr>
        </p:nvSpPr>
        <p:spPr>
          <a:xfrm>
            <a:off x="457200" y="1143000"/>
            <a:ext cx="8229600" cy="5410200"/>
          </a:xfrm>
          <a:blipFill>
            <a:blip r:embed="rId3"/>
            <a:tile tx="0" ty="0" sx="100000" sy="100000" flip="none" algn="tl"/>
          </a:blip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lnSpc>
                <a:spcPct val="150000"/>
              </a:lnSpc>
              <a:buNone/>
            </a:pPr>
            <a:r>
              <a:rPr lang="fa-IR" sz="4400" dirty="0" smtClean="0">
                <a:solidFill>
                  <a:schemeClr val="bg1"/>
                </a:solidFill>
                <a:latin typeface="IranNastaliq" pitchFamily="18" charset="0"/>
                <a:cs typeface="IranNastaliq" pitchFamily="18" charset="0"/>
              </a:rPr>
              <a:t>مادّه قوّۀ محض است ودر تعيّن و تحصّلش حدوثاً و بقاءاً وابسته به صورت</a:t>
            </a:r>
            <a:r>
              <a:rPr lang="fa-IR" sz="4000" dirty="0" smtClean="0">
                <a:solidFill>
                  <a:srgbClr val="FFFF00"/>
                </a:solidFill>
                <a:latin typeface="IranNastaliq" pitchFamily="18" charset="0"/>
                <a:cs typeface="IranNastaliq" pitchFamily="18" charset="0"/>
              </a:rPr>
              <a:t>(</a:t>
            </a:r>
            <a:r>
              <a:rPr lang="fa-IR" sz="4000" dirty="0" smtClean="0">
                <a:solidFill>
                  <a:srgbClr val="FFFF00"/>
                </a:solidFill>
                <a:latin typeface="Arabic Typesetting" pitchFamily="66" charset="-78"/>
                <a:cs typeface="Arabic Typesetting" pitchFamily="66" charset="-78"/>
              </a:rPr>
              <a:t>صورةٌ مّا</a:t>
            </a:r>
            <a:r>
              <a:rPr lang="fa-IR" sz="4000" dirty="0" smtClean="0">
                <a:solidFill>
                  <a:srgbClr val="FFFF00"/>
                </a:solidFill>
                <a:latin typeface="IranNastaliq" pitchFamily="18" charset="0"/>
                <a:cs typeface="IranNastaliq" pitchFamily="18" charset="0"/>
              </a:rPr>
              <a:t>) </a:t>
            </a:r>
            <a:r>
              <a:rPr lang="fa-IR" sz="4400" dirty="0" smtClean="0">
                <a:solidFill>
                  <a:schemeClr val="bg1"/>
                </a:solidFill>
                <a:latin typeface="IranNastaliq" pitchFamily="18" charset="0"/>
                <a:cs typeface="IranNastaliq" pitchFamily="18" charset="0"/>
              </a:rPr>
              <a:t>است.*</a:t>
            </a:r>
          </a:p>
          <a:p>
            <a:pPr algn="r">
              <a:buNone/>
            </a:pPr>
            <a:r>
              <a:rPr lang="fa-IR" sz="3600" dirty="0" smtClean="0">
                <a:solidFill>
                  <a:schemeClr val="bg1"/>
                </a:solidFill>
                <a:latin typeface="IranNastaliq" pitchFamily="18" charset="0"/>
                <a:cs typeface="IranNastaliq" pitchFamily="18" charset="0"/>
              </a:rPr>
              <a:t>-------------</a:t>
            </a:r>
          </a:p>
          <a:p>
            <a:pPr algn="r">
              <a:buNone/>
            </a:pPr>
            <a:r>
              <a:rPr lang="fa-IR" sz="4000" dirty="0" smtClean="0">
                <a:solidFill>
                  <a:schemeClr val="bg1"/>
                </a:solidFill>
                <a:latin typeface="IranNastaliq" pitchFamily="18" charset="0"/>
                <a:cs typeface="IranNastaliq" pitchFamily="18" charset="0"/>
              </a:rPr>
              <a:t>*صورت علّت تامّه يا فاعلي براي مادّه نيست چون خود وابسته به آن است بلكه علّت فاعلي مادّه جوهري مجرّد </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عقل مفارق) </a:t>
            </a:r>
            <a:r>
              <a:rPr lang="fa-IR" sz="4000" dirty="0" smtClean="0">
                <a:solidFill>
                  <a:schemeClr val="bg1"/>
                </a:solidFill>
                <a:latin typeface="IranNastaliq" pitchFamily="18" charset="0"/>
                <a:cs typeface="IranNastaliq" pitchFamily="18" charset="0"/>
              </a:rPr>
              <a:t>است كه با شراكت صورت </a:t>
            </a:r>
            <a:r>
              <a:rPr lang="fa-IR" sz="4000" dirty="0" smtClean="0">
                <a:solidFill>
                  <a:srgbClr val="FFFF00"/>
                </a:solidFill>
                <a:latin typeface="IranNastaliq" pitchFamily="18" charset="0"/>
                <a:cs typeface="IranNastaliq" pitchFamily="18" charset="0"/>
              </a:rPr>
              <a:t>(صورة مّا) </a:t>
            </a:r>
            <a:r>
              <a:rPr lang="fa-IR" sz="4000" dirty="0" smtClean="0">
                <a:solidFill>
                  <a:schemeClr val="bg1"/>
                </a:solidFill>
                <a:latin typeface="IranNastaliq" pitchFamily="18" charset="0"/>
                <a:cs typeface="IranNastaliq" pitchFamily="18" charset="0"/>
              </a:rPr>
              <a:t>مادّه را موجود مي كند.</a:t>
            </a:r>
          </a:p>
          <a:p>
            <a:pPr algn="r">
              <a:lnSpc>
                <a:spcPct val="150000"/>
              </a:lnSpc>
              <a:buNone/>
            </a:pPr>
            <a:r>
              <a:rPr lang="fa-IR" sz="3600" dirty="0" smtClean="0">
                <a:solidFill>
                  <a:schemeClr val="bg1"/>
                </a:solidFill>
                <a:latin typeface="IranNastaliq" pitchFamily="18" charset="0"/>
                <a:cs typeface="IranNastaliq" pitchFamily="18" charset="0"/>
              </a:rPr>
              <a:t>صورت نسبت به </a:t>
            </a:r>
            <a:r>
              <a:rPr lang="fa-IR" sz="3600" smtClean="0">
                <a:solidFill>
                  <a:schemeClr val="bg1"/>
                </a:solidFill>
                <a:latin typeface="IranNastaliq" pitchFamily="18" charset="0"/>
                <a:cs typeface="IranNastaliq" pitchFamily="18" charset="0"/>
              </a:rPr>
              <a:t>مادّه                                      </a:t>
            </a:r>
            <a:r>
              <a:rPr lang="fa-IR" sz="3600" dirty="0" smtClean="0">
                <a:solidFill>
                  <a:schemeClr val="bg1"/>
                </a:solidFill>
                <a:latin typeface="IranNastaliq" pitchFamily="18" charset="0"/>
                <a:cs typeface="IranNastaliq" pitchFamily="18" charset="0"/>
              </a:rPr>
              <a:t>جزء العلّة</a:t>
            </a:r>
          </a:p>
          <a:p>
            <a:pPr algn="r">
              <a:lnSpc>
                <a:spcPct val="150000"/>
              </a:lnSpc>
              <a:buNone/>
            </a:pPr>
            <a:r>
              <a:rPr lang="fa-IR" sz="3600" dirty="0" smtClean="0">
                <a:solidFill>
                  <a:schemeClr val="bg1"/>
                </a:solidFill>
                <a:latin typeface="IranNastaliq" pitchFamily="18" charset="0"/>
                <a:cs typeface="IranNastaliq" pitchFamily="18" charset="0"/>
              </a:rPr>
              <a:t>صورت نسبت به مجموع مركّب ازمادّه و </a:t>
            </a:r>
            <a:r>
              <a:rPr lang="fa-IR" sz="3600" smtClean="0">
                <a:solidFill>
                  <a:schemeClr val="bg1"/>
                </a:solidFill>
                <a:latin typeface="IranNastaliq" pitchFamily="18" charset="0"/>
                <a:cs typeface="IranNastaliq" pitchFamily="18" charset="0"/>
              </a:rPr>
              <a:t>صورت                                       </a:t>
            </a:r>
            <a:r>
              <a:rPr lang="fa-IR" sz="3600" dirty="0" smtClean="0">
                <a:solidFill>
                  <a:schemeClr val="bg1"/>
                </a:solidFill>
                <a:latin typeface="IranNastaliq" pitchFamily="18" charset="0"/>
                <a:cs typeface="IranNastaliq" pitchFamily="18" charset="0"/>
              </a:rPr>
              <a:t>علّت صوري </a:t>
            </a:r>
          </a:p>
        </p:txBody>
      </p:sp>
      <p:sp>
        <p:nvSpPr>
          <p:cNvPr id="5" name="Left Arrow 4"/>
          <p:cNvSpPr/>
          <p:nvPr/>
        </p:nvSpPr>
        <p:spPr>
          <a:xfrm>
            <a:off x="6553200" y="4544568"/>
            <a:ext cx="457200" cy="484632"/>
          </a:xfrm>
          <a:prstGeom prst="leftArrow">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Left Arrow 5"/>
          <p:cNvSpPr/>
          <p:nvPr/>
        </p:nvSpPr>
        <p:spPr>
          <a:xfrm>
            <a:off x="4724400" y="5486400"/>
            <a:ext cx="457200" cy="484632"/>
          </a:xfrm>
          <a:prstGeom prst="leftArrow">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800600" cy="1143000"/>
          </a:xfrm>
          <a:blipFill>
            <a:blip r:embed="rId3">
              <a:lum bright="-63000" contrast="35000"/>
            </a:blip>
            <a:tile tx="0" ty="0" sx="100000" sy="100000" flip="none" algn="tl"/>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a-IR" dirty="0" smtClean="0">
                <a:solidFill>
                  <a:schemeClr val="bg1"/>
                </a:solidFill>
                <a:latin typeface="IranNastaliq" pitchFamily="18" charset="0"/>
                <a:ea typeface="+mn-ea"/>
                <a:cs typeface="IranNastaliq" pitchFamily="18" charset="0"/>
              </a:rPr>
              <a:t>دو اشكال بر علّت بودن صورت براي مادّه:</a:t>
            </a:r>
            <a:endParaRPr lang="fa-IR" dirty="0">
              <a:solidFill>
                <a:schemeClr val="bg1"/>
              </a:solidFill>
              <a:latin typeface="IranNastaliq" pitchFamily="18" charset="0"/>
              <a:ea typeface="+mn-ea"/>
              <a:cs typeface="IranNastaliq" pitchFamily="18" charset="0"/>
            </a:endParaRPr>
          </a:p>
        </p:txBody>
      </p:sp>
      <p:sp>
        <p:nvSpPr>
          <p:cNvPr id="3" name="Content Placeholder 2"/>
          <p:cNvSpPr>
            <a:spLocks noGrp="1"/>
          </p:cNvSpPr>
          <p:nvPr>
            <p:ph idx="1"/>
          </p:nvPr>
        </p:nvSpPr>
        <p:spPr>
          <a:xfrm>
            <a:off x="457200" y="1600200"/>
            <a:ext cx="8229600" cy="4953000"/>
          </a:xfrm>
          <a:blipFill>
            <a:blip r:embed="rId4">
              <a:lum bright="-61000" contrast="39000"/>
            </a:blip>
            <a:tile tx="0" ty="0" sx="100000" sy="100000" flip="none" algn="tl"/>
          </a:blipFill>
        </p:spPr>
        <p:txBody>
          <a:bodyPr>
            <a:noAutofit/>
          </a:bodyPr>
          <a:lstStyle/>
          <a:p>
            <a:pPr algn="r">
              <a:buNone/>
            </a:pPr>
            <a:r>
              <a:rPr lang="fa-I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اشكال اوّل:</a:t>
            </a:r>
          </a:p>
          <a:p>
            <a:pPr algn="r">
              <a:buNone/>
            </a:pPr>
            <a:r>
              <a:rPr lang="fa-IR" sz="4400" dirty="0" smtClean="0">
                <a:solidFill>
                  <a:schemeClr val="bg1"/>
                </a:solidFill>
                <a:latin typeface="IranNastaliq" pitchFamily="18" charset="0"/>
                <a:cs typeface="IranNastaliq" pitchFamily="18" charset="0"/>
              </a:rPr>
              <a:t>-مادّه وحدت بالعدد دارد.</a:t>
            </a:r>
            <a:r>
              <a:rPr lang="fa-IR" sz="4400" dirty="0" smtClean="0">
                <a:solidFill>
                  <a:srgbClr val="FFFF00"/>
                </a:solidFill>
                <a:latin typeface="IranNastaliq" pitchFamily="18" charset="0"/>
                <a:cs typeface="IranNastaliq" pitchFamily="18" charset="0"/>
              </a:rPr>
              <a:t>(يك مصداق بيشتر ندارد.)</a:t>
            </a:r>
            <a:endParaRPr lang="en-US" sz="4400" dirty="0" smtClean="0">
              <a:solidFill>
                <a:srgbClr val="FFFF00"/>
              </a:solidFill>
              <a:latin typeface="IranNastaliq" pitchFamily="18" charset="0"/>
              <a:cs typeface="IranNastaliq" pitchFamily="18" charset="0"/>
            </a:endParaRPr>
          </a:p>
          <a:p>
            <a:pPr algn="r">
              <a:buNone/>
            </a:pPr>
            <a:r>
              <a:rPr lang="fa-IR" sz="4400" dirty="0" smtClean="0">
                <a:solidFill>
                  <a:schemeClr val="bg1"/>
                </a:solidFill>
                <a:latin typeface="IranNastaliq" pitchFamily="18" charset="0"/>
                <a:cs typeface="IranNastaliq" pitchFamily="18" charset="0"/>
              </a:rPr>
              <a:t>-صورة ما وحدت بالعموم دارد.</a:t>
            </a:r>
            <a:r>
              <a:rPr lang="fa-IR" sz="4400" dirty="0" smtClean="0">
                <a:solidFill>
                  <a:srgbClr val="FFFF00"/>
                </a:solidFill>
                <a:latin typeface="IranNastaliq" pitchFamily="18" charset="0"/>
                <a:cs typeface="IranNastaliq" pitchFamily="18" charset="0"/>
              </a:rPr>
              <a:t>(يك مفهوم است با چندين مصداق)</a:t>
            </a:r>
          </a:p>
          <a:p>
            <a:pPr algn="r">
              <a:buNone/>
            </a:pPr>
            <a:r>
              <a:rPr lang="fa-IR" sz="4400" dirty="0" smtClean="0">
                <a:solidFill>
                  <a:schemeClr val="bg1"/>
                </a:solidFill>
                <a:latin typeface="IranNastaliq" pitchFamily="18" charset="0"/>
                <a:cs typeface="IranNastaliq" pitchFamily="18" charset="0"/>
              </a:rPr>
              <a:t>-واحد بالعدد أقوي از واحد بالعموم است.</a:t>
            </a:r>
          </a:p>
          <a:p>
            <a:pPr algn="r">
              <a:buNone/>
            </a:pPr>
            <a:r>
              <a:rPr lang="fa-IR" sz="4400" dirty="0" smtClean="0">
                <a:solidFill>
                  <a:schemeClr val="bg1"/>
                </a:solidFill>
                <a:latin typeface="IranNastaliq" pitchFamily="18" charset="0"/>
                <a:cs typeface="IranNastaliq" pitchFamily="18" charset="0"/>
              </a:rPr>
              <a:t>-علّت بايد أقوي از معلول باشد.</a:t>
            </a:r>
          </a:p>
          <a:p>
            <a:pPr algn="r">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 </a:t>
            </a: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sym typeface="Webdings"/>
              </a:rPr>
              <a:t>صورت نمي تواند علّت مادّه باشد</a:t>
            </a:r>
            <a:endPar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133600" cy="1143000"/>
          </a:xfrm>
          <a:blipFill>
            <a:blip r:embed="rId3">
              <a:lum bright="-47000" contrast="28000"/>
            </a:blip>
            <a:tile tx="0" ty="0" sx="100000" sy="100000" flip="none" algn="tl"/>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ea typeface="+mn-ea"/>
                <a:cs typeface="IranNastaliq" pitchFamily="18" charset="0"/>
              </a:rPr>
              <a:t>اشكال دوم:</a:t>
            </a:r>
          </a:p>
        </p:txBody>
      </p:sp>
      <p:sp>
        <p:nvSpPr>
          <p:cNvPr id="3" name="Content Placeholder 2"/>
          <p:cNvSpPr>
            <a:spLocks noGrp="1"/>
          </p:cNvSpPr>
          <p:nvPr>
            <p:ph idx="1"/>
          </p:nvPr>
        </p:nvSpPr>
        <p:spPr>
          <a:xfrm>
            <a:off x="457200" y="1600200"/>
            <a:ext cx="8229600" cy="4648200"/>
          </a:xfrm>
          <a:blipFill>
            <a:blip r:embed="rId4">
              <a:lum bright="-81000" contrast="31000"/>
            </a:blip>
            <a:tile tx="0" ty="0" sx="100000" sy="100000" flip="none" algn="tl"/>
          </a:blip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lnSpc>
                <a:spcPct val="150000"/>
              </a:lnSpc>
              <a:buNone/>
            </a:pPr>
            <a:r>
              <a:rPr lang="fa-IR" sz="4400" dirty="0" smtClean="0">
                <a:solidFill>
                  <a:schemeClr val="bg1"/>
                </a:solidFill>
                <a:latin typeface="IranNastaliq" pitchFamily="18" charset="0"/>
                <a:cs typeface="IranNastaliq" pitchFamily="18" charset="0"/>
              </a:rPr>
              <a:t>-اگر صورت جزء العلّة براي مادّه باشد با تغييرآن بايد مادّه هم از بين برود.</a:t>
            </a:r>
          </a:p>
          <a:p>
            <a:pPr algn="r">
              <a:lnSpc>
                <a:spcPct val="150000"/>
              </a:lnSpc>
              <a:buNone/>
            </a:pPr>
            <a:r>
              <a:rPr lang="fa-IR" sz="4000" dirty="0" smtClean="0">
                <a:solidFill>
                  <a:srgbClr val="FFFF00"/>
                </a:solidFill>
                <a:latin typeface="IranNastaliq" pitchFamily="18" charset="0"/>
                <a:cs typeface="IranNastaliq" pitchFamily="18" charset="0"/>
              </a:rPr>
              <a:t>(تغيير در آن اينگونه است كه صورتي رفته است وصورت ديگر جانشين آن شده است)</a:t>
            </a:r>
            <a:endParaRPr lang="en-US" sz="4400" dirty="0" smtClean="0">
              <a:solidFill>
                <a:srgbClr val="FFFF00"/>
              </a:solidFill>
              <a:latin typeface="IranNastaliq" pitchFamily="18" charset="0"/>
              <a:cs typeface="IranNastaliq" pitchFamily="18" charset="0"/>
            </a:endParaRPr>
          </a:p>
          <a:p>
            <a:pPr algn="r">
              <a:lnSpc>
                <a:spcPct val="150000"/>
              </a:lnSpc>
              <a:buNone/>
            </a:pPr>
            <a:r>
              <a:rPr lang="fa-IR" sz="4400" dirty="0" smtClean="0">
                <a:solidFill>
                  <a:schemeClr val="bg1"/>
                </a:solidFill>
                <a:latin typeface="IranNastaliq" pitchFamily="18" charset="0"/>
                <a:cs typeface="IranNastaliq" pitchFamily="18" charset="0"/>
              </a:rPr>
              <a:t>-لكن با تغيير صورت مادّه از بين نمي رود.</a:t>
            </a:r>
          </a:p>
          <a:p>
            <a:pPr algn="r">
              <a:lnSpc>
                <a:spcPct val="150000"/>
              </a:lnSpc>
              <a:buNone/>
            </a:pPr>
            <a:r>
              <a:rPr lang="fa-IR" sz="4400" dirty="0" smtClean="0">
                <a:solidFill>
                  <a:schemeClr val="bg1"/>
                </a:solidFill>
                <a:latin typeface="IranNastaliq" pitchFamily="18" charset="0"/>
                <a:cs typeface="IranNastaliq" pitchFamily="18" charset="0"/>
              </a:rPr>
              <a:t>لذا صورت جزء العلّة براي مادّه نيست.</a:t>
            </a:r>
            <a:r>
              <a:rPr lang="fa-IR" sz="4000" dirty="0" smtClean="0">
                <a:solidFill>
                  <a:schemeClr val="bg1"/>
                </a:solidFill>
                <a:sym typeface="Webdings"/>
              </a:rPr>
              <a:t></a:t>
            </a:r>
            <a:endParaRPr lang="fa-IR" sz="40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2819400" cy="1143000"/>
          </a:xfrm>
          <a:blipFill dpi="0" rotWithShape="1">
            <a:blip r:embed="rId3">
              <a:lum bright="-51000" contrast="29000"/>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mn-ea"/>
                <a:cs typeface="IranNastaliq" pitchFamily="18" charset="0"/>
              </a:rPr>
              <a:t>پاسخ به دو اشكال:</a:t>
            </a:r>
            <a:endParaRPr lang="fa-IR" dirty="0" smtClean="0">
              <a:solidFill>
                <a:schemeClr val="bg1"/>
              </a:solidFill>
              <a:latin typeface="IranNastaliq" pitchFamily="18" charset="0"/>
              <a:ea typeface="+mn-ea"/>
              <a:cs typeface="IranNastaliq" pitchFamily="18" charset="0"/>
            </a:endParaRPr>
          </a:p>
        </p:txBody>
      </p:sp>
      <p:sp>
        <p:nvSpPr>
          <p:cNvPr id="3" name="Content Placeholder 2"/>
          <p:cNvSpPr>
            <a:spLocks noGrp="1"/>
          </p:cNvSpPr>
          <p:nvPr>
            <p:ph idx="1"/>
          </p:nvPr>
        </p:nvSpPr>
        <p:spPr>
          <a:xfrm>
            <a:off x="304800" y="1600200"/>
            <a:ext cx="8610600" cy="5181600"/>
          </a:xfrm>
          <a:blipFill dpi="0" rotWithShape="1">
            <a:blip r:embed="rId4">
              <a:lum bright="-1000" contrast="36000"/>
            </a:blip>
            <a:srcRect/>
            <a:stretch>
              <a:fillRect/>
            </a:stretch>
          </a:blip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lnSpc>
                <a:spcPct val="160000"/>
              </a:lnSpc>
              <a:buNone/>
            </a:pPr>
            <a:r>
              <a:rPr lang="fa-IR" sz="4000" dirty="0" smtClean="0">
                <a:solidFill>
                  <a:schemeClr val="bg1"/>
                </a:solidFill>
                <a:latin typeface="IranNastaliq" pitchFamily="18" charset="0"/>
                <a:cs typeface="IranNastaliq" pitchFamily="18" charset="0"/>
              </a:rPr>
              <a:t>تغيير وتبدّل در جواهر مادّيه به كون وفساد نيست بلكه يك صورت واحد است</a:t>
            </a:r>
            <a:r>
              <a:rPr lang="fa-IR" dirty="0" smtClean="0">
                <a:solidFill>
                  <a:srgbClr val="FFFF00"/>
                </a:solidFill>
                <a:latin typeface="IranNastaliq" pitchFamily="18" charset="0"/>
                <a:cs typeface="IranNastaliq" pitchFamily="18" charset="0"/>
              </a:rPr>
              <a:t>(داراي وحدت بالعدد)</a:t>
            </a:r>
            <a:r>
              <a:rPr lang="fa-IR" sz="4000" dirty="0" smtClean="0">
                <a:solidFill>
                  <a:schemeClr val="bg1"/>
                </a:solidFill>
                <a:latin typeface="IranNastaliq" pitchFamily="18" charset="0"/>
                <a:cs typeface="IranNastaliq" pitchFamily="18" charset="0"/>
              </a:rPr>
              <a:t>  كه داراي    </a:t>
            </a:r>
            <a:r>
              <a:rPr lang="fa-IR" sz="4000" dirty="0" smtClean="0">
                <a:solidFill>
                  <a:srgbClr val="FFFF00"/>
                </a:solidFill>
                <a:latin typeface="IranNastaliq" pitchFamily="18" charset="0"/>
                <a:cs typeface="GnJadid" pitchFamily="2" charset="-78"/>
              </a:rPr>
              <a:t>وجودي تدريجي </a:t>
            </a:r>
            <a:r>
              <a:rPr lang="fa-IR" sz="4000" dirty="0" smtClean="0">
                <a:solidFill>
                  <a:schemeClr val="bg1"/>
                </a:solidFill>
                <a:latin typeface="IranNastaliq" pitchFamily="18" charset="0"/>
                <a:cs typeface="IranNastaliq" pitchFamily="18" charset="0"/>
              </a:rPr>
              <a:t>است.</a:t>
            </a:r>
          </a:p>
          <a:p>
            <a:pPr algn="ctr">
              <a:buNone/>
            </a:pPr>
            <a:r>
              <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دو نكته:</a:t>
            </a:r>
          </a:p>
          <a:p>
            <a:pPr algn="ctr">
              <a:lnSpc>
                <a:spcPct val="160000"/>
              </a:lnSpc>
              <a:buNone/>
            </a:pPr>
            <a:r>
              <a:rPr lang="fa-IR">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3600" smtClean="0">
                <a:solidFill>
                  <a:schemeClr val="bg1"/>
                </a:solidFill>
                <a:latin typeface="IranNastaliq" pitchFamily="18" charset="0"/>
                <a:cs typeface="IranNastaliq" pitchFamily="18" charset="0"/>
              </a:rPr>
              <a:t>-إبهام </a:t>
            </a:r>
            <a:r>
              <a:rPr lang="fa-IR" sz="3600" dirty="0" smtClean="0">
                <a:solidFill>
                  <a:schemeClr val="bg1"/>
                </a:solidFill>
                <a:latin typeface="IranNastaliq" pitchFamily="18" charset="0"/>
                <a:cs typeface="IranNastaliq" pitchFamily="18" charset="0"/>
              </a:rPr>
              <a:t>موجود در صورت متناسب با إبهام موجود در مادّه است.</a:t>
            </a:r>
          </a:p>
          <a:p>
            <a:pPr algn="ctr">
              <a:lnSpc>
                <a:spcPct val="160000"/>
              </a:lnSpc>
              <a:buNone/>
            </a:pPr>
            <a:r>
              <a:rPr lang="fa-IR"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3600" smtClean="0">
                <a:solidFill>
                  <a:schemeClr val="bg1"/>
                </a:solidFill>
                <a:latin typeface="IranNastaliq" pitchFamily="18" charset="0"/>
                <a:cs typeface="IranNastaliq" pitchFamily="18" charset="0"/>
              </a:rPr>
              <a:t>-تعبير  </a:t>
            </a:r>
            <a:r>
              <a:rPr lang="fa-IR" sz="3600" b="1" dirty="0" smtClean="0">
                <a:solidFill>
                  <a:srgbClr val="FFFF00"/>
                </a:solidFill>
                <a:latin typeface="IranNastaliq" pitchFamily="18" charset="0"/>
                <a:cs typeface="B Badr" pitchFamily="2" charset="-78"/>
              </a:rPr>
              <a:t>«</a:t>
            </a:r>
            <a:r>
              <a:rPr lang="fa-IR" sz="3600" b="1" dirty="0" smtClean="0">
                <a:solidFill>
                  <a:srgbClr val="FFFF00"/>
                </a:solidFill>
                <a:latin typeface="IranNastaliq" pitchFamily="18" charset="0"/>
                <a:cs typeface="Al-Kharashi 56" pitchFamily="2" charset="-78"/>
              </a:rPr>
              <a:t>صورة مّا</a:t>
            </a:r>
            <a:r>
              <a:rPr lang="fa-IR" sz="3600" b="1" dirty="0" smtClean="0">
                <a:solidFill>
                  <a:srgbClr val="FFFF00"/>
                </a:solidFill>
                <a:latin typeface="IranNastaliq" pitchFamily="18" charset="0"/>
                <a:cs typeface="B Badr" pitchFamily="2" charset="-78"/>
              </a:rPr>
              <a:t>» </a:t>
            </a:r>
            <a:r>
              <a:rPr lang="fa-IR" sz="3600" dirty="0" smtClean="0">
                <a:solidFill>
                  <a:schemeClr val="bg1"/>
                </a:solidFill>
                <a:latin typeface="IranNastaliq" pitchFamily="18" charset="0"/>
                <a:cs typeface="IranNastaliq" pitchFamily="18" charset="0"/>
              </a:rPr>
              <a:t>تعبيري مسامحي است.</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ctr">
              <a:lnSpc>
                <a:spcPct val="150000"/>
              </a:lnSpc>
              <a:buNone/>
            </a:pPr>
            <a:r>
              <a:rPr lang="fa-IR" sz="8800" dirty="0" smtClean="0">
                <a:solidFill>
                  <a:srgbClr val="FFFF00"/>
                </a:solidFill>
                <a:latin typeface="IranNastaliq" pitchFamily="18" charset="0"/>
                <a:cs typeface="MCS Kufy Madany E_U 3D." pitchFamily="2" charset="-78"/>
              </a:rPr>
              <a:t>الفصل الثامن:</a:t>
            </a:r>
          </a:p>
          <a:p>
            <a:pPr algn="ctr">
              <a:lnSpc>
                <a:spcPct val="150000"/>
              </a:lnSpc>
              <a:buNone/>
            </a:pPr>
            <a:r>
              <a:rPr lang="fa-IR" sz="8800" dirty="0" smtClean="0">
                <a:solidFill>
                  <a:srgbClr val="FFFF00"/>
                </a:solidFill>
                <a:latin typeface="IranNastaliq" pitchFamily="18" charset="0"/>
                <a:cs typeface="MCS Kufy Madany E_U 3D." pitchFamily="2" charset="-78"/>
              </a:rPr>
              <a:t>النفس والعقل موجودان</a:t>
            </a:r>
            <a:endParaRPr lang="fa-IR" sz="8800"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lum bright="-85000" contrast="43000"/>
            </a:blip>
            <a:tile tx="0" ty="0" sx="100000" sy="100000" flip="none" algn="tl"/>
          </a:blip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fa-I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mn-ea"/>
                <a:cs typeface="IranNastaliq" pitchFamily="18" charset="0"/>
              </a:rPr>
              <a:t>برهان وجود نفس</a:t>
            </a:r>
            <a:r>
              <a:rPr lang="fa-IR"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IranNastaliq" pitchFamily="18" charset="0"/>
                <a:ea typeface="+mn-ea"/>
                <a:cs typeface="IranNastaliq" pitchFamily="18" charset="0"/>
              </a:rPr>
              <a:t>(جوهر مجرّد از مادّه در مقام ذات و در ارتباط با آن در مقام فعل)</a:t>
            </a:r>
            <a:endParaRPr lang="fa-IR" sz="5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IranNastaliq" pitchFamily="18" charset="0"/>
              <a:ea typeface="+mn-ea"/>
              <a:cs typeface="IranNastaliq" pitchFamily="18" charset="0"/>
            </a:endParaRPr>
          </a:p>
        </p:txBody>
      </p:sp>
      <p:sp>
        <p:nvSpPr>
          <p:cNvPr id="3" name="Content Placeholder 2"/>
          <p:cNvSpPr>
            <a:spLocks noGrp="1"/>
          </p:cNvSpPr>
          <p:nvPr>
            <p:ph idx="1"/>
          </p:nvPr>
        </p:nvSpPr>
        <p:spPr>
          <a:xfrm>
            <a:off x="457200" y="1600200"/>
            <a:ext cx="8229600" cy="4800600"/>
          </a:xfrm>
          <a:blipFill>
            <a:blip r:embed="rId4">
              <a:lum bright="-25000" contrast="29000"/>
            </a:blip>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buNone/>
            </a:pPr>
            <a:r>
              <a:rPr lang="fa-IR" sz="6600" dirty="0" smtClean="0">
                <a:solidFill>
                  <a:schemeClr val="bg1"/>
                </a:solidFill>
                <a:latin typeface="IranNastaliq" pitchFamily="18" charset="0"/>
                <a:cs typeface="IranNastaliq" pitchFamily="18" charset="0"/>
              </a:rPr>
              <a:t>-لنا علم.</a:t>
            </a:r>
          </a:p>
          <a:p>
            <a:pPr algn="r">
              <a:buNone/>
            </a:pPr>
            <a:r>
              <a:rPr lang="fa-IR" sz="6600" dirty="0" smtClean="0">
                <a:solidFill>
                  <a:schemeClr val="bg1"/>
                </a:solidFill>
                <a:latin typeface="IranNastaliq" pitchFamily="18" charset="0"/>
                <a:cs typeface="IranNastaliq" pitchFamily="18" charset="0"/>
              </a:rPr>
              <a:t>-العلم مجرّد.</a:t>
            </a:r>
            <a:r>
              <a:rPr lang="fa-IR" sz="4800" dirty="0" smtClean="0">
                <a:solidFill>
                  <a:srgbClr val="FFFF00"/>
                </a:solidFill>
                <a:latin typeface="IranNastaliq" pitchFamily="18" charset="0"/>
                <a:cs typeface="IranNastaliq" pitchFamily="18" charset="0"/>
              </a:rPr>
              <a:t>(إثبات در </a:t>
            </a:r>
            <a:r>
              <a:rPr lang="fa-IR" sz="4800" smtClean="0">
                <a:solidFill>
                  <a:srgbClr val="FFFF00"/>
                </a:solidFill>
                <a:latin typeface="IranNastaliq" pitchFamily="18" charset="0"/>
                <a:cs typeface="IranNastaliq" pitchFamily="18" charset="0"/>
              </a:rPr>
              <a:t>مرحله </a:t>
            </a:r>
            <a:r>
              <a:rPr lang="fa-IR" sz="5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11</a:t>
            </a:r>
            <a:r>
              <a:rPr lang="fa-IR" sz="4800" smtClean="0">
                <a:solidFill>
                  <a:srgbClr val="FFFF00"/>
                </a:solidFill>
                <a:latin typeface="IranNastaliq" pitchFamily="18" charset="0"/>
                <a:cs typeface="IranNastaliq" pitchFamily="18" charset="0"/>
              </a:rPr>
              <a:t>)</a:t>
            </a:r>
            <a:endParaRPr lang="fa-IR" sz="6600" dirty="0" smtClean="0">
              <a:solidFill>
                <a:srgbClr val="FFFF00"/>
              </a:solidFill>
              <a:latin typeface="IranNastaliq" pitchFamily="18" charset="0"/>
              <a:cs typeface="IranNastaliq" pitchFamily="18" charset="0"/>
            </a:endParaRPr>
          </a:p>
          <a:p>
            <a:pPr algn="r">
              <a:buNone/>
            </a:pPr>
            <a:r>
              <a:rPr lang="fa-IR" sz="6600" dirty="0" smtClean="0">
                <a:solidFill>
                  <a:schemeClr val="bg1"/>
                </a:solidFill>
                <a:latin typeface="IranNastaliq" pitchFamily="18" charset="0"/>
                <a:cs typeface="IranNastaliq" pitchFamily="18" charset="0"/>
              </a:rPr>
              <a:t>-محضر المجرّد مجرّد.</a:t>
            </a:r>
          </a:p>
          <a:p>
            <a:pPr algn="r">
              <a:buNone/>
            </a:pPr>
            <a:r>
              <a:rPr lang="fa-IR" sz="6600" dirty="0" smtClean="0">
                <a:solidFill>
                  <a:schemeClr val="bg1"/>
                </a:solidFill>
                <a:latin typeface="IranNastaliq" pitchFamily="18" charset="0"/>
                <a:cs typeface="IranNastaliq" pitchFamily="18" charset="0"/>
              </a:rPr>
              <a:t>-اين موجود مجرّد جوهر است زيرا صورة الجوهر جوهر.</a:t>
            </a: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ctr">
              <a:lnSpc>
                <a:spcPct val="150000"/>
              </a:lnSpc>
              <a:buNone/>
            </a:pPr>
            <a:r>
              <a:rPr lang="fa-IR" sz="8800" dirty="0" smtClean="0">
                <a:solidFill>
                  <a:srgbClr val="FFFF00"/>
                </a:solidFill>
                <a:latin typeface="IranNastaliq" pitchFamily="18" charset="0"/>
                <a:cs typeface="MCS Kufy Madany E_U 3D." pitchFamily="2" charset="-78"/>
              </a:rPr>
              <a:t>الفصل الأوّل:</a:t>
            </a:r>
          </a:p>
          <a:p>
            <a:pPr algn="ctr">
              <a:lnSpc>
                <a:spcPct val="150000"/>
              </a:lnSpc>
              <a:buNone/>
            </a:pPr>
            <a:r>
              <a:rPr lang="fa-IR" sz="6600" dirty="0" smtClean="0">
                <a:solidFill>
                  <a:srgbClr val="FFFF00"/>
                </a:solidFill>
                <a:latin typeface="IranNastaliq" pitchFamily="18" charset="0"/>
                <a:cs typeface="MCS Kufy Madany E_U 3D." pitchFamily="2" charset="-78"/>
              </a:rPr>
              <a:t>تعريف العرض والجوهر عدد المقولات </a:t>
            </a: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lum bright="-69000" contrast="17000"/>
            </a:blip>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mn-ea"/>
                <a:cs typeface="IranNastaliq" pitchFamily="18" charset="0"/>
              </a:rPr>
              <a:t>ادلّه وجود عقل</a:t>
            </a:r>
            <a:r>
              <a:rPr lang="fa-IR"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IranNastaliq" pitchFamily="18" charset="0"/>
                <a:ea typeface="+mn-ea"/>
                <a:cs typeface="IranNastaliq" pitchFamily="18" charset="0"/>
              </a:rPr>
              <a:t>(جوهر مجرّد از مادّه ذاتاً وفعلاً)</a:t>
            </a:r>
          </a:p>
        </p:txBody>
      </p:sp>
      <p:sp>
        <p:nvSpPr>
          <p:cNvPr id="3" name="Content Placeholder 2"/>
          <p:cNvSpPr>
            <a:spLocks noGrp="1"/>
          </p:cNvSpPr>
          <p:nvPr>
            <p:ph idx="1"/>
          </p:nvPr>
        </p:nvSpPr>
        <p:spPr>
          <a:xfrm>
            <a:off x="457200" y="1600200"/>
            <a:ext cx="8229600" cy="4953000"/>
          </a:xfrm>
          <a:blipFill>
            <a:blip r:embed="rId4">
              <a:lum bright="-43000" contrast="35000"/>
            </a:blip>
            <a:tile tx="0" ty="0" sx="100000" sy="100000" flip="none" algn="tl"/>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buNone/>
            </a:pPr>
            <a:r>
              <a:rPr lang="fa-IR" sz="5400" dirty="0" smtClean="0">
                <a:solidFill>
                  <a:schemeClr val="bg1"/>
                </a:solidFill>
                <a:latin typeface="IranNastaliq" pitchFamily="18" charset="0"/>
                <a:cs typeface="IranNastaliq" pitchFamily="18" charset="0"/>
              </a:rPr>
              <a:t>-نفس در آغاز </a:t>
            </a:r>
            <a:r>
              <a:rPr lang="fa-IR" sz="4800" dirty="0" smtClean="0">
                <a:solidFill>
                  <a:srgbClr val="FFFF00"/>
                </a:solidFill>
                <a:latin typeface="IranNastaliq" pitchFamily="18" charset="0"/>
                <a:cs typeface="IranNastaliq" pitchFamily="18" charset="0"/>
              </a:rPr>
              <a:t>(در مرتبه عقل هيولاني)</a:t>
            </a:r>
            <a:r>
              <a:rPr lang="ar-SA" sz="5400" dirty="0" smtClean="0">
                <a:solidFill>
                  <a:schemeClr val="bg1"/>
                </a:solidFill>
                <a:latin typeface="IranNastaliq" pitchFamily="18" charset="0"/>
                <a:cs typeface="IranNastaliq" pitchFamily="18" charset="0"/>
              </a:rPr>
              <a:t>فاق</a:t>
            </a:r>
            <a:r>
              <a:rPr lang="fa-IR" sz="5400" dirty="0" smtClean="0">
                <a:solidFill>
                  <a:schemeClr val="bg1"/>
                </a:solidFill>
                <a:latin typeface="IranNastaliq" pitchFamily="18" charset="0"/>
                <a:cs typeface="IranNastaliq" pitchFamily="18" charset="0"/>
              </a:rPr>
              <a:t>د</a:t>
            </a:r>
            <a:r>
              <a:rPr lang="ar-SA" sz="5400" dirty="0" smtClean="0">
                <a:solidFill>
                  <a:schemeClr val="bg1"/>
                </a:solidFill>
                <a:latin typeface="IranNastaliq" pitchFamily="18" charset="0"/>
                <a:cs typeface="IranNastaliq" pitchFamily="18" charset="0"/>
              </a:rPr>
              <a:t> هر  صورت معقوله اي است</a:t>
            </a:r>
            <a:r>
              <a:rPr lang="fa-IR" sz="5400" dirty="0" smtClean="0">
                <a:solidFill>
                  <a:schemeClr val="bg1"/>
                </a:solidFill>
                <a:latin typeface="IranNastaliq" pitchFamily="18" charset="0"/>
                <a:cs typeface="IranNastaliq" pitchFamily="18" charset="0"/>
              </a:rPr>
              <a:t>.</a:t>
            </a:r>
          </a:p>
          <a:p>
            <a:pPr algn="r">
              <a:buNone/>
            </a:pPr>
            <a:r>
              <a:rPr lang="ar-SA" sz="4800" dirty="0" smtClean="0">
                <a:solidFill>
                  <a:schemeClr val="bg1"/>
                </a:solidFill>
                <a:latin typeface="IranNastaliq" pitchFamily="18" charset="0"/>
                <a:cs typeface="IranNastaliq" pitchFamily="18" charset="0"/>
              </a:rPr>
              <a:t>-صور معقوله معلولن</a:t>
            </a:r>
            <a:r>
              <a:rPr lang="fa-IR" sz="4800" dirty="0" smtClean="0">
                <a:solidFill>
                  <a:schemeClr val="bg1"/>
                </a:solidFill>
                <a:latin typeface="IranNastaliq" pitchFamily="18" charset="0"/>
                <a:cs typeface="IranNastaliq" pitchFamily="18" charset="0"/>
              </a:rPr>
              <a:t>د.</a:t>
            </a:r>
          </a:p>
          <a:p>
            <a:pPr algn="r">
              <a:buNone/>
            </a:pPr>
            <a:r>
              <a:rPr lang="fa-IR" sz="4400" dirty="0" smtClean="0">
                <a:solidFill>
                  <a:schemeClr val="bg1"/>
                </a:solidFill>
                <a:latin typeface="IranNastaliq" pitchFamily="18" charset="0"/>
                <a:cs typeface="IranNastaliq" pitchFamily="18" charset="0"/>
              </a:rPr>
              <a:t>-علّت اين صور:</a:t>
            </a:r>
          </a:p>
          <a:p>
            <a:pPr algn="r">
              <a:buNone/>
            </a:pPr>
            <a:r>
              <a:rPr lang="fa-IR" sz="4400" dirty="0" smtClean="0">
                <a:solidFill>
                  <a:schemeClr val="bg1"/>
                </a:solidFill>
                <a:latin typeface="IranNastaliq" pitchFamily="18" charset="0"/>
                <a:cs typeface="IranNastaliq" pitchFamily="18" charset="0"/>
              </a:rPr>
              <a:t>خود نفس                                                                 معطي شيء فاقد شيء نمي شود.</a:t>
            </a:r>
          </a:p>
          <a:p>
            <a:pPr algn="r">
              <a:buNone/>
            </a:pPr>
            <a:r>
              <a:rPr lang="fa-IR" sz="4400" dirty="0" smtClean="0">
                <a:solidFill>
                  <a:schemeClr val="bg1"/>
                </a:solidFill>
                <a:latin typeface="IranNastaliq" pitchFamily="18" charset="0"/>
                <a:cs typeface="IranNastaliq" pitchFamily="18" charset="0"/>
              </a:rPr>
              <a:t>موجود مادّي                                                          أضعف  علّت أقوي نمي شود.</a:t>
            </a:r>
          </a:p>
          <a:p>
            <a:pPr algn="r">
              <a:buNone/>
            </a:pPr>
            <a:r>
              <a:rPr lang="fa-IR" sz="4400" dirty="0" smtClean="0">
                <a:solidFill>
                  <a:schemeClr val="bg1"/>
                </a:solidFill>
                <a:latin typeface="IranNastaliq" pitchFamily="18" charset="0"/>
                <a:cs typeface="IranNastaliq" pitchFamily="18" charset="0"/>
              </a:rPr>
              <a:t>موجود مجرّد تامّ</a:t>
            </a:r>
          </a:p>
        </p:txBody>
      </p:sp>
      <p:sp>
        <p:nvSpPr>
          <p:cNvPr id="4" name="Multiply 3"/>
          <p:cNvSpPr/>
          <p:nvPr/>
        </p:nvSpPr>
        <p:spPr>
          <a:xfrm>
            <a:off x="6705600" y="4267200"/>
            <a:ext cx="838200" cy="762000"/>
          </a:xfrm>
          <a:prstGeom prst="mathMultiply">
            <a:avLst>
              <a:gd name="adj1" fmla="val 1657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Multiply 4"/>
          <p:cNvSpPr/>
          <p:nvPr/>
        </p:nvSpPr>
        <p:spPr>
          <a:xfrm>
            <a:off x="6705600" y="5029200"/>
            <a:ext cx="838200" cy="762000"/>
          </a:xfrm>
          <a:prstGeom prst="mathMultiply">
            <a:avLst>
              <a:gd name="adj1" fmla="val 1657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6629400" y="5689937"/>
            <a:ext cx="954107" cy="1015663"/>
          </a:xfrm>
          <a:prstGeom prst="rect">
            <a:avLst/>
          </a:prstGeom>
        </p:spPr>
        <p:txBody>
          <a:bodyPr wrap="none">
            <a:spAutoFit/>
          </a:bodyPr>
          <a:lstStyle/>
          <a:p>
            <a:r>
              <a:rPr lang="en-US" sz="6000" dirty="0" smtClean="0">
                <a:solidFill>
                  <a:srgbClr val="54EA00"/>
                </a:solidFill>
                <a:latin typeface="IranNastaliq" pitchFamily="18" charset="0"/>
                <a:cs typeface="IranNastaliq" pitchFamily="18" charset="0"/>
                <a:sym typeface="Webdings"/>
              </a:rPr>
              <a:t></a:t>
            </a:r>
            <a:endParaRPr lang="fa-IR" sz="6000" dirty="0">
              <a:solidFill>
                <a:srgbClr val="54EA00"/>
              </a:solidFill>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a:blipFill>
            <a:blip r:embed="rId3">
              <a:lum bright="-55000" contrast="45000"/>
            </a:blip>
            <a:tile tx="0" ty="0" sx="100000" sy="100000" flip="none" algn="tl"/>
          </a:blipFill>
          <a:ln>
            <a:solidFill>
              <a:schemeClr val="bg1"/>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lnSpc>
                <a:spcPct val="150000"/>
              </a:lnSpc>
              <a:buNone/>
            </a:pPr>
            <a:r>
              <a:rPr lang="fa-IR"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دليل دوّم:</a:t>
            </a:r>
          </a:p>
          <a:p>
            <a:pPr algn="ctr">
              <a:lnSpc>
                <a:spcPct val="150000"/>
              </a:lnSpc>
              <a:buNone/>
            </a:pPr>
            <a:r>
              <a:rPr lang="fa-IR"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 </a:t>
            </a:r>
            <a:r>
              <a:rPr lang="fa-IR" sz="4400" dirty="0" smtClean="0">
                <a:solidFill>
                  <a:schemeClr val="bg1"/>
                </a:solidFill>
                <a:latin typeface="IranNastaliq" pitchFamily="18" charset="0"/>
                <a:cs typeface="IranNastaliq" pitchFamily="18" charset="0"/>
              </a:rPr>
              <a:t>گفتيم مفيض فعليّت انواع مادّيه عقلي مجرّد است كه با كمك صورت به مادّه تحقّق مي بخشد.</a:t>
            </a:r>
          </a:p>
          <a:p>
            <a:pPr algn="ctr">
              <a:lnSpc>
                <a:spcPct val="150000"/>
              </a:lnSpc>
              <a:buNone/>
            </a:pPr>
            <a:r>
              <a:rPr lang="fa-IR"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يك ويژگي جوهر:</a:t>
            </a:r>
          </a:p>
          <a:p>
            <a:pPr algn="ctr">
              <a:lnSpc>
                <a:spcPct val="150000"/>
              </a:lnSpc>
              <a:buNone/>
            </a:pPr>
            <a:r>
              <a:rPr lang="fa-IR" sz="4400" dirty="0" smtClean="0">
                <a:solidFill>
                  <a:schemeClr val="bg1"/>
                </a:solidFill>
                <a:latin typeface="IranNastaliq" pitchFamily="18" charset="0"/>
                <a:cs typeface="IranNastaliq" pitchFamily="18" charset="0"/>
              </a:rPr>
              <a:t>در جواهر تضادّ راه ندارد چرا كه ضدّين درموضوع واحد تحقّق مي يابند و لا موضوع للجواهر.</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algn="ctr">
              <a:lnSpc>
                <a:spcPct val="140000"/>
              </a:lnSpc>
              <a:spcAft>
                <a:spcPts val="1000"/>
              </a:spcAft>
              <a:buNone/>
            </a:pPr>
            <a:r>
              <a:rPr lang="fa-IR" sz="8100" dirty="0" smtClean="0">
                <a:solidFill>
                  <a:srgbClr val="FFFF00"/>
                </a:solidFill>
                <a:latin typeface="IranNastaliq" pitchFamily="18" charset="0"/>
                <a:cs typeface="MCS Kufy Madany E_U 3D." pitchFamily="2" charset="-78"/>
              </a:rPr>
              <a:t>الفصل التاسع:</a:t>
            </a:r>
            <a:endParaRPr lang="en-US" sz="8100" dirty="0" smtClean="0">
              <a:solidFill>
                <a:srgbClr val="FFFF00"/>
              </a:solidFill>
              <a:latin typeface="IranNastaliq" pitchFamily="18" charset="0"/>
              <a:cs typeface="MCS Kufy Madany E_U 3D." pitchFamily="2" charset="-78"/>
            </a:endParaRPr>
          </a:p>
          <a:p>
            <a:pPr algn="ctr">
              <a:lnSpc>
                <a:spcPct val="140000"/>
              </a:lnSpc>
              <a:spcAft>
                <a:spcPts val="1000"/>
              </a:spcAft>
              <a:buNone/>
            </a:pPr>
            <a:r>
              <a:rPr lang="fa-IR" sz="8100" dirty="0" smtClean="0">
                <a:solidFill>
                  <a:srgbClr val="FFFF00"/>
                </a:solidFill>
                <a:latin typeface="IranNastaliq" pitchFamily="18" charset="0"/>
                <a:cs typeface="MCS Kufy Madany E_U 3D." pitchFamily="2" charset="-78"/>
              </a:rPr>
              <a:t>في الكمّ و انقساماته و خواصّه</a:t>
            </a:r>
            <a:endParaRPr lang="en-US" sz="8100" dirty="0" smtClean="0">
              <a:solidFill>
                <a:srgbClr val="FFFF00"/>
              </a:solidFill>
              <a:latin typeface="IranNastaliq" pitchFamily="18" charset="0"/>
              <a:cs typeface="MCS Kufy Madany E_U 3D." pitchFamily="2" charset="-78"/>
            </a:endParaRPr>
          </a:p>
          <a:p>
            <a:pPr algn="ctr">
              <a:buNone/>
            </a:pPr>
            <a:endParaRPr lang="fa-IR"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lgn="ctr">
              <a:lnSpc>
                <a:spcPct val="200000"/>
              </a:lnSpc>
              <a:buNone/>
            </a:pPr>
            <a:endParaRPr lang="en-US" sz="6000" dirty="0" smtClean="0">
              <a:solidFill>
                <a:schemeClr val="bg1"/>
              </a:solidFill>
              <a:latin typeface="IranNastaliq" pitchFamily="18" charset="0"/>
              <a:cs typeface="IranNastaliq" pitchFamily="18" charset="0"/>
            </a:endParaRPr>
          </a:p>
          <a:p>
            <a:pPr algn="ctr">
              <a:lnSpc>
                <a:spcPct val="200000"/>
              </a:lnSpc>
              <a:buNone/>
            </a:pPr>
            <a:r>
              <a:rPr lang="en-US" sz="8000" dirty="0" smtClean="0">
                <a:solidFill>
                  <a:schemeClr val="bg1"/>
                </a:solidFill>
                <a:latin typeface="IranNastaliq" pitchFamily="18" charset="0"/>
                <a:cs typeface="IranNastaliq" pitchFamily="18" charset="0"/>
              </a:rPr>
              <a:t>.</a:t>
            </a:r>
            <a:r>
              <a:rPr lang="fa-IR" sz="8000" dirty="0" smtClean="0">
                <a:solidFill>
                  <a:schemeClr val="bg1"/>
                </a:solidFill>
                <a:latin typeface="IranNastaliq" pitchFamily="18" charset="0"/>
                <a:cs typeface="IranNastaliq" pitchFamily="18" charset="0"/>
              </a:rPr>
              <a:t>كمّ : عرض يقبل القسمة الوهميّةبالذّات</a:t>
            </a:r>
            <a:endParaRPr lang="en-US" sz="8000" dirty="0" smtClean="0">
              <a:solidFill>
                <a:schemeClr val="bg1"/>
              </a:solidFill>
              <a:latin typeface="IranNastaliq" pitchFamily="18" charset="0"/>
              <a:cs typeface="IranNastaliq" pitchFamily="18" charset="0"/>
            </a:endParaRPr>
          </a:p>
        </p:txBody>
      </p:sp>
      <p:sp>
        <p:nvSpPr>
          <p:cNvPr id="4" name="Down Arrow Callout 3"/>
          <p:cNvSpPr/>
          <p:nvPr/>
        </p:nvSpPr>
        <p:spPr>
          <a:xfrm>
            <a:off x="1219200" y="685800"/>
            <a:ext cx="4572000" cy="2209800"/>
          </a:xfrm>
          <a:prstGeom prst="downArrowCallout">
            <a:avLst>
              <a:gd name="adj1" fmla="val 47667"/>
              <a:gd name="adj2" fmla="val 51667"/>
              <a:gd name="adj3" fmla="val 25667"/>
              <a:gd name="adj4" fmla="val 68977"/>
            </a:avLst>
          </a:prstGeom>
          <a:blipFill>
            <a:blip r:embed="rId3">
              <a:lum bright="-31000" contrast="31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chemeClr val="bg1"/>
                </a:solidFill>
                <a:latin typeface="IranNastaliq" pitchFamily="18" charset="0"/>
                <a:cs typeface="IranNastaliq" pitchFamily="18" charset="0"/>
              </a:rPr>
              <a:t>(قابليّت انقسام نه انقسام خارجي)</a:t>
            </a:r>
            <a:endParaRPr lang="fa-IR" sz="5400" dirty="0"/>
          </a:p>
        </p:txBody>
      </p:sp>
      <p:sp>
        <p:nvSpPr>
          <p:cNvPr id="5" name="Up Arrow Callout 4"/>
          <p:cNvSpPr/>
          <p:nvPr/>
        </p:nvSpPr>
        <p:spPr>
          <a:xfrm>
            <a:off x="914400" y="4419600"/>
            <a:ext cx="2667000" cy="2133600"/>
          </a:xfrm>
          <a:prstGeom prst="upArrowCallout">
            <a:avLst>
              <a:gd name="adj1" fmla="val 25000"/>
              <a:gd name="adj2" fmla="val 58776"/>
              <a:gd name="adj3" fmla="val 25000"/>
              <a:gd name="adj4" fmla="val 71387"/>
            </a:avLst>
          </a:prstGeom>
          <a:blipFill>
            <a:blip r:embed="rId3">
              <a:lum bright="-30000" contrast="30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solidFill>
                  <a:schemeClr val="bg1"/>
                </a:solidFill>
                <a:latin typeface="IranNastaliq" pitchFamily="18" charset="0"/>
                <a:cs typeface="IranNastaliq" pitchFamily="18" charset="0"/>
              </a:rPr>
              <a:t>(نه به واسطه عرض ديگر)</a:t>
            </a:r>
          </a:p>
        </p:txBody>
      </p:sp>
      <p:sp>
        <p:nvSpPr>
          <p:cNvPr id="6" name="Up Arrow Callout 5"/>
          <p:cNvSpPr/>
          <p:nvPr/>
        </p:nvSpPr>
        <p:spPr>
          <a:xfrm>
            <a:off x="5181600" y="4343400"/>
            <a:ext cx="2667000" cy="2209800"/>
          </a:xfrm>
          <a:prstGeom prst="upArrowCallout">
            <a:avLst>
              <a:gd name="adj1" fmla="val 25000"/>
              <a:gd name="adj2" fmla="val 58776"/>
              <a:gd name="adj3" fmla="val 25000"/>
              <a:gd name="adj4" fmla="val 71387"/>
            </a:avLst>
          </a:prstGeom>
          <a:blipFill>
            <a:blip r:embed="rId3">
              <a:lum bright="-30000" contrast="30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solidFill>
                  <a:schemeClr val="bg1"/>
                </a:solidFill>
                <a:latin typeface="IranNastaliq" pitchFamily="18" charset="0"/>
                <a:cs typeface="IranNastaliq" pitchFamily="18" charset="0"/>
              </a:rPr>
              <a:t>(نه جوهر)</a:t>
            </a: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838200"/>
            <a:ext cx="1752600" cy="2438400"/>
          </a:xfrm>
        </p:spPr>
        <p:txBody>
          <a:bodyPr>
            <a:noAutofit/>
          </a:bodyPr>
          <a:lstStyle/>
          <a:p>
            <a:pPr marL="457200" algn="r">
              <a:lnSpc>
                <a:spcPct val="150000"/>
              </a:lnSpc>
              <a:spcAft>
                <a:spcPts val="1000"/>
              </a:spcAft>
            </a:pPr>
            <a:r>
              <a:rPr lang="en-US" sz="3600" smtClean="0">
                <a:solidFill>
                  <a:schemeClr val="bg1"/>
                </a:solidFill>
                <a:latin typeface="IranNastaliq" pitchFamily="18" charset="0"/>
                <a:ea typeface="+mn-ea"/>
                <a:cs typeface="IranNastaliq" pitchFamily="18" charset="0"/>
              </a:rPr>
              <a:t> </a:t>
            </a:r>
            <a:r>
              <a:rPr lang="fa-IR"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3600" smtClean="0">
                <a:solidFill>
                  <a:schemeClr val="bg1"/>
                </a:solidFill>
                <a:latin typeface="IranNastaliq" pitchFamily="18" charset="0"/>
                <a:ea typeface="+mn-ea"/>
                <a:cs typeface="IranNastaliq" pitchFamily="18" charset="0"/>
              </a:rPr>
              <a:t>-متّصل</a:t>
            </a:r>
            <a:r>
              <a:rPr lang="fa-IR" sz="3600" dirty="0" smtClean="0">
                <a:solidFill>
                  <a:schemeClr val="bg1"/>
                </a:solidFill>
                <a:latin typeface="IranNastaliq" pitchFamily="18" charset="0"/>
                <a:ea typeface="+mn-ea"/>
                <a:cs typeface="IranNastaliq" pitchFamily="18" charset="0"/>
              </a:rPr>
              <a:t/>
            </a:r>
            <a:br>
              <a:rPr lang="fa-IR" sz="3600" dirty="0" smtClean="0">
                <a:solidFill>
                  <a:schemeClr val="bg1"/>
                </a:solidFill>
                <a:latin typeface="IranNastaliq" pitchFamily="18" charset="0"/>
                <a:ea typeface="+mn-ea"/>
                <a:cs typeface="IranNastaliq" pitchFamily="18" charset="0"/>
              </a:rPr>
            </a:br>
            <a:r>
              <a:rPr lang="fa-IR" sz="3600" dirty="0" smtClean="0">
                <a:solidFill>
                  <a:srgbClr val="FFFF00"/>
                </a:solidFill>
                <a:latin typeface="IranNastaliq" pitchFamily="18" charset="0"/>
                <a:ea typeface="+mn-ea"/>
                <a:cs typeface="IranNastaliq" pitchFamily="18" charset="0"/>
              </a:rPr>
              <a:t>أجزاء آن حدّ مشترك دارند</a:t>
            </a:r>
            <a:r>
              <a:rPr lang="fa-IR" sz="3600" dirty="0" smtClean="0">
                <a:solidFill>
                  <a:schemeClr val="bg1"/>
                </a:solidFill>
                <a:latin typeface="IranNastaliq" pitchFamily="18" charset="0"/>
                <a:ea typeface="+mn-ea"/>
                <a:cs typeface="IranNastaliq" pitchFamily="18" charset="0"/>
              </a:rPr>
              <a:t>:</a:t>
            </a:r>
          </a:p>
        </p:txBody>
      </p:sp>
      <p:sp>
        <p:nvSpPr>
          <p:cNvPr id="3" name="Content Placeholder 2"/>
          <p:cNvSpPr>
            <a:spLocks noGrp="1"/>
          </p:cNvSpPr>
          <p:nvPr>
            <p:ph idx="1"/>
          </p:nvPr>
        </p:nvSpPr>
        <p:spPr>
          <a:xfrm>
            <a:off x="457200" y="5257800"/>
            <a:ext cx="6858000" cy="1143000"/>
          </a:xfrm>
        </p:spPr>
        <p:txBody>
          <a:bodyPr>
            <a:noAutofit/>
          </a:bodyPr>
          <a:lstStyle/>
          <a:p>
            <a:pPr lvl="0" algn="r" rtl="1">
              <a:lnSpc>
                <a:spcPct val="115000"/>
              </a:lnSpc>
              <a:spcAft>
                <a:spcPts val="1000"/>
              </a:spcAft>
              <a:buNone/>
            </a:pPr>
            <a:r>
              <a:rPr lang="fa-I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3600" smtClean="0">
                <a:solidFill>
                  <a:schemeClr val="bg1"/>
                </a:solidFill>
                <a:latin typeface="IranNastaliq" pitchFamily="18" charset="0"/>
                <a:cs typeface="IranNastaliq" pitchFamily="18" charset="0"/>
              </a:rPr>
              <a:t>-عدد </a:t>
            </a:r>
            <a:r>
              <a:rPr lang="fa-IR" sz="3600" dirty="0" smtClean="0">
                <a:solidFill>
                  <a:schemeClr val="bg1"/>
                </a:solidFill>
                <a:latin typeface="IranNastaliq" pitchFamily="18" charset="0"/>
                <a:cs typeface="IranNastaliq" pitchFamily="18" charset="0"/>
              </a:rPr>
              <a:t>از تكرار واحد حاصل مي شود هر چند </a:t>
            </a:r>
            <a:r>
              <a:rPr lang="fa-IR" dirty="0" smtClean="0">
                <a:solidFill>
                  <a:schemeClr val="bg1"/>
                </a:solidFill>
                <a:latin typeface="IranNastaliq" pitchFamily="18" charset="0"/>
                <a:cs typeface="IranNastaliq" pitchFamily="18" charset="0"/>
              </a:rPr>
              <a:t>واحد</a:t>
            </a:r>
            <a:r>
              <a:rPr lang="fa-IR" sz="3600" dirty="0" smtClean="0">
                <a:solidFill>
                  <a:schemeClr val="bg1"/>
                </a:solidFill>
                <a:latin typeface="IranNastaliq" pitchFamily="18" charset="0"/>
                <a:cs typeface="IranNastaliq" pitchFamily="18" charset="0"/>
              </a:rPr>
              <a:t> خودش عدد نيست.</a:t>
            </a:r>
            <a:endParaRPr lang="en-US" sz="3600" dirty="0" smtClean="0">
              <a:solidFill>
                <a:schemeClr val="bg1"/>
              </a:solidFill>
              <a:latin typeface="IranNastaliq" pitchFamily="18" charset="0"/>
              <a:cs typeface="IranNastaliq" pitchFamily="18" charset="0"/>
            </a:endParaRPr>
          </a:p>
          <a:p>
            <a:pPr algn="r"/>
            <a:r>
              <a:rPr lang="fa-I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ar-SA" sz="3600" smtClean="0">
                <a:solidFill>
                  <a:schemeClr val="bg1"/>
                </a:solidFill>
                <a:latin typeface="IranNastaliq" pitchFamily="18" charset="0"/>
                <a:cs typeface="IranNastaliq" pitchFamily="18" charset="0"/>
              </a:rPr>
              <a:t>-</a:t>
            </a:r>
            <a:r>
              <a:rPr lang="fa-IR" sz="3600" dirty="0" smtClean="0">
                <a:solidFill>
                  <a:schemeClr val="bg1"/>
                </a:solidFill>
                <a:latin typeface="IranNastaliq" pitchFamily="18" charset="0"/>
                <a:cs typeface="IranNastaliq" pitchFamily="18" charset="0"/>
              </a:rPr>
              <a:t>هر عدد يك نوع خاصّ است چون خواصّ ويژه اي دارد</a:t>
            </a:r>
          </a:p>
        </p:txBody>
      </p:sp>
      <p:sp>
        <p:nvSpPr>
          <p:cNvPr id="5" name="Rectangle 4"/>
          <p:cNvSpPr/>
          <p:nvPr/>
        </p:nvSpPr>
        <p:spPr>
          <a:xfrm>
            <a:off x="8001000" y="1618169"/>
            <a:ext cx="904415" cy="2344231"/>
          </a:xfrm>
          <a:prstGeom prst="rect">
            <a:avLst/>
          </a:prstGeom>
        </p:spPr>
        <p:txBody>
          <a:bodyPr wrap="none">
            <a:spAutoFit/>
          </a:bodyPr>
          <a:lstStyle/>
          <a:p>
            <a:pPr algn="ctr" rtl="1">
              <a:lnSpc>
                <a:spcPct val="115000"/>
              </a:lnSpc>
              <a:spcAft>
                <a:spcPts val="1000"/>
              </a:spcAft>
            </a:pPr>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أقسام</a:t>
            </a:r>
          </a:p>
          <a:p>
            <a:pPr algn="ctr" rtl="1">
              <a:lnSpc>
                <a:spcPct val="115000"/>
              </a:lnSpc>
              <a:spcAft>
                <a:spcPts val="1000"/>
              </a:spcAft>
            </a:pPr>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rPr>
              <a:t> كمّ:</a:t>
            </a:r>
            <a:endPar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cs typeface="IranNastaliq" pitchFamily="18" charset="0"/>
            </a:endParaRPr>
          </a:p>
        </p:txBody>
      </p:sp>
      <p:sp>
        <p:nvSpPr>
          <p:cNvPr id="6" name="Rectangle 5"/>
          <p:cNvSpPr/>
          <p:nvPr/>
        </p:nvSpPr>
        <p:spPr>
          <a:xfrm>
            <a:off x="2286000" y="4381381"/>
            <a:ext cx="5562600" cy="800219"/>
          </a:xfrm>
          <a:prstGeom prst="rect">
            <a:avLst/>
          </a:prstGeom>
        </p:spPr>
        <p:txBody>
          <a:bodyPr wrap="square">
            <a:spAutoFit/>
          </a:bodyPr>
          <a:lstStyle/>
          <a:p>
            <a:pPr marL="342900" lvl="0" indent="-342900" algn="r" rtl="1">
              <a:lnSpc>
                <a:spcPct val="115000"/>
              </a:lnSpc>
              <a:spcAft>
                <a:spcPts val="1000"/>
              </a:spcAft>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000" smtClean="0">
                <a:solidFill>
                  <a:schemeClr val="bg1"/>
                </a:solidFill>
                <a:latin typeface="IranNastaliq" pitchFamily="18" charset="0"/>
                <a:cs typeface="IranNastaliq" pitchFamily="18" charset="0"/>
              </a:rPr>
              <a:t>-منفصل</a:t>
            </a:r>
            <a:r>
              <a:rPr lang="fa-IR" sz="4000" dirty="0" smtClean="0">
                <a:solidFill>
                  <a:schemeClr val="bg1"/>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أجزاء آن حدّ مشترك ندارند</a:t>
            </a:r>
            <a:r>
              <a:rPr lang="fa-IR" sz="4000" dirty="0" smtClean="0">
                <a:solidFill>
                  <a:schemeClr val="bg1"/>
                </a:solidFill>
                <a:latin typeface="IranNastaliq" pitchFamily="18" charset="0"/>
                <a:cs typeface="IranNastaliq" pitchFamily="18" charset="0"/>
              </a:rPr>
              <a:t>(عدد)</a:t>
            </a:r>
            <a:endParaRPr lang="en-US" sz="4000" dirty="0" smtClean="0">
              <a:solidFill>
                <a:schemeClr val="bg1"/>
              </a:solidFill>
              <a:latin typeface="IranNastaliq" pitchFamily="18" charset="0"/>
              <a:cs typeface="IranNastaliq" pitchFamily="18" charset="0"/>
            </a:endParaRPr>
          </a:p>
        </p:txBody>
      </p:sp>
      <p:sp>
        <p:nvSpPr>
          <p:cNvPr id="8" name="Rectangle 7"/>
          <p:cNvSpPr/>
          <p:nvPr/>
        </p:nvSpPr>
        <p:spPr>
          <a:xfrm>
            <a:off x="5067300" y="1079718"/>
            <a:ext cx="1257300" cy="1815882"/>
          </a:xfrm>
          <a:prstGeom prst="rect">
            <a:avLst/>
          </a:prstGeom>
        </p:spPr>
        <p:txBody>
          <a:bodyPr wrap="square">
            <a:spAutoFit/>
          </a:bodyPr>
          <a:lstStyle/>
          <a:p>
            <a:pPr algn="r"/>
            <a:r>
              <a:rPr lang="fa-IR" sz="4000" dirty="0" smtClean="0">
                <a:solidFill>
                  <a:schemeClr val="bg1"/>
                </a:solidFill>
                <a:latin typeface="IranNastaliq" pitchFamily="18" charset="0"/>
                <a:cs typeface="IranNastaliq" pitchFamily="18" charset="0"/>
              </a:rPr>
              <a:t>الف-قارّ</a:t>
            </a:r>
          </a:p>
          <a:p>
            <a:pPr algn="r"/>
            <a:r>
              <a:rPr lang="fa-IR" sz="3600" dirty="0" smtClean="0">
                <a:solidFill>
                  <a:schemeClr val="bg1"/>
                </a:solidFill>
                <a:latin typeface="IranNastaliq" pitchFamily="18" charset="0"/>
                <a:cs typeface="IranNastaliq" pitchFamily="18" charset="0"/>
              </a:rPr>
              <a:t>(</a:t>
            </a:r>
            <a:r>
              <a:rPr lang="fa-IR" sz="2800" dirty="0" smtClean="0">
                <a:solidFill>
                  <a:srgbClr val="FFFF00"/>
                </a:solidFill>
                <a:latin typeface="IranNastaliq" pitchFamily="18" charset="0"/>
                <a:cs typeface="IranNastaliq" pitchFamily="18" charset="0"/>
              </a:rPr>
              <a:t>أجزاء آن إجتماع در وجود دارند</a:t>
            </a:r>
            <a:r>
              <a:rPr lang="fa-IR" sz="3600" dirty="0" smtClean="0">
                <a:solidFill>
                  <a:schemeClr val="bg1"/>
                </a:solidFill>
                <a:latin typeface="IranNastaliq" pitchFamily="18" charset="0"/>
                <a:cs typeface="IranNastaliq" pitchFamily="18" charset="0"/>
              </a:rPr>
              <a:t>):</a:t>
            </a:r>
            <a:endParaRPr lang="fa-IR" sz="3600" dirty="0"/>
          </a:p>
        </p:txBody>
      </p:sp>
      <p:sp>
        <p:nvSpPr>
          <p:cNvPr id="9" name="Rectangle 8"/>
          <p:cNvSpPr/>
          <p:nvPr/>
        </p:nvSpPr>
        <p:spPr>
          <a:xfrm>
            <a:off x="152400" y="533400"/>
            <a:ext cx="4724400" cy="2677656"/>
          </a:xfrm>
          <a:prstGeom prst="rect">
            <a:avLst/>
          </a:prstGeom>
        </p:spPr>
        <p:txBody>
          <a:bodyPr wrap="square">
            <a:spAutoFit/>
          </a:bodyPr>
          <a:lstStyle/>
          <a:p>
            <a:pPr algn="r">
              <a:lnSpc>
                <a:spcPct val="150000"/>
              </a:lnSpc>
            </a:pPr>
            <a:r>
              <a:rPr lang="fa-IR" sz="3600" dirty="0" smtClean="0">
                <a:solidFill>
                  <a:schemeClr val="bg1"/>
                </a:solidFill>
                <a:latin typeface="IranNastaliq" pitchFamily="18" charset="0"/>
                <a:cs typeface="IranNastaliq" pitchFamily="18" charset="0"/>
              </a:rPr>
              <a:t>جسم تعليمي :</a:t>
            </a:r>
            <a:r>
              <a:rPr lang="fa-IR" sz="4000" dirty="0" smtClean="0">
                <a:solidFill>
                  <a:srgbClr val="FFFF00"/>
                </a:solidFill>
                <a:latin typeface="IranNastaliq" pitchFamily="18" charset="0"/>
                <a:cs typeface="IranNastaliq" pitchFamily="18" charset="0"/>
              </a:rPr>
              <a:t>كمّية سارية در سه جهت جسم طبيعي</a:t>
            </a:r>
            <a:r>
              <a:rPr lang="en-US" sz="3600" dirty="0" smtClean="0">
                <a:solidFill>
                  <a:schemeClr val="bg1"/>
                </a:solidFill>
                <a:latin typeface="IranNastaliq" pitchFamily="18" charset="0"/>
                <a:cs typeface="IranNastaliq" pitchFamily="18" charset="0"/>
              </a:rPr>
              <a:t/>
            </a:r>
            <a:br>
              <a:rPr lang="en-US" sz="3600" dirty="0" smtClean="0">
                <a:solidFill>
                  <a:schemeClr val="bg1"/>
                </a:solidFill>
                <a:latin typeface="IranNastaliq" pitchFamily="18" charset="0"/>
                <a:cs typeface="IranNastaliq" pitchFamily="18" charset="0"/>
              </a:rPr>
            </a:br>
            <a:r>
              <a:rPr lang="fa-IR" sz="3600" dirty="0" smtClean="0">
                <a:solidFill>
                  <a:schemeClr val="bg1"/>
                </a:solidFill>
                <a:latin typeface="IranNastaliq" pitchFamily="18" charset="0"/>
                <a:cs typeface="IranNastaliq" pitchFamily="18" charset="0"/>
              </a:rPr>
              <a:t>سطح:</a:t>
            </a:r>
            <a:r>
              <a:rPr lang="fa-IR" sz="3600" dirty="0" smtClean="0">
                <a:solidFill>
                  <a:srgbClr val="FFFF00"/>
                </a:solidFill>
                <a:latin typeface="IranNastaliq" pitchFamily="18" charset="0"/>
                <a:cs typeface="IranNastaliq" pitchFamily="18" charset="0"/>
              </a:rPr>
              <a:t>نهايت</a:t>
            </a:r>
            <a:r>
              <a:rPr lang="fa-IR" sz="3200" dirty="0" smtClean="0">
                <a:solidFill>
                  <a:srgbClr val="FFFF00"/>
                </a:solidFill>
                <a:latin typeface="IranNastaliq" pitchFamily="18" charset="0"/>
                <a:cs typeface="IranNastaliq" pitchFamily="18" charset="0"/>
              </a:rPr>
              <a:t> جسم تعليمي و داراي امتداد و  قابليّت انقسام در دو جهت</a:t>
            </a:r>
            <a:r>
              <a:rPr lang="en-US" sz="3600" dirty="0" smtClean="0">
                <a:solidFill>
                  <a:schemeClr val="bg1"/>
                </a:solidFill>
                <a:latin typeface="IranNastaliq" pitchFamily="18" charset="0"/>
                <a:cs typeface="IranNastaliq" pitchFamily="18" charset="0"/>
              </a:rPr>
              <a:t/>
            </a:r>
            <a:br>
              <a:rPr lang="en-US" sz="3600" dirty="0" smtClean="0">
                <a:solidFill>
                  <a:schemeClr val="bg1"/>
                </a:solidFill>
                <a:latin typeface="IranNastaliq" pitchFamily="18" charset="0"/>
                <a:cs typeface="IranNastaliq" pitchFamily="18" charset="0"/>
              </a:rPr>
            </a:br>
            <a:r>
              <a:rPr lang="fa-IR" sz="3600" dirty="0" smtClean="0">
                <a:solidFill>
                  <a:schemeClr val="bg1"/>
                </a:solidFill>
                <a:latin typeface="IranNastaliq" pitchFamily="18" charset="0"/>
                <a:cs typeface="IranNastaliq" pitchFamily="18" charset="0"/>
              </a:rPr>
              <a:t>خطّ: </a:t>
            </a:r>
            <a:r>
              <a:rPr lang="fa-IR" sz="3200" dirty="0" smtClean="0">
                <a:solidFill>
                  <a:srgbClr val="FFFF00"/>
                </a:solidFill>
                <a:latin typeface="IranNastaliq" pitchFamily="18" charset="0"/>
                <a:cs typeface="IranNastaliq" pitchFamily="18" charset="0"/>
              </a:rPr>
              <a:t>نهايت سطح وداراي امتداد وقابليّت انقسام در يك </a:t>
            </a:r>
            <a:r>
              <a:rPr lang="fa-IR" sz="3600" dirty="0" smtClean="0">
                <a:solidFill>
                  <a:srgbClr val="FFFF00"/>
                </a:solidFill>
                <a:latin typeface="IranNastaliq" pitchFamily="18" charset="0"/>
                <a:cs typeface="IranNastaliq" pitchFamily="18" charset="0"/>
              </a:rPr>
              <a:t>جهت</a:t>
            </a:r>
            <a:endParaRPr lang="fa-IR" sz="3600" dirty="0">
              <a:solidFill>
                <a:srgbClr val="FFFF00"/>
              </a:solidFill>
            </a:endParaRPr>
          </a:p>
        </p:txBody>
      </p:sp>
      <p:sp>
        <p:nvSpPr>
          <p:cNvPr id="10" name="Rectangle 9"/>
          <p:cNvSpPr/>
          <p:nvPr/>
        </p:nvSpPr>
        <p:spPr>
          <a:xfrm>
            <a:off x="7460526" y="5410200"/>
            <a:ext cx="1683474" cy="800219"/>
          </a:xfrm>
          <a:prstGeom prst="rect">
            <a:avLst/>
          </a:prstGeom>
        </p:spPr>
        <p:txBody>
          <a:bodyPr wrap="none">
            <a:spAutoFit/>
          </a:bodyPr>
          <a:lstStyle/>
          <a:p>
            <a:pPr marL="342900" lvl="0" indent="-342900" algn="r" rtl="1">
              <a:lnSpc>
                <a:spcPct val="115000"/>
              </a:lnSpc>
              <a:spcBef>
                <a:spcPct val="20000"/>
              </a:spcBef>
              <a:spcAft>
                <a:spcPts val="1000"/>
              </a:spcAft>
            </a:pPr>
            <a:r>
              <a:rPr lang="fa-IR" sz="4000" dirty="0" smtClean="0">
                <a:solidFill>
                  <a:prstClr val="white"/>
                </a:solidFill>
                <a:latin typeface="IranNastaliq" pitchFamily="18" charset="0"/>
                <a:cs typeface="IranNastaliq" pitchFamily="18" charset="0"/>
              </a:rPr>
              <a:t>دو نكته در مورد عدد:</a:t>
            </a:r>
            <a:endParaRPr lang="en-US" sz="4000" dirty="0" smtClean="0">
              <a:solidFill>
                <a:prstClr val="white"/>
              </a:solidFill>
              <a:latin typeface="IranNastaliq" pitchFamily="18" charset="0"/>
              <a:cs typeface="IranNastaliq" pitchFamily="18" charset="0"/>
            </a:endParaRPr>
          </a:p>
        </p:txBody>
      </p:sp>
      <p:sp>
        <p:nvSpPr>
          <p:cNvPr id="11" name="Right Brace 10"/>
          <p:cNvSpPr/>
          <p:nvPr/>
        </p:nvSpPr>
        <p:spPr>
          <a:xfrm>
            <a:off x="7239000" y="5257800"/>
            <a:ext cx="297726" cy="1371600"/>
          </a:xfrm>
          <a:prstGeom prst="rightBrace">
            <a:avLst>
              <a:gd name="adj1" fmla="val 45000"/>
              <a:gd name="adj2" fmla="val 4926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2" name="Right Brace 11"/>
          <p:cNvSpPr/>
          <p:nvPr/>
        </p:nvSpPr>
        <p:spPr>
          <a:xfrm>
            <a:off x="7620000" y="838200"/>
            <a:ext cx="536448" cy="4267200"/>
          </a:xfrm>
          <a:prstGeom prst="rightBrace">
            <a:avLst>
              <a:gd name="adj1" fmla="val 55681"/>
              <a:gd name="adj2" fmla="val 61012"/>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3" name="Rectangle 12"/>
          <p:cNvSpPr/>
          <p:nvPr/>
        </p:nvSpPr>
        <p:spPr>
          <a:xfrm>
            <a:off x="685800" y="3429000"/>
            <a:ext cx="5727453" cy="707886"/>
          </a:xfrm>
          <a:prstGeom prst="rect">
            <a:avLst/>
          </a:prstGeom>
        </p:spPr>
        <p:txBody>
          <a:bodyPr wrap="square">
            <a:spAutoFit/>
          </a:bodyPr>
          <a:lstStyle/>
          <a:p>
            <a:pPr algn="r"/>
            <a:r>
              <a:rPr lang="fa-IR" sz="4000" dirty="0" smtClean="0">
                <a:solidFill>
                  <a:schemeClr val="bg1"/>
                </a:solidFill>
                <a:latin typeface="IranNastaliq" pitchFamily="18" charset="0"/>
                <a:cs typeface="IranNastaliq" pitchFamily="18" charset="0"/>
              </a:rPr>
              <a:t>ب- غير قارّ(</a:t>
            </a:r>
            <a:r>
              <a:rPr lang="fa-IR" sz="4000" dirty="0" smtClean="0">
                <a:solidFill>
                  <a:srgbClr val="FFFF00"/>
                </a:solidFill>
                <a:latin typeface="IranNastaliq" pitchFamily="18" charset="0"/>
                <a:cs typeface="IranNastaliq" pitchFamily="18" charset="0"/>
              </a:rPr>
              <a:t>أجزاء آن إجتماع در وجود ندارند</a:t>
            </a:r>
            <a:r>
              <a:rPr lang="fa-IR" sz="4000" dirty="0" smtClean="0">
                <a:solidFill>
                  <a:schemeClr val="bg1"/>
                </a:solidFill>
                <a:latin typeface="IranNastaliq" pitchFamily="18" charset="0"/>
                <a:cs typeface="IranNastaliq" pitchFamily="18" charset="0"/>
              </a:rPr>
              <a:t>): زمان</a:t>
            </a:r>
            <a:endParaRPr lang="fa-IR" sz="4000" dirty="0"/>
          </a:p>
        </p:txBody>
      </p:sp>
      <p:sp>
        <p:nvSpPr>
          <p:cNvPr id="14" name="Right Brace 13"/>
          <p:cNvSpPr/>
          <p:nvPr/>
        </p:nvSpPr>
        <p:spPr>
          <a:xfrm>
            <a:off x="6324600" y="609600"/>
            <a:ext cx="304800" cy="3505200"/>
          </a:xfrm>
          <a:prstGeom prst="rightBrace">
            <a:avLst>
              <a:gd name="adj1" fmla="val 45000"/>
              <a:gd name="adj2" fmla="val 68116"/>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5" name="Right Brace 14"/>
          <p:cNvSpPr/>
          <p:nvPr/>
        </p:nvSpPr>
        <p:spPr>
          <a:xfrm>
            <a:off x="4797552" y="381000"/>
            <a:ext cx="384048" cy="2819400"/>
          </a:xfrm>
          <a:prstGeom prst="rightBrace">
            <a:avLst>
              <a:gd name="adj1" fmla="val 61243"/>
              <a:gd name="adj2" fmla="val 787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6800"/>
          </a:xfrm>
          <a:blipFill>
            <a:blip r:embed="rId3">
              <a:lum bright="-50000" contrast="31000"/>
            </a:blip>
            <a:tile tx="0" ty="0" sx="100000" sy="100000" flip="none" algn="tl"/>
          </a:blip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nSpc>
                <a:spcPct val="150000"/>
              </a:lnSpc>
            </a:pPr>
            <a:r>
              <a:rPr lang="fa-IR" sz="115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IranNastaliq" pitchFamily="18" charset="0"/>
              </a:rPr>
              <a:t>نكته</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IranNastaliq" pitchFamily="18" charset="0"/>
              </a:rPr>
              <a:t>:</a:t>
            </a:r>
            <a:r>
              <a:rPr lang="fa-IR" sz="6600" dirty="0" smtClean="0">
                <a:solidFill>
                  <a:schemeClr val="bg1"/>
                </a:solidFill>
                <a:latin typeface="IranNastaliq" pitchFamily="18" charset="0"/>
                <a:ea typeface="+mn-ea"/>
                <a:cs typeface="IranNastaliq" pitchFamily="18" charset="0"/>
              </a:rPr>
              <a:t/>
            </a:r>
            <a:br>
              <a:rPr lang="fa-IR" sz="6600" dirty="0" smtClean="0">
                <a:solidFill>
                  <a:schemeClr val="bg1"/>
                </a:solidFill>
                <a:latin typeface="IranNastaliq" pitchFamily="18" charset="0"/>
                <a:ea typeface="+mn-ea"/>
                <a:cs typeface="IranNastaliq" pitchFamily="18" charset="0"/>
              </a:rPr>
            </a:br>
            <a:r>
              <a:rPr lang="fa-IR" sz="8000" dirty="0" smtClean="0">
                <a:solidFill>
                  <a:schemeClr val="bg1"/>
                </a:solidFill>
                <a:latin typeface="IranNastaliq" pitchFamily="18" charset="0"/>
                <a:ea typeface="+mn-ea"/>
                <a:cs typeface="IranNastaliq" pitchFamily="18" charset="0"/>
              </a:rPr>
              <a:t>قائلين به خلأ در تحقّق كمّ متّصل قارّ ترديد دارند.</a:t>
            </a:r>
            <a:endParaRPr lang="fa-IR" sz="6600" dirty="0">
              <a:solidFill>
                <a:schemeClr val="bg1"/>
              </a:solidFill>
              <a:latin typeface="IranNastaliq" pitchFamily="18" charset="0"/>
              <a:ea typeface="+mn-ea"/>
              <a:cs typeface="IranNastaliq" pitchFamily="18" charset="0"/>
            </a:endParaRPr>
          </a:p>
        </p:txBody>
      </p:sp>
    </p:spTree>
  </p:cSld>
  <p:clrMapOvr>
    <a:masterClrMapping/>
  </p:clrMapOvr>
  <p:transition>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pPr algn="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Al-Kharashi 52" pitchFamily="2" charset="-78"/>
              </a:rPr>
              <a:t>تتمّه:خواصّ</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Al-Kharashi 52"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mn-ea"/>
                <a:cs typeface="Al-Kharashi 52" pitchFamily="2" charset="-78"/>
              </a:rPr>
              <a:t>كمّ</a:t>
            </a:r>
          </a:p>
        </p:txBody>
      </p:sp>
      <p:sp>
        <p:nvSpPr>
          <p:cNvPr id="3" name="Content Placeholder 2"/>
          <p:cNvSpPr>
            <a:spLocks noGrp="1"/>
          </p:cNvSpPr>
          <p:nvPr>
            <p:ph idx="1"/>
          </p:nvPr>
        </p:nvSpPr>
        <p:spPr>
          <a:xfrm>
            <a:off x="457200" y="914400"/>
            <a:ext cx="8229600" cy="5715000"/>
          </a:xfrm>
          <a:blipFill>
            <a:blip r:embed="rId3">
              <a:lum bright="-6000" contrast="31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lnSpc>
                <a:spcPct val="150000"/>
              </a:lnSpc>
              <a:buNone/>
            </a:pPr>
            <a:r>
              <a:rPr lang="fa-IR"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400" smtClean="0">
                <a:solidFill>
                  <a:schemeClr val="bg1"/>
                </a:solidFill>
                <a:latin typeface="IranNastaliq" pitchFamily="18" charset="0"/>
                <a:cs typeface="IranNastaliq" pitchFamily="18" charset="0"/>
              </a:rPr>
              <a:t>- </a:t>
            </a:r>
            <a:r>
              <a:rPr lang="fa-IR" sz="4400" dirty="0" smtClean="0">
                <a:solidFill>
                  <a:schemeClr val="bg1"/>
                </a:solidFill>
                <a:latin typeface="IranNastaliq" pitchFamily="18" charset="0"/>
                <a:cs typeface="IranNastaliq" pitchFamily="18" charset="0"/>
              </a:rPr>
              <a:t>بين  انواع </a:t>
            </a:r>
            <a:r>
              <a:rPr lang="fa-IR" sz="4000" dirty="0" smtClean="0">
                <a:solidFill>
                  <a:schemeClr val="bg1"/>
                </a:solidFill>
                <a:latin typeface="IranNastaliq" pitchFamily="18" charset="0"/>
                <a:cs typeface="IranNastaliq" pitchFamily="18" charset="0"/>
              </a:rPr>
              <a:t>كمّيت ها تضادّ راه ندارد</a:t>
            </a:r>
            <a:r>
              <a:rPr lang="fa-IR" sz="4000" dirty="0" smtClean="0">
                <a:solidFill>
                  <a:srgbClr val="FFFF00"/>
                </a:solidFill>
                <a:latin typeface="Calibri" pitchFamily="34" charset="0"/>
                <a:cs typeface="HJAVAD" pitchFamily="2" charset="-78"/>
              </a:rPr>
              <a:t>.</a:t>
            </a:r>
            <a:r>
              <a:rPr lang="fa-IR" dirty="0" smtClean="0">
                <a:solidFill>
                  <a:srgbClr val="FFFF00"/>
                </a:solidFill>
                <a:latin typeface="Calibri" pitchFamily="34" charset="0"/>
                <a:cs typeface="HJAVAD" pitchFamily="2" charset="-78"/>
              </a:rPr>
              <a:t>(چون موضوع مشترك ندارند)</a:t>
            </a:r>
            <a:endParaRPr lang="fa-IR" sz="4000" dirty="0" smtClean="0">
              <a:solidFill>
                <a:srgbClr val="FFFF00"/>
              </a:solidFill>
              <a:latin typeface="Calibri" pitchFamily="34" charset="0"/>
              <a:cs typeface="HJAVAD" pitchFamily="2" charset="-78"/>
            </a:endParaRPr>
          </a:p>
          <a:p>
            <a:pPr algn="r">
              <a:lnSpc>
                <a:spcPct val="150000"/>
              </a:lnSpc>
              <a:buNone/>
            </a:pPr>
            <a:r>
              <a:rPr lang="fa-IR"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000" smtClean="0">
                <a:solidFill>
                  <a:schemeClr val="bg1"/>
                </a:solidFill>
                <a:latin typeface="IranNastaliq" pitchFamily="18" charset="0"/>
                <a:cs typeface="IranNastaliq" pitchFamily="18" charset="0"/>
              </a:rPr>
              <a:t>-كم </a:t>
            </a:r>
            <a:r>
              <a:rPr lang="fa-IR" sz="4000" dirty="0" smtClean="0">
                <a:solidFill>
                  <a:schemeClr val="bg1"/>
                </a:solidFill>
                <a:latin typeface="IranNastaliq" pitchFamily="18" charset="0"/>
                <a:cs typeface="IranNastaliq" pitchFamily="18" charset="0"/>
              </a:rPr>
              <a:t>ذاتاً قبول انقسام وهمي مي كند.</a:t>
            </a:r>
            <a:r>
              <a:rPr lang="fa-IR" dirty="0">
                <a:solidFill>
                  <a:srgbClr val="FFFF00"/>
                </a:solidFill>
                <a:latin typeface="Calibri" pitchFamily="34" charset="0"/>
                <a:cs typeface="HJAVAD" pitchFamily="2" charset="-78"/>
              </a:rPr>
              <a:t>(همان طور كه در تعريف گذشت)</a:t>
            </a:r>
          </a:p>
          <a:p>
            <a:pPr algn="r">
              <a:lnSpc>
                <a:spcPct val="150000"/>
              </a:lnSpc>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3</a:t>
            </a:r>
            <a:r>
              <a:rPr lang="fa-IR" sz="400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هر كمّي عادّ دارد</a:t>
            </a:r>
            <a:r>
              <a:rPr lang="fa-IR" dirty="0">
                <a:solidFill>
                  <a:srgbClr val="FFFF00"/>
                </a:solidFill>
                <a:latin typeface="Calibri" pitchFamily="34" charset="0"/>
                <a:cs typeface="HJAVAD" pitchFamily="2" charset="-78"/>
              </a:rPr>
              <a:t>(عادّ: چيزي كه با حذف پياپي آن كمّ نابود مي شود.)</a:t>
            </a:r>
          </a:p>
          <a:p>
            <a:pPr algn="ctr">
              <a:buNone/>
            </a:pPr>
            <a:r>
              <a:rPr lang="fa-IR" dirty="0">
                <a:solidFill>
                  <a:srgbClr val="FFFF00"/>
                </a:solidFill>
                <a:latin typeface="Calibri" pitchFamily="34" charset="0"/>
                <a:cs typeface="HJAVAD" pitchFamily="2" charset="-78"/>
              </a:rPr>
              <a:t>عادّ كمّ منفصل:واحد              عادّ كمّ متّصل:أجزاء آن</a:t>
            </a:r>
            <a:r>
              <a:rPr lang="fa-IR" sz="4000" dirty="0" smtClean="0">
                <a:solidFill>
                  <a:srgbClr val="FFFF00"/>
                </a:solidFill>
                <a:latin typeface="Calibri" pitchFamily="34" charset="0"/>
                <a:cs typeface="HJAVAD" pitchFamily="2" charset="-78"/>
              </a:rPr>
              <a:t> </a:t>
            </a:r>
            <a:endParaRPr lang="en-US" sz="4000" dirty="0" smtClean="0">
              <a:solidFill>
                <a:srgbClr val="FFFF00"/>
              </a:solidFill>
              <a:latin typeface="Calibri" pitchFamily="34" charset="0"/>
              <a:cs typeface="HJAVAD" pitchFamily="2" charset="-78"/>
            </a:endParaRP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4000" smtClean="0">
                <a:solidFill>
                  <a:schemeClr val="bg1"/>
                </a:solidFill>
                <a:latin typeface="IranNastaliq" pitchFamily="18" charset="0"/>
                <a:cs typeface="IranNastaliq" pitchFamily="18" charset="0"/>
              </a:rPr>
              <a:t>-فقط </a:t>
            </a:r>
            <a:r>
              <a:rPr lang="fa-IR" sz="4000" dirty="0" smtClean="0">
                <a:solidFill>
                  <a:schemeClr val="bg1"/>
                </a:solidFill>
                <a:latin typeface="IranNastaliq" pitchFamily="18" charset="0"/>
                <a:cs typeface="IranNastaliq" pitchFamily="18" charset="0"/>
              </a:rPr>
              <a:t>كمّ ذاتاً متّصف به مساوات وعدم مساوات مي شود.</a:t>
            </a:r>
          </a:p>
          <a:p>
            <a:pPr algn="r">
              <a:lnSpc>
                <a:spcPct val="150000"/>
              </a:lnSpc>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5</a:t>
            </a:r>
            <a:r>
              <a:rPr lang="fa-IR" sz="400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فقط كمّ ذاتاً متّصف به تناهي وعدم تناهي مي شود.</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lnSpc>
                <a:spcPct val="140000"/>
              </a:lnSpc>
              <a:spcAft>
                <a:spcPts val="1000"/>
              </a:spcAft>
              <a:buNone/>
            </a:pPr>
            <a:r>
              <a:rPr lang="fa-IR" sz="6600" dirty="0" smtClean="0">
                <a:solidFill>
                  <a:srgbClr val="FFFF00"/>
                </a:solidFill>
                <a:latin typeface="IranNastaliq" pitchFamily="18" charset="0"/>
                <a:cs typeface="MCS Kufy Madany E_U 3D." pitchFamily="2" charset="-78"/>
              </a:rPr>
              <a:t>الفصل العاشر:</a:t>
            </a:r>
            <a:endParaRPr lang="en-US" sz="6600" dirty="0" smtClean="0">
              <a:solidFill>
                <a:srgbClr val="FFFF00"/>
              </a:solidFill>
              <a:latin typeface="IranNastaliq" pitchFamily="18" charset="0"/>
              <a:cs typeface="MCS Kufy Madany E_U 3D." pitchFamily="2" charset="-78"/>
            </a:endParaRPr>
          </a:p>
          <a:p>
            <a:pPr algn="ctr">
              <a:lnSpc>
                <a:spcPct val="150000"/>
              </a:lnSpc>
              <a:spcAft>
                <a:spcPts val="1000"/>
              </a:spcAft>
              <a:buNone/>
            </a:pPr>
            <a:r>
              <a:rPr lang="fa-IR" sz="11500" dirty="0" smtClean="0">
                <a:solidFill>
                  <a:srgbClr val="FFFF00"/>
                </a:solidFill>
                <a:latin typeface="IranNastaliq" pitchFamily="18" charset="0"/>
                <a:cs typeface="MCS Kufy Madany E_U 3D." pitchFamily="2" charset="-78"/>
              </a:rPr>
              <a:t>في الكيف</a:t>
            </a:r>
            <a:endParaRPr lang="fa-IR" sz="11500" dirty="0"/>
          </a:p>
        </p:txBody>
      </p:sp>
    </p:spTree>
  </p:cSld>
  <p:clrMapOvr>
    <a:masterClrMapping/>
  </p:clrMapOvr>
  <p:transition>
    <p:wheel spokes="2"/>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839200" cy="990600"/>
          </a:xfrm>
        </p:spPr>
        <p:txBody>
          <a:bodyPr>
            <a:noAutofit/>
          </a:bodyPr>
          <a:lstStyle/>
          <a:p>
            <a:pPr algn="r">
              <a:buNone/>
            </a:pPr>
            <a:r>
              <a:rPr lang="fa-I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Vrinda" pitchFamily="2" charset="0"/>
                <a:cs typeface="Al-Kharashi 52" pitchFamily="2" charset="-78"/>
              </a:rPr>
              <a:t>الكيف : </a:t>
            </a:r>
            <a:r>
              <a:rPr lang="fa-IR" sz="5400" dirty="0" smtClean="0">
                <a:solidFill>
                  <a:schemeClr val="bg1"/>
                </a:solidFill>
                <a:latin typeface="Vrinda" pitchFamily="2" charset="0"/>
                <a:cs typeface="Al-Kharashi 52" pitchFamily="2" charset="-78"/>
              </a:rPr>
              <a:t>عرضٌ لا يقبل القسمة ولا النّسبة لذاته.</a:t>
            </a:r>
          </a:p>
        </p:txBody>
      </p:sp>
      <p:sp>
        <p:nvSpPr>
          <p:cNvPr id="4" name="Down Arrow 3"/>
          <p:cNvSpPr/>
          <p:nvPr/>
        </p:nvSpPr>
        <p:spPr>
          <a:xfrm>
            <a:off x="5867400" y="990600"/>
            <a:ext cx="2133600" cy="1816608"/>
          </a:xfrm>
          <a:prstGeom prst="downArrow">
            <a:avLst>
              <a:gd name="adj1" fmla="val 50000"/>
              <a:gd name="adj2" fmla="val 56039"/>
            </a:avLst>
          </a:prstGeom>
          <a:blipFill>
            <a:blip r:embed="rId3">
              <a:lum bright="-30000" contrast="51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000" dirty="0" smtClean="0">
                <a:latin typeface="IranNastaliq" pitchFamily="18" charset="0"/>
                <a:cs typeface="IranNastaliq" pitchFamily="18" charset="0"/>
              </a:rPr>
              <a:t>نه جوهر</a:t>
            </a:r>
            <a:endParaRPr lang="fa-IR" sz="6000" dirty="0">
              <a:latin typeface="IranNastaliq" pitchFamily="18" charset="0"/>
              <a:cs typeface="IranNastaliq" pitchFamily="18" charset="0"/>
            </a:endParaRPr>
          </a:p>
        </p:txBody>
      </p:sp>
      <p:sp>
        <p:nvSpPr>
          <p:cNvPr id="5" name="Down Arrow 4"/>
          <p:cNvSpPr/>
          <p:nvPr/>
        </p:nvSpPr>
        <p:spPr>
          <a:xfrm>
            <a:off x="533400" y="1143000"/>
            <a:ext cx="2590800" cy="1752600"/>
          </a:xfrm>
          <a:prstGeom prst="downArrow">
            <a:avLst>
              <a:gd name="adj1" fmla="val 50000"/>
              <a:gd name="adj2" fmla="val 56398"/>
            </a:avLst>
          </a:prstGeom>
          <a:blipFill>
            <a:blip r:embed="rId3">
              <a:lum bright="-30000" contrast="51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3600" dirty="0" smtClean="0">
                <a:latin typeface="IranNastaliq" pitchFamily="18" charset="0"/>
                <a:cs typeface="IranNastaliq" pitchFamily="18" charset="0"/>
              </a:rPr>
              <a:t>بر خلاف اعراض  نسبي</a:t>
            </a:r>
          </a:p>
        </p:txBody>
      </p:sp>
      <p:sp>
        <p:nvSpPr>
          <p:cNvPr id="6" name="Down Arrow 5"/>
          <p:cNvSpPr/>
          <p:nvPr/>
        </p:nvSpPr>
        <p:spPr>
          <a:xfrm>
            <a:off x="3124200" y="1066800"/>
            <a:ext cx="2438400" cy="1752600"/>
          </a:xfrm>
          <a:prstGeom prst="downArrow">
            <a:avLst>
              <a:gd name="adj1" fmla="val 50000"/>
              <a:gd name="adj2" fmla="val 53968"/>
            </a:avLst>
          </a:prstGeom>
          <a:blipFill>
            <a:blip r:embed="rId3">
              <a:lum bright="-30000" contrast="51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IranNastaliq" pitchFamily="18" charset="0"/>
                <a:cs typeface="IranNastaliq" pitchFamily="18" charset="0"/>
              </a:rPr>
              <a:t>بر خلاف كمّ</a:t>
            </a:r>
          </a:p>
        </p:txBody>
      </p:sp>
      <p:sp>
        <p:nvSpPr>
          <p:cNvPr id="7" name="Up Arrow 6"/>
          <p:cNvSpPr/>
          <p:nvPr/>
        </p:nvSpPr>
        <p:spPr>
          <a:xfrm>
            <a:off x="-76200" y="3657600"/>
            <a:ext cx="2209800" cy="2057400"/>
          </a:xfrm>
          <a:prstGeom prst="upArrow">
            <a:avLst/>
          </a:prstGeom>
          <a:blipFill>
            <a:blip r:embed="rId3">
              <a:lum bright="-30000" contrast="62000"/>
            </a:blip>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fa-IR" sz="4000" dirty="0" smtClean="0">
                <a:latin typeface="IranNastaliq" pitchFamily="18" charset="0"/>
                <a:cs typeface="IranNastaliq" pitchFamily="18" charset="0"/>
              </a:rPr>
              <a:t>در مقابل با واسطه</a:t>
            </a: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scene3d>
              <a:camera prst="orthographicFront"/>
              <a:lightRig rig="threePt" dir="t"/>
            </a:scene3d>
            <a:sp3d extrusionH="57150">
              <a:bevelT w="38100" h="38100"/>
            </a:sp3d>
          </a:bodyPr>
          <a:lstStyle/>
          <a:p>
            <a:pPr algn="r"/>
            <a:r>
              <a:rPr lang="fa-I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mn-ea"/>
                <a:cs typeface="IranNastaliq" pitchFamily="18" charset="0"/>
              </a:rPr>
              <a:t>اقسام كيف :</a:t>
            </a:r>
            <a:endParaRPr lang="fa-IR" sz="5400" dirty="0"/>
          </a:p>
        </p:txBody>
      </p:sp>
      <p:sp>
        <p:nvSpPr>
          <p:cNvPr id="3" name="Content Placeholder 2"/>
          <p:cNvSpPr>
            <a:spLocks noGrp="1"/>
          </p:cNvSpPr>
          <p:nvPr>
            <p:ph idx="1"/>
          </p:nvPr>
        </p:nvSpPr>
        <p:spPr>
          <a:xfrm>
            <a:off x="152400" y="1295400"/>
            <a:ext cx="8763000" cy="5257800"/>
          </a:xfrm>
          <a:blipFill>
            <a:blip r:embed="rId3">
              <a:lum bright="-79000" contrast="57000"/>
            </a:blip>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0" algn="r" rtl="1">
              <a:lnSpc>
                <a:spcPct val="150000"/>
              </a:lnSpc>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80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كيف نفساني: </a:t>
            </a:r>
            <a:r>
              <a:rPr lang="fa-IR" sz="4000" dirty="0" smtClean="0">
                <a:solidFill>
                  <a:schemeClr val="bg1"/>
                </a:solidFill>
                <a:latin typeface="IranNastaliq" pitchFamily="18" charset="0"/>
                <a:cs typeface="IranNastaliq" pitchFamily="18" charset="0"/>
              </a:rPr>
              <a:t>مثل علم و اراده</a:t>
            </a:r>
            <a:endParaRPr lang="en-US" sz="4800" dirty="0" smtClean="0">
              <a:solidFill>
                <a:schemeClr val="bg1"/>
              </a:solidFill>
              <a:latin typeface="IranNastaliq" pitchFamily="18" charset="0"/>
              <a:cs typeface="IranNastaliq" pitchFamily="18" charset="0"/>
            </a:endParaRPr>
          </a:p>
          <a:p>
            <a:pPr lvl="0" algn="r" rtl="1">
              <a:lnSpc>
                <a:spcPct val="150000"/>
              </a:lnSpc>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80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كيف</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مختصّ</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به</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كمّيات:</a:t>
            </a:r>
            <a:r>
              <a:rPr lang="fa-IR" sz="4800" dirty="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مثل استقامت انحناء وشكل در كمّ متّصل و زوجيّت و فرديّت در كمّ منفصل</a:t>
            </a:r>
            <a:endParaRPr lang="en-US" sz="4800" dirty="0" smtClean="0">
              <a:solidFill>
                <a:schemeClr val="bg1"/>
              </a:solidFill>
              <a:latin typeface="IranNastaliq" pitchFamily="18" charset="0"/>
              <a:cs typeface="IranNastaliq" pitchFamily="18" charset="0"/>
            </a:endParaRPr>
          </a:p>
          <a:p>
            <a:pPr lvl="0" algn="r" rtl="1">
              <a:lnSpc>
                <a:spcPct val="150000"/>
              </a:lnSpc>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3</a:t>
            </a:r>
            <a:r>
              <a:rPr lang="fa-IR" sz="480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كيف</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استعدادي:</a:t>
            </a:r>
            <a:r>
              <a:rPr lang="fa-IR" sz="4800" dirty="0" smtClean="0">
                <a:solidFill>
                  <a:schemeClr val="bg1"/>
                </a:solidFill>
                <a:latin typeface="IranNastaliq" pitchFamily="18" charset="0"/>
                <a:cs typeface="IranNastaliq" pitchFamily="18" charset="0"/>
              </a:rPr>
              <a:t> (قوّه و لا قوّه) </a:t>
            </a:r>
            <a:r>
              <a:rPr lang="fa-IR" sz="4000" dirty="0" smtClean="0">
                <a:solidFill>
                  <a:schemeClr val="bg1"/>
                </a:solidFill>
                <a:latin typeface="IranNastaliq" pitchFamily="18" charset="0"/>
                <a:cs typeface="IranNastaliq" pitchFamily="18" charset="0"/>
              </a:rPr>
              <a:t>مثل </a:t>
            </a:r>
            <a:r>
              <a:rPr lang="fa-IR" sz="4000" smtClean="0">
                <a:solidFill>
                  <a:schemeClr val="bg1"/>
                </a:solidFill>
                <a:latin typeface="IranNastaliq" pitchFamily="18" charset="0"/>
                <a:cs typeface="IranNastaliq" pitchFamily="18" charset="0"/>
              </a:rPr>
              <a:t>لين وصلابت </a:t>
            </a:r>
            <a:endParaRPr lang="fa-IR" sz="4800" dirty="0" smtClean="0">
              <a:solidFill>
                <a:schemeClr val="bg1"/>
              </a:solidFill>
              <a:latin typeface="IranNastaliq" pitchFamily="18" charset="0"/>
              <a:cs typeface="IranNastaliq" pitchFamily="18" charset="0"/>
            </a:endParaRPr>
          </a:p>
          <a:p>
            <a:pPr lvl="0" algn="r" rtl="1">
              <a:lnSpc>
                <a:spcPct val="150000"/>
              </a:lnSpc>
              <a:buNone/>
            </a:pPr>
            <a:r>
              <a:rPr lang="fa-IR" sz="4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480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كيفيّات</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IranNastaliq" pitchFamily="18" charset="0"/>
              </a:rPr>
              <a:t>محسوسه:</a:t>
            </a:r>
            <a:r>
              <a:rPr lang="fa-IR" sz="4800" dirty="0" smtClean="0">
                <a:solidFill>
                  <a:schemeClr val="bg1"/>
                </a:solidFill>
                <a:latin typeface="IranNastaliq" pitchFamily="18" charset="0"/>
                <a:cs typeface="IranNastaliq" pitchFamily="18" charset="0"/>
              </a:rPr>
              <a:t> ( انفعالات و انفعاليّات) مورد </a:t>
            </a: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تشكيك </a:t>
            </a:r>
            <a:r>
              <a:rPr lang="fa-IR" sz="4800" dirty="0" smtClean="0">
                <a:solidFill>
                  <a:schemeClr val="bg1"/>
                </a:solidFill>
                <a:latin typeface="IranNastaliq" pitchFamily="18" charset="0"/>
                <a:cs typeface="IranNastaliq" pitchFamily="18" charset="0"/>
              </a:rPr>
              <a:t>علماء الطبيعة</a:t>
            </a:r>
            <a:endParaRPr lang="fa-IR" sz="4800" dirty="0">
              <a:solidFill>
                <a:schemeClr val="bg1"/>
              </a:solidFill>
              <a:latin typeface="IranNastaliq" pitchFamily="18" charset="0"/>
              <a:cs typeface="IranNastaliq"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2209800"/>
            <a:ext cx="1676400" cy="2667000"/>
          </a:xfrm>
        </p:spPr>
        <p:txBody>
          <a:bodyPr>
            <a:noAutofit/>
          </a:bodyPr>
          <a:lstStyle/>
          <a:p>
            <a:r>
              <a:rPr lang="fa-I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ماهيّت:</a:t>
            </a:r>
            <a:endParaRPr lang="fa-IR"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p:txBody>
      </p:sp>
      <p:sp>
        <p:nvSpPr>
          <p:cNvPr id="3" name="Content Placeholder 2"/>
          <p:cNvSpPr>
            <a:spLocks noGrp="1"/>
          </p:cNvSpPr>
          <p:nvPr>
            <p:ph idx="1"/>
          </p:nvPr>
        </p:nvSpPr>
        <p:spPr>
          <a:xfrm>
            <a:off x="0" y="533400"/>
            <a:ext cx="7239000" cy="1219200"/>
          </a:xfrm>
        </p:spPr>
        <p:txBody>
          <a:bodyPr>
            <a:noAutofit/>
          </a:bodyPr>
          <a:lstStyle/>
          <a:p>
            <a:pPr algn="r">
              <a:lnSpc>
                <a:spcPct val="150000"/>
              </a:lnSpc>
              <a:buNone/>
            </a:pPr>
            <a:r>
              <a:rPr lang="fa-IR" sz="4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400" smtClean="0">
                <a:solidFill>
                  <a:schemeClr val="bg1">
                    <a:lumMod val="95000"/>
                  </a:schemeClr>
                </a:solidFill>
                <a:latin typeface="IranNastaliq" pitchFamily="18" charset="0"/>
                <a:cs typeface="IranNastaliq" pitchFamily="18" charset="0"/>
              </a:rPr>
              <a:t>- </a:t>
            </a:r>
            <a:r>
              <a:rPr lang="fa-IR" sz="4400" dirty="0" smtClean="0">
                <a:solidFill>
                  <a:schemeClr val="bg1">
                    <a:lumMod val="95000"/>
                  </a:schemeClr>
                </a:solidFill>
                <a:latin typeface="IranNastaliq" pitchFamily="18" charset="0"/>
                <a:cs typeface="IranNastaliq" pitchFamily="18" charset="0"/>
              </a:rPr>
              <a:t>اذا وجدت وجدت في موضوع مستغنٍ عنها(نياز يك طرفه):</a:t>
            </a:r>
            <a:r>
              <a:rPr lang="fa-IR" sz="4400" dirty="0" smtClean="0">
                <a:solidFill>
                  <a:srgbClr val="FFFF00"/>
                </a:solidFill>
                <a:latin typeface="IranNastaliq" pitchFamily="18" charset="0"/>
                <a:cs typeface="B Jadid" pitchFamily="2" charset="-78"/>
              </a:rPr>
              <a:t>عرض</a:t>
            </a:r>
            <a:endParaRPr lang="fa-IR" sz="4400" dirty="0">
              <a:solidFill>
                <a:srgbClr val="FFFF00"/>
              </a:solidFill>
              <a:latin typeface="IranNastaliq" pitchFamily="18" charset="0"/>
              <a:cs typeface="B Jadid" pitchFamily="2" charset="-78"/>
            </a:endParaRPr>
          </a:p>
        </p:txBody>
      </p:sp>
      <p:sp>
        <p:nvSpPr>
          <p:cNvPr id="4" name="Rectangle 3"/>
          <p:cNvSpPr/>
          <p:nvPr/>
        </p:nvSpPr>
        <p:spPr>
          <a:xfrm>
            <a:off x="3721100" y="3200400"/>
            <a:ext cx="3505200" cy="2039020"/>
          </a:xfrm>
          <a:prstGeom prst="rect">
            <a:avLst/>
          </a:prstGeom>
        </p:spPr>
        <p:txBody>
          <a:bodyPr wrap="square">
            <a:spAutoFit/>
          </a:bodyPr>
          <a:lstStyle/>
          <a:p>
            <a:pPr algn="ctr">
              <a:lnSpc>
                <a:spcPct val="150000"/>
              </a:lnSpc>
            </a:pPr>
            <a:r>
              <a:rPr lang="fa-IR"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400" smtClean="0">
                <a:solidFill>
                  <a:schemeClr val="bg1">
                    <a:lumMod val="95000"/>
                  </a:schemeClr>
                </a:solidFill>
                <a:latin typeface="IranNastaliq" pitchFamily="18" charset="0"/>
                <a:cs typeface="IranNastaliq" pitchFamily="18" charset="0"/>
              </a:rPr>
              <a:t>- </a:t>
            </a:r>
            <a:r>
              <a:rPr lang="fa-IR" sz="4400" dirty="0" smtClean="0">
                <a:solidFill>
                  <a:schemeClr val="bg1">
                    <a:lumMod val="95000"/>
                  </a:schemeClr>
                </a:solidFill>
                <a:latin typeface="IranNastaliq" pitchFamily="18" charset="0"/>
                <a:cs typeface="IranNastaliq" pitchFamily="18" charset="0"/>
              </a:rPr>
              <a:t>اذا وجدت وجدت لا في موضوع مستغنٍ عنها:</a:t>
            </a:r>
            <a:r>
              <a:rPr lang="fa-IR" sz="4000" dirty="0" smtClean="0">
                <a:solidFill>
                  <a:srgbClr val="FFFF00"/>
                </a:solidFill>
                <a:latin typeface="IranNastaliq" pitchFamily="18" charset="0"/>
                <a:cs typeface="B Jadid" pitchFamily="2" charset="-78"/>
              </a:rPr>
              <a:t>جوهر</a:t>
            </a:r>
          </a:p>
        </p:txBody>
      </p:sp>
      <p:sp>
        <p:nvSpPr>
          <p:cNvPr id="5" name="Rectangle 4"/>
          <p:cNvSpPr/>
          <p:nvPr/>
        </p:nvSpPr>
        <p:spPr>
          <a:xfrm>
            <a:off x="457200" y="4343400"/>
            <a:ext cx="3352800" cy="2169825"/>
          </a:xfrm>
          <a:prstGeom prst="rect">
            <a:avLst/>
          </a:prstGeom>
        </p:spPr>
        <p:txBody>
          <a:bodyPr wrap="square">
            <a:spAutoFit/>
          </a:bodyPr>
          <a:lstStyle/>
          <a:p>
            <a:pPr algn="ctr">
              <a:lnSpc>
                <a:spcPct val="200000"/>
              </a:lnSpc>
            </a:pPr>
            <a:r>
              <a:rPr lang="fa-IR" sz="3600" dirty="0" smtClean="0">
                <a:solidFill>
                  <a:schemeClr val="bg1">
                    <a:lumMod val="95000"/>
                  </a:schemeClr>
                </a:solidFill>
                <a:latin typeface="IranNastaliq" pitchFamily="18" charset="0"/>
                <a:cs typeface="IranNastaliq" pitchFamily="18" charset="0"/>
              </a:rPr>
              <a:t>ب - وجدت في موضوع غير مستغنٍ عنها(نياز دو طرفه):</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مثل صور جسميّه</a:t>
            </a:r>
            <a:endParaRPr lang="fa-IR" sz="3600" dirty="0">
              <a:latin typeface="IranNastaliq" pitchFamily="18" charset="0"/>
              <a:cs typeface="IranNastaliq" pitchFamily="18" charset="0"/>
            </a:endParaRPr>
          </a:p>
        </p:txBody>
      </p:sp>
      <p:sp>
        <p:nvSpPr>
          <p:cNvPr id="6" name="Rectangle 5"/>
          <p:cNvSpPr/>
          <p:nvPr/>
        </p:nvSpPr>
        <p:spPr>
          <a:xfrm>
            <a:off x="381001" y="2418308"/>
            <a:ext cx="3352799" cy="2077492"/>
          </a:xfrm>
          <a:prstGeom prst="rect">
            <a:avLst/>
          </a:prstGeom>
        </p:spPr>
        <p:txBody>
          <a:bodyPr wrap="square">
            <a:spAutoFit/>
          </a:bodyPr>
          <a:lstStyle/>
          <a:p>
            <a:pPr algn="ctr">
              <a:lnSpc>
                <a:spcPct val="150000"/>
              </a:lnSpc>
            </a:pPr>
            <a:r>
              <a:rPr lang="fa-IR" sz="4400" dirty="0" smtClean="0">
                <a:solidFill>
                  <a:schemeClr val="bg1">
                    <a:lumMod val="95000"/>
                  </a:schemeClr>
                </a:solidFill>
                <a:latin typeface="IranNastaliq" pitchFamily="18" charset="0"/>
                <a:cs typeface="IranNastaliq" pitchFamily="18" charset="0"/>
              </a:rPr>
              <a:t>الف - وجدت لا في موضوع:</a:t>
            </a:r>
          </a:p>
          <a:p>
            <a:pPr algn="ctr">
              <a:lnSpc>
                <a:spcPct val="200000"/>
              </a:lnSpc>
            </a:pP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مثل انسان</a:t>
            </a:r>
            <a:endParaRPr lang="fa-IR" sz="4400" dirty="0">
              <a:latin typeface="IranNastaliq" pitchFamily="18" charset="0"/>
              <a:cs typeface="IranNastaliq" pitchFamily="18" charset="0"/>
            </a:endParaRPr>
          </a:p>
        </p:txBody>
      </p:sp>
      <p:sp>
        <p:nvSpPr>
          <p:cNvPr id="7" name="Right Brace 6"/>
          <p:cNvSpPr/>
          <p:nvPr/>
        </p:nvSpPr>
        <p:spPr>
          <a:xfrm>
            <a:off x="6934200" y="609600"/>
            <a:ext cx="685800" cy="5638800"/>
          </a:xfrm>
          <a:prstGeom prst="rightBrace">
            <a:avLst>
              <a:gd name="adj1" fmla="val 39251"/>
              <a:gd name="adj2" fmla="val 51802"/>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8" name="Right Brace 7"/>
          <p:cNvSpPr/>
          <p:nvPr/>
        </p:nvSpPr>
        <p:spPr>
          <a:xfrm>
            <a:off x="3276600" y="2667000"/>
            <a:ext cx="533400" cy="3810000"/>
          </a:xfrm>
          <a:prstGeom prst="rightBrace">
            <a:avLst>
              <a:gd name="adj1" fmla="val 39251"/>
              <a:gd name="adj2" fmla="val 55063"/>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211763"/>
          </a:xfrm>
        </p:spPr>
        <p:txBody>
          <a:bodyPr>
            <a:normAutofit/>
          </a:bodyPr>
          <a:lstStyle/>
          <a:p>
            <a:pPr algn="ctr">
              <a:lnSpc>
                <a:spcPct val="150000"/>
              </a:lnSpc>
              <a:buNone/>
            </a:pPr>
            <a:r>
              <a:rPr lang="fa-IR" sz="8000" dirty="0" smtClean="0">
                <a:solidFill>
                  <a:srgbClr val="FFFF00"/>
                </a:solidFill>
                <a:latin typeface="IranNastaliq" pitchFamily="18" charset="0"/>
                <a:cs typeface="MCS Kufy Madany E_U 3D." pitchFamily="2" charset="-78"/>
              </a:rPr>
              <a:t>الفصل الحادي عشر:</a:t>
            </a:r>
          </a:p>
          <a:p>
            <a:pPr algn="ctr">
              <a:lnSpc>
                <a:spcPct val="150000"/>
              </a:lnSpc>
              <a:buNone/>
            </a:pPr>
            <a:r>
              <a:rPr lang="fa-IR" sz="8000" dirty="0" smtClean="0">
                <a:solidFill>
                  <a:srgbClr val="FFFF00"/>
                </a:solidFill>
                <a:latin typeface="IranNastaliq" pitchFamily="18" charset="0"/>
                <a:cs typeface="MCS Kufy Madany E_U 3D." pitchFamily="2" charset="-78"/>
              </a:rPr>
              <a:t>في المقولات النسبية</a:t>
            </a:r>
            <a:endParaRPr lang="fa-IR" sz="8000" dirty="0">
              <a:solidFill>
                <a:srgbClr val="FFFF00"/>
              </a:solidFill>
              <a:latin typeface="IranNastaliq" pitchFamily="18" charset="0"/>
              <a:cs typeface="MCS Kufy Madany E_U 3D." pitchFamily="2" charset="-78"/>
            </a:endParaRPr>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133600"/>
            <a:ext cx="2438400" cy="2362200"/>
          </a:xfrm>
        </p:spPr>
        <p:txBody>
          <a:bodyPr>
            <a:noAutofit/>
          </a:bodyPr>
          <a:lstStyle/>
          <a:p>
            <a:r>
              <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rinda" pitchFamily="2" charset="0"/>
                <a:ea typeface="+mn-ea"/>
                <a:cs typeface="Al-Kharashi 52" pitchFamily="2" charset="-78"/>
              </a:rPr>
              <a:t>مقولات</a:t>
            </a:r>
            <a:br>
              <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rinda" pitchFamily="2" charset="0"/>
                <a:ea typeface="+mn-ea"/>
                <a:cs typeface="Al-Kharashi 52" pitchFamily="2" charset="-78"/>
              </a:rPr>
            </a:br>
            <a:r>
              <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rinda" pitchFamily="2" charset="0"/>
                <a:ea typeface="+mn-ea"/>
                <a:cs typeface="Al-Kharashi 52" pitchFamily="2" charset="-78"/>
              </a:rPr>
              <a:t>نسبي:</a:t>
            </a:r>
          </a:p>
        </p:txBody>
      </p:sp>
      <p:sp>
        <p:nvSpPr>
          <p:cNvPr id="3" name="Content Placeholder 2"/>
          <p:cNvSpPr>
            <a:spLocks noGrp="1"/>
          </p:cNvSpPr>
          <p:nvPr>
            <p:ph idx="1"/>
          </p:nvPr>
        </p:nvSpPr>
        <p:spPr>
          <a:xfrm>
            <a:off x="2514600" y="533400"/>
            <a:ext cx="1828800" cy="6096000"/>
          </a:xfrm>
          <a:blipFill>
            <a:blip r:embed="rId3">
              <a:lum bright="-18000" contrast="21000"/>
            </a:blip>
            <a:tile tx="0" ty="0" sx="100000" sy="100000" flip="none" algn="tl"/>
          </a:blip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lgn="r">
              <a:buNone/>
            </a:pPr>
            <a:r>
              <a:rPr lang="fa-IR" sz="4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أين</a:t>
            </a:r>
          </a:p>
          <a:p>
            <a:pPr lvl="0" algn="r">
              <a:buNone/>
            </a:pPr>
            <a:r>
              <a:rPr lang="fa-IR" sz="4800" smtClean="0">
                <a:solidFill>
                  <a:schemeClr val="bg1"/>
                </a:solidFill>
                <a:latin typeface="IranNastaliq" pitchFamily="18" charset="0"/>
                <a:ea typeface="Calibri"/>
                <a:cs typeface="IranNastaliq" pitchFamily="18" charset="0"/>
              </a:rPr>
              <a:t> </a:t>
            </a: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متي</a:t>
            </a:r>
          </a:p>
          <a:p>
            <a:pPr lvl="0" algn="r">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3</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وضع </a:t>
            </a:r>
          </a:p>
          <a:p>
            <a:pPr lvl="0" algn="r">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جدة</a:t>
            </a:r>
          </a:p>
          <a:p>
            <a:pPr lvl="0" algn="r">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5</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إضافه</a:t>
            </a:r>
          </a:p>
          <a:p>
            <a:pPr lvl="0" algn="r">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6</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فعل </a:t>
            </a:r>
          </a:p>
          <a:p>
            <a:pPr lvl="0" algn="r">
              <a:buNone/>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7</a:t>
            </a:r>
            <a:r>
              <a:rPr lang="fa-IR" sz="480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انفعال </a:t>
            </a:r>
            <a:endParaRPr lang="en-US" sz="4800" dirty="0" smtClean="0">
              <a:solidFill>
                <a:schemeClr val="bg1"/>
              </a:solidFill>
              <a:latin typeface="IranNastaliq" pitchFamily="18" charset="0"/>
              <a:ea typeface="Calibri"/>
              <a:cs typeface="IranNastaliq" pitchFamily="18" charset="0"/>
            </a:endParaRPr>
          </a:p>
        </p:txBody>
      </p:sp>
      <p:sp>
        <p:nvSpPr>
          <p:cNvPr id="4" name="Right Brace 3"/>
          <p:cNvSpPr/>
          <p:nvPr/>
        </p:nvSpPr>
        <p:spPr>
          <a:xfrm>
            <a:off x="4495800" y="457200"/>
            <a:ext cx="612648" cy="6096000"/>
          </a:xfrm>
          <a:prstGeom prst="rightBrace">
            <a:avLst>
              <a:gd name="adj1" fmla="val 66376"/>
              <a:gd name="adj2" fmla="val 54857"/>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1"/>
            <a:ext cx="8686800" cy="2362199"/>
          </a:xfrm>
        </p:spPr>
        <p:txBody>
          <a:bodyPr>
            <a:noAutofit/>
          </a:bodyPr>
          <a:lstStyle/>
          <a:p>
            <a:pPr lvl="0" algn="r" rtl="1">
              <a:spcAft>
                <a:spcPts val="1000"/>
              </a:spcAft>
              <a:buNone/>
            </a:pPr>
            <a:r>
              <a:rPr lang="fa-IR" sz="6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6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4800" smtClean="0">
                <a:solidFill>
                  <a:schemeClr val="bg1"/>
                </a:solidFill>
                <a:latin typeface="IranNastaliq" pitchFamily="18" charset="0"/>
                <a:ea typeface="Calibri"/>
                <a:cs typeface="IranNastaliq" pitchFamily="18" charset="0"/>
              </a:rPr>
              <a:t>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أين : </a:t>
            </a:r>
            <a:r>
              <a:rPr lang="fa-IR" sz="4800" dirty="0" smtClean="0">
                <a:solidFill>
                  <a:schemeClr val="bg1"/>
                </a:solidFill>
                <a:latin typeface="IranNastaliq" pitchFamily="18" charset="0"/>
                <a:ea typeface="Calibri"/>
                <a:cs typeface="IranNastaliq" pitchFamily="18" charset="0"/>
              </a:rPr>
              <a:t>هيأت حاصل از نسبت شيء با مكان</a:t>
            </a:r>
            <a:r>
              <a:rPr lang="fa-IR"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IranNastaliq" pitchFamily="18" charset="0"/>
              </a:rPr>
              <a:t> </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IranNastaliq" pitchFamily="18" charset="0"/>
              </a:rPr>
              <a:t>(مؤلّف </a:t>
            </a:r>
            <a:r>
              <a:rPr lang="fa-I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Al-Kharashi 58 Naskh" pitchFamily="2" charset="-78"/>
              </a:rPr>
              <a:t>رحمه الله </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IranNastaliq" pitchFamily="18" charset="0"/>
              </a:rPr>
              <a:t>آن را مصداق </a:t>
            </a:r>
            <a:r>
              <a:rPr lang="fa-IR" sz="4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IranNastaliq" pitchFamily="18" charset="0"/>
                <a:ea typeface="Calibri"/>
                <a:cs typeface="IranNastaliq" pitchFamily="18" charset="0"/>
              </a:rPr>
              <a:t>وضع</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IranNastaliq" pitchFamily="18" charset="0"/>
              </a:rPr>
              <a:t>  مي داند)</a:t>
            </a:r>
            <a:endParaRPr lang="en-US" sz="4000" dirty="0" smtClean="0">
              <a:solidFill>
                <a:schemeClr val="bg1"/>
              </a:solidFill>
              <a:latin typeface="IranNastaliq" pitchFamily="18" charset="0"/>
              <a:ea typeface="Calibri"/>
              <a:cs typeface="IranNastaliq" pitchFamily="18" charset="0"/>
            </a:endParaRPr>
          </a:p>
          <a:p>
            <a:pPr marL="60325" algn="r" rtl="1">
              <a:spcAft>
                <a:spcPts val="1000"/>
              </a:spcAft>
              <a:buNone/>
            </a:pPr>
            <a:r>
              <a:rPr lang="fa-IR" sz="66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6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4800" smtClean="0">
                <a:solidFill>
                  <a:schemeClr val="bg1"/>
                </a:solidFill>
                <a:latin typeface="IranNastaliq" pitchFamily="18" charset="0"/>
                <a:ea typeface="Calibri"/>
                <a:cs typeface="IranNastaliq" pitchFamily="18" charset="0"/>
              </a:rPr>
              <a:t>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متي</a:t>
            </a:r>
            <a:r>
              <a:rPr lang="fa-IR" sz="4800" dirty="0" smtClean="0">
                <a:solidFill>
                  <a:schemeClr val="bg1"/>
                </a:solidFill>
                <a:latin typeface="IranNastaliq" pitchFamily="18" charset="0"/>
                <a:ea typeface="Calibri"/>
                <a:cs typeface="IranNastaliq" pitchFamily="18" charset="0"/>
              </a:rPr>
              <a:t>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4800" dirty="0" smtClean="0">
                <a:solidFill>
                  <a:schemeClr val="bg1"/>
                </a:solidFill>
                <a:latin typeface="IranNastaliq" pitchFamily="18" charset="0"/>
                <a:ea typeface="Calibri"/>
                <a:cs typeface="IranNastaliq" pitchFamily="18" charset="0"/>
              </a:rPr>
              <a:t> هيأت حاصل از نسبت شيء با زمان.</a:t>
            </a:r>
            <a:endParaRPr lang="en-US" sz="4800" dirty="0" smtClean="0">
              <a:solidFill>
                <a:schemeClr val="bg1"/>
              </a:solidFill>
              <a:latin typeface="IranNastaliq" pitchFamily="18" charset="0"/>
              <a:ea typeface="Calibri"/>
              <a:cs typeface="IranNastaliq" pitchFamily="18" charset="0"/>
            </a:endParaRPr>
          </a:p>
        </p:txBody>
      </p:sp>
      <p:sp>
        <p:nvSpPr>
          <p:cNvPr id="4" name="Rectangle 3"/>
          <p:cNvSpPr/>
          <p:nvPr/>
        </p:nvSpPr>
        <p:spPr>
          <a:xfrm>
            <a:off x="7395448" y="4318000"/>
            <a:ext cx="1569660" cy="1260345"/>
          </a:xfrm>
          <a:prstGeom prst="rect">
            <a:avLst/>
          </a:prstGeom>
        </p:spPr>
        <p:txBody>
          <a:bodyPr wrap="none">
            <a:spAutoFit/>
          </a:bodyPr>
          <a:lstStyle/>
          <a:p>
            <a:pPr marL="60325" lvl="0" indent="-342900" algn="r" rtl="1">
              <a:lnSpc>
                <a:spcPct val="115000"/>
              </a:lnSpc>
              <a:spcBef>
                <a:spcPct val="20000"/>
              </a:spcBef>
              <a:spcAft>
                <a:spcPts val="1000"/>
              </a:spcAft>
            </a:pPr>
            <a:r>
              <a:rPr lang="fa-IR" sz="6600" dirty="0" smtClean="0">
                <a:solidFill>
                  <a:prstClr val="white"/>
                </a:solidFill>
                <a:latin typeface="IranNastaliq" pitchFamily="18" charset="0"/>
                <a:ea typeface="Calibri"/>
                <a:cs typeface="IranNastaliq" pitchFamily="18" charset="0"/>
              </a:rPr>
              <a:t>امر زماني : </a:t>
            </a:r>
            <a:endParaRPr lang="en-US" sz="6600" dirty="0" smtClean="0">
              <a:solidFill>
                <a:prstClr val="white"/>
              </a:solidFill>
              <a:latin typeface="IranNastaliq" pitchFamily="18" charset="0"/>
              <a:ea typeface="Calibri"/>
              <a:cs typeface="IranNastaliq" pitchFamily="18" charset="0"/>
            </a:endParaRPr>
          </a:p>
        </p:txBody>
      </p:sp>
      <p:sp>
        <p:nvSpPr>
          <p:cNvPr id="5" name="Rectangle 4"/>
          <p:cNvSpPr/>
          <p:nvPr/>
        </p:nvSpPr>
        <p:spPr>
          <a:xfrm>
            <a:off x="3505200" y="3733800"/>
            <a:ext cx="3733800" cy="1015663"/>
          </a:xfrm>
          <a:prstGeom prst="rect">
            <a:avLst/>
          </a:prstGeom>
        </p:spPr>
        <p:txBody>
          <a:bodyPr wrap="square">
            <a:spAutoFit/>
          </a:bodyPr>
          <a:lstStyle/>
          <a:p>
            <a:pPr algn="r"/>
            <a:r>
              <a:rPr lang="fa-IR" sz="6000" dirty="0" smtClean="0">
                <a:solidFill>
                  <a:prstClr val="white"/>
                </a:solidFill>
                <a:latin typeface="IranNastaliq" pitchFamily="18" charset="0"/>
                <a:ea typeface="Calibri"/>
                <a:cs typeface="IranNastaliq" pitchFamily="18" charset="0"/>
              </a:rPr>
              <a:t>في نفس الزمان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حركات )</a:t>
            </a:r>
            <a:r>
              <a:rPr lang="fa-IR" sz="4000" dirty="0" smtClean="0">
                <a:solidFill>
                  <a:prstClr val="white"/>
                </a:solidFill>
                <a:latin typeface="IranNastaliq" pitchFamily="18" charset="0"/>
                <a:ea typeface="Calibri"/>
                <a:cs typeface="IranNastaliq" pitchFamily="18" charset="0"/>
              </a:rPr>
              <a:t>: </a:t>
            </a:r>
            <a:endParaRPr lang="fa-IR" sz="4000" dirty="0"/>
          </a:p>
        </p:txBody>
      </p:sp>
      <p:sp>
        <p:nvSpPr>
          <p:cNvPr id="6" name="Rectangle 5"/>
          <p:cNvSpPr/>
          <p:nvPr/>
        </p:nvSpPr>
        <p:spPr>
          <a:xfrm>
            <a:off x="1190314" y="3276600"/>
            <a:ext cx="1933886" cy="923330"/>
          </a:xfrm>
          <a:prstGeom prst="rect">
            <a:avLst/>
          </a:prstGeom>
        </p:spPr>
        <p:txBody>
          <a:bodyPr wrap="square">
            <a:spAutoFit/>
          </a:bodyPr>
          <a:lstStyle/>
          <a:p>
            <a:pPr algn="r"/>
            <a:r>
              <a:rPr lang="fa-IR" sz="5400" dirty="0" smtClean="0">
                <a:solidFill>
                  <a:prstClr val="white"/>
                </a:solidFill>
                <a:latin typeface="IranNastaliq" pitchFamily="18" charset="0"/>
                <a:ea typeface="Calibri"/>
                <a:cs typeface="IranNastaliq" pitchFamily="18" charset="0"/>
              </a:rPr>
              <a:t>حركت توسطيّه </a:t>
            </a:r>
            <a:endParaRPr lang="fa-IR" sz="3600" dirty="0"/>
          </a:p>
        </p:txBody>
      </p:sp>
      <p:sp>
        <p:nvSpPr>
          <p:cNvPr id="7" name="Rectangle 6"/>
          <p:cNvSpPr/>
          <p:nvPr/>
        </p:nvSpPr>
        <p:spPr>
          <a:xfrm>
            <a:off x="1371600" y="4343400"/>
            <a:ext cx="1752600" cy="923330"/>
          </a:xfrm>
          <a:prstGeom prst="rect">
            <a:avLst/>
          </a:prstGeom>
        </p:spPr>
        <p:txBody>
          <a:bodyPr wrap="square">
            <a:spAutoFit/>
          </a:bodyPr>
          <a:lstStyle/>
          <a:p>
            <a:pPr algn="r"/>
            <a:r>
              <a:rPr lang="fa-IR" sz="5400" dirty="0" smtClean="0">
                <a:solidFill>
                  <a:prstClr val="white"/>
                </a:solidFill>
                <a:latin typeface="IranNastaliq" pitchFamily="18" charset="0"/>
                <a:ea typeface="Calibri"/>
                <a:cs typeface="IranNastaliq" pitchFamily="18" charset="0"/>
              </a:rPr>
              <a:t>حركت قطعيّه </a:t>
            </a:r>
            <a:endParaRPr lang="fa-IR" sz="3600" dirty="0"/>
          </a:p>
        </p:txBody>
      </p:sp>
      <p:sp>
        <p:nvSpPr>
          <p:cNvPr id="8" name="Rectangle 7"/>
          <p:cNvSpPr/>
          <p:nvPr/>
        </p:nvSpPr>
        <p:spPr>
          <a:xfrm>
            <a:off x="1524000" y="5562600"/>
            <a:ext cx="5791200" cy="923330"/>
          </a:xfrm>
          <a:prstGeom prst="rect">
            <a:avLst/>
          </a:prstGeom>
        </p:spPr>
        <p:txBody>
          <a:bodyPr wrap="square">
            <a:spAutoFit/>
          </a:bodyPr>
          <a:lstStyle/>
          <a:p>
            <a:pPr marL="342900" lvl="0" indent="-342900" algn="r">
              <a:spcBef>
                <a:spcPct val="20000"/>
              </a:spcBef>
            </a:pPr>
            <a:r>
              <a:rPr lang="fa-IR" sz="5400" dirty="0" smtClean="0">
                <a:solidFill>
                  <a:prstClr val="white"/>
                </a:solidFill>
                <a:latin typeface="IranNastaliq" pitchFamily="18" charset="0"/>
                <a:ea typeface="Calibri"/>
                <a:cs typeface="IranNastaliq" pitchFamily="18" charset="0"/>
              </a:rPr>
              <a:t>في طرف الزمان :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اتّصال و انفصال </a:t>
            </a:r>
            <a:r>
              <a:rPr lang="fa-IR" sz="5400" dirty="0" smtClean="0">
                <a:solidFill>
                  <a:prstClr val="white"/>
                </a:solidFill>
                <a:latin typeface="IranNastaliq" pitchFamily="18" charset="0"/>
                <a:ea typeface="Calibri"/>
                <a:cs typeface="IranNastaliq" pitchFamily="18" charset="0"/>
              </a:rPr>
              <a:t>)</a:t>
            </a:r>
          </a:p>
        </p:txBody>
      </p:sp>
      <p:sp>
        <p:nvSpPr>
          <p:cNvPr id="9" name="Right Brace 8"/>
          <p:cNvSpPr/>
          <p:nvPr/>
        </p:nvSpPr>
        <p:spPr>
          <a:xfrm>
            <a:off x="7203424" y="3541931"/>
            <a:ext cx="384048" cy="2895600"/>
          </a:xfrm>
          <a:prstGeom prst="rightBrace">
            <a:avLst>
              <a:gd name="adj1" fmla="val 51865"/>
              <a:gd name="adj2" fmla="val 51754"/>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0" name="Right Brace 9"/>
          <p:cNvSpPr/>
          <p:nvPr/>
        </p:nvSpPr>
        <p:spPr>
          <a:xfrm>
            <a:off x="3200400" y="3429000"/>
            <a:ext cx="381000" cy="1676400"/>
          </a:xfrm>
          <a:prstGeom prst="rightBrace">
            <a:avLst>
              <a:gd name="adj1" fmla="val 31865"/>
              <a:gd name="adj2" fmla="val 50087"/>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686800" cy="6172200"/>
          </a:xfrm>
        </p:spPr>
        <p:txBody>
          <a:bodyPr>
            <a:noAutofit/>
          </a:bodyPr>
          <a:lstStyle/>
          <a:p>
            <a:pPr marL="60325" algn="ctr" rtl="1">
              <a:lnSpc>
                <a:spcPct val="150000"/>
              </a:lnSpc>
              <a:spcAft>
                <a:spcPts val="1000"/>
              </a:spcAft>
              <a:buNone/>
            </a:pPr>
            <a:r>
              <a:rPr lang="fa-IR" sz="48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3</a:t>
            </a:r>
            <a:r>
              <a:rPr lang="fa-IR"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3600" smtClean="0">
                <a:solidFill>
                  <a:schemeClr val="bg1"/>
                </a:solidFill>
                <a:latin typeface="IranNastaliq" pitchFamily="18" charset="0"/>
                <a:ea typeface="Calibri"/>
                <a:cs typeface="IranNastaliq" pitchFamily="18" charset="0"/>
              </a:rPr>
              <a:t>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وضع</a:t>
            </a:r>
            <a:r>
              <a:rPr lang="fa-IR" sz="3600" dirty="0" smtClean="0">
                <a:solidFill>
                  <a:schemeClr val="bg1"/>
                </a:solidFill>
                <a:latin typeface="IranNastaliq" pitchFamily="18" charset="0"/>
                <a:ea typeface="Calibri"/>
                <a:cs typeface="IranNastaliq" pitchFamily="18" charset="0"/>
              </a:rPr>
              <a:t>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3600" dirty="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هيأت حاصل از نسبت اجزاء شيء با يكديگر و نسبت مجموعه اجزاء با خارج .</a:t>
            </a:r>
            <a:endParaRPr lang="en-US" sz="3600" dirty="0" smtClean="0">
              <a:solidFill>
                <a:schemeClr val="bg1"/>
              </a:solidFill>
              <a:latin typeface="IranNastaliq" pitchFamily="18" charset="0"/>
              <a:ea typeface="Calibri"/>
              <a:cs typeface="IranNastaliq" pitchFamily="18" charset="0"/>
            </a:endParaRPr>
          </a:p>
          <a:p>
            <a:pPr marL="60325" algn="ctr" rtl="1">
              <a:lnSpc>
                <a:spcPct val="150000"/>
              </a:lnSpc>
              <a:spcAft>
                <a:spcPts val="1000"/>
              </a:spcAft>
              <a:buNone/>
            </a:pPr>
            <a:r>
              <a:rPr lang="fa-IR" sz="52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52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 </a:t>
            </a:r>
            <a:r>
              <a:rPr lang="fa-IR" sz="5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جده</a:t>
            </a:r>
            <a:r>
              <a:rPr lang="fa-IR" sz="3900" dirty="0" smtClean="0">
                <a:solidFill>
                  <a:schemeClr val="bg1"/>
                </a:solidFill>
                <a:latin typeface="IranNastaliq" pitchFamily="18" charset="0"/>
                <a:ea typeface="Calibri"/>
                <a:cs typeface="IranNastaliq" pitchFamily="18" charset="0"/>
              </a:rPr>
              <a:t> </a:t>
            </a:r>
            <a:r>
              <a:rPr lang="fa-IR" sz="5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3900" dirty="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هيأتي كه از احاطه شدن شيء به وسيله شيء ديگر حاصل مي شود به گونه اي </a:t>
            </a:r>
            <a:r>
              <a:rPr lang="fa-IR" sz="4800" smtClean="0">
                <a:solidFill>
                  <a:schemeClr val="bg1"/>
                </a:solidFill>
                <a:latin typeface="IranNastaliq" pitchFamily="18" charset="0"/>
                <a:ea typeface="Calibri"/>
                <a:cs typeface="IranNastaliq" pitchFamily="18" charset="0"/>
              </a:rPr>
              <a:t>كه باانتقال </a:t>
            </a:r>
            <a:r>
              <a:rPr lang="fa-IR" sz="4800" dirty="0" smtClean="0">
                <a:solidFill>
                  <a:schemeClr val="bg1"/>
                </a:solidFill>
                <a:latin typeface="IranNastaliq" pitchFamily="18" charset="0"/>
                <a:ea typeface="Calibri"/>
                <a:cs typeface="IranNastaliq" pitchFamily="18" charset="0"/>
              </a:rPr>
              <a:t>محاط ، محيط نيز منتقل گردد :</a:t>
            </a:r>
            <a:endParaRPr lang="en-US" sz="4800" dirty="0" smtClean="0">
              <a:solidFill>
                <a:schemeClr val="bg1"/>
              </a:solidFill>
              <a:latin typeface="IranNastaliq" pitchFamily="18" charset="0"/>
              <a:ea typeface="Calibri"/>
              <a:cs typeface="IranNastaliq" pitchFamily="18" charset="0"/>
            </a:endParaRPr>
          </a:p>
          <a:p>
            <a:pPr marL="60325" algn="ctr" rtl="1">
              <a:lnSpc>
                <a:spcPct val="300000"/>
              </a:lnSpc>
              <a:spcAft>
                <a:spcPts val="1000"/>
              </a:spcAft>
              <a:buNone/>
            </a:pPr>
            <a:r>
              <a:rPr lang="fa-IR" sz="4400" dirty="0" smtClean="0">
                <a:solidFill>
                  <a:schemeClr val="bg1"/>
                </a:solidFill>
                <a:latin typeface="IranNastaliq" pitchFamily="18" charset="0"/>
                <a:ea typeface="Calibri"/>
                <a:cs typeface="2  Mitra" pitchFamily="2" charset="-78"/>
              </a:rPr>
              <a:t>إحاطة</a:t>
            </a:r>
            <a:r>
              <a:rPr lang="fa-IR" sz="4400" dirty="0" smtClean="0">
                <a:solidFill>
                  <a:schemeClr val="bg1"/>
                </a:solidFill>
                <a:latin typeface="IranNastaliq" pitchFamily="18" charset="0"/>
                <a:ea typeface="Calibri"/>
                <a:cs typeface="GnJadid" pitchFamily="2" charset="-78"/>
              </a:rPr>
              <a:t> تامّه :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تجلبب   </a:t>
            </a:r>
            <a:r>
              <a:rPr lang="fa-IR" sz="4400" dirty="0" smtClean="0">
                <a:solidFill>
                  <a:schemeClr val="bg1"/>
                </a:solidFill>
                <a:latin typeface="IranNastaliq" pitchFamily="18" charset="0"/>
                <a:ea typeface="Calibri"/>
                <a:cs typeface="IranNastaliq" pitchFamily="18" charset="0"/>
              </a:rPr>
              <a:t>                                                  </a:t>
            </a:r>
            <a:r>
              <a:rPr lang="fa-IR" sz="4000" dirty="0" smtClean="0">
                <a:solidFill>
                  <a:schemeClr val="bg1"/>
                </a:solidFill>
                <a:latin typeface="IranNastaliq" pitchFamily="18" charset="0"/>
                <a:ea typeface="Calibri"/>
                <a:cs typeface="2  Mitra" pitchFamily="2" charset="-78"/>
              </a:rPr>
              <a:t>إحاطة</a:t>
            </a:r>
            <a:r>
              <a:rPr lang="fa-IR" sz="4000" dirty="0" smtClean="0">
                <a:solidFill>
                  <a:schemeClr val="bg1"/>
                </a:solidFill>
                <a:latin typeface="IranNastaliq" pitchFamily="18" charset="0"/>
                <a:ea typeface="Calibri"/>
                <a:cs typeface="IranNastaliq" pitchFamily="18" charset="0"/>
              </a:rPr>
              <a:t> </a:t>
            </a:r>
            <a:r>
              <a:rPr lang="fa-IR" sz="4000" dirty="0" smtClean="0">
                <a:solidFill>
                  <a:schemeClr val="bg1"/>
                </a:solidFill>
                <a:latin typeface="IranNastaliq" pitchFamily="18" charset="0"/>
                <a:ea typeface="Calibri"/>
                <a:cs typeface="GnJadid" pitchFamily="2" charset="-78"/>
              </a:rPr>
              <a:t>ناقصه</a:t>
            </a:r>
            <a:r>
              <a:rPr lang="fa-IR" sz="4000" dirty="0" smtClean="0">
                <a:solidFill>
                  <a:schemeClr val="bg1"/>
                </a:solidFill>
                <a:latin typeface="IranNastaliq" pitchFamily="18" charset="0"/>
                <a:ea typeface="Calibri"/>
                <a:cs typeface="IranNastaliq" pitchFamily="18" charset="0"/>
              </a:rPr>
              <a:t> </a:t>
            </a:r>
            <a:r>
              <a:rPr lang="fa-IR" sz="4000" dirty="0" smtClean="0">
                <a:solidFill>
                  <a:schemeClr val="bg1"/>
                </a:solidFill>
                <a:latin typeface="IranNastaliq" pitchFamily="18" charset="0"/>
                <a:ea typeface="Calibri"/>
                <a:cs typeface="GnJadid" pitchFamily="2" charset="-78"/>
              </a:rPr>
              <a:t>:</a:t>
            </a:r>
            <a:r>
              <a:rPr lang="fa-IR" sz="4000" dirty="0" smtClean="0">
                <a:solidFill>
                  <a:schemeClr val="bg1"/>
                </a:solidFill>
                <a:latin typeface="IranNastaliq" pitchFamily="18" charset="0"/>
                <a:ea typeface="Calibri"/>
                <a:cs typeface="IranNastaliq" pitchFamily="18" charset="0"/>
              </a:rPr>
              <a:t>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تقمّص و تنعّل </a:t>
            </a:r>
            <a:endParaRPr lang="fa-IR" sz="4400" dirty="0" smtClean="0">
              <a:solidFill>
                <a:schemeClr val="bg1"/>
              </a:solidFill>
              <a:latin typeface="IranNastaliq" pitchFamily="18" charset="0"/>
              <a:ea typeface="Calibri"/>
              <a:cs typeface="IranNastaliq" pitchFamily="18" charset="0"/>
            </a:endParaRPr>
          </a:p>
        </p:txBody>
      </p:sp>
      <p:sp>
        <p:nvSpPr>
          <p:cNvPr id="6" name="Right Brace 5"/>
          <p:cNvSpPr/>
          <p:nvPr/>
        </p:nvSpPr>
        <p:spPr>
          <a:xfrm rot="16200000">
            <a:off x="4076700" y="419100"/>
            <a:ext cx="990600" cy="8534400"/>
          </a:xfrm>
          <a:prstGeom prst="rightBrace">
            <a:avLst>
              <a:gd name="adj1" fmla="val 51923"/>
              <a:gd name="adj2" fmla="val 47974"/>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24400"/>
            <a:ext cx="8763000" cy="2057400"/>
          </a:xfrm>
        </p:spPr>
        <p:txBody>
          <a:bodyPr>
            <a:noAutofit/>
          </a:bodyPr>
          <a:lstStyle/>
          <a:p>
            <a:pPr marL="60325" algn="r" rtl="1">
              <a:lnSpc>
                <a:spcPct val="115000"/>
              </a:lnSpc>
              <a:spcAft>
                <a:spcPts val="1000"/>
              </a:spcAft>
            </a:pP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6</a:t>
            </a:r>
            <a:r>
              <a:rPr lang="fa-IR"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فعل</a:t>
            </a:r>
            <a:r>
              <a:rPr lang="fa-IR" sz="1200" dirty="0" smtClean="0">
                <a:solidFill>
                  <a:schemeClr val="bg1"/>
                </a:solidFill>
                <a:latin typeface="IranNastaliq" pitchFamily="18" charset="0"/>
                <a:ea typeface="Calibri"/>
                <a:cs typeface="IranNastaliq" pitchFamily="18" charset="0"/>
              </a:rPr>
              <a:t>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2400" dirty="0" smtClean="0">
                <a:solidFill>
                  <a:schemeClr val="bg1"/>
                </a:solidFill>
                <a:latin typeface="IranNastaliq" pitchFamily="18" charset="0"/>
                <a:ea typeface="Calibri"/>
                <a:cs typeface="IranNastaliq" pitchFamily="18" charset="0"/>
              </a:rPr>
              <a:t> </a:t>
            </a:r>
            <a:r>
              <a:rPr lang="fa-IR" sz="4800" dirty="0" smtClean="0">
                <a:solidFill>
                  <a:schemeClr val="bg1"/>
                </a:solidFill>
                <a:latin typeface="IranNastaliq" pitchFamily="18" charset="0"/>
                <a:ea typeface="Calibri"/>
                <a:cs typeface="IranNastaliq" pitchFamily="18" charset="0"/>
              </a:rPr>
              <a:t>هيأت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a:cs typeface="IranNastaliq" pitchFamily="18" charset="0"/>
              </a:rPr>
              <a:t>[تدريجي غير قارّ ] </a:t>
            </a:r>
            <a:r>
              <a:rPr lang="fa-IR" sz="4800" dirty="0" smtClean="0">
                <a:solidFill>
                  <a:schemeClr val="bg1"/>
                </a:solidFill>
                <a:latin typeface="IranNastaliq" pitchFamily="18" charset="0"/>
                <a:ea typeface="Calibri"/>
                <a:cs typeface="IranNastaliq" pitchFamily="18" charset="0"/>
              </a:rPr>
              <a:t>حاصل از تأثير مؤثّر مادام يؤثّر                                               فعل ابداعي   </a:t>
            </a:r>
            <a:r>
              <a:rPr lang="fa-IR" sz="2800" dirty="0" smtClean="0">
                <a:solidFill>
                  <a:schemeClr val="bg1"/>
                </a:solidFill>
                <a:latin typeface="IranNastaliq" pitchFamily="18" charset="0"/>
                <a:ea typeface="Calibri"/>
                <a:cs typeface="IranNastaliq" pitchFamily="18" charset="0"/>
              </a:rPr>
              <a:t>        </a:t>
            </a:r>
            <a:r>
              <a:rPr lang="en-US" sz="1200" smtClean="0">
                <a:solidFill>
                  <a:schemeClr val="bg1"/>
                </a:solidFill>
                <a:latin typeface="IranNastaliq" pitchFamily="18" charset="0"/>
                <a:ea typeface="Calibri"/>
                <a:cs typeface="IranNastaliq" pitchFamily="18" charset="0"/>
              </a:rPr>
              <a:t/>
            </a:r>
            <a:br>
              <a:rPr lang="en-US" sz="1200" smtClean="0">
                <a:solidFill>
                  <a:schemeClr val="bg1"/>
                </a:solidFill>
                <a:latin typeface="IranNastaliq" pitchFamily="18" charset="0"/>
                <a:ea typeface="Calibri"/>
                <a:cs typeface="IranNastaliq" pitchFamily="18" charset="0"/>
              </a:rPr>
            </a:br>
            <a:r>
              <a:rPr lang="fa-IR" sz="48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7</a:t>
            </a:r>
            <a:r>
              <a:rPr lang="fa-IR" sz="48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انفعال</a:t>
            </a:r>
            <a:r>
              <a:rPr lang="fa-IR" sz="1100" dirty="0" smtClean="0">
                <a:solidFill>
                  <a:schemeClr val="bg1"/>
                </a:solidFill>
                <a:latin typeface="IranNastaliq" pitchFamily="18" charset="0"/>
                <a:ea typeface="Calibri"/>
                <a:cs typeface="IranNastaliq" pitchFamily="18" charset="0"/>
              </a:rPr>
              <a:t> </a:t>
            </a:r>
            <a:r>
              <a:rPr lang="fa-I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1100" dirty="0" smtClean="0">
                <a:solidFill>
                  <a:schemeClr val="bg1"/>
                </a:solidFill>
                <a:latin typeface="IranNastaliq" pitchFamily="18" charset="0"/>
                <a:ea typeface="Calibri"/>
                <a:cs typeface="IranNastaliq" pitchFamily="18" charset="0"/>
              </a:rPr>
              <a:t> </a:t>
            </a:r>
            <a:r>
              <a:rPr lang="fa-IR" dirty="0">
                <a:solidFill>
                  <a:schemeClr val="bg1"/>
                </a:solidFill>
                <a:latin typeface="IranNastaliq" pitchFamily="18" charset="0"/>
                <a:ea typeface="Calibri"/>
                <a:cs typeface="IranNastaliq" pitchFamily="18" charset="0"/>
              </a:rPr>
              <a:t>هيأت [تدريجي غير قارّ ] حاصل از تأثّر متأثّر مادام يتأثّر                                                  انفعال ابداعي           </a:t>
            </a:r>
            <a:r>
              <a:rPr lang="fa-IR" sz="1200" dirty="0" smtClean="0"/>
              <a:t/>
            </a:r>
            <a:br>
              <a:rPr lang="fa-IR" sz="1200" dirty="0" smtClean="0"/>
            </a:br>
            <a:endParaRPr lang="fa-IR" sz="1200" dirty="0"/>
          </a:p>
        </p:txBody>
      </p:sp>
      <p:sp>
        <p:nvSpPr>
          <p:cNvPr id="3" name="Content Placeholder 2"/>
          <p:cNvSpPr>
            <a:spLocks noGrp="1"/>
          </p:cNvSpPr>
          <p:nvPr>
            <p:ph idx="1"/>
          </p:nvPr>
        </p:nvSpPr>
        <p:spPr>
          <a:xfrm>
            <a:off x="3543300" y="685802"/>
            <a:ext cx="5372100" cy="2266832"/>
          </a:xfrm>
        </p:spPr>
        <p:txBody>
          <a:bodyPr>
            <a:noAutofit/>
          </a:bodyPr>
          <a:lstStyle/>
          <a:p>
            <a:pPr marL="60325" algn="r" rtl="1">
              <a:lnSpc>
                <a:spcPct val="115000"/>
              </a:lnSpc>
              <a:spcAft>
                <a:spcPts val="1000"/>
              </a:spcAft>
              <a:buNone/>
            </a:pPr>
            <a:r>
              <a:rPr lang="fa-IR" sz="6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5</a:t>
            </a:r>
            <a:r>
              <a:rPr lang="fa-IR" sz="60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1800" smtClean="0">
                <a:solidFill>
                  <a:schemeClr val="bg1"/>
                </a:solidFill>
                <a:latin typeface="IranNastaliq" pitchFamily="18" charset="0"/>
                <a:ea typeface="Calibri"/>
                <a:cs typeface="IranNastaliq" pitchFamily="18" charset="0"/>
              </a:rPr>
              <a:t>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إضافه</a:t>
            </a:r>
            <a:r>
              <a:rPr lang="fa-IR" sz="1800" dirty="0" smtClean="0">
                <a:solidFill>
                  <a:schemeClr val="bg1"/>
                </a:solidFill>
                <a:latin typeface="IranNastaliq" pitchFamily="18" charset="0"/>
                <a:ea typeface="Calibri"/>
                <a:cs typeface="IranNastaliq" pitchFamily="18" charset="0"/>
              </a:rPr>
              <a:t>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GnJadid" pitchFamily="2" charset="-78"/>
              </a:rPr>
              <a:t>:</a:t>
            </a:r>
            <a:r>
              <a:rPr lang="fa-IR" sz="4400" dirty="0" smtClean="0">
                <a:solidFill>
                  <a:schemeClr val="bg1"/>
                </a:solidFill>
                <a:latin typeface="IranNastaliq" pitchFamily="18" charset="0"/>
                <a:ea typeface="Calibri"/>
                <a:cs typeface="IranNastaliq" pitchFamily="18" charset="0"/>
              </a:rPr>
              <a:t> </a:t>
            </a:r>
            <a:r>
              <a:rPr lang="fa-IR" sz="4000" dirty="0" smtClean="0">
                <a:solidFill>
                  <a:schemeClr val="bg1"/>
                </a:solidFill>
                <a:latin typeface="IranNastaliq" pitchFamily="18" charset="0"/>
                <a:ea typeface="Calibri"/>
                <a:cs typeface="IranNastaliq" pitchFamily="18" charset="0"/>
              </a:rPr>
              <a:t>هيأت حاصل از تكرار نسبت ميان دو شيء :</a:t>
            </a:r>
            <a:endParaRPr lang="en-US" sz="1800" dirty="0" smtClean="0">
              <a:solidFill>
                <a:schemeClr val="bg1"/>
              </a:solidFill>
              <a:latin typeface="IranNastaliq" pitchFamily="18" charset="0"/>
              <a:ea typeface="Calibri"/>
              <a:cs typeface="IranNastaliq" pitchFamily="18" charset="0"/>
            </a:endParaRPr>
          </a:p>
          <a:p>
            <a:pPr marL="60325" algn="r" rtl="1">
              <a:spcAft>
                <a:spcPts val="1000"/>
              </a:spcAft>
              <a:buNone/>
            </a:pPr>
            <a:r>
              <a:rPr lang="fa-IR" sz="3600" dirty="0" smtClean="0">
                <a:solidFill>
                  <a:schemeClr val="bg1"/>
                </a:solidFill>
                <a:latin typeface="IranNastaliq" pitchFamily="18" charset="0"/>
                <a:ea typeface="Calibri"/>
                <a:cs typeface="IranNastaliq" pitchFamily="18" charset="0"/>
              </a:rPr>
              <a:t>مضافان </a:t>
            </a:r>
            <a:r>
              <a:rPr lang="fa-IR"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ranNastaliq" pitchFamily="18" charset="0"/>
                <a:ea typeface="Calibri"/>
                <a:cs typeface="IranNastaliq" pitchFamily="18" charset="0"/>
              </a:rPr>
              <a:t>(‌بما هما مضافان) </a:t>
            </a:r>
            <a:r>
              <a:rPr lang="fa-IR" sz="3600" dirty="0" smtClean="0">
                <a:solidFill>
                  <a:schemeClr val="bg1"/>
                </a:solidFill>
                <a:latin typeface="IranNastaliq" pitchFamily="18" charset="0"/>
                <a:ea typeface="Calibri"/>
                <a:cs typeface="IranNastaliq" pitchFamily="18" charset="0"/>
              </a:rPr>
              <a:t>در وجود و عدم و قوّه وفعل تكافؤ دارند .</a:t>
            </a:r>
            <a:endParaRPr lang="en-US" sz="3600" dirty="0" smtClean="0">
              <a:solidFill>
                <a:schemeClr val="bg1"/>
              </a:solidFill>
              <a:latin typeface="IranNastaliq" pitchFamily="18" charset="0"/>
              <a:ea typeface="Calibri"/>
              <a:cs typeface="IranNastaliq" pitchFamily="18" charset="0"/>
            </a:endParaRPr>
          </a:p>
        </p:txBody>
      </p:sp>
      <p:sp>
        <p:nvSpPr>
          <p:cNvPr id="4" name="Rectangle 3"/>
          <p:cNvSpPr/>
          <p:nvPr/>
        </p:nvSpPr>
        <p:spPr>
          <a:xfrm>
            <a:off x="228600" y="838200"/>
            <a:ext cx="3200400" cy="1451679"/>
          </a:xfrm>
          <a:prstGeom prst="rect">
            <a:avLst/>
          </a:prstGeom>
        </p:spPr>
        <p:txBody>
          <a:bodyPr wrap="square">
            <a:spAutoFit/>
          </a:bodyPr>
          <a:lstStyle/>
          <a:p>
            <a:pPr marL="60325" algn="r" rtl="1">
              <a:spcAft>
                <a:spcPts val="1000"/>
              </a:spcAft>
            </a:pPr>
            <a:r>
              <a:rPr lang="fa-IR" sz="4000" dirty="0" smtClean="0">
                <a:solidFill>
                  <a:schemeClr val="bg1"/>
                </a:solidFill>
                <a:latin typeface="IranNastaliq" pitchFamily="18" charset="0"/>
                <a:ea typeface="Calibri"/>
                <a:cs typeface="IranNastaliq" pitchFamily="18" charset="0"/>
              </a:rPr>
              <a:t>متشابهة الأطراف :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أخوّت </a:t>
            </a:r>
            <a:endParaRPr lang="en-US" sz="4000" dirty="0" smtClean="0">
              <a:solidFill>
                <a:schemeClr val="bg1"/>
              </a:solidFill>
              <a:latin typeface="IranNastaliq" pitchFamily="18" charset="0"/>
              <a:ea typeface="Calibri"/>
              <a:cs typeface="IranNastaliq" pitchFamily="18" charset="0"/>
            </a:endParaRPr>
          </a:p>
          <a:p>
            <a:pPr marL="60325" algn="r" rtl="1">
              <a:spcAft>
                <a:spcPts val="1000"/>
              </a:spcAft>
            </a:pPr>
            <a:r>
              <a:rPr lang="fa-IR" sz="4000" dirty="0" smtClean="0">
                <a:solidFill>
                  <a:schemeClr val="bg1"/>
                </a:solidFill>
                <a:latin typeface="IranNastaliq" pitchFamily="18" charset="0"/>
                <a:ea typeface="Calibri"/>
                <a:cs typeface="IranNastaliq" pitchFamily="18" charset="0"/>
              </a:rPr>
              <a:t>مختلفة الأطراف :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مثل أبوّت و بنوّت </a:t>
            </a:r>
            <a:endPar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endParaRPr>
          </a:p>
        </p:txBody>
      </p:sp>
      <p:sp>
        <p:nvSpPr>
          <p:cNvPr id="5" name="Rectangle 4"/>
          <p:cNvSpPr/>
          <p:nvPr/>
        </p:nvSpPr>
        <p:spPr>
          <a:xfrm>
            <a:off x="6459908" y="3243792"/>
            <a:ext cx="2226892" cy="871008"/>
          </a:xfrm>
          <a:prstGeom prst="rect">
            <a:avLst/>
          </a:prstGeom>
        </p:spPr>
        <p:txBody>
          <a:bodyPr wrap="none">
            <a:spAutoFit/>
          </a:bodyPr>
          <a:lstStyle/>
          <a:p>
            <a:pPr marL="60325" algn="r" rtl="1">
              <a:lnSpc>
                <a:spcPct val="115000"/>
              </a:lnSpc>
              <a:spcAft>
                <a:spcPts val="1000"/>
              </a:spcAft>
            </a:pPr>
            <a:r>
              <a:rPr lang="fa-IR" sz="3600" dirty="0" smtClean="0">
                <a:solidFill>
                  <a:schemeClr val="bg1"/>
                </a:solidFill>
                <a:latin typeface="IranNastaliq" pitchFamily="18" charset="0"/>
                <a:ea typeface="Calibri"/>
                <a:cs typeface="IranNastaliq" pitchFamily="18" charset="0"/>
              </a:rPr>
              <a:t>دو اصطلاح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ea typeface="Calibri"/>
                <a:cs typeface="IranNastaliq" pitchFamily="18" charset="0"/>
              </a:rPr>
              <a:t>"مضاف" </a:t>
            </a:r>
            <a:r>
              <a:rPr lang="fa-IR" sz="3600" dirty="0" smtClean="0">
                <a:solidFill>
                  <a:schemeClr val="bg1"/>
                </a:solidFill>
                <a:latin typeface="IranNastaliq" pitchFamily="18" charset="0"/>
                <a:ea typeface="Calibri"/>
                <a:cs typeface="IranNastaliq" pitchFamily="18" charset="0"/>
              </a:rPr>
              <a:t>: </a:t>
            </a:r>
            <a:endParaRPr lang="en-US" sz="3600" dirty="0" smtClean="0">
              <a:solidFill>
                <a:schemeClr val="bg1"/>
              </a:solidFill>
              <a:latin typeface="IranNastaliq" pitchFamily="18" charset="0"/>
              <a:ea typeface="Calibri"/>
              <a:cs typeface="IranNastaliq" pitchFamily="18" charset="0"/>
            </a:endParaRPr>
          </a:p>
        </p:txBody>
      </p:sp>
      <p:sp>
        <p:nvSpPr>
          <p:cNvPr id="6" name="Rectangle 5"/>
          <p:cNvSpPr/>
          <p:nvPr/>
        </p:nvSpPr>
        <p:spPr>
          <a:xfrm>
            <a:off x="2895600" y="3048000"/>
            <a:ext cx="3352800" cy="1619418"/>
          </a:xfrm>
          <a:prstGeom prst="rect">
            <a:avLst/>
          </a:prstGeom>
        </p:spPr>
        <p:txBody>
          <a:bodyPr wrap="square">
            <a:spAutoFit/>
          </a:bodyPr>
          <a:lstStyle/>
          <a:p>
            <a:pPr marL="60325" algn="r" rtl="1">
              <a:lnSpc>
                <a:spcPct val="115000"/>
              </a:lnSpc>
              <a:spcAft>
                <a:spcPts val="1000"/>
              </a:spcAft>
            </a:pPr>
            <a:r>
              <a:rPr lang="fa-IR" sz="3600" dirty="0" smtClean="0">
                <a:solidFill>
                  <a:schemeClr val="bg1"/>
                </a:solidFill>
                <a:latin typeface="IranNastaliq" pitchFamily="18" charset="0"/>
                <a:ea typeface="Calibri"/>
                <a:cs typeface="IranNastaliq" pitchFamily="18" charset="0"/>
              </a:rPr>
              <a:t>مضاف حقيقي : </a:t>
            </a: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ea typeface="Calibri"/>
                <a:cs typeface="IranNastaliq" pitchFamily="18" charset="0"/>
              </a:rPr>
              <a:t>نفس إضافه </a:t>
            </a:r>
            <a:endParaRPr lang="en-US" sz="3600" dirty="0" smtClean="0">
              <a:solidFill>
                <a:schemeClr val="bg1"/>
              </a:solidFill>
              <a:latin typeface="IranNastaliq" pitchFamily="18" charset="0"/>
              <a:ea typeface="Calibri"/>
              <a:cs typeface="IranNastaliq" pitchFamily="18" charset="0"/>
            </a:endParaRPr>
          </a:p>
          <a:p>
            <a:pPr marL="60325" algn="r" rtl="1">
              <a:lnSpc>
                <a:spcPct val="150000"/>
              </a:lnSpc>
              <a:spcAft>
                <a:spcPts val="1000"/>
              </a:spcAft>
            </a:pPr>
            <a:r>
              <a:rPr lang="fa-IR" sz="3600" dirty="0" smtClean="0">
                <a:solidFill>
                  <a:schemeClr val="bg1"/>
                </a:solidFill>
                <a:latin typeface="IranNastaliq" pitchFamily="18" charset="0"/>
                <a:ea typeface="Calibri"/>
                <a:cs typeface="IranNastaliq" pitchFamily="18" charset="0"/>
              </a:rPr>
              <a:t>مضاف مشهوري : </a:t>
            </a: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ea typeface="Calibri"/>
                <a:cs typeface="IranNastaliq" pitchFamily="18" charset="0"/>
              </a:rPr>
              <a:t>معروض إضافه </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ea typeface="Calibri"/>
              <a:cs typeface="IranNastaliq" pitchFamily="18" charset="0"/>
            </a:endParaRPr>
          </a:p>
        </p:txBody>
      </p:sp>
      <p:sp>
        <p:nvSpPr>
          <p:cNvPr id="7" name="Right Brace 6"/>
          <p:cNvSpPr/>
          <p:nvPr/>
        </p:nvSpPr>
        <p:spPr>
          <a:xfrm>
            <a:off x="3352800" y="762000"/>
            <a:ext cx="381000" cy="1447800"/>
          </a:xfrm>
          <a:prstGeom prst="rightBrace">
            <a:avLst>
              <a:gd name="adj1" fmla="val 43750"/>
              <a:gd name="adj2" fmla="val 51236"/>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8" name="Right Brace 7"/>
          <p:cNvSpPr/>
          <p:nvPr/>
        </p:nvSpPr>
        <p:spPr>
          <a:xfrm>
            <a:off x="6172200" y="3124200"/>
            <a:ext cx="304800" cy="1295400"/>
          </a:xfrm>
          <a:prstGeom prst="rightBrace">
            <a:avLst>
              <a:gd name="adj1" fmla="val 49724"/>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9" name="Not Equal 8"/>
          <p:cNvSpPr/>
          <p:nvPr/>
        </p:nvSpPr>
        <p:spPr>
          <a:xfrm>
            <a:off x="1752600" y="5029200"/>
            <a:ext cx="609600" cy="457200"/>
          </a:xfrm>
          <a:prstGeom prst="mathNotEqual">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Not Equal 9"/>
          <p:cNvSpPr/>
          <p:nvPr/>
        </p:nvSpPr>
        <p:spPr>
          <a:xfrm>
            <a:off x="1905000" y="5943600"/>
            <a:ext cx="609600" cy="457200"/>
          </a:xfrm>
          <a:prstGeom prst="mathNotEqual">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a:ln>
            <a:solidFill>
              <a:schemeClr val="bg1"/>
            </a:solidFill>
          </a:ln>
          <a:effectLst>
            <a:glow rad="228600">
              <a:schemeClr val="accent6">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a:normAutofit/>
            <a:scene3d>
              <a:camera prst="perspectiveLeft"/>
              <a:lightRig rig="flat" dir="tl"/>
            </a:scene3d>
            <a:sp3d contourW="19050" prstMaterial="clear">
              <a:bevelT w="50800" h="50800"/>
              <a:contourClr>
                <a:schemeClr val="accent5">
                  <a:tint val="70000"/>
                  <a:satMod val="180000"/>
                  <a:alpha val="70000"/>
                </a:schemeClr>
              </a:contourClr>
            </a:sp3d>
          </a:bodyPr>
          <a:lstStyle/>
          <a:p>
            <a:pPr algn="ctr">
              <a:buNone/>
            </a:pPr>
            <a:endParaRPr lang="en-US" sz="8000" b="1" dirty="0" smtClean="0">
              <a:ln/>
              <a:solidFill>
                <a:schemeClr val="bg1"/>
              </a:solidFill>
              <a:effectLst>
                <a:glow rad="228600">
                  <a:schemeClr val="accent6">
                    <a:satMod val="175000"/>
                    <a:alpha val="40000"/>
                  </a:schemeClr>
                </a:glow>
              </a:effectLst>
              <a:cs typeface="Al-Kharashi 26" pitchFamily="2" charset="-78"/>
            </a:endParaRPr>
          </a:p>
          <a:p>
            <a:pPr algn="ctr">
              <a:buNone/>
            </a:pPr>
            <a:r>
              <a:rPr lang="fa-IR" sz="8000" b="1" dirty="0" smtClean="0">
                <a:ln/>
                <a:solidFill>
                  <a:schemeClr val="bg1"/>
                </a:solidFill>
                <a:effectLst>
                  <a:glow rad="228600">
                    <a:schemeClr val="accent6">
                      <a:satMod val="175000"/>
                      <a:alpha val="40000"/>
                    </a:schemeClr>
                  </a:glow>
                </a:effectLst>
                <a:cs typeface="Al-Kharashi 26" pitchFamily="2" charset="-78"/>
              </a:rPr>
              <a:t>والحمد لله ربّ العالمين</a:t>
            </a: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458200" cy="5364163"/>
          </a:xfrm>
          <a:blipFill>
            <a:blip r:embed="rId3">
              <a:lum bright="-52000" contrast="33000"/>
            </a:blip>
            <a:tile tx="0" ty="0" sx="100000" sy="100000" flip="none" algn="tl"/>
          </a:blip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lnSpc>
                <a:spcPct val="150000"/>
              </a:lnSpc>
              <a:buNone/>
            </a:pPr>
            <a:r>
              <a:rPr lang="fa-IR" sz="6600" dirty="0" smtClean="0">
                <a:solidFill>
                  <a:schemeClr val="bg1"/>
                </a:solidFill>
                <a:latin typeface="IranNastaliq" pitchFamily="18" charset="0"/>
                <a:cs typeface="IranNastaliq" pitchFamily="18" charset="0"/>
              </a:rPr>
              <a:t>وجود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اعراض </a:t>
            </a:r>
            <a:r>
              <a:rPr lang="fa-IR" sz="6600" dirty="0" smtClean="0">
                <a:solidFill>
                  <a:schemeClr val="bg1"/>
                </a:solidFill>
                <a:latin typeface="IranNastaliq" pitchFamily="18" charset="0"/>
                <a:cs typeface="IranNastaliq" pitchFamily="18" charset="0"/>
              </a:rPr>
              <a:t>بديهي(ازوجدانيات) است.</a:t>
            </a:r>
          </a:p>
          <a:p>
            <a:pPr algn="ctr">
              <a:lnSpc>
                <a:spcPct val="150000"/>
              </a:lnSpc>
              <a:buNone/>
            </a:pPr>
            <a:r>
              <a:rPr lang="fa-IR" sz="6600" dirty="0" smtClean="0">
                <a:solidFill>
                  <a:schemeClr val="bg1"/>
                </a:solidFill>
                <a:latin typeface="IranNastaliq" pitchFamily="18" charset="0"/>
                <a:cs typeface="IranNastaliq" pitchFamily="18" charset="0"/>
              </a:rPr>
              <a:t>اگر وجود اعراض را پذيرفتيم لا محاله وجود </a:t>
            </a:r>
            <a:r>
              <a:rPr lang="fa-IR" sz="6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جوهر </a:t>
            </a:r>
            <a:r>
              <a:rPr lang="fa-IR" sz="6600" dirty="0" smtClean="0">
                <a:solidFill>
                  <a:schemeClr val="bg1"/>
                </a:solidFill>
                <a:latin typeface="IranNastaliq" pitchFamily="18" charset="0"/>
                <a:cs typeface="IranNastaliq" pitchFamily="18" charset="0"/>
              </a:rPr>
              <a:t>را هم پذيرفته </a:t>
            </a:r>
            <a:r>
              <a:rPr lang="fa-IR" sz="6600" smtClean="0">
                <a:solidFill>
                  <a:schemeClr val="bg1"/>
                </a:solidFill>
                <a:latin typeface="IranNastaliq" pitchFamily="18" charset="0"/>
                <a:cs typeface="IranNastaliq" pitchFamily="18" charset="0"/>
              </a:rPr>
              <a:t>ايم.</a:t>
            </a:r>
          </a:p>
          <a:p>
            <a:pPr algn="ctr">
              <a:lnSpc>
                <a:spcPct val="150000"/>
              </a:lnSpc>
              <a:buNone/>
            </a:pPr>
            <a:r>
              <a:rPr lang="fa-IR" sz="66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a:t>
            </a:r>
            <a:r>
              <a:rPr lang="fa-IR"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من أنكر الجوهر أثبت الجوهر!)</a:t>
            </a:r>
            <a:endParaRPr lang="fa-IR" sz="6600" dirty="0" smtClean="0">
              <a:solidFill>
                <a:schemeClr val="bg1"/>
              </a:solidFill>
              <a:latin typeface="IranNastaliq" pitchFamily="18" charset="0"/>
              <a:cs typeface="IranNastaliq" pitchFamily="18" charset="0"/>
            </a:endParaRPr>
          </a:p>
        </p:txBody>
      </p:sp>
    </p:spTree>
  </p:cSld>
  <p:clrMapOvr>
    <a:masterClrMapping/>
  </p:clrMapOvr>
  <p:transition>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667000"/>
            <a:ext cx="1600200" cy="1752600"/>
          </a:xfrm>
        </p:spPr>
        <p:txBody>
          <a:bodyPr>
            <a:normAutofit/>
          </a:bodyPr>
          <a:lstStyle/>
          <a:p>
            <a:r>
              <a:rPr lang="fa-IR" sz="6000" dirty="0" smtClean="0">
                <a:solidFill>
                  <a:schemeClr val="bg1"/>
                </a:solidFill>
                <a:latin typeface="IranNastaliq" pitchFamily="18" charset="0"/>
                <a:cs typeface="IranNastaliq" pitchFamily="18" charset="0"/>
              </a:rPr>
              <a:t>اعراض*:</a:t>
            </a:r>
            <a:br>
              <a:rPr lang="fa-IR" sz="6000" dirty="0" smtClean="0">
                <a:solidFill>
                  <a:schemeClr val="bg1"/>
                </a:solidFill>
                <a:latin typeface="IranNastaliq" pitchFamily="18" charset="0"/>
                <a:cs typeface="IranNastaliq" pitchFamily="18" charset="0"/>
              </a:rPr>
            </a:br>
            <a:r>
              <a:rPr lang="fa-IR"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[عرض عام]</a:t>
            </a:r>
            <a:endParaRPr lang="fa-IR" sz="6000" dirty="0">
              <a:solidFill>
                <a:schemeClr val="bg1"/>
              </a:solidFill>
              <a:latin typeface="IranNastaliq" pitchFamily="18" charset="0"/>
              <a:cs typeface="IranNastaliq" pitchFamily="18" charset="0"/>
            </a:endParaRPr>
          </a:p>
        </p:txBody>
      </p:sp>
      <p:sp>
        <p:nvSpPr>
          <p:cNvPr id="3" name="Content Placeholder 2"/>
          <p:cNvSpPr>
            <a:spLocks noGrp="1"/>
          </p:cNvSpPr>
          <p:nvPr>
            <p:ph idx="1"/>
          </p:nvPr>
        </p:nvSpPr>
        <p:spPr>
          <a:xfrm>
            <a:off x="5638800" y="304800"/>
            <a:ext cx="1524000" cy="6248400"/>
          </a:xfrm>
        </p:spPr>
        <p:txBody>
          <a:bodyPr>
            <a:noAutofit/>
          </a:bodyPr>
          <a:lstStyle/>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1</a:t>
            </a:r>
            <a:r>
              <a:rPr lang="fa-IR" sz="400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كمّ</a:t>
            </a:r>
          </a:p>
          <a:p>
            <a:pPr algn="r">
              <a:buNone/>
            </a:pPr>
            <a:r>
              <a:rPr lang="fa-IR"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2</a:t>
            </a:r>
            <a:r>
              <a:rPr lang="fa-IR" sz="400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كيف</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3</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أين </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متی</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5</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وضع</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6</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جدة</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7</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إضافه</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8</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أن يفعل</a:t>
            </a:r>
          </a:p>
          <a:p>
            <a:pPr algn="r">
              <a:buNone/>
            </a:pPr>
            <a:r>
              <a:rPr lang="fa-IR"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9</a:t>
            </a:r>
            <a:r>
              <a:rPr lang="fa-IR" sz="4000" smtClean="0">
                <a:solidFill>
                  <a:srgbClr val="FFFF00"/>
                </a:solidFill>
                <a:latin typeface="IranNastaliq" pitchFamily="18" charset="0"/>
                <a:cs typeface="IranNastaliq" pitchFamily="18" charset="0"/>
              </a:rPr>
              <a:t>- </a:t>
            </a:r>
            <a:r>
              <a:rPr lang="fa-IR" sz="4000" dirty="0" smtClean="0">
                <a:solidFill>
                  <a:srgbClr val="FFFF00"/>
                </a:solidFill>
                <a:latin typeface="IranNastaliq" pitchFamily="18" charset="0"/>
                <a:cs typeface="IranNastaliq" pitchFamily="18" charset="0"/>
              </a:rPr>
              <a:t>أن ينفعل</a:t>
            </a:r>
          </a:p>
        </p:txBody>
      </p:sp>
      <p:sp>
        <p:nvSpPr>
          <p:cNvPr id="4" name="Left Brace 3"/>
          <p:cNvSpPr/>
          <p:nvPr/>
        </p:nvSpPr>
        <p:spPr>
          <a:xfrm>
            <a:off x="5334000" y="1981200"/>
            <a:ext cx="533400" cy="4724400"/>
          </a:xfrm>
          <a:prstGeom prst="leftBrace">
            <a:avLst>
              <a:gd name="adj1" fmla="val 56642"/>
              <a:gd name="adj2" fmla="val 44445"/>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5" name="Rectangle 4"/>
          <p:cNvSpPr/>
          <p:nvPr/>
        </p:nvSpPr>
        <p:spPr>
          <a:xfrm>
            <a:off x="-152400" y="3581400"/>
            <a:ext cx="5562600" cy="2862322"/>
          </a:xfrm>
          <a:prstGeom prst="rect">
            <a:avLst/>
          </a:prstGeom>
        </p:spPr>
        <p:txBody>
          <a:bodyPr wrap="square">
            <a:spAutoFit/>
          </a:bodyPr>
          <a:lstStyle/>
          <a:p>
            <a:pPr algn="r">
              <a:lnSpc>
                <a:spcPct val="150000"/>
              </a:lnSpc>
            </a:pPr>
            <a:r>
              <a:rPr lang="fa-IR" sz="3600" dirty="0" smtClean="0">
                <a:solidFill>
                  <a:schemeClr val="bg1"/>
                </a:solidFill>
                <a:latin typeface="IranNastaliq" pitchFamily="18" charset="0"/>
                <a:cs typeface="B Jadid" pitchFamily="2" charset="-78"/>
              </a:rPr>
              <a:t>مقولات نسبي</a:t>
            </a:r>
          </a:p>
          <a:p>
            <a:pPr algn="r">
              <a:lnSpc>
                <a:spcPct val="150000"/>
              </a:lnSpc>
            </a:pP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(عمر وبن سهلان:</a:t>
            </a:r>
            <a:r>
              <a:rPr lang="fa-IR" sz="3600" dirty="0" smtClean="0">
                <a:solidFill>
                  <a:schemeClr val="bg1"/>
                </a:solidFill>
                <a:latin typeface="IranNastaliq" pitchFamily="18" charset="0"/>
                <a:cs typeface="IranNastaliq" pitchFamily="18" charset="0"/>
              </a:rPr>
              <a:t>مقولات نسبي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يك مقوله </a:t>
            </a:r>
            <a:r>
              <a:rPr lang="fa-IR"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هستندومجموعاً </a:t>
            </a:r>
            <a:r>
              <a:rPr lang="fa-I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4</a:t>
            </a:r>
            <a:r>
              <a:rPr lang="fa-IR"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مقوله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داريم.)</a:t>
            </a:r>
          </a:p>
          <a:p>
            <a:pPr algn="r">
              <a:lnSpc>
                <a:spcPct val="200000"/>
              </a:lnSpc>
            </a:pPr>
            <a:r>
              <a:rPr lang="fa-IR"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شيخ إشراق:</a:t>
            </a:r>
            <a:r>
              <a:rPr lang="fa-I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IranNastaliq" pitchFamily="18" charset="0"/>
                <a:ea typeface="Calibri" pitchFamily="34" charset="0"/>
                <a:cs typeface="B Badr" pitchFamily="2" charset="-78"/>
              </a:rPr>
              <a:t>5</a:t>
            </a:r>
            <a:r>
              <a:rPr lang="fa-IR"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مقوله </a:t>
            </a: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داريم </a:t>
            </a:r>
            <a:r>
              <a:rPr lang="fa-IR" sz="36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IranNastaliq" pitchFamily="18" charset="0"/>
                <a:cs typeface="IranNastaliq" pitchFamily="18" charset="0"/>
              </a:rPr>
              <a:t>(آنچه ابن سهلان  گفته+حركت)</a:t>
            </a:r>
            <a:endParaRPr lang="fa-IR" sz="36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endParaRPr>
          </a:p>
        </p:txBody>
      </p:sp>
      <p:sp>
        <p:nvSpPr>
          <p:cNvPr id="6" name="Rectangle 5"/>
          <p:cNvSpPr/>
          <p:nvPr/>
        </p:nvSpPr>
        <p:spPr>
          <a:xfrm>
            <a:off x="685800" y="1447800"/>
            <a:ext cx="3873176" cy="1234953"/>
          </a:xfrm>
          <a:prstGeom prst="rect">
            <a:avLst/>
          </a:prstGeom>
        </p:spPr>
        <p:txBody>
          <a:bodyPr wrap="none">
            <a:spAutoFit/>
          </a:bodyPr>
          <a:lstStyle/>
          <a:p>
            <a:pPr>
              <a:lnSpc>
                <a:spcPct val="150000"/>
              </a:lnSpc>
            </a:pPr>
            <a:r>
              <a:rPr lang="fa-IR" sz="5400" dirty="0" smtClean="0">
                <a:solidFill>
                  <a:schemeClr val="bg1"/>
                </a:solidFill>
                <a:latin typeface="IranNastaliq" pitchFamily="18" charset="0"/>
                <a:cs typeface="IranNastaliq" pitchFamily="18" charset="0"/>
              </a:rPr>
              <a:t>*طبق استقراء وبر مبناي فلاسفه مشّاء</a:t>
            </a:r>
            <a:endParaRPr lang="fa-IR" sz="5400" dirty="0"/>
          </a:p>
        </p:txBody>
      </p:sp>
      <p:sp>
        <p:nvSpPr>
          <p:cNvPr id="7" name="Right Brace 6"/>
          <p:cNvSpPr/>
          <p:nvPr/>
        </p:nvSpPr>
        <p:spPr>
          <a:xfrm>
            <a:off x="7010400" y="228600"/>
            <a:ext cx="457200" cy="6477000"/>
          </a:xfrm>
          <a:prstGeom prst="rightBrace">
            <a:avLst>
              <a:gd name="adj1" fmla="val 106884"/>
              <a:gd name="adj2" fmla="val 46703"/>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algn="ctr">
              <a:lnSpc>
                <a:spcPct val="150000"/>
              </a:lnSpc>
              <a:buNone/>
            </a:pPr>
            <a:r>
              <a:rPr lang="fa-IR" sz="10400" dirty="0" smtClean="0">
                <a:solidFill>
                  <a:srgbClr val="FFFF00"/>
                </a:solidFill>
                <a:latin typeface="IranNastaliq" pitchFamily="18" charset="0"/>
                <a:cs typeface="MCS Kufy Madany E_U 3D." pitchFamily="2" charset="-78"/>
              </a:rPr>
              <a:t>الفصل الثاني :</a:t>
            </a:r>
          </a:p>
          <a:p>
            <a:pPr algn="ctr">
              <a:lnSpc>
                <a:spcPct val="150000"/>
              </a:lnSpc>
              <a:buNone/>
            </a:pPr>
            <a:r>
              <a:rPr lang="fa-IR" sz="8800" dirty="0" smtClean="0">
                <a:solidFill>
                  <a:srgbClr val="FFFF00"/>
                </a:solidFill>
                <a:latin typeface="IranNastaliq" pitchFamily="18" charset="0"/>
                <a:cs typeface="MCS Kufy Madany E_U 3D." pitchFamily="2" charset="-78"/>
              </a:rPr>
              <a:t> في أقسام الجوهر</a:t>
            </a:r>
            <a:endParaRPr lang="en-US" sz="8800" dirty="0" smtClean="0">
              <a:solidFill>
                <a:srgbClr val="FFFF00"/>
              </a:solidFill>
              <a:latin typeface="IranNastaliq" pitchFamily="18" charset="0"/>
              <a:cs typeface="MCS Kufy Madany E_U 3D." pitchFamily="2" charset="-78"/>
            </a:endParaRPr>
          </a:p>
          <a:p>
            <a:pPr algn="ctr">
              <a:buNone/>
            </a:pPr>
            <a:endParaRPr lang="fa-IR"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0" y="2590800"/>
            <a:ext cx="990600" cy="1143000"/>
          </a:xfrm>
        </p:spPr>
        <p:txBody>
          <a:bodyPr>
            <a:noAutofit/>
          </a:bodyPr>
          <a:lstStyle/>
          <a:p>
            <a:pPr algn="l">
              <a:lnSpc>
                <a:spcPct val="150000"/>
              </a:lnSpc>
            </a:pPr>
            <a:r>
              <a:rPr lang="fa-IR" sz="5400" dirty="0" smtClean="0">
                <a:solidFill>
                  <a:schemeClr val="bg1"/>
                </a:solidFill>
                <a:latin typeface="IranNastaliq" pitchFamily="18" charset="0"/>
                <a:ea typeface="+mn-ea"/>
                <a:cs typeface="IranNastaliq" pitchFamily="18" charset="0"/>
              </a:rPr>
              <a:t>جوهر:</a:t>
            </a:r>
          </a:p>
        </p:txBody>
      </p:sp>
      <p:sp>
        <p:nvSpPr>
          <p:cNvPr id="4" name="Rectangle 3"/>
          <p:cNvSpPr/>
          <p:nvPr/>
        </p:nvSpPr>
        <p:spPr>
          <a:xfrm>
            <a:off x="2362200" y="533400"/>
            <a:ext cx="5715000" cy="1015663"/>
          </a:xfrm>
          <a:prstGeom prst="rect">
            <a:avLst/>
          </a:prstGeom>
        </p:spPr>
        <p:txBody>
          <a:bodyPr wrap="square">
            <a:spAutoFit/>
          </a:bodyPr>
          <a:lstStyle/>
          <a:p>
            <a:pPr algn="r">
              <a:lnSpc>
                <a:spcPct val="150000"/>
              </a:lnSpc>
              <a:spcAft>
                <a:spcPts val="1000"/>
              </a:spcAft>
            </a:pPr>
            <a:r>
              <a:rPr lang="fa-IR" sz="4000" dirty="0" smtClean="0">
                <a:solidFill>
                  <a:schemeClr val="bg1"/>
                </a:solidFill>
                <a:latin typeface="IranNastaliq" pitchFamily="18" charset="0"/>
                <a:cs typeface="IranNastaliq" pitchFamily="18" charset="0"/>
              </a:rPr>
              <a:t>در جوهر ديگر حلول مي كند </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(صورت) [صورت جسميه] </a:t>
            </a:r>
            <a:endParaRPr lang="en-US" sz="4000" dirty="0" smtClean="0">
              <a:solidFill>
                <a:schemeClr val="bg1"/>
              </a:solidFill>
              <a:latin typeface="IranNastaliq" pitchFamily="18" charset="0"/>
              <a:cs typeface="IranNastaliq" pitchFamily="18" charset="0"/>
            </a:endParaRPr>
          </a:p>
        </p:txBody>
      </p:sp>
      <p:sp>
        <p:nvSpPr>
          <p:cNvPr id="5" name="Rectangle 4"/>
          <p:cNvSpPr/>
          <p:nvPr/>
        </p:nvSpPr>
        <p:spPr>
          <a:xfrm>
            <a:off x="6324600" y="2362200"/>
            <a:ext cx="1600200" cy="2167260"/>
          </a:xfrm>
          <a:prstGeom prst="rect">
            <a:avLst/>
          </a:prstGeom>
        </p:spPr>
        <p:txBody>
          <a:bodyPr wrap="square">
            <a:spAutoFit/>
          </a:bodyPr>
          <a:lstStyle/>
          <a:p>
            <a:pPr algn="r">
              <a:lnSpc>
                <a:spcPct val="150000"/>
              </a:lnSpc>
              <a:spcAft>
                <a:spcPts val="1000"/>
              </a:spcAft>
            </a:pPr>
            <a:r>
              <a:rPr lang="fa-IR" sz="4400" dirty="0" smtClean="0">
                <a:solidFill>
                  <a:schemeClr val="bg1"/>
                </a:solidFill>
                <a:latin typeface="IranNastaliq" pitchFamily="18" charset="0"/>
                <a:cs typeface="IranNastaliq" pitchFamily="18" charset="0"/>
              </a:rPr>
              <a:t>در جوهر ديگر </a:t>
            </a:r>
          </a:p>
          <a:p>
            <a:pPr algn="r">
              <a:lnSpc>
                <a:spcPct val="150000"/>
              </a:lnSpc>
              <a:spcAft>
                <a:spcPts val="1000"/>
              </a:spcAft>
            </a:pPr>
            <a:r>
              <a:rPr lang="fa-IR" sz="4400" dirty="0" smtClean="0">
                <a:solidFill>
                  <a:schemeClr val="bg1"/>
                </a:solidFill>
                <a:latin typeface="IranNastaliq" pitchFamily="18" charset="0"/>
                <a:cs typeface="IranNastaliq" pitchFamily="18" charset="0"/>
              </a:rPr>
              <a:t>حلول نمي كند : </a:t>
            </a:r>
            <a:endParaRPr lang="en-US" sz="4400" dirty="0" smtClean="0">
              <a:solidFill>
                <a:schemeClr val="bg1"/>
              </a:solidFill>
              <a:latin typeface="IranNastaliq" pitchFamily="18" charset="0"/>
              <a:cs typeface="IranNastaliq" pitchFamily="18" charset="0"/>
            </a:endParaRPr>
          </a:p>
        </p:txBody>
      </p:sp>
      <p:sp>
        <p:nvSpPr>
          <p:cNvPr id="6" name="Rectangle 5"/>
          <p:cNvSpPr/>
          <p:nvPr/>
        </p:nvSpPr>
        <p:spPr>
          <a:xfrm>
            <a:off x="2743200" y="1905000"/>
            <a:ext cx="3257623" cy="1107996"/>
          </a:xfrm>
          <a:prstGeom prst="rect">
            <a:avLst/>
          </a:prstGeom>
        </p:spPr>
        <p:txBody>
          <a:bodyPr wrap="none">
            <a:spAutoFit/>
          </a:bodyPr>
          <a:lstStyle/>
          <a:p>
            <a:pPr>
              <a:lnSpc>
                <a:spcPct val="150000"/>
              </a:lnSpc>
              <a:spcAft>
                <a:spcPts val="1000"/>
              </a:spcAft>
            </a:pPr>
            <a:r>
              <a:rPr lang="fa-IR" sz="4800" dirty="0" smtClean="0">
                <a:solidFill>
                  <a:schemeClr val="bg1"/>
                </a:solidFill>
                <a:latin typeface="IranNastaliq" pitchFamily="18" charset="0"/>
                <a:cs typeface="IranNastaliq" pitchFamily="18" charset="0"/>
              </a:rPr>
              <a:t>محل براي جوهر ديگر است </a:t>
            </a:r>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(مادّه)</a:t>
            </a:r>
            <a:endPar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p:txBody>
      </p:sp>
      <p:sp>
        <p:nvSpPr>
          <p:cNvPr id="7" name="Rectangle 6"/>
          <p:cNvSpPr/>
          <p:nvPr/>
        </p:nvSpPr>
        <p:spPr>
          <a:xfrm>
            <a:off x="4495800" y="3505200"/>
            <a:ext cx="1600200" cy="2167260"/>
          </a:xfrm>
          <a:prstGeom prst="rect">
            <a:avLst/>
          </a:prstGeom>
        </p:spPr>
        <p:txBody>
          <a:bodyPr wrap="square">
            <a:spAutoFit/>
          </a:bodyPr>
          <a:lstStyle/>
          <a:p>
            <a:pPr algn="r">
              <a:lnSpc>
                <a:spcPct val="150000"/>
              </a:lnSpc>
              <a:spcAft>
                <a:spcPts val="1000"/>
              </a:spcAft>
            </a:pPr>
            <a:r>
              <a:rPr lang="fa-IR" sz="4400" dirty="0" smtClean="0">
                <a:solidFill>
                  <a:schemeClr val="bg1"/>
                </a:solidFill>
                <a:latin typeface="IranNastaliq" pitchFamily="18" charset="0"/>
                <a:cs typeface="IranNastaliq" pitchFamily="18" charset="0"/>
              </a:rPr>
              <a:t>محل براي جوهر </a:t>
            </a:r>
          </a:p>
          <a:p>
            <a:pPr algn="r">
              <a:lnSpc>
                <a:spcPct val="150000"/>
              </a:lnSpc>
              <a:spcAft>
                <a:spcPts val="1000"/>
              </a:spcAft>
            </a:pPr>
            <a:r>
              <a:rPr lang="fa-IR" sz="4400" dirty="0" smtClean="0">
                <a:solidFill>
                  <a:schemeClr val="bg1"/>
                </a:solidFill>
                <a:latin typeface="IranNastaliq" pitchFamily="18" charset="0"/>
                <a:cs typeface="IranNastaliq" pitchFamily="18" charset="0"/>
              </a:rPr>
              <a:t>ديگر نيست :</a:t>
            </a:r>
            <a:endParaRPr lang="en-US" sz="4400" dirty="0" smtClean="0">
              <a:solidFill>
                <a:schemeClr val="bg1"/>
              </a:solidFill>
              <a:latin typeface="IranNastaliq" pitchFamily="18" charset="0"/>
              <a:cs typeface="IranNastaliq" pitchFamily="18" charset="0"/>
            </a:endParaRPr>
          </a:p>
        </p:txBody>
      </p:sp>
      <p:sp>
        <p:nvSpPr>
          <p:cNvPr id="8" name="Rectangle 7"/>
          <p:cNvSpPr/>
          <p:nvPr/>
        </p:nvSpPr>
        <p:spPr>
          <a:xfrm>
            <a:off x="228600" y="4495800"/>
            <a:ext cx="2675732" cy="1023357"/>
          </a:xfrm>
          <a:prstGeom prst="rect">
            <a:avLst/>
          </a:prstGeom>
        </p:spPr>
        <p:txBody>
          <a:bodyPr wrap="none">
            <a:spAutoFit/>
          </a:bodyPr>
          <a:lstStyle/>
          <a:p>
            <a:pPr>
              <a:lnSpc>
                <a:spcPct val="150000"/>
              </a:lnSpc>
              <a:spcAft>
                <a:spcPts val="1000"/>
              </a:spcAft>
            </a:pPr>
            <a:r>
              <a:rPr lang="fa-IR" sz="4000" dirty="0" smtClean="0">
                <a:solidFill>
                  <a:schemeClr val="bg1"/>
                </a:solidFill>
                <a:latin typeface="IranNastaliq" pitchFamily="18" charset="0"/>
                <a:cs typeface="IranNastaliq" pitchFamily="18" charset="0"/>
              </a:rPr>
              <a:t>تحت تأثير جسم است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نفس</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000" dirty="0" smtClean="0">
                <a:solidFill>
                  <a:schemeClr val="bg1"/>
                </a:solidFill>
                <a:latin typeface="IranNastaliq" pitchFamily="18" charset="0"/>
                <a:cs typeface="IranNastaliq" pitchFamily="18" charset="0"/>
              </a:rPr>
              <a:t> </a:t>
            </a:r>
            <a:endParaRPr lang="en-US" sz="4000" dirty="0" smtClean="0">
              <a:solidFill>
                <a:schemeClr val="bg1"/>
              </a:solidFill>
              <a:latin typeface="IranNastaliq" pitchFamily="18" charset="0"/>
              <a:cs typeface="IranNastaliq" pitchFamily="18" charset="0"/>
            </a:endParaRPr>
          </a:p>
        </p:txBody>
      </p:sp>
      <p:sp>
        <p:nvSpPr>
          <p:cNvPr id="9" name="Rectangle 8"/>
          <p:cNvSpPr/>
          <p:nvPr/>
        </p:nvSpPr>
        <p:spPr>
          <a:xfrm>
            <a:off x="228600" y="5638800"/>
            <a:ext cx="3429000" cy="1023357"/>
          </a:xfrm>
          <a:prstGeom prst="rect">
            <a:avLst/>
          </a:prstGeom>
        </p:spPr>
        <p:txBody>
          <a:bodyPr wrap="square">
            <a:spAutoFit/>
          </a:bodyPr>
          <a:lstStyle/>
          <a:p>
            <a:pPr>
              <a:lnSpc>
                <a:spcPct val="150000"/>
              </a:lnSpc>
              <a:spcAft>
                <a:spcPts val="1000"/>
              </a:spcAft>
            </a:pPr>
            <a:r>
              <a:rPr lang="fa-IR" sz="4000" dirty="0" smtClean="0">
                <a:solidFill>
                  <a:schemeClr val="bg1"/>
                </a:solidFill>
                <a:latin typeface="IranNastaliq" pitchFamily="18" charset="0"/>
                <a:cs typeface="IranNastaliq" pitchFamily="18" charset="0"/>
              </a:rPr>
              <a:t>تحت تأثير جسم نيست </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عقل</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endPar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endParaRPr>
          </a:p>
        </p:txBody>
      </p:sp>
      <p:sp>
        <p:nvSpPr>
          <p:cNvPr id="10" name="Rectangle 9"/>
          <p:cNvSpPr/>
          <p:nvPr/>
        </p:nvSpPr>
        <p:spPr>
          <a:xfrm>
            <a:off x="1066800" y="3581400"/>
            <a:ext cx="3810000" cy="769441"/>
          </a:xfrm>
          <a:prstGeom prst="rect">
            <a:avLst/>
          </a:prstGeom>
        </p:spPr>
        <p:txBody>
          <a:bodyPr wrap="square">
            <a:spAutoFit/>
          </a:bodyPr>
          <a:lstStyle/>
          <a:p>
            <a:r>
              <a:rPr lang="fa-IR" sz="4000" dirty="0" smtClean="0">
                <a:solidFill>
                  <a:schemeClr val="bg1"/>
                </a:solidFill>
                <a:latin typeface="IranNastaliq" pitchFamily="18" charset="0"/>
                <a:cs typeface="IranNastaliq" pitchFamily="18" charset="0"/>
              </a:rPr>
              <a:t>مركّب از مادّه وصورت است</a:t>
            </a: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(جسم)</a:t>
            </a:r>
          </a:p>
        </p:txBody>
      </p:sp>
      <p:sp>
        <p:nvSpPr>
          <p:cNvPr id="11" name="Rectangle 10"/>
          <p:cNvSpPr/>
          <p:nvPr/>
        </p:nvSpPr>
        <p:spPr>
          <a:xfrm>
            <a:off x="3124200" y="4487123"/>
            <a:ext cx="1406154" cy="1685077"/>
          </a:xfrm>
          <a:prstGeom prst="rect">
            <a:avLst/>
          </a:prstGeom>
        </p:spPr>
        <p:txBody>
          <a:bodyPr wrap="square">
            <a:spAutoFit/>
          </a:bodyPr>
          <a:lstStyle/>
          <a:p>
            <a:pPr algn="r">
              <a:lnSpc>
                <a:spcPct val="150000"/>
              </a:lnSpc>
            </a:pPr>
            <a:r>
              <a:rPr lang="fa-IR" sz="3600" smtClean="0">
                <a:solidFill>
                  <a:schemeClr val="bg1"/>
                </a:solidFill>
                <a:latin typeface="IranNastaliq" pitchFamily="18" charset="0"/>
                <a:cs typeface="IranNastaliq" pitchFamily="18" charset="0"/>
              </a:rPr>
              <a:t>مركّب از مادّه و</a:t>
            </a:r>
          </a:p>
          <a:p>
            <a:pPr algn="r">
              <a:lnSpc>
                <a:spcPct val="150000"/>
              </a:lnSpc>
            </a:pPr>
            <a:r>
              <a:rPr lang="fa-IR" sz="3600" smtClean="0">
                <a:solidFill>
                  <a:schemeClr val="bg1"/>
                </a:solidFill>
                <a:latin typeface="IranNastaliq" pitchFamily="18" charset="0"/>
                <a:cs typeface="IranNastaliq" pitchFamily="18" charset="0"/>
              </a:rPr>
              <a:t>صورت  نيست:</a:t>
            </a:r>
            <a:endParaRPr lang="fa-IR" sz="3600" dirty="0"/>
          </a:p>
        </p:txBody>
      </p:sp>
      <p:sp>
        <p:nvSpPr>
          <p:cNvPr id="12" name="Right Brace 11"/>
          <p:cNvSpPr/>
          <p:nvPr/>
        </p:nvSpPr>
        <p:spPr>
          <a:xfrm>
            <a:off x="7848600" y="609600"/>
            <a:ext cx="381000" cy="6019800"/>
          </a:xfrm>
          <a:prstGeom prst="rightBrace">
            <a:avLst>
              <a:gd name="adj1" fmla="val 95289"/>
              <a:gd name="adj2" fmla="val 44493"/>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3" name="Right Brace 12"/>
          <p:cNvSpPr/>
          <p:nvPr/>
        </p:nvSpPr>
        <p:spPr>
          <a:xfrm>
            <a:off x="6019800" y="1676400"/>
            <a:ext cx="381000" cy="4876800"/>
          </a:xfrm>
          <a:prstGeom prst="rightBrace">
            <a:avLst>
              <a:gd name="adj1" fmla="val 60507"/>
              <a:gd name="adj2" fmla="val 5000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4" name="Right Brace 13"/>
          <p:cNvSpPr/>
          <p:nvPr/>
        </p:nvSpPr>
        <p:spPr>
          <a:xfrm>
            <a:off x="4419600" y="3581400"/>
            <a:ext cx="381000" cy="2895600"/>
          </a:xfrm>
          <a:prstGeom prst="rightBrace">
            <a:avLst>
              <a:gd name="adj1" fmla="val 60507"/>
              <a:gd name="adj2" fmla="val 57780"/>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
        <p:nvSpPr>
          <p:cNvPr id="15" name="Right Brace 14"/>
          <p:cNvSpPr/>
          <p:nvPr/>
        </p:nvSpPr>
        <p:spPr>
          <a:xfrm>
            <a:off x="2971800" y="4572000"/>
            <a:ext cx="228600" cy="1981200"/>
          </a:xfrm>
          <a:prstGeom prst="rightBrace">
            <a:avLst>
              <a:gd name="adj1" fmla="val 25034"/>
              <a:gd name="adj2" fmla="val 62113"/>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fa-I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a:blipFill dpi="0" rotWithShape="1">
            <a:blip r:embed="rId3">
              <a:lum bright="-15000" contrast="54000"/>
            </a:blip>
            <a:srcRect/>
            <a:stretch>
              <a:fillRect/>
            </a:stretch>
          </a:blip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rtl="1">
              <a:spcAft>
                <a:spcPts val="1000"/>
              </a:spcAft>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عقل</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جوهر مجرّد از مادّه در ذات و در فعل .</a:t>
            </a:r>
            <a:endParaRPr lang="en-US" sz="4000" dirty="0" smtClean="0">
              <a:solidFill>
                <a:schemeClr val="bg1"/>
              </a:solidFill>
              <a:latin typeface="IranNastaliq" pitchFamily="18" charset="0"/>
              <a:cs typeface="IranNastaliq" pitchFamily="18" charset="0"/>
            </a:endParaRPr>
          </a:p>
          <a:p>
            <a:pPr algn="r" rtl="1">
              <a:spcAft>
                <a:spcPts val="1000"/>
              </a:spcAft>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نفس</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جوهري كه ذاتاً مجرّد از مادّه است ولي در مقام فعل وابسته به آن است .</a:t>
            </a:r>
            <a:endParaRPr lang="en-US" sz="4000" dirty="0" smtClean="0">
              <a:solidFill>
                <a:schemeClr val="bg1"/>
              </a:solidFill>
              <a:latin typeface="IranNastaliq" pitchFamily="18" charset="0"/>
              <a:cs typeface="IranNastaliq" pitchFamily="18" charset="0"/>
            </a:endParaRPr>
          </a:p>
          <a:p>
            <a:pPr algn="r" rtl="1">
              <a:spcAft>
                <a:spcPts val="1000"/>
              </a:spcAft>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مادّه</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جوهر حامل قوّه .</a:t>
            </a:r>
            <a:endParaRPr lang="en-US" sz="4000" dirty="0" smtClean="0">
              <a:solidFill>
                <a:schemeClr val="bg1"/>
              </a:solidFill>
              <a:latin typeface="IranNastaliq" pitchFamily="18" charset="0"/>
              <a:cs typeface="IranNastaliq" pitchFamily="18" charset="0"/>
            </a:endParaRPr>
          </a:p>
          <a:p>
            <a:pPr algn="r" rtl="1">
              <a:spcAft>
                <a:spcPts val="1000"/>
              </a:spcAft>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صورت </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a:t>
            </a:r>
            <a:r>
              <a:rPr lang="fa-IR" sz="4000" dirty="0" smtClean="0">
                <a:solidFill>
                  <a:schemeClr val="bg1"/>
                </a:solidFill>
                <a:latin typeface="IranNastaliq" pitchFamily="18" charset="0"/>
                <a:cs typeface="IranNastaliq" pitchFamily="18" charset="0"/>
              </a:rPr>
              <a:t>جوهر مفيد فعليّت مادّه از جهت امتدادات سه گانه .</a:t>
            </a:r>
            <a:endParaRPr lang="en-US" sz="4000" dirty="0" smtClean="0">
              <a:solidFill>
                <a:schemeClr val="bg1"/>
              </a:solidFill>
              <a:latin typeface="IranNastaliq" pitchFamily="18" charset="0"/>
              <a:cs typeface="IranNastaliq" pitchFamily="18" charset="0"/>
            </a:endParaRPr>
          </a:p>
          <a:p>
            <a:pPr algn="r" rtl="1">
              <a:spcAft>
                <a:spcPts val="1000"/>
              </a:spcAft>
              <a:buNone/>
            </a:pPr>
            <a:r>
              <a:rPr lang="fa-I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جسم </a:t>
            </a:r>
            <a:r>
              <a:rPr lang="fa-IR"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جوهر ممتدّ در جهات سه گانه .</a:t>
            </a:r>
            <a:endParaRPr lang="en-US" sz="4000" dirty="0" smtClean="0">
              <a:solidFill>
                <a:schemeClr val="bg1"/>
              </a:solidFill>
              <a:latin typeface="IranNastaliq" pitchFamily="18" charset="0"/>
              <a:cs typeface="IranNastaliq" pitchFamily="18" charset="0"/>
            </a:endParaRPr>
          </a:p>
          <a:p>
            <a:pPr algn="r" rtl="1">
              <a:spcAft>
                <a:spcPts val="1000"/>
              </a:spcAft>
              <a:buNone/>
            </a:pPr>
            <a:r>
              <a:rPr lang="fa-IR" sz="4800" dirty="0" smtClean="0">
                <a:solidFill>
                  <a:srgbClr val="FFFF00"/>
                </a:solidFill>
                <a:latin typeface="IranNastaliq" pitchFamily="18" charset="0"/>
                <a:cs typeface="GnJadid" pitchFamily="2" charset="-78"/>
              </a:rPr>
              <a:t>نكته</a:t>
            </a:r>
            <a:r>
              <a:rPr lang="fa-IR" sz="4800" dirty="0" smtClean="0">
                <a:solidFill>
                  <a:schemeClr val="bg1"/>
                </a:solidFill>
                <a:latin typeface="IranNastaliq" pitchFamily="18" charset="0"/>
                <a:cs typeface="IranNastaliq" pitchFamily="18" charset="0"/>
              </a:rPr>
              <a:t> </a:t>
            </a:r>
            <a:r>
              <a:rPr lang="fa-IR" sz="4800" dirty="0" smtClean="0">
                <a:solidFill>
                  <a:srgbClr val="FFFF00"/>
                </a:solidFill>
                <a:latin typeface="IranNastaliq" pitchFamily="18" charset="0"/>
                <a:cs typeface="GnJadid" pitchFamily="2" charset="-78"/>
              </a:rPr>
              <a:t>:</a:t>
            </a:r>
            <a:r>
              <a:rPr lang="fa-IR" sz="4800" dirty="0" smtClean="0">
                <a:solidFill>
                  <a:schemeClr val="bg1"/>
                </a:solidFill>
                <a:latin typeface="IranNastaliq" pitchFamily="18" charset="0"/>
                <a:cs typeface="IranNastaliq" pitchFamily="18" charset="0"/>
              </a:rPr>
              <a:t> </a:t>
            </a:r>
            <a:r>
              <a:rPr lang="fa-IR" sz="4000" dirty="0" smtClean="0">
                <a:solidFill>
                  <a:schemeClr val="bg1"/>
                </a:solidFill>
                <a:latin typeface="IranNastaliq" pitchFamily="18" charset="0"/>
                <a:cs typeface="IranNastaliq" pitchFamily="18" charset="0"/>
              </a:rPr>
              <a:t>صورت و نفس بالعرض تحت جوهر مندرج مي شوند و به حمل اولي جوهر نيستند« لأنّ الفصل غير مندرج تحت جنسه .»</a:t>
            </a:r>
            <a:endParaRPr lang="en-US" sz="4000" dirty="0" smtClean="0">
              <a:solidFill>
                <a:schemeClr val="bg1"/>
              </a:solidFill>
              <a:latin typeface="IranNastaliq" pitchFamily="18" charset="0"/>
              <a:cs typeface="IranNastaliq" pitchFamily="18" charset="0"/>
            </a:endParaRPr>
          </a:p>
          <a:p>
            <a:endParaRPr lang="fa-IR" sz="3600"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6"/>
        </a:lnRef>
        <a:fillRef idx="0">
          <a:schemeClr val="accent6"/>
        </a:fillRef>
        <a:effectRef idx="2">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13977</TotalTime>
  <Words>1693</Words>
  <Application>Microsoft Office PowerPoint</Application>
  <PresentationFormat>نمایش روی پرده (4:3)</PresentationFormat>
  <Paragraphs>267</Paragraphs>
  <Slides>45</Slides>
  <Notes>45</Notes>
  <HiddenSlides>0</HiddenSlides>
  <MMClips>0</MMClips>
  <ScaleCrop>false</ScaleCrop>
  <HeadingPairs>
    <vt:vector size="4" baseType="variant">
      <vt:variant>
        <vt:lpstr>طرح زمینه</vt:lpstr>
      </vt:variant>
      <vt:variant>
        <vt:i4>1</vt:i4>
      </vt:variant>
      <vt:variant>
        <vt:lpstr>عنوان های اسلاید</vt:lpstr>
      </vt:variant>
      <vt:variant>
        <vt:i4>45</vt:i4>
      </vt:variant>
    </vt:vector>
  </HeadingPairs>
  <TitlesOfParts>
    <vt:vector size="46" baseType="lpstr">
      <vt:lpstr>Office Theme</vt:lpstr>
      <vt:lpstr>ارائه PowerPoint</vt:lpstr>
      <vt:lpstr>ارائه PowerPoint</vt:lpstr>
      <vt:lpstr>ارائه PowerPoint</vt:lpstr>
      <vt:lpstr>ماهيّت:</vt:lpstr>
      <vt:lpstr>ارائه PowerPoint</vt:lpstr>
      <vt:lpstr>اعراض*: [عرض عام]</vt:lpstr>
      <vt:lpstr>ارائه PowerPoint</vt:lpstr>
      <vt:lpstr>جوهر:</vt:lpstr>
      <vt:lpstr>ارائه PowerPoint</vt:lpstr>
      <vt:lpstr>ارائه PowerPoint</vt:lpstr>
      <vt:lpstr>ارائه PowerPoint</vt:lpstr>
      <vt:lpstr>چند پاسخ به اين سؤال :</vt:lpstr>
      <vt:lpstr>ارائه PowerPoint</vt:lpstr>
      <vt:lpstr>حكماء مشاء: جسم مركّب از مادّه و صورت است و نه بسيط.</vt:lpstr>
      <vt:lpstr>ارائه PowerPoint</vt:lpstr>
      <vt:lpstr>ارائه PowerPoint</vt:lpstr>
      <vt:lpstr>اجسام خارجي از حيث آثارو افعال اختلافي آشكار دارند.</vt:lpstr>
      <vt:lpstr>ارائه PowerPoint</vt:lpstr>
      <vt:lpstr>تلازم مادّه وصورت=مادّه از صورت و صورت از مادّه جدا نمي شود.</vt:lpstr>
      <vt:lpstr>2-صورت از مادّه جدا نمي شود:</vt:lpstr>
      <vt:lpstr>ارائه PowerPoint</vt:lpstr>
      <vt:lpstr>الف- بيان إجمالي:</vt:lpstr>
      <vt:lpstr>ب- بيان تفصيلي:</vt:lpstr>
      <vt:lpstr>دوّم:مادّه به صورت نياز دارد:</vt:lpstr>
      <vt:lpstr>دو اشكال بر علّت بودن صورت براي مادّه:</vt:lpstr>
      <vt:lpstr>اشكال دوم:</vt:lpstr>
      <vt:lpstr>پاسخ به دو اشكال:</vt:lpstr>
      <vt:lpstr>ارائه PowerPoint</vt:lpstr>
      <vt:lpstr>برهان وجود نفس(جوهر مجرّد از مادّه در مقام ذات و در ارتباط با آن در مقام فعل)</vt:lpstr>
      <vt:lpstr>ادلّه وجود عقل(جوهر مجرّد از مادّه ذاتاً وفعلاً)</vt:lpstr>
      <vt:lpstr>ارائه PowerPoint</vt:lpstr>
      <vt:lpstr>ارائه PowerPoint</vt:lpstr>
      <vt:lpstr>ارائه PowerPoint</vt:lpstr>
      <vt:lpstr> 1-متّصل أجزاء آن حدّ مشترك دارند:</vt:lpstr>
      <vt:lpstr>نكته: قائلين به خلأ در تحقّق كمّ متّصل قارّ ترديد دارند.</vt:lpstr>
      <vt:lpstr>تتمّه:خواصّ كمّ</vt:lpstr>
      <vt:lpstr>ارائه PowerPoint</vt:lpstr>
      <vt:lpstr>ارائه PowerPoint</vt:lpstr>
      <vt:lpstr>اقسام كيف :</vt:lpstr>
      <vt:lpstr>ارائه PowerPoint</vt:lpstr>
      <vt:lpstr>مقولات نسبي:</vt:lpstr>
      <vt:lpstr>ارائه PowerPoint</vt:lpstr>
      <vt:lpstr>ارائه PowerPoint</vt:lpstr>
      <vt:lpstr>6- فعل : هيأت [تدريجي غير قارّ ] حاصل از تأثير مؤثّر مادام يؤثّر                                               فعل ابداعي            7- انفعال : هيأت [تدريجي غير قارّ ] حاصل از تأثّر متأثّر مادام يتأثّر                                                  انفعال ابداعي            </vt:lpstr>
      <vt:lpstr>ارائه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Hamid</dc:creator>
  <cp:lastModifiedBy>hamid</cp:lastModifiedBy>
  <cp:revision>192</cp:revision>
  <dcterms:created xsi:type="dcterms:W3CDTF">2006-08-16T00:00:00Z</dcterms:created>
  <dcterms:modified xsi:type="dcterms:W3CDTF">2011-05-28T19:05:36Z</dcterms:modified>
</cp:coreProperties>
</file>