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00" r:id="rId1"/>
  </p:sldMasterIdLst>
  <p:notesMasterIdLst>
    <p:notesMasterId r:id="rId25"/>
  </p:notesMasterIdLst>
  <p:sldIdLst>
    <p:sldId id="284" r:id="rId2"/>
    <p:sldId id="285" r:id="rId3"/>
    <p:sldId id="259" r:id="rId4"/>
    <p:sldId id="260" r:id="rId5"/>
    <p:sldId id="261" r:id="rId6"/>
    <p:sldId id="263" r:id="rId7"/>
    <p:sldId id="266" r:id="rId8"/>
    <p:sldId id="277" r:id="rId9"/>
    <p:sldId id="278" r:id="rId10"/>
    <p:sldId id="279" r:id="rId11"/>
    <p:sldId id="280" r:id="rId12"/>
    <p:sldId id="286" r:id="rId13"/>
    <p:sldId id="281" r:id="rId14"/>
    <p:sldId id="282" r:id="rId15"/>
    <p:sldId id="283" r:id="rId16"/>
    <p:sldId id="268" r:id="rId17"/>
    <p:sldId id="288" r:id="rId18"/>
    <p:sldId id="290" r:id="rId19"/>
    <p:sldId id="269" r:id="rId20"/>
    <p:sldId id="270" r:id="rId21"/>
    <p:sldId id="271" r:id="rId22"/>
    <p:sldId id="272" r:id="rId23"/>
    <p:sldId id="274" r:id="rId2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CC"/>
    <a:srgbClr val="006C31"/>
    <a:srgbClr val="009E47"/>
    <a:srgbClr val="CC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8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4047751-E083-40CB-BDF6-1DC27465CB24}" type="datetimeFigureOut">
              <a:rPr lang="fa-IR" smtClean="0"/>
              <a:pPr/>
              <a:t>12/22/1436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37A6B59-DCE6-4ED8-81F2-CC8652A1E54A}" type="slidenum">
              <a:rPr lang="fa-IR" smtClean="0"/>
              <a:pPr/>
              <a:t>‹#›</a:t>
            </a:fld>
            <a:endParaRPr lang="fa-IR"/>
          </a:p>
        </p:txBody>
      </p:sp>
    </p:spTree>
    <p:extLst>
      <p:ext uri="{BB962C8B-B14F-4D97-AF65-F5344CB8AC3E}">
        <p14:creationId xmlns:p14="http://schemas.microsoft.com/office/powerpoint/2010/main" val="88729552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37A6B59-DCE6-4ED8-81F2-CC8652A1E54A}" type="slidenum">
              <a:rPr lang="fa-IR" smtClean="0"/>
              <a:pPr/>
              <a:t>19</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C5BF1962-A0BA-4C72-BE67-31CA23665243}" type="datetimeFigureOut">
              <a:rPr lang="fa-IR" smtClean="0"/>
              <a:pPr/>
              <a:t>12/22/1436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E026962-BA34-4566-B7A2-49EFAEC9E4BE}"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5BF1962-A0BA-4C72-BE67-31CA23665243}" type="datetimeFigureOut">
              <a:rPr lang="fa-IR" smtClean="0"/>
              <a:pPr/>
              <a:t>12/22/1436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E026962-BA34-4566-B7A2-49EFAEC9E4BE}"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5BF1962-A0BA-4C72-BE67-31CA23665243}" type="datetimeFigureOut">
              <a:rPr lang="fa-IR" smtClean="0"/>
              <a:pPr/>
              <a:t>12/22/1436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E026962-BA34-4566-B7A2-49EFAEC9E4BE}"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5BF1962-A0BA-4C72-BE67-31CA23665243}" type="datetimeFigureOut">
              <a:rPr lang="fa-IR" smtClean="0"/>
              <a:pPr/>
              <a:t>12/22/1436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E026962-BA34-4566-B7A2-49EFAEC9E4BE}"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BF1962-A0BA-4C72-BE67-31CA23665243}" type="datetimeFigureOut">
              <a:rPr lang="fa-IR" smtClean="0"/>
              <a:pPr/>
              <a:t>12/22/1436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E026962-BA34-4566-B7A2-49EFAEC9E4BE}"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C5BF1962-A0BA-4C72-BE67-31CA23665243}" type="datetimeFigureOut">
              <a:rPr lang="fa-IR" smtClean="0"/>
              <a:pPr/>
              <a:t>12/22/1436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E026962-BA34-4566-B7A2-49EFAEC9E4BE}"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C5BF1962-A0BA-4C72-BE67-31CA23665243}" type="datetimeFigureOut">
              <a:rPr lang="fa-IR" smtClean="0"/>
              <a:pPr/>
              <a:t>12/22/1436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E026962-BA34-4566-B7A2-49EFAEC9E4BE}"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C5BF1962-A0BA-4C72-BE67-31CA23665243}" type="datetimeFigureOut">
              <a:rPr lang="fa-IR" smtClean="0"/>
              <a:pPr/>
              <a:t>12/22/1436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E026962-BA34-4566-B7A2-49EFAEC9E4BE}"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F1962-A0BA-4C72-BE67-31CA23665243}" type="datetimeFigureOut">
              <a:rPr lang="fa-IR" smtClean="0"/>
              <a:pPr/>
              <a:t>12/22/1436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E026962-BA34-4566-B7A2-49EFAEC9E4BE}"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BF1962-A0BA-4C72-BE67-31CA23665243}" type="datetimeFigureOut">
              <a:rPr lang="fa-IR" smtClean="0"/>
              <a:pPr/>
              <a:t>12/22/1436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E026962-BA34-4566-B7A2-49EFAEC9E4BE}"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BF1962-A0BA-4C72-BE67-31CA23665243}" type="datetimeFigureOut">
              <a:rPr lang="fa-IR" smtClean="0"/>
              <a:pPr/>
              <a:t>12/22/1436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E026962-BA34-4566-B7A2-49EFAEC9E4BE}"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99"/>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5BF1962-A0BA-4C72-BE67-31CA23665243}" type="datetimeFigureOut">
              <a:rPr lang="fa-IR" smtClean="0"/>
              <a:pPr/>
              <a:t>12/22/1436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E026962-BA34-4566-B7A2-49EFAEC9E4BE}"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49)"/>
          <p:cNvPicPr/>
          <p:nvPr/>
        </p:nvPicPr>
        <p:blipFill>
          <a:blip r:embed="rId2"/>
          <a:srcRect/>
          <a:stretch>
            <a:fillRect/>
          </a:stretch>
        </p:blipFill>
        <p:spPr bwMode="auto">
          <a:xfrm>
            <a:off x="1428728" y="1643050"/>
            <a:ext cx="6264322" cy="3466532"/>
          </a:xfrm>
          <a:prstGeom prst="rect">
            <a:avLst/>
          </a:prstGeom>
          <a:noFill/>
          <a:ln w="9525">
            <a:noFill/>
            <a:miter lim="800000"/>
            <a:headEnd/>
            <a:tailEnd/>
          </a:ln>
          <a:effectLst>
            <a:glow rad="228600">
              <a:schemeClr val="accent2">
                <a:satMod val="175000"/>
                <a:alpha val="40000"/>
              </a:schemeClr>
            </a:glo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500034" y="214290"/>
            <a:ext cx="8143932" cy="785818"/>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000" b="1" dirty="0" smtClean="0">
                <a:cs typeface="B Nazanin" pitchFamily="2" charset="-78"/>
              </a:rPr>
              <a:t>استفاده از </a:t>
            </a:r>
            <a:r>
              <a:rPr lang="en-US" sz="2000" b="1" dirty="0" smtClean="0">
                <a:cs typeface="B Nazanin" pitchFamily="2" charset="-78"/>
              </a:rPr>
              <a:t>RQD</a:t>
            </a:r>
            <a:r>
              <a:rPr lang="fa-IR" sz="2000" b="1" dirty="0" smtClean="0">
                <a:cs typeface="B Nazanin" pitchFamily="2" charset="-78"/>
              </a:rPr>
              <a:t> جهت تعیین مدول تغییر شکل پذیری</a:t>
            </a:r>
            <a:endParaRPr lang="fa-IR" sz="2000" dirty="0">
              <a:cs typeface="B Nazanin" pitchFamily="2" charset="-78"/>
            </a:endParaRPr>
          </a:p>
        </p:txBody>
      </p:sp>
      <p:sp>
        <p:nvSpPr>
          <p:cNvPr id="7" name="Curved Up Ribbon 6"/>
          <p:cNvSpPr/>
          <p:nvPr/>
        </p:nvSpPr>
        <p:spPr>
          <a:xfrm>
            <a:off x="214282" y="1428736"/>
            <a:ext cx="8643998" cy="5214974"/>
          </a:xfrm>
          <a:prstGeom prst="ellipseRibbon2">
            <a:avLst>
              <a:gd name="adj1" fmla="val 14679"/>
              <a:gd name="adj2" fmla="val 71862"/>
              <a:gd name="adj3" fmla="val 9438"/>
            </a:avLst>
          </a:prstGeom>
          <a:effectLst/>
        </p:spPr>
        <p:style>
          <a:lnRef idx="1">
            <a:schemeClr val="accent3"/>
          </a:lnRef>
          <a:fillRef idx="2">
            <a:schemeClr val="accent3"/>
          </a:fillRef>
          <a:effectRef idx="1">
            <a:schemeClr val="accent3"/>
          </a:effectRef>
          <a:fontRef idx="minor">
            <a:schemeClr val="dk1"/>
          </a:fontRef>
        </p:style>
        <p:txBody>
          <a:bodyPr rtlCol="1" anchor="ctr"/>
          <a:lstStyle/>
          <a:p>
            <a:pPr algn="justLow">
              <a:spcBef>
                <a:spcPts val="1800"/>
              </a:spcBef>
            </a:pPr>
            <a:r>
              <a:rPr lang="en-US" b="1" dirty="0" smtClean="0"/>
              <a:t> </a:t>
            </a:r>
            <a:r>
              <a:rPr lang="fa-IR" sz="2000" b="1" dirty="0" smtClean="0">
                <a:solidFill>
                  <a:srgbClr val="0070C0"/>
                </a:solidFill>
                <a:cs typeface="B Nazanin" pitchFamily="2" charset="-78"/>
              </a:rPr>
              <a:t>محدودیت روابط موجود بین </a:t>
            </a:r>
            <a:r>
              <a:rPr lang="en-US" sz="2000" b="1" dirty="0" smtClean="0">
                <a:solidFill>
                  <a:srgbClr val="0070C0"/>
                </a:solidFill>
                <a:cs typeface="B Nazanin" pitchFamily="2" charset="-78"/>
              </a:rPr>
              <a:t>RQD</a:t>
            </a:r>
            <a:r>
              <a:rPr lang="fa-IR" sz="2000" b="1" dirty="0" smtClean="0">
                <a:solidFill>
                  <a:srgbClr val="0070C0"/>
                </a:solidFill>
                <a:cs typeface="B Nazanin" pitchFamily="2" charset="-78"/>
              </a:rPr>
              <a:t> و  </a:t>
            </a:r>
            <a:r>
              <a:rPr lang="en-US" sz="2000" b="1" dirty="0" smtClean="0">
                <a:solidFill>
                  <a:srgbClr val="0070C0"/>
                </a:solidFill>
                <a:cs typeface="B Nazanin" pitchFamily="2" charset="-78"/>
              </a:rPr>
              <a:t>:</a:t>
            </a:r>
            <a:r>
              <a:rPr lang="en-US" sz="2000" b="1" dirty="0" err="1" smtClean="0">
                <a:solidFill>
                  <a:srgbClr val="0070C0"/>
                </a:solidFill>
                <a:cs typeface="B Nazanin" pitchFamily="2" charset="-78"/>
              </a:rPr>
              <a:t>E</a:t>
            </a:r>
            <a:r>
              <a:rPr lang="en-US" sz="2000" b="1" baseline="-25000" dirty="0" err="1" smtClean="0">
                <a:solidFill>
                  <a:srgbClr val="0070C0"/>
                </a:solidFill>
                <a:cs typeface="B Nazanin" pitchFamily="2" charset="-78"/>
              </a:rPr>
              <a:t>m</a:t>
            </a:r>
            <a:r>
              <a:rPr lang="en-US" sz="2000" b="1" dirty="0" smtClean="0">
                <a:solidFill>
                  <a:srgbClr val="0070C0"/>
                </a:solidFill>
                <a:cs typeface="B Nazanin" pitchFamily="2" charset="-78"/>
              </a:rPr>
              <a:t>/</a:t>
            </a:r>
            <a:r>
              <a:rPr lang="en-US" sz="2000" b="1" dirty="0" err="1" smtClean="0">
                <a:solidFill>
                  <a:srgbClr val="0070C0"/>
                </a:solidFill>
                <a:cs typeface="B Nazanin" pitchFamily="2" charset="-78"/>
              </a:rPr>
              <a:t>E</a:t>
            </a:r>
            <a:r>
              <a:rPr lang="en-US" sz="2000" b="1" baseline="-25000" dirty="0" err="1" smtClean="0">
                <a:solidFill>
                  <a:srgbClr val="0070C0"/>
                </a:solidFill>
                <a:cs typeface="B Nazanin" pitchFamily="2" charset="-78"/>
              </a:rPr>
              <a:t>r</a:t>
            </a:r>
            <a:r>
              <a:rPr lang="en-US" sz="2000" b="1" dirty="0" smtClean="0">
                <a:solidFill>
                  <a:srgbClr val="0070C0"/>
                </a:solidFill>
                <a:cs typeface="B Nazanin" pitchFamily="2" charset="-78"/>
              </a:rPr>
              <a:t> </a:t>
            </a:r>
            <a:endParaRPr lang="en-US" b="1" dirty="0" smtClean="0">
              <a:solidFill>
                <a:srgbClr val="0070C0"/>
              </a:solidFill>
              <a:cs typeface="B Nazanin" pitchFamily="2" charset="-78"/>
            </a:endParaRPr>
          </a:p>
          <a:p>
            <a:pPr algn="justLow">
              <a:spcBef>
                <a:spcPts val="1800"/>
              </a:spcBef>
              <a:buFont typeface="Wingdings" pitchFamily="2" charset="2"/>
              <a:buChar char="Ø"/>
            </a:pPr>
            <a:r>
              <a:rPr lang="fa-IR" b="1" dirty="0" smtClean="0">
                <a:cs typeface="B Nazanin" pitchFamily="2" charset="-78"/>
              </a:rPr>
              <a:t>  رابطه (1) محدوده </a:t>
            </a:r>
            <a:r>
              <a:rPr lang="en-US" b="1" dirty="0" smtClean="0">
                <a:cs typeface="B Nazanin" pitchFamily="2" charset="-78"/>
              </a:rPr>
              <a:t>RQD &lt;60% </a:t>
            </a:r>
            <a:r>
              <a:rPr lang="fa-IR" b="1" dirty="0" smtClean="0">
                <a:cs typeface="B Nazanin" pitchFamily="2" charset="-78"/>
              </a:rPr>
              <a:t> را پوشش نمی دهد و یک مقدار دلخواه </a:t>
            </a:r>
            <a:r>
              <a:rPr lang="en-US" b="1" dirty="0" err="1" smtClean="0">
                <a:cs typeface="B Nazanin" pitchFamily="2" charset="-78"/>
              </a:rPr>
              <a:t>E</a:t>
            </a:r>
            <a:r>
              <a:rPr lang="en-US" b="1" baseline="-25000" dirty="0" err="1" smtClean="0">
                <a:cs typeface="B Nazanin" pitchFamily="2" charset="-78"/>
              </a:rPr>
              <a:t>m</a:t>
            </a:r>
            <a:r>
              <a:rPr lang="en-US" b="1" dirty="0" smtClean="0">
                <a:cs typeface="B Nazanin" pitchFamily="2" charset="-78"/>
              </a:rPr>
              <a:t>/</a:t>
            </a:r>
            <a:r>
              <a:rPr lang="en-US" b="1" dirty="0" err="1" smtClean="0">
                <a:cs typeface="B Nazanin" pitchFamily="2" charset="-78"/>
              </a:rPr>
              <a:t>E</a:t>
            </a:r>
            <a:r>
              <a:rPr lang="en-US" b="1" baseline="-25000" dirty="0" err="1" smtClean="0">
                <a:cs typeface="B Nazanin" pitchFamily="2" charset="-78"/>
              </a:rPr>
              <a:t>r</a:t>
            </a:r>
            <a:r>
              <a:rPr lang="en-US" b="1" dirty="0" smtClean="0">
                <a:cs typeface="B Nazanin" pitchFamily="2" charset="-78"/>
              </a:rPr>
              <a:t> </a:t>
            </a:r>
            <a:r>
              <a:rPr lang="fa-IR" b="1" dirty="0" smtClean="0">
                <a:cs typeface="B Nazanin" pitchFamily="2" charset="-78"/>
              </a:rPr>
              <a:t> می تواند در این محدوده انتخاب گردد. </a:t>
            </a:r>
            <a:endParaRPr lang="en-US" b="1" dirty="0" smtClean="0">
              <a:cs typeface="B Nazanin" pitchFamily="2" charset="-78"/>
            </a:endParaRPr>
          </a:p>
          <a:p>
            <a:pPr algn="justLow">
              <a:spcBef>
                <a:spcPts val="1800"/>
              </a:spcBef>
              <a:buFont typeface="Wingdings" pitchFamily="2" charset="2"/>
              <a:buChar char="Ø"/>
            </a:pPr>
            <a:r>
              <a:rPr lang="fa-IR" b="1" dirty="0" smtClean="0">
                <a:cs typeface="B Nazanin" pitchFamily="2" charset="-78"/>
              </a:rPr>
              <a:t>  برای هنگامی که </a:t>
            </a:r>
            <a:r>
              <a:rPr lang="en-US" b="1" dirty="0" smtClean="0">
                <a:cs typeface="B Nazanin" pitchFamily="2" charset="-78"/>
              </a:rPr>
              <a:t>RQD= 100%</a:t>
            </a:r>
            <a:r>
              <a:rPr lang="fa-IR" b="1" dirty="0" smtClean="0">
                <a:cs typeface="B Nazanin" pitchFamily="2" charset="-78"/>
              </a:rPr>
              <a:t> است، فرض می شود </a:t>
            </a:r>
            <a:r>
              <a:rPr lang="en-US" b="1" dirty="0" err="1" smtClean="0">
                <a:cs typeface="B Nazanin" pitchFamily="2" charset="-78"/>
              </a:rPr>
              <a:t>E</a:t>
            </a:r>
            <a:r>
              <a:rPr lang="en-US" b="1" baseline="-25000" dirty="0" err="1" smtClean="0">
                <a:cs typeface="B Nazanin" pitchFamily="2" charset="-78"/>
              </a:rPr>
              <a:t>m</a:t>
            </a:r>
            <a:r>
              <a:rPr lang="en-US" b="1" dirty="0" smtClean="0">
                <a:cs typeface="B Nazanin" pitchFamily="2" charset="-78"/>
              </a:rPr>
              <a:t> </a:t>
            </a:r>
            <a:r>
              <a:rPr lang="fa-IR" b="1" dirty="0" smtClean="0">
                <a:cs typeface="B Nazanin" pitchFamily="2" charset="-78"/>
              </a:rPr>
              <a:t> با </a:t>
            </a:r>
            <a:r>
              <a:rPr lang="en-US" b="1" dirty="0" err="1" smtClean="0">
                <a:cs typeface="B Nazanin" pitchFamily="2" charset="-78"/>
              </a:rPr>
              <a:t>E</a:t>
            </a:r>
            <a:r>
              <a:rPr lang="en-US" b="1" baseline="-25000" dirty="0" err="1" smtClean="0">
                <a:cs typeface="B Nazanin" pitchFamily="2" charset="-78"/>
              </a:rPr>
              <a:t>r</a:t>
            </a:r>
            <a:r>
              <a:rPr lang="en-US" b="1" dirty="0" smtClean="0">
                <a:cs typeface="B Nazanin" pitchFamily="2" charset="-78"/>
              </a:rPr>
              <a:t> </a:t>
            </a:r>
            <a:r>
              <a:rPr lang="fa-IR" b="1" dirty="0" smtClean="0">
                <a:cs typeface="B Nazanin" pitchFamily="2" charset="-78"/>
              </a:rPr>
              <a:t> برابر است این مساله در مسائل طراحی از ایمنی پایینی بر خوردار است. با این دلیل که </a:t>
            </a:r>
            <a:r>
              <a:rPr lang="en-US" b="1" dirty="0" smtClean="0">
                <a:cs typeface="B Nazanin" pitchFamily="2" charset="-78"/>
              </a:rPr>
              <a:t>RQD= 100</a:t>
            </a:r>
            <a:r>
              <a:rPr lang="fa-IR" b="1" dirty="0" smtClean="0">
                <a:cs typeface="B Nazanin" pitchFamily="2" charset="-78"/>
              </a:rPr>
              <a:t> معنی اش این نیست که توده سنگ، سالم و بکر می باشد شاید ناپیوستگی هایی در توده سنگ با </a:t>
            </a:r>
            <a:r>
              <a:rPr lang="en-US" b="1" dirty="0" smtClean="0">
                <a:cs typeface="B Nazanin" pitchFamily="2" charset="-78"/>
              </a:rPr>
              <a:t>RQD= 100</a:t>
            </a:r>
            <a:r>
              <a:rPr lang="fa-IR" b="1" dirty="0" smtClean="0">
                <a:cs typeface="B Nazanin" pitchFamily="2" charset="-78"/>
              </a:rPr>
              <a:t> وجود داشته باشد، بنابراین </a:t>
            </a:r>
            <a:r>
              <a:rPr lang="en-US" b="1" dirty="0" err="1" smtClean="0">
                <a:cs typeface="B Nazanin" pitchFamily="2" charset="-78"/>
              </a:rPr>
              <a:t>E</a:t>
            </a:r>
            <a:r>
              <a:rPr lang="en-US" b="1" baseline="-25000" dirty="0" err="1" smtClean="0">
                <a:cs typeface="B Nazanin" pitchFamily="2" charset="-78"/>
              </a:rPr>
              <a:t>m</a:t>
            </a:r>
            <a:r>
              <a:rPr lang="fa-IR" b="1" dirty="0" smtClean="0">
                <a:cs typeface="B Nazanin" pitchFamily="2" charset="-78"/>
              </a:rPr>
              <a:t> ممکن است کوچکتر از </a:t>
            </a:r>
            <a:r>
              <a:rPr lang="en-US" b="1" dirty="0" err="1" smtClean="0">
                <a:cs typeface="B Nazanin" pitchFamily="2" charset="-78"/>
              </a:rPr>
              <a:t>E</a:t>
            </a:r>
            <a:r>
              <a:rPr lang="en-US" b="1" baseline="-25000" dirty="0" err="1" smtClean="0">
                <a:cs typeface="B Nazanin" pitchFamily="2" charset="-78"/>
              </a:rPr>
              <a:t>r</a:t>
            </a:r>
            <a:r>
              <a:rPr lang="en-US" b="1" dirty="0" smtClean="0">
                <a:cs typeface="B Nazanin" pitchFamily="2" charset="-78"/>
              </a:rPr>
              <a:t> </a:t>
            </a:r>
            <a:r>
              <a:rPr lang="fa-IR" b="1" dirty="0" smtClean="0">
                <a:cs typeface="B Nazanin" pitchFamily="2" charset="-78"/>
              </a:rPr>
              <a:t> باشد حتی هنگامی که </a:t>
            </a:r>
            <a:r>
              <a:rPr lang="en-US" b="1" dirty="0" smtClean="0">
                <a:cs typeface="B Nazanin" pitchFamily="2" charset="-78"/>
              </a:rPr>
              <a:t>RQD = 100%</a:t>
            </a:r>
            <a:r>
              <a:rPr lang="fa-IR" b="1" dirty="0" smtClean="0">
                <a:cs typeface="B Nazanin" pitchFamily="2" charset="-78"/>
              </a:rPr>
              <a:t> است . </a:t>
            </a:r>
            <a:endParaRPr lang="en-US" b="1" dirty="0" smtClean="0">
              <a:cs typeface="B Nazanin" pitchFamily="2" charset="-78"/>
            </a:endParaRPr>
          </a:p>
          <a:p>
            <a:pPr algn="justLow">
              <a:spcBef>
                <a:spcPts val="1800"/>
              </a:spcBef>
              <a:buFont typeface="Wingdings" pitchFamily="2" charset="2"/>
              <a:buChar char="Ø"/>
            </a:pPr>
            <a:r>
              <a:rPr lang="fa-IR" b="1" dirty="0" smtClean="0">
                <a:cs typeface="B Nazanin" pitchFamily="2" charset="-78"/>
              </a:rPr>
              <a:t>  </a:t>
            </a:r>
            <a:r>
              <a:rPr lang="en-US" b="1" dirty="0" smtClean="0">
                <a:cs typeface="B Nazanin" pitchFamily="2" charset="-78"/>
              </a:rPr>
              <a:t>RQD</a:t>
            </a:r>
            <a:r>
              <a:rPr lang="fa-IR" b="1" dirty="0" smtClean="0">
                <a:cs typeface="B Nazanin" pitchFamily="2" charset="-78"/>
              </a:rPr>
              <a:t> فقط یکی از فاکتور های تاثیر گذار بر مدول تغییر شکل پذیری می باشد. عوامل دیگری از جمله شرایط ناپیوستگی روی مدول تغییر شکل پذیری تاثیر دارد، اما اینها در </a:t>
            </a:r>
            <a:r>
              <a:rPr lang="en-US" b="1" dirty="0" smtClean="0">
                <a:cs typeface="B Nazanin" pitchFamily="2" charset="-78"/>
              </a:rPr>
              <a:t>RQD</a:t>
            </a:r>
            <a:r>
              <a:rPr lang="fa-IR" b="1" dirty="0" smtClean="0">
                <a:cs typeface="B Nazanin" pitchFamily="2" charset="-78"/>
              </a:rPr>
              <a:t> لحاظ نشده است .</a:t>
            </a:r>
            <a:endParaRPr lang="fa-IR" b="1" dirty="0">
              <a:cs typeface="B Nazanin"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500034" y="214290"/>
            <a:ext cx="8143932" cy="785818"/>
          </a:xfrm>
          <a:prstGeom prst="cloud">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smtClean="0">
                <a:cs typeface="B Nazanin" pitchFamily="2" charset="-78"/>
              </a:rPr>
              <a:t>استفاده از </a:t>
            </a:r>
            <a:r>
              <a:rPr lang="en-US" b="1" dirty="0" smtClean="0">
                <a:cs typeface="B Nazanin" pitchFamily="2" charset="-78"/>
              </a:rPr>
              <a:t>RQD</a:t>
            </a:r>
            <a:r>
              <a:rPr lang="fa-IR" b="1" dirty="0" smtClean="0">
                <a:cs typeface="B Nazanin" pitchFamily="2" charset="-78"/>
              </a:rPr>
              <a:t> جهت تعیین مدول تغییر شکل پذیری</a:t>
            </a:r>
            <a:endParaRPr lang="fa-IR" dirty="0">
              <a:cs typeface="B Nazanin" pitchFamily="2" charset="-78"/>
            </a:endParaRPr>
          </a:p>
        </p:txBody>
      </p:sp>
      <p:pic>
        <p:nvPicPr>
          <p:cNvPr id="7" name="Picture 6"/>
          <p:cNvPicPr/>
          <p:nvPr/>
        </p:nvPicPr>
        <p:blipFill>
          <a:blip r:embed="rId2"/>
          <a:srcRect/>
          <a:stretch>
            <a:fillRect/>
          </a:stretch>
        </p:blipFill>
        <p:spPr bwMode="auto">
          <a:xfrm>
            <a:off x="5000628" y="3429000"/>
            <a:ext cx="3053177" cy="2857520"/>
          </a:xfrm>
          <a:prstGeom prst="rect">
            <a:avLst/>
          </a:prstGeom>
          <a:noFill/>
          <a:ln w="9525">
            <a:noFill/>
            <a:miter lim="800000"/>
            <a:headEnd/>
            <a:tailEnd/>
          </a:ln>
          <a:effectLst>
            <a:glow rad="228600">
              <a:schemeClr val="accent1">
                <a:satMod val="175000"/>
                <a:alpha val="40000"/>
              </a:schemeClr>
            </a:glow>
          </a:effectLst>
        </p:spPr>
      </p:pic>
      <p:sp>
        <p:nvSpPr>
          <p:cNvPr id="9" name="Striped Right Arrow 8"/>
          <p:cNvSpPr/>
          <p:nvPr/>
        </p:nvSpPr>
        <p:spPr>
          <a:xfrm>
            <a:off x="428596" y="4214818"/>
            <a:ext cx="4429156" cy="1428760"/>
          </a:xfrm>
          <a:prstGeom prst="stripedRightArrow">
            <a:avLst>
              <a:gd name="adj1" fmla="val 50000"/>
              <a:gd name="adj2" fmla="val 24604"/>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b="1" dirty="0" smtClean="0">
                <a:cs typeface="B Nazanin" pitchFamily="2" charset="-78"/>
              </a:rPr>
              <a:t>داده های بین </a:t>
            </a:r>
            <a:r>
              <a:rPr lang="en-US" b="1" dirty="0" smtClean="0">
                <a:cs typeface="B Nazanin" pitchFamily="2" charset="-78"/>
              </a:rPr>
              <a:t>RQD </a:t>
            </a:r>
            <a:r>
              <a:rPr lang="fa-IR" b="1" dirty="0" smtClean="0">
                <a:cs typeface="B Nazanin" pitchFamily="2" charset="-78"/>
              </a:rPr>
              <a:t>– </a:t>
            </a:r>
            <a:r>
              <a:rPr lang="en-US" b="1" dirty="0" smtClean="0">
                <a:cs typeface="B Nazanin" pitchFamily="2" charset="-78"/>
              </a:rPr>
              <a:t>  </a:t>
            </a:r>
            <a:r>
              <a:rPr lang="en-US" b="1" dirty="0" err="1" smtClean="0">
                <a:cs typeface="B Nazanin" pitchFamily="2" charset="-78"/>
              </a:rPr>
              <a:t>E</a:t>
            </a:r>
            <a:r>
              <a:rPr lang="en-US" b="1" baseline="-25000" dirty="0" err="1" smtClean="0">
                <a:cs typeface="B Nazanin" pitchFamily="2" charset="-78"/>
              </a:rPr>
              <a:t>m</a:t>
            </a:r>
            <a:r>
              <a:rPr lang="en-US" b="1" dirty="0" smtClean="0">
                <a:cs typeface="B Nazanin" pitchFamily="2" charset="-78"/>
              </a:rPr>
              <a:t>/</a:t>
            </a:r>
            <a:r>
              <a:rPr lang="en-US" b="1" dirty="0" err="1" smtClean="0">
                <a:cs typeface="B Nazanin" pitchFamily="2" charset="-78"/>
              </a:rPr>
              <a:t>E</a:t>
            </a:r>
            <a:r>
              <a:rPr lang="en-US" b="1" baseline="-25000" dirty="0" err="1" smtClean="0">
                <a:cs typeface="B Nazanin" pitchFamily="2" charset="-78"/>
              </a:rPr>
              <a:t>r</a:t>
            </a:r>
            <a:r>
              <a:rPr lang="fa-IR" b="1" baseline="-25000" dirty="0" smtClean="0">
                <a:cs typeface="B Nazanin" pitchFamily="2" charset="-78"/>
              </a:rPr>
              <a:t> </a:t>
            </a:r>
            <a:r>
              <a:rPr lang="en-US" b="1" dirty="0" smtClean="0">
                <a:cs typeface="B Nazanin" pitchFamily="2" charset="-78"/>
              </a:rPr>
              <a:t>Zhang, Einstein</a:t>
            </a:r>
            <a:r>
              <a:rPr lang="fa-IR" b="1" dirty="0" smtClean="0">
                <a:cs typeface="B Nazanin" pitchFamily="2" charset="-78"/>
              </a:rPr>
              <a:t> </a:t>
            </a:r>
            <a:endParaRPr lang="fa-IR" b="1" dirty="0">
              <a:cs typeface="B Nazanin" pitchFamily="2" charset="-78"/>
            </a:endParaRPr>
          </a:p>
        </p:txBody>
      </p:sp>
      <p:sp>
        <p:nvSpPr>
          <p:cNvPr id="12" name="Round Diagonal Corner Rectangle 11"/>
          <p:cNvSpPr/>
          <p:nvPr/>
        </p:nvSpPr>
        <p:spPr>
          <a:xfrm>
            <a:off x="785786" y="1214422"/>
            <a:ext cx="7715304" cy="1857388"/>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1" anchor="ctr"/>
          <a:lstStyle/>
          <a:p>
            <a:pPr algn="justLow">
              <a:spcBef>
                <a:spcPts val="1200"/>
              </a:spcBef>
            </a:pPr>
            <a:r>
              <a:rPr lang="en-US" b="1" dirty="0" smtClean="0">
                <a:cs typeface="B Nazanin" pitchFamily="2" charset="-78"/>
              </a:rPr>
              <a:t>Zhang, Einstein</a:t>
            </a:r>
            <a:r>
              <a:rPr lang="fa-IR" b="1" dirty="0" smtClean="0">
                <a:cs typeface="B Nazanin" pitchFamily="2" charset="-78"/>
              </a:rPr>
              <a:t> بدلیل محدودیت هایی روابط بین </a:t>
            </a:r>
            <a:r>
              <a:rPr lang="en-US" b="1" dirty="0" smtClean="0">
                <a:cs typeface="B Nazanin" pitchFamily="2" charset="-78"/>
              </a:rPr>
              <a:t>RQD </a:t>
            </a:r>
            <a:r>
              <a:rPr lang="fa-IR" b="1" dirty="0" smtClean="0">
                <a:cs typeface="B Nazanin" pitchFamily="2" charset="-78"/>
              </a:rPr>
              <a:t> و </a:t>
            </a:r>
            <a:r>
              <a:rPr lang="en-US" b="1" dirty="0" err="1" smtClean="0">
                <a:cs typeface="B Nazanin" pitchFamily="2" charset="-78"/>
              </a:rPr>
              <a:t>E</a:t>
            </a:r>
            <a:r>
              <a:rPr lang="en-US" b="1" baseline="-25000" dirty="0" err="1" smtClean="0">
                <a:cs typeface="B Nazanin" pitchFamily="2" charset="-78"/>
              </a:rPr>
              <a:t>m</a:t>
            </a:r>
            <a:r>
              <a:rPr lang="en-US" b="1" dirty="0" smtClean="0">
                <a:cs typeface="B Nazanin" pitchFamily="2" charset="-78"/>
              </a:rPr>
              <a:t>/</a:t>
            </a:r>
            <a:r>
              <a:rPr lang="en-US" b="1" dirty="0" err="1" smtClean="0">
                <a:cs typeface="B Nazanin" pitchFamily="2" charset="-78"/>
              </a:rPr>
              <a:t>E</a:t>
            </a:r>
            <a:r>
              <a:rPr lang="en-US" b="1" baseline="-25000" dirty="0" err="1" smtClean="0">
                <a:cs typeface="B Nazanin" pitchFamily="2" charset="-78"/>
              </a:rPr>
              <a:t>r</a:t>
            </a:r>
            <a:r>
              <a:rPr lang="fa-IR" b="1" dirty="0" smtClean="0">
                <a:cs typeface="B Nazanin" pitchFamily="2" charset="-78"/>
              </a:rPr>
              <a:t>، داده های زیادی را از متون متشر شده جمع آوری کردند. آنچنانکه رابطه ی جدیدی بین </a:t>
            </a:r>
            <a:r>
              <a:rPr lang="en-US" b="1" dirty="0" smtClean="0">
                <a:cs typeface="B Nazanin" pitchFamily="2" charset="-78"/>
              </a:rPr>
              <a:t>RQD</a:t>
            </a:r>
            <a:r>
              <a:rPr lang="fa-IR" b="1" dirty="0" smtClean="0">
                <a:cs typeface="B Nazanin" pitchFamily="2" charset="-78"/>
              </a:rPr>
              <a:t> و  </a:t>
            </a:r>
            <a:r>
              <a:rPr lang="en-US" b="1" dirty="0" err="1" smtClean="0">
                <a:cs typeface="B Nazanin" pitchFamily="2" charset="-78"/>
              </a:rPr>
              <a:t>E</a:t>
            </a:r>
            <a:r>
              <a:rPr lang="en-US" b="1" baseline="-25000" dirty="0" err="1" smtClean="0">
                <a:cs typeface="B Nazanin" pitchFamily="2" charset="-78"/>
              </a:rPr>
              <a:t>m</a:t>
            </a:r>
            <a:r>
              <a:rPr lang="en-US" b="1" dirty="0" smtClean="0">
                <a:cs typeface="B Nazanin" pitchFamily="2" charset="-78"/>
              </a:rPr>
              <a:t>/</a:t>
            </a:r>
            <a:r>
              <a:rPr lang="en-US" b="1" dirty="0" err="1" smtClean="0">
                <a:cs typeface="B Nazanin" pitchFamily="2" charset="-78"/>
              </a:rPr>
              <a:t>E</a:t>
            </a:r>
            <a:r>
              <a:rPr lang="en-US" b="1" baseline="-25000" dirty="0" err="1" smtClean="0">
                <a:cs typeface="B Nazanin" pitchFamily="2" charset="-78"/>
              </a:rPr>
              <a:t>r</a:t>
            </a:r>
            <a:r>
              <a:rPr lang="fa-IR" b="1" dirty="0" smtClean="0">
                <a:cs typeface="B Nazanin" pitchFamily="2" charset="-78"/>
              </a:rPr>
              <a:t> توسط این محققین ارائه می شود. علاوه بر داده های جمع آوری شده توسط  </a:t>
            </a:r>
            <a:r>
              <a:rPr lang="en-US" b="1" dirty="0" err="1" smtClean="0">
                <a:cs typeface="B Nazanin" pitchFamily="2" charset="-78"/>
              </a:rPr>
              <a:t>Zhang,Einstein</a:t>
            </a:r>
            <a:r>
              <a:rPr lang="fa-IR" b="1" dirty="0" smtClean="0">
                <a:cs typeface="B Nazanin" pitchFamily="2" charset="-78"/>
              </a:rPr>
              <a:t> داده های </a:t>
            </a:r>
            <a:r>
              <a:rPr lang="en-US" b="1" dirty="0" smtClean="0">
                <a:cs typeface="B Nazanin" pitchFamily="2" charset="-78"/>
              </a:rPr>
              <a:t>Coon, Merritt</a:t>
            </a:r>
            <a:r>
              <a:rPr lang="fa-IR" b="1" dirty="0" smtClean="0">
                <a:cs typeface="B Nazanin" pitchFamily="2" charset="-78"/>
              </a:rPr>
              <a:t> در شکل  نشان داده شده است .</a:t>
            </a:r>
          </a:p>
          <a:p>
            <a:pPr algn="justLow">
              <a:spcBef>
                <a:spcPts val="1200"/>
              </a:spcBef>
            </a:pPr>
            <a:r>
              <a:rPr lang="fa-IR" b="1" dirty="0" smtClean="0">
                <a:cs typeface="B Nazanin" pitchFamily="2" charset="-78"/>
              </a:rPr>
              <a:t>هم اکنون داده های نشان داه شده در شکل محدوده کامل </a:t>
            </a:r>
            <a:r>
              <a:rPr lang="en-US" b="1" dirty="0" smtClean="0">
                <a:cs typeface="B Nazanin" pitchFamily="2" charset="-78"/>
              </a:rPr>
              <a:t>0⩽RQD⩽100  </a:t>
            </a:r>
            <a:r>
              <a:rPr lang="fa-IR" b="1" dirty="0" smtClean="0">
                <a:cs typeface="B Nazanin" pitchFamily="2" charset="-78"/>
              </a:rPr>
              <a:t>را پوشش می دهد. </a:t>
            </a:r>
            <a:endParaRPr lang="fa-IR" b="1" dirty="0">
              <a:cs typeface="B Nazanin"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500034" y="214290"/>
            <a:ext cx="8143932" cy="785818"/>
          </a:xfrm>
          <a:prstGeom prst="cloud">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smtClean="0">
                <a:cs typeface="B Nazanin" pitchFamily="2" charset="-78"/>
              </a:rPr>
              <a:t>استفاده از </a:t>
            </a:r>
            <a:r>
              <a:rPr lang="en-US" b="1" dirty="0" smtClean="0">
                <a:cs typeface="B Nazanin" pitchFamily="2" charset="-78"/>
              </a:rPr>
              <a:t>RQD</a:t>
            </a:r>
            <a:r>
              <a:rPr lang="fa-IR" b="1" dirty="0" smtClean="0">
                <a:cs typeface="B Nazanin" pitchFamily="2" charset="-78"/>
              </a:rPr>
              <a:t> جهت تعیین مدول تغییر شکل پذیری</a:t>
            </a:r>
            <a:endParaRPr lang="fa-IR" dirty="0">
              <a:cs typeface="B Nazanin" pitchFamily="2" charset="-78"/>
            </a:endParaRPr>
          </a:p>
        </p:txBody>
      </p:sp>
      <p:sp>
        <p:nvSpPr>
          <p:cNvPr id="5" name="Flowchart: Document 4"/>
          <p:cNvSpPr/>
          <p:nvPr/>
        </p:nvSpPr>
        <p:spPr>
          <a:xfrm>
            <a:off x="714348" y="1214422"/>
            <a:ext cx="7929618" cy="5143536"/>
          </a:xfrm>
          <a:prstGeom prst="flowChartDocument">
            <a:avLst/>
          </a:prstGeom>
        </p:spPr>
        <p:style>
          <a:lnRef idx="1">
            <a:schemeClr val="accent1"/>
          </a:lnRef>
          <a:fillRef idx="2">
            <a:schemeClr val="accent1"/>
          </a:fillRef>
          <a:effectRef idx="1">
            <a:schemeClr val="accent1"/>
          </a:effectRef>
          <a:fontRef idx="minor">
            <a:schemeClr val="dk1"/>
          </a:fontRef>
        </p:style>
        <p:txBody>
          <a:bodyPr rtlCol="1" anchor="ctr"/>
          <a:lstStyle/>
          <a:p>
            <a:pPr algn="justLow">
              <a:spcBef>
                <a:spcPts val="1800"/>
              </a:spcBef>
            </a:pPr>
            <a:r>
              <a:rPr lang="fa-IR" b="1" dirty="0" smtClean="0">
                <a:solidFill>
                  <a:srgbClr val="FF0000"/>
                </a:solidFill>
                <a:cs typeface="B Nazanin" pitchFamily="2" charset="-78"/>
              </a:rPr>
              <a:t>پراکندگی داده ها در شکل قبل  تحت تاثیر عواملی است که در زیر به آن پرداخته می شود:</a:t>
            </a:r>
            <a:endParaRPr lang="en-US" b="1" dirty="0" smtClean="0">
              <a:solidFill>
                <a:srgbClr val="FF0000"/>
              </a:solidFill>
              <a:cs typeface="B Nazanin" pitchFamily="2" charset="-78"/>
            </a:endParaRPr>
          </a:p>
          <a:p>
            <a:pPr algn="justLow">
              <a:spcBef>
                <a:spcPts val="1800"/>
              </a:spcBef>
              <a:buFont typeface="Wingdings" pitchFamily="2" charset="2"/>
              <a:buChar char="Ø"/>
            </a:pPr>
            <a:r>
              <a:rPr lang="fa-IR" sz="2000" b="1" dirty="0" smtClean="0">
                <a:cs typeface="B Nazanin" pitchFamily="2" charset="-78"/>
              </a:rPr>
              <a:t>  تاثیر جهت:  </a:t>
            </a:r>
            <a:r>
              <a:rPr lang="fa-IR" b="1" dirty="0" smtClean="0">
                <a:cs typeface="B Nazanin" pitchFamily="2" charset="-78"/>
              </a:rPr>
              <a:t>بیشتر توده سنگ ها انیزتروپ هستند و در جهت های مختلف مدول تغییر شکل پذیری آنها متفاوت است. بسته به جهت بودن، هم </a:t>
            </a:r>
            <a:r>
              <a:rPr lang="en-US" b="1" dirty="0" smtClean="0">
                <a:cs typeface="B Nazanin" pitchFamily="2" charset="-78"/>
              </a:rPr>
              <a:t>RQD</a:t>
            </a:r>
            <a:r>
              <a:rPr lang="fa-IR" b="1" dirty="0" smtClean="0">
                <a:cs typeface="B Nazanin" pitchFamily="2" charset="-78"/>
              </a:rPr>
              <a:t> و هم مدول تغییر شکل پذیری، باعث پراکندگی زیاد داده ها می شود.</a:t>
            </a:r>
            <a:endParaRPr lang="en-US" b="1" dirty="0" smtClean="0">
              <a:cs typeface="B Nazanin" pitchFamily="2" charset="-78"/>
            </a:endParaRPr>
          </a:p>
          <a:p>
            <a:pPr algn="justLow">
              <a:spcBef>
                <a:spcPts val="1800"/>
              </a:spcBef>
              <a:buFont typeface="Wingdings" pitchFamily="2" charset="2"/>
              <a:buChar char="Ø"/>
            </a:pPr>
            <a:r>
              <a:rPr lang="fa-IR" b="1" dirty="0" smtClean="0">
                <a:cs typeface="B Nazanin" pitchFamily="2" charset="-78"/>
              </a:rPr>
              <a:t>  </a:t>
            </a:r>
            <a:r>
              <a:rPr lang="fa-IR" sz="2000" b="1" dirty="0" smtClean="0">
                <a:cs typeface="B Nazanin" pitchFamily="2" charset="-78"/>
              </a:rPr>
              <a:t>شرایط ناپیوستگی: </a:t>
            </a:r>
            <a:r>
              <a:rPr lang="fa-IR" b="1" dirty="0" smtClean="0">
                <a:cs typeface="B Nazanin" pitchFamily="2" charset="-78"/>
              </a:rPr>
              <a:t>در </a:t>
            </a:r>
            <a:r>
              <a:rPr lang="en-US" b="1" dirty="0" smtClean="0">
                <a:cs typeface="B Nazanin" pitchFamily="2" charset="-78"/>
              </a:rPr>
              <a:t>RQD</a:t>
            </a:r>
            <a:r>
              <a:rPr lang="fa-IR" b="1" dirty="0" smtClean="0">
                <a:cs typeface="B Nazanin" pitchFamily="2" charset="-78"/>
              </a:rPr>
              <a:t> شرایط ناپیوستگی از جمله دهانه باز شدگی ناپیوستگی ها و مواد پرکننده لحاظ نمی شود. با این وجود، شرایط ناپیوستگی تاثیر زیادی روی مدول تغییر شکل پذیری توده سنگ دارد.</a:t>
            </a:r>
            <a:endParaRPr lang="en-US" b="1" dirty="0" smtClean="0">
              <a:cs typeface="B Nazanin" pitchFamily="2" charset="-78"/>
            </a:endParaRPr>
          </a:p>
          <a:p>
            <a:pPr algn="justLow">
              <a:spcBef>
                <a:spcPts val="1800"/>
              </a:spcBef>
              <a:buFont typeface="Wingdings" pitchFamily="2" charset="2"/>
              <a:buChar char="Ø"/>
            </a:pPr>
            <a:r>
              <a:rPr lang="fa-IR" b="1" dirty="0" smtClean="0">
                <a:cs typeface="B Nazanin" pitchFamily="2" charset="-78"/>
              </a:rPr>
              <a:t>  </a:t>
            </a:r>
            <a:r>
              <a:rPr lang="fa-IR" sz="2000" b="1" dirty="0" smtClean="0">
                <a:cs typeface="B Nazanin" pitchFamily="2" charset="-78"/>
              </a:rPr>
              <a:t>غیر حساس بودن </a:t>
            </a:r>
            <a:r>
              <a:rPr lang="en-US" sz="2000" b="1" dirty="0" smtClean="0">
                <a:cs typeface="B Nazanin" pitchFamily="2" charset="-78"/>
              </a:rPr>
              <a:t>RQD</a:t>
            </a:r>
            <a:r>
              <a:rPr lang="fa-IR" sz="2000" b="1" dirty="0" smtClean="0">
                <a:cs typeface="B Nazanin" pitchFamily="2" charset="-78"/>
              </a:rPr>
              <a:t> به توالی ناپیوستگی: </a:t>
            </a:r>
            <a:r>
              <a:rPr lang="en-US" b="1" dirty="0" smtClean="0">
                <a:cs typeface="B Nazanin" pitchFamily="2" charset="-78"/>
              </a:rPr>
              <a:t>RQD </a:t>
            </a:r>
            <a:r>
              <a:rPr lang="fa-IR" b="1" dirty="0" smtClean="0">
                <a:cs typeface="B Nazanin" pitchFamily="2" charset="-78"/>
              </a:rPr>
              <a:t> بکار رفته در شکل به اصطلاح درصد تکه های سنگ سالم بزرگتر از مقدار آستانه </a:t>
            </a:r>
            <a:r>
              <a:rPr lang="en-US" b="1" dirty="0" smtClean="0">
                <a:cs typeface="B Nazanin" pitchFamily="2" charset="-78"/>
              </a:rPr>
              <a:t>0.1</a:t>
            </a:r>
            <a:r>
              <a:rPr lang="fa-IR" b="1" dirty="0" smtClean="0">
                <a:cs typeface="B Nazanin" pitchFamily="2" charset="-78"/>
              </a:rPr>
              <a:t> متر تعریف می شود. بر طبق گفته هاریسون اتخاذ یک مقدار آستانه </a:t>
            </a:r>
            <a:r>
              <a:rPr lang="en-US" b="1" dirty="0" smtClean="0">
                <a:cs typeface="B Nazanin" pitchFamily="2" charset="-78"/>
              </a:rPr>
              <a:t> t </a:t>
            </a:r>
            <a:r>
              <a:rPr lang="fa-IR" b="1" dirty="0" smtClean="0">
                <a:cs typeface="B Nazanin" pitchFamily="2" charset="-78"/>
              </a:rPr>
              <a:t>از </a:t>
            </a:r>
            <a:r>
              <a:rPr lang="en-US" b="1" dirty="0" smtClean="0">
                <a:cs typeface="B Nazanin" pitchFamily="2" charset="-78"/>
              </a:rPr>
              <a:t>0.1</a:t>
            </a:r>
            <a:r>
              <a:rPr lang="fa-IR" b="1" dirty="0" smtClean="0">
                <a:cs typeface="B Nazanin" pitchFamily="2" charset="-78"/>
              </a:rPr>
              <a:t> متر منتج به غیر حساس بودن </a:t>
            </a:r>
            <a:r>
              <a:rPr lang="en-US" b="1" dirty="0" smtClean="0">
                <a:cs typeface="B Nazanin" pitchFamily="2" charset="-78"/>
              </a:rPr>
              <a:t>RQD</a:t>
            </a:r>
            <a:r>
              <a:rPr lang="fa-IR" b="1" dirty="0" smtClean="0">
                <a:cs typeface="B Nazanin" pitchFamily="2" charset="-78"/>
              </a:rPr>
              <a:t> به تغییر توالی ناپیوستگی (یعنی متوسط فاصله داری ناپیوستگی </a:t>
            </a:r>
            <a:r>
              <a:rPr lang="en-US" b="1" dirty="0" smtClean="0">
                <a:cs typeface="B Nazanin" pitchFamily="2" charset="-78"/>
              </a:rPr>
              <a:t>S</a:t>
            </a:r>
            <a:r>
              <a:rPr lang="fa-IR" b="1" dirty="0" smtClean="0">
                <a:cs typeface="B Nazanin" pitchFamily="2" charset="-78"/>
              </a:rPr>
              <a:t> ) می گردد.</a:t>
            </a:r>
            <a:endParaRPr lang="fa-IR" b="1" dirty="0">
              <a:cs typeface="B Nazanin"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428596" y="214290"/>
            <a:ext cx="8215370" cy="785818"/>
          </a:xfrm>
          <a:prstGeom prst="cloud">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000" b="1" dirty="0" smtClean="0">
                <a:cs typeface="B Nazanin" pitchFamily="2" charset="-78"/>
              </a:rPr>
              <a:t>روابط ارائه شده بین </a:t>
            </a:r>
            <a:r>
              <a:rPr lang="en-US" sz="2000" b="1" dirty="0" smtClean="0">
                <a:cs typeface="B Nazanin" pitchFamily="2" charset="-78"/>
              </a:rPr>
              <a:t>RQD </a:t>
            </a:r>
            <a:r>
              <a:rPr lang="fa-IR" sz="2000" b="1" dirty="0" smtClean="0">
                <a:cs typeface="B Nazanin" pitchFamily="2" charset="-78"/>
              </a:rPr>
              <a:t> و مدول تغییر شکل پذیری توسط </a:t>
            </a:r>
            <a:r>
              <a:rPr lang="en-US" sz="2000" b="1" dirty="0" smtClean="0">
                <a:cs typeface="B Nazanin" pitchFamily="2" charset="-78"/>
              </a:rPr>
              <a:t>Zhang, Einstein </a:t>
            </a:r>
            <a:endParaRPr lang="fa-IR" sz="2000" dirty="0">
              <a:cs typeface="B Nazanin" pitchFamily="2" charset="-78"/>
            </a:endParaRPr>
          </a:p>
        </p:txBody>
      </p:sp>
      <p:sp>
        <p:nvSpPr>
          <p:cNvPr id="6" name="Horizontal Scroll 5"/>
          <p:cNvSpPr/>
          <p:nvPr/>
        </p:nvSpPr>
        <p:spPr>
          <a:xfrm>
            <a:off x="928662" y="1214422"/>
            <a:ext cx="7215238" cy="2143140"/>
          </a:xfrm>
          <a:prstGeom prst="horizontalScroll">
            <a:avLst/>
          </a:prstGeom>
        </p:spPr>
        <p:style>
          <a:lnRef idx="1">
            <a:schemeClr val="accent3"/>
          </a:lnRef>
          <a:fillRef idx="2">
            <a:schemeClr val="accent3"/>
          </a:fillRef>
          <a:effectRef idx="1">
            <a:schemeClr val="accent3"/>
          </a:effectRef>
          <a:fontRef idx="minor">
            <a:schemeClr val="dk1"/>
          </a:fontRef>
        </p:style>
        <p:txBody>
          <a:bodyPr rtlCol="1" anchor="ctr"/>
          <a:lstStyle/>
          <a:p>
            <a:pPr algn="justLow"/>
            <a:r>
              <a:rPr lang="fa-IR" b="1" dirty="0" smtClean="0">
                <a:cs typeface="B Nazanin" pitchFamily="2" charset="-78"/>
              </a:rPr>
              <a:t>با ملاحظه داده های نشان داده شده درشکل قبل و انجام یکسری آنالیزهای رگرسیون توسط </a:t>
            </a:r>
            <a:r>
              <a:rPr lang="en-US" b="1" dirty="0" smtClean="0">
                <a:cs typeface="B Nazanin" pitchFamily="2" charset="-78"/>
              </a:rPr>
              <a:t>Zhang, Einstein </a:t>
            </a:r>
            <a:r>
              <a:rPr lang="fa-IR" b="1" dirty="0" smtClean="0">
                <a:cs typeface="B Nazanin" pitchFamily="2" charset="-78"/>
              </a:rPr>
              <a:t>، رابطه ای برای تخمین مدول تغییر شکل پذیری توده سنگ بصورت زیر معرفی می شود: </a:t>
            </a:r>
            <a:endParaRPr lang="fa-IR" b="1" dirty="0">
              <a:cs typeface="B Nazanin" pitchFamily="2" charset="-78"/>
            </a:endParaRPr>
          </a:p>
        </p:txBody>
      </p:sp>
      <p:sp>
        <p:nvSpPr>
          <p:cNvPr id="7" name="Round Diagonal Corner Rectangle 6"/>
          <p:cNvSpPr/>
          <p:nvPr/>
        </p:nvSpPr>
        <p:spPr>
          <a:xfrm>
            <a:off x="1214414" y="3786190"/>
            <a:ext cx="6786610" cy="1928826"/>
          </a:xfrm>
          <a:prstGeom prst="round2DiagRect">
            <a:avLst>
              <a:gd name="adj1" fmla="val 21183"/>
              <a:gd name="adj2" fmla="val 0"/>
            </a:avLst>
          </a:prstGeom>
        </p:spPr>
        <p:style>
          <a:lnRef idx="1">
            <a:schemeClr val="accent4"/>
          </a:lnRef>
          <a:fillRef idx="2">
            <a:schemeClr val="accent4"/>
          </a:fillRef>
          <a:effectRef idx="1">
            <a:schemeClr val="accent4"/>
          </a:effectRef>
          <a:fontRef idx="minor">
            <a:schemeClr val="dk1"/>
          </a:fontRef>
        </p:style>
        <p:txBody>
          <a:bodyPr rtlCol="1" anchor="ctr"/>
          <a:lstStyle/>
          <a:p>
            <a:pPr rtl="0"/>
            <a:r>
              <a:rPr lang="en-US" b="1" dirty="0" err="1" smtClean="0"/>
              <a:t>E</a:t>
            </a:r>
            <a:r>
              <a:rPr lang="en-US" b="1" baseline="-25000" dirty="0" err="1" smtClean="0"/>
              <a:t>m</a:t>
            </a:r>
            <a:r>
              <a:rPr lang="en-US" b="1" dirty="0" smtClean="0"/>
              <a:t>/</a:t>
            </a:r>
            <a:r>
              <a:rPr lang="en-US" b="1" dirty="0" err="1" smtClean="0"/>
              <a:t>E</a:t>
            </a:r>
            <a:r>
              <a:rPr lang="en-US" b="1" baseline="-25000" dirty="0" err="1" smtClean="0"/>
              <a:t>r</a:t>
            </a:r>
            <a:r>
              <a:rPr lang="en-US" b="1" dirty="0" smtClean="0"/>
              <a:t> = 0.2 × 10 </a:t>
            </a:r>
            <a:r>
              <a:rPr lang="en-US" b="1" baseline="30000" dirty="0" smtClean="0"/>
              <a:t>0.0186 RQD - 1.91</a:t>
            </a:r>
            <a:r>
              <a:rPr lang="en-US" b="1" dirty="0" smtClean="0"/>
              <a:t>                  </a:t>
            </a:r>
            <a:r>
              <a:rPr lang="fa-IR" b="1" dirty="0" smtClean="0">
                <a:cs typeface="B Nazanin" pitchFamily="2" charset="-78"/>
              </a:rPr>
              <a:t>مرز پایینی        </a:t>
            </a:r>
            <a:r>
              <a:rPr lang="en-US" b="1" dirty="0" smtClean="0">
                <a:cs typeface="B Nazanin" pitchFamily="2" charset="-78"/>
              </a:rPr>
              <a:t>                    </a:t>
            </a:r>
            <a:r>
              <a:rPr lang="en-US" b="1" dirty="0" smtClean="0"/>
              <a:t>(2-a)      </a:t>
            </a:r>
          </a:p>
          <a:p>
            <a:pPr rtl="0"/>
            <a:endParaRPr lang="en-US" b="1" dirty="0" smtClean="0"/>
          </a:p>
          <a:p>
            <a:pPr rtl="0"/>
            <a:r>
              <a:rPr lang="en-US" b="1" dirty="0" err="1" smtClean="0"/>
              <a:t>E</a:t>
            </a:r>
            <a:r>
              <a:rPr lang="en-US" b="1" baseline="-25000" dirty="0" err="1" smtClean="0"/>
              <a:t>m</a:t>
            </a:r>
            <a:r>
              <a:rPr lang="en-US" b="1" dirty="0" smtClean="0"/>
              <a:t>/</a:t>
            </a:r>
            <a:r>
              <a:rPr lang="en-US" b="1" dirty="0" err="1" smtClean="0"/>
              <a:t>E</a:t>
            </a:r>
            <a:r>
              <a:rPr lang="en-US" b="1" baseline="-25000" dirty="0" err="1" smtClean="0"/>
              <a:t>r</a:t>
            </a:r>
            <a:r>
              <a:rPr lang="en-US" b="1" dirty="0" smtClean="0"/>
              <a:t>  = 1.8 × 10 </a:t>
            </a:r>
            <a:r>
              <a:rPr lang="en-US" b="1" baseline="30000" dirty="0" smtClean="0"/>
              <a:t>0.0186 RQD - 1.91</a:t>
            </a:r>
            <a:r>
              <a:rPr lang="en-US" b="1" dirty="0" smtClean="0"/>
              <a:t>                      </a:t>
            </a:r>
            <a:r>
              <a:rPr lang="fa-IR" b="1" dirty="0" smtClean="0">
                <a:cs typeface="B Nazanin" pitchFamily="2" charset="-78"/>
              </a:rPr>
              <a:t>مرز بالایی </a:t>
            </a:r>
            <a:r>
              <a:rPr lang="fa-IR" b="1" dirty="0" smtClean="0"/>
              <a:t>   </a:t>
            </a:r>
            <a:r>
              <a:rPr lang="en-US" b="1" dirty="0" smtClean="0"/>
              <a:t>                   (2-b)      </a:t>
            </a:r>
          </a:p>
          <a:p>
            <a:pPr rtl="0"/>
            <a:endParaRPr lang="en-US" b="1" dirty="0" smtClean="0"/>
          </a:p>
          <a:p>
            <a:pPr rtl="0"/>
            <a:r>
              <a:rPr lang="en-US" b="1" dirty="0" err="1" smtClean="0"/>
              <a:t>E</a:t>
            </a:r>
            <a:r>
              <a:rPr lang="en-US" b="1" baseline="-25000" dirty="0" err="1" smtClean="0"/>
              <a:t>m</a:t>
            </a:r>
            <a:r>
              <a:rPr lang="en-US" b="1" dirty="0" smtClean="0"/>
              <a:t>/</a:t>
            </a:r>
            <a:r>
              <a:rPr lang="en-US" b="1" dirty="0" err="1" smtClean="0"/>
              <a:t>E</a:t>
            </a:r>
            <a:r>
              <a:rPr lang="en-US" b="1" baseline="-25000" dirty="0" err="1" smtClean="0"/>
              <a:t>r</a:t>
            </a:r>
            <a:r>
              <a:rPr lang="en-US" b="1" dirty="0" smtClean="0"/>
              <a:t> = 10 </a:t>
            </a:r>
            <a:r>
              <a:rPr lang="en-US" b="1" baseline="30000" dirty="0" smtClean="0"/>
              <a:t>0.0186 RQD – 1.91</a:t>
            </a:r>
            <a:r>
              <a:rPr lang="en-US" b="1" dirty="0" smtClean="0"/>
              <a:t>                                     </a:t>
            </a:r>
            <a:r>
              <a:rPr lang="fa-IR" b="1" dirty="0" smtClean="0">
                <a:cs typeface="B Nazanin" pitchFamily="2" charset="-78"/>
              </a:rPr>
              <a:t>مرز میانی</a:t>
            </a:r>
            <a:r>
              <a:rPr lang="en-US" b="1" dirty="0" smtClean="0"/>
              <a:t>                    (2-c)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428596" y="214290"/>
            <a:ext cx="8215370" cy="785818"/>
          </a:xfrm>
          <a:prstGeom prst="cloud">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000" b="1" dirty="0" smtClean="0">
                <a:cs typeface="B Nazanin" pitchFamily="2" charset="-78"/>
              </a:rPr>
              <a:t>روابط ارائه شده بین </a:t>
            </a:r>
            <a:r>
              <a:rPr lang="en-US" sz="2000" b="1" dirty="0" smtClean="0">
                <a:cs typeface="B Nazanin" pitchFamily="2" charset="-78"/>
              </a:rPr>
              <a:t>RQD </a:t>
            </a:r>
            <a:r>
              <a:rPr lang="fa-IR" sz="2000" b="1" dirty="0" smtClean="0">
                <a:cs typeface="B Nazanin" pitchFamily="2" charset="-78"/>
              </a:rPr>
              <a:t> و مدول تغییر شکل پذیری توسط </a:t>
            </a:r>
            <a:r>
              <a:rPr lang="en-US" sz="2000" b="1" dirty="0" smtClean="0">
                <a:cs typeface="B Nazanin" pitchFamily="2" charset="-78"/>
              </a:rPr>
              <a:t>Zhang, Einstein </a:t>
            </a:r>
            <a:endParaRPr lang="fa-IR" sz="2000" dirty="0">
              <a:cs typeface="B Nazanin" pitchFamily="2" charset="-78"/>
            </a:endParaRPr>
          </a:p>
        </p:txBody>
      </p:sp>
      <p:pic>
        <p:nvPicPr>
          <p:cNvPr id="5" name="Picture 4"/>
          <p:cNvPicPr/>
          <p:nvPr/>
        </p:nvPicPr>
        <p:blipFill>
          <a:blip r:embed="rId2"/>
          <a:srcRect/>
          <a:stretch>
            <a:fillRect/>
          </a:stretch>
        </p:blipFill>
        <p:spPr bwMode="auto">
          <a:xfrm>
            <a:off x="857224" y="3786190"/>
            <a:ext cx="3591456" cy="2755090"/>
          </a:xfrm>
          <a:prstGeom prst="rect">
            <a:avLst/>
          </a:prstGeom>
          <a:noFill/>
          <a:ln w="9525">
            <a:noFill/>
            <a:miter lim="800000"/>
            <a:headEnd/>
            <a:tailEnd/>
          </a:ln>
          <a:effectLst>
            <a:glow rad="228600">
              <a:schemeClr val="accent5">
                <a:satMod val="175000"/>
                <a:alpha val="40000"/>
              </a:schemeClr>
            </a:glow>
          </a:effectLst>
        </p:spPr>
      </p:pic>
      <p:sp>
        <p:nvSpPr>
          <p:cNvPr id="7" name="Striped Right Arrow 6"/>
          <p:cNvSpPr/>
          <p:nvPr/>
        </p:nvSpPr>
        <p:spPr>
          <a:xfrm flipH="1">
            <a:off x="4714876" y="4429132"/>
            <a:ext cx="3786214" cy="1785950"/>
          </a:xfrm>
          <a:prstGeom prst="stripedRightArrow">
            <a:avLst>
              <a:gd name="adj1" fmla="val 50000"/>
              <a:gd name="adj2" fmla="val 22910"/>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fa-IR" b="1" dirty="0" smtClean="0">
                <a:cs typeface="B Nazanin" pitchFamily="2" charset="-78"/>
              </a:rPr>
              <a:t>روابط معرفی شده بین </a:t>
            </a:r>
            <a:r>
              <a:rPr lang="en-US" b="1" dirty="0" smtClean="0">
                <a:cs typeface="B Nazanin" pitchFamily="2" charset="-78"/>
              </a:rPr>
              <a:t>RQD</a:t>
            </a:r>
            <a:r>
              <a:rPr lang="fa-IR" b="1" dirty="0" smtClean="0">
                <a:cs typeface="B Nazanin" pitchFamily="2" charset="-78"/>
              </a:rPr>
              <a:t> و </a:t>
            </a:r>
            <a:r>
              <a:rPr lang="en-US" b="1" dirty="0" smtClean="0">
                <a:cs typeface="B Nazanin" pitchFamily="2" charset="-78"/>
              </a:rPr>
              <a:t> </a:t>
            </a:r>
            <a:r>
              <a:rPr lang="en-US" b="1" dirty="0" err="1" smtClean="0">
                <a:cs typeface="B Nazanin" pitchFamily="2" charset="-78"/>
              </a:rPr>
              <a:t>E</a:t>
            </a:r>
            <a:r>
              <a:rPr lang="en-US" b="1" baseline="-25000" dirty="0" err="1" smtClean="0">
                <a:cs typeface="B Nazanin" pitchFamily="2" charset="-78"/>
              </a:rPr>
              <a:t>m</a:t>
            </a:r>
            <a:r>
              <a:rPr lang="en-US" b="1" dirty="0" smtClean="0">
                <a:cs typeface="B Nazanin" pitchFamily="2" charset="-78"/>
              </a:rPr>
              <a:t>/</a:t>
            </a:r>
            <a:r>
              <a:rPr lang="en-US" b="1" dirty="0" err="1" smtClean="0">
                <a:cs typeface="B Nazanin" pitchFamily="2" charset="-78"/>
              </a:rPr>
              <a:t>E</a:t>
            </a:r>
            <a:r>
              <a:rPr lang="en-US" b="1" baseline="-25000" dirty="0" err="1" smtClean="0">
                <a:cs typeface="B Nazanin" pitchFamily="2" charset="-78"/>
              </a:rPr>
              <a:t>r</a:t>
            </a:r>
            <a:r>
              <a:rPr lang="fa-IR" b="1" baseline="-25000" dirty="0" smtClean="0">
                <a:cs typeface="B Nazanin" pitchFamily="2" charset="-78"/>
              </a:rPr>
              <a:t> </a:t>
            </a:r>
          </a:p>
          <a:p>
            <a:pPr algn="ctr"/>
            <a:r>
              <a:rPr lang="en-US" b="1" dirty="0" smtClean="0">
                <a:cs typeface="B Nazanin" pitchFamily="2" charset="-78"/>
              </a:rPr>
              <a:t>(Zhang, Einstein)</a:t>
            </a:r>
            <a:endParaRPr lang="fa-IR" b="1" dirty="0">
              <a:cs typeface="B Nazanin" pitchFamily="2" charset="-78"/>
            </a:endParaRPr>
          </a:p>
        </p:txBody>
      </p:sp>
      <p:sp>
        <p:nvSpPr>
          <p:cNvPr id="15" name="Wave 14"/>
          <p:cNvSpPr/>
          <p:nvPr/>
        </p:nvSpPr>
        <p:spPr>
          <a:xfrm>
            <a:off x="785786" y="1214422"/>
            <a:ext cx="7643866" cy="2357454"/>
          </a:xfrm>
          <a:prstGeom prst="wave">
            <a:avLst>
              <a:gd name="adj1" fmla="val 5494"/>
              <a:gd name="adj2" fmla="val 0"/>
            </a:avLst>
          </a:prstGeom>
        </p:spPr>
        <p:style>
          <a:lnRef idx="1">
            <a:schemeClr val="accent4"/>
          </a:lnRef>
          <a:fillRef idx="2">
            <a:schemeClr val="accent4"/>
          </a:fillRef>
          <a:effectRef idx="1">
            <a:schemeClr val="accent4"/>
          </a:effectRef>
          <a:fontRef idx="minor">
            <a:schemeClr val="dk1"/>
          </a:fontRef>
        </p:style>
        <p:txBody>
          <a:bodyPr rtlCol="1" anchor="ctr"/>
          <a:lstStyle/>
          <a:p>
            <a:pPr algn="justLow">
              <a:spcBef>
                <a:spcPts val="1200"/>
              </a:spcBef>
            </a:pPr>
            <a:r>
              <a:rPr lang="fa-IR" b="1" dirty="0" smtClean="0">
                <a:cs typeface="B Nazanin" pitchFamily="2" charset="-78"/>
              </a:rPr>
              <a:t>روابط </a:t>
            </a:r>
            <a:r>
              <a:rPr lang="en-US" b="1" dirty="0" err="1" smtClean="0">
                <a:cs typeface="B Nazanin" pitchFamily="2" charset="-78"/>
              </a:rPr>
              <a:t>Em</a:t>
            </a:r>
            <a:r>
              <a:rPr lang="en-US" b="1" dirty="0" smtClean="0">
                <a:cs typeface="B Nazanin" pitchFamily="2" charset="-78"/>
              </a:rPr>
              <a:t>/</a:t>
            </a:r>
            <a:r>
              <a:rPr lang="en-US" b="1" dirty="0" err="1" smtClean="0">
                <a:cs typeface="B Nazanin" pitchFamily="2" charset="-78"/>
              </a:rPr>
              <a:t>Er</a:t>
            </a:r>
            <a:r>
              <a:rPr lang="en-US" b="1" dirty="0" smtClean="0">
                <a:cs typeface="B Nazanin" pitchFamily="2" charset="-78"/>
              </a:rPr>
              <a:t> - RQD</a:t>
            </a:r>
            <a:r>
              <a:rPr lang="fa-IR" b="1" dirty="0" smtClean="0">
                <a:cs typeface="B Nazanin" pitchFamily="2" charset="-78"/>
              </a:rPr>
              <a:t> معرفی شده توسط </a:t>
            </a:r>
            <a:r>
              <a:rPr lang="en-US" b="1" dirty="0" err="1" smtClean="0">
                <a:cs typeface="B Nazanin" pitchFamily="2" charset="-78"/>
              </a:rPr>
              <a:t>zhang</a:t>
            </a:r>
            <a:r>
              <a:rPr lang="en-US" b="1" dirty="0" smtClean="0">
                <a:cs typeface="B Nazanin" pitchFamily="2" charset="-78"/>
              </a:rPr>
              <a:t>, Einstein</a:t>
            </a:r>
            <a:r>
              <a:rPr lang="fa-IR" b="1" dirty="0" smtClean="0">
                <a:cs typeface="B Nazanin" pitchFamily="2" charset="-78"/>
              </a:rPr>
              <a:t> محدوده وسیعی را پوشش می دهد. زیرا روابط مذکور از فاکتور های زیادی که بر مدول تغییر شکل پذیری توده سنگ تاثیر دارد چشم پوشی می کند . </a:t>
            </a:r>
            <a:r>
              <a:rPr lang="en-US" b="1" dirty="0" err="1" smtClean="0">
                <a:cs typeface="B Nazanin" pitchFamily="2" charset="-78"/>
              </a:rPr>
              <a:t>Zhang,Enistain</a:t>
            </a:r>
            <a:r>
              <a:rPr lang="fa-IR" b="1" dirty="0" smtClean="0">
                <a:cs typeface="B Nazanin" pitchFamily="2" charset="-78"/>
              </a:rPr>
              <a:t> بیان کردند به دلیل اینکه اندازه گیری های برجا مدول تغییر شکل پذیری توده سنگ مشکل است، روابط معرفی شده (2) یک مقدار مهندسی علمی با ارائه مرزهای بالایی و پایینی و مقادیر میانگین را ارائه می دهد و می تواند رابطه مفیدی واقع شود.</a:t>
            </a:r>
            <a:endParaRPr lang="fa-IR" b="1" dirty="0">
              <a:cs typeface="B Nazanin"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500034" y="214290"/>
            <a:ext cx="8143932" cy="785818"/>
          </a:xfrm>
          <a:prstGeom prst="cloud">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1" anchor="ctr"/>
          <a:lstStyle/>
          <a:p>
            <a:r>
              <a:rPr lang="fa-IR" b="1" dirty="0" smtClean="0"/>
              <a:t>برآورد تجربی مدول توده سنگ تحقیقات  </a:t>
            </a:r>
            <a:r>
              <a:rPr lang="en-US" b="1" dirty="0" err="1" smtClean="0"/>
              <a:t>Hoek</a:t>
            </a:r>
            <a:r>
              <a:rPr lang="en-US" b="1" dirty="0" smtClean="0"/>
              <a:t>, </a:t>
            </a:r>
            <a:r>
              <a:rPr lang="en-US" b="1" dirty="0" err="1" smtClean="0"/>
              <a:t>Diederich</a:t>
            </a:r>
            <a:r>
              <a:rPr lang="en-US" dirty="0" smtClean="0"/>
              <a:t> </a:t>
            </a:r>
            <a:endParaRPr lang="fa-IR" dirty="0"/>
          </a:p>
        </p:txBody>
      </p:sp>
      <p:pic>
        <p:nvPicPr>
          <p:cNvPr id="5" name="Picture 4"/>
          <p:cNvPicPr/>
          <p:nvPr/>
        </p:nvPicPr>
        <p:blipFill>
          <a:blip r:embed="rId2"/>
          <a:srcRect/>
          <a:stretch>
            <a:fillRect/>
          </a:stretch>
        </p:blipFill>
        <p:spPr bwMode="auto">
          <a:xfrm>
            <a:off x="1785918" y="3571876"/>
            <a:ext cx="2333625" cy="628650"/>
          </a:xfrm>
          <a:prstGeom prst="rect">
            <a:avLst/>
          </a:prstGeom>
          <a:ln>
            <a:headEnd/>
            <a:tailEnd/>
          </a:ln>
          <a:effectLst>
            <a:glow rad="228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pic>
      <p:pic>
        <p:nvPicPr>
          <p:cNvPr id="7" name="Picture 6"/>
          <p:cNvPicPr/>
          <p:nvPr/>
        </p:nvPicPr>
        <p:blipFill>
          <a:blip r:embed="rId3"/>
          <a:srcRect/>
          <a:stretch>
            <a:fillRect/>
          </a:stretch>
        </p:blipFill>
        <p:spPr bwMode="auto">
          <a:xfrm>
            <a:off x="5143504" y="3500438"/>
            <a:ext cx="3251869" cy="2487605"/>
          </a:xfrm>
          <a:prstGeom prst="rect">
            <a:avLst/>
          </a:prstGeom>
          <a:noFill/>
          <a:ln w="9525">
            <a:noFill/>
            <a:miter lim="800000"/>
            <a:headEnd/>
            <a:tailEnd/>
          </a:ln>
          <a:effectLst>
            <a:glow rad="228600">
              <a:schemeClr val="accent5">
                <a:satMod val="175000"/>
                <a:alpha val="40000"/>
              </a:schemeClr>
            </a:glow>
          </a:effectLst>
        </p:spPr>
      </p:pic>
      <p:sp>
        <p:nvSpPr>
          <p:cNvPr id="10" name="Chevron 9"/>
          <p:cNvSpPr/>
          <p:nvPr/>
        </p:nvSpPr>
        <p:spPr>
          <a:xfrm>
            <a:off x="357158" y="4929198"/>
            <a:ext cx="4572032" cy="928694"/>
          </a:xfrm>
          <a:prstGeom prst="chevron">
            <a:avLst>
              <a:gd name="adj" fmla="val 21869"/>
            </a:avLst>
          </a:prstGeom>
        </p:spPr>
        <p:style>
          <a:lnRef idx="1">
            <a:schemeClr val="accent5"/>
          </a:lnRef>
          <a:fillRef idx="2">
            <a:schemeClr val="accent5"/>
          </a:fillRef>
          <a:effectRef idx="1">
            <a:schemeClr val="accent5"/>
          </a:effectRef>
          <a:fontRef idx="minor">
            <a:schemeClr val="dk1"/>
          </a:fontRef>
        </p:style>
        <p:txBody>
          <a:bodyPr rtlCol="1" anchor="ctr"/>
          <a:lstStyle/>
          <a:p>
            <a:r>
              <a:rPr lang="fa-IR" b="1" dirty="0" smtClean="0">
                <a:cs typeface="B Nazanin" pitchFamily="2" charset="-78"/>
              </a:rPr>
              <a:t>مدول های تغییر شکل اندازه گیری شده توده سنگ در مقابل </a:t>
            </a:r>
            <a:r>
              <a:rPr lang="en-US" b="1" dirty="0" smtClean="0">
                <a:cs typeface="B Nazanin" pitchFamily="2" charset="-78"/>
              </a:rPr>
              <a:t>GSI</a:t>
            </a:r>
            <a:r>
              <a:rPr lang="fa-IR" b="1" dirty="0" smtClean="0">
                <a:cs typeface="B Nazanin" pitchFamily="2" charset="-78"/>
              </a:rPr>
              <a:t> برای داده های چین و تایوان</a:t>
            </a:r>
            <a:endParaRPr lang="fa-IR" b="1" dirty="0">
              <a:cs typeface="B Nazanin" pitchFamily="2" charset="-78"/>
            </a:endParaRPr>
          </a:p>
        </p:txBody>
      </p:sp>
      <p:sp>
        <p:nvSpPr>
          <p:cNvPr id="11" name="Double Wave 10"/>
          <p:cNvSpPr/>
          <p:nvPr/>
        </p:nvSpPr>
        <p:spPr>
          <a:xfrm>
            <a:off x="928662" y="1214422"/>
            <a:ext cx="7358114" cy="2000264"/>
          </a:xfrm>
          <a:prstGeom prst="doubleWave">
            <a:avLst>
              <a:gd name="adj1" fmla="val 6250"/>
              <a:gd name="adj2" fmla="val 0"/>
            </a:avLst>
          </a:prstGeom>
        </p:spPr>
        <p:style>
          <a:lnRef idx="1">
            <a:schemeClr val="accent6"/>
          </a:lnRef>
          <a:fillRef idx="2">
            <a:schemeClr val="accent6"/>
          </a:fillRef>
          <a:effectRef idx="1">
            <a:schemeClr val="accent6"/>
          </a:effectRef>
          <a:fontRef idx="minor">
            <a:schemeClr val="dk1"/>
          </a:fontRef>
        </p:style>
        <p:txBody>
          <a:bodyPr rtlCol="1" anchor="ctr"/>
          <a:lstStyle/>
          <a:p>
            <a:pPr algn="justLow"/>
            <a:r>
              <a:rPr lang="fa-IR" b="1" dirty="0" smtClean="0">
                <a:cs typeface="B Nazanin" pitchFamily="2" charset="-78"/>
              </a:rPr>
              <a:t>تحقیقاتی توسط </a:t>
            </a:r>
            <a:r>
              <a:rPr lang="en-US" b="1" dirty="0" err="1" smtClean="0">
                <a:cs typeface="B Nazanin" pitchFamily="2" charset="-78"/>
              </a:rPr>
              <a:t>Hoek</a:t>
            </a:r>
            <a:r>
              <a:rPr lang="en-US" b="1" dirty="0" smtClean="0">
                <a:cs typeface="B Nazanin" pitchFamily="2" charset="-78"/>
              </a:rPr>
              <a:t>, </a:t>
            </a:r>
            <a:r>
              <a:rPr lang="en-US" b="1" dirty="0" err="1" smtClean="0">
                <a:cs typeface="B Nazanin" pitchFamily="2" charset="-78"/>
              </a:rPr>
              <a:t>Diederich</a:t>
            </a:r>
            <a:r>
              <a:rPr lang="fa-IR" b="1" dirty="0" smtClean="0">
                <a:cs typeface="B Nazanin" pitchFamily="2" charset="-78"/>
              </a:rPr>
              <a:t> در سال 2006 با استفاده از داده های چین وتایوان برای برآورد مدول تغییر شکل پذیری توده سنگ انجام شد. روابط زیر بین </a:t>
            </a:r>
            <a:r>
              <a:rPr lang="en-US" b="1" dirty="0" smtClean="0">
                <a:cs typeface="B Nazanin" pitchFamily="2" charset="-78"/>
              </a:rPr>
              <a:t>RMR </a:t>
            </a:r>
            <a:r>
              <a:rPr lang="fa-IR" b="1" dirty="0" smtClean="0">
                <a:cs typeface="B Nazanin" pitchFamily="2" charset="-78"/>
              </a:rPr>
              <a:t>و </a:t>
            </a:r>
            <a:r>
              <a:rPr lang="en-US" b="1" dirty="0" smtClean="0">
                <a:cs typeface="B Nazanin" pitchFamily="2" charset="-78"/>
              </a:rPr>
              <a:t>GSI</a:t>
            </a:r>
            <a:r>
              <a:rPr lang="fa-IR" b="1" dirty="0" smtClean="0">
                <a:cs typeface="B Nazanin" pitchFamily="2" charset="-78"/>
              </a:rPr>
              <a:t>، که توسط </a:t>
            </a:r>
            <a:r>
              <a:rPr lang="en-US" b="1" dirty="0" err="1" smtClean="0">
                <a:cs typeface="B Nazanin" pitchFamily="2" charset="-78"/>
              </a:rPr>
              <a:t>Hoek</a:t>
            </a:r>
            <a:r>
              <a:rPr lang="en-US" b="1" dirty="0" smtClean="0">
                <a:cs typeface="B Nazanin" pitchFamily="2" charset="-78"/>
              </a:rPr>
              <a:t>, Brown</a:t>
            </a:r>
            <a:r>
              <a:rPr lang="fa-IR" b="1" dirty="0" smtClean="0">
                <a:cs typeface="B Nazanin" pitchFamily="2" charset="-78"/>
              </a:rPr>
              <a:t> پیشنهادشده، در تحلیل  داده های جدید استفاده کردند:</a:t>
            </a:r>
            <a:endParaRPr lang="en-US" b="1" dirty="0" smtClean="0">
              <a:cs typeface="B Nazanin"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500034" y="214290"/>
            <a:ext cx="8215370" cy="785818"/>
          </a:xfrm>
          <a:prstGeom prst="cloud">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1" anchor="ctr"/>
          <a:lstStyle/>
          <a:p>
            <a:r>
              <a:rPr lang="fa-IR" sz="2000" b="1" dirty="0" smtClean="0">
                <a:cs typeface="B Nazanin" pitchFamily="2" charset="-78"/>
              </a:rPr>
              <a:t>برآورد تجربی مدول توده سنگ تحقیقات</a:t>
            </a:r>
            <a:r>
              <a:rPr lang="en-US" sz="2000" b="1" dirty="0" err="1" smtClean="0">
                <a:cs typeface="B Nazanin" pitchFamily="2" charset="-78"/>
              </a:rPr>
              <a:t>Hoek</a:t>
            </a:r>
            <a:r>
              <a:rPr lang="en-US" sz="2000" b="1" dirty="0" smtClean="0">
                <a:cs typeface="B Nazanin" pitchFamily="2" charset="-78"/>
              </a:rPr>
              <a:t>, </a:t>
            </a:r>
            <a:r>
              <a:rPr lang="en-US" sz="2000" b="1" dirty="0" err="1" smtClean="0">
                <a:cs typeface="B Nazanin" pitchFamily="2" charset="-78"/>
              </a:rPr>
              <a:t>Diederich</a:t>
            </a:r>
            <a:r>
              <a:rPr lang="en-US" sz="2000" dirty="0" smtClean="0">
                <a:cs typeface="B Nazanin" pitchFamily="2" charset="-78"/>
              </a:rPr>
              <a:t> </a:t>
            </a:r>
            <a:endParaRPr lang="fa-IR" sz="2000" dirty="0">
              <a:cs typeface="B Nazanin" pitchFamily="2" charset="-78"/>
            </a:endParaRPr>
          </a:p>
        </p:txBody>
      </p:sp>
      <p:pic>
        <p:nvPicPr>
          <p:cNvPr id="4" name="Picture 3"/>
          <p:cNvPicPr/>
          <p:nvPr/>
        </p:nvPicPr>
        <p:blipFill>
          <a:blip r:embed="rId2"/>
          <a:srcRect/>
          <a:stretch>
            <a:fillRect/>
          </a:stretch>
        </p:blipFill>
        <p:spPr bwMode="auto">
          <a:xfrm>
            <a:off x="5429256" y="3429000"/>
            <a:ext cx="3152775" cy="562996"/>
          </a:xfrm>
          <a:prstGeom prst="rect">
            <a:avLst/>
          </a:prstGeom>
          <a:ln>
            <a:headEnd/>
            <a:tailEnd/>
          </a:ln>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pic>
      <p:sp>
        <p:nvSpPr>
          <p:cNvPr id="6" name="Rounded Rectangle 5"/>
          <p:cNvSpPr/>
          <p:nvPr/>
        </p:nvSpPr>
        <p:spPr>
          <a:xfrm>
            <a:off x="1000100" y="1142984"/>
            <a:ext cx="7143800" cy="1571636"/>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justLow"/>
            <a:r>
              <a:rPr lang="fa-IR" b="1" dirty="0" smtClean="0">
                <a:cs typeface="B Nazanin" pitchFamily="2" charset="-78"/>
              </a:rPr>
              <a:t>بر اساس  شش فرض ، آنالیز هایی روی داده های چین و تایوان که در شکل قبل ترسیم گردیده است، توسط </a:t>
            </a:r>
            <a:r>
              <a:rPr lang="en-US" b="1" dirty="0" err="1" smtClean="0">
                <a:cs typeface="B Nazanin" pitchFamily="2" charset="-78"/>
              </a:rPr>
              <a:t>Hoek</a:t>
            </a:r>
            <a:r>
              <a:rPr lang="en-US" b="1" dirty="0" smtClean="0">
                <a:cs typeface="B Nazanin" pitchFamily="2" charset="-78"/>
              </a:rPr>
              <a:t>, </a:t>
            </a:r>
            <a:r>
              <a:rPr lang="en-US" b="1" dirty="0" err="1" smtClean="0">
                <a:cs typeface="B Nazanin" pitchFamily="2" charset="-78"/>
              </a:rPr>
              <a:t>Diederich</a:t>
            </a:r>
            <a:r>
              <a:rPr lang="fa-IR" b="1" dirty="0" smtClean="0">
                <a:cs typeface="B Nazanin" pitchFamily="2" charset="-78"/>
              </a:rPr>
              <a:t> انجام شد. پس از انجام آنالیز ها، بهترین رابطه منطبق بر داده های برجا بصورت رابطه زیر ارائه گردید. این رابطه ، رابطه کلی </a:t>
            </a:r>
            <a:r>
              <a:rPr lang="en-US" b="1" dirty="0" err="1" smtClean="0">
                <a:cs typeface="B Nazanin" pitchFamily="2" charset="-78"/>
              </a:rPr>
              <a:t>Hoek</a:t>
            </a:r>
            <a:r>
              <a:rPr lang="en-US" b="1" dirty="0" smtClean="0">
                <a:cs typeface="B Nazanin" pitchFamily="2" charset="-78"/>
              </a:rPr>
              <a:t>, </a:t>
            </a:r>
            <a:r>
              <a:rPr lang="en-US" b="1" dirty="0" err="1" smtClean="0">
                <a:cs typeface="B Nazanin" pitchFamily="2" charset="-78"/>
              </a:rPr>
              <a:t>Diederich</a:t>
            </a:r>
            <a:r>
              <a:rPr lang="fa-IR" b="1" dirty="0" smtClean="0">
                <a:cs typeface="B Nazanin" pitchFamily="2" charset="-78"/>
              </a:rPr>
              <a:t> نامیده می شود.</a:t>
            </a:r>
            <a:endParaRPr lang="en-US" b="1" dirty="0" smtClean="0">
              <a:cs typeface="B Nazanin" pitchFamily="2" charset="-78"/>
            </a:endParaRPr>
          </a:p>
        </p:txBody>
      </p:sp>
      <p:sp>
        <p:nvSpPr>
          <p:cNvPr id="7" name="Oval 6"/>
          <p:cNvSpPr/>
          <p:nvPr/>
        </p:nvSpPr>
        <p:spPr>
          <a:xfrm>
            <a:off x="285720" y="3000372"/>
            <a:ext cx="4857784" cy="1714512"/>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justLow"/>
            <a:r>
              <a:rPr lang="fa-IR" b="1" dirty="0" smtClean="0">
                <a:cs typeface="B Nazanin" pitchFamily="2" charset="-78"/>
              </a:rPr>
              <a:t>برای آنالیزها </a:t>
            </a:r>
            <a:r>
              <a:rPr lang="en-US" b="1" dirty="0" smtClean="0">
                <a:cs typeface="B Nazanin" pitchFamily="2" charset="-78"/>
              </a:rPr>
              <a:t>D= 0.5</a:t>
            </a:r>
            <a:r>
              <a:rPr lang="fa-IR" b="1" dirty="0" smtClean="0">
                <a:cs typeface="B Nazanin" pitchFamily="2" charset="-78"/>
              </a:rPr>
              <a:t> (اندکی مختل شده) مرز متوسط فرض می شود. مرز های بالایی و پایینی به ترتیب با  </a:t>
            </a:r>
            <a:r>
              <a:rPr lang="en-US" b="1" dirty="0" smtClean="0">
                <a:cs typeface="B Nazanin" pitchFamily="2" charset="-78"/>
              </a:rPr>
              <a:t>D=0</a:t>
            </a:r>
            <a:r>
              <a:rPr lang="fa-IR" b="1" dirty="0" smtClean="0">
                <a:cs typeface="B Nazanin" pitchFamily="2" charset="-78"/>
              </a:rPr>
              <a:t> (غیر مختل) و </a:t>
            </a:r>
            <a:r>
              <a:rPr lang="en-US" b="1" dirty="0" smtClean="0">
                <a:cs typeface="B Nazanin" pitchFamily="2" charset="-78"/>
              </a:rPr>
              <a:t>D=1</a:t>
            </a:r>
            <a:r>
              <a:rPr lang="fa-IR" b="1" dirty="0" smtClean="0">
                <a:cs typeface="B Nazanin" pitchFamily="2" charset="-78"/>
              </a:rPr>
              <a:t> (کاملا مختل) تعریف شده اند.</a:t>
            </a:r>
            <a:endParaRPr lang="en-US" b="1" dirty="0" smtClean="0">
              <a:cs typeface="B Nazanin" pitchFamily="2" charset="-78"/>
            </a:endParaRPr>
          </a:p>
        </p:txBody>
      </p:sp>
      <p:pic>
        <p:nvPicPr>
          <p:cNvPr id="8" name="Picture 7"/>
          <p:cNvPicPr/>
          <p:nvPr/>
        </p:nvPicPr>
        <p:blipFill>
          <a:blip r:embed="rId3"/>
          <a:srcRect/>
          <a:stretch>
            <a:fillRect/>
          </a:stretch>
        </p:blipFill>
        <p:spPr bwMode="auto">
          <a:xfrm>
            <a:off x="5429256" y="4429132"/>
            <a:ext cx="3071834" cy="2071702"/>
          </a:xfrm>
          <a:prstGeom prst="rect">
            <a:avLst/>
          </a:prstGeom>
          <a:noFill/>
          <a:ln w="9525">
            <a:noFill/>
            <a:miter lim="800000"/>
            <a:headEnd/>
            <a:tailEnd/>
          </a:ln>
          <a:effectLst>
            <a:glow rad="139700">
              <a:schemeClr val="accent1">
                <a:satMod val="175000"/>
                <a:alpha val="40000"/>
              </a:schemeClr>
            </a:glow>
          </a:effectLst>
        </p:spPr>
      </p:pic>
      <p:sp>
        <p:nvSpPr>
          <p:cNvPr id="9" name="Striped Right Arrow 8"/>
          <p:cNvSpPr/>
          <p:nvPr/>
        </p:nvSpPr>
        <p:spPr>
          <a:xfrm>
            <a:off x="928662" y="5357826"/>
            <a:ext cx="4214842" cy="1285884"/>
          </a:xfrm>
          <a:prstGeom prst="stripedRightArrow">
            <a:avLst>
              <a:gd name="adj1" fmla="val 50000"/>
              <a:gd name="adj2" fmla="val 30953"/>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b="1" dirty="0" smtClean="0">
                <a:cs typeface="B Nazanin" pitchFamily="2" charset="-78"/>
              </a:rPr>
              <a:t>نمودار  رابطه کلی معادله </a:t>
            </a:r>
            <a:r>
              <a:rPr lang="en-US" b="1" dirty="0" err="1" smtClean="0">
                <a:cs typeface="B Nazanin" pitchFamily="2" charset="-78"/>
              </a:rPr>
              <a:t>Hoek</a:t>
            </a:r>
            <a:r>
              <a:rPr lang="en-US" b="1" dirty="0" smtClean="0">
                <a:cs typeface="B Nazanin" pitchFamily="2" charset="-78"/>
              </a:rPr>
              <a:t>, </a:t>
            </a:r>
            <a:r>
              <a:rPr lang="en-US" b="1" dirty="0" err="1" smtClean="0">
                <a:cs typeface="B Nazanin" pitchFamily="2" charset="-78"/>
              </a:rPr>
              <a:t>Diederich</a:t>
            </a:r>
            <a:r>
              <a:rPr lang="fa-IR" b="1" dirty="0" smtClean="0">
                <a:cs typeface="B Nazanin" pitchFamily="2" charset="-78"/>
              </a:rPr>
              <a:t> برای داده های چین و تایوان </a:t>
            </a:r>
            <a:endParaRPr lang="fa-IR" b="1" dirty="0">
              <a:cs typeface="B Nazanin"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500034" y="214290"/>
            <a:ext cx="8143932" cy="785818"/>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r>
              <a:rPr lang="fa-IR" b="1" dirty="0" smtClean="0"/>
              <a:t>برآورد تجربی مدول توده سنگ تحقیقات  </a:t>
            </a:r>
            <a:r>
              <a:rPr lang="en-US" b="1" dirty="0" err="1" smtClean="0"/>
              <a:t>Hoek</a:t>
            </a:r>
            <a:r>
              <a:rPr lang="en-US" b="1" dirty="0" smtClean="0"/>
              <a:t>, </a:t>
            </a:r>
            <a:r>
              <a:rPr lang="en-US" b="1" dirty="0" err="1" smtClean="0"/>
              <a:t>Diederich</a:t>
            </a:r>
            <a:r>
              <a:rPr lang="en-US" dirty="0" smtClean="0"/>
              <a:t> </a:t>
            </a:r>
            <a:endParaRPr lang="fa-IR" dirty="0"/>
          </a:p>
        </p:txBody>
      </p:sp>
      <p:sp>
        <p:nvSpPr>
          <p:cNvPr id="7" name="Rounded Rectangle 6"/>
          <p:cNvSpPr/>
          <p:nvPr/>
        </p:nvSpPr>
        <p:spPr>
          <a:xfrm>
            <a:off x="571472" y="1000108"/>
            <a:ext cx="8143932" cy="542928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Low">
              <a:spcBef>
                <a:spcPts val="600"/>
              </a:spcBef>
            </a:pPr>
            <a:r>
              <a:rPr lang="fa-IR" b="1" dirty="0" smtClean="0">
                <a:cs typeface="B Nazanin" pitchFamily="2" charset="-78"/>
              </a:rPr>
              <a:t>در تحلیل داده های جدید حاصل از چین و تایوان </a:t>
            </a:r>
            <a:r>
              <a:rPr lang="en-US" b="1" dirty="0" err="1" smtClean="0">
                <a:cs typeface="B Nazanin" pitchFamily="2" charset="-78"/>
              </a:rPr>
              <a:t>Hoek</a:t>
            </a:r>
            <a:r>
              <a:rPr lang="en-US" b="1" dirty="0" smtClean="0">
                <a:cs typeface="B Nazanin" pitchFamily="2" charset="-78"/>
              </a:rPr>
              <a:t>, </a:t>
            </a:r>
            <a:r>
              <a:rPr lang="en-US" b="1" dirty="0" err="1" smtClean="0">
                <a:cs typeface="B Nazanin" pitchFamily="2" charset="-78"/>
              </a:rPr>
              <a:t>Diederich</a:t>
            </a:r>
            <a:r>
              <a:rPr lang="fa-IR" b="1" dirty="0" smtClean="0">
                <a:cs typeface="B Nazanin" pitchFamily="2" charset="-78"/>
              </a:rPr>
              <a:t> مفروضاتی به شرح زیر در نظر گرفتند:</a:t>
            </a:r>
            <a:endParaRPr lang="en-US" b="1" dirty="0" smtClean="0">
              <a:cs typeface="B Nazanin" pitchFamily="2" charset="-78"/>
            </a:endParaRPr>
          </a:p>
          <a:p>
            <a:pPr algn="justLow">
              <a:spcBef>
                <a:spcPts val="600"/>
              </a:spcBef>
            </a:pPr>
            <a:r>
              <a:rPr lang="fa-IR" b="1" dirty="0" smtClean="0">
                <a:cs typeface="B Nazanin" pitchFamily="2" charset="-78"/>
              </a:rPr>
              <a:t>1-  این مجموعه داده ها، بهترین مجموعه ای از داده های میدانی با کیفیت ارائه می دهد که به احتمال زیاد در دسترس هر پژوهشگر می باشد. </a:t>
            </a:r>
            <a:endParaRPr lang="en-US" b="1" dirty="0" smtClean="0">
              <a:cs typeface="B Nazanin" pitchFamily="2" charset="-78"/>
            </a:endParaRPr>
          </a:p>
          <a:p>
            <a:pPr algn="justLow">
              <a:spcBef>
                <a:spcPts val="600"/>
              </a:spcBef>
            </a:pPr>
            <a:r>
              <a:rPr lang="fa-IR" b="1" dirty="0" smtClean="0">
                <a:cs typeface="B Nazanin" pitchFamily="2" charset="-78"/>
              </a:rPr>
              <a:t>2.مرز بالا در شکل قبل از مجموعه داده ها نشان دهنده مدول توده سنگ،از سنگ محدود شده و دست نخورده می باشد.</a:t>
            </a:r>
            <a:endParaRPr lang="en-US" b="1" dirty="0" smtClean="0">
              <a:cs typeface="B Nazanin" pitchFamily="2" charset="-78"/>
            </a:endParaRPr>
          </a:p>
          <a:p>
            <a:pPr algn="justLow">
              <a:spcBef>
                <a:spcPts val="600"/>
              </a:spcBef>
            </a:pPr>
            <a:r>
              <a:rPr lang="fa-IR" b="1" dirty="0" smtClean="0">
                <a:cs typeface="B Nazanin" pitchFamily="2" charset="-78"/>
              </a:rPr>
              <a:t>3.اختلال و یا آسیب که مدول توده سنگ را از مرز بالا کاهش می دهد می توان با عامل اختلال </a:t>
            </a:r>
            <a:r>
              <a:rPr lang="en-US" b="1" dirty="0" smtClean="0">
                <a:cs typeface="B Nazanin" pitchFamily="2" charset="-78"/>
              </a:rPr>
              <a:t>D </a:t>
            </a:r>
            <a:r>
              <a:rPr lang="fa-IR" b="1" dirty="0" smtClean="0">
                <a:cs typeface="B Nazanin" pitchFamily="2" charset="-78"/>
              </a:rPr>
              <a:t>نشان داد که توسط </a:t>
            </a:r>
            <a:r>
              <a:rPr lang="en-US" b="1" dirty="0" err="1" smtClean="0">
                <a:cs typeface="B Nazanin" pitchFamily="2" charset="-78"/>
              </a:rPr>
              <a:t>Hoek</a:t>
            </a:r>
            <a:r>
              <a:rPr lang="en-US" b="1" dirty="0" smtClean="0">
                <a:cs typeface="B Nazanin" pitchFamily="2" charset="-78"/>
              </a:rPr>
              <a:t> </a:t>
            </a:r>
            <a:r>
              <a:rPr lang="fa-IR" b="1" dirty="0" smtClean="0">
                <a:cs typeface="B Nazanin" pitchFamily="2" charset="-78"/>
              </a:rPr>
              <a:t>و همکاران معرفی شده است .</a:t>
            </a:r>
            <a:endParaRPr lang="en-US" b="1" dirty="0" smtClean="0">
              <a:cs typeface="B Nazanin" pitchFamily="2" charset="-78"/>
            </a:endParaRPr>
          </a:p>
          <a:p>
            <a:pPr algn="justLow">
              <a:spcBef>
                <a:spcPts val="600"/>
              </a:spcBef>
            </a:pPr>
            <a:r>
              <a:rPr lang="fa-IR" b="1" dirty="0" smtClean="0">
                <a:cs typeface="B Nazanin" pitchFamily="2" charset="-78"/>
              </a:rPr>
              <a:t>4. حداکثر مدول توده سنگ با مدول تغییر شکل سنگ های عظیم برابربوده که با مقادیر </a:t>
            </a:r>
            <a:r>
              <a:rPr lang="en-US" b="1" dirty="0" smtClean="0">
                <a:cs typeface="B Nazanin" pitchFamily="2" charset="-78"/>
              </a:rPr>
              <a:t>GSI</a:t>
            </a:r>
            <a:r>
              <a:rPr lang="fa-IR" b="1" dirty="0" smtClean="0">
                <a:cs typeface="B Nazanin" pitchFamily="2" charset="-78"/>
              </a:rPr>
              <a:t> از 90-100 مشخص می گردد.</a:t>
            </a:r>
            <a:endParaRPr lang="en-US" b="1" dirty="0" smtClean="0">
              <a:cs typeface="B Nazanin" pitchFamily="2" charset="-78"/>
            </a:endParaRPr>
          </a:p>
          <a:p>
            <a:pPr algn="justLow">
              <a:spcBef>
                <a:spcPts val="600"/>
              </a:spcBef>
            </a:pPr>
            <a:r>
              <a:rPr lang="fa-IR" b="1" dirty="0" smtClean="0">
                <a:cs typeface="B Nazanin" pitchFamily="2" charset="-78"/>
              </a:rPr>
              <a:t>5. تخمین مدول تغییر شکل پذیری برای توده سنگ ایزو تروپیک به کار می رود.</a:t>
            </a:r>
            <a:endParaRPr lang="en-US" b="1" dirty="0" smtClean="0">
              <a:cs typeface="B Nazanin" pitchFamily="2" charset="-78"/>
            </a:endParaRPr>
          </a:p>
          <a:p>
            <a:pPr algn="justLow">
              <a:spcBef>
                <a:spcPts val="600"/>
              </a:spcBef>
            </a:pPr>
            <a:r>
              <a:rPr lang="fa-IR" b="1" dirty="0" smtClean="0">
                <a:cs typeface="B Nazanin" pitchFamily="2" charset="-78"/>
              </a:rPr>
              <a:t>6.به منظور تحمیل کردن افزایش مدول تغییر شکل پذیری  با افزایش </a:t>
            </a:r>
            <a:r>
              <a:rPr lang="en-US" b="1" dirty="0" smtClean="0">
                <a:cs typeface="B Nazanin" pitchFamily="2" charset="-78"/>
              </a:rPr>
              <a:t>GSI</a:t>
            </a:r>
            <a:r>
              <a:rPr lang="fa-IR" b="1" dirty="0" smtClean="0">
                <a:cs typeface="B Nazanin" pitchFamily="2" charset="-78"/>
              </a:rPr>
              <a:t>، یک تابع سیگموئید به عنوان پایه ای برای این تحلیل مورد استفاده قرار می گیرد. این تابع </a:t>
            </a:r>
            <a:r>
              <a:rPr lang="en-US" b="1" dirty="0" smtClean="0">
                <a:cs typeface="B Nazanin" pitchFamily="2" charset="-78"/>
              </a:rPr>
              <a:t>S</a:t>
            </a:r>
            <a:r>
              <a:rPr lang="fa-IR" b="1" dirty="0" smtClean="0">
                <a:cs typeface="B Nazanin" pitchFamily="2" charset="-78"/>
              </a:rPr>
              <a:t> شکل به صورت زیر تعریف می گردد :</a:t>
            </a:r>
          </a:p>
          <a:p>
            <a:endParaRPr lang="fa-IR" b="1" dirty="0">
              <a:cs typeface="B Nazanin" pitchFamily="2" charset="-78"/>
            </a:endParaRPr>
          </a:p>
        </p:txBody>
      </p:sp>
      <p:pic>
        <p:nvPicPr>
          <p:cNvPr id="6" name="Picture 5"/>
          <p:cNvPicPr/>
          <p:nvPr/>
        </p:nvPicPr>
        <p:blipFill>
          <a:blip r:embed="rId2"/>
          <a:srcRect/>
          <a:stretch>
            <a:fillRect/>
          </a:stretch>
        </p:blipFill>
        <p:spPr bwMode="auto">
          <a:xfrm>
            <a:off x="4429124" y="5643578"/>
            <a:ext cx="1914525" cy="561975"/>
          </a:xfrm>
          <a:prstGeom prst="rect">
            <a:avLst/>
          </a:prstGeom>
          <a:noFill/>
          <a:ln w="9525">
            <a:noFill/>
            <a:miter lim="800000"/>
            <a:headEnd/>
            <a:tailEnd/>
          </a:ln>
          <a:effectLst>
            <a:glow rad="228600">
              <a:schemeClr val="accent5">
                <a:satMod val="175000"/>
                <a:alpha val="40000"/>
              </a:schemeClr>
            </a:glo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500034" y="214290"/>
            <a:ext cx="8143932" cy="785818"/>
          </a:xfrm>
          <a:prstGeom prst="cloud">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1" anchor="ctr"/>
          <a:lstStyle/>
          <a:p>
            <a:r>
              <a:rPr lang="fa-IR" b="1" dirty="0" smtClean="0"/>
              <a:t>برآورد تجربی مدول توده سنگ تحقیقات  </a:t>
            </a:r>
            <a:r>
              <a:rPr lang="en-US" b="1" dirty="0" err="1" smtClean="0"/>
              <a:t>Hoek</a:t>
            </a:r>
            <a:r>
              <a:rPr lang="en-US" b="1" dirty="0" smtClean="0"/>
              <a:t>, </a:t>
            </a:r>
            <a:r>
              <a:rPr lang="en-US" b="1" dirty="0" err="1" smtClean="0"/>
              <a:t>Diederich</a:t>
            </a:r>
            <a:r>
              <a:rPr lang="en-US" dirty="0" smtClean="0"/>
              <a:t> </a:t>
            </a:r>
            <a:endParaRPr lang="fa-IR" dirty="0"/>
          </a:p>
        </p:txBody>
      </p:sp>
      <p:sp>
        <p:nvSpPr>
          <p:cNvPr id="3" name="Vertical Scroll 2"/>
          <p:cNvSpPr/>
          <p:nvPr/>
        </p:nvSpPr>
        <p:spPr>
          <a:xfrm>
            <a:off x="4214810" y="1142984"/>
            <a:ext cx="4643470" cy="4429156"/>
          </a:xfrm>
          <a:prstGeom prst="verticalScroll">
            <a:avLst>
              <a:gd name="adj" fmla="val 8690"/>
            </a:avLst>
          </a:prstGeom>
        </p:spPr>
        <p:style>
          <a:lnRef idx="1">
            <a:schemeClr val="accent5"/>
          </a:lnRef>
          <a:fillRef idx="2">
            <a:schemeClr val="accent5"/>
          </a:fillRef>
          <a:effectRef idx="1">
            <a:schemeClr val="accent5"/>
          </a:effectRef>
          <a:fontRef idx="minor">
            <a:schemeClr val="dk1"/>
          </a:fontRef>
        </p:style>
        <p:txBody>
          <a:bodyPr rtlCol="1" anchor="ctr"/>
          <a:lstStyle/>
          <a:p>
            <a:pPr>
              <a:spcBef>
                <a:spcPts val="1200"/>
              </a:spcBef>
            </a:pPr>
            <a:endParaRPr lang="fa-IR" b="1" dirty="0" smtClean="0">
              <a:cs typeface="B Nazanin" pitchFamily="2" charset="-78"/>
            </a:endParaRPr>
          </a:p>
          <a:p>
            <a:pPr>
              <a:spcBef>
                <a:spcPts val="1200"/>
              </a:spcBef>
            </a:pPr>
            <a:r>
              <a:rPr lang="fa-IR" b="1" dirty="0" smtClean="0">
                <a:cs typeface="B Nazanin" pitchFamily="2" charset="-78"/>
              </a:rPr>
              <a:t>با استفاده از نسبت مدول الاستیسیته سنگ بکر به مقاومت فشاری تک محوره آن (</a:t>
            </a:r>
            <a:r>
              <a:rPr lang="en-US" b="1" dirty="0" smtClean="0">
                <a:cs typeface="B Nazanin" pitchFamily="2" charset="-78"/>
              </a:rPr>
              <a:t>MR</a:t>
            </a:r>
            <a:r>
              <a:rPr lang="fa-IR" b="1" dirty="0" smtClean="0">
                <a:cs typeface="B Nazanin" pitchFamily="2" charset="-78"/>
              </a:rPr>
              <a:t>) پیشنهادی توسط </a:t>
            </a:r>
            <a:r>
              <a:rPr lang="en-US" b="1" dirty="0" smtClean="0">
                <a:cs typeface="B Nazanin" pitchFamily="2" charset="-78"/>
              </a:rPr>
              <a:t>Deere </a:t>
            </a:r>
            <a:r>
              <a:rPr lang="fa-IR" b="1" dirty="0" smtClean="0">
                <a:cs typeface="B Nazanin" pitchFamily="2" charset="-78"/>
              </a:rPr>
              <a:t>[13]، مدول سنگ بکر از رابطه زیر پیش بینی می شود:</a:t>
            </a:r>
          </a:p>
          <a:p>
            <a:pPr algn="l" rtl="0">
              <a:spcBef>
                <a:spcPts val="1200"/>
              </a:spcBef>
            </a:pPr>
            <a:r>
              <a:rPr lang="en-US" b="1" dirty="0" err="1" smtClean="0">
                <a:cs typeface="B Nazanin" pitchFamily="2" charset="-78"/>
              </a:rPr>
              <a:t>E</a:t>
            </a:r>
            <a:r>
              <a:rPr lang="en-US" b="1" baseline="-25000" dirty="0" err="1" smtClean="0">
                <a:cs typeface="B Nazanin" pitchFamily="2" charset="-78"/>
              </a:rPr>
              <a:t>i</a:t>
            </a:r>
            <a:r>
              <a:rPr lang="en-US" b="1" dirty="0" smtClean="0">
                <a:cs typeface="B Nazanin" pitchFamily="2" charset="-78"/>
              </a:rPr>
              <a:t> = MR </a:t>
            </a:r>
            <a:r>
              <a:rPr lang="en-US" b="1" dirty="0" err="1" smtClean="0">
                <a:cs typeface="B Nazanin" pitchFamily="2" charset="-78"/>
              </a:rPr>
              <a:t>σ</a:t>
            </a:r>
            <a:r>
              <a:rPr lang="en-US" b="1" baseline="-25000" dirty="0" err="1" smtClean="0">
                <a:cs typeface="B Nazanin" pitchFamily="2" charset="-78"/>
              </a:rPr>
              <a:t>ci</a:t>
            </a:r>
            <a:r>
              <a:rPr lang="en-US" b="1" dirty="0" smtClean="0">
                <a:cs typeface="B Nazanin" pitchFamily="2" charset="-78"/>
              </a:rPr>
              <a:t> </a:t>
            </a:r>
          </a:p>
          <a:p>
            <a:pPr>
              <a:spcBef>
                <a:spcPts val="1200"/>
              </a:spcBef>
            </a:pPr>
            <a:r>
              <a:rPr lang="fa-IR" b="1" dirty="0" smtClean="0">
                <a:cs typeface="B Nazanin" pitchFamily="2" charset="-78"/>
              </a:rPr>
              <a:t>این رابطه برای هنگامی که مقدار اندازه گیری آزمایشگاهی مدول سنگ بکر در دسترس نباشد مفید می باشد.</a:t>
            </a:r>
            <a:endParaRPr lang="en-US" b="1" dirty="0" smtClean="0">
              <a:cs typeface="B Nazanin" pitchFamily="2" charset="-78"/>
            </a:endParaRPr>
          </a:p>
          <a:p>
            <a:pPr>
              <a:spcBef>
                <a:spcPts val="1200"/>
              </a:spcBef>
            </a:pPr>
            <a:r>
              <a:rPr lang="en-US" b="1" dirty="0" err="1" smtClean="0">
                <a:cs typeface="B Nazanin" pitchFamily="2" charset="-78"/>
              </a:rPr>
              <a:t>Hoek</a:t>
            </a:r>
            <a:r>
              <a:rPr lang="en-US" b="1" dirty="0" smtClean="0">
                <a:cs typeface="B Nazanin" pitchFamily="2" charset="-78"/>
              </a:rPr>
              <a:t>, </a:t>
            </a:r>
            <a:r>
              <a:rPr lang="en-US" b="1" dirty="0" err="1" smtClean="0">
                <a:cs typeface="B Nazanin" pitchFamily="2" charset="-78"/>
              </a:rPr>
              <a:t>Diederich</a:t>
            </a:r>
            <a:r>
              <a:rPr lang="en-US" b="1" dirty="0" smtClean="0">
                <a:cs typeface="B Nazanin" pitchFamily="2" charset="-78"/>
              </a:rPr>
              <a:t> </a:t>
            </a:r>
            <a:r>
              <a:rPr lang="fa-IR" b="1" dirty="0" smtClean="0">
                <a:cs typeface="B Nazanin" pitchFamily="2" charset="-78"/>
              </a:rPr>
              <a:t>با استفاده از رابطه5  و تحلیل های مفصل داده های چین و تایوان برای تخمین </a:t>
            </a:r>
            <a:r>
              <a:rPr lang="en-US" b="1" dirty="0" err="1" smtClean="0">
                <a:cs typeface="B Nazanin" pitchFamily="2" charset="-78"/>
              </a:rPr>
              <a:t>E</a:t>
            </a:r>
            <a:r>
              <a:rPr lang="en-US" b="1" baseline="-25000" dirty="0" err="1" smtClean="0">
                <a:cs typeface="B Nazanin" pitchFamily="2" charset="-78"/>
              </a:rPr>
              <a:t>m</a:t>
            </a:r>
            <a:r>
              <a:rPr lang="en-US" b="1" dirty="0" smtClean="0">
                <a:cs typeface="B Nazanin" pitchFamily="2" charset="-78"/>
              </a:rPr>
              <a:t> </a:t>
            </a:r>
            <a:r>
              <a:rPr lang="fa-IR" b="1" dirty="0" smtClean="0">
                <a:cs typeface="B Nazanin" pitchFamily="2" charset="-78"/>
              </a:rPr>
              <a:t>رابطه ای را به صورت زیر نیز پیشنهاد دادند:</a:t>
            </a:r>
            <a:endParaRPr lang="en-US" b="1" dirty="0" smtClean="0">
              <a:cs typeface="B Nazanin" pitchFamily="2" charset="-78"/>
            </a:endParaRPr>
          </a:p>
          <a:p>
            <a:pPr algn="r"/>
            <a:endParaRPr lang="en-US" dirty="0" smtClean="0"/>
          </a:p>
        </p:txBody>
      </p:sp>
      <p:pic>
        <p:nvPicPr>
          <p:cNvPr id="5" name="Picture 4"/>
          <p:cNvPicPr/>
          <p:nvPr/>
        </p:nvPicPr>
        <p:blipFill>
          <a:blip r:embed="rId2"/>
          <a:srcRect/>
          <a:stretch>
            <a:fillRect/>
          </a:stretch>
        </p:blipFill>
        <p:spPr bwMode="auto">
          <a:xfrm>
            <a:off x="5214942" y="5786454"/>
            <a:ext cx="2190750" cy="552450"/>
          </a:xfrm>
          <a:prstGeom prst="rect">
            <a:avLst/>
          </a:prstGeom>
          <a:noFill/>
          <a:ln w="9525">
            <a:noFill/>
            <a:miter lim="800000"/>
            <a:headEnd/>
            <a:tailEnd/>
          </a:ln>
          <a:effectLst>
            <a:glow rad="139700">
              <a:schemeClr val="accent5">
                <a:satMod val="175000"/>
                <a:alpha val="40000"/>
              </a:schemeClr>
            </a:glow>
          </a:effectLst>
        </p:spPr>
      </p:pic>
      <p:pic>
        <p:nvPicPr>
          <p:cNvPr id="6" name="Picture 5"/>
          <p:cNvPicPr/>
          <p:nvPr/>
        </p:nvPicPr>
        <p:blipFill>
          <a:blip r:embed="rId3"/>
          <a:srcRect/>
          <a:stretch>
            <a:fillRect/>
          </a:stretch>
        </p:blipFill>
        <p:spPr bwMode="auto">
          <a:xfrm>
            <a:off x="571472" y="2571744"/>
            <a:ext cx="3250890" cy="2344095"/>
          </a:xfrm>
          <a:prstGeom prst="rect">
            <a:avLst/>
          </a:prstGeom>
          <a:noFill/>
          <a:ln w="9525">
            <a:noFill/>
            <a:miter lim="800000"/>
            <a:headEnd/>
            <a:tailEnd/>
          </a:ln>
          <a:effectLst>
            <a:glow rad="228600">
              <a:schemeClr val="accent1">
                <a:satMod val="175000"/>
                <a:alpha val="40000"/>
              </a:schemeClr>
            </a:glow>
          </a:effectLst>
        </p:spPr>
      </p:pic>
      <p:sp>
        <p:nvSpPr>
          <p:cNvPr id="7" name="Rounded Rectangular Callout 6"/>
          <p:cNvSpPr/>
          <p:nvPr/>
        </p:nvSpPr>
        <p:spPr>
          <a:xfrm>
            <a:off x="357158" y="1500174"/>
            <a:ext cx="3571900" cy="714380"/>
          </a:xfrm>
          <a:prstGeom prst="wedgeRoundRectCallout">
            <a:avLst>
              <a:gd name="adj1" fmla="val -20427"/>
              <a:gd name="adj2" fmla="val 70627"/>
              <a:gd name="adj3" fmla="val 16667"/>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1600" b="1" dirty="0" smtClean="0">
                <a:cs typeface="B Nazanin" pitchFamily="2" charset="-78"/>
              </a:rPr>
              <a:t>داده های مدول تغییر شکل پذیری برجای توده سنگ </a:t>
            </a:r>
            <a:r>
              <a:rPr lang="en-US" sz="1600" b="1" dirty="0" smtClean="0">
                <a:cs typeface="B Nazanin" pitchFamily="2" charset="-78"/>
              </a:rPr>
              <a:t>(</a:t>
            </a:r>
            <a:r>
              <a:rPr lang="en-US" sz="1600" b="1" dirty="0" err="1" smtClean="0">
                <a:cs typeface="B Nazanin" pitchFamily="2" charset="-78"/>
              </a:rPr>
              <a:t>Hoek</a:t>
            </a:r>
            <a:r>
              <a:rPr lang="en-US" sz="1600" b="1" dirty="0" smtClean="0">
                <a:cs typeface="B Nazanin" pitchFamily="2" charset="-78"/>
              </a:rPr>
              <a:t>, </a:t>
            </a:r>
            <a:r>
              <a:rPr lang="en-US" sz="1600" b="1" dirty="0" err="1" smtClean="0">
                <a:cs typeface="B Nazanin" pitchFamily="2" charset="-78"/>
              </a:rPr>
              <a:t>Diederich</a:t>
            </a:r>
            <a:r>
              <a:rPr lang="en-US" sz="1600" b="1" dirty="0" smtClean="0">
                <a:cs typeface="B Nazanin" pitchFamily="2" charset="-78"/>
              </a:rPr>
              <a:t>)</a:t>
            </a:r>
            <a:endParaRPr lang="fa-IR" sz="1600" b="1" dirty="0">
              <a:cs typeface="B Nazanin"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500034" y="214290"/>
            <a:ext cx="8143932" cy="785818"/>
          </a:xfrm>
          <a:prstGeom prst="cloud">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200" b="1" dirty="0" smtClean="0">
                <a:cs typeface="B Nazanin" pitchFamily="2" charset="-78"/>
              </a:rPr>
              <a:t>مطالعه مقایسه ای تعیین مدول تغییر شکل توده سنگ با استفاده از روش های مختلف تجربی </a:t>
            </a:r>
            <a:endParaRPr lang="fa-IR" sz="2200" b="1" dirty="0">
              <a:cs typeface="B Nazanin" pitchFamily="2" charset="-78"/>
            </a:endParaRPr>
          </a:p>
        </p:txBody>
      </p:sp>
      <p:sp>
        <p:nvSpPr>
          <p:cNvPr id="3" name="Flowchart: Document 2"/>
          <p:cNvSpPr/>
          <p:nvPr/>
        </p:nvSpPr>
        <p:spPr>
          <a:xfrm>
            <a:off x="642910" y="1071546"/>
            <a:ext cx="7929618" cy="5572164"/>
          </a:xfrm>
          <a:prstGeom prst="flowChartDocument">
            <a:avLst/>
          </a:prstGeom>
          <a:ln/>
        </p:spPr>
        <p:style>
          <a:lnRef idx="1">
            <a:schemeClr val="accent5"/>
          </a:lnRef>
          <a:fillRef idx="2">
            <a:schemeClr val="accent5"/>
          </a:fillRef>
          <a:effectRef idx="1">
            <a:schemeClr val="accent5"/>
          </a:effectRef>
          <a:fontRef idx="minor">
            <a:schemeClr val="dk1"/>
          </a:fontRef>
        </p:style>
        <p:txBody>
          <a:bodyPr rtlCol="1" anchor="ctr"/>
          <a:lstStyle/>
          <a:p>
            <a:pPr algn="justLow">
              <a:spcAft>
                <a:spcPts val="600"/>
              </a:spcAft>
            </a:pPr>
            <a:r>
              <a:rPr lang="fa-IR" sz="2000" b="1" dirty="0" smtClean="0">
                <a:cs typeface="B Nazanin" pitchFamily="2" charset="-78"/>
              </a:rPr>
              <a:t>12 تونل نیروگاه برق آبی و 3 تونل مترو در گستره این تحقیق مورد بررسی قرار گرفت. برای توصیف توده سنگ در تونل ها ساخته شده از طبقه بندی های توده سنگ (</a:t>
            </a:r>
            <a:r>
              <a:rPr lang="en-US" sz="2000" b="1" dirty="0" smtClean="0">
                <a:cs typeface="B Nazanin" pitchFamily="2" charset="-78"/>
              </a:rPr>
              <a:t>RMR</a:t>
            </a:r>
            <a:r>
              <a:rPr lang="fa-IR" sz="2000" b="1" dirty="0" smtClean="0">
                <a:cs typeface="B Nazanin" pitchFamily="2" charset="-78"/>
              </a:rPr>
              <a:t>، </a:t>
            </a:r>
            <a:r>
              <a:rPr lang="en-US" sz="2000" b="1" dirty="0" smtClean="0">
                <a:cs typeface="B Nazanin" pitchFamily="2" charset="-78"/>
              </a:rPr>
              <a:t>Q</a:t>
            </a:r>
            <a:r>
              <a:rPr lang="fa-IR" sz="2000" b="1" dirty="0" smtClean="0">
                <a:cs typeface="B Nazanin" pitchFamily="2" charset="-78"/>
              </a:rPr>
              <a:t>، </a:t>
            </a:r>
            <a:r>
              <a:rPr lang="en-US" sz="2000" b="1" dirty="0" smtClean="0">
                <a:cs typeface="B Nazanin" pitchFamily="2" charset="-78"/>
              </a:rPr>
              <a:t>GSI </a:t>
            </a:r>
            <a:r>
              <a:rPr lang="fa-IR" sz="2000" b="1" dirty="0" smtClean="0">
                <a:cs typeface="B Nazanin" pitchFamily="2" charset="-78"/>
              </a:rPr>
              <a:t>و </a:t>
            </a:r>
            <a:r>
              <a:rPr lang="en-US" sz="2000" b="1" dirty="0" smtClean="0">
                <a:cs typeface="B Nazanin" pitchFamily="2" charset="-78"/>
              </a:rPr>
              <a:t>RMI</a:t>
            </a:r>
            <a:r>
              <a:rPr lang="fa-IR" sz="2000" b="1" dirty="0" smtClean="0">
                <a:cs typeface="B Nazanin" pitchFamily="2" charset="-78"/>
              </a:rPr>
              <a:t>) بیشترین استفاده صورت گرفت .</a:t>
            </a:r>
          </a:p>
          <a:p>
            <a:pPr algn="justLow">
              <a:spcAft>
                <a:spcPts val="600"/>
              </a:spcAft>
            </a:pPr>
            <a:r>
              <a:rPr lang="fa-IR" sz="2000" b="1" dirty="0" smtClean="0">
                <a:cs typeface="B Nazanin" pitchFamily="2" charset="-78"/>
              </a:rPr>
              <a:t>مدول تغییر شکل توده سنگ به کمک معادلات تجربی مختلف بر اساس طبقه بندی ها ذکر شده، برآورد شد. </a:t>
            </a:r>
          </a:p>
          <a:p>
            <a:pPr algn="justLow">
              <a:spcAft>
                <a:spcPts val="600"/>
              </a:spcAft>
            </a:pPr>
            <a:r>
              <a:rPr lang="fa-IR" sz="2000" b="1" dirty="0" smtClean="0">
                <a:cs typeface="B Nazanin" pitchFamily="2" charset="-78"/>
              </a:rPr>
              <a:t>اگر چه سیستم های طبقه بندی مورد استفاده برای مشخص کردن توده های سنگ شامل ناپیوستگی در برخی موارد ناکافی است، امروزه، آنها یکی از روش هایی هستند که بیشترین استفاده می شود.</a:t>
            </a:r>
          </a:p>
          <a:p>
            <a:pPr algn="justLow">
              <a:spcAft>
                <a:spcPts val="600"/>
              </a:spcAft>
            </a:pPr>
            <a:r>
              <a:rPr lang="fa-IR" sz="2000" b="1" dirty="0" smtClean="0">
                <a:cs typeface="B Nazanin" pitchFamily="2" charset="-78"/>
              </a:rPr>
              <a:t>به منظور بررسی عملکرد روش ها، مقایسه ای با اندازه گیریهای میدانی و نتایج مدلسازی عددی، به عنوان یک روش مناسب در نظر گرفته شد. مدول های تغییر شکل سنگ به دست آمده از طریق معادلات تجربی پیشنهاد شده توسط محققان مختلف به عنوان داده های ورودی به مدل عددی از 15 تونل، مورد استفاده قرار گرفت.با ثابت نگه داشتن پارامترهای اولیه و شرایط مرزی، به جز مدول تغییر شکل سنگ، نتایج مورد بررسی قرار گرفتند.</a:t>
            </a:r>
            <a:endParaRPr lang="en-US" sz="2000" b="1" dirty="0" smtClean="0">
              <a:cs typeface="B Nazanin"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rved Down Ribbon 8"/>
          <p:cNvSpPr/>
          <p:nvPr/>
        </p:nvSpPr>
        <p:spPr>
          <a:xfrm>
            <a:off x="571472" y="571480"/>
            <a:ext cx="8072494" cy="2357454"/>
          </a:xfrm>
          <a:prstGeom prst="ellipseRibbon">
            <a:avLst>
              <a:gd name="adj1" fmla="val 18819"/>
              <a:gd name="adj2" fmla="val 73202"/>
              <a:gd name="adj3" fmla="val 12500"/>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3600" b="1" dirty="0" smtClean="0">
                <a:cs typeface="B Davat" pitchFamily="2" charset="-78"/>
              </a:rPr>
              <a:t>تعیین مدول تغییر شکل توده سنگ با استفاده از روش های مختلف تجربی</a:t>
            </a:r>
            <a:endParaRPr lang="fa-IR" sz="3600" dirty="0">
              <a:cs typeface="B Davat" pitchFamily="2" charset="-78"/>
            </a:endParaRPr>
          </a:p>
        </p:txBody>
      </p:sp>
      <p:sp>
        <p:nvSpPr>
          <p:cNvPr id="4" name="Subtitle 2"/>
          <p:cNvSpPr>
            <a:spLocks noGrp="1"/>
          </p:cNvSpPr>
          <p:nvPr>
            <p:ph type="subTitle" idx="1"/>
          </p:nvPr>
        </p:nvSpPr>
        <p:spPr>
          <a:xfrm>
            <a:off x="1285852" y="3500438"/>
            <a:ext cx="6400800" cy="714380"/>
          </a:xfrm>
        </p:spPr>
        <p:txBody>
          <a:bodyPr>
            <a:noAutofit/>
          </a:bodyPr>
          <a:lstStyle/>
          <a:p>
            <a:pPr algn="ctr"/>
            <a:r>
              <a:rPr lang="fa-IR" sz="4800" b="1" dirty="0" smtClean="0">
                <a:solidFill>
                  <a:srgbClr val="00B050"/>
                </a:solidFill>
                <a:cs typeface="B Morvarid" pitchFamily="2" charset="-78"/>
              </a:rPr>
              <a:t>استاد: </a:t>
            </a:r>
            <a:r>
              <a:rPr lang="fa-IR" sz="4800" b="1" dirty="0" smtClean="0">
                <a:solidFill>
                  <a:srgbClr val="0070C0"/>
                </a:solidFill>
                <a:cs typeface="B Morvarid" pitchFamily="2" charset="-78"/>
              </a:rPr>
              <a:t>دکتر هادی حمیدیان</a:t>
            </a:r>
            <a:endParaRPr lang="fa-IR" sz="4800" b="1" dirty="0">
              <a:solidFill>
                <a:srgbClr val="0070C0"/>
              </a:solidFill>
              <a:cs typeface="B Morvarid" pitchFamily="2" charset="-78"/>
            </a:endParaRPr>
          </a:p>
        </p:txBody>
      </p:sp>
      <p:sp>
        <p:nvSpPr>
          <p:cNvPr id="5" name="Subtitle 2"/>
          <p:cNvSpPr txBox="1">
            <a:spLocks/>
          </p:cNvSpPr>
          <p:nvPr/>
        </p:nvSpPr>
        <p:spPr>
          <a:xfrm>
            <a:off x="1428728" y="4714884"/>
            <a:ext cx="6400800" cy="714380"/>
          </a:xfrm>
          <a:prstGeom prst="rect">
            <a:avLst/>
          </a:prstGeom>
        </p:spPr>
        <p:txBody>
          <a:bodyPr vert="horz" lIns="91440" tIns="45720" rIns="91440" bIns="45720" rtlCol="1">
            <a:normAutofit/>
          </a:bodyPr>
          <a:lstStyle/>
          <a:p>
            <a:pPr lvl="0" algn="ctr">
              <a:spcBef>
                <a:spcPct val="20000"/>
              </a:spcBef>
              <a:defRPr/>
            </a:pPr>
            <a:r>
              <a:rPr lang="fa-IR" sz="4000" b="1" dirty="0" smtClean="0">
                <a:solidFill>
                  <a:srgbClr val="00B050"/>
                </a:solidFill>
                <a:cs typeface="B Morvarid" pitchFamily="2" charset="-78"/>
              </a:rPr>
              <a:t>ارائه دهنده:  </a:t>
            </a:r>
            <a:r>
              <a:rPr lang="fa-IR" sz="4000" b="1" dirty="0" smtClean="0">
                <a:solidFill>
                  <a:srgbClr val="FF0000"/>
                </a:solidFill>
                <a:cs typeface="B Morvarid" pitchFamily="2" charset="-78"/>
              </a:rPr>
              <a:t>سید قاسم </a:t>
            </a:r>
            <a:r>
              <a:rPr lang="fa-IR" sz="4000" b="1" dirty="0" smtClean="0">
                <a:solidFill>
                  <a:srgbClr val="FF0000"/>
                </a:solidFill>
                <a:cs typeface="B Morvarid" pitchFamily="2" charset="-78"/>
              </a:rPr>
              <a:t>احسانی</a:t>
            </a:r>
            <a:endParaRPr kumimoji="0" lang="fa-IR" sz="4000" b="1" i="0" u="none" strike="noStrike" kern="1200" cap="none" spc="0" normalizeH="0" baseline="0" noProof="0" dirty="0" smtClean="0">
              <a:ln>
                <a:noFill/>
              </a:ln>
              <a:solidFill>
                <a:srgbClr val="FF0000"/>
              </a:solidFill>
              <a:effectLst/>
              <a:uLnTx/>
              <a:uFillTx/>
              <a:cs typeface="B Morvarid" pitchFamily="2" charset="-78"/>
            </a:endParaRPr>
          </a:p>
        </p:txBody>
      </p:sp>
      <p:sp>
        <p:nvSpPr>
          <p:cNvPr id="6" name="Subtitle 2"/>
          <p:cNvSpPr txBox="1">
            <a:spLocks/>
          </p:cNvSpPr>
          <p:nvPr/>
        </p:nvSpPr>
        <p:spPr>
          <a:xfrm>
            <a:off x="1357290" y="5857892"/>
            <a:ext cx="6400800" cy="500066"/>
          </a:xfrm>
          <a:prstGeom prst="rect">
            <a:avLst/>
          </a:prstGeom>
        </p:spPr>
        <p:txBody>
          <a:bodyPr vert="horz" lIns="91440" tIns="45720" rIns="91440" bIns="45720" rtlCol="1">
            <a:norm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000" b="1" i="0" u="none" strike="noStrike" kern="1200" cap="none" spc="0" normalizeH="0" baseline="0" noProof="0" dirty="0" smtClean="0">
                <a:ln>
                  <a:noFill/>
                </a:ln>
                <a:solidFill>
                  <a:srgbClr val="7030A0"/>
                </a:solidFill>
                <a:effectLst/>
                <a:uLnTx/>
                <a:uFillTx/>
                <a:cs typeface="B Morvarid" pitchFamily="2" charset="-78"/>
              </a:rPr>
              <a:t>خرداد ماه</a:t>
            </a:r>
            <a:r>
              <a:rPr kumimoji="0" lang="fa-IR" sz="2000" b="1" i="0" u="none" strike="noStrike" kern="1200" cap="none" spc="0" normalizeH="0" noProof="0" dirty="0" smtClean="0">
                <a:ln>
                  <a:noFill/>
                </a:ln>
                <a:solidFill>
                  <a:srgbClr val="7030A0"/>
                </a:solidFill>
                <a:effectLst/>
                <a:uLnTx/>
                <a:uFillTx/>
                <a:cs typeface="B Morvarid" pitchFamily="2" charset="-78"/>
              </a:rPr>
              <a:t> 1391</a:t>
            </a:r>
            <a:endParaRPr kumimoji="0" lang="fa-IR" sz="2000" b="1" i="0" u="none" strike="noStrike" kern="1200" cap="none" spc="0" normalizeH="0" baseline="0" noProof="0" dirty="0" smtClean="0">
              <a:ln>
                <a:noFill/>
              </a:ln>
              <a:solidFill>
                <a:srgbClr val="7030A0"/>
              </a:solidFill>
              <a:effectLst/>
              <a:uLnTx/>
              <a:uFillTx/>
              <a:cs typeface="B Morvarid"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500166" y="2071678"/>
            <a:ext cx="6551930" cy="2916515"/>
          </a:xfrm>
          <a:prstGeom prst="rect">
            <a:avLst/>
          </a:prstGeom>
          <a:ln>
            <a:headEnd/>
            <a:tailEnd/>
          </a:ln>
          <a:effectLst>
            <a:glow rad="1397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pic>
      <p:sp>
        <p:nvSpPr>
          <p:cNvPr id="5" name="Rounded Rectangular Callout 4"/>
          <p:cNvSpPr/>
          <p:nvPr/>
        </p:nvSpPr>
        <p:spPr>
          <a:xfrm>
            <a:off x="1571604" y="1285860"/>
            <a:ext cx="6357982" cy="500066"/>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b="1" dirty="0" smtClean="0">
                <a:cs typeface="B Nazanin" pitchFamily="2" charset="-78"/>
              </a:rPr>
              <a:t>مدولهای تغییر شکل توده سنگ استفاده شده برای روش های عددی</a:t>
            </a:r>
            <a:endParaRPr lang="fa-IR" sz="2000" b="1" dirty="0">
              <a:cs typeface="B Nazanin" pitchFamily="2" charset="-78"/>
            </a:endParaRPr>
          </a:p>
        </p:txBody>
      </p:sp>
      <p:sp>
        <p:nvSpPr>
          <p:cNvPr id="10" name="Cloud 9"/>
          <p:cNvSpPr/>
          <p:nvPr/>
        </p:nvSpPr>
        <p:spPr>
          <a:xfrm>
            <a:off x="500034" y="214290"/>
            <a:ext cx="8143932" cy="785818"/>
          </a:xfrm>
          <a:prstGeom prst="cloud">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200" b="1" dirty="0" smtClean="0">
                <a:cs typeface="B Nazanin" pitchFamily="2" charset="-78"/>
              </a:rPr>
              <a:t>مطالعه مقایسه ای تعیین مدول تغییر شکل توده سنگ با استفاده از روش های مختلف تجربی </a:t>
            </a:r>
            <a:endParaRPr lang="fa-IR" sz="2200" b="1" dirty="0">
              <a:cs typeface="B Nazanin"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500034" y="214290"/>
            <a:ext cx="8143932" cy="785818"/>
          </a:xfrm>
          <a:prstGeom prst="cloud">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200" b="1" dirty="0" smtClean="0">
                <a:cs typeface="B Nazanin" pitchFamily="2" charset="-78"/>
              </a:rPr>
              <a:t>مطالعه مقایسه ای تعیین مدول تغییر شکل توده سنگ با استفاده از روش های مختلف تجربی </a:t>
            </a:r>
            <a:endParaRPr lang="fa-IR" sz="2200" b="1" dirty="0">
              <a:cs typeface="B Nazanin" pitchFamily="2" charset="-78"/>
            </a:endParaRPr>
          </a:p>
        </p:txBody>
      </p:sp>
      <p:sp>
        <p:nvSpPr>
          <p:cNvPr id="5" name="Flowchart: Document 4"/>
          <p:cNvSpPr/>
          <p:nvPr/>
        </p:nvSpPr>
        <p:spPr>
          <a:xfrm>
            <a:off x="785786" y="1285860"/>
            <a:ext cx="7500990" cy="5286412"/>
          </a:xfrm>
          <a:prstGeom prst="flowChart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justLow">
              <a:spcBef>
                <a:spcPts val="1200"/>
              </a:spcBef>
            </a:pPr>
            <a:r>
              <a:rPr lang="fa-IR" b="1" dirty="0" smtClean="0">
                <a:cs typeface="B Nazanin" pitchFamily="2" charset="-78"/>
              </a:rPr>
              <a:t>در این ارزیابی، نتایج حاصل از مدلسازی عددی برای محاسبه مدول های تغییر شکل توده سنگ استفاده شد و در نتایج اندازه گیری همگرایی عمودی برجا مقایسه شد و نتایج به دست آمده در زیر ذکر شده:</a:t>
            </a:r>
            <a:endParaRPr lang="en-US" b="1" dirty="0" smtClean="0">
              <a:cs typeface="B Nazanin" pitchFamily="2" charset="-78"/>
            </a:endParaRPr>
          </a:p>
          <a:p>
            <a:pPr algn="justLow">
              <a:spcBef>
                <a:spcPts val="1200"/>
              </a:spcBef>
            </a:pPr>
            <a:r>
              <a:rPr lang="fa-IR" b="1" dirty="0" smtClean="0">
                <a:cs typeface="B Nazanin" pitchFamily="2" charset="-78"/>
              </a:rPr>
              <a:t>1-مدول های تغییر شکل توده سنگ به دست آمده بوسیله معادله تجربی بارتون (2002) بالاتر از معادلات تجربی دیگرهستند. در نتایج مدل عددی، تغییر شکل کمتری با توجه به مقادیر تغییر شکل اندازه گیری شده میدانی تعیین می شود .</a:t>
            </a:r>
            <a:endParaRPr lang="en-US" b="1" dirty="0" smtClean="0">
              <a:cs typeface="B Nazanin" pitchFamily="2" charset="-78"/>
            </a:endParaRPr>
          </a:p>
          <a:p>
            <a:pPr algn="justLow">
              <a:spcBef>
                <a:spcPts val="1200"/>
              </a:spcBef>
            </a:pPr>
            <a:r>
              <a:rPr lang="fa-IR" b="1" dirty="0" smtClean="0">
                <a:cs typeface="B Nazanin" pitchFamily="2" charset="-78"/>
              </a:rPr>
              <a:t>2-مدول های تغییر شکل توده سنگ محاسبه شده از طریق معادله تجربی که توسط </a:t>
            </a:r>
            <a:r>
              <a:rPr lang="en-US" b="1" dirty="0" err="1" smtClean="0">
                <a:cs typeface="B Nazanin" pitchFamily="2" charset="-78"/>
              </a:rPr>
              <a:t>Palmstrom,Singh</a:t>
            </a:r>
            <a:r>
              <a:rPr lang="fa-IR" b="1" dirty="0" smtClean="0">
                <a:cs typeface="B Nazanin" pitchFamily="2" charset="-78"/>
              </a:rPr>
              <a:t> (2001) پیشنهاد شده، نتایج واقعی بینانه تری در تونل که اندازه بلوک توده سنگ بزرگ و سخت(تقریبا شکننده سطح)  بوده،ارائه می دهد. برای توده سنگ متوسط ​​و ضعیف (به خصوص توده سنگ بسیار پرشده یا با قطعات مختلف)، اگر چه، نتایج بواسطه مقدار تغییر شکل اندازه گیری شده اختلاف داشته باشد.</a:t>
            </a:r>
            <a:endParaRPr lang="en-US" b="1" dirty="0" smtClean="0">
              <a:cs typeface="B Nazanin"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500034" y="214290"/>
            <a:ext cx="8143932" cy="785818"/>
          </a:xfrm>
          <a:prstGeom prst="cloud">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200" b="1" dirty="0" smtClean="0">
                <a:cs typeface="B Nazanin" pitchFamily="2" charset="-78"/>
              </a:rPr>
              <a:t>مطالعه مقایسه ای تعیین مدول تغییر شکل توده سنگ با استفاده از روش های مختلف تجربی </a:t>
            </a:r>
            <a:endParaRPr lang="fa-IR" sz="2200" b="1" dirty="0">
              <a:cs typeface="B Nazanin" pitchFamily="2" charset="-78"/>
            </a:endParaRPr>
          </a:p>
        </p:txBody>
      </p:sp>
      <p:sp>
        <p:nvSpPr>
          <p:cNvPr id="4" name="Flowchart: Document 3"/>
          <p:cNvSpPr/>
          <p:nvPr/>
        </p:nvSpPr>
        <p:spPr>
          <a:xfrm>
            <a:off x="857224" y="1500174"/>
            <a:ext cx="7358114" cy="4286280"/>
          </a:xfrm>
          <a:prstGeom prst="flowChart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justLow">
              <a:spcBef>
                <a:spcPts val="1800"/>
              </a:spcBef>
            </a:pPr>
            <a:r>
              <a:rPr lang="fa-IR" b="1" dirty="0" smtClean="0">
                <a:cs typeface="B Nazanin" pitchFamily="2" charset="-78"/>
              </a:rPr>
              <a:t>3-مدول های تغییر شکل سنگ که از روابط تجربی پیشنهاد شده توسط </a:t>
            </a:r>
            <a:r>
              <a:rPr lang="en-US" b="1" dirty="0" err="1" smtClean="0">
                <a:cs typeface="B Nazanin" pitchFamily="2" charset="-78"/>
              </a:rPr>
              <a:t>Sonmez</a:t>
            </a:r>
            <a:r>
              <a:rPr lang="fa-IR" b="1" dirty="0" smtClean="0">
                <a:cs typeface="B Nazanin" pitchFamily="2" charset="-78"/>
              </a:rPr>
              <a:t> و همکاران(2004). و </a:t>
            </a:r>
            <a:r>
              <a:rPr lang="en-US" b="1" dirty="0" err="1" smtClean="0">
                <a:cs typeface="B Nazanin" pitchFamily="2" charset="-78"/>
              </a:rPr>
              <a:t>Hoek</a:t>
            </a:r>
            <a:r>
              <a:rPr lang="en-US" b="1" dirty="0" smtClean="0">
                <a:cs typeface="B Nazanin" pitchFamily="2" charset="-78"/>
              </a:rPr>
              <a:t> </a:t>
            </a:r>
            <a:r>
              <a:rPr lang="en-US" b="1" dirty="0" err="1" smtClean="0">
                <a:cs typeface="B Nazanin" pitchFamily="2" charset="-78"/>
              </a:rPr>
              <a:t>Diederichs</a:t>
            </a:r>
            <a:r>
              <a:rPr lang="fa-IR" b="1" dirty="0" smtClean="0">
                <a:cs typeface="B Nazanin" pitchFamily="2" charset="-78"/>
              </a:rPr>
              <a:t> (2006) به دست آمده بسیار نزدیک به یکدیگر هستند. با این حال، نمایان شد که، مقادیر تغییر شکل توده سنگ که بواسطه معادله پیشنهاد شده توسط </a:t>
            </a:r>
            <a:r>
              <a:rPr lang="en-US" b="1" dirty="0" err="1" smtClean="0">
                <a:cs typeface="B Nazanin" pitchFamily="2" charset="-78"/>
              </a:rPr>
              <a:t>Sonmez</a:t>
            </a:r>
            <a:r>
              <a:rPr lang="en-US" b="1" dirty="0" smtClean="0">
                <a:cs typeface="B Nazanin" pitchFamily="2" charset="-78"/>
              </a:rPr>
              <a:t> </a:t>
            </a:r>
            <a:r>
              <a:rPr lang="fa-IR" b="1" dirty="0" smtClean="0">
                <a:cs typeface="B Nazanin" pitchFamily="2" charset="-78"/>
              </a:rPr>
              <a:t>و همکاران (2004)به دست آمده،   پایین تر در توده سنگ سخت ویا اندازه بلوک بزرگ و نیز بالاتر در توده سنگ ضعیف ویا اندازه بلوک کوچک نسبت به پیشنهاد توسط   </a:t>
            </a:r>
            <a:r>
              <a:rPr lang="en-US" b="1" dirty="0" err="1" smtClean="0">
                <a:cs typeface="B Nazanin" pitchFamily="2" charset="-78"/>
              </a:rPr>
              <a:t>Hoek</a:t>
            </a:r>
            <a:r>
              <a:rPr lang="en-US" b="1" dirty="0" smtClean="0">
                <a:cs typeface="B Nazanin" pitchFamily="2" charset="-78"/>
              </a:rPr>
              <a:t>, </a:t>
            </a:r>
            <a:r>
              <a:rPr lang="en-US" b="1" dirty="0" err="1" smtClean="0">
                <a:cs typeface="B Nazanin" pitchFamily="2" charset="-78"/>
              </a:rPr>
              <a:t>Diederichs</a:t>
            </a:r>
            <a:r>
              <a:rPr lang="en-US" b="1" dirty="0" smtClean="0">
                <a:cs typeface="B Nazanin" pitchFamily="2" charset="-78"/>
              </a:rPr>
              <a:t> </a:t>
            </a:r>
            <a:r>
              <a:rPr lang="fa-IR" b="1" dirty="0" smtClean="0">
                <a:cs typeface="B Nazanin" pitchFamily="2" charset="-78"/>
              </a:rPr>
              <a:t>(2006) می باشد.</a:t>
            </a:r>
            <a:endParaRPr lang="en-US" b="1" dirty="0" smtClean="0">
              <a:cs typeface="B Nazanin" pitchFamily="2" charset="-78"/>
            </a:endParaRPr>
          </a:p>
          <a:p>
            <a:pPr algn="justLow">
              <a:spcBef>
                <a:spcPts val="1800"/>
              </a:spcBef>
            </a:pPr>
            <a:r>
              <a:rPr lang="fa-IR" b="1" dirty="0" smtClean="0">
                <a:cs typeface="B Nazanin" pitchFamily="2" charset="-78"/>
              </a:rPr>
              <a:t>4-عملکرد معادله ی پیشنهاد شده توسط </a:t>
            </a:r>
            <a:r>
              <a:rPr lang="en-US" b="1" dirty="0" err="1" smtClean="0">
                <a:cs typeface="B Nazanin" pitchFamily="2" charset="-78"/>
              </a:rPr>
              <a:t>Sonmez</a:t>
            </a:r>
            <a:r>
              <a:rPr lang="en-US" b="1" dirty="0" smtClean="0">
                <a:cs typeface="B Nazanin" pitchFamily="2" charset="-78"/>
              </a:rPr>
              <a:t> </a:t>
            </a:r>
            <a:r>
              <a:rPr lang="fa-IR" b="1" dirty="0" smtClean="0">
                <a:cs typeface="B Nazanin" pitchFamily="2" charset="-78"/>
              </a:rPr>
              <a:t>و همکاران.(2004) برای تعیین مدول تغییر شکل توده سنگ در مدل سازی عددی واقع بینانه تر است.</a:t>
            </a:r>
            <a:endParaRPr lang="en-US" b="1" dirty="0" smtClean="0">
              <a:cs typeface="B Nazanin"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5786446" y="214290"/>
            <a:ext cx="2786082" cy="1000108"/>
          </a:xfrm>
          <a:prstGeom prst="cloudCallou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3200" b="1" dirty="0" smtClean="0">
                <a:cs typeface="B Nazanin" pitchFamily="2" charset="-78"/>
              </a:rPr>
              <a:t>نتایج</a:t>
            </a:r>
            <a:endParaRPr lang="fa-IR" sz="3200" b="1" dirty="0">
              <a:cs typeface="B Nazanin" pitchFamily="2" charset="-78"/>
            </a:endParaRPr>
          </a:p>
        </p:txBody>
      </p:sp>
      <p:sp>
        <p:nvSpPr>
          <p:cNvPr id="4" name="Vertical Scroll 3"/>
          <p:cNvSpPr/>
          <p:nvPr/>
        </p:nvSpPr>
        <p:spPr>
          <a:xfrm>
            <a:off x="1357290" y="1500174"/>
            <a:ext cx="7143800" cy="4143404"/>
          </a:xfrm>
          <a:prstGeom prst="verticalScroll">
            <a:avLst>
              <a:gd name="adj" fmla="val 10206"/>
            </a:avLst>
          </a:prstGeom>
        </p:spPr>
        <p:style>
          <a:lnRef idx="1">
            <a:schemeClr val="accent5"/>
          </a:lnRef>
          <a:fillRef idx="2">
            <a:schemeClr val="accent5"/>
          </a:fillRef>
          <a:effectRef idx="1">
            <a:schemeClr val="accent5"/>
          </a:effectRef>
          <a:fontRef idx="minor">
            <a:schemeClr val="dk1"/>
          </a:fontRef>
        </p:style>
        <p:txBody>
          <a:bodyPr rtlCol="1" anchor="ctr"/>
          <a:lstStyle/>
          <a:p>
            <a:pPr algn="justLow">
              <a:spcBef>
                <a:spcPts val="1800"/>
              </a:spcBef>
              <a:buFont typeface="Wingdings" pitchFamily="2" charset="2"/>
              <a:buChar char="Ø"/>
            </a:pPr>
            <a:r>
              <a:rPr lang="fa-IR" b="1" dirty="0" smtClean="0">
                <a:cs typeface="B Nazanin" pitchFamily="2" charset="-78"/>
              </a:rPr>
              <a:t>   مدول تغییر شکل توده سنگ یک پارامتر بسیار مهم در مطالعات مهندسی سنگ می باشد. یکی از این روش برای تعیین این پارامتر انجام شده در تست های درجا و روش دیگر با استفاده از معادلات تجربی پیشنهاد شده توسط محققان مختلف می باشد. این پارامتر مهم مورد استفاده در مدل سازی عددی برای نمایاندن توده سنگ به کار می رود.</a:t>
            </a:r>
            <a:endParaRPr lang="en-US" b="1" dirty="0" smtClean="0">
              <a:cs typeface="B Nazanin" pitchFamily="2" charset="-78"/>
            </a:endParaRPr>
          </a:p>
          <a:p>
            <a:pPr algn="justLow">
              <a:spcBef>
                <a:spcPts val="1800"/>
              </a:spcBef>
              <a:buFont typeface="Wingdings" pitchFamily="2" charset="2"/>
              <a:buChar char="Ø"/>
            </a:pPr>
            <a:r>
              <a:rPr lang="fa-IR" b="1" dirty="0" smtClean="0">
                <a:cs typeface="B Nazanin" pitchFamily="2" charset="-78"/>
              </a:rPr>
              <a:t>   معادله(2) ساده شده </a:t>
            </a:r>
            <a:r>
              <a:rPr lang="en-US" b="1" dirty="0" err="1" smtClean="0">
                <a:cs typeface="B Nazanin" pitchFamily="2" charset="-78"/>
              </a:rPr>
              <a:t>Hoek</a:t>
            </a:r>
            <a:r>
              <a:rPr lang="en-US" b="1" dirty="0" smtClean="0">
                <a:cs typeface="B Nazanin" pitchFamily="2" charset="-78"/>
              </a:rPr>
              <a:t>, </a:t>
            </a:r>
            <a:r>
              <a:rPr lang="en-US" b="1" dirty="0" err="1" smtClean="0">
                <a:cs typeface="B Nazanin" pitchFamily="2" charset="-78"/>
              </a:rPr>
              <a:t>Diederichs</a:t>
            </a:r>
            <a:r>
              <a:rPr lang="fa-IR" b="1" dirty="0" smtClean="0">
                <a:cs typeface="B Nazanin" pitchFamily="2" charset="-78"/>
              </a:rPr>
              <a:t> می تواند در جاییکه فقط داده های </a:t>
            </a:r>
            <a:r>
              <a:rPr lang="en-US" b="1" dirty="0" smtClean="0">
                <a:cs typeface="B Nazanin" pitchFamily="2" charset="-78"/>
              </a:rPr>
              <a:t>GSI</a:t>
            </a:r>
            <a:r>
              <a:rPr lang="fa-IR" b="1" dirty="0" smtClean="0">
                <a:cs typeface="B Nazanin" pitchFamily="2" charset="-78"/>
              </a:rPr>
              <a:t> (یا </a:t>
            </a:r>
            <a:r>
              <a:rPr lang="en-US" b="1" dirty="0" smtClean="0">
                <a:cs typeface="B Nazanin" pitchFamily="2" charset="-78"/>
              </a:rPr>
              <a:t>RMR</a:t>
            </a:r>
            <a:r>
              <a:rPr lang="fa-IR" b="1" dirty="0" smtClean="0">
                <a:cs typeface="B Nazanin" pitchFamily="2" charset="-78"/>
              </a:rPr>
              <a:t> ویا </a:t>
            </a:r>
            <a:r>
              <a:rPr lang="en-US" b="1" dirty="0" smtClean="0">
                <a:cs typeface="B Nazanin" pitchFamily="2" charset="-78"/>
              </a:rPr>
              <a:t>Q</a:t>
            </a:r>
            <a:r>
              <a:rPr lang="fa-IR" b="1" dirty="0" smtClean="0">
                <a:cs typeface="B Nazanin" pitchFamily="2" charset="-78"/>
              </a:rPr>
              <a:t>)در دسترس هستند استفاده شود. معادله(4) </a:t>
            </a:r>
            <a:r>
              <a:rPr lang="en-US" b="1" dirty="0" err="1" smtClean="0">
                <a:cs typeface="B Nazanin" pitchFamily="2" charset="-78"/>
              </a:rPr>
              <a:t>Hoek</a:t>
            </a:r>
            <a:r>
              <a:rPr lang="en-US" b="1" dirty="0" smtClean="0">
                <a:cs typeface="B Nazanin" pitchFamily="2" charset="-78"/>
              </a:rPr>
              <a:t>, </a:t>
            </a:r>
            <a:r>
              <a:rPr lang="en-US" b="1" dirty="0" err="1" smtClean="0">
                <a:cs typeface="B Nazanin" pitchFamily="2" charset="-78"/>
              </a:rPr>
              <a:t>Diederichs</a:t>
            </a:r>
            <a:r>
              <a:rPr lang="fa-IR" b="1" dirty="0" smtClean="0">
                <a:cs typeface="B Nazanin" pitchFamily="2" charset="-78"/>
              </a:rPr>
              <a:t> بیشتر به تفصیل در جاییکه تخمین های مطمئن توده سنگ دست خورده در دسترس هستند،می تواند استفاده شود.</a:t>
            </a:r>
            <a:endParaRPr lang="fa-IR" b="1" dirty="0">
              <a:cs typeface="B Nazanin"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Stored Data 4"/>
          <p:cNvSpPr/>
          <p:nvPr/>
        </p:nvSpPr>
        <p:spPr>
          <a:xfrm>
            <a:off x="214282" y="1142984"/>
            <a:ext cx="8786874" cy="5500726"/>
          </a:xfrm>
          <a:prstGeom prst="flowChartOnlineStorage">
            <a:avLst/>
          </a:prstGeom>
          <a:solidFill>
            <a:srgbClr val="CCFFCC"/>
          </a:solidFill>
          <a:ln>
            <a:noFill/>
          </a:ln>
          <a:effectLst/>
          <a:scene3d>
            <a:camera prst="orthographicFront">
              <a:rot lat="0" lon="0" rev="0"/>
            </a:camera>
            <a:lightRig rig="contrasting" dir="t">
              <a:rot lat="0" lon="0" rev="7800000"/>
            </a:lightRig>
          </a:scene3d>
          <a:sp3d>
            <a:bevelT w="139700" h="139700"/>
          </a:sp3d>
        </p:spPr>
        <p:style>
          <a:lnRef idx="1">
            <a:schemeClr val="accent3"/>
          </a:lnRef>
          <a:fillRef idx="2">
            <a:schemeClr val="accent3"/>
          </a:fillRef>
          <a:effectRef idx="1">
            <a:schemeClr val="accent3"/>
          </a:effectRef>
          <a:fontRef idx="minor">
            <a:schemeClr val="dk1"/>
          </a:fontRef>
        </p:style>
        <p:txBody>
          <a:bodyPr rtlCol="1" anchor="ctr"/>
          <a:lstStyle/>
          <a:p>
            <a:pPr algn="just">
              <a:spcBef>
                <a:spcPts val="1800"/>
              </a:spcBef>
              <a:buFont typeface="Wingdings" pitchFamily="2" charset="2"/>
              <a:buChar char="Ø"/>
            </a:pPr>
            <a:r>
              <a:rPr lang="fa-IR" b="1" dirty="0" smtClean="0">
                <a:cs typeface="B Nazanin" pitchFamily="2" charset="-78"/>
              </a:rPr>
              <a:t>مدول تغییر شکل بهترین پارامتری است که  رفتار مکانیکی توده سنگ، قبل از شکست را توصیف می کند.</a:t>
            </a:r>
          </a:p>
          <a:p>
            <a:pPr algn="just">
              <a:spcBef>
                <a:spcPts val="1800"/>
              </a:spcBef>
              <a:buFont typeface="Wingdings" pitchFamily="2" charset="2"/>
              <a:buChar char="Ø"/>
            </a:pPr>
            <a:r>
              <a:rPr lang="fa-IR" b="1" dirty="0" smtClean="0">
                <a:cs typeface="B Nazanin" pitchFamily="2" charset="-78"/>
              </a:rPr>
              <a:t>وجود ناپیوستگی در توده سنگ باعث می شود، خواص مکانیکی توده سنگ تا حد زیادی متفاوت از سنگ های سالم باشد. چرا که تغییر شکل توده سنگ ها عمدتا در ناپیوستگی ها رخ می دهد. بنابراین، آزمون های آزمایشگاهی بر روی نمونه های کوچک نمی تواند تغییر شکل توده سنگ را به خوبی پیشبینی کند. </a:t>
            </a:r>
          </a:p>
          <a:p>
            <a:pPr algn="just">
              <a:spcBef>
                <a:spcPts val="1800"/>
              </a:spcBef>
              <a:buFont typeface="Wingdings" pitchFamily="2" charset="2"/>
              <a:buChar char="Ø"/>
            </a:pPr>
            <a:r>
              <a:rPr lang="fa-IR" b="1" dirty="0" smtClean="0">
                <a:cs typeface="B Nazanin" pitchFamily="2" charset="-78"/>
              </a:rPr>
              <a:t>آزمون های میدانی برای تعیین مدول تغییر شکل به طور مستقیم وقت گیر و گران قیمت هستند، و قابلیت اطمینان از نتایج به دست آمده از این آزمایشات گاهی سوال برانگیز است. در نتیجه، چندین نویسنده روابط تجربی برای محاسبه مقدار مدول تغییر شکل توده سنگ همسانگرد بر اساس طرح طبقه بندی مانند امتیاز توده سنگ (</a:t>
            </a:r>
            <a:r>
              <a:rPr lang="en-US" b="1" dirty="0" smtClean="0">
                <a:cs typeface="B Nazanin" pitchFamily="2" charset="-78"/>
              </a:rPr>
              <a:t>RMR</a:t>
            </a:r>
            <a:r>
              <a:rPr lang="fa-IR" b="1" dirty="0" smtClean="0">
                <a:cs typeface="B Nazanin" pitchFamily="2" charset="-78"/>
              </a:rPr>
              <a:t>)، شاخص کیفیت تونل (</a:t>
            </a:r>
            <a:r>
              <a:rPr lang="en-US" b="1" dirty="0" smtClean="0">
                <a:cs typeface="B Nazanin" pitchFamily="2" charset="-78"/>
              </a:rPr>
              <a:t>Q</a:t>
            </a:r>
            <a:r>
              <a:rPr lang="fa-IR" b="1" dirty="0" smtClean="0">
                <a:cs typeface="B Nazanin" pitchFamily="2" charset="-78"/>
              </a:rPr>
              <a:t>)، شاخص مقاومت زمین شناسی (</a:t>
            </a:r>
            <a:r>
              <a:rPr lang="en-US" b="1" dirty="0" smtClean="0">
                <a:cs typeface="B Nazanin" pitchFamily="2" charset="-78"/>
              </a:rPr>
              <a:t>GSI</a:t>
            </a:r>
            <a:r>
              <a:rPr lang="fa-IR" b="1" dirty="0" smtClean="0">
                <a:cs typeface="B Nazanin" pitchFamily="2" charset="-78"/>
              </a:rPr>
              <a:t>) و </a:t>
            </a:r>
            <a:r>
              <a:rPr lang="en-US" b="1" dirty="0" smtClean="0">
                <a:cs typeface="B Nazanin" pitchFamily="2" charset="-78"/>
              </a:rPr>
              <a:t>RQD</a:t>
            </a:r>
            <a:r>
              <a:rPr lang="fa-IR" b="1" dirty="0" smtClean="0">
                <a:cs typeface="B Nazanin" pitchFamily="2" charset="-78"/>
              </a:rPr>
              <a:t> پیشنهاد کرده اند.</a:t>
            </a:r>
          </a:p>
          <a:p>
            <a:pPr algn="just">
              <a:spcBef>
                <a:spcPts val="1800"/>
              </a:spcBef>
              <a:buFont typeface="Wingdings" pitchFamily="2" charset="2"/>
              <a:buChar char="Ø"/>
            </a:pPr>
            <a:r>
              <a:rPr lang="fa-IR" b="1" dirty="0" smtClean="0">
                <a:cs typeface="B Nazanin" pitchFamily="2" charset="-78"/>
              </a:rPr>
              <a:t>مقایسه معادلات تجربی مختلف از مدول تغییر شکل توده سنگ که توسط محققین مختلف پیشنهاد شده هدف این مطالعه می باشد.</a:t>
            </a:r>
            <a:endParaRPr lang="fa-IR" b="1" dirty="0">
              <a:cs typeface="B Nazanin" pitchFamily="2" charset="-78"/>
            </a:endParaRPr>
          </a:p>
        </p:txBody>
      </p:sp>
      <p:sp>
        <p:nvSpPr>
          <p:cNvPr id="8" name="Cloud Callout 7"/>
          <p:cNvSpPr/>
          <p:nvPr/>
        </p:nvSpPr>
        <p:spPr>
          <a:xfrm>
            <a:off x="6858016" y="214290"/>
            <a:ext cx="1643074" cy="714380"/>
          </a:xfrm>
          <a:prstGeom prst="cloudCallout">
            <a:avLst>
              <a:gd name="adj1" fmla="val -23604"/>
              <a:gd name="adj2" fmla="val 67015"/>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1" anchor="ctr"/>
          <a:lstStyle/>
          <a:p>
            <a:pPr algn="just"/>
            <a:r>
              <a:rPr lang="fa-IR" sz="3600" b="1" dirty="0" smtClean="0">
                <a:cs typeface="B Davat" pitchFamily="2" charset="-78"/>
              </a:rPr>
              <a:t>مقدمه</a:t>
            </a:r>
            <a:endParaRPr lang="fa-IR" sz="2800" dirty="0">
              <a:cs typeface="B Davat"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rcRect/>
          <a:stretch>
            <a:fillRect/>
          </a:stretch>
        </p:blipFill>
        <p:spPr bwMode="auto">
          <a:xfrm>
            <a:off x="5572132" y="3929066"/>
            <a:ext cx="2382828" cy="2524539"/>
          </a:xfrm>
          <a:prstGeom prst="rect">
            <a:avLst/>
          </a:prstGeom>
          <a:noFill/>
          <a:ln w="9525">
            <a:noFill/>
            <a:miter lim="800000"/>
            <a:headEnd/>
            <a:tailEnd/>
          </a:ln>
          <a:effectLst>
            <a:glow rad="228600">
              <a:schemeClr val="accent5">
                <a:satMod val="175000"/>
                <a:alpha val="40000"/>
              </a:schemeClr>
            </a:glow>
          </a:effectLst>
          <a:scene3d>
            <a:camera prst="orthographicFront">
              <a:rot lat="0" lon="0" rev="0"/>
            </a:camera>
            <a:lightRig rig="contrasting" dir="t">
              <a:rot lat="0" lon="0" rev="7800000"/>
            </a:lightRig>
          </a:scene3d>
          <a:sp3d>
            <a:bevelT w="139700" h="139700"/>
          </a:sp3d>
        </p:spPr>
      </p:pic>
      <p:sp>
        <p:nvSpPr>
          <p:cNvPr id="10" name="Striped Right Arrow 9"/>
          <p:cNvSpPr/>
          <p:nvPr/>
        </p:nvSpPr>
        <p:spPr>
          <a:xfrm>
            <a:off x="642910" y="4500570"/>
            <a:ext cx="4500594" cy="1500198"/>
          </a:xfrm>
          <a:prstGeom prst="stripedRightArrow">
            <a:avLst>
              <a:gd name="adj1" fmla="val 63545"/>
              <a:gd name="adj2" fmla="val 19041"/>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1600" b="1" dirty="0">
                <a:cs typeface="B Mitra" pitchFamily="2" charset="-78"/>
              </a:rPr>
              <a:t>نوعی منحنی تنش در مقابل تغییر شکل ثبت شده در آزمون تغییر شکل پذیری توده سنگ </a:t>
            </a:r>
          </a:p>
        </p:txBody>
      </p:sp>
      <p:sp>
        <p:nvSpPr>
          <p:cNvPr id="7" name="Cloud Callout 6"/>
          <p:cNvSpPr/>
          <p:nvPr/>
        </p:nvSpPr>
        <p:spPr>
          <a:xfrm>
            <a:off x="5929322" y="214290"/>
            <a:ext cx="2571768" cy="785818"/>
          </a:xfrm>
          <a:prstGeom prst="cloudCallou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3600" b="1" dirty="0" smtClean="0">
                <a:cs typeface="B Davat" pitchFamily="2" charset="-78"/>
              </a:rPr>
              <a:t>تعاریف</a:t>
            </a:r>
            <a:endParaRPr lang="fa-IR" sz="2800" dirty="0">
              <a:cs typeface="B Davat" pitchFamily="2" charset="-78"/>
            </a:endParaRPr>
          </a:p>
        </p:txBody>
      </p:sp>
      <p:sp>
        <p:nvSpPr>
          <p:cNvPr id="8" name="Double Wave 7"/>
          <p:cNvSpPr/>
          <p:nvPr/>
        </p:nvSpPr>
        <p:spPr>
          <a:xfrm>
            <a:off x="500034" y="1142984"/>
            <a:ext cx="8001056" cy="2571768"/>
          </a:xfrm>
          <a:prstGeom prst="doubleWave">
            <a:avLst>
              <a:gd name="adj1" fmla="val 3428"/>
              <a:gd name="adj2" fmla="val 0"/>
            </a:avLst>
          </a:prstGeom>
        </p:spPr>
        <p:style>
          <a:lnRef idx="1">
            <a:schemeClr val="accent1"/>
          </a:lnRef>
          <a:fillRef idx="2">
            <a:schemeClr val="accent1"/>
          </a:fillRef>
          <a:effectRef idx="1">
            <a:schemeClr val="accent1"/>
          </a:effectRef>
          <a:fontRef idx="minor">
            <a:schemeClr val="dk1"/>
          </a:fontRef>
        </p:style>
        <p:txBody>
          <a:bodyPr rtlCol="1" anchor="ctr"/>
          <a:lstStyle/>
          <a:p>
            <a:pPr algn="ctr">
              <a:spcBef>
                <a:spcPts val="1800"/>
              </a:spcBef>
            </a:pPr>
            <a:r>
              <a:rPr lang="fa-IR" sz="2000" b="1" dirty="0" smtClean="0">
                <a:solidFill>
                  <a:srgbClr val="FF0000"/>
                </a:solidFill>
                <a:cs typeface="B Nazanin" pitchFamily="2" charset="-78"/>
              </a:rPr>
              <a:t>مدول تغییر شکل پذیری:   </a:t>
            </a:r>
            <a:r>
              <a:rPr lang="fa-IR" sz="2000" dirty="0" smtClean="0">
                <a:cs typeface="B Nazanin" pitchFamily="2" charset="-78"/>
              </a:rPr>
              <a:t>نسبت تنش به کرنش متناظر طی بارگذاری توده سنگ که شامل رفتار الاستیک و  پلاستیک</a:t>
            </a:r>
            <a:r>
              <a:rPr lang="en-US" sz="2000" dirty="0" smtClean="0">
                <a:cs typeface="B Nazanin" pitchFamily="2" charset="-78"/>
              </a:rPr>
              <a:t>(W</a:t>
            </a:r>
            <a:r>
              <a:rPr lang="en-US" sz="2000" baseline="-25000" dirty="0" smtClean="0">
                <a:cs typeface="B Nazanin" pitchFamily="2" charset="-78"/>
              </a:rPr>
              <a:t>d</a:t>
            </a:r>
            <a:r>
              <a:rPr lang="en-US" sz="2000" dirty="0" smtClean="0">
                <a:cs typeface="B Nazanin" pitchFamily="2" charset="-78"/>
              </a:rPr>
              <a:t>)</a:t>
            </a:r>
            <a:r>
              <a:rPr lang="fa-IR" sz="2000" dirty="0" smtClean="0">
                <a:cs typeface="B Nazanin" pitchFamily="2" charset="-78"/>
              </a:rPr>
              <a:t>، تعریف می گردد.</a:t>
            </a:r>
            <a:endParaRPr lang="fa-IR" dirty="0" smtClean="0">
              <a:cs typeface="B Nazanin" pitchFamily="2" charset="-78"/>
            </a:endParaRPr>
          </a:p>
          <a:p>
            <a:pPr algn="ctr">
              <a:spcBef>
                <a:spcPts val="1800"/>
              </a:spcBef>
            </a:pPr>
            <a:r>
              <a:rPr lang="fa-IR" sz="2000" b="1" dirty="0" smtClean="0">
                <a:solidFill>
                  <a:srgbClr val="FF0000"/>
                </a:solidFill>
                <a:cs typeface="B Mitra" pitchFamily="2" charset="-78"/>
              </a:rPr>
              <a:t>مدول ارتجاعی توده سنگ:   </a:t>
            </a:r>
            <a:r>
              <a:rPr lang="fa-IR" sz="2000" dirty="0" smtClean="0">
                <a:cs typeface="B Nazanin" pitchFamily="2" charset="-78"/>
              </a:rPr>
              <a:t>نسبت تنش به کرنش متناظر طی بارگذاری توده سنگ که فقط شامل رفتار الاستیک توده سنگ (</a:t>
            </a:r>
            <a:r>
              <a:rPr lang="en-US" sz="2000" dirty="0" smtClean="0">
                <a:cs typeface="B Nazanin" pitchFamily="2" charset="-78"/>
              </a:rPr>
              <a:t>W</a:t>
            </a:r>
            <a:r>
              <a:rPr lang="en-US" sz="2000" baseline="-25000" dirty="0" smtClean="0">
                <a:cs typeface="B Nazanin" pitchFamily="2" charset="-78"/>
              </a:rPr>
              <a:t>e</a:t>
            </a:r>
            <a:r>
              <a:rPr lang="fa-IR" sz="2000" dirty="0" smtClean="0">
                <a:cs typeface="B Nazanin" pitchFamily="2" charset="-78"/>
              </a:rPr>
              <a:t>)، تعریف می گردد. </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071538" y="428604"/>
            <a:ext cx="7429552" cy="857256"/>
          </a:xfrm>
          <a:prstGeom prst="cloud">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b="1" dirty="0">
                <a:cs typeface="B Nazanin" pitchFamily="2" charset="-78"/>
              </a:rPr>
              <a:t>عوامل موثر بر تغییر شکل پذیری توده سنگ</a:t>
            </a:r>
            <a:endParaRPr lang="fa-IR" sz="2400" dirty="0">
              <a:cs typeface="B Nazanin" pitchFamily="2" charset="-78"/>
            </a:endParaRPr>
          </a:p>
        </p:txBody>
      </p:sp>
      <p:sp>
        <p:nvSpPr>
          <p:cNvPr id="9" name="Curved Down Ribbon 8"/>
          <p:cNvSpPr/>
          <p:nvPr/>
        </p:nvSpPr>
        <p:spPr>
          <a:xfrm>
            <a:off x="285720" y="1357298"/>
            <a:ext cx="8643998" cy="4643470"/>
          </a:xfrm>
          <a:prstGeom prst="ellipseRibbon">
            <a:avLst>
              <a:gd name="adj1" fmla="val 23549"/>
              <a:gd name="adj2" fmla="val 71493"/>
              <a:gd name="adj3" fmla="val 17724"/>
            </a:avLst>
          </a:prstGeom>
        </p:spPr>
        <p:style>
          <a:lnRef idx="1">
            <a:schemeClr val="accent6"/>
          </a:lnRef>
          <a:fillRef idx="2">
            <a:schemeClr val="accent6"/>
          </a:fillRef>
          <a:effectRef idx="1">
            <a:schemeClr val="accent6"/>
          </a:effectRef>
          <a:fontRef idx="minor">
            <a:schemeClr val="dk1"/>
          </a:fontRef>
        </p:style>
        <p:txBody>
          <a:bodyPr rtlCol="1" anchor="ctr"/>
          <a:lstStyle/>
          <a:p>
            <a:pPr algn="just"/>
            <a:r>
              <a:rPr lang="fa-IR" sz="2000" b="1" dirty="0" smtClean="0">
                <a:cs typeface="B Nazanin" pitchFamily="2" charset="-78"/>
              </a:rPr>
              <a:t>عواملی چون تخلخل، رطوبت، دما، عمق، مقاومت فشاری تک محوری سنگ بکر و هوازدگی ماده سنگ از جمله مهمترین عوامل فیزیکی و مکانیکی موثر در خواص تغییر شکل پذیری سنگ اند که در کنار عواملی چون بافت، پارامترهای درزه ها و تنشهای برجا که از عوامل مهم سنگ شناسی و محیطی اند، می تواند بسته به موقعیت توده سنگ و نوع آن، هر یک سهمی متفاوت در پارامتر مدول تغییر شکل پذیری یا مدول ارتجاعی داشته باشند.</a:t>
            </a:r>
            <a:endParaRPr lang="en-US" sz="2000" b="1" dirty="0">
              <a:cs typeface="B Nazanin"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142844" y="214290"/>
            <a:ext cx="8858312" cy="928670"/>
          </a:xfrm>
          <a:prstGeom prst="cloud">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1" anchor="ctr"/>
          <a:lstStyle/>
          <a:p>
            <a:r>
              <a:rPr lang="fa-IR" sz="2200" b="1" dirty="0" smtClean="0">
                <a:cs typeface="B Mitra" pitchFamily="2" charset="-78"/>
              </a:rPr>
              <a:t>بررسی رابطه مدول تغییر شکل پذیری براساس روش </a:t>
            </a:r>
            <a:r>
              <a:rPr lang="en-US" sz="2200" b="1" dirty="0" smtClean="0">
                <a:cs typeface="B Mitra" pitchFamily="2" charset="-78"/>
              </a:rPr>
              <a:t>RMR</a:t>
            </a:r>
            <a:endParaRPr lang="en-US" sz="2200" dirty="0" smtClean="0">
              <a:cs typeface="B Mitra" pitchFamily="2" charset="-78"/>
            </a:endParaRPr>
          </a:p>
        </p:txBody>
      </p:sp>
      <p:sp>
        <p:nvSpPr>
          <p:cNvPr id="10" name="TextBox 9"/>
          <p:cNvSpPr txBox="1"/>
          <p:nvPr/>
        </p:nvSpPr>
        <p:spPr>
          <a:xfrm>
            <a:off x="2786050" y="5643578"/>
            <a:ext cx="4214810" cy="830997"/>
          </a:xfrm>
          <a:prstGeom prst="rect">
            <a:avLst/>
          </a:prstGeom>
          <a:ln>
            <a:noFill/>
          </a:ln>
          <a:effectLst>
            <a:glow rad="1397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wrap="square" rtlCol="1">
            <a:spAutoFit/>
          </a:bodyPr>
          <a:lstStyle/>
          <a:p>
            <a:pPr algn="just" rtl="0"/>
            <a:r>
              <a:rPr lang="en-US" b="1" dirty="0" err="1" smtClean="0"/>
              <a:t>E</a:t>
            </a:r>
            <a:r>
              <a:rPr lang="en-US" b="1" baseline="-25000" dirty="0" err="1" smtClean="0"/>
              <a:t>m</a:t>
            </a:r>
            <a:r>
              <a:rPr lang="en-US" b="1" dirty="0" smtClean="0"/>
              <a:t> = 2RMR-100               </a:t>
            </a:r>
            <a:r>
              <a:rPr lang="en-US" sz="2400" b="1" dirty="0" smtClean="0">
                <a:latin typeface="Vijaya" pitchFamily="34" charset="0"/>
                <a:cs typeface="Vijaya" pitchFamily="34" charset="0"/>
              </a:rPr>
              <a:t>for</a:t>
            </a:r>
            <a:r>
              <a:rPr lang="en-US" b="1" dirty="0" smtClean="0"/>
              <a:t>             RMR&gt;55 </a:t>
            </a:r>
          </a:p>
          <a:p>
            <a:pPr algn="just" rtl="0"/>
            <a:r>
              <a:rPr lang="en-US" b="1" dirty="0" err="1" smtClean="0"/>
              <a:t>E</a:t>
            </a:r>
            <a:r>
              <a:rPr lang="en-US" b="1" baseline="-25000" dirty="0" err="1" smtClean="0"/>
              <a:t>m</a:t>
            </a:r>
            <a:r>
              <a:rPr lang="en-US" b="1" dirty="0" smtClean="0"/>
              <a:t> = 10 </a:t>
            </a:r>
            <a:r>
              <a:rPr lang="en-US" b="1" baseline="30000" dirty="0" smtClean="0"/>
              <a:t>(RMR-10/40)  </a:t>
            </a:r>
            <a:r>
              <a:rPr lang="en-US" b="1" dirty="0" smtClean="0"/>
              <a:t>          </a:t>
            </a:r>
            <a:r>
              <a:rPr lang="en-US" sz="2400" b="1" dirty="0" smtClean="0">
                <a:latin typeface="Vijaya" pitchFamily="34" charset="0"/>
                <a:cs typeface="Vijaya" pitchFamily="34" charset="0"/>
              </a:rPr>
              <a:t>for </a:t>
            </a:r>
            <a:r>
              <a:rPr lang="en-US" b="1" dirty="0" smtClean="0"/>
              <a:t>             RMR&lt;55</a:t>
            </a:r>
            <a:endParaRPr lang="fa-IR" b="1" dirty="0"/>
          </a:p>
        </p:txBody>
      </p:sp>
      <p:pic>
        <p:nvPicPr>
          <p:cNvPr id="11" name="Picture 10"/>
          <p:cNvPicPr/>
          <p:nvPr/>
        </p:nvPicPr>
        <p:blipFill>
          <a:blip r:embed="rId2"/>
          <a:srcRect/>
          <a:stretch>
            <a:fillRect/>
          </a:stretch>
        </p:blipFill>
        <p:spPr bwMode="auto">
          <a:xfrm>
            <a:off x="214282" y="2285992"/>
            <a:ext cx="4719552" cy="2899403"/>
          </a:xfrm>
          <a:prstGeom prst="rect">
            <a:avLst/>
          </a:prstGeom>
          <a:noFill/>
          <a:ln w="9525">
            <a:noFill/>
            <a:miter lim="800000"/>
            <a:headEnd/>
            <a:tailEnd/>
          </a:ln>
          <a:effectLst>
            <a:glow rad="63500">
              <a:schemeClr val="accent4">
                <a:satMod val="175000"/>
                <a:alpha val="40000"/>
              </a:schemeClr>
            </a:glow>
            <a:innerShdw blurRad="63500" dist="50800">
              <a:prstClr val="black">
                <a:alpha val="50000"/>
              </a:prstClr>
            </a:innerShdw>
          </a:effectLst>
        </p:spPr>
      </p:pic>
      <p:sp>
        <p:nvSpPr>
          <p:cNvPr id="13" name="Vertical Scroll 12"/>
          <p:cNvSpPr/>
          <p:nvPr/>
        </p:nvSpPr>
        <p:spPr>
          <a:xfrm>
            <a:off x="5143504" y="1285860"/>
            <a:ext cx="4000496" cy="4143404"/>
          </a:xfrm>
          <a:prstGeom prst="verticalScroll">
            <a:avLst>
              <a:gd name="adj" fmla="val 9598"/>
            </a:avLst>
          </a:prstGeom>
        </p:spPr>
        <p:style>
          <a:lnRef idx="1">
            <a:schemeClr val="accent1"/>
          </a:lnRef>
          <a:fillRef idx="2">
            <a:schemeClr val="accent1"/>
          </a:fillRef>
          <a:effectRef idx="1">
            <a:schemeClr val="accent1"/>
          </a:effectRef>
          <a:fontRef idx="minor">
            <a:schemeClr val="dk1"/>
          </a:fontRef>
        </p:style>
        <p:txBody>
          <a:bodyPr rtlCol="1" anchor="ctr"/>
          <a:lstStyle/>
          <a:p>
            <a:pPr algn="justLow"/>
            <a:r>
              <a:rPr lang="fa-IR" b="1" dirty="0" smtClean="0">
                <a:cs typeface="B Mitra" pitchFamily="2" charset="-78"/>
              </a:rPr>
              <a:t>با بررسی رابطه بین مقادیر مدول تغییر شکل پذیری اندازه گیری شده توسط مجتمع تحقیقاتی خاک و مواد مرکزی </a:t>
            </a:r>
            <a:r>
              <a:rPr lang="en-US" b="1" dirty="0" smtClean="0">
                <a:cs typeface="B Mitra" pitchFamily="2" charset="-78"/>
              </a:rPr>
              <a:t> (CSMRS) </a:t>
            </a:r>
            <a:r>
              <a:rPr lang="fa-IR" b="1" dirty="0" smtClean="0">
                <a:cs typeface="B Mitra" pitchFamily="2" charset="-78"/>
              </a:rPr>
              <a:t>و پارامتر امتیاز توده سنگ بینیاویسکی (</a:t>
            </a:r>
            <a:r>
              <a:rPr lang="en-US" b="1" dirty="0" smtClean="0">
                <a:cs typeface="B Mitra" pitchFamily="2" charset="-78"/>
              </a:rPr>
              <a:t>RMR</a:t>
            </a:r>
            <a:r>
              <a:rPr lang="fa-IR" b="1" dirty="0" smtClean="0">
                <a:cs typeface="B Mitra" pitchFamily="2" charset="-78"/>
              </a:rPr>
              <a:t>)، مشخص شد که نتایج بدست آمده توسط </a:t>
            </a:r>
            <a:r>
              <a:rPr lang="en-US" b="1" dirty="0" smtClean="0">
                <a:cs typeface="B Mitra" pitchFamily="2" charset="-78"/>
              </a:rPr>
              <a:t>CSMRS</a:t>
            </a:r>
            <a:r>
              <a:rPr lang="fa-IR" b="1" dirty="0" smtClean="0">
                <a:cs typeface="B Mitra" pitchFamily="2" charset="-78"/>
              </a:rPr>
              <a:t> در میان مقادیر بدست آمده توسط</a:t>
            </a:r>
            <a:r>
              <a:rPr lang="en-US" b="1" dirty="0" err="1" smtClean="0">
                <a:cs typeface="B Mitra" pitchFamily="2" charset="-78"/>
              </a:rPr>
              <a:t>Biniawiski</a:t>
            </a:r>
            <a:r>
              <a:rPr lang="en-US" b="1" dirty="0" smtClean="0">
                <a:cs typeface="B Mitra" pitchFamily="2" charset="-78"/>
              </a:rPr>
              <a:t>  </a:t>
            </a:r>
            <a:r>
              <a:rPr lang="fa-IR" b="1" dirty="0" smtClean="0">
                <a:cs typeface="B Mitra" pitchFamily="2" charset="-78"/>
              </a:rPr>
              <a:t> و </a:t>
            </a:r>
            <a:r>
              <a:rPr lang="en-US" b="1" dirty="0" err="1" smtClean="0">
                <a:cs typeface="B Mitra" pitchFamily="2" charset="-78"/>
              </a:rPr>
              <a:t>Serafim</a:t>
            </a:r>
            <a:r>
              <a:rPr lang="en-US" b="1" dirty="0" smtClean="0">
                <a:cs typeface="B Mitra" pitchFamily="2" charset="-78"/>
              </a:rPr>
              <a:t>, Pereira</a:t>
            </a:r>
            <a:r>
              <a:rPr lang="fa-IR" b="1" dirty="0" smtClean="0">
                <a:cs typeface="B Mitra" pitchFamily="2" charset="-78"/>
              </a:rPr>
              <a:t> و </a:t>
            </a:r>
            <a:r>
              <a:rPr lang="en-US" b="1" dirty="0" smtClean="0">
                <a:cs typeface="B Mitra" pitchFamily="2" charset="-78"/>
              </a:rPr>
              <a:t> </a:t>
            </a:r>
            <a:r>
              <a:rPr lang="en-US" b="1" dirty="0" err="1" smtClean="0">
                <a:cs typeface="B Mitra" pitchFamily="2" charset="-78"/>
              </a:rPr>
              <a:t>Clerici</a:t>
            </a:r>
            <a:r>
              <a:rPr lang="fa-IR" b="1" dirty="0" smtClean="0">
                <a:cs typeface="B Mitra" pitchFamily="2" charset="-78"/>
              </a:rPr>
              <a:t> قرار می گیرد. بنابراین معادلات موجود مناسب به نظر می رسد. </a:t>
            </a:r>
            <a:endParaRPr lang="en-US" b="1" dirty="0" smtClean="0">
              <a:cs typeface="B Mitra" pitchFamily="2" charset="-78"/>
            </a:endParaRPr>
          </a:p>
        </p:txBody>
      </p:sp>
      <p:sp>
        <p:nvSpPr>
          <p:cNvPr id="15" name="Rounded Rectangular Callout 14"/>
          <p:cNvSpPr/>
          <p:nvPr/>
        </p:nvSpPr>
        <p:spPr>
          <a:xfrm>
            <a:off x="214282" y="1428736"/>
            <a:ext cx="4786314" cy="500066"/>
          </a:xfrm>
          <a:prstGeom prst="wedgeRoundRectCallout">
            <a:avLst>
              <a:gd name="adj1" fmla="val -20833"/>
              <a:gd name="adj2" fmla="val 79915"/>
              <a:gd name="adj3" fmla="val 16667"/>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fa-IR" b="1" dirty="0" smtClean="0">
                <a:latin typeface="Vijaya" pitchFamily="34" charset="0"/>
                <a:cs typeface="B Mitra" pitchFamily="2" charset="-78"/>
              </a:rPr>
              <a:t>رابطه بین </a:t>
            </a:r>
            <a:r>
              <a:rPr lang="en-US" b="1" dirty="0" smtClean="0">
                <a:latin typeface="Vijaya" pitchFamily="34" charset="0"/>
                <a:cs typeface="B Mitra" pitchFamily="2" charset="-78"/>
              </a:rPr>
              <a:t>RMR</a:t>
            </a:r>
            <a:r>
              <a:rPr lang="fa-IR" b="1" dirty="0" smtClean="0">
                <a:latin typeface="Vijaya" pitchFamily="34" charset="0"/>
                <a:cs typeface="B Mitra" pitchFamily="2" charset="-78"/>
              </a:rPr>
              <a:t> و مدول تغییر شکل پذیری برجا (</a:t>
            </a:r>
            <a:r>
              <a:rPr lang="en-US" b="1" dirty="0" err="1" smtClean="0"/>
              <a:t>E</a:t>
            </a:r>
            <a:r>
              <a:rPr lang="en-US" b="1" baseline="-25000" dirty="0" err="1" smtClean="0"/>
              <a:t>m</a:t>
            </a:r>
            <a:r>
              <a:rPr lang="fa-IR" b="1" dirty="0" smtClean="0">
                <a:latin typeface="Vijaya" pitchFamily="34" charset="0"/>
                <a:cs typeface="B Mitra" pitchFamily="2" charset="-78"/>
              </a:rPr>
              <a:t> )</a:t>
            </a:r>
            <a:endParaRPr lang="en-US"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357158" y="142852"/>
            <a:ext cx="8429684" cy="857256"/>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200" b="1" dirty="0" smtClean="0">
                <a:cs typeface="B Mitra" pitchFamily="2" charset="-78"/>
              </a:rPr>
              <a:t>بررسی رابطه مدول تغییر شکل پذیری بر اساس روش </a:t>
            </a:r>
            <a:r>
              <a:rPr lang="en-US" sz="2200" b="1" dirty="0" smtClean="0">
                <a:cs typeface="B Mitra" pitchFamily="2" charset="-78"/>
              </a:rPr>
              <a:t>Q</a:t>
            </a:r>
            <a:endParaRPr lang="fa-IR" sz="2200" dirty="0">
              <a:cs typeface="B Mitra" pitchFamily="2" charset="-78"/>
            </a:endParaRPr>
          </a:p>
        </p:txBody>
      </p:sp>
      <p:pic>
        <p:nvPicPr>
          <p:cNvPr id="9" name="Picture 8"/>
          <p:cNvPicPr/>
          <p:nvPr/>
        </p:nvPicPr>
        <p:blipFill>
          <a:blip r:embed="rId2"/>
          <a:srcRect/>
          <a:stretch>
            <a:fillRect/>
          </a:stretch>
        </p:blipFill>
        <p:spPr bwMode="auto">
          <a:xfrm>
            <a:off x="714348" y="2285992"/>
            <a:ext cx="4210050" cy="3101206"/>
          </a:xfrm>
          <a:prstGeom prst="rect">
            <a:avLst/>
          </a:prstGeom>
          <a:ln>
            <a:headEnd/>
            <a:tailEnd/>
          </a:ln>
          <a:effectLst>
            <a:glow rad="101600">
              <a:schemeClr val="accent4">
                <a:satMod val="175000"/>
                <a:alpha val="40000"/>
              </a:schemeClr>
            </a:glow>
            <a:outerShdw blurRad="50800" dist="38100" dir="18900000" algn="b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pic>
      <p:sp>
        <p:nvSpPr>
          <p:cNvPr id="11" name="Rounded Rectangular Callout 10"/>
          <p:cNvSpPr/>
          <p:nvPr/>
        </p:nvSpPr>
        <p:spPr>
          <a:xfrm>
            <a:off x="214282" y="1428736"/>
            <a:ext cx="5143536" cy="571504"/>
          </a:xfrm>
          <a:prstGeom prst="wedgeRoundRectCallout">
            <a:avLst>
              <a:gd name="adj1" fmla="val -20833"/>
              <a:gd name="adj2" fmla="val 70119"/>
              <a:gd name="adj3" fmla="val 16667"/>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fa-IR" b="1" dirty="0" smtClean="0">
                <a:cs typeface="B Mitra" pitchFamily="2" charset="-78"/>
              </a:rPr>
              <a:t>مقادیر </a:t>
            </a:r>
            <a:r>
              <a:rPr lang="en-US" b="1" dirty="0" err="1" smtClean="0">
                <a:cs typeface="B Mitra" pitchFamily="2" charset="-78"/>
              </a:rPr>
              <a:t>E</a:t>
            </a:r>
            <a:r>
              <a:rPr lang="en-US" b="1" baseline="-25000" dirty="0" err="1" smtClean="0">
                <a:cs typeface="B Mitra" pitchFamily="2" charset="-78"/>
              </a:rPr>
              <a:t>m</a:t>
            </a:r>
            <a:r>
              <a:rPr lang="fa-IR" b="1" dirty="0" smtClean="0">
                <a:cs typeface="B Mitra" pitchFamily="2" charset="-78"/>
              </a:rPr>
              <a:t> اندازه گیری شده توسط  </a:t>
            </a:r>
            <a:r>
              <a:rPr lang="en-US" b="1" dirty="0" smtClean="0">
                <a:cs typeface="B Mitra" pitchFamily="2" charset="-78"/>
              </a:rPr>
              <a:t>CSMRS</a:t>
            </a:r>
            <a:r>
              <a:rPr lang="fa-IR" b="1" dirty="0" smtClean="0">
                <a:cs typeface="B Mitra" pitchFamily="2" charset="-78"/>
              </a:rPr>
              <a:t> بر حسب پارامتر </a:t>
            </a:r>
            <a:r>
              <a:rPr lang="en-US" b="1" dirty="0" smtClean="0">
                <a:cs typeface="B Mitra" pitchFamily="2" charset="-78"/>
              </a:rPr>
              <a:t>Q </a:t>
            </a:r>
            <a:endParaRPr lang="fa-IR" b="1" dirty="0">
              <a:cs typeface="B Mitra" pitchFamily="2" charset="-78"/>
            </a:endParaRPr>
          </a:p>
        </p:txBody>
      </p:sp>
      <p:sp>
        <p:nvSpPr>
          <p:cNvPr id="13" name="Vertical Scroll 12"/>
          <p:cNvSpPr/>
          <p:nvPr/>
        </p:nvSpPr>
        <p:spPr>
          <a:xfrm>
            <a:off x="5143504" y="1357298"/>
            <a:ext cx="4000496" cy="5214974"/>
          </a:xfrm>
          <a:prstGeom prst="verticalScroll">
            <a:avLst>
              <a:gd name="adj" fmla="val 11049"/>
            </a:avLst>
          </a:prstGeom>
        </p:spPr>
        <p:style>
          <a:lnRef idx="1">
            <a:schemeClr val="accent5"/>
          </a:lnRef>
          <a:fillRef idx="2">
            <a:schemeClr val="accent5"/>
          </a:fillRef>
          <a:effectRef idx="1">
            <a:schemeClr val="accent5"/>
          </a:effectRef>
          <a:fontRef idx="minor">
            <a:schemeClr val="dk1"/>
          </a:fontRef>
        </p:style>
        <p:txBody>
          <a:bodyPr rtlCol="1" anchor="ctr"/>
          <a:lstStyle/>
          <a:p>
            <a:pPr algn="justLow"/>
            <a:r>
              <a:rPr lang="fa-IR" sz="2000" b="1" dirty="0" smtClean="0">
                <a:cs typeface="B Nazanin" pitchFamily="2" charset="-78"/>
              </a:rPr>
              <a:t>با بررسی رابطه  بین مقادیر  </a:t>
            </a:r>
            <a:r>
              <a:rPr lang="en-US" sz="2000" b="1" dirty="0" err="1" smtClean="0">
                <a:cs typeface="B Nazanin" pitchFamily="2" charset="-78"/>
              </a:rPr>
              <a:t>E</a:t>
            </a:r>
            <a:r>
              <a:rPr lang="en-US" sz="2000" b="1" baseline="-25000" dirty="0" err="1" smtClean="0">
                <a:cs typeface="B Nazanin" pitchFamily="2" charset="-78"/>
              </a:rPr>
              <a:t>m</a:t>
            </a:r>
            <a:r>
              <a:rPr lang="fa-IR" sz="2000" b="1" dirty="0" smtClean="0">
                <a:cs typeface="B Nazanin" pitchFamily="2" charset="-78"/>
              </a:rPr>
              <a:t> بدست آمده توسط </a:t>
            </a:r>
            <a:r>
              <a:rPr lang="en-US" sz="2000" b="1" dirty="0" smtClean="0">
                <a:cs typeface="B Nazanin" pitchFamily="2" charset="-78"/>
              </a:rPr>
              <a:t>CSMRS</a:t>
            </a:r>
            <a:r>
              <a:rPr lang="fa-IR" sz="2000" b="1" dirty="0" smtClean="0">
                <a:cs typeface="B Nazanin" pitchFamily="2" charset="-78"/>
              </a:rPr>
              <a:t> و پارامتر </a:t>
            </a:r>
            <a:r>
              <a:rPr lang="en-US" sz="2000" b="1" dirty="0" smtClean="0">
                <a:cs typeface="B Nazanin" pitchFamily="2" charset="-78"/>
              </a:rPr>
              <a:t>Q</a:t>
            </a:r>
            <a:r>
              <a:rPr lang="fa-IR" sz="2000" b="1" dirty="0" smtClean="0">
                <a:cs typeface="B Nazanin" pitchFamily="2" charset="-78"/>
              </a:rPr>
              <a:t> و مقایسه آن با نتایج بدست امده توسط گریمستاد و بارتون، مشاهده شد که در محدوده </a:t>
            </a:r>
            <a:r>
              <a:rPr lang="en-US" sz="2000" b="1" dirty="0" smtClean="0">
                <a:cs typeface="B Nazanin" pitchFamily="2" charset="-78"/>
              </a:rPr>
              <a:t>Q&gt;30</a:t>
            </a:r>
            <a:r>
              <a:rPr lang="fa-IR" sz="2000" b="1" dirty="0" smtClean="0">
                <a:cs typeface="B Nazanin" pitchFamily="2" charset="-78"/>
              </a:rPr>
              <a:t> ، نتایج </a:t>
            </a:r>
            <a:r>
              <a:rPr lang="en-US" sz="2000" b="1" dirty="0" smtClean="0">
                <a:cs typeface="B Nazanin" pitchFamily="2" charset="-78"/>
              </a:rPr>
              <a:t>CSMRS</a:t>
            </a:r>
            <a:r>
              <a:rPr lang="fa-IR" sz="2000" b="1" dirty="0" smtClean="0">
                <a:cs typeface="B Nazanin" pitchFamily="2" charset="-78"/>
              </a:rPr>
              <a:t> سازگاری خوبی با رابطه ی پیشنهادی توسط گریمستاد و بارتون دارد، اما برای محدوده </a:t>
            </a:r>
            <a:r>
              <a:rPr lang="en-US" sz="2000" b="1" dirty="0" smtClean="0">
                <a:cs typeface="B Nazanin" pitchFamily="2" charset="-78"/>
              </a:rPr>
              <a:t>Q&lt;30</a:t>
            </a:r>
            <a:r>
              <a:rPr lang="fa-IR" sz="2000" b="1" dirty="0" smtClean="0">
                <a:cs typeface="B Nazanin" pitchFamily="2" charset="-78"/>
              </a:rPr>
              <a:t>&gt;</a:t>
            </a:r>
            <a:r>
              <a:rPr lang="en-US" sz="2000" b="1" dirty="0" smtClean="0">
                <a:cs typeface="B Nazanin" pitchFamily="2" charset="-78"/>
              </a:rPr>
              <a:t>1</a:t>
            </a:r>
            <a:r>
              <a:rPr lang="fa-IR" sz="2000" b="1" dirty="0" smtClean="0">
                <a:cs typeface="B Nazanin" pitchFamily="2" charset="-78"/>
              </a:rPr>
              <a:t> این مطلب صادق نمی باشد.</a:t>
            </a:r>
          </a:p>
          <a:p>
            <a:pPr algn="justLow"/>
            <a:endParaRPr lang="fa-IR" sz="2000" b="1" dirty="0" smtClean="0">
              <a:cs typeface="B Nazanin" pitchFamily="2" charset="-78"/>
            </a:endParaRPr>
          </a:p>
          <a:p>
            <a:pPr algn="justLow"/>
            <a:r>
              <a:rPr lang="fa-IR" sz="2000" b="1" dirty="0" smtClean="0">
                <a:cs typeface="B Nazanin" pitchFamily="2" charset="-78"/>
              </a:rPr>
              <a:t>رابطه ی پیشنهادی توسط </a:t>
            </a:r>
            <a:r>
              <a:rPr lang="en-US" sz="2000" b="1" dirty="0" smtClean="0">
                <a:cs typeface="B Nazanin" pitchFamily="2" charset="-78"/>
              </a:rPr>
              <a:t>CSMRS</a:t>
            </a:r>
            <a:r>
              <a:rPr lang="fa-IR" sz="2000" b="1" dirty="0" smtClean="0">
                <a:cs typeface="B Nazanin" pitchFamily="2" charset="-78"/>
              </a:rPr>
              <a:t> به شرح زیر می باشد:</a:t>
            </a:r>
            <a:endParaRPr lang="fa-IR" sz="2000" b="1" dirty="0">
              <a:cs typeface="B Nazanin" pitchFamily="2" charset="-78"/>
            </a:endParaRPr>
          </a:p>
        </p:txBody>
      </p:sp>
      <p:pic>
        <p:nvPicPr>
          <p:cNvPr id="11266" name="Picture 2"/>
          <p:cNvPicPr>
            <a:picLocks noChangeAspect="1" noChangeArrowheads="1"/>
          </p:cNvPicPr>
          <p:nvPr/>
        </p:nvPicPr>
        <p:blipFill>
          <a:blip r:embed="rId3"/>
          <a:srcRect/>
          <a:stretch>
            <a:fillRect/>
          </a:stretch>
        </p:blipFill>
        <p:spPr bwMode="auto">
          <a:xfrm>
            <a:off x="928662" y="5612065"/>
            <a:ext cx="3571900" cy="998300"/>
          </a:xfrm>
          <a:prstGeom prst="rect">
            <a:avLst/>
          </a:prstGeom>
          <a:ln>
            <a:headEnd/>
            <a:tailEnd/>
          </a:ln>
          <a:effectLst>
            <a:glow rad="101600">
              <a:schemeClr val="accent5">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14282" y="214290"/>
            <a:ext cx="8715436" cy="928694"/>
          </a:xfrm>
          <a:prstGeom prst="cloud">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200" b="1" dirty="0" smtClean="0">
                <a:cs typeface="B Nazanin" pitchFamily="2" charset="-78"/>
              </a:rPr>
              <a:t>بررسی رابطه مدول تغییر شکل پذیری براساس روش </a:t>
            </a:r>
            <a:r>
              <a:rPr lang="en-US" sz="2200" b="1" dirty="0" err="1" smtClean="0">
                <a:cs typeface="B Nazanin" pitchFamily="2" charset="-78"/>
              </a:rPr>
              <a:t>RMi</a:t>
            </a:r>
            <a:endParaRPr lang="fa-IR" sz="2200" dirty="0">
              <a:cs typeface="B Nazanin" pitchFamily="2" charset="-78"/>
            </a:endParaRPr>
          </a:p>
        </p:txBody>
      </p:sp>
      <p:pic>
        <p:nvPicPr>
          <p:cNvPr id="3" name="Picture 2"/>
          <p:cNvPicPr/>
          <p:nvPr/>
        </p:nvPicPr>
        <p:blipFill>
          <a:blip r:embed="rId2"/>
          <a:srcRect/>
          <a:stretch>
            <a:fillRect/>
          </a:stretch>
        </p:blipFill>
        <p:spPr bwMode="auto">
          <a:xfrm>
            <a:off x="4857752" y="2500306"/>
            <a:ext cx="4123523" cy="2928958"/>
          </a:xfrm>
          <a:prstGeom prst="rect">
            <a:avLst/>
          </a:prstGeom>
          <a:noFill/>
          <a:ln w="9525">
            <a:noFill/>
            <a:miter lim="800000"/>
            <a:headEnd/>
            <a:tailEnd/>
          </a:ln>
          <a:effectLst>
            <a:glow rad="228600">
              <a:schemeClr val="accent1">
                <a:satMod val="175000"/>
                <a:alpha val="40000"/>
              </a:schemeClr>
            </a:glow>
          </a:effectLst>
        </p:spPr>
      </p:pic>
      <p:sp>
        <p:nvSpPr>
          <p:cNvPr id="6" name="Rounded Rectangular Callout 5"/>
          <p:cNvSpPr/>
          <p:nvPr/>
        </p:nvSpPr>
        <p:spPr>
          <a:xfrm>
            <a:off x="5000628" y="1643050"/>
            <a:ext cx="3929058" cy="642942"/>
          </a:xfrm>
          <a:prstGeom prst="wedgeRoundRectCallou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b="1" dirty="0" smtClean="0">
                <a:cs typeface="B Nazanin" pitchFamily="2" charset="-78"/>
              </a:rPr>
              <a:t>مقادیر </a:t>
            </a:r>
            <a:r>
              <a:rPr lang="en-US" b="1" dirty="0" err="1" smtClean="0">
                <a:cs typeface="B Nazanin" pitchFamily="2" charset="-78"/>
              </a:rPr>
              <a:t>E</a:t>
            </a:r>
            <a:r>
              <a:rPr lang="en-US" b="1" baseline="-25000" dirty="0" err="1" smtClean="0">
                <a:cs typeface="B Nazanin" pitchFamily="2" charset="-78"/>
              </a:rPr>
              <a:t>m</a:t>
            </a:r>
            <a:r>
              <a:rPr lang="fa-IR" b="1" dirty="0" smtClean="0">
                <a:cs typeface="B Nazanin" pitchFamily="2" charset="-78"/>
              </a:rPr>
              <a:t> اندازه گیری شده توسط  </a:t>
            </a:r>
            <a:r>
              <a:rPr lang="en-US" b="1" dirty="0" smtClean="0">
                <a:cs typeface="B Nazanin" pitchFamily="2" charset="-78"/>
              </a:rPr>
              <a:t>CSMRS</a:t>
            </a:r>
            <a:r>
              <a:rPr lang="fa-IR" b="1" dirty="0" smtClean="0">
                <a:cs typeface="B Nazanin" pitchFamily="2" charset="-78"/>
              </a:rPr>
              <a:t> بر حسب پارامتر </a:t>
            </a:r>
            <a:r>
              <a:rPr lang="en-US" b="1" dirty="0" err="1" smtClean="0">
                <a:cs typeface="B Nazanin" pitchFamily="2" charset="-78"/>
              </a:rPr>
              <a:t>RMi</a:t>
            </a:r>
            <a:r>
              <a:rPr lang="en-US" b="1" dirty="0" smtClean="0">
                <a:cs typeface="B Nazanin" pitchFamily="2" charset="-78"/>
              </a:rPr>
              <a:t> </a:t>
            </a:r>
            <a:endParaRPr lang="fa-IR" b="1" dirty="0">
              <a:cs typeface="B Nazanin" pitchFamily="2" charset="-78"/>
            </a:endParaRPr>
          </a:p>
        </p:txBody>
      </p:sp>
      <p:pic>
        <p:nvPicPr>
          <p:cNvPr id="34818" name="Picture 2"/>
          <p:cNvPicPr>
            <a:picLocks noChangeAspect="1" noChangeArrowheads="1"/>
          </p:cNvPicPr>
          <p:nvPr/>
        </p:nvPicPr>
        <p:blipFill>
          <a:blip r:embed="rId3"/>
          <a:srcRect/>
          <a:stretch>
            <a:fillRect/>
          </a:stretch>
        </p:blipFill>
        <p:spPr bwMode="auto">
          <a:xfrm>
            <a:off x="214282" y="4572008"/>
            <a:ext cx="4357718" cy="940577"/>
          </a:xfrm>
          <a:prstGeom prst="rect">
            <a:avLst/>
          </a:prstGeom>
          <a:solidFill>
            <a:srgbClr val="CCFFCC"/>
          </a:solidFill>
          <a:ln w="9525">
            <a:noFill/>
            <a:miter lim="800000"/>
            <a:headEnd/>
            <a:tailEnd/>
          </a:ln>
          <a:effectLst>
            <a:glow rad="228600">
              <a:schemeClr val="accent3">
                <a:satMod val="175000"/>
                <a:alpha val="40000"/>
              </a:schemeClr>
            </a:glow>
            <a:outerShdw blurRad="57785" dist="33020" dir="3180000" algn="ctr">
              <a:srgbClr val="000000">
                <a:alpha val="30000"/>
              </a:srgbClr>
            </a:outerShdw>
          </a:effectLst>
        </p:spPr>
      </p:pic>
      <p:sp>
        <p:nvSpPr>
          <p:cNvPr id="8" name="Flowchart: Document 7"/>
          <p:cNvSpPr/>
          <p:nvPr/>
        </p:nvSpPr>
        <p:spPr>
          <a:xfrm>
            <a:off x="285720" y="1714488"/>
            <a:ext cx="4286280" cy="2643206"/>
          </a:xfrm>
          <a:prstGeom prst="flowChartDocument">
            <a:avLst/>
          </a:prstGeom>
          <a:ln/>
        </p:spPr>
        <p:style>
          <a:lnRef idx="1">
            <a:schemeClr val="accent3"/>
          </a:lnRef>
          <a:fillRef idx="2">
            <a:schemeClr val="accent3"/>
          </a:fillRef>
          <a:effectRef idx="1">
            <a:schemeClr val="accent3"/>
          </a:effectRef>
          <a:fontRef idx="minor">
            <a:schemeClr val="dk1"/>
          </a:fontRef>
        </p:style>
        <p:txBody>
          <a:bodyPr rtlCol="1" anchor="ctr"/>
          <a:lstStyle/>
          <a:p>
            <a:pPr algn="justLow"/>
            <a:r>
              <a:rPr lang="fa-IR" sz="2000" b="1" dirty="0" smtClean="0">
                <a:cs typeface="B Nazanin" pitchFamily="2" charset="-78"/>
              </a:rPr>
              <a:t>در شکل مشاهده می شود که بر اساس ارزیابی تئوری رابطه پیشنهادی توسط  </a:t>
            </a:r>
            <a:r>
              <a:rPr lang="en-US" sz="2000" b="1" dirty="0" err="1" smtClean="0">
                <a:cs typeface="B Nazanin" pitchFamily="2" charset="-78"/>
              </a:rPr>
              <a:t>Palmström</a:t>
            </a:r>
            <a:r>
              <a:rPr lang="en-US" sz="2000" b="1" dirty="0" smtClean="0">
                <a:cs typeface="B Nazanin" pitchFamily="2" charset="-78"/>
              </a:rPr>
              <a:t> </a:t>
            </a:r>
            <a:r>
              <a:rPr lang="fa-IR" sz="2000" b="1" dirty="0" smtClean="0">
                <a:cs typeface="B Nazanin" pitchFamily="2" charset="-78"/>
              </a:rPr>
              <a:t>(</a:t>
            </a:r>
            <a:r>
              <a:rPr lang="en-US" sz="2000" b="1" dirty="0" smtClean="0">
                <a:cs typeface="B Nazanin" pitchFamily="2" charset="-78"/>
              </a:rPr>
              <a:t>1995</a:t>
            </a:r>
            <a:r>
              <a:rPr lang="fa-IR" sz="2000" b="1" dirty="0" smtClean="0">
                <a:cs typeface="B Nazanin" pitchFamily="2" charset="-78"/>
              </a:rPr>
              <a:t>) در محدوده </a:t>
            </a:r>
            <a:r>
              <a:rPr lang="en-US" sz="2000" b="1" dirty="0" smtClean="0">
                <a:cs typeface="B Nazanin" pitchFamily="2" charset="-78"/>
              </a:rPr>
              <a:t>1&lt;</a:t>
            </a:r>
            <a:r>
              <a:rPr lang="en-US" sz="2000" b="1" dirty="0" err="1" smtClean="0">
                <a:cs typeface="B Nazanin" pitchFamily="2" charset="-78"/>
              </a:rPr>
              <a:t>RMi</a:t>
            </a:r>
            <a:r>
              <a:rPr lang="en-US" sz="2000" b="1" dirty="0" smtClean="0">
                <a:cs typeface="B Nazanin" pitchFamily="2" charset="-78"/>
              </a:rPr>
              <a:t>&lt;30 </a:t>
            </a:r>
            <a:r>
              <a:rPr lang="fa-IR" sz="2000" b="1" dirty="0" smtClean="0">
                <a:cs typeface="B Nazanin" pitchFamily="2" charset="-78"/>
              </a:rPr>
              <a:t>مقادیر کوچکتری را نسبت به مقادیر </a:t>
            </a:r>
            <a:r>
              <a:rPr lang="en-US" sz="2000" b="1" dirty="0" smtClean="0">
                <a:cs typeface="B Nazanin" pitchFamily="2" charset="-78"/>
              </a:rPr>
              <a:t> CSMRS </a:t>
            </a:r>
            <a:r>
              <a:rPr lang="fa-IR" sz="2000" b="1" dirty="0" smtClean="0">
                <a:cs typeface="B Nazanin" pitchFamily="2" charset="-78"/>
              </a:rPr>
              <a:t>برای </a:t>
            </a:r>
            <a:r>
              <a:rPr lang="en-US" sz="2000" b="1" dirty="0" err="1" smtClean="0">
                <a:cs typeface="B Nazanin" pitchFamily="2" charset="-78"/>
              </a:rPr>
              <a:t>E</a:t>
            </a:r>
            <a:r>
              <a:rPr lang="en-US" sz="2000" b="1" baseline="-25000" dirty="0" err="1" smtClean="0">
                <a:cs typeface="B Nazanin" pitchFamily="2" charset="-78"/>
              </a:rPr>
              <a:t>m</a:t>
            </a:r>
            <a:r>
              <a:rPr lang="en-US" sz="2000" b="1" dirty="0" smtClean="0">
                <a:cs typeface="B Nazanin" pitchFamily="2" charset="-78"/>
              </a:rPr>
              <a:t> </a:t>
            </a:r>
            <a:r>
              <a:rPr lang="fa-IR" sz="2000" b="1" dirty="0" smtClean="0">
                <a:cs typeface="B Nazanin" pitchFamily="2" charset="-78"/>
              </a:rPr>
              <a:t>می دهد. بنابراین رابطه موجود در این محدوده به صورت زیر اصلاح گردید: </a:t>
            </a:r>
            <a:endParaRPr lang="fa-IR" sz="2000" b="1" dirty="0">
              <a:cs typeface="B Nazanin"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500034" y="214290"/>
            <a:ext cx="8143932" cy="785818"/>
          </a:xfrm>
          <a:prstGeom prst="cloud">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200" b="1" dirty="0" smtClean="0">
                <a:cs typeface="B Mitra" pitchFamily="2" charset="-78"/>
              </a:rPr>
              <a:t>استفاده از </a:t>
            </a:r>
            <a:r>
              <a:rPr lang="en-US" sz="2200" b="1" dirty="0" smtClean="0">
                <a:cs typeface="B Mitra" pitchFamily="2" charset="-78"/>
              </a:rPr>
              <a:t>RQD</a:t>
            </a:r>
            <a:r>
              <a:rPr lang="fa-IR" sz="2200" b="1" dirty="0" smtClean="0">
                <a:cs typeface="B Mitra" pitchFamily="2" charset="-78"/>
              </a:rPr>
              <a:t> جهت تعیین مدول تغییر شکل پذیری</a:t>
            </a:r>
            <a:endParaRPr lang="fa-IR" sz="2200" dirty="0">
              <a:cs typeface="B Mitra" pitchFamily="2" charset="-78"/>
            </a:endParaRPr>
          </a:p>
        </p:txBody>
      </p:sp>
      <p:pic>
        <p:nvPicPr>
          <p:cNvPr id="5" name="Picture 4"/>
          <p:cNvPicPr/>
          <p:nvPr/>
        </p:nvPicPr>
        <p:blipFill>
          <a:blip r:embed="rId2"/>
          <a:srcRect/>
          <a:stretch>
            <a:fillRect/>
          </a:stretch>
        </p:blipFill>
        <p:spPr bwMode="auto">
          <a:xfrm>
            <a:off x="857224" y="2143116"/>
            <a:ext cx="3117494" cy="2526597"/>
          </a:xfrm>
          <a:prstGeom prst="rect">
            <a:avLst/>
          </a:prstGeom>
          <a:noFill/>
          <a:ln w="9525">
            <a:noFill/>
            <a:miter lim="800000"/>
            <a:headEnd/>
            <a:tailEnd/>
          </a:ln>
          <a:effectLst>
            <a:glow rad="228600">
              <a:schemeClr val="accent5">
                <a:satMod val="175000"/>
                <a:alpha val="40000"/>
              </a:schemeClr>
            </a:glow>
          </a:effectLst>
        </p:spPr>
      </p:pic>
      <p:sp>
        <p:nvSpPr>
          <p:cNvPr id="10" name="Vertical Scroll 9"/>
          <p:cNvSpPr/>
          <p:nvPr/>
        </p:nvSpPr>
        <p:spPr>
          <a:xfrm>
            <a:off x="4643438" y="1428736"/>
            <a:ext cx="4214842" cy="4500594"/>
          </a:xfrm>
          <a:prstGeom prst="verticalScroll">
            <a:avLst>
              <a:gd name="adj" fmla="val 8385"/>
            </a:avLst>
          </a:prstGeom>
        </p:spPr>
        <p:style>
          <a:lnRef idx="1">
            <a:schemeClr val="accent3"/>
          </a:lnRef>
          <a:fillRef idx="2">
            <a:schemeClr val="accent3"/>
          </a:fillRef>
          <a:effectRef idx="1">
            <a:schemeClr val="accent3"/>
          </a:effectRef>
          <a:fontRef idx="minor">
            <a:schemeClr val="dk1"/>
          </a:fontRef>
        </p:style>
        <p:txBody>
          <a:bodyPr rtlCol="1" anchor="ctr"/>
          <a:lstStyle/>
          <a:p>
            <a:pPr algn="justLow"/>
            <a:endParaRPr lang="fa-IR" b="1" dirty="0" smtClean="0">
              <a:cs typeface="B Nazanin" pitchFamily="2" charset="-78"/>
            </a:endParaRPr>
          </a:p>
          <a:p>
            <a:pPr algn="justLow"/>
            <a:endParaRPr lang="fa-IR" b="1" dirty="0" smtClean="0">
              <a:cs typeface="B Nazanin" pitchFamily="2" charset="-78"/>
            </a:endParaRPr>
          </a:p>
          <a:p>
            <a:pPr algn="justLow"/>
            <a:endParaRPr lang="fa-IR" b="1" dirty="0" smtClean="0">
              <a:cs typeface="B Nazanin" pitchFamily="2" charset="-78"/>
            </a:endParaRPr>
          </a:p>
          <a:p>
            <a:pPr algn="justLow">
              <a:spcBef>
                <a:spcPts val="600"/>
              </a:spcBef>
            </a:pPr>
            <a:endParaRPr lang="fa-IR" b="1" dirty="0" smtClean="0">
              <a:cs typeface="B Nazanin" pitchFamily="2" charset="-78"/>
            </a:endParaRPr>
          </a:p>
          <a:p>
            <a:pPr algn="justLow">
              <a:spcBef>
                <a:spcPts val="1200"/>
              </a:spcBef>
            </a:pPr>
            <a:r>
              <a:rPr lang="fa-IR" b="1" dirty="0" smtClean="0">
                <a:cs typeface="B Nazanin" pitchFamily="2" charset="-78"/>
              </a:rPr>
              <a:t>همانطوریکه در شکل مشاهده می شود </a:t>
            </a:r>
            <a:r>
              <a:rPr lang="en-US" b="1" dirty="0" smtClean="0">
                <a:cs typeface="B Nazanin" pitchFamily="2" charset="-78"/>
              </a:rPr>
              <a:t>Coon, </a:t>
            </a:r>
            <a:r>
              <a:rPr lang="en-US" b="1" dirty="0" err="1" smtClean="0">
                <a:cs typeface="B Nazanin" pitchFamily="2" charset="-78"/>
              </a:rPr>
              <a:t>merritt</a:t>
            </a:r>
            <a:r>
              <a:rPr lang="en-US" b="1" dirty="0" smtClean="0">
                <a:cs typeface="B Nazanin" pitchFamily="2" charset="-78"/>
              </a:rPr>
              <a:t> </a:t>
            </a:r>
            <a:r>
              <a:rPr lang="fa-IR" b="1" dirty="0" smtClean="0">
                <a:cs typeface="B Nazanin" pitchFamily="2" charset="-78"/>
              </a:rPr>
              <a:t> داده های زیادی بین </a:t>
            </a:r>
            <a:r>
              <a:rPr lang="en-US" b="1" dirty="0" smtClean="0">
                <a:cs typeface="B Nazanin" pitchFamily="2" charset="-78"/>
              </a:rPr>
              <a:t>RQD </a:t>
            </a:r>
            <a:r>
              <a:rPr lang="fa-IR" b="1" dirty="0" smtClean="0">
                <a:cs typeface="B Nazanin" pitchFamily="2" charset="-78"/>
              </a:rPr>
              <a:t>و نسبت </a:t>
            </a:r>
            <a:r>
              <a:rPr lang="en-US" b="1" dirty="0" err="1" smtClean="0">
                <a:cs typeface="B Nazanin" pitchFamily="2" charset="-78"/>
              </a:rPr>
              <a:t>E</a:t>
            </a:r>
            <a:r>
              <a:rPr lang="en-US" b="1" baseline="-25000" dirty="0" err="1" smtClean="0">
                <a:cs typeface="B Nazanin" pitchFamily="2" charset="-78"/>
              </a:rPr>
              <a:t>m</a:t>
            </a:r>
            <a:r>
              <a:rPr lang="en-US" b="1" dirty="0" smtClean="0">
                <a:cs typeface="B Nazanin" pitchFamily="2" charset="-78"/>
              </a:rPr>
              <a:t>/</a:t>
            </a:r>
            <a:r>
              <a:rPr lang="en-US" b="1" dirty="0" err="1" smtClean="0">
                <a:cs typeface="B Nazanin" pitchFamily="2" charset="-78"/>
              </a:rPr>
              <a:t>E</a:t>
            </a:r>
            <a:r>
              <a:rPr lang="en-US" b="1" baseline="-25000" dirty="0" err="1" smtClean="0">
                <a:cs typeface="B Nazanin" pitchFamily="2" charset="-78"/>
              </a:rPr>
              <a:t>r</a:t>
            </a:r>
            <a:r>
              <a:rPr lang="en-US" b="1" dirty="0" smtClean="0">
                <a:cs typeface="B Nazanin" pitchFamily="2" charset="-78"/>
              </a:rPr>
              <a:t> </a:t>
            </a:r>
            <a:r>
              <a:rPr lang="fa-IR" b="1" dirty="0" smtClean="0">
                <a:cs typeface="B Nazanin" pitchFamily="2" charset="-78"/>
              </a:rPr>
              <a:t>ارائه نمودند. </a:t>
            </a:r>
          </a:p>
          <a:p>
            <a:pPr algn="justLow">
              <a:spcBef>
                <a:spcPts val="1200"/>
              </a:spcBef>
            </a:pPr>
            <a:r>
              <a:rPr lang="fa-IR" b="1" dirty="0" smtClean="0">
                <a:cs typeface="B Nazanin" pitchFamily="2" charset="-78"/>
              </a:rPr>
              <a:t>گاردنر رابطه زیر را برای تخمین مدول تغییر شکل پذیری توده سنگ </a:t>
            </a:r>
            <a:r>
              <a:rPr lang="en-US" b="1" dirty="0" err="1" smtClean="0">
                <a:cs typeface="B Nazanin" pitchFamily="2" charset="-78"/>
              </a:rPr>
              <a:t>E</a:t>
            </a:r>
            <a:r>
              <a:rPr lang="en-US" b="1" baseline="-25000" dirty="0" err="1" smtClean="0">
                <a:cs typeface="B Nazanin" pitchFamily="2" charset="-78"/>
              </a:rPr>
              <a:t>m</a:t>
            </a:r>
            <a:r>
              <a:rPr lang="fa-IR" b="1" dirty="0" smtClean="0">
                <a:cs typeface="B Nazanin" pitchFamily="2" charset="-78"/>
              </a:rPr>
              <a:t>، از مدول تغییر شکل سنگ بکر</a:t>
            </a:r>
            <a:r>
              <a:rPr lang="en-US" b="1" dirty="0" err="1" smtClean="0">
                <a:cs typeface="B Nazanin" pitchFamily="2" charset="-78"/>
              </a:rPr>
              <a:t>E</a:t>
            </a:r>
            <a:r>
              <a:rPr lang="en-US" b="1" baseline="-25000" dirty="0" err="1" smtClean="0">
                <a:cs typeface="B Nazanin" pitchFamily="2" charset="-78"/>
              </a:rPr>
              <a:t>r</a:t>
            </a:r>
            <a:r>
              <a:rPr lang="fa-IR" b="1" dirty="0" smtClean="0">
                <a:cs typeface="B Nazanin" pitchFamily="2" charset="-78"/>
              </a:rPr>
              <a:t> و با استفاده از فاکتور کاهشی </a:t>
            </a:r>
            <a:r>
              <a:rPr lang="en-US" b="1" dirty="0" smtClean="0">
                <a:cs typeface="B Nazanin" pitchFamily="2" charset="-78"/>
              </a:rPr>
              <a:t>𝜶</a:t>
            </a:r>
            <a:r>
              <a:rPr lang="en-US" b="1" baseline="-25000" dirty="0" smtClean="0">
                <a:cs typeface="B Nazanin" pitchFamily="2" charset="-78"/>
              </a:rPr>
              <a:t>E</a:t>
            </a:r>
            <a:r>
              <a:rPr lang="fa-IR" b="1" baseline="-25000" dirty="0" smtClean="0">
                <a:cs typeface="B Nazanin" pitchFamily="2" charset="-78"/>
              </a:rPr>
              <a:t> </a:t>
            </a:r>
            <a:r>
              <a:rPr lang="fa-IR" b="1" dirty="0" smtClean="0">
                <a:cs typeface="B Nazanin" pitchFamily="2" charset="-78"/>
              </a:rPr>
              <a:t>که با  </a:t>
            </a:r>
            <a:r>
              <a:rPr lang="en-US" b="1" dirty="0" smtClean="0">
                <a:cs typeface="B Nazanin" pitchFamily="2" charset="-78"/>
              </a:rPr>
              <a:t>RQD</a:t>
            </a:r>
            <a:r>
              <a:rPr lang="fa-IR" b="1" dirty="0" smtClean="0">
                <a:cs typeface="B Nazanin" pitchFamily="2" charset="-78"/>
              </a:rPr>
              <a:t> مرتبط است را بصورت رابطه ی زیر ارائه نمود:</a:t>
            </a:r>
          </a:p>
          <a:p>
            <a:pPr algn="justLow">
              <a:spcBef>
                <a:spcPts val="1200"/>
              </a:spcBef>
            </a:pPr>
            <a:endParaRPr lang="fa-IR" b="1" dirty="0" smtClean="0">
              <a:cs typeface="B Nazanin" pitchFamily="2" charset="-78"/>
            </a:endParaRPr>
          </a:p>
          <a:p>
            <a:pPr algn="l"/>
            <a:r>
              <a:rPr lang="en-US" b="1" dirty="0" err="1" smtClean="0">
                <a:solidFill>
                  <a:srgbClr val="FF0000"/>
                </a:solidFill>
              </a:rPr>
              <a:t>Em</a:t>
            </a:r>
            <a:r>
              <a:rPr lang="en-US" b="1" dirty="0" smtClean="0">
                <a:solidFill>
                  <a:srgbClr val="FF0000"/>
                </a:solidFill>
              </a:rPr>
              <a:t> = 𝜶</a:t>
            </a:r>
            <a:r>
              <a:rPr lang="en-US" b="1" baseline="-25000" dirty="0" smtClean="0">
                <a:solidFill>
                  <a:srgbClr val="FF0000"/>
                </a:solidFill>
              </a:rPr>
              <a:t>E  </a:t>
            </a:r>
            <a:r>
              <a:rPr lang="en-US" b="1" dirty="0" err="1" smtClean="0">
                <a:solidFill>
                  <a:srgbClr val="FF0000"/>
                </a:solidFill>
              </a:rPr>
              <a:t>E</a:t>
            </a:r>
            <a:r>
              <a:rPr lang="en-US" sz="2000" b="1" baseline="-25000" dirty="0" err="1" smtClean="0">
                <a:solidFill>
                  <a:srgbClr val="FF0000"/>
                </a:solidFill>
              </a:rPr>
              <a:t>r</a:t>
            </a:r>
            <a:r>
              <a:rPr lang="en-US" b="1" baseline="-25000" dirty="0" smtClean="0">
                <a:solidFill>
                  <a:srgbClr val="FF0000"/>
                </a:solidFill>
              </a:rPr>
              <a:t>                                                        </a:t>
            </a:r>
            <a:r>
              <a:rPr lang="en-US" b="1" dirty="0" smtClean="0">
                <a:solidFill>
                  <a:srgbClr val="FF0000"/>
                </a:solidFill>
              </a:rPr>
              <a:t> (1) </a:t>
            </a:r>
          </a:p>
          <a:p>
            <a:pPr algn="l"/>
            <a:r>
              <a:rPr lang="en-US" b="1" dirty="0" smtClean="0"/>
              <a:t>                             </a:t>
            </a:r>
          </a:p>
          <a:p>
            <a:pPr algn="l"/>
            <a:r>
              <a:rPr lang="en-US" b="1" dirty="0" smtClean="0">
                <a:solidFill>
                  <a:srgbClr val="FF0000"/>
                </a:solidFill>
              </a:rPr>
              <a:t>𝜶</a:t>
            </a:r>
            <a:r>
              <a:rPr lang="en-US" b="1" baseline="-25000" dirty="0" smtClean="0">
                <a:solidFill>
                  <a:srgbClr val="FF0000"/>
                </a:solidFill>
              </a:rPr>
              <a:t>E</a:t>
            </a:r>
            <a:r>
              <a:rPr lang="en-US" b="1" dirty="0" smtClean="0">
                <a:solidFill>
                  <a:srgbClr val="FF0000"/>
                </a:solidFill>
              </a:rPr>
              <a:t> = 0.0231 RQD  –  1.32 ⩾ 0.15</a:t>
            </a:r>
          </a:p>
          <a:p>
            <a:pPr algn="justLow">
              <a:spcBef>
                <a:spcPts val="1200"/>
              </a:spcBef>
            </a:pPr>
            <a:endParaRPr lang="fa-IR" b="1" dirty="0" smtClean="0">
              <a:cs typeface="B Nazanin" pitchFamily="2" charset="-78"/>
            </a:endParaRPr>
          </a:p>
          <a:p>
            <a:pPr algn="justLow"/>
            <a:endParaRPr lang="fa-IR" b="1" dirty="0" smtClean="0">
              <a:cs typeface="B Nazanin" pitchFamily="2" charset="-78"/>
            </a:endParaRPr>
          </a:p>
          <a:p>
            <a:pPr algn="justLow"/>
            <a:endParaRPr lang="fa-IR" b="1" dirty="0" smtClean="0">
              <a:cs typeface="B Nazanin" pitchFamily="2" charset="-78"/>
            </a:endParaRPr>
          </a:p>
          <a:p>
            <a:pPr algn="justLow"/>
            <a:endParaRPr lang="fa-IR" dirty="0"/>
          </a:p>
        </p:txBody>
      </p:sp>
      <p:sp>
        <p:nvSpPr>
          <p:cNvPr id="16" name="Rounded Rectangular Callout 15"/>
          <p:cNvSpPr/>
          <p:nvPr/>
        </p:nvSpPr>
        <p:spPr>
          <a:xfrm>
            <a:off x="642910" y="1357298"/>
            <a:ext cx="3571900" cy="500066"/>
          </a:xfrm>
          <a:prstGeom prst="wedgeRoundRectCallout">
            <a:avLst>
              <a:gd name="adj1" fmla="val -20833"/>
              <a:gd name="adj2" fmla="val 71207"/>
              <a:gd name="adj3" fmla="val 16667"/>
            </a:avLst>
          </a:prstGeom>
        </p:spPr>
        <p:style>
          <a:lnRef idx="1">
            <a:schemeClr val="accent5"/>
          </a:lnRef>
          <a:fillRef idx="2">
            <a:schemeClr val="accent5"/>
          </a:fillRef>
          <a:effectRef idx="1">
            <a:schemeClr val="accent5"/>
          </a:effectRef>
          <a:fontRef idx="minor">
            <a:schemeClr val="dk1"/>
          </a:fontRef>
        </p:style>
        <p:txBody>
          <a:bodyPr rtlCol="1" anchor="ctr"/>
          <a:lstStyle/>
          <a:p>
            <a:r>
              <a:rPr lang="fa-IR" b="1" dirty="0" smtClean="0">
                <a:cs typeface="B Nazanin" pitchFamily="2" charset="-78"/>
              </a:rPr>
              <a:t>تغییرات </a:t>
            </a:r>
            <a:r>
              <a:rPr lang="en-US" b="1" dirty="0" err="1" smtClean="0">
                <a:cs typeface="B Nazanin" pitchFamily="2" charset="-78"/>
              </a:rPr>
              <a:t>E</a:t>
            </a:r>
            <a:r>
              <a:rPr lang="en-US" b="1" baseline="-25000" dirty="0" err="1" smtClean="0">
                <a:cs typeface="B Nazanin" pitchFamily="2" charset="-78"/>
              </a:rPr>
              <a:t>m</a:t>
            </a:r>
            <a:r>
              <a:rPr lang="en-US" b="1" dirty="0" smtClean="0">
                <a:cs typeface="B Nazanin" pitchFamily="2" charset="-78"/>
              </a:rPr>
              <a:t>/</a:t>
            </a:r>
            <a:r>
              <a:rPr lang="en-US" b="1" dirty="0" err="1" smtClean="0">
                <a:cs typeface="B Nazanin" pitchFamily="2" charset="-78"/>
              </a:rPr>
              <a:t>E</a:t>
            </a:r>
            <a:r>
              <a:rPr lang="en-US" b="1" baseline="-25000" dirty="0" err="1" smtClean="0">
                <a:cs typeface="B Nazanin" pitchFamily="2" charset="-78"/>
              </a:rPr>
              <a:t>r</a:t>
            </a:r>
            <a:r>
              <a:rPr lang="en-US" b="1" baseline="-25000" dirty="0" smtClean="0">
                <a:cs typeface="B Nazanin" pitchFamily="2" charset="-78"/>
              </a:rPr>
              <a:t> </a:t>
            </a:r>
            <a:r>
              <a:rPr lang="fa-IR" b="1" dirty="0" smtClean="0">
                <a:cs typeface="B Nazanin" pitchFamily="2" charset="-78"/>
              </a:rPr>
              <a:t> با</a:t>
            </a:r>
            <a:r>
              <a:rPr lang="en-US" b="1" dirty="0" smtClean="0">
                <a:cs typeface="B Nazanin" pitchFamily="2" charset="-78"/>
              </a:rPr>
              <a:t> RQD </a:t>
            </a:r>
            <a:r>
              <a:rPr lang="fa-IR" b="1" dirty="0" smtClean="0">
                <a:cs typeface="B Nazanin" pitchFamily="2" charset="-78"/>
              </a:rPr>
              <a:t>(</a:t>
            </a:r>
            <a:r>
              <a:rPr lang="en-US" b="1" dirty="0" smtClean="0">
                <a:cs typeface="B Nazanin" pitchFamily="2" charset="-78"/>
              </a:rPr>
              <a:t>1987</a:t>
            </a:r>
            <a:r>
              <a:rPr lang="fa-IR" b="1" dirty="0" smtClean="0">
                <a:cs typeface="B Nazanin" pitchFamily="2" charset="-78"/>
              </a:rPr>
              <a:t> </a:t>
            </a:r>
            <a:r>
              <a:rPr lang="en-US" b="1" dirty="0" smtClean="0">
                <a:cs typeface="B Nazanin" pitchFamily="2" charset="-78"/>
              </a:rPr>
              <a:t>(Gardner</a:t>
            </a:r>
            <a:endParaRPr lang="fa-IR" b="1" dirty="0">
              <a:cs typeface="B Nazanin" pitchFamily="2" charset="-78"/>
            </a:endParaRPr>
          </a:p>
        </p:txBody>
      </p:sp>
      <p:sp>
        <p:nvSpPr>
          <p:cNvPr id="17" name="Rounded Rectangle 16"/>
          <p:cNvSpPr/>
          <p:nvPr/>
        </p:nvSpPr>
        <p:spPr>
          <a:xfrm>
            <a:off x="214282" y="5000636"/>
            <a:ext cx="4214842" cy="135729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Low">
              <a:spcBef>
                <a:spcPts val="600"/>
              </a:spcBef>
            </a:pPr>
            <a:r>
              <a:rPr lang="fa-IR" b="1" dirty="0" smtClean="0">
                <a:cs typeface="B Nazanin" pitchFamily="2" charset="-78"/>
              </a:rPr>
              <a:t>برای محدوده </a:t>
            </a:r>
            <a:r>
              <a:rPr lang="en-US" b="1" dirty="0" smtClean="0">
                <a:cs typeface="B Nazanin" pitchFamily="2" charset="-78"/>
              </a:rPr>
              <a:t>RQD &gt; 57%</a:t>
            </a:r>
            <a:r>
              <a:rPr lang="fa-IR" b="1" dirty="0" smtClean="0">
                <a:cs typeface="B Nazanin" pitchFamily="2" charset="-78"/>
              </a:rPr>
              <a:t> ، رابطه (1) همان رابطه  </a:t>
            </a:r>
            <a:r>
              <a:rPr lang="en-US" b="1" dirty="0" smtClean="0">
                <a:cs typeface="B Nazanin" pitchFamily="2" charset="-78"/>
              </a:rPr>
              <a:t>coon, </a:t>
            </a:r>
            <a:r>
              <a:rPr lang="en-US" b="1" dirty="0" err="1" smtClean="0">
                <a:cs typeface="B Nazanin" pitchFamily="2" charset="-78"/>
              </a:rPr>
              <a:t>merritt</a:t>
            </a:r>
            <a:r>
              <a:rPr lang="fa-IR" b="1" dirty="0" smtClean="0">
                <a:cs typeface="B Nazanin" pitchFamily="2" charset="-78"/>
              </a:rPr>
              <a:t> است. و برای</a:t>
            </a:r>
            <a:r>
              <a:rPr lang="en-US" b="1" dirty="0" smtClean="0">
                <a:cs typeface="B Nazanin" pitchFamily="2" charset="-78"/>
              </a:rPr>
              <a:t> RQD &lt; 57%</a:t>
            </a:r>
            <a:r>
              <a:rPr lang="fa-IR" b="1" dirty="0" smtClean="0">
                <a:cs typeface="B Nazanin" pitchFamily="2" charset="-78"/>
              </a:rPr>
              <a:t>رابطه (1)  مقدار  </a:t>
            </a:r>
            <a:r>
              <a:rPr lang="en-US" b="1" dirty="0" err="1" smtClean="0">
                <a:cs typeface="B Nazanin" pitchFamily="2" charset="-78"/>
              </a:rPr>
              <a:t>E</a:t>
            </a:r>
            <a:r>
              <a:rPr lang="en-US" b="1" baseline="-25000" dirty="0" err="1" smtClean="0">
                <a:cs typeface="B Nazanin" pitchFamily="2" charset="-78"/>
              </a:rPr>
              <a:t>m</a:t>
            </a:r>
            <a:r>
              <a:rPr lang="en-US" b="1" dirty="0" smtClean="0">
                <a:cs typeface="B Nazanin" pitchFamily="2" charset="-78"/>
              </a:rPr>
              <a:t>/</a:t>
            </a:r>
            <a:r>
              <a:rPr lang="en-US" b="1" dirty="0" err="1" smtClean="0">
                <a:cs typeface="B Nazanin" pitchFamily="2" charset="-78"/>
              </a:rPr>
              <a:t>E</a:t>
            </a:r>
            <a:r>
              <a:rPr lang="en-US" b="1" baseline="-25000" dirty="0" err="1" smtClean="0">
                <a:cs typeface="B Nazanin" pitchFamily="2" charset="-78"/>
              </a:rPr>
              <a:t>r</a:t>
            </a:r>
            <a:r>
              <a:rPr lang="en-US" b="1" dirty="0" smtClean="0">
                <a:cs typeface="B Nazanin" pitchFamily="2" charset="-78"/>
              </a:rPr>
              <a:t> = 0.15 </a:t>
            </a:r>
            <a:r>
              <a:rPr lang="fa-IR" b="1" dirty="0" smtClean="0">
                <a:cs typeface="B Nazanin" pitchFamily="2" charset="-78"/>
              </a:rPr>
              <a:t> را پیشنهاد می دهد. </a:t>
            </a:r>
            <a:endParaRPr lang="en-US" b="1" dirty="0" smtClean="0">
              <a:cs typeface="B Nazanin"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1029</TotalTime>
  <Words>2564</Words>
  <Application>Microsoft Office PowerPoint</Application>
  <PresentationFormat>On-screen Show (4:3)</PresentationFormat>
  <Paragraphs>108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تعیین مدول تغییر شکل توده سنگ با استفاده از روش های مختلف تجربی </dc:title>
  <dc:creator>ghasem</dc:creator>
  <cp:lastModifiedBy>ghasem</cp:lastModifiedBy>
  <cp:revision>154</cp:revision>
  <dcterms:created xsi:type="dcterms:W3CDTF">2012-05-26T20:16:20Z</dcterms:created>
  <dcterms:modified xsi:type="dcterms:W3CDTF">2015-10-05T06:50:21Z</dcterms:modified>
</cp:coreProperties>
</file>