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31" autoAdjust="0"/>
    <p:restoredTop sz="94660"/>
  </p:normalViewPr>
  <p:slideViewPr>
    <p:cSldViewPr>
      <p:cViewPr varScale="1">
        <p:scale>
          <a:sx n="70" d="100"/>
          <a:sy n="70" d="100"/>
        </p:scale>
        <p:origin x="133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292B8FC-1050-494D-B287-9F1140930400}" type="datetimeFigureOut">
              <a:rPr lang="en-US" smtClean="0"/>
              <a:pPr/>
              <a:t>3/19/2017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00F6DC-79FB-40D0-8C35-6518C02F61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92B8FC-1050-494D-B287-9F1140930400}" type="datetimeFigureOut">
              <a:rPr lang="en-US" smtClean="0"/>
              <a:pPr/>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92B8FC-1050-494D-B287-9F1140930400}" type="datetimeFigureOut">
              <a:rPr lang="en-US" smtClean="0"/>
              <a:pPr/>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92B8FC-1050-494D-B287-9F1140930400}" type="datetimeFigureOut">
              <a:rPr lang="en-US" smtClean="0"/>
              <a:pPr/>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292B8FC-1050-494D-B287-9F1140930400}" type="datetimeFigureOut">
              <a:rPr lang="en-US" smtClean="0"/>
              <a:pPr/>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0F6DC-79FB-40D0-8C35-6518C02F61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92B8FC-1050-494D-B287-9F1140930400}" type="datetimeFigureOut">
              <a:rPr lang="en-US" smtClean="0"/>
              <a:pPr/>
              <a:t>3/19/2017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292B8FC-1050-494D-B287-9F1140930400}" type="datetimeFigureOut">
              <a:rPr lang="en-US" smtClean="0"/>
              <a:pPr/>
              <a:t>3/19/2017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92B8FC-1050-494D-B287-9F1140930400}" type="datetimeFigureOut">
              <a:rPr lang="en-US" smtClean="0"/>
              <a:pPr/>
              <a:t>3/19/2017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2B8FC-1050-494D-B287-9F1140930400}" type="datetimeFigureOut">
              <a:rPr lang="en-US" smtClean="0"/>
              <a:pPr/>
              <a:t>3/19/2017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92B8FC-1050-494D-B287-9F1140930400}" type="datetimeFigureOut">
              <a:rPr lang="en-US" smtClean="0"/>
              <a:pPr/>
              <a:t>3/19/2017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0F6DC-79FB-40D0-8C35-6518C02F61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92B8FC-1050-494D-B287-9F1140930400}" type="datetimeFigureOut">
              <a:rPr lang="en-US" smtClean="0"/>
              <a:pPr/>
              <a:t>3/19/2017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00F6DC-79FB-40D0-8C35-6518C02F61F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292B8FC-1050-494D-B287-9F1140930400}" type="datetimeFigureOut">
              <a:rPr lang="en-US" smtClean="0"/>
              <a:pPr/>
              <a:t>3/19/2017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00F6DC-79FB-40D0-8C35-6518C02F61F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asriran.com/fa/news/140212/%D8%AA%D8%A7%D8%B1%D9%8A%D8%AE%DA%86%D9%87-%D9%81%D9%88%D8%AA%D8%A8%D8%A7%D9%8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F:\90\data\ronaldo\FINAL\clip%20manu.wmv"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F:\90\data\clip\MESSI.wm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57200"/>
            <a:ext cx="8077200" cy="6019800"/>
          </a:xfrm>
        </p:spPr>
        <p:txBody>
          <a:bodyPr/>
          <a:lstStyle/>
          <a:p>
            <a:endParaRPr lang="en-US"/>
          </a:p>
        </p:txBody>
      </p:sp>
      <p:pic>
        <p:nvPicPr>
          <p:cNvPr id="4" name="Picture 3" descr="029.jpg"/>
          <p:cNvPicPr>
            <a:picLocks noChangeAspect="1"/>
          </p:cNvPicPr>
          <p:nvPr/>
        </p:nvPicPr>
        <p:blipFill>
          <a:blip r:embed="rId3"/>
          <a:stretch>
            <a:fillRect/>
          </a:stretch>
        </p:blipFill>
        <p:spPr>
          <a:xfrm>
            <a:off x="1524000" y="1752600"/>
            <a:ext cx="6172200" cy="3352800"/>
          </a:xfrm>
          <a:prstGeom prst="rect">
            <a:avLst/>
          </a:prstGeom>
        </p:spPr>
      </p:pic>
      <p:sp>
        <p:nvSpPr>
          <p:cNvPr id="5" name="TextBox 4">
            <a:hlinkClick r:id="" action="ppaction://hlinkshowjump?jump=nextslide"/>
          </p:cNvPr>
          <p:cNvSpPr txBox="1"/>
          <p:nvPr/>
        </p:nvSpPr>
        <p:spPr>
          <a:xfrm>
            <a:off x="609600" y="5943600"/>
            <a:ext cx="946731" cy="523220"/>
          </a:xfrm>
          <a:prstGeom prst="rect">
            <a:avLst/>
          </a:prstGeom>
          <a:noFill/>
        </p:spPr>
        <p:txBody>
          <a:bodyPr wrap="square" rtlCol="1">
            <a:spAutoFit/>
          </a:bodyPr>
          <a:lstStyle/>
          <a:p>
            <a:r>
              <a:rPr lang="fa-IR" sz="2800" dirty="0" smtClean="0">
                <a:solidFill>
                  <a:schemeClr val="bg1"/>
                </a:solidFill>
                <a:latin typeface="IranNastaliq" pitchFamily="18" charset="0"/>
                <a:cs typeface="IranNastaliq" pitchFamily="18" charset="0"/>
              </a:rPr>
              <a:t>صفحه بعد</a:t>
            </a:r>
            <a:endParaRPr lang="fa-IR" sz="2800" dirty="0">
              <a:solidFill>
                <a:schemeClr val="bg1"/>
              </a:solidFill>
              <a:latin typeface="IranNastaliq" pitchFamily="18" charset="0"/>
              <a:cs typeface="IranNastaliq" pitchFamily="18" charset="0"/>
            </a:endParaRPr>
          </a:p>
        </p:txBody>
      </p:sp>
    </p:spTree>
  </p:cSld>
  <p:clrMapOvr>
    <a:masterClrMapping/>
  </p:clrMapOvr>
  <p:transition spd="med">
    <p:zoom/>
    <p:sndAc>
      <p:stSnd>
        <p:snd r:embed="rId2" name="push.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lnSpcReduction="10000"/>
          </a:bodyPr>
          <a:lstStyle/>
          <a:p>
            <a:pPr marL="0" indent="0" algn="justLow" rtl="1">
              <a:lnSpc>
                <a:spcPct val="150000"/>
              </a:lnSpc>
              <a:spcBef>
                <a:spcPts val="0"/>
              </a:spcBef>
              <a:buNone/>
            </a:pPr>
            <a:r>
              <a:rPr lang="fa-IR" sz="1800" b="1" smtClean="0">
                <a:cs typeface="B Nazanin" pitchFamily="2" charset="-78"/>
              </a:rPr>
              <a:t>تاسیس اولین باشگاه ورزشی در اروپا</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در ایتالیا، یك عینك ساز اولین باشگاه را تشكیل داد. و شاهزاده" ساووی" اولین باشگاه ورزشی را تاسیس كرد</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b="1" smtClean="0">
                <a:cs typeface="B Nazanin" pitchFamily="2" charset="-78"/>
              </a:rPr>
              <a:t>تاسیس اولین باشگاه ورزشی در آمریكا جنوبی</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دو برادر انگلیسی ساكن آرژانتین طی آگهی در روزنامه " بوینوس آیرس" خواستار تاسیس اولین باشگاه فوتبال در آرژانتین شدند و در اثر علاقه مردم به فوتبال در سال 1884 فوتبال در برنامه درسی دبیرستانی قرار گرفت</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b="1" smtClean="0">
                <a:cs typeface="B Nazanin" pitchFamily="2" charset="-78"/>
              </a:rPr>
              <a:t>اولین مسابقه بین المللی فوتبال</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اولین مسابقه بین المللی بین دو كشور آرژانتین و اروگوئه و در سال1905 انجام شد</a:t>
            </a:r>
            <a:r>
              <a:rPr lang="en-US" sz="1800" smtClean="0">
                <a:cs typeface="B Nazanin" pitchFamily="2" charset="-78"/>
              </a:rPr>
              <a:t>. </a:t>
            </a:r>
            <a:r>
              <a:rPr lang="fa-IR" sz="1800" smtClean="0">
                <a:cs typeface="B Nazanin" pitchFamily="2" charset="-78"/>
              </a:rPr>
              <a:t>ولی قبل از این بازی در سال 1885 مسابقه بین آمریكای شمالی و كانادا انجام گردیده بود كه از لحاظ زمانی زودتر از مسابقه دو كشور آرژانتین و اروگوئه صورت گرفته است</a:t>
            </a:r>
            <a:r>
              <a:rPr lang="en-US" sz="1800" smtClean="0">
                <a:cs typeface="B Nazanin" pitchFamily="2" charset="-78"/>
              </a:rPr>
              <a:t>.</a:t>
            </a:r>
          </a:p>
          <a:p>
            <a:pPr marL="0" indent="0" algn="justLow">
              <a:lnSpc>
                <a:spcPct val="150000"/>
              </a:lnSpc>
              <a:spcBef>
                <a:spcPts val="0"/>
              </a:spcBef>
              <a:buNone/>
            </a:pPr>
            <a:endParaRPr lang="en-US" sz="18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1000"/>
                                        <p:tgtEl>
                                          <p:spTgt spid="3">
                                            <p:txEl>
                                              <p:pRg st="4" end="4"/>
                                            </p:txEl>
                                          </p:spTgt>
                                        </p:tgtEl>
                                      </p:cBhvr>
                                    </p:animEffect>
                                  </p:childTnLst>
                                </p:cTn>
                              </p:par>
                            </p:childTnLst>
                          </p:cTn>
                        </p:par>
                        <p:par>
                          <p:cTn id="24" fill="hold">
                            <p:stCondLst>
                              <p:cond delay="350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par>
                          <p:cTn id="28" fill="hold">
                            <p:stCondLst>
                              <p:cond delay="4000"/>
                            </p:stCondLst>
                            <p:childTnLst>
                              <p:par>
                                <p:cTn id="29" presetID="2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childTnLst>
                          </p:cTn>
                        </p:par>
                        <p:par>
                          <p:cTn id="32" fill="hold">
                            <p:stCondLst>
                              <p:cond delay="4500"/>
                            </p:stCondLst>
                            <p:childTnLst>
                              <p:par>
                                <p:cTn id="33" presetID="22" presetClass="entr" presetSubtype="4"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childTnLst>
                          </p:cTn>
                        </p:par>
                        <p:par>
                          <p:cTn id="36" fill="hold">
                            <p:stCondLst>
                              <p:cond delay="5000"/>
                            </p:stCondLst>
                            <p:childTnLst>
                              <p:par>
                                <p:cTn id="37" presetID="22" presetClass="entr" presetSubtype="4"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ipe(down)">
                                      <p:cBhvr>
                                        <p:cTn id="39" dur="1000"/>
                                        <p:tgtEl>
                                          <p:spTgt spid="3">
                                            <p:txEl>
                                              <p:pRg st="8" end="8"/>
                                            </p:txEl>
                                          </p:spTgt>
                                        </p:tgtEl>
                                      </p:cBhvr>
                                    </p:animEffect>
                                  </p:childTnLst>
                                </p:cTn>
                              </p:par>
                            </p:childTnLst>
                          </p:cTn>
                        </p:par>
                        <p:par>
                          <p:cTn id="40" fill="hold">
                            <p:stCondLst>
                              <p:cond delay="6000"/>
                            </p:stCondLst>
                            <p:childTnLst>
                              <p:par>
                                <p:cTn id="41" presetID="22" presetClass="entr" presetSubtype="4"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wipe(down)">
                                      <p:cBhvr>
                                        <p:cTn id="43" dur="500"/>
                                        <p:tgtEl>
                                          <p:spTgt spid="3">
                                            <p:txEl>
                                              <p:pRg st="9" end="9"/>
                                            </p:txEl>
                                          </p:spTgt>
                                        </p:tgtEl>
                                      </p:cBhvr>
                                    </p:animEffect>
                                  </p:childTnLst>
                                </p:cTn>
                              </p:par>
                            </p:childTnLst>
                          </p:cTn>
                        </p:par>
                        <p:par>
                          <p:cTn id="44" fill="hold">
                            <p:stCondLst>
                              <p:cond delay="6500"/>
                            </p:stCondLst>
                            <p:childTnLst>
                              <p:par>
                                <p:cTn id="45" presetID="22" presetClass="entr" presetSubtype="4" fill="hold" grpId="0"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wipe(down)">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4191000"/>
          </a:xfrm>
        </p:spPr>
        <p:txBody>
          <a:bodyPr>
            <a:normAutofit/>
          </a:bodyPr>
          <a:lstStyle/>
          <a:p>
            <a:pPr marL="0" indent="0" algn="r" rtl="1">
              <a:lnSpc>
                <a:spcPct val="150000"/>
              </a:lnSpc>
              <a:spcBef>
                <a:spcPts val="0"/>
              </a:spcBef>
              <a:buNone/>
            </a:pPr>
            <a:r>
              <a:rPr lang="fa-IR" sz="2000" b="1" smtClean="0">
                <a:cs typeface="B Nazanin" pitchFamily="2" charset="-78"/>
              </a:rPr>
              <a:t>اولین كشور آسیایی دارای فوتبال</a:t>
            </a:r>
            <a:r>
              <a:rPr lang="en-US" sz="2000" smtClean="0">
                <a:cs typeface="B Nazanin" pitchFamily="2" charset="-78"/>
              </a:rPr>
              <a:t/>
            </a:r>
            <a:br>
              <a:rPr lang="en-US" sz="2000" smtClean="0">
                <a:cs typeface="B Nazanin" pitchFamily="2" charset="-78"/>
              </a:rPr>
            </a:br>
            <a:r>
              <a:rPr lang="en-US" sz="2000" smtClean="0">
                <a:cs typeface="B Nazanin" pitchFamily="2" charset="-78"/>
              </a:rPr>
              <a:t> </a:t>
            </a:r>
            <a:br>
              <a:rPr lang="en-US" sz="2000" smtClean="0">
                <a:cs typeface="B Nazanin" pitchFamily="2" charset="-78"/>
              </a:rPr>
            </a:br>
            <a:r>
              <a:rPr lang="fa-IR" sz="2000" smtClean="0">
                <a:cs typeface="B Nazanin" pitchFamily="2" charset="-78"/>
              </a:rPr>
              <a:t>در منطقه آسیا، هندوستان اولین كشور آسیایی بود كه فوتبال را پذیرفت و یك نسخه از مقررات فوتبال در سال 1883 به آنجا رسید و در سال 1892 اولین مسابقه كاپ را برگزار كرد</a:t>
            </a:r>
            <a:r>
              <a:rPr lang="en-US" sz="2000" smtClean="0">
                <a:cs typeface="B Nazanin" pitchFamily="2" charset="-78"/>
              </a:rPr>
              <a:t>.</a:t>
            </a:r>
            <a:br>
              <a:rPr lang="en-US" sz="2000" smtClean="0">
                <a:cs typeface="B Nazanin" pitchFamily="2" charset="-78"/>
              </a:rPr>
            </a:br>
            <a:r>
              <a:rPr lang="en-US" sz="2000" smtClean="0">
                <a:cs typeface="B Nazanin" pitchFamily="2" charset="-78"/>
              </a:rPr>
              <a:t> </a:t>
            </a:r>
            <a:br>
              <a:rPr lang="en-US" sz="2000" smtClean="0">
                <a:cs typeface="B Nazanin" pitchFamily="2" charset="-78"/>
              </a:rPr>
            </a:br>
            <a:r>
              <a:rPr lang="fa-IR" sz="2000" smtClean="0">
                <a:cs typeface="B Nazanin" pitchFamily="2" charset="-78"/>
              </a:rPr>
              <a:t>با اینكه ورزش در سطح وسیع و علمی، در بعضی از قاره های جهان شناسایی بین المللی نداشته است ولی فوتبال بر اثرعلاقه مردم بیش از صد سال است كه جای خود را در اكثر كشورها باز كرده است</a:t>
            </a:r>
            <a:r>
              <a:rPr lang="en-US" sz="2000" smtClean="0">
                <a:cs typeface="B Nazanin" pitchFamily="2" charset="-78"/>
              </a:rPr>
              <a:t>.</a:t>
            </a:r>
            <a:br>
              <a:rPr lang="en-US" sz="2000" smtClean="0">
                <a:cs typeface="B Nazanin" pitchFamily="2" charset="-78"/>
              </a:rPr>
            </a:br>
            <a:endParaRPr lang="en-US" sz="2000">
              <a:cs typeface="B Nazanin" pitchFamily="2" charset="-78"/>
            </a:endParaRPr>
          </a:p>
        </p:txBody>
      </p:sp>
      <p:pic>
        <p:nvPicPr>
          <p:cNvPr id="4" name="Picture 3" descr="http://cdn.asriran.com/files/fa/news/1389/7/20/152485_419.gif"/>
          <p:cNvPicPr/>
          <p:nvPr/>
        </p:nvPicPr>
        <p:blipFill>
          <a:blip r:embed="rId2"/>
          <a:srcRect/>
          <a:stretch>
            <a:fillRect/>
          </a:stretch>
        </p:blipFill>
        <p:spPr bwMode="auto">
          <a:xfrm>
            <a:off x="533400" y="1676400"/>
            <a:ext cx="3009900" cy="2943225"/>
          </a:xfrm>
          <a:prstGeom prst="rect">
            <a:avLst/>
          </a:prstGeom>
          <a:noFill/>
          <a:ln w="9525">
            <a:noFill/>
            <a:miter lim="800000"/>
            <a:headEnd/>
            <a:tailEnd/>
          </a:ln>
        </p:spPr>
      </p:pic>
      <p:sp>
        <p:nvSpPr>
          <p:cNvPr id="5" name="TextBox 4">
            <a:hlinkClick r:id="" action="ppaction://hlinkshowjump?jump=nextslide"/>
          </p:cNvPr>
          <p:cNvSpPr txBox="1"/>
          <p:nvPr/>
        </p:nvSpPr>
        <p:spPr>
          <a:xfrm>
            <a:off x="7696200" y="59436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42" presetClass="path" presetSubtype="0" accel="50000" decel="50000" fill="hold" nodeType="afterEffect">
                                  <p:stCondLst>
                                    <p:cond delay="0"/>
                                  </p:stCondLst>
                                  <p:childTnLst>
                                    <p:animMotion origin="layout" path="M 0 0  L 0 0.33333  E" pathEditMode="relative" ptsTypes="">
                                      <p:cBhvr>
                                        <p:cTn id="10"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943600"/>
          </a:xfrm>
        </p:spPr>
        <p:txBody>
          <a:bodyPr>
            <a:normAutofit fontScale="92500" lnSpcReduction="10000"/>
          </a:bodyPr>
          <a:lstStyle/>
          <a:p>
            <a:pPr marL="0" indent="0" algn="justLow" rtl="1">
              <a:lnSpc>
                <a:spcPct val="150000"/>
              </a:lnSpc>
              <a:spcBef>
                <a:spcPts val="0"/>
              </a:spcBef>
              <a:buNone/>
            </a:pPr>
            <a:r>
              <a:rPr lang="fa-IR" sz="2000" b="1" smtClean="0">
                <a:cs typeface="B Nazanin" pitchFamily="2" charset="-78"/>
              </a:rPr>
              <a:t>سازمان های ملی فوتبال در كشورها</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در قاره آفریقا، اولین سازمان ملی فوتبال در كشور آفریقای جنوبی تاسیس شد</a:t>
            </a:r>
            <a:r>
              <a:rPr lang="en-US" sz="2000" smtClean="0">
                <a:cs typeface="B Nazanin" pitchFamily="2" charset="-78"/>
              </a:rPr>
              <a:t>. </a:t>
            </a:r>
            <a:r>
              <a:rPr lang="fa-IR" sz="2000" smtClean="0">
                <a:cs typeface="B Nazanin" pitchFamily="2" charset="-78"/>
              </a:rPr>
              <a:t>ولی مصر جزو اولین كشورهایی بود كه مسابقه بین المللی برگزار كرد. در تاریخ 1924، سه سال پس از تشكیل سازمان ملی فوتبال، مصر در بازیهای المپیك پاریس توانست مجارستان را شكست دهد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مسابقات بین المللی فوتبال اروپا كه فقط میان انگلستان و اسكاتلند و از سال 1872 انجام می شد، در اولین سال قرن بیستم مورد استقبال سایر كشورهای اروپایی قرار گرفت . با این وجود فدراسیون بین المللی فوتبال( فیفا) در سال 1904 توسط گروهی از سرشناسان فوتبال در پاریس تشكیل و به ثبت رسید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20 </a:t>
            </a:r>
            <a:r>
              <a:rPr lang="fa-IR" sz="2000" smtClean="0">
                <a:cs typeface="B Nazanin" pitchFamily="2" charset="-78"/>
              </a:rPr>
              <a:t>روز قبل از تشكل رسمی فیفا فرانسه اولین مسابقه بین المللی خود را انجام داد. در این دیدارها هفت كشور تیم ملی خود را به بازی ها فرستادند در حالی كه دارای سازمان ملی نبودند و كشورهای اسپانیا و دانمارك از فرستادن تیم ملی خودداری كردند</a:t>
            </a:r>
            <a:r>
              <a:rPr lang="en-US" sz="2000" smtClean="0">
                <a:cs typeface="B Nazanin" pitchFamily="2" charset="-78"/>
              </a:rPr>
              <a:t>. </a:t>
            </a:r>
            <a:r>
              <a:rPr lang="fa-IR" sz="2000" smtClean="0">
                <a:cs typeface="B Nazanin" pitchFamily="2" charset="-78"/>
              </a:rPr>
              <a:t>فیفا رفته رفته رشد كرد تا آنكه در سال 1938 دارای 51 عضو ملی شد و در سال </a:t>
            </a:r>
            <a:r>
              <a:rPr lang="en-US" sz="2000" smtClean="0">
                <a:cs typeface="B Nazanin" pitchFamily="2" charset="-78"/>
              </a:rPr>
              <a:t>1950 </a:t>
            </a:r>
            <a:r>
              <a:rPr lang="fa-IR" sz="2000" smtClean="0">
                <a:cs typeface="B Nazanin" pitchFamily="2" charset="-78"/>
              </a:rPr>
              <a:t>این تعداد به 73 عضو و در سال 1982 تعداد آن به 146 كشور رسید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5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48145"/>
            <a:ext cx="8229600" cy="5728855"/>
          </a:xfrm>
        </p:spPr>
        <p:txBody>
          <a:bodyPr>
            <a:normAutofit/>
          </a:bodyPr>
          <a:lstStyle/>
          <a:p>
            <a:pPr marL="0" indent="0" algn="justLow" rtl="1">
              <a:lnSpc>
                <a:spcPct val="150000"/>
              </a:lnSpc>
              <a:spcBef>
                <a:spcPts val="0"/>
              </a:spcBef>
              <a:buNone/>
            </a:pPr>
            <a:r>
              <a:rPr lang="fa-IR" sz="1600" b="1" smtClean="0">
                <a:cs typeface="B Nazanin" pitchFamily="2" charset="-78"/>
              </a:rPr>
              <a:t>سازمان كلی فلسفه ورزشی</a:t>
            </a:r>
            <a:endParaRPr lang="en-US" sz="1600" smtClean="0">
              <a:cs typeface="B Nazanin" pitchFamily="2" charset="-78"/>
            </a:endParaRPr>
          </a:p>
          <a:p>
            <a:pPr marL="0" indent="0" algn="justLow" rtl="1">
              <a:lnSpc>
                <a:spcPct val="150000"/>
              </a:lnSpc>
              <a:spcBef>
                <a:spcPts val="0"/>
              </a:spcBef>
              <a:buNone/>
            </a:pPr>
            <a:r>
              <a:rPr lang="en-US" sz="1600" smtClean="0">
                <a:cs typeface="B Nazanin" pitchFamily="2" charset="-78"/>
              </a:rPr>
              <a:t> </a:t>
            </a:r>
          </a:p>
          <a:p>
            <a:pPr marL="0" indent="0" algn="justLow" rtl="1">
              <a:lnSpc>
                <a:spcPct val="150000"/>
              </a:lnSpc>
              <a:spcBef>
                <a:spcPts val="0"/>
              </a:spcBef>
              <a:buNone/>
            </a:pPr>
            <a:r>
              <a:rPr lang="fa-IR" sz="1800" smtClean="0">
                <a:cs typeface="B Nazanin" pitchFamily="2" charset="-78"/>
              </a:rPr>
              <a:t>هر كشور بر اساس طبیعت، آب و هوا، محیط جغرافیایی و فطرت مردم آن سرزمین دارای فلسفه خاص ورزشی خود می باشد. چون نداشتن فلسفه ورزشی در هر كشور نمی تواند پایه و اساس درستی برای ورزشی آن كشور باشد</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مثلاً در اروپا فلسفه ورزشی مردم شباهت زیادی به فلسفه ورزشی رم و یونان باستان دارد. و یا كشور خودمان ایران سوابق طولانی تری نسبت به رم و یونان در ورزش دارد</a:t>
            </a:r>
            <a:r>
              <a:rPr lang="en-US" sz="1800" smtClean="0">
                <a:cs typeface="B Nazanin" pitchFamily="2" charset="-78"/>
              </a:rPr>
              <a:t>. </a:t>
            </a:r>
            <a:r>
              <a:rPr lang="fa-IR" sz="1800" smtClean="0">
                <a:cs typeface="B Nazanin" pitchFamily="2" charset="-78"/>
              </a:rPr>
              <a:t>بطوری كه طبق مستندات تاریخی دو هزار و پانصد سال سابقه فلسفی در ورزش دارد، تا آنجا كه ضرب المثل پر مغز و بیاد ماندنی گواهی می دهد: عقل سالم در بدن سالم است، فلسفه ورزشی ایرانیان بوده است</a:t>
            </a:r>
            <a:r>
              <a:rPr lang="en-US" sz="1800" smtClean="0">
                <a:cs typeface="B Nazanin" pitchFamily="2" charset="-78"/>
              </a:rPr>
              <a:t>.</a:t>
            </a:r>
          </a:p>
          <a:p>
            <a:pPr marL="0" indent="0" algn="justLow">
              <a:lnSpc>
                <a:spcPct val="150000"/>
              </a:lnSpc>
              <a:spcBef>
                <a:spcPts val="0"/>
              </a:spcBef>
              <a:buNone/>
            </a:pPr>
            <a:endParaRPr lang="en-US" sz="1600">
              <a:cs typeface="B Nazanin" pitchFamily="2" charset="-78"/>
            </a:endParaRPr>
          </a:p>
        </p:txBody>
      </p:sp>
      <p:pic>
        <p:nvPicPr>
          <p:cNvPr id="4" name="Picture 3" descr="http://cdn.asriran.com/files/fa/news/1389/7/20/152486_769.jpg"/>
          <p:cNvPicPr/>
          <p:nvPr/>
        </p:nvPicPr>
        <p:blipFill>
          <a:blip r:embed="rId2"/>
          <a:srcRect/>
          <a:stretch>
            <a:fillRect/>
          </a:stretch>
        </p:blipFill>
        <p:spPr bwMode="auto">
          <a:xfrm>
            <a:off x="381000" y="3886200"/>
            <a:ext cx="3019425" cy="3048000"/>
          </a:xfrm>
          <a:prstGeom prst="rect">
            <a:avLst/>
          </a:prstGeom>
          <a:noFill/>
          <a:ln w="9525">
            <a:noFill/>
            <a:miter lim="800000"/>
            <a:headEnd/>
            <a:tailEnd/>
          </a:ln>
        </p:spPr>
      </p:pic>
      <p:sp>
        <p:nvSpPr>
          <p:cNvPr id="5" name="TextBox 4">
            <a:hlinkClick r:id="" action="ppaction://hlinkshowjump?jump=nextslide"/>
          </p:cNvPr>
          <p:cNvSpPr txBox="1"/>
          <p:nvPr/>
        </p:nvSpPr>
        <p:spPr>
          <a:xfrm>
            <a:off x="7848600" y="60960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0" presetClass="path" presetSubtype="0" accel="50000" decel="50000" fill="hold" nodeType="afterEffect">
                                  <p:stCondLst>
                                    <p:cond delay="0"/>
                                  </p:stCondLst>
                                  <p:childTnLst>
                                    <p:animMotion origin="layout" path="M 0.19097 -0.00625 C 0.45521 -0.05162 0.71962 -0.09722 0.74253 -0.22222 C 0.76545 -0.34746 0.49323 -0.73195 0.32882 -0.75787 C 0.16441 -0.78357 -0.2283 -0.5081 -0.24393 -0.37778 C -0.25955 -0.24746 0.16041 -0.03519 0.23489 0.02407 " pathEditMode="relative" ptsTypes="aaaaA">
                                      <p:cBhvr>
                                        <p:cTn id="2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82000" cy="5715000"/>
          </a:xfrm>
        </p:spPr>
        <p:txBody>
          <a:bodyPr>
            <a:noAutofit/>
          </a:bodyPr>
          <a:lstStyle/>
          <a:p>
            <a:pPr algn="justLow" rtl="1">
              <a:buNone/>
            </a:pPr>
            <a:r>
              <a:rPr lang="fa-IR" sz="2000" smtClean="0">
                <a:cs typeface="B Nazanin" pitchFamily="2" charset="-78"/>
              </a:rPr>
              <a:t>در نوشته های " شیلر" و " گوته" نویسندگان بزرگ آلمان ، سه جمله ذیل را می توان در فلسفه ورزشی بسیار موثر دانست</a:t>
            </a:r>
            <a:r>
              <a:rPr lang="en-US" sz="2000" smtClean="0">
                <a:cs typeface="B Nazanin" pitchFamily="2" charset="-78"/>
              </a:rPr>
              <a:t>:</a:t>
            </a:r>
          </a:p>
          <a:p>
            <a:pPr algn="justLow" rtl="1">
              <a:buNone/>
            </a:pPr>
            <a:r>
              <a:rPr lang="en-US" sz="2000" smtClean="0">
                <a:cs typeface="B Nazanin" pitchFamily="2" charset="-78"/>
              </a:rPr>
              <a:t> </a:t>
            </a:r>
          </a:p>
          <a:p>
            <a:pPr algn="justLow" rtl="1">
              <a:buNone/>
            </a:pPr>
            <a:r>
              <a:rPr lang="en-US" sz="2000" b="1" smtClean="0">
                <a:cs typeface="B Nazanin" pitchFamily="2" charset="-78"/>
              </a:rPr>
              <a:t> </a:t>
            </a:r>
            <a:r>
              <a:rPr lang="fa-IR" sz="2000" b="1" smtClean="0">
                <a:cs typeface="B Nazanin" pitchFamily="2" charset="-78"/>
              </a:rPr>
              <a:t>1= هر انسانی دوست دارد بازی كند وبازی كردن جزئی از زندگی انسان می باشد</a:t>
            </a:r>
            <a:r>
              <a:rPr lang="en-US" sz="2000" b="1" smtClean="0">
                <a:cs typeface="B Nazanin" pitchFamily="2" charset="-78"/>
              </a:rPr>
              <a:t>.</a:t>
            </a:r>
            <a:endParaRPr lang="en-US" sz="2000" smtClean="0">
              <a:cs typeface="B Nazanin" pitchFamily="2" charset="-78"/>
            </a:endParaRPr>
          </a:p>
          <a:p>
            <a:pPr algn="justLow" rtl="1">
              <a:buNone/>
            </a:pPr>
            <a:r>
              <a:rPr lang="en-US" sz="2000" smtClean="0">
                <a:cs typeface="B Nazanin" pitchFamily="2" charset="-78"/>
              </a:rPr>
              <a:t> </a:t>
            </a:r>
          </a:p>
          <a:p>
            <a:pPr algn="justLow" rtl="1">
              <a:buNone/>
            </a:pPr>
            <a:r>
              <a:rPr lang="fa-IR" sz="2000" smtClean="0">
                <a:cs typeface="B Nazanin" pitchFamily="2" charset="-78"/>
              </a:rPr>
              <a:t>به عنوان مثال: كودك دوست دارد با انگشت دست خود بازی كند. شما حتی در سن كهولت علاقه مند به ورزش هستید حتی اگر از نوع سبك آن را انتخاب كنید</a:t>
            </a:r>
            <a:r>
              <a:rPr lang="en-US" sz="2000" smtClean="0">
                <a:cs typeface="B Nazanin" pitchFamily="2" charset="-78"/>
              </a:rPr>
              <a:t>. </a:t>
            </a:r>
            <a:r>
              <a:rPr lang="fa-IR" sz="2000" smtClean="0">
                <a:cs typeface="B Nazanin" pitchFamily="2" charset="-78"/>
              </a:rPr>
              <a:t>بنابراین بازی كردن ( ورزش) جزئی از رشد انسان است و اگر انسان ورزش نكند رشد سالم و صحیح نخواهد داشت</a:t>
            </a:r>
            <a:r>
              <a:rPr lang="en-US" sz="2000" smtClean="0">
                <a:cs typeface="B Nazanin" pitchFamily="2" charset="-78"/>
              </a:rPr>
              <a:t>.</a:t>
            </a:r>
          </a:p>
          <a:p>
            <a:pPr algn="justLow" rtl="1">
              <a:buNone/>
            </a:pPr>
            <a:r>
              <a:rPr lang="en-US" sz="2000" b="1" smtClean="0">
                <a:cs typeface="B Nazanin" pitchFamily="2" charset="-78"/>
              </a:rPr>
              <a:t> </a:t>
            </a:r>
            <a:endParaRPr lang="en-US" sz="2000" smtClean="0">
              <a:cs typeface="B Nazanin" pitchFamily="2" charset="-78"/>
            </a:endParaRPr>
          </a:p>
          <a:p>
            <a:pPr algn="justLow" rtl="1">
              <a:buNone/>
            </a:pPr>
            <a:r>
              <a:rPr lang="en-US" sz="2000" b="1" smtClean="0">
                <a:cs typeface="B Nazanin" pitchFamily="2" charset="-78"/>
              </a:rPr>
              <a:t> </a:t>
            </a:r>
            <a:r>
              <a:rPr lang="fa-IR" sz="2000" b="1" smtClean="0">
                <a:cs typeface="B Nazanin" pitchFamily="2" charset="-78"/>
              </a:rPr>
              <a:t>2-</a:t>
            </a:r>
            <a:r>
              <a:rPr lang="en-US" sz="2000" b="1" smtClean="0">
                <a:cs typeface="B Nazanin" pitchFamily="2" charset="-78"/>
              </a:rPr>
              <a:t> </a:t>
            </a:r>
            <a:r>
              <a:rPr lang="fa-IR" sz="2000" b="1" smtClean="0">
                <a:cs typeface="B Nazanin" pitchFamily="2" charset="-78"/>
              </a:rPr>
              <a:t>هر كس مطابق با شعور و ذهن خود بازی خاصی را انتخاب می كند</a:t>
            </a:r>
            <a:r>
              <a:rPr lang="en-US" sz="2000" b="1" smtClean="0">
                <a:cs typeface="B Nazanin" pitchFamily="2" charset="-78"/>
              </a:rPr>
              <a:t>. </a:t>
            </a:r>
            <a:endParaRPr lang="en-US" sz="2000" smtClean="0">
              <a:cs typeface="B Nazanin" pitchFamily="2" charset="-78"/>
            </a:endParaRPr>
          </a:p>
          <a:p>
            <a:pPr algn="justLow" rtl="1">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مثلاً، بعضی ها بازی گروهی توام با خشونت را دوست دارند. پس به فوتبال، یا بسكتبال، یا هندبال، ویا راگبی روی می آورند. و بعضی ها برخورد بدنی را دوست ندارند پس به ورزش هایی چون والیبال، تنیس و یا بدمینتون و... می پردازند. و عده ای به ورزش های انفرادی مانند: دو میدانی، ژیمناستیك، شنا و وزنه برداری علاقه دارند</a:t>
            </a:r>
            <a:r>
              <a:rPr lang="en-US" sz="2000" smtClean="0">
                <a:cs typeface="B Nazanin" pitchFamily="2" charset="-78"/>
              </a:rPr>
              <a:t>.</a:t>
            </a:r>
          </a:p>
          <a:p>
            <a:pPr algn="justLow">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a:bodyPr>
          <a:lstStyle/>
          <a:p>
            <a:pPr marL="0" indent="0" algn="justLow" rtl="1">
              <a:lnSpc>
                <a:spcPct val="150000"/>
              </a:lnSpc>
              <a:spcBef>
                <a:spcPts val="0"/>
              </a:spcBef>
              <a:buNone/>
            </a:pPr>
            <a:r>
              <a:rPr lang="en-US" sz="2000" b="1" smtClean="0">
                <a:cs typeface="B Nazanin" pitchFamily="2" charset="-78"/>
              </a:rPr>
              <a:t> </a:t>
            </a:r>
            <a:endParaRPr lang="en-US" sz="2000" smtClean="0">
              <a:cs typeface="B Nazanin" pitchFamily="2" charset="-78"/>
            </a:endParaRPr>
          </a:p>
          <a:p>
            <a:pPr marL="0" indent="0" algn="justLow" rtl="1">
              <a:lnSpc>
                <a:spcPct val="150000"/>
              </a:lnSpc>
              <a:spcBef>
                <a:spcPts val="0"/>
              </a:spcBef>
              <a:buNone/>
            </a:pPr>
            <a:r>
              <a:rPr lang="fa-IR" sz="2000" b="1" smtClean="0">
                <a:cs typeface="B Nazanin" pitchFamily="2" charset="-78"/>
              </a:rPr>
              <a:t>3- هر كس شخصیت خود را در جریان بازی نشان می دهد</a:t>
            </a:r>
            <a:r>
              <a:rPr lang="en-US" sz="2000" b="1" smtClean="0">
                <a:cs typeface="B Nazanin" pitchFamily="2" charset="-78"/>
              </a:rPr>
              <a:t>.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به همین دلیل، مربیان می بایست علاوه بر شناخت روان شناسی، رفتار بازیكنان را مورد دقت و مطالعه قرار داده تا انعكاسی از شخصیت فردی بازیكن را در زندگی بدست آوردند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مثلاً بعضی از بازیكنان در زمین تمرین و مسابقه مرتب حرف می زنند. اینگونه افراد دركلاس درس هم بی دلیل صحبت خواهند كرد. یا در بازی و مسابقه با داور، در اداره با رئیس و سرپرست نیز حالت پرخاش و اعتراض گونه دارند. بنابراین مربیان در اثر شناخت مرا حل علمی و تجربی انسانها در ورزش، می توانند اثرات بسیاری موثری در رشد زندگی آینده جوانان و نوجوانان ترسیم نمایند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a:bodyPr>
          <a:lstStyle/>
          <a:p>
            <a:pPr marL="0" indent="0" algn="justLow" rtl="1">
              <a:lnSpc>
                <a:spcPct val="150000"/>
              </a:lnSpc>
              <a:spcBef>
                <a:spcPts val="0"/>
              </a:spcBef>
              <a:buNone/>
            </a:pPr>
            <a:r>
              <a:rPr lang="fa-IR" sz="2400" smtClean="0">
                <a:cs typeface="B Nazanin" pitchFamily="2" charset="-78"/>
              </a:rPr>
              <a:t>تاريخچه فوتبال در ايران</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تاريخ فوتبال در ايران به زمان هاي طولاني بر ميگردد بدليل اينكه انگليسي ها مبدا فوتبال بودن و د ايران نيز حكومت مي كردند فوتبال خيلي زود به ايران آمد ولي هيچ بازيكن ايراني در آن بازي نمي كرد و وقتي كه بازيكن كم مي آوردند از ايراني هايي كه براي تماشا آمده بودند استفاده مي كردند.سالها بعد با تاسيس مجمع فوتبال در سال 1320تيم ملي ايران اولين سفر خارجي خود را انجام داد بعد در سال 1325 مجمع فوتبال به فدراسيون فوتبال ايران تغيير نام داد و در اوايل سال 1326 تقاضاي خود را براي عضويت در كنفدراسيون آسيا ارائه داد.كه اين درخواست در 30 دي 1326مورد موافقت قرار گرفت.</a:t>
            </a:r>
            <a:endParaRPr lang="en-US" sz="2000" smtClean="0">
              <a:cs typeface="B Nazanin" pitchFamily="2" charset="-78"/>
            </a:endParaRPr>
          </a:p>
          <a:p>
            <a:pPr marL="0" indent="0" algn="justLow" rtl="1">
              <a:lnSpc>
                <a:spcPct val="150000"/>
              </a:lnSpc>
              <a:spcBef>
                <a:spcPts val="0"/>
              </a:spcBef>
              <a:buNone/>
            </a:pPr>
            <a:r>
              <a:rPr lang="fa-IR" sz="2000" smtClean="0">
                <a:cs typeface="B Nazanin" pitchFamily="2" charset="-78"/>
              </a:rPr>
              <a:t>در مجموع اما آمارنويسان فوتبال ايران، سال</a:t>
            </a:r>
            <a:r>
              <a:rPr lang="en-US" sz="2000" smtClean="0">
                <a:cs typeface="B Nazanin" pitchFamily="2" charset="-78"/>
              </a:rPr>
              <a:t> </a:t>
            </a:r>
            <a:r>
              <a:rPr lang="fa-IR" sz="2000" smtClean="0">
                <a:cs typeface="B Nazanin" pitchFamily="2" charset="-78"/>
              </a:rPr>
              <a:t>1349</a:t>
            </a:r>
            <a:r>
              <a:rPr lang="en-US" sz="2000" smtClean="0">
                <a:cs typeface="B Nazanin" pitchFamily="2" charset="-78"/>
              </a:rPr>
              <a:t> </a:t>
            </a:r>
            <a:r>
              <a:rPr lang="fa-IR" sz="2000" smtClean="0">
                <a:cs typeface="B Nazanin" pitchFamily="2" charset="-78"/>
              </a:rPr>
              <a:t>را آغاز فوتبال باشگاهي ايران مي دانند، مسابقاتي که در زمان رياست مصطفي مکري براي اولين بار جنبه رقابت هاي باشگاهي به خود گرفت زيرا تمام تيم هاي حاضر در آن باشگاهي بودند</a:t>
            </a:r>
            <a:r>
              <a:rPr lang="en-US" sz="2000" smtClean="0">
                <a:cs typeface="B Nazanin" pitchFamily="2" charset="-78"/>
              </a:rPr>
              <a:t>.</a:t>
            </a: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000"/>
                                        <p:tgtEl>
                                          <p:spTgt spid="3">
                                            <p:txEl>
                                              <p:pRg st="1" end="1"/>
                                            </p:txEl>
                                          </p:spTgt>
                                        </p:tgtEl>
                                      </p:cBhvr>
                                    </p:animEffect>
                                  </p:childTnLst>
                                </p:cTn>
                              </p:par>
                            </p:childTnLst>
                          </p:cTn>
                        </p:par>
                        <p:par>
                          <p:cTn id="12" fill="hold">
                            <p:stCondLst>
                              <p:cond delay="2000"/>
                            </p:stCondLst>
                            <p:childTnLst>
                              <p:par>
                                <p:cTn id="13" presetID="5"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fontScale="92500" lnSpcReduction="20000"/>
          </a:bodyPr>
          <a:lstStyle/>
          <a:p>
            <a:pPr marL="0" indent="0" algn="justLow" rtl="1">
              <a:lnSpc>
                <a:spcPct val="160000"/>
              </a:lnSpc>
              <a:spcBef>
                <a:spcPts val="0"/>
              </a:spcBef>
              <a:buNone/>
            </a:pPr>
            <a:r>
              <a:rPr lang="en-US" sz="2000" smtClean="0">
                <a:cs typeface="B Nazanin" pitchFamily="2" charset="-78"/>
              </a:rPr>
              <a:t> </a:t>
            </a:r>
            <a:r>
              <a:rPr lang="fa-IR" sz="2000" smtClean="0">
                <a:cs typeface="B Nazanin" pitchFamily="2" charset="-78"/>
              </a:rPr>
              <a:t>در سال</a:t>
            </a:r>
            <a:r>
              <a:rPr lang="en-US" sz="2000" smtClean="0">
                <a:cs typeface="B Nazanin" pitchFamily="2" charset="-78"/>
              </a:rPr>
              <a:t> </a:t>
            </a:r>
            <a:r>
              <a:rPr lang="fa-IR" sz="2000" smtClean="0">
                <a:cs typeface="B Nazanin" pitchFamily="2" charset="-78"/>
              </a:rPr>
              <a:t>1352</a:t>
            </a:r>
            <a:r>
              <a:rPr lang="en-US" sz="2000" smtClean="0">
                <a:cs typeface="B Nazanin" pitchFamily="2" charset="-78"/>
              </a:rPr>
              <a:t> </a:t>
            </a:r>
            <a:r>
              <a:rPr lang="fa-IR" sz="2000" smtClean="0">
                <a:cs typeface="B Nazanin" pitchFamily="2" charset="-78"/>
              </a:rPr>
              <a:t>شمسي اولين دوره مسابقات باشگاه هاي ايران با عنوان تخت جمشيد برگزار شد و تيم پرسپوليس با پيروزي برابر تيم تاج(استقلال فعلي)عنوان قهرماني را به دست آورد. ششمين دوره اين مسابقات با پيروزي انقلاب اسلامي ناتمام ماند تا فوتبال باشگاهي ايران مدت ها به صورت غيررسمي برگزار شود.</a:t>
            </a:r>
            <a:endParaRPr lang="en-US" sz="2000" smtClean="0">
              <a:cs typeface="B Nazanin" pitchFamily="2" charset="-78"/>
            </a:endParaRPr>
          </a:p>
          <a:p>
            <a:pPr marL="0" indent="0" algn="justLow" rtl="1">
              <a:lnSpc>
                <a:spcPct val="160000"/>
              </a:lnSpc>
              <a:spcBef>
                <a:spcPts val="0"/>
              </a:spcBef>
              <a:buNone/>
            </a:pPr>
            <a:r>
              <a:rPr lang="fa-IR" sz="2000" smtClean="0">
                <a:cs typeface="B Nazanin" pitchFamily="2" charset="-78"/>
              </a:rPr>
              <a:t>وقوع انقلاب اسلامي در ايران و همچنين جنگ تحميلي با عراق باعث شد ليگ فوتبال ايران با يک دهه وقفه مواجه شود. در اين سال ها مسابقات فوتبال در داخل کشور با حضور تيم هايي با نام استان ها يا مسابقات باشگاهي با تعداد محدود در داخل استان ها برگزار مي شد</a:t>
            </a:r>
            <a:r>
              <a:rPr lang="en-US" sz="2000" smtClean="0">
                <a:cs typeface="B Nazanin" pitchFamily="2" charset="-78"/>
              </a:rPr>
              <a:t>. </a:t>
            </a:r>
          </a:p>
          <a:p>
            <a:pPr marL="0" indent="0" algn="justLow" rtl="1">
              <a:lnSpc>
                <a:spcPct val="160000"/>
              </a:lnSpc>
              <a:spcBef>
                <a:spcPts val="0"/>
              </a:spcBef>
              <a:buNone/>
            </a:pPr>
            <a:r>
              <a:rPr lang="fa-IR" sz="2000" smtClean="0">
                <a:cs typeface="B Nazanin" pitchFamily="2" charset="-78"/>
              </a:rPr>
              <a:t>البته در سال</a:t>
            </a:r>
            <a:r>
              <a:rPr lang="en-US" sz="2000" smtClean="0">
                <a:cs typeface="B Nazanin" pitchFamily="2" charset="-78"/>
              </a:rPr>
              <a:t> </a:t>
            </a:r>
            <a:r>
              <a:rPr lang="fa-IR" sz="2000" smtClean="0">
                <a:cs typeface="B Nazanin" pitchFamily="2" charset="-78"/>
              </a:rPr>
              <a:t>1364مسابقاتي با عنوان جام قدس برگزار شد که تيم تهران الف موفق شد بالاتر از تيم هاي تهران ب و مازندران قرار گرفته و عنوان قهرماني را به دست آورد</a:t>
            </a:r>
            <a:r>
              <a:rPr lang="en-US" sz="2000" smtClean="0">
                <a:cs typeface="B Nazanin" pitchFamily="2" charset="-78"/>
              </a:rPr>
              <a:t>.</a:t>
            </a:r>
          </a:p>
          <a:p>
            <a:pPr marL="0" indent="0" algn="justLow" rtl="1">
              <a:lnSpc>
                <a:spcPct val="160000"/>
              </a:lnSpc>
              <a:spcBef>
                <a:spcPts val="0"/>
              </a:spcBef>
              <a:buNone/>
            </a:pPr>
            <a:r>
              <a:rPr lang="fa-IR" sz="2000" smtClean="0">
                <a:cs typeface="B Nazanin" pitchFamily="2" charset="-78"/>
              </a:rPr>
              <a:t>هفتمين دوره ليگ برتر فوتبال با اضافه شدن دو تيم ديگر با</a:t>
            </a:r>
            <a:r>
              <a:rPr lang="en-US" sz="2000" smtClean="0">
                <a:cs typeface="B Nazanin" pitchFamily="2" charset="-78"/>
              </a:rPr>
              <a:t> </a:t>
            </a:r>
            <a:r>
              <a:rPr lang="fa-IR" sz="2000" smtClean="0">
                <a:cs typeface="B Nazanin" pitchFamily="2" charset="-78"/>
              </a:rPr>
              <a:t>18تيم و بدون رئيس فدراسيون آغاز شده است. تيم هاي پرسپوليس، استقلا ل، سپاهان، سايپا و استقلا ل اهواز جزو مدعيان فتح جام هفتم هستند اما در اين ميان نبايداز تيم هايي مانند پيکان، صبا باتري و ذوب آهن هم غافل شد. تا يار که را خواهد و ميلش به که باشد</a:t>
            </a:r>
            <a:r>
              <a:rPr lang="en-US" sz="2000" smtClean="0">
                <a:cs typeface="B Nazanin" pitchFamily="2" charset="-78"/>
              </a:rPr>
              <a:t>.</a:t>
            </a:r>
          </a:p>
          <a:p>
            <a:pPr marL="0" indent="0" algn="justLow" rtl="1">
              <a:lnSpc>
                <a:spcPct val="160000"/>
              </a:lnSpc>
              <a:spcBef>
                <a:spcPts val="0"/>
              </a:spcBef>
              <a:buNone/>
            </a:pPr>
            <a:r>
              <a:rPr lang="fa-IR" sz="2000" smtClean="0">
                <a:cs typeface="B Nazanin" pitchFamily="2" charset="-78"/>
              </a:rPr>
              <a:t> </a:t>
            </a:r>
            <a:endParaRPr lang="en-US" sz="2000" smtClean="0">
              <a:cs typeface="B Nazanin" pitchFamily="2" charset="-78"/>
            </a:endParaRPr>
          </a:p>
          <a:p>
            <a:pPr marL="0" indent="0" algn="justLow">
              <a:lnSpc>
                <a:spcPct val="16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1000"/>
                                        <p:tgtEl>
                                          <p:spTgt spid="3">
                                            <p:txEl>
                                              <p:pRg st="1" end="1"/>
                                            </p:txEl>
                                          </p:spTgt>
                                        </p:tgtEl>
                                      </p:cBhvr>
                                    </p:animEffect>
                                  </p:childTnLst>
                                </p:cTn>
                              </p:par>
                            </p:childTnLst>
                          </p:cTn>
                        </p:par>
                        <p:par>
                          <p:cTn id="12" fill="hold">
                            <p:stCondLst>
                              <p:cond delay="3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1000"/>
                                        <p:tgtEl>
                                          <p:spTgt spid="3">
                                            <p:txEl>
                                              <p:pRg st="2" end="2"/>
                                            </p:txEl>
                                          </p:spTgt>
                                        </p:tgtEl>
                                      </p:cBhvr>
                                    </p:animEffect>
                                  </p:childTnLst>
                                </p:cTn>
                              </p:par>
                            </p:childTnLst>
                          </p:cTn>
                        </p:par>
                        <p:par>
                          <p:cTn id="16" fill="hold">
                            <p:stCondLst>
                              <p:cond delay="4000"/>
                            </p:stCondLst>
                            <p:childTnLst>
                              <p:par>
                                <p:cTn id="17" presetID="4"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ox(in)">
                                      <p:cBhvr>
                                        <p:cTn id="19" dur="1000"/>
                                        <p:tgtEl>
                                          <p:spTgt spid="3">
                                            <p:txEl>
                                              <p:pRg st="3" end="3"/>
                                            </p:txEl>
                                          </p:spTgt>
                                        </p:tgtEl>
                                      </p:cBhvr>
                                    </p:animEffect>
                                  </p:childTnLst>
                                </p:cTn>
                              </p:par>
                            </p:childTnLst>
                          </p:cTn>
                        </p:par>
                        <p:par>
                          <p:cTn id="20" fill="hold">
                            <p:stCondLst>
                              <p:cond delay="5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a:bodyPr>
          <a:lstStyle/>
          <a:p>
            <a:pPr marL="0" indent="0" algn="justLow" rtl="1">
              <a:lnSpc>
                <a:spcPct val="150000"/>
              </a:lnSpc>
              <a:spcBef>
                <a:spcPts val="0"/>
              </a:spcBef>
              <a:buNone/>
            </a:pPr>
            <a:r>
              <a:rPr lang="fa-IR" sz="2400" smtClean="0">
                <a:cs typeface="B Nazanin" pitchFamily="2" charset="-78"/>
              </a:rPr>
              <a:t>مروري اجمالي بر قوانين فوتبال</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يك مسابقه بوسيله دو دسته، كه هر دسته نبايد بيشتر از 11 نفر باشد و يكى از آنها دروازه بان است، انجام ميشود</a:t>
            </a:r>
            <a:r>
              <a:rPr lang="en-US" sz="2000" smtClean="0">
                <a:cs typeface="B Nazanin" pitchFamily="2" charset="-78"/>
              </a:rPr>
              <a:t>. </a:t>
            </a:r>
          </a:p>
          <a:p>
            <a:pPr marL="0" indent="0" algn="justLow" rtl="1">
              <a:lnSpc>
                <a:spcPct val="150000"/>
              </a:lnSpc>
              <a:spcBef>
                <a:spcPts val="0"/>
              </a:spcBef>
              <a:buNone/>
            </a:pPr>
            <a:r>
              <a:rPr lang="fa-IR" sz="2000" smtClean="0">
                <a:cs typeface="B Nazanin" pitchFamily="2" charset="-78"/>
              </a:rPr>
              <a:t>اگر تعداد بازيكنان هر يك از دسته ها كمتر از 7 نفر باشد، مسابقه آغاز نمی شود</a:t>
            </a:r>
            <a:r>
              <a:rPr lang="en-US" sz="2000" smtClean="0">
                <a:cs typeface="B Nazanin" pitchFamily="2" charset="-78"/>
              </a:rPr>
              <a:t>. </a:t>
            </a:r>
            <a:r>
              <a:rPr lang="fa-IR" sz="2000" smtClean="0">
                <a:cs typeface="B Nazanin" pitchFamily="2" charset="-78"/>
              </a:rPr>
              <a:t>در مسابقاتى كه تحت سرپرستى فيفا و كنفدراسيونها و يا فدراسيونهاى/اتحاديه هاى ملى برگزار می شود، حداكثر از 3 بازيكن جانشين (تعویضی) می توان استفاده كرد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1000" fill="hold"/>
                                        <p:tgtEl>
                                          <p:spTgt spid="3">
                                            <p:txEl>
                                              <p:pRg st="0" end="0"/>
                                            </p:txEl>
                                          </p:spTgt>
                                        </p:tgtEl>
                                        <p:attrNameLst>
                                          <p:attrName>r</p:attrName>
                                        </p:attrNameLst>
                                      </p:cBhvr>
                                    </p:animRot>
                                  </p:childTnLst>
                                </p:cTn>
                              </p:par>
                            </p:childTnLst>
                          </p:cTn>
                        </p:par>
                        <p:par>
                          <p:cTn id="7" fill="hold">
                            <p:stCondLst>
                              <p:cond delay="1000"/>
                            </p:stCondLst>
                            <p:childTnLst>
                              <p:par>
                                <p:cTn id="8" presetID="1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par>
                          <p:cTn id="11" fill="hold">
                            <p:stCondLst>
                              <p:cond delay="30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txBody>
          <a:bodyPr>
            <a:normAutofit/>
          </a:bodyPr>
          <a:lstStyle/>
          <a:p>
            <a:pPr marL="0" indent="0" rtl="1">
              <a:lnSpc>
                <a:spcPct val="150000"/>
              </a:lnSpc>
              <a:spcBef>
                <a:spcPts val="0"/>
              </a:spcBef>
              <a:buNone/>
            </a:pPr>
            <a:r>
              <a:rPr lang="fa-IR" sz="2400" smtClean="0">
                <a:cs typeface="B Nazanin" pitchFamily="2" charset="-78"/>
              </a:rPr>
              <a:t>اگر بازيكن جانشين (ذخيره) بدون اجازه داور وارد زمين شود</a:t>
            </a:r>
            <a:r>
              <a:rPr lang="en-US" sz="24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بازى متوقف می شود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به بازيكن جانشين با كارت زرد اخطار داده می شود، و از وى خواسته می شود كه زمين را ترك كند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بازى با رها كردن توپ از محل توقف، مجددا آغاز می شود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بازى ادامه می یابد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بعد از اينكه توپ از بازى خارج شد، بازيكنان مربوطه اخطار (كارت زرد) خواهند گرفت</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 </a:t>
            </a:r>
            <a:endParaRPr lang="en-US" sz="2000" smtClean="0">
              <a:cs typeface="B Nazanin" pitchFamily="2" charset="-78"/>
            </a:endParaRPr>
          </a:p>
          <a:p>
            <a:pPr marL="0" indent="0" algn="r">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grpId="0" nodeType="afterEffect">
                                  <p:stCondLst>
                                    <p:cond delay="0"/>
                                  </p:stCondLst>
                                  <p:childTnLst>
                                    <p:animMotion origin="layout" path="M 0 0  L 0.25 0  E" pathEditMode="relative" ptsTypes="">
                                      <p:cBhvr>
                                        <p:cTn id="6" dur="2000" fill="hold"/>
                                        <p:tgtEl>
                                          <p:spTgt spid="3">
                                            <p:txEl>
                                              <p:pRg st="0" end="0"/>
                                            </p:txEl>
                                          </p:spTgt>
                                        </p:tgtEl>
                                        <p:attrNameLst>
                                          <p:attrName>ppt_x</p:attrName>
                                          <p:attrName>ppt_y</p:attrName>
                                        </p:attrNameLst>
                                      </p:cBhvr>
                                    </p:animMotion>
                                  </p:childTnLst>
                                </p:cTn>
                              </p:par>
                            </p:childTnLst>
                          </p:cTn>
                        </p:par>
                        <p:par>
                          <p:cTn id="7" fill="hold">
                            <p:stCondLst>
                              <p:cond delay="2000"/>
                            </p:stCondLst>
                            <p:childTnLst>
                              <p:par>
                                <p:cTn id="8" presetID="8" presetClass="emph" presetSubtype="0" fill="hold" grpId="0" nodeType="afterEffect">
                                  <p:stCondLst>
                                    <p:cond delay="0"/>
                                  </p:stCondLst>
                                  <p:childTnLst>
                                    <p:animRot by="21600000">
                                      <p:cBhvr>
                                        <p:cTn id="9" dur="2000" fill="hold"/>
                                        <p:tgtEl>
                                          <p:spTgt spid="3">
                                            <p:txEl>
                                              <p:pRg st="1" end="1"/>
                                            </p:txEl>
                                          </p:spTgt>
                                        </p:tgtEl>
                                        <p:attrNameLst>
                                          <p:attrName>r</p:attrName>
                                        </p:attrNameLst>
                                      </p:cBhvr>
                                    </p:animRot>
                                  </p:childTnLst>
                                </p:cTn>
                              </p:par>
                            </p:childTnLst>
                          </p:cTn>
                        </p:par>
                        <p:par>
                          <p:cTn id="10" fill="hold">
                            <p:stCondLst>
                              <p:cond delay="4000"/>
                            </p:stCondLst>
                            <p:childTnLst>
                              <p:par>
                                <p:cTn id="11" presetID="10"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childTnLst>
                          </p:cTn>
                        </p:par>
                        <p:par>
                          <p:cTn id="14" fill="hold">
                            <p:stCondLst>
                              <p:cond delay="5000"/>
                            </p:stCondLst>
                            <p:childTnLst>
                              <p:par>
                                <p:cTn id="15" presetID="10" presetClass="entr" presetSubtype="0" fill="hold" grpId="0"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7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childTnLst>
                          </p:cTn>
                        </p:par>
                        <p:par>
                          <p:cTn id="22" fill="hold">
                            <p:stCondLst>
                              <p:cond delay="8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000"/>
                                        <p:tgtEl>
                                          <p:spTgt spid="3">
                                            <p:txEl>
                                              <p:pRg st="5" end="5"/>
                                            </p:txEl>
                                          </p:spTgt>
                                        </p:tgtEl>
                                      </p:cBhvr>
                                    </p:animEffect>
                                  </p:childTnLst>
                                </p:cTn>
                              </p:par>
                            </p:childTnLst>
                          </p:cTn>
                        </p:par>
                        <p:par>
                          <p:cTn id="26" fill="hold">
                            <p:stCondLst>
                              <p:cond delay="9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534400" cy="5791200"/>
          </a:xfrm>
        </p:spPr>
        <p:txBody>
          <a:bodyPr>
            <a:normAutofit fontScale="47500" lnSpcReduction="20000"/>
          </a:bodyPr>
          <a:lstStyle/>
          <a:p>
            <a:pPr marL="0" indent="0" algn="justLow" rtl="1">
              <a:lnSpc>
                <a:spcPct val="170000"/>
              </a:lnSpc>
              <a:spcBef>
                <a:spcPts val="0"/>
              </a:spcBef>
              <a:buNone/>
            </a:pPr>
            <a:r>
              <a:rPr lang="fa-IR" sz="5900" smtClean="0"/>
              <a:t>مقدمه</a:t>
            </a:r>
          </a:p>
          <a:p>
            <a:pPr marL="0" indent="0" algn="justLow" rtl="1">
              <a:lnSpc>
                <a:spcPct val="170000"/>
              </a:lnSpc>
              <a:spcBef>
                <a:spcPts val="0"/>
              </a:spcBef>
              <a:buNone/>
            </a:pPr>
            <a:r>
              <a:rPr lang="fa-IR" sz="5900" b="1" smtClean="0">
                <a:ln>
                  <a:solidFill>
                    <a:srgbClr val="FF0000"/>
                  </a:solidFill>
                </a:ln>
                <a:hlinkClick r:id="rId2"/>
              </a:rPr>
              <a:t>تاريخچه فوتبال </a:t>
            </a:r>
            <a:endParaRPr lang="en-US" sz="5900" b="1" smtClean="0">
              <a:ln>
                <a:solidFill>
                  <a:srgbClr val="FF0000"/>
                </a:solidFill>
              </a:ln>
            </a:endParaRPr>
          </a:p>
          <a:p>
            <a:pPr marL="0" indent="0" algn="justLow" rtl="1">
              <a:lnSpc>
                <a:spcPct val="170000"/>
              </a:lnSpc>
              <a:spcBef>
                <a:spcPts val="0"/>
              </a:spcBef>
            </a:pPr>
            <a:endParaRPr lang="en-US" sz="5900" smtClean="0">
              <a:ln>
                <a:solidFill>
                  <a:srgbClr val="FF0000"/>
                </a:solidFill>
              </a:ln>
            </a:endParaRPr>
          </a:p>
          <a:p>
            <a:pPr marL="0" indent="0" algn="justLow" rtl="1">
              <a:lnSpc>
                <a:spcPct val="170000"/>
              </a:lnSpc>
              <a:spcBef>
                <a:spcPts val="0"/>
              </a:spcBef>
              <a:buNone/>
            </a:pPr>
            <a:r>
              <a:rPr lang="fa-IR" sz="4200" smtClean="0">
                <a:cs typeface="B Nazanin" pitchFamily="2" charset="-78"/>
              </a:rPr>
              <a:t>هر آنچه كه از فوتبال مي خواهيد بدانيد</a:t>
            </a:r>
            <a:r>
              <a:rPr lang="en-US" sz="4200" smtClean="0">
                <a:cs typeface="B Nazanin" pitchFamily="2" charset="-78"/>
              </a:rPr>
              <a:t>!</a:t>
            </a:r>
          </a:p>
          <a:p>
            <a:pPr marL="0" indent="0" algn="justLow" rtl="1">
              <a:lnSpc>
                <a:spcPct val="170000"/>
              </a:lnSpc>
              <a:spcBef>
                <a:spcPts val="0"/>
              </a:spcBef>
              <a:buNone/>
            </a:pPr>
            <a:r>
              <a:rPr lang="fa-IR" sz="4200" b="1" smtClean="0">
                <a:cs typeface="B Nazanin" pitchFamily="2" charset="-78"/>
              </a:rPr>
              <a:t>عصر ايران ورزشي</a:t>
            </a:r>
            <a:r>
              <a:rPr lang="en-US" sz="4200" b="1" smtClean="0">
                <a:cs typeface="B Nazanin" pitchFamily="2" charset="-78"/>
              </a:rPr>
              <a:t>-</a:t>
            </a:r>
            <a:r>
              <a:rPr lang="en-US" sz="4200" smtClean="0">
                <a:cs typeface="B Nazanin" pitchFamily="2" charset="-78"/>
              </a:rPr>
              <a:t> </a:t>
            </a:r>
            <a:r>
              <a:rPr lang="fa-IR" sz="4200" smtClean="0">
                <a:cs typeface="B Nazanin" pitchFamily="2" charset="-78"/>
              </a:rPr>
              <a:t>هر چه زمان می گذرد، و هر چه بر عمر فوتبال افزوده می شود، اقبال عمومی مردم جهان، نسبت به این ورزش پر تلاش و جادویی فزونی می یابد. در این میان، سهم جوانان و نوجوانان در گرایش بسوی این ورزش، چه از نظر داخل شدن در متن آن، و چه لذت بردن از تلاش گروهی از بازیكنان در زمین، در جمع تماشاگر، از ورزشهای دیگر بیشتر بوده و به همین دلیل است كه در كشور های مختلف جهان، مولفین و مفسرین بسیاری در مورد این ورزش كتب، مقالات، سالنامه ها، قوانین و تشریح شیوه های گوناگون را به طرق مختلف منتشر كرده و هر چه از عمر فوتبال می گذرد، تجزیه و تحلیل های بیشتری درباره پیدایش و رواج این ورزش صورت می گیرد </a:t>
            </a:r>
            <a:r>
              <a:rPr lang="en-US" sz="4200" smtClean="0">
                <a:cs typeface="B Nazanin" pitchFamily="2" charset="-78"/>
              </a:rPr>
              <a:t>.</a:t>
            </a:r>
            <a:endParaRPr lang="en-US" sz="4200">
              <a:cs typeface="B Nazanin" pitchFamily="2" charset="-78"/>
            </a:endParaRPr>
          </a:p>
        </p:txBody>
      </p:sp>
      <p:pic>
        <p:nvPicPr>
          <p:cNvPr id="5" name="Picture 4" descr="http://cdn.asriran.com/files/fa/news/1389/7/20/152483_289.gif"/>
          <p:cNvPicPr/>
          <p:nvPr/>
        </p:nvPicPr>
        <p:blipFill>
          <a:blip r:embed="rId3"/>
          <a:srcRect/>
          <a:stretch>
            <a:fillRect/>
          </a:stretch>
        </p:blipFill>
        <p:spPr bwMode="auto">
          <a:xfrm>
            <a:off x="533400" y="304800"/>
            <a:ext cx="3133725" cy="2852737"/>
          </a:xfrm>
          <a:prstGeom prst="rect">
            <a:avLst/>
          </a:prstGeom>
          <a:noFill/>
          <a:ln w="9525">
            <a:noFill/>
            <a:miter lim="800000"/>
            <a:headEnd/>
            <a:tailEnd/>
          </a:ln>
        </p:spPr>
      </p:pic>
      <p:sp>
        <p:nvSpPr>
          <p:cNvPr id="6" name="TextBox 5">
            <a:hlinkClick r:id="" action="ppaction://hlinkshowjump?jump=nextslide"/>
          </p:cNvPr>
          <p:cNvSpPr txBox="1"/>
          <p:nvPr/>
        </p:nvSpPr>
        <p:spPr>
          <a:xfrm>
            <a:off x="609600" y="61061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par>
                          <p:cTn id="16" fill="hold">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par>
                          <p:cTn id="20" fill="hold">
                            <p:stCondLst>
                              <p:cond delay="7000"/>
                            </p:stCondLst>
                            <p:childTnLst>
                              <p:par>
                                <p:cTn id="21" presetID="2" presetClass="entr" presetSubtype="4"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1000" fill="hold"/>
                                        <p:tgtEl>
                                          <p:spTgt spid="5"/>
                                        </p:tgtEl>
                                        <p:attrNameLst>
                                          <p:attrName>ppt_x</p:attrName>
                                        </p:attrNameLst>
                                      </p:cBhvr>
                                      <p:tavLst>
                                        <p:tav tm="0">
                                          <p:val>
                                            <p:strVal val="#ppt_x"/>
                                          </p:val>
                                        </p:tav>
                                        <p:tav tm="100000">
                                          <p:val>
                                            <p:strVal val="#ppt_x"/>
                                          </p:val>
                                        </p:tav>
                                      </p:tavLst>
                                    </p:anim>
                                    <p:anim calcmode="lin" valueType="num">
                                      <p:cBhvr additive="base">
                                        <p:cTn id="2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marL="0" indent="0" algn="justLow" rtl="1">
              <a:lnSpc>
                <a:spcPct val="150000"/>
              </a:lnSpc>
              <a:spcBef>
                <a:spcPts val="0"/>
              </a:spcBef>
              <a:buNone/>
            </a:pPr>
            <a:r>
              <a:rPr lang="fa-IR" sz="2400" smtClean="0">
                <a:cs typeface="B Nazanin" pitchFamily="2" charset="-78"/>
              </a:rPr>
              <a:t>تجهیزات بازیکن و دروازه بان </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ایمن بودن - خطرناك نبودن وسايل </a:t>
            </a:r>
            <a:endParaRPr lang="en-US" sz="2000" smtClean="0">
              <a:cs typeface="B Nazanin" pitchFamily="2" charset="-78"/>
            </a:endParaRPr>
          </a:p>
          <a:p>
            <a:pPr marL="0" indent="0" algn="justLow" rtl="1">
              <a:lnSpc>
                <a:spcPct val="150000"/>
              </a:lnSpc>
              <a:spcBef>
                <a:spcPts val="0"/>
              </a:spcBef>
              <a:buNone/>
            </a:pPr>
            <a:r>
              <a:rPr lang="fa-IR" sz="2000" smtClean="0">
                <a:cs typeface="B Nazanin" pitchFamily="2" charset="-78"/>
              </a:rPr>
              <a:t>بازيكن نبايد از وسايلى استفاده كند يا چيزى بپوشد كه براى خودش و ساير بازيكنان خطرناك باشد. (به انضمام هرگونه زيور آلات</a:t>
            </a:r>
            <a:r>
              <a:rPr lang="en-US" sz="2000" smtClean="0">
                <a:cs typeface="B Nazanin" pitchFamily="2" charset="-78"/>
              </a:rPr>
              <a:t>(</a:t>
            </a:r>
          </a:p>
          <a:p>
            <a:pPr marL="0" indent="0" algn="justLow" rtl="1">
              <a:lnSpc>
                <a:spcPct val="150000"/>
              </a:lnSpc>
              <a:spcBef>
                <a:spcPts val="0"/>
              </a:spcBef>
              <a:buNone/>
            </a:pPr>
            <a:endParaRPr lang="en-US" sz="2000" smtClean="0">
              <a:cs typeface="B Nazanin" pitchFamily="2" charset="-78"/>
            </a:endParaRPr>
          </a:p>
          <a:p>
            <a:pPr marL="0" indent="0" algn="justLow" rtl="1">
              <a:lnSpc>
                <a:spcPct val="150000"/>
              </a:lnSpc>
              <a:spcBef>
                <a:spcPts val="0"/>
              </a:spcBef>
              <a:buNone/>
            </a:pPr>
            <a:r>
              <a:rPr lang="fa-IR" sz="2400" smtClean="0">
                <a:cs typeface="B Nazanin" pitchFamily="2" charset="-78"/>
              </a:rPr>
              <a:t>وسايل اساسى و اجبارى بازيكنان عبارت است از</a:t>
            </a:r>
            <a:r>
              <a:rPr lang="en-US" sz="24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پيراهن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شورت - اگر زير شورتى استفاده می شود، رنگ آن بايد به رنگ اصلى شورت باشد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جوراب ساق بلند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محافظ ساق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كفش </a:t>
            </a:r>
            <a:endParaRPr lang="en-US" sz="2000" smtClean="0">
              <a:cs typeface="B Nazanin" pitchFamily="2" charset="-78"/>
            </a:endParaRPr>
          </a:p>
          <a:p>
            <a:pPr algn="justLow">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3">
                                            <p:txEl>
                                              <p:pRg st="0" end="0"/>
                                            </p:txEl>
                                          </p:spTgt>
                                        </p:tgtEl>
                                        <p:attrNameLst>
                                          <p:attrName>r</p:attrName>
                                        </p:attrNameLst>
                                      </p:cBhvr>
                                    </p:animRot>
                                  </p:childTnLst>
                                </p:cTn>
                              </p:par>
                            </p:childTnLst>
                          </p:cTn>
                        </p:par>
                        <p:par>
                          <p:cTn id="7" fill="hold">
                            <p:stCondLst>
                              <p:cond delay="2000"/>
                            </p:stCondLst>
                            <p:childTnLst>
                              <p:par>
                                <p:cTn id="8" presetID="22" presetClass="entr" presetSubtype="4"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par>
                          <p:cTn id="11" fill="hold">
                            <p:stCondLst>
                              <p:cond delay="2500"/>
                            </p:stCondLst>
                            <p:childTnLst>
                              <p:par>
                                <p:cTn id="12" presetID="22" presetClass="entr" presetSubtype="4"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childTnLst>
                          </p:cTn>
                        </p:par>
                        <p:par>
                          <p:cTn id="15" fill="hold">
                            <p:stCondLst>
                              <p:cond delay="3000"/>
                            </p:stCondLst>
                            <p:childTnLst>
                              <p:par>
                                <p:cTn id="16" presetID="8" presetClass="emph" presetSubtype="0" fill="hold" grpId="0" nodeType="afterEffect">
                                  <p:stCondLst>
                                    <p:cond delay="0"/>
                                  </p:stCondLst>
                                  <p:childTnLst>
                                    <p:animRot by="21600000">
                                      <p:cBhvr>
                                        <p:cTn id="17" dur="2000" fill="hold"/>
                                        <p:tgtEl>
                                          <p:spTgt spid="3">
                                            <p:txEl>
                                              <p:pRg st="4" end="4"/>
                                            </p:txEl>
                                          </p:spTgt>
                                        </p:tgtEl>
                                        <p:attrNameLst>
                                          <p:attrName>r</p:attrName>
                                        </p:attrNameLst>
                                      </p:cBhvr>
                                    </p:animRot>
                                  </p:childTnLst>
                                </p:cTn>
                              </p:par>
                            </p:childTnLst>
                          </p:cTn>
                        </p:par>
                        <p:par>
                          <p:cTn id="18" fill="hold">
                            <p:stCondLst>
                              <p:cond delay="5000"/>
                            </p:stCondLst>
                            <p:childTnLst>
                              <p:par>
                                <p:cTn id="19" presetID="22" presetClass="entr" presetSubtype="4" fill="hold" grpId="0"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childTnLst>
                          </p:cTn>
                        </p:par>
                        <p:par>
                          <p:cTn id="22" fill="hold">
                            <p:stCondLst>
                              <p:cond delay="5500"/>
                            </p:stCondLst>
                            <p:childTnLst>
                              <p:par>
                                <p:cTn id="23" presetID="22" presetClass="entr" presetSubtype="4"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childTnLst>
                          </p:cTn>
                        </p:par>
                        <p:par>
                          <p:cTn id="26" fill="hold">
                            <p:stCondLst>
                              <p:cond delay="6000"/>
                            </p:stCondLst>
                            <p:childTnLst>
                              <p:par>
                                <p:cTn id="27" presetID="22" presetClass="entr" presetSubtype="4" fill="hold" grpId="0" nodeType="after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wipe(down)">
                                      <p:cBhvr>
                                        <p:cTn id="29" dur="500"/>
                                        <p:tgtEl>
                                          <p:spTgt spid="3">
                                            <p:txEl>
                                              <p:pRg st="7" end="7"/>
                                            </p:txEl>
                                          </p:spTgt>
                                        </p:tgtEl>
                                      </p:cBhvr>
                                    </p:animEffect>
                                  </p:childTnLst>
                                </p:cTn>
                              </p:par>
                            </p:childTnLst>
                          </p:cTn>
                        </p:par>
                        <p:par>
                          <p:cTn id="30" fill="hold">
                            <p:stCondLst>
                              <p:cond delay="6500"/>
                            </p:stCondLst>
                            <p:childTnLst>
                              <p:par>
                                <p:cTn id="31" presetID="22" presetClass="entr" presetSubtype="4" fill="hold" grpId="0" nodeType="after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down)">
                                      <p:cBhvr>
                                        <p:cTn id="33" dur="500"/>
                                        <p:tgtEl>
                                          <p:spTgt spid="3">
                                            <p:txEl>
                                              <p:pRg st="8" end="8"/>
                                            </p:txEl>
                                          </p:spTgt>
                                        </p:tgtEl>
                                      </p:cBhvr>
                                    </p:animEffect>
                                  </p:childTnLst>
                                </p:cTn>
                              </p:par>
                            </p:childTnLst>
                          </p:cTn>
                        </p:par>
                        <p:par>
                          <p:cTn id="34" fill="hold">
                            <p:stCondLst>
                              <p:cond delay="7000"/>
                            </p:stCondLst>
                            <p:childTnLst>
                              <p:par>
                                <p:cTn id="35" presetID="22" presetClass="entr" presetSubtype="4" fill="hold" grpId="0" nodeType="after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a:bodyPr>
          <a:lstStyle/>
          <a:p>
            <a:pPr marL="0" indent="0" algn="ctr" rtl="1">
              <a:lnSpc>
                <a:spcPct val="150000"/>
              </a:lnSpc>
              <a:spcBef>
                <a:spcPts val="0"/>
              </a:spcBef>
              <a:buNone/>
            </a:pPr>
            <a:r>
              <a:rPr lang="fa-IR" sz="2400" smtClean="0">
                <a:cs typeface="B Nazanin" pitchFamily="2" charset="-78"/>
              </a:rPr>
              <a:t>محافظ ساق </a:t>
            </a:r>
            <a:endParaRPr lang="en-US" sz="24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كلا" بوسيله جوراب پوشيده شود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از جنسهاى مناسب مانند: لاستيك، پلاستيك يا نظير آنها ساخته شود </a:t>
            </a:r>
            <a:endParaRPr lang="en-US" sz="20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محافظت معقولانه اى را فراهم كند </a:t>
            </a:r>
            <a:endParaRPr lang="en-US" sz="2000" smtClean="0">
              <a:cs typeface="B Nazanin" pitchFamily="2" charset="-78"/>
            </a:endParaRPr>
          </a:p>
          <a:p>
            <a:pPr marL="0" indent="0" algn="justLow" rtl="1">
              <a:lnSpc>
                <a:spcPct val="150000"/>
              </a:lnSpc>
              <a:spcBef>
                <a:spcPts val="0"/>
              </a:spcBef>
              <a:buNone/>
            </a:pPr>
            <a:r>
              <a:rPr lang="fa-IR" sz="2000" smtClean="0">
                <a:cs typeface="B Nazanin" pitchFamily="2" charset="-78"/>
              </a:rPr>
              <a:t>دروازه بانها </a:t>
            </a:r>
            <a:r>
              <a:rPr lang="en-US" sz="2000" smtClean="0">
                <a:cs typeface="B Nazanin" pitchFamily="2" charset="-78"/>
              </a:rPr>
              <a:t>:</a:t>
            </a:r>
            <a:r>
              <a:rPr lang="fa-IR" sz="2000" smtClean="0">
                <a:cs typeface="B Nazanin" pitchFamily="2" charset="-78"/>
              </a:rPr>
              <a:t>هر دروازه بان بايد از رنگهايى استفاده كند كه با رنگ لباس ساير بازيكنان، داور و كمك داوران مغاير باشد</a:t>
            </a:r>
            <a:r>
              <a:rPr lang="en-US" sz="2000" smtClean="0">
                <a:cs typeface="B Nazanin" pitchFamily="2" charset="-78"/>
              </a:rPr>
              <a:t>.</a:t>
            </a:r>
          </a:p>
          <a:p>
            <a:pPr marL="0" indent="0" algn="justLow" rtl="1">
              <a:lnSpc>
                <a:spcPct val="150000"/>
              </a:lnSpc>
              <a:spcBef>
                <a:spcPts val="0"/>
              </a:spcBef>
              <a:buNone/>
            </a:pPr>
            <a:r>
              <a:rPr lang="fa-IR" sz="2400" smtClean="0">
                <a:cs typeface="B Nazanin" pitchFamily="2" charset="-78"/>
              </a:rPr>
              <a:t>مشخصات زمين بازي:</a:t>
            </a:r>
            <a:endParaRPr lang="en-US" sz="2400" smtClean="0">
              <a:cs typeface="B Nazanin" pitchFamily="2" charset="-78"/>
            </a:endParaRPr>
          </a:p>
          <a:p>
            <a:pPr marL="0" indent="0" algn="justLow" rtl="1">
              <a:lnSpc>
                <a:spcPct val="150000"/>
              </a:lnSpc>
              <a:spcBef>
                <a:spcPts val="0"/>
              </a:spcBef>
              <a:buNone/>
            </a:pPr>
            <a:r>
              <a:rPr lang="fa-IR" sz="2400" b="1" smtClean="0">
                <a:cs typeface="B Nazanin" pitchFamily="2" charset="-78"/>
              </a:rPr>
              <a:t>اندازه ها</a:t>
            </a:r>
            <a:endParaRPr lang="en-US" sz="2400" smtClean="0">
              <a:cs typeface="B Nazanin" pitchFamily="2" charset="-78"/>
            </a:endParaRP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زمين بازى بايد به شكل مستطيل و درازاى طول بايد بزرگتر از دارازى خط دروازه باشد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طول حداقل 90 متر و حداكثر 110 متر</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عرض حداقل 45 متر و حداكثر 90 متر</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06111 0.02616 C 0.07691 -0.03727 0.09288 -0.10046 0.10659 -0.11736 C 0.12031 -0.13426 0.14409 -0.09051 0.14288 -0.075 C 0.14166 -0.05949 0.10503 -0.03889 0.09896 -0.02454 C 0.09288 -0.01019 0.09826 0.00463 0.10659 0.0118 C 0.11493 0.01898 0.13125 0.04236 0.14896 0.01805 C 0.16666 -0.00625 0.20191 -0.12408 0.2125 -0.13357 C 0.22309 -0.14306 0.21232 -0.06389 0.2125 -0.03866 C 0.21267 -0.01343 0.20573 0.01829 0.21406 0.01805 C 0.22239 0.01782 0.25573 -0.01806 0.2625 -0.04051 C 0.26927 -0.06296 0.24652 -0.10232 0.25503 -0.11736 C 0.26354 -0.13241 0.29184 -0.1294 0.31406 -0.13148 C 0.33628 -0.13357 0.36875 -0.13102 0.38836 -0.1294 C 0.40798 -0.12778 0.43125 -0.12894 0.43229 -0.12153 C 0.43333 -0.11412 0.40521 -0.09954 0.39444 -0.08495 C 0.38368 -0.07037 0.37378 -0.04583 0.36718 -0.03449 C 0.36059 -0.02431 0.35521 -0.02847 0.35503 -0.02454 C 0.35486 -0.0213 0.3618 -0.02014 0.36562 -0.01435 " pathEditMode="relative" rAng="0" ptsTypes="aaaaaaaaaaaaaaaaaA">
                                      <p:cBhvr>
                                        <p:cTn id="6" dur="2000" fill="hold"/>
                                        <p:tgtEl>
                                          <p:spTgt spid="3">
                                            <p:txEl>
                                              <p:pRg st="0" end="0"/>
                                            </p:txEl>
                                          </p:spTgt>
                                        </p:tgtEl>
                                        <p:attrNameLst>
                                          <p:attrName>ppt_x</p:attrName>
                                          <p:attrName>ppt_y</p:attrName>
                                        </p:attrNameLst>
                                      </p:cBhvr>
                                      <p:rCtr x="18600" y="-7700"/>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childTnLst>
                          </p:cTn>
                        </p:par>
                        <p:par>
                          <p:cTn id="15" fill="hold">
                            <p:stCondLst>
                              <p:cond delay="3000"/>
                            </p:stCondLst>
                            <p:childTnLst>
                              <p:par>
                                <p:cTn id="16" presetID="10"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par>
                          <p:cTn id="23" fill="hold">
                            <p:stCondLst>
                              <p:cond delay="4000"/>
                            </p:stCondLst>
                            <p:childTnLst>
                              <p:par>
                                <p:cTn id="24" presetID="8" presetClass="entr" presetSubtype="16" fill="hold" grpId="0"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amond(in)">
                                      <p:cBhvr>
                                        <p:cTn id="26" dur="2000"/>
                                        <p:tgtEl>
                                          <p:spTgt spid="3">
                                            <p:txEl>
                                              <p:pRg st="5" end="5"/>
                                            </p:txEl>
                                          </p:spTgt>
                                        </p:tgtEl>
                                      </p:cBhvr>
                                    </p:animEffect>
                                  </p:childTnLst>
                                </p:cTn>
                              </p:par>
                            </p:childTnLst>
                          </p:cTn>
                        </p:par>
                        <p:par>
                          <p:cTn id="27" fill="hold">
                            <p:stCondLst>
                              <p:cond delay="6000"/>
                            </p:stCondLst>
                            <p:childTnLst>
                              <p:par>
                                <p:cTn id="28" presetID="10" presetClass="entr" presetSubtype="0" fill="hold" grpId="0"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1000"/>
                                        <p:tgtEl>
                                          <p:spTgt spid="3">
                                            <p:txEl>
                                              <p:pRg st="6" end="6"/>
                                            </p:txEl>
                                          </p:spTgt>
                                        </p:tgtEl>
                                      </p:cBhvr>
                                    </p:animEffect>
                                  </p:childTnLst>
                                </p:cTn>
                              </p:par>
                            </p:childTnLst>
                          </p:cTn>
                        </p:par>
                        <p:par>
                          <p:cTn id="31" fill="hold">
                            <p:stCondLst>
                              <p:cond delay="7000"/>
                            </p:stCondLst>
                            <p:childTnLst>
                              <p:par>
                                <p:cTn id="32" presetID="10" presetClass="entr" presetSubtype="0" fill="hold" grpId="0" nodeType="after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par>
                          <p:cTn id="35" fill="hold">
                            <p:stCondLst>
                              <p:cond delay="7500"/>
                            </p:stCondLst>
                            <p:childTnLst>
                              <p:par>
                                <p:cTn id="36" presetID="10" presetClass="entr" presetSubtype="0" fill="hold" grpId="0" nodeType="after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childTnLst>
                          </p:cTn>
                        </p:par>
                        <p:par>
                          <p:cTn id="39" fill="hold">
                            <p:stCondLst>
                              <p:cond delay="8000"/>
                            </p:stCondLst>
                            <p:childTnLst>
                              <p:par>
                                <p:cTn id="40" presetID="10" presetClass="entr" presetSubtype="0" fill="hold" grpId="0" nodeType="after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pPr marL="0" indent="0" algn="justLow" rtl="1">
              <a:lnSpc>
                <a:spcPct val="150000"/>
              </a:lnSpc>
              <a:spcBef>
                <a:spcPts val="0"/>
              </a:spcBef>
              <a:buNone/>
            </a:pPr>
            <a:r>
              <a:rPr lang="fa-IR" sz="2400" b="1" smtClean="0">
                <a:cs typeface="B Nazanin" pitchFamily="2" charset="-78"/>
              </a:rPr>
              <a:t>محوطه دروازه(گل)</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محوطه دروازه در انتهاى هر نيمه زمين به صورت زير معين می شود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دو خط به فاصله 5.5 متر از داخل تيرهاى عمودى بر روى خط دروازه به طرف گوشه ها رسم می شود</a:t>
            </a:r>
            <a:r>
              <a:rPr lang="en-US" sz="2000" smtClean="0">
                <a:cs typeface="B Nazanin" pitchFamily="2" charset="-78"/>
              </a:rPr>
              <a:t>. </a:t>
            </a:r>
            <a:r>
              <a:rPr lang="fa-IR" sz="2000" smtClean="0">
                <a:cs typeface="B Nazanin" pitchFamily="2" charset="-78"/>
              </a:rPr>
              <a:t>اين خطها به فاصله 5.5 متر به طرف داخل زمين بازى كشيده و بوسيله خطى موازى با خط دروازه، متصل می شود. محوطه محدود شده بوسيله اين خطوط و خط دروازه را، محوطه دروازه يا همان گل می نامند.</a:t>
            </a:r>
            <a:endParaRPr lang="en-US" sz="2000" smtClean="0">
              <a:cs typeface="B Nazanin" pitchFamily="2" charset="-78"/>
            </a:endParaRPr>
          </a:p>
          <a:p>
            <a:pPr marL="0" indent="0" algn="justLow" rtl="1">
              <a:lnSpc>
                <a:spcPct val="150000"/>
              </a:lnSpc>
              <a:spcBef>
                <a:spcPts val="0"/>
              </a:spcBef>
              <a:buNone/>
            </a:pPr>
            <a:r>
              <a:rPr lang="fa-IR" sz="2400" b="1" smtClean="0">
                <a:cs typeface="B Nazanin" pitchFamily="2" charset="-78"/>
              </a:rPr>
              <a:t>محوطه جريمه (پنالتى)</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محوطه جريمه در انتهاى هر نيمه زمين به صورت زير معين می شود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دو خط به فاصله 16.5 متر از داخل تيرهاى دروازه در روى خط دروازه به طرف گوشه ها رسم می شود</a:t>
            </a:r>
            <a:r>
              <a:rPr lang="en-US" sz="2000" smtClean="0">
                <a:cs typeface="B Nazanin" pitchFamily="2" charset="-78"/>
              </a:rPr>
              <a:t>. </a:t>
            </a:r>
            <a:r>
              <a:rPr lang="fa-IR" sz="2000" smtClean="0">
                <a:cs typeface="B Nazanin" pitchFamily="2" charset="-78"/>
              </a:rPr>
              <a:t>اين خطها به فاصله 16.5 متر به طرف زمين بازى كشيده و به وسيله خطى موازى با خط دروازه، متصل می شود. محوطه محدود شده بوسيله اين خطوط و خط دروازه را، محوطه جريمه يا پنالتى می نامند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afterEffect">
                                  <p:stCondLst>
                                    <p:cond delay="0"/>
                                  </p:stCondLst>
                                  <p:childTnLst>
                                    <p:animMotion origin="layout" path="M -0.17951 -0.23542 L -0.00451 -0.00208 " pathEditMode="relative" rAng="0" ptsTypes="AA">
                                      <p:cBhvr>
                                        <p:cTn id="6" dur="2000" fill="hold"/>
                                        <p:tgtEl>
                                          <p:spTgt spid="3">
                                            <p:txEl>
                                              <p:pRg st="0" end="0"/>
                                            </p:txEl>
                                          </p:spTgt>
                                        </p:tgtEl>
                                        <p:attrNameLst>
                                          <p:attrName>ppt_x</p:attrName>
                                          <p:attrName>ppt_y</p:attrName>
                                        </p:attrNameLst>
                                      </p:cBhvr>
                                      <p:rCtr x="8700" y="11700"/>
                                    </p:animMotion>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par>
                          <p:cTn id="11" fill="hold">
                            <p:stCondLst>
                              <p:cond delay="30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childTnLst>
                                </p:cTn>
                              </p:par>
                            </p:childTnLst>
                          </p:cTn>
                        </p:par>
                        <p:par>
                          <p:cTn id="15" fill="hold">
                            <p:stCondLst>
                              <p:cond delay="4000"/>
                            </p:stCondLst>
                            <p:childTnLst>
                              <p:par>
                                <p:cTn id="16" presetID="0" presetClass="path" presetSubtype="0" accel="50000" decel="50000" fill="hold" grpId="0" nodeType="afterEffect">
                                  <p:stCondLst>
                                    <p:cond delay="0"/>
                                  </p:stCondLst>
                                  <p:childTnLst>
                                    <p:animMotion origin="layout" path="M -0.13663 1.85185E-6 C -0.14236 -0.00718 -0.13854 -0.00278 -0.14879 -0.01204 C -0.1533 -0.01597 -0.15018 -0.01644 -0.15486 -0.02014 C -0.15851 -0.02315 -0.16302 -0.02384 -0.16702 -0.02616 C -0.18663 -0.0382 -0.17118 -0.03125 -0.18976 -0.03843 C -0.19132 -0.03982 -0.19288 -0.04074 -0.19427 -0.04236 C -0.19531 -0.04352 -0.19601 -0.04537 -0.19722 -0.04653 C -0.20504 -0.05347 -0.20104 -0.04792 -0.20781 -0.05255 C -0.21945 -0.06019 -0.20625 -0.05255 -0.21545 -0.06065 C -0.21945 -0.06412 -0.22639 -0.0669 -0.23056 -0.06875 C -0.23577 -0.07523 -0.24288 -0.0794 -0.24879 -0.08472 C -0.25834 -0.09329 -0.26962 -0.10417 -0.28056 -0.10903 C -0.29097 -0.12292 -0.28316 -0.11459 -0.31545 -0.11111 C -0.325 -0.10996 -0.33438 -0.10046 -0.34271 -0.09491 C -0.35209 -0.08866 -0.36441 -0.0882 -0.37448 -0.08681 C -0.38108 -0.08449 -0.38785 -0.0838 -0.39427 -0.08079 C -0.39844 -0.07477 -0.40278 -0.07361 -0.40643 -0.06667 C -0.40469 -0.03403 -0.40712 -0.04746 -0.40174 -0.02616 C -0.40018 -0.01991 -0.39288 -0.02014 -0.3882 -0.01806 C -0.37622 -0.0125 -0.36459 -0.01134 -0.35174 -0.00996 C -0.3441 -0.00926 -0.33663 -0.0088 -0.32899 -0.0081 C -0.2441 -0.0125 -0.27604 -0.00116 -0.2382 -0.02222 C -0.23386 -0.02755 -0.22917 -0.02755 -0.22448 -0.03218 C -0.21094 -0.04584 -0.19497 -0.05556 -0.18212 -0.0706 C -0.17084 -0.0838 -0.16146 -0.10046 -0.15035 -0.1132 C -0.14497 -0.11945 -0.14323 -0.12639 -0.13663 -0.12917 C -0.13281 -0.1375 -0.11997 -0.15695 -0.11389 -0.16366 C -0.10643 -0.17176 -0.0974 -0.17662 -0.08976 -0.1838 C -0.08802 -0.18542 -0.08698 -0.1882 -0.08507 -0.18982 C -0.07847 -0.19537 -0.0684 -0.20162 -0.06094 -0.20394 C -0.05399 -0.21019 -0.0467 -0.21412 -0.03976 -0.22014 C -0.01754 -0.21713 -0.02934 -0.22199 -0.0184 -0.2081 C -0.0158 -0.19699 -0.01875 -0.20671 -0.01389 -0.19792 C -0.01163 -0.19398 -0.00781 -0.18588 -0.00781 -0.18565 C -0.00469 -0.17315 -0.00209 -0.16019 0.00121 -0.14746 C 0.00434 -0.09954 0.00538 -0.09005 0.00434 -0.02222 C 0.00434 -0.01852 0.00121 -0.01204 0.00121 -0.01181 " pathEditMode="relative" rAng="0" ptsTypes="ffffffffffffffffffffffffffffffffffffA">
                                      <p:cBhvr>
                                        <p:cTn id="17" dur="2000" fill="hold"/>
                                        <p:tgtEl>
                                          <p:spTgt spid="3">
                                            <p:txEl>
                                              <p:pRg st="3" end="3"/>
                                            </p:txEl>
                                          </p:spTgt>
                                        </p:tgtEl>
                                        <p:attrNameLst>
                                          <p:attrName>ppt_x</p:attrName>
                                          <p:attrName>ppt_y</p:attrName>
                                        </p:attrNameLst>
                                      </p:cBhvr>
                                      <p:rCtr x="-6400" y="-11100"/>
                                    </p:animMotion>
                                  </p:childTnLst>
                                </p:cTn>
                              </p:par>
                            </p:childTnLst>
                          </p:cTn>
                        </p:par>
                        <p:par>
                          <p:cTn id="18" fill="hold">
                            <p:stCondLst>
                              <p:cond delay="6000"/>
                            </p:stCondLst>
                            <p:childTnLst>
                              <p:par>
                                <p:cTn id="19" presetID="0" presetClass="path" presetSubtype="0" accel="50000" decel="50000" fill="hold" grpId="0" nodeType="afterEffect">
                                  <p:stCondLst>
                                    <p:cond delay="0"/>
                                  </p:stCondLst>
                                  <p:childTnLst>
                                    <p:animMotion origin="layout" path="M -0.02517 2.22222E-6 C -0.03316 0.00532 -0.03941 0.01342 -0.04774 0.01805 C -0.06336 0.02685 -0.08281 0.02778 -0.0993 0.03426 C -0.10521 0.04259 -0.11701 0.04282 -0.125 0.04444 C -0.12899 0.04305 -0.1335 0.04305 -0.13715 0.04028 C -0.1408 0.0375 -0.14218 0.03009 -0.14618 0.02824 C -0.14774 0.02754 -0.14913 0.02685 -0.15069 0.02616 C -0.15312 0.02315 -0.15625 0.02153 -0.15833 0.01805 C -0.15937 0.01643 -0.1592 0.01389 -0.15989 0.01203 C -0.16215 0.00602 -0.16267 0.00648 -0.16597 0.00208 C -0.16961 -0.00278 -0.175 -0.01412 -0.175 -0.01389 C -0.17725 -0.0382 -0.18073 -0.05417 -0.18402 -0.07685 C -0.18507 -0.10301 -0.18541 -0.1294 -0.18715 -0.15556 C -0.18784 -0.16528 -0.19618 -0.18195 -0.19618 -0.18172 C -0.19774 -0.19329 -0.20069 -0.2081 -0.20521 -0.21829 C -0.20625 -0.22084 -0.21146 -0.225 -0.21284 -0.22639 C -0.21475 -0.23009 -0.21527 -0.23472 -0.21736 -0.23843 C -0.22083 -0.24445 -0.22604 -0.24861 -0.22951 -0.25463 C -0.23107 -0.25741 -0.23194 -0.26088 -0.23402 -0.26273 C -0.23576 -0.26435 -0.23802 -0.26389 -0.2401 -0.26459 C -0.24635 -0.27107 -0.25277 -0.27616 -0.25989 -0.28079 C -0.26805 -0.29746 -0.30104 -0.3044 -0.31441 -0.30718 C -0.3276 -0.30648 -0.34062 -0.30625 -0.35382 -0.30509 C -0.36493 -0.30417 -0.38715 -0.30093 -0.38715 -0.3007 C -0.39652 -0.29283 -0.40746 -0.28959 -0.41736 -0.28287 C -0.42291 -0.27917 -0.42795 -0.27547 -0.43402 -0.27269 C -0.44791 -0.25417 -0.44271 -0.2625 -0.45069 -0.24861 C -0.45382 -0.23611 -0.45 -0.24861 -0.45833 -0.23426 C -0.46007 -0.23125 -0.46146 -0.22778 -0.46284 -0.22431 C -0.46354 -0.22246 -0.46354 -0.21991 -0.46441 -0.21829 C -0.46753 -0.2125 -0.47239 -0.20834 -0.47656 -0.20417 C -0.47812 -0.19468 -0.47951 -0.19121 -0.48559 -0.18588 C -0.48663 -0.1838 -0.48732 -0.18172 -0.48854 -0.17986 C -0.48993 -0.17755 -0.49201 -0.17616 -0.49323 -0.17384 C -0.50156 -0.15834 -0.50312 -0.13472 -0.50521 -0.11713 C -0.50468 -0.09028 -0.50468 -0.0632 -0.50382 -0.03634 C -0.50347 -0.02639 -0.50156 -0.01412 -0.50069 -0.00417 C -0.49913 0.01319 -0.4993 0.03634 -0.49323 0.05254 C -0.49166 0.05694 -0.48646 0.06088 -0.48402 0.06458 C -0.47743 0.075 -0.48264 0.07129 -0.475 0.07477 C -0.47396 0.07616 -0.47274 0.07708 -0.47187 0.0787 C -0.47066 0.08125 -0.47083 0.08495 -0.46892 0.0868 C -0.46684 0.08889 -0.46389 0.08819 -0.46128 0.08889 C -0.45173 0.09838 -0.4559 0.1 -0.44323 0.10301 C -0.42847 0.11551 -0.42691 0.11296 -0.41128 0.11921 C -0.39809 0.12453 -0.38715 0.13264 -0.37343 0.13541 C -0.36979 0.13866 -0.36701 0.14421 -0.36284 0.14537 C -0.34687 0.14977 -0.32639 0.14953 -0.30989 0.15139 C -0.28698 0.15092 -0.25399 0.15787 -0.22795 0.14745 C -0.2151 0.14236 -0.18854 0.13541 -0.18854 0.13565 C -0.17743 0.12546 -0.18298 0.12824 -0.17187 0.12523 C -0.1625 0.11805 -0.15625 0.11551 -0.14618 0.11111 C -0.12066 0.08773 -0.08732 0.08935 -0.05833 0.07685 C -0.05468 0.07199 -0.05052 0.0706 -0.04618 0.06666 C -0.04323 0.06065 -0.03854 0.05648 -0.03559 0.05046 C -0.03281 0.04491 -0.03316 0.03703 -0.02951 0.03241 C -0.01857 0.01782 -0.01875 0.01666 -0.00382 0.01018 C 0.00104 0.00555 -0.00121 0.00602 0.00226 0.00602 " pathEditMode="relative" rAng="0" ptsTypes="fffffffffffffffffffffffffffffffffffffffffffffffffffffffffA">
                                      <p:cBhvr>
                                        <p:cTn id="20" dur="2000" fill="hold"/>
                                        <p:tgtEl>
                                          <p:spTgt spid="3">
                                            <p:txEl>
                                              <p:pRg st="4" end="4"/>
                                            </p:txEl>
                                          </p:spTgt>
                                        </p:tgtEl>
                                        <p:attrNameLst>
                                          <p:attrName>ppt_x</p:attrName>
                                          <p:attrName>ppt_y</p:attrName>
                                        </p:attrNameLst>
                                      </p:cBhvr>
                                      <p:rCtr x="-22600" y="-7500"/>
                                    </p:animMotion>
                                  </p:childTnLst>
                                </p:cTn>
                              </p:par>
                            </p:childTnLst>
                          </p:cTn>
                        </p:par>
                        <p:par>
                          <p:cTn id="21" fill="hold">
                            <p:stCondLst>
                              <p:cond delay="8000"/>
                            </p:stCondLst>
                            <p:childTnLst>
                              <p:par>
                                <p:cTn id="22" presetID="10" presetClass="entr" presetSubtype="0"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pPr marL="0" indent="0" algn="justLow" rtl="1">
              <a:lnSpc>
                <a:spcPct val="150000"/>
              </a:lnSpc>
              <a:spcBef>
                <a:spcPts val="0"/>
              </a:spcBef>
              <a:buNone/>
            </a:pPr>
            <a:r>
              <a:rPr lang="fa-IR" sz="2400" b="1" smtClean="0">
                <a:cs typeface="B Nazanin" pitchFamily="2" charset="-78"/>
              </a:rPr>
              <a:t>ميله هاى پرچم</a:t>
            </a:r>
            <a:endParaRPr lang="en-US" sz="2400" b="1" smtClean="0">
              <a:cs typeface="B Nazanin" pitchFamily="2" charset="-78"/>
            </a:endParaRPr>
          </a:p>
          <a:p>
            <a:pPr marL="0" indent="0" algn="justLow" rtl="1">
              <a:lnSpc>
                <a:spcPct val="150000"/>
              </a:lnSpc>
              <a:spcBef>
                <a:spcPts val="0"/>
              </a:spcBef>
              <a:buNone/>
            </a:pPr>
            <a:r>
              <a:rPr lang="fa-IR" sz="2000" smtClean="0">
                <a:cs typeface="B Nazanin" pitchFamily="2" charset="-78"/>
              </a:rPr>
              <a:t>ميله پرچمى كه ارتفاع آن كمتر از 1.5 متر نیست و نوك تيزى ندارد در گوشه هاى زمين بازى نصب می شود. چنين پرچمى را مى توان در دو طرف خط مركزى و به فاصله حداقل 1 متر در خارج از خط طولى قرار داد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fa-IR" sz="2400" b="1" smtClean="0">
                <a:cs typeface="B Nazanin" pitchFamily="2" charset="-78"/>
              </a:rPr>
              <a:t>قوس كرنر</a:t>
            </a:r>
            <a:endParaRPr lang="en-US" sz="2400" smtClean="0">
              <a:cs typeface="B Nazanin" pitchFamily="2" charset="-78"/>
            </a:endParaRPr>
          </a:p>
          <a:p>
            <a:pPr marL="0" indent="0" algn="justLow" rtl="1">
              <a:lnSpc>
                <a:spcPct val="150000"/>
              </a:lnSpc>
              <a:spcBef>
                <a:spcPts val="0"/>
              </a:spcBef>
              <a:buNone/>
            </a:pPr>
            <a:r>
              <a:rPr lang="fa-IR" sz="2000" smtClean="0">
                <a:cs typeface="B Nazanin" pitchFamily="2" charset="-78"/>
              </a:rPr>
              <a:t>يك ربع دايره به شعاع 1 متر از ميله پرچم گوشه زمين، در داخل زمين بازى رسم می شود</a:t>
            </a: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8" presetClass="entr" presetSubtype="16"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762000"/>
            <a:ext cx="8229600" cy="1143000"/>
          </a:xfrm>
        </p:spPr>
        <p:txBody>
          <a:bodyPr>
            <a:normAutofit fontScale="90000"/>
          </a:bodyPr>
          <a:lstStyle/>
          <a:p>
            <a:pPr algn="r" rtl="1">
              <a:lnSpc>
                <a:spcPct val="150000"/>
              </a:lnSpc>
            </a:pPr>
            <a:r>
              <a:rPr lang="fa-IR" sz="2800" b="1" smtClean="0">
                <a:solidFill>
                  <a:schemeClr val="tx1"/>
                </a:solidFill>
                <a:cs typeface="B Nazanin" pitchFamily="2" charset="-78"/>
              </a:rPr>
              <a:t>دروازه ها</a:t>
            </a:r>
            <a:r>
              <a:rPr lang="en-US" sz="2400" smtClean="0">
                <a:solidFill>
                  <a:schemeClr val="tx1"/>
                </a:solidFill>
                <a:cs typeface="B Nazanin" pitchFamily="2" charset="-78"/>
              </a:rPr>
              <a:t/>
            </a:r>
            <a:br>
              <a:rPr lang="en-US" sz="2400" smtClean="0">
                <a:solidFill>
                  <a:schemeClr val="tx1"/>
                </a:solidFill>
                <a:cs typeface="B Nazanin" pitchFamily="2" charset="-78"/>
              </a:rPr>
            </a:br>
            <a:endParaRPr lang="en-US" sz="2400">
              <a:solidFill>
                <a:schemeClr val="tx1"/>
              </a:solidFill>
              <a:cs typeface="B Nazanin" pitchFamily="2" charset="-78"/>
            </a:endParaRPr>
          </a:p>
        </p:txBody>
      </p:sp>
      <p:sp>
        <p:nvSpPr>
          <p:cNvPr id="3" name="Content Placeholder 2"/>
          <p:cNvSpPr>
            <a:spLocks noGrp="1"/>
          </p:cNvSpPr>
          <p:nvPr>
            <p:ph idx="1"/>
          </p:nvPr>
        </p:nvSpPr>
        <p:spPr>
          <a:xfrm>
            <a:off x="457200" y="1600200"/>
            <a:ext cx="8229600" cy="4724400"/>
          </a:xfrm>
        </p:spPr>
        <p:txBody>
          <a:bodyPr>
            <a:normAutofit/>
          </a:bodyPr>
          <a:lstStyle/>
          <a:p>
            <a:pPr marL="0" indent="0" algn="justLow" rtl="1">
              <a:lnSpc>
                <a:spcPct val="150000"/>
              </a:lnSpc>
              <a:spcBef>
                <a:spcPts val="0"/>
              </a:spcBef>
              <a:buNone/>
            </a:pPr>
            <a:r>
              <a:rPr lang="fa-IR" sz="2000" smtClean="0">
                <a:cs typeface="B Nazanin" pitchFamily="2" charset="-78"/>
              </a:rPr>
              <a:t>دروازه ها در وسط هر خط عرضى قرار دارند و شامل دو تير عمودى اند كه به يك اندازه از ميله هاى گوشه فاصله داشته و در بالا بوسيله يك تير افقى بهم متصل می شوند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فاصله بين دو تير عمودى، 7.32 متر و فاصله لبه پايين تير افقى تا زمين 2.42 متر است</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تيرهاى عمودى و افقى بايد در عرض و عمق يكسان بوده و نبايد بيشتر از 12 سانتى متر باشند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تور مى تواند به تيرهاى عمودى و افقى و زمين پشت دروازه متصل شود و براى دروازه بانها مجال حركت در فضاى وسيعى را بوجود آورد</a:t>
            </a:r>
            <a:r>
              <a:rPr lang="en-US" sz="2000" smtClean="0">
                <a:cs typeface="B Nazanin" pitchFamily="2" charset="-78"/>
              </a:rPr>
              <a:t>.</a:t>
            </a:r>
          </a:p>
          <a:p>
            <a:pPr marL="0" indent="0" algn="justLow" rtl="1">
              <a:lnSpc>
                <a:spcPct val="150000"/>
              </a:lnSpc>
              <a:spcBef>
                <a:spcPts val="0"/>
              </a:spcBef>
              <a:buNone/>
            </a:pPr>
            <a:r>
              <a:rPr lang="fa-IR" sz="2000" smtClean="0">
                <a:cs typeface="B Nazanin" pitchFamily="2" charset="-78"/>
              </a:rPr>
              <a:t>رنگ تيرهاى عمودى و افقى دروازه بايد سفيد باشند</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path" presetSubtype="0" accel="50000" decel="50000" fill="hold" grpId="0" nodeType="afterEffect">
                                  <p:stCondLst>
                                    <p:cond delay="0"/>
                                  </p:stCondLst>
                                  <p:childTnLst>
                                    <p:animMotion origin="layout" path="M 0.20834 0.02778 L 0.45 0.23889 " pathEditMode="relative" rAng="0" ptsTypes="AA">
                                      <p:cBhvr>
                                        <p:cTn id="6" dur="2000" fill="hold"/>
                                        <p:tgtEl>
                                          <p:spTgt spid="2"/>
                                        </p:tgtEl>
                                        <p:attrNameLst>
                                          <p:attrName>ppt_x</p:attrName>
                                          <p:attrName>ppt_y</p:attrName>
                                        </p:attrNameLst>
                                      </p:cBhvr>
                                      <p:rCtr x="12100" y="10600"/>
                                    </p:animMotion>
                                  </p:childTnLst>
                                </p:cTn>
                              </p:par>
                            </p:childTnLst>
                          </p:cTn>
                        </p:par>
                        <p:par>
                          <p:cTn id="7" fill="hold">
                            <p:stCondLst>
                              <p:cond delay="2000"/>
                            </p:stCondLst>
                            <p:childTnLst>
                              <p:par>
                                <p:cTn id="8" presetID="22" presetClass="entr" presetSubtype="4"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1000"/>
                                        <p:tgtEl>
                                          <p:spTgt spid="3">
                                            <p:txEl>
                                              <p:pRg st="0" end="0"/>
                                            </p:txEl>
                                          </p:spTgt>
                                        </p:tgtEl>
                                      </p:cBhvr>
                                    </p:animEffect>
                                  </p:childTnLst>
                                </p:cTn>
                              </p:par>
                            </p:childTnLst>
                          </p:cTn>
                        </p:par>
                        <p:par>
                          <p:cTn id="11" fill="hold">
                            <p:stCondLst>
                              <p:cond delay="3000"/>
                            </p:stCondLst>
                            <p:childTnLst>
                              <p:par>
                                <p:cTn id="12" presetID="22" presetClass="entr" presetSubtype="4"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1000"/>
                                        <p:tgtEl>
                                          <p:spTgt spid="3">
                                            <p:txEl>
                                              <p:pRg st="1" end="1"/>
                                            </p:txEl>
                                          </p:spTgt>
                                        </p:tgtEl>
                                      </p:cBhvr>
                                    </p:animEffect>
                                  </p:childTnLst>
                                </p:cTn>
                              </p:par>
                            </p:childTnLst>
                          </p:cTn>
                        </p:par>
                        <p:par>
                          <p:cTn id="15" fill="hold">
                            <p:stCondLst>
                              <p:cond delay="4000"/>
                            </p:stCondLst>
                            <p:childTnLst>
                              <p:par>
                                <p:cTn id="16" presetID="22" presetClass="entr" presetSubtype="4"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1000"/>
                                        <p:tgtEl>
                                          <p:spTgt spid="3">
                                            <p:txEl>
                                              <p:pRg st="2" end="2"/>
                                            </p:txEl>
                                          </p:spTgt>
                                        </p:tgtEl>
                                      </p:cBhvr>
                                    </p:animEffect>
                                  </p:childTnLst>
                                </p:cTn>
                              </p:par>
                            </p:childTnLst>
                          </p:cTn>
                        </p:par>
                        <p:par>
                          <p:cTn id="19" fill="hold">
                            <p:stCondLst>
                              <p:cond delay="5000"/>
                            </p:stCondLst>
                            <p:childTnLst>
                              <p:par>
                                <p:cTn id="20" presetID="2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1000"/>
                                        <p:tgtEl>
                                          <p:spTgt spid="3">
                                            <p:txEl>
                                              <p:pRg st="3" end="3"/>
                                            </p:txEl>
                                          </p:spTgt>
                                        </p:tgtEl>
                                      </p:cBhvr>
                                    </p:animEffect>
                                  </p:childTnLst>
                                </p:cTn>
                              </p:par>
                            </p:childTnLst>
                          </p:cTn>
                        </p:par>
                        <p:par>
                          <p:cTn id="23" fill="hold">
                            <p:stCondLst>
                              <p:cond delay="6000"/>
                            </p:stCondLst>
                            <p:childTnLst>
                              <p:par>
                                <p:cTn id="24" presetID="22" presetClass="entr" presetSubtype="4"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457200" y="838200"/>
            <a:ext cx="7924799" cy="5791200"/>
          </a:xfrm>
          <a:prstGeom prst="rect">
            <a:avLst/>
          </a:prstGeom>
          <a:noFill/>
          <a:ln w="9525">
            <a:noFill/>
            <a:miter lim="800000"/>
            <a:headEnd/>
            <a:tailEnd/>
          </a:ln>
        </p:spPr>
      </p:pic>
      <p:sp>
        <p:nvSpPr>
          <p:cNvPr id="3" name="TextBox 2">
            <a:hlinkClick r:id="" action="ppaction://hlinkshowjump?jump=nextslide"/>
          </p:cNvPr>
          <p:cNvSpPr txBox="1"/>
          <p:nvPr/>
        </p:nvSpPr>
        <p:spPr>
          <a:xfrm>
            <a:off x="304800" y="1066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ctr"/>
            <a:r>
              <a:rPr lang="fa-IR" sz="2800" smtClean="0">
                <a:solidFill>
                  <a:schemeClr val="tx1"/>
                </a:solidFill>
                <a:cs typeface="B Nazanin" pitchFamily="2" charset="-78"/>
              </a:rPr>
              <a:t>دو کلیپ از بهترین بازیکنان حال حاضر</a:t>
            </a:r>
            <a:endParaRPr lang="en-US" sz="2800">
              <a:solidFill>
                <a:schemeClr val="tx1"/>
              </a:solidFill>
              <a:cs typeface="B Nazanin" pitchFamily="2" charset="-78"/>
            </a:endParaRPr>
          </a:p>
        </p:txBody>
      </p:sp>
      <p:sp>
        <p:nvSpPr>
          <p:cNvPr id="5" name="Rounded Rectangle 4"/>
          <p:cNvSpPr/>
          <p:nvPr/>
        </p:nvSpPr>
        <p:spPr>
          <a:xfrm>
            <a:off x="0" y="3581400"/>
            <a:ext cx="1447800" cy="8382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3600" dirty="0" smtClean="0">
                <a:solidFill>
                  <a:schemeClr val="tx1"/>
                </a:solidFill>
              </a:rPr>
              <a:t>رونالدو</a:t>
            </a:r>
            <a:endParaRPr lang="en-US" sz="3600" dirty="0">
              <a:solidFill>
                <a:schemeClr val="tx1"/>
              </a:solidFill>
            </a:endParaRPr>
          </a:p>
        </p:txBody>
      </p:sp>
      <p:pic>
        <p:nvPicPr>
          <p:cNvPr id="7" name="clip manu.wmv">
            <a:hlinkClick r:id="" action="ppaction://media"/>
          </p:cNvPr>
          <p:cNvPicPr>
            <a:picLocks noGrp="1" noRot="1" noChangeAspect="1"/>
          </p:cNvPicPr>
          <p:nvPr>
            <p:ph idx="1"/>
            <a:videoFile r:link="rId1"/>
          </p:nvPr>
        </p:nvPicPr>
        <p:blipFill>
          <a:blip r:embed="rId3"/>
          <a:stretch>
            <a:fillRect/>
          </a:stretch>
        </p:blipFill>
        <p:spPr>
          <a:xfrm>
            <a:off x="1447800" y="1327245"/>
            <a:ext cx="7010400" cy="4953000"/>
          </a:xfrm>
          <a:prstGeom prst="rect">
            <a:avLst/>
          </a:prstGeom>
        </p:spPr>
      </p:pic>
      <p:sp>
        <p:nvSpPr>
          <p:cNvPr id="6" name="Rectangle 5"/>
          <p:cNvSpPr/>
          <p:nvPr/>
        </p:nvSpPr>
        <p:spPr>
          <a:xfrm>
            <a:off x="0" y="5562600"/>
            <a:ext cx="1295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mtClean="0">
                <a:solidFill>
                  <a:schemeClr val="tx1"/>
                </a:solidFill>
              </a:rPr>
              <a:t>زمان فيلم : 03:50</a:t>
            </a:r>
            <a:endParaRPr lang="fa-IR">
              <a:solidFill>
                <a:schemeClr val="tx1"/>
              </a:solidFill>
            </a:endParaRPr>
          </a:p>
        </p:txBody>
      </p:sp>
      <p:sp>
        <p:nvSpPr>
          <p:cNvPr id="8" name="TextBox 7">
            <a:hlinkClick r:id="" action="ppaction://hlinkshowjump?jump=nextslide"/>
          </p:cNvPr>
          <p:cNvSpPr txBox="1"/>
          <p:nvPr/>
        </p:nvSpPr>
        <p:spPr>
          <a:xfrm>
            <a:off x="228600" y="9144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2" nodeType="afterEffect">
                                  <p:stCondLst>
                                    <p:cond delay="0"/>
                                  </p:stCondLst>
                                  <p:childTnLst>
                                    <p:animMotion origin="layout" path="M 0.28038 0.0324 C 0.41927 0.13472 0.55833 0.23726 0.45174 0.28078 C 0.34514 0.3243 -0.28733 0.33888 -0.35903 0.29282 C -0.43073 0.24652 -0.03646 0.04259 0.02135 0.00393 " pathEditMode="relative" rAng="0" ptsTypes="aaaA">
                                      <p:cBhvr>
                                        <p:cTn id="6" dur="2000" fill="hold"/>
                                        <p:tgtEl>
                                          <p:spTgt spid="2"/>
                                        </p:tgtEl>
                                        <p:attrNameLst>
                                          <p:attrName>ppt_x</p:attrName>
                                          <p:attrName>ppt_y</p:attrName>
                                        </p:attrNameLst>
                                      </p:cBhvr>
                                      <p:rCtr x="-21700" y="13900"/>
                                    </p:animMotion>
                                  </p:childTnLst>
                                </p:cTn>
                              </p:par>
                            </p:childTnLst>
                          </p:cTn>
                        </p:par>
                        <p:par>
                          <p:cTn id="7" fill="hold">
                            <p:stCondLst>
                              <p:cond delay="2000"/>
                            </p:stCondLst>
                            <p:childTnLst>
                              <p:par>
                                <p:cTn id="8" presetID="1" presetClass="mediacall" presetSubtype="0" fill="hold" nodeType="afterEffect">
                                  <p:stCondLst>
                                    <p:cond delay="0"/>
                                  </p:stCondLst>
                                  <p:childTnLst>
                                    <p:cmd type="call" cmd="playFrom(0.0)">
                                      <p:cBhvr>
                                        <p:cTn id="9" dur="231086"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0" fill="hold" display="0">
                  <p:stCondLst>
                    <p:cond delay="indefinite"/>
                  </p:stCondLst>
                  <p:endCondLst>
                    <p:cond evt="onNext" delay="0">
                      <p:tgtEl>
                        <p:sldTgt/>
                      </p:tgtEl>
                    </p:cond>
                    <p:cond evt="onPrev" delay="0">
                      <p:tgtEl>
                        <p:sldTgt/>
                      </p:tgtEl>
                    </p:cond>
                  </p:endCondLst>
                </p:cTn>
                <p:tgtEl>
                  <p:spTgt spid="7"/>
                </p:tgtEl>
              </p:cMediaNode>
            </p:video>
            <p:seq concurrent="1" nextAc="seek">
              <p:cTn id="11" restart="whenNotActive" fill="hold" evtFilter="cancelBubble" nodeType="interactiveSeq">
                <p:stCondLst>
                  <p:cond evt="onClick" delay="0">
                    <p:tgtEl>
                      <p:spTgt spid="7"/>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afterEffect">
                                  <p:stCondLst>
                                    <p:cond delay="0"/>
                                  </p:stCondLst>
                                  <p:childTnLst>
                                    <p:cmd type="call" cmd="togglePause">
                                      <p:cBhvr>
                                        <p:cTn id="15" dur="1" fill="hold"/>
                                        <p:tgtEl>
                                          <p:spTgt spid="7"/>
                                        </p:tgtEl>
                                      </p:cBhvr>
                                    </p:cmd>
                                  </p:childTnLst>
                                </p:cTn>
                              </p:par>
                            </p:childTnLst>
                          </p:cTn>
                        </p:par>
                      </p:childTnLst>
                    </p:cTn>
                  </p:par>
                </p:childTnLst>
              </p:cTn>
              <p:nextCondLst>
                <p:cond evt="onClick" delay="0">
                  <p:tgtEl>
                    <p:spTgt spid="7"/>
                  </p:tgtEl>
                </p:cond>
              </p:nextCondLst>
            </p:seq>
          </p:childTnLst>
        </p:cTn>
      </p:par>
    </p:tnLst>
    <p:bldLst>
      <p:bldP spid="2" grpId="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lnSpc>
                <a:spcPct val="150000"/>
              </a:lnSpc>
            </a:pPr>
            <a:r>
              <a:rPr lang="fa-IR" sz="4000" smtClean="0">
                <a:solidFill>
                  <a:schemeClr val="tx1"/>
                </a:solidFill>
                <a:cs typeface="B Nazanin" pitchFamily="2" charset="-78"/>
              </a:rPr>
              <a:t>کلیپ دوم </a:t>
            </a:r>
            <a:endParaRPr lang="en-US" sz="4000">
              <a:solidFill>
                <a:schemeClr val="tx1"/>
              </a:solidFill>
              <a:cs typeface="B Nazanin" pitchFamily="2" charset="-78"/>
            </a:endParaRPr>
          </a:p>
        </p:txBody>
      </p:sp>
      <p:sp>
        <p:nvSpPr>
          <p:cNvPr id="5" name="Oval 4"/>
          <p:cNvSpPr/>
          <p:nvPr/>
        </p:nvSpPr>
        <p:spPr>
          <a:xfrm>
            <a:off x="0" y="3581400"/>
            <a:ext cx="1219200" cy="762000"/>
          </a:xfrm>
          <a:prstGeom prst="ellips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fa-IR" sz="3200" smtClean="0">
                <a:solidFill>
                  <a:schemeClr val="tx1"/>
                </a:solidFill>
              </a:rPr>
              <a:t>مسی</a:t>
            </a:r>
            <a:endParaRPr lang="en-US" sz="3200">
              <a:solidFill>
                <a:schemeClr val="tx1"/>
              </a:solidFill>
            </a:endParaRPr>
          </a:p>
        </p:txBody>
      </p:sp>
      <p:pic>
        <p:nvPicPr>
          <p:cNvPr id="8" name="MESSI.wmv">
            <a:hlinkClick r:id="" action="ppaction://media"/>
          </p:cNvPr>
          <p:cNvPicPr>
            <a:picLocks noGrp="1" noRot="1" noChangeAspect="1"/>
          </p:cNvPicPr>
          <p:nvPr>
            <p:ph idx="1"/>
            <a:videoFile r:link="rId1"/>
          </p:nvPr>
        </p:nvPicPr>
        <p:blipFill>
          <a:blip r:embed="rId3"/>
          <a:stretch>
            <a:fillRect/>
          </a:stretch>
        </p:blipFill>
        <p:spPr>
          <a:xfrm>
            <a:off x="1295400" y="1828800"/>
            <a:ext cx="7315200" cy="4814888"/>
          </a:xfrm>
          <a:prstGeom prst="rect">
            <a:avLst/>
          </a:prstGeom>
        </p:spPr>
      </p:pic>
      <p:sp>
        <p:nvSpPr>
          <p:cNvPr id="6" name="Rectangle 5"/>
          <p:cNvSpPr/>
          <p:nvPr/>
        </p:nvSpPr>
        <p:spPr>
          <a:xfrm>
            <a:off x="0" y="5562600"/>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mtClean="0">
                <a:solidFill>
                  <a:schemeClr val="tx1"/>
                </a:solidFill>
              </a:rPr>
              <a:t>زمان فيلم: 02:50 </a:t>
            </a:r>
            <a:endParaRPr lang="fa-IR">
              <a:solidFill>
                <a:schemeClr val="tx1"/>
              </a:solidFill>
            </a:endParaRPr>
          </a:p>
        </p:txBody>
      </p:sp>
      <p:sp>
        <p:nvSpPr>
          <p:cNvPr id="7" name="TextBox 6">
            <a:hlinkClick r:id="" action="ppaction://hlinkshowjump?jump=nextslide"/>
          </p:cNvPr>
          <p:cNvSpPr txBox="1"/>
          <p:nvPr/>
        </p:nvSpPr>
        <p:spPr>
          <a:xfrm>
            <a:off x="228600" y="1066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1" nodeType="afterEffect">
                                  <p:stCondLst>
                                    <p:cond delay="0"/>
                                  </p:stCondLst>
                                  <p:childTnLst>
                                    <p:animRot by="21600000">
                                      <p:cBhvr>
                                        <p:cTn id="6" dur="1000" fill="hold"/>
                                        <p:tgtEl>
                                          <p:spTgt spid="2"/>
                                        </p:tgtEl>
                                        <p:attrNameLst>
                                          <p:attrName>r</p:attrName>
                                        </p:attrNameLst>
                                      </p:cBhvr>
                                    </p:animRot>
                                  </p:childTnLst>
                                </p:cTn>
                              </p:par>
                            </p:childTnLst>
                          </p:cTn>
                        </p:par>
                        <p:par>
                          <p:cTn id="7" fill="hold">
                            <p:stCondLst>
                              <p:cond delay="1000"/>
                            </p:stCondLst>
                            <p:childTnLst>
                              <p:par>
                                <p:cTn id="8" presetID="1" presetClass="mediacall" presetSubtype="0" fill="hold" nodeType="afterEffect">
                                  <p:stCondLst>
                                    <p:cond delay="0"/>
                                  </p:stCondLst>
                                  <p:childTnLst>
                                    <p:cmd type="call" cmd="playFrom(0.0)">
                                      <p:cBhvr>
                                        <p:cTn id="9" dur="170880"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0" fill="hold" display="0">
                  <p:stCondLst>
                    <p:cond delay="indefinite"/>
                  </p:stCondLst>
                  <p:endCondLst>
                    <p:cond evt="onNext" delay="0">
                      <p:tgtEl>
                        <p:sldTgt/>
                      </p:tgtEl>
                    </p:cond>
                    <p:cond evt="onPrev" delay="0">
                      <p:tgtEl>
                        <p:sldTgt/>
                      </p:tgtEl>
                    </p:cond>
                  </p:endCondLst>
                </p:cTn>
                <p:tgtEl>
                  <p:spTgt spid="8"/>
                </p:tgtEl>
              </p:cMediaNode>
            </p:video>
            <p:seq concurrent="1" nextAc="seek">
              <p:cTn id="11" restart="whenNotActive" fill="hold" evtFilter="cancelBubble" nodeType="interactiveSeq">
                <p:stCondLst>
                  <p:cond evt="onClick" delay="0">
                    <p:tgtEl>
                      <p:spTgt spid="8"/>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afterEffect">
                                  <p:stCondLst>
                                    <p:cond delay="0"/>
                                  </p:stCondLst>
                                  <p:childTnLst>
                                    <p:cmd type="call" cmd="togglePause">
                                      <p:cBhvr>
                                        <p:cTn id="15" dur="1" fill="hold"/>
                                        <p:tgtEl>
                                          <p:spTgt spid="8"/>
                                        </p:tgtEl>
                                      </p:cBhvr>
                                    </p:cmd>
                                  </p:childTnLst>
                                </p:cTn>
                              </p:par>
                            </p:childTnLst>
                          </p:cTn>
                        </p:par>
                      </p:childTnLst>
                    </p:cTn>
                  </p:par>
                </p:childTnLst>
              </p:cTn>
              <p:nextCondLst>
                <p:cond evt="onClick" delay="0">
                  <p:tgtEl>
                    <p:spTgt spid="8"/>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marL="0" indent="0" algn="justLow" rtl="1">
              <a:lnSpc>
                <a:spcPct val="150000"/>
              </a:lnSpc>
              <a:spcBef>
                <a:spcPts val="0"/>
              </a:spcBef>
              <a:buNone/>
            </a:pPr>
            <a:r>
              <a:rPr lang="fa-IR" sz="2000" smtClean="0"/>
              <a:t>فوتبال سرگذشت جالبی دارد، چرا كه تعداد بسیاری از تاریخ نویسان و مؤلفین ( بخصوص غربی ها) سعی كرده اند تا ثابت كنند فوتبال چه به طریق ابتدایی و اولیه، چه از نظر داشتن فوتبال دارای قوانین و رعایت اصول بازی، از كشور آنها آغاز شده و سپس به كشورهای دیگر رخنه كرده و رواج یافته است</a:t>
            </a:r>
            <a:r>
              <a:rPr lang="en-US" sz="2000" smtClean="0"/>
              <a:t>.</a:t>
            </a:r>
          </a:p>
          <a:p>
            <a:pPr marL="0" indent="0" algn="justLow" rtl="1">
              <a:lnSpc>
                <a:spcPct val="150000"/>
              </a:lnSpc>
              <a:spcBef>
                <a:spcPts val="0"/>
              </a:spcBef>
              <a:buNone/>
            </a:pPr>
            <a:r>
              <a:rPr lang="en-US" sz="2000" smtClean="0"/>
              <a:t> </a:t>
            </a:r>
          </a:p>
          <a:p>
            <a:pPr marL="0" indent="0" algn="justLow" rtl="1">
              <a:lnSpc>
                <a:spcPct val="150000"/>
              </a:lnSpc>
              <a:spcBef>
                <a:spcPts val="0"/>
              </a:spcBef>
              <a:buNone/>
            </a:pPr>
            <a:r>
              <a:rPr lang="fa-IR" sz="2000" smtClean="0"/>
              <a:t>از آن جمله اند كشورهای فرانسه و ایتالیا كه خود را " پدر فوتبال" دانسته و مقابل این دو، كشور انگلستان است كه به جهت تدوین قوانین و ثبت بازی ها در قرن هجدهم، خود را والاتر و برتر از دیگران می داند</a:t>
            </a:r>
            <a:r>
              <a:rPr lang="en-US" sz="2000" smtClean="0"/>
              <a:t>.</a:t>
            </a:r>
          </a:p>
          <a:p>
            <a:pPr marL="0" indent="0" algn="justLow" rtl="1">
              <a:lnSpc>
                <a:spcPct val="150000"/>
              </a:lnSpc>
              <a:spcBef>
                <a:spcPts val="0"/>
              </a:spcBef>
              <a:buNone/>
            </a:pPr>
            <a:endParaRPr lang="en-US" sz="2000" smtClean="0">
              <a:cs typeface="B Nazanin" pitchFamily="2" charset="-78"/>
            </a:endParaRPr>
          </a:p>
          <a:p>
            <a:pPr marL="0" indent="0" algn="justLow" rtl="1">
              <a:lnSpc>
                <a:spcPct val="150000"/>
              </a:lnSpc>
              <a:spcBef>
                <a:spcPts val="0"/>
              </a:spcBef>
              <a:buNone/>
            </a:pPr>
            <a:r>
              <a:rPr lang="fa-IR" sz="2000" smtClean="0"/>
              <a:t>بطور كلی نام اولیه بازی فوتبال" سوله" و یا" جیكودل كالسیو" بوده است. اما فوتبالی كه بطور كاملاً صحیح با قوانین مدون آغاز گردید، از انگلستان سرچشمه گرفته است. اگر تاریخ ثبت سازمان فوتبال انگلستان را مطالعه كنیم سال 1863 را نشان می دهد</a:t>
            </a:r>
            <a:r>
              <a:rPr lang="en-US" sz="2000" smtClean="0"/>
              <a:t>.</a:t>
            </a:r>
          </a:p>
          <a:p>
            <a:pPr marL="0" indent="0" algn="r">
              <a:lnSpc>
                <a:spcPct val="150000"/>
              </a:lnSpc>
              <a:spcBef>
                <a:spcPts val="0"/>
              </a:spcBef>
              <a:buNone/>
            </a:pPr>
            <a:endParaRPr lang="en-US" sz="2000">
              <a:cs typeface="B Nazanin" pitchFamily="2" charset="-78"/>
            </a:endParaRPr>
          </a:p>
        </p:txBody>
      </p:sp>
      <p:sp>
        <p:nvSpPr>
          <p:cNvPr id="5" name="TextBox 4">
            <a:hlinkClick r:id="" action="ppaction://hlinkshowjump?jump=nextslide"/>
          </p:cNvPr>
          <p:cNvSpPr txBox="1"/>
          <p:nvPr/>
        </p:nvSpPr>
        <p:spPr>
          <a:xfrm>
            <a:off x="609600" y="61061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638800"/>
          </a:xfrm>
        </p:spPr>
        <p:txBody>
          <a:bodyPr>
            <a:normAutofit/>
          </a:bodyPr>
          <a:lstStyle/>
          <a:p>
            <a:pPr marL="0" indent="0" algn="justLow" rtl="1">
              <a:lnSpc>
                <a:spcPct val="150000"/>
              </a:lnSpc>
              <a:spcBef>
                <a:spcPts val="0"/>
              </a:spcBef>
              <a:buNone/>
            </a:pPr>
            <a:r>
              <a:rPr lang="fa-IR" sz="2000" smtClean="0">
                <a:cs typeface="B Nazanin" pitchFamily="2" charset="-78"/>
              </a:rPr>
              <a:t>همچنین بعد از 25 سال یعنی در تاریخ 1888 فوتبال حرفه ای انگلستان فعالیت خود را آغاز كرد. این سوابق نشان دهنده وجود فوتبال مدرن در انگلستان قبل از سایر كشورهای اروپایی به حساب می آید.جالب است بدانیم بنا بنوشته " ب.ژیله" مولف" تاریخ ورزش جهان" پیدایش ورزش موازی با تاریخ تمدن بشر می باشد</a:t>
            </a:r>
            <a:r>
              <a:rPr lang="en-US" sz="2000" smtClean="0">
                <a:cs typeface="B Nazanin" pitchFamily="2" charset="-78"/>
              </a:rPr>
              <a:t>.</a:t>
            </a:r>
          </a:p>
          <a:p>
            <a:pPr marL="0" indent="0" algn="justLow" rtl="1">
              <a:lnSpc>
                <a:spcPct val="150000"/>
              </a:lnSpc>
              <a:spcBef>
                <a:spcPts val="0"/>
              </a:spcBef>
              <a:buNone/>
            </a:pPr>
            <a:r>
              <a:rPr lang="en-US" sz="2000" smtClean="0">
                <a:cs typeface="B Nazanin" pitchFamily="2" charset="-78"/>
              </a:rPr>
              <a:t> </a:t>
            </a:r>
          </a:p>
          <a:p>
            <a:pPr marL="0" indent="0" algn="justLow" rtl="1">
              <a:lnSpc>
                <a:spcPct val="150000"/>
              </a:lnSpc>
              <a:spcBef>
                <a:spcPts val="0"/>
              </a:spcBef>
              <a:buNone/>
            </a:pPr>
            <a:r>
              <a:rPr lang="en-US" sz="2000" smtClean="0">
                <a:cs typeface="B Nazanin" pitchFamily="2" charset="-78"/>
              </a:rPr>
              <a:t> </a:t>
            </a:r>
            <a:r>
              <a:rPr lang="fa-IR" sz="2000" smtClean="0">
                <a:cs typeface="B Nazanin" pitchFamily="2" charset="-78"/>
              </a:rPr>
              <a:t>به همین دلیل جای تعجب نخواهد بود اگر گفته شود بازیهای اولیه در خاور دور بوجود آمده و بر اثر چنگهای بزرگ مانند جنگهای اسكندرمقدونی، این ورزش از خاور دور به خاور میانه منتقل شده وسپس جنگ ژولیوس سزار تمدن " گالو رومن" را به سرزمین " گل"( فرانسه فعلی) برده و با تشكیل بازی های ورزشی كه تجربه آن منجر به ریشه فوتبال فعلی گردید، نام بازی به " هارپاستوم" و بعدها به " سوله" یا " چوله" تغییر یافته و در سرزمین های مختلف باتلفظ های گوناگون بیان گردیده است</a:t>
            </a:r>
            <a:r>
              <a:rPr lang="en-US" sz="2000" smtClean="0">
                <a:cs typeface="B Nazanin" pitchFamily="2" charset="-78"/>
              </a:rPr>
              <a:t>.</a:t>
            </a:r>
          </a:p>
          <a:p>
            <a:pPr marL="0" indent="0" algn="justLow">
              <a:lnSpc>
                <a:spcPct val="150000"/>
              </a:lnSpc>
              <a:spcBef>
                <a:spcPts val="0"/>
              </a:spcBef>
              <a:buNone/>
            </a:pPr>
            <a:endParaRPr lang="en-US" sz="2000">
              <a:cs typeface="B Nazanin" pitchFamily="2" charset="-78"/>
            </a:endParaRPr>
          </a:p>
        </p:txBody>
      </p:sp>
      <p:sp>
        <p:nvSpPr>
          <p:cNvPr id="4" name="TextBox 3">
            <a:hlinkClick r:id="" action="ppaction://hlinkshowjump?jump=nextslide"/>
          </p:cNvPr>
          <p:cNvSpPr txBox="1"/>
          <p:nvPr/>
        </p:nvSpPr>
        <p:spPr>
          <a:xfrm>
            <a:off x="609600" y="59436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lnSpcReduction="10000"/>
          </a:bodyPr>
          <a:lstStyle/>
          <a:p>
            <a:pPr marL="0" indent="0" algn="justLow" rtl="1">
              <a:lnSpc>
                <a:spcPct val="150000"/>
              </a:lnSpc>
              <a:spcBef>
                <a:spcPts val="0"/>
              </a:spcBef>
              <a:buNone/>
            </a:pPr>
            <a:r>
              <a:rPr lang="fa-IR" sz="1800" b="1" smtClean="0">
                <a:cs typeface="B Nazanin" pitchFamily="2" charset="-78"/>
              </a:rPr>
              <a:t>مراحل تكامل بازیهای فوتبال</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b="1" smtClean="0">
                <a:cs typeface="B Nazanin" pitchFamily="2" charset="-78"/>
              </a:rPr>
              <a:t>الف- خاور دور</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برای آنكه شمایی از پیدایش و تكامل ورزش فوتبال داشته باشیم، تاریخ بسیاری را باید ورق زد. مستندترین نوشته در این زمینه از " كنفسیون" حكیم و فیلسوف معروف چین بوده است. در كتابی كه از این معلم اخلاق باقی مانده از ورزش مخصوصی بنام" كونگ فوو" كه در آن از سر و پا استفاده می شده نام برده شده است</a:t>
            </a:r>
            <a:r>
              <a:rPr lang="en-US" sz="1800" smtClean="0">
                <a:cs typeface="B Nazanin" pitchFamily="2" charset="-78"/>
              </a:rPr>
              <a:t>. </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از سوی دیگر در چین و در دوران امپراتوری " چانگ تی" ( 32 قبل از میلاد) یك نوع بخصوص فوتبال بازی می شد كه بنام " تسو چو" معروف بود و بوسیله توپ چرمی ، وبا پا انجام می شده است</a:t>
            </a:r>
            <a:r>
              <a:rPr lang="en-US" sz="1800" smtClean="0">
                <a:cs typeface="B Nazanin" pitchFamily="2" charset="-78"/>
              </a:rPr>
              <a:t>. </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این بازی به قدری جالب و دوست داشتنی بوده است كه شعرا و تاریخ نویسان آن عصر، نام فوتبالیست های بزرگ را در اشعار و حماسه های خود آورده و از آنان به عنوان قهرمانان ملی یاد كرده اند. در كشور ژاپن، و در همان عصر ورزش دیگری شبیه فوتبال برگزار می شده كه بسیار مقدس و مورد احترام مردم بوده است</a:t>
            </a:r>
            <a:r>
              <a:rPr lang="en-US" sz="1800" smtClean="0">
                <a:cs typeface="B Nazanin" pitchFamily="2" charset="-78"/>
              </a:rPr>
              <a:t>.</a:t>
            </a:r>
            <a:endParaRPr lang="en-US" sz="1800">
              <a:cs typeface="B Nazanin" pitchFamily="2" charset="-78"/>
            </a:endParaRPr>
          </a:p>
        </p:txBody>
      </p:sp>
      <p:sp>
        <p:nvSpPr>
          <p:cNvPr id="4" name="TextBox 3">
            <a:hlinkClick r:id="" action="ppaction://hlinkshowjump?jump=nextslide"/>
          </p:cNvPr>
          <p:cNvSpPr txBox="1"/>
          <p:nvPr/>
        </p:nvSpPr>
        <p:spPr>
          <a:xfrm>
            <a:off x="609600" y="61061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6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7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534400" cy="5562600"/>
          </a:xfrm>
        </p:spPr>
        <p:txBody>
          <a:bodyPr>
            <a:normAutofit/>
          </a:bodyPr>
          <a:lstStyle/>
          <a:p>
            <a:pPr algn="r" rtl="1">
              <a:lnSpc>
                <a:spcPct val="150000"/>
              </a:lnSpc>
            </a:pPr>
            <a:r>
              <a:rPr lang="fa-IR" sz="1800" b="1" smtClean="0">
                <a:solidFill>
                  <a:schemeClr val="tx1"/>
                </a:solidFill>
                <a:cs typeface="B Nazanin" pitchFamily="2" charset="-78"/>
              </a:rPr>
              <a:t>ب- روم : بازی هارپاستوم</a:t>
            </a:r>
            <a:r>
              <a:rPr lang="en-US" sz="1800" smtClean="0">
                <a:solidFill>
                  <a:schemeClr val="tx1"/>
                </a:solidFill>
                <a:cs typeface="B Nazanin" pitchFamily="2" charset="-78"/>
              </a:rPr>
              <a:t/>
            </a:r>
            <a:br>
              <a:rPr lang="en-US" sz="1800" smtClean="0">
                <a:solidFill>
                  <a:schemeClr val="tx1"/>
                </a:solidFill>
                <a:cs typeface="B Nazanin" pitchFamily="2" charset="-78"/>
              </a:rPr>
            </a:br>
            <a:r>
              <a:rPr lang="en-US" sz="1800" smtClean="0">
                <a:solidFill>
                  <a:schemeClr val="tx1"/>
                </a:solidFill>
                <a:cs typeface="B Nazanin" pitchFamily="2" charset="-78"/>
              </a:rPr>
              <a:t> </a:t>
            </a:r>
            <a:br>
              <a:rPr lang="en-US" sz="1800" smtClean="0">
                <a:solidFill>
                  <a:schemeClr val="tx1"/>
                </a:solidFill>
                <a:cs typeface="B Nazanin" pitchFamily="2" charset="-78"/>
              </a:rPr>
            </a:br>
            <a:r>
              <a:rPr lang="fa-IR" sz="1800" smtClean="0">
                <a:solidFill>
                  <a:schemeClr val="tx1"/>
                </a:solidFill>
                <a:cs typeface="B Nazanin" pitchFamily="2" charset="-78"/>
              </a:rPr>
              <a:t>همانطور كه ذكر شد تمدن خاور دور توسط لشكر كشی اسكندر مقدونی به خاور میانه آورده شد، و بازی های آنها به همان رویه ادامه داشت. بای دیگری بنام</a:t>
            </a:r>
            <a:r>
              <a:rPr lang="en-US" sz="1800" smtClean="0">
                <a:solidFill>
                  <a:schemeClr val="tx1"/>
                </a:solidFill>
                <a:cs typeface="B Nazanin" pitchFamily="2" charset="-78"/>
              </a:rPr>
              <a:t> " </a:t>
            </a:r>
            <a:r>
              <a:rPr lang="fa-IR" sz="1800" smtClean="0">
                <a:solidFill>
                  <a:schemeClr val="tx1"/>
                </a:solidFill>
                <a:cs typeface="B Nazanin" pitchFamily="2" charset="-78"/>
              </a:rPr>
              <a:t>هارپاستوم" در روم بازی می شد، كه پیدایش آن در قرون وسطی در ایتالیا بوده و درست مانند " جیكودل كالسیو" كه بنام" سوله" یا " چوله" در فرانسه معروف بود، بازی می شده است</a:t>
            </a:r>
            <a:r>
              <a:rPr lang="en-US" sz="1800" smtClean="0">
                <a:solidFill>
                  <a:schemeClr val="tx1"/>
                </a:solidFill>
                <a:cs typeface="B Nazanin" pitchFamily="2" charset="-78"/>
              </a:rPr>
              <a:t>.</a:t>
            </a:r>
            <a:br>
              <a:rPr lang="en-US" sz="1800" smtClean="0">
                <a:solidFill>
                  <a:schemeClr val="tx1"/>
                </a:solidFill>
                <a:cs typeface="B Nazanin" pitchFamily="2" charset="-78"/>
              </a:rPr>
            </a:br>
            <a:r>
              <a:rPr lang="en-US" sz="1800" smtClean="0">
                <a:solidFill>
                  <a:schemeClr val="tx1"/>
                </a:solidFill>
                <a:cs typeface="B Nazanin" pitchFamily="2" charset="-78"/>
              </a:rPr>
              <a:t> </a:t>
            </a:r>
            <a:br>
              <a:rPr lang="en-US" sz="1800" smtClean="0">
                <a:solidFill>
                  <a:schemeClr val="tx1"/>
                </a:solidFill>
                <a:cs typeface="B Nazanin" pitchFamily="2" charset="-78"/>
              </a:rPr>
            </a:br>
            <a:r>
              <a:rPr lang="fa-IR" sz="1800" smtClean="0">
                <a:solidFill>
                  <a:schemeClr val="tx1"/>
                </a:solidFill>
                <a:cs typeface="B Nazanin" pitchFamily="2" charset="-78"/>
              </a:rPr>
              <a:t>در بازی هارپاستوم ابعاد زمین در مقایسه با بازی سوله كوچك تر بود ولی هدف هر بازی بردن توپ بانتهای خط طولی زمین قرار داشته است</a:t>
            </a:r>
            <a:r>
              <a:rPr lang="en-US" sz="1800" smtClean="0">
                <a:solidFill>
                  <a:schemeClr val="tx1"/>
                </a:solidFill>
                <a:cs typeface="B Nazanin" pitchFamily="2" charset="-78"/>
              </a:rPr>
              <a:t>.</a:t>
            </a:r>
            <a:br>
              <a:rPr lang="en-US" sz="1800" smtClean="0">
                <a:solidFill>
                  <a:schemeClr val="tx1"/>
                </a:solidFill>
                <a:cs typeface="B Nazanin" pitchFamily="2" charset="-78"/>
              </a:rPr>
            </a:br>
            <a:r>
              <a:rPr lang="en-US" sz="1800" smtClean="0">
                <a:solidFill>
                  <a:schemeClr val="tx1"/>
                </a:solidFill>
                <a:cs typeface="B Nazanin" pitchFamily="2" charset="-78"/>
              </a:rPr>
              <a:t> </a:t>
            </a:r>
            <a:br>
              <a:rPr lang="en-US" sz="1800" smtClean="0">
                <a:solidFill>
                  <a:schemeClr val="tx1"/>
                </a:solidFill>
                <a:cs typeface="B Nazanin" pitchFamily="2" charset="-78"/>
              </a:rPr>
            </a:br>
            <a:r>
              <a:rPr lang="fa-IR" sz="1800" smtClean="0">
                <a:solidFill>
                  <a:schemeClr val="tx1"/>
                </a:solidFill>
                <a:cs typeface="B Nazanin" pitchFamily="2" charset="-78"/>
              </a:rPr>
              <a:t>در ایتالیا از بازی هارپاستوم بازی دیگری بوجود آمد كه بنام " جیكودل كالسیو</a:t>
            </a:r>
            <a:r>
              <a:rPr lang="en-US" sz="1800" smtClean="0">
                <a:solidFill>
                  <a:schemeClr val="tx1"/>
                </a:solidFill>
                <a:cs typeface="B Nazanin" pitchFamily="2" charset="-78"/>
              </a:rPr>
              <a:t>" </a:t>
            </a:r>
            <a:r>
              <a:rPr lang="fa-IR" sz="1800" smtClean="0">
                <a:solidFill>
                  <a:schemeClr val="tx1"/>
                </a:solidFill>
                <a:cs typeface="B Nazanin" pitchFamily="2" charset="-78"/>
              </a:rPr>
              <a:t>معروف شد و مورد توجه قرار گرفت تا جایی كه در این بازی اشخاص سرشناس</a:t>
            </a:r>
            <a:r>
              <a:rPr lang="en-US" sz="1800" smtClean="0">
                <a:solidFill>
                  <a:schemeClr val="tx1"/>
                </a:solidFill>
                <a:cs typeface="B Nazanin" pitchFamily="2" charset="-78"/>
              </a:rPr>
              <a:t>( </a:t>
            </a:r>
            <a:r>
              <a:rPr lang="fa-IR" sz="1800" smtClean="0">
                <a:solidFill>
                  <a:schemeClr val="tx1"/>
                </a:solidFill>
                <a:cs typeface="B Nazanin" pitchFamily="2" charset="-78"/>
              </a:rPr>
              <a:t>اعیان و اشراف و حتی روحانیون كلیسا) نیز شركت می كردند كه ازجمله آنها می توان از " پاپ كلمنت" هفتم، " لئون" دهم و" اوربین" هفتم نام برد كه در زمان خود قهرمانان فوتبال " فلورنتیسم " بودند</a:t>
            </a:r>
            <a:r>
              <a:rPr lang="en-US" sz="1800" smtClean="0">
                <a:solidFill>
                  <a:schemeClr val="tx1"/>
                </a:solidFill>
                <a:cs typeface="B Nazanin" pitchFamily="2" charset="-78"/>
              </a:rPr>
              <a:t>.</a:t>
            </a:r>
            <a:br>
              <a:rPr lang="en-US" sz="1800" smtClean="0">
                <a:solidFill>
                  <a:schemeClr val="tx1"/>
                </a:solidFill>
                <a:cs typeface="B Nazanin" pitchFamily="2" charset="-78"/>
              </a:rPr>
            </a:br>
            <a:endParaRPr lang="en-US" sz="1800">
              <a:solidFill>
                <a:schemeClr val="tx1"/>
              </a:solidFill>
              <a:cs typeface="B Nazanin" pitchFamily="2" charset="-78"/>
            </a:endParaRPr>
          </a:p>
        </p:txBody>
      </p:sp>
      <p:sp>
        <p:nvSpPr>
          <p:cNvPr id="3" name="TextBox 2">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8229600" cy="3657600"/>
          </a:xfrm>
        </p:spPr>
        <p:txBody>
          <a:bodyPr>
            <a:normAutofit fontScale="85000" lnSpcReduction="10000"/>
          </a:bodyPr>
          <a:lstStyle/>
          <a:p>
            <a:pPr marL="0" indent="0" algn="justLow" rtl="1">
              <a:lnSpc>
                <a:spcPct val="160000"/>
              </a:lnSpc>
              <a:spcBef>
                <a:spcPts val="0"/>
              </a:spcBef>
              <a:buNone/>
            </a:pPr>
            <a:r>
              <a:rPr lang="fa-IR" sz="1800" b="1" smtClean="0">
                <a:cs typeface="B Nazanin" pitchFamily="2" charset="-78"/>
              </a:rPr>
              <a:t>ج- فرانسه</a:t>
            </a:r>
            <a:endParaRPr lang="en-US" sz="1800" b="1" smtClean="0">
              <a:cs typeface="B Nazanin" pitchFamily="2" charset="-78"/>
            </a:endParaRPr>
          </a:p>
          <a:p>
            <a:pPr marL="0" indent="0" algn="justLow" rtl="1">
              <a:lnSpc>
                <a:spcPct val="160000"/>
              </a:lnSpc>
              <a:spcBef>
                <a:spcPts val="0"/>
              </a:spcBef>
              <a:buNone/>
            </a:pPr>
            <a:endParaRPr lang="en-US" sz="1800" smtClean="0">
              <a:cs typeface="B Nazanin" pitchFamily="2" charset="-78"/>
            </a:endParaRPr>
          </a:p>
          <a:p>
            <a:pPr marL="0" indent="0" algn="justLow" rtl="1">
              <a:lnSpc>
                <a:spcPct val="160000"/>
              </a:lnSpc>
              <a:spcBef>
                <a:spcPts val="0"/>
              </a:spcBef>
              <a:buNone/>
            </a:pPr>
            <a:r>
              <a:rPr lang="fa-IR" sz="1800" smtClean="0">
                <a:cs typeface="B Nazanin" pitchFamily="2" charset="-78"/>
              </a:rPr>
              <a:t>رفته رفته بازی هارپاستوم كه از تمدن روم ریشه گرفته و بصورت" سوله" یا " چوله</a:t>
            </a:r>
            <a:r>
              <a:rPr lang="en-US" sz="1800" smtClean="0">
                <a:cs typeface="B Nazanin" pitchFamily="2" charset="-78"/>
              </a:rPr>
              <a:t>" </a:t>
            </a:r>
            <a:r>
              <a:rPr lang="fa-IR" sz="1800" smtClean="0">
                <a:cs typeface="B Nazanin" pitchFamily="2" charset="-78"/>
              </a:rPr>
              <a:t>در آمده بود رونق فراوان یافت و مردم به آن گرایش زیادی نشان دادند. در بازی " هارپاستوم" هدف بازیكنان بردن توپ به نقطه انتهایی زمین بازی قرار داشت</a:t>
            </a:r>
            <a:r>
              <a:rPr lang="en-US" sz="1800" smtClean="0">
                <a:cs typeface="B Nazanin" pitchFamily="2" charset="-78"/>
              </a:rPr>
              <a:t>. </a:t>
            </a:r>
          </a:p>
          <a:p>
            <a:pPr marL="0" indent="0" algn="justLow" rtl="1">
              <a:lnSpc>
                <a:spcPct val="160000"/>
              </a:lnSpc>
              <a:spcBef>
                <a:spcPts val="0"/>
              </a:spcBef>
              <a:buNone/>
            </a:pPr>
            <a:r>
              <a:rPr lang="en-US" sz="1800" smtClean="0">
                <a:cs typeface="B Nazanin" pitchFamily="2" charset="-78"/>
              </a:rPr>
              <a:t> </a:t>
            </a:r>
          </a:p>
          <a:p>
            <a:pPr marL="0" indent="0" algn="justLow" rtl="1">
              <a:lnSpc>
                <a:spcPct val="160000"/>
              </a:lnSpc>
              <a:spcBef>
                <a:spcPts val="0"/>
              </a:spcBef>
              <a:buNone/>
            </a:pPr>
            <a:r>
              <a:rPr lang="fa-IR" sz="1800" smtClean="0">
                <a:cs typeface="B Nazanin" pitchFamily="2" charset="-78"/>
              </a:rPr>
              <a:t>جالب آنكه طول زمین به اندازه ای بزرگ بود كه در ابتدا و انتهای آن دو كلیسا و بین كلیسا، اماكن عمومی و مجاور آن دهات قرار داشته است، بازی چوله معمولاً روزهای یكشنبه بعد از ظهر پس از اتمام مراسم مذهبی برگزار می شد . زمان بازی و جزئیات رقابت دو طرف بازی در كارناوال ها به ثبت می رسید . در زمان كوتاهی بازی " سوله" سخت مورد پسند مردم بریتانی و نروماندی قرار گرفت . در تاریخ فوتبال چنین ثبت شده است كه این بازی در 16 اكتبر 1566 میلادی توسط سردار انگلیسی بنام " ویلیام فاتح" و بعد از جنگ</a:t>
            </a:r>
            <a:r>
              <a:rPr lang="en-US" sz="1800" smtClean="0">
                <a:cs typeface="B Nazanin" pitchFamily="2" charset="-78"/>
              </a:rPr>
              <a:t> " </a:t>
            </a:r>
            <a:r>
              <a:rPr lang="fa-IR" sz="1800" smtClean="0">
                <a:cs typeface="B Nazanin" pitchFamily="2" charset="-78"/>
              </a:rPr>
              <a:t>هستینگ" به انگلستان برده شد</a:t>
            </a:r>
            <a:r>
              <a:rPr lang="en-US" sz="1800" smtClean="0">
                <a:cs typeface="B Nazanin" pitchFamily="2" charset="-78"/>
              </a:rPr>
              <a:t>.</a:t>
            </a:r>
          </a:p>
          <a:p>
            <a:pPr marL="0" indent="0" algn="justLow">
              <a:lnSpc>
                <a:spcPct val="160000"/>
              </a:lnSpc>
              <a:spcBef>
                <a:spcPts val="0"/>
              </a:spcBef>
              <a:buNone/>
            </a:pPr>
            <a:endParaRPr lang="en-US" sz="1800">
              <a:cs typeface="B Nazanin" pitchFamily="2" charset="-78"/>
            </a:endParaRPr>
          </a:p>
        </p:txBody>
      </p:sp>
      <p:pic>
        <p:nvPicPr>
          <p:cNvPr id="4" name="Picture 3" descr="http://cdn.asriran.com/files/fa/news/1389/7/20/152482_874.jpg"/>
          <p:cNvPicPr/>
          <p:nvPr/>
        </p:nvPicPr>
        <p:blipFill>
          <a:blip r:embed="rId2"/>
          <a:srcRect/>
          <a:stretch>
            <a:fillRect/>
          </a:stretch>
        </p:blipFill>
        <p:spPr bwMode="auto">
          <a:xfrm>
            <a:off x="762000" y="3962400"/>
            <a:ext cx="5257800" cy="2590800"/>
          </a:xfrm>
          <a:prstGeom prst="rect">
            <a:avLst/>
          </a:prstGeom>
          <a:noFill/>
          <a:ln w="9525">
            <a:noFill/>
            <a:miter lim="800000"/>
            <a:headEnd/>
            <a:tailEnd/>
          </a:ln>
        </p:spPr>
      </p:pic>
      <p:sp>
        <p:nvSpPr>
          <p:cNvPr id="5" name="TextBox 4">
            <a:hlinkClick r:id="" action="ppaction://hlinkshowjump?jump=nextslide"/>
          </p:cNvPr>
          <p:cNvSpPr txBox="1"/>
          <p:nvPr/>
        </p:nvSpPr>
        <p:spPr>
          <a:xfrm>
            <a:off x="7772400" y="6019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
                                        </p:tgtEl>
                                        <p:attrNameLst>
                                          <p:attrName>r</p:attrName>
                                        </p:attrNameLst>
                                      </p:cBhvr>
                                    </p:animRot>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par>
                          <p:cTn id="11" fill="hold">
                            <p:stCondLst>
                              <p:cond delay="3000"/>
                            </p:stCondLst>
                            <p:childTnLst>
                              <p:par>
                                <p:cTn id="12" presetID="10"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par>
                          <p:cTn id="19" fill="hold">
                            <p:stCondLst>
                              <p:cond delay="4500"/>
                            </p:stCondLst>
                            <p:childTnLst>
                              <p:par>
                                <p:cTn id="20" presetID="10"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a:bodyPr>
          <a:lstStyle/>
          <a:p>
            <a:pPr marL="0" indent="0" algn="justLow" rtl="1">
              <a:lnSpc>
                <a:spcPct val="150000"/>
              </a:lnSpc>
              <a:spcBef>
                <a:spcPts val="0"/>
              </a:spcBef>
              <a:buNone/>
            </a:pPr>
            <a:r>
              <a:rPr lang="fa-IR" sz="1800" b="1" smtClean="0">
                <a:cs typeface="B Nazanin" pitchFamily="2" charset="-78"/>
              </a:rPr>
              <a:t>د- انگلستان</a:t>
            </a:r>
            <a:endParaRPr lang="en-US" sz="1800" smtClean="0">
              <a:cs typeface="B Nazanin" pitchFamily="2" charset="-78"/>
            </a:endParaRP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از سوی دیگر گروهی از مورخان معتقدند كه " امیل سووستر" كه از پیروان ویلیام فاتح بود، این بازی را بعد از جنگ" هستینگ" به انگلستان برده و آن را رواج داده است</a:t>
            </a:r>
            <a:r>
              <a:rPr lang="en-US" sz="1800" smtClean="0">
                <a:cs typeface="B Nazanin" pitchFamily="2" charset="-78"/>
              </a:rPr>
              <a:t>.</a:t>
            </a:r>
          </a:p>
          <a:p>
            <a:pPr marL="0" indent="0" algn="justLow" rtl="1">
              <a:lnSpc>
                <a:spcPct val="150000"/>
              </a:lnSpc>
              <a:spcBef>
                <a:spcPts val="0"/>
              </a:spcBef>
              <a:buNone/>
            </a:pPr>
            <a:r>
              <a:rPr lang="en-US" sz="1800" smtClean="0">
                <a:cs typeface="B Nazanin" pitchFamily="2" charset="-78"/>
              </a:rPr>
              <a:t> </a:t>
            </a:r>
          </a:p>
          <a:p>
            <a:pPr marL="0" indent="0" algn="justLow" rtl="1">
              <a:lnSpc>
                <a:spcPct val="150000"/>
              </a:lnSpc>
              <a:spcBef>
                <a:spcPts val="0"/>
              </a:spcBef>
              <a:buNone/>
            </a:pPr>
            <a:r>
              <a:rPr lang="fa-IR" sz="1800" smtClean="0">
                <a:cs typeface="B Nazanin" pitchFamily="2" charset="-78"/>
              </a:rPr>
              <a:t>در تاریخ 13 آوریل 1314 میلادی " ادوارد دوم" پادشاه انگلستان اعلامیه زیر را صادر و برگزاری فوتبال را منع كرد. متن اعلامیه چنین بود</a:t>
            </a:r>
            <a:r>
              <a:rPr lang="en-US" sz="1800" smtClean="0">
                <a:cs typeface="B Nazanin" pitchFamily="2" charset="-78"/>
              </a:rPr>
              <a:t>:</a:t>
            </a:r>
          </a:p>
          <a:p>
            <a:pPr marL="0" indent="0">
              <a:lnSpc>
                <a:spcPct val="150000"/>
              </a:lnSpc>
              <a:spcBef>
                <a:spcPts val="0"/>
              </a:spcBef>
              <a:buNone/>
            </a:pPr>
            <a:endParaRPr lang="en-US" sz="1800">
              <a:cs typeface="B Nazanin" pitchFamily="2" charset="-78"/>
            </a:endParaRPr>
          </a:p>
        </p:txBody>
      </p:sp>
      <p:pic>
        <p:nvPicPr>
          <p:cNvPr id="5" name="Picture 4" descr="http://cdn.asriran.com/files/fa/news/1389/7/20/152484_815.jpg"/>
          <p:cNvPicPr/>
          <p:nvPr/>
        </p:nvPicPr>
        <p:blipFill>
          <a:blip r:embed="rId2"/>
          <a:srcRect/>
          <a:stretch>
            <a:fillRect/>
          </a:stretch>
        </p:blipFill>
        <p:spPr bwMode="auto">
          <a:xfrm>
            <a:off x="990600" y="3352800"/>
            <a:ext cx="4572000" cy="3276600"/>
          </a:xfrm>
          <a:prstGeom prst="rect">
            <a:avLst/>
          </a:prstGeom>
          <a:noFill/>
          <a:ln w="9525">
            <a:noFill/>
            <a:miter lim="800000"/>
            <a:headEnd/>
            <a:tailEnd/>
          </a:ln>
        </p:spPr>
      </p:pic>
      <p:sp>
        <p:nvSpPr>
          <p:cNvPr id="4" name="TextBox 3">
            <a:hlinkClick r:id="" action="ppaction://hlinkshowjump?jump=nextslide"/>
          </p:cNvPr>
          <p:cNvSpPr txBox="1"/>
          <p:nvPr/>
        </p:nvSpPr>
        <p:spPr>
          <a:xfrm>
            <a:off x="7696200" y="601980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5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500"/>
                            </p:stCondLst>
                            <p:childTnLst>
                              <p:par>
                                <p:cTn id="25" presetID="8" presetClass="entr" presetSubtype="16"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amond(in)">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Autofit/>
          </a:bodyPr>
          <a:lstStyle/>
          <a:p>
            <a:pPr marL="0" indent="0" algn="justLow" rtl="1">
              <a:lnSpc>
                <a:spcPct val="160000"/>
              </a:lnSpc>
              <a:spcBef>
                <a:spcPts val="0"/>
              </a:spcBef>
              <a:buNone/>
            </a:pPr>
            <a:r>
              <a:rPr lang="fa-IR" sz="1450" smtClean="0">
                <a:cs typeface="B Nazanin" pitchFamily="2" charset="-78"/>
              </a:rPr>
              <a:t>چون سر و صدا و صدمات زیادی به علت خشونت مثل تنه زدن و هل دادن برای گرفتن توپ های بزرگ بوجود آمده از طرف شاه فرمان صادر شد كه خداوند این خشونت را منع كرده است و مجازات آن با زندان همراه خواهد بود. این ورزش، در آینده فقط می تواند در شهر انجام گیرد</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یكبار دیگر در تاریخ 12 ژوئن1349 میلادی دستور داده شد كه روزهای اعیاد ورزش تیرو كمال و پرتاب نیزه به جای بازی احمقانه فوتبال، انجام شود. ولی سرانجام به سال 1823 بود كه بالاخره فوتبال به صورت ورزش رسمی و امروزی در آمد و به این ترتیب فوتبال خود را از بازی راگبی بالاتر كشید</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در مورد جدا شدن فوتبال از راگبی اتفاق جالبی رخ داد. بدین معنی كه بازیكنی بنام" ویلیام الیس</a:t>
            </a:r>
            <a:r>
              <a:rPr lang="en-US" sz="1450" smtClean="0">
                <a:cs typeface="B Nazanin" pitchFamily="2" charset="-78"/>
              </a:rPr>
              <a:t>" </a:t>
            </a:r>
            <a:r>
              <a:rPr lang="fa-IR" sz="1450" smtClean="0">
                <a:cs typeface="B Nazanin" pitchFamily="2" charset="-78"/>
              </a:rPr>
              <a:t>توپی را كه در دستش قرار داشت به جلو برده و توپ را در داخل دروازه پرتاب كرد. این عمل باعث سر و صدای فراوانی شد و به دنبال آن " الیس" شروع به تدوین مقررات فوتبال و راگبی را از یكدیگر جدا ساخت</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بعد از جدا شدن دو ورزش، فوتبال بامقررات مستقل در انگلستان به سرعت پیشرفت نمود و سازمان فوتبال انگلیس در سال 1863 تاسیس شد. با توسعه فوتبال در آن كشور فوتبال توسط ملوانان، سربازان، تجار، مهندسین، و حتی توسط كشیشان انگلیسی به خارج از انگلستان برده شد و مورد توجه مردم قرار گرفت</a:t>
            </a:r>
            <a:r>
              <a:rPr lang="en-US" sz="1450" smtClean="0">
                <a:cs typeface="B Nazanin" pitchFamily="2" charset="-78"/>
              </a:rPr>
              <a:t>.</a:t>
            </a:r>
          </a:p>
          <a:p>
            <a:pPr marL="0" indent="0" algn="justLow" rtl="1">
              <a:lnSpc>
                <a:spcPct val="160000"/>
              </a:lnSpc>
              <a:spcBef>
                <a:spcPts val="0"/>
              </a:spcBef>
              <a:buNone/>
            </a:pPr>
            <a:r>
              <a:rPr lang="en-US" sz="1450" smtClean="0">
                <a:cs typeface="B Nazanin" pitchFamily="2" charset="-78"/>
              </a:rPr>
              <a:t> </a:t>
            </a:r>
          </a:p>
          <a:p>
            <a:pPr marL="0" indent="0" algn="justLow" rtl="1">
              <a:lnSpc>
                <a:spcPct val="160000"/>
              </a:lnSpc>
              <a:spcBef>
                <a:spcPts val="0"/>
              </a:spcBef>
              <a:buNone/>
            </a:pPr>
            <a:r>
              <a:rPr lang="fa-IR" sz="1450" smtClean="0">
                <a:cs typeface="B Nazanin" pitchFamily="2" charset="-78"/>
              </a:rPr>
              <a:t>بعد از انگلستان، دانمارك دومین كشوری بود كه در اروپا دارای سازمان ملی فوتبال شد</a:t>
            </a:r>
            <a:r>
              <a:rPr lang="en-US" sz="1450" smtClean="0">
                <a:cs typeface="B Nazanin" pitchFamily="2" charset="-78"/>
              </a:rPr>
              <a:t>.</a:t>
            </a:r>
          </a:p>
          <a:p>
            <a:pPr marL="0" indent="0" algn="justLow">
              <a:lnSpc>
                <a:spcPct val="160000"/>
              </a:lnSpc>
              <a:spcBef>
                <a:spcPts val="0"/>
              </a:spcBef>
              <a:buNone/>
            </a:pPr>
            <a:endParaRPr lang="en-US" sz="1450">
              <a:cs typeface="B Nazanin" pitchFamily="2" charset="-78"/>
            </a:endParaRPr>
          </a:p>
        </p:txBody>
      </p:sp>
      <p:sp>
        <p:nvSpPr>
          <p:cNvPr id="4" name="TextBox 3">
            <a:hlinkClick r:id="" action="ppaction://hlinkshowjump?jump=nextslide"/>
          </p:cNvPr>
          <p:cNvSpPr txBox="1"/>
          <p:nvPr/>
        </p:nvSpPr>
        <p:spPr>
          <a:xfrm>
            <a:off x="609600" y="6029980"/>
            <a:ext cx="946731" cy="523220"/>
          </a:xfrm>
          <a:prstGeom prst="rect">
            <a:avLst/>
          </a:prstGeom>
          <a:noFill/>
        </p:spPr>
        <p:txBody>
          <a:bodyPr wrap="square" rtlCol="1">
            <a:spAutoFit/>
          </a:bodyPr>
          <a:lstStyle/>
          <a:p>
            <a:r>
              <a:rPr lang="fa-IR" sz="2800" smtClean="0">
                <a:latin typeface="IranNastaliq" pitchFamily="18" charset="0"/>
                <a:cs typeface="IranNastaliq" pitchFamily="18" charset="0"/>
              </a:rPr>
              <a:t>صفحه بعد</a:t>
            </a:r>
            <a:endParaRPr lang="fa-IR" sz="2800">
              <a:latin typeface="IranNastaliq" pitchFamily="18" charset="0"/>
              <a:cs typeface="IranNastaliq"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par>
                          <p:cTn id="24" fill="hold">
                            <p:stCondLst>
                              <p:cond delay="70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75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8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9000"/>
                            </p:stCondLst>
                            <p:childTnLst>
                              <p:par>
                                <p:cTn id="37" presetID="10"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367</TotalTime>
  <Words>1564</Words>
  <Application>Microsoft Office PowerPoint</Application>
  <PresentationFormat>On-screen Show (4:3)</PresentationFormat>
  <Paragraphs>171</Paragraphs>
  <Slides>27</Slides>
  <Notes>0</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B Nazanin</vt:lpstr>
      <vt:lpstr>Calibri</vt:lpstr>
      <vt:lpstr>Constantia</vt:lpstr>
      <vt:lpstr>IranNastaliq</vt:lpstr>
      <vt:lpstr>Majalla UI</vt:lpstr>
      <vt:lpstr>Wingdings 2</vt:lpstr>
      <vt:lpstr>Flow</vt:lpstr>
      <vt:lpstr>PowerPoint Presentation</vt:lpstr>
      <vt:lpstr>PowerPoint Presentation</vt:lpstr>
      <vt:lpstr>PowerPoint Presentation</vt:lpstr>
      <vt:lpstr>PowerPoint Presentation</vt:lpstr>
      <vt:lpstr>PowerPoint Presentation</vt:lpstr>
      <vt:lpstr>ب- روم : بازی هارپاستوم   همانطور كه ذكر شد تمدن خاور دور توسط لشكر كشی اسكندر مقدونی به خاور میانه آورده شد، و بازی های آنها به همان رویه ادامه داشت. بای دیگری بنام " هارپاستوم" در روم بازی می شد، كه پیدایش آن در قرون وسطی در ایتالیا بوده و درست مانند " جیكودل كالسیو" كه بنام" سوله" یا " چوله" در فرانسه معروف بود، بازی می شده است.   در بازی هارپاستوم ابعاد زمین در مقایسه با بازی سوله كوچك تر بود ولی هدف هر بازی بردن توپ بانتهای خط طولی زمین قرار داشته است.   در ایتالیا از بازی هارپاستوم بازی دیگری بوجود آمد كه بنام " جیكودل كالسیو" معروف شد و مورد توجه قرار گرفت تا جایی كه در این بازی اشخاص سرشناس( اعیان و اشراف و حتی روحانیون كلیسا) نیز شركت می كردند كه ازجمله آنها می توان از " پاپ كلمنت" هفتم، " لئون" دهم و" اوربین" هفتم نام برد كه در زمان خود قهرمانان فوتبال " فلورنتیسم " بودند.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دروازه ها </vt:lpstr>
      <vt:lpstr>PowerPoint Presentation</vt:lpstr>
      <vt:lpstr>دو کلیپ از بهترین بازیکنان حال حاضر</vt:lpstr>
      <vt:lpstr>کلیپ دوم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sajjad</dc:creator>
  <cp:lastModifiedBy>hamidazimi</cp:lastModifiedBy>
  <cp:revision>61</cp:revision>
  <dcterms:created xsi:type="dcterms:W3CDTF">2014-02-20T22:36:54Z</dcterms:created>
  <dcterms:modified xsi:type="dcterms:W3CDTF">2017-03-18T22:26:19Z</dcterms:modified>
  <cp:contentStatus/>
</cp:coreProperties>
</file>