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05" r:id="rId2"/>
  </p:sldMasterIdLst>
  <p:sldIdLst>
    <p:sldId id="256" r:id="rId3"/>
    <p:sldId id="290" r:id="rId4"/>
    <p:sldId id="257" r:id="rId5"/>
    <p:sldId id="269" r:id="rId6"/>
    <p:sldId id="266" r:id="rId7"/>
    <p:sldId id="280" r:id="rId8"/>
    <p:sldId id="287" r:id="rId9"/>
    <p:sldId id="277" r:id="rId10"/>
    <p:sldId id="276" r:id="rId11"/>
    <p:sldId id="286" r:id="rId12"/>
    <p:sldId id="284" r:id="rId13"/>
    <p:sldId id="263" r:id="rId14"/>
    <p:sldId id="278" r:id="rId15"/>
    <p:sldId id="267" r:id="rId16"/>
    <p:sldId id="268" r:id="rId17"/>
    <p:sldId id="271" r:id="rId18"/>
    <p:sldId id="283" r:id="rId19"/>
    <p:sldId id="275" r:id="rId20"/>
    <p:sldId id="279" r:id="rId21"/>
    <p:sldId id="291" r:id="rId22"/>
    <p:sldId id="292" r:id="rId23"/>
    <p:sldId id="272" r:id="rId24"/>
    <p:sldId id="264" r:id="rId25"/>
  </p:sldIdLst>
  <p:sldSz cx="9144000" cy="6858000" type="screen4x3"/>
  <p:notesSz cx="6858000" cy="9144000"/>
  <p:defaultTextStyle>
    <a:defPPr>
      <a:defRPr lang="ar-SA"/>
    </a:defPPr>
    <a:lvl1pPr algn="r" rtl="1" fontAlgn="base">
      <a:spcBef>
        <a:spcPct val="0"/>
      </a:spcBef>
      <a:spcAft>
        <a:spcPct val="0"/>
      </a:spcAft>
      <a:defRPr sz="1200" kern="1200">
        <a:solidFill>
          <a:schemeClr val="tx1"/>
        </a:solidFill>
        <a:latin typeface="Arial" panose="020B0604020202020204" pitchFamily="34" charset="0"/>
        <a:ea typeface="+mn-ea"/>
        <a:cs typeface="B Lotus" panose="00000400000000000000" pitchFamily="2" charset="-78"/>
      </a:defRPr>
    </a:lvl1pPr>
    <a:lvl2pPr marL="457200" algn="r" rtl="1" fontAlgn="base">
      <a:spcBef>
        <a:spcPct val="0"/>
      </a:spcBef>
      <a:spcAft>
        <a:spcPct val="0"/>
      </a:spcAft>
      <a:defRPr sz="1200" kern="1200">
        <a:solidFill>
          <a:schemeClr val="tx1"/>
        </a:solidFill>
        <a:latin typeface="Arial" panose="020B0604020202020204" pitchFamily="34" charset="0"/>
        <a:ea typeface="+mn-ea"/>
        <a:cs typeface="B Lotus" panose="00000400000000000000" pitchFamily="2" charset="-78"/>
      </a:defRPr>
    </a:lvl2pPr>
    <a:lvl3pPr marL="914400" algn="r" rtl="1" fontAlgn="base">
      <a:spcBef>
        <a:spcPct val="0"/>
      </a:spcBef>
      <a:spcAft>
        <a:spcPct val="0"/>
      </a:spcAft>
      <a:defRPr sz="1200" kern="1200">
        <a:solidFill>
          <a:schemeClr val="tx1"/>
        </a:solidFill>
        <a:latin typeface="Arial" panose="020B0604020202020204" pitchFamily="34" charset="0"/>
        <a:ea typeface="+mn-ea"/>
        <a:cs typeface="B Lotus" panose="00000400000000000000" pitchFamily="2" charset="-78"/>
      </a:defRPr>
    </a:lvl3pPr>
    <a:lvl4pPr marL="1371600" algn="r" rtl="1" fontAlgn="base">
      <a:spcBef>
        <a:spcPct val="0"/>
      </a:spcBef>
      <a:spcAft>
        <a:spcPct val="0"/>
      </a:spcAft>
      <a:defRPr sz="1200" kern="1200">
        <a:solidFill>
          <a:schemeClr val="tx1"/>
        </a:solidFill>
        <a:latin typeface="Arial" panose="020B0604020202020204" pitchFamily="34" charset="0"/>
        <a:ea typeface="+mn-ea"/>
        <a:cs typeface="B Lotus" panose="00000400000000000000" pitchFamily="2" charset="-78"/>
      </a:defRPr>
    </a:lvl4pPr>
    <a:lvl5pPr marL="1828800" algn="r" rtl="1" fontAlgn="base">
      <a:spcBef>
        <a:spcPct val="0"/>
      </a:spcBef>
      <a:spcAft>
        <a:spcPct val="0"/>
      </a:spcAft>
      <a:defRPr sz="1200" kern="1200">
        <a:solidFill>
          <a:schemeClr val="tx1"/>
        </a:solidFill>
        <a:latin typeface="Arial" panose="020B0604020202020204" pitchFamily="34" charset="0"/>
        <a:ea typeface="+mn-ea"/>
        <a:cs typeface="B Lotus" panose="00000400000000000000" pitchFamily="2" charset="-78"/>
      </a:defRPr>
    </a:lvl5pPr>
    <a:lvl6pPr marL="2286000" algn="l" defTabSz="914400" rtl="0" eaLnBrk="1" latinLnBrk="0" hangingPunct="1">
      <a:defRPr sz="1200" kern="1200">
        <a:solidFill>
          <a:schemeClr val="tx1"/>
        </a:solidFill>
        <a:latin typeface="Arial" panose="020B0604020202020204" pitchFamily="34" charset="0"/>
        <a:ea typeface="+mn-ea"/>
        <a:cs typeface="B Lotus" panose="00000400000000000000" pitchFamily="2" charset="-78"/>
      </a:defRPr>
    </a:lvl6pPr>
    <a:lvl7pPr marL="2743200" algn="l" defTabSz="914400" rtl="0" eaLnBrk="1" latinLnBrk="0" hangingPunct="1">
      <a:defRPr sz="1200" kern="1200">
        <a:solidFill>
          <a:schemeClr val="tx1"/>
        </a:solidFill>
        <a:latin typeface="Arial" panose="020B0604020202020204" pitchFamily="34" charset="0"/>
        <a:ea typeface="+mn-ea"/>
        <a:cs typeface="B Lotus" panose="00000400000000000000" pitchFamily="2" charset="-78"/>
      </a:defRPr>
    </a:lvl7pPr>
    <a:lvl8pPr marL="3200400" algn="l" defTabSz="914400" rtl="0" eaLnBrk="1" latinLnBrk="0" hangingPunct="1">
      <a:defRPr sz="1200" kern="1200">
        <a:solidFill>
          <a:schemeClr val="tx1"/>
        </a:solidFill>
        <a:latin typeface="Arial" panose="020B0604020202020204" pitchFamily="34" charset="0"/>
        <a:ea typeface="+mn-ea"/>
        <a:cs typeface="B Lotus" panose="00000400000000000000" pitchFamily="2" charset="-78"/>
      </a:defRPr>
    </a:lvl8pPr>
    <a:lvl9pPr marL="3657600" algn="l" defTabSz="914400" rtl="0" eaLnBrk="1" latinLnBrk="0" hangingPunct="1">
      <a:defRPr sz="1200" kern="1200">
        <a:solidFill>
          <a:schemeClr val="tx1"/>
        </a:solidFill>
        <a:latin typeface="Arial" panose="020B0604020202020204" pitchFamily="34" charset="0"/>
        <a:ea typeface="+mn-ea"/>
        <a:cs typeface="B Lotus" panose="00000400000000000000"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3399"/>
    <a:srgbClr val="66FF33"/>
    <a:srgbClr val="FFCC66"/>
    <a:srgbClr val="00CC66"/>
    <a:srgbClr val="663300"/>
    <a:srgbClr val="FF99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728" autoAdjust="0"/>
  </p:normalViewPr>
  <p:slideViewPr>
    <p:cSldViewPr>
      <p:cViewPr varScale="1">
        <p:scale>
          <a:sx n="86" d="100"/>
          <a:sy n="86" d="100"/>
        </p:scale>
        <p:origin x="7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99362" name="Group 2"/>
          <p:cNvGrpSpPr>
            <a:grpSpLocks/>
          </p:cNvGrpSpPr>
          <p:nvPr/>
        </p:nvGrpSpPr>
        <p:grpSpPr bwMode="auto">
          <a:xfrm>
            <a:off x="0" y="3902075"/>
            <a:ext cx="3400425" cy="2949575"/>
            <a:chOff x="0" y="2458"/>
            <a:chExt cx="2142" cy="1858"/>
          </a:xfrm>
        </p:grpSpPr>
        <p:sp>
          <p:nvSpPr>
            <p:cNvPr id="39936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36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36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36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936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9936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9936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99370" name="Rectangle 10"/>
          <p:cNvSpPr>
            <a:spLocks noGrp="1" noChangeArrowheads="1"/>
          </p:cNvSpPr>
          <p:nvPr>
            <p:ph type="ctrTitle" sz="quarter"/>
          </p:nvPr>
        </p:nvSpPr>
        <p:spPr>
          <a:xfrm>
            <a:off x="685800" y="1873250"/>
            <a:ext cx="7772400" cy="1555750"/>
          </a:xfrm>
        </p:spPr>
        <p:txBody>
          <a:bodyPr/>
          <a:lstStyle>
            <a:lvl1pPr>
              <a:defRPr/>
            </a:lvl1pPr>
          </a:lstStyle>
          <a:p>
            <a:pPr lvl="0"/>
            <a:r>
              <a:rPr lang="en-US" altLang="en-US" noProof="0" smtClean="0"/>
              <a:t>Click to edit Master title style</a:t>
            </a:r>
          </a:p>
        </p:txBody>
      </p:sp>
      <p:sp>
        <p:nvSpPr>
          <p:cNvPr id="39937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399372" name="Rectangle 12"/>
          <p:cNvSpPr>
            <a:spLocks noGrp="1" noChangeArrowheads="1"/>
          </p:cNvSpPr>
          <p:nvPr>
            <p:ph type="dt" sz="quarter" idx="2"/>
          </p:nvPr>
        </p:nvSpPr>
        <p:spPr/>
        <p:txBody>
          <a:bodyPr/>
          <a:lstStyle>
            <a:lvl1pPr>
              <a:defRPr/>
            </a:lvl1pPr>
          </a:lstStyle>
          <a:p>
            <a:endParaRPr lang="en-US" altLang="en-US"/>
          </a:p>
        </p:txBody>
      </p:sp>
      <p:sp>
        <p:nvSpPr>
          <p:cNvPr id="399373" name="Rectangle 13"/>
          <p:cNvSpPr>
            <a:spLocks noGrp="1" noChangeArrowheads="1"/>
          </p:cNvSpPr>
          <p:nvPr>
            <p:ph type="ftr" sz="quarter" idx="3"/>
          </p:nvPr>
        </p:nvSpPr>
        <p:spPr/>
        <p:txBody>
          <a:bodyPr/>
          <a:lstStyle>
            <a:lvl1pPr>
              <a:defRPr/>
            </a:lvl1pPr>
          </a:lstStyle>
          <a:p>
            <a:endParaRPr lang="en-US" altLang="en-US"/>
          </a:p>
        </p:txBody>
      </p:sp>
      <p:sp>
        <p:nvSpPr>
          <p:cNvPr id="399374" name="Rectangle 14"/>
          <p:cNvSpPr>
            <a:spLocks noGrp="1" noChangeArrowheads="1"/>
          </p:cNvSpPr>
          <p:nvPr>
            <p:ph type="sldNum" sz="quarter" idx="4"/>
          </p:nvPr>
        </p:nvSpPr>
        <p:spPr/>
        <p:txBody>
          <a:bodyPr/>
          <a:lstStyle>
            <a:lvl1pPr>
              <a:defRPr/>
            </a:lvl1pPr>
          </a:lstStyle>
          <a:p>
            <a:fld id="{91C5E0F2-6795-4B2A-9C42-B33089BB8643}" type="slidenum">
              <a:rPr lang="ar-SA"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A58A109-C4CD-48F1-930E-78A642E13430}" type="slidenum">
              <a:rPr lang="ar-SA" altLang="en-US"/>
              <a:pPr/>
              <a:t>‹#›</a:t>
            </a:fld>
            <a:endParaRPr lang="en-US" altLang="en-US"/>
          </a:p>
        </p:txBody>
      </p:sp>
    </p:spTree>
    <p:extLst>
      <p:ext uri="{BB962C8B-B14F-4D97-AF65-F5344CB8AC3E}">
        <p14:creationId xmlns:p14="http://schemas.microsoft.com/office/powerpoint/2010/main" val="188043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2FD9E5-08C9-48B0-A50A-0F818FB08625}" type="slidenum">
              <a:rPr lang="ar-SA" altLang="en-US"/>
              <a:pPr/>
              <a:t>‹#›</a:t>
            </a:fld>
            <a:endParaRPr lang="en-US" altLang="en-US"/>
          </a:p>
        </p:txBody>
      </p:sp>
    </p:spTree>
    <p:extLst>
      <p:ext uri="{BB962C8B-B14F-4D97-AF65-F5344CB8AC3E}">
        <p14:creationId xmlns:p14="http://schemas.microsoft.com/office/powerpoint/2010/main" val="3742475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8CD0C316-7B50-4449-8818-E36520439CF6}" type="slidenum">
              <a:rPr lang="ar-SA" altLang="en-US"/>
              <a:pPr/>
              <a:t>‹#›</a:t>
            </a:fld>
            <a:endParaRPr lang="en-US" altLang="en-US"/>
          </a:p>
        </p:txBody>
      </p:sp>
    </p:spTree>
    <p:extLst>
      <p:ext uri="{BB962C8B-B14F-4D97-AF65-F5344CB8AC3E}">
        <p14:creationId xmlns:p14="http://schemas.microsoft.com/office/powerpoint/2010/main" val="2106166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17408B70-5C38-4968-AD16-1290BEE8DB27}" type="slidenum">
              <a:rPr lang="ar-SA" altLang="en-US"/>
              <a:pPr/>
              <a:t>‹#›</a:t>
            </a:fld>
            <a:endParaRPr lang="en-US" altLang="en-US"/>
          </a:p>
        </p:txBody>
      </p:sp>
    </p:spTree>
    <p:extLst>
      <p:ext uri="{BB962C8B-B14F-4D97-AF65-F5344CB8AC3E}">
        <p14:creationId xmlns:p14="http://schemas.microsoft.com/office/powerpoint/2010/main" val="58261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21890"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smtClean="0"/>
              <a:t>Click to edit Master title style</a:t>
            </a:r>
          </a:p>
        </p:txBody>
      </p:sp>
      <p:sp>
        <p:nvSpPr>
          <p:cNvPr id="42189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421892" name="Rectangle 4"/>
          <p:cNvSpPr>
            <a:spLocks noGrp="1" noChangeArrowheads="1"/>
          </p:cNvSpPr>
          <p:nvPr>
            <p:ph type="dt" sz="quarter" idx="2"/>
          </p:nvPr>
        </p:nvSpPr>
        <p:spPr/>
        <p:txBody>
          <a:bodyPr/>
          <a:lstStyle>
            <a:lvl1pPr>
              <a:defRPr/>
            </a:lvl1pPr>
          </a:lstStyle>
          <a:p>
            <a:endParaRPr lang="en-US" altLang="en-US"/>
          </a:p>
        </p:txBody>
      </p:sp>
      <p:sp>
        <p:nvSpPr>
          <p:cNvPr id="421893" name="Rectangle 5"/>
          <p:cNvSpPr>
            <a:spLocks noGrp="1" noChangeArrowheads="1"/>
          </p:cNvSpPr>
          <p:nvPr>
            <p:ph type="ftr" sz="quarter" idx="3"/>
          </p:nvPr>
        </p:nvSpPr>
        <p:spPr/>
        <p:txBody>
          <a:bodyPr/>
          <a:lstStyle>
            <a:lvl1pPr>
              <a:defRPr/>
            </a:lvl1pPr>
          </a:lstStyle>
          <a:p>
            <a:endParaRPr lang="en-US" altLang="en-US"/>
          </a:p>
        </p:txBody>
      </p:sp>
      <p:sp>
        <p:nvSpPr>
          <p:cNvPr id="421894" name="Rectangle 6"/>
          <p:cNvSpPr>
            <a:spLocks noGrp="1" noChangeArrowheads="1"/>
          </p:cNvSpPr>
          <p:nvPr>
            <p:ph type="sldNum" sz="quarter" idx="4"/>
          </p:nvPr>
        </p:nvSpPr>
        <p:spPr/>
        <p:txBody>
          <a:bodyPr/>
          <a:lstStyle>
            <a:lvl1pPr>
              <a:defRPr/>
            </a:lvl1pPr>
          </a:lstStyle>
          <a:p>
            <a:fld id="{115BB7A8-132F-437B-8DD7-3DD46BE38C51}" type="slidenum">
              <a:rPr lang="ar-SA"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5593CB2-BE54-48C1-BAD5-79747D841B6E}" type="slidenum">
              <a:rPr lang="ar-SA" altLang="en-US"/>
              <a:pPr/>
              <a:t>‹#›</a:t>
            </a:fld>
            <a:endParaRPr lang="en-US" altLang="en-US"/>
          </a:p>
        </p:txBody>
      </p:sp>
    </p:spTree>
    <p:extLst>
      <p:ext uri="{BB962C8B-B14F-4D97-AF65-F5344CB8AC3E}">
        <p14:creationId xmlns:p14="http://schemas.microsoft.com/office/powerpoint/2010/main" val="257156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98A651-061D-41F6-A44B-4CF8BBB3700C}" type="slidenum">
              <a:rPr lang="ar-SA" altLang="en-US"/>
              <a:pPr/>
              <a:t>‹#›</a:t>
            </a:fld>
            <a:endParaRPr lang="en-US" altLang="en-US"/>
          </a:p>
        </p:txBody>
      </p:sp>
    </p:spTree>
    <p:extLst>
      <p:ext uri="{BB962C8B-B14F-4D97-AF65-F5344CB8AC3E}">
        <p14:creationId xmlns:p14="http://schemas.microsoft.com/office/powerpoint/2010/main" val="3136340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B487A46-4B8C-4255-A2B6-19123793A060}" type="slidenum">
              <a:rPr lang="ar-SA" altLang="en-US"/>
              <a:pPr/>
              <a:t>‹#›</a:t>
            </a:fld>
            <a:endParaRPr lang="en-US" altLang="en-US"/>
          </a:p>
        </p:txBody>
      </p:sp>
    </p:spTree>
    <p:extLst>
      <p:ext uri="{BB962C8B-B14F-4D97-AF65-F5344CB8AC3E}">
        <p14:creationId xmlns:p14="http://schemas.microsoft.com/office/powerpoint/2010/main" val="3579502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8EC4827-04A6-4138-AEF3-232661D66CE5}" type="slidenum">
              <a:rPr lang="ar-SA" altLang="en-US"/>
              <a:pPr/>
              <a:t>‹#›</a:t>
            </a:fld>
            <a:endParaRPr lang="en-US" altLang="en-US"/>
          </a:p>
        </p:txBody>
      </p:sp>
    </p:spTree>
    <p:extLst>
      <p:ext uri="{BB962C8B-B14F-4D97-AF65-F5344CB8AC3E}">
        <p14:creationId xmlns:p14="http://schemas.microsoft.com/office/powerpoint/2010/main" val="3365476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A80D610-DF00-4852-861F-AB1C2ECD9F58}" type="slidenum">
              <a:rPr lang="ar-SA" altLang="en-US"/>
              <a:pPr/>
              <a:t>‹#›</a:t>
            </a:fld>
            <a:endParaRPr lang="en-US" altLang="en-US"/>
          </a:p>
        </p:txBody>
      </p:sp>
    </p:spTree>
    <p:extLst>
      <p:ext uri="{BB962C8B-B14F-4D97-AF65-F5344CB8AC3E}">
        <p14:creationId xmlns:p14="http://schemas.microsoft.com/office/powerpoint/2010/main" val="2673645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F963A8B-268B-4D8C-80C6-F77A6F6822F8}" type="slidenum">
              <a:rPr lang="ar-SA" altLang="en-US"/>
              <a:pPr/>
              <a:t>‹#›</a:t>
            </a:fld>
            <a:endParaRPr lang="en-US" altLang="en-US"/>
          </a:p>
        </p:txBody>
      </p:sp>
    </p:spTree>
    <p:extLst>
      <p:ext uri="{BB962C8B-B14F-4D97-AF65-F5344CB8AC3E}">
        <p14:creationId xmlns:p14="http://schemas.microsoft.com/office/powerpoint/2010/main" val="3953394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21251B0-6ACA-4844-B404-44E7281D9CC8}" type="slidenum">
              <a:rPr lang="ar-SA" altLang="en-US"/>
              <a:pPr/>
              <a:t>‹#›</a:t>
            </a:fld>
            <a:endParaRPr lang="en-US" altLang="en-US"/>
          </a:p>
        </p:txBody>
      </p:sp>
    </p:spTree>
    <p:extLst>
      <p:ext uri="{BB962C8B-B14F-4D97-AF65-F5344CB8AC3E}">
        <p14:creationId xmlns:p14="http://schemas.microsoft.com/office/powerpoint/2010/main" val="1587801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927FE3B-68B6-4D11-B773-D345093A9772}" type="slidenum">
              <a:rPr lang="ar-SA" altLang="en-US"/>
              <a:pPr/>
              <a:t>‹#›</a:t>
            </a:fld>
            <a:endParaRPr lang="en-US" altLang="en-US"/>
          </a:p>
        </p:txBody>
      </p:sp>
    </p:spTree>
    <p:extLst>
      <p:ext uri="{BB962C8B-B14F-4D97-AF65-F5344CB8AC3E}">
        <p14:creationId xmlns:p14="http://schemas.microsoft.com/office/powerpoint/2010/main" val="1492681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F6A112E-4CF7-4076-A8EB-DD056F23BDA0}" type="slidenum">
              <a:rPr lang="ar-SA" altLang="en-US"/>
              <a:pPr/>
              <a:t>‹#›</a:t>
            </a:fld>
            <a:endParaRPr lang="en-US" altLang="en-US"/>
          </a:p>
        </p:txBody>
      </p:sp>
    </p:spTree>
    <p:extLst>
      <p:ext uri="{BB962C8B-B14F-4D97-AF65-F5344CB8AC3E}">
        <p14:creationId xmlns:p14="http://schemas.microsoft.com/office/powerpoint/2010/main" val="27754227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69AA064-3941-477D-BF12-BB7DCDC15DE1}" type="slidenum">
              <a:rPr lang="ar-SA" altLang="en-US"/>
              <a:pPr/>
              <a:t>‹#›</a:t>
            </a:fld>
            <a:endParaRPr lang="en-US" altLang="en-US"/>
          </a:p>
        </p:txBody>
      </p:sp>
    </p:spTree>
    <p:extLst>
      <p:ext uri="{BB962C8B-B14F-4D97-AF65-F5344CB8AC3E}">
        <p14:creationId xmlns:p14="http://schemas.microsoft.com/office/powerpoint/2010/main" val="39675766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454F518-6C02-486D-B296-8499DD711C58}" type="slidenum">
              <a:rPr lang="ar-SA" altLang="en-US"/>
              <a:pPr/>
              <a:t>‹#›</a:t>
            </a:fld>
            <a:endParaRPr lang="en-US" altLang="en-US"/>
          </a:p>
        </p:txBody>
      </p:sp>
    </p:spTree>
    <p:extLst>
      <p:ext uri="{BB962C8B-B14F-4D97-AF65-F5344CB8AC3E}">
        <p14:creationId xmlns:p14="http://schemas.microsoft.com/office/powerpoint/2010/main" val="80212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A0F3B5F-E311-455C-B77E-2A8DC85E45DD}" type="slidenum">
              <a:rPr lang="ar-SA" altLang="en-US"/>
              <a:pPr/>
              <a:t>‹#›</a:t>
            </a:fld>
            <a:endParaRPr lang="en-US" altLang="en-US"/>
          </a:p>
        </p:txBody>
      </p:sp>
    </p:spTree>
    <p:extLst>
      <p:ext uri="{BB962C8B-B14F-4D97-AF65-F5344CB8AC3E}">
        <p14:creationId xmlns:p14="http://schemas.microsoft.com/office/powerpoint/2010/main" val="584300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48EE801-54C1-4609-96BD-C5BA8C77BF75}" type="slidenum">
              <a:rPr lang="ar-SA" altLang="en-US"/>
              <a:pPr/>
              <a:t>‹#›</a:t>
            </a:fld>
            <a:endParaRPr lang="en-US" altLang="en-US"/>
          </a:p>
        </p:txBody>
      </p:sp>
    </p:spTree>
    <p:extLst>
      <p:ext uri="{BB962C8B-B14F-4D97-AF65-F5344CB8AC3E}">
        <p14:creationId xmlns:p14="http://schemas.microsoft.com/office/powerpoint/2010/main" val="54853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559051E-EA4F-42D4-8CDB-5CB838EAE719}" type="slidenum">
              <a:rPr lang="ar-SA" altLang="en-US"/>
              <a:pPr/>
              <a:t>‹#›</a:t>
            </a:fld>
            <a:endParaRPr lang="en-US" altLang="en-US"/>
          </a:p>
        </p:txBody>
      </p:sp>
    </p:spTree>
    <p:extLst>
      <p:ext uri="{BB962C8B-B14F-4D97-AF65-F5344CB8AC3E}">
        <p14:creationId xmlns:p14="http://schemas.microsoft.com/office/powerpoint/2010/main" val="155925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5DDE2BC-2FB2-45D8-AAA5-A91E4E838B34}" type="slidenum">
              <a:rPr lang="ar-SA" altLang="en-US"/>
              <a:pPr/>
              <a:t>‹#›</a:t>
            </a:fld>
            <a:endParaRPr lang="en-US" altLang="en-US"/>
          </a:p>
        </p:txBody>
      </p:sp>
    </p:spTree>
    <p:extLst>
      <p:ext uri="{BB962C8B-B14F-4D97-AF65-F5344CB8AC3E}">
        <p14:creationId xmlns:p14="http://schemas.microsoft.com/office/powerpoint/2010/main" val="119993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DC04212-AE24-4CC9-BF22-C21C200C1F51}" type="slidenum">
              <a:rPr lang="ar-SA" altLang="en-US"/>
              <a:pPr/>
              <a:t>‹#›</a:t>
            </a:fld>
            <a:endParaRPr lang="en-US" altLang="en-US"/>
          </a:p>
        </p:txBody>
      </p:sp>
    </p:spTree>
    <p:extLst>
      <p:ext uri="{BB962C8B-B14F-4D97-AF65-F5344CB8AC3E}">
        <p14:creationId xmlns:p14="http://schemas.microsoft.com/office/powerpoint/2010/main" val="105122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3587074-1F5E-4231-B925-8F4A0C5A848B}" type="slidenum">
              <a:rPr lang="ar-SA" altLang="en-US"/>
              <a:pPr/>
              <a:t>‹#›</a:t>
            </a:fld>
            <a:endParaRPr lang="en-US" altLang="en-US"/>
          </a:p>
        </p:txBody>
      </p:sp>
    </p:spTree>
    <p:extLst>
      <p:ext uri="{BB962C8B-B14F-4D97-AF65-F5344CB8AC3E}">
        <p14:creationId xmlns:p14="http://schemas.microsoft.com/office/powerpoint/2010/main" val="131535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50B431-E09F-4734-9F8E-FCD730DEBFA8}" type="slidenum">
              <a:rPr lang="ar-SA" altLang="en-US"/>
              <a:pPr/>
              <a:t>‹#›</a:t>
            </a:fld>
            <a:endParaRPr lang="en-US" altLang="en-US"/>
          </a:p>
        </p:txBody>
      </p:sp>
    </p:spTree>
    <p:extLst>
      <p:ext uri="{BB962C8B-B14F-4D97-AF65-F5344CB8AC3E}">
        <p14:creationId xmlns:p14="http://schemas.microsoft.com/office/powerpoint/2010/main" val="3006439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8338" name="Group 2"/>
          <p:cNvGrpSpPr>
            <a:grpSpLocks/>
          </p:cNvGrpSpPr>
          <p:nvPr/>
        </p:nvGrpSpPr>
        <p:grpSpPr bwMode="auto">
          <a:xfrm>
            <a:off x="0" y="3902075"/>
            <a:ext cx="3400425" cy="2949575"/>
            <a:chOff x="0" y="2458"/>
            <a:chExt cx="2142" cy="1858"/>
          </a:xfrm>
        </p:grpSpPr>
        <p:sp>
          <p:nvSpPr>
            <p:cNvPr id="39833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834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834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834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834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9834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9834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98346"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endParaRPr lang="en-US" altLang="en-US" smtClean="0"/>
          </a:p>
        </p:txBody>
      </p:sp>
      <p:sp>
        <p:nvSpPr>
          <p:cNvPr id="398347"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398348"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10199"/>
                  </a:outerShdw>
                </a:effectLst>
                <a:cs typeface="+mn-cs"/>
              </a:defRPr>
            </a:lvl1pPr>
          </a:lstStyle>
          <a:p>
            <a:endParaRPr lang="en-US" altLang="en-US"/>
          </a:p>
        </p:txBody>
      </p:sp>
      <p:sp>
        <p:nvSpPr>
          <p:cNvPr id="398349"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10199"/>
                  </a:outerShdw>
                </a:effectLst>
                <a:cs typeface="+mn-cs"/>
              </a:defRPr>
            </a:lvl1pPr>
          </a:lstStyle>
          <a:p>
            <a:endParaRPr lang="en-US" altLang="en-US"/>
          </a:p>
        </p:txBody>
      </p:sp>
      <p:sp>
        <p:nvSpPr>
          <p:cNvPr id="398350"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10199"/>
                  </a:outerShdw>
                </a:effectLst>
                <a:cs typeface="+mn-cs"/>
              </a:defRPr>
            </a:lvl1pPr>
          </a:lstStyle>
          <a:p>
            <a:fld id="{C4F0DE78-57EC-40FD-87CB-74420C0384B3}"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04"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27" r:id="rId12"/>
    <p:sldLayoutId id="2147483728" r:id="rId13"/>
  </p:sldLayoutIdLst>
  <p:timing>
    <p:tnLst>
      <p:par>
        <p:cTn id="1" dur="indefinite" restart="never" nodeType="tmRoot"/>
      </p:par>
    </p:tnLst>
  </p:timing>
  <p:txStyles>
    <p:titleStyle>
      <a:lvl1pPr algn="ctr" rtl="1" eaLnBrk="1" fontAlgn="base" hangingPunct="1">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1" eaLnBrk="1" fontAlgn="base" hangingPunct="1">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2pPr>
      <a:lvl3pPr algn="ctr" rtl="1" eaLnBrk="1" fontAlgn="base" hangingPunct="1">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3pPr>
      <a:lvl4pPr algn="ctr" rtl="1" eaLnBrk="1" fontAlgn="base" hangingPunct="1">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4pPr>
      <a:lvl5pPr algn="ctr" rtl="1" eaLnBrk="1" fontAlgn="base" hangingPunct="1">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5pPr>
      <a:lvl6pPr marL="457200" algn="ctr" rtl="1" eaLnBrk="1" fontAlgn="base" hangingPunct="1">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6pPr>
      <a:lvl7pPr marL="914400" algn="ctr" rtl="1" eaLnBrk="1" fontAlgn="base" hangingPunct="1">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7pPr>
      <a:lvl8pPr marL="1371600" algn="ctr" rtl="1" eaLnBrk="1" fontAlgn="base" hangingPunct="1">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8pPr>
      <a:lvl9pPr marL="1828800" algn="ctr" rtl="1" eaLnBrk="1" fontAlgn="base" hangingPunct="1">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cs typeface="Arial" panose="020B0604020202020204" pitchFamily="34" charset="0"/>
        </a:defRPr>
      </a:lvl9pPr>
    </p:titleStyle>
    <p:bodyStyle>
      <a:lvl1pPr marL="342900" indent="-342900" algn="r" rtl="1" eaLnBrk="1" fontAlgn="base" hangingPunct="1">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r" rtl="1" eaLnBrk="1" fontAlgn="base" hangingPunct="1">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r" rtl="1" eaLnBrk="1" fontAlgn="base" hangingPunct="1">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r" rtl="1" eaLnBrk="1" fontAlgn="base" hangingPunct="1">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r" rtl="1" eaLnBrk="1" fontAlgn="base" hangingPunct="1">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20867"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208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cs typeface="+mn-cs"/>
              </a:defRPr>
            </a:lvl1pPr>
          </a:lstStyle>
          <a:p>
            <a:endParaRPr lang="en-US" altLang="en-US"/>
          </a:p>
        </p:txBody>
      </p:sp>
      <p:sp>
        <p:nvSpPr>
          <p:cNvPr id="4208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400">
                <a:effectLst>
                  <a:outerShdw blurRad="38100" dist="38100" dir="2700000" algn="tl">
                    <a:srgbClr val="000000"/>
                  </a:outerShdw>
                </a:effectLst>
                <a:cs typeface="+mn-cs"/>
              </a:defRPr>
            </a:lvl1pPr>
          </a:lstStyle>
          <a:p>
            <a:endParaRPr lang="en-US" altLang="en-US"/>
          </a:p>
        </p:txBody>
      </p:sp>
      <p:sp>
        <p:nvSpPr>
          <p:cNvPr id="4208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cs typeface="+mn-cs"/>
              </a:defRPr>
            </a:lvl1pPr>
          </a:lstStyle>
          <a:p>
            <a:fld id="{A802A520-E828-48DF-9908-79387CA9A2E0}"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0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rtl="1"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r" rtl="1"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themeOverride" Target="../theme/themeOverride2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a:xfrm>
          <a:off x="0" y="0"/>
          <a:ext cx="0" cy="0"/>
          <a:chOff x="0" y="0"/>
          <a:chExt cx="0" cy="0"/>
        </a:xfrm>
      </p:grpSpPr>
      <p:sp>
        <p:nvSpPr>
          <p:cNvPr id="96263" name="Text Box 7"/>
          <p:cNvSpPr txBox="1">
            <a:spLocks noChangeArrowheads="1"/>
          </p:cNvSpPr>
          <p:nvPr/>
        </p:nvSpPr>
        <p:spPr bwMode="auto">
          <a:xfrm>
            <a:off x="827088" y="1052513"/>
            <a:ext cx="7561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800">
              <a:latin typeface="Tahoma" panose="020B0604030504040204" pitchFamily="34" charset="0"/>
              <a:cs typeface="Arial" panose="020B0604020202020204" pitchFamily="34" charset="0"/>
            </a:endParaRPr>
          </a:p>
        </p:txBody>
      </p:sp>
      <p:sp>
        <p:nvSpPr>
          <p:cNvPr id="96265" name="WordArt 9"/>
          <p:cNvSpPr>
            <a:spLocks noChangeArrowheads="1" noChangeShapeType="1" noTextEdit="1"/>
          </p:cNvSpPr>
          <p:nvPr/>
        </p:nvSpPr>
        <p:spPr bwMode="auto">
          <a:xfrm>
            <a:off x="323850" y="1844675"/>
            <a:ext cx="8569325" cy="2376488"/>
          </a:xfrm>
          <a:prstGeom prst="rect">
            <a:avLst/>
          </a:prstGeom>
          <a:extLst>
            <a:ext uri="{AF507438-7753-43E0-B8FC-AC1667EBCBE1}">
              <a14:hiddenEffects xmlns:a14="http://schemas.microsoft.com/office/drawing/2010/main">
                <a:effectLst/>
              </a14:hiddenEffects>
            </a:ext>
          </a:extLst>
        </p:spPr>
        <p:txBody>
          <a:bodyPr wrap="none" fromWordArt="1">
            <a:prstTxWarp prst="textInflate">
              <a:avLst>
                <a:gd name="adj" fmla="val 13634"/>
              </a:avLst>
            </a:prstTxWarp>
            <a:scene3d>
              <a:camera prst="legacyObliqueTopLeft"/>
              <a:lightRig rig="legacyNormal3" dir="r"/>
            </a:scene3d>
            <a:sp3d extrusionH="201600" prstMaterial="legacyMatte">
              <a:extrusionClr>
                <a:srgbClr val="0066CC"/>
              </a:extrusionClr>
              <a:contourClr>
                <a:srgbClr val="339966"/>
              </a:contourClr>
            </a:sp3d>
          </a:bodyPr>
          <a:lstStyle/>
          <a:p>
            <a:pPr algn="ctr"/>
            <a:r>
              <a:rPr lang="fa-IR" sz="4400" kern="10">
                <a:ln w="9525">
                  <a:round/>
                  <a:headEnd/>
                  <a:tailEnd/>
                </a:ln>
                <a:solidFill>
                  <a:srgbClr val="339966"/>
                </a:solidFill>
                <a:cs typeface="B Titr" panose="00000700000000000000" pitchFamily="2" charset="-78"/>
              </a:rPr>
              <a:t>بسم الله الرحمن الرحیم</a:t>
            </a:r>
            <a:endParaRPr lang="en-US" sz="4400" kern="10">
              <a:ln w="9525">
                <a:round/>
                <a:headEnd/>
                <a:tailEnd/>
              </a:ln>
              <a:solidFill>
                <a:srgbClr val="339966"/>
              </a:solidFill>
              <a:cs typeface="B Titr" panose="00000700000000000000" pitchFamily="2" charset="-78"/>
            </a:endParaRPr>
          </a:p>
        </p:txBody>
      </p:sp>
    </p:spTree>
  </p:cSld>
  <p:clrMapOvr>
    <a:overrideClrMapping bg1="dk2" tx1="lt1" bg2="dk1" tx2="lt2" accent1="accent1" accent2="accent2" accent3="accent3" accent4="accent4" accent5="accent5" accent6="accent6" hlink="hlink" folHlink="folHlink"/>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96265"/>
                                        </p:tgtEl>
                                        <p:attrNameLst>
                                          <p:attrName>style.visibility</p:attrName>
                                        </p:attrNameLst>
                                      </p:cBhvr>
                                      <p:to>
                                        <p:strVal val="visible"/>
                                      </p:to>
                                    </p:set>
                                    <p:animEffect transition="in" filter="wedge">
                                      <p:cBhvr>
                                        <p:cTn id="7" dur="2000"/>
                                        <p:tgtEl>
                                          <p:spTgt spid="96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7" name="Rectangle 3"/>
          <p:cNvSpPr>
            <a:spLocks noGrp="1" noChangeArrowheads="1"/>
          </p:cNvSpPr>
          <p:nvPr>
            <p:ph type="body" idx="1"/>
          </p:nvPr>
        </p:nvSpPr>
        <p:spPr>
          <a:xfrm>
            <a:off x="0" y="1557338"/>
            <a:ext cx="9144000" cy="4530725"/>
          </a:xfrm>
        </p:spPr>
        <p:txBody>
          <a:bodyPr/>
          <a:lstStyle/>
          <a:p>
            <a:pPr>
              <a:buFont typeface="Wingdings" panose="05000000000000000000" pitchFamily="2" charset="2"/>
              <a:buNone/>
            </a:pPr>
            <a:r>
              <a:rPr lang="fa-IR" altLang="en-US">
                <a:effectLst>
                  <a:outerShdw blurRad="38100" dist="38100" dir="2700000" algn="tl">
                    <a:srgbClr val="000000"/>
                  </a:outerShdw>
                </a:effectLst>
              </a:rPr>
              <a:t>   </a:t>
            </a:r>
            <a:r>
              <a:rPr lang="fa-IR" altLang="en-US">
                <a:effectLst/>
              </a:rPr>
              <a:t>استخوان های گوش میانی توسط تارهای پیوندی قابل ارتجاع به دیواره گوش میانی متصلند.</a:t>
            </a:r>
          </a:p>
          <a:p>
            <a:pPr>
              <a:buFont typeface="Wingdings" panose="05000000000000000000" pitchFamily="2" charset="2"/>
              <a:buNone/>
            </a:pPr>
            <a:r>
              <a:rPr lang="fa-IR" altLang="en-US">
                <a:effectLst/>
              </a:rPr>
              <a:t>   ماهیچه چکشی و رکابی که از یک طرف به دیواره صندوق صماخ و از طرف دیگر به استخوان های چکشی ورکابی متصلند می توانند حرکت استخوان های گوش میانی را کاهش می دهند و گوش داخلی را در برابر صداهای شدید محافظت کنند.</a:t>
            </a:r>
            <a:endParaRPr lang="en-US" altLang="en-US">
              <a:effectLst/>
            </a:endParaRPr>
          </a:p>
        </p:txBody>
      </p:sp>
    </p:spTree>
  </p:cSld>
  <p:clrMapOvr>
    <a:overrideClrMapping bg1="dk2" tx1="lt1" bg2="dk1" tx2="lt2" accent1="accent1" accent2="accent2" accent3="accent3" accent4="accent4" accent5="accent5" accent6="accent6" hlink="hlink" folHlink="folHlink"/>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18467">
                                            <p:txEl>
                                              <p:pRg st="0" end="0"/>
                                            </p:txEl>
                                          </p:spTgt>
                                        </p:tgtEl>
                                        <p:attrNameLst>
                                          <p:attrName>style.visibility</p:attrName>
                                        </p:attrNameLst>
                                      </p:cBhvr>
                                      <p:to>
                                        <p:strVal val="visible"/>
                                      </p:to>
                                    </p:set>
                                    <p:animEffect transition="in" filter="blinds(horizontal)">
                                      <p:cBhvr>
                                        <p:cTn id="7" dur="1000"/>
                                        <p:tgtEl>
                                          <p:spTgt spid="31846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8467">
                                            <p:txEl>
                                              <p:pRg st="1" end="1"/>
                                            </p:txEl>
                                          </p:spTgt>
                                        </p:tgtEl>
                                        <p:attrNameLst>
                                          <p:attrName>style.visibility</p:attrName>
                                        </p:attrNameLst>
                                      </p:cBhvr>
                                      <p:to>
                                        <p:strVal val="visible"/>
                                      </p:to>
                                    </p:set>
                                    <p:animEffect transition="in" filter="blinds(horizontal)">
                                      <p:cBhvr>
                                        <p:cTn id="10" dur="1000"/>
                                        <p:tgtEl>
                                          <p:spTgt spid="3184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9" name="Rectangle 3"/>
          <p:cNvSpPr>
            <a:spLocks noGrp="1" noChangeArrowheads="1"/>
          </p:cNvSpPr>
          <p:nvPr>
            <p:ph type="body" idx="1"/>
          </p:nvPr>
        </p:nvSpPr>
        <p:spPr>
          <a:xfrm>
            <a:off x="179388" y="1600200"/>
            <a:ext cx="8713787" cy="4530725"/>
          </a:xfrm>
        </p:spPr>
        <p:txBody>
          <a:bodyPr/>
          <a:lstStyle/>
          <a:p>
            <a:pPr>
              <a:buFont typeface="Wingdings" panose="05000000000000000000" pitchFamily="2" charset="2"/>
              <a:buNone/>
            </a:pPr>
            <a:r>
              <a:rPr lang="fa-IR" altLang="en-US">
                <a:effectLst>
                  <a:outerShdw blurRad="38100" dist="38100" dir="2700000" algn="tl">
                    <a:srgbClr val="000000"/>
                  </a:outerShdw>
                </a:effectLst>
              </a:rPr>
              <a:t>  نقش استخوان های گوش میانی انتقال ارتعاشات پرده صماخ به پرده بیضی و تقویت آنهاست.تشدید ارتعاشات به دو علت است یکی آنکه مساحت پرده صماخ 17 برابر پرده بیضی است ودیگر اینکه استخوان های گوش میانی به صورت اهرمی هستند که بازوی بلند آنها به طرف پرده صماخ و بازوی کوچک آن روی پرده بیضی قرار دارد.</a:t>
            </a:r>
            <a:endParaRPr lang="en-US" altLang="en-US">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16419">
                                            <p:txEl>
                                              <p:pRg st="0" end="0"/>
                                            </p:txEl>
                                          </p:spTgt>
                                        </p:tgtEl>
                                        <p:attrNameLst>
                                          <p:attrName>style.visibility</p:attrName>
                                        </p:attrNameLst>
                                      </p:cBhvr>
                                      <p:to>
                                        <p:strVal val="visible"/>
                                      </p:to>
                                    </p:set>
                                    <p:anim calcmode="lin" valueType="num">
                                      <p:cBhvr additive="base">
                                        <p:cTn id="7" dur="1000" fill="hold"/>
                                        <p:tgtEl>
                                          <p:spTgt spid="31641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16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pPr algn="r">
              <a:buFont typeface="Wingdings" panose="05000000000000000000" pitchFamily="2" charset="2"/>
              <a:buNone/>
            </a:pPr>
            <a:r>
              <a:rPr lang="fa-IR" altLang="en-US" sz="2400" b="1">
                <a:effectLst>
                  <a:outerShdw blurRad="38100" dist="38100" dir="2700000" algn="tl">
                    <a:srgbClr val="000000"/>
                  </a:outerShdw>
                </a:effectLst>
                <a:cs typeface="B Titr" panose="00000700000000000000" pitchFamily="2" charset="-78"/>
              </a:rPr>
              <a:t> </a:t>
            </a:r>
            <a:r>
              <a:rPr lang="fa-IR" altLang="en-US" sz="2400" b="1">
                <a:solidFill>
                  <a:srgbClr val="FFFFCC"/>
                </a:solidFill>
                <a:effectLst>
                  <a:outerShdw blurRad="38100" dist="38100" dir="2700000" algn="tl">
                    <a:srgbClr val="000000"/>
                  </a:outerShdw>
                </a:effectLst>
                <a:cs typeface="B Titr" panose="00000700000000000000" pitchFamily="2" charset="-78"/>
              </a:rPr>
              <a:t>گوش داخلی</a:t>
            </a:r>
            <a:endParaRPr lang="en-US" altLang="en-US" sz="2400" b="1">
              <a:solidFill>
                <a:srgbClr val="FFFFCC"/>
              </a:solidFill>
              <a:effectLst>
                <a:outerShdw blurRad="38100" dist="38100" dir="2700000" algn="tl">
                  <a:srgbClr val="000000"/>
                </a:outerShdw>
              </a:effectLst>
              <a:cs typeface="B Titr" panose="00000700000000000000" pitchFamily="2" charset="-78"/>
            </a:endParaRPr>
          </a:p>
        </p:txBody>
      </p:sp>
      <p:sp>
        <p:nvSpPr>
          <p:cNvPr id="231427" name="Rectangle 3"/>
          <p:cNvSpPr>
            <a:spLocks noGrp="1" noChangeArrowheads="1"/>
          </p:cNvSpPr>
          <p:nvPr>
            <p:ph type="body" idx="1"/>
          </p:nvPr>
        </p:nvSpPr>
        <p:spPr>
          <a:xfrm>
            <a:off x="250825" y="1412875"/>
            <a:ext cx="8893175" cy="4968875"/>
          </a:xfrm>
        </p:spPr>
        <p:txBody>
          <a:bodyPr/>
          <a:lstStyle/>
          <a:p>
            <a:pPr>
              <a:buFont typeface="Wingdings" panose="05000000000000000000" pitchFamily="2" charset="2"/>
              <a:buNone/>
            </a:pPr>
            <a:r>
              <a:rPr lang="fa-IR" altLang="en-US">
                <a:solidFill>
                  <a:schemeClr val="hlink"/>
                </a:solidFill>
                <a:effectLst/>
              </a:rPr>
              <a:t>  قسمت اصلی دستگاه شنوایی است و از لوله پر پیچ و خمی  به نام لابیرنت غشایی که درون بخشی از استخوان گیجگاهی قرار دارد تشکیل شده است.حفره پر پیچ و خم استخوان گیجگاه را که لابیرنت غشایی درون آن قرار گرفته است لابیرنت استخوانی می نامند.</a:t>
            </a:r>
            <a:endParaRPr lang="en-US" altLang="en-US">
              <a:solidFill>
                <a:schemeClr val="hlink"/>
              </a:solidFill>
              <a:effectLst/>
            </a:endParaRPr>
          </a:p>
        </p:txBody>
      </p:sp>
      <p:pic>
        <p:nvPicPr>
          <p:cNvPr id="231431" name="Picture 7" descr="meni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3762375"/>
            <a:ext cx="457517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2" tx1="lt1" bg2="dk1" tx2="lt2" accent1="accent1" accent2="accent2" accent3="accent3" accent4="accent4" accent5="accent5" accent6="accent6" hlink="hlink" folHlink="folHlink"/>
  </p:clrMapOvr>
  <p:transition spd="slow">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31426"/>
                                        </p:tgtEl>
                                        <p:attrNameLst>
                                          <p:attrName>style.visibility</p:attrName>
                                        </p:attrNameLst>
                                      </p:cBhvr>
                                      <p:to>
                                        <p:strVal val="visible"/>
                                      </p:to>
                                    </p:set>
                                    <p:animEffect transition="in" filter="fade">
                                      <p:cBhvr>
                                        <p:cTn id="7" dur="1000"/>
                                        <p:tgtEl>
                                          <p:spTgt spid="231426"/>
                                        </p:tgtEl>
                                      </p:cBhvr>
                                    </p:animEffect>
                                    <p:anim calcmode="lin" valueType="num">
                                      <p:cBhvr>
                                        <p:cTn id="8" dur="1000" fill="hold"/>
                                        <p:tgtEl>
                                          <p:spTgt spid="231426"/>
                                        </p:tgtEl>
                                        <p:attrNameLst>
                                          <p:attrName>ppt_x</p:attrName>
                                        </p:attrNameLst>
                                      </p:cBhvr>
                                      <p:tavLst>
                                        <p:tav tm="0">
                                          <p:val>
                                            <p:strVal val="#ppt_x"/>
                                          </p:val>
                                        </p:tav>
                                        <p:tav tm="100000">
                                          <p:val>
                                            <p:strVal val="#ppt_x"/>
                                          </p:val>
                                        </p:tav>
                                      </p:tavLst>
                                    </p:anim>
                                    <p:anim calcmode="lin" valueType="num">
                                      <p:cBhvr>
                                        <p:cTn id="9" dur="1000" fill="hold"/>
                                        <p:tgtEl>
                                          <p:spTgt spid="23142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8" presetClass="entr" presetSubtype="16" fill="hold" nodeType="afterEffect">
                                  <p:stCondLst>
                                    <p:cond delay="0"/>
                                  </p:stCondLst>
                                  <p:childTnLst>
                                    <p:set>
                                      <p:cBhvr>
                                        <p:cTn id="12" dur="1" fill="hold">
                                          <p:stCondLst>
                                            <p:cond delay="0"/>
                                          </p:stCondLst>
                                        </p:cTn>
                                        <p:tgtEl>
                                          <p:spTgt spid="231427">
                                            <p:txEl>
                                              <p:pRg st="0" end="0"/>
                                            </p:txEl>
                                          </p:spTgt>
                                        </p:tgtEl>
                                        <p:attrNameLst>
                                          <p:attrName>style.visibility</p:attrName>
                                        </p:attrNameLst>
                                      </p:cBhvr>
                                      <p:to>
                                        <p:strVal val="visible"/>
                                      </p:to>
                                    </p:set>
                                    <p:animEffect transition="in" filter="diamond(in)">
                                      <p:cBhvr>
                                        <p:cTn id="13" dur="2000"/>
                                        <p:tgtEl>
                                          <p:spTgt spid="231427">
                                            <p:txEl>
                                              <p:pRg st="0" end="0"/>
                                            </p:txEl>
                                          </p:spTgt>
                                        </p:tgtEl>
                                      </p:cBhvr>
                                    </p:animEffect>
                                  </p:childTnLst>
                                </p:cTn>
                              </p:par>
                              <p:par>
                                <p:cTn id="14" presetID="31" presetClass="entr" presetSubtype="0" fill="hold" nodeType="withEffect">
                                  <p:stCondLst>
                                    <p:cond delay="0"/>
                                  </p:stCondLst>
                                  <p:iterate type="lt">
                                    <p:tmPct val="5000"/>
                                  </p:iterate>
                                  <p:childTnLst>
                                    <p:set>
                                      <p:cBhvr>
                                        <p:cTn id="15" dur="1" fill="hold">
                                          <p:stCondLst>
                                            <p:cond delay="0"/>
                                          </p:stCondLst>
                                        </p:cTn>
                                        <p:tgtEl>
                                          <p:spTgt spid="231431"/>
                                        </p:tgtEl>
                                        <p:attrNameLst>
                                          <p:attrName>style.visibility</p:attrName>
                                        </p:attrNameLst>
                                      </p:cBhvr>
                                      <p:to>
                                        <p:strVal val="visible"/>
                                      </p:to>
                                    </p:set>
                                    <p:anim calcmode="lin" valueType="num">
                                      <p:cBhvr>
                                        <p:cTn id="16" dur="1000" fill="hold"/>
                                        <p:tgtEl>
                                          <p:spTgt spid="231431"/>
                                        </p:tgtEl>
                                        <p:attrNameLst>
                                          <p:attrName>ppt_w</p:attrName>
                                        </p:attrNameLst>
                                      </p:cBhvr>
                                      <p:tavLst>
                                        <p:tav tm="0">
                                          <p:val>
                                            <p:fltVal val="0"/>
                                          </p:val>
                                        </p:tav>
                                        <p:tav tm="100000">
                                          <p:val>
                                            <p:strVal val="#ppt_w"/>
                                          </p:val>
                                        </p:tav>
                                      </p:tavLst>
                                    </p:anim>
                                    <p:anim calcmode="lin" valueType="num">
                                      <p:cBhvr>
                                        <p:cTn id="17" dur="1000" fill="hold"/>
                                        <p:tgtEl>
                                          <p:spTgt spid="231431"/>
                                        </p:tgtEl>
                                        <p:attrNameLst>
                                          <p:attrName>ppt_h</p:attrName>
                                        </p:attrNameLst>
                                      </p:cBhvr>
                                      <p:tavLst>
                                        <p:tav tm="0">
                                          <p:val>
                                            <p:fltVal val="0"/>
                                          </p:val>
                                        </p:tav>
                                        <p:tav tm="100000">
                                          <p:val>
                                            <p:strVal val="#ppt_h"/>
                                          </p:val>
                                        </p:tav>
                                      </p:tavLst>
                                    </p:anim>
                                    <p:anim calcmode="lin" valueType="num">
                                      <p:cBhvr>
                                        <p:cTn id="18" dur="1000" fill="hold"/>
                                        <p:tgtEl>
                                          <p:spTgt spid="231431"/>
                                        </p:tgtEl>
                                        <p:attrNameLst>
                                          <p:attrName>style.rotation</p:attrName>
                                        </p:attrNameLst>
                                      </p:cBhvr>
                                      <p:tavLst>
                                        <p:tav tm="0">
                                          <p:val>
                                            <p:fltVal val="90"/>
                                          </p:val>
                                        </p:tav>
                                        <p:tav tm="100000">
                                          <p:val>
                                            <p:fltVal val="0"/>
                                          </p:val>
                                        </p:tav>
                                      </p:tavLst>
                                    </p:anim>
                                    <p:animEffect transition="in" filter="fade">
                                      <p:cBhvr>
                                        <p:cTn id="19" dur="1000"/>
                                        <p:tgtEl>
                                          <p:spTgt spid="231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Grp="1" noChangeArrowheads="1"/>
          </p:cNvSpPr>
          <p:nvPr>
            <p:ph type="body" idx="1"/>
          </p:nvPr>
        </p:nvSpPr>
        <p:spPr>
          <a:xfrm>
            <a:off x="-152400" y="304800"/>
            <a:ext cx="9144000" cy="4530725"/>
          </a:xfrm>
        </p:spPr>
        <p:txBody>
          <a:bodyPr/>
          <a:lstStyle/>
          <a:p>
            <a:pPr>
              <a:lnSpc>
                <a:spcPct val="80000"/>
              </a:lnSpc>
              <a:buFont typeface="Wingdings" panose="05000000000000000000" pitchFamily="2" charset="2"/>
              <a:buNone/>
            </a:pPr>
            <a:r>
              <a:rPr lang="fa-IR" altLang="en-US" dirty="0">
                <a:effectLst>
                  <a:outerShdw blurRad="38100" dist="38100" dir="2700000" algn="tl">
                    <a:srgbClr val="FFFFFF"/>
                  </a:outerShdw>
                </a:effectLst>
              </a:rPr>
              <a:t>   </a:t>
            </a:r>
            <a:endParaRPr lang="fa-IR" altLang="en-US" dirty="0">
              <a:effectLst/>
            </a:endParaRPr>
          </a:p>
          <a:p>
            <a:pPr>
              <a:lnSpc>
                <a:spcPct val="80000"/>
              </a:lnSpc>
              <a:buFont typeface="Wingdings" panose="05000000000000000000" pitchFamily="2" charset="2"/>
              <a:buNone/>
            </a:pPr>
            <a:r>
              <a:rPr lang="fa-IR" altLang="en-US" dirty="0">
                <a:effectLst/>
              </a:rPr>
              <a:t>  گیرنده های حفظ تعادل در بخش دهلیزی و مجاری نیم دایره و گیرنده های شنوایی در بخش حلزونی قرار دارند. بخش دهلیزی شامل دو کیسه کوچک به نام های اوتریکول وساکول است که توسط مجرای باریکی به هم مربوطند</a:t>
            </a:r>
            <a:r>
              <a:rPr lang="fa-IR" altLang="en-US" dirty="0" smtClean="0">
                <a:effectLst/>
              </a:rPr>
              <a:t>.</a:t>
            </a:r>
            <a:endParaRPr lang="en-US" altLang="en-US" dirty="0" smtClean="0">
              <a:effectLst/>
            </a:endParaRPr>
          </a:p>
          <a:p>
            <a:pPr>
              <a:lnSpc>
                <a:spcPct val="80000"/>
              </a:lnSpc>
              <a:buNone/>
            </a:pPr>
            <a:r>
              <a:rPr lang="fa-IR" altLang="en-US" b="1" dirty="0">
                <a:solidFill>
                  <a:srgbClr val="FFFFCC"/>
                </a:solidFill>
                <a:effectLst/>
                <a:cs typeface="B Titr" panose="00000700000000000000" pitchFamily="2" charset="-78"/>
              </a:rPr>
              <a:t>مجاری نیم </a:t>
            </a:r>
            <a:r>
              <a:rPr lang="fa-IR" altLang="en-US" b="1" dirty="0" smtClean="0">
                <a:solidFill>
                  <a:srgbClr val="FFFFCC"/>
                </a:solidFill>
                <a:effectLst/>
                <a:cs typeface="B Titr" panose="00000700000000000000" pitchFamily="2" charset="-78"/>
              </a:rPr>
              <a:t>دایره</a:t>
            </a:r>
            <a:endParaRPr lang="en-US" altLang="en-US" b="1" dirty="0" smtClean="0">
              <a:solidFill>
                <a:srgbClr val="FFFFCC"/>
              </a:solidFill>
              <a:effectLst/>
              <a:cs typeface="B Titr" panose="00000700000000000000" pitchFamily="2" charset="-78"/>
            </a:endParaRPr>
          </a:p>
          <a:p>
            <a:pPr>
              <a:lnSpc>
                <a:spcPct val="80000"/>
              </a:lnSpc>
              <a:buNone/>
            </a:pPr>
            <a:r>
              <a:rPr lang="fa-IR" altLang="en-US" dirty="0">
                <a:solidFill>
                  <a:srgbClr val="000000"/>
                </a:solidFill>
                <a:effectLst/>
              </a:rPr>
              <a:t>از سه مجرای </a:t>
            </a:r>
            <a:r>
              <a:rPr lang="fa-IR" altLang="en-US" dirty="0" smtClean="0">
                <a:solidFill>
                  <a:srgbClr val="000000"/>
                </a:solidFill>
                <a:effectLst/>
              </a:rPr>
              <a:t>نیم</a:t>
            </a:r>
            <a:r>
              <a:rPr lang="en-US" altLang="en-US" dirty="0" smtClean="0">
                <a:solidFill>
                  <a:srgbClr val="000000"/>
                </a:solidFill>
                <a:effectLst/>
              </a:rPr>
              <a:t> </a:t>
            </a:r>
            <a:r>
              <a:rPr lang="fa-IR" altLang="en-US" dirty="0" smtClean="0">
                <a:solidFill>
                  <a:srgbClr val="000000"/>
                </a:solidFill>
                <a:effectLst/>
              </a:rPr>
              <a:t>دایره </a:t>
            </a:r>
            <a:r>
              <a:rPr lang="fa-IR" altLang="en-US" dirty="0">
                <a:solidFill>
                  <a:srgbClr val="000000"/>
                </a:solidFill>
                <a:effectLst/>
              </a:rPr>
              <a:t>قدامی و خلفی وخارجی تشکیل یافته است که این سه مجرا که شبیه به نعل اسب هستند </a:t>
            </a:r>
            <a:r>
              <a:rPr lang="fa-IR" altLang="en-US" dirty="0" smtClean="0">
                <a:solidFill>
                  <a:srgbClr val="000000"/>
                </a:solidFill>
                <a:effectLst/>
              </a:rPr>
              <a:t>با </a:t>
            </a:r>
            <a:r>
              <a:rPr lang="fa-IR" altLang="en-US" dirty="0">
                <a:solidFill>
                  <a:srgbClr val="000000"/>
                </a:solidFill>
                <a:effectLst/>
              </a:rPr>
              <a:t>جابجا شدن مایع آندولنف در داخل این مجاری رشته های حسا س تعادلی آن متأ ثر می شود واحساس تعادل را به مراکز تعادلی در سیستم عصبی مرکزی منتقل می نمایند.</a:t>
            </a:r>
            <a:endParaRPr lang="en-US" altLang="en-US" dirty="0">
              <a:solidFill>
                <a:srgbClr val="000000"/>
              </a:solidFill>
              <a:effectLst/>
            </a:endParaRPr>
          </a:p>
          <a:p>
            <a:pPr>
              <a:lnSpc>
                <a:spcPct val="80000"/>
              </a:lnSpc>
              <a:buNone/>
            </a:pPr>
            <a:endParaRPr lang="en-US" altLang="en-US" b="1" dirty="0" smtClean="0">
              <a:solidFill>
                <a:srgbClr val="FFFFCC"/>
              </a:solidFill>
              <a:effectLst/>
              <a:cs typeface="B Titr" panose="00000700000000000000" pitchFamily="2" charset="-78"/>
            </a:endParaRPr>
          </a:p>
          <a:p>
            <a:pPr>
              <a:lnSpc>
                <a:spcPct val="80000"/>
              </a:lnSpc>
              <a:buNone/>
            </a:pPr>
            <a:endParaRPr lang="en-US" altLang="en-US" dirty="0">
              <a:effectLst/>
            </a:endParaRPr>
          </a:p>
        </p:txBody>
      </p:sp>
    </p:spTree>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animEffect transition="in" filter="strips(downLeft)">
                                      <p:cBhvr>
                                        <p:cTn id="7" dur="1000"/>
                                        <p:tgtEl>
                                          <p:spTgt spid="310275">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10275">
                                            <p:txEl>
                                              <p:pRg st="1" end="1"/>
                                            </p:txEl>
                                          </p:spTgt>
                                        </p:tgtEl>
                                        <p:attrNameLst>
                                          <p:attrName>style.visibility</p:attrName>
                                        </p:attrNameLst>
                                      </p:cBhvr>
                                      <p:to>
                                        <p:strVal val="visible"/>
                                      </p:to>
                                    </p:set>
                                    <p:animEffect transition="in" filter="strips(downLeft)">
                                      <p:cBhvr>
                                        <p:cTn id="10" dur="1000"/>
                                        <p:tgtEl>
                                          <p:spTgt spid="31027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10275">
                                            <p:txEl>
                                              <p:pRg st="2" end="2"/>
                                            </p:txEl>
                                          </p:spTgt>
                                        </p:tgtEl>
                                        <p:attrNameLst>
                                          <p:attrName>style.visibility</p:attrName>
                                        </p:attrNameLst>
                                      </p:cBhvr>
                                      <p:to>
                                        <p:strVal val="visible"/>
                                      </p:to>
                                    </p:set>
                                    <p:animEffect transition="in" filter="strips(downLeft)">
                                      <p:cBhvr>
                                        <p:cTn id="15" dur="1000"/>
                                        <p:tgtEl>
                                          <p:spTgt spid="3102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310275">
                                            <p:txEl>
                                              <p:pRg st="3" end="3"/>
                                            </p:txEl>
                                          </p:spTgt>
                                        </p:tgtEl>
                                        <p:attrNameLst>
                                          <p:attrName>style.visibility</p:attrName>
                                        </p:attrNameLst>
                                      </p:cBhvr>
                                      <p:to>
                                        <p:strVal val="visible"/>
                                      </p:to>
                                    </p:set>
                                    <p:animEffect transition="in" filter="strips(downLeft)">
                                      <p:cBhvr>
                                        <p:cTn id="20" dur="1000"/>
                                        <p:tgtEl>
                                          <p:spTgt spid="310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fa-IR" altLang="en-US" b="1">
                <a:solidFill>
                  <a:srgbClr val="FF0066"/>
                </a:solidFill>
                <a:effectLst/>
              </a:rPr>
              <a:t>بخش حلزونی</a:t>
            </a:r>
            <a:endParaRPr lang="en-US" altLang="en-US" b="1">
              <a:solidFill>
                <a:srgbClr val="FF0066"/>
              </a:solidFill>
              <a:effectLst/>
            </a:endParaRPr>
          </a:p>
        </p:txBody>
      </p:sp>
      <p:sp>
        <p:nvSpPr>
          <p:cNvPr id="299011" name="Rectangle 3"/>
          <p:cNvSpPr>
            <a:spLocks noGrp="1" noChangeArrowheads="1"/>
          </p:cNvSpPr>
          <p:nvPr>
            <p:ph type="body" idx="1"/>
          </p:nvPr>
        </p:nvSpPr>
        <p:spPr>
          <a:xfrm>
            <a:off x="-180975" y="1557338"/>
            <a:ext cx="9145588" cy="4537075"/>
          </a:xfrm>
        </p:spPr>
        <p:txBody>
          <a:bodyPr/>
          <a:lstStyle/>
          <a:p>
            <a:pPr rtl="0">
              <a:lnSpc>
                <a:spcPct val="110000"/>
              </a:lnSpc>
              <a:buFont typeface="Wingdings" panose="05000000000000000000" pitchFamily="2" charset="2"/>
              <a:buNone/>
            </a:pPr>
            <a:r>
              <a:rPr lang="fa-IR" altLang="en-US">
                <a:solidFill>
                  <a:schemeClr val="hlink"/>
                </a:solidFill>
                <a:effectLst/>
              </a:rPr>
              <a:t>حلزون استخوانی که حلزون غشایی را در خود جا داده است</a:t>
            </a:r>
          </a:p>
          <a:p>
            <a:pPr rtl="0">
              <a:lnSpc>
                <a:spcPct val="110000"/>
              </a:lnSpc>
              <a:buFont typeface="Wingdings" panose="05000000000000000000" pitchFamily="2" charset="2"/>
              <a:buNone/>
            </a:pPr>
            <a:r>
              <a:rPr lang="fa-IR" altLang="en-US">
                <a:solidFill>
                  <a:schemeClr val="hlink"/>
                </a:solidFill>
                <a:effectLst/>
              </a:rPr>
              <a:t> لوله ای به طول تقریبی 35 میلی متر است که دو دور و نیم به </a:t>
            </a:r>
          </a:p>
          <a:p>
            <a:pPr rtl="0">
              <a:lnSpc>
                <a:spcPct val="110000"/>
              </a:lnSpc>
              <a:buFont typeface="Wingdings" panose="05000000000000000000" pitchFamily="2" charset="2"/>
              <a:buNone/>
            </a:pPr>
            <a:r>
              <a:rPr lang="fa-IR" altLang="en-US">
                <a:solidFill>
                  <a:schemeClr val="hlink"/>
                </a:solidFill>
                <a:effectLst/>
              </a:rPr>
              <a:t>دور محور استخوانی به نام ستونک پیچیده شده است . ستونک لوله تو خالی است که شاخه های عصبی حلزون گوش و حلزون غشایی در آن جای دارند.</a:t>
            </a:r>
          </a:p>
        </p:txBody>
      </p:sp>
    </p:spTree>
  </p:cSld>
  <p:clrMapOvr>
    <a:overrideClrMapping bg1="dk2" tx1="lt1" bg2="dk1" tx2="lt2" accent1="accent1" accent2="accent2" accent3="accent3" accent4="accent4" accent5="accent5" accent6="accent6" hlink="hlink" folHlink="folHlink"/>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99010"/>
                                        </p:tgtEl>
                                        <p:attrNameLst>
                                          <p:attrName>style.visibility</p:attrName>
                                        </p:attrNameLst>
                                      </p:cBhvr>
                                      <p:to>
                                        <p:strVal val="visible"/>
                                      </p:to>
                                    </p:set>
                                    <p:animEffect transition="in" filter="wheel(4)">
                                      <p:cBhvr>
                                        <p:cTn id="7" dur="1000"/>
                                        <p:tgtEl>
                                          <p:spTgt spid="299010"/>
                                        </p:tgtEl>
                                      </p:cBhvr>
                                    </p:animEffect>
                                  </p:childTnLst>
                                </p:cTn>
                              </p:par>
                            </p:childTnLst>
                          </p:cTn>
                        </p:par>
                        <p:par>
                          <p:cTn id="8" fill="hold" nodeType="afterGroup">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299011">
                                            <p:txEl>
                                              <p:pRg st="0" end="0"/>
                                            </p:txEl>
                                          </p:spTgt>
                                        </p:tgtEl>
                                        <p:attrNameLst>
                                          <p:attrName>style.visibility</p:attrName>
                                        </p:attrNameLst>
                                      </p:cBhvr>
                                      <p:to>
                                        <p:strVal val="visible"/>
                                      </p:to>
                                    </p:set>
                                    <p:animEffect transition="in" filter="slide(fromBottom)">
                                      <p:cBhvr>
                                        <p:cTn id="11" dur="1000"/>
                                        <p:tgtEl>
                                          <p:spTgt spid="299011">
                                            <p:txEl>
                                              <p:pRg st="0" end="0"/>
                                            </p:txEl>
                                          </p:spTgt>
                                        </p:tgtEl>
                                      </p:cBhvr>
                                    </p:animEffect>
                                  </p:childTnLst>
                                </p:cTn>
                              </p:par>
                            </p:childTnLst>
                          </p:cTn>
                        </p:par>
                        <p:par>
                          <p:cTn id="12" fill="hold" nodeType="afterGroup">
                            <p:stCondLst>
                              <p:cond delay="2000"/>
                            </p:stCondLst>
                            <p:childTnLst>
                              <p:par>
                                <p:cTn id="13" presetID="12" presetClass="entr" presetSubtype="4" fill="hold" grpId="0" nodeType="afterEffect">
                                  <p:stCondLst>
                                    <p:cond delay="0"/>
                                  </p:stCondLst>
                                  <p:childTnLst>
                                    <p:set>
                                      <p:cBhvr>
                                        <p:cTn id="14" dur="1" fill="hold">
                                          <p:stCondLst>
                                            <p:cond delay="0"/>
                                          </p:stCondLst>
                                        </p:cTn>
                                        <p:tgtEl>
                                          <p:spTgt spid="299011">
                                            <p:txEl>
                                              <p:pRg st="1" end="1"/>
                                            </p:txEl>
                                          </p:spTgt>
                                        </p:tgtEl>
                                        <p:attrNameLst>
                                          <p:attrName>style.visibility</p:attrName>
                                        </p:attrNameLst>
                                      </p:cBhvr>
                                      <p:to>
                                        <p:strVal val="visible"/>
                                      </p:to>
                                    </p:set>
                                    <p:animEffect transition="in" filter="slide(fromBottom)">
                                      <p:cBhvr>
                                        <p:cTn id="15" dur="1000"/>
                                        <p:tgtEl>
                                          <p:spTgt spid="299011">
                                            <p:txEl>
                                              <p:pRg st="1" end="1"/>
                                            </p:txEl>
                                          </p:spTgt>
                                        </p:tgtEl>
                                      </p:cBhvr>
                                    </p:animEffect>
                                  </p:childTnLst>
                                </p:cTn>
                              </p:par>
                            </p:childTnLst>
                          </p:cTn>
                        </p:par>
                        <p:par>
                          <p:cTn id="16" fill="hold" nodeType="afterGroup">
                            <p:stCondLst>
                              <p:cond delay="3000"/>
                            </p:stCondLst>
                            <p:childTnLst>
                              <p:par>
                                <p:cTn id="17" presetID="12" presetClass="entr" presetSubtype="4" fill="hold" grpId="0" nodeType="afterEffect">
                                  <p:stCondLst>
                                    <p:cond delay="0"/>
                                  </p:stCondLst>
                                  <p:childTnLst>
                                    <p:set>
                                      <p:cBhvr>
                                        <p:cTn id="18" dur="1" fill="hold">
                                          <p:stCondLst>
                                            <p:cond delay="0"/>
                                          </p:stCondLst>
                                        </p:cTn>
                                        <p:tgtEl>
                                          <p:spTgt spid="299011">
                                            <p:txEl>
                                              <p:pRg st="2" end="2"/>
                                            </p:txEl>
                                          </p:spTgt>
                                        </p:tgtEl>
                                        <p:attrNameLst>
                                          <p:attrName>style.visibility</p:attrName>
                                        </p:attrNameLst>
                                      </p:cBhvr>
                                      <p:to>
                                        <p:strVal val="visible"/>
                                      </p:to>
                                    </p:set>
                                    <p:animEffect transition="in" filter="slide(fromBottom)">
                                      <p:cBhvr>
                                        <p:cTn id="19" dur="1000"/>
                                        <p:tgtEl>
                                          <p:spTgt spid="299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p:bldP spid="2990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5" name="Rectangle 3"/>
          <p:cNvSpPr>
            <a:spLocks noGrp="1" noChangeArrowheads="1"/>
          </p:cNvSpPr>
          <p:nvPr>
            <p:ph type="body" idx="1"/>
          </p:nvPr>
        </p:nvSpPr>
        <p:spPr>
          <a:xfrm>
            <a:off x="-35312" y="0"/>
            <a:ext cx="9144000" cy="4530725"/>
          </a:xfrm>
        </p:spPr>
        <p:txBody>
          <a:bodyPr/>
          <a:lstStyle/>
          <a:p>
            <a:pPr>
              <a:buFont typeface="Wingdings" panose="05000000000000000000" pitchFamily="2" charset="2"/>
              <a:buNone/>
            </a:pPr>
            <a:r>
              <a:rPr lang="fa-IR" altLang="en-US" dirty="0">
                <a:effectLst>
                  <a:outerShdw blurRad="38100" dist="38100" dir="2700000" algn="tl">
                    <a:srgbClr val="FFFFFF"/>
                  </a:outerShdw>
                </a:effectLst>
              </a:rPr>
              <a:t>   </a:t>
            </a:r>
            <a:r>
              <a:rPr lang="fa-IR" altLang="en-US" dirty="0">
                <a:effectLst/>
              </a:rPr>
              <a:t>دربرش عرضی حلزون استخوانی سه مجرا مشاهده شود: مجرای دهلیزی ،صماخی ومیانی (حلزون غشایی).غشاء بین مجرای دهلیزی و صماخی بسیار نازک است.</a:t>
            </a:r>
            <a:endParaRPr lang="en-US" altLang="en-US" dirty="0">
              <a:effectLst/>
            </a:endParaRPr>
          </a:p>
          <a:p>
            <a:pPr>
              <a:buFont typeface="Wingdings" panose="05000000000000000000" pitchFamily="2" charset="2"/>
              <a:buNone/>
            </a:pPr>
            <a:r>
              <a:rPr lang="fa-IR" altLang="en-US" dirty="0">
                <a:effectLst/>
              </a:rPr>
              <a:t>  مجرای میانی و صماخی توسط غشای پایه از هم جدا می شوند.در این غشا چندین هزارتارپیوندی وجود دارد که طولشان در قاعده حلزون کم است و به تدریج به طرف راس بر طول آنها افزوده می شود.</a:t>
            </a:r>
            <a:endParaRPr lang="en-US" altLang="en-US" dirty="0">
              <a:effectLst/>
            </a:endParaRPr>
          </a:p>
        </p:txBody>
      </p:sp>
      <p:pic>
        <p:nvPicPr>
          <p:cNvPr id="11" name="Picture 6" descr="https://piktysa.files.wordpress.com/2010/11/ea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33014"/>
            <a:ext cx="6096000" cy="3486913"/>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box(in)">
                                      <p:cBhvr>
                                        <p:cTn id="7" dur="1000"/>
                                        <p:tgtEl>
                                          <p:spTgt spid="30003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00035">
                                            <p:txEl>
                                              <p:pRg st="1" end="1"/>
                                            </p:txEl>
                                          </p:spTgt>
                                        </p:tgtEl>
                                        <p:attrNameLst>
                                          <p:attrName>style.visibility</p:attrName>
                                        </p:attrNameLst>
                                      </p:cBhvr>
                                      <p:to>
                                        <p:strVal val="visible"/>
                                      </p:to>
                                    </p:set>
                                    <p:animEffect transition="in" filter="box(in)">
                                      <p:cBhvr>
                                        <p:cTn id="10" dur="1000"/>
                                        <p:tgtEl>
                                          <p:spTgt spid="300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Rectangle 3"/>
          <p:cNvSpPr>
            <a:spLocks noGrp="1" noChangeArrowheads="1"/>
          </p:cNvSpPr>
          <p:nvPr>
            <p:ph type="body" idx="1"/>
          </p:nvPr>
        </p:nvSpPr>
        <p:spPr>
          <a:xfrm>
            <a:off x="0" y="1600200"/>
            <a:ext cx="9324975" cy="4530725"/>
          </a:xfrm>
        </p:spPr>
        <p:txBody>
          <a:bodyPr/>
          <a:lstStyle/>
          <a:p>
            <a:pPr>
              <a:lnSpc>
                <a:spcPct val="80000"/>
              </a:lnSpc>
              <a:buFont typeface="Wingdings" panose="05000000000000000000" pitchFamily="2" charset="2"/>
              <a:buNone/>
            </a:pPr>
            <a:r>
              <a:rPr lang="fa-IR" altLang="en-US">
                <a:effectLst/>
              </a:rPr>
              <a:t>   برروی تارهای غشاء پایه اندام های کورتی قرار دارند این اندام ها دارای سلول های مژه داری هستند که امواج حاصل از ارتعاشات صوتی را به پتانسیل عمل عصبی تبدیل می کنند .</a:t>
            </a:r>
          </a:p>
          <a:p>
            <a:pPr>
              <a:lnSpc>
                <a:spcPct val="80000"/>
              </a:lnSpc>
              <a:buFont typeface="Wingdings" panose="05000000000000000000" pitchFamily="2" charset="2"/>
              <a:buNone/>
            </a:pPr>
            <a:r>
              <a:rPr lang="fa-IR" altLang="en-US">
                <a:effectLst/>
              </a:rPr>
              <a:t>   دراین اندام ها سلول هایی نیز وجود دارند که قاعده شان روی غشاء پایه متکی بوده و درراس به هم متصلند و کمان کورتی را تشکیل می دهند که مجموعه آنها در طول مجرای حلزونی تونل کورتی نامیده می شود.</a:t>
            </a:r>
            <a:endParaRPr lang="en-US" altLang="en-US">
              <a:effectLst/>
            </a:endParaRPr>
          </a:p>
        </p:txBody>
      </p:sp>
    </p:spTree>
  </p:cSld>
  <p:clrMapOvr>
    <a:overrideClrMapping bg1="dk2" tx1="lt1" bg2="dk1" tx2="lt2" accent1="accent1" accent2="accent2" accent3="accent3" accent4="accent4" accent5="accent5" accent6="accent6" hlink="hlink" folHlink="folHlink"/>
  </p:clrMapOvr>
  <p:transition spd="slow">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Effect transition="in" filter="checkerboard(across)">
                                      <p:cBhvr>
                                        <p:cTn id="7" dur="1000"/>
                                        <p:tgtEl>
                                          <p:spTgt spid="303107">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03107">
                                            <p:txEl>
                                              <p:pRg st="1" end="1"/>
                                            </p:txEl>
                                          </p:spTgt>
                                        </p:tgtEl>
                                        <p:attrNameLst>
                                          <p:attrName>style.visibility</p:attrName>
                                        </p:attrNameLst>
                                      </p:cBhvr>
                                      <p:to>
                                        <p:strVal val="visible"/>
                                      </p:to>
                                    </p:set>
                                    <p:animEffect transition="in" filter="checkerboard(across)">
                                      <p:cBhvr>
                                        <p:cTn id="10" dur="1000"/>
                                        <p:tgtEl>
                                          <p:spTgt spid="303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5" name="Rectangle 3"/>
          <p:cNvSpPr>
            <a:spLocks noGrp="1" noChangeArrowheads="1"/>
          </p:cNvSpPr>
          <p:nvPr>
            <p:ph type="body" idx="1"/>
          </p:nvPr>
        </p:nvSpPr>
        <p:spPr>
          <a:xfrm>
            <a:off x="457200" y="1600200"/>
            <a:ext cx="8686800" cy="4530725"/>
          </a:xfrm>
        </p:spPr>
        <p:txBody>
          <a:bodyPr/>
          <a:lstStyle/>
          <a:p>
            <a:pPr>
              <a:buFont typeface="Wingdings" panose="05000000000000000000" pitchFamily="2" charset="2"/>
              <a:buNone/>
            </a:pPr>
            <a:r>
              <a:rPr lang="fa-IR" altLang="en-US" dirty="0">
                <a:effectLst>
                  <a:outerShdw blurRad="38100" dist="38100" dir="2700000" algn="tl">
                    <a:srgbClr val="000000"/>
                  </a:outerShdw>
                </a:effectLst>
              </a:rPr>
              <a:t>   در دو طرف کمان کورتی سلول های شنوایی مژه دار قرار دارند که با دندریت های نرون های دو قطبی حسی که شاخه شنوایی عصب گوش را تشکیل می </a:t>
            </a:r>
            <a:r>
              <a:rPr lang="fa-IR" altLang="en-US" dirty="0">
                <a:effectLst/>
              </a:rPr>
              <a:t>دهندارتباط</a:t>
            </a:r>
            <a:r>
              <a:rPr lang="fa-IR" altLang="en-US" dirty="0">
                <a:effectLst>
                  <a:outerShdw blurRad="38100" dist="38100" dir="2700000" algn="tl">
                    <a:srgbClr val="000000"/>
                  </a:outerShdw>
                </a:effectLst>
              </a:rPr>
              <a:t> دارند.</a:t>
            </a:r>
          </a:p>
          <a:p>
            <a:pPr>
              <a:buFont typeface="Wingdings" panose="05000000000000000000" pitchFamily="2" charset="2"/>
              <a:buNone/>
            </a:pPr>
            <a:r>
              <a:rPr lang="fa-IR" altLang="en-US"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15395">
                                            <p:txEl>
                                              <p:pRg st="0" end="0"/>
                                            </p:txEl>
                                          </p:spTgt>
                                        </p:tgtEl>
                                        <p:attrNameLst>
                                          <p:attrName>style.visibility</p:attrName>
                                        </p:attrNameLst>
                                      </p:cBhvr>
                                      <p:to>
                                        <p:strVal val="visible"/>
                                      </p:to>
                                    </p:set>
                                    <p:animEffect transition="in" filter="dissolve">
                                      <p:cBhvr>
                                        <p:cTn id="7" dur="1000"/>
                                        <p:tgtEl>
                                          <p:spTgt spid="31539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15395">
                                            <p:txEl>
                                              <p:pRg st="1" end="1"/>
                                            </p:txEl>
                                          </p:spTgt>
                                        </p:tgtEl>
                                        <p:attrNameLst>
                                          <p:attrName>style.visibility</p:attrName>
                                        </p:attrNameLst>
                                      </p:cBhvr>
                                      <p:to>
                                        <p:strVal val="visible"/>
                                      </p:to>
                                    </p:set>
                                    <p:animEffect transition="in" filter="dissolve">
                                      <p:cBhvr>
                                        <p:cTn id="10" dur="1000"/>
                                        <p:tgtEl>
                                          <p:spTgt spid="315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Rectangle 3"/>
          <p:cNvSpPr>
            <a:spLocks noGrp="1" noChangeArrowheads="1"/>
          </p:cNvSpPr>
          <p:nvPr>
            <p:ph type="body" idx="1"/>
          </p:nvPr>
        </p:nvSpPr>
        <p:spPr>
          <a:xfrm>
            <a:off x="179388" y="1600200"/>
            <a:ext cx="8785225" cy="4530725"/>
          </a:xfrm>
        </p:spPr>
        <p:txBody>
          <a:bodyPr/>
          <a:lstStyle/>
          <a:p>
            <a:pPr>
              <a:buFont typeface="Wingdings" panose="05000000000000000000" pitchFamily="2" charset="2"/>
              <a:buNone/>
            </a:pPr>
            <a:r>
              <a:rPr lang="fa-IR" altLang="en-US">
                <a:effectLst>
                  <a:outerShdw blurRad="38100" dist="38100" dir="2700000" algn="tl">
                    <a:srgbClr val="FFFFFF"/>
                  </a:outerShdw>
                </a:effectLst>
              </a:rPr>
              <a:t>  کار گوش داخلی تبدیل ارتعاشات پرده بیضی به پتانسیل عمل عصبی است. ارتعاشات پرده بیضی باعث ایجاد ارتعاشاتی در پری لنف و سپس انتقال آنها به غشای پایه و اندام های کورتی می شود. تارهای کوتاه ابتدای غشای پایه که کشیدگی آنها بیشتر است با صداهای زیر و تارهای انتهای غشای پایه که کشیدگی کمتری دارند با صداهای بم مرتعش می شوند.</a:t>
            </a:r>
            <a:endParaRPr lang="en-US" altLang="en-US">
              <a:effectLst>
                <a:outerShdw blurRad="38100" dist="38100" dir="2700000" algn="tl">
                  <a:srgbClr val="FFFFFF"/>
                </a:outerShdw>
              </a:effectLst>
            </a:endParaRPr>
          </a:p>
        </p:txBody>
      </p:sp>
    </p:spTree>
  </p:cSld>
  <p:clrMapOvr>
    <a:overrideClrMapping bg1="lt1" tx1="dk1" bg2="lt2" tx2="dk2" accent1="accent1" accent2="accent2" accent3="accent3" accent4="accent4" accent5="accent5" accent6="accent6" hlink="hlink" folHlink="folHlink"/>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animEffect transition="in" filter="wheel(4)">
                                      <p:cBhvr>
                                        <p:cTn id="7" dur="1000"/>
                                        <p:tgtEl>
                                          <p:spTgt spid="307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Rectangle 3"/>
          <p:cNvSpPr>
            <a:spLocks noGrp="1" noChangeArrowheads="1"/>
          </p:cNvSpPr>
          <p:nvPr>
            <p:ph type="body" idx="1"/>
          </p:nvPr>
        </p:nvSpPr>
        <p:spPr>
          <a:xfrm>
            <a:off x="0" y="1600200"/>
            <a:ext cx="9144000" cy="4530725"/>
          </a:xfrm>
        </p:spPr>
        <p:txBody>
          <a:bodyPr/>
          <a:lstStyle/>
          <a:p>
            <a:pPr>
              <a:buFont typeface="Wingdings" panose="05000000000000000000" pitchFamily="2" charset="2"/>
              <a:buNone/>
            </a:pPr>
            <a:r>
              <a:rPr lang="fa-IR" altLang="en-US">
                <a:effectLst>
                  <a:outerShdw blurRad="38100" dist="38100" dir="2700000" algn="tl">
                    <a:srgbClr val="000000"/>
                  </a:outerShdw>
                </a:effectLst>
              </a:rPr>
              <a:t>   </a:t>
            </a:r>
            <a:r>
              <a:rPr lang="fa-IR" altLang="en-US">
                <a:effectLst/>
              </a:rPr>
              <a:t>هر فرکانس صوتی محل خاصی از غشای پایه را مرتعش می کند .تحریک شدن انتخابی گیرنده ها باعث تشخیص وتفکیک فرکانس و شدت محرک های شنوایی در مرکز عصبی قشر مخ می شود. </a:t>
            </a:r>
          </a:p>
          <a:p>
            <a:pPr>
              <a:buFont typeface="Wingdings" panose="05000000000000000000" pitchFamily="2" charset="2"/>
              <a:buNone/>
            </a:pPr>
            <a:r>
              <a:rPr lang="fa-IR" altLang="en-US">
                <a:effectLst/>
              </a:rPr>
              <a:t>   انسان نمی تواند صداهایی با فرکانس های پایین تر از 20 هرتز و بالاتر از 20000 هرتز را بشنود.</a:t>
            </a:r>
            <a:endParaRPr lang="en-US" altLang="en-US">
              <a:effectLst/>
            </a:endParaRPr>
          </a:p>
        </p:txBody>
      </p:sp>
    </p:spTree>
  </p:cSld>
  <p:clrMapOvr>
    <a:overrideClrMapping bg1="dk2" tx1="lt1" bg2="dk1" tx2="lt2" accent1="accent1" accent2="accent2" accent3="accent3" accent4="accent4" accent5="accent5" accent6="accent6" hlink="hlink" folHlink="folHlink"/>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Effect transition="in" filter="strips(downLeft)">
                                      <p:cBhvr>
                                        <p:cTn id="7" dur="1000"/>
                                        <p:tgtEl>
                                          <p:spTgt spid="311299">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11299">
                                            <p:txEl>
                                              <p:pRg st="1" end="1"/>
                                            </p:txEl>
                                          </p:spTgt>
                                        </p:tgtEl>
                                        <p:attrNameLst>
                                          <p:attrName>style.visibility</p:attrName>
                                        </p:attrNameLst>
                                      </p:cBhvr>
                                      <p:to>
                                        <p:strVal val="visible"/>
                                      </p:to>
                                    </p:set>
                                    <p:animEffect transition="in" filter="strips(downLeft)">
                                      <p:cBhvr>
                                        <p:cTn id="10" dur="1000"/>
                                        <p:tgtEl>
                                          <p:spTgt spid="311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74793" name="WordArt 9"/>
          <p:cNvSpPr>
            <a:spLocks noChangeArrowheads="1" noChangeShapeType="1" noTextEdit="1"/>
          </p:cNvSpPr>
          <p:nvPr/>
        </p:nvSpPr>
        <p:spPr bwMode="auto">
          <a:xfrm>
            <a:off x="2124075" y="260350"/>
            <a:ext cx="4789488" cy="9810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3600" b="1"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panose="020B0806030902050204" pitchFamily="34" charset="0"/>
              </a:rPr>
              <a:t>حس شنوایی</a:t>
            </a:r>
            <a:endParaRPr lang="en-US" sz="3600" b="1"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panose="020B0806030902050204" pitchFamily="34" charset="0"/>
            </a:endParaRPr>
          </a:p>
        </p:txBody>
      </p:sp>
      <p:sp>
        <p:nvSpPr>
          <p:cNvPr id="374794" name="Text Box 10"/>
          <p:cNvSpPr txBox="1">
            <a:spLocks noChangeArrowheads="1"/>
          </p:cNvSpPr>
          <p:nvPr/>
        </p:nvSpPr>
        <p:spPr bwMode="auto">
          <a:xfrm>
            <a:off x="1979613" y="5697538"/>
            <a:ext cx="41767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altLang="en-US" sz="2800" b="1" dirty="0">
              <a:solidFill>
                <a:srgbClr val="000000"/>
              </a:solidFill>
              <a:cs typeface="B Titr" panose="00000700000000000000" pitchFamily="2" charset="-78"/>
            </a:endParaRPr>
          </a:p>
        </p:txBody>
      </p:sp>
      <p:pic>
        <p:nvPicPr>
          <p:cNvPr id="2" name="Picture 1"/>
          <p:cNvPicPr>
            <a:picLocks noChangeAspect="1"/>
          </p:cNvPicPr>
          <p:nvPr/>
        </p:nvPicPr>
        <p:blipFill>
          <a:blip r:embed="rId2"/>
          <a:stretch>
            <a:fillRect/>
          </a:stretch>
        </p:blipFill>
        <p:spPr>
          <a:xfrm>
            <a:off x="838200" y="1410633"/>
            <a:ext cx="7010400" cy="4810125"/>
          </a:xfrm>
          <a:prstGeom prst="rect">
            <a:avLst/>
          </a:prstGeom>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74793"/>
                                        </p:tgtEl>
                                        <p:attrNameLst>
                                          <p:attrName>style.visibility</p:attrName>
                                        </p:attrNameLst>
                                      </p:cBhvr>
                                      <p:to>
                                        <p:strVal val="visible"/>
                                      </p:to>
                                    </p:set>
                                    <p:animEffect transition="in" filter="circle(in)">
                                      <p:cBhvr>
                                        <p:cTn id="7" dur="2000"/>
                                        <p:tgtEl>
                                          <p:spTgt spid="374793"/>
                                        </p:tgtEl>
                                      </p:cBhvr>
                                    </p:animEffect>
                                  </p:childTnLst>
                                </p:cTn>
                              </p:par>
                            </p:childTnLst>
                          </p:cTn>
                        </p:par>
                        <p:par>
                          <p:cTn id="8" fill="hold" nodeType="afterGroup">
                            <p:stCondLst>
                              <p:cond delay="2000"/>
                            </p:stCondLst>
                            <p:childTnLst>
                              <p:par>
                                <p:cTn id="9" presetID="2" presetClass="entr" presetSubtype="4" fill="hold" grpId="0" nodeType="afterEffect" nodePh="1">
                                  <p:stCondLst>
                                    <p:cond delay="0"/>
                                  </p:stCondLst>
                                  <p:endCondLst>
                                    <p:cond evt="begin" delay="0">
                                      <p:tn val="9"/>
                                    </p:cond>
                                  </p:endCondLst>
                                  <p:childTnLst>
                                    <p:set>
                                      <p:cBhvr>
                                        <p:cTn id="10" dur="1" fill="hold">
                                          <p:stCondLst>
                                            <p:cond delay="0"/>
                                          </p:stCondLst>
                                        </p:cTn>
                                        <p:tgtEl>
                                          <p:spTgt spid="374794"/>
                                        </p:tgtEl>
                                        <p:attrNameLst>
                                          <p:attrName>style.visibility</p:attrName>
                                        </p:attrNameLst>
                                      </p:cBhvr>
                                      <p:to>
                                        <p:strVal val="visible"/>
                                      </p:to>
                                    </p:set>
                                    <p:anim calcmode="lin" valueType="num">
                                      <p:cBhvr additive="base">
                                        <p:cTn id="11" dur="1000" fill="hold"/>
                                        <p:tgtEl>
                                          <p:spTgt spid="374794"/>
                                        </p:tgtEl>
                                        <p:attrNameLst>
                                          <p:attrName>ppt_x</p:attrName>
                                        </p:attrNameLst>
                                      </p:cBhvr>
                                      <p:tavLst>
                                        <p:tav tm="0">
                                          <p:val>
                                            <p:strVal val="#ppt_x"/>
                                          </p:val>
                                        </p:tav>
                                        <p:tav tm="100000">
                                          <p:val>
                                            <p:strVal val="#ppt_x"/>
                                          </p:val>
                                        </p:tav>
                                      </p:tavLst>
                                    </p:anim>
                                    <p:anim calcmode="lin" valueType="num">
                                      <p:cBhvr additive="base">
                                        <p:cTn id="12" dur="1000" fill="hold"/>
                                        <p:tgtEl>
                                          <p:spTgt spid="3747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93" grpId="0" animBg="1"/>
      <p:bldP spid="37479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body" idx="1"/>
          </p:nvPr>
        </p:nvSpPr>
        <p:spPr>
          <a:xfrm>
            <a:off x="179388" y="908050"/>
            <a:ext cx="8964612" cy="4530725"/>
          </a:xfrm>
        </p:spPr>
        <p:txBody>
          <a:bodyPr/>
          <a:lstStyle/>
          <a:p>
            <a:pPr>
              <a:buFont typeface="Wingdings" panose="05000000000000000000" pitchFamily="2" charset="2"/>
              <a:buNone/>
            </a:pPr>
            <a:r>
              <a:rPr lang="fa-IR" altLang="en-US" sz="4400">
                <a:effectLst>
                  <a:outerShdw blurRad="38100" dist="38100" dir="2700000" algn="tl">
                    <a:srgbClr val="000000"/>
                  </a:outerShdw>
                </a:effectLst>
              </a:rPr>
              <a:t>   </a:t>
            </a:r>
            <a:r>
              <a:rPr lang="fa-IR" altLang="en-US">
                <a:solidFill>
                  <a:schemeClr val="hlink"/>
                </a:solidFill>
                <a:effectLst/>
              </a:rPr>
              <a:t>1-کری هدایتی که ناشی از بیماریهای مجرای گوش خارجی یا گوش  میانی است و علل شایع آن عبارتند از: بسته شدن مجرای گوش خارجی توسط ترشحات مجرای شنوایی،آسیب پرده صماخ و ناتوانی استخوانهای گوش میانی برای انتقال صوت از پرده صماخ به مایع موجود در بخش دهلیزی.از آنجا که صدا می تواند از راه استخوانهای جمجه نیز به گوش داخلی برسد کری هدایتی هیچگاه کامل نیست.</a:t>
            </a:r>
          </a:p>
          <a:p>
            <a:pPr>
              <a:buFont typeface="Wingdings" panose="05000000000000000000" pitchFamily="2" charset="2"/>
              <a:buNone/>
            </a:pPr>
            <a:endParaRPr lang="en-US" altLang="en-US">
              <a:effectLst>
                <a:outerShdw blurRad="38100" dist="38100" dir="2700000" algn="tl">
                  <a:srgbClr val="000000"/>
                </a:outerShdw>
              </a:effectLst>
            </a:endParaRPr>
          </a:p>
        </p:txBody>
      </p:sp>
      <p:pic>
        <p:nvPicPr>
          <p:cNvPr id="432131" name="Picture 3" descr="كري"/>
          <p:cNvPicPr>
            <a:picLocks noChangeAspect="1" noChangeArrowheads="1"/>
          </p:cNvPicPr>
          <p:nvPr/>
        </p:nvPicPr>
        <p:blipFill>
          <a:blip r:embed="rId3">
            <a:extLst>
              <a:ext uri="{28A0092B-C50C-407E-A947-70E740481C1C}">
                <a14:useLocalDpi xmlns:a14="http://schemas.microsoft.com/office/drawing/2010/main" val="0"/>
              </a:ext>
            </a:extLst>
          </a:blip>
          <a:srcRect t="6683"/>
          <a:stretch>
            <a:fillRect/>
          </a:stretch>
        </p:blipFill>
        <p:spPr bwMode="auto">
          <a:xfrm>
            <a:off x="2195513" y="4365625"/>
            <a:ext cx="3673475" cy="2492375"/>
          </a:xfrm>
          <a:prstGeom prst="rect">
            <a:avLst/>
          </a:prstGeom>
          <a:noFill/>
          <a:extLst>
            <a:ext uri="{909E8E84-426E-40DD-AFC4-6F175D3DCCD1}">
              <a14:hiddenFill xmlns:a14="http://schemas.microsoft.com/office/drawing/2010/main">
                <a:solidFill>
                  <a:srgbClr val="FFFFFF"/>
                </a:solidFill>
              </a14:hiddenFill>
            </a:ext>
          </a:extLst>
        </p:spPr>
      </p:pic>
      <p:sp>
        <p:nvSpPr>
          <p:cNvPr id="432132" name="Rectangle 4"/>
          <p:cNvSpPr>
            <a:spLocks noGrp="1" noChangeArrowheads="1"/>
          </p:cNvSpPr>
          <p:nvPr>
            <p:ph type="title"/>
          </p:nvPr>
        </p:nvSpPr>
        <p:spPr>
          <a:xfrm>
            <a:off x="457200" y="260350"/>
            <a:ext cx="8229600" cy="576263"/>
          </a:xfrm>
          <a:noFill/>
          <a:ln/>
        </p:spPr>
        <p:txBody>
          <a:bodyPr/>
          <a:lstStyle/>
          <a:p>
            <a:pPr algn="r">
              <a:buFont typeface="Wingdings" panose="05000000000000000000" pitchFamily="2" charset="2"/>
              <a:buNone/>
            </a:pPr>
            <a:r>
              <a:rPr lang="fa-IR" altLang="en-US" b="1">
                <a:effectLst>
                  <a:outerShdw blurRad="38100" dist="38100" dir="2700000" algn="tl">
                    <a:srgbClr val="000000"/>
                  </a:outerShdw>
                </a:effectLst>
              </a:rPr>
              <a:t>انواع کری</a:t>
            </a:r>
            <a:endParaRPr lang="en-US" altLang="en-US" b="1">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32132"/>
                                        </p:tgtEl>
                                        <p:attrNameLst>
                                          <p:attrName>style.visibility</p:attrName>
                                        </p:attrNameLst>
                                      </p:cBhvr>
                                      <p:to>
                                        <p:strVal val="visible"/>
                                      </p:to>
                                    </p:set>
                                    <p:animEffect transition="in" filter="diamond(in)">
                                      <p:cBhvr>
                                        <p:cTn id="7" dur="1000"/>
                                        <p:tgtEl>
                                          <p:spTgt spid="432132"/>
                                        </p:tgtEl>
                                      </p:cBhvr>
                                    </p:animEffect>
                                  </p:childTnLst>
                                </p:cTn>
                              </p:par>
                              <p:par>
                                <p:cTn id="8" presetID="21" presetClass="entr" presetSubtype="4" fill="hold" grpId="1" nodeType="withEffect">
                                  <p:stCondLst>
                                    <p:cond delay="0"/>
                                  </p:stCondLst>
                                  <p:childTnLst>
                                    <p:set>
                                      <p:cBhvr>
                                        <p:cTn id="9" dur="1" fill="hold">
                                          <p:stCondLst>
                                            <p:cond delay="0"/>
                                          </p:stCondLst>
                                        </p:cTn>
                                        <p:tgtEl>
                                          <p:spTgt spid="432132"/>
                                        </p:tgtEl>
                                        <p:attrNameLst>
                                          <p:attrName>style.visibility</p:attrName>
                                        </p:attrNameLst>
                                      </p:cBhvr>
                                      <p:to>
                                        <p:strVal val="visible"/>
                                      </p:to>
                                    </p:set>
                                    <p:animEffect transition="in" filter="wheel(4)">
                                      <p:cBhvr>
                                        <p:cTn id="10" dur="1000"/>
                                        <p:tgtEl>
                                          <p:spTgt spid="432132"/>
                                        </p:tgtEl>
                                      </p:cBhvr>
                                    </p:animEffect>
                                  </p:childTnLst>
                                </p:cTn>
                              </p:par>
                            </p:childTnLst>
                          </p:cTn>
                        </p:par>
                        <p:par>
                          <p:cTn id="11" fill="hold" nodeType="afterGroup">
                            <p:stCondLst>
                              <p:cond delay="1000"/>
                            </p:stCondLst>
                            <p:childTnLst>
                              <p:par>
                                <p:cTn id="12" presetID="2" presetClass="entr" presetSubtype="4" fill="hold" grpId="0" nodeType="afterEffect">
                                  <p:stCondLst>
                                    <p:cond delay="0"/>
                                  </p:stCondLst>
                                  <p:childTnLst>
                                    <p:set>
                                      <p:cBhvr>
                                        <p:cTn id="13" dur="1" fill="hold">
                                          <p:stCondLst>
                                            <p:cond delay="0"/>
                                          </p:stCondLst>
                                        </p:cTn>
                                        <p:tgtEl>
                                          <p:spTgt spid="432130">
                                            <p:txEl>
                                              <p:pRg st="0" end="0"/>
                                            </p:txEl>
                                          </p:spTgt>
                                        </p:tgtEl>
                                        <p:attrNameLst>
                                          <p:attrName>style.visibility</p:attrName>
                                        </p:attrNameLst>
                                      </p:cBhvr>
                                      <p:to>
                                        <p:strVal val="visible"/>
                                      </p:to>
                                    </p:set>
                                    <p:anim calcmode="lin" valueType="num">
                                      <p:cBhvr additive="base">
                                        <p:cTn id="14" dur="1000" fill="hold"/>
                                        <p:tgtEl>
                                          <p:spTgt spid="432130">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432130">
                                            <p:txEl>
                                              <p:pRg st="0" end="0"/>
                                            </p:txEl>
                                          </p:spTgt>
                                        </p:tgtEl>
                                        <p:attrNameLst>
                                          <p:attrName>ppt_y</p:attrName>
                                        </p:attrNameLst>
                                      </p:cBhvr>
                                      <p:tavLst>
                                        <p:tav tm="0">
                                          <p:val>
                                            <p:strVal val="1+#ppt_h/2"/>
                                          </p:val>
                                        </p:tav>
                                        <p:tav tm="100000">
                                          <p:val>
                                            <p:strVal val="#ppt_y"/>
                                          </p:val>
                                        </p:tav>
                                      </p:tavLst>
                                    </p:anim>
                                  </p:childTnLst>
                                </p:cTn>
                              </p:par>
                              <p:par>
                                <p:cTn id="16" presetID="19" presetClass="entr" presetSubtype="10" fill="hold" nodeType="withEffect">
                                  <p:stCondLst>
                                    <p:cond delay="0"/>
                                  </p:stCondLst>
                                  <p:childTnLst>
                                    <p:set>
                                      <p:cBhvr>
                                        <p:cTn id="17" dur="1" fill="hold">
                                          <p:stCondLst>
                                            <p:cond delay="0"/>
                                          </p:stCondLst>
                                        </p:cTn>
                                        <p:tgtEl>
                                          <p:spTgt spid="432131"/>
                                        </p:tgtEl>
                                        <p:attrNameLst>
                                          <p:attrName>style.visibility</p:attrName>
                                        </p:attrNameLst>
                                      </p:cBhvr>
                                      <p:to>
                                        <p:strVal val="visible"/>
                                      </p:to>
                                    </p:set>
                                    <p:anim calcmode="lin" valueType="num">
                                      <p:cBhvr>
                                        <p:cTn id="18" dur="1000" fill="hold"/>
                                        <p:tgtEl>
                                          <p:spTgt spid="432131"/>
                                        </p:tgtEl>
                                        <p:attrNameLst>
                                          <p:attrName>ppt_w</p:attrName>
                                        </p:attrNameLst>
                                      </p:cBhvr>
                                      <p:tavLst>
                                        <p:tav tm="0" fmla="#ppt_w*sin(2.5*pi*$)">
                                          <p:val>
                                            <p:fltVal val="0"/>
                                          </p:val>
                                        </p:tav>
                                        <p:tav tm="100000">
                                          <p:val>
                                            <p:fltVal val="1"/>
                                          </p:val>
                                        </p:tav>
                                      </p:tavLst>
                                    </p:anim>
                                    <p:anim calcmode="lin" valueType="num">
                                      <p:cBhvr>
                                        <p:cTn id="19" dur="1000" fill="hold"/>
                                        <p:tgtEl>
                                          <p:spTgt spid="43213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0" grpId="0" build="p"/>
      <p:bldP spid="432132" grpId="0"/>
      <p:bldP spid="43213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body" idx="1"/>
          </p:nvPr>
        </p:nvSpPr>
        <p:spPr>
          <a:xfrm>
            <a:off x="0" y="1412875"/>
            <a:ext cx="9144000" cy="4530725"/>
          </a:xfrm>
        </p:spPr>
        <p:txBody>
          <a:bodyPr/>
          <a:lstStyle/>
          <a:p>
            <a:pPr>
              <a:spcBef>
                <a:spcPct val="0"/>
              </a:spcBef>
              <a:buClrTx/>
              <a:buSzTx/>
              <a:buFontTx/>
              <a:buNone/>
            </a:pPr>
            <a:r>
              <a:rPr lang="fa-IR" altLang="en-US" sz="2800">
                <a:effectLst/>
              </a:rPr>
              <a:t>   </a:t>
            </a:r>
            <a:r>
              <a:rPr lang="fa-IR" altLang="en-US" sz="2800">
                <a:solidFill>
                  <a:schemeClr val="hlink"/>
                </a:solidFill>
                <a:effectLst/>
              </a:rPr>
              <a:t>2</a:t>
            </a:r>
            <a:r>
              <a:rPr lang="fa-IR" altLang="en-US">
                <a:solidFill>
                  <a:schemeClr val="hlink"/>
                </a:solidFill>
                <a:effectLst/>
              </a:rPr>
              <a:t> -کری عصبی که ناشی از بیماری یا اختلال عمل انتهاهای عصبی حسی در حلزون یا در خود عصب شنوایی است.این نوع کری در موارد شدید ممکن است مطلق باشد از موارد وراثتی این نوع کری ابتلای مادر به سرخجه در مراحل اولیه آبستنی واز موارد اکتسابی آن کری به علت عفونتها یا قرار گرفتن مداوم در معرض صداهای بلندرا می توان نام برد.</a:t>
            </a:r>
            <a:endParaRPr lang="en-US" altLang="en-US">
              <a:solidFill>
                <a:schemeClr val="hlink"/>
              </a:solidFill>
              <a:effectLst/>
            </a:endParaRPr>
          </a:p>
          <a:p>
            <a:pPr>
              <a:buFont typeface="Wingdings" panose="05000000000000000000" pitchFamily="2" charset="2"/>
              <a:buNone/>
            </a:pPr>
            <a:endParaRPr lang="en-US" altLang="en-US">
              <a:effectLst/>
            </a:endParaRPr>
          </a:p>
          <a:p>
            <a:pPr>
              <a:buFont typeface="Wingdings" panose="05000000000000000000" pitchFamily="2" charset="2"/>
              <a:buNone/>
            </a:pPr>
            <a:r>
              <a:rPr lang="fa-IR" altLang="en-US" sz="2800">
                <a:effectLst/>
              </a:rPr>
              <a:t> </a:t>
            </a:r>
            <a:endParaRPr lang="en-US" altLang="en-US" sz="280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36226">
                                            <p:txEl>
                                              <p:pRg st="0" end="0"/>
                                            </p:txEl>
                                          </p:spTgt>
                                        </p:tgtEl>
                                        <p:attrNameLst>
                                          <p:attrName>style.visibility</p:attrName>
                                        </p:attrNameLst>
                                      </p:cBhvr>
                                      <p:to>
                                        <p:strVal val="visible"/>
                                      </p:to>
                                    </p:set>
                                    <p:animEffect transition="in" filter="diamond(in)">
                                      <p:cBhvr>
                                        <p:cTn id="7" dur="1000"/>
                                        <p:tgtEl>
                                          <p:spTgt spid="436226">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36226">
                                            <p:txEl>
                                              <p:pRg st="2" end="2"/>
                                            </p:txEl>
                                          </p:spTgt>
                                        </p:tgtEl>
                                        <p:attrNameLst>
                                          <p:attrName>style.visibility</p:attrName>
                                        </p:attrNameLst>
                                      </p:cBhvr>
                                      <p:to>
                                        <p:strVal val="visible"/>
                                      </p:to>
                                    </p:set>
                                    <p:animEffect transition="in" filter="diamond(in)">
                                      <p:cBhvr>
                                        <p:cTn id="10" dur="1000"/>
                                        <p:tgtEl>
                                          <p:spTgt spid="4362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fa-IR" altLang="en-US" sz="4000">
                <a:solidFill>
                  <a:srgbClr val="000000"/>
                </a:solidFill>
                <a:effectLst/>
                <a:cs typeface="B Titr" panose="00000700000000000000" pitchFamily="2" charset="-78"/>
              </a:rPr>
              <a:t>منابع</a:t>
            </a:r>
            <a:endParaRPr lang="en-US" altLang="en-US" sz="4000">
              <a:solidFill>
                <a:srgbClr val="000000"/>
              </a:solidFill>
              <a:effectLst/>
              <a:cs typeface="B Titr" panose="00000700000000000000" pitchFamily="2" charset="-78"/>
            </a:endParaRPr>
          </a:p>
        </p:txBody>
      </p:sp>
      <p:sp>
        <p:nvSpPr>
          <p:cNvPr id="304133" name="Rectangle 5"/>
          <p:cNvSpPr>
            <a:spLocks noGrp="1" noChangeArrowheads="1"/>
          </p:cNvSpPr>
          <p:nvPr>
            <p:ph type="body" idx="1"/>
          </p:nvPr>
        </p:nvSpPr>
        <p:spPr>
          <a:xfrm>
            <a:off x="179388" y="1600200"/>
            <a:ext cx="8964612" cy="4530725"/>
          </a:xfrm>
        </p:spPr>
        <p:txBody>
          <a:bodyPr/>
          <a:lstStyle/>
          <a:p>
            <a:pPr lvl="1">
              <a:buFont typeface="Wingdings" panose="05000000000000000000" pitchFamily="2" charset="2"/>
              <a:buNone/>
            </a:pPr>
            <a:r>
              <a:rPr lang="fa-IR" altLang="en-US">
                <a:effectLst>
                  <a:outerShdw blurRad="38100" dist="38100" dir="2700000" algn="tl">
                    <a:srgbClr val="000000"/>
                  </a:outerShdw>
                </a:effectLst>
              </a:rPr>
              <a:t>1- فیزیولوژی پزشکی –مولف: گایتون – مترجم دکترفرخ شادان – انتشارات چهر – 1372</a:t>
            </a:r>
          </a:p>
          <a:p>
            <a:pPr lvl="1">
              <a:buFont typeface="Wingdings" panose="05000000000000000000" pitchFamily="2" charset="2"/>
              <a:buNone/>
            </a:pPr>
            <a:r>
              <a:rPr lang="fa-IR" altLang="en-US">
                <a:effectLst>
                  <a:outerShdw blurRad="38100" dist="38100" dir="2700000" algn="tl">
                    <a:srgbClr val="000000"/>
                  </a:outerShdw>
                </a:effectLst>
              </a:rPr>
              <a:t>2- ساختمان گوش – مولف: برین – مترجم علی دانش – انتشارات قدیانی 1370</a:t>
            </a:r>
          </a:p>
          <a:p>
            <a:pPr>
              <a:buFont typeface="Wingdings" panose="05000000000000000000" pitchFamily="2" charset="2"/>
              <a:buNone/>
            </a:pPr>
            <a:r>
              <a:rPr lang="fa-IR" altLang="en-US">
                <a:effectLst>
                  <a:outerShdw blurRad="38100" dist="38100" dir="2700000" algn="tl">
                    <a:srgbClr val="000000"/>
                  </a:outerShdw>
                </a:effectLst>
              </a:rPr>
              <a:t>    3- </a:t>
            </a:r>
            <a:r>
              <a:rPr lang="fa-IR" altLang="en-US" sz="2800">
                <a:effectLst>
                  <a:outerShdw blurRad="38100" dist="38100" dir="2700000" algn="tl">
                    <a:srgbClr val="000000"/>
                  </a:outerShdw>
                </a:effectLst>
              </a:rPr>
              <a:t>اصول فیزیولوژی – دکتر شهریار غریب زاده و محمد رضا رئوفی انتشارات کانون فرهنگی آموزش -1384</a:t>
            </a:r>
          </a:p>
          <a:p>
            <a:pPr>
              <a:buFont typeface="Wingdings" panose="05000000000000000000" pitchFamily="2" charset="2"/>
              <a:buNone/>
            </a:pPr>
            <a:r>
              <a:rPr lang="fa-IR" altLang="en-US" sz="2800">
                <a:effectLst>
                  <a:outerShdw blurRad="38100" dist="38100" dir="2700000" algn="tl">
                    <a:srgbClr val="000000"/>
                  </a:outerShdw>
                </a:effectLst>
              </a:rPr>
              <a:t>    </a:t>
            </a:r>
            <a:endParaRPr lang="en-US" altLang="en-US" sz="280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04130"/>
                                        </p:tgtEl>
                                        <p:attrNameLst>
                                          <p:attrName>style.visibility</p:attrName>
                                        </p:attrNameLst>
                                      </p:cBhvr>
                                      <p:to>
                                        <p:strVal val="visible"/>
                                      </p:to>
                                    </p:set>
                                    <p:animEffect transition="in" filter="dissolve">
                                      <p:cBhvr>
                                        <p:cTn id="7" dur="1000"/>
                                        <p:tgtEl>
                                          <p:spTgt spid="304130"/>
                                        </p:tgtEl>
                                      </p:cBhvr>
                                    </p:animEffect>
                                  </p:childTnLst>
                                </p:cTn>
                              </p:par>
                            </p:childTnLst>
                          </p:cTn>
                        </p:par>
                        <p:par>
                          <p:cTn id="8" fill="hold" nodeType="afterGroup">
                            <p:stCondLst>
                              <p:cond delay="1000"/>
                            </p:stCondLst>
                            <p:childTnLst>
                              <p:par>
                                <p:cTn id="9" presetID="24" presetClass="entr" presetSubtype="0" fill="hold" grpId="0" nodeType="afterEffect">
                                  <p:stCondLst>
                                    <p:cond delay="0"/>
                                  </p:stCondLst>
                                  <p:childTnLst>
                                    <p:set>
                                      <p:cBhvr>
                                        <p:cTn id="10" dur="1" fill="hold">
                                          <p:stCondLst>
                                            <p:cond delay="0"/>
                                          </p:stCondLst>
                                        </p:cTn>
                                        <p:tgtEl>
                                          <p:spTgt spid="304133">
                                            <p:txEl>
                                              <p:pRg st="0" end="0"/>
                                            </p:txEl>
                                          </p:spTgt>
                                        </p:tgtEl>
                                        <p:attrNameLst>
                                          <p:attrName>style.visibility</p:attrName>
                                        </p:attrNameLst>
                                      </p:cBhvr>
                                      <p:to>
                                        <p:strVal val="visible"/>
                                      </p:to>
                                    </p:set>
                                    <p:anim to="" calcmode="lin" valueType="num">
                                      <p:cBhvr>
                                        <p:cTn id="11" dur="1" fill="hold"/>
                                        <p:tgtEl>
                                          <p:spTgt spid="304133">
                                            <p:txEl>
                                              <p:pRg st="0" end="0"/>
                                            </p:txEl>
                                          </p:spTgt>
                                        </p:tgtEl>
                                        <p:attrNameLst>
                                          <p:attrName/>
                                        </p:attrNameLst>
                                      </p:cBhvr>
                                    </p:anim>
                                  </p:childTnLst>
                                </p:cTn>
                              </p:par>
                            </p:childTnLst>
                          </p:cTn>
                        </p:par>
                        <p:par>
                          <p:cTn id="12" fill="hold" nodeType="afterGroup">
                            <p:stCondLst>
                              <p:cond delay="1000"/>
                            </p:stCondLst>
                            <p:childTnLst>
                              <p:par>
                                <p:cTn id="13" presetID="24" presetClass="entr" presetSubtype="0" fill="hold" grpId="0" nodeType="afterEffect">
                                  <p:stCondLst>
                                    <p:cond delay="0"/>
                                  </p:stCondLst>
                                  <p:childTnLst>
                                    <p:set>
                                      <p:cBhvr>
                                        <p:cTn id="14" dur="1" fill="hold">
                                          <p:stCondLst>
                                            <p:cond delay="0"/>
                                          </p:stCondLst>
                                        </p:cTn>
                                        <p:tgtEl>
                                          <p:spTgt spid="304133">
                                            <p:txEl>
                                              <p:pRg st="1" end="1"/>
                                            </p:txEl>
                                          </p:spTgt>
                                        </p:tgtEl>
                                        <p:attrNameLst>
                                          <p:attrName>style.visibility</p:attrName>
                                        </p:attrNameLst>
                                      </p:cBhvr>
                                      <p:to>
                                        <p:strVal val="visible"/>
                                      </p:to>
                                    </p:set>
                                    <p:anim to="" calcmode="lin" valueType="num">
                                      <p:cBhvr>
                                        <p:cTn id="15" dur="1" fill="hold"/>
                                        <p:tgtEl>
                                          <p:spTgt spid="304133">
                                            <p:txEl>
                                              <p:pRg st="1" end="1"/>
                                            </p:txEl>
                                          </p:spTgt>
                                        </p:tgtEl>
                                        <p:attrNameLst>
                                          <p:attrName/>
                                        </p:attrNameLst>
                                      </p:cBhvr>
                                    </p:anim>
                                  </p:childTnLst>
                                </p:cTn>
                              </p:par>
                            </p:childTnLst>
                          </p:cTn>
                        </p:par>
                        <p:par>
                          <p:cTn id="16" fill="hold" nodeType="afterGroup">
                            <p:stCondLst>
                              <p:cond delay="1000"/>
                            </p:stCondLst>
                            <p:childTnLst>
                              <p:par>
                                <p:cTn id="17" presetID="24" presetClass="entr" presetSubtype="0" fill="hold" grpId="0" nodeType="afterEffect">
                                  <p:stCondLst>
                                    <p:cond delay="0"/>
                                  </p:stCondLst>
                                  <p:childTnLst>
                                    <p:set>
                                      <p:cBhvr>
                                        <p:cTn id="18" dur="1" fill="hold">
                                          <p:stCondLst>
                                            <p:cond delay="0"/>
                                          </p:stCondLst>
                                        </p:cTn>
                                        <p:tgtEl>
                                          <p:spTgt spid="304133">
                                            <p:txEl>
                                              <p:pRg st="2" end="2"/>
                                            </p:txEl>
                                          </p:spTgt>
                                        </p:tgtEl>
                                        <p:attrNameLst>
                                          <p:attrName>style.visibility</p:attrName>
                                        </p:attrNameLst>
                                      </p:cBhvr>
                                      <p:to>
                                        <p:strVal val="visible"/>
                                      </p:to>
                                    </p:set>
                                    <p:anim to="" calcmode="lin" valueType="num">
                                      <p:cBhvr>
                                        <p:cTn id="19" dur="1" fill="hold"/>
                                        <p:tgtEl>
                                          <p:spTgt spid="304133">
                                            <p:txEl>
                                              <p:pRg st="2" end="2"/>
                                            </p:txEl>
                                          </p:spTgt>
                                        </p:tgtEl>
                                        <p:attrNameLst>
                                          <p:attrName/>
                                        </p:attrNameLst>
                                      </p:cBhvr>
                                    </p:anim>
                                  </p:childTnLst>
                                </p:cTn>
                              </p:par>
                            </p:childTnLst>
                          </p:cTn>
                        </p:par>
                        <p:par>
                          <p:cTn id="20" fill="hold" nodeType="afterGroup">
                            <p:stCondLst>
                              <p:cond delay="1000"/>
                            </p:stCondLst>
                            <p:childTnLst>
                              <p:par>
                                <p:cTn id="21" presetID="24" presetClass="entr" presetSubtype="0" fill="hold" grpId="0" nodeType="afterEffect">
                                  <p:stCondLst>
                                    <p:cond delay="0"/>
                                  </p:stCondLst>
                                  <p:childTnLst>
                                    <p:set>
                                      <p:cBhvr>
                                        <p:cTn id="22" dur="1" fill="hold">
                                          <p:stCondLst>
                                            <p:cond delay="0"/>
                                          </p:stCondLst>
                                        </p:cTn>
                                        <p:tgtEl>
                                          <p:spTgt spid="304133">
                                            <p:txEl>
                                              <p:pRg st="3" end="3"/>
                                            </p:txEl>
                                          </p:spTgt>
                                        </p:tgtEl>
                                        <p:attrNameLst>
                                          <p:attrName>style.visibility</p:attrName>
                                        </p:attrNameLst>
                                      </p:cBhvr>
                                      <p:to>
                                        <p:strVal val="visible"/>
                                      </p:to>
                                    </p:set>
                                    <p:anim to="" calcmode="lin" valueType="num">
                                      <p:cBhvr>
                                        <p:cTn id="23" dur="1" fill="hold"/>
                                        <p:tgtEl>
                                          <p:spTgt spid="30413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p:bldP spid="30413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pic>
        <p:nvPicPr>
          <p:cNvPr id="234504" name="Picture 8" descr="203"/>
          <p:cNvPicPr>
            <a:picLocks noChangeAspect="1" noChangeArrowheads="1"/>
          </p:cNvPicPr>
          <p:nvPr>
            <p:ph type="body" sz="half" idx="2"/>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4505" name="WordArt 9"/>
          <p:cNvSpPr>
            <a:spLocks noChangeArrowheads="1" noChangeShapeType="1" noTextEdit="1"/>
          </p:cNvSpPr>
          <p:nvPr/>
        </p:nvSpPr>
        <p:spPr bwMode="auto">
          <a:xfrm>
            <a:off x="3132138" y="4797425"/>
            <a:ext cx="5256212" cy="1773238"/>
          </a:xfrm>
          <a:prstGeom prst="rect">
            <a:avLst/>
          </a:prstGeom>
        </p:spPr>
        <p:txBody>
          <a:bodyPr wrap="none" fromWordArt="1">
            <a:prstTxWarp prst="textFadeUp">
              <a:avLst>
                <a:gd name="adj" fmla="val 9991"/>
              </a:avLst>
            </a:prstTxWarp>
          </a:bodyPr>
          <a:lstStyle/>
          <a:p>
            <a:pPr algn="ctr"/>
            <a:r>
              <a:rPr lang="fa-IR"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panose="020B0A04020102020204" pitchFamily="34" charset="0"/>
              </a:rPr>
              <a:t>با تشکر</a:t>
            </a:r>
            <a:endParaRPr lang="en-US"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panose="020B0A04020102020204" pitchFamily="34" charset="0"/>
            </a:endParaRPr>
          </a:p>
        </p:txBody>
      </p:sp>
    </p:spTree>
  </p:cSld>
  <p:clrMapOvr>
    <a:overrideClrMapping bg1="dk2" tx1="lt1" bg2="dk1"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34505"/>
                                        </p:tgtEl>
                                        <p:attrNameLst>
                                          <p:attrName>style.visibility</p:attrName>
                                        </p:attrNameLst>
                                      </p:cBhvr>
                                      <p:to>
                                        <p:strVal val="visible"/>
                                      </p:to>
                                    </p:set>
                                    <p:animEffect transition="in" filter="box(in)">
                                      <p:cBhvr>
                                        <p:cTn id="7" dur="2000"/>
                                        <p:tgtEl>
                                          <p:spTgt spid="234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44" name="Rectangle 16"/>
          <p:cNvSpPr>
            <a:spLocks noGrp="1" noChangeArrowheads="1"/>
          </p:cNvSpPr>
          <p:nvPr>
            <p:ph type="body" sz="half" idx="1"/>
          </p:nvPr>
        </p:nvSpPr>
        <p:spPr>
          <a:xfrm>
            <a:off x="-252413" y="1484313"/>
            <a:ext cx="9901238" cy="1981200"/>
          </a:xfrm>
          <a:noFill/>
          <a:ln/>
          <a:extLst>
            <a:ext uri="{909E8E84-426E-40DD-AFC4-6F175D3DCCD1}">
              <a14:hiddenFill xmlns:a14="http://schemas.microsoft.com/office/drawing/2010/main">
                <a:solidFill>
                  <a:srgbClr val="FFFFFF"/>
                </a:solidFill>
              </a14:hiddenFill>
            </a:ext>
          </a:extLst>
        </p:spPr>
        <p:txBody>
          <a:bodyPr/>
          <a:lstStyle/>
          <a:p>
            <a:pPr lvl="2">
              <a:lnSpc>
                <a:spcPct val="110000"/>
              </a:lnSpc>
              <a:buFont typeface="Wingdings" panose="05000000000000000000" pitchFamily="2" charset="2"/>
              <a:buNone/>
            </a:pPr>
            <a:r>
              <a:rPr lang="fa-IR" altLang="en-US" sz="3200">
                <a:solidFill>
                  <a:srgbClr val="000000"/>
                </a:solidFill>
                <a:effectLst/>
              </a:rPr>
              <a:t>گوش اندام شنوایی و حفظ تعادل بدن است و از سه قسمت گوش خارجی ، گوش میانی و گوش داخلی تشکیل شده است.</a:t>
            </a:r>
          </a:p>
          <a:p>
            <a:pPr lvl="2">
              <a:lnSpc>
                <a:spcPct val="110000"/>
              </a:lnSpc>
              <a:buFont typeface="Wingdings" panose="05000000000000000000" pitchFamily="2" charset="2"/>
              <a:buNone/>
            </a:pPr>
            <a:endParaRPr lang="fa-IR" altLang="en-US" sz="3200">
              <a:solidFill>
                <a:srgbClr val="000000"/>
              </a:solidFill>
              <a:effectLst/>
            </a:endParaRPr>
          </a:p>
          <a:p>
            <a:pPr lvl="3">
              <a:buFont typeface="Wingdings" panose="05000000000000000000" pitchFamily="2" charset="2"/>
              <a:buNone/>
            </a:pPr>
            <a:endParaRPr lang="en-US" altLang="en-US" sz="2800">
              <a:solidFill>
                <a:srgbClr val="000000"/>
              </a:solidFill>
              <a:effectLst/>
            </a:endParaRPr>
          </a:p>
        </p:txBody>
      </p:sp>
      <p:pic>
        <p:nvPicPr>
          <p:cNvPr id="99409" name="Picture 81" descr="525228-p1529242"/>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124075" y="3500438"/>
            <a:ext cx="5256213" cy="3357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9411" name="Text Box 83"/>
          <p:cNvSpPr txBox="1">
            <a:spLocks noChangeArrowheads="1"/>
          </p:cNvSpPr>
          <p:nvPr/>
        </p:nvSpPr>
        <p:spPr bwMode="auto">
          <a:xfrm>
            <a:off x="2627313" y="404813"/>
            <a:ext cx="31670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a-IR" altLang="en-US" sz="4000">
                <a:cs typeface="B Titr" panose="00000700000000000000" pitchFamily="2" charset="-78"/>
              </a:rPr>
              <a:t>گوش</a:t>
            </a:r>
            <a:endParaRPr lang="en-US" altLang="en-US" sz="4000">
              <a:cs typeface="B Titr" panose="00000700000000000000" pitchFamily="2" charset="-78"/>
            </a:endParaRPr>
          </a:p>
        </p:txBody>
      </p:sp>
    </p:spTree>
  </p:cSld>
  <p:clrMapOvr>
    <a:overrideClrMapping bg1="dk2" tx1="lt1" bg2="dk1" tx2="lt2" accent1="accent1" accent2="accent2" accent3="accent3" accent4="accent4" accent5="accent5" accent6="accent6" hlink="hlink" folHlink="folHlink"/>
  </p:clrMapOvr>
  <p:transition spd="med">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99411"/>
                                        </p:tgtEl>
                                        <p:attrNameLst>
                                          <p:attrName>style.visibility</p:attrName>
                                        </p:attrNameLst>
                                      </p:cBhvr>
                                      <p:to>
                                        <p:strVal val="visible"/>
                                      </p:to>
                                    </p:set>
                                    <p:animEffect transition="in" filter="wheel(4)">
                                      <p:cBhvr>
                                        <p:cTn id="7" dur="1000"/>
                                        <p:tgtEl>
                                          <p:spTgt spid="99411"/>
                                        </p:tgtEl>
                                      </p:cBhvr>
                                    </p:animEffect>
                                  </p:childTnLst>
                                </p:cTn>
                              </p:par>
                            </p:childTnLst>
                          </p:cTn>
                        </p:par>
                        <p:par>
                          <p:cTn id="8" fill="hold" nodeType="afterGroup">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99344">
                                            <p:txEl>
                                              <p:pRg st="0" end="0"/>
                                            </p:txEl>
                                          </p:spTgt>
                                        </p:tgtEl>
                                        <p:attrNameLst>
                                          <p:attrName>style.visibility</p:attrName>
                                        </p:attrNameLst>
                                      </p:cBhvr>
                                      <p:to>
                                        <p:strVal val="visible"/>
                                      </p:to>
                                    </p:set>
                                    <p:animEffect transition="in" filter="fade">
                                      <p:cBhvr>
                                        <p:cTn id="11" dur="2000"/>
                                        <p:tgtEl>
                                          <p:spTgt spid="99344">
                                            <p:txEl>
                                              <p:pRg st="0" end="0"/>
                                            </p:txEl>
                                          </p:spTgt>
                                        </p:tgtEl>
                                      </p:cBhvr>
                                    </p:animEffect>
                                    <p:anim calcmode="lin" valueType="num">
                                      <p:cBhvr>
                                        <p:cTn id="12" dur="2000" fill="hold"/>
                                        <p:tgtEl>
                                          <p:spTgt spid="99344">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99344">
                                            <p:txEl>
                                              <p:pRg st="0" end="0"/>
                                            </p:txEl>
                                          </p:spTgt>
                                        </p:tgtEl>
                                        <p:attrNameLst>
                                          <p:attrName>ppt_y</p:attrName>
                                        </p:attrNameLst>
                                      </p:cBhvr>
                                      <p:tavLst>
                                        <p:tav tm="0">
                                          <p:val>
                                            <p:strVal val="#ppt_y-.1"/>
                                          </p:val>
                                        </p:tav>
                                        <p:tav tm="100000">
                                          <p:val>
                                            <p:strVal val="#ppt_y"/>
                                          </p:val>
                                        </p:tav>
                                      </p:tavLst>
                                    </p:anim>
                                  </p:childTnLst>
                                </p:cTn>
                              </p:par>
                              <p:par>
                                <p:cTn id="14" presetID="20" presetClass="entr" presetSubtype="0" fill="hold" nodeType="withEffect">
                                  <p:stCondLst>
                                    <p:cond delay="0"/>
                                  </p:stCondLst>
                                  <p:childTnLst>
                                    <p:set>
                                      <p:cBhvr>
                                        <p:cTn id="15" dur="1" fill="hold">
                                          <p:stCondLst>
                                            <p:cond delay="0"/>
                                          </p:stCondLst>
                                        </p:cTn>
                                        <p:tgtEl>
                                          <p:spTgt spid="99409"/>
                                        </p:tgtEl>
                                        <p:attrNameLst>
                                          <p:attrName>style.visibility</p:attrName>
                                        </p:attrNameLst>
                                      </p:cBhvr>
                                      <p:to>
                                        <p:strVal val="visible"/>
                                      </p:to>
                                    </p:set>
                                    <p:animEffect transition="in" filter="wedge">
                                      <p:cBhvr>
                                        <p:cTn id="16" dur="2000"/>
                                        <p:tgtEl>
                                          <p:spTgt spid="99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4" grpId="0" build="p"/>
      <p:bldP spid="994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9" name="Rectangle 3"/>
          <p:cNvSpPr>
            <a:spLocks noGrp="1" noChangeArrowheads="1"/>
          </p:cNvSpPr>
          <p:nvPr>
            <p:ph type="body" idx="1"/>
          </p:nvPr>
        </p:nvSpPr>
        <p:spPr>
          <a:xfrm>
            <a:off x="179388" y="1600200"/>
            <a:ext cx="8785225" cy="4530725"/>
          </a:xfrm>
        </p:spPr>
        <p:txBody>
          <a:bodyPr/>
          <a:lstStyle/>
          <a:p>
            <a:pPr>
              <a:lnSpc>
                <a:spcPct val="95000"/>
              </a:lnSpc>
              <a:buFont typeface="Wingdings" panose="05000000000000000000" pitchFamily="2" charset="2"/>
              <a:buNone/>
            </a:pPr>
            <a:r>
              <a:rPr lang="fa-IR" altLang="en-US">
                <a:solidFill>
                  <a:srgbClr val="000000"/>
                </a:solidFill>
                <a:effectLst/>
              </a:rPr>
              <a:t>  این بخش از گوش شامل لاله گوش و مجرای شنوایی است.لاله گوش غضروفی و چین خورده است و در سطح خارجی آن 4 برجستگی و 3 شیار وجود دارد که روی آن را پوست بدن مفروش کرده است.در انتهای تحتانی آن نرمه گوش قرار دارد.</a:t>
            </a:r>
            <a:endParaRPr lang="en-US" altLang="en-US">
              <a:solidFill>
                <a:srgbClr val="000000"/>
              </a:solidFill>
              <a:effectLst/>
            </a:endParaRPr>
          </a:p>
          <a:p>
            <a:pPr>
              <a:buFont typeface="Wingdings" panose="05000000000000000000" pitchFamily="2" charset="2"/>
              <a:buNone/>
            </a:pPr>
            <a:r>
              <a:rPr lang="fa-IR" altLang="en-US">
                <a:solidFill>
                  <a:srgbClr val="000000"/>
                </a:solidFill>
                <a:effectLst/>
              </a:rPr>
              <a:t>  </a:t>
            </a:r>
            <a:r>
              <a:rPr lang="ar-SA" altLang="en-US">
                <a:solidFill>
                  <a:srgbClr val="000000"/>
                </a:solidFill>
                <a:effectLst/>
              </a:rPr>
              <a:t>لاله گوش جمع آوري امواج صوتي، هدايت آنها به مجراي شنوايي و تشخيص جهت آنها را بر عهده دا</a:t>
            </a:r>
            <a:r>
              <a:rPr lang="fa-IR" altLang="en-US">
                <a:solidFill>
                  <a:srgbClr val="000000"/>
                </a:solidFill>
                <a:effectLst/>
              </a:rPr>
              <a:t>رد.</a:t>
            </a:r>
            <a:r>
              <a:rPr lang="ar-SA" altLang="en-US">
                <a:solidFill>
                  <a:srgbClr val="000000"/>
                </a:solidFill>
                <a:effectLst/>
              </a:rPr>
              <a:t> </a:t>
            </a:r>
            <a:endParaRPr lang="en-US" altLang="en-US">
              <a:solidFill>
                <a:srgbClr val="000000"/>
              </a:solidFill>
              <a:effectLst>
                <a:outerShdw blurRad="38100" dist="38100" dir="2700000" algn="tl">
                  <a:srgbClr val="FFFFFF"/>
                </a:outerShdw>
              </a:effectLst>
            </a:endParaRPr>
          </a:p>
        </p:txBody>
      </p:sp>
      <p:sp>
        <p:nvSpPr>
          <p:cNvPr id="301060" name="Rectangle 4"/>
          <p:cNvSpPr>
            <a:spLocks noChangeArrowheads="1"/>
          </p:cNvSpPr>
          <p:nvPr/>
        </p:nvSpPr>
        <p:spPr bwMode="auto">
          <a:xfrm>
            <a:off x="3492500" y="476250"/>
            <a:ext cx="2117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a-IR" altLang="en-US" sz="3200" b="1">
                <a:solidFill>
                  <a:srgbClr val="FFFFCC"/>
                </a:solidFill>
                <a:effectLst>
                  <a:outerShdw blurRad="38100" dist="38100" dir="2700000" algn="tl">
                    <a:srgbClr val="000000"/>
                  </a:outerShdw>
                </a:effectLst>
                <a:cs typeface="B Titr" panose="00000700000000000000" pitchFamily="2" charset="-78"/>
              </a:rPr>
              <a:t>گوش خارجی</a:t>
            </a:r>
            <a:endParaRPr lang="en-US" altLang="en-US" sz="3200" b="1">
              <a:solidFill>
                <a:srgbClr val="FFFFCC"/>
              </a:solidFill>
              <a:effectLst>
                <a:outerShdw blurRad="38100" dist="38100" dir="2700000" algn="tl">
                  <a:srgbClr val="000000"/>
                </a:outerShdw>
              </a:effectLst>
              <a:cs typeface="B Titr" panose="00000700000000000000" pitchFamily="2" charset="-78"/>
            </a:endParaRPr>
          </a:p>
        </p:txBody>
      </p:sp>
    </p:spTree>
  </p:cSld>
  <p:clrMapOvr>
    <a:overrideClrMapping bg1="dk2" tx1="lt1" bg2="dk1" tx2="lt2" accent1="accent1" accent2="accent2" accent3="accent3" accent4="accent4" accent5="accent5" accent6="accent6" hlink="hlink" folHlink="folHlink"/>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01060"/>
                                        </p:tgtEl>
                                        <p:attrNameLst>
                                          <p:attrName>style.visibility</p:attrName>
                                        </p:attrNameLst>
                                      </p:cBhvr>
                                      <p:to>
                                        <p:strVal val="visible"/>
                                      </p:to>
                                    </p:set>
                                    <p:animEffect transition="in" filter="blinds(horizontal)">
                                      <p:cBhvr>
                                        <p:cTn id="7" dur="500"/>
                                        <p:tgtEl>
                                          <p:spTgt spid="301060"/>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01059">
                                            <p:txEl>
                                              <p:pRg st="0" end="0"/>
                                            </p:txEl>
                                          </p:spTgt>
                                        </p:tgtEl>
                                        <p:attrNameLst>
                                          <p:attrName>style.visibility</p:attrName>
                                        </p:attrNameLst>
                                      </p:cBhvr>
                                      <p:to>
                                        <p:strVal val="visible"/>
                                      </p:to>
                                    </p:set>
                                    <p:animEffect transition="in" filter="strips(downLeft)">
                                      <p:cBhvr>
                                        <p:cTn id="11" dur="1000"/>
                                        <p:tgtEl>
                                          <p:spTgt spid="301059">
                                            <p:txEl>
                                              <p:pRg st="0" end="0"/>
                                            </p:txEl>
                                          </p:spTgt>
                                        </p:tgtEl>
                                      </p:cBhvr>
                                    </p:animEffect>
                                  </p:childTnLst>
                                </p:cTn>
                              </p:par>
                            </p:childTnLst>
                          </p:cTn>
                        </p:par>
                        <p:par>
                          <p:cTn id="12" fill="hold" nodeType="afterGroup">
                            <p:stCondLst>
                              <p:cond delay="1500"/>
                            </p:stCondLst>
                            <p:childTnLst>
                              <p:par>
                                <p:cTn id="13" presetID="18" presetClass="entr" presetSubtype="12" fill="hold" grpId="0" nodeType="afterEffect">
                                  <p:stCondLst>
                                    <p:cond delay="0"/>
                                  </p:stCondLst>
                                  <p:childTnLst>
                                    <p:set>
                                      <p:cBhvr>
                                        <p:cTn id="14" dur="1" fill="hold">
                                          <p:stCondLst>
                                            <p:cond delay="0"/>
                                          </p:stCondLst>
                                        </p:cTn>
                                        <p:tgtEl>
                                          <p:spTgt spid="301059">
                                            <p:txEl>
                                              <p:pRg st="1" end="1"/>
                                            </p:txEl>
                                          </p:spTgt>
                                        </p:tgtEl>
                                        <p:attrNameLst>
                                          <p:attrName>style.visibility</p:attrName>
                                        </p:attrNameLst>
                                      </p:cBhvr>
                                      <p:to>
                                        <p:strVal val="visible"/>
                                      </p:to>
                                    </p:set>
                                    <p:animEffect transition="in" filter="strips(downLeft)">
                                      <p:cBhvr>
                                        <p:cTn id="15" dur="1000"/>
                                        <p:tgtEl>
                                          <p:spTgt spid="301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p:bldP spid="3010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Rectangle 3"/>
          <p:cNvSpPr>
            <a:spLocks noGrp="1" noChangeArrowheads="1"/>
          </p:cNvSpPr>
          <p:nvPr>
            <p:ph type="body" idx="1"/>
          </p:nvPr>
        </p:nvSpPr>
        <p:spPr>
          <a:xfrm>
            <a:off x="0" y="1412875"/>
            <a:ext cx="8964613" cy="4530725"/>
          </a:xfrm>
        </p:spPr>
        <p:txBody>
          <a:bodyPr/>
          <a:lstStyle/>
          <a:p>
            <a:pPr>
              <a:spcBef>
                <a:spcPct val="0"/>
              </a:spcBef>
              <a:buClrTx/>
              <a:buSzTx/>
              <a:buFontTx/>
              <a:buNone/>
            </a:pPr>
            <a:r>
              <a:rPr lang="fa-IR" altLang="en-US">
                <a:effectLst/>
              </a:rPr>
              <a:t>   </a:t>
            </a:r>
            <a:r>
              <a:rPr lang="ar-SA" altLang="en-US">
                <a:effectLst/>
              </a:rPr>
              <a:t>پرده گوش یا پرده صماخ، بین گوش خارجي و گوش مياني </a:t>
            </a:r>
            <a:r>
              <a:rPr lang="fa-IR" altLang="en-US">
                <a:effectLst/>
              </a:rPr>
              <a:t>وجود دارد</a:t>
            </a:r>
            <a:r>
              <a:rPr lang="ar-SA" altLang="en-US">
                <a:effectLst/>
              </a:rPr>
              <a:t>. این پرده لایه‌اي است نازك، شفاف و بیضی‌شکل. قطر</a:t>
            </a:r>
            <a:r>
              <a:rPr lang="fa-IR" altLang="en-US">
                <a:effectLst/>
              </a:rPr>
              <a:t>آن</a:t>
            </a:r>
            <a:r>
              <a:rPr lang="ar-SA" altLang="en-US">
                <a:effectLst/>
              </a:rPr>
              <a:t> بین 9 تا </a:t>
            </a:r>
            <a:r>
              <a:rPr lang="fa-IR" altLang="en-US">
                <a:effectLst/>
              </a:rPr>
              <a:t>1</a:t>
            </a:r>
            <a:r>
              <a:rPr lang="ar-SA" altLang="en-US">
                <a:effectLst/>
              </a:rPr>
              <a:t>0 </a:t>
            </a:r>
            <a:r>
              <a:rPr lang="fa-IR" altLang="en-US">
                <a:effectLst/>
              </a:rPr>
              <a:t>م</a:t>
            </a:r>
            <a:r>
              <a:rPr lang="ar-SA" altLang="en-US">
                <a:effectLst/>
              </a:rPr>
              <a:t>يلي‌متر </a:t>
            </a:r>
            <a:r>
              <a:rPr lang="fa-IR" altLang="en-US">
                <a:effectLst/>
              </a:rPr>
              <a:t>و وسعت آن یک سانتیمتر مربع است</a:t>
            </a:r>
            <a:r>
              <a:rPr lang="ar-SA" altLang="en-US">
                <a:effectLst/>
              </a:rPr>
              <a:t> و به صورت مايل با زاويه‌ای نزدیک به 45 درجه نسبت به كف مجراي گوش خارجي قرار می‌گیرد.</a:t>
            </a:r>
            <a:r>
              <a:rPr lang="fa-IR" altLang="en-US">
                <a:effectLst/>
              </a:rPr>
              <a:t>این پرده به طرف خارج تقعر دارد و روی سطح داخلی آن که محدب است دسته استخوان چکشی تکیه می کند.</a:t>
            </a:r>
            <a:r>
              <a:rPr lang="ar-SA" altLang="en-US">
                <a:effectLst/>
              </a:rPr>
              <a:t/>
            </a:r>
            <a:br>
              <a:rPr lang="ar-SA" altLang="en-US">
                <a:effectLst/>
              </a:rPr>
            </a:br>
            <a:endParaRPr lang="ar-SA" altLang="en-US">
              <a:effectLst/>
            </a:endParaRPr>
          </a:p>
          <a:p>
            <a:pPr>
              <a:buFont typeface="Wingdings" panose="05000000000000000000" pitchFamily="2" charset="2"/>
              <a:buNone/>
            </a:pPr>
            <a:endParaRPr lang="en-US" altLang="en-US">
              <a:effectLst>
                <a:outerShdw blurRad="38100" dist="38100" dir="2700000" algn="tl">
                  <a:srgbClr val="000000"/>
                </a:outerShdw>
              </a:effectLst>
            </a:endParaRPr>
          </a:p>
        </p:txBody>
      </p:sp>
      <p:sp>
        <p:nvSpPr>
          <p:cNvPr id="297988" name="Rectangle 4"/>
          <p:cNvSpPr>
            <a:spLocks noChangeArrowheads="1"/>
          </p:cNvSpPr>
          <p:nvPr/>
        </p:nvSpPr>
        <p:spPr bwMode="auto">
          <a:xfrm>
            <a:off x="3348038" y="404813"/>
            <a:ext cx="23764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a-IR" altLang="en-US" sz="3200" b="1">
                <a:solidFill>
                  <a:srgbClr val="000000"/>
                </a:solidFill>
                <a:cs typeface="B Titr" panose="00000700000000000000" pitchFamily="2" charset="-78"/>
              </a:rPr>
              <a:t>پرده صماخ</a:t>
            </a:r>
            <a:endParaRPr lang="en-US" altLang="en-US" sz="3200" b="1">
              <a:solidFill>
                <a:srgbClr val="000000"/>
              </a:solidFill>
              <a:cs typeface="B Titr" panose="00000700000000000000" pitchFamily="2" charset="-78"/>
            </a:endParaRPr>
          </a:p>
        </p:txBody>
      </p:sp>
    </p:spTree>
  </p:cSld>
  <p:clrMapOvr>
    <a:overrideClrMapping bg1="dk2" tx1="lt1" bg2="dk1" tx2="lt2" accent1="accent1" accent2="accent2" accent3="accent3" accent4="accent4" accent5="accent5" accent6="accent6" hlink="hlink" folHlink="folHlink"/>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97988"/>
                                        </p:tgtEl>
                                        <p:attrNameLst>
                                          <p:attrName>style.visibility</p:attrName>
                                        </p:attrNameLst>
                                      </p:cBhvr>
                                      <p:to>
                                        <p:strVal val="visible"/>
                                      </p:to>
                                    </p:set>
                                    <p:animEffect transition="in" filter="fade">
                                      <p:cBhvr>
                                        <p:cTn id="7" dur="1000"/>
                                        <p:tgtEl>
                                          <p:spTgt spid="297988"/>
                                        </p:tgtEl>
                                      </p:cBhvr>
                                    </p:animEffect>
                                    <p:anim calcmode="lin" valueType="num">
                                      <p:cBhvr>
                                        <p:cTn id="8" dur="1000" fill="hold"/>
                                        <p:tgtEl>
                                          <p:spTgt spid="297988"/>
                                        </p:tgtEl>
                                        <p:attrNameLst>
                                          <p:attrName>ppt_w</p:attrName>
                                        </p:attrNameLst>
                                      </p:cBhvr>
                                      <p:tavLst>
                                        <p:tav tm="0" fmla="#ppt_w*sin(2.5*pi*$)">
                                          <p:val>
                                            <p:fltVal val="0"/>
                                          </p:val>
                                        </p:tav>
                                        <p:tav tm="100000">
                                          <p:val>
                                            <p:fltVal val="1"/>
                                          </p:val>
                                        </p:tav>
                                      </p:tavLst>
                                    </p:anim>
                                    <p:anim calcmode="lin" valueType="num">
                                      <p:cBhvr>
                                        <p:cTn id="9" dur="1000" fill="hold"/>
                                        <p:tgtEl>
                                          <p:spTgt spid="297988"/>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1700"/>
                            </p:stCondLst>
                            <p:childTnLst>
                              <p:par>
                                <p:cTn id="11" presetID="3" presetClass="entr" presetSubtype="10" fill="hold" grpId="0" nodeType="afterEffect">
                                  <p:stCondLst>
                                    <p:cond delay="0"/>
                                  </p:stCondLst>
                                  <p:childTnLst>
                                    <p:set>
                                      <p:cBhvr>
                                        <p:cTn id="12" dur="1" fill="hold">
                                          <p:stCondLst>
                                            <p:cond delay="0"/>
                                          </p:stCondLst>
                                        </p:cTn>
                                        <p:tgtEl>
                                          <p:spTgt spid="297987">
                                            <p:txEl>
                                              <p:pRg st="0" end="0"/>
                                            </p:txEl>
                                          </p:spTgt>
                                        </p:tgtEl>
                                        <p:attrNameLst>
                                          <p:attrName>style.visibility</p:attrName>
                                        </p:attrNameLst>
                                      </p:cBhvr>
                                      <p:to>
                                        <p:strVal val="visible"/>
                                      </p:to>
                                    </p:set>
                                    <p:animEffect transition="in" filter="blinds(horizontal)">
                                      <p:cBhvr>
                                        <p:cTn id="13" dur="1000"/>
                                        <p:tgtEl>
                                          <p:spTgt spid="2979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p:bldP spid="29798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Rectangle 3"/>
          <p:cNvSpPr>
            <a:spLocks noGrp="1" noChangeArrowheads="1"/>
          </p:cNvSpPr>
          <p:nvPr>
            <p:ph type="body" idx="1"/>
          </p:nvPr>
        </p:nvSpPr>
        <p:spPr>
          <a:xfrm>
            <a:off x="395288" y="1484313"/>
            <a:ext cx="8507412" cy="4530725"/>
          </a:xfrm>
        </p:spPr>
        <p:txBody>
          <a:bodyPr/>
          <a:lstStyle/>
          <a:p>
            <a:pPr>
              <a:buFont typeface="Wingdings" panose="05000000000000000000" pitchFamily="2" charset="2"/>
              <a:buNone/>
            </a:pPr>
            <a:r>
              <a:rPr lang="fa-IR" altLang="en-US" sz="2800">
                <a:effectLst/>
              </a:rPr>
              <a:t>  </a:t>
            </a:r>
            <a:r>
              <a:rPr lang="ar-SA" altLang="en-US">
                <a:effectLst/>
              </a:rPr>
              <a:t>پرده گوش به وسيله صداهایی با فركانس‌هاي مختلف مرتعش مي‌شود. درجه كشش آن از محيط به طرف مركز به تدريج زياد </a:t>
            </a:r>
            <a:r>
              <a:rPr lang="fa-IR" altLang="en-US">
                <a:effectLst/>
              </a:rPr>
              <a:t> شده </a:t>
            </a:r>
            <a:r>
              <a:rPr lang="ar-SA" altLang="en-US">
                <a:effectLst/>
              </a:rPr>
              <a:t>و به همين علت هر قسمت از اين پرده به واسطه فركانس معيني مرتعش مي‌شود. پرده صماخ به وسيله عروق خوني و پايانه‌هاي عصبي احاطه مي‌گردد و به همين </a:t>
            </a:r>
            <a:r>
              <a:rPr lang="fa-IR" altLang="en-US">
                <a:effectLst/>
              </a:rPr>
              <a:t>دلیل</a:t>
            </a:r>
            <a:r>
              <a:rPr lang="ar-SA" altLang="en-US">
                <a:effectLst/>
              </a:rPr>
              <a:t> سوراخ شدنش معمولاً با درد و خونريزي شدیدي همراه است</a:t>
            </a:r>
            <a:r>
              <a:rPr lang="fa-IR" altLang="en-US">
                <a:effectLst/>
              </a:rPr>
              <a:t>.</a:t>
            </a:r>
            <a:endParaRPr lang="en-US" altLang="en-US">
              <a:effectLst/>
            </a:endParaRPr>
          </a:p>
        </p:txBody>
      </p:sp>
    </p:spTree>
  </p:cSld>
  <p:clrMapOvr>
    <a:overrideClrMapping bg1="dk2" tx1="lt1" bg2="dk1" tx2="lt2" accent1="accent1" accent2="accent2" accent3="accent3" accent4="accent4" accent5="accent5" accent6="accent6" hlink="hlink" folHlink="folHlink"/>
  </p:clrMapOvr>
  <p:transition spd="slow">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12323">
                                            <p:txEl>
                                              <p:pRg st="0" end="0"/>
                                            </p:txEl>
                                          </p:spTgt>
                                        </p:tgtEl>
                                        <p:attrNameLst>
                                          <p:attrName>style.visibility</p:attrName>
                                        </p:attrNameLst>
                                      </p:cBhvr>
                                      <p:to>
                                        <p:strVal val="visible"/>
                                      </p:to>
                                    </p:set>
                                    <p:animEffect transition="in" filter="box(in)">
                                      <p:cBhvr>
                                        <p:cTn id="7" dur="1000"/>
                                        <p:tgtEl>
                                          <p:spTgt spid="312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1" name="Rectangle 3"/>
          <p:cNvSpPr>
            <a:spLocks noGrp="1" noChangeArrowheads="1"/>
          </p:cNvSpPr>
          <p:nvPr>
            <p:ph type="body" idx="1"/>
          </p:nvPr>
        </p:nvSpPr>
        <p:spPr>
          <a:xfrm>
            <a:off x="0" y="1268413"/>
            <a:ext cx="9144000" cy="4530725"/>
          </a:xfrm>
        </p:spPr>
        <p:txBody>
          <a:bodyPr/>
          <a:lstStyle/>
          <a:p>
            <a:pPr>
              <a:buFont typeface="Wingdings" panose="05000000000000000000" pitchFamily="2" charset="2"/>
              <a:buNone/>
            </a:pPr>
            <a:r>
              <a:rPr lang="fa-IR" altLang="en-US">
                <a:effectLst>
                  <a:outerShdw blurRad="38100" dist="38100" dir="2700000" algn="tl">
                    <a:srgbClr val="000000"/>
                  </a:outerShdw>
                </a:effectLst>
              </a:rPr>
              <a:t>  </a:t>
            </a:r>
            <a:r>
              <a:rPr lang="fa-IR" altLang="en-US">
                <a:solidFill>
                  <a:schemeClr val="hlink"/>
                </a:solidFill>
                <a:effectLst/>
              </a:rPr>
              <a:t>گوش میانی از یک حفره با دیواره استخوانی تشکیل شده و صندوق صماخ نامیده می شود و توسط مجرای باریکی به نام شیپور استاش به حلق راه دارد.دیواره این مجرا در ابتدا استخوانی ودر انتها غضروفی است.</a:t>
            </a:r>
            <a:endParaRPr lang="en-US" altLang="en-US">
              <a:solidFill>
                <a:schemeClr val="hlink"/>
              </a:solidFill>
              <a:effectLst/>
            </a:endParaRPr>
          </a:p>
          <a:p>
            <a:pPr>
              <a:buFont typeface="Wingdings" panose="05000000000000000000" pitchFamily="2" charset="2"/>
              <a:buNone/>
            </a:pPr>
            <a:r>
              <a:rPr lang="fa-IR" altLang="en-US">
                <a:effectLst>
                  <a:outerShdw blurRad="38100" dist="38100" dir="2700000" algn="tl">
                    <a:srgbClr val="000000"/>
                  </a:outerShdw>
                </a:effectLst>
              </a:rPr>
              <a:t> </a:t>
            </a:r>
            <a:endParaRPr lang="en-US" altLang="en-US">
              <a:effectLst/>
            </a:endParaRPr>
          </a:p>
        </p:txBody>
      </p:sp>
      <p:sp>
        <p:nvSpPr>
          <p:cNvPr id="319492" name="Rectangle 4"/>
          <p:cNvSpPr>
            <a:spLocks noChangeArrowheads="1"/>
          </p:cNvSpPr>
          <p:nvPr/>
        </p:nvSpPr>
        <p:spPr bwMode="auto">
          <a:xfrm>
            <a:off x="3419475" y="333375"/>
            <a:ext cx="1900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a-IR" altLang="en-US" sz="3200">
                <a:solidFill>
                  <a:srgbClr val="000000"/>
                </a:solidFill>
                <a:cs typeface="B Titr" panose="00000700000000000000" pitchFamily="2" charset="-78"/>
              </a:rPr>
              <a:t>گوش میا نی</a:t>
            </a:r>
            <a:endParaRPr lang="en-US" altLang="en-US" sz="3200">
              <a:solidFill>
                <a:srgbClr val="000000"/>
              </a:solidFill>
              <a:cs typeface="B Titr" panose="00000700000000000000" pitchFamily="2" charset="-78"/>
            </a:endParaRPr>
          </a:p>
        </p:txBody>
      </p:sp>
      <p:pic>
        <p:nvPicPr>
          <p:cNvPr id="319495" name="Picture 7" descr="داخلي"/>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4081463"/>
            <a:ext cx="4465637" cy="277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2" tx1="lt1" bg2="dk1" tx2="lt2" accent1="accent1" accent2="accent2" accent3="accent3" accent4="accent4" accent5="accent5" accent6="accent6" hlink="hlink" folHlink="folHlink"/>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19492"/>
                                        </p:tgtEl>
                                        <p:attrNameLst>
                                          <p:attrName>style.visibility</p:attrName>
                                        </p:attrNameLst>
                                      </p:cBhvr>
                                      <p:to>
                                        <p:strVal val="visible"/>
                                      </p:to>
                                    </p:set>
                                    <p:anim calcmode="lin" valueType="num">
                                      <p:cBhvr additive="base">
                                        <p:cTn id="7" dur="1000" fill="hold"/>
                                        <p:tgtEl>
                                          <p:spTgt spid="319492"/>
                                        </p:tgtEl>
                                        <p:attrNameLst>
                                          <p:attrName>ppt_x</p:attrName>
                                        </p:attrNameLst>
                                      </p:cBhvr>
                                      <p:tavLst>
                                        <p:tav tm="0">
                                          <p:val>
                                            <p:strVal val="#ppt_x"/>
                                          </p:val>
                                        </p:tav>
                                        <p:tav tm="100000">
                                          <p:val>
                                            <p:strVal val="#ppt_x"/>
                                          </p:val>
                                        </p:tav>
                                      </p:tavLst>
                                    </p:anim>
                                    <p:anim calcmode="lin" valueType="num">
                                      <p:cBhvr additive="base">
                                        <p:cTn id="8" dur="1000" fill="hold"/>
                                        <p:tgtEl>
                                          <p:spTgt spid="31949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20" presetClass="entr" presetSubtype="0" fill="hold" grpId="0" nodeType="afterEffect">
                                  <p:stCondLst>
                                    <p:cond delay="0"/>
                                  </p:stCondLst>
                                  <p:childTnLst>
                                    <p:set>
                                      <p:cBhvr>
                                        <p:cTn id="11" dur="1" fill="hold">
                                          <p:stCondLst>
                                            <p:cond delay="0"/>
                                          </p:stCondLst>
                                        </p:cTn>
                                        <p:tgtEl>
                                          <p:spTgt spid="319491">
                                            <p:txEl>
                                              <p:pRg st="0" end="0"/>
                                            </p:txEl>
                                          </p:spTgt>
                                        </p:tgtEl>
                                        <p:attrNameLst>
                                          <p:attrName>style.visibility</p:attrName>
                                        </p:attrNameLst>
                                      </p:cBhvr>
                                      <p:to>
                                        <p:strVal val="visible"/>
                                      </p:to>
                                    </p:set>
                                    <p:animEffect transition="in" filter="wedge">
                                      <p:cBhvr>
                                        <p:cTn id="12" dur="1000"/>
                                        <p:tgtEl>
                                          <p:spTgt spid="319491">
                                            <p:txEl>
                                              <p:pRg st="0" end="0"/>
                                            </p:txEl>
                                          </p:spTgt>
                                        </p:tgtEl>
                                      </p:cBhvr>
                                    </p:animEffect>
                                  </p:childTnLst>
                                </p:cTn>
                              </p:par>
                            </p:childTnLst>
                          </p:cTn>
                        </p:par>
                        <p:par>
                          <p:cTn id="13" fill="hold" nodeType="afterGroup">
                            <p:stCondLst>
                              <p:cond delay="3000"/>
                            </p:stCondLst>
                            <p:childTnLst>
                              <p:par>
                                <p:cTn id="14" presetID="20" presetClass="entr" presetSubtype="0" fill="hold" grpId="0" nodeType="afterEffect">
                                  <p:stCondLst>
                                    <p:cond delay="0"/>
                                  </p:stCondLst>
                                  <p:childTnLst>
                                    <p:set>
                                      <p:cBhvr>
                                        <p:cTn id="15" dur="1" fill="hold">
                                          <p:stCondLst>
                                            <p:cond delay="0"/>
                                          </p:stCondLst>
                                        </p:cTn>
                                        <p:tgtEl>
                                          <p:spTgt spid="319491">
                                            <p:txEl>
                                              <p:pRg st="1" end="1"/>
                                            </p:txEl>
                                          </p:spTgt>
                                        </p:tgtEl>
                                        <p:attrNameLst>
                                          <p:attrName>style.visibility</p:attrName>
                                        </p:attrNameLst>
                                      </p:cBhvr>
                                      <p:to>
                                        <p:strVal val="visible"/>
                                      </p:to>
                                    </p:set>
                                    <p:animEffect transition="in" filter="wedge">
                                      <p:cBhvr>
                                        <p:cTn id="16" dur="1000"/>
                                        <p:tgtEl>
                                          <p:spTgt spid="319491">
                                            <p:txEl>
                                              <p:pRg st="1" end="1"/>
                                            </p:txEl>
                                          </p:spTgt>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319495"/>
                                        </p:tgtEl>
                                        <p:attrNameLst>
                                          <p:attrName>style.visibility</p:attrName>
                                        </p:attrNameLst>
                                      </p:cBhvr>
                                      <p:to>
                                        <p:strVal val="visible"/>
                                      </p:to>
                                    </p:set>
                                    <p:anim calcmode="lin" valueType="num">
                                      <p:cBhvr>
                                        <p:cTn id="19" dur="2000" fill="hold"/>
                                        <p:tgtEl>
                                          <p:spTgt spid="31949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2000" fill="hold"/>
                                        <p:tgtEl>
                                          <p:spTgt spid="319495"/>
                                        </p:tgtEl>
                                        <p:attrNameLst>
                                          <p:attrName>ppt_x</p:attrName>
                                        </p:attrNameLst>
                                      </p:cBhvr>
                                      <p:tavLst>
                                        <p:tav tm="0">
                                          <p:val>
                                            <p:fltVal val="-1"/>
                                          </p:val>
                                        </p:tav>
                                        <p:tav tm="50000">
                                          <p:val>
                                            <p:fltVal val="0.95"/>
                                          </p:val>
                                        </p:tav>
                                        <p:tav tm="100000">
                                          <p:val>
                                            <p:strVal val="#ppt_x"/>
                                          </p:val>
                                        </p:tav>
                                      </p:tavLst>
                                    </p:anim>
                                    <p:anim calcmode="lin" valueType="num">
                                      <p:cBhvr>
                                        <p:cTn id="21" dur="2000" fill="hold"/>
                                        <p:tgtEl>
                                          <p:spTgt spid="319495"/>
                                        </p:tgtEl>
                                        <p:attrNameLst>
                                          <p:attrName>ppt_y</p:attrName>
                                        </p:attrNameLst>
                                      </p:cBhvr>
                                      <p:tavLst>
                                        <p:tav tm="0">
                                          <p:val>
                                            <p:strVal val="#ppt_y"/>
                                          </p:val>
                                        </p:tav>
                                        <p:tav tm="100000">
                                          <p:val>
                                            <p:strVal val="#ppt_y"/>
                                          </p:val>
                                        </p:tav>
                                      </p:tavLst>
                                    </p:anim>
                                    <p:animEffect transition="in" filter="fade">
                                      <p:cBhvr>
                                        <p:cTn id="22" dur="2000"/>
                                        <p:tgtEl>
                                          <p:spTgt spid="3194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p:bldP spid="31949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1" name="Rectangle 3"/>
          <p:cNvSpPr>
            <a:spLocks noGrp="1" noChangeArrowheads="1"/>
          </p:cNvSpPr>
          <p:nvPr>
            <p:ph type="body" idx="1"/>
          </p:nvPr>
        </p:nvSpPr>
        <p:spPr>
          <a:xfrm>
            <a:off x="457200" y="1600200"/>
            <a:ext cx="8507413" cy="4530725"/>
          </a:xfrm>
        </p:spPr>
        <p:txBody>
          <a:bodyPr/>
          <a:lstStyle/>
          <a:p>
            <a:pPr>
              <a:buFont typeface="Wingdings" panose="05000000000000000000" pitchFamily="2" charset="2"/>
              <a:buNone/>
            </a:pPr>
            <a:r>
              <a:rPr lang="fa-IR" altLang="en-US">
                <a:effectLst>
                  <a:outerShdw blurRad="38100" dist="38100" dir="2700000" algn="tl">
                    <a:srgbClr val="FFFFFF"/>
                  </a:outerShdw>
                </a:effectLst>
              </a:rPr>
              <a:t>   </a:t>
            </a:r>
            <a:r>
              <a:rPr lang="fa-IR" altLang="en-US">
                <a:effectLst/>
              </a:rPr>
              <a:t>در هنگام بلع ،عطسه و خمیازه دهانه شیپور استاش باز شده ، هوا به درون گوش میانی راه می یابد و بدین طریق از ایجاد اختلاف فشار هوا در دو طرف پرده صماخ که ارتعاش طبیعی آن را مختل می سازد جلوگیری می شود.دیواره داخلی گوش میانی در سمت گوش داخلی دو سوراخ دارد که توسط پرده بیضی و گرد مسدود شده اند.</a:t>
            </a:r>
            <a:endParaRPr lang="en-US" altLang="en-US">
              <a:effectLst/>
            </a:endParaRPr>
          </a:p>
        </p:txBody>
      </p:sp>
    </p:spTree>
  </p:cSld>
  <p:clrMapOvr>
    <a:overrideClrMapping bg1="lt1" tx1="dk1" bg2="lt2" tx2="dk2" accent1="accent1" accent2="accent2" accent3="accent3" accent4="accent4" accent5="accent5" accent6="accent6" hlink="hlink" folHlink="folHlink"/>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09251">
                                            <p:txEl>
                                              <p:pRg st="0" end="0"/>
                                            </p:txEl>
                                          </p:spTgt>
                                        </p:tgtEl>
                                        <p:attrNameLst>
                                          <p:attrName>style.visibility</p:attrName>
                                        </p:attrNameLst>
                                      </p:cBhvr>
                                      <p:to>
                                        <p:strVal val="visible"/>
                                      </p:to>
                                    </p:set>
                                    <p:animEffect transition="in" filter="wheel(4)">
                                      <p:cBhvr>
                                        <p:cTn id="7" dur="1000"/>
                                        <p:tgtEl>
                                          <p:spTgt spid="309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7" name="Rectangle 3"/>
          <p:cNvSpPr>
            <a:spLocks noGrp="1" noChangeArrowheads="1"/>
          </p:cNvSpPr>
          <p:nvPr>
            <p:ph type="body" idx="1"/>
          </p:nvPr>
        </p:nvSpPr>
        <p:spPr>
          <a:xfrm>
            <a:off x="0" y="549275"/>
            <a:ext cx="8964613" cy="4530725"/>
          </a:xfrm>
        </p:spPr>
        <p:txBody>
          <a:bodyPr/>
          <a:lstStyle/>
          <a:p>
            <a:pPr>
              <a:buFont typeface="Wingdings" panose="05000000000000000000" pitchFamily="2" charset="2"/>
              <a:buNone/>
            </a:pPr>
            <a:r>
              <a:rPr lang="fa-IR" altLang="en-US">
                <a:effectLst>
                  <a:outerShdw blurRad="38100" dist="38100" dir="2700000" algn="tl">
                    <a:srgbClr val="000000"/>
                  </a:outerShdw>
                </a:effectLst>
              </a:rPr>
              <a:t>   سه استخوان موجود در گوش میانی پرده صماخ را به پرده بیضی متصل می کنندو عبارتند از :استخوان چکشی که دسته آن روی پرده صماخ تکیه دارد ،استخوان سندانی که از یک سمت با استخوان چکشی واز سمت دیگر با استخوان رکابی مفصل شده است و استخوان رکابی که به پرده بیضی متصل است.</a:t>
            </a:r>
            <a:endParaRPr lang="en-US" altLang="en-US">
              <a:effectLst>
                <a:outerShdw blurRad="38100" dist="38100" dir="2700000" algn="tl">
                  <a:srgbClr val="000000"/>
                </a:outerShdw>
              </a:effectLst>
            </a:endParaRPr>
          </a:p>
        </p:txBody>
      </p:sp>
      <p:pic>
        <p:nvPicPr>
          <p:cNvPr id="308228" name="Picture 4" descr="Serous_Otitis_Media550_a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3492500"/>
            <a:ext cx="4762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2" tx1="lt1" bg2="dk1" tx2="lt2" accent1="accent1" accent2="accent2" accent3="accent3" accent4="accent4" accent5="accent5" accent6="accent6" hlink="hlink" folHlink="folHlink"/>
  </p:clrMapOvr>
  <p:transition spd="slow">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withEffect">
                                  <p:stCondLst>
                                    <p:cond delay="0"/>
                                  </p:stCondLst>
                                  <p:childTnLst>
                                    <p:set>
                                      <p:cBhvr>
                                        <p:cTn id="6" dur="1" fill="hold">
                                          <p:stCondLst>
                                            <p:cond delay="0"/>
                                          </p:stCondLst>
                                        </p:cTn>
                                        <p:tgtEl>
                                          <p:spTgt spid="308227">
                                            <p:txEl>
                                              <p:pRg st="0" end="0"/>
                                            </p:txEl>
                                          </p:spTgt>
                                        </p:tgtEl>
                                        <p:attrNameLst>
                                          <p:attrName>style.visibility</p:attrName>
                                        </p:attrNameLst>
                                      </p:cBhvr>
                                      <p:to>
                                        <p:strVal val="visible"/>
                                      </p:to>
                                    </p:set>
                                    <p:anim calcmode="lin" valueType="num">
                                      <p:cBhvr additive="base">
                                        <p:cTn id="7" dur="1000" fill="hold"/>
                                        <p:tgtEl>
                                          <p:spTgt spid="30822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08227">
                                            <p:txEl>
                                              <p:pRg st="0" end="0"/>
                                            </p:txEl>
                                          </p:spTgt>
                                        </p:tgtEl>
                                        <p:attrNameLst>
                                          <p:attrName>ppt_y</p:attrName>
                                        </p:attrNameLst>
                                      </p:cBhvr>
                                      <p:tavLst>
                                        <p:tav tm="0">
                                          <p:val>
                                            <p:strVal val="1+#ppt_h/2"/>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308228"/>
                                        </p:tgtEl>
                                        <p:attrNameLst>
                                          <p:attrName>style.visibility</p:attrName>
                                        </p:attrNameLst>
                                      </p:cBhvr>
                                      <p:to>
                                        <p:strVal val="visible"/>
                                      </p:to>
                                    </p:set>
                                    <p:animEffect transition="in" filter="circle(in)">
                                      <p:cBhvr>
                                        <p:cTn id="11" dur="1000"/>
                                        <p:tgtEl>
                                          <p:spTgt spid="308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build="p"/>
    </p:bld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200" b="0" i="0" u="none" strike="noStrike" cap="none" normalizeH="0" baseline="0" smtClean="0">
            <a:ln>
              <a:noFill/>
            </a:ln>
            <a:solidFill>
              <a:schemeClr val="tx1"/>
            </a:solidFill>
            <a:effectLst/>
            <a:latin typeface="Arial" panose="020B0604020202020204" pitchFamily="34" charset="0"/>
            <a:cs typeface="B Lotus" panose="00000400000000000000"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200" b="0" i="0" u="none" strike="noStrike" cap="none" normalizeH="0" baseline="0" smtClean="0">
            <a:ln>
              <a:noFill/>
            </a:ln>
            <a:solidFill>
              <a:schemeClr val="tx1"/>
            </a:solidFill>
            <a:effectLst/>
            <a:latin typeface="Arial" panose="020B0604020202020204" pitchFamily="34" charset="0"/>
            <a:cs typeface="B Lotus" panose="00000400000000000000" pitchFamily="2" charset="-78"/>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200" b="0" i="0" u="none" strike="noStrike" cap="none" normalizeH="0" baseline="0" smtClean="0">
            <a:ln>
              <a:noFill/>
            </a:ln>
            <a:solidFill>
              <a:schemeClr val="tx1"/>
            </a:solidFill>
            <a:effectLst/>
            <a:latin typeface="Arial" panose="020B0604020202020204" pitchFamily="34" charset="0"/>
            <a:cs typeface="B Lotus" panose="00000400000000000000"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200" b="0" i="0" u="none" strike="noStrike" cap="none" normalizeH="0" baseline="0" smtClean="0">
            <a:ln>
              <a:noFill/>
            </a:ln>
            <a:solidFill>
              <a:schemeClr val="tx1"/>
            </a:solidFill>
            <a:effectLst/>
            <a:latin typeface="Arial" panose="020B0604020202020204" pitchFamily="34" charset="0"/>
            <a:cs typeface="B Lotus" panose="00000400000000000000" pitchFamily="2" charset="-78"/>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themeOverride>
</file>

<file path=ppt/theme/themeOverride10.xml><?xml version="1.0" encoding="utf-8"?>
<a:themeOverride xmlns:a="http://schemas.openxmlformats.org/drawingml/2006/main">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themeOverride>
</file>

<file path=ppt/theme/themeOverride11.xml><?xml version="1.0" encoding="utf-8"?>
<a:themeOverride xmlns:a="http://schemas.openxmlformats.org/drawingml/2006/main">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themeOverride>
</file>

<file path=ppt/theme/themeOverride12.xml><?xml version="1.0" encoding="utf-8"?>
<a:themeOverride xmlns:a="http://schemas.openxmlformats.org/drawingml/2006/main">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themeOverride>
</file>

<file path=ppt/theme/themeOverride13.xml><?xml version="1.0" encoding="utf-8"?>
<a:themeOverride xmlns:a="http://schemas.openxmlformats.org/drawingml/2006/main">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themeOverride>
</file>

<file path=ppt/theme/themeOverride14.xml><?xml version="1.0" encoding="utf-8"?>
<a:themeOverride xmlns:a="http://schemas.openxmlformats.org/drawingml/2006/main">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themeOverride>
</file>

<file path=ppt/theme/themeOverride15.xml><?xml version="1.0" encoding="utf-8"?>
<a:themeOverride xmlns:a="http://schemas.openxmlformats.org/drawingml/2006/main">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themeOverride>
</file>

<file path=ppt/theme/themeOverride16.xml><?xml version="1.0" encoding="utf-8"?>
<a:themeOverride xmlns:a="http://schemas.openxmlformats.org/drawingml/2006/main">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themeOverride>
</file>

<file path=ppt/theme/themeOverride17.xml><?xml version="1.0" encoding="utf-8"?>
<a:themeOverride xmlns:a="http://schemas.openxmlformats.org/drawingml/2006/main">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themeOverride>
</file>

<file path=ppt/theme/themeOverride18.xml><?xml version="1.0" encoding="utf-8"?>
<a:themeOverride xmlns:a="http://schemas.openxmlformats.org/drawingml/2006/main">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themeOverride>
</file>

<file path=ppt/theme/themeOverride19.xml><?xml version="1.0" encoding="utf-8"?>
<a:themeOverride xmlns:a="http://schemas.openxmlformats.org/drawingml/2006/main">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themeOverride>
</file>

<file path=ppt/theme/themeOverride2.xml><?xml version="1.0" encoding="utf-8"?>
<a:themeOverride xmlns:a="http://schemas.openxmlformats.org/drawingml/2006/main">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themeOverride>
</file>

<file path=ppt/theme/themeOverride20.xml><?xml version="1.0" encoding="utf-8"?>
<a:themeOverride xmlns:a="http://schemas.openxmlformats.org/drawingml/2006/main">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themeOverride>
</file>

<file path=ppt/theme/themeOverride21.xml><?xml version="1.0" encoding="utf-8"?>
<a:themeOverride xmlns:a="http://schemas.openxmlformats.org/drawingml/2006/main">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themeOverride>
</file>

<file path=ppt/theme/themeOverride22.xml><?xml version="1.0" encoding="utf-8"?>
<a:themeOverride xmlns:a="http://schemas.openxmlformats.org/drawingml/2006/main">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themeOverride>
</file>

<file path=ppt/theme/themeOverride3.xml><?xml version="1.0" encoding="utf-8"?>
<a:themeOverride xmlns:a="http://schemas.openxmlformats.org/drawingml/2006/main">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themeOverride>
</file>

<file path=ppt/theme/themeOverride4.xml><?xml version="1.0" encoding="utf-8"?>
<a:themeOverride xmlns:a="http://schemas.openxmlformats.org/drawingml/2006/main">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themeOverride>
</file>

<file path=ppt/theme/themeOverride5.xml><?xml version="1.0" encoding="utf-8"?>
<a:themeOverride xmlns:a="http://schemas.openxmlformats.org/drawingml/2006/main">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themeOverride>
</file>

<file path=ppt/theme/themeOverride6.xml><?xml version="1.0" encoding="utf-8"?>
<a:themeOverride xmlns:a="http://schemas.openxmlformats.org/drawingml/2006/main">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themeOverride>
</file>

<file path=ppt/theme/themeOverride7.xml><?xml version="1.0" encoding="utf-8"?>
<a:themeOverride xmlns:a="http://schemas.openxmlformats.org/drawingml/2006/main">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themeOverride>
</file>

<file path=ppt/theme/themeOverride8.xml><?xml version="1.0" encoding="utf-8"?>
<a:themeOverride xmlns:a="http://schemas.openxmlformats.org/drawingml/2006/main">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themeOverride>
</file>

<file path=ppt/theme/themeOverride9.xml><?xml version="1.0" encoding="utf-8"?>
<a:themeOverride xmlns:a="http://schemas.openxmlformats.org/drawingml/2006/main">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themeOverride>
</file>

<file path=docProps/app.xml><?xml version="1.0" encoding="utf-8"?>
<Properties xmlns="http://schemas.openxmlformats.org/officeDocument/2006/extended-properties" xmlns:vt="http://schemas.openxmlformats.org/officeDocument/2006/docPropsVTypes">
  <Template>حسشنوا~1(1)</Template>
  <TotalTime>46</TotalTime>
  <Words>1244</Words>
  <Application>Microsoft Office PowerPoint</Application>
  <PresentationFormat>On-screen Show (4:3)</PresentationFormat>
  <Paragraphs>48</Paragraphs>
  <Slides>23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Times New Roman</vt:lpstr>
      <vt:lpstr>Wingdings</vt:lpstr>
      <vt:lpstr>Tahoma</vt:lpstr>
      <vt:lpstr>B Titr</vt:lpstr>
      <vt:lpstr>B Lotus</vt:lpstr>
      <vt:lpstr>Orbit</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گوش داخلی</vt:lpstr>
      <vt:lpstr>PowerPoint Presentation</vt:lpstr>
      <vt:lpstr>بخش حلزونی</vt:lpstr>
      <vt:lpstr>PowerPoint Presentation</vt:lpstr>
      <vt:lpstr>PowerPoint Presentation</vt:lpstr>
      <vt:lpstr>PowerPoint Presentation</vt:lpstr>
      <vt:lpstr>PowerPoint Presentation</vt:lpstr>
      <vt:lpstr>PowerPoint Presentation</vt:lpstr>
      <vt:lpstr>انواع کری</vt:lpstr>
      <vt:lpstr>PowerPoint Presentation</vt:lpstr>
      <vt:lpstr>منابع</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hamed</dc:creator>
  <cp:lastModifiedBy>hamed</cp:lastModifiedBy>
  <cp:revision>3</cp:revision>
  <cp:lastPrinted>1601-01-01T00:00:00Z</cp:lastPrinted>
  <dcterms:created xsi:type="dcterms:W3CDTF">2016-12-31T19:45:10Z</dcterms:created>
  <dcterms:modified xsi:type="dcterms:W3CDTF">2016-12-31T20:32:04Z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