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9" r:id="rId3"/>
    <p:sldId id="268" r:id="rId4"/>
    <p:sldId id="267" r:id="rId5"/>
    <p:sldId id="256" r:id="rId6"/>
    <p:sldId id="257" r:id="rId7"/>
    <p:sldId id="262" r:id="rId8"/>
    <p:sldId id="258" r:id="rId9"/>
    <p:sldId id="259" r:id="rId10"/>
    <p:sldId id="260" r:id="rId11"/>
    <p:sldId id="261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8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9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5894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23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429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4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8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91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9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0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5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7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0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B9AFB-654B-487B-B58C-AFEF9EF269DC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31BE6E-34D3-4DCB-B8A1-0575C6B60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99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li.roozbahani1994@gmail.com" TargetMode="External"/><Relationship Id="rId2" Type="http://schemas.openxmlformats.org/officeDocument/2006/relationships/hyperlink" Target="https://telegram.me/asr_cshar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618" y="624110"/>
            <a:ext cx="9784993" cy="5899520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solidFill>
                  <a:schemeClr val="accent2"/>
                </a:solidFill>
              </a:rPr>
              <a:t>آموزش برنامه نویسی</a:t>
            </a:r>
            <a:br>
              <a:rPr lang="fa-IR" sz="4400" dirty="0" smtClean="0">
                <a:solidFill>
                  <a:schemeClr val="accent2"/>
                </a:solidFill>
              </a:rPr>
            </a:br>
            <a:r>
              <a:rPr lang="fa-IR" sz="4400" dirty="0" smtClean="0">
                <a:solidFill>
                  <a:schemeClr val="accent2"/>
                </a:solidFill>
              </a:rPr>
              <a:t>سی شارپ (</a:t>
            </a:r>
            <a:r>
              <a:rPr lang="en-US" sz="4400" dirty="0" smtClean="0">
                <a:solidFill>
                  <a:schemeClr val="accent2"/>
                </a:solidFill>
              </a:rPr>
              <a:t>C#</a:t>
            </a:r>
            <a:r>
              <a:rPr lang="fa-IR" sz="4400" dirty="0" smtClean="0">
                <a:solidFill>
                  <a:schemeClr val="accent2"/>
                </a:solidFill>
              </a:rPr>
              <a:t>)</a:t>
            </a:r>
            <a:r>
              <a:rPr lang="en-US" sz="4400" dirty="0" smtClean="0">
                <a:solidFill>
                  <a:schemeClr val="accent2"/>
                </a:solidFill>
              </a:rPr>
              <a:t/>
            </a:r>
            <a:br>
              <a:rPr lang="en-US" sz="4400" dirty="0" smtClean="0">
                <a:solidFill>
                  <a:schemeClr val="accent2"/>
                </a:solidFill>
              </a:rPr>
            </a:br>
            <a:r>
              <a:rPr lang="en-US" sz="4400" dirty="0"/>
              <a:t/>
            </a:r>
            <a:br>
              <a:rPr lang="en-US" sz="4400" dirty="0"/>
            </a:br>
            <a:r>
              <a:rPr lang="fa-IR" sz="4400" dirty="0" smtClean="0">
                <a:solidFill>
                  <a:schemeClr val="accent1"/>
                </a:solidFill>
              </a:rPr>
              <a:t>مدرس : </a:t>
            </a:r>
            <a:r>
              <a:rPr lang="fa-IR" dirty="0" smtClean="0"/>
              <a:t>علی سلیمانی روزبهانی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>
                <a:solidFill>
                  <a:schemeClr val="accent1"/>
                </a:solidFill>
              </a:rPr>
              <a:t>نوع دوره : </a:t>
            </a:r>
            <a:r>
              <a:rPr lang="fa-IR" dirty="0" smtClean="0"/>
              <a:t>مقدماتی</a:t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sz="4400" dirty="0" smtClean="0">
                <a:solidFill>
                  <a:schemeClr val="accent1"/>
                </a:solidFill>
              </a:rPr>
              <a:t>مدت دوره </a:t>
            </a:r>
            <a:r>
              <a:rPr lang="fa-IR" dirty="0" smtClean="0">
                <a:solidFill>
                  <a:schemeClr val="accent1"/>
                </a:solidFill>
              </a:rPr>
              <a:t>: </a:t>
            </a:r>
            <a:r>
              <a:rPr lang="fa-IR" dirty="0" smtClean="0"/>
              <a:t>10 جلسه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175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9030"/>
          </a:xfrm>
        </p:spPr>
        <p:txBody>
          <a:bodyPr/>
          <a:lstStyle/>
          <a:p>
            <a:pPr algn="r" rtl="1"/>
            <a:r>
              <a:rPr lang="fa-IR" dirty="0" smtClean="0"/>
              <a:t>نرم افزار کامپیوتر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1" y="1583140"/>
            <a:ext cx="9866881" cy="4940490"/>
          </a:xfrm>
        </p:spPr>
        <p:txBody>
          <a:bodyPr/>
          <a:lstStyle/>
          <a:p>
            <a:pPr algn="r" rtl="1"/>
            <a:r>
              <a:rPr lang="fa-IR" altLang="en-US" sz="2200" dirty="0"/>
              <a:t>نرم افزارهای کاربردی </a:t>
            </a:r>
            <a:r>
              <a:rPr lang="fa-IR" altLang="en-US" sz="2200" dirty="0" smtClean="0"/>
              <a:t>:</a:t>
            </a:r>
          </a:p>
          <a:p>
            <a:pPr lvl="1" algn="r" rtl="1"/>
            <a:r>
              <a:rPr lang="fa-IR" altLang="en-US" sz="1800" dirty="0" smtClean="0"/>
              <a:t> </a:t>
            </a:r>
            <a:r>
              <a:rPr lang="fa-IR" altLang="en-US" sz="1800" dirty="0"/>
              <a:t>نرم افزارهایی هستند که برای یک کاربرد خاص و رفع یک نیاز مشخص کاربران نوشته شده اند. مانند سیستمهای حسابداری، دبیرخانه، سیستم انتخاب واحد دانشگاهی، انواع </a:t>
            </a:r>
            <a:r>
              <a:rPr lang="fa-IR" altLang="en-US" sz="1800" dirty="0" smtClean="0"/>
              <a:t>بازیها</a:t>
            </a:r>
          </a:p>
          <a:p>
            <a:pPr algn="r" rtl="1"/>
            <a:r>
              <a:rPr lang="fa-IR" altLang="en-US" sz="2200" dirty="0"/>
              <a:t>نرم افزارهای سیستمی : </a:t>
            </a:r>
            <a:endParaRPr lang="fa-IR" altLang="en-US" sz="2200" dirty="0" smtClean="0"/>
          </a:p>
          <a:p>
            <a:pPr lvl="1" algn="r" rtl="1"/>
            <a:r>
              <a:rPr lang="fa-IR" altLang="en-US" sz="1800" dirty="0" smtClean="0"/>
              <a:t>نرم </a:t>
            </a:r>
            <a:r>
              <a:rPr lang="fa-IR" altLang="en-US" sz="1800" dirty="0"/>
              <a:t>افزارهایی هستند که برای ایجاد و یا اجرای برنامه های کاربردی نوشته می شوند. مهمترین برنامه سیستمی، سیستم عامل است</a:t>
            </a:r>
            <a:r>
              <a:rPr lang="fa-IR" altLang="en-US" sz="1800" dirty="0" smtClean="0"/>
              <a:t>.</a:t>
            </a:r>
          </a:p>
          <a:p>
            <a:pPr algn="r" rtl="1"/>
            <a:r>
              <a:rPr lang="fa-IR" sz="2200" dirty="0" smtClean="0"/>
              <a:t>سیستم عامل </a:t>
            </a:r>
            <a:r>
              <a:rPr lang="en-US" sz="2200" dirty="0" smtClean="0"/>
              <a:t>(OS)</a:t>
            </a:r>
            <a:r>
              <a:rPr lang="fa-IR" sz="2200" dirty="0" smtClean="0"/>
              <a:t> چیست ؟</a:t>
            </a:r>
            <a:endParaRPr lang="en-US" sz="2200" dirty="0" smtClean="0"/>
          </a:p>
          <a:p>
            <a:pPr lvl="1" algn="r" rtl="1"/>
            <a:r>
              <a:rPr lang="fa-IR" altLang="en-US" sz="1800" dirty="0"/>
              <a:t>سیستم عامل نرم افزاری است که ارتباط بین سخت افزار و کاربران (یا برنامه های کاربردی کاربران) را فراهم می سازد. در حقیقت سیستم عامل مدیریت منابع سخت افزاری یک کامپیوتر را بعهده دارد</a:t>
            </a:r>
            <a:r>
              <a:rPr lang="fa-IR" altLang="en-US" sz="1800" dirty="0" smtClean="0"/>
              <a:t>.</a:t>
            </a:r>
            <a:endParaRPr lang="en-US" altLang="en-US" sz="1800" dirty="0" smtClean="0"/>
          </a:p>
          <a:p>
            <a:pPr marL="342900" lvl="2" indent="-342900" algn="r" rtl="1"/>
            <a:r>
              <a:rPr lang="en-US" altLang="en-US" sz="1800" dirty="0"/>
              <a:t>Windows</a:t>
            </a:r>
            <a:r>
              <a:rPr lang="fa-IR" altLang="en-US" sz="1800" dirty="0"/>
              <a:t> : بیشتر در منازل و محیطهای اداری مورد استفاده قرار می گیرد </a:t>
            </a:r>
          </a:p>
          <a:p>
            <a:pPr marL="342900" lvl="2" indent="-342900" algn="r" rtl="1"/>
            <a:r>
              <a:rPr lang="en-US" altLang="en-US" sz="1800" dirty="0"/>
              <a:t>Linux</a:t>
            </a:r>
            <a:r>
              <a:rPr lang="fa-IR" altLang="en-US" sz="1800" dirty="0"/>
              <a:t> : بیشتر در محیطهای دانشگاهی و بعنوان سرور استفاده می شود.</a:t>
            </a:r>
          </a:p>
          <a:p>
            <a:pPr marL="342900" lvl="2" indent="-342900" algn="r" rtl="1"/>
            <a:r>
              <a:rPr lang="en-US" altLang="en-US" sz="1800" dirty="0"/>
              <a:t>Unix</a:t>
            </a:r>
            <a:r>
              <a:rPr lang="fa-IR" altLang="en-US" sz="1800" dirty="0"/>
              <a:t> : نیز بیشتر در کامپیوترهای بزرگ نصب می شود.</a:t>
            </a:r>
            <a:endParaRPr lang="en-US" altLang="en-US" sz="18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8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209" y="624110"/>
            <a:ext cx="9730403" cy="904439"/>
          </a:xfrm>
        </p:spPr>
        <p:txBody>
          <a:bodyPr/>
          <a:lstStyle/>
          <a:p>
            <a:pPr algn="r" rtl="1"/>
            <a:r>
              <a:rPr lang="fa-IR" dirty="0" smtClean="0"/>
              <a:t>مایکروسافت</a:t>
            </a:r>
            <a:r>
              <a:rPr lang="en-US" dirty="0" smtClean="0"/>
              <a:t> </a:t>
            </a:r>
            <a:r>
              <a:rPr lang="fa-IR" dirty="0" smtClean="0"/>
              <a:t>(</a:t>
            </a:r>
            <a:r>
              <a:rPr lang="en-US" dirty="0" smtClean="0"/>
              <a:t>(Microsoft</a:t>
            </a:r>
            <a:r>
              <a:rPr lang="fa-IR" dirty="0" smtClean="0"/>
              <a:t> و برنامه نویسی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09" y="1719618"/>
            <a:ext cx="9730403" cy="5008728"/>
          </a:xfrm>
        </p:spPr>
        <p:txBody>
          <a:bodyPr/>
          <a:lstStyle/>
          <a:p>
            <a:pPr algn="r" rtl="1"/>
            <a:r>
              <a:rPr lang="fa-IR" sz="2600" dirty="0" smtClean="0"/>
              <a:t>قبل از 2003 : </a:t>
            </a:r>
          </a:p>
          <a:p>
            <a:pPr lvl="1" algn="r" rtl="1"/>
            <a:r>
              <a:rPr lang="fa-IR" sz="2200" dirty="0" smtClean="0"/>
              <a:t>برنامه نویسان با </a:t>
            </a:r>
            <a:r>
              <a:rPr lang="en-US" sz="2200" dirty="0" smtClean="0"/>
              <a:t>VB 6 </a:t>
            </a:r>
            <a:r>
              <a:rPr lang="fa-IR" sz="2200" dirty="0"/>
              <a:t> </a:t>
            </a:r>
            <a:r>
              <a:rPr lang="fa-IR" sz="2200" dirty="0" smtClean="0"/>
              <a:t>برنامه نویسی میکردند.</a:t>
            </a:r>
          </a:p>
          <a:p>
            <a:pPr algn="r" rtl="1"/>
            <a:r>
              <a:rPr lang="fa-IR" sz="2600" dirty="0" smtClean="0"/>
              <a:t>2003 :</a:t>
            </a:r>
          </a:p>
          <a:p>
            <a:pPr lvl="1" algn="r" rtl="1"/>
            <a:r>
              <a:rPr lang="fa-IR" sz="2200" dirty="0" smtClean="0"/>
              <a:t>ارایه </a:t>
            </a:r>
            <a:r>
              <a:rPr lang="en-US" sz="2200" dirty="0" smtClean="0"/>
              <a:t>Visual Studio.net </a:t>
            </a:r>
            <a:r>
              <a:rPr lang="fa-IR" sz="2200" dirty="0"/>
              <a:t> </a:t>
            </a:r>
            <a:r>
              <a:rPr lang="fa-IR" sz="2200" dirty="0" smtClean="0"/>
              <a:t>توسط مایکروسافت برای برنامه نویسان.</a:t>
            </a:r>
          </a:p>
          <a:p>
            <a:pPr lvl="1" algn="r" rtl="1"/>
            <a:r>
              <a:rPr lang="fa-IR" sz="2200" dirty="0" smtClean="0"/>
              <a:t>شامل زبان های :</a:t>
            </a:r>
          </a:p>
          <a:p>
            <a:pPr lvl="2" algn="r" rtl="1"/>
            <a:r>
              <a:rPr lang="en-US" sz="2000" dirty="0" smtClean="0"/>
              <a:t>C#.net</a:t>
            </a:r>
          </a:p>
          <a:p>
            <a:pPr lvl="2" algn="r" rtl="1"/>
            <a:r>
              <a:rPr lang="en-US" sz="2000" dirty="0" smtClean="0"/>
              <a:t>VB.net</a:t>
            </a:r>
          </a:p>
          <a:p>
            <a:pPr lvl="2" algn="r" rtl="1"/>
            <a:r>
              <a:rPr lang="en-US" sz="2000" dirty="0" smtClean="0"/>
              <a:t>C++.net</a:t>
            </a:r>
          </a:p>
          <a:p>
            <a:pPr lvl="2" algn="r" rtl="1"/>
            <a:r>
              <a:rPr lang="en-US" sz="2000" dirty="0" smtClean="0"/>
              <a:t>J#.net </a:t>
            </a:r>
            <a:r>
              <a:rPr lang="fa-IR" sz="2000" dirty="0"/>
              <a:t> </a:t>
            </a:r>
            <a:r>
              <a:rPr lang="fa-IR" sz="2000" dirty="0" smtClean="0"/>
              <a:t>: برای جذب کسانی که با زبان برنامه نویسی جاوا برنامه نویسی میکردند. اما موفق نبود و منسوخ شد.</a:t>
            </a:r>
          </a:p>
          <a:p>
            <a:pPr marL="514350" lvl="1" indent="0" algn="r" rtl="1">
              <a:buNone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62072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6913" y="528576"/>
            <a:ext cx="9757699" cy="686075"/>
          </a:xfrm>
        </p:spPr>
        <p:txBody>
          <a:bodyPr/>
          <a:lstStyle/>
          <a:p>
            <a:pPr algn="r" rtl="1"/>
            <a:r>
              <a:rPr lang="fa-IR" dirty="0" smtClean="0"/>
              <a:t>سرویس ها و خدمات </a:t>
            </a:r>
            <a:r>
              <a:rPr lang="en-US" dirty="0" smtClean="0"/>
              <a:t>Visual Studio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913" y="1351128"/>
            <a:ext cx="9757699" cy="5281684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en-US" sz="2400" dirty="0" err="1" smtClean="0"/>
              <a:t>.Net</a:t>
            </a:r>
            <a:r>
              <a:rPr lang="en-US" sz="2400" dirty="0" smtClean="0"/>
              <a:t> API </a:t>
            </a:r>
            <a:r>
              <a:rPr lang="fa-IR" sz="2400" dirty="0" smtClean="0"/>
              <a:t> (</a:t>
            </a:r>
            <a:r>
              <a:rPr lang="en-US" sz="2400" dirty="0" err="1" smtClean="0"/>
              <a:t>.net</a:t>
            </a:r>
            <a:r>
              <a:rPr lang="en-US" sz="2400" dirty="0" smtClean="0"/>
              <a:t> application programming interfaces</a:t>
            </a:r>
            <a:r>
              <a:rPr lang="fa-IR" sz="2400" dirty="0" smtClean="0"/>
              <a:t>) :</a:t>
            </a:r>
            <a:endParaRPr lang="en-US" sz="2400" dirty="0" smtClean="0"/>
          </a:p>
          <a:p>
            <a:pPr lvl="1" algn="r" rtl="1"/>
            <a:r>
              <a:rPr lang="en-US" sz="2200" b="1" dirty="0" smtClean="0"/>
              <a:t>WPF </a:t>
            </a:r>
            <a:r>
              <a:rPr lang="fa-IR" sz="2200" b="1" dirty="0" smtClean="0"/>
              <a:t> </a:t>
            </a:r>
            <a:r>
              <a:rPr lang="en-US" sz="2200" b="1" dirty="0" smtClean="0"/>
              <a:t>(Windows Presentation Foundation) </a:t>
            </a:r>
            <a:r>
              <a:rPr lang="fa-IR" sz="2200" b="1" dirty="0" smtClean="0"/>
              <a:t> :</a:t>
            </a:r>
          </a:p>
          <a:p>
            <a:pPr marL="914400" lvl="2" indent="0" algn="r" rtl="1">
              <a:buNone/>
            </a:pPr>
            <a:r>
              <a:rPr lang="fa-IR" sz="2000" dirty="0" smtClean="0"/>
              <a:t>درباره ارایه و نمایش برنامه های تحت ویندوز میباشد ، اینکه هر کدوم از عناصر کاربردی برنامه ها چه شکلی داشته باشند و قابلیت های کاربردی آنها چه باشد، اصطلاحا کمپوننت سازی میگویند.</a:t>
            </a:r>
          </a:p>
          <a:p>
            <a:pPr marL="800100" lvl="1" algn="r" rtl="1"/>
            <a:r>
              <a:rPr lang="en-US" sz="2000" b="1" dirty="0" smtClean="0"/>
              <a:t>WCF</a:t>
            </a:r>
            <a:r>
              <a:rPr lang="fa-IR" sz="2000" b="1" dirty="0" smtClean="0"/>
              <a:t> (</a:t>
            </a:r>
            <a:r>
              <a:rPr lang="en-US" sz="2000" b="1" dirty="0" smtClean="0"/>
              <a:t>Windows Communication Foundation</a:t>
            </a:r>
            <a:r>
              <a:rPr lang="fa-IR" sz="2000" b="1" dirty="0" smtClean="0"/>
              <a:t>)</a:t>
            </a:r>
            <a:r>
              <a:rPr lang="en-US" sz="2000" b="1" dirty="0" smtClean="0"/>
              <a:t> </a:t>
            </a:r>
            <a:r>
              <a:rPr lang="fa-IR" sz="2000" b="1" dirty="0"/>
              <a:t> </a:t>
            </a:r>
            <a:r>
              <a:rPr lang="fa-IR" sz="2000" b="1" dirty="0" smtClean="0"/>
              <a:t>:</a:t>
            </a:r>
          </a:p>
          <a:p>
            <a:pPr marL="914400" lvl="2" indent="0" algn="r" rtl="1">
              <a:buNone/>
            </a:pPr>
            <a:r>
              <a:rPr lang="fa-IR" sz="2200" dirty="0" smtClean="0"/>
              <a:t>درباره چگونگی ایجاد و برقراری ارتباطات شبکه ای درون برنامه ها میباشد. مثل راه اندازی سیستم چت و یا سامانه های پیامکی درون برنامه ها.</a:t>
            </a:r>
          </a:p>
          <a:p>
            <a:pPr marL="400050" algn="r" rtl="1"/>
            <a:r>
              <a:rPr lang="fa-IR" sz="2600" dirty="0" smtClean="0"/>
              <a:t>برنامه نویسی و طراحی وب :</a:t>
            </a:r>
          </a:p>
          <a:p>
            <a:pPr marL="914400" lvl="2" indent="0" algn="r" rtl="1">
              <a:buNone/>
            </a:pPr>
            <a:r>
              <a:rPr lang="fa-IR" sz="1800" dirty="0" smtClean="0"/>
              <a:t>به صورت منسجم و گسترده</a:t>
            </a:r>
          </a:p>
          <a:p>
            <a:pPr lvl="2" algn="r" rtl="1"/>
            <a:r>
              <a:rPr lang="en-US" sz="2000" dirty="0" err="1" smtClean="0"/>
              <a:t>ASP.Net</a:t>
            </a:r>
            <a:r>
              <a:rPr lang="en-US" sz="2000" dirty="0" smtClean="0"/>
              <a:t> </a:t>
            </a:r>
            <a:r>
              <a:rPr lang="fa-IR" sz="2000" dirty="0" smtClean="0"/>
              <a:t> :</a:t>
            </a:r>
            <a:endParaRPr lang="en-US" sz="2000" dirty="0" smtClean="0"/>
          </a:p>
          <a:p>
            <a:pPr lvl="3" algn="r" rtl="1"/>
            <a:r>
              <a:rPr lang="en-US" sz="1800" dirty="0" smtClean="0"/>
              <a:t>MVC Base</a:t>
            </a:r>
          </a:p>
          <a:p>
            <a:pPr lvl="3" algn="r" rtl="1"/>
            <a:r>
              <a:rPr lang="en-US" sz="1800" dirty="0" smtClean="0"/>
              <a:t>Web Forms</a:t>
            </a:r>
            <a:endParaRPr lang="fa-IR" sz="1800" dirty="0" smtClean="0"/>
          </a:p>
          <a:p>
            <a:pPr lvl="2" algn="r" rtl="1"/>
            <a:r>
              <a:rPr lang="en-US" sz="2000" dirty="0" smtClean="0"/>
              <a:t>Silver Light</a:t>
            </a:r>
            <a:r>
              <a:rPr lang="fa-IR" sz="2000" dirty="0" smtClean="0"/>
              <a:t> : برای ایجاد و ساخت وبسایت های مولتی مدیا یا چند رسانه ای.</a:t>
            </a:r>
          </a:p>
          <a:p>
            <a:pPr lvl="1" algn="r" rtl="1"/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45513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7857" y="624110"/>
            <a:ext cx="9716755" cy="849848"/>
          </a:xfrm>
        </p:spPr>
        <p:txBody>
          <a:bodyPr/>
          <a:lstStyle/>
          <a:p>
            <a:pPr algn="r" rtl="1"/>
            <a:r>
              <a:rPr lang="en-US" dirty="0" err="1" smtClean="0"/>
              <a:t>.Net</a:t>
            </a:r>
            <a:r>
              <a:rPr lang="en-US" dirty="0" smtClean="0"/>
              <a:t> Framework </a:t>
            </a:r>
            <a:r>
              <a:rPr lang="fa-IR" dirty="0"/>
              <a:t> </a:t>
            </a:r>
            <a:r>
              <a:rPr lang="fa-IR" dirty="0" smtClean="0"/>
              <a:t>چیست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857" y="1583140"/>
            <a:ext cx="9716755" cy="5145206"/>
          </a:xfrm>
        </p:spPr>
        <p:txBody>
          <a:bodyPr/>
          <a:lstStyle/>
          <a:p>
            <a:pPr algn="r" rtl="1"/>
            <a:r>
              <a:rPr lang="fa-IR" dirty="0" smtClean="0"/>
              <a:t>هر برنامه یا </a:t>
            </a:r>
            <a:r>
              <a:rPr lang="en-US" dirty="0" smtClean="0"/>
              <a:t>Application </a:t>
            </a:r>
            <a:r>
              <a:rPr lang="fa-IR" dirty="0" smtClean="0"/>
              <a:t> که ما با آن در ویندوز کار میکنیم دارای یک سری </a:t>
            </a:r>
            <a:r>
              <a:rPr lang="fa-IR" dirty="0" smtClean="0">
                <a:solidFill>
                  <a:srgbClr val="FF0000"/>
                </a:solidFill>
              </a:rPr>
              <a:t>توابع اجرای </a:t>
            </a:r>
            <a:r>
              <a:rPr lang="fa-IR" dirty="0" smtClean="0"/>
              <a:t>و </a:t>
            </a:r>
            <a:r>
              <a:rPr lang="fa-IR" dirty="0" smtClean="0">
                <a:solidFill>
                  <a:srgbClr val="FF0000"/>
                </a:solidFill>
              </a:rPr>
              <a:t>موجودیت های گرافیکی</a:t>
            </a:r>
            <a:r>
              <a:rPr lang="fa-IR" dirty="0" smtClean="0"/>
              <a:t> میباشد ، که مایکروسافت این توابع اجرایی و موجودیت های گرافیکی را در قالب یک پکیج یا بسته ارایه نموده است ، به این بسته </a:t>
            </a:r>
            <a:r>
              <a:rPr lang="en-US" dirty="0" err="1" smtClean="0"/>
              <a:t>.Net</a:t>
            </a:r>
            <a:r>
              <a:rPr lang="en-US" dirty="0" smtClean="0"/>
              <a:t> Framework </a:t>
            </a:r>
            <a:r>
              <a:rPr lang="fa-IR" dirty="0"/>
              <a:t> </a:t>
            </a:r>
            <a:r>
              <a:rPr lang="fa-IR" dirty="0" smtClean="0"/>
              <a:t>میگوییم.</a:t>
            </a:r>
          </a:p>
          <a:p>
            <a:pPr marL="0" indent="0" algn="r" rtl="1">
              <a:buNone/>
            </a:pPr>
            <a:endParaRPr lang="fa-IR" dirty="0" smtClean="0"/>
          </a:p>
          <a:p>
            <a:pPr algn="r" rtl="1"/>
            <a:r>
              <a:rPr lang="en-US" dirty="0" err="1"/>
              <a:t>.Net</a:t>
            </a:r>
            <a:r>
              <a:rPr lang="en-US" dirty="0"/>
              <a:t> </a:t>
            </a:r>
            <a:r>
              <a:rPr lang="en-US" dirty="0" smtClean="0"/>
              <a:t>Framework</a:t>
            </a:r>
            <a:r>
              <a:rPr lang="fa-IR" dirty="0" smtClean="0"/>
              <a:t> دارای ورژن های مختلفی میباشد. ( 2 تا 4.6 در حال حاضر)</a:t>
            </a:r>
          </a:p>
          <a:p>
            <a:pPr marL="0" indent="0" algn="r" rtl="1">
              <a:buNone/>
            </a:pPr>
            <a:endParaRPr lang="fa-IR" dirty="0" smtClean="0"/>
          </a:p>
          <a:p>
            <a:pPr algn="r" rtl="1"/>
            <a:r>
              <a:rPr lang="fa-IR" dirty="0" smtClean="0"/>
              <a:t>تمامی نسخه های ویندوز داراری بسته </a:t>
            </a:r>
            <a:r>
              <a:rPr lang="en-US" dirty="0" err="1"/>
              <a:t>.Net</a:t>
            </a:r>
            <a:r>
              <a:rPr lang="en-US" dirty="0"/>
              <a:t> Framework </a:t>
            </a:r>
            <a:r>
              <a:rPr lang="fa-IR" dirty="0" smtClean="0"/>
              <a:t> میباشند.</a:t>
            </a:r>
          </a:p>
          <a:p>
            <a:pPr marL="0" indent="0" algn="r" rtl="1">
              <a:buNone/>
            </a:pPr>
            <a:endParaRPr lang="fa-IR" dirty="0" smtClean="0"/>
          </a:p>
          <a:p>
            <a:pPr algn="r" rtl="1"/>
            <a:r>
              <a:rPr lang="fa-IR" dirty="0" smtClean="0"/>
              <a:t>جهت مشاهده </a:t>
            </a:r>
            <a:r>
              <a:rPr lang="en-US" dirty="0" err="1"/>
              <a:t>.Net</a:t>
            </a:r>
            <a:r>
              <a:rPr lang="en-US" dirty="0"/>
              <a:t> Framework </a:t>
            </a:r>
            <a:r>
              <a:rPr lang="fa-IR" dirty="0" smtClean="0"/>
              <a:t> : </a:t>
            </a:r>
          </a:p>
          <a:p>
            <a:pPr marL="0" indent="0" algn="l">
              <a:buNone/>
            </a:pPr>
            <a:r>
              <a:rPr lang="en-US" dirty="0" smtClean="0"/>
              <a:t>Turn windows features on or off</a:t>
            </a:r>
          </a:p>
          <a:p>
            <a:pPr algn="r" rtl="1"/>
            <a:r>
              <a:rPr lang="fa-IR" dirty="0" smtClean="0"/>
              <a:t>اگر برنامه ای که شما آنرا برنامه نویسی کرده اید و ساخته اید و در آن از نسخه خاصی از</a:t>
            </a:r>
            <a:r>
              <a:rPr lang="en-US" dirty="0" smtClean="0"/>
              <a:t> .</a:t>
            </a:r>
            <a:r>
              <a:rPr lang="en-US" dirty="0" err="1" smtClean="0"/>
              <a:t>NeFramework</a:t>
            </a:r>
            <a:r>
              <a:rPr lang="fa-IR" dirty="0" smtClean="0"/>
              <a:t> استفاده کرده اید باید آن نسخه مربوطه از </a:t>
            </a:r>
            <a:r>
              <a:rPr lang="en-US" dirty="0" err="1"/>
              <a:t>.Net</a:t>
            </a:r>
            <a:r>
              <a:rPr lang="en-US" dirty="0"/>
              <a:t> Framework </a:t>
            </a:r>
            <a:r>
              <a:rPr lang="fa-IR" dirty="0" smtClean="0"/>
              <a:t> را در سیستم مشتری نصب کنید.</a:t>
            </a:r>
          </a:p>
        </p:txBody>
      </p:sp>
    </p:spTree>
    <p:extLst>
      <p:ext uri="{BB962C8B-B14F-4D97-AF65-F5344CB8AC3E}">
        <p14:creationId xmlns:p14="http://schemas.microsoft.com/office/powerpoint/2010/main" val="407859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4085" y="624110"/>
            <a:ext cx="9880528" cy="1280890"/>
          </a:xfrm>
        </p:spPr>
        <p:txBody>
          <a:bodyPr/>
          <a:lstStyle/>
          <a:p>
            <a:pPr algn="r" rtl="1"/>
            <a:r>
              <a:rPr lang="fa-IR" dirty="0" smtClean="0"/>
              <a:t>راه های ارتباطی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4084" y="2133600"/>
            <a:ext cx="9880528" cy="44992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Telegram Channel:</a:t>
            </a:r>
            <a:endParaRPr lang="en-US" sz="3600" dirty="0"/>
          </a:p>
          <a:p>
            <a:pPr marL="1257300" lvl="3" indent="0">
              <a:buNone/>
            </a:pPr>
            <a:r>
              <a:rPr lang="en-US" sz="3000" dirty="0">
                <a:hlinkClick r:id="rId2"/>
              </a:rPr>
              <a:t>https://</a:t>
            </a:r>
            <a:r>
              <a:rPr lang="en-US" sz="3000" dirty="0" smtClean="0">
                <a:hlinkClick r:id="rId2"/>
              </a:rPr>
              <a:t>telegram.me/asr_csharp</a:t>
            </a:r>
            <a:endParaRPr lang="en-US" sz="3600" dirty="0"/>
          </a:p>
          <a:p>
            <a:r>
              <a:rPr lang="en-US" sz="3600" dirty="0" smtClean="0"/>
              <a:t>Blog : asrproject.blog.ir</a:t>
            </a:r>
            <a:endParaRPr lang="en-US" sz="3600" dirty="0"/>
          </a:p>
          <a:p>
            <a:r>
              <a:rPr lang="en-US" sz="3600" dirty="0" smtClean="0"/>
              <a:t>Email : </a:t>
            </a:r>
            <a:r>
              <a:rPr lang="en-US" sz="3600" dirty="0" smtClean="0">
                <a:hlinkClick r:id="rId3"/>
              </a:rPr>
              <a:t>ali.roozbahani1994@gmail.com</a:t>
            </a:r>
            <a:endParaRPr lang="en-US" sz="3600" dirty="0" smtClean="0"/>
          </a:p>
          <a:p>
            <a:r>
              <a:rPr lang="en-US" sz="3600" dirty="0" smtClean="0"/>
              <a:t>Telegram ID : </a:t>
            </a:r>
            <a:r>
              <a:rPr lang="en-US" sz="3600" dirty="0" err="1" smtClean="0"/>
              <a:t>ali_roozbahani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52183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379" y="624110"/>
            <a:ext cx="9853233" cy="781609"/>
          </a:xfrm>
        </p:spPr>
        <p:txBody>
          <a:bodyPr/>
          <a:lstStyle/>
          <a:p>
            <a:pPr algn="r" rtl="1"/>
            <a:r>
              <a:rPr lang="fa-IR" dirty="0" smtClean="0"/>
              <a:t>از کجا شروع میشه و به کجا ختم میشه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379" y="1624083"/>
            <a:ext cx="9853233" cy="5049671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/>
              <a:t>دوره مقدماتی سی شارپ</a:t>
            </a:r>
          </a:p>
          <a:p>
            <a:pPr algn="r" rtl="1"/>
            <a:r>
              <a:rPr lang="fa-IR" sz="2400" dirty="0" smtClean="0"/>
              <a:t>دوره آموزشی پایگاه داده</a:t>
            </a:r>
          </a:p>
          <a:p>
            <a:pPr algn="r" rtl="1"/>
            <a:r>
              <a:rPr lang="fa-IR" sz="2400" dirty="0" smtClean="0"/>
              <a:t>دوره پیشرفته سی شارپ</a:t>
            </a:r>
          </a:p>
          <a:p>
            <a:pPr algn="r" rtl="1"/>
            <a:r>
              <a:rPr lang="fa-IR" sz="2400" dirty="0" smtClean="0"/>
              <a:t>آموزش پروژه محور برنامه نویسی تحت ویندوز</a:t>
            </a:r>
          </a:p>
          <a:p>
            <a:pPr algn="r" rtl="1"/>
            <a:r>
              <a:rPr lang="fa-IR" sz="2400" dirty="0" smtClean="0"/>
              <a:t>آموزش طراحی و برنامه نویسی وب </a:t>
            </a:r>
            <a:r>
              <a:rPr lang="en-US" sz="2400" dirty="0" smtClean="0"/>
              <a:t>ASP.net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6367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0791"/>
          </a:xfrm>
        </p:spPr>
        <p:txBody>
          <a:bodyPr/>
          <a:lstStyle/>
          <a:p>
            <a:pPr algn="r"/>
            <a:r>
              <a:rPr lang="fa-IR" dirty="0" smtClean="0"/>
              <a:t>اهداف دوره</a:t>
            </a:r>
            <a:r>
              <a:rPr lang="fa-IR" dirty="0"/>
              <a:t> </a:t>
            </a:r>
            <a:r>
              <a:rPr lang="fa-IR" dirty="0" smtClean="0"/>
              <a:t>مقدماتی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788" y="1514902"/>
            <a:ext cx="9907824" cy="5049672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آشنایی با مفاهیم و اصول اولیه برنامه نویسی</a:t>
            </a:r>
          </a:p>
          <a:p>
            <a:pPr algn="r" rtl="1"/>
            <a:r>
              <a:rPr lang="fa-IR" sz="3200" dirty="0" smtClean="0"/>
              <a:t>آشنایی مقدماتی با زبان برنامه نویسی </a:t>
            </a:r>
            <a:r>
              <a:rPr lang="en-US" sz="3200" dirty="0" smtClean="0"/>
              <a:t>C#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572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878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تعاریف اولیه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424"/>
            <a:ext cx="10515600" cy="5172501"/>
          </a:xfrm>
        </p:spPr>
        <p:txBody>
          <a:bodyPr>
            <a:normAutofit/>
          </a:bodyPr>
          <a:lstStyle/>
          <a:p>
            <a:pPr algn="r" rtl="1"/>
            <a:r>
              <a:rPr lang="fa-IR" sz="2200" dirty="0" smtClean="0"/>
              <a:t>کامپیوتر چیست؟</a:t>
            </a:r>
          </a:p>
          <a:p>
            <a:pPr marL="400050" lvl="1" indent="0" algn="r" rtl="1">
              <a:buNone/>
            </a:pPr>
            <a:r>
              <a:rPr lang="fa-IR" sz="1800" dirty="0" smtClean="0"/>
              <a:t>وسیله</a:t>
            </a:r>
            <a:r>
              <a:rPr lang="fa-IR" sz="2000" dirty="0" smtClean="0"/>
              <a:t> ایست که بتواند :</a:t>
            </a:r>
          </a:p>
          <a:p>
            <a:pPr marL="857250" lvl="1" indent="-457200" algn="r" rtl="1">
              <a:buAutoNum type="arabicPeriod"/>
            </a:pPr>
            <a:r>
              <a:rPr lang="fa-IR" sz="2000" dirty="0" smtClean="0"/>
              <a:t>داده های خام و دستورالعمل های مورد نظر را دریافت کند.</a:t>
            </a:r>
          </a:p>
          <a:p>
            <a:pPr marL="857250" lvl="1" indent="-457200" algn="r" rtl="1">
              <a:buAutoNum type="arabicPeriod"/>
            </a:pPr>
            <a:r>
              <a:rPr lang="fa-IR" sz="2000" dirty="0" smtClean="0"/>
              <a:t>دستور العمل ها را روی داده های خام اجرا کند.</a:t>
            </a:r>
          </a:p>
          <a:p>
            <a:pPr marL="857250" lvl="1" indent="-457200" algn="r" rtl="1">
              <a:buAutoNum type="arabicPeriod"/>
            </a:pPr>
            <a:r>
              <a:rPr lang="fa-IR" sz="2000" dirty="0" smtClean="0"/>
              <a:t>در نهایت داده های پردازش شده را به ما برگرداند.</a:t>
            </a:r>
          </a:p>
          <a:p>
            <a:pPr algn="r" rtl="1"/>
            <a:r>
              <a:rPr lang="fa-IR" sz="2200" dirty="0" smtClean="0"/>
              <a:t>هدف از استفاده از کامپیوتر چیست؟</a:t>
            </a:r>
          </a:p>
          <a:p>
            <a:pPr marL="457200" lvl="1" indent="0" algn="r" rtl="1">
              <a:buNone/>
            </a:pPr>
            <a:r>
              <a:rPr lang="fa-IR" sz="2000" dirty="0" smtClean="0"/>
              <a:t>سرعت و دقت بیشتر در انجام کارهایی که برای انسان وقت گیر و دشوار هستند.</a:t>
            </a:r>
          </a:p>
          <a:p>
            <a:pPr marL="400050" algn="r" rtl="1"/>
            <a:r>
              <a:rPr lang="fa-IR" sz="2200" dirty="0" smtClean="0"/>
              <a:t>الگوریتم چیست ؟</a:t>
            </a:r>
          </a:p>
          <a:p>
            <a:pPr marL="457200" lvl="1" indent="0" algn="r" rtl="1">
              <a:buNone/>
            </a:pPr>
            <a:r>
              <a:rPr lang="ar-SA" altLang="en-US" sz="2000" dirty="0"/>
              <a:t>دستورالعملهایی که برای کامپیوتر نوشته می شود را الگوریتم گوییم </a:t>
            </a:r>
            <a:r>
              <a:rPr lang="ar-SA" altLang="en-US" sz="2000" dirty="0" smtClean="0"/>
              <a:t>.</a:t>
            </a:r>
            <a:endParaRPr lang="fa-IR" altLang="en-US" sz="2000" dirty="0" smtClean="0"/>
          </a:p>
          <a:p>
            <a:pPr marL="400050" algn="r" rtl="1"/>
            <a:r>
              <a:rPr lang="ar-SA" altLang="en-US" sz="2400" dirty="0"/>
              <a:t>برنامه </a:t>
            </a:r>
            <a:r>
              <a:rPr lang="ar-SA" altLang="en-US" sz="2400" dirty="0" smtClean="0"/>
              <a:t>کامپیوتری</a:t>
            </a:r>
            <a:r>
              <a:rPr lang="fa-IR" altLang="en-US" sz="2400" dirty="0" smtClean="0"/>
              <a:t> چیست ؟</a:t>
            </a:r>
          </a:p>
          <a:p>
            <a:pPr marL="457200" lvl="1" indent="0" algn="r" rtl="1">
              <a:buNone/>
            </a:pPr>
            <a:r>
              <a:rPr lang="ar-SA" altLang="en-US" sz="2000" dirty="0"/>
              <a:t>به تشریح الگوریتم ها برای کامپیوتر با استفاده از یک زبان برنامه سازی گفته می شود</a:t>
            </a:r>
            <a:r>
              <a:rPr lang="ar-SA" altLang="en-US" sz="2000" dirty="0" smtClean="0"/>
              <a:t>.</a:t>
            </a:r>
            <a:endParaRPr lang="fa-IR" sz="2000" dirty="0" smtClean="0"/>
          </a:p>
          <a:p>
            <a:pPr marL="57150" indent="0" algn="r" rtl="1">
              <a:buNone/>
            </a:pPr>
            <a:endParaRPr lang="fa-IR" sz="2200" dirty="0" smtClean="0"/>
          </a:p>
        </p:txBody>
      </p:sp>
    </p:spTree>
    <p:extLst>
      <p:ext uri="{BB962C8B-B14F-4D97-AF65-F5344CB8AC3E}">
        <p14:creationId xmlns:p14="http://schemas.microsoft.com/office/powerpoint/2010/main" val="401589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0666"/>
          </a:xfrm>
        </p:spPr>
        <p:txBody>
          <a:bodyPr/>
          <a:lstStyle/>
          <a:p>
            <a:pPr algn="r" rtl="1"/>
            <a:r>
              <a:rPr lang="fa-IR" dirty="0" smtClean="0"/>
              <a:t>تعاریف اولیه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1" y="1473957"/>
            <a:ext cx="9866881" cy="4995081"/>
          </a:xfrm>
        </p:spPr>
        <p:txBody>
          <a:bodyPr>
            <a:normAutofit/>
          </a:bodyPr>
          <a:lstStyle/>
          <a:p>
            <a:pPr algn="r" rtl="1"/>
            <a:r>
              <a:rPr lang="fa-IR" sz="2200" dirty="0" smtClean="0"/>
              <a:t>زبان برنامه سازی :</a:t>
            </a:r>
          </a:p>
          <a:p>
            <a:pPr marL="400050" lvl="1" indent="0" algn="r" rtl="1">
              <a:buNone/>
            </a:pPr>
            <a:r>
              <a:rPr lang="ar-SA" altLang="en-US" sz="1800" dirty="0"/>
              <a:t>زبانی است که برای کامپیوتر قابل فهم بوده و الگوریتمها با استفاده از آن به کامپیوتر داده می شوند. این زبانها به سه دسته تقسیم می گردند :</a:t>
            </a:r>
            <a:endParaRPr lang="fa-IR" altLang="en-US" sz="1800" dirty="0"/>
          </a:p>
          <a:p>
            <a:pPr marL="342900" lvl="2" indent="-342900" algn="r" rtl="1"/>
            <a:r>
              <a:rPr lang="ar-SA" altLang="en-US" sz="2200" dirty="0"/>
              <a:t>زبانهای سطح پایین </a:t>
            </a:r>
            <a:r>
              <a:rPr lang="ar-SA" altLang="en-US" sz="2200" dirty="0" smtClean="0"/>
              <a:t>:</a:t>
            </a:r>
            <a:endParaRPr lang="fa-IR" altLang="en-US" sz="2200" dirty="0" smtClean="0"/>
          </a:p>
          <a:p>
            <a:pPr marL="800100" lvl="3" indent="-342900" algn="r" rtl="1"/>
            <a:r>
              <a:rPr lang="fa-IR" sz="1800" dirty="0" smtClean="0"/>
              <a:t>زبان ماشین گفته می شود. </a:t>
            </a:r>
          </a:p>
          <a:p>
            <a:pPr marL="800100" lvl="3" indent="-342900" algn="r" rtl="1"/>
            <a:r>
              <a:rPr lang="fa-IR" sz="1800" dirty="0" smtClean="0"/>
              <a:t>زبان صفر و یک</a:t>
            </a:r>
          </a:p>
          <a:p>
            <a:pPr marL="800100" lvl="3" indent="-342900" algn="r" rtl="1"/>
            <a:r>
              <a:rPr lang="fa-IR" sz="1800" dirty="0" smtClean="0"/>
              <a:t>قابل اجرا برای کامپیوتر</a:t>
            </a:r>
          </a:p>
          <a:p>
            <a:pPr algn="r" rtl="1">
              <a:lnSpc>
                <a:spcPct val="80000"/>
              </a:lnSpc>
            </a:pPr>
            <a:r>
              <a:rPr lang="ar-SA" altLang="en-US" sz="2200" dirty="0"/>
              <a:t>زبانهای سطح بالا : </a:t>
            </a:r>
            <a:r>
              <a:rPr lang="fa-IR" altLang="en-US" dirty="0"/>
              <a:t>این زبانها بسیار نزدیک به زبان انسان هستند.</a:t>
            </a:r>
            <a:r>
              <a:rPr lang="ar-SA" altLang="en-US" dirty="0"/>
              <a:t> مثلا :</a:t>
            </a:r>
            <a:endParaRPr lang="en-US" altLang="en-US" dirty="0"/>
          </a:p>
          <a:p>
            <a:pPr lvl="2">
              <a:lnSpc>
                <a:spcPct val="80000"/>
              </a:lnSpc>
              <a:buNone/>
            </a:pPr>
            <a:r>
              <a:rPr lang="en-US" altLang="en-US" sz="2400" dirty="0" smtClean="0"/>
              <a:t>If </a:t>
            </a:r>
            <a:r>
              <a:rPr lang="en-US" altLang="en-US" sz="2400" dirty="0"/>
              <a:t>(a &gt; b) then c = c + 1</a:t>
            </a:r>
            <a:r>
              <a:rPr lang="en-US" altLang="en-US" sz="2400" dirty="0" smtClean="0"/>
              <a:t>;</a:t>
            </a:r>
            <a:endParaRPr lang="fa-IR" altLang="en-US" sz="2400" dirty="0" smtClean="0"/>
          </a:p>
          <a:p>
            <a:pPr marL="342900" lvl="2" indent="-342900" algn="r" rtl="1">
              <a:lnSpc>
                <a:spcPct val="80000"/>
              </a:lnSpc>
            </a:pPr>
            <a:r>
              <a:rPr lang="fa-IR" altLang="en-US" sz="2200" dirty="0"/>
              <a:t>برای تبدیل این زبان به زبان ماشین نیاز به مترجم داریم </a:t>
            </a:r>
            <a:r>
              <a:rPr lang="fa-IR" altLang="en-US" sz="2200" dirty="0" smtClean="0"/>
              <a:t>:</a:t>
            </a:r>
          </a:p>
          <a:p>
            <a:pPr marL="0" lvl="2" indent="0" algn="r" rtl="1">
              <a:lnSpc>
                <a:spcPct val="80000"/>
              </a:lnSpc>
              <a:buNone/>
            </a:pPr>
            <a:r>
              <a:rPr lang="ar-SA" altLang="en-US" sz="1600" dirty="0"/>
              <a:t>کامپایلر </a:t>
            </a:r>
            <a:r>
              <a:rPr lang="en-US" altLang="en-US" sz="1600" dirty="0"/>
              <a:t>(Compiler)</a:t>
            </a:r>
            <a:r>
              <a:rPr lang="ar-SA" altLang="en-US" sz="1600" dirty="0"/>
              <a:t> : ابتدا کل برنامه زبان سطح بالا را بررسی کرده و درصورت نبود خطا کل آن را به زبان ماشین تبدیل می کند. اکنون برنامه آماده اجرا است.</a:t>
            </a:r>
            <a:endParaRPr lang="fa-IR" altLang="en-US" sz="1600" dirty="0"/>
          </a:p>
          <a:p>
            <a:pPr marL="0" lvl="2" indent="0" algn="r" rtl="1">
              <a:lnSpc>
                <a:spcPct val="80000"/>
              </a:lnSpc>
              <a:buNone/>
            </a:pPr>
            <a:r>
              <a:rPr lang="ar-SA" altLang="en-US" sz="1600" dirty="0"/>
              <a:t>مفسر </a:t>
            </a:r>
            <a:r>
              <a:rPr lang="en-US" altLang="en-US" sz="1600" dirty="0"/>
              <a:t>(Interpreter)</a:t>
            </a:r>
            <a:r>
              <a:rPr lang="ar-SA" altLang="en-US" sz="1600" dirty="0"/>
              <a:t> : برنامه زبان سطح بالا را دستور به دستور به زبان ماشین تبدیل و همزمان آن را اجرا می کند. </a:t>
            </a:r>
            <a:endParaRPr lang="fa-IR" altLang="en-US" sz="1600" dirty="0"/>
          </a:p>
          <a:p>
            <a:pPr marL="0" lvl="2" indent="0" algn="r" rtl="1">
              <a:lnSpc>
                <a:spcPct val="80000"/>
              </a:lnSpc>
              <a:buNone/>
            </a:pPr>
            <a:endParaRPr lang="fa-IR" altLang="en-US" sz="2200" dirty="0"/>
          </a:p>
          <a:p>
            <a:pPr algn="r" rtl="1">
              <a:lnSpc>
                <a:spcPct val="80000"/>
              </a:lnSpc>
            </a:pPr>
            <a:endParaRPr lang="en-US" altLang="en-US" sz="2200" dirty="0"/>
          </a:p>
          <a:p>
            <a:pPr marL="342900" lvl="2" indent="-342900" algn="r" rt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4325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983" y="624110"/>
            <a:ext cx="9566630" cy="836200"/>
          </a:xfrm>
        </p:spPr>
        <p:txBody>
          <a:bodyPr/>
          <a:lstStyle/>
          <a:p>
            <a:pPr algn="r" rtl="1"/>
            <a:r>
              <a:rPr lang="fa-IR" dirty="0" smtClean="0"/>
              <a:t>تعاریف اولیه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7983" y="1651379"/>
            <a:ext cx="9566629" cy="4967785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برنامه نویسی یعنی چی ؟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fa-IR" sz="2400" dirty="0" smtClean="0"/>
              <a:t>یک زبان مشترک بین خودمون و کامپیوتر انتخاب کنیم.</a:t>
            </a:r>
          </a:p>
          <a:p>
            <a:pPr marL="857250" lvl="2" indent="0" algn="r" rtl="1">
              <a:buNone/>
            </a:pPr>
            <a:r>
              <a:rPr lang="fa-IR" sz="2800" dirty="0" smtClean="0"/>
              <a:t>(</a:t>
            </a:r>
            <a:r>
              <a:rPr lang="fa-IR" sz="1800" dirty="0" smtClean="0"/>
              <a:t>یکی از زبان های برنامه نویسی مثل </a:t>
            </a:r>
            <a:r>
              <a:rPr lang="en-US" sz="1800" dirty="0" smtClean="0"/>
              <a:t>C#</a:t>
            </a:r>
            <a:r>
              <a:rPr lang="fa-IR" sz="1800" dirty="0" smtClean="0"/>
              <a:t> )</a:t>
            </a:r>
          </a:p>
          <a:p>
            <a:pPr marL="914400" lvl="1" indent="-457200" algn="r" rtl="1">
              <a:buFont typeface="+mj-lt"/>
              <a:buAutoNum type="arabicPeriod"/>
            </a:pPr>
            <a:r>
              <a:rPr lang="fa-IR" sz="2400" dirty="0" smtClean="0"/>
              <a:t>دستورالعمل ها و داده ها رو مرحله به مرحله براش مشخص کنیم. در کجا باید چیکار کنه ؟!</a:t>
            </a:r>
          </a:p>
          <a:p>
            <a:pPr marL="914400" lvl="1" indent="-457200" algn="r" rtl="1">
              <a:buFont typeface="+mj-lt"/>
              <a:buAutoNum type="arabicPeriod"/>
            </a:pPr>
            <a:r>
              <a:rPr lang="fa-IR" sz="2400" dirty="0" smtClean="0"/>
              <a:t>کامپیوتر کد های مربوطه رو اجرا میکنه و خروجی رو به ما برمیگردونه حالا چه درست چه غلط !</a:t>
            </a:r>
          </a:p>
          <a:p>
            <a:pPr marL="914400" lvl="1" indent="-457200" algn="r" rtl="1">
              <a:buFont typeface="+mj-lt"/>
              <a:buAutoNum type="arabicPeriod"/>
            </a:pPr>
            <a:r>
              <a:rPr lang="fa-IR" sz="2400" dirty="0" smtClean="0"/>
              <a:t>یادتون باشه کامپیوتر عقل نداره! باید دقیق باهاش صحبت کنید.</a:t>
            </a:r>
          </a:p>
          <a:p>
            <a:pPr marL="857250" lvl="2" indent="0" algn="r" rtl="1">
              <a:buNone/>
            </a:pPr>
            <a:endParaRPr lang="fa-IR" sz="2800" dirty="0" smtClean="0"/>
          </a:p>
        </p:txBody>
      </p:sp>
    </p:spTree>
    <p:extLst>
      <p:ext uri="{BB962C8B-B14F-4D97-AF65-F5344CB8AC3E}">
        <p14:creationId xmlns:p14="http://schemas.microsoft.com/office/powerpoint/2010/main" val="56112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9743" y="624110"/>
            <a:ext cx="9634869" cy="781609"/>
          </a:xfrm>
        </p:spPr>
        <p:txBody>
          <a:bodyPr/>
          <a:lstStyle/>
          <a:p>
            <a:pPr algn="r" rtl="1"/>
            <a:r>
              <a:rPr lang="fa-IR" dirty="0" smtClean="0"/>
              <a:t>اجزای کامپیوتر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9743" y="1528549"/>
            <a:ext cx="9634869" cy="5145205"/>
          </a:xfrm>
        </p:spPr>
        <p:txBody>
          <a:bodyPr/>
          <a:lstStyle/>
          <a:p>
            <a:pPr algn="r" rtl="1"/>
            <a:r>
              <a:rPr lang="ar-SA" altLang="en-US" sz="2400" dirty="0"/>
              <a:t>کامپیوتر از دو قسمت اصلی تشکیل شده است </a:t>
            </a:r>
            <a:r>
              <a:rPr lang="fa-IR" altLang="en-US" sz="2400" dirty="0" smtClean="0"/>
              <a:t>:</a:t>
            </a:r>
          </a:p>
          <a:p>
            <a:pPr marL="0" indent="0" algn="r" rtl="1">
              <a:buNone/>
            </a:pPr>
            <a:endParaRPr lang="fa-IR" altLang="en-US" sz="2400" dirty="0"/>
          </a:p>
          <a:p>
            <a:pPr lvl="1" algn="r" rtl="1"/>
            <a:r>
              <a:rPr lang="ar-SA" altLang="en-US" sz="2200" dirty="0"/>
              <a:t>سخت افزار </a:t>
            </a:r>
            <a:r>
              <a:rPr lang="en-US" altLang="en-US" sz="2200" dirty="0"/>
              <a:t>(Hardware)</a:t>
            </a:r>
            <a:r>
              <a:rPr lang="ar-SA" altLang="en-US" sz="2200" dirty="0"/>
              <a:t> : کلیه دستگاههای الکتریکی، الکترونیکی و مکانیکی تشکیل دهنده یک کامپیوتر را سخت افزار آن می گوییم</a:t>
            </a:r>
            <a:r>
              <a:rPr lang="ar-SA" altLang="en-US" sz="2200" dirty="0" smtClean="0"/>
              <a:t>.</a:t>
            </a:r>
            <a:endParaRPr lang="fa-IR" altLang="en-US" sz="2200" dirty="0" smtClean="0"/>
          </a:p>
          <a:p>
            <a:pPr marL="457200" lvl="1" indent="0" algn="r" rtl="1">
              <a:buNone/>
            </a:pPr>
            <a:endParaRPr lang="fa-IR" altLang="en-US" sz="2200" dirty="0"/>
          </a:p>
          <a:p>
            <a:pPr lvl="1" algn="r" rtl="1"/>
            <a:r>
              <a:rPr lang="ar-SA" altLang="en-US" sz="2200" dirty="0"/>
              <a:t>نرم افزار </a:t>
            </a:r>
            <a:r>
              <a:rPr lang="arn-CL" altLang="en-US" sz="2200" dirty="0"/>
              <a:t>(Software)</a:t>
            </a:r>
            <a:r>
              <a:rPr lang="ar-SA" altLang="en-US" sz="2200" dirty="0"/>
              <a:t> : مجموعه برنامه هایی هستند که برای یک کاربرد خاص نوشته شده اند و بدون آنها سخت افزار قادر به کاری نیست.</a:t>
            </a:r>
            <a:r>
              <a:rPr lang="fa-IR" altLang="en-US" sz="2200" dirty="0"/>
              <a:t> </a:t>
            </a:r>
            <a:endParaRPr lang="en-US" altLang="en-US" sz="2200" dirty="0"/>
          </a:p>
          <a:p>
            <a:pPr marL="457200" lvl="1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19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7018"/>
          </a:xfrm>
        </p:spPr>
        <p:txBody>
          <a:bodyPr/>
          <a:lstStyle/>
          <a:p>
            <a:pPr algn="r" rtl="1"/>
            <a:r>
              <a:rPr lang="fa-IR" dirty="0" smtClean="0"/>
              <a:t>سخت افزار کامپیوتر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3833" y="1351128"/>
            <a:ext cx="10180779" cy="5308978"/>
          </a:xfrm>
        </p:spPr>
        <p:txBody>
          <a:bodyPr/>
          <a:lstStyle/>
          <a:p>
            <a:pPr algn="ctr" rtl="1"/>
            <a:endParaRPr lang="en-US" dirty="0"/>
          </a:p>
        </p:txBody>
      </p: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2592925" y="2203308"/>
            <a:ext cx="7480300" cy="3802063"/>
            <a:chOff x="413" y="1706"/>
            <a:chExt cx="4712" cy="2395"/>
          </a:xfrm>
        </p:grpSpPr>
        <p:sp>
          <p:nvSpPr>
            <p:cNvPr id="5" name="Rectangle 34"/>
            <p:cNvSpPr>
              <a:spLocks noChangeArrowheads="1"/>
            </p:cNvSpPr>
            <p:nvPr/>
          </p:nvSpPr>
          <p:spPr bwMode="auto">
            <a:xfrm>
              <a:off x="1553" y="1706"/>
              <a:ext cx="2654" cy="16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Rectangle 35"/>
            <p:cNvSpPr>
              <a:spLocks noChangeArrowheads="1"/>
            </p:cNvSpPr>
            <p:nvPr/>
          </p:nvSpPr>
          <p:spPr bwMode="auto">
            <a:xfrm>
              <a:off x="1962" y="2829"/>
              <a:ext cx="714" cy="3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Rectangle 36"/>
            <p:cNvSpPr>
              <a:spLocks noChangeArrowheads="1"/>
            </p:cNvSpPr>
            <p:nvPr/>
          </p:nvSpPr>
          <p:spPr bwMode="auto">
            <a:xfrm>
              <a:off x="3186" y="2829"/>
              <a:ext cx="714" cy="3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737" y="2829"/>
              <a:ext cx="714" cy="3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4411" y="2829"/>
              <a:ext cx="714" cy="3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2574" y="2012"/>
              <a:ext cx="714" cy="3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Rectangle 40"/>
            <p:cNvSpPr>
              <a:spLocks noChangeArrowheads="1"/>
            </p:cNvSpPr>
            <p:nvPr/>
          </p:nvSpPr>
          <p:spPr bwMode="auto">
            <a:xfrm>
              <a:off x="2574" y="3543"/>
              <a:ext cx="714" cy="3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Line 41"/>
            <p:cNvSpPr>
              <a:spLocks noChangeShapeType="1"/>
            </p:cNvSpPr>
            <p:nvPr/>
          </p:nvSpPr>
          <p:spPr bwMode="auto">
            <a:xfrm>
              <a:off x="1451" y="2990"/>
              <a:ext cx="5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42"/>
            <p:cNvSpPr>
              <a:spLocks noChangeShapeType="1"/>
            </p:cNvSpPr>
            <p:nvPr/>
          </p:nvSpPr>
          <p:spPr bwMode="auto">
            <a:xfrm>
              <a:off x="2676" y="2931"/>
              <a:ext cx="5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43"/>
            <p:cNvSpPr>
              <a:spLocks noChangeShapeType="1"/>
            </p:cNvSpPr>
            <p:nvPr/>
          </p:nvSpPr>
          <p:spPr bwMode="auto">
            <a:xfrm flipH="1">
              <a:off x="2676" y="3033"/>
              <a:ext cx="5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44"/>
            <p:cNvSpPr>
              <a:spLocks noChangeShapeType="1"/>
            </p:cNvSpPr>
            <p:nvPr/>
          </p:nvSpPr>
          <p:spPr bwMode="auto">
            <a:xfrm>
              <a:off x="3900" y="2990"/>
              <a:ext cx="5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45"/>
            <p:cNvSpPr>
              <a:spLocks noChangeShapeType="1"/>
            </p:cNvSpPr>
            <p:nvPr/>
          </p:nvSpPr>
          <p:spPr bwMode="auto">
            <a:xfrm>
              <a:off x="2931" y="3339"/>
              <a:ext cx="1" cy="20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2914" y="2318"/>
              <a:ext cx="1" cy="3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47"/>
            <p:cNvSpPr>
              <a:spLocks noChangeShapeType="1"/>
            </p:cNvSpPr>
            <p:nvPr/>
          </p:nvSpPr>
          <p:spPr bwMode="auto">
            <a:xfrm>
              <a:off x="1145" y="2624"/>
              <a:ext cx="35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48"/>
            <p:cNvSpPr>
              <a:spLocks noChangeShapeType="1"/>
            </p:cNvSpPr>
            <p:nvPr/>
          </p:nvSpPr>
          <p:spPr bwMode="auto">
            <a:xfrm>
              <a:off x="1145" y="2624"/>
              <a:ext cx="0" cy="20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49"/>
            <p:cNvSpPr>
              <a:spLocks noChangeShapeType="1"/>
            </p:cNvSpPr>
            <p:nvPr/>
          </p:nvSpPr>
          <p:spPr bwMode="auto">
            <a:xfrm>
              <a:off x="2310" y="2624"/>
              <a:ext cx="1" cy="20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50"/>
            <p:cNvSpPr>
              <a:spLocks noChangeShapeType="1"/>
            </p:cNvSpPr>
            <p:nvPr/>
          </p:nvSpPr>
          <p:spPr bwMode="auto">
            <a:xfrm>
              <a:off x="3543" y="2624"/>
              <a:ext cx="1" cy="20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51"/>
            <p:cNvSpPr>
              <a:spLocks noChangeShapeType="1"/>
            </p:cNvSpPr>
            <p:nvPr/>
          </p:nvSpPr>
          <p:spPr bwMode="auto">
            <a:xfrm>
              <a:off x="4717" y="2624"/>
              <a:ext cx="0" cy="20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52"/>
            <p:cNvSpPr txBox="1">
              <a:spLocks noChangeArrowheads="1"/>
            </p:cNvSpPr>
            <p:nvPr/>
          </p:nvSpPr>
          <p:spPr bwMode="auto">
            <a:xfrm>
              <a:off x="2608" y="2069"/>
              <a:ext cx="510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r>
                <a:rPr lang="ar-SA" altLang="en-US" sz="1200">
                  <a:latin typeface="Tahoma" panose="020B0604030504040204" pitchFamily="34" charset="0"/>
                  <a:cs typeface="Tahoma" panose="020B0604030504040204" pitchFamily="34" charset="0"/>
                </a:rPr>
                <a:t>کنترل</a:t>
              </a:r>
              <a:endParaRPr lang="en-US" altLang="en-US" sz="12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4" name="Text Box 53"/>
            <p:cNvSpPr txBox="1">
              <a:spLocks noChangeArrowheads="1"/>
            </p:cNvSpPr>
            <p:nvPr/>
          </p:nvSpPr>
          <p:spPr bwMode="auto">
            <a:xfrm>
              <a:off x="413" y="2886"/>
              <a:ext cx="91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r>
                <a:rPr lang="ar-SA" altLang="en-US" sz="1200">
                  <a:latin typeface="Tahoma" panose="020B0604030504040204" pitchFamily="34" charset="0"/>
                  <a:cs typeface="Tahoma" panose="020B0604030504040204" pitchFamily="34" charset="0"/>
                </a:rPr>
                <a:t>واحد ورودی</a:t>
              </a:r>
              <a:endParaRPr lang="en-US" altLang="en-US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1691" y="2894"/>
              <a:ext cx="1012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r>
                <a:rPr lang="ar-SA" altLang="en-US" sz="1200">
                  <a:latin typeface="Tahoma" panose="020B0604030504040204" pitchFamily="34" charset="0"/>
                  <a:cs typeface="Tahoma" panose="020B0604030504040204" pitchFamily="34" charset="0"/>
                </a:rPr>
                <a:t>محاسبه و منطق</a:t>
              </a:r>
              <a:endParaRPr lang="en-US" altLang="en-US" sz="12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6" name="Text Box 55"/>
            <p:cNvSpPr txBox="1">
              <a:spLocks noChangeArrowheads="1"/>
            </p:cNvSpPr>
            <p:nvPr/>
          </p:nvSpPr>
          <p:spPr bwMode="auto">
            <a:xfrm>
              <a:off x="3016" y="2886"/>
              <a:ext cx="816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r>
                <a:rPr lang="ar-SA" altLang="en-US" sz="1200">
                  <a:latin typeface="Tahoma" panose="020B0604030504040204" pitchFamily="34" charset="0"/>
                  <a:cs typeface="Tahoma" panose="020B0604030504040204" pitchFamily="34" charset="0"/>
                </a:rPr>
                <a:t>حافظه اصلی</a:t>
              </a:r>
              <a:endParaRPr lang="en-US" altLang="en-US" sz="12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7" name="Text Box 56"/>
            <p:cNvSpPr txBox="1">
              <a:spLocks noChangeArrowheads="1"/>
            </p:cNvSpPr>
            <p:nvPr/>
          </p:nvSpPr>
          <p:spPr bwMode="auto">
            <a:xfrm>
              <a:off x="4259" y="2895"/>
              <a:ext cx="816" cy="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r>
                <a:rPr lang="ar-SA" altLang="en-US" sz="1200">
                  <a:latin typeface="Tahoma" panose="020B0604030504040204" pitchFamily="34" charset="0"/>
                  <a:cs typeface="Tahoma" panose="020B0604030504040204" pitchFamily="34" charset="0"/>
                </a:rPr>
                <a:t>واحد خروجی</a:t>
              </a:r>
              <a:endParaRPr lang="en-US" altLang="en-US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8" name="Text Box 57"/>
            <p:cNvSpPr txBox="1">
              <a:spLocks noChangeArrowheads="1"/>
            </p:cNvSpPr>
            <p:nvPr/>
          </p:nvSpPr>
          <p:spPr bwMode="auto">
            <a:xfrm>
              <a:off x="2263" y="3585"/>
              <a:ext cx="1012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r>
                <a:rPr lang="fa-IR" altLang="en-US" sz="1200">
                  <a:latin typeface="Tahoma" panose="020B0604030504040204" pitchFamily="34" charset="0"/>
                  <a:cs typeface="Tahoma" panose="020B0604030504040204" pitchFamily="34" charset="0"/>
                </a:rPr>
                <a:t>حافظه جانبی</a:t>
              </a:r>
              <a:endParaRPr lang="en-US" altLang="en-US" sz="12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953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</TotalTime>
  <Words>973</Words>
  <Application>Microsoft Office PowerPoint</Application>
  <PresentationFormat>Widescreen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Tahoma</vt:lpstr>
      <vt:lpstr>Wingdings 3</vt:lpstr>
      <vt:lpstr>Wisp</vt:lpstr>
      <vt:lpstr>آموزش برنامه نویسی سی شارپ (C#)  مدرس : علی سلیمانی روزبهانی  نوع دوره : مقدماتی  مدت دوره : 10 جلسه</vt:lpstr>
      <vt:lpstr>راه های ارتباطی :</vt:lpstr>
      <vt:lpstr>از کجا شروع میشه و به کجا ختم میشه ؟</vt:lpstr>
      <vt:lpstr>اهداف دوره مقدماتی :</vt:lpstr>
      <vt:lpstr>تعاریف اولیه :</vt:lpstr>
      <vt:lpstr>تعاریف اولیه :</vt:lpstr>
      <vt:lpstr>تعاریف اولیه :</vt:lpstr>
      <vt:lpstr>اجزای کامپیوتر :</vt:lpstr>
      <vt:lpstr>سخت افزار کامپیوتر :</vt:lpstr>
      <vt:lpstr>نرم افزار کامپیوتر :</vt:lpstr>
      <vt:lpstr>مایکروسافت ((Microsoft و برنامه نویسی :</vt:lpstr>
      <vt:lpstr>سرویس ها و خدمات Visual Studio</vt:lpstr>
      <vt:lpstr>.Net Framework  چیست 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تعاریف اولیه :</dc:title>
  <dc:creator>Ali Soleimani Roozbahani</dc:creator>
  <cp:lastModifiedBy>Ali Soleimani Roozbahani</cp:lastModifiedBy>
  <cp:revision>16</cp:revision>
  <dcterms:created xsi:type="dcterms:W3CDTF">2016-04-08T12:15:35Z</dcterms:created>
  <dcterms:modified xsi:type="dcterms:W3CDTF">2016-04-08T15:56:10Z</dcterms:modified>
</cp:coreProperties>
</file>