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59" r:id="rId4"/>
    <p:sldId id="260" r:id="rId5"/>
    <p:sldId id="261" r:id="rId6"/>
    <p:sldId id="262" r:id="rId7"/>
    <p:sldId id="263" r:id="rId8"/>
    <p:sldId id="258"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45" autoAdjust="0"/>
    <p:restoredTop sz="94660"/>
  </p:normalViewPr>
  <p:slideViewPr>
    <p:cSldViewPr snapToGrid="0">
      <p:cViewPr varScale="1">
        <p:scale>
          <a:sx n="92" d="100"/>
          <a:sy n="92" d="100"/>
        </p:scale>
        <p:origin x="4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9/23/2017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1697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538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537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11044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7286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1211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5514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98737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0642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954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8551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0641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3934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27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387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2760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371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9/23/2017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74193221"/>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145616"/>
            <a:ext cx="8791575" cy="2387600"/>
          </a:xfrm>
        </p:spPr>
        <p:txBody>
          <a:bodyPr/>
          <a:lstStyle/>
          <a:p>
            <a:pPr algn="r" rtl="1"/>
            <a:r>
              <a:rPr lang="fa-IR" dirty="0" smtClean="0">
                <a:cs typeface="B Titr" panose="00000700000000000000" pitchFamily="2" charset="-78"/>
              </a:rPr>
              <a:t>آشنایی </a:t>
            </a:r>
            <a:r>
              <a:rPr lang="fa-IR" dirty="0" smtClean="0">
                <a:cs typeface="B Titr" panose="00000700000000000000" pitchFamily="2" charset="-78"/>
              </a:rPr>
              <a:t>با </a:t>
            </a:r>
            <a:r>
              <a:rPr lang="en-US" dirty="0" smtClean="0">
                <a:cs typeface="B Titr" panose="00000700000000000000" pitchFamily="2" charset="-78"/>
              </a:rPr>
              <a:t>Restful</a:t>
            </a:r>
            <a:endParaRPr lang="en-US" dirty="0">
              <a:cs typeface="B Titr" panose="00000700000000000000" pitchFamily="2" charset="-78"/>
            </a:endParaRPr>
          </a:p>
        </p:txBody>
      </p:sp>
      <p:sp>
        <p:nvSpPr>
          <p:cNvPr id="3" name="Subtitle 2"/>
          <p:cNvSpPr>
            <a:spLocks noGrp="1"/>
          </p:cNvSpPr>
          <p:nvPr>
            <p:ph type="subTitle" idx="1"/>
          </p:nvPr>
        </p:nvSpPr>
        <p:spPr>
          <a:xfrm>
            <a:off x="1876424" y="3616036"/>
            <a:ext cx="8791575" cy="2306785"/>
          </a:xfrm>
        </p:spPr>
        <p:txBody>
          <a:bodyPr>
            <a:normAutofit lnSpcReduction="10000"/>
          </a:bodyPr>
          <a:lstStyle/>
          <a:p>
            <a:pPr algn="ctr"/>
            <a:r>
              <a:rPr lang="fa-IR" sz="2800" dirty="0" smtClean="0">
                <a:solidFill>
                  <a:schemeClr val="tx1"/>
                </a:solidFill>
                <a:cs typeface="B Nazanin" panose="00000400000000000000" pitchFamily="2" charset="-78"/>
              </a:rPr>
              <a:t>گروه کامپیوتر دانشگاه صفاهان</a:t>
            </a:r>
            <a:endParaRPr lang="en-US" sz="2800" dirty="0" smtClean="0">
              <a:solidFill>
                <a:schemeClr val="tx1"/>
              </a:solidFill>
              <a:cs typeface="B Nazanin" panose="00000400000000000000" pitchFamily="2" charset="-78"/>
            </a:endParaRPr>
          </a:p>
          <a:p>
            <a:pPr algn="ctr"/>
            <a:r>
              <a:rPr lang="en-US" sz="2800" cap="none" dirty="0" smtClean="0">
                <a:solidFill>
                  <a:schemeClr val="tx1"/>
                </a:solidFill>
                <a:cs typeface="B Nazanin" panose="00000400000000000000" pitchFamily="2" charset="-78"/>
              </a:rPr>
              <a:t>@</a:t>
            </a:r>
            <a:r>
              <a:rPr lang="en-US" sz="2800" cap="none" dirty="0" err="1" smtClean="0">
                <a:solidFill>
                  <a:schemeClr val="tx1"/>
                </a:solidFill>
                <a:cs typeface="B Nazanin" panose="00000400000000000000" pitchFamily="2" charset="-78"/>
              </a:rPr>
              <a:t>Safahan_IT</a:t>
            </a:r>
            <a:endParaRPr lang="fa-IR" sz="2800" cap="none" dirty="0" smtClean="0">
              <a:solidFill>
                <a:schemeClr val="tx1"/>
              </a:solidFill>
              <a:cs typeface="B Nazanin" panose="00000400000000000000" pitchFamily="2" charset="-78"/>
            </a:endParaRPr>
          </a:p>
          <a:p>
            <a:pPr algn="ctr"/>
            <a:r>
              <a:rPr lang="fa-IR" sz="2800" dirty="0" smtClean="0">
                <a:solidFill>
                  <a:schemeClr val="tx1"/>
                </a:solidFill>
                <a:cs typeface="B Nazanin" panose="00000400000000000000" pitchFamily="2" charset="-78"/>
              </a:rPr>
              <a:t>محمد صمدیه</a:t>
            </a:r>
          </a:p>
          <a:p>
            <a:pPr algn="ctr"/>
            <a:r>
              <a:rPr lang="en-US" cap="none" dirty="0" smtClean="0">
                <a:solidFill>
                  <a:schemeClr val="tx1"/>
                </a:solidFill>
                <a:ea typeface="Adobe Fangsong Std R" panose="02020400000000000000" pitchFamily="18" charset="-128"/>
              </a:rPr>
              <a:t>Moh.Samadieh@gmail.com</a:t>
            </a:r>
            <a:endParaRPr lang="en-US" cap="none" dirty="0">
              <a:solidFill>
                <a:schemeClr val="tx1"/>
              </a:solidFill>
              <a:ea typeface="Adobe Fangsong Std R" panose="02020400000000000000" pitchFamily="18" charset="-12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1664" y="4218854"/>
            <a:ext cx="1343891" cy="134389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7473" y="1505089"/>
            <a:ext cx="3776518" cy="1292277"/>
          </a:xfrm>
          <a:prstGeom prst="rect">
            <a:avLst/>
          </a:prstGeom>
        </p:spPr>
      </p:pic>
    </p:spTree>
    <p:extLst>
      <p:ext uri="{BB962C8B-B14F-4D97-AF65-F5344CB8AC3E}">
        <p14:creationId xmlns:p14="http://schemas.microsoft.com/office/powerpoint/2010/main" val="3060632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مثال</a:t>
            </a:r>
            <a:endParaRPr lang="en-US" dirty="0">
              <a:cs typeface="B Titr" panose="00000700000000000000" pitchFamily="2" charset="-78"/>
            </a:endParaRPr>
          </a:p>
        </p:txBody>
      </p:sp>
      <p:pic>
        <p:nvPicPr>
          <p:cNvPr id="4" name="Picture 3"/>
          <p:cNvPicPr>
            <a:picLocks noChangeAspect="1"/>
          </p:cNvPicPr>
          <p:nvPr/>
        </p:nvPicPr>
        <p:blipFill>
          <a:blip r:embed="rId2"/>
          <a:stretch>
            <a:fillRect/>
          </a:stretch>
        </p:blipFill>
        <p:spPr>
          <a:xfrm>
            <a:off x="921326" y="830919"/>
            <a:ext cx="7060205" cy="5216590"/>
          </a:xfrm>
          <a:prstGeom prst="rect">
            <a:avLst/>
          </a:prstGeom>
        </p:spPr>
      </p:pic>
      <p:sp>
        <p:nvSpPr>
          <p:cNvPr id="7" name="Rectangle 6"/>
          <p:cNvSpPr/>
          <p:nvPr/>
        </p:nvSpPr>
        <p:spPr>
          <a:xfrm>
            <a:off x="5351319" y="269115"/>
            <a:ext cx="4478481" cy="63401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700" dirty="0"/>
              <a:t>200 OK</a:t>
            </a:r>
          </a:p>
          <a:p>
            <a:r>
              <a:rPr lang="en-US" sz="700" dirty="0"/>
              <a:t>Content-Type: application/</a:t>
            </a:r>
            <a:r>
              <a:rPr lang="en-US" sz="700" dirty="0" err="1"/>
              <a:t>json+userdb</a:t>
            </a:r>
            <a:endParaRPr lang="en-US" sz="700" dirty="0"/>
          </a:p>
          <a:p>
            <a:endParaRPr lang="en-US" sz="700" dirty="0"/>
          </a:p>
          <a:p>
            <a:r>
              <a:rPr lang="en-US" sz="700" dirty="0"/>
              <a:t>{</a:t>
            </a:r>
          </a:p>
          <a:p>
            <a:r>
              <a:rPr lang="en-US" sz="700" dirty="0"/>
              <a:t>    "users": [</a:t>
            </a:r>
          </a:p>
          <a:p>
            <a:r>
              <a:rPr lang="en-US" sz="700" dirty="0"/>
              <a:t>        {</a:t>
            </a:r>
          </a:p>
          <a:p>
            <a:r>
              <a:rPr lang="en-US" sz="700" dirty="0"/>
              <a:t>            "id": 1,</a:t>
            </a:r>
          </a:p>
          <a:p>
            <a:r>
              <a:rPr lang="en-US" sz="700" dirty="0"/>
              <a:t>            "name": "Emil",</a:t>
            </a:r>
          </a:p>
          <a:p>
            <a:r>
              <a:rPr lang="en-US" sz="700" dirty="0"/>
              <a:t>            "country: "Sweden",</a:t>
            </a:r>
          </a:p>
          <a:p>
            <a:r>
              <a:rPr lang="en-US" sz="700" dirty="0"/>
              <a:t>            "links": [</a:t>
            </a:r>
          </a:p>
          <a:p>
            <a:r>
              <a:rPr lang="en-US" sz="700" dirty="0"/>
              <a:t>                {</a:t>
            </a:r>
          </a:p>
          <a:p>
            <a:r>
              <a:rPr lang="en-US" sz="700" dirty="0"/>
              <a:t>                    "</a:t>
            </a:r>
            <a:r>
              <a:rPr lang="en-US" sz="700" dirty="0" err="1"/>
              <a:t>href</a:t>
            </a:r>
            <a:r>
              <a:rPr lang="en-US" sz="700" dirty="0"/>
              <a:t>": "/user/1",</a:t>
            </a:r>
          </a:p>
          <a:p>
            <a:r>
              <a:rPr lang="en-US" sz="700" dirty="0"/>
              <a:t>                    "</a:t>
            </a:r>
            <a:r>
              <a:rPr lang="en-US" sz="700" dirty="0" err="1"/>
              <a:t>rel</a:t>
            </a:r>
            <a:r>
              <a:rPr lang="en-US" sz="700" dirty="0"/>
              <a:t>": "self",</a:t>
            </a:r>
          </a:p>
          <a:p>
            <a:r>
              <a:rPr lang="en-US" sz="700" dirty="0"/>
              <a:t>                    "method": "GET"</a:t>
            </a:r>
          </a:p>
          <a:p>
            <a:r>
              <a:rPr lang="en-US" sz="700" dirty="0"/>
              <a:t>                },</a:t>
            </a:r>
          </a:p>
          <a:p>
            <a:r>
              <a:rPr lang="en-US" sz="700" dirty="0"/>
              <a:t>                {</a:t>
            </a:r>
          </a:p>
          <a:p>
            <a:r>
              <a:rPr lang="en-US" sz="700" dirty="0"/>
              <a:t>                    "</a:t>
            </a:r>
            <a:r>
              <a:rPr lang="en-US" sz="700" dirty="0" err="1"/>
              <a:t>href</a:t>
            </a:r>
            <a:r>
              <a:rPr lang="en-US" sz="700" dirty="0"/>
              <a:t>": "/user/1",</a:t>
            </a:r>
          </a:p>
          <a:p>
            <a:r>
              <a:rPr lang="en-US" sz="700" dirty="0"/>
              <a:t>                    "</a:t>
            </a:r>
            <a:r>
              <a:rPr lang="en-US" sz="700" dirty="0" err="1"/>
              <a:t>rel</a:t>
            </a:r>
            <a:r>
              <a:rPr lang="en-US" sz="700" dirty="0"/>
              <a:t>": "edit",</a:t>
            </a:r>
          </a:p>
          <a:p>
            <a:r>
              <a:rPr lang="en-US" sz="700" dirty="0"/>
              <a:t>                    "method": "PUT"</a:t>
            </a:r>
          </a:p>
          <a:p>
            <a:r>
              <a:rPr lang="en-US" sz="700" dirty="0"/>
              <a:t>                },</a:t>
            </a:r>
          </a:p>
          <a:p>
            <a:r>
              <a:rPr lang="en-US" sz="700" dirty="0"/>
              <a:t>                {</a:t>
            </a:r>
          </a:p>
          <a:p>
            <a:r>
              <a:rPr lang="en-US" sz="700" dirty="0"/>
              <a:t>                    "</a:t>
            </a:r>
            <a:r>
              <a:rPr lang="en-US" sz="700" dirty="0" err="1"/>
              <a:t>href</a:t>
            </a:r>
            <a:r>
              <a:rPr lang="en-US" sz="700" dirty="0"/>
              <a:t>": "/user/1",</a:t>
            </a:r>
          </a:p>
          <a:p>
            <a:r>
              <a:rPr lang="en-US" sz="700" dirty="0"/>
              <a:t>                    "</a:t>
            </a:r>
            <a:r>
              <a:rPr lang="en-US" sz="700" dirty="0" err="1"/>
              <a:t>rel</a:t>
            </a:r>
            <a:r>
              <a:rPr lang="en-US" sz="700" dirty="0"/>
              <a:t>": "delete",</a:t>
            </a:r>
          </a:p>
          <a:p>
            <a:r>
              <a:rPr lang="en-US" sz="700" dirty="0"/>
              <a:t>                    "method": "DELETE"</a:t>
            </a:r>
          </a:p>
          <a:p>
            <a:r>
              <a:rPr lang="en-US" sz="700" dirty="0"/>
              <a:t>                }</a:t>
            </a:r>
          </a:p>
          <a:p>
            <a:r>
              <a:rPr lang="en-US" sz="700" dirty="0"/>
              <a:t>            ]</a:t>
            </a:r>
          </a:p>
          <a:p>
            <a:r>
              <a:rPr lang="en-US" sz="700" dirty="0"/>
              <a:t>        },</a:t>
            </a:r>
          </a:p>
          <a:p>
            <a:r>
              <a:rPr lang="en-US" sz="700" dirty="0"/>
              <a:t>        {</a:t>
            </a:r>
          </a:p>
          <a:p>
            <a:r>
              <a:rPr lang="en-US" sz="700" dirty="0"/>
              <a:t>            "id": 2,</a:t>
            </a:r>
          </a:p>
          <a:p>
            <a:r>
              <a:rPr lang="en-US" sz="700" dirty="0"/>
              <a:t>            "name": "Adam",</a:t>
            </a:r>
          </a:p>
          <a:p>
            <a:r>
              <a:rPr lang="en-US" sz="700" dirty="0"/>
              <a:t>            "country: "Scotland",</a:t>
            </a:r>
          </a:p>
          <a:p>
            <a:r>
              <a:rPr lang="en-US" sz="700" dirty="0"/>
              <a:t>            "links": [</a:t>
            </a:r>
          </a:p>
          <a:p>
            <a:r>
              <a:rPr lang="en-US" sz="700" dirty="0"/>
              <a:t>                {</a:t>
            </a:r>
          </a:p>
          <a:p>
            <a:r>
              <a:rPr lang="en-US" sz="700" dirty="0"/>
              <a:t>                    "</a:t>
            </a:r>
            <a:r>
              <a:rPr lang="en-US" sz="700" dirty="0" err="1"/>
              <a:t>href</a:t>
            </a:r>
            <a:r>
              <a:rPr lang="en-US" sz="700" dirty="0"/>
              <a:t>": "/user/2",</a:t>
            </a:r>
          </a:p>
          <a:p>
            <a:r>
              <a:rPr lang="en-US" sz="700" dirty="0"/>
              <a:t>                    "</a:t>
            </a:r>
            <a:r>
              <a:rPr lang="en-US" sz="700" dirty="0" err="1"/>
              <a:t>rel</a:t>
            </a:r>
            <a:r>
              <a:rPr lang="en-US" sz="700" dirty="0"/>
              <a:t>": "self",</a:t>
            </a:r>
          </a:p>
          <a:p>
            <a:r>
              <a:rPr lang="en-US" sz="700" dirty="0"/>
              <a:t>                    "method": "GET"</a:t>
            </a:r>
          </a:p>
          <a:p>
            <a:r>
              <a:rPr lang="en-US" sz="700" dirty="0"/>
              <a:t>                },</a:t>
            </a:r>
          </a:p>
          <a:p>
            <a:r>
              <a:rPr lang="en-US" sz="700" dirty="0"/>
              <a:t>                {</a:t>
            </a:r>
          </a:p>
          <a:p>
            <a:r>
              <a:rPr lang="en-US" sz="700" dirty="0"/>
              <a:t>                    "</a:t>
            </a:r>
            <a:r>
              <a:rPr lang="en-US" sz="700" dirty="0" err="1"/>
              <a:t>href</a:t>
            </a:r>
            <a:r>
              <a:rPr lang="en-US" sz="700" dirty="0"/>
              <a:t>": "/user/2",</a:t>
            </a:r>
          </a:p>
          <a:p>
            <a:r>
              <a:rPr lang="en-US" sz="700" dirty="0"/>
              <a:t>                    "</a:t>
            </a:r>
            <a:r>
              <a:rPr lang="en-US" sz="700" dirty="0" err="1"/>
              <a:t>rel</a:t>
            </a:r>
            <a:r>
              <a:rPr lang="en-US" sz="700" dirty="0"/>
              <a:t>": "edit",</a:t>
            </a:r>
          </a:p>
          <a:p>
            <a:r>
              <a:rPr lang="en-US" sz="700" dirty="0"/>
              <a:t>                    "method": "PUT"</a:t>
            </a:r>
          </a:p>
          <a:p>
            <a:r>
              <a:rPr lang="en-US" sz="700" dirty="0"/>
              <a:t>                },</a:t>
            </a:r>
          </a:p>
          <a:p>
            <a:r>
              <a:rPr lang="en-US" sz="700" dirty="0"/>
              <a:t>                {</a:t>
            </a:r>
          </a:p>
          <a:p>
            <a:r>
              <a:rPr lang="en-US" sz="700" dirty="0"/>
              <a:t>                    "</a:t>
            </a:r>
            <a:r>
              <a:rPr lang="en-US" sz="700" dirty="0" err="1"/>
              <a:t>href</a:t>
            </a:r>
            <a:r>
              <a:rPr lang="en-US" sz="700" dirty="0"/>
              <a:t>": "/user/2",</a:t>
            </a:r>
          </a:p>
          <a:p>
            <a:r>
              <a:rPr lang="en-US" sz="700" dirty="0"/>
              <a:t>                    "</a:t>
            </a:r>
            <a:r>
              <a:rPr lang="en-US" sz="700" dirty="0" err="1"/>
              <a:t>rel</a:t>
            </a:r>
            <a:r>
              <a:rPr lang="en-US" sz="700" dirty="0"/>
              <a:t>": "delete",</a:t>
            </a:r>
          </a:p>
          <a:p>
            <a:r>
              <a:rPr lang="en-US" sz="700" dirty="0"/>
              <a:t>                    "method": "DELETE"</a:t>
            </a:r>
          </a:p>
          <a:p>
            <a:r>
              <a:rPr lang="en-US" sz="700" dirty="0"/>
              <a:t>                }</a:t>
            </a:r>
          </a:p>
          <a:p>
            <a:r>
              <a:rPr lang="en-US" sz="700" dirty="0"/>
              <a:t>            ]</a:t>
            </a:r>
          </a:p>
          <a:p>
            <a:r>
              <a:rPr lang="en-US" sz="700" dirty="0"/>
              <a:t>        }</a:t>
            </a:r>
          </a:p>
          <a:p>
            <a:r>
              <a:rPr lang="en-US" sz="700" dirty="0"/>
              <a:t>    ],</a:t>
            </a:r>
          </a:p>
          <a:p>
            <a:r>
              <a:rPr lang="en-US" sz="700" dirty="0"/>
              <a:t>    "links": [</a:t>
            </a:r>
          </a:p>
          <a:p>
            <a:r>
              <a:rPr lang="en-US" sz="700" dirty="0"/>
              <a:t>        {</a:t>
            </a:r>
          </a:p>
          <a:p>
            <a:r>
              <a:rPr lang="en-US" sz="700" dirty="0"/>
              <a:t>            "</a:t>
            </a:r>
            <a:r>
              <a:rPr lang="en-US" sz="700" dirty="0" err="1"/>
              <a:t>href</a:t>
            </a:r>
            <a:r>
              <a:rPr lang="en-US" sz="700" dirty="0"/>
              <a:t>": "/user",</a:t>
            </a:r>
          </a:p>
          <a:p>
            <a:r>
              <a:rPr lang="en-US" sz="700" dirty="0"/>
              <a:t>            "</a:t>
            </a:r>
            <a:r>
              <a:rPr lang="en-US" sz="700" dirty="0" err="1"/>
              <a:t>rel</a:t>
            </a:r>
            <a:r>
              <a:rPr lang="en-US" sz="700" dirty="0"/>
              <a:t>": "create",</a:t>
            </a:r>
          </a:p>
          <a:p>
            <a:r>
              <a:rPr lang="en-US" sz="700" dirty="0"/>
              <a:t>            "method": "POST"</a:t>
            </a:r>
          </a:p>
          <a:p>
            <a:r>
              <a:rPr lang="en-US" sz="700" dirty="0"/>
              <a:t>        }</a:t>
            </a:r>
          </a:p>
          <a:p>
            <a:r>
              <a:rPr lang="en-US" sz="700" dirty="0"/>
              <a:t>    ]</a:t>
            </a:r>
          </a:p>
          <a:p>
            <a:r>
              <a:rPr lang="en-US" sz="700" dirty="0"/>
              <a:t>}</a:t>
            </a:r>
          </a:p>
        </p:txBody>
      </p:sp>
    </p:spTree>
    <p:extLst>
      <p:ext uri="{BB962C8B-B14F-4D97-AF65-F5344CB8AC3E}">
        <p14:creationId xmlns:p14="http://schemas.microsoft.com/office/powerpoint/2010/main" val="30905667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مثال</a:t>
            </a:r>
            <a:endParaRPr lang="en-US" dirty="0">
              <a:cs typeface="B Titr" panose="00000700000000000000" pitchFamily="2" charset="-78"/>
            </a:endParaRPr>
          </a:p>
        </p:txBody>
      </p:sp>
      <p:pic>
        <p:nvPicPr>
          <p:cNvPr id="3" name="Picture 2"/>
          <p:cNvPicPr>
            <a:picLocks noChangeAspect="1"/>
          </p:cNvPicPr>
          <p:nvPr/>
        </p:nvPicPr>
        <p:blipFill>
          <a:blip r:embed="rId2"/>
          <a:stretch>
            <a:fillRect/>
          </a:stretch>
        </p:blipFill>
        <p:spPr>
          <a:xfrm>
            <a:off x="1368135" y="352728"/>
            <a:ext cx="5084073" cy="1429896"/>
          </a:xfrm>
          <a:prstGeom prst="rect">
            <a:avLst/>
          </a:prstGeom>
        </p:spPr>
      </p:pic>
      <p:pic>
        <p:nvPicPr>
          <p:cNvPr id="5" name="Picture 4"/>
          <p:cNvPicPr>
            <a:picLocks noChangeAspect="1"/>
          </p:cNvPicPr>
          <p:nvPr/>
        </p:nvPicPr>
        <p:blipFill>
          <a:blip r:embed="rId3"/>
          <a:stretch>
            <a:fillRect/>
          </a:stretch>
        </p:blipFill>
        <p:spPr>
          <a:xfrm>
            <a:off x="1368135" y="1876142"/>
            <a:ext cx="5406737" cy="4781959"/>
          </a:xfrm>
          <a:prstGeom prst="rect">
            <a:avLst/>
          </a:prstGeom>
        </p:spPr>
      </p:pic>
    </p:spTree>
    <p:extLst>
      <p:ext uri="{BB962C8B-B14F-4D97-AF65-F5344CB8AC3E}">
        <p14:creationId xmlns:p14="http://schemas.microsoft.com/office/powerpoint/2010/main" val="39379244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مثال</a:t>
            </a:r>
            <a:endParaRPr lang="en-US" dirty="0">
              <a:cs typeface="B Titr" panose="00000700000000000000" pitchFamily="2" charset="-78"/>
            </a:endParaRPr>
          </a:p>
        </p:txBody>
      </p:sp>
      <p:pic>
        <p:nvPicPr>
          <p:cNvPr id="4" name="Picture 3"/>
          <p:cNvPicPr>
            <a:picLocks noChangeAspect="1"/>
          </p:cNvPicPr>
          <p:nvPr/>
        </p:nvPicPr>
        <p:blipFill>
          <a:blip r:embed="rId2"/>
          <a:stretch>
            <a:fillRect/>
          </a:stretch>
        </p:blipFill>
        <p:spPr>
          <a:xfrm>
            <a:off x="1368135" y="164369"/>
            <a:ext cx="5770420" cy="1587081"/>
          </a:xfrm>
          <a:prstGeom prst="rect">
            <a:avLst/>
          </a:prstGeom>
        </p:spPr>
      </p:pic>
      <p:pic>
        <p:nvPicPr>
          <p:cNvPr id="7" name="Picture 6"/>
          <p:cNvPicPr>
            <a:picLocks noChangeAspect="1"/>
          </p:cNvPicPr>
          <p:nvPr/>
        </p:nvPicPr>
        <p:blipFill>
          <a:blip r:embed="rId3"/>
          <a:stretch>
            <a:fillRect/>
          </a:stretch>
        </p:blipFill>
        <p:spPr>
          <a:xfrm>
            <a:off x="1368135" y="1903643"/>
            <a:ext cx="5350451" cy="4734629"/>
          </a:xfrm>
          <a:prstGeom prst="rect">
            <a:avLst/>
          </a:prstGeom>
        </p:spPr>
      </p:pic>
    </p:spTree>
    <p:extLst>
      <p:ext uri="{BB962C8B-B14F-4D97-AF65-F5344CB8AC3E}">
        <p14:creationId xmlns:p14="http://schemas.microsoft.com/office/powerpoint/2010/main" val="3243474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cs typeface="B Titr" panose="00000700000000000000" pitchFamily="2" charset="-78"/>
              </a:rPr>
              <a:t>JSON</a:t>
            </a:r>
            <a:endParaRPr lang="en-US" dirty="0">
              <a:cs typeface="B Titr" panose="00000700000000000000" pitchFamily="2" charset="-78"/>
            </a:endParaRPr>
          </a:p>
        </p:txBody>
      </p:sp>
      <p:pic>
        <p:nvPicPr>
          <p:cNvPr id="3" name="Picture 2"/>
          <p:cNvPicPr>
            <a:picLocks noChangeAspect="1"/>
          </p:cNvPicPr>
          <p:nvPr/>
        </p:nvPicPr>
        <p:blipFill>
          <a:blip r:embed="rId2"/>
          <a:stretch>
            <a:fillRect/>
          </a:stretch>
        </p:blipFill>
        <p:spPr>
          <a:xfrm>
            <a:off x="1449532" y="762490"/>
            <a:ext cx="5905500" cy="1190625"/>
          </a:xfrm>
          <a:prstGeom prst="rect">
            <a:avLst/>
          </a:prstGeom>
        </p:spPr>
      </p:pic>
      <p:pic>
        <p:nvPicPr>
          <p:cNvPr id="5" name="Picture 4"/>
          <p:cNvPicPr>
            <a:picLocks noChangeAspect="1"/>
          </p:cNvPicPr>
          <p:nvPr/>
        </p:nvPicPr>
        <p:blipFill>
          <a:blip r:embed="rId3"/>
          <a:stretch>
            <a:fillRect/>
          </a:stretch>
        </p:blipFill>
        <p:spPr>
          <a:xfrm>
            <a:off x="1478107" y="2241060"/>
            <a:ext cx="5876925" cy="1266825"/>
          </a:xfrm>
          <a:prstGeom prst="rect">
            <a:avLst/>
          </a:prstGeom>
        </p:spPr>
      </p:pic>
      <p:pic>
        <p:nvPicPr>
          <p:cNvPr id="6" name="Picture 5"/>
          <p:cNvPicPr>
            <a:picLocks noChangeAspect="1"/>
          </p:cNvPicPr>
          <p:nvPr/>
        </p:nvPicPr>
        <p:blipFill>
          <a:blip r:embed="rId4"/>
          <a:stretch>
            <a:fillRect/>
          </a:stretch>
        </p:blipFill>
        <p:spPr>
          <a:xfrm>
            <a:off x="1487632" y="3749386"/>
            <a:ext cx="5867400" cy="2705100"/>
          </a:xfrm>
          <a:prstGeom prst="rect">
            <a:avLst/>
          </a:prstGeom>
        </p:spPr>
      </p:pic>
    </p:spTree>
    <p:extLst>
      <p:ext uri="{BB962C8B-B14F-4D97-AF65-F5344CB8AC3E}">
        <p14:creationId xmlns:p14="http://schemas.microsoft.com/office/powerpoint/2010/main" val="29902368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cs typeface="B Titr" panose="00000700000000000000" pitchFamily="2" charset="-78"/>
              </a:rPr>
              <a:t>JSON</a:t>
            </a:r>
            <a:endParaRPr lang="en-US" dirty="0">
              <a:cs typeface="B Titr" panose="00000700000000000000" pitchFamily="2" charset="-78"/>
            </a:endParaRPr>
          </a:p>
        </p:txBody>
      </p:sp>
      <p:pic>
        <p:nvPicPr>
          <p:cNvPr id="4" name="Picture 3"/>
          <p:cNvPicPr>
            <a:picLocks noChangeAspect="1"/>
          </p:cNvPicPr>
          <p:nvPr/>
        </p:nvPicPr>
        <p:blipFill>
          <a:blip r:embed="rId2"/>
          <a:stretch>
            <a:fillRect/>
          </a:stretch>
        </p:blipFill>
        <p:spPr>
          <a:xfrm>
            <a:off x="322262" y="1626436"/>
            <a:ext cx="5577645" cy="3940926"/>
          </a:xfrm>
          <a:prstGeom prst="rect">
            <a:avLst/>
          </a:prstGeom>
        </p:spPr>
      </p:pic>
      <p:pic>
        <p:nvPicPr>
          <p:cNvPr id="7" name="Picture 6"/>
          <p:cNvPicPr>
            <a:picLocks noChangeAspect="1"/>
          </p:cNvPicPr>
          <p:nvPr/>
        </p:nvPicPr>
        <p:blipFill>
          <a:blip r:embed="rId3"/>
          <a:stretch>
            <a:fillRect/>
          </a:stretch>
        </p:blipFill>
        <p:spPr>
          <a:xfrm>
            <a:off x="6094412" y="2258636"/>
            <a:ext cx="5886450" cy="2676525"/>
          </a:xfrm>
          <a:prstGeom prst="rect">
            <a:avLst/>
          </a:prstGeom>
        </p:spPr>
      </p:pic>
    </p:spTree>
    <p:extLst>
      <p:ext uri="{BB962C8B-B14F-4D97-AF65-F5344CB8AC3E}">
        <p14:creationId xmlns:p14="http://schemas.microsoft.com/office/powerpoint/2010/main" val="22080322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معرفی </a:t>
            </a:r>
            <a:r>
              <a:rPr lang="en-US" dirty="0" smtClean="0">
                <a:cs typeface="B Titr" panose="00000700000000000000" pitchFamily="2" charset="-78"/>
              </a:rPr>
              <a:t>Rest</a:t>
            </a:r>
            <a:endParaRPr lang="en-US" dirty="0">
              <a:cs typeface="B Titr" panose="00000700000000000000" pitchFamily="2" charset="-78"/>
            </a:endParaRPr>
          </a:p>
        </p:txBody>
      </p:sp>
      <p:sp>
        <p:nvSpPr>
          <p:cNvPr id="3" name="Content Placeholder 2"/>
          <p:cNvSpPr>
            <a:spLocks noGrp="1"/>
          </p:cNvSpPr>
          <p:nvPr>
            <p:ph idx="1"/>
          </p:nvPr>
        </p:nvSpPr>
        <p:spPr>
          <a:xfrm>
            <a:off x="1141412" y="2249487"/>
            <a:ext cx="9905999" cy="4442258"/>
          </a:xfrm>
        </p:spPr>
        <p:txBody>
          <a:bodyPr>
            <a:normAutofit/>
          </a:bodyPr>
          <a:lstStyle/>
          <a:p>
            <a:pPr marL="0" indent="0">
              <a:buNone/>
            </a:pPr>
            <a:r>
              <a:rPr lang="en-US" dirty="0"/>
              <a:t>REST stands for </a:t>
            </a:r>
            <a:r>
              <a:rPr lang="en-US" b="1" dirty="0"/>
              <a:t>Re</a:t>
            </a:r>
            <a:r>
              <a:rPr lang="en-US" dirty="0"/>
              <a:t>presentational </a:t>
            </a:r>
            <a:r>
              <a:rPr lang="en-US" b="1" dirty="0"/>
              <a:t>S</a:t>
            </a:r>
            <a:r>
              <a:rPr lang="en-US" dirty="0"/>
              <a:t>tate </a:t>
            </a:r>
            <a:r>
              <a:rPr lang="en-US" b="1" dirty="0"/>
              <a:t>T</a:t>
            </a:r>
            <a:r>
              <a:rPr lang="en-US" dirty="0"/>
              <a:t>ransfer. (It is sometimes spelled "</a:t>
            </a:r>
            <a:r>
              <a:rPr lang="en-US" dirty="0" err="1"/>
              <a:t>ReST</a:t>
            </a:r>
            <a:r>
              <a:rPr lang="en-US" dirty="0"/>
              <a:t>".) It relies on a stateless, client-server, cacheable communications protocol -- and in virtually all cases, the HTTP protocol is used.</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412" y="871948"/>
            <a:ext cx="2839700" cy="9717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742049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معرفی </a:t>
            </a:r>
            <a:r>
              <a:rPr lang="en-US" dirty="0" smtClean="0">
                <a:cs typeface="B Titr" panose="00000700000000000000" pitchFamily="2" charset="-78"/>
              </a:rPr>
              <a:t>Rest</a:t>
            </a:r>
            <a:endParaRPr lang="en-US" dirty="0">
              <a:cs typeface="B Titr" panose="00000700000000000000" pitchFamily="2" charset="-78"/>
            </a:endParaRPr>
          </a:p>
        </p:txBody>
      </p:sp>
      <p:sp>
        <p:nvSpPr>
          <p:cNvPr id="3" name="Content Placeholder 2"/>
          <p:cNvSpPr>
            <a:spLocks noGrp="1"/>
          </p:cNvSpPr>
          <p:nvPr>
            <p:ph idx="1"/>
          </p:nvPr>
        </p:nvSpPr>
        <p:spPr>
          <a:xfrm>
            <a:off x="1141412" y="2249487"/>
            <a:ext cx="9905999" cy="4442258"/>
          </a:xfrm>
        </p:spPr>
        <p:txBody>
          <a:bodyPr>
            <a:normAutofit/>
          </a:bodyPr>
          <a:lstStyle/>
          <a:p>
            <a:pPr marL="0" indent="0">
              <a:buNone/>
            </a:pPr>
            <a:r>
              <a:rPr lang="en-US" dirty="0"/>
              <a:t>REST is </a:t>
            </a:r>
            <a:r>
              <a:rPr lang="en-US" i="1" dirty="0"/>
              <a:t>an architecture style</a:t>
            </a:r>
            <a:r>
              <a:rPr lang="en-US" dirty="0"/>
              <a:t> for designing networked applications. The idea is that, rather than using complex mechanisms such as CORBA, RPC or SOAP to connect between machines, simple HTTP is used to make calls between machines.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412" y="871948"/>
            <a:ext cx="2839700" cy="9717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10384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معرفی </a:t>
            </a:r>
            <a:r>
              <a:rPr lang="en-US" dirty="0" smtClean="0">
                <a:cs typeface="B Titr" panose="00000700000000000000" pitchFamily="2" charset="-78"/>
              </a:rPr>
              <a:t>Rest</a:t>
            </a:r>
            <a:endParaRPr lang="en-US" dirty="0">
              <a:cs typeface="B Titr" panose="00000700000000000000" pitchFamily="2" charset="-78"/>
            </a:endParaRPr>
          </a:p>
        </p:txBody>
      </p:sp>
      <p:sp>
        <p:nvSpPr>
          <p:cNvPr id="3" name="Content Placeholder 2"/>
          <p:cNvSpPr>
            <a:spLocks noGrp="1"/>
          </p:cNvSpPr>
          <p:nvPr>
            <p:ph idx="1"/>
          </p:nvPr>
        </p:nvSpPr>
        <p:spPr>
          <a:xfrm>
            <a:off x="1141412" y="2249487"/>
            <a:ext cx="9905999" cy="4442258"/>
          </a:xfrm>
        </p:spPr>
        <p:txBody>
          <a:bodyPr>
            <a:normAutofit/>
          </a:bodyPr>
          <a:lstStyle/>
          <a:p>
            <a:pPr algn="r" rtl="1"/>
            <a:r>
              <a:rPr lang="fa-IR" sz="3200" dirty="0" smtClean="0">
                <a:cs typeface="B Zar" panose="00000400000000000000" pitchFamily="2" charset="-78"/>
              </a:rPr>
              <a:t>کل اینترنت را که بر اساس </a:t>
            </a:r>
            <a:r>
              <a:rPr lang="en-US" sz="3200" dirty="0">
                <a:cs typeface="B Zar" panose="00000400000000000000" pitchFamily="2" charset="-78"/>
              </a:rPr>
              <a:t> </a:t>
            </a:r>
            <a:r>
              <a:rPr lang="en-US" sz="3200" dirty="0" smtClean="0">
                <a:cs typeface="B Zar" panose="00000400000000000000" pitchFamily="2" charset="-78"/>
              </a:rPr>
              <a:t>http</a:t>
            </a:r>
            <a:r>
              <a:rPr lang="fa-IR" sz="3200" dirty="0" smtClean="0">
                <a:cs typeface="B Zar" panose="00000400000000000000" pitchFamily="2" charset="-78"/>
              </a:rPr>
              <a:t>بنا شده را می توان به صورت معماری </a:t>
            </a:r>
            <a:r>
              <a:rPr lang="en-US" sz="3200" dirty="0" smtClean="0">
                <a:cs typeface="B Zar" panose="00000400000000000000" pitchFamily="2" charset="-78"/>
              </a:rPr>
              <a:t>Rest</a:t>
            </a:r>
            <a:r>
              <a:rPr lang="fa-IR" sz="3200" dirty="0" smtClean="0">
                <a:cs typeface="B Zar" panose="00000400000000000000" pitchFamily="2" charset="-78"/>
              </a:rPr>
              <a:t> دید.</a:t>
            </a:r>
            <a:endParaRPr lang="en-US" sz="3200" dirty="0" smtClean="0">
              <a:cs typeface="B Zar" panose="00000400000000000000" pitchFamily="2" charset="-78"/>
            </a:endParaRPr>
          </a:p>
          <a:p>
            <a:pPr algn="r" rtl="1"/>
            <a:r>
              <a:rPr lang="en-US" sz="3200" dirty="0" smtClean="0">
                <a:cs typeface="B Zar" panose="00000400000000000000" pitchFamily="2" charset="-78"/>
              </a:rPr>
              <a:t>Rest</a:t>
            </a:r>
            <a:r>
              <a:rPr lang="fa-IR" sz="3200" dirty="0" smtClean="0">
                <a:cs typeface="B Zar" panose="00000400000000000000" pitchFamily="2" charset="-78"/>
              </a:rPr>
              <a:t> یک جایگزین ساده برای مکانیزم هایی مثل </a:t>
            </a:r>
            <a:r>
              <a:rPr lang="en-US" sz="3200" dirty="0" smtClean="0">
                <a:cs typeface="B Zar" panose="00000400000000000000" pitchFamily="2" charset="-78"/>
              </a:rPr>
              <a:t>RPC</a:t>
            </a:r>
            <a:r>
              <a:rPr lang="fa-IR" sz="3200" dirty="0" smtClean="0">
                <a:cs typeface="B Zar" panose="00000400000000000000" pitchFamily="2" charset="-78"/>
              </a:rPr>
              <a:t> و سرویسهای </a:t>
            </a:r>
            <a:r>
              <a:rPr lang="en-US" sz="3200" dirty="0" smtClean="0">
                <a:cs typeface="B Zar" panose="00000400000000000000" pitchFamily="2" charset="-78"/>
              </a:rPr>
              <a:t>SOAP</a:t>
            </a:r>
            <a:r>
              <a:rPr lang="fa-IR" sz="3200" dirty="0" smtClean="0">
                <a:cs typeface="B Zar" panose="00000400000000000000" pitchFamily="2" charset="-78"/>
              </a:rPr>
              <a:t> و </a:t>
            </a:r>
            <a:r>
              <a:rPr lang="en-US" sz="3200" dirty="0" smtClean="0">
                <a:cs typeface="B Zar" panose="00000400000000000000" pitchFamily="2" charset="-78"/>
              </a:rPr>
              <a:t>WSDL</a:t>
            </a:r>
            <a:r>
              <a:rPr lang="fa-IR" sz="3200" dirty="0" smtClean="0">
                <a:cs typeface="B Zar" panose="00000400000000000000" pitchFamily="2" charset="-78"/>
              </a:rPr>
              <a:t> و غیره است.</a:t>
            </a:r>
          </a:p>
          <a:p>
            <a:pPr algn="r" rtl="1"/>
            <a:r>
              <a:rPr lang="fa-IR" sz="3200" dirty="0" smtClean="0">
                <a:cs typeface="B Zar" panose="00000400000000000000" pitchFamily="2" charset="-78"/>
              </a:rPr>
              <a:t>برخلاف سادگی </a:t>
            </a:r>
            <a:r>
              <a:rPr lang="en-US" sz="3200" dirty="0" smtClean="0">
                <a:cs typeface="B Zar" panose="00000400000000000000" pitchFamily="2" charset="-78"/>
              </a:rPr>
              <a:t>Rest</a:t>
            </a:r>
            <a:r>
              <a:rPr lang="fa-IR" sz="3200" dirty="0" smtClean="0">
                <a:cs typeface="B Zar" panose="00000400000000000000" pitchFamily="2" charset="-78"/>
              </a:rPr>
              <a:t>، تقریبا هر کاری که با </a:t>
            </a:r>
            <a:r>
              <a:rPr lang="en-US" sz="3200" dirty="0">
                <a:cs typeface="B Zar" panose="00000400000000000000" pitchFamily="2" charset="-78"/>
              </a:rPr>
              <a:t>W</a:t>
            </a:r>
            <a:r>
              <a:rPr lang="en-US" sz="3200" dirty="0" smtClean="0">
                <a:cs typeface="B Zar" panose="00000400000000000000" pitchFamily="2" charset="-78"/>
              </a:rPr>
              <a:t>eb </a:t>
            </a:r>
            <a:r>
              <a:rPr lang="en-US" sz="3200" dirty="0">
                <a:cs typeface="B Zar" panose="00000400000000000000" pitchFamily="2" charset="-78"/>
              </a:rPr>
              <a:t>S</a:t>
            </a:r>
            <a:r>
              <a:rPr lang="en-US" sz="3200" dirty="0" smtClean="0">
                <a:cs typeface="B Zar" panose="00000400000000000000" pitchFamily="2" charset="-78"/>
              </a:rPr>
              <a:t>ervice</a:t>
            </a:r>
            <a:r>
              <a:rPr lang="fa-IR" sz="3200" dirty="0" smtClean="0">
                <a:cs typeface="B Zar" panose="00000400000000000000" pitchFamily="2" charset="-78"/>
              </a:rPr>
              <a:t> ها می توان انجام داد را می توان با </a:t>
            </a:r>
            <a:r>
              <a:rPr lang="en-US" sz="3200" dirty="0" smtClean="0">
                <a:cs typeface="B Zar" panose="00000400000000000000" pitchFamily="2" charset="-78"/>
              </a:rPr>
              <a:t>Rest</a:t>
            </a:r>
            <a:r>
              <a:rPr lang="fa-IR" sz="3200" dirty="0" smtClean="0">
                <a:cs typeface="B Zar" panose="00000400000000000000" pitchFamily="2" charset="-78"/>
              </a:rPr>
              <a:t> انجام داد.</a:t>
            </a:r>
          </a:p>
          <a:p>
            <a:pPr algn="r" rtl="1"/>
            <a:endParaRPr lang="en-US" sz="3200" dirty="0" smtClean="0">
              <a:cs typeface="B Zar" panose="00000400000000000000" pitchFamily="2" charset="-78"/>
            </a:endParaRPr>
          </a:p>
          <a:p>
            <a:pPr marL="0" indent="0" algn="r" rtl="1">
              <a:buNone/>
            </a:pPr>
            <a:endParaRPr lang="en-US" sz="3200" dirty="0">
              <a:cs typeface="B Zar"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412" y="871948"/>
            <a:ext cx="2839700" cy="9717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61838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معرفی </a:t>
            </a:r>
            <a:r>
              <a:rPr lang="en-US" dirty="0" smtClean="0">
                <a:cs typeface="B Titr" panose="00000700000000000000" pitchFamily="2" charset="-78"/>
              </a:rPr>
              <a:t>Rest</a:t>
            </a:r>
            <a:endParaRPr lang="en-US" dirty="0">
              <a:cs typeface="B Titr" panose="00000700000000000000" pitchFamily="2" charset="-78"/>
            </a:endParaRPr>
          </a:p>
        </p:txBody>
      </p:sp>
      <p:sp>
        <p:nvSpPr>
          <p:cNvPr id="3" name="Content Placeholder 2"/>
          <p:cNvSpPr>
            <a:spLocks noGrp="1"/>
          </p:cNvSpPr>
          <p:nvPr>
            <p:ph idx="1"/>
          </p:nvPr>
        </p:nvSpPr>
        <p:spPr>
          <a:xfrm>
            <a:off x="1141412" y="2249487"/>
            <a:ext cx="9905999" cy="4442258"/>
          </a:xfrm>
        </p:spPr>
        <p:txBody>
          <a:bodyPr>
            <a:normAutofit/>
          </a:bodyPr>
          <a:lstStyle/>
          <a:p>
            <a:r>
              <a:rPr lang="en-US" sz="3200" dirty="0"/>
              <a:t>Platform-independent (you don't care if the server is Unix, the client is a Mac, or anything else),</a:t>
            </a:r>
          </a:p>
          <a:p>
            <a:r>
              <a:rPr lang="en-US" sz="3200" dirty="0"/>
              <a:t>Language-independent (C# can talk to Java, etc.),</a:t>
            </a:r>
          </a:p>
          <a:p>
            <a:r>
              <a:rPr lang="en-US" sz="3200" dirty="0"/>
              <a:t>Standards-based (runs on top of HTTP), and</a:t>
            </a:r>
          </a:p>
          <a:p>
            <a:r>
              <a:rPr lang="en-US" sz="3200" dirty="0"/>
              <a:t>Can easily be used in the presence of firewalls.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412" y="871948"/>
            <a:ext cx="2839700" cy="9717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63566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معرفی </a:t>
            </a:r>
            <a:r>
              <a:rPr lang="en-US" dirty="0" smtClean="0">
                <a:cs typeface="B Titr" panose="00000700000000000000" pitchFamily="2" charset="-78"/>
              </a:rPr>
              <a:t>Rest</a:t>
            </a:r>
            <a:endParaRPr lang="en-US" dirty="0">
              <a:cs typeface="B Titr" panose="00000700000000000000" pitchFamily="2" charset="-78"/>
            </a:endParaRPr>
          </a:p>
        </p:txBody>
      </p:sp>
      <p:sp>
        <p:nvSpPr>
          <p:cNvPr id="3" name="Content Placeholder 2"/>
          <p:cNvSpPr>
            <a:spLocks noGrp="1"/>
          </p:cNvSpPr>
          <p:nvPr>
            <p:ph idx="1"/>
          </p:nvPr>
        </p:nvSpPr>
        <p:spPr>
          <a:xfrm>
            <a:off x="1141412" y="2249487"/>
            <a:ext cx="9905999" cy="4442258"/>
          </a:xfrm>
        </p:spPr>
        <p:txBody>
          <a:bodyPr>
            <a:normAutofit fontScale="77500" lnSpcReduction="20000"/>
          </a:bodyPr>
          <a:lstStyle/>
          <a:p>
            <a:pPr marL="0" indent="0">
              <a:buNone/>
            </a:pPr>
            <a:r>
              <a:rPr lang="en-US" sz="3200" dirty="0"/>
              <a:t>Like Web Services, REST offers no built-in security features, encryption, session management, </a:t>
            </a:r>
            <a:r>
              <a:rPr lang="en-US" sz="3200" dirty="0" err="1"/>
              <a:t>QoS</a:t>
            </a:r>
            <a:r>
              <a:rPr lang="en-US" sz="3200" dirty="0"/>
              <a:t> guarantees, etc. But also as with Web Services, these can be added by building on top of HTTP:</a:t>
            </a:r>
          </a:p>
          <a:p>
            <a:pPr lvl="1"/>
            <a:r>
              <a:rPr lang="en-US" sz="2800" dirty="0"/>
              <a:t>For security, username/password tokens are often used.</a:t>
            </a:r>
          </a:p>
          <a:p>
            <a:pPr lvl="1"/>
            <a:r>
              <a:rPr lang="en-US" sz="2800" dirty="0"/>
              <a:t>For encryption, REST can be used on top of HTTPS (secure sockets).</a:t>
            </a:r>
          </a:p>
          <a:p>
            <a:pPr lvl="1"/>
            <a:r>
              <a:rPr lang="en-US" sz="2800" dirty="0"/>
              <a:t>... etc.</a:t>
            </a:r>
          </a:p>
          <a:p>
            <a:pPr marL="0" indent="0">
              <a:buNone/>
            </a:pPr>
            <a:r>
              <a:rPr lang="en-US" sz="3200" dirty="0"/>
              <a:t>One thing that is </a:t>
            </a:r>
            <a:r>
              <a:rPr lang="en-US" sz="3200" i="1" dirty="0"/>
              <a:t>not</a:t>
            </a:r>
            <a:r>
              <a:rPr lang="en-US" sz="3200" dirty="0"/>
              <a:t> part of a good REST design is cookies: The "ST" in "RE</a:t>
            </a:r>
            <a:r>
              <a:rPr lang="en-US" sz="3200" b="1" dirty="0"/>
              <a:t>ST</a:t>
            </a:r>
            <a:r>
              <a:rPr lang="en-US" sz="3200" dirty="0"/>
              <a:t>" stands for "State Transfer", and indeed, in a good REST design operations are self-contained, and each request carries with it (transfers) all the information (state) that the server needs in order to complete it.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412" y="871948"/>
            <a:ext cx="2839700" cy="9717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55493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معرفی </a:t>
            </a:r>
            <a:r>
              <a:rPr lang="en-US" dirty="0" smtClean="0">
                <a:cs typeface="B Titr" panose="00000700000000000000" pitchFamily="2" charset="-78"/>
              </a:rPr>
              <a:t>Rest</a:t>
            </a:r>
            <a:endParaRPr lang="en-US" dirty="0">
              <a:cs typeface="B Titr" panose="00000700000000000000" pitchFamily="2" charset="-78"/>
            </a:endParaRPr>
          </a:p>
        </p:txBody>
      </p:sp>
      <p:pic>
        <p:nvPicPr>
          <p:cNvPr id="6" name="Picture 5"/>
          <p:cNvPicPr>
            <a:picLocks noChangeAspect="1"/>
          </p:cNvPicPr>
          <p:nvPr/>
        </p:nvPicPr>
        <p:blipFill>
          <a:blip r:embed="rId2"/>
          <a:stretch>
            <a:fillRect/>
          </a:stretch>
        </p:blipFill>
        <p:spPr>
          <a:xfrm>
            <a:off x="678439" y="2097087"/>
            <a:ext cx="8708667" cy="2526867"/>
          </a:xfrm>
          <a:prstGeom prst="rect">
            <a:avLst/>
          </a:prstGeom>
        </p:spPr>
      </p:pic>
      <p:pic>
        <p:nvPicPr>
          <p:cNvPr id="7" name="Picture 6"/>
          <p:cNvPicPr>
            <a:picLocks noChangeAspect="1"/>
          </p:cNvPicPr>
          <p:nvPr/>
        </p:nvPicPr>
        <p:blipFill>
          <a:blip r:embed="rId3"/>
          <a:stretch>
            <a:fillRect/>
          </a:stretch>
        </p:blipFill>
        <p:spPr>
          <a:xfrm>
            <a:off x="678439" y="4921827"/>
            <a:ext cx="10276840" cy="533400"/>
          </a:xfrm>
          <a:prstGeom prst="rect">
            <a:avLst/>
          </a:prstGeom>
        </p:spPr>
      </p:pic>
    </p:spTree>
    <p:extLst>
      <p:ext uri="{BB962C8B-B14F-4D97-AF65-F5344CB8AC3E}">
        <p14:creationId xmlns:p14="http://schemas.microsoft.com/office/powerpoint/2010/main" val="3804452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cs typeface="B Titr" panose="00000700000000000000" pitchFamily="2" charset="-78"/>
              </a:rPr>
              <a:t>HTTP verbs</a:t>
            </a:r>
            <a:endParaRPr lang="en-US" dirty="0">
              <a:cs typeface="B Titr" panose="000007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413" y="1357803"/>
            <a:ext cx="6697020" cy="4211798"/>
          </a:xfrm>
          <a:prstGeom prst="rect">
            <a:avLst/>
          </a:prstGeom>
        </p:spPr>
      </p:pic>
    </p:spTree>
    <p:extLst>
      <p:ext uri="{BB962C8B-B14F-4D97-AF65-F5344CB8AC3E}">
        <p14:creationId xmlns:p14="http://schemas.microsoft.com/office/powerpoint/2010/main" val="39900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مثال</a:t>
            </a:r>
            <a:endParaRPr lang="en-US" dirty="0">
              <a:cs typeface="B Titr" panose="00000700000000000000" pitchFamily="2" charset="-78"/>
            </a:endParaRPr>
          </a:p>
        </p:txBody>
      </p:sp>
      <p:pic>
        <p:nvPicPr>
          <p:cNvPr id="3" name="Picture 2"/>
          <p:cNvPicPr>
            <a:picLocks noChangeAspect="1"/>
          </p:cNvPicPr>
          <p:nvPr/>
        </p:nvPicPr>
        <p:blipFill>
          <a:blip r:embed="rId2"/>
          <a:stretch>
            <a:fillRect/>
          </a:stretch>
        </p:blipFill>
        <p:spPr>
          <a:xfrm>
            <a:off x="1014845" y="462654"/>
            <a:ext cx="8929254" cy="6005986"/>
          </a:xfrm>
          <a:prstGeom prst="rect">
            <a:avLst/>
          </a:prstGeom>
        </p:spPr>
      </p:pic>
    </p:spTree>
    <p:extLst>
      <p:ext uri="{BB962C8B-B14F-4D97-AF65-F5344CB8AC3E}">
        <p14:creationId xmlns:p14="http://schemas.microsoft.com/office/powerpoint/2010/main" val="17046186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TM04033919[[fn=Circuit]]</Template>
  <TotalTime>556</TotalTime>
  <Words>613</Words>
  <Application>Microsoft Office PowerPoint</Application>
  <PresentationFormat>Widescreen</PresentationFormat>
  <Paragraphs>90</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Adobe Fangsong Std R</vt:lpstr>
      <vt:lpstr>Arial</vt:lpstr>
      <vt:lpstr>B Nazanin</vt:lpstr>
      <vt:lpstr>B Titr</vt:lpstr>
      <vt:lpstr>B Zar</vt:lpstr>
      <vt:lpstr>Trebuchet MS</vt:lpstr>
      <vt:lpstr>Tw Cen MT</vt:lpstr>
      <vt:lpstr>Circuit</vt:lpstr>
      <vt:lpstr>آشنایی با Restful</vt:lpstr>
      <vt:lpstr>معرفی Rest</vt:lpstr>
      <vt:lpstr>معرفی Rest</vt:lpstr>
      <vt:lpstr>معرفی Rest</vt:lpstr>
      <vt:lpstr>معرفی Rest</vt:lpstr>
      <vt:lpstr>معرفی Rest</vt:lpstr>
      <vt:lpstr>معرفی Rest</vt:lpstr>
      <vt:lpstr>HTTP verbs</vt:lpstr>
      <vt:lpstr>مثال</vt:lpstr>
      <vt:lpstr>مثال</vt:lpstr>
      <vt:lpstr>مثال</vt:lpstr>
      <vt:lpstr>مثال</vt:lpstr>
      <vt:lpstr>JSON</vt:lpstr>
      <vt:lpstr>JSON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ساخت ربات تلگرام  با زبان برنامه نویسی C#</dc:title>
  <dc:creator>moh.samadieh@gmail.com</dc:creator>
  <cp:lastModifiedBy>Asus</cp:lastModifiedBy>
  <cp:revision>45</cp:revision>
  <dcterms:created xsi:type="dcterms:W3CDTF">2017-07-16T17:58:15Z</dcterms:created>
  <dcterms:modified xsi:type="dcterms:W3CDTF">2017-09-23T14:03:01Z</dcterms:modified>
  <cp:contentStatus/>
</cp:coreProperties>
</file>