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4" r:id="rId2"/>
    <p:sldId id="257" r:id="rId3"/>
    <p:sldId id="256" r:id="rId4"/>
    <p:sldId id="258" r:id="rId5"/>
    <p:sldId id="259" r:id="rId6"/>
    <p:sldId id="260" r:id="rId7"/>
    <p:sldId id="261" r:id="rId8"/>
    <p:sldId id="262" r:id="rId9"/>
    <p:sldId id="263" r:id="rId10"/>
    <p:sldId id="264" r:id="rId11"/>
    <p:sldId id="265" r:id="rId12"/>
    <p:sldId id="266" r:id="rId13"/>
    <p:sldId id="269" r:id="rId14"/>
    <p:sldId id="270" r:id="rId15"/>
    <p:sldId id="271" r:id="rId16"/>
    <p:sldId id="275" r:id="rId17"/>
    <p:sldId id="276" r:id="rId18"/>
    <p:sldId id="277"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00"/>
    <a:srgbClr val="DCE02C"/>
    <a:srgbClr val="EE50AE"/>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55" autoAdjust="0"/>
    <p:restoredTop sz="94660"/>
  </p:normalViewPr>
  <p:slideViewPr>
    <p:cSldViewPr>
      <p:cViewPr varScale="1">
        <p:scale>
          <a:sx n="67" d="100"/>
          <a:sy n="67" d="100"/>
        </p:scale>
        <p:origin x="-49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F1C809-65A9-4A45-B9D5-83995B221F4E}" type="datetimeFigureOut">
              <a:rPr lang="en-US" smtClean="0"/>
              <a:pPr/>
              <a:t>4/12/2014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AEA1B1-E0DC-4C02-9409-CEAE5D75CA8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AEA1B1-E0DC-4C02-9409-CEAE5D75CA8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AEA1B1-E0DC-4C02-9409-CEAE5D75CA8A}" type="slidenum">
              <a:rPr lang="en-US" smtClean="0"/>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AEA1B1-E0DC-4C02-9409-CEAE5D75CA8A}"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9841E8-EA7F-48FB-B11F-76C198D7F5AB}"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9841E8-EA7F-48FB-B11F-76C198D7F5AB}"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9841E8-EA7F-48FB-B11F-76C198D7F5AB}"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9841E8-EA7F-48FB-B11F-76C198D7F5AB}"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9841E8-EA7F-48FB-B11F-76C198D7F5AB}"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9841E8-EA7F-48FB-B11F-76C198D7F5AB}" type="datetimeFigureOut">
              <a:rPr lang="en-US" smtClean="0"/>
              <a:pPr/>
              <a:t>4/12/2014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9841E8-EA7F-48FB-B11F-76C198D7F5AB}" type="datetimeFigureOut">
              <a:rPr lang="en-US" smtClean="0"/>
              <a:pPr/>
              <a:t>4/12/2014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9841E8-EA7F-48FB-B11F-76C198D7F5AB}" type="datetimeFigureOut">
              <a:rPr lang="en-US" smtClean="0"/>
              <a:pPr/>
              <a:t>4/12/2014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841E8-EA7F-48FB-B11F-76C198D7F5AB}" type="datetimeFigureOut">
              <a:rPr lang="en-US" smtClean="0"/>
              <a:pPr/>
              <a:t>4/12/2014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9841E8-EA7F-48FB-B11F-76C198D7F5AB}" type="datetimeFigureOut">
              <a:rPr lang="en-US" smtClean="0"/>
              <a:pPr/>
              <a:t>4/12/2014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9841E8-EA7F-48FB-B11F-76C198D7F5AB}" type="datetimeFigureOut">
              <a:rPr lang="en-US" smtClean="0"/>
              <a:pPr/>
              <a:t>4/12/2014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AE7C0-8D9E-440A-9297-5830CAC6DBAB}" type="slidenum">
              <a:rPr lang="en-US" smtClean="0"/>
              <a:pPr/>
              <a:t>‹#›</a:t>
            </a:fld>
            <a:endParaRPr lang="en-US"/>
          </a:p>
        </p:txBody>
      </p:sp>
    </p:spTree>
  </p:cSld>
  <p:clrMapOvr>
    <a:masterClrMapping/>
  </p:clrMapOvr>
  <p:transition spd="slow">
    <p:plu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9841E8-EA7F-48FB-B11F-76C198D7F5AB}" type="datetimeFigureOut">
              <a:rPr lang="en-US" smtClean="0"/>
              <a:pPr/>
              <a:t>4/12/2014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AE7C0-8D9E-440A-9297-5830CAC6DB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lus/>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فلاش\flash\بسم الله\Copy of 8an2jys.jpg"/>
          <p:cNvPicPr>
            <a:picLocks noChangeAspect="1" noChangeArrowheads="1"/>
          </p:cNvPicPr>
          <p:nvPr/>
        </p:nvPicPr>
        <p:blipFill>
          <a:blip r:embed="rId3" cstate="print"/>
          <a:srcRect/>
          <a:stretch>
            <a:fillRect/>
          </a:stretch>
        </p:blipFill>
        <p:spPr bwMode="auto">
          <a:xfrm>
            <a:off x="0" y="1791"/>
            <a:ext cx="9143999" cy="6854422"/>
          </a:xfrm>
          <a:prstGeom prst="rect">
            <a:avLst/>
          </a:prstGeom>
          <a:noFill/>
        </p:spPr>
      </p:pic>
    </p:spTree>
  </p:cSld>
  <p:clrMapOvr>
    <a:masterClrMapping/>
  </p:clrMapOvr>
  <p:transition spd="slow">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5720" y="214290"/>
            <a:ext cx="8572560" cy="2928958"/>
          </a:xfrm>
          <a:prstGeom prst="roundRect">
            <a:avLst>
              <a:gd name="adj" fmla="val 8862"/>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fa-IR" sz="2800" b="1" dirty="0" smtClean="0">
                <a:solidFill>
                  <a:schemeClr val="tx1"/>
                </a:solidFill>
                <a:cs typeface="B Titr" pitchFamily="2" charset="-78"/>
              </a:rPr>
              <a:t>به طور کلی صورت های مالی باید به شکلی ارائه شوند که نمایی </a:t>
            </a:r>
            <a:r>
              <a:rPr lang="fa-IR" sz="2800" b="1" dirty="0" smtClean="0">
                <a:solidFill>
                  <a:srgbClr val="C00000"/>
                </a:solidFill>
                <a:cs typeface="B Titr" pitchFamily="2" charset="-78"/>
              </a:rPr>
              <a:t>جامع </a:t>
            </a:r>
            <a:r>
              <a:rPr lang="fa-IR" sz="2800" b="1" dirty="0" smtClean="0">
                <a:solidFill>
                  <a:schemeClr val="tx1"/>
                </a:solidFill>
                <a:cs typeface="B Titr" pitchFamily="2" charset="-78"/>
              </a:rPr>
              <a:t>از وضعیت مالی فعالیت های واحد تجاری را ارائه دهند. هم چنین به استفاده کنندگان جهت ارزیابی </a:t>
            </a:r>
            <a:r>
              <a:rPr lang="fa-IR" sz="2800" b="1" dirty="0" smtClean="0">
                <a:solidFill>
                  <a:srgbClr val="C00000"/>
                </a:solidFill>
                <a:cs typeface="B Titr" pitchFamily="2" charset="-78"/>
              </a:rPr>
              <a:t>انعطاف پذیری مالی </a:t>
            </a:r>
            <a:r>
              <a:rPr lang="fa-IR" sz="2800" b="1" dirty="0" smtClean="0">
                <a:solidFill>
                  <a:schemeClr val="tx1"/>
                </a:solidFill>
                <a:cs typeface="B Titr" pitchFamily="2" charset="-78"/>
              </a:rPr>
              <a:t>کمک کنند.در نتیجه استفاده کنندگان بتوانند با استفاده از طبقه بندی اطلاعات در صورتهای مالی ، </a:t>
            </a:r>
            <a:r>
              <a:rPr lang="fa-IR" sz="2800" b="1" dirty="0" smtClean="0">
                <a:solidFill>
                  <a:srgbClr val="C00000"/>
                </a:solidFill>
                <a:cs typeface="B Titr" pitchFamily="2" charset="-78"/>
              </a:rPr>
              <a:t>مبلغ</a:t>
            </a:r>
            <a:r>
              <a:rPr lang="fa-IR" sz="2800" b="1" dirty="0" smtClean="0">
                <a:solidFill>
                  <a:schemeClr val="tx2"/>
                </a:solidFill>
                <a:cs typeface="B Titr" pitchFamily="2" charset="-78"/>
              </a:rPr>
              <a:t> </a:t>
            </a:r>
            <a:r>
              <a:rPr lang="fa-IR" sz="2800" b="1" dirty="0" smtClean="0">
                <a:solidFill>
                  <a:schemeClr val="tx1"/>
                </a:solidFill>
                <a:cs typeface="B Titr" pitchFamily="2" charset="-78"/>
              </a:rPr>
              <a:t>،</a:t>
            </a:r>
            <a:r>
              <a:rPr lang="fa-IR" sz="2800" b="1" dirty="0" smtClean="0">
                <a:solidFill>
                  <a:schemeClr val="tx2"/>
                </a:solidFill>
                <a:cs typeface="B Titr" pitchFamily="2" charset="-78"/>
              </a:rPr>
              <a:t> </a:t>
            </a:r>
            <a:r>
              <a:rPr lang="fa-IR" sz="2800" b="1" dirty="0" smtClean="0">
                <a:solidFill>
                  <a:srgbClr val="C00000"/>
                </a:solidFill>
                <a:cs typeface="B Titr" pitchFamily="2" charset="-78"/>
              </a:rPr>
              <a:t>زمان بندی </a:t>
            </a:r>
            <a:r>
              <a:rPr lang="fa-IR" sz="2800" b="1" dirty="0" smtClean="0">
                <a:solidFill>
                  <a:schemeClr val="tx1"/>
                </a:solidFill>
                <a:cs typeface="B Titr" pitchFamily="2" charset="-78"/>
              </a:rPr>
              <a:t>و</a:t>
            </a:r>
            <a:r>
              <a:rPr lang="fa-IR" sz="2800" b="1" dirty="0" smtClean="0">
                <a:solidFill>
                  <a:schemeClr val="tx2"/>
                </a:solidFill>
                <a:cs typeface="B Titr" pitchFamily="2" charset="-78"/>
              </a:rPr>
              <a:t> </a:t>
            </a:r>
            <a:r>
              <a:rPr lang="fa-IR" sz="2800" b="1" dirty="0" smtClean="0">
                <a:solidFill>
                  <a:srgbClr val="C00000"/>
                </a:solidFill>
                <a:cs typeface="B Titr" pitchFamily="2" charset="-78"/>
              </a:rPr>
              <a:t>ریسک</a:t>
            </a:r>
            <a:r>
              <a:rPr lang="fa-IR" sz="2800" b="1" dirty="0" smtClean="0">
                <a:solidFill>
                  <a:schemeClr val="tx2"/>
                </a:solidFill>
                <a:cs typeface="B Titr" pitchFamily="2" charset="-78"/>
              </a:rPr>
              <a:t> </a:t>
            </a:r>
            <a:r>
              <a:rPr lang="fa-IR" sz="2800" b="1" dirty="0" smtClean="0">
                <a:solidFill>
                  <a:schemeClr val="tx1"/>
                </a:solidFill>
                <a:cs typeface="B Titr" pitchFamily="2" charset="-78"/>
              </a:rPr>
              <a:t>جریان های نقدی آینده را پیش بینی کنند.</a:t>
            </a:r>
          </a:p>
        </p:txBody>
      </p:sp>
      <p:sp>
        <p:nvSpPr>
          <p:cNvPr id="5" name="Rounded Rectangle 4"/>
          <p:cNvSpPr/>
          <p:nvPr/>
        </p:nvSpPr>
        <p:spPr>
          <a:xfrm>
            <a:off x="285720" y="3286124"/>
            <a:ext cx="8572560" cy="3214710"/>
          </a:xfrm>
          <a:prstGeom prst="roundRect">
            <a:avLst>
              <a:gd name="adj" fmla="val 8862"/>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sz="3200" b="1" dirty="0" smtClean="0">
                <a:solidFill>
                  <a:srgbClr val="002060"/>
                </a:solidFill>
                <a:cs typeface="B Titr" pitchFamily="2" charset="-78"/>
              </a:rPr>
              <a:t>اصول ارائه صورتهای مالی:</a:t>
            </a:r>
          </a:p>
          <a:p>
            <a:pPr algn="just" rtl="1">
              <a:buNone/>
            </a:pPr>
            <a:r>
              <a:rPr lang="fa-IR" sz="3200" b="1" dirty="0" smtClean="0">
                <a:solidFill>
                  <a:schemeClr val="tx1"/>
                </a:solidFill>
                <a:cs typeface="B Titr" pitchFamily="2" charset="-78"/>
              </a:rPr>
              <a:t>    </a:t>
            </a:r>
            <a:r>
              <a:rPr lang="fa-IR" sz="3600" b="1" dirty="0" smtClean="0">
                <a:solidFill>
                  <a:schemeClr val="tx1"/>
                </a:solidFill>
                <a:cs typeface="B Titr" pitchFamily="2" charset="-78"/>
              </a:rPr>
              <a:t>برای ارائه صورتهای مالی یکپارچه ،واحد تجاری باید اقلام را بر اساس </a:t>
            </a:r>
            <a:r>
              <a:rPr lang="fa-IR" sz="3600" b="1" dirty="0" smtClean="0">
                <a:solidFill>
                  <a:srgbClr val="FF0000"/>
                </a:solidFill>
                <a:cs typeface="B Titr" pitchFamily="2" charset="-78"/>
              </a:rPr>
              <a:t>تعریف</a:t>
            </a:r>
            <a:r>
              <a:rPr lang="fa-IR" sz="3600" b="1" dirty="0" smtClean="0">
                <a:solidFill>
                  <a:schemeClr val="tx1"/>
                </a:solidFill>
                <a:cs typeface="B Titr" pitchFamily="2" charset="-78"/>
              </a:rPr>
              <a:t> و </a:t>
            </a:r>
            <a:r>
              <a:rPr lang="fa-IR" sz="3600" b="1" dirty="0" smtClean="0">
                <a:solidFill>
                  <a:srgbClr val="FF0000"/>
                </a:solidFill>
                <a:cs typeface="B Titr" pitchFamily="2" charset="-78"/>
              </a:rPr>
              <a:t>ترتیب</a:t>
            </a:r>
            <a:r>
              <a:rPr lang="fa-IR" sz="3600" b="1" dirty="0" smtClean="0">
                <a:solidFill>
                  <a:schemeClr val="tx1"/>
                </a:solidFill>
                <a:cs typeface="B Titr" pitchFamily="2" charset="-78"/>
              </a:rPr>
              <a:t> ارائه شده ، در صورت وضعیت مالی ،صورت سود و زیان جامع و صورت جریان وجه نقد به طور یکسان قرار دهد.</a:t>
            </a:r>
            <a:endParaRPr lang="fa-IR" sz="3200" b="1" dirty="0" smtClean="0">
              <a:solidFill>
                <a:schemeClr val="tx1"/>
              </a:solidFill>
              <a:cs typeface="B Titr" pitchFamily="2" charset="-78"/>
            </a:endParaRPr>
          </a:p>
        </p:txBody>
      </p:sp>
    </p:spTree>
  </p:cSld>
  <p:clrMapOvr>
    <a:masterClrMapping/>
  </p:clrMapOvr>
  <p:transition spd="slow">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4282" y="428604"/>
            <a:ext cx="8715436" cy="6072230"/>
          </a:xfrm>
          <a:prstGeom prst="roundRect">
            <a:avLst>
              <a:gd name="adj" fmla="val 5644"/>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sz="3200" b="1" dirty="0" smtClean="0">
                <a:solidFill>
                  <a:schemeClr val="tx2">
                    <a:lumMod val="50000"/>
                  </a:schemeClr>
                </a:solidFill>
                <a:cs typeface="B Titr" pitchFamily="2" charset="-78"/>
              </a:rPr>
              <a:t>اصول تفکیک اطلاعات در بخش های مختلف :</a:t>
            </a:r>
            <a:endParaRPr lang="fa-IR" sz="400" b="1" dirty="0" smtClean="0">
              <a:solidFill>
                <a:schemeClr val="tx2">
                  <a:lumMod val="50000"/>
                </a:schemeClr>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endParaRPr lang="fa-IR" sz="100" b="1" dirty="0" smtClean="0">
              <a:solidFill>
                <a:srgbClr val="7030A0"/>
              </a:solidFill>
              <a:cs typeface="B Titr" pitchFamily="2" charset="-78"/>
            </a:endParaRPr>
          </a:p>
          <a:p>
            <a:pPr algn="just" rtl="1">
              <a:buNone/>
            </a:pPr>
            <a:r>
              <a:rPr lang="fa-IR" sz="2400" b="1" dirty="0" smtClean="0">
                <a:solidFill>
                  <a:srgbClr val="7030A0"/>
                </a:solidFill>
                <a:cs typeface="B Titr" pitchFamily="2" charset="-78"/>
              </a:rPr>
              <a:t>1)</a:t>
            </a:r>
            <a:r>
              <a:rPr lang="fa-IR" sz="2400" b="1" dirty="0" smtClean="0">
                <a:solidFill>
                  <a:schemeClr val="tx1"/>
                </a:solidFill>
                <a:cs typeface="B Titr" pitchFamily="2" charset="-78"/>
              </a:rPr>
              <a:t>جدا کردن فعالیت های </a:t>
            </a:r>
            <a:r>
              <a:rPr lang="fa-IR" sz="2400" b="1" dirty="0" smtClean="0">
                <a:solidFill>
                  <a:srgbClr val="C00000"/>
                </a:solidFill>
                <a:cs typeface="B Titr" pitchFamily="2" charset="-78"/>
              </a:rPr>
              <a:t>تجاری</a:t>
            </a:r>
            <a:r>
              <a:rPr lang="fa-IR" sz="2400" b="1" dirty="0" smtClean="0">
                <a:solidFill>
                  <a:schemeClr val="tx1"/>
                </a:solidFill>
                <a:cs typeface="B Titr" pitchFamily="2" charset="-78"/>
              </a:rPr>
              <a:t> از فعالیت های </a:t>
            </a:r>
            <a:r>
              <a:rPr lang="fa-IR" sz="2400" b="1" dirty="0" smtClean="0">
                <a:solidFill>
                  <a:srgbClr val="C00000"/>
                </a:solidFill>
                <a:cs typeface="B Titr" pitchFamily="2" charset="-78"/>
              </a:rPr>
              <a:t>تامین مالی</a:t>
            </a:r>
          </a:p>
          <a:p>
            <a:pPr algn="just" rtl="1">
              <a:buNone/>
            </a:pPr>
            <a:endParaRPr lang="fa-IR" sz="200" b="1" dirty="0" smtClean="0">
              <a:solidFill>
                <a:srgbClr val="7030A0"/>
              </a:solidFill>
              <a:cs typeface="B Titr" pitchFamily="2" charset="-78"/>
            </a:endParaRPr>
          </a:p>
          <a:p>
            <a:pPr algn="just" rtl="1">
              <a:buNone/>
            </a:pPr>
            <a:endParaRPr lang="fa-IR" sz="200" b="1" dirty="0" smtClean="0">
              <a:solidFill>
                <a:srgbClr val="7030A0"/>
              </a:solidFill>
              <a:cs typeface="B Titr" pitchFamily="2" charset="-78"/>
            </a:endParaRPr>
          </a:p>
          <a:p>
            <a:pPr algn="just" rtl="1">
              <a:buNone/>
            </a:pPr>
            <a:endParaRPr lang="fa-IR" sz="200" b="1" dirty="0" smtClean="0">
              <a:solidFill>
                <a:srgbClr val="7030A0"/>
              </a:solidFill>
              <a:cs typeface="B Titr" pitchFamily="2" charset="-78"/>
            </a:endParaRPr>
          </a:p>
          <a:p>
            <a:pPr algn="just" rtl="1">
              <a:buNone/>
            </a:pPr>
            <a:endParaRPr lang="fa-IR" sz="200" b="1" dirty="0" smtClean="0">
              <a:solidFill>
                <a:srgbClr val="7030A0"/>
              </a:solidFill>
              <a:cs typeface="B Titr" pitchFamily="2" charset="-78"/>
            </a:endParaRPr>
          </a:p>
          <a:p>
            <a:pPr algn="just" rtl="1">
              <a:buNone/>
            </a:pPr>
            <a:r>
              <a:rPr lang="fa-IR" sz="2400" b="1" dirty="0" smtClean="0">
                <a:solidFill>
                  <a:srgbClr val="7030A0"/>
                </a:solidFill>
                <a:cs typeface="B Titr" pitchFamily="2" charset="-78"/>
              </a:rPr>
              <a:t>2)</a:t>
            </a:r>
            <a:r>
              <a:rPr lang="fa-IR" sz="2400" b="1" dirty="0" smtClean="0">
                <a:solidFill>
                  <a:schemeClr val="tx1"/>
                </a:solidFill>
                <a:cs typeface="B Titr" pitchFamily="2" charset="-78"/>
              </a:rPr>
              <a:t>تفکیک اطلاعات مربوط به فعالیت های تجاری بر اساس فعالیت های </a:t>
            </a:r>
            <a:r>
              <a:rPr lang="fa-IR" sz="2400" b="1" dirty="0" smtClean="0">
                <a:solidFill>
                  <a:srgbClr val="C00000"/>
                </a:solidFill>
                <a:cs typeface="B Titr" pitchFamily="2" charset="-78"/>
              </a:rPr>
              <a:t>عملیاتی </a:t>
            </a:r>
            <a:r>
              <a:rPr lang="fa-IR" sz="2400" b="1" dirty="0" smtClean="0">
                <a:solidFill>
                  <a:schemeClr val="tx1"/>
                </a:solidFill>
                <a:cs typeface="B Titr" pitchFamily="2" charset="-78"/>
              </a:rPr>
              <a:t>و</a:t>
            </a:r>
            <a:r>
              <a:rPr lang="fa-IR" sz="2400" b="1" dirty="0" smtClean="0">
                <a:solidFill>
                  <a:srgbClr val="C00000"/>
                </a:solidFill>
                <a:cs typeface="B Titr" pitchFamily="2" charset="-78"/>
              </a:rPr>
              <a:t> سرمایه گذاری</a:t>
            </a:r>
          </a:p>
          <a:p>
            <a:pPr algn="just" rtl="1">
              <a:buNone/>
            </a:pPr>
            <a:endParaRPr lang="fa-IR" sz="200" b="1" dirty="0" smtClean="0">
              <a:solidFill>
                <a:srgbClr val="7030A0"/>
              </a:solidFill>
              <a:cs typeface="B Titr" pitchFamily="2" charset="-78"/>
            </a:endParaRPr>
          </a:p>
          <a:p>
            <a:pPr algn="just" rtl="1">
              <a:buNone/>
            </a:pPr>
            <a:endParaRPr lang="fa-IR" sz="200" b="1" dirty="0" smtClean="0">
              <a:solidFill>
                <a:srgbClr val="7030A0"/>
              </a:solidFill>
              <a:cs typeface="B Titr" pitchFamily="2" charset="-78"/>
            </a:endParaRPr>
          </a:p>
          <a:p>
            <a:pPr algn="just" rtl="1">
              <a:buNone/>
            </a:pPr>
            <a:endParaRPr lang="fa-IR" sz="200" b="1" dirty="0" smtClean="0">
              <a:solidFill>
                <a:srgbClr val="7030A0"/>
              </a:solidFill>
              <a:cs typeface="B Titr" pitchFamily="2" charset="-78"/>
            </a:endParaRPr>
          </a:p>
          <a:p>
            <a:pPr algn="just" rtl="1">
              <a:buNone/>
            </a:pPr>
            <a:r>
              <a:rPr lang="fa-IR" sz="2400" b="1" dirty="0" smtClean="0">
                <a:solidFill>
                  <a:srgbClr val="7030A0"/>
                </a:solidFill>
                <a:cs typeface="B Titr" pitchFamily="2" charset="-78"/>
              </a:rPr>
              <a:t>3) </a:t>
            </a:r>
            <a:r>
              <a:rPr lang="fa-IR" sz="2400" b="1" dirty="0" smtClean="0">
                <a:solidFill>
                  <a:schemeClr val="tx1"/>
                </a:solidFill>
                <a:cs typeface="B Titr" pitchFamily="2" charset="-78"/>
              </a:rPr>
              <a:t>تفکیک اطلاعات مربوط به تامین مالی بر اساس منبع تامین مالی (</a:t>
            </a:r>
            <a:r>
              <a:rPr lang="fa-IR" sz="2400" b="1" dirty="0" smtClean="0">
                <a:solidFill>
                  <a:srgbClr val="C00000"/>
                </a:solidFill>
                <a:cs typeface="B Titr" pitchFamily="2" charset="-78"/>
              </a:rPr>
              <a:t>مالکانه</a:t>
            </a:r>
            <a:r>
              <a:rPr lang="fa-IR" sz="2400" b="1" dirty="0" smtClean="0">
                <a:solidFill>
                  <a:schemeClr val="tx1"/>
                </a:solidFill>
                <a:cs typeface="B Titr" pitchFamily="2" charset="-78"/>
              </a:rPr>
              <a:t> و </a:t>
            </a:r>
            <a:r>
              <a:rPr lang="fa-IR" sz="2400" b="1" dirty="0" smtClean="0">
                <a:solidFill>
                  <a:srgbClr val="C00000"/>
                </a:solidFill>
                <a:cs typeface="B Titr" pitchFamily="2" charset="-78"/>
              </a:rPr>
              <a:t>غیر مالکانه</a:t>
            </a:r>
            <a:r>
              <a:rPr lang="fa-IR" sz="2400" b="1" dirty="0" smtClean="0">
                <a:solidFill>
                  <a:schemeClr val="tx1"/>
                </a:solidFill>
                <a:cs typeface="B Titr" pitchFamily="2" charset="-78"/>
              </a:rPr>
              <a:t>)</a:t>
            </a:r>
          </a:p>
          <a:p>
            <a:pPr algn="just" rtl="1">
              <a:buNone/>
            </a:pPr>
            <a:endParaRPr lang="fa-IR" sz="300" b="1" dirty="0" smtClean="0">
              <a:solidFill>
                <a:srgbClr val="7030A0"/>
              </a:solidFill>
              <a:cs typeface="B Titr" pitchFamily="2" charset="-78"/>
            </a:endParaRPr>
          </a:p>
          <a:p>
            <a:pPr algn="just" rtl="1">
              <a:buNone/>
            </a:pPr>
            <a:endParaRPr lang="fa-IR" sz="300" b="1" dirty="0" smtClean="0">
              <a:solidFill>
                <a:srgbClr val="7030A0"/>
              </a:solidFill>
              <a:cs typeface="B Titr" pitchFamily="2" charset="-78"/>
            </a:endParaRPr>
          </a:p>
          <a:p>
            <a:pPr algn="just" rtl="1">
              <a:buNone/>
            </a:pPr>
            <a:r>
              <a:rPr lang="fa-IR" sz="2400" b="1" dirty="0" smtClean="0">
                <a:solidFill>
                  <a:srgbClr val="7030A0"/>
                </a:solidFill>
                <a:cs typeface="B Titr" pitchFamily="2" charset="-78"/>
              </a:rPr>
              <a:t>4)</a:t>
            </a:r>
            <a:r>
              <a:rPr lang="fa-IR" sz="2400" b="1" dirty="0" smtClean="0">
                <a:solidFill>
                  <a:schemeClr val="tx1"/>
                </a:solidFill>
                <a:cs typeface="B Titr" pitchFamily="2" charset="-78"/>
              </a:rPr>
              <a:t>جدا کردن فعالیت های مربوط به عملیات در حال تداوم از عملیات متوقف شده</a:t>
            </a:r>
          </a:p>
          <a:p>
            <a:pPr algn="just" rtl="1">
              <a:buNone/>
            </a:pPr>
            <a:r>
              <a:rPr lang="fa-IR" sz="2400" b="1" dirty="0" smtClean="0">
                <a:solidFill>
                  <a:srgbClr val="7030A0"/>
                </a:solidFill>
                <a:cs typeface="B Titr" pitchFamily="2" charset="-78"/>
              </a:rPr>
              <a:t>5)</a:t>
            </a:r>
            <a:r>
              <a:rPr lang="fa-IR" sz="2400" b="1" dirty="0" smtClean="0">
                <a:solidFill>
                  <a:schemeClr val="tx1"/>
                </a:solidFill>
                <a:cs typeface="B Titr" pitchFamily="2" charset="-78"/>
              </a:rPr>
              <a:t>جدا کردن اطلاعات مربوط به مالیات بر درآمد عملیات در حال تداوم از همه اطلاعات</a:t>
            </a:r>
          </a:p>
          <a:p>
            <a:pPr algn="just" rtl="1">
              <a:buFont typeface="Arial" pitchFamily="34" charset="0"/>
              <a:buChar char="•"/>
            </a:pPr>
            <a:r>
              <a:rPr lang="fa-IR" sz="2400" b="1" dirty="0" smtClean="0">
                <a:solidFill>
                  <a:schemeClr val="tx1"/>
                </a:solidFill>
                <a:cs typeface="B Titr" pitchFamily="2" charset="-78"/>
              </a:rPr>
              <a:t>واحد تجاری باید اطلاعات مربوط به مالیات بر درآمد را در صورت وضعیت مالی و جریان نقدی کاملا تفکیک کند.</a:t>
            </a:r>
          </a:p>
          <a:p>
            <a:pPr algn="just" rtl="1">
              <a:buFont typeface="Arial" pitchFamily="34" charset="0"/>
              <a:buChar char="•"/>
            </a:pPr>
            <a:r>
              <a:rPr lang="fa-IR" sz="2400" b="1" dirty="0" smtClean="0">
                <a:solidFill>
                  <a:schemeClr val="tx1"/>
                </a:solidFill>
                <a:cs typeface="B Titr" pitchFamily="2" charset="-78"/>
              </a:rPr>
              <a:t>واحد تجاری باید اطلاعات مربوط به هزینه های مالیات مربوط به عملیات مستمر را در صورت سود و زیان جامع تفکیک کند.</a:t>
            </a:r>
          </a:p>
        </p:txBody>
      </p:sp>
      <p:sp>
        <p:nvSpPr>
          <p:cNvPr id="3" name="Rectangle 2"/>
          <p:cNvSpPr/>
          <p:nvPr/>
        </p:nvSpPr>
        <p:spPr>
          <a:xfrm>
            <a:off x="214282" y="2316202"/>
            <a:ext cx="8643998" cy="646331"/>
          </a:xfrm>
          <a:prstGeom prst="rect">
            <a:avLst/>
          </a:prstGeom>
        </p:spPr>
        <p:txBody>
          <a:bodyPr wrap="square">
            <a:spAutoFit/>
          </a:bodyPr>
          <a:lstStyle/>
          <a:p>
            <a:pPr algn="just" rtl="1"/>
            <a:endParaRPr lang="en-US" sz="3600" dirty="0">
              <a:cs typeface="B Titr" pitchFamily="2" charset="-78"/>
            </a:endParaRPr>
          </a:p>
        </p:txBody>
      </p:sp>
    </p:spTree>
  </p:cSld>
  <p:clrMapOvr>
    <a:masterClrMapping/>
  </p:clrMapOvr>
  <p:transition spd="slow">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14282" y="214290"/>
            <a:ext cx="8715436" cy="6286544"/>
          </a:xfrm>
          <a:prstGeom prst="roundRect">
            <a:avLst>
              <a:gd name="adj" fmla="val 5644"/>
            </a:avLst>
          </a:prstGeom>
          <a:solidFill>
            <a:srgbClr val="0000FF">
              <a:alpha val="34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7"/>
          <p:cNvSpPr/>
          <p:nvPr/>
        </p:nvSpPr>
        <p:spPr>
          <a:xfrm>
            <a:off x="285720" y="2928934"/>
            <a:ext cx="1428760" cy="785818"/>
          </a:xfrm>
          <a:prstGeom prst="homePlate">
            <a:avLst/>
          </a:prstGeom>
          <a:solidFill>
            <a:srgbClr val="FFFF00">
              <a:alpha val="7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فعالیتهای واحد تجاری</a:t>
            </a:r>
            <a:endParaRPr lang="en-US" dirty="0">
              <a:cs typeface="B Titr" pitchFamily="2" charset="-78"/>
            </a:endParaRPr>
          </a:p>
        </p:txBody>
      </p:sp>
      <p:cxnSp>
        <p:nvCxnSpPr>
          <p:cNvPr id="10" name="Straight Arrow Connector 9"/>
          <p:cNvCxnSpPr/>
          <p:nvPr/>
        </p:nvCxnSpPr>
        <p:spPr>
          <a:xfrm rot="5400000" flipH="1" flipV="1">
            <a:off x="1632109" y="2497384"/>
            <a:ext cx="865266" cy="72823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8" idx="3"/>
          </p:cNvCxnSpPr>
          <p:nvPr/>
        </p:nvCxnSpPr>
        <p:spPr>
          <a:xfrm>
            <a:off x="1714480" y="3321843"/>
            <a:ext cx="714380" cy="8215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2428860" y="1901092"/>
            <a:ext cx="1071570" cy="541631"/>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مستمر</a:t>
            </a:r>
            <a:endParaRPr lang="en-US" dirty="0">
              <a:solidFill>
                <a:schemeClr val="tx1"/>
              </a:solidFill>
              <a:cs typeface="B Titr" pitchFamily="2" charset="-78"/>
            </a:endParaRPr>
          </a:p>
        </p:txBody>
      </p:sp>
      <p:sp>
        <p:nvSpPr>
          <p:cNvPr id="15" name="Rounded Rectangle 14"/>
          <p:cNvSpPr/>
          <p:nvPr/>
        </p:nvSpPr>
        <p:spPr>
          <a:xfrm>
            <a:off x="2428860" y="4101815"/>
            <a:ext cx="1071570" cy="541631"/>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solidFill>
                  <a:schemeClr val="tx1"/>
                </a:solidFill>
                <a:cs typeface="B Titr" pitchFamily="2" charset="-78"/>
              </a:rPr>
              <a:t>متوقف شده</a:t>
            </a:r>
            <a:endParaRPr lang="en-US" sz="1600" dirty="0">
              <a:solidFill>
                <a:schemeClr val="tx1"/>
              </a:solidFill>
              <a:cs typeface="B Titr" pitchFamily="2" charset="-78"/>
            </a:endParaRPr>
          </a:p>
        </p:txBody>
      </p:sp>
      <p:sp>
        <p:nvSpPr>
          <p:cNvPr id="16" name="Rounded Rectangle 15"/>
          <p:cNvSpPr/>
          <p:nvPr/>
        </p:nvSpPr>
        <p:spPr>
          <a:xfrm>
            <a:off x="4572000" y="1071546"/>
            <a:ext cx="1071570" cy="541631"/>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تجاری</a:t>
            </a:r>
            <a:endParaRPr lang="en-US" dirty="0">
              <a:solidFill>
                <a:schemeClr val="tx1"/>
              </a:solidFill>
              <a:cs typeface="B Titr" pitchFamily="2" charset="-78"/>
            </a:endParaRPr>
          </a:p>
        </p:txBody>
      </p:sp>
      <p:cxnSp>
        <p:nvCxnSpPr>
          <p:cNvPr id="19" name="Straight Arrow Connector 18"/>
          <p:cNvCxnSpPr>
            <a:endCxn id="16" idx="1"/>
          </p:cNvCxnSpPr>
          <p:nvPr/>
        </p:nvCxnSpPr>
        <p:spPr>
          <a:xfrm flipV="1">
            <a:off x="3486574" y="1342362"/>
            <a:ext cx="1085426" cy="80075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21" idx="1"/>
          </p:cNvCxnSpPr>
          <p:nvPr/>
        </p:nvCxnSpPr>
        <p:spPr>
          <a:xfrm>
            <a:off x="3502593" y="2189007"/>
            <a:ext cx="1069407" cy="86786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4572000" y="2786058"/>
            <a:ext cx="1071570" cy="541631"/>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solidFill>
                  <a:schemeClr val="tx1"/>
                </a:solidFill>
                <a:cs typeface="B Titr" pitchFamily="2" charset="-78"/>
              </a:rPr>
              <a:t>تأمین مالی</a:t>
            </a:r>
            <a:endParaRPr lang="en-US" sz="1600" dirty="0">
              <a:solidFill>
                <a:schemeClr val="tx1"/>
              </a:solidFill>
              <a:cs typeface="B Titr" pitchFamily="2" charset="-78"/>
            </a:endParaRPr>
          </a:p>
        </p:txBody>
      </p:sp>
      <p:cxnSp>
        <p:nvCxnSpPr>
          <p:cNvPr id="22" name="Straight Arrow Connector 21"/>
          <p:cNvCxnSpPr>
            <a:stCxn id="16" idx="3"/>
            <a:endCxn id="34" idx="1"/>
          </p:cNvCxnSpPr>
          <p:nvPr/>
        </p:nvCxnSpPr>
        <p:spPr>
          <a:xfrm flipV="1">
            <a:off x="5643570" y="842296"/>
            <a:ext cx="1285884" cy="50006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1" idx="3"/>
            <a:endCxn id="36" idx="1"/>
          </p:cNvCxnSpPr>
          <p:nvPr/>
        </p:nvCxnSpPr>
        <p:spPr>
          <a:xfrm flipV="1">
            <a:off x="5643570" y="2699684"/>
            <a:ext cx="1285884" cy="35719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1" idx="3"/>
            <a:endCxn id="39" idx="1"/>
          </p:cNvCxnSpPr>
          <p:nvPr/>
        </p:nvCxnSpPr>
        <p:spPr>
          <a:xfrm>
            <a:off x="5643570" y="3056874"/>
            <a:ext cx="1285884" cy="42862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6" idx="3"/>
          </p:cNvCxnSpPr>
          <p:nvPr/>
        </p:nvCxnSpPr>
        <p:spPr>
          <a:xfrm>
            <a:off x="5643570" y="1342362"/>
            <a:ext cx="1285884" cy="37212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6929454" y="571480"/>
            <a:ext cx="1071570" cy="54163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عملیاتی</a:t>
            </a:r>
            <a:endParaRPr lang="en-US" dirty="0">
              <a:solidFill>
                <a:schemeClr val="tx1"/>
              </a:solidFill>
              <a:cs typeface="B Titr" pitchFamily="2" charset="-78"/>
            </a:endParaRPr>
          </a:p>
        </p:txBody>
      </p:sp>
      <p:sp>
        <p:nvSpPr>
          <p:cNvPr id="35" name="Rounded Rectangle 34"/>
          <p:cNvSpPr/>
          <p:nvPr/>
        </p:nvSpPr>
        <p:spPr>
          <a:xfrm>
            <a:off x="6929454" y="1357298"/>
            <a:ext cx="1071570" cy="54163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dirty="0" smtClean="0">
                <a:solidFill>
                  <a:schemeClr val="tx1"/>
                </a:solidFill>
                <a:cs typeface="B Titr" pitchFamily="2" charset="-78"/>
              </a:rPr>
              <a:t>سرمایه گذاری</a:t>
            </a:r>
            <a:endParaRPr lang="en-US" dirty="0">
              <a:solidFill>
                <a:schemeClr val="tx1"/>
              </a:solidFill>
              <a:cs typeface="B Titr" pitchFamily="2" charset="-78"/>
            </a:endParaRPr>
          </a:p>
        </p:txBody>
      </p:sp>
      <p:sp>
        <p:nvSpPr>
          <p:cNvPr id="36" name="Rounded Rectangle 35"/>
          <p:cNvSpPr/>
          <p:nvPr/>
        </p:nvSpPr>
        <p:spPr>
          <a:xfrm>
            <a:off x="6929454" y="2428868"/>
            <a:ext cx="1071570" cy="54163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مالکانه</a:t>
            </a:r>
            <a:endParaRPr lang="en-US" dirty="0">
              <a:solidFill>
                <a:schemeClr val="tx1"/>
              </a:solidFill>
              <a:cs typeface="B Titr" pitchFamily="2" charset="-78"/>
            </a:endParaRPr>
          </a:p>
        </p:txBody>
      </p:sp>
      <p:sp>
        <p:nvSpPr>
          <p:cNvPr id="39" name="Rounded Rectangle 38"/>
          <p:cNvSpPr/>
          <p:nvPr/>
        </p:nvSpPr>
        <p:spPr>
          <a:xfrm>
            <a:off x="6929454" y="3214686"/>
            <a:ext cx="1071570" cy="54163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غیرمالکانه</a:t>
            </a:r>
            <a:endParaRPr lang="en-US" dirty="0">
              <a:solidFill>
                <a:schemeClr val="tx1"/>
              </a:solidFill>
              <a:cs typeface="B Titr" pitchFamily="2" charset="-78"/>
            </a:endParaRPr>
          </a:p>
        </p:txBody>
      </p:sp>
      <p:sp>
        <p:nvSpPr>
          <p:cNvPr id="41" name="Rectangle 40"/>
          <p:cNvSpPr/>
          <p:nvPr/>
        </p:nvSpPr>
        <p:spPr>
          <a:xfrm>
            <a:off x="3000364" y="5786454"/>
            <a:ext cx="264320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Titr" pitchFamily="2" charset="-78"/>
              </a:rPr>
              <a:t>مبنای تفکیک بخش ها </a:t>
            </a:r>
            <a:endParaRPr lang="en-US" dirty="0">
              <a:cs typeface="B Titr" pitchFamily="2" charset="-78"/>
            </a:endParaRPr>
          </a:p>
        </p:txBody>
      </p:sp>
      <p:sp>
        <p:nvSpPr>
          <p:cNvPr id="49" name="Oval 48"/>
          <p:cNvSpPr/>
          <p:nvPr/>
        </p:nvSpPr>
        <p:spPr>
          <a:xfrm>
            <a:off x="571472" y="571480"/>
            <a:ext cx="2143140" cy="928694"/>
          </a:xfrm>
          <a:prstGeom prst="ellipse">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مالیات بر درآمد</a:t>
            </a:r>
            <a:r>
              <a:rPr lang="fa-IR" dirty="0" smtClean="0"/>
              <a:t> </a:t>
            </a:r>
            <a:endParaRPr lang="en-US" dirty="0"/>
          </a:p>
        </p:txBody>
      </p:sp>
    </p:spTree>
  </p:cSld>
  <p:clrMapOvr>
    <a:masterClrMapping/>
  </p:clrMapOvr>
  <p:transition spd="slow">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4282" y="1142984"/>
            <a:ext cx="8715436" cy="4500594"/>
          </a:xfrm>
          <a:prstGeom prst="roundRect">
            <a:avLst>
              <a:gd name="adj" fmla="val 5644"/>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fa-IR" sz="4000" b="1" dirty="0" smtClean="0">
                <a:solidFill>
                  <a:schemeClr val="tx1"/>
                </a:solidFill>
                <a:cs typeface="B Traffic" pitchFamily="2" charset="-78"/>
              </a:rPr>
              <a:t>واحد تجاری باید بخش های صورت وضعیت مالی ، سود و زیان جامع و جریان وجه نقد را جمع کند و عنوان مناسبی برای هر بخش انتخاب کند.جمع های ارائه شده به استفاده کنندگان کمک می کند که آنها را با نظایرشان در صورت های مالی دیگر </a:t>
            </a:r>
            <a:r>
              <a:rPr lang="fa-IR" sz="4000" b="1" dirty="0" smtClean="0">
                <a:solidFill>
                  <a:srgbClr val="FF0000"/>
                </a:solidFill>
                <a:cs typeface="B Traffic" pitchFamily="2" charset="-78"/>
              </a:rPr>
              <a:t>تطبیق</a:t>
            </a:r>
            <a:r>
              <a:rPr lang="fa-IR" sz="4000" b="1" dirty="0" smtClean="0">
                <a:solidFill>
                  <a:schemeClr val="tx1"/>
                </a:solidFill>
                <a:cs typeface="B Traffic" pitchFamily="2" charset="-78"/>
              </a:rPr>
              <a:t> دهند</a:t>
            </a:r>
            <a:r>
              <a:rPr lang="fa-IR" sz="2800" b="1" dirty="0" smtClean="0">
                <a:solidFill>
                  <a:schemeClr val="tx1"/>
                </a:solidFill>
                <a:cs typeface="B Lotus" pitchFamily="2" charset="-78"/>
              </a:rPr>
              <a:t>.</a:t>
            </a:r>
            <a:endParaRPr lang="en-US" sz="2800" dirty="0">
              <a:solidFill>
                <a:schemeClr val="tx1"/>
              </a:solidFill>
            </a:endParaRPr>
          </a:p>
        </p:txBody>
      </p:sp>
      <p:sp>
        <p:nvSpPr>
          <p:cNvPr id="3" name="Snip Same Side Corner Rectangle 2"/>
          <p:cNvSpPr/>
          <p:nvPr/>
        </p:nvSpPr>
        <p:spPr>
          <a:xfrm>
            <a:off x="4929190" y="214290"/>
            <a:ext cx="4000528" cy="78581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sz="2800" b="1" dirty="0" smtClean="0">
                <a:solidFill>
                  <a:srgbClr val="C00000"/>
                </a:solidFill>
                <a:cs typeface="B Titr" pitchFamily="2" charset="-78"/>
              </a:rPr>
              <a:t>اصل ارائه جمع های معنادار:</a:t>
            </a:r>
          </a:p>
        </p:txBody>
      </p:sp>
    </p:spTree>
  </p:cSld>
  <p:clrMapOvr>
    <a:masterClrMapping/>
  </p:clrMapOvr>
  <p:transition spd="slow">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14282" y="1142984"/>
            <a:ext cx="8715436" cy="5286412"/>
          </a:xfrm>
          <a:prstGeom prst="roundRect">
            <a:avLst>
              <a:gd name="adj" fmla="val 5644"/>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fa-IR" sz="2300" b="1" dirty="0" smtClean="0">
                <a:solidFill>
                  <a:schemeClr val="tx1"/>
                </a:solidFill>
                <a:cs typeface="B Titr" pitchFamily="2" charset="-78"/>
              </a:rPr>
              <a:t>تمام دارایی ها و بدهی های مربوط به عملیات در حال تداوم واحد تجاری باید در بخش</a:t>
            </a:r>
            <a:r>
              <a:rPr lang="fa-IR" sz="2300" b="1" dirty="0" smtClean="0">
                <a:cs typeface="B Titr" pitchFamily="2" charset="-78"/>
              </a:rPr>
              <a:t> </a:t>
            </a:r>
            <a:r>
              <a:rPr lang="fa-IR" sz="2300" b="1" dirty="0" smtClean="0">
                <a:solidFill>
                  <a:srgbClr val="C00000"/>
                </a:solidFill>
                <a:cs typeface="B Titr" pitchFamily="2" charset="-78"/>
              </a:rPr>
              <a:t>تجاری</a:t>
            </a:r>
            <a:r>
              <a:rPr lang="fa-IR" sz="2300" b="1" dirty="0" smtClean="0">
                <a:cs typeface="B Titr" pitchFamily="2" charset="-78"/>
              </a:rPr>
              <a:t> </a:t>
            </a:r>
            <a:r>
              <a:rPr lang="fa-IR" sz="2300" b="1" dirty="0" smtClean="0">
                <a:solidFill>
                  <a:schemeClr val="tx1"/>
                </a:solidFill>
                <a:cs typeface="B Titr" pitchFamily="2" charset="-78"/>
              </a:rPr>
              <a:t>و</a:t>
            </a:r>
            <a:r>
              <a:rPr lang="fa-IR" sz="2300" b="1" dirty="0" smtClean="0">
                <a:cs typeface="B Titr" pitchFamily="2" charset="-78"/>
              </a:rPr>
              <a:t> </a:t>
            </a:r>
            <a:r>
              <a:rPr lang="fa-IR" sz="2300" b="1" dirty="0" smtClean="0">
                <a:solidFill>
                  <a:srgbClr val="C00000"/>
                </a:solidFill>
                <a:cs typeface="B Titr" pitchFamily="2" charset="-78"/>
              </a:rPr>
              <a:t>تامین مالی </a:t>
            </a:r>
            <a:r>
              <a:rPr lang="fa-IR" sz="2300" b="1" dirty="0" smtClean="0">
                <a:solidFill>
                  <a:schemeClr val="tx1"/>
                </a:solidFill>
                <a:cs typeface="B Titr" pitchFamily="2" charset="-78"/>
              </a:rPr>
              <a:t>دسته بندی شوند و دسته بندی باید به گونه ای باشد که به بهترین نحو منعکس کننده کاربرد دارایی ها و بدهی ها در درون واحد تجاری باشد.</a:t>
            </a:r>
          </a:p>
          <a:p>
            <a:pPr algn="just" rtl="1"/>
            <a:r>
              <a:rPr lang="fa-IR" sz="2300" b="1" dirty="0" smtClean="0">
                <a:solidFill>
                  <a:schemeClr val="tx1"/>
                </a:solidFill>
                <a:cs typeface="B Titr" pitchFamily="2" charset="-78"/>
              </a:rPr>
              <a:t>واحد تجاری باید بخش مربوط به مالیات بر درآمد ، عملیات متوقف شده و حقوق مالکان را در دسته بندی مد نظر قرار دهد.</a:t>
            </a:r>
          </a:p>
          <a:p>
            <a:pPr algn="r" rtl="1">
              <a:buNone/>
            </a:pPr>
            <a:r>
              <a:rPr lang="fa-IR" sz="2300" b="1" dirty="0" smtClean="0">
                <a:solidFill>
                  <a:schemeClr val="tx1"/>
                </a:solidFill>
                <a:cs typeface="B Titr" pitchFamily="2" charset="-78"/>
              </a:rPr>
              <a:t>دسته بندی یک قلم در صورت وضعیت مالی تعیین کننده دسته بندی آن در صورت سود و زیان جامع و جریان وجه نقد است. پس:</a:t>
            </a:r>
          </a:p>
          <a:p>
            <a:pPr algn="r" rtl="1"/>
            <a:r>
              <a:rPr lang="fa-IR" sz="2300" b="1" dirty="0" smtClean="0">
                <a:solidFill>
                  <a:schemeClr val="tx1"/>
                </a:solidFill>
                <a:cs typeface="B Titr" pitchFamily="2" charset="-78"/>
              </a:rPr>
              <a:t>باید طبقه بندی صورت های مالی بر اساس تفکیک موارد زیر صورت گیرد :</a:t>
            </a:r>
          </a:p>
          <a:p>
            <a:pPr marL="514350" indent="-514350" algn="r" rtl="1">
              <a:buNone/>
            </a:pPr>
            <a:r>
              <a:rPr lang="fa-IR" sz="2300" b="1" dirty="0" smtClean="0">
                <a:solidFill>
                  <a:srgbClr val="C00000"/>
                </a:solidFill>
                <a:cs typeface="B Titr" pitchFamily="2" charset="-78"/>
              </a:rPr>
              <a:t>1) </a:t>
            </a:r>
            <a:r>
              <a:rPr lang="fa-IR" sz="2300" b="1" dirty="0" smtClean="0">
                <a:solidFill>
                  <a:schemeClr val="tx1"/>
                </a:solidFill>
                <a:cs typeface="B Titr" pitchFamily="2" charset="-78"/>
              </a:rPr>
              <a:t>چگونگی کسب منابع</a:t>
            </a:r>
          </a:p>
          <a:p>
            <a:pPr marL="514350" indent="-514350" algn="r" rtl="1">
              <a:buNone/>
            </a:pPr>
            <a:r>
              <a:rPr lang="fa-IR" sz="2300" b="1" dirty="0" smtClean="0">
                <a:solidFill>
                  <a:srgbClr val="C00000"/>
                </a:solidFill>
                <a:cs typeface="B Titr" pitchFamily="2" charset="-78"/>
              </a:rPr>
              <a:t>2)</a:t>
            </a:r>
            <a:r>
              <a:rPr lang="fa-IR" sz="2300" b="1" dirty="0" smtClean="0">
                <a:solidFill>
                  <a:schemeClr val="tx1"/>
                </a:solidFill>
                <a:cs typeface="B Titr" pitchFamily="2" charset="-78"/>
              </a:rPr>
              <a:t>چگونگی مصرف منابع کسب شده</a:t>
            </a:r>
          </a:p>
          <a:p>
            <a:pPr marL="514350" indent="-540000" algn="ctr" rtl="1">
              <a:buNone/>
            </a:pPr>
            <a:r>
              <a:rPr lang="fa-IR" sz="2300" b="1" dirty="0" smtClean="0">
                <a:solidFill>
                  <a:schemeClr val="tx1"/>
                </a:solidFill>
                <a:cs typeface="B Titr" pitchFamily="2" charset="-78"/>
              </a:rPr>
              <a:t>صورت وضعیت مالی </a:t>
            </a:r>
            <a:r>
              <a:rPr lang="fa-IR" sz="2300" b="1" dirty="0" smtClean="0">
                <a:solidFill>
                  <a:srgbClr val="C00000"/>
                </a:solidFill>
                <a:cs typeface="B Titr" pitchFamily="2" charset="-78"/>
              </a:rPr>
              <a:t>بعد از این </a:t>
            </a:r>
            <a:r>
              <a:rPr lang="fa-IR" sz="2300" b="1" dirty="0" smtClean="0">
                <a:solidFill>
                  <a:schemeClr val="tx1"/>
                </a:solidFill>
                <a:cs typeface="B Titr" pitchFamily="2" charset="-78"/>
              </a:rPr>
              <a:t>بر اساس اجزاء (دارایی ، بدهی و حقوق صاحبان سهام )طبقه بندی</a:t>
            </a:r>
            <a:r>
              <a:rPr lang="fa-IR" sz="2300" b="1" dirty="0" smtClean="0">
                <a:cs typeface="B Titr" pitchFamily="2" charset="-78"/>
              </a:rPr>
              <a:t> </a:t>
            </a:r>
            <a:r>
              <a:rPr lang="fa-IR" sz="2300" b="1" dirty="0" smtClean="0">
                <a:solidFill>
                  <a:srgbClr val="C00000"/>
                </a:solidFill>
                <a:cs typeface="B Titr" pitchFamily="2" charset="-78"/>
              </a:rPr>
              <a:t>نمی شود </a:t>
            </a:r>
            <a:r>
              <a:rPr lang="fa-IR" sz="2300" b="1" dirty="0" smtClean="0">
                <a:solidFill>
                  <a:schemeClr val="tx1"/>
                </a:solidFill>
                <a:cs typeface="B Titr" pitchFamily="2" charset="-78"/>
              </a:rPr>
              <a:t>،بلکه بر اساس </a:t>
            </a:r>
            <a:r>
              <a:rPr lang="fa-IR" sz="2300" b="1" dirty="0" smtClean="0">
                <a:solidFill>
                  <a:srgbClr val="C00000"/>
                </a:solidFill>
                <a:cs typeface="B Titr" pitchFamily="2" charset="-78"/>
              </a:rPr>
              <a:t>کارکردشان </a:t>
            </a:r>
            <a:r>
              <a:rPr lang="fa-IR" sz="2300" b="1" dirty="0" smtClean="0">
                <a:solidFill>
                  <a:schemeClr val="tx1"/>
                </a:solidFill>
                <a:cs typeface="B Titr" pitchFamily="2" charset="-78"/>
              </a:rPr>
              <a:t>طبقه بندی می شوند.</a:t>
            </a:r>
          </a:p>
          <a:p>
            <a:pPr algn="just" rtl="1"/>
            <a:endParaRPr lang="fa-IR" sz="2800" b="1" dirty="0" smtClean="0">
              <a:cs typeface="B Lotus" pitchFamily="2" charset="-78"/>
            </a:endParaRPr>
          </a:p>
        </p:txBody>
      </p:sp>
      <p:sp>
        <p:nvSpPr>
          <p:cNvPr id="3" name="Rectangular Callout 2"/>
          <p:cNvSpPr/>
          <p:nvPr/>
        </p:nvSpPr>
        <p:spPr>
          <a:xfrm>
            <a:off x="3000364" y="214290"/>
            <a:ext cx="5929354" cy="571504"/>
          </a:xfrm>
          <a:prstGeom prst="wedgeRectCallout">
            <a:avLst>
              <a:gd name="adj1" fmla="val -19431"/>
              <a:gd name="adj2" fmla="val 9851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a-IR" sz="2800" b="1" dirty="0" smtClean="0">
              <a:solidFill>
                <a:srgbClr val="C00000"/>
              </a:solidFill>
              <a:cs typeface="B Titr" pitchFamily="2" charset="-78"/>
            </a:endParaRPr>
          </a:p>
          <a:p>
            <a:pPr algn="ctr"/>
            <a:r>
              <a:rPr lang="fa-IR" sz="2800" b="1" dirty="0" smtClean="0">
                <a:solidFill>
                  <a:srgbClr val="C00000"/>
                </a:solidFill>
                <a:cs typeface="B Titr" pitchFamily="2" charset="-78"/>
              </a:rPr>
              <a:t>دسته بندی اطلاعات در بخش ها و شاخه ها:</a:t>
            </a:r>
          </a:p>
          <a:p>
            <a:pPr algn="ctr"/>
            <a:endParaRPr lang="en-US" dirty="0"/>
          </a:p>
        </p:txBody>
      </p:sp>
    </p:spTree>
  </p:cSld>
  <p:clrMapOvr>
    <a:masterClrMapping/>
  </p:clrMapOvr>
  <p:transition spd="slow">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520" y="857232"/>
            <a:ext cx="8784976" cy="5648033"/>
          </a:xfrm>
          <a:prstGeom prst="roundRect">
            <a:avLst>
              <a:gd name="adj" fmla="val 5644"/>
            </a:avLst>
          </a:prstGeom>
          <a:blipFill>
            <a:blip r:embed="rId2" cstate="print"/>
            <a:tile tx="0" ty="0" sx="100000" sy="100000" flip="none" algn="tl"/>
          </a:bli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Low" rtl="1">
              <a:buNone/>
            </a:pPr>
            <a:endParaRPr lang="fa-IR" sz="200" b="1" dirty="0" smtClean="0">
              <a:solidFill>
                <a:srgbClr val="0000FF"/>
              </a:solidFill>
              <a:cs typeface="B Titr" pitchFamily="2" charset="-78"/>
            </a:endParaRPr>
          </a:p>
          <a:p>
            <a:pPr marL="514350" indent="-514350" algn="justLow" rtl="1">
              <a:buNone/>
            </a:pPr>
            <a:endParaRPr lang="fa-IR" sz="200" b="1" dirty="0" smtClean="0">
              <a:solidFill>
                <a:srgbClr val="0000FF"/>
              </a:solidFill>
              <a:cs typeface="B Titr" pitchFamily="2" charset="-78"/>
            </a:endParaRPr>
          </a:p>
          <a:p>
            <a:pPr marL="514350" indent="-514350" algn="justLow" rtl="1">
              <a:buNone/>
            </a:pPr>
            <a:endParaRPr lang="fa-IR" sz="400" b="1" dirty="0" smtClean="0">
              <a:solidFill>
                <a:srgbClr val="7030A0"/>
              </a:solidFill>
              <a:cs typeface="B Titr" pitchFamily="2" charset="-78"/>
            </a:endParaRPr>
          </a:p>
          <a:p>
            <a:pPr marL="514350" indent="-514350" algn="justLow" rtl="1">
              <a:buNone/>
            </a:pPr>
            <a:r>
              <a:rPr lang="fa-IR" sz="2800" b="1" dirty="0" smtClean="0">
                <a:solidFill>
                  <a:srgbClr val="7030A0"/>
                </a:solidFill>
                <a:cs typeface="B Titr" pitchFamily="2" charset="-78"/>
              </a:rPr>
              <a:t>الف ) فعالیت های تجاری : </a:t>
            </a:r>
          </a:p>
          <a:p>
            <a:pPr marL="514350" indent="-514350" algn="justLow" rtl="1">
              <a:buNone/>
            </a:pPr>
            <a:r>
              <a:rPr lang="fa-IR" sz="2000" b="1" dirty="0" smtClean="0">
                <a:solidFill>
                  <a:schemeClr val="tx1"/>
                </a:solidFill>
                <a:cs typeface="B Titr" pitchFamily="2" charset="-78"/>
              </a:rPr>
              <a:t>این بخش شامل دارایی ها و بدهی هایی می شود که جزء عملیات در حال تداوم واحد تجاری هستند و در جهت ایجاد ارزش مورد استفاده قرار می گیرندو شامل دو بخش فعالیتهای عملیاتی و سرمایه گذاری می باشد.</a:t>
            </a:r>
          </a:p>
          <a:p>
            <a:pPr marL="514350" indent="-514350" algn="justLow" rtl="1">
              <a:buNone/>
            </a:pPr>
            <a:endParaRPr lang="fa-IR" sz="2000" b="1" dirty="0" smtClean="0">
              <a:solidFill>
                <a:schemeClr val="tx1"/>
              </a:solidFill>
              <a:cs typeface="B Titr" pitchFamily="2" charset="-78"/>
            </a:endParaRPr>
          </a:p>
          <a:p>
            <a:pPr marL="571500" indent="-571500" algn="justLow" rtl="1">
              <a:buClr>
                <a:srgbClr val="C00000"/>
              </a:buClr>
            </a:pPr>
            <a:r>
              <a:rPr lang="fa-IR" sz="2000" b="1" dirty="0" smtClean="0">
                <a:solidFill>
                  <a:srgbClr val="0000FF"/>
                </a:solidFill>
                <a:effectLst>
                  <a:outerShdw blurRad="38100" dist="38100" dir="2700000" algn="tl">
                    <a:srgbClr val="000000">
                      <a:alpha val="43137"/>
                    </a:srgbClr>
                  </a:outerShdw>
                </a:effectLst>
                <a:cs typeface="B Titr" pitchFamily="2" charset="-78"/>
              </a:rPr>
              <a:t>فعالیتهای عملیاتی </a:t>
            </a:r>
            <a:r>
              <a:rPr lang="fa-IR" sz="2000" b="1" dirty="0" smtClean="0">
                <a:solidFill>
                  <a:srgbClr val="0000FF"/>
                </a:solidFill>
                <a:cs typeface="B Titr" pitchFamily="2" charset="-78"/>
              </a:rPr>
              <a:t>: </a:t>
            </a:r>
          </a:p>
          <a:p>
            <a:pPr marL="571500" indent="-571500" algn="justLow" rtl="1">
              <a:buClr>
                <a:srgbClr val="C00000"/>
              </a:buClr>
            </a:pPr>
            <a:r>
              <a:rPr lang="fa-IR" sz="2000" b="1" dirty="0" smtClean="0">
                <a:solidFill>
                  <a:schemeClr val="tx1"/>
                </a:solidFill>
                <a:cs typeface="B Titr" pitchFamily="2" charset="-78"/>
              </a:rPr>
              <a:t>این بخش شامل دارایی ها و بدهی هایی می شود که مربوط به هدف اصلی تشکیل شرکت هستند.اگر واحد تجاری نتواند دارایی یا بدهی ای را به بخش تجاری(عملیاتی یا سرمایه گذاری ) یا تامین مالی نسبت دهد فرض می شود مربوط به بخش عملیاتی است</a:t>
            </a:r>
            <a:r>
              <a:rPr lang="fa-IR" sz="2000" b="1" dirty="0" smtClean="0">
                <a:cs typeface="B Titr" pitchFamily="2" charset="-78"/>
              </a:rPr>
              <a:t>.</a:t>
            </a:r>
          </a:p>
          <a:p>
            <a:pPr marL="571500" indent="-571500" algn="justLow" rtl="1">
              <a:buClr>
                <a:srgbClr val="C00000"/>
              </a:buClr>
            </a:pPr>
            <a:endParaRPr lang="fa-IR" sz="2000" b="1" dirty="0" smtClean="0">
              <a:cs typeface="B Titr" pitchFamily="2" charset="-78"/>
            </a:endParaRPr>
          </a:p>
          <a:p>
            <a:pPr algn="justLow" rtl="1">
              <a:buClr>
                <a:srgbClr val="C00000"/>
              </a:buClr>
            </a:pPr>
            <a:r>
              <a:rPr lang="fa-IR" sz="2000" b="1" dirty="0" smtClean="0">
                <a:solidFill>
                  <a:srgbClr val="0000FF"/>
                </a:solidFill>
                <a:effectLst>
                  <a:outerShdw blurRad="38100" dist="38100" dir="2700000" algn="tl">
                    <a:srgbClr val="000000">
                      <a:alpha val="43137"/>
                    </a:srgbClr>
                  </a:outerShdw>
                </a:effectLst>
                <a:cs typeface="B Titr" pitchFamily="2" charset="-78"/>
              </a:rPr>
              <a:t>فعالیت های سرمایه گذاری </a:t>
            </a:r>
            <a:r>
              <a:rPr lang="fa-IR" sz="2000" b="1" dirty="0" smtClean="0">
                <a:solidFill>
                  <a:srgbClr val="0000FF"/>
                </a:solidFill>
                <a:cs typeface="B Titr" pitchFamily="2" charset="-78"/>
              </a:rPr>
              <a:t>: </a:t>
            </a:r>
          </a:p>
          <a:p>
            <a:pPr algn="justLow" rtl="1">
              <a:buClr>
                <a:srgbClr val="C00000"/>
              </a:buClr>
            </a:pPr>
            <a:r>
              <a:rPr lang="fa-IR" sz="2000" b="1" dirty="0" smtClean="0">
                <a:solidFill>
                  <a:schemeClr val="tx1"/>
                </a:solidFill>
                <a:cs typeface="B Titr" pitchFamily="2" charset="-78"/>
              </a:rPr>
              <a:t>در این بخش دارایی ها و بدهی هایی ایجاد می شوند که مستقیما با هدف شرکت در ارتباط نیستند.</a:t>
            </a:r>
          </a:p>
          <a:p>
            <a:pPr algn="justLow" rtl="1">
              <a:buClr>
                <a:srgbClr val="C00000"/>
              </a:buClr>
            </a:pPr>
            <a:endParaRPr lang="fa-IR" sz="2000" b="1" dirty="0" smtClean="0">
              <a:solidFill>
                <a:schemeClr val="tx1"/>
              </a:solidFill>
              <a:cs typeface="B Titr" pitchFamily="2" charset="-78"/>
            </a:endParaRPr>
          </a:p>
          <a:p>
            <a:pPr algn="justLow" rtl="1">
              <a:buNone/>
            </a:pPr>
            <a:r>
              <a:rPr lang="fa-IR" sz="2000" b="1" dirty="0" smtClean="0">
                <a:solidFill>
                  <a:schemeClr val="tx1"/>
                </a:solidFill>
                <a:cs typeface="B Titr" pitchFamily="2" charset="-78"/>
              </a:rPr>
              <a:t>نکته : آن دسته از فعالیت هایی که با فعالیت های تامین مالی ، عملیات متوقف شده و مالیات بر درآمد ارتباطی ندارند باید به عنوان فعالیت تجاری طبقه بندی شود و در دو دسته عملیاتی یا سرمایه گذاری قرار گیرند که این دسته بندی بر اساس نظر مدیریت انجام می گیرد.</a:t>
            </a:r>
          </a:p>
          <a:p>
            <a:pPr marL="571500" indent="-571500" algn="justLow" rtl="1">
              <a:buClr>
                <a:srgbClr val="C00000"/>
              </a:buClr>
            </a:pPr>
            <a:endParaRPr lang="fa-IR" sz="2400" b="1" dirty="0" smtClean="0">
              <a:solidFill>
                <a:schemeClr val="tx1"/>
              </a:solidFill>
              <a:cs typeface="B Lotus" pitchFamily="2" charset="-78"/>
            </a:endParaRPr>
          </a:p>
        </p:txBody>
      </p:sp>
      <p:sp>
        <p:nvSpPr>
          <p:cNvPr id="5" name="Round Diagonal Corner Rectangle 4"/>
          <p:cNvSpPr/>
          <p:nvPr/>
        </p:nvSpPr>
        <p:spPr>
          <a:xfrm>
            <a:off x="4929190" y="202598"/>
            <a:ext cx="3714776" cy="571504"/>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r">
              <a:buNone/>
            </a:pPr>
            <a:r>
              <a:rPr lang="fa-IR" sz="2400" b="1" dirty="0" smtClean="0">
                <a:solidFill>
                  <a:srgbClr val="C00000"/>
                </a:solidFill>
                <a:cs typeface="B Titr" pitchFamily="2" charset="-78"/>
              </a:rPr>
              <a:t>   تعریف بخش ها و زیر شاخه ها:</a:t>
            </a:r>
          </a:p>
        </p:txBody>
      </p:sp>
    </p:spTree>
    <p:extLst>
      <p:ext uri="{BB962C8B-B14F-4D97-AF65-F5344CB8AC3E}">
        <p14:creationId xmlns="" xmlns:p14="http://schemas.microsoft.com/office/powerpoint/2010/main" val="1011538874"/>
      </p:ext>
    </p:extLst>
  </p:cSld>
  <p:clrMapOvr>
    <a:masterClrMapping/>
  </p:clrMapOvr>
  <p:transition spd="slow">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84409" y="285728"/>
            <a:ext cx="8784976" cy="6219537"/>
          </a:xfrm>
          <a:prstGeom prst="roundRect">
            <a:avLst>
              <a:gd name="adj" fmla="val 5644"/>
            </a:avLst>
          </a:prstGeom>
          <a:blipFill>
            <a:blip r:embed="rId3" cstate="print"/>
            <a:tile tx="0" ty="0" sx="100000" sy="100000" flip="none" algn="tl"/>
          </a:bli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r>
              <a:rPr lang="fa-IR" sz="2800" b="1" dirty="0" smtClean="0">
                <a:solidFill>
                  <a:srgbClr val="7030A0"/>
                </a:solidFill>
                <a:cs typeface="B Titr" pitchFamily="2" charset="-78"/>
              </a:rPr>
              <a:t>فعالیت های تامین مالی :</a:t>
            </a:r>
          </a:p>
          <a:p>
            <a:pPr algn="justLow" rtl="1">
              <a:buNone/>
            </a:pPr>
            <a:r>
              <a:rPr lang="fa-IR" sz="2600" b="1" dirty="0" smtClean="0">
                <a:solidFill>
                  <a:schemeClr val="tx1"/>
                </a:solidFill>
                <a:cs typeface="B Titr" pitchFamily="2" charset="-78"/>
              </a:rPr>
              <a:t>این بخش شامل کلیه دارایی ها و بدهی های مربوط به فعالیت های تامین مالی واحد تجاری است.</a:t>
            </a:r>
          </a:p>
          <a:p>
            <a:pPr algn="justLow" rtl="1">
              <a:buNone/>
            </a:pPr>
            <a:endParaRPr lang="fa-IR" sz="2600" b="1" dirty="0" smtClean="0">
              <a:solidFill>
                <a:schemeClr val="tx1"/>
              </a:solidFill>
              <a:cs typeface="B Titr" pitchFamily="2" charset="-78"/>
            </a:endParaRPr>
          </a:p>
          <a:p>
            <a:pPr algn="justLow" rtl="1">
              <a:buClr>
                <a:srgbClr val="C00000"/>
              </a:buClr>
            </a:pPr>
            <a:r>
              <a:rPr lang="fa-IR" sz="2600" b="1" dirty="0" smtClean="0">
                <a:solidFill>
                  <a:schemeClr val="tx1"/>
                </a:solidFill>
                <a:cs typeface="B Titr" pitchFamily="2" charset="-78"/>
              </a:rPr>
              <a:t>همه تغییرات مربوط به حقوق مالکان باید در“ صورت تغییرات حقوق مالکان“ و معاملات غیر مالکانه در صورت سود و زیان جامع گزارش شود.</a:t>
            </a:r>
          </a:p>
          <a:p>
            <a:pPr algn="justLow" rtl="1">
              <a:buClr>
                <a:srgbClr val="C00000"/>
              </a:buClr>
            </a:pPr>
            <a:endParaRPr lang="fa-IR" sz="2600" b="1" dirty="0" smtClean="0">
              <a:solidFill>
                <a:schemeClr val="tx1"/>
              </a:solidFill>
              <a:cs typeface="B Titr" pitchFamily="2" charset="-78"/>
            </a:endParaRPr>
          </a:p>
          <a:p>
            <a:pPr algn="justLow" rtl="1">
              <a:buClr>
                <a:srgbClr val="C00000"/>
              </a:buClr>
              <a:buFont typeface="Arial" pitchFamily="34" charset="0"/>
              <a:buChar char="•"/>
            </a:pPr>
            <a:r>
              <a:rPr lang="fa-IR" sz="2600" b="1" dirty="0" smtClean="0">
                <a:solidFill>
                  <a:schemeClr val="tx1"/>
                </a:solidFill>
                <a:cs typeface="B Titr" pitchFamily="2" charset="-78"/>
              </a:rPr>
              <a:t>سود پرداختنی سهام عادی باید در بخش تعهدات تامین مالی گزارش شود.</a:t>
            </a:r>
          </a:p>
          <a:p>
            <a:pPr algn="justLow" rtl="1">
              <a:buClr>
                <a:srgbClr val="C00000"/>
              </a:buClr>
            </a:pPr>
            <a:endParaRPr lang="fa-IR" sz="2600" b="1" dirty="0" smtClean="0">
              <a:solidFill>
                <a:schemeClr val="tx1"/>
              </a:solidFill>
              <a:cs typeface="B Titr" pitchFamily="2" charset="-78"/>
            </a:endParaRPr>
          </a:p>
          <a:p>
            <a:pPr algn="justLow" rtl="1">
              <a:buClr>
                <a:srgbClr val="C00000"/>
              </a:buClr>
              <a:buNone/>
            </a:pPr>
            <a:r>
              <a:rPr lang="fa-IR" sz="2600" b="1" dirty="0" smtClean="0">
                <a:solidFill>
                  <a:srgbClr val="FF0000"/>
                </a:solidFill>
                <a:cs typeface="B Titr" pitchFamily="2" charset="-78"/>
              </a:rPr>
              <a:t>نکته : </a:t>
            </a:r>
            <a:r>
              <a:rPr lang="fa-IR" sz="2600" b="1" dirty="0" smtClean="0">
                <a:solidFill>
                  <a:schemeClr val="tx1"/>
                </a:solidFill>
                <a:cs typeface="B Titr" pitchFamily="2" charset="-78"/>
              </a:rPr>
              <a:t>با وجود آنکه تعهدات ، منبع تامین مالی واحد تجاری هستند ولی تعهدات کارکردهای متفاوتی دارند.قراردادن همه آنها در بخش تامین مالی منجر به محدود کردن فایده اطلاعات می شود.مثلا تعهدات مربوط به تضمین یک محصول به عملیات واحد تجاری ارتباط دارد و به تامین مالی مربوط نیست.</a:t>
            </a:r>
          </a:p>
          <a:p>
            <a:pPr algn="justLow" rtl="1">
              <a:buClr>
                <a:srgbClr val="C00000"/>
              </a:buClr>
              <a:buNone/>
            </a:pPr>
            <a:endParaRPr lang="fa-IR" sz="2400" b="1" dirty="0" smtClean="0">
              <a:solidFill>
                <a:schemeClr val="tx1"/>
              </a:solidFill>
              <a:cs typeface="B Titr" pitchFamily="2" charset="-78"/>
            </a:endParaRPr>
          </a:p>
        </p:txBody>
      </p:sp>
    </p:spTree>
  </p:cSld>
  <p:clrMapOvr>
    <a:masterClrMapping/>
  </p:clrMapOvr>
  <p:transition spd="slow">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84409" y="285728"/>
            <a:ext cx="8784976" cy="6219537"/>
          </a:xfrm>
          <a:prstGeom prst="roundRect">
            <a:avLst>
              <a:gd name="adj" fmla="val 5644"/>
            </a:avLst>
          </a:prstGeom>
          <a:blipFill>
            <a:blip r:embed="rId2" cstate="print"/>
            <a:tile tx="0" ty="0" sx="100000" sy="100000" flip="none" algn="tl"/>
          </a:bli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Low" rtl="1">
              <a:buNone/>
            </a:pPr>
            <a:endParaRPr lang="fa-IR" sz="100" b="1" dirty="0" smtClean="0">
              <a:solidFill>
                <a:srgbClr val="7030A0"/>
              </a:solidFill>
              <a:cs typeface="B Titr" pitchFamily="2" charset="-78"/>
            </a:endParaRPr>
          </a:p>
          <a:p>
            <a:pPr algn="just" rtl="1">
              <a:buNone/>
            </a:pPr>
            <a:r>
              <a:rPr lang="fa-IR" sz="2800" b="1" dirty="0" smtClean="0">
                <a:solidFill>
                  <a:srgbClr val="7030A0"/>
                </a:solidFill>
                <a:cs typeface="B Titr" pitchFamily="2" charset="-78"/>
              </a:rPr>
              <a:t>ج ) مالیات بر درآمد :</a:t>
            </a:r>
          </a:p>
          <a:p>
            <a:pPr algn="just" rtl="1">
              <a:buNone/>
            </a:pPr>
            <a:r>
              <a:rPr lang="fa-IR" sz="2800" b="1" dirty="0" smtClean="0">
                <a:solidFill>
                  <a:schemeClr val="tx1"/>
                </a:solidFill>
                <a:cs typeface="B Titr" pitchFamily="2" charset="-78"/>
              </a:rPr>
              <a:t>این بخش شامل تمام دارایی ها و بدهی های جاری و معوق مربوط به مالیات بر درآمد است.</a:t>
            </a:r>
          </a:p>
          <a:p>
            <a:pPr algn="just" rtl="1">
              <a:buClr>
                <a:srgbClr val="C00000"/>
              </a:buClr>
            </a:pPr>
            <a:r>
              <a:rPr lang="fa-IR" sz="2800" b="1" dirty="0" smtClean="0">
                <a:solidFill>
                  <a:schemeClr val="tx1"/>
                </a:solidFill>
                <a:cs typeface="B Titr" pitchFamily="2" charset="-78"/>
              </a:rPr>
              <a:t>طبقه بندی مالیات بر درآمد باید بر اساس منبع ایجاد مالیات باشد.</a:t>
            </a:r>
          </a:p>
          <a:p>
            <a:pPr algn="just" rtl="1">
              <a:buClr>
                <a:srgbClr val="C00000"/>
              </a:buClr>
              <a:buNone/>
            </a:pPr>
            <a:r>
              <a:rPr lang="fa-IR" sz="2800" b="1" dirty="0" smtClean="0">
                <a:solidFill>
                  <a:srgbClr val="7030A0"/>
                </a:solidFill>
                <a:cs typeface="B Titr" pitchFamily="2" charset="-78"/>
              </a:rPr>
              <a:t>د ) بخش عملیات متوقف شده :</a:t>
            </a:r>
          </a:p>
          <a:p>
            <a:pPr algn="just" rtl="1">
              <a:buClr>
                <a:srgbClr val="C00000"/>
              </a:buClr>
              <a:buNone/>
            </a:pPr>
            <a:r>
              <a:rPr lang="fa-IR" sz="2800" b="1" dirty="0" smtClean="0">
                <a:solidFill>
                  <a:schemeClr val="tx1"/>
                </a:solidFill>
                <a:cs typeface="B Titr" pitchFamily="2" charset="-78"/>
              </a:rPr>
              <a:t>این بخش شامل کلیه دارایی ها و بدهی های مربوط به عملیات متوقف شده است.علت تفکیک این بخش این است که چون استفاده کننده از اطلاعات بخش در حال فعالیت برای تجزیه و تحلیل مبلغ ، زمان بندی و ریسک واحد تجاری بهره می گیرد، بنابراین باید این بخش به طور جداگانه ارائه شود.</a:t>
            </a:r>
          </a:p>
          <a:p>
            <a:pPr algn="just" rtl="1">
              <a:buClr>
                <a:srgbClr val="C00000"/>
              </a:buClr>
              <a:buNone/>
            </a:pPr>
            <a:r>
              <a:rPr lang="fa-IR" sz="2800" b="1" dirty="0" smtClean="0">
                <a:solidFill>
                  <a:srgbClr val="7030A0"/>
                </a:solidFill>
                <a:cs typeface="B Titr" pitchFamily="2" charset="-78"/>
              </a:rPr>
              <a:t>ه ) بخش حقوق مالکان :</a:t>
            </a:r>
          </a:p>
          <a:p>
            <a:pPr algn="just" rtl="1">
              <a:buClr>
                <a:srgbClr val="C00000"/>
              </a:buClr>
              <a:buNone/>
            </a:pPr>
            <a:r>
              <a:rPr lang="fa-IR" sz="2800" b="1" dirty="0" smtClean="0">
                <a:solidFill>
                  <a:schemeClr val="tx1"/>
                </a:solidFill>
                <a:cs typeface="B Titr" pitchFamily="2" charset="-78"/>
              </a:rPr>
              <a:t>این بخش نشان دهنده ادعای مالکان واحد تجاری است.</a:t>
            </a:r>
            <a:endParaRPr lang="en-US" sz="2800" b="1" dirty="0" smtClean="0">
              <a:solidFill>
                <a:schemeClr val="tx1"/>
              </a:solidFill>
              <a:cs typeface="B Titr" pitchFamily="2" charset="-78"/>
            </a:endParaRPr>
          </a:p>
          <a:p>
            <a:pPr algn="justLow" rtl="1">
              <a:buClr>
                <a:srgbClr val="C00000"/>
              </a:buClr>
              <a:buNone/>
            </a:pPr>
            <a:endParaRPr lang="fa-IR" sz="2400" b="1" dirty="0" smtClean="0">
              <a:solidFill>
                <a:schemeClr val="tx1"/>
              </a:solidFill>
              <a:cs typeface="B Titr" pitchFamily="2" charset="-78"/>
            </a:endParaRPr>
          </a:p>
        </p:txBody>
      </p:sp>
    </p:spTree>
  </p:cSld>
  <p:clrMapOvr>
    <a:masterClrMapping/>
  </p:clrMapOvr>
  <p:transition spd="slow">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84409" y="1214421"/>
            <a:ext cx="8784976" cy="4857785"/>
          </a:xfrm>
          <a:prstGeom prst="roundRect">
            <a:avLst>
              <a:gd name="adj" fmla="val 5644"/>
            </a:avLst>
          </a:prstGeom>
          <a:blipFill>
            <a:blip r:embed="rId2" cstate="print"/>
            <a:tile tx="0" ty="0" sx="100000" sy="100000" flip="none" algn="tl"/>
          </a:bli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buNone/>
            </a:pPr>
            <a:endParaRPr lang="fa-IR" sz="1000" b="1" dirty="0" smtClean="0">
              <a:solidFill>
                <a:schemeClr val="tx1"/>
              </a:solidFill>
              <a:cs typeface="B Titr" pitchFamily="2" charset="-78"/>
            </a:endParaRPr>
          </a:p>
          <a:p>
            <a:pPr algn="just" rtl="1">
              <a:buNone/>
            </a:pPr>
            <a:endParaRPr lang="fa-IR" sz="1000" b="1" dirty="0" smtClean="0">
              <a:solidFill>
                <a:schemeClr val="tx1"/>
              </a:solidFill>
              <a:cs typeface="B Titr" pitchFamily="2" charset="-78"/>
            </a:endParaRPr>
          </a:p>
          <a:p>
            <a:pPr algn="just" rtl="1">
              <a:buNone/>
            </a:pPr>
            <a:r>
              <a:rPr lang="fa-IR" sz="3400" b="1" dirty="0" smtClean="0">
                <a:solidFill>
                  <a:schemeClr val="tx1"/>
                </a:solidFill>
                <a:cs typeface="B Titr" pitchFamily="2" charset="-78"/>
              </a:rPr>
              <a:t>روش نوین ارائه صورت های مالی تلاش دارد تا اطلاعات مورد نیاز فعالیت های مولد ارزش در واحد تجاری و راه های تامین مالی این فعالیت ها را، با توجه به الگوی جریان های نقدی (مبلغ ، زمان بندی و ریسک جریان نقدی)</a:t>
            </a:r>
            <a:r>
              <a:rPr lang="en-US" sz="3400" b="1" dirty="0" smtClean="0">
                <a:solidFill>
                  <a:schemeClr val="tx1"/>
                </a:solidFill>
                <a:cs typeface="B Titr" pitchFamily="2" charset="-78"/>
              </a:rPr>
              <a:t> </a:t>
            </a:r>
            <a:r>
              <a:rPr lang="fa-IR" sz="3400" b="1" dirty="0" smtClean="0">
                <a:solidFill>
                  <a:schemeClr val="tx1"/>
                </a:solidFill>
                <a:cs typeface="B Titr" pitchFamily="2" charset="-78"/>
              </a:rPr>
              <a:t>به طور مجزا گزارش کند.در این گزارش تمام صورت های مالی از طبقه بندی یکسانی برخوردارند که این موجب سهولت فهم صورتهای مالی می شود.</a:t>
            </a:r>
          </a:p>
          <a:p>
            <a:pPr algn="just" rtl="1">
              <a:buNone/>
            </a:pPr>
            <a:r>
              <a:rPr lang="fa-IR" sz="3200" b="1" dirty="0" smtClean="0">
                <a:solidFill>
                  <a:schemeClr val="tx1"/>
                </a:solidFill>
                <a:cs typeface="B Titr" pitchFamily="2" charset="-78"/>
              </a:rPr>
              <a:t>   </a:t>
            </a:r>
            <a:endParaRPr lang="en-US" sz="3200" b="1" dirty="0" smtClean="0">
              <a:solidFill>
                <a:schemeClr val="tx1"/>
              </a:solidFill>
              <a:cs typeface="B Titr" pitchFamily="2" charset="-78"/>
            </a:endParaRPr>
          </a:p>
        </p:txBody>
      </p:sp>
      <p:sp>
        <p:nvSpPr>
          <p:cNvPr id="3" name="Snip Diagonal Corner Rectangle 2"/>
          <p:cNvSpPr/>
          <p:nvPr/>
        </p:nvSpPr>
        <p:spPr>
          <a:xfrm>
            <a:off x="5786446" y="357166"/>
            <a:ext cx="2857520" cy="714380"/>
          </a:xfrm>
          <a:prstGeom prst="snip2Diag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dirty="0" smtClean="0">
                <a:solidFill>
                  <a:schemeClr val="tx1"/>
                </a:solidFill>
                <a:cs typeface="B Titr" pitchFamily="2" charset="-78"/>
              </a:rPr>
              <a:t>نتیجه گیری : </a:t>
            </a:r>
            <a:endParaRPr lang="en-US" sz="4000" dirty="0">
              <a:solidFill>
                <a:schemeClr val="tx1"/>
              </a:solidFill>
              <a:cs typeface="B Titr" pitchFamily="2" charset="-78"/>
            </a:endParaRPr>
          </a:p>
        </p:txBody>
      </p:sp>
    </p:spTree>
  </p:cSld>
  <p:clrMapOvr>
    <a:masterClrMapping/>
  </p:clrMapOvr>
  <p:transition spd="slow">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1027" name="Picture 3" descr="E:\homephoto_(4)(1).jpg"/>
          <p:cNvPicPr>
            <a:picLocks noChangeAspect="1" noChangeArrowheads="1"/>
          </p:cNvPicPr>
          <p:nvPr/>
        </p:nvPicPr>
        <p:blipFill>
          <a:blip r:embed="rId4" cstate="print"/>
          <a:srcRect/>
          <a:stretch>
            <a:fillRect/>
          </a:stretch>
        </p:blipFill>
        <p:spPr bwMode="auto">
          <a:xfrm>
            <a:off x="0" y="-1"/>
            <a:ext cx="9144000" cy="6858001"/>
          </a:xfrm>
          <a:prstGeom prst="rect">
            <a:avLst/>
          </a:prstGeom>
          <a:noFill/>
        </p:spPr>
      </p:pic>
      <p:sp>
        <p:nvSpPr>
          <p:cNvPr id="3" name="Rectangle 2"/>
          <p:cNvSpPr/>
          <p:nvPr/>
        </p:nvSpPr>
        <p:spPr>
          <a:xfrm>
            <a:off x="3500430" y="785794"/>
            <a:ext cx="2214577" cy="175432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با تشکر </a:t>
            </a:r>
          </a:p>
          <a:p>
            <a:pPr algn="ctr"/>
            <a:r>
              <a:rPr lang="fa-I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پایان </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466981231"/>
      </p:ext>
    </p:extLst>
  </p:cSld>
  <p:clrMapOvr>
    <a:masterClrMapping/>
  </p:clrMapOvr>
  <p:transition spd="slow">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i149.jpg"/>
          <p:cNvPicPr>
            <a:picLocks noChangeAspect="1"/>
          </p:cNvPicPr>
          <p:nvPr/>
        </p:nvPicPr>
        <p:blipFill>
          <a:blip r:embed="rId2" cstate="print">
            <a:duotone>
              <a:schemeClr val="accent5">
                <a:shade val="45000"/>
                <a:satMod val="135000"/>
              </a:schemeClr>
              <a:prstClr val="white"/>
            </a:duotone>
            <a:lum bright="-1000" contrast="1000"/>
          </a:blip>
          <a:stretch>
            <a:fillRect/>
          </a:stretch>
        </p:blipFill>
        <p:spPr>
          <a:xfrm>
            <a:off x="571472" y="829802"/>
            <a:ext cx="7715304" cy="5762854"/>
          </a:xfrm>
          <a:prstGeom prst="rect">
            <a:avLst/>
          </a:prstGeom>
          <a:blipFill>
            <a:blip r:embed="rId3" cstate="print"/>
            <a:tile tx="0" ty="0" sx="100000" sy="100000" flip="none" algn="tl"/>
          </a:blipFill>
        </p:spPr>
      </p:pic>
      <p:sp>
        <p:nvSpPr>
          <p:cNvPr id="6" name="Down Arrow Callout 5"/>
          <p:cNvSpPr/>
          <p:nvPr/>
        </p:nvSpPr>
        <p:spPr>
          <a:xfrm>
            <a:off x="357158" y="428604"/>
            <a:ext cx="8143932" cy="2000264"/>
          </a:xfrm>
          <a:prstGeom prst="downArrowCallout">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txBox="1">
            <a:spLocks/>
          </p:cNvSpPr>
          <p:nvPr/>
        </p:nvSpPr>
        <p:spPr>
          <a:xfrm>
            <a:off x="-214346" y="2786058"/>
            <a:ext cx="8786874" cy="3643338"/>
          </a:xfrm>
          <a:prstGeom prst="rect">
            <a:avLst/>
          </a:prstGeom>
        </p:spPr>
        <p:txBody>
          <a:bodyPr vert="horz" lIns="91440" tIns="45720" rIns="91440" bIns="45720" rtlCol="0">
            <a:normAutofit fontScale="85000" lnSpcReduction="20000"/>
          </a:bodyPr>
          <a:lstStyle/>
          <a:p>
            <a:pPr marL="342900" marR="0" lvl="0" indent="-342900" algn="ctr" defTabSz="914400" rtl="1" eaLnBrk="1" fontAlgn="auto" latinLnBrk="0" hangingPunct="1">
              <a:lnSpc>
                <a:spcPct val="100000"/>
              </a:lnSpc>
              <a:spcBef>
                <a:spcPct val="20000"/>
              </a:spcBef>
              <a:spcAft>
                <a:spcPts val="0"/>
              </a:spcAft>
              <a:buClrTx/>
              <a:buSzTx/>
              <a:tabLst/>
              <a:defRPr/>
            </a:pPr>
            <a:r>
              <a:rPr kumimoji="0" lang="fa-IR" sz="5600" b="0" i="0" u="none" strike="noStrike" kern="1200" cap="none" spc="0" normalizeH="0" baseline="0" noProof="0" dirty="0" smtClean="0">
                <a:ln>
                  <a:noFill/>
                </a:ln>
                <a:effectLst/>
                <a:uLnTx/>
                <a:uFillTx/>
                <a:latin typeface="+mn-lt"/>
                <a:ea typeface="+mn-ea"/>
                <a:cs typeface="B Titr" pitchFamily="2" charset="-78"/>
              </a:rPr>
              <a:t>   استاد :</a:t>
            </a:r>
          </a:p>
          <a:p>
            <a:pPr marL="342900" marR="0" lvl="0" indent="-342900" algn="ctr" defTabSz="914400" rtl="1" eaLnBrk="1" fontAlgn="auto" latinLnBrk="0" hangingPunct="1">
              <a:lnSpc>
                <a:spcPct val="100000"/>
              </a:lnSpc>
              <a:spcBef>
                <a:spcPct val="20000"/>
              </a:spcBef>
              <a:spcAft>
                <a:spcPts val="0"/>
              </a:spcAft>
              <a:buClrTx/>
              <a:buSzTx/>
              <a:tabLst/>
              <a:defRPr/>
            </a:pPr>
            <a:r>
              <a:rPr kumimoji="0" lang="fa-IR" sz="5600" b="0" i="0" u="none" strike="noStrike" kern="1200" cap="none" spc="0" normalizeH="0" baseline="0" noProof="0" dirty="0" smtClean="0">
                <a:ln>
                  <a:noFill/>
                </a:ln>
                <a:effectLst/>
                <a:uLnTx/>
                <a:uFillTx/>
                <a:latin typeface="+mn-lt"/>
                <a:ea typeface="+mn-ea"/>
                <a:cs typeface="B Titr" pitchFamily="2" charset="-78"/>
              </a:rPr>
              <a:t> </a:t>
            </a:r>
            <a:r>
              <a:rPr kumimoji="0" lang="fa-IR" sz="5600" b="0" i="0" u="none" strike="noStrike" kern="1200" cap="none" spc="0" normalizeH="0" baseline="0" noProof="0" smtClean="0">
                <a:ln>
                  <a:noFill/>
                </a:ln>
                <a:effectLst/>
                <a:uLnTx/>
                <a:uFillTx/>
                <a:latin typeface="+mn-lt"/>
                <a:ea typeface="+mn-ea"/>
                <a:cs typeface="B Titr" pitchFamily="2" charset="-78"/>
              </a:rPr>
              <a:t>دکتر امید </a:t>
            </a:r>
            <a:r>
              <a:rPr kumimoji="0" lang="fa-IR" sz="5600" b="0" i="0" u="none" strike="noStrike" kern="1200" cap="none" spc="0" normalizeH="0" baseline="0" noProof="0" dirty="0" smtClean="0">
                <a:ln>
                  <a:noFill/>
                </a:ln>
                <a:effectLst/>
                <a:uLnTx/>
                <a:uFillTx/>
                <a:latin typeface="+mn-lt"/>
                <a:ea typeface="+mn-ea"/>
                <a:cs typeface="B Titr" pitchFamily="2" charset="-78"/>
              </a:rPr>
              <a:t>اخگر </a:t>
            </a:r>
          </a:p>
          <a:p>
            <a:pPr marL="342900" marR="0" lvl="0" indent="-342900" algn="ctr" defTabSz="914400" rtl="1" eaLnBrk="1" fontAlgn="auto" latinLnBrk="0" hangingPunct="1">
              <a:lnSpc>
                <a:spcPct val="100000"/>
              </a:lnSpc>
              <a:spcBef>
                <a:spcPct val="20000"/>
              </a:spcBef>
              <a:spcAft>
                <a:spcPts val="0"/>
              </a:spcAft>
              <a:buClrTx/>
              <a:buSzTx/>
              <a:tabLst/>
              <a:defRPr/>
            </a:pPr>
            <a:r>
              <a:rPr kumimoji="0" lang="fa-IR" sz="5600" b="0" i="0" u="none" strike="noStrike" kern="1200" cap="none" spc="0" normalizeH="0" baseline="0" noProof="0" dirty="0" smtClean="0">
                <a:ln>
                  <a:noFill/>
                </a:ln>
                <a:effectLst/>
                <a:uLnTx/>
                <a:uFillTx/>
                <a:latin typeface="+mn-lt"/>
                <a:ea typeface="+mn-ea"/>
                <a:cs typeface="B Titr" pitchFamily="2" charset="-78"/>
              </a:rPr>
              <a:t>   ارائه دهنده :</a:t>
            </a:r>
          </a:p>
          <a:p>
            <a:pPr marL="342900" marR="0" lvl="0" indent="-342900" algn="ctr" defTabSz="914400" rtl="1" eaLnBrk="1" fontAlgn="auto" latinLnBrk="0" hangingPunct="1">
              <a:lnSpc>
                <a:spcPct val="100000"/>
              </a:lnSpc>
              <a:spcBef>
                <a:spcPct val="20000"/>
              </a:spcBef>
              <a:spcAft>
                <a:spcPts val="0"/>
              </a:spcAft>
              <a:buClrTx/>
              <a:buSzTx/>
              <a:tabLst/>
              <a:defRPr/>
            </a:pPr>
            <a:r>
              <a:rPr kumimoji="0" lang="fa-IR" sz="5600" b="0" i="0" u="none" strike="noStrike" kern="1200" cap="none" spc="0" normalizeH="0" baseline="0" noProof="0" dirty="0" smtClean="0">
                <a:ln>
                  <a:noFill/>
                </a:ln>
                <a:effectLst/>
                <a:uLnTx/>
                <a:uFillTx/>
                <a:latin typeface="+mn-lt"/>
                <a:ea typeface="+mn-ea"/>
                <a:cs typeface="B Titr" pitchFamily="2" charset="-78"/>
              </a:rPr>
              <a:t> محمد آرش ظاهری   </a:t>
            </a: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fa-IR" sz="3200" b="0" i="0" u="none" strike="noStrike" kern="1200" cap="none" spc="0" normalizeH="0" baseline="0" noProof="0" dirty="0" smtClean="0">
              <a:ln>
                <a:noFill/>
              </a:ln>
              <a:solidFill>
                <a:srgbClr val="002060"/>
              </a:solidFill>
              <a:effectLst/>
              <a:uLnTx/>
              <a:uFillTx/>
              <a:latin typeface="+mn-lt"/>
              <a:ea typeface="+mn-ea"/>
              <a:cs typeface="B Titr" pitchFamily="2" charset="-78"/>
            </a:endParaRPr>
          </a:p>
          <a:p>
            <a:pPr marL="342900" marR="0" lvl="0" indent="-342900" algn="ctr" defTabSz="914400" rtl="0" eaLnBrk="1" fontAlgn="auto" latinLnBrk="0" hangingPunct="1">
              <a:lnSpc>
                <a:spcPct val="100000"/>
              </a:lnSpc>
              <a:spcBef>
                <a:spcPct val="20000"/>
              </a:spcBef>
              <a:spcAft>
                <a:spcPts val="0"/>
              </a:spcAft>
              <a:buClrTx/>
              <a:buSzTx/>
              <a:tabLst/>
              <a:defRPr/>
            </a:pPr>
            <a:r>
              <a:rPr lang="fa-IR" sz="2000" dirty="0" smtClean="0">
                <a:solidFill>
                  <a:srgbClr val="FF0000"/>
                </a:solidFill>
                <a:cs typeface="B Titr" pitchFamily="2" charset="-78"/>
              </a:rPr>
              <a:t>دانشگاه علوم و تحقیقات کردستان فروردین 93 </a:t>
            </a:r>
            <a:endParaRPr kumimoji="0" lang="en-US" sz="2000" b="0" i="0" u="none" strike="noStrike" kern="1200" cap="none" spc="0" normalizeH="0" baseline="0" noProof="0" dirty="0" smtClean="0">
              <a:ln>
                <a:noFill/>
              </a:ln>
              <a:solidFill>
                <a:srgbClr val="FF0000"/>
              </a:solidFill>
              <a:effectLst/>
              <a:uLnTx/>
              <a:uFillTx/>
              <a:latin typeface="+mn-lt"/>
              <a:ea typeface="+mn-ea"/>
              <a:cs typeface="B Titr" pitchFamily="2" charset="-78"/>
            </a:endParaRPr>
          </a:p>
        </p:txBody>
      </p:sp>
      <p:sp>
        <p:nvSpPr>
          <p:cNvPr id="12" name="Title 1"/>
          <p:cNvSpPr txBox="1">
            <a:spLocks/>
          </p:cNvSpPr>
          <p:nvPr/>
        </p:nvSpPr>
        <p:spPr>
          <a:xfrm>
            <a:off x="357158" y="-428652"/>
            <a:ext cx="8215370" cy="3071834"/>
          </a:xfrm>
          <a:prstGeom prst="rect">
            <a:avLst/>
          </a:prstGeom>
        </p:spPr>
        <p:txBody>
          <a:bodyPr vert="horz" lIns="91440" tIns="45720" rIns="91440" bIns="45720" rtlCol="0"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400" b="0" i="0" u="none" strike="noStrike" kern="1200" cap="none" spc="0" normalizeH="0" baseline="0" noProof="0" dirty="0" smtClean="0">
                <a:ln>
                  <a:noFill/>
                </a:ln>
                <a:solidFill>
                  <a:srgbClr val="0000FF"/>
                </a:solidFill>
                <a:effectLst/>
                <a:uLnTx/>
                <a:uFillTx/>
                <a:latin typeface="+mj-lt"/>
                <a:ea typeface="+mj-ea"/>
                <a:cs typeface="B Titr" pitchFamily="2" charset="-78"/>
              </a:rPr>
              <a:t>روش های نوین ارائه صورت های مالی </a:t>
            </a:r>
            <a:endParaRPr kumimoji="0" lang="en-US" sz="3600" b="0" i="0" u="none" strike="noStrike" kern="1200" cap="none" spc="0" normalizeH="0" baseline="0" noProof="0" dirty="0" smtClean="0">
              <a:ln>
                <a:noFill/>
              </a:ln>
              <a:solidFill>
                <a:srgbClr val="0000FF"/>
              </a:solidFill>
              <a:effectLst/>
              <a:uLnTx/>
              <a:uFillTx/>
              <a:latin typeface="+mj-lt"/>
              <a:ea typeface="+mj-ea"/>
              <a:cs typeface="B Titr" pitchFamily="2" charset="-78"/>
            </a:endParaRPr>
          </a:p>
        </p:txBody>
      </p:sp>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85720" y="500042"/>
            <a:ext cx="8572560" cy="5929354"/>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fa-IR" sz="3600" dirty="0" smtClean="0">
              <a:solidFill>
                <a:schemeClr val="accent2">
                  <a:lumMod val="50000"/>
                </a:schemeClr>
              </a:solidFill>
              <a:latin typeface="2  Titr"/>
              <a:cs typeface="B Titr" pitchFamily="2" charset="-78"/>
            </a:endParaRPr>
          </a:p>
          <a:p>
            <a:pPr algn="just" rtl="1"/>
            <a:endParaRPr lang="fa-IR" sz="3600" dirty="0" smtClean="0">
              <a:solidFill>
                <a:schemeClr val="accent2">
                  <a:lumMod val="50000"/>
                </a:schemeClr>
              </a:solidFill>
              <a:latin typeface="2  Titr"/>
              <a:cs typeface="B Titr" pitchFamily="2" charset="-78"/>
            </a:endParaRPr>
          </a:p>
          <a:p>
            <a:pPr algn="just" rtl="1"/>
            <a:r>
              <a:rPr lang="ar-SA" sz="3600" dirty="0" smtClean="0">
                <a:solidFill>
                  <a:schemeClr val="accent2">
                    <a:lumMod val="50000"/>
                  </a:schemeClr>
                </a:solidFill>
                <a:latin typeface="2  Titr"/>
                <a:cs typeface="B Titr" pitchFamily="2" charset="-78"/>
              </a:rPr>
              <a:t>هدف‌ صورتهاي‌ مالي‌، ارائه‌ اطلاعاتي‌ تلخيص‌ و طبقه‌بندي‌ شده‌ درباره‌ وضعيت‌ مالي‌، عملكرد مالي‌ و انعطاف‌پذيري‌ مالي‌ واحد تجاري‌ است‌ كه‌ براي‌ طيفي‌ گسترده‌ از استفاده‌كنندگان‌ صورتهاي‌ مالي‌ در اتخاذ تصميمات‌ اقتصادي‌ مفيد واقع‌ شود.</a:t>
            </a:r>
            <a:endParaRPr lang="fa-IR" sz="3600" dirty="0" smtClean="0">
              <a:solidFill>
                <a:schemeClr val="accent2">
                  <a:lumMod val="50000"/>
                </a:schemeClr>
              </a:solidFill>
              <a:latin typeface="2  Titr"/>
              <a:cs typeface="B Titr" pitchFamily="2" charset="-78"/>
            </a:endParaRPr>
          </a:p>
          <a:p>
            <a:pPr algn="r" rtl="1"/>
            <a:r>
              <a:rPr lang="ar-SA" sz="3600" dirty="0" smtClean="0">
                <a:solidFill>
                  <a:srgbClr val="C00000"/>
                </a:solidFill>
                <a:cs typeface="B Titr" pitchFamily="2" charset="-78"/>
              </a:rPr>
              <a:t>مسئوليت‌ تهيه‌ و ارائه‌ صورتهاي‌ مالي‌ با هيأت‌مديره‌ يا ساير اركان‌ اداره‌كننده‌ واحد تجاري‌ است‌</a:t>
            </a:r>
            <a:r>
              <a:rPr lang="en-US" sz="3600" dirty="0" smtClean="0">
                <a:solidFill>
                  <a:srgbClr val="C00000"/>
                </a:solidFill>
                <a:cs typeface="B Titr" pitchFamily="2" charset="-78"/>
              </a:rPr>
              <a:t>. </a:t>
            </a:r>
            <a:r>
              <a:rPr lang="en-US" sz="3600" dirty="0" smtClean="0">
                <a:cs typeface="B Titr" pitchFamily="2" charset="-78"/>
              </a:rPr>
              <a:t/>
            </a:r>
            <a:br>
              <a:rPr lang="en-US" sz="3600" dirty="0" smtClean="0">
                <a:cs typeface="B Titr" pitchFamily="2" charset="-78"/>
              </a:rPr>
            </a:br>
            <a:endParaRPr lang="en-US" sz="3600" dirty="0">
              <a:solidFill>
                <a:schemeClr val="accent2">
                  <a:lumMod val="50000"/>
                </a:schemeClr>
              </a:solidFill>
              <a:latin typeface="2  Titr"/>
              <a:cs typeface="B Titr" pitchFamily="2" charset="-78"/>
            </a:endParaRPr>
          </a:p>
        </p:txBody>
      </p:sp>
      <p:sp>
        <p:nvSpPr>
          <p:cNvPr id="12289" name="Rectangle 1"/>
          <p:cNvSpPr>
            <a:spLocks noChangeArrowheads="1"/>
          </p:cNvSpPr>
          <p:nvPr/>
        </p:nvSpPr>
        <p:spPr bwMode="auto">
          <a:xfrm>
            <a:off x="357158" y="857232"/>
            <a:ext cx="842968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0" i="0" u="none" strike="noStrike" cap="none" normalizeH="0" baseline="0" dirty="0" smtClean="0">
                <a:ln>
                  <a:noFill/>
                </a:ln>
                <a:solidFill>
                  <a:schemeClr val="tx1"/>
                </a:solidFill>
                <a:effectLst/>
                <a:latin typeface="Tahoma" pitchFamily="34" charset="0"/>
                <a:ea typeface="Times New Roman" pitchFamily="18" charset="0"/>
                <a:cs typeface="B Titr" pitchFamily="2" charset="-78"/>
              </a:rPr>
              <a:t> تعریف صورت های مالی: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B Titr" pitchFamily="2" charset="-78"/>
            </a:endParaRPr>
          </a:p>
        </p:txBody>
      </p:sp>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85720" y="357166"/>
            <a:ext cx="8572560"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57158" y="785794"/>
            <a:ext cx="8429652" cy="5078313"/>
          </a:xfrm>
          <a:prstGeom prst="rect">
            <a:avLst/>
          </a:prstGeom>
        </p:spPr>
        <p:txBody>
          <a:bodyPr wrap="square">
            <a:spAutoFit/>
          </a:bodyPr>
          <a:lstStyle/>
          <a:p>
            <a:pPr algn="just" rtl="1"/>
            <a:r>
              <a:rPr lang="ar-SA" sz="3600" dirty="0" smtClean="0">
                <a:cs typeface="B Titr" pitchFamily="2" charset="-78"/>
              </a:rPr>
              <a:t>در صورتهاي‌ مالي‌ يك‌ واحد تجاري‌ اطلاعاتي‌ درباره‌ موارد زير ارائه‌ مي‌شود </a:t>
            </a:r>
            <a:r>
              <a:rPr lang="en-US" sz="3600" dirty="0" smtClean="0">
                <a:cs typeface="B Titr" pitchFamily="2" charset="-78"/>
              </a:rPr>
              <a:t>:</a:t>
            </a:r>
            <a:endParaRPr lang="fa-IR" sz="3600" dirty="0" smtClean="0">
              <a:cs typeface="B Titr" pitchFamily="2" charset="-78"/>
            </a:endParaRPr>
          </a:p>
          <a:p>
            <a:pPr algn="r" rtl="1"/>
            <a:r>
              <a:rPr lang="ar-SA" sz="3600" dirty="0" smtClean="0">
                <a:solidFill>
                  <a:srgbClr val="002060"/>
                </a:solidFill>
                <a:cs typeface="B Titr" pitchFamily="2" charset="-78"/>
              </a:rPr>
              <a:t>الف</a:t>
            </a:r>
            <a:r>
              <a:rPr lang="fa-IR" sz="3600" dirty="0" smtClean="0">
                <a:solidFill>
                  <a:srgbClr val="002060"/>
                </a:solidFill>
                <a:cs typeface="B Titr" pitchFamily="2" charset="-78"/>
              </a:rPr>
              <a:t> )  </a:t>
            </a:r>
            <a:r>
              <a:rPr lang="ar-SA" sz="3600" dirty="0" smtClean="0">
                <a:solidFill>
                  <a:srgbClr val="002060"/>
                </a:solidFill>
                <a:cs typeface="B Titr" pitchFamily="2" charset="-78"/>
              </a:rPr>
              <a:t>داراييها</a:t>
            </a:r>
            <a:r>
              <a:rPr lang="en-US" sz="3600" dirty="0" smtClean="0">
                <a:solidFill>
                  <a:srgbClr val="002060"/>
                </a:solidFill>
                <a:cs typeface="B Titr" pitchFamily="2" charset="-78"/>
              </a:rPr>
              <a:t/>
            </a:r>
            <a:br>
              <a:rPr lang="en-US" sz="3600" dirty="0" smtClean="0">
                <a:solidFill>
                  <a:srgbClr val="002060"/>
                </a:solidFill>
                <a:cs typeface="B Titr" pitchFamily="2" charset="-78"/>
              </a:rPr>
            </a:br>
            <a:r>
              <a:rPr lang="ar-SA" sz="3600" dirty="0" smtClean="0">
                <a:solidFill>
                  <a:srgbClr val="002060"/>
                </a:solidFill>
                <a:cs typeface="B Titr" pitchFamily="2" charset="-78"/>
              </a:rPr>
              <a:t>ب</a:t>
            </a:r>
            <a:r>
              <a:rPr lang="fa-IR" sz="3600" dirty="0" smtClean="0">
                <a:solidFill>
                  <a:srgbClr val="002060"/>
                </a:solidFill>
                <a:cs typeface="B Titr" pitchFamily="2" charset="-78"/>
              </a:rPr>
              <a:t> ) </a:t>
            </a:r>
            <a:r>
              <a:rPr lang="ar-SA" sz="3600" dirty="0" smtClean="0">
                <a:solidFill>
                  <a:srgbClr val="002060"/>
                </a:solidFill>
                <a:cs typeface="B Titr" pitchFamily="2" charset="-78"/>
              </a:rPr>
              <a:t>بدهيها</a:t>
            </a:r>
            <a:r>
              <a:rPr lang="en-US" sz="3600" dirty="0" smtClean="0">
                <a:solidFill>
                  <a:srgbClr val="002060"/>
                </a:solidFill>
                <a:cs typeface="B Titr" pitchFamily="2" charset="-78"/>
              </a:rPr>
              <a:t/>
            </a:r>
            <a:br>
              <a:rPr lang="en-US" sz="3600" dirty="0" smtClean="0">
                <a:solidFill>
                  <a:srgbClr val="002060"/>
                </a:solidFill>
                <a:cs typeface="B Titr" pitchFamily="2" charset="-78"/>
              </a:rPr>
            </a:br>
            <a:r>
              <a:rPr lang="ar-SA" sz="3600" dirty="0" smtClean="0">
                <a:solidFill>
                  <a:srgbClr val="002060"/>
                </a:solidFill>
                <a:cs typeface="B Titr" pitchFamily="2" charset="-78"/>
              </a:rPr>
              <a:t>ج</a:t>
            </a:r>
            <a:r>
              <a:rPr lang="fa-IR" sz="3600" dirty="0" smtClean="0">
                <a:solidFill>
                  <a:srgbClr val="002060"/>
                </a:solidFill>
                <a:cs typeface="B Titr" pitchFamily="2" charset="-78"/>
              </a:rPr>
              <a:t> ) </a:t>
            </a:r>
            <a:r>
              <a:rPr lang="ar-SA" sz="3600" dirty="0" smtClean="0">
                <a:solidFill>
                  <a:srgbClr val="002060"/>
                </a:solidFill>
                <a:cs typeface="B Titr" pitchFamily="2" charset="-78"/>
              </a:rPr>
              <a:t>حقوق‌ صاحبان‌ سرمايه‌</a:t>
            </a:r>
            <a:endParaRPr lang="en-US" sz="3600" dirty="0" smtClean="0">
              <a:solidFill>
                <a:srgbClr val="002060"/>
              </a:solidFill>
              <a:cs typeface="B Titr" pitchFamily="2" charset="-78"/>
            </a:endParaRPr>
          </a:p>
          <a:p>
            <a:pPr algn="r" rtl="1"/>
            <a:r>
              <a:rPr lang="ar-SA" sz="3600" dirty="0" smtClean="0">
                <a:solidFill>
                  <a:srgbClr val="002060"/>
                </a:solidFill>
                <a:cs typeface="B Titr" pitchFamily="2" charset="-78"/>
              </a:rPr>
              <a:t>د</a:t>
            </a:r>
            <a:r>
              <a:rPr lang="fa-IR" sz="3600" dirty="0" smtClean="0">
                <a:solidFill>
                  <a:srgbClr val="002060"/>
                </a:solidFill>
                <a:cs typeface="B Titr" pitchFamily="2" charset="-78"/>
              </a:rPr>
              <a:t> ) </a:t>
            </a:r>
            <a:r>
              <a:rPr lang="ar-SA" sz="3600" dirty="0" smtClean="0">
                <a:solidFill>
                  <a:srgbClr val="002060"/>
                </a:solidFill>
                <a:cs typeface="B Titr" pitchFamily="2" charset="-78"/>
              </a:rPr>
              <a:t>درآمدها</a:t>
            </a:r>
            <a:r>
              <a:rPr lang="en-US" sz="3600" dirty="0" smtClean="0">
                <a:solidFill>
                  <a:srgbClr val="002060"/>
                </a:solidFill>
                <a:cs typeface="B Titr" pitchFamily="2" charset="-78"/>
              </a:rPr>
              <a:t/>
            </a:r>
            <a:br>
              <a:rPr lang="en-US" sz="3600" dirty="0" smtClean="0">
                <a:solidFill>
                  <a:srgbClr val="002060"/>
                </a:solidFill>
                <a:cs typeface="B Titr" pitchFamily="2" charset="-78"/>
              </a:rPr>
            </a:br>
            <a:r>
              <a:rPr lang="ar-SA" sz="3600" dirty="0" smtClean="0">
                <a:solidFill>
                  <a:srgbClr val="002060"/>
                </a:solidFill>
                <a:cs typeface="B Titr" pitchFamily="2" charset="-78"/>
              </a:rPr>
              <a:t>ﻫ</a:t>
            </a:r>
            <a:r>
              <a:rPr lang="fa-IR" sz="3600" dirty="0" smtClean="0">
                <a:solidFill>
                  <a:srgbClr val="002060"/>
                </a:solidFill>
                <a:cs typeface="B Titr" pitchFamily="2" charset="-78"/>
              </a:rPr>
              <a:t> ) </a:t>
            </a:r>
            <a:r>
              <a:rPr lang="ar-SA" sz="3600" dirty="0" smtClean="0">
                <a:solidFill>
                  <a:srgbClr val="002060"/>
                </a:solidFill>
                <a:cs typeface="B Titr" pitchFamily="2" charset="-78"/>
              </a:rPr>
              <a:t>هزينه‌ها</a:t>
            </a:r>
            <a:endParaRPr lang="en-US" sz="3600" dirty="0" smtClean="0">
              <a:solidFill>
                <a:srgbClr val="002060"/>
              </a:solidFill>
              <a:cs typeface="B Titr" pitchFamily="2" charset="-78"/>
            </a:endParaRPr>
          </a:p>
          <a:p>
            <a:pPr algn="r" rtl="1"/>
            <a:r>
              <a:rPr lang="ar-SA" sz="3600" dirty="0" smtClean="0">
                <a:solidFill>
                  <a:srgbClr val="002060"/>
                </a:solidFill>
                <a:cs typeface="B Titr" pitchFamily="2" charset="-78"/>
              </a:rPr>
              <a:t>و</a:t>
            </a:r>
            <a:r>
              <a:rPr lang="fa-IR" sz="3600" dirty="0" smtClean="0">
                <a:solidFill>
                  <a:srgbClr val="002060"/>
                </a:solidFill>
                <a:cs typeface="B Titr" pitchFamily="2" charset="-78"/>
              </a:rPr>
              <a:t> ) </a:t>
            </a:r>
            <a:r>
              <a:rPr lang="ar-SA" sz="3600" dirty="0" smtClean="0">
                <a:solidFill>
                  <a:srgbClr val="002060"/>
                </a:solidFill>
                <a:cs typeface="B Titr" pitchFamily="2" charset="-78"/>
              </a:rPr>
              <a:t>جريانهاي‌ نقدي‌</a:t>
            </a:r>
            <a:r>
              <a:rPr lang="en-US" sz="3600" dirty="0" smtClean="0">
                <a:solidFill>
                  <a:srgbClr val="002060"/>
                </a:solidFill>
                <a:cs typeface="B Titr" pitchFamily="2" charset="-78"/>
              </a:rPr>
              <a:t>.</a:t>
            </a:r>
          </a:p>
          <a:p>
            <a:pPr algn="r" rtl="1"/>
            <a:endParaRPr lang="en-US" sz="3600" dirty="0"/>
          </a:p>
        </p:txBody>
      </p:sp>
    </p:spTree>
  </p:cSld>
  <p:clrMapOvr>
    <a:masterClrMapping/>
  </p:clrMapOvr>
  <p:transition spd="slow">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85720" y="357166"/>
            <a:ext cx="8643998"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5" name="Rectangle 1"/>
          <p:cNvSpPr>
            <a:spLocks noChangeArrowheads="1"/>
          </p:cNvSpPr>
          <p:nvPr/>
        </p:nvSpPr>
        <p:spPr bwMode="auto">
          <a:xfrm>
            <a:off x="357158" y="571480"/>
            <a:ext cx="8501122"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a:r>
              <a:rPr lang="ar-SA" sz="3200" b="1" dirty="0" smtClean="0">
                <a:cs typeface="B Yekan" pitchFamily="2" charset="-78"/>
              </a:rPr>
              <a:t>مجموعه‌ كامل‌ صورتهاي‌ مالي‌ شامل‌ اجزاي‌ زير است</a:t>
            </a:r>
            <a:r>
              <a:rPr lang="en-US" sz="3200" b="1" dirty="0" smtClean="0">
                <a:cs typeface="B Yekan" pitchFamily="2" charset="-78"/>
              </a:rPr>
              <a:t>:</a:t>
            </a:r>
            <a:endParaRPr lang="fa-IR" sz="3200" b="1" dirty="0" smtClean="0">
              <a:cs typeface="B Yekan" pitchFamily="2" charset="-78"/>
            </a:endParaRPr>
          </a:p>
          <a:p>
            <a:pPr algn="r" rtl="1"/>
            <a:endParaRPr lang="en-US" sz="2400" b="1" dirty="0" smtClean="0">
              <a:cs typeface="B Nasim" pitchFamily="2" charset="-78"/>
            </a:endParaRPr>
          </a:p>
          <a:p>
            <a:pPr algn="r" rtl="1"/>
            <a:r>
              <a:rPr lang="fa-IR" sz="4000" dirty="0" smtClean="0">
                <a:solidFill>
                  <a:srgbClr val="002060"/>
                </a:solidFill>
                <a:cs typeface="B Titr" pitchFamily="2" charset="-78"/>
              </a:rPr>
              <a:t>   </a:t>
            </a:r>
            <a:r>
              <a:rPr lang="ar-SA" sz="4000" dirty="0" smtClean="0">
                <a:solidFill>
                  <a:srgbClr val="002060"/>
                </a:solidFill>
                <a:cs typeface="B Titr" pitchFamily="2" charset="-78"/>
              </a:rPr>
              <a:t>الف ‌</a:t>
            </a:r>
            <a:r>
              <a:rPr lang="fa-IR" sz="4000" dirty="0" smtClean="0">
                <a:solidFill>
                  <a:srgbClr val="002060"/>
                </a:solidFill>
                <a:cs typeface="B Titr" pitchFamily="2" charset="-78"/>
              </a:rPr>
              <a:t>)</a:t>
            </a:r>
            <a:r>
              <a:rPr lang="ar-SA" sz="4000" dirty="0" smtClean="0">
                <a:solidFill>
                  <a:srgbClr val="002060"/>
                </a:solidFill>
                <a:cs typeface="B Titr" pitchFamily="2" charset="-78"/>
              </a:rPr>
              <a:t>  صورتهاي‌ مالي‌ اساسي‌</a:t>
            </a:r>
            <a:r>
              <a:rPr lang="en-US" sz="4000" dirty="0" smtClean="0">
                <a:solidFill>
                  <a:srgbClr val="002060"/>
                </a:solidFill>
                <a:cs typeface="B Titr" pitchFamily="2" charset="-78"/>
              </a:rPr>
              <a:t> :</a:t>
            </a:r>
          </a:p>
          <a:p>
            <a:pPr algn="r" rtl="1"/>
            <a:r>
              <a:rPr lang="fa-IR" sz="4000" dirty="0" smtClean="0">
                <a:solidFill>
                  <a:schemeClr val="accent6">
                    <a:lumMod val="50000"/>
                  </a:schemeClr>
                </a:solidFill>
                <a:cs typeface="B Farnaz" pitchFamily="2" charset="-78"/>
              </a:rPr>
              <a:t>         1 -  </a:t>
            </a:r>
            <a:r>
              <a:rPr lang="ar-SA" sz="4000" dirty="0" smtClean="0">
                <a:solidFill>
                  <a:schemeClr val="accent6">
                    <a:lumMod val="50000"/>
                  </a:schemeClr>
                </a:solidFill>
                <a:cs typeface="B Farnaz" pitchFamily="2" charset="-78"/>
              </a:rPr>
              <a:t>ترازنامه‌،</a:t>
            </a:r>
            <a:r>
              <a:rPr lang="en-US" sz="4000" dirty="0" smtClean="0">
                <a:solidFill>
                  <a:schemeClr val="accent6">
                    <a:lumMod val="50000"/>
                  </a:schemeClr>
                </a:solidFill>
                <a:cs typeface="B Farnaz" pitchFamily="2" charset="-78"/>
              </a:rPr>
              <a:t/>
            </a:r>
            <a:br>
              <a:rPr lang="en-US" sz="4000" dirty="0" smtClean="0">
                <a:solidFill>
                  <a:schemeClr val="accent6">
                    <a:lumMod val="50000"/>
                  </a:schemeClr>
                </a:solidFill>
                <a:cs typeface="B Farnaz" pitchFamily="2" charset="-78"/>
              </a:rPr>
            </a:br>
            <a:r>
              <a:rPr lang="fa-IR" sz="4000" dirty="0" smtClean="0">
                <a:solidFill>
                  <a:schemeClr val="accent6">
                    <a:lumMod val="50000"/>
                  </a:schemeClr>
                </a:solidFill>
                <a:cs typeface="B Farnaz" pitchFamily="2" charset="-78"/>
              </a:rPr>
              <a:t>         2 -  </a:t>
            </a:r>
            <a:r>
              <a:rPr lang="ar-SA" sz="4000" dirty="0" smtClean="0">
                <a:solidFill>
                  <a:schemeClr val="accent6">
                    <a:lumMod val="50000"/>
                  </a:schemeClr>
                </a:solidFill>
                <a:cs typeface="B Farnaz" pitchFamily="2" charset="-78"/>
              </a:rPr>
              <a:t>صورت‌ سود و زيان‌،</a:t>
            </a:r>
            <a:r>
              <a:rPr lang="en-US" sz="4000" dirty="0" smtClean="0">
                <a:solidFill>
                  <a:schemeClr val="accent6">
                    <a:lumMod val="50000"/>
                  </a:schemeClr>
                </a:solidFill>
                <a:cs typeface="B Farnaz" pitchFamily="2" charset="-78"/>
              </a:rPr>
              <a:t>  </a:t>
            </a:r>
          </a:p>
          <a:p>
            <a:pPr algn="r" rtl="1"/>
            <a:r>
              <a:rPr lang="fa-IR" sz="4000" dirty="0" smtClean="0">
                <a:solidFill>
                  <a:schemeClr val="accent6">
                    <a:lumMod val="50000"/>
                  </a:schemeClr>
                </a:solidFill>
                <a:cs typeface="B Farnaz" pitchFamily="2" charset="-78"/>
              </a:rPr>
              <a:t>         3 -  </a:t>
            </a:r>
            <a:r>
              <a:rPr lang="ar-SA" sz="4000" dirty="0" smtClean="0">
                <a:solidFill>
                  <a:schemeClr val="accent6">
                    <a:lumMod val="50000"/>
                  </a:schemeClr>
                </a:solidFill>
                <a:cs typeface="B Farnaz" pitchFamily="2" charset="-78"/>
              </a:rPr>
              <a:t>صورت‌ سود و زيان‌ جامع‌</a:t>
            </a:r>
            <a:endParaRPr lang="en-US" sz="4000" dirty="0" smtClean="0">
              <a:solidFill>
                <a:schemeClr val="accent6">
                  <a:lumMod val="50000"/>
                </a:schemeClr>
              </a:solidFill>
              <a:cs typeface="B Farnaz" pitchFamily="2" charset="-78"/>
            </a:endParaRPr>
          </a:p>
          <a:p>
            <a:pPr algn="r" rtl="1"/>
            <a:r>
              <a:rPr lang="fa-IR" sz="4000" dirty="0" smtClean="0">
                <a:solidFill>
                  <a:schemeClr val="accent6">
                    <a:lumMod val="50000"/>
                  </a:schemeClr>
                </a:solidFill>
                <a:cs typeface="B Farnaz" pitchFamily="2" charset="-78"/>
              </a:rPr>
              <a:t>         4 -  </a:t>
            </a:r>
            <a:r>
              <a:rPr lang="ar-SA" sz="4000" dirty="0" smtClean="0">
                <a:solidFill>
                  <a:schemeClr val="accent6">
                    <a:lumMod val="50000"/>
                  </a:schemeClr>
                </a:solidFill>
                <a:cs typeface="B Farnaz" pitchFamily="2" charset="-78"/>
              </a:rPr>
              <a:t>صورت‌ جريان‌ وجوه‌ نقد</a:t>
            </a:r>
            <a:r>
              <a:rPr lang="en-US" sz="4000" dirty="0" smtClean="0">
                <a:solidFill>
                  <a:schemeClr val="accent6">
                    <a:lumMod val="50000"/>
                  </a:schemeClr>
                </a:solidFill>
                <a:cs typeface="B Farnaz" pitchFamily="2" charset="-78"/>
              </a:rPr>
              <a:t> .</a:t>
            </a:r>
            <a:endParaRPr lang="fa-IR" sz="4000" dirty="0" smtClean="0">
              <a:solidFill>
                <a:schemeClr val="accent6">
                  <a:lumMod val="50000"/>
                </a:schemeClr>
              </a:solidFill>
              <a:cs typeface="B Farnaz" pitchFamily="2" charset="-78"/>
            </a:endParaRPr>
          </a:p>
          <a:p>
            <a:pPr algn="r" rtl="1"/>
            <a:endParaRPr lang="fa-IR" sz="1000" dirty="0" smtClean="0">
              <a:solidFill>
                <a:srgbClr val="002060"/>
              </a:solidFill>
              <a:cs typeface="B Titr" pitchFamily="2" charset="-78"/>
            </a:endParaRPr>
          </a:p>
          <a:p>
            <a:pPr algn="r" rtl="1"/>
            <a:r>
              <a:rPr lang="fa-IR" sz="1000" dirty="0" smtClean="0">
                <a:solidFill>
                  <a:srgbClr val="002060"/>
                </a:solidFill>
                <a:cs typeface="B Titr" pitchFamily="2" charset="-78"/>
              </a:rPr>
              <a:t>                 </a:t>
            </a:r>
          </a:p>
          <a:p>
            <a:pPr algn="r" rtl="1"/>
            <a:r>
              <a:rPr lang="fa-IR" sz="1000" dirty="0" smtClean="0">
                <a:solidFill>
                  <a:srgbClr val="002060"/>
                </a:solidFill>
                <a:cs typeface="B Titr" pitchFamily="2" charset="-78"/>
              </a:rPr>
              <a:t>                 </a:t>
            </a:r>
            <a:r>
              <a:rPr lang="ar-SA" sz="4000" dirty="0" smtClean="0">
                <a:solidFill>
                  <a:srgbClr val="002060"/>
                </a:solidFill>
                <a:cs typeface="B Titr" pitchFamily="2" charset="-78"/>
              </a:rPr>
              <a:t>ب‌  </a:t>
            </a:r>
            <a:r>
              <a:rPr lang="fa-IR" sz="4000" dirty="0" smtClean="0">
                <a:solidFill>
                  <a:srgbClr val="002060"/>
                </a:solidFill>
                <a:cs typeface="B Titr" pitchFamily="2" charset="-78"/>
              </a:rPr>
              <a:t>) </a:t>
            </a:r>
            <a:r>
              <a:rPr lang="ar-SA" sz="4000" dirty="0" smtClean="0">
                <a:solidFill>
                  <a:srgbClr val="002060"/>
                </a:solidFill>
                <a:cs typeface="B Titr" pitchFamily="2" charset="-78"/>
              </a:rPr>
              <a:t>يادداشتهاي‌ توضيحي‌</a:t>
            </a:r>
            <a:r>
              <a:rPr lang="en-US" sz="4000" dirty="0" smtClean="0">
                <a:solidFill>
                  <a:srgbClr val="002060"/>
                </a:solidFill>
                <a:cs typeface="B Titr" pitchFamily="2" charset="-78"/>
              </a:rPr>
              <a:t>. </a:t>
            </a:r>
            <a:endParaRPr lang="en-US" sz="4000" dirty="0">
              <a:solidFill>
                <a:srgbClr val="002060"/>
              </a:solidFill>
              <a:cs typeface="B Titr" pitchFamily="2" charset="-78"/>
            </a:endParaRPr>
          </a:p>
        </p:txBody>
      </p:sp>
    </p:spTree>
  </p:cSld>
  <p:clrMapOvr>
    <a:masterClrMapping/>
  </p:clrMapOvr>
  <p:transition spd="slow">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13003" y="142852"/>
            <a:ext cx="8929718" cy="6286544"/>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85752" y="142852"/>
            <a:ext cx="8643966" cy="8433078"/>
          </a:xfrm>
          <a:prstGeom prst="rect">
            <a:avLst/>
          </a:prstGeom>
        </p:spPr>
        <p:txBody>
          <a:bodyPr wrap="square">
            <a:spAutoFit/>
          </a:bodyPr>
          <a:lstStyle/>
          <a:p>
            <a:pPr algn="just" rtl="1"/>
            <a:endParaRPr lang="fa-IR" sz="100" dirty="0" smtClean="0">
              <a:cs typeface="B Titr" pitchFamily="2" charset="-78"/>
            </a:endParaRPr>
          </a:p>
          <a:p>
            <a:pPr algn="just" rtl="1"/>
            <a:endParaRPr lang="fa-IR" sz="100" dirty="0" smtClean="0">
              <a:cs typeface="B Titr" pitchFamily="2" charset="-78"/>
            </a:endParaRPr>
          </a:p>
          <a:p>
            <a:pPr algn="just" rtl="1"/>
            <a:endParaRPr lang="fa-IR" sz="100" dirty="0" smtClean="0">
              <a:cs typeface="B Titr" pitchFamily="2" charset="-78"/>
            </a:endParaRPr>
          </a:p>
          <a:p>
            <a:pPr algn="just" rtl="1"/>
            <a:endParaRPr lang="fa-IR" sz="100" dirty="0" smtClean="0">
              <a:cs typeface="B Titr" pitchFamily="2" charset="-78"/>
            </a:endParaRPr>
          </a:p>
          <a:p>
            <a:pPr algn="just" rtl="1"/>
            <a:endParaRPr lang="fa-IR" sz="100" dirty="0" smtClean="0">
              <a:cs typeface="B Titr" pitchFamily="2" charset="-78"/>
            </a:endParaRPr>
          </a:p>
          <a:p>
            <a:pPr algn="just" rtl="1"/>
            <a:endParaRPr lang="fa-IR" sz="100" dirty="0" smtClean="0">
              <a:cs typeface="B Titr" pitchFamily="2" charset="-78"/>
            </a:endParaRPr>
          </a:p>
          <a:p>
            <a:pPr algn="just" rtl="1"/>
            <a:endParaRPr lang="fa-IR" sz="100" dirty="0" smtClean="0">
              <a:cs typeface="B Titr" pitchFamily="2" charset="-78"/>
            </a:endParaRPr>
          </a:p>
          <a:p>
            <a:pPr algn="just" rtl="1"/>
            <a:endParaRPr lang="fa-IR" sz="100" dirty="0" smtClean="0">
              <a:cs typeface="B Titr" pitchFamily="2" charset="-78"/>
            </a:endParaRPr>
          </a:p>
          <a:p>
            <a:pPr algn="just" rtl="1"/>
            <a:endParaRPr lang="fa-IR" sz="100" dirty="0" smtClean="0">
              <a:cs typeface="B Titr" pitchFamily="2" charset="-78"/>
            </a:endParaRPr>
          </a:p>
          <a:p>
            <a:pPr algn="just" rtl="1"/>
            <a:r>
              <a:rPr lang="fa-IR" sz="2800" dirty="0" smtClean="0">
                <a:cs typeface="B Titr" pitchFamily="2" charset="-78"/>
              </a:rPr>
              <a:t>مقدمه : </a:t>
            </a:r>
          </a:p>
          <a:p>
            <a:pPr algn="just" rtl="1"/>
            <a:r>
              <a:rPr lang="fa-IR" sz="2800" b="1" dirty="0" smtClean="0">
                <a:solidFill>
                  <a:schemeClr val="tx2"/>
                </a:solidFill>
                <a:cs typeface="B Lotus" pitchFamily="2" charset="-78"/>
              </a:rPr>
              <a:t>در سال های اخیر با پررنگ تر شدن “ رویکرد سودمندی گزارش های مالی برای تصمیم گیری مالی استفاده کنندگان ” </a:t>
            </a:r>
            <a:r>
              <a:rPr lang="fa-IR" sz="2800" b="1" dirty="0" smtClean="0">
                <a:solidFill>
                  <a:srgbClr val="C00000"/>
                </a:solidFill>
                <a:cs typeface="B Lotus" pitchFamily="2" charset="-78"/>
              </a:rPr>
              <a:t>شکل ارائه صورتهای مالی </a:t>
            </a:r>
            <a:r>
              <a:rPr lang="fa-IR" sz="2800" b="1" dirty="0" smtClean="0">
                <a:solidFill>
                  <a:schemeClr val="tx2"/>
                </a:solidFill>
                <a:cs typeface="B Lotus" pitchFamily="2" charset="-78"/>
              </a:rPr>
              <a:t>بسیار مورد توجه قرار گرفت. علت آن تهیه اطلاعات مفید برای سرمایه گذاران با کمترین </a:t>
            </a:r>
            <a:r>
              <a:rPr lang="fa-IR" sz="2800" b="1" dirty="0" smtClean="0">
                <a:solidFill>
                  <a:srgbClr val="C00000"/>
                </a:solidFill>
                <a:cs typeface="B Lotus" pitchFamily="2" charset="-78"/>
              </a:rPr>
              <a:t>ریسک</a:t>
            </a:r>
            <a:r>
              <a:rPr lang="fa-IR" sz="2800" b="1" dirty="0" smtClean="0">
                <a:solidFill>
                  <a:schemeClr val="tx2"/>
                </a:solidFill>
                <a:cs typeface="B Lotus" pitchFamily="2" charset="-78"/>
              </a:rPr>
              <a:t> و بیشترین </a:t>
            </a:r>
            <a:r>
              <a:rPr lang="fa-IR" sz="2800" b="1" dirty="0" smtClean="0">
                <a:solidFill>
                  <a:srgbClr val="C00000"/>
                </a:solidFill>
                <a:cs typeface="B Lotus" pitchFamily="2" charset="-78"/>
              </a:rPr>
              <a:t>اعتماد و بازده </a:t>
            </a:r>
            <a:r>
              <a:rPr lang="fa-IR" sz="2800" b="1" dirty="0" smtClean="0">
                <a:solidFill>
                  <a:schemeClr val="tx2"/>
                </a:solidFill>
                <a:cs typeface="B Lotus" pitchFamily="2" charset="-78"/>
              </a:rPr>
              <a:t>است.</a:t>
            </a:r>
          </a:p>
          <a:p>
            <a:pPr algn="just" rtl="1"/>
            <a:r>
              <a:rPr lang="fa-IR" sz="2800" b="1" dirty="0" smtClean="0">
                <a:solidFill>
                  <a:schemeClr val="tx2"/>
                </a:solidFill>
                <a:cs typeface="B Lotus" pitchFamily="2" charset="-78"/>
              </a:rPr>
              <a:t>در سال 1991 با توجه به مشکلاتی که در خصوص کیفیت گزاش گری و افشای اطلاعات در صورت های مالی وجود داشت توسط انجمن حسابداران رسمی آمریکا کارگروه ویژه ی گزارشگری مالی تشکیل شد . </a:t>
            </a:r>
          </a:p>
          <a:p>
            <a:pPr algn="just" rtl="1"/>
            <a:r>
              <a:rPr lang="fa-IR" sz="2800" b="1" dirty="0" smtClean="0">
                <a:solidFill>
                  <a:schemeClr val="tx2"/>
                </a:solidFill>
                <a:cs typeface="B Lotus" pitchFamily="2" charset="-78"/>
              </a:rPr>
              <a:t>در سال 1993 انجمن مدیریت سرمایه گذاری و تحقیقات گزارشی را تحت عنوان“ گزارشگری مالی در 1990  و پس از آن ” منتشر کرد  محور اصلی این گزارش نگرانی هایی در مورد کیفیت و تناوب انتشار صورت های مالی بود .  </a:t>
            </a:r>
            <a:endParaRPr lang="en-US" sz="2800" b="1" dirty="0" smtClean="0">
              <a:solidFill>
                <a:schemeClr val="tx2"/>
              </a:solidFill>
              <a:cs typeface="B Lotus" pitchFamily="2" charset="-78"/>
            </a:endParaRPr>
          </a:p>
          <a:p>
            <a:pPr algn="just" rtl="1"/>
            <a:r>
              <a:rPr lang="fa-IR" sz="2800" b="1" dirty="0" smtClean="0">
                <a:solidFill>
                  <a:schemeClr val="tx2"/>
                </a:solidFill>
                <a:cs typeface="B Lotus" pitchFamily="2" charset="-78"/>
              </a:rPr>
              <a:t>پس از این گزارش ، </a:t>
            </a:r>
            <a:r>
              <a:rPr lang="en-US" sz="2800" b="1" dirty="0" smtClean="0">
                <a:solidFill>
                  <a:schemeClr val="tx2"/>
                </a:solidFill>
                <a:cs typeface="B Lotus" pitchFamily="2" charset="-78"/>
              </a:rPr>
              <a:t>FASB</a:t>
            </a:r>
            <a:r>
              <a:rPr lang="fa-IR" sz="2800" b="1" dirty="0" smtClean="0">
                <a:solidFill>
                  <a:schemeClr val="tx2"/>
                </a:solidFill>
                <a:cs typeface="B Lotus" pitchFamily="2" charset="-78"/>
              </a:rPr>
              <a:t> : تاکید بیشتری بر گسترش مفهوم سود جامع و کیفیت اطلاعات صورت گردش وجوه نقدکرد . </a:t>
            </a:r>
          </a:p>
          <a:p>
            <a:pPr algn="just" rtl="1"/>
            <a:endParaRPr lang="fa-IR" sz="2800" b="1" dirty="0" smtClean="0">
              <a:solidFill>
                <a:schemeClr val="tx2"/>
              </a:solidFill>
              <a:cs typeface="B Lotus" pitchFamily="2" charset="-78"/>
            </a:endParaRPr>
          </a:p>
          <a:p>
            <a:pPr algn="just" rtl="1"/>
            <a:endParaRPr lang="fa-IR" sz="2800" b="1" dirty="0" smtClean="0">
              <a:solidFill>
                <a:schemeClr val="tx2"/>
              </a:solidFill>
              <a:cs typeface="B Lotus" pitchFamily="2" charset="-78"/>
            </a:endParaRPr>
          </a:p>
          <a:p>
            <a:pPr algn="just" rtl="1"/>
            <a:endParaRPr lang="fa-IR" sz="4400" b="1" dirty="0" smtClean="0">
              <a:solidFill>
                <a:schemeClr val="tx2"/>
              </a:solidFill>
              <a:cs typeface="B Lotus" pitchFamily="2" charset="-78"/>
            </a:endParaRPr>
          </a:p>
          <a:p>
            <a:pPr algn="just" rtl="1"/>
            <a:endParaRPr lang="en-US" sz="4400" dirty="0">
              <a:cs typeface="B Titr" pitchFamily="2" charset="-78"/>
            </a:endParaRPr>
          </a:p>
        </p:txBody>
      </p:sp>
    </p:spTree>
  </p:cSld>
  <p:clrMapOvr>
    <a:masterClrMapping/>
  </p:clrMapOvr>
  <p:transition spd="slow">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5720" y="285731"/>
            <a:ext cx="8643998" cy="5643599"/>
          </a:xfrm>
          <a:prstGeom prst="roundRect">
            <a:avLst>
              <a:gd name="adj" fmla="val 5200"/>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fa-IR" sz="3600" b="1" dirty="0" smtClean="0">
                <a:solidFill>
                  <a:schemeClr val="tx2"/>
                </a:solidFill>
                <a:cs typeface="B Lotus" pitchFamily="2" charset="-78"/>
              </a:rPr>
              <a:t> </a:t>
            </a:r>
            <a:r>
              <a:rPr lang="fa-IR" sz="3600" b="1" dirty="0" smtClean="0">
                <a:solidFill>
                  <a:schemeClr val="bg2">
                    <a:lumMod val="10000"/>
                  </a:schemeClr>
                </a:solidFill>
                <a:cs typeface="B Homa" pitchFamily="2" charset="-78"/>
              </a:rPr>
              <a:t>در سال 2004 هیات استاندارد های حسابداری مالی آمریکا و هیات استانداردهای حسابداری بین المللی تصمیم گرفتند این پروژه را در سه  محور زیر به طور مشترک ادامه دهند : </a:t>
            </a:r>
            <a:endParaRPr lang="fa-IR" sz="4000" b="1" dirty="0" smtClean="0">
              <a:solidFill>
                <a:srgbClr val="C00000"/>
              </a:solidFill>
              <a:cs typeface="B Kamran" pitchFamily="2" charset="-78"/>
            </a:endParaRPr>
          </a:p>
          <a:p>
            <a:pPr algn="r" rtl="1">
              <a:buNone/>
            </a:pPr>
            <a:r>
              <a:rPr lang="fa-IR" sz="4000" b="1" dirty="0" smtClean="0">
                <a:solidFill>
                  <a:srgbClr val="C00000"/>
                </a:solidFill>
                <a:cs typeface="B Kamran" pitchFamily="2" charset="-78"/>
              </a:rPr>
              <a:t>1) ارائه مجموعه کاملی از صورت های مالی</a:t>
            </a:r>
          </a:p>
          <a:p>
            <a:pPr algn="r" rtl="1">
              <a:buNone/>
            </a:pPr>
            <a:r>
              <a:rPr lang="fa-IR" sz="4000" b="1" dirty="0" smtClean="0">
                <a:solidFill>
                  <a:srgbClr val="C00000"/>
                </a:solidFill>
                <a:cs typeface="B Kamran" pitchFamily="2" charset="-78"/>
              </a:rPr>
              <a:t>2) بیان مسائل اساسی در باب نحوه ارائه صورت های مالی</a:t>
            </a:r>
            <a:endParaRPr lang="fa-IR" sz="3600" b="1" dirty="0" smtClean="0">
              <a:solidFill>
                <a:srgbClr val="C00000"/>
              </a:solidFill>
              <a:cs typeface="B Kamran" pitchFamily="2" charset="-78"/>
            </a:endParaRPr>
          </a:p>
          <a:p>
            <a:pPr algn="r" rtl="1">
              <a:buNone/>
            </a:pPr>
            <a:r>
              <a:rPr lang="fa-IR" sz="3600" b="1" dirty="0" smtClean="0">
                <a:solidFill>
                  <a:srgbClr val="C00000"/>
                </a:solidFill>
                <a:cs typeface="B Kamran" pitchFamily="2" charset="-78"/>
              </a:rPr>
              <a:t>3) ارائه شکل و نحوه ارائه صورتهای مالی به عنوان یک استاندارد</a:t>
            </a:r>
          </a:p>
        </p:txBody>
      </p:sp>
    </p:spTree>
  </p:cSld>
  <p:clrMapOvr>
    <a:masterClrMapping/>
  </p:clrMapOvr>
  <p:transition spd="slow">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85720" y="357166"/>
            <a:ext cx="8572560" cy="5857916"/>
          </a:xfrm>
          <a:prstGeom prst="roundRect">
            <a:avLst>
              <a:gd name="adj" fmla="val 8862"/>
            </a:avLst>
          </a:prstGeom>
          <a:solidFill>
            <a:srgbClr val="FFFF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fa-IR" sz="3600" dirty="0" smtClean="0">
                <a:solidFill>
                  <a:schemeClr val="tx1"/>
                </a:solidFill>
                <a:cs typeface="B Titr" pitchFamily="2" charset="-78"/>
              </a:rPr>
              <a:t>در سال 2007 هیات استاندارد های حسابداری مالی آمریکا نسخه تجدید نظر شده ی استاندارد حسابداری بین المللی شماره 1 را منتشر کرد . این هیئت در اکتبر سال 2008 بیانیه ای تحت عنوان       </a:t>
            </a:r>
            <a:r>
              <a:rPr lang="fa-IR" sz="3600" dirty="0" smtClean="0">
                <a:solidFill>
                  <a:srgbClr val="C00000"/>
                </a:solidFill>
                <a:cs typeface="B Titr" pitchFamily="2" charset="-78"/>
              </a:rPr>
              <a:t>” دیدگاه های اولیه در ارائه ی صورت های مالی ”</a:t>
            </a:r>
            <a:r>
              <a:rPr lang="fa-IR" sz="3600" dirty="0" smtClean="0">
                <a:solidFill>
                  <a:schemeClr val="tx1"/>
                </a:solidFill>
                <a:cs typeface="B Titr" pitchFamily="2" charset="-78"/>
              </a:rPr>
              <a:t> منتشر کرد تا درسال 2011 به صورت استاندارد منتشر شود . این ارائه خلاصه ای از مهمترین موضوعات مطرح شده در این بیانیه و تصویری از </a:t>
            </a:r>
            <a:r>
              <a:rPr lang="fa-IR" sz="3200" dirty="0" smtClean="0">
                <a:solidFill>
                  <a:schemeClr val="tx1"/>
                </a:solidFill>
                <a:cs typeface="B Titr" pitchFamily="2" charset="-78"/>
              </a:rPr>
              <a:t>تغییرات درارائه صورت های مالی را ترسیم می کند .  </a:t>
            </a:r>
            <a:endParaRPr lang="en-US" sz="3600" dirty="0"/>
          </a:p>
        </p:txBody>
      </p:sp>
    </p:spTree>
  </p:cSld>
  <p:clrMapOvr>
    <a:masterClrMapping/>
  </p:clrMapOvr>
  <p:transition spd="slow">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85720" y="357166"/>
            <a:ext cx="8572560" cy="5857916"/>
          </a:xfrm>
          <a:prstGeom prst="roundRect">
            <a:avLst>
              <a:gd name="adj" fmla="val 8862"/>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en-US" sz="3200" dirty="0"/>
          </a:p>
        </p:txBody>
      </p:sp>
      <p:sp>
        <p:nvSpPr>
          <p:cNvPr id="2" name="Rectangle 1"/>
          <p:cNvSpPr/>
          <p:nvPr/>
        </p:nvSpPr>
        <p:spPr>
          <a:xfrm>
            <a:off x="571472" y="626820"/>
            <a:ext cx="8001056" cy="5878532"/>
          </a:xfrm>
          <a:prstGeom prst="rect">
            <a:avLst/>
          </a:prstGeom>
        </p:spPr>
        <p:txBody>
          <a:bodyPr wrap="square">
            <a:spAutoFit/>
          </a:bodyPr>
          <a:lstStyle/>
          <a:p>
            <a:pPr algn="just" rtl="1">
              <a:buNone/>
            </a:pPr>
            <a:r>
              <a:rPr lang="fa-IR" sz="2800" b="1" dirty="0" smtClean="0">
                <a:solidFill>
                  <a:srgbClr val="C00000"/>
                </a:solidFill>
                <a:cs typeface="B Titr" pitchFamily="2" charset="-78"/>
              </a:rPr>
              <a:t>اهداف صورت های مالی :</a:t>
            </a:r>
          </a:p>
          <a:p>
            <a:pPr algn="just" rtl="1">
              <a:buNone/>
            </a:pPr>
            <a:r>
              <a:rPr lang="fa-IR" sz="2800" b="1" dirty="0" smtClean="0">
                <a:solidFill>
                  <a:srgbClr val="7030A0"/>
                </a:solidFill>
                <a:cs typeface="B Titr" pitchFamily="2" charset="-78"/>
              </a:rPr>
              <a:t>1)</a:t>
            </a:r>
            <a:r>
              <a:rPr lang="fa-IR" sz="2800" b="1" dirty="0" smtClean="0">
                <a:cs typeface="B Titr" pitchFamily="2" charset="-78"/>
              </a:rPr>
              <a:t>فراهم کردن اطلاعات برای سرمایه گذاران فعلی، بالقوه و اعتبار دهندگان و سایر استفاده کنندگان جهت تصمیم گیری در مورد سرمایه های شان.</a:t>
            </a:r>
          </a:p>
          <a:p>
            <a:pPr algn="just" rtl="1">
              <a:buNone/>
            </a:pPr>
            <a:r>
              <a:rPr lang="fa-IR" sz="2800" b="1" dirty="0" smtClean="0">
                <a:solidFill>
                  <a:srgbClr val="7030A0"/>
                </a:solidFill>
                <a:cs typeface="B Titr" pitchFamily="2" charset="-78"/>
              </a:rPr>
              <a:t>2)</a:t>
            </a:r>
            <a:r>
              <a:rPr lang="fa-IR" sz="2800" b="1" dirty="0" smtClean="0">
                <a:cs typeface="B Titr" pitchFamily="2" charset="-78"/>
              </a:rPr>
              <a:t>فراهم کردن اطلاعات برای سرمایه گذاران تا بتوانند مبلغ، زمان بندی و ریسک جریان نقدی واحد تجاری را پیش بینی کنند ،دانستن در مورد توان واحد تجاری در تولید وجه نقد و تاثیر آن بر قیمت حقوق مالکانه ، ارزیابی عملکرد مدیریت در استفاده بهینه و سود آور از دارایی ها</a:t>
            </a:r>
          </a:p>
          <a:p>
            <a:pPr algn="just" rtl="1">
              <a:buNone/>
            </a:pPr>
            <a:r>
              <a:rPr lang="fa-IR" sz="2800" b="1" dirty="0" smtClean="0">
                <a:solidFill>
                  <a:srgbClr val="7030A0"/>
                </a:solidFill>
                <a:cs typeface="B Titr" pitchFamily="2" charset="-78"/>
              </a:rPr>
              <a:t>3)</a:t>
            </a:r>
            <a:r>
              <a:rPr lang="fa-IR" sz="2800" b="1" dirty="0" smtClean="0">
                <a:cs typeface="B Titr" pitchFamily="2" charset="-78"/>
              </a:rPr>
              <a:t>فراهم کردن اطلاعات برای اعتبار دهندگان </a:t>
            </a:r>
          </a:p>
          <a:p>
            <a:pPr algn="just" rtl="1">
              <a:buNone/>
            </a:pPr>
            <a:r>
              <a:rPr lang="fa-IR" sz="2800" b="1" dirty="0" smtClean="0">
                <a:solidFill>
                  <a:srgbClr val="7030A0"/>
                </a:solidFill>
                <a:cs typeface="B Titr" pitchFamily="2" charset="-78"/>
              </a:rPr>
              <a:t>4)</a:t>
            </a:r>
            <a:r>
              <a:rPr lang="fa-IR" sz="2800" b="1" dirty="0" smtClean="0">
                <a:cs typeface="B Titr" pitchFamily="2" charset="-78"/>
              </a:rPr>
              <a:t>صورت های مالی باید منابع در اختیار واحد تجاری و ادعاهای مرتبط با آن منابع را گزارش نمایند. </a:t>
            </a:r>
            <a:endParaRPr lang="en-US" sz="2800" dirty="0" smtClean="0">
              <a:cs typeface="B Titr" pitchFamily="2" charset="-78"/>
            </a:endParaRPr>
          </a:p>
          <a:p>
            <a:pPr algn="just" rtl="1"/>
            <a:endParaRPr lang="en-US" sz="4000" dirty="0"/>
          </a:p>
        </p:txBody>
      </p:sp>
    </p:spTree>
  </p:cSld>
  <p:clrMapOvr>
    <a:masterClrMapping/>
  </p:clrMapOvr>
  <p:transition spd="slow">
    <p:plus/>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956</TotalTime>
  <Words>1501</Words>
  <Application>Microsoft Office PowerPoint</Application>
  <PresentationFormat>On-screen Show (4:3)</PresentationFormat>
  <Paragraphs>183</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7201</dc:creator>
  <cp:lastModifiedBy>Administrator</cp:lastModifiedBy>
  <cp:revision>99</cp:revision>
  <dcterms:created xsi:type="dcterms:W3CDTF">2014-02-19T08:38:14Z</dcterms:created>
  <dcterms:modified xsi:type="dcterms:W3CDTF">2014-04-12T03:16:12Z</dcterms:modified>
</cp:coreProperties>
</file>