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0" r:id="rId7"/>
    <p:sldId id="261" r:id="rId8"/>
    <p:sldId id="270" r:id="rId9"/>
    <p:sldId id="262" r:id="rId10"/>
    <p:sldId id="263" r:id="rId11"/>
    <p:sldId id="264" r:id="rId12"/>
    <p:sldId id="265" r:id="rId13"/>
    <p:sldId id="266" r:id="rId14"/>
    <p:sldId id="267" r:id="rId15"/>
    <p:sldId id="268" r:id="rId16"/>
    <p:sldId id="269"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448ADDC-0073-48E4-A614-D2108A9BD53F}" type="datetimeFigureOut">
              <a:rPr lang="en-US" smtClean="0"/>
              <a:t>10/29/2016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612FC78-1B2E-4FFC-83E3-CC376C0049C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562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8ADDC-0073-48E4-A614-D2108A9BD53F}"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347115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8ADDC-0073-48E4-A614-D2108A9BD53F}"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277412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8ADDC-0073-48E4-A614-D2108A9BD53F}"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83499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448ADDC-0073-48E4-A614-D2108A9BD53F}" type="datetimeFigureOut">
              <a:rPr lang="en-US" smtClean="0"/>
              <a:t>10/29/2016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612FC78-1B2E-4FFC-83E3-CC376C0049C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797537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48ADDC-0073-48E4-A614-D2108A9BD53F}"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204838220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48ADDC-0073-48E4-A614-D2108A9BD53F}"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376011864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8ADDC-0073-48E4-A614-D2108A9BD53F}"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378780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8ADDC-0073-48E4-A614-D2108A9BD53F}"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12541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2448ADDC-0073-48E4-A614-D2108A9BD53F}" type="datetimeFigureOut">
              <a:rPr lang="en-US" smtClean="0"/>
              <a:t>10/29/2016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8612FC78-1B2E-4FFC-83E3-CC376C0049C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938642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2448ADDC-0073-48E4-A614-D2108A9BD53F}" type="datetimeFigureOut">
              <a:rPr lang="en-US" smtClean="0"/>
              <a:t>10/29/2016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8612FC78-1B2E-4FFC-83E3-CC376C0049C5}" type="slidenum">
              <a:rPr lang="en-US" smtClean="0"/>
              <a:t>‹#›</a:t>
            </a:fld>
            <a:endParaRPr lang="en-US"/>
          </a:p>
        </p:txBody>
      </p:sp>
    </p:spTree>
    <p:extLst>
      <p:ext uri="{BB962C8B-B14F-4D97-AF65-F5344CB8AC3E}">
        <p14:creationId xmlns:p14="http://schemas.microsoft.com/office/powerpoint/2010/main" val="25517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448ADDC-0073-48E4-A614-D2108A9BD53F}" type="datetimeFigureOut">
              <a:rPr lang="en-US" smtClean="0"/>
              <a:t>10/29/2016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612FC78-1B2E-4FFC-83E3-CC376C0049C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756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B Titr" panose="00000700000000000000" pitchFamily="2" charset="-78"/>
              </a:rPr>
              <a:t>مخازن</a:t>
            </a:r>
            <a:br>
              <a:rPr lang="en-US" dirty="0">
                <a:cs typeface="B Titr" panose="00000700000000000000" pitchFamily="2" charset="-78"/>
              </a:rPr>
            </a:br>
            <a:r>
              <a:rPr lang="fa-IR" dirty="0">
                <a:cs typeface="B Titr" panose="00000700000000000000" pitchFamily="2" charset="-78"/>
              </a:rPr>
              <a:t> تحت</a:t>
            </a:r>
            <a:br>
              <a:rPr lang="en-US" dirty="0">
                <a:cs typeface="B Titr" panose="00000700000000000000" pitchFamily="2" charset="-78"/>
              </a:rPr>
            </a:br>
            <a:r>
              <a:rPr lang="fa-IR" dirty="0">
                <a:cs typeface="B Titr" panose="00000700000000000000" pitchFamily="2" charset="-78"/>
              </a:rPr>
              <a:t> فشار2</a:t>
            </a:r>
            <a:endParaRPr lang="en-US" dirty="0"/>
          </a:p>
        </p:txBody>
      </p:sp>
      <p:sp>
        <p:nvSpPr>
          <p:cNvPr id="3" name="Subtitle 2"/>
          <p:cNvSpPr>
            <a:spLocks noGrp="1"/>
          </p:cNvSpPr>
          <p:nvPr>
            <p:ph type="subTitle" idx="1"/>
          </p:nvPr>
        </p:nvSpPr>
        <p:spPr/>
        <p:txBody>
          <a:bodyPr>
            <a:normAutofit/>
          </a:bodyPr>
          <a:lstStyle/>
          <a:p>
            <a:r>
              <a:rPr lang="fa-IR" sz="3600" dirty="0">
                <a:cs typeface="B Nazanin" panose="00000400000000000000" pitchFamily="2" charset="-78"/>
              </a:rPr>
              <a:t>مخازن ایستا</a:t>
            </a:r>
            <a:endParaRPr lang="en-US" sz="3600" dirty="0">
              <a:cs typeface="B Nazanin" panose="00000400000000000000" pitchFamily="2" charset="-78"/>
            </a:endParaRPr>
          </a:p>
        </p:txBody>
      </p:sp>
    </p:spTree>
    <p:extLst>
      <p:ext uri="{BB962C8B-B14F-4D97-AF65-F5344CB8AC3E}">
        <p14:creationId xmlns:p14="http://schemas.microsoft.com/office/powerpoint/2010/main" val="55068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957" y="284923"/>
            <a:ext cx="10178322" cy="3593591"/>
          </a:xfrm>
        </p:spPr>
        <p:txBody>
          <a:bodyPr>
            <a:noAutofit/>
          </a:bodyPr>
          <a:lstStyle/>
          <a:p>
            <a:pPr marL="0" indent="0" algn="r" rtl="1">
              <a:buNone/>
            </a:pPr>
            <a:r>
              <a:rPr lang="fa-IR" sz="2800" dirty="0">
                <a:cs typeface="B Nazanin" panose="00000400000000000000" pitchFamily="2" charset="-78"/>
              </a:rPr>
              <a:t>مخازن باید توسط یک پوشش مناسب برای مقاومت در برابر خوردگی محافظت می شود. به عنوان مثال، سطح خارجی تانک برای قرار دادن در خشکی زیرزمینی باید در ابتدا با مواد شیمایی و تمیز کننده، تمیز گردد و پس از آن با قیر داغ تقویت شده با پشم شیشه یا الیاف مصنوعی، یا برخی مواد دیگر پوشش داده شوند.</a:t>
            </a:r>
          </a:p>
          <a:p>
            <a:pPr marL="0" indent="0" algn="r" rtl="1">
              <a:buNone/>
            </a:pPr>
            <a:r>
              <a:rPr lang="fa-IR" sz="2800" dirty="0">
                <a:cs typeface="B Nazanin" panose="00000400000000000000" pitchFamily="2" charset="-78"/>
              </a:rPr>
              <a:t>پس از مخازن در موقعیت قرار داده شده است، سطوح خارجی باید برای آسیب بازرسی شوند.</a:t>
            </a:r>
          </a:p>
          <a:p>
            <a:pPr marL="0" indent="0" algn="r" rtl="1">
              <a:buNone/>
            </a:pPr>
            <a:r>
              <a:rPr lang="fa-IR" sz="2800" dirty="0">
                <a:cs typeface="B Nazanin" panose="00000400000000000000" pitchFamily="2" charset="-78"/>
              </a:rPr>
              <a:t>مخزن پس از نصب، اما قبل از اینکه پر شود، بایستی تست نشت هیدرولیکی شود. هنگامی که این کار انجام شود، به یاد داشته باشید این است که تفاوت در وزن مخصوص مایعات و آب قابل اشتعال وجود دارد. اگر آب برای تست هیدرولیک مخزن استفاده می شود خطوط لوله و پشتیبانی از اتصال آن باید از قدرت کافی برایمقاومت در برابر بارگذاری تست هیدرولیک را داشته باشد. همه نشتی ها یا شکاف های های دیگر موجود در مخزن باید قبل از پر کردن مخزن اصلاح گردد.</a:t>
            </a:r>
            <a:endParaRPr lang="en-US" sz="2800" dirty="0">
              <a:cs typeface="B Nazanin" panose="00000400000000000000" pitchFamily="2" charset="-78"/>
            </a:endParaRPr>
          </a:p>
        </p:txBody>
      </p:sp>
    </p:spTree>
    <p:extLst>
      <p:ext uri="{BB962C8B-B14F-4D97-AF65-F5344CB8AC3E}">
        <p14:creationId xmlns:p14="http://schemas.microsoft.com/office/powerpoint/2010/main" val="411717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5487" y="382385"/>
            <a:ext cx="8420722" cy="6331275"/>
          </a:xfrm>
          <a:prstGeom prst="rect">
            <a:avLst/>
          </a:prstGeom>
        </p:spPr>
      </p:pic>
    </p:spTree>
    <p:extLst>
      <p:ext uri="{BB962C8B-B14F-4D97-AF65-F5344CB8AC3E}">
        <p14:creationId xmlns:p14="http://schemas.microsoft.com/office/powerpoint/2010/main" val="360258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محل نگهداری مخازن</a:t>
            </a:r>
            <a:endParaRPr lang="en-US" dirty="0">
              <a:cs typeface="B Titr" panose="00000700000000000000" pitchFamily="2" charset="-78"/>
            </a:endParaRPr>
          </a:p>
        </p:txBody>
      </p:sp>
      <p:sp>
        <p:nvSpPr>
          <p:cNvPr id="3" name="Content Placeholder 2"/>
          <p:cNvSpPr>
            <a:spLocks noGrp="1"/>
          </p:cNvSpPr>
          <p:nvPr>
            <p:ph idx="1"/>
          </p:nvPr>
        </p:nvSpPr>
        <p:spPr>
          <a:xfrm>
            <a:off x="1251678" y="1755914"/>
            <a:ext cx="10178322" cy="3593591"/>
          </a:xfrm>
        </p:spPr>
        <p:txBody>
          <a:bodyPr>
            <a:noAutofit/>
          </a:bodyPr>
          <a:lstStyle/>
          <a:p>
            <a:pPr marL="0" indent="0" algn="r" rtl="1">
              <a:buNone/>
            </a:pPr>
            <a:r>
              <a:rPr lang="fa-IR" sz="2400" dirty="0">
                <a:cs typeface="B Nazanin" panose="00000400000000000000" pitchFamily="2" charset="-78"/>
              </a:rPr>
              <a:t>مخازن باید توسط یک باند برای محدود کردن گسترش نشت احاطه شوند. روش دیگر، مایع ممکن است در یک منطقه تجمع و یا بصورت بخار در آیند که استفاده از دیوارهای انحراف ضروری می باشد. باندها ممکن است بیش از یک مخزن را احاطه نمایند و باید طراحی بگونه ای باشد که حداقل 110٪ از ظرفیت از بزرگترین مخزن بزرگی داشته باشد.</a:t>
            </a:r>
          </a:p>
          <a:p>
            <a:pPr marL="0" indent="0" algn="r" rtl="1">
              <a:buNone/>
            </a:pPr>
            <a:r>
              <a:rPr lang="fa-IR" sz="2400" dirty="0">
                <a:cs typeface="B Nazanin" panose="00000400000000000000" pitchFamily="2" charset="-78"/>
              </a:rPr>
              <a:t>در موارد استثنایی، که در آن هیچ خطر آلودگی و یا خطر برای عموم مردم وجود ندارد، این رقم ممکن است به 75٪ کاهش می یابد. باند های کوتاه نیز ممکن است برای تقسیم مخازن به گروه های واسطه کوچک برای به حداقل رساندن سطح نشت هر واسطه و کاهش انتشار آتش به سایر مخازن مورد استفاده قرار می گیرد. باندها اساسا بایستی غیر قابل نفوذ مایع ذخیره باشد، و مقاوم در برابر هیدرواستاتیک طراحی شده باشند. آنها ممکن است تا حدی زیر سطح زمین برای مقاومت بیشتر دیوار ها ساخته شوند. باندها بایستی مقاومت لازم در برابر ضربه نیز داشته باشند.</a:t>
            </a:r>
            <a:endParaRPr lang="en-US" sz="2400" dirty="0">
              <a:cs typeface="B Nazanin" panose="00000400000000000000" pitchFamily="2" charset="-78"/>
            </a:endParaRPr>
          </a:p>
        </p:txBody>
      </p:sp>
    </p:spTree>
    <p:extLst>
      <p:ext uri="{BB962C8B-B14F-4D97-AF65-F5344CB8AC3E}">
        <p14:creationId xmlns:p14="http://schemas.microsoft.com/office/powerpoint/2010/main" val="340050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965" y="616227"/>
            <a:ext cx="10178322" cy="3593591"/>
          </a:xfrm>
        </p:spPr>
        <p:txBody>
          <a:bodyPr>
            <a:noAutofit/>
          </a:bodyPr>
          <a:lstStyle/>
          <a:p>
            <a:pPr marL="0" indent="0" algn="r" rtl="1">
              <a:buNone/>
            </a:pPr>
            <a:r>
              <a:rPr lang="fa-IR" sz="2400" dirty="0">
                <a:cs typeface="B Nazanin" panose="00000400000000000000" pitchFamily="2" charset="-78"/>
              </a:rPr>
              <a:t>ارتفاع باند باید به گونه ای باشد که اطمینان کامل از تهویه مناسب در باند، دسترسی آسان آتش نشانی و ارتفاع مناسبی برای فرار را خاصل نماید. ارتفاع به طور معمول نباید از 1.5متر</a:t>
            </a:r>
            <a:r>
              <a:rPr lang="en-US" sz="2400" dirty="0">
                <a:cs typeface="B Nazanin" panose="00000400000000000000" pitchFamily="2" charset="-78"/>
              </a:rPr>
              <a:t> </a:t>
            </a:r>
            <a:r>
              <a:rPr lang="fa-IR" sz="2400" dirty="0">
                <a:cs typeface="B Nazanin" panose="00000400000000000000" pitchFamily="2" charset="-78"/>
              </a:rPr>
              <a:t>تجاوز، اگر چه 2متر ارتفاع</a:t>
            </a:r>
            <a:r>
              <a:rPr lang="en-US" sz="2400" dirty="0">
                <a:cs typeface="B Nazanin" panose="00000400000000000000" pitchFamily="2" charset="-78"/>
              </a:rPr>
              <a:t> </a:t>
            </a:r>
            <a:r>
              <a:rPr lang="fa-IR" sz="2400" dirty="0">
                <a:cs typeface="B Nazanin" panose="00000400000000000000" pitchFamily="2" charset="-78"/>
              </a:rPr>
              <a:t>را می توان در برخی از موارد که مخازن بزرگ قرار دارند استفاده نمود. ارتفاع دیوار انحراف و باند های فوری  باید کمتر از 0.5 متر باشند مگر آنکه زمنی شرایط خاصی داشته باشد، مثلا شیب دار باشد.</a:t>
            </a:r>
          </a:p>
          <a:p>
            <a:pPr marL="0" indent="0" algn="r" rtl="1">
              <a:buNone/>
            </a:pPr>
            <a:r>
              <a:rPr lang="fa-IR" sz="2400" dirty="0">
                <a:cs typeface="B Nazanin" panose="00000400000000000000" pitchFamily="2" charset="-78"/>
              </a:rPr>
              <a:t>کف بوند باید از بتن یا مواد دیگر است که مقاوم در برابر با مایع باشند ساخته شوند، و در صورت لزوم زهکشی مناسبی برای جلوگیری از تجمع جزئی مایع در نزدیکی مخازن در بر داشته باشد. از سنگ ریزه ها و مواد مشابه برای زیر سازی مناسب زمین جهت غیر قابل نفوذ پذیری می توان استفاده نمود. برای این منظور از غشاء های مناسب نیز برای جدا سازی آب از مواد سمغی با مایعات دیگر استفاده نمود. </a:t>
            </a:r>
          </a:p>
          <a:p>
            <a:pPr marL="0" indent="0" algn="r" rtl="1">
              <a:buNone/>
            </a:pPr>
            <a:r>
              <a:rPr lang="fa-IR" sz="2400" dirty="0">
                <a:cs typeface="B Nazanin" panose="00000400000000000000" pitchFamily="2" charset="-78"/>
              </a:rPr>
              <a:t>نبایستی هیچگونه پوشش گیاهی (به جز چمن کوتاه) و یا دیگر مواد قابل احتراق، و یا هیچ ظرف مایع یا سیلندر گاز (کامل و یا خالی) در داخل باند و یا خارج باند به فاصله 1 متری ذخیره و نگهداری شوند. نبایستی از </a:t>
            </a:r>
            <a:r>
              <a:rPr lang="en-US" sz="2400" dirty="0" err="1">
                <a:cs typeface="B Nazanin" panose="00000400000000000000" pitchFamily="2" charset="-78"/>
              </a:rPr>
              <a:t>Weedkiller</a:t>
            </a:r>
            <a:r>
              <a:rPr lang="en-US" sz="2400" dirty="0">
                <a:cs typeface="B Nazanin" panose="00000400000000000000" pitchFamily="2" charset="-78"/>
              </a:rPr>
              <a:t> </a:t>
            </a:r>
            <a:r>
              <a:rPr lang="fa-IR" sz="2400" dirty="0">
                <a:cs typeface="B Nazanin" panose="00000400000000000000" pitchFamily="2" charset="-78"/>
              </a:rPr>
              <a:t> که حاوی کلرات سدیم و سایر مواد اکسید می باشند در مناطق ذخیره سازی تانکرو یا اطراف باندها به دلیل افزایش خطر آتش سوزی استفاده نمود.</a:t>
            </a:r>
            <a:endParaRPr lang="en-US" sz="2400" dirty="0">
              <a:cs typeface="B Nazanin" panose="00000400000000000000" pitchFamily="2" charset="-78"/>
            </a:endParaRPr>
          </a:p>
        </p:txBody>
      </p:sp>
    </p:spTree>
    <p:extLst>
      <p:ext uri="{BB962C8B-B14F-4D97-AF65-F5344CB8AC3E}">
        <p14:creationId xmlns:p14="http://schemas.microsoft.com/office/powerpoint/2010/main" val="355091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452" y="417445"/>
            <a:ext cx="10369826" cy="3593591"/>
          </a:xfrm>
        </p:spPr>
        <p:txBody>
          <a:bodyPr>
            <a:noAutofit/>
          </a:bodyPr>
          <a:lstStyle/>
          <a:p>
            <a:pPr marL="0" indent="0" algn="r" rtl="1">
              <a:buNone/>
            </a:pPr>
            <a:r>
              <a:rPr lang="fa-IR" sz="2400" dirty="0">
                <a:cs typeface="B Nazanin" panose="00000400000000000000" pitchFamily="2" charset="-78"/>
              </a:rPr>
              <a:t>وسایل مناسبی برای جمع آموری آب از سطوح باند بایستی فراهم شود. اگر ار یک پمپ الکتریکی مکنده استفاده می شود، تجهیزات الکتریکی باید از یک نوع متناسب با منطقه استفاده نمود (به عنوان مثال ذاتا امن) .</a:t>
            </a:r>
          </a:p>
          <a:p>
            <a:pPr marL="0" indent="0" algn="r" rtl="1">
              <a:buNone/>
            </a:pPr>
            <a:r>
              <a:rPr lang="fa-IR" sz="2400" dirty="0">
                <a:cs typeface="B Nazanin" panose="00000400000000000000" pitchFamily="2" charset="-78"/>
              </a:rPr>
              <a:t>اگر از شیر تخلیه استفاده می شود، آن را بایستی خارج دیوار باند  قرار گیرد و با اعمال نیروی خارجی برای اطمینان لازم  از بسته باقی ماندن شیر خاصل گردد، و ترجیحا قفل شده باشد به جز زمانی که آب حذف نشده است. مایعات قابل اشتعال که قابلیت مخلوط شدن با آب های سطحی باند ندارند هر دو از طریق رهگیر جداگانه خارج شوند تا از ورودمایعات قابل اشتعال به سیستم زهکشی اصلی جلوگیری شود. برای مایعات قابل اختلاط با آب، سیستم های زهکشی خاص ممکن است مورد نیاز باشد.</a:t>
            </a:r>
          </a:p>
          <a:p>
            <a:pPr marL="0" indent="0" algn="r" rtl="1">
              <a:buNone/>
            </a:pPr>
            <a:r>
              <a:rPr lang="fa-IR" sz="2400" dirty="0">
                <a:cs typeface="B Nazanin" panose="00000400000000000000" pitchFamily="2" charset="-78"/>
              </a:rPr>
              <a:t>نشت مخازن هیدروکربنی همچنین می توانید پیامدهای زیست محیطی قابل توجهی داشته باشد. نسخه های کنترل نشده و یا نشت می توانید سیستم های زهکشی سطح آب وارد شده و باعث آلودگی آب، با آسیب های زیست محیطی گردند. آنها همچنین می توانند موجب آلودگی زمین، با اعمال خطر آسیب به سلامت انسان گردند.</a:t>
            </a:r>
            <a:endParaRPr lang="en-US" sz="2400" dirty="0">
              <a:cs typeface="B Nazanin" panose="00000400000000000000" pitchFamily="2" charset="-78"/>
            </a:endParaRPr>
          </a:p>
        </p:txBody>
      </p:sp>
    </p:spTree>
    <p:extLst>
      <p:ext uri="{BB962C8B-B14F-4D97-AF65-F5344CB8AC3E}">
        <p14:creationId xmlns:p14="http://schemas.microsoft.com/office/powerpoint/2010/main" val="334845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BUNDINg storage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22" y="183874"/>
            <a:ext cx="10589433" cy="617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1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BUNDINg storage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227" y="1442728"/>
            <a:ext cx="5123304" cy="34093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NDINg storage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379" y="1121159"/>
            <a:ext cx="2636011" cy="427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2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141401"/>
            <a:ext cx="10396882" cy="1151965"/>
          </a:xfrm>
        </p:spPr>
        <p:txBody>
          <a:bodyPr/>
          <a:lstStyle/>
          <a:p>
            <a:r>
              <a:rPr lang="en-US" dirty="0"/>
              <a:t>HAZHCHEM</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36374" y="1325973"/>
            <a:ext cx="4350025" cy="3253819"/>
          </a:xfrm>
        </p:spPr>
      </p:pic>
      <p:pic>
        <p:nvPicPr>
          <p:cNvPr id="5" name="Picture 4"/>
          <p:cNvPicPr>
            <a:picLocks noChangeAspect="1"/>
          </p:cNvPicPr>
          <p:nvPr/>
        </p:nvPicPr>
        <p:blipFill>
          <a:blip r:embed="rId3"/>
          <a:stretch>
            <a:fillRect/>
          </a:stretch>
        </p:blipFill>
        <p:spPr>
          <a:xfrm>
            <a:off x="6406390" y="685800"/>
            <a:ext cx="4542009" cy="4733925"/>
          </a:xfrm>
          <a:prstGeom prst="rect">
            <a:avLst/>
          </a:prstGeom>
        </p:spPr>
      </p:pic>
      <p:sp>
        <p:nvSpPr>
          <p:cNvPr id="6" name="TextBox 5"/>
          <p:cNvSpPr txBox="1"/>
          <p:nvPr/>
        </p:nvSpPr>
        <p:spPr>
          <a:xfrm>
            <a:off x="6665844" y="224135"/>
            <a:ext cx="1550424" cy="461665"/>
          </a:xfrm>
          <a:prstGeom prst="rect">
            <a:avLst/>
          </a:prstGeom>
          <a:noFill/>
        </p:spPr>
        <p:txBody>
          <a:bodyPr wrap="none" rtlCol="0">
            <a:spAutoFit/>
          </a:bodyPr>
          <a:lstStyle/>
          <a:p>
            <a:r>
              <a:rPr lang="en-US" sz="2400" dirty="0">
                <a:solidFill>
                  <a:srgbClr val="FF0000"/>
                </a:solidFill>
              </a:rPr>
              <a:t>UN classes</a:t>
            </a:r>
          </a:p>
        </p:txBody>
      </p:sp>
      <p:cxnSp>
        <p:nvCxnSpPr>
          <p:cNvPr id="8" name="Straight Arrow Connector 7"/>
          <p:cNvCxnSpPr/>
          <p:nvPr/>
        </p:nvCxnSpPr>
        <p:spPr>
          <a:xfrm>
            <a:off x="450574" y="3167268"/>
            <a:ext cx="92050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7124" y="2551042"/>
            <a:ext cx="92050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6508" y="2207623"/>
            <a:ext cx="845103" cy="338554"/>
          </a:xfrm>
          <a:prstGeom prst="rect">
            <a:avLst/>
          </a:prstGeom>
          <a:noFill/>
        </p:spPr>
        <p:txBody>
          <a:bodyPr wrap="none" rtlCol="0">
            <a:spAutoFit/>
          </a:bodyPr>
          <a:lstStyle/>
          <a:p>
            <a:r>
              <a:rPr lang="en-US" sz="1600" dirty="0">
                <a:solidFill>
                  <a:srgbClr val="00B0F0"/>
                </a:solidFill>
                <a:latin typeface="Aharoni" panose="02010803020104030203" pitchFamily="2" charset="-79"/>
                <a:cs typeface="Aharoni" panose="02010803020104030203" pitchFamily="2" charset="-79"/>
              </a:rPr>
              <a:t>UN No</a:t>
            </a:r>
          </a:p>
        </p:txBody>
      </p:sp>
      <p:sp>
        <p:nvSpPr>
          <p:cNvPr id="11" name="TextBox 10"/>
          <p:cNvSpPr txBox="1"/>
          <p:nvPr/>
        </p:nvSpPr>
        <p:spPr>
          <a:xfrm>
            <a:off x="357550" y="4874292"/>
            <a:ext cx="3927678"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B0F0"/>
                </a:solidFill>
                <a:latin typeface="Aharoni" panose="02010803020104030203" pitchFamily="2" charset="-79"/>
                <a:cs typeface="Aharoni" panose="02010803020104030203" pitchFamily="2" charset="-79"/>
              </a:rPr>
              <a:t>Emergency Action Code (EAC)</a:t>
            </a:r>
          </a:p>
          <a:p>
            <a:pPr marL="285750" indent="-285750">
              <a:buFont typeface="Arial" panose="020B0604020202020204" pitchFamily="34" charset="0"/>
              <a:buChar char="•"/>
            </a:pPr>
            <a:r>
              <a:rPr lang="en-US" sz="1600" dirty="0">
                <a:solidFill>
                  <a:srgbClr val="00B0F0"/>
                </a:solidFill>
                <a:latin typeface="Aharoni" panose="02010803020104030203" pitchFamily="2" charset="-79"/>
                <a:cs typeface="Aharoni" panose="02010803020104030203" pitchFamily="2" charset="-79"/>
              </a:rPr>
              <a:t>Hazard Identification Number (HIN)</a:t>
            </a:r>
          </a:p>
        </p:txBody>
      </p:sp>
      <p:sp>
        <p:nvSpPr>
          <p:cNvPr id="12" name="TextBox 11"/>
          <p:cNvSpPr txBox="1"/>
          <p:nvPr/>
        </p:nvSpPr>
        <p:spPr>
          <a:xfrm>
            <a:off x="5553541" y="2813110"/>
            <a:ext cx="1010213" cy="338554"/>
          </a:xfrm>
          <a:prstGeom prst="rect">
            <a:avLst/>
          </a:prstGeom>
          <a:noFill/>
        </p:spPr>
        <p:txBody>
          <a:bodyPr wrap="none" rtlCol="0">
            <a:spAutoFit/>
          </a:bodyPr>
          <a:lstStyle/>
          <a:p>
            <a:r>
              <a:rPr lang="en-US" sz="1600" dirty="0">
                <a:solidFill>
                  <a:srgbClr val="00B0F0"/>
                </a:solidFill>
                <a:latin typeface="Aharoni" panose="02010803020104030203" pitchFamily="2" charset="-79"/>
                <a:cs typeface="Aharoni" panose="02010803020104030203" pitchFamily="2" charset="-79"/>
              </a:rPr>
              <a:t>UN class</a:t>
            </a:r>
          </a:p>
        </p:txBody>
      </p:sp>
      <p:cxnSp>
        <p:nvCxnSpPr>
          <p:cNvPr id="13" name="Straight Arrow Connector 12"/>
          <p:cNvCxnSpPr/>
          <p:nvPr/>
        </p:nvCxnSpPr>
        <p:spPr>
          <a:xfrm flipH="1" flipV="1">
            <a:off x="5638800" y="3178169"/>
            <a:ext cx="685798" cy="31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0574" y="3135898"/>
            <a:ext cx="0" cy="171439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288774" y="1478373"/>
            <a:ext cx="4350025" cy="3253819"/>
          </a:xfrm>
          <a:prstGeom prst="rect">
            <a:avLst/>
          </a:prstGeom>
        </p:spPr>
      </p:pic>
    </p:spTree>
    <p:extLst>
      <p:ext uri="{BB962C8B-B14F-4D97-AF65-F5344CB8AC3E}">
        <p14:creationId xmlns:p14="http://schemas.microsoft.com/office/powerpoint/2010/main" val="173078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722" y="275323"/>
            <a:ext cx="5489713" cy="19745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527" y="2348326"/>
            <a:ext cx="6294368" cy="3623515"/>
          </a:xfrm>
          <a:prstGeom prst="rect">
            <a:avLst/>
          </a:prstGeom>
        </p:spPr>
      </p:pic>
    </p:spTree>
    <p:extLst>
      <p:ext uri="{BB962C8B-B14F-4D97-AF65-F5344CB8AC3E}">
        <p14:creationId xmlns:p14="http://schemas.microsoft.com/office/powerpoint/2010/main" val="219825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مخازن با سقف شناور</a:t>
            </a:r>
            <a:endParaRPr lang="en-US" dirty="0">
              <a:cs typeface="B Titr" panose="00000700000000000000" pitchFamily="2" charset="-78"/>
            </a:endParaRPr>
          </a:p>
        </p:txBody>
      </p:sp>
      <p:sp>
        <p:nvSpPr>
          <p:cNvPr id="3" name="Content Placeholder 2"/>
          <p:cNvSpPr>
            <a:spLocks noGrp="1"/>
          </p:cNvSpPr>
          <p:nvPr>
            <p:ph idx="1"/>
          </p:nvPr>
        </p:nvSpPr>
        <p:spPr>
          <a:xfrm>
            <a:off x="1251678" y="1874517"/>
            <a:ext cx="10178322" cy="3593591"/>
          </a:xfrm>
        </p:spPr>
        <p:txBody>
          <a:bodyPr>
            <a:normAutofit/>
          </a:bodyPr>
          <a:lstStyle/>
          <a:p>
            <a:pPr marL="0" indent="0" algn="r" rtl="1">
              <a:buNone/>
            </a:pPr>
            <a:r>
              <a:rPr lang="fa-IR" sz="2400" dirty="0">
                <a:cs typeface="B Nazanin" panose="00000400000000000000" pitchFamily="2" charset="-78"/>
              </a:rPr>
              <a:t>همانطور که از نام</a:t>
            </a:r>
            <a:r>
              <a:rPr lang="en-US" sz="2400" dirty="0">
                <a:cs typeface="B Nazanin" panose="00000400000000000000" pitchFamily="2" charset="-78"/>
              </a:rPr>
              <a:t> </a:t>
            </a:r>
            <a:r>
              <a:rPr lang="fa-IR" sz="2400" dirty="0">
                <a:cs typeface="B Nazanin" panose="00000400000000000000" pitchFamily="2" charset="-78"/>
              </a:rPr>
              <a:t> میتوان تشخیص داد، سقف این مخازن شناورمی باشند. </a:t>
            </a:r>
          </a:p>
          <a:p>
            <a:pPr algn="r" rtl="1">
              <a:buFont typeface="Wingdings" panose="05000000000000000000" pitchFamily="2" charset="2"/>
              <a:buChar char="ü"/>
            </a:pPr>
            <a:r>
              <a:rPr lang="fa-IR" sz="2400" dirty="0">
                <a:cs typeface="B Nazanin" panose="00000400000000000000" pitchFamily="2" charset="-78"/>
              </a:rPr>
              <a:t>آنها می توانند در پوسته دورنی مخزن به سمت بالا و پایین حرکت کنند، </a:t>
            </a:r>
          </a:p>
          <a:p>
            <a:pPr algn="r" rtl="1">
              <a:buFont typeface="Wingdings" panose="05000000000000000000" pitchFamily="2" charset="2"/>
              <a:buChar char="ü"/>
            </a:pPr>
            <a:r>
              <a:rPr lang="fa-IR" sz="2400" dirty="0">
                <a:cs typeface="B Nazanin" panose="00000400000000000000" pitchFamily="2" charset="-78"/>
              </a:rPr>
              <a:t>همیشه بلافاصله بالاتر از سطح مایع قرار دارند،</a:t>
            </a:r>
          </a:p>
          <a:p>
            <a:pPr algn="r" rtl="1">
              <a:buFont typeface="Wingdings" panose="05000000000000000000" pitchFamily="2" charset="2"/>
              <a:buChar char="ü"/>
            </a:pPr>
            <a:r>
              <a:rPr lang="fa-IR" sz="2400" dirty="0">
                <a:cs typeface="B Nazanin" panose="00000400000000000000" pitchFamily="2" charset="-78"/>
              </a:rPr>
              <a:t> میزان شکاف هوا رابه حداقل می رساند  و </a:t>
            </a:r>
          </a:p>
          <a:p>
            <a:pPr algn="r" rtl="1">
              <a:buFont typeface="Wingdings" panose="05000000000000000000" pitchFamily="2" charset="2"/>
              <a:buChar char="ü"/>
            </a:pPr>
            <a:r>
              <a:rPr lang="fa-IR" sz="2400" dirty="0">
                <a:cs typeface="B Nazanin" panose="00000400000000000000" pitchFamily="2" charset="-78"/>
              </a:rPr>
              <a:t>پتانسیل ایجاد بخارات هیدروکربن قابل اشتعال را کاهش می دهد.</a:t>
            </a:r>
            <a:endParaRPr lang="en-US" sz="2400" dirty="0">
              <a:cs typeface="B Nazanin" panose="00000400000000000000" pitchFamily="2" charset="-78"/>
            </a:endParaRPr>
          </a:p>
        </p:txBody>
      </p:sp>
      <p:sp>
        <p:nvSpPr>
          <p:cNvPr id="4" name="Rectangle 3"/>
          <p:cNvSpPr/>
          <p:nvPr/>
        </p:nvSpPr>
        <p:spPr>
          <a:xfrm>
            <a:off x="1251678" y="5144942"/>
            <a:ext cx="10178322" cy="830997"/>
          </a:xfrm>
          <a:prstGeom prst="rect">
            <a:avLst/>
          </a:prstGeom>
        </p:spPr>
        <p:txBody>
          <a:bodyPr wrap="square">
            <a:spAutoFit/>
          </a:bodyPr>
          <a:lstStyle/>
          <a:p>
            <a:pPr algn="r" rtl="1"/>
            <a:r>
              <a:rPr lang="en-US" sz="2400" dirty="0" err="1">
                <a:solidFill>
                  <a:schemeClr val="tx1">
                    <a:lumMod val="65000"/>
                    <a:lumOff val="35000"/>
                  </a:schemeClr>
                </a:solidFill>
                <a:cs typeface="B Nazanin" panose="00000400000000000000" pitchFamily="2" charset="-78"/>
              </a:rPr>
              <a:t>دو</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نوع</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اصلی</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از</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مخزن</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شناور</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سقف</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وجود</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دارد</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تنها</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با</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یک</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سقف</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شناور</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خارجی</a:t>
            </a:r>
            <a:r>
              <a:rPr lang="en-US" sz="2400" dirty="0">
                <a:solidFill>
                  <a:schemeClr val="tx1">
                    <a:lumMod val="65000"/>
                    <a:lumOff val="35000"/>
                  </a:schemeClr>
                </a:solidFill>
                <a:cs typeface="B Nazanin" panose="00000400000000000000" pitchFamily="2" charset="-78"/>
              </a:rPr>
              <a:t>، و </a:t>
            </a:r>
            <a:r>
              <a:rPr lang="en-US" sz="2400" dirty="0" err="1">
                <a:solidFill>
                  <a:schemeClr val="tx1">
                    <a:lumMod val="65000"/>
                    <a:lumOff val="35000"/>
                  </a:schemeClr>
                </a:solidFill>
                <a:cs typeface="B Nazanin" panose="00000400000000000000" pitchFamily="2" charset="-78"/>
              </a:rPr>
              <a:t>با</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سقف</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شناور</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داخلی</a:t>
            </a:r>
            <a:r>
              <a:rPr lang="en-US" sz="2400" dirty="0">
                <a:solidFill>
                  <a:schemeClr val="tx1">
                    <a:lumMod val="65000"/>
                    <a:lumOff val="35000"/>
                  </a:schemeClr>
                </a:solidFill>
                <a:cs typeface="B Nazanin" panose="00000400000000000000" pitchFamily="2" charset="-78"/>
              </a:rPr>
              <a:t> </a:t>
            </a:r>
            <a:r>
              <a:rPr lang="fa-IR" sz="2400" dirty="0">
                <a:solidFill>
                  <a:schemeClr val="tx1">
                    <a:lumMod val="65000"/>
                    <a:lumOff val="35000"/>
                  </a:schemeClr>
                </a:solidFill>
                <a:cs typeface="B Nazanin" panose="00000400000000000000" pitchFamily="2" charset="-78"/>
              </a:rPr>
              <a:t>که </a:t>
            </a:r>
            <a:r>
              <a:rPr lang="en-US" sz="2400" dirty="0" err="1">
                <a:solidFill>
                  <a:schemeClr val="tx1">
                    <a:lumMod val="65000"/>
                    <a:lumOff val="35000"/>
                  </a:schemeClr>
                </a:solidFill>
                <a:cs typeface="B Nazanin" panose="00000400000000000000" pitchFamily="2" charset="-78"/>
              </a:rPr>
              <a:t>در</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زیر</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یک</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سقف</a:t>
            </a:r>
            <a:r>
              <a:rPr lang="en-US" sz="2400" dirty="0">
                <a:solidFill>
                  <a:schemeClr val="tx1">
                    <a:lumMod val="65000"/>
                    <a:lumOff val="35000"/>
                  </a:schemeClr>
                </a:solidFill>
                <a:cs typeface="B Nazanin" panose="00000400000000000000" pitchFamily="2" charset="-78"/>
              </a:rPr>
              <a:t> </a:t>
            </a:r>
            <a:r>
              <a:rPr lang="en-US" sz="2400" dirty="0" err="1">
                <a:solidFill>
                  <a:schemeClr val="tx1">
                    <a:lumMod val="65000"/>
                    <a:lumOff val="35000"/>
                  </a:schemeClr>
                </a:solidFill>
                <a:cs typeface="B Nazanin" panose="00000400000000000000" pitchFamily="2" charset="-78"/>
              </a:rPr>
              <a:t>ثابت</a:t>
            </a:r>
            <a:r>
              <a:rPr lang="en-US" sz="2400" dirty="0">
                <a:solidFill>
                  <a:schemeClr val="tx1">
                    <a:lumMod val="65000"/>
                    <a:lumOff val="35000"/>
                  </a:schemeClr>
                </a:solidFill>
                <a:cs typeface="B Nazanin" panose="00000400000000000000" pitchFamily="2" charset="-78"/>
              </a:rPr>
              <a:t> و </a:t>
            </a:r>
            <a:r>
              <a:rPr lang="en-US" sz="2400" dirty="0" err="1">
                <a:solidFill>
                  <a:schemeClr val="tx1">
                    <a:lumMod val="65000"/>
                    <a:lumOff val="35000"/>
                  </a:schemeClr>
                </a:solidFill>
                <a:cs typeface="B Nazanin" panose="00000400000000000000" pitchFamily="2" charset="-78"/>
              </a:rPr>
              <a:t>استاندارد</a:t>
            </a:r>
            <a:r>
              <a:rPr lang="fa-IR" sz="2400" dirty="0">
                <a:solidFill>
                  <a:schemeClr val="tx1">
                    <a:lumMod val="65000"/>
                    <a:lumOff val="35000"/>
                  </a:schemeClr>
                </a:solidFill>
                <a:cs typeface="B Nazanin" panose="00000400000000000000" pitchFamily="2" charset="-78"/>
              </a:rPr>
              <a:t> قرار دارد</a:t>
            </a:r>
            <a:r>
              <a:rPr lang="en-US" sz="2400" dirty="0">
                <a:solidFill>
                  <a:schemeClr val="tx1">
                    <a:lumMod val="65000"/>
                    <a:lumOff val="35000"/>
                  </a:schemeClr>
                </a:solidFill>
                <a:cs typeface="B Nazanin" panose="00000400000000000000" pitchFamily="2" charset="-78"/>
              </a:rPr>
              <a:t>.</a:t>
            </a:r>
          </a:p>
        </p:txBody>
      </p:sp>
    </p:spTree>
    <p:extLst>
      <p:ext uri="{BB962C8B-B14F-4D97-AF65-F5344CB8AC3E}">
        <p14:creationId xmlns:p14="http://schemas.microsoft.com/office/powerpoint/2010/main" val="428405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مخزن با سقف شناور خارجی</a:t>
            </a:r>
            <a:endParaRPr lang="en-US" dirty="0">
              <a:cs typeface="B Titr" panose="00000700000000000000" pitchFamily="2" charset="-78"/>
            </a:endParaRPr>
          </a:p>
        </p:txBody>
      </p:sp>
      <p:sp>
        <p:nvSpPr>
          <p:cNvPr id="3" name="Content Placeholder 2"/>
          <p:cNvSpPr>
            <a:spLocks noGrp="1"/>
          </p:cNvSpPr>
          <p:nvPr>
            <p:ph idx="1"/>
          </p:nvPr>
        </p:nvSpPr>
        <p:spPr>
          <a:xfrm>
            <a:off x="1251678" y="1874517"/>
            <a:ext cx="10178322" cy="3593591"/>
          </a:xfrm>
        </p:spPr>
        <p:txBody>
          <a:bodyPr>
            <a:noAutofit/>
          </a:bodyPr>
          <a:lstStyle/>
          <a:p>
            <a:pPr marL="0" indent="0" algn="r" rtl="1">
              <a:buNone/>
            </a:pPr>
            <a:r>
              <a:rPr lang="fa-IR" sz="2800" dirty="0">
                <a:cs typeface="B Nazanin" panose="00000400000000000000" pitchFamily="2" charset="-78"/>
              </a:rPr>
              <a:t>معمولا مورد استفاده برای ذخیره ​​محصولات هیدروکربنی با </a:t>
            </a:r>
            <a:r>
              <a:rPr lang="en-US" sz="2800" dirty="0">
                <a:cs typeface="B Nazanin" panose="00000400000000000000" pitchFamily="2" charset="-78"/>
              </a:rPr>
              <a:t>flashpoint</a:t>
            </a:r>
            <a:r>
              <a:rPr lang="fa-IR" sz="2800" dirty="0">
                <a:cs typeface="B Nazanin" panose="00000400000000000000" pitchFamily="2" charset="-78"/>
              </a:rPr>
              <a:t> متوسط به ویژه نفتا، نفت سفید، گازوئیل و نفت خام در مقادیر زیاد می باشد. مخزن دارای یک پوسته استوانه ای روباز از جنس فولاد می باشد که سقف در داخل پوسته بصورت شناور بر روی سطح مایع در مخزن در حال حرکت می باشد و با افزایش و کاهش سطح مایع تغییر سطح می دهد.</a:t>
            </a:r>
          </a:p>
          <a:p>
            <a:pPr marL="0" indent="0" algn="r" rtl="1">
              <a:buNone/>
            </a:pPr>
            <a:r>
              <a:rPr lang="fa-IR" sz="2800" dirty="0">
                <a:cs typeface="B Nazanin" panose="00000400000000000000" pitchFamily="2" charset="-78"/>
              </a:rPr>
              <a:t>مخزن دارای </a:t>
            </a:r>
            <a:r>
              <a:rPr lang="en-US" sz="2800" dirty="0">
                <a:cs typeface="B Nazanin" panose="00000400000000000000" pitchFamily="2" charset="-78"/>
              </a:rPr>
              <a:t>Rim Seal</a:t>
            </a:r>
            <a:r>
              <a:rPr lang="fa-IR" sz="2800" dirty="0">
                <a:cs typeface="B Nazanin" panose="00000400000000000000" pitchFamily="2" charset="-78"/>
              </a:rPr>
              <a:t> می باشد که در محل بین پوسته اصلی مخزن و سقف شناور برای کاهش ایجاد بخار و خروج بخارات از طریق سقف شناور واقع شده است. سقف دارای پایه های پشتیبانی در پایین سطح مایع می باشند. این به این معنی است که زمانی که سوخت در سطح پایین تری نسبت به سقف مخزن قرار دارد و یک فضای بخار بین سطح مایع و سقف در حالت استاندارد تشکیل می دهند که پایه ها می توانند کمک کننده برای افزایش قابلیت استفاده از حجم مخزن باشند.</a:t>
            </a:r>
            <a:endParaRPr lang="en-US" sz="2800" dirty="0">
              <a:cs typeface="B Nazanin" panose="00000400000000000000" pitchFamily="2" charset="-78"/>
            </a:endParaRPr>
          </a:p>
        </p:txBody>
      </p:sp>
    </p:spTree>
    <p:extLst>
      <p:ext uri="{BB962C8B-B14F-4D97-AF65-F5344CB8AC3E}">
        <p14:creationId xmlns:p14="http://schemas.microsoft.com/office/powerpoint/2010/main" val="279953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srcRect t="1538"/>
          <a:stretch/>
        </p:blipFill>
        <p:spPr>
          <a:xfrm>
            <a:off x="1598495" y="1005436"/>
            <a:ext cx="9831505" cy="5367131"/>
          </a:xfrm>
          <a:prstGeom prst="rect">
            <a:avLst/>
          </a:prstGeom>
        </p:spPr>
      </p:pic>
      <p:cxnSp>
        <p:nvCxnSpPr>
          <p:cNvPr id="7" name="Straight Arrow Connector 6"/>
          <p:cNvCxnSpPr/>
          <p:nvPr/>
        </p:nvCxnSpPr>
        <p:spPr>
          <a:xfrm flipH="1" flipV="1">
            <a:off x="9806609" y="636104"/>
            <a:ext cx="450574"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17629" y="327795"/>
            <a:ext cx="2302233" cy="369332"/>
          </a:xfrm>
          <a:prstGeom prst="rect">
            <a:avLst/>
          </a:prstGeom>
          <a:noFill/>
        </p:spPr>
        <p:txBody>
          <a:bodyPr wrap="none" rtlCol="0">
            <a:spAutoFit/>
          </a:bodyPr>
          <a:lstStyle/>
          <a:p>
            <a:r>
              <a:rPr lang="fa-IR" dirty="0"/>
              <a:t>برای جلوگیری از نشت مواد</a:t>
            </a:r>
            <a:endParaRPr lang="en-US" dirty="0"/>
          </a:p>
        </p:txBody>
      </p:sp>
      <p:sp>
        <p:nvSpPr>
          <p:cNvPr id="9" name="TextBox 8"/>
          <p:cNvSpPr txBox="1"/>
          <p:nvPr/>
        </p:nvSpPr>
        <p:spPr>
          <a:xfrm>
            <a:off x="10257183" y="1577849"/>
            <a:ext cx="949577" cy="369332"/>
          </a:xfrm>
          <a:prstGeom prst="rect">
            <a:avLst/>
          </a:prstGeom>
          <a:solidFill>
            <a:schemeClr val="bg1"/>
          </a:solidFill>
        </p:spPr>
        <p:txBody>
          <a:bodyPr wrap="square" rtlCol="0">
            <a:spAutoFit/>
          </a:bodyPr>
          <a:lstStyle/>
          <a:p>
            <a:r>
              <a:rPr lang="fa-IR" dirty="0">
                <a:cs typeface="B Nazanin" panose="00000400000000000000" pitchFamily="2" charset="-78"/>
              </a:rPr>
              <a:t>سقف باز</a:t>
            </a:r>
            <a:endParaRPr lang="en-US" dirty="0">
              <a:cs typeface="B Nazanin" panose="00000400000000000000" pitchFamily="2" charset="-78"/>
            </a:endParaRPr>
          </a:p>
        </p:txBody>
      </p:sp>
      <p:sp>
        <p:nvSpPr>
          <p:cNvPr id="10" name="TextBox 9"/>
          <p:cNvSpPr txBox="1"/>
          <p:nvPr/>
        </p:nvSpPr>
        <p:spPr>
          <a:xfrm>
            <a:off x="10409583" y="1730249"/>
            <a:ext cx="949577" cy="369332"/>
          </a:xfrm>
          <a:prstGeom prst="rect">
            <a:avLst/>
          </a:prstGeom>
          <a:solidFill>
            <a:schemeClr val="bg1"/>
          </a:solidFill>
        </p:spPr>
        <p:txBody>
          <a:bodyPr wrap="square" rtlCol="0">
            <a:spAutoFit/>
          </a:bodyPr>
          <a:lstStyle/>
          <a:p>
            <a:r>
              <a:rPr lang="fa-IR" dirty="0">
                <a:cs typeface="B Nazanin" panose="00000400000000000000" pitchFamily="2" charset="-78"/>
              </a:rPr>
              <a:t>سقف باز</a:t>
            </a:r>
            <a:endParaRPr lang="en-US" dirty="0">
              <a:cs typeface="B Nazanin" panose="00000400000000000000" pitchFamily="2" charset="-78"/>
            </a:endParaRPr>
          </a:p>
        </p:txBody>
      </p:sp>
      <p:sp>
        <p:nvSpPr>
          <p:cNvPr id="11" name="TextBox 10"/>
          <p:cNvSpPr txBox="1"/>
          <p:nvPr/>
        </p:nvSpPr>
        <p:spPr>
          <a:xfrm>
            <a:off x="10151165" y="2810253"/>
            <a:ext cx="1278835" cy="369332"/>
          </a:xfrm>
          <a:prstGeom prst="rect">
            <a:avLst/>
          </a:prstGeom>
          <a:solidFill>
            <a:schemeClr val="bg1"/>
          </a:solidFill>
        </p:spPr>
        <p:txBody>
          <a:bodyPr wrap="square" rtlCol="0">
            <a:spAutoFit/>
          </a:bodyPr>
          <a:lstStyle/>
          <a:p>
            <a:r>
              <a:rPr lang="fa-IR" dirty="0">
                <a:cs typeface="B Nazanin" panose="00000400000000000000" pitchFamily="2" charset="-78"/>
              </a:rPr>
              <a:t>دریچه سنجش</a:t>
            </a:r>
            <a:endParaRPr lang="en-US" dirty="0">
              <a:cs typeface="B Nazanin" panose="00000400000000000000" pitchFamily="2" charset="-78"/>
            </a:endParaRPr>
          </a:p>
        </p:txBody>
      </p:sp>
      <p:sp>
        <p:nvSpPr>
          <p:cNvPr id="12" name="TextBox 11"/>
          <p:cNvSpPr txBox="1"/>
          <p:nvPr/>
        </p:nvSpPr>
        <p:spPr>
          <a:xfrm>
            <a:off x="10151165" y="3319669"/>
            <a:ext cx="1345097" cy="369332"/>
          </a:xfrm>
          <a:prstGeom prst="rect">
            <a:avLst/>
          </a:prstGeom>
          <a:solidFill>
            <a:schemeClr val="bg1"/>
          </a:solidFill>
        </p:spPr>
        <p:txBody>
          <a:bodyPr wrap="square" rtlCol="0">
            <a:spAutoFit/>
          </a:bodyPr>
          <a:lstStyle/>
          <a:p>
            <a:r>
              <a:rPr lang="fa-IR" dirty="0">
                <a:cs typeface="B Nazanin" panose="00000400000000000000" pitchFamily="2" charset="-78"/>
              </a:rPr>
              <a:t>دریچه دسترسی</a:t>
            </a:r>
            <a:endParaRPr lang="en-US" dirty="0">
              <a:cs typeface="B Nazanin" panose="00000400000000000000" pitchFamily="2" charset="-78"/>
            </a:endParaRPr>
          </a:p>
        </p:txBody>
      </p:sp>
      <p:sp>
        <p:nvSpPr>
          <p:cNvPr id="13" name="TextBox 12"/>
          <p:cNvSpPr txBox="1"/>
          <p:nvPr/>
        </p:nvSpPr>
        <p:spPr>
          <a:xfrm>
            <a:off x="10151165" y="4152036"/>
            <a:ext cx="1345097" cy="369332"/>
          </a:xfrm>
          <a:prstGeom prst="rect">
            <a:avLst/>
          </a:prstGeom>
          <a:solidFill>
            <a:schemeClr val="bg1"/>
          </a:solidFill>
        </p:spPr>
        <p:txBody>
          <a:bodyPr wrap="square" rtlCol="0">
            <a:spAutoFit/>
          </a:bodyPr>
          <a:lstStyle/>
          <a:p>
            <a:r>
              <a:rPr lang="fa-IR" dirty="0">
                <a:cs typeface="B Nazanin" panose="00000400000000000000" pitchFamily="2" charset="-78"/>
              </a:rPr>
              <a:t>پوسته تانک</a:t>
            </a:r>
            <a:endParaRPr lang="en-US" dirty="0">
              <a:cs typeface="B Nazanin" panose="00000400000000000000" pitchFamily="2" charset="-78"/>
            </a:endParaRPr>
          </a:p>
        </p:txBody>
      </p:sp>
      <p:sp>
        <p:nvSpPr>
          <p:cNvPr id="14" name="TextBox 13"/>
          <p:cNvSpPr txBox="1"/>
          <p:nvPr/>
        </p:nvSpPr>
        <p:spPr>
          <a:xfrm>
            <a:off x="1598496" y="1889671"/>
            <a:ext cx="1674792" cy="646331"/>
          </a:xfrm>
          <a:prstGeom prst="rect">
            <a:avLst/>
          </a:prstGeom>
          <a:solidFill>
            <a:schemeClr val="bg1"/>
          </a:solidFill>
        </p:spPr>
        <p:txBody>
          <a:bodyPr wrap="square" rtlCol="0">
            <a:spAutoFit/>
          </a:bodyPr>
          <a:lstStyle/>
          <a:p>
            <a:pPr algn="ctr"/>
            <a:r>
              <a:rPr lang="fa-IR" dirty="0">
                <a:cs typeface="B Nazanin" panose="00000400000000000000" pitchFamily="2" charset="-78"/>
              </a:rPr>
              <a:t>دریچه سنجش</a:t>
            </a:r>
          </a:p>
          <a:p>
            <a:pPr algn="ctr"/>
            <a:r>
              <a:rPr lang="fa-IR" dirty="0">
                <a:cs typeface="B Nazanin" panose="00000400000000000000" pitchFamily="2" charset="-78"/>
              </a:rPr>
              <a:t>(محل نمونه گیری)</a:t>
            </a:r>
            <a:endParaRPr lang="en-US" dirty="0">
              <a:cs typeface="B Nazanin" panose="00000400000000000000" pitchFamily="2" charset="-78"/>
            </a:endParaRPr>
          </a:p>
        </p:txBody>
      </p:sp>
      <p:sp>
        <p:nvSpPr>
          <p:cNvPr id="15" name="TextBox 14"/>
          <p:cNvSpPr txBox="1"/>
          <p:nvPr/>
        </p:nvSpPr>
        <p:spPr>
          <a:xfrm>
            <a:off x="2044954" y="3179585"/>
            <a:ext cx="1278835" cy="369332"/>
          </a:xfrm>
          <a:prstGeom prst="rect">
            <a:avLst/>
          </a:prstGeom>
          <a:solidFill>
            <a:schemeClr val="bg1"/>
          </a:solidFill>
        </p:spPr>
        <p:txBody>
          <a:bodyPr wrap="square" rtlCol="0">
            <a:spAutoFit/>
          </a:bodyPr>
          <a:lstStyle/>
          <a:p>
            <a:pPr algn="ctr"/>
            <a:r>
              <a:rPr lang="fa-IR" dirty="0">
                <a:cs typeface="B Nazanin" panose="00000400000000000000" pitchFamily="2" charset="-78"/>
              </a:rPr>
              <a:t>پایه عرشه</a:t>
            </a:r>
            <a:endParaRPr lang="en-US" dirty="0">
              <a:cs typeface="B Nazanin" panose="00000400000000000000" pitchFamily="2" charset="-78"/>
            </a:endParaRPr>
          </a:p>
        </p:txBody>
      </p:sp>
      <p:sp>
        <p:nvSpPr>
          <p:cNvPr id="16" name="TextBox 15"/>
          <p:cNvSpPr txBox="1"/>
          <p:nvPr/>
        </p:nvSpPr>
        <p:spPr>
          <a:xfrm>
            <a:off x="1994453" y="3866166"/>
            <a:ext cx="1278835" cy="369332"/>
          </a:xfrm>
          <a:prstGeom prst="rect">
            <a:avLst/>
          </a:prstGeom>
          <a:solidFill>
            <a:schemeClr val="bg1"/>
          </a:solidFill>
        </p:spPr>
        <p:txBody>
          <a:bodyPr wrap="square" rtlCol="0">
            <a:spAutoFit/>
          </a:bodyPr>
          <a:lstStyle/>
          <a:p>
            <a:pPr algn="ctr"/>
            <a:r>
              <a:rPr lang="fa-IR" dirty="0">
                <a:cs typeface="B Nazanin" panose="00000400000000000000" pitchFamily="2" charset="-78"/>
              </a:rPr>
              <a:t>خلا شکن</a:t>
            </a:r>
            <a:endParaRPr lang="en-US" dirty="0">
              <a:cs typeface="B Nazanin" panose="00000400000000000000" pitchFamily="2" charset="-78"/>
            </a:endParaRPr>
          </a:p>
        </p:txBody>
      </p:sp>
      <p:sp>
        <p:nvSpPr>
          <p:cNvPr id="17" name="TextBox 16"/>
          <p:cNvSpPr txBox="1"/>
          <p:nvPr/>
        </p:nvSpPr>
        <p:spPr>
          <a:xfrm>
            <a:off x="1994452" y="4293011"/>
            <a:ext cx="1278835" cy="369332"/>
          </a:xfrm>
          <a:prstGeom prst="rect">
            <a:avLst/>
          </a:prstGeom>
          <a:solidFill>
            <a:schemeClr val="bg1"/>
          </a:solidFill>
        </p:spPr>
        <p:txBody>
          <a:bodyPr wrap="square" rtlCol="0">
            <a:spAutoFit/>
          </a:bodyPr>
          <a:lstStyle/>
          <a:p>
            <a:pPr algn="ctr"/>
            <a:r>
              <a:rPr lang="fa-IR" dirty="0">
                <a:cs typeface="B Nazanin" panose="00000400000000000000" pitchFamily="2" charset="-78"/>
              </a:rPr>
              <a:t>تخلیه سر ریز</a:t>
            </a:r>
            <a:endParaRPr lang="en-US" dirty="0">
              <a:cs typeface="B Nazanin" panose="00000400000000000000" pitchFamily="2" charset="-78"/>
            </a:endParaRPr>
          </a:p>
        </p:txBody>
      </p:sp>
    </p:spTree>
    <p:extLst>
      <p:ext uri="{BB962C8B-B14F-4D97-AF65-F5344CB8AC3E}">
        <p14:creationId xmlns:p14="http://schemas.microsoft.com/office/powerpoint/2010/main" val="140682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Internal floating roo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13" y="382385"/>
            <a:ext cx="5845844" cy="36456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nternal floating roo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357" y="382385"/>
            <a:ext cx="4860908" cy="3645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xternal floating roof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13422" y="4207941"/>
            <a:ext cx="4247482" cy="265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8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451" y="788505"/>
            <a:ext cx="10178322" cy="3593591"/>
          </a:xfrm>
        </p:spPr>
        <p:txBody>
          <a:bodyPr>
            <a:noAutofit/>
          </a:bodyPr>
          <a:lstStyle/>
          <a:p>
            <a:pPr marL="0" indent="0" algn="r" rtl="1">
              <a:buNone/>
            </a:pPr>
            <a:r>
              <a:rPr lang="fa-IR" sz="3200" dirty="0">
                <a:cs typeface="B Nazanin" panose="00000400000000000000" pitchFamily="2" charset="-78"/>
              </a:rPr>
              <a:t>این نوع از مخزن می تواند منافع اقتصادی با جلوگیری و یا کاهش از دست دادن سوخت و کاهش انتشار ترکیبات آلی فرار (</a:t>
            </a:r>
            <a:r>
              <a:rPr lang="en-US" sz="3200" dirty="0">
                <a:cs typeface="B Nazanin" panose="00000400000000000000" pitchFamily="2" charset="-78"/>
              </a:rPr>
              <a:t>VOCs</a:t>
            </a:r>
            <a:r>
              <a:rPr lang="fa-IR" sz="3200" dirty="0">
                <a:cs typeface="B Nazanin" panose="00000400000000000000" pitchFamily="2" charset="-78"/>
              </a:rPr>
              <a:t>) در بر داشته باشد.</a:t>
            </a:r>
          </a:p>
          <a:p>
            <a:pPr marL="0" indent="0" algn="r" rtl="1">
              <a:buNone/>
            </a:pPr>
            <a:r>
              <a:rPr lang="en-US" sz="3200" dirty="0">
                <a:cs typeface="B Nazanin" panose="00000400000000000000" pitchFamily="2" charset="-78"/>
              </a:rPr>
              <a:t> </a:t>
            </a:r>
            <a:r>
              <a:rPr lang="fa-IR" sz="3200" dirty="0">
                <a:cs typeface="B Nazanin" panose="00000400000000000000" pitchFamily="2" charset="-78"/>
              </a:rPr>
              <a:t>معایب می تواند مشکلات ناشی از باران و برف، که ممکن است بر روی سقف تجمع شود، که احتمالا باعث فرو ریختن سقف گردد. آب تجمع شده در سقف این مخازن می تواند از طریق دریچه های قابل انعطاف وارد مخزن شوند، که اغلب از می توانند از طریق دریچه های کنترل تخلیه می شوند.</a:t>
            </a:r>
          </a:p>
          <a:p>
            <a:pPr marL="0" indent="0" algn="r" rtl="1">
              <a:buNone/>
            </a:pPr>
            <a:r>
              <a:rPr lang="fa-IR" sz="3200" dirty="0">
                <a:cs typeface="B Nazanin" panose="00000400000000000000" pitchFamily="2" charset="-78"/>
              </a:rPr>
              <a:t>مشکل عمده با مخازن سقف شناورخارجی خطر از رعد و برق می باشد، که می تواند موجب احتراق در </a:t>
            </a:r>
            <a:r>
              <a:rPr lang="en-US" sz="3200" dirty="0">
                <a:cs typeface="B Nazanin" panose="00000400000000000000" pitchFamily="2" charset="-78"/>
              </a:rPr>
              <a:t>Rim seal</a:t>
            </a:r>
            <a:r>
              <a:rPr lang="fa-IR" sz="3200" dirty="0">
                <a:cs typeface="B Nazanin" panose="00000400000000000000" pitchFamily="2" charset="-78"/>
              </a:rPr>
              <a:t> وآتش سوزی عمده مخزن گردد.</a:t>
            </a:r>
            <a:endParaRPr lang="en-US" sz="3200" dirty="0">
              <a:cs typeface="B Nazanin" panose="00000400000000000000" pitchFamily="2" charset="-78"/>
            </a:endParaRPr>
          </a:p>
        </p:txBody>
      </p:sp>
    </p:spTree>
    <p:extLst>
      <p:ext uri="{BB962C8B-B14F-4D97-AF65-F5344CB8AC3E}">
        <p14:creationId xmlns:p14="http://schemas.microsoft.com/office/powerpoint/2010/main" val="290132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مخزن با سقف شناور داخلی</a:t>
            </a:r>
            <a:endParaRPr lang="en-US" dirty="0">
              <a:cs typeface="B Titr" panose="00000700000000000000" pitchFamily="2" charset="-78"/>
            </a:endParaRPr>
          </a:p>
        </p:txBody>
      </p:sp>
      <p:sp>
        <p:nvSpPr>
          <p:cNvPr id="3" name="Content Placeholder 2"/>
          <p:cNvSpPr>
            <a:spLocks noGrp="1"/>
          </p:cNvSpPr>
          <p:nvPr>
            <p:ph idx="1"/>
          </p:nvPr>
        </p:nvSpPr>
        <p:spPr>
          <a:xfrm>
            <a:off x="1251678" y="1689653"/>
            <a:ext cx="10178322" cy="4326834"/>
          </a:xfrm>
        </p:spPr>
        <p:txBody>
          <a:bodyPr>
            <a:normAutofit/>
          </a:bodyPr>
          <a:lstStyle/>
          <a:p>
            <a:pPr marL="0" indent="0" algn="r" rtl="1">
              <a:buNone/>
            </a:pPr>
            <a:r>
              <a:rPr lang="fa-IR" sz="2800" dirty="0">
                <a:cs typeface="B Nazanin" panose="00000400000000000000" pitchFamily="2" charset="-78"/>
              </a:rPr>
              <a:t>سقف شناور داخلی به طور کلی برای ذخیره سازی هیدروکربن با  </a:t>
            </a:r>
            <a:r>
              <a:rPr lang="en-US" sz="2800" dirty="0">
                <a:cs typeface="B Nazanin" panose="00000400000000000000" pitchFamily="2" charset="-78"/>
              </a:rPr>
              <a:t>flash point</a:t>
            </a:r>
            <a:r>
              <a:rPr lang="fa-IR" sz="2800" dirty="0">
                <a:cs typeface="B Nazanin" panose="00000400000000000000" pitchFamily="2" charset="-78"/>
              </a:rPr>
              <a:t> پایین تر، مانند بنزین، اتانول، و غیره استفاده می شود که برخی از مشکلات مربوط به آب و هوا مخازن با سقف خارجی شناور غلبه نموده است.</a:t>
            </a:r>
          </a:p>
          <a:p>
            <a:pPr marL="0" indent="0" algn="r" rtl="1">
              <a:buNone/>
            </a:pPr>
            <a:endParaRPr lang="fa-IR" sz="2800" dirty="0">
              <a:cs typeface="B Nazanin" panose="00000400000000000000" pitchFamily="2" charset="-78"/>
            </a:endParaRPr>
          </a:p>
          <a:p>
            <a:pPr marL="0" indent="0" algn="r" rtl="1">
              <a:buNone/>
            </a:pPr>
            <a:r>
              <a:rPr lang="fa-IR" sz="2800" dirty="0">
                <a:cs typeface="B Nazanin" panose="00000400000000000000" pitchFamily="2" charset="-78"/>
              </a:rPr>
              <a:t>این نوع از مخازن دارای دریچه های بازرسی و </a:t>
            </a:r>
            <a:r>
              <a:rPr lang="en-US" sz="2800" dirty="0">
                <a:cs typeface="B Nazanin" panose="00000400000000000000" pitchFamily="2" charset="-78"/>
              </a:rPr>
              <a:t>Vent</a:t>
            </a:r>
            <a:r>
              <a:rPr lang="fa-IR" sz="2800" dirty="0">
                <a:cs typeface="B Nazanin" panose="00000400000000000000" pitchFamily="2" charset="-78"/>
              </a:rPr>
              <a:t> در سقف ثابت می باشند.</a:t>
            </a:r>
          </a:p>
          <a:p>
            <a:pPr marL="0" indent="0" algn="r" rtl="1">
              <a:buNone/>
            </a:pPr>
            <a:endParaRPr lang="fa-IR" sz="2800" dirty="0">
              <a:cs typeface="B Nazanin" panose="00000400000000000000" pitchFamily="2" charset="-78"/>
            </a:endParaRPr>
          </a:p>
          <a:p>
            <a:pPr marL="0" indent="0" algn="r" rtl="1">
              <a:buNone/>
            </a:pPr>
            <a:r>
              <a:rPr lang="fa-IR" sz="2800" dirty="0">
                <a:cs typeface="B Nazanin" panose="00000400000000000000" pitchFamily="2" charset="-78"/>
              </a:rPr>
              <a:t>مخازن با سقف شناورداخلی احتمال خطرات ناشی از رعد و برق که موجب اشتعال بخارات در ناحیه </a:t>
            </a:r>
            <a:r>
              <a:rPr lang="en-US" sz="2800" dirty="0">
                <a:cs typeface="B Nazanin" panose="00000400000000000000" pitchFamily="2" charset="-78"/>
              </a:rPr>
              <a:t>Rim Seal</a:t>
            </a:r>
            <a:r>
              <a:rPr lang="fa-IR" sz="2800" dirty="0">
                <a:cs typeface="B Nazanin" panose="00000400000000000000" pitchFamily="2" charset="-78"/>
              </a:rPr>
              <a:t> را و پتانسیل آتش سوزی در مخزن را کاهش می دهد.</a:t>
            </a:r>
            <a:endParaRPr lang="en-US" sz="2800" dirty="0">
              <a:cs typeface="B Nazanin" panose="00000400000000000000" pitchFamily="2" charset="-78"/>
            </a:endParaRPr>
          </a:p>
        </p:txBody>
      </p:sp>
    </p:spTree>
    <p:extLst>
      <p:ext uri="{BB962C8B-B14F-4D97-AF65-F5344CB8AC3E}">
        <p14:creationId xmlns:p14="http://schemas.microsoft.com/office/powerpoint/2010/main" val="282879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Internal floating roo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967" y="225286"/>
            <a:ext cx="7242036" cy="65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6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مخزن با سقف ثابت</a:t>
            </a:r>
            <a:endParaRPr lang="en-US" dirty="0"/>
          </a:p>
        </p:txBody>
      </p:sp>
      <p:sp>
        <p:nvSpPr>
          <p:cNvPr id="3" name="Content Placeholder 2"/>
          <p:cNvSpPr>
            <a:spLocks noGrp="1"/>
          </p:cNvSpPr>
          <p:nvPr>
            <p:ph idx="1"/>
          </p:nvPr>
        </p:nvSpPr>
        <p:spPr>
          <a:xfrm>
            <a:off x="1251678" y="1557131"/>
            <a:ext cx="10178322" cy="3593591"/>
          </a:xfrm>
        </p:spPr>
        <p:txBody>
          <a:bodyPr>
            <a:normAutofit/>
          </a:bodyPr>
          <a:lstStyle/>
          <a:p>
            <a:pPr marL="0" indent="0" algn="r" rtl="1">
              <a:buNone/>
            </a:pPr>
            <a:r>
              <a:rPr lang="fa-IR" sz="2800" dirty="0">
                <a:cs typeface="B Nazanin" panose="00000400000000000000" pitchFamily="2" charset="-78"/>
              </a:rPr>
              <a:t>این نوع از مخازن برای ذخیره مایعات که دارای </a:t>
            </a:r>
            <a:r>
              <a:rPr lang="en-US" sz="2800" dirty="0">
                <a:cs typeface="B Nazanin" panose="00000400000000000000" pitchFamily="2" charset="-78"/>
              </a:rPr>
              <a:t>flash point</a:t>
            </a:r>
            <a:r>
              <a:rPr lang="fa-IR" sz="2800" dirty="0">
                <a:cs typeface="B Nazanin" panose="00000400000000000000" pitchFamily="2" charset="-78"/>
              </a:rPr>
              <a:t> بسیار بالا (به عنوان مثال از نوسانات کم، مانند آب، قیر طبیعی، و غیره) می باشند در نظر گرفته شده است. مخازن باید از فولاد، و یا مواد دیگر که مناسب برای مقاومت در برابر اثرات شعله های آتش مستقیم یا گرمای تابشی از یک آتش سوزی در مجاورت مخزن باشد ساخته شده باشد. آنها بایستی مطابق بااستانداردها و مهندسی مناسب طراحی و ساخته شوند.</a:t>
            </a:r>
            <a:endParaRPr lang="en-US" sz="2800" dirty="0">
              <a:cs typeface="B Nazanin" panose="00000400000000000000" pitchFamily="2" charset="-78"/>
            </a:endParaRPr>
          </a:p>
        </p:txBody>
      </p:sp>
    </p:spTree>
    <p:extLst>
      <p:ext uri="{BB962C8B-B14F-4D97-AF65-F5344CB8AC3E}">
        <p14:creationId xmlns:p14="http://schemas.microsoft.com/office/powerpoint/2010/main" val="68523846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1280</TotalTime>
  <Words>1415</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Arial</vt:lpstr>
      <vt:lpstr>B Nazanin</vt:lpstr>
      <vt:lpstr>B Titr</vt:lpstr>
      <vt:lpstr>Gill Sans MT</vt:lpstr>
      <vt:lpstr>Impact</vt:lpstr>
      <vt:lpstr>Majalla UI</vt:lpstr>
      <vt:lpstr>Wingdings</vt:lpstr>
      <vt:lpstr>Badge</vt:lpstr>
      <vt:lpstr>مخازن  تحت  فشار2</vt:lpstr>
      <vt:lpstr>مخازن با سقف شناور</vt:lpstr>
      <vt:lpstr>مخزن با سقف شناور خارجی</vt:lpstr>
      <vt:lpstr>PowerPoint Presentation</vt:lpstr>
      <vt:lpstr>PowerPoint Presentation</vt:lpstr>
      <vt:lpstr>PowerPoint Presentation</vt:lpstr>
      <vt:lpstr>مخزن با سقف شناور داخلی</vt:lpstr>
      <vt:lpstr>PowerPoint Presentation</vt:lpstr>
      <vt:lpstr>مخزن با سقف ثابت</vt:lpstr>
      <vt:lpstr>PowerPoint Presentation</vt:lpstr>
      <vt:lpstr>PowerPoint Presentation</vt:lpstr>
      <vt:lpstr>محل نگهداری مخازن</vt:lpstr>
      <vt:lpstr>PowerPoint Presentation</vt:lpstr>
      <vt:lpstr>PowerPoint Presentation</vt:lpstr>
      <vt:lpstr>PowerPoint Presentation</vt:lpstr>
      <vt:lpstr>PowerPoint Presentation</vt:lpstr>
      <vt:lpstr>HAZHCHEM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مخازن  تحت  فشار2</dc:title>
  <dc:creator>sina</dc:creator>
  <cp:lastModifiedBy>sina</cp:lastModifiedBy>
  <cp:revision>19</cp:revision>
  <dcterms:created xsi:type="dcterms:W3CDTF">2016-10-18T12:12:24Z</dcterms:created>
  <dcterms:modified xsi:type="dcterms:W3CDTF">2016-10-30T05:29:30Z</dcterms:modified>
</cp:coreProperties>
</file>