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 id="2147483780" r:id="rId2"/>
  </p:sldMasterIdLst>
  <p:notesMasterIdLst>
    <p:notesMasterId r:id="rId23"/>
  </p:notesMasterIdLst>
  <p:sldIdLst>
    <p:sldId id="277" r:id="rId3"/>
    <p:sldId id="282" r:id="rId4"/>
    <p:sldId id="258" r:id="rId5"/>
    <p:sldId id="263" r:id="rId6"/>
    <p:sldId id="280" r:id="rId7"/>
    <p:sldId id="268" r:id="rId8"/>
    <p:sldId id="284" r:id="rId9"/>
    <p:sldId id="281" r:id="rId10"/>
    <p:sldId id="269" r:id="rId11"/>
    <p:sldId id="270" r:id="rId12"/>
    <p:sldId id="264" r:id="rId13"/>
    <p:sldId id="265" r:id="rId14"/>
    <p:sldId id="266" r:id="rId15"/>
    <p:sldId id="271" r:id="rId16"/>
    <p:sldId id="267" r:id="rId17"/>
    <p:sldId id="272" r:id="rId18"/>
    <p:sldId id="273" r:id="rId19"/>
    <p:sldId id="274" r:id="rId20"/>
    <p:sldId id="283" r:id="rId21"/>
    <p:sldId id="28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isheH" initials="A"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60" d="100"/>
          <a:sy n="60" d="100"/>
        </p:scale>
        <p:origin x="-1656" y="-29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04-10T17:11:08.096" idx="2">
    <p:pos x="3568" y="1513"/>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B80F92-2365-4A46-B0F3-2085EC5025B2}" type="datetimeFigureOut">
              <a:rPr lang="en-US" smtClean="0"/>
              <a:t>4/20/2014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5FD4BD-352A-4773-9111-D3628BCA2C74}" type="slidenum">
              <a:rPr lang="en-US" smtClean="0"/>
              <a:t>‹#›</a:t>
            </a:fld>
            <a:endParaRPr lang="en-US"/>
          </a:p>
        </p:txBody>
      </p:sp>
    </p:spTree>
    <p:extLst>
      <p:ext uri="{BB962C8B-B14F-4D97-AF65-F5344CB8AC3E}">
        <p14:creationId xmlns:p14="http://schemas.microsoft.com/office/powerpoint/2010/main" val="2970985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FDAA1372-A251-4407-8B8D-57E8EFB6F073}" type="datetimeFigureOut">
              <a:rPr lang="en-US" smtClean="0"/>
              <a:t>4/20/2014</a:t>
            </a:fld>
            <a:endParaRPr lang="en-US"/>
          </a:p>
        </p:txBody>
      </p:sp>
      <p:sp>
        <p:nvSpPr>
          <p:cNvPr id="17" name="Slide Number Placeholder 16"/>
          <p:cNvSpPr>
            <a:spLocks noGrp="1"/>
          </p:cNvSpPr>
          <p:nvPr>
            <p:ph type="sldNum" sz="quarter" idx="11"/>
          </p:nvPr>
        </p:nvSpPr>
        <p:spPr/>
        <p:txBody>
          <a:bodyPr/>
          <a:lstStyle/>
          <a:p>
            <a:fld id="{CDBF87CF-D69E-408E-93E0-1D3EB6BC8EED}"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AA1372-A251-4407-8B8D-57E8EFB6F073}" type="datetimeFigureOut">
              <a:rPr lang="en-US" smtClean="0"/>
              <a:t>4/20/2014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F87CF-D69E-408E-93E0-1D3EB6BC8EE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AA1372-A251-4407-8B8D-57E8EFB6F073}" type="datetimeFigureOut">
              <a:rPr lang="en-US" smtClean="0"/>
              <a:t>4/20/2014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F87CF-D69E-408E-93E0-1D3EB6BC8EED}"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17" name="Slide Number Placeholder 16"/>
          <p:cNvSpPr>
            <a:spLocks noGrp="1"/>
          </p:cNvSpPr>
          <p:nvPr>
            <p:ph type="sldNum" sz="quarter" idx="11"/>
          </p:nvPr>
        </p:nvSpPr>
        <p:spPr/>
        <p:txBody>
          <a:body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sp>
        <p:nvSpPr>
          <p:cNvPr id="19" name="Footer Placeholder 18"/>
          <p:cNvSpPr>
            <a:spLocks noGrp="1"/>
          </p:cNvSpPr>
          <p:nvPr>
            <p:ph type="ftr" sz="quarter" idx="12"/>
          </p:nvPr>
        </p:nvSpPr>
        <p:spPr/>
        <p:txBody>
          <a:bodyPr/>
          <a:lstStyle/>
          <a:p>
            <a:endParaRPr lang="en-US">
              <a:solidFill>
                <a:srgbClr val="9E8E5C">
                  <a:lumMod val="60000"/>
                  <a:lumOff val="40000"/>
                </a:srgb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12" name="Slide Number Placeholder 11"/>
          <p:cNvSpPr>
            <a:spLocks noGrp="1"/>
          </p:cNvSpPr>
          <p:nvPr>
            <p:ph type="sldNum" sz="quarter" idx="15"/>
          </p:nvPr>
        </p:nvSpPr>
        <p:spPr/>
        <p:txBody>
          <a:body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sp>
        <p:nvSpPr>
          <p:cNvPr id="13" name="Footer Placeholder 12"/>
          <p:cNvSpPr>
            <a:spLocks noGrp="1"/>
          </p:cNvSpPr>
          <p:nvPr>
            <p:ph type="ftr" sz="quarter" idx="16"/>
          </p:nvPr>
        </p:nvSpPr>
        <p:spPr/>
        <p:txBody>
          <a:bodyPr/>
          <a:lstStyle/>
          <a:p>
            <a:endParaRPr lang="en-US">
              <a:solidFill>
                <a:srgbClr val="9E8E5C">
                  <a:lumMod val="60000"/>
                  <a:lumOff val="40000"/>
                </a:srgb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14" name="Slide Number Placeholder 13"/>
          <p:cNvSpPr>
            <a:spLocks noGrp="1"/>
          </p:cNvSpPr>
          <p:nvPr>
            <p:ph type="sldNum" sz="quarter" idx="11"/>
          </p:nvPr>
        </p:nvSpPr>
        <p:spPr/>
        <p:txBody>
          <a:body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sp>
        <p:nvSpPr>
          <p:cNvPr id="15" name="Footer Placeholder 14"/>
          <p:cNvSpPr>
            <a:spLocks noGrp="1"/>
          </p:cNvSpPr>
          <p:nvPr>
            <p:ph type="ftr" sz="quarter" idx="12"/>
          </p:nvPr>
        </p:nvSpPr>
        <p:spPr/>
        <p:txBody>
          <a:bodyPr/>
          <a:lstStyle/>
          <a:p>
            <a:endParaRPr lang="en-US">
              <a:solidFill>
                <a:srgbClr val="9E8E5C">
                  <a:lumMod val="60000"/>
                  <a:lumOff val="40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12" name="Slide Number Placeholder 11"/>
          <p:cNvSpPr>
            <a:spLocks noGrp="1"/>
          </p:cNvSpPr>
          <p:nvPr>
            <p:ph type="sldNum" sz="quarter" idx="16"/>
          </p:nvPr>
        </p:nvSpPr>
        <p:spPr/>
        <p:txBody>
          <a:body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sp>
        <p:nvSpPr>
          <p:cNvPr id="13" name="Footer Placeholder 12"/>
          <p:cNvSpPr>
            <a:spLocks noGrp="1"/>
          </p:cNvSpPr>
          <p:nvPr>
            <p:ph type="ftr" sz="quarter" idx="17"/>
          </p:nvPr>
        </p:nvSpPr>
        <p:spPr/>
        <p:txBody>
          <a:bodyPr/>
          <a:lstStyle/>
          <a:p>
            <a:endParaRPr lang="en-US">
              <a:solidFill>
                <a:srgbClr val="9E8E5C">
                  <a:lumMod val="60000"/>
                  <a:lumOff val="40000"/>
                </a:srgbClr>
              </a:solidFill>
            </a:endParaRPr>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12" name="Slide Number Placeholder 11"/>
          <p:cNvSpPr>
            <a:spLocks noGrp="1"/>
          </p:cNvSpPr>
          <p:nvPr>
            <p:ph type="sldNum" sz="quarter" idx="17"/>
          </p:nvPr>
        </p:nvSpPr>
        <p:spPr/>
        <p:txBody>
          <a:body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sp>
        <p:nvSpPr>
          <p:cNvPr id="13" name="Footer Placeholder 12"/>
          <p:cNvSpPr>
            <a:spLocks noGrp="1"/>
          </p:cNvSpPr>
          <p:nvPr>
            <p:ph type="ftr" sz="quarter" idx="18"/>
          </p:nvPr>
        </p:nvSpPr>
        <p:spPr/>
        <p:txBody>
          <a:bodyPr/>
          <a:lstStyle/>
          <a:p>
            <a:endParaRPr lang="en-US">
              <a:solidFill>
                <a:srgbClr val="9E8E5C">
                  <a:lumMod val="60000"/>
                  <a:lumOff val="40000"/>
                </a:srgbClr>
              </a:solidFill>
            </a:endParaRPr>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16" name="Slide Number Placeholder 15"/>
          <p:cNvSpPr>
            <a:spLocks noGrp="1"/>
          </p:cNvSpPr>
          <p:nvPr>
            <p:ph type="sldNum" sz="quarter" idx="11"/>
          </p:nvPr>
        </p:nvSpPr>
        <p:spPr/>
        <p:txBody>
          <a:body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sp>
        <p:nvSpPr>
          <p:cNvPr id="17" name="Footer Placeholder 16"/>
          <p:cNvSpPr>
            <a:spLocks noGrp="1"/>
          </p:cNvSpPr>
          <p:nvPr>
            <p:ph type="ftr" sz="quarter" idx="12"/>
          </p:nvPr>
        </p:nvSpPr>
        <p:spPr/>
        <p:txBody>
          <a:bodyPr/>
          <a:lstStyle/>
          <a:p>
            <a:endParaRPr lang="en-US">
              <a:solidFill>
                <a:srgbClr val="9E8E5C">
                  <a:lumMod val="60000"/>
                  <a:lumOff val="40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8" name="Slide Number Placeholder 7"/>
          <p:cNvSpPr>
            <a:spLocks noGrp="1"/>
          </p:cNvSpPr>
          <p:nvPr>
            <p:ph type="sldNum" sz="quarter" idx="11"/>
          </p:nvPr>
        </p:nvSpPr>
        <p:spPr/>
        <p:txBody>
          <a:body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sp>
        <p:nvSpPr>
          <p:cNvPr id="9" name="Footer Placeholder 8"/>
          <p:cNvSpPr>
            <a:spLocks noGrp="1"/>
          </p:cNvSpPr>
          <p:nvPr>
            <p:ph type="ftr" sz="quarter" idx="12"/>
          </p:nvPr>
        </p:nvSpPr>
        <p:spPr/>
        <p:txBody>
          <a:bodyPr/>
          <a:lstStyle/>
          <a:p>
            <a:endParaRPr lang="en-US">
              <a:solidFill>
                <a:srgbClr val="9E8E5C">
                  <a:lumMod val="60000"/>
                  <a:lumOff val="40000"/>
                </a:srgb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19" name="Slide Number Placeholder 18"/>
          <p:cNvSpPr>
            <a:spLocks noGrp="1"/>
          </p:cNvSpPr>
          <p:nvPr>
            <p:ph type="sldNum" sz="quarter" idx="16"/>
          </p:nvPr>
        </p:nvSpPr>
        <p:spPr/>
        <p:txBody>
          <a:body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sp>
        <p:nvSpPr>
          <p:cNvPr id="23" name="Footer Placeholder 22"/>
          <p:cNvSpPr>
            <a:spLocks noGrp="1"/>
          </p:cNvSpPr>
          <p:nvPr>
            <p:ph type="ftr" sz="quarter" idx="17"/>
          </p:nvPr>
        </p:nvSpPr>
        <p:spPr/>
        <p:txBody>
          <a:bodyPr/>
          <a:lstStyle/>
          <a:p>
            <a:endParaRPr lang="en-US">
              <a:solidFill>
                <a:srgbClr val="9E8E5C">
                  <a:lumMod val="60000"/>
                  <a:lumOff val="4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FDAA1372-A251-4407-8B8D-57E8EFB6F073}" type="datetimeFigureOut">
              <a:rPr lang="en-US" smtClean="0"/>
              <a:t>4/20/2014</a:t>
            </a:fld>
            <a:endParaRPr lang="en-US"/>
          </a:p>
        </p:txBody>
      </p:sp>
      <p:sp>
        <p:nvSpPr>
          <p:cNvPr id="12" name="Slide Number Placeholder 11"/>
          <p:cNvSpPr>
            <a:spLocks noGrp="1"/>
          </p:cNvSpPr>
          <p:nvPr>
            <p:ph type="sldNum" sz="quarter" idx="15"/>
          </p:nvPr>
        </p:nvSpPr>
        <p:spPr/>
        <p:txBody>
          <a:bodyPr/>
          <a:lstStyle/>
          <a:p>
            <a:fld id="{CDBF87CF-D69E-408E-93E0-1D3EB6BC8EED}"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14" name="Slide Number Placeholder 13"/>
          <p:cNvSpPr>
            <a:spLocks noGrp="1"/>
          </p:cNvSpPr>
          <p:nvPr>
            <p:ph type="sldNum" sz="quarter" idx="15"/>
          </p:nvPr>
        </p:nvSpPr>
        <p:spPr>
          <a:xfrm>
            <a:off x="4038600" y="6172200"/>
            <a:ext cx="1066800" cy="304800"/>
          </a:xfrm>
        </p:spPr>
        <p:txBody>
          <a:body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sp>
        <p:nvSpPr>
          <p:cNvPr id="15" name="Footer Placeholder 14"/>
          <p:cNvSpPr>
            <a:spLocks noGrp="1"/>
          </p:cNvSpPr>
          <p:nvPr>
            <p:ph type="ftr" sz="quarter" idx="16"/>
          </p:nvPr>
        </p:nvSpPr>
        <p:spPr>
          <a:xfrm>
            <a:off x="1447800" y="6486525"/>
            <a:ext cx="6248400" cy="292100"/>
          </a:xfrm>
        </p:spPr>
        <p:txBody>
          <a:bodyPr/>
          <a:lstStyle/>
          <a:p>
            <a:endParaRPr lang="en-US">
              <a:solidFill>
                <a:srgbClr val="9E8E5C">
                  <a:lumMod val="60000"/>
                  <a:lumOff val="40000"/>
                </a:srgb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5" name="Footer Placeholder 4"/>
          <p:cNvSpPr>
            <a:spLocks noGrp="1"/>
          </p:cNvSpPr>
          <p:nvPr>
            <p:ph type="ftr" sz="quarter" idx="11"/>
          </p:nvPr>
        </p:nvSpPr>
        <p:spPr/>
        <p:txBody>
          <a:bodyPr/>
          <a:lstStyle/>
          <a:p>
            <a:endParaRPr lang="en-US">
              <a:solidFill>
                <a:srgbClr val="9E8E5C">
                  <a:lumMod val="60000"/>
                  <a:lumOff val="40000"/>
                </a:srgbClr>
              </a:solidFill>
            </a:endParaRPr>
          </a:p>
        </p:txBody>
      </p:sp>
      <p:sp>
        <p:nvSpPr>
          <p:cNvPr id="6" name="Slide Number Placeholder 5"/>
          <p:cNvSpPr>
            <a:spLocks noGrp="1"/>
          </p:cNvSpPr>
          <p:nvPr>
            <p:ph type="sldNum" sz="quarter" idx="12"/>
          </p:nvPr>
        </p:nvSpPr>
        <p:spPr/>
        <p:txBody>
          <a:body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5" name="Footer Placeholder 4"/>
          <p:cNvSpPr>
            <a:spLocks noGrp="1"/>
          </p:cNvSpPr>
          <p:nvPr>
            <p:ph type="ftr" sz="quarter" idx="11"/>
          </p:nvPr>
        </p:nvSpPr>
        <p:spPr/>
        <p:txBody>
          <a:bodyPr/>
          <a:lstStyle/>
          <a:p>
            <a:endParaRPr lang="en-US">
              <a:solidFill>
                <a:srgbClr val="9E8E5C">
                  <a:lumMod val="60000"/>
                  <a:lumOff val="40000"/>
                </a:srgbClr>
              </a:solidFill>
            </a:endParaRPr>
          </a:p>
        </p:txBody>
      </p:sp>
      <p:sp>
        <p:nvSpPr>
          <p:cNvPr id="6" name="Slide Number Placeholder 5"/>
          <p:cNvSpPr>
            <a:spLocks noGrp="1"/>
          </p:cNvSpPr>
          <p:nvPr>
            <p:ph type="sldNum" sz="quarter" idx="12"/>
          </p:nvPr>
        </p:nvSpPr>
        <p:spPr/>
        <p:txBody>
          <a:body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FDAA1372-A251-4407-8B8D-57E8EFB6F073}" type="datetimeFigureOut">
              <a:rPr lang="en-US" smtClean="0"/>
              <a:t>4/20/2014</a:t>
            </a:fld>
            <a:endParaRPr lang="en-US"/>
          </a:p>
        </p:txBody>
      </p:sp>
      <p:sp>
        <p:nvSpPr>
          <p:cNvPr id="14" name="Slide Number Placeholder 13"/>
          <p:cNvSpPr>
            <a:spLocks noGrp="1"/>
          </p:cNvSpPr>
          <p:nvPr>
            <p:ph type="sldNum" sz="quarter" idx="11"/>
          </p:nvPr>
        </p:nvSpPr>
        <p:spPr/>
        <p:txBody>
          <a:bodyPr/>
          <a:lstStyle/>
          <a:p>
            <a:fld id="{CDBF87CF-D69E-408E-93E0-1D3EB6BC8EED}"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FDAA1372-A251-4407-8B8D-57E8EFB6F073}" type="datetimeFigureOut">
              <a:rPr lang="en-US" smtClean="0"/>
              <a:t>4/20/2014</a:t>
            </a:fld>
            <a:endParaRPr lang="en-US"/>
          </a:p>
        </p:txBody>
      </p:sp>
      <p:sp>
        <p:nvSpPr>
          <p:cNvPr id="12" name="Slide Number Placeholder 11"/>
          <p:cNvSpPr>
            <a:spLocks noGrp="1"/>
          </p:cNvSpPr>
          <p:nvPr>
            <p:ph type="sldNum" sz="quarter" idx="16"/>
          </p:nvPr>
        </p:nvSpPr>
        <p:spPr/>
        <p:txBody>
          <a:bodyPr/>
          <a:lstStyle/>
          <a:p>
            <a:fld id="{CDBF87CF-D69E-408E-93E0-1D3EB6BC8EED}"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FDAA1372-A251-4407-8B8D-57E8EFB6F073}" type="datetimeFigureOut">
              <a:rPr lang="en-US" smtClean="0"/>
              <a:t>4/20/2014</a:t>
            </a:fld>
            <a:endParaRPr lang="en-US"/>
          </a:p>
        </p:txBody>
      </p:sp>
      <p:sp>
        <p:nvSpPr>
          <p:cNvPr id="12" name="Slide Number Placeholder 11"/>
          <p:cNvSpPr>
            <a:spLocks noGrp="1"/>
          </p:cNvSpPr>
          <p:nvPr>
            <p:ph type="sldNum" sz="quarter" idx="17"/>
          </p:nvPr>
        </p:nvSpPr>
        <p:spPr/>
        <p:txBody>
          <a:bodyPr/>
          <a:lstStyle/>
          <a:p>
            <a:fld id="{CDBF87CF-D69E-408E-93E0-1D3EB6BC8EED}"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FDAA1372-A251-4407-8B8D-57E8EFB6F073}" type="datetimeFigureOut">
              <a:rPr lang="en-US" smtClean="0"/>
              <a:t>4/20/2014</a:t>
            </a:fld>
            <a:endParaRPr lang="en-US"/>
          </a:p>
        </p:txBody>
      </p:sp>
      <p:sp>
        <p:nvSpPr>
          <p:cNvPr id="16" name="Slide Number Placeholder 15"/>
          <p:cNvSpPr>
            <a:spLocks noGrp="1"/>
          </p:cNvSpPr>
          <p:nvPr>
            <p:ph type="sldNum" sz="quarter" idx="11"/>
          </p:nvPr>
        </p:nvSpPr>
        <p:spPr/>
        <p:txBody>
          <a:bodyPr/>
          <a:lstStyle/>
          <a:p>
            <a:fld id="{CDBF87CF-D69E-408E-93E0-1D3EB6BC8EED}"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FDAA1372-A251-4407-8B8D-57E8EFB6F073}" type="datetimeFigureOut">
              <a:rPr lang="en-US" smtClean="0"/>
              <a:t>4/20/2014</a:t>
            </a:fld>
            <a:endParaRPr lang="en-US"/>
          </a:p>
        </p:txBody>
      </p:sp>
      <p:sp>
        <p:nvSpPr>
          <p:cNvPr id="8" name="Slide Number Placeholder 7"/>
          <p:cNvSpPr>
            <a:spLocks noGrp="1"/>
          </p:cNvSpPr>
          <p:nvPr>
            <p:ph type="sldNum" sz="quarter" idx="11"/>
          </p:nvPr>
        </p:nvSpPr>
        <p:spPr/>
        <p:txBody>
          <a:bodyPr/>
          <a:lstStyle/>
          <a:p>
            <a:fld id="{CDBF87CF-D69E-408E-93E0-1D3EB6BC8EED}"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FDAA1372-A251-4407-8B8D-57E8EFB6F073}" type="datetimeFigureOut">
              <a:rPr lang="en-US" smtClean="0"/>
              <a:t>4/20/2014</a:t>
            </a:fld>
            <a:endParaRPr lang="en-US"/>
          </a:p>
        </p:txBody>
      </p:sp>
      <p:sp>
        <p:nvSpPr>
          <p:cNvPr id="19" name="Slide Number Placeholder 18"/>
          <p:cNvSpPr>
            <a:spLocks noGrp="1"/>
          </p:cNvSpPr>
          <p:nvPr>
            <p:ph type="sldNum" sz="quarter" idx="16"/>
          </p:nvPr>
        </p:nvSpPr>
        <p:spPr/>
        <p:txBody>
          <a:bodyPr/>
          <a:lstStyle/>
          <a:p>
            <a:fld id="{CDBF87CF-D69E-408E-93E0-1D3EB6BC8EED}"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FDAA1372-A251-4407-8B8D-57E8EFB6F073}" type="datetimeFigureOut">
              <a:rPr lang="en-US" smtClean="0"/>
              <a:t>4/20/2014</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CDBF87CF-D69E-408E-93E0-1D3EB6BC8EED}"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FDAA1372-A251-4407-8B8D-57E8EFB6F073}" type="datetimeFigureOut">
              <a:rPr lang="en-US" smtClean="0"/>
              <a:t>4/20/2014</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CDBF87CF-D69E-408E-93E0-1D3EB6BC8EED}"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FDAA1372-A251-4407-8B8D-57E8EFB6F073}" type="datetimeFigureOut">
              <a:rPr lang="en-US" smtClean="0">
                <a:solidFill>
                  <a:srgbClr val="9E8E5C">
                    <a:lumMod val="60000"/>
                    <a:lumOff val="40000"/>
                  </a:srgbClr>
                </a:solidFill>
              </a:rPr>
              <a:pPr/>
              <a:t>4/20/2014</a:t>
            </a:fld>
            <a:endParaRPr lang="en-US">
              <a:solidFill>
                <a:srgbClr val="9E8E5C">
                  <a:lumMod val="60000"/>
                  <a:lumOff val="40000"/>
                </a:srgbClr>
              </a:solidFill>
            </a:endParaRPr>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solidFill>
                <a:srgbClr val="9E8E5C">
                  <a:lumMod val="60000"/>
                  <a:lumOff val="40000"/>
                </a:srgbClr>
              </a:solidFill>
            </a:endParaRPr>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CDBF87CF-D69E-408E-93E0-1D3EB6BC8EED}" type="slidenum">
              <a:rPr lang="en-US" smtClean="0">
                <a:solidFill>
                  <a:srgbClr val="9E8E5C">
                    <a:lumMod val="60000"/>
                    <a:lumOff val="40000"/>
                  </a:srgbClr>
                </a:solidFill>
              </a:rPr>
              <a:pPr/>
              <a:t>‹#›</a:t>
            </a:fld>
            <a:endParaRPr lang="en-US">
              <a:solidFill>
                <a:srgbClr val="9E8E5C">
                  <a:lumMod val="60000"/>
                  <a:lumOff val="40000"/>
                </a:srgbClr>
              </a:solidFill>
            </a:endParaRPr>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G:\اسب\222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80901"/>
            <a:ext cx="7162800" cy="5896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1144447"/>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85800"/>
            <a:ext cx="8839200" cy="5334000"/>
          </a:xfrm>
        </p:spPr>
        <p:txBody>
          <a:bodyPr>
            <a:normAutofit/>
          </a:bodyPr>
          <a:lstStyle/>
          <a:p>
            <a:pPr lvl="1" indent="0" algn="r">
              <a:lnSpc>
                <a:spcPct val="200000"/>
              </a:lnSpc>
              <a:buNone/>
            </a:pPr>
            <a:r>
              <a:rPr lang="fa-IR" sz="2800" dirty="0" smtClean="0">
                <a:cs typeface="B Nazanin" pitchFamily="2" charset="-78"/>
              </a:rPr>
              <a:t> 3)چارچوب حاکمیت شرکتی  بایدحقوق صاحبان سودکه به وسیله قانون یاتوافقات دوجانبه ایجادشده است رامحترم بشماردوهمکاری بین شرکت وآن هادرایجادثروت ،شغل وتداوم مالی شرکت راتشویق نمایید.</a:t>
            </a:r>
          </a:p>
          <a:p>
            <a:pPr lvl="1" indent="0" algn="r">
              <a:lnSpc>
                <a:spcPct val="200000"/>
              </a:lnSpc>
              <a:buNone/>
            </a:pPr>
            <a:r>
              <a:rPr lang="fa-IR" sz="2800" dirty="0" smtClean="0">
                <a:cs typeface="B Nazanin" pitchFamily="2" charset="-78"/>
              </a:rPr>
              <a:t>4)چارچوب حاکمیت شرکتی بایداطمینان دهدکه مواردبااهمیت درخصوص وضعیت مالی،شرکت به صورت صحیح ومستمرافشا شود.</a:t>
            </a:r>
            <a:endParaRPr lang="en-US" sz="2800" dirty="0">
              <a:cs typeface="B Nazanin" pitchFamily="2" charset="-78"/>
            </a:endParaRPr>
          </a:p>
        </p:txBody>
      </p:sp>
    </p:spTree>
    <p:extLst>
      <p:ext uri="{BB962C8B-B14F-4D97-AF65-F5344CB8AC3E}">
        <p14:creationId xmlns:p14="http://schemas.microsoft.com/office/powerpoint/2010/main" val="63695444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066800"/>
            <a:ext cx="8839200" cy="5105400"/>
          </a:xfrm>
        </p:spPr>
        <p:txBody>
          <a:bodyPr>
            <a:normAutofit fontScale="92500" lnSpcReduction="10000"/>
          </a:bodyPr>
          <a:lstStyle/>
          <a:p>
            <a:pPr lvl="1" indent="0" algn="r">
              <a:lnSpc>
                <a:spcPct val="150000"/>
              </a:lnSpc>
              <a:buNone/>
            </a:pPr>
            <a:r>
              <a:rPr lang="fa-IR" sz="2800" dirty="0" smtClean="0">
                <a:cs typeface="B Nazanin" pitchFamily="2" charset="-78"/>
              </a:rPr>
              <a:t> </a:t>
            </a:r>
            <a:r>
              <a:rPr lang="en-US" sz="2800" dirty="0" smtClean="0">
                <a:cs typeface="B Nazanin" pitchFamily="2" charset="-78"/>
              </a:rPr>
              <a:t> </a:t>
            </a:r>
            <a:r>
              <a:rPr lang="fa-IR" sz="2800" dirty="0" smtClean="0">
                <a:cs typeface="B Nazanin" pitchFamily="2" charset="-78"/>
              </a:rPr>
              <a:t>حاکمیت شرکتی را می توان به دو گروه عمده تقسیم کرد:</a:t>
            </a:r>
          </a:p>
          <a:p>
            <a:pPr lvl="1" indent="0" algn="r">
              <a:lnSpc>
                <a:spcPct val="150000"/>
              </a:lnSpc>
              <a:buNone/>
            </a:pPr>
            <a:r>
              <a:rPr lang="fa-IR" sz="2800" dirty="0" smtClean="0">
                <a:cs typeface="B Nazanin" pitchFamily="2" charset="-78"/>
              </a:rPr>
              <a:t>1)مدل بیرونی که درامریکاو انگلستان رایج است که در آن مالکیت و مدیریت از هم جداهستنداین مدل در موردشرکت هایی با مالکیت دولتی نیزقابل اعمال است.</a:t>
            </a:r>
          </a:p>
          <a:p>
            <a:pPr lvl="1" indent="0" algn="r">
              <a:lnSpc>
                <a:spcPct val="150000"/>
              </a:lnSpc>
              <a:buNone/>
            </a:pPr>
            <a:r>
              <a:rPr lang="fa-IR" sz="2800" dirty="0" smtClean="0">
                <a:cs typeface="B Nazanin" pitchFamily="2" charset="-78"/>
              </a:rPr>
              <a:t>2)مدل درونی که در اروپاوآسیا متداول است که در آن گروه به نسبت بسته ای از سهامداران ذی نفوذکنترل مدیریت رادردست دارنددرمدل درونی تفکیک سهامداران ومدیریت دشواراست.</a:t>
            </a:r>
          </a:p>
          <a:p>
            <a:pPr lvl="1" indent="0" algn="r">
              <a:lnSpc>
                <a:spcPct val="150000"/>
              </a:lnSpc>
              <a:buNone/>
            </a:pPr>
            <a:r>
              <a:rPr lang="fa-IR" sz="2800" dirty="0" smtClean="0">
                <a:cs typeface="B Nazanin" pitchFamily="2" charset="-78"/>
              </a:rPr>
              <a:t>به نظر می رسد که ساختارحاکمیت شرکتی درمدل بیرونی از انسجام بیش تری برخودارباشد.مع الوصف این مدل نیز دارای نقاط ضعف و قوت متعددی است.</a:t>
            </a:r>
          </a:p>
        </p:txBody>
      </p:sp>
    </p:spTree>
    <p:extLst>
      <p:ext uri="{BB962C8B-B14F-4D97-AF65-F5344CB8AC3E}">
        <p14:creationId xmlns:p14="http://schemas.microsoft.com/office/powerpoint/2010/main" val="341988536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85800"/>
            <a:ext cx="8763000" cy="5486400"/>
          </a:xfrm>
        </p:spPr>
        <p:txBody>
          <a:bodyPr>
            <a:normAutofit/>
          </a:bodyPr>
          <a:lstStyle/>
          <a:p>
            <a:pPr lvl="1" indent="0" algn="r">
              <a:buNone/>
            </a:pPr>
            <a:r>
              <a:rPr lang="fa-IR" sz="2800" dirty="0" smtClean="0">
                <a:cs typeface="B Nazanin" pitchFamily="2" charset="-78"/>
              </a:rPr>
              <a:t>نقاط قوت مدل بیرونی:</a:t>
            </a:r>
          </a:p>
          <a:p>
            <a:pPr lvl="1" indent="0" algn="r">
              <a:buNone/>
            </a:pPr>
            <a:r>
              <a:rPr lang="fa-IR" sz="2800" dirty="0" smtClean="0">
                <a:cs typeface="B Nazanin" pitchFamily="2" charset="-78"/>
              </a:rPr>
              <a:t>1)تفکیک مالکیت از مدیریت</a:t>
            </a:r>
          </a:p>
          <a:p>
            <a:pPr lvl="1" indent="0" algn="r">
              <a:buNone/>
            </a:pPr>
            <a:r>
              <a:rPr lang="fa-IR" sz="2800" dirty="0" smtClean="0">
                <a:cs typeface="B Nazanin" pitchFamily="2" charset="-78"/>
              </a:rPr>
              <a:t>2)افشاوشفافیت بهتر ازاستاندارهای حسابداری</a:t>
            </a:r>
          </a:p>
          <a:p>
            <a:pPr lvl="1" indent="0" algn="r">
              <a:buNone/>
            </a:pPr>
            <a:r>
              <a:rPr lang="fa-IR" sz="2800" dirty="0" smtClean="0">
                <a:cs typeface="B Nazanin" pitchFamily="2" charset="-78"/>
              </a:rPr>
              <a:t>3)وضعیت بهترمعیارهایی نظیرکفایت سرمایه</a:t>
            </a:r>
          </a:p>
          <a:p>
            <a:pPr lvl="1" indent="0" algn="r">
              <a:buNone/>
            </a:pPr>
            <a:r>
              <a:rPr lang="fa-IR" sz="2800" dirty="0" smtClean="0">
                <a:cs typeface="B Nazanin" pitchFamily="2" charset="-78"/>
              </a:rPr>
              <a:t>نقاط ضعف مدل بیرونی</a:t>
            </a:r>
          </a:p>
          <a:p>
            <a:pPr lvl="1" indent="0" algn="r">
              <a:buNone/>
            </a:pPr>
            <a:r>
              <a:rPr lang="fa-IR" sz="2800" dirty="0" smtClean="0">
                <a:cs typeface="B Nazanin" pitchFamily="2" charset="-78"/>
              </a:rPr>
              <a:t>1)بااینکه مالکیت ومدیریت از هم جداهستنداما مدیرعامل و همه اعضای هیات مدیره یگانه مالک شرکت محسوب می کردند.</a:t>
            </a:r>
          </a:p>
          <a:p>
            <a:pPr lvl="1" indent="0" algn="r">
              <a:buNone/>
            </a:pPr>
            <a:r>
              <a:rPr lang="fa-IR" sz="2800" dirty="0" smtClean="0">
                <a:cs typeface="B Nazanin" pitchFamily="2" charset="-78"/>
              </a:rPr>
              <a:t>2)پاسخگویی هیات مدیره به دلیل اختیاردر عزل رئیس هیات مدیره یا مدیر عامل به شدت کاهش می یابد. </a:t>
            </a:r>
            <a:r>
              <a:rPr lang="en-US" sz="2800" dirty="0" smtClean="0">
                <a:cs typeface="B Nazanin" pitchFamily="2" charset="-78"/>
              </a:rPr>
              <a:t> </a:t>
            </a:r>
            <a:endParaRPr lang="en-US" sz="2800" dirty="0">
              <a:cs typeface="B Nazanin" pitchFamily="2" charset="-78"/>
            </a:endParaRPr>
          </a:p>
        </p:txBody>
      </p:sp>
    </p:spTree>
    <p:extLst>
      <p:ext uri="{BB962C8B-B14F-4D97-AF65-F5344CB8AC3E}">
        <p14:creationId xmlns:p14="http://schemas.microsoft.com/office/powerpoint/2010/main" val="341988536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8763000" cy="6096000"/>
          </a:xfrm>
        </p:spPr>
        <p:txBody>
          <a:bodyPr>
            <a:normAutofit/>
          </a:bodyPr>
          <a:lstStyle/>
          <a:p>
            <a:pPr lvl="1" indent="0" algn="r">
              <a:lnSpc>
                <a:spcPct val="150000"/>
              </a:lnSpc>
              <a:buNone/>
            </a:pPr>
            <a:r>
              <a:rPr lang="fa-IR" sz="2800" dirty="0" smtClean="0">
                <a:cs typeface="B Nazanin" pitchFamily="2" charset="-78"/>
              </a:rPr>
              <a:t>3)حسابرسی داخلی وریسک در آن ضعیف است.</a:t>
            </a:r>
          </a:p>
          <a:p>
            <a:pPr lvl="1" indent="0" algn="r">
              <a:lnSpc>
                <a:spcPct val="150000"/>
              </a:lnSpc>
              <a:buNone/>
            </a:pPr>
            <a:r>
              <a:rPr lang="fa-IR" sz="2800" dirty="0" smtClean="0">
                <a:cs typeface="B Nazanin" pitchFamily="2" charset="-78"/>
              </a:rPr>
              <a:t>حاکمیت شرکتی ناظر برتنظیم روابط ارکان یک موسسه اقتصادی شامل مدیران،ناظران و صاحبان سرمایه باتفکیک مقام ناظرازاجرابه منظورافزایش شفافیت،پاسخگویی و کارایی می باشد.حاکمیت شرکتی بیرونی باتوجه به سه ویژگی اصلی آن(یعنی تفکیک حوزه مدیریت از نظارت ،شفافیت و استفاده ازاستانداردهای حسابداری ومعیارهای کفایت سرمایه)منافع سرمایه گذاران راباریسک کمتری مواجه نموده وبه وسیله سیستم تشویق وتنبیه باعث ایجادانگیزه وکاهش فساددرمدیران وکارکنان شود.</a:t>
            </a:r>
            <a:endParaRPr lang="en-US" sz="2800" dirty="0">
              <a:cs typeface="B Nazanin" pitchFamily="2" charset="-78"/>
            </a:endParaRPr>
          </a:p>
        </p:txBody>
      </p:sp>
    </p:spTree>
    <p:extLst>
      <p:ext uri="{BB962C8B-B14F-4D97-AF65-F5344CB8AC3E}">
        <p14:creationId xmlns:p14="http://schemas.microsoft.com/office/powerpoint/2010/main" val="341988536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57200"/>
            <a:ext cx="8839200" cy="5943600"/>
          </a:xfrm>
        </p:spPr>
        <p:txBody>
          <a:bodyPr>
            <a:normAutofit/>
          </a:bodyPr>
          <a:lstStyle/>
          <a:p>
            <a:pPr lvl="1" indent="0" algn="r">
              <a:lnSpc>
                <a:spcPct val="150000"/>
              </a:lnSpc>
              <a:buNone/>
            </a:pPr>
            <a:r>
              <a:rPr lang="fa-IR" sz="3200" dirty="0" smtClean="0">
                <a:cs typeface="B Nazanin" pitchFamily="2" charset="-78"/>
              </a:rPr>
              <a:t>کیفیت حسابرسی مستقل:</a:t>
            </a:r>
          </a:p>
          <a:p>
            <a:pPr lvl="1" indent="0" algn="r">
              <a:lnSpc>
                <a:spcPct val="150000"/>
              </a:lnSpc>
              <a:buNone/>
            </a:pPr>
            <a:r>
              <a:rPr lang="fa-IR" sz="2800" dirty="0" smtClean="0">
                <a:cs typeface="B Nazanin" pitchFamily="2" charset="-78"/>
              </a:rPr>
              <a:t>درمفاهیم حاکمیت شرکتی براستقرارحسابرسی داخلی ،کمیته حسابرسی مستقل تاکیدویژه ای گردیده همچنین بیان شده است که رابطه بین مدیران وحسابرسان مستقل ازطریق کمیته حسابرسی ومدیران غیر موظف شکل گیرد وجودیک سیستم حاکمیت شرکتی قوی علاوه برتقویت وافزایش اثربخشی کنترل داخلی ،سبب افزایش استقلال حسابرسان مستقل ودرنتیجه افزایش اثربخشی کنترل داخلی ودر نتیجه افزایش کیفیت حسابرسی می شود.</a:t>
            </a:r>
          </a:p>
        </p:txBody>
      </p:sp>
    </p:spTree>
    <p:extLst>
      <p:ext uri="{BB962C8B-B14F-4D97-AF65-F5344CB8AC3E}">
        <p14:creationId xmlns:p14="http://schemas.microsoft.com/office/powerpoint/2010/main" val="63695444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8839200" cy="5638800"/>
          </a:xfrm>
        </p:spPr>
        <p:txBody>
          <a:bodyPr>
            <a:normAutofit/>
          </a:bodyPr>
          <a:lstStyle/>
          <a:p>
            <a:pPr lvl="1" indent="0" algn="r">
              <a:buNone/>
            </a:pPr>
            <a:r>
              <a:rPr lang="fa-IR" sz="2800" dirty="0" smtClean="0">
                <a:cs typeface="B Nazanin" pitchFamily="2" charset="-78"/>
              </a:rPr>
              <a:t>هشت  ویژگی حاکمیت شرکتی که انتظارمی رود برمحتوای اطلاعاتی سودهای حسابداری تاثیربگذاردانتخاب گردیده است که درداخل کشور حداکثرسه ویژگی حاکمیت شرکتی مورد بررسی قرارگرفته است.دسته ای از ویژگی های که به لحاظ دسترسی به آنها ازطریق صورتهای مالی ،گزارشات هیات مدیره به مجامع عمومی سالیانه وسایرمستندات شرکت های پذیرفته شده در بورس اوراق بهادارتهران انتخاب شده اند عبارتنداز:</a:t>
            </a:r>
          </a:p>
          <a:p>
            <a:pPr lvl="1" indent="0" algn="r">
              <a:lnSpc>
                <a:spcPct val="150000"/>
              </a:lnSpc>
              <a:buNone/>
            </a:pPr>
            <a:r>
              <a:rPr lang="fa-IR" sz="2800" dirty="0" smtClean="0">
                <a:cs typeface="B Nazanin" pitchFamily="2" charset="-78"/>
              </a:rPr>
              <a:t>1)تمرکزمالکیت:براساس مطالعات صورت گرفته تمرکزمالکیت ،نظارت برمدیریت راافزایش می دهد(پیسنل ودیگران،2000)لذامی توان گفت تمرکزمالکیت ظرفیت مدیریت برای تغییرسودهای </a:t>
            </a:r>
            <a:endParaRPr lang="en-US" sz="2800" dirty="0">
              <a:cs typeface="B Nazanin" pitchFamily="2" charset="-78"/>
            </a:endParaRPr>
          </a:p>
        </p:txBody>
      </p:sp>
    </p:spTree>
    <p:extLst>
      <p:ext uri="{BB962C8B-B14F-4D97-AF65-F5344CB8AC3E}">
        <p14:creationId xmlns:p14="http://schemas.microsoft.com/office/powerpoint/2010/main" val="341988536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8686800" cy="5257800"/>
          </a:xfrm>
        </p:spPr>
        <p:txBody>
          <a:bodyPr>
            <a:normAutofit/>
          </a:bodyPr>
          <a:lstStyle/>
          <a:p>
            <a:pPr lvl="1" indent="0" algn="r">
              <a:lnSpc>
                <a:spcPct val="200000"/>
              </a:lnSpc>
              <a:buNone/>
            </a:pPr>
            <a:r>
              <a:rPr lang="fa-IR" sz="2800" dirty="0" smtClean="0">
                <a:cs typeface="B Nazanin" pitchFamily="2" charset="-78"/>
              </a:rPr>
              <a:t>حسابداری راکاهش وبه دلیل افزایش قابلیت اتکای سودراافزایش می دهد.</a:t>
            </a:r>
          </a:p>
          <a:p>
            <a:pPr lvl="1" indent="0" algn="r">
              <a:lnSpc>
                <a:spcPct val="150000"/>
              </a:lnSpc>
              <a:buNone/>
            </a:pPr>
            <a:r>
              <a:rPr lang="fa-IR" sz="2800" dirty="0" smtClean="0">
                <a:cs typeface="B Nazanin" pitchFamily="2" charset="-78"/>
              </a:rPr>
              <a:t>2)مالکیت نهادی:مالکیت نهادی درصدی ازسهام یک شرکت سهامی است که متعلق به بیمه ها ،بانک هاونهادها وشرکت های دولتی می باشد.مالکیت نهادی درشرکت به عنوان یک مکانیزم نظارتی بررفتارمدیریت درک می شودوبه هم راستا کردن منافع سهامداران ومدیران کمک می کند.</a:t>
            </a:r>
          </a:p>
          <a:p>
            <a:pPr lvl="1" indent="0" algn="r">
              <a:buNone/>
            </a:pPr>
            <a:r>
              <a:rPr lang="fa-IR" sz="2800" dirty="0" smtClean="0">
                <a:cs typeface="B Nazanin" pitchFamily="2" charset="-78"/>
              </a:rPr>
              <a:t>3)نفوذمدیرعامل:به وضعیتی اطلاق می شودکه رئیس هیات مدیره عضوموظف باشد،قانون گذاران حاکمیت شرکتی به این نتیجه رسیده اندکه مدیر عامل به عنوان منبع قدرت اجرایی برهیات مدیره نفوذ دارد.(ددمن،2000)</a:t>
            </a:r>
            <a:endParaRPr lang="en-US" sz="2800" dirty="0">
              <a:cs typeface="B Nazanin" pitchFamily="2" charset="-78"/>
            </a:endParaRPr>
          </a:p>
        </p:txBody>
      </p:sp>
    </p:spTree>
    <p:extLst>
      <p:ext uri="{BB962C8B-B14F-4D97-AF65-F5344CB8AC3E}">
        <p14:creationId xmlns:p14="http://schemas.microsoft.com/office/powerpoint/2010/main" val="63695444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8763000" cy="5562600"/>
          </a:xfrm>
        </p:spPr>
        <p:txBody>
          <a:bodyPr>
            <a:normAutofit/>
          </a:bodyPr>
          <a:lstStyle/>
          <a:p>
            <a:pPr lvl="1" indent="0" algn="r">
              <a:lnSpc>
                <a:spcPct val="150000"/>
              </a:lnSpc>
              <a:buNone/>
            </a:pPr>
            <a:r>
              <a:rPr lang="fa-IR" sz="2800" dirty="0" smtClean="0">
                <a:cs typeface="B Nazanin" pitchFamily="2" charset="-78"/>
              </a:rPr>
              <a:t>نقش رئیس هیات مدیره نظارت برمدیرعامل می باشد.رئیس هیات مدیره قدرت کنترل دستور جلسات وهدایت جلسات هیات مدیره راداردبین نفوذمدیرعامل ومحتوای اطلاعاتی رابطه معکوس معناداری وجوددارد.</a:t>
            </a:r>
          </a:p>
          <a:p>
            <a:pPr lvl="1" indent="0" algn="r">
              <a:lnSpc>
                <a:spcPct val="150000"/>
              </a:lnSpc>
              <a:buNone/>
            </a:pPr>
            <a:r>
              <a:rPr lang="fa-IR" sz="2800" dirty="0" smtClean="0">
                <a:cs typeface="B Nazanin" pitchFamily="2" charset="-78"/>
              </a:rPr>
              <a:t>4)دوگانگی وظیفه مدیرعامل:اگرمدیرعامل رئیس هیات نیزباشد،به </a:t>
            </a:r>
          </a:p>
          <a:p>
            <a:pPr lvl="1" indent="0" algn="r">
              <a:lnSpc>
                <a:spcPct val="150000"/>
              </a:lnSpc>
              <a:buNone/>
            </a:pPr>
            <a:r>
              <a:rPr lang="fa-IR" sz="2800" dirty="0" smtClean="0">
                <a:cs typeface="B Nazanin" pitchFamily="2" charset="-78"/>
              </a:rPr>
              <a:t>این وضعیت دوگانگی وظیفه مدیرعامل اطلاق می گرددودراین حالت مدیرعامل به طوربالقوه اختیاربیشتری دارد.ساختاردوگانه به مدیرعامل اجازه می دهدتااطلاعات دردسترس سایراعضای هیات مدیره رابه نحوموثری کنترل کندوبنابراین ممکن است</a:t>
            </a:r>
            <a:endParaRPr lang="en-US" sz="2800" dirty="0">
              <a:cs typeface="B Nazanin" pitchFamily="2" charset="-78"/>
            </a:endParaRPr>
          </a:p>
        </p:txBody>
      </p:sp>
    </p:spTree>
    <p:extLst>
      <p:ext uri="{BB962C8B-B14F-4D97-AF65-F5344CB8AC3E}">
        <p14:creationId xmlns:p14="http://schemas.microsoft.com/office/powerpoint/2010/main" val="63695444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33400"/>
            <a:ext cx="8686800" cy="5715000"/>
          </a:xfrm>
        </p:spPr>
        <p:txBody>
          <a:bodyPr>
            <a:normAutofit fontScale="92500" lnSpcReduction="10000"/>
          </a:bodyPr>
          <a:lstStyle/>
          <a:p>
            <a:pPr lvl="1" indent="0" algn="r">
              <a:lnSpc>
                <a:spcPct val="150000"/>
              </a:lnSpc>
              <a:buNone/>
            </a:pPr>
            <a:r>
              <a:rPr lang="fa-IR" sz="2800" dirty="0" smtClean="0">
                <a:cs typeface="B Nazanin" pitchFamily="2" charset="-78"/>
              </a:rPr>
              <a:t>ازنظارت موثرجلوگیری به عمل آورد.(جنسن،1993)</a:t>
            </a:r>
          </a:p>
          <a:p>
            <a:pPr lvl="1" indent="0" algn="r">
              <a:lnSpc>
                <a:spcPct val="150000"/>
              </a:lnSpc>
              <a:buNone/>
            </a:pPr>
            <a:r>
              <a:rPr lang="fa-IR" sz="2800" dirty="0" smtClean="0">
                <a:cs typeface="B Nazanin" pitchFamily="2" charset="-78"/>
              </a:rPr>
              <a:t>5)اندازه هیات مدیره:بادرنظرگرفتن این موضوع که نقش اصلی هیات مدیره نظارت برمدیریت است تحقیقات درزمینه هیات مدیره فقط از منظرنظارت موردبررسی قرارمی گیرد(دیویدسون ودادالت،2003)به این نتیجه رسیدندکه تعدادبیشترهیات مدیره باسطوح پایین مدیریت سودارتباط دارد</a:t>
            </a:r>
          </a:p>
          <a:p>
            <a:pPr lvl="1" indent="0" algn="r">
              <a:lnSpc>
                <a:spcPct val="150000"/>
              </a:lnSpc>
              <a:buNone/>
            </a:pPr>
            <a:r>
              <a:rPr lang="fa-IR" sz="2800" dirty="0" smtClean="0">
                <a:cs typeface="B Nazanin" pitchFamily="2" charset="-78"/>
              </a:rPr>
              <a:t>تعدادوترکیب اعضای هیات مدیره باید به گونه ای باشدکه تحلیل وبررسی وجوه مختلف موضوع شرکت رابرای تصمیم گیری منطقی امکان پذیرسازد(پیش نویش آیین نامه اصول راهبردی شرکت در شرکت های پذیرفته شده دربورس اوراق بهادارتهران،1385)</a:t>
            </a:r>
            <a:endParaRPr lang="en-US" sz="2800" dirty="0">
              <a:cs typeface="B Nazanin" pitchFamily="2" charset="-78"/>
            </a:endParaRPr>
          </a:p>
        </p:txBody>
      </p:sp>
    </p:spTree>
    <p:extLst>
      <p:ext uri="{BB962C8B-B14F-4D97-AF65-F5344CB8AC3E}">
        <p14:creationId xmlns:p14="http://schemas.microsoft.com/office/powerpoint/2010/main" val="2524960804"/>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33400"/>
            <a:ext cx="8686800" cy="5715000"/>
          </a:xfrm>
        </p:spPr>
        <p:txBody>
          <a:bodyPr>
            <a:normAutofit/>
          </a:bodyPr>
          <a:lstStyle/>
          <a:p>
            <a:pPr lvl="1" indent="0" algn="r">
              <a:lnSpc>
                <a:spcPct val="150000"/>
              </a:lnSpc>
              <a:buNone/>
            </a:pPr>
            <a:r>
              <a:rPr lang="fa-IR" sz="2800" dirty="0" smtClean="0">
                <a:cs typeface="B Nazanin" pitchFamily="2" charset="-78"/>
              </a:rPr>
              <a:t>6)استقلال هیات هدیره:هیات مدیره بایدبه تعدادکافی اعضای غیر موظف درهیات مدیره منصوب کنندتابتواننددرزمینه هایی که امکان بالقوه تضادمنافع وجوددارد،قضاوت مستقل ارائه کنند مثال هایی از چنین مسئولیت های کلیدی عبارت است از :تضمین گزارش ها ی مالی و غیر مالی،بررسی معاملات با اشخاص وابسته ،معرفی نامزدهای عضویت درهیات مدیره ومدیران اجرایی اصلی و تصمیم گیری درمورد حق الزحمه هیات مدیره</a:t>
            </a:r>
          </a:p>
          <a:p>
            <a:pPr lvl="1" indent="0" algn="r">
              <a:lnSpc>
                <a:spcPct val="150000"/>
              </a:lnSpc>
              <a:buNone/>
            </a:pPr>
            <a:r>
              <a:rPr lang="fa-IR" sz="2800" dirty="0" smtClean="0">
                <a:cs typeface="B Nazanin" pitchFamily="2" charset="-78"/>
              </a:rPr>
              <a:t>7)اتکای بربدهی</a:t>
            </a:r>
          </a:p>
          <a:p>
            <a:pPr lvl="1" indent="0" algn="r">
              <a:lnSpc>
                <a:spcPct val="150000"/>
              </a:lnSpc>
              <a:buNone/>
            </a:pPr>
            <a:r>
              <a:rPr lang="fa-IR" sz="2800" dirty="0" smtClean="0">
                <a:cs typeface="B Nazanin" pitchFamily="2" charset="-78"/>
              </a:rPr>
              <a:t>8)مدت زمان تصدی مدیر عامل در هیات مدیره</a:t>
            </a:r>
            <a:endParaRPr lang="en-US" sz="2800" dirty="0">
              <a:cs typeface="B Nazanin" pitchFamily="2" charset="-78"/>
            </a:endParaRPr>
          </a:p>
        </p:txBody>
      </p:sp>
    </p:spTree>
    <p:extLst>
      <p:ext uri="{BB962C8B-B14F-4D97-AF65-F5344CB8AC3E}">
        <p14:creationId xmlns:p14="http://schemas.microsoft.com/office/powerpoint/2010/main" val="892634727"/>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Autofit/>
          </a:bodyPr>
          <a:lstStyle/>
          <a:p>
            <a:pPr algn="ctr"/>
            <a:r>
              <a:rPr lang="fa-IR" sz="2800" dirty="0" smtClean="0">
                <a:cs typeface="B Titr" pitchFamily="2" charset="-78"/>
              </a:rPr>
              <a:t>استاد ارجمند:جناب آقای دکتر اخگر</a:t>
            </a:r>
          </a:p>
          <a:p>
            <a:pPr algn="ctr"/>
            <a:endParaRPr lang="fa-IR" sz="2800" dirty="0">
              <a:cs typeface="B Titr" pitchFamily="2" charset="-78"/>
            </a:endParaRPr>
          </a:p>
          <a:p>
            <a:pPr algn="ctr"/>
            <a:r>
              <a:rPr lang="fa-IR" sz="2800" dirty="0" smtClean="0">
                <a:cs typeface="B Titr" pitchFamily="2" charset="-78"/>
              </a:rPr>
              <a:t>ارائه دهنده:نوشین ساعدموچشی</a:t>
            </a:r>
          </a:p>
          <a:p>
            <a:pPr algn="ctr"/>
            <a:endParaRPr lang="fa-IR" sz="2800" dirty="0" smtClean="0">
              <a:cs typeface="B Titr" pitchFamily="2" charset="-78"/>
            </a:endParaRPr>
          </a:p>
          <a:p>
            <a:pPr algn="ctr"/>
            <a:r>
              <a:rPr lang="fa-IR" sz="2400" dirty="0" smtClean="0">
                <a:cs typeface="B Titr" pitchFamily="2" charset="-78"/>
              </a:rPr>
              <a:t>فروردین1393</a:t>
            </a:r>
            <a:endParaRPr lang="en-US" sz="2400" dirty="0">
              <a:cs typeface="B Titr" pitchFamily="2" charset="-78"/>
            </a:endParaRPr>
          </a:p>
        </p:txBody>
      </p:sp>
      <p:sp>
        <p:nvSpPr>
          <p:cNvPr id="2" name="Title 1"/>
          <p:cNvSpPr>
            <a:spLocks noGrp="1"/>
          </p:cNvSpPr>
          <p:nvPr>
            <p:ph type="title"/>
          </p:nvPr>
        </p:nvSpPr>
        <p:spPr/>
        <p:txBody>
          <a:bodyPr>
            <a:noAutofit/>
          </a:bodyPr>
          <a:lstStyle/>
          <a:p>
            <a:r>
              <a:rPr lang="fa-IR" sz="4400" dirty="0" smtClean="0">
                <a:cs typeface="B Jadid" pitchFamily="2" charset="-78"/>
              </a:rPr>
              <a:t>حاکمیت شرکتی</a:t>
            </a:r>
            <a:endParaRPr lang="en-US" sz="4400" dirty="0">
              <a:cs typeface="B Jadid" pitchFamily="2" charset="-78"/>
            </a:endParaRPr>
          </a:p>
        </p:txBody>
      </p:sp>
    </p:spTree>
    <p:extLst>
      <p:ext uri="{BB962C8B-B14F-4D97-AF65-F5344CB8AC3E}">
        <p14:creationId xmlns:p14="http://schemas.microsoft.com/office/powerpoint/2010/main" val="1003466779"/>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33400"/>
            <a:ext cx="8686800" cy="5715000"/>
          </a:xfrm>
        </p:spPr>
        <p:txBody>
          <a:bodyPr>
            <a:normAutofit/>
          </a:bodyPr>
          <a:lstStyle/>
          <a:p>
            <a:pPr lvl="1" indent="0" algn="r">
              <a:lnSpc>
                <a:spcPct val="150000"/>
              </a:lnSpc>
              <a:buNone/>
            </a:pPr>
            <a:r>
              <a:rPr lang="fa-IR" sz="2800" dirty="0" smtClean="0">
                <a:cs typeface="B Nazanin" pitchFamily="2" charset="-78"/>
              </a:rPr>
              <a:t>منابع:</a:t>
            </a:r>
          </a:p>
          <a:p>
            <a:pPr lvl="1" indent="0" algn="r">
              <a:lnSpc>
                <a:spcPct val="150000"/>
              </a:lnSpc>
              <a:buNone/>
            </a:pPr>
            <a:r>
              <a:rPr lang="fa-IR" sz="2800" dirty="0" smtClean="0">
                <a:cs typeface="B Nazanin" pitchFamily="2" charset="-78"/>
              </a:rPr>
              <a:t>1)ویژگی های حاکمیت شرکتی ومحتوای اطلاعات سوددربورس اوراق بهادارتهران باتاکید برنقش مدیریت سود</a:t>
            </a:r>
          </a:p>
          <a:p>
            <a:pPr lvl="1" indent="0" algn="r">
              <a:lnSpc>
                <a:spcPct val="150000"/>
              </a:lnSpc>
              <a:buNone/>
            </a:pPr>
            <a:r>
              <a:rPr lang="fa-IR" sz="2800" dirty="0" smtClean="0">
                <a:cs typeface="B Nazanin" pitchFamily="2" charset="-78"/>
              </a:rPr>
              <a:t>2)بررسی تاثیرویژگی های هیات مدیره برعملکرد شرکت</a:t>
            </a:r>
          </a:p>
          <a:p>
            <a:pPr lvl="1" indent="0" algn="r">
              <a:lnSpc>
                <a:spcPct val="150000"/>
              </a:lnSpc>
              <a:buNone/>
            </a:pPr>
            <a:r>
              <a:rPr lang="fa-IR" sz="2800" dirty="0" smtClean="0">
                <a:cs typeface="B Nazanin" pitchFamily="2" charset="-78"/>
              </a:rPr>
              <a:t>3)تاثیرحاکمیت شرکتی برتصمیمات حسابرسان درباره ریسک و برنامه ریزی</a:t>
            </a:r>
          </a:p>
          <a:p>
            <a:pPr lvl="1" indent="0" algn="r">
              <a:lnSpc>
                <a:spcPct val="150000"/>
              </a:lnSpc>
              <a:buNone/>
            </a:pPr>
            <a:r>
              <a:rPr lang="fa-IR" sz="2800" dirty="0" smtClean="0">
                <a:cs typeface="B Nazanin" pitchFamily="2" charset="-78"/>
              </a:rPr>
              <a:t>4)نوع مدیریت سودوتاثیراندازه شرکت،ساختارمالکیت وحاکمیت شرکتی برآن</a:t>
            </a:r>
            <a:endParaRPr lang="en-US" sz="2800" dirty="0">
              <a:cs typeface="B Nazanin" pitchFamily="2" charset="-78"/>
            </a:endParaRPr>
          </a:p>
        </p:txBody>
      </p:sp>
    </p:spTree>
    <p:extLst>
      <p:ext uri="{BB962C8B-B14F-4D97-AF65-F5344CB8AC3E}">
        <p14:creationId xmlns:p14="http://schemas.microsoft.com/office/powerpoint/2010/main" val="243958677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2356338"/>
            <a:ext cx="8991600" cy="4196862"/>
          </a:xfrm>
        </p:spPr>
        <p:txBody>
          <a:bodyPr>
            <a:noAutofit/>
          </a:bodyPr>
          <a:lstStyle/>
          <a:p>
            <a:pPr algn="r"/>
            <a:r>
              <a:rPr lang="fa-IR" sz="2800" dirty="0" smtClean="0">
                <a:cs typeface="B Nazanin" pitchFamily="2" charset="-78"/>
              </a:rPr>
              <a:t>اخیراموضوع حاکمیت شرکتی درسطح بین الملل توجه زیادی به خود جلب کرده است.(گا،2007) درستی گزارشگری مالی دغدغه مشترک تدوین کنندگان استانداردوافراد شاغل در حرفه بوده است .درخصوص کشورهای آسیایی حاکمیت شرکتی ضعیف به عنوان یکی از دلایل بحرانهای مالی1997آسیاعنوان شده است (چن،2007).حاکمیت شرکتی سیستمی است که مشکلات بین مدیران وسهامداران رابهبود می بخشد(کمپرس،جوی ومتریک،2003)براساس بررسی های انجام شده سقوط سهام شرکت هایی چون آدلفا،انرون وتیکوتاحدزیادی به علت حاکمیت شرکتی ضعیف شرکت های فوق بوده است .(رکین وکنزلمان،2004) </a:t>
            </a:r>
            <a:endParaRPr lang="en-US" sz="2800" dirty="0">
              <a:cs typeface="B Nazanin" pitchFamily="2" charset="-78"/>
            </a:endParaRPr>
          </a:p>
        </p:txBody>
      </p:sp>
      <p:sp>
        <p:nvSpPr>
          <p:cNvPr id="2" name="Title 1"/>
          <p:cNvSpPr>
            <a:spLocks noGrp="1"/>
          </p:cNvSpPr>
          <p:nvPr>
            <p:ph type="title"/>
          </p:nvPr>
        </p:nvSpPr>
        <p:spPr>
          <a:xfrm>
            <a:off x="1143000" y="1295400"/>
            <a:ext cx="6629400" cy="685800"/>
          </a:xfrm>
        </p:spPr>
        <p:txBody>
          <a:bodyPr>
            <a:noAutofit/>
          </a:bodyPr>
          <a:lstStyle/>
          <a:p>
            <a:r>
              <a:rPr lang="fa-IR" sz="4400" dirty="0" smtClean="0"/>
              <a:t>ادبیات پژوهش</a:t>
            </a:r>
            <a:endParaRPr lang="en-US" sz="4400" dirty="0"/>
          </a:p>
        </p:txBody>
      </p:sp>
    </p:spTree>
    <p:extLst>
      <p:ext uri="{BB962C8B-B14F-4D97-AF65-F5344CB8AC3E}">
        <p14:creationId xmlns:p14="http://schemas.microsoft.com/office/powerpoint/2010/main" val="3961334461"/>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57200"/>
            <a:ext cx="8915400" cy="5562600"/>
          </a:xfrm>
        </p:spPr>
        <p:txBody>
          <a:bodyPr>
            <a:normAutofit/>
          </a:bodyPr>
          <a:lstStyle/>
          <a:p>
            <a:pPr lvl="1" indent="0" algn="r">
              <a:buNone/>
            </a:pPr>
            <a:r>
              <a:rPr lang="fa-IR" sz="2800" dirty="0" smtClean="0">
                <a:cs typeface="B Nazanin" pitchFamily="2" charset="-78"/>
              </a:rPr>
              <a:t>استقراریک نظام حاکمیت موثروکاراباعث می گرددمنافع مدیران و مالکان دریک راستاقرارگیرد(فاماوجنسن1983)عملکردعملیاتی شرکت بهبود می یابدوشرکت ها رشدوگسترش یابند.نتایج بسیاری ازتحقیقات تجربی صورت گرفته درسایر کشورهانیز نشان می دهدکه حاکمیت شرکتی خوب منجربه عملکرد بهبود شرکت می شود.</a:t>
            </a:r>
          </a:p>
          <a:p>
            <a:pPr lvl="1" indent="0" algn="r">
              <a:buNone/>
            </a:pPr>
            <a:r>
              <a:rPr lang="fa-IR" sz="2800" dirty="0" smtClean="0">
                <a:cs typeface="B Nazanin" pitchFamily="2" charset="-78"/>
              </a:rPr>
              <a:t>اساسی ترین رکن بحث حاکمیت شرکتی ،اطمینان یافتن از اعمال حاکمیت  صحیح سهامداران بر اداره شرکت است مع الوصف وجود حالت های خاص سبب می گرددکه اعمال این حاکمیت به خصوص برای سهامداران خرد،باموانعی روبه رو شود.ازاین رویکی از مقولات مهم درحاکمیت شرکتی آگاهی از ساختارحاکمیت ودرجه بندی آن در مقیاس استاندار است تابا استفاده از آن بتوان استراتژی لازم را دراستقرار حاکمیت شرکتی تدوین کرد.</a:t>
            </a:r>
          </a:p>
        </p:txBody>
      </p:sp>
    </p:spTree>
    <p:extLst>
      <p:ext uri="{BB962C8B-B14F-4D97-AF65-F5344CB8AC3E}">
        <p14:creationId xmlns:p14="http://schemas.microsoft.com/office/powerpoint/2010/main" val="958841359"/>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algn="r"/>
            <a:r>
              <a:rPr lang="fa-IR" sz="2800" dirty="0" smtClean="0">
                <a:cs typeface="B Nazanin" pitchFamily="2" charset="-78"/>
              </a:rPr>
              <a:t>1)مجموع روابط میان مدیریت (اجرایی)،هیات مدیره،سهامداران وسایر طرف های ذی ربط دریک شرکت(سازمان همکاری برای توسعه اقتصادی )</a:t>
            </a:r>
          </a:p>
          <a:p>
            <a:pPr algn="r"/>
            <a:r>
              <a:rPr lang="fa-IR" sz="2800" dirty="0" smtClean="0">
                <a:cs typeface="B Nazanin" pitchFamily="2" charset="-78"/>
              </a:rPr>
              <a:t>2)حاکمیت شرکتی عبارت است ازفرآیندنظارت وکنترل برای تضمین عملکردمدیرشرکت مطابق بامنافع سهامداران(حساس،یگانه،1385)</a:t>
            </a:r>
          </a:p>
          <a:p>
            <a:pPr algn="r"/>
            <a:r>
              <a:rPr lang="fa-IR" sz="2800" dirty="0" smtClean="0">
                <a:cs typeface="B Nazanin" pitchFamily="2" charset="-78"/>
              </a:rPr>
              <a:t>3)حاکمیت شرکتی رویه ها واقداماتی است که شرکت از طریق آن اداره می شوندوبه وسیله ی آن پاسخگوی سهامداران وکارکنان جامعه می باشند(ابراهیم،2004)</a:t>
            </a:r>
          </a:p>
        </p:txBody>
      </p:sp>
      <p:sp>
        <p:nvSpPr>
          <p:cNvPr id="3" name="Title 2"/>
          <p:cNvSpPr>
            <a:spLocks noGrp="1"/>
          </p:cNvSpPr>
          <p:nvPr>
            <p:ph type="title"/>
          </p:nvPr>
        </p:nvSpPr>
        <p:spPr/>
        <p:txBody>
          <a:bodyPr>
            <a:normAutofit/>
          </a:bodyPr>
          <a:lstStyle/>
          <a:p>
            <a:r>
              <a:rPr lang="fa-IR" sz="3200" dirty="0" smtClean="0">
                <a:cs typeface="B Titr" pitchFamily="2" charset="-78"/>
              </a:rPr>
              <a:t>تعاریف حاکمیت شرکتی </a:t>
            </a:r>
            <a:endParaRPr lang="en-US" sz="3200" dirty="0">
              <a:cs typeface="B Titr" pitchFamily="2" charset="-78"/>
            </a:endParaRPr>
          </a:p>
        </p:txBody>
      </p:sp>
    </p:spTree>
    <p:extLst>
      <p:ext uri="{BB962C8B-B14F-4D97-AF65-F5344CB8AC3E}">
        <p14:creationId xmlns:p14="http://schemas.microsoft.com/office/powerpoint/2010/main" val="2413491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62000"/>
            <a:ext cx="8763000" cy="5410200"/>
          </a:xfrm>
        </p:spPr>
        <p:txBody>
          <a:bodyPr>
            <a:normAutofit/>
          </a:bodyPr>
          <a:lstStyle/>
          <a:p>
            <a:pPr lvl="1" indent="0" algn="r">
              <a:lnSpc>
                <a:spcPct val="150000"/>
              </a:lnSpc>
              <a:buNone/>
            </a:pPr>
            <a:r>
              <a:rPr lang="fa-IR" sz="2800" dirty="0" smtClean="0">
                <a:cs typeface="B Nazanin" pitchFamily="2" charset="-78"/>
              </a:rPr>
              <a:t>4)بانک جهانی حاکمیت شرکتی را این گونه تعریف می کند.(حاکمیت شرکتی،به حفظ تعادل میان اهداف اجتماعی و اقتصادی واهداف فردی وجمعی مربوط می شود. چارچوب حاکمیت شرکتی برای تقویت استفاده موثرازمنافع بوده وهدف آن هم راستانمودن هر چه بیشترمنافع افراد،شرکت ها و جامعه می باشد.)</a:t>
            </a:r>
            <a:endParaRPr lang="en-US" sz="2800" dirty="0">
              <a:cs typeface="B Nazanin" pitchFamily="2" charset="-78"/>
            </a:endParaRPr>
          </a:p>
        </p:txBody>
      </p:sp>
    </p:spTree>
    <p:extLst>
      <p:ext uri="{BB962C8B-B14F-4D97-AF65-F5344CB8AC3E}">
        <p14:creationId xmlns:p14="http://schemas.microsoft.com/office/powerpoint/2010/main" val="63695444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2356338"/>
            <a:ext cx="8991600" cy="4196862"/>
          </a:xfrm>
        </p:spPr>
        <p:txBody>
          <a:bodyPr>
            <a:noAutofit/>
          </a:bodyPr>
          <a:lstStyle/>
          <a:p>
            <a:pPr algn="r"/>
            <a:r>
              <a:rPr lang="fa-IR" sz="2800" dirty="0" smtClean="0">
                <a:cs typeface="B Nazanin" pitchFamily="2" charset="-78"/>
              </a:rPr>
              <a:t>هرچنددرایران از اوایل دهه 1340بورس اوراق بهادارتاسیس شدودر قانون تجارت ویژه درلایحه اصلاحی اسفند ماه 1347در مواردمرتبط با نحوه ی تاسیس واداره شرکت ها تاحدی مطرح شده بود ولی موضوع حاکمیت شرکتی درچند سال اخیرمطرح شده است.این موضوع در اوایل دهه 80ودر مصاحبه مسئولان وقت سازمان بورس بهادار ودر مرکز پژوهش های مجلس شورای اسلامی مطرح وبررسی می شدودر وزارت اموراقتصادی و دارایی کمیته ای به موضوع حاکمیت شرکتی پرداخته بود.موضوع حاکمیت شرکتی نخستین بار در کنفرانس ملی بازارسرمایه ،موتورتوسعه اقتصادی ایران که توسط دانشگاه علامه طباطبایی در 7و8آذر1383در مرکز همایش های رازی برگزارشدونقش آن در بازار سرمایه ارائه شد.  </a:t>
            </a:r>
            <a:endParaRPr lang="en-US" sz="2800" dirty="0">
              <a:cs typeface="B Nazanin" pitchFamily="2" charset="-78"/>
            </a:endParaRPr>
          </a:p>
        </p:txBody>
      </p:sp>
      <p:sp>
        <p:nvSpPr>
          <p:cNvPr id="2" name="Title 1"/>
          <p:cNvSpPr>
            <a:spLocks noGrp="1"/>
          </p:cNvSpPr>
          <p:nvPr>
            <p:ph type="title"/>
          </p:nvPr>
        </p:nvSpPr>
        <p:spPr>
          <a:xfrm>
            <a:off x="1143000" y="1295400"/>
            <a:ext cx="6629400" cy="685800"/>
          </a:xfrm>
        </p:spPr>
        <p:txBody>
          <a:bodyPr>
            <a:noAutofit/>
          </a:bodyPr>
          <a:lstStyle/>
          <a:p>
            <a:r>
              <a:rPr lang="fa-IR" sz="4400" dirty="0" smtClean="0"/>
              <a:t>حاکمیت شرکتی در ایران </a:t>
            </a:r>
            <a:endParaRPr lang="en-US" sz="4400" dirty="0"/>
          </a:p>
        </p:txBody>
      </p:sp>
    </p:spTree>
    <p:extLst>
      <p:ext uri="{BB962C8B-B14F-4D97-AF65-F5344CB8AC3E}">
        <p14:creationId xmlns:p14="http://schemas.microsoft.com/office/powerpoint/2010/main" val="3317952821"/>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62000"/>
            <a:ext cx="8763000" cy="5410200"/>
          </a:xfrm>
        </p:spPr>
        <p:txBody>
          <a:bodyPr>
            <a:normAutofit/>
          </a:bodyPr>
          <a:lstStyle/>
          <a:p>
            <a:pPr lvl="1" indent="0" algn="r">
              <a:lnSpc>
                <a:spcPct val="150000"/>
              </a:lnSpc>
              <a:buNone/>
            </a:pPr>
            <a:r>
              <a:rPr lang="fa-IR" sz="2800" smtClean="0">
                <a:cs typeface="B Nazanin" pitchFamily="2" charset="-78"/>
              </a:rPr>
              <a:t>امروزه </a:t>
            </a:r>
            <a:r>
              <a:rPr lang="fa-IR" sz="2800" dirty="0" smtClean="0">
                <a:cs typeface="B Nazanin" pitchFamily="2" charset="-78"/>
              </a:rPr>
              <a:t>حفظ منافع عمومی،رعایت حقوق سهامداران ارتقای شفافیت اطلاعات والزام شرکت هابه ایفای مسئولیت های اجتماعی ازمهم ترین آرمان هایی است که بیش از یک دهه گذشته توسط مراجع مختلف نظارتی واجرایی مورد توجه قرارگرفته است که مهم ترین آن هانظام حاکمیت شرکتی است.نظام حاکمیت شرکتی بیش ازهرچیزحیات شرکت رادربلند مدت هدف قرارداده ودراین راستا سعی داردتاازمنافع سهامداران جزءحمایت کند.حاکمیت شرکتی دارای معیارهایی است که باعث افزایش عدم تمرکز درکنترل شرکت ها شده،ازقدرت </a:t>
            </a:r>
            <a:endParaRPr lang="en-US" sz="2800" dirty="0">
              <a:cs typeface="B Nazanin" pitchFamily="2" charset="-78"/>
            </a:endParaRPr>
          </a:p>
        </p:txBody>
      </p:sp>
    </p:spTree>
    <p:extLst>
      <p:ext uri="{BB962C8B-B14F-4D97-AF65-F5344CB8AC3E}">
        <p14:creationId xmlns:p14="http://schemas.microsoft.com/office/powerpoint/2010/main" val="1848414856"/>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62000"/>
            <a:ext cx="8763000" cy="5334000"/>
          </a:xfrm>
        </p:spPr>
        <p:txBody>
          <a:bodyPr>
            <a:normAutofit lnSpcReduction="10000"/>
          </a:bodyPr>
          <a:lstStyle/>
          <a:p>
            <a:pPr lvl="1" indent="0" algn="r">
              <a:lnSpc>
                <a:spcPct val="150000"/>
              </a:lnSpc>
              <a:buNone/>
            </a:pPr>
            <a:r>
              <a:rPr lang="fa-IR" sz="2800" dirty="0" smtClean="0">
                <a:cs typeface="B Nazanin" pitchFamily="2" charset="-78"/>
              </a:rPr>
              <a:t> مدیران اجرایی کاسته تاشرکت ازسرمایه خودبه نحوموثری استفاده کنند،منافع صاحبان سودوجامعه ایی که درآن فعالیت می کننددرنظر بگیرددربرابرشرکتها وسهامداران پاسخگو باشدوسبب جلب اعتمادوجذب سرمایه گذاران  بلندمدت شود.سازمان همکاری وتوسعه اقتصادی اصولی رابرای حاکمیت شرکتی به شرح زیر برمی شمارد.</a:t>
            </a:r>
          </a:p>
          <a:p>
            <a:pPr lvl="1" indent="0" algn="r">
              <a:lnSpc>
                <a:spcPct val="150000"/>
              </a:lnSpc>
              <a:buNone/>
            </a:pPr>
            <a:r>
              <a:rPr lang="fa-IR" sz="2800" dirty="0" smtClean="0">
                <a:cs typeface="B Nazanin" pitchFamily="2" charset="-78"/>
              </a:rPr>
              <a:t>1)چارچوب حاکمیت شرکتی باید شفاف وکارایی راافزایش دهد.</a:t>
            </a:r>
          </a:p>
          <a:p>
            <a:pPr lvl="1" indent="0" algn="r">
              <a:lnSpc>
                <a:spcPct val="150000"/>
              </a:lnSpc>
              <a:buNone/>
            </a:pPr>
            <a:r>
              <a:rPr lang="fa-IR" sz="2800" dirty="0" smtClean="0">
                <a:cs typeface="B Nazanin" pitchFamily="2" charset="-78"/>
              </a:rPr>
              <a:t>2)چارچوب حاکمیت شرکتی باید از حقوق سهامدارن محافظت نموده واعمال آن توسط سهامدارن راتسهیل نماید. </a:t>
            </a:r>
          </a:p>
        </p:txBody>
      </p:sp>
    </p:spTree>
    <p:extLst>
      <p:ext uri="{BB962C8B-B14F-4D97-AF65-F5344CB8AC3E}">
        <p14:creationId xmlns:p14="http://schemas.microsoft.com/office/powerpoint/2010/main" val="63695444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1_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Couture</Template>
  <TotalTime>566</TotalTime>
  <Words>1306</Words>
  <Application>Microsoft Office PowerPoint</Application>
  <PresentationFormat>On-screen Show (4:3)</PresentationFormat>
  <Paragraphs>57</Paragraphs>
  <Slides>20</Slides>
  <Notes>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BlackTie</vt:lpstr>
      <vt:lpstr>1_BlackTie</vt:lpstr>
      <vt:lpstr>PowerPoint Presentation</vt:lpstr>
      <vt:lpstr>حاکمیت شرکتی</vt:lpstr>
      <vt:lpstr>ادبیات پژوهش</vt:lpstr>
      <vt:lpstr>PowerPoint Presentation</vt:lpstr>
      <vt:lpstr>تعاریف حاکمیت شرکتی </vt:lpstr>
      <vt:lpstr>PowerPoint Presentation</vt:lpstr>
      <vt:lpstr>حاکمیت شرکتی در ایران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AndisheH</dc:creator>
  <cp:lastModifiedBy>AndisheH</cp:lastModifiedBy>
  <cp:revision>65</cp:revision>
  <dcterms:created xsi:type="dcterms:W3CDTF">2014-04-09T22:02:17Z</dcterms:created>
  <dcterms:modified xsi:type="dcterms:W3CDTF">2014-04-20T09:18:17Z</dcterms:modified>
</cp:coreProperties>
</file>