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306" r:id="rId3"/>
    <p:sldId id="307" r:id="rId4"/>
    <p:sldId id="308" r:id="rId5"/>
    <p:sldId id="309" r:id="rId6"/>
    <p:sldId id="297" r:id="rId7"/>
    <p:sldId id="313" r:id="rId8"/>
    <p:sldId id="299" r:id="rId9"/>
    <p:sldId id="300" r:id="rId10"/>
    <p:sldId id="301" r:id="rId11"/>
    <p:sldId id="302" r:id="rId12"/>
    <p:sldId id="303" r:id="rId13"/>
    <p:sldId id="304" r:id="rId14"/>
    <p:sldId id="291" r:id="rId15"/>
    <p:sldId id="292" r:id="rId16"/>
    <p:sldId id="293" r:id="rId17"/>
    <p:sldId id="298" r:id="rId18"/>
    <p:sldId id="290" r:id="rId19"/>
    <p:sldId id="258" r:id="rId20"/>
    <p:sldId id="256" r:id="rId21"/>
    <p:sldId id="272" r:id="rId22"/>
    <p:sldId id="257"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89" r:id="rId37"/>
    <p:sldId id="273" r:id="rId38"/>
    <p:sldId id="274" r:id="rId39"/>
    <p:sldId id="275" r:id="rId40"/>
    <p:sldId id="276" r:id="rId41"/>
    <p:sldId id="285" r:id="rId42"/>
    <p:sldId id="277" r:id="rId43"/>
    <p:sldId id="278" r:id="rId44"/>
    <p:sldId id="279" r:id="rId45"/>
    <p:sldId id="280" r:id="rId46"/>
    <p:sldId id="310" r:id="rId47"/>
    <p:sldId id="31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18.jpeg"/><Relationship Id="rId5" Type="http://schemas.openxmlformats.org/officeDocument/2006/relationships/image" Target="../media/image12.pn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04800"/>
            <a:ext cx="8991600" cy="6278642"/>
          </a:xfrm>
          <a:prstGeom prst="rect">
            <a:avLst/>
          </a:prstGeom>
        </p:spPr>
        <p:txBody>
          <a:bodyPr wrap="square">
            <a:spAutoFit/>
          </a:bodyPr>
          <a:lstStyle/>
          <a:p>
            <a:pPr algn="r" rtl="1"/>
            <a:endParaRPr lang="fa-IR" b="1" dirty="0">
              <a:cs typeface="B Titr" panose="00000700000000000000" pitchFamily="2" charset="-78"/>
            </a:endParaRPr>
          </a:p>
          <a:p>
            <a:pPr algn="r" rtl="1">
              <a:lnSpc>
                <a:spcPct val="200000"/>
              </a:lnSpc>
            </a:pPr>
            <a:r>
              <a:rPr lang="fa-IR" sz="1600" b="1" dirty="0">
                <a:cs typeface="B Titr" panose="00000700000000000000" pitchFamily="2" charset="-78"/>
              </a:rPr>
              <a:t>اصل چهل و پنجم (45) قانون اساسی جمهوری اسلامی ایران</a:t>
            </a:r>
            <a:r>
              <a:rPr lang="en-US" sz="1600" b="1" dirty="0">
                <a:cs typeface="B Titr" panose="00000700000000000000" pitchFamily="2" charset="-78"/>
              </a:rPr>
              <a:t>:</a:t>
            </a:r>
            <a:br>
              <a:rPr lang="en-US" sz="1600" dirty="0">
                <a:cs typeface="B Titr" panose="00000700000000000000" pitchFamily="2" charset="-78"/>
              </a:rPr>
            </a:br>
            <a:r>
              <a:rPr lang="fa-IR" sz="1600" dirty="0">
                <a:cs typeface="B Titr" panose="00000700000000000000" pitchFamily="2" charset="-78"/>
              </a:rPr>
              <a:t>انفال و ثروتهای عمومی از قبیل :</a:t>
            </a:r>
            <a:endParaRPr lang="en-US" sz="1600" dirty="0">
              <a:cs typeface="B Titr" panose="00000700000000000000" pitchFamily="2" charset="-78"/>
            </a:endParaRPr>
          </a:p>
          <a:p>
            <a:pPr algn="r" rtl="1">
              <a:lnSpc>
                <a:spcPct val="200000"/>
              </a:lnSpc>
            </a:pPr>
            <a:r>
              <a:rPr lang="fa-IR" sz="1600" dirty="0">
                <a:cs typeface="B Titr" panose="00000700000000000000" pitchFamily="2" charset="-78"/>
              </a:rPr>
              <a:t>1-زمینهای موات یا رها شده، </a:t>
            </a:r>
          </a:p>
          <a:p>
            <a:pPr algn="r" rtl="1">
              <a:lnSpc>
                <a:spcPct val="200000"/>
              </a:lnSpc>
            </a:pPr>
            <a:r>
              <a:rPr lang="fa-IR" sz="1600" dirty="0">
                <a:cs typeface="B Titr" panose="00000700000000000000" pitchFamily="2" charset="-78"/>
              </a:rPr>
              <a:t>2-</a:t>
            </a:r>
            <a:r>
              <a:rPr lang="fa-IR" sz="1600" dirty="0">
                <a:solidFill>
                  <a:srgbClr val="00B050"/>
                </a:solidFill>
                <a:cs typeface="B Titr" panose="00000700000000000000" pitchFamily="2" charset="-78"/>
              </a:rPr>
              <a:t>معادن </a:t>
            </a:r>
          </a:p>
          <a:p>
            <a:pPr algn="r" rtl="1">
              <a:lnSpc>
                <a:spcPct val="200000"/>
              </a:lnSpc>
            </a:pPr>
            <a:r>
              <a:rPr lang="fa-IR" sz="1600" dirty="0">
                <a:cs typeface="B Titr" panose="00000700000000000000" pitchFamily="2" charset="-78"/>
              </a:rPr>
              <a:t>3-دریاها، دریاچه‌ها، رودخانه‏ها و سایر آبهای عمومی،</a:t>
            </a:r>
          </a:p>
          <a:p>
            <a:pPr algn="r" rtl="1">
              <a:lnSpc>
                <a:spcPct val="200000"/>
              </a:lnSpc>
            </a:pPr>
            <a:r>
              <a:rPr lang="fa-IR" sz="1600" dirty="0">
                <a:cs typeface="B Titr" panose="00000700000000000000" pitchFamily="2" charset="-78"/>
              </a:rPr>
              <a:t> 4-</a:t>
            </a:r>
            <a:r>
              <a:rPr lang="fa-IR" sz="1600" dirty="0">
                <a:solidFill>
                  <a:srgbClr val="00B050"/>
                </a:solidFill>
                <a:cs typeface="B Titr" panose="00000700000000000000" pitchFamily="2" charset="-78"/>
              </a:rPr>
              <a:t>کوه‏ها، دره‏ها‏، جنگٌلها، نیزارها، بیشه‌های طبیعی، مراتعی که حریم نیست</a:t>
            </a:r>
            <a:r>
              <a:rPr lang="fa-IR" sz="1600" dirty="0">
                <a:cs typeface="B Titr" panose="00000700000000000000" pitchFamily="2" charset="-78"/>
              </a:rPr>
              <a:t>،</a:t>
            </a:r>
          </a:p>
          <a:p>
            <a:pPr algn="r" rtl="1">
              <a:lnSpc>
                <a:spcPct val="200000"/>
              </a:lnSpc>
            </a:pPr>
            <a:r>
              <a:rPr lang="fa-IR" sz="1600" dirty="0">
                <a:cs typeface="B Titr" panose="00000700000000000000" pitchFamily="2" charset="-78"/>
              </a:rPr>
              <a:t> ارث بدون وارث، و اموال مجهول‏المالک و اموال عمومی که از غاصبین مسترد می‌شود </a:t>
            </a:r>
            <a:endParaRPr lang="en-US" sz="1600" dirty="0">
              <a:cs typeface="B Titr" panose="00000700000000000000" pitchFamily="2" charset="-78"/>
            </a:endParaRPr>
          </a:p>
          <a:p>
            <a:pPr algn="r" rtl="1">
              <a:lnSpc>
                <a:spcPct val="200000"/>
              </a:lnSpc>
            </a:pPr>
            <a:r>
              <a:rPr lang="fa-IR" sz="1600" dirty="0">
                <a:cs typeface="B Titr" panose="00000700000000000000" pitchFamily="2" charset="-78"/>
              </a:rPr>
              <a:t>در اختیار حکومت اسلامی است تا بر طبق مصالح عامه نسبت به آنها عمل نماید. تفصیل و ترتیب استفاده از هر یک را قانون معین می‌کند</a:t>
            </a:r>
            <a:r>
              <a:rPr lang="en-US" sz="1600" dirty="0">
                <a:cs typeface="B Titr" panose="00000700000000000000" pitchFamily="2" charset="-78"/>
              </a:rPr>
              <a:t>.</a:t>
            </a:r>
          </a:p>
          <a:p>
            <a:pPr algn="r">
              <a:lnSpc>
                <a:spcPct val="150000"/>
              </a:lnSpc>
            </a:pPr>
            <a:r>
              <a:rPr lang="en-US" sz="1600" b="1" dirty="0">
                <a:cs typeface="B Titr" panose="00000700000000000000" pitchFamily="2" charset="-78"/>
              </a:rPr>
              <a:t>:</a:t>
            </a:r>
            <a:r>
              <a:rPr lang="fa-IR" sz="1600" b="1" dirty="0">
                <a:cs typeface="B Titr" panose="00000700000000000000" pitchFamily="2" charset="-78"/>
              </a:rPr>
              <a:t>اصل پنجاه(50) قانون اساسی جمهوری اسلامی ایران </a:t>
            </a:r>
            <a:endParaRPr lang="en-US" sz="1600" b="1" dirty="0">
              <a:cs typeface="B Titr" panose="00000700000000000000" pitchFamily="2" charset="-78"/>
            </a:endParaRPr>
          </a:p>
          <a:p>
            <a:pPr algn="r">
              <a:lnSpc>
                <a:spcPct val="150000"/>
              </a:lnSpc>
            </a:pPr>
            <a:r>
              <a:rPr lang="ar-SA" sz="1600" b="1" dirty="0">
                <a:cs typeface="B Titr" panose="00000700000000000000" pitchFamily="2" charset="-78"/>
              </a:rPr>
              <a:t>در جمهوري اسلامي‌ حفاظت محيط زيست كه نسل ‌امروز و نسل هاي بعد بايد در آن حيات اجتماعي رو به رشديداشته ‌باشند، وظيفه عمومي تلقي مي‌گردد. از اين رو فعاليت هاي اقتصادي وغير آن كه با آلودگي محيط زيست يا تخريب غيرقابل جبران آن‌ ملازمه پيدا كند، ممنوع است‌</a:t>
            </a:r>
            <a:endParaRPr lang="en-US" sz="1600" dirty="0">
              <a:cs typeface="B Titr" panose="00000700000000000000" pitchFamily="2" charset="-78"/>
            </a:endParaRPr>
          </a:p>
        </p:txBody>
      </p:sp>
    </p:spTree>
    <p:extLst>
      <p:ext uri="{BB962C8B-B14F-4D97-AF65-F5344CB8AC3E}">
        <p14:creationId xmlns:p14="http://schemas.microsoft.com/office/powerpoint/2010/main" val="3951800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81000"/>
            <a:ext cx="86106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23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228600"/>
            <a:ext cx="85344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19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534399"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1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1"/>
            <a:ext cx="88328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95602"/>
            <a:ext cx="8909050" cy="380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984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6553200"/>
          </a:xfrm>
        </p:spPr>
        <p:txBody>
          <a:bodyPr>
            <a:normAutofit fontScale="90000"/>
          </a:bodyPr>
          <a:lstStyle/>
          <a:p>
            <a:pPr algn="r" rtl="1"/>
            <a:r>
              <a:rPr lang="fa-IR" sz="1400" b="1" dirty="0"/>
              <a:t>                                </a:t>
            </a:r>
            <a:r>
              <a:rPr lang="fa-IR" sz="1400" b="1" dirty="0">
                <a:solidFill>
                  <a:srgbClr val="FF0000"/>
                </a:solidFill>
                <a:cs typeface="B Titr" panose="00000700000000000000" pitchFamily="2" charset="-78"/>
              </a:rPr>
              <a:t>فرآيند پاسخ به استعلامات سازمان صنعت ، معدن وتجارت استان توسط اداره كل منابع طبيعي استان</a:t>
            </a:r>
            <a:br>
              <a:rPr lang="en-US" sz="1400" dirty="0">
                <a:solidFill>
                  <a:srgbClr val="FF0000"/>
                </a:solidFill>
                <a:cs typeface="B Titr" panose="00000700000000000000" pitchFamily="2" charset="-78"/>
              </a:rPr>
            </a:br>
            <a:r>
              <a:rPr lang="fa-IR" sz="1400" b="1" dirty="0">
                <a:solidFill>
                  <a:srgbClr val="FF0000"/>
                </a:solidFill>
                <a:cs typeface="B Titr" panose="00000700000000000000" pitchFamily="2" charset="-78"/>
              </a:rPr>
              <a:t>                                                بر اساس دستور العمل پاسخ گويي به استعلامات معدني در عرصه هاي منابع طبيعي كشور</a:t>
            </a:r>
            <a:br>
              <a:rPr lang="fa-IR" sz="1400" b="1" dirty="0">
                <a:solidFill>
                  <a:srgbClr val="FF0000"/>
                </a:solidFill>
                <a:cs typeface="B Titr" panose="00000700000000000000" pitchFamily="2" charset="-78"/>
              </a:rPr>
            </a:br>
            <a:br>
              <a:rPr lang="en-US" sz="1400" dirty="0">
                <a:cs typeface="B Titr" panose="00000700000000000000" pitchFamily="2" charset="-78"/>
              </a:rPr>
            </a:br>
            <a:r>
              <a:rPr lang="en-US" sz="1400" b="1" dirty="0">
                <a:cs typeface="B Titr" panose="00000700000000000000" pitchFamily="2" charset="-78"/>
              </a:rPr>
              <a:t>1 </a:t>
            </a:r>
            <a:r>
              <a:rPr lang="fa-IR" sz="1400" b="1" dirty="0">
                <a:cs typeface="B Titr" panose="00000700000000000000" pitchFamily="2" charset="-78"/>
              </a:rPr>
              <a:t>- سازمان استان موظف به ارسال درخواست صدور پروانه اكتشاف بهمراه نقشه باذكر مختصات در سيستم </a:t>
            </a:r>
            <a:r>
              <a:rPr lang="en-US" sz="1400" dirty="0">
                <a:cs typeface="B Titr" panose="00000700000000000000" pitchFamily="2" charset="-78"/>
              </a:rPr>
              <a:t>- </a:t>
            </a:r>
            <a:r>
              <a:rPr lang="en-US" sz="1400" b="1" dirty="0">
                <a:cs typeface="B Titr" panose="00000700000000000000" pitchFamily="2" charset="-78"/>
              </a:rPr>
              <a:t>UTM </a:t>
            </a:r>
            <a:r>
              <a:rPr lang="fa-IR" sz="1400" b="1" dirty="0">
                <a:cs typeface="B Titr" panose="00000700000000000000" pitchFamily="2" charset="-78"/>
              </a:rPr>
              <a:t>باذكر نام متقاضي به اداره كل استان مي باشد</a:t>
            </a:r>
            <a:br>
              <a:rPr lang="en-US" sz="1400" dirty="0">
                <a:cs typeface="B Titr" panose="00000700000000000000" pitchFamily="2" charset="-78"/>
              </a:rPr>
            </a:br>
            <a:r>
              <a:rPr lang="en-US" sz="1400" b="1" dirty="0">
                <a:cs typeface="B Titr" panose="00000700000000000000" pitchFamily="2" charset="-78"/>
              </a:rPr>
              <a:t>2 </a:t>
            </a:r>
            <a:r>
              <a:rPr lang="fa-IR" sz="1400" b="1" dirty="0">
                <a:cs typeface="B Titr" panose="00000700000000000000" pitchFamily="2" charset="-78"/>
              </a:rPr>
              <a:t>- اداره كل استان موظف به اعلام نظر حداكثر ظرف مدت دوماه از تاريخ وصول استعلام در رابطه با تمام و يا در صورت تداخل با </a:t>
            </a:r>
            <a:r>
              <a:rPr lang="en-US" sz="1400" dirty="0">
                <a:cs typeface="B Titr" panose="00000700000000000000" pitchFamily="2" charset="-78"/>
              </a:rPr>
              <a:t>-</a:t>
            </a:r>
            <a:r>
              <a:rPr lang="fa-IR" sz="1400" b="1" dirty="0">
                <a:cs typeface="B Titr" panose="00000700000000000000" pitchFamily="2" charset="-78"/>
              </a:rPr>
              <a:t>مناطق ممنوعه ، براي قسمتي از محدوده مذكور مشروط به عدم هرگونه تغيير وضعيت در عرصه مورد نظر، بطور صريح بهمراه</a:t>
            </a:r>
            <a:r>
              <a:rPr lang="fa-IR" sz="1400" dirty="0">
                <a:cs typeface="B Titr" panose="00000700000000000000" pitchFamily="2" charset="-78"/>
              </a:rPr>
              <a:t> </a:t>
            </a:r>
            <a:r>
              <a:rPr lang="fa-IR" sz="1400" b="1" dirty="0">
                <a:cs typeface="B Titr" panose="00000700000000000000" pitchFamily="2" charset="-78"/>
              </a:rPr>
              <a:t>نقشه باذكر مختصات جغرافيايي ومساحت مي باشد</a:t>
            </a:r>
            <a:br>
              <a:rPr lang="en-US" sz="1400" dirty="0">
                <a:cs typeface="B Titr" panose="00000700000000000000" pitchFamily="2" charset="-78"/>
              </a:rPr>
            </a:br>
            <a:r>
              <a:rPr lang="en-US" sz="1400" b="1" dirty="0">
                <a:cs typeface="B Titr" panose="00000700000000000000" pitchFamily="2" charset="-78"/>
              </a:rPr>
              <a:t>- 3 </a:t>
            </a:r>
            <a:r>
              <a:rPr lang="fa-IR" sz="1400" b="1" dirty="0">
                <a:cs typeface="B Titr" panose="00000700000000000000" pitchFamily="2" charset="-78"/>
              </a:rPr>
              <a:t>متقاضي موظف به ارائه طرح اكتشاف براساس گروه بندي شش گانه مواد معدني مي باشد </a:t>
            </a:r>
            <a:r>
              <a:rPr lang="en-US" sz="1400" dirty="0">
                <a:cs typeface="B Titr" panose="00000700000000000000" pitchFamily="2" charset="-78"/>
              </a:rPr>
              <a:t>-</a:t>
            </a:r>
            <a:br>
              <a:rPr lang="en-US" sz="1400" dirty="0">
                <a:cs typeface="B Titr" panose="00000700000000000000" pitchFamily="2" charset="-78"/>
              </a:rPr>
            </a:br>
            <a:r>
              <a:rPr lang="en-US" sz="1400" b="1" dirty="0">
                <a:cs typeface="B Titr" panose="00000700000000000000" pitchFamily="2" charset="-78"/>
              </a:rPr>
              <a:t>4 </a:t>
            </a:r>
            <a:r>
              <a:rPr lang="fa-IR" sz="1400" b="1" dirty="0">
                <a:cs typeface="B Titr" panose="00000700000000000000" pitchFamily="2" charset="-78"/>
              </a:rPr>
              <a:t>- سازمان استان موظف به معرفي متقاضي به اداره كل استان براي گروه هاي </a:t>
            </a:r>
            <a:r>
              <a:rPr lang="en-US" sz="1400" dirty="0">
                <a:cs typeface="B Titr" panose="00000700000000000000" pitchFamily="2" charset="-78"/>
              </a:rPr>
              <a:t>- </a:t>
            </a:r>
            <a:r>
              <a:rPr lang="en-US" sz="1400" b="1" dirty="0">
                <a:cs typeface="B Titr" panose="00000700000000000000" pitchFamily="2" charset="-78"/>
              </a:rPr>
              <a:t>1 </a:t>
            </a:r>
            <a:r>
              <a:rPr lang="fa-IR" sz="1400" b="1" dirty="0">
                <a:cs typeface="B Titr" panose="00000700000000000000" pitchFamily="2" charset="-78"/>
              </a:rPr>
              <a:t>و</a:t>
            </a:r>
            <a:r>
              <a:rPr lang="en-US" sz="1400" b="1" dirty="0">
                <a:cs typeface="B Titr" panose="00000700000000000000" pitchFamily="2" charset="-78"/>
              </a:rPr>
              <a:t> 2 </a:t>
            </a:r>
            <a:r>
              <a:rPr lang="fa-IR" sz="1400" b="1" dirty="0">
                <a:cs typeface="B Titr" panose="00000700000000000000" pitchFamily="2" charset="-78"/>
              </a:rPr>
              <a:t>و</a:t>
            </a:r>
            <a:r>
              <a:rPr lang="en-US" sz="1400" b="1" dirty="0">
                <a:cs typeface="B Titr" panose="00000700000000000000" pitchFamily="2" charset="-78"/>
              </a:rPr>
              <a:t> 3 </a:t>
            </a:r>
            <a:r>
              <a:rPr lang="fa-IR" sz="1400" b="1" dirty="0">
                <a:cs typeface="B Titr" panose="00000700000000000000" pitchFamily="2" charset="-78"/>
              </a:rPr>
              <a:t>و</a:t>
            </a:r>
            <a:r>
              <a:rPr lang="en-US" sz="1400" b="1" dirty="0">
                <a:cs typeface="B Titr" panose="00000700000000000000" pitchFamily="2" charset="-78"/>
              </a:rPr>
              <a:t> 4 </a:t>
            </a:r>
            <a:r>
              <a:rPr lang="fa-IR" sz="1400" b="1" dirty="0">
                <a:cs typeface="B Titr" panose="00000700000000000000" pitchFamily="2" charset="-78"/>
              </a:rPr>
              <a:t>مواد معدني به منظور سپردن تعهدنامه براي انجام عمليات فيزيكي مي باشد</a:t>
            </a:r>
            <a:br>
              <a:rPr lang="en-US" sz="1400" dirty="0">
                <a:cs typeface="B Titr" panose="00000700000000000000" pitchFamily="2" charset="-78"/>
              </a:rPr>
            </a:br>
            <a:r>
              <a:rPr lang="en-US" sz="1400" b="1" dirty="0">
                <a:cs typeface="B Titr" panose="00000700000000000000" pitchFamily="2" charset="-78"/>
              </a:rPr>
              <a:t>5 </a:t>
            </a:r>
            <a:r>
              <a:rPr lang="fa-IR" sz="1400" b="1" dirty="0">
                <a:cs typeface="B Titr" panose="00000700000000000000" pitchFamily="2" charset="-78"/>
              </a:rPr>
              <a:t>- سازمان استان موظف به صدور پروانه اكتشاف صرفا براساس مختصات مورد موافقت اداره كل استان براي گروه هاي </a:t>
            </a:r>
            <a:r>
              <a:rPr lang="en-US" sz="1400" dirty="0">
                <a:cs typeface="B Titr" panose="00000700000000000000" pitchFamily="2" charset="-78"/>
              </a:rPr>
              <a:t>- </a:t>
            </a:r>
            <a:r>
              <a:rPr lang="en-US" sz="1400" b="1" dirty="0">
                <a:cs typeface="B Titr" panose="00000700000000000000" pitchFamily="2" charset="-78"/>
              </a:rPr>
              <a:t>5 </a:t>
            </a:r>
            <a:r>
              <a:rPr lang="fa-IR" sz="1400" b="1" dirty="0">
                <a:cs typeface="B Titr" panose="00000700000000000000" pitchFamily="2" charset="-78"/>
              </a:rPr>
              <a:t>و</a:t>
            </a:r>
            <a:r>
              <a:rPr lang="en-US" sz="1400" b="1" dirty="0">
                <a:cs typeface="B Titr" panose="00000700000000000000" pitchFamily="2" charset="-78"/>
              </a:rPr>
              <a:t> 6</a:t>
            </a:r>
            <a:r>
              <a:rPr lang="fa-IR" sz="1400" b="1" dirty="0">
                <a:cs typeface="B Titr" panose="00000700000000000000" pitchFamily="2" charset="-78"/>
              </a:rPr>
              <a:t>موادمعدني بوده ودر ظهر پروانه اكتشاف عبارت</a:t>
            </a:r>
            <a:r>
              <a:rPr lang="en-US" sz="1400" b="1" dirty="0">
                <a:cs typeface="B Titr" panose="00000700000000000000" pitchFamily="2" charset="-78"/>
              </a:rPr>
              <a:t>" </a:t>
            </a:r>
            <a:r>
              <a:rPr lang="fa-IR" sz="1400" b="1" dirty="0">
                <a:cs typeface="B Titr" panose="00000700000000000000" pitchFamily="2" charset="-78"/>
              </a:rPr>
              <a:t>متقاضي صرفا براي مراحل</a:t>
            </a:r>
            <a:r>
              <a:rPr lang="en-US" sz="1400" b="1" dirty="0">
                <a:cs typeface="B Titr" panose="00000700000000000000" pitchFamily="2" charset="-78"/>
              </a:rPr>
              <a:t> 1 </a:t>
            </a:r>
            <a:r>
              <a:rPr lang="fa-IR" sz="1400" b="1" dirty="0">
                <a:cs typeface="B Titr" panose="00000700000000000000" pitchFamily="2" charset="-78"/>
              </a:rPr>
              <a:t>و</a:t>
            </a:r>
            <a:r>
              <a:rPr lang="en-US" sz="1400" b="1" dirty="0">
                <a:cs typeface="B Titr" panose="00000700000000000000" pitchFamily="2" charset="-78"/>
              </a:rPr>
              <a:t> 2 </a:t>
            </a:r>
            <a:r>
              <a:rPr lang="fa-IR" sz="1400" b="1" dirty="0">
                <a:cs typeface="B Titr" panose="00000700000000000000" pitchFamily="2" charset="-78"/>
              </a:rPr>
              <a:t>بند خ ماده يك قانون معادن (پي جويي وشناسايي</a:t>
            </a:r>
            <a:r>
              <a:rPr lang="en-US" sz="1400" b="1" dirty="0">
                <a:cs typeface="B Titr" panose="00000700000000000000" pitchFamily="2" charset="-78"/>
              </a:rPr>
              <a:t>(</a:t>
            </a:r>
            <a:r>
              <a:rPr lang="fa-IR" sz="1400" b="1" dirty="0">
                <a:cs typeface="B Titr" panose="00000700000000000000" pitchFamily="2" charset="-78"/>
              </a:rPr>
              <a:t>اجازه فعاليت دارد</a:t>
            </a:r>
            <a:r>
              <a:rPr lang="en-US" sz="1400" b="1" dirty="0">
                <a:cs typeface="B Titr" panose="00000700000000000000" pitchFamily="2" charset="-78"/>
              </a:rPr>
              <a:t>"</a:t>
            </a:r>
            <a:r>
              <a:rPr lang="fa-IR" sz="1400" b="1" dirty="0">
                <a:cs typeface="B Titr" panose="00000700000000000000" pitchFamily="2" charset="-78"/>
              </a:rPr>
              <a:t>بايد قيد شود</a:t>
            </a:r>
            <a:br>
              <a:rPr lang="en-US" sz="1400" dirty="0">
                <a:cs typeface="B Titr" panose="00000700000000000000" pitchFamily="2" charset="-78"/>
              </a:rPr>
            </a:br>
            <a:r>
              <a:rPr lang="en-US" sz="1400" b="1" dirty="0">
                <a:cs typeface="B Titr" panose="00000700000000000000" pitchFamily="2" charset="-78"/>
              </a:rPr>
              <a:t>6 </a:t>
            </a:r>
            <a:r>
              <a:rPr lang="fa-IR" sz="1400" b="1" dirty="0">
                <a:cs typeface="B Titr" panose="00000700000000000000" pitchFamily="2" charset="-78"/>
              </a:rPr>
              <a:t>- متقاضي موظف به تهيه وارائه گزارش مراحل </a:t>
            </a:r>
            <a:r>
              <a:rPr lang="en-US" sz="1400" dirty="0">
                <a:cs typeface="B Titr" panose="00000700000000000000" pitchFamily="2" charset="-78"/>
              </a:rPr>
              <a:t>- </a:t>
            </a:r>
            <a:r>
              <a:rPr lang="en-US" sz="1400" b="1" dirty="0">
                <a:cs typeface="B Titr" panose="00000700000000000000" pitchFamily="2" charset="-78"/>
              </a:rPr>
              <a:t>1 </a:t>
            </a:r>
            <a:r>
              <a:rPr lang="fa-IR" sz="1400" b="1" dirty="0">
                <a:cs typeface="B Titr" panose="00000700000000000000" pitchFamily="2" charset="-78"/>
              </a:rPr>
              <a:t>و</a:t>
            </a:r>
            <a:r>
              <a:rPr lang="en-US" sz="1400" b="1" dirty="0">
                <a:cs typeface="B Titr" panose="00000700000000000000" pitchFamily="2" charset="-78"/>
              </a:rPr>
              <a:t> 2</a:t>
            </a:r>
            <a:r>
              <a:rPr lang="fa-IR" sz="1400" b="1" dirty="0">
                <a:cs typeface="B Titr" panose="00000700000000000000" pitchFamily="2" charset="-78"/>
              </a:rPr>
              <a:t>اكتشاف</a:t>
            </a:r>
            <a:r>
              <a:rPr lang="en-US" sz="1400" b="1" dirty="0">
                <a:cs typeface="B Titr" panose="00000700000000000000" pitchFamily="2" charset="-78"/>
              </a:rPr>
              <a:t>) </a:t>
            </a:r>
            <a:r>
              <a:rPr lang="fa-IR" sz="1400" b="1" dirty="0">
                <a:cs typeface="B Titr" panose="00000700000000000000" pitchFamily="2" charset="-78"/>
              </a:rPr>
              <a:t>پي جويي وشناسايي</a:t>
            </a:r>
            <a:r>
              <a:rPr lang="en-US" sz="1400" b="1" dirty="0">
                <a:cs typeface="B Titr" panose="00000700000000000000" pitchFamily="2" charset="-78"/>
              </a:rPr>
              <a:t>( </a:t>
            </a:r>
            <a:r>
              <a:rPr lang="fa-IR" sz="1400" b="1" dirty="0">
                <a:cs typeface="B Titr" panose="00000700000000000000" pitchFamily="2" charset="-78"/>
              </a:rPr>
              <a:t>براي گروه هاي</a:t>
            </a:r>
            <a:r>
              <a:rPr lang="en-US" sz="1400" b="1" dirty="0">
                <a:cs typeface="B Titr" panose="00000700000000000000" pitchFamily="2" charset="-78"/>
              </a:rPr>
              <a:t> 5 </a:t>
            </a:r>
            <a:r>
              <a:rPr lang="fa-IR" sz="1400" b="1" dirty="0">
                <a:cs typeface="B Titr" panose="00000700000000000000" pitchFamily="2" charset="-78"/>
              </a:rPr>
              <a:t>و</a:t>
            </a:r>
            <a:r>
              <a:rPr lang="en-US" sz="1400" b="1" dirty="0">
                <a:cs typeface="B Titr" panose="00000700000000000000" pitchFamily="2" charset="-78"/>
              </a:rPr>
              <a:t> 6 </a:t>
            </a:r>
            <a:r>
              <a:rPr lang="fa-IR" sz="1400" b="1" dirty="0">
                <a:cs typeface="B Titr" panose="00000700000000000000" pitchFamily="2" charset="-78"/>
              </a:rPr>
              <a:t>موادمعدني بهمراه محدوده پيشنهادي جهت انجام مراحل</a:t>
            </a:r>
            <a:r>
              <a:rPr lang="en-US" sz="1400" b="1" dirty="0">
                <a:cs typeface="B Titr" panose="00000700000000000000" pitchFamily="2" charset="-78"/>
              </a:rPr>
              <a:t> 3 </a:t>
            </a:r>
            <a:r>
              <a:rPr lang="fa-IR" sz="1400" b="1" dirty="0">
                <a:cs typeface="B Titr" panose="00000700000000000000" pitchFamily="2" charset="-78"/>
              </a:rPr>
              <a:t>و</a:t>
            </a:r>
            <a:r>
              <a:rPr lang="en-US" sz="1400" b="1" dirty="0">
                <a:cs typeface="B Titr" panose="00000700000000000000" pitchFamily="2" charset="-78"/>
              </a:rPr>
              <a:t> 4 </a:t>
            </a:r>
            <a:r>
              <a:rPr lang="fa-IR" sz="1400" b="1" dirty="0">
                <a:cs typeface="B Titr" panose="00000700000000000000" pitchFamily="2" charset="-78"/>
              </a:rPr>
              <a:t>و</a:t>
            </a:r>
            <a:r>
              <a:rPr lang="en-US" sz="1400" b="1" dirty="0">
                <a:cs typeface="B Titr" panose="00000700000000000000" pitchFamily="2" charset="-78"/>
              </a:rPr>
              <a:t> 5 </a:t>
            </a:r>
            <a:r>
              <a:rPr lang="fa-IR" sz="1400" b="1" dirty="0">
                <a:cs typeface="B Titr" panose="00000700000000000000" pitchFamily="2" charset="-78"/>
              </a:rPr>
              <a:t>اكتشاف مندرج دربند خ ماده يك قانون معادن به سازمان استان مي باشد</a:t>
            </a:r>
            <a:br>
              <a:rPr lang="en-US" sz="1400" dirty="0">
                <a:cs typeface="B Titr" panose="00000700000000000000" pitchFamily="2" charset="-78"/>
              </a:rPr>
            </a:br>
            <a:r>
              <a:rPr lang="en-US" sz="1400" b="1" dirty="0">
                <a:cs typeface="B Titr" panose="00000700000000000000" pitchFamily="2" charset="-78"/>
              </a:rPr>
              <a:t>- 7 </a:t>
            </a:r>
            <a:r>
              <a:rPr lang="fa-IR" sz="1400" b="1" dirty="0">
                <a:cs typeface="B Titr" panose="00000700000000000000" pitchFamily="2" charset="-78"/>
              </a:rPr>
              <a:t>سازمان استان موظف به معرفي متقاضي به اداره كل استان با ذكر مختصات محدوده پيشنهادي به منظور سپردن تعهدنامه </a:t>
            </a:r>
            <a:r>
              <a:rPr lang="en-US" sz="1400" dirty="0">
                <a:cs typeface="B Titr" panose="00000700000000000000" pitchFamily="2" charset="-78"/>
              </a:rPr>
              <a:t>-</a:t>
            </a:r>
            <a:r>
              <a:rPr lang="fa-IR" sz="1400" b="1" dirty="0">
                <a:cs typeface="B Titr" panose="00000700000000000000" pitchFamily="2" charset="-78"/>
              </a:rPr>
              <a:t>جهت انجام عمليات فيزيكي مراحل</a:t>
            </a:r>
            <a:r>
              <a:rPr lang="en-US" sz="1400" b="1" dirty="0">
                <a:cs typeface="B Titr" panose="00000700000000000000" pitchFamily="2" charset="-78"/>
              </a:rPr>
              <a:t> 3 </a:t>
            </a:r>
            <a:r>
              <a:rPr lang="fa-IR" sz="1400" b="1" dirty="0">
                <a:cs typeface="B Titr" panose="00000700000000000000" pitchFamily="2" charset="-78"/>
              </a:rPr>
              <a:t>و</a:t>
            </a:r>
            <a:r>
              <a:rPr lang="en-US" sz="1400" b="1" dirty="0">
                <a:cs typeface="B Titr" panose="00000700000000000000" pitchFamily="2" charset="-78"/>
              </a:rPr>
              <a:t> 4 </a:t>
            </a:r>
            <a:r>
              <a:rPr lang="fa-IR" sz="1400" b="1" dirty="0">
                <a:cs typeface="B Titr" panose="00000700000000000000" pitchFamily="2" charset="-78"/>
              </a:rPr>
              <a:t>و</a:t>
            </a:r>
            <a:r>
              <a:rPr lang="en-US" sz="1400" b="1" dirty="0">
                <a:cs typeface="B Titr" panose="00000700000000000000" pitchFamily="2" charset="-78"/>
              </a:rPr>
              <a:t> 5 </a:t>
            </a:r>
            <a:r>
              <a:rPr lang="fa-IR" sz="1400" b="1" dirty="0">
                <a:cs typeface="B Titr" panose="00000700000000000000" pitchFamily="2" charset="-78"/>
              </a:rPr>
              <a:t>بند خ ماده يك قانون معادن مي باشد</a:t>
            </a:r>
            <a:br>
              <a:rPr lang="en-US" sz="1400" dirty="0">
                <a:cs typeface="B Titr" panose="00000700000000000000" pitchFamily="2" charset="-78"/>
              </a:rPr>
            </a:br>
            <a:r>
              <a:rPr lang="en-US" sz="1400" b="1" dirty="0">
                <a:cs typeface="B Titr" panose="00000700000000000000" pitchFamily="2" charset="-78"/>
              </a:rPr>
              <a:t>8 </a:t>
            </a:r>
            <a:r>
              <a:rPr lang="fa-IR" sz="1400" b="1" dirty="0">
                <a:cs typeface="B Titr" panose="00000700000000000000" pitchFamily="2" charset="-78"/>
              </a:rPr>
              <a:t>-اداره كل استان موظف به ارسال يك نسخه از تعهد نامه ظرف مدت ده روز به سازمان استان مي باشد </a:t>
            </a:r>
            <a:r>
              <a:rPr lang="en-US" sz="1400" dirty="0">
                <a:cs typeface="B Titr" panose="00000700000000000000" pitchFamily="2" charset="-78"/>
              </a:rPr>
              <a:t>-</a:t>
            </a:r>
            <a:br>
              <a:rPr lang="en-US" sz="1400" dirty="0">
                <a:cs typeface="B Titr" panose="00000700000000000000" pitchFamily="2" charset="-78"/>
              </a:rPr>
            </a:br>
            <a:r>
              <a:rPr lang="en-US" sz="1400" b="1" dirty="0">
                <a:cs typeface="B Titr" panose="00000700000000000000" pitchFamily="2" charset="-78"/>
              </a:rPr>
              <a:t>9 </a:t>
            </a:r>
            <a:r>
              <a:rPr lang="fa-IR" sz="1400" b="1" dirty="0">
                <a:cs typeface="B Titr" panose="00000700000000000000" pitchFamily="2" charset="-78"/>
              </a:rPr>
              <a:t>-سازمان استان موظف به صدور پروانه اكتشاف صرفا براساس مختصات مورد موافقت اداره كل استان براي گروه هاي </a:t>
            </a:r>
            <a:r>
              <a:rPr lang="en-US" sz="1400" dirty="0">
                <a:cs typeface="B Titr" panose="00000700000000000000" pitchFamily="2" charset="-78"/>
              </a:rPr>
              <a:t>- </a:t>
            </a:r>
            <a:r>
              <a:rPr lang="en-US" sz="1400" b="1" dirty="0">
                <a:cs typeface="B Titr" panose="00000700000000000000" pitchFamily="2" charset="-78"/>
              </a:rPr>
              <a:t>1 </a:t>
            </a:r>
            <a:r>
              <a:rPr lang="fa-IR" sz="1400" b="1" dirty="0">
                <a:cs typeface="B Titr" panose="00000700000000000000" pitchFamily="2" charset="-78"/>
              </a:rPr>
              <a:t>و</a:t>
            </a:r>
            <a:r>
              <a:rPr lang="en-US" sz="1400" b="1" dirty="0">
                <a:cs typeface="B Titr" panose="00000700000000000000" pitchFamily="2" charset="-78"/>
              </a:rPr>
              <a:t> 2 </a:t>
            </a:r>
            <a:r>
              <a:rPr lang="fa-IR" sz="1400" b="1" dirty="0">
                <a:cs typeface="B Titr" panose="00000700000000000000" pitchFamily="2" charset="-78"/>
              </a:rPr>
              <a:t>و</a:t>
            </a:r>
            <a:r>
              <a:rPr lang="en-US" sz="1400" b="1" dirty="0">
                <a:cs typeface="B Titr" panose="00000700000000000000" pitchFamily="2" charset="-78"/>
              </a:rPr>
              <a:t> 3 </a:t>
            </a:r>
            <a:r>
              <a:rPr lang="fa-IR" sz="1400" b="1" dirty="0">
                <a:cs typeface="B Titr" panose="00000700000000000000" pitchFamily="2" charset="-78"/>
              </a:rPr>
              <a:t>و</a:t>
            </a:r>
            <a:r>
              <a:rPr lang="en-US" sz="1400" b="1" dirty="0">
                <a:cs typeface="B Titr" panose="00000700000000000000" pitchFamily="2" charset="-78"/>
              </a:rPr>
              <a:t> 4</a:t>
            </a:r>
            <a:r>
              <a:rPr lang="fa-IR" sz="1400" b="1" dirty="0">
                <a:cs typeface="B Titr" panose="00000700000000000000" pitchFamily="2" charset="-78"/>
              </a:rPr>
              <a:t>وهمچنين مجوز انجام عمليات فيزيكي مراحل</a:t>
            </a:r>
            <a:r>
              <a:rPr lang="en-US" sz="1400" b="1" dirty="0">
                <a:cs typeface="B Titr" panose="00000700000000000000" pitchFamily="2" charset="-78"/>
              </a:rPr>
              <a:t> 3 </a:t>
            </a:r>
            <a:r>
              <a:rPr lang="fa-IR" sz="1400" b="1" dirty="0">
                <a:cs typeface="B Titr" panose="00000700000000000000" pitchFamily="2" charset="-78"/>
              </a:rPr>
              <a:t>و</a:t>
            </a:r>
            <a:r>
              <a:rPr lang="en-US" sz="1400" b="1" dirty="0">
                <a:cs typeface="B Titr" panose="00000700000000000000" pitchFamily="2" charset="-78"/>
              </a:rPr>
              <a:t> 4 </a:t>
            </a:r>
            <a:r>
              <a:rPr lang="fa-IR" sz="1400" b="1" dirty="0">
                <a:cs typeface="B Titr" panose="00000700000000000000" pitchFamily="2" charset="-78"/>
              </a:rPr>
              <a:t>و</a:t>
            </a:r>
            <a:r>
              <a:rPr lang="en-US" sz="1400" b="1" dirty="0">
                <a:cs typeface="B Titr" panose="00000700000000000000" pitchFamily="2" charset="-78"/>
              </a:rPr>
              <a:t> 5 </a:t>
            </a:r>
            <a:r>
              <a:rPr lang="fa-IR" sz="1400" b="1" dirty="0">
                <a:cs typeface="B Titr" panose="00000700000000000000" pitchFamily="2" charset="-78"/>
              </a:rPr>
              <a:t>بند خ ماده يك قانون معادن براي گروه هاي</a:t>
            </a:r>
            <a:r>
              <a:rPr lang="en-US" sz="1400" b="1" dirty="0">
                <a:cs typeface="B Titr" panose="00000700000000000000" pitchFamily="2" charset="-78"/>
              </a:rPr>
              <a:t> 5 </a:t>
            </a:r>
            <a:r>
              <a:rPr lang="fa-IR" sz="1400" b="1" dirty="0">
                <a:cs typeface="B Titr" panose="00000700000000000000" pitchFamily="2" charset="-78"/>
              </a:rPr>
              <a:t>و</a:t>
            </a:r>
            <a:r>
              <a:rPr lang="en-US" sz="1400" b="1" dirty="0">
                <a:cs typeface="B Titr" panose="00000700000000000000" pitchFamily="2" charset="-78"/>
              </a:rPr>
              <a:t> 6 </a:t>
            </a:r>
            <a:r>
              <a:rPr lang="fa-IR" sz="1400" b="1" dirty="0">
                <a:cs typeface="B Titr" panose="00000700000000000000" pitchFamily="2" charset="-78"/>
              </a:rPr>
              <a:t>موادمعدني مي باشد</a:t>
            </a:r>
            <a:br>
              <a:rPr lang="en-US" sz="1400" dirty="0">
                <a:cs typeface="B Titr" panose="00000700000000000000" pitchFamily="2" charset="-78"/>
              </a:rPr>
            </a:br>
            <a:r>
              <a:rPr lang="en-US" sz="1400" b="1" dirty="0">
                <a:cs typeface="B Titr" panose="00000700000000000000" pitchFamily="2" charset="-78"/>
              </a:rPr>
              <a:t>10 </a:t>
            </a:r>
            <a:r>
              <a:rPr lang="fa-IR" sz="1400" b="1" dirty="0">
                <a:cs typeface="B Titr" panose="00000700000000000000" pitchFamily="2" charset="-78"/>
              </a:rPr>
              <a:t>-سازمان استان موظف به معرفي متقاضي به اداره كل استان باذكر مختصات مورد تاييد براي صدور گواهي نامه كشف پس از </a:t>
            </a:r>
            <a:r>
              <a:rPr lang="en-US" sz="1400" dirty="0">
                <a:cs typeface="B Titr" panose="00000700000000000000" pitchFamily="2" charset="-78"/>
              </a:rPr>
              <a:t>-</a:t>
            </a:r>
            <a:r>
              <a:rPr lang="fa-IR" sz="1400" b="1" dirty="0">
                <a:cs typeface="B Titr" panose="00000700000000000000" pitchFamily="2" charset="-78"/>
              </a:rPr>
              <a:t>اتمام مراحل اكتشاف جهت پرداخت حقوق بهره بردار يا بهره برداران منابع طبيعي برابر تعهدات سپرده شده مي باشد</a:t>
            </a:r>
            <a:br>
              <a:rPr lang="en-US" sz="1400" dirty="0">
                <a:cs typeface="B Titr" panose="00000700000000000000" pitchFamily="2" charset="-78"/>
              </a:rPr>
            </a:br>
            <a:r>
              <a:rPr lang="en-US" sz="1400" b="1" dirty="0">
                <a:cs typeface="B Titr" panose="00000700000000000000" pitchFamily="2" charset="-78"/>
              </a:rPr>
              <a:t>-11 </a:t>
            </a:r>
            <a:r>
              <a:rPr lang="fa-IR" sz="1400" b="1" dirty="0">
                <a:cs typeface="B Titr" panose="00000700000000000000" pitchFamily="2" charset="-78"/>
              </a:rPr>
              <a:t>اداره كل استان موظف به معرفي متقاضي پس از انجام تعهدات به سازمان استان جهت صدور گواهي نامه كشف مي باشد </a:t>
            </a:r>
            <a:r>
              <a:rPr lang="en-US" sz="1400" dirty="0">
                <a:cs typeface="B Titr" panose="00000700000000000000" pitchFamily="2" charset="-78"/>
              </a:rPr>
              <a:t>-</a:t>
            </a:r>
            <a:br>
              <a:rPr lang="en-US" sz="1400" dirty="0">
                <a:cs typeface="B Titr" panose="00000700000000000000" pitchFamily="2" charset="-78"/>
              </a:rPr>
            </a:br>
            <a:r>
              <a:rPr lang="en-US" sz="1400" b="1" dirty="0">
                <a:cs typeface="B Titr" panose="00000700000000000000" pitchFamily="2" charset="-78"/>
              </a:rPr>
              <a:t>-12 </a:t>
            </a:r>
            <a:r>
              <a:rPr lang="fa-IR" sz="1400" b="1" dirty="0">
                <a:cs typeface="B Titr" panose="00000700000000000000" pitchFamily="2" charset="-78"/>
              </a:rPr>
              <a:t>سازمان استان موظف به صدور گواهي نامه كشف پس از موافقت اداره كل استان وهمچنين پروانه بهره برداري در داخل </a:t>
            </a:r>
            <a:r>
              <a:rPr lang="en-US" sz="1400" dirty="0">
                <a:cs typeface="B Titr" panose="00000700000000000000" pitchFamily="2" charset="-78"/>
              </a:rPr>
              <a:t>-</a:t>
            </a:r>
            <a:r>
              <a:rPr lang="fa-IR" sz="1400" b="1" dirty="0">
                <a:cs typeface="B Titr" panose="00000700000000000000" pitchFamily="2" charset="-78"/>
              </a:rPr>
              <a:t>محدوده گواهي نامه كشف مي باشد و باستناد ماده</a:t>
            </a:r>
            <a:r>
              <a:rPr lang="en-US" sz="1400" b="1" dirty="0">
                <a:cs typeface="B Titr" panose="00000700000000000000" pitchFamily="2" charset="-78"/>
              </a:rPr>
              <a:t> 26 </a:t>
            </a:r>
            <a:r>
              <a:rPr lang="fa-IR" sz="1400" b="1" dirty="0">
                <a:cs typeface="B Titr" panose="00000700000000000000" pitchFamily="2" charset="-78"/>
              </a:rPr>
              <a:t>قانون معادن محدوده گواهي نامه كشف يا محدوده پروانه بهره برداري</a:t>
            </a:r>
            <a:r>
              <a:rPr lang="fa-IR" sz="1400" dirty="0">
                <a:cs typeface="B Titr" panose="00000700000000000000" pitchFamily="2" charset="-78"/>
              </a:rPr>
              <a:t> </a:t>
            </a:r>
            <a:r>
              <a:rPr lang="fa-IR" sz="1400" b="1" dirty="0">
                <a:cs typeface="B Titr" panose="00000700000000000000" pitchFamily="2" charset="-78"/>
              </a:rPr>
              <a:t>عرصه عمليات معدني محسوب وتا پايان عمر معدن</a:t>
            </a:r>
            <a:r>
              <a:rPr lang="en-US" sz="1400" b="1" dirty="0">
                <a:cs typeface="B Titr" panose="00000700000000000000" pitchFamily="2" charset="-78"/>
              </a:rPr>
              <a:t> )</a:t>
            </a:r>
            <a:r>
              <a:rPr lang="fa-IR" sz="1400" b="1" dirty="0">
                <a:cs typeface="B Titr" panose="00000700000000000000" pitchFamily="2" charset="-78"/>
              </a:rPr>
              <a:t>اتمام ذخيره</a:t>
            </a:r>
            <a:r>
              <a:rPr lang="en-US" sz="1400" b="1" dirty="0">
                <a:cs typeface="B Titr" panose="00000700000000000000" pitchFamily="2" charset="-78"/>
              </a:rPr>
              <a:t>( </a:t>
            </a:r>
            <a:r>
              <a:rPr lang="fa-IR" sz="1400" b="1" dirty="0">
                <a:cs typeface="B Titr" panose="00000700000000000000" pitchFamily="2" charset="-78"/>
              </a:rPr>
              <a:t>به صورت اموال عمومي در اختيار وزارت استان قرار مي گردد</a:t>
            </a:r>
            <a:r>
              <a:rPr lang="en-US" sz="1400" b="1" dirty="0">
                <a:cs typeface="B Titr" panose="00000700000000000000" pitchFamily="2" charset="-78"/>
              </a:rPr>
              <a:t> .</a:t>
            </a:r>
            <a:br>
              <a:rPr lang="en-US" sz="1400" dirty="0">
                <a:cs typeface="B Titr" panose="00000700000000000000" pitchFamily="2" charset="-78"/>
              </a:rPr>
            </a:br>
            <a:r>
              <a:rPr lang="fa-IR" sz="1400" b="1" dirty="0">
                <a:cs typeface="B Titr" panose="00000700000000000000" pitchFamily="2" charset="-78"/>
              </a:rPr>
              <a:t>سا</a:t>
            </a:r>
            <a:r>
              <a:rPr lang="en-US" sz="1400" b="1" dirty="0">
                <a:cs typeface="B Titr" panose="00000700000000000000" pitchFamily="2" charset="-78"/>
              </a:rPr>
              <a:t>-13</a:t>
            </a:r>
            <a:r>
              <a:rPr lang="fa-IR" sz="1400" b="1" dirty="0">
                <a:cs typeface="B Titr" panose="00000700000000000000" pitchFamily="2" charset="-78"/>
              </a:rPr>
              <a:t>زمان استان موظف است يك نسخه از گواهي نامه كشف ويادر صورت عدم صدور، مراتب را به اداره كل استان ارسال نمايد </a:t>
            </a:r>
            <a:r>
              <a:rPr lang="en-US" sz="1400" dirty="0">
                <a:cs typeface="B Titr" panose="00000700000000000000" pitchFamily="2" charset="-78"/>
              </a:rPr>
              <a:t>-</a:t>
            </a:r>
            <a:br>
              <a:rPr lang="en-US" sz="1400" dirty="0">
                <a:cs typeface="B Titr" panose="00000700000000000000" pitchFamily="2" charset="-78"/>
              </a:rPr>
            </a:br>
            <a:r>
              <a:rPr lang="en-US" sz="1400" b="1" dirty="0">
                <a:cs typeface="B Titr" panose="00000700000000000000" pitchFamily="2" charset="-78"/>
              </a:rPr>
              <a:t>14 </a:t>
            </a:r>
            <a:r>
              <a:rPr lang="fa-IR" sz="1400" b="1" dirty="0">
                <a:cs typeface="B Titr" panose="00000700000000000000" pitchFamily="2" charset="-78"/>
              </a:rPr>
              <a:t>-سازمان استان موظف به استعلام از اداره كل استان براي باقي مانده محدوده گواهي نامه كشف مطابق اين فرآيند مي باشد </a:t>
            </a:r>
            <a:r>
              <a:rPr lang="en-US" sz="1400" dirty="0">
                <a:cs typeface="B Titr" panose="00000700000000000000" pitchFamily="2" charset="-78"/>
              </a:rPr>
              <a:t>-</a:t>
            </a:r>
            <a:br>
              <a:rPr lang="en-US" sz="1400" dirty="0">
                <a:cs typeface="B Titr" panose="00000700000000000000" pitchFamily="2" charset="-78"/>
              </a:rPr>
            </a:br>
            <a:r>
              <a:rPr lang="en-US" sz="1400" b="1" dirty="0">
                <a:cs typeface="B Titr" panose="00000700000000000000" pitchFamily="2" charset="-78"/>
              </a:rPr>
              <a:t>15 </a:t>
            </a:r>
            <a:r>
              <a:rPr lang="fa-IR" sz="1400" b="1" dirty="0">
                <a:cs typeface="B Titr" panose="00000700000000000000" pitchFamily="2" charset="-78"/>
              </a:rPr>
              <a:t>-سازمان استان موظف به استعلام از اداره كل استان در زمان اصلاح يا افزايش محدوده پروانه هاي اكتشاف وبهره برداري </a:t>
            </a:r>
            <a:r>
              <a:rPr lang="en-US" sz="1400" dirty="0">
                <a:cs typeface="B Titr" panose="00000700000000000000" pitchFamily="2" charset="-78"/>
              </a:rPr>
              <a:t>-</a:t>
            </a:r>
            <a:r>
              <a:rPr lang="fa-IR" sz="1400" b="1" dirty="0">
                <a:cs typeface="B Titr" panose="00000700000000000000" pitchFamily="2" charset="-78"/>
              </a:rPr>
              <a:t>صادره وهمچنين واگذاري محدوده هاي مزايده اي مطابق اين فرآيند مي باشد</a:t>
            </a:r>
            <a:br>
              <a:rPr lang="en-US" sz="1400" dirty="0">
                <a:cs typeface="B Titr" panose="00000700000000000000" pitchFamily="2" charset="-78"/>
              </a:rPr>
            </a:br>
            <a:r>
              <a:rPr lang="en-US" sz="1400" b="1" dirty="0">
                <a:cs typeface="B Titr" panose="00000700000000000000" pitchFamily="2" charset="-78"/>
              </a:rPr>
              <a:t>16 </a:t>
            </a:r>
            <a:r>
              <a:rPr lang="fa-IR" sz="1400" b="1" dirty="0">
                <a:cs typeface="B Titr" panose="00000700000000000000" pitchFamily="2" charset="-78"/>
              </a:rPr>
              <a:t>-سازمان استان موظف به هماهنگي با اداره كل استان در زمان نقل وانتقال پروانه اكتشاف ، گواهي نامه كشف وپروانه بهره </a:t>
            </a:r>
            <a:r>
              <a:rPr lang="en-US" sz="1400" dirty="0">
                <a:cs typeface="B Titr" panose="00000700000000000000" pitchFamily="2" charset="-78"/>
              </a:rPr>
              <a:t>-</a:t>
            </a:r>
            <a:r>
              <a:rPr lang="fa-IR" sz="1400" b="1" dirty="0">
                <a:cs typeface="B Titr" panose="00000700000000000000" pitchFamily="2" charset="-78"/>
              </a:rPr>
              <a:t>برداري جهت انتقال تعهدات دارنده مجوز مي باشد</a:t>
            </a:r>
            <a:br>
              <a:rPr lang="en-US" sz="1400" dirty="0">
                <a:cs typeface="B Titr" panose="00000700000000000000" pitchFamily="2" charset="-78"/>
              </a:rPr>
            </a:br>
            <a:r>
              <a:rPr lang="fa-IR" sz="1400" b="1" dirty="0">
                <a:cs typeface="B Titr" panose="00000700000000000000" pitchFamily="2" charset="-78"/>
              </a:rPr>
              <a:t>            </a:t>
            </a:r>
            <a:endParaRPr lang="fa-IR" sz="1400" dirty="0">
              <a:cs typeface="B Titr" panose="00000700000000000000" pitchFamily="2" charset="-78"/>
            </a:endParaRPr>
          </a:p>
        </p:txBody>
      </p:sp>
    </p:spTree>
    <p:extLst>
      <p:ext uri="{BB962C8B-B14F-4D97-AF65-F5344CB8AC3E}">
        <p14:creationId xmlns:p14="http://schemas.microsoft.com/office/powerpoint/2010/main" val="367744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705600"/>
          </a:xfrm>
        </p:spPr>
        <p:txBody>
          <a:bodyPr>
            <a:normAutofit fontScale="90000"/>
          </a:bodyPr>
          <a:lstStyle/>
          <a:p>
            <a:pPr algn="r" rtl="1"/>
            <a:r>
              <a:rPr lang="fa-IR" sz="1200" b="1" dirty="0"/>
              <a:t>                                               </a:t>
            </a:r>
            <a:r>
              <a:rPr lang="fa-IR" sz="1300" b="1" dirty="0">
                <a:solidFill>
                  <a:srgbClr val="FF0000"/>
                </a:solidFill>
                <a:cs typeface="B Titr" panose="00000700000000000000" pitchFamily="2" charset="-78"/>
              </a:rPr>
              <a:t>چگونگي جبران خسارات ناشي از اكتشاف وبهره برداري از موادمعدني در عرصه هاي منابع طبيعي</a:t>
            </a:r>
            <a:br>
              <a:rPr lang="en-US" sz="1300" b="1" dirty="0">
                <a:solidFill>
                  <a:srgbClr val="FF0000"/>
                </a:solidFill>
                <a:cs typeface="B Titr" panose="00000700000000000000" pitchFamily="2" charset="-78"/>
              </a:rPr>
            </a:br>
            <a:br>
              <a:rPr lang="en-US" sz="1300" dirty="0">
                <a:cs typeface="B Titr" panose="00000700000000000000" pitchFamily="2" charset="-78"/>
              </a:rPr>
            </a:br>
            <a:r>
              <a:rPr lang="en-US" sz="1300" b="1" dirty="0">
                <a:cs typeface="B Titr" panose="00000700000000000000" pitchFamily="2" charset="-78"/>
              </a:rPr>
              <a:t>1 </a:t>
            </a:r>
            <a:r>
              <a:rPr lang="fa-IR" sz="1300" b="1" dirty="0">
                <a:cs typeface="B Titr" panose="00000700000000000000" pitchFamily="2" charset="-78"/>
              </a:rPr>
              <a:t>-اداره كل منابع طبيعي موظف به پيگيري از طريق سازمان ص</a:t>
            </a:r>
            <a:r>
              <a:rPr lang="en-US" sz="1300" b="1" dirty="0">
                <a:cs typeface="B Titr" panose="00000700000000000000" pitchFamily="2" charset="-78"/>
              </a:rPr>
              <a:t>.</a:t>
            </a:r>
            <a:r>
              <a:rPr lang="fa-IR" sz="1300" b="1" dirty="0">
                <a:cs typeface="B Titr" panose="00000700000000000000" pitchFamily="2" charset="-78"/>
              </a:rPr>
              <a:t>م</a:t>
            </a:r>
            <a:r>
              <a:rPr lang="en-US" sz="1300" b="1" dirty="0">
                <a:cs typeface="B Titr" panose="00000700000000000000" pitchFamily="2" charset="-78"/>
              </a:rPr>
              <a:t>.</a:t>
            </a:r>
            <a:r>
              <a:rPr lang="fa-IR" sz="1300" b="1" dirty="0">
                <a:cs typeface="B Titr" panose="00000700000000000000" pitchFamily="2" charset="-78"/>
              </a:rPr>
              <a:t>ت جهت جبران خسارات ناشي از اكتشاف وبهره برداري از </a:t>
            </a:r>
            <a:r>
              <a:rPr lang="en-US" sz="1300" dirty="0">
                <a:cs typeface="B Titr" panose="00000700000000000000" pitchFamily="2" charset="-78"/>
              </a:rPr>
              <a:t>-</a:t>
            </a:r>
            <a:r>
              <a:rPr lang="fa-IR" sz="1300" b="1" dirty="0">
                <a:cs typeface="B Titr" panose="00000700000000000000" pitchFamily="2" charset="-78"/>
              </a:rPr>
              <a:t>موادمعدني در عرصه هاي منابع طبيعي باستناد ماده</a:t>
            </a:r>
            <a:r>
              <a:rPr lang="en-US" sz="1300" b="1" dirty="0">
                <a:cs typeface="B Titr" panose="00000700000000000000" pitchFamily="2" charset="-78"/>
              </a:rPr>
              <a:t> 25 </a:t>
            </a:r>
            <a:r>
              <a:rPr lang="fa-IR" sz="1300" b="1" dirty="0">
                <a:cs typeface="B Titr" panose="00000700000000000000" pitchFamily="2" charset="-78"/>
              </a:rPr>
              <a:t>قانون معادن پس از واريز حقوق دولتي مرتبط به حساب خزانه داري كل</a:t>
            </a:r>
            <a:r>
              <a:rPr lang="fa-IR" sz="1300" dirty="0">
                <a:cs typeface="B Titr" panose="00000700000000000000" pitchFamily="2" charset="-78"/>
              </a:rPr>
              <a:t> </a:t>
            </a:r>
            <a:r>
              <a:rPr lang="fa-IR" sz="1300" b="1" dirty="0">
                <a:cs typeface="B Titr" panose="00000700000000000000" pitchFamily="2" charset="-78"/>
              </a:rPr>
              <a:t>كشور مي باشد</a:t>
            </a:r>
            <a:br>
              <a:rPr lang="en-US" sz="1300" dirty="0">
                <a:cs typeface="B Titr" panose="00000700000000000000" pitchFamily="2" charset="-78"/>
              </a:rPr>
            </a:br>
            <a:r>
              <a:rPr lang="en-US" sz="1300" b="1" dirty="0">
                <a:cs typeface="B Titr" panose="00000700000000000000" pitchFamily="2" charset="-78"/>
              </a:rPr>
              <a:t>2 </a:t>
            </a:r>
            <a:r>
              <a:rPr lang="fa-IR" sz="1300" b="1" dirty="0">
                <a:cs typeface="B Titr" panose="00000700000000000000" pitchFamily="2" charset="-78"/>
              </a:rPr>
              <a:t>-اداره كل منابع طبيعي موظف به محاسبه خسارات جانبي مرتبط با اكتشاف وبهره برداري ، خارج از عرصه عمليات معدني در </a:t>
            </a:r>
            <a:r>
              <a:rPr lang="en-US" sz="1300" dirty="0">
                <a:cs typeface="B Titr" panose="00000700000000000000" pitchFamily="2" charset="-78"/>
              </a:rPr>
              <a:t>-</a:t>
            </a:r>
            <a:r>
              <a:rPr lang="fa-IR" sz="1300" b="1" dirty="0">
                <a:cs typeface="B Titr" panose="00000700000000000000" pitchFamily="2" charset="-78"/>
              </a:rPr>
              <a:t>صورت موافقت با مسيرها ومكانها ي مربوط نظير جاده دسترسي ، عرصه هاي تخليه ودپو باطله و</a:t>
            </a:r>
            <a:r>
              <a:rPr lang="en-US" sz="1300" b="1" dirty="0">
                <a:cs typeface="B Titr" panose="00000700000000000000" pitchFamily="2" charset="-78"/>
              </a:rPr>
              <a:t>......... </a:t>
            </a:r>
            <a:r>
              <a:rPr lang="fa-IR" sz="1300" b="1" dirty="0">
                <a:cs typeface="B Titr" panose="00000700000000000000" pitchFamily="2" charset="-78"/>
              </a:rPr>
              <a:t>براساس جدول آيين نامه</a:t>
            </a:r>
            <a:r>
              <a:rPr lang="fa-IR" sz="1300" dirty="0">
                <a:cs typeface="B Titr" panose="00000700000000000000" pitchFamily="2" charset="-78"/>
              </a:rPr>
              <a:t> </a:t>
            </a:r>
            <a:r>
              <a:rPr lang="fa-IR" sz="1300" b="1" dirty="0">
                <a:cs typeface="B Titr" panose="00000700000000000000" pitchFamily="2" charset="-78"/>
              </a:rPr>
              <a:t>بند </a:t>
            </a:r>
            <a:r>
              <a:rPr lang="en-US" sz="1300" b="1" dirty="0">
                <a:cs typeface="B Titr" panose="00000700000000000000" pitchFamily="2" charset="-78"/>
              </a:rPr>
              <a:t>"</a:t>
            </a:r>
            <a:r>
              <a:rPr lang="fa-IR" sz="1300" b="1" dirty="0">
                <a:cs typeface="B Titr" panose="00000700000000000000" pitchFamily="2" charset="-78"/>
              </a:rPr>
              <a:t>ب</a:t>
            </a:r>
            <a:r>
              <a:rPr lang="en-US" sz="1300" b="1" dirty="0">
                <a:cs typeface="B Titr" panose="00000700000000000000" pitchFamily="2" charset="-78"/>
              </a:rPr>
              <a:t>"</a:t>
            </a:r>
            <a:r>
              <a:rPr lang="fa-IR" sz="1300" b="1" dirty="0">
                <a:cs typeface="B Titr" panose="00000700000000000000" pitchFamily="2" charset="-78"/>
              </a:rPr>
              <a:t>ماده</a:t>
            </a:r>
            <a:r>
              <a:rPr lang="en-US" sz="1300" b="1" dirty="0">
                <a:cs typeface="B Titr" panose="00000700000000000000" pitchFamily="2" charset="-78"/>
              </a:rPr>
              <a:t> 12 </a:t>
            </a:r>
            <a:r>
              <a:rPr lang="fa-IR" sz="1300" b="1" dirty="0">
                <a:cs typeface="B Titr" panose="00000700000000000000" pitchFamily="2" charset="-78"/>
              </a:rPr>
              <a:t>قانون افزايش بهره وري بخش كشاورزي و منابع طبيعي جهت واريز مبالغ مربوط توسط متقاضي به شماره</a:t>
            </a:r>
            <a:r>
              <a:rPr lang="fa-IR" sz="1300" dirty="0">
                <a:cs typeface="B Titr" panose="00000700000000000000" pitchFamily="2" charset="-78"/>
              </a:rPr>
              <a:t> </a:t>
            </a:r>
            <a:r>
              <a:rPr lang="fa-IR" sz="1300" b="1" dirty="0">
                <a:cs typeface="B Titr" panose="00000700000000000000" pitchFamily="2" charset="-78"/>
              </a:rPr>
              <a:t>حساب اعلامي</a:t>
            </a:r>
            <a:r>
              <a:rPr lang="en-US" sz="1300" b="1" dirty="0">
                <a:cs typeface="B Titr" panose="00000700000000000000" pitchFamily="2" charset="-78"/>
              </a:rPr>
              <a:t> )</a:t>
            </a:r>
            <a:r>
              <a:rPr lang="fa-IR" sz="1300" b="1" dirty="0">
                <a:cs typeface="B Titr" panose="00000700000000000000" pitchFamily="2" charset="-78"/>
              </a:rPr>
              <a:t>خزانه</a:t>
            </a:r>
            <a:r>
              <a:rPr lang="en-US" sz="1300" b="1" dirty="0">
                <a:cs typeface="B Titr" panose="00000700000000000000" pitchFamily="2" charset="-78"/>
              </a:rPr>
              <a:t> ( </a:t>
            </a:r>
            <a:r>
              <a:rPr lang="fa-IR" sz="1300" b="1" dirty="0">
                <a:cs typeface="B Titr" panose="00000700000000000000" pitchFamily="2" charset="-78"/>
              </a:rPr>
              <a:t>مي باشد</a:t>
            </a:r>
            <a:br>
              <a:rPr lang="en-US" sz="1300" dirty="0">
                <a:cs typeface="B Titr" panose="00000700000000000000" pitchFamily="2" charset="-78"/>
              </a:rPr>
            </a:br>
            <a:r>
              <a:rPr lang="fa-IR" sz="1300" b="1" dirty="0">
                <a:cs typeface="B Titr" panose="00000700000000000000" pitchFamily="2" charset="-78"/>
              </a:rPr>
              <a:t>                                                                                    </a:t>
            </a:r>
            <a:r>
              <a:rPr lang="fa-IR" sz="1300" b="1" dirty="0">
                <a:solidFill>
                  <a:srgbClr val="FF0000"/>
                </a:solidFill>
                <a:cs typeface="B Titr" panose="00000700000000000000" pitchFamily="2" charset="-78"/>
              </a:rPr>
              <a:t>الزامات دستور العمل فعاليت معدني در عرصه هاي منابع طبيعي</a:t>
            </a:r>
            <a:br>
              <a:rPr lang="en-US" sz="1300" dirty="0">
                <a:cs typeface="B Titr" panose="00000700000000000000" pitchFamily="2" charset="-78"/>
              </a:rPr>
            </a:br>
            <a:r>
              <a:rPr lang="en-US" sz="1300" b="1" dirty="0">
                <a:cs typeface="B Titr" panose="00000700000000000000" pitchFamily="2" charset="-78"/>
              </a:rPr>
              <a:t>1 </a:t>
            </a:r>
            <a:r>
              <a:rPr lang="fa-IR" sz="1300" b="1" dirty="0">
                <a:cs typeface="B Titr" panose="00000700000000000000" pitchFamily="2" charset="-78"/>
              </a:rPr>
              <a:t>-تشكيل كار گروه استاني</a:t>
            </a:r>
            <a:r>
              <a:rPr lang="en-US" sz="1300" b="1" dirty="0">
                <a:cs typeface="B Titr" panose="00000700000000000000" pitchFamily="2" charset="-78"/>
              </a:rPr>
              <a:t>" </a:t>
            </a:r>
            <a:r>
              <a:rPr lang="fa-IR" sz="1300" b="1" dirty="0">
                <a:cs typeface="B Titr" panose="00000700000000000000" pitchFamily="2" charset="-78"/>
              </a:rPr>
              <a:t>تعامل فعاليت هاي معدني در عرصه هاي منابع طبيعي </a:t>
            </a:r>
            <a:r>
              <a:rPr lang="en-US" sz="1300" b="1" dirty="0">
                <a:cs typeface="B Titr" panose="00000700000000000000" pitchFamily="2" charset="-78"/>
              </a:rPr>
              <a:t>" </a:t>
            </a:r>
            <a:r>
              <a:rPr lang="fa-IR" sz="1300" b="1" dirty="0">
                <a:cs typeface="B Titr" panose="00000700000000000000" pitchFamily="2" charset="-78"/>
              </a:rPr>
              <a:t>به منظور نظارت مشترك برحسن اجراي </a:t>
            </a:r>
            <a:r>
              <a:rPr lang="en-US" sz="1300" dirty="0">
                <a:cs typeface="B Titr" panose="00000700000000000000" pitchFamily="2" charset="-78"/>
              </a:rPr>
              <a:t>-</a:t>
            </a:r>
            <a:r>
              <a:rPr lang="fa-IR" sz="1300" b="1" dirty="0">
                <a:cs typeface="B Titr" panose="00000700000000000000" pitchFamily="2" charset="-78"/>
              </a:rPr>
              <a:t>دستورالعمل</a:t>
            </a:r>
            <a:br>
              <a:rPr lang="en-US" sz="1300" dirty="0">
                <a:cs typeface="B Titr" panose="00000700000000000000" pitchFamily="2" charset="-78"/>
              </a:rPr>
            </a:br>
            <a:r>
              <a:rPr lang="en-US" sz="1300" b="1" dirty="0">
                <a:cs typeface="B Titr" panose="00000700000000000000" pitchFamily="2" charset="-78"/>
              </a:rPr>
              <a:t>2 </a:t>
            </a:r>
            <a:r>
              <a:rPr lang="fa-IR" sz="1300" b="1" dirty="0">
                <a:cs typeface="B Titr" panose="00000700000000000000" pitchFamily="2" charset="-78"/>
              </a:rPr>
              <a:t>-ادامه فعاليت دارندگان پروانه اكتشاف وبهره برداري مربوط به قبل از تصويب اصلاحيه قانون معادن مصوب </a:t>
            </a:r>
            <a:r>
              <a:rPr lang="en-US" sz="1300" dirty="0">
                <a:cs typeface="B Titr" panose="00000700000000000000" pitchFamily="2" charset="-78"/>
              </a:rPr>
              <a:t>- </a:t>
            </a:r>
            <a:r>
              <a:rPr lang="en-US" sz="1300" b="1" dirty="0">
                <a:cs typeface="B Titr" panose="00000700000000000000" pitchFamily="2" charset="-78"/>
              </a:rPr>
              <a:t>1390 </a:t>
            </a:r>
            <a:r>
              <a:rPr lang="fa-IR" sz="1300" b="1" dirty="0">
                <a:cs typeface="B Titr" panose="00000700000000000000" pitchFamily="2" charset="-78"/>
              </a:rPr>
              <a:t>كه ازمنابع طبيعي استعلام نشده اند منوط به معرفي متقاضي به منابع طبيعي جهت سپردن تعهدات مي باشد</a:t>
            </a:r>
            <a:br>
              <a:rPr lang="en-US" sz="1300" dirty="0">
                <a:cs typeface="B Titr" panose="00000700000000000000" pitchFamily="2" charset="-78"/>
              </a:rPr>
            </a:br>
            <a:r>
              <a:rPr lang="en-US" sz="1300" b="1" dirty="0">
                <a:cs typeface="B Titr" panose="00000700000000000000" pitchFamily="2" charset="-78"/>
              </a:rPr>
              <a:t>3 </a:t>
            </a:r>
            <a:r>
              <a:rPr lang="fa-IR" sz="1300" b="1" dirty="0">
                <a:cs typeface="B Titr" panose="00000700000000000000" pitchFamily="2" charset="-78"/>
              </a:rPr>
              <a:t>-سازمان استان موظف به كسب موافقت اداره كل استان قبل از صدور مجوز برداشت مي باشد </a:t>
            </a:r>
            <a:r>
              <a:rPr lang="en-US" sz="1300" dirty="0">
                <a:cs typeface="B Titr" panose="00000700000000000000" pitchFamily="2" charset="-78"/>
              </a:rPr>
              <a:t>–</a:t>
            </a:r>
            <a:br>
              <a:rPr lang="en-US" sz="1300" dirty="0">
                <a:cs typeface="B Titr" panose="00000700000000000000" pitchFamily="2" charset="-78"/>
              </a:rPr>
            </a:br>
            <a:r>
              <a:rPr lang="en-US" sz="1300" b="1" dirty="0">
                <a:cs typeface="B Titr" panose="00000700000000000000" pitchFamily="2" charset="-78"/>
              </a:rPr>
              <a:t>4 </a:t>
            </a:r>
            <a:r>
              <a:rPr lang="fa-IR" sz="1300" b="1" dirty="0">
                <a:cs typeface="B Titr" panose="00000700000000000000" pitchFamily="2" charset="-78"/>
              </a:rPr>
              <a:t>-سازمان استان موظف به هماهنگي با اداره كل استان براي صدور مجوز فعاليت معدني در اراضي مجاور عرصه هاي منابع </a:t>
            </a:r>
            <a:r>
              <a:rPr lang="en-US" sz="1300" b="1" dirty="0">
                <a:cs typeface="B Titr" panose="00000700000000000000" pitchFamily="2" charset="-78"/>
              </a:rPr>
              <a:t>-</a:t>
            </a:r>
            <a:r>
              <a:rPr lang="fa-IR" sz="1300" b="1" dirty="0">
                <a:cs typeface="B Titr" panose="00000700000000000000" pitchFamily="2" charset="-78"/>
              </a:rPr>
              <a:t>طبيعي مي باشد</a:t>
            </a:r>
            <a:br>
              <a:rPr lang="en-US" sz="1300" dirty="0">
                <a:cs typeface="B Titr" panose="00000700000000000000" pitchFamily="2" charset="-78"/>
              </a:rPr>
            </a:br>
            <a:r>
              <a:rPr lang="fa-IR" sz="1300" b="1" dirty="0">
                <a:cs typeface="B Titr" panose="00000700000000000000" pitchFamily="2" charset="-78"/>
              </a:rPr>
              <a:t>5-اداره کل موظف به اجرای تبصره4ماده9آیین نامه اجرایی قانون اصلاح تبصره 1ماده 47قانون تنظیم مقرارت مالی دولت برای محاسبه حقوق عرفی دارندگان پروانه چرای دام  باستنادمصوبه 85766مورخ11/4/92هیات وزیران صرفا قبل از صدور گواهی کشف ودرمناطقی که تحت تاثیر عملیات اکتشاف تغییر وضعیت داده واز شرایط مرتعی خارج شده ، میباشد</a:t>
            </a:r>
            <a:br>
              <a:rPr lang="en-US" sz="1300" dirty="0">
                <a:cs typeface="B Titr" panose="00000700000000000000" pitchFamily="2" charset="-78"/>
              </a:rPr>
            </a:br>
            <a:r>
              <a:rPr lang="fa-IR" sz="1300" b="1" dirty="0">
                <a:cs typeface="B Titr" panose="00000700000000000000" pitchFamily="2" charset="-78"/>
              </a:rPr>
              <a:t>6-اداره کل درزمان پاسخگویی به استعلام تقدم کاربری های واگذارشده با رعایت حریم را لحاظ نماید</a:t>
            </a:r>
            <a:br>
              <a:rPr lang="en-US" sz="1300" dirty="0">
                <a:cs typeface="B Titr" panose="00000700000000000000" pitchFamily="2" charset="-78"/>
              </a:rPr>
            </a:br>
            <a:r>
              <a:rPr lang="fa-IR" sz="1300" b="1" dirty="0">
                <a:cs typeface="B Titr" panose="00000700000000000000" pitchFamily="2" charset="-78"/>
              </a:rPr>
              <a:t>7-معرفی متقاضیان به اداره کل جهت انتقال تعهدات بمنظور استعلام مجدد نیست </a:t>
            </a:r>
            <a:br>
              <a:rPr lang="en-US" sz="1300" dirty="0">
                <a:cs typeface="B Titr" panose="00000700000000000000" pitchFamily="2" charset="-78"/>
              </a:rPr>
            </a:br>
            <a:r>
              <a:rPr lang="fa-IR" sz="1300" b="1" dirty="0">
                <a:cs typeface="B Titr" panose="00000700000000000000" pitchFamily="2" charset="-78"/>
              </a:rPr>
              <a:t>8-انجام عملیات اکتشاف جدید درداخل محدوده پروانه اکتشاف نیاز به استعلام ندارد</a:t>
            </a:r>
            <a:br>
              <a:rPr lang="en-US" sz="1300" dirty="0">
                <a:cs typeface="B Titr" panose="00000700000000000000" pitchFamily="2" charset="-78"/>
              </a:rPr>
            </a:br>
            <a:r>
              <a:rPr lang="fa-IR" sz="1300" b="1" dirty="0">
                <a:cs typeface="B Titr" panose="00000700000000000000" pitchFamily="2" charset="-78"/>
              </a:rPr>
              <a:t>9-معادن فعال طبقه 2که استعلام نشده اند درصورت اخذ حقوق دولتی مشمول اخذجریمه وخسارت نمی باشند </a:t>
            </a:r>
            <a:br>
              <a:rPr lang="en-US" sz="1300" dirty="0">
                <a:cs typeface="B Titr" panose="00000700000000000000" pitchFamily="2" charset="-78"/>
              </a:rPr>
            </a:br>
            <a:r>
              <a:rPr lang="fa-IR" sz="1300" b="1" dirty="0">
                <a:cs typeface="B Titr" panose="00000700000000000000" pitchFamily="2" charset="-78"/>
              </a:rPr>
              <a:t>10-برای واگذاری معادن غیرفعال فاقد استعلام هماهنگی لازم باادارات کل بعمل آید</a:t>
            </a:r>
            <a:br>
              <a:rPr lang="en-US" sz="1300" dirty="0">
                <a:cs typeface="B Titr" panose="00000700000000000000" pitchFamily="2" charset="-78"/>
              </a:rPr>
            </a:br>
            <a:r>
              <a:rPr lang="fa-IR" sz="1300" b="1" dirty="0">
                <a:cs typeface="B Titr" panose="00000700000000000000" pitchFamily="2" charset="-78"/>
              </a:rPr>
              <a:t>11-دراجرای تبصره 2ماده 23آین نامه اجرایی قانون معادن انباشت دپوباطله واحداث تاسیسات ،محل اسکان و....درداخل محدوده های معدنی دارای مجوز بلامانع است</a:t>
            </a:r>
            <a:br>
              <a:rPr lang="en-US" sz="1300" dirty="0">
                <a:cs typeface="B Titr" panose="00000700000000000000" pitchFamily="2" charset="-78"/>
              </a:rPr>
            </a:br>
            <a:r>
              <a:rPr lang="fa-IR" sz="1300" b="1" dirty="0">
                <a:cs typeface="B Titr" panose="00000700000000000000" pitchFamily="2" charset="-78"/>
              </a:rPr>
              <a:t>12-احداث یکبار راه دسترسی  هنگام اجرای مراحل 3و4عملیات اکتشاف وبهره برداری مشمول اخذ خسارت نمی گردد</a:t>
            </a:r>
            <a:br>
              <a:rPr lang="en-US" sz="1300" dirty="0">
                <a:cs typeface="B Titr" panose="00000700000000000000" pitchFamily="2" charset="-78"/>
              </a:rPr>
            </a:br>
            <a:r>
              <a:rPr lang="fa-IR" sz="1300" b="1" dirty="0">
                <a:cs typeface="B Titr" panose="00000700000000000000" pitchFamily="2" charset="-78"/>
              </a:rPr>
              <a:t>13-برندگان مزایده محدوده های معدنی مشمول خسارت های قبلی نمی باشند</a:t>
            </a:r>
            <a:br>
              <a:rPr lang="en-US" sz="1300" dirty="0">
                <a:cs typeface="B Titr" panose="00000700000000000000" pitchFamily="2" charset="-78"/>
              </a:rPr>
            </a:br>
            <a:r>
              <a:rPr lang="fa-IR" sz="1300" b="1" dirty="0">
                <a:cs typeface="B Titr" panose="00000700000000000000" pitchFamily="2" charset="-78"/>
              </a:rPr>
              <a:t>14-سازمان درمناطق چهارگانه محیط زیست صرفا از اداره محیط زیست استعلام می نماید</a:t>
            </a:r>
            <a:br>
              <a:rPr lang="en-US" sz="1300" dirty="0">
                <a:cs typeface="B Titr" panose="00000700000000000000" pitchFamily="2" charset="-78"/>
              </a:rPr>
            </a:br>
            <a:r>
              <a:rPr lang="fa-IR" sz="1300" b="1" dirty="0">
                <a:cs typeface="B Titr" panose="00000700000000000000" pitchFamily="2" charset="-78"/>
              </a:rPr>
              <a:t>15-اداره کل درپاسخ به استعلام ازاعلام محدوده های بااضلاع بسیارزیاد ، چند تکه ومجزا خودداری ودرصورت پراکندگی زیاد مناطق ممنوعه ،موارد بصورت چندضلعی های کوچک اعلام وسازمان پس از ثبت محدوده های ممنوعه درکاداستر ملزم به صدورپروانه اکتشاف درکل محدوده بوده ودارنده پروانه اکتشاف ازانجام هرگونه عملیات اکتشاف درقسمتهای مورد مخالفت اداره کل خودداری خواهد نمود ودرصورت تخلف ضمن اخذخسارت  نسبت به ابطال پروانه ازطریق شورای معادن اقدام خواهد شد</a:t>
            </a:r>
            <a:br>
              <a:rPr lang="en-US" sz="1300" dirty="0">
                <a:cs typeface="B Titr" panose="00000700000000000000" pitchFamily="2" charset="-78"/>
              </a:rPr>
            </a:br>
            <a:r>
              <a:rPr lang="fa-IR" sz="1300" b="1" dirty="0">
                <a:cs typeface="B Titr" panose="00000700000000000000" pitchFamily="2" charset="-78"/>
              </a:rPr>
              <a:t>16-درخصوص پروانه های اکتشاف فاقداستعلام ، قبل از صدور گواهی کشف عرصه های ممنوعه پس ازطرح درکارگروه استانی ازمحدوده کسرگردد</a:t>
            </a:r>
            <a:br>
              <a:rPr lang="en-US" sz="1300" dirty="0">
                <a:cs typeface="B Titr" panose="00000700000000000000" pitchFamily="2" charset="-78"/>
              </a:rPr>
            </a:br>
            <a:r>
              <a:rPr lang="fa-IR" sz="1300" b="1" dirty="0">
                <a:cs typeface="B Titr" panose="00000700000000000000" pitchFamily="2" charset="-78"/>
              </a:rPr>
              <a:t>17-احداث واحد فراوری مرتبط باماده معدنی ،تاسیسات بهداشتی ،محل استراحت کارکنان ،تعمیرگاه وانبارمشروط به جمع آوری پس از اتمام ذخیره درداخل محدوده پروانه بهره برداری مورد موافقت منابع طبیعی بلامانع می باشد</a:t>
            </a:r>
            <a:br>
              <a:rPr lang="en-US" sz="1300" dirty="0">
                <a:cs typeface="B Titr" panose="00000700000000000000" pitchFamily="2" charset="-78"/>
              </a:rPr>
            </a:br>
            <a:r>
              <a:rPr lang="fa-IR" sz="1300" b="1" dirty="0">
                <a:cs typeface="B Titr" panose="00000700000000000000" pitchFamily="2" charset="-78"/>
              </a:rPr>
              <a:t>18-احداث جاده دسترسی درداخل محدوده مورد موافقت منابع طبیعی بلامانع است</a:t>
            </a:r>
            <a:br>
              <a:rPr lang="en-US" sz="1300" dirty="0">
                <a:cs typeface="B Titr" panose="00000700000000000000" pitchFamily="2" charset="-78"/>
              </a:rPr>
            </a:br>
            <a:r>
              <a:rPr lang="fa-IR" sz="1300" b="1" dirty="0">
                <a:cs typeface="B Titr" panose="00000700000000000000" pitchFamily="2" charset="-78"/>
              </a:rPr>
              <a:t>19- پروانه اکتشاف پس ازاستعلام ، برای کل محدوده واگذارشده ازطریق مزایده (مربوط به قبل ازبخشنامه آزادسازی ) صادر ودرزمان صدور گواهی کشف نسبت به خروج مناطق ممنوعه اقدام گردد</a:t>
            </a:r>
            <a:br>
              <a:rPr lang="en-US" sz="1300" dirty="0">
                <a:cs typeface="B Titr" panose="00000700000000000000" pitchFamily="2" charset="-78"/>
              </a:rPr>
            </a:br>
            <a:r>
              <a:rPr lang="fa-IR" sz="1300" b="1" dirty="0">
                <a:cs typeface="B Titr" panose="00000700000000000000" pitchFamily="2" charset="-78"/>
              </a:rPr>
              <a:t>20-صدورمجوزبرداشت خاک پیت(خاک کشاورزی)ممنوع می باشد</a:t>
            </a:r>
            <a:endParaRPr lang="fa-IR" sz="1300" dirty="0">
              <a:cs typeface="B Titr" panose="00000700000000000000" pitchFamily="2" charset="-78"/>
            </a:endParaRPr>
          </a:p>
        </p:txBody>
      </p:sp>
    </p:spTree>
    <p:extLst>
      <p:ext uri="{BB962C8B-B14F-4D97-AF65-F5344CB8AC3E}">
        <p14:creationId xmlns:p14="http://schemas.microsoft.com/office/powerpoint/2010/main" val="491864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15400" cy="4572000"/>
          </a:xfrm>
        </p:spPr>
        <p:txBody>
          <a:bodyPr>
            <a:normAutofit/>
          </a:bodyPr>
          <a:lstStyle/>
          <a:p>
            <a:pPr algn="r" rtl="1"/>
            <a:r>
              <a:rPr lang="fa-IR" sz="1400" b="1" dirty="0">
                <a:solidFill>
                  <a:srgbClr val="FF0000"/>
                </a:solidFill>
                <a:cs typeface="B Nazanin" panose="00000400000000000000" pitchFamily="2" charset="-78"/>
              </a:rPr>
              <a:t>                               </a:t>
            </a:r>
            <a:r>
              <a:rPr lang="fa-IR" sz="1600" b="1" dirty="0">
                <a:solidFill>
                  <a:srgbClr val="FF0000"/>
                </a:solidFill>
                <a:cs typeface="B Titr" panose="00000700000000000000" pitchFamily="2" charset="-78"/>
              </a:rPr>
              <a:t>الزامات دستورالعمل در رابطه با بهره برداران ذخاير معدني در عرصه هاي منابع طبيعي </a:t>
            </a:r>
            <a:br>
              <a:rPr lang="fa-IR" sz="1600" b="1" dirty="0">
                <a:solidFill>
                  <a:srgbClr val="FF0000"/>
                </a:solidFill>
                <a:cs typeface="B Titr" panose="00000700000000000000" pitchFamily="2" charset="-78"/>
              </a:rPr>
            </a:br>
            <a:br>
              <a:rPr lang="en-US" sz="1600" dirty="0">
                <a:cs typeface="B Titr" panose="00000700000000000000" pitchFamily="2" charset="-78"/>
              </a:rPr>
            </a:br>
            <a:r>
              <a:rPr lang="en-US" sz="1400" b="1" dirty="0">
                <a:cs typeface="B Titr" panose="00000700000000000000" pitchFamily="2" charset="-78"/>
              </a:rPr>
              <a:t>-1 </a:t>
            </a:r>
            <a:r>
              <a:rPr lang="fa-IR" sz="1400" b="1" dirty="0">
                <a:cs typeface="B Titr" panose="00000700000000000000" pitchFamily="2" charset="-78"/>
              </a:rPr>
              <a:t>بهره بردار معدن مكلف است پس از صدور پروانه بهره برداري حداكثر ظرف مدت يكماه با هماهنگي منابع طبيعي شهرستان </a:t>
            </a:r>
            <a:r>
              <a:rPr lang="en-US" sz="1400" b="1" dirty="0">
                <a:cs typeface="B Titr" panose="00000700000000000000" pitchFamily="2" charset="-78"/>
              </a:rPr>
              <a:t>-</a:t>
            </a:r>
            <a:r>
              <a:rPr lang="fa-IR" sz="1400" b="1" dirty="0">
                <a:cs typeface="B Titr" panose="00000700000000000000" pitchFamily="2" charset="-78"/>
              </a:rPr>
              <a:t>مربوط نسبت به تعيين محدوده ، در صورت امكان نصب علائم وتنظيم صورتجلسه تحويل وتحول اقدام نمايد</a:t>
            </a:r>
            <a:br>
              <a:rPr lang="en-US" sz="1400" dirty="0">
                <a:cs typeface="B Titr" panose="00000700000000000000" pitchFamily="2" charset="-78"/>
              </a:rPr>
            </a:br>
            <a:r>
              <a:rPr lang="fa-IR" sz="1400" b="1" dirty="0">
                <a:cs typeface="B Titr" panose="00000700000000000000" pitchFamily="2" charset="-78"/>
              </a:rPr>
              <a:t>2-بهره بردارمعدن مكلف است قبل از شروع عمليات معدني نسبت به دپو خاك زنده سطح الارضي محل عمليات معدني اقدام </a:t>
            </a:r>
            <a:r>
              <a:rPr lang="en-US" sz="1400" b="1" dirty="0">
                <a:cs typeface="B Titr" panose="00000700000000000000" pitchFamily="2" charset="-78"/>
              </a:rPr>
              <a:t>-</a:t>
            </a:r>
            <a:r>
              <a:rPr lang="fa-IR" sz="1400" b="1" dirty="0">
                <a:cs typeface="B Titr" panose="00000700000000000000" pitchFamily="2" charset="-78"/>
              </a:rPr>
              <a:t>ودپوحاصله را تحويل منابع طبيعي نمايد</a:t>
            </a:r>
            <a:br>
              <a:rPr lang="en-US" sz="1400" dirty="0">
                <a:cs typeface="B Titr" panose="00000700000000000000" pitchFamily="2" charset="-78"/>
              </a:rPr>
            </a:br>
            <a:r>
              <a:rPr lang="fa-IR" sz="1400" b="1" dirty="0">
                <a:cs typeface="B Titr" panose="00000700000000000000" pitchFamily="2" charset="-78"/>
              </a:rPr>
              <a:t>بهره</a:t>
            </a:r>
            <a:r>
              <a:rPr lang="en-US" sz="1400" b="1" dirty="0">
                <a:cs typeface="B Titr" panose="00000700000000000000" pitchFamily="2" charset="-78"/>
              </a:rPr>
              <a:t>-3 </a:t>
            </a:r>
            <a:r>
              <a:rPr lang="fa-IR" sz="1400" b="1" dirty="0">
                <a:cs typeface="B Titr" panose="00000700000000000000" pitchFamily="2" charset="-78"/>
              </a:rPr>
              <a:t>بردار مكلف است بر اساس طرح بهره برداري عمليات باطله برداري واستخراج را بگونه اي مديريت نمايد كه حداقل </a:t>
            </a:r>
            <a:r>
              <a:rPr lang="en-US" sz="1400" b="1" dirty="0">
                <a:cs typeface="B Titr" panose="00000700000000000000" pitchFamily="2" charset="-78"/>
              </a:rPr>
              <a:t>-</a:t>
            </a:r>
            <a:r>
              <a:rPr lang="fa-IR" sz="1400" b="1" dirty="0">
                <a:cs typeface="B Titr" panose="00000700000000000000" pitchFamily="2" charset="-78"/>
              </a:rPr>
              <a:t>خسارت به منابع طبيعي وارد شود</a:t>
            </a:r>
            <a:br>
              <a:rPr lang="fa-IR" sz="1400" b="1" dirty="0">
                <a:cs typeface="B Titr" panose="00000700000000000000" pitchFamily="2" charset="-78"/>
              </a:rPr>
            </a:br>
            <a:br>
              <a:rPr lang="fa-IR" sz="1400" b="1" dirty="0">
                <a:cs typeface="B Titr" panose="00000700000000000000" pitchFamily="2" charset="-78"/>
              </a:rPr>
            </a:br>
            <a:r>
              <a:rPr lang="fa-IR" sz="1400" b="1" dirty="0">
                <a:cs typeface="B Titr" panose="00000700000000000000" pitchFamily="2" charset="-78"/>
              </a:rPr>
              <a:t>                                        </a:t>
            </a:r>
            <a:r>
              <a:rPr lang="fa-IR" sz="1600" b="1" dirty="0">
                <a:solidFill>
                  <a:srgbClr val="FF0000"/>
                </a:solidFill>
                <a:cs typeface="B Titr" panose="00000700000000000000" pitchFamily="2" charset="-78"/>
              </a:rPr>
              <a:t>نواقص دستور العمل جهت ارائه به كارگروه تعامل در فعاليتهاي معدني </a:t>
            </a:r>
            <a:br>
              <a:rPr lang="en-US" sz="1600" dirty="0">
                <a:solidFill>
                  <a:srgbClr val="FF0000"/>
                </a:solidFill>
                <a:cs typeface="B Titr" panose="00000700000000000000" pitchFamily="2" charset="-78"/>
              </a:rPr>
            </a:br>
            <a:r>
              <a:rPr lang="fa-IR" sz="1600" b="1" dirty="0">
                <a:solidFill>
                  <a:srgbClr val="FF0000"/>
                </a:solidFill>
                <a:cs typeface="B Titr" panose="00000700000000000000" pitchFamily="2" charset="-78"/>
              </a:rPr>
              <a:t>                                                     وزارت ص.م.ت و سازمان جنگلها ومراتع كل كشور</a:t>
            </a:r>
            <a:br>
              <a:rPr lang="en-US" sz="1600" b="1" dirty="0">
                <a:solidFill>
                  <a:srgbClr val="FF0000"/>
                </a:solidFill>
                <a:cs typeface="B Titr" panose="00000700000000000000" pitchFamily="2" charset="-78"/>
              </a:rPr>
            </a:br>
            <a:br>
              <a:rPr lang="en-US" sz="1400" dirty="0">
                <a:cs typeface="B Titr" panose="00000700000000000000" pitchFamily="2" charset="-78"/>
              </a:rPr>
            </a:br>
            <a:r>
              <a:rPr lang="fa-IR" sz="1400" b="1" dirty="0">
                <a:cs typeface="B Titr" panose="00000700000000000000" pitchFamily="2" charset="-78"/>
              </a:rPr>
              <a:t>- چه تضميني براي جبران خسارات واره به عرصه منابع طبيعي وبهره برداران مراتع،  در صورتيكه دارنده پروانه اكتشاف در هر يك از مراحل اكتشاف مندرج در بند خ ماده يك قانون معادن به تعهدات خود در عرصه منابع طبيعي عمل ننمايد وپروانه اكتشاف به هر دليل ازجمله پايان مهلت اعتبار باطل گردد؟</a:t>
            </a:r>
            <a:br>
              <a:rPr lang="en-US" sz="1400" dirty="0">
                <a:cs typeface="B Titr" panose="00000700000000000000" pitchFamily="2" charset="-78"/>
              </a:rPr>
            </a:br>
            <a:r>
              <a:rPr lang="fa-IR" sz="1400" b="1" dirty="0">
                <a:cs typeface="B Titr" panose="00000700000000000000" pitchFamily="2" charset="-78"/>
              </a:rPr>
              <a:t>پيشنهاد : براساس مساحت  محدوده پيشنهادي متقاضي وپس ازتاييد آن توسط اداره كل ، ضمانتنامه بانكي از دارنده پروانه اكتشاف اخذ گردد</a:t>
            </a:r>
            <a:br>
              <a:rPr lang="en-US" sz="1400" dirty="0">
                <a:cs typeface="B Titr" panose="00000700000000000000" pitchFamily="2" charset="-78"/>
              </a:rPr>
            </a:br>
            <a:r>
              <a:rPr lang="en-US" sz="1400" b="1" dirty="0">
                <a:cs typeface="B Titr" panose="00000700000000000000" pitchFamily="2" charset="-78"/>
              </a:rPr>
              <a:t> </a:t>
            </a:r>
            <a:endParaRPr lang="fa-IR" sz="1400" dirty="0">
              <a:cs typeface="B Titr" panose="00000700000000000000" pitchFamily="2" charset="-78"/>
            </a:endParaRPr>
          </a:p>
        </p:txBody>
      </p:sp>
    </p:spTree>
    <p:extLst>
      <p:ext uri="{BB962C8B-B14F-4D97-AF65-F5344CB8AC3E}">
        <p14:creationId xmlns:p14="http://schemas.microsoft.com/office/powerpoint/2010/main" val="1115703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a:solidFill>
                  <a:srgbClr val="FF0000"/>
                </a:solidFill>
                <a:cs typeface="B Titr" panose="00000700000000000000" pitchFamily="2" charset="-78"/>
              </a:rPr>
              <a:t>شرایط ثبت درخواست صدور پروانه اکتشاف واعلام محدوده آزاد  </a:t>
            </a:r>
          </a:p>
        </p:txBody>
      </p:sp>
      <p:sp>
        <p:nvSpPr>
          <p:cNvPr id="3" name="Content Placeholder 2"/>
          <p:cNvSpPr>
            <a:spLocks noGrp="1"/>
          </p:cNvSpPr>
          <p:nvPr>
            <p:ph idx="1"/>
          </p:nvPr>
        </p:nvSpPr>
        <p:spPr>
          <a:xfrm>
            <a:off x="685800" y="1981200"/>
            <a:ext cx="7848600" cy="3276600"/>
          </a:xfrm>
        </p:spPr>
        <p:txBody>
          <a:bodyPr>
            <a:normAutofit/>
          </a:bodyPr>
          <a:lstStyle/>
          <a:p>
            <a:pPr marL="0" indent="0" algn="r">
              <a:buNone/>
            </a:pPr>
            <a:r>
              <a:rPr lang="fa-IR" sz="2000" dirty="0">
                <a:cs typeface="B Titr" panose="00000700000000000000" pitchFamily="2" charset="-78"/>
              </a:rPr>
              <a:t>1-حداکثرتعداد اضلاع مجاز جهت ثبت محدوده درخواست صدور پروانه اکتشاف </a:t>
            </a:r>
          </a:p>
          <a:p>
            <a:pPr marL="0" indent="0" algn="r">
              <a:buNone/>
            </a:pPr>
            <a:r>
              <a:rPr lang="en-US" sz="2000" dirty="0">
                <a:cs typeface="B Titr" panose="00000700000000000000" pitchFamily="2" charset="-78"/>
              </a:rPr>
              <a:t> </a:t>
            </a:r>
            <a:r>
              <a:rPr lang="fa-IR" sz="2000" dirty="0">
                <a:cs typeface="B Titr" panose="00000700000000000000" pitchFamily="2" charset="-78"/>
              </a:rPr>
              <a:t> و اجازه برداشت : هشت ضلع </a:t>
            </a:r>
          </a:p>
          <a:p>
            <a:pPr marL="0" indent="0" algn="r">
              <a:buNone/>
            </a:pPr>
            <a:endParaRPr lang="fa-IR" sz="2000" dirty="0">
              <a:cs typeface="B Titr" panose="00000700000000000000" pitchFamily="2" charset="-78"/>
            </a:endParaRPr>
          </a:p>
          <a:p>
            <a:pPr marL="0" indent="0" algn="r">
              <a:buNone/>
            </a:pPr>
            <a:r>
              <a:rPr lang="fa-IR" sz="2000" dirty="0">
                <a:cs typeface="B Titr" panose="00000700000000000000" pitchFamily="2" charset="-78"/>
              </a:rPr>
              <a:t>2-حداقل عرض مجازترسیمی درحین ثبت درخواست : یکصد و پنجاه  متر</a:t>
            </a:r>
          </a:p>
          <a:p>
            <a:pPr marL="0" indent="0" algn="r">
              <a:buNone/>
            </a:pPr>
            <a:r>
              <a:rPr lang="fa-IR" sz="2000" dirty="0"/>
              <a:t> </a:t>
            </a:r>
            <a:endParaRPr lang="en-US" sz="2000" dirty="0"/>
          </a:p>
          <a:p>
            <a:pPr marL="0" indent="0" algn="r">
              <a:lnSpc>
                <a:spcPct val="150000"/>
              </a:lnSpc>
              <a:buNone/>
            </a:pPr>
            <a:r>
              <a:rPr lang="fa-IR" sz="2000" dirty="0">
                <a:cs typeface="B Titr" panose="00000700000000000000" pitchFamily="2" charset="-78"/>
              </a:rPr>
              <a:t>3- حداقل مساحت جهت ثبت محدوده درخواست صدورپروانه اکتشاف و اجازه برداشت ، اعلام بخش آزاد وکاهش محدوده : سی هزار مترمربع (سه هکتار)</a:t>
            </a:r>
          </a:p>
        </p:txBody>
      </p:sp>
    </p:spTree>
    <p:extLst>
      <p:ext uri="{BB962C8B-B14F-4D97-AF65-F5344CB8AC3E}">
        <p14:creationId xmlns:p14="http://schemas.microsoft.com/office/powerpoint/2010/main" val="345278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2438400"/>
          </a:xfrm>
        </p:spPr>
        <p:txBody>
          <a:bodyPr>
            <a:normAutofit fontScale="90000"/>
          </a:bodyPr>
          <a:lstStyle/>
          <a:p>
            <a:pPr rtl="1"/>
            <a:r>
              <a:rPr lang="fa-IR" sz="2800" dirty="0">
                <a:solidFill>
                  <a:schemeClr val="accent1">
                    <a:lumMod val="75000"/>
                  </a:schemeClr>
                </a:solidFill>
                <a:cs typeface="B Titr" pitchFamily="2" charset="-78"/>
              </a:rPr>
              <a:t>فرآيند پاسخ به استعلامات </a:t>
            </a:r>
            <a:br>
              <a:rPr lang="fa-IR" sz="2800" dirty="0">
                <a:solidFill>
                  <a:schemeClr val="accent1">
                    <a:lumMod val="75000"/>
                  </a:schemeClr>
                </a:solidFill>
                <a:cs typeface="B Titr" pitchFamily="2" charset="-78"/>
              </a:rPr>
            </a:br>
            <a:r>
              <a:rPr lang="fa-IR" sz="2800" dirty="0">
                <a:solidFill>
                  <a:schemeClr val="accent1">
                    <a:lumMod val="75000"/>
                  </a:schemeClr>
                </a:solidFill>
                <a:cs typeface="B Titr" pitchFamily="2" charset="-78"/>
              </a:rPr>
              <a:t>سازمان صنعت ، معدن و تجارت استان </a:t>
            </a:r>
            <a:br>
              <a:rPr lang="fa-IR" sz="2800" dirty="0">
                <a:solidFill>
                  <a:schemeClr val="accent1">
                    <a:lumMod val="75000"/>
                  </a:schemeClr>
                </a:solidFill>
                <a:cs typeface="B Titr" pitchFamily="2" charset="-78"/>
              </a:rPr>
            </a:br>
            <a:r>
              <a:rPr lang="fa-IR" sz="2800" dirty="0">
                <a:solidFill>
                  <a:schemeClr val="accent1">
                    <a:lumMod val="75000"/>
                  </a:schemeClr>
                </a:solidFill>
                <a:cs typeface="B Titr" pitchFamily="2" charset="-78"/>
              </a:rPr>
              <a:t>توسط اداره كل منابع طبيعي استان</a:t>
            </a:r>
            <a:br>
              <a:rPr lang="fa-IR" sz="2800" dirty="0">
                <a:solidFill>
                  <a:schemeClr val="accent1">
                    <a:lumMod val="75000"/>
                  </a:schemeClr>
                </a:solidFill>
                <a:cs typeface="B Titr" pitchFamily="2" charset="-78"/>
              </a:rPr>
            </a:br>
            <a:r>
              <a:rPr lang="fa-IR" sz="2800"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br>
              <a:rPr lang="fa-IR" sz="2800" u="sng" dirty="0">
                <a:solidFill>
                  <a:schemeClr val="accent1">
                    <a:lumMod val="75000"/>
                  </a:schemeClr>
                </a:solidFill>
                <a:cs typeface="B Titr" pitchFamily="2" charset="-78"/>
              </a:rPr>
            </a:br>
            <a:r>
              <a:rPr lang="fa-IR" sz="2800" u="sng" dirty="0">
                <a:solidFill>
                  <a:schemeClr val="accent1">
                    <a:lumMod val="75000"/>
                  </a:schemeClr>
                </a:solidFill>
                <a:cs typeface="B Titr" pitchFamily="2" charset="-78"/>
              </a:rPr>
              <a:t>از تاریخ 94/03/11 </a:t>
            </a:r>
            <a:br>
              <a:rPr lang="en-US" sz="2800" u="sng" dirty="0">
                <a:solidFill>
                  <a:schemeClr val="accent1">
                    <a:lumMod val="75000"/>
                  </a:schemeClr>
                </a:solidFill>
                <a:cs typeface="B Titr" pitchFamily="2" charset="-78"/>
              </a:rPr>
            </a:br>
            <a:endParaRPr lang="fa-IR" sz="2800" dirty="0"/>
          </a:p>
        </p:txBody>
      </p:sp>
    </p:spTree>
    <p:extLst>
      <p:ext uri="{BB962C8B-B14F-4D97-AF65-F5344CB8AC3E}">
        <p14:creationId xmlns:p14="http://schemas.microsoft.com/office/powerpoint/2010/main" val="2576594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145738"/>
            <a:ext cx="8763000" cy="1292662"/>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1</a:t>
            </a:r>
            <a:r>
              <a:rPr lang="en-US" sz="2000" b="1" dirty="0">
                <a:solidFill>
                  <a:srgbClr val="0070C0"/>
                </a:solidFill>
                <a:cs typeface="B Titr" pitchFamily="2" charset="-78"/>
              </a:rPr>
              <a:t> </a:t>
            </a:r>
            <a:r>
              <a:rPr lang="fa-IR" sz="2000" b="1" dirty="0">
                <a:solidFill>
                  <a:srgbClr val="0070C0"/>
                </a:solidFill>
                <a:cs typeface="B Titr" pitchFamily="2" charset="-78"/>
              </a:rPr>
              <a:t>- سازمان استان موظف به ارسال درخواست صدور پروانه اكتشاف بهمراه نقشه با ذكر مختصات در سيستم </a:t>
            </a:r>
            <a:r>
              <a:rPr lang="en-US" sz="2000" dirty="0">
                <a:solidFill>
                  <a:srgbClr val="0070C0"/>
                </a:solidFill>
                <a:cs typeface="B Titr" pitchFamily="2" charset="-78"/>
              </a:rPr>
              <a:t>- </a:t>
            </a:r>
            <a:r>
              <a:rPr lang="en-US" sz="2000" b="1" dirty="0">
                <a:solidFill>
                  <a:srgbClr val="0070C0"/>
                </a:solidFill>
                <a:cs typeface="B Titr" pitchFamily="2" charset="-78"/>
              </a:rPr>
              <a:t>UTM </a:t>
            </a:r>
            <a:r>
              <a:rPr lang="fa-IR" sz="2000" b="1" dirty="0">
                <a:solidFill>
                  <a:srgbClr val="0070C0"/>
                </a:solidFill>
                <a:cs typeface="B Titr" pitchFamily="2" charset="-78"/>
              </a:rPr>
              <a:t>با ذكر نام متقاضي به اداره كل استان مي باشد.</a:t>
            </a:r>
          </a:p>
          <a:p>
            <a:pPr algn="ctr" rtl="1"/>
            <a:r>
              <a:rPr lang="fa-IR" sz="2000" b="1" dirty="0">
                <a:solidFill>
                  <a:srgbClr val="0070C0"/>
                </a:solidFill>
                <a:cs typeface="B Titr" pitchFamily="2" charset="-78"/>
              </a:rPr>
              <a:t>(مستند به بند 1-4دستور العمل و ماده 4 گردهمایی مورخ 94/8/24)</a:t>
            </a:r>
            <a:endParaRPr lang="en-US" sz="2000" dirty="0">
              <a:solidFill>
                <a:srgbClr val="0070C0"/>
              </a:solidFill>
              <a:cs typeface="B Titr" pitchFamily="2" charset="-78"/>
            </a:endParaRPr>
          </a:p>
          <a:p>
            <a:pPr algn="just" rtl="1"/>
            <a:endParaRPr lang="en-US" dirty="0"/>
          </a:p>
        </p:txBody>
      </p:sp>
      <p:pic>
        <p:nvPicPr>
          <p:cNvPr id="1026" name="Picture 2" descr="F:\کارگروه تعامل با منابع طبیعی\4-1.JPG"/>
          <p:cNvPicPr>
            <a:picLocks noChangeAspect="1" noChangeArrowheads="1"/>
          </p:cNvPicPr>
          <p:nvPr/>
        </p:nvPicPr>
        <p:blipFill>
          <a:blip r:embed="rId2"/>
          <a:srcRect/>
          <a:stretch>
            <a:fillRect/>
          </a:stretch>
        </p:blipFill>
        <p:spPr bwMode="auto">
          <a:xfrm>
            <a:off x="1066800" y="2645388"/>
            <a:ext cx="7010400" cy="19266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7" name="Picture 3" descr="F:\کارگروه تعامل با منابع طبیعی\4.JPG"/>
          <p:cNvPicPr>
            <a:picLocks noChangeAspect="1" noChangeArrowheads="1"/>
          </p:cNvPicPr>
          <p:nvPr/>
        </p:nvPicPr>
        <p:blipFill>
          <a:blip r:embed="rId3"/>
          <a:srcRect/>
          <a:stretch>
            <a:fillRect/>
          </a:stretch>
        </p:blipFill>
        <p:spPr bwMode="auto">
          <a:xfrm>
            <a:off x="228600" y="4840844"/>
            <a:ext cx="8710613" cy="17885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0" name="Group 9"/>
          <p:cNvGrpSpPr/>
          <p:nvPr/>
        </p:nvGrpSpPr>
        <p:grpSpPr>
          <a:xfrm>
            <a:off x="152400" y="143470"/>
            <a:ext cx="9128760" cy="923330"/>
            <a:chOff x="152400" y="143470"/>
            <a:chExt cx="9128760" cy="923330"/>
          </a:xfrm>
        </p:grpSpPr>
        <p:pic>
          <p:nvPicPr>
            <p:cNvPr id="1031" name="Picture 7" descr="F:\کارگروه تعامل با منابع طبیعی\images.jpg"/>
            <p:cNvPicPr>
              <a:picLocks noChangeAspect="1" noChangeArrowheads="1"/>
            </p:cNvPicPr>
            <p:nvPr/>
          </p:nvPicPr>
          <p:blipFill>
            <a:blip r:embed="rId4"/>
            <a:srcRect/>
            <a:stretch>
              <a:fillRect/>
            </a:stretch>
          </p:blipFill>
          <p:spPr bwMode="auto">
            <a:xfrm>
              <a:off x="152400" y="335280"/>
              <a:ext cx="731520" cy="731520"/>
            </a:xfrm>
            <a:prstGeom prst="rect">
              <a:avLst/>
            </a:prstGeom>
            <a:noFill/>
          </p:spPr>
        </p:pic>
        <p:sp>
          <p:nvSpPr>
            <p:cNvPr id="2" name="TextBox 1"/>
            <p:cNvSpPr txBox="1"/>
            <p:nvPr/>
          </p:nvSpPr>
          <p:spPr>
            <a:xfrm>
              <a:off x="533400" y="143470"/>
              <a:ext cx="8153400" cy="923330"/>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فرآيند پاسخ به استعلامات سازمان صنعت ، معدن و تجارت استان توسط اداره كل منابع طبيعي استان، </a:t>
              </a:r>
              <a:r>
                <a:rPr lang="fa-IR"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p>
            <a:p>
              <a:pPr algn="ctr" rtl="1"/>
              <a:r>
                <a:rPr lang="fa-IR" u="sng" dirty="0">
                  <a:solidFill>
                    <a:schemeClr val="accent1">
                      <a:lumMod val="75000"/>
                    </a:schemeClr>
                  </a:solidFill>
                  <a:cs typeface="B Titr" pitchFamily="2" charset="-78"/>
                </a:rPr>
                <a:t>در تاریخ 94/03/11 </a:t>
              </a:r>
              <a:endParaRPr lang="en-US" u="sng" dirty="0">
                <a:solidFill>
                  <a:schemeClr val="accent1">
                    <a:lumMod val="75000"/>
                  </a:schemeClr>
                </a:solidFill>
                <a:cs typeface="B Titr" pitchFamily="2" charset="-78"/>
              </a:endParaRPr>
            </a:p>
          </p:txBody>
        </p:sp>
        <p:pic>
          <p:nvPicPr>
            <p:cNvPr id="1028" name="Picture 4" descr="F:\کارگروه تعامل با منابع طبیعی\i9el_basaki-6604.png"/>
            <p:cNvPicPr>
              <a:picLocks noChangeAspect="1" noChangeArrowheads="1"/>
            </p:cNvPicPr>
            <p:nvPr/>
          </p:nvPicPr>
          <p:blipFill>
            <a:blip r:embed="rId5" cstate="print"/>
            <a:srcRect/>
            <a:stretch>
              <a:fillRect/>
            </a:stretch>
          </p:blipFill>
          <p:spPr bwMode="auto">
            <a:xfrm>
              <a:off x="8001000" y="374894"/>
              <a:ext cx="1280160" cy="691906"/>
            </a:xfrm>
            <a:prstGeom prst="rect">
              <a:avLst/>
            </a:prstGeom>
            <a:noFill/>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6629400"/>
          </a:xfrm>
        </p:spPr>
        <p:txBody>
          <a:bodyPr>
            <a:normAutofit/>
          </a:bodyPr>
          <a:lstStyle/>
          <a:p>
            <a:pPr marL="0" indent="0" algn="r" rtl="1"/>
            <a:r>
              <a:rPr lang="fa-IR" sz="1800" b="1" dirty="0">
                <a:solidFill>
                  <a:srgbClr val="FF0000"/>
                </a:solidFill>
                <a:cs typeface="B Nazanin" panose="00000400000000000000" pitchFamily="2" charset="-78"/>
              </a:rPr>
              <a:t>    قوانين مربوط به معادن در قانون‌ حفاظت‌ و بهره‌برداري‌ از جنگل‌ها و مراتع‌ با اصلاحات‌ بعدي مصوب 1346</a:t>
            </a:r>
            <a:br>
              <a:rPr lang="fa-IR" sz="1600" b="1" dirty="0">
                <a:cs typeface="B Nazanin" panose="00000400000000000000" pitchFamily="2" charset="-78"/>
              </a:rPr>
            </a:br>
            <a:r>
              <a:rPr lang="fa-IR" sz="1600" b="1" dirty="0">
                <a:cs typeface="B Nazanin" panose="00000400000000000000" pitchFamily="2" charset="-78"/>
              </a:rPr>
              <a:t>ماده3- بهره برداري از منابع مذكور درماده 2 توسط اشخاص حقيقي يا حقوقي درهر مورد طبق طرحي به عمل خواهد آمد كه به تصويب وزارت منابع طبيعي رسيده باشد و وزارت منابع طبيعي با رعايت مفاد طرحهاي مصوب قرارداد لازم را تنظيم و پروانه بهره برداري صادر خواهد نمود . وزارت منابع طبيعي مجاز است نسبت به بهره برداري از منابع مذكور رأسا" عهده دار يا با تاسيس شركت و يا با مشاركت اشخاص حقيقي يا حقوقي اقدام به تأسيس شركتهاي بهره برداري و صنايع چوب بكند ، </a:t>
            </a:r>
            <a:br>
              <a:rPr lang="en-US" sz="1600" dirty="0">
                <a:cs typeface="B Nazanin" panose="00000400000000000000" pitchFamily="2" charset="-78"/>
              </a:rPr>
            </a:br>
            <a:r>
              <a:rPr lang="fa-IR" sz="1600" b="1" dirty="0">
                <a:cs typeface="B Nazanin" panose="00000400000000000000" pitchFamily="2" charset="-78"/>
              </a:rPr>
              <a:t>تبصره 4- از تاريخ تصويب اين قانون صدور پروانه اكتشا ف و بهره برداري از معادن طبقه اول و دوم مصرح درقانون معادن واقع درمنابع ملي شده طبق آئين نامه اي خواهد بود كه به تصويب وزاري اقتصاد دارائي و منابع طبيعي مي رسد .</a:t>
            </a:r>
            <a:br>
              <a:rPr lang="en-US" sz="1600" dirty="0">
                <a:cs typeface="B Nazanin" panose="00000400000000000000" pitchFamily="2" charset="-78"/>
              </a:rPr>
            </a:br>
            <a:r>
              <a:rPr lang="fa-IR" sz="1600" b="1" dirty="0">
                <a:cs typeface="B Nazanin" panose="00000400000000000000" pitchFamily="2" charset="-78"/>
              </a:rPr>
              <a:t>پروانه هائيكه درمورد بهره برداري از معادن واقع در منابع ملي تاكنون صادر شده و شروع به بهره برداري از آنها گرديده كماكان به قوت خود باقي است و دارندگان اينگونه پروانه ها كماكان مجاز به ادامه فعاليت در امر بهره برداري از معادن خواهد بود منتهي از لحاظ نحوه پرداخت بهره مالكانه و حق الارض مشمول آئين نامه فوق الذكر خواهند بود .</a:t>
            </a:r>
            <a:br>
              <a:rPr lang="en-US" sz="1600" dirty="0">
                <a:cs typeface="B Nazanin" panose="00000400000000000000" pitchFamily="2" charset="-78"/>
              </a:rPr>
            </a:br>
            <a:r>
              <a:rPr lang="fa-IR" sz="1600" b="1" dirty="0">
                <a:cs typeface="B Nazanin" panose="00000400000000000000" pitchFamily="2" charset="-78"/>
              </a:rPr>
              <a:t>ماده 4- سازمان جنگلباني ايران مجاز است خارج از حوزه اجراي طرحهاي جنگلداري اجازه قطع درخت و تهيه چوب و هيزم و ذغال را بدون طرح درموارد زير بدهد : </a:t>
            </a:r>
            <a:br>
              <a:rPr lang="en-US" sz="1600" dirty="0">
                <a:cs typeface="B Nazanin" panose="00000400000000000000" pitchFamily="2" charset="-78"/>
              </a:rPr>
            </a:br>
            <a:r>
              <a:rPr lang="fa-IR" sz="1600" b="1" dirty="0">
                <a:cs typeface="B Nazanin" panose="00000400000000000000" pitchFamily="2" charset="-78"/>
              </a:rPr>
              <a:t>4 - قطع درختاني كه براي بهره برداري از معادن درمناطق جنگلي ضرورت داشته باشد .</a:t>
            </a:r>
            <a:br>
              <a:rPr lang="en-US" sz="1600" dirty="0">
                <a:cs typeface="B Nazanin" panose="00000400000000000000" pitchFamily="2" charset="-78"/>
              </a:rPr>
            </a:br>
            <a:r>
              <a:rPr lang="fa-IR" sz="1600" b="1" dirty="0">
                <a:cs typeface="B Nazanin" panose="00000400000000000000" pitchFamily="2" charset="-78"/>
              </a:rPr>
              <a:t>ماده 31 – وزارت كشاورزي و منابع طبيعي مجاز است مراتع غيرمشجر ملي كشور را براساس طرحهائي كه تصويب خواهد نمود براي اكتشاف و بهره برداري معادن  كه به مباشرت دولت انجام مي شود با رعايت مواد اين فصل و مفاد آئين نامه هاي اجرايي اين قانون به اشخاص حقوقي زير اجازه دهد : </a:t>
            </a:r>
            <a:br>
              <a:rPr lang="en-US" sz="1600" dirty="0">
                <a:cs typeface="B Nazanin" panose="00000400000000000000" pitchFamily="2" charset="-78"/>
              </a:rPr>
            </a:br>
            <a:r>
              <a:rPr lang="fa-IR" sz="1600" b="1" dirty="0">
                <a:cs typeface="B Nazanin" panose="00000400000000000000" pitchFamily="2" charset="-78"/>
              </a:rPr>
              <a:t>ج- شركتهاي معدني و صنعتي غيركشاورزي بنا به پيشنهاد وزارت صنايع و معادن و موافقت وزارت كشاورزي و منابع طبيعي .</a:t>
            </a:r>
            <a:br>
              <a:rPr lang="en-US" sz="1600" dirty="0">
                <a:cs typeface="B Nazanin" panose="00000400000000000000" pitchFamily="2" charset="-78"/>
              </a:rPr>
            </a:br>
            <a:r>
              <a:rPr lang="fa-IR" sz="1600" b="1" dirty="0">
                <a:cs typeface="B Nazanin" panose="00000400000000000000" pitchFamily="2" charset="-78"/>
              </a:rPr>
              <a:t>تبصره 8- درمورد صنايع و معادن و ساير مصارف غيركشاورزي و ساختماني اجاره دادن اراضي مذكور منوط به تصويب طرح توسط وزارتخانه مربوط و موافقت وزارت كشاورزي و منابع طبيعي همچنين ميزان اجاره بهاي سالانه زمين مورد اجاره توسط سه نفر كارشناسان منتخب وزارت صنايع و معادن و وزارت كشاورزي و منابع طبيعي  و وزارت مسكن و شهرسازي تعيين مي شود .ميزان اجاره بهاي موضوع تبصره 7 و اين تبصره هر ده سال يكبار با توجه به شاخص بهاي كالاها و خدمات مصرفي كه توسط بانك مركزي ايران يا مراجع صلاحيتدار دولتي ديگري تعيين مي شود مورد تجديد نظر قرار خواهد گرفت </a:t>
            </a:r>
            <a:br>
              <a:rPr lang="fa-IR" sz="1600" b="1" dirty="0">
                <a:cs typeface="B Nazanin" panose="00000400000000000000" pitchFamily="2" charset="-78"/>
              </a:rPr>
            </a:br>
            <a:r>
              <a:rPr lang="fa-IR" sz="1600" b="1" dirty="0">
                <a:cs typeface="B Nazanin" panose="00000400000000000000" pitchFamily="2" charset="-78"/>
              </a:rPr>
              <a:t>تبصره 9- شركتهاي مندرج دربند ج اين ماده كه طبق طرح مصوب اراضي مورد نياز خود را به منظر بهره برداري از مواد معدني طبقه يك مذكور درقانون معادن مصوب ارديبهشت كاه 1336 اجازه مي نمايند با پرداخت بهره مالكانه و اجاره متعلق و با رعايت قانون حق بهره برداري از مواد معادني طبقه يك واقع در محدوده اراضي مورد اجاره خود را خواهند داشت .</a:t>
            </a:r>
            <a:br>
              <a:rPr lang="en-US" sz="1400" dirty="0">
                <a:cs typeface="B Nazanin" panose="00000400000000000000" pitchFamily="2" charset="-78"/>
              </a:rPr>
            </a:br>
            <a:endParaRPr lang="fa-IR" sz="1400" dirty="0"/>
          </a:p>
        </p:txBody>
      </p:sp>
    </p:spTree>
    <p:extLst>
      <p:ext uri="{BB962C8B-B14F-4D97-AF65-F5344CB8AC3E}">
        <p14:creationId xmlns:p14="http://schemas.microsoft.com/office/powerpoint/2010/main" val="610666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143470"/>
            <a:ext cx="9128760" cy="923330"/>
            <a:chOff x="152400" y="143470"/>
            <a:chExt cx="9128760" cy="923330"/>
          </a:xfrm>
        </p:grpSpPr>
        <p:pic>
          <p:nvPicPr>
            <p:cNvPr id="5"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6" name="TextBox 5"/>
            <p:cNvSpPr txBox="1"/>
            <p:nvPr/>
          </p:nvSpPr>
          <p:spPr>
            <a:xfrm>
              <a:off x="533400" y="143470"/>
              <a:ext cx="8153400" cy="923330"/>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فرآيند پاسخ به استعلامات سازمان صنعت ، معدن و تجارت استان توسط اداره كل منابع طبيعي استان، </a:t>
              </a:r>
              <a:r>
                <a:rPr lang="fa-IR"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p>
            <a:p>
              <a:pPr algn="ctr" rtl="1"/>
              <a:r>
                <a:rPr lang="fa-IR" u="sng" dirty="0">
                  <a:solidFill>
                    <a:schemeClr val="accent1">
                      <a:lumMod val="75000"/>
                    </a:schemeClr>
                  </a:solidFill>
                  <a:cs typeface="B Titr" pitchFamily="2" charset="-78"/>
                </a:rPr>
                <a:t>در تاریخ 94/03/11 </a:t>
              </a:r>
              <a:endParaRPr lang="en-US" u="sng" dirty="0">
                <a:solidFill>
                  <a:schemeClr val="accent1">
                    <a:lumMod val="75000"/>
                  </a:schemeClr>
                </a:solidFill>
                <a:cs typeface="B Titr" pitchFamily="2" charset="-78"/>
              </a:endParaRPr>
            </a:p>
          </p:txBody>
        </p:sp>
        <p:pic>
          <p:nvPicPr>
            <p:cNvPr id="7"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10" name="TextBox 9"/>
          <p:cNvSpPr txBox="1"/>
          <p:nvPr/>
        </p:nvSpPr>
        <p:spPr>
          <a:xfrm>
            <a:off x="213360" y="1143000"/>
            <a:ext cx="8778240" cy="1356140"/>
          </a:xfrm>
          <a:prstGeom prst="rect">
            <a:avLst/>
          </a:prstGeom>
          <a:noFill/>
          <a:ln>
            <a:solidFill>
              <a:srgbClr val="FF0000"/>
            </a:solidFill>
          </a:ln>
        </p:spPr>
        <p:txBody>
          <a:bodyPr wrap="square" rtlCol="0">
            <a:spAutoFit/>
          </a:bodyPr>
          <a:lstStyle/>
          <a:p>
            <a:pPr algn="ctr" rtl="1">
              <a:lnSpc>
                <a:spcPct val="115000"/>
              </a:lnSpc>
            </a:pPr>
            <a:r>
              <a:rPr lang="fa-IR" b="1" dirty="0">
                <a:solidFill>
                  <a:srgbClr val="0070C0"/>
                </a:solidFill>
                <a:cs typeface="B Titr" pitchFamily="2" charset="-78"/>
              </a:rPr>
              <a:t>2</a:t>
            </a:r>
            <a:r>
              <a:rPr lang="en-US" b="1" dirty="0">
                <a:solidFill>
                  <a:srgbClr val="0070C0"/>
                </a:solidFill>
                <a:cs typeface="B Titr" pitchFamily="2" charset="-78"/>
              </a:rPr>
              <a:t> </a:t>
            </a:r>
            <a:r>
              <a:rPr lang="fa-IR" b="1" dirty="0">
                <a:solidFill>
                  <a:srgbClr val="0070C0"/>
                </a:solidFill>
                <a:cs typeface="B Titr" pitchFamily="2" charset="-78"/>
              </a:rPr>
              <a:t>- اداره كل استان موظف به اعلام نظر حداكثر ظرف مدت دو ماه از تاريخ وصول استعلام در رابطه با تمام و يا در صورت تداخل با مناطق ممنوعه، براي قسمتي از محدوده مذكور مشروط به عدم هرگونه تغيير وضعيت در عرصه مورد نظر، بطور صريح بهمراه نقشه با ذكر مختصات جغرافيايي و مساحت مي باشد.</a:t>
            </a:r>
          </a:p>
          <a:p>
            <a:pPr algn="ctr" rtl="1">
              <a:lnSpc>
                <a:spcPct val="115000"/>
              </a:lnSpc>
            </a:pPr>
            <a:r>
              <a:rPr lang="fa-IR" b="1" dirty="0">
                <a:solidFill>
                  <a:srgbClr val="0070C0"/>
                </a:solidFill>
                <a:cs typeface="B Titr" pitchFamily="2" charset="-78"/>
              </a:rPr>
              <a:t>(</a:t>
            </a:r>
            <a:r>
              <a:rPr lang="fa-IR" b="1">
                <a:solidFill>
                  <a:srgbClr val="0070C0"/>
                </a:solidFill>
                <a:cs typeface="B Titr" pitchFamily="2" charset="-78"/>
              </a:rPr>
              <a:t>مستند به بند </a:t>
            </a:r>
            <a:r>
              <a:rPr lang="fa-IR" b="1" dirty="0">
                <a:solidFill>
                  <a:srgbClr val="0070C0"/>
                </a:solidFill>
                <a:cs typeface="B Titr" pitchFamily="2" charset="-78"/>
              </a:rPr>
              <a:t>2-4 دستورالعمل)</a:t>
            </a:r>
            <a:endParaRPr lang="en-US" dirty="0">
              <a:solidFill>
                <a:srgbClr val="0070C0"/>
              </a:solidFill>
              <a:cs typeface="B Titr" pitchFamily="2" charset="-78"/>
            </a:endParaRPr>
          </a:p>
        </p:txBody>
      </p:sp>
      <p:grpSp>
        <p:nvGrpSpPr>
          <p:cNvPr id="13" name="Group 12"/>
          <p:cNvGrpSpPr/>
          <p:nvPr/>
        </p:nvGrpSpPr>
        <p:grpSpPr>
          <a:xfrm>
            <a:off x="685800" y="2743200"/>
            <a:ext cx="7498080" cy="3749040"/>
            <a:chOff x="685800" y="2743200"/>
            <a:chExt cx="7772400" cy="4114800"/>
          </a:xfrm>
        </p:grpSpPr>
        <p:pic>
          <p:nvPicPr>
            <p:cNvPr id="2051" name="Picture 3" descr="F:\کارگروه تعامل با منابع طبیعی\4-2.JPG"/>
            <p:cNvPicPr>
              <a:picLocks noChangeAspect="1" noChangeArrowheads="1"/>
            </p:cNvPicPr>
            <p:nvPr/>
          </p:nvPicPr>
          <p:blipFill>
            <a:blip r:embed="rId4"/>
            <a:srcRect/>
            <a:stretch>
              <a:fillRect/>
            </a:stretch>
          </p:blipFill>
          <p:spPr bwMode="auto">
            <a:xfrm>
              <a:off x="685800" y="2743200"/>
              <a:ext cx="7772400" cy="1699811"/>
            </a:xfrm>
            <a:prstGeom prst="rect">
              <a:avLst/>
            </a:prstGeom>
            <a:ln>
              <a:noFill/>
            </a:ln>
            <a:effectLst>
              <a:outerShdw blurRad="292100" dist="139700" dir="2700000" algn="tl" rotWithShape="0">
                <a:srgbClr val="333333">
                  <a:alpha val="65000"/>
                </a:srgbClr>
              </a:outerShdw>
            </a:effectLst>
          </p:spPr>
        </p:pic>
        <p:pic>
          <p:nvPicPr>
            <p:cNvPr id="2052" name="Picture 4" descr="F:\کارگروه تعامل با منابع طبیعی\4-2-b.JPG"/>
            <p:cNvPicPr>
              <a:picLocks noChangeAspect="1" noChangeArrowheads="1"/>
            </p:cNvPicPr>
            <p:nvPr/>
          </p:nvPicPr>
          <p:blipFill>
            <a:blip r:embed="rId5"/>
            <a:srcRect/>
            <a:stretch>
              <a:fillRect/>
            </a:stretch>
          </p:blipFill>
          <p:spPr bwMode="auto">
            <a:xfrm>
              <a:off x="685800" y="4417094"/>
              <a:ext cx="7772400" cy="2440906"/>
            </a:xfrm>
            <a:prstGeom prst="rect">
              <a:avLst/>
            </a:prstGeom>
            <a:ln>
              <a:noFill/>
            </a:ln>
            <a:effectLst>
              <a:outerShdw blurRad="292100" dist="139700" dir="2700000" algn="tl" rotWithShape="0">
                <a:srgbClr val="333333">
                  <a:alpha val="65000"/>
                </a:srgbClr>
              </a:outerShdw>
            </a:effec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923330"/>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فرآيند پاسخ به استعلامات سازمان صنعت ، معدن و تجارت استان توسط اداره كل منابع طبيعي استان، </a:t>
              </a:r>
              <a:r>
                <a:rPr lang="fa-IR"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p>
            <a:p>
              <a:pPr algn="ctr" rtl="1"/>
              <a:r>
                <a:rPr lang="fa-IR" u="sng" dirty="0">
                  <a:solidFill>
                    <a:schemeClr val="accent1">
                      <a:lumMod val="75000"/>
                    </a:schemeClr>
                  </a:solidFill>
                  <a:cs typeface="B Titr" pitchFamily="2" charset="-78"/>
                </a:rPr>
                <a:t>در تاریخ 94/03/11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15346"/>
            <a:ext cx="8778240" cy="1570815"/>
          </a:xfrm>
          <a:prstGeom prst="rect">
            <a:avLst/>
          </a:prstGeom>
          <a:noFill/>
          <a:ln>
            <a:solidFill>
              <a:srgbClr val="FF0000"/>
            </a:solidFill>
          </a:ln>
        </p:spPr>
        <p:txBody>
          <a:bodyPr wrap="square" rtlCol="0">
            <a:spAutoFit/>
          </a:bodyPr>
          <a:lstStyle/>
          <a:p>
            <a:pPr algn="just" rtl="1">
              <a:lnSpc>
                <a:spcPct val="115000"/>
              </a:lnSpc>
            </a:pPr>
            <a:r>
              <a:rPr lang="fa-IR" sz="1400" b="1" dirty="0">
                <a:solidFill>
                  <a:srgbClr val="0070C0"/>
                </a:solidFill>
                <a:cs typeface="B Titr" pitchFamily="2" charset="-78"/>
              </a:rPr>
              <a:t>3</a:t>
            </a:r>
            <a:r>
              <a:rPr lang="en-US" sz="1400" b="1" dirty="0">
                <a:solidFill>
                  <a:srgbClr val="0070C0"/>
                </a:solidFill>
                <a:cs typeface="B Titr" pitchFamily="2" charset="-78"/>
              </a:rPr>
              <a:t> </a:t>
            </a:r>
            <a:r>
              <a:rPr lang="fa-IR" sz="1400" b="1" dirty="0">
                <a:solidFill>
                  <a:srgbClr val="0070C0"/>
                </a:solidFill>
                <a:cs typeface="B Titr" pitchFamily="2" charset="-78"/>
              </a:rPr>
              <a:t>- اداره کل در پاسخ به استعلام، از اعلام محدوده های با اضلاع بسیار زیاد، چند تکه و مجزا خودداری و درصورت پراکندگی زیاد مناطق ممنوعه، موارد بصورت چند ضلعی های کوچک اعلام و سازمان پس از ثبت محدوده های ممنوعه در کاداستر ملزم به صدور پروانه اکتشاف درکل محدوده آزاد دراشکال 4یا  6یا  8ضلعی منظم بوده و دارنده پروانه اکتشاف از انجام هرگونه عملیات اکتشاف در قسمتهای مورد مخالفت اداره کل خودداری خواهد نمود و درصورت تخلف ضمن اخذ خسارت  نسبت به ابطال پروانه از طریق شورای معادن اقدام خواهد شد. (مستند به بند ب ماده 20 گردهمایی مورخ 94/8/24)</a:t>
            </a:r>
          </a:p>
          <a:p>
            <a:pPr algn="just" rtl="1">
              <a:lnSpc>
                <a:spcPct val="115000"/>
              </a:lnSpc>
              <a:buFontTx/>
              <a:buChar char="-"/>
            </a:pPr>
            <a:r>
              <a:rPr lang="fa-IR" sz="1400" b="1" dirty="0">
                <a:solidFill>
                  <a:srgbClr val="0070C0"/>
                </a:solidFill>
                <a:cs typeface="B Titr" pitchFamily="2" charset="-78"/>
              </a:rPr>
              <a:t> اداره کل درزمان پاسخگویی به استعلام تقدم کاربری های واگذارشده با رعایت حریم را لحاظ نماید.</a:t>
            </a:r>
            <a:endParaRPr lang="en-US" sz="1400" b="1" dirty="0">
              <a:solidFill>
                <a:srgbClr val="0070C0"/>
              </a:solidFill>
              <a:cs typeface="B Titr" pitchFamily="2" charset="-78"/>
            </a:endParaRPr>
          </a:p>
        </p:txBody>
      </p:sp>
      <p:grpSp>
        <p:nvGrpSpPr>
          <p:cNvPr id="9" name="Group 8"/>
          <p:cNvGrpSpPr/>
          <p:nvPr/>
        </p:nvGrpSpPr>
        <p:grpSpPr>
          <a:xfrm>
            <a:off x="1371600" y="2743200"/>
            <a:ext cx="6400800" cy="4023360"/>
            <a:chOff x="1676400" y="2438400"/>
            <a:chExt cx="5943600" cy="4343400"/>
          </a:xfrm>
        </p:grpSpPr>
        <p:pic>
          <p:nvPicPr>
            <p:cNvPr id="1026" name="Picture 2" descr="F:\کارگروه تعامل با منابع طبیعی\20-b-1.JPG"/>
            <p:cNvPicPr>
              <a:picLocks noChangeAspect="1" noChangeArrowheads="1"/>
            </p:cNvPicPr>
            <p:nvPr/>
          </p:nvPicPr>
          <p:blipFill>
            <a:blip r:embed="rId4"/>
            <a:srcRect/>
            <a:stretch>
              <a:fillRect/>
            </a:stretch>
          </p:blipFill>
          <p:spPr bwMode="auto">
            <a:xfrm>
              <a:off x="1676400" y="2438400"/>
              <a:ext cx="5943600" cy="1915012"/>
            </a:xfrm>
            <a:prstGeom prst="rect">
              <a:avLst/>
            </a:prstGeom>
            <a:ln>
              <a:noFill/>
            </a:ln>
            <a:effectLst>
              <a:outerShdw blurRad="292100" dist="139700" dir="2700000" algn="tl" rotWithShape="0">
                <a:srgbClr val="333333">
                  <a:alpha val="65000"/>
                </a:srgbClr>
              </a:outerShdw>
            </a:effectLst>
          </p:spPr>
        </p:pic>
        <p:pic>
          <p:nvPicPr>
            <p:cNvPr id="1027" name="Picture 3" descr="F:\کارگروه تعامل با منابع طبیعی\20-b-2.JPG"/>
            <p:cNvPicPr>
              <a:picLocks noChangeAspect="1" noChangeArrowheads="1"/>
            </p:cNvPicPr>
            <p:nvPr/>
          </p:nvPicPr>
          <p:blipFill>
            <a:blip r:embed="rId5"/>
            <a:srcRect/>
            <a:stretch>
              <a:fillRect/>
            </a:stretch>
          </p:blipFill>
          <p:spPr bwMode="auto">
            <a:xfrm>
              <a:off x="1676400" y="4367212"/>
              <a:ext cx="5943600" cy="2414588"/>
            </a:xfrm>
            <a:prstGeom prst="rect">
              <a:avLst/>
            </a:prstGeom>
            <a:ln>
              <a:noFill/>
            </a:ln>
            <a:effectLst>
              <a:outerShdw blurRad="292100" dist="139700" dir="2700000" algn="tl" rotWithShape="0">
                <a:srgbClr val="333333">
                  <a:alpha val="65000"/>
                </a:srgbClr>
              </a:outerShdw>
            </a:effec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923330"/>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فرآيند پاسخ به استعلامات سازمان صنعت ، معدن و تجارت استان توسط اداره كل منابع طبيعي استان، </a:t>
              </a:r>
              <a:r>
                <a:rPr lang="fa-IR"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p>
            <a:p>
              <a:pPr algn="ctr" rtl="1"/>
              <a:r>
                <a:rPr lang="fa-IR" u="sng" dirty="0">
                  <a:solidFill>
                    <a:schemeClr val="accent1">
                      <a:lumMod val="75000"/>
                    </a:schemeClr>
                  </a:solidFill>
                  <a:cs typeface="B Titr" pitchFamily="2" charset="-78"/>
                </a:rPr>
                <a:t>در تاریخ 94/03/11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431161"/>
          </a:xfrm>
          <a:prstGeom prst="rect">
            <a:avLst/>
          </a:prstGeom>
          <a:noFill/>
          <a:ln>
            <a:solidFill>
              <a:srgbClr val="FF0000"/>
            </a:solidFill>
          </a:ln>
        </p:spPr>
        <p:txBody>
          <a:bodyPr wrap="square" rtlCol="0">
            <a:spAutoFit/>
          </a:bodyPr>
          <a:lstStyle/>
          <a:p>
            <a:pPr algn="ctr" rtl="1">
              <a:lnSpc>
                <a:spcPct val="115000"/>
              </a:lnSpc>
            </a:pPr>
            <a:r>
              <a:rPr lang="fa-IR" sz="2000" b="1" dirty="0">
                <a:solidFill>
                  <a:srgbClr val="0070C0"/>
                </a:solidFill>
                <a:cs typeface="B Titr" pitchFamily="2" charset="-78"/>
              </a:rPr>
              <a:t>4- متقاضي موظف به ارائه طرح اكتشاف بر اساس گروه بندي شش گانه مواد معدني </a:t>
            </a:r>
          </a:p>
          <a:p>
            <a:pPr algn="ctr" rtl="1">
              <a:lnSpc>
                <a:spcPct val="115000"/>
              </a:lnSpc>
            </a:pPr>
            <a:r>
              <a:rPr lang="fa-IR" sz="2000" b="1" dirty="0">
                <a:solidFill>
                  <a:srgbClr val="0070C0"/>
                </a:solidFill>
                <a:cs typeface="B Titr" pitchFamily="2" charset="-78"/>
              </a:rPr>
              <a:t>مي باشد. </a:t>
            </a:r>
          </a:p>
          <a:p>
            <a:pPr algn="ctr" rtl="1">
              <a:lnSpc>
                <a:spcPct val="115000"/>
              </a:lnSpc>
            </a:pPr>
            <a:r>
              <a:rPr lang="fa-IR" sz="2000" b="1" dirty="0">
                <a:solidFill>
                  <a:srgbClr val="0070C0"/>
                </a:solidFill>
                <a:cs typeface="B Titr" pitchFamily="2" charset="-78"/>
              </a:rPr>
              <a:t>(مستند به بند3-4دستورالعمل)</a:t>
            </a:r>
          </a:p>
          <a:p>
            <a:pPr algn="just" rtl="1"/>
            <a:endParaRPr lang="en-US" dirty="0"/>
          </a:p>
        </p:txBody>
      </p:sp>
      <p:pic>
        <p:nvPicPr>
          <p:cNvPr id="1026" name="Picture 2" descr="F:\کارگروه تعامل با منابع طبیعی\3-4.JPG"/>
          <p:cNvPicPr>
            <a:picLocks noChangeAspect="1" noChangeArrowheads="1"/>
          </p:cNvPicPr>
          <p:nvPr/>
        </p:nvPicPr>
        <p:blipFill>
          <a:blip r:embed="rId4"/>
          <a:srcRect/>
          <a:stretch>
            <a:fillRect/>
          </a:stretch>
        </p:blipFill>
        <p:spPr bwMode="auto">
          <a:xfrm>
            <a:off x="213360" y="2819400"/>
            <a:ext cx="8778240" cy="19888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4"/>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923330"/>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فرآيند پاسخ به استعلامات سازمان صنعت ، معدن و تجارت استان توسط اداره كل منابع طبيعي استان، </a:t>
              </a:r>
              <a:r>
                <a:rPr lang="fa-IR"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p>
            <a:p>
              <a:pPr algn="ctr" rtl="1"/>
              <a:r>
                <a:rPr lang="fa-IR" u="sng" dirty="0">
                  <a:solidFill>
                    <a:schemeClr val="accent1">
                      <a:lumMod val="75000"/>
                    </a:schemeClr>
                  </a:solidFill>
                  <a:cs typeface="B Titr" pitchFamily="2" charset="-78"/>
                </a:rPr>
                <a:t>در تاریخ 94/03/11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5"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292662"/>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5- سازمان استان موظف به معرفي متقاضي به اداره كل استان براي گروه هاي 1 و 2 و 3 و 4 مواد معدني به منظور سپردن تعهدنامه براي انجام عمليات فيزيكي درمناطق پیشنهادی مي باشد. </a:t>
            </a:r>
          </a:p>
          <a:p>
            <a:pPr algn="ctr" rtl="1"/>
            <a:r>
              <a:rPr lang="fa-IR" sz="2000" b="1" dirty="0">
                <a:solidFill>
                  <a:srgbClr val="0070C0"/>
                </a:solidFill>
                <a:cs typeface="B Titr" pitchFamily="2" charset="-78"/>
              </a:rPr>
              <a:t>(مستند به تبصره بند4-4دستورالعمل)</a:t>
            </a:r>
          </a:p>
          <a:p>
            <a:pPr algn="just" rtl="1"/>
            <a:endParaRPr lang="en-US" dirty="0"/>
          </a:p>
        </p:txBody>
      </p:sp>
      <p:grpSp>
        <p:nvGrpSpPr>
          <p:cNvPr id="9" name="Group 8"/>
          <p:cNvGrpSpPr/>
          <p:nvPr/>
        </p:nvGrpSpPr>
        <p:grpSpPr>
          <a:xfrm>
            <a:off x="990600" y="2514600"/>
            <a:ext cx="7589520" cy="4288772"/>
            <a:chOff x="990600" y="2514600"/>
            <a:chExt cx="7589520" cy="4288772"/>
          </a:xfrm>
        </p:grpSpPr>
        <p:pic>
          <p:nvPicPr>
            <p:cNvPr id="2050" name="Picture 2" descr="F:\کارگروه تعامل با منابع طبیعی\4-4.JPG"/>
            <p:cNvPicPr>
              <a:picLocks noChangeAspect="1" noChangeArrowheads="1"/>
            </p:cNvPicPr>
            <p:nvPr/>
          </p:nvPicPr>
          <p:blipFill>
            <a:blip r:embed="rId6"/>
            <a:srcRect/>
            <a:stretch>
              <a:fillRect/>
            </a:stretch>
          </p:blipFill>
          <p:spPr bwMode="auto">
            <a:xfrm>
              <a:off x="990600" y="2514600"/>
              <a:ext cx="7589520" cy="4288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ound Same Side Corner Rectangle 7"/>
            <p:cNvSpPr/>
            <p:nvPr/>
          </p:nvSpPr>
          <p:spPr>
            <a:xfrm>
              <a:off x="990600" y="5410200"/>
              <a:ext cx="7543800" cy="1371600"/>
            </a:xfrm>
            <a:prstGeom prst="round2Same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923330"/>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فرآيند پاسخ به استعلامات سازمان صنعت ، معدن و تجارت استان توسط اداره كل منابع طبيعي استان، </a:t>
              </a:r>
              <a:r>
                <a:rPr lang="fa-IR"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p>
            <a:p>
              <a:pPr algn="ctr" rtl="1"/>
              <a:r>
                <a:rPr lang="fa-IR" u="sng" dirty="0">
                  <a:solidFill>
                    <a:schemeClr val="accent1">
                      <a:lumMod val="75000"/>
                    </a:schemeClr>
                  </a:solidFill>
                  <a:cs typeface="B Titr" pitchFamily="2" charset="-78"/>
                </a:rPr>
                <a:t>در تاریخ 94/03/11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323439"/>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6- سازمان استان موظف به صدور پروانه اكتشاف صرفا براساس مختصات مورد موافقت اداره كل استان براي گروه هاي 5 و 6مواد معدني بوده و در ظهر پروانه اكتشاف عبارت" متقاضي صرفا براي مراحل 1و2 بند خ ماده يك قانون معادن (پي جويي و شناسايي) اجازه فعاليت دارد"بايد قيد شود. (مستند به بند3-4دستورالعمل)</a:t>
            </a:r>
          </a:p>
        </p:txBody>
      </p:sp>
      <p:pic>
        <p:nvPicPr>
          <p:cNvPr id="3074" name="Picture 2" descr="F:\کارگروه تعامل با منابع طبیعی\4-3.JPG"/>
          <p:cNvPicPr>
            <a:picLocks noChangeAspect="1" noChangeArrowheads="1"/>
          </p:cNvPicPr>
          <p:nvPr/>
        </p:nvPicPr>
        <p:blipFill>
          <a:blip r:embed="rId4"/>
          <a:srcRect/>
          <a:stretch>
            <a:fillRect/>
          </a:stretch>
        </p:blipFill>
        <p:spPr bwMode="auto">
          <a:xfrm>
            <a:off x="121920" y="2752535"/>
            <a:ext cx="8869680" cy="19718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923330"/>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فرآيند پاسخ به استعلامات سازمان صنعت ، معدن و تجارت استان توسط اداره كل منابع طبيعي استان، </a:t>
              </a:r>
              <a:r>
                <a:rPr lang="fa-IR"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p>
            <a:p>
              <a:pPr algn="ctr" rtl="1"/>
              <a:r>
                <a:rPr lang="fa-IR" u="sng" dirty="0">
                  <a:solidFill>
                    <a:schemeClr val="accent1">
                      <a:lumMod val="75000"/>
                    </a:schemeClr>
                  </a:solidFill>
                  <a:cs typeface="B Titr" pitchFamily="2" charset="-78"/>
                </a:rPr>
                <a:t>در تاریخ 94/03/11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323439"/>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7- متقاضي موظف به تهيه و ارائه گزارش مراحل 1 و 2 اكتشاف (پي جويي و شناسايي) براي گروه هاي 5 و 6 مواد معدني بهمراه محدوده پيشنهادي جهت انجام مراحل 3 و 4 و 5 اكتشاف مندرج در بند خ ماده يك قانون معادن به سازمان استان مي باشد.</a:t>
            </a:r>
          </a:p>
          <a:p>
            <a:pPr algn="ctr" rtl="1"/>
            <a:r>
              <a:rPr lang="fa-IR" sz="2000" b="1" dirty="0">
                <a:solidFill>
                  <a:srgbClr val="0070C0"/>
                </a:solidFill>
                <a:cs typeface="B Titr" pitchFamily="2" charset="-78"/>
              </a:rPr>
              <a:t>(مستند به بند 4-4 دستورالعمل)</a:t>
            </a:r>
          </a:p>
        </p:txBody>
      </p:sp>
      <p:pic>
        <p:nvPicPr>
          <p:cNvPr id="8" name="Picture 2" descr="F:\کارگروه تعامل با منابع طبیعی\4-4.JPG"/>
          <p:cNvPicPr>
            <a:picLocks noChangeAspect="1" noChangeArrowheads="1"/>
          </p:cNvPicPr>
          <p:nvPr/>
        </p:nvPicPr>
        <p:blipFill>
          <a:blip r:embed="rId4"/>
          <a:srcRect/>
          <a:stretch>
            <a:fillRect/>
          </a:stretch>
        </p:blipFill>
        <p:spPr bwMode="auto">
          <a:xfrm>
            <a:off x="914400" y="2596372"/>
            <a:ext cx="7315200" cy="4133756"/>
          </a:xfrm>
          <a:prstGeom prst="round2DiagRect">
            <a:avLst>
              <a:gd name="adj1" fmla="val 4963"/>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923330"/>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فرآيند پاسخ به استعلامات سازمان صنعت ، معدن و تجارت استان توسط اداره كل منابع طبيعي استان، </a:t>
              </a:r>
              <a:r>
                <a:rPr lang="fa-IR"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p>
            <a:p>
              <a:pPr algn="ctr" rtl="1"/>
              <a:r>
                <a:rPr lang="fa-IR" u="sng" dirty="0">
                  <a:solidFill>
                    <a:schemeClr val="accent1">
                      <a:lumMod val="75000"/>
                    </a:schemeClr>
                  </a:solidFill>
                  <a:cs typeface="B Titr" pitchFamily="2" charset="-78"/>
                </a:rPr>
                <a:t>در تاریخ 94/03/11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323439"/>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8- سازمان استان موظف به معرفي متقاضي به اداره كل استان با ذكر مختصات محدوده پيشنهادي به منظور سپردن تعهدنامه جهت انجام عمليات فيزيكي مراحل 3 و 4 و 5 بند خ ماده يك قانون معادن مي باشد. </a:t>
            </a:r>
          </a:p>
          <a:p>
            <a:pPr algn="ctr" rtl="1"/>
            <a:r>
              <a:rPr lang="fa-IR" sz="2000" b="1" dirty="0">
                <a:solidFill>
                  <a:srgbClr val="0070C0"/>
                </a:solidFill>
                <a:cs typeface="B Titr" pitchFamily="2" charset="-78"/>
              </a:rPr>
              <a:t>(مستندبه بند4-4 دستورالعمل)</a:t>
            </a:r>
          </a:p>
        </p:txBody>
      </p:sp>
      <p:pic>
        <p:nvPicPr>
          <p:cNvPr id="7" name="Picture 2" descr="F:\کارگروه تعامل با منابع طبیعی\4-4.JPG"/>
          <p:cNvPicPr>
            <a:picLocks noChangeAspect="1" noChangeArrowheads="1"/>
          </p:cNvPicPr>
          <p:nvPr/>
        </p:nvPicPr>
        <p:blipFill>
          <a:blip r:embed="rId4"/>
          <a:srcRect/>
          <a:stretch>
            <a:fillRect/>
          </a:stretch>
        </p:blipFill>
        <p:spPr bwMode="auto">
          <a:xfrm>
            <a:off x="914400" y="2596372"/>
            <a:ext cx="7315200" cy="4133756"/>
          </a:xfrm>
          <a:prstGeom prst="round2DiagRect">
            <a:avLst>
              <a:gd name="adj1" fmla="val 4963"/>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923330"/>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فرآيند پاسخ به استعلامات سازمان صنعت ، معدن و تجارت استان توسط اداره كل منابع طبيعي استان، </a:t>
              </a:r>
              <a:r>
                <a:rPr lang="fa-IR"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p>
            <a:p>
              <a:pPr algn="ctr" rtl="1"/>
              <a:r>
                <a:rPr lang="fa-IR" u="sng" dirty="0">
                  <a:solidFill>
                    <a:schemeClr val="accent1">
                      <a:lumMod val="75000"/>
                    </a:schemeClr>
                  </a:solidFill>
                  <a:cs typeface="B Titr" pitchFamily="2" charset="-78"/>
                </a:rPr>
                <a:t>در تاریخ 94/03/11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015663"/>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9- اداره كل استان موظف به ارسال يك نسخه از تعهد نامه ظرف مدت ده روز به سازمان استان مي باشد.</a:t>
            </a:r>
          </a:p>
          <a:p>
            <a:pPr algn="ctr" rtl="1"/>
            <a:r>
              <a:rPr lang="fa-IR" sz="2000" b="1" dirty="0">
                <a:solidFill>
                  <a:srgbClr val="0070C0"/>
                </a:solidFill>
                <a:cs typeface="B Titr" pitchFamily="2" charset="-78"/>
              </a:rPr>
              <a:t>(بند4-4 دستورالعمل)</a:t>
            </a:r>
          </a:p>
        </p:txBody>
      </p:sp>
      <p:grpSp>
        <p:nvGrpSpPr>
          <p:cNvPr id="9" name="Group 8"/>
          <p:cNvGrpSpPr/>
          <p:nvPr/>
        </p:nvGrpSpPr>
        <p:grpSpPr>
          <a:xfrm>
            <a:off x="914400" y="2362200"/>
            <a:ext cx="7315200" cy="4133756"/>
            <a:chOff x="914400" y="2362200"/>
            <a:chExt cx="7315200" cy="4133756"/>
          </a:xfrm>
        </p:grpSpPr>
        <p:pic>
          <p:nvPicPr>
            <p:cNvPr id="7" name="Picture 2" descr="F:\کارگروه تعامل با منابع طبیعی\4-4.JPG"/>
            <p:cNvPicPr>
              <a:picLocks noChangeAspect="1" noChangeArrowheads="1"/>
            </p:cNvPicPr>
            <p:nvPr/>
          </p:nvPicPr>
          <p:blipFill>
            <a:blip r:embed="rId4"/>
            <a:srcRect/>
            <a:stretch>
              <a:fillRect/>
            </a:stretch>
          </p:blipFill>
          <p:spPr bwMode="auto">
            <a:xfrm>
              <a:off x="914400" y="2362200"/>
              <a:ext cx="7315200" cy="4133756"/>
            </a:xfrm>
            <a:prstGeom prst="round2DiagRect">
              <a:avLst>
                <a:gd name="adj1" fmla="val 4963"/>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ounded Rectangle 7"/>
            <p:cNvSpPr/>
            <p:nvPr/>
          </p:nvSpPr>
          <p:spPr>
            <a:xfrm>
              <a:off x="2362200" y="4876800"/>
              <a:ext cx="3352800" cy="3810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923330"/>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فرآيند پاسخ به استعلامات سازمان صنعت ، معدن و تجارت استان توسط اداره كل منابع طبيعي استان، </a:t>
              </a:r>
              <a:r>
                <a:rPr lang="fa-IR"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p>
            <a:p>
              <a:pPr algn="ctr" rtl="1"/>
              <a:r>
                <a:rPr lang="fa-IR" u="sng" dirty="0">
                  <a:solidFill>
                    <a:schemeClr val="accent1">
                      <a:lumMod val="75000"/>
                    </a:schemeClr>
                  </a:solidFill>
                  <a:cs typeface="B Titr" pitchFamily="2" charset="-78"/>
                </a:rPr>
                <a:t>در تاریخ 94/03/11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323439"/>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10- سازمان استان موظف به صدور پروانه اكتشاف صرفا براساس مختصات مورد موافقت اداره كل استان براي گروه هاي 1 و 2 و 3 و 4و همچنين مجوز انجام عمليات فيزيكي مراحل 3 و 4 و 5 بند خ ماده يك قانون معادن براي گروه هاي 5 و 6 مواد معدني مي باشد.</a:t>
            </a:r>
          </a:p>
          <a:p>
            <a:pPr algn="ctr" rtl="1"/>
            <a:r>
              <a:rPr lang="fa-IR" sz="2000" b="1" dirty="0">
                <a:solidFill>
                  <a:srgbClr val="0070C0"/>
                </a:solidFill>
                <a:cs typeface="B Titr" pitchFamily="2" charset="-78"/>
              </a:rPr>
              <a:t>(مستند به بند 3-4و تبصره 4-4 دستورالعمل )</a:t>
            </a:r>
          </a:p>
        </p:txBody>
      </p:sp>
      <p:pic>
        <p:nvPicPr>
          <p:cNvPr id="7" name="Picture 2" descr="F:\کارگروه تعامل با منابع طبیعی\4-3.JPG"/>
          <p:cNvPicPr>
            <a:picLocks noChangeAspect="1" noChangeArrowheads="1"/>
          </p:cNvPicPr>
          <p:nvPr/>
        </p:nvPicPr>
        <p:blipFill>
          <a:blip r:embed="rId4"/>
          <a:srcRect/>
          <a:stretch>
            <a:fillRect/>
          </a:stretch>
        </p:blipFill>
        <p:spPr bwMode="auto">
          <a:xfrm>
            <a:off x="121920" y="2676335"/>
            <a:ext cx="8869680" cy="19718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098" name="Picture 2" descr="F:\کارگروه تعامل با منابع طبیعی\تبصره 4-4.JPG"/>
          <p:cNvPicPr>
            <a:picLocks noChangeAspect="1" noChangeArrowheads="1"/>
          </p:cNvPicPr>
          <p:nvPr/>
        </p:nvPicPr>
        <p:blipFill>
          <a:blip r:embed="rId5"/>
          <a:srcRect/>
          <a:stretch>
            <a:fillRect/>
          </a:stretch>
        </p:blipFill>
        <p:spPr bwMode="auto">
          <a:xfrm>
            <a:off x="121920" y="4953000"/>
            <a:ext cx="8869680" cy="14253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923330"/>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فرآيند پاسخ به استعلامات سازمان صنعت ، معدن و تجارت استان توسط اداره كل منابع طبيعي استان، </a:t>
              </a:r>
              <a:r>
                <a:rPr lang="fa-IR"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p>
            <a:p>
              <a:pPr algn="ctr" rtl="1"/>
              <a:r>
                <a:rPr lang="fa-IR" u="sng" dirty="0">
                  <a:solidFill>
                    <a:schemeClr val="accent1">
                      <a:lumMod val="75000"/>
                    </a:schemeClr>
                  </a:solidFill>
                  <a:cs typeface="B Titr" pitchFamily="2" charset="-78"/>
                </a:rPr>
                <a:t>در تاریخ 94/03/11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323439"/>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11- سازمان استان موظف به معرفي متقاضي به اداره كل استان با ذكر مختصات مورد تاييد براي صدور گواهي نامه كشف پس از اتمام مراحل اكتشاف جهت پرداخت حقوق بهره بردار يا بهره برداران منابع طبيعي برابر تعهدات سپرده شده مي باشد.</a:t>
            </a:r>
          </a:p>
          <a:p>
            <a:pPr algn="ctr" rtl="1"/>
            <a:r>
              <a:rPr lang="fa-IR" sz="2000" b="1" dirty="0">
                <a:solidFill>
                  <a:srgbClr val="0070C0"/>
                </a:solidFill>
                <a:cs typeface="B Titr" pitchFamily="2" charset="-78"/>
              </a:rPr>
              <a:t>(مستند به بند 5-4دستورالعمل)</a:t>
            </a:r>
          </a:p>
        </p:txBody>
      </p:sp>
      <p:pic>
        <p:nvPicPr>
          <p:cNvPr id="5122" name="Picture 2" descr="F:\کارگروه تعامل با منابع طبیعی\4-5.JPG"/>
          <p:cNvPicPr>
            <a:picLocks noChangeAspect="1" noChangeArrowheads="1"/>
          </p:cNvPicPr>
          <p:nvPr/>
        </p:nvPicPr>
        <p:blipFill>
          <a:blip r:embed="rId4"/>
          <a:srcRect/>
          <a:stretch>
            <a:fillRect/>
          </a:stretch>
        </p:blipFill>
        <p:spPr bwMode="auto">
          <a:xfrm>
            <a:off x="213360" y="2743200"/>
            <a:ext cx="8778240" cy="18960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065" y="533400"/>
            <a:ext cx="8839200" cy="923330"/>
          </a:xfrm>
          <a:prstGeom prst="rect">
            <a:avLst/>
          </a:prstGeom>
        </p:spPr>
        <p:txBody>
          <a:bodyPr wrap="square">
            <a:spAutoFit/>
          </a:bodyPr>
          <a:lstStyle/>
          <a:p>
            <a:pPr algn="just" rtl="1"/>
            <a:r>
              <a:rPr lang="fa-IR" dirty="0">
                <a:cs typeface="B Titr" panose="00000700000000000000" pitchFamily="2" charset="-78"/>
              </a:rPr>
              <a:t>ماده 1 - از تاریخ تصویب این قانون گونه‌های درختانی از قبیل شمشاد، زربین،سرخدار، سروخمره‌ای، سفیدپلت، حرا و چندل، ارس، فندق، زیتون‌طبیعی، بنه (‌پسته وحشی)، گون، ششم، گردو (‌جنگلی) و بادام وحشی (‌ بادامک) در سراسر کشور جزء ذخائرجنگلی محسوب و قطع آنها ممنوع‌می‌باشد</a:t>
            </a:r>
            <a:r>
              <a:rPr lang="en-US" dirty="0">
                <a:cs typeface="B Titr" panose="00000700000000000000" pitchFamily="2" charset="-78"/>
              </a:rPr>
              <a:t>.</a:t>
            </a:r>
          </a:p>
        </p:txBody>
      </p:sp>
    </p:spTree>
    <p:extLst>
      <p:ext uri="{BB962C8B-B14F-4D97-AF65-F5344CB8AC3E}">
        <p14:creationId xmlns:p14="http://schemas.microsoft.com/office/powerpoint/2010/main" val="2091368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923330"/>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فرآيند پاسخ به استعلامات سازمان صنعت ، معدن و تجارت استان توسط اداره كل منابع طبيعي استان، </a:t>
              </a:r>
              <a:r>
                <a:rPr lang="fa-IR"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p>
            <a:p>
              <a:pPr algn="ctr" rtl="1"/>
              <a:r>
                <a:rPr lang="fa-IR" u="sng" dirty="0">
                  <a:solidFill>
                    <a:schemeClr val="accent1">
                      <a:lumMod val="75000"/>
                    </a:schemeClr>
                  </a:solidFill>
                  <a:cs typeface="B Titr" pitchFamily="2" charset="-78"/>
                </a:rPr>
                <a:t>در تاریخ 94/03/11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015663"/>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12- اداره كل استان موظف به معرفي متقاضي پس از انجام تعهدات به سازمان استان جهت صدور گواهي نامه كشف مي باشد.</a:t>
            </a:r>
          </a:p>
          <a:p>
            <a:pPr algn="ctr" rtl="1"/>
            <a:r>
              <a:rPr lang="fa-IR" sz="2000" b="1" dirty="0">
                <a:solidFill>
                  <a:srgbClr val="0070C0"/>
                </a:solidFill>
                <a:cs typeface="B Titr" pitchFamily="2" charset="-78"/>
              </a:rPr>
              <a:t>(مستندبه بند 5-4و6-6 دستورالعمل )</a:t>
            </a:r>
          </a:p>
        </p:txBody>
      </p:sp>
      <p:pic>
        <p:nvPicPr>
          <p:cNvPr id="7" name="Picture 2" descr="F:\کارگروه تعامل با منابع طبیعی\4-5.JPG"/>
          <p:cNvPicPr>
            <a:picLocks noChangeAspect="1" noChangeArrowheads="1"/>
          </p:cNvPicPr>
          <p:nvPr/>
        </p:nvPicPr>
        <p:blipFill>
          <a:blip r:embed="rId4"/>
          <a:srcRect/>
          <a:stretch>
            <a:fillRect/>
          </a:stretch>
        </p:blipFill>
        <p:spPr bwMode="auto">
          <a:xfrm>
            <a:off x="213360" y="2371151"/>
            <a:ext cx="8778240" cy="18960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146" name="Picture 2" descr="F:\کارگروه تعامل با منابع طبیعی\6-6.JPG"/>
          <p:cNvPicPr>
            <a:picLocks noChangeAspect="1" noChangeArrowheads="1"/>
          </p:cNvPicPr>
          <p:nvPr/>
        </p:nvPicPr>
        <p:blipFill>
          <a:blip r:embed="rId5"/>
          <a:srcRect/>
          <a:stretch>
            <a:fillRect/>
          </a:stretch>
        </p:blipFill>
        <p:spPr bwMode="auto">
          <a:xfrm>
            <a:off x="213360" y="4572000"/>
            <a:ext cx="8778240" cy="19931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923330"/>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فرآيند پاسخ به استعلامات سازمان صنعت ، معدن و تجارت استان توسط اداره كل منابع طبيعي استان، </a:t>
              </a:r>
              <a:r>
                <a:rPr lang="fa-IR"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p>
            <a:p>
              <a:pPr algn="ctr" rtl="1"/>
              <a:r>
                <a:rPr lang="fa-IR" u="sng" dirty="0">
                  <a:solidFill>
                    <a:schemeClr val="accent1">
                      <a:lumMod val="75000"/>
                    </a:schemeClr>
                  </a:solidFill>
                  <a:cs typeface="B Titr" pitchFamily="2" charset="-78"/>
                </a:rPr>
                <a:t>در تاریخ 94/03/11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631216"/>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13- سازمان استان موظف به صدور گواهي نامه كشف پس از موافقت اداره كل استان و همچنين پروانه بهره برداري در داخل محدوده گواهي نامه كشف مي باشد و باستناد ماده 26 قانون معادن محدوده گواهي نامه كشف يا محدوده پروانه بهره برداري عرصه عمليات معدني محسوب و تا پايان عمر معدن (اتمام ذخيره) به صورت اموال عمومي در اختيار وزارت استان قرار مي گیرد.</a:t>
            </a:r>
          </a:p>
          <a:p>
            <a:pPr algn="ctr" rtl="1"/>
            <a:r>
              <a:rPr lang="fa-IR" sz="2000" b="1" dirty="0">
                <a:solidFill>
                  <a:srgbClr val="0070C0"/>
                </a:solidFill>
                <a:cs typeface="B Titr" pitchFamily="2" charset="-78"/>
              </a:rPr>
              <a:t>(مستند به بند 6-4دستورالعمل)</a:t>
            </a:r>
          </a:p>
        </p:txBody>
      </p:sp>
      <p:grpSp>
        <p:nvGrpSpPr>
          <p:cNvPr id="9" name="Group 8"/>
          <p:cNvGrpSpPr/>
          <p:nvPr/>
        </p:nvGrpSpPr>
        <p:grpSpPr>
          <a:xfrm>
            <a:off x="213360" y="3013392"/>
            <a:ext cx="8778240" cy="2455008"/>
            <a:chOff x="213360" y="3013392"/>
            <a:chExt cx="8778240" cy="2455008"/>
          </a:xfrm>
        </p:grpSpPr>
        <p:pic>
          <p:nvPicPr>
            <p:cNvPr id="7170" name="Picture 2" descr="F:\کارگروه تعامل با منابع طبیعی\6-4-a.JPG"/>
            <p:cNvPicPr>
              <a:picLocks noChangeAspect="1" noChangeArrowheads="1"/>
            </p:cNvPicPr>
            <p:nvPr/>
          </p:nvPicPr>
          <p:blipFill>
            <a:blip r:embed="rId4"/>
            <a:srcRect/>
            <a:stretch>
              <a:fillRect/>
            </a:stretch>
          </p:blipFill>
          <p:spPr bwMode="auto">
            <a:xfrm>
              <a:off x="213360" y="3013392"/>
              <a:ext cx="8778240" cy="1558608"/>
            </a:xfrm>
            <a:prstGeom prst="rect">
              <a:avLst/>
            </a:prstGeom>
            <a:ln>
              <a:noFill/>
            </a:ln>
            <a:effectLst>
              <a:outerShdw blurRad="292100" dist="139700" dir="2700000" algn="tl" rotWithShape="0">
                <a:srgbClr val="333333">
                  <a:alpha val="65000"/>
                </a:srgbClr>
              </a:outerShdw>
            </a:effectLst>
          </p:spPr>
        </p:pic>
        <p:pic>
          <p:nvPicPr>
            <p:cNvPr id="7171" name="Picture 3" descr="F:\کارگروه تعامل با منابع طبیعی\6-4-b.JPG"/>
            <p:cNvPicPr>
              <a:picLocks noChangeAspect="1" noChangeArrowheads="1"/>
            </p:cNvPicPr>
            <p:nvPr/>
          </p:nvPicPr>
          <p:blipFill>
            <a:blip r:embed="rId5"/>
            <a:srcRect/>
            <a:stretch>
              <a:fillRect/>
            </a:stretch>
          </p:blipFill>
          <p:spPr bwMode="auto">
            <a:xfrm>
              <a:off x="213360" y="4572000"/>
              <a:ext cx="8778240" cy="896400"/>
            </a:xfrm>
            <a:prstGeom prst="rect">
              <a:avLst/>
            </a:prstGeom>
            <a:ln>
              <a:noFill/>
            </a:ln>
            <a:effectLst>
              <a:outerShdw blurRad="292100" dist="139700" dir="2700000" algn="tl" rotWithShape="0">
                <a:srgbClr val="333333">
                  <a:alpha val="65000"/>
                </a:srgbClr>
              </a:outerShdw>
            </a:effectLst>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923330"/>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فرآيند پاسخ به استعلامات سازمان صنعت ، معدن و تجارت استان توسط اداره كل منابع طبيعي استان، </a:t>
              </a:r>
              <a:r>
                <a:rPr lang="fa-IR"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p>
            <a:p>
              <a:pPr algn="ctr" rtl="1"/>
              <a:r>
                <a:rPr lang="fa-IR" u="sng" dirty="0">
                  <a:solidFill>
                    <a:schemeClr val="accent1">
                      <a:lumMod val="75000"/>
                    </a:schemeClr>
                  </a:solidFill>
                  <a:cs typeface="B Titr" pitchFamily="2" charset="-78"/>
                </a:rPr>
                <a:t>در تاریخ 94/03/11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015663"/>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14- سازمان استان موظف است يك نسخه از گواهي نامه كشف و يا در صورت عدم صدور، مراتب را به اداره كل استان ارسال نمايد.</a:t>
            </a:r>
          </a:p>
          <a:p>
            <a:pPr algn="ctr" rtl="1"/>
            <a:r>
              <a:rPr lang="fa-IR" sz="2000" b="1" dirty="0">
                <a:solidFill>
                  <a:srgbClr val="0070C0"/>
                </a:solidFill>
                <a:cs typeface="B Titr" pitchFamily="2" charset="-78"/>
              </a:rPr>
              <a:t>(مستند به بند 8-6 دستورالعمل)</a:t>
            </a:r>
          </a:p>
        </p:txBody>
      </p:sp>
      <p:pic>
        <p:nvPicPr>
          <p:cNvPr id="8194" name="Picture 2" descr="F:\کارگروه تعامل با منابع طبیعی\6-8.JPG"/>
          <p:cNvPicPr>
            <a:picLocks noChangeAspect="1" noChangeArrowheads="1"/>
          </p:cNvPicPr>
          <p:nvPr/>
        </p:nvPicPr>
        <p:blipFill>
          <a:blip r:embed="rId4"/>
          <a:srcRect/>
          <a:stretch>
            <a:fillRect/>
          </a:stretch>
        </p:blipFill>
        <p:spPr bwMode="auto">
          <a:xfrm>
            <a:off x="213360" y="2514916"/>
            <a:ext cx="8778240" cy="9902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923330"/>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فرآيند پاسخ به استعلامات سازمان صنعت ، معدن و تجارت استان توسط اداره كل منابع طبيعي استان، </a:t>
              </a:r>
              <a:r>
                <a:rPr lang="fa-IR"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p>
            <a:p>
              <a:pPr algn="ctr" rtl="1"/>
              <a:r>
                <a:rPr lang="fa-IR" u="sng" dirty="0">
                  <a:solidFill>
                    <a:schemeClr val="accent1">
                      <a:lumMod val="75000"/>
                    </a:schemeClr>
                  </a:solidFill>
                  <a:cs typeface="B Titr" pitchFamily="2" charset="-78"/>
                </a:rPr>
                <a:t>در تاریخ 94/03/11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pic>
        <p:nvPicPr>
          <p:cNvPr id="9218" name="Picture 2" descr="F:\کارگروه تعامل با منابع طبیعی\6-7.JPG"/>
          <p:cNvPicPr>
            <a:picLocks noChangeAspect="1" noChangeArrowheads="1"/>
          </p:cNvPicPr>
          <p:nvPr/>
        </p:nvPicPr>
        <p:blipFill>
          <a:blip r:embed="rId4"/>
          <a:srcRect/>
          <a:stretch>
            <a:fillRect/>
          </a:stretch>
        </p:blipFill>
        <p:spPr bwMode="auto">
          <a:xfrm>
            <a:off x="213360" y="2710814"/>
            <a:ext cx="8778240" cy="33851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213360" y="1143001"/>
            <a:ext cx="8778240" cy="1015663"/>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15- سازمان استان موظف به استعلام از اداره كل استان براي باقي مانده پروانه اکتشاف پس از صدور گواهي نامه كشف مطابق اين فرآيند مي باشد.</a:t>
            </a:r>
          </a:p>
          <a:p>
            <a:pPr algn="ctr" rtl="1"/>
            <a:r>
              <a:rPr lang="fa-IR" sz="2000" b="1" dirty="0">
                <a:solidFill>
                  <a:srgbClr val="0070C0"/>
                </a:solidFill>
                <a:cs typeface="B Titr" pitchFamily="2" charset="-78"/>
              </a:rPr>
              <a:t>(مستند به بند 7-6 دستورالعمل)</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923330"/>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فرآيند پاسخ به استعلامات سازمان صنعت ، معدن و تجارت استان توسط اداره كل منابع طبيعي استان، </a:t>
              </a:r>
              <a:r>
                <a:rPr lang="fa-IR"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p>
            <a:p>
              <a:pPr algn="ctr" rtl="1"/>
              <a:r>
                <a:rPr lang="fa-IR" u="sng" dirty="0">
                  <a:solidFill>
                    <a:schemeClr val="accent1">
                      <a:lumMod val="75000"/>
                    </a:schemeClr>
                  </a:solidFill>
                  <a:cs typeface="B Titr" pitchFamily="2" charset="-78"/>
                </a:rPr>
                <a:t>در تاریخ 94/03/11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323439"/>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16- سازمان استان موظف به استعلام از اداره كل استان در زمان اصلاح يا افزايش محدوده پروانه هاي اكتشاف و بهره برداري صادره و همچنين واگذاري محدوده هاي مزايده اي مطابق اين فرآيند مي باشد. </a:t>
            </a:r>
          </a:p>
          <a:p>
            <a:pPr algn="ctr" rtl="1"/>
            <a:r>
              <a:rPr lang="fa-IR" sz="2000" b="1" dirty="0">
                <a:solidFill>
                  <a:srgbClr val="0070C0"/>
                </a:solidFill>
                <a:cs typeface="B Titr" pitchFamily="2" charset="-78"/>
              </a:rPr>
              <a:t>(مستند به بند 5-6 دستوالعمل )</a:t>
            </a:r>
          </a:p>
        </p:txBody>
      </p:sp>
      <p:pic>
        <p:nvPicPr>
          <p:cNvPr id="10242" name="Picture 2" descr="F:\کارگروه تعامل با منابع طبیعی\6-5.JPG"/>
          <p:cNvPicPr>
            <a:picLocks noChangeAspect="1" noChangeArrowheads="1"/>
          </p:cNvPicPr>
          <p:nvPr/>
        </p:nvPicPr>
        <p:blipFill>
          <a:blip r:embed="rId4"/>
          <a:srcRect/>
          <a:stretch>
            <a:fillRect/>
          </a:stretch>
        </p:blipFill>
        <p:spPr bwMode="auto">
          <a:xfrm>
            <a:off x="213360" y="2743200"/>
            <a:ext cx="8778240" cy="28929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923330"/>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فرآيند پاسخ به استعلامات سازمان صنعت ، معدن و تجارت استان توسط اداره كل منابع طبيعي استان، </a:t>
              </a:r>
              <a:r>
                <a:rPr lang="fa-IR" u="sng" dirty="0">
                  <a:solidFill>
                    <a:schemeClr val="accent1">
                      <a:lumMod val="75000"/>
                    </a:schemeClr>
                  </a:solidFill>
                  <a:cs typeface="B Titr" pitchFamily="2" charset="-78"/>
                </a:rPr>
                <a:t>پس از ابلاغ دستور العمل پاسخ گويي به استعلامات معدني در عرصه هاي منابع طبيعي كشور </a:t>
              </a:r>
            </a:p>
            <a:p>
              <a:pPr algn="ctr" rtl="1"/>
              <a:r>
                <a:rPr lang="fa-IR" u="sng" dirty="0">
                  <a:solidFill>
                    <a:schemeClr val="accent1">
                      <a:lumMod val="75000"/>
                    </a:schemeClr>
                  </a:solidFill>
                  <a:cs typeface="B Titr" pitchFamily="2" charset="-78"/>
                </a:rPr>
                <a:t>در تاریخ 94/03/11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015663"/>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17- سازمان استان موظف به هماهنگي با اداره كل استان در زمان نقل و انتقال پروانه اكتشاف ، گواهي نامه كشف و پروانه بهره برداري جهت انتقال تعهدات دارنده مجوز مي باشد</a:t>
            </a:r>
          </a:p>
          <a:p>
            <a:pPr algn="ctr" rtl="1"/>
            <a:r>
              <a:rPr lang="fa-IR" sz="2000" b="1" dirty="0">
                <a:solidFill>
                  <a:srgbClr val="0070C0"/>
                </a:solidFill>
                <a:cs typeface="B Titr" pitchFamily="2" charset="-78"/>
              </a:rPr>
              <a:t>(مستند به بند 10-6 دستورالعمل)</a:t>
            </a:r>
          </a:p>
        </p:txBody>
      </p:sp>
      <p:pic>
        <p:nvPicPr>
          <p:cNvPr id="11266" name="Picture 2" descr="F:\کارگروه تعامل با منابع طبیعی\6-10.JPG"/>
          <p:cNvPicPr>
            <a:picLocks noChangeAspect="1" noChangeArrowheads="1"/>
          </p:cNvPicPr>
          <p:nvPr/>
        </p:nvPicPr>
        <p:blipFill>
          <a:blip r:embed="rId4"/>
          <a:srcRect/>
          <a:stretch>
            <a:fillRect/>
          </a:stretch>
        </p:blipFill>
        <p:spPr bwMode="auto">
          <a:xfrm>
            <a:off x="213360" y="2743200"/>
            <a:ext cx="8778240" cy="19531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200"/>
            <a:ext cx="8229600" cy="1905000"/>
          </a:xfrm>
        </p:spPr>
        <p:txBody>
          <a:bodyPr>
            <a:normAutofit fontScale="90000"/>
          </a:bodyPr>
          <a:lstStyle/>
          <a:p>
            <a:pPr rtl="1"/>
            <a:r>
              <a:rPr lang="fa-IR" sz="2800" dirty="0">
                <a:solidFill>
                  <a:schemeClr val="accent1">
                    <a:lumMod val="75000"/>
                  </a:schemeClr>
                </a:solidFill>
                <a:cs typeface="B Titr" pitchFamily="2" charset="-78"/>
              </a:rPr>
              <a:t>فرآیند ادامه فعالیت دارندگان پروانه اکتشاف </a:t>
            </a:r>
            <a:br>
              <a:rPr lang="fa-IR" sz="2800" dirty="0">
                <a:solidFill>
                  <a:schemeClr val="accent1">
                    <a:lumMod val="75000"/>
                  </a:schemeClr>
                </a:solidFill>
                <a:cs typeface="B Titr" pitchFamily="2" charset="-78"/>
              </a:rPr>
            </a:br>
            <a:r>
              <a:rPr lang="fa-IR" sz="2800" dirty="0">
                <a:solidFill>
                  <a:schemeClr val="accent1">
                    <a:lumMod val="75000"/>
                  </a:schemeClr>
                </a:solidFill>
                <a:cs typeface="B Titr" pitchFamily="2" charset="-78"/>
              </a:rPr>
              <a:t>مربوط به قبل ازدستورالعمل  94/3/11</a:t>
            </a:r>
            <a:br>
              <a:rPr lang="fa-IR" sz="2800" dirty="0">
                <a:solidFill>
                  <a:schemeClr val="accent1">
                    <a:lumMod val="75000"/>
                  </a:schemeClr>
                </a:solidFill>
                <a:cs typeface="B Titr" pitchFamily="2" charset="-78"/>
              </a:rPr>
            </a:br>
            <a:r>
              <a:rPr lang="fa-IR" sz="2800" dirty="0">
                <a:solidFill>
                  <a:schemeClr val="accent1">
                    <a:lumMod val="75000"/>
                  </a:schemeClr>
                </a:solidFill>
                <a:cs typeface="B Titr" pitchFamily="2" charset="-78"/>
              </a:rPr>
              <a:t>و اصلاحیه قانون معادن مصوب 1390</a:t>
            </a:r>
            <a:br>
              <a:rPr lang="fa-IR" sz="2800" dirty="0">
                <a:solidFill>
                  <a:schemeClr val="accent1">
                    <a:lumMod val="75000"/>
                  </a:schemeClr>
                </a:solidFill>
                <a:cs typeface="B Titr" pitchFamily="2" charset="-78"/>
              </a:rPr>
            </a:br>
            <a:br>
              <a:rPr lang="en-US" sz="2800" u="sng" dirty="0">
                <a:solidFill>
                  <a:schemeClr val="accent1">
                    <a:lumMod val="75000"/>
                  </a:schemeClr>
                </a:solidFill>
                <a:cs typeface="B Titr" pitchFamily="2" charset="-78"/>
              </a:rPr>
            </a:br>
            <a:endParaRPr lang="fa-IR" sz="2800" dirty="0"/>
          </a:p>
        </p:txBody>
      </p:sp>
    </p:spTree>
    <p:extLst>
      <p:ext uri="{BB962C8B-B14F-4D97-AF65-F5344CB8AC3E}">
        <p14:creationId xmlns:p14="http://schemas.microsoft.com/office/powerpoint/2010/main" val="2765257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646331"/>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فرآیند ادامه فعالیت دارندگان پروانه اکتشاف مربوط به قبل از اصلاحیه قانون معادن مصوب 1390  </a:t>
              </a:r>
            </a:p>
            <a:p>
              <a:pPr algn="ctr" rtl="1"/>
              <a:r>
                <a:rPr lang="fa-IR" dirty="0">
                  <a:solidFill>
                    <a:schemeClr val="accent1">
                      <a:lumMod val="75000"/>
                    </a:schemeClr>
                  </a:solidFill>
                  <a:cs typeface="B Titr" pitchFamily="2" charset="-78"/>
                </a:rPr>
                <a:t>که از منابع طبیعی استعلام نشده اند.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800219"/>
          </a:xfrm>
          <a:prstGeom prst="rect">
            <a:avLst/>
          </a:prstGeom>
          <a:noFill/>
          <a:ln>
            <a:solidFill>
              <a:srgbClr val="FF0000"/>
            </a:solidFill>
          </a:ln>
        </p:spPr>
        <p:txBody>
          <a:bodyPr wrap="square" rtlCol="0">
            <a:spAutoFit/>
          </a:bodyPr>
          <a:lstStyle/>
          <a:p>
            <a:pPr marL="342900" marR="0" lvl="0" indent="-342900" algn="ctr" rtl="1">
              <a:lnSpc>
                <a:spcPct val="115000"/>
              </a:lnSpc>
              <a:spcBef>
                <a:spcPts val="0"/>
              </a:spcBef>
              <a:spcAft>
                <a:spcPts val="0"/>
              </a:spcAft>
            </a:pPr>
            <a:r>
              <a:rPr lang="fa-IR" sz="2000" b="1" dirty="0">
                <a:solidFill>
                  <a:srgbClr val="0070C0"/>
                </a:solidFill>
                <a:cs typeface="B Titr" pitchFamily="2" charset="-78"/>
              </a:rPr>
              <a:t>1- تمدید پروانه اکتشاف منوط به معرفي متقاضي به منابع طبيعي جهت سپردن تعهدات مي باشد.</a:t>
            </a:r>
            <a:endParaRPr lang="en-US" sz="2000" b="1" dirty="0">
              <a:solidFill>
                <a:srgbClr val="0070C0"/>
              </a:solidFill>
              <a:cs typeface="B Titr" pitchFamily="2" charset="-78"/>
            </a:endParaRPr>
          </a:p>
          <a:p>
            <a:pPr algn="ctr" rtl="1">
              <a:lnSpc>
                <a:spcPct val="115000"/>
              </a:lnSpc>
            </a:pPr>
            <a:r>
              <a:rPr lang="fa-IR" sz="2000" b="1" dirty="0">
                <a:solidFill>
                  <a:srgbClr val="0070C0"/>
                </a:solidFill>
                <a:cs typeface="B Titr" pitchFamily="2" charset="-78"/>
              </a:rPr>
              <a:t>(مستند به بند 5-6 دستورالعمل )</a:t>
            </a:r>
            <a:endParaRPr lang="en-US" sz="2000" b="1" dirty="0">
              <a:solidFill>
                <a:srgbClr val="0070C0"/>
              </a:solidFill>
              <a:cs typeface="B Titr" pitchFamily="2" charset="-78"/>
            </a:endParaRPr>
          </a:p>
        </p:txBody>
      </p:sp>
      <p:pic>
        <p:nvPicPr>
          <p:cNvPr id="9" name="Picture 2" descr="F:\کارگروه تعامل با منابع طبیعی\6-5.JPG"/>
          <p:cNvPicPr>
            <a:picLocks noChangeAspect="1" noChangeArrowheads="1"/>
          </p:cNvPicPr>
          <p:nvPr/>
        </p:nvPicPr>
        <p:blipFill>
          <a:blip r:embed="rId4"/>
          <a:srcRect/>
          <a:stretch>
            <a:fillRect/>
          </a:stretch>
        </p:blipFill>
        <p:spPr bwMode="auto">
          <a:xfrm>
            <a:off x="213360" y="2669682"/>
            <a:ext cx="8778240" cy="28929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646331"/>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فرآیند ادامه فعالیت دارندگان پروانه اکتشاف مربوط به قبل از اصلاحیه قانون معادن مصوب 1390  </a:t>
              </a:r>
            </a:p>
            <a:p>
              <a:pPr algn="ctr" rtl="1"/>
              <a:r>
                <a:rPr lang="fa-IR" dirty="0">
                  <a:solidFill>
                    <a:schemeClr val="accent1">
                      <a:lumMod val="75000"/>
                    </a:schemeClr>
                  </a:solidFill>
                  <a:cs typeface="B Titr" pitchFamily="2" charset="-78"/>
                </a:rPr>
                <a:t>که از منابع طبیعی استعلام نشده اند.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142620"/>
          </a:xfrm>
          <a:prstGeom prst="rect">
            <a:avLst/>
          </a:prstGeom>
          <a:noFill/>
          <a:ln>
            <a:solidFill>
              <a:srgbClr val="FF0000"/>
            </a:solidFill>
          </a:ln>
        </p:spPr>
        <p:txBody>
          <a:bodyPr wrap="square" rtlCol="0">
            <a:spAutoFit/>
          </a:bodyPr>
          <a:lstStyle/>
          <a:p>
            <a:pPr algn="ctr" rtl="1">
              <a:lnSpc>
                <a:spcPct val="115000"/>
              </a:lnSpc>
            </a:pPr>
            <a:r>
              <a:rPr lang="fa-IR" sz="2000" b="1" dirty="0">
                <a:solidFill>
                  <a:srgbClr val="0070C0"/>
                </a:solidFill>
                <a:cs typeface="B Titr" pitchFamily="2" charset="-78"/>
              </a:rPr>
              <a:t>2- درخصوص پروانه های اکتشاف فاقد استعلام، قبل از صدور گواهی کشف عرصه های ممنوعه پس از طرح در کار گروه استانی از محدوده کسر گردد.</a:t>
            </a:r>
          </a:p>
          <a:p>
            <a:pPr algn="ctr" rtl="1">
              <a:lnSpc>
                <a:spcPct val="115000"/>
              </a:lnSpc>
            </a:pPr>
            <a:r>
              <a:rPr lang="fa-IR" sz="2000" b="1" dirty="0">
                <a:solidFill>
                  <a:srgbClr val="0070C0"/>
                </a:solidFill>
                <a:cs typeface="B Titr" pitchFamily="2" charset="-78"/>
              </a:rPr>
              <a:t>(مستند به ماده 3 گردهمایی مورخ 95/5/24 قم)</a:t>
            </a:r>
            <a:endParaRPr lang="en-US" sz="2000" b="1" dirty="0">
              <a:solidFill>
                <a:srgbClr val="0070C0"/>
              </a:solidFill>
              <a:cs typeface="B Titr" pitchFamily="2" charset="-78"/>
            </a:endParaRPr>
          </a:p>
        </p:txBody>
      </p:sp>
      <p:pic>
        <p:nvPicPr>
          <p:cNvPr id="1026" name="Picture 2" descr="F:\کارگروه تعامل با منابع طبیعی\950524-3.JPG"/>
          <p:cNvPicPr>
            <a:picLocks noChangeAspect="1" noChangeArrowheads="1"/>
          </p:cNvPicPr>
          <p:nvPr/>
        </p:nvPicPr>
        <p:blipFill>
          <a:blip r:embed="rId4"/>
          <a:srcRect/>
          <a:stretch>
            <a:fillRect/>
          </a:stretch>
        </p:blipFill>
        <p:spPr bwMode="auto">
          <a:xfrm>
            <a:off x="152400" y="2737091"/>
            <a:ext cx="8869680" cy="14539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646331"/>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فرآیند ادامه فعالیت دارندگان پروانه اکتشاف مربوط به قبل از اصلاحیه قانون معادن مصوب 1390  </a:t>
              </a:r>
            </a:p>
            <a:p>
              <a:pPr algn="ctr" rtl="1"/>
              <a:r>
                <a:rPr lang="fa-IR" dirty="0">
                  <a:solidFill>
                    <a:schemeClr val="accent1">
                      <a:lumMod val="75000"/>
                    </a:schemeClr>
                  </a:solidFill>
                  <a:cs typeface="B Titr" pitchFamily="2" charset="-78"/>
                </a:rPr>
                <a:t>که از منابع طبیعی استعلام نشده اند.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862048"/>
          </a:xfrm>
          <a:prstGeom prst="rect">
            <a:avLst/>
          </a:prstGeom>
          <a:noFill/>
          <a:ln>
            <a:solidFill>
              <a:srgbClr val="FF0000"/>
            </a:solidFill>
          </a:ln>
        </p:spPr>
        <p:txBody>
          <a:bodyPr wrap="square" rtlCol="0">
            <a:spAutoFit/>
          </a:bodyPr>
          <a:lstStyle/>
          <a:p>
            <a:pPr algn="ctr" rtl="1">
              <a:lnSpc>
                <a:spcPct val="115000"/>
              </a:lnSpc>
            </a:pPr>
            <a:r>
              <a:rPr lang="fa-IR" sz="2000" b="1" dirty="0">
                <a:solidFill>
                  <a:srgbClr val="0070C0"/>
                </a:solidFill>
                <a:cs typeface="B Titr" pitchFamily="2" charset="-78"/>
              </a:rPr>
              <a:t>3- اداره کل موظف به اجرای تبصره4 ماده 9 آیین نامه اجرایی قانون اصلاح تبصره 1ماده 47 قانون تنظیم مقرارت مالی دولت برای محاسبه حقوق عرفی دارندگان پروانه چرای دام  به استناد مصوبه  85766مورخ 92/4/11 هیات وزیران صرفا قبل از صدور گواهی کشف و در مناطقی که تحت تاثیر عملیات اکتشاف تغییر وضعیت داده و از شرایط مرتعی خارج شده ، می باشد.</a:t>
            </a:r>
          </a:p>
          <a:p>
            <a:pPr algn="ctr" rtl="1">
              <a:lnSpc>
                <a:spcPct val="115000"/>
              </a:lnSpc>
            </a:pPr>
            <a:r>
              <a:rPr lang="fa-IR" sz="2000" b="1" dirty="0">
                <a:solidFill>
                  <a:srgbClr val="0070C0"/>
                </a:solidFill>
                <a:cs typeface="B Titr" pitchFamily="2" charset="-78"/>
              </a:rPr>
              <a:t>( مستند به ماده 3 گردهمایی مورخ 94/8/24)</a:t>
            </a:r>
            <a:endParaRPr lang="en-US" sz="2000" b="1" dirty="0">
              <a:solidFill>
                <a:srgbClr val="0070C0"/>
              </a:solidFill>
              <a:cs typeface="B Titr" pitchFamily="2" charset="-78"/>
            </a:endParaRPr>
          </a:p>
        </p:txBody>
      </p:sp>
      <p:pic>
        <p:nvPicPr>
          <p:cNvPr id="4098" name="Picture 2" descr="F:\کارگروه تعامل با منابع طبیعی\941015-3.JPG"/>
          <p:cNvPicPr>
            <a:picLocks noChangeAspect="1" noChangeArrowheads="1"/>
          </p:cNvPicPr>
          <p:nvPr/>
        </p:nvPicPr>
        <p:blipFill>
          <a:blip r:embed="rId4"/>
          <a:srcRect/>
          <a:stretch>
            <a:fillRect/>
          </a:stretch>
        </p:blipFill>
        <p:spPr bwMode="auto">
          <a:xfrm>
            <a:off x="228600" y="3389175"/>
            <a:ext cx="8686800" cy="26306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553200"/>
          </a:xfrm>
        </p:spPr>
        <p:txBody>
          <a:bodyPr>
            <a:normAutofit fontScale="90000"/>
          </a:bodyPr>
          <a:lstStyle/>
          <a:p>
            <a:pPr marL="0" indent="0" algn="r" rtl="1"/>
            <a:r>
              <a:rPr lang="fa-IR" sz="2000" b="1" dirty="0">
                <a:solidFill>
                  <a:srgbClr val="FF0000"/>
                </a:solidFill>
                <a:cs typeface="B Nazanin" panose="00000400000000000000" pitchFamily="2" charset="-78"/>
              </a:rPr>
              <a:t>                      قوانين مربوط به منابع طبيعي درقانون معادن مصوب 1377 واصلاحيه مصوب  1390</a:t>
            </a:r>
            <a:br>
              <a:rPr lang="fa-IR" sz="1800" b="1" dirty="0">
                <a:cs typeface="B Nazanin" panose="00000400000000000000" pitchFamily="2" charset="-78"/>
              </a:rPr>
            </a:br>
            <a:br>
              <a:rPr lang="fa-IR" sz="1800" b="1" dirty="0">
                <a:cs typeface="B Nazanin" panose="00000400000000000000" pitchFamily="2" charset="-78"/>
              </a:rPr>
            </a:br>
            <a:r>
              <a:rPr lang="fa-IR" sz="1800" b="1" dirty="0">
                <a:cs typeface="B Nazanin" panose="00000400000000000000" pitchFamily="2" charset="-78"/>
              </a:rPr>
              <a:t>ماده 25 - چنانچه محدوده عملیات معدنی در منابع ملی و طبیعی واقع باشد، مطابق تبصره (4) ماده (3) قانون حفاظت و بهره‌برداری از جنگلها و‌مراتع کشور مصوب 1346 واصلاحیه‌های تصویب شده آن اقدام، لکن به جای بهره مالکانه وحق‌الارض مندرج درتبصره یادشده به ماخذ سه درصد(3%) حقوق دولتی موضوع </a:t>
            </a:r>
            <a:r>
              <a:rPr lang="fa-IR" sz="1800" b="1" u="sng" dirty="0">
                <a:cs typeface="B Nazanin" panose="00000400000000000000" pitchFamily="2" charset="-78"/>
              </a:rPr>
              <a:t>ماده (14) این قانون</a:t>
            </a:r>
            <a:r>
              <a:rPr lang="fa-IR" sz="1800" b="1" dirty="0">
                <a:cs typeface="B Nazanin" panose="00000400000000000000" pitchFamily="2" charset="-78"/>
              </a:rPr>
              <a:t> وتبصره‌های (1) و (2) آن به منظور بازسازی مناطق عملیات معدنی، علاوه بر حقوق دولتی مذکور‌توسط وزارت معادن و فلزات از بهره‌برداران ودارندگان اجازه برداشت دریافت وبه حساب مربوطه واریز می‌شود</a:t>
            </a:r>
            <a:r>
              <a:rPr lang="en-US" sz="1800" b="1" dirty="0">
                <a:cs typeface="B Nazanin" panose="00000400000000000000" pitchFamily="2" charset="-78"/>
              </a:rPr>
              <a:t>.</a:t>
            </a:r>
            <a:br>
              <a:rPr lang="en-US" sz="1800" dirty="0">
                <a:cs typeface="B Nazanin" panose="00000400000000000000" pitchFamily="2" charset="-78"/>
              </a:rPr>
            </a:br>
            <a:r>
              <a:rPr lang="fa-IR" sz="1800" b="1" dirty="0">
                <a:cs typeface="B Nazanin" panose="00000400000000000000" pitchFamily="2" charset="-78"/>
              </a:rPr>
              <a:t>ماده 14 - دارنده پروانه بهره‌برداری، باید درصدی از بهای ماده معدنی سرمعدن مندرج در پروانه را به نرخ روز، به عنوان حقوق دولتی، سالانه به‌وزارت معادن وفلزات پرداخت نماید. وزارت مزبور می‌تواند درصورت لزوم معادل بهای آن، ماده معدنی از بهره‌بردار اخذ کند</a:t>
            </a:r>
            <a:r>
              <a:rPr lang="en-US" sz="1800" b="1" dirty="0">
                <a:cs typeface="B Nazanin" panose="00000400000000000000" pitchFamily="2" charset="-78"/>
              </a:rPr>
              <a:t>.</a:t>
            </a:r>
            <a:br>
              <a:rPr lang="en-US" sz="1800" dirty="0">
                <a:cs typeface="B Nazanin" panose="00000400000000000000" pitchFamily="2" charset="-78"/>
              </a:rPr>
            </a:br>
            <a:r>
              <a:rPr lang="fa-IR" sz="1800" b="1" dirty="0">
                <a:cs typeface="B Nazanin" panose="00000400000000000000" pitchFamily="2" charset="-78"/>
              </a:rPr>
              <a:t>ماده17ـ ماده (25) قانون به شرح زیر اصلاح می گردد</a:t>
            </a:r>
            <a:r>
              <a:rPr lang="en-US" sz="1800" b="1" dirty="0">
                <a:cs typeface="B Nazanin" panose="00000400000000000000" pitchFamily="2" charset="-78"/>
              </a:rPr>
              <a:t>:</a:t>
            </a:r>
            <a:br>
              <a:rPr lang="en-US" sz="1800" b="1" dirty="0">
                <a:cs typeface="B Nazanin" panose="00000400000000000000" pitchFamily="2" charset="-78"/>
              </a:rPr>
            </a:br>
            <a:r>
              <a:rPr lang="en-US" sz="1800" b="1" dirty="0">
                <a:cs typeface="B Nazanin" panose="00000400000000000000" pitchFamily="2" charset="-78"/>
              </a:rPr>
              <a:t>    </a:t>
            </a:r>
            <a:r>
              <a:rPr lang="fa-IR" sz="1800" b="1" dirty="0">
                <a:cs typeface="B Nazanin" panose="00000400000000000000" pitchFamily="2" charset="-78"/>
              </a:rPr>
              <a:t>ماده25ـ چنانچه محدوده عملیات معدنی در منابع ملی و طبیعی واقع  شده  باشد، مطابق تبصره «4» ماده (3) قانون حفاظت و بهره‏برداری از جنگلها و مراتع مصوب سال 1346 و اصلاحات بعدی آن اقدام و به جای بهره مالکانه و حق الارض مندرج در تبصره یاد شده، به منظور جبران خسارت ناشی از اکتشاف یا بهره برداری مواد معدنی، هزینه های ناشی از اکتشاف یا بهره برداری مواد معدنی به ماخذ پانزده درصد (15%) درآمد دولت ناشی از اکتشاف موضوع تبصره «3» ماده (6) این قانون و همچنین دوازده درصد (12%) از کل حقوق دولتی موضوع ماده (14) این قانون و تبصره های ذیل آن که توسط وزارت صنعت، معدن و تجارت وصول می گردد و به  حساب خزانه داری کل کشور که از طریق وزارت جهاد کشاورزی تعیین می شود واریز می گردد تا برحسب مورد و در طی عملیات معدنی نسبت به احیاء و بازسازی محل عملیات معدنی اقدام گردد</a:t>
            </a:r>
            <a:br>
              <a:rPr lang="en-US" sz="1800" dirty="0">
                <a:cs typeface="B Nazanin" panose="00000400000000000000" pitchFamily="2" charset="-78"/>
              </a:rPr>
            </a:br>
            <a:r>
              <a:rPr lang="fa-IR" sz="1800" b="1" dirty="0">
                <a:cs typeface="B Nazanin" panose="00000400000000000000" pitchFamily="2" charset="-78"/>
              </a:rPr>
              <a:t>ماده12ـ ماده (14) قانون به شرح زیر اصلاح می گردد</a:t>
            </a:r>
            <a:r>
              <a:rPr lang="en-US" sz="1800" b="1" dirty="0">
                <a:cs typeface="B Nazanin" panose="00000400000000000000" pitchFamily="2" charset="-78"/>
              </a:rPr>
              <a:t>:</a:t>
            </a:r>
            <a:br>
              <a:rPr lang="en-US" sz="1800" b="1" dirty="0">
                <a:cs typeface="B Nazanin" panose="00000400000000000000" pitchFamily="2" charset="-78"/>
              </a:rPr>
            </a:br>
            <a:r>
              <a:rPr lang="en-US" sz="1800" b="1" dirty="0">
                <a:cs typeface="B Nazanin" panose="00000400000000000000" pitchFamily="2" charset="-78"/>
              </a:rPr>
              <a:t>    </a:t>
            </a:r>
            <a:r>
              <a:rPr lang="fa-IR" sz="1800" b="1" dirty="0">
                <a:cs typeface="B Nazanin" panose="00000400000000000000" pitchFamily="2" charset="-78"/>
              </a:rPr>
              <a:t>ماده14ـ دارنده پروانه بهره برداری باید درصدی از بهای ماده معدنی موضوع پروانه را به نرخ روز در سر معدن به  صورت استخراج شده یا کانه آرایی شده یا فرآوری شده در چهارچوب بودجه مصوب به تشخیص وزارت صنعت، معدن و تجارت به  عنوان حقوق دولتی به وزارت صنعت، معدن و تجارت پرداخت نماید. ضوابط تعیین زمان و میزان درصد یادشده با توجه به عوامل مؤثری همچون محل و موقعیت معدن، شرایط و موقعیت منطقه، میزان و نوع کانه آرایی، وضعیت ذخیره معدنی، روش استخراج، تعهدات و سود ترجیحی بهره بردار در آیین نامه  اجرائی این قانون مشخص می شود. درآمدهای حاصل از اجرای این ماده به  حساب خزانه داری کل کشور منظور می گردد</a:t>
            </a:r>
            <a:r>
              <a:rPr lang="en-US" sz="1800" b="1" dirty="0">
                <a:cs typeface="B Nazanin" panose="00000400000000000000" pitchFamily="2" charset="-78"/>
              </a:rPr>
              <a:t>.</a:t>
            </a:r>
            <a:br>
              <a:rPr lang="en-US" sz="1600" dirty="0">
                <a:cs typeface="B Nazanin" panose="00000400000000000000" pitchFamily="2" charset="-78"/>
              </a:rPr>
            </a:br>
            <a:endParaRPr lang="fa-IR" sz="1600" dirty="0"/>
          </a:p>
        </p:txBody>
      </p:sp>
    </p:spTree>
    <p:extLst>
      <p:ext uri="{BB962C8B-B14F-4D97-AF65-F5344CB8AC3E}">
        <p14:creationId xmlns:p14="http://schemas.microsoft.com/office/powerpoint/2010/main" val="1226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646331"/>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فرآیند ادامه فعالیت دارندگان پروانه اکتشاف مربوط به قبل از اصلاحیه قانون معادن مصوب 1390  </a:t>
              </a:r>
            </a:p>
            <a:p>
              <a:pPr algn="ctr" rtl="1"/>
              <a:r>
                <a:rPr lang="fa-IR" dirty="0">
                  <a:solidFill>
                    <a:schemeClr val="accent1">
                      <a:lumMod val="75000"/>
                    </a:schemeClr>
                  </a:solidFill>
                  <a:cs typeface="B Titr" pitchFamily="2" charset="-78"/>
                </a:rPr>
                <a:t>که از منابع طبیعی استعلام نشده اند.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323439"/>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4- حقوق عرفی دارندگان پروانه چرای دام برای محدوده های پروانه اکتشافی که سابقه انجام فعالیت معدنی در آنها مربوط به قبل از قانون تنظیم بخشی از مقررات مالی دولت (تبصره یک ماده 47)می باشد،  فقط محدوده گواهی کشف را شامل می شود. </a:t>
            </a:r>
          </a:p>
          <a:p>
            <a:pPr algn="ctr" rtl="1"/>
            <a:r>
              <a:rPr lang="fa-IR" sz="2000" b="1" dirty="0">
                <a:solidFill>
                  <a:srgbClr val="0070C0"/>
                </a:solidFill>
                <a:cs typeface="B Titr" pitchFamily="2" charset="-78"/>
              </a:rPr>
              <a:t> (مستند به ماده 6 گردهمایی مورخ 95/5/24قم) </a:t>
            </a:r>
            <a:endParaRPr lang="en-US" sz="2000" b="1" dirty="0">
              <a:solidFill>
                <a:srgbClr val="0070C0"/>
              </a:solidFill>
              <a:cs typeface="B Titr" pitchFamily="2" charset="-78"/>
            </a:endParaRPr>
          </a:p>
        </p:txBody>
      </p:sp>
      <p:grpSp>
        <p:nvGrpSpPr>
          <p:cNvPr id="8" name="Group 8"/>
          <p:cNvGrpSpPr/>
          <p:nvPr/>
        </p:nvGrpSpPr>
        <p:grpSpPr>
          <a:xfrm>
            <a:off x="762000" y="2590800"/>
            <a:ext cx="7863840" cy="4114803"/>
            <a:chOff x="533400" y="2840989"/>
            <a:chExt cx="8229600" cy="4920761"/>
          </a:xfrm>
        </p:grpSpPr>
        <p:pic>
          <p:nvPicPr>
            <p:cNvPr id="13" name="Picture 2" descr="F:\کارگروه تعامل با منابع طبیعی\6-1-qom.JPG"/>
            <p:cNvPicPr>
              <a:picLocks noChangeAspect="1" noChangeArrowheads="1"/>
            </p:cNvPicPr>
            <p:nvPr/>
          </p:nvPicPr>
          <p:blipFill>
            <a:blip r:embed="rId4"/>
            <a:srcRect/>
            <a:stretch>
              <a:fillRect/>
            </a:stretch>
          </p:blipFill>
          <p:spPr bwMode="auto">
            <a:xfrm>
              <a:off x="533400" y="2840989"/>
              <a:ext cx="8229600" cy="816609"/>
            </a:xfrm>
            <a:prstGeom prst="rect">
              <a:avLst/>
            </a:prstGeom>
            <a:ln>
              <a:noFill/>
            </a:ln>
            <a:effectLst>
              <a:outerShdw blurRad="190500" algn="tl" rotWithShape="0">
                <a:srgbClr val="000000">
                  <a:alpha val="70000"/>
                </a:srgbClr>
              </a:outerShdw>
            </a:effectLst>
          </p:spPr>
        </p:pic>
        <p:pic>
          <p:nvPicPr>
            <p:cNvPr id="14" name="Picture 3" descr="F:\کارگروه تعامل با منابع طبیعی\6-2-qom.JPG"/>
            <p:cNvPicPr>
              <a:picLocks noChangeAspect="1" noChangeArrowheads="1"/>
            </p:cNvPicPr>
            <p:nvPr/>
          </p:nvPicPr>
          <p:blipFill>
            <a:blip r:embed="rId5"/>
            <a:srcRect/>
            <a:stretch>
              <a:fillRect/>
            </a:stretch>
          </p:blipFill>
          <p:spPr bwMode="auto">
            <a:xfrm>
              <a:off x="533400" y="3602792"/>
              <a:ext cx="8229600" cy="4158958"/>
            </a:xfrm>
            <a:prstGeom prst="rect">
              <a:avLst/>
            </a:prstGeom>
            <a:ln>
              <a:noFill/>
            </a:ln>
            <a:effectLst>
              <a:outerShdw blurRad="190500" algn="tl" rotWithShape="0">
                <a:srgbClr val="000000">
                  <a:alpha val="70000"/>
                </a:srgbClr>
              </a:outerShdw>
            </a:effectLst>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514600"/>
          </a:xfrm>
        </p:spPr>
        <p:txBody>
          <a:bodyPr>
            <a:normAutofit/>
          </a:bodyPr>
          <a:lstStyle/>
          <a:p>
            <a:pPr rtl="1"/>
            <a:r>
              <a:rPr lang="fa-IR" sz="3200" dirty="0">
                <a:solidFill>
                  <a:schemeClr val="accent1">
                    <a:lumMod val="75000"/>
                  </a:schemeClr>
                </a:solidFill>
                <a:cs typeface="B Titr" pitchFamily="2" charset="-78"/>
              </a:rPr>
              <a:t>فرآیند ادامه فعالیت دارندگان پروانه بهره برداری مربوط به قبل ازدستورالعمل 94/3/11 </a:t>
            </a:r>
            <a:br>
              <a:rPr lang="fa-IR" sz="3200" dirty="0">
                <a:solidFill>
                  <a:schemeClr val="accent1">
                    <a:lumMod val="75000"/>
                  </a:schemeClr>
                </a:solidFill>
                <a:cs typeface="B Titr" pitchFamily="2" charset="-78"/>
              </a:rPr>
            </a:br>
            <a:r>
              <a:rPr lang="fa-IR" sz="3200" dirty="0">
                <a:solidFill>
                  <a:schemeClr val="accent1">
                    <a:lumMod val="75000"/>
                  </a:schemeClr>
                </a:solidFill>
                <a:cs typeface="B Titr" pitchFamily="2" charset="-78"/>
              </a:rPr>
              <a:t>و اصلاحیه قانون معادن مصوب 1390</a:t>
            </a:r>
            <a:endParaRPr lang="en-US" sz="3200" u="sng" dirty="0">
              <a:solidFill>
                <a:schemeClr val="accent1">
                  <a:lumMod val="75000"/>
                </a:schemeClr>
              </a:solidFill>
              <a:cs typeface="B Titr" pitchFamily="2" charset="-78"/>
            </a:endParaRPr>
          </a:p>
        </p:txBody>
      </p:sp>
    </p:spTree>
    <p:extLst>
      <p:ext uri="{BB962C8B-B14F-4D97-AF65-F5344CB8AC3E}">
        <p14:creationId xmlns:p14="http://schemas.microsoft.com/office/powerpoint/2010/main" val="3354559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646331"/>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فرآیند ادامه فعالیت دارندگان پروانه بهره برداری مربوط به قبل از اصلاحیه قانون معادن مصوب 1390  که از اداره کل منابع طبیعی استعلام نشده اند.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0" y="1143001"/>
            <a:ext cx="9144000" cy="707886"/>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1- تمدید پروانه بهره برداری منوط به معرفي متقاضي به منابع طبيعي جهت سپردن تعهدات مي باشد.</a:t>
            </a:r>
          </a:p>
          <a:p>
            <a:pPr algn="ctr" rtl="1"/>
            <a:r>
              <a:rPr lang="fa-IR" sz="2000" b="1" dirty="0">
                <a:solidFill>
                  <a:srgbClr val="0070C0"/>
                </a:solidFill>
                <a:cs typeface="B Titr" pitchFamily="2" charset="-78"/>
              </a:rPr>
              <a:t>(مستند به بند 5-6 دستورالعمل )</a:t>
            </a:r>
          </a:p>
        </p:txBody>
      </p:sp>
      <p:pic>
        <p:nvPicPr>
          <p:cNvPr id="7" name="Picture 2" descr="F:\کارگروه تعامل با منابع طبیعی\6-5.JPG"/>
          <p:cNvPicPr>
            <a:picLocks noChangeAspect="1" noChangeArrowheads="1"/>
          </p:cNvPicPr>
          <p:nvPr/>
        </p:nvPicPr>
        <p:blipFill>
          <a:blip r:embed="rId4"/>
          <a:srcRect/>
          <a:stretch>
            <a:fillRect/>
          </a:stretch>
        </p:blipFill>
        <p:spPr bwMode="auto">
          <a:xfrm>
            <a:off x="213360" y="2669682"/>
            <a:ext cx="8778240" cy="28929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646331"/>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فرآیند ادامه فعالیت دارندگان پروانه بهره برداری مربوط به قبل از اصلاحیه قانون معادن مصوب 1390  که از اداره کل منابع طبیعی استعلام نشده اند.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323439"/>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2- انجام فعالیت معدنی  در عرصه های بهره برداری شده قبلی (کارگاه های فعلی) و فاقد استعلام مربوط به قبل از توافقنامه مورخ</a:t>
            </a:r>
            <a:r>
              <a:rPr lang="en-US" sz="2000" b="1" dirty="0">
                <a:solidFill>
                  <a:srgbClr val="0070C0"/>
                </a:solidFill>
                <a:cs typeface="B Titr" pitchFamily="2" charset="-78"/>
              </a:rPr>
              <a:t> </a:t>
            </a:r>
            <a:r>
              <a:rPr lang="fa-IR" sz="2000" b="1" dirty="0">
                <a:solidFill>
                  <a:srgbClr val="0070C0"/>
                </a:solidFill>
                <a:cs typeface="B Titr" pitchFamily="2" charset="-78"/>
              </a:rPr>
              <a:t>93/10/23 بهنگام واگذاری مجدد و تمدید پروانه بهره برداری بلامانع بوده و انجام عملیات درمناطق کار نشده مطابق توافقنامه می باشد.</a:t>
            </a:r>
          </a:p>
          <a:p>
            <a:pPr algn="ctr" rtl="1"/>
            <a:r>
              <a:rPr lang="fa-IR" sz="2000" b="1" dirty="0">
                <a:solidFill>
                  <a:srgbClr val="0070C0"/>
                </a:solidFill>
                <a:cs typeface="B Titr" pitchFamily="2" charset="-78"/>
              </a:rPr>
              <a:t>(مستند به ماده 2 گردهمایی مورخ 95/5/24 قم)</a:t>
            </a:r>
          </a:p>
        </p:txBody>
      </p:sp>
      <p:pic>
        <p:nvPicPr>
          <p:cNvPr id="3074" name="Picture 2" descr="F:\کارگروه تعامل با منابع طبیعی\qom-2.JPG"/>
          <p:cNvPicPr>
            <a:picLocks noChangeAspect="1" noChangeArrowheads="1"/>
          </p:cNvPicPr>
          <p:nvPr/>
        </p:nvPicPr>
        <p:blipFill>
          <a:blip r:embed="rId4"/>
          <a:srcRect/>
          <a:stretch>
            <a:fillRect/>
          </a:stretch>
        </p:blipFill>
        <p:spPr bwMode="auto">
          <a:xfrm>
            <a:off x="228600" y="2895600"/>
            <a:ext cx="8686800" cy="20646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646331"/>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فرآیند ادامه فعالیت دارندگان پروانه بهره برداری مربوط به قبل از اصلاحیه قانون معادن مصوب 1390  که از اداره کل منابع طبیعی استعلام نشده اند.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015663"/>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3- معادن فعال طبقه 2 که استعلام نشده اند در صورت اخذ حقوق دولتی مشمول اخذ جریمه و خسارت نمی باشند.</a:t>
            </a:r>
          </a:p>
          <a:p>
            <a:pPr algn="ctr" rtl="1"/>
            <a:r>
              <a:rPr lang="fa-IR" sz="2000" b="1" dirty="0">
                <a:solidFill>
                  <a:srgbClr val="0070C0"/>
                </a:solidFill>
                <a:cs typeface="B Titr" pitchFamily="2" charset="-78"/>
              </a:rPr>
              <a:t> (مستند به ماده 12 گردهمایی مورخ 94/8/24)</a:t>
            </a:r>
          </a:p>
        </p:txBody>
      </p:sp>
      <p:pic>
        <p:nvPicPr>
          <p:cNvPr id="2050" name="Picture 2" descr="F:\کارگروه تعامل با منابع طبیعی\12-941015.JPG"/>
          <p:cNvPicPr>
            <a:picLocks noChangeAspect="1" noChangeArrowheads="1"/>
          </p:cNvPicPr>
          <p:nvPr/>
        </p:nvPicPr>
        <p:blipFill>
          <a:blip r:embed="rId4"/>
          <a:srcRect/>
          <a:stretch>
            <a:fillRect/>
          </a:stretch>
        </p:blipFill>
        <p:spPr bwMode="auto">
          <a:xfrm>
            <a:off x="152400" y="2590800"/>
            <a:ext cx="8778240" cy="9734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43470"/>
            <a:ext cx="9128760" cy="923330"/>
            <a:chOff x="152400" y="143470"/>
            <a:chExt cx="9128760" cy="923330"/>
          </a:xfrm>
        </p:grpSpPr>
        <p:pic>
          <p:nvPicPr>
            <p:cNvPr id="3" name="Picture 7" descr="F:\کارگروه تعامل با منابع طبیعی\images.jpg"/>
            <p:cNvPicPr>
              <a:picLocks noChangeAspect="1" noChangeArrowheads="1"/>
            </p:cNvPicPr>
            <p:nvPr/>
          </p:nvPicPr>
          <p:blipFill>
            <a:blip r:embed="rId2"/>
            <a:srcRect/>
            <a:stretch>
              <a:fillRect/>
            </a:stretch>
          </p:blipFill>
          <p:spPr bwMode="auto">
            <a:xfrm>
              <a:off x="152400" y="335280"/>
              <a:ext cx="731520" cy="731520"/>
            </a:xfrm>
            <a:prstGeom prst="rect">
              <a:avLst/>
            </a:prstGeom>
            <a:noFill/>
          </p:spPr>
        </p:pic>
        <p:sp>
          <p:nvSpPr>
            <p:cNvPr id="4" name="TextBox 3"/>
            <p:cNvSpPr txBox="1"/>
            <p:nvPr/>
          </p:nvSpPr>
          <p:spPr>
            <a:xfrm>
              <a:off x="533400" y="143470"/>
              <a:ext cx="8153400" cy="646331"/>
            </a:xfrm>
            <a:prstGeom prst="rect">
              <a:avLst/>
            </a:prstGeom>
            <a:noFill/>
          </p:spPr>
          <p:txBody>
            <a:bodyPr wrap="square" rtlCol="0">
              <a:spAutoFit/>
            </a:bodyPr>
            <a:lstStyle/>
            <a:p>
              <a:pPr algn="ctr" rtl="1"/>
              <a:r>
                <a:rPr lang="fa-IR" dirty="0">
                  <a:solidFill>
                    <a:schemeClr val="accent1">
                      <a:lumMod val="75000"/>
                    </a:schemeClr>
                  </a:solidFill>
                  <a:cs typeface="B Titr" pitchFamily="2" charset="-78"/>
                </a:rPr>
                <a:t>فرآیند ادامه فعالیت دارندگان پروانه بهره برداری مربوط به قبل از اصلاحیه قانون معادن مصوب 1390  که از اداره کل منابع طبیعی استعلام نشده اند. </a:t>
              </a:r>
              <a:endParaRPr lang="en-US" u="sng" dirty="0">
                <a:solidFill>
                  <a:schemeClr val="accent1">
                    <a:lumMod val="75000"/>
                  </a:schemeClr>
                </a:solidFill>
                <a:cs typeface="B Titr" pitchFamily="2" charset="-78"/>
              </a:endParaRPr>
            </a:p>
          </p:txBody>
        </p:sp>
        <p:pic>
          <p:nvPicPr>
            <p:cNvPr id="5" name="Picture 4" descr="F:\کارگروه تعامل با منابع طبیعی\i9el_basaki-6604.png"/>
            <p:cNvPicPr>
              <a:picLocks noChangeAspect="1" noChangeArrowheads="1"/>
            </p:cNvPicPr>
            <p:nvPr/>
          </p:nvPicPr>
          <p:blipFill>
            <a:blip r:embed="rId3" cstate="print"/>
            <a:srcRect/>
            <a:stretch>
              <a:fillRect/>
            </a:stretch>
          </p:blipFill>
          <p:spPr bwMode="auto">
            <a:xfrm>
              <a:off x="8001000" y="374894"/>
              <a:ext cx="1280160" cy="691906"/>
            </a:xfrm>
            <a:prstGeom prst="rect">
              <a:avLst/>
            </a:prstGeom>
            <a:noFill/>
          </p:spPr>
        </p:pic>
      </p:grpSp>
      <p:sp>
        <p:nvSpPr>
          <p:cNvPr id="6" name="TextBox 5"/>
          <p:cNvSpPr txBox="1"/>
          <p:nvPr/>
        </p:nvSpPr>
        <p:spPr>
          <a:xfrm>
            <a:off x="213360" y="1143001"/>
            <a:ext cx="8778240" cy="1631216"/>
          </a:xfrm>
          <a:prstGeom prst="rect">
            <a:avLst/>
          </a:prstGeom>
          <a:noFill/>
          <a:ln>
            <a:solidFill>
              <a:srgbClr val="FF0000"/>
            </a:solidFill>
          </a:ln>
        </p:spPr>
        <p:txBody>
          <a:bodyPr wrap="square" rtlCol="0">
            <a:spAutoFit/>
          </a:bodyPr>
          <a:lstStyle/>
          <a:p>
            <a:pPr algn="ctr" rtl="1"/>
            <a:r>
              <a:rPr lang="fa-IR" sz="2000" b="1" dirty="0">
                <a:solidFill>
                  <a:srgbClr val="0070C0"/>
                </a:solidFill>
                <a:cs typeface="B Titr" pitchFamily="2" charset="-78"/>
              </a:rPr>
              <a:t>4- حقوق عرفی دارندگان پروانه چرای دام برای معادن مسبوق به سابقه که انجام فعالیت معدنی در آنها مربوط به قبل از قانون تنظیم بخشی از مقررات مالی دولت (تبصره یک ماده 47)می باشد، در صورت وسعت زیاد محدوده پروانه بهره برداری میزان سطح تغییر یافته در بازه های زمانی 5 ساله توسط اداره کل مورد بازنگری برای محاسبه حقوق عرفی قرار می گیرد.</a:t>
            </a:r>
          </a:p>
          <a:p>
            <a:pPr algn="ctr" rtl="1"/>
            <a:r>
              <a:rPr lang="fa-IR" sz="2000" b="1" dirty="0">
                <a:solidFill>
                  <a:srgbClr val="0070C0"/>
                </a:solidFill>
                <a:cs typeface="B Titr" pitchFamily="2" charset="-78"/>
              </a:rPr>
              <a:t> (مستند به ماده 6 گردهمایی مورخ 95/5/24 قم)</a:t>
            </a:r>
          </a:p>
        </p:txBody>
      </p:sp>
      <p:grpSp>
        <p:nvGrpSpPr>
          <p:cNvPr id="19" name="Group 18"/>
          <p:cNvGrpSpPr/>
          <p:nvPr/>
        </p:nvGrpSpPr>
        <p:grpSpPr>
          <a:xfrm>
            <a:off x="899160" y="2907425"/>
            <a:ext cx="7406640" cy="3798175"/>
            <a:chOff x="899160" y="2907425"/>
            <a:chExt cx="7406640" cy="3798175"/>
          </a:xfrm>
        </p:grpSpPr>
        <p:grpSp>
          <p:nvGrpSpPr>
            <p:cNvPr id="9" name="Group 8"/>
            <p:cNvGrpSpPr/>
            <p:nvPr/>
          </p:nvGrpSpPr>
          <p:grpSpPr>
            <a:xfrm>
              <a:off x="899160" y="2907425"/>
              <a:ext cx="7406640" cy="3798175"/>
              <a:chOff x="533400" y="2840990"/>
              <a:chExt cx="8229600" cy="4920760"/>
            </a:xfrm>
          </p:grpSpPr>
          <p:pic>
            <p:nvPicPr>
              <p:cNvPr id="1026" name="Picture 2" descr="F:\کارگروه تعامل با منابع طبیعی\6-1-qom.JPG"/>
              <p:cNvPicPr>
                <a:picLocks noChangeAspect="1" noChangeArrowheads="1"/>
              </p:cNvPicPr>
              <p:nvPr/>
            </p:nvPicPr>
            <p:blipFill>
              <a:blip r:embed="rId4"/>
              <a:srcRect/>
              <a:stretch>
                <a:fillRect/>
              </a:stretch>
            </p:blipFill>
            <p:spPr bwMode="auto">
              <a:xfrm>
                <a:off x="533400" y="2840990"/>
                <a:ext cx="8229600" cy="816610"/>
              </a:xfrm>
              <a:prstGeom prst="rect">
                <a:avLst/>
              </a:prstGeom>
              <a:ln>
                <a:noFill/>
              </a:ln>
              <a:effectLst>
                <a:outerShdw blurRad="190500" algn="tl" rotWithShape="0">
                  <a:srgbClr val="000000">
                    <a:alpha val="70000"/>
                  </a:srgbClr>
                </a:outerShdw>
              </a:effectLst>
            </p:spPr>
          </p:pic>
          <p:pic>
            <p:nvPicPr>
              <p:cNvPr id="1027" name="Picture 3" descr="F:\کارگروه تعامل با منابع طبیعی\6-2-qom.JPG"/>
              <p:cNvPicPr>
                <a:picLocks noChangeAspect="1" noChangeArrowheads="1"/>
              </p:cNvPicPr>
              <p:nvPr/>
            </p:nvPicPr>
            <p:blipFill>
              <a:blip r:embed="rId5"/>
              <a:srcRect/>
              <a:stretch>
                <a:fillRect/>
              </a:stretch>
            </p:blipFill>
            <p:spPr bwMode="auto">
              <a:xfrm>
                <a:off x="533400" y="3602792"/>
                <a:ext cx="8229600" cy="4158958"/>
              </a:xfrm>
              <a:prstGeom prst="rect">
                <a:avLst/>
              </a:prstGeom>
              <a:ln>
                <a:noFill/>
              </a:ln>
              <a:effectLst>
                <a:outerShdw blurRad="190500" algn="tl" rotWithShape="0">
                  <a:srgbClr val="000000">
                    <a:alpha val="70000"/>
                  </a:srgbClr>
                </a:outerShdw>
              </a:effectLst>
            </p:spPr>
          </p:pic>
        </p:grpSp>
        <p:cxnSp>
          <p:nvCxnSpPr>
            <p:cNvPr id="11" name="Straight Connector 10"/>
            <p:cNvCxnSpPr/>
            <p:nvPr/>
          </p:nvCxnSpPr>
          <p:spPr>
            <a:xfrm rot="10800000">
              <a:off x="990600" y="5484811"/>
              <a:ext cx="4495800" cy="1588"/>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990602" y="5942012"/>
              <a:ext cx="7238999" cy="1587"/>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990601" y="6323012"/>
              <a:ext cx="7238999" cy="1587"/>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1447804" y="6629400"/>
              <a:ext cx="6781796" cy="3"/>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کارگروه تعامل با منابع طبیعی\6-5.JPG"/>
          <p:cNvPicPr/>
          <p:nvPr/>
        </p:nvPicPr>
        <p:blipFill>
          <a:blip r:embed="rId2"/>
          <a:srcRect/>
          <a:stretch>
            <a:fillRect/>
          </a:stretch>
        </p:blipFill>
        <p:spPr bwMode="auto">
          <a:xfrm>
            <a:off x="533400" y="152400"/>
            <a:ext cx="8254482" cy="14071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descr="F:\کارگروه تعامل با منابع طبیعی\qom-2.JPG"/>
          <p:cNvPicPr/>
          <p:nvPr/>
        </p:nvPicPr>
        <p:blipFill>
          <a:blip r:embed="rId3"/>
          <a:srcRect/>
          <a:stretch>
            <a:fillRect/>
          </a:stretch>
        </p:blipFill>
        <p:spPr bwMode="auto">
          <a:xfrm>
            <a:off x="177282" y="1676400"/>
            <a:ext cx="8610600" cy="1104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4" name="Group 3"/>
          <p:cNvGrpSpPr/>
          <p:nvPr/>
        </p:nvGrpSpPr>
        <p:grpSpPr>
          <a:xfrm>
            <a:off x="177282" y="2879271"/>
            <a:ext cx="8738118" cy="1905000"/>
            <a:chOff x="1782418" y="-224301"/>
            <a:chExt cx="4167808" cy="4133756"/>
          </a:xfrm>
        </p:grpSpPr>
        <p:pic>
          <p:nvPicPr>
            <p:cNvPr id="5" name="Picture 4" descr="F:\کارگروه تعامل با منابع طبیعی\4-4.JPG"/>
            <p:cNvPicPr>
              <a:picLocks noChangeAspect="1" noChangeArrowheads="1"/>
            </p:cNvPicPr>
            <p:nvPr/>
          </p:nvPicPr>
          <p:blipFill>
            <a:blip r:embed="rId4"/>
            <a:srcRect/>
            <a:stretch>
              <a:fillRect/>
            </a:stretch>
          </p:blipFill>
          <p:spPr bwMode="auto">
            <a:xfrm>
              <a:off x="1782418" y="-224301"/>
              <a:ext cx="4167808" cy="4133756"/>
            </a:xfrm>
            <a:prstGeom prst="round2DiagRect">
              <a:avLst>
                <a:gd name="adj1" fmla="val 4963"/>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ounded Rectangle 5"/>
            <p:cNvSpPr/>
            <p:nvPr/>
          </p:nvSpPr>
          <p:spPr>
            <a:xfrm>
              <a:off x="2630859" y="2260266"/>
              <a:ext cx="1859677" cy="41103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15000"/>
                </a:lnSpc>
                <a:spcAft>
                  <a:spcPts val="1000"/>
                </a:spcAft>
              </a:pPr>
              <a:r>
                <a:rPr lang="en-US" sz="1100">
                  <a:effectLst/>
                  <a:ea typeface="Times New Roman"/>
                  <a:cs typeface="Arial"/>
                </a:rPr>
                <a:t> </a:t>
              </a:r>
              <a:endParaRPr lang="en-US" sz="1100">
                <a:effectLst/>
                <a:ea typeface="Calibri"/>
                <a:cs typeface="Arial"/>
              </a:endParaRPr>
            </a:p>
          </p:txBody>
        </p:sp>
      </p:grpSp>
      <p:sp>
        <p:nvSpPr>
          <p:cNvPr id="7" name="Rectangle 6"/>
          <p:cNvSpPr/>
          <p:nvPr/>
        </p:nvSpPr>
        <p:spPr>
          <a:xfrm>
            <a:off x="177282" y="4953000"/>
            <a:ext cx="8610600" cy="1815882"/>
          </a:xfrm>
          <a:prstGeom prst="rect">
            <a:avLst/>
          </a:prstGeom>
        </p:spPr>
        <p:txBody>
          <a:bodyPr wrap="square">
            <a:spAutoFit/>
          </a:bodyPr>
          <a:lstStyle/>
          <a:p>
            <a:pPr algn="ctr" rtl="1"/>
            <a:r>
              <a:rPr lang="fa-IR" sz="1400" b="1" dirty="0">
                <a:cs typeface="B Nazanin" panose="00000400000000000000" pitchFamily="2" charset="-78"/>
              </a:rPr>
              <a:t> فرم معرفی جهت  تمدید پروانه بهره برداری  </a:t>
            </a:r>
            <a:endParaRPr lang="en-US" sz="1400" dirty="0">
              <a:cs typeface="B Nazanin" panose="00000400000000000000" pitchFamily="2" charset="-78"/>
            </a:endParaRPr>
          </a:p>
          <a:p>
            <a:pPr algn="r"/>
            <a:r>
              <a:rPr lang="en-US" sz="1400" b="1" dirty="0">
                <a:cs typeface="B Nazanin" panose="00000400000000000000" pitchFamily="2" charset="-78"/>
              </a:rPr>
              <a:t>……</a:t>
            </a:r>
            <a:r>
              <a:rPr lang="fa-IR" sz="1400" b="1" dirty="0">
                <a:cs typeface="B Nazanin" panose="00000400000000000000" pitchFamily="2" charset="-78"/>
              </a:rPr>
              <a:t>اداره کل منابع طبیعی استان </a:t>
            </a:r>
            <a:endParaRPr lang="en-US" sz="1400" b="1" dirty="0">
              <a:cs typeface="B Nazanin" panose="00000400000000000000" pitchFamily="2" charset="-78"/>
            </a:endParaRPr>
          </a:p>
          <a:p>
            <a:pPr algn="r"/>
            <a:r>
              <a:rPr lang="fa-IR" sz="1400" b="1" dirty="0">
                <a:cs typeface="B Nazanin" panose="00000400000000000000" pitchFamily="2" charset="-78"/>
              </a:rPr>
              <a:t>سلام علیکم </a:t>
            </a:r>
            <a:endParaRPr lang="en-US" sz="1400" dirty="0">
              <a:cs typeface="B Nazanin" panose="00000400000000000000" pitchFamily="2" charset="-78"/>
            </a:endParaRPr>
          </a:p>
          <a:p>
            <a:pPr algn="r" rtl="1"/>
            <a:r>
              <a:rPr lang="fa-IR" sz="1400" b="1" dirty="0">
                <a:cs typeface="B Nazanin" panose="00000400000000000000" pitchFamily="2" charset="-78"/>
              </a:rPr>
              <a:t> احتراما باستناد بند 5=6 دستوالعمل مورخ 11/4/94 بمنظور ساماندهی و ادامه فعالیت در محدوده پروانه بهره برداری شماره ...... مورخ ........ که قبل از تصویب قانون معادن مصوب 1390 مطابق قانون استعلام نگردیده و منجر به صدور پروانه بهره برداری شده است. بدینوسیله  آقای / خانم / شرکت ......... همزمان با تمدید مجوز جهت سپردن تعهد به آن اداره کل معرفی </a:t>
            </a:r>
            <a:r>
              <a:rPr lang="fa-IR" sz="1400" dirty="0">
                <a:cs typeface="B Nazanin" panose="00000400000000000000" pitchFamily="2" charset="-78"/>
              </a:rPr>
              <a:t>و جهت رعایت ردیف 2 گردهمایی مورخ 24/5/95مختصات عرصه های بهره برداری شده قبلی بشرح ذیل ارسال می گردد خواهشمند است در مهلت مقرر در بند 4-4دستورالعمل مورخ 11/4/94 یک نسخه  از تعهد تنظیمی را به این سازمان ارسال فرمایید</a:t>
            </a:r>
            <a:r>
              <a:rPr lang="fa-IR" sz="1400" b="1" dirty="0">
                <a:cs typeface="B Nazanin" panose="00000400000000000000" pitchFamily="2" charset="-78"/>
              </a:rPr>
              <a:t> .   </a:t>
            </a:r>
            <a:endParaRPr lang="fa-IR" sz="1400" dirty="0">
              <a:cs typeface="B Nazanin" panose="00000400000000000000" pitchFamily="2" charset="-78"/>
            </a:endParaRPr>
          </a:p>
        </p:txBody>
      </p:sp>
    </p:spTree>
    <p:extLst>
      <p:ext uri="{BB962C8B-B14F-4D97-AF65-F5344CB8AC3E}">
        <p14:creationId xmlns:p14="http://schemas.microsoft.com/office/powerpoint/2010/main" val="331756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کارگروه تعامل با منابع طبیعی\6-10.JPG"/>
          <p:cNvPicPr/>
          <p:nvPr/>
        </p:nvPicPr>
        <p:blipFill>
          <a:blip r:embed="rId2"/>
          <a:srcRect/>
          <a:stretch>
            <a:fillRect/>
          </a:stretch>
        </p:blipFill>
        <p:spPr bwMode="auto">
          <a:xfrm>
            <a:off x="381000" y="228600"/>
            <a:ext cx="8610600" cy="24371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3" name="Group 2"/>
          <p:cNvGrpSpPr/>
          <p:nvPr/>
        </p:nvGrpSpPr>
        <p:grpSpPr>
          <a:xfrm>
            <a:off x="269033" y="2858408"/>
            <a:ext cx="8686800" cy="1905000"/>
            <a:chOff x="1782418" y="-224301"/>
            <a:chExt cx="4167808" cy="4133756"/>
          </a:xfrm>
        </p:grpSpPr>
        <p:pic>
          <p:nvPicPr>
            <p:cNvPr id="4" name="Picture 3" descr="F:\کارگروه تعامل با منابع طبیعی\4-4.JPG"/>
            <p:cNvPicPr>
              <a:picLocks noChangeAspect="1" noChangeArrowheads="1"/>
            </p:cNvPicPr>
            <p:nvPr/>
          </p:nvPicPr>
          <p:blipFill>
            <a:blip r:embed="rId3"/>
            <a:srcRect/>
            <a:stretch>
              <a:fillRect/>
            </a:stretch>
          </p:blipFill>
          <p:spPr bwMode="auto">
            <a:xfrm>
              <a:off x="1782418" y="-224301"/>
              <a:ext cx="4167808" cy="4133756"/>
            </a:xfrm>
            <a:prstGeom prst="round2DiagRect">
              <a:avLst>
                <a:gd name="adj1" fmla="val 4963"/>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ounded Rectangle 4"/>
            <p:cNvSpPr/>
            <p:nvPr/>
          </p:nvSpPr>
          <p:spPr>
            <a:xfrm>
              <a:off x="2630859" y="2260266"/>
              <a:ext cx="1859677" cy="411032"/>
            </a:xfrm>
            <a:prstGeom prst="roundRect">
              <a:avLst/>
            </a:prstGeom>
            <a:noFill/>
            <a:ln w="38100" cap="flat" cmpd="sng" algn="ctr">
              <a:solidFill>
                <a:srgbClr val="00B050"/>
              </a:solidFill>
              <a:prstDash val="solid"/>
            </a:ln>
            <a:effectLst/>
          </p:spPr>
          <p:txBody>
            <a:bodyPr rtlCol="0" anchor="ctr"/>
            <a:lstStyle/>
            <a:p>
              <a:pPr algn="l" rtl="0">
                <a:lnSpc>
                  <a:spcPct val="115000"/>
                </a:lnSpc>
                <a:spcAft>
                  <a:spcPts val="1000"/>
                </a:spcAft>
              </a:pPr>
              <a:r>
                <a:rPr lang="en-US" sz="1100">
                  <a:effectLst/>
                  <a:latin typeface="Calibri"/>
                  <a:ea typeface="Times New Roman"/>
                  <a:cs typeface="Arial"/>
                </a:rPr>
                <a:t> </a:t>
              </a:r>
              <a:endParaRPr lang="en-US" sz="1100">
                <a:effectLst/>
                <a:latin typeface="Calibri"/>
                <a:ea typeface="Calibri"/>
                <a:cs typeface="Arial"/>
              </a:endParaRPr>
            </a:p>
          </p:txBody>
        </p:sp>
      </p:grpSp>
      <p:sp>
        <p:nvSpPr>
          <p:cNvPr id="6" name="Rectangle 5"/>
          <p:cNvSpPr/>
          <p:nvPr/>
        </p:nvSpPr>
        <p:spPr>
          <a:xfrm>
            <a:off x="192833" y="4826675"/>
            <a:ext cx="8839200" cy="2031325"/>
          </a:xfrm>
          <a:prstGeom prst="rect">
            <a:avLst/>
          </a:prstGeom>
        </p:spPr>
        <p:txBody>
          <a:bodyPr wrap="square">
            <a:spAutoFit/>
          </a:bodyPr>
          <a:lstStyle/>
          <a:p>
            <a:pPr algn="ctr" rtl="1"/>
            <a:r>
              <a:rPr lang="fa-IR" b="1" dirty="0">
                <a:cs typeface="B Nazanin" panose="00000400000000000000" pitchFamily="2" charset="-78"/>
              </a:rPr>
              <a:t> فرم معرفی جهت انتقال  پروانه بهره برداری  </a:t>
            </a:r>
            <a:endParaRPr lang="en-US" dirty="0">
              <a:cs typeface="B Nazanin" panose="00000400000000000000" pitchFamily="2" charset="-78"/>
            </a:endParaRPr>
          </a:p>
          <a:p>
            <a:pPr algn="r"/>
            <a:r>
              <a:rPr lang="fa-IR" b="1" dirty="0">
                <a:cs typeface="B Nazanin" panose="00000400000000000000" pitchFamily="2" charset="-78"/>
              </a:rPr>
              <a:t>اداره کل منابع طبیعی استان ......... </a:t>
            </a:r>
            <a:endParaRPr lang="en-US" dirty="0">
              <a:cs typeface="B Nazanin" panose="00000400000000000000" pitchFamily="2" charset="-78"/>
            </a:endParaRPr>
          </a:p>
          <a:p>
            <a:pPr algn="r"/>
            <a:r>
              <a:rPr lang="fa-IR" b="1" dirty="0">
                <a:cs typeface="B Nazanin" panose="00000400000000000000" pitchFamily="2" charset="-78"/>
              </a:rPr>
              <a:t>سلام علیکم </a:t>
            </a:r>
            <a:endParaRPr lang="en-US" dirty="0">
              <a:cs typeface="B Nazanin" panose="00000400000000000000" pitchFamily="2" charset="-78"/>
            </a:endParaRPr>
          </a:p>
          <a:p>
            <a:pPr algn="r" rtl="1"/>
            <a:r>
              <a:rPr lang="fa-IR" b="1" dirty="0">
                <a:cs typeface="B Nazanin" panose="00000400000000000000" pitchFamily="2" charset="-78"/>
              </a:rPr>
              <a:t> احتراما در راستای اجرای ماده 21 آیین نامه اجرایی قانون معادن باستناد بند10-6 دستوالعمل مورخ 11/4/94 بدینوسیله  آقای / خانم / شرکت ......... جهت انتقال تعهدات  مربوط به پروانه بهره برداری شماره .......... مورخ ............به آن اداره کل معرفی </a:t>
            </a:r>
            <a:r>
              <a:rPr lang="fa-IR" dirty="0">
                <a:cs typeface="B Nazanin" panose="00000400000000000000" pitchFamily="2" charset="-78"/>
              </a:rPr>
              <a:t>می گردد . خواهشمند است در مهلت مقرر در بند 4-4دستورالعمل  11/4/94یک نسخه  از تعهد تنظیمی را به این سازمان ارسال فرمایید</a:t>
            </a:r>
            <a:r>
              <a:rPr lang="fa-IR" b="1" dirty="0">
                <a:cs typeface="B Nazanin" panose="00000400000000000000" pitchFamily="2" charset="-78"/>
              </a:rPr>
              <a:t> .        </a:t>
            </a:r>
            <a:endParaRPr lang="fa-IR" dirty="0">
              <a:cs typeface="B Nazanin" panose="00000400000000000000" pitchFamily="2" charset="-78"/>
            </a:endParaRPr>
          </a:p>
        </p:txBody>
      </p:sp>
    </p:spTree>
    <p:extLst>
      <p:ext uri="{BB962C8B-B14F-4D97-AF65-F5344CB8AC3E}">
        <p14:creationId xmlns:p14="http://schemas.microsoft.com/office/powerpoint/2010/main" val="470156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553200"/>
          </a:xfrm>
        </p:spPr>
        <p:txBody>
          <a:bodyPr>
            <a:normAutofit fontScale="90000"/>
          </a:bodyPr>
          <a:lstStyle/>
          <a:p>
            <a:pPr marL="0" indent="0" algn="r" rtl="1"/>
            <a:r>
              <a:rPr lang="fa-IR" sz="1600" b="1">
                <a:solidFill>
                  <a:srgbClr val="FF0000"/>
                </a:solidFill>
                <a:cs typeface="B Nazanin" panose="00000400000000000000" pitchFamily="2" charset="-78"/>
              </a:rPr>
              <a:t>                                                    الزامات  </a:t>
            </a:r>
            <a:r>
              <a:rPr lang="fa-IR" sz="1600" b="1" dirty="0">
                <a:solidFill>
                  <a:srgbClr val="FF0000"/>
                </a:solidFill>
                <a:cs typeface="B Nazanin" panose="00000400000000000000" pitchFamily="2" charset="-78"/>
              </a:rPr>
              <a:t>مربوط به منابع طبيعي در قانون معادن  و آيين نامه اجرايي :</a:t>
            </a:r>
            <a:br>
              <a:rPr lang="fa-IR" sz="1600" b="1" dirty="0">
                <a:solidFill>
                  <a:srgbClr val="FF0000"/>
                </a:solidFill>
                <a:cs typeface="B Nazanin" panose="00000400000000000000" pitchFamily="2" charset="-78"/>
              </a:rPr>
            </a:br>
            <a:r>
              <a:rPr lang="fa-IR" sz="1200" b="1" dirty="0">
                <a:solidFill>
                  <a:srgbClr val="FF0000"/>
                </a:solidFill>
                <a:cs typeface="B Nazanin" panose="00000400000000000000" pitchFamily="2" charset="-78"/>
              </a:rPr>
              <a:t>ماده</a:t>
            </a:r>
            <a:r>
              <a:rPr lang="fa-IR" sz="1600" b="1" dirty="0">
                <a:solidFill>
                  <a:srgbClr val="FF0000"/>
                </a:solidFill>
                <a:cs typeface="B Nazanin" panose="00000400000000000000" pitchFamily="2" charset="-78"/>
              </a:rPr>
              <a:t>16ـ ماده (24) قانون به شرح زير اصلاح مي‌گردد:</a:t>
            </a:r>
            <a:br>
              <a:rPr lang="fa-IR" sz="1400" b="1" dirty="0">
                <a:cs typeface="B Nazanin" panose="00000400000000000000" pitchFamily="2" charset="-78"/>
              </a:rPr>
            </a:br>
            <a:r>
              <a:rPr lang="fa-IR" sz="1400" b="1" dirty="0">
                <a:cs typeface="B Nazanin" panose="00000400000000000000" pitchFamily="2" charset="-78"/>
              </a:rPr>
              <a:t>ماده24ـ جهت تسريع در امر اكتشاف و بهره‏برداري از معادن، دستگاههاي اجرائي و متوليان قانوني مربوط مكلفند حداكثر ظرف دو ماه نسبت به استعلام وزارت صنعت، معدن و تجارت جهت صدور پروانه اكتشاف در موارد ذيل اعلام نظر نمايند:</a:t>
            </a:r>
            <a:br>
              <a:rPr lang="en-US" sz="1400" b="1" dirty="0">
                <a:cs typeface="B Nazanin" panose="00000400000000000000" pitchFamily="2" charset="-78"/>
              </a:rPr>
            </a:br>
            <a:r>
              <a:rPr lang="fa-IR" sz="1400" b="1" dirty="0">
                <a:cs typeface="B Nazanin" panose="00000400000000000000" pitchFamily="2" charset="-78"/>
              </a:rPr>
              <a:t> ت ـ داخل جنگلها و مراتع</a:t>
            </a:r>
            <a:br>
              <a:rPr lang="en-US" sz="1400" b="1" dirty="0">
                <a:cs typeface="B Nazanin" panose="00000400000000000000" pitchFamily="2" charset="-78"/>
              </a:rPr>
            </a:br>
            <a:r>
              <a:rPr lang="fa-IR" sz="1400" b="1" dirty="0">
                <a:cs typeface="B Nazanin" panose="00000400000000000000" pitchFamily="2" charset="-78"/>
              </a:rPr>
              <a:t>استعلام از دستگاههاي اجرائي ذي‌ربط، توسط وزارت صنعت، معدن و تجارت و فقط يك‌بار براي صدور پروانه اكتشاف انجام مي‌گيرد. پروانه اكتشاف توسط وزارت صنعت، معدن و تجارت حداكثر سه ماه پس ‌از استعلام صادر مي‌شود. اعلام نظر بايد براي كل محدوده مورد تقاضا صورت گيرد و عدم اعلام ‌نظر در مهلت مقرر به منزله موافقت دستگاههاي مذكور تلقي مي‌شود.</a:t>
            </a:r>
            <a:br>
              <a:rPr lang="en-US" sz="1400" b="1" dirty="0">
                <a:cs typeface="B Nazanin" panose="00000400000000000000" pitchFamily="2" charset="-78"/>
              </a:rPr>
            </a:br>
            <a:r>
              <a:rPr lang="fa-IR" sz="1400" b="1" dirty="0">
                <a:cs typeface="B Nazanin" panose="00000400000000000000" pitchFamily="2" charset="-78"/>
              </a:rPr>
              <a:t>تبصره1ـ دستگاههاي اجرائي مربوط مكلفند ظرف سه ماه پس از ابلاغ اين قانون، نسبت به اعلام وضعيت حريمهاي قانوني خود به وزارت صنعت، معدن و تجارت اقدام نمايند.</a:t>
            </a:r>
            <a:br>
              <a:rPr lang="en-US" sz="1400" b="1" dirty="0">
                <a:cs typeface="B Nazanin" panose="00000400000000000000" pitchFamily="2" charset="-78"/>
              </a:rPr>
            </a:br>
            <a:r>
              <a:rPr lang="fa-IR" sz="1400" b="1" dirty="0">
                <a:solidFill>
                  <a:srgbClr val="FF0000"/>
                </a:solidFill>
                <a:cs typeface="B Nazanin" panose="00000400000000000000" pitchFamily="2" charset="-78"/>
              </a:rPr>
              <a:t>ماده17ـ ماده (25) قانون به شرح زير اصلاح مي‌گردد:</a:t>
            </a:r>
            <a:br>
              <a:rPr lang="en-US" sz="1400" b="1" dirty="0">
                <a:cs typeface="B Nazanin" panose="00000400000000000000" pitchFamily="2" charset="-78"/>
              </a:rPr>
            </a:br>
            <a:r>
              <a:rPr lang="fa-IR" sz="1400" b="1" dirty="0">
                <a:cs typeface="B Nazanin" panose="00000400000000000000" pitchFamily="2" charset="-78"/>
              </a:rPr>
              <a:t>ماده25ـ چنانچه محدوده عمليات معدني در منابع ملي و طبيعي واقع‌ شده ‌باشد، مطابق تبصره «4» ماده (3) قانون حفاظت و بهره‏برداري از جنگلها و مراتع مصوب سال1346 و اصلاحات بعدي آن اقدام و به جاي بهره مالكانه و حق‌الارض مندرج در تبصره ياد شده، به‌منظور جبران خسارت ناشي از اكتشاف يا بهره‌برداري مواد معدني، هزينه‌هاي ناشي از اكتشاف يا بهره‌برداري مواد معدني به ماخذ </a:t>
            </a:r>
            <a:r>
              <a:rPr lang="fa-IR" sz="1400" b="1" u="sng" dirty="0">
                <a:cs typeface="B Nazanin" panose="00000400000000000000" pitchFamily="2" charset="-78"/>
              </a:rPr>
              <a:t>پانزده درصد (15%) درآمد دولت ناشي از اكتشاف</a:t>
            </a:r>
            <a:r>
              <a:rPr lang="fa-IR" sz="1400" b="1" dirty="0">
                <a:cs typeface="B Nazanin" panose="00000400000000000000" pitchFamily="2" charset="-78"/>
              </a:rPr>
              <a:t> موضوع تبصره «3» ماده (6) اين قانون و همچنين </a:t>
            </a:r>
            <a:r>
              <a:rPr lang="fa-IR" sz="1400" b="1" u="sng" dirty="0">
                <a:cs typeface="B Nazanin" panose="00000400000000000000" pitchFamily="2" charset="-78"/>
              </a:rPr>
              <a:t>دوازده درصد (12%) از كل حقوق دولتي</a:t>
            </a:r>
            <a:r>
              <a:rPr lang="fa-IR" sz="1400" b="1" dirty="0">
                <a:cs typeface="B Nazanin" panose="00000400000000000000" pitchFamily="2" charset="-78"/>
              </a:rPr>
              <a:t> موضوع </a:t>
            </a:r>
            <a:r>
              <a:rPr lang="fa-IR" sz="1400" b="1" u="sng" dirty="0">
                <a:cs typeface="B Nazanin" panose="00000400000000000000" pitchFamily="2" charset="-78"/>
              </a:rPr>
              <a:t>ماده (14) اين قانون</a:t>
            </a:r>
            <a:r>
              <a:rPr lang="fa-IR" sz="1400" b="1" dirty="0">
                <a:cs typeface="B Nazanin" panose="00000400000000000000" pitchFamily="2" charset="-78"/>
              </a:rPr>
              <a:t> و تبصره‌هاي ذيل آن كه توسط وزارت صنعت، معدن و تجارت وصول مي‌گردد و به‌ حساب خزانه‌داري كل كشور كه از طريق وزارت جهاد كشاورزي تعيين مي‌شود واريز مي‌گردد تا برحسب مورد و در طي عمليات معدني نسبت به احياء و بازسازي محل عمليات معدني اقدام گردد.</a:t>
            </a:r>
            <a:br>
              <a:rPr lang="en-US" sz="1400" b="1" dirty="0">
                <a:cs typeface="B Nazanin" panose="00000400000000000000" pitchFamily="2" charset="-78"/>
              </a:rPr>
            </a:br>
            <a:r>
              <a:rPr lang="fa-IR" sz="1400" b="1" dirty="0">
                <a:solidFill>
                  <a:srgbClr val="FF0000"/>
                </a:solidFill>
                <a:cs typeface="B Nazanin" panose="00000400000000000000" pitchFamily="2" charset="-78"/>
              </a:rPr>
              <a:t>ماده 26 مصوب 1377-</a:t>
            </a:r>
            <a:r>
              <a:rPr lang="fa-IR" sz="1400" b="1" dirty="0">
                <a:cs typeface="B Nazanin" panose="00000400000000000000" pitchFamily="2" charset="-78"/>
              </a:rPr>
              <a:t> محدوده‌های مربوط به استخراج و انباشت و بهره‌برداری مواد معدنی و دفع مواد زائد معادن واقع در منابع ملی که مساحت این‌محدوده‌ها در مجوز صادره قیدمی‌شود، عرصه عملیاتی معدن مربوطه بوده و تا پایان عمر معدن بصورت اموال عمومی دراختیار وزارت معادن و‌فلزات خواهد بود و هرگونه عملیات خارج از موارد مندرج درمجوزهائی که صادر می‌شود به منزله تصرف در اموال عمومی محسوب می‌شود</a:t>
            </a:r>
            <a:r>
              <a:rPr lang="en-US" sz="1400" b="1" dirty="0">
                <a:cs typeface="B Nazanin" panose="00000400000000000000" pitchFamily="2" charset="-78"/>
              </a:rPr>
              <a:t>.</a:t>
            </a:r>
            <a:br>
              <a:rPr lang="en-US" sz="1400" b="1" dirty="0">
                <a:cs typeface="B Nazanin" panose="00000400000000000000" pitchFamily="2" charset="-78"/>
              </a:rPr>
            </a:br>
            <a:r>
              <a:rPr lang="fa-IR" sz="1400" b="1" dirty="0">
                <a:solidFill>
                  <a:srgbClr val="FF0000"/>
                </a:solidFill>
                <a:cs typeface="B Nazanin" panose="00000400000000000000" pitchFamily="2" charset="-78"/>
              </a:rPr>
              <a:t>ماده18ـ ماده (26) قانون به شرح زير اصلاح مي‌گردد:</a:t>
            </a:r>
            <a:br>
              <a:rPr lang="fa-IR" sz="1400" b="1" dirty="0">
                <a:cs typeface="B Nazanin" panose="00000400000000000000" pitchFamily="2" charset="-78"/>
              </a:rPr>
            </a:br>
            <a:r>
              <a:rPr lang="en-US" sz="1400" b="1" dirty="0">
                <a:cs typeface="B Nazanin" panose="00000400000000000000" pitchFamily="2" charset="-78"/>
              </a:rPr>
              <a:t>  </a:t>
            </a:r>
            <a:r>
              <a:rPr lang="fa-IR" sz="1400" b="1" dirty="0">
                <a:cs typeface="B Nazanin" panose="00000400000000000000" pitchFamily="2" charset="-78"/>
              </a:rPr>
              <a:t>ماده26ـ محدوده‏هاي مربوط به اكتشاف، استخراج و انباشت و بهره‏برداري مواد معدني و دفع مواد باطله واقع در منابع ملي بنا به تقاضاي وزارت صنعت، معدن و تجارت توسط سازمان جنگلها، مراتع و آبخيزداري كشور ثبت مي‌گردد. مساحت اين محدوده‏ها كه در مجوز صادر شده قيد مي‌شود به عرصه عملياتي معدن مربوط است و تا پايان عمر معدن به‌ صورت اموال عمومي در اختيار وزارت صنعت، معدن و تجارت قرار دارد. هرگونه عمليات خارج از موارد مندرج در مجوزهايي كه صادر مي‌شود به منزله تصرف </a:t>
            </a:r>
            <a:r>
              <a:rPr lang="en-US" sz="1400" b="1" dirty="0">
                <a:cs typeface="B Nazanin" panose="00000400000000000000" pitchFamily="2" charset="-78"/>
              </a:rPr>
              <a:t> </a:t>
            </a:r>
            <a:r>
              <a:rPr lang="fa-IR" sz="1400" b="1" dirty="0">
                <a:cs typeface="B Nazanin" panose="00000400000000000000" pitchFamily="2" charset="-78"/>
              </a:rPr>
              <a:t>در اموال عمومي محسوب مي‌گردد</a:t>
            </a:r>
            <a:r>
              <a:rPr lang="fa-IR" sz="1600" b="1" dirty="0"/>
              <a:t>.</a:t>
            </a:r>
            <a:r>
              <a:rPr lang="en-US" sz="1600" b="1" dirty="0"/>
              <a:t> </a:t>
            </a:r>
            <a:br>
              <a:rPr lang="en-US" sz="1600" b="1" dirty="0"/>
            </a:br>
            <a:r>
              <a:rPr lang="fa-IR" sz="1600" b="1" dirty="0">
                <a:solidFill>
                  <a:srgbClr val="FF0000"/>
                </a:solidFill>
                <a:cs typeface="B Nazanin" panose="00000400000000000000" pitchFamily="2" charset="-78"/>
              </a:rPr>
              <a:t>ماده 23آيين نامه اجرايي قانون معادن مصوب 1392-</a:t>
            </a:r>
            <a:r>
              <a:rPr lang="fa-IR" sz="1600" b="1" dirty="0">
                <a:cs typeface="B Nazanin" panose="00000400000000000000" pitchFamily="2" charset="-78"/>
              </a:rPr>
              <a:t> </a:t>
            </a:r>
            <a:br>
              <a:rPr lang="fa-IR" sz="1600" b="1" dirty="0">
                <a:cs typeface="B Nazanin" panose="00000400000000000000" pitchFamily="2" charset="-78"/>
              </a:rPr>
            </a:br>
            <a:r>
              <a:rPr lang="fa-IR" sz="1600" b="1" dirty="0">
                <a:cs typeface="B Nazanin" panose="00000400000000000000" pitchFamily="2" charset="-78"/>
              </a:rPr>
              <a:t>در اجرای ماده (26) قانون و با رعایت ماده (24) آن، سازمان جنگل‌ها، مراتع و آبخیزداری کشور نسبت به ثبت اولیه محدوده مربوط به مرحله اول اکتشاف اقدام مي‌كند.</a:t>
            </a:r>
            <a:br>
              <a:rPr lang="en-US" sz="1600" b="1" dirty="0">
                <a:cs typeface="B Nazanin" panose="00000400000000000000" pitchFamily="2" charset="-78"/>
              </a:rPr>
            </a:br>
            <a:r>
              <a:rPr lang="fa-IR" sz="1600" b="1" dirty="0">
                <a:cs typeface="B Nazanin" panose="00000400000000000000" pitchFamily="2" charset="-78"/>
              </a:rPr>
              <a:t>تبصره1- چنانچه محدوده مربوط به اكتشاف درمنابع طبيعي واقع شده باشد درزمان صدور گواهي كشف محدوده مربوط به  عرصه عملیاتی معدن توسط وزارت برای ثبت به سازمان جنگل‌ها، مراتع و آبخیزداری کشور اعلام مي‌شود.</a:t>
            </a:r>
            <a:br>
              <a:rPr lang="en-US" sz="1600" b="1" dirty="0">
                <a:cs typeface="B Nazanin" panose="00000400000000000000" pitchFamily="2" charset="-78"/>
              </a:rPr>
            </a:br>
            <a:r>
              <a:rPr lang="fa-IR" sz="1600" b="1" dirty="0">
                <a:cs typeface="B Nazanin" panose="00000400000000000000" pitchFamily="2" charset="-78"/>
              </a:rPr>
              <a:t>تبصره 2- عرصه عملیاتی معدن محدوده‌‌ای است که در اجرای عملیات اکتشاف، ذخایر معدنی کشف شده و انجام عملیات معدنی، انباشت و دفع مواد باطله در آن امکان‌پذیر است. محدوده گواهی کشف شامل عرصه عملیات معدن است.</a:t>
            </a:r>
            <a:br>
              <a:rPr lang="en-US" sz="1200" b="1" dirty="0">
                <a:cs typeface="B Nazanin" panose="00000400000000000000" pitchFamily="2" charset="-78"/>
              </a:rPr>
            </a:br>
            <a:endParaRPr lang="fa-IR" sz="1100" dirty="0"/>
          </a:p>
        </p:txBody>
      </p:sp>
    </p:spTree>
    <p:extLst>
      <p:ext uri="{BB962C8B-B14F-4D97-AF65-F5344CB8AC3E}">
        <p14:creationId xmlns:p14="http://schemas.microsoft.com/office/powerpoint/2010/main" val="283801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0"/>
            <a:ext cx="4572000" cy="639762"/>
          </a:xfrm>
        </p:spPr>
        <p:txBody>
          <a:bodyPr>
            <a:normAutofit fontScale="70000" lnSpcReduction="20000"/>
          </a:bodyPr>
          <a:lstStyle/>
          <a:p>
            <a:pPr algn="ctr">
              <a:lnSpc>
                <a:spcPct val="120000"/>
              </a:lnSpc>
            </a:pPr>
            <a:r>
              <a:rPr lang="fa-IR" dirty="0">
                <a:solidFill>
                  <a:srgbClr val="FF0000"/>
                </a:solidFill>
                <a:cs typeface="B Titr" panose="00000700000000000000" pitchFamily="2" charset="-78"/>
              </a:rPr>
              <a:t>ملاحضات مربوط به </a:t>
            </a:r>
            <a:r>
              <a:rPr lang="fa-IR" dirty="0">
                <a:solidFill>
                  <a:srgbClr val="00B050"/>
                </a:solidFill>
                <a:cs typeface="B Titr" panose="00000700000000000000" pitchFamily="2" charset="-78"/>
              </a:rPr>
              <a:t>معادن</a:t>
            </a:r>
            <a:r>
              <a:rPr lang="fa-IR" dirty="0">
                <a:solidFill>
                  <a:srgbClr val="FF0000"/>
                </a:solidFill>
                <a:cs typeface="B Titr" panose="00000700000000000000" pitchFamily="2" charset="-78"/>
              </a:rPr>
              <a:t> در قانون‌ حفاظت‌ و بهره‌برداري‌ از جنگل‌ها و مراتع‌ مصوب 1346 با اصلاحات‌ بعدي</a:t>
            </a:r>
            <a:endParaRPr lang="fa-IR" dirty="0">
              <a:cs typeface="B Titr" panose="00000700000000000000" pitchFamily="2" charset="-78"/>
            </a:endParaRPr>
          </a:p>
        </p:txBody>
      </p:sp>
      <p:sp>
        <p:nvSpPr>
          <p:cNvPr id="4" name="Content Placeholder 3"/>
          <p:cNvSpPr>
            <a:spLocks noGrp="1"/>
          </p:cNvSpPr>
          <p:nvPr>
            <p:ph sz="half" idx="2"/>
          </p:nvPr>
        </p:nvSpPr>
        <p:spPr>
          <a:xfrm>
            <a:off x="0" y="685800"/>
            <a:ext cx="4953000" cy="6019800"/>
          </a:xfrm>
        </p:spPr>
        <p:txBody>
          <a:bodyPr>
            <a:noAutofit/>
          </a:bodyPr>
          <a:lstStyle/>
          <a:p>
            <a:pPr marL="0" indent="0" algn="r">
              <a:buNone/>
            </a:pPr>
            <a:r>
              <a:rPr lang="fa-IR" sz="1200" b="1" dirty="0">
                <a:cs typeface="B Titr" panose="00000700000000000000" pitchFamily="2" charset="-78"/>
              </a:rPr>
              <a:t>تبصره 4ماده 3 قانون حفاظت ازجنگل ها ومراتع - از تاريخ تصويب اين قانون </a:t>
            </a:r>
            <a:r>
              <a:rPr lang="fa-IR" sz="1200" b="1" dirty="0">
                <a:solidFill>
                  <a:srgbClr val="00B050"/>
                </a:solidFill>
                <a:cs typeface="B Titr" panose="00000700000000000000" pitchFamily="2" charset="-78"/>
              </a:rPr>
              <a:t>صدور پروانه اكتشا ف و بهره برداري از معادن </a:t>
            </a:r>
            <a:r>
              <a:rPr lang="fa-IR" sz="1200" b="1" dirty="0">
                <a:cs typeface="B Titr" panose="00000700000000000000" pitchFamily="2" charset="-78"/>
              </a:rPr>
              <a:t>طبقه اول و دوم مصرح درقانون معادن واقع درمنابع ملي شده طبق آئين نامه اي خواهد بود كه به تصويب وزاري اقتصاد دارائي و منابع طبيعي مي رسد .</a:t>
            </a:r>
            <a:br>
              <a:rPr lang="en-US" sz="1200" dirty="0">
                <a:cs typeface="B Titr" panose="00000700000000000000" pitchFamily="2" charset="-78"/>
              </a:rPr>
            </a:br>
            <a:r>
              <a:rPr lang="fa-IR" sz="1200" b="1" dirty="0">
                <a:cs typeface="B Titr" panose="00000700000000000000" pitchFamily="2" charset="-78"/>
              </a:rPr>
              <a:t>پروانه هائيكه درمورد </a:t>
            </a:r>
            <a:r>
              <a:rPr lang="fa-IR" sz="1200" b="1" dirty="0">
                <a:solidFill>
                  <a:srgbClr val="00B050"/>
                </a:solidFill>
                <a:cs typeface="B Titr" panose="00000700000000000000" pitchFamily="2" charset="-78"/>
              </a:rPr>
              <a:t>بهره برداري از معادن واقع در منابع ملي </a:t>
            </a:r>
            <a:r>
              <a:rPr lang="fa-IR" sz="1200" b="1" dirty="0">
                <a:cs typeface="B Titr" panose="00000700000000000000" pitchFamily="2" charset="-78"/>
              </a:rPr>
              <a:t>تاكنون صادر شده و شروع به بهره برداري از آنها گرديده كماكان به قوت خود باقي است و دارندگان اينگونه پروانه ها كماكان مجاز به ادامه فعاليت در امر بهره برداري از معادن خواهد بود منتهي از لحاظ نحوه پرداخت بهره مالكانه و حق الارض مشمول آئين نامه فوق الذكر خواهند بود .</a:t>
            </a:r>
            <a:br>
              <a:rPr lang="en-US" sz="1200" dirty="0">
                <a:cs typeface="B Titr" panose="00000700000000000000" pitchFamily="2" charset="-78"/>
              </a:rPr>
            </a:br>
            <a:r>
              <a:rPr lang="fa-IR" sz="1200" b="1" dirty="0">
                <a:cs typeface="B Titr" panose="00000700000000000000" pitchFamily="2" charset="-78"/>
              </a:rPr>
              <a:t>ماده 4 قانون حفاظت ازجنگل ها ومراتع - سازمان جنگلباني ايران مجاز است خارج از حوزه اجراي طرحهاي جنگلداري اجازه قطع درخت و تهيه چوب و هيزم و ذغال را بدون طرح درموارد زير بدهد : </a:t>
            </a:r>
            <a:br>
              <a:rPr lang="en-US" sz="1200" dirty="0">
                <a:cs typeface="B Titr" panose="00000700000000000000" pitchFamily="2" charset="-78"/>
              </a:rPr>
            </a:br>
            <a:r>
              <a:rPr lang="fa-IR" sz="1200" b="1" dirty="0">
                <a:cs typeface="B Titr" panose="00000700000000000000" pitchFamily="2" charset="-78"/>
              </a:rPr>
              <a:t>بند  4- قطع درختاني كه </a:t>
            </a:r>
            <a:r>
              <a:rPr lang="fa-IR" sz="1200" b="1" dirty="0">
                <a:solidFill>
                  <a:srgbClr val="00B050"/>
                </a:solidFill>
                <a:cs typeface="B Titr" panose="00000700000000000000" pitchFamily="2" charset="-78"/>
              </a:rPr>
              <a:t>براي بهره برداري از معادن </a:t>
            </a:r>
            <a:r>
              <a:rPr lang="fa-IR" sz="1200" b="1" dirty="0">
                <a:cs typeface="B Titr" panose="00000700000000000000" pitchFamily="2" charset="-78"/>
              </a:rPr>
              <a:t>درمناطق جنگلي ضرورت داشته باشد .</a:t>
            </a:r>
            <a:br>
              <a:rPr lang="en-US" sz="1200" dirty="0">
                <a:cs typeface="B Titr" panose="00000700000000000000" pitchFamily="2" charset="-78"/>
              </a:rPr>
            </a:br>
            <a:r>
              <a:rPr lang="fa-IR" sz="1200" b="1" dirty="0">
                <a:cs typeface="B Titr" panose="00000700000000000000" pitchFamily="2" charset="-78"/>
              </a:rPr>
              <a:t>ماده 31 قانون حفاظت ازجنگل ها ومراتع – وزارت كشاورزي و منابع طبيعي مجاز است مراتع غيرمشجر ملي كشور را براساس طرحهائي كه تصويب خواهد نمود </a:t>
            </a:r>
            <a:r>
              <a:rPr lang="fa-IR" sz="1200" b="1" dirty="0">
                <a:solidFill>
                  <a:srgbClr val="00B050"/>
                </a:solidFill>
                <a:cs typeface="B Titr" panose="00000700000000000000" pitchFamily="2" charset="-78"/>
              </a:rPr>
              <a:t>براي اكتشاف و بهره برداري معادن  </a:t>
            </a:r>
            <a:r>
              <a:rPr lang="fa-IR" sz="1200" b="1" dirty="0">
                <a:cs typeface="B Titr" panose="00000700000000000000" pitchFamily="2" charset="-78"/>
              </a:rPr>
              <a:t>كه به مباشرت دولت انجام مي شود با رعايت مواد اين فصل و مفاد آئين نامه هاي اجرايي اين قانون به اشخاص حقوقي زير اجازه دهد : </a:t>
            </a:r>
            <a:br>
              <a:rPr lang="en-US" sz="1200" dirty="0">
                <a:cs typeface="B Titr" panose="00000700000000000000" pitchFamily="2" charset="-78"/>
              </a:rPr>
            </a:br>
            <a:r>
              <a:rPr lang="fa-IR" sz="1200" b="1" dirty="0">
                <a:cs typeface="B Titr" panose="00000700000000000000" pitchFamily="2" charset="-78"/>
              </a:rPr>
              <a:t>ج- </a:t>
            </a:r>
            <a:r>
              <a:rPr lang="fa-IR" sz="1200" b="1" dirty="0">
                <a:solidFill>
                  <a:srgbClr val="00B050"/>
                </a:solidFill>
                <a:cs typeface="B Titr" panose="00000700000000000000" pitchFamily="2" charset="-78"/>
              </a:rPr>
              <a:t>شركتهاي معدني و صنعتي </a:t>
            </a:r>
            <a:r>
              <a:rPr lang="fa-IR" sz="1200" b="1" dirty="0">
                <a:cs typeface="B Titr" panose="00000700000000000000" pitchFamily="2" charset="-78"/>
              </a:rPr>
              <a:t>غيركشاورزي بنا به پيشنهاد وزارت صنايع و معادن و موافقت وزارت كشاورزي و منابع طبيعي .</a:t>
            </a:r>
            <a:br>
              <a:rPr lang="en-US" sz="1200" dirty="0">
                <a:cs typeface="B Titr" panose="00000700000000000000" pitchFamily="2" charset="-78"/>
              </a:rPr>
            </a:br>
            <a:r>
              <a:rPr lang="fa-IR" sz="1200" b="1" dirty="0">
                <a:cs typeface="B Titr" panose="00000700000000000000" pitchFamily="2" charset="-78"/>
              </a:rPr>
              <a:t>تبصره 8- درمورد </a:t>
            </a:r>
            <a:r>
              <a:rPr lang="fa-IR" sz="1200" b="1" dirty="0">
                <a:solidFill>
                  <a:srgbClr val="00B050"/>
                </a:solidFill>
                <a:cs typeface="B Titr" panose="00000700000000000000" pitchFamily="2" charset="-78"/>
              </a:rPr>
              <a:t>صنايع و معادن </a:t>
            </a:r>
            <a:r>
              <a:rPr lang="fa-IR" sz="1200" b="1" dirty="0">
                <a:cs typeface="B Titr" panose="00000700000000000000" pitchFamily="2" charset="-78"/>
              </a:rPr>
              <a:t>و ساير مصارف غيركشاورزي و ساختماني اجاره دادن اراضي مذكور منوط به تصويب طرح توسط وزارتخانه مربوط و موافقت وزارت كشاورزي و منابع طبيعي همچنين ميزان اجاره بهاي سالانه زمين مورد اجاره توسط سه نفر كارشناسان منتخب وزارت صنايع و معادن و وزارت كشاورزي و منابع طبيعي  و وزارت مسكن و شهرسازي تعيين مي شود .ميزان اجاره بهاي موضوع تبصره 7 و اين تبصره هر ده سال يكبار با توجه به شاخص بهاي كالاها و خدمات مصرفي كه توسط بانك مركزي ايران يا مراجع صلاحيتدار دولتي ديگري تعيين مي شود مورد تجديد نظر قرار خواهد گرفت </a:t>
            </a:r>
            <a:br>
              <a:rPr lang="fa-IR" sz="1200" b="1" dirty="0">
                <a:cs typeface="B Titr" panose="00000700000000000000" pitchFamily="2" charset="-78"/>
              </a:rPr>
            </a:br>
            <a:r>
              <a:rPr lang="fa-IR" sz="1200" b="1" dirty="0">
                <a:cs typeface="B Titr" panose="00000700000000000000" pitchFamily="2" charset="-78"/>
              </a:rPr>
              <a:t>تبصره 9- شركتهاي مندرج دربند ج اين ماده كه طبق طرح مصوب اراضي مورد نياز خود را به منظور </a:t>
            </a:r>
            <a:r>
              <a:rPr lang="fa-IR" sz="1200" b="1" dirty="0">
                <a:solidFill>
                  <a:srgbClr val="00B050"/>
                </a:solidFill>
                <a:cs typeface="B Titr" panose="00000700000000000000" pitchFamily="2" charset="-78"/>
              </a:rPr>
              <a:t>بهره برداري از مواد معدني </a:t>
            </a:r>
            <a:r>
              <a:rPr lang="fa-IR" sz="1200" b="1" dirty="0">
                <a:cs typeface="B Titr" panose="00000700000000000000" pitchFamily="2" charset="-78"/>
              </a:rPr>
              <a:t>طبقه يك مذكور درقانون معادن مصوب ارديبهشت كاه 1336 اجاره مي نمايند با پرداخت بهره مالكانه و اجاره متعلق و با رعايت قانون </a:t>
            </a:r>
            <a:r>
              <a:rPr lang="fa-IR" sz="1200" b="1" dirty="0">
                <a:solidFill>
                  <a:srgbClr val="00B050"/>
                </a:solidFill>
                <a:cs typeface="B Titr" panose="00000700000000000000" pitchFamily="2" charset="-78"/>
              </a:rPr>
              <a:t>حق بهره برداري از مواد معادني طبقه يك </a:t>
            </a:r>
            <a:r>
              <a:rPr lang="fa-IR" sz="1200" b="1" dirty="0">
                <a:cs typeface="B Titr" panose="00000700000000000000" pitchFamily="2" charset="-78"/>
              </a:rPr>
              <a:t>واقع در محدوده اراضي مورد اجاره خود را خواهند داشت .</a:t>
            </a:r>
            <a:br>
              <a:rPr lang="en-US" sz="1200" dirty="0">
                <a:cs typeface="B Titr" panose="00000700000000000000" pitchFamily="2" charset="-78"/>
              </a:rPr>
            </a:br>
            <a:r>
              <a:rPr lang="fa-IR" sz="1200" dirty="0">
                <a:cs typeface="B Nazanin" panose="00000400000000000000" pitchFamily="2" charset="-78"/>
              </a:rPr>
              <a:t> </a:t>
            </a:r>
            <a:endParaRPr lang="fa-IR" sz="1200" dirty="0"/>
          </a:p>
        </p:txBody>
      </p:sp>
      <p:sp>
        <p:nvSpPr>
          <p:cNvPr id="5" name="Text Placeholder 4"/>
          <p:cNvSpPr>
            <a:spLocks noGrp="1"/>
          </p:cNvSpPr>
          <p:nvPr>
            <p:ph type="body" sz="quarter" idx="3"/>
          </p:nvPr>
        </p:nvSpPr>
        <p:spPr>
          <a:xfrm>
            <a:off x="5029200" y="76200"/>
            <a:ext cx="4041775" cy="639762"/>
          </a:xfrm>
        </p:spPr>
        <p:txBody>
          <a:bodyPr>
            <a:normAutofit fontScale="32500" lnSpcReduction="20000"/>
          </a:bodyPr>
          <a:lstStyle/>
          <a:p>
            <a:pPr algn="ctr"/>
            <a:r>
              <a:rPr lang="fa-IR" sz="4900" dirty="0">
                <a:solidFill>
                  <a:srgbClr val="FF0000"/>
                </a:solidFill>
                <a:cs typeface="B Titr" panose="00000700000000000000" pitchFamily="2" charset="-78"/>
              </a:rPr>
              <a:t>ملاحضات مربوط به </a:t>
            </a:r>
            <a:r>
              <a:rPr lang="fa-IR" sz="4900" dirty="0">
                <a:solidFill>
                  <a:srgbClr val="00B050"/>
                </a:solidFill>
                <a:cs typeface="B Titr" panose="00000700000000000000" pitchFamily="2" charset="-78"/>
              </a:rPr>
              <a:t>منابع طبيعي </a:t>
            </a:r>
          </a:p>
          <a:p>
            <a:pPr algn="ctr"/>
            <a:r>
              <a:rPr lang="fa-IR" sz="4900" dirty="0">
                <a:solidFill>
                  <a:srgbClr val="FF0000"/>
                </a:solidFill>
                <a:cs typeface="B Titr" panose="00000700000000000000" pitchFamily="2" charset="-78"/>
              </a:rPr>
              <a:t>درقانون معادن مصوب 1390</a:t>
            </a:r>
            <a:br>
              <a:rPr lang="fa-IR" sz="2000" dirty="0">
                <a:cs typeface="B Nazanin" panose="00000400000000000000" pitchFamily="2" charset="-78"/>
              </a:rPr>
            </a:br>
            <a:endParaRPr lang="fa-IR" dirty="0"/>
          </a:p>
        </p:txBody>
      </p:sp>
      <p:sp>
        <p:nvSpPr>
          <p:cNvPr id="6" name="Content Placeholder 5"/>
          <p:cNvSpPr>
            <a:spLocks noGrp="1"/>
          </p:cNvSpPr>
          <p:nvPr>
            <p:ph sz="quarter" idx="4"/>
          </p:nvPr>
        </p:nvSpPr>
        <p:spPr>
          <a:xfrm>
            <a:off x="5105401" y="762000"/>
            <a:ext cx="3962400" cy="6019800"/>
          </a:xfrm>
        </p:spPr>
        <p:txBody>
          <a:bodyPr>
            <a:noAutofit/>
          </a:bodyPr>
          <a:lstStyle/>
          <a:p>
            <a:pPr marL="0" indent="0" algn="r" rtl="1">
              <a:buNone/>
            </a:pPr>
            <a:r>
              <a:rPr lang="ar-SA" sz="1200" b="1" dirty="0">
                <a:cs typeface="B Titr" panose="00000700000000000000" pitchFamily="2" charset="-78"/>
              </a:rPr>
              <a:t>ماده24</a:t>
            </a:r>
            <a:r>
              <a:rPr lang="fa-IR" sz="1200" b="1" dirty="0">
                <a:cs typeface="B Titr" panose="00000700000000000000" pitchFamily="2" charset="-78"/>
              </a:rPr>
              <a:t> قانون معادن </a:t>
            </a:r>
            <a:r>
              <a:rPr lang="ar-SA" sz="1200" b="1" dirty="0">
                <a:cs typeface="B Titr" panose="00000700000000000000" pitchFamily="2" charset="-78"/>
              </a:rPr>
              <a:t>ـ</a:t>
            </a:r>
            <a:r>
              <a:rPr lang="ar-SA" sz="1200" dirty="0">
                <a:cs typeface="B Titr" panose="00000700000000000000" pitchFamily="2" charset="-78"/>
              </a:rPr>
              <a:t> جهت تسريع در امر اكتشاف و بهره‏برداري از معادن، دستگاههاي اجرائي و متوليان قانوني مربوط مكلفند حداكثر ظرف دو ماه نسبت به استعلام وزارت صنعت، معدن و تجارت جهت صدور پروانه اكتشاف در موارد ذيل اعلام نظر نمايند:</a:t>
            </a:r>
            <a:endParaRPr lang="fa-IR" sz="1200" dirty="0">
              <a:cs typeface="B Titr" panose="00000700000000000000" pitchFamily="2" charset="-78"/>
            </a:endParaRPr>
          </a:p>
          <a:p>
            <a:pPr marL="0" indent="0" algn="r" rtl="1">
              <a:buNone/>
            </a:pPr>
            <a:r>
              <a:rPr lang="ar-SA" sz="1200" dirty="0">
                <a:cs typeface="B Titr" panose="00000700000000000000" pitchFamily="2" charset="-78"/>
              </a:rPr>
              <a:t>ت ـ </a:t>
            </a:r>
            <a:r>
              <a:rPr lang="ar-SA" sz="1200" dirty="0">
                <a:solidFill>
                  <a:srgbClr val="00B050"/>
                </a:solidFill>
                <a:cs typeface="B Titr" panose="00000700000000000000" pitchFamily="2" charset="-78"/>
              </a:rPr>
              <a:t>داخل جنگلها و مراتع</a:t>
            </a:r>
            <a:endParaRPr lang="fa-IR" sz="1200" dirty="0">
              <a:solidFill>
                <a:srgbClr val="00B050"/>
              </a:solidFill>
              <a:cs typeface="B Titr" panose="00000700000000000000" pitchFamily="2" charset="-78"/>
            </a:endParaRPr>
          </a:p>
          <a:p>
            <a:pPr marL="0" indent="0" algn="r" rtl="1">
              <a:buNone/>
            </a:pPr>
            <a:r>
              <a:rPr lang="fa-IR" sz="1200" b="1" dirty="0">
                <a:cs typeface="B Titr" panose="00000700000000000000" pitchFamily="2" charset="-78"/>
              </a:rPr>
              <a:t>-استعلام از دستگاههاي اجرائي ذي‌ربط، توسط وزارت صنعت، معدن و تجارت و فقط يك‌بار براي صدور پروانه اكتشاف انجام مي‌گيرد. پروانه اكتشاف توسط وزارت صنعت، معدن و تجارت حداكثر سه ماه پس ‌از استعلام صادر مي‌شود. اعلام نظر بايد براي كل محدوده مورد تقاضا صورت گيرد و عدم اعلام ‌نظر در مهلت مقرر به منزله موافقت دستگاههاي مذكور تلقي مي‌شود.</a:t>
            </a:r>
          </a:p>
          <a:p>
            <a:pPr marL="0" indent="0" algn="r" rtl="1">
              <a:buNone/>
            </a:pPr>
            <a:endParaRPr lang="fa-IR" sz="1200" dirty="0">
              <a:solidFill>
                <a:srgbClr val="00B050"/>
              </a:solidFill>
              <a:cs typeface="B Titr" panose="00000700000000000000" pitchFamily="2" charset="-78"/>
            </a:endParaRPr>
          </a:p>
          <a:p>
            <a:pPr marL="0" indent="0" algn="r">
              <a:buNone/>
            </a:pPr>
            <a:r>
              <a:rPr lang="en-US" sz="1200" dirty="0">
                <a:cs typeface="B Titr" panose="00000700000000000000" pitchFamily="2" charset="-78"/>
              </a:rPr>
              <a:t>: </a:t>
            </a:r>
            <a:r>
              <a:rPr lang="fa-IR" sz="1200" b="1" dirty="0">
                <a:cs typeface="B Titr" panose="00000700000000000000" pitchFamily="2" charset="-78"/>
              </a:rPr>
              <a:t>ماده (25) قانون معادن</a:t>
            </a:r>
            <a:br>
              <a:rPr lang="en-US" sz="1200" b="1" dirty="0">
                <a:cs typeface="B Titr" panose="00000700000000000000" pitchFamily="2" charset="-78"/>
              </a:rPr>
            </a:br>
            <a:r>
              <a:rPr lang="en-US" sz="1200" b="1" dirty="0">
                <a:cs typeface="B Titr" panose="00000700000000000000" pitchFamily="2" charset="-78"/>
              </a:rPr>
              <a:t>    </a:t>
            </a:r>
            <a:r>
              <a:rPr lang="fa-IR" sz="1200" b="1" dirty="0">
                <a:cs typeface="B Titr" panose="00000700000000000000" pitchFamily="2" charset="-78"/>
              </a:rPr>
              <a:t> چنانچه محدوده عملیات معدنی در </a:t>
            </a:r>
            <a:r>
              <a:rPr lang="fa-IR" sz="1200" b="1" dirty="0">
                <a:solidFill>
                  <a:srgbClr val="00B050"/>
                </a:solidFill>
                <a:cs typeface="B Titr" panose="00000700000000000000" pitchFamily="2" charset="-78"/>
              </a:rPr>
              <a:t>منابع ملی و طبیعی </a:t>
            </a:r>
            <a:r>
              <a:rPr lang="fa-IR" sz="1200" b="1" dirty="0">
                <a:cs typeface="B Titr" panose="00000700000000000000" pitchFamily="2" charset="-78"/>
              </a:rPr>
              <a:t>واقع  شده  باشد، مطابق تبصره «4» ماده (3) قانون حفاظت و بهره‏برداری از جنگلها و مراتع مصوب سال 1346 و اصلاحات بعدی آن اقدام و به جای بهره مالکانه و حق الارض مندرج در تبصره یاد شده، </a:t>
            </a:r>
            <a:r>
              <a:rPr lang="fa-IR" sz="1200" b="1" dirty="0">
                <a:solidFill>
                  <a:srgbClr val="00B050"/>
                </a:solidFill>
                <a:cs typeface="B Titr" panose="00000700000000000000" pitchFamily="2" charset="-78"/>
              </a:rPr>
              <a:t>به منظور جبران خسارت ناشی از اکتشاف یا بهره برداری مواد معدنی</a:t>
            </a:r>
            <a:r>
              <a:rPr lang="fa-IR" sz="1200" b="1" dirty="0">
                <a:cs typeface="B Titr" panose="00000700000000000000" pitchFamily="2" charset="-78"/>
              </a:rPr>
              <a:t>، هزینه های ناشی از اکتشاف یا بهره برداری مواد معدنی به ماخذ </a:t>
            </a:r>
            <a:r>
              <a:rPr lang="fa-IR" sz="1200" b="1" dirty="0">
                <a:solidFill>
                  <a:srgbClr val="00B050"/>
                </a:solidFill>
                <a:cs typeface="B Titr" panose="00000700000000000000" pitchFamily="2" charset="-78"/>
              </a:rPr>
              <a:t>پانزده درصد (15%) </a:t>
            </a:r>
            <a:r>
              <a:rPr lang="fa-IR" sz="1200" b="1" dirty="0">
                <a:cs typeface="B Titr" panose="00000700000000000000" pitchFamily="2" charset="-78"/>
              </a:rPr>
              <a:t>درآمد دولت ناشی از اکتشاف موضوع تبصره «3» ماده (6) این قانون و همچنین </a:t>
            </a:r>
            <a:r>
              <a:rPr lang="fa-IR" sz="1200" b="1" dirty="0">
                <a:solidFill>
                  <a:srgbClr val="00B050"/>
                </a:solidFill>
                <a:cs typeface="B Titr" panose="00000700000000000000" pitchFamily="2" charset="-78"/>
              </a:rPr>
              <a:t>دوازده درصد (12%) </a:t>
            </a:r>
            <a:r>
              <a:rPr lang="fa-IR" sz="1200" b="1" dirty="0">
                <a:cs typeface="B Titr" panose="00000700000000000000" pitchFamily="2" charset="-78"/>
              </a:rPr>
              <a:t>از کل حقوق دولتی موضوع ماده (14) این قانون و تبصره های ذیل آن که توسط وزارت صنعت، معدن و تجارت وصول می گردد و به  حساب خزانه داری کل کشور که از طریق </a:t>
            </a:r>
            <a:r>
              <a:rPr lang="fa-IR" sz="1200" b="1" dirty="0">
                <a:solidFill>
                  <a:srgbClr val="00B050"/>
                </a:solidFill>
                <a:cs typeface="B Titr" panose="00000700000000000000" pitchFamily="2" charset="-78"/>
              </a:rPr>
              <a:t>وزارت جهاد کشاورزی </a:t>
            </a:r>
            <a:r>
              <a:rPr lang="fa-IR" sz="1200" b="1" dirty="0">
                <a:cs typeface="B Titr" panose="00000700000000000000" pitchFamily="2" charset="-78"/>
              </a:rPr>
              <a:t>تعیین می شود واریز می گردد تا برحسب مورد و در طی عملیات معدنی </a:t>
            </a:r>
            <a:r>
              <a:rPr lang="fa-IR" sz="1200" b="1" dirty="0">
                <a:solidFill>
                  <a:srgbClr val="00B050"/>
                </a:solidFill>
                <a:cs typeface="B Titr" panose="00000700000000000000" pitchFamily="2" charset="-78"/>
              </a:rPr>
              <a:t>نسبت به احیاء و بازسازی محل عملیات معدنی </a:t>
            </a:r>
            <a:r>
              <a:rPr lang="fa-IR" sz="1200" b="1" dirty="0">
                <a:cs typeface="B Titr" panose="00000700000000000000" pitchFamily="2" charset="-78"/>
              </a:rPr>
              <a:t>اقدام گردد</a:t>
            </a:r>
            <a:endParaRPr lang="fa-IR" sz="1200" dirty="0">
              <a:cs typeface="B Titr" panose="00000700000000000000" pitchFamily="2" charset="-78"/>
            </a:endParaRPr>
          </a:p>
        </p:txBody>
      </p:sp>
    </p:spTree>
    <p:extLst>
      <p:ext uri="{BB962C8B-B14F-4D97-AF65-F5344CB8AC3E}">
        <p14:creationId xmlns:p14="http://schemas.microsoft.com/office/powerpoint/2010/main" val="206272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2438400"/>
          </a:xfrm>
        </p:spPr>
        <p:txBody>
          <a:bodyPr>
            <a:normAutofit/>
          </a:bodyPr>
          <a:lstStyle/>
          <a:p>
            <a:pPr rtl="1"/>
            <a:br>
              <a:rPr lang="fa-IR" sz="2800">
                <a:solidFill>
                  <a:schemeClr val="accent1">
                    <a:lumMod val="75000"/>
                  </a:schemeClr>
                </a:solidFill>
                <a:cs typeface="B Titr" pitchFamily="2" charset="-78"/>
              </a:rPr>
            </a:br>
            <a:r>
              <a:rPr lang="fa-IR" sz="2800">
                <a:solidFill>
                  <a:schemeClr val="accent1">
                    <a:lumMod val="75000"/>
                  </a:schemeClr>
                </a:solidFill>
                <a:cs typeface="B Titr" pitchFamily="2" charset="-78"/>
              </a:rPr>
              <a:t>مستندات </a:t>
            </a:r>
            <a:r>
              <a:rPr lang="fa-IR" sz="2800" u="sng">
                <a:solidFill>
                  <a:schemeClr val="accent1">
                    <a:lumMod val="75000"/>
                  </a:schemeClr>
                </a:solidFill>
                <a:cs typeface="B Titr" pitchFamily="2" charset="-78"/>
              </a:rPr>
              <a:t>دستور </a:t>
            </a:r>
            <a:r>
              <a:rPr lang="fa-IR" sz="2800" u="sng" dirty="0">
                <a:solidFill>
                  <a:schemeClr val="accent1">
                    <a:lumMod val="75000"/>
                  </a:schemeClr>
                </a:solidFill>
                <a:cs typeface="B Titr" pitchFamily="2" charset="-78"/>
              </a:rPr>
              <a:t>العمل پاسخ گويي به استعلامات معدني در عرصه هاي منابع طبيعي كشور </a:t>
            </a:r>
            <a:br>
              <a:rPr lang="fa-IR" sz="2800" u="sng" dirty="0">
                <a:solidFill>
                  <a:schemeClr val="accent1">
                    <a:lumMod val="75000"/>
                  </a:schemeClr>
                </a:solidFill>
                <a:cs typeface="B Titr" pitchFamily="2" charset="-78"/>
              </a:rPr>
            </a:br>
            <a:r>
              <a:rPr lang="fa-IR" sz="2800" u="sng" dirty="0">
                <a:solidFill>
                  <a:schemeClr val="accent1">
                    <a:lumMod val="75000"/>
                  </a:schemeClr>
                </a:solidFill>
                <a:cs typeface="B Titr" pitchFamily="2" charset="-78"/>
              </a:rPr>
              <a:t>از تاریخ 94/03/11 </a:t>
            </a:r>
            <a:br>
              <a:rPr lang="en-US" sz="2800" u="sng" dirty="0">
                <a:solidFill>
                  <a:schemeClr val="accent1">
                    <a:lumMod val="75000"/>
                  </a:schemeClr>
                </a:solidFill>
                <a:cs typeface="B Titr" pitchFamily="2" charset="-78"/>
              </a:rPr>
            </a:br>
            <a:endParaRPr lang="fa-IR" sz="2800" dirty="0"/>
          </a:p>
        </p:txBody>
      </p:sp>
    </p:spTree>
    <p:extLst>
      <p:ext uri="{BB962C8B-B14F-4D97-AF65-F5344CB8AC3E}">
        <p14:creationId xmlns:p14="http://schemas.microsoft.com/office/powerpoint/2010/main" val="357611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85" y="304800"/>
            <a:ext cx="8542116"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807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399"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2457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638</TotalTime>
  <Words>6649</Words>
  <Application>Microsoft Office PowerPoint</Application>
  <PresentationFormat>On-screen Show (4:3)</PresentationFormat>
  <Paragraphs>143</Paragraphs>
  <Slides>47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1_Office Theme</vt:lpstr>
      <vt:lpstr>PowerPoint Presentation</vt:lpstr>
      <vt:lpstr>    قوانين مربوط به معادن در قانون‌ حفاظت‌ و بهره‌برداري‌ از جنگل‌ها و مراتع‌ با اصلاحات‌ بعدي مصوب 1346 ماده3- بهره برداري از منابع مذكور درماده 2 توسط اشخاص حقيقي يا حقوقي درهر مورد طبق طرحي به عمل خواهد آمد كه به تصويب وزارت منابع طبيعي رسيده باشد و وزارت منابع طبيعي با رعايت مفاد طرحهاي مصوب قرارداد لازم را تنظيم و پروانه بهره برداري صادر خواهد نمود . وزارت منابع طبيعي مجاز است نسبت به بهره برداري از منابع مذكور رأسا" عهده دار يا با تاسيس شركت و يا با مشاركت اشخاص حقيقي يا حقوقي اقدام به تأسيس شركتهاي بهره برداري و صنايع چوب بكند ،  تبصره 4- از تاريخ تصويب اين قانون صدور پروانه اكتشا ف و بهره برداري از معادن طبقه اول و دوم مصرح درقانون معادن واقع درمنابع ملي شده طبق آئين نامه اي خواهد بود كه به تصويب وزاري اقتصاد دارائي و منابع طبيعي مي رسد . پروانه هائيكه درمورد بهره برداري از معادن واقع در منابع ملي تاكنون صادر شده و شروع به بهره برداري از آنها گرديده كماكان به قوت خود باقي است و دارندگان اينگونه پروانه ها كماكان مجاز به ادامه فعاليت در امر بهره برداري از معادن خواهد بود منتهي از لحاظ نحوه پرداخت بهره مالكانه و حق الارض مشمول آئين نامه فوق الذكر خواهند بود . ماده 4- سازمان جنگلباني ايران مجاز است خارج از حوزه اجراي طرحهاي جنگلداري اجازه قطع درخت و تهيه چوب و هيزم و ذغال را بدون طرح درموارد زير بدهد :  4 - قطع درختاني كه براي بهره برداري از معادن درمناطق جنگلي ضرورت داشته باشد . ماده 31 – وزارت كشاورزي و منابع طبيعي مجاز است مراتع غيرمشجر ملي كشور را براساس طرحهائي كه تصويب خواهد نمود براي اكتشاف و بهره برداري معادن  كه به مباشرت دولت انجام مي شود با رعايت مواد اين فصل و مفاد آئين نامه هاي اجرايي اين قانون به اشخاص حقوقي زير اجازه دهد :  ج- شركتهاي معدني و صنعتي غيركشاورزي بنا به پيشنهاد وزارت صنايع و معادن و موافقت وزارت كشاورزي و منابع طبيعي . تبصره 8- درمورد صنايع و معادن و ساير مصارف غيركشاورزي و ساختماني اجاره دادن اراضي مذكور منوط به تصويب طرح توسط وزارتخانه مربوط و موافقت وزارت كشاورزي و منابع طبيعي همچنين ميزان اجاره بهاي سالانه زمين مورد اجاره توسط سه نفر كارشناسان منتخب وزارت صنايع و معادن و وزارت كشاورزي و منابع طبيعي  و وزارت مسكن و شهرسازي تعيين مي شود .ميزان اجاره بهاي موضوع تبصره 7 و اين تبصره هر ده سال يكبار با توجه به شاخص بهاي كالاها و خدمات مصرفي كه توسط بانك مركزي ايران يا مراجع صلاحيتدار دولتي ديگري تعيين مي شود مورد تجديد نظر قرار خواهد گرفت  تبصره 9- شركتهاي مندرج دربند ج اين ماده كه طبق طرح مصوب اراضي مورد نياز خود را به منظر بهره برداري از مواد معدني طبقه يك مذكور درقانون معادن مصوب ارديبهشت كاه 1336 اجازه مي نمايند با پرداخت بهره مالكانه و اجاره متعلق و با رعايت قانون حق بهره برداري از مواد معادني طبقه يك واقع در محدوده اراضي مورد اجاره خود را خواهند داشت . </vt:lpstr>
      <vt:lpstr>PowerPoint Presentation</vt:lpstr>
      <vt:lpstr>                      قوانين مربوط به منابع طبيعي درقانون معادن مصوب 1377 واصلاحيه مصوب  1390  ماده 25 - چنانچه محدوده عملیات معدنی در منابع ملی و طبیعی واقع باشد، مطابق تبصره (4) ماده (3) قانون حفاظت و بهره‌برداری از جنگلها و‌مراتع کشور مصوب 1346 واصلاحیه‌های تصویب شده آن اقدام، لکن به جای بهره مالکانه وحق‌الارض مندرج درتبصره یادشده به ماخذ سه درصد(3%) حقوق دولتی موضوع ماده (14) این قانون وتبصره‌های (1) و (2) آن به منظور بازسازی مناطق عملیات معدنی، علاوه بر حقوق دولتی مذکور‌توسط وزارت معادن و فلزات از بهره‌برداران ودارندگان اجازه برداشت دریافت وبه حساب مربوطه واریز می‌شود. ماده 14 - دارنده پروانه بهره‌برداری، باید درصدی از بهای ماده معدنی سرمعدن مندرج در پروانه را به نرخ روز، به عنوان حقوق دولتی، سالانه به‌وزارت معادن وفلزات پرداخت نماید. وزارت مزبور می‌تواند درصورت لزوم معادل بهای آن، ماده معدنی از بهره‌بردار اخذ کند. ماده17ـ ماده (25) قانون به شرح زیر اصلاح می گردد:     ماده25ـ چنانچه محدوده عملیات معدنی در منابع ملی و طبیعی واقع  شده  باشد، مطابق تبصره «4» ماده (3) قانون حفاظت و بهره‏برداری از جنگلها و مراتع مصوب سال 1346 و اصلاحات بعدی آن اقدام و به جای بهره مالکانه و حق الارض مندرج در تبصره یاد شده، به منظور جبران خسارت ناشی از اکتشاف یا بهره برداری مواد معدنی، هزینه های ناشی از اکتشاف یا بهره برداری مواد معدنی به ماخذ پانزده درصد (15%) درآمد دولت ناشی از اکتشاف موضوع تبصره «3» ماده (6) این قانون و همچنین دوازده درصد (12%) از کل حقوق دولتی موضوع ماده (14) این قانون و تبصره های ذیل آن که توسط وزارت صنعت، معدن و تجارت وصول می گردد و به  حساب خزانه داری کل کشور که از طریق وزارت جهاد کشاورزی تعیین می شود واریز می گردد تا برحسب مورد و در طی عملیات معدنی نسبت به احیاء و بازسازی محل عملیات معدنی اقدام گردد ماده12ـ ماده (14) قانون به شرح زیر اصلاح می گردد:     ماده14ـ دارنده پروانه بهره برداری باید درصدی از بهای ماده معدنی موضوع پروانه را به نرخ روز در سر معدن به  صورت استخراج شده یا کانه آرایی شده یا فرآوری شده در چهارچوب بودجه مصوب به تشخیص وزارت صنعت، معدن و تجارت به  عنوان حقوق دولتی به وزارت صنعت، معدن و تجارت پرداخت نماید. ضوابط تعیین زمان و میزان درصد یادشده با توجه به عوامل مؤثری همچون محل و موقعیت معدن، شرایط و موقعیت منطقه، میزان و نوع کانه آرایی، وضعیت ذخیره معدنی، روش استخراج، تعهدات و سود ترجیحی بهره بردار در آیین نامه  اجرائی این قانون مشخص می شود. درآمدهای حاصل از اجرای این ماده به  حساب خزانه داری کل کشور منظور می گردد. </vt:lpstr>
      <vt:lpstr>                                                    الزامات  مربوط به منابع طبيعي در قانون معادن  و آيين نامه اجرايي : ماده16ـ ماده (24) قانون به شرح زير اصلاح مي‌گردد: ماده24ـ جهت تسريع در امر اكتشاف و بهره‏برداري از معادن، دستگاههاي اجرائي و متوليان قانوني مربوط مكلفند حداكثر ظرف دو ماه نسبت به استعلام وزارت صنعت، معدن و تجارت جهت صدور پروانه اكتشاف در موارد ذيل اعلام نظر نمايند:  ت ـ داخل جنگلها و مراتع استعلام از دستگاههاي اجرائي ذي‌ربط، توسط وزارت صنعت، معدن و تجارت و فقط يك‌بار براي صدور پروانه اكتشاف انجام مي‌گيرد. پروانه اكتشاف توسط وزارت صنعت، معدن و تجارت حداكثر سه ماه پس ‌از استعلام صادر مي‌شود. اعلام نظر بايد براي كل محدوده مورد تقاضا صورت گيرد و عدم اعلام ‌نظر در مهلت مقرر به منزله موافقت دستگاههاي مذكور تلقي مي‌شود. تبصره1ـ دستگاههاي اجرائي مربوط مكلفند ظرف سه ماه پس از ابلاغ اين قانون، نسبت به اعلام وضعيت حريمهاي قانوني خود به وزارت صنعت، معدن و تجارت اقدام نمايند. ماده17ـ ماده (25) قانون به شرح زير اصلاح مي‌گردد: ماده25ـ چنانچه محدوده عمليات معدني در منابع ملي و طبيعي واقع‌ شده ‌باشد، مطابق تبصره «4» ماده (3) قانون حفاظت و بهره‏برداري از جنگلها و مراتع مصوب سال1346 و اصلاحات بعدي آن اقدام و به جاي بهره مالكانه و حق‌الارض مندرج در تبصره ياد شده، به‌منظور جبران خسارت ناشي از اكتشاف يا بهره‌برداري مواد معدني، هزينه‌هاي ناشي از اكتشاف يا بهره‌برداري مواد معدني به ماخذ پانزده درصد (15%) درآمد دولت ناشي از اكتشاف موضوع تبصره «3» ماده (6) اين قانون و همچنين دوازده درصد (12%) از كل حقوق دولتي موضوع ماده (14) اين قانون و تبصره‌هاي ذيل آن كه توسط وزارت صنعت، معدن و تجارت وصول مي‌گردد و به‌ حساب خزانه‌داري كل كشور كه از طريق وزارت جهاد كشاورزي تعيين مي‌شود واريز مي‌گردد تا برحسب مورد و در طي عمليات معدني نسبت به احياء و بازسازي محل عمليات معدني اقدام گردد. ماده 26 مصوب 1377- محدوده‌های مربوط به استخراج و انباشت و بهره‌برداری مواد معدنی و دفع مواد زائد معادن واقع در منابع ملی که مساحت این‌محدوده‌ها در مجوز صادره قیدمی‌شود، عرصه عملیاتی معدن مربوطه بوده و تا پایان عمر معدن بصورت اموال عمومی دراختیار وزارت معادن و‌فلزات خواهد بود و هرگونه عملیات خارج از موارد مندرج درمجوزهائی که صادر می‌شود به منزله تصرف در اموال عمومی محسوب می‌شود. ماده18ـ ماده (26) قانون به شرح زير اصلاح مي‌گردد:   ماده26ـ محدوده‏هاي مربوط به اكتشاف، استخراج و انباشت و بهره‏برداري مواد معدني و دفع مواد باطله واقع در منابع ملي بنا به تقاضاي وزارت صنعت، معدن و تجارت توسط سازمان جنگلها، مراتع و آبخيزداري كشور ثبت مي‌گردد. مساحت اين محدوده‏ها كه در مجوز صادر شده قيد مي‌شود به عرصه عملياتي معدن مربوط است و تا پايان عمر معدن به‌ صورت اموال عمومي در اختيار وزارت صنعت، معدن و تجارت قرار دارد. هرگونه عمليات خارج از موارد مندرج در مجوزهايي كه صادر مي‌شود به منزله تصرف  در اموال عمومي محسوب مي‌گردد.  ماده 23آيين نامه اجرايي قانون معادن مصوب 1392-  در اجرای ماده (26) قانون و با رعایت ماده (24) آن، سازمان جنگل‌ها، مراتع و آبخیزداری کشور نسبت به ثبت اولیه محدوده مربوط به مرحله اول اکتشاف اقدام مي‌كند. تبصره1- چنانچه محدوده مربوط به اكتشاف درمنابع طبيعي واقع شده باشد درزمان صدور گواهي كشف محدوده مربوط به  عرصه عملیاتی معدن توسط وزارت برای ثبت به سازمان جنگل‌ها، مراتع و آبخیزداری کشور اعلام مي‌شود. تبصره 2- عرصه عملیاتی معدن محدوده‌‌ای است که در اجرای عملیات اکتشاف، ذخایر معدنی کشف شده و انجام عملیات معدنی، انباشت و دفع مواد باطله در آن امکان‌پذیر است. محدوده گواهی کشف شامل عرصه عملیات معدن است. </vt:lpstr>
      <vt:lpstr>PowerPoint Presentation</vt:lpstr>
      <vt:lpstr> مستندات دستور العمل پاسخ گويي به استعلامات معدني در عرصه هاي منابع طبيعي كشور  از تاریخ 94/03/11  </vt:lpstr>
      <vt:lpstr>PowerPoint Presentation</vt:lpstr>
      <vt:lpstr>PowerPoint Presentation</vt:lpstr>
      <vt:lpstr>PowerPoint Presentation</vt:lpstr>
      <vt:lpstr>PowerPoint Presentation</vt:lpstr>
      <vt:lpstr>PowerPoint Presentation</vt:lpstr>
      <vt:lpstr>PowerPoint Presentation</vt:lpstr>
      <vt:lpstr>                                فرآيند پاسخ به استعلامات سازمان صنعت ، معدن وتجارت استان توسط اداره كل منابع طبيعي استان                                                 بر اساس دستور العمل پاسخ گويي به استعلامات معدني در عرصه هاي منابع طبيعي كشور  1 - سازمان استان موظف به ارسال درخواست صدور پروانه اكتشاف بهمراه نقشه باذكر مختصات در سيستم - UTM باذكر نام متقاضي به اداره كل استان مي باشد 2 - اداره كل استان موظف به اعلام نظر حداكثر ظرف مدت دوماه از تاريخ وصول استعلام در رابطه با تمام و يا در صورت تداخل با -مناطق ممنوعه ، براي قسمتي از محدوده مذكور مشروط به عدم هرگونه تغيير وضعيت در عرصه مورد نظر، بطور صريح بهمراه نقشه باذكر مختصات جغرافيايي ومساحت مي باشد - 3 متقاضي موظف به ارائه طرح اكتشاف براساس گروه بندي شش گانه مواد معدني مي باشد - 4 - سازمان استان موظف به معرفي متقاضي به اداره كل استان براي گروه هاي - 1 و 2 و 3 و 4 مواد معدني به منظور سپردن تعهدنامه براي انجام عمليات فيزيكي مي باشد 5 - سازمان استان موظف به صدور پروانه اكتشاف صرفا براساس مختصات مورد موافقت اداره كل استان براي گروه هاي - 5 و 6موادمعدني بوده ودر ظهر پروانه اكتشاف عبارت" متقاضي صرفا براي مراحل 1 و 2 بند خ ماده يك قانون معادن (پي جويي وشناسايي(اجازه فعاليت دارد"بايد قيد شود 6 - متقاضي موظف به تهيه وارائه گزارش مراحل - 1 و 2اكتشاف) پي جويي وشناسايي( براي گروه هاي 5 و 6 موادمعدني بهمراه محدوده پيشنهادي جهت انجام مراحل 3 و 4 و 5 اكتشاف مندرج دربند خ ماده يك قانون معادن به سازمان استان مي باشد - 7 سازمان استان موظف به معرفي متقاضي به اداره كل استان با ذكر مختصات محدوده پيشنهادي به منظور سپردن تعهدنامه -جهت انجام عمليات فيزيكي مراحل 3 و 4 و 5 بند خ ماده يك قانون معادن مي باشد 8 -اداره كل استان موظف به ارسال يك نسخه از تعهد نامه ظرف مدت ده روز به سازمان استان مي باشد - 9 -سازمان استان موظف به صدور پروانه اكتشاف صرفا براساس مختصات مورد موافقت اداره كل استان براي گروه هاي - 1 و 2 و 3 و 4وهمچنين مجوز انجام عمليات فيزيكي مراحل 3 و 4 و 5 بند خ ماده يك قانون معادن براي گروه هاي 5 و 6 موادمعدني مي باشد 10 -سازمان استان موظف به معرفي متقاضي به اداره كل استان باذكر مختصات مورد تاييد براي صدور گواهي نامه كشف پس از -اتمام مراحل اكتشاف جهت پرداخت حقوق بهره بردار يا بهره برداران منابع طبيعي برابر تعهدات سپرده شده مي باشد -11 اداره كل استان موظف به معرفي متقاضي پس از انجام تعهدات به سازمان استان جهت صدور گواهي نامه كشف مي باشد - -12 سازمان استان موظف به صدور گواهي نامه كشف پس از موافقت اداره كل استان وهمچنين پروانه بهره برداري در داخل -محدوده گواهي نامه كشف مي باشد و باستناد ماده 26 قانون معادن محدوده گواهي نامه كشف يا محدوده پروانه بهره برداري عرصه عمليات معدني محسوب وتا پايان عمر معدن )اتمام ذخيره( به صورت اموال عمومي در اختيار وزارت استان قرار مي گردد . سا-13زمان استان موظف است يك نسخه از گواهي نامه كشف ويادر صورت عدم صدور، مراتب را به اداره كل استان ارسال نمايد - 14 -سازمان استان موظف به استعلام از اداره كل استان براي باقي مانده محدوده گواهي نامه كشف مطابق اين فرآيند مي باشد - 15 -سازمان استان موظف به استعلام از اداره كل استان در زمان اصلاح يا افزايش محدوده پروانه هاي اكتشاف وبهره برداري -صادره وهمچنين واگذاري محدوده هاي مزايده اي مطابق اين فرآيند مي باشد 16 -سازمان استان موظف به هماهنگي با اداره كل استان در زمان نقل وانتقال پروانه اكتشاف ، گواهي نامه كشف وپروانه بهره -برداري جهت انتقال تعهدات دارنده مجوز مي باشد             </vt:lpstr>
      <vt:lpstr>                                               چگونگي جبران خسارات ناشي از اكتشاف وبهره برداري از موادمعدني در عرصه هاي منابع طبيعي  1 -اداره كل منابع طبيعي موظف به پيگيري از طريق سازمان ص.م.ت جهت جبران خسارات ناشي از اكتشاف وبهره برداري از -موادمعدني در عرصه هاي منابع طبيعي باستناد ماده 25 قانون معادن پس از واريز حقوق دولتي مرتبط به حساب خزانه داري كل كشور مي باشد 2 -اداره كل منابع طبيعي موظف به محاسبه خسارات جانبي مرتبط با اكتشاف وبهره برداري ، خارج از عرصه عمليات معدني در -صورت موافقت با مسيرها ومكانها ي مربوط نظير جاده دسترسي ، عرصه هاي تخليه ودپو باطله و......... براساس جدول آيين نامه بند "ب"ماده 12 قانون افزايش بهره وري بخش كشاورزي و منابع طبيعي جهت واريز مبالغ مربوط توسط متقاضي به شماره حساب اعلامي )خزانه ( مي باشد                                                                                     الزامات دستور العمل فعاليت معدني در عرصه هاي منابع طبيعي 1 -تشكيل كار گروه استاني" تعامل فعاليت هاي معدني در عرصه هاي منابع طبيعي " به منظور نظارت مشترك برحسن اجراي -دستورالعمل 2 -ادامه فعاليت دارندگان پروانه اكتشاف وبهره برداري مربوط به قبل از تصويب اصلاحيه قانون معادن مصوب - 1390 كه ازمنابع طبيعي استعلام نشده اند منوط به معرفي متقاضي به منابع طبيعي جهت سپردن تعهدات مي باشد 3 -سازمان استان موظف به كسب موافقت اداره كل استان قبل از صدور مجوز برداشت مي باشد – 4 -سازمان استان موظف به هماهنگي با اداره كل استان براي صدور مجوز فعاليت معدني در اراضي مجاور عرصه هاي منابع -طبيعي مي باشد 5-اداره کل موظف به اجرای تبصره4ماده9آیین نامه اجرایی قانون اصلاح تبصره 1ماده 47قانون تنظیم مقرارت مالی دولت برای محاسبه حقوق عرفی دارندگان پروانه چرای دام  باستنادمصوبه 85766مورخ11/4/92هیات وزیران صرفا قبل از صدور گواهی کشف ودرمناطقی که تحت تاثیر عملیات اکتشاف تغییر وضعیت داده واز شرایط مرتعی خارج شده ، میباشد 6-اداره کل درزمان پاسخگویی به استعلام تقدم کاربری های واگذارشده با رعایت حریم را لحاظ نماید 7-معرفی متقاضیان به اداره کل جهت انتقال تعهدات بمنظور استعلام مجدد نیست  8-انجام عملیات اکتشاف جدید درداخل محدوده پروانه اکتشاف نیاز به استعلام ندارد 9-معادن فعال طبقه 2که استعلام نشده اند درصورت اخذ حقوق دولتی مشمول اخذجریمه وخسارت نمی باشند  10-برای واگذاری معادن غیرفعال فاقد استعلام هماهنگی لازم باادارات کل بعمل آید 11-دراجرای تبصره 2ماده 23آین نامه اجرایی قانون معادن انباشت دپوباطله واحداث تاسیسات ،محل اسکان و....درداخل محدوده های معدنی دارای مجوز بلامانع است 12-احداث یکبار راه دسترسی  هنگام اجرای مراحل 3و4عملیات اکتشاف وبهره برداری مشمول اخذ خسارت نمی گردد 13-برندگان مزایده محدوده های معدنی مشمول خسارت های قبلی نمی باشند 14-سازمان درمناطق چهارگانه محیط زیست صرفا از اداره محیط زیست استعلام می نماید 15-اداره کل درپاسخ به استعلام ازاعلام محدوده های بااضلاع بسیارزیاد ، چند تکه ومجزا خودداری ودرصورت پراکندگی زیاد مناطق ممنوعه ،موارد بصورت چندضلعی های کوچک اعلام وسازمان پس از ثبت محدوده های ممنوعه درکاداستر ملزم به صدورپروانه اکتشاف درکل محدوده بوده ودارنده پروانه اکتشاف ازانجام هرگونه عملیات اکتشاف درقسمتهای مورد مخالفت اداره کل خودداری خواهد نمود ودرصورت تخلف ضمن اخذخسارت  نسبت به ابطال پروانه ازطریق شورای معادن اقدام خواهد شد 16-درخصوص پروانه های اکتشاف فاقداستعلام ، قبل از صدور گواهی کشف عرصه های ممنوعه پس ازطرح درکارگروه استانی ازمحدوده کسرگردد 17-احداث واحد فراوری مرتبط باماده معدنی ،تاسیسات بهداشتی ،محل استراحت کارکنان ،تعمیرگاه وانبارمشروط به جمع آوری پس از اتمام ذخیره درداخل محدوده پروانه بهره برداری مورد موافقت منابع طبیعی بلامانع می باشد 18-احداث جاده دسترسی درداخل محدوده مورد موافقت منابع طبیعی بلامانع است 19- پروانه اکتشاف پس ازاستعلام ، برای کل محدوده واگذارشده ازطریق مزایده (مربوط به قبل ازبخشنامه آزادسازی ) صادر ودرزمان صدور گواهی کشف نسبت به خروج مناطق ممنوعه اقدام گردد 20-صدورمجوزبرداشت خاک پیت(خاک کشاورزی)ممنوع می باشد</vt:lpstr>
      <vt:lpstr>                               الزامات دستورالعمل در رابطه با بهره برداران ذخاير معدني در عرصه هاي منابع طبيعي   -1 بهره بردار معدن مكلف است پس از صدور پروانه بهره برداري حداكثر ظرف مدت يكماه با هماهنگي منابع طبيعي شهرستان -مربوط نسبت به تعيين محدوده ، در صورت امكان نصب علائم وتنظيم صورتجلسه تحويل وتحول اقدام نمايد 2-بهره بردارمعدن مكلف است قبل از شروع عمليات معدني نسبت به دپو خاك زنده سطح الارضي محل عمليات معدني اقدام -ودپوحاصله را تحويل منابع طبيعي نمايد بهره-3 بردار مكلف است بر اساس طرح بهره برداري عمليات باطله برداري واستخراج را بگونه اي مديريت نمايد كه حداقل -خسارت به منابع طبيعي وارد شود                                          نواقص دستور العمل جهت ارائه به كارگروه تعامل در فعاليتهاي معدني                                                       وزارت ص.م.ت و سازمان جنگلها ومراتع كل كشور  - چه تضميني براي جبران خسارات واره به عرصه منابع طبيعي وبهره برداران مراتع،  در صورتيكه دارنده پروانه اكتشاف در هر يك از مراحل اكتشاف مندرج در بند خ ماده يك قانون معادن به تعهدات خود در عرصه منابع طبيعي عمل ننمايد وپروانه اكتشاف به هر دليل ازجمله پايان مهلت اعتبار باطل گردد؟ پيشنهاد : براساس مساحت  محدوده پيشنهادي متقاضي وپس ازتاييد آن توسط اداره كل ، ضمانتنامه بانكي از دارنده پروانه اكتشاف اخذ گردد  </vt:lpstr>
      <vt:lpstr>شرایط ثبت درخواست صدور پروانه اکتشاف واعلام محدوده آزاد  </vt:lpstr>
      <vt:lpstr>فرآيند پاسخ به استعلامات  سازمان صنعت ، معدن و تجارت استان  توسط اداره كل منابع طبيعي استان پس از ابلاغ دستور العمل پاسخ گويي به استعلامات معدني در عرصه هاي منابع طبيعي كشور  از تاریخ 94/03/11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فرآیند ادامه فعالیت دارندگان پروانه اکتشاف  مربوط به قبل ازدستورالعمل  94/3/11 و اصلاحیه قانون معادن مصوب 1390  </vt:lpstr>
      <vt:lpstr>PowerPoint Presentation</vt:lpstr>
      <vt:lpstr>PowerPoint Presentation</vt:lpstr>
      <vt:lpstr>PowerPoint Presentation</vt:lpstr>
      <vt:lpstr>PowerPoint Presentation</vt:lpstr>
      <vt:lpstr>فرآیند ادامه فعالیت دارندگان پروانه بهره برداری مربوط به قبل ازدستورالعمل 94/3/11  و اصلاحیه قانون معادن مصوب 1390</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zangiabadi</dc:creator>
  <cp:lastModifiedBy>Abbas Asjadi</cp:lastModifiedBy>
  <cp:revision>147</cp:revision>
  <dcterms:created xsi:type="dcterms:W3CDTF">2006-08-16T00:00:00Z</dcterms:created>
  <dcterms:modified xsi:type="dcterms:W3CDTF">2022-07-09T11:15:56Z</dcterms:modified>
</cp:coreProperties>
</file>