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92" r:id="rId1"/>
  </p:sldMasterIdLst>
  <p:notesMasterIdLst>
    <p:notesMasterId r:id="rId34"/>
  </p:notesMasterIdLst>
  <p:sldIdLst>
    <p:sldId id="291" r:id="rId2"/>
    <p:sldId id="265" r:id="rId3"/>
    <p:sldId id="258" r:id="rId4"/>
    <p:sldId id="259" r:id="rId5"/>
    <p:sldId id="260" r:id="rId6"/>
    <p:sldId id="261" r:id="rId7"/>
    <p:sldId id="262" r:id="rId8"/>
    <p:sldId id="264" r:id="rId9"/>
    <p:sldId id="266" r:id="rId10"/>
    <p:sldId id="268" r:id="rId11"/>
    <p:sldId id="267" r:id="rId12"/>
    <p:sldId id="269" r:id="rId13"/>
    <p:sldId id="270" r:id="rId14"/>
    <p:sldId id="271" r:id="rId15"/>
    <p:sldId id="272" r:id="rId16"/>
    <p:sldId id="273" r:id="rId17"/>
    <p:sldId id="274" r:id="rId18"/>
    <p:sldId id="275" r:id="rId19"/>
    <p:sldId id="276" r:id="rId20"/>
    <p:sldId id="277" r:id="rId21"/>
    <p:sldId id="278" r:id="rId22"/>
    <p:sldId id="279" r:id="rId23"/>
    <p:sldId id="280" r:id="rId24"/>
    <p:sldId id="281" r:id="rId25"/>
    <p:sldId id="282" r:id="rId26"/>
    <p:sldId id="283" r:id="rId27"/>
    <p:sldId id="284" r:id="rId28"/>
    <p:sldId id="285" r:id="rId29"/>
    <p:sldId id="286" r:id="rId30"/>
    <p:sldId id="287" r:id="rId31"/>
    <p:sldId id="288" r:id="rId32"/>
    <p:sldId id="289"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5" d="100"/>
          <a:sy n="65" d="100"/>
        </p:scale>
        <p:origin x="-66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C8B3408-D4C1-42EE-B94D-C296B7449120}" type="datetimeFigureOut">
              <a:rPr lang="en-US" smtClean="0"/>
              <a:pPr/>
              <a:t>3/31/2012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17576A9-D521-4729-BFC9-051B5727ABBE}"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17576A9-D521-4729-BFC9-051B5727ABBE}" type="slidenum">
              <a:rPr lang="en-US" smtClean="0"/>
              <a:pPr/>
              <a:t>32</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a-IR" dirty="0" smtClean="0"/>
              <a:t>بع</a:t>
            </a:r>
            <a:endParaRPr lang="en-US" dirty="0"/>
          </a:p>
        </p:txBody>
      </p:sp>
      <p:sp>
        <p:nvSpPr>
          <p:cNvPr id="4" name="Slide Number Placeholder 3"/>
          <p:cNvSpPr>
            <a:spLocks noGrp="1"/>
          </p:cNvSpPr>
          <p:nvPr>
            <p:ph type="sldNum" sz="quarter" idx="10"/>
          </p:nvPr>
        </p:nvSpPr>
        <p:spPr/>
        <p:txBody>
          <a:bodyPr/>
          <a:lstStyle/>
          <a:p>
            <a:fld id="{017576A9-D521-4729-BFC9-051B5727ABBE}" type="slidenum">
              <a:rPr lang="en-US" smtClean="0"/>
              <a:pPr/>
              <a:t>6</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17576A9-D521-4729-BFC9-051B5727ABBE}" type="slidenum">
              <a:rPr lang="en-US" smtClean="0"/>
              <a:pPr/>
              <a:t>25</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17576A9-D521-4729-BFC9-051B5727ABBE}" type="slidenum">
              <a:rPr lang="en-US" smtClean="0"/>
              <a:pPr/>
              <a:t>26</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17576A9-D521-4729-BFC9-051B5727ABBE}" type="slidenum">
              <a:rPr lang="en-US" smtClean="0"/>
              <a:pPr/>
              <a:t>27</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17576A9-D521-4729-BFC9-051B5727ABBE}" type="slidenum">
              <a:rPr lang="en-US" smtClean="0"/>
              <a:pPr/>
              <a:t>28</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17576A9-D521-4729-BFC9-051B5727ABBE}" type="slidenum">
              <a:rPr lang="en-US" smtClean="0"/>
              <a:pPr/>
              <a:t>29</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17576A9-D521-4729-BFC9-051B5727ABBE}" type="slidenum">
              <a:rPr lang="en-US" smtClean="0"/>
              <a:pPr/>
              <a:t>30</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17576A9-D521-4729-BFC9-051B5727ABBE}" type="slidenum">
              <a:rPr lang="en-US" smtClean="0"/>
              <a:pPr/>
              <a:t>31</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fa-I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a-IR"/>
          </a:p>
        </p:txBody>
      </p:sp>
      <p:sp>
        <p:nvSpPr>
          <p:cNvPr id="4" name="Date Placeholder 3"/>
          <p:cNvSpPr>
            <a:spLocks noGrp="1"/>
          </p:cNvSpPr>
          <p:nvPr>
            <p:ph type="dt" sz="half" idx="10"/>
          </p:nvPr>
        </p:nvSpPr>
        <p:spPr/>
        <p:txBody>
          <a:bodyPr/>
          <a:lstStyle/>
          <a:p>
            <a:fld id="{158D5E2B-DA36-4782-8888-1199525422B0}" type="datetimeFigureOut">
              <a:rPr lang="en-US" smtClean="0"/>
              <a:pPr/>
              <a:t>3/31/2012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F8A2478-963B-4866-8ED3-9469ED006AB0}"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158D5E2B-DA36-4782-8888-1199525422B0}" type="datetimeFigureOut">
              <a:rPr lang="en-US" smtClean="0"/>
              <a:pPr/>
              <a:t>3/31/2012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F8A2478-963B-4866-8ED3-9469ED006AB0}"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fa-I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158D5E2B-DA36-4782-8888-1199525422B0}" type="datetimeFigureOut">
              <a:rPr lang="en-US" smtClean="0"/>
              <a:pPr/>
              <a:t>3/31/2012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F8A2478-963B-4866-8ED3-9469ED006AB0}"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158D5E2B-DA36-4782-8888-1199525422B0}" type="datetimeFigureOut">
              <a:rPr lang="en-US" smtClean="0"/>
              <a:pPr/>
              <a:t>3/31/2012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F8A2478-963B-4866-8ED3-9469ED006AB0}"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fa-I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58D5E2B-DA36-4782-8888-1199525422B0}" type="datetimeFigureOut">
              <a:rPr lang="en-US" smtClean="0"/>
              <a:pPr/>
              <a:t>3/31/2012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F8A2478-963B-4866-8ED3-9469ED006AB0}"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Date Placeholder 4"/>
          <p:cNvSpPr>
            <a:spLocks noGrp="1"/>
          </p:cNvSpPr>
          <p:nvPr>
            <p:ph type="dt" sz="half" idx="10"/>
          </p:nvPr>
        </p:nvSpPr>
        <p:spPr/>
        <p:txBody>
          <a:bodyPr/>
          <a:lstStyle/>
          <a:p>
            <a:fld id="{158D5E2B-DA36-4782-8888-1199525422B0}" type="datetimeFigureOut">
              <a:rPr lang="en-US" smtClean="0"/>
              <a:pPr/>
              <a:t>3/31/2012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8A2478-963B-4866-8ED3-9469ED006AB0}"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fa-I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7" name="Date Placeholder 6"/>
          <p:cNvSpPr>
            <a:spLocks noGrp="1"/>
          </p:cNvSpPr>
          <p:nvPr>
            <p:ph type="dt" sz="half" idx="10"/>
          </p:nvPr>
        </p:nvSpPr>
        <p:spPr/>
        <p:txBody>
          <a:bodyPr/>
          <a:lstStyle/>
          <a:p>
            <a:fld id="{158D5E2B-DA36-4782-8888-1199525422B0}" type="datetimeFigureOut">
              <a:rPr lang="en-US" smtClean="0"/>
              <a:pPr/>
              <a:t>3/31/2012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F8A2478-963B-4866-8ED3-9469ED006AB0}"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Date Placeholder 2"/>
          <p:cNvSpPr>
            <a:spLocks noGrp="1"/>
          </p:cNvSpPr>
          <p:nvPr>
            <p:ph type="dt" sz="half" idx="10"/>
          </p:nvPr>
        </p:nvSpPr>
        <p:spPr/>
        <p:txBody>
          <a:bodyPr/>
          <a:lstStyle/>
          <a:p>
            <a:fld id="{158D5E2B-DA36-4782-8888-1199525422B0}" type="datetimeFigureOut">
              <a:rPr lang="en-US" smtClean="0"/>
              <a:pPr/>
              <a:t>3/31/2012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F8A2478-963B-4866-8ED3-9469ED006AB0}"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58D5E2B-DA36-4782-8888-1199525422B0}" type="datetimeFigureOut">
              <a:rPr lang="en-US" smtClean="0"/>
              <a:pPr/>
              <a:t>3/31/2012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F8A2478-963B-4866-8ED3-9469ED006AB0}"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fa-I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58D5E2B-DA36-4782-8888-1199525422B0}" type="datetimeFigureOut">
              <a:rPr lang="en-US" smtClean="0"/>
              <a:pPr/>
              <a:t>3/31/2012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8A2478-963B-4866-8ED3-9469ED006AB0}"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fa-I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a-I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58D5E2B-DA36-4782-8888-1199525422B0}" type="datetimeFigureOut">
              <a:rPr lang="en-US" smtClean="0"/>
              <a:pPr/>
              <a:t>3/31/2012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8A2478-963B-4866-8ED3-9469ED006AB0}"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fa-I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58D5E2B-DA36-4782-8888-1199525422B0}" type="datetimeFigureOut">
              <a:rPr lang="en-US" smtClean="0"/>
              <a:pPr/>
              <a:t>3/31/2012</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6F8A2478-963B-4866-8ED3-9469ED006AB0}"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4093" r:id="rId1"/>
    <p:sldLayoutId id="2147484094" r:id="rId2"/>
    <p:sldLayoutId id="2147484095" r:id="rId3"/>
    <p:sldLayoutId id="2147484096" r:id="rId4"/>
    <p:sldLayoutId id="2147484097" r:id="rId5"/>
    <p:sldLayoutId id="2147484098" r:id="rId6"/>
    <p:sldLayoutId id="2147484099" r:id="rId7"/>
    <p:sldLayoutId id="2147484100" r:id="rId8"/>
    <p:sldLayoutId id="2147484101" r:id="rId9"/>
    <p:sldLayoutId id="2147484102" r:id="rId10"/>
    <p:sldLayoutId id="2147484103"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utmsrc.jpg"/>
          <p:cNvPicPr>
            <a:picLocks noChangeAspect="1"/>
          </p:cNvPicPr>
          <p:nvPr/>
        </p:nvPicPr>
        <p:blipFill>
          <a:blip r:embed="rId3" cstate="print"/>
          <a:stretch>
            <a:fillRect/>
          </a:stretch>
        </p:blipFill>
        <p:spPr>
          <a:xfrm>
            <a:off x="428596" y="357166"/>
            <a:ext cx="1428760" cy="2143116"/>
          </a:xfrm>
          <a:prstGeom prst="round2DiagRect">
            <a:avLst>
              <a:gd name="adj1" fmla="val 16667"/>
              <a:gd name="adj2" fmla="val 0"/>
            </a:avLst>
          </a:prstGeom>
          <a:ln/>
        </p:spPr>
        <p:style>
          <a:lnRef idx="2">
            <a:schemeClr val="accent1"/>
          </a:lnRef>
          <a:fillRef idx="1">
            <a:schemeClr val="lt1"/>
          </a:fillRef>
          <a:effectRef idx="0">
            <a:schemeClr val="accent1"/>
          </a:effectRef>
          <a:fontRef idx="minor">
            <a:schemeClr val="dk1"/>
          </a:fontRef>
        </p:style>
      </p:pic>
      <p:sp>
        <p:nvSpPr>
          <p:cNvPr id="4" name="Title 3"/>
          <p:cNvSpPr>
            <a:spLocks noGrp="1"/>
          </p:cNvSpPr>
          <p:nvPr>
            <p:ph type="title"/>
          </p:nvPr>
        </p:nvSpPr>
        <p:spPr>
          <a:xfrm>
            <a:off x="500034" y="285728"/>
            <a:ext cx="8229600" cy="1143000"/>
          </a:xfrm>
        </p:spPr>
        <p:txBody>
          <a:bodyPr/>
          <a:lstStyle/>
          <a:p>
            <a:pPr algn="ctr"/>
            <a:r>
              <a:rPr lang="fa-IR"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بسم الله الرحمن الرحیم</a:t>
            </a:r>
            <a:endParaRPr lang="en-US"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sp>
        <p:nvSpPr>
          <p:cNvPr id="5" name="Content Placeholder 4"/>
          <p:cNvSpPr>
            <a:spLocks noGrp="1"/>
          </p:cNvSpPr>
          <p:nvPr>
            <p:ph idx="1"/>
          </p:nvPr>
        </p:nvSpPr>
        <p:spPr>
          <a:xfrm>
            <a:off x="457200" y="1600200"/>
            <a:ext cx="8229600" cy="4972072"/>
          </a:xfrm>
        </p:spPr>
        <p:txBody>
          <a:bodyPr>
            <a:normAutofit/>
            <a:scene3d>
              <a:camera prst="orthographicFront"/>
              <a:lightRig rig="balanced" dir="t">
                <a:rot lat="0" lon="0" rev="2100000"/>
              </a:lightRig>
            </a:scene3d>
            <a:sp3d extrusionH="57150" prstMaterial="metal">
              <a:bevelT w="38100" h="25400"/>
              <a:contourClr>
                <a:schemeClr val="bg2"/>
              </a:contourClr>
            </a:sp3d>
          </a:bodyPr>
          <a:lstStyle/>
          <a:p>
            <a:pPr algn="ctr">
              <a:buNone/>
            </a:pPr>
            <a:r>
              <a:rPr lang="fa-IR" b="1" dirty="0" smtClean="0">
                <a:ln w="50800"/>
                <a:solidFill>
                  <a:schemeClr val="bg1">
                    <a:shade val="50000"/>
                  </a:schemeClr>
                </a:solidFill>
                <a:latin typeface="Sakkal Majalla" pitchFamily="2" charset="-78"/>
                <a:cs typeface="Sakkal Majalla" pitchFamily="2" charset="-78"/>
              </a:rPr>
              <a:t>موضوع ارائه:</a:t>
            </a:r>
          </a:p>
          <a:p>
            <a:pPr algn="ctr">
              <a:buNone/>
            </a:pPr>
            <a:r>
              <a:rPr lang="fa-IR" sz="2800" b="1" dirty="0" smtClean="0">
                <a:ln w="19050">
                  <a:solidFill>
                    <a:schemeClr val="tx2">
                      <a:tint val="1000"/>
                    </a:schemeClr>
                  </a:solidFill>
                  <a:prstDash val="solid"/>
                </a:ln>
                <a:effectLst>
                  <a:outerShdw blurRad="50000" dist="50800" dir="7500000" algn="tl">
                    <a:srgbClr val="000000">
                      <a:shade val="5000"/>
                      <a:alpha val="35000"/>
                    </a:srgbClr>
                  </a:outerShdw>
                </a:effectLst>
                <a:latin typeface="Sakkal Majalla" pitchFamily="2" charset="-78"/>
                <a:cs typeface="+mj-cs"/>
              </a:rPr>
              <a:t>تئوریهای ساختار مالی</a:t>
            </a:r>
          </a:p>
          <a:p>
            <a:pPr algn="ctr">
              <a:buNone/>
            </a:pPr>
            <a:endParaRPr lang="fa-IR" b="1" dirty="0" smtClean="0">
              <a:ln w="50800"/>
              <a:latin typeface="Sakkal Majalla" pitchFamily="2" charset="-78"/>
              <a:cs typeface="Sakkal Majalla" pitchFamily="2" charset="-78"/>
            </a:endParaRPr>
          </a:p>
          <a:p>
            <a:pPr algn="ctr">
              <a:buNone/>
            </a:pPr>
            <a:r>
              <a:rPr lang="fa-IR" b="1" dirty="0" smtClean="0">
                <a:ln w="50800"/>
                <a:solidFill>
                  <a:schemeClr val="bg1">
                    <a:shade val="50000"/>
                  </a:schemeClr>
                </a:solidFill>
                <a:latin typeface="Sakkal Majalla" pitchFamily="2" charset="-78"/>
                <a:cs typeface="Sakkal Majalla" pitchFamily="2" charset="-78"/>
              </a:rPr>
              <a:t>استاد:</a:t>
            </a:r>
          </a:p>
          <a:p>
            <a:pPr algn="ctr">
              <a:buNone/>
            </a:pPr>
            <a:r>
              <a:rPr lang="fa-IR"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Sakkal Majalla" pitchFamily="2" charset="-78"/>
                <a:cs typeface="Sakkal Majalla" pitchFamily="2" charset="-78"/>
              </a:rPr>
              <a:t>آقای دکتر مهدی محمدی</a:t>
            </a:r>
          </a:p>
          <a:p>
            <a:pPr algn="ctr">
              <a:buNone/>
            </a:pPr>
            <a:endParaRPr lang="fa-IR" sz="2400" b="1" dirty="0" smtClean="0">
              <a:ln w="50800"/>
              <a:solidFill>
                <a:schemeClr val="bg1">
                  <a:shade val="50000"/>
                </a:schemeClr>
              </a:solidFill>
              <a:latin typeface="Sakkal Majalla" pitchFamily="2" charset="-78"/>
              <a:cs typeface="Sakkal Majalla" pitchFamily="2" charset="-78"/>
            </a:endParaRPr>
          </a:p>
          <a:p>
            <a:pPr algn="ctr">
              <a:buNone/>
            </a:pPr>
            <a:r>
              <a:rPr lang="fa-IR" sz="2400" b="1" dirty="0" smtClean="0">
                <a:ln w="50800"/>
                <a:solidFill>
                  <a:schemeClr val="bg1">
                    <a:shade val="50000"/>
                  </a:schemeClr>
                </a:solidFill>
                <a:latin typeface="Sakkal Majalla" pitchFamily="2" charset="-78"/>
                <a:cs typeface="Sakkal Majalla" pitchFamily="2" charset="-78"/>
              </a:rPr>
              <a:t>ارائه دهنده:</a:t>
            </a:r>
          </a:p>
          <a:p>
            <a:pPr algn="ctr">
              <a:buNone/>
            </a:pPr>
            <a:r>
              <a:rPr lang="fa-IR" sz="20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Sakkal Majalla" pitchFamily="2" charset="-78"/>
                <a:cs typeface="Sakkal Majalla" pitchFamily="2" charset="-78"/>
              </a:rPr>
              <a:t>مصطفی ترکمنچه</a:t>
            </a:r>
          </a:p>
          <a:p>
            <a:pPr algn="ctr">
              <a:buNone/>
            </a:pPr>
            <a:r>
              <a:rPr lang="fa-IR" sz="1800" b="1" dirty="0" smtClean="0">
                <a:ln w="50800"/>
                <a:solidFill>
                  <a:schemeClr val="bg1">
                    <a:shade val="50000"/>
                  </a:schemeClr>
                </a:solidFill>
                <a:latin typeface="Sakkal Majalla" pitchFamily="2" charset="-78"/>
                <a:cs typeface="Sakkal Majalla" pitchFamily="2" charset="-78"/>
              </a:rPr>
              <a:t> کارشناسی ارشد حسابداری</a:t>
            </a:r>
          </a:p>
          <a:p>
            <a:pPr algn="ctr">
              <a:buNone/>
            </a:pPr>
            <a:r>
              <a:rPr lang="fa-IR" sz="1800" b="1" dirty="0" smtClean="0">
                <a:ln w="50800"/>
                <a:solidFill>
                  <a:schemeClr val="bg1">
                    <a:shade val="50000"/>
                  </a:schemeClr>
                </a:solidFill>
                <a:latin typeface="Sakkal Majalla" pitchFamily="2" charset="-78"/>
                <a:cs typeface="Sakkal Majalla" pitchFamily="2" charset="-78"/>
              </a:rPr>
              <a:t>دانشگاه آزاد اسلامی-واحد علوم تحقیقات</a:t>
            </a:r>
          </a:p>
          <a:p>
            <a:pPr algn="ctr">
              <a:buNone/>
            </a:pPr>
            <a:endParaRPr lang="fa-IR" sz="1800" b="1" dirty="0" smtClean="0">
              <a:ln w="50800"/>
              <a:solidFill>
                <a:schemeClr val="bg1">
                  <a:shade val="50000"/>
                </a:schemeClr>
              </a:solidFill>
              <a:latin typeface="Sakkal Majalla" pitchFamily="2" charset="-78"/>
              <a:cs typeface="Sakkal Majalla" pitchFamily="2" charset="-78"/>
            </a:endParaRPr>
          </a:p>
          <a:p>
            <a:pPr algn="ctr">
              <a:buNone/>
            </a:pPr>
            <a:endParaRPr lang="fa-IR" b="1" dirty="0">
              <a:ln w="50800"/>
              <a:solidFill>
                <a:schemeClr val="bg1">
                  <a:shade val="50000"/>
                </a:schemeClr>
              </a:solidFill>
            </a:endParaRPr>
          </a:p>
        </p:txBody>
      </p:sp>
      <p:sp>
        <p:nvSpPr>
          <p:cNvPr id="7" name="Slide Number Placeholder 6"/>
          <p:cNvSpPr>
            <a:spLocks noGrp="1"/>
          </p:cNvSpPr>
          <p:nvPr>
            <p:ph type="sldNum" sz="quarter" idx="12"/>
          </p:nvPr>
        </p:nvSpPr>
        <p:spPr>
          <a:prstGeom prst="rect">
            <a:avLst/>
          </a:prstGeom>
        </p:spPr>
        <p:txBody>
          <a:bodyPr>
            <a:normAutofit/>
          </a:bodyPr>
          <a:lstStyle/>
          <a:p>
            <a:fld id="{CB9E87D2-D4A8-46C6-A5C4-611069C8BAC0}" type="slidenum">
              <a:rPr lang="en-US" smtClean="0"/>
              <a:pPr/>
              <a:t>1</a:t>
            </a:fld>
            <a:endParaRPr lang="en-US"/>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animEffect transition="in" filter="fade">
                                      <p:cBhvr>
                                        <p:cTn id="15" dur="500"/>
                                        <p:tgtEl>
                                          <p:spTgt spid="5">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5">
                                            <p:txEl>
                                              <p:pRg st="1" end="1"/>
                                            </p:txEl>
                                          </p:spTgt>
                                        </p:tgtEl>
                                        <p:attrNameLst>
                                          <p:attrName>style.visibility</p:attrName>
                                        </p:attrNameLst>
                                      </p:cBhvr>
                                      <p:to>
                                        <p:strVal val="visible"/>
                                      </p:to>
                                    </p:set>
                                    <p:animEffect transition="in" filter="fade">
                                      <p:cBhvr>
                                        <p:cTn id="20" dur="500"/>
                                        <p:tgtEl>
                                          <p:spTgt spid="5">
                                            <p:txEl>
                                              <p:pRg st="1" end="1"/>
                                            </p:txEl>
                                          </p:spTgt>
                                        </p:tgtEl>
                                      </p:cBhvr>
                                    </p:animEffect>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5">
                                            <p:txEl>
                                              <p:pRg st="3" end="3"/>
                                            </p:txEl>
                                          </p:spTgt>
                                        </p:tgtEl>
                                        <p:attrNameLst>
                                          <p:attrName>style.visibility</p:attrName>
                                        </p:attrNameLst>
                                      </p:cBhvr>
                                      <p:to>
                                        <p:strVal val="visible"/>
                                      </p:to>
                                    </p:set>
                                    <p:animEffect transition="in" filter="fade">
                                      <p:cBhvr>
                                        <p:cTn id="24" dur="500"/>
                                        <p:tgtEl>
                                          <p:spTgt spid="5">
                                            <p:txEl>
                                              <p:pRg st="3" end="3"/>
                                            </p:txEl>
                                          </p:spTgt>
                                        </p:tgtEl>
                                      </p:cBhvr>
                                    </p:animEffect>
                                  </p:childTnLst>
                                </p:cTn>
                              </p:par>
                            </p:childTnLst>
                          </p:cTn>
                        </p:par>
                        <p:par>
                          <p:cTn id="25" fill="hold">
                            <p:stCondLst>
                              <p:cond delay="1000"/>
                            </p:stCondLst>
                            <p:childTnLst>
                              <p:par>
                                <p:cTn id="26" presetID="10" presetClass="entr" presetSubtype="0" fill="hold" grpId="0" nodeType="afterEffect">
                                  <p:stCondLst>
                                    <p:cond delay="0"/>
                                  </p:stCondLst>
                                  <p:childTnLst>
                                    <p:set>
                                      <p:cBhvr>
                                        <p:cTn id="27" dur="1" fill="hold">
                                          <p:stCondLst>
                                            <p:cond delay="0"/>
                                          </p:stCondLst>
                                        </p:cTn>
                                        <p:tgtEl>
                                          <p:spTgt spid="5">
                                            <p:txEl>
                                              <p:pRg st="4" end="4"/>
                                            </p:txEl>
                                          </p:spTgt>
                                        </p:tgtEl>
                                        <p:attrNameLst>
                                          <p:attrName>style.visibility</p:attrName>
                                        </p:attrNameLst>
                                      </p:cBhvr>
                                      <p:to>
                                        <p:strVal val="visible"/>
                                      </p:to>
                                    </p:set>
                                    <p:animEffect transition="in" filter="fade">
                                      <p:cBhvr>
                                        <p:cTn id="28" dur="500"/>
                                        <p:tgtEl>
                                          <p:spTgt spid="5">
                                            <p:txEl>
                                              <p:pRg st="4" end="4"/>
                                            </p:txEl>
                                          </p:spTgt>
                                        </p:tgtEl>
                                      </p:cBhvr>
                                    </p:animEffect>
                                  </p:childTnLst>
                                </p:cTn>
                              </p:par>
                            </p:childTnLst>
                          </p:cTn>
                        </p:par>
                        <p:par>
                          <p:cTn id="29" fill="hold">
                            <p:stCondLst>
                              <p:cond delay="1500"/>
                            </p:stCondLst>
                            <p:childTnLst>
                              <p:par>
                                <p:cTn id="30" presetID="10" presetClass="entr" presetSubtype="0" fill="hold" grpId="0" nodeType="afterEffect">
                                  <p:stCondLst>
                                    <p:cond delay="0"/>
                                  </p:stCondLst>
                                  <p:childTnLst>
                                    <p:set>
                                      <p:cBhvr>
                                        <p:cTn id="31" dur="1" fill="hold">
                                          <p:stCondLst>
                                            <p:cond delay="0"/>
                                          </p:stCondLst>
                                        </p:cTn>
                                        <p:tgtEl>
                                          <p:spTgt spid="5">
                                            <p:txEl>
                                              <p:pRg st="6" end="6"/>
                                            </p:txEl>
                                          </p:spTgt>
                                        </p:tgtEl>
                                        <p:attrNameLst>
                                          <p:attrName>style.visibility</p:attrName>
                                        </p:attrNameLst>
                                      </p:cBhvr>
                                      <p:to>
                                        <p:strVal val="visible"/>
                                      </p:to>
                                    </p:set>
                                    <p:animEffect transition="in" filter="fade">
                                      <p:cBhvr>
                                        <p:cTn id="32" dur="500"/>
                                        <p:tgtEl>
                                          <p:spTgt spid="5">
                                            <p:txEl>
                                              <p:pRg st="6" end="6"/>
                                            </p:txEl>
                                          </p:spTgt>
                                        </p:tgtEl>
                                      </p:cBhvr>
                                    </p:animEffect>
                                  </p:childTnLst>
                                </p:cTn>
                              </p:par>
                            </p:childTnLst>
                          </p:cTn>
                        </p:par>
                        <p:par>
                          <p:cTn id="33" fill="hold">
                            <p:stCondLst>
                              <p:cond delay="2000"/>
                            </p:stCondLst>
                            <p:childTnLst>
                              <p:par>
                                <p:cTn id="34" presetID="10" presetClass="entr" presetSubtype="0" fill="hold" grpId="0" nodeType="afterEffect">
                                  <p:stCondLst>
                                    <p:cond delay="0"/>
                                  </p:stCondLst>
                                  <p:childTnLst>
                                    <p:set>
                                      <p:cBhvr>
                                        <p:cTn id="35" dur="1" fill="hold">
                                          <p:stCondLst>
                                            <p:cond delay="0"/>
                                          </p:stCondLst>
                                        </p:cTn>
                                        <p:tgtEl>
                                          <p:spTgt spid="5">
                                            <p:txEl>
                                              <p:pRg st="7" end="7"/>
                                            </p:txEl>
                                          </p:spTgt>
                                        </p:tgtEl>
                                        <p:attrNameLst>
                                          <p:attrName>style.visibility</p:attrName>
                                        </p:attrNameLst>
                                      </p:cBhvr>
                                      <p:to>
                                        <p:strVal val="visible"/>
                                      </p:to>
                                    </p:set>
                                    <p:animEffect transition="in" filter="fade">
                                      <p:cBhvr>
                                        <p:cTn id="36" dur="500"/>
                                        <p:tgtEl>
                                          <p:spTgt spid="5">
                                            <p:txEl>
                                              <p:pRg st="7" end="7"/>
                                            </p:txEl>
                                          </p:spTgt>
                                        </p:tgtEl>
                                      </p:cBhvr>
                                    </p:animEffect>
                                  </p:childTnLst>
                                </p:cTn>
                              </p:par>
                            </p:childTnLst>
                          </p:cTn>
                        </p:par>
                        <p:par>
                          <p:cTn id="37" fill="hold">
                            <p:stCondLst>
                              <p:cond delay="2500"/>
                            </p:stCondLst>
                            <p:childTnLst>
                              <p:par>
                                <p:cTn id="38" presetID="10" presetClass="entr" presetSubtype="0" fill="hold" grpId="0" nodeType="afterEffect">
                                  <p:stCondLst>
                                    <p:cond delay="0"/>
                                  </p:stCondLst>
                                  <p:childTnLst>
                                    <p:set>
                                      <p:cBhvr>
                                        <p:cTn id="39" dur="1" fill="hold">
                                          <p:stCondLst>
                                            <p:cond delay="0"/>
                                          </p:stCondLst>
                                        </p:cTn>
                                        <p:tgtEl>
                                          <p:spTgt spid="5">
                                            <p:txEl>
                                              <p:pRg st="8" end="8"/>
                                            </p:txEl>
                                          </p:spTgt>
                                        </p:tgtEl>
                                        <p:attrNameLst>
                                          <p:attrName>style.visibility</p:attrName>
                                        </p:attrNameLst>
                                      </p:cBhvr>
                                      <p:to>
                                        <p:strVal val="visible"/>
                                      </p:to>
                                    </p:set>
                                    <p:animEffect transition="in" filter="fade">
                                      <p:cBhvr>
                                        <p:cTn id="40" dur="500"/>
                                        <p:tgtEl>
                                          <p:spTgt spid="5">
                                            <p:txEl>
                                              <p:pRg st="8" end="8"/>
                                            </p:txEl>
                                          </p:spTgt>
                                        </p:tgtEl>
                                      </p:cBhvr>
                                    </p:animEffect>
                                  </p:childTnLst>
                                </p:cTn>
                              </p:par>
                            </p:childTnLst>
                          </p:cTn>
                        </p:par>
                        <p:par>
                          <p:cTn id="41" fill="hold">
                            <p:stCondLst>
                              <p:cond delay="3000"/>
                            </p:stCondLst>
                            <p:childTnLst>
                              <p:par>
                                <p:cTn id="42" presetID="10" presetClass="entr" presetSubtype="0" fill="hold" grpId="0" nodeType="afterEffect">
                                  <p:stCondLst>
                                    <p:cond delay="0"/>
                                  </p:stCondLst>
                                  <p:childTnLst>
                                    <p:set>
                                      <p:cBhvr>
                                        <p:cTn id="43" dur="1" fill="hold">
                                          <p:stCondLst>
                                            <p:cond delay="0"/>
                                          </p:stCondLst>
                                        </p:cTn>
                                        <p:tgtEl>
                                          <p:spTgt spid="5">
                                            <p:txEl>
                                              <p:pRg st="9" end="9"/>
                                            </p:txEl>
                                          </p:spTgt>
                                        </p:tgtEl>
                                        <p:attrNameLst>
                                          <p:attrName>style.visibility</p:attrName>
                                        </p:attrNameLst>
                                      </p:cBhvr>
                                      <p:to>
                                        <p:strVal val="visible"/>
                                      </p:to>
                                    </p:set>
                                    <p:animEffect transition="in" filter="fade">
                                      <p:cBhvr>
                                        <p:cTn id="44" dur="500"/>
                                        <p:tgtEl>
                                          <p:spTgt spid="5">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583362"/>
          </a:xfrm>
        </p:spPr>
        <p:txBody>
          <a:bodyPr anchor="t">
            <a:normAutofit/>
          </a:bodyPr>
          <a:lstStyle/>
          <a:p>
            <a:pPr algn="r" rtl="1">
              <a:buFont typeface="Courier New" pitchFamily="49" charset="0"/>
              <a:buChar char="o"/>
            </a:pPr>
            <a:r>
              <a:rPr lang="fa-IR" sz="3200" dirty="0" smtClean="0"/>
              <a:t>اندازه شرکت </a:t>
            </a:r>
            <a:br>
              <a:rPr lang="fa-IR" sz="3200" dirty="0" smtClean="0"/>
            </a:br>
            <a:r>
              <a:rPr lang="fa-IR" sz="3200" dirty="0" smtClean="0"/>
              <a:t/>
            </a:r>
            <a:br>
              <a:rPr lang="fa-IR" sz="3200" dirty="0" smtClean="0"/>
            </a:br>
            <a:r>
              <a:rPr lang="fa-IR" sz="3200" dirty="0" smtClean="0"/>
              <a:t>وارنر(1977 )،آنگ،چوا و مک کانال(1982 )اندازه شرکت را از عوامل موثر بر اهرم مالی می دانند .</a:t>
            </a:r>
            <a:br>
              <a:rPr lang="fa-IR" sz="3200" dirty="0" smtClean="0"/>
            </a:br>
            <a:r>
              <a:rPr lang="fa-IR" sz="3200" dirty="0" smtClean="0"/>
              <a:t>آنها مشاهده کردند که شرکتهای بزرگ بدلیل تنوع فعالیتها </a:t>
            </a:r>
            <a:br>
              <a:rPr lang="fa-IR" sz="3200" dirty="0" smtClean="0"/>
            </a:br>
            <a:r>
              <a:rPr lang="fa-IR" sz="3200" dirty="0" smtClean="0"/>
              <a:t>کمتر در معرض ورشکستگی هستند و درصورت ورشکستگی ،همچنان از قدرت وامگیری برخورداند .</a:t>
            </a:r>
            <a:br>
              <a:rPr lang="fa-IR" sz="3200" dirty="0" smtClean="0"/>
            </a:br>
            <a:r>
              <a:rPr lang="fa-IR" sz="3200" dirty="0" smtClean="0"/>
              <a:t>بر اساس مطالعات انجام شده میتوان نتیجه گرفت که شرکتهای بزرگتر می توانند دارای اهرم بیشتر باشند ، به تعبیر دیگربین اندازه و میزان استفاده از بدهی ارتباط مثبت وجود دارد .(مارتین و همکاران ، 1988)</a:t>
            </a:r>
            <a:endParaRPr lang="en-US" sz="3200" dirty="0"/>
          </a:p>
        </p:txBody>
      </p:sp>
      <p:sp>
        <p:nvSpPr>
          <p:cNvPr id="3" name="TextBox 2"/>
          <p:cNvSpPr txBox="1"/>
          <p:nvPr/>
        </p:nvSpPr>
        <p:spPr>
          <a:xfrm>
            <a:off x="3214678" y="1643050"/>
            <a:ext cx="184731" cy="369332"/>
          </a:xfrm>
          <a:prstGeom prst="rect">
            <a:avLst/>
          </a:prstGeom>
          <a:noFill/>
        </p:spPr>
        <p:txBody>
          <a:bodyPr wrap="none" rtlCol="0">
            <a:spAutoFit/>
          </a:bodyPr>
          <a:lstStyle/>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583362"/>
          </a:xfrm>
        </p:spPr>
        <p:txBody>
          <a:bodyPr anchor="t">
            <a:normAutofit/>
          </a:bodyPr>
          <a:lstStyle/>
          <a:p>
            <a:pPr algn="r" rtl="1">
              <a:buFont typeface="Courier New" pitchFamily="49" charset="0"/>
              <a:buChar char="o"/>
            </a:pPr>
            <a:r>
              <a:rPr lang="fa-IR" sz="3200" dirty="0" smtClean="0"/>
              <a:t>ثبات جریانهای نقدی </a:t>
            </a:r>
            <a:br>
              <a:rPr lang="fa-IR" sz="3200" dirty="0" smtClean="0"/>
            </a:br>
            <a:r>
              <a:rPr lang="fa-IR" sz="3200" dirty="0" smtClean="0"/>
              <a:t/>
            </a:r>
            <a:br>
              <a:rPr lang="fa-IR" sz="3200" dirty="0" smtClean="0"/>
            </a:br>
            <a:r>
              <a:rPr lang="fa-IR" sz="3200" dirty="0" smtClean="0"/>
              <a:t>بر اساس تحقیقات انجام شده هر چه جریانات نقدی شرکت از ثبات بیشتری برخوردار باشد ، ازبدهی بیشتری در ساختار مالی استفاده می شود .</a:t>
            </a:r>
            <a:br>
              <a:rPr lang="fa-IR" sz="3200" dirty="0" smtClean="0"/>
            </a:br>
            <a:endParaRPr lang="en-US" sz="3200" dirty="0"/>
          </a:p>
        </p:txBody>
      </p:sp>
      <p:sp>
        <p:nvSpPr>
          <p:cNvPr id="3" name="TextBox 2"/>
          <p:cNvSpPr txBox="1"/>
          <p:nvPr/>
        </p:nvSpPr>
        <p:spPr>
          <a:xfrm>
            <a:off x="3214678" y="1643050"/>
            <a:ext cx="184731" cy="369332"/>
          </a:xfrm>
          <a:prstGeom prst="rect">
            <a:avLst/>
          </a:prstGeom>
          <a:noFill/>
        </p:spPr>
        <p:txBody>
          <a:bodyPr wrap="none" rtlCol="0">
            <a:spAutoFit/>
          </a:bodyPr>
          <a:lstStyle/>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583362"/>
          </a:xfrm>
        </p:spPr>
        <p:txBody>
          <a:bodyPr anchor="t">
            <a:normAutofit/>
          </a:bodyPr>
          <a:lstStyle/>
          <a:p>
            <a:pPr algn="r" rtl="1">
              <a:buFont typeface="Courier New" pitchFamily="49" charset="0"/>
              <a:buChar char="o"/>
            </a:pPr>
            <a:r>
              <a:rPr lang="fa-IR" sz="3200" dirty="0" smtClean="0"/>
              <a:t>هزینه  ورشکستگی</a:t>
            </a:r>
            <a:br>
              <a:rPr lang="fa-IR" sz="3200" dirty="0" smtClean="0"/>
            </a:br>
            <a:r>
              <a:rPr lang="fa-IR" sz="3200" dirty="0" smtClean="0"/>
              <a:t/>
            </a:r>
            <a:br>
              <a:rPr lang="fa-IR" sz="3200" dirty="0" smtClean="0"/>
            </a:br>
            <a:r>
              <a:rPr lang="fa-IR" sz="3200" dirty="0" smtClean="0"/>
              <a:t>افزایش سهم بدهی در ساختار مالی شرکت موجب افزایش ریسک نقدینگی و اعتباری شرکت می شود به نحوی که ناتوانی شرکت در ایفای تعهدات ناشی از افزایش بدهی منجر به افزایش ریسک ورشکستگی شرکت خواهد شد.</a:t>
            </a:r>
            <a:br>
              <a:rPr lang="fa-IR" sz="3200" dirty="0" smtClean="0"/>
            </a:br>
            <a:r>
              <a:rPr lang="fa-IR" sz="3200" dirty="0" smtClean="0"/>
              <a:t/>
            </a:r>
            <a:br>
              <a:rPr lang="fa-IR" sz="3200" dirty="0" smtClean="0"/>
            </a:br>
            <a:endParaRPr lang="en-US" sz="3200" dirty="0"/>
          </a:p>
        </p:txBody>
      </p:sp>
      <p:sp>
        <p:nvSpPr>
          <p:cNvPr id="3" name="TextBox 2"/>
          <p:cNvSpPr txBox="1"/>
          <p:nvPr/>
        </p:nvSpPr>
        <p:spPr>
          <a:xfrm>
            <a:off x="3214678" y="1643050"/>
            <a:ext cx="184731" cy="369332"/>
          </a:xfrm>
          <a:prstGeom prst="rect">
            <a:avLst/>
          </a:prstGeom>
          <a:noFill/>
        </p:spPr>
        <p:txBody>
          <a:bodyPr wrap="none" rtlCol="0">
            <a:spAutoFit/>
          </a:bodyPr>
          <a:lstStyle/>
          <a:p>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583362"/>
          </a:xfrm>
        </p:spPr>
        <p:txBody>
          <a:bodyPr anchor="t">
            <a:normAutofit/>
          </a:bodyPr>
          <a:lstStyle/>
          <a:p>
            <a:pPr algn="r" rtl="1">
              <a:buFont typeface="Courier New" pitchFamily="49" charset="0"/>
              <a:buChar char="o"/>
            </a:pPr>
            <a:r>
              <a:rPr lang="fa-IR" sz="3200" dirty="0" smtClean="0"/>
              <a:t>قدرت بازار </a:t>
            </a:r>
            <a:br>
              <a:rPr lang="fa-IR" sz="3200" dirty="0" smtClean="0"/>
            </a:br>
            <a:r>
              <a:rPr lang="fa-IR" sz="3200" dirty="0" smtClean="0"/>
              <a:t/>
            </a:r>
            <a:br>
              <a:rPr lang="fa-IR" sz="3200" dirty="0" smtClean="0"/>
            </a:br>
            <a:r>
              <a:rPr lang="fa-IR" sz="3200" dirty="0" smtClean="0"/>
              <a:t>مطالعات نشان دهنده آن است که بین قدرت بازار شرکت و میزان استفاده از بدهی در ساختار مالی رابطه وجود دارد به نحوی که بالا بودن سهم بازار و قدرت شرکت ، امکان چانه زنی و استفاده بیشتر ازمنابع مالی بدهی را ممکن می سازد. </a:t>
            </a:r>
            <a:endParaRPr lang="en-US" sz="3200" dirty="0"/>
          </a:p>
        </p:txBody>
      </p:sp>
      <p:sp>
        <p:nvSpPr>
          <p:cNvPr id="3" name="TextBox 2"/>
          <p:cNvSpPr txBox="1"/>
          <p:nvPr/>
        </p:nvSpPr>
        <p:spPr>
          <a:xfrm>
            <a:off x="3214678" y="1643050"/>
            <a:ext cx="184731" cy="369332"/>
          </a:xfrm>
          <a:prstGeom prst="rect">
            <a:avLst/>
          </a:prstGeom>
          <a:noFill/>
        </p:spPr>
        <p:txBody>
          <a:bodyPr wrap="none" rtlCol="0">
            <a:spAutoFit/>
          </a:bodyPr>
          <a:lstStyle/>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583362"/>
          </a:xfrm>
        </p:spPr>
        <p:txBody>
          <a:bodyPr anchor="t">
            <a:normAutofit/>
          </a:bodyPr>
          <a:lstStyle/>
          <a:p>
            <a:pPr algn="r" rtl="1">
              <a:buFont typeface="Courier New" pitchFamily="49" charset="0"/>
              <a:buChar char="o"/>
            </a:pPr>
            <a:r>
              <a:rPr lang="fa-IR" sz="3200" dirty="0" smtClean="0"/>
              <a:t>کنترل</a:t>
            </a:r>
            <a:br>
              <a:rPr lang="fa-IR" sz="3200" dirty="0" smtClean="0"/>
            </a:br>
            <a:r>
              <a:rPr lang="fa-IR" sz="3200" dirty="0" smtClean="0"/>
              <a:t/>
            </a:r>
            <a:br>
              <a:rPr lang="fa-IR" sz="3200" dirty="0" smtClean="0"/>
            </a:br>
            <a:r>
              <a:rPr lang="fa-IR" sz="3200" dirty="0" smtClean="0"/>
              <a:t>منظور از کنترل ، کنترل واحد انتفاعی به وسیله سهامداران است . چنانچه اکثریت سهام یک واحد انتفاعی در تملک تعداد کمی سهامدار باشد ، تمایل سهامداران به حفظ کنترل شرکت بر تصمیمات تامین مالی اثر می گذارد و آنها مایلند کنترل خود را همچنان داشته باشند .</a:t>
            </a:r>
            <a:endParaRPr lang="en-US" sz="3200" dirty="0"/>
          </a:p>
        </p:txBody>
      </p:sp>
      <p:sp>
        <p:nvSpPr>
          <p:cNvPr id="3" name="TextBox 2"/>
          <p:cNvSpPr txBox="1"/>
          <p:nvPr/>
        </p:nvSpPr>
        <p:spPr>
          <a:xfrm>
            <a:off x="3214678" y="1643050"/>
            <a:ext cx="184731" cy="369332"/>
          </a:xfrm>
          <a:prstGeom prst="rect">
            <a:avLst/>
          </a:prstGeom>
          <a:noFill/>
        </p:spPr>
        <p:txBody>
          <a:bodyPr wrap="none" rtlCol="0">
            <a:spAutoFit/>
          </a:bodyPr>
          <a:lstStyle/>
          <a:p>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583362"/>
          </a:xfrm>
        </p:spPr>
        <p:txBody>
          <a:bodyPr anchor="t">
            <a:normAutofit/>
          </a:bodyPr>
          <a:lstStyle/>
          <a:p>
            <a:pPr algn="r" rtl="1">
              <a:buFont typeface="Courier New" pitchFamily="49" charset="0"/>
              <a:buChar char="o"/>
            </a:pPr>
            <a:r>
              <a:rPr lang="fa-IR" sz="3200" dirty="0" smtClean="0"/>
              <a:t>سایر عوامل </a:t>
            </a:r>
            <a:r>
              <a:rPr lang="fa-IR" sz="2400" dirty="0" smtClean="0"/>
              <a:t>(موثر بر تصمیمات تامین مالی)</a:t>
            </a:r>
            <a:r>
              <a:rPr lang="fa-IR" sz="3200" dirty="0" smtClean="0"/>
              <a:t/>
            </a:r>
            <a:br>
              <a:rPr lang="fa-IR" sz="3200" dirty="0" smtClean="0"/>
            </a:br>
            <a:r>
              <a:rPr lang="fa-IR" sz="3200" dirty="0" smtClean="0"/>
              <a:t/>
            </a:r>
            <a:br>
              <a:rPr lang="fa-IR" sz="3200" dirty="0" smtClean="0"/>
            </a:br>
            <a:r>
              <a:rPr lang="fa-IR" sz="3200" dirty="0" smtClean="0"/>
              <a:t>- هزینه های انتشار اوراق بهادار </a:t>
            </a:r>
            <a:br>
              <a:rPr lang="fa-IR" sz="3200" dirty="0" smtClean="0"/>
            </a:br>
            <a:r>
              <a:rPr lang="fa-IR" sz="3200" dirty="0" smtClean="0"/>
              <a:t>- ارزش وثایق  قابل ارایه جهت تضمین بازپرداخت وام  </a:t>
            </a:r>
            <a:br>
              <a:rPr lang="fa-IR" sz="3200" dirty="0" smtClean="0"/>
            </a:br>
            <a:r>
              <a:rPr lang="fa-IR" sz="3200" dirty="0" smtClean="0"/>
              <a:t>- سرعت و زمان دسترسی به وجوه </a:t>
            </a:r>
            <a:br>
              <a:rPr lang="fa-IR" sz="3200" dirty="0" smtClean="0"/>
            </a:br>
            <a:r>
              <a:rPr lang="fa-IR" sz="3200" dirty="0" smtClean="0"/>
              <a:t>- پیامد ناشی ازانتشار اطلاعات شرکت </a:t>
            </a:r>
            <a:br>
              <a:rPr lang="fa-IR" sz="3200" dirty="0" smtClean="0"/>
            </a:br>
            <a:r>
              <a:rPr lang="fa-IR" sz="3200" dirty="0" smtClean="0"/>
              <a:t>- آشنایی سهامداران با جزئیات عملیات شرکت </a:t>
            </a:r>
            <a:endParaRPr lang="en-US" sz="3200" dirty="0"/>
          </a:p>
        </p:txBody>
      </p:sp>
      <p:sp>
        <p:nvSpPr>
          <p:cNvPr id="3" name="TextBox 2"/>
          <p:cNvSpPr txBox="1"/>
          <p:nvPr/>
        </p:nvSpPr>
        <p:spPr>
          <a:xfrm>
            <a:off x="3214678" y="1643050"/>
            <a:ext cx="184731" cy="369332"/>
          </a:xfrm>
          <a:prstGeom prst="rect">
            <a:avLst/>
          </a:prstGeom>
          <a:noFill/>
        </p:spPr>
        <p:txBody>
          <a:bodyPr wrap="none" rtlCol="0">
            <a:spAutoFit/>
          </a:bodyPr>
          <a:lstStyle/>
          <a:p>
            <a:endParaRPr lang="en-US" dirty="0"/>
          </a:p>
        </p:txBody>
      </p:sp>
      <p:sp>
        <p:nvSpPr>
          <p:cNvPr id="5" name="TextBox 4"/>
          <p:cNvSpPr txBox="1"/>
          <p:nvPr/>
        </p:nvSpPr>
        <p:spPr>
          <a:xfrm>
            <a:off x="4286248" y="1214422"/>
            <a:ext cx="306494" cy="369332"/>
          </a:xfrm>
          <a:prstGeom prst="rect">
            <a:avLst/>
          </a:prstGeom>
          <a:noFill/>
        </p:spPr>
        <p:txBody>
          <a:bodyPr wrap="none" rtlCol="0">
            <a:spAutoFit/>
          </a:bodyPr>
          <a:lstStyle/>
          <a:p>
            <a:r>
              <a:rPr lang="fa-IR" dirty="0" smtClean="0"/>
              <a:t>1</a:t>
            </a:r>
            <a:endParaRPr lang="en-US" dirty="0"/>
          </a:p>
        </p:txBody>
      </p:sp>
      <p:sp>
        <p:nvSpPr>
          <p:cNvPr id="6" name="TextBox 5"/>
          <p:cNvSpPr txBox="1"/>
          <p:nvPr/>
        </p:nvSpPr>
        <p:spPr>
          <a:xfrm>
            <a:off x="6572264" y="1714488"/>
            <a:ext cx="306494" cy="369332"/>
          </a:xfrm>
          <a:prstGeom prst="rect">
            <a:avLst/>
          </a:prstGeom>
          <a:noFill/>
        </p:spPr>
        <p:txBody>
          <a:bodyPr wrap="none" rtlCol="0">
            <a:spAutoFit/>
          </a:bodyPr>
          <a:lstStyle/>
          <a:p>
            <a:r>
              <a:rPr lang="fa-IR" dirty="0" smtClean="0"/>
              <a:t>2</a:t>
            </a:r>
            <a:endParaRPr lang="en-US" dirty="0"/>
          </a:p>
        </p:txBody>
      </p:sp>
      <p:sp>
        <p:nvSpPr>
          <p:cNvPr id="7" name="TextBox 6"/>
          <p:cNvSpPr txBox="1"/>
          <p:nvPr/>
        </p:nvSpPr>
        <p:spPr>
          <a:xfrm>
            <a:off x="6286512" y="2214554"/>
            <a:ext cx="306494" cy="369332"/>
          </a:xfrm>
          <a:prstGeom prst="rect">
            <a:avLst/>
          </a:prstGeom>
          <a:noFill/>
        </p:spPr>
        <p:txBody>
          <a:bodyPr wrap="none" rtlCol="0">
            <a:spAutoFit/>
          </a:bodyPr>
          <a:lstStyle/>
          <a:p>
            <a:r>
              <a:rPr lang="fa-IR" dirty="0" smtClean="0"/>
              <a:t>3</a:t>
            </a:r>
            <a:endParaRPr lang="en-US" dirty="0"/>
          </a:p>
        </p:txBody>
      </p:sp>
      <p:sp>
        <p:nvSpPr>
          <p:cNvPr id="8" name="TextBox 7"/>
          <p:cNvSpPr txBox="1"/>
          <p:nvPr/>
        </p:nvSpPr>
        <p:spPr>
          <a:xfrm>
            <a:off x="214282" y="5357826"/>
            <a:ext cx="3071834" cy="923330"/>
          </a:xfrm>
          <a:prstGeom prst="rect">
            <a:avLst/>
          </a:prstGeom>
          <a:noFill/>
        </p:spPr>
        <p:txBody>
          <a:bodyPr wrap="square" rtlCol="0">
            <a:spAutoFit/>
          </a:bodyPr>
          <a:lstStyle/>
          <a:p>
            <a:r>
              <a:rPr lang="en-US" dirty="0" smtClean="0"/>
              <a:t>1-floatation cost</a:t>
            </a:r>
          </a:p>
          <a:p>
            <a:r>
              <a:rPr lang="en-US" dirty="0" smtClean="0"/>
              <a:t>2-collateral values</a:t>
            </a:r>
          </a:p>
          <a:p>
            <a:r>
              <a:rPr lang="en-US" dirty="0" smtClean="0"/>
              <a:t>3-speed</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583362"/>
          </a:xfrm>
        </p:spPr>
        <p:txBody>
          <a:bodyPr anchor="t">
            <a:normAutofit/>
          </a:bodyPr>
          <a:lstStyle/>
          <a:p>
            <a:pPr algn="r" rtl="1"/>
            <a:r>
              <a:rPr lang="fa-IR" sz="3200" dirty="0" smtClean="0"/>
              <a:t>مفهوم هزینه سرمایه یا هزینه تامین مالی</a:t>
            </a:r>
            <a:br>
              <a:rPr lang="fa-IR" sz="3200" dirty="0" smtClean="0"/>
            </a:br>
            <a:r>
              <a:rPr lang="fa-IR" sz="3200" dirty="0" smtClean="0"/>
              <a:t/>
            </a:r>
            <a:br>
              <a:rPr lang="fa-IR" sz="3200" dirty="0" smtClean="0"/>
            </a:br>
            <a:r>
              <a:rPr lang="fa-IR" sz="3200" dirty="0" smtClean="0"/>
              <a:t>عبارت است از نرخ متوسط بازده مورد انتظارسرمایه گذاران در اوراق بهادار واحد انتفاعی .</a:t>
            </a:r>
            <a:br>
              <a:rPr lang="fa-IR" sz="3200" dirty="0" smtClean="0"/>
            </a:br>
            <a:r>
              <a:rPr lang="fa-IR" sz="3200" dirty="0" smtClean="0"/>
              <a:t/>
            </a:r>
            <a:br>
              <a:rPr lang="fa-IR" sz="3200" dirty="0" smtClean="0"/>
            </a:br>
            <a:r>
              <a:rPr lang="fa-IR" sz="2000" dirty="0" smtClean="0"/>
              <a:t>(نرخ بازده مورد انتظار سهام)(نسبت سهام)+(نرخ بهره بدهی)(نسبت بدهی)</a:t>
            </a:r>
            <a:r>
              <a:rPr lang="fa-IR" sz="1600" dirty="0" smtClean="0"/>
              <a:t> </a:t>
            </a:r>
            <a:r>
              <a:rPr lang="fa-IR" sz="2000" dirty="0" smtClean="0"/>
              <a:t>=(</a:t>
            </a:r>
            <a:r>
              <a:rPr lang="fa-IR" sz="1800" dirty="0" smtClean="0"/>
              <a:t>هزینه </a:t>
            </a:r>
            <a:r>
              <a:rPr lang="fa-IR" sz="2000" dirty="0" smtClean="0"/>
              <a:t>تامین مالی)</a:t>
            </a:r>
            <a:br>
              <a:rPr lang="fa-IR" sz="2000" dirty="0" smtClean="0"/>
            </a:br>
            <a:r>
              <a:rPr lang="fa-IR" sz="2000" dirty="0" smtClean="0"/>
              <a:t/>
            </a:r>
            <a:br>
              <a:rPr lang="fa-IR" sz="2000" dirty="0" smtClean="0"/>
            </a:br>
            <a:r>
              <a:rPr lang="en-US" sz="2000" smtClean="0"/>
              <a:t/>
            </a:r>
            <a:br>
              <a:rPr lang="en-US" sz="2000" smtClean="0"/>
            </a:br>
            <a:endParaRPr lang="en-US" sz="3200" dirty="0"/>
          </a:p>
        </p:txBody>
      </p:sp>
      <p:sp>
        <p:nvSpPr>
          <p:cNvPr id="3" name="TextBox 2"/>
          <p:cNvSpPr txBox="1"/>
          <p:nvPr/>
        </p:nvSpPr>
        <p:spPr>
          <a:xfrm>
            <a:off x="3214678" y="1643050"/>
            <a:ext cx="184731" cy="369332"/>
          </a:xfrm>
          <a:prstGeom prst="rect">
            <a:avLst/>
          </a:prstGeom>
          <a:noFill/>
        </p:spPr>
        <p:txBody>
          <a:bodyPr wrap="none" rtlCol="0">
            <a:spAutoFit/>
          </a:bodyPr>
          <a:lstStyle/>
          <a:p>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583362"/>
          </a:xfrm>
        </p:spPr>
        <p:txBody>
          <a:bodyPr anchor="t">
            <a:normAutofit/>
          </a:bodyPr>
          <a:lstStyle/>
          <a:p>
            <a:pPr algn="r" rtl="1">
              <a:buFont typeface="Wingdings" pitchFamily="2" charset="2"/>
              <a:buChar char="q"/>
            </a:pPr>
            <a:r>
              <a:rPr lang="fa-IR" sz="3200" dirty="0" smtClean="0">
                <a:latin typeface="Bell MT" pitchFamily="18" charset="0"/>
              </a:rPr>
              <a:t> </a:t>
            </a:r>
            <a:r>
              <a:rPr lang="fa-IR" sz="3600" dirty="0" smtClean="0">
                <a:latin typeface="Bell MT" pitchFamily="18" charset="0"/>
              </a:rPr>
              <a:t>تئوریهای ساختار مالی </a:t>
            </a:r>
            <a:r>
              <a:rPr lang="fa-IR" sz="3200" dirty="0" smtClean="0">
                <a:latin typeface="Bell MT" pitchFamily="18" charset="0"/>
              </a:rPr>
              <a:t/>
            </a:r>
            <a:br>
              <a:rPr lang="fa-IR" sz="3200" dirty="0" smtClean="0">
                <a:latin typeface="Bell MT" pitchFamily="18" charset="0"/>
              </a:rPr>
            </a:br>
            <a:r>
              <a:rPr lang="fa-IR" sz="3200" dirty="0" smtClean="0">
                <a:latin typeface="Bell MT" pitchFamily="18" charset="0"/>
              </a:rPr>
              <a:t/>
            </a:r>
            <a:br>
              <a:rPr lang="fa-IR" sz="3200" dirty="0" smtClean="0">
                <a:latin typeface="Bell MT" pitchFamily="18" charset="0"/>
              </a:rPr>
            </a:br>
            <a:r>
              <a:rPr lang="fa-IR" sz="3200" dirty="0" smtClean="0">
                <a:latin typeface="Bell MT" pitchFamily="18" charset="0"/>
              </a:rPr>
              <a:t>1- تئوری سود خالص</a:t>
            </a:r>
            <a:br>
              <a:rPr lang="fa-IR" sz="3200" dirty="0" smtClean="0">
                <a:latin typeface="Bell MT" pitchFamily="18" charset="0"/>
              </a:rPr>
            </a:br>
            <a:r>
              <a:rPr lang="fa-IR" sz="3200" dirty="0" smtClean="0">
                <a:latin typeface="Bell MT" pitchFamily="18" charset="0"/>
              </a:rPr>
              <a:t>2- تئوری سنتی</a:t>
            </a:r>
            <a:br>
              <a:rPr lang="fa-IR" sz="3200" dirty="0" smtClean="0">
                <a:latin typeface="Bell MT" pitchFamily="18" charset="0"/>
              </a:rPr>
            </a:br>
            <a:r>
              <a:rPr lang="fa-IR" sz="3200" dirty="0" smtClean="0">
                <a:latin typeface="Bell MT" pitchFamily="18" charset="0"/>
              </a:rPr>
              <a:t>3- تئوری مودیلیانی-میلر </a:t>
            </a:r>
            <a:br>
              <a:rPr lang="fa-IR" sz="3200" dirty="0" smtClean="0">
                <a:latin typeface="Bell MT" pitchFamily="18" charset="0"/>
              </a:rPr>
            </a:br>
            <a:r>
              <a:rPr lang="fa-IR" sz="3200" dirty="0" smtClean="0">
                <a:latin typeface="Bell MT" pitchFamily="18" charset="0"/>
              </a:rPr>
              <a:t>1-3- فرض مالیات صفر</a:t>
            </a:r>
            <a:br>
              <a:rPr lang="fa-IR" sz="3200" dirty="0" smtClean="0">
                <a:latin typeface="Bell MT" pitchFamily="18" charset="0"/>
              </a:rPr>
            </a:br>
            <a:r>
              <a:rPr lang="fa-IR" sz="3200" dirty="0" smtClean="0">
                <a:latin typeface="Bell MT" pitchFamily="18" charset="0"/>
              </a:rPr>
              <a:t>2-3- فرض مالیات شرکتها</a:t>
            </a:r>
            <a:br>
              <a:rPr lang="fa-IR" sz="3200" dirty="0" smtClean="0">
                <a:latin typeface="Bell MT" pitchFamily="18" charset="0"/>
              </a:rPr>
            </a:br>
            <a:r>
              <a:rPr lang="fa-IR" sz="3200" dirty="0" smtClean="0">
                <a:latin typeface="Bell MT" pitchFamily="18" charset="0"/>
              </a:rPr>
              <a:t>3-3- فرض مالیات اشخاص</a:t>
            </a:r>
            <a:br>
              <a:rPr lang="fa-IR" sz="3200" dirty="0" smtClean="0">
                <a:latin typeface="Bell MT" pitchFamily="18" charset="0"/>
              </a:rPr>
            </a:br>
            <a:r>
              <a:rPr lang="fa-IR" sz="3200" dirty="0" smtClean="0">
                <a:latin typeface="Bell MT" pitchFamily="18" charset="0"/>
              </a:rPr>
              <a:t>4- تئوری موازنه ایستا </a:t>
            </a:r>
            <a:br>
              <a:rPr lang="fa-IR" sz="3200" dirty="0" smtClean="0">
                <a:latin typeface="Bell MT" pitchFamily="18" charset="0"/>
              </a:rPr>
            </a:br>
            <a:r>
              <a:rPr lang="fa-IR" sz="3200" dirty="0" smtClean="0">
                <a:latin typeface="Bell MT" pitchFamily="18" charset="0"/>
              </a:rPr>
              <a:t>5- تئوری سلسله مراتبی </a:t>
            </a:r>
            <a:br>
              <a:rPr lang="fa-IR" sz="3200" dirty="0" smtClean="0">
                <a:latin typeface="Bell MT" pitchFamily="18" charset="0"/>
              </a:rPr>
            </a:br>
            <a:r>
              <a:rPr lang="fa-IR" sz="3200" dirty="0" smtClean="0">
                <a:latin typeface="Bell MT" pitchFamily="18" charset="0"/>
              </a:rPr>
              <a:t>6- تئوری نشانه های مالی </a:t>
            </a:r>
            <a:endParaRPr lang="en-US" sz="3200" dirty="0">
              <a:latin typeface="Bell MT" pitchFamily="18" charset="0"/>
            </a:endParaRPr>
          </a:p>
        </p:txBody>
      </p:sp>
      <p:sp>
        <p:nvSpPr>
          <p:cNvPr id="3" name="TextBox 2"/>
          <p:cNvSpPr txBox="1"/>
          <p:nvPr/>
        </p:nvSpPr>
        <p:spPr>
          <a:xfrm>
            <a:off x="3214678" y="1643050"/>
            <a:ext cx="184731" cy="369332"/>
          </a:xfrm>
          <a:prstGeom prst="rect">
            <a:avLst/>
          </a:prstGeom>
          <a:noFill/>
        </p:spPr>
        <p:txBody>
          <a:bodyPr wrap="none" rtlCol="0">
            <a:spAutoFit/>
          </a:bodyPr>
          <a:lstStyle/>
          <a:p>
            <a:endParaRPr lang="en-US" dirty="0"/>
          </a:p>
        </p:txBody>
      </p:sp>
      <p:sp>
        <p:nvSpPr>
          <p:cNvPr id="5" name="TextBox 4"/>
          <p:cNvSpPr txBox="1"/>
          <p:nvPr/>
        </p:nvSpPr>
        <p:spPr>
          <a:xfrm>
            <a:off x="6286512" y="1857364"/>
            <a:ext cx="306494" cy="369332"/>
          </a:xfrm>
          <a:prstGeom prst="rect">
            <a:avLst/>
          </a:prstGeom>
          <a:noFill/>
        </p:spPr>
        <p:txBody>
          <a:bodyPr wrap="none" rtlCol="0">
            <a:spAutoFit/>
          </a:bodyPr>
          <a:lstStyle/>
          <a:p>
            <a:r>
              <a:rPr lang="fa-IR" dirty="0" smtClean="0"/>
              <a:t>1</a:t>
            </a:r>
            <a:endParaRPr lang="en-US" dirty="0"/>
          </a:p>
        </p:txBody>
      </p:sp>
      <p:sp>
        <p:nvSpPr>
          <p:cNvPr id="6" name="TextBox 5"/>
          <p:cNvSpPr txBox="1"/>
          <p:nvPr/>
        </p:nvSpPr>
        <p:spPr>
          <a:xfrm>
            <a:off x="5357818" y="4214818"/>
            <a:ext cx="306494" cy="369332"/>
          </a:xfrm>
          <a:prstGeom prst="rect">
            <a:avLst/>
          </a:prstGeom>
          <a:noFill/>
        </p:spPr>
        <p:txBody>
          <a:bodyPr wrap="none" rtlCol="0">
            <a:spAutoFit/>
          </a:bodyPr>
          <a:lstStyle/>
          <a:p>
            <a:r>
              <a:rPr lang="fa-IR" dirty="0" smtClean="0"/>
              <a:t>2</a:t>
            </a:r>
            <a:endParaRPr lang="en-US" dirty="0"/>
          </a:p>
        </p:txBody>
      </p:sp>
      <p:sp>
        <p:nvSpPr>
          <p:cNvPr id="8" name="TextBox 7"/>
          <p:cNvSpPr txBox="1"/>
          <p:nvPr/>
        </p:nvSpPr>
        <p:spPr>
          <a:xfrm>
            <a:off x="214282" y="5286388"/>
            <a:ext cx="3500462" cy="1200329"/>
          </a:xfrm>
          <a:prstGeom prst="rect">
            <a:avLst/>
          </a:prstGeom>
          <a:noFill/>
        </p:spPr>
        <p:txBody>
          <a:bodyPr wrap="square" rtlCol="0">
            <a:spAutoFit/>
          </a:bodyPr>
          <a:lstStyle/>
          <a:p>
            <a:r>
              <a:rPr lang="en-US" dirty="0" smtClean="0"/>
              <a:t>1-Traditional Theory</a:t>
            </a:r>
          </a:p>
          <a:p>
            <a:r>
              <a:rPr lang="en-US" dirty="0" smtClean="0"/>
              <a:t>2-Static Trade off Theory</a:t>
            </a:r>
          </a:p>
          <a:p>
            <a:r>
              <a:rPr lang="en-US" dirty="0" smtClean="0"/>
              <a:t>3- peeking Order Theory</a:t>
            </a:r>
          </a:p>
          <a:p>
            <a:r>
              <a:rPr lang="en-US" dirty="0" smtClean="0"/>
              <a:t>4- Signaling Theory</a:t>
            </a:r>
            <a:endParaRPr lang="en-US" dirty="0"/>
          </a:p>
        </p:txBody>
      </p:sp>
      <p:sp>
        <p:nvSpPr>
          <p:cNvPr id="9" name="TextBox 8"/>
          <p:cNvSpPr txBox="1"/>
          <p:nvPr/>
        </p:nvSpPr>
        <p:spPr>
          <a:xfrm>
            <a:off x="5214942" y="4786322"/>
            <a:ext cx="306494" cy="369332"/>
          </a:xfrm>
          <a:prstGeom prst="rect">
            <a:avLst/>
          </a:prstGeom>
          <a:noFill/>
        </p:spPr>
        <p:txBody>
          <a:bodyPr wrap="none" rtlCol="0">
            <a:spAutoFit/>
          </a:bodyPr>
          <a:lstStyle/>
          <a:p>
            <a:r>
              <a:rPr lang="fa-IR" dirty="0" smtClean="0"/>
              <a:t>3</a:t>
            </a:r>
            <a:endParaRPr lang="en-US" dirty="0"/>
          </a:p>
        </p:txBody>
      </p:sp>
      <p:sp>
        <p:nvSpPr>
          <p:cNvPr id="10" name="TextBox 9"/>
          <p:cNvSpPr txBox="1"/>
          <p:nvPr/>
        </p:nvSpPr>
        <p:spPr>
          <a:xfrm>
            <a:off x="5000628" y="5286388"/>
            <a:ext cx="306494" cy="369332"/>
          </a:xfrm>
          <a:prstGeom prst="rect">
            <a:avLst/>
          </a:prstGeom>
          <a:noFill/>
        </p:spPr>
        <p:txBody>
          <a:bodyPr wrap="none" rtlCol="0">
            <a:spAutoFit/>
          </a:bodyPr>
          <a:lstStyle/>
          <a:p>
            <a:r>
              <a:rPr lang="fa-IR" dirty="0" smtClean="0"/>
              <a:t>4</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583362"/>
          </a:xfrm>
        </p:spPr>
        <p:txBody>
          <a:bodyPr anchor="t">
            <a:normAutofit/>
          </a:bodyPr>
          <a:lstStyle/>
          <a:p>
            <a:pPr algn="r" rtl="1">
              <a:buFont typeface="Courier New" pitchFamily="49" charset="0"/>
              <a:buChar char="o"/>
            </a:pPr>
            <a:r>
              <a:rPr lang="fa-IR" sz="3600" dirty="0" smtClean="0"/>
              <a:t>تئوری سود خالص</a:t>
            </a:r>
            <a:r>
              <a:rPr lang="fa-IR" sz="3200" dirty="0" smtClean="0"/>
              <a:t/>
            </a:r>
            <a:br>
              <a:rPr lang="fa-IR" sz="3200" dirty="0" smtClean="0"/>
            </a:br>
            <a:r>
              <a:rPr lang="fa-IR" sz="3200" dirty="0" smtClean="0"/>
              <a:t/>
            </a:r>
            <a:br>
              <a:rPr lang="fa-IR" sz="3200" dirty="0" smtClean="0"/>
            </a:br>
            <a:r>
              <a:rPr lang="fa-IR" sz="3200" dirty="0" smtClean="0"/>
              <a:t>بر اساس این تئوری هزینه بهره و هزینه حقوق صاحبان سهام مستقل از اهرم شرکت است . صرفنظر از اینکه شرکت چه مقدار اهرمی باشد ، نرخ تامین مالی از طریق بدهی و سهام عادی ثابت است .</a:t>
            </a:r>
            <a:br>
              <a:rPr lang="fa-IR" sz="3200" dirty="0" smtClean="0"/>
            </a:br>
            <a:endParaRPr lang="en-US" sz="3200" dirty="0"/>
          </a:p>
        </p:txBody>
      </p:sp>
      <p:sp>
        <p:nvSpPr>
          <p:cNvPr id="3" name="TextBox 2"/>
          <p:cNvSpPr txBox="1"/>
          <p:nvPr/>
        </p:nvSpPr>
        <p:spPr>
          <a:xfrm>
            <a:off x="3214678" y="1643050"/>
            <a:ext cx="184731" cy="369332"/>
          </a:xfrm>
          <a:prstGeom prst="rect">
            <a:avLst/>
          </a:prstGeom>
          <a:noFill/>
        </p:spPr>
        <p:txBody>
          <a:bodyPr wrap="none" rtlCol="0">
            <a:spAutoFit/>
          </a:bodyPr>
          <a:lstStyle/>
          <a:p>
            <a:endParaRPr lang="en-US" dirty="0"/>
          </a:p>
        </p:txBody>
      </p:sp>
      <p:sp>
        <p:nvSpPr>
          <p:cNvPr id="5" name="TextBox 4"/>
          <p:cNvSpPr txBox="1"/>
          <p:nvPr/>
        </p:nvSpPr>
        <p:spPr>
          <a:xfrm>
            <a:off x="6286512" y="1857364"/>
            <a:ext cx="184731" cy="369332"/>
          </a:xfrm>
          <a:prstGeom prst="rect">
            <a:avLst/>
          </a:prstGeom>
          <a:noFill/>
        </p:spPr>
        <p:txBody>
          <a:bodyPr wrap="none" rtlCol="0">
            <a:spAutoFit/>
          </a:bodyPr>
          <a:lstStyle/>
          <a:p>
            <a:endParaRPr lang="en-US" dirty="0"/>
          </a:p>
        </p:txBody>
      </p:sp>
      <p:sp>
        <p:nvSpPr>
          <p:cNvPr id="6" name="TextBox 5"/>
          <p:cNvSpPr txBox="1"/>
          <p:nvPr/>
        </p:nvSpPr>
        <p:spPr>
          <a:xfrm>
            <a:off x="5357818" y="4214818"/>
            <a:ext cx="184731" cy="369332"/>
          </a:xfrm>
          <a:prstGeom prst="rect">
            <a:avLst/>
          </a:prstGeom>
          <a:noFill/>
        </p:spPr>
        <p:txBody>
          <a:bodyPr wrap="none" rtlCol="0">
            <a:spAutoFit/>
          </a:bodyPr>
          <a:lstStyle/>
          <a:p>
            <a:endParaRPr lang="en-US" dirty="0"/>
          </a:p>
        </p:txBody>
      </p:sp>
      <p:sp>
        <p:nvSpPr>
          <p:cNvPr id="8" name="TextBox 7"/>
          <p:cNvSpPr txBox="1"/>
          <p:nvPr/>
        </p:nvSpPr>
        <p:spPr>
          <a:xfrm>
            <a:off x="214282" y="5286388"/>
            <a:ext cx="3500462" cy="369332"/>
          </a:xfrm>
          <a:prstGeom prst="rect">
            <a:avLst/>
          </a:prstGeom>
          <a:noFill/>
        </p:spPr>
        <p:txBody>
          <a:bodyPr wrap="square" rtlCol="0">
            <a:spAutoFit/>
          </a:bodyPr>
          <a:lstStyle/>
          <a:p>
            <a:endParaRPr lang="en-US" dirty="0"/>
          </a:p>
        </p:txBody>
      </p:sp>
      <p:sp>
        <p:nvSpPr>
          <p:cNvPr id="9" name="TextBox 8"/>
          <p:cNvSpPr txBox="1"/>
          <p:nvPr/>
        </p:nvSpPr>
        <p:spPr>
          <a:xfrm>
            <a:off x="5214942" y="4786322"/>
            <a:ext cx="184731" cy="369332"/>
          </a:xfrm>
          <a:prstGeom prst="rect">
            <a:avLst/>
          </a:prstGeom>
          <a:noFill/>
        </p:spPr>
        <p:txBody>
          <a:bodyPr wrap="none" rtlCol="0">
            <a:spAutoFit/>
          </a:bodyPr>
          <a:lstStyle/>
          <a:p>
            <a:endParaRPr lang="en-US" dirty="0"/>
          </a:p>
        </p:txBody>
      </p:sp>
      <p:sp>
        <p:nvSpPr>
          <p:cNvPr id="10" name="TextBox 9"/>
          <p:cNvSpPr txBox="1"/>
          <p:nvPr/>
        </p:nvSpPr>
        <p:spPr>
          <a:xfrm>
            <a:off x="5000628" y="5286388"/>
            <a:ext cx="184731" cy="369332"/>
          </a:xfrm>
          <a:prstGeom prst="rect">
            <a:avLst/>
          </a:prstGeom>
          <a:noFill/>
        </p:spPr>
        <p:txBody>
          <a:bodyPr wrap="none" rtlCol="0">
            <a:spAutoFit/>
          </a:bodyPr>
          <a:lstStyle/>
          <a:p>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583362"/>
          </a:xfrm>
        </p:spPr>
        <p:txBody>
          <a:bodyPr anchor="t">
            <a:normAutofit/>
          </a:bodyPr>
          <a:lstStyle/>
          <a:p>
            <a:pPr algn="r" rtl="1">
              <a:buFont typeface="Courier New" pitchFamily="49" charset="0"/>
              <a:buChar char="o"/>
            </a:pPr>
            <a:r>
              <a:rPr lang="fa-IR" sz="3600" dirty="0" smtClean="0"/>
              <a:t>تئوری سنتی </a:t>
            </a:r>
            <a:br>
              <a:rPr lang="fa-IR" sz="3600" dirty="0" smtClean="0"/>
            </a:br>
            <a:r>
              <a:rPr lang="fa-IR" sz="3600" dirty="0" smtClean="0"/>
              <a:t/>
            </a:r>
            <a:br>
              <a:rPr lang="fa-IR" sz="3600" dirty="0" smtClean="0"/>
            </a:br>
            <a:r>
              <a:rPr lang="fa-IR" sz="3200" dirty="0" smtClean="0"/>
              <a:t>اساس تئوری سنتی بر این است که ساختار مطلوب سرمایه وجود دارد و می توان با استفاده از اهرم مالی ، ارزش شرکت را افزایش داد . در واقع این تئوری پیشنهاد می کند که شرکت می تواند هزینه سرمایه خود را از طریق افزایش میزان بدهی کاهش دهد.</a:t>
            </a:r>
            <a:endParaRPr lang="en-US" sz="3600" dirty="0"/>
          </a:p>
        </p:txBody>
      </p:sp>
      <p:sp>
        <p:nvSpPr>
          <p:cNvPr id="3" name="TextBox 2"/>
          <p:cNvSpPr txBox="1"/>
          <p:nvPr/>
        </p:nvSpPr>
        <p:spPr>
          <a:xfrm>
            <a:off x="3214678" y="1643050"/>
            <a:ext cx="184731" cy="369332"/>
          </a:xfrm>
          <a:prstGeom prst="rect">
            <a:avLst/>
          </a:prstGeom>
          <a:noFill/>
        </p:spPr>
        <p:txBody>
          <a:bodyPr wrap="none" rtlCol="0">
            <a:spAutoFit/>
          </a:bodyPr>
          <a:lstStyle/>
          <a:p>
            <a:endParaRPr lang="en-US" dirty="0"/>
          </a:p>
        </p:txBody>
      </p:sp>
      <p:sp>
        <p:nvSpPr>
          <p:cNvPr id="5" name="TextBox 4"/>
          <p:cNvSpPr txBox="1"/>
          <p:nvPr/>
        </p:nvSpPr>
        <p:spPr>
          <a:xfrm>
            <a:off x="6286512" y="1857364"/>
            <a:ext cx="184731" cy="369332"/>
          </a:xfrm>
          <a:prstGeom prst="rect">
            <a:avLst/>
          </a:prstGeom>
          <a:noFill/>
        </p:spPr>
        <p:txBody>
          <a:bodyPr wrap="none" rtlCol="0">
            <a:spAutoFit/>
          </a:bodyPr>
          <a:lstStyle/>
          <a:p>
            <a:endParaRPr lang="en-US" dirty="0"/>
          </a:p>
        </p:txBody>
      </p:sp>
      <p:sp>
        <p:nvSpPr>
          <p:cNvPr id="6" name="TextBox 5"/>
          <p:cNvSpPr txBox="1"/>
          <p:nvPr/>
        </p:nvSpPr>
        <p:spPr>
          <a:xfrm>
            <a:off x="5357818" y="4214818"/>
            <a:ext cx="184731" cy="369332"/>
          </a:xfrm>
          <a:prstGeom prst="rect">
            <a:avLst/>
          </a:prstGeom>
          <a:noFill/>
        </p:spPr>
        <p:txBody>
          <a:bodyPr wrap="none" rtlCol="0">
            <a:spAutoFit/>
          </a:bodyPr>
          <a:lstStyle/>
          <a:p>
            <a:endParaRPr lang="en-US" dirty="0"/>
          </a:p>
        </p:txBody>
      </p:sp>
      <p:sp>
        <p:nvSpPr>
          <p:cNvPr id="8" name="TextBox 7"/>
          <p:cNvSpPr txBox="1"/>
          <p:nvPr/>
        </p:nvSpPr>
        <p:spPr>
          <a:xfrm>
            <a:off x="214282" y="5286388"/>
            <a:ext cx="3500462" cy="369332"/>
          </a:xfrm>
          <a:prstGeom prst="rect">
            <a:avLst/>
          </a:prstGeom>
          <a:noFill/>
        </p:spPr>
        <p:txBody>
          <a:bodyPr wrap="square" rtlCol="0">
            <a:spAutoFit/>
          </a:bodyPr>
          <a:lstStyle/>
          <a:p>
            <a:endParaRPr lang="en-US" dirty="0"/>
          </a:p>
        </p:txBody>
      </p:sp>
      <p:sp>
        <p:nvSpPr>
          <p:cNvPr id="9" name="TextBox 8"/>
          <p:cNvSpPr txBox="1"/>
          <p:nvPr/>
        </p:nvSpPr>
        <p:spPr>
          <a:xfrm>
            <a:off x="5214942" y="4786322"/>
            <a:ext cx="184731" cy="369332"/>
          </a:xfrm>
          <a:prstGeom prst="rect">
            <a:avLst/>
          </a:prstGeom>
          <a:noFill/>
        </p:spPr>
        <p:txBody>
          <a:bodyPr wrap="none" rtlCol="0">
            <a:spAutoFit/>
          </a:bodyPr>
          <a:lstStyle/>
          <a:p>
            <a:endParaRPr lang="en-US" dirty="0"/>
          </a:p>
        </p:txBody>
      </p:sp>
      <p:sp>
        <p:nvSpPr>
          <p:cNvPr id="10" name="TextBox 9"/>
          <p:cNvSpPr txBox="1"/>
          <p:nvPr/>
        </p:nvSpPr>
        <p:spPr>
          <a:xfrm>
            <a:off x="5000628" y="5286388"/>
            <a:ext cx="184731" cy="369332"/>
          </a:xfrm>
          <a:prstGeom prst="rect">
            <a:avLst/>
          </a:prstGeom>
          <a:noFill/>
        </p:spPr>
        <p:txBody>
          <a:bodyPr wrap="none" rtlCol="0">
            <a:spAutoFit/>
          </a:bodyPr>
          <a:lstStyle/>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مقدمه</a:t>
            </a:r>
            <a:endParaRPr lang="en-US" dirty="0"/>
          </a:p>
        </p:txBody>
      </p:sp>
      <p:sp>
        <p:nvSpPr>
          <p:cNvPr id="3" name="Content Placeholder 2"/>
          <p:cNvSpPr>
            <a:spLocks noGrp="1"/>
          </p:cNvSpPr>
          <p:nvPr>
            <p:ph idx="1"/>
          </p:nvPr>
        </p:nvSpPr>
        <p:spPr>
          <a:xfrm>
            <a:off x="214282" y="1357298"/>
            <a:ext cx="8715436" cy="5500702"/>
          </a:xfrm>
        </p:spPr>
        <p:txBody>
          <a:bodyPr>
            <a:normAutofit/>
          </a:bodyPr>
          <a:lstStyle/>
          <a:p>
            <a:pPr lvl="1" algn="just">
              <a:buNone/>
            </a:pPr>
            <a:r>
              <a:rPr lang="fa-IR" dirty="0" smtClean="0"/>
              <a:t> تعاریف مختلفی از ساختار مالی ارائه شده است .عده ای ساختار مالی را ترکیبات مختلف سرمایه برای انجام پروژه های سرمایه گذاری میدانند و برخی مجموعه ای از اجزاء (روشهای تامین مالی )یا استفاده از ابزارهای مالی مختلف برای تامین منابع مالی را ساختارمالی می نامند.(نیکو مرام </a:t>
            </a:r>
            <a:r>
              <a:rPr lang="fa-IR" dirty="0" smtClean="0"/>
              <a:t>ودیگران،1385)</a:t>
            </a:r>
          </a:p>
          <a:p>
            <a:pPr lvl="1" algn="just">
              <a:buNone/>
            </a:pPr>
            <a:r>
              <a:rPr lang="fa-IR" sz="2800" dirty="0" smtClean="0"/>
              <a:t>مدیران </a:t>
            </a:r>
            <a:r>
              <a:rPr lang="fa-IR" sz="2800" dirty="0" smtClean="0"/>
              <a:t>به عنوان نمایندگان صاحبان سهام می بایست ساختارمالی شرکت را به گونه ای تنظیم نمایند که هزینه سرمایه شرکت حداقل و درنتیجه ارزش شرکت و ثروت سهامداران حداکثر گردد.(محسنی دمنه،1377) </a:t>
            </a:r>
            <a:endParaRPr lang="en-US" sz="28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583362"/>
          </a:xfrm>
        </p:spPr>
        <p:txBody>
          <a:bodyPr anchor="t">
            <a:normAutofit fontScale="90000"/>
          </a:bodyPr>
          <a:lstStyle/>
          <a:p>
            <a:pPr algn="r" rtl="1">
              <a:buFont typeface="Courier New" pitchFamily="49" charset="0"/>
              <a:buChar char="o"/>
            </a:pPr>
            <a:r>
              <a:rPr lang="fa-IR" sz="3200" dirty="0" smtClean="0"/>
              <a:t>تئوری ساختار مالی مودیلیانی-میلر</a:t>
            </a:r>
            <a:r>
              <a:rPr lang="en-US" sz="3200" dirty="0" smtClean="0"/>
              <a:t>MM</a:t>
            </a:r>
            <a:r>
              <a:rPr lang="fa-IR" sz="3200" dirty="0" smtClean="0"/>
              <a:t>(1958-1957)</a:t>
            </a:r>
            <a:br>
              <a:rPr lang="fa-IR" sz="3200" dirty="0" smtClean="0"/>
            </a:br>
            <a:r>
              <a:rPr lang="fa-IR" sz="3200" dirty="0" smtClean="0"/>
              <a:t/>
            </a:r>
            <a:br>
              <a:rPr lang="fa-IR" sz="3200" dirty="0" smtClean="0"/>
            </a:br>
            <a:r>
              <a:rPr lang="fa-IR" sz="3200" dirty="0" smtClean="0"/>
              <a:t>- فرض مالیات صفر</a:t>
            </a:r>
            <a:br>
              <a:rPr lang="fa-IR" sz="3200" dirty="0" smtClean="0"/>
            </a:br>
            <a:r>
              <a:rPr lang="fa-IR" sz="3200" dirty="0" smtClean="0"/>
              <a:t/>
            </a:r>
            <a:br>
              <a:rPr lang="fa-IR" sz="3200" dirty="0" smtClean="0"/>
            </a:br>
            <a:r>
              <a:rPr lang="fa-IR" sz="3200" dirty="0" smtClean="0"/>
              <a:t>فرضیات تئوری </a:t>
            </a:r>
            <a:r>
              <a:rPr lang="en-US" sz="3200" dirty="0" smtClean="0"/>
              <a:t>MM</a:t>
            </a:r>
            <a:r>
              <a:rPr lang="fa-IR" sz="3200" dirty="0" smtClean="0"/>
              <a:t>:</a:t>
            </a:r>
            <a:br>
              <a:rPr lang="fa-IR" sz="3200" dirty="0" smtClean="0"/>
            </a:br>
            <a:r>
              <a:rPr lang="fa-IR" sz="3200" dirty="0" smtClean="0"/>
              <a:t>1-بازار سرمایه کامل است.</a:t>
            </a:r>
            <a:br>
              <a:rPr lang="fa-IR" sz="3200" dirty="0" smtClean="0"/>
            </a:br>
            <a:r>
              <a:rPr lang="fa-IR" sz="3200" dirty="0" smtClean="0"/>
              <a:t>2- هزینه نقل و انتقال وجود ندارد.</a:t>
            </a:r>
            <a:br>
              <a:rPr lang="fa-IR" sz="3200" dirty="0" smtClean="0"/>
            </a:br>
            <a:r>
              <a:rPr lang="fa-IR" sz="3200" dirty="0" smtClean="0"/>
              <a:t>3-هزینه مالیات وجود ندارد.(البته بعدها این فرض را کنار گذاشتند)</a:t>
            </a:r>
            <a:br>
              <a:rPr lang="fa-IR" sz="3200" dirty="0" smtClean="0"/>
            </a:br>
            <a:r>
              <a:rPr lang="fa-IR" sz="3200" dirty="0" smtClean="0"/>
              <a:t>4- هزینه های ورشکستگی وجود ندارد.</a:t>
            </a:r>
            <a:br>
              <a:rPr lang="fa-IR" sz="3200" dirty="0" smtClean="0"/>
            </a:br>
            <a:r>
              <a:rPr lang="fa-IR" sz="3200" dirty="0" smtClean="0"/>
              <a:t>5- اختلاف نظر دردیدگاه ها و اطلاعات وجود ندارد.</a:t>
            </a:r>
            <a:br>
              <a:rPr lang="fa-IR" sz="3200" dirty="0" smtClean="0"/>
            </a:br>
            <a:r>
              <a:rPr lang="fa-IR" sz="3200" dirty="0" smtClean="0"/>
              <a:t>6- نرخ بهره وام دهی و وام گیری یکسان است.</a:t>
            </a:r>
            <a:br>
              <a:rPr lang="fa-IR" sz="3200" dirty="0" smtClean="0"/>
            </a:br>
            <a:r>
              <a:rPr lang="fa-IR" sz="3200" dirty="0" smtClean="0"/>
              <a:t>7-هزینه وام دهی ( بدهی) ثابت است.</a:t>
            </a:r>
            <a:br>
              <a:rPr lang="fa-IR" sz="3200" dirty="0" smtClean="0"/>
            </a:br>
            <a:r>
              <a:rPr lang="fa-IR" sz="3200" dirty="0" smtClean="0"/>
              <a:t>8- همه شرکت ها دارای رشد صفر هستند.( درآمد شرکت ثابت و همیشگی است و همه درآمدها بصورت سود نقدی پرداخت می شود)</a:t>
            </a:r>
            <a:endParaRPr lang="en-US" sz="3200" dirty="0"/>
          </a:p>
        </p:txBody>
      </p:sp>
      <p:sp>
        <p:nvSpPr>
          <p:cNvPr id="3" name="TextBox 2"/>
          <p:cNvSpPr txBox="1"/>
          <p:nvPr/>
        </p:nvSpPr>
        <p:spPr>
          <a:xfrm>
            <a:off x="3214678" y="1643050"/>
            <a:ext cx="184731" cy="369332"/>
          </a:xfrm>
          <a:prstGeom prst="rect">
            <a:avLst/>
          </a:prstGeom>
          <a:noFill/>
        </p:spPr>
        <p:txBody>
          <a:bodyPr wrap="none" rtlCol="0">
            <a:spAutoFit/>
          </a:bodyPr>
          <a:lstStyle/>
          <a:p>
            <a:endParaRPr lang="en-US" dirty="0"/>
          </a:p>
        </p:txBody>
      </p:sp>
      <p:sp>
        <p:nvSpPr>
          <p:cNvPr id="5" name="TextBox 4"/>
          <p:cNvSpPr txBox="1"/>
          <p:nvPr/>
        </p:nvSpPr>
        <p:spPr>
          <a:xfrm>
            <a:off x="6286512" y="1857364"/>
            <a:ext cx="184731" cy="369332"/>
          </a:xfrm>
          <a:prstGeom prst="rect">
            <a:avLst/>
          </a:prstGeom>
          <a:noFill/>
        </p:spPr>
        <p:txBody>
          <a:bodyPr wrap="none" rtlCol="0">
            <a:spAutoFit/>
          </a:bodyPr>
          <a:lstStyle/>
          <a:p>
            <a:endParaRPr lang="en-US" dirty="0"/>
          </a:p>
        </p:txBody>
      </p:sp>
      <p:sp>
        <p:nvSpPr>
          <p:cNvPr id="6" name="TextBox 5"/>
          <p:cNvSpPr txBox="1"/>
          <p:nvPr/>
        </p:nvSpPr>
        <p:spPr>
          <a:xfrm>
            <a:off x="5357818" y="4214818"/>
            <a:ext cx="184731" cy="369332"/>
          </a:xfrm>
          <a:prstGeom prst="rect">
            <a:avLst/>
          </a:prstGeom>
          <a:noFill/>
        </p:spPr>
        <p:txBody>
          <a:bodyPr wrap="none" rtlCol="0">
            <a:spAutoFit/>
          </a:bodyPr>
          <a:lstStyle/>
          <a:p>
            <a:endParaRPr lang="en-US" dirty="0"/>
          </a:p>
        </p:txBody>
      </p:sp>
      <p:sp>
        <p:nvSpPr>
          <p:cNvPr id="8" name="TextBox 7"/>
          <p:cNvSpPr txBox="1"/>
          <p:nvPr/>
        </p:nvSpPr>
        <p:spPr>
          <a:xfrm>
            <a:off x="214282" y="5286388"/>
            <a:ext cx="3500462" cy="369332"/>
          </a:xfrm>
          <a:prstGeom prst="rect">
            <a:avLst/>
          </a:prstGeom>
          <a:noFill/>
        </p:spPr>
        <p:txBody>
          <a:bodyPr wrap="square" rtlCol="0">
            <a:spAutoFit/>
          </a:bodyPr>
          <a:lstStyle/>
          <a:p>
            <a:endParaRPr lang="en-US" dirty="0"/>
          </a:p>
        </p:txBody>
      </p:sp>
      <p:sp>
        <p:nvSpPr>
          <p:cNvPr id="9" name="TextBox 8"/>
          <p:cNvSpPr txBox="1"/>
          <p:nvPr/>
        </p:nvSpPr>
        <p:spPr>
          <a:xfrm>
            <a:off x="5214942" y="4786322"/>
            <a:ext cx="184731" cy="369332"/>
          </a:xfrm>
          <a:prstGeom prst="rect">
            <a:avLst/>
          </a:prstGeom>
          <a:noFill/>
        </p:spPr>
        <p:txBody>
          <a:bodyPr wrap="none" rtlCol="0">
            <a:spAutoFit/>
          </a:bodyPr>
          <a:lstStyle/>
          <a:p>
            <a:endParaRPr lang="en-US" dirty="0"/>
          </a:p>
        </p:txBody>
      </p:sp>
      <p:sp>
        <p:nvSpPr>
          <p:cNvPr id="10" name="TextBox 9"/>
          <p:cNvSpPr txBox="1"/>
          <p:nvPr/>
        </p:nvSpPr>
        <p:spPr>
          <a:xfrm>
            <a:off x="5000628" y="5286388"/>
            <a:ext cx="184731" cy="369332"/>
          </a:xfrm>
          <a:prstGeom prst="rect">
            <a:avLst/>
          </a:prstGeom>
          <a:noFill/>
        </p:spPr>
        <p:txBody>
          <a:bodyPr wrap="none" rtlCol="0">
            <a:spAutoFit/>
          </a:bodyPr>
          <a:lstStyle/>
          <a:p>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583362"/>
          </a:xfrm>
        </p:spPr>
        <p:txBody>
          <a:bodyPr anchor="t">
            <a:normAutofit fontScale="90000"/>
          </a:bodyPr>
          <a:lstStyle/>
          <a:p>
            <a:pPr algn="r" rtl="1"/>
            <a:r>
              <a:rPr lang="fa-IR" sz="3200" dirty="0" smtClean="0"/>
              <a:t>تئوری مودیلیانی- میلر-1963</a:t>
            </a:r>
            <a:br>
              <a:rPr lang="fa-IR" sz="3200" dirty="0" smtClean="0"/>
            </a:br>
            <a:r>
              <a:rPr lang="fa-IR" sz="3200" dirty="0" smtClean="0"/>
              <a:t/>
            </a:r>
            <a:br>
              <a:rPr lang="fa-IR" sz="3200" dirty="0" smtClean="0"/>
            </a:br>
            <a:r>
              <a:rPr lang="fa-IR" sz="2800" dirty="0" smtClean="0"/>
              <a:t>- در حالت وجود مالیات شرکتها</a:t>
            </a:r>
            <a:r>
              <a:rPr lang="fa-IR" sz="3200" dirty="0" smtClean="0"/>
              <a:t/>
            </a:r>
            <a:br>
              <a:rPr lang="fa-IR" sz="3200" dirty="0" smtClean="0"/>
            </a:br>
            <a:r>
              <a:rPr lang="fa-IR" sz="3200" dirty="0" smtClean="0"/>
              <a:t>با کنار گذاشتن مفروضات</a:t>
            </a:r>
            <a:r>
              <a:rPr lang="en-US" sz="3200" dirty="0" smtClean="0"/>
              <a:t>MM</a:t>
            </a:r>
            <a:r>
              <a:rPr lang="fa-IR" sz="3200" dirty="0" smtClean="0"/>
              <a:t> اثر بدهی برارزش شرکت در دنیای واقعی بهتر نشان داده می شود.شرکت هایی که از اهرم استفاده می کنند ارزش بیشتری دارند چرا که ارزش بهره بدهی که کاهنده هزینه مالیات است سودعملیاتی بیشتری را نصیب سرمایه گذاران می کند.</a:t>
            </a:r>
            <a:br>
              <a:rPr lang="fa-IR" sz="3200" dirty="0" smtClean="0"/>
            </a:br>
            <a:r>
              <a:rPr lang="en-US" sz="3200" dirty="0" smtClean="0"/>
              <a:t>MN</a:t>
            </a:r>
            <a:r>
              <a:rPr lang="fa-IR" sz="3200" dirty="0" smtClean="0"/>
              <a:t> اثبات کردند که ارزش شرکت های اهرمی از ارزش شرکت های بدون اهرم به اندازه ارزش فعلی صرفه جویی مالیاتی (سپر مالیاتی) ناشی از بکارگیری بدهی بیشتر است.</a:t>
            </a:r>
            <a:br>
              <a:rPr lang="fa-IR" sz="3200" dirty="0" smtClean="0"/>
            </a:br>
            <a:r>
              <a:rPr lang="fa-IR" sz="3200" dirty="0" smtClean="0"/>
              <a:t/>
            </a:r>
            <a:br>
              <a:rPr lang="fa-IR" sz="3200" dirty="0" smtClean="0"/>
            </a:br>
            <a:r>
              <a:rPr lang="fa-IR" sz="3200" dirty="0" smtClean="0"/>
              <a:t/>
            </a:r>
            <a:br>
              <a:rPr lang="fa-IR" sz="3200" dirty="0" smtClean="0"/>
            </a:br>
            <a:endParaRPr lang="en-US" sz="3200" dirty="0"/>
          </a:p>
        </p:txBody>
      </p:sp>
      <p:sp>
        <p:nvSpPr>
          <p:cNvPr id="3" name="TextBox 2"/>
          <p:cNvSpPr txBox="1"/>
          <p:nvPr/>
        </p:nvSpPr>
        <p:spPr>
          <a:xfrm>
            <a:off x="1643042" y="3786190"/>
            <a:ext cx="306494" cy="369332"/>
          </a:xfrm>
          <a:prstGeom prst="rect">
            <a:avLst/>
          </a:prstGeom>
          <a:noFill/>
        </p:spPr>
        <p:txBody>
          <a:bodyPr wrap="none" rtlCol="0">
            <a:spAutoFit/>
          </a:bodyPr>
          <a:lstStyle/>
          <a:p>
            <a:r>
              <a:rPr lang="fa-IR" dirty="0" smtClean="0"/>
              <a:t>1</a:t>
            </a:r>
            <a:endParaRPr lang="en-US" dirty="0"/>
          </a:p>
        </p:txBody>
      </p:sp>
      <p:sp>
        <p:nvSpPr>
          <p:cNvPr id="4" name="TextBox 3"/>
          <p:cNvSpPr txBox="1"/>
          <p:nvPr/>
        </p:nvSpPr>
        <p:spPr>
          <a:xfrm>
            <a:off x="285720" y="6143644"/>
            <a:ext cx="1714512" cy="369332"/>
          </a:xfrm>
          <a:prstGeom prst="rect">
            <a:avLst/>
          </a:prstGeom>
          <a:noFill/>
        </p:spPr>
        <p:txBody>
          <a:bodyPr wrap="square" rtlCol="0">
            <a:spAutoFit/>
          </a:bodyPr>
          <a:lstStyle/>
          <a:p>
            <a:r>
              <a:rPr lang="en-US" dirty="0" smtClean="0"/>
              <a:t>1-Tax Shield</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69072"/>
          </a:xfrm>
        </p:spPr>
        <p:txBody>
          <a:bodyPr anchor="t"/>
          <a:lstStyle/>
          <a:p>
            <a:pPr algn="r" rtl="1"/>
            <a:r>
              <a:rPr lang="fa-IR" sz="4000" dirty="0" smtClean="0"/>
              <a:t>انتقادات برمدل دوم</a:t>
            </a:r>
            <a:r>
              <a:rPr lang="en-US" sz="4000" dirty="0" smtClean="0"/>
              <a:t>MM</a:t>
            </a:r>
            <a:r>
              <a:rPr lang="fa-IR" sz="4000" dirty="0" smtClean="0"/>
              <a:t>:</a:t>
            </a:r>
            <a:br>
              <a:rPr lang="fa-IR" sz="4000" dirty="0" smtClean="0"/>
            </a:br>
            <a:r>
              <a:rPr lang="fa-IR" sz="4000" dirty="0" smtClean="0"/>
              <a:t/>
            </a:r>
            <a:br>
              <a:rPr lang="fa-IR" sz="4000" dirty="0" smtClean="0"/>
            </a:br>
            <a:r>
              <a:rPr lang="fa-IR" sz="2800" dirty="0" smtClean="0"/>
              <a:t>- درحالت وجود مالیات شرکت ها</a:t>
            </a:r>
            <a:br>
              <a:rPr lang="fa-IR" sz="2800" dirty="0" smtClean="0"/>
            </a:br>
            <a:r>
              <a:rPr lang="fa-IR" sz="2800" dirty="0" smtClean="0"/>
              <a:t/>
            </a:r>
            <a:br>
              <a:rPr lang="fa-IR" sz="2800" dirty="0" smtClean="0"/>
            </a:br>
            <a:r>
              <a:rPr lang="fa-IR" sz="2800" dirty="0" smtClean="0"/>
              <a:t/>
            </a:r>
            <a:br>
              <a:rPr lang="fa-IR" sz="2800" dirty="0" smtClean="0"/>
            </a:br>
            <a:r>
              <a:rPr lang="fa-IR" sz="2800" dirty="0" smtClean="0"/>
              <a:t>1- نرخ مالیات متغیر است.</a:t>
            </a:r>
            <a:br>
              <a:rPr lang="fa-IR" sz="2800" dirty="0" smtClean="0"/>
            </a:br>
            <a:r>
              <a:rPr lang="fa-IR" sz="2800" dirty="0" smtClean="0"/>
              <a:t/>
            </a:r>
            <a:br>
              <a:rPr lang="fa-IR" sz="2800" dirty="0" smtClean="0"/>
            </a:br>
            <a:r>
              <a:rPr lang="fa-IR" sz="2800" dirty="0" smtClean="0"/>
              <a:t>2- بازارسرمایه کامل نیست.</a:t>
            </a:r>
            <a:br>
              <a:rPr lang="fa-IR" sz="2800" dirty="0" smtClean="0"/>
            </a:b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69072"/>
          </a:xfrm>
        </p:spPr>
        <p:txBody>
          <a:bodyPr anchor="t">
            <a:normAutofit fontScale="90000"/>
          </a:bodyPr>
          <a:lstStyle/>
          <a:p>
            <a:pPr algn="r" rtl="1">
              <a:buFont typeface="Courier New" pitchFamily="49" charset="0"/>
              <a:buChar char="o"/>
            </a:pPr>
            <a:r>
              <a:rPr lang="fa-IR" dirty="0" smtClean="0"/>
              <a:t>تئوری ساختار مالی </a:t>
            </a:r>
            <a:r>
              <a:rPr lang="en-US" dirty="0" smtClean="0"/>
              <a:t>MM</a:t>
            </a:r>
            <a:r>
              <a:rPr lang="fa-IR" dirty="0" smtClean="0"/>
              <a:t/>
            </a:r>
            <a:br>
              <a:rPr lang="fa-IR" dirty="0" smtClean="0"/>
            </a:br>
            <a:r>
              <a:rPr lang="fa-IR" sz="3600" dirty="0" smtClean="0"/>
              <a:t>- با فرض وجود مالیات شرکتها و اشخاص </a:t>
            </a:r>
            <a:br>
              <a:rPr lang="fa-IR" sz="3600" dirty="0" smtClean="0"/>
            </a:br>
            <a:r>
              <a:rPr lang="fa-IR" sz="3600" dirty="0" smtClean="0"/>
              <a:t>آیا مالیات بر درآمد اشخاص آنقدر بر ساختار مالی تاثیر گذار است که شایسته توجه باشد؟</a:t>
            </a:r>
            <a:br>
              <a:rPr lang="fa-IR" sz="3600" dirty="0" smtClean="0"/>
            </a:br>
            <a:r>
              <a:rPr lang="fa-IR" sz="3600" dirty="0" smtClean="0"/>
              <a:t>درصورتیکه مالیات شخصی کلیه سرمایه گذاران صفر باشد تحلیل اولیه </a:t>
            </a:r>
            <a:r>
              <a:rPr lang="en-US" sz="3600" dirty="0" smtClean="0"/>
              <a:t>MM</a:t>
            </a:r>
            <a:r>
              <a:rPr lang="fa-IR" sz="3600" dirty="0" smtClean="0"/>
              <a:t>با فرض وجود مالیات همچنان معتبر است. اما در صورتی که بخشی از بازده سرمایه سهامداران به شکل منافع سرمایه دریافت شود و مالیات منافع سرمایه ای کمتر ازمالیات بهره و سود سهام باشد ، در آن صورت مزایای مالیات اشخاص حاصل از تامین مالی از طریق سهام بخشی از مزایای مالی از طریق بدهی را خنثی می کند. </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440510"/>
          </a:xfrm>
        </p:spPr>
        <p:txBody>
          <a:bodyPr anchor="t">
            <a:normAutofit fontScale="90000"/>
          </a:bodyPr>
          <a:lstStyle/>
          <a:p>
            <a:pPr algn="r" rtl="1">
              <a:buFont typeface="Wingdings" pitchFamily="2" charset="2"/>
              <a:buChar char="§"/>
            </a:pPr>
            <a:r>
              <a:rPr lang="fa-IR" sz="4000" dirty="0" smtClean="0"/>
              <a:t>ساختار مالی و هزینه های آشفتگی مالی</a:t>
            </a:r>
            <a:br>
              <a:rPr lang="fa-IR" sz="4000" dirty="0" smtClean="0"/>
            </a:br>
            <a:r>
              <a:rPr lang="fa-IR" sz="4000" dirty="0" smtClean="0"/>
              <a:t/>
            </a:r>
            <a:br>
              <a:rPr lang="fa-IR" sz="4000" dirty="0" smtClean="0"/>
            </a:br>
            <a:r>
              <a:rPr lang="fa-IR" sz="3600" dirty="0" smtClean="0"/>
              <a:t>- هزینه های آشفتگی مالی</a:t>
            </a:r>
            <a:r>
              <a:rPr lang="fa-IR" sz="4000" dirty="0" smtClean="0"/>
              <a:t/>
            </a:r>
            <a:br>
              <a:rPr lang="fa-IR" sz="4000" dirty="0" smtClean="0"/>
            </a:br>
            <a:r>
              <a:rPr lang="fa-IR" sz="3200" dirty="0" smtClean="0"/>
              <a:t>1- هزینه های مستقیم ورشکستگی</a:t>
            </a:r>
            <a:r>
              <a:rPr lang="fa-IR" sz="4000" dirty="0" smtClean="0"/>
              <a:t> </a:t>
            </a:r>
            <a:r>
              <a:rPr lang="fa-IR" sz="3200" dirty="0" smtClean="0"/>
              <a:t>مانند هزینه های حقوق و دستمزد</a:t>
            </a:r>
            <a:r>
              <a:rPr lang="fa-IR" sz="4000" dirty="0" smtClean="0"/>
              <a:t/>
            </a:r>
            <a:br>
              <a:rPr lang="fa-IR" sz="4000" dirty="0" smtClean="0"/>
            </a:br>
            <a:r>
              <a:rPr lang="fa-IR" sz="3200" dirty="0" smtClean="0"/>
              <a:t>2-هزینه های غیر مستقیم ورشکستگی که در ارتباط با مشکلات مدیریتی و کنترل یک شرکت درحال تصفیه است.</a:t>
            </a:r>
            <a:br>
              <a:rPr lang="fa-IR" sz="3200" dirty="0" smtClean="0"/>
            </a:br>
            <a:r>
              <a:rPr lang="fa-IR" sz="3200" dirty="0" smtClean="0"/>
              <a:t/>
            </a:r>
            <a:br>
              <a:rPr lang="fa-IR" sz="3200" dirty="0" smtClean="0"/>
            </a:br>
            <a:r>
              <a:rPr lang="fa-IR" sz="3200" dirty="0" smtClean="0"/>
              <a:t>   افزایش در احتمال ورشکستگی ارزش جاری شرکت راکاهش می دهد و هزینه سرمایه آن را افزایش می دهد.</a:t>
            </a:r>
            <a:br>
              <a:rPr lang="fa-IR" sz="3200" dirty="0" smtClean="0"/>
            </a:br>
            <a:r>
              <a:rPr lang="fa-IR" sz="3200" dirty="0" smtClean="0"/>
              <a:t>از آنجایی که شرکت اهرمی دارای احتمال ورشکستگی بیشتری نسبت به شرکت غیر اهرمی است بنابراین از دید سرمایه گذاران این گونه شرکت ها برای سرمایه گذاری نامطلوب ترند. </a:t>
            </a:r>
            <a:br>
              <a:rPr lang="fa-IR" sz="3200" dirty="0" smtClean="0"/>
            </a:br>
            <a:r>
              <a:rPr lang="fa-IR" sz="3200" dirty="0" smtClean="0"/>
              <a:t/>
            </a:r>
            <a:br>
              <a:rPr lang="fa-IR" sz="3200" dirty="0" smtClean="0"/>
            </a:br>
            <a:endParaRPr lang="en-US" sz="4000" dirty="0"/>
          </a:p>
        </p:txBody>
      </p:sp>
      <p:sp>
        <p:nvSpPr>
          <p:cNvPr id="3" name="Right Arrow 2"/>
          <p:cNvSpPr/>
          <p:nvPr/>
        </p:nvSpPr>
        <p:spPr>
          <a:xfrm flipH="1">
            <a:off x="8358214" y="3857628"/>
            <a:ext cx="285752" cy="28575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69072"/>
          </a:xfrm>
        </p:spPr>
        <p:txBody>
          <a:bodyPr anchor="t">
            <a:normAutofit/>
          </a:bodyPr>
          <a:lstStyle/>
          <a:p>
            <a:pPr algn="r" rtl="1">
              <a:buFont typeface="Wingdings" pitchFamily="2" charset="2"/>
              <a:buChar char="§"/>
            </a:pPr>
            <a:r>
              <a:rPr lang="fa-IR" sz="2800" dirty="0" smtClean="0"/>
              <a:t>تئوری ساختارمالی با فرض وجود مالیات و هزینه های ورشکستگی:</a:t>
            </a:r>
            <a:r>
              <a:rPr lang="en-US" sz="2800" dirty="0" smtClean="0"/>
              <a:t/>
            </a:r>
            <a:br>
              <a:rPr lang="en-US" sz="2800" dirty="0" smtClean="0"/>
            </a:br>
            <a:r>
              <a:rPr lang="en-US" sz="2800" dirty="0" smtClean="0"/>
              <a:t/>
            </a:r>
            <a:br>
              <a:rPr lang="en-US" sz="2800" dirty="0" smtClean="0"/>
            </a:br>
            <a:r>
              <a:rPr lang="fa-IR" sz="2400" dirty="0" smtClean="0"/>
              <a:t>تاثیر مالیات بر ارزش شرکت مثبت و تاثیر هزینه های ورشکستگی منفی است . با در نظر گرفتن هزینه ورشکستگی ، اهرمهای بالا خطر ورشکستگی را افزایش میدهد .</a:t>
            </a:r>
            <a:br>
              <a:rPr lang="fa-IR" sz="2400" dirty="0" smtClean="0"/>
            </a:br>
            <a:r>
              <a:rPr lang="fa-IR" sz="2400" dirty="0" smtClean="0"/>
              <a:t>ابتدا ارزش شرکت با افزایش اهرم به دلیل مزایای مالیاتی بدهی افزایش می یابد ، لیکن بتدریج عواقب ورشکستگی اهمیت یافته و سبب افزایش ارزش شرکت با نرخ نزولی می شود . بنا بر این ایده ساختار مالی بهینه و ایده آل با استفاده 100% از بدهی خدشه دار می شود .</a:t>
            </a:r>
            <a:br>
              <a:rPr lang="fa-IR" sz="2400" dirty="0" smtClean="0"/>
            </a:br>
            <a:r>
              <a:rPr lang="fa-IR" sz="2400" dirty="0" smtClean="0"/>
              <a:t> </a:t>
            </a:r>
            <a:br>
              <a:rPr lang="fa-IR" sz="2400" dirty="0" smtClean="0"/>
            </a:br>
            <a:r>
              <a:rPr lang="fa-IR" sz="2400" dirty="0" smtClean="0"/>
              <a:t>   (منافع ناشی از صرفه جویی مالیاتی هزینه های بهره) &gt;=( هزینه ورشکستگی )</a:t>
            </a:r>
            <a:br>
              <a:rPr lang="fa-IR" sz="2400" dirty="0" smtClean="0"/>
            </a:br>
            <a:r>
              <a:rPr lang="fa-IR" sz="2400" dirty="0" smtClean="0"/>
              <a:t/>
            </a:r>
            <a:br>
              <a:rPr lang="fa-IR" sz="2400" dirty="0" smtClean="0"/>
            </a:br>
            <a:r>
              <a:rPr lang="fa-IR" sz="2400" dirty="0" smtClean="0"/>
              <a:t>هرچه شرکت درجه اهرم مالی  خود را افزایش دهد ، ارزش فعلی سپر مالیاتی افزایش می یابد . در چنین شراطی ارزش مالی شرکت برابر است با:</a:t>
            </a:r>
            <a:br>
              <a:rPr lang="fa-IR" sz="2400" dirty="0" smtClean="0"/>
            </a:br>
            <a:r>
              <a:rPr lang="fa-IR" sz="2400" dirty="0" smtClean="0"/>
              <a:t/>
            </a:r>
            <a:br>
              <a:rPr lang="fa-IR" sz="2400" dirty="0" smtClean="0"/>
            </a:br>
            <a:r>
              <a:rPr lang="fa-IR" sz="2400" dirty="0" smtClean="0"/>
              <a:t>   ( ارزش فعلی سپر مالیاتی) + (ارزش شرکت بدون اهرم)  = ارزش شرکت</a:t>
            </a:r>
            <a:endParaRPr lang="en-US" sz="28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69072"/>
          </a:xfrm>
        </p:spPr>
        <p:txBody>
          <a:bodyPr anchor="t">
            <a:normAutofit/>
          </a:bodyPr>
          <a:lstStyle/>
          <a:p>
            <a:pPr algn="r" rtl="1">
              <a:buFont typeface="Wingdings" pitchFamily="2" charset="2"/>
              <a:buChar char="§"/>
            </a:pPr>
            <a:r>
              <a:rPr lang="fa-IR" sz="2800" dirty="0" smtClean="0"/>
              <a:t>تئوری ساختار مالی با فرض هزینه های نمایندگی</a:t>
            </a:r>
            <a:br>
              <a:rPr lang="fa-IR" sz="2800" dirty="0" smtClean="0"/>
            </a:br>
            <a:r>
              <a:rPr lang="fa-IR" sz="2800" dirty="0" smtClean="0"/>
              <a:t/>
            </a:r>
            <a:br>
              <a:rPr lang="fa-IR" sz="2800" dirty="0" smtClean="0"/>
            </a:br>
            <a:r>
              <a:rPr lang="fa-IR" sz="2400" dirty="0" smtClean="0"/>
              <a:t>هزینه نمایندگی از رابطه میان مالکان شرکت و مدیرانی که به نیابت از مالکان اقدام به انجام امور شرکت می نمایند نشات می گیرد.</a:t>
            </a:r>
            <a:br>
              <a:rPr lang="fa-IR" sz="2400" dirty="0" smtClean="0"/>
            </a:br>
            <a:r>
              <a:rPr lang="fa-IR" sz="2400" dirty="0" smtClean="0"/>
              <a:t>به مجموع هزینه های کنترل و نظارت وهزینه های تحمیلی از جانب مدیران و زیان باقیمانده ، هزینه های نمایندگی می گویند .(نیکومرام وهمکاران ، 1385 )</a:t>
            </a:r>
            <a:br>
              <a:rPr lang="fa-IR" sz="2400" dirty="0" smtClean="0"/>
            </a:br>
            <a:r>
              <a:rPr lang="fa-IR" sz="2400" dirty="0" smtClean="0"/>
              <a:t/>
            </a:r>
            <a:br>
              <a:rPr lang="fa-IR" sz="2400" dirty="0" smtClean="0"/>
            </a:br>
            <a:r>
              <a:rPr lang="fa-IR" sz="2400" dirty="0" smtClean="0"/>
              <a:t>اثر هزینه های نمایندگی بر تصمیمات مربوط به ساختار مالی ، به هدفهای مدیریت بستگی دارد . اگر هدف مدیریت حداکثر ساختن ارزش بازار سهام باشد ، پروژه های دارای ریسک بیشتر انتخاب شده و مدیریت کمتر ولخرجی نموده و مزایای جنبی کمتری استفاده می نماید . بنابراین اگر مدیران شرکت خود سهامدار عمده باشند و یا با افزایش قیمت سهام منافع اضافی بدست آورند، بجای ولخرجی و بهره گیری شخصی از امکانات شرکت سعی می کنند که پروژه های سرمایه گذاری را اجرا نموده و آنها را از طریق وام تامین مالی نمایند.</a:t>
            </a:r>
            <a:endParaRPr lang="en-US" sz="28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69072"/>
          </a:xfrm>
        </p:spPr>
        <p:txBody>
          <a:bodyPr anchor="t">
            <a:normAutofit/>
          </a:bodyPr>
          <a:lstStyle/>
          <a:p>
            <a:pPr algn="r" rtl="1">
              <a:buFont typeface="Wingdings" pitchFamily="2" charset="2"/>
              <a:buChar char="§"/>
            </a:pPr>
            <a:r>
              <a:rPr lang="fa-IR" sz="2800" dirty="0" smtClean="0"/>
              <a:t>مدل میلر</a:t>
            </a:r>
            <a:br>
              <a:rPr lang="fa-IR" sz="2800" dirty="0" smtClean="0"/>
            </a:br>
            <a:r>
              <a:rPr lang="fa-IR" sz="2800" dirty="0" smtClean="0"/>
              <a:t>میلر نتیجه گرفت که مزایای مالیات اشخاص احتمالا با مزایای مالیات مربوط به بدهی شرکتها برابری می کند. تحلیل میلر به این جمع بندی میرسد که برای کل شرکتها به طور کلی یک ساختار بهینه مالی وجود دارد. اما برای تک تک شرکتها ساختار مالی خاص وجود ندارد.</a:t>
            </a:r>
            <a:br>
              <a:rPr lang="fa-IR" sz="2800" dirty="0" smtClean="0"/>
            </a:br>
            <a:r>
              <a:rPr lang="fa-IR" sz="2800" dirty="0" smtClean="0"/>
              <a:t/>
            </a:r>
            <a:br>
              <a:rPr lang="fa-IR" sz="2800" dirty="0" smtClean="0"/>
            </a:br>
            <a:endParaRPr lang="en-US" sz="280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69072"/>
          </a:xfrm>
        </p:spPr>
        <p:txBody>
          <a:bodyPr anchor="t">
            <a:normAutofit/>
          </a:bodyPr>
          <a:lstStyle/>
          <a:p>
            <a:pPr algn="r" rtl="1">
              <a:buFont typeface="Courier New" pitchFamily="49" charset="0"/>
              <a:buChar char="o"/>
            </a:pPr>
            <a:r>
              <a:rPr lang="fa-IR" sz="2800" dirty="0" smtClean="0"/>
              <a:t>تئوری موازنه ایستا</a:t>
            </a:r>
            <a:br>
              <a:rPr lang="fa-IR" sz="2800" dirty="0" smtClean="0"/>
            </a:br>
            <a:r>
              <a:rPr lang="fa-IR" sz="2800" dirty="0" smtClean="0"/>
              <a:t>برلی و مایرز معتقدند مزیت مالیاتی بدهی ارزش شرکت اهرمی را افزایش می دهد و در مقابل هزینه های بحران مالی و ورشکستگی احتمالا ناشی از عدم ایفای به موقع تعهدات بدهی ، ارزش شرکت اهرمی را کاهش می دهد و در نهایت ساختار مالی شرکت را می توان موازنه مزیت های مالیاتی بدهی و هزینه های بحران مالی ورشکستگی احتمالی ناشی از بدهی تلقی نمود.</a:t>
            </a:r>
            <a:br>
              <a:rPr lang="fa-IR" sz="2800" dirty="0" smtClean="0"/>
            </a:br>
            <a:r>
              <a:rPr lang="fa-IR" sz="2800" dirty="0" smtClean="0"/>
              <a:t>در واقع شرکت سعی می کند بین ارزش صرفه جویی های مالیاتی بهره و هزینه های مختلف ورشکستگی تعادل ایجاد کند.</a:t>
            </a:r>
            <a:endParaRPr lang="en-US" sz="2800"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69072"/>
          </a:xfrm>
        </p:spPr>
        <p:txBody>
          <a:bodyPr anchor="t">
            <a:normAutofit fontScale="90000"/>
          </a:bodyPr>
          <a:lstStyle/>
          <a:p>
            <a:pPr algn="r" rtl="1">
              <a:buFont typeface="Courier New" pitchFamily="49" charset="0"/>
              <a:buChar char="o"/>
            </a:pPr>
            <a:r>
              <a:rPr lang="fa-IR" sz="2800" dirty="0" smtClean="0"/>
              <a:t>تئوری سلسله مراتبی</a:t>
            </a:r>
            <a:br>
              <a:rPr lang="fa-IR" sz="2800" dirty="0" smtClean="0"/>
            </a:br>
            <a:r>
              <a:rPr lang="fa-IR" sz="2800" dirty="0" smtClean="0"/>
              <a:t>این تئوری ارتباط بین سود آوری و نسبت بدهی را تبیین می کند. خلاصه دیدگاهی این تئوری به شرح زیر است:</a:t>
            </a:r>
            <a:br>
              <a:rPr lang="fa-IR" sz="2800" dirty="0" smtClean="0"/>
            </a:br>
            <a:r>
              <a:rPr lang="fa-IR" sz="2800" dirty="0" smtClean="0"/>
              <a:t>- شرکت ها تامین مالی درونی را بیشتر ترجیح می دهند.</a:t>
            </a:r>
            <a:br>
              <a:rPr lang="fa-IR" sz="2800" dirty="0" smtClean="0"/>
            </a:br>
            <a:r>
              <a:rPr lang="fa-IR" sz="2800" dirty="0" smtClean="0"/>
              <a:t>- شرکت ها سیاست تقسیم سود رابراساس فرصت های سرمایه گذاری تدوین می کنند و از تغییرات ناگهانی در نسبت تقسیم سود اجتناب می ورزد.</a:t>
            </a:r>
            <a:br>
              <a:rPr lang="fa-IR" sz="2800" dirty="0" smtClean="0"/>
            </a:br>
            <a:r>
              <a:rPr lang="fa-IR" sz="2800" dirty="0" smtClean="0"/>
              <a:t>- سیاست های با ثبات تقسیم سود با توجه به نوسانات غیرقابل پیش بینی در سود آوری ایجاد می کند که اگر این جریانات نقدی از میزان هزینه های سرمایه گذاری کمتر باشد شرکت ابتدا از موجودی نقد و یا فروش اوراق بهادار کوتاه مدت استفاده می کند.</a:t>
            </a:r>
            <a:br>
              <a:rPr lang="fa-IR" sz="2800" dirty="0" smtClean="0"/>
            </a:br>
            <a:r>
              <a:rPr lang="fa-IR" sz="2800" dirty="0" smtClean="0"/>
              <a:t>- اگر تامین مالی خارجی مورد نیاز باشد شرکتها این کار را ابتده از طریق اوراق بهادار ایمن یعنی بدهی انچام می دهد. در مرحله دوم ممکن است از اوراق قرضه قابل تبدیل استفاده کنند و در نهایت به عنوان آخرین چاره از سهام عادی استفاده کنند.</a:t>
            </a:r>
            <a:br>
              <a:rPr lang="fa-IR" sz="2800" dirty="0" smtClean="0"/>
            </a:br>
            <a:endParaRPr lang="en-US" sz="28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smtClean="0"/>
              <a:t>منابع مالی شرکت</a:t>
            </a:r>
            <a:endParaRPr lang="en-US" dirty="0"/>
          </a:p>
        </p:txBody>
      </p:sp>
      <p:sp>
        <p:nvSpPr>
          <p:cNvPr id="3" name="Content Placeholder 2"/>
          <p:cNvSpPr>
            <a:spLocks noGrp="1"/>
          </p:cNvSpPr>
          <p:nvPr>
            <p:ph idx="4294967295"/>
          </p:nvPr>
        </p:nvSpPr>
        <p:spPr>
          <a:xfrm>
            <a:off x="0" y="1600200"/>
            <a:ext cx="8229600" cy="4525963"/>
          </a:xfrm>
        </p:spPr>
        <p:txBody>
          <a:bodyPr>
            <a:normAutofit fontScale="70000" lnSpcReduction="20000"/>
          </a:bodyPr>
          <a:lstStyle/>
          <a:p>
            <a:pPr algn="r" rtl="1">
              <a:buFont typeface="Wingdings" pitchFamily="2" charset="2"/>
              <a:buChar char="q"/>
            </a:pPr>
            <a:r>
              <a:rPr lang="fa-IR" dirty="0" smtClean="0"/>
              <a:t>-بدهی </a:t>
            </a:r>
          </a:p>
          <a:p>
            <a:pPr algn="r" rtl="1">
              <a:buNone/>
            </a:pPr>
            <a:endParaRPr lang="fa-IR" dirty="0" smtClean="0"/>
          </a:p>
          <a:p>
            <a:pPr algn="r" rtl="1">
              <a:buNone/>
            </a:pPr>
            <a:r>
              <a:rPr lang="fa-IR" dirty="0" smtClean="0"/>
              <a:t>1-وام بانکی </a:t>
            </a:r>
          </a:p>
          <a:p>
            <a:pPr algn="r" rtl="1">
              <a:buNone/>
            </a:pPr>
            <a:r>
              <a:rPr lang="fa-IR" dirty="0" smtClean="0"/>
              <a:t>2- اوراق قرضه </a:t>
            </a:r>
          </a:p>
          <a:p>
            <a:pPr algn="r" rtl="1">
              <a:buNone/>
            </a:pPr>
            <a:r>
              <a:rPr lang="fa-IR" dirty="0" smtClean="0"/>
              <a:t> 3- وام غیر بانکی </a:t>
            </a:r>
          </a:p>
          <a:p>
            <a:pPr algn="r" rtl="1">
              <a:buNone/>
            </a:pPr>
            <a:endParaRPr lang="fa-IR" dirty="0" smtClean="0"/>
          </a:p>
          <a:p>
            <a:pPr algn="r" rtl="1">
              <a:buNone/>
            </a:pPr>
            <a:r>
              <a:rPr lang="fa-IR" dirty="0" smtClean="0"/>
              <a:t> </a:t>
            </a:r>
          </a:p>
          <a:p>
            <a:pPr algn="r" rtl="1">
              <a:buFont typeface="Wingdings" pitchFamily="2" charset="2"/>
              <a:buChar char="q"/>
            </a:pPr>
            <a:r>
              <a:rPr lang="fa-IR" dirty="0" smtClean="0"/>
              <a:t>-حقوق صاحبان سهام </a:t>
            </a:r>
          </a:p>
          <a:p>
            <a:pPr algn="r" rtl="1">
              <a:buNone/>
            </a:pPr>
            <a:endParaRPr lang="fa-IR" dirty="0" smtClean="0"/>
          </a:p>
          <a:p>
            <a:pPr algn="r" rtl="1">
              <a:buNone/>
            </a:pPr>
            <a:r>
              <a:rPr lang="fa-IR" dirty="0" smtClean="0"/>
              <a:t>1-سهام عادی </a:t>
            </a:r>
          </a:p>
          <a:p>
            <a:pPr algn="r" rtl="1">
              <a:buNone/>
            </a:pPr>
            <a:r>
              <a:rPr lang="fa-IR" dirty="0" smtClean="0"/>
              <a:t>2-سودانباشته </a:t>
            </a:r>
          </a:p>
          <a:p>
            <a:pPr algn="r" rtl="1">
              <a:buNone/>
            </a:pPr>
            <a:r>
              <a:rPr lang="fa-IR" dirty="0" smtClean="0"/>
              <a:t>3-اندوخته وذخایر </a:t>
            </a:r>
          </a:p>
          <a:p>
            <a:pPr algn="r" rtl="1">
              <a:buNone/>
            </a:pPr>
            <a:r>
              <a:rPr lang="fa-IR" dirty="0" smtClean="0"/>
              <a:t>4-سهام ممتاز</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69072"/>
          </a:xfrm>
        </p:spPr>
        <p:txBody>
          <a:bodyPr anchor="t">
            <a:normAutofit/>
          </a:bodyPr>
          <a:lstStyle/>
          <a:p>
            <a:pPr algn="r" rtl="1">
              <a:buFont typeface="Courier New" pitchFamily="49" charset="0"/>
              <a:buChar char="o"/>
            </a:pPr>
            <a:r>
              <a:rPr lang="fa-IR" sz="2800" dirty="0" smtClean="0"/>
              <a:t>تئوری نشانه های مالی</a:t>
            </a:r>
            <a:br>
              <a:rPr lang="fa-IR" sz="2800" dirty="0" smtClean="0"/>
            </a:br>
            <a:r>
              <a:rPr lang="fa-IR" sz="2800" dirty="0" smtClean="0"/>
              <a:t>این تئوری مدعی است که مدیران و افراد داخلی شرکت اطلاعات محرمانه های در اختیار دارند که این اطلاعات در ساختار مالی تاثیر گذار است. مدیران برای پوشاندن مشکلات داخلی شرکت سیاست های تامین مالی راانتخاب می کنند که بتواند علائم مثبت در بازار منتشر کند.</a:t>
            </a:r>
            <a:br>
              <a:rPr lang="fa-IR" sz="2800" dirty="0" smtClean="0"/>
            </a:br>
            <a:r>
              <a:rPr lang="fa-IR" sz="2800" dirty="0" smtClean="0"/>
              <a:t>- هدف اصلی مدیریت افزایش ارزش شرکت است.درمقابل سرمایه گذاران که سهام شرکت را از شرکت می خرند می دانند که مدیریت طرفدار آنها نبوده است و به طبع قیمت پیشنهادی خرید را تعدیل می کند.</a:t>
            </a:r>
            <a:br>
              <a:rPr lang="fa-IR" sz="2800" dirty="0" smtClean="0"/>
            </a:br>
            <a:r>
              <a:rPr lang="fa-IR" sz="2800" dirty="0" smtClean="0"/>
              <a:t>-دلیلی وجود ندارد که باور کنیم زمانی که قیمت سهام بالاست اطلاعات داخلی مدیران مطلوب تر است.</a:t>
            </a:r>
            <a:endParaRPr lang="en-US" sz="2800"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69072"/>
          </a:xfrm>
        </p:spPr>
        <p:txBody>
          <a:bodyPr anchor="t">
            <a:normAutofit/>
          </a:bodyPr>
          <a:lstStyle/>
          <a:p>
            <a:pPr algn="r" rtl="1">
              <a:buFont typeface="Wingdings" pitchFamily="2" charset="2"/>
              <a:buChar char="v"/>
            </a:pPr>
            <a:r>
              <a:rPr lang="fa-IR" sz="2800" dirty="0" smtClean="0"/>
              <a:t>دیدگاه جاری در مورد ساختار مالی</a:t>
            </a:r>
            <a:br>
              <a:rPr lang="fa-IR" sz="2800" dirty="0" smtClean="0"/>
            </a:br>
            <a:r>
              <a:rPr lang="fa-IR" sz="2800" dirty="0" smtClean="0"/>
              <a:t/>
            </a:r>
            <a:br>
              <a:rPr lang="fa-IR" sz="2800" dirty="0" smtClean="0"/>
            </a:br>
            <a:r>
              <a:rPr lang="fa-IR" sz="2800" dirty="0" smtClean="0"/>
              <a:t> - اهرم با ارزش شرکت ارتباط مثبت دارد.</a:t>
            </a:r>
            <a:br>
              <a:rPr lang="fa-IR" sz="2800" dirty="0" smtClean="0"/>
            </a:br>
            <a:r>
              <a:rPr lang="fa-IR" sz="2800" dirty="0" smtClean="0"/>
              <a:t>- اهرم با احتمال ورشکستگی شرکت دارای ارتباط مثبت است.</a:t>
            </a:r>
            <a:br>
              <a:rPr lang="fa-IR" sz="2800" dirty="0" smtClean="0"/>
            </a:br>
            <a:r>
              <a:rPr lang="fa-IR" sz="2800" dirty="0" smtClean="0"/>
              <a:t>- ارزش تصفیه با اهرم رابطه مثبت دارد.</a:t>
            </a:r>
            <a:br>
              <a:rPr lang="fa-IR" sz="2800" dirty="0" smtClean="0"/>
            </a:br>
            <a:r>
              <a:rPr lang="fa-IR" sz="2800" dirty="0" smtClean="0"/>
              <a:t>- بین درجه اهرم و شرکت احتمال اینکه درمعرض خرید تهاجمی قرار گیرد ارتباط مثبت وجود دارد.</a:t>
            </a:r>
            <a:br>
              <a:rPr lang="fa-IR" sz="2800" dirty="0" smtClean="0"/>
            </a:br>
            <a:r>
              <a:rPr lang="fa-IR" sz="2800" dirty="0" smtClean="0"/>
              <a:t>- بین شهرت مدیریت شرکت و اهرم همبستگی مثبت وجود دارد.</a:t>
            </a:r>
            <a:br>
              <a:rPr lang="fa-IR" sz="2800" dirty="0" smtClean="0"/>
            </a:br>
            <a:r>
              <a:rPr lang="fa-IR" sz="2800" dirty="0" smtClean="0"/>
              <a:t>- بین اهرم و فرصت های رشد شرکت ارتباط معکوس وجود دارد.</a:t>
            </a:r>
            <a:endParaRPr lang="en-US" sz="2800"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69072"/>
          </a:xfrm>
        </p:spPr>
        <p:txBody>
          <a:bodyPr anchor="t">
            <a:normAutofit/>
          </a:bodyPr>
          <a:lstStyle/>
          <a:p>
            <a:pPr algn="r" rtl="1">
              <a:buFont typeface="Wingdings" pitchFamily="2" charset="2"/>
              <a:buChar char="q"/>
            </a:pPr>
            <a:r>
              <a:rPr lang="fa-IR" sz="2800" dirty="0" smtClean="0"/>
              <a:t>مروری برمطالعات تجربی انجام شده در ایران</a:t>
            </a:r>
            <a:br>
              <a:rPr lang="fa-IR" sz="2800" dirty="0" smtClean="0"/>
            </a:br>
            <a:r>
              <a:rPr lang="fa-IR" sz="2800" dirty="0" smtClean="0"/>
              <a:t/>
            </a:r>
            <a:br>
              <a:rPr lang="fa-IR" sz="2800" dirty="0" smtClean="0"/>
            </a:br>
            <a:r>
              <a:rPr lang="fa-IR" sz="2800" dirty="0" smtClean="0"/>
              <a:t>1- بررسی رابطه ساختار مالی با سودآوری شرکت های پذیرفته شده دربورس ( محمد نمازی ،جلال شیرزاده)</a:t>
            </a:r>
            <a:br>
              <a:rPr lang="fa-IR" sz="2800" dirty="0" smtClean="0"/>
            </a:br>
            <a:r>
              <a:rPr lang="fa-IR" sz="2800" dirty="0" smtClean="0"/>
              <a:t/>
            </a:r>
            <a:br>
              <a:rPr lang="fa-IR" sz="2800" dirty="0" smtClean="0"/>
            </a:br>
            <a:r>
              <a:rPr lang="fa-IR" sz="2800" dirty="0" smtClean="0"/>
              <a:t>2- بررسی تاثیر متغیر های اندازه شرکت، سود آوری ودارایی های وثیقه ای بر ساختار مالی شرکت های پذیرفته شده در بورس اوراق بهادار تهران (پورحیدری)</a:t>
            </a:r>
            <a:br>
              <a:rPr lang="fa-IR" sz="2800" dirty="0" smtClean="0"/>
            </a:br>
            <a:r>
              <a:rPr lang="fa-IR" sz="2800" dirty="0" smtClean="0"/>
              <a:t/>
            </a:r>
            <a:br>
              <a:rPr lang="fa-IR" sz="2800" dirty="0" smtClean="0"/>
            </a:br>
            <a:r>
              <a:rPr lang="fa-IR" sz="2800" dirty="0" smtClean="0"/>
              <a:t>3- بررسی تاثیر شیوه های تامین مالی بر قیمت های سهام شرکت های پذیرفته شده در بورس اوراق بهادار( رحمانی 1374)</a:t>
            </a:r>
            <a:endParaRPr lang="en-US" sz="28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2910" y="274638"/>
            <a:ext cx="8329642" cy="6583362"/>
          </a:xfrm>
        </p:spPr>
        <p:txBody>
          <a:bodyPr anchor="t">
            <a:normAutofit/>
          </a:bodyPr>
          <a:lstStyle/>
          <a:p>
            <a:pPr algn="r" rtl="1"/>
            <a:r>
              <a:rPr lang="fa-IR" sz="2800" dirty="0" smtClean="0"/>
              <a:t>  </a:t>
            </a:r>
            <a:r>
              <a:rPr lang="fa-IR" sz="3600" dirty="0" smtClean="0"/>
              <a:t>منظور از ساختار مالی </a:t>
            </a:r>
            <a:r>
              <a:rPr lang="fa-IR" sz="2800" dirty="0" smtClean="0"/>
              <a:t/>
            </a:r>
            <a:br>
              <a:rPr lang="fa-IR" sz="2800" dirty="0" smtClean="0"/>
            </a:br>
            <a:r>
              <a:rPr lang="fa-IR" sz="2800" dirty="0" smtClean="0"/>
              <a:t>نوع و نسبت درصد انواع مختلف اوراق بهادار منتشر شده توسط واحد انتفاعی است .</a:t>
            </a:r>
            <a:br>
              <a:rPr lang="fa-IR" sz="2800" dirty="0" smtClean="0"/>
            </a:br>
            <a:r>
              <a:rPr lang="fa-IR" sz="2800" dirty="0" smtClean="0"/>
              <a:t/>
            </a:r>
            <a:br>
              <a:rPr lang="fa-IR" sz="2800" dirty="0" smtClean="0"/>
            </a:br>
            <a:r>
              <a:rPr lang="fa-IR" sz="2800" dirty="0" smtClean="0"/>
              <a:t> </a:t>
            </a:r>
            <a:r>
              <a:rPr lang="fa-IR" sz="4000" dirty="0" smtClean="0"/>
              <a:t>ساختار بهینه مالی </a:t>
            </a:r>
            <a:r>
              <a:rPr lang="fa-IR" sz="2800" dirty="0" smtClean="0"/>
              <a:t/>
            </a:r>
            <a:br>
              <a:rPr lang="fa-IR" sz="2800" dirty="0" smtClean="0"/>
            </a:br>
            <a:r>
              <a:rPr lang="fa-IR" sz="2800" dirty="0" smtClean="0"/>
              <a:t>مجموعه نسبتهایی است که موجب حداکثر شدن ارزش کل شرکت شود .</a:t>
            </a:r>
            <a:br>
              <a:rPr lang="fa-IR" sz="2800" dirty="0" smtClean="0"/>
            </a:br>
            <a:r>
              <a:rPr lang="fa-IR" sz="2800" dirty="0" smtClean="0"/>
              <a:t/>
            </a:r>
            <a:br>
              <a:rPr lang="fa-IR" sz="2800" dirty="0" smtClean="0"/>
            </a:br>
            <a:r>
              <a:rPr lang="fa-IR" sz="2800" dirty="0" smtClean="0"/>
              <a:t> </a:t>
            </a:r>
            <a:r>
              <a:rPr lang="fa-IR" sz="4000" dirty="0" smtClean="0"/>
              <a:t>تئوری ساختار مالی </a:t>
            </a:r>
            <a:r>
              <a:rPr lang="fa-IR" sz="2800" dirty="0" smtClean="0"/>
              <a:t/>
            </a:r>
            <a:br>
              <a:rPr lang="fa-IR" sz="2800" dirty="0" smtClean="0"/>
            </a:br>
            <a:r>
              <a:rPr lang="fa-IR" sz="2800" dirty="0" smtClean="0"/>
              <a:t>تئوری است که بر اساس آن ارتباط بین بدهی و سرمایه در کل منابع تامین مالی شرکت تبیین می شود.</a:t>
            </a:r>
            <a:br>
              <a:rPr lang="fa-IR" sz="2800" dirty="0" smtClean="0"/>
            </a:br>
            <a:r>
              <a:rPr lang="fa-IR" sz="2800" dirty="0" smtClean="0"/>
              <a:t>  </a:t>
            </a:r>
            <a:endParaRPr lang="en-US" sz="28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29642" cy="2368544"/>
          </a:xfrm>
        </p:spPr>
        <p:txBody>
          <a:bodyPr anchor="t">
            <a:normAutofit fontScale="90000"/>
          </a:bodyPr>
          <a:lstStyle/>
          <a:p>
            <a:pPr algn="r" rtl="1">
              <a:buFont typeface="Wingdings" pitchFamily="2" charset="2"/>
              <a:buChar char="q"/>
            </a:pPr>
            <a:r>
              <a:rPr lang="fa-IR" sz="2800" dirty="0" smtClean="0"/>
              <a:t> </a:t>
            </a:r>
            <a:r>
              <a:rPr lang="fa-IR" sz="3600" dirty="0" smtClean="0"/>
              <a:t>مزایا و معایب تامین مالی از طریق حقوق صاحبان سهام </a:t>
            </a:r>
            <a:r>
              <a:rPr lang="fa-IR" sz="2800" dirty="0" smtClean="0"/>
              <a:t/>
            </a:r>
            <a:br>
              <a:rPr lang="fa-IR" sz="2800" dirty="0" smtClean="0"/>
            </a:br>
            <a:r>
              <a:rPr lang="fa-IR" sz="2800" dirty="0" smtClean="0"/>
              <a:t>مزیت- هزینه ای ثابت به شرکت تحمیل نمی کند.</a:t>
            </a:r>
            <a:br>
              <a:rPr lang="fa-IR" sz="2800" dirty="0" smtClean="0"/>
            </a:br>
            <a:r>
              <a:rPr lang="fa-IR" sz="2800" dirty="0" smtClean="0"/>
              <a:t>معایب-</a:t>
            </a:r>
            <a:br>
              <a:rPr lang="fa-IR" sz="2800" dirty="0" smtClean="0"/>
            </a:br>
            <a:r>
              <a:rPr lang="fa-IR" sz="2800" dirty="0" smtClean="0"/>
              <a:t>1-موقعیت صاحبان اولیه سرمایه رابه خطر می اندازد.</a:t>
            </a:r>
            <a:br>
              <a:rPr lang="fa-IR" sz="2800" dirty="0" smtClean="0"/>
            </a:br>
            <a:r>
              <a:rPr lang="fa-IR" sz="2800" dirty="0" smtClean="0"/>
              <a:t>2- با توجه به نرخ بالای هزینه تامین مالی با این روش ، منبع مالی گرانی محسوب می شود.</a:t>
            </a:r>
            <a:br>
              <a:rPr lang="fa-IR" sz="2800" dirty="0" smtClean="0"/>
            </a:br>
            <a:r>
              <a:rPr lang="fa-IR" sz="2800" dirty="0" smtClean="0"/>
              <a:t/>
            </a:r>
            <a:br>
              <a:rPr lang="fa-IR" sz="2800" dirty="0" smtClean="0"/>
            </a:br>
            <a:r>
              <a:rPr lang="fa-IR" sz="2800" dirty="0" smtClean="0"/>
              <a:t/>
            </a:r>
            <a:br>
              <a:rPr lang="fa-IR" sz="2800" dirty="0" smtClean="0"/>
            </a:br>
            <a:r>
              <a:rPr lang="fa-IR" sz="2800" dirty="0" smtClean="0"/>
              <a:t/>
            </a:r>
            <a:br>
              <a:rPr lang="fa-IR" sz="2800" dirty="0" smtClean="0"/>
            </a:br>
            <a:r>
              <a:rPr lang="fa-IR" sz="2800" dirty="0" smtClean="0"/>
              <a:t/>
            </a:r>
            <a:br>
              <a:rPr lang="fa-IR" sz="2800" dirty="0" smtClean="0"/>
            </a:br>
            <a:r>
              <a:rPr lang="fa-IR" sz="2800" dirty="0" smtClean="0"/>
              <a:t/>
            </a:r>
            <a:br>
              <a:rPr lang="fa-IR" sz="2800" dirty="0" smtClean="0"/>
            </a:br>
            <a:endParaRPr lang="en-US" sz="2800" dirty="0"/>
          </a:p>
        </p:txBody>
      </p:sp>
      <p:sp>
        <p:nvSpPr>
          <p:cNvPr id="3" name="Title 1"/>
          <p:cNvSpPr txBox="1">
            <a:spLocks/>
          </p:cNvSpPr>
          <p:nvPr/>
        </p:nvSpPr>
        <p:spPr>
          <a:xfrm>
            <a:off x="500034" y="3286124"/>
            <a:ext cx="8329642" cy="2643206"/>
          </a:xfrm>
          <a:prstGeom prst="rect">
            <a:avLst/>
          </a:prstGeom>
        </p:spPr>
        <p:txBody>
          <a:bodyPr vert="horz" lIns="91440" tIns="45720" rIns="91440" bIns="45720" rtlCol="0" anchor="t">
            <a:normAutofit fontScale="97500"/>
          </a:bodyPr>
          <a:lstStyle/>
          <a:p>
            <a:pPr lvl="0" algn="r" rtl="1">
              <a:spcBef>
                <a:spcPct val="0"/>
              </a:spcBef>
              <a:buFont typeface="Wingdings" pitchFamily="2" charset="2"/>
              <a:buChar char="q"/>
            </a:pPr>
            <a:r>
              <a:rPr lang="fa-IR" sz="2800" dirty="0" smtClean="0"/>
              <a:t> </a:t>
            </a:r>
            <a:r>
              <a:rPr lang="fa-IR" sz="3300" dirty="0" smtClean="0"/>
              <a:t>مزایا و معایب تامین مالی از طریق ایجاد بدهی</a:t>
            </a:r>
            <a:endParaRPr kumimoji="0" lang="fa-IR" sz="2800" b="0" i="0" u="none" strike="noStrike" kern="1200" cap="none" spc="0" normalizeH="0" baseline="0" noProof="0" dirty="0" smtClean="0">
              <a:ln>
                <a:noFill/>
              </a:ln>
              <a:solidFill>
                <a:schemeClr val="tx1"/>
              </a:solidFill>
              <a:effectLst/>
              <a:uLnTx/>
              <a:uFillTx/>
              <a:latin typeface="+mj-lt"/>
              <a:ea typeface="+mj-ea"/>
              <a:cs typeface="+mj-cs"/>
            </a:endParaRPr>
          </a:p>
          <a:p>
            <a:pPr lvl="0" algn="r" rtl="1">
              <a:spcBef>
                <a:spcPct val="0"/>
              </a:spcBef>
            </a:pPr>
            <a:r>
              <a:rPr kumimoji="0" lang="fa-IR" sz="2800" b="0" i="0" u="none" strike="noStrike" kern="1200" cap="none" spc="0" normalizeH="0" baseline="0" noProof="0" dirty="0" smtClean="0">
                <a:ln>
                  <a:noFill/>
                </a:ln>
                <a:solidFill>
                  <a:schemeClr val="tx1"/>
                </a:solidFill>
                <a:effectLst/>
                <a:uLnTx/>
                <a:uFillTx/>
                <a:latin typeface="+mj-lt"/>
                <a:ea typeface="+mj-ea"/>
                <a:cs typeface="+mj-cs"/>
              </a:rPr>
              <a:t>مزیت- موجب صرفه جویی مالیاتی می شود.</a:t>
            </a:r>
          </a:p>
          <a:p>
            <a:pPr lvl="0" algn="r" rtl="1">
              <a:spcBef>
                <a:spcPct val="0"/>
              </a:spcBef>
            </a:pPr>
            <a:r>
              <a:rPr kumimoji="0" lang="fa-IR" sz="2800" b="0" i="0" u="none" strike="noStrike" kern="1200" cap="none" spc="0" normalizeH="0" baseline="0" noProof="0" dirty="0" smtClean="0">
                <a:ln>
                  <a:noFill/>
                </a:ln>
                <a:solidFill>
                  <a:schemeClr val="tx1"/>
                </a:solidFill>
                <a:effectLst/>
                <a:uLnTx/>
                <a:uFillTx/>
                <a:latin typeface="+mj-lt"/>
                <a:ea typeface="+mj-ea"/>
                <a:cs typeface="+mj-cs"/>
              </a:rPr>
              <a:t>معایب- بازپرداخت بدهی باید در سررسیدهای معین انجام شود که نیاز به نقدینگی</a:t>
            </a:r>
            <a:r>
              <a:rPr kumimoji="0" lang="fa-IR" sz="2800" b="0" i="0" u="none" strike="noStrike" kern="1200" cap="none" spc="0" normalizeH="0" noProof="0" dirty="0" smtClean="0">
                <a:ln>
                  <a:noFill/>
                </a:ln>
                <a:solidFill>
                  <a:schemeClr val="tx1"/>
                </a:solidFill>
                <a:effectLst/>
                <a:uLnTx/>
                <a:uFillTx/>
                <a:latin typeface="+mj-lt"/>
                <a:ea typeface="+mj-ea"/>
                <a:cs typeface="+mj-cs"/>
              </a:rPr>
              <a:t> را افزایش میدهد و شرکت را باریسک ورشکستگی مواجه می شود. </a:t>
            </a:r>
            <a:endParaRPr kumimoji="0" lang="en-US" sz="28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5797568"/>
          </a:xfrm>
        </p:spPr>
        <p:txBody>
          <a:bodyPr anchor="t">
            <a:normAutofit/>
          </a:bodyPr>
          <a:lstStyle/>
          <a:p>
            <a:pPr algn="r" rtl="1">
              <a:buFont typeface="Wingdings" pitchFamily="2" charset="2"/>
              <a:buChar char="q"/>
            </a:pPr>
            <a:r>
              <a:rPr lang="fa-IR" sz="3200" dirty="0" smtClean="0"/>
              <a:t>اصل تطابق درتامین نیازمالی</a:t>
            </a:r>
            <a:br>
              <a:rPr lang="fa-IR" sz="3200" dirty="0" smtClean="0"/>
            </a:br>
            <a:r>
              <a:rPr lang="fa-IR" sz="3200" dirty="0" smtClean="0"/>
              <a:t/>
            </a:r>
            <a:br>
              <a:rPr lang="fa-IR" sz="3200" dirty="0" smtClean="0"/>
            </a:br>
            <a:r>
              <a:rPr lang="fa-IR" sz="3200" dirty="0" smtClean="0"/>
              <a:t>طبق این اصل نیازهای مالی کوتاه مدت را از منابع کوتاه مدت و نیازهای مالی بلند مدت را از منابع بلندمدت تامین می کنند.</a:t>
            </a:r>
            <a:br>
              <a:rPr lang="fa-IR" sz="3200" dirty="0" smtClean="0"/>
            </a:br>
            <a:r>
              <a:rPr lang="fa-IR" sz="3200" dirty="0" smtClean="0"/>
              <a:t>چنانچه شرکتی نیازهای مالی کوتاه مدت خود را از طریق وامهای بلند مدت تامین کند ممکن است شرایطی پدید آید که اجبارا منابع اضافی را در اوراق بهادار کم بازده سرمایه گذاری نماید.(استربولاو،2003 )</a:t>
            </a:r>
            <a:endParaRPr lang="en-US" sz="3200" dirty="0"/>
          </a:p>
        </p:txBody>
      </p:sp>
      <p:sp>
        <p:nvSpPr>
          <p:cNvPr id="3" name="Title 1"/>
          <p:cNvSpPr txBox="1">
            <a:spLocks/>
          </p:cNvSpPr>
          <p:nvPr/>
        </p:nvSpPr>
        <p:spPr>
          <a:xfrm>
            <a:off x="500034" y="3286124"/>
            <a:ext cx="8329642" cy="2643206"/>
          </a:xfrm>
          <a:prstGeom prst="rect">
            <a:avLst/>
          </a:prstGeom>
        </p:spPr>
        <p:txBody>
          <a:bodyPr vert="horz" lIns="91440" tIns="45720" rIns="91440" bIns="45720" rtlCol="0" anchor="t">
            <a:normAutofit fontScale="97500"/>
          </a:bodyPr>
          <a:lstStyle/>
          <a:p>
            <a:pPr lvl="0" algn="r" rtl="1">
              <a:spcBef>
                <a:spcPct val="0"/>
              </a:spcBef>
              <a:buFont typeface="Wingdings" pitchFamily="2" charset="2"/>
              <a:buChar char="q"/>
            </a:pPr>
            <a:endParaRPr kumimoji="0" lang="en-US" sz="28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1472" y="285728"/>
            <a:ext cx="8329642" cy="2368544"/>
          </a:xfrm>
        </p:spPr>
        <p:txBody>
          <a:bodyPr anchor="t">
            <a:normAutofit fontScale="90000"/>
          </a:bodyPr>
          <a:lstStyle/>
          <a:p>
            <a:pPr algn="r" rtl="1">
              <a:buFont typeface="Wingdings" pitchFamily="2" charset="2"/>
              <a:buChar char="q"/>
            </a:pPr>
            <a:r>
              <a:rPr lang="fa-IR" sz="2800" dirty="0" smtClean="0"/>
              <a:t>عوامل تعیین کننده ساختار مالی</a:t>
            </a:r>
            <a:br>
              <a:rPr lang="fa-IR" sz="2800" dirty="0" smtClean="0"/>
            </a:br>
            <a:r>
              <a:rPr lang="fa-IR" sz="2800" dirty="0" smtClean="0"/>
              <a:t/>
            </a:r>
            <a:br>
              <a:rPr lang="fa-IR" sz="2800" dirty="0" smtClean="0"/>
            </a:br>
            <a:r>
              <a:rPr lang="fa-IR" sz="2800" dirty="0" smtClean="0"/>
              <a:t>- رشد</a:t>
            </a:r>
            <a:br>
              <a:rPr lang="fa-IR" sz="2800" dirty="0" smtClean="0"/>
            </a:br>
            <a:r>
              <a:rPr lang="fa-IR" sz="2800" dirty="0" smtClean="0"/>
              <a:t>- سودآوری</a:t>
            </a:r>
            <a:br>
              <a:rPr lang="fa-IR" sz="2800" dirty="0" smtClean="0"/>
            </a:br>
            <a:r>
              <a:rPr lang="fa-IR" sz="2800" dirty="0" smtClean="0"/>
              <a:t>- اندازه شرکت </a:t>
            </a:r>
            <a:br>
              <a:rPr lang="fa-IR" sz="2800" dirty="0" smtClean="0"/>
            </a:br>
            <a:r>
              <a:rPr lang="fa-IR" sz="2800" dirty="0" smtClean="0"/>
              <a:t>- ثبات جریانات نقدینگی</a:t>
            </a:r>
            <a:br>
              <a:rPr lang="fa-IR" sz="2800" dirty="0" smtClean="0"/>
            </a:br>
            <a:r>
              <a:rPr lang="fa-IR" sz="2800" dirty="0" smtClean="0"/>
              <a:t>- هزینه ورشکستگی</a:t>
            </a:r>
            <a:br>
              <a:rPr lang="fa-IR" sz="2800" dirty="0" smtClean="0"/>
            </a:br>
            <a:r>
              <a:rPr lang="fa-IR" sz="2800" dirty="0" smtClean="0"/>
              <a:t>- قدرت بازار </a:t>
            </a:r>
            <a:br>
              <a:rPr lang="fa-IR" sz="2800" dirty="0" smtClean="0"/>
            </a:br>
            <a:r>
              <a:rPr lang="fa-IR" sz="2800" dirty="0" smtClean="0"/>
              <a:t>- کنترل </a:t>
            </a:r>
            <a:br>
              <a:rPr lang="fa-IR" sz="2800" dirty="0" smtClean="0"/>
            </a:br>
            <a:r>
              <a:rPr lang="fa-IR" sz="2800" dirty="0" smtClean="0"/>
              <a:t>- سایر عوامل </a:t>
            </a:r>
            <a:endParaRPr lang="en-US" sz="2800" dirty="0"/>
          </a:p>
        </p:txBody>
      </p:sp>
      <p:sp>
        <p:nvSpPr>
          <p:cNvPr id="3" name="Title 1"/>
          <p:cNvSpPr txBox="1">
            <a:spLocks/>
          </p:cNvSpPr>
          <p:nvPr/>
        </p:nvSpPr>
        <p:spPr>
          <a:xfrm>
            <a:off x="500034" y="3286124"/>
            <a:ext cx="8329642" cy="2643206"/>
          </a:xfrm>
          <a:prstGeom prst="rect">
            <a:avLst/>
          </a:prstGeom>
        </p:spPr>
        <p:txBody>
          <a:bodyPr vert="horz" lIns="91440" tIns="45720" rIns="91440" bIns="45720" rtlCol="0" anchor="t">
            <a:normAutofit fontScale="97500"/>
          </a:bodyPr>
          <a:lstStyle/>
          <a:p>
            <a:pPr lvl="0" algn="r" rtl="1">
              <a:spcBef>
                <a:spcPct val="0"/>
              </a:spcBef>
            </a:pPr>
            <a:endParaRPr kumimoji="0" lang="en-US" sz="2800" b="0" i="0" u="none" strike="noStrike" kern="1200" cap="none" spc="0" normalizeH="0" baseline="0" noProof="0" dirty="0">
              <a:ln>
                <a:noFill/>
              </a:ln>
              <a:solidFill>
                <a:schemeClr val="tx1"/>
              </a:solidFill>
              <a:effectLst/>
              <a:uLnTx/>
              <a:uFillTx/>
              <a:latin typeface="+mj-lt"/>
              <a:ea typeface="+mj-ea"/>
              <a:cs typeface="+mj-cs"/>
            </a:endParaRPr>
          </a:p>
        </p:txBody>
      </p:sp>
      <p:sp>
        <p:nvSpPr>
          <p:cNvPr id="4" name="TextBox 3"/>
          <p:cNvSpPr txBox="1"/>
          <p:nvPr/>
        </p:nvSpPr>
        <p:spPr>
          <a:xfrm>
            <a:off x="7929586" y="1071546"/>
            <a:ext cx="306494" cy="369332"/>
          </a:xfrm>
          <a:prstGeom prst="rect">
            <a:avLst/>
          </a:prstGeom>
          <a:noFill/>
        </p:spPr>
        <p:txBody>
          <a:bodyPr wrap="none" rtlCol="0">
            <a:spAutoFit/>
          </a:bodyPr>
          <a:lstStyle/>
          <a:p>
            <a:r>
              <a:rPr lang="fa-IR" dirty="0" smtClean="0"/>
              <a:t>1</a:t>
            </a:r>
            <a:endParaRPr lang="en-US" dirty="0"/>
          </a:p>
        </p:txBody>
      </p:sp>
      <p:sp>
        <p:nvSpPr>
          <p:cNvPr id="5" name="TextBox 4"/>
          <p:cNvSpPr txBox="1"/>
          <p:nvPr/>
        </p:nvSpPr>
        <p:spPr>
          <a:xfrm>
            <a:off x="7358082" y="1428736"/>
            <a:ext cx="306494" cy="369332"/>
          </a:xfrm>
          <a:prstGeom prst="rect">
            <a:avLst/>
          </a:prstGeom>
          <a:noFill/>
        </p:spPr>
        <p:txBody>
          <a:bodyPr wrap="none" rtlCol="0">
            <a:spAutoFit/>
          </a:bodyPr>
          <a:lstStyle/>
          <a:p>
            <a:r>
              <a:rPr lang="fa-IR" dirty="0" smtClean="0"/>
              <a:t>2</a:t>
            </a:r>
            <a:endParaRPr lang="en-US" dirty="0"/>
          </a:p>
        </p:txBody>
      </p:sp>
      <p:sp>
        <p:nvSpPr>
          <p:cNvPr id="6" name="TextBox 5"/>
          <p:cNvSpPr txBox="1"/>
          <p:nvPr/>
        </p:nvSpPr>
        <p:spPr>
          <a:xfrm>
            <a:off x="7072330" y="1785926"/>
            <a:ext cx="306494" cy="369332"/>
          </a:xfrm>
          <a:prstGeom prst="rect">
            <a:avLst/>
          </a:prstGeom>
          <a:noFill/>
        </p:spPr>
        <p:txBody>
          <a:bodyPr wrap="none" rtlCol="0">
            <a:spAutoFit/>
          </a:bodyPr>
          <a:lstStyle/>
          <a:p>
            <a:r>
              <a:rPr lang="fa-IR" dirty="0" smtClean="0"/>
              <a:t>3</a:t>
            </a:r>
            <a:endParaRPr lang="en-US" dirty="0"/>
          </a:p>
        </p:txBody>
      </p:sp>
      <p:sp>
        <p:nvSpPr>
          <p:cNvPr id="7" name="TextBox 6"/>
          <p:cNvSpPr txBox="1"/>
          <p:nvPr/>
        </p:nvSpPr>
        <p:spPr>
          <a:xfrm>
            <a:off x="6143636" y="2143116"/>
            <a:ext cx="306494" cy="369332"/>
          </a:xfrm>
          <a:prstGeom prst="rect">
            <a:avLst/>
          </a:prstGeom>
          <a:noFill/>
        </p:spPr>
        <p:txBody>
          <a:bodyPr wrap="none" rtlCol="0">
            <a:spAutoFit/>
          </a:bodyPr>
          <a:lstStyle/>
          <a:p>
            <a:r>
              <a:rPr lang="fa-IR" dirty="0" smtClean="0"/>
              <a:t>4</a:t>
            </a:r>
            <a:endParaRPr lang="en-US" dirty="0"/>
          </a:p>
        </p:txBody>
      </p:sp>
      <p:sp>
        <p:nvSpPr>
          <p:cNvPr id="8" name="TextBox 7"/>
          <p:cNvSpPr txBox="1"/>
          <p:nvPr/>
        </p:nvSpPr>
        <p:spPr>
          <a:xfrm>
            <a:off x="6572264" y="2631040"/>
            <a:ext cx="45719" cy="923330"/>
          </a:xfrm>
          <a:prstGeom prst="rect">
            <a:avLst/>
          </a:prstGeom>
          <a:noFill/>
        </p:spPr>
        <p:txBody>
          <a:bodyPr wrap="square" rtlCol="0">
            <a:spAutoFit/>
          </a:bodyPr>
          <a:lstStyle/>
          <a:p>
            <a:endParaRPr lang="fa-IR" dirty="0" smtClean="0"/>
          </a:p>
          <a:p>
            <a:endParaRPr lang="fa-IR" dirty="0" smtClean="0"/>
          </a:p>
          <a:p>
            <a:endParaRPr lang="en-US" dirty="0"/>
          </a:p>
        </p:txBody>
      </p:sp>
      <p:sp>
        <p:nvSpPr>
          <p:cNvPr id="10" name="TextBox 9"/>
          <p:cNvSpPr txBox="1"/>
          <p:nvPr/>
        </p:nvSpPr>
        <p:spPr>
          <a:xfrm>
            <a:off x="6408646" y="2571744"/>
            <a:ext cx="314510" cy="369332"/>
          </a:xfrm>
          <a:prstGeom prst="rect">
            <a:avLst/>
          </a:prstGeom>
          <a:noFill/>
        </p:spPr>
        <p:txBody>
          <a:bodyPr wrap="none" rtlCol="0">
            <a:spAutoFit/>
          </a:bodyPr>
          <a:lstStyle/>
          <a:p>
            <a:r>
              <a:rPr lang="fa-IR" b="1" dirty="0" smtClean="0"/>
              <a:t>5</a:t>
            </a:r>
            <a:endParaRPr lang="en-US" b="1" dirty="0"/>
          </a:p>
        </p:txBody>
      </p:sp>
      <p:sp>
        <p:nvSpPr>
          <p:cNvPr id="11" name="TextBox 10"/>
          <p:cNvSpPr txBox="1"/>
          <p:nvPr/>
        </p:nvSpPr>
        <p:spPr>
          <a:xfrm>
            <a:off x="7215206" y="2928934"/>
            <a:ext cx="306494" cy="369332"/>
          </a:xfrm>
          <a:prstGeom prst="rect">
            <a:avLst/>
          </a:prstGeom>
          <a:noFill/>
        </p:spPr>
        <p:txBody>
          <a:bodyPr wrap="none" rtlCol="0">
            <a:spAutoFit/>
          </a:bodyPr>
          <a:lstStyle/>
          <a:p>
            <a:r>
              <a:rPr lang="fa-IR" dirty="0" smtClean="0"/>
              <a:t>6</a:t>
            </a:r>
            <a:endParaRPr lang="en-US" dirty="0"/>
          </a:p>
        </p:txBody>
      </p:sp>
      <p:sp>
        <p:nvSpPr>
          <p:cNvPr id="12" name="TextBox 11"/>
          <p:cNvSpPr txBox="1"/>
          <p:nvPr/>
        </p:nvSpPr>
        <p:spPr>
          <a:xfrm>
            <a:off x="214282" y="4429132"/>
            <a:ext cx="2107628" cy="2031325"/>
          </a:xfrm>
          <a:prstGeom prst="rect">
            <a:avLst/>
          </a:prstGeom>
          <a:noFill/>
        </p:spPr>
        <p:txBody>
          <a:bodyPr wrap="none" rtlCol="0">
            <a:spAutoFit/>
          </a:bodyPr>
          <a:lstStyle/>
          <a:p>
            <a:r>
              <a:rPr lang="en-US" dirty="0" smtClean="0"/>
              <a:t>1-Growth</a:t>
            </a:r>
          </a:p>
          <a:p>
            <a:r>
              <a:rPr lang="en-US" dirty="0" smtClean="0"/>
              <a:t>2-profitability</a:t>
            </a:r>
          </a:p>
          <a:p>
            <a:r>
              <a:rPr lang="en-US" dirty="0" smtClean="0"/>
              <a:t>3-size</a:t>
            </a:r>
          </a:p>
          <a:p>
            <a:r>
              <a:rPr lang="en-US" dirty="0" smtClean="0"/>
              <a:t>4-cash flow volatility</a:t>
            </a:r>
          </a:p>
          <a:p>
            <a:r>
              <a:rPr lang="en-US" dirty="0" smtClean="0"/>
              <a:t>5-bankruptcy cost</a:t>
            </a:r>
          </a:p>
          <a:p>
            <a:r>
              <a:rPr lang="en-US" dirty="0" smtClean="0"/>
              <a:t>6-market power</a:t>
            </a:r>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583362"/>
          </a:xfrm>
        </p:spPr>
        <p:txBody>
          <a:bodyPr anchor="t">
            <a:normAutofit/>
          </a:bodyPr>
          <a:lstStyle/>
          <a:p>
            <a:pPr algn="r" rtl="1">
              <a:buFont typeface="Courier New" pitchFamily="49" charset="0"/>
              <a:buChar char="o"/>
            </a:pPr>
            <a:r>
              <a:rPr lang="fa-IR" dirty="0" smtClean="0"/>
              <a:t>رشد</a:t>
            </a:r>
            <a:br>
              <a:rPr lang="fa-IR" dirty="0" smtClean="0"/>
            </a:br>
            <a:r>
              <a:rPr lang="fa-IR" dirty="0" smtClean="0"/>
              <a:t/>
            </a:r>
            <a:br>
              <a:rPr lang="fa-IR" dirty="0" smtClean="0"/>
            </a:br>
            <a:r>
              <a:rPr lang="fa-IR" sz="3600" dirty="0" smtClean="0"/>
              <a:t>بررسیها نشان می دهند نسبت بدهی بلند مدت رابطه ای معکوس با رشد مورد انتظار شرکت دارد .</a:t>
            </a:r>
            <a:br>
              <a:rPr lang="fa-IR" sz="3600" dirty="0" smtClean="0"/>
            </a:br>
            <a:r>
              <a:rPr lang="fa-IR" sz="3600" dirty="0" smtClean="0"/>
              <a:t>اگر شرکت بجای بدهی بلند مدت ، بدهی کوتاه مدت داشته باشد ، هزینه نمایندگی کاهش می یابد .مایز(1977)حتی نشان میدهد که بین بدهی کوتاه مدت و نرخ رشد مورد انتظارنوعی رابطه مثبت وجود دارد.(مارتین و همکاران ،1988 ) </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57158" y="274638"/>
            <a:ext cx="8443914" cy="6583362"/>
          </a:xfrm>
        </p:spPr>
        <p:txBody>
          <a:bodyPr anchor="t">
            <a:normAutofit/>
          </a:bodyPr>
          <a:lstStyle/>
          <a:p>
            <a:pPr algn="r" rtl="1">
              <a:buFont typeface="Courier New" pitchFamily="49" charset="0"/>
              <a:buChar char="o"/>
            </a:pPr>
            <a:r>
              <a:rPr lang="fa-IR" sz="3200" dirty="0" smtClean="0"/>
              <a:t>سود آوری</a:t>
            </a:r>
            <a:br>
              <a:rPr lang="fa-IR" sz="3200" dirty="0" smtClean="0"/>
            </a:br>
            <a:r>
              <a:rPr lang="fa-IR" sz="3200" dirty="0" smtClean="0"/>
              <a:t/>
            </a:r>
            <a:br>
              <a:rPr lang="fa-IR" sz="3200" dirty="0" smtClean="0"/>
            </a:br>
            <a:r>
              <a:rPr lang="fa-IR" sz="3200" dirty="0" smtClean="0"/>
              <a:t>مایرز شواهدی از دونالدسون  و بریلی و مایرز  ارائه می نماید مبنی بر اینکه شرکتها برای افزایش سرمایه ، اول از طریق سود انباشته ، دوم از طریق وام ، سوم از طریق صدور سهام جدید تامین مالی می کنند .</a:t>
            </a:r>
            <a:br>
              <a:rPr lang="fa-IR" sz="3200" dirty="0" smtClean="0"/>
            </a:br>
            <a:r>
              <a:rPr lang="fa-IR" sz="3200" dirty="0" smtClean="0"/>
              <a:t>این عمل ممکن است بخاطرهزینه های مربوط به صدور سهام جدید باشد.</a:t>
            </a:r>
            <a:endParaRPr lang="en-US" sz="3200" dirty="0"/>
          </a:p>
        </p:txBody>
      </p:sp>
      <p:sp>
        <p:nvSpPr>
          <p:cNvPr id="3" name="TextBox 2"/>
          <p:cNvSpPr txBox="1"/>
          <p:nvPr/>
        </p:nvSpPr>
        <p:spPr>
          <a:xfrm>
            <a:off x="3214678" y="1643050"/>
            <a:ext cx="306494" cy="369332"/>
          </a:xfrm>
          <a:prstGeom prst="rect">
            <a:avLst/>
          </a:prstGeom>
          <a:noFill/>
        </p:spPr>
        <p:txBody>
          <a:bodyPr wrap="none" rtlCol="0">
            <a:spAutoFit/>
          </a:bodyPr>
          <a:lstStyle/>
          <a:p>
            <a:r>
              <a:rPr lang="fa-IR" dirty="0" smtClean="0"/>
              <a:t>1</a:t>
            </a:r>
            <a:endParaRPr lang="en-US" dirty="0"/>
          </a:p>
        </p:txBody>
      </p:sp>
      <p:sp>
        <p:nvSpPr>
          <p:cNvPr id="5" name="TextBox 4"/>
          <p:cNvSpPr txBox="1"/>
          <p:nvPr/>
        </p:nvSpPr>
        <p:spPr>
          <a:xfrm>
            <a:off x="7358082" y="2357430"/>
            <a:ext cx="306494" cy="369332"/>
          </a:xfrm>
          <a:prstGeom prst="rect">
            <a:avLst/>
          </a:prstGeom>
          <a:noFill/>
        </p:spPr>
        <p:txBody>
          <a:bodyPr wrap="none" rtlCol="0">
            <a:spAutoFit/>
          </a:bodyPr>
          <a:lstStyle/>
          <a:p>
            <a:r>
              <a:rPr lang="fa-IR" dirty="0" smtClean="0"/>
              <a:t>2</a:t>
            </a:r>
            <a:endParaRPr lang="en-US" dirty="0"/>
          </a:p>
        </p:txBody>
      </p:sp>
      <p:sp>
        <p:nvSpPr>
          <p:cNvPr id="7" name="TextBox 6"/>
          <p:cNvSpPr txBox="1"/>
          <p:nvPr/>
        </p:nvSpPr>
        <p:spPr>
          <a:xfrm>
            <a:off x="500034" y="5214950"/>
            <a:ext cx="2286016" cy="646331"/>
          </a:xfrm>
          <a:prstGeom prst="rect">
            <a:avLst/>
          </a:prstGeom>
          <a:noFill/>
        </p:spPr>
        <p:txBody>
          <a:bodyPr wrap="square" rtlCol="0">
            <a:spAutoFit/>
          </a:bodyPr>
          <a:lstStyle/>
          <a:p>
            <a:r>
              <a:rPr lang="en-US" dirty="0" smtClean="0"/>
              <a:t>1-donaldson</a:t>
            </a:r>
          </a:p>
          <a:p>
            <a:r>
              <a:rPr lang="en-US" dirty="0" smtClean="0"/>
              <a:t>2-brealy &amp; </a:t>
            </a:r>
            <a:r>
              <a:rPr lang="en-US" dirty="0" err="1" smtClean="0"/>
              <a:t>mayers</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886</TotalTime>
  <Words>384</Words>
  <Application>Microsoft Office PowerPoint</Application>
  <PresentationFormat>On-screen Show (4:3)</PresentationFormat>
  <Paragraphs>104</Paragraphs>
  <Slides>32</Slides>
  <Notes>10</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Office Theme</vt:lpstr>
      <vt:lpstr>بسم الله الرحمن الرحیم</vt:lpstr>
      <vt:lpstr>مقدمه</vt:lpstr>
      <vt:lpstr>منابع مالی شرکت</vt:lpstr>
      <vt:lpstr>  منظور از ساختار مالی  نوع و نسبت درصد انواع مختلف اوراق بهادار منتشر شده توسط واحد انتفاعی است .   ساختار بهینه مالی  مجموعه نسبتهایی است که موجب حداکثر شدن ارزش کل شرکت شود .   تئوری ساختار مالی  تئوری است که بر اساس آن ارتباط بین بدهی و سرمایه در کل منابع تامین مالی شرکت تبیین می شود.   </vt:lpstr>
      <vt:lpstr> مزایا و معایب تامین مالی از طریق حقوق صاحبان سهام  مزیت- هزینه ای ثابت به شرکت تحمیل نمی کند. معایب- 1-موقعیت صاحبان اولیه سرمایه رابه خطر می اندازد. 2- با توجه به نرخ بالای هزینه تامین مالی با این روش ، منبع مالی گرانی محسوب می شود.      </vt:lpstr>
      <vt:lpstr>اصل تطابق درتامین نیازمالی  طبق این اصل نیازهای مالی کوتاه مدت را از منابع کوتاه مدت و نیازهای مالی بلند مدت را از منابع بلندمدت تامین می کنند. چنانچه شرکتی نیازهای مالی کوتاه مدت خود را از طریق وامهای بلند مدت تامین کند ممکن است شرایطی پدید آید که اجبارا منابع اضافی را در اوراق بهادار کم بازده سرمایه گذاری نماید.(استربولاو،2003 )</vt:lpstr>
      <vt:lpstr>عوامل تعیین کننده ساختار مالی  - رشد - سودآوری - اندازه شرکت  - ثبات جریانات نقدینگی - هزینه ورشکستگی - قدرت بازار  - کنترل  - سایر عوامل </vt:lpstr>
      <vt:lpstr>رشد  بررسیها نشان می دهند نسبت بدهی بلند مدت رابطه ای معکوس با رشد مورد انتظار شرکت دارد . اگر شرکت بجای بدهی بلند مدت ، بدهی کوتاه مدت داشته باشد ، هزینه نمایندگی کاهش می یابد .مایز(1977)حتی نشان میدهد که بین بدهی کوتاه مدت و نرخ رشد مورد انتظارنوعی رابطه مثبت وجود دارد.(مارتین و همکاران ،1988 ) </vt:lpstr>
      <vt:lpstr>سود آوری  مایرز شواهدی از دونالدسون  و بریلی و مایرز  ارائه می نماید مبنی بر اینکه شرکتها برای افزایش سرمایه ، اول از طریق سود انباشته ، دوم از طریق وام ، سوم از طریق صدور سهام جدید تامین مالی می کنند . این عمل ممکن است بخاطرهزینه های مربوط به صدور سهام جدید باشد.</vt:lpstr>
      <vt:lpstr>اندازه شرکت   وارنر(1977 )،آنگ،چوا و مک کانال(1982 )اندازه شرکت را از عوامل موثر بر اهرم مالی می دانند . آنها مشاهده کردند که شرکتهای بزرگ بدلیل تنوع فعالیتها  کمتر در معرض ورشکستگی هستند و درصورت ورشکستگی ،همچنان از قدرت وامگیری برخورداند . بر اساس مطالعات انجام شده میتوان نتیجه گرفت که شرکتهای بزرگتر می توانند دارای اهرم بیشتر باشند ، به تعبیر دیگربین اندازه و میزان استفاده از بدهی ارتباط مثبت وجود دارد .(مارتین و همکاران ، 1988)</vt:lpstr>
      <vt:lpstr>ثبات جریانهای نقدی   بر اساس تحقیقات انجام شده هر چه جریانات نقدی شرکت از ثبات بیشتری برخوردار باشد ، ازبدهی بیشتری در ساختار مالی استفاده می شود . </vt:lpstr>
      <vt:lpstr>هزینه  ورشکستگی  افزایش سهم بدهی در ساختار مالی شرکت موجب افزایش ریسک نقدینگی و اعتباری شرکت می شود به نحوی که ناتوانی شرکت در ایفای تعهدات ناشی از افزایش بدهی منجر به افزایش ریسک ورشکستگی شرکت خواهد شد.  </vt:lpstr>
      <vt:lpstr>قدرت بازار   مطالعات نشان دهنده آن است که بین قدرت بازار شرکت و میزان استفاده از بدهی در ساختار مالی رابطه وجود دارد به نحوی که بالا بودن سهم بازار و قدرت شرکت ، امکان چانه زنی و استفاده بیشتر ازمنابع مالی بدهی را ممکن می سازد. </vt:lpstr>
      <vt:lpstr>کنترل  منظور از کنترل ، کنترل واحد انتفاعی به وسیله سهامداران است . چنانچه اکثریت سهام یک واحد انتفاعی در تملک تعداد کمی سهامدار باشد ، تمایل سهامداران به حفظ کنترل شرکت بر تصمیمات تامین مالی اثر می گذارد و آنها مایلند کنترل خود را همچنان داشته باشند .</vt:lpstr>
      <vt:lpstr>سایر عوامل (موثر بر تصمیمات تامین مالی)  - هزینه های انتشار اوراق بهادار  - ارزش وثایق  قابل ارایه جهت تضمین بازپرداخت وام   - سرعت و زمان دسترسی به وجوه  - پیامد ناشی ازانتشار اطلاعات شرکت  - آشنایی سهامداران با جزئیات عملیات شرکت </vt:lpstr>
      <vt:lpstr>مفهوم هزینه سرمایه یا هزینه تامین مالی  عبارت است از نرخ متوسط بازده مورد انتظارسرمایه گذاران در اوراق بهادار واحد انتفاعی .  (نرخ بازده مورد انتظار سهام)(نسبت سهام)+(نرخ بهره بدهی)(نسبت بدهی) =(هزینه تامین مالی)   </vt:lpstr>
      <vt:lpstr> تئوریهای ساختار مالی   1- تئوری سود خالص 2- تئوری سنتی 3- تئوری مودیلیانی-میلر  1-3- فرض مالیات صفر 2-3- فرض مالیات شرکتها 3-3- فرض مالیات اشخاص 4- تئوری موازنه ایستا  5- تئوری سلسله مراتبی  6- تئوری نشانه های مالی </vt:lpstr>
      <vt:lpstr>تئوری سود خالص  بر اساس این تئوری هزینه بهره و هزینه حقوق صاحبان سهام مستقل از اهرم شرکت است . صرفنظر از اینکه شرکت چه مقدار اهرمی باشد ، نرخ تامین مالی از طریق بدهی و سهام عادی ثابت است . </vt:lpstr>
      <vt:lpstr>تئوری سنتی   اساس تئوری سنتی بر این است که ساختار مطلوب سرمایه وجود دارد و می توان با استفاده از اهرم مالی ، ارزش شرکت را افزایش داد . در واقع این تئوری پیشنهاد می کند که شرکت می تواند هزینه سرمایه خود را از طریق افزایش میزان بدهی کاهش دهد.</vt:lpstr>
      <vt:lpstr>تئوری ساختار مالی مودیلیانی-میلرMM(1958-1957)  - فرض مالیات صفر  فرضیات تئوری MM: 1-بازار سرمایه کامل است. 2- هزینه نقل و انتقال وجود ندارد. 3-هزینه مالیات وجود ندارد.(البته بعدها این فرض را کنار گذاشتند) 4- هزینه های ورشکستگی وجود ندارد. 5- اختلاف نظر دردیدگاه ها و اطلاعات وجود ندارد. 6- نرخ بهره وام دهی و وام گیری یکسان است. 7-هزینه وام دهی ( بدهی) ثابت است. 8- همه شرکت ها دارای رشد صفر هستند.( درآمد شرکت ثابت و همیشگی است و همه درآمدها بصورت سود نقدی پرداخت می شود)</vt:lpstr>
      <vt:lpstr>تئوری مودیلیانی- میلر-1963  - در حالت وجود مالیات شرکتها با کنار گذاشتن مفروضاتMM اثر بدهی برارزش شرکت در دنیای واقعی بهتر نشان داده می شود.شرکت هایی که از اهرم استفاده می کنند ارزش بیشتری دارند چرا که ارزش بهره بدهی که کاهنده هزینه مالیات است سودعملیاتی بیشتری را نصیب سرمایه گذاران می کند. MN اثبات کردند که ارزش شرکت های اهرمی از ارزش شرکت های بدون اهرم به اندازه ارزش فعلی صرفه جویی مالیاتی (سپر مالیاتی) ناشی از بکارگیری بدهی بیشتر است.   </vt:lpstr>
      <vt:lpstr>انتقادات برمدل دومMM:  - درحالت وجود مالیات شرکت ها   1- نرخ مالیات متغیر است.  2- بازارسرمایه کامل نیست. </vt:lpstr>
      <vt:lpstr>تئوری ساختار مالی MM - با فرض وجود مالیات شرکتها و اشخاص  آیا مالیات بر درآمد اشخاص آنقدر بر ساختار مالی تاثیر گذار است که شایسته توجه باشد؟ درصورتیکه مالیات شخصی کلیه سرمایه گذاران صفر باشد تحلیل اولیه MMبا فرض وجود مالیات همچنان معتبر است. اما در صورتی که بخشی از بازده سرمایه سهامداران به شکل منافع سرمایه دریافت شود و مالیات منافع سرمایه ای کمتر ازمالیات بهره و سود سهام باشد ، در آن صورت مزایای مالیات اشخاص حاصل از تامین مالی از طریق سهام بخشی از مزایای مالی از طریق بدهی را خنثی می کند. </vt:lpstr>
      <vt:lpstr>ساختار مالی و هزینه های آشفتگی مالی  - هزینه های آشفتگی مالی 1- هزینه های مستقیم ورشکستگی مانند هزینه های حقوق و دستمزد 2-هزینه های غیر مستقیم ورشکستگی که در ارتباط با مشکلات مدیریتی و کنترل یک شرکت درحال تصفیه است.     افزایش در احتمال ورشکستگی ارزش جاری شرکت راکاهش می دهد و هزینه سرمایه آن را افزایش می دهد. از آنجایی که شرکت اهرمی دارای احتمال ورشکستگی بیشتری نسبت به شرکت غیر اهرمی است بنابراین از دید سرمایه گذاران این گونه شرکت ها برای سرمایه گذاری نامطلوب ترند.   </vt:lpstr>
      <vt:lpstr>تئوری ساختارمالی با فرض وجود مالیات و هزینه های ورشکستگی:  تاثیر مالیات بر ارزش شرکت مثبت و تاثیر هزینه های ورشکستگی منفی است . با در نظر گرفتن هزینه ورشکستگی ، اهرمهای بالا خطر ورشکستگی را افزایش میدهد . ابتدا ارزش شرکت با افزایش اهرم به دلیل مزایای مالیاتی بدهی افزایش می یابد ، لیکن بتدریج عواقب ورشکستگی اهمیت یافته و سبب افزایش ارزش شرکت با نرخ نزولی می شود . بنا بر این ایده ساختار مالی بهینه و ایده آل با استفاده 100% از بدهی خدشه دار می شود .      (منافع ناشی از صرفه جویی مالیاتی هزینه های بهره) &gt;=( هزینه ورشکستگی )  هرچه شرکت درجه اهرم مالی  خود را افزایش دهد ، ارزش فعلی سپر مالیاتی افزایش می یابد . در چنین شراطی ارزش مالی شرکت برابر است با:     ( ارزش فعلی سپر مالیاتی) + (ارزش شرکت بدون اهرم)  = ارزش شرکت</vt:lpstr>
      <vt:lpstr>تئوری ساختار مالی با فرض هزینه های نمایندگی  هزینه نمایندگی از رابطه میان مالکان شرکت و مدیرانی که به نیابت از مالکان اقدام به انجام امور شرکت می نمایند نشات می گیرد. به مجموع هزینه های کنترل و نظارت وهزینه های تحمیلی از جانب مدیران و زیان باقیمانده ، هزینه های نمایندگی می گویند .(نیکومرام وهمکاران ، 1385 )  اثر هزینه های نمایندگی بر تصمیمات مربوط به ساختار مالی ، به هدفهای مدیریت بستگی دارد . اگر هدف مدیریت حداکثر ساختن ارزش بازار سهام باشد ، پروژه های دارای ریسک بیشتر انتخاب شده و مدیریت کمتر ولخرجی نموده و مزایای جنبی کمتری استفاده می نماید . بنابراین اگر مدیران شرکت خود سهامدار عمده باشند و یا با افزایش قیمت سهام منافع اضافی بدست آورند، بجای ولخرجی و بهره گیری شخصی از امکانات شرکت سعی می کنند که پروژه های سرمایه گذاری را اجرا نموده و آنها را از طریق وام تامین مالی نمایند.</vt:lpstr>
      <vt:lpstr>مدل میلر میلر نتیجه گرفت که مزایای مالیات اشخاص احتمالا با مزایای مالیات مربوط به بدهی شرکتها برابری می کند. تحلیل میلر به این جمع بندی میرسد که برای کل شرکتها به طور کلی یک ساختار بهینه مالی وجود دارد. اما برای تک تک شرکتها ساختار مالی خاص وجود ندارد.  </vt:lpstr>
      <vt:lpstr>تئوری موازنه ایستا برلی و مایرز معتقدند مزیت مالیاتی بدهی ارزش شرکت اهرمی را افزایش می دهد و در مقابل هزینه های بحران مالی و ورشکستگی احتمالا ناشی از عدم ایفای به موقع تعهدات بدهی ، ارزش شرکت اهرمی را کاهش می دهد و در نهایت ساختار مالی شرکت را می توان موازنه مزیت های مالیاتی بدهی و هزینه های بحران مالی ورشکستگی احتمالی ناشی از بدهی تلقی نمود. در واقع شرکت سعی می کند بین ارزش صرفه جویی های مالیاتی بهره و هزینه های مختلف ورشکستگی تعادل ایجاد کند.</vt:lpstr>
      <vt:lpstr>تئوری سلسله مراتبی این تئوری ارتباط بین سود آوری و نسبت بدهی را تبیین می کند. خلاصه دیدگاهی این تئوری به شرح زیر است: - شرکت ها تامین مالی درونی را بیشتر ترجیح می دهند. - شرکت ها سیاست تقسیم سود رابراساس فرصت های سرمایه گذاری تدوین می کنند و از تغییرات ناگهانی در نسبت تقسیم سود اجتناب می ورزد. - سیاست های با ثبات تقسیم سود با توجه به نوسانات غیرقابل پیش بینی در سود آوری ایجاد می کند که اگر این جریانات نقدی از میزان هزینه های سرمایه گذاری کمتر باشد شرکت ابتدا از موجودی نقد و یا فروش اوراق بهادار کوتاه مدت استفاده می کند. - اگر تامین مالی خارجی مورد نیاز باشد شرکتها این کار را ابتده از طریق اوراق بهادار ایمن یعنی بدهی انچام می دهد. در مرحله دوم ممکن است از اوراق قرضه قابل تبدیل استفاده کنند و در نهایت به عنوان آخرین چاره از سهام عادی استفاده کنند. </vt:lpstr>
      <vt:lpstr>تئوری نشانه های مالی این تئوری مدعی است که مدیران و افراد داخلی شرکت اطلاعات محرمانه های در اختیار دارند که این اطلاعات در ساختار مالی تاثیر گذار است. مدیران برای پوشاندن مشکلات داخلی شرکت سیاست های تامین مالی راانتخاب می کنند که بتواند علائم مثبت در بازار منتشر کند. - هدف اصلی مدیریت افزایش ارزش شرکت است.درمقابل سرمایه گذاران که سهام شرکت را از شرکت می خرند می دانند که مدیریت طرفدار آنها نبوده است و به طبع قیمت پیشنهادی خرید را تعدیل می کند. -دلیلی وجود ندارد که باور کنیم زمانی که قیمت سهام بالاست اطلاعات داخلی مدیران مطلوب تر است.</vt:lpstr>
      <vt:lpstr>دیدگاه جاری در مورد ساختار مالی   - اهرم با ارزش شرکت ارتباط مثبت دارد. - اهرم با احتمال ورشکستگی شرکت دارای ارتباط مثبت است. - ارزش تصفیه با اهرم رابطه مثبت دارد. - بین درجه اهرم و شرکت احتمال اینکه درمعرض خرید تهاجمی قرار گیرد ارتباط مثبت وجود دارد. - بین شهرت مدیریت شرکت و اهرم همبستگی مثبت وجود دارد. - بین اهرم و فرصت های رشد شرکت ارتباط معکوس وجود دارد.</vt:lpstr>
      <vt:lpstr>مروری برمطالعات تجربی انجام شده در ایران  1- بررسی رابطه ساختار مالی با سودآوری شرکت های پذیرفته شده دربورس ( محمد نمازی ،جلال شیرزاده)  2- بررسی تاثیر متغیر های اندازه شرکت، سود آوری ودارایی های وثیقه ای بر ساختار مالی شرکت های پذیرفته شده در بورس اوراق بهادار تهران (پورحیدری)  3- بررسی تاثیر شیوه های تامین مالی بر قیمت های سهام شرکت های پذیرفته شده در بورس اوراق بهادار( رحمانی 1374)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مقدمه</dc:title>
  <dc:creator>SMTHR</dc:creator>
  <cp:lastModifiedBy>MRT</cp:lastModifiedBy>
  <cp:revision>125</cp:revision>
  <dcterms:created xsi:type="dcterms:W3CDTF">2011-03-08T22:45:55Z</dcterms:created>
  <dcterms:modified xsi:type="dcterms:W3CDTF">2012-03-31T11:32:26Z</dcterms:modified>
</cp:coreProperties>
</file>