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horzBarState="maximized">
    <p:restoredLeft sz="15620" autoAdjust="0"/>
    <p:restoredTop sz="94660" autoAdjust="0"/>
  </p:normalViewPr>
  <p:slideViewPr>
    <p:cSldViewPr>
      <p:cViewPr varScale="1">
        <p:scale>
          <a:sx n="73" d="100"/>
          <a:sy n="73" d="100"/>
        </p:scale>
        <p:origin x="-1764" y="-102"/>
      </p:cViewPr>
      <p:guideLst>
        <p:guide orient="horz" pos="2160"/>
        <p:guide pos="2880"/>
      </p:guideLst>
    </p:cSldViewPr>
  </p:slideViewPr>
  <p:outlineViewPr>
    <p:cViewPr>
      <p:scale>
        <a:sx n="33" d="100"/>
        <a:sy n="33" d="100"/>
      </p:scale>
      <p:origin x="24" y="1533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D8BD707-D9CF-40AE-B4C6-C98DA3205C09}" type="datetimeFigureOut">
              <a:rPr lang="en-US" smtClean="0"/>
              <a:pPr/>
              <a:t>5/3/2012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5/3/2012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5/3/2012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5/3/2012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5/3/2012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D8BD707-D9CF-40AE-B4C6-C98DA3205C09}" type="datetimeFigureOut">
              <a:rPr lang="en-US" smtClean="0"/>
              <a:pPr/>
              <a:t>5/3/2012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6F15528-21DE-4FAA-801E-634DDDAF4B2B}"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762000"/>
            <a:ext cx="7851648" cy="1219200"/>
          </a:xfrm>
        </p:spPr>
        <p:txBody>
          <a:bodyPr>
            <a:normAutofit/>
          </a:bodyPr>
          <a:lstStyle/>
          <a:p>
            <a:pPr algn="ctr"/>
            <a:r>
              <a:rPr lang="fa-IR" sz="3200" kern="10" dirty="0" smtClean="0">
                <a:ln w="9525">
                  <a:solidFill>
                    <a:schemeClr val="tx1"/>
                  </a:solidFill>
                  <a:round/>
                  <a:headEnd/>
                  <a:tailEnd/>
                </a:ln>
                <a:solidFill>
                  <a:schemeClr val="tx1"/>
                </a:solidFill>
                <a:effectLst>
                  <a:outerShdw dist="107763" dir="2700000" algn="ctr" rotWithShape="0">
                    <a:srgbClr val="868686">
                      <a:alpha val="50000"/>
                    </a:srgbClr>
                  </a:outerShdw>
                </a:effectLst>
                <a:latin typeface="Arial Black"/>
                <a:cs typeface="B Yagut" pitchFamily="2" charset="-78"/>
              </a:rPr>
              <a:t>بسم الله الرحمن الرحيم</a:t>
            </a:r>
            <a:r>
              <a:rPr lang="fa-IR" sz="3200" kern="10" dirty="0" smtClean="0">
                <a:ln w="9525">
                  <a:solidFill>
                    <a:schemeClr val="tx1"/>
                  </a:solidFill>
                  <a:round/>
                  <a:headEnd/>
                  <a:tailEnd/>
                </a:ln>
                <a:solidFill>
                  <a:schemeClr val="tx1"/>
                </a:solidFill>
                <a:effectLst>
                  <a:outerShdw dist="107763" dir="2700000" algn="ctr" rotWithShape="0">
                    <a:srgbClr val="868686">
                      <a:alpha val="50000"/>
                    </a:srgbClr>
                  </a:outerShdw>
                </a:effectLst>
                <a:latin typeface="Arial Black"/>
              </a:rPr>
              <a:t> </a:t>
            </a:r>
            <a:r>
              <a:rPr lang="en-US" sz="3200" kern="10" dirty="0" smtClean="0">
                <a:ln w="9525">
                  <a:solidFill>
                    <a:schemeClr val="tx1"/>
                  </a:solidFill>
                  <a:round/>
                  <a:headEnd/>
                  <a:tailEnd/>
                </a:ln>
                <a:solidFill>
                  <a:schemeClr val="accent3">
                    <a:lumMod val="60000"/>
                    <a:lumOff val="40000"/>
                  </a:schemeClr>
                </a:solidFill>
                <a:effectLst>
                  <a:outerShdw dist="107763" dir="2700000" algn="ctr" rotWithShape="0">
                    <a:srgbClr val="868686">
                      <a:alpha val="50000"/>
                    </a:srgbClr>
                  </a:outerShdw>
                </a:effectLst>
                <a:latin typeface="Arial Black"/>
                <a:cs typeface="Arial" charset="0"/>
              </a:rPr>
              <a:t/>
            </a:r>
            <a:br>
              <a:rPr lang="en-US" sz="3200" kern="10" dirty="0" smtClean="0">
                <a:ln w="9525">
                  <a:solidFill>
                    <a:schemeClr val="tx1"/>
                  </a:solidFill>
                  <a:round/>
                  <a:headEnd/>
                  <a:tailEnd/>
                </a:ln>
                <a:solidFill>
                  <a:schemeClr val="accent3">
                    <a:lumMod val="60000"/>
                    <a:lumOff val="40000"/>
                  </a:schemeClr>
                </a:solidFill>
                <a:effectLst>
                  <a:outerShdw dist="107763" dir="2700000" algn="ctr" rotWithShape="0">
                    <a:srgbClr val="868686">
                      <a:alpha val="50000"/>
                    </a:srgbClr>
                  </a:outerShdw>
                </a:effectLst>
                <a:latin typeface="Arial Black"/>
                <a:cs typeface="Arial" charset="0"/>
              </a:rPr>
            </a:br>
            <a:endParaRPr lang="fa-IR" sz="3200" dirty="0"/>
          </a:p>
        </p:txBody>
      </p:sp>
      <p:sp>
        <p:nvSpPr>
          <p:cNvPr id="3" name="Subtitle 2"/>
          <p:cNvSpPr>
            <a:spLocks noGrp="1"/>
          </p:cNvSpPr>
          <p:nvPr>
            <p:ph type="subTitle" idx="1"/>
          </p:nvPr>
        </p:nvSpPr>
        <p:spPr>
          <a:xfrm>
            <a:off x="533400" y="1905000"/>
            <a:ext cx="7854696" cy="4343400"/>
          </a:xfrm>
        </p:spPr>
        <p:txBody>
          <a:bodyPr>
            <a:normAutofit/>
          </a:bodyPr>
          <a:lstStyle/>
          <a:p>
            <a:pPr algn="ctr"/>
            <a:endParaRPr lang="fa-IR" sz="2400" b="1" dirty="0" smtClean="0">
              <a:latin typeface="Arial" pitchFamily="34" charset="0"/>
              <a:cs typeface="B Titr" pitchFamily="2" charset="-78"/>
            </a:endParaRPr>
          </a:p>
          <a:p>
            <a:pPr algn="ctr"/>
            <a:r>
              <a:rPr lang="fa-IR" sz="2400" b="1" dirty="0" smtClean="0">
                <a:latin typeface="Arial" pitchFamily="34" charset="0"/>
                <a:cs typeface="B Titr" pitchFamily="2" charset="-78"/>
              </a:rPr>
              <a:t>عنوان:  </a:t>
            </a:r>
            <a:r>
              <a:rPr lang="fa-IR" sz="2400" dirty="0" smtClean="0">
                <a:cs typeface="B Titr" pitchFamily="2" charset="-78"/>
              </a:rPr>
              <a:t>« </a:t>
            </a:r>
            <a:r>
              <a:rPr lang="fa-IR" sz="2400" b="1" dirty="0" smtClean="0">
                <a:latin typeface="Arial" pitchFamily="34" charset="0"/>
                <a:cs typeface="B Titr" pitchFamily="2" charset="-78"/>
              </a:rPr>
              <a:t>ادغام و تصاحب </a:t>
            </a:r>
            <a:r>
              <a:rPr lang="fa-IR" sz="2400" dirty="0" smtClean="0">
                <a:cs typeface="B Titr" pitchFamily="2" charset="-78"/>
              </a:rPr>
              <a:t>»</a:t>
            </a:r>
          </a:p>
          <a:p>
            <a:pPr algn="ctr"/>
            <a:endParaRPr lang="fa-IR" sz="2400" dirty="0" smtClean="0">
              <a:cs typeface="B Titr" pitchFamily="2" charset="-78"/>
            </a:endParaRPr>
          </a:p>
          <a:p>
            <a:pPr algn="ctr">
              <a:defRPr/>
            </a:pPr>
            <a:r>
              <a:rPr lang="fa-IR" sz="2400" b="1" dirty="0" smtClean="0">
                <a:latin typeface="Arial" pitchFamily="34" charset="0"/>
                <a:cs typeface="B Titr" pitchFamily="2" charset="-78"/>
              </a:rPr>
              <a:t>استاد  : جناب دکتر مهدی محمدي</a:t>
            </a:r>
          </a:p>
          <a:p>
            <a:pPr algn="ctr">
              <a:defRPr/>
            </a:pPr>
            <a:endParaRPr lang="en-US" sz="2400" dirty="0" smtClean="0">
              <a:latin typeface="Arial" pitchFamily="34" charset="0"/>
              <a:cs typeface="B Titr" pitchFamily="2" charset="-78"/>
            </a:endParaRPr>
          </a:p>
          <a:p>
            <a:pPr algn="ctr">
              <a:defRPr/>
            </a:pPr>
            <a:r>
              <a:rPr lang="fa-IR" sz="2400" b="1" dirty="0" smtClean="0">
                <a:latin typeface="Arial" pitchFamily="34" charset="0"/>
                <a:cs typeface="B Titr" pitchFamily="2" charset="-78"/>
              </a:rPr>
              <a:t>تهيه و تنظيم :</a:t>
            </a:r>
            <a:r>
              <a:rPr lang="fa-IR" sz="1600" b="1" dirty="0" smtClean="0">
                <a:latin typeface="Arial" pitchFamily="34" charset="0"/>
                <a:cs typeface="B Titr" pitchFamily="2" charset="-78"/>
              </a:rPr>
              <a:t>عمران اسمعيل زاده</a:t>
            </a:r>
          </a:p>
          <a:p>
            <a:pPr algn="ctr">
              <a:defRPr/>
            </a:pPr>
            <a:endParaRPr lang="fa-IR" sz="1600" b="1" dirty="0" smtClean="0">
              <a:solidFill>
                <a:schemeClr val="accent2">
                  <a:lumMod val="50000"/>
                </a:schemeClr>
              </a:solidFill>
              <a:latin typeface="Arial" pitchFamily="34" charset="0"/>
              <a:cs typeface="B Titr" pitchFamily="2" charset="-78"/>
            </a:endParaRPr>
          </a:p>
          <a:p>
            <a:pPr algn="ctr">
              <a:defRPr/>
            </a:pPr>
            <a:endParaRPr lang="fa-IR" sz="1600" b="1" dirty="0" smtClean="0">
              <a:solidFill>
                <a:schemeClr val="accent2">
                  <a:lumMod val="50000"/>
                </a:schemeClr>
              </a:solidFill>
              <a:latin typeface="Arial" pitchFamily="34" charset="0"/>
              <a:cs typeface="B Titr" pitchFamily="2" charset="-78"/>
            </a:endParaRPr>
          </a:p>
          <a:p>
            <a:pPr algn="ctr">
              <a:defRPr/>
            </a:pPr>
            <a:endParaRPr lang="fa-IR" sz="1600" b="1" dirty="0" smtClean="0">
              <a:solidFill>
                <a:schemeClr val="accent2">
                  <a:lumMod val="50000"/>
                </a:schemeClr>
              </a:solidFill>
              <a:latin typeface="Arial" pitchFamily="34" charset="0"/>
              <a:cs typeface="B Titr" pitchFamily="2" charset="-78"/>
            </a:endParaRPr>
          </a:p>
          <a:p>
            <a:pPr algn="l">
              <a:defRPr/>
            </a:pPr>
            <a:r>
              <a:rPr lang="fa-IR" sz="1600" b="1" dirty="0" smtClean="0">
                <a:solidFill>
                  <a:schemeClr val="accent2">
                    <a:lumMod val="50000"/>
                  </a:schemeClr>
                </a:solidFill>
                <a:latin typeface="Arial" pitchFamily="34" charset="0"/>
                <a:cs typeface="B Titr" pitchFamily="2" charset="-78"/>
              </a:rPr>
              <a:t>بهار 1391</a:t>
            </a:r>
            <a:endParaRPr lang="fa-IR"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704088"/>
            <a:ext cx="8229600" cy="591312"/>
          </a:xfrm>
        </p:spPr>
        <p:txBody>
          <a:bodyPr>
            <a:normAutofit/>
          </a:bodyPr>
          <a:lstStyle/>
          <a:p>
            <a:pPr algn="ctr"/>
            <a:r>
              <a:rPr lang="fa-IR" sz="2200" b="1" i="1" dirty="0" smtClean="0">
                <a:solidFill>
                  <a:schemeClr val="tx1"/>
                </a:solidFill>
                <a:latin typeface="Calibri" pitchFamily="34" charset="0"/>
                <a:cs typeface="B Mitra" pitchFamily="2" charset="-78"/>
              </a:rPr>
              <a:t>انگیزه ها و اهداف ادغام و تصاحب</a:t>
            </a:r>
          </a:p>
        </p:txBody>
      </p:sp>
      <p:sp>
        <p:nvSpPr>
          <p:cNvPr id="5" name="Content Placeholder 2"/>
          <p:cNvSpPr>
            <a:spLocks noGrp="1"/>
          </p:cNvSpPr>
          <p:nvPr>
            <p:ph idx="1"/>
          </p:nvPr>
        </p:nvSpPr>
        <p:spPr>
          <a:xfrm>
            <a:off x="381000" y="1524000"/>
            <a:ext cx="8229600" cy="4617720"/>
          </a:xfrm>
        </p:spPr>
        <p:txBody>
          <a:bodyPr>
            <a:normAutofit lnSpcReduction="10000"/>
          </a:bodyPr>
          <a:lstStyle/>
          <a:p>
            <a:pPr algn="just">
              <a:buNone/>
            </a:pPr>
            <a:r>
              <a:rPr lang="fa-IR" sz="2000" b="1" dirty="0" smtClean="0">
                <a:latin typeface="Times New Roman" pitchFamily="18" charset="0"/>
                <a:cs typeface="B Mitra" pitchFamily="2" charset="-78"/>
              </a:rPr>
              <a:t>5-هم افزایی مالی:</a:t>
            </a:r>
          </a:p>
          <a:p>
            <a:pPr algn="just">
              <a:buNone/>
            </a:pPr>
            <a:r>
              <a:rPr lang="fa-IR" sz="2000" dirty="0" smtClean="0">
                <a:latin typeface="Times New Roman" pitchFamily="18" charset="0"/>
                <a:cs typeface="B Mitra" pitchFamily="2" charset="-78"/>
              </a:rPr>
              <a:t>ادغام و تصاحب شرکتها می تواند موجب تغییر ساختار هزینه و درآمد شرکتها شود.</a:t>
            </a:r>
          </a:p>
          <a:p>
            <a:pPr algn="just">
              <a:buNone/>
            </a:pPr>
            <a:r>
              <a:rPr lang="fa-IR" sz="2000" dirty="0" smtClean="0">
                <a:latin typeface="Times New Roman" pitchFamily="18" charset="0"/>
                <a:cs typeface="B Mitra" pitchFamily="2" charset="-78"/>
              </a:rPr>
              <a:t>منابع خلق هم افزایی مالی شرکتها عبارتند از:</a:t>
            </a:r>
          </a:p>
          <a:p>
            <a:pPr algn="just">
              <a:buNone/>
            </a:pPr>
            <a:r>
              <a:rPr lang="fa-IR" sz="2000" u="sng" dirty="0" smtClean="0">
                <a:latin typeface="Times New Roman" pitchFamily="18" charset="0"/>
                <a:cs typeface="B Mitra" pitchFamily="2" charset="-78"/>
              </a:rPr>
              <a:t>5-1- کاهش هزینه بهره:</a:t>
            </a:r>
          </a:p>
          <a:p>
            <a:pPr algn="just">
              <a:buNone/>
            </a:pPr>
            <a:r>
              <a:rPr lang="fa-IR" sz="2000" dirty="0" smtClean="0">
                <a:latin typeface="Times New Roman" pitchFamily="18" charset="0"/>
                <a:cs typeface="B Mitra" pitchFamily="2" charset="-78"/>
              </a:rPr>
              <a:t>با افزایش اندازه شرکت ، هزینه های استقراض و ریسک عدم بازپرداخت کاهش می یابد و این موضوع انگیزه فراوانی را برای ادغام مهیا می سازد.</a:t>
            </a:r>
          </a:p>
          <a:p>
            <a:pPr algn="just">
              <a:buNone/>
            </a:pPr>
            <a:r>
              <a:rPr lang="fa-IR" sz="2000" u="sng" dirty="0" smtClean="0">
                <a:latin typeface="Times New Roman" pitchFamily="18" charset="0"/>
                <a:cs typeface="B Mitra" pitchFamily="2" charset="-78"/>
              </a:rPr>
              <a:t>5-2-استفاده از بودجه های مازاد:</a:t>
            </a:r>
          </a:p>
          <a:p>
            <a:pPr algn="just">
              <a:buNone/>
            </a:pPr>
            <a:r>
              <a:rPr lang="fa-IR" sz="2000" dirty="0" smtClean="0">
                <a:latin typeface="Times New Roman" pitchFamily="18" charset="0"/>
                <a:cs typeface="B Mitra" pitchFamily="2" charset="-78"/>
              </a:rPr>
              <a:t>اگر یک شرکتی وجه نقد اضافی داشته باشد این وجه نقد را می توان در واحدهایی با کسر بودجه مواجه است به کار گرفت و نیاز تامین مالی خارجی را کاهش داد</a:t>
            </a:r>
          </a:p>
          <a:p>
            <a:pPr algn="just">
              <a:buNone/>
            </a:pPr>
            <a:r>
              <a:rPr lang="fa-IR" sz="2000" u="sng" dirty="0" smtClean="0">
                <a:latin typeface="Times New Roman" pitchFamily="18" charset="0"/>
                <a:cs typeface="B Mitra" pitchFamily="2" charset="-78"/>
              </a:rPr>
              <a:t>5-3-کاهش رقابت</a:t>
            </a:r>
          </a:p>
          <a:p>
            <a:pPr algn="just">
              <a:buNone/>
            </a:pPr>
            <a:r>
              <a:rPr lang="fa-IR" sz="2000" dirty="0" smtClean="0">
                <a:latin typeface="Times New Roman" pitchFamily="18" charset="0"/>
                <a:cs typeface="B Mitra" pitchFamily="2" charset="-78"/>
              </a:rPr>
              <a:t>ادغام می تواند منجر به افزایش قدرت انحصاری شود و این امکان را فراهم کند که شرکت ادغام شده درآمدهایش را بیش از هزینه ها افزایش دهد بنابراین تصاحب شرکتها پس از حذف رقیب رقابت را کاهش داده و با ایجاد قدرت انحصاری و یا افزایش آن می توانند قیمت محصولات را بالاتر از بهای تمام شده محصول فروش رفته تعیین نمایند.</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704088"/>
            <a:ext cx="8229600" cy="438912"/>
          </a:xfrm>
        </p:spPr>
        <p:txBody>
          <a:bodyPr>
            <a:normAutofit/>
          </a:bodyPr>
          <a:lstStyle/>
          <a:p>
            <a:pPr algn="ctr"/>
            <a:r>
              <a:rPr lang="fa-IR" sz="2200" b="1" i="1" dirty="0" smtClean="0">
                <a:solidFill>
                  <a:schemeClr val="tx1"/>
                </a:solidFill>
                <a:latin typeface="Calibri" pitchFamily="34" charset="0"/>
                <a:cs typeface="B Mitra" pitchFamily="2" charset="-78"/>
              </a:rPr>
              <a:t>انگیزه ها و اهداف ادغام و تصاحب</a:t>
            </a:r>
          </a:p>
        </p:txBody>
      </p:sp>
      <p:sp>
        <p:nvSpPr>
          <p:cNvPr id="5" name="Content Placeholder 2"/>
          <p:cNvSpPr>
            <a:spLocks noGrp="1"/>
          </p:cNvSpPr>
          <p:nvPr>
            <p:ph idx="1"/>
          </p:nvPr>
        </p:nvSpPr>
        <p:spPr>
          <a:xfrm>
            <a:off x="381000" y="1524000"/>
            <a:ext cx="8229600" cy="4572000"/>
          </a:xfrm>
        </p:spPr>
        <p:txBody>
          <a:bodyPr>
            <a:normAutofit/>
          </a:bodyPr>
          <a:lstStyle/>
          <a:p>
            <a:pPr algn="just">
              <a:buNone/>
            </a:pPr>
            <a:r>
              <a:rPr lang="fa-IR" sz="2000" b="1" dirty="0" smtClean="0">
                <a:latin typeface="Times New Roman" pitchFamily="18" charset="0"/>
                <a:cs typeface="B Mitra" pitchFamily="2" charset="-78"/>
              </a:rPr>
              <a:t>6-شایستگی های محوری:</a:t>
            </a:r>
          </a:p>
          <a:p>
            <a:pPr algn="just">
              <a:buNone/>
            </a:pPr>
            <a:r>
              <a:rPr lang="fa-IR" sz="2000" dirty="0" smtClean="0">
                <a:latin typeface="Times New Roman" pitchFamily="18" charset="0"/>
                <a:cs typeface="B Mitra" pitchFamily="2" charset="-78"/>
              </a:rPr>
              <a:t>دستیابی به شایستگی های محوری مشهود و نامشهود یکی دیگر از اهداف و تصاحب شرکتها است که منجر به مزیت رقابتی می شود. یکی از مهمترین شایستگی های نامشهود شرکتها منابع انسانی آنهاست .تصاحب ، دستيابي به منابع انساني خبره و مارك تجاري محصولات را سريعا امكان پذير مي كند.</a:t>
            </a:r>
          </a:p>
          <a:p>
            <a:pPr algn="just">
              <a:buNone/>
            </a:pPr>
            <a:endParaRPr lang="fa-IR" sz="2000" dirty="0" smtClean="0">
              <a:latin typeface="Times New Roman" pitchFamily="18" charset="0"/>
              <a:cs typeface="B Mitra" pitchFamily="2" charset="-78"/>
            </a:endParaRPr>
          </a:p>
          <a:p>
            <a:pPr algn="just">
              <a:buNone/>
            </a:pPr>
            <a:r>
              <a:rPr lang="fa-IR" sz="2000" b="1" dirty="0" smtClean="0">
                <a:latin typeface="Times New Roman" pitchFamily="18" charset="0"/>
                <a:cs typeface="B Mitra" pitchFamily="2" charset="-78"/>
              </a:rPr>
              <a:t>7-افرایش کسب و کارهای اصلی:</a:t>
            </a:r>
            <a:endParaRPr lang="en-US" sz="2000" b="1" dirty="0" smtClean="0">
              <a:latin typeface="Times New Roman" pitchFamily="18" charset="0"/>
              <a:cs typeface="B Mitra" pitchFamily="2" charset="-78"/>
            </a:endParaRPr>
          </a:p>
          <a:p>
            <a:pPr algn="just">
              <a:buNone/>
            </a:pPr>
            <a:r>
              <a:rPr lang="fa-IR" sz="2000" dirty="0" smtClean="0">
                <a:latin typeface="Times New Roman" pitchFamily="18" charset="0"/>
                <a:cs typeface="B Mitra" pitchFamily="2" charset="-78"/>
              </a:rPr>
              <a:t>يكي از اهداف و انگيزه هاي ادغام و تصاحب ،افزايش تعداد كسب و كارهاي محوري به منظور افزايش سودآوري است.شركتهاي خريدار ، بازار محصولات فعلي و آتي را با استراتژي مذكور توسعه مي دهند.</a:t>
            </a:r>
          </a:p>
          <a:p>
            <a:pPr algn="just">
              <a:buNone/>
            </a:pPr>
            <a:endParaRPr lang="fa-IR" sz="2000" dirty="0" smtClean="0">
              <a:latin typeface="Times New Roman" pitchFamily="18" charset="0"/>
              <a:cs typeface="B Mitra" pitchFamily="2" charset="-78"/>
            </a:endParaRPr>
          </a:p>
          <a:p>
            <a:pPr algn="just">
              <a:buNone/>
            </a:pPr>
            <a:r>
              <a:rPr lang="fa-IR" sz="2000" b="1" dirty="0" smtClean="0">
                <a:latin typeface="Times New Roman" pitchFamily="18" charset="0"/>
                <a:cs typeface="B Mitra" pitchFamily="2" charset="-78"/>
              </a:rPr>
              <a:t>8-كسب قدرت بازار : </a:t>
            </a:r>
          </a:p>
          <a:p>
            <a:pPr algn="just">
              <a:buNone/>
            </a:pPr>
            <a:r>
              <a:rPr lang="fa-IR" sz="2000" u="sng" dirty="0" smtClean="0">
                <a:latin typeface="Times New Roman" pitchFamily="18" charset="0"/>
                <a:cs typeface="B Mitra" pitchFamily="2" charset="-78"/>
              </a:rPr>
              <a:t>توانايي در تعيين قيمت، تعداد محصولات فروخته شده و سودآوري بالاتر معمول بازار ، را قدرت بازار گويند</a:t>
            </a:r>
            <a:r>
              <a:rPr lang="fa-IR" sz="2000" dirty="0" smtClean="0">
                <a:latin typeface="Times New Roman" pitchFamily="18" charset="0"/>
                <a:cs typeface="B Mitra" pitchFamily="2" charset="-78"/>
              </a:rPr>
              <a:t>. كسب قدرت بازار به معني توانايي در تعيين قيمت بالاتر از سطح رقبا و بالاتر از بهاي تمام شده محصولات است. شركتها با </a:t>
            </a:r>
            <a:r>
              <a:rPr lang="fa-IR" sz="2000" u="sng" dirty="0" smtClean="0">
                <a:latin typeface="Times New Roman" pitchFamily="18" charset="0"/>
                <a:cs typeface="B Mitra" pitchFamily="2" charset="-78"/>
              </a:rPr>
              <a:t>ادغام و تصاحب افقي </a:t>
            </a:r>
            <a:r>
              <a:rPr lang="fa-IR" sz="2000" dirty="0" smtClean="0">
                <a:latin typeface="Times New Roman" pitchFamily="18" charset="0"/>
                <a:cs typeface="B Mitra" pitchFamily="2" charset="-78"/>
              </a:rPr>
              <a:t>قدرت بازار را افزايش و مانع از ورود رقباي جديد مي شوند.</a:t>
            </a:r>
          </a:p>
          <a:p>
            <a:pPr algn="just">
              <a:buNone/>
            </a:pPr>
            <a:endParaRPr lang="fa-IR" sz="2000" dirty="0" smtClean="0">
              <a:latin typeface="Times New Roman" pitchFamily="18" charset="0"/>
              <a:cs typeface="B Mitra" pitchFamily="2" charset="-78"/>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515112"/>
          </a:xfrm>
        </p:spPr>
        <p:txBody>
          <a:bodyPr>
            <a:normAutofit/>
          </a:bodyPr>
          <a:lstStyle/>
          <a:p>
            <a:pPr algn="ctr"/>
            <a:r>
              <a:rPr lang="fa-IR" sz="2200" b="1" i="1" dirty="0" smtClean="0">
                <a:solidFill>
                  <a:schemeClr val="tx1"/>
                </a:solidFill>
                <a:latin typeface="Calibri" pitchFamily="34" charset="0"/>
                <a:cs typeface="B Mitra" pitchFamily="2" charset="-78"/>
              </a:rPr>
              <a:t>انگیزه ها و اهداف ادغام و تصاحب</a:t>
            </a:r>
            <a:endParaRPr lang="en-US" sz="2200" b="1" i="1" dirty="0" smtClean="0">
              <a:solidFill>
                <a:schemeClr val="tx1"/>
              </a:solidFill>
              <a:latin typeface="Calibri" pitchFamily="34" charset="0"/>
              <a:cs typeface="B Mitra" pitchFamily="2" charset="-78"/>
            </a:endParaRPr>
          </a:p>
        </p:txBody>
      </p:sp>
      <p:sp>
        <p:nvSpPr>
          <p:cNvPr id="3" name="Content Placeholder 2"/>
          <p:cNvSpPr>
            <a:spLocks noGrp="1"/>
          </p:cNvSpPr>
          <p:nvPr>
            <p:ph idx="1"/>
          </p:nvPr>
        </p:nvSpPr>
        <p:spPr/>
        <p:txBody>
          <a:bodyPr>
            <a:normAutofit/>
          </a:bodyPr>
          <a:lstStyle/>
          <a:p>
            <a:pPr algn="just">
              <a:buNone/>
            </a:pPr>
            <a:r>
              <a:rPr lang="fa-IR" sz="2000" b="1" dirty="0" smtClean="0">
                <a:latin typeface="Times New Roman" pitchFamily="18" charset="0"/>
                <a:cs typeface="B Mitra" pitchFamily="2" charset="-78"/>
              </a:rPr>
              <a:t>9-بين المللي شدن شركتها:</a:t>
            </a:r>
          </a:p>
          <a:p>
            <a:pPr algn="just">
              <a:buNone/>
            </a:pPr>
            <a:r>
              <a:rPr lang="fa-IR" sz="2000" dirty="0" smtClean="0">
                <a:latin typeface="Times New Roman" pitchFamily="18" charset="0"/>
                <a:cs typeface="B Mitra" pitchFamily="2" charset="-78"/>
              </a:rPr>
              <a:t>ادغام و تصاحب سريعترين روش براي ورود به بازارها و كسب تكنولوژي جديد در عرصه كسب و كار جهاني است</a:t>
            </a:r>
          </a:p>
          <a:p>
            <a:pPr algn="just">
              <a:buNone/>
            </a:pPr>
            <a:endParaRPr lang="fa-IR" sz="2800" dirty="0" smtClean="0">
              <a:latin typeface="Times New Roman" pitchFamily="18" charset="0"/>
              <a:cs typeface="B Mitra" pitchFamily="2" charset="-78"/>
            </a:endParaRPr>
          </a:p>
          <a:p>
            <a:pPr algn="just">
              <a:buNone/>
            </a:pPr>
            <a:r>
              <a:rPr lang="fa-IR" sz="2000" b="1" dirty="0" smtClean="0">
                <a:latin typeface="Times New Roman" pitchFamily="18" charset="0"/>
                <a:cs typeface="B Mitra" pitchFamily="2" charset="-78"/>
              </a:rPr>
              <a:t>10-غرور و تكبر :</a:t>
            </a:r>
            <a:endParaRPr lang="en-US" sz="2000" b="1" dirty="0" smtClean="0">
              <a:latin typeface="Times New Roman" pitchFamily="18" charset="0"/>
              <a:cs typeface="B Mitra" pitchFamily="2" charset="-78"/>
            </a:endParaRPr>
          </a:p>
          <a:p>
            <a:pPr algn="just">
              <a:buNone/>
            </a:pPr>
            <a:r>
              <a:rPr lang="fa-IR" sz="2000" dirty="0" smtClean="0">
                <a:latin typeface="Times New Roman" pitchFamily="18" charset="0"/>
                <a:cs typeface="B Mitra" pitchFamily="2" charset="-78"/>
              </a:rPr>
              <a:t>بر اساس تحقيقات انجام شده توسط پروفسور رالز، مديران شركتها خلق ارزش و ثروت براي صاحبان سهام را فراموش كرده اند و انگيزه هاي شخصي در به ثمر رساندن استعدادها و توانايي هاي خود را پيگيري مي كنند و اغلب مديران به اين اعتقاد كه قدرت و پرستيژ آنها از طريق انجام معاملات حفظ و افزايش مي يابد كوركورانه استراتژي ادغام و تصاحب را اتخاذ مي كنند.</a:t>
            </a:r>
          </a:p>
          <a:p>
            <a:pPr>
              <a:buNone/>
            </a:pPr>
            <a:endParaRPr lang="fa-IR" sz="2800" dirty="0" smtClean="0">
              <a:latin typeface="Times New Roman" pitchFamily="18" charset="0"/>
              <a:cs typeface="B Mitra" pitchFamily="2" charset="-78"/>
            </a:endParaRPr>
          </a:p>
          <a:p>
            <a:pPr>
              <a:buNone/>
            </a:pPr>
            <a:endParaRPr lang="fa-IR" sz="2800" dirty="0" smtClean="0">
              <a:latin typeface="Times New Roman" pitchFamily="18" charset="0"/>
              <a:cs typeface="B Mitra" pitchFamily="2" charset="-78"/>
            </a:endParaRP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515112"/>
          </a:xfrm>
        </p:spPr>
        <p:txBody>
          <a:bodyPr>
            <a:normAutofit/>
          </a:bodyPr>
          <a:lstStyle/>
          <a:p>
            <a:pPr algn="ctr"/>
            <a:r>
              <a:rPr lang="fa-IR" sz="2200" b="1" i="1" dirty="0" smtClean="0">
                <a:solidFill>
                  <a:schemeClr val="tx1"/>
                </a:solidFill>
                <a:latin typeface="Calibri" pitchFamily="34" charset="0"/>
                <a:cs typeface="B Mitra" pitchFamily="2" charset="-78"/>
              </a:rPr>
              <a:t>انگیزه ها و اهداف ادغام و تصاحب</a:t>
            </a:r>
            <a:endParaRPr lang="en-US" sz="2200" b="1" i="1" dirty="0" smtClean="0">
              <a:solidFill>
                <a:schemeClr val="tx1"/>
              </a:solidFill>
              <a:latin typeface="Calibri" pitchFamily="34" charset="0"/>
              <a:cs typeface="B Mitra" pitchFamily="2" charset="-78"/>
            </a:endParaRPr>
          </a:p>
        </p:txBody>
      </p:sp>
      <p:sp>
        <p:nvSpPr>
          <p:cNvPr id="3" name="Content Placeholder 2"/>
          <p:cNvSpPr>
            <a:spLocks noGrp="1"/>
          </p:cNvSpPr>
          <p:nvPr>
            <p:ph idx="1"/>
          </p:nvPr>
        </p:nvSpPr>
        <p:spPr>
          <a:xfrm>
            <a:off x="457200" y="1371600"/>
            <a:ext cx="8229600" cy="4953000"/>
          </a:xfrm>
        </p:spPr>
        <p:txBody>
          <a:bodyPr/>
          <a:lstStyle/>
          <a:p>
            <a:pPr>
              <a:buNone/>
            </a:pPr>
            <a:r>
              <a:rPr lang="fa-IR" sz="2000" b="1" dirty="0" smtClean="0">
                <a:latin typeface="Times New Roman" pitchFamily="18" charset="0"/>
                <a:cs typeface="B Mitra" pitchFamily="2" charset="-78"/>
              </a:rPr>
              <a:t>11-كاهش ريسك:</a:t>
            </a:r>
          </a:p>
          <a:p>
            <a:pPr algn="just">
              <a:buNone/>
            </a:pPr>
            <a:r>
              <a:rPr lang="fa-IR" sz="2000" dirty="0" smtClean="0">
                <a:latin typeface="Times New Roman" pitchFamily="18" charset="0"/>
                <a:cs typeface="B Mitra" pitchFamily="2" charset="-78"/>
              </a:rPr>
              <a:t>يكي ديگر از اهداف و انگيزه هاي خريد و تصاحب شركتها كاهش ريسك از طريق ورود به بازار محصولات جديد و تنوع بخشي در فعاليتهاي شركت خريدار است. مديران شركتهاي خريدار ادعا دارند كه تنوع بخشي به تثبيت جريان درآمدي شركت كمك مي كند و ريسك و ورشكستگي را كاهش مي دهد.</a:t>
            </a:r>
          </a:p>
          <a:p>
            <a:pPr algn="just">
              <a:buNone/>
            </a:pPr>
            <a:endParaRPr lang="fa-IR" sz="3600" dirty="0" smtClean="0">
              <a:latin typeface="Times New Roman" pitchFamily="18" charset="0"/>
              <a:cs typeface="B Mitra" pitchFamily="2" charset="-78"/>
            </a:endParaRPr>
          </a:p>
          <a:p>
            <a:pPr algn="just">
              <a:buNone/>
            </a:pPr>
            <a:r>
              <a:rPr lang="fa-IR" sz="2000" b="1" dirty="0" smtClean="0">
                <a:latin typeface="Times New Roman" pitchFamily="18" charset="0"/>
                <a:cs typeface="B Mitra" pitchFamily="2" charset="-78"/>
              </a:rPr>
              <a:t>12-كسب مزايا و پاداش مديريت:</a:t>
            </a:r>
            <a:endParaRPr lang="en-US" sz="2000" b="1" dirty="0" smtClean="0">
              <a:latin typeface="Times New Roman" pitchFamily="18" charset="0"/>
              <a:cs typeface="B Mitra" pitchFamily="2" charset="-78"/>
            </a:endParaRPr>
          </a:p>
          <a:p>
            <a:pPr algn="just">
              <a:buNone/>
            </a:pPr>
            <a:r>
              <a:rPr lang="fa-IR" sz="2000" dirty="0" smtClean="0">
                <a:latin typeface="Times New Roman" pitchFamily="18" charset="0"/>
                <a:cs typeface="B Mitra" pitchFamily="2" charset="-78"/>
              </a:rPr>
              <a:t>تحقيقات بيانگر اين است كه مديران عالي شركتها، فعالانه در پي افزايش منافع شخصي(پاداش و مزايا) از طريق تصاحب شركتها مي باشند. بر اساس اين تحقيقات ميزان مالكيت مديران و افزايش ثروت سهامداران رابطه مستقيم وجود دارد.</a:t>
            </a:r>
            <a:endParaRPr lang="en-US" sz="2000" dirty="0" smtClean="0">
              <a:latin typeface="Times New Roman" pitchFamily="18" charset="0"/>
              <a:cs typeface="B Mitra" pitchFamily="2" charset="-7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591312"/>
          </a:xfrm>
        </p:spPr>
        <p:txBody>
          <a:bodyPr>
            <a:normAutofit/>
          </a:bodyPr>
          <a:lstStyle/>
          <a:p>
            <a:pPr algn="ctr"/>
            <a:r>
              <a:rPr lang="fa-IR" sz="2200" b="1" i="1" dirty="0" smtClean="0">
                <a:solidFill>
                  <a:schemeClr val="tx1"/>
                </a:solidFill>
                <a:latin typeface="Calibri" pitchFamily="34" charset="0"/>
                <a:cs typeface="B Mitra" pitchFamily="2" charset="-78"/>
              </a:rPr>
              <a:t>معايب ادغام و تصاحب</a:t>
            </a:r>
            <a:endParaRPr lang="en-US" sz="2200" b="1" i="1" dirty="0" smtClean="0">
              <a:solidFill>
                <a:schemeClr val="tx1"/>
              </a:solidFill>
              <a:latin typeface="Calibri" pitchFamily="34" charset="0"/>
              <a:cs typeface="B Mitra" pitchFamily="2" charset="-78"/>
            </a:endParaRPr>
          </a:p>
        </p:txBody>
      </p:sp>
      <p:sp>
        <p:nvSpPr>
          <p:cNvPr id="3" name="Content Placeholder 2"/>
          <p:cNvSpPr>
            <a:spLocks noGrp="1"/>
          </p:cNvSpPr>
          <p:nvPr>
            <p:ph idx="1"/>
          </p:nvPr>
        </p:nvSpPr>
        <p:spPr/>
        <p:txBody>
          <a:bodyPr/>
          <a:lstStyle/>
          <a:p>
            <a:r>
              <a:rPr lang="fa-IR" sz="2000" dirty="0" smtClean="0">
                <a:latin typeface="Times New Roman" pitchFamily="18" charset="0"/>
                <a:cs typeface="B Mitra" pitchFamily="2" charset="-78"/>
              </a:rPr>
              <a:t>مهمترين معايب ادغام و تصاحب شركتها به شرح ذيل مي باشد:</a:t>
            </a:r>
          </a:p>
          <a:p>
            <a:r>
              <a:rPr lang="fa-IR" sz="2000" dirty="0" smtClean="0">
                <a:latin typeface="Times New Roman" pitchFamily="18" charset="0"/>
                <a:cs typeface="B Mitra" pitchFamily="2" charset="-78"/>
              </a:rPr>
              <a:t>1-عدم تحقق نتايج مورد انتظار مالي</a:t>
            </a:r>
          </a:p>
          <a:p>
            <a:r>
              <a:rPr lang="fa-IR" sz="2000" dirty="0" smtClean="0">
                <a:latin typeface="Times New Roman" pitchFamily="18" charset="0"/>
                <a:cs typeface="B Mitra" pitchFamily="2" charset="-78"/>
              </a:rPr>
              <a:t>2-ايجاد تضاد بين مديريت دو شركت</a:t>
            </a:r>
          </a:p>
          <a:p>
            <a:r>
              <a:rPr lang="fa-IR" sz="2000" dirty="0" smtClean="0">
                <a:latin typeface="Times New Roman" pitchFamily="18" charset="0"/>
                <a:cs typeface="B Mitra" pitchFamily="2" charset="-78"/>
              </a:rPr>
              <a:t>3-امكان بروز مشكلات به دليل اختلاف عقيده سهامداران اقليت</a:t>
            </a:r>
          </a:p>
          <a:p>
            <a:r>
              <a:rPr lang="fa-IR" sz="2000" dirty="0" smtClean="0">
                <a:latin typeface="Times New Roman" pitchFamily="18" charset="0"/>
                <a:cs typeface="B Mitra" pitchFamily="2" charset="-78"/>
              </a:rPr>
              <a:t>4-امكان تعارض با قوانين ضد انحصار دولتي و نتيجتا راكد شدن فعاليتهاي ادغام</a:t>
            </a:r>
            <a:endParaRPr lang="en-US" sz="2000" dirty="0" smtClean="0">
              <a:latin typeface="Times New Roman" pitchFamily="18" charset="0"/>
              <a:cs typeface="B Mitra" pitchFamily="2" charset="-78"/>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438912"/>
          </a:xfrm>
        </p:spPr>
        <p:txBody>
          <a:bodyPr>
            <a:normAutofit/>
          </a:bodyPr>
          <a:lstStyle/>
          <a:p>
            <a:pPr algn="ctr"/>
            <a:r>
              <a:rPr lang="fa-IR" sz="2200" b="1" i="1" dirty="0" smtClean="0">
                <a:solidFill>
                  <a:schemeClr val="tx1"/>
                </a:solidFill>
                <a:latin typeface="Calibri" pitchFamily="34" charset="0"/>
                <a:cs typeface="B Mitra" pitchFamily="2" charset="-78"/>
              </a:rPr>
              <a:t>روش هاي مقابله شركت هدف با تلاشهاي تصاحب</a:t>
            </a:r>
            <a:endParaRPr lang="en-US" sz="2200" b="1" i="1" dirty="0" smtClean="0">
              <a:solidFill>
                <a:schemeClr val="tx1"/>
              </a:solidFill>
              <a:latin typeface="Calibri" pitchFamily="34" charset="0"/>
              <a:cs typeface="B Mitra" pitchFamily="2" charset="-78"/>
            </a:endParaRPr>
          </a:p>
        </p:txBody>
      </p:sp>
      <p:sp>
        <p:nvSpPr>
          <p:cNvPr id="3" name="Content Placeholder 2"/>
          <p:cNvSpPr>
            <a:spLocks noGrp="1"/>
          </p:cNvSpPr>
          <p:nvPr>
            <p:ph idx="1"/>
          </p:nvPr>
        </p:nvSpPr>
        <p:spPr/>
        <p:txBody>
          <a:bodyPr numCol="1">
            <a:normAutofit/>
          </a:bodyPr>
          <a:lstStyle/>
          <a:p>
            <a:pPr marL="88900" lvl="2" indent="0" algn="just">
              <a:buNone/>
            </a:pPr>
            <a:r>
              <a:rPr lang="fa-IR" sz="2000" dirty="0" smtClean="0">
                <a:latin typeface="Times New Roman" pitchFamily="18" charset="0"/>
                <a:cs typeface="B Mitra" pitchFamily="2" charset="-78"/>
              </a:rPr>
              <a:t>معمولا شركتهاي هدف به منظور ممانعت از تصاحب شدن اقدامات زير را انجام مي دهند:</a:t>
            </a:r>
          </a:p>
          <a:p>
            <a:pPr marL="88900" lvl="2" indent="0" algn="just">
              <a:buNone/>
            </a:pPr>
            <a:r>
              <a:rPr lang="fa-IR" sz="2000" dirty="0" smtClean="0">
                <a:latin typeface="Times New Roman" pitchFamily="18" charset="0"/>
                <a:cs typeface="B Mitra" pitchFamily="2" charset="-78"/>
              </a:rPr>
              <a:t>1-تبليغ بر عليه مهاجم</a:t>
            </a:r>
          </a:p>
          <a:p>
            <a:pPr marL="88900" lvl="2" indent="0" algn="just">
              <a:buNone/>
            </a:pPr>
            <a:r>
              <a:rPr lang="fa-IR" sz="2000" dirty="0" smtClean="0">
                <a:latin typeface="Times New Roman" pitchFamily="18" charset="0"/>
                <a:cs typeface="B Mitra" pitchFamily="2" charset="-78"/>
              </a:rPr>
              <a:t>2-بازخريد سهام شركت</a:t>
            </a:r>
          </a:p>
          <a:p>
            <a:pPr marL="88900" lvl="2" indent="0" algn="just">
              <a:buNone/>
            </a:pPr>
            <a:r>
              <a:rPr lang="fa-IR" sz="2000" dirty="0" smtClean="0">
                <a:latin typeface="Times New Roman" pitchFamily="18" charset="0"/>
                <a:cs typeface="B Mitra" pitchFamily="2" charset="-78"/>
              </a:rPr>
              <a:t>3-متوسل شدن به اقدام قانوني</a:t>
            </a:r>
          </a:p>
          <a:p>
            <a:pPr marL="88900" lvl="2" indent="0" algn="just">
              <a:buNone/>
            </a:pPr>
            <a:r>
              <a:rPr lang="fa-IR" sz="2000" dirty="0" smtClean="0">
                <a:latin typeface="Times New Roman" pitchFamily="18" charset="0"/>
                <a:cs typeface="B Mitra" pitchFamily="2" charset="-78"/>
              </a:rPr>
              <a:t>4-ادغام با شركتهاي منصف تر</a:t>
            </a:r>
          </a:p>
          <a:p>
            <a:pPr marL="88900" lvl="2" indent="0" algn="just">
              <a:buNone/>
            </a:pPr>
            <a:r>
              <a:rPr lang="fa-IR" sz="2000" dirty="0" smtClean="0">
                <a:latin typeface="Times New Roman" pitchFamily="18" charset="0"/>
                <a:cs typeface="B Mitra" pitchFamily="2" charset="-78"/>
              </a:rPr>
              <a:t>5-اعلام سود سهام جذاب براي راضي نگهداشتن سهامداران و ممانعت از فروش سهام توسط آنها</a:t>
            </a:r>
          </a:p>
          <a:p>
            <a:pPr marL="88900" lvl="2" indent="0" algn="just">
              <a:buNone/>
            </a:pPr>
            <a:r>
              <a:rPr lang="fa-IR" sz="2000" dirty="0" smtClean="0">
                <a:latin typeface="Times New Roman" pitchFamily="18" charset="0"/>
                <a:cs typeface="B Mitra" pitchFamily="2" charset="-78"/>
              </a:rPr>
              <a:t>6-موافقت نامه خاص</a:t>
            </a:r>
          </a:p>
          <a:p>
            <a:pPr marL="88900" lvl="2" indent="0" algn="just">
              <a:buNone/>
            </a:pPr>
            <a:r>
              <a:rPr lang="fa-IR" sz="2000" dirty="0" smtClean="0">
                <a:latin typeface="Times New Roman" pitchFamily="18" charset="0"/>
                <a:cs typeface="B Mitra" pitchFamily="2" charset="-78"/>
              </a:rPr>
              <a:t>7-تبديل به سهامي خاص كردن يك شركت سهامي عام</a:t>
            </a:r>
          </a:p>
          <a:p>
            <a:pPr lvl="2" algn="just">
              <a:buNone/>
            </a:pPr>
            <a:endParaRPr lang="fa-IR" sz="2000" dirty="0" smtClean="0">
              <a:latin typeface="Times New Roman" pitchFamily="18" charset="0"/>
              <a:cs typeface="B Mitra" pitchFamily="2" charset="-78"/>
            </a:endParaRPr>
          </a:p>
        </p:txBody>
      </p:sp>
    </p:spTree>
  </p:cSld>
  <p:clrMapOvr>
    <a:masterClrMapping/>
  </p:clrMapOvr>
  <p:transition>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515112"/>
          </a:xfrm>
        </p:spPr>
        <p:txBody>
          <a:bodyPr>
            <a:normAutofit/>
          </a:bodyPr>
          <a:lstStyle/>
          <a:p>
            <a:pPr algn="ctr"/>
            <a:r>
              <a:rPr lang="fa-IR" sz="2200" b="1" i="1" dirty="0" smtClean="0">
                <a:solidFill>
                  <a:schemeClr val="tx1"/>
                </a:solidFill>
                <a:latin typeface="Calibri" pitchFamily="34" charset="0"/>
                <a:cs typeface="B Mitra" pitchFamily="2" charset="-78"/>
              </a:rPr>
              <a:t>پژوهش هاي انجام شده در زمينه ادغام و تصاحب</a:t>
            </a:r>
            <a:endParaRPr lang="en-US" sz="2200" b="1" i="1" dirty="0" smtClean="0">
              <a:solidFill>
                <a:schemeClr val="tx1"/>
              </a:solidFill>
              <a:latin typeface="Calibri" pitchFamily="34" charset="0"/>
              <a:cs typeface="B Mitra" pitchFamily="2" charset="-78"/>
            </a:endParaRPr>
          </a:p>
        </p:txBody>
      </p:sp>
      <p:sp>
        <p:nvSpPr>
          <p:cNvPr id="3" name="Content Placeholder 2"/>
          <p:cNvSpPr>
            <a:spLocks noGrp="1"/>
          </p:cNvSpPr>
          <p:nvPr>
            <p:ph idx="1"/>
          </p:nvPr>
        </p:nvSpPr>
        <p:spPr>
          <a:xfrm>
            <a:off x="457200" y="1447800"/>
            <a:ext cx="8229600" cy="4876800"/>
          </a:xfrm>
        </p:spPr>
        <p:txBody>
          <a:bodyPr>
            <a:normAutofit/>
          </a:bodyPr>
          <a:lstStyle/>
          <a:p>
            <a:r>
              <a:rPr lang="fa-IR" sz="2000" dirty="0" smtClean="0">
                <a:latin typeface="Times New Roman" pitchFamily="18" charset="0"/>
                <a:cs typeface="B Mitra" pitchFamily="2" charset="-78"/>
              </a:rPr>
              <a:t>1-پژوهش رحمان و ليماك در سال 2000</a:t>
            </a:r>
          </a:p>
          <a:p>
            <a:pPr>
              <a:buNone/>
            </a:pPr>
            <a:r>
              <a:rPr lang="fa-IR" sz="2000" dirty="0" smtClean="0">
                <a:latin typeface="Times New Roman" pitchFamily="18" charset="0"/>
                <a:cs typeface="B Mitra" pitchFamily="2" charset="-78"/>
              </a:rPr>
              <a:t>اين دو محقق عملكرد مالي 97 شركت خريدار و 117 شركت هدف در سالهاي 1988 تا 1992 در مالزي مورد بررسي قرار دادند. در اين پژوهش معيار موفقيت را ميزان جريان نقدي عملياتي دو سال قبل از تصاحب و تركيب اطلاعات مالي دو سال پس از تصاحب بر اساس داده هاي صورتهاي مالي شركتهاي خريدار و هدف تعريف كرده است .</a:t>
            </a:r>
          </a:p>
          <a:p>
            <a:pPr>
              <a:buNone/>
            </a:pPr>
            <a:r>
              <a:rPr lang="fa-IR" sz="2000" dirty="0" smtClean="0">
                <a:latin typeface="Times New Roman" pitchFamily="18" charset="0"/>
                <a:cs typeface="B Mitra" pitchFamily="2" charset="-78"/>
              </a:rPr>
              <a:t>تصاحب در شركتهاي مالزي باعث بهبود جريانهاي نقدي عملياتي در بلندمدت شده است. بهبود عملكرد پس از تصاحب ، ناشي از افزايش در حاشيه سود(جريان نقدي در هر دلار از فروش) و گردش دارايي (فروش به ازاي هر دلار دارايي) بوده است.</a:t>
            </a:r>
          </a:p>
          <a:p>
            <a:pPr>
              <a:buNone/>
            </a:pPr>
            <a:endParaRPr lang="fa-IR" sz="2000" dirty="0" smtClean="0">
              <a:latin typeface="Times New Roman" pitchFamily="18" charset="0"/>
              <a:cs typeface="B Mitra" pitchFamily="2" charset="-7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562600"/>
          </a:xfrm>
        </p:spPr>
        <p:txBody>
          <a:bodyPr/>
          <a:lstStyle/>
          <a:p>
            <a:pPr algn="just">
              <a:spcAft>
                <a:spcPts val="1200"/>
              </a:spcAft>
              <a:buNone/>
            </a:pPr>
            <a:r>
              <a:rPr lang="ar-SA" sz="2400" dirty="0" smtClean="0">
                <a:latin typeface="Times New Roman" pitchFamily="18" charset="0"/>
                <a:cs typeface="B Mitra" pitchFamily="2" charset="-78"/>
              </a:rPr>
              <a:t> </a:t>
            </a:r>
            <a:r>
              <a:rPr lang="fa-IR" sz="2400" dirty="0" smtClean="0">
                <a:latin typeface="Times New Roman" pitchFamily="18" charset="0"/>
                <a:cs typeface="B Mitra" pitchFamily="2" charset="-78"/>
              </a:rPr>
              <a:t>امروزه رقابت در سطح جهانی به قدری افزایش یافته است که تکیه بر کارایی درونی و نقاط قوت بنگاه به تنهایی موجب دوام و رشد آن نمی شود بلکه شرکتها ی امروزی با اتخاذ روشهای ترکیب ، از منابع قابل بهره برداری یکدیگر به صورت مشترک استفاده می کنند شرکت ها با همفکریی گروهی در مقابل تهدیدهای محیط رقابتی ایستادگی می کنند . علم اقتصاد ، پویایی ابزارهای ترکیب منابع و انجام معاملات خرید و ادغام و تصاحب شرکت ها را مفید می داند.</a:t>
            </a:r>
          </a:p>
          <a:p>
            <a:pPr algn="just">
              <a:spcAft>
                <a:spcPts val="1200"/>
              </a:spcAft>
              <a:buNone/>
            </a:pPr>
            <a:endParaRPr lang="fa-IR" sz="2400" dirty="0" smtClean="0">
              <a:latin typeface="Times New Roman" pitchFamily="18" charset="0"/>
              <a:cs typeface="B Mitra" pitchFamily="2" charset="-78"/>
            </a:endParaRPr>
          </a:p>
          <a:p>
            <a:pPr algn="just">
              <a:spcAft>
                <a:spcPts val="1200"/>
              </a:spcAft>
              <a:buNone/>
            </a:pPr>
            <a:r>
              <a:rPr lang="fa-IR" sz="2400" dirty="0" smtClean="0">
                <a:latin typeface="Times New Roman" pitchFamily="18" charset="0"/>
                <a:cs typeface="B Mitra" pitchFamily="2" charset="-78"/>
              </a:rPr>
              <a:t>ادغام و تصاحب، شرایطی را به وجود می آورد که دو کسب و کار ، زیر یک چتر ، تحت کنترل موثر مشابه قرار می گیرند  در واقع دو شرکت بر اساس خواست و رضایت طرفین در یک بدنه جدید ترکیب می شوند.</a:t>
            </a:r>
            <a:endParaRPr lang="fa-IR" dirty="0"/>
          </a:p>
        </p:txBody>
      </p:sp>
      <p:sp>
        <p:nvSpPr>
          <p:cNvPr id="4" name="Title 1"/>
          <p:cNvSpPr txBox="1">
            <a:spLocks/>
          </p:cNvSpPr>
          <p:nvPr/>
        </p:nvSpPr>
        <p:spPr>
          <a:xfrm>
            <a:off x="838200" y="152400"/>
            <a:ext cx="7620000" cy="609600"/>
          </a:xfrm>
          <a:prstGeom prst="rect">
            <a:avLst/>
          </a:prstGeom>
        </p:spPr>
        <p:txBody>
          <a:bodyPr vert="horz" lIns="0" rIns="0" bIns="0" anchor="b">
            <a:norm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fa-IR" sz="2800" b="0" i="0" u="none" strike="noStrike" kern="1200" cap="none" spc="0" normalizeH="0" baseline="0" noProof="0" dirty="0" smtClean="0">
                <a:ln>
                  <a:noFill/>
                </a:ln>
                <a:solidFill>
                  <a:schemeClr val="accent2">
                    <a:lumMod val="50000"/>
                  </a:schemeClr>
                </a:solidFill>
                <a:effectLst/>
                <a:uLnTx/>
                <a:uFillTx/>
                <a:latin typeface="Arial" pitchFamily="34" charset="0"/>
                <a:ea typeface="+mj-ea"/>
                <a:cs typeface="B Titr" pitchFamily="2" charset="-78"/>
              </a:rPr>
              <a:t>1-مقدمه</a:t>
            </a:r>
            <a:endParaRPr kumimoji="0" lang="fa-IR" sz="2600" b="0" i="0" u="none" strike="noStrike" kern="1200" cap="none" spc="0" normalizeH="0" baseline="0" noProof="0" dirty="0" smtClean="0">
              <a:ln>
                <a:noFill/>
              </a:ln>
              <a:solidFill>
                <a:schemeClr val="tx2"/>
              </a:solidFill>
              <a:effectLst/>
              <a:uLnTx/>
              <a:uFillTx/>
              <a:latin typeface="+mj-lt"/>
              <a:ea typeface="+mj-ea"/>
              <a:cs typeface="B Titr" pitchFamily="2" charset="-78"/>
            </a:endParaRPr>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457200"/>
            <a:ext cx="8458200" cy="667512"/>
          </a:xfrm>
        </p:spPr>
        <p:txBody>
          <a:bodyPr>
            <a:normAutofit/>
          </a:bodyPr>
          <a:lstStyle/>
          <a:p>
            <a:pPr algn="ctr"/>
            <a:r>
              <a:rPr lang="fa-IR" sz="2700" b="1" i="1" dirty="0" smtClean="0">
                <a:solidFill>
                  <a:schemeClr val="tx1"/>
                </a:solidFill>
                <a:latin typeface="Calibri" pitchFamily="34" charset="0"/>
                <a:cs typeface="B Mitra" pitchFamily="2" charset="-78"/>
              </a:rPr>
              <a:t>مفهوم ادغام و تصاحب </a:t>
            </a:r>
          </a:p>
        </p:txBody>
      </p:sp>
      <p:sp>
        <p:nvSpPr>
          <p:cNvPr id="3" name="Content Placeholder 2"/>
          <p:cNvSpPr>
            <a:spLocks noGrp="1"/>
          </p:cNvSpPr>
          <p:nvPr>
            <p:ph idx="1"/>
          </p:nvPr>
        </p:nvSpPr>
        <p:spPr>
          <a:xfrm>
            <a:off x="304800" y="1371600"/>
            <a:ext cx="8229600" cy="5181600"/>
          </a:xfrm>
        </p:spPr>
        <p:txBody>
          <a:bodyPr/>
          <a:lstStyle/>
          <a:p>
            <a:pPr algn="just">
              <a:buNone/>
            </a:pPr>
            <a:r>
              <a:rPr lang="fa-IR" sz="2400" b="1" u="sng" dirty="0" smtClean="0">
                <a:latin typeface="Times New Roman" pitchFamily="18" charset="0"/>
                <a:cs typeface="B Mitra" pitchFamily="2" charset="-78"/>
              </a:rPr>
              <a:t>ادغام : </a:t>
            </a:r>
            <a:r>
              <a:rPr lang="fa-IR" sz="2400" dirty="0" smtClean="0">
                <a:latin typeface="Times New Roman" pitchFamily="18" charset="0"/>
                <a:cs typeface="B Mitra" pitchFamily="2" charset="-78"/>
              </a:rPr>
              <a:t>از به هم پیوستن دو یا چند شرکت به صورت افقی ، عمودی و یا مختلط (مرکب)حاصل می شود و نتیجه آن شکل گیری یک یا چند شرکت جدید با نام جدید و یا با حفظ نام قبلی اما با شخصیت حقوقی مستقل و متفاوت از شخصیتهای حقوقی دو یا چند شرکت قبل از ادغام می باشد.</a:t>
            </a:r>
          </a:p>
          <a:p>
            <a:pPr algn="just">
              <a:buNone/>
            </a:pPr>
            <a:endParaRPr lang="fa-IR" sz="2400" dirty="0" smtClean="0">
              <a:latin typeface="Times New Roman" pitchFamily="18" charset="0"/>
              <a:cs typeface="B Mitra" pitchFamily="2" charset="-78"/>
            </a:endParaRPr>
          </a:p>
          <a:p>
            <a:pPr algn="just">
              <a:buNone/>
            </a:pPr>
            <a:r>
              <a:rPr lang="fa-IR" sz="2400" b="1" u="sng" dirty="0" smtClean="0">
                <a:latin typeface="Times New Roman" pitchFamily="18" charset="0"/>
                <a:cs typeface="B Mitra" pitchFamily="2" charset="-78"/>
              </a:rPr>
              <a:t>تصاحب (خرید): </a:t>
            </a:r>
            <a:r>
              <a:rPr lang="fa-IR" sz="2400" dirty="0" smtClean="0">
                <a:latin typeface="Times New Roman" pitchFamily="18" charset="0"/>
                <a:cs typeface="B Mitra" pitchFamily="2" charset="-78"/>
              </a:rPr>
              <a:t>یعنی بهم پیوستن دو یا چند شرکت به صورت افقی ، عمودی و یا مختلط (مرکب)، به طوریکه شرکتی با حفظ شخصیت حقوقی خود ، شرکت یا شرکتهای دیگر را خریداری می نماید ، شرکتهای تصاحب شده شخصیت حقوقی خود را از دست می دهند و در شرکت تصاحب کننده ادغام می گردند.</a:t>
            </a:r>
            <a:endParaRPr lang="fa-IR" sz="2400" dirty="0">
              <a:latin typeface="Times New Roman" pitchFamily="18" charset="0"/>
              <a:cs typeface="B Mitra" pitchFamily="2" charset="-7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143000"/>
            <a:ext cx="8229600" cy="5410200"/>
          </a:xfrm>
        </p:spPr>
        <p:txBody>
          <a:bodyPr/>
          <a:lstStyle/>
          <a:p>
            <a:r>
              <a:rPr lang="fa-IR" sz="2400" dirty="0" smtClean="0">
                <a:latin typeface="Times New Roman" pitchFamily="18" charset="0"/>
                <a:cs typeface="B Mitra" pitchFamily="2" charset="-78"/>
              </a:rPr>
              <a:t>شرکتها با توجه به نوع عملیات شرکت هدف ، به سه روش تصاحب و ادغام را انجام می دهند:</a:t>
            </a:r>
          </a:p>
          <a:p>
            <a:pPr>
              <a:buNone/>
            </a:pPr>
            <a:r>
              <a:rPr lang="fa-IR" sz="2400" b="1" u="sng" dirty="0" smtClean="0">
                <a:latin typeface="Times New Roman" pitchFamily="18" charset="0"/>
                <a:cs typeface="B Mitra" pitchFamily="2" charset="-78"/>
              </a:rPr>
              <a:t>1-تصاحب افقی:</a:t>
            </a:r>
          </a:p>
          <a:p>
            <a:pPr>
              <a:buNone/>
            </a:pPr>
            <a:r>
              <a:rPr lang="fa-IR" sz="2200" dirty="0" smtClean="0">
                <a:latin typeface="Times New Roman" pitchFamily="18" charset="0"/>
                <a:cs typeface="B Mitra" pitchFamily="2" charset="-78"/>
              </a:rPr>
              <a:t>این استراتژی تصاحب در واقع تصاحب شرکتهای مشابه رقیب ، به منظور افزایش سهم بازار و کسب قدرت بازار را تصاحب افقی می گویند .</a:t>
            </a:r>
          </a:p>
          <a:p>
            <a:pPr>
              <a:buNone/>
            </a:pPr>
            <a:r>
              <a:rPr lang="fa-IR" sz="2200" dirty="0" smtClean="0">
                <a:latin typeface="Times New Roman" pitchFamily="18" charset="0"/>
                <a:cs typeface="B Mitra" pitchFamily="2" charset="-78"/>
              </a:rPr>
              <a:t>در این روش رقبایی که محصول مشابه در یک منطقه جغرافیایی تولید و عرضه می کنند خریداری و تصاحب می شوند.</a:t>
            </a:r>
          </a:p>
          <a:p>
            <a:pPr>
              <a:buNone/>
            </a:pPr>
            <a:r>
              <a:rPr lang="fa-IR" sz="2400" b="1" u="sng" dirty="0" smtClean="0">
                <a:latin typeface="Times New Roman" pitchFamily="18" charset="0"/>
                <a:cs typeface="B Mitra" pitchFamily="2" charset="-78"/>
              </a:rPr>
              <a:t>2-تصاحب عمودی:</a:t>
            </a:r>
          </a:p>
          <a:p>
            <a:pPr>
              <a:buNone/>
            </a:pPr>
            <a:r>
              <a:rPr lang="fa-IR" sz="2200" dirty="0" smtClean="0">
                <a:latin typeface="Times New Roman" pitchFamily="18" charset="0"/>
                <a:cs typeface="B Mitra" pitchFamily="2" charset="-78"/>
              </a:rPr>
              <a:t>خرید و تصاحب شرکتهایی که در زنجیره ارزش خریدار، به عنوان خریدار  یا فروشنده باشند را خرید و تصاحب عمودی گویند.</a:t>
            </a:r>
          </a:p>
          <a:p>
            <a:pPr>
              <a:buNone/>
            </a:pPr>
            <a:r>
              <a:rPr lang="fa-IR" sz="2200" dirty="0" smtClean="0">
                <a:latin typeface="Times New Roman" pitchFamily="18" charset="0"/>
                <a:cs typeface="B Mitra" pitchFamily="2" charset="-78"/>
              </a:rPr>
              <a:t>این استراتژی با هدف رسیدن به صرفه جویی در خرید، فروش و توزیع اتخاذ می شود و به دو شاخه </a:t>
            </a:r>
            <a:r>
              <a:rPr lang="fa-IR" sz="2200" b="1" u="sng" dirty="0" smtClean="0">
                <a:latin typeface="Times New Roman" pitchFamily="18" charset="0"/>
                <a:cs typeface="B Mitra" pitchFamily="2" charset="-78"/>
              </a:rPr>
              <a:t>ترکیب به جلو </a:t>
            </a:r>
            <a:r>
              <a:rPr lang="fa-IR" sz="2200" dirty="0" smtClean="0">
                <a:latin typeface="Times New Roman" pitchFamily="18" charset="0"/>
                <a:cs typeface="B Mitra" pitchFamily="2" charset="-78"/>
              </a:rPr>
              <a:t>و </a:t>
            </a:r>
            <a:r>
              <a:rPr lang="fa-IR" sz="2200" b="1" u="sng" dirty="0" smtClean="0">
                <a:latin typeface="Times New Roman" pitchFamily="18" charset="0"/>
                <a:cs typeface="B Mitra" pitchFamily="2" charset="-78"/>
              </a:rPr>
              <a:t>ترکیب به عقب </a:t>
            </a:r>
            <a:r>
              <a:rPr lang="fa-IR" sz="2200" dirty="0" smtClean="0">
                <a:latin typeface="Times New Roman" pitchFamily="18" charset="0"/>
                <a:cs typeface="B Mitra" pitchFamily="2" charset="-78"/>
              </a:rPr>
              <a:t>تقسیم می شود</a:t>
            </a:r>
            <a:endParaRPr lang="fa-IR" sz="2200" dirty="0">
              <a:latin typeface="Times New Roman" pitchFamily="18" charset="0"/>
              <a:cs typeface="B Mitra" pitchFamily="2" charset="-78"/>
            </a:endParaRPr>
          </a:p>
        </p:txBody>
      </p:sp>
      <p:sp>
        <p:nvSpPr>
          <p:cNvPr id="4" name="Title 1"/>
          <p:cNvSpPr>
            <a:spLocks noGrp="1"/>
          </p:cNvSpPr>
          <p:nvPr>
            <p:ph type="title"/>
          </p:nvPr>
        </p:nvSpPr>
        <p:spPr>
          <a:xfrm>
            <a:off x="152400" y="533400"/>
            <a:ext cx="8458200" cy="609600"/>
          </a:xfrm>
        </p:spPr>
        <p:txBody>
          <a:bodyPr>
            <a:normAutofit/>
          </a:bodyPr>
          <a:lstStyle/>
          <a:p>
            <a:pPr algn="ctr"/>
            <a:r>
              <a:rPr lang="fa-IR" sz="2700" b="1" i="1" dirty="0" smtClean="0">
                <a:solidFill>
                  <a:schemeClr val="tx1"/>
                </a:solidFill>
                <a:latin typeface="Calibri" pitchFamily="34" charset="0"/>
                <a:cs typeface="B Mitra" pitchFamily="2" charset="-78"/>
              </a:rPr>
              <a:t>استراتژی های ادغام و تصاحب</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591312"/>
          </a:xfrm>
        </p:spPr>
        <p:txBody>
          <a:bodyPr>
            <a:normAutofit fontScale="90000"/>
          </a:bodyPr>
          <a:lstStyle/>
          <a:p>
            <a:pPr algn="ctr"/>
            <a:r>
              <a:rPr lang="fa-IR" sz="2400" dirty="0" smtClean="0">
                <a:cs typeface="B Badr" pitchFamily="2" charset="-78"/>
              </a:rPr>
              <a:t/>
            </a:r>
            <a:br>
              <a:rPr lang="fa-IR" sz="2400" dirty="0" smtClean="0">
                <a:cs typeface="B Badr" pitchFamily="2" charset="-78"/>
              </a:rPr>
            </a:br>
            <a:r>
              <a:rPr lang="fa-IR" sz="2400" b="1" i="1" dirty="0" smtClean="0">
                <a:solidFill>
                  <a:schemeClr val="tx1"/>
                </a:solidFill>
                <a:latin typeface="Calibri" pitchFamily="34" charset="0"/>
                <a:cs typeface="B Mitra" pitchFamily="2" charset="-78"/>
              </a:rPr>
              <a:t>استراتژی های ادغام و تصاحب</a:t>
            </a:r>
            <a:endParaRPr lang="fa-IR" sz="2400" b="1" dirty="0">
              <a:solidFill>
                <a:schemeClr val="tx1"/>
              </a:solidFill>
              <a:effectLst>
                <a:outerShdw blurRad="38100" dist="38100" dir="2700000" algn="tl">
                  <a:srgbClr val="000000">
                    <a:alpha val="43137"/>
                  </a:srgbClr>
                </a:outerShdw>
              </a:effectLst>
              <a:cs typeface="B Badr" pitchFamily="2" charset="-78"/>
            </a:endParaRPr>
          </a:p>
        </p:txBody>
      </p:sp>
      <p:sp>
        <p:nvSpPr>
          <p:cNvPr id="3" name="Content Placeholder 2"/>
          <p:cNvSpPr>
            <a:spLocks noGrp="1"/>
          </p:cNvSpPr>
          <p:nvPr>
            <p:ph idx="1"/>
          </p:nvPr>
        </p:nvSpPr>
        <p:spPr>
          <a:xfrm>
            <a:off x="457200" y="1219200"/>
            <a:ext cx="8229600" cy="5105400"/>
          </a:xfrm>
        </p:spPr>
        <p:txBody>
          <a:bodyPr>
            <a:normAutofit/>
          </a:bodyPr>
          <a:lstStyle/>
          <a:p>
            <a:pPr marL="0" indent="0" algn="just">
              <a:buNone/>
            </a:pPr>
            <a:r>
              <a:rPr lang="fa-IR" sz="2000" dirty="0" smtClean="0">
                <a:cs typeface="B Badr" pitchFamily="2" charset="-78"/>
              </a:rPr>
              <a:t> </a:t>
            </a:r>
            <a:r>
              <a:rPr lang="fa-IR" sz="2100" b="1" u="sng" dirty="0" smtClean="0">
                <a:latin typeface="Times New Roman" pitchFamily="18" charset="0"/>
                <a:cs typeface="B Mitra" pitchFamily="2" charset="-78"/>
              </a:rPr>
              <a:t>ترکیب به عقب : </a:t>
            </a:r>
            <a:r>
              <a:rPr lang="fa-IR" sz="2200" dirty="0" smtClean="0">
                <a:latin typeface="Times New Roman" pitchFamily="18" charset="0"/>
                <a:cs typeface="B Mitra" pitchFamily="2" charset="-78"/>
              </a:rPr>
              <a:t>به خرید شرکتهای عرضه کننده مواد اولیه (فروشنده) گفته می شود. این استراتژی به منظور صرفه جویی در هزینه و تامین منابع اولیه اتخاذ می گردد.</a:t>
            </a:r>
          </a:p>
          <a:p>
            <a:pPr algn="just">
              <a:buNone/>
            </a:pPr>
            <a:r>
              <a:rPr lang="fa-IR" sz="2100" b="1" u="sng" dirty="0" smtClean="0">
                <a:latin typeface="Times New Roman" pitchFamily="18" charset="0"/>
                <a:cs typeface="B Mitra" pitchFamily="2" charset="-78"/>
              </a:rPr>
              <a:t>ترکیب به جلو: </a:t>
            </a:r>
            <a:r>
              <a:rPr lang="fa-IR" sz="2200" dirty="0" smtClean="0">
                <a:latin typeface="Times New Roman" pitchFamily="18" charset="0"/>
                <a:cs typeface="B Mitra" pitchFamily="2" charset="-78"/>
              </a:rPr>
              <a:t>به خرید شرکت های توزیع کننده و تکمیل کننده (خریدار) گفته می شود.</a:t>
            </a:r>
          </a:p>
          <a:p>
            <a:pPr marL="0" indent="0" algn="just">
              <a:buNone/>
            </a:pPr>
            <a:r>
              <a:rPr lang="fa-IR" sz="2200" dirty="0" smtClean="0">
                <a:latin typeface="Times New Roman" pitchFamily="18" charset="0"/>
                <a:cs typeface="B Mitra" pitchFamily="2" charset="-78"/>
              </a:rPr>
              <a:t>این استراتژی به منظور افزایش کارایی در توسعه محصولات،کاهش هزینه تحقیق و توسعه ، کارایی در تحویل به موقع محصول ، افزایش کیفیت، دسترسی آسان به بازار و کسب اطلاعات مستقیم بازار یابی انتخاب می گردد.</a:t>
            </a:r>
          </a:p>
          <a:p>
            <a:pPr>
              <a:buNone/>
            </a:pPr>
            <a:endParaRPr lang="fa-IR" sz="2200" dirty="0" smtClean="0">
              <a:latin typeface="Times New Roman" pitchFamily="18" charset="0"/>
              <a:cs typeface="B Mitra" pitchFamily="2" charset="-78"/>
            </a:endParaRPr>
          </a:p>
          <a:p>
            <a:pPr>
              <a:buNone/>
            </a:pPr>
            <a:r>
              <a:rPr lang="fa-IR" sz="2400" b="1" u="sng" dirty="0" smtClean="0">
                <a:latin typeface="Times New Roman" pitchFamily="18" charset="0"/>
                <a:cs typeface="B Mitra" pitchFamily="2" charset="-78"/>
              </a:rPr>
              <a:t>3-تصاحب مرکب :</a:t>
            </a:r>
          </a:p>
          <a:p>
            <a:pPr>
              <a:buNone/>
            </a:pPr>
            <a:r>
              <a:rPr lang="fa-IR" sz="2200" dirty="0" smtClean="0">
                <a:latin typeface="Times New Roman" pitchFamily="18" charset="0"/>
                <a:cs typeface="B Mitra" pitchFamily="2" charset="-78"/>
              </a:rPr>
              <a:t>در خرید و تصاحب مرکب ، شرکت های خریدار به صنایع سودآور وارد شده و شرکت های با فعالیت نا مرتبط را خریداری می نماید.</a:t>
            </a:r>
          </a:p>
          <a:p>
            <a:pPr>
              <a:buNone/>
            </a:pPr>
            <a:r>
              <a:rPr lang="fa-IR" sz="2200" dirty="0" smtClean="0">
                <a:latin typeface="Times New Roman" pitchFamily="18" charset="0"/>
                <a:cs typeface="B Mitra" pitchFamily="2" charset="-78"/>
              </a:rPr>
              <a:t>تصاحب مرکب به سه شاخه </a:t>
            </a:r>
            <a:r>
              <a:rPr lang="fa-IR" sz="2200" u="sng" dirty="0" smtClean="0">
                <a:latin typeface="Times New Roman" pitchFamily="18" charset="0"/>
                <a:cs typeface="B Mitra" pitchFamily="2" charset="-78"/>
              </a:rPr>
              <a:t>توسعه محصول </a:t>
            </a:r>
            <a:r>
              <a:rPr lang="fa-IR" sz="2200" dirty="0" smtClean="0">
                <a:latin typeface="Times New Roman" pitchFamily="18" charset="0"/>
                <a:cs typeface="B Mitra" pitchFamily="2" charset="-78"/>
              </a:rPr>
              <a:t>، </a:t>
            </a:r>
            <a:r>
              <a:rPr lang="fa-IR" sz="2200" u="sng" dirty="0" smtClean="0">
                <a:latin typeface="Times New Roman" pitchFamily="18" charset="0"/>
                <a:cs typeface="B Mitra" pitchFamily="2" charset="-78"/>
              </a:rPr>
              <a:t>توسعه بازار </a:t>
            </a:r>
            <a:r>
              <a:rPr lang="fa-IR" sz="2200" dirty="0" smtClean="0">
                <a:latin typeface="Times New Roman" pitchFamily="18" charset="0"/>
                <a:cs typeface="B Mitra" pitchFamily="2" charset="-78"/>
              </a:rPr>
              <a:t>و </a:t>
            </a:r>
            <a:r>
              <a:rPr lang="fa-IR" sz="2200" u="sng" dirty="0" smtClean="0">
                <a:latin typeface="Times New Roman" pitchFamily="18" charset="0"/>
                <a:cs typeface="B Mitra" pitchFamily="2" charset="-78"/>
              </a:rPr>
              <a:t>تصاحب نامرتبط خالص </a:t>
            </a:r>
            <a:r>
              <a:rPr lang="fa-IR" sz="2200" dirty="0" smtClean="0">
                <a:latin typeface="Times New Roman" pitchFamily="18" charset="0"/>
                <a:cs typeface="B Mitra" pitchFamily="2" charset="-78"/>
              </a:rPr>
              <a:t>دسته بندی می شود.</a:t>
            </a:r>
          </a:p>
          <a:p>
            <a:pPr>
              <a:buNone/>
            </a:pPr>
            <a:r>
              <a:rPr lang="fa-IR" sz="2100" b="1" u="sng" dirty="0" smtClean="0">
                <a:latin typeface="Times New Roman" pitchFamily="18" charset="0"/>
                <a:cs typeface="B Mitra" pitchFamily="2" charset="-78"/>
              </a:rPr>
              <a:t>تصاحب نامرتبط: </a:t>
            </a:r>
            <a:r>
              <a:rPr lang="fa-IR" sz="2200" dirty="0" smtClean="0">
                <a:latin typeface="Times New Roman" pitchFamily="18" charset="0"/>
                <a:cs typeface="B Mitra" pitchFamily="2" charset="-78"/>
              </a:rPr>
              <a:t>خالص خرید شرکتهایی است که ذاتا فعالیت نامرتبط با شرکت خریدار دارند.</a:t>
            </a:r>
          </a:p>
          <a:p>
            <a:pPr>
              <a:buNone/>
            </a:pPr>
            <a:endParaRPr lang="fa-IR" sz="2200" dirty="0" smtClean="0">
              <a:latin typeface="Times New Roman" pitchFamily="18" charset="0"/>
              <a:cs typeface="B Mitra" pitchFamily="2" charset="-78"/>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591312"/>
          </a:xfrm>
        </p:spPr>
        <p:txBody>
          <a:bodyPr>
            <a:normAutofit/>
          </a:bodyPr>
          <a:lstStyle/>
          <a:p>
            <a:pPr algn="ctr"/>
            <a:r>
              <a:rPr lang="fa-IR" sz="2200" b="1" i="1" dirty="0" smtClean="0">
                <a:solidFill>
                  <a:schemeClr val="tx1"/>
                </a:solidFill>
                <a:latin typeface="Calibri" pitchFamily="34" charset="0"/>
                <a:cs typeface="B Mitra" pitchFamily="2" charset="-78"/>
              </a:rPr>
              <a:t>روشهای ادغام</a:t>
            </a:r>
            <a:endParaRPr lang="fa-IR" sz="2200" b="1" i="1" dirty="0">
              <a:solidFill>
                <a:schemeClr val="tx1"/>
              </a:solidFill>
              <a:latin typeface="Calibri" pitchFamily="34" charset="0"/>
              <a:cs typeface="B Mitra" pitchFamily="2" charset="-78"/>
            </a:endParaRPr>
          </a:p>
        </p:txBody>
      </p:sp>
      <p:sp>
        <p:nvSpPr>
          <p:cNvPr id="3" name="Content Placeholder 2"/>
          <p:cNvSpPr>
            <a:spLocks noGrp="1"/>
          </p:cNvSpPr>
          <p:nvPr>
            <p:ph idx="1"/>
          </p:nvPr>
        </p:nvSpPr>
        <p:spPr>
          <a:xfrm>
            <a:off x="533400" y="1752600"/>
            <a:ext cx="8229600" cy="4648200"/>
          </a:xfrm>
          <a:ln>
            <a:solidFill>
              <a:schemeClr val="accent1"/>
            </a:solidFill>
          </a:ln>
        </p:spPr>
        <p:txBody>
          <a:bodyPr>
            <a:normAutofit/>
          </a:bodyPr>
          <a:lstStyle/>
          <a:p>
            <a:pPr marL="0" lvl="8" indent="0">
              <a:buNone/>
            </a:pPr>
            <a:r>
              <a:rPr lang="fa-IR" sz="2200" dirty="0" smtClean="0">
                <a:latin typeface="Times New Roman" pitchFamily="18" charset="0"/>
                <a:cs typeface="B Mitra" pitchFamily="2" charset="-78"/>
              </a:rPr>
              <a:t>معمولا ادغام به دو روش ریر انجام می گیرد :</a:t>
            </a:r>
          </a:p>
          <a:p>
            <a:pPr marL="0" lvl="8" indent="0">
              <a:buNone/>
            </a:pPr>
            <a:r>
              <a:rPr lang="fa-IR" sz="2200" dirty="0" smtClean="0">
                <a:latin typeface="Times New Roman" pitchFamily="18" charset="0"/>
                <a:cs typeface="B Mitra" pitchFamily="2" charset="-78"/>
              </a:rPr>
              <a:t>1-روش مذاکره (</a:t>
            </a:r>
            <a:r>
              <a:rPr lang="en-US" sz="2200" dirty="0" smtClean="0">
                <a:latin typeface="Times New Roman" pitchFamily="18" charset="0"/>
                <a:cs typeface="B Mitra" pitchFamily="2" charset="-78"/>
              </a:rPr>
              <a:t>Negotiation</a:t>
            </a:r>
            <a:r>
              <a:rPr lang="fa-IR" sz="2200" dirty="0" smtClean="0">
                <a:latin typeface="Times New Roman" pitchFamily="18" charset="0"/>
                <a:cs typeface="B Mitra" pitchFamily="2" charset="-78"/>
              </a:rPr>
              <a:t>)</a:t>
            </a:r>
          </a:p>
          <a:p>
            <a:pPr marL="0" lvl="8" indent="0">
              <a:buNone/>
            </a:pPr>
            <a:r>
              <a:rPr lang="fa-IR" sz="2200" dirty="0" smtClean="0">
                <a:latin typeface="Times New Roman" pitchFamily="18" charset="0"/>
                <a:cs typeface="B Mitra" pitchFamily="2" charset="-78"/>
              </a:rPr>
              <a:t>2-روش پیشنهاد خرید (</a:t>
            </a:r>
            <a:r>
              <a:rPr lang="en-US" sz="2200" dirty="0" smtClean="0">
                <a:latin typeface="Times New Roman" pitchFamily="18" charset="0"/>
                <a:cs typeface="B Mitra" pitchFamily="2" charset="-78"/>
              </a:rPr>
              <a:t>Tender</a:t>
            </a:r>
            <a:r>
              <a:rPr lang="fa-IR" sz="2200" dirty="0" smtClean="0">
                <a:latin typeface="Times New Roman" pitchFamily="18" charset="0"/>
                <a:cs typeface="B Mitra" pitchFamily="2" charset="-78"/>
              </a:rPr>
              <a:t>)</a:t>
            </a:r>
          </a:p>
          <a:p>
            <a:pPr marL="88900" lvl="8" indent="266700">
              <a:buNone/>
            </a:pPr>
            <a:endParaRPr lang="fa-IR" sz="2200" dirty="0" smtClean="0">
              <a:latin typeface="Times New Roman" pitchFamily="18" charset="0"/>
              <a:cs typeface="B Mitra" pitchFamily="2" charset="-78"/>
            </a:endParaRPr>
          </a:p>
          <a:p>
            <a:pPr marL="88900" lvl="8" indent="-3175">
              <a:buNone/>
            </a:pPr>
            <a:r>
              <a:rPr lang="fa-IR" sz="2400" b="1" u="sng" dirty="0" smtClean="0">
                <a:latin typeface="Times New Roman" pitchFamily="18" charset="0"/>
                <a:cs typeface="B Mitra" pitchFamily="2" charset="-78"/>
              </a:rPr>
              <a:t>1-روش مذاکره:</a:t>
            </a:r>
          </a:p>
          <a:p>
            <a:pPr marL="88900" lvl="8" indent="-3175">
              <a:buNone/>
            </a:pPr>
            <a:r>
              <a:rPr lang="fa-IR" sz="2400" b="1" u="sng" dirty="0" smtClean="0">
                <a:latin typeface="Times New Roman" pitchFamily="18" charset="0"/>
                <a:cs typeface="B Mitra" pitchFamily="2" charset="-78"/>
              </a:rPr>
              <a:t> </a:t>
            </a:r>
            <a:r>
              <a:rPr lang="fa-IR" sz="2200" dirty="0" smtClean="0">
                <a:latin typeface="Times New Roman" pitchFamily="18" charset="0"/>
                <a:cs typeface="B Mitra" pitchFamily="2" charset="-78"/>
              </a:rPr>
              <a:t>به نوان روش برتر مطرح است. در این روش شرکت خریدار با مدیریت شرکت هدف مذاکره می کند. اگر مدیریت شرکت هدف مایل به ادغام نباشد شرکت می تواند از طریق پیشنهاد خرید آن را تصاحب کند.</a:t>
            </a:r>
            <a:endParaRPr lang="fa-IR" sz="2200" dirty="0">
              <a:latin typeface="Times New Roman" pitchFamily="18" charset="0"/>
              <a:cs typeface="B Mitra" pitchFamily="2" charset="-78"/>
            </a:endParaRPr>
          </a:p>
        </p:txBody>
      </p:sp>
    </p:spTree>
  </p:cSld>
  <p:clrMapOvr>
    <a:masterClrMapping/>
  </p:clrMapOvr>
  <p:transition>
    <p:dissolv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667512"/>
          </a:xfrm>
        </p:spPr>
        <p:txBody>
          <a:bodyPr>
            <a:normAutofit/>
          </a:bodyPr>
          <a:lstStyle/>
          <a:p>
            <a:pPr algn="ctr"/>
            <a:r>
              <a:rPr lang="fa-IR" sz="2200" b="1" i="1" dirty="0" smtClean="0">
                <a:solidFill>
                  <a:schemeClr val="tx1"/>
                </a:solidFill>
                <a:latin typeface="Calibri" pitchFamily="34" charset="0"/>
                <a:cs typeface="B Mitra" pitchFamily="2" charset="-78"/>
              </a:rPr>
              <a:t>روشهای ادغام</a:t>
            </a:r>
            <a:endParaRPr lang="fa-IR" sz="2200" b="1" i="1" dirty="0">
              <a:solidFill>
                <a:schemeClr val="tx1"/>
              </a:solidFill>
              <a:latin typeface="Calibri" pitchFamily="34" charset="0"/>
              <a:cs typeface="B Mitra" pitchFamily="2" charset="-78"/>
            </a:endParaRPr>
          </a:p>
        </p:txBody>
      </p:sp>
      <p:sp>
        <p:nvSpPr>
          <p:cNvPr id="3" name="Content Placeholder 2"/>
          <p:cNvSpPr>
            <a:spLocks noGrp="1"/>
          </p:cNvSpPr>
          <p:nvPr>
            <p:ph idx="1"/>
          </p:nvPr>
        </p:nvSpPr>
        <p:spPr/>
        <p:txBody>
          <a:bodyPr/>
          <a:lstStyle/>
          <a:p>
            <a:pPr marL="274320" lvl="8" indent="-274320">
              <a:buClr>
                <a:schemeClr val="accent3"/>
              </a:buClr>
              <a:buSzPct val="95000"/>
              <a:buNone/>
            </a:pPr>
            <a:r>
              <a:rPr lang="fa-IR" sz="2200" dirty="0" smtClean="0">
                <a:latin typeface="Times New Roman" pitchFamily="18" charset="0"/>
                <a:cs typeface="B Mitra" pitchFamily="2" charset="-78"/>
              </a:rPr>
              <a:t>2</a:t>
            </a:r>
            <a:r>
              <a:rPr lang="fa-IR" sz="2400" b="1" u="sng" dirty="0" smtClean="0">
                <a:latin typeface="Times New Roman" pitchFamily="18" charset="0"/>
                <a:cs typeface="B Mitra" pitchFamily="2" charset="-78"/>
              </a:rPr>
              <a:t>-روش پیشنهاد خرید (</a:t>
            </a:r>
            <a:r>
              <a:rPr lang="en-US" sz="2400" b="1" u="sng" dirty="0" smtClean="0">
                <a:latin typeface="Times New Roman" pitchFamily="18" charset="0"/>
                <a:cs typeface="B Mitra" pitchFamily="2" charset="-78"/>
              </a:rPr>
              <a:t>Tender</a:t>
            </a:r>
            <a:r>
              <a:rPr lang="fa-IR" sz="2400" b="1" u="sng" dirty="0" smtClean="0">
                <a:latin typeface="Times New Roman" pitchFamily="18" charset="0"/>
                <a:cs typeface="B Mitra" pitchFamily="2" charset="-78"/>
              </a:rPr>
              <a:t>):</a:t>
            </a:r>
          </a:p>
          <a:p>
            <a:pPr marL="274320" lvl="8" indent="-274320">
              <a:buClr>
                <a:schemeClr val="accent3"/>
              </a:buClr>
              <a:buSzPct val="95000"/>
              <a:buNone/>
            </a:pPr>
            <a:r>
              <a:rPr lang="fa-IR" sz="2200" dirty="0" smtClean="0">
                <a:latin typeface="Times New Roman" pitchFamily="18" charset="0"/>
                <a:cs typeface="B Mitra" pitchFamily="2" charset="-78"/>
              </a:rPr>
              <a:t>این روش زمانی ارائه می شود که خریدار در نظر داشته باشد مستقیما سهام سهامداران شرکت مورد نظر را خریداری کند. این کار معمولا با دو روش زیر انجام می گیرد :</a:t>
            </a:r>
          </a:p>
          <a:p>
            <a:pPr marL="274320" lvl="8" indent="-274320">
              <a:buClr>
                <a:schemeClr val="accent3"/>
              </a:buClr>
              <a:buSzPct val="95000"/>
              <a:buNone/>
            </a:pPr>
            <a:r>
              <a:rPr lang="fa-IR" sz="2100" b="1" u="sng" dirty="0" smtClean="0">
                <a:latin typeface="Times New Roman" pitchFamily="18" charset="0"/>
                <a:cs typeface="B Mitra" pitchFamily="2" charset="-78"/>
              </a:rPr>
              <a:t>روش نقدی : </a:t>
            </a:r>
            <a:r>
              <a:rPr lang="fa-IR" sz="2200" dirty="0" smtClean="0">
                <a:latin typeface="Times New Roman" pitchFamily="18" charset="0"/>
                <a:cs typeface="B Mitra" pitchFamily="2" charset="-78"/>
              </a:rPr>
              <a:t>در این روش سهام یا دارایی های شرکت هدف ، نقدا خریداری می گردد.</a:t>
            </a:r>
          </a:p>
          <a:p>
            <a:pPr marL="274320" lvl="8" indent="-274320">
              <a:buClr>
                <a:schemeClr val="accent3"/>
              </a:buClr>
              <a:buSzPct val="95000"/>
              <a:buNone/>
            </a:pPr>
            <a:endParaRPr lang="fa-IR" sz="2200" dirty="0" smtClean="0">
              <a:latin typeface="Times New Roman" pitchFamily="18" charset="0"/>
              <a:cs typeface="B Mitra" pitchFamily="2" charset="-78"/>
            </a:endParaRPr>
          </a:p>
          <a:p>
            <a:pPr marL="274320" lvl="8" indent="-274320">
              <a:buClr>
                <a:schemeClr val="accent3"/>
              </a:buClr>
              <a:buSzPct val="95000"/>
              <a:buNone/>
            </a:pPr>
            <a:r>
              <a:rPr lang="fa-IR" sz="2100" b="1" u="sng" dirty="0" smtClean="0">
                <a:latin typeface="Times New Roman" pitchFamily="18" charset="0"/>
                <a:cs typeface="B Mitra" pitchFamily="2" charset="-78"/>
              </a:rPr>
              <a:t>روش سهمی : </a:t>
            </a:r>
            <a:r>
              <a:rPr lang="fa-IR" sz="2200" dirty="0" smtClean="0">
                <a:latin typeface="Times New Roman" pitchFamily="18" charset="0"/>
                <a:cs typeface="B Mitra" pitchFamily="2" charset="-78"/>
              </a:rPr>
              <a:t>در این روش دارایی یا سهام شرکت هدف با سهام شرکت خریدار مبادله می شود. </a:t>
            </a:r>
          </a:p>
          <a:p>
            <a:pPr marL="274320" lvl="8" indent="-274320">
              <a:buClr>
                <a:schemeClr val="accent3"/>
              </a:buClr>
              <a:buSzPct val="95000"/>
              <a:buNone/>
            </a:pPr>
            <a:endParaRPr lang="fa-IR" sz="2200" dirty="0" smtClean="0">
              <a:latin typeface="Times New Roman" pitchFamily="18" charset="0"/>
              <a:cs typeface="B Mitra" pitchFamily="2" charset="-78"/>
            </a:endParaRPr>
          </a:p>
          <a:p>
            <a:pPr marL="274320" lvl="8" indent="-274320">
              <a:buClr>
                <a:schemeClr val="accent3"/>
              </a:buClr>
              <a:buSzPct val="95000"/>
              <a:buNone/>
            </a:pPr>
            <a:r>
              <a:rPr lang="fa-IR" sz="2200" dirty="0" smtClean="0">
                <a:latin typeface="Times New Roman" pitchFamily="18" charset="0"/>
                <a:cs typeface="B Mitra" pitchFamily="2" charset="-78"/>
              </a:rPr>
              <a:t>شرکتهای خریدار می توانند از ترکیب روش نقد و سهم برای تامین مالی تصاحب استفاده کنند .</a:t>
            </a:r>
          </a:p>
          <a:p>
            <a:pPr marL="274320" lvl="8" indent="-274320">
              <a:buClr>
                <a:schemeClr val="accent3"/>
              </a:buClr>
              <a:buSzPct val="95000"/>
              <a:buNone/>
            </a:pPr>
            <a:endParaRPr lang="fa-IR" sz="2200" dirty="0" smtClean="0">
              <a:latin typeface="Times New Roman" pitchFamily="18" charset="0"/>
              <a:cs typeface="B Mitra" pitchFamily="2" charset="-78"/>
            </a:endParaRPr>
          </a:p>
          <a:p>
            <a:pPr marL="274320" lvl="8" indent="-274320">
              <a:buClr>
                <a:schemeClr val="accent3"/>
              </a:buClr>
              <a:buSzPct val="95000"/>
              <a:buNone/>
            </a:pPr>
            <a:r>
              <a:rPr lang="fa-IR" sz="2200" dirty="0" smtClean="0">
                <a:latin typeface="Times New Roman" pitchFamily="18" charset="0"/>
                <a:cs typeface="B Mitra" pitchFamily="2" charset="-78"/>
              </a:rPr>
              <a:t>روشهای تامین مالی به </a:t>
            </a:r>
            <a:r>
              <a:rPr lang="fa-IR" sz="2200" u="sng" dirty="0" smtClean="0">
                <a:latin typeface="Times New Roman" pitchFamily="18" charset="0"/>
                <a:cs typeface="B Mitra" pitchFamily="2" charset="-78"/>
              </a:rPr>
              <a:t>وضعیت شرکت هدف </a:t>
            </a:r>
            <a:r>
              <a:rPr lang="fa-IR" sz="2200" dirty="0" smtClean="0">
                <a:latin typeface="Times New Roman" pitchFamily="18" charset="0"/>
                <a:cs typeface="B Mitra" pitchFamily="2" charset="-78"/>
              </a:rPr>
              <a:t>و </a:t>
            </a:r>
            <a:r>
              <a:rPr lang="fa-IR" sz="2200" u="sng" dirty="0" smtClean="0">
                <a:latin typeface="Times New Roman" pitchFamily="18" charset="0"/>
                <a:cs typeface="B Mitra" pitchFamily="2" charset="-78"/>
              </a:rPr>
              <a:t>میزان توانایی مالی </a:t>
            </a:r>
            <a:r>
              <a:rPr lang="fa-IR" sz="2200" dirty="0" smtClean="0">
                <a:latin typeface="Times New Roman" pitchFamily="18" charset="0"/>
                <a:cs typeface="B Mitra" pitchFamily="2" charset="-78"/>
              </a:rPr>
              <a:t>شرکت خریدار بستگی دارد.</a:t>
            </a:r>
          </a:p>
          <a:p>
            <a:pPr marL="274320" lvl="8" indent="-274320">
              <a:buClr>
                <a:schemeClr val="accent3"/>
              </a:buClr>
              <a:buSzPct val="95000"/>
              <a:buNone/>
            </a:pPr>
            <a:endParaRPr lang="fa-IR" sz="2200" dirty="0" smtClean="0">
              <a:latin typeface="Times New Roman" pitchFamily="18" charset="0"/>
              <a:cs typeface="B Mitra" pitchFamily="2" charset="-78"/>
            </a:endParaRPr>
          </a:p>
          <a:p>
            <a:pPr>
              <a:buNone/>
            </a:pPr>
            <a:endParaRPr lang="fa-I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667512"/>
          </a:xfrm>
        </p:spPr>
        <p:txBody>
          <a:bodyPr>
            <a:normAutofit/>
          </a:bodyPr>
          <a:lstStyle/>
          <a:p>
            <a:pPr algn="ctr"/>
            <a:r>
              <a:rPr lang="fa-IR" sz="2200" b="1" i="1" dirty="0" smtClean="0">
                <a:solidFill>
                  <a:schemeClr val="tx1"/>
                </a:solidFill>
                <a:latin typeface="Calibri" pitchFamily="34" charset="0"/>
                <a:cs typeface="B Mitra" pitchFamily="2" charset="-78"/>
              </a:rPr>
              <a:t>انگیزه ها و اهداف ادغام و تصاحب</a:t>
            </a:r>
          </a:p>
        </p:txBody>
      </p:sp>
      <p:sp>
        <p:nvSpPr>
          <p:cNvPr id="3" name="Content Placeholder 2"/>
          <p:cNvSpPr>
            <a:spLocks noGrp="1"/>
          </p:cNvSpPr>
          <p:nvPr>
            <p:ph idx="1"/>
          </p:nvPr>
        </p:nvSpPr>
        <p:spPr>
          <a:xfrm>
            <a:off x="457200" y="1447800"/>
            <a:ext cx="8229600" cy="4876800"/>
          </a:xfrm>
        </p:spPr>
        <p:txBody>
          <a:bodyPr>
            <a:normAutofit/>
          </a:bodyPr>
          <a:lstStyle/>
          <a:p>
            <a:pPr>
              <a:buNone/>
            </a:pPr>
            <a:r>
              <a:rPr lang="fa-IR" sz="2200" dirty="0" smtClean="0">
                <a:latin typeface="Times New Roman" pitchFamily="18" charset="0"/>
                <a:cs typeface="B Mitra" pitchFamily="2" charset="-78"/>
              </a:rPr>
              <a:t>مهمترین انگیزه ای ادغام و تصاحب شرکتها عبارتند از :</a:t>
            </a:r>
          </a:p>
          <a:p>
            <a:pPr>
              <a:buNone/>
            </a:pPr>
            <a:r>
              <a:rPr lang="fa-IR" sz="2000" b="1" dirty="0" smtClean="0">
                <a:latin typeface="Times New Roman" pitchFamily="18" charset="0"/>
                <a:cs typeface="B Mitra" pitchFamily="2" charset="-78"/>
              </a:rPr>
              <a:t>1-افزایش ثروت صاحبان سهام:</a:t>
            </a:r>
          </a:p>
          <a:p>
            <a:pPr algn="just">
              <a:buNone/>
            </a:pPr>
            <a:r>
              <a:rPr lang="fa-IR" sz="2200" dirty="0" smtClean="0">
                <a:latin typeface="Times New Roman" pitchFamily="18" charset="0"/>
                <a:cs typeface="B Mitra" pitchFamily="2" charset="-78"/>
              </a:rPr>
              <a:t>با توجه به اینکه هدف اولیه هر شرکت حداکثر نمودن ثروت سهامداران می باشد در راستای تحقق این هدف از فرصت های معاملاتی ادغام و تصاحب شرکت ها استفاده می شود.</a:t>
            </a:r>
          </a:p>
          <a:p>
            <a:pPr algn="just">
              <a:buNone/>
            </a:pPr>
            <a:endParaRPr lang="fa-IR" sz="2200" dirty="0" smtClean="0">
              <a:latin typeface="Times New Roman" pitchFamily="18" charset="0"/>
              <a:cs typeface="B Mitra" pitchFamily="2" charset="-78"/>
            </a:endParaRPr>
          </a:p>
          <a:p>
            <a:pPr algn="just">
              <a:buNone/>
            </a:pPr>
            <a:r>
              <a:rPr lang="fa-IR" sz="2000" b="1" dirty="0" smtClean="0">
                <a:latin typeface="Times New Roman" pitchFamily="18" charset="0"/>
                <a:cs typeface="B Mitra" pitchFamily="2" charset="-78"/>
              </a:rPr>
              <a:t>2-صرفه جویی در مقیاس :</a:t>
            </a:r>
          </a:p>
          <a:p>
            <a:pPr algn="just">
              <a:buNone/>
            </a:pPr>
            <a:r>
              <a:rPr lang="fa-IR" sz="2200" dirty="0" smtClean="0">
                <a:latin typeface="Times New Roman" pitchFamily="18" charset="0"/>
                <a:cs typeface="B Mitra" pitchFamily="2" charset="-78"/>
              </a:rPr>
              <a:t>یک راه اقتصادی کاهش بهای تمام شده محصولات و هزینه های ثابت ، افزایش حجم تولید است که به صرفه جویی در مقیاس معروف است . بر اسا مطالعات کلارک و دیگران زمانی که اندازه شرکت های خریدار و هدف کوچک می باشند ادغام و تصاحب موجب صرفه جویی در مقیاس می شود.</a:t>
            </a:r>
          </a:p>
          <a:p>
            <a:pPr algn="just">
              <a:buNone/>
            </a:pPr>
            <a:r>
              <a:rPr lang="fa-IR" sz="2200" dirty="0" smtClean="0">
                <a:latin typeface="Times New Roman" pitchFamily="18" charset="0"/>
                <a:cs typeface="B Mitra" pitchFamily="2" charset="-78"/>
              </a:rPr>
              <a:t>با استفاده از تصاحب عمودی یا افقی صرفه جویی در حیطه به دست می آید. صرفه جویی در حیطه می تواند خارج از فرایند تولید شرکت کسب گردد به عنوان مثال دارایی های نامشهود از قبیل نام تجاری دانش کاری می توانند منبع صرفه جویی در حیطه باشند.</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667512"/>
          </a:xfrm>
        </p:spPr>
        <p:txBody>
          <a:bodyPr>
            <a:normAutofit/>
          </a:bodyPr>
          <a:lstStyle/>
          <a:p>
            <a:pPr algn="ctr"/>
            <a:r>
              <a:rPr lang="fa-IR" sz="2200" b="1" i="1" dirty="0" smtClean="0">
                <a:solidFill>
                  <a:schemeClr val="tx1"/>
                </a:solidFill>
                <a:latin typeface="Calibri" pitchFamily="34" charset="0"/>
                <a:cs typeface="B Mitra" pitchFamily="2" charset="-78"/>
              </a:rPr>
              <a:t>انگیزه ها و اهداف ادغام و تصاحب</a:t>
            </a:r>
          </a:p>
        </p:txBody>
      </p:sp>
      <p:sp>
        <p:nvSpPr>
          <p:cNvPr id="3" name="Content Placeholder 2"/>
          <p:cNvSpPr>
            <a:spLocks noGrp="1"/>
          </p:cNvSpPr>
          <p:nvPr>
            <p:ph idx="1"/>
          </p:nvPr>
        </p:nvSpPr>
        <p:spPr>
          <a:xfrm>
            <a:off x="457200" y="1600200"/>
            <a:ext cx="8229600" cy="4724400"/>
          </a:xfrm>
        </p:spPr>
        <p:txBody>
          <a:bodyPr>
            <a:normAutofit/>
          </a:bodyPr>
          <a:lstStyle/>
          <a:p>
            <a:pPr algn="just">
              <a:buNone/>
            </a:pPr>
            <a:r>
              <a:rPr lang="fa-IR" sz="2000" b="1" dirty="0" smtClean="0">
                <a:latin typeface="Times New Roman" pitchFamily="18" charset="0"/>
                <a:cs typeface="B Mitra" pitchFamily="2" charset="-78"/>
              </a:rPr>
              <a:t>3-استفاده از مزیت مالیاتی :</a:t>
            </a:r>
          </a:p>
          <a:p>
            <a:pPr algn="just">
              <a:buNone/>
            </a:pPr>
            <a:r>
              <a:rPr lang="fa-IR" sz="2200" dirty="0" smtClean="0">
                <a:latin typeface="Times New Roman" pitchFamily="18" charset="0"/>
                <a:cs typeface="B Mitra" pitchFamily="2" charset="-78"/>
              </a:rPr>
              <a:t>شرکتهایی که سودآوری بسیار بالایی دارند و مشمول نرخ های بالای مالیاتی باشند ، شرکتهای با زیان های انباشته قابل استهلاک از درآمدهای آینده را تصاحب می کنند. بنابراین ترکیب دو شرکت به علت استفاده از معاف مالیاتی ناشی از زیان منجر به کاهش مالیات و کسب کارایی مالیاتی می شود.</a:t>
            </a:r>
          </a:p>
          <a:p>
            <a:pPr algn="just">
              <a:buNone/>
            </a:pPr>
            <a:endParaRPr lang="fa-IR" sz="2200" dirty="0" smtClean="0">
              <a:latin typeface="Times New Roman" pitchFamily="18" charset="0"/>
              <a:cs typeface="B Mitra" pitchFamily="2" charset="-78"/>
            </a:endParaRPr>
          </a:p>
          <a:p>
            <a:pPr algn="just">
              <a:buNone/>
            </a:pPr>
            <a:r>
              <a:rPr lang="fa-IR" sz="2000" b="1" dirty="0" smtClean="0">
                <a:latin typeface="Times New Roman" pitchFamily="18" charset="0"/>
                <a:cs typeface="B Mitra" pitchFamily="2" charset="-78"/>
              </a:rPr>
              <a:t>4-حذف مدیریت ناکارا:</a:t>
            </a:r>
          </a:p>
          <a:p>
            <a:pPr algn="just">
              <a:buNone/>
            </a:pPr>
            <a:r>
              <a:rPr lang="fa-IR" sz="2200" dirty="0" smtClean="0">
                <a:latin typeface="Times New Roman" pitchFamily="18" charset="0"/>
                <a:cs typeface="B Mitra" pitchFamily="2" charset="-78"/>
              </a:rPr>
              <a:t>برخی از شرکتها با بهبود مدیریت عملیاتی و مالی شرکتهای هدف ، درآمد خود را افزایش می دهند . شرکتهای با مدیریت ناکارا ، کاندیدای تصاحب برای شرکت ها و اشخاص حقیقی با توان مدیریتی بالا است.</a:t>
            </a:r>
          </a:p>
          <a:p>
            <a:pPr algn="just">
              <a:buNone/>
            </a:pPr>
            <a:r>
              <a:rPr lang="fa-IR" sz="2200" dirty="0" smtClean="0">
                <a:latin typeface="Times New Roman" pitchFamily="18" charset="0"/>
                <a:cs typeface="B Mitra" pitchFamily="2" charset="-78"/>
              </a:rPr>
              <a:t>تحقیقات لارسن نشان می دهد که شرکتهای خریدار با تغییر مدیریت ناکارا در شرکت هدف ، کارایی شرکت و ثروت صاحبان سهام را افزایش می دهند.</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826</TotalTime>
  <Words>1716</Words>
  <Application>Microsoft Office PowerPoint</Application>
  <PresentationFormat>On-screen Show (4:3)</PresentationFormat>
  <Paragraphs>119</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Flow</vt:lpstr>
      <vt:lpstr>بسم الله الرحمن الرحيم  </vt:lpstr>
      <vt:lpstr>Slide 2</vt:lpstr>
      <vt:lpstr>مفهوم ادغام و تصاحب </vt:lpstr>
      <vt:lpstr>استراتژی های ادغام و تصاحب</vt:lpstr>
      <vt:lpstr> استراتژی های ادغام و تصاحب</vt:lpstr>
      <vt:lpstr>روشهای ادغام</vt:lpstr>
      <vt:lpstr>روشهای ادغام</vt:lpstr>
      <vt:lpstr>انگیزه ها و اهداف ادغام و تصاحب</vt:lpstr>
      <vt:lpstr>انگیزه ها و اهداف ادغام و تصاحب</vt:lpstr>
      <vt:lpstr>انگیزه ها و اهداف ادغام و تصاحب</vt:lpstr>
      <vt:lpstr>انگیزه ها و اهداف ادغام و تصاحب</vt:lpstr>
      <vt:lpstr>انگیزه ها و اهداف ادغام و تصاحب</vt:lpstr>
      <vt:lpstr>انگیزه ها و اهداف ادغام و تصاحب</vt:lpstr>
      <vt:lpstr>معايب ادغام و تصاحب</vt:lpstr>
      <vt:lpstr>روش هاي مقابله شركت هدف با تلاشهاي تصاحب</vt:lpstr>
      <vt:lpstr>پژوهش هاي انجام شده در زمينه ادغام و تصاحب</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mojtaba</cp:lastModifiedBy>
  <cp:revision>128</cp:revision>
  <dcterms:created xsi:type="dcterms:W3CDTF">2006-08-16T00:00:00Z</dcterms:created>
  <dcterms:modified xsi:type="dcterms:W3CDTF">2012-05-03T05:37:50Z</dcterms:modified>
</cp:coreProperties>
</file>