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1"/>
  </p:sldMasterIdLst>
  <p:sldIdLst>
    <p:sldId id="294" r:id="rId2"/>
    <p:sldId id="296" r:id="rId3"/>
    <p:sldId id="257" r:id="rId4"/>
    <p:sldId id="258" r:id="rId5"/>
    <p:sldId id="264" r:id="rId6"/>
    <p:sldId id="263" r:id="rId7"/>
    <p:sldId id="262" r:id="rId8"/>
    <p:sldId id="261" r:id="rId9"/>
    <p:sldId id="259" r:id="rId10"/>
    <p:sldId id="260" r:id="rId11"/>
    <p:sldId id="273" r:id="rId12"/>
    <p:sldId id="285" r:id="rId13"/>
    <p:sldId id="290" r:id="rId14"/>
    <p:sldId id="291" r:id="rId15"/>
    <p:sldId id="272" r:id="rId16"/>
    <p:sldId id="271" r:id="rId17"/>
    <p:sldId id="270" r:id="rId18"/>
    <p:sldId id="269" r:id="rId19"/>
    <p:sldId id="268" r:id="rId20"/>
    <p:sldId id="267" r:id="rId21"/>
    <p:sldId id="276" r:id="rId22"/>
    <p:sldId id="275" r:id="rId23"/>
    <p:sldId id="274" r:id="rId24"/>
    <p:sldId id="266" r:id="rId25"/>
    <p:sldId id="284" r:id="rId26"/>
    <p:sldId id="283" r:id="rId27"/>
    <p:sldId id="295"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BE89198-6154-4020-9797-E13B1B778B19}" type="datetimeFigureOut">
              <a:rPr lang="en-US" smtClean="0"/>
              <a:pPr/>
              <a:t>5/3/2012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9C738F4-DD36-48A4-BB03-4CE1E071F9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C738F4-DD36-48A4-BB03-4CE1E071F9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C738F4-DD36-48A4-BB03-4CE1E071F9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C738F4-DD36-48A4-BB03-4CE1E071F90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C738F4-DD36-48A4-BB03-4CE1E071F90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9C738F4-DD36-48A4-BB03-4CE1E071F90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9C738F4-DD36-48A4-BB03-4CE1E071F9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9C738F4-DD36-48A4-BB03-4CE1E071F90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BE89198-6154-4020-9797-E13B1B778B19}" type="datetimeFigureOut">
              <a:rPr lang="en-US" smtClean="0"/>
              <a:pPr/>
              <a:t>5/3/2012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9C738F4-DD36-48A4-BB03-4CE1E071F9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BE89198-6154-4020-9797-E13B1B778B19}" type="datetimeFigureOut">
              <a:rPr lang="en-US" smtClean="0"/>
              <a:pPr/>
              <a:t>5/3/2012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9C738F4-DD36-48A4-BB03-4CE1E071F9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BE89198-6154-4020-9797-E13B1B778B19}" type="datetimeFigureOut">
              <a:rPr lang="en-US" smtClean="0"/>
              <a:pPr/>
              <a:t>5/3/2012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9C738F4-DD36-48A4-BB03-4CE1E071F90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BE89198-6154-4020-9797-E13B1B778B19}" type="datetimeFigureOut">
              <a:rPr lang="en-US" smtClean="0"/>
              <a:pPr/>
              <a:t>5/3/2012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9C738F4-DD36-48A4-BB03-4CE1E071F9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a:bodyPr>
          <a:lstStyle/>
          <a:p>
            <a:pPr algn="ctr" rtl="1"/>
            <a:endParaRPr lang="fa-IR" dirty="0" smtClean="0"/>
          </a:p>
          <a:p>
            <a:pPr algn="ctr" rtl="1"/>
            <a:endParaRPr lang="fa-IR" sz="3100" b="1" dirty="0" smtClean="0"/>
          </a:p>
          <a:p>
            <a:pPr algn="ctr" rtl="1"/>
            <a:endParaRPr lang="fa-IR" sz="3100" b="1" dirty="0" smtClean="0"/>
          </a:p>
          <a:p>
            <a:pPr algn="ctr" rtl="1"/>
            <a:r>
              <a:rPr lang="fa-IR" sz="3200" b="1" dirty="0" smtClean="0"/>
              <a:t>تئوری های تقسیم سود</a:t>
            </a:r>
          </a:p>
          <a:p>
            <a:pPr algn="ctr" rtl="1"/>
            <a:endParaRPr lang="fa-IR" dirty="0" smtClean="0"/>
          </a:p>
          <a:p>
            <a:pPr algn="ctr" rtl="1"/>
            <a:endParaRPr lang="fa-IR" dirty="0" smtClean="0"/>
          </a:p>
          <a:p>
            <a:pPr algn="ctr" rtl="1"/>
            <a:endParaRPr lang="fa-IR" dirty="0" smtClean="0"/>
          </a:p>
          <a:p>
            <a:pPr algn="ctr" rtl="1"/>
            <a:r>
              <a:rPr lang="fa-IR" dirty="0" smtClean="0"/>
              <a:t>استاد:دکتر مهدی محمدی</a:t>
            </a:r>
          </a:p>
          <a:p>
            <a:pPr algn="ctr" rtl="1"/>
            <a:r>
              <a:rPr lang="fa-IR" dirty="0" smtClean="0"/>
              <a:t>دانشجو:سید مجتبی میرحسینی</a:t>
            </a:r>
            <a:endParaRPr lang="en-US" dirty="0" smtClean="0"/>
          </a:p>
          <a:p>
            <a:pPr algn="just" rtl="1"/>
            <a:endParaRPr lang="en-US" dirty="0">
              <a:latin typeface="Roya" pitchFamily="2" charset="-78"/>
              <a:cs typeface="Roya" pitchFamily="2" charset="-78"/>
            </a:endParaRPr>
          </a:p>
          <a:p>
            <a:pPr algn="just" rtl="1"/>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fontScale="92500"/>
          </a:bodyPr>
          <a:lstStyle/>
          <a:p>
            <a:pPr algn="just" rtl="1"/>
            <a:r>
              <a:rPr lang="fa-IR" dirty="0" smtClean="0">
                <a:latin typeface="Roya" pitchFamily="2" charset="-78"/>
                <a:cs typeface="Roya" pitchFamily="2" charset="-78"/>
              </a:rPr>
              <a:t>3- </a:t>
            </a:r>
            <a:r>
              <a:rPr lang="fa-IR" dirty="0">
                <a:latin typeface="Roya" pitchFamily="2" charset="-78"/>
                <a:cs typeface="Roya" pitchFamily="2" charset="-78"/>
              </a:rPr>
              <a:t>شرکت های که همیشه نسبت تقسیم سود سهام </a:t>
            </a:r>
            <a:r>
              <a:rPr lang="fa-IR" dirty="0" smtClean="0">
                <a:latin typeface="Roya" pitchFamily="2" charset="-78"/>
                <a:cs typeface="Roya" pitchFamily="2" charset="-78"/>
              </a:rPr>
              <a:t>مورد </a:t>
            </a:r>
            <a:r>
              <a:rPr lang="fa-IR" dirty="0">
                <a:latin typeface="Roya" pitchFamily="2" charset="-78"/>
                <a:cs typeface="Roya" pitchFamily="2" charset="-78"/>
              </a:rPr>
              <a:t>نظر خود را رعایت می کنند  با تغییر سود سالانه ، سود سهامشان را تغییر می دهند.اما مدیران مورد مطالعه لینتنر علاقه ای به این تغییرات نشان ندادند.</a:t>
            </a:r>
            <a:endParaRPr lang="en-US" dirty="0">
              <a:latin typeface="Roya" pitchFamily="2" charset="-78"/>
              <a:cs typeface="Roya" pitchFamily="2" charset="-78"/>
            </a:endParaRPr>
          </a:p>
          <a:p>
            <a:pPr algn="just" rtl="1"/>
            <a:r>
              <a:rPr lang="fa-IR" dirty="0">
                <a:latin typeface="Roya" pitchFamily="2" charset="-78"/>
                <a:cs typeface="Roya" pitchFamily="2" charset="-78"/>
              </a:rPr>
              <a:t>4- مدیران مورد مصاحبه در مطالعات لینتنر ابراز کرده بودند که سهامداران یک نرخ رشد ثابت در پرداخت سود سهام را ترجیح می دهند</a:t>
            </a:r>
            <a:r>
              <a:rPr lang="fa-IR" dirty="0" smtClean="0">
                <a:latin typeface="Roya" pitchFamily="2" charset="-78"/>
                <a:cs typeface="Roya" pitchFamily="2" charset="-78"/>
              </a:rPr>
              <a:t>.÷</a:t>
            </a:r>
            <a:endParaRPr lang="en-US" dirty="0">
              <a:latin typeface="Roya" pitchFamily="2" charset="-78"/>
              <a:cs typeface="Roya" pitchFamily="2" charset="-78"/>
            </a:endParaRPr>
          </a:p>
          <a:p>
            <a:pPr algn="just" rtl="1"/>
            <a:r>
              <a:rPr lang="fa-IR" dirty="0">
                <a:latin typeface="Roya" pitchFamily="2" charset="-78"/>
                <a:cs typeface="Roya" pitchFamily="2" charset="-78"/>
              </a:rPr>
              <a:t>5- تقسیم سود </a:t>
            </a:r>
            <a:r>
              <a:rPr lang="fa-IR" dirty="0" smtClean="0">
                <a:latin typeface="Roya" pitchFamily="2" charset="-78"/>
                <a:cs typeface="Roya" pitchFamily="2" charset="-78"/>
              </a:rPr>
              <a:t>سال </a:t>
            </a:r>
            <a:r>
              <a:rPr lang="fa-IR" dirty="0">
                <a:latin typeface="Roya" pitchFamily="2" charset="-78"/>
                <a:cs typeface="Roya" pitchFamily="2" charset="-78"/>
              </a:rPr>
              <a:t>جاری به عایدات جاری شرکت و روند </a:t>
            </a:r>
            <a:r>
              <a:rPr lang="fa-IR" dirty="0" smtClean="0">
                <a:latin typeface="Roya" pitchFamily="2" charset="-78"/>
                <a:cs typeface="Roya" pitchFamily="2" charset="-78"/>
              </a:rPr>
              <a:t>تقسیم سود </a:t>
            </a:r>
            <a:r>
              <a:rPr lang="fa-IR" dirty="0">
                <a:latin typeface="Roya" pitchFamily="2" charset="-78"/>
                <a:cs typeface="Roya" pitchFamily="2" charset="-78"/>
              </a:rPr>
              <a:t>سالهای قبل آن بستگی دارد.</a:t>
            </a:r>
            <a:endParaRPr lang="en-US" dirty="0">
              <a:latin typeface="Roya" pitchFamily="2" charset="-78"/>
              <a:cs typeface="Roya" pitchFamily="2" charset="-78"/>
            </a:endParaRPr>
          </a:p>
          <a:p>
            <a:pPr algn="just" rtl="1"/>
            <a:r>
              <a:rPr lang="fa-IR" dirty="0">
                <a:latin typeface="Roya" pitchFamily="2" charset="-78"/>
                <a:cs typeface="Roya" pitchFamily="2" charset="-78"/>
              </a:rPr>
              <a:t>از طرفی برخی از دانشمندان این مکتب بیان می کنند که شرکت بهتر است سود کمی را پرداخت کند و بقیه درآمدها را سرمایه گذاری کند. به عبارت دیگر این گروه معتقدند که اگر شرکت پس از پرداخت سود کم به سهامداران نیازهای مالی خود را بدلیل اجتناب از هزینه های اضافی و کاهش هزینه های تأمین مالی از محل سود سنواتی تأمین کند بهتر از آن است که سود زیادی را پرداخت کند و برای تأمین مالی اش به فروش سهام جدید و یا استقراض متوسل شود.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just" rtl="1">
              <a:buNone/>
            </a:pPr>
            <a:r>
              <a:rPr lang="fa-IR" b="1" dirty="0">
                <a:latin typeface="Roya" pitchFamily="2" charset="-78"/>
                <a:cs typeface="B Mitra" pitchFamily="2" charset="-78"/>
              </a:rPr>
              <a:t>تئوری های تقسیم سود</a:t>
            </a:r>
            <a:endParaRPr lang="en-US" b="1" dirty="0">
              <a:latin typeface="Roya" pitchFamily="2" charset="-78"/>
              <a:cs typeface="B Mitra" pitchFamily="2" charset="-78"/>
            </a:endParaRPr>
          </a:p>
          <a:p>
            <a:pPr algn="just" rtl="1">
              <a:buNone/>
            </a:pPr>
            <a:r>
              <a:rPr lang="fa-IR" b="1" dirty="0">
                <a:latin typeface="Roya" pitchFamily="2" charset="-78"/>
                <a:cs typeface="B Mitra" pitchFamily="2" charset="-78"/>
              </a:rPr>
              <a:t>تئوری های اطلاعات کامل- عامل </a:t>
            </a:r>
            <a:r>
              <a:rPr lang="fa-IR" b="1" dirty="0" smtClean="0">
                <a:latin typeface="Roya" pitchFamily="2" charset="-78"/>
                <a:cs typeface="B Mitra" pitchFamily="2" charset="-78"/>
              </a:rPr>
              <a:t>مالیاتی</a:t>
            </a:r>
            <a:endParaRPr lang="en-US" b="1" dirty="0">
              <a:latin typeface="Roya" pitchFamily="2" charset="-78"/>
              <a:cs typeface="B Mitra" pitchFamily="2" charset="-78"/>
            </a:endParaRPr>
          </a:p>
          <a:p>
            <a:pPr algn="just" rtl="1">
              <a:buNone/>
            </a:pPr>
            <a:r>
              <a:rPr lang="fa-IR" dirty="0">
                <a:latin typeface="Roya" pitchFamily="2" charset="-78"/>
                <a:cs typeface="Roya" pitchFamily="2" charset="-78"/>
              </a:rPr>
              <a:t>انتشار اطلاعات و انعکاس به موقع آن در قیمت اوراق بهادار رابطه تنگاتنگی با کارایی بازار دارد.بازار کار بازاری است که در آن اطلاعات موجود بلافاصله بر قیمت اوراق بهادار تأثیر می گذارد،سرمایه گذاران در تصمیمات خرید و فروش خود ،تمامی اطلاعات مربوط را در قیمت سهام لحاظ خواهندکرد.بنابراین قیمت فعلی سهام شامل تمامی اطلاعات منتشر شده اعم از اطلاعات گذشته و اطلاعات فعلی است.وقتی شرکتی از سیاست مشخص و ثابت سود سهام پیروی کند اگر آن شرکت درصد سود تقسیمی خود را تغییر دهد سرمایه گذاران ممکن است این تغییر را بعنوان تغییری در دیدگاههای مدیریت نسبت به قابلیت سودآوری آینده شرکت تفسیر کنند به تعبیری تغییر در درصد سود تقسیمی باعث تغییر در قیمت سهام می شود.</a:t>
            </a:r>
            <a:endParaRPr lang="en-US" dirty="0">
              <a:latin typeface="Roya" pitchFamily="2" charset="-78"/>
              <a:cs typeface="Roya" pitchFamily="2" charset="-78"/>
            </a:endParaRPr>
          </a:p>
          <a:p>
            <a:pPr algn="just" rtl="1">
              <a:buNone/>
            </a:pPr>
            <a:endParaRPr lang="en-US" b="1"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15000"/>
          </a:xfrm>
        </p:spPr>
        <p:txBody>
          <a:bodyPr>
            <a:normAutofit lnSpcReduction="10000"/>
          </a:bodyPr>
          <a:lstStyle/>
          <a:p>
            <a:pPr algn="just" rtl="1"/>
            <a:r>
              <a:rPr lang="fa-IR" dirty="0">
                <a:latin typeface="Roya" pitchFamily="2" charset="-78"/>
                <a:cs typeface="Roya" pitchFamily="2" charset="-78"/>
              </a:rPr>
              <a:t>از </a:t>
            </a:r>
            <a:r>
              <a:rPr lang="fa-IR" dirty="0" smtClean="0">
                <a:latin typeface="Roya" pitchFamily="2" charset="-78"/>
                <a:cs typeface="Roya" pitchFamily="2" charset="-78"/>
              </a:rPr>
              <a:t>طرف </a:t>
            </a:r>
            <a:r>
              <a:rPr lang="fa-IR" dirty="0">
                <a:latin typeface="Roya" pitchFamily="2" charset="-78"/>
                <a:cs typeface="Roya" pitchFamily="2" charset="-78"/>
              </a:rPr>
              <a:t>دیگر در بازار سرمایه منافع سرمایه ای بهتر از سود نقدی توزیع شده بین سهامداران است،زیرا معافیت مالیاتی عایدی سرمایه ای بیشتر از سود نقدی است و رفتار مالیاتی موجب می شود تا سرمایه گذاران شرکت های را که افزایش سرمایه بیشتری فراهم می کنند را بر آنهایی که سود تقسیمی دارند ترجیح دهند .این رویکرد به تئوری ترجیح مالیاتی شهرت دارد. در این تئوری سرمایه گذاران به بازده سرمایه بیشتر از سود نقدی توجه دارند.در واقع تحمیل بدهی های مالیاتی بر سود سهام تقسیمی باعث می شود بازده پیش از مالیات سهامداران افزایش یابد.</a:t>
            </a:r>
            <a:endParaRPr lang="en-US" dirty="0">
              <a:latin typeface="Roya" pitchFamily="2" charset="-78"/>
              <a:cs typeface="Roya" pitchFamily="2" charset="-78"/>
            </a:endParaRPr>
          </a:p>
          <a:p>
            <a:pPr algn="just" rtl="1"/>
            <a:r>
              <a:rPr lang="fa-IR" dirty="0">
                <a:latin typeface="Roya" pitchFamily="2" charset="-78"/>
                <a:cs typeface="Roya" pitchFamily="2" charset="-78"/>
              </a:rPr>
              <a:t>انتقادات به مدل مالیات گرا به دلیل ناسازگار بودن با رفتارهای منطقی دانشمندان را بر آن داشت تا استراتژی سپر مالیاتی سود را پیشنهاد کنند. در این استراتژی سرمایه گذاران می توانند از خرید سهامی که پرداخت سود را به همراه دارد خودداری کنند و سهامی تهیه کنند که از مالیات معاف باشد . </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77500" lnSpcReduction="20000"/>
          </a:bodyPr>
          <a:lstStyle/>
          <a:p>
            <a:pPr algn="just" rtl="1"/>
            <a:r>
              <a:rPr lang="fa-IR" b="1" dirty="0">
                <a:latin typeface="Roya" pitchFamily="2" charset="-78"/>
                <a:cs typeface="Roya" pitchFamily="2" charset="-78"/>
              </a:rPr>
              <a:t>تئوری نابرابری اطلاعاتی</a:t>
            </a:r>
            <a:endParaRPr lang="en-US" b="1" dirty="0">
              <a:latin typeface="Roya" pitchFamily="2" charset="-78"/>
              <a:cs typeface="Roya" pitchFamily="2" charset="-78"/>
            </a:endParaRPr>
          </a:p>
          <a:p>
            <a:pPr algn="just" rtl="1"/>
            <a:r>
              <a:rPr lang="fa-IR" b="1" dirty="0">
                <a:latin typeface="Roya" pitchFamily="2" charset="-78"/>
                <a:cs typeface="Roya" pitchFamily="2" charset="-78"/>
              </a:rPr>
              <a:t>مدلهای علامت دهی</a:t>
            </a:r>
            <a:endParaRPr lang="en-US" b="1" dirty="0">
              <a:latin typeface="Roya" pitchFamily="2" charset="-78"/>
              <a:cs typeface="Roya" pitchFamily="2" charset="-78"/>
            </a:endParaRPr>
          </a:p>
          <a:p>
            <a:pPr algn="just" rtl="1"/>
            <a:r>
              <a:rPr lang="fa-IR" sz="2800" dirty="0">
                <a:latin typeface="Roya" pitchFamily="2" charset="-78"/>
                <a:cs typeface="Roya" pitchFamily="2" charset="-78"/>
              </a:rPr>
              <a:t>دیدگاه علامت دهی بیان می کند که سود تقسیمی به عنوان علامتی در خصوص اطلاعات شخصی مدیریت از وضعیت سودآوری آتی موسسه در نظر گرفته می شود ، کاهش نابرابری اطلاعاتی بین سهام داران و مدیران در برابر تغییرات غیر منتظره سیاست های تقسیم سود پایه و اساس مدلهای علامت دهی سود تقسیمی می باشد. به طور طبیعی مدیران اطلاعات بیشتری در مورد ارزش شرکت شان نسبت به سرمایه گذاران دارند. اگر شرکتی در سود پرداختی اش تغییری ایجاد نماید سرمایه گذاران استنباطی از این عمل درباره سود دهی فرصت های سرمایه گذاری شرکت خواهند داشت و متعاقب آن قیمت سهام را تعدیل می کنند.</a:t>
            </a:r>
            <a:endParaRPr lang="en-US" sz="2800" dirty="0">
              <a:latin typeface="Roya" pitchFamily="2" charset="-78"/>
              <a:cs typeface="Roya" pitchFamily="2" charset="-78"/>
            </a:endParaRPr>
          </a:p>
          <a:p>
            <a:pPr algn="just" rtl="1"/>
            <a:r>
              <a:rPr lang="fa-IR" sz="2800" dirty="0">
                <a:latin typeface="Roya" pitchFamily="2" charset="-78"/>
                <a:cs typeface="Roya" pitchFamily="2" charset="-78"/>
              </a:rPr>
              <a:t>بعضی از دانشمندان به این نتیجه رسیدند که سود تقسیمی و سهامداران نهادی می توانند به عنوان یک وسیله علامت دهی جایگزین یکدیگر شوند. دو دلیل برای تاثیر گذاری سهام داران نهادی بر سود تقسیمی عنوان شده است. اول اینکه وجود سهام داران نهادی ممکن است به بازار این علامت را بدهد که هزینه های نمایندگی به علت فعالیت های نظارتی که سهام داران نهادی انجام می دهند کاهش یابد ثانیا به علت اطلاعات برتری که سهام داران نهادی در خصوص وضعیت آتی شرکت در اختیار دارند ممکن است که بازار حضور یک سهام دار نهادی را یک علامت خوب در خصوص وضعیت آتی شرکت تفسیر کند .</a:t>
            </a:r>
            <a:endParaRPr lang="en-US" sz="2800" dirty="0">
              <a:latin typeface="Roya" pitchFamily="2" charset="-78"/>
              <a:cs typeface="Roya" pitchFamily="2" charset="-78"/>
            </a:endParaRPr>
          </a:p>
          <a:p>
            <a:pPr algn="just" rtl="1"/>
            <a:r>
              <a:rPr lang="fa-IR" sz="2800" dirty="0">
                <a:latin typeface="Roya" pitchFamily="2" charset="-78"/>
                <a:cs typeface="Roya" pitchFamily="2" charset="-78"/>
              </a:rPr>
              <a:t>بطور کلی طرفداران تئوری علامت دهی اعتقاد دارند که وسیله ای برای رساندن مفهوم کیفیت و شایستگی است که هزینه کمتری از سایر راهکارها دارد.</a:t>
            </a:r>
            <a:endParaRPr lang="en-US" sz="28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algn="just" rtl="1"/>
            <a:r>
              <a:rPr lang="fa-IR" b="1" dirty="0">
                <a:latin typeface="Roya" pitchFamily="2" charset="-78"/>
                <a:cs typeface="Roya" pitchFamily="2" charset="-78"/>
              </a:rPr>
              <a:t>تئوری رفتاری</a:t>
            </a:r>
            <a:endParaRPr lang="en-US" b="1" dirty="0">
              <a:latin typeface="Roya" pitchFamily="2" charset="-78"/>
              <a:cs typeface="Roya" pitchFamily="2" charset="-78"/>
            </a:endParaRPr>
          </a:p>
          <a:p>
            <a:pPr algn="just" rtl="1"/>
            <a:r>
              <a:rPr lang="fa-IR" dirty="0">
                <a:latin typeface="Roya" pitchFamily="2" charset="-78"/>
                <a:cs typeface="Roya" pitchFamily="2" charset="-78"/>
              </a:rPr>
              <a:t>تئوری های رفتاری معتقد هستند که هیچ گونه تئوری جامعی در مورد تقسیم سود وجود ندارد بلکه رفتار سرمایه گذاران در رابطه با تقسیم سود تحت تاثیر هنجارها و طرز تلقی های اجتماعی قرار می گیرد و نیز عنوان می شود که ضعف عمده تئوری کلاسیک مالی به دلیل ناتوانی در تفسیر دفتار سرمایه گذاران است، در واقع سرمایه گذاران عادی با فقدان ادراک صحیح و قضاوت دقیق مواجه هستند. فشارهای اجتماعی می توانند منجر به اشتباهاتی در قضاوت ها و تصیمات سهام داران شود که به طور منطقی قابل توضیح نیست. این استباهات در قضاوت بر فعالیت های بازار تاثیر می </a:t>
            </a:r>
            <a:r>
              <a:rPr lang="fa-IR" dirty="0" smtClean="0">
                <a:latin typeface="Roya" pitchFamily="2" charset="-78"/>
                <a:cs typeface="Roya" pitchFamily="2" charset="-78"/>
              </a:rPr>
              <a:t>گذارد</a:t>
            </a:r>
            <a:r>
              <a:rPr lang="fa-IR" dirty="0">
                <a:latin typeface="Roya" pitchFamily="2" charset="-78"/>
                <a:cs typeface="Roya" pitchFamily="2" charset="-78"/>
              </a:rPr>
              <a:t>.</a:t>
            </a:r>
            <a:endParaRPr lang="en-US" dirty="0">
              <a:latin typeface="Roya" pitchFamily="2" charset="-78"/>
              <a:cs typeface="Roya" pitchFamily="2" charset="-78"/>
            </a:endParaRPr>
          </a:p>
          <a:p>
            <a:pPr algn="just" rtl="1"/>
            <a:r>
              <a:rPr lang="fa-IR" dirty="0">
                <a:latin typeface="Roya" pitchFamily="2" charset="-78"/>
                <a:cs typeface="Roya" pitchFamily="2" charset="-78"/>
              </a:rPr>
              <a:t>این تئوری بیان می کند که پرداخت سود تقسیمی را می توان به عنوان عکس العمل اقتصاد - اجتماعی به تکامل تدریجی شرکت در نظر گرفت . </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92500" lnSpcReduction="10000"/>
          </a:bodyPr>
          <a:lstStyle/>
          <a:p>
            <a:pPr algn="just" rtl="1"/>
            <a:r>
              <a:rPr lang="fa-IR" b="1" dirty="0">
                <a:latin typeface="Roya" pitchFamily="2" charset="-78"/>
                <a:cs typeface="B Mitra" pitchFamily="2" charset="-78"/>
              </a:rPr>
              <a:t>شیوه های پرداخت سود</a:t>
            </a:r>
            <a:endParaRPr lang="en-US" b="1" dirty="0">
              <a:latin typeface="Roya" pitchFamily="2" charset="-78"/>
              <a:cs typeface="B Mitra" pitchFamily="2" charset="-78"/>
            </a:endParaRPr>
          </a:p>
          <a:p>
            <a:pPr algn="just" rtl="1"/>
            <a:r>
              <a:rPr lang="fa-IR" dirty="0">
                <a:latin typeface="Roya" pitchFamily="2" charset="-78"/>
                <a:cs typeface="Roya" pitchFamily="2" charset="-78"/>
              </a:rPr>
              <a:t>باید توجه داشت که نمی توان روش تقسیم سود یکسان و مشابه برای همۀ شرکت ها تجویز نمود. برخی شرکتها جریان نقد ورودی زیاد ولی فرصت های سرمایه گذاری محدود دارند (این وضع برای شرکتهایی که در صنایع سودآور و یا در مرحلۀ اشباع قرار دارند اتفاق می افتد). این شرکتها سود خود را به صورت نقدی پرداخت می کنند. برخی دیگر از شرکتها وجوه نقد مازاد اندکی دارند ولی دارای فرصتهای سرمایه گذاری خوبی هستند (این وضع  در مورد شرکتهای رو به رشد صادق است). معمولاً این شرکتها پیوسته سود انباشته و قیمت سهام خود را بالا می برند و سود نقدی پرداخت نمی کنند.</a:t>
            </a:r>
            <a:endParaRPr lang="en-US" dirty="0">
              <a:latin typeface="Roya" pitchFamily="2" charset="-78"/>
              <a:cs typeface="Roya" pitchFamily="2" charset="-78"/>
            </a:endParaRPr>
          </a:p>
          <a:p>
            <a:pPr lvl="0" algn="just" rtl="1"/>
            <a:r>
              <a:rPr lang="fa-IR" b="1" dirty="0">
                <a:latin typeface="Roya" pitchFamily="2" charset="-78"/>
                <a:cs typeface="Roya" pitchFamily="2" charset="-78"/>
              </a:rPr>
              <a:t>پرداخت سود نقدی</a:t>
            </a:r>
            <a:r>
              <a:rPr lang="fa-IR" dirty="0">
                <a:latin typeface="Roya" pitchFamily="2" charset="-78"/>
                <a:cs typeface="Roya" pitchFamily="2" charset="-78"/>
              </a:rPr>
              <a:t>: متداول ترین شیوۀ توزیع سود بین سهامداران پرداخت نقدی آن بر اساس پیشنهاد هیئت مدیره و تصویب مجمع عمومی صاحبان سهام است. در این شیوۀ پرداخت افزایش بدهی های جاری (سود سهام پیشنهادی) و کاهش حقوق صاحبان سهام (سود انباشته) ضمن داشتن اثر کاهنده بر میزان سرمایه در گردش با کاهش میزان حقوق صاحبان سهام در ساختار مالی شرکت نیز همراه است. </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lvl="0" algn="just" rtl="1"/>
            <a:r>
              <a:rPr lang="fa-IR" b="1" dirty="0" smtClean="0">
                <a:latin typeface="Roya" pitchFamily="2" charset="-78"/>
                <a:cs typeface="Roya" pitchFamily="2" charset="-78"/>
              </a:rPr>
              <a:t>پرداخت </a:t>
            </a:r>
            <a:r>
              <a:rPr lang="fa-IR" b="1" dirty="0">
                <a:latin typeface="Roya" pitchFamily="2" charset="-78"/>
                <a:cs typeface="Roya" pitchFamily="2" charset="-78"/>
              </a:rPr>
              <a:t>سود سهمی</a:t>
            </a:r>
            <a:r>
              <a:rPr lang="fa-IR" dirty="0">
                <a:latin typeface="Roya" pitchFamily="2" charset="-78"/>
                <a:cs typeface="Roya" pitchFamily="2" charset="-78"/>
              </a:rPr>
              <a:t>: این شیوۀ پرداخت سود برای شرکت هایی که وجوه کافی در اختیار ندارند و یا نقدینگی شرکت را برای مصرف در طرح های توسعه و تکمیل اختصاص داده اند مورد استفاده قرار می گیرد. پرداخت سود سهمی موجب تغییر در اجزای تشکیل دهندۀ حقوق صاحبان سهام می شود و هیچ گونه تغییری در میزان دارایی ها، بدهی ها، حقوق صاحبان سهام، ساختار مالی و نسبت های موجود  در ترکیب سرمایۀ شرکت ایجاد نمی کند. تصمیم گیری دربارۀ پرداخت سود سهمی به عهدۀ مجمع عمومی فوق العاده است.</a:t>
            </a:r>
            <a:endParaRPr lang="en-US" dirty="0">
              <a:latin typeface="Roya" pitchFamily="2" charset="-78"/>
              <a:cs typeface="Roya" pitchFamily="2" charset="-78"/>
            </a:endParaRPr>
          </a:p>
          <a:p>
            <a:pPr lvl="0" algn="just" rtl="1"/>
            <a:r>
              <a:rPr lang="fa-IR" b="1" dirty="0">
                <a:latin typeface="Roya" pitchFamily="2" charset="-78"/>
                <a:cs typeface="Roya" pitchFamily="2" charset="-78"/>
              </a:rPr>
              <a:t>پرداخت سود تعهد شده</a:t>
            </a:r>
            <a:r>
              <a:rPr lang="fa-IR" dirty="0">
                <a:latin typeface="Roya" pitchFamily="2" charset="-78"/>
                <a:cs typeface="Roya" pitchFamily="2" charset="-78"/>
              </a:rPr>
              <a:t>: آن گروه از شرکت هایی که با کمبود نقدینگی در سال آتی مواجه هستند و تمایلی به پرداخت سود سهمی ندارند تعهد به پرداخت سود سهام در یک تاریخ معین در آینده نموده و در ازای این تعهد گواهی پرداخت سود همانند اسناد پرداختنی صادر و به سهامداران تسلیم می کنند.</a:t>
            </a:r>
            <a:endParaRPr lang="en-US" dirty="0">
              <a:latin typeface="Roya" pitchFamily="2" charset="-78"/>
              <a:cs typeface="Roya" pitchFamily="2" charset="-78"/>
            </a:endParaRPr>
          </a:p>
          <a:p>
            <a:pPr algn="just" rtl="1"/>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fontScale="92500" lnSpcReduction="10000"/>
          </a:bodyPr>
          <a:lstStyle/>
          <a:p>
            <a:pPr algn="just" rtl="1"/>
            <a:r>
              <a:rPr lang="fa-IR" b="1" dirty="0">
                <a:latin typeface="Roya" pitchFamily="2" charset="-78"/>
                <a:cs typeface="B Mitra" pitchFamily="2" charset="-78"/>
              </a:rPr>
              <a:t>سیاستهای تقسیم </a:t>
            </a:r>
            <a:r>
              <a:rPr lang="fa-IR" b="1" dirty="0" smtClean="0">
                <a:latin typeface="Roya" pitchFamily="2" charset="-78"/>
                <a:cs typeface="B Mitra" pitchFamily="2" charset="-78"/>
              </a:rPr>
              <a:t>سود</a:t>
            </a:r>
            <a:endParaRPr lang="en-US" dirty="0" smtClean="0">
              <a:latin typeface="Roya" pitchFamily="2" charset="-78"/>
              <a:cs typeface="B Mitra" pitchFamily="2" charset="-78"/>
            </a:endParaRPr>
          </a:p>
          <a:p>
            <a:pPr lvl="0" algn="just" rtl="1"/>
            <a:r>
              <a:rPr lang="fa-IR" b="1" dirty="0" smtClean="0">
                <a:latin typeface="Roya" pitchFamily="2" charset="-78"/>
                <a:cs typeface="B Mitra" pitchFamily="2" charset="-78"/>
              </a:rPr>
              <a:t>تقسیم سود ثابت</a:t>
            </a:r>
            <a:r>
              <a:rPr lang="fa-IR" dirty="0" smtClean="0">
                <a:latin typeface="Roya" pitchFamily="2" charset="-78"/>
                <a:cs typeface="B Mitra" pitchFamily="2" charset="-78"/>
              </a:rPr>
              <a:t>: </a:t>
            </a:r>
            <a:r>
              <a:rPr lang="fa-IR" dirty="0" smtClean="0">
                <a:latin typeface="Roya" pitchFamily="2" charset="-78"/>
                <a:cs typeface="Roya" pitchFamily="2" charset="-78"/>
              </a:rPr>
              <a:t>طبق این سیاست سود تقسیمی هر سهم مبلغ مشخصی است و شرکت بدون توجه به مبلغ سود خالص مبلغ مذکور را هر ساله بین سهامداران تقسیم می نماید. منطق اتخاذ این سیاست به شرح زیراست:</a:t>
            </a:r>
            <a:endParaRPr lang="en-US" dirty="0" smtClean="0">
              <a:latin typeface="Roya" pitchFamily="2" charset="-78"/>
              <a:cs typeface="Roya" pitchFamily="2" charset="-78"/>
            </a:endParaRPr>
          </a:p>
          <a:p>
            <a:pPr algn="just" rtl="1"/>
            <a:r>
              <a:rPr lang="fa-IR" dirty="0" smtClean="0">
                <a:latin typeface="Roya" pitchFamily="2" charset="-78"/>
                <a:cs typeface="Roya" pitchFamily="2" charset="-78"/>
              </a:rPr>
              <a:t>الف</a:t>
            </a:r>
            <a:r>
              <a:rPr lang="fa-IR" dirty="0">
                <a:latin typeface="Roya" pitchFamily="2" charset="-78"/>
                <a:cs typeface="Roya" pitchFamily="2" charset="-78"/>
              </a:rPr>
              <a:t>) نوسانات پرداخت سود بسیار کم است و خریداران سهام خود را با ریسک کمتری روبه رو می بینند و در نتیجه ارزش سهام بالا می رود.</a:t>
            </a:r>
            <a:endParaRPr lang="en-US" dirty="0">
              <a:latin typeface="Roya" pitchFamily="2" charset="-78"/>
              <a:cs typeface="Roya" pitchFamily="2" charset="-78"/>
            </a:endParaRPr>
          </a:p>
          <a:p>
            <a:pPr algn="just" rtl="1"/>
            <a:r>
              <a:rPr lang="fa-IR" dirty="0">
                <a:latin typeface="Roya" pitchFamily="2" charset="-78"/>
                <a:cs typeface="Roya" pitchFamily="2" charset="-78"/>
              </a:rPr>
              <a:t>ب) قسمتی از سود در شرکت به صورت سود انباشته باقی می ماند و در نتیجه ارزش ویژۀ شرکت بالا می رود و این خود باعث بالا رفتن قیمت سهام می شود. </a:t>
            </a:r>
            <a:endParaRPr lang="en-US" dirty="0">
              <a:latin typeface="Roya" pitchFamily="2" charset="-78"/>
              <a:cs typeface="Roya" pitchFamily="2" charset="-78"/>
            </a:endParaRPr>
          </a:p>
          <a:p>
            <a:pPr algn="just" rtl="1"/>
            <a:r>
              <a:rPr lang="fa-IR" dirty="0">
                <a:latin typeface="Roya" pitchFamily="2" charset="-78"/>
                <a:cs typeface="Roya" pitchFamily="2" charset="-78"/>
              </a:rPr>
              <a:t>ج) با اتخاذ این سیاست هم نیاز سهامدارانی که درآمدشان منحصر به سود سهامشان است برطرف می شود و هم رشد شرکت از محل منابع داخلی تا حدودی تأمین می گردد.</a:t>
            </a:r>
            <a:endParaRPr lang="en-US" dirty="0">
              <a:latin typeface="Roya" pitchFamily="2" charset="-78"/>
              <a:cs typeface="Roya" pitchFamily="2" charset="-78"/>
            </a:endParaRPr>
          </a:p>
          <a:p>
            <a:pPr algn="just" rtl="1"/>
            <a:r>
              <a:rPr lang="fa-IR" dirty="0">
                <a:latin typeface="Roya" pitchFamily="2" charset="-78"/>
                <a:cs typeface="Roya" pitchFamily="2" charset="-78"/>
              </a:rPr>
              <a:t>د) هنگامی که شرکتی اعلام کند که سود سهامی را به طور مرتب و منظم پرداخت خواهد کرد نشانی از اطمینان وضعیت سودآوری و مالی شرکت قلمداد می شود و سهامداران در مورد بهبود و خوش بین بودن مدیران نسبت به آینده علائمی به دست می آورند.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fontScale="92500" lnSpcReduction="10000"/>
          </a:bodyPr>
          <a:lstStyle/>
          <a:p>
            <a:pPr algn="just" rtl="1"/>
            <a:r>
              <a:rPr lang="fa-IR" dirty="0">
                <a:latin typeface="Roya" pitchFamily="2" charset="-78"/>
                <a:cs typeface="Roya" pitchFamily="2" charset="-78"/>
              </a:rPr>
              <a:t>هـ) با اتخاذ این سیاست مدیریت شرکت می تواند به روال عادی در فواصل زمانی منظم پرداخت سود سهام را اعلام نماید و برای این منظور برنامه ریزی نقدینگی انجام دهد.</a:t>
            </a:r>
            <a:endParaRPr lang="en-US" dirty="0">
              <a:latin typeface="Roya" pitchFamily="2" charset="-78"/>
              <a:cs typeface="Roya" pitchFamily="2" charset="-78"/>
            </a:endParaRPr>
          </a:p>
          <a:p>
            <a:pPr algn="just" rtl="1"/>
            <a:r>
              <a:rPr lang="fa-IR" dirty="0">
                <a:latin typeface="Roya" pitchFamily="2" charset="-78"/>
                <a:cs typeface="Roya" pitchFamily="2" charset="-78"/>
              </a:rPr>
              <a:t>و) در مواردی که سودهای انباشتۀ ناشی از تفاوت عایدات سهام و سود سهام پرداخت شده به اندازۀ کافی باشد می تواند پرداخت یک سود سهام اضافی را اعلام نماید. </a:t>
            </a:r>
            <a:endParaRPr lang="en-US" dirty="0">
              <a:latin typeface="Roya" pitchFamily="2" charset="-78"/>
              <a:cs typeface="Roya" pitchFamily="2" charset="-78"/>
            </a:endParaRPr>
          </a:p>
          <a:p>
            <a:pPr lvl="0" algn="just" rtl="1"/>
            <a:r>
              <a:rPr lang="fa-IR" b="1" dirty="0">
                <a:latin typeface="Roya" pitchFamily="2" charset="-78"/>
                <a:cs typeface="B Mitra" pitchFamily="2" charset="-78"/>
              </a:rPr>
              <a:t>تقسیم سود متغیر</a:t>
            </a:r>
            <a:r>
              <a:rPr lang="fa-IR" dirty="0">
                <a:latin typeface="Roya" pitchFamily="2" charset="-78"/>
                <a:cs typeface="Roya" pitchFamily="2" charset="-78"/>
              </a:rPr>
              <a:t>: برخی شرکت ها همه ساله درصد معینی از سود خودشان را بین سهامداران تقسیم می کنند. چنین سیاستی باعث خواهد شد که سود پرداختی به سهامداران همواره با نوسانات سود خالص تغییر یابد. این روش تقسیم سود به شرکت این اطمینان را خواهد داد که کسر منابع مالی یا مازاد منابع مالی ناشی از تقسیم سود ثابت را نداشته باشد.</a:t>
            </a:r>
            <a:endParaRPr lang="en-US" dirty="0">
              <a:latin typeface="Roya" pitchFamily="2" charset="-78"/>
              <a:cs typeface="Roya" pitchFamily="2" charset="-78"/>
            </a:endParaRPr>
          </a:p>
          <a:p>
            <a:pPr lvl="0" algn="just" rtl="1"/>
            <a:r>
              <a:rPr lang="fa-IR" b="1" dirty="0">
                <a:latin typeface="Roya" pitchFamily="2" charset="-78"/>
                <a:cs typeface="B Mitra" pitchFamily="2" charset="-78"/>
              </a:rPr>
              <a:t>تقسیم سود ثابت به علاوه حاشیه متغیر</a:t>
            </a:r>
            <a:r>
              <a:rPr lang="fa-IR" dirty="0">
                <a:latin typeface="Roya" pitchFamily="2" charset="-78"/>
                <a:cs typeface="Roya" pitchFamily="2" charset="-78"/>
              </a:rPr>
              <a:t>: در این سیاست شرکت مبلغ کمی را به طور دائم به سهامداران پرداخت می کند و با افزایش و کاهش سود درصدی را به آن اضافه می کند. در سالهای رونق شرکت مبلغ اضافه را پرداخت و سالهایی که سودآوری خوب نبوده یا شرکت به منابع مالی نیاز دارد مبلغ اضافه را پرداخت نمی کند.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fontScale="92500" lnSpcReduction="20000"/>
          </a:bodyPr>
          <a:lstStyle/>
          <a:p>
            <a:pPr lvl="0" algn="just" rtl="1"/>
            <a:r>
              <a:rPr lang="fa-IR" b="1" dirty="0" smtClean="0">
                <a:latin typeface="Roya" pitchFamily="2" charset="-78"/>
                <a:cs typeface="B Mitra" pitchFamily="2" charset="-78"/>
              </a:rPr>
              <a:t>سیاست </a:t>
            </a:r>
            <a:r>
              <a:rPr lang="fa-IR" b="1" dirty="0">
                <a:latin typeface="Roya" pitchFamily="2" charset="-78"/>
                <a:cs typeface="B Mitra" pitchFamily="2" charset="-78"/>
              </a:rPr>
              <a:t>سود باقی </a:t>
            </a:r>
            <a:r>
              <a:rPr lang="fa-IR" b="1" dirty="0" smtClean="0">
                <a:latin typeface="Roya" pitchFamily="2" charset="-78"/>
                <a:cs typeface="B Mitra" pitchFamily="2" charset="-78"/>
              </a:rPr>
              <a:t>مانده </a:t>
            </a:r>
            <a:r>
              <a:rPr lang="fa-IR" b="1" dirty="0">
                <a:latin typeface="Roya" pitchFamily="2" charset="-78"/>
                <a:cs typeface="B Mitra" pitchFamily="2" charset="-78"/>
              </a:rPr>
              <a:t>(مازاد): </a:t>
            </a:r>
            <a:r>
              <a:rPr lang="fa-IR" dirty="0">
                <a:latin typeface="Roya" pitchFamily="2" charset="-78"/>
                <a:cs typeface="Roya" pitchFamily="2" charset="-78"/>
              </a:rPr>
              <a:t>در این سیاست نسبت سود تقسیمی با تبعیت از چهار عامل به شرح زیر تعیین می شود:</a:t>
            </a:r>
            <a:endParaRPr lang="en-US" dirty="0">
              <a:latin typeface="Roya" pitchFamily="2" charset="-78"/>
              <a:cs typeface="Roya" pitchFamily="2" charset="-78"/>
            </a:endParaRPr>
          </a:p>
          <a:p>
            <a:pPr algn="just" rtl="1"/>
            <a:r>
              <a:rPr lang="fa-IR" dirty="0">
                <a:latin typeface="Roya" pitchFamily="2" charset="-78"/>
                <a:cs typeface="Roya" pitchFamily="2" charset="-78"/>
              </a:rPr>
              <a:t>الف) اولویت سرمایه گذار برای سود نقدی در مقایسه با منافع سرمایه ای </a:t>
            </a:r>
            <a:endParaRPr lang="en-US" dirty="0">
              <a:latin typeface="Roya" pitchFamily="2" charset="-78"/>
              <a:cs typeface="Roya" pitchFamily="2" charset="-78"/>
            </a:endParaRPr>
          </a:p>
          <a:p>
            <a:pPr algn="just" rtl="1"/>
            <a:r>
              <a:rPr lang="fa-IR" dirty="0">
                <a:latin typeface="Roya" pitchFamily="2" charset="-78"/>
                <a:cs typeface="Roya" pitchFamily="2" charset="-78"/>
              </a:rPr>
              <a:t>ب) فرصت های سرمایه گذاری شرکت</a:t>
            </a:r>
            <a:endParaRPr lang="en-US" dirty="0">
              <a:latin typeface="Roya" pitchFamily="2" charset="-78"/>
              <a:cs typeface="Roya" pitchFamily="2" charset="-78"/>
            </a:endParaRPr>
          </a:p>
          <a:p>
            <a:pPr algn="just" rtl="1"/>
            <a:r>
              <a:rPr lang="fa-IR" dirty="0">
                <a:latin typeface="Roya" pitchFamily="2" charset="-78"/>
                <a:cs typeface="Roya" pitchFamily="2" charset="-78"/>
              </a:rPr>
              <a:t>ج) ساختار مالی</a:t>
            </a:r>
            <a:endParaRPr lang="en-US" dirty="0">
              <a:latin typeface="Roya" pitchFamily="2" charset="-78"/>
              <a:cs typeface="Roya" pitchFamily="2" charset="-78"/>
            </a:endParaRPr>
          </a:p>
          <a:p>
            <a:pPr algn="just" rtl="1"/>
            <a:r>
              <a:rPr lang="fa-IR" dirty="0">
                <a:latin typeface="Roya" pitchFamily="2" charset="-78"/>
                <a:cs typeface="Roya" pitchFamily="2" charset="-78"/>
              </a:rPr>
              <a:t>د) در دسترس بودن منابع مالی خارجی و هزینه های مربوطه</a:t>
            </a:r>
            <a:endParaRPr lang="en-US" dirty="0">
              <a:latin typeface="Roya" pitchFamily="2" charset="-78"/>
              <a:cs typeface="Roya" pitchFamily="2" charset="-78"/>
            </a:endParaRPr>
          </a:p>
          <a:p>
            <a:pPr algn="just" rtl="1"/>
            <a:r>
              <a:rPr lang="fa-IR" dirty="0">
                <a:latin typeface="Roya" pitchFamily="2" charset="-78"/>
                <a:cs typeface="Roya" pitchFamily="2" charset="-78"/>
              </a:rPr>
              <a:t>مراحل اجرای این سیاست به شرح زیر است:</a:t>
            </a:r>
            <a:endParaRPr lang="en-US" dirty="0">
              <a:latin typeface="Roya" pitchFamily="2" charset="-78"/>
              <a:cs typeface="Roya" pitchFamily="2" charset="-78"/>
            </a:endParaRPr>
          </a:p>
          <a:p>
            <a:pPr algn="just" rtl="1"/>
            <a:r>
              <a:rPr lang="fa-IR" dirty="0">
                <a:latin typeface="Roya" pitchFamily="2" charset="-78"/>
                <a:cs typeface="Roya" pitchFamily="2" charset="-78"/>
              </a:rPr>
              <a:t>الف) شرکت بودجۀ سرمایه ای مطلوب را تعیین می کند.</a:t>
            </a:r>
            <a:endParaRPr lang="en-US" dirty="0">
              <a:latin typeface="Roya" pitchFamily="2" charset="-78"/>
              <a:cs typeface="Roya" pitchFamily="2" charset="-78"/>
            </a:endParaRPr>
          </a:p>
          <a:p>
            <a:pPr algn="just" rtl="1"/>
            <a:r>
              <a:rPr lang="fa-IR" dirty="0">
                <a:latin typeface="Roya" pitchFamily="2" charset="-78"/>
                <a:cs typeface="Roya" pitchFamily="2" charset="-78"/>
              </a:rPr>
              <a:t>ب) سهم حقوق صاحبان سهام مورد نیاز برای تعیین بودجۀ مزبور را با توجه به ساختار مالی مطلوب مشخص نماید.</a:t>
            </a:r>
            <a:endParaRPr lang="en-US" dirty="0">
              <a:latin typeface="Roya" pitchFamily="2" charset="-78"/>
              <a:cs typeface="Roya" pitchFamily="2" charset="-78"/>
            </a:endParaRPr>
          </a:p>
          <a:p>
            <a:pPr algn="just" rtl="1"/>
            <a:r>
              <a:rPr lang="fa-IR" dirty="0">
                <a:latin typeface="Roya" pitchFamily="2" charset="-78"/>
                <a:cs typeface="Roya" pitchFamily="2" charset="-78"/>
              </a:rPr>
              <a:t>ج) تا آنجا که امکان دارد برای تأمین نیازها از سود انباشته استفاده کند. </a:t>
            </a:r>
            <a:endParaRPr lang="en-US" dirty="0">
              <a:latin typeface="Roya" pitchFamily="2" charset="-78"/>
              <a:cs typeface="Roya" pitchFamily="2" charset="-78"/>
            </a:endParaRPr>
          </a:p>
          <a:p>
            <a:pPr algn="just" rtl="1"/>
            <a:r>
              <a:rPr lang="fa-IR" dirty="0">
                <a:latin typeface="Roya" pitchFamily="2" charset="-78"/>
                <a:cs typeface="Roya" pitchFamily="2" charset="-78"/>
              </a:rPr>
              <a:t>د) تنها زمانی سود نقدی پرداخت کند که سود خالص موجود بیش از مبلغی باشد که برای نیازهای مربوط به بودجۀ سرمایه ای مطلوب به وجود دارد.</a:t>
            </a:r>
            <a:endParaRPr lang="en-US" dirty="0">
              <a:latin typeface="Roya" pitchFamily="2" charset="-78"/>
              <a:cs typeface="Roya" pitchFamily="2" charset="-78"/>
            </a:endParaRPr>
          </a:p>
          <a:p>
            <a:pPr algn="just" rtl="1"/>
            <a:r>
              <a:rPr lang="fa-IR" dirty="0">
                <a:latin typeface="Roya" pitchFamily="2" charset="-78"/>
                <a:cs typeface="Roya" pitchFamily="2" charset="-78"/>
              </a:rPr>
              <a:t>سود تقسیمی پرداختی در هر سال را می توان به صورت زیر نوشت:</a:t>
            </a:r>
            <a:endParaRPr lang="en-US" dirty="0">
              <a:latin typeface="Roya" pitchFamily="2" charset="-78"/>
              <a:cs typeface="Roya" pitchFamily="2" charset="-78"/>
            </a:endParaRPr>
          </a:p>
          <a:p>
            <a:pPr algn="just" rtl="1"/>
            <a:r>
              <a:rPr lang="fa-IR" dirty="0">
                <a:latin typeface="Roya" pitchFamily="2" charset="-78"/>
                <a:cs typeface="Roya" pitchFamily="2" charset="-78"/>
              </a:rPr>
              <a:t>سود انباشته لازم برای تأمین مالی طرح های جدید – سود خالص = سود تقسیمی</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lstStyle/>
          <a:p>
            <a:pPr algn="just" rtl="1"/>
            <a:r>
              <a:rPr lang="fa-IR" dirty="0" smtClean="0">
                <a:latin typeface="Roya" pitchFamily="2" charset="-78"/>
                <a:cs typeface="Roya" pitchFamily="2" charset="-78"/>
              </a:rPr>
              <a:t>ثروت سهامداران عمدتا به دو طریق افزایش می یابد: سود نقدی و منافع سرمایه ای.سرمایه گذاران انگیزه های مختلفی جهت خرید سهام دارند.برخی برای دریافت سود سالانه ،برخی برای افزایش قیمت سهام به خرید سهام عادی اقدام می کنند و برخی برای دریافت سود سالانه و افزایش قیمت سهام بطور توام اقدام به خرید می کنند.مدیران باید بین علایق مختلف سهامداران تعادل را برقرار کنند .منظور این است که بسیاری از سهامداران خواستار سود نقدی هستند و از طرفی هم نباید فرصت های سرمایه گذاری به دلیل نقدینگی پایین در اثر تقسیم سود زیاد از دست بدهد.</a:t>
            </a:r>
          </a:p>
          <a:p>
            <a:pPr algn="just" rtl="1"/>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85000" lnSpcReduction="20000"/>
          </a:bodyPr>
          <a:lstStyle/>
          <a:p>
            <a:pPr algn="just" rtl="1"/>
            <a:r>
              <a:rPr lang="fa-IR" sz="2900" b="1" dirty="0" smtClean="0">
                <a:latin typeface="Roya" pitchFamily="2" charset="-78"/>
                <a:cs typeface="B Mitra" pitchFamily="2" charset="-78"/>
              </a:rPr>
              <a:t>عوامل </a:t>
            </a:r>
            <a:r>
              <a:rPr lang="fa-IR" sz="2900" b="1" dirty="0">
                <a:latin typeface="Roya" pitchFamily="2" charset="-78"/>
                <a:cs typeface="B Mitra" pitchFamily="2" charset="-78"/>
              </a:rPr>
              <a:t>مؤثر بر سیاست تقسیم سود</a:t>
            </a:r>
            <a:endParaRPr lang="en-US" sz="2900" dirty="0">
              <a:latin typeface="Roya" pitchFamily="2" charset="-78"/>
              <a:cs typeface="B Mitra" pitchFamily="2" charset="-78"/>
            </a:endParaRPr>
          </a:p>
          <a:p>
            <a:pPr algn="just" rtl="1"/>
            <a:r>
              <a:rPr lang="fa-IR" dirty="0">
                <a:latin typeface="Roya" pitchFamily="2" charset="-78"/>
                <a:cs typeface="Roya" pitchFamily="2" charset="-78"/>
              </a:rPr>
              <a:t>عوامل مؤثر بر تقسیم سود را به سه دستۀ قانونی، قراردادی و داخلی تقسیم می کنیم.</a:t>
            </a:r>
            <a:endParaRPr lang="en-US" dirty="0">
              <a:latin typeface="Roya" pitchFamily="2" charset="-78"/>
              <a:cs typeface="Roya" pitchFamily="2" charset="-78"/>
            </a:endParaRPr>
          </a:p>
          <a:p>
            <a:pPr algn="just" rtl="1"/>
            <a:r>
              <a:rPr lang="fa-IR" dirty="0">
                <a:latin typeface="Roya" pitchFamily="2" charset="-78"/>
                <a:cs typeface="Roya" pitchFamily="2" charset="-78"/>
              </a:rPr>
              <a:t>الف) </a:t>
            </a:r>
            <a:r>
              <a:rPr lang="fa-IR" b="1" dirty="0">
                <a:latin typeface="Roya" pitchFamily="2" charset="-78"/>
                <a:cs typeface="B Mitra" pitchFamily="2" charset="-78"/>
              </a:rPr>
              <a:t>محدودیتهای قانونی</a:t>
            </a:r>
            <a:r>
              <a:rPr lang="fa-IR" dirty="0">
                <a:latin typeface="Roya" pitchFamily="2" charset="-78"/>
                <a:cs typeface="Roya" pitchFamily="2" charset="-78"/>
              </a:rPr>
              <a:t>: مقررات قانونی معمولاً شرکت ها را به پرداخت سود سهام مجبور نمی کند بلکه بیشتر وضعیتهایی را که در آن سود سهام نباید پرداخت گردد مشخص می نمایند. این محدودیت ها عبارتند از:</a:t>
            </a:r>
            <a:endParaRPr lang="en-US" dirty="0">
              <a:latin typeface="Roya" pitchFamily="2" charset="-78"/>
              <a:cs typeface="Roya" pitchFamily="2" charset="-78"/>
            </a:endParaRPr>
          </a:p>
          <a:p>
            <a:pPr lvl="0" algn="just" rtl="1"/>
            <a:r>
              <a:rPr lang="fa-IR" dirty="0">
                <a:latin typeface="Roya" pitchFamily="2" charset="-78"/>
                <a:cs typeface="Roya" pitchFamily="2" charset="-78"/>
              </a:rPr>
              <a:t>محدودیتهای مربوط به سرمایه: اگر چه ممکن است قوانین تجارت کشورهای مختلف متفاوت باشد لیکن اغلب پرداخت سود سهام را در صورتی که نقصان سرمایه شود ممنوع دانستند </a:t>
            </a:r>
            <a:endParaRPr lang="en-US" dirty="0">
              <a:latin typeface="Roya" pitchFamily="2" charset="-78"/>
              <a:cs typeface="Roya" pitchFamily="2" charset="-78"/>
            </a:endParaRPr>
          </a:p>
          <a:p>
            <a:pPr lvl="0" algn="just" rtl="1"/>
            <a:r>
              <a:rPr lang="fa-IR" b="1" dirty="0">
                <a:latin typeface="Roya" pitchFamily="2" charset="-78"/>
                <a:cs typeface="B Mitra" pitchFamily="2" charset="-78"/>
              </a:rPr>
              <a:t>سود خالص</a:t>
            </a:r>
            <a:r>
              <a:rPr lang="fa-IR" dirty="0">
                <a:latin typeface="Roya" pitchFamily="2" charset="-78"/>
                <a:cs typeface="Roya" pitchFamily="2" charset="-78"/>
              </a:rPr>
              <a:t>: الزام سود خاصل تضمینی برای رعایت عدم به وجود آوردن خسارتهای سرمایه ای می باشد. طبق قوانین برخی از کشورها سود سهام پرداختی نباید از سود جاری بنگاه به علاوه سود سنواتی تجاوز نماید و اگر چنانچه زیان سنواتی وجود داشته باشد ابتدا باید زیان های مزبور با سود جاری پوشانده شده و سپس اقدام به پرداخت سود گردد.</a:t>
            </a:r>
            <a:endParaRPr lang="en-US" dirty="0">
              <a:latin typeface="Roya" pitchFamily="2" charset="-78"/>
              <a:cs typeface="Roya" pitchFamily="2" charset="-78"/>
            </a:endParaRPr>
          </a:p>
          <a:p>
            <a:pPr lvl="0" algn="just" rtl="1"/>
            <a:r>
              <a:rPr lang="fa-IR" b="1" dirty="0">
                <a:latin typeface="Roya" pitchFamily="2" charset="-78"/>
                <a:cs typeface="B Mitra" pitchFamily="2" charset="-78"/>
              </a:rPr>
              <a:t>مشکل نقدینگی</a:t>
            </a:r>
            <a:r>
              <a:rPr lang="fa-IR" dirty="0">
                <a:latin typeface="Roya" pitchFamily="2" charset="-78"/>
                <a:cs typeface="Roya" pitchFamily="2" charset="-78"/>
              </a:rPr>
              <a:t>: در قوانین تجاری برخی کشورها پرداخت سود نقدی هنگامی که شرکت با کمبود نقدینگی روبه رو است ممنوع می باشد. بحران نقدینگی از دید قانون آن است که بدهی های شرکت بیش از دارایی هایش باشد و یا شرکت قادر نباشد تعهدات خود را به بستانکاران عملی سازد.</a:t>
            </a:r>
            <a:endParaRPr lang="en-US" dirty="0">
              <a:latin typeface="Roya" pitchFamily="2" charset="-78"/>
              <a:cs typeface="Roya" pitchFamily="2" charset="-78"/>
            </a:endParaRPr>
          </a:p>
          <a:p>
            <a:pPr lvl="0" algn="just" rtl="1"/>
            <a:r>
              <a:rPr lang="fa-IR" b="1" dirty="0">
                <a:latin typeface="Roya" pitchFamily="2" charset="-78"/>
                <a:cs typeface="B Mitra" pitchFamily="2" charset="-78"/>
              </a:rPr>
              <a:t>افزایش بی رویۀ سود انباشته</a:t>
            </a:r>
            <a:r>
              <a:rPr lang="fa-IR" dirty="0">
                <a:latin typeface="Roya" pitchFamily="2" charset="-78"/>
                <a:cs typeface="Roya" pitchFamily="2" charset="-78"/>
              </a:rPr>
              <a:t>: قوانین مالیاتی بعضی از کشورها سود تقسیم نشده بیش از حد را ممنوع کرده است. هدف قوانین مالیاتی آن است که شرکت را از عدم تقسیم سود به دلیل اجتناب از پرداخت مالیات منع کند.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fontScale="85000" lnSpcReduction="20000"/>
          </a:bodyPr>
          <a:lstStyle/>
          <a:p>
            <a:pPr algn="just" rtl="1"/>
            <a:endParaRPr lang="fa-IR" dirty="0" smtClean="0">
              <a:latin typeface="Roya" pitchFamily="2" charset="-78"/>
              <a:cs typeface="Roya" pitchFamily="2" charset="-78"/>
            </a:endParaRPr>
          </a:p>
          <a:p>
            <a:pPr algn="just" rtl="1"/>
            <a:r>
              <a:rPr lang="fa-IR" dirty="0" smtClean="0">
                <a:latin typeface="Roya" pitchFamily="2" charset="-78"/>
                <a:cs typeface="Roya" pitchFamily="2" charset="-78"/>
              </a:rPr>
              <a:t>ب</a:t>
            </a:r>
            <a:r>
              <a:rPr lang="fa-IR" dirty="0">
                <a:latin typeface="Roya" pitchFamily="2" charset="-78"/>
                <a:cs typeface="Roya" pitchFamily="2" charset="-78"/>
              </a:rPr>
              <a:t>) </a:t>
            </a:r>
            <a:r>
              <a:rPr lang="fa-IR" b="1" dirty="0">
                <a:latin typeface="Roya" pitchFamily="2" charset="-78"/>
                <a:cs typeface="Roya" pitchFamily="2" charset="-78"/>
              </a:rPr>
              <a:t>الزامات ناشی از قراردادها</a:t>
            </a:r>
            <a:r>
              <a:rPr lang="fa-IR" dirty="0">
                <a:latin typeface="Roya" pitchFamily="2" charset="-78"/>
                <a:cs typeface="Roya" pitchFamily="2" charset="-78"/>
              </a:rPr>
              <a:t>: این محدودیتها معمولا ً در اثر قراردادهای وام، اجاره و یا انتشار سهام ممتاز پیش می آید. این محدودیت ها باعث می شود شرکت به جای پرداخت سود سهام درآمدهای خود را دوباره سرمایه گذاری کند و بدین وسیله حاشیۀ ایمنی بستانکاران را افزایش دهد. نمونه ای از این محدودیت ها عباتند از: </a:t>
            </a:r>
            <a:endParaRPr lang="en-US" dirty="0">
              <a:latin typeface="Roya" pitchFamily="2" charset="-78"/>
              <a:cs typeface="Roya" pitchFamily="2" charset="-78"/>
            </a:endParaRPr>
          </a:p>
          <a:p>
            <a:pPr lvl="0" algn="just" rtl="1"/>
            <a:r>
              <a:rPr lang="fa-IR" dirty="0">
                <a:latin typeface="Roya" pitchFamily="2" charset="-78"/>
                <a:cs typeface="Roya" pitchFamily="2" charset="-78"/>
              </a:rPr>
              <a:t>شرکت ممکن است از پرداخت سود افزون بر درصد معینی از درآمدها منع گردد.</a:t>
            </a:r>
            <a:endParaRPr lang="en-US" dirty="0">
              <a:latin typeface="Roya" pitchFamily="2" charset="-78"/>
              <a:cs typeface="Roya" pitchFamily="2" charset="-78"/>
            </a:endParaRPr>
          </a:p>
          <a:p>
            <a:pPr lvl="0" algn="just" rtl="1"/>
            <a:r>
              <a:rPr lang="fa-IR" dirty="0">
                <a:latin typeface="Roya" pitchFamily="2" charset="-78"/>
                <a:cs typeface="Roya" pitchFamily="2" charset="-78"/>
              </a:rPr>
              <a:t>شرکت فقط بتواند یک مقدار معینی را به عنوان سود سهام بپردازد.</a:t>
            </a:r>
            <a:endParaRPr lang="en-US" dirty="0">
              <a:latin typeface="Roya" pitchFamily="2" charset="-78"/>
              <a:cs typeface="Roya" pitchFamily="2" charset="-78"/>
            </a:endParaRPr>
          </a:p>
          <a:p>
            <a:pPr lvl="0" algn="just" rtl="1"/>
            <a:r>
              <a:rPr lang="fa-IR" dirty="0">
                <a:latin typeface="Roya" pitchFamily="2" charset="-78"/>
                <a:cs typeface="Roya" pitchFamily="2" charset="-78"/>
              </a:rPr>
              <a:t>شرکت ملزم به رعایت حداقلی در رابطه با سود نگه داری شده گردد.</a:t>
            </a:r>
            <a:endParaRPr lang="en-US" dirty="0">
              <a:latin typeface="Roya" pitchFamily="2" charset="-78"/>
              <a:cs typeface="Roya" pitchFamily="2" charset="-78"/>
            </a:endParaRPr>
          </a:p>
          <a:p>
            <a:pPr lvl="0" algn="just" rtl="1"/>
            <a:r>
              <a:rPr lang="fa-IR" dirty="0">
                <a:latin typeface="Roya" pitchFamily="2" charset="-78"/>
                <a:cs typeface="Roya" pitchFamily="2" charset="-78"/>
              </a:rPr>
              <a:t>شرکت از تقسیم سود انباشته و اندوخته ها منع گردد.</a:t>
            </a:r>
            <a:endParaRPr lang="en-US" dirty="0">
              <a:latin typeface="Roya" pitchFamily="2" charset="-78"/>
              <a:cs typeface="Roya" pitchFamily="2" charset="-78"/>
            </a:endParaRPr>
          </a:p>
          <a:p>
            <a:pPr algn="just" rtl="1"/>
            <a:r>
              <a:rPr lang="fa-IR" dirty="0">
                <a:latin typeface="Roya" pitchFamily="2" charset="-78"/>
                <a:cs typeface="Roya" pitchFamily="2" charset="-78"/>
              </a:rPr>
              <a:t>ج) </a:t>
            </a:r>
            <a:r>
              <a:rPr lang="fa-IR" b="1" dirty="0">
                <a:latin typeface="Roya" pitchFamily="2" charset="-78"/>
                <a:cs typeface="B Mitra" pitchFamily="2" charset="-78"/>
              </a:rPr>
              <a:t>محدودیتهای داخلی</a:t>
            </a:r>
            <a:r>
              <a:rPr lang="fa-IR" dirty="0">
                <a:latin typeface="Roya" pitchFamily="2" charset="-78"/>
                <a:cs typeface="Roya" pitchFamily="2" charset="-78"/>
              </a:rPr>
              <a:t>: این محدودیت به دلیل بررسی شرایط داخلی خود شرکت در پرداخت سود ایجاد می شود که عبارتند از:</a:t>
            </a:r>
            <a:endParaRPr lang="en-US" dirty="0">
              <a:latin typeface="Roya" pitchFamily="2" charset="-78"/>
              <a:cs typeface="Roya" pitchFamily="2" charset="-78"/>
            </a:endParaRPr>
          </a:p>
          <a:p>
            <a:pPr lvl="0" algn="just" rtl="1"/>
            <a:r>
              <a:rPr lang="fa-IR" b="1" dirty="0">
                <a:latin typeface="Roya" pitchFamily="2" charset="-78"/>
                <a:cs typeface="B Mitra" pitchFamily="2" charset="-78"/>
              </a:rPr>
              <a:t>محتوای اطلاعاتی سود تقسیم شده </a:t>
            </a:r>
            <a:r>
              <a:rPr lang="fa-IR" dirty="0">
                <a:latin typeface="Roya" pitchFamily="2" charset="-78"/>
                <a:cs typeface="Roya" pitchFamily="2" charset="-78"/>
              </a:rPr>
              <a:t>:پایداری در تقسیم سود بیانگر اینست  که مدیران شرکت مایلند به طور مداوم سود سهام پرداخت کنند.حتی اگر در شرایطی قرار گیرند که موقعیت مالی آنها به طور موقت در سطح مطلوبی باشد.ممکن است هدف از اتخاذ این سیاست این باشد که بتوان بازتابی از انتظارات مدیریت در مورد سود آوری شرکت را به سهامداران منعکس کرد.بنابراین هنگامی که مدیران شرکت رقم تقسیم سود را بالا می برند در واقع این محتوای اطلاعاتی را به سهامداران القا می کنند کمه مدیریت شرکت به روند سودآوری در سطح بالاتری اعتقاد دارد و از این رو رشد مستمر سود هر سهم در آینده متصور است.</a:t>
            </a:r>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a:bodyPr>
          <a:lstStyle/>
          <a:p>
            <a:pPr algn="just" rtl="1"/>
            <a:r>
              <a:rPr lang="fa-IR" sz="2300" dirty="0">
                <a:latin typeface="Roya" pitchFamily="2" charset="-78"/>
                <a:cs typeface="Roya" pitchFamily="2" charset="-78"/>
              </a:rPr>
              <a:t>پژوهشگران معتقد هستند که سود نقدی همانند سود گزارش شده اطلاعاتی درباره جریان نقدی آتی شرکت فراهم می کند .پرداخت سود نقدی به طور منظم به عنوان یک منبع اطلاعاتی برای پیش بینی جریان نقد آتی مورد توجه سرمایه گذاران قرار می گیرد.پیش بینی جریان نقدی آتی شرکت بر مبنای سودهای تاریخی گزارش شده نیز به بازار امکان می دهد تا قبل از اعلان تغییر سود نقدی و همزمان با گزارش سود واکنش نشان داده و قیمت سهام شرکت را تغییر دهند.</a:t>
            </a:r>
            <a:endParaRPr lang="en-US" sz="2300" dirty="0">
              <a:latin typeface="Roya" pitchFamily="2" charset="-78"/>
              <a:cs typeface="Roya" pitchFamily="2" charset="-78"/>
            </a:endParaRPr>
          </a:p>
          <a:p>
            <a:pPr lvl="0" algn="just" rtl="1"/>
            <a:r>
              <a:rPr lang="fa-IR" sz="2300" b="1" dirty="0" smtClean="0">
                <a:latin typeface="Roya" pitchFamily="2" charset="-78"/>
                <a:cs typeface="B Mitra" pitchFamily="2" charset="-78"/>
              </a:rPr>
              <a:t>علایق سرمایه گذاران</a:t>
            </a:r>
            <a:r>
              <a:rPr lang="fa-IR" sz="2300" dirty="0" smtClean="0">
                <a:latin typeface="Roya" pitchFamily="2" charset="-78"/>
                <a:cs typeface="Roya" pitchFamily="2" charset="-78"/>
              </a:rPr>
              <a:t>:به طور </a:t>
            </a:r>
            <a:r>
              <a:rPr lang="fa-IR" sz="2300" dirty="0">
                <a:latin typeface="Roya" pitchFamily="2" charset="-78"/>
                <a:cs typeface="Roya" pitchFamily="2" charset="-78"/>
              </a:rPr>
              <a:t>کلی تابع مطلوبیت سهامداران با همدیگر متفاوت می باشد.در واقع موقعیت مالیاتی سهامداران بر سیاست تقسیم سود تاثیر می گذارد. اگر سهامداران در طبقات بالایی باشند معمولا سود تقسیم نمی کنند تا سهامداران مالیات کمتری بپردازند، به شرط آنکه مالیات بردرامد حاصل از بازده سرمایه پیایین تر از بازده سود نقدی باشد، از طرفی شرکت هایی که سهامداران آنها افراد بازنشسته و یا موسسات مالی معاف از مالیات باشند معمولا نسبت بالایی از سود را تقسیم می کنند </a:t>
            </a:r>
            <a:endParaRPr lang="en-US" sz="2300" dirty="0">
              <a:latin typeface="Roya" pitchFamily="2" charset="-78"/>
              <a:cs typeface="Roya" pitchFamily="2" charset="-78"/>
            </a:endParaRPr>
          </a:p>
          <a:p>
            <a:pPr lvl="0" algn="just" rtl="1"/>
            <a:r>
              <a:rPr lang="fa-IR" sz="2300" b="1" dirty="0">
                <a:latin typeface="Roya" pitchFamily="2" charset="-78"/>
                <a:cs typeface="Roya" pitchFamily="2" charset="-78"/>
              </a:rPr>
              <a:t>سود </a:t>
            </a:r>
            <a:r>
              <a:rPr lang="fa-IR" sz="2300" b="1" dirty="0" smtClean="0">
                <a:latin typeface="Roya" pitchFamily="2" charset="-78"/>
                <a:cs typeface="Roya" pitchFamily="2" charset="-78"/>
              </a:rPr>
              <a:t>آوری </a:t>
            </a:r>
            <a:r>
              <a:rPr lang="fa-IR" sz="2300" b="1" dirty="0">
                <a:latin typeface="Roya" pitchFamily="2" charset="-78"/>
                <a:cs typeface="Roya" pitchFamily="2" charset="-78"/>
              </a:rPr>
              <a:t>فرصت های عادی</a:t>
            </a:r>
            <a:r>
              <a:rPr lang="fa-IR" sz="2300" dirty="0">
                <a:latin typeface="Roya" pitchFamily="2" charset="-78"/>
                <a:cs typeface="Roya" pitchFamily="2" charset="-78"/>
              </a:rPr>
              <a:t>: شرکت هایی که دارای فرصت های سرمایه گذاری سود آور هستند سود و یا برنامه های توسعه در پیش دارند طبعا نیازشان به تامین مالی زیاد است بنابراین سود نقدی اندکی پرداخت می کنند و آندسته از شرکت ها که فرصت های سرمایه گذاری سودآور ندارند بخش عمده سود را تقسیم می کنند</a:t>
            </a:r>
            <a:endParaRPr lang="en-US" sz="2300" dirty="0">
              <a:latin typeface="Roya" pitchFamily="2" charset="-78"/>
              <a:cs typeface="Roya" pitchFamily="2" charset="-78"/>
            </a:endParaRPr>
          </a:p>
          <a:p>
            <a:pPr algn="just"/>
            <a:endParaRPr lang="en-US" sz="23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Autofit/>
          </a:bodyPr>
          <a:lstStyle/>
          <a:p>
            <a:pPr lvl="0" algn="just" rtl="1"/>
            <a:r>
              <a:rPr lang="fa-IR" sz="2300" b="1" dirty="0" smtClean="0">
                <a:latin typeface="Roya" pitchFamily="2" charset="-78"/>
                <a:cs typeface="B Mitra" pitchFamily="2" charset="-78"/>
              </a:rPr>
              <a:t>وضعیت </a:t>
            </a:r>
            <a:r>
              <a:rPr lang="fa-IR" sz="2300" b="1" dirty="0">
                <a:latin typeface="Roya" pitchFamily="2" charset="-78"/>
                <a:cs typeface="B Mitra" pitchFamily="2" charset="-78"/>
              </a:rPr>
              <a:t>نقدینگی</a:t>
            </a:r>
            <a:r>
              <a:rPr lang="fa-IR" sz="2300" dirty="0">
                <a:latin typeface="Roya" pitchFamily="2" charset="-78"/>
                <a:cs typeface="Roya" pitchFamily="2" charset="-78"/>
              </a:rPr>
              <a:t>: وضعیت نقدینگی هر شرکت به ساختار مالی آن ارتباط دارد ، ساختار مالی نتیجه عملکرد و تصمیمات مدیران شرکت درمورد اقلام دارایی ها و بدهی ها و حقوق صاحبان سهام است، تغییرات این اقلام نیز به فعالیت های جاری بازارهای پول و سرمایه ، اوضاع اقتصادی، محیط فعالیت شرکت و تصمیم مدیران در اجرای طرح های توسعه وابسطه است . به عبارت دیگر ممکن است شرکتی از سود ویژه مطلوبی برخوردار باشد ولی به علت اجرای طرح های سرمایه گذاری و توسعه از نقدینگی پایینی برخوردار باشد و برعکس.</a:t>
            </a:r>
            <a:endParaRPr lang="en-US" sz="2300" dirty="0">
              <a:latin typeface="Roya" pitchFamily="2" charset="-78"/>
              <a:cs typeface="Roya" pitchFamily="2" charset="-78"/>
            </a:endParaRPr>
          </a:p>
          <a:p>
            <a:pPr lvl="0" algn="just" rtl="1"/>
            <a:r>
              <a:rPr lang="fa-IR" sz="2300" b="1" dirty="0">
                <a:latin typeface="Roya" pitchFamily="2" charset="-78"/>
                <a:cs typeface="B Mitra" pitchFamily="2" charset="-78"/>
              </a:rPr>
              <a:t>هزینه انتشار</a:t>
            </a:r>
            <a:r>
              <a:rPr lang="fa-IR" sz="2300" dirty="0">
                <a:latin typeface="Roya" pitchFamily="2" charset="-78"/>
                <a:cs typeface="Roya" pitchFamily="2" charset="-78"/>
              </a:rPr>
              <a:t>: اگر هزینه انتشار برای تامین مالی بالا باشد شرکت ها سعی می کنند از سود انباشته استفاده کنند که هزینه انتشار ندارد. لذا سود کمتری تقسیم می گردد.</a:t>
            </a:r>
            <a:endParaRPr lang="en-US" sz="2300" dirty="0">
              <a:latin typeface="Roya" pitchFamily="2" charset="-78"/>
              <a:cs typeface="Roya" pitchFamily="2" charset="-78"/>
            </a:endParaRPr>
          </a:p>
          <a:p>
            <a:pPr lvl="0" algn="just" rtl="1"/>
            <a:r>
              <a:rPr lang="fa-IR" sz="2300" b="1" dirty="0">
                <a:latin typeface="Roya" pitchFamily="2" charset="-78"/>
                <a:cs typeface="Roya" pitchFamily="2" charset="-78"/>
              </a:rPr>
              <a:t>تورم</a:t>
            </a:r>
            <a:r>
              <a:rPr lang="fa-IR" sz="2300" dirty="0">
                <a:latin typeface="Roya" pitchFamily="2" charset="-78"/>
                <a:cs typeface="Roya" pitchFamily="2" charset="-78"/>
              </a:rPr>
              <a:t>: تورم نیز بر سیاست تقسیم سود تاثیر می گذارد، در شرایط تورمی وجه نقد حاصل از عملیات برای جایگزینی دارایی ها و موجودی های مصرف شده در عملیات کافی نخواهد بود بنابر این در این شرایط لازم است که با انباشته کردن سود قدرت عملیاتی شرکت حفظ شود.</a:t>
            </a:r>
            <a:endParaRPr lang="en-US" sz="2300" dirty="0">
              <a:latin typeface="Roya" pitchFamily="2" charset="-78"/>
              <a:cs typeface="Roya" pitchFamily="2" charset="-78"/>
            </a:endParaRPr>
          </a:p>
          <a:p>
            <a:pPr lvl="0" algn="just" rtl="1"/>
            <a:r>
              <a:rPr lang="fa-IR" sz="2300" b="1" dirty="0">
                <a:latin typeface="Roya" pitchFamily="2" charset="-78"/>
                <a:cs typeface="Roya" pitchFamily="2" charset="-78"/>
              </a:rPr>
              <a:t>کنترل اداره امور شرکت</a:t>
            </a:r>
            <a:r>
              <a:rPr lang="fa-IR" sz="2300" dirty="0">
                <a:latin typeface="Roya" pitchFamily="2" charset="-78"/>
                <a:cs typeface="Roya" pitchFamily="2" charset="-78"/>
              </a:rPr>
              <a:t>: برخی از شرکت ها برای اینکه کنترل امور شرکت از دست افراد خاصی خارج نشود تنها به منابع مالی داخل شرکت اتکا می کنند واز انتشار سهام جدید پرهیز می کنند.</a:t>
            </a:r>
            <a:endParaRPr lang="en-US" sz="2300" dirty="0">
              <a:latin typeface="Roya" pitchFamily="2" charset="-78"/>
              <a:cs typeface="Roya" pitchFamily="2" charset="-78"/>
            </a:endParaRPr>
          </a:p>
          <a:p>
            <a:pPr algn="just"/>
            <a:endParaRPr lang="en-US" sz="23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Autofit/>
          </a:bodyPr>
          <a:lstStyle/>
          <a:p>
            <a:pPr lvl="0" algn="just" rtl="1"/>
            <a:r>
              <a:rPr lang="fa-IR" sz="2200" b="1" dirty="0" smtClean="0">
                <a:latin typeface="Roya" pitchFamily="2" charset="-78"/>
                <a:cs typeface="B Mitra" pitchFamily="2" charset="-78"/>
              </a:rPr>
              <a:t>درجه </a:t>
            </a:r>
            <a:r>
              <a:rPr lang="fa-IR" sz="2200" b="1" dirty="0">
                <a:latin typeface="Roya" pitchFamily="2" charset="-78"/>
                <a:cs typeface="B Mitra" pitchFamily="2" charset="-78"/>
              </a:rPr>
              <a:t>اهرم مالی</a:t>
            </a:r>
            <a:r>
              <a:rPr lang="fa-IR" sz="2200" dirty="0">
                <a:latin typeface="Roya" pitchFamily="2" charset="-78"/>
                <a:cs typeface="Roya" pitchFamily="2" charset="-78"/>
              </a:rPr>
              <a:t>: به دو علت درجه اهرم مالی موجب کاهش سود نقدی می شود . اول ، هرچه درجه اهرم مالی بالاتر باشد ریسک مالی بالاتر است و وام دهندگان سیاست های محدود کننده ای را برای تقسیم سود اعمال می کنند. دوم، درجه اهرم مالی بالاتر باشد باعث کاهش جریان نقدی آزاد می گردد و از این رو سود کمتری تقسیم می شود.</a:t>
            </a:r>
            <a:endParaRPr lang="en-US" sz="2200" dirty="0">
              <a:latin typeface="Roya" pitchFamily="2" charset="-78"/>
              <a:cs typeface="Roya" pitchFamily="2" charset="-78"/>
            </a:endParaRPr>
          </a:p>
          <a:p>
            <a:pPr lvl="0" algn="just" rtl="1"/>
            <a:r>
              <a:rPr lang="fa-IR" sz="2200" dirty="0">
                <a:latin typeface="Roya" pitchFamily="2" charset="-78"/>
                <a:cs typeface="Roya" pitchFamily="2" charset="-78"/>
              </a:rPr>
              <a:t>نیازهای نقدینگی احتیاطی: شرکت ها ممکن است بخشی از وجوه نقدی خود را برای نیازهای نقدینگی غیر قابل پیشبینی نگهداری کنند.</a:t>
            </a:r>
            <a:endParaRPr lang="en-US" sz="2200" dirty="0">
              <a:latin typeface="Roya" pitchFamily="2" charset="-78"/>
              <a:cs typeface="Roya" pitchFamily="2" charset="-78"/>
            </a:endParaRPr>
          </a:p>
          <a:p>
            <a:pPr lvl="0" algn="just" rtl="1"/>
            <a:r>
              <a:rPr lang="fa-IR" sz="2200" b="1" dirty="0">
                <a:latin typeface="Roya" pitchFamily="2" charset="-78"/>
                <a:cs typeface="B Mitra" pitchFamily="2" charset="-78"/>
              </a:rPr>
              <a:t>هزینه های نقل و انتقال و تقسیم پزیری سهام</a:t>
            </a:r>
            <a:r>
              <a:rPr lang="fa-IR" sz="2200" dirty="0">
                <a:latin typeface="Roya" pitchFamily="2" charset="-78"/>
                <a:cs typeface="Roya" pitchFamily="2" charset="-78"/>
              </a:rPr>
              <a:t>: این هزینه های بیشتر متوجه کسانی است که بعضی از هزینه های زندگی خود را با درامد های ناشی از اوراق بهادار تامین می کنند . اگر شرکتی سیاست حفظ سود نقدی را پیش گیرد این سهامداران مجبود به فروش سهام خود می شوند که فروش سهام مستلزم پرداخت هزینه های نقل و انتقال سهام می باشد. چنین هزینه هایی ایجاب می نماید تا شرکت ها بخشی از درآمدشان را به عنوان سود تقسیم نمایند تا مانع از فروش سهام از طرف سهامداران گردند.</a:t>
            </a:r>
            <a:endParaRPr lang="en-US" sz="2200" dirty="0">
              <a:latin typeface="Roya" pitchFamily="2" charset="-78"/>
              <a:cs typeface="Roya" pitchFamily="2" charset="-78"/>
            </a:endParaRPr>
          </a:p>
          <a:p>
            <a:pPr lvl="0" algn="just" rtl="1"/>
            <a:r>
              <a:rPr lang="fa-IR" sz="2200" dirty="0">
                <a:latin typeface="Roya" pitchFamily="2" charset="-78"/>
                <a:cs typeface="Roya" pitchFamily="2" charset="-78"/>
              </a:rPr>
              <a:t> </a:t>
            </a:r>
            <a:r>
              <a:rPr lang="fa-IR" sz="2200" b="1" dirty="0">
                <a:latin typeface="Roya" pitchFamily="2" charset="-78"/>
                <a:cs typeface="B Mitra" pitchFamily="2" charset="-78"/>
              </a:rPr>
              <a:t>توانایی استقراض</a:t>
            </a:r>
            <a:r>
              <a:rPr lang="fa-IR" sz="2200" dirty="0">
                <a:latin typeface="Roya" pitchFamily="2" charset="-78"/>
                <a:cs typeface="Roya" pitchFamily="2" charset="-78"/>
              </a:rPr>
              <a:t>: چنانچه شرکت توانایی اخذ وام با شرایط آسان و در مدت کوتاهی را داشته باشد می تواند در رابطه با تقسیم سود از انعطاف لازم برخوردار باشد ، البته شرکت در توانایی خود در کسب وجوه نقد از طریق بدهی عامل هزینه بدهی را نیز مد نظر قرار داده و آن را در مقابل مزایای پرداخت سود نقدی مقایسه می نماید.</a:t>
            </a:r>
            <a:endParaRPr lang="en-US" sz="2200" dirty="0">
              <a:latin typeface="Roya" pitchFamily="2" charset="-78"/>
              <a:cs typeface="Roya" pitchFamily="2" charset="-78"/>
            </a:endParaRPr>
          </a:p>
          <a:p>
            <a:pPr algn="just"/>
            <a:endParaRPr lang="en-US" sz="22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fontScale="92500" lnSpcReduction="20000"/>
          </a:bodyPr>
          <a:lstStyle/>
          <a:p>
            <a:pPr lvl="0" algn="just" rtl="1"/>
            <a:r>
              <a:rPr lang="en-US" dirty="0">
                <a:latin typeface="Roya" pitchFamily="2" charset="-78"/>
                <a:cs typeface="Roya" pitchFamily="2" charset="-78"/>
              </a:rPr>
              <a:t> </a:t>
            </a:r>
          </a:p>
          <a:p>
            <a:pPr lvl="0" algn="just" rtl="1"/>
            <a:r>
              <a:rPr lang="fa-IR" b="1" dirty="0">
                <a:latin typeface="Roya" pitchFamily="2" charset="-78"/>
                <a:cs typeface="Roya" pitchFamily="2" charset="-78"/>
              </a:rPr>
              <a:t>بازپرداخت بدهی</a:t>
            </a:r>
            <a:r>
              <a:rPr lang="fa-IR" dirty="0">
                <a:latin typeface="Roya" pitchFamily="2" charset="-78"/>
                <a:cs typeface="Roya" pitchFamily="2" charset="-78"/>
              </a:rPr>
              <a:t>: در انتخاب میان دو راه یعنی بازپرداخت بدهی ها و اعلان سود سهام معمولا بازپرداخت بدهی ها ترجیه داده می شود زیرا اولا ممکن است بازپرداخت بدهی نوعی اجبار و اضطرار به همراه داشته باشد ثانیا کاهش بدهی ریسک مالی شرکت را کاهش می دهد و از این طریق باعث افزایش قیمت سهام می گردد. به طور کلی وقتی شرکت در پرداخت بدهی ها ناتوان باشد سعی می کند سود را به جای توضیع بین سهامداران به پرداخت بدهی های خود اختصاص دهد.</a:t>
            </a:r>
            <a:endParaRPr lang="en-US" dirty="0">
              <a:latin typeface="Roya" pitchFamily="2" charset="-78"/>
              <a:cs typeface="Roya" pitchFamily="2" charset="-78"/>
            </a:endParaRPr>
          </a:p>
          <a:p>
            <a:pPr lvl="0" algn="just" rtl="1"/>
            <a:r>
              <a:rPr lang="fa-IR" b="1" dirty="0">
                <a:latin typeface="Roya" pitchFamily="2" charset="-78"/>
                <a:cs typeface="B Mitra" pitchFamily="2" charset="-78"/>
              </a:rPr>
              <a:t>تاثیر دوره های تجاری </a:t>
            </a:r>
            <a:r>
              <a:rPr lang="fa-IR" dirty="0">
                <a:latin typeface="Roya" pitchFamily="2" charset="-78"/>
                <a:cs typeface="Roya" pitchFamily="2" charset="-78"/>
              </a:rPr>
              <a:t>: در زمان رکود شرکت ها سود کمتری را توزیع می نمایند، برای حل این معضل مدیریت در طول دوران تورم سود شرکت را انباشته می نماید تا بتواند با هرگونه کسری و کمبود نقدینگی در دوران رکود  مقابله نماید </a:t>
            </a:r>
            <a:endParaRPr lang="en-US" dirty="0">
              <a:latin typeface="Roya" pitchFamily="2" charset="-78"/>
              <a:cs typeface="Roya" pitchFamily="2" charset="-78"/>
            </a:endParaRPr>
          </a:p>
          <a:p>
            <a:pPr lvl="0" algn="just" rtl="1"/>
            <a:r>
              <a:rPr lang="fa-IR" b="1" dirty="0">
                <a:latin typeface="Roya" pitchFamily="2" charset="-78"/>
                <a:cs typeface="Roya" pitchFamily="2" charset="-78"/>
              </a:rPr>
              <a:t>پراکندگی سهامداران</a:t>
            </a:r>
            <a:r>
              <a:rPr lang="fa-IR" dirty="0">
                <a:latin typeface="Roya" pitchFamily="2" charset="-78"/>
                <a:cs typeface="Roya" pitchFamily="2" charset="-78"/>
              </a:rPr>
              <a:t>: معمولا سهام شرکت ها در اختیار افراد با سلایق و عقیده های مختلف قرار دارد . در شرکت هایی که تعداد سهامداران آنها معدود و متجانس می باشد می توان رضایت سهامداران را مبنی بر تقسیم یا عدم تقسیم سود جلب نمود و بلعکس در شرکت هایی که سهام در دست عده کثیری باشد اتفاق نظر در مورد سیاست تقسیم سود با مشکلاتی روبرو می شود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382000" cy="5867400"/>
          </a:xfrm>
        </p:spPr>
        <p:txBody>
          <a:bodyPr>
            <a:noAutofit/>
          </a:bodyPr>
          <a:lstStyle/>
          <a:p>
            <a:pPr lvl="0" algn="just" rtl="1"/>
            <a:r>
              <a:rPr lang="en-US" sz="2300" dirty="0">
                <a:latin typeface="Roya" pitchFamily="2" charset="-78"/>
                <a:cs typeface="Roya" pitchFamily="2" charset="-78"/>
              </a:rPr>
              <a:t> </a:t>
            </a:r>
            <a:r>
              <a:rPr lang="fa-IR" sz="2300" b="1" dirty="0" smtClean="0">
                <a:latin typeface="Roya" pitchFamily="2" charset="-78"/>
                <a:cs typeface="Roya" pitchFamily="2" charset="-78"/>
              </a:rPr>
              <a:t>حفظ </a:t>
            </a:r>
            <a:r>
              <a:rPr lang="fa-IR" sz="2300" b="1" dirty="0">
                <a:latin typeface="Roya" pitchFamily="2" charset="-78"/>
                <a:cs typeface="Roya" pitchFamily="2" charset="-78"/>
              </a:rPr>
              <a:t>ساختار مالی </a:t>
            </a:r>
            <a:r>
              <a:rPr lang="fa-IR" sz="2300" dirty="0">
                <a:latin typeface="Roya" pitchFamily="2" charset="-78"/>
                <a:cs typeface="Roya" pitchFamily="2" charset="-78"/>
              </a:rPr>
              <a:t>: معمولا در زمان تدوین سیاست تقسیم سود شرکت میزان و درصد اجزاء تشکیل دهنده سرمایه نیز تعیین می کردد. که به دو عامل بستگی دارد : </a:t>
            </a:r>
            <a:endParaRPr lang="en-US" sz="2300" dirty="0">
              <a:latin typeface="Roya" pitchFamily="2" charset="-78"/>
              <a:cs typeface="Roya" pitchFamily="2" charset="-78"/>
            </a:endParaRPr>
          </a:p>
          <a:p>
            <a:pPr lvl="0" algn="just" rtl="1"/>
            <a:r>
              <a:rPr lang="fa-IR" sz="2300" dirty="0" smtClean="0">
                <a:latin typeface="Roya" pitchFamily="2" charset="-78"/>
                <a:cs typeface="Roya" pitchFamily="2" charset="-78"/>
              </a:rPr>
              <a:t>انعطاف </a:t>
            </a:r>
            <a:r>
              <a:rPr lang="fa-IR" sz="2300" dirty="0">
                <a:latin typeface="Roya" pitchFamily="2" charset="-78"/>
                <a:cs typeface="Roya" pitchFamily="2" charset="-78"/>
              </a:rPr>
              <a:t>پذیری در تامین مالی یعنی اینکه شرکت در حد معینی می تواند از استقراض برای تامین مالی استفاده کند در غیر این صورت ریسک این شرکت بالا می رود و شرکت قادر به تامین مالی از طریق استقراض نخواهد بود ولی انتشار سهام عادی یا افزایش سرمایه از محل سود انباشته مبنایی می شود که شرکت در آینده به پشتوانه آن از طریق استقراض می تواند تامین مالی کند.</a:t>
            </a:r>
            <a:endParaRPr lang="en-US" sz="2300" dirty="0">
              <a:latin typeface="Roya" pitchFamily="2" charset="-78"/>
              <a:cs typeface="Roya" pitchFamily="2" charset="-78"/>
            </a:endParaRPr>
          </a:p>
          <a:p>
            <a:pPr lvl="0" algn="just" rtl="1"/>
            <a:r>
              <a:rPr lang="fa-IR" sz="2300" b="1" dirty="0">
                <a:latin typeface="Roya" pitchFamily="2" charset="-78"/>
                <a:cs typeface="B Mitra" pitchFamily="2" charset="-78"/>
              </a:rPr>
              <a:t>سیاست تقسیم سود باقی مانده </a:t>
            </a:r>
            <a:r>
              <a:rPr lang="fa-IR" sz="2300" dirty="0">
                <a:latin typeface="Roya" pitchFamily="2" charset="-78"/>
                <a:cs typeface="Roya" pitchFamily="2" charset="-78"/>
              </a:rPr>
              <a:t>: اگر درصد ترکیب ساختار مالی شرکت مشخص باشد باید مقدار مشخص سرمایه مورد نیاز از محل نگهداری سود شرکت تامین شود و باقی مانده سود به صاحبان سهام پرداخت گردد. اگرچه اندوخته کردن سود برای تامین مالی پروژه های سرمایه گذاری باعث کاهش پرداخت سود در همان سال می شود ولی با شروع بهره برداری از آن پروژه میزان سود خالص پرداختی آن شرکت ها در سالهای بعد افزایش می یابد.</a:t>
            </a:r>
            <a:endParaRPr lang="en-US" sz="2300" dirty="0">
              <a:latin typeface="Roya" pitchFamily="2" charset="-78"/>
              <a:cs typeface="Roya" pitchFamily="2" charset="-78"/>
            </a:endParaRPr>
          </a:p>
          <a:p>
            <a:pPr algn="just"/>
            <a:endParaRPr lang="en-US" sz="23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lvl="0" algn="just" rtl="1"/>
            <a:r>
              <a:rPr lang="en-US" sz="2500" b="1" dirty="0" smtClean="0">
                <a:latin typeface="Roya" pitchFamily="2" charset="-78"/>
                <a:cs typeface="Roya" pitchFamily="2" charset="-78"/>
              </a:rPr>
              <a:t> </a:t>
            </a:r>
            <a:r>
              <a:rPr lang="fa-IR" sz="2500" b="1" dirty="0" smtClean="0">
                <a:latin typeface="Roya" pitchFamily="2" charset="-78"/>
                <a:cs typeface="B Mitra" pitchFamily="2" charset="-78"/>
              </a:rPr>
              <a:t>هزینه های نمایندگی</a:t>
            </a:r>
            <a:r>
              <a:rPr lang="fa-IR" sz="2500" dirty="0" smtClean="0">
                <a:latin typeface="Roya" pitchFamily="2" charset="-78"/>
                <a:cs typeface="Roya" pitchFamily="2" charset="-78"/>
              </a:rPr>
              <a:t>: تضاد اطلاعاتی میان مدیران و سهام داران هزینه ای به صورت تفاوت قیمت سهام را به دنبال دارد که این هزینه های به هزینه نمایندگی معروف است. در واقع هزینه نمایندگی زمانی به وجود می آید که مدیران تصمیمی نمی گیرند که برای سرمایه گذاران بهترین منافع را داشته باشد. چنانچه در شرکتی تضاد نسبی یا جزئی میان سهامداران یا مدیران وجود داشته باشد در این صورت مدیریت برای حفظ موقعیت خود ناچار است سیاست تقسیم سودی را اتخاذ نماید که هزینه های نمایندگی را به حداقل برساند، در این شرایط سود سهام نقش عمده ای را در ارزش شرکت خواهد داشت زیرا پرداخت سود سهام به طور غیر مستقیم مبین فعالیت های سرمایه گذاری مدیریت قلمداد می گردد.</a:t>
            </a:r>
            <a:endParaRPr lang="en-US" sz="2500" dirty="0" smtClean="0">
              <a:latin typeface="Roya" pitchFamily="2" charset="-78"/>
              <a:cs typeface="Roya" pitchFamily="2" charset="-78"/>
            </a:endParaRPr>
          </a:p>
          <a:p>
            <a:pPr algn="just" rtl="1"/>
            <a:endParaRPr lang="en-US" sz="25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algn="just" rtl="1"/>
            <a:r>
              <a:rPr lang="fa-IR" b="1" dirty="0">
                <a:latin typeface="Roya" pitchFamily="2" charset="-78"/>
                <a:cs typeface="B Mitra" pitchFamily="2" charset="-78"/>
              </a:rPr>
              <a:t>ارتباط بین سیاست تقسیم سود و ساختار مالکیت</a:t>
            </a:r>
            <a:endParaRPr lang="en-US" b="1" dirty="0">
              <a:latin typeface="Roya" pitchFamily="2" charset="-78"/>
              <a:cs typeface="B Mitra" pitchFamily="2" charset="-78"/>
            </a:endParaRPr>
          </a:p>
          <a:p>
            <a:pPr algn="just" rtl="1">
              <a:buNone/>
            </a:pPr>
            <a:r>
              <a:rPr lang="fa-IR" dirty="0">
                <a:latin typeface="Roya" pitchFamily="2" charset="-78"/>
                <a:cs typeface="Roya" pitchFamily="2" charset="-78"/>
              </a:rPr>
              <a:t>در این جا دو گروه داریم : اول سهامداران جزء ، دلالان سهام و شرکت های سرمایه گذاری و گروه دوم مدیران شرکت ها موسسات مالی و شرکت های هلدینگ . در این دو گروه افق زمانی در خصوص نگهداری سهام به طور معناداری با یکدیگر متفاوت می باشد. در گروه اول افق سرمایه گذاری کوتاه مدت می باشد ولی در گروه دوم افق سرمایه گذاری بلند مدت می باشد . چنانچه ساختار مالکیت شرکت عمدتا متشکل از گروه اول باشد مدیریت جهت جلب نظر این گروه ها متمایل به دست کاری سود می باشد و برعکس در صورتی که ساختار مالکیت شرکت عمدتا متشکل از گروه دوم باشد مدیریت به دلیل افق بلند مدت سرمایه گذاران تمایل چندانی به دست کاری سود ندارند.</a:t>
            </a:r>
            <a:endParaRPr lang="en-US" dirty="0">
              <a:latin typeface="Roya" pitchFamily="2" charset="-78"/>
              <a:cs typeface="Roya" pitchFamily="2" charset="-78"/>
            </a:endParaRPr>
          </a:p>
          <a:p>
            <a:pPr algn="just"/>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92500" lnSpcReduction="20000"/>
          </a:bodyPr>
          <a:lstStyle/>
          <a:p>
            <a:pPr algn="just" rtl="1"/>
            <a:r>
              <a:rPr lang="fa-IR" b="1" dirty="0" smtClean="0">
                <a:latin typeface="Roya" pitchFamily="2" charset="-78"/>
                <a:cs typeface="B Mitra" pitchFamily="2" charset="-78"/>
              </a:rPr>
              <a:t>اهداف تقسیم سود</a:t>
            </a:r>
            <a:endParaRPr lang="en-US" b="1" dirty="0" smtClean="0">
              <a:latin typeface="Roya" pitchFamily="2" charset="-78"/>
              <a:cs typeface="B Mitra" pitchFamily="2" charset="-78"/>
            </a:endParaRPr>
          </a:p>
          <a:p>
            <a:pPr algn="just" rtl="1"/>
            <a:r>
              <a:rPr lang="fa-IR" dirty="0" smtClean="0">
                <a:latin typeface="Roya" pitchFamily="2" charset="-78"/>
                <a:cs typeface="Roya" pitchFamily="2" charset="-78"/>
              </a:rPr>
              <a:t>پرداخت سود نقدی به صاحبان سهام عادی یکی از راههایی است که شرکت می تواند مستقیماً بر ثروت سهامداران اثر بگذارد،بنابراین هدف از اجرای چنین سیاستی حداکثر کردن ثروت سهامداران می باشد.با توجه به اهمیت تأمین مالی پروژه های سرمایه گذاری شرکت ها از طریق سود انباشته دلایل توزیع سود به شرح زیر است :</a:t>
            </a:r>
            <a:endParaRPr lang="en-US" dirty="0" smtClean="0">
              <a:latin typeface="Roya" pitchFamily="2" charset="-78"/>
              <a:cs typeface="Roya" pitchFamily="2" charset="-78"/>
            </a:endParaRPr>
          </a:p>
          <a:p>
            <a:pPr algn="just" rtl="1"/>
            <a:r>
              <a:rPr lang="fa-IR" dirty="0" smtClean="0">
                <a:latin typeface="Roya" pitchFamily="2" charset="-78"/>
                <a:cs typeface="Roya" pitchFamily="2" charset="-78"/>
              </a:rPr>
              <a:t>1-سود </a:t>
            </a:r>
            <a:r>
              <a:rPr lang="fa-IR" dirty="0">
                <a:latin typeface="Roya" pitchFamily="2" charset="-78"/>
                <a:cs typeface="Roya" pitchFamily="2" charset="-78"/>
              </a:rPr>
              <a:t>سهام ،درآمد با ثباتی برای سهامداران فراهم می آورد که بر اساس آن می تواند هزینه زندگی خود را تأمین نماید.</a:t>
            </a:r>
            <a:endParaRPr lang="en-US" dirty="0">
              <a:latin typeface="Roya" pitchFamily="2" charset="-78"/>
              <a:cs typeface="Roya" pitchFamily="2" charset="-78"/>
            </a:endParaRPr>
          </a:p>
          <a:p>
            <a:pPr algn="just" rtl="1"/>
            <a:r>
              <a:rPr lang="fa-IR" dirty="0">
                <a:latin typeface="Roya" pitchFamily="2" charset="-78"/>
                <a:cs typeface="Roya" pitchFamily="2" charset="-78"/>
              </a:rPr>
              <a:t>2-سرمایه گذاران و خریداران سهام به گزارشها و اخبار سود سهام سالانه شرکت ها توجه می کنند.</a:t>
            </a:r>
            <a:endParaRPr lang="en-US" dirty="0">
              <a:latin typeface="Roya" pitchFamily="2" charset="-78"/>
              <a:cs typeface="Roya" pitchFamily="2" charset="-78"/>
            </a:endParaRPr>
          </a:p>
          <a:p>
            <a:pPr algn="just" rtl="1"/>
            <a:r>
              <a:rPr lang="fa-IR" dirty="0">
                <a:latin typeface="Roya" pitchFamily="2" charset="-78"/>
                <a:cs typeface="Roya" pitchFamily="2" charset="-78"/>
              </a:rPr>
              <a:t>3-تغییرات در سود سهام ،حاوی اطلاعات مفید برای سرمایه گذاران می باشد.</a:t>
            </a:r>
            <a:endParaRPr lang="en-US" dirty="0">
              <a:latin typeface="Roya" pitchFamily="2" charset="-78"/>
              <a:cs typeface="Roya" pitchFamily="2" charset="-78"/>
            </a:endParaRPr>
          </a:p>
          <a:p>
            <a:pPr algn="just" rtl="1"/>
            <a:r>
              <a:rPr lang="fa-IR" dirty="0">
                <a:latin typeface="Roya" pitchFamily="2" charset="-78"/>
                <a:cs typeface="Roya" pitchFamily="2" charset="-78"/>
              </a:rPr>
              <a:t>4-اگر سهامداران شرکتی عادت به دریافت سود سهام داشته باشند توقف یکباره سود نقدی مشکل زا می شود.</a:t>
            </a:r>
            <a:endParaRPr lang="en-US" dirty="0">
              <a:latin typeface="Roya" pitchFamily="2" charset="-78"/>
              <a:cs typeface="Roya" pitchFamily="2" charset="-78"/>
            </a:endParaRPr>
          </a:p>
          <a:p>
            <a:pPr algn="just" rtl="1"/>
            <a:r>
              <a:rPr lang="fa-IR" dirty="0">
                <a:latin typeface="Roya" pitchFamily="2" charset="-78"/>
                <a:cs typeface="Roya" pitchFamily="2" charset="-78"/>
              </a:rPr>
              <a:t>5-عدم پرداخت سود ممکن است باعث </a:t>
            </a:r>
            <a:r>
              <a:rPr lang="fa-IR" dirty="0" smtClean="0">
                <a:latin typeface="Roya" pitchFamily="2" charset="-78"/>
                <a:cs typeface="Roya" pitchFamily="2" charset="-78"/>
              </a:rPr>
              <a:t>تبلیغ</a:t>
            </a:r>
            <a:r>
              <a:rPr lang="fa-IR" dirty="0" smtClean="0">
                <a:latin typeface="Roya" pitchFamily="2" charset="-78"/>
                <a:cs typeface="Roya" pitchFamily="2" charset="-78"/>
              </a:rPr>
              <a:t>ا</a:t>
            </a:r>
            <a:r>
              <a:rPr lang="fa-IR" dirty="0" smtClean="0">
                <a:latin typeface="Roya" pitchFamily="2" charset="-78"/>
                <a:cs typeface="Roya" pitchFamily="2" charset="-78"/>
              </a:rPr>
              <a:t>ت </a:t>
            </a:r>
            <a:r>
              <a:rPr lang="fa-IR" dirty="0">
                <a:latin typeface="Roya" pitchFamily="2" charset="-78"/>
                <a:cs typeface="Roya" pitchFamily="2" charset="-78"/>
              </a:rPr>
              <a:t>تهاجمی رقبا علیه شرکت شود.</a:t>
            </a:r>
            <a:endParaRPr lang="en-US" dirty="0">
              <a:latin typeface="Roya" pitchFamily="2" charset="-78"/>
              <a:cs typeface="Roya" pitchFamily="2" charset="-78"/>
            </a:endParaRPr>
          </a:p>
          <a:p>
            <a:pPr algn="just" rtl="1"/>
            <a:r>
              <a:rPr lang="fa-IR" dirty="0">
                <a:latin typeface="Roya" pitchFamily="2" charset="-78"/>
                <a:cs typeface="Roya" pitchFamily="2" charset="-78"/>
              </a:rPr>
              <a:t>6-پرداخت سود باعث کاهش عدم اطمینان سهامداران نسبت به دریافت بازده سرمایه شان می شود.</a:t>
            </a:r>
            <a:endParaRPr lang="en-US" dirty="0">
              <a:latin typeface="Roya" pitchFamily="2" charset="-78"/>
              <a:cs typeface="Roya" pitchFamily="2" charset="-78"/>
            </a:endParaRPr>
          </a:p>
          <a:p>
            <a:pPr algn="just" rtl="1"/>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lnSpcReduction="10000"/>
          </a:bodyPr>
          <a:lstStyle/>
          <a:p>
            <a:pPr algn="just" rtl="1">
              <a:buNone/>
            </a:pPr>
            <a:r>
              <a:rPr lang="fa-IR" b="1" dirty="0">
                <a:latin typeface="Roya" pitchFamily="2" charset="-78"/>
                <a:cs typeface="B Mitra" pitchFamily="2" charset="-78"/>
              </a:rPr>
              <a:t>اهمیت تقسیم سود</a:t>
            </a:r>
            <a:endParaRPr lang="en-US" b="1" dirty="0">
              <a:latin typeface="Roya" pitchFamily="2" charset="-78"/>
              <a:cs typeface="B Mitra" pitchFamily="2" charset="-78"/>
            </a:endParaRPr>
          </a:p>
          <a:p>
            <a:pPr algn="just" rtl="1"/>
            <a:r>
              <a:rPr lang="fa-IR" dirty="0">
                <a:latin typeface="Roya" pitchFamily="2" charset="-78"/>
                <a:cs typeface="Roya" pitchFamily="2" charset="-78"/>
              </a:rPr>
              <a:t>سود تقسیمی از دو جنبه حائز اهمیت است:خاصیت علامت دهی و دوم بدلیل مفاهیم نقدینگی و مالیاتی که برای سهامداران به همراه دارد.</a:t>
            </a:r>
            <a:endParaRPr lang="en-US" dirty="0">
              <a:latin typeface="Roya" pitchFamily="2" charset="-78"/>
              <a:cs typeface="Roya" pitchFamily="2" charset="-78"/>
            </a:endParaRPr>
          </a:p>
          <a:p>
            <a:pPr algn="just" rtl="1"/>
            <a:r>
              <a:rPr lang="fa-IR" dirty="0" smtClean="0">
                <a:latin typeface="Roya" pitchFamily="2" charset="-78"/>
                <a:cs typeface="Roya" pitchFamily="2" charset="-78"/>
              </a:rPr>
              <a:t>الف)خاصیت علامت دهی:این خاصیت بیان می کند که مدیران از تقسیم سود جهت </a:t>
            </a:r>
            <a:r>
              <a:rPr lang="fa-IR" dirty="0">
                <a:latin typeface="Roya" pitchFamily="2" charset="-78"/>
                <a:cs typeface="Roya" pitchFamily="2" charset="-78"/>
              </a:rPr>
              <a:t>انتقال اطلاعاتی در زمینه سود آوری آتی مؤسسه استفاده می کنند.طرافداران تئوری علامت دهی معتقد هستند که بازار سهام عکس العمل مثبت نسبت به تقسیم سود یا افزایش آن و عکس العمل منفی نسبت به حذف یا کاهش سود تقسیمی از خود نشان می دهد.در واقع فرضیه علامت دهی پیش بینی می کند که اگر سود افزایش یابد (رو به زوال گذارد)متعاقب آن سود تقسیمی نیز افزایش می یابد (کاهش پیدا می کند</a:t>
            </a:r>
            <a:r>
              <a:rPr lang="fa-IR" dirty="0" smtClean="0">
                <a:latin typeface="Roya" pitchFamily="2" charset="-78"/>
                <a:cs typeface="Roya" pitchFamily="2" charset="-78"/>
              </a:rPr>
              <a:t>).</a:t>
            </a:r>
            <a:endParaRPr lang="en-US" dirty="0" smtClean="0">
              <a:latin typeface="Roya" pitchFamily="2" charset="-78"/>
              <a:cs typeface="Roya" pitchFamily="2" charset="-78"/>
            </a:endParaRPr>
          </a:p>
          <a:p>
            <a:pPr algn="just" rtl="1"/>
            <a:r>
              <a:rPr lang="fa-IR" dirty="0">
                <a:latin typeface="Roya" pitchFamily="2" charset="-78"/>
                <a:cs typeface="Roya" pitchFamily="2" charset="-78"/>
              </a:rPr>
              <a:t>ب)مفاهیم نقدینگی و مالیات:با توجه به این مفاهیم سود شرکت </a:t>
            </a:r>
            <a:r>
              <a:rPr lang="fa-IR" dirty="0" smtClean="0">
                <a:latin typeface="Roya" pitchFamily="2" charset="-78"/>
                <a:cs typeface="Roya" pitchFamily="2" charset="-78"/>
              </a:rPr>
              <a:t>می </a:t>
            </a:r>
            <a:r>
              <a:rPr lang="fa-IR" dirty="0">
                <a:latin typeface="Roya" pitchFamily="2" charset="-78"/>
                <a:cs typeface="Roya" pitchFamily="2" charset="-78"/>
              </a:rPr>
              <a:t>بایست به نحوی طراحی شود تا از یک طرف نیازهای نقدینگی سهامدران را برآورده سازد و </a:t>
            </a:r>
            <a:r>
              <a:rPr lang="fa-IR" dirty="0" smtClean="0">
                <a:latin typeface="Roya" pitchFamily="2" charset="-78"/>
                <a:cs typeface="Roya" pitchFamily="2" charset="-78"/>
              </a:rPr>
              <a:t>از </a:t>
            </a:r>
            <a:r>
              <a:rPr lang="fa-IR" dirty="0">
                <a:latin typeface="Roya" pitchFamily="2" charset="-78"/>
                <a:cs typeface="Roya" pitchFamily="2" charset="-78"/>
              </a:rPr>
              <a:t>طرف دیگر هزینه ها </a:t>
            </a:r>
            <a:r>
              <a:rPr lang="fa-IR" dirty="0" smtClean="0">
                <a:latin typeface="Roya" pitchFamily="2" charset="-78"/>
                <a:cs typeface="Roya" pitchFamily="2" charset="-78"/>
              </a:rPr>
              <a:t>مالیات را </a:t>
            </a:r>
            <a:r>
              <a:rPr lang="fa-IR" dirty="0">
                <a:latin typeface="Roya" pitchFamily="2" charset="-78"/>
                <a:cs typeface="Roya" pitchFamily="2" charset="-78"/>
              </a:rPr>
              <a:t>به حداقل ممکن برساند.</a:t>
            </a:r>
            <a:endParaRPr lang="en-US" dirty="0">
              <a:latin typeface="Roya" pitchFamily="2" charset="-78"/>
              <a:cs typeface="Roya" pitchFamily="2" charset="-78"/>
            </a:endParaRPr>
          </a:p>
          <a:p>
            <a:pPr algn="just" rtl="1">
              <a:buNone/>
            </a:pPr>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algn="just" rtl="1">
              <a:buNone/>
            </a:pPr>
            <a:r>
              <a:rPr lang="fa-IR" sz="2900" b="1" dirty="0">
                <a:latin typeface="Roya" pitchFamily="2" charset="-78"/>
                <a:cs typeface="B Mitra" pitchFamily="2" charset="-78"/>
              </a:rPr>
              <a:t>مکاتب فکری تقسیم سود</a:t>
            </a:r>
            <a:endParaRPr lang="en-US" sz="2900" b="1" dirty="0">
              <a:latin typeface="Roya" pitchFamily="2" charset="-78"/>
              <a:cs typeface="B Mitra" pitchFamily="2" charset="-78"/>
            </a:endParaRPr>
          </a:p>
          <a:p>
            <a:pPr algn="just" rtl="1"/>
            <a:r>
              <a:rPr lang="fa-IR" sz="2900" dirty="0">
                <a:latin typeface="Roya" pitchFamily="2" charset="-78"/>
                <a:cs typeface="Roya" pitchFamily="2" charset="-78"/>
              </a:rPr>
              <a:t>سه مکتب فکری برای تقسیم سود وجود دارد:</a:t>
            </a:r>
            <a:endParaRPr lang="en-US" sz="2900" dirty="0">
              <a:latin typeface="Roya" pitchFamily="2" charset="-78"/>
              <a:cs typeface="Roya" pitchFamily="2" charset="-78"/>
            </a:endParaRPr>
          </a:p>
          <a:p>
            <a:pPr algn="just" rtl="1"/>
            <a:r>
              <a:rPr lang="fa-IR" sz="2900" dirty="0">
                <a:latin typeface="Roya" pitchFamily="2" charset="-78"/>
                <a:cs typeface="Roya" pitchFamily="2" charset="-78"/>
              </a:rPr>
              <a:t>1-طرفداران این مکتب اعتقاد دارند که سیاست های تقسیم سود از اهمیت چندانی برخوردار نیست. از طرفداران این مکتب فکری پروفسور میلر را می توان نام برد.</a:t>
            </a:r>
            <a:endParaRPr lang="en-US" sz="2900" dirty="0">
              <a:latin typeface="Roya" pitchFamily="2" charset="-78"/>
              <a:cs typeface="Roya" pitchFamily="2" charset="-78"/>
            </a:endParaRPr>
          </a:p>
          <a:p>
            <a:pPr algn="just" rtl="1"/>
            <a:r>
              <a:rPr lang="fa-IR" sz="2900" dirty="0">
                <a:latin typeface="Roya" pitchFamily="2" charset="-78"/>
                <a:cs typeface="Roya" pitchFamily="2" charset="-78"/>
              </a:rPr>
              <a:t>2- طرفداران این مکتب اعتقاد دارند که کاهش سود نقدی باعث افزایش ارزش سهام شرکت می شود.از طرفداران این مکتب فکر پروفسور لیتزنبرگر را می توان نام برد.</a:t>
            </a:r>
            <a:endParaRPr lang="en-US" sz="2900" dirty="0">
              <a:latin typeface="Roya" pitchFamily="2" charset="-78"/>
              <a:cs typeface="Roya" pitchFamily="2" charset="-78"/>
            </a:endParaRPr>
          </a:p>
          <a:p>
            <a:pPr algn="just" rtl="1"/>
            <a:r>
              <a:rPr lang="fa-IR" sz="2900" dirty="0">
                <a:latin typeface="Roya" pitchFamily="2" charset="-78"/>
                <a:cs typeface="Roya" pitchFamily="2" charset="-78"/>
              </a:rPr>
              <a:t>3- طرفداران این مکتب اعتقاد دارند که تقسیم سود بیشتر سهامداران را از زیان های احتمالی آتی بر حذر می دارد. از طرافداران این مکتب فکری جان چایلد را می توان نام برد.</a:t>
            </a:r>
            <a:endParaRPr lang="en-US" sz="2900" dirty="0">
              <a:latin typeface="Roya" pitchFamily="2" charset="-78"/>
              <a:cs typeface="Roya" pitchFamily="2" charset="-78"/>
            </a:endParaRPr>
          </a:p>
          <a:p>
            <a:pPr algn="just"/>
            <a:endParaRPr lang="en-US" sz="2900"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a:bodyPr>
          <a:lstStyle/>
          <a:p>
            <a:pPr algn="just" rtl="1"/>
            <a:r>
              <a:rPr lang="fa-IR" dirty="0">
                <a:latin typeface="Roya" pitchFamily="2" charset="-78"/>
                <a:cs typeface="Roya" pitchFamily="2" charset="-78"/>
              </a:rPr>
              <a:t>الف)</a:t>
            </a:r>
            <a:r>
              <a:rPr lang="fa-IR" b="1" dirty="0">
                <a:latin typeface="Roya" pitchFamily="2" charset="-78"/>
                <a:cs typeface="B Mitra" pitchFamily="2" charset="-78"/>
              </a:rPr>
              <a:t>مکتب نامربوط بودن سود تقسیمی</a:t>
            </a:r>
            <a:endParaRPr lang="en-US" b="1" dirty="0">
              <a:latin typeface="Roya" pitchFamily="2" charset="-78"/>
              <a:cs typeface="B Mitra" pitchFamily="2" charset="-78"/>
            </a:endParaRPr>
          </a:p>
          <a:p>
            <a:pPr algn="just" rtl="1"/>
            <a:r>
              <a:rPr lang="fa-IR" dirty="0">
                <a:latin typeface="Roya" pitchFamily="2" charset="-78"/>
                <a:cs typeface="Roya" pitchFamily="2" charset="-78"/>
              </a:rPr>
              <a:t>در این مکتب فکری استدلال شده است که سود تقسیمی بر قیمت سهام شرکت با هزینه سرمایه آن اثری نمی گذارید .این مدل بیان می کند که تأمین مالی از داخل مؤسسه و تأمین مالی از خارج مؤسسه یکسان و معادل هم هستند و سهامداران بین سود سهام و منفعت حاصل از نگهداشت سرمایه در داخل شرکت بی تفاوت می باشند. میلر و مودیلیانی از طرفداران اصلی تئوری نامربوط بودن سود تقسیمی هستند.تئوری آنها بر فرضیات بازار کامل استوار است. بازار کامل دارای ویژگی های زیر می باشند:</a:t>
            </a:r>
            <a:endParaRPr lang="en-US" dirty="0">
              <a:latin typeface="Roya" pitchFamily="2" charset="-78"/>
              <a:cs typeface="Roya" pitchFamily="2" charset="-78"/>
            </a:endParaRPr>
          </a:p>
          <a:p>
            <a:pPr algn="just" rtl="1"/>
            <a:r>
              <a:rPr lang="fa-IR" dirty="0" smtClean="0">
                <a:latin typeface="Roya" pitchFamily="2" charset="-78"/>
                <a:cs typeface="Roya" pitchFamily="2" charset="-78"/>
              </a:rPr>
              <a:t>1- رفتار </a:t>
            </a:r>
            <a:r>
              <a:rPr lang="fa-IR" dirty="0">
                <a:latin typeface="Roya" pitchFamily="2" charset="-78"/>
                <a:cs typeface="Roya" pitchFamily="2" charset="-78"/>
              </a:rPr>
              <a:t>سرمایه گذاران عقلائی و اطلاعات برای همه قابل دست رس می باشد.هزینه معاملاتی وجود ندارد و هیچ یک از سهامداران آن قدر بزرگ و قوی نیستند که بتوانند بر قیمت بازار سهام اثر بگذارند</a:t>
            </a:r>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92500" lnSpcReduction="10000"/>
          </a:bodyPr>
          <a:lstStyle/>
          <a:p>
            <a:pPr algn="just" rtl="1"/>
            <a:r>
              <a:rPr lang="fa-IR" dirty="0" smtClean="0">
                <a:latin typeface="Roya" pitchFamily="2" charset="-78"/>
                <a:cs typeface="Roya" pitchFamily="2" charset="-78"/>
              </a:rPr>
              <a:t>2- </a:t>
            </a:r>
            <a:r>
              <a:rPr lang="fa-IR" dirty="0">
                <a:latin typeface="Roya" pitchFamily="2" charset="-78"/>
                <a:cs typeface="Roya" pitchFamily="2" charset="-78"/>
              </a:rPr>
              <a:t>مالیات وجود ندارد یا نرخ های مالیاتی منفعت سرمایه و سود سهام اختلاف چندانی ندارند و این بدان معنا است که سرمایه گذاران ارزش یک واحد پولی سود نقدی را به اندازه یک واحد پولی منافع سرمایه ای می دانند.</a:t>
            </a:r>
            <a:endParaRPr lang="en-US" dirty="0">
              <a:latin typeface="Roya" pitchFamily="2" charset="-78"/>
              <a:cs typeface="Roya" pitchFamily="2" charset="-78"/>
            </a:endParaRPr>
          </a:p>
          <a:p>
            <a:pPr algn="just" rtl="1"/>
            <a:r>
              <a:rPr lang="fa-IR" dirty="0">
                <a:latin typeface="Roya" pitchFamily="2" charset="-78"/>
                <a:cs typeface="Roya" pitchFamily="2" charset="-78"/>
              </a:rPr>
              <a:t>3- شرکت دارای سیاست سرمایه گذاری ثابت است.</a:t>
            </a:r>
            <a:endParaRPr lang="en-US" dirty="0">
              <a:latin typeface="Roya" pitchFamily="2" charset="-78"/>
              <a:cs typeface="Roya" pitchFamily="2" charset="-78"/>
            </a:endParaRPr>
          </a:p>
          <a:p>
            <a:pPr algn="just" rtl="1"/>
            <a:r>
              <a:rPr lang="fa-IR" dirty="0">
                <a:latin typeface="Roya" pitchFamily="2" charset="-78"/>
                <a:cs typeface="Roya" pitchFamily="2" charset="-78"/>
              </a:rPr>
              <a:t>4- ریسک و عدم اطمینان وجود ندارد و شرکت قادر به پیش بینی قیمت های آتی نیست.</a:t>
            </a:r>
            <a:endParaRPr lang="en-US" dirty="0">
              <a:latin typeface="Roya" pitchFamily="2" charset="-78"/>
              <a:cs typeface="Roya" pitchFamily="2" charset="-78"/>
            </a:endParaRPr>
          </a:p>
          <a:p>
            <a:pPr algn="just" rtl="1"/>
            <a:r>
              <a:rPr lang="fa-IR" dirty="0">
                <a:latin typeface="Roya" pitchFamily="2" charset="-78"/>
                <a:cs typeface="Roya" pitchFamily="2" charset="-78"/>
              </a:rPr>
              <a:t>  اما آنچه میلر و مودیلیانی مبنی بر نامربوط بودن سود تقسیمی بیان می کنند در عمل با ابهام روبروست.مثلاً به سختی می توان بازار سرمایه ای یافت که در عمل کامل باشد. به عنوان مثالی دیگر اگر شرکتی سود تقسیمی نپردازد،و یک سهامدار خواستار پنج درصد سود تقسیمی باشد می تواند از طریق فروش پنج درصد سهام خود به هدف خود برسد یا اگر سهامداری نیاز به سود تقسیمی نداشته باشد ولی شرکت سود توزیع کند ،سهامدار می تواند تعدادی سهام خریداری کند. این درحالی است که خرید و فروش سهام دارای هزینه کارگزاری و مالیات است لذا سیاست تقسیم سود می تواند بسیار مربوط تلقی شود</a:t>
            </a:r>
            <a:endParaRPr lang="en-US" dirty="0">
              <a:latin typeface="Roya" pitchFamily="2" charset="-78"/>
              <a:cs typeface="Roya" pitchFamily="2" charset="-78"/>
            </a:endParaRPr>
          </a:p>
          <a:p>
            <a:pPr algn="just" rtl="1"/>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lnSpcReduction="10000"/>
          </a:bodyPr>
          <a:lstStyle/>
          <a:p>
            <a:pPr algn="just" rtl="1"/>
            <a:r>
              <a:rPr lang="fa-IR" dirty="0">
                <a:latin typeface="Roya" pitchFamily="2" charset="-78"/>
                <a:cs typeface="Roya" pitchFamily="2" charset="-78"/>
              </a:rPr>
              <a:t>ب)</a:t>
            </a:r>
            <a:r>
              <a:rPr lang="fa-IR" b="1" dirty="0">
                <a:latin typeface="Roya" pitchFamily="2" charset="-78"/>
                <a:cs typeface="B Mitra" pitchFamily="2" charset="-78"/>
              </a:rPr>
              <a:t>مکتب مربوط بودن سود تقسیمی</a:t>
            </a:r>
            <a:endParaRPr lang="en-US" b="1" dirty="0">
              <a:latin typeface="Roya" pitchFamily="2" charset="-78"/>
              <a:cs typeface="B Mitra" pitchFamily="2" charset="-78"/>
            </a:endParaRPr>
          </a:p>
          <a:p>
            <a:pPr algn="just" rtl="1"/>
            <a:r>
              <a:rPr lang="fa-IR" dirty="0">
                <a:latin typeface="Roya" pitchFamily="2" charset="-78"/>
                <a:cs typeface="Roya" pitchFamily="2" charset="-78"/>
              </a:rPr>
              <a:t>به مدعیان این مکتب پیروان بازار ناقص می گویند. در بازار ناقص مفاهیمی از قبیل عقلایی بودن سرمایه گذاران،بدون هزینه بودن اطلاعات، وجود همیشگی عرضه و تقاضا، عدم وجود قدرتهای انحصاری وجود ندارد. اکثر پیروان این مکتب مدعی هستند که شرکت باید سودهای کلانی پرداخت کند زیرا تأمین زندگی سهامداران به درآمد ناشی از تقسیم شود بستگی دارد.از طرفی پرداخت سودهای کلان نشان دهنده بازدهی نقدی مناسب شرکت می باشد که این خود به معنی این است که سهامداران سودها را کم ریسک تر از افزایش ناشی از انباشت سود می دانند.</a:t>
            </a:r>
            <a:endParaRPr lang="en-US" dirty="0">
              <a:latin typeface="Roya" pitchFamily="2" charset="-78"/>
              <a:cs typeface="Roya" pitchFamily="2" charset="-78"/>
            </a:endParaRPr>
          </a:p>
          <a:p>
            <a:pPr algn="just" rtl="1"/>
            <a:r>
              <a:rPr lang="fa-IR" dirty="0">
                <a:latin typeface="Roya" pitchFamily="2" charset="-78"/>
                <a:cs typeface="Roya" pitchFamily="2" charset="-78"/>
              </a:rPr>
              <a:t>گوردن از رهبران این مکتب فکری معتقد است که شرکت ها باید نرخ پرداخت سود بالای داشته باشند زیرا ارزش فعلی سودهایی که در آینده نزدیک پرداخت می شود بالاتر از ارزش فعلی سودهایی است که در آینده دور پرداخت خواهد شد.</a:t>
            </a:r>
            <a:endParaRPr lang="en-US" dirty="0">
              <a:latin typeface="Roya" pitchFamily="2" charset="-78"/>
              <a:cs typeface="Roya" pitchFamily="2" charset="-78"/>
            </a:endParaRPr>
          </a:p>
          <a:p>
            <a:pPr algn="just" rtl="1"/>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fontScale="92500" lnSpcReduction="20000"/>
          </a:bodyPr>
          <a:lstStyle/>
          <a:p>
            <a:pPr algn="just" rtl="1"/>
            <a:r>
              <a:rPr lang="fa-IR" dirty="0">
                <a:latin typeface="Roya" pitchFamily="2" charset="-78"/>
                <a:cs typeface="Roya" pitchFamily="2" charset="-78"/>
              </a:rPr>
              <a:t>در این مکتب کریشمن تئوری پرنده در دست را بیان می کند. که عنوان می شود سود نقدی برای سهامداران مطمئن تر از افزایش قیمت سهام در نتیجه انباشته کردن سود می باشد.چرا که سود نقدی آنی بوده و مطمئن تر از عایدات نامطمئن ناشی از افزایش قیمت در آینده می باشد.بنابراین نرخ تنزیل استفاده شده برای تنزیل سود نقدی کوچکتر از عایدات حاصل از تغییرات قیمت سهام در آینده بزرگتر می باشد.</a:t>
            </a:r>
            <a:endParaRPr lang="en-US" dirty="0">
              <a:latin typeface="Roya" pitchFamily="2" charset="-78"/>
              <a:cs typeface="Roya" pitchFamily="2" charset="-78"/>
            </a:endParaRPr>
          </a:p>
          <a:p>
            <a:pPr algn="just" rtl="1"/>
            <a:r>
              <a:rPr lang="fa-IR" dirty="0">
                <a:latin typeface="Roya" pitchFamily="2" charset="-78"/>
                <a:cs typeface="Roya" pitchFamily="2" charset="-78"/>
              </a:rPr>
              <a:t>لینتنر در اواسط دهه 50 تحقیقاتی را انجام داد و مفهوم جدیدی به نام سرعت تعدیل سود تقسیمی را وارد ادبیات مالی نمود و آن را برابر حاصل تقسیم تغییرات واقعی سود تقسیمی بر تغییرات مورد انتظار سود تقسیمی تعریف کرد.سپس سعی کرد از طریق این نسبت رابطه بین سود تقسیمی یک سال و میانگین وزنی سود سالهای قبل را تبیین کند.خلاصه نتایج تحقیقات به شرح زیر است:</a:t>
            </a:r>
            <a:endParaRPr lang="en-US" dirty="0">
              <a:latin typeface="Roya" pitchFamily="2" charset="-78"/>
              <a:cs typeface="Roya" pitchFamily="2" charset="-78"/>
            </a:endParaRPr>
          </a:p>
          <a:p>
            <a:pPr algn="just" rtl="1"/>
            <a:r>
              <a:rPr lang="fa-IR" dirty="0">
                <a:latin typeface="Roya" pitchFamily="2" charset="-78"/>
                <a:cs typeface="Roya" pitchFamily="2" charset="-78"/>
              </a:rPr>
              <a:t>1- بیشتر مدیران شرکت های مورد مطالعه لینتنر اعتقاد داشتند که به سیاست تقسیم سود از زاویه پرداخت به سهامداران باید ارجحیت بیشتری قایل شد تا سیاست نگهداشت سود بعنوان یک منبع مالی.</a:t>
            </a:r>
            <a:endParaRPr lang="en-US" dirty="0">
              <a:latin typeface="Roya" pitchFamily="2" charset="-78"/>
              <a:cs typeface="Roya" pitchFamily="2" charset="-78"/>
            </a:endParaRPr>
          </a:p>
          <a:p>
            <a:pPr algn="just" rtl="1"/>
            <a:r>
              <a:rPr lang="fa-IR" dirty="0">
                <a:latin typeface="Roya" pitchFamily="2" charset="-78"/>
                <a:cs typeface="Roya" pitchFamily="2" charset="-78"/>
              </a:rPr>
              <a:t>2- با فرض ثبات سیاست تقسیم سود سهام، </a:t>
            </a:r>
            <a:r>
              <a:rPr lang="fa-IR" dirty="0" smtClean="0">
                <a:latin typeface="Roya" pitchFamily="2" charset="-78"/>
                <a:cs typeface="Roya" pitchFamily="2" charset="-78"/>
              </a:rPr>
              <a:t>سود </a:t>
            </a:r>
            <a:r>
              <a:rPr lang="fa-IR" dirty="0">
                <a:latin typeface="Roya" pitchFamily="2" charset="-78"/>
                <a:cs typeface="Roya" pitchFamily="2" charset="-78"/>
              </a:rPr>
              <a:t>قابل پرداخت سال آینده ، معادل نسبت ثابتی از سود هر سهم خواهد بود.</a:t>
            </a:r>
            <a:endParaRPr lang="en-US" dirty="0">
              <a:latin typeface="Roya" pitchFamily="2" charset="-78"/>
              <a:cs typeface="Roya" pitchFamily="2" charset="-78"/>
            </a:endParaRPr>
          </a:p>
          <a:p>
            <a:pPr algn="r"/>
            <a:endParaRPr lang="en-US" dirty="0">
              <a:latin typeface="Roya" pitchFamily="2" charset="-78"/>
              <a:cs typeface="Roya"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379</TotalTime>
  <Words>4413</Words>
  <Application>Microsoft Office PowerPoint</Application>
  <PresentationFormat>On-screen Show (4:3)</PresentationFormat>
  <Paragraphs>121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ثروت سهامداران عمدتا به دو طریق افزایش می یابد: سود نقدی و منافع سرمایه ای.سرمایه گذاران انگیزه های مختلفی جهت خرید سهام دارند.برخی برای دریافت سود سالانه ،برخی برای افزایش قیمت سهام به خرید سهام عادی اقدام می کنند و برخی برای دریافت سود سالانه و افزایش قیمت سهام بطور توام اقدام به خرید می کنند. مدیران باید بین علایق مختلف سهامداران تعادلی را برقرار کنند .منظور است که بسیاری از سهامداران خواستار سود نقدی هستند و از طرفی هم نباید فرصت های سرمایه گذاری به دلیل نقدینگی پایین در اثر تقسیم سود زیاد از دست بدهد.</dc:title>
  <dc:creator>mojtaba</dc:creator>
  <cp:lastModifiedBy>mojtaba</cp:lastModifiedBy>
  <cp:revision>28</cp:revision>
  <dcterms:created xsi:type="dcterms:W3CDTF">2012-04-18T07:25:26Z</dcterms:created>
  <dcterms:modified xsi:type="dcterms:W3CDTF">2012-05-03T06:55:04Z</dcterms:modified>
</cp:coreProperties>
</file>