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60" r:id="rId1"/>
  </p:sldMasterIdLst>
  <p:notesMasterIdLst>
    <p:notesMasterId r:id="rId43"/>
  </p:notesMasterIdLst>
  <p:sldIdLst>
    <p:sldId id="324" r:id="rId2"/>
    <p:sldId id="272" r:id="rId3"/>
    <p:sldId id="274" r:id="rId4"/>
    <p:sldId id="273" r:id="rId5"/>
    <p:sldId id="275" r:id="rId6"/>
    <p:sldId id="276" r:id="rId7"/>
    <p:sldId id="285" r:id="rId8"/>
    <p:sldId id="323" r:id="rId9"/>
    <p:sldId id="306" r:id="rId10"/>
    <p:sldId id="307" r:id="rId11"/>
    <p:sldId id="309" r:id="rId12"/>
    <p:sldId id="310" r:id="rId13"/>
    <p:sldId id="312" r:id="rId14"/>
    <p:sldId id="294" r:id="rId15"/>
    <p:sldId id="292" r:id="rId16"/>
    <p:sldId id="319" r:id="rId17"/>
    <p:sldId id="280" r:id="rId18"/>
    <p:sldId id="317" r:id="rId19"/>
    <p:sldId id="281" r:id="rId20"/>
    <p:sldId id="282" r:id="rId21"/>
    <p:sldId id="283" r:id="rId22"/>
    <p:sldId id="287" r:id="rId23"/>
    <p:sldId id="284" r:id="rId24"/>
    <p:sldId id="321" r:id="rId25"/>
    <p:sldId id="289" r:id="rId26"/>
    <p:sldId id="290" r:id="rId27"/>
    <p:sldId id="311" r:id="rId28"/>
    <p:sldId id="314" r:id="rId29"/>
    <p:sldId id="315" r:id="rId30"/>
    <p:sldId id="295" r:id="rId31"/>
    <p:sldId id="296" r:id="rId32"/>
    <p:sldId id="297" r:id="rId33"/>
    <p:sldId id="298" r:id="rId34"/>
    <p:sldId id="302" r:id="rId35"/>
    <p:sldId id="299" r:id="rId36"/>
    <p:sldId id="301" r:id="rId37"/>
    <p:sldId id="300" r:id="rId38"/>
    <p:sldId id="303" r:id="rId39"/>
    <p:sldId id="305" r:id="rId40"/>
    <p:sldId id="313" r:id="rId41"/>
    <p:sldId id="304" r:id="rId42"/>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1" autoAdjust="0"/>
    <p:restoredTop sz="91281" autoAdjust="0"/>
  </p:normalViewPr>
  <p:slideViewPr>
    <p:cSldViewPr>
      <p:cViewPr varScale="1">
        <p:scale>
          <a:sx n="67" d="100"/>
          <a:sy n="67" d="100"/>
        </p:scale>
        <p:origin x="-147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A55C05-02BD-4E1A-B685-A5E54636AB14}" type="doc">
      <dgm:prSet loTypeId="urn:microsoft.com/office/officeart/2005/8/layout/pyramid3" loCatId="pyramid" qsTypeId="urn:microsoft.com/office/officeart/2005/8/quickstyle/simple1" qsCatId="simple" csTypeId="urn:microsoft.com/office/officeart/2005/8/colors/accent1_2" csCatId="accent1" phldr="1"/>
      <dgm:spPr/>
    </dgm:pt>
    <dgm:pt modelId="{C2F9B533-B395-4326-BBE6-4C85E17208D0}">
      <dgm:prSet phldrT="[Text]"/>
      <dgm:spPr/>
      <dgm:t>
        <a:bodyPr/>
        <a:lstStyle/>
        <a:p>
          <a:pPr algn="r" rtl="1"/>
          <a:r>
            <a:rPr lang="fa-IR" dirty="0" smtClean="0"/>
            <a:t>1تعریف سلامت مالی </a:t>
          </a:r>
          <a:endParaRPr lang="fa-IR" dirty="0"/>
        </a:p>
      </dgm:t>
    </dgm:pt>
    <dgm:pt modelId="{2E77DB10-D0CE-4F0E-B7B8-D2BF40E61F6F}" type="parTrans" cxnId="{632ED593-F9D6-41D8-B3B8-B97D71C16BB0}">
      <dgm:prSet/>
      <dgm:spPr/>
      <dgm:t>
        <a:bodyPr/>
        <a:lstStyle/>
        <a:p>
          <a:pPr rtl="1"/>
          <a:endParaRPr lang="fa-IR"/>
        </a:p>
      </dgm:t>
    </dgm:pt>
    <dgm:pt modelId="{1AC6DC29-D02D-43FF-B55A-E4269FD099C4}" type="sibTrans" cxnId="{632ED593-F9D6-41D8-B3B8-B97D71C16BB0}">
      <dgm:prSet/>
      <dgm:spPr/>
      <dgm:t>
        <a:bodyPr/>
        <a:lstStyle/>
        <a:p>
          <a:pPr rtl="1"/>
          <a:endParaRPr lang="fa-IR"/>
        </a:p>
      </dgm:t>
    </dgm:pt>
    <dgm:pt modelId="{7DA8ACB3-4EDD-4621-8AF4-8F08A3146564}">
      <dgm:prSet phldrT="[Text]"/>
      <dgm:spPr/>
      <dgm:t>
        <a:bodyPr/>
        <a:lstStyle/>
        <a:p>
          <a:pPr algn="r" rtl="1"/>
          <a:r>
            <a:rPr lang="fa-IR" dirty="0" smtClean="0"/>
            <a:t>2-تعریف سطح شرکتها از نظر سلامت –بحران –وورشکسته</a:t>
          </a:r>
          <a:endParaRPr lang="fa-IR" dirty="0"/>
        </a:p>
      </dgm:t>
    </dgm:pt>
    <dgm:pt modelId="{B4994970-72F3-492F-8790-5E21082F6171}" type="parTrans" cxnId="{C376B01C-061B-4DF3-B6AC-1C42CBB3742F}">
      <dgm:prSet/>
      <dgm:spPr/>
      <dgm:t>
        <a:bodyPr/>
        <a:lstStyle/>
        <a:p>
          <a:pPr rtl="1"/>
          <a:endParaRPr lang="fa-IR"/>
        </a:p>
      </dgm:t>
    </dgm:pt>
    <dgm:pt modelId="{60F7417F-159E-46A5-94AC-863189F4F20E}" type="sibTrans" cxnId="{C376B01C-061B-4DF3-B6AC-1C42CBB3742F}">
      <dgm:prSet/>
      <dgm:spPr/>
      <dgm:t>
        <a:bodyPr/>
        <a:lstStyle/>
        <a:p>
          <a:pPr rtl="1"/>
          <a:endParaRPr lang="fa-IR"/>
        </a:p>
      </dgm:t>
    </dgm:pt>
    <dgm:pt modelId="{6193D104-B8E8-46BA-AD4C-F366898FBE24}">
      <dgm:prSet phldrT="[Text]"/>
      <dgm:spPr/>
      <dgm:t>
        <a:bodyPr/>
        <a:lstStyle/>
        <a:p>
          <a:pPr algn="r" rtl="1"/>
          <a:r>
            <a:rPr lang="fa-IR" dirty="0" smtClean="0"/>
            <a:t>3-دلایل ورشکستگی شرکتها</a:t>
          </a:r>
          <a:endParaRPr lang="fa-IR" dirty="0"/>
        </a:p>
      </dgm:t>
    </dgm:pt>
    <dgm:pt modelId="{3E3361A2-9ED2-4B8C-95B1-A95440410230}" type="parTrans" cxnId="{84927503-5C64-41C2-B3A3-C5C33C75044E}">
      <dgm:prSet/>
      <dgm:spPr/>
      <dgm:t>
        <a:bodyPr/>
        <a:lstStyle/>
        <a:p>
          <a:pPr rtl="1"/>
          <a:endParaRPr lang="fa-IR"/>
        </a:p>
      </dgm:t>
    </dgm:pt>
    <dgm:pt modelId="{D2B30B02-B439-4875-A644-F888EF10C503}" type="sibTrans" cxnId="{84927503-5C64-41C2-B3A3-C5C33C75044E}">
      <dgm:prSet/>
      <dgm:spPr/>
      <dgm:t>
        <a:bodyPr/>
        <a:lstStyle/>
        <a:p>
          <a:pPr rtl="1"/>
          <a:endParaRPr lang="fa-IR"/>
        </a:p>
      </dgm:t>
    </dgm:pt>
    <dgm:pt modelId="{807879FE-29EA-4E14-B660-3B17E353EFA3}">
      <dgm:prSet phldrT="[Text]"/>
      <dgm:spPr/>
      <dgm:t>
        <a:bodyPr/>
        <a:lstStyle/>
        <a:p>
          <a:pPr algn="r" rtl="1"/>
          <a:r>
            <a:rPr lang="fa-IR" dirty="0" smtClean="0"/>
            <a:t>-4نسبت های مالی</a:t>
          </a:r>
          <a:endParaRPr lang="fa-IR" dirty="0"/>
        </a:p>
      </dgm:t>
    </dgm:pt>
    <dgm:pt modelId="{17D1AD83-78C2-45A9-B2E5-38EE358BD926}" type="parTrans" cxnId="{03D74F47-C11F-436C-BC67-E359B05ED19D}">
      <dgm:prSet/>
      <dgm:spPr/>
      <dgm:t>
        <a:bodyPr/>
        <a:lstStyle/>
        <a:p>
          <a:pPr rtl="1"/>
          <a:endParaRPr lang="fa-IR"/>
        </a:p>
      </dgm:t>
    </dgm:pt>
    <dgm:pt modelId="{5CCEED80-4EB5-4551-8215-AC67D8E4D41D}" type="sibTrans" cxnId="{03D74F47-C11F-436C-BC67-E359B05ED19D}">
      <dgm:prSet/>
      <dgm:spPr/>
      <dgm:t>
        <a:bodyPr/>
        <a:lstStyle/>
        <a:p>
          <a:pPr rtl="1"/>
          <a:endParaRPr lang="fa-IR"/>
        </a:p>
      </dgm:t>
    </dgm:pt>
    <dgm:pt modelId="{D5EB7794-2DFE-44D8-A32A-F4392D9FA700}">
      <dgm:prSet phldrT="[Text]"/>
      <dgm:spPr/>
      <dgm:t>
        <a:bodyPr/>
        <a:lstStyle/>
        <a:p>
          <a:pPr algn="r" rtl="1"/>
          <a:r>
            <a:rPr lang="fa-IR" dirty="0" smtClean="0"/>
            <a:t>5الگوهای پیش بینی ورشکستگی</a:t>
          </a:r>
          <a:endParaRPr lang="fa-IR" dirty="0"/>
        </a:p>
      </dgm:t>
    </dgm:pt>
    <dgm:pt modelId="{2FF15D86-1556-4BA0-A95B-F7727D0BBDC0}" type="parTrans" cxnId="{2919E1ED-B1A8-4B04-89A7-A356FBE1DBFB}">
      <dgm:prSet/>
      <dgm:spPr/>
      <dgm:t>
        <a:bodyPr/>
        <a:lstStyle/>
        <a:p>
          <a:pPr rtl="1"/>
          <a:endParaRPr lang="fa-IR"/>
        </a:p>
      </dgm:t>
    </dgm:pt>
    <dgm:pt modelId="{7BCA018D-18C5-4000-86BE-A123A0571B67}" type="sibTrans" cxnId="{2919E1ED-B1A8-4B04-89A7-A356FBE1DBFB}">
      <dgm:prSet/>
      <dgm:spPr/>
      <dgm:t>
        <a:bodyPr/>
        <a:lstStyle/>
        <a:p>
          <a:pPr rtl="1"/>
          <a:endParaRPr lang="fa-IR"/>
        </a:p>
      </dgm:t>
    </dgm:pt>
    <dgm:pt modelId="{7DC0D356-FBF5-44D1-BBFA-488F2C002C64}">
      <dgm:prSet phldrT="[Text]"/>
      <dgm:spPr/>
      <dgm:t>
        <a:bodyPr/>
        <a:lstStyle/>
        <a:p>
          <a:pPr rtl="1"/>
          <a:r>
            <a:rPr lang="fa-IR" dirty="0" smtClean="0"/>
            <a:t>6-نتیجه گیری</a:t>
          </a:r>
          <a:endParaRPr lang="fa-IR" dirty="0"/>
        </a:p>
      </dgm:t>
    </dgm:pt>
    <dgm:pt modelId="{B6CF27AA-EA32-4C47-96F1-2D4F1EE901EE}" type="parTrans" cxnId="{8952B823-60D9-4F61-B25E-E6AFED0BC4D4}">
      <dgm:prSet/>
      <dgm:spPr/>
      <dgm:t>
        <a:bodyPr/>
        <a:lstStyle/>
        <a:p>
          <a:pPr rtl="1"/>
          <a:endParaRPr lang="fa-IR"/>
        </a:p>
      </dgm:t>
    </dgm:pt>
    <dgm:pt modelId="{23EA3C77-89D3-48EA-B96F-5A349CF8AAD0}" type="sibTrans" cxnId="{8952B823-60D9-4F61-B25E-E6AFED0BC4D4}">
      <dgm:prSet/>
      <dgm:spPr/>
      <dgm:t>
        <a:bodyPr/>
        <a:lstStyle/>
        <a:p>
          <a:pPr rtl="1"/>
          <a:endParaRPr lang="fa-IR"/>
        </a:p>
      </dgm:t>
    </dgm:pt>
    <dgm:pt modelId="{7DA81BAF-3781-4C22-8DE6-0ECAFF73042B}" type="pres">
      <dgm:prSet presAssocID="{0EA55C05-02BD-4E1A-B685-A5E54636AB14}" presName="Name0" presStyleCnt="0">
        <dgm:presLayoutVars>
          <dgm:dir/>
          <dgm:animLvl val="lvl"/>
          <dgm:resizeHandles val="exact"/>
        </dgm:presLayoutVars>
      </dgm:prSet>
      <dgm:spPr/>
    </dgm:pt>
    <dgm:pt modelId="{848F050A-1D04-4A74-A301-671CAADCEEA6}" type="pres">
      <dgm:prSet presAssocID="{C2F9B533-B395-4326-BBE6-4C85E17208D0}" presName="Name8" presStyleCnt="0"/>
      <dgm:spPr/>
    </dgm:pt>
    <dgm:pt modelId="{C1727597-1F10-4F50-9C30-056E19C56799}" type="pres">
      <dgm:prSet presAssocID="{C2F9B533-B395-4326-BBE6-4C85E17208D0}" presName="level" presStyleLbl="node1" presStyleIdx="0" presStyleCnt="6">
        <dgm:presLayoutVars>
          <dgm:chMax val="1"/>
          <dgm:bulletEnabled val="1"/>
        </dgm:presLayoutVars>
      </dgm:prSet>
      <dgm:spPr/>
      <dgm:t>
        <a:bodyPr/>
        <a:lstStyle/>
        <a:p>
          <a:pPr rtl="1"/>
          <a:endParaRPr lang="fa-IR"/>
        </a:p>
      </dgm:t>
    </dgm:pt>
    <dgm:pt modelId="{93446595-F079-456C-91C1-1C955B559497}" type="pres">
      <dgm:prSet presAssocID="{C2F9B533-B395-4326-BBE6-4C85E17208D0}" presName="levelTx" presStyleLbl="revTx" presStyleIdx="0" presStyleCnt="0">
        <dgm:presLayoutVars>
          <dgm:chMax val="1"/>
          <dgm:bulletEnabled val="1"/>
        </dgm:presLayoutVars>
      </dgm:prSet>
      <dgm:spPr/>
      <dgm:t>
        <a:bodyPr/>
        <a:lstStyle/>
        <a:p>
          <a:pPr rtl="1"/>
          <a:endParaRPr lang="fa-IR"/>
        </a:p>
      </dgm:t>
    </dgm:pt>
    <dgm:pt modelId="{6F19E56C-D75A-46FD-A083-1AD1EC3CF303}" type="pres">
      <dgm:prSet presAssocID="{7DA8ACB3-4EDD-4621-8AF4-8F08A3146564}" presName="Name8" presStyleCnt="0"/>
      <dgm:spPr/>
    </dgm:pt>
    <dgm:pt modelId="{85EA26BD-E890-47E4-B3BE-EB43639D679E}" type="pres">
      <dgm:prSet presAssocID="{7DA8ACB3-4EDD-4621-8AF4-8F08A3146564}" presName="level" presStyleLbl="node1" presStyleIdx="1" presStyleCnt="6">
        <dgm:presLayoutVars>
          <dgm:chMax val="1"/>
          <dgm:bulletEnabled val="1"/>
        </dgm:presLayoutVars>
      </dgm:prSet>
      <dgm:spPr/>
      <dgm:t>
        <a:bodyPr/>
        <a:lstStyle/>
        <a:p>
          <a:pPr rtl="1"/>
          <a:endParaRPr lang="fa-IR"/>
        </a:p>
      </dgm:t>
    </dgm:pt>
    <dgm:pt modelId="{C4CD8685-AB84-43CC-B6D5-5332F5D1AB9F}" type="pres">
      <dgm:prSet presAssocID="{7DA8ACB3-4EDD-4621-8AF4-8F08A3146564}" presName="levelTx" presStyleLbl="revTx" presStyleIdx="0" presStyleCnt="0">
        <dgm:presLayoutVars>
          <dgm:chMax val="1"/>
          <dgm:bulletEnabled val="1"/>
        </dgm:presLayoutVars>
      </dgm:prSet>
      <dgm:spPr/>
      <dgm:t>
        <a:bodyPr/>
        <a:lstStyle/>
        <a:p>
          <a:pPr rtl="1"/>
          <a:endParaRPr lang="fa-IR"/>
        </a:p>
      </dgm:t>
    </dgm:pt>
    <dgm:pt modelId="{16B3BEA5-A4C5-4316-B7CC-2428B3F5B7B6}" type="pres">
      <dgm:prSet presAssocID="{6193D104-B8E8-46BA-AD4C-F366898FBE24}" presName="Name8" presStyleCnt="0"/>
      <dgm:spPr/>
    </dgm:pt>
    <dgm:pt modelId="{E14BF8DA-83ED-491D-9433-31CD71C3FC7D}" type="pres">
      <dgm:prSet presAssocID="{6193D104-B8E8-46BA-AD4C-F366898FBE24}" presName="level" presStyleLbl="node1" presStyleIdx="2" presStyleCnt="6">
        <dgm:presLayoutVars>
          <dgm:chMax val="1"/>
          <dgm:bulletEnabled val="1"/>
        </dgm:presLayoutVars>
      </dgm:prSet>
      <dgm:spPr/>
      <dgm:t>
        <a:bodyPr/>
        <a:lstStyle/>
        <a:p>
          <a:pPr rtl="1"/>
          <a:endParaRPr lang="fa-IR"/>
        </a:p>
      </dgm:t>
    </dgm:pt>
    <dgm:pt modelId="{3D26B3B7-F5FE-4F20-834A-4EFF5932FC5A}" type="pres">
      <dgm:prSet presAssocID="{6193D104-B8E8-46BA-AD4C-F366898FBE24}" presName="levelTx" presStyleLbl="revTx" presStyleIdx="0" presStyleCnt="0">
        <dgm:presLayoutVars>
          <dgm:chMax val="1"/>
          <dgm:bulletEnabled val="1"/>
        </dgm:presLayoutVars>
      </dgm:prSet>
      <dgm:spPr/>
      <dgm:t>
        <a:bodyPr/>
        <a:lstStyle/>
        <a:p>
          <a:pPr rtl="1"/>
          <a:endParaRPr lang="fa-IR"/>
        </a:p>
      </dgm:t>
    </dgm:pt>
    <dgm:pt modelId="{C0777615-C1C3-412B-A7C2-7F9B3F22E060}" type="pres">
      <dgm:prSet presAssocID="{807879FE-29EA-4E14-B660-3B17E353EFA3}" presName="Name8" presStyleCnt="0"/>
      <dgm:spPr/>
    </dgm:pt>
    <dgm:pt modelId="{A8375BD2-1187-4DFA-BA85-5746245FC54A}" type="pres">
      <dgm:prSet presAssocID="{807879FE-29EA-4E14-B660-3B17E353EFA3}" presName="level" presStyleLbl="node1" presStyleIdx="3" presStyleCnt="6">
        <dgm:presLayoutVars>
          <dgm:chMax val="1"/>
          <dgm:bulletEnabled val="1"/>
        </dgm:presLayoutVars>
      </dgm:prSet>
      <dgm:spPr/>
      <dgm:t>
        <a:bodyPr/>
        <a:lstStyle/>
        <a:p>
          <a:pPr rtl="1"/>
          <a:endParaRPr lang="fa-IR"/>
        </a:p>
      </dgm:t>
    </dgm:pt>
    <dgm:pt modelId="{C7AA2280-75E1-46E6-888E-06398F6AF4BE}" type="pres">
      <dgm:prSet presAssocID="{807879FE-29EA-4E14-B660-3B17E353EFA3}" presName="levelTx" presStyleLbl="revTx" presStyleIdx="0" presStyleCnt="0">
        <dgm:presLayoutVars>
          <dgm:chMax val="1"/>
          <dgm:bulletEnabled val="1"/>
        </dgm:presLayoutVars>
      </dgm:prSet>
      <dgm:spPr/>
      <dgm:t>
        <a:bodyPr/>
        <a:lstStyle/>
        <a:p>
          <a:pPr rtl="1"/>
          <a:endParaRPr lang="fa-IR"/>
        </a:p>
      </dgm:t>
    </dgm:pt>
    <dgm:pt modelId="{6598CCDB-F794-4FC0-9C35-970A7C017739}" type="pres">
      <dgm:prSet presAssocID="{D5EB7794-2DFE-44D8-A32A-F4392D9FA700}" presName="Name8" presStyleCnt="0"/>
      <dgm:spPr/>
    </dgm:pt>
    <dgm:pt modelId="{B58E80D3-2263-4B14-B241-D0BB5EC3155F}" type="pres">
      <dgm:prSet presAssocID="{D5EB7794-2DFE-44D8-A32A-F4392D9FA700}" presName="level" presStyleLbl="node1" presStyleIdx="4" presStyleCnt="6">
        <dgm:presLayoutVars>
          <dgm:chMax val="1"/>
          <dgm:bulletEnabled val="1"/>
        </dgm:presLayoutVars>
      </dgm:prSet>
      <dgm:spPr/>
      <dgm:t>
        <a:bodyPr/>
        <a:lstStyle/>
        <a:p>
          <a:pPr rtl="1"/>
          <a:endParaRPr lang="fa-IR"/>
        </a:p>
      </dgm:t>
    </dgm:pt>
    <dgm:pt modelId="{3FD33E8F-7A04-460D-B2DA-9D62548F8475}" type="pres">
      <dgm:prSet presAssocID="{D5EB7794-2DFE-44D8-A32A-F4392D9FA700}" presName="levelTx" presStyleLbl="revTx" presStyleIdx="0" presStyleCnt="0">
        <dgm:presLayoutVars>
          <dgm:chMax val="1"/>
          <dgm:bulletEnabled val="1"/>
        </dgm:presLayoutVars>
      </dgm:prSet>
      <dgm:spPr/>
      <dgm:t>
        <a:bodyPr/>
        <a:lstStyle/>
        <a:p>
          <a:pPr rtl="1"/>
          <a:endParaRPr lang="fa-IR"/>
        </a:p>
      </dgm:t>
    </dgm:pt>
    <dgm:pt modelId="{ACC89101-CBB1-4C01-972A-434E771994B0}" type="pres">
      <dgm:prSet presAssocID="{7DC0D356-FBF5-44D1-BBFA-488F2C002C64}" presName="Name8" presStyleCnt="0"/>
      <dgm:spPr/>
    </dgm:pt>
    <dgm:pt modelId="{69808D0D-48F1-45D7-91C7-34B20F51F565}" type="pres">
      <dgm:prSet presAssocID="{7DC0D356-FBF5-44D1-BBFA-488F2C002C64}" presName="level" presStyleLbl="node1" presStyleIdx="5" presStyleCnt="6">
        <dgm:presLayoutVars>
          <dgm:chMax val="1"/>
          <dgm:bulletEnabled val="1"/>
        </dgm:presLayoutVars>
      </dgm:prSet>
      <dgm:spPr/>
      <dgm:t>
        <a:bodyPr/>
        <a:lstStyle/>
        <a:p>
          <a:pPr rtl="1"/>
          <a:endParaRPr lang="fa-IR"/>
        </a:p>
      </dgm:t>
    </dgm:pt>
    <dgm:pt modelId="{A85ECFBF-AAAF-49B9-920E-3216ED9DDC32}" type="pres">
      <dgm:prSet presAssocID="{7DC0D356-FBF5-44D1-BBFA-488F2C002C64}" presName="levelTx" presStyleLbl="revTx" presStyleIdx="0" presStyleCnt="0">
        <dgm:presLayoutVars>
          <dgm:chMax val="1"/>
          <dgm:bulletEnabled val="1"/>
        </dgm:presLayoutVars>
      </dgm:prSet>
      <dgm:spPr/>
      <dgm:t>
        <a:bodyPr/>
        <a:lstStyle/>
        <a:p>
          <a:pPr rtl="1"/>
          <a:endParaRPr lang="fa-IR"/>
        </a:p>
      </dgm:t>
    </dgm:pt>
  </dgm:ptLst>
  <dgm:cxnLst>
    <dgm:cxn modelId="{7F37B86C-3267-46F7-AA66-C4593E2710BE}" type="presOf" srcId="{7DC0D356-FBF5-44D1-BBFA-488F2C002C64}" destId="{69808D0D-48F1-45D7-91C7-34B20F51F565}" srcOrd="0" destOrd="0" presId="urn:microsoft.com/office/officeart/2005/8/layout/pyramid3"/>
    <dgm:cxn modelId="{632ED593-F9D6-41D8-B3B8-B97D71C16BB0}" srcId="{0EA55C05-02BD-4E1A-B685-A5E54636AB14}" destId="{C2F9B533-B395-4326-BBE6-4C85E17208D0}" srcOrd="0" destOrd="0" parTransId="{2E77DB10-D0CE-4F0E-B7B8-D2BF40E61F6F}" sibTransId="{1AC6DC29-D02D-43FF-B55A-E4269FD099C4}"/>
    <dgm:cxn modelId="{D3FE3577-48DD-44FC-9D84-47446E66BE5A}" type="presOf" srcId="{D5EB7794-2DFE-44D8-A32A-F4392D9FA700}" destId="{B58E80D3-2263-4B14-B241-D0BB5EC3155F}" srcOrd="0" destOrd="0" presId="urn:microsoft.com/office/officeart/2005/8/layout/pyramid3"/>
    <dgm:cxn modelId="{02EA8EDE-93C2-4801-A5EE-1311511A2735}" type="presOf" srcId="{807879FE-29EA-4E14-B660-3B17E353EFA3}" destId="{C7AA2280-75E1-46E6-888E-06398F6AF4BE}" srcOrd="1" destOrd="0" presId="urn:microsoft.com/office/officeart/2005/8/layout/pyramid3"/>
    <dgm:cxn modelId="{F83C20A5-AAA6-4597-8AF1-6649E74AEE62}" type="presOf" srcId="{6193D104-B8E8-46BA-AD4C-F366898FBE24}" destId="{E14BF8DA-83ED-491D-9433-31CD71C3FC7D}" srcOrd="0" destOrd="0" presId="urn:microsoft.com/office/officeart/2005/8/layout/pyramid3"/>
    <dgm:cxn modelId="{C5BD3391-4FD5-4598-A83F-838EE33F17B5}" type="presOf" srcId="{C2F9B533-B395-4326-BBE6-4C85E17208D0}" destId="{C1727597-1F10-4F50-9C30-056E19C56799}" srcOrd="0" destOrd="0" presId="urn:microsoft.com/office/officeart/2005/8/layout/pyramid3"/>
    <dgm:cxn modelId="{03D74F47-C11F-436C-BC67-E359B05ED19D}" srcId="{0EA55C05-02BD-4E1A-B685-A5E54636AB14}" destId="{807879FE-29EA-4E14-B660-3B17E353EFA3}" srcOrd="3" destOrd="0" parTransId="{17D1AD83-78C2-45A9-B2E5-38EE358BD926}" sibTransId="{5CCEED80-4EB5-4551-8215-AC67D8E4D41D}"/>
    <dgm:cxn modelId="{8952B823-60D9-4F61-B25E-E6AFED0BC4D4}" srcId="{0EA55C05-02BD-4E1A-B685-A5E54636AB14}" destId="{7DC0D356-FBF5-44D1-BBFA-488F2C002C64}" srcOrd="5" destOrd="0" parTransId="{B6CF27AA-EA32-4C47-96F1-2D4F1EE901EE}" sibTransId="{23EA3C77-89D3-48EA-B96F-5A349CF8AAD0}"/>
    <dgm:cxn modelId="{DA260271-D1B2-4517-8CC0-658EEBB168BB}" type="presOf" srcId="{7DA8ACB3-4EDD-4621-8AF4-8F08A3146564}" destId="{85EA26BD-E890-47E4-B3BE-EB43639D679E}" srcOrd="0" destOrd="0" presId="urn:microsoft.com/office/officeart/2005/8/layout/pyramid3"/>
    <dgm:cxn modelId="{6131E30E-7BE8-4CEF-AD81-5B86EEA6E5A1}" type="presOf" srcId="{807879FE-29EA-4E14-B660-3B17E353EFA3}" destId="{A8375BD2-1187-4DFA-BA85-5746245FC54A}" srcOrd="0" destOrd="0" presId="urn:microsoft.com/office/officeart/2005/8/layout/pyramid3"/>
    <dgm:cxn modelId="{0632C9F8-0410-4BA1-A2D1-4A351A73672E}" type="presOf" srcId="{D5EB7794-2DFE-44D8-A32A-F4392D9FA700}" destId="{3FD33E8F-7A04-460D-B2DA-9D62548F8475}" srcOrd="1" destOrd="0" presId="urn:microsoft.com/office/officeart/2005/8/layout/pyramid3"/>
    <dgm:cxn modelId="{2919E1ED-B1A8-4B04-89A7-A356FBE1DBFB}" srcId="{0EA55C05-02BD-4E1A-B685-A5E54636AB14}" destId="{D5EB7794-2DFE-44D8-A32A-F4392D9FA700}" srcOrd="4" destOrd="0" parTransId="{2FF15D86-1556-4BA0-A95B-F7727D0BBDC0}" sibTransId="{7BCA018D-18C5-4000-86BE-A123A0571B67}"/>
    <dgm:cxn modelId="{4DDCD3B0-DC9E-4343-81B4-C2FC971DAE14}" type="presOf" srcId="{7DA8ACB3-4EDD-4621-8AF4-8F08A3146564}" destId="{C4CD8685-AB84-43CC-B6D5-5332F5D1AB9F}" srcOrd="1" destOrd="0" presId="urn:microsoft.com/office/officeart/2005/8/layout/pyramid3"/>
    <dgm:cxn modelId="{84927503-5C64-41C2-B3A3-C5C33C75044E}" srcId="{0EA55C05-02BD-4E1A-B685-A5E54636AB14}" destId="{6193D104-B8E8-46BA-AD4C-F366898FBE24}" srcOrd="2" destOrd="0" parTransId="{3E3361A2-9ED2-4B8C-95B1-A95440410230}" sibTransId="{D2B30B02-B439-4875-A644-F888EF10C503}"/>
    <dgm:cxn modelId="{6AF6CD58-FE01-4B25-8A51-B9E28EB328E6}" type="presOf" srcId="{0EA55C05-02BD-4E1A-B685-A5E54636AB14}" destId="{7DA81BAF-3781-4C22-8DE6-0ECAFF73042B}" srcOrd="0" destOrd="0" presId="urn:microsoft.com/office/officeart/2005/8/layout/pyramid3"/>
    <dgm:cxn modelId="{C376B01C-061B-4DF3-B6AC-1C42CBB3742F}" srcId="{0EA55C05-02BD-4E1A-B685-A5E54636AB14}" destId="{7DA8ACB3-4EDD-4621-8AF4-8F08A3146564}" srcOrd="1" destOrd="0" parTransId="{B4994970-72F3-492F-8790-5E21082F6171}" sibTransId="{60F7417F-159E-46A5-94AC-863189F4F20E}"/>
    <dgm:cxn modelId="{F3B46BB1-CD16-4E44-8E99-D1F2918458EC}" type="presOf" srcId="{7DC0D356-FBF5-44D1-BBFA-488F2C002C64}" destId="{A85ECFBF-AAAF-49B9-920E-3216ED9DDC32}" srcOrd="1" destOrd="0" presId="urn:microsoft.com/office/officeart/2005/8/layout/pyramid3"/>
    <dgm:cxn modelId="{A6E5B6A5-635C-4E8D-BE71-1CAB58AFFCD6}" type="presOf" srcId="{6193D104-B8E8-46BA-AD4C-F366898FBE24}" destId="{3D26B3B7-F5FE-4F20-834A-4EFF5932FC5A}" srcOrd="1" destOrd="0" presId="urn:microsoft.com/office/officeart/2005/8/layout/pyramid3"/>
    <dgm:cxn modelId="{6AE3066B-D3D3-4E75-A138-A946572E8C06}" type="presOf" srcId="{C2F9B533-B395-4326-BBE6-4C85E17208D0}" destId="{93446595-F079-456C-91C1-1C955B559497}" srcOrd="1" destOrd="0" presId="urn:microsoft.com/office/officeart/2005/8/layout/pyramid3"/>
    <dgm:cxn modelId="{73A5BA6B-3264-45E2-A1FB-394664891131}" type="presParOf" srcId="{7DA81BAF-3781-4C22-8DE6-0ECAFF73042B}" destId="{848F050A-1D04-4A74-A301-671CAADCEEA6}" srcOrd="0" destOrd="0" presId="urn:microsoft.com/office/officeart/2005/8/layout/pyramid3"/>
    <dgm:cxn modelId="{2FC9F6B8-594E-48D9-A5AA-AC565A581EDF}" type="presParOf" srcId="{848F050A-1D04-4A74-A301-671CAADCEEA6}" destId="{C1727597-1F10-4F50-9C30-056E19C56799}" srcOrd="0" destOrd="0" presId="urn:microsoft.com/office/officeart/2005/8/layout/pyramid3"/>
    <dgm:cxn modelId="{7828B856-ED7C-4BBB-BD01-9FD5B16C413A}" type="presParOf" srcId="{848F050A-1D04-4A74-A301-671CAADCEEA6}" destId="{93446595-F079-456C-91C1-1C955B559497}" srcOrd="1" destOrd="0" presId="urn:microsoft.com/office/officeart/2005/8/layout/pyramid3"/>
    <dgm:cxn modelId="{AD6B3950-6474-4CB1-A73F-9504D94B3CBB}" type="presParOf" srcId="{7DA81BAF-3781-4C22-8DE6-0ECAFF73042B}" destId="{6F19E56C-D75A-46FD-A083-1AD1EC3CF303}" srcOrd="1" destOrd="0" presId="urn:microsoft.com/office/officeart/2005/8/layout/pyramid3"/>
    <dgm:cxn modelId="{7ED4600C-2202-4F42-9B52-0B0CC46A3ADC}" type="presParOf" srcId="{6F19E56C-D75A-46FD-A083-1AD1EC3CF303}" destId="{85EA26BD-E890-47E4-B3BE-EB43639D679E}" srcOrd="0" destOrd="0" presId="urn:microsoft.com/office/officeart/2005/8/layout/pyramid3"/>
    <dgm:cxn modelId="{BEAAC784-5DCE-4BD1-99AC-B5C916BCFB2D}" type="presParOf" srcId="{6F19E56C-D75A-46FD-A083-1AD1EC3CF303}" destId="{C4CD8685-AB84-43CC-B6D5-5332F5D1AB9F}" srcOrd="1" destOrd="0" presId="urn:microsoft.com/office/officeart/2005/8/layout/pyramid3"/>
    <dgm:cxn modelId="{D885E157-0406-449D-9D37-5B0A8E2F9D66}" type="presParOf" srcId="{7DA81BAF-3781-4C22-8DE6-0ECAFF73042B}" destId="{16B3BEA5-A4C5-4316-B7CC-2428B3F5B7B6}" srcOrd="2" destOrd="0" presId="urn:microsoft.com/office/officeart/2005/8/layout/pyramid3"/>
    <dgm:cxn modelId="{A31EB13C-39B7-4079-BD77-1D626F9EB580}" type="presParOf" srcId="{16B3BEA5-A4C5-4316-B7CC-2428B3F5B7B6}" destId="{E14BF8DA-83ED-491D-9433-31CD71C3FC7D}" srcOrd="0" destOrd="0" presId="urn:microsoft.com/office/officeart/2005/8/layout/pyramid3"/>
    <dgm:cxn modelId="{90C6BE2F-9D0E-4BE9-B6DF-B0562A06C2F0}" type="presParOf" srcId="{16B3BEA5-A4C5-4316-B7CC-2428B3F5B7B6}" destId="{3D26B3B7-F5FE-4F20-834A-4EFF5932FC5A}" srcOrd="1" destOrd="0" presId="urn:microsoft.com/office/officeart/2005/8/layout/pyramid3"/>
    <dgm:cxn modelId="{DD834331-DCB5-4AC3-9E6F-576159B33DC4}" type="presParOf" srcId="{7DA81BAF-3781-4C22-8DE6-0ECAFF73042B}" destId="{C0777615-C1C3-412B-A7C2-7F9B3F22E060}" srcOrd="3" destOrd="0" presId="urn:microsoft.com/office/officeart/2005/8/layout/pyramid3"/>
    <dgm:cxn modelId="{1CE8A6AC-8688-4D98-856C-CCAFFDD10389}" type="presParOf" srcId="{C0777615-C1C3-412B-A7C2-7F9B3F22E060}" destId="{A8375BD2-1187-4DFA-BA85-5746245FC54A}" srcOrd="0" destOrd="0" presId="urn:microsoft.com/office/officeart/2005/8/layout/pyramid3"/>
    <dgm:cxn modelId="{8A2C37A6-64E3-4E77-BBBB-7514AEFC70C5}" type="presParOf" srcId="{C0777615-C1C3-412B-A7C2-7F9B3F22E060}" destId="{C7AA2280-75E1-46E6-888E-06398F6AF4BE}" srcOrd="1" destOrd="0" presId="urn:microsoft.com/office/officeart/2005/8/layout/pyramid3"/>
    <dgm:cxn modelId="{68385792-E2E2-45AD-9BD6-80F3B5F5CA4A}" type="presParOf" srcId="{7DA81BAF-3781-4C22-8DE6-0ECAFF73042B}" destId="{6598CCDB-F794-4FC0-9C35-970A7C017739}" srcOrd="4" destOrd="0" presId="urn:microsoft.com/office/officeart/2005/8/layout/pyramid3"/>
    <dgm:cxn modelId="{975A10E1-7553-4836-A383-D8FACA7FF38C}" type="presParOf" srcId="{6598CCDB-F794-4FC0-9C35-970A7C017739}" destId="{B58E80D3-2263-4B14-B241-D0BB5EC3155F}" srcOrd="0" destOrd="0" presId="urn:microsoft.com/office/officeart/2005/8/layout/pyramid3"/>
    <dgm:cxn modelId="{BC8555F2-1626-4003-BC3A-C0D7AC4724D3}" type="presParOf" srcId="{6598CCDB-F794-4FC0-9C35-970A7C017739}" destId="{3FD33E8F-7A04-460D-B2DA-9D62548F8475}" srcOrd="1" destOrd="0" presId="urn:microsoft.com/office/officeart/2005/8/layout/pyramid3"/>
    <dgm:cxn modelId="{ADFFD095-359F-4209-9A2C-FFC01676E87D}" type="presParOf" srcId="{7DA81BAF-3781-4C22-8DE6-0ECAFF73042B}" destId="{ACC89101-CBB1-4C01-972A-434E771994B0}" srcOrd="5" destOrd="0" presId="urn:microsoft.com/office/officeart/2005/8/layout/pyramid3"/>
    <dgm:cxn modelId="{6785ABFA-FE2C-42F7-BA48-FEDF94B27359}" type="presParOf" srcId="{ACC89101-CBB1-4C01-972A-434E771994B0}" destId="{69808D0D-48F1-45D7-91C7-34B20F51F565}" srcOrd="0" destOrd="0" presId="urn:microsoft.com/office/officeart/2005/8/layout/pyramid3"/>
    <dgm:cxn modelId="{6B2C43A3-2265-48A3-8E6A-7D069BBB9BC3}" type="presParOf" srcId="{ACC89101-CBB1-4C01-972A-434E771994B0}" destId="{A85ECFBF-AAAF-49B9-920E-3216ED9DDC32}"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C23B8DF-0F4E-47DF-BA17-153AF0539091}" type="doc">
      <dgm:prSet loTypeId="urn:microsoft.com/office/officeart/2005/8/layout/default" loCatId="list" qsTypeId="urn:microsoft.com/office/officeart/2005/8/quickstyle/simple1" qsCatId="simple" csTypeId="urn:microsoft.com/office/officeart/2005/8/colors/accent1_2" csCatId="accent1" phldr="0"/>
      <dgm:spPr/>
      <dgm:t>
        <a:bodyPr/>
        <a:lstStyle/>
        <a:p>
          <a:endParaRPr lang="en-US"/>
        </a:p>
      </dgm:t>
    </dgm:pt>
    <dgm:pt modelId="{54617B4C-1CB7-45AA-AA30-40F2419FBFEA}" type="pres">
      <dgm:prSet presAssocID="{8C23B8DF-0F4E-47DF-BA17-153AF0539091}" presName="diagram" presStyleCnt="0">
        <dgm:presLayoutVars>
          <dgm:dir/>
          <dgm:resizeHandles val="exact"/>
        </dgm:presLayoutVars>
      </dgm:prSet>
      <dgm:spPr/>
      <dgm:t>
        <a:bodyPr/>
        <a:lstStyle/>
        <a:p>
          <a:endParaRPr lang="en-US"/>
        </a:p>
      </dgm:t>
    </dgm:pt>
  </dgm:ptLst>
  <dgm:cxnLst>
    <dgm:cxn modelId="{919A7A64-7D72-4DEB-B87C-FC9BA3CE06BB}" type="presOf" srcId="{8C23B8DF-0F4E-47DF-BA17-153AF0539091}" destId="{54617B4C-1CB7-45AA-AA30-40F2419FBFEA}"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EC19D89-F9B7-433C-BED0-3DB8AAC80286}"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5CF43776-2185-46C8-BAEF-33932C8C3BEB}">
      <dgm:prSet phldrT="[Text]">
        <dgm:style>
          <a:lnRef idx="1">
            <a:schemeClr val="accent4"/>
          </a:lnRef>
          <a:fillRef idx="2">
            <a:schemeClr val="accent4"/>
          </a:fillRef>
          <a:effectRef idx="1">
            <a:schemeClr val="accent4"/>
          </a:effectRef>
          <a:fontRef idx="minor">
            <a:schemeClr val="dk1"/>
          </a:fontRef>
        </dgm:style>
      </dgm:prSet>
      <dgm:spPr/>
      <dgm:t>
        <a:bodyPr/>
        <a:lstStyle/>
        <a:p>
          <a:r>
            <a:rPr lang="fa-IR" dirty="0" smtClean="0"/>
            <a:t>مدلهای آماری چند متغییره</a:t>
          </a:r>
          <a:endParaRPr lang="en-US" dirty="0"/>
        </a:p>
      </dgm:t>
    </dgm:pt>
    <dgm:pt modelId="{537D2CDE-F369-4620-A17B-4C62D11F036B}" type="parTrans" cxnId="{6650ACAB-3A45-4B31-9184-38885AC205F2}">
      <dgm:prSet/>
      <dgm:spPr/>
      <dgm:t>
        <a:bodyPr/>
        <a:lstStyle/>
        <a:p>
          <a:endParaRPr lang="en-US"/>
        </a:p>
      </dgm:t>
    </dgm:pt>
    <dgm:pt modelId="{700C978B-2F54-4BBB-A127-0B0A732F59D6}" type="sibTrans" cxnId="{6650ACAB-3A45-4B31-9184-38885AC205F2}">
      <dgm:prSet/>
      <dgm:spPr/>
      <dgm:t>
        <a:bodyPr/>
        <a:lstStyle/>
        <a:p>
          <a:endParaRPr lang="en-US"/>
        </a:p>
      </dgm:t>
    </dgm:pt>
    <dgm:pt modelId="{DD46C3E8-8A75-4EAB-A69A-7A5D98D28092}">
      <dgm:prSet phldrT="[Text]">
        <dgm:style>
          <a:lnRef idx="1">
            <a:schemeClr val="accent4"/>
          </a:lnRef>
          <a:fillRef idx="2">
            <a:schemeClr val="accent4"/>
          </a:fillRef>
          <a:effectRef idx="1">
            <a:schemeClr val="accent4"/>
          </a:effectRef>
          <a:fontRef idx="minor">
            <a:schemeClr val="dk1"/>
          </a:fontRef>
        </dgm:style>
      </dgm:prSet>
      <dgm:spPr/>
      <dgm:t>
        <a:bodyPr/>
        <a:lstStyle/>
        <a:p>
          <a:r>
            <a:rPr lang="fa-IR" dirty="0" smtClean="0"/>
            <a:t>مدل لاجیت </a:t>
          </a:r>
          <a:endParaRPr lang="en-US" dirty="0"/>
        </a:p>
      </dgm:t>
    </dgm:pt>
    <dgm:pt modelId="{C1096032-5996-42EC-BD19-DDD6DCDBD2C9}" type="parTrans" cxnId="{2DE6F554-3048-43F3-BF4D-162E98CE8A05}">
      <dgm:prSet/>
      <dgm:spPr/>
      <dgm:t>
        <a:bodyPr/>
        <a:lstStyle/>
        <a:p>
          <a:endParaRPr lang="en-US"/>
        </a:p>
      </dgm:t>
    </dgm:pt>
    <dgm:pt modelId="{FB0A2B93-A08F-49AC-B653-8D01002E5437}" type="sibTrans" cxnId="{2DE6F554-3048-43F3-BF4D-162E98CE8A05}">
      <dgm:prSet/>
      <dgm:spPr/>
      <dgm:t>
        <a:bodyPr/>
        <a:lstStyle/>
        <a:p>
          <a:endParaRPr lang="en-US"/>
        </a:p>
      </dgm:t>
    </dgm:pt>
    <dgm:pt modelId="{B7FD8DC6-1521-44BC-97D2-482EB8F575AD}">
      <dgm:prSet phldrT="[Text]">
        <dgm:style>
          <a:lnRef idx="1">
            <a:schemeClr val="accent4"/>
          </a:lnRef>
          <a:fillRef idx="2">
            <a:schemeClr val="accent4"/>
          </a:fillRef>
          <a:effectRef idx="1">
            <a:schemeClr val="accent4"/>
          </a:effectRef>
          <a:fontRef idx="minor">
            <a:schemeClr val="dk1"/>
          </a:fontRef>
        </dgm:style>
      </dgm:prSet>
      <dgm:spPr/>
      <dgm:t>
        <a:bodyPr/>
        <a:lstStyle/>
        <a:p>
          <a:r>
            <a:rPr lang="fa-IR" dirty="0" smtClean="0"/>
            <a:t>مدل احتمال خطی</a:t>
          </a:r>
          <a:endParaRPr lang="en-US" dirty="0"/>
        </a:p>
      </dgm:t>
    </dgm:pt>
    <dgm:pt modelId="{211F945C-1CE1-47F1-B50E-B178F1D81226}" type="parTrans" cxnId="{6FE211D2-8413-4C22-A50D-CA642F1D9D1F}">
      <dgm:prSet/>
      <dgm:spPr/>
      <dgm:t>
        <a:bodyPr/>
        <a:lstStyle/>
        <a:p>
          <a:endParaRPr lang="en-US"/>
        </a:p>
      </dgm:t>
    </dgm:pt>
    <dgm:pt modelId="{ECA3368B-4B1E-44EE-9399-42B1D4832DCB}" type="sibTrans" cxnId="{6FE211D2-8413-4C22-A50D-CA642F1D9D1F}">
      <dgm:prSet/>
      <dgm:spPr/>
      <dgm:t>
        <a:bodyPr/>
        <a:lstStyle/>
        <a:p>
          <a:endParaRPr lang="en-US"/>
        </a:p>
      </dgm:t>
    </dgm:pt>
    <dgm:pt modelId="{64B89C73-2BDA-4B91-89F3-20A5EE4ACC95}">
      <dgm:prSet phldrT="[Text]">
        <dgm:style>
          <a:lnRef idx="1">
            <a:schemeClr val="accent4"/>
          </a:lnRef>
          <a:fillRef idx="2">
            <a:schemeClr val="accent4"/>
          </a:fillRef>
          <a:effectRef idx="1">
            <a:schemeClr val="accent4"/>
          </a:effectRef>
          <a:fontRef idx="minor">
            <a:schemeClr val="dk1"/>
          </a:fontRef>
        </dgm:style>
      </dgm:prSet>
      <dgm:spPr/>
      <dgm:t>
        <a:bodyPr/>
        <a:lstStyle/>
        <a:p>
          <a:r>
            <a:rPr lang="fa-IR" dirty="0" smtClean="0"/>
            <a:t>تحلیل تشخیص چندگانه</a:t>
          </a:r>
          <a:endParaRPr lang="en-US" dirty="0"/>
        </a:p>
      </dgm:t>
    </dgm:pt>
    <dgm:pt modelId="{3639B567-D2FC-4CF7-9E58-A62E2E01687B}" type="parTrans" cxnId="{460977DD-1365-411D-9FA8-8B87AC07CD0B}">
      <dgm:prSet/>
      <dgm:spPr/>
      <dgm:t>
        <a:bodyPr/>
        <a:lstStyle/>
        <a:p>
          <a:endParaRPr lang="en-US"/>
        </a:p>
      </dgm:t>
    </dgm:pt>
    <dgm:pt modelId="{BF8919BE-BE0E-4E86-BB1B-326398BA0728}" type="sibTrans" cxnId="{460977DD-1365-411D-9FA8-8B87AC07CD0B}">
      <dgm:prSet/>
      <dgm:spPr/>
      <dgm:t>
        <a:bodyPr/>
        <a:lstStyle/>
        <a:p>
          <a:endParaRPr lang="en-US"/>
        </a:p>
      </dgm:t>
    </dgm:pt>
    <dgm:pt modelId="{62316C2D-1F0E-4565-9BCB-7C03BA0E8925}" type="pres">
      <dgm:prSet presAssocID="{4EC19D89-F9B7-433C-BED0-3DB8AAC80286}" presName="hierChild1" presStyleCnt="0">
        <dgm:presLayoutVars>
          <dgm:orgChart val="1"/>
          <dgm:chPref val="1"/>
          <dgm:dir/>
          <dgm:animOne val="branch"/>
          <dgm:animLvl val="lvl"/>
          <dgm:resizeHandles/>
        </dgm:presLayoutVars>
      </dgm:prSet>
      <dgm:spPr/>
      <dgm:t>
        <a:bodyPr/>
        <a:lstStyle/>
        <a:p>
          <a:endParaRPr lang="en-US"/>
        </a:p>
      </dgm:t>
    </dgm:pt>
    <dgm:pt modelId="{203D28FE-DD15-4B58-9BBE-56E97E76C744}" type="pres">
      <dgm:prSet presAssocID="{5CF43776-2185-46C8-BAEF-33932C8C3BEB}" presName="hierRoot1" presStyleCnt="0">
        <dgm:presLayoutVars>
          <dgm:hierBranch val="init"/>
        </dgm:presLayoutVars>
      </dgm:prSet>
      <dgm:spPr/>
    </dgm:pt>
    <dgm:pt modelId="{63C2D9B5-6DC2-42AA-A05B-8F6B9FA32684}" type="pres">
      <dgm:prSet presAssocID="{5CF43776-2185-46C8-BAEF-33932C8C3BEB}" presName="rootComposite1" presStyleCnt="0"/>
      <dgm:spPr/>
    </dgm:pt>
    <dgm:pt modelId="{F45F44DA-DFD3-48DA-A060-1A5079372DBA}" type="pres">
      <dgm:prSet presAssocID="{5CF43776-2185-46C8-BAEF-33932C8C3BEB}" presName="rootText1" presStyleLbl="node0" presStyleIdx="0" presStyleCnt="1" custScaleX="190905" custLinFactNeighborX="3963" custLinFactNeighborY="-69918">
        <dgm:presLayoutVars>
          <dgm:chPref val="3"/>
        </dgm:presLayoutVars>
      </dgm:prSet>
      <dgm:spPr/>
      <dgm:t>
        <a:bodyPr/>
        <a:lstStyle/>
        <a:p>
          <a:endParaRPr lang="en-US"/>
        </a:p>
      </dgm:t>
    </dgm:pt>
    <dgm:pt modelId="{2F01667F-1974-48B1-BC92-4AE2A318ABA6}" type="pres">
      <dgm:prSet presAssocID="{5CF43776-2185-46C8-BAEF-33932C8C3BEB}" presName="rootConnector1" presStyleLbl="node1" presStyleIdx="0" presStyleCnt="0"/>
      <dgm:spPr/>
      <dgm:t>
        <a:bodyPr/>
        <a:lstStyle/>
        <a:p>
          <a:endParaRPr lang="en-US"/>
        </a:p>
      </dgm:t>
    </dgm:pt>
    <dgm:pt modelId="{5A9770C7-E551-4778-BE4F-764CAAC60A89}" type="pres">
      <dgm:prSet presAssocID="{5CF43776-2185-46C8-BAEF-33932C8C3BEB}" presName="hierChild2" presStyleCnt="0"/>
      <dgm:spPr/>
    </dgm:pt>
    <dgm:pt modelId="{738FDC10-3C7D-4F2D-B78F-E512FA9E4C87}" type="pres">
      <dgm:prSet presAssocID="{C1096032-5996-42EC-BD19-DDD6DCDBD2C9}" presName="Name37" presStyleLbl="parChTrans1D2" presStyleIdx="0" presStyleCnt="3"/>
      <dgm:spPr/>
      <dgm:t>
        <a:bodyPr/>
        <a:lstStyle/>
        <a:p>
          <a:endParaRPr lang="en-US"/>
        </a:p>
      </dgm:t>
    </dgm:pt>
    <dgm:pt modelId="{EDF844B8-7F2E-4BC9-9E7D-7C61A24F6571}" type="pres">
      <dgm:prSet presAssocID="{DD46C3E8-8A75-4EAB-A69A-7A5D98D28092}" presName="hierRoot2" presStyleCnt="0">
        <dgm:presLayoutVars>
          <dgm:hierBranch val="init"/>
        </dgm:presLayoutVars>
      </dgm:prSet>
      <dgm:spPr/>
    </dgm:pt>
    <dgm:pt modelId="{B64914BE-5979-4B8C-8F9A-3303EC66F4A8}" type="pres">
      <dgm:prSet presAssocID="{DD46C3E8-8A75-4EAB-A69A-7A5D98D28092}" presName="rootComposite" presStyleCnt="0"/>
      <dgm:spPr/>
    </dgm:pt>
    <dgm:pt modelId="{6347BC1E-2AAB-44D1-95C5-1AB72EAFD36C}" type="pres">
      <dgm:prSet presAssocID="{DD46C3E8-8A75-4EAB-A69A-7A5D98D28092}" presName="rootText" presStyleLbl="node2" presStyleIdx="0" presStyleCnt="3" custScaleX="143384">
        <dgm:presLayoutVars>
          <dgm:chPref val="3"/>
        </dgm:presLayoutVars>
      </dgm:prSet>
      <dgm:spPr/>
      <dgm:t>
        <a:bodyPr/>
        <a:lstStyle/>
        <a:p>
          <a:endParaRPr lang="en-US"/>
        </a:p>
      </dgm:t>
    </dgm:pt>
    <dgm:pt modelId="{0AD90589-8BBC-47F2-BA78-A036F7656652}" type="pres">
      <dgm:prSet presAssocID="{DD46C3E8-8A75-4EAB-A69A-7A5D98D28092}" presName="rootConnector" presStyleLbl="node2" presStyleIdx="0" presStyleCnt="3"/>
      <dgm:spPr/>
      <dgm:t>
        <a:bodyPr/>
        <a:lstStyle/>
        <a:p>
          <a:endParaRPr lang="en-US"/>
        </a:p>
      </dgm:t>
    </dgm:pt>
    <dgm:pt modelId="{C30AF839-8211-4B67-A735-E1510FCF1A89}" type="pres">
      <dgm:prSet presAssocID="{DD46C3E8-8A75-4EAB-A69A-7A5D98D28092}" presName="hierChild4" presStyleCnt="0"/>
      <dgm:spPr/>
    </dgm:pt>
    <dgm:pt modelId="{244AD685-6F12-42D9-9239-C1677AF24C0A}" type="pres">
      <dgm:prSet presAssocID="{DD46C3E8-8A75-4EAB-A69A-7A5D98D28092}" presName="hierChild5" presStyleCnt="0"/>
      <dgm:spPr/>
    </dgm:pt>
    <dgm:pt modelId="{18964690-1A40-4312-B6E2-9ADF7087F23F}" type="pres">
      <dgm:prSet presAssocID="{211F945C-1CE1-47F1-B50E-B178F1D81226}" presName="Name37" presStyleLbl="parChTrans1D2" presStyleIdx="1" presStyleCnt="3"/>
      <dgm:spPr/>
      <dgm:t>
        <a:bodyPr/>
        <a:lstStyle/>
        <a:p>
          <a:endParaRPr lang="en-US"/>
        </a:p>
      </dgm:t>
    </dgm:pt>
    <dgm:pt modelId="{BF3FCDF3-E32A-4DD4-BB15-EBA7A6E22B1F}" type="pres">
      <dgm:prSet presAssocID="{B7FD8DC6-1521-44BC-97D2-482EB8F575AD}" presName="hierRoot2" presStyleCnt="0">
        <dgm:presLayoutVars>
          <dgm:hierBranch val="init"/>
        </dgm:presLayoutVars>
      </dgm:prSet>
      <dgm:spPr/>
    </dgm:pt>
    <dgm:pt modelId="{6CE94782-8D65-46F9-BA6E-4EC9CF56DCDD}" type="pres">
      <dgm:prSet presAssocID="{B7FD8DC6-1521-44BC-97D2-482EB8F575AD}" presName="rootComposite" presStyleCnt="0"/>
      <dgm:spPr/>
    </dgm:pt>
    <dgm:pt modelId="{76CCDFC2-6330-465A-AC9C-5B1AAC8B0F8D}" type="pres">
      <dgm:prSet presAssocID="{B7FD8DC6-1521-44BC-97D2-482EB8F575AD}" presName="rootText" presStyleLbl="node2" presStyleIdx="1" presStyleCnt="3" custScaleX="145285" custLinFactNeighborX="-808" custLinFactNeighborY="5075">
        <dgm:presLayoutVars>
          <dgm:chPref val="3"/>
        </dgm:presLayoutVars>
      </dgm:prSet>
      <dgm:spPr/>
      <dgm:t>
        <a:bodyPr/>
        <a:lstStyle/>
        <a:p>
          <a:endParaRPr lang="en-US"/>
        </a:p>
      </dgm:t>
    </dgm:pt>
    <dgm:pt modelId="{2F37D070-CEEB-4F98-B13C-3E9D7A027DD3}" type="pres">
      <dgm:prSet presAssocID="{B7FD8DC6-1521-44BC-97D2-482EB8F575AD}" presName="rootConnector" presStyleLbl="node2" presStyleIdx="1" presStyleCnt="3"/>
      <dgm:spPr/>
      <dgm:t>
        <a:bodyPr/>
        <a:lstStyle/>
        <a:p>
          <a:endParaRPr lang="en-US"/>
        </a:p>
      </dgm:t>
    </dgm:pt>
    <dgm:pt modelId="{C184E2F0-A800-46BA-AE68-7AFC04A2349C}" type="pres">
      <dgm:prSet presAssocID="{B7FD8DC6-1521-44BC-97D2-482EB8F575AD}" presName="hierChild4" presStyleCnt="0"/>
      <dgm:spPr/>
    </dgm:pt>
    <dgm:pt modelId="{BE4BDC1A-33B8-44B4-97FA-D5E297F2727A}" type="pres">
      <dgm:prSet presAssocID="{B7FD8DC6-1521-44BC-97D2-482EB8F575AD}" presName="hierChild5" presStyleCnt="0"/>
      <dgm:spPr/>
    </dgm:pt>
    <dgm:pt modelId="{A140FCF0-6DB4-4E82-9091-6FF983135B99}" type="pres">
      <dgm:prSet presAssocID="{3639B567-D2FC-4CF7-9E58-A62E2E01687B}" presName="Name37" presStyleLbl="parChTrans1D2" presStyleIdx="2" presStyleCnt="3"/>
      <dgm:spPr/>
      <dgm:t>
        <a:bodyPr/>
        <a:lstStyle/>
        <a:p>
          <a:endParaRPr lang="en-US"/>
        </a:p>
      </dgm:t>
    </dgm:pt>
    <dgm:pt modelId="{51ED4982-2CEB-48D9-8C5F-B22C55D47ED5}" type="pres">
      <dgm:prSet presAssocID="{64B89C73-2BDA-4B91-89F3-20A5EE4ACC95}" presName="hierRoot2" presStyleCnt="0">
        <dgm:presLayoutVars>
          <dgm:hierBranch val="init"/>
        </dgm:presLayoutVars>
      </dgm:prSet>
      <dgm:spPr/>
    </dgm:pt>
    <dgm:pt modelId="{8D83FA12-489E-4654-94FA-AEB862342D21}" type="pres">
      <dgm:prSet presAssocID="{64B89C73-2BDA-4B91-89F3-20A5EE4ACC95}" presName="rootComposite" presStyleCnt="0"/>
      <dgm:spPr/>
    </dgm:pt>
    <dgm:pt modelId="{93AD603A-F8AF-404F-A74F-21179FE4E24C}" type="pres">
      <dgm:prSet presAssocID="{64B89C73-2BDA-4B91-89F3-20A5EE4ACC95}" presName="rootText" presStyleLbl="node2" presStyleIdx="2" presStyleCnt="3" custScaleX="134024">
        <dgm:presLayoutVars>
          <dgm:chPref val="3"/>
        </dgm:presLayoutVars>
      </dgm:prSet>
      <dgm:spPr/>
      <dgm:t>
        <a:bodyPr/>
        <a:lstStyle/>
        <a:p>
          <a:endParaRPr lang="en-US"/>
        </a:p>
      </dgm:t>
    </dgm:pt>
    <dgm:pt modelId="{A63788A8-FEC6-4A1F-9022-71B85C3AC5D9}" type="pres">
      <dgm:prSet presAssocID="{64B89C73-2BDA-4B91-89F3-20A5EE4ACC95}" presName="rootConnector" presStyleLbl="node2" presStyleIdx="2" presStyleCnt="3"/>
      <dgm:spPr/>
      <dgm:t>
        <a:bodyPr/>
        <a:lstStyle/>
        <a:p>
          <a:endParaRPr lang="en-US"/>
        </a:p>
      </dgm:t>
    </dgm:pt>
    <dgm:pt modelId="{EA181900-8F4C-4F0B-B3D2-2DD5A53996C1}" type="pres">
      <dgm:prSet presAssocID="{64B89C73-2BDA-4B91-89F3-20A5EE4ACC95}" presName="hierChild4" presStyleCnt="0"/>
      <dgm:spPr/>
    </dgm:pt>
    <dgm:pt modelId="{276AED26-595D-45F1-8CFD-224840E50DF1}" type="pres">
      <dgm:prSet presAssocID="{64B89C73-2BDA-4B91-89F3-20A5EE4ACC95}" presName="hierChild5" presStyleCnt="0"/>
      <dgm:spPr/>
    </dgm:pt>
    <dgm:pt modelId="{3F6D7C60-A791-4119-9374-1B5C889265CA}" type="pres">
      <dgm:prSet presAssocID="{5CF43776-2185-46C8-BAEF-33932C8C3BEB}" presName="hierChild3" presStyleCnt="0"/>
      <dgm:spPr/>
    </dgm:pt>
  </dgm:ptLst>
  <dgm:cxnLst>
    <dgm:cxn modelId="{2DE6F554-3048-43F3-BF4D-162E98CE8A05}" srcId="{5CF43776-2185-46C8-BAEF-33932C8C3BEB}" destId="{DD46C3E8-8A75-4EAB-A69A-7A5D98D28092}" srcOrd="0" destOrd="0" parTransId="{C1096032-5996-42EC-BD19-DDD6DCDBD2C9}" sibTransId="{FB0A2B93-A08F-49AC-B653-8D01002E5437}"/>
    <dgm:cxn modelId="{DBA79F3C-C125-440C-B4E9-AFAD821E35D4}" type="presOf" srcId="{64B89C73-2BDA-4B91-89F3-20A5EE4ACC95}" destId="{A63788A8-FEC6-4A1F-9022-71B85C3AC5D9}" srcOrd="1" destOrd="0" presId="urn:microsoft.com/office/officeart/2005/8/layout/orgChart1"/>
    <dgm:cxn modelId="{DA75A4C8-F3E9-4AC8-A2FB-C9F92A07F736}" type="presOf" srcId="{5CF43776-2185-46C8-BAEF-33932C8C3BEB}" destId="{2F01667F-1974-48B1-BC92-4AE2A318ABA6}" srcOrd="1" destOrd="0" presId="urn:microsoft.com/office/officeart/2005/8/layout/orgChart1"/>
    <dgm:cxn modelId="{19E89915-6CB8-4440-829D-E2DF221EDD00}" type="presOf" srcId="{3639B567-D2FC-4CF7-9E58-A62E2E01687B}" destId="{A140FCF0-6DB4-4E82-9091-6FF983135B99}" srcOrd="0" destOrd="0" presId="urn:microsoft.com/office/officeart/2005/8/layout/orgChart1"/>
    <dgm:cxn modelId="{6650ACAB-3A45-4B31-9184-38885AC205F2}" srcId="{4EC19D89-F9B7-433C-BED0-3DB8AAC80286}" destId="{5CF43776-2185-46C8-BAEF-33932C8C3BEB}" srcOrd="0" destOrd="0" parTransId="{537D2CDE-F369-4620-A17B-4C62D11F036B}" sibTransId="{700C978B-2F54-4BBB-A127-0B0A732F59D6}"/>
    <dgm:cxn modelId="{6FE211D2-8413-4C22-A50D-CA642F1D9D1F}" srcId="{5CF43776-2185-46C8-BAEF-33932C8C3BEB}" destId="{B7FD8DC6-1521-44BC-97D2-482EB8F575AD}" srcOrd="1" destOrd="0" parTransId="{211F945C-1CE1-47F1-B50E-B178F1D81226}" sibTransId="{ECA3368B-4B1E-44EE-9399-42B1D4832DCB}"/>
    <dgm:cxn modelId="{C1986320-FF5F-45D3-A1E8-A44E1969AFA4}" type="presOf" srcId="{211F945C-1CE1-47F1-B50E-B178F1D81226}" destId="{18964690-1A40-4312-B6E2-9ADF7087F23F}" srcOrd="0" destOrd="0" presId="urn:microsoft.com/office/officeart/2005/8/layout/orgChart1"/>
    <dgm:cxn modelId="{C938EE82-88F6-46EC-BBCD-7D9167ED4D07}" type="presOf" srcId="{DD46C3E8-8A75-4EAB-A69A-7A5D98D28092}" destId="{6347BC1E-2AAB-44D1-95C5-1AB72EAFD36C}" srcOrd="0" destOrd="0" presId="urn:microsoft.com/office/officeart/2005/8/layout/orgChart1"/>
    <dgm:cxn modelId="{4D590BA4-95FF-40CD-B302-DC4F1CF00E83}" type="presOf" srcId="{B7FD8DC6-1521-44BC-97D2-482EB8F575AD}" destId="{2F37D070-CEEB-4F98-B13C-3E9D7A027DD3}" srcOrd="1" destOrd="0" presId="urn:microsoft.com/office/officeart/2005/8/layout/orgChart1"/>
    <dgm:cxn modelId="{B1D8AA49-EA8E-41F7-B383-541572455295}" type="presOf" srcId="{5CF43776-2185-46C8-BAEF-33932C8C3BEB}" destId="{F45F44DA-DFD3-48DA-A060-1A5079372DBA}" srcOrd="0" destOrd="0" presId="urn:microsoft.com/office/officeart/2005/8/layout/orgChart1"/>
    <dgm:cxn modelId="{460977DD-1365-411D-9FA8-8B87AC07CD0B}" srcId="{5CF43776-2185-46C8-BAEF-33932C8C3BEB}" destId="{64B89C73-2BDA-4B91-89F3-20A5EE4ACC95}" srcOrd="2" destOrd="0" parTransId="{3639B567-D2FC-4CF7-9E58-A62E2E01687B}" sibTransId="{BF8919BE-BE0E-4E86-BB1B-326398BA0728}"/>
    <dgm:cxn modelId="{0EBE8D4D-2C01-4E2B-8D02-33FF50339FF4}" type="presOf" srcId="{64B89C73-2BDA-4B91-89F3-20A5EE4ACC95}" destId="{93AD603A-F8AF-404F-A74F-21179FE4E24C}" srcOrd="0" destOrd="0" presId="urn:microsoft.com/office/officeart/2005/8/layout/orgChart1"/>
    <dgm:cxn modelId="{E9BEB39A-FF08-44B9-9278-01257AE14BEA}" type="presOf" srcId="{DD46C3E8-8A75-4EAB-A69A-7A5D98D28092}" destId="{0AD90589-8BBC-47F2-BA78-A036F7656652}" srcOrd="1" destOrd="0" presId="urn:microsoft.com/office/officeart/2005/8/layout/orgChart1"/>
    <dgm:cxn modelId="{92A0D96B-AA80-4283-9C4F-AEC765C00B41}" type="presOf" srcId="{4EC19D89-F9B7-433C-BED0-3DB8AAC80286}" destId="{62316C2D-1F0E-4565-9BCB-7C03BA0E8925}" srcOrd="0" destOrd="0" presId="urn:microsoft.com/office/officeart/2005/8/layout/orgChart1"/>
    <dgm:cxn modelId="{BF382361-3239-4F05-9825-5D8BC2F16062}" type="presOf" srcId="{B7FD8DC6-1521-44BC-97D2-482EB8F575AD}" destId="{76CCDFC2-6330-465A-AC9C-5B1AAC8B0F8D}" srcOrd="0" destOrd="0" presId="urn:microsoft.com/office/officeart/2005/8/layout/orgChart1"/>
    <dgm:cxn modelId="{1ADD26A9-F892-4901-8C05-FD70CA2EF6AE}" type="presOf" srcId="{C1096032-5996-42EC-BD19-DDD6DCDBD2C9}" destId="{738FDC10-3C7D-4F2D-B78F-E512FA9E4C87}" srcOrd="0" destOrd="0" presId="urn:microsoft.com/office/officeart/2005/8/layout/orgChart1"/>
    <dgm:cxn modelId="{CDFC828F-59C7-4789-B7B8-8D5FCA6A44C6}" type="presParOf" srcId="{62316C2D-1F0E-4565-9BCB-7C03BA0E8925}" destId="{203D28FE-DD15-4B58-9BBE-56E97E76C744}" srcOrd="0" destOrd="0" presId="urn:microsoft.com/office/officeart/2005/8/layout/orgChart1"/>
    <dgm:cxn modelId="{24DA4531-4D95-4A34-AC91-E37A4B372C66}" type="presParOf" srcId="{203D28FE-DD15-4B58-9BBE-56E97E76C744}" destId="{63C2D9B5-6DC2-42AA-A05B-8F6B9FA32684}" srcOrd="0" destOrd="0" presId="urn:microsoft.com/office/officeart/2005/8/layout/orgChart1"/>
    <dgm:cxn modelId="{66F2A189-55C4-4C4A-8EC1-5054F8F2C237}" type="presParOf" srcId="{63C2D9B5-6DC2-42AA-A05B-8F6B9FA32684}" destId="{F45F44DA-DFD3-48DA-A060-1A5079372DBA}" srcOrd="0" destOrd="0" presId="urn:microsoft.com/office/officeart/2005/8/layout/orgChart1"/>
    <dgm:cxn modelId="{94801986-681D-419A-8047-A15CF9BF5BC8}" type="presParOf" srcId="{63C2D9B5-6DC2-42AA-A05B-8F6B9FA32684}" destId="{2F01667F-1974-48B1-BC92-4AE2A318ABA6}" srcOrd="1" destOrd="0" presId="urn:microsoft.com/office/officeart/2005/8/layout/orgChart1"/>
    <dgm:cxn modelId="{9E695EA2-0F6E-4889-9F8D-3932FCCEAF5C}" type="presParOf" srcId="{203D28FE-DD15-4B58-9BBE-56E97E76C744}" destId="{5A9770C7-E551-4778-BE4F-764CAAC60A89}" srcOrd="1" destOrd="0" presId="urn:microsoft.com/office/officeart/2005/8/layout/orgChart1"/>
    <dgm:cxn modelId="{AA4AF901-43EC-41C4-B802-8D5009D9299A}" type="presParOf" srcId="{5A9770C7-E551-4778-BE4F-764CAAC60A89}" destId="{738FDC10-3C7D-4F2D-B78F-E512FA9E4C87}" srcOrd="0" destOrd="0" presId="urn:microsoft.com/office/officeart/2005/8/layout/orgChart1"/>
    <dgm:cxn modelId="{32AD16D7-724E-489C-9EA1-A0780B939FAE}" type="presParOf" srcId="{5A9770C7-E551-4778-BE4F-764CAAC60A89}" destId="{EDF844B8-7F2E-4BC9-9E7D-7C61A24F6571}" srcOrd="1" destOrd="0" presId="urn:microsoft.com/office/officeart/2005/8/layout/orgChart1"/>
    <dgm:cxn modelId="{F3626B50-6527-48B1-836E-AED41C32B00A}" type="presParOf" srcId="{EDF844B8-7F2E-4BC9-9E7D-7C61A24F6571}" destId="{B64914BE-5979-4B8C-8F9A-3303EC66F4A8}" srcOrd="0" destOrd="0" presId="urn:microsoft.com/office/officeart/2005/8/layout/orgChart1"/>
    <dgm:cxn modelId="{40E70AC9-F14E-4E67-B220-591F2DC37659}" type="presParOf" srcId="{B64914BE-5979-4B8C-8F9A-3303EC66F4A8}" destId="{6347BC1E-2AAB-44D1-95C5-1AB72EAFD36C}" srcOrd="0" destOrd="0" presId="urn:microsoft.com/office/officeart/2005/8/layout/orgChart1"/>
    <dgm:cxn modelId="{1DC48EF2-19EB-4099-ABA3-33D27BA4ED70}" type="presParOf" srcId="{B64914BE-5979-4B8C-8F9A-3303EC66F4A8}" destId="{0AD90589-8BBC-47F2-BA78-A036F7656652}" srcOrd="1" destOrd="0" presId="urn:microsoft.com/office/officeart/2005/8/layout/orgChart1"/>
    <dgm:cxn modelId="{8589AD1B-8AB6-430D-BCE5-A84F968E9EF3}" type="presParOf" srcId="{EDF844B8-7F2E-4BC9-9E7D-7C61A24F6571}" destId="{C30AF839-8211-4B67-A735-E1510FCF1A89}" srcOrd="1" destOrd="0" presId="urn:microsoft.com/office/officeart/2005/8/layout/orgChart1"/>
    <dgm:cxn modelId="{C232C5A1-DCAD-40EE-B8C8-F8541A0B1366}" type="presParOf" srcId="{EDF844B8-7F2E-4BC9-9E7D-7C61A24F6571}" destId="{244AD685-6F12-42D9-9239-C1677AF24C0A}" srcOrd="2" destOrd="0" presId="urn:microsoft.com/office/officeart/2005/8/layout/orgChart1"/>
    <dgm:cxn modelId="{0FB978DC-56D1-4B22-8DA3-98F16F7D5202}" type="presParOf" srcId="{5A9770C7-E551-4778-BE4F-764CAAC60A89}" destId="{18964690-1A40-4312-B6E2-9ADF7087F23F}" srcOrd="2" destOrd="0" presId="urn:microsoft.com/office/officeart/2005/8/layout/orgChart1"/>
    <dgm:cxn modelId="{89A79E08-9427-4F1B-800E-3C3502F20F57}" type="presParOf" srcId="{5A9770C7-E551-4778-BE4F-764CAAC60A89}" destId="{BF3FCDF3-E32A-4DD4-BB15-EBA7A6E22B1F}" srcOrd="3" destOrd="0" presId="urn:microsoft.com/office/officeart/2005/8/layout/orgChart1"/>
    <dgm:cxn modelId="{E0271072-4553-4D2D-B76F-863E6367B37A}" type="presParOf" srcId="{BF3FCDF3-E32A-4DD4-BB15-EBA7A6E22B1F}" destId="{6CE94782-8D65-46F9-BA6E-4EC9CF56DCDD}" srcOrd="0" destOrd="0" presId="urn:microsoft.com/office/officeart/2005/8/layout/orgChart1"/>
    <dgm:cxn modelId="{FA0244CF-35FD-484B-B55B-5149F36AFB45}" type="presParOf" srcId="{6CE94782-8D65-46F9-BA6E-4EC9CF56DCDD}" destId="{76CCDFC2-6330-465A-AC9C-5B1AAC8B0F8D}" srcOrd="0" destOrd="0" presId="urn:microsoft.com/office/officeart/2005/8/layout/orgChart1"/>
    <dgm:cxn modelId="{7A230D03-29CE-4299-A33A-C37A76CCFFD4}" type="presParOf" srcId="{6CE94782-8D65-46F9-BA6E-4EC9CF56DCDD}" destId="{2F37D070-CEEB-4F98-B13C-3E9D7A027DD3}" srcOrd="1" destOrd="0" presId="urn:microsoft.com/office/officeart/2005/8/layout/orgChart1"/>
    <dgm:cxn modelId="{5F6154C2-2E1B-455A-803C-A4219A43920D}" type="presParOf" srcId="{BF3FCDF3-E32A-4DD4-BB15-EBA7A6E22B1F}" destId="{C184E2F0-A800-46BA-AE68-7AFC04A2349C}" srcOrd="1" destOrd="0" presId="urn:microsoft.com/office/officeart/2005/8/layout/orgChart1"/>
    <dgm:cxn modelId="{A1B119B9-F767-44A3-AFB8-AE754E3E2122}" type="presParOf" srcId="{BF3FCDF3-E32A-4DD4-BB15-EBA7A6E22B1F}" destId="{BE4BDC1A-33B8-44B4-97FA-D5E297F2727A}" srcOrd="2" destOrd="0" presId="urn:microsoft.com/office/officeart/2005/8/layout/orgChart1"/>
    <dgm:cxn modelId="{82D63374-8189-47B2-ACE4-44E1B96C1E28}" type="presParOf" srcId="{5A9770C7-E551-4778-BE4F-764CAAC60A89}" destId="{A140FCF0-6DB4-4E82-9091-6FF983135B99}" srcOrd="4" destOrd="0" presId="urn:microsoft.com/office/officeart/2005/8/layout/orgChart1"/>
    <dgm:cxn modelId="{70C9C2FC-0774-4CB1-AB73-1DD39F56EA98}" type="presParOf" srcId="{5A9770C7-E551-4778-BE4F-764CAAC60A89}" destId="{51ED4982-2CEB-48D9-8C5F-B22C55D47ED5}" srcOrd="5" destOrd="0" presId="urn:microsoft.com/office/officeart/2005/8/layout/orgChart1"/>
    <dgm:cxn modelId="{2C849B75-E27A-43AF-9347-730A85E00B96}" type="presParOf" srcId="{51ED4982-2CEB-48D9-8C5F-B22C55D47ED5}" destId="{8D83FA12-489E-4654-94FA-AEB862342D21}" srcOrd="0" destOrd="0" presId="urn:microsoft.com/office/officeart/2005/8/layout/orgChart1"/>
    <dgm:cxn modelId="{A4C19D6C-E383-4166-9C80-09E83B82BBDD}" type="presParOf" srcId="{8D83FA12-489E-4654-94FA-AEB862342D21}" destId="{93AD603A-F8AF-404F-A74F-21179FE4E24C}" srcOrd="0" destOrd="0" presId="urn:microsoft.com/office/officeart/2005/8/layout/orgChart1"/>
    <dgm:cxn modelId="{86C953DF-DFDD-43C3-8317-603B2B44729B}" type="presParOf" srcId="{8D83FA12-489E-4654-94FA-AEB862342D21}" destId="{A63788A8-FEC6-4A1F-9022-71B85C3AC5D9}" srcOrd="1" destOrd="0" presId="urn:microsoft.com/office/officeart/2005/8/layout/orgChart1"/>
    <dgm:cxn modelId="{3F1ABA6A-520F-425D-805F-FBD7AB8A37BD}" type="presParOf" srcId="{51ED4982-2CEB-48D9-8C5F-B22C55D47ED5}" destId="{EA181900-8F4C-4F0B-B3D2-2DD5A53996C1}" srcOrd="1" destOrd="0" presId="urn:microsoft.com/office/officeart/2005/8/layout/orgChart1"/>
    <dgm:cxn modelId="{4B8C28E8-36E3-4DC5-80C2-E3541FE98A42}" type="presParOf" srcId="{51ED4982-2CEB-48D9-8C5F-B22C55D47ED5}" destId="{276AED26-595D-45F1-8CFD-224840E50DF1}" srcOrd="2" destOrd="0" presId="urn:microsoft.com/office/officeart/2005/8/layout/orgChart1"/>
    <dgm:cxn modelId="{BA128EDB-2331-401C-A3C2-16076F83663A}" type="presParOf" srcId="{203D28FE-DD15-4B58-9BBE-56E97E76C744}" destId="{3F6D7C60-A791-4119-9374-1B5C889265CA}"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72258C3-1256-41C4-BD9D-D95A684F62C0}"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n-US"/>
        </a:p>
      </dgm:t>
    </dgm:pt>
    <dgm:pt modelId="{32706F24-E1F8-443C-8722-AFFE24DAA49A}">
      <dgm:prSet phldrT="[Text]">
        <dgm:style>
          <a:lnRef idx="1">
            <a:schemeClr val="accent4"/>
          </a:lnRef>
          <a:fillRef idx="2">
            <a:schemeClr val="accent4"/>
          </a:fillRef>
          <a:effectRef idx="1">
            <a:schemeClr val="accent4"/>
          </a:effectRef>
          <a:fontRef idx="minor">
            <a:schemeClr val="dk1"/>
          </a:fontRef>
        </dgm:style>
      </dgm:prSet>
      <dgm:spPr/>
      <dgm:t>
        <a:bodyPr/>
        <a:lstStyle/>
        <a:p>
          <a:r>
            <a:rPr lang="fa-IR" dirty="0" smtClean="0"/>
            <a:t>مدلهای هوش مصنوعی</a:t>
          </a:r>
          <a:endParaRPr lang="en-US" dirty="0"/>
        </a:p>
      </dgm:t>
    </dgm:pt>
    <dgm:pt modelId="{05217802-E694-4CC6-B3F0-72F552101F3D}" type="parTrans" cxnId="{40490B10-2C36-4B0E-BAD9-87B8F2C5FE55}">
      <dgm:prSet/>
      <dgm:spPr/>
      <dgm:t>
        <a:bodyPr/>
        <a:lstStyle/>
        <a:p>
          <a:endParaRPr lang="en-US"/>
        </a:p>
      </dgm:t>
    </dgm:pt>
    <dgm:pt modelId="{D12FB7C0-353C-49C3-AE71-D9D31EF5ED30}" type="sibTrans" cxnId="{40490B10-2C36-4B0E-BAD9-87B8F2C5FE55}">
      <dgm:prSet/>
      <dgm:spPr/>
      <dgm:t>
        <a:bodyPr/>
        <a:lstStyle/>
        <a:p>
          <a:endParaRPr lang="en-US"/>
        </a:p>
      </dgm:t>
    </dgm:pt>
    <dgm:pt modelId="{35154F74-B36A-4FE8-B42F-6D17BB886D08}">
      <dgm:prSet phldrT="[Text]">
        <dgm:style>
          <a:lnRef idx="1">
            <a:schemeClr val="accent2"/>
          </a:lnRef>
          <a:fillRef idx="2">
            <a:schemeClr val="accent2"/>
          </a:fillRef>
          <a:effectRef idx="1">
            <a:schemeClr val="accent2"/>
          </a:effectRef>
          <a:fontRef idx="minor">
            <a:schemeClr val="dk1"/>
          </a:fontRef>
        </dgm:style>
      </dgm:prSet>
      <dgm:spPr/>
      <dgm:t>
        <a:bodyPr/>
        <a:lstStyle/>
        <a:p>
          <a:r>
            <a:rPr lang="fa-IR" b="1" dirty="0" smtClean="0"/>
            <a:t>الگوریتم طبه بندی بازگشتی (درخت های تصمیم)</a:t>
          </a:r>
          <a:endParaRPr lang="en-US" b="1" dirty="0"/>
        </a:p>
      </dgm:t>
    </dgm:pt>
    <dgm:pt modelId="{E47F26EC-08F7-4FC2-BDC3-2BCCA6AFAA1F}" type="parTrans" cxnId="{086F8274-EC49-45A2-B0DB-D5F0075DC7DC}">
      <dgm:prSet/>
      <dgm:spPr/>
      <dgm:t>
        <a:bodyPr/>
        <a:lstStyle/>
        <a:p>
          <a:endParaRPr lang="en-US"/>
        </a:p>
      </dgm:t>
    </dgm:pt>
    <dgm:pt modelId="{B720B784-6609-407D-8343-4826A421F5ED}" type="sibTrans" cxnId="{086F8274-EC49-45A2-B0DB-D5F0075DC7DC}">
      <dgm:prSet/>
      <dgm:spPr/>
      <dgm:t>
        <a:bodyPr/>
        <a:lstStyle/>
        <a:p>
          <a:endParaRPr lang="en-US"/>
        </a:p>
      </dgm:t>
    </dgm:pt>
    <dgm:pt modelId="{BD9C29AC-FCD8-4CED-B015-8E672D47DFB7}">
      <dgm:prSet phldrT="[Text]">
        <dgm:style>
          <a:lnRef idx="1">
            <a:schemeClr val="accent2"/>
          </a:lnRef>
          <a:fillRef idx="2">
            <a:schemeClr val="accent2"/>
          </a:fillRef>
          <a:effectRef idx="1">
            <a:schemeClr val="accent2"/>
          </a:effectRef>
          <a:fontRef idx="minor">
            <a:schemeClr val="dk1"/>
          </a:fontRef>
        </dgm:style>
      </dgm:prSet>
      <dgm:spPr/>
      <dgm:t>
        <a:bodyPr/>
        <a:lstStyle/>
        <a:p>
          <a:r>
            <a:rPr lang="fa-IR" dirty="0" smtClean="0"/>
            <a:t>الگوریتم های زنتیک</a:t>
          </a:r>
          <a:endParaRPr lang="en-US" dirty="0"/>
        </a:p>
      </dgm:t>
    </dgm:pt>
    <dgm:pt modelId="{701EF7C5-A687-482A-B9F7-B276153FFF98}" type="parTrans" cxnId="{7BC823AF-D83F-46FF-A334-601D1CA5400C}">
      <dgm:prSet/>
      <dgm:spPr/>
      <dgm:t>
        <a:bodyPr/>
        <a:lstStyle/>
        <a:p>
          <a:endParaRPr lang="en-US"/>
        </a:p>
      </dgm:t>
    </dgm:pt>
    <dgm:pt modelId="{27F33673-E28C-4CF9-995E-5BBD66D74BB2}" type="sibTrans" cxnId="{7BC823AF-D83F-46FF-A334-601D1CA5400C}">
      <dgm:prSet/>
      <dgm:spPr/>
      <dgm:t>
        <a:bodyPr/>
        <a:lstStyle/>
        <a:p>
          <a:endParaRPr lang="en-US"/>
        </a:p>
      </dgm:t>
    </dgm:pt>
    <dgm:pt modelId="{0067E7CB-0E40-4570-9E06-2304FADDAE7B}">
      <dgm:prSet phldrT="[Text]">
        <dgm:style>
          <a:lnRef idx="1">
            <a:schemeClr val="accent2"/>
          </a:lnRef>
          <a:fillRef idx="2">
            <a:schemeClr val="accent2"/>
          </a:fillRef>
          <a:effectRef idx="1">
            <a:schemeClr val="accent2"/>
          </a:effectRef>
          <a:fontRef idx="minor">
            <a:schemeClr val="dk1"/>
          </a:fontRef>
        </dgm:style>
      </dgm:prSet>
      <dgm:spPr/>
      <dgm:t>
        <a:bodyPr/>
        <a:lstStyle/>
        <a:p>
          <a:r>
            <a:rPr lang="fa-IR" dirty="0" smtClean="0"/>
            <a:t>شبکه های عصبی مصنوعی</a:t>
          </a:r>
          <a:endParaRPr lang="en-US" dirty="0"/>
        </a:p>
      </dgm:t>
    </dgm:pt>
    <dgm:pt modelId="{3621367F-E07D-4BAC-BB4C-2F9DF766C086}" type="parTrans" cxnId="{9AD4CE24-D16C-4586-B590-8A76E5F6F15B}">
      <dgm:prSet/>
      <dgm:spPr/>
      <dgm:t>
        <a:bodyPr/>
        <a:lstStyle/>
        <a:p>
          <a:endParaRPr lang="en-US"/>
        </a:p>
      </dgm:t>
    </dgm:pt>
    <dgm:pt modelId="{256A89D7-789F-4561-9782-99682CBE8B88}" type="sibTrans" cxnId="{9AD4CE24-D16C-4586-B590-8A76E5F6F15B}">
      <dgm:prSet/>
      <dgm:spPr/>
      <dgm:t>
        <a:bodyPr/>
        <a:lstStyle/>
        <a:p>
          <a:endParaRPr lang="en-US"/>
        </a:p>
      </dgm:t>
    </dgm:pt>
    <dgm:pt modelId="{9944C1AE-02DC-4F91-BAC3-7305ADAA6999}">
      <dgm:prSet phldrT="[Text]"/>
      <dgm:spPr/>
      <dgm:t>
        <a:bodyPr/>
        <a:lstStyle/>
        <a:p>
          <a:endParaRPr lang="en-US"/>
        </a:p>
      </dgm:t>
    </dgm:pt>
    <dgm:pt modelId="{F2B93650-0EF1-4CB5-A202-C9E9EEA946B9}" type="parTrans" cxnId="{B67448FF-C4EC-4321-B37C-E53D2ED5B466}">
      <dgm:prSet/>
      <dgm:spPr/>
      <dgm:t>
        <a:bodyPr/>
        <a:lstStyle/>
        <a:p>
          <a:endParaRPr lang="en-US"/>
        </a:p>
      </dgm:t>
    </dgm:pt>
    <dgm:pt modelId="{820D1EB1-65DB-41B8-8397-43594C9D94B2}" type="sibTrans" cxnId="{B67448FF-C4EC-4321-B37C-E53D2ED5B466}">
      <dgm:prSet/>
      <dgm:spPr/>
      <dgm:t>
        <a:bodyPr/>
        <a:lstStyle/>
        <a:p>
          <a:endParaRPr lang="en-US"/>
        </a:p>
      </dgm:t>
    </dgm:pt>
    <dgm:pt modelId="{49F06617-1F6E-4FB4-BDFD-AAE087E56115}">
      <dgm:prSet phldrT="[Text]"/>
      <dgm:spPr/>
      <dgm:t>
        <a:bodyPr/>
        <a:lstStyle/>
        <a:p>
          <a:endParaRPr lang="en-US"/>
        </a:p>
      </dgm:t>
    </dgm:pt>
    <dgm:pt modelId="{98C07E25-A76B-4DE9-A868-01AF4314363B}" type="parTrans" cxnId="{24281F90-D228-4737-8D4A-BE0653C1F765}">
      <dgm:prSet/>
      <dgm:spPr/>
      <dgm:t>
        <a:bodyPr/>
        <a:lstStyle/>
        <a:p>
          <a:endParaRPr lang="en-US"/>
        </a:p>
      </dgm:t>
    </dgm:pt>
    <dgm:pt modelId="{22D83655-6331-416F-912D-E782B0D2A0AD}" type="sibTrans" cxnId="{24281F90-D228-4737-8D4A-BE0653C1F765}">
      <dgm:prSet/>
      <dgm:spPr/>
      <dgm:t>
        <a:bodyPr/>
        <a:lstStyle/>
        <a:p>
          <a:endParaRPr lang="en-US"/>
        </a:p>
      </dgm:t>
    </dgm:pt>
    <dgm:pt modelId="{B89CF32C-4FA4-4613-8FE3-C5D0F0B5F10E}">
      <dgm:prSet/>
      <dgm:spPr/>
      <dgm:t>
        <a:bodyPr/>
        <a:lstStyle/>
        <a:p>
          <a:endParaRPr lang="en-US"/>
        </a:p>
      </dgm:t>
    </dgm:pt>
    <dgm:pt modelId="{24FD7523-8535-4264-BF82-1E1586E37182}" type="parTrans" cxnId="{49F425BC-78E2-4835-BF40-49B96A581323}">
      <dgm:prSet/>
      <dgm:spPr/>
      <dgm:t>
        <a:bodyPr/>
        <a:lstStyle/>
        <a:p>
          <a:endParaRPr lang="en-US"/>
        </a:p>
      </dgm:t>
    </dgm:pt>
    <dgm:pt modelId="{8A708C98-DF40-4615-A3BA-629046950D75}" type="sibTrans" cxnId="{49F425BC-78E2-4835-BF40-49B96A581323}">
      <dgm:prSet/>
      <dgm:spPr/>
      <dgm:t>
        <a:bodyPr/>
        <a:lstStyle/>
        <a:p>
          <a:endParaRPr lang="en-US"/>
        </a:p>
      </dgm:t>
    </dgm:pt>
    <dgm:pt modelId="{F63795B5-1B86-44EC-AE4F-37CEA4D7F0CD}">
      <dgm:prSet/>
      <dgm:spPr/>
      <dgm:t>
        <a:bodyPr/>
        <a:lstStyle/>
        <a:p>
          <a:endParaRPr lang="en-US"/>
        </a:p>
      </dgm:t>
    </dgm:pt>
    <dgm:pt modelId="{5B396AF5-3A8C-4193-A599-E9A935EA75A3}" type="parTrans" cxnId="{F75CD379-FE40-45F7-9A5E-EB912344AE39}">
      <dgm:prSet/>
      <dgm:spPr/>
      <dgm:t>
        <a:bodyPr/>
        <a:lstStyle/>
        <a:p>
          <a:endParaRPr lang="en-US"/>
        </a:p>
      </dgm:t>
    </dgm:pt>
    <dgm:pt modelId="{3E7B05C8-4628-4FCF-986A-600BBD91A208}" type="sibTrans" cxnId="{F75CD379-FE40-45F7-9A5E-EB912344AE39}">
      <dgm:prSet/>
      <dgm:spPr/>
      <dgm:t>
        <a:bodyPr/>
        <a:lstStyle/>
        <a:p>
          <a:endParaRPr lang="en-US"/>
        </a:p>
      </dgm:t>
    </dgm:pt>
    <dgm:pt modelId="{F01266C8-1A6B-4E39-8F0E-BBDC0BBAFCA7}">
      <dgm:prSet custRadScaleRad="66333" custRadScaleInc="4139"/>
      <dgm:spPr/>
      <dgm:t>
        <a:bodyPr/>
        <a:lstStyle/>
        <a:p>
          <a:endParaRPr lang="en-US"/>
        </a:p>
      </dgm:t>
    </dgm:pt>
    <dgm:pt modelId="{15D7B699-745A-4DA5-9AFD-457753585D5F}" type="parTrans" cxnId="{FA81F990-AD4E-42D2-85B9-B2AE7C05C323}">
      <dgm:prSet/>
      <dgm:spPr/>
      <dgm:t>
        <a:bodyPr/>
        <a:lstStyle/>
        <a:p>
          <a:endParaRPr lang="en-US"/>
        </a:p>
      </dgm:t>
    </dgm:pt>
    <dgm:pt modelId="{32E2E897-2F1E-4A07-A8B1-96C65AAE0C0F}" type="sibTrans" cxnId="{FA81F990-AD4E-42D2-85B9-B2AE7C05C323}">
      <dgm:prSet/>
      <dgm:spPr/>
      <dgm:t>
        <a:bodyPr/>
        <a:lstStyle/>
        <a:p>
          <a:endParaRPr lang="en-US"/>
        </a:p>
      </dgm:t>
    </dgm:pt>
    <dgm:pt modelId="{3EBEE811-E237-402B-A843-526030BF16DB}" type="pres">
      <dgm:prSet presAssocID="{372258C3-1256-41C4-BD9D-D95A684F62C0}" presName="Name0" presStyleCnt="0">
        <dgm:presLayoutVars>
          <dgm:chMax val="1"/>
          <dgm:chPref val="1"/>
          <dgm:dir/>
          <dgm:animOne val="branch"/>
          <dgm:animLvl val="lvl"/>
        </dgm:presLayoutVars>
      </dgm:prSet>
      <dgm:spPr/>
      <dgm:t>
        <a:bodyPr/>
        <a:lstStyle/>
        <a:p>
          <a:endParaRPr lang="en-US"/>
        </a:p>
      </dgm:t>
    </dgm:pt>
    <dgm:pt modelId="{4BE958B9-65E4-4BDB-8087-CC052A5D35E4}" type="pres">
      <dgm:prSet presAssocID="{32706F24-E1F8-443C-8722-AFFE24DAA49A}" presName="singleCycle" presStyleCnt="0"/>
      <dgm:spPr/>
    </dgm:pt>
    <dgm:pt modelId="{6D66BEF9-B72F-4795-9B99-C462798A3371}" type="pres">
      <dgm:prSet presAssocID="{32706F24-E1F8-443C-8722-AFFE24DAA49A}" presName="singleCenter" presStyleLbl="node1" presStyleIdx="0" presStyleCnt="4" custLinFactNeighborX="1012" custLinFactNeighborY="-14708">
        <dgm:presLayoutVars>
          <dgm:chMax val="7"/>
          <dgm:chPref val="7"/>
        </dgm:presLayoutVars>
      </dgm:prSet>
      <dgm:spPr/>
      <dgm:t>
        <a:bodyPr/>
        <a:lstStyle/>
        <a:p>
          <a:endParaRPr lang="en-US"/>
        </a:p>
      </dgm:t>
    </dgm:pt>
    <dgm:pt modelId="{3754B715-FE89-491C-AA69-5A299115C1C7}" type="pres">
      <dgm:prSet presAssocID="{E47F26EC-08F7-4FC2-BDC3-2BCCA6AFAA1F}" presName="Name56" presStyleLbl="parChTrans1D2" presStyleIdx="0" presStyleCnt="3"/>
      <dgm:spPr/>
      <dgm:t>
        <a:bodyPr/>
        <a:lstStyle/>
        <a:p>
          <a:endParaRPr lang="en-US"/>
        </a:p>
      </dgm:t>
    </dgm:pt>
    <dgm:pt modelId="{7FE98C6B-BD41-494E-BD72-317E71A02C74}" type="pres">
      <dgm:prSet presAssocID="{35154F74-B36A-4FE8-B42F-6D17BB886D08}" presName="text0" presStyleLbl="node1" presStyleIdx="1" presStyleCnt="4" custScaleX="167162" custScaleY="119400" custRadScaleRad="94640">
        <dgm:presLayoutVars>
          <dgm:bulletEnabled val="1"/>
        </dgm:presLayoutVars>
      </dgm:prSet>
      <dgm:spPr/>
      <dgm:t>
        <a:bodyPr/>
        <a:lstStyle/>
        <a:p>
          <a:endParaRPr lang="en-US"/>
        </a:p>
      </dgm:t>
    </dgm:pt>
    <dgm:pt modelId="{8C9A0A9C-2111-486D-BE6A-54BB8B69CA04}" type="pres">
      <dgm:prSet presAssocID="{701EF7C5-A687-482A-B9F7-B276153FFF98}" presName="Name56" presStyleLbl="parChTrans1D2" presStyleIdx="1" presStyleCnt="3"/>
      <dgm:spPr/>
      <dgm:t>
        <a:bodyPr/>
        <a:lstStyle/>
        <a:p>
          <a:endParaRPr lang="en-US"/>
        </a:p>
      </dgm:t>
    </dgm:pt>
    <dgm:pt modelId="{AD97A51E-1E9C-480A-81A7-1AF6FA16EC7B}" type="pres">
      <dgm:prSet presAssocID="{BD9C29AC-FCD8-4CED-B015-8E672D47DFB7}" presName="text0" presStyleLbl="node1" presStyleIdx="2" presStyleCnt="4" custScaleX="145942" custScaleY="164919" custRadScaleRad="75538" custRadScaleInc="-2891">
        <dgm:presLayoutVars>
          <dgm:bulletEnabled val="1"/>
        </dgm:presLayoutVars>
      </dgm:prSet>
      <dgm:spPr/>
      <dgm:t>
        <a:bodyPr/>
        <a:lstStyle/>
        <a:p>
          <a:endParaRPr lang="en-US"/>
        </a:p>
      </dgm:t>
    </dgm:pt>
    <dgm:pt modelId="{85C4217E-BE9F-4D79-A01F-F5FDA5783565}" type="pres">
      <dgm:prSet presAssocID="{3621367F-E07D-4BAC-BB4C-2F9DF766C086}" presName="Name56" presStyleLbl="parChTrans1D2" presStyleIdx="2" presStyleCnt="3"/>
      <dgm:spPr/>
      <dgm:t>
        <a:bodyPr/>
        <a:lstStyle/>
        <a:p>
          <a:endParaRPr lang="en-US"/>
        </a:p>
      </dgm:t>
    </dgm:pt>
    <dgm:pt modelId="{C60E8211-1CA4-4BB9-9F4B-0AB705207B31}" type="pres">
      <dgm:prSet presAssocID="{0067E7CB-0E40-4570-9E06-2304FADDAE7B}" presName="text0" presStyleLbl="node1" presStyleIdx="3" presStyleCnt="4" custScaleX="167416" custScaleY="143656" custRadScaleRad="66333" custRadScaleInc="4139">
        <dgm:presLayoutVars>
          <dgm:bulletEnabled val="1"/>
        </dgm:presLayoutVars>
      </dgm:prSet>
      <dgm:spPr/>
      <dgm:t>
        <a:bodyPr/>
        <a:lstStyle/>
        <a:p>
          <a:endParaRPr lang="en-US"/>
        </a:p>
      </dgm:t>
    </dgm:pt>
  </dgm:ptLst>
  <dgm:cxnLst>
    <dgm:cxn modelId="{7BC823AF-D83F-46FF-A334-601D1CA5400C}" srcId="{32706F24-E1F8-443C-8722-AFFE24DAA49A}" destId="{BD9C29AC-FCD8-4CED-B015-8E672D47DFB7}" srcOrd="1" destOrd="0" parTransId="{701EF7C5-A687-482A-B9F7-B276153FFF98}" sibTransId="{27F33673-E28C-4CF9-995E-5BBD66D74BB2}"/>
    <dgm:cxn modelId="{FA5EECAA-537A-49FC-B730-C6CA585FA630}" type="presOf" srcId="{3621367F-E07D-4BAC-BB4C-2F9DF766C086}" destId="{85C4217E-BE9F-4D79-A01F-F5FDA5783565}" srcOrd="0" destOrd="0" presId="urn:microsoft.com/office/officeart/2008/layout/RadialCluster"/>
    <dgm:cxn modelId="{FA81F990-AD4E-42D2-85B9-B2AE7C05C323}" srcId="{372258C3-1256-41C4-BD9D-D95A684F62C0}" destId="{F01266C8-1A6B-4E39-8F0E-BBDC0BBAFCA7}" srcOrd="5" destOrd="0" parTransId="{15D7B699-745A-4DA5-9AFD-457753585D5F}" sibTransId="{32E2E897-2F1E-4A07-A8B1-96C65AAE0C0F}"/>
    <dgm:cxn modelId="{12B19253-472B-40D4-B02F-B344881D4555}" type="presOf" srcId="{35154F74-B36A-4FE8-B42F-6D17BB886D08}" destId="{7FE98C6B-BD41-494E-BD72-317E71A02C74}" srcOrd="0" destOrd="0" presId="urn:microsoft.com/office/officeart/2008/layout/RadialCluster"/>
    <dgm:cxn modelId="{9AD4CE24-D16C-4586-B590-8A76E5F6F15B}" srcId="{32706F24-E1F8-443C-8722-AFFE24DAA49A}" destId="{0067E7CB-0E40-4570-9E06-2304FADDAE7B}" srcOrd="2" destOrd="0" parTransId="{3621367F-E07D-4BAC-BB4C-2F9DF766C086}" sibTransId="{256A89D7-789F-4561-9782-99682CBE8B88}"/>
    <dgm:cxn modelId="{086F8274-EC49-45A2-B0DB-D5F0075DC7DC}" srcId="{32706F24-E1F8-443C-8722-AFFE24DAA49A}" destId="{35154F74-B36A-4FE8-B42F-6D17BB886D08}" srcOrd="0" destOrd="0" parTransId="{E47F26EC-08F7-4FC2-BDC3-2BCCA6AFAA1F}" sibTransId="{B720B784-6609-407D-8343-4826A421F5ED}"/>
    <dgm:cxn modelId="{B67448FF-C4EC-4321-B37C-E53D2ED5B466}" srcId="{372258C3-1256-41C4-BD9D-D95A684F62C0}" destId="{9944C1AE-02DC-4F91-BAC3-7305ADAA6999}" srcOrd="2" destOrd="0" parTransId="{F2B93650-0EF1-4CB5-A202-C9E9EEA946B9}" sibTransId="{820D1EB1-65DB-41B8-8397-43594C9D94B2}"/>
    <dgm:cxn modelId="{CAFC4221-C248-4ABD-B6A6-6D85B7C495FA}" type="presOf" srcId="{701EF7C5-A687-482A-B9F7-B276153FFF98}" destId="{8C9A0A9C-2111-486D-BE6A-54BB8B69CA04}" srcOrd="0" destOrd="0" presId="urn:microsoft.com/office/officeart/2008/layout/RadialCluster"/>
    <dgm:cxn modelId="{E7C9485F-2950-4E5B-9F21-06041C480D98}" type="presOf" srcId="{32706F24-E1F8-443C-8722-AFFE24DAA49A}" destId="{6D66BEF9-B72F-4795-9B99-C462798A3371}" srcOrd="0" destOrd="0" presId="urn:microsoft.com/office/officeart/2008/layout/RadialCluster"/>
    <dgm:cxn modelId="{F75CD379-FE40-45F7-9A5E-EB912344AE39}" srcId="{372258C3-1256-41C4-BD9D-D95A684F62C0}" destId="{F63795B5-1B86-44EC-AE4F-37CEA4D7F0CD}" srcOrd="4" destOrd="0" parTransId="{5B396AF5-3A8C-4193-A599-E9A935EA75A3}" sibTransId="{3E7B05C8-4628-4FCF-986A-600BBD91A208}"/>
    <dgm:cxn modelId="{40490B10-2C36-4B0E-BAD9-87B8F2C5FE55}" srcId="{372258C3-1256-41C4-BD9D-D95A684F62C0}" destId="{32706F24-E1F8-443C-8722-AFFE24DAA49A}" srcOrd="0" destOrd="0" parTransId="{05217802-E694-4CC6-B3F0-72F552101F3D}" sibTransId="{D12FB7C0-353C-49C3-AE71-D9D31EF5ED30}"/>
    <dgm:cxn modelId="{49F425BC-78E2-4835-BF40-49B96A581323}" srcId="{372258C3-1256-41C4-BD9D-D95A684F62C0}" destId="{B89CF32C-4FA4-4613-8FE3-C5D0F0B5F10E}" srcOrd="1" destOrd="0" parTransId="{24FD7523-8535-4264-BF82-1E1586E37182}" sibTransId="{8A708C98-DF40-4615-A3BA-629046950D75}"/>
    <dgm:cxn modelId="{58D12946-8AB7-4136-9674-FD8F7A1DF8FC}" type="presOf" srcId="{E47F26EC-08F7-4FC2-BDC3-2BCCA6AFAA1F}" destId="{3754B715-FE89-491C-AA69-5A299115C1C7}" srcOrd="0" destOrd="0" presId="urn:microsoft.com/office/officeart/2008/layout/RadialCluster"/>
    <dgm:cxn modelId="{B3E580F7-963E-49A9-9B12-9D97ED715444}" type="presOf" srcId="{0067E7CB-0E40-4570-9E06-2304FADDAE7B}" destId="{C60E8211-1CA4-4BB9-9F4B-0AB705207B31}" srcOrd="0" destOrd="0" presId="urn:microsoft.com/office/officeart/2008/layout/RadialCluster"/>
    <dgm:cxn modelId="{E4B3C92D-AFC3-4906-ACCE-B14B82070A9C}" type="presOf" srcId="{BD9C29AC-FCD8-4CED-B015-8E672D47DFB7}" destId="{AD97A51E-1E9C-480A-81A7-1AF6FA16EC7B}" srcOrd="0" destOrd="0" presId="urn:microsoft.com/office/officeart/2008/layout/RadialCluster"/>
    <dgm:cxn modelId="{24281F90-D228-4737-8D4A-BE0653C1F765}" srcId="{372258C3-1256-41C4-BD9D-D95A684F62C0}" destId="{49F06617-1F6E-4FB4-BDFD-AAE087E56115}" srcOrd="3" destOrd="0" parTransId="{98C07E25-A76B-4DE9-A868-01AF4314363B}" sibTransId="{22D83655-6331-416F-912D-E782B0D2A0AD}"/>
    <dgm:cxn modelId="{6A3C8058-9EB5-4727-B29D-518202FCFEF0}" type="presOf" srcId="{372258C3-1256-41C4-BD9D-D95A684F62C0}" destId="{3EBEE811-E237-402B-A843-526030BF16DB}" srcOrd="0" destOrd="0" presId="urn:microsoft.com/office/officeart/2008/layout/RadialCluster"/>
    <dgm:cxn modelId="{F90DCC25-3267-48EB-9DDE-4234D35791DF}" type="presParOf" srcId="{3EBEE811-E237-402B-A843-526030BF16DB}" destId="{4BE958B9-65E4-4BDB-8087-CC052A5D35E4}" srcOrd="0" destOrd="0" presId="urn:microsoft.com/office/officeart/2008/layout/RadialCluster"/>
    <dgm:cxn modelId="{3AB7292D-B42E-4F6B-A989-7D604FAFD6E6}" type="presParOf" srcId="{4BE958B9-65E4-4BDB-8087-CC052A5D35E4}" destId="{6D66BEF9-B72F-4795-9B99-C462798A3371}" srcOrd="0" destOrd="0" presId="urn:microsoft.com/office/officeart/2008/layout/RadialCluster"/>
    <dgm:cxn modelId="{1086FC55-677C-43AF-AE3F-7A0B18D5818B}" type="presParOf" srcId="{4BE958B9-65E4-4BDB-8087-CC052A5D35E4}" destId="{3754B715-FE89-491C-AA69-5A299115C1C7}" srcOrd="1" destOrd="0" presId="urn:microsoft.com/office/officeart/2008/layout/RadialCluster"/>
    <dgm:cxn modelId="{033B4AE3-6DBB-4A55-A045-20BB18D369CE}" type="presParOf" srcId="{4BE958B9-65E4-4BDB-8087-CC052A5D35E4}" destId="{7FE98C6B-BD41-494E-BD72-317E71A02C74}" srcOrd="2" destOrd="0" presId="urn:microsoft.com/office/officeart/2008/layout/RadialCluster"/>
    <dgm:cxn modelId="{D2A4FDEE-D4B2-41DF-B11B-A345C2BDA15E}" type="presParOf" srcId="{4BE958B9-65E4-4BDB-8087-CC052A5D35E4}" destId="{8C9A0A9C-2111-486D-BE6A-54BB8B69CA04}" srcOrd="3" destOrd="0" presId="urn:microsoft.com/office/officeart/2008/layout/RadialCluster"/>
    <dgm:cxn modelId="{E4225400-8075-4B91-BF7B-6504CAB61F25}" type="presParOf" srcId="{4BE958B9-65E4-4BDB-8087-CC052A5D35E4}" destId="{AD97A51E-1E9C-480A-81A7-1AF6FA16EC7B}" srcOrd="4" destOrd="0" presId="urn:microsoft.com/office/officeart/2008/layout/RadialCluster"/>
    <dgm:cxn modelId="{06D3DEEF-1F4B-4C23-81AC-468D776EBC48}" type="presParOf" srcId="{4BE958B9-65E4-4BDB-8087-CC052A5D35E4}" destId="{85C4217E-BE9F-4D79-A01F-F5FDA5783565}" srcOrd="5" destOrd="0" presId="urn:microsoft.com/office/officeart/2008/layout/RadialCluster"/>
    <dgm:cxn modelId="{69D59E78-6AA3-4FA2-B562-7F427010EF00}" type="presParOf" srcId="{4BE958B9-65E4-4BDB-8087-CC052A5D35E4}" destId="{C60E8211-1CA4-4BB9-9F4B-0AB705207B31}"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FB1E079-26E3-48A1-A8C5-1FCE61567C29}"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US"/>
        </a:p>
      </dgm:t>
    </dgm:pt>
    <dgm:pt modelId="{73B7E9F8-0016-43FB-815D-25748AEFDD1B}">
      <dgm:prSet phldrT="[Text]">
        <dgm:style>
          <a:lnRef idx="1">
            <a:schemeClr val="accent1"/>
          </a:lnRef>
          <a:fillRef idx="2">
            <a:schemeClr val="accent1"/>
          </a:fillRef>
          <a:effectRef idx="1">
            <a:schemeClr val="accent1"/>
          </a:effectRef>
          <a:fontRef idx="minor">
            <a:schemeClr val="dk1"/>
          </a:fontRef>
        </dgm:style>
      </dgm:prSet>
      <dgm:spPr>
        <a:effectLst>
          <a:glow rad="228600">
            <a:schemeClr val="accent2">
              <a:satMod val="175000"/>
              <a:alpha val="40000"/>
            </a:schemeClr>
          </a:glow>
        </a:effectLst>
      </dgm:spPr>
      <dgm:t>
        <a:bodyPr/>
        <a:lstStyle/>
        <a:p>
          <a:r>
            <a:rPr lang="fa-IR" dirty="0" smtClean="0"/>
            <a:t>مدلهای نظری</a:t>
          </a:r>
          <a:endParaRPr lang="en-US" dirty="0"/>
        </a:p>
      </dgm:t>
    </dgm:pt>
    <dgm:pt modelId="{52CDB889-F976-4166-AFCF-0181A54FD63B}" type="parTrans" cxnId="{792254D1-F713-468A-B7E3-E84F65A4EC92}">
      <dgm:prSet/>
      <dgm:spPr/>
      <dgm:t>
        <a:bodyPr/>
        <a:lstStyle/>
        <a:p>
          <a:endParaRPr lang="en-US"/>
        </a:p>
      </dgm:t>
    </dgm:pt>
    <dgm:pt modelId="{D045FC32-D5D0-452A-9E6E-0B7DCD1AB5AD}" type="sibTrans" cxnId="{792254D1-F713-468A-B7E3-E84F65A4EC92}">
      <dgm:prSet/>
      <dgm:spPr/>
      <dgm:t>
        <a:bodyPr/>
        <a:lstStyle/>
        <a:p>
          <a:endParaRPr lang="en-US"/>
        </a:p>
      </dgm:t>
    </dgm:pt>
    <dgm:pt modelId="{35E891A4-47E8-4AE3-B089-717E3A73B31F}">
      <dgm:prSet phldrT="[Text]">
        <dgm:style>
          <a:lnRef idx="1">
            <a:schemeClr val="accent2"/>
          </a:lnRef>
          <a:fillRef idx="2">
            <a:schemeClr val="accent2"/>
          </a:fillRef>
          <a:effectRef idx="1">
            <a:schemeClr val="accent2"/>
          </a:effectRef>
          <a:fontRef idx="minor">
            <a:schemeClr val="dk1"/>
          </a:fontRef>
        </dgm:style>
      </dgm:prSet>
      <dgm:spPr/>
      <dgm:t>
        <a:bodyPr/>
        <a:lstStyle/>
        <a:p>
          <a:r>
            <a:rPr lang="fa-IR" dirty="0" smtClean="0"/>
            <a:t>تئوری مدیریت وجه نقد</a:t>
          </a:r>
          <a:endParaRPr lang="en-US" dirty="0"/>
        </a:p>
      </dgm:t>
    </dgm:pt>
    <dgm:pt modelId="{A0454A26-EB8C-4E50-91CD-40D429EC2125}" type="parTrans" cxnId="{8832DBE7-CB10-4F17-8E46-B745E748CC33}">
      <dgm:prSet/>
      <dgm:spPr/>
      <dgm:t>
        <a:bodyPr/>
        <a:lstStyle/>
        <a:p>
          <a:endParaRPr lang="en-US"/>
        </a:p>
      </dgm:t>
    </dgm:pt>
    <dgm:pt modelId="{2EAA7AB5-FB53-4EA2-AC11-8EF434A35788}" type="sibTrans" cxnId="{8832DBE7-CB10-4F17-8E46-B745E748CC33}">
      <dgm:prSet/>
      <dgm:spPr/>
      <dgm:t>
        <a:bodyPr/>
        <a:lstStyle/>
        <a:p>
          <a:endParaRPr lang="en-US"/>
        </a:p>
      </dgm:t>
    </dgm:pt>
    <dgm:pt modelId="{F3C39826-4AC6-47D2-9508-3E664BB7EFFC}">
      <dgm:prSet phldrT="[Text]">
        <dgm:style>
          <a:lnRef idx="1">
            <a:schemeClr val="accent2"/>
          </a:lnRef>
          <a:fillRef idx="2">
            <a:schemeClr val="accent2"/>
          </a:fillRef>
          <a:effectRef idx="1">
            <a:schemeClr val="accent2"/>
          </a:effectRef>
          <a:fontRef idx="minor">
            <a:schemeClr val="dk1"/>
          </a:fontRef>
        </dgm:style>
      </dgm:prSet>
      <dgm:spPr/>
      <dgm:t>
        <a:bodyPr/>
        <a:lstStyle/>
        <a:p>
          <a:r>
            <a:rPr lang="fa-IR" dirty="0" smtClean="0"/>
            <a:t>تئوری ورشکستگی قمار باز</a:t>
          </a:r>
          <a:endParaRPr lang="en-US" dirty="0"/>
        </a:p>
      </dgm:t>
    </dgm:pt>
    <dgm:pt modelId="{33D7FDDF-E778-4925-85F2-367B72A66936}" type="parTrans" cxnId="{BCBF26EB-05CC-4342-90BC-19C46F873544}">
      <dgm:prSet/>
      <dgm:spPr/>
      <dgm:t>
        <a:bodyPr/>
        <a:lstStyle/>
        <a:p>
          <a:endParaRPr lang="en-US"/>
        </a:p>
      </dgm:t>
    </dgm:pt>
    <dgm:pt modelId="{F8245015-6486-4EC5-AAED-3222F406F58E}" type="sibTrans" cxnId="{BCBF26EB-05CC-4342-90BC-19C46F873544}">
      <dgm:prSet/>
      <dgm:spPr/>
      <dgm:t>
        <a:bodyPr/>
        <a:lstStyle/>
        <a:p>
          <a:endParaRPr lang="en-US"/>
        </a:p>
      </dgm:t>
    </dgm:pt>
    <dgm:pt modelId="{28FD7986-18FC-49E1-A9B8-81A4CC9FE482}">
      <dgm:prSet phldrT="[Text]">
        <dgm:style>
          <a:lnRef idx="1">
            <a:schemeClr val="accent2"/>
          </a:lnRef>
          <a:fillRef idx="2">
            <a:schemeClr val="accent2"/>
          </a:fillRef>
          <a:effectRef idx="1">
            <a:schemeClr val="accent2"/>
          </a:effectRef>
          <a:fontRef idx="minor">
            <a:schemeClr val="dk1"/>
          </a:fontRef>
        </dgm:style>
      </dgm:prSet>
      <dgm:spPr/>
      <dgm:t>
        <a:bodyPr/>
        <a:lstStyle/>
        <a:p>
          <a:r>
            <a:rPr lang="fa-IR" dirty="0" smtClean="0"/>
            <a:t>معیارهای تجزیه ترازنامه تئوری بی نظمی</a:t>
          </a:r>
          <a:endParaRPr lang="en-US" dirty="0"/>
        </a:p>
      </dgm:t>
    </dgm:pt>
    <dgm:pt modelId="{5E2098E1-BF7C-4788-943E-9136D7445259}" type="parTrans" cxnId="{D1110D1C-F070-444F-9258-E5C186B6AAA6}">
      <dgm:prSet/>
      <dgm:spPr/>
      <dgm:t>
        <a:bodyPr/>
        <a:lstStyle/>
        <a:p>
          <a:endParaRPr lang="en-US"/>
        </a:p>
      </dgm:t>
    </dgm:pt>
    <dgm:pt modelId="{A793DDD0-270A-480A-A621-C9625639CF8F}" type="sibTrans" cxnId="{D1110D1C-F070-444F-9258-E5C186B6AAA6}">
      <dgm:prSet/>
      <dgm:spPr/>
      <dgm:t>
        <a:bodyPr/>
        <a:lstStyle/>
        <a:p>
          <a:endParaRPr lang="en-US"/>
        </a:p>
      </dgm:t>
    </dgm:pt>
    <dgm:pt modelId="{9263CF52-C4FC-441F-9ABB-B1358156BE45}" type="pres">
      <dgm:prSet presAssocID="{7FB1E079-26E3-48A1-A8C5-1FCE61567C29}" presName="composite" presStyleCnt="0">
        <dgm:presLayoutVars>
          <dgm:chMax val="1"/>
          <dgm:dir/>
          <dgm:resizeHandles val="exact"/>
        </dgm:presLayoutVars>
      </dgm:prSet>
      <dgm:spPr/>
      <dgm:t>
        <a:bodyPr/>
        <a:lstStyle/>
        <a:p>
          <a:endParaRPr lang="en-US"/>
        </a:p>
      </dgm:t>
    </dgm:pt>
    <dgm:pt modelId="{870BFCC8-678D-42DB-9181-A7B0798C8AAB}" type="pres">
      <dgm:prSet presAssocID="{73B7E9F8-0016-43FB-815D-25748AEFDD1B}" presName="roof" presStyleLbl="dkBgShp" presStyleIdx="0" presStyleCnt="2"/>
      <dgm:spPr/>
      <dgm:t>
        <a:bodyPr/>
        <a:lstStyle/>
        <a:p>
          <a:endParaRPr lang="en-US"/>
        </a:p>
      </dgm:t>
    </dgm:pt>
    <dgm:pt modelId="{74A5A5ED-553D-4F25-A770-0894BA8821F8}" type="pres">
      <dgm:prSet presAssocID="{73B7E9F8-0016-43FB-815D-25748AEFDD1B}" presName="pillars" presStyleCnt="0"/>
      <dgm:spPr/>
    </dgm:pt>
    <dgm:pt modelId="{B7E39BA5-01F7-4502-B688-27F3A063F37D}" type="pres">
      <dgm:prSet presAssocID="{73B7E9F8-0016-43FB-815D-25748AEFDD1B}" presName="pillar1" presStyleLbl="node1" presStyleIdx="0" presStyleCnt="3">
        <dgm:presLayoutVars>
          <dgm:bulletEnabled val="1"/>
        </dgm:presLayoutVars>
      </dgm:prSet>
      <dgm:spPr/>
      <dgm:t>
        <a:bodyPr/>
        <a:lstStyle/>
        <a:p>
          <a:endParaRPr lang="en-US"/>
        </a:p>
      </dgm:t>
    </dgm:pt>
    <dgm:pt modelId="{B486871D-37FD-481E-9AB2-E8B13BCE1ED1}" type="pres">
      <dgm:prSet presAssocID="{F3C39826-4AC6-47D2-9508-3E664BB7EFFC}" presName="pillarX" presStyleLbl="node1" presStyleIdx="1" presStyleCnt="3">
        <dgm:presLayoutVars>
          <dgm:bulletEnabled val="1"/>
        </dgm:presLayoutVars>
      </dgm:prSet>
      <dgm:spPr/>
      <dgm:t>
        <a:bodyPr/>
        <a:lstStyle/>
        <a:p>
          <a:endParaRPr lang="en-US"/>
        </a:p>
      </dgm:t>
    </dgm:pt>
    <dgm:pt modelId="{8DFAAEF9-BC18-4BB3-B06E-A975D0667EF5}" type="pres">
      <dgm:prSet presAssocID="{28FD7986-18FC-49E1-A9B8-81A4CC9FE482}" presName="pillarX" presStyleLbl="node1" presStyleIdx="2" presStyleCnt="3" custScaleX="168090">
        <dgm:presLayoutVars>
          <dgm:bulletEnabled val="1"/>
        </dgm:presLayoutVars>
      </dgm:prSet>
      <dgm:spPr/>
      <dgm:t>
        <a:bodyPr/>
        <a:lstStyle/>
        <a:p>
          <a:endParaRPr lang="en-US"/>
        </a:p>
      </dgm:t>
    </dgm:pt>
    <dgm:pt modelId="{93A36C43-AFF7-4A8F-8FBC-378A523193C3}" type="pres">
      <dgm:prSet presAssocID="{73B7E9F8-0016-43FB-815D-25748AEFDD1B}" presName="base" presStyleLbl="dkBgShp" presStyleIdx="1" presStyleCnt="2"/>
      <dgm:spPr/>
    </dgm:pt>
  </dgm:ptLst>
  <dgm:cxnLst>
    <dgm:cxn modelId="{F7E2B67B-988B-4143-81C5-155FC1555FF3}" type="presOf" srcId="{28FD7986-18FC-49E1-A9B8-81A4CC9FE482}" destId="{8DFAAEF9-BC18-4BB3-B06E-A975D0667EF5}" srcOrd="0" destOrd="0" presId="urn:microsoft.com/office/officeart/2005/8/layout/hList3"/>
    <dgm:cxn modelId="{8B33E0C7-AE0E-4F4E-8362-C2A0E4557052}" type="presOf" srcId="{7FB1E079-26E3-48A1-A8C5-1FCE61567C29}" destId="{9263CF52-C4FC-441F-9ABB-B1358156BE45}" srcOrd="0" destOrd="0" presId="urn:microsoft.com/office/officeart/2005/8/layout/hList3"/>
    <dgm:cxn modelId="{8832DBE7-CB10-4F17-8E46-B745E748CC33}" srcId="{73B7E9F8-0016-43FB-815D-25748AEFDD1B}" destId="{35E891A4-47E8-4AE3-B089-717E3A73B31F}" srcOrd="0" destOrd="0" parTransId="{A0454A26-EB8C-4E50-91CD-40D429EC2125}" sibTransId="{2EAA7AB5-FB53-4EA2-AC11-8EF434A35788}"/>
    <dgm:cxn modelId="{779A07F8-31E1-4CDF-B517-F88B0062BD02}" type="presOf" srcId="{35E891A4-47E8-4AE3-B089-717E3A73B31F}" destId="{B7E39BA5-01F7-4502-B688-27F3A063F37D}" srcOrd="0" destOrd="0" presId="urn:microsoft.com/office/officeart/2005/8/layout/hList3"/>
    <dgm:cxn modelId="{792254D1-F713-468A-B7E3-E84F65A4EC92}" srcId="{7FB1E079-26E3-48A1-A8C5-1FCE61567C29}" destId="{73B7E9F8-0016-43FB-815D-25748AEFDD1B}" srcOrd="0" destOrd="0" parTransId="{52CDB889-F976-4166-AFCF-0181A54FD63B}" sibTransId="{D045FC32-D5D0-452A-9E6E-0B7DCD1AB5AD}"/>
    <dgm:cxn modelId="{D1110D1C-F070-444F-9258-E5C186B6AAA6}" srcId="{73B7E9F8-0016-43FB-815D-25748AEFDD1B}" destId="{28FD7986-18FC-49E1-A9B8-81A4CC9FE482}" srcOrd="2" destOrd="0" parTransId="{5E2098E1-BF7C-4788-943E-9136D7445259}" sibTransId="{A793DDD0-270A-480A-A621-C9625639CF8F}"/>
    <dgm:cxn modelId="{6E4F694E-BB2A-4287-838B-09120D98BB10}" type="presOf" srcId="{73B7E9F8-0016-43FB-815D-25748AEFDD1B}" destId="{870BFCC8-678D-42DB-9181-A7B0798C8AAB}" srcOrd="0" destOrd="0" presId="urn:microsoft.com/office/officeart/2005/8/layout/hList3"/>
    <dgm:cxn modelId="{BCBF26EB-05CC-4342-90BC-19C46F873544}" srcId="{73B7E9F8-0016-43FB-815D-25748AEFDD1B}" destId="{F3C39826-4AC6-47D2-9508-3E664BB7EFFC}" srcOrd="1" destOrd="0" parTransId="{33D7FDDF-E778-4925-85F2-367B72A66936}" sibTransId="{F8245015-6486-4EC5-AAED-3222F406F58E}"/>
    <dgm:cxn modelId="{CEBA0B0C-F1C1-49B0-A8A8-1193DCB1465A}" type="presOf" srcId="{F3C39826-4AC6-47D2-9508-3E664BB7EFFC}" destId="{B486871D-37FD-481E-9AB2-E8B13BCE1ED1}" srcOrd="0" destOrd="0" presId="urn:microsoft.com/office/officeart/2005/8/layout/hList3"/>
    <dgm:cxn modelId="{F0AA98DE-84AE-4082-B38B-6E84F9E7B2F6}" type="presParOf" srcId="{9263CF52-C4FC-441F-9ABB-B1358156BE45}" destId="{870BFCC8-678D-42DB-9181-A7B0798C8AAB}" srcOrd="0" destOrd="0" presId="urn:microsoft.com/office/officeart/2005/8/layout/hList3"/>
    <dgm:cxn modelId="{E5B80710-B5D3-4DFD-9919-A047971A650B}" type="presParOf" srcId="{9263CF52-C4FC-441F-9ABB-B1358156BE45}" destId="{74A5A5ED-553D-4F25-A770-0894BA8821F8}" srcOrd="1" destOrd="0" presId="urn:microsoft.com/office/officeart/2005/8/layout/hList3"/>
    <dgm:cxn modelId="{96E92B33-FB81-4BA2-B93D-03A2D07D83C7}" type="presParOf" srcId="{74A5A5ED-553D-4F25-A770-0894BA8821F8}" destId="{B7E39BA5-01F7-4502-B688-27F3A063F37D}" srcOrd="0" destOrd="0" presId="urn:microsoft.com/office/officeart/2005/8/layout/hList3"/>
    <dgm:cxn modelId="{96C951E1-8F2C-4E6E-B433-0935C239AFEC}" type="presParOf" srcId="{74A5A5ED-553D-4F25-A770-0894BA8821F8}" destId="{B486871D-37FD-481E-9AB2-E8B13BCE1ED1}" srcOrd="1" destOrd="0" presId="urn:microsoft.com/office/officeart/2005/8/layout/hList3"/>
    <dgm:cxn modelId="{D68651CD-A84F-45C7-8C89-40493BF92786}" type="presParOf" srcId="{74A5A5ED-553D-4F25-A770-0894BA8821F8}" destId="{8DFAAEF9-BC18-4BB3-B06E-A975D0667EF5}" srcOrd="2" destOrd="0" presId="urn:microsoft.com/office/officeart/2005/8/layout/hList3"/>
    <dgm:cxn modelId="{C98ECA28-C710-4CCD-AD07-7E616AB92131}" type="presParOf" srcId="{9263CF52-C4FC-441F-9ABB-B1358156BE45}" destId="{93A36C43-AFF7-4A8F-8FBC-378A523193C3}"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A7F602-4EBC-4BEA-A05E-F2829817FC3B}" type="doc">
      <dgm:prSet loTypeId="urn:microsoft.com/office/officeart/2005/8/layout/vList3" loCatId="list" qsTypeId="urn:microsoft.com/office/officeart/2005/8/quickstyle/simple3" qsCatId="simple" csTypeId="urn:microsoft.com/office/officeart/2005/8/colors/colorful3" csCatId="colorful" phldr="1"/>
      <dgm:spPr/>
      <dgm:t>
        <a:bodyPr/>
        <a:lstStyle/>
        <a:p>
          <a:pPr rtl="1"/>
          <a:endParaRPr lang="fa-IR"/>
        </a:p>
      </dgm:t>
    </dgm:pt>
    <dgm:pt modelId="{077E1361-1197-4755-A318-329A82D432E8}">
      <dgm:prSet phldrT="[Text]"/>
      <dgm:spPr>
        <a:solidFill>
          <a:srgbClr val="92D050"/>
        </a:solidFill>
        <a:effectLst>
          <a:glow rad="63500">
            <a:schemeClr val="accent6">
              <a:satMod val="175000"/>
              <a:alpha val="40000"/>
            </a:schemeClr>
          </a:glow>
        </a:effectLst>
      </dgm:spPr>
      <dgm:t>
        <a:bodyPr/>
        <a:lstStyle/>
        <a:p>
          <a:pPr algn="r" rtl="1"/>
          <a:r>
            <a:rPr lang="fa-IR" b="1" dirty="0" smtClean="0"/>
            <a:t>سالم</a:t>
          </a:r>
          <a:endParaRPr lang="fa-IR" b="1" dirty="0"/>
        </a:p>
      </dgm:t>
    </dgm:pt>
    <dgm:pt modelId="{4B6975D8-D3E0-4826-8060-E83C7B752102}" type="parTrans" cxnId="{347A7F6F-4D26-438F-BE53-C755012D92B5}">
      <dgm:prSet/>
      <dgm:spPr/>
      <dgm:t>
        <a:bodyPr/>
        <a:lstStyle/>
        <a:p>
          <a:pPr rtl="1"/>
          <a:endParaRPr lang="fa-IR"/>
        </a:p>
      </dgm:t>
    </dgm:pt>
    <dgm:pt modelId="{5A818077-6957-4B1A-A1EF-888699814DA9}" type="sibTrans" cxnId="{347A7F6F-4D26-438F-BE53-C755012D92B5}">
      <dgm:prSet/>
      <dgm:spPr/>
      <dgm:t>
        <a:bodyPr/>
        <a:lstStyle/>
        <a:p>
          <a:pPr rtl="1"/>
          <a:endParaRPr lang="fa-IR"/>
        </a:p>
      </dgm:t>
    </dgm:pt>
    <dgm:pt modelId="{50EDB63F-03FE-40EE-87F5-14BD4186A3E2}">
      <dgm:prSet phldrT="[Text]"/>
      <dgm:spPr/>
      <dgm:t>
        <a:bodyPr/>
        <a:lstStyle/>
        <a:p>
          <a:pPr algn="r" rtl="1"/>
          <a:r>
            <a:rPr lang="fa-IR" b="1" dirty="0" smtClean="0"/>
            <a:t>بحرانی(میانی)</a:t>
          </a:r>
          <a:endParaRPr lang="fa-IR" b="1" dirty="0"/>
        </a:p>
      </dgm:t>
    </dgm:pt>
    <dgm:pt modelId="{06D6A19C-CD73-4703-B216-D901A6ABD9DC}" type="parTrans" cxnId="{2201D601-A912-4932-99E6-38B2D545E435}">
      <dgm:prSet/>
      <dgm:spPr/>
      <dgm:t>
        <a:bodyPr/>
        <a:lstStyle/>
        <a:p>
          <a:pPr rtl="1"/>
          <a:endParaRPr lang="fa-IR"/>
        </a:p>
      </dgm:t>
    </dgm:pt>
    <dgm:pt modelId="{FBBC8CB1-FEA7-4D51-8B59-5CD7131A79D8}" type="sibTrans" cxnId="{2201D601-A912-4932-99E6-38B2D545E435}">
      <dgm:prSet/>
      <dgm:spPr/>
      <dgm:t>
        <a:bodyPr/>
        <a:lstStyle/>
        <a:p>
          <a:pPr rtl="1"/>
          <a:endParaRPr lang="fa-IR"/>
        </a:p>
      </dgm:t>
    </dgm:pt>
    <dgm:pt modelId="{6158EFC6-D87C-4C07-B8F4-81D5E0BCFB72}">
      <dgm:prSet phldrT="[Text]"/>
      <dgm:spPr>
        <a:solidFill>
          <a:srgbClr val="FF0000"/>
        </a:solidFill>
        <a:effectLst>
          <a:glow rad="228600">
            <a:schemeClr val="accent2">
              <a:satMod val="175000"/>
              <a:alpha val="40000"/>
            </a:schemeClr>
          </a:glow>
        </a:effectLst>
      </dgm:spPr>
      <dgm:t>
        <a:bodyPr/>
        <a:lstStyle/>
        <a:p>
          <a:pPr algn="r" rtl="1"/>
          <a:r>
            <a:rPr lang="fa-IR" b="1" dirty="0" smtClean="0"/>
            <a:t>ورشکسته</a:t>
          </a:r>
          <a:r>
            <a:rPr lang="en-US" b="1" dirty="0" smtClean="0"/>
            <a:t>)</a:t>
          </a:r>
          <a:r>
            <a:rPr lang="fa-IR" b="1" dirty="0" smtClean="0"/>
            <a:t>درمانده)</a:t>
          </a:r>
          <a:endParaRPr lang="fa-IR" b="1" dirty="0"/>
        </a:p>
      </dgm:t>
    </dgm:pt>
    <dgm:pt modelId="{0626063B-7932-49CD-9FA6-34D8EBC3F7E1}" type="parTrans" cxnId="{B3537953-A978-4543-83DB-64DB142865EF}">
      <dgm:prSet/>
      <dgm:spPr/>
      <dgm:t>
        <a:bodyPr/>
        <a:lstStyle/>
        <a:p>
          <a:pPr rtl="1"/>
          <a:endParaRPr lang="fa-IR"/>
        </a:p>
      </dgm:t>
    </dgm:pt>
    <dgm:pt modelId="{5A0112B8-7CCC-4D90-98CE-E8CF7C7A53AC}" type="sibTrans" cxnId="{B3537953-A978-4543-83DB-64DB142865EF}">
      <dgm:prSet/>
      <dgm:spPr/>
      <dgm:t>
        <a:bodyPr/>
        <a:lstStyle/>
        <a:p>
          <a:pPr rtl="1"/>
          <a:endParaRPr lang="fa-IR"/>
        </a:p>
      </dgm:t>
    </dgm:pt>
    <dgm:pt modelId="{9B6C016B-9D33-424D-8D4F-F20537C6C0D3}" type="pres">
      <dgm:prSet presAssocID="{EAA7F602-4EBC-4BEA-A05E-F2829817FC3B}" presName="linearFlow" presStyleCnt="0">
        <dgm:presLayoutVars>
          <dgm:dir/>
          <dgm:resizeHandles val="exact"/>
        </dgm:presLayoutVars>
      </dgm:prSet>
      <dgm:spPr/>
      <dgm:t>
        <a:bodyPr/>
        <a:lstStyle/>
        <a:p>
          <a:endParaRPr lang="en-US"/>
        </a:p>
      </dgm:t>
    </dgm:pt>
    <dgm:pt modelId="{E407C921-A5A2-40E2-90FA-639F06B6B6A5}" type="pres">
      <dgm:prSet presAssocID="{077E1361-1197-4755-A318-329A82D432E8}" presName="composite" presStyleCnt="0"/>
      <dgm:spPr/>
    </dgm:pt>
    <dgm:pt modelId="{F0F2733A-A65D-4FD1-A01E-D672600728DD}" type="pres">
      <dgm:prSet presAssocID="{077E1361-1197-4755-A318-329A82D432E8}" presName="imgShp" presStyleLbl="fgImgPlace1" presStyleIdx="0" presStyleCnt="3"/>
      <dgm:spPr/>
    </dgm:pt>
    <dgm:pt modelId="{87111031-5558-475C-9480-BA2EA1B1F725}" type="pres">
      <dgm:prSet presAssocID="{077E1361-1197-4755-A318-329A82D432E8}" presName="txShp" presStyleLbl="node1" presStyleIdx="0" presStyleCnt="3" custScaleX="150376">
        <dgm:presLayoutVars>
          <dgm:bulletEnabled val="1"/>
        </dgm:presLayoutVars>
      </dgm:prSet>
      <dgm:spPr/>
      <dgm:t>
        <a:bodyPr/>
        <a:lstStyle/>
        <a:p>
          <a:endParaRPr lang="en-US"/>
        </a:p>
      </dgm:t>
    </dgm:pt>
    <dgm:pt modelId="{390BDAC1-C6A1-4D74-B7D5-98D537EA987D}" type="pres">
      <dgm:prSet presAssocID="{5A818077-6957-4B1A-A1EF-888699814DA9}" presName="spacing" presStyleCnt="0"/>
      <dgm:spPr/>
    </dgm:pt>
    <dgm:pt modelId="{F91FE489-E6F5-4466-97C2-97C982F75115}" type="pres">
      <dgm:prSet presAssocID="{50EDB63F-03FE-40EE-87F5-14BD4186A3E2}" presName="composite" presStyleCnt="0"/>
      <dgm:spPr/>
      <dgm:t>
        <a:bodyPr/>
        <a:lstStyle/>
        <a:p>
          <a:endParaRPr lang="en-US"/>
        </a:p>
      </dgm:t>
    </dgm:pt>
    <dgm:pt modelId="{13EB1F21-7101-4A21-A4EA-C55847D8EDB7}" type="pres">
      <dgm:prSet presAssocID="{50EDB63F-03FE-40EE-87F5-14BD4186A3E2}" presName="imgShp" presStyleLbl="fgImgPlace1" presStyleIdx="1" presStyleCnt="3"/>
      <dgm:spPr/>
      <dgm:t>
        <a:bodyPr/>
        <a:lstStyle/>
        <a:p>
          <a:endParaRPr lang="en-US"/>
        </a:p>
      </dgm:t>
    </dgm:pt>
    <dgm:pt modelId="{79CF2C6D-C882-4F9F-8C12-4B457FD37470}" type="pres">
      <dgm:prSet presAssocID="{50EDB63F-03FE-40EE-87F5-14BD4186A3E2}" presName="txShp" presStyleLbl="node1" presStyleIdx="1" presStyleCnt="3" custScaleX="150376">
        <dgm:presLayoutVars>
          <dgm:bulletEnabled val="1"/>
        </dgm:presLayoutVars>
      </dgm:prSet>
      <dgm:spPr/>
      <dgm:t>
        <a:bodyPr/>
        <a:lstStyle/>
        <a:p>
          <a:endParaRPr lang="en-US"/>
        </a:p>
      </dgm:t>
    </dgm:pt>
    <dgm:pt modelId="{FDB0DCC7-64EB-40D3-BAF2-93C71CC619A2}" type="pres">
      <dgm:prSet presAssocID="{FBBC8CB1-FEA7-4D51-8B59-5CD7131A79D8}" presName="spacing" presStyleCnt="0"/>
      <dgm:spPr/>
      <dgm:t>
        <a:bodyPr/>
        <a:lstStyle/>
        <a:p>
          <a:endParaRPr lang="en-US"/>
        </a:p>
      </dgm:t>
    </dgm:pt>
    <dgm:pt modelId="{E11D58C2-9C3A-4FD7-9ACB-747BE2056E65}" type="pres">
      <dgm:prSet presAssocID="{6158EFC6-D87C-4C07-B8F4-81D5E0BCFB72}" presName="composite" presStyleCnt="0"/>
      <dgm:spPr/>
      <dgm:t>
        <a:bodyPr/>
        <a:lstStyle/>
        <a:p>
          <a:endParaRPr lang="en-US"/>
        </a:p>
      </dgm:t>
    </dgm:pt>
    <dgm:pt modelId="{13A90E4F-AF84-4953-8B26-79030F6CB9FA}" type="pres">
      <dgm:prSet presAssocID="{6158EFC6-D87C-4C07-B8F4-81D5E0BCFB72}" presName="imgShp" presStyleLbl="fgImgPlace1" presStyleIdx="2" presStyleCnt="3"/>
      <dgm:spPr>
        <a:solidFill>
          <a:srgbClr val="FF0000"/>
        </a:solidFill>
      </dgm:spPr>
      <dgm:t>
        <a:bodyPr/>
        <a:lstStyle/>
        <a:p>
          <a:endParaRPr lang="en-US"/>
        </a:p>
      </dgm:t>
    </dgm:pt>
    <dgm:pt modelId="{195F9520-E967-4BB9-9CD4-953A22B17232}" type="pres">
      <dgm:prSet presAssocID="{6158EFC6-D87C-4C07-B8F4-81D5E0BCFB72}" presName="txShp" presStyleLbl="node1" presStyleIdx="2" presStyleCnt="3" custScaleX="150376">
        <dgm:presLayoutVars>
          <dgm:bulletEnabled val="1"/>
        </dgm:presLayoutVars>
      </dgm:prSet>
      <dgm:spPr/>
      <dgm:t>
        <a:bodyPr/>
        <a:lstStyle/>
        <a:p>
          <a:endParaRPr lang="en-US"/>
        </a:p>
      </dgm:t>
    </dgm:pt>
  </dgm:ptLst>
  <dgm:cxnLst>
    <dgm:cxn modelId="{B3537953-A978-4543-83DB-64DB142865EF}" srcId="{EAA7F602-4EBC-4BEA-A05E-F2829817FC3B}" destId="{6158EFC6-D87C-4C07-B8F4-81D5E0BCFB72}" srcOrd="2" destOrd="0" parTransId="{0626063B-7932-49CD-9FA6-34D8EBC3F7E1}" sibTransId="{5A0112B8-7CCC-4D90-98CE-E8CF7C7A53AC}"/>
    <dgm:cxn modelId="{9017D190-F400-4374-A9D1-F72DCF29A4B1}" type="presOf" srcId="{6158EFC6-D87C-4C07-B8F4-81D5E0BCFB72}" destId="{195F9520-E967-4BB9-9CD4-953A22B17232}" srcOrd="0" destOrd="0" presId="urn:microsoft.com/office/officeart/2005/8/layout/vList3"/>
    <dgm:cxn modelId="{825DB942-3D4D-45B6-BE63-D34EDD5FF218}" type="presOf" srcId="{50EDB63F-03FE-40EE-87F5-14BD4186A3E2}" destId="{79CF2C6D-C882-4F9F-8C12-4B457FD37470}" srcOrd="0" destOrd="0" presId="urn:microsoft.com/office/officeart/2005/8/layout/vList3"/>
    <dgm:cxn modelId="{284494A0-821B-4FCF-A5CC-751CE2F19298}" type="presOf" srcId="{EAA7F602-4EBC-4BEA-A05E-F2829817FC3B}" destId="{9B6C016B-9D33-424D-8D4F-F20537C6C0D3}" srcOrd="0" destOrd="0" presId="urn:microsoft.com/office/officeart/2005/8/layout/vList3"/>
    <dgm:cxn modelId="{2201D601-A912-4932-99E6-38B2D545E435}" srcId="{EAA7F602-4EBC-4BEA-A05E-F2829817FC3B}" destId="{50EDB63F-03FE-40EE-87F5-14BD4186A3E2}" srcOrd="1" destOrd="0" parTransId="{06D6A19C-CD73-4703-B216-D901A6ABD9DC}" sibTransId="{FBBC8CB1-FEA7-4D51-8B59-5CD7131A79D8}"/>
    <dgm:cxn modelId="{B2BD240C-F339-4D2D-9C72-D8C8B07CAB1A}" type="presOf" srcId="{077E1361-1197-4755-A318-329A82D432E8}" destId="{87111031-5558-475C-9480-BA2EA1B1F725}" srcOrd="0" destOrd="0" presId="urn:microsoft.com/office/officeart/2005/8/layout/vList3"/>
    <dgm:cxn modelId="{347A7F6F-4D26-438F-BE53-C755012D92B5}" srcId="{EAA7F602-4EBC-4BEA-A05E-F2829817FC3B}" destId="{077E1361-1197-4755-A318-329A82D432E8}" srcOrd="0" destOrd="0" parTransId="{4B6975D8-D3E0-4826-8060-E83C7B752102}" sibTransId="{5A818077-6957-4B1A-A1EF-888699814DA9}"/>
    <dgm:cxn modelId="{95669D96-21A3-4C2E-B7AC-28E4AD6ECA0B}" type="presParOf" srcId="{9B6C016B-9D33-424D-8D4F-F20537C6C0D3}" destId="{E407C921-A5A2-40E2-90FA-639F06B6B6A5}" srcOrd="0" destOrd="0" presId="urn:microsoft.com/office/officeart/2005/8/layout/vList3"/>
    <dgm:cxn modelId="{C84C96D6-7451-45D1-9638-3C6B917DDFEC}" type="presParOf" srcId="{E407C921-A5A2-40E2-90FA-639F06B6B6A5}" destId="{F0F2733A-A65D-4FD1-A01E-D672600728DD}" srcOrd="0" destOrd="0" presId="urn:microsoft.com/office/officeart/2005/8/layout/vList3"/>
    <dgm:cxn modelId="{86824E94-CDC9-4270-8214-F336285683D2}" type="presParOf" srcId="{E407C921-A5A2-40E2-90FA-639F06B6B6A5}" destId="{87111031-5558-475C-9480-BA2EA1B1F725}" srcOrd="1" destOrd="0" presId="urn:microsoft.com/office/officeart/2005/8/layout/vList3"/>
    <dgm:cxn modelId="{8C44D683-A012-49D1-B39B-8892217A0914}" type="presParOf" srcId="{9B6C016B-9D33-424D-8D4F-F20537C6C0D3}" destId="{390BDAC1-C6A1-4D74-B7D5-98D537EA987D}" srcOrd="1" destOrd="0" presId="urn:microsoft.com/office/officeart/2005/8/layout/vList3"/>
    <dgm:cxn modelId="{88A69365-0390-4FD6-A454-58FBBBC9AD01}" type="presParOf" srcId="{9B6C016B-9D33-424D-8D4F-F20537C6C0D3}" destId="{F91FE489-E6F5-4466-97C2-97C982F75115}" srcOrd="2" destOrd="0" presId="urn:microsoft.com/office/officeart/2005/8/layout/vList3"/>
    <dgm:cxn modelId="{F78E4D3F-E9EF-4DC6-B5B2-102F977D057C}" type="presParOf" srcId="{F91FE489-E6F5-4466-97C2-97C982F75115}" destId="{13EB1F21-7101-4A21-A4EA-C55847D8EDB7}" srcOrd="0" destOrd="0" presId="urn:microsoft.com/office/officeart/2005/8/layout/vList3"/>
    <dgm:cxn modelId="{8E492180-32BE-4D07-A36D-2BECB95AB279}" type="presParOf" srcId="{F91FE489-E6F5-4466-97C2-97C982F75115}" destId="{79CF2C6D-C882-4F9F-8C12-4B457FD37470}" srcOrd="1" destOrd="0" presId="urn:microsoft.com/office/officeart/2005/8/layout/vList3"/>
    <dgm:cxn modelId="{88FE0239-5B37-48FC-B124-1616226083C0}" type="presParOf" srcId="{9B6C016B-9D33-424D-8D4F-F20537C6C0D3}" destId="{FDB0DCC7-64EB-40D3-BAF2-93C71CC619A2}" srcOrd="3" destOrd="0" presId="urn:microsoft.com/office/officeart/2005/8/layout/vList3"/>
    <dgm:cxn modelId="{BCBCBC59-DD1B-4D26-8C4A-59A408CAFA18}" type="presParOf" srcId="{9B6C016B-9D33-424D-8D4F-F20537C6C0D3}" destId="{E11D58C2-9C3A-4FD7-9ACB-747BE2056E65}" srcOrd="4" destOrd="0" presId="urn:microsoft.com/office/officeart/2005/8/layout/vList3"/>
    <dgm:cxn modelId="{DBC15D55-2890-4DC3-89AD-9DC0C3C16E4F}" type="presParOf" srcId="{E11D58C2-9C3A-4FD7-9ACB-747BE2056E65}" destId="{13A90E4F-AF84-4953-8B26-79030F6CB9FA}" srcOrd="0" destOrd="0" presId="urn:microsoft.com/office/officeart/2005/8/layout/vList3"/>
    <dgm:cxn modelId="{40C7FC0F-37CB-487D-8088-9F9A75DDAEB5}" type="presParOf" srcId="{E11D58C2-9C3A-4FD7-9ACB-747BE2056E65}" destId="{195F9520-E967-4BB9-9CD4-953A22B17232}"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4F515D2-67EC-4DCE-BA38-7C3619AC7FAD}"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0AA65FCD-3FEE-49B9-869B-39D413CE39DC}" type="pres">
      <dgm:prSet presAssocID="{F4F515D2-67EC-4DCE-BA38-7C3619AC7FAD}" presName="Name0" presStyleCnt="0">
        <dgm:presLayoutVars>
          <dgm:dir/>
          <dgm:resizeHandles val="exact"/>
        </dgm:presLayoutVars>
      </dgm:prSet>
      <dgm:spPr/>
      <dgm:t>
        <a:bodyPr/>
        <a:lstStyle/>
        <a:p>
          <a:endParaRPr lang="en-US"/>
        </a:p>
      </dgm:t>
    </dgm:pt>
  </dgm:ptLst>
  <dgm:cxnLst>
    <dgm:cxn modelId="{14809AB3-A460-4901-8261-9A2D24A6FE4B}" type="presOf" srcId="{F4F515D2-67EC-4DCE-BA38-7C3619AC7FAD}" destId="{0AA65FCD-3FEE-49B9-869B-39D413CE39DC}"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9BA184-5BF8-4CDF-B294-9B44270C6831}" type="doc">
      <dgm:prSet loTypeId="urn:microsoft.com/office/officeart/2005/8/layout/chevron2" loCatId="list" qsTypeId="urn:microsoft.com/office/officeart/2005/8/quickstyle/simple3" qsCatId="simple" csTypeId="urn:microsoft.com/office/officeart/2005/8/colors/accent1_2" csCatId="accent1" phldr="1"/>
      <dgm:spPr/>
      <dgm:t>
        <a:bodyPr/>
        <a:lstStyle/>
        <a:p>
          <a:endParaRPr lang="en-US"/>
        </a:p>
      </dgm:t>
    </dgm:pt>
    <dgm:pt modelId="{B9637966-ADAA-4CB5-96B5-FEE9BB172B52}">
      <dgm:prSet phldrT="[Text]"/>
      <dgm:spPr/>
      <dgm:t>
        <a:bodyPr/>
        <a:lstStyle/>
        <a:p>
          <a:r>
            <a:rPr lang="fa-IR" dirty="0" smtClean="0"/>
            <a:t>1</a:t>
          </a:r>
          <a:endParaRPr lang="en-US" dirty="0"/>
        </a:p>
      </dgm:t>
    </dgm:pt>
    <dgm:pt modelId="{4162EF50-EB32-4987-8DBF-3F5BBD18B1E3}" type="parTrans" cxnId="{CBE4BBC9-8A7C-4AFC-A3A7-27A89326C773}">
      <dgm:prSet/>
      <dgm:spPr/>
      <dgm:t>
        <a:bodyPr/>
        <a:lstStyle/>
        <a:p>
          <a:endParaRPr lang="en-US"/>
        </a:p>
      </dgm:t>
    </dgm:pt>
    <dgm:pt modelId="{87CC3EA9-9AEA-4A35-865A-3F854E2A100C}" type="sibTrans" cxnId="{CBE4BBC9-8A7C-4AFC-A3A7-27A89326C773}">
      <dgm:prSet/>
      <dgm:spPr/>
      <dgm:t>
        <a:bodyPr/>
        <a:lstStyle/>
        <a:p>
          <a:endParaRPr lang="en-US"/>
        </a:p>
      </dgm:t>
    </dgm:pt>
    <dgm:pt modelId="{A56FA1ED-9794-4CE3-9967-2AFF5F4BA1F0}">
      <dgm:prSet phldrT="[Text]" custT="1">
        <dgm:style>
          <a:lnRef idx="1">
            <a:schemeClr val="accent2"/>
          </a:lnRef>
          <a:fillRef idx="2">
            <a:schemeClr val="accent2"/>
          </a:fillRef>
          <a:effectRef idx="1">
            <a:schemeClr val="accent2"/>
          </a:effectRef>
          <a:fontRef idx="minor">
            <a:schemeClr val="dk1"/>
          </a:fontRef>
        </dgm:style>
      </dgm:prSet>
      <dgm:spPr/>
      <dgm:t>
        <a:bodyPr/>
        <a:lstStyle/>
        <a:p>
          <a:r>
            <a:rPr lang="fa-IR" sz="2800" b="1" dirty="0" smtClean="0"/>
            <a:t>شرکتها در مقطع بحران مالی دارای زیان خالص باشد.</a:t>
          </a:r>
          <a:endParaRPr lang="en-US" sz="2800" b="1" dirty="0"/>
        </a:p>
      </dgm:t>
    </dgm:pt>
    <dgm:pt modelId="{7F94A5C2-3814-4D44-B2D9-6D2C1ED6945C}" type="parTrans" cxnId="{723A351C-CDC7-4708-8F80-665863B5069B}">
      <dgm:prSet/>
      <dgm:spPr/>
      <dgm:t>
        <a:bodyPr/>
        <a:lstStyle/>
        <a:p>
          <a:endParaRPr lang="en-US"/>
        </a:p>
      </dgm:t>
    </dgm:pt>
    <dgm:pt modelId="{C808861C-4D19-48AF-8C8A-73E1F8C49C95}" type="sibTrans" cxnId="{723A351C-CDC7-4708-8F80-665863B5069B}">
      <dgm:prSet/>
      <dgm:spPr/>
      <dgm:t>
        <a:bodyPr/>
        <a:lstStyle/>
        <a:p>
          <a:endParaRPr lang="en-US"/>
        </a:p>
      </dgm:t>
    </dgm:pt>
    <dgm:pt modelId="{09C89A88-0A8C-4828-A2FD-EC1545869F9C}">
      <dgm:prSet phldrT="[Text]"/>
      <dgm:spPr/>
      <dgm:t>
        <a:bodyPr/>
        <a:lstStyle/>
        <a:p>
          <a:r>
            <a:rPr lang="fa-IR" dirty="0" smtClean="0"/>
            <a:t>2</a:t>
          </a:r>
          <a:endParaRPr lang="en-US" dirty="0"/>
        </a:p>
      </dgm:t>
    </dgm:pt>
    <dgm:pt modelId="{D675D17F-AECE-4FB8-B4D0-9811D2ABB48F}" type="parTrans" cxnId="{6404775C-836F-4735-A740-6D50FD594014}">
      <dgm:prSet/>
      <dgm:spPr/>
      <dgm:t>
        <a:bodyPr/>
        <a:lstStyle/>
        <a:p>
          <a:endParaRPr lang="en-US"/>
        </a:p>
      </dgm:t>
    </dgm:pt>
    <dgm:pt modelId="{1DAEFF98-D20A-4F9A-BC0B-97A3A20E01D3}" type="sibTrans" cxnId="{6404775C-836F-4735-A740-6D50FD594014}">
      <dgm:prSet/>
      <dgm:spPr/>
      <dgm:t>
        <a:bodyPr/>
        <a:lstStyle/>
        <a:p>
          <a:endParaRPr lang="en-US"/>
        </a:p>
      </dgm:t>
    </dgm:pt>
    <dgm:pt modelId="{EF879FF9-801F-4766-A34F-5B78B9A25B50}">
      <dgm:prSet phldrT="[Text]">
        <dgm:style>
          <a:lnRef idx="1">
            <a:schemeClr val="accent2"/>
          </a:lnRef>
          <a:fillRef idx="2">
            <a:schemeClr val="accent2"/>
          </a:fillRef>
          <a:effectRef idx="1">
            <a:schemeClr val="accent2"/>
          </a:effectRef>
          <a:fontRef idx="minor">
            <a:schemeClr val="dk1"/>
          </a:fontRef>
        </dgm:style>
      </dgm:prSet>
      <dgm:spPr/>
      <dgm:t>
        <a:bodyPr/>
        <a:lstStyle/>
        <a:p>
          <a:r>
            <a:rPr lang="fa-IR" b="1" dirty="0" smtClean="0"/>
            <a:t>زیان انباشته شرکت بیش از 50%سرمایه شرکت باشد(مشمول ماده 141قانون تجارت شده باشد)</a:t>
          </a:r>
          <a:endParaRPr lang="en-US" b="1" dirty="0"/>
        </a:p>
      </dgm:t>
    </dgm:pt>
    <dgm:pt modelId="{0FAB8739-4879-4335-A6BF-12D7E4F3F680}" type="parTrans" cxnId="{A5B3AA9F-2691-444F-97EF-6A65776CC69B}">
      <dgm:prSet/>
      <dgm:spPr/>
      <dgm:t>
        <a:bodyPr/>
        <a:lstStyle/>
        <a:p>
          <a:endParaRPr lang="en-US"/>
        </a:p>
      </dgm:t>
    </dgm:pt>
    <dgm:pt modelId="{12934D09-3E71-45A2-A327-D2D37670EB55}" type="sibTrans" cxnId="{A5B3AA9F-2691-444F-97EF-6A65776CC69B}">
      <dgm:prSet/>
      <dgm:spPr/>
      <dgm:t>
        <a:bodyPr/>
        <a:lstStyle/>
        <a:p>
          <a:endParaRPr lang="en-US"/>
        </a:p>
      </dgm:t>
    </dgm:pt>
    <dgm:pt modelId="{87B7FFF6-C337-4C35-8BBA-AA315DFD152E}">
      <dgm:prSet phldrT="[Text]"/>
      <dgm:spPr/>
      <dgm:t>
        <a:bodyPr/>
        <a:lstStyle/>
        <a:p>
          <a:r>
            <a:rPr lang="fa-IR" dirty="0" smtClean="0"/>
            <a:t>3</a:t>
          </a:r>
          <a:endParaRPr lang="en-US" dirty="0"/>
        </a:p>
      </dgm:t>
    </dgm:pt>
    <dgm:pt modelId="{8B62699A-4B99-4492-8039-A5F134B515D5}" type="parTrans" cxnId="{82580535-A5A7-454F-90F5-B2FDA681B205}">
      <dgm:prSet/>
      <dgm:spPr/>
      <dgm:t>
        <a:bodyPr/>
        <a:lstStyle/>
        <a:p>
          <a:endParaRPr lang="en-US"/>
        </a:p>
      </dgm:t>
    </dgm:pt>
    <dgm:pt modelId="{6DA95149-ABB2-4382-9812-857E4EDF1F2D}" type="sibTrans" cxnId="{82580535-A5A7-454F-90F5-B2FDA681B205}">
      <dgm:prSet/>
      <dgm:spPr/>
      <dgm:t>
        <a:bodyPr/>
        <a:lstStyle/>
        <a:p>
          <a:endParaRPr lang="en-US"/>
        </a:p>
      </dgm:t>
    </dgm:pt>
    <dgm:pt modelId="{23C5F890-37E4-46AE-BF7B-FE654C873364}">
      <dgm:prSet phldrT="[Text]">
        <dgm:style>
          <a:lnRef idx="1">
            <a:schemeClr val="accent2"/>
          </a:lnRef>
          <a:fillRef idx="2">
            <a:schemeClr val="accent2"/>
          </a:fillRef>
          <a:effectRef idx="1">
            <a:schemeClr val="accent2"/>
          </a:effectRef>
          <a:fontRef idx="minor">
            <a:schemeClr val="dk1"/>
          </a:fontRef>
        </dgm:style>
      </dgm:prSet>
      <dgm:spPr/>
      <dgm:t>
        <a:bodyPr/>
        <a:lstStyle/>
        <a:p>
          <a:r>
            <a:rPr lang="fa-IR" b="1" dirty="0" smtClean="0"/>
            <a:t>نماد شرکت بیش از یکسال بسته باشد</a:t>
          </a:r>
          <a:endParaRPr lang="en-US" b="1" dirty="0"/>
        </a:p>
      </dgm:t>
    </dgm:pt>
    <dgm:pt modelId="{B6F3B973-E3E9-4497-BDDD-E575EE6FA963}" type="parTrans" cxnId="{E6C5749D-DDC9-4DBB-A258-02D230ED12A8}">
      <dgm:prSet/>
      <dgm:spPr/>
      <dgm:t>
        <a:bodyPr/>
        <a:lstStyle/>
        <a:p>
          <a:endParaRPr lang="en-US"/>
        </a:p>
      </dgm:t>
    </dgm:pt>
    <dgm:pt modelId="{7D96F3C4-5BBA-4C25-AB30-C9749C13636E}" type="sibTrans" cxnId="{E6C5749D-DDC9-4DBB-A258-02D230ED12A8}">
      <dgm:prSet/>
      <dgm:spPr/>
      <dgm:t>
        <a:bodyPr/>
        <a:lstStyle/>
        <a:p>
          <a:endParaRPr lang="en-US"/>
        </a:p>
      </dgm:t>
    </dgm:pt>
    <dgm:pt modelId="{64A403DD-B498-41D4-AAFA-CB79B9E7E9AE}">
      <dgm:prSet phldrT="[Text]">
        <dgm:style>
          <a:lnRef idx="1">
            <a:schemeClr val="accent2"/>
          </a:lnRef>
          <a:fillRef idx="2">
            <a:schemeClr val="accent2"/>
          </a:fillRef>
          <a:effectRef idx="1">
            <a:schemeClr val="accent2"/>
          </a:effectRef>
          <a:fontRef idx="minor">
            <a:schemeClr val="dk1"/>
          </a:fontRef>
        </dgm:style>
      </dgm:prSet>
      <dgm:spPr/>
      <dgm:t>
        <a:bodyPr/>
        <a:lstStyle/>
        <a:p>
          <a:r>
            <a:rPr lang="fa-IR" b="1" dirty="0" smtClean="0"/>
            <a:t>-نسبت بدهی ها به کل دارایی ها بیش از یک باشد.</a:t>
          </a:r>
          <a:endParaRPr lang="en-US" b="1" dirty="0"/>
        </a:p>
      </dgm:t>
    </dgm:pt>
    <dgm:pt modelId="{2BBF3D59-1633-4DED-9F92-C5D3D14B8350}" type="parTrans" cxnId="{13DE0AC6-A27A-48A9-8839-64B6B269E601}">
      <dgm:prSet/>
      <dgm:spPr/>
      <dgm:t>
        <a:bodyPr/>
        <a:lstStyle/>
        <a:p>
          <a:endParaRPr lang="en-US"/>
        </a:p>
      </dgm:t>
    </dgm:pt>
    <dgm:pt modelId="{025535AB-BA5A-4144-809E-E7BA1DEF9FEB}" type="sibTrans" cxnId="{13DE0AC6-A27A-48A9-8839-64B6B269E601}">
      <dgm:prSet/>
      <dgm:spPr/>
      <dgm:t>
        <a:bodyPr/>
        <a:lstStyle/>
        <a:p>
          <a:endParaRPr lang="en-US"/>
        </a:p>
      </dgm:t>
    </dgm:pt>
    <dgm:pt modelId="{16BB28FD-C464-4037-B9AB-3EEB6BAB493F}" type="pres">
      <dgm:prSet presAssocID="{8C9BA184-5BF8-4CDF-B294-9B44270C6831}" presName="linearFlow" presStyleCnt="0">
        <dgm:presLayoutVars>
          <dgm:dir/>
          <dgm:animLvl val="lvl"/>
          <dgm:resizeHandles val="exact"/>
        </dgm:presLayoutVars>
      </dgm:prSet>
      <dgm:spPr/>
      <dgm:t>
        <a:bodyPr/>
        <a:lstStyle/>
        <a:p>
          <a:endParaRPr lang="en-US"/>
        </a:p>
      </dgm:t>
    </dgm:pt>
    <dgm:pt modelId="{BA04A762-D4B4-466A-99EE-912AF3A048AF}" type="pres">
      <dgm:prSet presAssocID="{B9637966-ADAA-4CB5-96B5-FEE9BB172B52}" presName="composite" presStyleCnt="0"/>
      <dgm:spPr/>
    </dgm:pt>
    <dgm:pt modelId="{60612B20-1F06-42C5-B2CE-03F9B23AD704}" type="pres">
      <dgm:prSet presAssocID="{B9637966-ADAA-4CB5-96B5-FEE9BB172B52}" presName="parentText" presStyleLbl="alignNode1" presStyleIdx="0" presStyleCnt="3">
        <dgm:presLayoutVars>
          <dgm:chMax val="1"/>
          <dgm:bulletEnabled val="1"/>
        </dgm:presLayoutVars>
      </dgm:prSet>
      <dgm:spPr/>
      <dgm:t>
        <a:bodyPr/>
        <a:lstStyle/>
        <a:p>
          <a:endParaRPr lang="en-US"/>
        </a:p>
      </dgm:t>
    </dgm:pt>
    <dgm:pt modelId="{5B24047B-2C76-44BB-9DC4-D51934ED2538}" type="pres">
      <dgm:prSet presAssocID="{B9637966-ADAA-4CB5-96B5-FEE9BB172B52}" presName="descendantText" presStyleLbl="alignAcc1" presStyleIdx="0" presStyleCnt="3">
        <dgm:presLayoutVars>
          <dgm:bulletEnabled val="1"/>
        </dgm:presLayoutVars>
      </dgm:prSet>
      <dgm:spPr/>
      <dgm:t>
        <a:bodyPr/>
        <a:lstStyle/>
        <a:p>
          <a:endParaRPr lang="en-US"/>
        </a:p>
      </dgm:t>
    </dgm:pt>
    <dgm:pt modelId="{FA1142A7-6A3C-44EE-B406-563C9C44E053}" type="pres">
      <dgm:prSet presAssocID="{87CC3EA9-9AEA-4A35-865A-3F854E2A100C}" presName="sp" presStyleCnt="0"/>
      <dgm:spPr/>
    </dgm:pt>
    <dgm:pt modelId="{33D01701-BAA0-4F87-9347-B7B26EB341D8}" type="pres">
      <dgm:prSet presAssocID="{09C89A88-0A8C-4828-A2FD-EC1545869F9C}" presName="composite" presStyleCnt="0"/>
      <dgm:spPr/>
    </dgm:pt>
    <dgm:pt modelId="{13FEF711-7978-4CF8-89EB-454D35332768}" type="pres">
      <dgm:prSet presAssocID="{09C89A88-0A8C-4828-A2FD-EC1545869F9C}" presName="parentText" presStyleLbl="alignNode1" presStyleIdx="1" presStyleCnt="3">
        <dgm:presLayoutVars>
          <dgm:chMax val="1"/>
          <dgm:bulletEnabled val="1"/>
        </dgm:presLayoutVars>
      </dgm:prSet>
      <dgm:spPr/>
      <dgm:t>
        <a:bodyPr/>
        <a:lstStyle/>
        <a:p>
          <a:endParaRPr lang="en-US"/>
        </a:p>
      </dgm:t>
    </dgm:pt>
    <dgm:pt modelId="{64B857BD-BB77-4914-AFD7-7DF1F76A9954}" type="pres">
      <dgm:prSet presAssocID="{09C89A88-0A8C-4828-A2FD-EC1545869F9C}" presName="descendantText" presStyleLbl="alignAcc1" presStyleIdx="1" presStyleCnt="3" custScaleY="179767" custLinFactNeighborX="0" custLinFactNeighborY="-16389">
        <dgm:presLayoutVars>
          <dgm:bulletEnabled val="1"/>
        </dgm:presLayoutVars>
      </dgm:prSet>
      <dgm:spPr/>
      <dgm:t>
        <a:bodyPr/>
        <a:lstStyle/>
        <a:p>
          <a:endParaRPr lang="en-US"/>
        </a:p>
      </dgm:t>
    </dgm:pt>
    <dgm:pt modelId="{F4939943-6E83-49A1-8C2A-A59B87EFE566}" type="pres">
      <dgm:prSet presAssocID="{1DAEFF98-D20A-4F9A-BC0B-97A3A20E01D3}" presName="sp" presStyleCnt="0"/>
      <dgm:spPr/>
    </dgm:pt>
    <dgm:pt modelId="{FE89520F-C5DF-4E1F-9348-C1C479AED827}" type="pres">
      <dgm:prSet presAssocID="{87B7FFF6-C337-4C35-8BBA-AA315DFD152E}" presName="composite" presStyleCnt="0"/>
      <dgm:spPr/>
    </dgm:pt>
    <dgm:pt modelId="{DE91503E-11CB-4C2F-BFD3-F1A728A49B17}" type="pres">
      <dgm:prSet presAssocID="{87B7FFF6-C337-4C35-8BBA-AA315DFD152E}" presName="parentText" presStyleLbl="alignNode1" presStyleIdx="2" presStyleCnt="3">
        <dgm:presLayoutVars>
          <dgm:chMax val="1"/>
          <dgm:bulletEnabled val="1"/>
        </dgm:presLayoutVars>
      </dgm:prSet>
      <dgm:spPr/>
      <dgm:t>
        <a:bodyPr/>
        <a:lstStyle/>
        <a:p>
          <a:endParaRPr lang="en-US"/>
        </a:p>
      </dgm:t>
    </dgm:pt>
    <dgm:pt modelId="{A47B9307-3299-44CA-BCD8-163C0F2030FB}" type="pres">
      <dgm:prSet presAssocID="{87B7FFF6-C337-4C35-8BBA-AA315DFD152E}" presName="descendantText" presStyleLbl="alignAcc1" presStyleIdx="2" presStyleCnt="3" custScaleY="132584">
        <dgm:presLayoutVars>
          <dgm:bulletEnabled val="1"/>
        </dgm:presLayoutVars>
      </dgm:prSet>
      <dgm:spPr/>
      <dgm:t>
        <a:bodyPr/>
        <a:lstStyle/>
        <a:p>
          <a:endParaRPr lang="en-US"/>
        </a:p>
      </dgm:t>
    </dgm:pt>
  </dgm:ptLst>
  <dgm:cxnLst>
    <dgm:cxn modelId="{82580535-A5A7-454F-90F5-B2FDA681B205}" srcId="{8C9BA184-5BF8-4CDF-B294-9B44270C6831}" destId="{87B7FFF6-C337-4C35-8BBA-AA315DFD152E}" srcOrd="2" destOrd="0" parTransId="{8B62699A-4B99-4492-8039-A5F134B515D5}" sibTransId="{6DA95149-ABB2-4382-9812-857E4EDF1F2D}"/>
    <dgm:cxn modelId="{B676FB6E-51F7-4D1C-9648-FD9B798488F2}" type="presOf" srcId="{A56FA1ED-9794-4CE3-9967-2AFF5F4BA1F0}" destId="{5B24047B-2C76-44BB-9DC4-D51934ED2538}" srcOrd="0" destOrd="0" presId="urn:microsoft.com/office/officeart/2005/8/layout/chevron2"/>
    <dgm:cxn modelId="{59422260-2D71-4ABD-9BDF-92605BA27155}" type="presOf" srcId="{8C9BA184-5BF8-4CDF-B294-9B44270C6831}" destId="{16BB28FD-C464-4037-B9AB-3EEB6BAB493F}" srcOrd="0" destOrd="0" presId="urn:microsoft.com/office/officeart/2005/8/layout/chevron2"/>
    <dgm:cxn modelId="{13DE0AC6-A27A-48A9-8839-64B6B269E601}" srcId="{87B7FFF6-C337-4C35-8BBA-AA315DFD152E}" destId="{64A403DD-B498-41D4-AAFA-CB79B9E7E9AE}" srcOrd="1" destOrd="0" parTransId="{2BBF3D59-1633-4DED-9F92-C5D3D14B8350}" sibTransId="{025535AB-BA5A-4144-809E-E7BA1DEF9FEB}"/>
    <dgm:cxn modelId="{7259E220-FE8B-4006-A7C0-C68EC4917640}" type="presOf" srcId="{64A403DD-B498-41D4-AAFA-CB79B9E7E9AE}" destId="{A47B9307-3299-44CA-BCD8-163C0F2030FB}" srcOrd="0" destOrd="1" presId="urn:microsoft.com/office/officeart/2005/8/layout/chevron2"/>
    <dgm:cxn modelId="{6404775C-836F-4735-A740-6D50FD594014}" srcId="{8C9BA184-5BF8-4CDF-B294-9B44270C6831}" destId="{09C89A88-0A8C-4828-A2FD-EC1545869F9C}" srcOrd="1" destOrd="0" parTransId="{D675D17F-AECE-4FB8-B4D0-9811D2ABB48F}" sibTransId="{1DAEFF98-D20A-4F9A-BC0B-97A3A20E01D3}"/>
    <dgm:cxn modelId="{723A351C-CDC7-4708-8F80-665863B5069B}" srcId="{B9637966-ADAA-4CB5-96B5-FEE9BB172B52}" destId="{A56FA1ED-9794-4CE3-9967-2AFF5F4BA1F0}" srcOrd="0" destOrd="0" parTransId="{7F94A5C2-3814-4D44-B2D9-6D2C1ED6945C}" sibTransId="{C808861C-4D19-48AF-8C8A-73E1F8C49C95}"/>
    <dgm:cxn modelId="{66D21D89-D666-4ED1-AD81-7AD546F7CC2A}" type="presOf" srcId="{09C89A88-0A8C-4828-A2FD-EC1545869F9C}" destId="{13FEF711-7978-4CF8-89EB-454D35332768}" srcOrd="0" destOrd="0" presId="urn:microsoft.com/office/officeart/2005/8/layout/chevron2"/>
    <dgm:cxn modelId="{CBE4BBC9-8A7C-4AFC-A3A7-27A89326C773}" srcId="{8C9BA184-5BF8-4CDF-B294-9B44270C6831}" destId="{B9637966-ADAA-4CB5-96B5-FEE9BB172B52}" srcOrd="0" destOrd="0" parTransId="{4162EF50-EB32-4987-8DBF-3F5BBD18B1E3}" sibTransId="{87CC3EA9-9AEA-4A35-865A-3F854E2A100C}"/>
    <dgm:cxn modelId="{5B8E22A0-BE96-4FCD-ABD4-061DC9192080}" type="presOf" srcId="{87B7FFF6-C337-4C35-8BBA-AA315DFD152E}" destId="{DE91503E-11CB-4C2F-BFD3-F1A728A49B17}" srcOrd="0" destOrd="0" presId="urn:microsoft.com/office/officeart/2005/8/layout/chevron2"/>
    <dgm:cxn modelId="{582203A6-6B54-4593-B4E9-6E13CA2F9BE7}" type="presOf" srcId="{B9637966-ADAA-4CB5-96B5-FEE9BB172B52}" destId="{60612B20-1F06-42C5-B2CE-03F9B23AD704}" srcOrd="0" destOrd="0" presId="urn:microsoft.com/office/officeart/2005/8/layout/chevron2"/>
    <dgm:cxn modelId="{C6F60AB0-983F-4CF1-8D22-87668CCA1E35}" type="presOf" srcId="{EF879FF9-801F-4766-A34F-5B78B9A25B50}" destId="{64B857BD-BB77-4914-AFD7-7DF1F76A9954}" srcOrd="0" destOrd="0" presId="urn:microsoft.com/office/officeart/2005/8/layout/chevron2"/>
    <dgm:cxn modelId="{A5B3AA9F-2691-444F-97EF-6A65776CC69B}" srcId="{09C89A88-0A8C-4828-A2FD-EC1545869F9C}" destId="{EF879FF9-801F-4766-A34F-5B78B9A25B50}" srcOrd="0" destOrd="0" parTransId="{0FAB8739-4879-4335-A6BF-12D7E4F3F680}" sibTransId="{12934D09-3E71-45A2-A327-D2D37670EB55}"/>
    <dgm:cxn modelId="{541A3390-AD40-4095-931D-A29EBE1A62EF}" type="presOf" srcId="{23C5F890-37E4-46AE-BF7B-FE654C873364}" destId="{A47B9307-3299-44CA-BCD8-163C0F2030FB}" srcOrd="0" destOrd="0" presId="urn:microsoft.com/office/officeart/2005/8/layout/chevron2"/>
    <dgm:cxn modelId="{E6C5749D-DDC9-4DBB-A258-02D230ED12A8}" srcId="{87B7FFF6-C337-4C35-8BBA-AA315DFD152E}" destId="{23C5F890-37E4-46AE-BF7B-FE654C873364}" srcOrd="0" destOrd="0" parTransId="{B6F3B973-E3E9-4497-BDDD-E575EE6FA963}" sibTransId="{7D96F3C4-5BBA-4C25-AB30-C9749C13636E}"/>
    <dgm:cxn modelId="{5574CD33-8631-437C-A3F2-0FB3DE6188A9}" type="presParOf" srcId="{16BB28FD-C464-4037-B9AB-3EEB6BAB493F}" destId="{BA04A762-D4B4-466A-99EE-912AF3A048AF}" srcOrd="0" destOrd="0" presId="urn:microsoft.com/office/officeart/2005/8/layout/chevron2"/>
    <dgm:cxn modelId="{D84D354A-F1F8-43F3-9BC3-826C3C9ACFB3}" type="presParOf" srcId="{BA04A762-D4B4-466A-99EE-912AF3A048AF}" destId="{60612B20-1F06-42C5-B2CE-03F9B23AD704}" srcOrd="0" destOrd="0" presId="urn:microsoft.com/office/officeart/2005/8/layout/chevron2"/>
    <dgm:cxn modelId="{650C040B-D0CC-4659-A99A-BE86F07D9173}" type="presParOf" srcId="{BA04A762-D4B4-466A-99EE-912AF3A048AF}" destId="{5B24047B-2C76-44BB-9DC4-D51934ED2538}" srcOrd="1" destOrd="0" presId="urn:microsoft.com/office/officeart/2005/8/layout/chevron2"/>
    <dgm:cxn modelId="{D2CACC4F-2BCF-4F5A-B6F6-8A0B660CFF3C}" type="presParOf" srcId="{16BB28FD-C464-4037-B9AB-3EEB6BAB493F}" destId="{FA1142A7-6A3C-44EE-B406-563C9C44E053}" srcOrd="1" destOrd="0" presId="urn:microsoft.com/office/officeart/2005/8/layout/chevron2"/>
    <dgm:cxn modelId="{4DE36A7D-FB5A-4A6E-ADB1-B9E8A3D2BC74}" type="presParOf" srcId="{16BB28FD-C464-4037-B9AB-3EEB6BAB493F}" destId="{33D01701-BAA0-4F87-9347-B7B26EB341D8}" srcOrd="2" destOrd="0" presId="urn:microsoft.com/office/officeart/2005/8/layout/chevron2"/>
    <dgm:cxn modelId="{A9DDE7EB-62DF-437C-9C2A-CAB2B1DF9FD6}" type="presParOf" srcId="{33D01701-BAA0-4F87-9347-B7B26EB341D8}" destId="{13FEF711-7978-4CF8-89EB-454D35332768}" srcOrd="0" destOrd="0" presId="urn:microsoft.com/office/officeart/2005/8/layout/chevron2"/>
    <dgm:cxn modelId="{712FF6B5-90D1-4410-889F-8FE9EE523443}" type="presParOf" srcId="{33D01701-BAA0-4F87-9347-B7B26EB341D8}" destId="{64B857BD-BB77-4914-AFD7-7DF1F76A9954}" srcOrd="1" destOrd="0" presId="urn:microsoft.com/office/officeart/2005/8/layout/chevron2"/>
    <dgm:cxn modelId="{09F3827E-CD29-42B3-80A7-F1635E2BE5A9}" type="presParOf" srcId="{16BB28FD-C464-4037-B9AB-3EEB6BAB493F}" destId="{F4939943-6E83-49A1-8C2A-A59B87EFE566}" srcOrd="3" destOrd="0" presId="urn:microsoft.com/office/officeart/2005/8/layout/chevron2"/>
    <dgm:cxn modelId="{7E275EE3-04F2-45DC-805F-17857B7B2CE9}" type="presParOf" srcId="{16BB28FD-C464-4037-B9AB-3EEB6BAB493F}" destId="{FE89520F-C5DF-4E1F-9348-C1C479AED827}" srcOrd="4" destOrd="0" presId="urn:microsoft.com/office/officeart/2005/8/layout/chevron2"/>
    <dgm:cxn modelId="{F1EFC64E-A7DD-440E-B757-498AC63CAAE1}" type="presParOf" srcId="{FE89520F-C5DF-4E1F-9348-C1C479AED827}" destId="{DE91503E-11CB-4C2F-BFD3-F1A728A49B17}" srcOrd="0" destOrd="0" presId="urn:microsoft.com/office/officeart/2005/8/layout/chevron2"/>
    <dgm:cxn modelId="{3F66FD0C-C195-49D2-BA32-673ED807A0AE}" type="presParOf" srcId="{FE89520F-C5DF-4E1F-9348-C1C479AED827}" destId="{A47B9307-3299-44CA-BCD8-163C0F2030FB}" srcOrd="1" destOrd="0" presId="urn:microsoft.com/office/officeart/2005/8/layout/chevr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90B3723-C61D-4190-A1BC-32EF8A6D7D22}" type="doc">
      <dgm:prSet loTypeId="urn:microsoft.com/office/officeart/2005/8/layout/arrow1" loCatId="relationship" qsTypeId="urn:microsoft.com/office/officeart/2005/8/quickstyle/simple3" qsCatId="simple" csTypeId="urn:microsoft.com/office/officeart/2005/8/colors/accent1_2" csCatId="accent1" phldr="1"/>
      <dgm:spPr/>
      <dgm:t>
        <a:bodyPr/>
        <a:lstStyle/>
        <a:p>
          <a:endParaRPr lang="en-US"/>
        </a:p>
      </dgm:t>
    </dgm:pt>
    <dgm:pt modelId="{2C8F3CD1-9899-4E14-866A-CDB7322F0D88}">
      <dgm:prSet phldrT="[Text]"/>
      <dgm:spPr/>
      <dgm:t>
        <a:bodyPr/>
        <a:lstStyle/>
        <a:p>
          <a:r>
            <a:rPr lang="fa-IR" dirty="0" smtClean="0"/>
            <a:t>برون سازمانی</a:t>
          </a:r>
          <a:endParaRPr lang="en-US" dirty="0"/>
        </a:p>
      </dgm:t>
    </dgm:pt>
    <dgm:pt modelId="{29AD1789-BDA7-4D3B-8AE6-4AD6D7141FE5}" type="parTrans" cxnId="{D11ECF4D-F832-4F3E-AACE-2B86404E3ACF}">
      <dgm:prSet/>
      <dgm:spPr/>
      <dgm:t>
        <a:bodyPr/>
        <a:lstStyle/>
        <a:p>
          <a:endParaRPr lang="en-US"/>
        </a:p>
      </dgm:t>
    </dgm:pt>
    <dgm:pt modelId="{12C2C63F-F8AF-4A13-AB9B-502B5D082506}" type="sibTrans" cxnId="{D11ECF4D-F832-4F3E-AACE-2B86404E3ACF}">
      <dgm:prSet/>
      <dgm:spPr/>
      <dgm:t>
        <a:bodyPr/>
        <a:lstStyle/>
        <a:p>
          <a:endParaRPr lang="en-US"/>
        </a:p>
      </dgm:t>
    </dgm:pt>
    <dgm:pt modelId="{8F447199-EE8D-4ED1-8C3E-C1ED1543D50A}">
      <dgm:prSet phldrT="[Text]"/>
      <dgm:spPr/>
      <dgm:t>
        <a:bodyPr/>
        <a:lstStyle/>
        <a:p>
          <a:r>
            <a:rPr lang="fa-IR" dirty="0" smtClean="0"/>
            <a:t>درون سازمانی</a:t>
          </a:r>
          <a:endParaRPr lang="en-US" dirty="0"/>
        </a:p>
      </dgm:t>
    </dgm:pt>
    <dgm:pt modelId="{6294C4C5-E9C8-42FE-A16C-6D8634B1FCBA}" type="parTrans" cxnId="{B948E10A-C0FF-4806-BE0B-82718A0C50DA}">
      <dgm:prSet/>
      <dgm:spPr/>
      <dgm:t>
        <a:bodyPr/>
        <a:lstStyle/>
        <a:p>
          <a:endParaRPr lang="en-US"/>
        </a:p>
      </dgm:t>
    </dgm:pt>
    <dgm:pt modelId="{2E663600-4998-46AC-BC34-E68F5747D8F5}" type="sibTrans" cxnId="{B948E10A-C0FF-4806-BE0B-82718A0C50DA}">
      <dgm:prSet/>
      <dgm:spPr/>
      <dgm:t>
        <a:bodyPr/>
        <a:lstStyle/>
        <a:p>
          <a:endParaRPr lang="en-US"/>
        </a:p>
      </dgm:t>
    </dgm:pt>
    <dgm:pt modelId="{D2C40FF5-1004-42DC-86D5-0C88BED27B48}" type="pres">
      <dgm:prSet presAssocID="{790B3723-C61D-4190-A1BC-32EF8A6D7D22}" presName="cycle" presStyleCnt="0">
        <dgm:presLayoutVars>
          <dgm:dir/>
          <dgm:resizeHandles val="exact"/>
        </dgm:presLayoutVars>
      </dgm:prSet>
      <dgm:spPr/>
      <dgm:t>
        <a:bodyPr/>
        <a:lstStyle/>
        <a:p>
          <a:endParaRPr lang="en-US"/>
        </a:p>
      </dgm:t>
    </dgm:pt>
    <dgm:pt modelId="{96E6ED1C-1B08-4D82-A735-947A78D68353}" type="pres">
      <dgm:prSet presAssocID="{2C8F3CD1-9899-4E14-866A-CDB7322F0D88}" presName="arrow" presStyleLbl="node1" presStyleIdx="0" presStyleCnt="2" custAng="16200000" custScaleX="131146">
        <dgm:presLayoutVars>
          <dgm:bulletEnabled val="1"/>
        </dgm:presLayoutVars>
      </dgm:prSet>
      <dgm:spPr/>
      <dgm:t>
        <a:bodyPr/>
        <a:lstStyle/>
        <a:p>
          <a:endParaRPr lang="en-US"/>
        </a:p>
      </dgm:t>
    </dgm:pt>
    <dgm:pt modelId="{38712AF0-E14F-457D-9E1E-650CC495C6F8}" type="pres">
      <dgm:prSet presAssocID="{8F447199-EE8D-4ED1-8C3E-C1ED1543D50A}" presName="arrow" presStyleLbl="node1" presStyleIdx="1" presStyleCnt="2" custAng="16200000" custScaleX="131921" custRadScaleRad="99608" custRadScaleInc="-8">
        <dgm:presLayoutVars>
          <dgm:bulletEnabled val="1"/>
        </dgm:presLayoutVars>
      </dgm:prSet>
      <dgm:spPr/>
      <dgm:t>
        <a:bodyPr/>
        <a:lstStyle/>
        <a:p>
          <a:endParaRPr lang="en-US"/>
        </a:p>
      </dgm:t>
    </dgm:pt>
  </dgm:ptLst>
  <dgm:cxnLst>
    <dgm:cxn modelId="{B948E10A-C0FF-4806-BE0B-82718A0C50DA}" srcId="{790B3723-C61D-4190-A1BC-32EF8A6D7D22}" destId="{8F447199-EE8D-4ED1-8C3E-C1ED1543D50A}" srcOrd="1" destOrd="0" parTransId="{6294C4C5-E9C8-42FE-A16C-6D8634B1FCBA}" sibTransId="{2E663600-4998-46AC-BC34-E68F5747D8F5}"/>
    <dgm:cxn modelId="{5BB9A78A-4982-4148-BE04-993A2E93B3A2}" type="presOf" srcId="{8F447199-EE8D-4ED1-8C3E-C1ED1543D50A}" destId="{38712AF0-E14F-457D-9E1E-650CC495C6F8}" srcOrd="0" destOrd="0" presId="urn:microsoft.com/office/officeart/2005/8/layout/arrow1"/>
    <dgm:cxn modelId="{2B90D6D8-45AD-4903-88AD-010A709213DB}" type="presOf" srcId="{790B3723-C61D-4190-A1BC-32EF8A6D7D22}" destId="{D2C40FF5-1004-42DC-86D5-0C88BED27B48}" srcOrd="0" destOrd="0" presId="urn:microsoft.com/office/officeart/2005/8/layout/arrow1"/>
    <dgm:cxn modelId="{D11ECF4D-F832-4F3E-AACE-2B86404E3ACF}" srcId="{790B3723-C61D-4190-A1BC-32EF8A6D7D22}" destId="{2C8F3CD1-9899-4E14-866A-CDB7322F0D88}" srcOrd="0" destOrd="0" parTransId="{29AD1789-BDA7-4D3B-8AE6-4AD6D7141FE5}" sibTransId="{12C2C63F-F8AF-4A13-AB9B-502B5D082506}"/>
    <dgm:cxn modelId="{23EABD30-161C-4389-B3CB-666C33D773FE}" type="presOf" srcId="{2C8F3CD1-9899-4E14-866A-CDB7322F0D88}" destId="{96E6ED1C-1B08-4D82-A735-947A78D68353}" srcOrd="0" destOrd="0" presId="urn:microsoft.com/office/officeart/2005/8/layout/arrow1"/>
    <dgm:cxn modelId="{065F3C39-61F5-4ADF-9AB4-2BB5D5D2B418}" type="presParOf" srcId="{D2C40FF5-1004-42DC-86D5-0C88BED27B48}" destId="{96E6ED1C-1B08-4D82-A735-947A78D68353}" srcOrd="0" destOrd="0" presId="urn:microsoft.com/office/officeart/2005/8/layout/arrow1"/>
    <dgm:cxn modelId="{F36208E6-77D1-4164-86C2-327861AF8E0A}" type="presParOf" srcId="{D2C40FF5-1004-42DC-86D5-0C88BED27B48}" destId="{38712AF0-E14F-457D-9E1E-650CC495C6F8}"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A85902D-B919-48FD-9F9C-C52FB55122B9}" type="doc">
      <dgm:prSet loTypeId="urn:microsoft.com/office/officeart/2005/8/layout/funnel1" loCatId="process" qsTypeId="urn:microsoft.com/office/officeart/2005/8/quickstyle/simple3" qsCatId="simple" csTypeId="urn:microsoft.com/office/officeart/2005/8/colors/accent1_2" csCatId="accent1" phldr="1"/>
      <dgm:spPr/>
      <dgm:t>
        <a:bodyPr/>
        <a:lstStyle/>
        <a:p>
          <a:endParaRPr lang="en-US"/>
        </a:p>
      </dgm:t>
    </dgm:pt>
    <dgm:pt modelId="{1EF04C3F-3B58-4272-AC21-A07B27C51D07}">
      <dgm:prSet phldrT="[Text]"/>
      <dgm:spPr/>
      <dgm:t>
        <a:bodyPr/>
        <a:lstStyle/>
        <a:p>
          <a:r>
            <a:rPr lang="fa-IR" dirty="0" smtClean="0"/>
            <a:t>کاهش تولید ناخالص داخلی</a:t>
          </a:r>
          <a:endParaRPr lang="en-US" dirty="0"/>
        </a:p>
      </dgm:t>
    </dgm:pt>
    <dgm:pt modelId="{D9B05F62-CBE5-4E9B-97C7-52700D66B252}" type="parTrans" cxnId="{4F0E0E5D-0820-4835-9505-26EEBBC366A8}">
      <dgm:prSet/>
      <dgm:spPr/>
      <dgm:t>
        <a:bodyPr/>
        <a:lstStyle/>
        <a:p>
          <a:endParaRPr lang="en-US"/>
        </a:p>
      </dgm:t>
    </dgm:pt>
    <dgm:pt modelId="{3D62CFE7-0186-4C34-85E9-90E0FC907948}" type="sibTrans" cxnId="{4F0E0E5D-0820-4835-9505-26EEBBC366A8}">
      <dgm:prSet/>
      <dgm:spPr/>
      <dgm:t>
        <a:bodyPr/>
        <a:lstStyle/>
        <a:p>
          <a:endParaRPr lang="en-US"/>
        </a:p>
      </dgm:t>
    </dgm:pt>
    <dgm:pt modelId="{392887CA-3F2D-4D26-9DF8-BE868F7026BC}">
      <dgm:prSet phldrT="[Text]"/>
      <dgm:spPr/>
      <dgm:t>
        <a:bodyPr/>
        <a:lstStyle/>
        <a:p>
          <a:r>
            <a:rPr lang="fa-IR" dirty="0" smtClean="0"/>
            <a:t>اتلاف منابع کشور</a:t>
          </a:r>
          <a:endParaRPr lang="en-US" dirty="0"/>
        </a:p>
      </dgm:t>
    </dgm:pt>
    <dgm:pt modelId="{0CD4A639-3D90-4A3C-8A6F-54C61A3AB666}" type="parTrans" cxnId="{8958A48C-9D12-4742-9B82-B2B8BFA520ED}">
      <dgm:prSet/>
      <dgm:spPr/>
      <dgm:t>
        <a:bodyPr/>
        <a:lstStyle/>
        <a:p>
          <a:endParaRPr lang="en-US"/>
        </a:p>
      </dgm:t>
    </dgm:pt>
    <dgm:pt modelId="{A2EBBC18-B922-454D-9D65-0834A5084A78}" type="sibTrans" cxnId="{8958A48C-9D12-4742-9B82-B2B8BFA520ED}">
      <dgm:prSet/>
      <dgm:spPr/>
      <dgm:t>
        <a:bodyPr/>
        <a:lstStyle/>
        <a:p>
          <a:endParaRPr lang="en-US"/>
        </a:p>
      </dgm:t>
    </dgm:pt>
    <dgm:pt modelId="{60E9E4CA-2D48-41A0-A78F-A0A6C1BB7803}">
      <dgm:prSet phldrT="[Text]"/>
      <dgm:spPr/>
      <dgm:t>
        <a:bodyPr/>
        <a:lstStyle/>
        <a:p>
          <a:r>
            <a:rPr lang="fa-IR" dirty="0" smtClean="0"/>
            <a:t>سطح کلان</a:t>
          </a:r>
          <a:endParaRPr lang="en-US" dirty="0"/>
        </a:p>
      </dgm:t>
    </dgm:pt>
    <dgm:pt modelId="{FF8A837E-3F86-411B-8CAD-575D34FAF9AF}" type="parTrans" cxnId="{92E61BF6-E1A3-45E5-88C7-794959854CB9}">
      <dgm:prSet/>
      <dgm:spPr/>
      <dgm:t>
        <a:bodyPr/>
        <a:lstStyle/>
        <a:p>
          <a:endParaRPr lang="en-US"/>
        </a:p>
      </dgm:t>
    </dgm:pt>
    <dgm:pt modelId="{A31482F3-9B1F-4B4B-874E-A49F1F011E72}" type="sibTrans" cxnId="{92E61BF6-E1A3-45E5-88C7-794959854CB9}">
      <dgm:prSet/>
      <dgm:spPr/>
      <dgm:t>
        <a:bodyPr/>
        <a:lstStyle/>
        <a:p>
          <a:endParaRPr lang="en-US"/>
        </a:p>
      </dgm:t>
    </dgm:pt>
    <dgm:pt modelId="{04B933C7-9EF3-441B-8DCA-4BAFBDC37178}">
      <dgm:prSet phldrT="[Text]" phldr="1"/>
      <dgm:spPr/>
      <dgm:t>
        <a:bodyPr/>
        <a:lstStyle/>
        <a:p>
          <a:endParaRPr lang="en-US"/>
        </a:p>
      </dgm:t>
    </dgm:pt>
    <dgm:pt modelId="{CDBA7F43-0AC9-4C97-88D5-FAE1B4EA4EA1}" type="parTrans" cxnId="{68735185-D6F3-471C-8585-DF1C3EAF13B4}">
      <dgm:prSet/>
      <dgm:spPr/>
      <dgm:t>
        <a:bodyPr/>
        <a:lstStyle/>
        <a:p>
          <a:endParaRPr lang="en-US"/>
        </a:p>
      </dgm:t>
    </dgm:pt>
    <dgm:pt modelId="{EA2CF61C-E26A-46C8-BC68-ABB20534F5F3}" type="sibTrans" cxnId="{68735185-D6F3-471C-8585-DF1C3EAF13B4}">
      <dgm:prSet/>
      <dgm:spPr/>
      <dgm:t>
        <a:bodyPr/>
        <a:lstStyle/>
        <a:p>
          <a:endParaRPr lang="en-US"/>
        </a:p>
      </dgm:t>
    </dgm:pt>
    <dgm:pt modelId="{CAECD767-8F84-4BE4-A6C2-1E8AA0758627}">
      <dgm:prSet phldrT="[Text]"/>
      <dgm:spPr/>
      <dgm:t>
        <a:bodyPr/>
        <a:lstStyle/>
        <a:p>
          <a:r>
            <a:rPr lang="fa-IR" dirty="0" smtClean="0"/>
            <a:t>افزایش بیکاری</a:t>
          </a:r>
          <a:endParaRPr lang="en-US" dirty="0"/>
        </a:p>
      </dgm:t>
    </dgm:pt>
    <dgm:pt modelId="{9AB843D9-028D-4BE5-A3CD-6D09EE4B68C9}" type="parTrans" cxnId="{DDACBD8F-2A9C-49B2-8074-6E7632B7F538}">
      <dgm:prSet/>
      <dgm:spPr/>
      <dgm:t>
        <a:bodyPr/>
        <a:lstStyle/>
        <a:p>
          <a:endParaRPr lang="en-US"/>
        </a:p>
      </dgm:t>
    </dgm:pt>
    <dgm:pt modelId="{DE868BB0-515B-42D3-BBA9-61F944D32F45}" type="sibTrans" cxnId="{DDACBD8F-2A9C-49B2-8074-6E7632B7F538}">
      <dgm:prSet/>
      <dgm:spPr/>
      <dgm:t>
        <a:bodyPr/>
        <a:lstStyle/>
        <a:p>
          <a:endParaRPr lang="en-US"/>
        </a:p>
      </dgm:t>
    </dgm:pt>
    <dgm:pt modelId="{B011E28F-D45E-4968-8819-24D75AB59DC2}" type="pres">
      <dgm:prSet presAssocID="{7A85902D-B919-48FD-9F9C-C52FB55122B9}" presName="Name0" presStyleCnt="0">
        <dgm:presLayoutVars>
          <dgm:chMax val="4"/>
          <dgm:resizeHandles val="exact"/>
        </dgm:presLayoutVars>
      </dgm:prSet>
      <dgm:spPr/>
      <dgm:t>
        <a:bodyPr/>
        <a:lstStyle/>
        <a:p>
          <a:endParaRPr lang="en-US"/>
        </a:p>
      </dgm:t>
    </dgm:pt>
    <dgm:pt modelId="{C5113ACF-39C2-43A8-8544-82FA6F3BA12D}" type="pres">
      <dgm:prSet presAssocID="{7A85902D-B919-48FD-9F9C-C52FB55122B9}" presName="ellipse" presStyleLbl="trBgShp" presStyleIdx="0" presStyleCnt="1" custFlipVert="0" custFlipHor="1" custScaleX="11530" custScaleY="48892"/>
      <dgm:spPr/>
    </dgm:pt>
    <dgm:pt modelId="{EDF00C2A-C746-4323-A37D-94BC3E0A7548}" type="pres">
      <dgm:prSet presAssocID="{7A85902D-B919-48FD-9F9C-C52FB55122B9}" presName="arrow1" presStyleLbl="fgShp" presStyleIdx="0" presStyleCnt="1"/>
      <dgm:spPr/>
    </dgm:pt>
    <dgm:pt modelId="{65BE606E-DAD1-4462-B870-81CDB5D65A71}" type="pres">
      <dgm:prSet presAssocID="{7A85902D-B919-48FD-9F9C-C52FB55122B9}" presName="rectangle" presStyleLbl="revTx" presStyleIdx="0" presStyleCnt="1">
        <dgm:presLayoutVars>
          <dgm:bulletEnabled val="1"/>
        </dgm:presLayoutVars>
      </dgm:prSet>
      <dgm:spPr/>
      <dgm:t>
        <a:bodyPr/>
        <a:lstStyle/>
        <a:p>
          <a:endParaRPr lang="en-US"/>
        </a:p>
      </dgm:t>
    </dgm:pt>
    <dgm:pt modelId="{96362489-2970-418F-A183-5DD1321D6024}" type="pres">
      <dgm:prSet presAssocID="{CAECD767-8F84-4BE4-A6C2-1E8AA0758627}" presName="item1" presStyleLbl="node1" presStyleIdx="0" presStyleCnt="3" custScaleX="150531" custScaleY="203742">
        <dgm:presLayoutVars>
          <dgm:bulletEnabled val="1"/>
        </dgm:presLayoutVars>
      </dgm:prSet>
      <dgm:spPr/>
      <dgm:t>
        <a:bodyPr/>
        <a:lstStyle/>
        <a:p>
          <a:endParaRPr lang="en-US"/>
        </a:p>
      </dgm:t>
    </dgm:pt>
    <dgm:pt modelId="{59E61622-26F7-494F-8E8E-F0E8ED9655CA}" type="pres">
      <dgm:prSet presAssocID="{392887CA-3F2D-4D26-9DF8-BE868F7026BC}" presName="item2" presStyleLbl="node1" presStyleIdx="1" presStyleCnt="3" custScaleX="308218" custScaleY="152852" custLinFactNeighborX="-56195" custLinFactNeighborY="-41904">
        <dgm:presLayoutVars>
          <dgm:bulletEnabled val="1"/>
        </dgm:presLayoutVars>
      </dgm:prSet>
      <dgm:spPr/>
      <dgm:t>
        <a:bodyPr/>
        <a:lstStyle/>
        <a:p>
          <a:endParaRPr lang="en-US"/>
        </a:p>
      </dgm:t>
    </dgm:pt>
    <dgm:pt modelId="{EF78D2E8-C682-40A4-8AA7-D4101E6780ED}" type="pres">
      <dgm:prSet presAssocID="{60E9E4CA-2D48-41A0-A78F-A0A6C1BB7803}" presName="item3" presStyleLbl="node1" presStyleIdx="2" presStyleCnt="3" custScaleX="238040" custScaleY="143329" custLinFactNeighborX="68386" custLinFactNeighborY="-22488">
        <dgm:presLayoutVars>
          <dgm:bulletEnabled val="1"/>
        </dgm:presLayoutVars>
      </dgm:prSet>
      <dgm:spPr/>
      <dgm:t>
        <a:bodyPr/>
        <a:lstStyle/>
        <a:p>
          <a:endParaRPr lang="en-US"/>
        </a:p>
      </dgm:t>
    </dgm:pt>
    <dgm:pt modelId="{BDE33FCF-F1FF-4DB2-987F-B69D3E2B1BD5}" type="pres">
      <dgm:prSet presAssocID="{7A85902D-B919-48FD-9F9C-C52FB55122B9}" presName="funnel" presStyleLbl="trAlignAcc1" presStyleIdx="0" presStyleCnt="1" custScaleX="183640" custScaleY="142857" custLinFactNeighborX="-12" custLinFactNeighborY="2266"/>
      <dgm:spPr/>
      <dgm:t>
        <a:bodyPr/>
        <a:lstStyle/>
        <a:p>
          <a:endParaRPr lang="en-US"/>
        </a:p>
      </dgm:t>
    </dgm:pt>
  </dgm:ptLst>
  <dgm:cxnLst>
    <dgm:cxn modelId="{DDACBD8F-2A9C-49B2-8074-6E7632B7F538}" srcId="{7A85902D-B919-48FD-9F9C-C52FB55122B9}" destId="{CAECD767-8F84-4BE4-A6C2-1E8AA0758627}" srcOrd="1" destOrd="0" parTransId="{9AB843D9-028D-4BE5-A3CD-6D09EE4B68C9}" sibTransId="{DE868BB0-515B-42D3-BBA9-61F944D32F45}"/>
    <dgm:cxn modelId="{54798A70-1548-4EEE-AE95-6AC8EBFCF64C}" type="presOf" srcId="{1EF04C3F-3B58-4272-AC21-A07B27C51D07}" destId="{EF78D2E8-C682-40A4-8AA7-D4101E6780ED}" srcOrd="0" destOrd="0" presId="urn:microsoft.com/office/officeart/2005/8/layout/funnel1"/>
    <dgm:cxn modelId="{4F0E0E5D-0820-4835-9505-26EEBBC366A8}" srcId="{7A85902D-B919-48FD-9F9C-C52FB55122B9}" destId="{1EF04C3F-3B58-4272-AC21-A07B27C51D07}" srcOrd="0" destOrd="0" parTransId="{D9B05F62-CBE5-4E9B-97C7-52700D66B252}" sibTransId="{3D62CFE7-0186-4C34-85E9-90E0FC907948}"/>
    <dgm:cxn modelId="{68735185-D6F3-471C-8585-DF1C3EAF13B4}" srcId="{7A85902D-B919-48FD-9F9C-C52FB55122B9}" destId="{04B933C7-9EF3-441B-8DCA-4BAFBDC37178}" srcOrd="4" destOrd="0" parTransId="{CDBA7F43-0AC9-4C97-88D5-FAE1B4EA4EA1}" sibTransId="{EA2CF61C-E26A-46C8-BC68-ABB20534F5F3}"/>
    <dgm:cxn modelId="{3B553FBB-AD9E-45F5-8E25-4C36537B6F68}" type="presOf" srcId="{60E9E4CA-2D48-41A0-A78F-A0A6C1BB7803}" destId="{65BE606E-DAD1-4462-B870-81CDB5D65A71}" srcOrd="0" destOrd="0" presId="urn:microsoft.com/office/officeart/2005/8/layout/funnel1"/>
    <dgm:cxn modelId="{C5E51385-2851-4152-8359-A80C58F4C5E2}" type="presOf" srcId="{7A85902D-B919-48FD-9F9C-C52FB55122B9}" destId="{B011E28F-D45E-4968-8819-24D75AB59DC2}" srcOrd="0" destOrd="0" presId="urn:microsoft.com/office/officeart/2005/8/layout/funnel1"/>
    <dgm:cxn modelId="{5359BA52-1312-4773-8324-21D6A391732D}" type="presOf" srcId="{392887CA-3F2D-4D26-9DF8-BE868F7026BC}" destId="{96362489-2970-418F-A183-5DD1321D6024}" srcOrd="0" destOrd="0" presId="urn:microsoft.com/office/officeart/2005/8/layout/funnel1"/>
    <dgm:cxn modelId="{EF00F182-60C5-4007-B804-BAAFAB3082CF}" type="presOf" srcId="{CAECD767-8F84-4BE4-A6C2-1E8AA0758627}" destId="{59E61622-26F7-494F-8E8E-F0E8ED9655CA}" srcOrd="0" destOrd="0" presId="urn:microsoft.com/office/officeart/2005/8/layout/funnel1"/>
    <dgm:cxn modelId="{92E61BF6-E1A3-45E5-88C7-794959854CB9}" srcId="{7A85902D-B919-48FD-9F9C-C52FB55122B9}" destId="{60E9E4CA-2D48-41A0-A78F-A0A6C1BB7803}" srcOrd="3" destOrd="0" parTransId="{FF8A837E-3F86-411B-8CAD-575D34FAF9AF}" sibTransId="{A31482F3-9B1F-4B4B-874E-A49F1F011E72}"/>
    <dgm:cxn modelId="{8958A48C-9D12-4742-9B82-B2B8BFA520ED}" srcId="{7A85902D-B919-48FD-9F9C-C52FB55122B9}" destId="{392887CA-3F2D-4D26-9DF8-BE868F7026BC}" srcOrd="2" destOrd="0" parTransId="{0CD4A639-3D90-4A3C-8A6F-54C61A3AB666}" sibTransId="{A2EBBC18-B922-454D-9D65-0834A5084A78}"/>
    <dgm:cxn modelId="{B8001DBF-6190-47D1-8CAC-F9D20965A9E4}" type="presParOf" srcId="{B011E28F-D45E-4968-8819-24D75AB59DC2}" destId="{C5113ACF-39C2-43A8-8544-82FA6F3BA12D}" srcOrd="0" destOrd="0" presId="urn:microsoft.com/office/officeart/2005/8/layout/funnel1"/>
    <dgm:cxn modelId="{D1DFDE92-2B82-4AAF-A550-4EC93C69101D}" type="presParOf" srcId="{B011E28F-D45E-4968-8819-24D75AB59DC2}" destId="{EDF00C2A-C746-4323-A37D-94BC3E0A7548}" srcOrd="1" destOrd="0" presId="urn:microsoft.com/office/officeart/2005/8/layout/funnel1"/>
    <dgm:cxn modelId="{3E70CE2D-3295-4840-9194-C3E4588FD663}" type="presParOf" srcId="{B011E28F-D45E-4968-8819-24D75AB59DC2}" destId="{65BE606E-DAD1-4462-B870-81CDB5D65A71}" srcOrd="2" destOrd="0" presId="urn:microsoft.com/office/officeart/2005/8/layout/funnel1"/>
    <dgm:cxn modelId="{46FEA236-4A2D-4B1F-B32F-CE92C6850A8E}" type="presParOf" srcId="{B011E28F-D45E-4968-8819-24D75AB59DC2}" destId="{96362489-2970-418F-A183-5DD1321D6024}" srcOrd="3" destOrd="0" presId="urn:microsoft.com/office/officeart/2005/8/layout/funnel1"/>
    <dgm:cxn modelId="{45091429-288D-4D5B-8E75-924B2C864FED}" type="presParOf" srcId="{B011E28F-D45E-4968-8819-24D75AB59DC2}" destId="{59E61622-26F7-494F-8E8E-F0E8ED9655CA}" srcOrd="4" destOrd="0" presId="urn:microsoft.com/office/officeart/2005/8/layout/funnel1"/>
    <dgm:cxn modelId="{4D67666E-14B0-44E2-A4D8-1996CFB69584}" type="presParOf" srcId="{B011E28F-D45E-4968-8819-24D75AB59DC2}" destId="{EF78D2E8-C682-40A4-8AA7-D4101E6780ED}" srcOrd="5" destOrd="0" presId="urn:microsoft.com/office/officeart/2005/8/layout/funnel1"/>
    <dgm:cxn modelId="{3FE429D9-BEC9-4600-A61C-0F3EBAA1A5EA}" type="presParOf" srcId="{B011E28F-D45E-4968-8819-24D75AB59DC2}" destId="{BDE33FCF-F1FF-4DB2-987F-B69D3E2B1BD5}" srcOrd="6" destOrd="0" presId="urn:microsoft.com/office/officeart/2005/8/layout/funnel1"/>
  </dgm:cxnLst>
  <dgm:bg>
    <a:effectLst>
      <a:glow rad="228600">
        <a:schemeClr val="accent2">
          <a:satMod val="175000"/>
          <a:alpha val="40000"/>
        </a:schemeClr>
      </a:glo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5072046-314A-4E7F-9A0E-B6E3BB47B370}" type="doc">
      <dgm:prSet loTypeId="urn:microsoft.com/office/officeart/2005/8/layout/radial3" loCatId="cycle" qsTypeId="urn:microsoft.com/office/officeart/2005/8/quickstyle/simple3" qsCatId="simple" csTypeId="urn:microsoft.com/office/officeart/2005/8/colors/accent1_2" csCatId="accent1" phldr="1"/>
      <dgm:spPr/>
      <dgm:t>
        <a:bodyPr/>
        <a:lstStyle/>
        <a:p>
          <a:endParaRPr lang="en-US"/>
        </a:p>
      </dgm:t>
    </dgm:pt>
    <dgm:pt modelId="{15A7F767-07ED-4C44-913E-D0A2E4F18702}">
      <dgm:prSet phldrT="[Text]"/>
      <dgm:spPr/>
      <dgm:t>
        <a:bodyPr/>
        <a:lstStyle/>
        <a:p>
          <a:r>
            <a:rPr lang="fa-IR" dirty="0" smtClean="0"/>
            <a:t>سطح خرد</a:t>
          </a:r>
          <a:endParaRPr lang="en-US" dirty="0"/>
        </a:p>
      </dgm:t>
    </dgm:pt>
    <dgm:pt modelId="{AB0205E8-1B5C-48D5-A875-897D6B34D757}" type="parTrans" cxnId="{F161885A-C0E8-41F4-B045-F470FA1D6582}">
      <dgm:prSet/>
      <dgm:spPr/>
      <dgm:t>
        <a:bodyPr/>
        <a:lstStyle/>
        <a:p>
          <a:endParaRPr lang="en-US"/>
        </a:p>
      </dgm:t>
    </dgm:pt>
    <dgm:pt modelId="{BEF64FFF-382F-4DB3-A442-8CDA85C8F096}" type="sibTrans" cxnId="{F161885A-C0E8-41F4-B045-F470FA1D6582}">
      <dgm:prSet/>
      <dgm:spPr/>
      <dgm:t>
        <a:bodyPr/>
        <a:lstStyle/>
        <a:p>
          <a:endParaRPr lang="en-US"/>
        </a:p>
      </dgm:t>
    </dgm:pt>
    <dgm:pt modelId="{C44649CD-D315-48CF-A84C-C5B13963E1E5}">
      <dgm:prSet phldrT="[Text]" custT="1"/>
      <dgm:spPr/>
      <dgm:t>
        <a:bodyPr/>
        <a:lstStyle/>
        <a:p>
          <a:r>
            <a:rPr lang="fa-IR" sz="4400" b="1" dirty="0" smtClean="0"/>
            <a:t>ذینفعان</a:t>
          </a:r>
          <a:endParaRPr lang="en-US" sz="4400" b="1" dirty="0"/>
        </a:p>
      </dgm:t>
    </dgm:pt>
    <dgm:pt modelId="{79C67252-7ABF-424C-9D6F-F4B96F2F2BEC}" type="parTrans" cxnId="{E4EBF191-C545-4363-A77D-214748621E2A}">
      <dgm:prSet/>
      <dgm:spPr/>
      <dgm:t>
        <a:bodyPr/>
        <a:lstStyle/>
        <a:p>
          <a:endParaRPr lang="en-US"/>
        </a:p>
      </dgm:t>
    </dgm:pt>
    <dgm:pt modelId="{971596EC-587E-49ED-8601-57E59BF3969E}" type="sibTrans" cxnId="{E4EBF191-C545-4363-A77D-214748621E2A}">
      <dgm:prSet/>
      <dgm:spPr/>
      <dgm:t>
        <a:bodyPr/>
        <a:lstStyle/>
        <a:p>
          <a:endParaRPr lang="en-US"/>
        </a:p>
      </dgm:t>
    </dgm:pt>
    <dgm:pt modelId="{79A8F3EF-7D69-4069-835F-E24357878C04}">
      <dgm:prSet phldrT="[Text]" custT="1"/>
      <dgm:spPr/>
      <dgm:t>
        <a:bodyPr/>
        <a:lstStyle/>
        <a:p>
          <a:r>
            <a:rPr lang="fa-IR" sz="3600" b="1" dirty="0" smtClean="0"/>
            <a:t>بنگاههای</a:t>
          </a:r>
          <a:r>
            <a:rPr lang="fa-IR" sz="3600" dirty="0" smtClean="0"/>
            <a:t> اقتصادی</a:t>
          </a:r>
          <a:endParaRPr lang="en-US" sz="3600" dirty="0"/>
        </a:p>
      </dgm:t>
    </dgm:pt>
    <dgm:pt modelId="{64B3ED98-3A03-401D-9BA3-39C80E564FE2}" type="parTrans" cxnId="{C73F6970-8C0C-4E32-9A1C-6D5C0221F731}">
      <dgm:prSet/>
      <dgm:spPr/>
      <dgm:t>
        <a:bodyPr/>
        <a:lstStyle/>
        <a:p>
          <a:endParaRPr lang="en-US"/>
        </a:p>
      </dgm:t>
    </dgm:pt>
    <dgm:pt modelId="{706A153B-6651-400A-AA0E-933E41657DDA}" type="sibTrans" cxnId="{C73F6970-8C0C-4E32-9A1C-6D5C0221F731}">
      <dgm:prSet/>
      <dgm:spPr/>
      <dgm:t>
        <a:bodyPr/>
        <a:lstStyle/>
        <a:p>
          <a:endParaRPr lang="en-US"/>
        </a:p>
      </dgm:t>
    </dgm:pt>
    <dgm:pt modelId="{CB4DA09E-4CB1-4C3A-9A98-E444DCC448BD}">
      <dgm:prSet phldrT="[Text]"/>
      <dgm:spPr/>
      <dgm:t>
        <a:bodyPr/>
        <a:lstStyle/>
        <a:p>
          <a:r>
            <a:rPr lang="fa-IR" b="1" dirty="0" smtClean="0"/>
            <a:t>سرمایه</a:t>
          </a:r>
          <a:r>
            <a:rPr lang="fa-IR" dirty="0" smtClean="0"/>
            <a:t> </a:t>
          </a:r>
          <a:r>
            <a:rPr lang="fa-IR" b="1" dirty="0" smtClean="0"/>
            <a:t>گذاران</a:t>
          </a:r>
          <a:endParaRPr lang="en-US" b="1" dirty="0"/>
        </a:p>
      </dgm:t>
    </dgm:pt>
    <dgm:pt modelId="{96AA5A98-C09B-4729-8348-FA2B1908BF16}" type="parTrans" cxnId="{AB66DB8B-BF8F-4B6D-8537-BAFC617FBB00}">
      <dgm:prSet/>
      <dgm:spPr/>
      <dgm:t>
        <a:bodyPr/>
        <a:lstStyle/>
        <a:p>
          <a:endParaRPr lang="en-US"/>
        </a:p>
      </dgm:t>
    </dgm:pt>
    <dgm:pt modelId="{A8110DE3-54FA-4FFC-80BE-67CAC53A7E88}" type="sibTrans" cxnId="{AB66DB8B-BF8F-4B6D-8537-BAFC617FBB00}">
      <dgm:prSet/>
      <dgm:spPr/>
      <dgm:t>
        <a:bodyPr/>
        <a:lstStyle/>
        <a:p>
          <a:endParaRPr lang="en-US"/>
        </a:p>
      </dgm:t>
    </dgm:pt>
    <dgm:pt modelId="{BD0787E5-DBC5-40D1-BDC4-9DC6E9110A0E}">
      <dgm:prSet phldrT="[Text]" custT="1"/>
      <dgm:spPr/>
      <dgm:t>
        <a:bodyPr/>
        <a:lstStyle/>
        <a:p>
          <a:r>
            <a:rPr lang="fa-IR" sz="3600" b="1" dirty="0" smtClean="0"/>
            <a:t>سهامداران</a:t>
          </a:r>
          <a:endParaRPr lang="en-US" sz="2000" b="1" dirty="0"/>
        </a:p>
      </dgm:t>
    </dgm:pt>
    <dgm:pt modelId="{1D2D6574-1D99-4760-B611-14F8C09B32DB}" type="parTrans" cxnId="{87D8397D-4858-4062-880E-1201C04BD684}">
      <dgm:prSet/>
      <dgm:spPr/>
      <dgm:t>
        <a:bodyPr/>
        <a:lstStyle/>
        <a:p>
          <a:endParaRPr lang="en-US"/>
        </a:p>
      </dgm:t>
    </dgm:pt>
    <dgm:pt modelId="{B93EA15E-3FE2-48A5-B440-03B768E4B11A}" type="sibTrans" cxnId="{87D8397D-4858-4062-880E-1201C04BD684}">
      <dgm:prSet/>
      <dgm:spPr/>
      <dgm:t>
        <a:bodyPr/>
        <a:lstStyle/>
        <a:p>
          <a:endParaRPr lang="en-US"/>
        </a:p>
      </dgm:t>
    </dgm:pt>
    <dgm:pt modelId="{50894DB8-D997-402C-B45D-2E9643A358DD}">
      <dgm:prSet phldrT="[Text]"/>
      <dgm:spPr/>
      <dgm:t>
        <a:bodyPr/>
        <a:lstStyle/>
        <a:p>
          <a:endParaRPr lang="en-US"/>
        </a:p>
      </dgm:t>
    </dgm:pt>
    <dgm:pt modelId="{5D10ED70-4C0B-41EB-8550-51F5A8269DDA}" type="parTrans" cxnId="{72EC6824-19D9-4A36-A084-1847C0F21C5B}">
      <dgm:prSet/>
      <dgm:spPr/>
      <dgm:t>
        <a:bodyPr/>
        <a:lstStyle/>
        <a:p>
          <a:endParaRPr lang="en-US"/>
        </a:p>
      </dgm:t>
    </dgm:pt>
    <dgm:pt modelId="{6C258381-DD41-4897-8E26-75BEACF008A1}" type="sibTrans" cxnId="{72EC6824-19D9-4A36-A084-1847C0F21C5B}">
      <dgm:prSet/>
      <dgm:spPr/>
      <dgm:t>
        <a:bodyPr/>
        <a:lstStyle/>
        <a:p>
          <a:endParaRPr lang="en-US"/>
        </a:p>
      </dgm:t>
    </dgm:pt>
    <dgm:pt modelId="{D14FBB33-24ED-4DEE-9FAA-4FC6545E7D80}" type="pres">
      <dgm:prSet presAssocID="{E5072046-314A-4E7F-9A0E-B6E3BB47B370}" presName="composite" presStyleCnt="0">
        <dgm:presLayoutVars>
          <dgm:chMax val="1"/>
          <dgm:dir/>
          <dgm:resizeHandles val="exact"/>
        </dgm:presLayoutVars>
      </dgm:prSet>
      <dgm:spPr/>
      <dgm:t>
        <a:bodyPr/>
        <a:lstStyle/>
        <a:p>
          <a:endParaRPr lang="en-US"/>
        </a:p>
      </dgm:t>
    </dgm:pt>
    <dgm:pt modelId="{DF84216A-2D15-4187-B5EA-FD0564F0EC3E}" type="pres">
      <dgm:prSet presAssocID="{E5072046-314A-4E7F-9A0E-B6E3BB47B370}" presName="radial" presStyleCnt="0">
        <dgm:presLayoutVars>
          <dgm:animLvl val="ctr"/>
        </dgm:presLayoutVars>
      </dgm:prSet>
      <dgm:spPr/>
      <dgm:t>
        <a:bodyPr/>
        <a:lstStyle/>
        <a:p>
          <a:endParaRPr lang="en-US"/>
        </a:p>
      </dgm:t>
    </dgm:pt>
    <dgm:pt modelId="{685DB15F-8C47-48B0-862B-FE7EFAC4AF2F}" type="pres">
      <dgm:prSet presAssocID="{15A7F767-07ED-4C44-913E-D0A2E4F18702}" presName="centerShape" presStyleLbl="vennNode1" presStyleIdx="0" presStyleCnt="5"/>
      <dgm:spPr/>
      <dgm:t>
        <a:bodyPr/>
        <a:lstStyle/>
        <a:p>
          <a:endParaRPr lang="en-US"/>
        </a:p>
      </dgm:t>
    </dgm:pt>
    <dgm:pt modelId="{C11029EA-D182-4FCC-BD64-F8C59D6853D7}" type="pres">
      <dgm:prSet presAssocID="{C44649CD-D315-48CF-A84C-C5B13963E1E5}" presName="node" presStyleLbl="vennNode1" presStyleIdx="1" presStyleCnt="5" custScaleX="243382">
        <dgm:presLayoutVars>
          <dgm:bulletEnabled val="1"/>
        </dgm:presLayoutVars>
      </dgm:prSet>
      <dgm:spPr/>
      <dgm:t>
        <a:bodyPr/>
        <a:lstStyle/>
        <a:p>
          <a:endParaRPr lang="en-US"/>
        </a:p>
      </dgm:t>
    </dgm:pt>
    <dgm:pt modelId="{18763086-9F2E-4511-B952-64AC01DE374C}" type="pres">
      <dgm:prSet presAssocID="{79A8F3EF-7D69-4069-835F-E24357878C04}" presName="node" presStyleLbl="vennNode1" presStyleIdx="2" presStyleCnt="5" custScaleX="203882" custRadScaleRad="115785" custRadScaleInc="-2318">
        <dgm:presLayoutVars>
          <dgm:bulletEnabled val="1"/>
        </dgm:presLayoutVars>
      </dgm:prSet>
      <dgm:spPr/>
      <dgm:t>
        <a:bodyPr/>
        <a:lstStyle/>
        <a:p>
          <a:endParaRPr lang="en-US"/>
        </a:p>
      </dgm:t>
    </dgm:pt>
    <dgm:pt modelId="{1D11BC5D-DC27-4B35-90BE-441711D9E031}" type="pres">
      <dgm:prSet presAssocID="{CB4DA09E-4CB1-4C3A-9A98-E444DCC448BD}" presName="node" presStyleLbl="vennNode1" presStyleIdx="3" presStyleCnt="5" custScaleX="274636" custScaleY="119942">
        <dgm:presLayoutVars>
          <dgm:bulletEnabled val="1"/>
        </dgm:presLayoutVars>
      </dgm:prSet>
      <dgm:spPr/>
      <dgm:t>
        <a:bodyPr/>
        <a:lstStyle/>
        <a:p>
          <a:endParaRPr lang="en-US"/>
        </a:p>
      </dgm:t>
    </dgm:pt>
    <dgm:pt modelId="{2AC9D308-178B-4A52-8A5C-15205C174492}" type="pres">
      <dgm:prSet presAssocID="{BD0787E5-DBC5-40D1-BDC4-9DC6E9110A0E}" presName="node" presStyleLbl="vennNode1" presStyleIdx="4" presStyleCnt="5" custScaleX="206767" custRadScaleRad="123218" custRadScaleInc="2178">
        <dgm:presLayoutVars>
          <dgm:bulletEnabled val="1"/>
        </dgm:presLayoutVars>
      </dgm:prSet>
      <dgm:spPr/>
      <dgm:t>
        <a:bodyPr/>
        <a:lstStyle/>
        <a:p>
          <a:endParaRPr lang="en-US"/>
        </a:p>
      </dgm:t>
    </dgm:pt>
  </dgm:ptLst>
  <dgm:cxnLst>
    <dgm:cxn modelId="{72F15168-428F-4E45-B205-8239817FA933}" type="presOf" srcId="{C44649CD-D315-48CF-A84C-C5B13963E1E5}" destId="{C11029EA-D182-4FCC-BD64-F8C59D6853D7}" srcOrd="0" destOrd="0" presId="urn:microsoft.com/office/officeart/2005/8/layout/radial3"/>
    <dgm:cxn modelId="{23BDA7C5-2A9A-4086-A6D7-537F413C09D6}" type="presOf" srcId="{CB4DA09E-4CB1-4C3A-9A98-E444DCC448BD}" destId="{1D11BC5D-DC27-4B35-90BE-441711D9E031}" srcOrd="0" destOrd="0" presId="urn:microsoft.com/office/officeart/2005/8/layout/radial3"/>
    <dgm:cxn modelId="{E4EBF191-C545-4363-A77D-214748621E2A}" srcId="{15A7F767-07ED-4C44-913E-D0A2E4F18702}" destId="{C44649CD-D315-48CF-A84C-C5B13963E1E5}" srcOrd="0" destOrd="0" parTransId="{79C67252-7ABF-424C-9D6F-F4B96F2F2BEC}" sibTransId="{971596EC-587E-49ED-8601-57E59BF3969E}"/>
    <dgm:cxn modelId="{C73F6970-8C0C-4E32-9A1C-6D5C0221F731}" srcId="{15A7F767-07ED-4C44-913E-D0A2E4F18702}" destId="{79A8F3EF-7D69-4069-835F-E24357878C04}" srcOrd="1" destOrd="0" parTransId="{64B3ED98-3A03-401D-9BA3-39C80E564FE2}" sibTransId="{706A153B-6651-400A-AA0E-933E41657DDA}"/>
    <dgm:cxn modelId="{72EC6824-19D9-4A36-A084-1847C0F21C5B}" srcId="{E5072046-314A-4E7F-9A0E-B6E3BB47B370}" destId="{50894DB8-D997-402C-B45D-2E9643A358DD}" srcOrd="1" destOrd="0" parTransId="{5D10ED70-4C0B-41EB-8550-51F5A8269DDA}" sibTransId="{6C258381-DD41-4897-8E26-75BEACF008A1}"/>
    <dgm:cxn modelId="{F161885A-C0E8-41F4-B045-F470FA1D6582}" srcId="{E5072046-314A-4E7F-9A0E-B6E3BB47B370}" destId="{15A7F767-07ED-4C44-913E-D0A2E4F18702}" srcOrd="0" destOrd="0" parTransId="{AB0205E8-1B5C-48D5-A875-897D6B34D757}" sibTransId="{BEF64FFF-382F-4DB3-A442-8CDA85C8F096}"/>
    <dgm:cxn modelId="{CA354E21-2F48-46A9-BCD5-E1711CF8A01E}" type="presOf" srcId="{15A7F767-07ED-4C44-913E-D0A2E4F18702}" destId="{685DB15F-8C47-48B0-862B-FE7EFAC4AF2F}" srcOrd="0" destOrd="0" presId="urn:microsoft.com/office/officeart/2005/8/layout/radial3"/>
    <dgm:cxn modelId="{87D8397D-4858-4062-880E-1201C04BD684}" srcId="{15A7F767-07ED-4C44-913E-D0A2E4F18702}" destId="{BD0787E5-DBC5-40D1-BDC4-9DC6E9110A0E}" srcOrd="3" destOrd="0" parTransId="{1D2D6574-1D99-4760-B611-14F8C09B32DB}" sibTransId="{B93EA15E-3FE2-48A5-B440-03B768E4B11A}"/>
    <dgm:cxn modelId="{0588A71A-9AE5-4415-B6ED-D5938B78529F}" type="presOf" srcId="{79A8F3EF-7D69-4069-835F-E24357878C04}" destId="{18763086-9F2E-4511-B952-64AC01DE374C}" srcOrd="0" destOrd="0" presId="urn:microsoft.com/office/officeart/2005/8/layout/radial3"/>
    <dgm:cxn modelId="{BBC441EB-4BD6-4FCC-A0FA-A1DF54F70D20}" type="presOf" srcId="{E5072046-314A-4E7F-9A0E-B6E3BB47B370}" destId="{D14FBB33-24ED-4DEE-9FAA-4FC6545E7D80}" srcOrd="0" destOrd="0" presId="urn:microsoft.com/office/officeart/2005/8/layout/radial3"/>
    <dgm:cxn modelId="{D9BA4A2F-108D-4273-9B28-3662D0FA1129}" type="presOf" srcId="{BD0787E5-DBC5-40D1-BDC4-9DC6E9110A0E}" destId="{2AC9D308-178B-4A52-8A5C-15205C174492}" srcOrd="0" destOrd="0" presId="urn:microsoft.com/office/officeart/2005/8/layout/radial3"/>
    <dgm:cxn modelId="{AB66DB8B-BF8F-4B6D-8537-BAFC617FBB00}" srcId="{15A7F767-07ED-4C44-913E-D0A2E4F18702}" destId="{CB4DA09E-4CB1-4C3A-9A98-E444DCC448BD}" srcOrd="2" destOrd="0" parTransId="{96AA5A98-C09B-4729-8348-FA2B1908BF16}" sibTransId="{A8110DE3-54FA-4FFC-80BE-67CAC53A7E88}"/>
    <dgm:cxn modelId="{9420A5C3-233F-4AB6-8F75-926DCD3367DD}" type="presParOf" srcId="{D14FBB33-24ED-4DEE-9FAA-4FC6545E7D80}" destId="{DF84216A-2D15-4187-B5EA-FD0564F0EC3E}" srcOrd="0" destOrd="0" presId="urn:microsoft.com/office/officeart/2005/8/layout/radial3"/>
    <dgm:cxn modelId="{E2362C5B-71B5-44E8-96BF-D85EA3449D68}" type="presParOf" srcId="{DF84216A-2D15-4187-B5EA-FD0564F0EC3E}" destId="{685DB15F-8C47-48B0-862B-FE7EFAC4AF2F}" srcOrd="0" destOrd="0" presId="urn:microsoft.com/office/officeart/2005/8/layout/radial3"/>
    <dgm:cxn modelId="{7DF74591-94CA-4929-B0E6-E4CD9AE6EA02}" type="presParOf" srcId="{DF84216A-2D15-4187-B5EA-FD0564F0EC3E}" destId="{C11029EA-D182-4FCC-BD64-F8C59D6853D7}" srcOrd="1" destOrd="0" presId="urn:microsoft.com/office/officeart/2005/8/layout/radial3"/>
    <dgm:cxn modelId="{23A3A949-5109-45ED-BDAF-56551A36D5BB}" type="presParOf" srcId="{DF84216A-2D15-4187-B5EA-FD0564F0EC3E}" destId="{18763086-9F2E-4511-B952-64AC01DE374C}" srcOrd="2" destOrd="0" presId="urn:microsoft.com/office/officeart/2005/8/layout/radial3"/>
    <dgm:cxn modelId="{F8FD951B-3BB0-4F30-8C33-1DF8230E20EB}" type="presParOf" srcId="{DF84216A-2D15-4187-B5EA-FD0564F0EC3E}" destId="{1D11BC5D-DC27-4B35-90BE-441711D9E031}" srcOrd="3" destOrd="0" presId="urn:microsoft.com/office/officeart/2005/8/layout/radial3"/>
    <dgm:cxn modelId="{B8EF6AB8-1E5F-4DAE-9E9D-F0524A526B4B}" type="presParOf" srcId="{DF84216A-2D15-4187-B5EA-FD0564F0EC3E}" destId="{2AC9D308-178B-4A52-8A5C-15205C174492}"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E06A9DF-B6EB-46BF-B605-EB5BE8A254B1}" type="doc">
      <dgm:prSet loTypeId="urn:microsoft.com/office/officeart/2008/layout/HorizontalMultiLevelHierarchy" loCatId="hierarchy" qsTypeId="urn:microsoft.com/office/officeart/2005/8/quickstyle/simple3" qsCatId="simple" csTypeId="urn:microsoft.com/office/officeart/2005/8/colors/accent1_2" csCatId="accent1" phldr="1"/>
      <dgm:spPr/>
      <dgm:t>
        <a:bodyPr/>
        <a:lstStyle/>
        <a:p>
          <a:endParaRPr lang="en-US"/>
        </a:p>
      </dgm:t>
    </dgm:pt>
    <dgm:pt modelId="{C1221FC4-9266-4EE4-BB12-7B783D5FAE71}">
      <dgm:prSet phldrT="[Text]"/>
      <dgm:spPr/>
      <dgm:t>
        <a:bodyPr/>
        <a:lstStyle/>
        <a:p>
          <a:r>
            <a:rPr lang="fa-IR" b="1" cap="none" spc="0" smtClean="0">
              <a:ln w="900" cmpd="sng">
                <a:prstDash val="solid"/>
              </a:ln>
              <a:effectLst>
                <a:innerShdw blurRad="101600" dist="76200" dir="5400000">
                  <a:schemeClr val="accent1">
                    <a:satMod val="190000"/>
                    <a:tint val="100000"/>
                    <a:alpha val="74000"/>
                  </a:schemeClr>
                </a:innerShdw>
              </a:effectLst>
            </a:rPr>
            <a:t>مدلهای پیش بین ورشکستگی</a:t>
          </a:r>
          <a:endParaRPr lang="en-US" b="1" cap="none" spc="0" dirty="0">
            <a:ln w="900" cmpd="sng">
              <a:prstDash val="solid"/>
            </a:ln>
            <a:effectLst>
              <a:innerShdw blurRad="101600" dist="76200" dir="5400000">
                <a:schemeClr val="accent1">
                  <a:satMod val="190000"/>
                  <a:tint val="100000"/>
                  <a:alpha val="74000"/>
                </a:schemeClr>
              </a:innerShdw>
            </a:effectLst>
          </a:endParaRPr>
        </a:p>
      </dgm:t>
    </dgm:pt>
    <dgm:pt modelId="{7C1EF7B8-D891-4784-8658-0D13BB5E5D34}" type="parTrans" cxnId="{6A7E44D6-32C0-453B-88FD-41CD9BFDFD90}">
      <dgm:prSet/>
      <dgm:spPr/>
      <dgm:t>
        <a:bodyPr/>
        <a:lstStyle/>
        <a:p>
          <a:endParaRPr lang="en-US" b="1" cap="none" spc="0">
            <a:ln w="900" cmpd="sng">
              <a:solidFill>
                <a:schemeClr val="accent1">
                  <a:satMod val="190000"/>
                  <a:alpha val="55000"/>
                </a:schemeClr>
              </a:solidFill>
              <a:prstDash val="solid"/>
            </a:ln>
            <a:solidFill>
              <a:schemeClr val="tx1"/>
            </a:solidFill>
            <a:effectLst>
              <a:innerShdw blurRad="101600" dist="76200" dir="5400000">
                <a:schemeClr val="accent1">
                  <a:satMod val="190000"/>
                  <a:tint val="100000"/>
                  <a:alpha val="74000"/>
                </a:schemeClr>
              </a:innerShdw>
            </a:effectLst>
          </a:endParaRPr>
        </a:p>
      </dgm:t>
    </dgm:pt>
    <dgm:pt modelId="{ED781A46-3CE2-455A-AB13-43B76421A351}" type="sibTrans" cxnId="{6A7E44D6-32C0-453B-88FD-41CD9BFDFD90}">
      <dgm:prSet/>
      <dgm:spPr/>
      <dgm:t>
        <a:bodyPr/>
        <a:lstStyle/>
        <a:p>
          <a:endParaRPr lang="en-US" b="1" cap="none" spc="0">
            <a:ln w="900" cmpd="sng">
              <a:solidFill>
                <a:schemeClr val="accent1">
                  <a:satMod val="190000"/>
                  <a:alpha val="55000"/>
                </a:schemeClr>
              </a:solidFill>
              <a:prstDash val="solid"/>
            </a:ln>
            <a:solidFill>
              <a:schemeClr val="tx1"/>
            </a:solidFill>
            <a:effectLst>
              <a:innerShdw blurRad="101600" dist="76200" dir="5400000">
                <a:schemeClr val="accent1">
                  <a:satMod val="190000"/>
                  <a:tint val="100000"/>
                  <a:alpha val="74000"/>
                </a:schemeClr>
              </a:innerShdw>
            </a:effectLst>
          </a:endParaRPr>
        </a:p>
      </dgm:t>
    </dgm:pt>
    <dgm:pt modelId="{6B5E4E2C-207C-4F4F-9FF7-82430AE1DE31}">
      <dgm:prSet phldrT="[Text]"/>
      <dgm:spPr/>
      <dgm:t>
        <a:bodyPr/>
        <a:lstStyle/>
        <a:p>
          <a:r>
            <a:rPr lang="fa-IR" b="1" cap="none" spc="0" smtClean="0">
              <a:ln w="900" cmpd="sng">
                <a:prstDash val="solid"/>
              </a:ln>
              <a:effectLst>
                <a:innerShdw blurRad="101600" dist="76200" dir="5400000">
                  <a:schemeClr val="accent1">
                    <a:satMod val="190000"/>
                    <a:tint val="100000"/>
                    <a:alpha val="74000"/>
                  </a:schemeClr>
                </a:innerShdw>
              </a:effectLst>
            </a:rPr>
            <a:t>مدلهای آماری</a:t>
          </a:r>
          <a:endParaRPr lang="en-US" b="1" cap="none" spc="0" dirty="0">
            <a:ln w="900" cmpd="sng">
              <a:prstDash val="solid"/>
            </a:ln>
            <a:effectLst>
              <a:innerShdw blurRad="101600" dist="76200" dir="5400000">
                <a:schemeClr val="accent1">
                  <a:satMod val="190000"/>
                  <a:tint val="100000"/>
                  <a:alpha val="74000"/>
                </a:schemeClr>
              </a:innerShdw>
            </a:effectLst>
          </a:endParaRPr>
        </a:p>
      </dgm:t>
    </dgm:pt>
    <dgm:pt modelId="{EFA87E23-DC98-4603-8DC2-591F0E36CCF8}" type="parTrans" cxnId="{ACA53976-6C30-424C-BEAB-F7BED59C0C0B}">
      <dgm:prSet/>
      <dgm:spPr/>
      <dgm:t>
        <a:bodyPr/>
        <a:lstStyle/>
        <a:p>
          <a:endParaRPr lang="en-US" b="1" cap="none" spc="0">
            <a:ln w="900" cmpd="sng">
              <a:solidFill>
                <a:schemeClr val="accent1">
                  <a:satMod val="190000"/>
                  <a:alpha val="55000"/>
                </a:schemeClr>
              </a:solidFill>
              <a:prstDash val="solid"/>
            </a:ln>
            <a:solidFill>
              <a:schemeClr val="tx1"/>
            </a:solidFill>
            <a:effectLst>
              <a:innerShdw blurRad="101600" dist="76200" dir="5400000">
                <a:schemeClr val="accent1">
                  <a:satMod val="190000"/>
                  <a:tint val="100000"/>
                  <a:alpha val="74000"/>
                </a:schemeClr>
              </a:innerShdw>
            </a:effectLst>
          </a:endParaRPr>
        </a:p>
      </dgm:t>
    </dgm:pt>
    <dgm:pt modelId="{F0D6A9C9-805D-431E-A8B2-E434A4D3C7EE}" type="sibTrans" cxnId="{ACA53976-6C30-424C-BEAB-F7BED59C0C0B}">
      <dgm:prSet/>
      <dgm:spPr/>
      <dgm:t>
        <a:bodyPr/>
        <a:lstStyle/>
        <a:p>
          <a:endParaRPr lang="en-US" b="1" cap="none" spc="0">
            <a:ln w="900" cmpd="sng">
              <a:solidFill>
                <a:schemeClr val="accent1">
                  <a:satMod val="190000"/>
                  <a:alpha val="55000"/>
                </a:schemeClr>
              </a:solidFill>
              <a:prstDash val="solid"/>
            </a:ln>
            <a:solidFill>
              <a:schemeClr val="tx1"/>
            </a:solidFill>
            <a:effectLst>
              <a:innerShdw blurRad="101600" dist="76200" dir="5400000">
                <a:schemeClr val="accent1">
                  <a:satMod val="190000"/>
                  <a:tint val="100000"/>
                  <a:alpha val="74000"/>
                </a:schemeClr>
              </a:innerShdw>
            </a:effectLst>
          </a:endParaRPr>
        </a:p>
      </dgm:t>
    </dgm:pt>
    <dgm:pt modelId="{A1506B83-D2C6-4FA3-86A8-090E1FDC4830}">
      <dgm:prSet phldrT="[Text]"/>
      <dgm:spPr/>
      <dgm:t>
        <a:bodyPr/>
        <a:lstStyle/>
        <a:p>
          <a:r>
            <a:rPr lang="fa-IR" b="1" cap="none" spc="0" smtClean="0">
              <a:ln w="900" cmpd="sng">
                <a:prstDash val="solid"/>
              </a:ln>
              <a:effectLst>
                <a:innerShdw blurRad="101600" dist="76200" dir="5400000">
                  <a:schemeClr val="accent1">
                    <a:satMod val="190000"/>
                    <a:tint val="100000"/>
                    <a:alpha val="74000"/>
                  </a:schemeClr>
                </a:innerShdw>
              </a:effectLst>
            </a:rPr>
            <a:t>مدلهای هوش مصنوعی</a:t>
          </a:r>
          <a:endParaRPr lang="en-US" b="1" cap="none" spc="0" dirty="0">
            <a:ln w="900" cmpd="sng">
              <a:prstDash val="solid"/>
            </a:ln>
            <a:effectLst>
              <a:innerShdw blurRad="101600" dist="76200" dir="5400000">
                <a:schemeClr val="accent1">
                  <a:satMod val="190000"/>
                  <a:tint val="100000"/>
                  <a:alpha val="74000"/>
                </a:schemeClr>
              </a:innerShdw>
            </a:effectLst>
          </a:endParaRPr>
        </a:p>
      </dgm:t>
    </dgm:pt>
    <dgm:pt modelId="{87BCB113-DABA-4BFD-8C70-2CC64B7CC631}" type="parTrans" cxnId="{CF24BB65-682C-4C64-9AFF-C652D7BAF125}">
      <dgm:prSet/>
      <dgm:spPr/>
      <dgm:t>
        <a:bodyPr/>
        <a:lstStyle/>
        <a:p>
          <a:endParaRPr lang="en-US" b="1" cap="none" spc="0">
            <a:ln w="900" cmpd="sng">
              <a:solidFill>
                <a:schemeClr val="accent1">
                  <a:satMod val="190000"/>
                  <a:alpha val="55000"/>
                </a:schemeClr>
              </a:solidFill>
              <a:prstDash val="solid"/>
            </a:ln>
            <a:solidFill>
              <a:schemeClr val="tx1"/>
            </a:solidFill>
            <a:effectLst>
              <a:innerShdw blurRad="101600" dist="76200" dir="5400000">
                <a:schemeClr val="accent1">
                  <a:satMod val="190000"/>
                  <a:tint val="100000"/>
                  <a:alpha val="74000"/>
                </a:schemeClr>
              </a:innerShdw>
            </a:effectLst>
          </a:endParaRPr>
        </a:p>
      </dgm:t>
    </dgm:pt>
    <dgm:pt modelId="{CF9696FE-1E3A-4775-8279-B44F83DF52AE}" type="sibTrans" cxnId="{CF24BB65-682C-4C64-9AFF-C652D7BAF125}">
      <dgm:prSet/>
      <dgm:spPr/>
      <dgm:t>
        <a:bodyPr/>
        <a:lstStyle/>
        <a:p>
          <a:endParaRPr lang="en-US" b="1" cap="none" spc="0">
            <a:ln w="900" cmpd="sng">
              <a:solidFill>
                <a:schemeClr val="accent1">
                  <a:satMod val="190000"/>
                  <a:alpha val="55000"/>
                </a:schemeClr>
              </a:solidFill>
              <a:prstDash val="solid"/>
            </a:ln>
            <a:solidFill>
              <a:schemeClr val="tx1"/>
            </a:solidFill>
            <a:effectLst>
              <a:innerShdw blurRad="101600" dist="76200" dir="5400000">
                <a:schemeClr val="accent1">
                  <a:satMod val="190000"/>
                  <a:tint val="100000"/>
                  <a:alpha val="74000"/>
                </a:schemeClr>
              </a:innerShdw>
            </a:effectLst>
          </a:endParaRPr>
        </a:p>
      </dgm:t>
    </dgm:pt>
    <dgm:pt modelId="{6901555C-14B6-4426-81AA-9A44911D0952}">
      <dgm:prSet phldrT="[Text]"/>
      <dgm:spPr/>
      <dgm:t>
        <a:bodyPr/>
        <a:lstStyle/>
        <a:p>
          <a:r>
            <a:rPr lang="fa-IR" b="1" cap="none" spc="0" smtClean="0">
              <a:ln w="900" cmpd="sng">
                <a:prstDash val="solid"/>
              </a:ln>
              <a:effectLst>
                <a:innerShdw blurRad="101600" dist="76200" dir="5400000">
                  <a:schemeClr val="accent1">
                    <a:satMod val="190000"/>
                    <a:tint val="100000"/>
                    <a:alpha val="74000"/>
                  </a:schemeClr>
                </a:innerShdw>
              </a:effectLst>
            </a:rPr>
            <a:t>مدلهای نظری</a:t>
          </a:r>
          <a:endParaRPr lang="en-US" b="1" cap="none" spc="0" dirty="0">
            <a:ln w="900" cmpd="sng">
              <a:prstDash val="solid"/>
            </a:ln>
            <a:effectLst>
              <a:innerShdw blurRad="101600" dist="76200" dir="5400000">
                <a:schemeClr val="accent1">
                  <a:satMod val="190000"/>
                  <a:tint val="100000"/>
                  <a:alpha val="74000"/>
                </a:schemeClr>
              </a:innerShdw>
            </a:effectLst>
          </a:endParaRPr>
        </a:p>
      </dgm:t>
    </dgm:pt>
    <dgm:pt modelId="{E3A4D021-0B70-4B88-92FC-91E1284A3FA1}" type="parTrans" cxnId="{F475A590-1190-46B1-8669-7FC8B77F0476}">
      <dgm:prSet/>
      <dgm:spPr/>
      <dgm:t>
        <a:bodyPr/>
        <a:lstStyle/>
        <a:p>
          <a:endParaRPr lang="en-US" b="1" cap="none" spc="0">
            <a:ln w="900" cmpd="sng">
              <a:solidFill>
                <a:schemeClr val="accent1">
                  <a:satMod val="190000"/>
                  <a:alpha val="55000"/>
                </a:schemeClr>
              </a:solidFill>
              <a:prstDash val="solid"/>
            </a:ln>
            <a:solidFill>
              <a:schemeClr val="tx1"/>
            </a:solidFill>
            <a:effectLst>
              <a:innerShdw blurRad="101600" dist="76200" dir="5400000">
                <a:schemeClr val="accent1">
                  <a:satMod val="190000"/>
                  <a:tint val="100000"/>
                  <a:alpha val="74000"/>
                </a:schemeClr>
              </a:innerShdw>
            </a:effectLst>
          </a:endParaRPr>
        </a:p>
      </dgm:t>
    </dgm:pt>
    <dgm:pt modelId="{9144ACBA-96E3-42BC-82D2-E2AEF7CE89F6}" type="sibTrans" cxnId="{F475A590-1190-46B1-8669-7FC8B77F0476}">
      <dgm:prSet/>
      <dgm:spPr/>
      <dgm:t>
        <a:bodyPr/>
        <a:lstStyle/>
        <a:p>
          <a:endParaRPr lang="en-US" b="1" cap="none" spc="0">
            <a:ln w="900" cmpd="sng">
              <a:solidFill>
                <a:schemeClr val="accent1">
                  <a:satMod val="190000"/>
                  <a:alpha val="55000"/>
                </a:schemeClr>
              </a:solidFill>
              <a:prstDash val="solid"/>
            </a:ln>
            <a:solidFill>
              <a:schemeClr val="tx1"/>
            </a:solidFill>
            <a:effectLst>
              <a:innerShdw blurRad="101600" dist="76200" dir="5400000">
                <a:schemeClr val="accent1">
                  <a:satMod val="190000"/>
                  <a:tint val="100000"/>
                  <a:alpha val="74000"/>
                </a:schemeClr>
              </a:innerShdw>
            </a:effectLst>
          </a:endParaRPr>
        </a:p>
      </dgm:t>
    </dgm:pt>
    <dgm:pt modelId="{5E7AE39B-12AE-4BB4-A10C-5A06E3CAE144}" type="pres">
      <dgm:prSet presAssocID="{5E06A9DF-B6EB-46BF-B605-EB5BE8A254B1}" presName="Name0" presStyleCnt="0">
        <dgm:presLayoutVars>
          <dgm:chPref val="1"/>
          <dgm:dir/>
          <dgm:animOne val="branch"/>
          <dgm:animLvl val="lvl"/>
          <dgm:resizeHandles val="exact"/>
        </dgm:presLayoutVars>
      </dgm:prSet>
      <dgm:spPr/>
      <dgm:t>
        <a:bodyPr/>
        <a:lstStyle/>
        <a:p>
          <a:endParaRPr lang="en-US"/>
        </a:p>
      </dgm:t>
    </dgm:pt>
    <dgm:pt modelId="{F11EBBAD-DECD-4A4D-A326-AF0C0567F636}" type="pres">
      <dgm:prSet presAssocID="{C1221FC4-9266-4EE4-BB12-7B783D5FAE71}" presName="root1" presStyleCnt="0"/>
      <dgm:spPr/>
      <dgm:t>
        <a:bodyPr/>
        <a:lstStyle/>
        <a:p>
          <a:endParaRPr lang="en-US"/>
        </a:p>
      </dgm:t>
    </dgm:pt>
    <dgm:pt modelId="{CDF01234-DD97-4079-8CBC-A8B0E0AC8DDB}" type="pres">
      <dgm:prSet presAssocID="{C1221FC4-9266-4EE4-BB12-7B783D5FAE71}" presName="LevelOneTextNode" presStyleLbl="node0" presStyleIdx="0" presStyleCnt="1">
        <dgm:presLayoutVars>
          <dgm:chPref val="3"/>
        </dgm:presLayoutVars>
      </dgm:prSet>
      <dgm:spPr/>
      <dgm:t>
        <a:bodyPr/>
        <a:lstStyle/>
        <a:p>
          <a:endParaRPr lang="en-US"/>
        </a:p>
      </dgm:t>
    </dgm:pt>
    <dgm:pt modelId="{4E2821E7-65F7-4854-8E7A-5265A1E8376E}" type="pres">
      <dgm:prSet presAssocID="{C1221FC4-9266-4EE4-BB12-7B783D5FAE71}" presName="level2hierChild" presStyleCnt="0"/>
      <dgm:spPr/>
      <dgm:t>
        <a:bodyPr/>
        <a:lstStyle/>
        <a:p>
          <a:endParaRPr lang="en-US"/>
        </a:p>
      </dgm:t>
    </dgm:pt>
    <dgm:pt modelId="{AB58FADC-644A-453E-BCC0-369F60E9878F}" type="pres">
      <dgm:prSet presAssocID="{EFA87E23-DC98-4603-8DC2-591F0E36CCF8}" presName="conn2-1" presStyleLbl="parChTrans1D2" presStyleIdx="0" presStyleCnt="3"/>
      <dgm:spPr/>
      <dgm:t>
        <a:bodyPr/>
        <a:lstStyle/>
        <a:p>
          <a:endParaRPr lang="en-US"/>
        </a:p>
      </dgm:t>
    </dgm:pt>
    <dgm:pt modelId="{EF213030-53C8-44E3-BC80-97BF24B622E4}" type="pres">
      <dgm:prSet presAssocID="{EFA87E23-DC98-4603-8DC2-591F0E36CCF8}" presName="connTx" presStyleLbl="parChTrans1D2" presStyleIdx="0" presStyleCnt="3"/>
      <dgm:spPr/>
      <dgm:t>
        <a:bodyPr/>
        <a:lstStyle/>
        <a:p>
          <a:endParaRPr lang="en-US"/>
        </a:p>
      </dgm:t>
    </dgm:pt>
    <dgm:pt modelId="{353E40B4-7503-41BA-8345-88C2D7178E3A}" type="pres">
      <dgm:prSet presAssocID="{6B5E4E2C-207C-4F4F-9FF7-82430AE1DE31}" presName="root2" presStyleCnt="0"/>
      <dgm:spPr/>
      <dgm:t>
        <a:bodyPr/>
        <a:lstStyle/>
        <a:p>
          <a:endParaRPr lang="en-US"/>
        </a:p>
      </dgm:t>
    </dgm:pt>
    <dgm:pt modelId="{E544E0EA-5E92-49CD-89F8-8C45D34BC975}" type="pres">
      <dgm:prSet presAssocID="{6B5E4E2C-207C-4F4F-9FF7-82430AE1DE31}" presName="LevelTwoTextNode" presStyleLbl="node2" presStyleIdx="0" presStyleCnt="3" custScaleX="138956">
        <dgm:presLayoutVars>
          <dgm:chPref val="3"/>
        </dgm:presLayoutVars>
      </dgm:prSet>
      <dgm:spPr/>
      <dgm:t>
        <a:bodyPr/>
        <a:lstStyle/>
        <a:p>
          <a:endParaRPr lang="en-US"/>
        </a:p>
      </dgm:t>
    </dgm:pt>
    <dgm:pt modelId="{910CAEE9-70EE-4A93-8FF2-AA18A4C86983}" type="pres">
      <dgm:prSet presAssocID="{6B5E4E2C-207C-4F4F-9FF7-82430AE1DE31}" presName="level3hierChild" presStyleCnt="0"/>
      <dgm:spPr/>
      <dgm:t>
        <a:bodyPr/>
        <a:lstStyle/>
        <a:p>
          <a:endParaRPr lang="en-US"/>
        </a:p>
      </dgm:t>
    </dgm:pt>
    <dgm:pt modelId="{08F4E5FB-260F-42E8-A960-EBFAA9EB3853}" type="pres">
      <dgm:prSet presAssocID="{87BCB113-DABA-4BFD-8C70-2CC64B7CC631}" presName="conn2-1" presStyleLbl="parChTrans1D2" presStyleIdx="1" presStyleCnt="3"/>
      <dgm:spPr/>
      <dgm:t>
        <a:bodyPr/>
        <a:lstStyle/>
        <a:p>
          <a:endParaRPr lang="en-US"/>
        </a:p>
      </dgm:t>
    </dgm:pt>
    <dgm:pt modelId="{D14F881D-80D5-4349-8B17-978267385871}" type="pres">
      <dgm:prSet presAssocID="{87BCB113-DABA-4BFD-8C70-2CC64B7CC631}" presName="connTx" presStyleLbl="parChTrans1D2" presStyleIdx="1" presStyleCnt="3"/>
      <dgm:spPr/>
      <dgm:t>
        <a:bodyPr/>
        <a:lstStyle/>
        <a:p>
          <a:endParaRPr lang="en-US"/>
        </a:p>
      </dgm:t>
    </dgm:pt>
    <dgm:pt modelId="{0E2E76F3-28ED-442C-A98B-84865F42CDF7}" type="pres">
      <dgm:prSet presAssocID="{A1506B83-D2C6-4FA3-86A8-090E1FDC4830}" presName="root2" presStyleCnt="0"/>
      <dgm:spPr/>
      <dgm:t>
        <a:bodyPr/>
        <a:lstStyle/>
        <a:p>
          <a:endParaRPr lang="en-US"/>
        </a:p>
      </dgm:t>
    </dgm:pt>
    <dgm:pt modelId="{148EB20A-CC52-470B-8EB3-D377A92AF4D0}" type="pres">
      <dgm:prSet presAssocID="{A1506B83-D2C6-4FA3-86A8-090E1FDC4830}" presName="LevelTwoTextNode" presStyleLbl="node2" presStyleIdx="1" presStyleCnt="3" custScaleX="139164" custScaleY="116473" custLinFactNeighborX="-104" custLinFactNeighborY="-3955">
        <dgm:presLayoutVars>
          <dgm:chPref val="3"/>
        </dgm:presLayoutVars>
      </dgm:prSet>
      <dgm:spPr/>
      <dgm:t>
        <a:bodyPr/>
        <a:lstStyle/>
        <a:p>
          <a:endParaRPr lang="en-US"/>
        </a:p>
      </dgm:t>
    </dgm:pt>
    <dgm:pt modelId="{3495168E-E6A4-4E64-86F5-02F2E0FC7C46}" type="pres">
      <dgm:prSet presAssocID="{A1506B83-D2C6-4FA3-86A8-090E1FDC4830}" presName="level3hierChild" presStyleCnt="0"/>
      <dgm:spPr/>
      <dgm:t>
        <a:bodyPr/>
        <a:lstStyle/>
        <a:p>
          <a:endParaRPr lang="en-US"/>
        </a:p>
      </dgm:t>
    </dgm:pt>
    <dgm:pt modelId="{BBC10E16-6956-4FD7-B6B8-19C93680019B}" type="pres">
      <dgm:prSet presAssocID="{E3A4D021-0B70-4B88-92FC-91E1284A3FA1}" presName="conn2-1" presStyleLbl="parChTrans1D2" presStyleIdx="2" presStyleCnt="3"/>
      <dgm:spPr/>
      <dgm:t>
        <a:bodyPr/>
        <a:lstStyle/>
        <a:p>
          <a:endParaRPr lang="en-US"/>
        </a:p>
      </dgm:t>
    </dgm:pt>
    <dgm:pt modelId="{09B7561B-9CCF-4827-BDB2-12C9197EC1FC}" type="pres">
      <dgm:prSet presAssocID="{E3A4D021-0B70-4B88-92FC-91E1284A3FA1}" presName="connTx" presStyleLbl="parChTrans1D2" presStyleIdx="2" presStyleCnt="3"/>
      <dgm:spPr/>
      <dgm:t>
        <a:bodyPr/>
        <a:lstStyle/>
        <a:p>
          <a:endParaRPr lang="en-US"/>
        </a:p>
      </dgm:t>
    </dgm:pt>
    <dgm:pt modelId="{D967E90B-E976-45D4-8BB2-33E5DDD6224E}" type="pres">
      <dgm:prSet presAssocID="{6901555C-14B6-4426-81AA-9A44911D0952}" presName="root2" presStyleCnt="0"/>
      <dgm:spPr/>
      <dgm:t>
        <a:bodyPr/>
        <a:lstStyle/>
        <a:p>
          <a:endParaRPr lang="en-US"/>
        </a:p>
      </dgm:t>
    </dgm:pt>
    <dgm:pt modelId="{8C44AABA-84FE-401B-B51D-22492CD36061}" type="pres">
      <dgm:prSet presAssocID="{6901555C-14B6-4426-81AA-9A44911D0952}" presName="LevelTwoTextNode" presStyleLbl="node2" presStyleIdx="2" presStyleCnt="3" custScaleX="138956" custScaleY="92089">
        <dgm:presLayoutVars>
          <dgm:chPref val="3"/>
        </dgm:presLayoutVars>
      </dgm:prSet>
      <dgm:spPr/>
      <dgm:t>
        <a:bodyPr/>
        <a:lstStyle/>
        <a:p>
          <a:endParaRPr lang="en-US"/>
        </a:p>
      </dgm:t>
    </dgm:pt>
    <dgm:pt modelId="{D24F876D-0027-4741-A6AB-9A52E9644D54}" type="pres">
      <dgm:prSet presAssocID="{6901555C-14B6-4426-81AA-9A44911D0952}" presName="level3hierChild" presStyleCnt="0"/>
      <dgm:spPr/>
      <dgm:t>
        <a:bodyPr/>
        <a:lstStyle/>
        <a:p>
          <a:endParaRPr lang="en-US"/>
        </a:p>
      </dgm:t>
    </dgm:pt>
  </dgm:ptLst>
  <dgm:cxnLst>
    <dgm:cxn modelId="{2FDF81AE-C4B1-469B-8777-73A25A0B1337}" type="presOf" srcId="{6B5E4E2C-207C-4F4F-9FF7-82430AE1DE31}" destId="{E544E0EA-5E92-49CD-89F8-8C45D34BC975}" srcOrd="0" destOrd="0" presId="urn:microsoft.com/office/officeart/2008/layout/HorizontalMultiLevelHierarchy"/>
    <dgm:cxn modelId="{2A0E52BE-6EA6-496A-A23C-9F94D2774044}" type="presOf" srcId="{A1506B83-D2C6-4FA3-86A8-090E1FDC4830}" destId="{148EB20A-CC52-470B-8EB3-D377A92AF4D0}" srcOrd="0" destOrd="0" presId="urn:microsoft.com/office/officeart/2008/layout/HorizontalMultiLevelHierarchy"/>
    <dgm:cxn modelId="{F475A590-1190-46B1-8669-7FC8B77F0476}" srcId="{C1221FC4-9266-4EE4-BB12-7B783D5FAE71}" destId="{6901555C-14B6-4426-81AA-9A44911D0952}" srcOrd="2" destOrd="0" parTransId="{E3A4D021-0B70-4B88-92FC-91E1284A3FA1}" sibTransId="{9144ACBA-96E3-42BC-82D2-E2AEF7CE89F6}"/>
    <dgm:cxn modelId="{D9258942-73F6-41E4-89BB-7E3E8038D601}" type="presOf" srcId="{E3A4D021-0B70-4B88-92FC-91E1284A3FA1}" destId="{BBC10E16-6956-4FD7-B6B8-19C93680019B}" srcOrd="0" destOrd="0" presId="urn:microsoft.com/office/officeart/2008/layout/HorizontalMultiLevelHierarchy"/>
    <dgm:cxn modelId="{2FCF1348-4148-4D00-86C9-886B8C035F66}" type="presOf" srcId="{5E06A9DF-B6EB-46BF-B605-EB5BE8A254B1}" destId="{5E7AE39B-12AE-4BB4-A10C-5A06E3CAE144}" srcOrd="0" destOrd="0" presId="urn:microsoft.com/office/officeart/2008/layout/HorizontalMultiLevelHierarchy"/>
    <dgm:cxn modelId="{56695B4F-3A61-435E-AEAE-A98F3AA03A86}" type="presOf" srcId="{87BCB113-DABA-4BFD-8C70-2CC64B7CC631}" destId="{D14F881D-80D5-4349-8B17-978267385871}" srcOrd="1" destOrd="0" presId="urn:microsoft.com/office/officeart/2008/layout/HorizontalMultiLevelHierarchy"/>
    <dgm:cxn modelId="{ACA53976-6C30-424C-BEAB-F7BED59C0C0B}" srcId="{C1221FC4-9266-4EE4-BB12-7B783D5FAE71}" destId="{6B5E4E2C-207C-4F4F-9FF7-82430AE1DE31}" srcOrd="0" destOrd="0" parTransId="{EFA87E23-DC98-4603-8DC2-591F0E36CCF8}" sibTransId="{F0D6A9C9-805D-431E-A8B2-E434A4D3C7EE}"/>
    <dgm:cxn modelId="{04EFAAFC-A4CD-40E1-A813-E07B062A826C}" type="presOf" srcId="{C1221FC4-9266-4EE4-BB12-7B783D5FAE71}" destId="{CDF01234-DD97-4079-8CBC-A8B0E0AC8DDB}" srcOrd="0" destOrd="0" presId="urn:microsoft.com/office/officeart/2008/layout/HorizontalMultiLevelHierarchy"/>
    <dgm:cxn modelId="{CF24BB65-682C-4C64-9AFF-C652D7BAF125}" srcId="{C1221FC4-9266-4EE4-BB12-7B783D5FAE71}" destId="{A1506B83-D2C6-4FA3-86A8-090E1FDC4830}" srcOrd="1" destOrd="0" parTransId="{87BCB113-DABA-4BFD-8C70-2CC64B7CC631}" sibTransId="{CF9696FE-1E3A-4775-8279-B44F83DF52AE}"/>
    <dgm:cxn modelId="{7C86EFB8-6F2C-4ACE-BD8E-06474E829094}" type="presOf" srcId="{EFA87E23-DC98-4603-8DC2-591F0E36CCF8}" destId="{EF213030-53C8-44E3-BC80-97BF24B622E4}" srcOrd="1" destOrd="0" presId="urn:microsoft.com/office/officeart/2008/layout/HorizontalMultiLevelHierarchy"/>
    <dgm:cxn modelId="{DC7F5D2B-9C96-4A8D-B927-0940871B1909}" type="presOf" srcId="{6901555C-14B6-4426-81AA-9A44911D0952}" destId="{8C44AABA-84FE-401B-B51D-22492CD36061}" srcOrd="0" destOrd="0" presId="urn:microsoft.com/office/officeart/2008/layout/HorizontalMultiLevelHierarchy"/>
    <dgm:cxn modelId="{FE85B121-C6D4-4504-875D-CFE2B5137413}" type="presOf" srcId="{87BCB113-DABA-4BFD-8C70-2CC64B7CC631}" destId="{08F4E5FB-260F-42E8-A960-EBFAA9EB3853}" srcOrd="0" destOrd="0" presId="urn:microsoft.com/office/officeart/2008/layout/HorizontalMultiLevelHierarchy"/>
    <dgm:cxn modelId="{6A7E44D6-32C0-453B-88FD-41CD9BFDFD90}" srcId="{5E06A9DF-B6EB-46BF-B605-EB5BE8A254B1}" destId="{C1221FC4-9266-4EE4-BB12-7B783D5FAE71}" srcOrd="0" destOrd="0" parTransId="{7C1EF7B8-D891-4784-8658-0D13BB5E5D34}" sibTransId="{ED781A46-3CE2-455A-AB13-43B76421A351}"/>
    <dgm:cxn modelId="{CF7EF1A5-9AEC-4288-8EE1-6A9907325ED4}" type="presOf" srcId="{E3A4D021-0B70-4B88-92FC-91E1284A3FA1}" destId="{09B7561B-9CCF-4827-BDB2-12C9197EC1FC}" srcOrd="1" destOrd="0" presId="urn:microsoft.com/office/officeart/2008/layout/HorizontalMultiLevelHierarchy"/>
    <dgm:cxn modelId="{E673947C-DA35-4674-8E60-809C432E62AA}" type="presOf" srcId="{EFA87E23-DC98-4603-8DC2-591F0E36CCF8}" destId="{AB58FADC-644A-453E-BCC0-369F60E9878F}" srcOrd="0" destOrd="0" presId="urn:microsoft.com/office/officeart/2008/layout/HorizontalMultiLevelHierarchy"/>
    <dgm:cxn modelId="{9485D1C3-ECD0-4061-9E8C-064FB08BB433}" type="presParOf" srcId="{5E7AE39B-12AE-4BB4-A10C-5A06E3CAE144}" destId="{F11EBBAD-DECD-4A4D-A326-AF0C0567F636}" srcOrd="0" destOrd="0" presId="urn:microsoft.com/office/officeart/2008/layout/HorizontalMultiLevelHierarchy"/>
    <dgm:cxn modelId="{586D3E4C-6849-4BD0-9D2C-A0774960600C}" type="presParOf" srcId="{F11EBBAD-DECD-4A4D-A326-AF0C0567F636}" destId="{CDF01234-DD97-4079-8CBC-A8B0E0AC8DDB}" srcOrd="0" destOrd="0" presId="urn:microsoft.com/office/officeart/2008/layout/HorizontalMultiLevelHierarchy"/>
    <dgm:cxn modelId="{8143B5C8-C1D1-4270-B84A-539579CAF2E2}" type="presParOf" srcId="{F11EBBAD-DECD-4A4D-A326-AF0C0567F636}" destId="{4E2821E7-65F7-4854-8E7A-5265A1E8376E}" srcOrd="1" destOrd="0" presId="urn:microsoft.com/office/officeart/2008/layout/HorizontalMultiLevelHierarchy"/>
    <dgm:cxn modelId="{669B0CD2-7A9F-4527-988A-67FE3C43FDF3}" type="presParOf" srcId="{4E2821E7-65F7-4854-8E7A-5265A1E8376E}" destId="{AB58FADC-644A-453E-BCC0-369F60E9878F}" srcOrd="0" destOrd="0" presId="urn:microsoft.com/office/officeart/2008/layout/HorizontalMultiLevelHierarchy"/>
    <dgm:cxn modelId="{466D50F1-6F12-4742-A151-847EF333F868}" type="presParOf" srcId="{AB58FADC-644A-453E-BCC0-369F60E9878F}" destId="{EF213030-53C8-44E3-BC80-97BF24B622E4}" srcOrd="0" destOrd="0" presId="urn:microsoft.com/office/officeart/2008/layout/HorizontalMultiLevelHierarchy"/>
    <dgm:cxn modelId="{DF285828-4701-4F01-8DC9-1CE02F18300D}" type="presParOf" srcId="{4E2821E7-65F7-4854-8E7A-5265A1E8376E}" destId="{353E40B4-7503-41BA-8345-88C2D7178E3A}" srcOrd="1" destOrd="0" presId="urn:microsoft.com/office/officeart/2008/layout/HorizontalMultiLevelHierarchy"/>
    <dgm:cxn modelId="{E29A153A-439B-4E11-9D52-29BD3AF13F80}" type="presParOf" srcId="{353E40B4-7503-41BA-8345-88C2D7178E3A}" destId="{E544E0EA-5E92-49CD-89F8-8C45D34BC975}" srcOrd="0" destOrd="0" presId="urn:microsoft.com/office/officeart/2008/layout/HorizontalMultiLevelHierarchy"/>
    <dgm:cxn modelId="{9F08E9E8-C6A9-41E3-9528-E6CE8C30DADD}" type="presParOf" srcId="{353E40B4-7503-41BA-8345-88C2D7178E3A}" destId="{910CAEE9-70EE-4A93-8FF2-AA18A4C86983}" srcOrd="1" destOrd="0" presId="urn:microsoft.com/office/officeart/2008/layout/HorizontalMultiLevelHierarchy"/>
    <dgm:cxn modelId="{4C77F100-AF65-4416-AD8F-CB80EF25F86A}" type="presParOf" srcId="{4E2821E7-65F7-4854-8E7A-5265A1E8376E}" destId="{08F4E5FB-260F-42E8-A960-EBFAA9EB3853}" srcOrd="2" destOrd="0" presId="urn:microsoft.com/office/officeart/2008/layout/HorizontalMultiLevelHierarchy"/>
    <dgm:cxn modelId="{D699F69F-9302-4A91-9FF4-D8DB9F84571C}" type="presParOf" srcId="{08F4E5FB-260F-42E8-A960-EBFAA9EB3853}" destId="{D14F881D-80D5-4349-8B17-978267385871}" srcOrd="0" destOrd="0" presId="urn:microsoft.com/office/officeart/2008/layout/HorizontalMultiLevelHierarchy"/>
    <dgm:cxn modelId="{92FE7EE8-1AA4-4147-80BE-9A494AD666F7}" type="presParOf" srcId="{4E2821E7-65F7-4854-8E7A-5265A1E8376E}" destId="{0E2E76F3-28ED-442C-A98B-84865F42CDF7}" srcOrd="3" destOrd="0" presId="urn:microsoft.com/office/officeart/2008/layout/HorizontalMultiLevelHierarchy"/>
    <dgm:cxn modelId="{A5E62A24-5623-41E1-B6DB-A40F24598164}" type="presParOf" srcId="{0E2E76F3-28ED-442C-A98B-84865F42CDF7}" destId="{148EB20A-CC52-470B-8EB3-D377A92AF4D0}" srcOrd="0" destOrd="0" presId="urn:microsoft.com/office/officeart/2008/layout/HorizontalMultiLevelHierarchy"/>
    <dgm:cxn modelId="{DE0E0EF6-45FE-4EFE-88E6-DA54D86E2D3F}" type="presParOf" srcId="{0E2E76F3-28ED-442C-A98B-84865F42CDF7}" destId="{3495168E-E6A4-4E64-86F5-02F2E0FC7C46}" srcOrd="1" destOrd="0" presId="urn:microsoft.com/office/officeart/2008/layout/HorizontalMultiLevelHierarchy"/>
    <dgm:cxn modelId="{135CE0BF-B3E8-423A-B95C-46BBE6F3FC67}" type="presParOf" srcId="{4E2821E7-65F7-4854-8E7A-5265A1E8376E}" destId="{BBC10E16-6956-4FD7-B6B8-19C93680019B}" srcOrd="4" destOrd="0" presId="urn:microsoft.com/office/officeart/2008/layout/HorizontalMultiLevelHierarchy"/>
    <dgm:cxn modelId="{18E984F0-FD9E-4706-ACE6-C92DCBE64557}" type="presParOf" srcId="{BBC10E16-6956-4FD7-B6B8-19C93680019B}" destId="{09B7561B-9CCF-4827-BDB2-12C9197EC1FC}" srcOrd="0" destOrd="0" presId="urn:microsoft.com/office/officeart/2008/layout/HorizontalMultiLevelHierarchy"/>
    <dgm:cxn modelId="{9213AAC0-7C4B-4782-9FDA-9E564208E454}" type="presParOf" srcId="{4E2821E7-65F7-4854-8E7A-5265A1E8376E}" destId="{D967E90B-E976-45D4-8BB2-33E5DDD6224E}" srcOrd="5" destOrd="0" presId="urn:microsoft.com/office/officeart/2008/layout/HorizontalMultiLevelHierarchy"/>
    <dgm:cxn modelId="{DED8C65C-8420-456D-8FFA-85CE7DA359D7}" type="presParOf" srcId="{D967E90B-E976-45D4-8BB2-33E5DDD6224E}" destId="{8C44AABA-84FE-401B-B51D-22492CD36061}" srcOrd="0" destOrd="0" presId="urn:microsoft.com/office/officeart/2008/layout/HorizontalMultiLevelHierarchy"/>
    <dgm:cxn modelId="{F992B257-8C1E-4D28-885B-3780B60A79FC}" type="presParOf" srcId="{D967E90B-E976-45D4-8BB2-33E5DDD6224E}" destId="{D24F876D-0027-4741-A6AB-9A52E9644D54}"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F0FA73F-EC4C-4FE3-9DD5-C6438FB324B6}"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en-US"/>
        </a:p>
      </dgm:t>
    </dgm:pt>
    <dgm:pt modelId="{56B39B1A-17B3-44AE-8857-7778973871CB}">
      <dgm:prSet phldrT="[Text]"/>
      <dgm:spPr/>
      <dgm:t>
        <a:bodyPr/>
        <a:lstStyle/>
        <a:p>
          <a:r>
            <a:rPr lang="fa-IR" dirty="0" smtClean="0"/>
            <a:t>درمد نقدی به درامد کل</a:t>
          </a:r>
          <a:endParaRPr lang="en-US" dirty="0"/>
        </a:p>
      </dgm:t>
    </dgm:pt>
    <dgm:pt modelId="{676B73F6-5719-43A2-8E2A-3130A4BF518D}" type="parTrans" cxnId="{8C86F0FE-AD13-4B2A-98A3-F4BF7763C6AF}">
      <dgm:prSet/>
      <dgm:spPr/>
      <dgm:t>
        <a:bodyPr/>
        <a:lstStyle/>
        <a:p>
          <a:endParaRPr lang="en-US"/>
        </a:p>
      </dgm:t>
    </dgm:pt>
    <dgm:pt modelId="{356132CE-1158-4AA7-8D96-72718959D559}" type="sibTrans" cxnId="{8C86F0FE-AD13-4B2A-98A3-F4BF7763C6AF}">
      <dgm:prSet/>
      <dgm:spPr/>
      <dgm:t>
        <a:bodyPr/>
        <a:lstStyle/>
        <a:p>
          <a:endParaRPr lang="en-US"/>
        </a:p>
      </dgm:t>
    </dgm:pt>
    <dgm:pt modelId="{F144CB7D-7BC9-4E4F-95DA-C1A8D57DF7F1}">
      <dgm:prSet phldrT="[Text]"/>
      <dgm:spPr/>
      <dgm:t>
        <a:bodyPr/>
        <a:lstStyle/>
        <a:p>
          <a:r>
            <a:rPr lang="fa-IR" dirty="0" smtClean="0"/>
            <a:t>درامد نقدی به بدهی های موجود</a:t>
          </a:r>
          <a:endParaRPr lang="en-US" dirty="0"/>
        </a:p>
      </dgm:t>
    </dgm:pt>
    <dgm:pt modelId="{E8C0BA35-7E53-4734-8586-BB40915AE913}" type="parTrans" cxnId="{9EC30988-6058-47CD-BEBA-0BB88ED18238}">
      <dgm:prSet/>
      <dgm:spPr/>
      <dgm:t>
        <a:bodyPr/>
        <a:lstStyle/>
        <a:p>
          <a:endParaRPr lang="en-US"/>
        </a:p>
      </dgm:t>
    </dgm:pt>
    <dgm:pt modelId="{CFF31ED8-176A-461E-B459-627DB0906061}" type="sibTrans" cxnId="{9EC30988-6058-47CD-BEBA-0BB88ED18238}">
      <dgm:prSet/>
      <dgm:spPr/>
      <dgm:t>
        <a:bodyPr/>
        <a:lstStyle/>
        <a:p>
          <a:endParaRPr lang="en-US"/>
        </a:p>
      </dgm:t>
    </dgm:pt>
    <dgm:pt modelId="{CE10D959-E3F0-4895-8F5A-A7A289C4986F}">
      <dgm:prSet phldrT="[Text]"/>
      <dgm:spPr/>
      <dgm:t>
        <a:bodyPr/>
        <a:lstStyle/>
        <a:p>
          <a:r>
            <a:rPr lang="fa-IR" dirty="0" smtClean="0"/>
            <a:t>نسبت بازده حاصل لز فروش</a:t>
          </a:r>
          <a:endParaRPr lang="en-US" dirty="0"/>
        </a:p>
      </dgm:t>
    </dgm:pt>
    <dgm:pt modelId="{B02E7515-95DC-4831-A8CB-67B252EDA352}" type="parTrans" cxnId="{F188D3FA-978D-4F89-B69E-5EA386B46A49}">
      <dgm:prSet/>
      <dgm:spPr/>
      <dgm:t>
        <a:bodyPr/>
        <a:lstStyle/>
        <a:p>
          <a:endParaRPr lang="en-US"/>
        </a:p>
      </dgm:t>
    </dgm:pt>
    <dgm:pt modelId="{7DF70FEF-2FB5-4D17-9585-9ACE33EB4869}" type="sibTrans" cxnId="{F188D3FA-978D-4F89-B69E-5EA386B46A49}">
      <dgm:prSet/>
      <dgm:spPr/>
      <dgm:t>
        <a:bodyPr/>
        <a:lstStyle/>
        <a:p>
          <a:endParaRPr lang="en-US"/>
        </a:p>
      </dgm:t>
    </dgm:pt>
    <dgm:pt modelId="{07681216-D62D-4514-B46A-3532D94F5F92}">
      <dgm:prSet phldrT="[Text]"/>
      <dgm:spPr/>
      <dgm:t>
        <a:bodyPr/>
        <a:lstStyle/>
        <a:p>
          <a:r>
            <a:rPr lang="fa-IR" dirty="0" smtClean="0"/>
            <a:t>نسبت های جریان نقد</a:t>
          </a:r>
          <a:endParaRPr lang="en-US" dirty="0"/>
        </a:p>
      </dgm:t>
    </dgm:pt>
    <dgm:pt modelId="{35F5F0F0-0E4E-4D07-9CA2-120B38A52B07}" type="parTrans" cxnId="{9E2E820C-A405-4CD3-9C8C-588A367025F1}">
      <dgm:prSet/>
      <dgm:spPr/>
      <dgm:t>
        <a:bodyPr/>
        <a:lstStyle/>
        <a:p>
          <a:endParaRPr lang="en-US"/>
        </a:p>
      </dgm:t>
    </dgm:pt>
    <dgm:pt modelId="{859DDDF6-28BE-4BC0-A625-019893E6F7AC}" type="sibTrans" cxnId="{9E2E820C-A405-4CD3-9C8C-588A367025F1}">
      <dgm:prSet/>
      <dgm:spPr/>
      <dgm:t>
        <a:bodyPr/>
        <a:lstStyle/>
        <a:p>
          <a:endParaRPr lang="en-US"/>
        </a:p>
      </dgm:t>
    </dgm:pt>
    <dgm:pt modelId="{5412CBC1-5D9F-4EB0-888E-2C736C9BCBC2}">
      <dgm:prSet phldrT="[Text]"/>
      <dgm:spPr/>
      <dgm:t>
        <a:bodyPr/>
        <a:lstStyle/>
        <a:p>
          <a:r>
            <a:rPr lang="fa-IR" dirty="0" smtClean="0"/>
            <a:t>نسبت های درآمد خالص</a:t>
          </a:r>
          <a:endParaRPr lang="en-US" dirty="0"/>
        </a:p>
      </dgm:t>
    </dgm:pt>
    <dgm:pt modelId="{663525ED-A20F-4903-98B8-3CA45D3F1ED0}" type="parTrans" cxnId="{0CEABCAF-C852-4C8D-9F5E-610A2D520383}">
      <dgm:prSet/>
      <dgm:spPr/>
      <dgm:t>
        <a:bodyPr/>
        <a:lstStyle/>
        <a:p>
          <a:endParaRPr lang="en-US"/>
        </a:p>
      </dgm:t>
    </dgm:pt>
    <dgm:pt modelId="{E52BA525-1AF2-4266-888B-CE5B20E76925}" type="sibTrans" cxnId="{0CEABCAF-C852-4C8D-9F5E-610A2D520383}">
      <dgm:prSet/>
      <dgm:spPr/>
      <dgm:t>
        <a:bodyPr/>
        <a:lstStyle/>
        <a:p>
          <a:endParaRPr lang="en-US"/>
        </a:p>
      </dgm:t>
    </dgm:pt>
    <dgm:pt modelId="{A7D5EDE3-AF1F-485C-8426-D3D13371E71B}">
      <dgm:prSet phldrT="[Text]"/>
      <dgm:spPr/>
      <dgm:t>
        <a:bodyPr/>
        <a:lstStyle/>
        <a:p>
          <a:r>
            <a:rPr lang="fa-IR" dirty="0" smtClean="0"/>
            <a:t>نسبت بدهی به درامد کل</a:t>
          </a:r>
          <a:endParaRPr lang="en-US" dirty="0"/>
        </a:p>
      </dgm:t>
    </dgm:pt>
    <dgm:pt modelId="{399E3871-6C7F-469B-A9C0-8ED4E2167CF6}" type="parTrans" cxnId="{BAEF4928-96CA-4078-8053-F5EA70E78CC5}">
      <dgm:prSet/>
      <dgm:spPr/>
      <dgm:t>
        <a:bodyPr/>
        <a:lstStyle/>
        <a:p>
          <a:endParaRPr lang="en-US"/>
        </a:p>
      </dgm:t>
    </dgm:pt>
    <dgm:pt modelId="{679EEBD8-F395-4D91-A1C6-FC5A6CFE9A12}" type="sibTrans" cxnId="{BAEF4928-96CA-4078-8053-F5EA70E78CC5}">
      <dgm:prSet/>
      <dgm:spPr/>
      <dgm:t>
        <a:bodyPr/>
        <a:lstStyle/>
        <a:p>
          <a:endParaRPr lang="en-US"/>
        </a:p>
      </dgm:t>
    </dgm:pt>
    <dgm:pt modelId="{7DF0E282-5612-489E-ADCA-1D8602280A77}" type="pres">
      <dgm:prSet presAssocID="{9F0FA73F-EC4C-4FE3-9DD5-C6438FB324B6}" presName="Name0" presStyleCnt="0">
        <dgm:presLayoutVars>
          <dgm:dir/>
          <dgm:animLvl val="lvl"/>
          <dgm:resizeHandles val="exact"/>
        </dgm:presLayoutVars>
      </dgm:prSet>
      <dgm:spPr/>
      <dgm:t>
        <a:bodyPr/>
        <a:lstStyle/>
        <a:p>
          <a:endParaRPr lang="en-US"/>
        </a:p>
      </dgm:t>
    </dgm:pt>
    <dgm:pt modelId="{6251C846-8C02-42A9-AB19-A5E8AA8F8DD8}" type="pres">
      <dgm:prSet presAssocID="{56B39B1A-17B3-44AE-8857-7778973871CB}" presName="vertFlow" presStyleCnt="0"/>
      <dgm:spPr/>
    </dgm:pt>
    <dgm:pt modelId="{1F99A677-53B6-4D98-BB1F-E8A2F857D506}" type="pres">
      <dgm:prSet presAssocID="{56B39B1A-17B3-44AE-8857-7778973871CB}" presName="header" presStyleLbl="node1" presStyleIdx="0" presStyleCnt="2"/>
      <dgm:spPr/>
      <dgm:t>
        <a:bodyPr/>
        <a:lstStyle/>
        <a:p>
          <a:endParaRPr lang="en-US"/>
        </a:p>
      </dgm:t>
    </dgm:pt>
    <dgm:pt modelId="{527E6335-52FD-4756-B978-3740868B34CF}" type="pres">
      <dgm:prSet presAssocID="{E8C0BA35-7E53-4734-8586-BB40915AE913}" presName="parTrans" presStyleLbl="sibTrans2D1" presStyleIdx="0" presStyleCnt="4"/>
      <dgm:spPr/>
      <dgm:t>
        <a:bodyPr/>
        <a:lstStyle/>
        <a:p>
          <a:endParaRPr lang="en-US"/>
        </a:p>
      </dgm:t>
    </dgm:pt>
    <dgm:pt modelId="{F1C3E25F-6F3B-4A92-9316-DC007F1EE186}" type="pres">
      <dgm:prSet presAssocID="{F144CB7D-7BC9-4E4F-95DA-C1A8D57DF7F1}" presName="child" presStyleLbl="alignAccFollowNode1" presStyleIdx="0" presStyleCnt="4">
        <dgm:presLayoutVars>
          <dgm:chMax val="0"/>
          <dgm:bulletEnabled val="1"/>
        </dgm:presLayoutVars>
      </dgm:prSet>
      <dgm:spPr/>
      <dgm:t>
        <a:bodyPr/>
        <a:lstStyle/>
        <a:p>
          <a:endParaRPr lang="en-US"/>
        </a:p>
      </dgm:t>
    </dgm:pt>
    <dgm:pt modelId="{11BAE2F6-3904-4ACD-8620-C650DCF55D0E}" type="pres">
      <dgm:prSet presAssocID="{CFF31ED8-176A-461E-B459-627DB0906061}" presName="sibTrans" presStyleLbl="sibTrans2D1" presStyleIdx="1" presStyleCnt="4"/>
      <dgm:spPr/>
      <dgm:t>
        <a:bodyPr/>
        <a:lstStyle/>
        <a:p>
          <a:endParaRPr lang="en-US"/>
        </a:p>
      </dgm:t>
    </dgm:pt>
    <dgm:pt modelId="{03BC5774-4BE3-453E-AB38-5BF6C43FE0C6}" type="pres">
      <dgm:prSet presAssocID="{CE10D959-E3F0-4895-8F5A-A7A289C4986F}" presName="child" presStyleLbl="alignAccFollowNode1" presStyleIdx="1" presStyleCnt="4">
        <dgm:presLayoutVars>
          <dgm:chMax val="0"/>
          <dgm:bulletEnabled val="1"/>
        </dgm:presLayoutVars>
      </dgm:prSet>
      <dgm:spPr/>
      <dgm:t>
        <a:bodyPr/>
        <a:lstStyle/>
        <a:p>
          <a:endParaRPr lang="en-US"/>
        </a:p>
      </dgm:t>
    </dgm:pt>
    <dgm:pt modelId="{162E44A4-5660-4DE9-A62F-2041F11D11D0}" type="pres">
      <dgm:prSet presAssocID="{56B39B1A-17B3-44AE-8857-7778973871CB}" presName="hSp" presStyleCnt="0"/>
      <dgm:spPr/>
    </dgm:pt>
    <dgm:pt modelId="{4B1B37A9-1231-4E9D-9979-7915D5D7D8F4}" type="pres">
      <dgm:prSet presAssocID="{07681216-D62D-4514-B46A-3532D94F5F92}" presName="vertFlow" presStyleCnt="0"/>
      <dgm:spPr/>
    </dgm:pt>
    <dgm:pt modelId="{D294273B-3A54-4F52-9719-B4AD0EBED508}" type="pres">
      <dgm:prSet presAssocID="{07681216-D62D-4514-B46A-3532D94F5F92}" presName="header" presStyleLbl="node1" presStyleIdx="1" presStyleCnt="2" custLinFactNeighborX="211" custLinFactNeighborY="3562"/>
      <dgm:spPr/>
      <dgm:t>
        <a:bodyPr/>
        <a:lstStyle/>
        <a:p>
          <a:endParaRPr lang="en-US"/>
        </a:p>
      </dgm:t>
    </dgm:pt>
    <dgm:pt modelId="{DECD9479-C73E-45FF-BEAF-531BB33315DD}" type="pres">
      <dgm:prSet presAssocID="{663525ED-A20F-4903-98B8-3CA45D3F1ED0}" presName="parTrans" presStyleLbl="sibTrans2D1" presStyleIdx="2" presStyleCnt="4"/>
      <dgm:spPr/>
      <dgm:t>
        <a:bodyPr/>
        <a:lstStyle/>
        <a:p>
          <a:endParaRPr lang="en-US"/>
        </a:p>
      </dgm:t>
    </dgm:pt>
    <dgm:pt modelId="{4DD827C6-5C99-477A-B9D0-F2CD27ABAE44}" type="pres">
      <dgm:prSet presAssocID="{5412CBC1-5D9F-4EB0-888E-2C736C9BCBC2}" presName="child" presStyleLbl="alignAccFollowNode1" presStyleIdx="2" presStyleCnt="4">
        <dgm:presLayoutVars>
          <dgm:chMax val="0"/>
          <dgm:bulletEnabled val="1"/>
        </dgm:presLayoutVars>
      </dgm:prSet>
      <dgm:spPr/>
      <dgm:t>
        <a:bodyPr/>
        <a:lstStyle/>
        <a:p>
          <a:endParaRPr lang="en-US"/>
        </a:p>
      </dgm:t>
    </dgm:pt>
    <dgm:pt modelId="{2DE7CC54-31E4-4060-B307-69153641290C}" type="pres">
      <dgm:prSet presAssocID="{E52BA525-1AF2-4266-888B-CE5B20E76925}" presName="sibTrans" presStyleLbl="sibTrans2D1" presStyleIdx="3" presStyleCnt="4"/>
      <dgm:spPr/>
      <dgm:t>
        <a:bodyPr/>
        <a:lstStyle/>
        <a:p>
          <a:endParaRPr lang="en-US"/>
        </a:p>
      </dgm:t>
    </dgm:pt>
    <dgm:pt modelId="{3D17AF71-DC9B-442C-B1F4-D25DF2C54CC2}" type="pres">
      <dgm:prSet presAssocID="{A7D5EDE3-AF1F-485C-8426-D3D13371E71B}" presName="child" presStyleLbl="alignAccFollowNode1" presStyleIdx="3" presStyleCnt="4">
        <dgm:presLayoutVars>
          <dgm:chMax val="0"/>
          <dgm:bulletEnabled val="1"/>
        </dgm:presLayoutVars>
      </dgm:prSet>
      <dgm:spPr/>
      <dgm:t>
        <a:bodyPr/>
        <a:lstStyle/>
        <a:p>
          <a:endParaRPr lang="en-US"/>
        </a:p>
      </dgm:t>
    </dgm:pt>
  </dgm:ptLst>
  <dgm:cxnLst>
    <dgm:cxn modelId="{DCAF8FE5-1142-42A8-AAE1-3254D69D7F98}" type="presOf" srcId="{9F0FA73F-EC4C-4FE3-9DD5-C6438FB324B6}" destId="{7DF0E282-5612-489E-ADCA-1D8602280A77}" srcOrd="0" destOrd="0" presId="urn:microsoft.com/office/officeart/2005/8/layout/lProcess1"/>
    <dgm:cxn modelId="{B1113800-6960-48CE-9CD1-FB258EDE88F8}" type="presOf" srcId="{5412CBC1-5D9F-4EB0-888E-2C736C9BCBC2}" destId="{4DD827C6-5C99-477A-B9D0-F2CD27ABAE44}" srcOrd="0" destOrd="0" presId="urn:microsoft.com/office/officeart/2005/8/layout/lProcess1"/>
    <dgm:cxn modelId="{FF6FFDA9-141F-4560-84FD-EF1D52D5616F}" type="presOf" srcId="{CFF31ED8-176A-461E-B459-627DB0906061}" destId="{11BAE2F6-3904-4ACD-8620-C650DCF55D0E}" srcOrd="0" destOrd="0" presId="urn:microsoft.com/office/officeart/2005/8/layout/lProcess1"/>
    <dgm:cxn modelId="{0AB3A178-753B-4EB1-884E-4153ACE3060A}" type="presOf" srcId="{CE10D959-E3F0-4895-8F5A-A7A289C4986F}" destId="{03BC5774-4BE3-453E-AB38-5BF6C43FE0C6}" srcOrd="0" destOrd="0" presId="urn:microsoft.com/office/officeart/2005/8/layout/lProcess1"/>
    <dgm:cxn modelId="{818679E3-EF7E-426D-92D7-F962BD5A84DD}" type="presOf" srcId="{07681216-D62D-4514-B46A-3532D94F5F92}" destId="{D294273B-3A54-4F52-9719-B4AD0EBED508}" srcOrd="0" destOrd="0" presId="urn:microsoft.com/office/officeart/2005/8/layout/lProcess1"/>
    <dgm:cxn modelId="{9E2E820C-A405-4CD3-9C8C-588A367025F1}" srcId="{9F0FA73F-EC4C-4FE3-9DD5-C6438FB324B6}" destId="{07681216-D62D-4514-B46A-3532D94F5F92}" srcOrd="1" destOrd="0" parTransId="{35F5F0F0-0E4E-4D07-9CA2-120B38A52B07}" sibTransId="{859DDDF6-28BE-4BC0-A625-019893E6F7AC}"/>
    <dgm:cxn modelId="{BAEF4928-96CA-4078-8053-F5EA70E78CC5}" srcId="{07681216-D62D-4514-B46A-3532D94F5F92}" destId="{A7D5EDE3-AF1F-485C-8426-D3D13371E71B}" srcOrd="1" destOrd="0" parTransId="{399E3871-6C7F-469B-A9C0-8ED4E2167CF6}" sibTransId="{679EEBD8-F395-4D91-A1C6-FC5A6CFE9A12}"/>
    <dgm:cxn modelId="{8C86F0FE-AD13-4B2A-98A3-F4BF7763C6AF}" srcId="{9F0FA73F-EC4C-4FE3-9DD5-C6438FB324B6}" destId="{56B39B1A-17B3-44AE-8857-7778973871CB}" srcOrd="0" destOrd="0" parTransId="{676B73F6-5719-43A2-8E2A-3130A4BF518D}" sibTransId="{356132CE-1158-4AA7-8D96-72718959D559}"/>
    <dgm:cxn modelId="{174C0AFB-B3FA-4D83-B249-F1473F3B9720}" type="presOf" srcId="{F144CB7D-7BC9-4E4F-95DA-C1A8D57DF7F1}" destId="{F1C3E25F-6F3B-4A92-9316-DC007F1EE186}" srcOrd="0" destOrd="0" presId="urn:microsoft.com/office/officeart/2005/8/layout/lProcess1"/>
    <dgm:cxn modelId="{C6D7A51E-6CD7-4227-AD0B-E484B3F01D6B}" type="presOf" srcId="{E52BA525-1AF2-4266-888B-CE5B20E76925}" destId="{2DE7CC54-31E4-4060-B307-69153641290C}" srcOrd="0" destOrd="0" presId="urn:microsoft.com/office/officeart/2005/8/layout/lProcess1"/>
    <dgm:cxn modelId="{26E359B8-0FA4-4884-999C-20556A24E5A2}" type="presOf" srcId="{E8C0BA35-7E53-4734-8586-BB40915AE913}" destId="{527E6335-52FD-4756-B978-3740868B34CF}" srcOrd="0" destOrd="0" presId="urn:microsoft.com/office/officeart/2005/8/layout/lProcess1"/>
    <dgm:cxn modelId="{BA5240B7-86C5-4A16-8668-A32053DCDD22}" type="presOf" srcId="{56B39B1A-17B3-44AE-8857-7778973871CB}" destId="{1F99A677-53B6-4D98-BB1F-E8A2F857D506}" srcOrd="0" destOrd="0" presId="urn:microsoft.com/office/officeart/2005/8/layout/lProcess1"/>
    <dgm:cxn modelId="{9E11590D-24CF-4AB2-807C-D140A5B3B50B}" type="presOf" srcId="{A7D5EDE3-AF1F-485C-8426-D3D13371E71B}" destId="{3D17AF71-DC9B-442C-B1F4-D25DF2C54CC2}" srcOrd="0" destOrd="0" presId="urn:microsoft.com/office/officeart/2005/8/layout/lProcess1"/>
    <dgm:cxn modelId="{9EC30988-6058-47CD-BEBA-0BB88ED18238}" srcId="{56B39B1A-17B3-44AE-8857-7778973871CB}" destId="{F144CB7D-7BC9-4E4F-95DA-C1A8D57DF7F1}" srcOrd="0" destOrd="0" parTransId="{E8C0BA35-7E53-4734-8586-BB40915AE913}" sibTransId="{CFF31ED8-176A-461E-B459-627DB0906061}"/>
    <dgm:cxn modelId="{0E5C923A-FBEA-4FD3-920C-D16823487030}" type="presOf" srcId="{663525ED-A20F-4903-98B8-3CA45D3F1ED0}" destId="{DECD9479-C73E-45FF-BEAF-531BB33315DD}" srcOrd="0" destOrd="0" presId="urn:microsoft.com/office/officeart/2005/8/layout/lProcess1"/>
    <dgm:cxn modelId="{F188D3FA-978D-4F89-B69E-5EA386B46A49}" srcId="{56B39B1A-17B3-44AE-8857-7778973871CB}" destId="{CE10D959-E3F0-4895-8F5A-A7A289C4986F}" srcOrd="1" destOrd="0" parTransId="{B02E7515-95DC-4831-A8CB-67B252EDA352}" sibTransId="{7DF70FEF-2FB5-4D17-9585-9ACE33EB4869}"/>
    <dgm:cxn modelId="{0CEABCAF-C852-4C8D-9F5E-610A2D520383}" srcId="{07681216-D62D-4514-B46A-3532D94F5F92}" destId="{5412CBC1-5D9F-4EB0-888E-2C736C9BCBC2}" srcOrd="0" destOrd="0" parTransId="{663525ED-A20F-4903-98B8-3CA45D3F1ED0}" sibTransId="{E52BA525-1AF2-4266-888B-CE5B20E76925}"/>
    <dgm:cxn modelId="{CD187F5F-313C-4C0B-8AFD-C77CEE3C723A}" type="presParOf" srcId="{7DF0E282-5612-489E-ADCA-1D8602280A77}" destId="{6251C846-8C02-42A9-AB19-A5E8AA8F8DD8}" srcOrd="0" destOrd="0" presId="urn:microsoft.com/office/officeart/2005/8/layout/lProcess1"/>
    <dgm:cxn modelId="{63EA65AD-9B86-4843-BD5B-603E6D809B88}" type="presParOf" srcId="{6251C846-8C02-42A9-AB19-A5E8AA8F8DD8}" destId="{1F99A677-53B6-4D98-BB1F-E8A2F857D506}" srcOrd="0" destOrd="0" presId="urn:microsoft.com/office/officeart/2005/8/layout/lProcess1"/>
    <dgm:cxn modelId="{7AAE3113-6682-41F4-9A10-C300C8489423}" type="presParOf" srcId="{6251C846-8C02-42A9-AB19-A5E8AA8F8DD8}" destId="{527E6335-52FD-4756-B978-3740868B34CF}" srcOrd="1" destOrd="0" presId="urn:microsoft.com/office/officeart/2005/8/layout/lProcess1"/>
    <dgm:cxn modelId="{F4CAE213-66BC-4396-9976-124DF088269E}" type="presParOf" srcId="{6251C846-8C02-42A9-AB19-A5E8AA8F8DD8}" destId="{F1C3E25F-6F3B-4A92-9316-DC007F1EE186}" srcOrd="2" destOrd="0" presId="urn:microsoft.com/office/officeart/2005/8/layout/lProcess1"/>
    <dgm:cxn modelId="{C9BA466E-D129-44EE-B936-810BA7F76042}" type="presParOf" srcId="{6251C846-8C02-42A9-AB19-A5E8AA8F8DD8}" destId="{11BAE2F6-3904-4ACD-8620-C650DCF55D0E}" srcOrd="3" destOrd="0" presId="urn:microsoft.com/office/officeart/2005/8/layout/lProcess1"/>
    <dgm:cxn modelId="{2F4552F1-FE3C-458A-A429-66C54901037F}" type="presParOf" srcId="{6251C846-8C02-42A9-AB19-A5E8AA8F8DD8}" destId="{03BC5774-4BE3-453E-AB38-5BF6C43FE0C6}" srcOrd="4" destOrd="0" presId="urn:microsoft.com/office/officeart/2005/8/layout/lProcess1"/>
    <dgm:cxn modelId="{DC733921-7ABE-43F7-A89A-A1DBAA57F29A}" type="presParOf" srcId="{7DF0E282-5612-489E-ADCA-1D8602280A77}" destId="{162E44A4-5660-4DE9-A62F-2041F11D11D0}" srcOrd="1" destOrd="0" presId="urn:microsoft.com/office/officeart/2005/8/layout/lProcess1"/>
    <dgm:cxn modelId="{9A9A5678-B26B-49EA-9ECE-23F680CDD738}" type="presParOf" srcId="{7DF0E282-5612-489E-ADCA-1D8602280A77}" destId="{4B1B37A9-1231-4E9D-9979-7915D5D7D8F4}" srcOrd="2" destOrd="0" presId="urn:microsoft.com/office/officeart/2005/8/layout/lProcess1"/>
    <dgm:cxn modelId="{2D13618F-4E19-4600-957E-0953591BBDB7}" type="presParOf" srcId="{4B1B37A9-1231-4E9D-9979-7915D5D7D8F4}" destId="{D294273B-3A54-4F52-9719-B4AD0EBED508}" srcOrd="0" destOrd="0" presId="urn:microsoft.com/office/officeart/2005/8/layout/lProcess1"/>
    <dgm:cxn modelId="{FDEC97A3-27E2-40A1-A3D0-FE4DD67AAD95}" type="presParOf" srcId="{4B1B37A9-1231-4E9D-9979-7915D5D7D8F4}" destId="{DECD9479-C73E-45FF-BEAF-531BB33315DD}" srcOrd="1" destOrd="0" presId="urn:microsoft.com/office/officeart/2005/8/layout/lProcess1"/>
    <dgm:cxn modelId="{56BC7670-7849-426A-BB5B-A147BD861790}" type="presParOf" srcId="{4B1B37A9-1231-4E9D-9979-7915D5D7D8F4}" destId="{4DD827C6-5C99-477A-B9D0-F2CD27ABAE44}" srcOrd="2" destOrd="0" presId="urn:microsoft.com/office/officeart/2005/8/layout/lProcess1"/>
    <dgm:cxn modelId="{1055214E-D698-48C6-B680-847392123C7C}" type="presParOf" srcId="{4B1B37A9-1231-4E9D-9979-7915D5D7D8F4}" destId="{2DE7CC54-31E4-4060-B307-69153641290C}" srcOrd="3" destOrd="0" presId="urn:microsoft.com/office/officeart/2005/8/layout/lProcess1"/>
    <dgm:cxn modelId="{40FCEBE2-6E1B-49C0-BACB-2D5E48ADAD5A}" type="presParOf" srcId="{4B1B37A9-1231-4E9D-9979-7915D5D7D8F4}" destId="{3D17AF71-DC9B-442C-B1F4-D25DF2C54CC2}"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727597-1F10-4F50-9C30-056E19C56799}">
      <dsp:nvSpPr>
        <dsp:cNvPr id="0" name=""/>
        <dsp:cNvSpPr/>
      </dsp:nvSpPr>
      <dsp:spPr>
        <a:xfrm rot="10800000">
          <a:off x="0" y="0"/>
          <a:ext cx="8715404" cy="892971"/>
        </a:xfrm>
        <a:prstGeom prst="trapezoid">
          <a:avLst>
            <a:gd name="adj" fmla="val 81333"/>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r" defTabSz="1022350" rtl="1">
            <a:lnSpc>
              <a:spcPct val="90000"/>
            </a:lnSpc>
            <a:spcBef>
              <a:spcPct val="0"/>
            </a:spcBef>
            <a:spcAft>
              <a:spcPct val="35000"/>
            </a:spcAft>
          </a:pPr>
          <a:r>
            <a:rPr lang="fa-IR" sz="2300" kern="1200" dirty="0" smtClean="0"/>
            <a:t>1تعریف سلامت مالی </a:t>
          </a:r>
          <a:endParaRPr lang="fa-IR" sz="2300" kern="1200" dirty="0"/>
        </a:p>
      </dsp:txBody>
      <dsp:txXfrm rot="-10800000">
        <a:off x="1525195" y="0"/>
        <a:ext cx="5665012" cy="892971"/>
      </dsp:txXfrm>
    </dsp:sp>
    <dsp:sp modelId="{85EA26BD-E890-47E4-B3BE-EB43639D679E}">
      <dsp:nvSpPr>
        <dsp:cNvPr id="0" name=""/>
        <dsp:cNvSpPr/>
      </dsp:nvSpPr>
      <dsp:spPr>
        <a:xfrm rot="10800000">
          <a:off x="726283" y="892970"/>
          <a:ext cx="7262836" cy="892971"/>
        </a:xfrm>
        <a:prstGeom prst="trapezoid">
          <a:avLst>
            <a:gd name="adj" fmla="val 81333"/>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r" defTabSz="1022350" rtl="1">
            <a:lnSpc>
              <a:spcPct val="90000"/>
            </a:lnSpc>
            <a:spcBef>
              <a:spcPct val="0"/>
            </a:spcBef>
            <a:spcAft>
              <a:spcPct val="35000"/>
            </a:spcAft>
          </a:pPr>
          <a:r>
            <a:rPr lang="fa-IR" sz="2300" kern="1200" dirty="0" smtClean="0"/>
            <a:t>2-تعریف سطح شرکتها از نظر سلامت –بحران –وورشکسته</a:t>
          </a:r>
          <a:endParaRPr lang="fa-IR" sz="2300" kern="1200" dirty="0"/>
        </a:p>
      </dsp:txBody>
      <dsp:txXfrm rot="-10800000">
        <a:off x="1997280" y="892970"/>
        <a:ext cx="4720843" cy="892971"/>
      </dsp:txXfrm>
    </dsp:sp>
    <dsp:sp modelId="{E14BF8DA-83ED-491D-9433-31CD71C3FC7D}">
      <dsp:nvSpPr>
        <dsp:cNvPr id="0" name=""/>
        <dsp:cNvSpPr/>
      </dsp:nvSpPr>
      <dsp:spPr>
        <a:xfrm rot="10800000">
          <a:off x="1452567" y="1785942"/>
          <a:ext cx="5810269" cy="892971"/>
        </a:xfrm>
        <a:prstGeom prst="trapezoid">
          <a:avLst>
            <a:gd name="adj" fmla="val 81333"/>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r" defTabSz="1022350" rtl="1">
            <a:lnSpc>
              <a:spcPct val="90000"/>
            </a:lnSpc>
            <a:spcBef>
              <a:spcPct val="0"/>
            </a:spcBef>
            <a:spcAft>
              <a:spcPct val="35000"/>
            </a:spcAft>
          </a:pPr>
          <a:r>
            <a:rPr lang="fa-IR" sz="2300" kern="1200" dirty="0" smtClean="0"/>
            <a:t>3-دلایل ورشکستگی شرکتها</a:t>
          </a:r>
          <a:endParaRPr lang="fa-IR" sz="2300" kern="1200" dirty="0"/>
        </a:p>
      </dsp:txBody>
      <dsp:txXfrm rot="-10800000">
        <a:off x="2469364" y="1785942"/>
        <a:ext cx="3776675" cy="892971"/>
      </dsp:txXfrm>
    </dsp:sp>
    <dsp:sp modelId="{A8375BD2-1187-4DFA-BA85-5746245FC54A}">
      <dsp:nvSpPr>
        <dsp:cNvPr id="0" name=""/>
        <dsp:cNvSpPr/>
      </dsp:nvSpPr>
      <dsp:spPr>
        <a:xfrm rot="10800000">
          <a:off x="2178851" y="2678912"/>
          <a:ext cx="4357702" cy="892971"/>
        </a:xfrm>
        <a:prstGeom prst="trapezoid">
          <a:avLst>
            <a:gd name="adj" fmla="val 81333"/>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r" defTabSz="1022350" rtl="1">
            <a:lnSpc>
              <a:spcPct val="90000"/>
            </a:lnSpc>
            <a:spcBef>
              <a:spcPct val="0"/>
            </a:spcBef>
            <a:spcAft>
              <a:spcPct val="35000"/>
            </a:spcAft>
          </a:pPr>
          <a:r>
            <a:rPr lang="fa-IR" sz="2300" kern="1200" dirty="0" smtClean="0"/>
            <a:t>-4نسبت های مالی</a:t>
          </a:r>
          <a:endParaRPr lang="fa-IR" sz="2300" kern="1200" dirty="0"/>
        </a:p>
      </dsp:txBody>
      <dsp:txXfrm rot="-10800000">
        <a:off x="2941448" y="2678912"/>
        <a:ext cx="2832506" cy="892971"/>
      </dsp:txXfrm>
    </dsp:sp>
    <dsp:sp modelId="{B58E80D3-2263-4B14-B241-D0BB5EC3155F}">
      <dsp:nvSpPr>
        <dsp:cNvPr id="0" name=""/>
        <dsp:cNvSpPr/>
      </dsp:nvSpPr>
      <dsp:spPr>
        <a:xfrm rot="10800000">
          <a:off x="2905134" y="3571884"/>
          <a:ext cx="2905134" cy="892971"/>
        </a:xfrm>
        <a:prstGeom prst="trapezoid">
          <a:avLst>
            <a:gd name="adj" fmla="val 81333"/>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r" defTabSz="1022350" rtl="1">
            <a:lnSpc>
              <a:spcPct val="90000"/>
            </a:lnSpc>
            <a:spcBef>
              <a:spcPct val="0"/>
            </a:spcBef>
            <a:spcAft>
              <a:spcPct val="35000"/>
            </a:spcAft>
          </a:pPr>
          <a:r>
            <a:rPr lang="fa-IR" sz="2300" kern="1200" dirty="0" smtClean="0"/>
            <a:t>5الگوهای پیش بینی ورشکستگی</a:t>
          </a:r>
          <a:endParaRPr lang="fa-IR" sz="2300" kern="1200" dirty="0"/>
        </a:p>
      </dsp:txBody>
      <dsp:txXfrm rot="-10800000">
        <a:off x="3413533" y="3571884"/>
        <a:ext cx="1888337" cy="892971"/>
      </dsp:txXfrm>
    </dsp:sp>
    <dsp:sp modelId="{69808D0D-48F1-45D7-91C7-34B20F51F565}">
      <dsp:nvSpPr>
        <dsp:cNvPr id="0" name=""/>
        <dsp:cNvSpPr/>
      </dsp:nvSpPr>
      <dsp:spPr>
        <a:xfrm rot="10800000">
          <a:off x="3631418" y="4464854"/>
          <a:ext cx="1452567" cy="892971"/>
        </a:xfrm>
        <a:prstGeom prst="trapezoid">
          <a:avLst>
            <a:gd name="adj" fmla="val 81333"/>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1">
            <a:lnSpc>
              <a:spcPct val="90000"/>
            </a:lnSpc>
            <a:spcBef>
              <a:spcPct val="0"/>
            </a:spcBef>
            <a:spcAft>
              <a:spcPct val="35000"/>
            </a:spcAft>
          </a:pPr>
          <a:r>
            <a:rPr lang="fa-IR" sz="2300" kern="1200" dirty="0" smtClean="0"/>
            <a:t>6-نتیجه گیری</a:t>
          </a:r>
          <a:endParaRPr lang="fa-IR" sz="2300" kern="1200" dirty="0"/>
        </a:p>
      </dsp:txBody>
      <dsp:txXfrm rot="-10800000">
        <a:off x="3631418" y="4464854"/>
        <a:ext cx="1452567" cy="89297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111031-5558-475C-9480-BA2EA1B1F725}">
      <dsp:nvSpPr>
        <dsp:cNvPr id="0" name=""/>
        <dsp:cNvSpPr/>
      </dsp:nvSpPr>
      <dsp:spPr>
        <a:xfrm rot="10800000">
          <a:off x="-1" y="1679"/>
          <a:ext cx="5000662" cy="932496"/>
        </a:xfrm>
        <a:prstGeom prst="homePlate">
          <a:avLst/>
        </a:prstGeom>
        <a:solidFill>
          <a:srgbClr val="92D050"/>
        </a:solidFill>
        <a:ln>
          <a:noFill/>
        </a:ln>
        <a:effectLst>
          <a:glow rad="63500">
            <a:schemeClr val="accent6">
              <a:satMod val="175000"/>
              <a:alpha val="4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1205" tIns="137160" rIns="256032" bIns="137160" numCol="1" spcCol="1270" anchor="ctr" anchorCtr="0">
          <a:noAutofit/>
        </a:bodyPr>
        <a:lstStyle/>
        <a:p>
          <a:pPr lvl="0" algn="r" defTabSz="1600200" rtl="1">
            <a:lnSpc>
              <a:spcPct val="90000"/>
            </a:lnSpc>
            <a:spcBef>
              <a:spcPct val="0"/>
            </a:spcBef>
            <a:spcAft>
              <a:spcPct val="35000"/>
            </a:spcAft>
          </a:pPr>
          <a:r>
            <a:rPr lang="fa-IR" sz="3600" b="1" kern="1200" dirty="0" smtClean="0"/>
            <a:t>سالم</a:t>
          </a:r>
          <a:endParaRPr lang="fa-IR" sz="3600" b="1" kern="1200" dirty="0"/>
        </a:p>
      </dsp:txBody>
      <dsp:txXfrm rot="10800000">
        <a:off x="233123" y="1679"/>
        <a:ext cx="4767538" cy="932496"/>
      </dsp:txXfrm>
    </dsp:sp>
    <dsp:sp modelId="{F0F2733A-A65D-4FD1-A01E-D672600728DD}">
      <dsp:nvSpPr>
        <dsp:cNvPr id="0" name=""/>
        <dsp:cNvSpPr/>
      </dsp:nvSpPr>
      <dsp:spPr>
        <a:xfrm>
          <a:off x="371362" y="1679"/>
          <a:ext cx="932496" cy="932496"/>
        </a:xfrm>
        <a:prstGeom prst="ellipse">
          <a:avLst/>
        </a:prstGeom>
        <a:solidFill>
          <a:schemeClr val="accent3">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1">
          <a:scrgbClr r="0" g="0" b="0"/>
        </a:effectRef>
        <a:fontRef idx="minor"/>
      </dsp:style>
    </dsp:sp>
    <dsp:sp modelId="{79CF2C6D-C882-4F9F-8C12-4B457FD37470}">
      <dsp:nvSpPr>
        <dsp:cNvPr id="0" name=""/>
        <dsp:cNvSpPr/>
      </dsp:nvSpPr>
      <dsp:spPr>
        <a:xfrm rot="10800000">
          <a:off x="-1" y="1212532"/>
          <a:ext cx="5000662" cy="932496"/>
        </a:xfrm>
        <a:prstGeom prst="homePlate">
          <a:avLst/>
        </a:prstGeom>
        <a:gradFill rotWithShape="0">
          <a:gsLst>
            <a:gs pos="0">
              <a:schemeClr val="accent3">
                <a:hueOff val="5812304"/>
                <a:satOff val="-18573"/>
                <a:lumOff val="-4706"/>
                <a:alphaOff val="0"/>
                <a:tint val="62000"/>
                <a:satMod val="180000"/>
              </a:schemeClr>
            </a:gs>
            <a:gs pos="65000">
              <a:schemeClr val="accent3">
                <a:hueOff val="5812304"/>
                <a:satOff val="-18573"/>
                <a:lumOff val="-4706"/>
                <a:alphaOff val="0"/>
                <a:tint val="32000"/>
                <a:satMod val="250000"/>
              </a:schemeClr>
            </a:gs>
            <a:gs pos="100000">
              <a:schemeClr val="accent3">
                <a:hueOff val="5812304"/>
                <a:satOff val="-18573"/>
                <a:lumOff val="-4706"/>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1205" tIns="137160" rIns="256032" bIns="137160" numCol="1" spcCol="1270" anchor="ctr" anchorCtr="0">
          <a:noAutofit/>
        </a:bodyPr>
        <a:lstStyle/>
        <a:p>
          <a:pPr lvl="0" algn="r" defTabSz="1600200" rtl="1">
            <a:lnSpc>
              <a:spcPct val="90000"/>
            </a:lnSpc>
            <a:spcBef>
              <a:spcPct val="0"/>
            </a:spcBef>
            <a:spcAft>
              <a:spcPct val="35000"/>
            </a:spcAft>
          </a:pPr>
          <a:r>
            <a:rPr lang="fa-IR" sz="3600" b="1" kern="1200" dirty="0" smtClean="0"/>
            <a:t>بحرانی(میانی)</a:t>
          </a:r>
          <a:endParaRPr lang="fa-IR" sz="3600" b="1" kern="1200" dirty="0"/>
        </a:p>
      </dsp:txBody>
      <dsp:txXfrm rot="10800000">
        <a:off x="233123" y="1212532"/>
        <a:ext cx="4767538" cy="932496"/>
      </dsp:txXfrm>
    </dsp:sp>
    <dsp:sp modelId="{13EB1F21-7101-4A21-A4EA-C55847D8EDB7}">
      <dsp:nvSpPr>
        <dsp:cNvPr id="0" name=""/>
        <dsp:cNvSpPr/>
      </dsp:nvSpPr>
      <dsp:spPr>
        <a:xfrm>
          <a:off x="371362" y="1212532"/>
          <a:ext cx="932496" cy="932496"/>
        </a:xfrm>
        <a:prstGeom prst="ellipse">
          <a:avLst/>
        </a:prstGeom>
        <a:solidFill>
          <a:schemeClr val="accent3">
            <a:tint val="50000"/>
            <a:hueOff val="6364991"/>
            <a:satOff val="-26579"/>
            <a:lumOff val="-2876"/>
            <a:alphaOff val="0"/>
          </a:schemeClr>
        </a:solidFill>
        <a:ln w="9525" cap="flat" cmpd="sng"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1">
          <a:scrgbClr r="0" g="0" b="0"/>
        </a:effectRef>
        <a:fontRef idx="minor"/>
      </dsp:style>
    </dsp:sp>
    <dsp:sp modelId="{195F9520-E967-4BB9-9CD4-953A22B17232}">
      <dsp:nvSpPr>
        <dsp:cNvPr id="0" name=""/>
        <dsp:cNvSpPr/>
      </dsp:nvSpPr>
      <dsp:spPr>
        <a:xfrm rot="10800000">
          <a:off x="-1" y="2423386"/>
          <a:ext cx="5000662" cy="932496"/>
        </a:xfrm>
        <a:prstGeom prst="homePlate">
          <a:avLst/>
        </a:prstGeom>
        <a:solidFill>
          <a:srgbClr val="FF0000"/>
        </a:solidFill>
        <a:ln>
          <a:noFill/>
        </a:ln>
        <a:effectLst>
          <a:glow rad="228600">
            <a:schemeClr val="accent2">
              <a:satMod val="175000"/>
              <a:alpha val="4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1205" tIns="137160" rIns="256032" bIns="137160" numCol="1" spcCol="1270" anchor="ctr" anchorCtr="0">
          <a:noAutofit/>
        </a:bodyPr>
        <a:lstStyle/>
        <a:p>
          <a:pPr lvl="0" algn="r" defTabSz="1600200" rtl="1">
            <a:lnSpc>
              <a:spcPct val="90000"/>
            </a:lnSpc>
            <a:spcBef>
              <a:spcPct val="0"/>
            </a:spcBef>
            <a:spcAft>
              <a:spcPct val="35000"/>
            </a:spcAft>
          </a:pPr>
          <a:r>
            <a:rPr lang="fa-IR" sz="3600" b="1" kern="1200" dirty="0" smtClean="0"/>
            <a:t>ورشکسته</a:t>
          </a:r>
          <a:r>
            <a:rPr lang="en-US" sz="3600" b="1" kern="1200" dirty="0" smtClean="0"/>
            <a:t>)</a:t>
          </a:r>
          <a:r>
            <a:rPr lang="fa-IR" sz="3600" b="1" kern="1200" dirty="0" smtClean="0"/>
            <a:t>درمانده)</a:t>
          </a:r>
          <a:endParaRPr lang="fa-IR" sz="3600" b="1" kern="1200" dirty="0"/>
        </a:p>
      </dsp:txBody>
      <dsp:txXfrm rot="10800000">
        <a:off x="233123" y="2423386"/>
        <a:ext cx="4767538" cy="932496"/>
      </dsp:txXfrm>
    </dsp:sp>
    <dsp:sp modelId="{13A90E4F-AF84-4953-8B26-79030F6CB9FA}">
      <dsp:nvSpPr>
        <dsp:cNvPr id="0" name=""/>
        <dsp:cNvSpPr/>
      </dsp:nvSpPr>
      <dsp:spPr>
        <a:xfrm>
          <a:off x="371362" y="2423386"/>
          <a:ext cx="932496" cy="932496"/>
        </a:xfrm>
        <a:prstGeom prst="ellipse">
          <a:avLst/>
        </a:prstGeom>
        <a:solidFill>
          <a:srgbClr val="FF0000"/>
        </a:solidFill>
        <a:ln w="9525" cap="flat" cmpd="sng"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612B20-1F06-42C5-B2CE-03F9B23AD704}">
      <dsp:nvSpPr>
        <dsp:cNvPr id="0" name=""/>
        <dsp:cNvSpPr/>
      </dsp:nvSpPr>
      <dsp:spPr>
        <a:xfrm rot="5400000">
          <a:off x="-278001" y="301142"/>
          <a:ext cx="1853340" cy="1297338"/>
        </a:xfrm>
        <a:prstGeom prst="chevron">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fa-IR" sz="2800" kern="1200" dirty="0" smtClean="0"/>
            <a:t>1</a:t>
          </a:r>
          <a:endParaRPr lang="en-US" sz="2800" kern="1200" dirty="0"/>
        </a:p>
      </dsp:txBody>
      <dsp:txXfrm rot="-5400000">
        <a:off x="0" y="671810"/>
        <a:ext cx="1297338" cy="556002"/>
      </dsp:txXfrm>
    </dsp:sp>
    <dsp:sp modelId="{5B24047B-2C76-44BB-9DC4-D51934ED2538}">
      <dsp:nvSpPr>
        <dsp:cNvPr id="0" name=""/>
        <dsp:cNvSpPr/>
      </dsp:nvSpPr>
      <dsp:spPr>
        <a:xfrm rot="5400000">
          <a:off x="4600933" y="-3280453"/>
          <a:ext cx="1204671" cy="7811861"/>
        </a:xfrm>
        <a:prstGeom prst="round2SameRect">
          <a:avLst/>
        </a:prstGeom>
        <a:gradFill rotWithShape="1">
          <a:gsLst>
            <a:gs pos="0">
              <a:schemeClr val="accent2">
                <a:tint val="62000"/>
                <a:satMod val="180000"/>
              </a:schemeClr>
            </a:gs>
            <a:gs pos="65000">
              <a:schemeClr val="accent2">
                <a:tint val="32000"/>
                <a:satMod val="250000"/>
              </a:schemeClr>
            </a:gs>
            <a:gs pos="100000">
              <a:schemeClr val="accent2">
                <a:tint val="23000"/>
                <a:satMod val="300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fa-IR" sz="2800" b="1" kern="1200" dirty="0" smtClean="0"/>
            <a:t>شرکتها در مقطع بحران مالی دارای زیان خالص باشد.</a:t>
          </a:r>
          <a:endParaRPr lang="en-US" sz="2800" b="1" kern="1200" dirty="0"/>
        </a:p>
      </dsp:txBody>
      <dsp:txXfrm rot="-5400000">
        <a:off x="1297339" y="81948"/>
        <a:ext cx="7753054" cy="1087057"/>
      </dsp:txXfrm>
    </dsp:sp>
    <dsp:sp modelId="{13FEF711-7978-4CF8-89EB-454D35332768}">
      <dsp:nvSpPr>
        <dsp:cNvPr id="0" name=""/>
        <dsp:cNvSpPr/>
      </dsp:nvSpPr>
      <dsp:spPr>
        <a:xfrm rot="5400000">
          <a:off x="-278001" y="2468070"/>
          <a:ext cx="1853340" cy="1297338"/>
        </a:xfrm>
        <a:prstGeom prst="chevron">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fa-IR" sz="2800" kern="1200" dirty="0" smtClean="0"/>
            <a:t>2</a:t>
          </a:r>
          <a:endParaRPr lang="en-US" sz="2800" kern="1200" dirty="0"/>
        </a:p>
      </dsp:txBody>
      <dsp:txXfrm rot="-5400000">
        <a:off x="0" y="2838738"/>
        <a:ext cx="1297338" cy="556002"/>
      </dsp:txXfrm>
    </dsp:sp>
    <dsp:sp modelId="{64B857BD-BB77-4914-AFD7-7DF1F76A9954}">
      <dsp:nvSpPr>
        <dsp:cNvPr id="0" name=""/>
        <dsp:cNvSpPr/>
      </dsp:nvSpPr>
      <dsp:spPr>
        <a:xfrm rot="5400000">
          <a:off x="4120468" y="-1310959"/>
          <a:ext cx="2165601" cy="7811861"/>
        </a:xfrm>
        <a:prstGeom prst="round2SameRect">
          <a:avLst/>
        </a:prstGeom>
        <a:gradFill rotWithShape="1">
          <a:gsLst>
            <a:gs pos="0">
              <a:schemeClr val="accent2">
                <a:tint val="62000"/>
                <a:satMod val="180000"/>
              </a:schemeClr>
            </a:gs>
            <a:gs pos="65000">
              <a:schemeClr val="accent2">
                <a:tint val="32000"/>
                <a:satMod val="250000"/>
              </a:schemeClr>
            </a:gs>
            <a:gs pos="100000">
              <a:schemeClr val="accent2">
                <a:tint val="23000"/>
                <a:satMod val="300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lang="fa-IR" sz="3100" b="1" kern="1200" dirty="0" smtClean="0"/>
            <a:t>زیان انباشته شرکت بیش از 50%سرمایه شرکت باشد(مشمول ماده 141قانون تجارت شده باشد)</a:t>
          </a:r>
          <a:endParaRPr lang="en-US" sz="3100" b="1" kern="1200" dirty="0"/>
        </a:p>
      </dsp:txBody>
      <dsp:txXfrm rot="-5400000">
        <a:off x="1297338" y="1617887"/>
        <a:ext cx="7706145" cy="1954169"/>
      </dsp:txXfrm>
    </dsp:sp>
    <dsp:sp modelId="{DE91503E-11CB-4C2F-BFD3-F1A728A49B17}">
      <dsp:nvSpPr>
        <dsp:cNvPr id="0" name=""/>
        <dsp:cNvSpPr/>
      </dsp:nvSpPr>
      <dsp:spPr>
        <a:xfrm rot="5400000">
          <a:off x="-278001" y="4350799"/>
          <a:ext cx="1853340" cy="1297338"/>
        </a:xfrm>
        <a:prstGeom prst="chevron">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fa-IR" sz="2800" kern="1200" dirty="0" smtClean="0"/>
            <a:t>3</a:t>
          </a:r>
          <a:endParaRPr lang="en-US" sz="2800" kern="1200" dirty="0"/>
        </a:p>
      </dsp:txBody>
      <dsp:txXfrm rot="-5400000">
        <a:off x="0" y="4721467"/>
        <a:ext cx="1297338" cy="556002"/>
      </dsp:txXfrm>
    </dsp:sp>
    <dsp:sp modelId="{A47B9307-3299-44CA-BCD8-163C0F2030FB}">
      <dsp:nvSpPr>
        <dsp:cNvPr id="0" name=""/>
        <dsp:cNvSpPr/>
      </dsp:nvSpPr>
      <dsp:spPr>
        <a:xfrm rot="5400000">
          <a:off x="4404668" y="769202"/>
          <a:ext cx="1597201" cy="7811861"/>
        </a:xfrm>
        <a:prstGeom prst="round2SameRect">
          <a:avLst/>
        </a:prstGeom>
        <a:gradFill rotWithShape="1">
          <a:gsLst>
            <a:gs pos="0">
              <a:schemeClr val="accent2">
                <a:tint val="62000"/>
                <a:satMod val="180000"/>
              </a:schemeClr>
            </a:gs>
            <a:gs pos="65000">
              <a:schemeClr val="accent2">
                <a:tint val="32000"/>
                <a:satMod val="250000"/>
              </a:schemeClr>
            </a:gs>
            <a:gs pos="100000">
              <a:schemeClr val="accent2">
                <a:tint val="23000"/>
                <a:satMod val="300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lang="fa-IR" sz="3100" b="1" kern="1200" dirty="0" smtClean="0"/>
            <a:t>نماد شرکت بیش از یکسال بسته باشد</a:t>
          </a:r>
          <a:endParaRPr lang="en-US" sz="3100" b="1" kern="1200" dirty="0"/>
        </a:p>
        <a:p>
          <a:pPr marL="285750" lvl="1" indent="-285750" algn="l" defTabSz="1377950">
            <a:lnSpc>
              <a:spcPct val="90000"/>
            </a:lnSpc>
            <a:spcBef>
              <a:spcPct val="0"/>
            </a:spcBef>
            <a:spcAft>
              <a:spcPct val="15000"/>
            </a:spcAft>
            <a:buChar char="••"/>
          </a:pPr>
          <a:r>
            <a:rPr lang="fa-IR" sz="3100" b="1" kern="1200" dirty="0" smtClean="0"/>
            <a:t>-نسبت بدهی ها به کل دارایی ها بیش از یک باشد.</a:t>
          </a:r>
          <a:endParaRPr lang="en-US" sz="3100" b="1" kern="1200" dirty="0"/>
        </a:p>
      </dsp:txBody>
      <dsp:txXfrm rot="-5400000">
        <a:off x="1297339" y="3954501"/>
        <a:ext cx="7733892" cy="144126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E6ED1C-1B08-4D82-A735-947A78D68353}">
      <dsp:nvSpPr>
        <dsp:cNvPr id="0" name=""/>
        <dsp:cNvSpPr/>
      </dsp:nvSpPr>
      <dsp:spPr>
        <a:xfrm rot="10800000">
          <a:off x="-514488" y="736"/>
          <a:ext cx="4289050" cy="3270439"/>
        </a:xfrm>
        <a:prstGeom prst="upArrow">
          <a:avLst>
            <a:gd name="adj1" fmla="val 50000"/>
            <a:gd name="adj2" fmla="val 35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34264" tIns="334264" rIns="334264" bIns="334264" numCol="1" spcCol="1270" anchor="ctr" anchorCtr="0">
          <a:noAutofit/>
        </a:bodyPr>
        <a:lstStyle/>
        <a:p>
          <a:pPr lvl="0" algn="ctr" defTabSz="2089150">
            <a:lnSpc>
              <a:spcPct val="90000"/>
            </a:lnSpc>
            <a:spcBef>
              <a:spcPct val="0"/>
            </a:spcBef>
            <a:spcAft>
              <a:spcPct val="35000"/>
            </a:spcAft>
          </a:pPr>
          <a:r>
            <a:rPr lang="fa-IR" sz="4700" kern="1200" dirty="0" smtClean="0"/>
            <a:t>برون سازمانی</a:t>
          </a:r>
          <a:endParaRPr lang="en-US" sz="4700" kern="1200" dirty="0"/>
        </a:p>
      </dsp:txBody>
      <dsp:txXfrm rot="5400000">
        <a:off x="280981" y="277529"/>
        <a:ext cx="2698112" cy="2144525"/>
      </dsp:txXfrm>
    </dsp:sp>
    <dsp:sp modelId="{38712AF0-E14F-457D-9E1E-650CC495C6F8}">
      <dsp:nvSpPr>
        <dsp:cNvPr id="0" name=""/>
        <dsp:cNvSpPr/>
      </dsp:nvSpPr>
      <dsp:spPr>
        <a:xfrm>
          <a:off x="5313770" y="3"/>
          <a:ext cx="4314396" cy="3270439"/>
        </a:xfrm>
        <a:prstGeom prst="upArrow">
          <a:avLst>
            <a:gd name="adj1" fmla="val 50000"/>
            <a:gd name="adj2" fmla="val 35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34264" tIns="334264" rIns="334264" bIns="334264" numCol="1" spcCol="1270" anchor="ctr" anchorCtr="0">
          <a:noAutofit/>
        </a:bodyPr>
        <a:lstStyle/>
        <a:p>
          <a:pPr lvl="0" algn="ctr" defTabSz="2089150">
            <a:lnSpc>
              <a:spcPct val="90000"/>
            </a:lnSpc>
            <a:spcBef>
              <a:spcPct val="0"/>
            </a:spcBef>
            <a:spcAft>
              <a:spcPct val="35000"/>
            </a:spcAft>
          </a:pPr>
          <a:r>
            <a:rPr lang="fa-IR" sz="4700" kern="1200" dirty="0" smtClean="0"/>
            <a:t>درون سازمانی</a:t>
          </a:r>
          <a:endParaRPr lang="en-US" sz="4700" kern="1200" dirty="0"/>
        </a:p>
      </dsp:txBody>
      <dsp:txXfrm rot="-5400000">
        <a:off x="6121912" y="842787"/>
        <a:ext cx="2698112" cy="215719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7.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D11078-4B4C-4AC8-9E94-DAE426B90BCB}" type="datetimeFigureOut">
              <a:rPr lang="en-US" smtClean="0"/>
              <a:t>12/5/2013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CFCFF6-0E59-44E4-B620-E3F57D5BE5E1}" type="slidenum">
              <a:rPr lang="en-US" smtClean="0"/>
              <a:t>‹#›</a:t>
            </a:fld>
            <a:endParaRPr lang="en-US"/>
          </a:p>
        </p:txBody>
      </p:sp>
    </p:spTree>
    <p:extLst>
      <p:ext uri="{BB962C8B-B14F-4D97-AF65-F5344CB8AC3E}">
        <p14:creationId xmlns:p14="http://schemas.microsoft.com/office/powerpoint/2010/main" val="3915519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CFCFF6-0E59-44E4-B620-E3F57D5BE5E1}" type="slidenum">
              <a:rPr lang="en-US" smtClean="0"/>
              <a:t>41</a:t>
            </a:fld>
            <a:endParaRPr lang="en-US"/>
          </a:p>
        </p:txBody>
      </p:sp>
    </p:spTree>
    <p:extLst>
      <p:ext uri="{BB962C8B-B14F-4D97-AF65-F5344CB8AC3E}">
        <p14:creationId xmlns:p14="http://schemas.microsoft.com/office/powerpoint/2010/main" val="25312702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69E6F075-FA71-41E4-8E7C-5C2427AA6FC0}" type="datetimeFigureOut">
              <a:rPr lang="fa-IR" smtClean="0"/>
              <a:pPr/>
              <a:t>02/02/1435</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a-I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E231FFC-EA06-4792-9346-387302540D8A}"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9E6F075-FA71-41E4-8E7C-5C2427AA6FC0}" type="datetimeFigureOut">
              <a:rPr lang="fa-IR" smtClean="0"/>
              <a:pPr/>
              <a:t>02/02/1435</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3E231FFC-EA06-4792-9346-387302540D8A}"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9E6F075-FA71-41E4-8E7C-5C2427AA6FC0}" type="datetimeFigureOut">
              <a:rPr lang="fa-IR" smtClean="0"/>
              <a:pPr/>
              <a:t>02/02/1435</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3E231FFC-EA06-4792-9346-387302540D8A}"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9E6F075-FA71-41E4-8E7C-5C2427AA6FC0}" type="datetimeFigureOut">
              <a:rPr lang="fa-IR" smtClean="0"/>
              <a:pPr/>
              <a:t>02/02/1435</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3E231FFC-EA06-4792-9346-387302540D8A}" type="slidenum">
              <a:rPr lang="fa-IR" smtClean="0"/>
              <a:pPr/>
              <a:t>‹#›</a:t>
            </a:fld>
            <a:endParaRPr lang="fa-I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9E6F075-FA71-41E4-8E7C-5C2427AA6FC0}" type="datetimeFigureOut">
              <a:rPr lang="fa-IR" smtClean="0"/>
              <a:pPr/>
              <a:t>02/02/1435</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3E231FFC-EA06-4792-9346-387302540D8A}" type="slidenum">
              <a:rPr lang="fa-IR" smtClean="0"/>
              <a:pPr/>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9E6F075-FA71-41E4-8E7C-5C2427AA6FC0}" type="datetimeFigureOut">
              <a:rPr lang="fa-IR" smtClean="0"/>
              <a:pPr/>
              <a:t>02/02/1435</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3E231FFC-EA06-4792-9346-387302540D8A}" type="slidenum">
              <a:rPr lang="fa-IR" smtClean="0"/>
              <a:pPr/>
              <a:t>‹#›</a:t>
            </a:fld>
            <a:endParaRPr lang="fa-I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9E6F075-FA71-41E4-8E7C-5C2427AA6FC0}" type="datetimeFigureOut">
              <a:rPr lang="fa-IR" smtClean="0"/>
              <a:pPr/>
              <a:t>02/02/1435</a:t>
            </a:fld>
            <a:endParaRPr lang="fa-IR"/>
          </a:p>
        </p:txBody>
      </p:sp>
      <p:sp>
        <p:nvSpPr>
          <p:cNvPr id="8" name="Footer Placeholder 7"/>
          <p:cNvSpPr>
            <a:spLocks noGrp="1"/>
          </p:cNvSpPr>
          <p:nvPr>
            <p:ph type="ftr" sz="quarter" idx="11"/>
          </p:nvPr>
        </p:nvSpPr>
        <p:spPr/>
        <p:txBody>
          <a:bodyPr/>
          <a:lstStyle>
            <a:extLst/>
          </a:lstStyle>
          <a:p>
            <a:endParaRPr lang="fa-IR"/>
          </a:p>
        </p:txBody>
      </p:sp>
      <p:sp>
        <p:nvSpPr>
          <p:cNvPr id="9" name="Slide Number Placeholder 8"/>
          <p:cNvSpPr>
            <a:spLocks noGrp="1"/>
          </p:cNvSpPr>
          <p:nvPr>
            <p:ph type="sldNum" sz="quarter" idx="12"/>
          </p:nvPr>
        </p:nvSpPr>
        <p:spPr/>
        <p:txBody>
          <a:bodyPr/>
          <a:lstStyle>
            <a:extLst/>
          </a:lstStyle>
          <a:p>
            <a:fld id="{3E231FFC-EA06-4792-9346-387302540D8A}"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69E6F075-FA71-41E4-8E7C-5C2427AA6FC0}" type="datetimeFigureOut">
              <a:rPr lang="fa-IR" smtClean="0"/>
              <a:pPr/>
              <a:t>02/02/1435</a:t>
            </a:fld>
            <a:endParaRPr lang="fa-IR"/>
          </a:p>
        </p:txBody>
      </p:sp>
      <p:sp>
        <p:nvSpPr>
          <p:cNvPr id="4" name="Footer Placeholder 3"/>
          <p:cNvSpPr>
            <a:spLocks noGrp="1"/>
          </p:cNvSpPr>
          <p:nvPr>
            <p:ph type="ftr" sz="quarter" idx="11"/>
          </p:nvPr>
        </p:nvSpPr>
        <p:spPr/>
        <p:txBody>
          <a:bodyPr/>
          <a:lstStyle>
            <a:extLst/>
          </a:lstStyle>
          <a:p>
            <a:endParaRPr lang="fa-IR"/>
          </a:p>
        </p:txBody>
      </p:sp>
      <p:sp>
        <p:nvSpPr>
          <p:cNvPr id="5" name="Slide Number Placeholder 4"/>
          <p:cNvSpPr>
            <a:spLocks noGrp="1"/>
          </p:cNvSpPr>
          <p:nvPr>
            <p:ph type="sldNum" sz="quarter" idx="12"/>
          </p:nvPr>
        </p:nvSpPr>
        <p:spPr/>
        <p:txBody>
          <a:bodyPr/>
          <a:lstStyle>
            <a:extLst/>
          </a:lstStyle>
          <a:p>
            <a:fld id="{3E231FFC-EA06-4792-9346-387302540D8A}" type="slidenum">
              <a:rPr lang="fa-IR" smtClean="0"/>
              <a:pPr/>
              <a:t>‹#›</a:t>
            </a:fld>
            <a:endParaRPr lang="fa-I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9E6F075-FA71-41E4-8E7C-5C2427AA6FC0}" type="datetimeFigureOut">
              <a:rPr lang="fa-IR" smtClean="0"/>
              <a:pPr/>
              <a:t>02/02/1435</a:t>
            </a:fld>
            <a:endParaRPr lang="fa-IR"/>
          </a:p>
        </p:txBody>
      </p:sp>
      <p:sp>
        <p:nvSpPr>
          <p:cNvPr id="3" name="Footer Placeholder 2"/>
          <p:cNvSpPr>
            <a:spLocks noGrp="1"/>
          </p:cNvSpPr>
          <p:nvPr>
            <p:ph type="ftr" sz="quarter" idx="11"/>
          </p:nvPr>
        </p:nvSpPr>
        <p:spPr/>
        <p:txBody>
          <a:bodyPr/>
          <a:lstStyle>
            <a:extLst/>
          </a:lstStyle>
          <a:p>
            <a:endParaRPr lang="fa-IR"/>
          </a:p>
        </p:txBody>
      </p:sp>
      <p:sp>
        <p:nvSpPr>
          <p:cNvPr id="4" name="Slide Number Placeholder 3"/>
          <p:cNvSpPr>
            <a:spLocks noGrp="1"/>
          </p:cNvSpPr>
          <p:nvPr>
            <p:ph type="sldNum" sz="quarter" idx="12"/>
          </p:nvPr>
        </p:nvSpPr>
        <p:spPr/>
        <p:txBody>
          <a:bodyPr/>
          <a:lstStyle>
            <a:extLst/>
          </a:lstStyle>
          <a:p>
            <a:fld id="{3E231FFC-EA06-4792-9346-387302540D8A}"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69E6F075-FA71-41E4-8E7C-5C2427AA6FC0}" type="datetimeFigureOut">
              <a:rPr lang="fa-IR" smtClean="0"/>
              <a:pPr/>
              <a:t>02/02/1435</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3E231FFC-EA06-4792-9346-387302540D8A}"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9E6F075-FA71-41E4-8E7C-5C2427AA6FC0}" type="datetimeFigureOut">
              <a:rPr lang="fa-IR" smtClean="0"/>
              <a:pPr/>
              <a:t>02/02/1435</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a-I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E231FFC-EA06-4792-9346-387302540D8A}" type="slidenum">
              <a:rPr lang="fa-IR" smtClean="0"/>
              <a:pPr/>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9E6F075-FA71-41E4-8E7C-5C2427AA6FC0}" type="datetimeFigureOut">
              <a:rPr lang="fa-IR" smtClean="0"/>
              <a:pPr/>
              <a:t>02/02/1435</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a-I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E231FFC-EA06-4792-9346-387302540D8A}"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3.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196752"/>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r>
              <a:rPr lang="fa-IR" dirty="0" smtClean="0"/>
              <a:t>تحلیل سلامت مالی،بحران مالی ورشکتگی</a:t>
            </a:r>
            <a:endParaRPr lang="fa-IR" dirty="0"/>
          </a:p>
        </p:txBody>
      </p:sp>
      <p:sp>
        <p:nvSpPr>
          <p:cNvPr id="3" name="Subtitle 2"/>
          <p:cNvSpPr>
            <a:spLocks noGrp="1"/>
          </p:cNvSpPr>
          <p:nvPr>
            <p:ph type="subTitle" idx="1"/>
          </p:nvPr>
        </p:nvSpPr>
        <p:spPr>
          <a:xfrm>
            <a:off x="0" y="1340768"/>
            <a:ext cx="9180512" cy="5517232"/>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fa-IR" b="1" dirty="0" smtClean="0"/>
              <a:t>نام استاد:</a:t>
            </a:r>
          </a:p>
          <a:p>
            <a:pPr algn="ctr"/>
            <a:r>
              <a:rPr lang="fa-IR" b="1" dirty="0" smtClean="0"/>
              <a:t>دکتر امینی</a:t>
            </a:r>
          </a:p>
          <a:p>
            <a:pPr algn="ctr"/>
            <a:r>
              <a:rPr lang="fa-IR" b="1" dirty="0" smtClean="0"/>
              <a:t>                        </a:t>
            </a:r>
          </a:p>
          <a:p>
            <a:pPr algn="ctr"/>
            <a:endParaRPr lang="fa-IR" b="1" dirty="0"/>
          </a:p>
          <a:p>
            <a:pPr algn="ctr"/>
            <a:r>
              <a:rPr lang="fa-IR" b="1" dirty="0" smtClean="0"/>
              <a:t> ارائه دهنده:</a:t>
            </a:r>
          </a:p>
          <a:p>
            <a:pPr algn="ctr"/>
            <a:r>
              <a:rPr lang="fa-IR" b="1" dirty="0" smtClean="0"/>
              <a:t>                         </a:t>
            </a:r>
            <a:endParaRPr lang="fa-IR" b="1" dirty="0"/>
          </a:p>
        </p:txBody>
      </p:sp>
      <p:sp>
        <p:nvSpPr>
          <p:cNvPr id="4" name="Curved Down Ribbon 3"/>
          <p:cNvSpPr/>
          <p:nvPr/>
        </p:nvSpPr>
        <p:spPr>
          <a:xfrm>
            <a:off x="179512" y="3717032"/>
            <a:ext cx="8640960" cy="2304256"/>
          </a:xfrm>
          <a:prstGeom prst="ellipseRibbon">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800" b="1" dirty="0"/>
              <a:t>کوهسار احمدی</a:t>
            </a:r>
          </a:p>
          <a:p>
            <a:pPr algn="ctr"/>
            <a:r>
              <a:rPr lang="fa-IR" sz="2800" b="1" dirty="0"/>
              <a:t>                       بشدار ارژنگی</a:t>
            </a:r>
          </a:p>
        </p:txBody>
      </p:sp>
    </p:spTree>
    <p:extLst>
      <p:ext uri="{BB962C8B-B14F-4D97-AF65-F5344CB8AC3E}">
        <p14:creationId xmlns:p14="http://schemas.microsoft.com/office/powerpoint/2010/main" val="846836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196752"/>
            <a:ext cx="9144000" cy="5544616"/>
          </a:xfrm>
        </p:spPr>
        <p:style>
          <a:lnRef idx="1">
            <a:schemeClr val="accent2"/>
          </a:lnRef>
          <a:fillRef idx="2">
            <a:schemeClr val="accent2"/>
          </a:fillRef>
          <a:effectRef idx="1">
            <a:schemeClr val="accent2"/>
          </a:effectRef>
          <a:fontRef idx="minor">
            <a:schemeClr val="dk1"/>
          </a:fontRef>
        </p:style>
        <p:txBody>
          <a:bodyPr>
            <a:noAutofit/>
          </a:bodyPr>
          <a:lstStyle/>
          <a:p>
            <a:pPr algn="just"/>
            <a:r>
              <a:rPr lang="fa-IR" sz="3000" dirty="0" smtClean="0"/>
              <a:t>درماندگي </a:t>
            </a:r>
            <a:r>
              <a:rPr lang="fa-IR" sz="3000" dirty="0"/>
              <a:t>مالي و ورشكستگي </a:t>
            </a:r>
            <a:r>
              <a:rPr lang="fa-IR" sz="3000" dirty="0" smtClean="0"/>
              <a:t>دو </a:t>
            </a:r>
            <a:r>
              <a:rPr lang="fa-IR" sz="3000" dirty="0"/>
              <a:t>عبارت نزديك ، ولي متفاوت </a:t>
            </a:r>
            <a:r>
              <a:rPr lang="fa-IR" sz="3000" dirty="0" smtClean="0"/>
              <a:t>اند</a:t>
            </a:r>
            <a:r>
              <a:rPr lang="fa-IR" sz="3000" dirty="0"/>
              <a:t>. آلتمن و هاتچكي س( </a:t>
            </a:r>
            <a:r>
              <a:rPr lang="fa-IR" sz="3000" dirty="0" smtClean="0"/>
              <a:t>2006)</a:t>
            </a:r>
            <a:endParaRPr lang="fa-IR" sz="3000" dirty="0"/>
          </a:p>
          <a:p>
            <a:pPr algn="just"/>
            <a:r>
              <a:rPr lang="fa-IR" sz="3000" dirty="0"/>
              <a:t>درماندگي مالي را اين گونه تعريف مي كنند كه هرگاه نرخ بازده تحقق </a:t>
            </a:r>
            <a:r>
              <a:rPr lang="fa-IR" sz="3000" dirty="0" smtClean="0"/>
              <a:t>يافتة </a:t>
            </a:r>
            <a:r>
              <a:rPr lang="fa-IR" sz="3000" dirty="0"/>
              <a:t>سرماية به </a:t>
            </a:r>
            <a:r>
              <a:rPr lang="fa-IR" sz="3000" dirty="0" smtClean="0"/>
              <a:t>كاررفته </a:t>
            </a:r>
            <a:r>
              <a:rPr lang="fa-IR" sz="3000" dirty="0"/>
              <a:t>در بنگا </a:t>
            </a:r>
            <a:r>
              <a:rPr lang="fa-IR" sz="3000" dirty="0" smtClean="0"/>
              <a:t>ه به </a:t>
            </a:r>
            <a:r>
              <a:rPr lang="fa-IR" sz="3000" dirty="0"/>
              <a:t>صورت معنادار و مداوم كمتر از نرخ بازده درخواست شد ه باشد ، درماندگي مالي روي داده است ؛</a:t>
            </a:r>
          </a:p>
          <a:p>
            <a:pPr algn="just"/>
            <a:r>
              <a:rPr lang="fa-IR" sz="3000" dirty="0"/>
              <a:t>درحالي كه ورشكستگي وضعيتي حقوقي و قانوني است كه براي بنگاه درماندة مالي روي </a:t>
            </a:r>
            <a:r>
              <a:rPr lang="fa-IR" sz="3000" dirty="0" smtClean="0"/>
              <a:t>مي دهد</a:t>
            </a:r>
            <a:r>
              <a:rPr lang="fa-IR" sz="3000" dirty="0"/>
              <a:t>. </a:t>
            </a:r>
            <a:r>
              <a:rPr lang="fa-IR" sz="3000" dirty="0" smtClean="0"/>
              <a:t>ممكن است </a:t>
            </a:r>
            <a:r>
              <a:rPr lang="fa-IR" sz="3000" dirty="0"/>
              <a:t>شركتي براي مدت طولاني درماند ه باشد؛ ولي چون منع قانوني وجود ندارد ، آن شركت </a:t>
            </a:r>
            <a:r>
              <a:rPr lang="fa-IR" sz="3000" dirty="0" smtClean="0"/>
              <a:t>باورشكستگي </a:t>
            </a:r>
            <a:r>
              <a:rPr lang="fa-IR" sz="3000" dirty="0"/>
              <a:t>مواجه نمي شود.</a:t>
            </a:r>
            <a:r>
              <a:rPr lang="fa-IR" sz="3000" dirty="0" smtClean="0"/>
              <a:t>.</a:t>
            </a:r>
            <a:endParaRPr lang="en-US" sz="3000" dirty="0"/>
          </a:p>
        </p:txBody>
      </p:sp>
      <p:sp>
        <p:nvSpPr>
          <p:cNvPr id="3" name="Title 2"/>
          <p:cNvSpPr>
            <a:spLocks noGrp="1"/>
          </p:cNvSpPr>
          <p:nvPr>
            <p:ph type="title"/>
          </p:nvPr>
        </p:nvSpPr>
        <p:spPr>
          <a:xfrm>
            <a:off x="0" y="0"/>
            <a:ext cx="9144000" cy="1052736"/>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ورشکستگی –درماندگی مالی </a:t>
            </a:r>
            <a:endParaRPr lang="en-US" dirty="0"/>
          </a:p>
        </p:txBody>
      </p:sp>
    </p:spTree>
    <p:extLst>
      <p:ext uri="{BB962C8B-B14F-4D97-AF65-F5344CB8AC3E}">
        <p14:creationId xmlns:p14="http://schemas.microsoft.com/office/powerpoint/2010/main" val="3473725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down)">
                                      <p:cBhvr>
                                        <p:cTn id="7" dur="580">
                                          <p:stCondLst>
                                            <p:cond delay="0"/>
                                          </p:stCondLst>
                                        </p:cTn>
                                        <p:tgtEl>
                                          <p:spTgt spid="2">
                                            <p:bg/>
                                          </p:spTgt>
                                        </p:tgtEl>
                                      </p:cBhvr>
                                    </p:animEffect>
                                    <p:anim calcmode="lin" valueType="num">
                                      <p:cBhvr>
                                        <p:cTn id="8" dur="1822" tmFilter="0,0; 0.14,0.36; 0.43,0.73; 0.71,0.91; 1.0,1.0">
                                          <p:stCondLst>
                                            <p:cond delay="0"/>
                                          </p:stCondLst>
                                        </p:cTn>
                                        <p:tgtEl>
                                          <p:spTgt spid="2">
                                            <p:bg/>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bg/>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bg/>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bg/>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bg/>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bg/>
                                          </p:spTgt>
                                        </p:tgtEl>
                                      </p:cBhvr>
                                      <p:to x="100000" y="60000"/>
                                    </p:animScale>
                                    <p:animScale>
                                      <p:cBhvr>
                                        <p:cTn id="14" dur="166" decel="50000">
                                          <p:stCondLst>
                                            <p:cond delay="676"/>
                                          </p:stCondLst>
                                        </p:cTn>
                                        <p:tgtEl>
                                          <p:spTgt spid="2">
                                            <p:bg/>
                                          </p:spTgt>
                                        </p:tgtEl>
                                      </p:cBhvr>
                                      <p:to x="100000" y="100000"/>
                                    </p:animScale>
                                    <p:animScale>
                                      <p:cBhvr>
                                        <p:cTn id="15" dur="26">
                                          <p:stCondLst>
                                            <p:cond delay="1312"/>
                                          </p:stCondLst>
                                        </p:cTn>
                                        <p:tgtEl>
                                          <p:spTgt spid="2">
                                            <p:bg/>
                                          </p:spTgt>
                                        </p:tgtEl>
                                      </p:cBhvr>
                                      <p:to x="100000" y="80000"/>
                                    </p:animScale>
                                    <p:animScale>
                                      <p:cBhvr>
                                        <p:cTn id="16" dur="166" decel="50000">
                                          <p:stCondLst>
                                            <p:cond delay="1338"/>
                                          </p:stCondLst>
                                        </p:cTn>
                                        <p:tgtEl>
                                          <p:spTgt spid="2">
                                            <p:bg/>
                                          </p:spTgt>
                                        </p:tgtEl>
                                      </p:cBhvr>
                                      <p:to x="100000" y="100000"/>
                                    </p:animScale>
                                    <p:animScale>
                                      <p:cBhvr>
                                        <p:cTn id="17" dur="26">
                                          <p:stCondLst>
                                            <p:cond delay="1642"/>
                                          </p:stCondLst>
                                        </p:cTn>
                                        <p:tgtEl>
                                          <p:spTgt spid="2">
                                            <p:bg/>
                                          </p:spTgt>
                                        </p:tgtEl>
                                      </p:cBhvr>
                                      <p:to x="100000" y="90000"/>
                                    </p:animScale>
                                    <p:animScale>
                                      <p:cBhvr>
                                        <p:cTn id="18" dur="166" decel="50000">
                                          <p:stCondLst>
                                            <p:cond delay="1668"/>
                                          </p:stCondLst>
                                        </p:cTn>
                                        <p:tgtEl>
                                          <p:spTgt spid="2">
                                            <p:bg/>
                                          </p:spTgt>
                                        </p:tgtEl>
                                      </p:cBhvr>
                                      <p:to x="100000" y="100000"/>
                                    </p:animScale>
                                    <p:animScale>
                                      <p:cBhvr>
                                        <p:cTn id="19" dur="26">
                                          <p:stCondLst>
                                            <p:cond delay="1808"/>
                                          </p:stCondLst>
                                        </p:cTn>
                                        <p:tgtEl>
                                          <p:spTgt spid="2">
                                            <p:bg/>
                                          </p:spTgt>
                                        </p:tgtEl>
                                      </p:cBhvr>
                                      <p:to x="100000" y="95000"/>
                                    </p:animScale>
                                    <p:animScale>
                                      <p:cBhvr>
                                        <p:cTn id="20" dur="166" decel="50000">
                                          <p:stCondLst>
                                            <p:cond delay="1834"/>
                                          </p:stCondLst>
                                        </p:cTn>
                                        <p:tgtEl>
                                          <p:spTgt spid="2">
                                            <p:bg/>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2">
                                            <p:txEl>
                                              <p:pRg st="0" end="0"/>
                                            </p:txEl>
                                          </p:spTgt>
                                        </p:tgtEl>
                                        <p:attrNameLst>
                                          <p:attrName>style.visibility</p:attrName>
                                        </p:attrNameLst>
                                      </p:cBhvr>
                                      <p:to>
                                        <p:strVal val="visible"/>
                                      </p:to>
                                    </p:set>
                                    <p:animEffect transition="in" filter="wipe(down)">
                                      <p:cBhvr>
                                        <p:cTn id="25" dur="580">
                                          <p:stCondLst>
                                            <p:cond delay="0"/>
                                          </p:stCondLst>
                                        </p:cTn>
                                        <p:tgtEl>
                                          <p:spTgt spid="2">
                                            <p:txEl>
                                              <p:pRg st="0" end="0"/>
                                            </p:txEl>
                                          </p:spTgt>
                                        </p:tgtEl>
                                      </p:cBhvr>
                                    </p:animEffect>
                                    <p:anim calcmode="lin" valueType="num">
                                      <p:cBhvr>
                                        <p:cTn id="26"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txEl>
                                              <p:pRg st="0" end="0"/>
                                            </p:txEl>
                                          </p:spTgt>
                                        </p:tgtEl>
                                      </p:cBhvr>
                                      <p:to x="100000" y="60000"/>
                                    </p:animScale>
                                    <p:animScale>
                                      <p:cBhvr>
                                        <p:cTn id="32" dur="166" decel="50000">
                                          <p:stCondLst>
                                            <p:cond delay="676"/>
                                          </p:stCondLst>
                                        </p:cTn>
                                        <p:tgtEl>
                                          <p:spTgt spid="2">
                                            <p:txEl>
                                              <p:pRg st="0" end="0"/>
                                            </p:txEl>
                                          </p:spTgt>
                                        </p:tgtEl>
                                      </p:cBhvr>
                                      <p:to x="100000" y="100000"/>
                                    </p:animScale>
                                    <p:animScale>
                                      <p:cBhvr>
                                        <p:cTn id="33" dur="26">
                                          <p:stCondLst>
                                            <p:cond delay="1312"/>
                                          </p:stCondLst>
                                        </p:cTn>
                                        <p:tgtEl>
                                          <p:spTgt spid="2">
                                            <p:txEl>
                                              <p:pRg st="0" end="0"/>
                                            </p:txEl>
                                          </p:spTgt>
                                        </p:tgtEl>
                                      </p:cBhvr>
                                      <p:to x="100000" y="80000"/>
                                    </p:animScale>
                                    <p:animScale>
                                      <p:cBhvr>
                                        <p:cTn id="34" dur="166" decel="50000">
                                          <p:stCondLst>
                                            <p:cond delay="1338"/>
                                          </p:stCondLst>
                                        </p:cTn>
                                        <p:tgtEl>
                                          <p:spTgt spid="2">
                                            <p:txEl>
                                              <p:pRg st="0" end="0"/>
                                            </p:txEl>
                                          </p:spTgt>
                                        </p:tgtEl>
                                      </p:cBhvr>
                                      <p:to x="100000" y="100000"/>
                                    </p:animScale>
                                    <p:animScale>
                                      <p:cBhvr>
                                        <p:cTn id="35" dur="26">
                                          <p:stCondLst>
                                            <p:cond delay="1642"/>
                                          </p:stCondLst>
                                        </p:cTn>
                                        <p:tgtEl>
                                          <p:spTgt spid="2">
                                            <p:txEl>
                                              <p:pRg st="0" end="0"/>
                                            </p:txEl>
                                          </p:spTgt>
                                        </p:tgtEl>
                                      </p:cBhvr>
                                      <p:to x="100000" y="90000"/>
                                    </p:animScale>
                                    <p:animScale>
                                      <p:cBhvr>
                                        <p:cTn id="36" dur="166" decel="50000">
                                          <p:stCondLst>
                                            <p:cond delay="1668"/>
                                          </p:stCondLst>
                                        </p:cTn>
                                        <p:tgtEl>
                                          <p:spTgt spid="2">
                                            <p:txEl>
                                              <p:pRg st="0" end="0"/>
                                            </p:txEl>
                                          </p:spTgt>
                                        </p:tgtEl>
                                      </p:cBhvr>
                                      <p:to x="100000" y="100000"/>
                                    </p:animScale>
                                    <p:animScale>
                                      <p:cBhvr>
                                        <p:cTn id="37" dur="26">
                                          <p:stCondLst>
                                            <p:cond delay="1808"/>
                                          </p:stCondLst>
                                        </p:cTn>
                                        <p:tgtEl>
                                          <p:spTgt spid="2">
                                            <p:txEl>
                                              <p:pRg st="0" end="0"/>
                                            </p:txEl>
                                          </p:spTgt>
                                        </p:tgtEl>
                                      </p:cBhvr>
                                      <p:to x="100000" y="95000"/>
                                    </p:animScale>
                                    <p:animScale>
                                      <p:cBhvr>
                                        <p:cTn id="38" dur="166" decel="50000">
                                          <p:stCondLst>
                                            <p:cond delay="1834"/>
                                          </p:stCondLst>
                                        </p:cTn>
                                        <p:tgtEl>
                                          <p:spTgt spid="2">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2">
                                            <p:txEl>
                                              <p:pRg st="1" end="1"/>
                                            </p:txEl>
                                          </p:spTgt>
                                        </p:tgtEl>
                                        <p:attrNameLst>
                                          <p:attrName>style.visibility</p:attrName>
                                        </p:attrNameLst>
                                      </p:cBhvr>
                                      <p:to>
                                        <p:strVal val="visible"/>
                                      </p:to>
                                    </p:set>
                                    <p:animEffect transition="in" filter="wipe(down)">
                                      <p:cBhvr>
                                        <p:cTn id="43" dur="580">
                                          <p:stCondLst>
                                            <p:cond delay="0"/>
                                          </p:stCondLst>
                                        </p:cTn>
                                        <p:tgtEl>
                                          <p:spTgt spid="2">
                                            <p:txEl>
                                              <p:pRg st="1" end="1"/>
                                            </p:txEl>
                                          </p:spTgt>
                                        </p:tgtEl>
                                      </p:cBhvr>
                                    </p:animEffect>
                                    <p:anim calcmode="lin" valueType="num">
                                      <p:cBhvr>
                                        <p:cTn id="44"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2">
                                            <p:txEl>
                                              <p:pRg st="1" end="1"/>
                                            </p:txEl>
                                          </p:spTgt>
                                        </p:tgtEl>
                                      </p:cBhvr>
                                      <p:to x="100000" y="60000"/>
                                    </p:animScale>
                                    <p:animScale>
                                      <p:cBhvr>
                                        <p:cTn id="50" dur="166" decel="50000">
                                          <p:stCondLst>
                                            <p:cond delay="676"/>
                                          </p:stCondLst>
                                        </p:cTn>
                                        <p:tgtEl>
                                          <p:spTgt spid="2">
                                            <p:txEl>
                                              <p:pRg st="1" end="1"/>
                                            </p:txEl>
                                          </p:spTgt>
                                        </p:tgtEl>
                                      </p:cBhvr>
                                      <p:to x="100000" y="100000"/>
                                    </p:animScale>
                                    <p:animScale>
                                      <p:cBhvr>
                                        <p:cTn id="51" dur="26">
                                          <p:stCondLst>
                                            <p:cond delay="1312"/>
                                          </p:stCondLst>
                                        </p:cTn>
                                        <p:tgtEl>
                                          <p:spTgt spid="2">
                                            <p:txEl>
                                              <p:pRg st="1" end="1"/>
                                            </p:txEl>
                                          </p:spTgt>
                                        </p:tgtEl>
                                      </p:cBhvr>
                                      <p:to x="100000" y="80000"/>
                                    </p:animScale>
                                    <p:animScale>
                                      <p:cBhvr>
                                        <p:cTn id="52" dur="166" decel="50000">
                                          <p:stCondLst>
                                            <p:cond delay="1338"/>
                                          </p:stCondLst>
                                        </p:cTn>
                                        <p:tgtEl>
                                          <p:spTgt spid="2">
                                            <p:txEl>
                                              <p:pRg st="1" end="1"/>
                                            </p:txEl>
                                          </p:spTgt>
                                        </p:tgtEl>
                                      </p:cBhvr>
                                      <p:to x="100000" y="100000"/>
                                    </p:animScale>
                                    <p:animScale>
                                      <p:cBhvr>
                                        <p:cTn id="53" dur="26">
                                          <p:stCondLst>
                                            <p:cond delay="1642"/>
                                          </p:stCondLst>
                                        </p:cTn>
                                        <p:tgtEl>
                                          <p:spTgt spid="2">
                                            <p:txEl>
                                              <p:pRg st="1" end="1"/>
                                            </p:txEl>
                                          </p:spTgt>
                                        </p:tgtEl>
                                      </p:cBhvr>
                                      <p:to x="100000" y="90000"/>
                                    </p:animScale>
                                    <p:animScale>
                                      <p:cBhvr>
                                        <p:cTn id="54" dur="166" decel="50000">
                                          <p:stCondLst>
                                            <p:cond delay="1668"/>
                                          </p:stCondLst>
                                        </p:cTn>
                                        <p:tgtEl>
                                          <p:spTgt spid="2">
                                            <p:txEl>
                                              <p:pRg st="1" end="1"/>
                                            </p:txEl>
                                          </p:spTgt>
                                        </p:tgtEl>
                                      </p:cBhvr>
                                      <p:to x="100000" y="100000"/>
                                    </p:animScale>
                                    <p:animScale>
                                      <p:cBhvr>
                                        <p:cTn id="55" dur="26">
                                          <p:stCondLst>
                                            <p:cond delay="1808"/>
                                          </p:stCondLst>
                                        </p:cTn>
                                        <p:tgtEl>
                                          <p:spTgt spid="2">
                                            <p:txEl>
                                              <p:pRg st="1" end="1"/>
                                            </p:txEl>
                                          </p:spTgt>
                                        </p:tgtEl>
                                      </p:cBhvr>
                                      <p:to x="100000" y="95000"/>
                                    </p:animScale>
                                    <p:animScale>
                                      <p:cBhvr>
                                        <p:cTn id="56" dur="166" decel="50000">
                                          <p:stCondLst>
                                            <p:cond delay="1834"/>
                                          </p:stCondLst>
                                        </p:cTn>
                                        <p:tgtEl>
                                          <p:spTgt spid="2">
                                            <p:txEl>
                                              <p:pRg st="1" end="1"/>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2">
                                            <p:txEl>
                                              <p:pRg st="2" end="2"/>
                                            </p:txEl>
                                          </p:spTgt>
                                        </p:tgtEl>
                                        <p:attrNameLst>
                                          <p:attrName>style.visibility</p:attrName>
                                        </p:attrNameLst>
                                      </p:cBhvr>
                                      <p:to>
                                        <p:strVal val="visible"/>
                                      </p:to>
                                    </p:set>
                                    <p:animEffect transition="in" filter="wipe(down)">
                                      <p:cBhvr>
                                        <p:cTn id="61" dur="580">
                                          <p:stCondLst>
                                            <p:cond delay="0"/>
                                          </p:stCondLst>
                                        </p:cTn>
                                        <p:tgtEl>
                                          <p:spTgt spid="2">
                                            <p:txEl>
                                              <p:pRg st="2" end="2"/>
                                            </p:txEl>
                                          </p:spTgt>
                                        </p:tgtEl>
                                      </p:cBhvr>
                                    </p:animEffect>
                                    <p:anim calcmode="lin" valueType="num">
                                      <p:cBhvr>
                                        <p:cTn id="62"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2">
                                            <p:txEl>
                                              <p:pRg st="2" end="2"/>
                                            </p:txEl>
                                          </p:spTgt>
                                        </p:tgtEl>
                                      </p:cBhvr>
                                      <p:to x="100000" y="60000"/>
                                    </p:animScale>
                                    <p:animScale>
                                      <p:cBhvr>
                                        <p:cTn id="68" dur="166" decel="50000">
                                          <p:stCondLst>
                                            <p:cond delay="676"/>
                                          </p:stCondLst>
                                        </p:cTn>
                                        <p:tgtEl>
                                          <p:spTgt spid="2">
                                            <p:txEl>
                                              <p:pRg st="2" end="2"/>
                                            </p:txEl>
                                          </p:spTgt>
                                        </p:tgtEl>
                                      </p:cBhvr>
                                      <p:to x="100000" y="100000"/>
                                    </p:animScale>
                                    <p:animScale>
                                      <p:cBhvr>
                                        <p:cTn id="69" dur="26">
                                          <p:stCondLst>
                                            <p:cond delay="1312"/>
                                          </p:stCondLst>
                                        </p:cTn>
                                        <p:tgtEl>
                                          <p:spTgt spid="2">
                                            <p:txEl>
                                              <p:pRg st="2" end="2"/>
                                            </p:txEl>
                                          </p:spTgt>
                                        </p:tgtEl>
                                      </p:cBhvr>
                                      <p:to x="100000" y="80000"/>
                                    </p:animScale>
                                    <p:animScale>
                                      <p:cBhvr>
                                        <p:cTn id="70" dur="166" decel="50000">
                                          <p:stCondLst>
                                            <p:cond delay="1338"/>
                                          </p:stCondLst>
                                        </p:cTn>
                                        <p:tgtEl>
                                          <p:spTgt spid="2">
                                            <p:txEl>
                                              <p:pRg st="2" end="2"/>
                                            </p:txEl>
                                          </p:spTgt>
                                        </p:tgtEl>
                                      </p:cBhvr>
                                      <p:to x="100000" y="100000"/>
                                    </p:animScale>
                                    <p:animScale>
                                      <p:cBhvr>
                                        <p:cTn id="71" dur="26">
                                          <p:stCondLst>
                                            <p:cond delay="1642"/>
                                          </p:stCondLst>
                                        </p:cTn>
                                        <p:tgtEl>
                                          <p:spTgt spid="2">
                                            <p:txEl>
                                              <p:pRg st="2" end="2"/>
                                            </p:txEl>
                                          </p:spTgt>
                                        </p:tgtEl>
                                      </p:cBhvr>
                                      <p:to x="100000" y="90000"/>
                                    </p:animScale>
                                    <p:animScale>
                                      <p:cBhvr>
                                        <p:cTn id="72" dur="166" decel="50000">
                                          <p:stCondLst>
                                            <p:cond delay="1668"/>
                                          </p:stCondLst>
                                        </p:cTn>
                                        <p:tgtEl>
                                          <p:spTgt spid="2">
                                            <p:txEl>
                                              <p:pRg st="2" end="2"/>
                                            </p:txEl>
                                          </p:spTgt>
                                        </p:tgtEl>
                                      </p:cBhvr>
                                      <p:to x="100000" y="100000"/>
                                    </p:animScale>
                                    <p:animScale>
                                      <p:cBhvr>
                                        <p:cTn id="73" dur="26">
                                          <p:stCondLst>
                                            <p:cond delay="1808"/>
                                          </p:stCondLst>
                                        </p:cTn>
                                        <p:tgtEl>
                                          <p:spTgt spid="2">
                                            <p:txEl>
                                              <p:pRg st="2" end="2"/>
                                            </p:txEl>
                                          </p:spTgt>
                                        </p:tgtEl>
                                      </p:cBhvr>
                                      <p:to x="100000" y="95000"/>
                                    </p:animScale>
                                    <p:animScale>
                                      <p:cBhvr>
                                        <p:cTn id="74" dur="166" decel="50000">
                                          <p:stCondLst>
                                            <p:cond delay="1834"/>
                                          </p:stCondLst>
                                        </p:cTn>
                                        <p:tgtEl>
                                          <p:spTgt spid="2">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124744"/>
            <a:ext cx="9144000" cy="5616624"/>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ar-SA" sz="3200" dirty="0"/>
              <a:t>در فرهنگ لغات آكسفورد، واژه‌ی «</a:t>
            </a:r>
            <a:r>
              <a:rPr lang="en-US" sz="3200" dirty="0"/>
              <a:t>Distress</a:t>
            </a:r>
            <a:r>
              <a:rPr lang="ar-SA" sz="3200" dirty="0"/>
              <a:t>» به معنی درد، اندوه، فقدانِ منابع پولی و </a:t>
            </a:r>
            <a:r>
              <a:rPr lang="ar-SA" sz="3200" dirty="0" smtClean="0"/>
              <a:t>تنگدستی </a:t>
            </a:r>
            <a:r>
              <a:rPr lang="ar-SA" sz="3200" dirty="0"/>
              <a:t>آورده شده است</a:t>
            </a:r>
            <a:r>
              <a:rPr lang="ar-SA" sz="3200" dirty="0" smtClean="0"/>
              <a:t>.</a:t>
            </a:r>
            <a:endParaRPr lang="fa-IR" sz="3200" dirty="0" smtClean="0"/>
          </a:p>
          <a:p>
            <a:pPr algn="just"/>
            <a:r>
              <a:rPr lang="ar-SA" sz="3200" dirty="0" smtClean="0"/>
              <a:t>در‌یكی </a:t>
            </a:r>
            <a:r>
              <a:rPr lang="ar-SA" sz="3200" dirty="0"/>
              <a:t>از اولین مطالعات آكادمیك بر روی تئوری درماندگی مالی، آن را به عنوان كاهش قدرت سودآوری شركت تعریف </a:t>
            </a:r>
            <a:r>
              <a:rPr lang="ar-SA" sz="3200" dirty="0" smtClean="0"/>
              <a:t>کرد</a:t>
            </a:r>
            <a:r>
              <a:rPr lang="ar-SA" sz="3200" dirty="0"/>
              <a:t> كه احتمال عدم توانایی بازپرداخت بهره و اصل بدهی را افزایش می‌دهد</a:t>
            </a:r>
            <a:r>
              <a:rPr lang="en-US" sz="3200" dirty="0" smtClean="0"/>
              <a:t>  </a:t>
            </a:r>
            <a:r>
              <a:rPr lang="fa-IR" sz="3200" dirty="0" smtClean="0"/>
              <a:t>(</a:t>
            </a:r>
            <a:r>
              <a:rPr lang="ar-SA" sz="3200" dirty="0"/>
              <a:t>گوردون (</a:t>
            </a:r>
            <a:r>
              <a:rPr lang="ar-SA" sz="3200" dirty="0" smtClean="0"/>
              <a:t>1971) </a:t>
            </a:r>
            <a:endParaRPr lang="en-US" sz="3200" dirty="0"/>
          </a:p>
          <a:p>
            <a:pPr algn="just"/>
            <a:r>
              <a:rPr lang="ar-SA" sz="3200" dirty="0"/>
              <a:t>درماندگی مالی را وضعیتی در نظر می‌گیرد كه در آن جریان‌های نقدی ورودی شركت از مجموع هزینه‌های بهره‌ی مربوط به بدهی‌های بلند مدت كمتر </a:t>
            </a:r>
            <a:r>
              <a:rPr lang="ar-SA" sz="3200" dirty="0" smtClean="0"/>
              <a:t>است</a:t>
            </a:r>
            <a:r>
              <a:rPr lang="fa-IR" sz="3200" dirty="0" smtClean="0"/>
              <a:t>(</a:t>
            </a:r>
            <a:r>
              <a:rPr lang="ar-SA" sz="3200" dirty="0"/>
              <a:t>ویتاكر (1999</a:t>
            </a:r>
            <a:r>
              <a:rPr lang="en-US" sz="3200" dirty="0"/>
              <a:t>  </a:t>
            </a:r>
            <a:r>
              <a:rPr lang="fa-IR" sz="3200" dirty="0"/>
              <a:t>)</a:t>
            </a:r>
            <a:endParaRPr lang="en-US" sz="3200" dirty="0"/>
          </a:p>
          <a:p>
            <a:pPr algn="just"/>
            <a:endParaRPr lang="fa-IR" sz="3200" dirty="0" smtClean="0"/>
          </a:p>
        </p:txBody>
      </p:sp>
      <p:sp>
        <p:nvSpPr>
          <p:cNvPr id="3" name="Title 2"/>
          <p:cNvSpPr>
            <a:spLocks noGrp="1"/>
          </p:cNvSpPr>
          <p:nvPr>
            <p:ph type="title"/>
          </p:nvPr>
        </p:nvSpPr>
        <p:spPr>
          <a:xfrm>
            <a:off x="0" y="0"/>
            <a:ext cx="9144000" cy="1052736"/>
          </a:xfrm>
        </p:spPr>
        <p:style>
          <a:lnRef idx="1">
            <a:schemeClr val="accent1"/>
          </a:lnRef>
          <a:fillRef idx="2">
            <a:schemeClr val="accent1"/>
          </a:fillRef>
          <a:effectRef idx="1">
            <a:schemeClr val="accent1"/>
          </a:effectRef>
          <a:fontRef idx="minor">
            <a:schemeClr val="dk1"/>
          </a:fontRef>
        </p:style>
        <p:txBody>
          <a:bodyPr/>
          <a:lstStyle/>
          <a:p>
            <a:pPr algn="ctr"/>
            <a:r>
              <a:rPr lang="fa-IR" dirty="0" smtClean="0"/>
              <a:t>سطح درمانده</a:t>
            </a:r>
            <a:endParaRPr lang="en-US" dirty="0"/>
          </a:p>
        </p:txBody>
      </p:sp>
    </p:spTree>
    <p:extLst>
      <p:ext uri="{BB962C8B-B14F-4D97-AF65-F5344CB8AC3E}">
        <p14:creationId xmlns:p14="http://schemas.microsoft.com/office/powerpoint/2010/main" val="18638068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836712"/>
            <a:ext cx="9036496" cy="5904656"/>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algn="just"/>
            <a:r>
              <a:rPr lang="ar-SA" sz="3200" dirty="0">
                <a:solidFill>
                  <a:schemeClr val="tx1"/>
                </a:solidFill>
              </a:rPr>
              <a:t>از نقطه نظر اقتصادی، درماندگی مالی را می‌توان به زیان ده بودن شركت تعبیر كرد كه در این حالت شركت دچار زیان‌های سنگین و متوالی شده است. در واقع، د</a:t>
            </a:r>
            <a:r>
              <a:rPr lang="ar-SA" sz="3200" b="1" dirty="0">
                <a:solidFill>
                  <a:schemeClr val="tx1"/>
                </a:solidFill>
              </a:rPr>
              <a:t>ر این حالت نرخ بازده داخلیِ شركت كمتر از نرخ هزینه سرمایه می‌باشد. </a:t>
            </a:r>
            <a:endParaRPr lang="fa-IR" sz="3200" b="1" dirty="0" smtClean="0">
              <a:solidFill>
                <a:schemeClr val="tx1"/>
              </a:solidFill>
            </a:endParaRPr>
          </a:p>
          <a:p>
            <a:pPr algn="just"/>
            <a:r>
              <a:rPr lang="ar-SA" sz="3200" dirty="0" smtClean="0">
                <a:solidFill>
                  <a:schemeClr val="tx1"/>
                </a:solidFill>
              </a:rPr>
              <a:t>حالت </a:t>
            </a:r>
            <a:r>
              <a:rPr lang="ar-SA" sz="3200" dirty="0">
                <a:solidFill>
                  <a:schemeClr val="tx1"/>
                </a:solidFill>
              </a:rPr>
              <a:t>دیگری از درماندگی مالی زمانی رخ می‌دهد كه شركت موفق به رعایت کردن یک یا تعداد بیشتری از بندهای مربوط به قراردادهای تسهیلات مالی دریافتی خود نمی‌شود که </a:t>
            </a:r>
            <a:r>
              <a:rPr lang="ar-SA" sz="3200" dirty="0" smtClean="0">
                <a:solidFill>
                  <a:schemeClr val="tx1"/>
                </a:solidFill>
              </a:rPr>
              <a:t>به</a:t>
            </a:r>
            <a:r>
              <a:rPr lang="fa-IR" sz="3200" dirty="0" smtClean="0">
                <a:solidFill>
                  <a:schemeClr val="tx1"/>
                </a:solidFill>
              </a:rPr>
              <a:t> آن نکول تکنیکی</a:t>
            </a:r>
            <a:r>
              <a:rPr lang="ar-SA" sz="3200" dirty="0" smtClean="0">
                <a:solidFill>
                  <a:schemeClr val="tx1"/>
                </a:solidFill>
              </a:rPr>
              <a:t> گفته </a:t>
            </a:r>
            <a:r>
              <a:rPr lang="ar-SA" sz="3200" dirty="0">
                <a:solidFill>
                  <a:schemeClr val="tx1"/>
                </a:solidFill>
              </a:rPr>
              <a:t>می‌شود. </a:t>
            </a:r>
            <a:endParaRPr lang="fa-IR" sz="3200" dirty="0" smtClean="0">
              <a:solidFill>
                <a:schemeClr val="tx1"/>
              </a:solidFill>
            </a:endParaRPr>
          </a:p>
          <a:p>
            <a:pPr algn="just"/>
            <a:r>
              <a:rPr lang="ar-SA" sz="3200" dirty="0" smtClean="0">
                <a:solidFill>
                  <a:schemeClr val="tx1"/>
                </a:solidFill>
              </a:rPr>
              <a:t>حالات </a:t>
            </a:r>
            <a:r>
              <a:rPr lang="ar-SA" sz="3200" dirty="0">
                <a:solidFill>
                  <a:schemeClr val="tx1"/>
                </a:solidFill>
              </a:rPr>
              <a:t>دیگری از درماندگی مالی عبارت‌اند از زمانی كه جریانات نقدی شركت برای بازپرداخت اصل و فرع بدهی ناكافی باشد و یا زمانی كه ارزش ویژه شركتی برابر با عددی منفی </a:t>
            </a:r>
            <a:r>
              <a:rPr lang="ar-SA" sz="3200" dirty="0" smtClean="0">
                <a:solidFill>
                  <a:schemeClr val="tx1"/>
                </a:solidFill>
              </a:rPr>
              <a:t>شو</a:t>
            </a:r>
            <a:r>
              <a:rPr lang="fa-IR" sz="3200" dirty="0" smtClean="0">
                <a:solidFill>
                  <a:schemeClr val="tx1"/>
                </a:solidFill>
              </a:rPr>
              <a:t>د</a:t>
            </a:r>
            <a:r>
              <a:rPr lang="ar-SA" sz="3200" dirty="0" smtClean="0">
                <a:solidFill>
                  <a:schemeClr val="tx1"/>
                </a:solidFill>
              </a:rPr>
              <a:t>. </a:t>
            </a:r>
            <a:endParaRPr lang="fa-IR" sz="3200" dirty="0" smtClean="0">
              <a:solidFill>
                <a:schemeClr val="tx1"/>
              </a:solidFill>
            </a:endParaRPr>
          </a:p>
          <a:p>
            <a:endParaRPr lang="en-US" dirty="0"/>
          </a:p>
        </p:txBody>
      </p:sp>
      <p:sp>
        <p:nvSpPr>
          <p:cNvPr id="3" name="Title 2"/>
          <p:cNvSpPr>
            <a:spLocks noGrp="1"/>
          </p:cNvSpPr>
          <p:nvPr>
            <p:ph type="title"/>
          </p:nvPr>
        </p:nvSpPr>
        <p:spPr>
          <a:xfrm>
            <a:off x="0" y="0"/>
            <a:ext cx="9144000" cy="836712"/>
          </a:xfrm>
        </p:spPr>
        <p:style>
          <a:lnRef idx="1">
            <a:schemeClr val="accent1"/>
          </a:lnRef>
          <a:fillRef idx="2">
            <a:schemeClr val="accent1"/>
          </a:fillRef>
          <a:effectRef idx="1">
            <a:schemeClr val="accent1"/>
          </a:effectRef>
          <a:fontRef idx="minor">
            <a:schemeClr val="dk1"/>
          </a:fontRef>
        </p:style>
        <p:txBody>
          <a:bodyPr/>
          <a:lstStyle/>
          <a:p>
            <a:pPr algn="ctr"/>
            <a:r>
              <a:rPr lang="fa-IR" dirty="0" smtClean="0"/>
              <a:t>سطح درمانده</a:t>
            </a:r>
            <a:endParaRPr lang="en-US" dirty="0"/>
          </a:p>
        </p:txBody>
      </p:sp>
    </p:spTree>
    <p:extLst>
      <p:ext uri="{BB962C8B-B14F-4D97-AF65-F5344CB8AC3E}">
        <p14:creationId xmlns:p14="http://schemas.microsoft.com/office/powerpoint/2010/main" val="2978766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 calcmode="lin" valueType="num">
                                      <p:cBhvr additive="base">
                                        <p:cTn id="19"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 calcmode="lin" valueType="num">
                                      <p:cBhvr additive="base">
                                        <p:cTn id="2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08720"/>
            <a:ext cx="9144000" cy="5949280"/>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ar-SA" sz="2800" b="1" dirty="0"/>
              <a:t>باید توجه کرد که درماندگی مالی لزوما به ورشکستگی منجر نمی‌شود بلکه اعلام ورشکستگی یکی از پیامدهای درماندگی مالی است، در واقع ورشکستگی آخرین و حادترین مرحله درماندگی مالی و آخرین راه حل است </a:t>
            </a:r>
            <a:r>
              <a:rPr lang="en-US" sz="2800" dirty="0"/>
              <a:t>]</a:t>
            </a:r>
            <a:endParaRPr lang="fa-IR" sz="2800" dirty="0"/>
          </a:p>
          <a:p>
            <a:pPr algn="just"/>
            <a:r>
              <a:rPr lang="fa-IR" sz="2800" dirty="0"/>
              <a:t>نکول در زبان عربی به معنای عدم قبول یا رد است. در اصطلاح کارکنان مالی اگر طرف قرارداد نتواند در قبال قراردادی که بسته است به تمام یا بخشی از تعهدات‌اش، خواسته یا ناخواسته، عمل کند، گویند که "نُکول" انجام داده است. نکول معمولا در باره </a:t>
            </a:r>
            <a:r>
              <a:rPr lang="fa-IR" sz="2800" dirty="0" smtClean="0"/>
              <a:t>برات به </a:t>
            </a:r>
            <a:r>
              <a:rPr lang="fa-IR" sz="2800" dirty="0"/>
              <a:t>کار می‌رود.</a:t>
            </a:r>
          </a:p>
          <a:p>
            <a:pPr algn="just"/>
            <a:r>
              <a:rPr lang="fa-IR" sz="2800" dirty="0"/>
              <a:t>از بابت نکول، معمولاً </a:t>
            </a:r>
            <a:r>
              <a:rPr lang="fa-IR" sz="2800" dirty="0">
                <a:solidFill>
                  <a:schemeClr val="tx1">
                    <a:lumMod val="75000"/>
                    <a:lumOff val="25000"/>
                  </a:schemeClr>
                </a:solidFill>
              </a:rPr>
              <a:t>ریسکی</a:t>
            </a:r>
            <a:r>
              <a:rPr lang="fa-IR" sz="2800" dirty="0"/>
              <a:t> به وجود می‌آید که به ریسک اعتباری معروف است.</a:t>
            </a:r>
          </a:p>
          <a:p>
            <a:pPr algn="just"/>
            <a:endParaRPr lang="en-US" sz="2800" dirty="0"/>
          </a:p>
        </p:txBody>
      </p:sp>
      <p:sp>
        <p:nvSpPr>
          <p:cNvPr id="3" name="Title 2"/>
          <p:cNvSpPr>
            <a:spLocks noGrp="1"/>
          </p:cNvSpPr>
          <p:nvPr>
            <p:ph type="title"/>
          </p:nvPr>
        </p:nvSpPr>
        <p:spPr>
          <a:xfrm>
            <a:off x="-35496" y="0"/>
            <a:ext cx="9144000" cy="764704"/>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a:bodyPr>
          <a:lstStyle/>
          <a:p>
            <a:pPr algn="ctr"/>
            <a:r>
              <a:rPr lang="fa-IR" dirty="0"/>
              <a:t>سطح درمانده</a:t>
            </a:r>
            <a:endParaRPr lang="en-US" dirty="0"/>
          </a:p>
        </p:txBody>
      </p:sp>
    </p:spTree>
    <p:extLst>
      <p:ext uri="{BB962C8B-B14F-4D97-AF65-F5344CB8AC3E}">
        <p14:creationId xmlns:p14="http://schemas.microsoft.com/office/powerpoint/2010/main" val="2096412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24744"/>
            <a:ext cx="9144000" cy="5733256"/>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fa-IR" sz="4000" dirty="0" smtClean="0"/>
              <a:t>وضعیت از واحد اقتصادی است که در آن متحمل زیان شده باشد(یعنی سود پس از کسر مالیات منفی باشد) و چنانچه این زیان به گونه ای باشد که 2 سال متوالی منتهی به سال جاری ،زیان انباشته بیش از 50% سرمایه باشد فرض تداوم فعالیت را نقض کرده است. بعبارت دیگر شرکت در دستیابی به برنامه های پیش بینی شده و ایفای تعهدات انجام شده ناتوان می باشد. </a:t>
            </a:r>
            <a:endParaRPr lang="fa-IR" sz="4000" dirty="0"/>
          </a:p>
        </p:txBody>
      </p:sp>
      <p:sp>
        <p:nvSpPr>
          <p:cNvPr id="2" name="Title 1"/>
          <p:cNvSpPr>
            <a:spLocks noGrp="1"/>
          </p:cNvSpPr>
          <p:nvPr>
            <p:ph type="title"/>
          </p:nvPr>
        </p:nvSpPr>
        <p:spPr>
          <a:xfrm>
            <a:off x="0" y="0"/>
            <a:ext cx="9036496" cy="90872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سطح ورشکسته</a:t>
            </a:r>
            <a:endParaRPr lang="fa-IR" dirty="0"/>
          </a:p>
        </p:txBody>
      </p:sp>
    </p:spTree>
    <p:extLst>
      <p:ext uri="{BB962C8B-B14F-4D97-AF65-F5344CB8AC3E}">
        <p14:creationId xmlns:p14="http://schemas.microsoft.com/office/powerpoint/2010/main" val="4884868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052736"/>
            <a:ext cx="9144000" cy="5805264"/>
          </a:xfrm>
        </p:spPr>
        <p:style>
          <a:lnRef idx="1">
            <a:schemeClr val="accent2"/>
          </a:lnRef>
          <a:fillRef idx="2">
            <a:schemeClr val="accent2"/>
          </a:fillRef>
          <a:effectRef idx="1">
            <a:schemeClr val="accent2"/>
          </a:effectRef>
          <a:fontRef idx="minor">
            <a:schemeClr val="dk1"/>
          </a:fontRef>
        </p:style>
        <p:txBody>
          <a:bodyPr>
            <a:normAutofit/>
          </a:bodyPr>
          <a:lstStyle/>
          <a:p>
            <a:r>
              <a:rPr lang="fa-IR" b="1" dirty="0"/>
              <a:t>طبق ماده412 قانون تجارت ایران،ورشکستگی را چنین توصیفمیکند.</a:t>
            </a:r>
          </a:p>
          <a:p>
            <a:r>
              <a:rPr lang="fa-IR" dirty="0"/>
              <a:t>ورشکستگی تاجر یا شرکت تجاری در نتیجه توقف از تادیه وجوهی که بر عهده اوست حاصل می </a:t>
            </a:r>
            <a:r>
              <a:rPr lang="fa-IR" dirty="0" smtClean="0"/>
              <a:t>شود.</a:t>
            </a:r>
          </a:p>
          <a:p>
            <a:r>
              <a:rPr lang="fa-IR" b="1" dirty="0" smtClean="0"/>
              <a:t>ماده ۱۴۱ قانون تجارت عبارتست از</a:t>
            </a:r>
            <a:r>
              <a:rPr lang="fa-IR" dirty="0" smtClean="0"/>
              <a:t>: </a:t>
            </a:r>
            <a:r>
              <a:rPr lang="fa-IR" dirty="0"/>
              <a:t/>
            </a:r>
            <a:br>
              <a:rPr lang="fa-IR" dirty="0"/>
            </a:br>
            <a:r>
              <a:rPr lang="fa-IR" dirty="0"/>
              <a:t>اگربراثر زیانهای وارده حداقل نصف سرمایه شرکت ازمیان برود هیئت مدیره مکلف است بلافاصله مجمع عمومی فوق العاده صاحبان سهام را دعوت نماید تا موضوع انحلال یا بقاء شرکت، مورد شورو رای واقع شود. هرگاه مجمع مزبور رای به شرکت ندهد باید درهمان جلسه وبا رعایت مقررات ماده 6 این قانون سرمایه شرکت را به مبلغ سرمایه موجودکاهش دهد. درصورتی که هیئت مدیره برخلاف این ماده به دعوت مجمع عمومی فوق العاده مبادرت ننماید و یا مجمعی که دعوت می شود نتواند مطابق مقررات قانونی منعقد گردد هر ذینفعی می تواند انحلال شرکت را از دادگاه صلاحیتدار درخواست کند.</a:t>
            </a:r>
            <a:endParaRPr lang="en-US" dirty="0"/>
          </a:p>
          <a:p>
            <a:endParaRPr lang="en-US" dirty="0"/>
          </a:p>
        </p:txBody>
      </p:sp>
      <p:sp>
        <p:nvSpPr>
          <p:cNvPr id="3" name="Title 2"/>
          <p:cNvSpPr>
            <a:spLocks noGrp="1"/>
          </p:cNvSpPr>
          <p:nvPr>
            <p:ph type="title"/>
          </p:nvPr>
        </p:nvSpPr>
        <p:spPr>
          <a:xfrm>
            <a:off x="0" y="0"/>
            <a:ext cx="9144000" cy="90872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a:t>ورشکستگی در ایران</a:t>
            </a:r>
            <a:endParaRPr lang="en-US" dirty="0"/>
          </a:p>
        </p:txBody>
      </p:sp>
    </p:spTree>
    <p:extLst>
      <p:ext uri="{BB962C8B-B14F-4D97-AF65-F5344CB8AC3E}">
        <p14:creationId xmlns:p14="http://schemas.microsoft.com/office/powerpoint/2010/main" val="1085601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80728"/>
            <a:ext cx="9144000" cy="5877272"/>
          </a:xfrm>
        </p:spPr>
        <p:style>
          <a:lnRef idx="1">
            <a:schemeClr val="accent2"/>
          </a:lnRef>
          <a:fillRef idx="2">
            <a:schemeClr val="accent2"/>
          </a:fillRef>
          <a:effectRef idx="1">
            <a:schemeClr val="accent2"/>
          </a:effectRef>
          <a:fontRef idx="minor">
            <a:schemeClr val="dk1"/>
          </a:fontRef>
        </p:style>
        <p:txBody>
          <a:bodyPr/>
          <a:lstStyle/>
          <a:p>
            <a:r>
              <a:rPr lang="fa-IR" dirty="0"/>
              <a:t>- افلاس: حالت شخص غير تجاري که به علت نداشتن مال يا کافي نبودن آن قادر به تأديه ديون خود نبوده است.</a:t>
            </a:r>
          </a:p>
          <a:p>
            <a:r>
              <a:rPr lang="fa-IR" dirty="0"/>
              <a:t>2- اعسار: حالت شخص غير تجاري که به علت عدم دسترسي به مال خود قادر به تأديه مخارج محاکمه يا ديون خود نبوده است. با تصويب قانون اعسار 20/9/1313 عنوان افلاس منسوخ شد.</a:t>
            </a:r>
          </a:p>
          <a:p>
            <a:r>
              <a:rPr lang="fa-IR" dirty="0"/>
              <a:t>3- ورشکستگي: حالت تاجر يا شرکت تجاري است که دچار توقف از تأديه وجوهي شده است که بر عهده او بوده است</a:t>
            </a:r>
            <a:r>
              <a:rPr lang="fa-IR" dirty="0" smtClean="0"/>
              <a:t>.</a:t>
            </a:r>
          </a:p>
          <a:p>
            <a:pPr marL="109728" indent="0">
              <a:buNone/>
            </a:pPr>
            <a:endParaRPr lang="en-US" dirty="0"/>
          </a:p>
        </p:txBody>
      </p:sp>
      <p:sp>
        <p:nvSpPr>
          <p:cNvPr id="3" name="Title 2"/>
          <p:cNvSpPr>
            <a:spLocks noGrp="1"/>
          </p:cNvSpPr>
          <p:nvPr>
            <p:ph type="title"/>
          </p:nvPr>
        </p:nvSpPr>
        <p:spPr>
          <a:xfrm>
            <a:off x="0" y="0"/>
            <a:ext cx="9130803" cy="908720"/>
          </a:xfrm>
          <a:ln/>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scene3d>
              <a:camera prst="orthographicFront"/>
              <a:lightRig rig="soft" dir="t"/>
            </a:scene3d>
            <a:sp3d prstMaterial="softEdge">
              <a:bevelT w="25400" h="25400"/>
            </a:sp3d>
          </a:bodyPr>
          <a:lstStyle/>
          <a:p>
            <a:pPr algn="ctr"/>
            <a:r>
              <a:rPr lang="fa-IR" dirty="0"/>
              <a:t>ورشکستگی در ایران</a:t>
            </a:r>
            <a:endParaRPr lang="en-US" dirty="0"/>
          </a:p>
        </p:txBody>
      </p:sp>
    </p:spTree>
    <p:extLst>
      <p:ext uri="{BB962C8B-B14F-4D97-AF65-F5344CB8AC3E}">
        <p14:creationId xmlns:p14="http://schemas.microsoft.com/office/powerpoint/2010/main" val="17067620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24744"/>
            <a:ext cx="9036496" cy="5733256"/>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fa-IR" sz="3200" dirty="0" smtClean="0"/>
              <a:t>چنانچه شرکتی هر چهار معیار را احراز نماید شرکت دارا بحران مالی می باشد :</a:t>
            </a:r>
          </a:p>
          <a:p>
            <a:pPr algn="just"/>
            <a:r>
              <a:rPr lang="fa-IR" sz="3200" dirty="0" smtClean="0"/>
              <a:t>1-شرکتها در مقطع بحران مالی دارای زیان خالص باشد.</a:t>
            </a:r>
          </a:p>
          <a:p>
            <a:pPr algn="just"/>
            <a:r>
              <a:rPr lang="fa-IR" sz="3200" dirty="0" smtClean="0"/>
              <a:t>2-زیان انباشته شرکت بیش از 50%سرمایه شرکت باشد(مشمول ماده 141قانون تجارت شده باشد)</a:t>
            </a:r>
          </a:p>
          <a:p>
            <a:pPr algn="just"/>
            <a:r>
              <a:rPr lang="fa-IR" sz="3200" dirty="0" smtClean="0"/>
              <a:t>3-نماد شرکت بیش از یکسال بسته باشد</a:t>
            </a:r>
          </a:p>
          <a:p>
            <a:pPr algn="just"/>
            <a:r>
              <a:rPr lang="fa-IR" sz="3200" dirty="0" smtClean="0"/>
              <a:t>4-نسبت بدهی ها به کل دارایی ها بیش از یک باشد.</a:t>
            </a:r>
          </a:p>
          <a:p>
            <a:pPr algn="just"/>
            <a:r>
              <a:rPr lang="fa-IR" sz="3200" dirty="0" smtClean="0"/>
              <a:t>(پور حیدری،کوپائی حاجی ،1389)</a:t>
            </a:r>
            <a:endParaRPr lang="fa-IR" sz="3200" dirty="0"/>
          </a:p>
        </p:txBody>
      </p:sp>
      <p:sp>
        <p:nvSpPr>
          <p:cNvPr id="2" name="Title 1"/>
          <p:cNvSpPr>
            <a:spLocks noGrp="1"/>
          </p:cNvSpPr>
          <p:nvPr>
            <p:ph type="title"/>
          </p:nvPr>
        </p:nvSpPr>
        <p:spPr>
          <a:xfrm>
            <a:off x="0" y="0"/>
            <a:ext cx="9144000" cy="90872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معیارهای ورشکسته</a:t>
            </a:r>
            <a:endParaRPr lang="fa-I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925313762"/>
              </p:ext>
            </p:extLst>
          </p:nvPr>
        </p:nvGraphicFramePr>
        <p:xfrm>
          <a:off x="107504" y="1340768"/>
          <a:ext cx="8856984" cy="5517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p:cNvSpPr>
            <a:spLocks noGrp="1"/>
          </p:cNvSpPr>
          <p:nvPr>
            <p:ph type="title"/>
          </p:nvPr>
        </p:nvSpPr>
        <p:spPr>
          <a:xfrm>
            <a:off x="0" y="34900"/>
            <a:ext cx="9144000" cy="801812"/>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معیارهای ورشکسته</a:t>
            </a:r>
            <a:endParaRPr lang="fa-IR" dirty="0"/>
          </a:p>
        </p:txBody>
      </p:sp>
      <p:graphicFrame>
        <p:nvGraphicFramePr>
          <p:cNvPr id="6" name="Diagram 5"/>
          <p:cNvGraphicFramePr/>
          <p:nvPr>
            <p:extLst>
              <p:ext uri="{D42A27DB-BD31-4B8C-83A1-F6EECF244321}">
                <p14:modId xmlns:p14="http://schemas.microsoft.com/office/powerpoint/2010/main" val="1190300453"/>
              </p:ext>
            </p:extLst>
          </p:nvPr>
        </p:nvGraphicFramePr>
        <p:xfrm>
          <a:off x="34800" y="908720"/>
          <a:ext cx="9109200" cy="59492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040563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851" y="1052736"/>
            <a:ext cx="9017645" cy="5805264"/>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fa-IR" sz="3200" dirty="0" smtClean="0"/>
              <a:t>تعیین دلیل یا دلایل دقیق ورشکستگی و مشکلات مالی در هر مورد خاص کارآسانی نیست .در اغلب موارد دلایل متعددی با هم منجربه پدیده ورشکستگی میشوند(نیوتن1998) </a:t>
            </a:r>
          </a:p>
          <a:p>
            <a:pPr algn="just"/>
            <a:r>
              <a:rPr lang="fa-IR" sz="3200" dirty="0" smtClean="0"/>
              <a:t>دلایل ورشکستگی را بطور کلی به دو دسته برون سازمانی و درون سازمانی تقسیم کرده است.</a:t>
            </a:r>
            <a:endParaRPr lang="fa-IR" sz="3200" dirty="0"/>
          </a:p>
        </p:txBody>
      </p:sp>
      <p:sp>
        <p:nvSpPr>
          <p:cNvPr id="4" name="Title 1"/>
          <p:cNvSpPr txBox="1">
            <a:spLocks/>
          </p:cNvSpPr>
          <p:nvPr/>
        </p:nvSpPr>
        <p:spPr>
          <a:xfrm>
            <a:off x="18851" y="0"/>
            <a:ext cx="9144000" cy="908720"/>
          </a:xfrm>
          <a:prstGeom prst="rect">
            <a:avLst/>
          </a:prstGeo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dk1"/>
                </a:solidFill>
                <a:effectLst>
                  <a:outerShdw blurRad="31750" dist="25400" dir="5400000" algn="tl" rotWithShape="0">
                    <a:srgbClr val="000000">
                      <a:alpha val="25000"/>
                    </a:srgbClr>
                  </a:outerShdw>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extLst/>
          </a:lstStyle>
          <a:p>
            <a:pPr algn="ctr"/>
            <a:r>
              <a:rPr lang="fa-IR" dirty="0"/>
              <a:t>دلایل ورشکستگی</a:t>
            </a:r>
          </a:p>
        </p:txBody>
      </p:sp>
      <p:graphicFrame>
        <p:nvGraphicFramePr>
          <p:cNvPr id="6" name="Diagram 5"/>
          <p:cNvGraphicFramePr/>
          <p:nvPr>
            <p:extLst>
              <p:ext uri="{D42A27DB-BD31-4B8C-83A1-F6EECF244321}">
                <p14:modId xmlns:p14="http://schemas.microsoft.com/office/powerpoint/2010/main" val="3608667278"/>
              </p:ext>
            </p:extLst>
          </p:nvPr>
        </p:nvGraphicFramePr>
        <p:xfrm>
          <a:off x="43977" y="3717032"/>
          <a:ext cx="9125149" cy="3271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0" y="0"/>
            <a:ext cx="9144000" cy="761960"/>
          </a:xfrm>
          <a:ln>
            <a:solidFill>
              <a:schemeClr val="tx2">
                <a:lumMod val="40000"/>
                <a:lumOff val="60000"/>
              </a:schemeClr>
            </a:solidFill>
          </a:ln>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Autofit/>
          </a:bodyPr>
          <a:lstStyle/>
          <a:p>
            <a:pPr algn="ctr"/>
            <a:r>
              <a:rPr lang="fa-IR" dirty="0" smtClean="0">
                <a:solidFill>
                  <a:schemeClr val="tx1"/>
                </a:solidFill>
                <a:latin typeface="+mn-lt"/>
                <a:ea typeface="+mn-ea"/>
                <a:cs typeface="+mn-cs"/>
              </a:rPr>
              <a:t>مقدمه</a:t>
            </a:r>
            <a:endParaRPr lang="fa-IR" sz="2800" dirty="0" smtClean="0">
              <a:solidFill>
                <a:schemeClr val="tx1"/>
              </a:solidFill>
              <a:latin typeface="+mn-lt"/>
              <a:ea typeface="+mn-ea"/>
              <a:cs typeface="+mn-cs"/>
            </a:endParaRPr>
          </a:p>
        </p:txBody>
      </p:sp>
      <p:sp>
        <p:nvSpPr>
          <p:cNvPr id="2" name="Subtitle 1"/>
          <p:cNvSpPr>
            <a:spLocks noGrp="1"/>
          </p:cNvSpPr>
          <p:nvPr>
            <p:ph type="subTitle" idx="1"/>
          </p:nvPr>
        </p:nvSpPr>
        <p:spPr>
          <a:xfrm>
            <a:off x="214282" y="928670"/>
            <a:ext cx="8643998" cy="5643602"/>
          </a:xfrm>
        </p:spPr>
        <p:txBody>
          <a:bodyPr>
            <a:normAutofit/>
          </a:bodyPr>
          <a:lstStyle/>
          <a:p>
            <a:pPr algn="just"/>
            <a:r>
              <a:rPr lang="fa-IR" dirty="0" smtClean="0"/>
              <a:t>پیشرفت سریع فناوری و تاثیر آن در دنیای کسب وکار به همراه تغییرات محیطی وسیع،شتاب فزاینده ای به اقتصاد بخشیده. بطوریکه رویکرد رقابتی بنگاههای اقتصادی در زمینه دستیابی به سود را محدود و احتمال ورشکستگی و ریسک مالی شرکتها را افزایش داده است .بهمین دلیل تصمیم گیری در مسایل مالی به دلیل عدم اطمینان های آتی ،همواره با ریسک همراه است.بنابراین یکی از راهای کمک به سرمایه گذاران و اعتبار دهندگان بررسی متغییرهای حایز اهمیت و ارائه الگوهای پیش بینی درباره دورنمای کلی و جایگاه شرکت در پیش بینی بحران مالی و ورشکستگی شرکتها می باشد. بنابراین ،پیش بینی صحیح و به موقع ورشکستگی تاثیر مهمی بروند کاری موسسات اعتباری و سرمایه گذاران دارد. </a:t>
            </a:r>
            <a:endParaRPr lang="fa-IR"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80728"/>
            <a:ext cx="9116566" cy="5877272"/>
          </a:xfrm>
        </p:spPr>
        <p:style>
          <a:lnRef idx="1">
            <a:schemeClr val="accent2"/>
          </a:lnRef>
          <a:fillRef idx="2">
            <a:schemeClr val="accent2"/>
          </a:fillRef>
          <a:effectRef idx="1">
            <a:schemeClr val="accent2"/>
          </a:effectRef>
          <a:fontRef idx="minor">
            <a:schemeClr val="dk1"/>
          </a:fontRef>
        </p:style>
        <p:txBody>
          <a:bodyPr>
            <a:noAutofit/>
          </a:bodyPr>
          <a:lstStyle/>
          <a:p>
            <a:r>
              <a:rPr lang="fa-IR" sz="2400" b="1" dirty="0" smtClean="0"/>
              <a:t>1-ویژگیهای سیستم اقتصادی:مدیر </a:t>
            </a:r>
            <a:r>
              <a:rPr lang="fa-IR" sz="2400" dirty="0" smtClean="0"/>
              <a:t>شرکت باید تغییراتی را که در ساختار اقتصادی رخ میدهد بپذیرد.وی نمی تواند تغییری در آنها ایجاد کند بلکه باید تعدیلات لازم را در عملیات شرکت در جهت این سیستم پیاده کند.</a:t>
            </a:r>
          </a:p>
          <a:p>
            <a:r>
              <a:rPr lang="fa-IR" sz="2400" dirty="0" smtClean="0"/>
              <a:t>2</a:t>
            </a:r>
            <a:r>
              <a:rPr lang="fa-IR" sz="2400" b="1" dirty="0" smtClean="0"/>
              <a:t>-رقابت</a:t>
            </a:r>
            <a:r>
              <a:rPr lang="fa-IR" sz="2400" dirty="0" smtClean="0"/>
              <a:t>:یکی از دلایل ورشکستگی رقابت است،اما مدیریت کارا نقطه مقابل این دلیل است.</a:t>
            </a:r>
          </a:p>
          <a:p>
            <a:r>
              <a:rPr lang="fa-IR" sz="2400" b="1" dirty="0" smtClean="0"/>
              <a:t>3-تغییرات در تجارت و بهبود ها و انتقالات در تقاضای عمومی </a:t>
            </a:r>
            <a:r>
              <a:rPr lang="fa-IR" sz="2400" dirty="0" smtClean="0"/>
              <a:t>:اگر شرکتها از بکارگیری روش ها ی مدرن و شناخت وسیع و به موقع خواسته های مصرف کننده جدید ناتوان باشند شکست می خورند </a:t>
            </a:r>
          </a:p>
          <a:p>
            <a:r>
              <a:rPr lang="fa-IR" sz="2400" b="1" dirty="0" smtClean="0"/>
              <a:t>4-نوسانات تجاری:</a:t>
            </a:r>
            <a:r>
              <a:rPr lang="fa-IR" sz="2400" dirty="0" smtClean="0"/>
              <a:t>مطالعات نشان داده که ناسازگاری بین تولید و مصرف ،عدم استحدام،سثوط قیمتها...باعث افزایش شرکتهای ورشکسته </a:t>
            </a:r>
          </a:p>
          <a:p>
            <a:r>
              <a:rPr lang="fa-IR" sz="2400" b="1" dirty="0" smtClean="0"/>
              <a:t>5-تامین مالی:</a:t>
            </a:r>
            <a:r>
              <a:rPr lang="fa-IR" sz="2400" dirty="0"/>
              <a:t>مشکلات مرتبط با تامین مالی بیشتراز شرایط اقتصادی ،باعث ورشگستگی شرگت های کوچک می </a:t>
            </a:r>
            <a:r>
              <a:rPr lang="fa-IR" sz="2400" dirty="0" smtClean="0"/>
              <a:t>شود(پرفسورناماکی با استفاده از دادهای بانک جهانی 1980-1990)</a:t>
            </a:r>
            <a:endParaRPr lang="fa-IR" sz="2400" dirty="0"/>
          </a:p>
        </p:txBody>
      </p:sp>
      <p:sp>
        <p:nvSpPr>
          <p:cNvPr id="7" name="Title 1"/>
          <p:cNvSpPr txBox="1">
            <a:spLocks/>
          </p:cNvSpPr>
          <p:nvPr/>
        </p:nvSpPr>
        <p:spPr>
          <a:xfrm>
            <a:off x="-27434" y="0"/>
            <a:ext cx="9144000" cy="801812"/>
          </a:xfrm>
          <a:prstGeom prst="rect">
            <a:avLst/>
          </a:prstGeo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dk1"/>
                </a:solidFill>
                <a:effectLst>
                  <a:outerShdw blurRad="31750" dist="25400" dir="5400000" algn="tl" rotWithShape="0">
                    <a:srgbClr val="000000">
                      <a:alpha val="25000"/>
                    </a:srgbClr>
                  </a:outerShdw>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extLst/>
          </a:lstStyle>
          <a:p>
            <a:pPr algn="ctr"/>
            <a:r>
              <a:rPr lang="fa-IR" dirty="0"/>
              <a:t>دلایل برون سازمانی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08720"/>
            <a:ext cx="9127976" cy="5949280"/>
          </a:xfrm>
        </p:spPr>
        <p:style>
          <a:lnRef idx="1">
            <a:schemeClr val="accent2"/>
          </a:lnRef>
          <a:fillRef idx="2">
            <a:schemeClr val="accent2"/>
          </a:fillRef>
          <a:effectRef idx="1">
            <a:schemeClr val="accent2"/>
          </a:effectRef>
          <a:fontRef idx="minor">
            <a:schemeClr val="dk1"/>
          </a:fontRef>
        </p:style>
        <p:txBody>
          <a:bodyPr>
            <a:normAutofit/>
          </a:bodyPr>
          <a:lstStyle/>
          <a:p>
            <a:r>
              <a:rPr lang="fa-IR" b="1" dirty="0" smtClean="0"/>
              <a:t>ایجاد و توسعه بیش از اندازه اعتبار:</a:t>
            </a:r>
            <a:r>
              <a:rPr lang="fa-IR" dirty="0" smtClean="0"/>
              <a:t>اگر شرکت ،اعطای اعتبار به مشتریان را بیش اندازه توسعه بخشد دردریافت دیون از بدهکاران دچارمشکل می شود.</a:t>
            </a:r>
          </a:p>
          <a:p>
            <a:r>
              <a:rPr lang="fa-IR" b="1" dirty="0"/>
              <a:t>مدیریت ناکارا:</a:t>
            </a:r>
            <a:r>
              <a:rPr lang="fa-IR" dirty="0"/>
              <a:t>فقدان </a:t>
            </a:r>
            <a:r>
              <a:rPr lang="fa-IR" dirty="0" smtClean="0"/>
              <a:t>آموزش،تجربه،توانایی و ابتکار مدیریت ،واحد تجاری را در باقی ماندن در عرصه رقابت وتکنولوزی دچار مشگل می سازد.(بیشترین ورشکستگیها به این دلیل بوده است)</a:t>
            </a:r>
          </a:p>
          <a:p>
            <a:r>
              <a:rPr lang="fa-IR" b="1" dirty="0"/>
              <a:t>سرمایه ناکافی:</a:t>
            </a:r>
            <a:r>
              <a:rPr lang="fa-IR" dirty="0"/>
              <a:t>در</a:t>
            </a:r>
            <a:r>
              <a:rPr lang="fa-IR" b="1" dirty="0"/>
              <a:t> </a:t>
            </a:r>
            <a:r>
              <a:rPr lang="fa-IR" dirty="0" smtClean="0"/>
              <a:t>صورتی مه سرمایه کافی نباشد،شرکت ممکن است قادر به پرداخت هزینه های عملیاتی و تعهدات اعتباری در سرسید نگردد،با این حال دلیل اصلی مشکل،معمولا سرمایه ناکافی نیست و ناتوانی درمدیریت اثربخش سرمایه ،مسئله اصلی است.</a:t>
            </a:r>
          </a:p>
          <a:p>
            <a:r>
              <a:rPr lang="fa-IR" b="1" dirty="0"/>
              <a:t>خیانت وتقلب </a:t>
            </a:r>
            <a:r>
              <a:rPr lang="fa-IR" dirty="0" smtClean="0"/>
              <a:t>:تعداد اندکی </a:t>
            </a:r>
            <a:r>
              <a:rPr lang="fa-IR" dirty="0"/>
              <a:t>ازورشکستگیها</a:t>
            </a:r>
            <a:r>
              <a:rPr lang="fa-IR" dirty="0" smtClean="0"/>
              <a:t> با برنامه ریزی ،ساختگی واثرتقلب می باشد.</a:t>
            </a:r>
            <a:endParaRPr lang="en-US" dirty="0"/>
          </a:p>
        </p:txBody>
      </p:sp>
      <p:sp>
        <p:nvSpPr>
          <p:cNvPr id="4" name="Title 1"/>
          <p:cNvSpPr txBox="1">
            <a:spLocks/>
          </p:cNvSpPr>
          <p:nvPr/>
        </p:nvSpPr>
        <p:spPr>
          <a:xfrm>
            <a:off x="-16024" y="0"/>
            <a:ext cx="9144000" cy="801812"/>
          </a:xfrm>
          <a:prstGeom prst="rect">
            <a:avLst/>
          </a:prstGeo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dk1"/>
                </a:solidFill>
                <a:effectLst>
                  <a:outerShdw blurRad="31750" dist="25400" dir="5400000" algn="tl" rotWithShape="0">
                    <a:srgbClr val="000000">
                      <a:alpha val="25000"/>
                    </a:srgbClr>
                  </a:outerShdw>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extLst/>
          </a:lstStyle>
          <a:p>
            <a:pPr algn="ctr"/>
            <a:r>
              <a:rPr lang="fa-IR" dirty="0"/>
              <a:t>دلایل </a:t>
            </a:r>
            <a:r>
              <a:rPr lang="fa-IR" dirty="0" smtClean="0"/>
              <a:t>درون </a:t>
            </a:r>
            <a:r>
              <a:rPr lang="fa-IR" dirty="0"/>
              <a:t>سازمانی</a:t>
            </a:r>
          </a:p>
        </p:txBody>
      </p:sp>
    </p:spTree>
    <p:extLst>
      <p:ext uri="{BB962C8B-B14F-4D97-AF65-F5344CB8AC3E}">
        <p14:creationId xmlns:p14="http://schemas.microsoft.com/office/powerpoint/2010/main" val="1937301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1000"/>
                                        <p:tgtEl>
                                          <p:spTgt spid="2">
                                            <p:bg/>
                                          </p:spTgt>
                                        </p:tgtEl>
                                      </p:cBhvr>
                                    </p:animEffect>
                                    <p:anim calcmode="lin" valueType="num">
                                      <p:cBhvr>
                                        <p:cTn id="8" dur="1000" fill="hold"/>
                                        <p:tgtEl>
                                          <p:spTgt spid="2">
                                            <p:bg/>
                                          </p:spTgt>
                                        </p:tgtEl>
                                        <p:attrNameLst>
                                          <p:attrName>ppt_x</p:attrName>
                                        </p:attrNameLst>
                                      </p:cBhvr>
                                      <p:tavLst>
                                        <p:tav tm="0">
                                          <p:val>
                                            <p:strVal val="#ppt_x"/>
                                          </p:val>
                                        </p:tav>
                                        <p:tav tm="100000">
                                          <p:val>
                                            <p:strVal val="#ppt_x"/>
                                          </p:val>
                                        </p:tav>
                                      </p:tavLst>
                                    </p:anim>
                                    <p:anim calcmode="lin" valueType="num">
                                      <p:cBhvr>
                                        <p:cTn id="9" dur="1000" fill="hold"/>
                                        <p:tgtEl>
                                          <p:spTgt spid="2">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1" end="1"/>
                                            </p:txEl>
                                          </p:spTgt>
                                        </p:tgtEl>
                                        <p:attrNameLst>
                                          <p:attrName>style.visibility</p:attrName>
                                        </p:attrNameLst>
                                      </p:cBhvr>
                                      <p:to>
                                        <p:strVal val="visible"/>
                                      </p:to>
                                    </p:set>
                                    <p:animEffect transition="in" filter="fade">
                                      <p:cBhvr>
                                        <p:cTn id="21" dur="1000"/>
                                        <p:tgtEl>
                                          <p:spTgt spid="2">
                                            <p:txEl>
                                              <p:pRg st="1" end="1"/>
                                            </p:txEl>
                                          </p:spTgt>
                                        </p:tgtEl>
                                      </p:cBhvr>
                                    </p:animEffect>
                                    <p:anim calcmode="lin" valueType="num">
                                      <p:cBhvr>
                                        <p:cTn id="22"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2" end="2"/>
                                            </p:txEl>
                                          </p:spTgt>
                                        </p:tgtEl>
                                        <p:attrNameLst>
                                          <p:attrName>style.visibility</p:attrName>
                                        </p:attrNameLst>
                                      </p:cBhvr>
                                      <p:to>
                                        <p:strVal val="visible"/>
                                      </p:to>
                                    </p:set>
                                    <p:animEffect transition="in" filter="fade">
                                      <p:cBhvr>
                                        <p:cTn id="28" dur="1000"/>
                                        <p:tgtEl>
                                          <p:spTgt spid="2">
                                            <p:txEl>
                                              <p:pRg st="2" end="2"/>
                                            </p:txEl>
                                          </p:spTgt>
                                        </p:tgtEl>
                                      </p:cBhvr>
                                    </p:animEffect>
                                    <p:anim calcmode="lin" valueType="num">
                                      <p:cBhvr>
                                        <p:cTn id="29"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3" end="3"/>
                                            </p:txEl>
                                          </p:spTgt>
                                        </p:tgtEl>
                                        <p:attrNameLst>
                                          <p:attrName>style.visibility</p:attrName>
                                        </p:attrNameLst>
                                      </p:cBhvr>
                                      <p:to>
                                        <p:strVal val="visible"/>
                                      </p:to>
                                    </p:set>
                                    <p:animEffect transition="in" filter="fade">
                                      <p:cBhvr>
                                        <p:cTn id="35" dur="1000"/>
                                        <p:tgtEl>
                                          <p:spTgt spid="2">
                                            <p:txEl>
                                              <p:pRg st="3" end="3"/>
                                            </p:txEl>
                                          </p:spTgt>
                                        </p:tgtEl>
                                      </p:cBhvr>
                                    </p:animEffect>
                                    <p:anim calcmode="lin" valueType="num">
                                      <p:cBhvr>
                                        <p:cTn id="36"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6712"/>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مراحل ورشکستگی</a:t>
            </a:r>
            <a:endParaRPr lang="en-US" dirty="0"/>
          </a:p>
        </p:txBody>
      </p:sp>
      <p:sp>
        <p:nvSpPr>
          <p:cNvPr id="6" name="Right Arrow Callout 5"/>
          <p:cNvSpPr/>
          <p:nvPr/>
        </p:nvSpPr>
        <p:spPr>
          <a:xfrm>
            <a:off x="467544" y="2060848"/>
            <a:ext cx="1584176" cy="1512168"/>
          </a:xfrm>
          <a:prstGeom prst="rightArrowCallou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smtClean="0">
                <a:solidFill>
                  <a:schemeClr val="tx1">
                    <a:lumMod val="75000"/>
                    <a:lumOff val="25000"/>
                  </a:schemeClr>
                </a:solidFill>
              </a:rPr>
              <a:t>نهفتگی</a:t>
            </a:r>
            <a:endParaRPr lang="en-US" sz="2400" b="1" dirty="0">
              <a:solidFill>
                <a:schemeClr val="tx1">
                  <a:lumMod val="75000"/>
                  <a:lumOff val="25000"/>
                </a:schemeClr>
              </a:solidFill>
            </a:endParaRPr>
          </a:p>
        </p:txBody>
      </p:sp>
      <p:sp>
        <p:nvSpPr>
          <p:cNvPr id="7" name="Right Arrow Callout 6"/>
          <p:cNvSpPr/>
          <p:nvPr/>
        </p:nvSpPr>
        <p:spPr>
          <a:xfrm>
            <a:off x="2051720" y="2060848"/>
            <a:ext cx="1872208" cy="1512168"/>
          </a:xfrm>
          <a:prstGeom prst="rightArrow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a:solidFill>
                  <a:schemeClr val="tx1">
                    <a:lumMod val="75000"/>
                    <a:lumOff val="25000"/>
                  </a:schemeClr>
                </a:solidFill>
              </a:rPr>
              <a:t>کسری وجه نقد</a:t>
            </a:r>
            <a:endParaRPr lang="en-US" sz="2400" b="1" dirty="0">
              <a:solidFill>
                <a:schemeClr val="tx1">
                  <a:lumMod val="75000"/>
                  <a:lumOff val="25000"/>
                </a:schemeClr>
              </a:solidFill>
            </a:endParaRPr>
          </a:p>
        </p:txBody>
      </p:sp>
      <p:sp>
        <p:nvSpPr>
          <p:cNvPr id="8" name="Right Arrow Callout 7"/>
          <p:cNvSpPr/>
          <p:nvPr/>
        </p:nvSpPr>
        <p:spPr>
          <a:xfrm>
            <a:off x="4139952" y="2060848"/>
            <a:ext cx="2376264" cy="1368152"/>
          </a:xfrm>
          <a:prstGeom prst="rightArrowCallou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a:solidFill>
                  <a:schemeClr val="tx1">
                    <a:lumMod val="75000"/>
                    <a:lumOff val="25000"/>
                  </a:schemeClr>
                </a:solidFill>
              </a:rPr>
              <a:t>عدم پرداخت دیون مالی یا تجاری</a:t>
            </a:r>
            <a:endParaRPr lang="en-US" sz="2400" b="1" dirty="0">
              <a:solidFill>
                <a:schemeClr val="tx1">
                  <a:lumMod val="75000"/>
                  <a:lumOff val="25000"/>
                </a:schemeClr>
              </a:solidFill>
            </a:endParaRPr>
          </a:p>
        </p:txBody>
      </p:sp>
      <p:sp>
        <p:nvSpPr>
          <p:cNvPr id="9" name="Right Arrow Callout 8"/>
          <p:cNvSpPr/>
          <p:nvPr/>
        </p:nvSpPr>
        <p:spPr>
          <a:xfrm rot="5400000">
            <a:off x="6311893" y="2372878"/>
            <a:ext cx="2208845" cy="1512168"/>
          </a:xfrm>
          <a:prstGeom prst="rightArrowCallou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a-IR" sz="2400" b="1" dirty="0">
                <a:solidFill>
                  <a:schemeClr val="tx1">
                    <a:lumMod val="75000"/>
                    <a:lumOff val="25000"/>
                  </a:schemeClr>
                </a:solidFill>
              </a:rPr>
              <a:t>عدم قدرت پرداخت دیون کامل</a:t>
            </a:r>
            <a:endParaRPr lang="en-US" sz="2400" b="1" dirty="0">
              <a:solidFill>
                <a:schemeClr val="tx1">
                  <a:lumMod val="75000"/>
                  <a:lumOff val="25000"/>
                </a:schemeClr>
              </a:solidFill>
            </a:endParaRPr>
          </a:p>
        </p:txBody>
      </p:sp>
      <p:sp>
        <p:nvSpPr>
          <p:cNvPr id="11" name="Round Single Corner Rectangle 10"/>
          <p:cNvSpPr/>
          <p:nvPr/>
        </p:nvSpPr>
        <p:spPr>
          <a:xfrm>
            <a:off x="6048163" y="4293096"/>
            <a:ext cx="2736304" cy="1512168"/>
          </a:xfrm>
          <a:prstGeom prst="round1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4000" dirty="0">
                <a:solidFill>
                  <a:schemeClr val="tx1"/>
                </a:solidFill>
              </a:rPr>
              <a:t>ورشکستگی</a:t>
            </a:r>
            <a:endParaRPr lang="en-US" sz="4000" dirty="0">
              <a:solidFill>
                <a:schemeClr val="tx1"/>
              </a:solidFill>
            </a:endParaRPr>
          </a:p>
        </p:txBody>
      </p:sp>
    </p:spTree>
    <p:extLst>
      <p:ext uri="{BB962C8B-B14F-4D97-AF65-F5344CB8AC3E}">
        <p14:creationId xmlns:p14="http://schemas.microsoft.com/office/powerpoint/2010/main" val="3608511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ircle(in)">
                                      <p:cBhvr>
                                        <p:cTn id="24" dur="20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circle(in)">
                                      <p:cBhvr>
                                        <p:cTn id="2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80728"/>
            <a:ext cx="9144000" cy="5877272"/>
          </a:xfrm>
        </p:spPr>
        <p:style>
          <a:lnRef idx="1">
            <a:schemeClr val="accent2"/>
          </a:lnRef>
          <a:fillRef idx="2">
            <a:schemeClr val="accent2"/>
          </a:fillRef>
          <a:effectRef idx="1">
            <a:schemeClr val="accent2"/>
          </a:effectRef>
          <a:fontRef idx="minor">
            <a:schemeClr val="dk1"/>
          </a:fontRef>
        </p:style>
        <p:txBody>
          <a:bodyPr>
            <a:normAutofit/>
          </a:bodyPr>
          <a:lstStyle/>
          <a:p>
            <a:r>
              <a:rPr lang="ar-SA" b="1" dirty="0"/>
              <a:t>-دوره نهفتگی</a:t>
            </a:r>
            <a:r>
              <a:rPr lang="fa-IR" b="1" dirty="0"/>
              <a:t>: </a:t>
            </a:r>
            <a:r>
              <a:rPr lang="fa-IR" dirty="0"/>
              <a:t>در این مرحله زیان </a:t>
            </a:r>
            <a:r>
              <a:rPr lang="fa-IR" dirty="0" smtClean="0"/>
              <a:t>اقتصادی </a:t>
            </a:r>
            <a:r>
              <a:rPr lang="fa-IR" dirty="0"/>
              <a:t>رخ میدهد که اگر شناسایی بشه راحتتر حل میشه تا قبل از خراب شدن افکار عمومی.</a:t>
            </a:r>
            <a:endParaRPr lang="en-US" dirty="0"/>
          </a:p>
          <a:p>
            <a:pPr lvl="0"/>
            <a:r>
              <a:rPr lang="ar-SA" b="1" dirty="0"/>
              <a:t>کسری وجه نقد</a:t>
            </a:r>
            <a:r>
              <a:rPr lang="fa-IR" b="1" dirty="0"/>
              <a:t>: </a:t>
            </a:r>
            <a:r>
              <a:rPr lang="fa-IR" dirty="0"/>
              <a:t>هر چه قدرم شرکتی دارایی فیزیکی داشته باشد اگر کمبود وجه نقد داشته باشد یکی از مراحل ورشکستگی است</a:t>
            </a:r>
            <a:endParaRPr lang="en-US" dirty="0"/>
          </a:p>
          <a:p>
            <a:pPr lvl="0"/>
            <a:r>
              <a:rPr lang="ar-SA" b="1" dirty="0"/>
              <a:t>نبود قدرت پرداخت دیون مالی یا تجاری</a:t>
            </a:r>
            <a:r>
              <a:rPr lang="fa-IR" b="1" dirty="0"/>
              <a:t>:</a:t>
            </a:r>
            <a:r>
              <a:rPr lang="fa-IR" dirty="0"/>
              <a:t>در این مرحله هنوز شرکت میتواند با استفاده از ابزار های مناسب میتواند مشکل را شناسایی و برطرف کنه مثلا</a:t>
            </a:r>
            <a:r>
              <a:rPr lang="ar-SA" dirty="0"/>
              <a:t>ستفاده از افراد حرفه‌ای مالی یا تجاری، کمیته اعتباردهنده و تجدید ساختار در تکنیک های تامین مالی. </a:t>
            </a:r>
            <a:endParaRPr lang="en-US" dirty="0"/>
          </a:p>
          <a:p>
            <a:pPr lvl="0"/>
            <a:r>
              <a:rPr lang="ar-SA" b="1" dirty="0"/>
              <a:t>نبودقدرت پرداخت دیون </a:t>
            </a:r>
            <a:r>
              <a:rPr lang="ar-SA" b="1" dirty="0" smtClean="0"/>
              <a:t>کامل</a:t>
            </a:r>
            <a:r>
              <a:rPr lang="fa-IR" b="1" dirty="0" smtClean="0"/>
              <a:t> : </a:t>
            </a:r>
            <a:r>
              <a:rPr lang="ar-SA" dirty="0"/>
              <a:t>در مرحله نبود قدرت پرداخت دیون کامل، واضح است که دیگر شرکت روبه نابودی رفته است. </a:t>
            </a:r>
            <a:endParaRPr lang="fa-IR" dirty="0" smtClean="0"/>
          </a:p>
          <a:p>
            <a:pPr lvl="0"/>
            <a:r>
              <a:rPr lang="fa-IR" b="1" dirty="0" smtClean="0"/>
              <a:t>ورشکستگی:</a:t>
            </a:r>
            <a:r>
              <a:rPr lang="ar-SA" dirty="0" smtClean="0"/>
              <a:t>کل </a:t>
            </a:r>
            <a:r>
              <a:rPr lang="ar-SA" dirty="0"/>
              <a:t>بدهی ها از ارزش دارایی‌های شرکت فزونی دارد و شرکت دیگر نمی‌تواند از ورشکستگی کامل خود اجتناب کند.</a:t>
            </a:r>
            <a:endParaRPr lang="en-US" dirty="0"/>
          </a:p>
          <a:p>
            <a:endParaRPr lang="en-US" dirty="0"/>
          </a:p>
        </p:txBody>
      </p:sp>
      <p:sp>
        <p:nvSpPr>
          <p:cNvPr id="3" name="Title 2"/>
          <p:cNvSpPr>
            <a:spLocks noGrp="1"/>
          </p:cNvSpPr>
          <p:nvPr>
            <p:ph type="title"/>
          </p:nvPr>
        </p:nvSpPr>
        <p:spPr>
          <a:xfrm>
            <a:off x="0" y="0"/>
            <a:ext cx="9144000" cy="836712"/>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ar-SA" dirty="0" smtClean="0">
                <a:effectLst/>
              </a:rPr>
              <a:t>مراحل ورشکستگی‌</a:t>
            </a:r>
            <a:r>
              <a:rPr lang="fa-IR" dirty="0" smtClean="0">
                <a:effectLst/>
              </a:rPr>
              <a:t>(نیوتن1998)</a:t>
            </a:r>
            <a:endParaRPr lang="en-US" dirty="0"/>
          </a:p>
        </p:txBody>
      </p:sp>
    </p:spTree>
    <p:extLst>
      <p:ext uri="{BB962C8B-B14F-4D97-AF65-F5344CB8AC3E}">
        <p14:creationId xmlns:p14="http://schemas.microsoft.com/office/powerpoint/2010/main" val="18265533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620688"/>
            <a:ext cx="9144000" cy="6237312"/>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r>
              <a:rPr lang="fa-IR" b="1" dirty="0" smtClean="0"/>
              <a:t>کاهش </a:t>
            </a:r>
            <a:r>
              <a:rPr lang="fa-IR" b="1" dirty="0"/>
              <a:t>سودنقدی:</a:t>
            </a:r>
          </a:p>
          <a:p>
            <a:r>
              <a:rPr lang="fa-IR" dirty="0"/>
              <a:t>اگر در طی زمان سودنقدی شرکت رو به کاهش مستمر باشد این امر را می توان نشانه ای برای ورشکستگی تلقی کرد.</a:t>
            </a:r>
          </a:p>
          <a:p>
            <a:r>
              <a:rPr lang="fa-IR" b="1" dirty="0"/>
              <a:t>بستن کارخانه ها یا شعبه های شرکت.</a:t>
            </a:r>
            <a:endParaRPr lang="fa-IR" dirty="0"/>
          </a:p>
          <a:p>
            <a:r>
              <a:rPr lang="fa-IR" b="1" dirty="0"/>
              <a:t>زیانها:</a:t>
            </a:r>
          </a:p>
          <a:p>
            <a:r>
              <a:rPr lang="fa-IR" dirty="0"/>
              <a:t>زیانهای عملیاتی منجربه نا توانی از پرداخت سودهای نقدی یا افزایش سرمایه گذاری می شود. این امر شرکت را به سوی ورشکستگی سوق می دهد.</a:t>
            </a:r>
          </a:p>
          <a:p>
            <a:r>
              <a:rPr lang="fa-IR" b="1" dirty="0"/>
              <a:t>زیاد بودن فصول کم کاری و توقف عملیات.</a:t>
            </a:r>
          </a:p>
          <a:p>
            <a:r>
              <a:rPr lang="fa-IR" b="1" dirty="0"/>
              <a:t>استعفای مدیران ارشد:</a:t>
            </a:r>
          </a:p>
          <a:p>
            <a:r>
              <a:rPr lang="fa-IR" dirty="0"/>
              <a:t>مدیران ارشد یک سازمان در جایگاهی هستند که می توانند عملکرد بعدی سازمان را ببینند. بنابراین آنها می توانند زودتر استعفا دهند و به شرکتهایی که پتانسیل بهتری برای مقاومت در برابر ناملا یمات اقتصادی دارند بروند. این استعفا می تواند یک نشانه عملکرد ضعیف باشد.</a:t>
            </a:r>
          </a:p>
          <a:p>
            <a:r>
              <a:rPr lang="fa-IR" b="1" dirty="0"/>
              <a:t>افت قیمت سهام:</a:t>
            </a:r>
          </a:p>
          <a:p>
            <a:r>
              <a:rPr lang="fa-IR" dirty="0"/>
              <a:t>قیمتهای سهام نشاندهنده ارزشی هستند که بازار برای شرکت قائل است. بی ثباتی و کاهش قیمت سهام ممکن است منجربه ترک شرکت از سوی سهامداران با فروش سهام گردد و اعتبار دهندگان نیز عملکرد شرکت را با قیمت سهام آن ارزیابی می کنن</a:t>
            </a:r>
          </a:p>
          <a:p>
            <a:endParaRPr lang="en-US" dirty="0"/>
          </a:p>
        </p:txBody>
      </p:sp>
      <p:sp>
        <p:nvSpPr>
          <p:cNvPr id="3" name="Title 2"/>
          <p:cNvSpPr>
            <a:spLocks noGrp="1"/>
          </p:cNvSpPr>
          <p:nvPr>
            <p:ph type="title"/>
          </p:nvPr>
        </p:nvSpPr>
        <p:spPr>
          <a:xfrm>
            <a:off x="0" y="0"/>
            <a:ext cx="9144000" cy="54868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fa-IR" sz="3600" dirty="0" smtClean="0"/>
              <a:t>شاخص های نشان دهنده ورشکستگی از دیدگاه جونا آیابئی</a:t>
            </a:r>
            <a:endParaRPr lang="en-US" sz="3600" dirty="0"/>
          </a:p>
        </p:txBody>
      </p:sp>
    </p:spTree>
    <p:extLst>
      <p:ext uri="{BB962C8B-B14F-4D97-AF65-F5344CB8AC3E}">
        <p14:creationId xmlns:p14="http://schemas.microsoft.com/office/powerpoint/2010/main" val="37474007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699440833"/>
              </p:ext>
            </p:extLst>
          </p:nvPr>
        </p:nvGraphicFramePr>
        <p:xfrm>
          <a:off x="0" y="1196752"/>
          <a:ext cx="868680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a:xfrm>
            <a:off x="0" y="0"/>
            <a:ext cx="9144000" cy="836712"/>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fa-IR" dirty="0" smtClean="0"/>
              <a:t>هزینه های ورشکستگی</a:t>
            </a:r>
            <a:endParaRPr lang="en-US" dirty="0"/>
          </a:p>
        </p:txBody>
      </p:sp>
    </p:spTree>
    <p:extLst>
      <p:ext uri="{BB962C8B-B14F-4D97-AF65-F5344CB8AC3E}">
        <p14:creationId xmlns:p14="http://schemas.microsoft.com/office/powerpoint/2010/main" val="204860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2048"/>
            <a:ext cx="9144000" cy="66064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fa-IR" dirty="0" smtClean="0"/>
              <a:t>هزینه های ورشکستگی</a:t>
            </a:r>
            <a:endParaRPr lang="en-US" dirty="0"/>
          </a:p>
        </p:txBody>
      </p:sp>
      <p:graphicFrame>
        <p:nvGraphicFramePr>
          <p:cNvPr id="7" name="Diagram 6"/>
          <p:cNvGraphicFramePr/>
          <p:nvPr>
            <p:extLst>
              <p:ext uri="{D42A27DB-BD31-4B8C-83A1-F6EECF244321}">
                <p14:modId xmlns:p14="http://schemas.microsoft.com/office/powerpoint/2010/main" val="2991695044"/>
              </p:ext>
            </p:extLst>
          </p:nvPr>
        </p:nvGraphicFramePr>
        <p:xfrm>
          <a:off x="0" y="836712"/>
          <a:ext cx="9144000" cy="6021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69319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ehsan\Desktop\Desk tup\آرشیو\زباله دان\بیست متغیر 3.png"/>
          <p:cNvPicPr>
            <a:picLocks noGrp="1"/>
          </p:cNvPicPr>
          <p:nvPr>
            <p:ph idx="1"/>
          </p:nvPr>
        </p:nvPicPr>
        <p:blipFill>
          <a:blip r:embed="rId2" cstate="print"/>
          <a:srcRect/>
          <a:stretch>
            <a:fillRect/>
          </a:stretch>
        </p:blipFill>
        <p:spPr bwMode="auto">
          <a:xfrm>
            <a:off x="107504" y="332656"/>
            <a:ext cx="9145016" cy="5760640"/>
          </a:xfrm>
          <a:prstGeom prst="rect">
            <a:avLst/>
          </a:prstGeom>
          <a:noFill/>
          <a:ln w="9525">
            <a:noFill/>
            <a:miter lim="800000"/>
            <a:headEnd/>
            <a:tailEnd/>
          </a:ln>
        </p:spPr>
      </p:pic>
    </p:spTree>
    <p:extLst>
      <p:ext uri="{BB962C8B-B14F-4D97-AF65-F5344CB8AC3E}">
        <p14:creationId xmlns:p14="http://schemas.microsoft.com/office/powerpoint/2010/main" val="13859376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0872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a:bodyPr>
          <a:lstStyle/>
          <a:p>
            <a:pPr algn="ctr"/>
            <a:r>
              <a:rPr lang="fa-IR" dirty="0" smtClean="0"/>
              <a:t>جدول شاخص نسبتها</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595135508"/>
              </p:ext>
            </p:extLst>
          </p:nvPr>
        </p:nvGraphicFramePr>
        <p:xfrm>
          <a:off x="1" y="922410"/>
          <a:ext cx="9143999" cy="6165307"/>
        </p:xfrm>
        <a:graphic>
          <a:graphicData uri="http://schemas.openxmlformats.org/drawingml/2006/table">
            <a:tbl>
              <a:tblPr firstRow="1" bandRow="1">
                <a:tableStyleId>{5C22544A-7EE6-4342-B048-85BDC9FD1C3A}</a:tableStyleId>
              </a:tblPr>
              <a:tblGrid>
                <a:gridCol w="3102006"/>
                <a:gridCol w="3102003"/>
                <a:gridCol w="2132629"/>
                <a:gridCol w="807361"/>
              </a:tblGrid>
              <a:tr h="536113">
                <a:tc>
                  <a:txBody>
                    <a:bodyPr/>
                    <a:lstStyle/>
                    <a:p>
                      <a:r>
                        <a:rPr lang="fa-IR" dirty="0" smtClean="0"/>
                        <a:t>حدود شاخص</a:t>
                      </a:r>
                      <a:endParaRPr lang="en-US" dirty="0"/>
                    </a:p>
                  </a:txBody>
                  <a:tcPr/>
                </a:tc>
                <a:tc>
                  <a:txBody>
                    <a:bodyPr/>
                    <a:lstStyle/>
                    <a:p>
                      <a:r>
                        <a:rPr lang="fa-IR" dirty="0" smtClean="0"/>
                        <a:t>نحوه محاسبه</a:t>
                      </a:r>
                      <a:endParaRPr lang="en-US" dirty="0"/>
                    </a:p>
                  </a:txBody>
                  <a:tcPr/>
                </a:tc>
                <a:tc>
                  <a:txBody>
                    <a:bodyPr/>
                    <a:lstStyle/>
                    <a:p>
                      <a:r>
                        <a:rPr lang="fa-IR" dirty="0" smtClean="0"/>
                        <a:t>شاخص ارزیابی</a:t>
                      </a:r>
                      <a:endParaRPr lang="en-US" dirty="0"/>
                    </a:p>
                  </a:txBody>
                  <a:tcPr/>
                </a:tc>
                <a:tc>
                  <a:txBody>
                    <a:bodyPr/>
                    <a:lstStyle/>
                    <a:p>
                      <a:r>
                        <a:rPr lang="fa-IR" dirty="0" smtClean="0"/>
                        <a:t>ردیف</a:t>
                      </a:r>
                      <a:endParaRPr lang="en-US" dirty="0"/>
                    </a:p>
                  </a:txBody>
                  <a:tcPr/>
                </a:tc>
              </a:tr>
              <a:tr h="938199">
                <a:tc>
                  <a:txBody>
                    <a:bodyPr/>
                    <a:lstStyle/>
                    <a:p>
                      <a:r>
                        <a:rPr lang="fa-IR" dirty="0" smtClean="0"/>
                        <a:t>مساوی یا بیشتر از 13%</a:t>
                      </a:r>
                    </a:p>
                    <a:p>
                      <a:r>
                        <a:rPr lang="fa-IR" baseline="0" dirty="0" smtClean="0"/>
                        <a:t> کمتراز 13%</a:t>
                      </a:r>
                      <a:endParaRPr lang="en-US" dirty="0"/>
                    </a:p>
                  </a:txBody>
                  <a:tcPr/>
                </a:tc>
                <a:tc>
                  <a:txBody>
                    <a:bodyPr/>
                    <a:lstStyle/>
                    <a:p>
                      <a:r>
                        <a:rPr lang="fa-IR" dirty="0" smtClean="0"/>
                        <a:t>سود خالص</a:t>
                      </a:r>
                    </a:p>
                    <a:p>
                      <a:r>
                        <a:rPr lang="fa-IR" dirty="0" smtClean="0"/>
                        <a:t>مجموع</a:t>
                      </a:r>
                      <a:r>
                        <a:rPr lang="fa-IR" baseline="0" dirty="0" smtClean="0"/>
                        <a:t> دارایی ها</a:t>
                      </a:r>
                      <a:endParaRPr lang="en-US" dirty="0"/>
                    </a:p>
                  </a:txBody>
                  <a:tcPr/>
                </a:tc>
                <a:tc>
                  <a:txBody>
                    <a:bodyPr/>
                    <a:lstStyle/>
                    <a:p>
                      <a:r>
                        <a:rPr lang="fa-IR" b="1" dirty="0" smtClean="0"/>
                        <a:t>بازده دارایی ها</a:t>
                      </a:r>
                      <a:endParaRPr lang="en-US" b="1" dirty="0"/>
                    </a:p>
                  </a:txBody>
                  <a:tcPr/>
                </a:tc>
                <a:tc>
                  <a:txBody>
                    <a:bodyPr/>
                    <a:lstStyle/>
                    <a:p>
                      <a:r>
                        <a:rPr lang="fa-IR" dirty="0" smtClean="0"/>
                        <a:t>1</a:t>
                      </a:r>
                      <a:endParaRPr lang="en-US" dirty="0"/>
                    </a:p>
                  </a:txBody>
                  <a:tcPr/>
                </a:tc>
              </a:tr>
              <a:tr h="938199">
                <a:tc>
                  <a:txBody>
                    <a:bodyPr/>
                    <a:lstStyle/>
                    <a:p>
                      <a:r>
                        <a:rPr lang="fa-IR" dirty="0" smtClean="0"/>
                        <a:t>مساوی یا بیشتر از</a:t>
                      </a:r>
                      <a:r>
                        <a:rPr lang="fa-IR" baseline="0" dirty="0" smtClean="0"/>
                        <a:t> 60%</a:t>
                      </a:r>
                    </a:p>
                    <a:p>
                      <a:r>
                        <a:rPr lang="fa-IR" baseline="0" dirty="0" smtClean="0"/>
                        <a:t>کمتراز 60%</a:t>
                      </a:r>
                      <a:endParaRPr lang="en-US" dirty="0"/>
                    </a:p>
                  </a:txBody>
                  <a:tcPr/>
                </a:tc>
                <a:tc>
                  <a:txBody>
                    <a:bodyPr/>
                    <a:lstStyle/>
                    <a:p>
                      <a:r>
                        <a:rPr lang="fa-IR" dirty="0" smtClean="0"/>
                        <a:t>سود خالص</a:t>
                      </a:r>
                    </a:p>
                    <a:p>
                      <a:r>
                        <a:rPr lang="fa-IR" dirty="0" smtClean="0"/>
                        <a:t>حقوق صاحبان سهام</a:t>
                      </a:r>
                      <a:endParaRPr lang="en-US" dirty="0"/>
                    </a:p>
                  </a:txBody>
                  <a:tcPr/>
                </a:tc>
                <a:tc>
                  <a:txBody>
                    <a:bodyPr/>
                    <a:lstStyle/>
                    <a:p>
                      <a:r>
                        <a:rPr lang="fa-IR" b="1" dirty="0" smtClean="0"/>
                        <a:t>بازده ارزش ویژه</a:t>
                      </a:r>
                      <a:endParaRPr lang="en-US" b="1" dirty="0"/>
                    </a:p>
                  </a:txBody>
                  <a:tcPr/>
                </a:tc>
                <a:tc>
                  <a:txBody>
                    <a:bodyPr/>
                    <a:lstStyle/>
                    <a:p>
                      <a:r>
                        <a:rPr lang="fa-IR" dirty="0" smtClean="0"/>
                        <a:t>2</a:t>
                      </a:r>
                      <a:endParaRPr lang="en-US" dirty="0"/>
                    </a:p>
                  </a:txBody>
                  <a:tcPr/>
                </a:tc>
              </a:tr>
              <a:tr h="938199">
                <a:tc>
                  <a:txBody>
                    <a:bodyPr/>
                    <a:lstStyle/>
                    <a:p>
                      <a:r>
                        <a:rPr lang="fa-IR" dirty="0" smtClean="0"/>
                        <a:t>مساوی یا بیشتر از22%</a:t>
                      </a:r>
                    </a:p>
                    <a:p>
                      <a:r>
                        <a:rPr lang="fa-IR" dirty="0" smtClean="0"/>
                        <a:t>کمتر از 22%</a:t>
                      </a:r>
                      <a:endParaRPr lang="en-US" dirty="0"/>
                    </a:p>
                  </a:txBody>
                  <a:tcPr/>
                </a:tc>
                <a:tc>
                  <a:txBody>
                    <a:bodyPr/>
                    <a:lstStyle/>
                    <a:p>
                      <a:r>
                        <a:rPr lang="fa-IR" dirty="0" smtClean="0"/>
                        <a:t>سود ناخالص</a:t>
                      </a:r>
                    </a:p>
                    <a:p>
                      <a:r>
                        <a:rPr lang="fa-IR" dirty="0" smtClean="0"/>
                        <a:t>فروش(درامد)</a:t>
                      </a:r>
                      <a:endParaRPr lang="en-US" dirty="0"/>
                    </a:p>
                  </a:txBody>
                  <a:tcPr/>
                </a:tc>
                <a:tc>
                  <a:txBody>
                    <a:bodyPr/>
                    <a:lstStyle/>
                    <a:p>
                      <a:r>
                        <a:rPr lang="fa-IR" b="1" dirty="0" smtClean="0"/>
                        <a:t>حاشیه سود ناخالص</a:t>
                      </a:r>
                      <a:endParaRPr lang="en-US" b="1" dirty="0"/>
                    </a:p>
                  </a:txBody>
                  <a:tcPr/>
                </a:tc>
                <a:tc>
                  <a:txBody>
                    <a:bodyPr/>
                    <a:lstStyle/>
                    <a:p>
                      <a:r>
                        <a:rPr lang="fa-IR" dirty="0" smtClean="0"/>
                        <a:t>3</a:t>
                      </a:r>
                      <a:endParaRPr lang="en-US" dirty="0"/>
                    </a:p>
                  </a:txBody>
                  <a:tcPr/>
                </a:tc>
              </a:tr>
              <a:tr h="938199">
                <a:tc>
                  <a:txBody>
                    <a:bodyPr/>
                    <a:lstStyle/>
                    <a:p>
                      <a:r>
                        <a:rPr lang="fa-IR" dirty="0" smtClean="0"/>
                        <a:t>مساوی یا بیشتر از1.5%</a:t>
                      </a:r>
                    </a:p>
                    <a:p>
                      <a:r>
                        <a:rPr lang="fa-IR" dirty="0" smtClean="0"/>
                        <a:t>کمتر از 1.5</a:t>
                      </a:r>
                    </a:p>
                  </a:txBody>
                  <a:tcPr/>
                </a:tc>
                <a:tc>
                  <a:txBody>
                    <a:bodyPr/>
                    <a:lstStyle/>
                    <a:p>
                      <a:r>
                        <a:rPr lang="fa-IR" dirty="0" smtClean="0"/>
                        <a:t>دارایی جاری</a:t>
                      </a:r>
                    </a:p>
                    <a:p>
                      <a:r>
                        <a:rPr lang="fa-IR" dirty="0" smtClean="0"/>
                        <a:t>بدهی جاری</a:t>
                      </a:r>
                      <a:endParaRPr lang="en-US" dirty="0"/>
                    </a:p>
                  </a:txBody>
                  <a:tcPr/>
                </a:tc>
                <a:tc>
                  <a:txBody>
                    <a:bodyPr/>
                    <a:lstStyle/>
                    <a:p>
                      <a:r>
                        <a:rPr lang="fa-IR" b="1" dirty="0" smtClean="0"/>
                        <a:t>نسبت جاری</a:t>
                      </a:r>
                      <a:endParaRPr lang="en-US" b="1" dirty="0"/>
                    </a:p>
                  </a:txBody>
                  <a:tcPr/>
                </a:tc>
                <a:tc>
                  <a:txBody>
                    <a:bodyPr/>
                    <a:lstStyle/>
                    <a:p>
                      <a:r>
                        <a:rPr lang="fa-IR" dirty="0" smtClean="0"/>
                        <a:t>4</a:t>
                      </a:r>
                      <a:endParaRPr lang="en-US" dirty="0"/>
                    </a:p>
                  </a:txBody>
                  <a:tcPr/>
                </a:tc>
              </a:tr>
              <a:tr h="938199">
                <a:tc>
                  <a:txBody>
                    <a:bodyPr/>
                    <a:lstStyle/>
                    <a:p>
                      <a:r>
                        <a:rPr lang="fa-IR" dirty="0" smtClean="0"/>
                        <a:t>مساوی یا بیشتر از 1</a:t>
                      </a:r>
                    </a:p>
                    <a:p>
                      <a:r>
                        <a:rPr lang="fa-IR" dirty="0" smtClean="0"/>
                        <a:t>کمتر از یک</a:t>
                      </a:r>
                      <a:endParaRPr lang="en-US" dirty="0"/>
                    </a:p>
                  </a:txBody>
                  <a:tcPr/>
                </a:tc>
                <a:tc>
                  <a:txBody>
                    <a:bodyPr/>
                    <a:lstStyle/>
                    <a:p>
                      <a:r>
                        <a:rPr lang="fa-IR" dirty="0" smtClean="0"/>
                        <a:t>دارایی جاری-موجودی کالا</a:t>
                      </a:r>
                    </a:p>
                    <a:p>
                      <a:r>
                        <a:rPr lang="fa-IR" dirty="0" smtClean="0"/>
                        <a:t>بدهی جاری</a:t>
                      </a:r>
                      <a:endParaRPr lang="en-US" dirty="0"/>
                    </a:p>
                  </a:txBody>
                  <a:tcPr/>
                </a:tc>
                <a:tc>
                  <a:txBody>
                    <a:bodyPr/>
                    <a:lstStyle/>
                    <a:p>
                      <a:r>
                        <a:rPr lang="fa-IR" b="1" dirty="0" smtClean="0"/>
                        <a:t>نسبت آنی</a:t>
                      </a:r>
                      <a:endParaRPr lang="en-US" b="1" dirty="0"/>
                    </a:p>
                  </a:txBody>
                  <a:tcPr/>
                </a:tc>
                <a:tc>
                  <a:txBody>
                    <a:bodyPr/>
                    <a:lstStyle/>
                    <a:p>
                      <a:r>
                        <a:rPr lang="fa-IR" dirty="0" smtClean="0"/>
                        <a:t>5</a:t>
                      </a:r>
                      <a:endParaRPr lang="en-US" dirty="0"/>
                    </a:p>
                  </a:txBody>
                  <a:tcPr/>
                </a:tc>
              </a:tr>
              <a:tr h="938199">
                <a:tc>
                  <a:txBody>
                    <a:bodyPr/>
                    <a:lstStyle/>
                    <a:p>
                      <a:r>
                        <a:rPr lang="fa-IR" dirty="0" smtClean="0"/>
                        <a:t>کمتر یا مساوی 60 روز</a:t>
                      </a:r>
                    </a:p>
                    <a:p>
                      <a:r>
                        <a:rPr lang="fa-IR" dirty="0" smtClean="0"/>
                        <a:t>بیشتر از 60روز</a:t>
                      </a:r>
                      <a:endParaRPr lang="en-US" dirty="0"/>
                    </a:p>
                  </a:txBody>
                  <a:tcPr/>
                </a:tc>
                <a:tc>
                  <a:txBody>
                    <a:bodyPr/>
                    <a:lstStyle/>
                    <a:p>
                      <a:r>
                        <a:rPr lang="fa-IR" dirty="0" smtClean="0"/>
                        <a:t>مطالبات*365</a:t>
                      </a:r>
                    </a:p>
                    <a:p>
                      <a:r>
                        <a:rPr lang="fa-IR" dirty="0" smtClean="0"/>
                        <a:t>فروش نسیه یک سال</a:t>
                      </a:r>
                      <a:endParaRPr lang="en-US" dirty="0"/>
                    </a:p>
                  </a:txBody>
                  <a:tcPr/>
                </a:tc>
                <a:tc>
                  <a:txBody>
                    <a:bodyPr/>
                    <a:lstStyle/>
                    <a:p>
                      <a:r>
                        <a:rPr lang="fa-IR" b="1" dirty="0" smtClean="0"/>
                        <a:t>دوره وصول مطالبلت</a:t>
                      </a:r>
                      <a:endParaRPr lang="en-US" b="1" dirty="0"/>
                    </a:p>
                  </a:txBody>
                  <a:tcPr/>
                </a:tc>
                <a:tc>
                  <a:txBody>
                    <a:bodyPr/>
                    <a:lstStyle/>
                    <a:p>
                      <a:r>
                        <a:rPr lang="fa-IR" dirty="0" smtClean="0"/>
                        <a:t>6</a:t>
                      </a:r>
                      <a:endParaRPr lang="en-US" dirty="0"/>
                    </a:p>
                  </a:txBody>
                  <a:tcPr/>
                </a:tc>
              </a:tr>
            </a:tbl>
          </a:graphicData>
        </a:graphic>
      </p:graphicFrame>
      <p:cxnSp>
        <p:nvCxnSpPr>
          <p:cNvPr id="7" name="Straight Connector 6"/>
          <p:cNvCxnSpPr/>
          <p:nvPr/>
        </p:nvCxnSpPr>
        <p:spPr>
          <a:xfrm flipH="1">
            <a:off x="4716016" y="1772816"/>
            <a:ext cx="1368152"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10" name="Straight Connector 9"/>
          <p:cNvCxnSpPr/>
          <p:nvPr/>
        </p:nvCxnSpPr>
        <p:spPr>
          <a:xfrm flipH="1">
            <a:off x="1115616" y="1772816"/>
            <a:ext cx="1872208"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13" name="Straight Connector 12"/>
          <p:cNvCxnSpPr/>
          <p:nvPr/>
        </p:nvCxnSpPr>
        <p:spPr>
          <a:xfrm flipH="1">
            <a:off x="4499992" y="2708920"/>
            <a:ext cx="1584176"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16" name="Straight Connector 15"/>
          <p:cNvCxnSpPr/>
          <p:nvPr/>
        </p:nvCxnSpPr>
        <p:spPr>
          <a:xfrm flipH="1">
            <a:off x="1331640" y="2708920"/>
            <a:ext cx="1728192"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20" name="Straight Connector 19"/>
          <p:cNvCxnSpPr/>
          <p:nvPr/>
        </p:nvCxnSpPr>
        <p:spPr>
          <a:xfrm flipH="1">
            <a:off x="5076056" y="4581128"/>
            <a:ext cx="1008112"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22" name="Straight Connector 21"/>
          <p:cNvCxnSpPr/>
          <p:nvPr/>
        </p:nvCxnSpPr>
        <p:spPr>
          <a:xfrm flipH="1">
            <a:off x="1187624" y="4581128"/>
            <a:ext cx="1872208"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24" name="Straight Connector 23"/>
          <p:cNvCxnSpPr/>
          <p:nvPr/>
        </p:nvCxnSpPr>
        <p:spPr>
          <a:xfrm flipH="1">
            <a:off x="5076056" y="3645024"/>
            <a:ext cx="1008112"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26" name="Straight Connector 25"/>
          <p:cNvCxnSpPr/>
          <p:nvPr/>
        </p:nvCxnSpPr>
        <p:spPr>
          <a:xfrm flipH="1">
            <a:off x="1043608" y="3645024"/>
            <a:ext cx="2016224"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83" name="Straight Connector 82"/>
          <p:cNvCxnSpPr/>
          <p:nvPr/>
        </p:nvCxnSpPr>
        <p:spPr>
          <a:xfrm flipH="1">
            <a:off x="4211960" y="5517232"/>
            <a:ext cx="1872208"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85" name="Straight Connector 84"/>
          <p:cNvCxnSpPr/>
          <p:nvPr/>
        </p:nvCxnSpPr>
        <p:spPr>
          <a:xfrm flipH="1">
            <a:off x="1547664" y="5517232"/>
            <a:ext cx="1440160"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87" name="Straight Connector 86"/>
          <p:cNvCxnSpPr/>
          <p:nvPr/>
        </p:nvCxnSpPr>
        <p:spPr>
          <a:xfrm flipH="1">
            <a:off x="4211960" y="6453336"/>
            <a:ext cx="1872208" cy="0"/>
          </a:xfrm>
          <a:prstGeom prst="line">
            <a:avLst/>
          </a:prstGeom>
        </p:spPr>
        <p:style>
          <a:lnRef idx="1">
            <a:schemeClr val="accent3"/>
          </a:lnRef>
          <a:fillRef idx="2">
            <a:schemeClr val="accent3"/>
          </a:fillRef>
          <a:effectRef idx="1">
            <a:schemeClr val="accent3"/>
          </a:effectRef>
          <a:fontRef idx="minor">
            <a:schemeClr val="dk1"/>
          </a:fontRef>
        </p:style>
      </p:cxnSp>
      <p:cxnSp>
        <p:nvCxnSpPr>
          <p:cNvPr id="89" name="Straight Connector 88"/>
          <p:cNvCxnSpPr/>
          <p:nvPr/>
        </p:nvCxnSpPr>
        <p:spPr>
          <a:xfrm flipH="1">
            <a:off x="1187624" y="6453336"/>
            <a:ext cx="1872208" cy="0"/>
          </a:xfrm>
          <a:prstGeom prst="line">
            <a:avLst/>
          </a:prstGeom>
        </p:spPr>
        <p:style>
          <a:lnRef idx="1">
            <a:schemeClr val="accent3"/>
          </a:lnRef>
          <a:fillRef idx="2">
            <a:schemeClr val="accent3"/>
          </a:fillRef>
          <a:effectRef idx="1">
            <a:schemeClr val="accent3"/>
          </a:effectRef>
          <a:fontRef idx="minor">
            <a:schemeClr val="dk1"/>
          </a:fontRef>
        </p:style>
      </p:cxnSp>
    </p:spTree>
    <p:extLst>
      <p:ext uri="{BB962C8B-B14F-4D97-AF65-F5344CB8AC3E}">
        <p14:creationId xmlns:p14="http://schemas.microsoft.com/office/powerpoint/2010/main" val="21392769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29760434"/>
              </p:ext>
            </p:extLst>
          </p:nvPr>
        </p:nvGraphicFramePr>
        <p:xfrm>
          <a:off x="-1" y="1110752"/>
          <a:ext cx="9144001" cy="5661248"/>
        </p:xfrm>
        <a:graphic>
          <a:graphicData uri="http://schemas.openxmlformats.org/drawingml/2006/table">
            <a:tbl>
              <a:tblPr firstRow="1" bandRow="1">
                <a:tableStyleId>{5C22544A-7EE6-4342-B048-85BDC9FD1C3A}</a:tableStyleId>
              </a:tblPr>
              <a:tblGrid>
                <a:gridCol w="2285999"/>
                <a:gridCol w="3326114"/>
                <a:gridCol w="2800311"/>
                <a:gridCol w="731577"/>
              </a:tblGrid>
              <a:tr h="762091">
                <a:tc>
                  <a:txBody>
                    <a:bodyPr/>
                    <a:lstStyle/>
                    <a:p>
                      <a:r>
                        <a:rPr lang="fa-IR" dirty="0" smtClean="0"/>
                        <a:t>6و بیشتر</a:t>
                      </a:r>
                    </a:p>
                    <a:p>
                      <a:r>
                        <a:rPr lang="fa-IR" dirty="0" smtClean="0"/>
                        <a:t>از 6 تا 1</a:t>
                      </a:r>
                      <a:endParaRPr lang="en-US" dirty="0"/>
                    </a:p>
                  </a:txBody>
                  <a:tcPr>
                    <a:solidFill>
                      <a:schemeClr val="accent4">
                        <a:lumMod val="40000"/>
                        <a:lumOff val="60000"/>
                      </a:schemeClr>
                    </a:solidFill>
                  </a:tcPr>
                </a:tc>
                <a:tc>
                  <a:txBody>
                    <a:bodyPr/>
                    <a:lstStyle/>
                    <a:p>
                      <a:r>
                        <a:rPr lang="fa-IR" dirty="0" smtClean="0"/>
                        <a:t>بت کف</a:t>
                      </a:r>
                    </a:p>
                    <a:p>
                      <a:r>
                        <a:rPr lang="fa-IR" dirty="0" smtClean="0"/>
                        <a:t>متوسط موجودی کالا</a:t>
                      </a:r>
                      <a:endParaRPr lang="en-US" dirty="0"/>
                    </a:p>
                  </a:txBody>
                  <a:tcPr>
                    <a:solidFill>
                      <a:schemeClr val="accent4">
                        <a:lumMod val="40000"/>
                        <a:lumOff val="60000"/>
                      </a:schemeClr>
                    </a:solidFill>
                  </a:tcPr>
                </a:tc>
                <a:tc>
                  <a:txBody>
                    <a:bodyPr/>
                    <a:lstStyle/>
                    <a:p>
                      <a:r>
                        <a:rPr lang="fa-IR" sz="2800" b="1" dirty="0" smtClean="0"/>
                        <a:t>دفعات گردش کالا</a:t>
                      </a:r>
                      <a:endParaRPr lang="en-US" sz="2800" b="1" dirty="0"/>
                    </a:p>
                  </a:txBody>
                  <a:tcPr>
                    <a:solidFill>
                      <a:schemeClr val="accent4">
                        <a:lumMod val="40000"/>
                        <a:lumOff val="60000"/>
                      </a:schemeClr>
                    </a:solidFill>
                  </a:tcPr>
                </a:tc>
                <a:tc>
                  <a:txBody>
                    <a:bodyPr/>
                    <a:lstStyle/>
                    <a:p>
                      <a:r>
                        <a:rPr lang="fa-IR" dirty="0" smtClean="0"/>
                        <a:t>7</a:t>
                      </a:r>
                      <a:endParaRPr lang="en-US" dirty="0"/>
                    </a:p>
                  </a:txBody>
                  <a:tcPr>
                    <a:solidFill>
                      <a:schemeClr val="accent4">
                        <a:lumMod val="40000"/>
                        <a:lumOff val="60000"/>
                      </a:schemeClr>
                    </a:solidFill>
                  </a:tcPr>
                </a:tc>
              </a:tr>
              <a:tr h="1088702">
                <a:tc>
                  <a:txBody>
                    <a:bodyPr/>
                    <a:lstStyle/>
                    <a:p>
                      <a:r>
                        <a:rPr lang="fa-IR" dirty="0" smtClean="0"/>
                        <a:t>1و بیشتر</a:t>
                      </a:r>
                    </a:p>
                    <a:p>
                      <a:r>
                        <a:rPr lang="fa-IR" dirty="0" smtClean="0"/>
                        <a:t>کمتر از1</a:t>
                      </a:r>
                      <a:endParaRPr lang="en-US" dirty="0"/>
                    </a:p>
                  </a:txBody>
                  <a:tcPr/>
                </a:tc>
                <a:tc>
                  <a:txBody>
                    <a:bodyPr/>
                    <a:lstStyle/>
                    <a:p>
                      <a:r>
                        <a:rPr lang="fa-IR" dirty="0" smtClean="0"/>
                        <a:t>سود عملیاتی</a:t>
                      </a:r>
                    </a:p>
                    <a:p>
                      <a:r>
                        <a:rPr lang="fa-IR" dirty="0" smtClean="0"/>
                        <a:t>بدهی جاری +حصه جاری بدهی بلند مدت</a:t>
                      </a:r>
                      <a:endParaRPr lang="en-US" dirty="0"/>
                    </a:p>
                  </a:txBody>
                  <a:tcPr/>
                </a:tc>
                <a:tc>
                  <a:txBody>
                    <a:bodyPr/>
                    <a:lstStyle/>
                    <a:p>
                      <a:r>
                        <a:rPr lang="fa-IR" b="1" dirty="0" smtClean="0"/>
                        <a:t>توان پوشش بدهی جاری</a:t>
                      </a:r>
                      <a:endParaRPr lang="en-US" b="1" dirty="0"/>
                    </a:p>
                  </a:txBody>
                  <a:tcPr/>
                </a:tc>
                <a:tc>
                  <a:txBody>
                    <a:bodyPr/>
                    <a:lstStyle/>
                    <a:p>
                      <a:r>
                        <a:rPr lang="fa-IR" dirty="0" smtClean="0"/>
                        <a:t>8</a:t>
                      </a:r>
                      <a:endParaRPr lang="en-US" dirty="0"/>
                    </a:p>
                  </a:txBody>
                  <a:tcPr/>
                </a:tc>
              </a:tr>
              <a:tr h="762091">
                <a:tc>
                  <a:txBody>
                    <a:bodyPr/>
                    <a:lstStyle/>
                    <a:p>
                      <a:r>
                        <a:rPr lang="fa-IR" dirty="0" smtClean="0"/>
                        <a:t>مساوی یا کمتر از 60%</a:t>
                      </a:r>
                    </a:p>
                    <a:p>
                      <a:r>
                        <a:rPr lang="fa-IR" dirty="0" smtClean="0"/>
                        <a:t>بین 60تا100%</a:t>
                      </a:r>
                      <a:endParaRPr lang="en-US" dirty="0"/>
                    </a:p>
                  </a:txBody>
                  <a:tcPr/>
                </a:tc>
                <a:tc>
                  <a:txBody>
                    <a:bodyPr/>
                    <a:lstStyle/>
                    <a:p>
                      <a:r>
                        <a:rPr lang="fa-IR" dirty="0" smtClean="0"/>
                        <a:t>مجموع بدهیها</a:t>
                      </a:r>
                    </a:p>
                    <a:p>
                      <a:r>
                        <a:rPr lang="fa-IR" dirty="0" smtClean="0"/>
                        <a:t>مجموع دارای</a:t>
                      </a:r>
                      <a:r>
                        <a:rPr lang="fa-IR" baseline="0" dirty="0" smtClean="0"/>
                        <a:t> ها</a:t>
                      </a:r>
                      <a:endParaRPr lang="en-US" dirty="0"/>
                    </a:p>
                  </a:txBody>
                  <a:tcPr/>
                </a:tc>
                <a:tc>
                  <a:txBody>
                    <a:bodyPr/>
                    <a:lstStyle/>
                    <a:p>
                      <a:r>
                        <a:rPr lang="fa-IR" b="1" dirty="0" smtClean="0"/>
                        <a:t>نسبت بدهی ها به دارایی ها</a:t>
                      </a:r>
                      <a:endParaRPr lang="en-US" b="1" dirty="0"/>
                    </a:p>
                  </a:txBody>
                  <a:tcPr/>
                </a:tc>
                <a:tc>
                  <a:txBody>
                    <a:bodyPr/>
                    <a:lstStyle/>
                    <a:p>
                      <a:r>
                        <a:rPr lang="fa-IR" dirty="0" smtClean="0"/>
                        <a:t>9</a:t>
                      </a:r>
                      <a:endParaRPr lang="en-US" dirty="0"/>
                    </a:p>
                  </a:txBody>
                  <a:tcPr/>
                </a:tc>
              </a:tr>
              <a:tr h="762091">
                <a:tc>
                  <a:txBody>
                    <a:bodyPr/>
                    <a:lstStyle/>
                    <a:p>
                      <a:r>
                        <a:rPr lang="fa-IR" dirty="0" smtClean="0"/>
                        <a:t>مساوی</a:t>
                      </a:r>
                      <a:r>
                        <a:rPr lang="fa-IR" baseline="0" dirty="0" smtClean="0"/>
                        <a:t> یا کمتر از 60%</a:t>
                      </a:r>
                    </a:p>
                    <a:p>
                      <a:r>
                        <a:rPr lang="fa-IR" baseline="0" dirty="0" smtClean="0"/>
                        <a:t>بین60تا100%</a:t>
                      </a:r>
                      <a:endParaRPr lang="en-US" dirty="0"/>
                    </a:p>
                  </a:txBody>
                  <a:tcPr/>
                </a:tc>
                <a:tc>
                  <a:txBody>
                    <a:bodyPr/>
                    <a:lstStyle/>
                    <a:p>
                      <a:r>
                        <a:rPr lang="fa-IR" dirty="0" smtClean="0"/>
                        <a:t>بدهی بانکی</a:t>
                      </a:r>
                    </a:p>
                    <a:p>
                      <a:r>
                        <a:rPr lang="fa-IR" dirty="0" smtClean="0"/>
                        <a:t>دارایی های ثابت</a:t>
                      </a:r>
                      <a:endParaRPr lang="en-US" dirty="0"/>
                    </a:p>
                  </a:txBody>
                  <a:tcPr/>
                </a:tc>
                <a:tc>
                  <a:txBody>
                    <a:bodyPr/>
                    <a:lstStyle/>
                    <a:p>
                      <a:r>
                        <a:rPr lang="fa-IR" b="1" dirty="0" smtClean="0"/>
                        <a:t>نسبت بدهی بانکی به دارایی ای ثابت</a:t>
                      </a:r>
                      <a:endParaRPr lang="en-US" b="1" dirty="0"/>
                    </a:p>
                  </a:txBody>
                  <a:tcPr/>
                </a:tc>
                <a:tc>
                  <a:txBody>
                    <a:bodyPr/>
                    <a:lstStyle/>
                    <a:p>
                      <a:r>
                        <a:rPr lang="fa-IR" dirty="0" smtClean="0"/>
                        <a:t>10</a:t>
                      </a:r>
                      <a:endParaRPr lang="en-US" dirty="0"/>
                    </a:p>
                  </a:txBody>
                  <a:tcPr/>
                </a:tc>
              </a:tr>
              <a:tr h="762091">
                <a:tc>
                  <a:txBody>
                    <a:bodyPr/>
                    <a:lstStyle/>
                    <a:p>
                      <a:r>
                        <a:rPr lang="fa-IR" dirty="0" smtClean="0"/>
                        <a:t>مساوی یا بیشتر</a:t>
                      </a:r>
                      <a:r>
                        <a:rPr lang="fa-IR" baseline="0" dirty="0" smtClean="0"/>
                        <a:t> از20%</a:t>
                      </a:r>
                    </a:p>
                    <a:p>
                      <a:r>
                        <a:rPr lang="fa-IR" baseline="0" dirty="0" smtClean="0"/>
                        <a:t>کمتراز 20%</a:t>
                      </a:r>
                      <a:endParaRPr lang="en-US" dirty="0"/>
                    </a:p>
                  </a:txBody>
                  <a:tcPr/>
                </a:tc>
                <a:tc>
                  <a:txBody>
                    <a:bodyPr/>
                    <a:lstStyle/>
                    <a:p>
                      <a:r>
                        <a:rPr lang="fa-IR" dirty="0" smtClean="0"/>
                        <a:t>دارایی های جاری</a:t>
                      </a:r>
                    </a:p>
                    <a:p>
                      <a:r>
                        <a:rPr lang="fa-IR" dirty="0" smtClean="0"/>
                        <a:t>کل دارایی ها</a:t>
                      </a:r>
                      <a:endParaRPr lang="en-US" dirty="0"/>
                    </a:p>
                  </a:txBody>
                  <a:tcPr/>
                </a:tc>
                <a:tc>
                  <a:txBody>
                    <a:bodyPr/>
                    <a:lstStyle/>
                    <a:p>
                      <a:r>
                        <a:rPr lang="fa-IR" b="1" dirty="0" smtClean="0"/>
                        <a:t>دارایی های جاری به کل دارایی ها</a:t>
                      </a:r>
                      <a:endParaRPr lang="en-US" b="1" dirty="0"/>
                    </a:p>
                  </a:txBody>
                  <a:tcPr/>
                </a:tc>
                <a:tc>
                  <a:txBody>
                    <a:bodyPr/>
                    <a:lstStyle/>
                    <a:p>
                      <a:r>
                        <a:rPr lang="fa-IR" dirty="0" smtClean="0"/>
                        <a:t>11</a:t>
                      </a:r>
                      <a:endParaRPr lang="en-US" dirty="0"/>
                    </a:p>
                  </a:txBody>
                  <a:tcPr/>
                </a:tc>
              </a:tr>
              <a:tr h="762091">
                <a:tc>
                  <a:txBody>
                    <a:bodyPr/>
                    <a:lstStyle/>
                    <a:p>
                      <a:r>
                        <a:rPr lang="fa-IR" dirty="0" smtClean="0"/>
                        <a:t>مساوی یا بیشتر از 1</a:t>
                      </a:r>
                    </a:p>
                    <a:p>
                      <a:r>
                        <a:rPr lang="fa-IR" dirty="0" smtClean="0"/>
                        <a:t>کمتر از یک</a:t>
                      </a:r>
                      <a:endParaRPr lang="en-US" dirty="0" smtClean="0"/>
                    </a:p>
                  </a:txBody>
                  <a:tcPr/>
                </a:tc>
                <a:tc>
                  <a:txBody>
                    <a:bodyPr/>
                    <a:lstStyle/>
                    <a:p>
                      <a:r>
                        <a:rPr lang="fa-IR" dirty="0" smtClean="0"/>
                        <a:t>فروش یا درامد خالص</a:t>
                      </a:r>
                    </a:p>
                    <a:p>
                      <a:r>
                        <a:rPr lang="fa-IR" dirty="0" smtClean="0"/>
                        <a:t>مجموع دارایی ها</a:t>
                      </a:r>
                      <a:endParaRPr lang="en-US" dirty="0"/>
                    </a:p>
                  </a:txBody>
                  <a:tcPr/>
                </a:tc>
                <a:tc>
                  <a:txBody>
                    <a:bodyPr/>
                    <a:lstStyle/>
                    <a:p>
                      <a:r>
                        <a:rPr lang="fa-IR" b="1" dirty="0" smtClean="0"/>
                        <a:t>گردش کل دارایی ها</a:t>
                      </a:r>
                      <a:endParaRPr lang="en-US" b="1" dirty="0"/>
                    </a:p>
                  </a:txBody>
                  <a:tcPr/>
                </a:tc>
                <a:tc>
                  <a:txBody>
                    <a:bodyPr/>
                    <a:lstStyle/>
                    <a:p>
                      <a:r>
                        <a:rPr lang="fa-IR" dirty="0" smtClean="0"/>
                        <a:t>12</a:t>
                      </a:r>
                      <a:endParaRPr lang="en-US" dirty="0"/>
                    </a:p>
                  </a:txBody>
                  <a:tcPr/>
                </a:tc>
              </a:tr>
              <a:tr h="762091">
                <a:tc>
                  <a:txBody>
                    <a:bodyPr/>
                    <a:lstStyle/>
                    <a:p>
                      <a:r>
                        <a:rPr lang="fa-IR" dirty="0" smtClean="0"/>
                        <a:t>هر</a:t>
                      </a:r>
                      <a:r>
                        <a:rPr lang="fa-IR" baseline="0" dirty="0" smtClean="0"/>
                        <a:t> یک درصد افزایش</a:t>
                      </a:r>
                    </a:p>
                    <a:p>
                      <a:r>
                        <a:rPr lang="fa-IR" baseline="0" dirty="0" smtClean="0"/>
                        <a:t>هر یک درصد کاهش</a:t>
                      </a:r>
                      <a:endParaRPr lang="en-US" dirty="0"/>
                    </a:p>
                  </a:txBody>
                  <a:tcPr/>
                </a:tc>
                <a:tc>
                  <a:txBody>
                    <a:bodyPr/>
                    <a:lstStyle/>
                    <a:p>
                      <a:r>
                        <a:rPr lang="fa-IR" dirty="0" smtClean="0"/>
                        <a:t>سود عملیاتی سال جاری-سال قبل</a:t>
                      </a:r>
                    </a:p>
                    <a:p>
                      <a:r>
                        <a:rPr lang="fa-IR" dirty="0" smtClean="0"/>
                        <a:t>سود عملیاتی سال قبل</a:t>
                      </a:r>
                      <a:endParaRPr lang="en-US" dirty="0"/>
                    </a:p>
                  </a:txBody>
                  <a:tcPr/>
                </a:tc>
                <a:tc>
                  <a:txBody>
                    <a:bodyPr/>
                    <a:lstStyle/>
                    <a:p>
                      <a:r>
                        <a:rPr lang="fa-IR" b="1" dirty="0" smtClean="0"/>
                        <a:t>رشد سود عملیاتی</a:t>
                      </a:r>
                      <a:endParaRPr lang="en-US" b="1" dirty="0"/>
                    </a:p>
                  </a:txBody>
                  <a:tcPr/>
                </a:tc>
                <a:tc>
                  <a:txBody>
                    <a:bodyPr/>
                    <a:lstStyle/>
                    <a:p>
                      <a:r>
                        <a:rPr lang="fa-IR" dirty="0" smtClean="0"/>
                        <a:t>13</a:t>
                      </a:r>
                      <a:endParaRPr lang="en-US" dirty="0"/>
                    </a:p>
                  </a:txBody>
                  <a:tcPr/>
                </a:tc>
              </a:tr>
            </a:tbl>
          </a:graphicData>
        </a:graphic>
      </p:graphicFrame>
      <p:sp>
        <p:nvSpPr>
          <p:cNvPr id="3" name="Title 2"/>
          <p:cNvSpPr>
            <a:spLocks noGrp="1"/>
          </p:cNvSpPr>
          <p:nvPr>
            <p:ph type="title"/>
          </p:nvPr>
        </p:nvSpPr>
        <p:spPr>
          <a:xfrm>
            <a:off x="107504" y="0"/>
            <a:ext cx="8928992" cy="79208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a:t>جدول شاخص نسبتها</a:t>
            </a:r>
            <a:endParaRPr lang="en-US" dirty="0"/>
          </a:p>
        </p:txBody>
      </p:sp>
      <p:cxnSp>
        <p:nvCxnSpPr>
          <p:cNvPr id="6" name="Straight Connector 5"/>
          <p:cNvCxnSpPr/>
          <p:nvPr/>
        </p:nvCxnSpPr>
        <p:spPr>
          <a:xfrm flipH="1">
            <a:off x="3923928" y="1412776"/>
            <a:ext cx="1584176"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8" name="Straight Connector 7"/>
          <p:cNvCxnSpPr/>
          <p:nvPr/>
        </p:nvCxnSpPr>
        <p:spPr>
          <a:xfrm flipH="1">
            <a:off x="827584" y="1412776"/>
            <a:ext cx="1440160"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10" name="Straight Connector 9"/>
          <p:cNvCxnSpPr/>
          <p:nvPr/>
        </p:nvCxnSpPr>
        <p:spPr>
          <a:xfrm flipH="1">
            <a:off x="2771800" y="2204864"/>
            <a:ext cx="2808312"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12" name="Straight Connector 11"/>
          <p:cNvCxnSpPr/>
          <p:nvPr/>
        </p:nvCxnSpPr>
        <p:spPr>
          <a:xfrm flipH="1">
            <a:off x="1043608" y="2204864"/>
            <a:ext cx="1224136"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14" name="Straight Connector 13"/>
          <p:cNvCxnSpPr/>
          <p:nvPr/>
        </p:nvCxnSpPr>
        <p:spPr>
          <a:xfrm flipH="1">
            <a:off x="4103948" y="3270994"/>
            <a:ext cx="1404156"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16" name="Straight Connector 15"/>
          <p:cNvCxnSpPr/>
          <p:nvPr/>
        </p:nvCxnSpPr>
        <p:spPr>
          <a:xfrm flipH="1">
            <a:off x="395536" y="3270994"/>
            <a:ext cx="1800200"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18" name="Straight Connector 17"/>
          <p:cNvCxnSpPr/>
          <p:nvPr/>
        </p:nvCxnSpPr>
        <p:spPr>
          <a:xfrm flipH="1">
            <a:off x="3923928" y="4077072"/>
            <a:ext cx="1584176"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20" name="Straight Connector 19"/>
          <p:cNvCxnSpPr/>
          <p:nvPr/>
        </p:nvCxnSpPr>
        <p:spPr>
          <a:xfrm flipH="1">
            <a:off x="467544" y="4077072"/>
            <a:ext cx="1800200"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22" name="Straight Connector 21"/>
          <p:cNvCxnSpPr/>
          <p:nvPr/>
        </p:nvCxnSpPr>
        <p:spPr>
          <a:xfrm flipH="1">
            <a:off x="3779912" y="4797152"/>
            <a:ext cx="1728192"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24" name="Straight Connector 23"/>
          <p:cNvCxnSpPr/>
          <p:nvPr/>
        </p:nvCxnSpPr>
        <p:spPr>
          <a:xfrm flipH="1">
            <a:off x="467544" y="4797152"/>
            <a:ext cx="1800200"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26" name="Straight Connector 25"/>
          <p:cNvCxnSpPr/>
          <p:nvPr/>
        </p:nvCxnSpPr>
        <p:spPr>
          <a:xfrm flipH="1">
            <a:off x="3635896" y="5589240"/>
            <a:ext cx="1872208"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28" name="Straight Connector 27"/>
          <p:cNvCxnSpPr/>
          <p:nvPr/>
        </p:nvCxnSpPr>
        <p:spPr>
          <a:xfrm flipH="1">
            <a:off x="683568" y="5589240"/>
            <a:ext cx="1584176"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30" name="Straight Connector 29"/>
          <p:cNvCxnSpPr/>
          <p:nvPr/>
        </p:nvCxnSpPr>
        <p:spPr>
          <a:xfrm flipH="1">
            <a:off x="2987824" y="6309320"/>
            <a:ext cx="2520280" cy="0"/>
          </a:xfrm>
          <a:prstGeom prst="line">
            <a:avLst/>
          </a:prstGeom>
        </p:spPr>
        <p:style>
          <a:lnRef idx="1">
            <a:schemeClr val="accent2"/>
          </a:lnRef>
          <a:fillRef idx="2">
            <a:schemeClr val="accent2"/>
          </a:fillRef>
          <a:effectRef idx="1">
            <a:schemeClr val="accent2"/>
          </a:effectRef>
          <a:fontRef idx="minor">
            <a:schemeClr val="dk1"/>
          </a:fontRef>
        </p:style>
      </p:cxnSp>
      <p:cxnSp>
        <p:nvCxnSpPr>
          <p:cNvPr id="32" name="Straight Connector 31"/>
          <p:cNvCxnSpPr/>
          <p:nvPr/>
        </p:nvCxnSpPr>
        <p:spPr>
          <a:xfrm flipH="1">
            <a:off x="611560" y="6381328"/>
            <a:ext cx="1584176" cy="0"/>
          </a:xfrm>
          <a:prstGeom prst="line">
            <a:avLst/>
          </a:prstGeom>
        </p:spPr>
        <p:style>
          <a:lnRef idx="1">
            <a:schemeClr val="accent2"/>
          </a:lnRef>
          <a:fillRef idx="2">
            <a:schemeClr val="accent2"/>
          </a:fillRef>
          <a:effectRef idx="1">
            <a:schemeClr val="accent2"/>
          </a:effectRef>
          <a:fontRef idx="minor">
            <a:schemeClr val="dk1"/>
          </a:fontRef>
        </p:style>
      </p:cxnSp>
    </p:spTree>
    <p:extLst>
      <p:ext uri="{BB962C8B-B14F-4D97-AF65-F5344CB8AC3E}">
        <p14:creationId xmlns:p14="http://schemas.microsoft.com/office/powerpoint/2010/main" val="7565023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4291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fa-IR" dirty="0" smtClean="0"/>
              <a:t>سرفصلها</a:t>
            </a:r>
            <a:endParaRPr lang="fa-IR" dirty="0"/>
          </a:p>
        </p:txBody>
      </p:sp>
      <p:graphicFrame>
        <p:nvGraphicFramePr>
          <p:cNvPr id="4" name="Diagram 3"/>
          <p:cNvGraphicFramePr/>
          <p:nvPr>
            <p:extLst>
              <p:ext uri="{D42A27DB-BD31-4B8C-83A1-F6EECF244321}">
                <p14:modId xmlns:p14="http://schemas.microsoft.com/office/powerpoint/2010/main" val="2071424904"/>
              </p:ext>
            </p:extLst>
          </p:nvPr>
        </p:nvGraphicFramePr>
        <p:xfrm>
          <a:off x="0" y="908720"/>
          <a:ext cx="8715404" cy="53578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71041397"/>
              </p:ext>
            </p:extLst>
          </p:nvPr>
        </p:nvGraphicFramePr>
        <p:xfrm>
          <a:off x="0" y="1124744"/>
          <a:ext cx="9144000"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a:xfrm>
            <a:off x="0" y="0"/>
            <a:ext cx="9144000" cy="98072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r"/>
            <a:r>
              <a:rPr lang="fa-IR" dirty="0" smtClean="0"/>
              <a:t> انواع مدلهای پیش بینی ورشکستگی</a:t>
            </a:r>
            <a:endParaRPr lang="en-US" dirty="0"/>
          </a:p>
        </p:txBody>
      </p:sp>
    </p:spTree>
    <p:extLst>
      <p:ext uri="{BB962C8B-B14F-4D97-AF65-F5344CB8AC3E}">
        <p14:creationId xmlns:p14="http://schemas.microsoft.com/office/powerpoint/2010/main" val="24898433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80728"/>
            <a:ext cx="9144000" cy="5877272"/>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fa-IR" sz="4000" dirty="0" smtClean="0"/>
              <a:t>مدلهای آماری تک متغییره:این مدل بر تحلیل نسبت های مالی تمرکز دارندو منطق آنها بر این اساس است که اگر نست های مالی شرکتهای ورشکسته با نسبت های مالی شرکت های غیر ورشکسته دارای تفاوت بااهمیتی باشند می توان بعنوان متغییرهای پیش بینی کننده ورشکستگی استفاده کرد.</a:t>
            </a:r>
          </a:p>
        </p:txBody>
      </p:sp>
      <p:sp>
        <p:nvSpPr>
          <p:cNvPr id="3" name="Title 2"/>
          <p:cNvSpPr>
            <a:spLocks noGrp="1"/>
          </p:cNvSpPr>
          <p:nvPr>
            <p:ph type="title"/>
          </p:nvPr>
        </p:nvSpPr>
        <p:spPr>
          <a:xfrm>
            <a:off x="4042" y="32048"/>
            <a:ext cx="9139957" cy="804664"/>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مدلهای آماری</a:t>
            </a:r>
            <a:endParaRPr lang="en-US" dirty="0"/>
          </a:p>
        </p:txBody>
      </p:sp>
    </p:spTree>
    <p:extLst>
      <p:ext uri="{BB962C8B-B14F-4D97-AF65-F5344CB8AC3E}">
        <p14:creationId xmlns:p14="http://schemas.microsoft.com/office/powerpoint/2010/main" val="7846389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196752"/>
            <a:ext cx="9036496" cy="5661248"/>
          </a:xfrm>
        </p:spPr>
        <p:style>
          <a:lnRef idx="1">
            <a:schemeClr val="accent2"/>
          </a:lnRef>
          <a:fillRef idx="2">
            <a:schemeClr val="accent2"/>
          </a:fillRef>
          <a:effectRef idx="1">
            <a:schemeClr val="accent2"/>
          </a:effectRef>
          <a:fontRef idx="minor">
            <a:schemeClr val="dk1"/>
          </a:fontRef>
        </p:style>
        <p:txBody>
          <a:bodyPr/>
          <a:lstStyle/>
          <a:p>
            <a:r>
              <a:rPr lang="fa-IR" dirty="0" smtClean="0"/>
              <a:t>نسبت </a:t>
            </a:r>
            <a:r>
              <a:rPr lang="fa-IR" dirty="0"/>
              <a:t>ها بر اساس چگونگی سازمانها درشش گروه طبقه بندی کرد</a:t>
            </a:r>
            <a:r>
              <a:rPr lang="fa-IR" dirty="0" smtClean="0"/>
              <a:t>.</a:t>
            </a:r>
          </a:p>
          <a:p>
            <a:r>
              <a:rPr lang="fa-IR" dirty="0" smtClean="0"/>
              <a:t>جریان نقدی شرکتهای ورشکسته کمتر از شرکتهای غیر ورشکسته دارند ،مقدار ذخیره درامد نقدی کمتری را نیز دارا می باشد.</a:t>
            </a:r>
            <a:endParaRPr lang="en-US" dirty="0"/>
          </a:p>
          <a:p>
            <a:endParaRPr lang="en-US" dirty="0"/>
          </a:p>
        </p:txBody>
      </p:sp>
      <p:sp>
        <p:nvSpPr>
          <p:cNvPr id="3" name="Title 2"/>
          <p:cNvSpPr>
            <a:spLocks noGrp="1"/>
          </p:cNvSpPr>
          <p:nvPr>
            <p:ph type="title"/>
          </p:nvPr>
        </p:nvSpPr>
        <p:spPr>
          <a:xfrm>
            <a:off x="0" y="0"/>
            <a:ext cx="9144000" cy="98072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a:bodyPr>
          <a:lstStyle/>
          <a:p>
            <a:pPr algn="ctr"/>
            <a:r>
              <a:rPr lang="fa-IR" dirty="0"/>
              <a:t>مدل ویلیام بیور1966:</a:t>
            </a:r>
            <a:endParaRPr lang="en-US" dirty="0"/>
          </a:p>
        </p:txBody>
      </p:sp>
      <p:graphicFrame>
        <p:nvGraphicFramePr>
          <p:cNvPr id="4" name="Diagram 3"/>
          <p:cNvGraphicFramePr/>
          <p:nvPr>
            <p:extLst>
              <p:ext uri="{D42A27DB-BD31-4B8C-83A1-F6EECF244321}">
                <p14:modId xmlns:p14="http://schemas.microsoft.com/office/powerpoint/2010/main" val="1057945532"/>
              </p:ext>
            </p:extLst>
          </p:nvPr>
        </p:nvGraphicFramePr>
        <p:xfrm>
          <a:off x="179512" y="2924944"/>
          <a:ext cx="8964488" cy="39330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154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 calcmode="lin" valueType="num">
                                      <p:cBhvr additive="base">
                                        <p:cTn id="19"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45912102"/>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ext uri="{D42A27DB-BD31-4B8C-83A1-F6EECF244321}">
                <p14:modId xmlns:p14="http://schemas.microsoft.com/office/powerpoint/2010/main" val="527700988"/>
              </p:ext>
            </p:extLst>
          </p:nvPr>
        </p:nvGraphicFramePr>
        <p:xfrm>
          <a:off x="107504" y="0"/>
          <a:ext cx="8928992" cy="412115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Down Arrow 12"/>
          <p:cNvSpPr/>
          <p:nvPr/>
        </p:nvSpPr>
        <p:spPr>
          <a:xfrm>
            <a:off x="7164288" y="3068960"/>
            <a:ext cx="144016"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flipH="1">
            <a:off x="2025429" y="3068960"/>
            <a:ext cx="170306"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572000" y="3933056"/>
            <a:ext cx="4464496" cy="259228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just"/>
            <a:r>
              <a:rPr lang="fa-IR" sz="2000" b="1" dirty="0" smtClean="0"/>
              <a:t>مدل آلتمن 1968</a:t>
            </a:r>
          </a:p>
          <a:p>
            <a:pPr algn="just"/>
            <a:r>
              <a:rPr lang="fa-IR" sz="2000" b="1" dirty="0" smtClean="0"/>
              <a:t>مدل دی کین 1972</a:t>
            </a:r>
          </a:p>
          <a:p>
            <a:pPr algn="just"/>
            <a:r>
              <a:rPr lang="fa-IR" sz="2000" b="1" dirty="0" smtClean="0"/>
              <a:t>مدل اسپرین گیت 1978</a:t>
            </a:r>
          </a:p>
          <a:p>
            <a:pPr algn="just"/>
            <a:r>
              <a:rPr lang="fa-IR" sz="2000" b="1" dirty="0" smtClean="0"/>
              <a:t>مدل تافلر 1983</a:t>
            </a:r>
          </a:p>
          <a:p>
            <a:pPr algn="just"/>
            <a:r>
              <a:rPr lang="fa-IR" sz="2000" b="1" dirty="0" smtClean="0"/>
              <a:t>مدل فالمر1984</a:t>
            </a:r>
          </a:p>
          <a:p>
            <a:pPr algn="just"/>
            <a:r>
              <a:rPr lang="fa-IR" sz="2000" b="1" dirty="0" smtClean="0"/>
              <a:t>مدل </a:t>
            </a:r>
            <a:r>
              <a:rPr lang="en-US" sz="2000" b="1" dirty="0" err="1" smtClean="0"/>
              <a:t>ca</a:t>
            </a:r>
            <a:r>
              <a:rPr lang="en-US" sz="2000" b="1" dirty="0" smtClean="0"/>
              <a:t> score</a:t>
            </a:r>
            <a:r>
              <a:rPr lang="fa-IR" sz="2000" b="1" dirty="0" smtClean="0"/>
              <a:t>1987</a:t>
            </a:r>
          </a:p>
          <a:p>
            <a:pPr algn="just"/>
            <a:r>
              <a:rPr lang="fa-IR" sz="2000" b="1" dirty="0" smtClean="0"/>
              <a:t>مدل یوشیکو شیراتا1998</a:t>
            </a:r>
          </a:p>
          <a:p>
            <a:pPr algn="just"/>
            <a:r>
              <a:rPr lang="fa-IR" sz="2000" b="1" dirty="0" smtClean="0"/>
              <a:t>مدل فیلو سوفو2002</a:t>
            </a:r>
            <a:endParaRPr lang="en-US" sz="2000" b="1" dirty="0"/>
          </a:p>
        </p:txBody>
      </p:sp>
      <p:sp>
        <p:nvSpPr>
          <p:cNvPr id="18" name="Rectangle 17"/>
          <p:cNvSpPr/>
          <p:nvPr/>
        </p:nvSpPr>
        <p:spPr>
          <a:xfrm>
            <a:off x="107504" y="3933056"/>
            <a:ext cx="4320480" cy="259228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fa-IR" sz="3600" b="1" dirty="0" smtClean="0"/>
              <a:t>مدل اهلسون 1980</a:t>
            </a:r>
          </a:p>
          <a:p>
            <a:pPr algn="just"/>
            <a:r>
              <a:rPr lang="fa-IR" sz="3600" b="1" dirty="0" smtClean="0"/>
              <a:t>مدل پرایس 1998</a:t>
            </a:r>
          </a:p>
          <a:p>
            <a:pPr algn="just"/>
            <a:r>
              <a:rPr lang="fa-IR" sz="3600" b="1" dirty="0" smtClean="0"/>
              <a:t>مدل زاوگین1985</a:t>
            </a:r>
          </a:p>
          <a:p>
            <a:pPr algn="just"/>
            <a:endParaRPr lang="en-US" sz="3600" b="1" dirty="0"/>
          </a:p>
        </p:txBody>
      </p:sp>
    </p:spTree>
    <p:extLst>
      <p:ext uri="{BB962C8B-B14F-4D97-AF65-F5344CB8AC3E}">
        <p14:creationId xmlns:p14="http://schemas.microsoft.com/office/powerpoint/2010/main" val="1897356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124744"/>
            <a:ext cx="9036496" cy="5733256"/>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fa-IR" sz="4800" dirty="0" smtClean="0"/>
              <a:t>این مدلها اساسا بر نشانه های ناتوانی تجاری تمرکز دارند،عموما چند متغییره بوده ومتغییرهای مورد استفاده در انها از اطلاعات موجود در حساب های شرکتها استخراج می شود.</a:t>
            </a:r>
            <a:endParaRPr lang="en-US" sz="4800" dirty="0"/>
          </a:p>
        </p:txBody>
      </p:sp>
      <p:sp>
        <p:nvSpPr>
          <p:cNvPr id="3" name="Title 2"/>
          <p:cNvSpPr>
            <a:spLocks noGrp="1"/>
          </p:cNvSpPr>
          <p:nvPr>
            <p:ph type="title"/>
          </p:nvPr>
        </p:nvSpPr>
        <p:spPr>
          <a:xfrm>
            <a:off x="0" y="0"/>
            <a:ext cx="9144000" cy="98072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مدلهای هوش مصنوعی</a:t>
            </a:r>
            <a:endParaRPr lang="en-US" dirty="0"/>
          </a:p>
        </p:txBody>
      </p:sp>
    </p:spTree>
    <p:extLst>
      <p:ext uri="{BB962C8B-B14F-4D97-AF65-F5344CB8AC3E}">
        <p14:creationId xmlns:p14="http://schemas.microsoft.com/office/powerpoint/2010/main" val="8786425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342582526"/>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9" name="Group 8"/>
          <p:cNvGrpSpPr/>
          <p:nvPr/>
        </p:nvGrpSpPr>
        <p:grpSpPr>
          <a:xfrm>
            <a:off x="1899729" y="1716121"/>
            <a:ext cx="1378458" cy="2129389"/>
            <a:chOff x="3695346" y="368938"/>
            <a:chExt cx="1378458" cy="1378458"/>
          </a:xfrm>
        </p:grpSpPr>
        <p:sp>
          <p:nvSpPr>
            <p:cNvPr id="10" name="Rounded Rectangle 9"/>
            <p:cNvSpPr/>
            <p:nvPr/>
          </p:nvSpPr>
          <p:spPr>
            <a:xfrm>
              <a:off x="3695346" y="368938"/>
              <a:ext cx="1378458" cy="137845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4"/>
            <p:cNvSpPr/>
            <p:nvPr/>
          </p:nvSpPr>
          <p:spPr>
            <a:xfrm>
              <a:off x="3762637" y="436229"/>
              <a:ext cx="1243876" cy="1243876"/>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48260" tIns="48260" rIns="48260" bIns="48260" numCol="1" spcCol="1270" anchor="ctr" anchorCtr="0">
              <a:noAutofit/>
            </a:bodyPr>
            <a:lstStyle/>
            <a:p>
              <a:pPr lvl="0"/>
              <a:r>
                <a:rPr lang="fa-IR" sz="2000" b="1" dirty="0"/>
                <a:t>استدلال مبتی بر افته</a:t>
              </a:r>
              <a:endParaRPr lang="en-US" sz="2000" b="1" dirty="0"/>
            </a:p>
          </p:txBody>
        </p:sp>
      </p:grpSp>
      <p:grpSp>
        <p:nvGrpSpPr>
          <p:cNvPr id="12" name="Group 11"/>
          <p:cNvGrpSpPr/>
          <p:nvPr/>
        </p:nvGrpSpPr>
        <p:grpSpPr>
          <a:xfrm>
            <a:off x="5885039" y="1785917"/>
            <a:ext cx="1728192" cy="1989796"/>
            <a:chOff x="3695346" y="368938"/>
            <a:chExt cx="1378458" cy="1378458"/>
          </a:xfrm>
        </p:grpSpPr>
        <p:sp>
          <p:nvSpPr>
            <p:cNvPr id="13" name="Rounded Rectangle 12"/>
            <p:cNvSpPr/>
            <p:nvPr/>
          </p:nvSpPr>
          <p:spPr>
            <a:xfrm>
              <a:off x="3695346" y="368938"/>
              <a:ext cx="1378458" cy="137845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4"/>
            <p:cNvSpPr/>
            <p:nvPr/>
          </p:nvSpPr>
          <p:spPr>
            <a:xfrm>
              <a:off x="3762637" y="436229"/>
              <a:ext cx="1243876" cy="1243876"/>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48260" tIns="48260" rIns="48260" bIns="48260" numCol="1" spcCol="1270" anchor="ctr" anchorCtr="0">
              <a:noAutofit/>
            </a:bodyPr>
            <a:lstStyle/>
            <a:p>
              <a:pPr lvl="0" algn="ctr" defTabSz="844550">
                <a:lnSpc>
                  <a:spcPct val="90000"/>
                </a:lnSpc>
                <a:spcBef>
                  <a:spcPct val="0"/>
                </a:spcBef>
                <a:spcAft>
                  <a:spcPct val="35000"/>
                </a:spcAft>
              </a:pPr>
              <a:r>
                <a:rPr lang="fa-IR" sz="1900" b="1" kern="1200" dirty="0" smtClean="0"/>
                <a:t>ماشین بردار تکیه گاه</a:t>
              </a:r>
              <a:endParaRPr lang="en-US" sz="1900" b="1" kern="1200" dirty="0"/>
            </a:p>
          </p:txBody>
        </p:sp>
      </p:grpSp>
      <p:grpSp>
        <p:nvGrpSpPr>
          <p:cNvPr id="22" name="Group 21"/>
          <p:cNvGrpSpPr/>
          <p:nvPr/>
        </p:nvGrpSpPr>
        <p:grpSpPr>
          <a:xfrm>
            <a:off x="107504" y="4503967"/>
            <a:ext cx="1378458" cy="1378458"/>
            <a:chOff x="1835691" y="4498808"/>
            <a:chExt cx="1378458" cy="1378458"/>
          </a:xfrm>
        </p:grpSpPr>
        <p:sp>
          <p:nvSpPr>
            <p:cNvPr id="23" name="Rounded Rectangle 22"/>
            <p:cNvSpPr/>
            <p:nvPr/>
          </p:nvSpPr>
          <p:spPr>
            <a:xfrm>
              <a:off x="1835691" y="4498808"/>
              <a:ext cx="1378458" cy="137845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Rounded Rectangle 4"/>
            <p:cNvSpPr/>
            <p:nvPr/>
          </p:nvSpPr>
          <p:spPr>
            <a:xfrm>
              <a:off x="1902982" y="4566099"/>
              <a:ext cx="1243876" cy="1243876"/>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63500" tIns="63500" rIns="63500" bIns="63500" numCol="1" spcCol="1270" anchor="ctr" anchorCtr="0">
              <a:noAutofit/>
            </a:bodyPr>
            <a:lstStyle/>
            <a:p>
              <a:pPr lvl="0" algn="ctr" defTabSz="1111250">
                <a:lnSpc>
                  <a:spcPct val="90000"/>
                </a:lnSpc>
                <a:spcBef>
                  <a:spcPct val="0"/>
                </a:spcBef>
                <a:spcAft>
                  <a:spcPct val="35000"/>
                </a:spcAft>
              </a:pPr>
              <a:r>
                <a:rPr lang="fa-IR" sz="2500" kern="1200" dirty="0" smtClean="0"/>
                <a:t>مدل والاس 2004</a:t>
              </a:r>
              <a:endParaRPr lang="en-US" sz="2500" kern="1200" dirty="0"/>
            </a:p>
          </p:txBody>
        </p:sp>
      </p:grpSp>
      <p:sp>
        <p:nvSpPr>
          <p:cNvPr id="25" name="Minus 24"/>
          <p:cNvSpPr/>
          <p:nvPr/>
        </p:nvSpPr>
        <p:spPr>
          <a:xfrm>
            <a:off x="1418671" y="5013176"/>
            <a:ext cx="417025" cy="18002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1089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08720"/>
            <a:ext cx="9144000" cy="5949280"/>
          </a:xfrm>
        </p:spPr>
        <p:style>
          <a:lnRef idx="1">
            <a:schemeClr val="accent2"/>
          </a:lnRef>
          <a:fillRef idx="2">
            <a:schemeClr val="accent2"/>
          </a:fillRef>
          <a:effectRef idx="1">
            <a:schemeClr val="accent2"/>
          </a:effectRef>
          <a:fontRef idx="minor">
            <a:schemeClr val="dk1"/>
          </a:fontRef>
        </p:style>
        <p:txBody>
          <a:bodyPr>
            <a:noAutofit/>
          </a:bodyPr>
          <a:lstStyle/>
          <a:p>
            <a:pPr algn="just"/>
            <a:r>
              <a:rPr lang="fa-IR" sz="4000" dirty="0" smtClean="0"/>
              <a:t>برخلاف مدلهای آماری و تکنیک هوش مصنوعی که بر نشانه های ناتوانی تجاری تمرکز دارند ،مدلهای نظری به دنبال تعیین(دلایل کیفی)ناتوانی تجاری اند.</a:t>
            </a:r>
          </a:p>
          <a:p>
            <a:pPr algn="just"/>
            <a:r>
              <a:rPr lang="fa-IR" sz="4000" dirty="0" smtClean="0"/>
              <a:t>1-آزمون تغییرات در ساختار ترازنامه</a:t>
            </a:r>
          </a:p>
          <a:p>
            <a:pPr algn="just"/>
            <a:r>
              <a:rPr lang="fa-IR" sz="4000" dirty="0" smtClean="0"/>
              <a:t>2-فعالیت خود بطور مستمربا مقداری احتمال زیان بازی می کند تا زمانی که خالص ارزش آن به زیر صفر برسد</a:t>
            </a:r>
          </a:p>
          <a:p>
            <a:pPr algn="just"/>
            <a:r>
              <a:rPr lang="fa-IR" sz="4000" dirty="0" smtClean="0"/>
              <a:t>3-مدیریت کوتاه مدت وجوه نقد بنگاهها </a:t>
            </a:r>
            <a:endParaRPr lang="en-US" sz="4000" dirty="0"/>
          </a:p>
        </p:txBody>
      </p:sp>
      <p:sp>
        <p:nvSpPr>
          <p:cNvPr id="3" name="Title 2"/>
          <p:cNvSpPr>
            <a:spLocks noGrp="1"/>
          </p:cNvSpPr>
          <p:nvPr>
            <p:ph type="title"/>
          </p:nvPr>
        </p:nvSpPr>
        <p:spPr>
          <a:xfrm>
            <a:off x="0" y="0"/>
            <a:ext cx="9144000" cy="764704"/>
          </a:xfrm>
          <a:ln/>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مدلهای نظری </a:t>
            </a:r>
            <a:endParaRPr lang="en-US" dirty="0"/>
          </a:p>
        </p:txBody>
      </p:sp>
    </p:spTree>
    <p:extLst>
      <p:ext uri="{BB962C8B-B14F-4D97-AF65-F5344CB8AC3E}">
        <p14:creationId xmlns:p14="http://schemas.microsoft.com/office/powerpoint/2010/main" val="7855379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extLst>
              <p:ext uri="{D42A27DB-BD31-4B8C-83A1-F6EECF244321}">
                <p14:modId xmlns:p14="http://schemas.microsoft.com/office/powerpoint/2010/main" val="3058356228"/>
              </p:ext>
            </p:extLst>
          </p:nvPr>
        </p:nvGraphicFramePr>
        <p:xfrm>
          <a:off x="107504" y="116632"/>
          <a:ext cx="8928992" cy="6624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94489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340768"/>
            <a:ext cx="9036496" cy="5517232"/>
          </a:xfrm>
        </p:spPr>
        <p:style>
          <a:lnRef idx="1">
            <a:schemeClr val="accent2"/>
          </a:lnRef>
          <a:fillRef idx="2">
            <a:schemeClr val="accent2"/>
          </a:fillRef>
          <a:effectRef idx="1">
            <a:schemeClr val="accent2"/>
          </a:effectRef>
          <a:fontRef idx="minor">
            <a:schemeClr val="dk1"/>
          </a:fontRef>
        </p:style>
        <p:txBody>
          <a:bodyPr>
            <a:normAutofit/>
          </a:bodyPr>
          <a:lstStyle/>
          <a:p>
            <a:r>
              <a:rPr lang="fa-IR" dirty="0" smtClean="0"/>
              <a:t>طبق تحقیقات صورت گرفته نزدیک به 80 درصد از بنگاههای  که با شکست روبه رو شده انددر اولین 4سال فعالیت خود از بازار خارج شدهاند 20درصد از شرکتها که در گردونه رقابت مانده انددر 5 سال بعد فعالیت خود مجبور به ترک بازار گردیدند.</a:t>
            </a:r>
          </a:p>
          <a:p>
            <a:r>
              <a:rPr lang="fa-IR" dirty="0" smtClean="0"/>
              <a:t>دلایل شکست بنگاهها:</a:t>
            </a:r>
          </a:p>
          <a:p>
            <a:r>
              <a:rPr lang="fa-IR" dirty="0" smtClean="0"/>
              <a:t>46.7 درصد بنگاها به دلیل فقدان دانش وتجربه کسب وکار است.</a:t>
            </a:r>
          </a:p>
          <a:p>
            <a:r>
              <a:rPr lang="fa-IR" dirty="0" smtClean="0"/>
              <a:t>12.4 درصد بنگاهها به دلیل فقدان شرایط مناسب اقتصادیست.</a:t>
            </a:r>
          </a:p>
          <a:p>
            <a:r>
              <a:rPr lang="fa-IR" sz="2200" dirty="0" smtClean="0"/>
              <a:t>12.3  درصد بنگاهها به دلیل ضعف در پایش اطلاعات و امارهای مالی در بنگاههاست.</a:t>
            </a:r>
          </a:p>
          <a:p>
            <a:r>
              <a:rPr lang="fa-IR" dirty="0" smtClean="0"/>
              <a:t>10.7 درصد بنگاهها به دلیل تکنیک های ضعیف بازاریابی و فروشاست</a:t>
            </a:r>
          </a:p>
          <a:p>
            <a:r>
              <a:rPr lang="fa-IR" dirty="0" smtClean="0"/>
              <a:t>9    درصد بنگاهها به دلیل مشکلات پرسنلی و کارکنان است.</a:t>
            </a:r>
          </a:p>
          <a:p>
            <a:r>
              <a:rPr lang="fa-IR" dirty="0" smtClean="0"/>
              <a:t>6.2  درصد بنگاها به دلیل مشاجرات ومنازعات اتحادیه است.</a:t>
            </a:r>
          </a:p>
          <a:p>
            <a:r>
              <a:rPr lang="fa-IR" dirty="0" smtClean="0"/>
              <a:t>2.7  درصد بنگاها به دلیل عدم بررسی و ستفاده از خدمات مشاوره است.</a:t>
            </a:r>
            <a:endParaRPr lang="en-US" dirty="0"/>
          </a:p>
        </p:txBody>
      </p:sp>
      <p:sp>
        <p:nvSpPr>
          <p:cNvPr id="3" name="Title 2"/>
          <p:cNvSpPr>
            <a:spLocks noGrp="1"/>
          </p:cNvSpPr>
          <p:nvPr>
            <p:ph type="title"/>
          </p:nvPr>
        </p:nvSpPr>
        <p:spPr>
          <a:xfrm>
            <a:off x="0" y="32048"/>
            <a:ext cx="9132515" cy="114300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a:bodyPr>
          <a:lstStyle/>
          <a:p>
            <a:pPr algn="ctr"/>
            <a:r>
              <a:rPr lang="fa-IR" dirty="0" smtClean="0"/>
              <a:t>ترک بازار رقابت در 9 سال اول حیات </a:t>
            </a:r>
            <a:endParaRPr lang="en-US" dirty="0"/>
          </a:p>
        </p:txBody>
      </p:sp>
    </p:spTree>
    <p:extLst>
      <p:ext uri="{BB962C8B-B14F-4D97-AF65-F5344CB8AC3E}">
        <p14:creationId xmlns:p14="http://schemas.microsoft.com/office/powerpoint/2010/main" val="24812053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692696"/>
            <a:ext cx="9144000" cy="6165304"/>
          </a:xfrm>
        </p:spPr>
        <p:style>
          <a:lnRef idx="1">
            <a:schemeClr val="accent2"/>
          </a:lnRef>
          <a:fillRef idx="2">
            <a:schemeClr val="accent2"/>
          </a:fillRef>
          <a:effectRef idx="1">
            <a:schemeClr val="accent2"/>
          </a:effectRef>
          <a:fontRef idx="minor">
            <a:schemeClr val="dk1"/>
          </a:fontRef>
        </p:style>
        <p:txBody>
          <a:bodyPr/>
          <a:lstStyle/>
          <a:p>
            <a:r>
              <a:rPr lang="fa-IR" sz="2400" dirty="0"/>
              <a:t>تحقیق که آقای حسام سعیدی و خانم پونه افشار جودر سال 89 انجام دادند بعه این نتیجه رسیدند که 12 علت اصلی ورشکستگی شرکتها به ترتیب در جدول زیر امده است.</a:t>
            </a:r>
          </a:p>
          <a:p>
            <a:endParaRPr lang="fa-IR" dirty="0" smtClean="0"/>
          </a:p>
          <a:p>
            <a:endParaRPr lang="fa-IR" dirty="0"/>
          </a:p>
          <a:p>
            <a:endParaRPr lang="fa-IR" dirty="0" smtClean="0"/>
          </a:p>
          <a:p>
            <a:endParaRPr lang="fa-IR" dirty="0"/>
          </a:p>
          <a:p>
            <a:endParaRPr lang="fa-IR" dirty="0" smtClean="0"/>
          </a:p>
          <a:p>
            <a:endParaRPr lang="fa-IR" dirty="0"/>
          </a:p>
          <a:p>
            <a:endParaRPr lang="fa-IR" dirty="0" smtClean="0"/>
          </a:p>
          <a:p>
            <a:endParaRPr lang="fa-IR" dirty="0"/>
          </a:p>
          <a:p>
            <a:endParaRPr lang="en-US" dirty="0"/>
          </a:p>
        </p:txBody>
      </p:sp>
      <p:sp>
        <p:nvSpPr>
          <p:cNvPr id="3" name="Title 2"/>
          <p:cNvSpPr>
            <a:spLocks noGrp="1"/>
          </p:cNvSpPr>
          <p:nvPr>
            <p:ph type="title"/>
          </p:nvPr>
        </p:nvSpPr>
        <p:spPr>
          <a:xfrm>
            <a:off x="0" y="0"/>
            <a:ext cx="9036496" cy="62068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fa-IR" dirty="0" smtClean="0"/>
              <a:t>12 علت اصلی ورشکستگی شرکتها</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007249459"/>
              </p:ext>
            </p:extLst>
          </p:nvPr>
        </p:nvGraphicFramePr>
        <p:xfrm>
          <a:off x="467544" y="1772816"/>
          <a:ext cx="6096000" cy="4754880"/>
        </p:xfrm>
        <a:graphic>
          <a:graphicData uri="http://schemas.openxmlformats.org/drawingml/2006/table">
            <a:tbl>
              <a:tblPr firstRow="1" bandRow="1">
                <a:tableStyleId>{5C22544A-7EE6-4342-B048-85BDC9FD1C3A}</a:tableStyleId>
              </a:tblPr>
              <a:tblGrid>
                <a:gridCol w="5256584"/>
                <a:gridCol w="839416"/>
              </a:tblGrid>
              <a:tr h="370840">
                <a:tc>
                  <a:txBody>
                    <a:bodyPr/>
                    <a:lstStyle/>
                    <a:p>
                      <a:r>
                        <a:rPr lang="fa-IR" sz="2000" b="1" dirty="0" smtClean="0"/>
                        <a:t>مدیریت ناکارا یا</a:t>
                      </a:r>
                      <a:r>
                        <a:rPr lang="fa-IR" sz="2000" b="1" baseline="0" dirty="0" smtClean="0"/>
                        <a:t> سوء مدیریت</a:t>
                      </a:r>
                      <a:endParaRPr lang="en-US" sz="2000" b="1" dirty="0"/>
                    </a:p>
                  </a:txBody>
                  <a:tcPr/>
                </a:tc>
                <a:tc>
                  <a:txBody>
                    <a:bodyPr/>
                    <a:lstStyle/>
                    <a:p>
                      <a:r>
                        <a:rPr lang="fa-IR" dirty="0" smtClean="0"/>
                        <a:t>1</a:t>
                      </a:r>
                      <a:endParaRPr lang="en-US" dirty="0"/>
                    </a:p>
                  </a:txBody>
                  <a:tcPr/>
                </a:tc>
              </a:tr>
              <a:tr h="370840">
                <a:tc>
                  <a:txBody>
                    <a:bodyPr/>
                    <a:lstStyle/>
                    <a:p>
                      <a:r>
                        <a:rPr lang="fa-IR" sz="2000" b="1" dirty="0" smtClean="0"/>
                        <a:t>فقدان سرمایه گذاری لازم</a:t>
                      </a:r>
                      <a:endParaRPr lang="en-US" sz="2000" b="1" dirty="0"/>
                    </a:p>
                  </a:txBody>
                  <a:tcPr/>
                </a:tc>
                <a:tc>
                  <a:txBody>
                    <a:bodyPr/>
                    <a:lstStyle/>
                    <a:p>
                      <a:r>
                        <a:rPr lang="fa-IR" dirty="0" smtClean="0"/>
                        <a:t>2</a:t>
                      </a:r>
                      <a:endParaRPr lang="en-US" dirty="0"/>
                    </a:p>
                  </a:txBody>
                  <a:tcPr/>
                </a:tc>
              </a:tr>
              <a:tr h="370840">
                <a:tc>
                  <a:txBody>
                    <a:bodyPr/>
                    <a:lstStyle/>
                    <a:p>
                      <a:r>
                        <a:rPr lang="fa-IR" sz="2000" b="1" dirty="0" smtClean="0"/>
                        <a:t>عدم تامین مالی بلندمدت</a:t>
                      </a:r>
                      <a:endParaRPr lang="en-US" sz="2000" b="1" dirty="0"/>
                    </a:p>
                  </a:txBody>
                  <a:tcPr/>
                </a:tc>
                <a:tc>
                  <a:txBody>
                    <a:bodyPr/>
                    <a:lstStyle/>
                    <a:p>
                      <a:r>
                        <a:rPr lang="fa-IR" dirty="0" smtClean="0"/>
                        <a:t>3</a:t>
                      </a:r>
                      <a:endParaRPr lang="en-US" dirty="0"/>
                    </a:p>
                  </a:txBody>
                  <a:tcPr/>
                </a:tc>
              </a:tr>
              <a:tr h="370840">
                <a:tc>
                  <a:txBody>
                    <a:bodyPr/>
                    <a:lstStyle/>
                    <a:p>
                      <a:r>
                        <a:rPr lang="fa-IR" sz="2000" b="1" dirty="0" smtClean="0"/>
                        <a:t>عدم شناخت</a:t>
                      </a:r>
                      <a:r>
                        <a:rPr lang="fa-IR" sz="2000" b="1" baseline="0" dirty="0" smtClean="0"/>
                        <a:t> مناسب نیازهای مشتری</a:t>
                      </a:r>
                      <a:endParaRPr lang="en-US" sz="2000" b="1" dirty="0"/>
                    </a:p>
                  </a:txBody>
                  <a:tcPr/>
                </a:tc>
                <a:tc>
                  <a:txBody>
                    <a:bodyPr/>
                    <a:lstStyle/>
                    <a:p>
                      <a:r>
                        <a:rPr lang="fa-IR" dirty="0" smtClean="0"/>
                        <a:t>4</a:t>
                      </a:r>
                      <a:endParaRPr lang="en-US" dirty="0"/>
                    </a:p>
                  </a:txBody>
                  <a:tcPr/>
                </a:tc>
              </a:tr>
              <a:tr h="370840">
                <a:tc>
                  <a:txBody>
                    <a:bodyPr/>
                    <a:lstStyle/>
                    <a:p>
                      <a:r>
                        <a:rPr lang="fa-IR" sz="2000" b="1" dirty="0" smtClean="0"/>
                        <a:t>تکنیک های ضعیف بازاریابی</a:t>
                      </a:r>
                      <a:r>
                        <a:rPr lang="fa-IR" sz="2000" b="1" baseline="0" dirty="0" smtClean="0"/>
                        <a:t> و فروش</a:t>
                      </a:r>
                      <a:endParaRPr lang="en-US" sz="2000" b="1" dirty="0"/>
                    </a:p>
                  </a:txBody>
                  <a:tcPr/>
                </a:tc>
                <a:tc>
                  <a:txBody>
                    <a:bodyPr/>
                    <a:lstStyle/>
                    <a:p>
                      <a:r>
                        <a:rPr lang="fa-IR" dirty="0" smtClean="0"/>
                        <a:t>5</a:t>
                      </a:r>
                      <a:endParaRPr lang="en-US" dirty="0"/>
                    </a:p>
                  </a:txBody>
                  <a:tcPr/>
                </a:tc>
              </a:tr>
              <a:tr h="370840">
                <a:tc>
                  <a:txBody>
                    <a:bodyPr/>
                    <a:lstStyle/>
                    <a:p>
                      <a:r>
                        <a:rPr lang="fa-IR" sz="2000" b="1" dirty="0" smtClean="0"/>
                        <a:t>فعالیت های اقتصادی کشور</a:t>
                      </a:r>
                      <a:endParaRPr lang="en-US" sz="2000" b="1" dirty="0"/>
                    </a:p>
                  </a:txBody>
                  <a:tcPr/>
                </a:tc>
                <a:tc>
                  <a:txBody>
                    <a:bodyPr/>
                    <a:lstStyle/>
                    <a:p>
                      <a:r>
                        <a:rPr lang="fa-IR" dirty="0" smtClean="0"/>
                        <a:t>6</a:t>
                      </a:r>
                      <a:endParaRPr lang="en-US" dirty="0"/>
                    </a:p>
                  </a:txBody>
                  <a:tcPr/>
                </a:tc>
              </a:tr>
              <a:tr h="370840">
                <a:tc>
                  <a:txBody>
                    <a:bodyPr/>
                    <a:lstStyle/>
                    <a:p>
                      <a:r>
                        <a:rPr lang="fa-IR" sz="2000" b="1" dirty="0" smtClean="0"/>
                        <a:t>به جریان انداختن</a:t>
                      </a:r>
                      <a:r>
                        <a:rPr lang="fa-IR" sz="2000" b="1" baseline="0" dirty="0" smtClean="0"/>
                        <a:t> ضعف نقدینگی</a:t>
                      </a:r>
                      <a:endParaRPr lang="en-US" sz="2000" b="1" dirty="0"/>
                    </a:p>
                  </a:txBody>
                  <a:tcPr/>
                </a:tc>
                <a:tc>
                  <a:txBody>
                    <a:bodyPr/>
                    <a:lstStyle/>
                    <a:p>
                      <a:r>
                        <a:rPr lang="fa-IR" dirty="0" smtClean="0"/>
                        <a:t>7</a:t>
                      </a:r>
                      <a:endParaRPr lang="en-US" dirty="0"/>
                    </a:p>
                  </a:txBody>
                  <a:tcPr/>
                </a:tc>
              </a:tr>
              <a:tr h="370840">
                <a:tc>
                  <a:txBody>
                    <a:bodyPr/>
                    <a:lstStyle/>
                    <a:p>
                      <a:r>
                        <a:rPr lang="fa-IR" sz="2000" b="1" dirty="0" smtClean="0"/>
                        <a:t>عدم شناخت مناسب از رقبا</a:t>
                      </a:r>
                      <a:endParaRPr lang="en-US" sz="2000" b="1" dirty="0"/>
                    </a:p>
                  </a:txBody>
                  <a:tcPr/>
                </a:tc>
                <a:tc>
                  <a:txBody>
                    <a:bodyPr/>
                    <a:lstStyle/>
                    <a:p>
                      <a:r>
                        <a:rPr lang="fa-IR" dirty="0" smtClean="0"/>
                        <a:t>8</a:t>
                      </a:r>
                      <a:endParaRPr lang="en-US" dirty="0"/>
                    </a:p>
                  </a:txBody>
                  <a:tcPr/>
                </a:tc>
              </a:tr>
              <a:tr h="370840">
                <a:tc>
                  <a:txBody>
                    <a:bodyPr/>
                    <a:lstStyle/>
                    <a:p>
                      <a:r>
                        <a:rPr lang="fa-IR" sz="2000" b="1" dirty="0" smtClean="0"/>
                        <a:t>ایجاد توسعه بیش از اندازه اعتبار</a:t>
                      </a:r>
                      <a:endParaRPr lang="en-US" sz="2000" b="1" dirty="0"/>
                    </a:p>
                  </a:txBody>
                  <a:tcPr/>
                </a:tc>
                <a:tc>
                  <a:txBody>
                    <a:bodyPr/>
                    <a:lstStyle/>
                    <a:p>
                      <a:r>
                        <a:rPr lang="fa-IR" dirty="0" smtClean="0"/>
                        <a:t>9</a:t>
                      </a:r>
                      <a:endParaRPr lang="en-US" dirty="0"/>
                    </a:p>
                  </a:txBody>
                  <a:tcPr/>
                </a:tc>
              </a:tr>
              <a:tr h="370840">
                <a:tc>
                  <a:txBody>
                    <a:bodyPr/>
                    <a:lstStyle/>
                    <a:p>
                      <a:r>
                        <a:rPr lang="fa-IR" sz="2000" b="1" dirty="0" smtClean="0"/>
                        <a:t>فقدان دانش و تجربه کسب</a:t>
                      </a:r>
                      <a:r>
                        <a:rPr lang="fa-IR" sz="2000" b="1" baseline="0" dirty="0" smtClean="0"/>
                        <a:t> و کار</a:t>
                      </a:r>
                      <a:endParaRPr lang="en-US" sz="2000" b="1" dirty="0"/>
                    </a:p>
                  </a:txBody>
                  <a:tcPr/>
                </a:tc>
                <a:tc>
                  <a:txBody>
                    <a:bodyPr/>
                    <a:lstStyle/>
                    <a:p>
                      <a:r>
                        <a:rPr lang="fa-IR" dirty="0" smtClean="0"/>
                        <a:t>10</a:t>
                      </a:r>
                      <a:endParaRPr lang="en-US" dirty="0"/>
                    </a:p>
                  </a:txBody>
                  <a:tcPr/>
                </a:tc>
              </a:tr>
              <a:tr h="370840">
                <a:tc>
                  <a:txBody>
                    <a:bodyPr/>
                    <a:lstStyle/>
                    <a:p>
                      <a:r>
                        <a:rPr lang="fa-IR" sz="2000" b="1" dirty="0" smtClean="0"/>
                        <a:t>مشکلات پرسنلی</a:t>
                      </a:r>
                      <a:r>
                        <a:rPr lang="fa-IR" sz="2000" b="1" baseline="0" dirty="0" smtClean="0"/>
                        <a:t> وکمبود افراد متخصص</a:t>
                      </a:r>
                      <a:endParaRPr lang="en-US" sz="2000" b="1" dirty="0"/>
                    </a:p>
                  </a:txBody>
                  <a:tcPr/>
                </a:tc>
                <a:tc>
                  <a:txBody>
                    <a:bodyPr/>
                    <a:lstStyle/>
                    <a:p>
                      <a:r>
                        <a:rPr lang="fa-IR" dirty="0" smtClean="0"/>
                        <a:t>11</a:t>
                      </a:r>
                      <a:endParaRPr lang="en-US" dirty="0"/>
                    </a:p>
                  </a:txBody>
                  <a:tcPr/>
                </a:tc>
              </a:tr>
              <a:tr h="370840">
                <a:tc>
                  <a:txBody>
                    <a:bodyPr/>
                    <a:lstStyle/>
                    <a:p>
                      <a:r>
                        <a:rPr lang="fa-IR" sz="2000" b="1" dirty="0" smtClean="0"/>
                        <a:t>پیشامدهای</a:t>
                      </a:r>
                      <a:r>
                        <a:rPr lang="fa-IR" sz="2000" b="1" baseline="0" dirty="0" smtClean="0"/>
                        <a:t> طبیعی ناخواسته</a:t>
                      </a:r>
                      <a:endParaRPr lang="en-US" sz="2000" b="1" dirty="0"/>
                    </a:p>
                  </a:txBody>
                  <a:tcPr/>
                </a:tc>
                <a:tc>
                  <a:txBody>
                    <a:bodyPr/>
                    <a:lstStyle/>
                    <a:p>
                      <a:r>
                        <a:rPr lang="fa-IR" dirty="0" smtClean="0"/>
                        <a:t>12</a:t>
                      </a:r>
                      <a:endParaRPr lang="en-US" dirty="0"/>
                    </a:p>
                  </a:txBody>
                  <a:tcPr/>
                </a:tc>
              </a:tr>
            </a:tbl>
          </a:graphicData>
        </a:graphic>
      </p:graphicFrame>
    </p:spTree>
    <p:extLst>
      <p:ext uri="{BB962C8B-B14F-4D97-AF65-F5344CB8AC3E}">
        <p14:creationId xmlns:p14="http://schemas.microsoft.com/office/powerpoint/2010/main" val="7447556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28670"/>
            <a:ext cx="8229600" cy="2571768"/>
          </a:xfrm>
        </p:spPr>
        <p:txBody>
          <a:bodyPr>
            <a:normAutofit/>
          </a:bodyPr>
          <a:lstStyle/>
          <a:p>
            <a:r>
              <a:rPr lang="fa-IR" dirty="0" smtClean="0"/>
              <a:t>سلامت مالی به مفهوم توان سود آوری و تداوم فعالیت یک واحد اقتصادی می باشد.(صندوق بین الملی پول 2000)</a:t>
            </a:r>
          </a:p>
          <a:p>
            <a:r>
              <a:rPr lang="fa-IR" dirty="0" smtClean="0"/>
              <a:t>معمولا شرکتها با توجه به تعریف بالادرتوان سودآوری و تداوم فعالیت در سه سطح طبقه بندی می شوند </a:t>
            </a:r>
          </a:p>
          <a:p>
            <a:r>
              <a:rPr lang="fa-IR" dirty="0" smtClean="0"/>
              <a:t>سلامت مالی براساس مطالعات نایدو به سه سطح تقسیم گردیده است.</a:t>
            </a:r>
          </a:p>
        </p:txBody>
      </p:sp>
      <p:sp>
        <p:nvSpPr>
          <p:cNvPr id="2" name="Title 1"/>
          <p:cNvSpPr>
            <a:spLocks noGrp="1"/>
          </p:cNvSpPr>
          <p:nvPr>
            <p:ph type="title"/>
          </p:nvPr>
        </p:nvSpPr>
        <p:spPr>
          <a:xfrm>
            <a:off x="457200" y="274638"/>
            <a:ext cx="8229600" cy="43971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fa-IR" dirty="0" smtClean="0"/>
              <a:t>مقدمه </a:t>
            </a:r>
            <a:endParaRPr lang="fa-IR" dirty="0"/>
          </a:p>
        </p:txBody>
      </p:sp>
      <p:graphicFrame>
        <p:nvGraphicFramePr>
          <p:cNvPr id="7" name="Diagram 6"/>
          <p:cNvGraphicFramePr/>
          <p:nvPr>
            <p:extLst>
              <p:ext uri="{D42A27DB-BD31-4B8C-83A1-F6EECF244321}">
                <p14:modId xmlns:p14="http://schemas.microsoft.com/office/powerpoint/2010/main" val="2110506220"/>
              </p:ext>
            </p:extLst>
          </p:nvPr>
        </p:nvGraphicFramePr>
        <p:xfrm>
          <a:off x="428596" y="3143248"/>
          <a:ext cx="5000660" cy="33575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340768"/>
            <a:ext cx="9036496" cy="5517232"/>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fa-IR" sz="3200" dirty="0" smtClean="0"/>
              <a:t>اطلاعات حسابداری در پیش بینی ورشکستگی از سودمندی بیشترینسبت به اطلاعات بازار برخوردار بوده وترکیب اطلاعات بازار با اطلاعات حسابداری نتوانسته است دقت الگوی حسابداری را بهبود بخشد.(غلامرضا کرمی –سید مصطفی سد حسینی پاییز 91)</a:t>
            </a:r>
          </a:p>
          <a:p>
            <a:pPr algn="just"/>
            <a:r>
              <a:rPr lang="fa-IR" sz="3200" dirty="0" smtClean="0"/>
              <a:t>دقت الگوی حسابداری91.1</a:t>
            </a:r>
          </a:p>
          <a:p>
            <a:pPr algn="just"/>
            <a:r>
              <a:rPr lang="fa-IR" sz="3200" dirty="0" smtClean="0"/>
              <a:t>دقت الگوی بازار70.3</a:t>
            </a:r>
          </a:p>
          <a:p>
            <a:pPr algn="just"/>
            <a:r>
              <a:rPr lang="fa-IR" sz="3200" dirty="0" smtClean="0"/>
              <a:t>الگوی ترکیبی79.44</a:t>
            </a:r>
            <a:endParaRPr lang="en-US" sz="3200" dirty="0"/>
          </a:p>
        </p:txBody>
      </p:sp>
      <p:sp>
        <p:nvSpPr>
          <p:cNvPr id="3" name="Title 2"/>
          <p:cNvSpPr>
            <a:spLocks noGrp="1"/>
          </p:cNvSpPr>
          <p:nvPr>
            <p:ph type="title"/>
          </p:nvPr>
        </p:nvSpPr>
        <p:spPr>
          <a:xfrm>
            <a:off x="0" y="0"/>
            <a:ext cx="9144000" cy="114300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normAutofit fontScale="90000"/>
          </a:bodyPr>
          <a:lstStyle/>
          <a:p>
            <a:pPr algn="r"/>
            <a:r>
              <a:rPr lang="fa-IR" dirty="0" smtClean="0"/>
              <a:t>سودمندی اطلاعات حسابداری نسبت به اطلاعات بازار در پیش بینی ورشکستگی</a:t>
            </a:r>
            <a:endParaRPr lang="en-US" dirty="0"/>
          </a:p>
        </p:txBody>
      </p:sp>
    </p:spTree>
    <p:extLst>
      <p:ext uri="{BB962C8B-B14F-4D97-AF65-F5344CB8AC3E}">
        <p14:creationId xmlns:p14="http://schemas.microsoft.com/office/powerpoint/2010/main" val="21705579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Latency</a:t>
            </a:r>
            <a:endParaRPr lang="fa-IR" dirty="0" smtClean="0"/>
          </a:p>
          <a:p>
            <a:endParaRPr lang="fa-IR" dirty="0" smtClean="0"/>
          </a:p>
          <a:p>
            <a:r>
              <a:rPr lang="en-US" dirty="0" smtClean="0"/>
              <a:t>Cash deficit</a:t>
            </a:r>
            <a:endParaRPr lang="fa-IR" dirty="0" smtClean="0"/>
          </a:p>
          <a:p>
            <a:endParaRPr lang="en-US" dirty="0"/>
          </a:p>
          <a:p>
            <a:r>
              <a:rPr lang="en-US" dirty="0"/>
              <a:t>Lack of financial or commercial payment</a:t>
            </a:r>
          </a:p>
          <a:p>
            <a:r>
              <a:rPr lang="en-US" dirty="0" err="1"/>
              <a:t>Nbvdqdrt</a:t>
            </a:r>
            <a:r>
              <a:rPr lang="en-US" dirty="0"/>
              <a:t> pay </a:t>
            </a:r>
            <a:r>
              <a:rPr lang="en-US" dirty="0" smtClean="0"/>
              <a:t>full dues</a:t>
            </a:r>
            <a:endParaRPr lang="fa-IR" dirty="0" smtClean="0"/>
          </a:p>
          <a:p>
            <a:r>
              <a:rPr lang="en-US" dirty="0"/>
              <a:t>Bankruptcy</a:t>
            </a:r>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2058882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24744"/>
            <a:ext cx="9144000" cy="5544616"/>
          </a:xfrm>
        </p:spPr>
        <p:style>
          <a:lnRef idx="1">
            <a:schemeClr val="accent2"/>
          </a:lnRef>
          <a:fillRef idx="2">
            <a:schemeClr val="accent2"/>
          </a:fillRef>
          <a:effectRef idx="1">
            <a:schemeClr val="accent2"/>
          </a:effectRef>
          <a:fontRef idx="minor">
            <a:schemeClr val="dk1"/>
          </a:fontRef>
        </p:style>
        <p:txBody>
          <a:bodyPr>
            <a:normAutofit/>
          </a:bodyPr>
          <a:lstStyle/>
          <a:p>
            <a:pPr algn="just"/>
            <a:r>
              <a:rPr lang="fa-IR" sz="3600" dirty="0" smtClean="0"/>
              <a:t>شرکت سالم تلقی می شودکه در سال جاری سود پس از کسر مالیاتش مثبت و رشد سود واقعی آن طی زمان فعالیت مثبت باشد.</a:t>
            </a:r>
          </a:p>
          <a:p>
            <a:pPr algn="just"/>
            <a:r>
              <a:rPr lang="fa-IR" sz="3600" dirty="0" smtClean="0"/>
              <a:t>با توجه به فرض تداوم فعالیت شرکتها شرکتی که 7سال متوالی سود آور بوده ونسبت سود انباشته آن به سرمایه اش بیشترین مقدار را داشته باشد میتواند دارای تداوم فعالیت باشد</a:t>
            </a:r>
          </a:p>
          <a:p>
            <a:pPr algn="just"/>
            <a:r>
              <a:rPr lang="fa-IR" sz="3600" dirty="0" smtClean="0"/>
              <a:t>(نیکومرام و پورزمانی ،1385)</a:t>
            </a:r>
            <a:endParaRPr lang="fa-IR" sz="3600" dirty="0"/>
          </a:p>
        </p:txBody>
      </p:sp>
      <p:sp>
        <p:nvSpPr>
          <p:cNvPr id="2" name="Title 1"/>
          <p:cNvSpPr>
            <a:spLocks noGrp="1"/>
          </p:cNvSpPr>
          <p:nvPr>
            <p:ph type="title"/>
          </p:nvPr>
        </p:nvSpPr>
        <p:spPr>
          <a:xfrm>
            <a:off x="0" y="0"/>
            <a:ext cx="9252520" cy="1124744"/>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سطح سالم</a:t>
            </a:r>
            <a:endParaRPr lang="fa-I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24744"/>
            <a:ext cx="9144000" cy="5544616"/>
          </a:xfrm>
        </p:spPr>
        <p:style>
          <a:lnRef idx="1">
            <a:schemeClr val="accent2"/>
          </a:lnRef>
          <a:fillRef idx="2">
            <a:schemeClr val="accent2"/>
          </a:fillRef>
          <a:effectRef idx="1">
            <a:schemeClr val="accent2"/>
          </a:effectRef>
          <a:fontRef idx="minor">
            <a:schemeClr val="dk1"/>
          </a:fontRef>
        </p:style>
        <p:txBody>
          <a:bodyPr>
            <a:normAutofit/>
          </a:bodyPr>
          <a:lstStyle/>
          <a:p>
            <a:r>
              <a:rPr lang="fa-IR" sz="3600" dirty="0" smtClean="0"/>
              <a:t>شرکت دارای وضعیت میانی یا بینابینی است که در سال جاری سود پس از کسر مالیاتش مثبت و رشد سود واقعی آن طی زمان منفی باشد(که البته این امر موجب به خطر افتادن تداوم فعالیت آن واحد خواهد بود) </a:t>
            </a:r>
          </a:p>
          <a:p>
            <a:r>
              <a:rPr lang="fa-IR" sz="3600" dirty="0" smtClean="0"/>
              <a:t>بنابراین به تعریف دیگری شرکت در مرحله بحران مالی قراردارد.</a:t>
            </a:r>
            <a:endParaRPr lang="fa-IR" sz="3600" dirty="0"/>
          </a:p>
        </p:txBody>
      </p:sp>
      <p:sp>
        <p:nvSpPr>
          <p:cNvPr id="2" name="Title 1"/>
          <p:cNvSpPr>
            <a:spLocks noGrp="1"/>
          </p:cNvSpPr>
          <p:nvPr>
            <p:ph type="title"/>
          </p:nvPr>
        </p:nvSpPr>
        <p:spPr>
          <a:xfrm>
            <a:off x="18306" y="3473"/>
            <a:ext cx="9144000" cy="936104"/>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سطح میانی</a:t>
            </a:r>
            <a:endParaRPr lang="fa-I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1124744"/>
            <a:ext cx="9036496" cy="5544616"/>
          </a:xfrm>
        </p:spPr>
        <p:style>
          <a:lnRef idx="1">
            <a:schemeClr val="accent2"/>
          </a:lnRef>
          <a:fillRef idx="2">
            <a:schemeClr val="accent2"/>
          </a:fillRef>
          <a:effectRef idx="1">
            <a:schemeClr val="accent2"/>
          </a:effectRef>
          <a:fontRef idx="minor">
            <a:schemeClr val="dk1"/>
          </a:fontRef>
        </p:style>
        <p:txBody>
          <a:bodyPr>
            <a:normAutofit/>
          </a:bodyPr>
          <a:lstStyle/>
          <a:p>
            <a:r>
              <a:rPr lang="fa-IR" dirty="0" smtClean="0"/>
              <a:t>-</a:t>
            </a:r>
            <a:r>
              <a:rPr lang="fa-IR" b="1" dirty="0" smtClean="0"/>
              <a:t>وازه </a:t>
            </a:r>
            <a:r>
              <a:rPr lang="en-US" b="1" dirty="0"/>
              <a:t>Failure </a:t>
            </a:r>
            <a:r>
              <a:rPr lang="fa-IR" b="1" dirty="0" smtClean="0"/>
              <a:t>در فرهنگ لغات وبستر </a:t>
            </a:r>
            <a:r>
              <a:rPr lang="fa-IR" dirty="0" smtClean="0"/>
              <a:t>به عنوان وضعی یا حالت کسري داشتن و یا ناکافی بودن (قصور کردن)</a:t>
            </a:r>
          </a:p>
          <a:p>
            <a:r>
              <a:rPr lang="fa-IR" b="1" dirty="0" smtClean="0"/>
              <a:t>وازه شکست</a:t>
            </a:r>
            <a:r>
              <a:rPr lang="fa-IR" b="1" dirty="0"/>
              <a:t> در فرهنگ لغات وبستر </a:t>
            </a:r>
            <a:r>
              <a:rPr lang="fa-IR" dirty="0" smtClean="0"/>
              <a:t>:توصیف یا حقیقت نداشتن ویا عدم کفایت وجوه در کوتاه مدت است.</a:t>
            </a:r>
            <a:endParaRPr lang="fa-IR" dirty="0"/>
          </a:p>
          <a:p>
            <a:pPr marL="109728" indent="0">
              <a:buNone/>
            </a:pPr>
            <a:r>
              <a:rPr lang="fa-IR" dirty="0" smtClean="0"/>
              <a:t>-ورشکستگی هنگامی رخ می دهدکه بدهیهای یک شرکت ازارزش دارائیهای موجود شرکت تجاوز کند(گیتمن1996).</a:t>
            </a:r>
          </a:p>
          <a:p>
            <a:pPr marL="109728" indent="0">
              <a:buNone/>
            </a:pPr>
            <a:r>
              <a:rPr lang="fa-IR" dirty="0" smtClean="0"/>
              <a:t>-ورشکستگی زمانی اتفاق می افتد که شرکت قادر به پرداخت بدهی های خود نیست بنا براین از ادامه فعالیت های تجاریش باز می ماند.(التمن 1968)</a:t>
            </a:r>
          </a:p>
          <a:p>
            <a:pPr marL="109728" indent="0">
              <a:buNone/>
            </a:pPr>
            <a:r>
              <a:rPr lang="fa-IR" dirty="0" smtClean="0"/>
              <a:t>-حسابداران باید علل پدید اوردن ورشکستگی را به خوبی درکنند زیرا آنها هستندکه می توانند قبل از وقوع ورشکستگی،مدیریت را ازآن اگاه سازندو راه حلهای پیش گیری کننده ارائه نمایند.(نیوتن1998)</a:t>
            </a:r>
          </a:p>
          <a:p>
            <a:pPr marL="109728" indent="0">
              <a:buNone/>
            </a:pPr>
            <a:endParaRPr lang="en-US" dirty="0"/>
          </a:p>
        </p:txBody>
      </p:sp>
      <p:sp>
        <p:nvSpPr>
          <p:cNvPr id="3" name="Title 2"/>
          <p:cNvSpPr>
            <a:spLocks noGrp="1"/>
          </p:cNvSpPr>
          <p:nvPr>
            <p:ph type="title"/>
          </p:nvPr>
        </p:nvSpPr>
        <p:spPr>
          <a:xfrm>
            <a:off x="107504" y="0"/>
            <a:ext cx="9036496" cy="90872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ورشکستگی</a:t>
            </a:r>
            <a:endParaRPr lang="en-US" dirty="0"/>
          </a:p>
        </p:txBody>
      </p:sp>
    </p:spTree>
    <p:extLst>
      <p:ext uri="{BB962C8B-B14F-4D97-AF65-F5344CB8AC3E}">
        <p14:creationId xmlns:p14="http://schemas.microsoft.com/office/powerpoint/2010/main" val="3344277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1124744"/>
            <a:ext cx="9036496" cy="5544616"/>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r>
              <a:rPr lang="fa-IR" dirty="0" smtClean="0"/>
              <a:t>-ورشکستگی،اقدامی قانونی که به موجب آن به طور کلی یک بدهکار عاجز از پرداخت بدهی خود به سود طلبکاران ضبط می شود.</a:t>
            </a:r>
          </a:p>
          <a:p>
            <a:r>
              <a:rPr lang="fa-IR" dirty="0" smtClean="0"/>
              <a:t>از نظر حقوقی ،ورشکستگی عبارتست از این که بدهکار از کل دارای خود به نفع طلبکار صرفنظر کند ولی هرگاه از ورشکستگی برائت حاصل کند می تواند مجددا کار خود را آغاز کند(فراهانی،1386)</a:t>
            </a:r>
          </a:p>
          <a:p>
            <a:endParaRPr lang="fa-IR" dirty="0"/>
          </a:p>
          <a:p>
            <a:r>
              <a:rPr lang="fa-IR" dirty="0" smtClean="0"/>
              <a:t>در ادبیات مالی واژهای غیر متمایزی برای ورشکستگی دارد ،برخی از این واژها عبارتنداز:</a:t>
            </a:r>
            <a:r>
              <a:rPr lang="fa-IR" b="1" dirty="0" smtClean="0"/>
              <a:t>وضع نامطلوب مالی-شکست-عدم موفقیت تجاری-وخامت-ورشکستگی-عدم </a:t>
            </a:r>
            <a:r>
              <a:rPr lang="fa-IR" dirty="0" smtClean="0"/>
              <a:t>قدرت پرداخت دیون...(حاجیها1384)</a:t>
            </a:r>
          </a:p>
          <a:p>
            <a:r>
              <a:rPr lang="fa-IR" dirty="0" smtClean="0"/>
              <a:t>دان وبراداسریت در سال1980اصطلاح شرکتهای ورشکسته را این طور تعریف می کند.</a:t>
            </a:r>
          </a:p>
          <a:p>
            <a:r>
              <a:rPr lang="fa-IR" dirty="0" smtClean="0"/>
              <a:t>«واحدهای تجاری که عملیات خود رابه علت واگذاری یا ورشکستگی یا توقف انجام عملیات جاری یا زیان توسط بستانکاران ،متوقف نماید»</a:t>
            </a:r>
          </a:p>
          <a:p>
            <a:pPr marL="109728" indent="0">
              <a:buNone/>
            </a:pPr>
            <a:r>
              <a:rPr lang="fa-IR" dirty="0" smtClean="0"/>
              <a:t>-</a:t>
            </a:r>
            <a:endParaRPr lang="en-US" dirty="0"/>
          </a:p>
        </p:txBody>
      </p:sp>
      <p:sp>
        <p:nvSpPr>
          <p:cNvPr id="3" name="Title 2"/>
          <p:cNvSpPr>
            <a:spLocks noGrp="1"/>
          </p:cNvSpPr>
          <p:nvPr>
            <p:ph type="title"/>
          </p:nvPr>
        </p:nvSpPr>
        <p:spPr>
          <a:xfrm>
            <a:off x="107504" y="0"/>
            <a:ext cx="9036496" cy="908720"/>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ورشکستگی</a:t>
            </a:r>
            <a:endParaRPr lang="en-US" dirty="0"/>
          </a:p>
        </p:txBody>
      </p:sp>
    </p:spTree>
    <p:extLst>
      <p:ext uri="{BB962C8B-B14F-4D97-AF65-F5344CB8AC3E}">
        <p14:creationId xmlns:p14="http://schemas.microsoft.com/office/powerpoint/2010/main" val="23001005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68760"/>
            <a:ext cx="8964488" cy="5472608"/>
          </a:xfrm>
        </p:spPr>
        <p:style>
          <a:lnRef idx="1">
            <a:schemeClr val="accent2"/>
          </a:lnRef>
          <a:fillRef idx="2">
            <a:schemeClr val="accent2"/>
          </a:fillRef>
          <a:effectRef idx="1">
            <a:schemeClr val="accent2"/>
          </a:effectRef>
          <a:fontRef idx="minor">
            <a:schemeClr val="dk1"/>
          </a:fontRef>
        </p:style>
        <p:txBody>
          <a:bodyPr/>
          <a:lstStyle/>
          <a:p>
            <a:r>
              <a:rPr lang="fa-IR" b="1" dirty="0"/>
              <a:t>شرکتهاي موفق و ناموفق: </a:t>
            </a:r>
            <a:r>
              <a:rPr lang="fa-IR" dirty="0"/>
              <a:t>در کتاب "دان و برد استریت" شرکتهاي ناموفق اینگونه تعریف شدهاند:</a:t>
            </a:r>
          </a:p>
          <a:p>
            <a:r>
              <a:rPr lang="fa-IR" dirty="0"/>
              <a:t>شرکتهایی که به دلیل واگذاري و یا ورشکستگی دست از کار میکشند، و یا اینکه به </a:t>
            </a:r>
            <a:r>
              <a:rPr lang="fa-IR" dirty="0" smtClean="0"/>
              <a:t>دلیل ورشکستگی</a:t>
            </a:r>
            <a:r>
              <a:rPr lang="fa-IR" dirty="0"/>
              <a:t>، مشمول تغییر وضعیت حقوقی به موجب قانون میشوند. </a:t>
            </a:r>
            <a:endParaRPr lang="fa-IR" dirty="0" smtClean="0"/>
          </a:p>
          <a:p>
            <a:r>
              <a:rPr lang="fa-IR" dirty="0" smtClean="0"/>
              <a:t>شرکتهاي </a:t>
            </a:r>
            <a:r>
              <a:rPr lang="fa-IR" dirty="0"/>
              <a:t>موفق، </a:t>
            </a:r>
            <a:endParaRPr lang="fa-IR" dirty="0" smtClean="0"/>
          </a:p>
          <a:p>
            <a:r>
              <a:rPr lang="fa-IR" dirty="0" smtClean="0"/>
              <a:t>شرکتهایی</a:t>
            </a:r>
            <a:r>
              <a:rPr lang="fa-IR" dirty="0"/>
              <a:t> </a:t>
            </a:r>
            <a:r>
              <a:rPr lang="fa-IR" dirty="0" smtClean="0"/>
              <a:t>هستند </a:t>
            </a:r>
            <a:r>
              <a:rPr lang="fa-IR" dirty="0"/>
              <a:t>که فعالیتهاي زیانده تجاري را کنار </a:t>
            </a:r>
            <a:r>
              <a:rPr lang="fa-IR" dirty="0" smtClean="0"/>
              <a:t>گذاشته اند </a:t>
            </a:r>
            <a:r>
              <a:rPr lang="fa-IR" dirty="0"/>
              <a:t>و سودآوري خود را در دورههاي </a:t>
            </a:r>
            <a:r>
              <a:rPr lang="fa-IR" dirty="0" smtClean="0"/>
              <a:t>مختلف حفظ کردهاند</a:t>
            </a:r>
          </a:p>
          <a:p>
            <a:r>
              <a:rPr lang="fa-IR" dirty="0" smtClean="0"/>
              <a:t> </a:t>
            </a:r>
            <a:r>
              <a:rPr lang="fa-IR" dirty="0"/>
              <a:t>(رهنماي روپشتی و همکاران، 1385 ).</a:t>
            </a:r>
            <a:endParaRPr lang="en-US" dirty="0"/>
          </a:p>
        </p:txBody>
      </p:sp>
      <p:sp>
        <p:nvSpPr>
          <p:cNvPr id="3" name="Title 2"/>
          <p:cNvSpPr>
            <a:spLocks noGrp="1"/>
          </p:cNvSpPr>
          <p:nvPr>
            <p:ph type="title"/>
          </p:nvPr>
        </p:nvSpPr>
        <p:spPr>
          <a:xfrm>
            <a:off x="0" y="0"/>
            <a:ext cx="9144000" cy="980728"/>
          </a:xfrm>
          <a:effectLst>
            <a:glow rad="228600">
              <a:schemeClr val="accent2">
                <a:satMod val="175000"/>
                <a:alpha val="40000"/>
              </a:schemeClr>
            </a:glow>
            <a:outerShdw blurRad="50800" dist="38100" dir="5400000" rotWithShape="0">
              <a:srgbClr val="000000">
                <a:alpha val="35000"/>
              </a:srgbClr>
            </a:outerShdw>
          </a:effectLst>
        </p:spPr>
        <p:style>
          <a:lnRef idx="1">
            <a:schemeClr val="accent1"/>
          </a:lnRef>
          <a:fillRef idx="2">
            <a:schemeClr val="accent1"/>
          </a:fillRef>
          <a:effectRef idx="1">
            <a:schemeClr val="accent1"/>
          </a:effectRef>
          <a:fontRef idx="minor">
            <a:schemeClr val="dk1"/>
          </a:fontRef>
        </p:style>
        <p:txBody>
          <a:bodyPr/>
          <a:lstStyle/>
          <a:p>
            <a:pPr algn="ctr"/>
            <a:r>
              <a:rPr lang="fa-IR" dirty="0" smtClean="0"/>
              <a:t>شرکتهای موفق وناموفق </a:t>
            </a:r>
            <a:endParaRPr lang="en-US" dirty="0"/>
          </a:p>
        </p:txBody>
      </p:sp>
    </p:spTree>
    <p:extLst>
      <p:ext uri="{BB962C8B-B14F-4D97-AF65-F5344CB8AC3E}">
        <p14:creationId xmlns:p14="http://schemas.microsoft.com/office/powerpoint/2010/main" val="2712479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heel(1)">
                                      <p:cBhvr>
                                        <p:cTn id="7" dur="2000"/>
                                        <p:tgtEl>
                                          <p:spTgt spid="2">
                                            <p:bg/>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heel(1)">
                                      <p:cBhvr>
                                        <p:cTn id="12" dur="20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heel(1)">
                                      <p:cBhvr>
                                        <p:cTn id="17" dur="20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heel(1)">
                                      <p:cBhvr>
                                        <p:cTn id="22" dur="20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heel(1)">
                                      <p:cBhvr>
                                        <p:cTn id="27" dur="20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heel(1)">
                                      <p:cBhvr>
                                        <p:cTn id="32"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1066</TotalTime>
  <Words>2974</Words>
  <Application>Microsoft Office PowerPoint</Application>
  <PresentationFormat>On-screen Show (4:3)</PresentationFormat>
  <Paragraphs>332</Paragraphs>
  <Slides>41</Slides>
  <Notes>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Concourse</vt:lpstr>
      <vt:lpstr>تحلیل سلامت مالی،بحران مالی ورشکتگی</vt:lpstr>
      <vt:lpstr>مقدمه</vt:lpstr>
      <vt:lpstr>سرفصلها</vt:lpstr>
      <vt:lpstr>مقدمه </vt:lpstr>
      <vt:lpstr>سطح سالم</vt:lpstr>
      <vt:lpstr>سطح میانی</vt:lpstr>
      <vt:lpstr>ورشکستگی</vt:lpstr>
      <vt:lpstr>ورشکستگی</vt:lpstr>
      <vt:lpstr>شرکتهای موفق وناموفق </vt:lpstr>
      <vt:lpstr>ورشکستگی –درماندگی مالی </vt:lpstr>
      <vt:lpstr>سطح درمانده</vt:lpstr>
      <vt:lpstr>سطح درمانده</vt:lpstr>
      <vt:lpstr>سطح درمانده</vt:lpstr>
      <vt:lpstr>سطح ورشکسته</vt:lpstr>
      <vt:lpstr>ورشکستگی در ایران</vt:lpstr>
      <vt:lpstr>ورشکستگی در ایران</vt:lpstr>
      <vt:lpstr>معیارهای ورشکسته</vt:lpstr>
      <vt:lpstr>معیارهای ورشکسته</vt:lpstr>
      <vt:lpstr>PowerPoint Presentation</vt:lpstr>
      <vt:lpstr>PowerPoint Presentation</vt:lpstr>
      <vt:lpstr>PowerPoint Presentation</vt:lpstr>
      <vt:lpstr>مراحل ورشکستگی</vt:lpstr>
      <vt:lpstr>مراحل ورشکستگی‌(نیوتن1998)</vt:lpstr>
      <vt:lpstr>شاخص های نشان دهنده ورشکستگی از دیدگاه جونا آیابئی</vt:lpstr>
      <vt:lpstr>هزینه های ورشکستگی</vt:lpstr>
      <vt:lpstr>هزینه های ورشکستگی</vt:lpstr>
      <vt:lpstr>PowerPoint Presentation</vt:lpstr>
      <vt:lpstr>جدول شاخص نسبتها</vt:lpstr>
      <vt:lpstr>جدول شاخص نسبتها</vt:lpstr>
      <vt:lpstr> انواع مدلهای پیش بینی ورشکستگی</vt:lpstr>
      <vt:lpstr>مدلهای آماری</vt:lpstr>
      <vt:lpstr>مدل ویلیام بیور1966:</vt:lpstr>
      <vt:lpstr>PowerPoint Presentation</vt:lpstr>
      <vt:lpstr>مدلهای هوش مصنوعی</vt:lpstr>
      <vt:lpstr>PowerPoint Presentation</vt:lpstr>
      <vt:lpstr>مدلهای نظری </vt:lpstr>
      <vt:lpstr>PowerPoint Presentation</vt:lpstr>
      <vt:lpstr>ترک بازار رقابت در 9 سال اول حیات </vt:lpstr>
      <vt:lpstr>12 علت اصلی ورشکستگی شرکتها</vt:lpstr>
      <vt:lpstr>سودمندی اطلاعات حسابداری نسبت به اطلاعات بازار در پیش بینی ورشکستگی</vt:lpstr>
      <vt:lpstr>PowerPoint Presentation</vt:lpstr>
    </vt:vector>
  </TitlesOfParts>
  <Company>mind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تحلیل ریسک هاي سیستماتیک بازار</dc:title>
  <dc:creator>t-mohamadi</dc:creator>
  <cp:lastModifiedBy>ismail - [2010]</cp:lastModifiedBy>
  <cp:revision>147</cp:revision>
  <dcterms:created xsi:type="dcterms:W3CDTF">2014-10-31T05:10:05Z</dcterms:created>
  <dcterms:modified xsi:type="dcterms:W3CDTF">2013-12-05T13:49:31Z</dcterms:modified>
</cp:coreProperties>
</file>