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heme/themeOverride4.xml" ContentType="application/vnd.openxmlformats-officedocument.themeOverride+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theme/themeOverride3.xml" ContentType="application/vnd.openxmlformats-officedocument.themeOverride+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 id="2147483720" r:id="rId2"/>
    <p:sldMasterId id="2147483732" r:id="rId3"/>
  </p:sldMasterIdLst>
  <p:notesMasterIdLst>
    <p:notesMasterId r:id="rId75"/>
  </p:notesMasterIdLst>
  <p:sldIdLst>
    <p:sldId id="258" r:id="rId4"/>
    <p:sldId id="256" r:id="rId5"/>
    <p:sldId id="259" r:id="rId6"/>
    <p:sldId id="260" r:id="rId7"/>
    <p:sldId id="261" r:id="rId8"/>
    <p:sldId id="262" r:id="rId9"/>
    <p:sldId id="263" r:id="rId10"/>
    <p:sldId id="265" r:id="rId11"/>
    <p:sldId id="266" r:id="rId12"/>
    <p:sldId id="267" r:id="rId13"/>
    <p:sldId id="268" r:id="rId14"/>
    <p:sldId id="269" r:id="rId15"/>
    <p:sldId id="271"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66" r:id="rId54"/>
    <p:sldId id="367" r:id="rId55"/>
    <p:sldId id="368" r:id="rId56"/>
    <p:sldId id="369" r:id="rId57"/>
    <p:sldId id="371" r:id="rId58"/>
    <p:sldId id="372" r:id="rId59"/>
    <p:sldId id="373" r:id="rId60"/>
    <p:sldId id="374" r:id="rId61"/>
    <p:sldId id="375" r:id="rId62"/>
    <p:sldId id="376" r:id="rId63"/>
    <p:sldId id="377" r:id="rId64"/>
    <p:sldId id="381" r:id="rId65"/>
    <p:sldId id="382" r:id="rId66"/>
    <p:sldId id="383" r:id="rId67"/>
    <p:sldId id="384" r:id="rId68"/>
    <p:sldId id="385" r:id="rId69"/>
    <p:sldId id="386" r:id="rId70"/>
    <p:sldId id="387" r:id="rId71"/>
    <p:sldId id="389" r:id="rId72"/>
    <p:sldId id="390" r:id="rId73"/>
    <p:sldId id="391" r:id="rId7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366" autoAdjust="0"/>
    <p:restoredTop sz="90925" autoAdjust="0"/>
  </p:normalViewPr>
  <p:slideViewPr>
    <p:cSldViewPr>
      <p:cViewPr>
        <p:scale>
          <a:sx n="80" d="100"/>
          <a:sy n="80" d="100"/>
        </p:scale>
        <p:origin x="-72" y="666"/>
      </p:cViewPr>
      <p:guideLst>
        <p:guide orient="horz" pos="2160"/>
        <p:guide pos="2880"/>
      </p:guideLst>
    </p:cSldViewPr>
  </p:slideViewPr>
  <p:outlineViewPr>
    <p:cViewPr>
      <p:scale>
        <a:sx n="33" d="100"/>
        <a:sy n="33" d="100"/>
      </p:scale>
      <p:origin x="0" y="2140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1082D8E-2238-4C64-9E0D-28FEFD5E85B6}" type="datetimeFigureOut">
              <a:rPr lang="en-US"/>
              <a:pPr>
                <a:defRPr/>
              </a:pPr>
              <a:t>12/30/2014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E9B456C3-6073-4E15-91F6-1BEBD55C807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83972" name="Slide Number Placeholder 3"/>
          <p:cNvSpPr>
            <a:spLocks noGrp="1"/>
          </p:cNvSpPr>
          <p:nvPr>
            <p:ph type="sldNum" sz="quarter" idx="5"/>
          </p:nvPr>
        </p:nvSpPr>
        <p:spPr bwMode="auto">
          <a:noFill/>
          <a:ln>
            <a:miter lim="800000"/>
            <a:headEnd/>
            <a:tailEnd/>
          </a:ln>
        </p:spPr>
        <p:txBody>
          <a:bodyPr/>
          <a:lstStyle/>
          <a:p>
            <a:fld id="{8E20B456-ED83-4029-AB9C-D85323B8D465}"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84996" name="Slide Number Placeholder 3"/>
          <p:cNvSpPr>
            <a:spLocks noGrp="1"/>
          </p:cNvSpPr>
          <p:nvPr>
            <p:ph type="sldNum" sz="quarter" idx="5"/>
          </p:nvPr>
        </p:nvSpPr>
        <p:spPr bwMode="auto">
          <a:noFill/>
          <a:ln>
            <a:miter lim="800000"/>
            <a:headEnd/>
            <a:tailEnd/>
          </a:ln>
        </p:spPr>
        <p:txBody>
          <a:bodyPr/>
          <a:lstStyle/>
          <a:p>
            <a:fld id="{748681D5-9718-4BFD-B11D-00E0419EF3AA}" type="slidenum">
              <a:rPr lang="en-US" smtClean="0"/>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86020" name="Slide Number Placeholder 3"/>
          <p:cNvSpPr>
            <a:spLocks noGrp="1"/>
          </p:cNvSpPr>
          <p:nvPr>
            <p:ph type="sldNum" sz="quarter" idx="5"/>
          </p:nvPr>
        </p:nvSpPr>
        <p:spPr bwMode="auto">
          <a:noFill/>
          <a:ln>
            <a:miter lim="800000"/>
            <a:headEnd/>
            <a:tailEnd/>
          </a:ln>
        </p:spPr>
        <p:txBody>
          <a:bodyPr/>
          <a:lstStyle/>
          <a:p>
            <a:fld id="{55714642-F443-48B0-94E6-B85E089E693F}" type="slidenum">
              <a:rPr lang="en-US" smtClean="0"/>
              <a:pPr/>
              <a:t>12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87044" name="Slide Number Placeholder 3"/>
          <p:cNvSpPr>
            <a:spLocks noGrp="1"/>
          </p:cNvSpPr>
          <p:nvPr>
            <p:ph type="sldNum" sz="quarter" idx="5"/>
          </p:nvPr>
        </p:nvSpPr>
        <p:spPr bwMode="auto">
          <a:noFill/>
          <a:ln>
            <a:miter lim="800000"/>
            <a:headEnd/>
            <a:tailEnd/>
          </a:ln>
        </p:spPr>
        <p:txBody>
          <a:bodyPr/>
          <a:lstStyle/>
          <a:p>
            <a:fld id="{D4DE3859-7FF5-4809-A293-289A48FA776C}" type="slidenum">
              <a:rPr lang="en-US" smtClean="0"/>
              <a:pPr/>
              <a:t>20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88068" name="Slide Number Placeholder 3"/>
          <p:cNvSpPr>
            <a:spLocks noGrp="1"/>
          </p:cNvSpPr>
          <p:nvPr>
            <p:ph type="sldNum" sz="quarter" idx="5"/>
          </p:nvPr>
        </p:nvSpPr>
        <p:spPr bwMode="auto">
          <a:noFill/>
          <a:ln>
            <a:miter lim="800000"/>
            <a:headEnd/>
            <a:tailEnd/>
          </a:ln>
        </p:spPr>
        <p:txBody>
          <a:bodyPr/>
          <a:lstStyle/>
          <a:p>
            <a:fld id="{B6C3B86F-4336-4F24-ACD2-AA185473792A}" type="slidenum">
              <a:rPr lang="en-US" smtClean="0"/>
              <a:pPr/>
              <a:t>41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359CB601-40C1-47F9-9F40-A8D84F89CB3D}" type="datetime1">
              <a:rPr lang="en-US"/>
              <a:pPr>
                <a:defRPr/>
              </a:pPr>
              <a:t>12/30/2014</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E3E1D7"/>
                </a:solidFill>
              </a:defRPr>
            </a:lvl1pPr>
          </a:lstStyle>
          <a:p>
            <a:pPr>
              <a:defRPr/>
            </a:pPr>
            <a:fld id="{17726CB8-1339-41EA-8782-AF215F7099E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D9DA551-F34D-4B63-BBA8-6A57776D21B6}"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5AEA81A-2949-42AB-93E8-A98D3FA3EB72}" type="slidenum">
              <a:rPr lang="en-US"/>
              <a:pPr>
                <a:defRPr/>
              </a:pPr>
              <a:t>‹#›</a:t>
            </a:fld>
            <a:endParaRPr lang="en-US"/>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5088686-2995-4FF7-8932-136F096F08CA}"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B9DE3C2-F2EE-47EF-A615-B5722B68BAA1}" type="slidenum">
              <a:rPr lang="en-US"/>
              <a:pPr>
                <a:defRPr/>
              </a:pPr>
              <a:t>‹#›</a:t>
            </a:fld>
            <a:endParaRPr lang="en-US"/>
          </a:p>
        </p:txBody>
      </p:sp>
    </p:spTree>
  </p:cSld>
  <p:clrMapOvr>
    <a:masterClrMapping/>
  </p:clrMapOvr>
  <p:transition spd="med">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DB0BD92-EE18-4AAE-9BBE-FD121CA7D2EB}" type="datetime1">
              <a:rPr lang="en-US"/>
              <a:pPr>
                <a:defRPr/>
              </a:pPr>
              <a:t>12/30/2014</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F2EFC0"/>
                </a:solidFill>
              </a:defRPr>
            </a:lvl1pPr>
          </a:lstStyle>
          <a:p>
            <a:pPr>
              <a:defRPr/>
            </a:pPr>
            <a:fld id="{E86B07E4-A2C6-45CB-891E-3821C65CA0A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529CDB8A-88F0-4D94-B9C9-E7F8E2B627D9}"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340D937-19CB-4735-A6B1-8726747BD2E3}" type="slidenum">
              <a:rPr lang="en-US"/>
              <a:pPr>
                <a:defRPr/>
              </a:pPr>
              <a:t>‹#›</a:t>
            </a:fld>
            <a:endParaRPr lang="en-US"/>
          </a:p>
        </p:txBody>
      </p:sp>
    </p:spTree>
  </p:cSld>
  <p:clrMapOvr>
    <a:masterClrMapping/>
  </p:clrMapOvr>
  <p:transition spd="med">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1D2E4C-0BAB-4E51-9D07-79256DA2EAC4}"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2EFC0"/>
                </a:solidFill>
              </a:defRPr>
            </a:lvl1pPr>
          </a:lstStyle>
          <a:p>
            <a:pPr>
              <a:defRPr/>
            </a:pPr>
            <a:fld id="{FC349AFC-06D3-430F-975D-E35812D8F71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E9FBABB-DB22-45BA-9BC3-4C3936C7AECD}" type="datetime1">
              <a:rPr lang="en-US"/>
              <a:pPr>
                <a:defRPr/>
              </a:pPr>
              <a:t>12/30/2014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B551432-0107-4D65-915E-67487F25DA65}" type="slidenum">
              <a:rPr lang="en-US"/>
              <a:pPr>
                <a:defRPr/>
              </a:pPr>
              <a:t>‹#›</a:t>
            </a:fld>
            <a:endParaRPr lang="en-US"/>
          </a:p>
        </p:txBody>
      </p:sp>
    </p:spTree>
  </p:cSld>
  <p:clrMapOvr>
    <a:masterClrMapping/>
  </p:clrMapOvr>
  <p:transition spd="med">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364E039-68AE-470A-AA1C-F27B3DCB2AEF}" type="datetime1">
              <a:rPr lang="en-US"/>
              <a:pPr>
                <a:defRPr/>
              </a:pPr>
              <a:t>12/30/2014</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E9EF87E5-8405-4F3C-8657-FC8D376CD971}" type="slidenum">
              <a:rPr lang="en-US"/>
              <a:pPr>
                <a:defRPr/>
              </a:pPr>
              <a:t>‹#›</a:t>
            </a:fld>
            <a:endParaRPr lang="en-US"/>
          </a:p>
        </p:txBody>
      </p:sp>
    </p:spTree>
  </p:cSld>
  <p:clrMapOvr>
    <a:masterClrMapping/>
  </p:clrMapOvr>
  <p:transition spd="med">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CF5C0E7-10B2-408D-A3C6-4B57CBD5D6D6}" type="datetime1">
              <a:rPr lang="en-US"/>
              <a:pPr>
                <a:defRPr/>
              </a:pPr>
              <a:t>12/30/2014</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C7AC22D6-D3E0-41EB-8431-33A38700F8B2}" type="slidenum">
              <a:rPr lang="en-US"/>
              <a:pPr>
                <a:defRPr/>
              </a:pPr>
              <a:t>‹#›</a:t>
            </a:fld>
            <a:endParaRPr lang="en-US"/>
          </a:p>
        </p:txBody>
      </p:sp>
    </p:spTree>
  </p:cSld>
  <p:clrMapOvr>
    <a:masterClrMapping/>
  </p:clrMapOvr>
  <p:transition spd="med">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BC836D3-B15F-4258-9EEF-02433482C878}" type="datetime1">
              <a:rPr lang="en-US"/>
              <a:pPr>
                <a:defRPr/>
              </a:pPr>
              <a:t>12/30/2014</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73A8ECF9-2516-44C3-B6C6-1D0C4A0A8358}" type="slidenum">
              <a:rPr lang="en-US"/>
              <a:pPr>
                <a:defRPr/>
              </a:pPr>
              <a:t>‹#›</a:t>
            </a:fld>
            <a:endParaRPr lang="en-US"/>
          </a:p>
        </p:txBody>
      </p:sp>
    </p:spTree>
  </p:cSld>
  <p:clrMapOvr>
    <a:masterClrMapping/>
  </p:clrMapOvr>
  <p:transition spd="med">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50568F0-F42E-4263-9001-1C7902CA0677}" type="datetime1">
              <a:rPr lang="en-US"/>
              <a:pPr>
                <a:defRPr/>
              </a:pPr>
              <a:t>12/30/2014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404BC4E-BF76-4D32-B5DA-DA40D2FE2A86}" type="slidenum">
              <a:rPr lang="en-US"/>
              <a:pPr>
                <a:defRPr/>
              </a:pPr>
              <a:t>‹#›</a:t>
            </a:fld>
            <a:endParaRPr lang="en-US"/>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2AA858C-419C-4EA5-8E85-621CBE2AFB5B}"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2BEC0CC-2036-4372-97CB-26742B3E7F04}" type="slidenum">
              <a:rPr lang="en-US"/>
              <a:pPr>
                <a:defRPr/>
              </a:pPr>
              <a:t>‹#›</a:t>
            </a:fld>
            <a:endParaRPr lang="en-US"/>
          </a:p>
        </p:txBody>
      </p:sp>
    </p:spTree>
  </p:cSld>
  <p:clrMapOvr>
    <a:masterClrMapping/>
  </p:clrMapOvr>
  <p:transition spd="med">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34E8198-EFE9-4D8F-9CEA-6AB30265E815}" type="datetime1">
              <a:rPr lang="en-US"/>
              <a:pPr>
                <a:defRPr/>
              </a:pPr>
              <a:t>12/30/2014</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FA34EACA-85D8-4E88-96C5-13A4480716BF}" type="slidenum">
              <a:rPr lang="en-US"/>
              <a:pPr>
                <a:defRPr/>
              </a:pPr>
              <a:t>‹#›</a:t>
            </a:fld>
            <a:endParaRPr lang="en-US"/>
          </a:p>
        </p:txBody>
      </p:sp>
    </p:spTree>
  </p:cSld>
  <p:clrMapOvr>
    <a:masterClrMapping/>
  </p:clrMapOvr>
  <p:transition spd="med">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BF0566D-5CE8-4468-A08E-84B83C2B086A}"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3CFE0CB-8E87-47A4-B052-5220448EB510}" type="slidenum">
              <a:rPr lang="en-US"/>
              <a:pPr>
                <a:defRPr/>
              </a:pPr>
              <a:t>‹#›</a:t>
            </a:fld>
            <a:endParaRPr lang="en-US"/>
          </a:p>
        </p:txBody>
      </p:sp>
    </p:spTree>
  </p:cSld>
  <p:clrMapOvr>
    <a:masterClrMapping/>
  </p:clrMapOvr>
  <p:transition spd="med">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7707CF3-DE56-4BB6-A514-6531AC8E6098}" type="datetime1">
              <a:rPr lang="en-US"/>
              <a:pPr>
                <a:defRPr/>
              </a:pPr>
              <a:t>12/30/2014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E96824A-24C9-40BF-BE83-6AFFD8005330}" type="slidenum">
              <a:rPr lang="en-US"/>
              <a:pPr>
                <a:defRPr/>
              </a:pPr>
              <a:t>‹#›</a:t>
            </a:fld>
            <a:endParaRPr lang="en-US"/>
          </a:p>
        </p:txBody>
      </p:sp>
    </p:spTree>
  </p:cSld>
  <p:clrMapOvr>
    <a:masterClrMapping/>
  </p:clrMapOvr>
  <p:transition spd="med">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0A974C7-2719-4A6C-A5E5-BF8CFFF40015}"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2D8FD4-D472-4128-B141-EC037C9C1D9B}" type="slidenum">
              <a:rPr lang="en-US"/>
              <a:pPr>
                <a:defRPr/>
              </a:pPr>
              <a:t>‹#›</a:t>
            </a:fld>
            <a:endParaRPr lang="en-US"/>
          </a:p>
        </p:txBody>
      </p:sp>
    </p:spTree>
  </p:cSld>
  <p:clrMapOvr>
    <a:masterClrMapping/>
  </p:clrMapOvr>
  <p:transition spd="med">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D8730DD-9E92-4F79-8FCA-115EBDAFCA21}"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0FC416-FA8E-44B4-8168-48A94D2CA27C}" type="slidenum">
              <a:rPr lang="en-US"/>
              <a:pPr>
                <a:defRPr/>
              </a:pPr>
              <a:t>‹#›</a:t>
            </a:fld>
            <a:endParaRPr lang="en-US"/>
          </a:p>
        </p:txBody>
      </p:sp>
    </p:spTree>
  </p:cSld>
  <p:clrMapOvr>
    <a:masterClrMapping/>
  </p:clrMapOvr>
  <p:transition spd="med">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163F22F-C2FF-4158-A325-943D560D92D5}"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6CEC27-C315-43CE-A57F-C4663183EFA6}" type="slidenum">
              <a:rPr lang="en-US"/>
              <a:pPr>
                <a:defRPr/>
              </a:pPr>
              <a:t>‹#›</a:t>
            </a:fld>
            <a:endParaRPr lang="en-US"/>
          </a:p>
        </p:txBody>
      </p:sp>
    </p:spTree>
  </p:cSld>
  <p:clrMapOvr>
    <a:masterClrMapping/>
  </p:clrMapOvr>
  <p:transition spd="med">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0BC640-FC7F-49FF-A83B-FEE8A8ED3219}" type="datetime1">
              <a:rPr lang="en-US"/>
              <a:pPr>
                <a:defRPr/>
              </a:pPr>
              <a:t>12/30/2014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11755A-470F-4034-9391-C067CD413C00}" type="slidenum">
              <a:rPr lang="en-US"/>
              <a:pPr>
                <a:defRPr/>
              </a:pPr>
              <a:t>‹#›</a:t>
            </a:fld>
            <a:endParaRPr lang="en-US"/>
          </a:p>
        </p:txBody>
      </p:sp>
    </p:spTree>
  </p:cSld>
  <p:clrMapOvr>
    <a:masterClrMapping/>
  </p:clrMapOvr>
  <p:transition spd="med">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B6CA457-032B-40C9-A8A8-D990B396FDCE}" type="datetime1">
              <a:rPr lang="en-US"/>
              <a:pPr>
                <a:defRPr/>
              </a:pPr>
              <a:t>12/30/2014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BCB5B05-A120-4665-97B6-D3DEB7752518}" type="slidenum">
              <a:rPr lang="en-US"/>
              <a:pPr>
                <a:defRPr/>
              </a:pPr>
              <a:t>‹#›</a:t>
            </a:fld>
            <a:endParaRPr lang="en-US"/>
          </a:p>
        </p:txBody>
      </p:sp>
    </p:spTree>
  </p:cSld>
  <p:clrMapOvr>
    <a:masterClrMapping/>
  </p:clrMapOvr>
  <p:transition spd="med">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6776051-584F-4719-AD21-98100500662B}" type="datetime1">
              <a:rPr lang="en-US"/>
              <a:pPr>
                <a:defRPr/>
              </a:pPr>
              <a:t>12/30/2014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A607CF5-560C-49B4-BF7A-AB88CA888EF3}" type="slidenum">
              <a:rPr lang="en-US"/>
              <a:pPr>
                <a:defRPr/>
              </a:pPr>
              <a:t>‹#›</a:t>
            </a:fld>
            <a:endParaRPr lang="en-US"/>
          </a:p>
        </p:txBody>
      </p:sp>
    </p:spTree>
  </p:cSld>
  <p:clrMapOvr>
    <a:masterClrMapping/>
  </p:clrMapOvr>
  <p:transition spd="med">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E6F24F-57B1-462B-8C60-6006A55FB5B5}" type="datetime1">
              <a:rPr lang="en-US"/>
              <a:pPr>
                <a:defRPr/>
              </a:pPr>
              <a:t>12/30/2014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25DC91-E500-40AD-936D-63925FB616C2}" type="slidenum">
              <a:rPr lang="en-US"/>
              <a:pPr>
                <a:defRPr/>
              </a:pPr>
              <a:t>‹#›</a:t>
            </a:fld>
            <a:endParaRPr lang="en-US"/>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716D1CD-9EC7-47A4-8F46-02872AF2A4E0}"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E3E1D7"/>
                </a:solidFill>
              </a:defRPr>
            </a:lvl1pPr>
          </a:lstStyle>
          <a:p>
            <a:pPr>
              <a:defRPr/>
            </a:pPr>
            <a:fld id="{80F17EAC-6012-4467-8F21-C4E8ABE2AF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17CBBC4-5AED-42B0-BABC-380697CB0FCE}" type="datetime1">
              <a:rPr lang="en-US"/>
              <a:pPr>
                <a:defRPr/>
              </a:pPr>
              <a:t>12/30/2014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5E2CD5-FB5C-409A-909E-439A63EA26CB}" type="slidenum">
              <a:rPr lang="en-US"/>
              <a:pPr>
                <a:defRPr/>
              </a:pPr>
              <a:t>‹#›</a:t>
            </a:fld>
            <a:endParaRPr lang="en-US"/>
          </a:p>
        </p:txBody>
      </p:sp>
    </p:spTree>
  </p:cSld>
  <p:clrMapOvr>
    <a:masterClrMapping/>
  </p:clrMapOvr>
  <p:transition spd="med">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9EC711-3BBF-43B1-A509-E0D3771085C7}" type="datetime1">
              <a:rPr lang="en-US"/>
              <a:pPr>
                <a:defRPr/>
              </a:pPr>
              <a:t>12/30/2014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CD06D4-5BA6-4E07-A9BB-C5333FB35924}" type="slidenum">
              <a:rPr lang="en-US"/>
              <a:pPr>
                <a:defRPr/>
              </a:pPr>
              <a:t>‹#›</a:t>
            </a:fld>
            <a:endParaRPr lang="en-US"/>
          </a:p>
        </p:txBody>
      </p:sp>
    </p:spTree>
  </p:cSld>
  <p:clrMapOvr>
    <a:masterClrMapping/>
  </p:clrMapOvr>
  <p:transition spd="med">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BA67F0-06AD-4ED7-ADE2-4E77DDDDC0E9}"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7354CE-06B7-4C1A-9AE4-7273C6E7FC70}" type="slidenum">
              <a:rPr lang="en-US"/>
              <a:pPr>
                <a:defRPr/>
              </a:pPr>
              <a:t>‹#›</a:t>
            </a:fld>
            <a:endParaRPr lang="en-US"/>
          </a:p>
        </p:txBody>
      </p:sp>
    </p:spTree>
  </p:cSld>
  <p:clrMapOvr>
    <a:masterClrMapping/>
  </p:clrMapOvr>
  <p:transition spd="med">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964E49-8666-4A28-8138-2CE3B16AB2E7}" type="datetime1">
              <a:rPr lang="en-US"/>
              <a:pPr>
                <a:defRPr/>
              </a:pPr>
              <a:t>12/30/2014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06FB12-E83E-4609-B42D-560C57E8D594}" type="slidenum">
              <a:rPr lang="en-US"/>
              <a:pPr>
                <a:defRPr/>
              </a:pPr>
              <a:t>‹#›</a:t>
            </a:fld>
            <a:endParaRPr lang="en-US"/>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D7D406A-FDD3-4EEA-863E-31F51D0A0F7E}" type="datetime1">
              <a:rPr lang="en-US"/>
              <a:pPr>
                <a:defRPr/>
              </a:pPr>
              <a:t>12/30/2014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41D4B68-5D18-4792-8D26-2B99FACD2512}" type="slidenum">
              <a:rPr lang="en-US"/>
              <a:pPr>
                <a:defRPr/>
              </a:pPr>
              <a:t>‹#›</a:t>
            </a:fld>
            <a:endParaRPr lang="en-US"/>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B96A6887-4DEA-4BB0-B377-AEBBC2509251}" type="datetime1">
              <a:rPr lang="en-US"/>
              <a:pPr>
                <a:defRPr/>
              </a:pPr>
              <a:t>12/30/2014</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C59A9F41-1E06-4A99-8C93-21920BB6B1BB}" type="slidenum">
              <a:rPr lang="en-US"/>
              <a:pPr>
                <a:defRPr/>
              </a:pPr>
              <a:t>‹#›</a:t>
            </a:fld>
            <a:endParaRPr lang="en-US"/>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1B44253-6CFA-4C64-BFB4-1C93CAFA7BFF}" type="datetime1">
              <a:rPr lang="en-US"/>
              <a:pPr>
                <a:defRPr/>
              </a:pPr>
              <a:t>12/30/2014</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4EE221F3-4E74-4236-9ABE-08D8A1607DC1}" type="slidenum">
              <a:rPr lang="en-US"/>
              <a:pPr>
                <a:defRPr/>
              </a:pPr>
              <a:t>‹#›</a:t>
            </a:fld>
            <a:endParaRPr lang="en-US"/>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F8122E4-C2AA-4365-AD25-3E3DF6C205F5}" type="datetime1">
              <a:rPr lang="en-US"/>
              <a:pPr>
                <a:defRPr/>
              </a:pPr>
              <a:t>12/30/2014</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736C7FB-1240-4FE4-8E9A-3DA3288F6E55}" type="slidenum">
              <a:rPr lang="en-US"/>
              <a:pPr>
                <a:defRPr/>
              </a:pPr>
              <a:t>‹#›</a:t>
            </a:fld>
            <a:endParaRPr lang="en-US"/>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AB64E5E-E014-4A82-B4C8-72E98EDE54F9}" type="datetime1">
              <a:rPr lang="en-US"/>
              <a:pPr>
                <a:defRPr/>
              </a:pPr>
              <a:t>12/30/2014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5227AD8-CCBB-4920-8B78-9EE4F471E518}" type="slidenum">
              <a:rPr lang="en-US"/>
              <a:pPr>
                <a:defRPr/>
              </a:pPr>
              <a:t>‹#›</a:t>
            </a:fld>
            <a:endParaRPr lang="en-US"/>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2BF8DC81-6B4E-4307-9806-641B1D1B708D}" type="datetime1">
              <a:rPr lang="en-US"/>
              <a:pPr>
                <a:defRPr/>
              </a:pPr>
              <a:t>12/30/2014</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01EEE138-EF81-43FD-91BA-7DCEBBFE5CF0}" type="slidenum">
              <a:rPr lang="en-US"/>
              <a:pPr>
                <a:defRPr/>
              </a:pPr>
              <a:t>‹#›</a:t>
            </a:fld>
            <a:endParaRPr lang="en-US"/>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3076"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8741A413-F431-4C61-BB77-FE9DC8B4C987}" type="datetime1">
              <a:rPr lang="en-US"/>
              <a:pPr>
                <a:defRPr/>
              </a:pPr>
              <a:t>12/30/2014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1D4577"/>
                </a:solidFill>
                <a:latin typeface="Constantia" pitchFamily="18" charset="0"/>
              </a:defRPr>
            </a:lvl1pPr>
          </a:lstStyle>
          <a:p>
            <a:pPr>
              <a:defRPr/>
            </a:pPr>
            <a:fld id="{721D41DD-4E5D-4CC9-9B08-87E5D7A949CF}" type="slidenum">
              <a:rPr lang="en-US"/>
              <a:pPr>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4518" r:id="rId1"/>
    <p:sldLayoutId id="2147484491" r:id="rId2"/>
    <p:sldLayoutId id="2147484519" r:id="rId3"/>
    <p:sldLayoutId id="2147484492" r:id="rId4"/>
    <p:sldLayoutId id="2147484493" r:id="rId5"/>
    <p:sldLayoutId id="2147484494" r:id="rId6"/>
    <p:sldLayoutId id="2147484495" r:id="rId7"/>
    <p:sldLayoutId id="2147484496" r:id="rId8"/>
    <p:sldLayoutId id="2147484520" r:id="rId9"/>
    <p:sldLayoutId id="2147484497" r:id="rId10"/>
    <p:sldLayoutId id="2147484498" r:id="rId11"/>
  </p:sldLayoutIdLst>
  <p:transition spd="med">
    <p:wedge/>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defRPr>
      </a:lvl2pPr>
      <a:lvl3pPr algn="l" rtl="0" eaLnBrk="0" fontAlgn="base" hangingPunct="0">
        <a:spcBef>
          <a:spcPct val="0"/>
        </a:spcBef>
        <a:spcAft>
          <a:spcPct val="0"/>
        </a:spcAft>
        <a:defRPr sz="5000">
          <a:solidFill>
            <a:schemeClr val="tx2"/>
          </a:solidFill>
          <a:latin typeface="Calibri" panose="020F0502020204030204" pitchFamily="34" charset="0"/>
        </a:defRPr>
      </a:lvl3pPr>
      <a:lvl4pPr algn="l" rtl="0" eaLnBrk="0" fontAlgn="base" hangingPunct="0">
        <a:spcBef>
          <a:spcPct val="0"/>
        </a:spcBef>
        <a:spcAft>
          <a:spcPct val="0"/>
        </a:spcAft>
        <a:defRPr sz="5000">
          <a:solidFill>
            <a:schemeClr val="tx2"/>
          </a:solidFill>
          <a:latin typeface="Calibri" panose="020F0502020204030204" pitchFamily="34" charset="0"/>
        </a:defRPr>
      </a:lvl4pPr>
      <a:lvl5pPr algn="l" rtl="0" eaLnBrk="0" fontAlgn="base" hangingPunct="0">
        <a:spcBef>
          <a:spcPct val="0"/>
        </a:spcBef>
        <a:spcAft>
          <a:spcPct val="0"/>
        </a:spcAft>
        <a:defRPr sz="5000">
          <a:solidFill>
            <a:schemeClr val="tx2"/>
          </a:solidFill>
          <a:latin typeface="Calibri" panose="020F0502020204030204" pitchFamily="34" charset="0"/>
        </a:defRPr>
      </a:lvl5pPr>
      <a:lvl6pPr marL="457200" algn="l" rtl="0" fontAlgn="base">
        <a:spcBef>
          <a:spcPct val="0"/>
        </a:spcBef>
        <a:spcAft>
          <a:spcPct val="0"/>
        </a:spcAft>
        <a:defRPr sz="5000">
          <a:solidFill>
            <a:schemeClr val="tx2"/>
          </a:solidFill>
          <a:latin typeface="Calibri" panose="020F0502020204030204" pitchFamily="34" charset="0"/>
        </a:defRPr>
      </a:lvl6pPr>
      <a:lvl7pPr marL="914400" algn="l" rtl="0" fontAlgn="base">
        <a:spcBef>
          <a:spcPct val="0"/>
        </a:spcBef>
        <a:spcAft>
          <a:spcPct val="0"/>
        </a:spcAft>
        <a:defRPr sz="5000">
          <a:solidFill>
            <a:schemeClr val="tx2"/>
          </a:solidFill>
          <a:latin typeface="Calibri" panose="020F0502020204030204" pitchFamily="34" charset="0"/>
        </a:defRPr>
      </a:lvl7pPr>
      <a:lvl8pPr marL="1371600" algn="l" rtl="0" fontAlgn="base">
        <a:spcBef>
          <a:spcPct val="0"/>
        </a:spcBef>
        <a:spcAft>
          <a:spcPct val="0"/>
        </a:spcAft>
        <a:defRPr sz="5000">
          <a:solidFill>
            <a:schemeClr val="tx2"/>
          </a:solidFill>
          <a:latin typeface="Calibri" panose="020F0502020204030204" pitchFamily="34" charset="0"/>
        </a:defRPr>
      </a:lvl8pPr>
      <a:lvl9pPr marL="1828800" algn="l" rtl="0" fontAlgn="base">
        <a:spcBef>
          <a:spcPct val="0"/>
        </a:spcBef>
        <a:spcAft>
          <a:spcPct val="0"/>
        </a:spcAft>
        <a:defRPr sz="5000">
          <a:solidFill>
            <a:schemeClr val="tx2"/>
          </a:solidFill>
          <a:latin typeface="Calibri" panose="020F0502020204030204" pitchFamily="34" charset="0"/>
        </a:defRPr>
      </a:lvl9pPr>
    </p:titleStyle>
    <p:bodyStyle>
      <a:lvl1pPr marL="273050" indent="-273050" algn="l" rtl="0" eaLnBrk="0" fontAlgn="base" hangingPunct="0">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4100"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4101"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4033A70-95A3-4DCF-8E9E-615210E3567B}" type="datetime1">
              <a:rPr lang="en-US"/>
              <a:pPr>
                <a:defRPr/>
              </a:pPr>
              <a:t>12/30/2014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404924"/>
                </a:solidFill>
                <a:latin typeface="Constantia" pitchFamily="18" charset="0"/>
              </a:defRPr>
            </a:lvl1pPr>
          </a:lstStyle>
          <a:p>
            <a:pPr>
              <a:defRPr/>
            </a:pPr>
            <a:fld id="{C8797C24-583D-4F2F-BE9A-0E192E414B47}" type="slidenum">
              <a:rPr lang="en-US"/>
              <a:pPr>
                <a:defRPr/>
              </a:pPr>
              <a:t>‹#›</a:t>
            </a:fld>
            <a:endParaRPr lang="en-US"/>
          </a:p>
        </p:txBody>
      </p:sp>
      <p:grpSp>
        <p:nvGrpSpPr>
          <p:cNvPr id="4105"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4521" r:id="rId1"/>
    <p:sldLayoutId id="2147484499" r:id="rId2"/>
    <p:sldLayoutId id="2147484522" r:id="rId3"/>
    <p:sldLayoutId id="2147484500" r:id="rId4"/>
    <p:sldLayoutId id="2147484501" r:id="rId5"/>
    <p:sldLayoutId id="2147484502" r:id="rId6"/>
    <p:sldLayoutId id="2147484503" r:id="rId7"/>
    <p:sldLayoutId id="2147484504" r:id="rId8"/>
    <p:sldLayoutId id="2147484523" r:id="rId9"/>
    <p:sldLayoutId id="2147484505" r:id="rId10"/>
    <p:sldLayoutId id="2147484506" r:id="rId11"/>
  </p:sldLayoutIdLst>
  <p:transition spd="med">
    <p:wedge/>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defRPr>
      </a:lvl2pPr>
      <a:lvl3pPr algn="l" rtl="0" eaLnBrk="0" fontAlgn="base" hangingPunct="0">
        <a:spcBef>
          <a:spcPct val="0"/>
        </a:spcBef>
        <a:spcAft>
          <a:spcPct val="0"/>
        </a:spcAft>
        <a:defRPr sz="5000">
          <a:solidFill>
            <a:schemeClr val="tx2"/>
          </a:solidFill>
          <a:latin typeface="Calibri" panose="020F0502020204030204" pitchFamily="34" charset="0"/>
        </a:defRPr>
      </a:lvl3pPr>
      <a:lvl4pPr algn="l" rtl="0" eaLnBrk="0" fontAlgn="base" hangingPunct="0">
        <a:spcBef>
          <a:spcPct val="0"/>
        </a:spcBef>
        <a:spcAft>
          <a:spcPct val="0"/>
        </a:spcAft>
        <a:defRPr sz="5000">
          <a:solidFill>
            <a:schemeClr val="tx2"/>
          </a:solidFill>
          <a:latin typeface="Calibri" panose="020F0502020204030204" pitchFamily="34" charset="0"/>
        </a:defRPr>
      </a:lvl4pPr>
      <a:lvl5pPr algn="l" rtl="0" eaLnBrk="0" fontAlgn="base" hangingPunct="0">
        <a:spcBef>
          <a:spcPct val="0"/>
        </a:spcBef>
        <a:spcAft>
          <a:spcPct val="0"/>
        </a:spcAft>
        <a:defRPr sz="5000">
          <a:solidFill>
            <a:schemeClr val="tx2"/>
          </a:solidFill>
          <a:latin typeface="Calibri" panose="020F0502020204030204" pitchFamily="34" charset="0"/>
        </a:defRPr>
      </a:lvl5pPr>
      <a:lvl6pPr marL="457200" algn="l" rtl="0" fontAlgn="base">
        <a:spcBef>
          <a:spcPct val="0"/>
        </a:spcBef>
        <a:spcAft>
          <a:spcPct val="0"/>
        </a:spcAft>
        <a:defRPr sz="5000">
          <a:solidFill>
            <a:schemeClr val="tx2"/>
          </a:solidFill>
          <a:latin typeface="Calibri" panose="020F0502020204030204" pitchFamily="34" charset="0"/>
        </a:defRPr>
      </a:lvl6pPr>
      <a:lvl7pPr marL="914400" algn="l" rtl="0" fontAlgn="base">
        <a:spcBef>
          <a:spcPct val="0"/>
        </a:spcBef>
        <a:spcAft>
          <a:spcPct val="0"/>
        </a:spcAft>
        <a:defRPr sz="5000">
          <a:solidFill>
            <a:schemeClr val="tx2"/>
          </a:solidFill>
          <a:latin typeface="Calibri" panose="020F0502020204030204" pitchFamily="34" charset="0"/>
        </a:defRPr>
      </a:lvl7pPr>
      <a:lvl8pPr marL="1371600" algn="l" rtl="0" fontAlgn="base">
        <a:spcBef>
          <a:spcPct val="0"/>
        </a:spcBef>
        <a:spcAft>
          <a:spcPct val="0"/>
        </a:spcAft>
        <a:defRPr sz="5000">
          <a:solidFill>
            <a:schemeClr val="tx2"/>
          </a:solidFill>
          <a:latin typeface="Calibri" panose="020F0502020204030204" pitchFamily="34" charset="0"/>
        </a:defRPr>
      </a:lvl8pPr>
      <a:lvl9pPr marL="1828800" algn="l" rtl="0" fontAlgn="base">
        <a:spcBef>
          <a:spcPct val="0"/>
        </a:spcBef>
        <a:spcAft>
          <a:spcPct val="0"/>
        </a:spcAft>
        <a:defRPr sz="5000">
          <a:solidFill>
            <a:schemeClr val="tx2"/>
          </a:solidFill>
          <a:latin typeface="Calibri" panose="020F0502020204030204" pitchFamily="34" charset="0"/>
        </a:defRPr>
      </a:lvl9pPr>
    </p:titleStyle>
    <p:bodyStyle>
      <a:lvl1pPr marL="273050" indent="-273050" algn="l" rtl="0" eaLnBrk="0" fontAlgn="base" hangingPunct="0">
        <a:spcBef>
          <a:spcPct val="20000"/>
        </a:spcBef>
        <a:spcAft>
          <a:spcPct val="0"/>
        </a:spcAft>
        <a:buClr>
          <a:srgbClr val="E7BC2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7BC2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CB9F9B6-679C-4B46-9F4B-A0AE660E6BCE}" type="datetime1">
              <a:rPr lang="en-US"/>
              <a:pPr>
                <a:defRPr/>
              </a:pPr>
              <a:t>12/30/2014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a:defRPr/>
            </a:pPr>
            <a:fld id="{762F940E-68C7-482B-BBA7-A09CD14C14B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07" r:id="rId1"/>
    <p:sldLayoutId id="2147484508" r:id="rId2"/>
    <p:sldLayoutId id="2147484509" r:id="rId3"/>
    <p:sldLayoutId id="2147484510" r:id="rId4"/>
    <p:sldLayoutId id="2147484511" r:id="rId5"/>
    <p:sldLayoutId id="2147484512" r:id="rId6"/>
    <p:sldLayoutId id="2147484513" r:id="rId7"/>
    <p:sldLayoutId id="2147484514" r:id="rId8"/>
    <p:sldLayoutId id="2147484515" r:id="rId9"/>
    <p:sldLayoutId id="2147484516" r:id="rId10"/>
    <p:sldLayoutId id="2147484517" r:id="rId11"/>
  </p:sldLayoutIdLst>
  <p:transition spd="med">
    <p:wedg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daneshnameh.roshd.ir/mavara/mavara-index.php?page=%D9%86%D9%82%D8%AF%DB%8C%D9%86%DA%AF%DB%8C" TargetMode="External"/><Relationship Id="rId2" Type="http://schemas.openxmlformats.org/officeDocument/2006/relationships/hyperlink" Target="http://daneshnameh.roshd.ir/mavara/mavara-index.php?page=%D8%AF%D8%A7%D8%B1%D8%A7%DB%8C%DB%8C"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9144000" cy="3352800"/>
          </a:xfrm>
          <a:extLst>
            <a:ext uri="{909E8E84-426E-40DD-AFC4-6F175D3DCCD1}"/>
            <a:ext uri="{91240B29-F687-4F45-9708-019B960494DF}"/>
          </a:extLst>
        </p:spPr>
        <p:txBody>
          <a:bodyPr/>
          <a:lstStyle/>
          <a:p>
            <a:pPr>
              <a:defRPr/>
            </a:pPr>
            <a:r>
              <a:rPr lang="fa-IR" sz="4400" dirty="0">
                <a:ln w="18415" cmpd="sng">
                  <a:solidFill>
                    <a:srgbClr val="FFFFFF"/>
                  </a:solidFill>
                  <a:prstDash val="solid"/>
                </a:ln>
                <a:solidFill>
                  <a:srgbClr val="C00000"/>
                </a:solidFill>
                <a:effectLst>
                  <a:outerShdw blurRad="63500" dir="3600000" algn="tl" rotWithShape="0">
                    <a:srgbClr val="000000">
                      <a:alpha val="70000"/>
                    </a:srgbClr>
                  </a:outerShdw>
                </a:effectLst>
                <a:cs typeface="2  Titr" pitchFamily="2" charset="-78"/>
              </a:rPr>
              <a:t>به نام خدای حسابگر و حسابرس و حسابدار</a:t>
            </a:r>
          </a:p>
        </p:txBody>
      </p:sp>
      <p:sp>
        <p:nvSpPr>
          <p:cNvPr id="12291" name="Slide Number Placeholder 4"/>
          <p:cNvSpPr>
            <a:spLocks noGrp="1"/>
          </p:cNvSpPr>
          <p:nvPr>
            <p:ph type="sldNum" sz="quarter" idx="12"/>
          </p:nvPr>
        </p:nvSpPr>
        <p:spPr bwMode="auto">
          <a:noFill/>
          <a:ln>
            <a:miter lim="800000"/>
            <a:headEnd/>
            <a:tailEnd/>
          </a:ln>
        </p:spPr>
        <p:txBody>
          <a:bodyPr/>
          <a:lstStyle/>
          <a:p>
            <a:fld id="{59DE6EC6-93CE-4373-8EFF-FEE6C47705EB}" type="slidenum">
              <a:rPr lang="en-US" smtClean="0"/>
              <a:pPr/>
              <a:t>1</a:t>
            </a:fld>
            <a:endParaRPr lang="en-US" smtClean="0"/>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eaLnBrk="1" hangingPunct="1"/>
            <a:r>
              <a:rPr lang="fa-IR" u="sng" smtClean="0">
                <a:cs typeface="B Nazanin" pitchFamily="2" charset="-78"/>
              </a:rPr>
              <a:t>فرايند بودجه بندي سرمايه اي</a:t>
            </a:r>
            <a:endParaRPr lang="en-US" u="sng" smtClean="0"/>
          </a:p>
        </p:txBody>
      </p:sp>
      <p:sp>
        <p:nvSpPr>
          <p:cNvPr id="3" name="Content Placeholder 2"/>
          <p:cNvSpPr>
            <a:spLocks noGrp="1"/>
          </p:cNvSpPr>
          <p:nvPr>
            <p:ph idx="1"/>
          </p:nvPr>
        </p:nvSpPr>
        <p:spPr/>
        <p:txBody>
          <a:bodyPr>
            <a:normAutofit fontScale="92500" lnSpcReduction="20000"/>
          </a:bodyPr>
          <a:lstStyle/>
          <a:p>
            <a:pPr marL="274320" indent="-274320" algn="r" rtl="1" eaLnBrk="1" fontAlgn="auto" hangingPunct="1">
              <a:spcAft>
                <a:spcPts val="0"/>
              </a:spcAft>
              <a:buClr>
                <a:schemeClr val="accent3"/>
              </a:buClr>
              <a:buFont typeface="Wingdings 2"/>
              <a:buNone/>
              <a:defRPr/>
            </a:pPr>
            <a:endParaRPr lang="fa-IR" dirty="0" smtClean="0"/>
          </a:p>
          <a:p>
            <a:pPr marL="274320" indent="-274320" algn="r" rtl="1" eaLnBrk="1" fontAlgn="auto" hangingPunct="1">
              <a:spcAft>
                <a:spcPts val="0"/>
              </a:spcAft>
              <a:buClr>
                <a:schemeClr val="accent3"/>
              </a:buClr>
              <a:buFont typeface="Wingdings 2"/>
              <a:buNone/>
              <a:defRPr/>
            </a:pPr>
            <a:r>
              <a:rPr lang="fa-IR" dirty="0" smtClean="0"/>
              <a:t>4- تهيه و تنظيم بودجه مخارج سرمايه اي </a:t>
            </a:r>
          </a:p>
          <a:p>
            <a:pPr marL="274320" indent="-274320" algn="r" rtl="1" eaLnBrk="1" fontAlgn="auto" hangingPunct="1">
              <a:spcAft>
                <a:spcPts val="0"/>
              </a:spcAft>
              <a:buClr>
                <a:schemeClr val="accent3"/>
              </a:buClr>
              <a:buFont typeface="Wingdings 2"/>
              <a:buNone/>
              <a:defRPr/>
            </a:pPr>
            <a:endParaRPr lang="fa-IR" dirty="0" smtClean="0"/>
          </a:p>
          <a:p>
            <a:pPr marL="274320" indent="-274320" algn="just" rtl="1" eaLnBrk="1" fontAlgn="auto" hangingPunct="1">
              <a:spcAft>
                <a:spcPts val="0"/>
              </a:spcAft>
              <a:buClr>
                <a:schemeClr val="accent3"/>
              </a:buClr>
              <a:buFontTx/>
              <a:buChar char="-"/>
              <a:defRPr/>
            </a:pPr>
            <a:r>
              <a:rPr lang="fa-IR" dirty="0" smtClean="0"/>
              <a:t>بودجه مخارج سرمايه اي شامل كليه پروژه هاي سرمايه گذاري تاييد شده در دوره بودجه است .</a:t>
            </a:r>
          </a:p>
          <a:p>
            <a:pPr marL="274320" indent="-274320" algn="just" rtl="1" eaLnBrk="1" fontAlgn="auto" hangingPunct="1">
              <a:spcAft>
                <a:spcPts val="0"/>
              </a:spcAft>
              <a:buClr>
                <a:schemeClr val="accent3"/>
              </a:buClr>
              <a:buFontTx/>
              <a:buChar char="-"/>
              <a:defRPr/>
            </a:pPr>
            <a:r>
              <a:rPr lang="fa-IR" dirty="0" smtClean="0"/>
              <a:t>بودجه مخارج سرمايه اي انعكاس نهايي تصميمات مديريت در مورد سرمايه گذاريهاي دوره بودجه است .</a:t>
            </a:r>
          </a:p>
          <a:p>
            <a:pPr marL="274320" indent="-274320" algn="just" rtl="1" eaLnBrk="1" fontAlgn="auto" hangingPunct="1">
              <a:spcAft>
                <a:spcPts val="0"/>
              </a:spcAft>
              <a:buClr>
                <a:schemeClr val="accent3"/>
              </a:buClr>
              <a:buFontTx/>
              <a:buChar char="-"/>
              <a:defRPr/>
            </a:pPr>
            <a:r>
              <a:rPr lang="fa-IR" dirty="0" smtClean="0"/>
              <a:t>اين مديريت واحد تجاري – توليدي مي باشد كه در نهايت در مورد مبالغ سرمايه گذاري و تخصيص منابع ، تصميم گيري مي كند .</a:t>
            </a:r>
          </a:p>
          <a:p>
            <a:pPr marL="274320" indent="-274320" algn="just" rtl="1" eaLnBrk="1" fontAlgn="auto" hangingPunct="1">
              <a:spcAft>
                <a:spcPts val="0"/>
              </a:spcAft>
              <a:buClr>
                <a:schemeClr val="accent3"/>
              </a:buClr>
              <a:buFontTx/>
              <a:buChar char="-"/>
              <a:defRPr/>
            </a:pPr>
            <a:r>
              <a:rPr lang="fa-IR" dirty="0" smtClean="0"/>
              <a:t>در تجزيه و تحليل پروژه هاي سرمايه گذاري و بررسي منافع و مخارج آن ،لازم است كه پارامترهاي ديگري نيز مانند آثار رفتاري قبول يا رد پروژه ها مورد توجه واقع شود .</a:t>
            </a:r>
            <a:endParaRPr lang="en-US" dirty="0"/>
          </a:p>
        </p:txBody>
      </p:sp>
      <p:sp>
        <p:nvSpPr>
          <p:cNvPr id="21508" name="Slide Number Placeholder 4"/>
          <p:cNvSpPr>
            <a:spLocks noGrp="1"/>
          </p:cNvSpPr>
          <p:nvPr>
            <p:ph type="sldNum" sz="quarter" idx="12"/>
          </p:nvPr>
        </p:nvSpPr>
        <p:spPr bwMode="auto">
          <a:noFill/>
          <a:ln>
            <a:miter lim="800000"/>
            <a:headEnd/>
            <a:tailEnd/>
          </a:ln>
        </p:spPr>
        <p:txBody>
          <a:bodyPr/>
          <a:lstStyle/>
          <a:p>
            <a:fld id="{972F1E89-B0A9-4663-A6C7-7DBA74EC5A22}" type="slidenum">
              <a:rPr lang="en-US" smtClean="0"/>
              <a:pPr/>
              <a:t>10</a:t>
            </a:fld>
            <a:endParaRPr lang="en-US" smtClean="0"/>
          </a:p>
        </p:txBody>
      </p:sp>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eaLnBrk="1" hangingPunct="1"/>
            <a:r>
              <a:rPr lang="fa-IR" u="sng" smtClean="0">
                <a:cs typeface="B Nazanin" pitchFamily="2" charset="-78"/>
              </a:rPr>
              <a:t>فرايند بودجه بندي سرمايه اي</a:t>
            </a:r>
            <a:endParaRPr lang="en-US" u="sng" smtClean="0"/>
          </a:p>
        </p:txBody>
      </p:sp>
      <p:sp>
        <p:nvSpPr>
          <p:cNvPr id="22531" name="Content Placeholder 2"/>
          <p:cNvSpPr>
            <a:spLocks noGrp="1"/>
          </p:cNvSpPr>
          <p:nvPr>
            <p:ph idx="1"/>
          </p:nvPr>
        </p:nvSpPr>
        <p:spPr/>
        <p:txBody>
          <a:bodyPr/>
          <a:lstStyle/>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5- ارزيابي مجدد پروژه ها پس از تصويب</a:t>
            </a:r>
          </a:p>
          <a:p>
            <a:pPr algn="r" rtl="1" eaLnBrk="1" hangingPunct="1">
              <a:buFont typeface="Wingdings 2" pitchFamily="18" charset="2"/>
              <a:buNone/>
            </a:pPr>
            <a:endParaRPr lang="fa-IR" smtClean="0">
              <a:ea typeface="Majalla UI"/>
            </a:endParaRPr>
          </a:p>
          <a:p>
            <a:pPr algn="just" rtl="1" eaLnBrk="1" hangingPunct="1">
              <a:buFontTx/>
              <a:buChar char="-"/>
            </a:pPr>
            <a:r>
              <a:rPr lang="fa-IR" smtClean="0">
                <a:ea typeface="Majalla UI"/>
              </a:rPr>
              <a:t>تمامي برآوردهايي كه درباره رويدادهاي آتي انجام مي شود ، با احتمال ارتكاب اشتباه همراه است .</a:t>
            </a:r>
          </a:p>
          <a:p>
            <a:pPr algn="just" rtl="1" eaLnBrk="1" hangingPunct="1">
              <a:buFontTx/>
              <a:buChar char="-"/>
            </a:pPr>
            <a:r>
              <a:rPr lang="fa-IR" smtClean="0">
                <a:ea typeface="Majalla UI"/>
              </a:rPr>
              <a:t>افزايش دقت برآوردهاي قبلي موجب بهبود برآوردهاي جديد مي شود.</a:t>
            </a:r>
          </a:p>
          <a:p>
            <a:pPr algn="just" rtl="1" eaLnBrk="1" hangingPunct="1">
              <a:buFontTx/>
              <a:buChar char="-"/>
            </a:pPr>
            <a:r>
              <a:rPr lang="fa-IR" smtClean="0">
                <a:ea typeface="Majalla UI"/>
              </a:rPr>
              <a:t>ضمن ارزيابي مجدد ، مقايسه اي نيز ميان پروژه هاي عملياتي و ساير پروژه هاي سرمايه گذاري تحت بررسي انجام مي شود .</a:t>
            </a:r>
            <a:endParaRPr lang="en-US" smtClean="0"/>
          </a:p>
        </p:txBody>
      </p:sp>
      <p:sp>
        <p:nvSpPr>
          <p:cNvPr id="22532" name="Slide Number Placeholder 3"/>
          <p:cNvSpPr>
            <a:spLocks noGrp="1"/>
          </p:cNvSpPr>
          <p:nvPr>
            <p:ph type="sldNum" sz="quarter" idx="12"/>
          </p:nvPr>
        </p:nvSpPr>
        <p:spPr bwMode="auto">
          <a:noFill/>
          <a:ln>
            <a:miter lim="800000"/>
            <a:headEnd/>
            <a:tailEnd/>
          </a:ln>
        </p:spPr>
        <p:txBody>
          <a:bodyPr/>
          <a:lstStyle/>
          <a:p>
            <a:fld id="{D4940322-C921-4FB7-8232-DCCABB25D619}" type="slidenum">
              <a:rPr lang="en-US" smtClean="0"/>
              <a:pPr/>
              <a:t>11</a:t>
            </a:fld>
            <a:endParaRPr lang="en-US" smtClean="0"/>
          </a:p>
        </p:txBody>
      </p:sp>
    </p:spTree>
  </p:cSld>
  <p:clrMapOvr>
    <a:masterClrMapping/>
  </p:clrMapOvr>
  <p:transition spd="med">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704850"/>
            <a:ext cx="8229600" cy="819150"/>
          </a:xfrm>
        </p:spPr>
        <p:txBody>
          <a:bodyPr/>
          <a:lstStyle/>
          <a:p>
            <a:pPr algn="ctr" eaLnBrk="1" hangingPunct="1"/>
            <a:r>
              <a:rPr lang="fa-IR" smtClean="0"/>
              <a:t>روشهاي ارزيابي پروژه ها</a:t>
            </a:r>
            <a:endParaRPr lang="en-US" smtClean="0"/>
          </a:p>
        </p:txBody>
      </p:sp>
      <p:sp>
        <p:nvSpPr>
          <p:cNvPr id="23555" name="Content Placeholder 2"/>
          <p:cNvSpPr>
            <a:spLocks noGrp="1"/>
          </p:cNvSpPr>
          <p:nvPr>
            <p:ph idx="1"/>
          </p:nvPr>
        </p:nvSpPr>
        <p:spPr>
          <a:xfrm>
            <a:off x="762000" y="1935163"/>
            <a:ext cx="7924800" cy="4618037"/>
          </a:xfrm>
        </p:spPr>
        <p:txBody>
          <a:bodyPr tIns="0" bIns="0"/>
          <a:lstStyle/>
          <a:p>
            <a:pPr algn="r" rtl="1" eaLnBrk="1" hangingPunct="1">
              <a:defRPr/>
            </a:pPr>
            <a:r>
              <a:rPr lang="fa-IR" dirty="0" smtClean="0">
                <a:ea typeface="Majalla UI"/>
              </a:rPr>
              <a:t>روشهاي ارزيابي پروژه ها به 2 دو دسته تقسيم مي شوند :</a:t>
            </a:r>
          </a:p>
          <a:p>
            <a:pPr algn="r" rtl="1" eaLnBrk="1" hangingPunct="1">
              <a:buFont typeface="Wingdings 2" pitchFamily="18" charset="2"/>
              <a:buNone/>
              <a:defRPr/>
            </a:pPr>
            <a:r>
              <a:rPr lang="fa-IR" dirty="0" smtClean="0">
                <a:ea typeface="Majalla UI"/>
              </a:rPr>
              <a:t>1- </a:t>
            </a:r>
            <a:r>
              <a:rPr lang="fa-IR" dirty="0" smtClean="0">
                <a:solidFill>
                  <a:schemeClr val="tx2">
                    <a:lumMod val="75000"/>
                  </a:schemeClr>
                </a:solidFill>
                <a:ea typeface="Majalla UI"/>
              </a:rPr>
              <a:t>روشهاي مبتني بر تنزيل گردش وجه نقد شامل </a:t>
            </a:r>
            <a:r>
              <a:rPr lang="fa-IR" dirty="0" smtClean="0">
                <a:ea typeface="Majalla UI"/>
              </a:rPr>
              <a:t>:</a:t>
            </a:r>
          </a:p>
          <a:p>
            <a:pPr algn="r" rtl="1" eaLnBrk="1" hangingPunct="1">
              <a:buFont typeface="Wingdings 2" pitchFamily="18" charset="2"/>
              <a:buNone/>
              <a:defRPr/>
            </a:pPr>
            <a:r>
              <a:rPr lang="fa-IR" dirty="0" smtClean="0">
                <a:ea typeface="Majalla UI"/>
              </a:rPr>
              <a:t>الف – نرخ بازده داخلي</a:t>
            </a:r>
            <a:r>
              <a:rPr lang="en-US" dirty="0" smtClean="0"/>
              <a:t>  (IRR)</a:t>
            </a:r>
          </a:p>
          <a:p>
            <a:pPr algn="r" rtl="1" eaLnBrk="1" hangingPunct="1">
              <a:buFont typeface="Wingdings 2" pitchFamily="18" charset="2"/>
              <a:buNone/>
              <a:defRPr/>
            </a:pPr>
            <a:r>
              <a:rPr lang="fa-IR" dirty="0" smtClean="0">
                <a:ea typeface="Majalla UI"/>
              </a:rPr>
              <a:t>ب – ارزش فعلي خالص(</a:t>
            </a:r>
            <a:r>
              <a:rPr lang="en-US" dirty="0" smtClean="0"/>
              <a:t> (NPV</a:t>
            </a:r>
          </a:p>
          <a:p>
            <a:pPr algn="r" rtl="1" eaLnBrk="1" hangingPunct="1">
              <a:buFont typeface="Wingdings 2" pitchFamily="18" charset="2"/>
              <a:buNone/>
              <a:defRPr/>
            </a:pPr>
            <a:r>
              <a:rPr lang="fa-IR" dirty="0" smtClean="0">
                <a:ea typeface="Majalla UI"/>
              </a:rPr>
              <a:t>ج – شاخص سود آوري (</a:t>
            </a:r>
            <a:r>
              <a:rPr lang="en-US" dirty="0" smtClean="0"/>
              <a:t> (PI</a:t>
            </a:r>
          </a:p>
          <a:p>
            <a:pPr algn="r" rtl="1" eaLnBrk="1" hangingPunct="1">
              <a:buFont typeface="Wingdings 2" pitchFamily="18" charset="2"/>
              <a:buNone/>
              <a:defRPr/>
            </a:pPr>
            <a:r>
              <a:rPr lang="fa-IR" dirty="0" smtClean="0">
                <a:ea typeface="Majalla UI"/>
              </a:rPr>
              <a:t>2- </a:t>
            </a:r>
            <a:r>
              <a:rPr lang="fa-IR" dirty="0" smtClean="0">
                <a:solidFill>
                  <a:schemeClr val="tx2">
                    <a:lumMod val="75000"/>
                  </a:schemeClr>
                </a:solidFill>
                <a:ea typeface="Majalla UI"/>
              </a:rPr>
              <a:t>ساير روشهاي ارزيابي پروژه ها</a:t>
            </a:r>
          </a:p>
          <a:p>
            <a:pPr algn="r" rtl="1" eaLnBrk="1" hangingPunct="1">
              <a:lnSpc>
                <a:spcPct val="110000"/>
              </a:lnSpc>
              <a:buFont typeface="Wingdings 2" pitchFamily="18" charset="2"/>
              <a:buNone/>
              <a:defRPr/>
            </a:pPr>
            <a:r>
              <a:rPr lang="fa-IR" dirty="0" smtClean="0">
                <a:ea typeface="Majalla UI"/>
              </a:rPr>
              <a:t>الف – دوره بازيافت سرمايه</a:t>
            </a:r>
          </a:p>
          <a:p>
            <a:pPr algn="r" rtl="1" eaLnBrk="1" hangingPunct="1">
              <a:buFont typeface="Wingdings 2" pitchFamily="18" charset="2"/>
              <a:buNone/>
              <a:defRPr/>
            </a:pPr>
            <a:r>
              <a:rPr lang="fa-IR" dirty="0" smtClean="0">
                <a:ea typeface="Majalla UI"/>
              </a:rPr>
              <a:t>ب – معكوس دوره بازيافت سرمايه</a:t>
            </a:r>
          </a:p>
          <a:p>
            <a:pPr algn="r" rtl="1" eaLnBrk="1" hangingPunct="1">
              <a:buFont typeface="Wingdings 2" pitchFamily="18" charset="2"/>
              <a:buNone/>
              <a:defRPr/>
            </a:pPr>
            <a:r>
              <a:rPr lang="fa-IR" dirty="0" smtClean="0">
                <a:ea typeface="Majalla UI"/>
              </a:rPr>
              <a:t>ج – نرخ بازده حسابداري</a:t>
            </a:r>
            <a:r>
              <a:rPr lang="en-US" dirty="0" smtClean="0">
                <a:ea typeface="Majalla UI"/>
                <a:cs typeface="Majalla UI"/>
              </a:rPr>
              <a:t>ARR</a:t>
            </a:r>
            <a:endParaRPr lang="fa-IR" dirty="0" smtClean="0">
              <a:ea typeface="Majalla UI"/>
            </a:endParaRPr>
          </a:p>
          <a:p>
            <a:pPr algn="r" rtl="1" eaLnBrk="1" hangingPunct="1">
              <a:buFont typeface="Wingdings 2" pitchFamily="18" charset="2"/>
              <a:buNone/>
              <a:defRPr/>
            </a:pPr>
            <a:endParaRPr lang="fa-IR" dirty="0" smtClean="0">
              <a:ea typeface="Majalla UI"/>
            </a:endParaRPr>
          </a:p>
          <a:p>
            <a:pPr algn="r" rtl="1" eaLnBrk="1" hangingPunct="1">
              <a:buFont typeface="Wingdings 2" pitchFamily="18" charset="2"/>
              <a:buNone/>
              <a:defRPr/>
            </a:pPr>
            <a:endParaRPr lang="en-US" dirty="0" smtClean="0"/>
          </a:p>
        </p:txBody>
      </p:sp>
      <p:pic>
        <p:nvPicPr>
          <p:cNvPr id="23556" name="Picture 7" descr="C:\Users\H\Desktop\تصاویر حسابداری\11.jpg"/>
          <p:cNvPicPr>
            <a:picLocks noChangeAspect="1" noChangeArrowheads="1"/>
          </p:cNvPicPr>
          <p:nvPr/>
        </p:nvPicPr>
        <p:blipFill>
          <a:blip r:embed="rId3" cstate="print"/>
          <a:srcRect/>
          <a:stretch>
            <a:fillRect/>
          </a:stretch>
        </p:blipFill>
        <p:spPr bwMode="auto">
          <a:xfrm>
            <a:off x="26988" y="3398838"/>
            <a:ext cx="4621212" cy="3429000"/>
          </a:xfrm>
          <a:prstGeom prst="rect">
            <a:avLst/>
          </a:prstGeom>
          <a:noFill/>
          <a:ln w="9525">
            <a:noFill/>
            <a:miter lim="800000"/>
            <a:headEnd/>
            <a:tailEnd/>
          </a:ln>
        </p:spPr>
      </p:pic>
      <p:sp>
        <p:nvSpPr>
          <p:cNvPr id="23557" name="Slide Number Placeholder 3"/>
          <p:cNvSpPr>
            <a:spLocks noGrp="1"/>
          </p:cNvSpPr>
          <p:nvPr>
            <p:ph type="sldNum" sz="quarter" idx="12"/>
          </p:nvPr>
        </p:nvSpPr>
        <p:spPr bwMode="auto">
          <a:noFill/>
          <a:ln>
            <a:miter lim="800000"/>
            <a:headEnd/>
            <a:tailEnd/>
          </a:ln>
        </p:spPr>
        <p:txBody>
          <a:bodyPr/>
          <a:lstStyle/>
          <a:p>
            <a:fld id="{7E1273DB-4FEB-45AC-B7D1-EECE86CADFB1}" type="slidenum">
              <a:rPr lang="en-US" smtClean="0"/>
              <a:pPr/>
              <a:t>12</a:t>
            </a:fld>
            <a:endParaRPr lang="en-US" smtClean="0"/>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eaLnBrk="1" hangingPunct="1"/>
            <a:r>
              <a:rPr lang="fa-IR" smtClean="0"/>
              <a:t>روشهاي مبتني بر تنزيل گردش وجوه نقد</a:t>
            </a:r>
          </a:p>
        </p:txBody>
      </p:sp>
      <p:sp>
        <p:nvSpPr>
          <p:cNvPr id="24579" name="Content Placeholder 2"/>
          <p:cNvSpPr>
            <a:spLocks noGrp="1"/>
          </p:cNvSpPr>
          <p:nvPr>
            <p:ph idx="1"/>
          </p:nvPr>
        </p:nvSpPr>
        <p:spPr>
          <a:xfrm>
            <a:off x="381000" y="1911350"/>
            <a:ext cx="8294688" cy="4389438"/>
          </a:xfrm>
        </p:spPr>
        <p:txBody>
          <a:bodyPr/>
          <a:lstStyle/>
          <a:p>
            <a:pPr algn="just" rtl="1" eaLnBrk="1" hangingPunct="1">
              <a:buFont typeface="Wingdings 2" pitchFamily="18" charset="2"/>
              <a:buNone/>
            </a:pPr>
            <a:r>
              <a:rPr lang="fa-IR" smtClean="0">
                <a:ea typeface="Majalla UI"/>
              </a:rPr>
              <a:t>- </a:t>
            </a:r>
            <a:r>
              <a:rPr lang="fa-IR" smtClean="0">
                <a:latin typeface="Arial" pitchFamily="34" charset="0"/>
                <a:ea typeface="Majalla UI"/>
                <a:cs typeface="Arial" pitchFamily="34" charset="0"/>
              </a:rPr>
              <a:t>این روشهای ارزیابی پروژه های سرمایه گذاری بر ارزش زمانی پول مبتنی است .</a:t>
            </a:r>
          </a:p>
          <a:p>
            <a:pPr algn="just" rtl="1" eaLnBrk="1" hangingPunct="1">
              <a:buFontTx/>
              <a:buChar char="-"/>
            </a:pPr>
            <a:r>
              <a:rPr lang="fa-IR" smtClean="0">
                <a:latin typeface="Arial" pitchFamily="34" charset="0"/>
                <a:ea typeface="Majalla UI"/>
                <a:cs typeface="Arial" pitchFamily="34" charset="0"/>
              </a:rPr>
              <a:t>منظور از اصطلاح تنزیل گردش وجوه نقد نیز تبدیل کلیه دریافتها و پرداختهای سالهای آتی یک پروژه به ریال زمان حال است .</a:t>
            </a:r>
          </a:p>
          <a:p>
            <a:pPr algn="just" rtl="1" eaLnBrk="1" hangingPunct="1">
              <a:buFontTx/>
              <a:buChar char="-"/>
            </a:pPr>
            <a:r>
              <a:rPr lang="fa-IR" smtClean="0">
                <a:latin typeface="Arial" pitchFamily="34" charset="0"/>
                <a:ea typeface="Majalla UI"/>
                <a:cs typeface="Arial" pitchFamily="34" charset="0"/>
              </a:rPr>
              <a:t>فرض :</a:t>
            </a:r>
          </a:p>
          <a:p>
            <a:pPr algn="just" rtl="1" eaLnBrk="1" hangingPunct="1">
              <a:buFont typeface="Wingdings 2" pitchFamily="18" charset="2"/>
              <a:buNone/>
            </a:pPr>
            <a:r>
              <a:rPr lang="fa-IR" smtClean="0">
                <a:latin typeface="Arial" pitchFamily="34" charset="0"/>
                <a:ea typeface="Majalla UI"/>
                <a:cs typeface="Arial" pitchFamily="34" charset="0"/>
              </a:rPr>
              <a:t>   برای ساده تر کردن فرایند ارزیابی پروژه های سرمایه گذاری ، در روشهای تنزیل وجوه نقد فرض می شود که کلیه دریافتهای نقد یا صرفه جویی های حاصل از اجرای یک پروژه ، در آخر دوره مالی تحصیل می گردد.</a:t>
            </a:r>
          </a:p>
        </p:txBody>
      </p:sp>
      <p:sp>
        <p:nvSpPr>
          <p:cNvPr id="24580" name="Slide Number Placeholder 3"/>
          <p:cNvSpPr>
            <a:spLocks noGrp="1"/>
          </p:cNvSpPr>
          <p:nvPr>
            <p:ph type="sldNum" sz="quarter" idx="12"/>
          </p:nvPr>
        </p:nvSpPr>
        <p:spPr bwMode="auto">
          <a:noFill/>
          <a:ln>
            <a:miter lim="800000"/>
            <a:headEnd/>
            <a:tailEnd/>
          </a:ln>
        </p:spPr>
        <p:txBody>
          <a:bodyPr/>
          <a:lstStyle/>
          <a:p>
            <a:fld id="{3218F6C5-9474-4F98-A488-093932E6191D}" type="slidenum">
              <a:rPr lang="en-US" smtClean="0"/>
              <a:pPr/>
              <a:t>13</a:t>
            </a:fld>
            <a:endParaRPr lang="en-US" smtClean="0"/>
          </a:p>
        </p:txBody>
      </p:sp>
    </p:spTree>
  </p:cSld>
  <p:clrMapOvr>
    <a:masterClrMapping/>
  </p:clrMapOvr>
  <p:transition spd="med">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gn="ctr" eaLnBrk="1" hangingPunct="1"/>
            <a:r>
              <a:rPr lang="fa-IR" smtClean="0"/>
              <a:t>روشهاي مبتني بر تنزيل گردش وجوه نقد</a:t>
            </a:r>
            <a:endParaRPr lang="en-US" smtClean="0"/>
          </a:p>
        </p:txBody>
      </p:sp>
      <p:sp>
        <p:nvSpPr>
          <p:cNvPr id="25603" name="Content Placeholder 2"/>
          <p:cNvSpPr>
            <a:spLocks noGrp="1"/>
          </p:cNvSpPr>
          <p:nvPr>
            <p:ph idx="1"/>
          </p:nvPr>
        </p:nvSpPr>
        <p:spPr/>
        <p:txBody>
          <a:bodyPr/>
          <a:lstStyle/>
          <a:p>
            <a:pPr algn="just" rtl="1" eaLnBrk="1" hangingPunct="1">
              <a:buFont typeface="Wingdings 2" pitchFamily="18" charset="2"/>
              <a:buNone/>
            </a:pPr>
            <a:r>
              <a:rPr lang="fa-IR" smtClean="0">
                <a:ea typeface="Majalla UI"/>
              </a:rPr>
              <a:t>الف – نرخ بازده داخلی </a:t>
            </a:r>
            <a:r>
              <a:rPr lang="fi-FI" smtClean="0"/>
              <a:t>IRR</a:t>
            </a:r>
            <a:r>
              <a:rPr lang="en-US" smtClean="0"/>
              <a:t> :</a:t>
            </a:r>
            <a:r>
              <a:rPr lang="fa-IR" smtClean="0">
                <a:ea typeface="Majalla UI"/>
              </a:rPr>
              <a:t> (</a:t>
            </a:r>
            <a:r>
              <a:rPr lang="fi-FI" u="sng" smtClean="0"/>
              <a:t>I</a:t>
            </a:r>
            <a:r>
              <a:rPr lang="fi-FI" smtClean="0"/>
              <a:t>nternal </a:t>
            </a:r>
            <a:r>
              <a:rPr lang="fi-FI" u="sng" smtClean="0"/>
              <a:t>R</a:t>
            </a:r>
            <a:r>
              <a:rPr lang="fi-FI" smtClean="0"/>
              <a:t>ate of </a:t>
            </a:r>
            <a:r>
              <a:rPr lang="fi-FI" u="sng" smtClean="0"/>
              <a:t>R</a:t>
            </a:r>
            <a:r>
              <a:rPr lang="fi-FI" smtClean="0"/>
              <a:t>eturn</a:t>
            </a:r>
            <a:r>
              <a:rPr lang="fa-IR" smtClean="0">
                <a:ea typeface="Majalla UI"/>
              </a:rPr>
              <a:t>)</a:t>
            </a:r>
          </a:p>
          <a:p>
            <a:pPr algn="just" rtl="1" eaLnBrk="1" hangingPunct="1">
              <a:buFont typeface="Wingdings 2" pitchFamily="18" charset="2"/>
              <a:buNone/>
            </a:pPr>
            <a:r>
              <a:rPr lang="fa-IR" smtClean="0">
                <a:latin typeface="Arial" pitchFamily="34" charset="0"/>
                <a:ea typeface="Majalla UI"/>
                <a:cs typeface="Arial" pitchFamily="34" charset="0"/>
              </a:rPr>
              <a:t>این نرخ ، سود تضمین شده (بازده) ای است که موجب تساوی ارزش فعلی کلیه وجوه دریافتی آتی پروژه سرمایه گذاری با مبلغ سرمایه گذاری یا مخارج اولیه آن گردد .</a:t>
            </a:r>
          </a:p>
          <a:p>
            <a:pPr algn="just" rtl="1" eaLnBrk="1" hangingPunct="1">
              <a:buFont typeface="Wingdings 2" pitchFamily="18" charset="2"/>
              <a:buNone/>
            </a:pPr>
            <a:r>
              <a:rPr lang="fa-IR" smtClean="0">
                <a:latin typeface="Arial" pitchFamily="34" charset="0"/>
                <a:ea typeface="Majalla UI"/>
                <a:cs typeface="Arial" pitchFamily="34" charset="0"/>
              </a:rPr>
              <a:t>مثلاً ،اگر مخارج اجرای پروژه ای 1.000.000 ریال باشد و انتظار برود که در 8 سال آینده ، سالانه 200.000 ریال نقداً عاید کند ، نرخ بازده داخلی این پروژه نرخی است که اگر عواید سالانه بر مبنای آن تنزیل شود ، ارزش فعلی آنها مساوی 1.000.000ریال</a:t>
            </a:r>
            <a:r>
              <a:rPr lang="fa-IR" smtClean="0">
                <a:ea typeface="Majalla UI"/>
              </a:rPr>
              <a:t> گردد .</a:t>
            </a:r>
            <a:endParaRPr lang="en-US" smtClean="0"/>
          </a:p>
        </p:txBody>
      </p:sp>
      <p:pic>
        <p:nvPicPr>
          <p:cNvPr id="25604" name="Picture 5" descr="H:\image\fund-offer.jpg"/>
          <p:cNvPicPr>
            <a:picLocks noChangeAspect="1" noChangeArrowheads="1"/>
          </p:cNvPicPr>
          <p:nvPr/>
        </p:nvPicPr>
        <p:blipFill>
          <a:blip r:embed="rId2" cstate="print"/>
          <a:srcRect/>
          <a:stretch>
            <a:fillRect/>
          </a:stretch>
        </p:blipFill>
        <p:spPr bwMode="auto">
          <a:xfrm>
            <a:off x="4953000" y="5334000"/>
            <a:ext cx="4191000" cy="1524000"/>
          </a:xfrm>
          <a:prstGeom prst="rect">
            <a:avLst/>
          </a:prstGeom>
          <a:noFill/>
          <a:ln w="9525">
            <a:noFill/>
            <a:miter lim="800000"/>
            <a:headEnd/>
            <a:tailEnd/>
          </a:ln>
        </p:spPr>
      </p:pic>
      <p:sp>
        <p:nvSpPr>
          <p:cNvPr id="25605" name="Slide Number Placeholder 3"/>
          <p:cNvSpPr>
            <a:spLocks noGrp="1"/>
          </p:cNvSpPr>
          <p:nvPr>
            <p:ph type="sldNum" sz="quarter" idx="12"/>
          </p:nvPr>
        </p:nvSpPr>
        <p:spPr bwMode="auto">
          <a:noFill/>
          <a:ln>
            <a:miter lim="800000"/>
            <a:headEnd/>
            <a:tailEnd/>
          </a:ln>
        </p:spPr>
        <p:txBody>
          <a:bodyPr/>
          <a:lstStyle/>
          <a:p>
            <a:fld id="{52135D72-11A4-4D2B-AABF-04D128754CE2}" type="slidenum">
              <a:rPr lang="en-US" smtClean="0"/>
              <a:pPr/>
              <a:t>14</a:t>
            </a:fld>
            <a:endParaRPr lang="en-US" smtClean="0"/>
          </a:p>
        </p:txBody>
      </p:sp>
    </p:spTree>
  </p:cSld>
  <p:clrMapOvr>
    <a:masterClrMapping/>
  </p:clrMapOvr>
  <p:transition spd="med">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endParaRPr lang="fa-IR" smtClean="0"/>
          </a:p>
        </p:txBody>
      </p:sp>
      <p:sp>
        <p:nvSpPr>
          <p:cNvPr id="3" name="Content Placeholder 2"/>
          <p:cNvSpPr>
            <a:spLocks noGrp="1"/>
          </p:cNvSpPr>
          <p:nvPr>
            <p:ph idx="1"/>
          </p:nvPr>
        </p:nvSpPr>
        <p:spPr/>
        <p:txBody>
          <a:bodyPr>
            <a:normAutofit lnSpcReduction="10000"/>
          </a:bodyPr>
          <a:lstStyle/>
          <a:p>
            <a:pPr marL="274320" indent="-274320" algn="r" rtl="1" eaLnBrk="1" fontAlgn="auto" hangingPunct="1">
              <a:spcAft>
                <a:spcPts val="0"/>
              </a:spcAft>
              <a:buClr>
                <a:schemeClr val="accent3"/>
              </a:buClr>
              <a:buFont typeface="Wingdings 2"/>
              <a:buChar char=""/>
              <a:defRPr/>
            </a:pPr>
            <a:r>
              <a:rPr lang="fa-IR" dirty="0" smtClean="0"/>
              <a:t>مثال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شرکت آلفا در صدد سرمایه گذاری در یک ماشین اتوماتیک می باشد . سرمایه گذاری در این ماشین موجب صرفه جویی های سالانه ای (ناشی از حذف هزینه دستمزد) به مدت 5 سال به مبلغ 1.000.000 می گردد . در پایان سال پنجم نیز این ماشین ارزش اقتصادی قابل توجهی ندارد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قیمت خرید ماشین جدید : 3.200.000 ریال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هزینه تعویض سیم کشی برق کارخانه در صورت خرید ماشین جدید : 24.200 ریال</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سایر مخارج نصب و راه اندازی : 128.000 ریال</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می خواهیم </a:t>
            </a:r>
            <a:r>
              <a:rPr lang="fi-FI" dirty="0" smtClean="0">
                <a:latin typeface="Arial" pitchFamily="34" charset="0"/>
                <a:cs typeface="Arial" pitchFamily="34" charset="0"/>
              </a:rPr>
              <a:t>IRR </a:t>
            </a:r>
            <a:r>
              <a:rPr lang="fa-IR" dirty="0" smtClean="0">
                <a:latin typeface="Arial" pitchFamily="34" charset="0"/>
                <a:cs typeface="Arial" pitchFamily="34" charset="0"/>
              </a:rPr>
              <a:t> پروژه فوق را حساب کنیم :</a:t>
            </a:r>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smtClean="0"/>
          </a:p>
          <a:p>
            <a:pPr marL="274320" indent="-274320" algn="r" rtl="1" eaLnBrk="1" fontAlgn="auto" hangingPunct="1">
              <a:spcAft>
                <a:spcPts val="0"/>
              </a:spcAft>
              <a:buClr>
                <a:schemeClr val="accent3"/>
              </a:buClr>
              <a:buFont typeface="Wingdings 2"/>
              <a:buChar char=""/>
              <a:defRPr/>
            </a:pPr>
            <a:endParaRPr lang="fa-IR" dirty="0"/>
          </a:p>
        </p:txBody>
      </p:sp>
      <p:sp>
        <p:nvSpPr>
          <p:cNvPr id="26628" name="Slide Number Placeholder 4"/>
          <p:cNvSpPr>
            <a:spLocks noGrp="1"/>
          </p:cNvSpPr>
          <p:nvPr>
            <p:ph type="sldNum" sz="quarter" idx="12"/>
          </p:nvPr>
        </p:nvSpPr>
        <p:spPr bwMode="auto">
          <a:noFill/>
          <a:ln>
            <a:miter lim="800000"/>
            <a:headEnd/>
            <a:tailEnd/>
          </a:ln>
        </p:spPr>
        <p:txBody>
          <a:bodyPr/>
          <a:lstStyle/>
          <a:p>
            <a:fld id="{50C3BE1B-8F31-4F79-8509-E2926312E4A8}" type="slidenum">
              <a:rPr lang="en-US" smtClean="0"/>
              <a:pPr/>
              <a:t>15</a:t>
            </a:fld>
            <a:endParaRPr lang="en-US" smtClean="0"/>
          </a:p>
        </p:txBody>
      </p:sp>
      <p:pic>
        <p:nvPicPr>
          <p:cNvPr id="26629" name="Picture 5" descr="C:\Users\Public\Pictures\Sample Pictures\untitled.png"/>
          <p:cNvPicPr>
            <a:picLocks noChangeAspect="1" noChangeArrowheads="1"/>
          </p:cNvPicPr>
          <p:nvPr/>
        </p:nvPicPr>
        <p:blipFill>
          <a:blip r:embed="rId2" cstate="print"/>
          <a:srcRect/>
          <a:stretch>
            <a:fillRect/>
          </a:stretch>
        </p:blipFill>
        <p:spPr bwMode="auto">
          <a:xfrm>
            <a:off x="838200" y="4724400"/>
            <a:ext cx="1600200" cy="160020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endParaRPr lang="fa-IR" smtClean="0"/>
          </a:p>
        </p:txBody>
      </p:sp>
      <p:sp>
        <p:nvSpPr>
          <p:cNvPr id="3" name="Content Placeholder 2"/>
          <p:cNvSpPr>
            <a:spLocks noGrp="1"/>
          </p:cNvSpPr>
          <p:nvPr>
            <p:ph idx="1"/>
          </p:nvPr>
        </p:nvSpPr>
        <p:spPr/>
        <p:txBody>
          <a:bodyPr>
            <a:normAutofit fontScale="92500" lnSpcReduction="10000"/>
          </a:bodyPr>
          <a:lstStyle/>
          <a:p>
            <a:pPr marL="274320" indent="-274320" algn="just"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1- محاسبه مخارج پروژه :</a:t>
            </a:r>
          </a:p>
          <a:p>
            <a:pPr marL="274320" indent="-274320" algn="just"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3،352،200=128،000+24،200+3،200،000</a:t>
            </a:r>
          </a:p>
          <a:p>
            <a:pPr marL="274320" indent="-274320" algn="just"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اینک باید نرخی محاسبه شود که در صورت تنزیل صرفه جوییهای 5 ساله (1.000.000 ریال در سال) بر مبنای آن نرخ ، رقم 3.352.200 به عنوان ارزش فعلی بدست آید . یعنی </a:t>
            </a:r>
            <a:r>
              <a:rPr lang="fi-FI" dirty="0" smtClean="0">
                <a:latin typeface="Arial" pitchFamily="34" charset="0"/>
                <a:cs typeface="Arial" pitchFamily="34" charset="0"/>
              </a:rPr>
              <a:t>NPV </a:t>
            </a:r>
            <a:r>
              <a:rPr lang="en-US" dirty="0" smtClean="0">
                <a:latin typeface="Arial" pitchFamily="34" charset="0"/>
                <a:cs typeface="Arial" pitchFamily="34" charset="0"/>
              </a:rPr>
              <a:t> </a:t>
            </a:r>
            <a:r>
              <a:rPr lang="fa-IR" dirty="0" smtClean="0">
                <a:latin typeface="Arial" pitchFamily="34" charset="0"/>
                <a:cs typeface="Arial" pitchFamily="34" charset="0"/>
              </a:rPr>
              <a:t> برابر صفر شود .</a:t>
            </a:r>
          </a:p>
          <a:p>
            <a:pPr marL="274320" indent="-274320" algn="just"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حل مساله : </a:t>
            </a:r>
          </a:p>
          <a:p>
            <a:pPr marL="274320" indent="-274320"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(5</a:t>
            </a:r>
            <a:r>
              <a:rPr lang="fi-FI" dirty="0" smtClean="0">
                <a:latin typeface="Arial" pitchFamily="34" charset="0"/>
                <a:cs typeface="Arial" pitchFamily="34" charset="0"/>
              </a:rPr>
              <a:t>f(n</a:t>
            </a:r>
            <a:r>
              <a:rPr lang="en-US" dirty="0" smtClean="0">
                <a:latin typeface="Arial" pitchFamily="34" charset="0"/>
                <a:cs typeface="Arial" pitchFamily="34" charset="0"/>
              </a:rPr>
              <a:t>=</a:t>
            </a:r>
            <a:r>
              <a:rPr lang="fa-IR" dirty="0" smtClean="0">
                <a:latin typeface="Arial" pitchFamily="34" charset="0"/>
                <a:cs typeface="Arial" pitchFamily="34" charset="0"/>
              </a:rPr>
              <a:t>×صرفه جویی سالانه =ارزش فعلی </a:t>
            </a:r>
          </a:p>
          <a:p>
            <a:pPr marL="274320" indent="-274320"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(5</a:t>
            </a:r>
            <a:r>
              <a:rPr lang="fi-FI" dirty="0" smtClean="0">
                <a:latin typeface="Arial" pitchFamily="34" charset="0"/>
                <a:cs typeface="Arial" pitchFamily="34" charset="0"/>
              </a:rPr>
              <a:t>f(n</a:t>
            </a:r>
            <a:r>
              <a:rPr lang="en-US" dirty="0" smtClean="0">
                <a:latin typeface="Arial" pitchFamily="34" charset="0"/>
                <a:cs typeface="Arial" pitchFamily="34" charset="0"/>
              </a:rPr>
              <a:t>=</a:t>
            </a:r>
            <a:r>
              <a:rPr lang="fa-IR" dirty="0" smtClean="0">
                <a:latin typeface="Arial" pitchFamily="34" charset="0"/>
                <a:cs typeface="Arial" pitchFamily="34" charset="0"/>
              </a:rPr>
              <a:t> × 1.000.000 = 3.352.200</a:t>
            </a:r>
          </a:p>
          <a:p>
            <a:pPr marL="274320" indent="-274320"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3.3522</a:t>
            </a:r>
            <a:r>
              <a:rPr lang="fi-FI" dirty="0" smtClean="0">
                <a:latin typeface="Arial" pitchFamily="34" charset="0"/>
                <a:cs typeface="Arial" pitchFamily="34" charset="0"/>
              </a:rPr>
              <a:t> f</a:t>
            </a:r>
            <a:r>
              <a:rPr lang="en-US" dirty="0" smtClean="0">
                <a:latin typeface="Arial" pitchFamily="34" charset="0"/>
                <a:cs typeface="Arial" pitchFamily="34" charset="0"/>
              </a:rPr>
              <a:t>=</a:t>
            </a:r>
            <a:endParaRPr lang="fa-IR" dirty="0" smtClean="0">
              <a:latin typeface="Arial" pitchFamily="34" charset="0"/>
              <a:cs typeface="Arial" pitchFamily="34" charset="0"/>
            </a:endParaRPr>
          </a:p>
          <a:p>
            <a:pPr marL="274320" indent="-274320" algn="just"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حال با توجه به جدول ارزش فعلی بر مبنای اقساط مساوی (سالواره) می توان برای دوره 5 ساله نرخ 15%را استخراج نمود .</a:t>
            </a:r>
          </a:p>
        </p:txBody>
      </p:sp>
      <p:sp>
        <p:nvSpPr>
          <p:cNvPr id="27652" name="Slide Number Placeholder 4"/>
          <p:cNvSpPr>
            <a:spLocks noGrp="1"/>
          </p:cNvSpPr>
          <p:nvPr>
            <p:ph type="sldNum" sz="quarter" idx="12"/>
          </p:nvPr>
        </p:nvSpPr>
        <p:spPr bwMode="auto">
          <a:noFill/>
          <a:ln>
            <a:miter lim="800000"/>
            <a:headEnd/>
            <a:tailEnd/>
          </a:ln>
        </p:spPr>
        <p:txBody>
          <a:bodyPr/>
          <a:lstStyle/>
          <a:p>
            <a:fld id="{4E8F9838-130D-492C-8243-518D13061540}" type="slidenum">
              <a:rPr lang="en-US" smtClean="0"/>
              <a:pPr/>
              <a:t>16</a:t>
            </a:fld>
            <a:endParaRPr lang="en-US" smtClean="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endParaRPr lang="fa-IR" smtClean="0"/>
          </a:p>
        </p:txBody>
      </p:sp>
      <p:sp>
        <p:nvSpPr>
          <p:cNvPr id="3" name="Content Placeholder 2"/>
          <p:cNvSpPr>
            <a:spLocks noGrp="1"/>
          </p:cNvSpPr>
          <p:nvPr>
            <p:ph idx="1"/>
          </p:nvPr>
        </p:nvSpPr>
        <p:spPr/>
        <p:txBody>
          <a:bodyPr>
            <a:normAutofit fontScale="92500" lnSpcReduction="100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تفسیر نرخ بازده داخلی :</a:t>
            </a:r>
            <a:endParaRPr lang="en-US" dirty="0" smtClean="0">
              <a:latin typeface="Arial" pitchFamily="34" charset="0"/>
              <a:cs typeface="Arial" pitchFamily="34" charset="0"/>
            </a:endParaRPr>
          </a:p>
          <a:p>
            <a:pPr marL="274320" indent="-274320" algn="r" rtl="1" eaLnBrk="1" fontAlgn="auto" hangingPunct="1">
              <a:spcAft>
                <a:spcPts val="0"/>
              </a:spcAft>
              <a:buClr>
                <a:schemeClr val="accent3"/>
              </a:buClr>
              <a:buFontTx/>
              <a:buChar char="-"/>
              <a:defRPr/>
            </a:pPr>
            <a:r>
              <a:rPr lang="fa-IR" dirty="0" smtClean="0">
                <a:latin typeface="Arial" pitchFamily="34" charset="0"/>
                <a:cs typeface="Arial" pitchFamily="34" charset="0"/>
              </a:rPr>
              <a:t>اگر چند پروژه تحت بررسي داشته باشيم ، مديريت مي تواند به تناسب مبلغي كه براي سرمايه گذاري در اختيار دارد ، از معيار نرخ بازده داخلي براي رده بندي پروژه ها استفاده نمايد .</a:t>
            </a:r>
          </a:p>
          <a:p>
            <a:pPr marL="274320" indent="-274320" algn="r" rtl="1" eaLnBrk="1" fontAlgn="auto" hangingPunct="1">
              <a:spcAft>
                <a:spcPts val="0"/>
              </a:spcAft>
              <a:buClr>
                <a:schemeClr val="accent3"/>
              </a:buClr>
              <a:buFontTx/>
              <a:buChar char="-"/>
              <a:defRPr/>
            </a:pPr>
            <a:r>
              <a:rPr lang="fa-IR" dirty="0" smtClean="0">
                <a:latin typeface="Arial" pitchFamily="34" charset="0"/>
                <a:cs typeface="Arial" pitchFamily="34" charset="0"/>
              </a:rPr>
              <a:t>معيار نرخ بازده داخلي نمي تواند به تنهايي مبناي قبول يا رد پروژه هاي سرمايه گذاري قرار گيرد زيرا مديريت بايد پروژه هايي را قبول كند كه نرخ بازده قابل قبولي نيز داشته باشد . يا اينكه :</a:t>
            </a:r>
          </a:p>
          <a:p>
            <a:pPr marL="274320" indent="-274320" algn="r" rtl="1" eaLnBrk="1" fontAlgn="auto" hangingPunct="1">
              <a:spcAft>
                <a:spcPts val="0"/>
              </a:spcAft>
              <a:buClr>
                <a:schemeClr val="accent3"/>
              </a:buClr>
              <a:buFontTx/>
              <a:buChar char="-"/>
              <a:defRPr/>
            </a:pPr>
            <a:r>
              <a:rPr lang="fa-IR" dirty="0" smtClean="0">
                <a:latin typeface="Arial" pitchFamily="34" charset="0"/>
                <a:cs typeface="Arial" pitchFamily="34" charset="0"/>
              </a:rPr>
              <a:t>نرخ بازده داخلي بايد بالاتر از نرخي باشد كه واحد تجاري براي تامين سرمايه (تامين مالي) مي پردازد .</a:t>
            </a:r>
          </a:p>
          <a:p>
            <a:pPr marL="274320" indent="-274320" algn="r" rtl="1" eaLnBrk="1" fontAlgn="auto" hangingPunct="1">
              <a:spcAft>
                <a:spcPts val="0"/>
              </a:spcAft>
              <a:buClr>
                <a:schemeClr val="accent3"/>
              </a:buClr>
              <a:buFontTx/>
              <a:buChar char="-"/>
              <a:defRPr/>
            </a:pPr>
            <a:r>
              <a:rPr lang="fa-IR" dirty="0" smtClean="0">
                <a:latin typeface="Arial" pitchFamily="34" charset="0"/>
                <a:cs typeface="Arial" pitchFamily="34" charset="0"/>
              </a:rPr>
              <a:t>در مثال قبل اگر هزينه تامين مالي كمتر از 15% (</a:t>
            </a:r>
            <a:r>
              <a:rPr lang="en-US" dirty="0" smtClean="0">
                <a:latin typeface="Arial" pitchFamily="34" charset="0"/>
                <a:cs typeface="Arial" pitchFamily="34" charset="0"/>
              </a:rPr>
              <a:t> (IRR</a:t>
            </a:r>
            <a:r>
              <a:rPr lang="fa-IR" dirty="0" smtClean="0">
                <a:latin typeface="Arial" pitchFamily="34" charset="0"/>
                <a:cs typeface="Arial" pitchFamily="34" charset="0"/>
              </a:rPr>
              <a:t>باشد ، پروژه خريد ماشين جديد پذيرفته نمي شود .</a:t>
            </a:r>
          </a:p>
        </p:txBody>
      </p:sp>
      <p:sp>
        <p:nvSpPr>
          <p:cNvPr id="28676" name="Slide Number Placeholder 4"/>
          <p:cNvSpPr>
            <a:spLocks noGrp="1"/>
          </p:cNvSpPr>
          <p:nvPr>
            <p:ph type="sldNum" sz="quarter" idx="12"/>
          </p:nvPr>
        </p:nvSpPr>
        <p:spPr bwMode="auto">
          <a:noFill/>
          <a:ln>
            <a:miter lim="800000"/>
            <a:headEnd/>
            <a:tailEnd/>
          </a:ln>
        </p:spPr>
        <p:txBody>
          <a:bodyPr/>
          <a:lstStyle/>
          <a:p>
            <a:fld id="{4CFB2DB8-DB10-495A-8B0F-504B9CD56B29}" type="slidenum">
              <a:rPr lang="en-US" smtClean="0"/>
              <a:pPr/>
              <a:t>17</a:t>
            </a:fld>
            <a:endParaRPr lang="en-US" smtClean="0"/>
          </a:p>
        </p:txBody>
      </p:sp>
    </p:spTree>
  </p:cSld>
  <p:clrMapOvr>
    <a:masterClrMapping/>
  </p:clrMapOvr>
  <p:transition spd="med">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3" name="Content Placeholder 2"/>
          <p:cNvSpPr>
            <a:spLocks noGrp="1"/>
          </p:cNvSpPr>
          <p:nvPr>
            <p:ph idx="1"/>
          </p:nvPr>
        </p:nvSpPr>
        <p:spPr>
          <a:effectLst>
            <a:outerShdw blurRad="50800" dist="63500" sx="1000" sy="1000" algn="ctr" rotWithShape="0">
              <a:srgbClr val="92D050"/>
            </a:outerShdw>
          </a:effectLst>
        </p:spPr>
        <p:txBody>
          <a:bodyPr>
            <a:normAutofit fontScale="85000" lnSpcReduction="200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محاسبه </a:t>
            </a:r>
            <a:r>
              <a:rPr lang="en-US" dirty="0" smtClean="0">
                <a:latin typeface="Arial" pitchFamily="34" charset="0"/>
                <a:cs typeface="Arial" pitchFamily="34" charset="0"/>
              </a:rPr>
              <a:t>IRR </a:t>
            </a:r>
            <a:r>
              <a:rPr lang="fa-IR" dirty="0" smtClean="0">
                <a:latin typeface="Arial" pitchFamily="34" charset="0"/>
                <a:cs typeface="Arial" pitchFamily="34" charset="0"/>
              </a:rPr>
              <a:t> در صورت عدم انطباق فاكتور بدست آمده از پروژه  با عدد جدول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اگر در مثال قبل رقم صرفه جويي سالانه را 800.000 ريال در نظر بگيريم ، فاكتور بدست آمده به شرح زير محاسبه مي شود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4.1903= 800.000÷3.352.000 </a:t>
            </a:r>
            <a:r>
              <a:rPr lang="en-US" dirty="0" smtClean="0">
                <a:latin typeface="Arial" pitchFamily="34" charset="0"/>
                <a:cs typeface="Arial" pitchFamily="34" charset="0"/>
              </a:rPr>
              <a:t>F=</a:t>
            </a:r>
            <a:r>
              <a:rPr lang="fa-IR" dirty="0" smtClean="0">
                <a:latin typeface="Arial" pitchFamily="34" charset="0"/>
                <a:cs typeface="Arial" pitchFamily="34" charset="0"/>
              </a:rPr>
              <a:t>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چون فاكتور فوق با توجه به جدول ارزش فعلي بين 6</a:t>
            </a:r>
            <a:r>
              <a:rPr lang="fa-IR" sz="1800" dirty="0" smtClean="0">
                <a:latin typeface="Arial" pitchFamily="34" charset="0"/>
                <a:cs typeface="Arial" pitchFamily="34" charset="0"/>
              </a:rPr>
              <a:t>%</a:t>
            </a:r>
            <a:r>
              <a:rPr lang="fa-IR" dirty="0" smtClean="0">
                <a:latin typeface="Arial" pitchFamily="34" charset="0"/>
                <a:cs typeface="Arial" pitchFamily="34" charset="0"/>
              </a:rPr>
              <a:t>و 7</a:t>
            </a:r>
            <a:r>
              <a:rPr lang="fa-IR" sz="1800" dirty="0" smtClean="0">
                <a:latin typeface="Arial" pitchFamily="34" charset="0"/>
                <a:cs typeface="Arial" pitchFamily="34" charset="0"/>
              </a:rPr>
              <a:t>%</a:t>
            </a:r>
            <a:r>
              <a:rPr lang="fa-IR" dirty="0" smtClean="0">
                <a:latin typeface="Arial" pitchFamily="34" charset="0"/>
                <a:cs typeface="Arial" pitchFamily="34" charset="0"/>
              </a:rPr>
              <a:t> قرار مي گيرد به ترتيب زير عمل مي كنيم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نرخ بهره                     فاكتور سالواره</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در سطح 6</a:t>
            </a:r>
            <a:r>
              <a:rPr lang="fa-IR" sz="1800" dirty="0" smtClean="0">
                <a:latin typeface="Arial" pitchFamily="34" charset="0"/>
                <a:cs typeface="Arial" pitchFamily="34" charset="0"/>
              </a:rPr>
              <a:t>%                                   </a:t>
            </a:r>
            <a:r>
              <a:rPr lang="fa-IR" dirty="0" smtClean="0">
                <a:latin typeface="Arial" pitchFamily="34" charset="0"/>
                <a:cs typeface="Arial" pitchFamily="34" charset="0"/>
              </a:rPr>
              <a:t>4.2142  0.0221 اختلاف</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فاكتور محاسبه شده در مثال       4.1903                         0.1122 اختلاف</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در سطح 7%                       4.1002</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چون فاكتور محاسبه شده يعني 4.1903 به فاكتور سالواره در سطح 6% نزديكتر است ، مي توان نرخ 6% را بعنوان </a:t>
            </a:r>
            <a:r>
              <a:rPr lang="en-US" dirty="0" smtClean="0">
                <a:latin typeface="Arial" pitchFamily="34" charset="0"/>
                <a:cs typeface="Arial" pitchFamily="34" charset="0"/>
              </a:rPr>
              <a:t>IRR </a:t>
            </a:r>
            <a:r>
              <a:rPr lang="fa-IR" dirty="0" smtClean="0">
                <a:latin typeface="Arial" pitchFamily="34" charset="0"/>
                <a:cs typeface="Arial" pitchFamily="34" charset="0"/>
              </a:rPr>
              <a:t> انتخاب كرد . جهت بررسي دقيقتر به شرح ذيل عمل مي كنيم :  </a:t>
            </a:r>
            <a:r>
              <a:rPr lang="fa-IR" dirty="0" smtClean="0">
                <a:solidFill>
                  <a:srgbClr val="FF0000"/>
                </a:solidFill>
                <a:latin typeface="Arial" pitchFamily="34" charset="0"/>
                <a:cs typeface="Arial" pitchFamily="34" charset="0"/>
              </a:rPr>
              <a:t>6.2</a:t>
            </a:r>
            <a:r>
              <a:rPr lang="fa-IR" dirty="0" smtClean="0">
                <a:latin typeface="Arial" pitchFamily="34" charset="0"/>
                <a:cs typeface="Arial" pitchFamily="34" charset="0"/>
              </a:rPr>
              <a:t>= 0.2%+ 6%                  0.2% = 0.1122÷0.0221</a:t>
            </a:r>
          </a:p>
          <a:p>
            <a:pPr marL="274320" indent="-274320" algn="r" rtl="1" eaLnBrk="1" fontAlgn="auto" hangingPunct="1">
              <a:spcAft>
                <a:spcPts val="0"/>
              </a:spcAft>
              <a:buClr>
                <a:schemeClr val="accent3"/>
              </a:buClr>
              <a:buFont typeface="Wingdings 2"/>
              <a:buNone/>
              <a:defRPr/>
            </a:pPr>
            <a:endParaRPr lang="fa-IR" dirty="0" smtClean="0">
              <a:latin typeface="Arial" pitchFamily="34" charset="0"/>
              <a:cs typeface="Arial" pitchFamily="34" charset="0"/>
            </a:endParaRPr>
          </a:p>
          <a:p>
            <a:pPr marL="274320" indent="-274320" algn="r" rtl="1" eaLnBrk="1" fontAlgn="auto" hangingPunct="1">
              <a:spcAft>
                <a:spcPts val="0"/>
              </a:spcAft>
              <a:buClr>
                <a:schemeClr val="accent3"/>
              </a:buClr>
              <a:buFont typeface="Wingdings 2"/>
              <a:buChar char=""/>
              <a:defRPr/>
            </a:pPr>
            <a:endParaRPr lang="en-US" dirty="0">
              <a:latin typeface="Arial" pitchFamily="34" charset="0"/>
              <a:cs typeface="Arial" pitchFamily="34" charset="0"/>
            </a:endParaRPr>
          </a:p>
        </p:txBody>
      </p:sp>
      <p:sp>
        <p:nvSpPr>
          <p:cNvPr id="4" name="Left Brace 3"/>
          <p:cNvSpPr/>
          <p:nvPr/>
        </p:nvSpPr>
        <p:spPr>
          <a:xfrm>
            <a:off x="4495800" y="4191000"/>
            <a:ext cx="304800" cy="5334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dirty="0"/>
          </a:p>
        </p:txBody>
      </p:sp>
      <p:sp>
        <p:nvSpPr>
          <p:cNvPr id="5" name="Left Brace 4"/>
          <p:cNvSpPr/>
          <p:nvPr/>
        </p:nvSpPr>
        <p:spPr>
          <a:xfrm>
            <a:off x="2743200" y="4114800"/>
            <a:ext cx="152400" cy="10668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r>
              <a:rPr lang="fa-IR" dirty="0"/>
              <a:t>    </a:t>
            </a:r>
            <a:endParaRPr lang="en-US" dirty="0"/>
          </a:p>
        </p:txBody>
      </p:sp>
      <p:cxnSp>
        <p:nvCxnSpPr>
          <p:cNvPr id="7" name="Straight Connector 6"/>
          <p:cNvCxnSpPr/>
          <p:nvPr/>
        </p:nvCxnSpPr>
        <p:spPr>
          <a:xfrm rot="10800000">
            <a:off x="7391400" y="4113213"/>
            <a:ext cx="9144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4343400" y="4189413"/>
            <a:ext cx="1371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ight Arrow 10"/>
          <p:cNvSpPr/>
          <p:nvPr/>
        </p:nvSpPr>
        <p:spPr>
          <a:xfrm>
            <a:off x="3886200" y="57912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9705" name="Slide Number Placeholder 7"/>
          <p:cNvSpPr>
            <a:spLocks noGrp="1"/>
          </p:cNvSpPr>
          <p:nvPr>
            <p:ph type="sldNum" sz="quarter" idx="12"/>
          </p:nvPr>
        </p:nvSpPr>
        <p:spPr bwMode="auto">
          <a:noFill/>
          <a:ln>
            <a:miter lim="800000"/>
            <a:headEnd/>
            <a:tailEnd/>
          </a:ln>
        </p:spPr>
        <p:txBody>
          <a:bodyPr/>
          <a:lstStyle/>
          <a:p>
            <a:fld id="{985A4366-99CF-4896-8096-980CD30B2FEB}" type="slidenum">
              <a:rPr lang="en-US" smtClean="0"/>
              <a:pPr/>
              <a:t>18</a:t>
            </a:fld>
            <a:endParaRPr lang="en-US" smtClean="0"/>
          </a:p>
        </p:txBody>
      </p:sp>
    </p:spTree>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30723" name="Content Placeholder 2"/>
          <p:cNvSpPr>
            <a:spLocks noGrp="1"/>
          </p:cNvSpPr>
          <p:nvPr>
            <p:ph idx="1"/>
          </p:nvPr>
        </p:nvSpPr>
        <p:spPr/>
        <p:txBody>
          <a:bodyPr/>
          <a:lstStyle/>
          <a:p>
            <a:pPr algn="just" rtl="1" eaLnBrk="1" hangingPunct="1"/>
            <a:r>
              <a:rPr lang="fa-IR" smtClean="0">
                <a:ea typeface="Majalla UI"/>
              </a:rPr>
              <a:t>گردش وجوه نقدي نامساوي</a:t>
            </a:r>
          </a:p>
          <a:p>
            <a:pPr algn="just" rtl="1" eaLnBrk="1" hangingPunct="1">
              <a:buFont typeface="Wingdings 2" pitchFamily="18" charset="2"/>
              <a:buNone/>
            </a:pPr>
            <a:r>
              <a:rPr lang="fa-IR" smtClean="0">
                <a:ea typeface="Majalla UI"/>
              </a:rPr>
              <a:t>مثال : مي خواهيم نرخ بازده داخلي مثال قبل را در صورتي كه مبالغ صرفه جويي به شرح ذيل باشد ، حساب كنيم :</a:t>
            </a:r>
          </a:p>
          <a:p>
            <a:pPr algn="just" rtl="1" eaLnBrk="1" hangingPunct="1">
              <a:buFont typeface="Wingdings 2" pitchFamily="18" charset="2"/>
              <a:buNone/>
            </a:pPr>
            <a:r>
              <a:rPr lang="fa-IR" smtClean="0">
                <a:ea typeface="Majalla UI"/>
              </a:rPr>
              <a:t>سال                مبالغ صرفه جويي</a:t>
            </a:r>
          </a:p>
          <a:p>
            <a:pPr algn="just" rtl="1" eaLnBrk="1" hangingPunct="1">
              <a:buFont typeface="Wingdings 2" pitchFamily="18" charset="2"/>
              <a:buNone/>
            </a:pPr>
            <a:r>
              <a:rPr lang="fa-IR" smtClean="0">
                <a:ea typeface="Majalla UI"/>
              </a:rPr>
              <a:t>1                       1.800.000         </a:t>
            </a:r>
          </a:p>
          <a:p>
            <a:pPr algn="just" rtl="1" eaLnBrk="1" hangingPunct="1">
              <a:buFont typeface="Wingdings 2" pitchFamily="18" charset="2"/>
              <a:buNone/>
            </a:pPr>
            <a:r>
              <a:rPr lang="fa-IR" smtClean="0">
                <a:ea typeface="Majalla UI"/>
              </a:rPr>
              <a:t>2			     1.200.000</a:t>
            </a:r>
          </a:p>
          <a:p>
            <a:pPr algn="just" rtl="1" eaLnBrk="1" hangingPunct="1">
              <a:buFont typeface="Wingdings 2" pitchFamily="18" charset="2"/>
              <a:buNone/>
            </a:pPr>
            <a:r>
              <a:rPr lang="fa-IR" smtClean="0">
                <a:ea typeface="Majalla UI"/>
              </a:rPr>
              <a:t>3                       1.000.000             </a:t>
            </a:r>
          </a:p>
          <a:p>
            <a:pPr algn="just" rtl="1" eaLnBrk="1" hangingPunct="1">
              <a:buFont typeface="Wingdings 2" pitchFamily="18" charset="2"/>
              <a:buNone/>
            </a:pPr>
            <a:r>
              <a:rPr lang="fa-IR" smtClean="0">
                <a:ea typeface="Majalla UI"/>
              </a:rPr>
              <a:t>4                        500.000  </a:t>
            </a:r>
          </a:p>
          <a:p>
            <a:pPr algn="just" rtl="1" eaLnBrk="1" hangingPunct="1">
              <a:buFont typeface="Wingdings 2" pitchFamily="18" charset="2"/>
              <a:buNone/>
            </a:pPr>
            <a:r>
              <a:rPr lang="fa-IR" smtClean="0">
                <a:ea typeface="Majalla UI"/>
              </a:rPr>
              <a:t>5                        500.000</a:t>
            </a:r>
          </a:p>
        </p:txBody>
      </p:sp>
      <p:sp>
        <p:nvSpPr>
          <p:cNvPr id="30724" name="Slide Number Placeholder 3"/>
          <p:cNvSpPr>
            <a:spLocks noGrp="1"/>
          </p:cNvSpPr>
          <p:nvPr>
            <p:ph type="sldNum" sz="quarter" idx="12"/>
          </p:nvPr>
        </p:nvSpPr>
        <p:spPr bwMode="auto">
          <a:noFill/>
          <a:ln>
            <a:miter lim="800000"/>
            <a:headEnd/>
            <a:tailEnd/>
          </a:ln>
        </p:spPr>
        <p:txBody>
          <a:bodyPr/>
          <a:lstStyle/>
          <a:p>
            <a:fld id="{1F968909-3054-416D-A257-F808B314A827}" type="slidenum">
              <a:rPr lang="en-US" smtClean="0"/>
              <a:pPr/>
              <a:t>19</a:t>
            </a:fld>
            <a:endParaRPr lang="en-US" smtClean="0"/>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676275"/>
            <a:ext cx="8305800" cy="5784600"/>
          </a:xfrm>
          <a:extLst>
            <a:ext uri="{909E8E84-426E-40DD-AFC4-6F175D3DCCD1}"/>
            <a:ext uri="{91240B29-F687-4F45-9708-019B960494DF}"/>
          </a:extLst>
        </p:spPr>
        <p:txBody>
          <a:bodyPr>
            <a:noAutofit/>
          </a:bodyPr>
          <a:lstStyle/>
          <a:p>
            <a:pPr algn="ctr" rtl="1">
              <a:spcAft>
                <a:spcPts val="1200"/>
              </a:spcAft>
              <a:defRPr/>
            </a:pP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
            </a:r>
            <a:br>
              <a:rPr lang="fa-IR" sz="2400" b="1" dirty="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
            </a:r>
            <a:br>
              <a:rPr lang="fa-IR" sz="2400" b="1" dirty="0" smtClean="0">
                <a:latin typeface="Arial" pitchFamily="34" charset="0"/>
                <a:ea typeface="Calibri" pitchFamily="34" charset="0"/>
                <a:cs typeface="B Nazanin" pitchFamily="2" charset="-78"/>
              </a:rPr>
            </a:br>
            <a:r>
              <a:rPr lang="fa-IR" sz="2400" b="1" dirty="0" smtClean="0">
                <a:latin typeface="Arial" pitchFamily="34" charset="0"/>
                <a:ea typeface="Calibri" pitchFamily="34" charset="0"/>
                <a:cs typeface="B Nazanin" pitchFamily="2" charset="-78"/>
              </a:rPr>
              <a:t>دانشگاه </a:t>
            </a:r>
            <a:r>
              <a:rPr lang="fa-IR" sz="2400" b="1" dirty="0">
                <a:latin typeface="Arial" pitchFamily="34" charset="0"/>
                <a:ea typeface="Calibri" pitchFamily="34" charset="0"/>
                <a:cs typeface="B Nazanin" pitchFamily="2" charset="-78"/>
              </a:rPr>
              <a:t>آزاد اسلامي</a:t>
            </a:r>
            <a:r>
              <a:rPr lang="en-US" sz="2400" b="1" dirty="0">
                <a:latin typeface="Arial" pitchFamily="34" charset="0"/>
                <a:ea typeface="Calibri" pitchFamily="34" charset="0"/>
                <a:cs typeface="B Nazanin" pitchFamily="2" charset="-78"/>
              </a:rPr>
              <a:t/>
            </a:r>
            <a:br>
              <a:rPr lang="en-US" sz="2400" b="1" dirty="0">
                <a:latin typeface="Arial" pitchFamily="34" charset="0"/>
                <a:ea typeface="Calibri" pitchFamily="34" charset="0"/>
                <a:cs typeface="B Nazanin" pitchFamily="2" charset="-78"/>
              </a:rPr>
            </a:br>
            <a:r>
              <a:rPr lang="fa-IR" sz="2400" b="1" dirty="0">
                <a:latin typeface="Arial" pitchFamily="34" charset="0"/>
                <a:ea typeface="Calibri" pitchFamily="34" charset="0"/>
                <a:cs typeface="B Nazanin" pitchFamily="2" charset="-78"/>
              </a:rPr>
              <a:t>واحد سنندج </a:t>
            </a:r>
            <a:r>
              <a:rPr lang="en-US" sz="2400" b="1" dirty="0">
                <a:latin typeface="Arial" pitchFamily="34" charset="0"/>
                <a:ea typeface="Calibri" pitchFamily="34" charset="0"/>
                <a:cs typeface="B Nazanin" pitchFamily="2" charset="-78"/>
              </a:rPr>
              <a:t/>
            </a:r>
            <a:br>
              <a:rPr lang="en-US" sz="2400" b="1" dirty="0">
                <a:latin typeface="Arial" pitchFamily="34" charset="0"/>
                <a:ea typeface="Calibri" pitchFamily="34" charset="0"/>
                <a:cs typeface="B Nazanin" pitchFamily="2" charset="-78"/>
              </a:rPr>
            </a:br>
            <a:r>
              <a:rPr lang="fa-IR" sz="2800" b="1" dirty="0">
                <a:solidFill>
                  <a:srgbClr val="FF0000"/>
                </a:solidFill>
                <a:latin typeface="Arial" pitchFamily="34" charset="0"/>
                <a:cs typeface="B Nazanin" pitchFamily="2" charset="-78"/>
              </a:rPr>
              <a:t>عنوان</a:t>
            </a:r>
            <a:r>
              <a:rPr lang="fa-IR" sz="2400" b="1" dirty="0">
                <a:latin typeface="Arial" pitchFamily="34" charset="0"/>
                <a:cs typeface="B Nazanin" pitchFamily="2" charset="-78"/>
              </a:rPr>
              <a:t>:</a:t>
            </a:r>
            <a:r>
              <a:rPr lang="en-US" sz="2400" b="1" dirty="0">
                <a:latin typeface="Arial" pitchFamily="34" charset="0"/>
                <a:cs typeface="B Nazanin" pitchFamily="2" charset="-78"/>
              </a:rPr>
              <a:t/>
            </a:r>
            <a:br>
              <a:rPr lang="en-US" sz="2400" b="1" dirty="0">
                <a:latin typeface="Arial" pitchFamily="34" charset="0"/>
                <a:cs typeface="B Nazanin" pitchFamily="2" charset="-78"/>
              </a:rPr>
            </a:br>
            <a:r>
              <a:rPr lang="fa-IR" sz="2400" b="1" dirty="0" smtClean="0">
                <a:latin typeface="Arial" pitchFamily="34" charset="0"/>
                <a:cs typeface="B Nazanin" pitchFamily="2" charset="-78"/>
              </a:rPr>
              <a:t>برآورد جریانهای نقدی طرح های سرمایه ای و مدیریت سرمایه در گردش</a:t>
            </a:r>
            <a:r>
              <a:rPr lang="en-US" sz="2400" b="1" dirty="0">
                <a:latin typeface="Arial" pitchFamily="34" charset="0"/>
                <a:cs typeface="B Nazanin" pitchFamily="2" charset="-78"/>
              </a:rPr>
              <a:t/>
            </a:r>
            <a:br>
              <a:rPr lang="en-US" sz="2400" b="1" dirty="0">
                <a:latin typeface="Arial" pitchFamily="34" charset="0"/>
                <a:cs typeface="B Nazanin" pitchFamily="2" charset="-78"/>
              </a:rPr>
            </a:br>
            <a:r>
              <a:rPr lang="fa-IR" sz="2800" b="1" dirty="0" smtClean="0">
                <a:solidFill>
                  <a:srgbClr val="FFC000"/>
                </a:solidFill>
                <a:latin typeface="Arial" pitchFamily="34" charset="0"/>
                <a:cs typeface="B Nazanin" pitchFamily="2" charset="-78"/>
              </a:rPr>
              <a:t>استاد</a:t>
            </a:r>
            <a:r>
              <a:rPr lang="fa-IR" sz="2400" b="1" dirty="0" smtClean="0">
                <a:latin typeface="Arial" pitchFamily="34" charset="0"/>
                <a:cs typeface="B Nazanin" pitchFamily="2" charset="-78"/>
              </a:rPr>
              <a:t>:</a:t>
            </a:r>
            <a:br>
              <a:rPr lang="fa-IR" sz="2400" b="1" dirty="0" smtClean="0">
                <a:latin typeface="Arial" pitchFamily="34" charset="0"/>
                <a:cs typeface="B Nazanin" pitchFamily="2" charset="-78"/>
              </a:rPr>
            </a:br>
            <a:r>
              <a:rPr lang="fa-IR" sz="2400" b="1" dirty="0" smtClean="0">
                <a:latin typeface="Arial" pitchFamily="34" charset="0"/>
                <a:cs typeface="B Nazanin" pitchFamily="2" charset="-78"/>
              </a:rPr>
              <a:t> دکتر امینی</a:t>
            </a:r>
            <a:r>
              <a:rPr lang="en-US" sz="2400" b="1" dirty="0" smtClean="0">
                <a:latin typeface="Arial" pitchFamily="34" charset="0"/>
                <a:cs typeface="B Nazanin" pitchFamily="2" charset="-78"/>
              </a:rPr>
              <a:t/>
            </a:r>
            <a:br>
              <a:rPr lang="en-US" sz="2400" b="1" dirty="0" smtClean="0">
                <a:latin typeface="Arial" pitchFamily="34" charset="0"/>
                <a:cs typeface="B Nazanin" pitchFamily="2" charset="-78"/>
              </a:rPr>
            </a:br>
            <a:r>
              <a:rPr lang="fa-IR" sz="2800" b="1" dirty="0" smtClean="0">
                <a:solidFill>
                  <a:srgbClr val="00B050"/>
                </a:solidFill>
                <a:latin typeface="Arial" pitchFamily="34" charset="0"/>
                <a:cs typeface="B Nazanin" pitchFamily="2" charset="-78"/>
              </a:rPr>
              <a:t>گردآورندگان</a:t>
            </a:r>
            <a:r>
              <a:rPr lang="fa-IR" sz="2400" b="1" dirty="0" smtClean="0">
                <a:latin typeface="Arial" pitchFamily="34" charset="0"/>
                <a:cs typeface="B Nazanin" pitchFamily="2" charset="-78"/>
              </a:rPr>
              <a:t>:</a:t>
            </a:r>
            <a:r>
              <a:rPr lang="en-US" sz="2400" b="1" dirty="0">
                <a:latin typeface="Arial" pitchFamily="34" charset="0"/>
                <a:cs typeface="B Nazanin" pitchFamily="2" charset="-78"/>
              </a:rPr>
              <a:t/>
            </a:r>
            <a:br>
              <a:rPr lang="en-US" sz="2400" b="1" dirty="0">
                <a:latin typeface="Arial" pitchFamily="34" charset="0"/>
                <a:cs typeface="B Nazanin" pitchFamily="2" charset="-78"/>
              </a:rPr>
            </a:br>
            <a:r>
              <a:rPr lang="fa-IR" sz="2400" b="1" dirty="0" smtClean="0">
                <a:latin typeface="Arial" pitchFamily="34" charset="0"/>
                <a:cs typeface="B Nazanin" pitchFamily="2" charset="-78"/>
              </a:rPr>
              <a:t>یونس اصلانی و دیاکو </a:t>
            </a:r>
            <a:r>
              <a:rPr lang="fa-IR" sz="2400" b="1" dirty="0">
                <a:latin typeface="Arial" pitchFamily="34" charset="0"/>
                <a:cs typeface="B Nazanin" pitchFamily="2" charset="-78"/>
              </a:rPr>
              <a:t>دیوانی</a:t>
            </a:r>
            <a:r>
              <a:rPr lang="en-US" sz="2400" b="1" dirty="0">
                <a:latin typeface="Arial" pitchFamily="34" charset="0"/>
                <a:cs typeface="B Nazanin" pitchFamily="2" charset="-78"/>
              </a:rPr>
              <a:t/>
            </a:r>
            <a:br>
              <a:rPr lang="en-US" sz="2400" b="1" dirty="0">
                <a:latin typeface="Arial" pitchFamily="34" charset="0"/>
                <a:cs typeface="B Nazanin" pitchFamily="2" charset="-78"/>
              </a:rPr>
            </a:br>
            <a:r>
              <a:rPr lang="fa-IR" sz="2400" b="1" dirty="0">
                <a:latin typeface="Arial" pitchFamily="34" charset="0"/>
                <a:cs typeface="B Nazanin" pitchFamily="2" charset="-78"/>
              </a:rPr>
              <a:t>نیمسال اول :</a:t>
            </a:r>
            <a:br>
              <a:rPr lang="fa-IR" sz="2400" b="1" dirty="0">
                <a:latin typeface="Arial" pitchFamily="34" charset="0"/>
                <a:cs typeface="B Nazanin" pitchFamily="2" charset="-78"/>
              </a:rPr>
            </a:br>
            <a:r>
              <a:rPr lang="fa-IR" sz="2400" b="1" dirty="0" smtClean="0">
                <a:latin typeface="Arial" pitchFamily="34" charset="0"/>
                <a:cs typeface="B Nazanin" pitchFamily="2" charset="-78"/>
              </a:rPr>
              <a:t>94</a:t>
            </a:r>
            <a:r>
              <a:rPr lang="fa-IR" sz="2400" b="1" dirty="0" smtClean="0">
                <a:solidFill>
                  <a:srgbClr val="C00000"/>
                </a:solidFill>
                <a:latin typeface="Arial" pitchFamily="34" charset="0"/>
                <a:cs typeface="B Nazanin" pitchFamily="2" charset="-78"/>
              </a:rPr>
              <a:t>-</a:t>
            </a:r>
            <a:r>
              <a:rPr lang="fa-IR" sz="2400" b="1" dirty="0" smtClean="0">
                <a:latin typeface="Arial" pitchFamily="34" charset="0"/>
                <a:cs typeface="B Nazanin" pitchFamily="2" charset="-78"/>
              </a:rPr>
              <a:t> 93</a:t>
            </a:r>
            <a:r>
              <a:rPr lang="en-US" sz="2400" b="1" dirty="0">
                <a:latin typeface="Arial" pitchFamily="34" charset="0"/>
                <a:cs typeface="B Nazanin" pitchFamily="2" charset="-78"/>
              </a:rPr>
              <a:t/>
            </a:r>
            <a:br>
              <a:rPr lang="en-US" sz="2400" b="1" dirty="0">
                <a:latin typeface="Arial" pitchFamily="34" charset="0"/>
                <a:cs typeface="B Nazanin" pitchFamily="2" charset="-78"/>
              </a:rPr>
            </a:br>
            <a:r>
              <a:rPr lang="en-US" sz="2400" b="1" dirty="0">
                <a:latin typeface="Arial" pitchFamily="34" charset="0"/>
              </a:rPr>
              <a:t/>
            </a:r>
            <a:br>
              <a:rPr lang="en-US" sz="2400" b="1" dirty="0">
                <a:latin typeface="Arial" pitchFamily="34" charset="0"/>
              </a:rPr>
            </a:br>
            <a:endParaRPr lang="fa-IR" sz="2400" b="1" dirty="0"/>
          </a:p>
        </p:txBody>
      </p:sp>
      <p:pic>
        <p:nvPicPr>
          <p:cNvPr id="13315" name="Picture 6"/>
          <p:cNvPicPr>
            <a:picLocks noChangeAspect="1" noChangeArrowheads="1"/>
          </p:cNvPicPr>
          <p:nvPr/>
        </p:nvPicPr>
        <p:blipFill>
          <a:blip r:embed="rId2" cstate="print"/>
          <a:srcRect/>
          <a:stretch>
            <a:fillRect/>
          </a:stretch>
        </p:blipFill>
        <p:spPr bwMode="auto">
          <a:xfrm>
            <a:off x="4038600" y="609600"/>
            <a:ext cx="990600" cy="1143000"/>
          </a:xfrm>
          <a:prstGeom prst="rect">
            <a:avLst/>
          </a:prstGeom>
          <a:noFill/>
          <a:ln w="9525">
            <a:noFill/>
            <a:miter lim="800000"/>
            <a:headEnd/>
            <a:tailEnd/>
          </a:ln>
        </p:spPr>
      </p:pic>
      <p:sp>
        <p:nvSpPr>
          <p:cNvPr id="13316" name="Slide Number Placeholder 4"/>
          <p:cNvSpPr>
            <a:spLocks noGrp="1"/>
          </p:cNvSpPr>
          <p:nvPr>
            <p:ph type="sldNum" sz="quarter" idx="12"/>
          </p:nvPr>
        </p:nvSpPr>
        <p:spPr bwMode="auto">
          <a:noFill/>
          <a:ln>
            <a:miter lim="800000"/>
            <a:headEnd/>
            <a:tailEnd/>
          </a:ln>
        </p:spPr>
        <p:txBody>
          <a:bodyPr/>
          <a:lstStyle/>
          <a:p>
            <a:fld id="{1D9D1405-E7EA-4454-AE03-C412A4552CFE}" type="slidenum">
              <a:rPr lang="en-US" smtClean="0"/>
              <a:pPr/>
              <a:t>2</a:t>
            </a:fld>
            <a:endParaRPr lang="en-US" smtClean="0"/>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3" name="Content Placeholder 2"/>
          <p:cNvSpPr>
            <a:spLocks noGrp="1"/>
          </p:cNvSpPr>
          <p:nvPr>
            <p:ph idx="1"/>
          </p:nvPr>
        </p:nvSpPr>
        <p:spPr/>
        <p:txBody>
          <a:bodyPr>
            <a:normAutofit lnSpcReduction="10000"/>
          </a:bodyPr>
          <a:lstStyle/>
          <a:p>
            <a:pPr marL="274320" indent="-274320" algn="r" rtl="1" eaLnBrk="1" fontAlgn="auto" hangingPunct="1">
              <a:spcAft>
                <a:spcPts val="0"/>
              </a:spcAft>
              <a:buClr>
                <a:schemeClr val="accent3"/>
              </a:buClr>
              <a:buFont typeface="Wingdings 2"/>
              <a:buChar char=""/>
              <a:defRPr/>
            </a:pPr>
            <a:r>
              <a:rPr lang="fa-IR" dirty="0" smtClean="0"/>
              <a:t>براي بدست آوردن </a:t>
            </a:r>
            <a:r>
              <a:rPr lang="en-US" dirty="0" smtClean="0"/>
              <a:t>IRR </a:t>
            </a:r>
            <a:r>
              <a:rPr lang="fa-IR" dirty="0" smtClean="0"/>
              <a:t>مثال مذكور بدليل جريانهاي نقد نامساوي نمي توان براحتي مثال قبل از جدول ارزش فعلي اقساط مساوي استفاده كرد بلكه ناچاريم از روش آزمون و خطا يا از كامپيوتر جهت سرعت كاراستفاده كنيم .</a:t>
            </a:r>
          </a:p>
          <a:p>
            <a:pPr marL="274320" indent="-274320" algn="r" rtl="1" eaLnBrk="1" fontAlgn="auto" hangingPunct="1">
              <a:spcAft>
                <a:spcPts val="0"/>
              </a:spcAft>
              <a:buClr>
                <a:schemeClr val="accent3"/>
              </a:buClr>
              <a:buFont typeface="Wingdings 2"/>
              <a:buChar char=""/>
              <a:defRPr/>
            </a:pPr>
            <a:r>
              <a:rPr lang="fa-IR" dirty="0" smtClean="0"/>
              <a:t>چنانچه از روش آزمون و خطا استفاده كنيم ، لازم است ابتدا نرخ بهره متناسبي انتخاب و برمبناي آن ارزش فعلي جريانهاي وجوه نقد را محاسبه كنيم ، اگر اين ارزش فعلي بيش از مخارج پروژه باشد نشان دهنده اين است كه نرخ اعمال شده كمتر از </a:t>
            </a:r>
            <a:r>
              <a:rPr lang="en-US" dirty="0" smtClean="0"/>
              <a:t>IRR</a:t>
            </a:r>
            <a:r>
              <a:rPr lang="fa-IR" dirty="0" smtClean="0"/>
              <a:t> است . در اينصورت مجددا نرخ بالاتري انتخاب مي گردد و بر مبناي آن ارزش فعلي جريانهاي نقد را مجدداًً محاسبه مي كنيم . اين كار آنقدر ادامه پيدا مي كند تا به </a:t>
            </a:r>
            <a:r>
              <a:rPr lang="en-US" dirty="0" smtClean="0"/>
              <a:t>IRR </a:t>
            </a:r>
            <a:r>
              <a:rPr lang="fa-IR" dirty="0" smtClean="0"/>
              <a:t> برسيم .</a:t>
            </a:r>
            <a:endParaRPr lang="en-US" dirty="0"/>
          </a:p>
        </p:txBody>
      </p:sp>
      <p:sp>
        <p:nvSpPr>
          <p:cNvPr id="31748" name="Slide Number Placeholder 4"/>
          <p:cNvSpPr>
            <a:spLocks noGrp="1"/>
          </p:cNvSpPr>
          <p:nvPr>
            <p:ph type="sldNum" sz="quarter" idx="12"/>
          </p:nvPr>
        </p:nvSpPr>
        <p:spPr bwMode="auto">
          <a:noFill/>
          <a:ln>
            <a:miter lim="800000"/>
            <a:headEnd/>
            <a:tailEnd/>
          </a:ln>
        </p:spPr>
        <p:txBody>
          <a:bodyPr/>
          <a:lstStyle/>
          <a:p>
            <a:fld id="{9D0D5B38-8571-4D09-B36E-F7D9390D62FA}" type="slidenum">
              <a:rPr lang="en-US" smtClean="0"/>
              <a:pPr/>
              <a:t>20</a:t>
            </a:fld>
            <a:endParaRPr lang="en-US" smtClean="0"/>
          </a:p>
        </p:txBody>
      </p:sp>
    </p:spTree>
  </p:cSld>
  <p:clrMapOvr>
    <a:masterClrMapping/>
  </p:clrMapOvr>
  <p:transition spd="med">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5" name="Content Placeholder 4"/>
          <p:cNvSpPr>
            <a:spLocks noGrp="1"/>
          </p:cNvSpPr>
          <p:nvPr>
            <p:ph idx="1"/>
          </p:nvPr>
        </p:nvSpPr>
        <p:spPr/>
        <p:txBody>
          <a:bodyPr>
            <a:normAutofit fontScale="92500"/>
          </a:bodyPr>
          <a:lstStyle/>
          <a:p>
            <a:pPr marL="274320" indent="-274320" algn="r" rtl="1" eaLnBrk="1" fontAlgn="auto" hangingPunct="1">
              <a:spcAft>
                <a:spcPts val="0"/>
              </a:spcAft>
              <a:buClr>
                <a:schemeClr val="accent3"/>
              </a:buClr>
              <a:buFont typeface="Wingdings 2"/>
              <a:buChar char=""/>
              <a:defRPr/>
            </a:pPr>
            <a:r>
              <a:rPr lang="fa-IR" dirty="0" smtClean="0"/>
              <a:t>ادامه مثال </a:t>
            </a:r>
          </a:p>
          <a:p>
            <a:pPr marL="274320" indent="-274320" algn="r" rtl="1" eaLnBrk="1" fontAlgn="auto" hangingPunct="1">
              <a:spcAft>
                <a:spcPts val="0"/>
              </a:spcAft>
              <a:buClr>
                <a:schemeClr val="accent3"/>
              </a:buClr>
              <a:buFont typeface="Wingdings 2"/>
              <a:buNone/>
              <a:defRPr/>
            </a:pPr>
            <a:r>
              <a:rPr lang="fa-IR" dirty="0" smtClean="0"/>
              <a:t>تقريب 1:   16%</a:t>
            </a:r>
          </a:p>
          <a:p>
            <a:pPr marL="274320" indent="-274320" algn="r" rtl="1" eaLnBrk="1" fontAlgn="auto" hangingPunct="1">
              <a:spcAft>
                <a:spcPts val="0"/>
              </a:spcAft>
              <a:buClr>
                <a:schemeClr val="accent3"/>
              </a:buClr>
              <a:buFont typeface="Wingdings 2"/>
              <a:buNone/>
              <a:defRPr/>
            </a:pPr>
            <a:r>
              <a:rPr lang="fa-IR" sz="2200" dirty="0" smtClean="0"/>
              <a:t> سال     فاكتور تنزيل بر مبناي 16%    صرفه جويي نقد    ارزش فعلي صرفه جوييها</a:t>
            </a:r>
          </a:p>
          <a:p>
            <a:pPr marL="274320" indent="-274320" algn="just" rtl="1" eaLnBrk="1" fontAlgn="auto" hangingPunct="1">
              <a:spcAft>
                <a:spcPts val="0"/>
              </a:spcAft>
              <a:buClr>
                <a:schemeClr val="accent3"/>
              </a:buClr>
              <a:buFont typeface="Wingdings 2"/>
              <a:buNone/>
              <a:defRPr/>
            </a:pPr>
            <a:r>
              <a:rPr lang="fa-IR" sz="2200" dirty="0" smtClean="0"/>
              <a:t>  1                     0.8621                1.800.000           1.551.800</a:t>
            </a:r>
          </a:p>
          <a:p>
            <a:pPr marL="274320" indent="-274320" algn="just" rtl="1" eaLnBrk="1" fontAlgn="auto" hangingPunct="1">
              <a:spcAft>
                <a:spcPts val="0"/>
              </a:spcAft>
              <a:buClr>
                <a:schemeClr val="accent3"/>
              </a:buClr>
              <a:buFont typeface="Wingdings 2"/>
              <a:buNone/>
              <a:defRPr/>
            </a:pPr>
            <a:r>
              <a:rPr lang="fa-IR" sz="2200" dirty="0" smtClean="0"/>
              <a:t>  2                     0.7432                1.200.000           891.800</a:t>
            </a:r>
          </a:p>
          <a:p>
            <a:pPr marL="274320" indent="-274320" algn="just" rtl="1" eaLnBrk="1" fontAlgn="auto" hangingPunct="1">
              <a:spcAft>
                <a:spcPts val="0"/>
              </a:spcAft>
              <a:buClr>
                <a:schemeClr val="accent3"/>
              </a:buClr>
              <a:buFont typeface="Wingdings 2"/>
              <a:buNone/>
              <a:defRPr/>
            </a:pPr>
            <a:r>
              <a:rPr lang="fa-IR" sz="2200" dirty="0" smtClean="0"/>
              <a:t>  3                     0.6407                1.000.000           640.700</a:t>
            </a:r>
          </a:p>
          <a:p>
            <a:pPr marL="274320" indent="-274320" algn="just" rtl="1" eaLnBrk="1" fontAlgn="auto" hangingPunct="1">
              <a:spcAft>
                <a:spcPts val="0"/>
              </a:spcAft>
              <a:buClr>
                <a:schemeClr val="accent3"/>
              </a:buClr>
              <a:buFont typeface="Wingdings 2"/>
              <a:buNone/>
              <a:defRPr/>
            </a:pPr>
            <a:r>
              <a:rPr lang="fa-IR" sz="2200" dirty="0" smtClean="0"/>
              <a:t>  4                     0.5523                  500.000           276.200</a:t>
            </a:r>
          </a:p>
          <a:p>
            <a:pPr marL="274320" indent="-274320" algn="just" rtl="1" eaLnBrk="1" fontAlgn="auto" hangingPunct="1">
              <a:spcAft>
                <a:spcPts val="0"/>
              </a:spcAft>
              <a:buClr>
                <a:schemeClr val="accent3"/>
              </a:buClr>
              <a:buFont typeface="Wingdings 2"/>
              <a:buNone/>
              <a:defRPr/>
            </a:pPr>
            <a:r>
              <a:rPr lang="fa-IR" sz="2200" dirty="0" smtClean="0"/>
              <a:t>  5                     0.4761                  500.000           238.100</a:t>
            </a:r>
          </a:p>
          <a:p>
            <a:pPr marL="274320" indent="-274320" algn="just" rtl="1" eaLnBrk="1" fontAlgn="auto" hangingPunct="1">
              <a:spcAft>
                <a:spcPts val="0"/>
              </a:spcAft>
              <a:buClr>
                <a:schemeClr val="accent3"/>
              </a:buClr>
              <a:buFont typeface="Wingdings 2"/>
              <a:buNone/>
              <a:defRPr/>
            </a:pPr>
            <a:r>
              <a:rPr lang="fa-IR" sz="2200" dirty="0" smtClean="0"/>
              <a:t>   ارزش فعلي صرفه جويي هاي نقد پنج ساله                      3.598.600</a:t>
            </a:r>
          </a:p>
          <a:p>
            <a:pPr marL="274320" indent="-274320" algn="just" rtl="1" eaLnBrk="1" fontAlgn="auto" hangingPunct="1">
              <a:spcAft>
                <a:spcPts val="0"/>
              </a:spcAft>
              <a:buClr>
                <a:schemeClr val="accent3"/>
              </a:buClr>
              <a:buFont typeface="Wingdings 2"/>
              <a:buNone/>
              <a:defRPr/>
            </a:pPr>
            <a:r>
              <a:rPr lang="fa-IR" sz="2200" dirty="0" smtClean="0"/>
              <a:t>مخارج پروژه			      		    3.352.200</a:t>
            </a:r>
          </a:p>
          <a:p>
            <a:pPr marL="274320" indent="-274320" algn="just" rtl="1" eaLnBrk="1" fontAlgn="auto" hangingPunct="1">
              <a:spcAft>
                <a:spcPts val="0"/>
              </a:spcAft>
              <a:buClr>
                <a:schemeClr val="accent3"/>
              </a:buClr>
              <a:buFont typeface="Wingdings 2"/>
              <a:buNone/>
              <a:defRPr/>
            </a:pPr>
            <a:r>
              <a:rPr lang="fa-IR" sz="2200" dirty="0" smtClean="0"/>
              <a:t>اختلاف                                                                    246.400</a:t>
            </a:r>
            <a:endParaRPr lang="en-US" sz="2200" dirty="0"/>
          </a:p>
        </p:txBody>
      </p:sp>
      <p:cxnSp>
        <p:nvCxnSpPr>
          <p:cNvPr id="7" name="Straight Connector 6"/>
          <p:cNvCxnSpPr/>
          <p:nvPr/>
        </p:nvCxnSpPr>
        <p:spPr>
          <a:xfrm rot="10800000">
            <a:off x="1676400" y="5029200"/>
            <a:ext cx="1143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600200" y="5791200"/>
            <a:ext cx="1219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2774" name="TextBox 18"/>
          <p:cNvSpPr txBox="1">
            <a:spLocks noChangeArrowheads="1"/>
          </p:cNvSpPr>
          <p:nvPr/>
        </p:nvSpPr>
        <p:spPr bwMode="auto">
          <a:xfrm>
            <a:off x="6781800" y="3516313"/>
            <a:ext cx="990600" cy="369887"/>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(1.16)/1</a:t>
            </a:r>
          </a:p>
        </p:txBody>
      </p:sp>
      <p:sp>
        <p:nvSpPr>
          <p:cNvPr id="32775" name="TextBox 20"/>
          <p:cNvSpPr txBox="1">
            <a:spLocks noChangeArrowheads="1"/>
          </p:cNvSpPr>
          <p:nvPr/>
        </p:nvSpPr>
        <p:spPr bwMode="auto">
          <a:xfrm>
            <a:off x="7467600" y="3363913"/>
            <a:ext cx="228600" cy="369887"/>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2</a:t>
            </a:r>
            <a:endParaRPr lang="en-US">
              <a:latin typeface="Constantia" pitchFamily="18" charset="0"/>
            </a:endParaRPr>
          </a:p>
        </p:txBody>
      </p:sp>
      <p:sp>
        <p:nvSpPr>
          <p:cNvPr id="32776" name="Slide Number Placeholder 3"/>
          <p:cNvSpPr>
            <a:spLocks noGrp="1"/>
          </p:cNvSpPr>
          <p:nvPr>
            <p:ph type="sldNum" sz="quarter" idx="12"/>
          </p:nvPr>
        </p:nvSpPr>
        <p:spPr bwMode="auto">
          <a:noFill/>
          <a:ln>
            <a:miter lim="800000"/>
            <a:headEnd/>
            <a:tailEnd/>
          </a:ln>
        </p:spPr>
        <p:txBody>
          <a:bodyPr/>
          <a:lstStyle/>
          <a:p>
            <a:fld id="{BDE0E78B-D8C2-4212-AB80-E6775555FC3A}" type="slidenum">
              <a:rPr lang="en-US" smtClean="0"/>
              <a:pPr/>
              <a:t>21</a:t>
            </a:fld>
            <a:endParaRPr lang="en-US" smtClean="0"/>
          </a:p>
        </p:txBody>
      </p:sp>
    </p:spTree>
  </p:cSld>
  <p:clrMapOvr>
    <a:masterClrMapping/>
  </p:clrMapOvr>
  <p:transition spd="med">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3" name="Content Placeholder 2"/>
          <p:cNvSpPr>
            <a:spLocks noGrp="1"/>
          </p:cNvSpPr>
          <p:nvPr>
            <p:ph idx="1"/>
          </p:nvPr>
        </p:nvSpPr>
        <p:spPr/>
        <p:txBody>
          <a:bodyPr>
            <a:normAutofit fontScale="92500" lnSpcReduction="10000"/>
          </a:bodyPr>
          <a:lstStyle/>
          <a:p>
            <a:pPr marL="274320" indent="-274320" algn="r" rtl="1" eaLnBrk="1" fontAlgn="auto" hangingPunct="1">
              <a:spcAft>
                <a:spcPts val="0"/>
              </a:spcAft>
              <a:buClr>
                <a:schemeClr val="accent3"/>
              </a:buClr>
              <a:buFont typeface="Wingdings 2"/>
              <a:buChar char=""/>
              <a:defRPr/>
            </a:pPr>
            <a:r>
              <a:rPr lang="fa-IR" dirty="0" smtClean="0"/>
              <a:t>ادامه مثال</a:t>
            </a:r>
          </a:p>
          <a:p>
            <a:pPr marL="274320" indent="-274320" algn="r" rtl="1" eaLnBrk="1" fontAlgn="auto" hangingPunct="1">
              <a:spcAft>
                <a:spcPts val="0"/>
              </a:spcAft>
              <a:buClr>
                <a:schemeClr val="accent3"/>
              </a:buClr>
              <a:buFont typeface="Wingdings 2"/>
              <a:buNone/>
              <a:defRPr/>
            </a:pPr>
            <a:r>
              <a:rPr lang="fa-IR" dirty="0" smtClean="0"/>
              <a:t> ملاحظه مي شود كه ارزش فعلي بدست آمده بيش از مخارج پروژه است لذا نرخ داخلي پروژه بايد بيش از 16% باشد . حال نرخ 22 درصد انتخاب مي شود :</a:t>
            </a:r>
          </a:p>
          <a:p>
            <a:pPr marL="274320" indent="-274320" algn="r" rtl="1" eaLnBrk="1" fontAlgn="auto" hangingPunct="1">
              <a:spcAft>
                <a:spcPts val="0"/>
              </a:spcAft>
              <a:buClr>
                <a:schemeClr val="accent3"/>
              </a:buClr>
              <a:buFont typeface="Wingdings 2"/>
              <a:buNone/>
              <a:defRPr/>
            </a:pPr>
            <a:r>
              <a:rPr lang="fa-IR" dirty="0" smtClean="0"/>
              <a:t> ارزش فعلي صرفه جويهاي نقد 5 ساله                         3.243.200</a:t>
            </a:r>
          </a:p>
          <a:p>
            <a:pPr marL="274320" indent="-274320" algn="r" rtl="1" eaLnBrk="1" fontAlgn="auto" hangingPunct="1">
              <a:spcAft>
                <a:spcPts val="0"/>
              </a:spcAft>
              <a:buClr>
                <a:schemeClr val="accent3"/>
              </a:buClr>
              <a:buFont typeface="Wingdings 2"/>
              <a:buNone/>
              <a:defRPr/>
            </a:pPr>
            <a:r>
              <a:rPr lang="fa-IR" dirty="0" smtClean="0"/>
              <a:t> مخارج پروژه                                                     3.352.200</a:t>
            </a:r>
          </a:p>
          <a:p>
            <a:pPr marL="274320" indent="-274320" algn="r" rtl="1" eaLnBrk="1" fontAlgn="auto" hangingPunct="1">
              <a:spcAft>
                <a:spcPts val="0"/>
              </a:spcAft>
              <a:buClr>
                <a:schemeClr val="accent3"/>
              </a:buClr>
              <a:buFont typeface="Wingdings 2"/>
              <a:buNone/>
              <a:defRPr/>
            </a:pPr>
            <a:r>
              <a:rPr lang="fa-IR" dirty="0" smtClean="0"/>
              <a:t>اختلاف                                                          ( 109.000)</a:t>
            </a:r>
          </a:p>
          <a:p>
            <a:pPr marL="274320" indent="-274320" algn="r" rtl="1" eaLnBrk="1" fontAlgn="auto" hangingPunct="1">
              <a:spcAft>
                <a:spcPts val="0"/>
              </a:spcAft>
              <a:buClr>
                <a:schemeClr val="accent3"/>
              </a:buClr>
              <a:buFont typeface="Wingdings 2"/>
              <a:buNone/>
              <a:defRPr/>
            </a:pPr>
            <a:r>
              <a:rPr lang="fa-IR" dirty="0" smtClean="0"/>
              <a:t>با نرخ 22 درصد فوق ارزش فعلي جريانهاي نقد كمتر از مخارج پروژه مي شود . بنابراين نرخ بازده داخلي بايد بين 16% و 22% قرار داشته باشد اما چون نرخ 22 درصد اختلاف مطلق كمتري دارد لذا نرخ بازده داخلي به آن نزديكتر است لذا  براي مرتبه سوم ، نرخ 20% انتخاب مي شود .</a:t>
            </a:r>
          </a:p>
          <a:p>
            <a:pPr marL="274320" indent="-274320" algn="r" rtl="1" eaLnBrk="1" fontAlgn="auto" hangingPunct="1">
              <a:spcAft>
                <a:spcPts val="0"/>
              </a:spcAft>
              <a:buClr>
                <a:schemeClr val="accent3"/>
              </a:buClr>
              <a:buFont typeface="Wingdings 2"/>
              <a:buNone/>
              <a:defRPr/>
            </a:pPr>
            <a:endParaRPr lang="en-US" dirty="0"/>
          </a:p>
        </p:txBody>
      </p:sp>
      <p:cxnSp>
        <p:nvCxnSpPr>
          <p:cNvPr id="5" name="Straight Connector 4"/>
          <p:cNvCxnSpPr/>
          <p:nvPr/>
        </p:nvCxnSpPr>
        <p:spPr>
          <a:xfrm flipH="1">
            <a:off x="1219200" y="4495800"/>
            <a:ext cx="1447800" cy="0"/>
          </a:xfrm>
          <a:prstGeom prst="line">
            <a:avLst/>
          </a:prstGeom>
        </p:spPr>
        <p:style>
          <a:lnRef idx="1">
            <a:schemeClr val="accent1"/>
          </a:lnRef>
          <a:fillRef idx="0">
            <a:schemeClr val="accent1"/>
          </a:fillRef>
          <a:effectRef idx="0">
            <a:schemeClr val="accent1"/>
          </a:effectRef>
          <a:fontRef idx="minor">
            <a:schemeClr val="tx1"/>
          </a:fontRef>
        </p:style>
      </p:cxnSp>
      <p:sp>
        <p:nvSpPr>
          <p:cNvPr id="33797" name="Slide Number Placeholder 5"/>
          <p:cNvSpPr>
            <a:spLocks noGrp="1"/>
          </p:cNvSpPr>
          <p:nvPr>
            <p:ph type="sldNum" sz="quarter" idx="12"/>
          </p:nvPr>
        </p:nvSpPr>
        <p:spPr bwMode="auto">
          <a:noFill/>
          <a:ln>
            <a:miter lim="800000"/>
            <a:headEnd/>
            <a:tailEnd/>
          </a:ln>
        </p:spPr>
        <p:txBody>
          <a:bodyPr/>
          <a:lstStyle/>
          <a:p>
            <a:fld id="{C88A6809-DECE-4F7D-974C-154F7468FD1E}" type="slidenum">
              <a:rPr lang="en-US" smtClean="0"/>
              <a:pPr/>
              <a:t>22</a:t>
            </a:fld>
            <a:endParaRPr lang="en-US" smtClean="0"/>
          </a:p>
        </p:txBody>
      </p:sp>
    </p:spTree>
  </p:cSld>
  <p:clrMapOvr>
    <a:masterClrMapping/>
  </p:clrMapOvr>
  <p:transition spd="med">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rtl="1" eaLnBrk="1" hangingPunct="1"/>
            <a:r>
              <a:rPr lang="fa-IR" smtClean="0"/>
              <a:t>نرخ بازده داخلی </a:t>
            </a:r>
            <a:r>
              <a:rPr lang="fi-FI" smtClean="0"/>
              <a:t>IRR</a:t>
            </a:r>
            <a:r>
              <a:rPr lang="en-US" smtClean="0"/>
              <a:t> :</a:t>
            </a:r>
          </a:p>
        </p:txBody>
      </p:sp>
      <p:sp>
        <p:nvSpPr>
          <p:cNvPr id="34819" name="Content Placeholder 2"/>
          <p:cNvSpPr>
            <a:spLocks noGrp="1"/>
          </p:cNvSpPr>
          <p:nvPr>
            <p:ph idx="1"/>
          </p:nvPr>
        </p:nvSpPr>
        <p:spPr/>
        <p:txBody>
          <a:bodyPr/>
          <a:lstStyle/>
          <a:p>
            <a:pPr algn="r" rtl="1" eaLnBrk="1" hangingPunct="1"/>
            <a:r>
              <a:rPr lang="fa-IR" smtClean="0">
                <a:ea typeface="Majalla UI"/>
              </a:rPr>
              <a:t>ادامه مثال</a:t>
            </a:r>
          </a:p>
          <a:p>
            <a:pPr algn="just" rtl="1" eaLnBrk="1" hangingPunct="1">
              <a:buFont typeface="Wingdings 2" pitchFamily="18" charset="2"/>
              <a:buNone/>
            </a:pPr>
            <a:r>
              <a:rPr lang="fa-IR" smtClean="0">
                <a:ea typeface="Majalla UI"/>
              </a:rPr>
              <a:t> بر اساس نرخ 20% اگر مراحل قبل را تكرار كنيم اختلاف بين ارزش فعلي جريانهاي نقد و مخارج پروژه به 1900 ريال مي رسد و چون ناچيز است بنابراين نرخ 20% را به عنوان </a:t>
            </a:r>
            <a:r>
              <a:rPr lang="en-US" smtClean="0"/>
              <a:t>IRR </a:t>
            </a:r>
            <a:r>
              <a:rPr lang="fa-IR" smtClean="0">
                <a:ea typeface="Majalla UI"/>
              </a:rPr>
              <a:t> در نظر مي گيريم .</a:t>
            </a:r>
          </a:p>
          <a:p>
            <a:pPr algn="just" rtl="1" eaLnBrk="1" hangingPunct="1">
              <a:buFont typeface="Wingdings 2" pitchFamily="18" charset="2"/>
              <a:buNone/>
            </a:pPr>
            <a:r>
              <a:rPr lang="fa-IR" smtClean="0">
                <a:ea typeface="Majalla UI"/>
              </a:rPr>
              <a:t> - ملاحظه مي شود كه مراحل مذكور مشكل و زمان بر مي باشد . در اين گونه واقع بهترين راه استفاده از كامپيوتر مي باشد .</a:t>
            </a:r>
          </a:p>
          <a:p>
            <a:pPr algn="just" rtl="1" eaLnBrk="1" hangingPunct="1">
              <a:buFont typeface="Wingdings 2" pitchFamily="18" charset="2"/>
              <a:buNone/>
            </a:pPr>
            <a:endParaRPr lang="en-US" smtClean="0"/>
          </a:p>
        </p:txBody>
      </p:sp>
      <p:sp>
        <p:nvSpPr>
          <p:cNvPr id="34820" name="Slide Number Placeholder 3"/>
          <p:cNvSpPr>
            <a:spLocks noGrp="1"/>
          </p:cNvSpPr>
          <p:nvPr>
            <p:ph type="sldNum" sz="quarter" idx="12"/>
          </p:nvPr>
        </p:nvSpPr>
        <p:spPr bwMode="auto">
          <a:noFill/>
          <a:ln>
            <a:miter lim="800000"/>
            <a:headEnd/>
            <a:tailEnd/>
          </a:ln>
        </p:spPr>
        <p:txBody>
          <a:bodyPr/>
          <a:lstStyle/>
          <a:p>
            <a:fld id="{104A835F-C806-4782-BA7D-06CC3BEF5F13}" type="slidenum">
              <a:rPr lang="en-US" smtClean="0"/>
              <a:pPr/>
              <a:t>23</a:t>
            </a:fld>
            <a:endParaRPr lang="en-US" smtClean="0"/>
          </a:p>
        </p:txBody>
      </p:sp>
    </p:spTree>
  </p:cSld>
  <p:clrMapOvr>
    <a:masterClrMapping/>
  </p:clrMapOvr>
  <p:transition spd="med">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704850"/>
            <a:ext cx="8229600" cy="742950"/>
          </a:xfrm>
        </p:spPr>
        <p:txBody>
          <a:bodyPr/>
          <a:lstStyle/>
          <a:p>
            <a:pPr algn="ctr" rtl="1" eaLnBrk="1" hangingPunct="1"/>
            <a:r>
              <a:rPr lang="fa-IR" smtClean="0"/>
              <a:t>روشهاي مبتني بر تنزيل گردش وجوه نقد</a:t>
            </a:r>
            <a:endParaRPr lang="en-US" smtClean="0"/>
          </a:p>
        </p:txBody>
      </p:sp>
      <p:sp>
        <p:nvSpPr>
          <p:cNvPr id="35843" name="Content Placeholder 2"/>
          <p:cNvSpPr>
            <a:spLocks noGrp="1"/>
          </p:cNvSpPr>
          <p:nvPr>
            <p:ph idx="1"/>
          </p:nvPr>
        </p:nvSpPr>
        <p:spPr>
          <a:xfrm>
            <a:off x="457200" y="1447800"/>
            <a:ext cx="8229600" cy="4876800"/>
          </a:xfrm>
        </p:spPr>
        <p:txBody>
          <a:bodyPr/>
          <a:lstStyle/>
          <a:p>
            <a:pPr algn="r" rtl="1" eaLnBrk="1" hangingPunct="1"/>
            <a:r>
              <a:rPr lang="fa-IR" smtClean="0">
                <a:ea typeface="Majalla UI"/>
              </a:rPr>
              <a:t>ب- ارزش فعلي خالص (</a:t>
            </a:r>
            <a:r>
              <a:rPr lang="en-US" smtClean="0"/>
              <a:t>: (NPV </a:t>
            </a:r>
          </a:p>
          <a:p>
            <a:pPr algn="r" rtl="1" eaLnBrk="1" hangingPunct="1"/>
            <a:r>
              <a:rPr lang="fa-IR" smtClean="0">
                <a:ea typeface="Majalla UI"/>
              </a:rPr>
              <a:t>در اين روش كليه وجوه نقد دريافتي و پرداختي با يك نرخ بازده قابل قبول تنزيل مي گردد .</a:t>
            </a:r>
          </a:p>
          <a:p>
            <a:pPr algn="r" rtl="1" eaLnBrk="1" hangingPunct="1"/>
            <a:r>
              <a:rPr lang="fa-IR" smtClean="0">
                <a:ea typeface="Majalla UI"/>
              </a:rPr>
              <a:t>اگر ارزش فعلي وجوه نقد دريافتي بيش ارزش وجوه نقد پرداختي باشد ،پروژه تحت بررسي قابل قبول خواهد بود .</a:t>
            </a:r>
          </a:p>
          <a:p>
            <a:pPr algn="r" rtl="1" eaLnBrk="1" hangingPunct="1"/>
            <a:r>
              <a:rPr lang="fa-IR" smtClean="0">
                <a:ea typeface="Majalla UI"/>
              </a:rPr>
              <a:t>در اين بررسي ، نرخ بازده قابل قبول كه معمولا مساوي هزينه تامين مالي است ، توسط مديريت انتخاب مي شود .</a:t>
            </a:r>
            <a:endParaRPr lang="en-US" smtClean="0"/>
          </a:p>
        </p:txBody>
      </p:sp>
      <p:pic>
        <p:nvPicPr>
          <p:cNvPr id="35844" name="Picture 1" descr="H:\image\Finance4.jpg"/>
          <p:cNvPicPr>
            <a:picLocks noChangeAspect="1" noChangeArrowheads="1"/>
          </p:cNvPicPr>
          <p:nvPr/>
        </p:nvPicPr>
        <p:blipFill>
          <a:blip r:embed="rId2" cstate="print"/>
          <a:srcRect/>
          <a:stretch>
            <a:fillRect/>
          </a:stretch>
        </p:blipFill>
        <p:spPr bwMode="auto">
          <a:xfrm>
            <a:off x="928688" y="4624388"/>
            <a:ext cx="7315200" cy="2233612"/>
          </a:xfrm>
          <a:prstGeom prst="rect">
            <a:avLst/>
          </a:prstGeom>
          <a:noFill/>
          <a:ln w="9525">
            <a:noFill/>
            <a:miter lim="800000"/>
            <a:headEnd/>
            <a:tailEnd/>
          </a:ln>
        </p:spPr>
      </p:pic>
      <p:sp>
        <p:nvSpPr>
          <p:cNvPr id="35845" name="Slide Number Placeholder 3"/>
          <p:cNvSpPr>
            <a:spLocks noGrp="1"/>
          </p:cNvSpPr>
          <p:nvPr>
            <p:ph type="sldNum" sz="quarter" idx="12"/>
          </p:nvPr>
        </p:nvSpPr>
        <p:spPr bwMode="auto">
          <a:noFill/>
          <a:ln>
            <a:miter lim="800000"/>
            <a:headEnd/>
            <a:tailEnd/>
          </a:ln>
        </p:spPr>
        <p:txBody>
          <a:bodyPr/>
          <a:lstStyle/>
          <a:p>
            <a:fld id="{8D3DBEFE-5926-4B25-8C33-A22A94720404}" type="slidenum">
              <a:rPr lang="en-US" smtClean="0"/>
              <a:pPr/>
              <a:t>24</a:t>
            </a:fld>
            <a:endParaRPr lang="en-US" smtClean="0"/>
          </a:p>
        </p:txBody>
      </p:sp>
    </p:spTree>
  </p:cSld>
  <p:clrMapOvr>
    <a:masterClrMapping/>
  </p:clrMapOvr>
  <p:transition spd="med">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ctr" rtl="1" eaLnBrk="1" hangingPunct="1"/>
            <a:r>
              <a:rPr lang="fa-IR" smtClean="0"/>
              <a:t>ارزش فعلي خالص </a:t>
            </a:r>
            <a:r>
              <a:rPr lang="en-US" smtClean="0"/>
              <a:t>(NPV)</a:t>
            </a:r>
          </a:p>
        </p:txBody>
      </p:sp>
      <p:sp>
        <p:nvSpPr>
          <p:cNvPr id="3" name="Content Placeholder 2"/>
          <p:cNvSpPr>
            <a:spLocks noGrp="1"/>
          </p:cNvSpPr>
          <p:nvPr>
            <p:ph idx="1"/>
          </p:nvPr>
        </p:nvSpPr>
        <p:spPr/>
        <p:txBody>
          <a:bodyPr>
            <a:normAutofit fontScale="92500"/>
          </a:bodyPr>
          <a:lstStyle/>
          <a:p>
            <a:pPr marL="274320" indent="-274320" algn="r" rtl="1" eaLnBrk="1" fontAlgn="auto" hangingPunct="1">
              <a:spcAft>
                <a:spcPts val="0"/>
              </a:spcAft>
              <a:buClr>
                <a:schemeClr val="accent3"/>
              </a:buClr>
              <a:buFont typeface="Wingdings 2"/>
              <a:buChar char=""/>
              <a:defRPr/>
            </a:pPr>
            <a:r>
              <a:rPr lang="fa-IR" dirty="0" smtClean="0"/>
              <a:t>مثال : </a:t>
            </a:r>
          </a:p>
          <a:p>
            <a:pPr marL="274320" indent="-274320" algn="r" rtl="1" eaLnBrk="1" fontAlgn="auto" hangingPunct="1">
              <a:spcAft>
                <a:spcPts val="0"/>
              </a:spcAft>
              <a:buClr>
                <a:schemeClr val="accent3"/>
              </a:buClr>
              <a:buFont typeface="Wingdings 2"/>
              <a:buNone/>
              <a:defRPr/>
            </a:pPr>
            <a:r>
              <a:rPr lang="fa-IR" dirty="0" smtClean="0"/>
              <a:t> اجراي پروژه اي مستلزم  پرداخت وجه نقد به مبلغ 3.352.200 ريال است كه در طول 5 سال همه ساله مبلغ 1.000.000 ريال صرفه جويي ايجاد مي كند . نرخ بازده قابل قبول براي شركت فوق 12% فرض مي گردد .</a:t>
            </a:r>
          </a:p>
          <a:p>
            <a:pPr marL="274320" indent="-274320" algn="r" rtl="1" eaLnBrk="1" fontAlgn="auto" hangingPunct="1">
              <a:spcAft>
                <a:spcPts val="0"/>
              </a:spcAft>
              <a:buClr>
                <a:schemeClr val="accent3"/>
              </a:buClr>
              <a:buFont typeface="Wingdings 2"/>
              <a:buNone/>
              <a:defRPr/>
            </a:pPr>
            <a:r>
              <a:rPr lang="fa-IR" dirty="0" smtClean="0"/>
              <a:t>مي خواهيم </a:t>
            </a:r>
            <a:r>
              <a:rPr lang="en-US" dirty="0" smtClean="0"/>
              <a:t>NPV</a:t>
            </a:r>
            <a:r>
              <a:rPr lang="fa-IR" dirty="0" smtClean="0"/>
              <a:t> را بدست آوريم :</a:t>
            </a:r>
          </a:p>
          <a:p>
            <a:pPr marL="274320" indent="-274320" algn="r" rtl="1" eaLnBrk="1" fontAlgn="auto" hangingPunct="1">
              <a:spcAft>
                <a:spcPts val="0"/>
              </a:spcAft>
              <a:buClr>
                <a:schemeClr val="accent3"/>
              </a:buClr>
              <a:buFont typeface="Wingdings 2"/>
              <a:buNone/>
              <a:defRPr/>
            </a:pPr>
            <a:r>
              <a:rPr lang="fa-IR" dirty="0" smtClean="0"/>
              <a:t>چون ارقام صرفه جوييها در 5 سال يكسان است ، ارزش فعلي آن براحتي از جدول ارزش فعلي اقساط مساوي( سالواره ) بدست مي آيد .</a:t>
            </a:r>
            <a:r>
              <a:rPr lang="en-US" dirty="0" smtClean="0"/>
              <a:t>  </a:t>
            </a:r>
            <a:endParaRPr lang="fa-IR" dirty="0" smtClean="0"/>
          </a:p>
          <a:p>
            <a:pPr marL="274320" indent="-274320" rtl="1" eaLnBrk="1" fontAlgn="auto" hangingPunct="1">
              <a:spcAft>
                <a:spcPts val="0"/>
              </a:spcAft>
              <a:buClr>
                <a:schemeClr val="accent3"/>
              </a:buClr>
              <a:buFont typeface="Wingdings 2"/>
              <a:buNone/>
              <a:defRPr/>
            </a:pPr>
            <a:r>
              <a:rPr lang="fa-IR" dirty="0" smtClean="0"/>
              <a:t>3.604.800= (12</a:t>
            </a:r>
            <a:r>
              <a:rPr lang="en-US" dirty="0" err="1" smtClean="0"/>
              <a:t>i</a:t>
            </a:r>
            <a:r>
              <a:rPr lang="en-US" dirty="0" smtClean="0"/>
              <a:t> = </a:t>
            </a:r>
            <a:r>
              <a:rPr lang="fa-IR" dirty="0" smtClean="0"/>
              <a:t> و 5 </a:t>
            </a:r>
            <a:r>
              <a:rPr lang="en-US" dirty="0" smtClean="0"/>
              <a:t> f (n=</a:t>
            </a:r>
            <a:r>
              <a:rPr lang="fa-IR" dirty="0" smtClean="0"/>
              <a:t>× 1.000.000</a:t>
            </a:r>
            <a:r>
              <a:rPr lang="en-US" dirty="0" smtClean="0"/>
              <a:t> PV=</a:t>
            </a:r>
          </a:p>
          <a:p>
            <a:pPr marL="274320" indent="-274320" algn="r" rtl="1" eaLnBrk="1" fontAlgn="auto" hangingPunct="1">
              <a:spcAft>
                <a:spcPts val="0"/>
              </a:spcAft>
              <a:buClr>
                <a:schemeClr val="accent3"/>
              </a:buClr>
              <a:buFont typeface="Wingdings 2"/>
              <a:buNone/>
              <a:defRPr/>
            </a:pPr>
            <a:r>
              <a:rPr lang="fa-IR" dirty="0" smtClean="0"/>
              <a:t>                                               3.6048</a:t>
            </a:r>
            <a:endParaRPr lang="en-US" dirty="0" smtClean="0"/>
          </a:p>
          <a:p>
            <a:pPr marL="274320" indent="-274320" rtl="1" eaLnBrk="1" fontAlgn="auto" hangingPunct="1">
              <a:spcAft>
                <a:spcPts val="0"/>
              </a:spcAft>
              <a:buClr>
                <a:schemeClr val="accent3"/>
              </a:buClr>
              <a:buFont typeface="Wingdings 2"/>
              <a:buNone/>
              <a:defRPr/>
            </a:pPr>
            <a:r>
              <a:rPr lang="fa-IR" dirty="0" smtClean="0"/>
              <a:t> ريال 252.600=3.352.200-3.604.800</a:t>
            </a:r>
            <a:r>
              <a:rPr lang="en-US" dirty="0" smtClean="0"/>
              <a:t>NPV= </a:t>
            </a:r>
            <a:endParaRPr lang="en-US" dirty="0"/>
          </a:p>
        </p:txBody>
      </p:sp>
      <p:sp>
        <p:nvSpPr>
          <p:cNvPr id="5" name="Right Brace 4"/>
          <p:cNvSpPr/>
          <p:nvPr/>
        </p:nvSpPr>
        <p:spPr>
          <a:xfrm rot="5400000">
            <a:off x="3543300" y="4064000"/>
            <a:ext cx="533400" cy="21336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pic>
        <p:nvPicPr>
          <p:cNvPr id="36869" name="Picture 2" descr="C:\Users\H\Desktop\تصاویر حسابداری\10.jpg"/>
          <p:cNvPicPr>
            <a:picLocks noChangeAspect="1" noChangeArrowheads="1"/>
          </p:cNvPicPr>
          <p:nvPr/>
        </p:nvPicPr>
        <p:blipFill>
          <a:blip r:embed="rId2" cstate="print"/>
          <a:srcRect/>
          <a:stretch>
            <a:fillRect/>
          </a:stretch>
        </p:blipFill>
        <p:spPr bwMode="auto">
          <a:xfrm>
            <a:off x="6400800" y="5126038"/>
            <a:ext cx="2819400" cy="1731962"/>
          </a:xfrm>
          <a:prstGeom prst="rect">
            <a:avLst/>
          </a:prstGeom>
          <a:noFill/>
          <a:ln w="9525">
            <a:noFill/>
            <a:miter lim="800000"/>
            <a:headEnd/>
            <a:tailEnd/>
          </a:ln>
        </p:spPr>
      </p:pic>
      <p:sp>
        <p:nvSpPr>
          <p:cNvPr id="36870" name="Slide Number Placeholder 5"/>
          <p:cNvSpPr>
            <a:spLocks noGrp="1"/>
          </p:cNvSpPr>
          <p:nvPr>
            <p:ph type="sldNum" sz="quarter" idx="12"/>
          </p:nvPr>
        </p:nvSpPr>
        <p:spPr bwMode="auto">
          <a:noFill/>
          <a:ln>
            <a:miter lim="800000"/>
            <a:headEnd/>
            <a:tailEnd/>
          </a:ln>
        </p:spPr>
        <p:txBody>
          <a:bodyPr/>
          <a:lstStyle/>
          <a:p>
            <a:fld id="{CF38E78D-3CAB-48BE-96FC-E5E4E302BAA6}" type="slidenum">
              <a:rPr lang="en-US" smtClean="0"/>
              <a:pPr/>
              <a:t>25</a:t>
            </a:fld>
            <a:endParaRPr lang="en-US" smtClean="0"/>
          </a:p>
        </p:txBody>
      </p:sp>
    </p:spTree>
  </p:cSld>
  <p:clrMapOvr>
    <a:masterClrMapping/>
  </p:clrMapOvr>
  <p:transition spd="med">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ctr" rtl="1" eaLnBrk="1" hangingPunct="1"/>
            <a:r>
              <a:rPr lang="fa-IR" smtClean="0"/>
              <a:t>ارزش فعلي خالص </a:t>
            </a:r>
            <a:r>
              <a:rPr lang="en-US" smtClean="0"/>
              <a:t>(NPV)</a:t>
            </a:r>
          </a:p>
        </p:txBody>
      </p:sp>
      <p:sp>
        <p:nvSpPr>
          <p:cNvPr id="3" name="Content Placeholder 2"/>
          <p:cNvSpPr>
            <a:spLocks noGrp="1"/>
          </p:cNvSpPr>
          <p:nvPr>
            <p:ph idx="1"/>
          </p:nvPr>
        </p:nvSpPr>
        <p:spPr/>
        <p:txBody>
          <a:bodyPr>
            <a:normAutofit lnSpcReduction="10000"/>
          </a:bodyPr>
          <a:lstStyle/>
          <a:p>
            <a:pPr marL="274320" indent="-274320" algn="r" rtl="1" eaLnBrk="1" fontAlgn="auto" hangingPunct="1">
              <a:spcAft>
                <a:spcPts val="0"/>
              </a:spcAft>
              <a:buClr>
                <a:schemeClr val="accent3"/>
              </a:buClr>
              <a:buFont typeface="Wingdings 2"/>
              <a:buChar char=""/>
              <a:defRPr/>
            </a:pPr>
            <a:r>
              <a:rPr lang="fa-IR" dirty="0" smtClean="0"/>
              <a:t>ادامه مثال :</a:t>
            </a:r>
          </a:p>
          <a:p>
            <a:pPr marL="274320" indent="-274320" algn="r" rtl="1" eaLnBrk="1" fontAlgn="auto" hangingPunct="1">
              <a:spcAft>
                <a:spcPts val="0"/>
              </a:spcAft>
              <a:buClr>
                <a:schemeClr val="accent3"/>
              </a:buClr>
              <a:buFont typeface="Wingdings 2"/>
              <a:buNone/>
              <a:defRPr/>
            </a:pPr>
            <a:r>
              <a:rPr lang="fa-IR" dirty="0" smtClean="0"/>
              <a:t> بطور كلي زماني كه </a:t>
            </a:r>
            <a:r>
              <a:rPr lang="en-US" dirty="0" smtClean="0"/>
              <a:t>NPV</a:t>
            </a:r>
            <a:r>
              <a:rPr lang="fa-IR" dirty="0" smtClean="0"/>
              <a:t> مثت باشد ، بازده پروژه تحت سرپرستي بيش از هزينه تامين رمايه بكار رفته در آن است .</a:t>
            </a:r>
          </a:p>
          <a:p>
            <a:pPr marL="274320" indent="-274320" algn="r" rtl="1" eaLnBrk="1" fontAlgn="auto" hangingPunct="1">
              <a:spcAft>
                <a:spcPts val="0"/>
              </a:spcAft>
              <a:buClr>
                <a:schemeClr val="accent3"/>
              </a:buClr>
              <a:buFont typeface="Wingdings 2"/>
              <a:buNone/>
              <a:defRPr/>
            </a:pPr>
            <a:r>
              <a:rPr lang="fa-IR" dirty="0" smtClean="0"/>
              <a:t> اگر هزينه تامين سرمايه شركت فوق 16% شود ارزش فعلي خالص پروژه به شرح ذيل محاسبه مي شود :</a:t>
            </a:r>
          </a:p>
          <a:p>
            <a:pPr marL="274320" indent="-274320" eaLnBrk="1" fontAlgn="auto" hangingPunct="1">
              <a:spcAft>
                <a:spcPts val="0"/>
              </a:spcAft>
              <a:buClr>
                <a:schemeClr val="accent3"/>
              </a:buClr>
              <a:buFont typeface="Wingdings 2"/>
              <a:buNone/>
              <a:defRPr/>
            </a:pPr>
            <a:r>
              <a:rPr lang="en-US" dirty="0" smtClean="0"/>
              <a:t>PV= </a:t>
            </a:r>
            <a:r>
              <a:rPr lang="fa-IR" dirty="0" smtClean="0"/>
              <a:t>ريال 3.274.300 =3.2743×1.000.000</a:t>
            </a:r>
          </a:p>
          <a:p>
            <a:pPr marL="274320" indent="-274320" eaLnBrk="1" fontAlgn="auto" hangingPunct="1">
              <a:spcAft>
                <a:spcPts val="0"/>
              </a:spcAft>
              <a:buClr>
                <a:schemeClr val="accent3"/>
              </a:buClr>
              <a:buFont typeface="Wingdings 2"/>
              <a:buNone/>
              <a:defRPr/>
            </a:pPr>
            <a:r>
              <a:rPr lang="en-US" dirty="0" smtClean="0"/>
              <a:t>NPV=</a:t>
            </a:r>
            <a:r>
              <a:rPr lang="fa-IR" dirty="0" smtClean="0"/>
              <a:t>( 77.900) = 3.352.200 -3.274.300 </a:t>
            </a:r>
          </a:p>
          <a:p>
            <a:pPr marL="274320" indent="-274320" algn="r" eaLnBrk="1" fontAlgn="auto" hangingPunct="1">
              <a:spcAft>
                <a:spcPts val="0"/>
              </a:spcAft>
              <a:buClr>
                <a:schemeClr val="accent3"/>
              </a:buClr>
              <a:buFont typeface="Wingdings 2"/>
              <a:buNone/>
              <a:defRPr/>
            </a:pPr>
            <a:r>
              <a:rPr lang="fa-IR" dirty="0" smtClean="0"/>
              <a:t>بدست آمدن ارزش فعلي خالص منفي به معناي غير قابل قبول بودن پروژه سرمايه گذاري (نه ضرر ) است و موجب رد آن مي گردد .(نرخ بازده طرح سرمايه گذاري كمتر از حداقل مورد توقع است )</a:t>
            </a:r>
            <a:endParaRPr lang="en-US" dirty="0"/>
          </a:p>
        </p:txBody>
      </p:sp>
      <p:sp>
        <p:nvSpPr>
          <p:cNvPr id="37892" name="Slide Number Placeholder 4"/>
          <p:cNvSpPr>
            <a:spLocks noGrp="1"/>
          </p:cNvSpPr>
          <p:nvPr>
            <p:ph type="sldNum" sz="quarter" idx="12"/>
          </p:nvPr>
        </p:nvSpPr>
        <p:spPr bwMode="auto">
          <a:noFill/>
          <a:ln>
            <a:miter lim="800000"/>
            <a:headEnd/>
            <a:tailEnd/>
          </a:ln>
        </p:spPr>
        <p:txBody>
          <a:bodyPr/>
          <a:lstStyle/>
          <a:p>
            <a:fld id="{2EA65740-F6EB-4B45-A7AD-23F430F2DF9F}" type="slidenum">
              <a:rPr lang="en-US" smtClean="0"/>
              <a:pPr/>
              <a:t>26</a:t>
            </a:fld>
            <a:endParaRPr lang="en-US" smtClean="0"/>
          </a:p>
        </p:txBody>
      </p:sp>
    </p:spTree>
  </p:cSld>
  <p:clrMapOvr>
    <a:masterClrMapping/>
  </p:clrMapOvr>
  <p:transition spd="med">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ctr" rtl="1" eaLnBrk="1" hangingPunct="1"/>
            <a:r>
              <a:rPr lang="fa-IR" smtClean="0"/>
              <a:t>ارزش فعلي خالص </a:t>
            </a:r>
            <a:r>
              <a:rPr lang="en-US" smtClean="0"/>
              <a:t>(NPV)</a:t>
            </a:r>
          </a:p>
        </p:txBody>
      </p:sp>
      <p:sp>
        <p:nvSpPr>
          <p:cNvPr id="38915" name="Content Placeholder 2"/>
          <p:cNvSpPr>
            <a:spLocks noGrp="1"/>
          </p:cNvSpPr>
          <p:nvPr>
            <p:ph idx="1"/>
          </p:nvPr>
        </p:nvSpPr>
        <p:spPr/>
        <p:txBody>
          <a:bodyPr/>
          <a:lstStyle/>
          <a:p>
            <a:pPr algn="r" rtl="1" eaLnBrk="1" hangingPunct="1"/>
            <a:r>
              <a:rPr lang="fa-IR" smtClean="0">
                <a:ea typeface="Majalla UI"/>
              </a:rPr>
              <a:t>محاسبه </a:t>
            </a:r>
            <a:r>
              <a:rPr lang="en-US" smtClean="0"/>
              <a:t>NPV</a:t>
            </a:r>
            <a:r>
              <a:rPr lang="fa-IR" smtClean="0">
                <a:ea typeface="Majalla UI"/>
              </a:rPr>
              <a:t> جريانهاي نقد نامساوي</a:t>
            </a:r>
          </a:p>
          <a:p>
            <a:pPr algn="r" rtl="1" eaLnBrk="1" hangingPunct="1">
              <a:buFont typeface="Wingdings 2" pitchFamily="18" charset="2"/>
              <a:buNone/>
            </a:pPr>
            <a:r>
              <a:rPr lang="fa-IR" smtClean="0">
                <a:ea typeface="Majalla UI"/>
              </a:rPr>
              <a:t> مثال : </a:t>
            </a:r>
          </a:p>
          <a:p>
            <a:pPr algn="r" rtl="1" eaLnBrk="1" hangingPunct="1">
              <a:buFont typeface="Wingdings 2" pitchFamily="18" charset="2"/>
              <a:buNone/>
            </a:pPr>
            <a:r>
              <a:rPr lang="fa-IR" smtClean="0">
                <a:ea typeface="Majalla UI"/>
              </a:rPr>
              <a:t> فرض كنيد هزينه تامين مالي پروژه اي 12% و جريانهاي نقد در هر يك از 5 سال عمر مفيد پروژه به ترتيب 1.800.000 ريال ، 1.200.000 ، 1.000.000 ، 500.000   و 500.000  باشد  .  در اين  صورت محاسبات مربوط چنين خواهد بود (با فرض 3.352.200 ريال مخارج پروژه)</a:t>
            </a:r>
            <a:r>
              <a:rPr lang="en-US" smtClean="0"/>
              <a:t> :</a:t>
            </a:r>
          </a:p>
          <a:p>
            <a:pPr algn="r" rtl="1" eaLnBrk="1" hangingPunct="1">
              <a:buFont typeface="Wingdings 2" pitchFamily="18" charset="2"/>
              <a:buNone/>
            </a:pPr>
            <a:endParaRPr lang="en-US" smtClean="0"/>
          </a:p>
        </p:txBody>
      </p:sp>
      <p:sp>
        <p:nvSpPr>
          <p:cNvPr id="38916" name="Slide Number Placeholder 3"/>
          <p:cNvSpPr>
            <a:spLocks noGrp="1"/>
          </p:cNvSpPr>
          <p:nvPr>
            <p:ph type="sldNum" sz="quarter" idx="12"/>
          </p:nvPr>
        </p:nvSpPr>
        <p:spPr bwMode="auto">
          <a:noFill/>
          <a:ln>
            <a:miter lim="800000"/>
            <a:headEnd/>
            <a:tailEnd/>
          </a:ln>
        </p:spPr>
        <p:txBody>
          <a:bodyPr/>
          <a:lstStyle/>
          <a:p>
            <a:fld id="{FFF723B8-4004-4EA1-855F-9C34E102577E}" type="slidenum">
              <a:rPr lang="en-US" smtClean="0"/>
              <a:pPr/>
              <a:t>27</a:t>
            </a:fld>
            <a:endParaRPr lang="en-US" smtClean="0"/>
          </a:p>
        </p:txBody>
      </p:sp>
    </p:spTree>
  </p:cSld>
  <p:clrMapOvr>
    <a:masterClrMapping/>
  </p:clrMapOvr>
  <p:transition spd="med">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gn="ctr" rtl="1" eaLnBrk="1" hangingPunct="1"/>
            <a:r>
              <a:rPr lang="fa-IR" smtClean="0"/>
              <a:t>ارزش فعلي خالص </a:t>
            </a:r>
            <a:r>
              <a:rPr lang="en-US" smtClean="0"/>
              <a:t>(NPV)</a:t>
            </a:r>
          </a:p>
        </p:txBody>
      </p:sp>
      <p:sp>
        <p:nvSpPr>
          <p:cNvPr id="3" name="Content Placeholder 2"/>
          <p:cNvSpPr>
            <a:spLocks noGrp="1"/>
          </p:cNvSpPr>
          <p:nvPr>
            <p:ph idx="1"/>
          </p:nvPr>
        </p:nvSpPr>
        <p:spPr/>
        <p:txBody>
          <a:bodyPr>
            <a:normAutofit fontScale="92500" lnSpcReduction="10000"/>
          </a:bodyPr>
          <a:lstStyle/>
          <a:p>
            <a:pPr marL="274320" indent="-274320" algn="r" rtl="1" eaLnBrk="1" fontAlgn="auto" hangingPunct="1">
              <a:spcAft>
                <a:spcPts val="0"/>
              </a:spcAft>
              <a:buClr>
                <a:schemeClr val="accent3"/>
              </a:buClr>
              <a:buFont typeface="Wingdings 2"/>
              <a:buChar char=""/>
              <a:defRPr/>
            </a:pPr>
            <a:r>
              <a:rPr lang="fa-IR" dirty="0" smtClean="0"/>
              <a:t>ادامه مثال</a:t>
            </a:r>
          </a:p>
          <a:p>
            <a:pPr marL="274320" indent="-274320" algn="r" rtl="1" eaLnBrk="1" fontAlgn="auto" hangingPunct="1">
              <a:spcAft>
                <a:spcPts val="0"/>
              </a:spcAft>
              <a:buClr>
                <a:schemeClr val="accent3"/>
              </a:buClr>
              <a:buFont typeface="Wingdings 2"/>
              <a:buNone/>
              <a:defRPr/>
            </a:pPr>
            <a:r>
              <a:rPr lang="fa-IR" dirty="0" smtClean="0"/>
              <a:t> سال      فاكتور تنزيل 12%     وجوه نقد حاصل    ارزش فعلي وجوه نقد</a:t>
            </a:r>
          </a:p>
          <a:p>
            <a:pPr marL="274320" indent="-274320" algn="r" rtl="1" eaLnBrk="1" fontAlgn="auto" hangingPunct="1">
              <a:spcAft>
                <a:spcPts val="0"/>
              </a:spcAft>
              <a:buClr>
                <a:schemeClr val="accent3"/>
              </a:buClr>
              <a:buFont typeface="Wingdings 2"/>
              <a:buNone/>
              <a:defRPr/>
            </a:pPr>
            <a:r>
              <a:rPr lang="fa-IR" dirty="0" smtClean="0"/>
              <a:t>  1              0.8929              1.800.000              1.607.200</a:t>
            </a:r>
          </a:p>
          <a:p>
            <a:pPr marL="274320" indent="-274320" algn="r" rtl="1" eaLnBrk="1" fontAlgn="auto" hangingPunct="1">
              <a:spcAft>
                <a:spcPts val="0"/>
              </a:spcAft>
              <a:buClr>
                <a:schemeClr val="accent3"/>
              </a:buClr>
              <a:buFont typeface="Wingdings 2"/>
              <a:buNone/>
              <a:defRPr/>
            </a:pPr>
            <a:r>
              <a:rPr lang="fa-IR" dirty="0" smtClean="0"/>
              <a:t>  2              0.7972               1.200.000              956.600</a:t>
            </a:r>
          </a:p>
          <a:p>
            <a:pPr marL="274320" indent="-274320" algn="r" rtl="1" eaLnBrk="1" fontAlgn="auto" hangingPunct="1">
              <a:spcAft>
                <a:spcPts val="0"/>
              </a:spcAft>
              <a:buClr>
                <a:schemeClr val="accent3"/>
              </a:buClr>
              <a:buFont typeface="Wingdings 2"/>
              <a:buNone/>
              <a:defRPr/>
            </a:pPr>
            <a:r>
              <a:rPr lang="fa-IR" dirty="0" smtClean="0"/>
              <a:t>  3              0.7118               1.000.000              711.800</a:t>
            </a:r>
          </a:p>
          <a:p>
            <a:pPr marL="274320" indent="-274320" algn="r" rtl="1" eaLnBrk="1" fontAlgn="auto" hangingPunct="1">
              <a:spcAft>
                <a:spcPts val="0"/>
              </a:spcAft>
              <a:buClr>
                <a:schemeClr val="accent3"/>
              </a:buClr>
              <a:buFont typeface="Wingdings 2"/>
              <a:buNone/>
              <a:defRPr/>
            </a:pPr>
            <a:r>
              <a:rPr lang="fa-IR" dirty="0" smtClean="0"/>
              <a:t>  4              0.6355                500.000               317.800</a:t>
            </a:r>
          </a:p>
          <a:p>
            <a:pPr marL="274320" indent="-274320" algn="r" rtl="1" eaLnBrk="1" fontAlgn="auto" hangingPunct="1">
              <a:spcAft>
                <a:spcPts val="0"/>
              </a:spcAft>
              <a:buClr>
                <a:schemeClr val="accent3"/>
              </a:buClr>
              <a:buFont typeface="Wingdings 2"/>
              <a:buNone/>
              <a:defRPr/>
            </a:pPr>
            <a:r>
              <a:rPr lang="fa-IR" dirty="0" smtClean="0"/>
              <a:t>  5              0.5674                500.000               283.700</a:t>
            </a:r>
          </a:p>
          <a:p>
            <a:pPr marL="274320" indent="-274320" algn="r" rtl="1" eaLnBrk="1" fontAlgn="auto" hangingPunct="1">
              <a:spcAft>
                <a:spcPts val="0"/>
              </a:spcAft>
              <a:buClr>
                <a:schemeClr val="accent3"/>
              </a:buClr>
              <a:buFont typeface="Wingdings 2"/>
              <a:buNone/>
              <a:defRPr/>
            </a:pPr>
            <a:r>
              <a:rPr lang="fa-IR" dirty="0" smtClean="0"/>
              <a:t>  ارزش فعلي وجوه نقد                                            3.877.100</a:t>
            </a:r>
          </a:p>
          <a:p>
            <a:pPr marL="274320" indent="-274320" algn="r" rtl="1" eaLnBrk="1" fontAlgn="auto" hangingPunct="1">
              <a:spcAft>
                <a:spcPts val="0"/>
              </a:spcAft>
              <a:buClr>
                <a:schemeClr val="accent3"/>
              </a:buClr>
              <a:buFont typeface="Wingdings 2"/>
              <a:buNone/>
              <a:defRPr/>
            </a:pPr>
            <a:r>
              <a:rPr lang="en-US" dirty="0" smtClean="0"/>
              <a:t>  </a:t>
            </a:r>
            <a:r>
              <a:rPr lang="fa-IR" dirty="0" smtClean="0"/>
              <a:t>مخارج پروژه                                                ( 3.352.200)</a:t>
            </a:r>
          </a:p>
          <a:p>
            <a:pPr marL="274320" indent="-274320" algn="r" rtl="1" eaLnBrk="1" fontAlgn="auto" hangingPunct="1">
              <a:spcAft>
                <a:spcPts val="0"/>
              </a:spcAft>
              <a:buClr>
                <a:schemeClr val="accent3"/>
              </a:buClr>
              <a:buFont typeface="Wingdings 2"/>
              <a:buNone/>
              <a:defRPr/>
            </a:pPr>
            <a:r>
              <a:rPr lang="fa-IR" dirty="0" smtClean="0"/>
              <a:t>   </a:t>
            </a:r>
            <a:r>
              <a:rPr lang="en-US" dirty="0" smtClean="0"/>
              <a:t>NPV</a:t>
            </a:r>
            <a:r>
              <a:rPr lang="fa-IR" dirty="0" smtClean="0"/>
              <a:t> ارزش فعلی خالص                                     524.900                    </a:t>
            </a:r>
          </a:p>
          <a:p>
            <a:pPr marL="274320" indent="-274320" algn="r" rtl="1" eaLnBrk="1" fontAlgn="auto" hangingPunct="1">
              <a:spcAft>
                <a:spcPts val="0"/>
              </a:spcAft>
              <a:buClr>
                <a:schemeClr val="accent3"/>
              </a:buClr>
              <a:buFont typeface="Wingdings 2"/>
              <a:buNone/>
              <a:defRPr/>
            </a:pPr>
            <a:endParaRPr lang="en-US" dirty="0"/>
          </a:p>
        </p:txBody>
      </p:sp>
      <p:cxnSp>
        <p:nvCxnSpPr>
          <p:cNvPr id="5" name="Straight Connector 4"/>
          <p:cNvCxnSpPr/>
          <p:nvPr/>
        </p:nvCxnSpPr>
        <p:spPr>
          <a:xfrm rot="10800000">
            <a:off x="1371600" y="47244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95400" y="5486400"/>
            <a:ext cx="1447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942" name="Slide Number Placeholder 5"/>
          <p:cNvSpPr>
            <a:spLocks noGrp="1"/>
          </p:cNvSpPr>
          <p:nvPr>
            <p:ph type="sldNum" sz="quarter" idx="12"/>
          </p:nvPr>
        </p:nvSpPr>
        <p:spPr bwMode="auto">
          <a:noFill/>
          <a:ln>
            <a:miter lim="800000"/>
            <a:headEnd/>
            <a:tailEnd/>
          </a:ln>
        </p:spPr>
        <p:txBody>
          <a:bodyPr/>
          <a:lstStyle/>
          <a:p>
            <a:fld id="{5DAC93BF-7656-4DC1-B396-A573397B66AE}" type="slidenum">
              <a:rPr lang="en-US" smtClean="0"/>
              <a:pPr/>
              <a:t>28</a:t>
            </a:fld>
            <a:endParaRPr lang="en-US" smtClean="0"/>
          </a:p>
        </p:txBody>
      </p:sp>
    </p:spTree>
  </p:cSld>
  <p:clrMapOvr>
    <a:masterClrMapping/>
  </p:clrMapOvr>
  <p:transition spd="med">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ctr" rtl="1" eaLnBrk="1" hangingPunct="1"/>
            <a:r>
              <a:rPr lang="fa-IR" smtClean="0"/>
              <a:t>مقايسه روش </a:t>
            </a:r>
            <a:r>
              <a:rPr lang="en-US" smtClean="0"/>
              <a:t>IRR</a:t>
            </a:r>
            <a:r>
              <a:rPr lang="fa-IR" smtClean="0"/>
              <a:t> با </a:t>
            </a:r>
            <a:r>
              <a:rPr lang="en-US" smtClean="0"/>
              <a:t>NPV</a:t>
            </a:r>
          </a:p>
        </p:txBody>
      </p:sp>
      <p:sp>
        <p:nvSpPr>
          <p:cNvPr id="3" name="Content Placeholder 2"/>
          <p:cNvSpPr>
            <a:spLocks noGrp="1"/>
          </p:cNvSpPr>
          <p:nvPr>
            <p:ph idx="1"/>
          </p:nvPr>
        </p:nvSpPr>
        <p:spPr/>
        <p:txBody>
          <a:bodyPr>
            <a:normAutofit lnSpcReduction="100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اگرچه  در اغلب موارد نتیجه ارزیابی پروژه های سرمایه گذاری در دو روش بالا یکسان است اما در شرایطی خاص ، این روشها می توانند متفاوت باشند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1- زمان بندی متفاوت گردش نقدی پروژه ها</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2- تفاوت مبالغ سرمایه گذاری اولیه پروژه ها</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3- تفاوت عمر پروژه ها </a:t>
            </a:r>
          </a:p>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4- در روش </a:t>
            </a:r>
            <a:r>
              <a:rPr lang="fi-FI" dirty="0" smtClean="0">
                <a:latin typeface="Arial" pitchFamily="34" charset="0"/>
                <a:cs typeface="Arial" pitchFamily="34" charset="0"/>
              </a:rPr>
              <a:t>IRR</a:t>
            </a:r>
            <a:r>
              <a:rPr lang="en-US" dirty="0" smtClean="0">
                <a:latin typeface="Arial" pitchFamily="34" charset="0"/>
                <a:cs typeface="Arial" pitchFamily="34" charset="0"/>
              </a:rPr>
              <a:t> </a:t>
            </a:r>
            <a:r>
              <a:rPr lang="fa-IR" dirty="0" smtClean="0">
                <a:latin typeface="Arial" pitchFamily="34" charset="0"/>
                <a:cs typeface="Arial" pitchFamily="34" charset="0"/>
              </a:rPr>
              <a:t> فرض بر اینست  که  وجوه نقد حاصل از اجرای پروژه های سرمایه گذاری مجددا با نرخ بازده داخلی سرمایه گذاری    می شود . در حالی که در روش </a:t>
            </a:r>
            <a:r>
              <a:rPr lang="fi-FI" dirty="0" smtClean="0">
                <a:latin typeface="Arial" pitchFamily="34" charset="0"/>
                <a:cs typeface="Arial" pitchFamily="34" charset="0"/>
              </a:rPr>
              <a:t>NPV</a:t>
            </a:r>
            <a:r>
              <a:rPr lang="en-US" dirty="0" smtClean="0">
                <a:latin typeface="Arial" pitchFamily="34" charset="0"/>
                <a:cs typeface="Arial" pitchFamily="34" charset="0"/>
              </a:rPr>
              <a:t> </a:t>
            </a:r>
            <a:r>
              <a:rPr lang="fa-IR" dirty="0" smtClean="0">
                <a:latin typeface="Arial" pitchFamily="34" charset="0"/>
                <a:cs typeface="Arial" pitchFamily="34" charset="0"/>
              </a:rPr>
              <a:t> فرض بر اینست که وجوه نقد حاصل از اجرای پروژه مجدداً با نرخ بازده مورد انتظار (هزینه تامین مالی ) سرمایه گذاری می شود . </a:t>
            </a:r>
          </a:p>
          <a:p>
            <a:pPr marL="274320" indent="-274320" algn="r" rtl="1" eaLnBrk="1" fontAlgn="auto" hangingPunct="1">
              <a:spcAft>
                <a:spcPts val="0"/>
              </a:spcAft>
              <a:buClr>
                <a:schemeClr val="accent3"/>
              </a:buClr>
              <a:buFont typeface="Wingdings 2"/>
              <a:buChar char=""/>
              <a:defRPr/>
            </a:pPr>
            <a:endParaRPr lang="en-US" dirty="0">
              <a:latin typeface="Arial" pitchFamily="34" charset="0"/>
              <a:cs typeface="Arial" pitchFamily="34" charset="0"/>
            </a:endParaRPr>
          </a:p>
        </p:txBody>
      </p:sp>
      <p:sp>
        <p:nvSpPr>
          <p:cNvPr id="40964" name="Slide Number Placeholder 4"/>
          <p:cNvSpPr>
            <a:spLocks noGrp="1"/>
          </p:cNvSpPr>
          <p:nvPr>
            <p:ph type="sldNum" sz="quarter" idx="12"/>
          </p:nvPr>
        </p:nvSpPr>
        <p:spPr bwMode="auto">
          <a:noFill/>
          <a:ln>
            <a:miter lim="800000"/>
            <a:headEnd/>
            <a:tailEnd/>
          </a:ln>
        </p:spPr>
        <p:txBody>
          <a:bodyPr/>
          <a:lstStyle/>
          <a:p>
            <a:fld id="{FC1465B1-A346-45D4-A61B-49170C56BA02}" type="slidenum">
              <a:rPr lang="en-US" smtClean="0"/>
              <a:pPr/>
              <a:t>29</a:t>
            </a:fld>
            <a:endParaRPr lang="en-US" smtClean="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rtl="1" eaLnBrk="1" hangingPunct="1"/>
            <a:r>
              <a:rPr lang="fa-IR" smtClean="0">
                <a:cs typeface="B Nazanin" pitchFamily="2" charset="-78"/>
              </a:rPr>
              <a:t>مقدمه</a:t>
            </a:r>
            <a:endParaRPr lang="en-US" smtClean="0">
              <a:cs typeface="B Nazanin" pitchFamily="2" charset="-78"/>
            </a:endParaRPr>
          </a:p>
        </p:txBody>
      </p:sp>
      <p:sp>
        <p:nvSpPr>
          <p:cNvPr id="14339" name="Content Placeholder 2"/>
          <p:cNvSpPr>
            <a:spLocks noGrp="1"/>
          </p:cNvSpPr>
          <p:nvPr>
            <p:ph idx="1"/>
          </p:nvPr>
        </p:nvSpPr>
        <p:spPr>
          <a:xfrm>
            <a:off x="457200" y="1935163"/>
            <a:ext cx="8229600" cy="1951037"/>
          </a:xfrm>
        </p:spPr>
        <p:txBody>
          <a:bodyPr/>
          <a:lstStyle/>
          <a:p>
            <a:pPr algn="r" rtl="1" eaLnBrk="1" hangingPunct="1"/>
            <a:endParaRPr lang="fa-IR" smtClean="0">
              <a:cs typeface="B Nazanin" pitchFamily="2" charset="-78"/>
            </a:endParaRPr>
          </a:p>
          <a:p>
            <a:pPr algn="just" rtl="1" eaLnBrk="1" hangingPunct="1"/>
            <a:r>
              <a:rPr lang="fa-IR" smtClean="0">
                <a:cs typeface="B Nazanin" pitchFamily="2" charset="-78"/>
              </a:rPr>
              <a:t>بودجه بندي </a:t>
            </a:r>
            <a:r>
              <a:rPr lang="fa-IR" sz="2800" smtClean="0">
                <a:cs typeface="B Nazanin" pitchFamily="2" charset="-78"/>
              </a:rPr>
              <a:t>سرمايه اي جزيي از بودجه بندي مالي (بخش دوم بودجه بندي جامع )مي باشد . بخش ديگر بودجه بندي جامع ، بودجه بندي عملياتي است .</a:t>
            </a:r>
          </a:p>
          <a:p>
            <a:pPr algn="r" rtl="1" eaLnBrk="1" hangingPunct="1"/>
            <a:endParaRPr lang="fa-IR" sz="2800" smtClean="0">
              <a:cs typeface="B Nazanin" pitchFamily="2" charset="-78"/>
            </a:endParaRPr>
          </a:p>
          <a:p>
            <a:pPr algn="r" rtl="1" eaLnBrk="1" hangingPunct="1">
              <a:buFont typeface="Wingdings 2" pitchFamily="18" charset="2"/>
              <a:buNone/>
            </a:pPr>
            <a:endParaRPr lang="fa-IR" sz="2800" smtClean="0">
              <a:cs typeface="B Nazanin" pitchFamily="2" charset="-78"/>
            </a:endParaRPr>
          </a:p>
          <a:p>
            <a:pPr algn="r" rtl="1" eaLnBrk="1" hangingPunct="1"/>
            <a:endParaRPr lang="fa-IR" sz="2800" smtClean="0">
              <a:cs typeface="B Nazanin" pitchFamily="2" charset="-78"/>
            </a:endParaRPr>
          </a:p>
          <a:p>
            <a:pPr algn="r" rtl="1" eaLnBrk="1" hangingPunct="1"/>
            <a:endParaRPr lang="fa-IR" sz="2800" smtClean="0">
              <a:cs typeface="B Nazanin" pitchFamily="2" charset="-78"/>
            </a:endParaRPr>
          </a:p>
        </p:txBody>
      </p:sp>
      <p:pic>
        <p:nvPicPr>
          <p:cNvPr id="14340" name="Picture 7" descr="C:\Users\H\Desktop\تصاویر حسابداری\33333.jpg"/>
          <p:cNvPicPr>
            <a:picLocks noChangeAspect="1" noChangeArrowheads="1"/>
          </p:cNvPicPr>
          <p:nvPr/>
        </p:nvPicPr>
        <p:blipFill>
          <a:blip r:embed="rId3" cstate="print"/>
          <a:srcRect/>
          <a:stretch>
            <a:fillRect/>
          </a:stretch>
        </p:blipFill>
        <p:spPr bwMode="auto">
          <a:xfrm>
            <a:off x="0" y="3643313"/>
            <a:ext cx="4071938" cy="3214687"/>
          </a:xfrm>
          <a:prstGeom prst="rect">
            <a:avLst/>
          </a:prstGeom>
          <a:noFill/>
          <a:ln w="9525">
            <a:noFill/>
            <a:miter lim="800000"/>
            <a:headEnd/>
            <a:tailEnd/>
          </a:ln>
        </p:spPr>
      </p:pic>
      <p:sp>
        <p:nvSpPr>
          <p:cNvPr id="14341" name="Slide Number Placeholder 4"/>
          <p:cNvSpPr>
            <a:spLocks noGrp="1"/>
          </p:cNvSpPr>
          <p:nvPr>
            <p:ph type="sldNum" sz="quarter" idx="12"/>
          </p:nvPr>
        </p:nvSpPr>
        <p:spPr bwMode="auto">
          <a:noFill/>
          <a:ln>
            <a:miter lim="800000"/>
            <a:headEnd/>
            <a:tailEnd/>
          </a:ln>
        </p:spPr>
        <p:txBody>
          <a:bodyPr/>
          <a:lstStyle/>
          <a:p>
            <a:fld id="{1524515E-7A65-466C-9696-4B1BBB959049}" type="slidenum">
              <a:rPr lang="en-US" smtClean="0"/>
              <a:pPr/>
              <a:t>3</a:t>
            </a:fld>
            <a:endParaRPr lang="en-US" smtClean="0"/>
          </a:p>
        </p:txBody>
      </p:sp>
    </p:spTree>
  </p:cSld>
  <p:clrMapOvr>
    <a:masterClrMapping/>
  </p:clrMapOvr>
  <p:transition spd="med">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idx="1"/>
          </p:nvPr>
        </p:nvSpPr>
        <p:spPr/>
        <p:txBody>
          <a:bodyPr/>
          <a:lstStyle/>
          <a:p>
            <a:pPr algn="r" rtl="1" eaLnBrk="1" hangingPunct="1"/>
            <a:r>
              <a:rPr lang="fa-IR" smtClean="0">
                <a:latin typeface="Arial" pitchFamily="34" charset="0"/>
                <a:ea typeface="Majalla UI"/>
                <a:cs typeface="Arial" pitchFamily="34" charset="0"/>
              </a:rPr>
              <a:t>ج – شاخص سود آوری </a:t>
            </a:r>
            <a:r>
              <a:rPr lang="fi-FI" smtClean="0">
                <a:latin typeface="Arial" pitchFamily="34" charset="0"/>
                <a:ea typeface="Majalla UI"/>
                <a:cs typeface="Arial" pitchFamily="34" charset="0"/>
              </a:rPr>
              <a:t>Profitability Index  </a:t>
            </a:r>
            <a:r>
              <a:rPr lang="fa-IR" smtClean="0">
                <a:latin typeface="Arial" pitchFamily="34" charset="0"/>
                <a:ea typeface="Majalla UI"/>
                <a:cs typeface="Arial" pitchFamily="34" charset="0"/>
              </a:rPr>
              <a:t> (</a:t>
            </a:r>
            <a:r>
              <a:rPr lang="fi-FI" smtClean="0">
                <a:latin typeface="Arial" pitchFamily="34" charset="0"/>
                <a:cs typeface="Arial" pitchFamily="34" charset="0"/>
              </a:rPr>
              <a:t>PI</a:t>
            </a:r>
            <a:r>
              <a:rPr lang="fa-IR" smtClean="0">
                <a:latin typeface="Arial" pitchFamily="34" charset="0"/>
                <a:cs typeface="Arial" pitchFamily="34" charset="0"/>
              </a:rPr>
              <a:t>)</a:t>
            </a:r>
          </a:p>
          <a:p>
            <a:pPr algn="r" rtl="1" eaLnBrk="1" hangingPunct="1">
              <a:buFont typeface="Wingdings 2" pitchFamily="18" charset="2"/>
              <a:buNone/>
            </a:pPr>
            <a:r>
              <a:rPr lang="fa-IR" smtClean="0">
                <a:latin typeface="Arial" pitchFamily="34" charset="0"/>
                <a:cs typeface="Arial" pitchFamily="34" charset="0"/>
              </a:rPr>
              <a:t> به منظور تسهیل تجزیه و تحلیل  ارزیابی پروژه ها بر مبنای مقیاسی مشابه ، می توان از شاخص سود آوری استفاده کرد .</a:t>
            </a:r>
          </a:p>
          <a:p>
            <a:pPr algn="r" rtl="1" eaLnBrk="1" hangingPunct="1">
              <a:buFont typeface="Arial" pitchFamily="34" charset="0"/>
              <a:buChar char="•"/>
            </a:pPr>
            <a:r>
              <a:rPr lang="fa-IR" smtClean="0">
                <a:latin typeface="Arial" pitchFamily="34" charset="0"/>
                <a:cs typeface="Arial" pitchFamily="34" charset="0"/>
              </a:rPr>
              <a:t> محاسبه شاخص سود آوری :</a:t>
            </a:r>
          </a:p>
          <a:p>
            <a:pPr algn="r" rtl="1" eaLnBrk="1" hangingPunct="1">
              <a:buFont typeface="Wingdings 2" pitchFamily="18" charset="2"/>
              <a:buNone/>
            </a:pPr>
            <a:r>
              <a:rPr lang="fa-IR" smtClean="0">
                <a:latin typeface="Arial" pitchFamily="34" charset="0"/>
                <a:cs typeface="Arial" pitchFamily="34" charset="0"/>
              </a:rPr>
              <a:t> ارزش فعلی وجوه نقد حاصل از اجرای پروژه </a:t>
            </a:r>
          </a:p>
          <a:p>
            <a:pPr rtl="1" eaLnBrk="1" hangingPunct="1">
              <a:buFont typeface="Wingdings 2" pitchFamily="18" charset="2"/>
              <a:buNone/>
            </a:pPr>
            <a:r>
              <a:rPr lang="fa-IR" sz="2000" smtClean="0">
                <a:latin typeface="Arial" pitchFamily="34" charset="0"/>
                <a:cs typeface="Arial" pitchFamily="34" charset="0"/>
              </a:rPr>
              <a:t> =</a:t>
            </a:r>
            <a:r>
              <a:rPr lang="fa-IR" sz="2200" smtClean="0">
                <a:latin typeface="Arial" pitchFamily="34" charset="0"/>
                <a:cs typeface="Arial" pitchFamily="34" charset="0"/>
              </a:rPr>
              <a:t>شاخص سود آوری</a:t>
            </a:r>
          </a:p>
          <a:p>
            <a:pPr algn="r" rtl="1" eaLnBrk="1" hangingPunct="1">
              <a:buFont typeface="Wingdings 2" pitchFamily="18" charset="2"/>
              <a:buNone/>
            </a:pPr>
            <a:r>
              <a:rPr lang="fa-IR" smtClean="0">
                <a:latin typeface="Arial" pitchFamily="34" charset="0"/>
                <a:cs typeface="Arial" pitchFamily="34" charset="0"/>
              </a:rPr>
              <a:t> </a:t>
            </a:r>
            <a:r>
              <a:rPr lang="fa-IR" sz="2400" smtClean="0">
                <a:latin typeface="Arial" pitchFamily="34" charset="0"/>
                <a:cs typeface="Arial" pitchFamily="34" charset="0"/>
              </a:rPr>
              <a:t>ارزش فعلی وجوه سرمایه گذاری شده در پروژه </a:t>
            </a:r>
          </a:p>
          <a:p>
            <a:pPr algn="r" rtl="1" eaLnBrk="1" hangingPunct="1">
              <a:buFont typeface="Wingdings 2" pitchFamily="18" charset="2"/>
              <a:buNone/>
            </a:pPr>
            <a:endParaRPr lang="fa-IR" smtClean="0">
              <a:latin typeface="Arial" pitchFamily="34" charset="0"/>
              <a:cs typeface="Arial" pitchFamily="34" charset="0"/>
            </a:endParaRPr>
          </a:p>
        </p:txBody>
      </p:sp>
      <p:sp>
        <p:nvSpPr>
          <p:cNvPr id="41987" name="Title 1"/>
          <p:cNvSpPr>
            <a:spLocks noGrp="1"/>
          </p:cNvSpPr>
          <p:nvPr>
            <p:ph type="title"/>
          </p:nvPr>
        </p:nvSpPr>
        <p:spPr/>
        <p:txBody>
          <a:bodyPr/>
          <a:lstStyle/>
          <a:p>
            <a:pPr algn="ctr" rtl="1" eaLnBrk="1" hangingPunct="1"/>
            <a:r>
              <a:rPr lang="fa-IR" smtClean="0"/>
              <a:t>روشهاي مبتني بر تنزيل گردش وجوه نقد</a:t>
            </a:r>
            <a:endParaRPr lang="en-US" smtClean="0"/>
          </a:p>
        </p:txBody>
      </p:sp>
      <p:cxnSp>
        <p:nvCxnSpPr>
          <p:cNvPr id="6" name="Straight Connector 5"/>
          <p:cNvCxnSpPr/>
          <p:nvPr/>
        </p:nvCxnSpPr>
        <p:spPr>
          <a:xfrm>
            <a:off x="2819400" y="4494213"/>
            <a:ext cx="56388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41989" name="Slide Number Placeholder 3"/>
          <p:cNvSpPr>
            <a:spLocks noGrp="1"/>
          </p:cNvSpPr>
          <p:nvPr>
            <p:ph type="sldNum" sz="quarter" idx="12"/>
          </p:nvPr>
        </p:nvSpPr>
        <p:spPr bwMode="auto">
          <a:noFill/>
          <a:ln>
            <a:miter lim="800000"/>
            <a:headEnd/>
            <a:tailEnd/>
          </a:ln>
        </p:spPr>
        <p:txBody>
          <a:bodyPr/>
          <a:lstStyle/>
          <a:p>
            <a:fld id="{996DDF37-707E-44C3-9CC4-7CA213B856FA}" type="slidenum">
              <a:rPr lang="en-US" smtClean="0"/>
              <a:pPr/>
              <a:t>30</a:t>
            </a:fld>
            <a:endParaRPr lang="en-US" smtClean="0"/>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fa-IR" sz="4300" smtClean="0"/>
              <a:t> شاخص سود آوری </a:t>
            </a:r>
            <a:r>
              <a:rPr lang="fi-FI" sz="4300" smtClean="0"/>
              <a:t>Profitability Index  </a:t>
            </a:r>
            <a:r>
              <a:rPr lang="fa-IR" sz="4300" smtClean="0"/>
              <a:t> (</a:t>
            </a:r>
            <a:r>
              <a:rPr lang="fi-FI" sz="4300" smtClean="0"/>
              <a:t>PI</a:t>
            </a:r>
            <a:r>
              <a:rPr lang="fa-IR" sz="4300" smtClean="0"/>
              <a:t>)</a:t>
            </a:r>
          </a:p>
        </p:txBody>
      </p:sp>
      <p:sp>
        <p:nvSpPr>
          <p:cNvPr id="43011" name="Content Placeholder 2"/>
          <p:cNvSpPr>
            <a:spLocks noGrp="1"/>
          </p:cNvSpPr>
          <p:nvPr>
            <p:ph idx="1"/>
          </p:nvPr>
        </p:nvSpPr>
        <p:spPr/>
        <p:txBody>
          <a:bodyPr/>
          <a:lstStyle/>
          <a:p>
            <a:pPr algn="r" rtl="1" eaLnBrk="1" hangingPunct="1"/>
            <a:r>
              <a:rPr lang="fa-IR" smtClean="0">
                <a:ea typeface="Majalla UI"/>
              </a:rPr>
              <a:t>مثال </a:t>
            </a:r>
          </a:p>
          <a:p>
            <a:pPr algn="r" rtl="1" eaLnBrk="1" hangingPunct="1">
              <a:buFont typeface="Wingdings 2" pitchFamily="18" charset="2"/>
              <a:buNone/>
            </a:pPr>
            <a:r>
              <a:rPr lang="fa-IR" smtClean="0">
                <a:ea typeface="Majalla UI"/>
              </a:rPr>
              <a:t> </a:t>
            </a:r>
            <a:r>
              <a:rPr lang="fa-IR" smtClean="0">
                <a:latin typeface="Arial" pitchFamily="34" charset="0"/>
                <a:ea typeface="Majalla UI"/>
                <a:cs typeface="Arial" pitchFamily="34" charset="0"/>
              </a:rPr>
              <a:t>دو پروژه سرمایه گذاری تحت بررسی ، گردش وجوه نقد زیر را در بردارد : (نرخ تنزیل 14%)</a:t>
            </a:r>
          </a:p>
          <a:p>
            <a:pPr algn="r" rtl="1" eaLnBrk="1" hangingPunct="1">
              <a:buFont typeface="Wingdings 2" pitchFamily="18" charset="2"/>
              <a:buNone/>
            </a:pPr>
            <a:r>
              <a:rPr lang="fa-IR" smtClean="0">
                <a:ea typeface="Majalla UI"/>
              </a:rPr>
              <a:t>سال            </a:t>
            </a:r>
            <a:r>
              <a:rPr lang="fa-IR" smtClean="0">
                <a:latin typeface="Arial" pitchFamily="34" charset="0"/>
                <a:cs typeface="Arial" pitchFamily="34" charset="0"/>
              </a:rPr>
              <a:t>ماشین بزرگ                  ماشین کوچک</a:t>
            </a:r>
          </a:p>
          <a:p>
            <a:pPr algn="r" rtl="1" eaLnBrk="1" hangingPunct="1">
              <a:buFont typeface="Wingdings 2" pitchFamily="18" charset="2"/>
              <a:buNone/>
            </a:pPr>
            <a:r>
              <a:rPr lang="fa-IR" smtClean="0">
                <a:ea typeface="Majalla UI"/>
              </a:rPr>
              <a:t>  0             2.500.000-               10.000.000-</a:t>
            </a:r>
          </a:p>
          <a:p>
            <a:pPr algn="r" rtl="1" eaLnBrk="1" hangingPunct="1">
              <a:buFont typeface="Wingdings 2" pitchFamily="18" charset="2"/>
              <a:buNone/>
            </a:pPr>
            <a:r>
              <a:rPr lang="fa-IR" smtClean="0">
                <a:ea typeface="Majalla UI"/>
              </a:rPr>
              <a:t>  1             1.000.000                 4.000.000</a:t>
            </a:r>
          </a:p>
          <a:p>
            <a:pPr algn="r" rtl="1" eaLnBrk="1" hangingPunct="1">
              <a:buFont typeface="Wingdings 2" pitchFamily="18" charset="2"/>
              <a:buNone/>
            </a:pPr>
            <a:r>
              <a:rPr lang="fa-IR" smtClean="0">
                <a:ea typeface="Majalla UI"/>
              </a:rPr>
              <a:t>  2             1.000.000                 4.000.000</a:t>
            </a:r>
          </a:p>
          <a:p>
            <a:pPr algn="r" rtl="1" eaLnBrk="1" hangingPunct="1">
              <a:buFont typeface="Wingdings 2" pitchFamily="18" charset="2"/>
              <a:buNone/>
            </a:pPr>
            <a:r>
              <a:rPr lang="fa-IR" smtClean="0">
                <a:ea typeface="Majalla UI"/>
              </a:rPr>
              <a:t>  3             1.000.000                 4.000.000</a:t>
            </a:r>
          </a:p>
          <a:p>
            <a:pPr algn="r" rtl="1" eaLnBrk="1" hangingPunct="1">
              <a:buFont typeface="Wingdings 2" pitchFamily="18" charset="2"/>
              <a:buNone/>
            </a:pPr>
            <a:r>
              <a:rPr lang="fa-IR" smtClean="0">
                <a:ea typeface="Majalla UI"/>
              </a:rPr>
              <a:t>  4             1.000.000                 4.000.000</a:t>
            </a:r>
          </a:p>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endParaRPr lang="fa-IR" smtClean="0">
              <a:ea typeface="Majalla UI"/>
            </a:endParaRPr>
          </a:p>
        </p:txBody>
      </p:sp>
      <p:sp>
        <p:nvSpPr>
          <p:cNvPr id="43012" name="Slide Number Placeholder 3"/>
          <p:cNvSpPr>
            <a:spLocks noGrp="1"/>
          </p:cNvSpPr>
          <p:nvPr>
            <p:ph type="sldNum" sz="quarter" idx="12"/>
          </p:nvPr>
        </p:nvSpPr>
        <p:spPr bwMode="auto">
          <a:noFill/>
          <a:ln>
            <a:miter lim="800000"/>
            <a:headEnd/>
            <a:tailEnd/>
          </a:ln>
        </p:spPr>
        <p:txBody>
          <a:bodyPr/>
          <a:lstStyle/>
          <a:p>
            <a:fld id="{1743A649-52FF-44AE-A3AD-E31F4C87895B}" type="slidenum">
              <a:rPr lang="en-US" smtClean="0"/>
              <a:pPr/>
              <a:t>31</a:t>
            </a:fld>
            <a:endParaRPr lang="en-US" smtClean="0"/>
          </a:p>
        </p:txBody>
      </p:sp>
    </p:spTree>
  </p:cSld>
  <p:clrMapOvr>
    <a:masterClrMapping/>
  </p:clrMapOvr>
  <p:transition spd="med">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lgn="ctr" rtl="1" eaLnBrk="1" hangingPunct="1"/>
            <a:r>
              <a:rPr lang="fa-IR" sz="4400" smtClean="0"/>
              <a:t>شاخص سود آوری </a:t>
            </a:r>
            <a:r>
              <a:rPr lang="fi-FI" sz="4400" smtClean="0"/>
              <a:t>Profitability Index  </a:t>
            </a:r>
            <a:r>
              <a:rPr lang="fa-IR" sz="4400" smtClean="0"/>
              <a:t> (</a:t>
            </a:r>
            <a:r>
              <a:rPr lang="fi-FI" sz="4400" smtClean="0"/>
              <a:t>PI</a:t>
            </a:r>
            <a:r>
              <a:rPr lang="fa-IR" sz="4400" smtClean="0"/>
              <a:t>)</a:t>
            </a:r>
          </a:p>
        </p:txBody>
      </p:sp>
      <p:sp>
        <p:nvSpPr>
          <p:cNvPr id="44035" name="Content Placeholder 2"/>
          <p:cNvSpPr>
            <a:spLocks noGrp="1"/>
          </p:cNvSpPr>
          <p:nvPr>
            <p:ph idx="1"/>
          </p:nvPr>
        </p:nvSpPr>
        <p:spPr/>
        <p:txBody>
          <a:bodyPr/>
          <a:lstStyle/>
          <a:p>
            <a:pPr algn="r" rtl="1" eaLnBrk="1" hangingPunct="1"/>
            <a:r>
              <a:rPr lang="fa-IR" smtClean="0">
                <a:latin typeface="Arial" pitchFamily="34" charset="0"/>
                <a:ea typeface="Majalla UI"/>
                <a:cs typeface="Arial" pitchFamily="34" charset="0"/>
              </a:rPr>
              <a:t> </a:t>
            </a:r>
            <a:r>
              <a:rPr lang="fi-FI" smtClean="0">
                <a:latin typeface="Arial" pitchFamily="34" charset="0"/>
                <a:ea typeface="Majalla UI"/>
                <a:cs typeface="Arial" pitchFamily="34" charset="0"/>
              </a:rPr>
              <a:t>NPV </a:t>
            </a:r>
            <a:r>
              <a:rPr lang="fa-IR" smtClean="0">
                <a:latin typeface="Arial" pitchFamily="34" charset="0"/>
                <a:ea typeface="Majalla UI"/>
                <a:cs typeface="Arial" pitchFamily="34" charset="0"/>
              </a:rPr>
              <a:t> ماشین کوچک              </a:t>
            </a:r>
            <a:r>
              <a:rPr lang="fi-FI" smtClean="0">
                <a:latin typeface="Arial" pitchFamily="34" charset="0"/>
                <a:cs typeface="Arial" pitchFamily="34" charset="0"/>
              </a:rPr>
              <a:t>NPV</a:t>
            </a:r>
            <a:r>
              <a:rPr lang="fa-IR" smtClean="0">
                <a:latin typeface="Arial" pitchFamily="34" charset="0"/>
                <a:cs typeface="Arial" pitchFamily="34" charset="0"/>
              </a:rPr>
              <a:t> ماشین بزرگ</a:t>
            </a:r>
          </a:p>
          <a:p>
            <a:pPr algn="r" rtl="1" eaLnBrk="1" hangingPunct="1">
              <a:buFont typeface="Wingdings 2" pitchFamily="18" charset="2"/>
              <a:buNone/>
            </a:pPr>
            <a:r>
              <a:rPr lang="fa-IR" smtClean="0">
                <a:latin typeface="Arial" pitchFamily="34" charset="0"/>
                <a:cs typeface="Arial" pitchFamily="34" charset="0"/>
              </a:rPr>
              <a:t>           413.700                           1.654.800</a:t>
            </a:r>
          </a:p>
          <a:p>
            <a:pPr algn="r" rtl="1" eaLnBrk="1" hangingPunct="1">
              <a:buFont typeface="Wingdings" pitchFamily="2" charset="2"/>
              <a:buChar char="v"/>
            </a:pPr>
            <a:r>
              <a:rPr lang="fa-IR" smtClean="0">
                <a:latin typeface="Arial" pitchFamily="34" charset="0"/>
                <a:cs typeface="Arial" pitchFamily="34" charset="0"/>
              </a:rPr>
              <a:t> در اینجا ظاهراً پروژه ماشین بزرگ بدلیل </a:t>
            </a:r>
            <a:r>
              <a:rPr lang="fi-FI" smtClean="0">
                <a:latin typeface="Arial" pitchFamily="34" charset="0"/>
                <a:cs typeface="Arial" pitchFamily="34" charset="0"/>
              </a:rPr>
              <a:t>NPV</a:t>
            </a:r>
            <a:r>
              <a:rPr lang="fa-IR" smtClean="0">
                <a:latin typeface="Arial" pitchFamily="34" charset="0"/>
                <a:cs typeface="Arial" pitchFamily="34" charset="0"/>
              </a:rPr>
              <a:t> بیشتر مطلوب تر به نظر می رسد . اما بررسی دقیق ارقام نشان می دهد که قاعدتاً دو پروژه تحت بررسی بایستی یکسان باشند . بنابراین به منظور تسهیل تجزیه و تحلیل ارزیابی پروژه ها بر مبنای مقیاسی مشابه ، می توان از شاخص سودآوری استفاده کرد :</a:t>
            </a:r>
          </a:p>
          <a:p>
            <a:pPr algn="r" rtl="1" eaLnBrk="1" hangingPunct="1">
              <a:buFont typeface="Wingdings 2" pitchFamily="18" charset="2"/>
              <a:buNone/>
            </a:pPr>
            <a:r>
              <a:rPr lang="fa-IR" sz="2200" smtClean="0">
                <a:latin typeface="Arial" pitchFamily="34" charset="0"/>
                <a:cs typeface="Arial" pitchFamily="34" charset="0"/>
              </a:rPr>
              <a:t> 1.17 = 2.500.000 / 2.913.700   =  شاخص سود آوری ماشین کوچک</a:t>
            </a:r>
          </a:p>
          <a:p>
            <a:pPr algn="r" rtl="1" eaLnBrk="1" hangingPunct="1">
              <a:buFont typeface="Wingdings 2" pitchFamily="18" charset="2"/>
              <a:buNone/>
            </a:pPr>
            <a:r>
              <a:rPr lang="fa-IR" sz="2200" smtClean="0">
                <a:latin typeface="Arial" pitchFamily="34" charset="0"/>
                <a:cs typeface="Arial" pitchFamily="34" charset="0"/>
              </a:rPr>
              <a:t> 1.17 =10.000.000/ 11.654.800  =  شاخص سود آوری ماشین بزرگ</a:t>
            </a:r>
          </a:p>
        </p:txBody>
      </p:sp>
      <p:cxnSp>
        <p:nvCxnSpPr>
          <p:cNvPr id="5" name="Straight Connector 4"/>
          <p:cNvCxnSpPr/>
          <p:nvPr/>
        </p:nvCxnSpPr>
        <p:spPr>
          <a:xfrm rot="10800000">
            <a:off x="5486400" y="2514600"/>
            <a:ext cx="2743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295400" y="2514600"/>
            <a:ext cx="2743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4038" name="Slide Number Placeholder 3"/>
          <p:cNvSpPr>
            <a:spLocks noGrp="1"/>
          </p:cNvSpPr>
          <p:nvPr>
            <p:ph type="sldNum" sz="quarter" idx="12"/>
          </p:nvPr>
        </p:nvSpPr>
        <p:spPr bwMode="auto">
          <a:noFill/>
          <a:ln>
            <a:miter lim="800000"/>
            <a:headEnd/>
            <a:tailEnd/>
          </a:ln>
        </p:spPr>
        <p:txBody>
          <a:bodyPr/>
          <a:lstStyle/>
          <a:p>
            <a:fld id="{3715437B-27CC-4860-A01A-2CF1AF0A2ACD}" type="slidenum">
              <a:rPr lang="en-US" smtClean="0"/>
              <a:pPr/>
              <a:t>32</a:t>
            </a:fld>
            <a:endParaRPr lang="en-US" smtClean="0"/>
          </a:p>
        </p:txBody>
      </p:sp>
    </p:spTree>
  </p:cSld>
  <p:clrMapOvr>
    <a:masterClrMapping/>
  </p:clrMapOvr>
  <p:transition spd="med">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ctr" rtl="1" eaLnBrk="1" hangingPunct="1"/>
            <a:r>
              <a:rPr lang="fa-IR" sz="4400" smtClean="0"/>
              <a:t>شاخص سود آوری </a:t>
            </a:r>
            <a:r>
              <a:rPr lang="fi-FI" sz="4400" smtClean="0"/>
              <a:t>Profitability Index  </a:t>
            </a:r>
            <a:r>
              <a:rPr lang="fa-IR" sz="4400" smtClean="0"/>
              <a:t> (</a:t>
            </a:r>
            <a:r>
              <a:rPr lang="fi-FI" sz="4400" smtClean="0"/>
              <a:t>PI</a:t>
            </a:r>
            <a:r>
              <a:rPr lang="fa-IR" sz="4400" smtClean="0"/>
              <a:t>)</a:t>
            </a:r>
          </a:p>
        </p:txBody>
      </p:sp>
      <p:sp>
        <p:nvSpPr>
          <p:cNvPr id="3" name="Content Placeholder 2"/>
          <p:cNvSpPr>
            <a:spLocks noGrp="1"/>
          </p:cNvSpPr>
          <p:nvPr>
            <p:ph idx="1"/>
          </p:nvPr>
        </p:nvSpPr>
        <p:spPr/>
        <p:txBody>
          <a:bodyPr>
            <a:normAutofit/>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ادامه مثال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a:t>
            </a:r>
            <a:r>
              <a:rPr lang="fa-IR" sz="2550" dirty="0" smtClean="0">
                <a:latin typeface="Arial" pitchFamily="34" charset="0"/>
                <a:cs typeface="Arial" pitchFamily="34" charset="0"/>
              </a:rPr>
              <a:t>شاخص سود آوری مبنایی یکسان را برای مقایسه پروژه های         سرمایه گذاری با اندازه های گوناگون فراهم می کند .</a:t>
            </a:r>
          </a:p>
          <a:p>
            <a:pPr marL="274320" indent="-274320" algn="r" rtl="1" eaLnBrk="1" fontAlgn="auto" hangingPunct="1">
              <a:spcAft>
                <a:spcPts val="0"/>
              </a:spcAft>
              <a:buClr>
                <a:schemeClr val="accent3"/>
              </a:buClr>
              <a:buFont typeface="Wingdings" pitchFamily="2" charset="2"/>
              <a:buChar char="v"/>
              <a:defRPr/>
            </a:pPr>
            <a:r>
              <a:rPr lang="fa-IR" dirty="0" smtClean="0">
                <a:latin typeface="Arial" pitchFamily="34" charset="0"/>
                <a:cs typeface="Arial" pitchFamily="34" charset="0"/>
              </a:rPr>
              <a:t> هرچه شاخص سود آوری بیشتر باشد مطلوب تر است .</a:t>
            </a:r>
          </a:p>
          <a:p>
            <a:pPr marL="274320" indent="-274320" algn="r" rtl="1" eaLnBrk="1" fontAlgn="auto" hangingPunct="1">
              <a:spcAft>
                <a:spcPts val="0"/>
              </a:spcAft>
              <a:buClr>
                <a:schemeClr val="accent3"/>
              </a:buClr>
              <a:buFont typeface="Wingdings" pitchFamily="2" charset="2"/>
              <a:buChar char="v"/>
              <a:defRPr/>
            </a:pPr>
            <a:r>
              <a:rPr lang="fa-IR" dirty="0" smtClean="0">
                <a:latin typeface="Arial" pitchFamily="34" charset="0"/>
                <a:cs typeface="Arial" pitchFamily="34" charset="0"/>
              </a:rPr>
              <a:t>              نقطه بی تفاوتی                               1</a:t>
            </a:r>
            <a:r>
              <a:rPr lang="fi-FI" dirty="0" smtClean="0">
                <a:latin typeface="Arial" pitchFamily="34" charset="0"/>
                <a:cs typeface="Arial" pitchFamily="34" charset="0"/>
              </a:rPr>
              <a:t>PI </a:t>
            </a:r>
            <a:r>
              <a:rPr lang="en-US" dirty="0" smtClean="0">
                <a:latin typeface="Arial" pitchFamily="34" charset="0"/>
                <a:cs typeface="Arial" pitchFamily="34" charset="0"/>
              </a:rPr>
              <a:t>= </a:t>
            </a:r>
            <a:r>
              <a:rPr lang="fa-IR" dirty="0" smtClean="0">
                <a:latin typeface="Arial" pitchFamily="34" charset="0"/>
                <a:cs typeface="Arial" pitchFamily="34" charset="0"/>
              </a:rPr>
              <a:t> </a:t>
            </a:r>
          </a:p>
          <a:p>
            <a:pPr marL="274320" indent="-274320" algn="r" rtl="1" eaLnBrk="1" fontAlgn="auto" hangingPunct="1">
              <a:spcAft>
                <a:spcPts val="0"/>
              </a:spcAft>
              <a:buClr>
                <a:schemeClr val="accent3"/>
              </a:buClr>
              <a:buFont typeface="Wingdings" pitchFamily="2" charset="2"/>
              <a:buChar char="v"/>
              <a:defRPr/>
            </a:pPr>
            <a:r>
              <a:rPr lang="fa-IR" dirty="0" smtClean="0">
                <a:latin typeface="Arial" pitchFamily="34" charset="0"/>
                <a:cs typeface="Arial" pitchFamily="34" charset="0"/>
              </a:rPr>
              <a:t>    ارزش فعلی خالص منفی پروژه                       1</a:t>
            </a:r>
            <a:r>
              <a:rPr lang="fi-FI" dirty="0" smtClean="0">
                <a:latin typeface="Arial" pitchFamily="34" charset="0"/>
                <a:cs typeface="Arial" pitchFamily="34" charset="0"/>
              </a:rPr>
              <a:t>PI </a:t>
            </a:r>
            <a:r>
              <a:rPr lang="en-US" dirty="0" smtClean="0">
                <a:latin typeface="Arial" pitchFamily="34" charset="0"/>
                <a:cs typeface="Arial" pitchFamily="34" charset="0"/>
              </a:rPr>
              <a:t>&lt;</a:t>
            </a:r>
            <a:endParaRPr lang="fa-IR" dirty="0" smtClean="0">
              <a:latin typeface="Arial" pitchFamily="34" charset="0"/>
              <a:cs typeface="Arial" pitchFamily="34" charset="0"/>
            </a:endParaRPr>
          </a:p>
          <a:p>
            <a:pPr marL="274320" indent="-274320" algn="r" rtl="1" eaLnBrk="1" fontAlgn="auto" hangingPunct="1">
              <a:spcAft>
                <a:spcPts val="0"/>
              </a:spcAft>
              <a:buClr>
                <a:schemeClr val="accent3"/>
              </a:buClr>
              <a:buFont typeface="Wingdings" pitchFamily="2" charset="2"/>
              <a:buChar char="v"/>
              <a:defRPr/>
            </a:pPr>
            <a:r>
              <a:rPr lang="fa-IR" dirty="0" smtClean="0">
                <a:latin typeface="Arial" pitchFamily="34" charset="0"/>
                <a:cs typeface="Arial" pitchFamily="34" charset="0"/>
              </a:rPr>
              <a:t>    ارزش فعلی خالص منفی پروژه                       1</a:t>
            </a:r>
            <a:r>
              <a:rPr lang="fi-FI" dirty="0" smtClean="0">
                <a:latin typeface="Arial" pitchFamily="34" charset="0"/>
                <a:cs typeface="Arial" pitchFamily="34" charset="0"/>
              </a:rPr>
              <a:t>PI </a:t>
            </a:r>
            <a:r>
              <a:rPr lang="en-US" dirty="0" smtClean="0">
                <a:latin typeface="Arial" pitchFamily="34" charset="0"/>
                <a:cs typeface="Arial" pitchFamily="34" charset="0"/>
              </a:rPr>
              <a:t>&gt;</a:t>
            </a:r>
            <a:endParaRPr lang="fa-IR" dirty="0">
              <a:latin typeface="Arial" pitchFamily="34" charset="0"/>
              <a:cs typeface="Arial" pitchFamily="34" charset="0"/>
            </a:endParaRPr>
          </a:p>
        </p:txBody>
      </p:sp>
      <p:sp>
        <p:nvSpPr>
          <p:cNvPr id="4" name="Right Arrow 3"/>
          <p:cNvSpPr/>
          <p:nvPr/>
        </p:nvSpPr>
        <p:spPr>
          <a:xfrm>
            <a:off x="3200400" y="39624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5" name="Right Arrow 4"/>
          <p:cNvSpPr/>
          <p:nvPr/>
        </p:nvSpPr>
        <p:spPr>
          <a:xfrm>
            <a:off x="3048000" y="44196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6" name="Right Arrow 5"/>
          <p:cNvSpPr/>
          <p:nvPr/>
        </p:nvSpPr>
        <p:spPr>
          <a:xfrm>
            <a:off x="2895600" y="49530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45063" name="Slide Number Placeholder 7"/>
          <p:cNvSpPr>
            <a:spLocks noGrp="1"/>
          </p:cNvSpPr>
          <p:nvPr>
            <p:ph type="sldNum" sz="quarter" idx="12"/>
          </p:nvPr>
        </p:nvSpPr>
        <p:spPr bwMode="auto">
          <a:noFill/>
          <a:ln>
            <a:miter lim="800000"/>
            <a:headEnd/>
            <a:tailEnd/>
          </a:ln>
        </p:spPr>
        <p:txBody>
          <a:bodyPr/>
          <a:lstStyle/>
          <a:p>
            <a:fld id="{E5798159-749E-460C-88A9-4C050E3B9E47}" type="slidenum">
              <a:rPr lang="en-US" smtClean="0"/>
              <a:pPr/>
              <a:t>33</a:t>
            </a:fld>
            <a:endParaRPr lang="en-US" smtClean="0"/>
          </a:p>
        </p:txBody>
      </p:sp>
    </p:spTree>
  </p:cSld>
  <p:clrMapOvr>
    <a:masterClrMapping/>
  </p:clrMapOvr>
  <p:transition spd="med">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gn="ctr" rtl="1" eaLnBrk="1" hangingPunct="1"/>
            <a:r>
              <a:rPr lang="fa-IR" smtClean="0">
                <a:cs typeface="B Nazanin" pitchFamily="2" charset="-78"/>
              </a:rPr>
              <a:t>سایر روشهای ارزیابی پروژه ها</a:t>
            </a:r>
          </a:p>
        </p:txBody>
      </p:sp>
      <p:sp>
        <p:nvSpPr>
          <p:cNvPr id="46083" name="Content Placeholder 2"/>
          <p:cNvSpPr>
            <a:spLocks noGrp="1"/>
          </p:cNvSpPr>
          <p:nvPr>
            <p:ph idx="1"/>
          </p:nvPr>
        </p:nvSpPr>
        <p:spPr/>
        <p:txBody>
          <a:bodyPr/>
          <a:lstStyle/>
          <a:p>
            <a:pPr algn="r" rtl="1" eaLnBrk="1" hangingPunct="1"/>
            <a:endParaRPr lang="fa-IR" smtClean="0">
              <a:ea typeface="Majalla UI"/>
            </a:endParaRPr>
          </a:p>
          <a:p>
            <a:pPr algn="r" rtl="1" eaLnBrk="1" hangingPunct="1"/>
            <a:r>
              <a:rPr lang="fa-IR" smtClean="0">
                <a:latin typeface="Arial" pitchFamily="34" charset="0"/>
                <a:ea typeface="Majalla UI"/>
                <a:cs typeface="Arial" pitchFamily="34" charset="0"/>
              </a:rPr>
              <a:t>الف – دوره بازیافت سرمایه</a:t>
            </a:r>
          </a:p>
          <a:p>
            <a:pPr algn="r" rtl="1" eaLnBrk="1" hangingPunct="1"/>
            <a:r>
              <a:rPr lang="fa-IR" smtClean="0">
                <a:latin typeface="Arial" pitchFamily="34" charset="0"/>
                <a:ea typeface="Majalla UI"/>
                <a:cs typeface="Arial" pitchFamily="34" charset="0"/>
              </a:rPr>
              <a:t>ب – معکوس دوره بازیافت سرمایه</a:t>
            </a:r>
          </a:p>
          <a:p>
            <a:pPr algn="r" rtl="1" eaLnBrk="1" hangingPunct="1"/>
            <a:r>
              <a:rPr lang="fa-IR" smtClean="0">
                <a:latin typeface="Arial" pitchFamily="34" charset="0"/>
                <a:ea typeface="Majalla UI"/>
                <a:cs typeface="Arial" pitchFamily="34" charset="0"/>
              </a:rPr>
              <a:t> ج – نرخ بازده حسابداری</a:t>
            </a:r>
          </a:p>
        </p:txBody>
      </p:sp>
      <p:sp>
        <p:nvSpPr>
          <p:cNvPr id="46084" name="Slide Number Placeholder 3"/>
          <p:cNvSpPr>
            <a:spLocks noGrp="1"/>
          </p:cNvSpPr>
          <p:nvPr>
            <p:ph type="sldNum" sz="quarter" idx="12"/>
          </p:nvPr>
        </p:nvSpPr>
        <p:spPr bwMode="auto">
          <a:noFill/>
          <a:ln>
            <a:miter lim="800000"/>
            <a:headEnd/>
            <a:tailEnd/>
          </a:ln>
        </p:spPr>
        <p:txBody>
          <a:bodyPr/>
          <a:lstStyle/>
          <a:p>
            <a:fld id="{2647060B-B295-4BF2-9EB8-90711EF84BFE}" type="slidenum">
              <a:rPr lang="en-US" smtClean="0"/>
              <a:pPr/>
              <a:t>34</a:t>
            </a:fld>
            <a:endParaRPr lang="en-US" smtClean="0"/>
          </a:p>
        </p:txBody>
      </p:sp>
    </p:spTree>
  </p:cSld>
  <p:clrMapOvr>
    <a:masterClrMapping/>
  </p:clrMapOvr>
  <p:transition spd="med">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algn="ctr" rtl="1" eaLnBrk="1" hangingPunct="1"/>
            <a:r>
              <a:rPr lang="fa-IR" smtClean="0">
                <a:cs typeface="Arial" pitchFamily="34" charset="0"/>
              </a:rPr>
              <a:t>دوره بازیافت سرمایه</a:t>
            </a:r>
          </a:p>
        </p:txBody>
      </p:sp>
      <p:sp>
        <p:nvSpPr>
          <p:cNvPr id="47107" name="Content Placeholder 2"/>
          <p:cNvSpPr>
            <a:spLocks noGrp="1"/>
          </p:cNvSpPr>
          <p:nvPr>
            <p:ph idx="1"/>
          </p:nvPr>
        </p:nvSpPr>
        <p:spPr/>
        <p:txBody>
          <a:bodyPr/>
          <a:lstStyle/>
          <a:p>
            <a:pPr algn="r" rtl="1" eaLnBrk="1" hangingPunct="1">
              <a:buFont typeface="Wingdings 2" pitchFamily="18" charset="2"/>
              <a:buNone/>
            </a:pPr>
            <a:r>
              <a:rPr lang="fa-IR" sz="2200" smtClean="0">
                <a:latin typeface="Arial" pitchFamily="34" charset="0"/>
                <a:ea typeface="Majalla UI"/>
                <a:cs typeface="Arial" pitchFamily="34" charset="0"/>
              </a:rPr>
              <a:t>صرفه جوییهای نقد سالانه / مخارج اولیه پروژه = دوره بازیافت سرمایه</a:t>
            </a:r>
          </a:p>
          <a:p>
            <a:pPr algn="r" rtl="1" eaLnBrk="1" hangingPunct="1">
              <a:buFont typeface="Wingdings 2" pitchFamily="18" charset="2"/>
              <a:buNone/>
            </a:pPr>
            <a:endParaRPr lang="fa-IR" sz="2200" smtClean="0">
              <a:latin typeface="Arial" pitchFamily="34" charset="0"/>
              <a:ea typeface="Majalla UI"/>
              <a:cs typeface="Arial" pitchFamily="34" charset="0"/>
            </a:endParaRPr>
          </a:p>
          <a:p>
            <a:pPr algn="r" rtl="1" eaLnBrk="1" hangingPunct="1">
              <a:buFont typeface="Wingdings 2" pitchFamily="18" charset="2"/>
              <a:buNone/>
            </a:pPr>
            <a:r>
              <a:rPr lang="fa-IR" sz="2200" smtClean="0">
                <a:latin typeface="Arial" pitchFamily="34" charset="0"/>
                <a:ea typeface="Majalla UI"/>
                <a:cs typeface="Arial" pitchFamily="34" charset="0"/>
              </a:rPr>
              <a:t>در این روش مدت زمان لازم برای بازیافت مبلغ سرمایه گذاری شده (از راه تحصیل وجوه نقد سالانه ) محاسبه می شود .</a:t>
            </a:r>
          </a:p>
          <a:p>
            <a:pPr algn="r" rtl="1" eaLnBrk="1" hangingPunct="1">
              <a:buFont typeface="Wingdings" pitchFamily="2" charset="2"/>
              <a:buChar char="v"/>
            </a:pPr>
            <a:r>
              <a:rPr lang="fa-IR" sz="2200" smtClean="0">
                <a:latin typeface="Arial" pitchFamily="34" charset="0"/>
                <a:ea typeface="Majalla UI"/>
                <a:cs typeface="Arial" pitchFamily="34" charset="0"/>
              </a:rPr>
              <a:t>مثال </a:t>
            </a:r>
          </a:p>
          <a:p>
            <a:pPr algn="r" rtl="1" eaLnBrk="1" hangingPunct="1">
              <a:buFont typeface="Wingdings" pitchFamily="2" charset="2"/>
              <a:buChar char="v"/>
            </a:pPr>
            <a:r>
              <a:rPr lang="fa-IR" sz="2200" smtClean="0">
                <a:latin typeface="Arial" pitchFamily="34" charset="0"/>
                <a:ea typeface="Majalla UI"/>
                <a:cs typeface="Arial" pitchFamily="34" charset="0"/>
              </a:rPr>
              <a:t>سرمایه گذاری در پروژه ای دارای 140.000.000 ریال مخارج اولیه می باشد ،    در صورت این سرمایه گذاری سالانه  40.000.000 ریال به مدت شش (6) سال      صرفه جویی می شود ، دوره بازیافت عبارت است از : </a:t>
            </a:r>
          </a:p>
          <a:p>
            <a:pPr rtl="1" eaLnBrk="1" hangingPunct="1">
              <a:buFont typeface="Wingdings 2" pitchFamily="18" charset="2"/>
              <a:buNone/>
            </a:pPr>
            <a:r>
              <a:rPr lang="fa-IR" sz="2200" smtClean="0">
                <a:latin typeface="Arial" pitchFamily="34" charset="0"/>
                <a:ea typeface="Majalla UI"/>
                <a:cs typeface="Arial" pitchFamily="34" charset="0"/>
              </a:rPr>
              <a:t>3.5 = 40.000.000</a:t>
            </a:r>
            <a:r>
              <a:rPr lang="fa-IR" sz="2200" smtClean="0">
                <a:solidFill>
                  <a:srgbClr val="FF0000"/>
                </a:solidFill>
                <a:latin typeface="Arial" pitchFamily="34" charset="0"/>
                <a:ea typeface="Majalla UI"/>
                <a:cs typeface="Arial" pitchFamily="34" charset="0"/>
              </a:rPr>
              <a:t>/</a:t>
            </a:r>
            <a:r>
              <a:rPr lang="fa-IR" sz="2200" smtClean="0">
                <a:latin typeface="Arial" pitchFamily="34" charset="0"/>
                <a:ea typeface="Majalla UI"/>
                <a:cs typeface="Arial" pitchFamily="34" charset="0"/>
              </a:rPr>
              <a:t> 140.000.000</a:t>
            </a:r>
          </a:p>
          <a:p>
            <a:pPr algn="r" rtl="1" eaLnBrk="1" hangingPunct="1">
              <a:buFont typeface="Wingdings 2" pitchFamily="18" charset="2"/>
              <a:buNone/>
            </a:pPr>
            <a:r>
              <a:rPr lang="fa-IR" sz="2200" smtClean="0">
                <a:latin typeface="Arial" pitchFamily="34" charset="0"/>
                <a:ea typeface="Majalla UI"/>
                <a:cs typeface="Arial" pitchFamily="34" charset="0"/>
              </a:rPr>
              <a:t>بنابراین سرمایه گذاری در پروژه مذکور پس از 3.5 سال بازیافت می شود .</a:t>
            </a:r>
          </a:p>
        </p:txBody>
      </p:sp>
      <p:sp>
        <p:nvSpPr>
          <p:cNvPr id="47108" name="Slide Number Placeholder 3"/>
          <p:cNvSpPr>
            <a:spLocks noGrp="1"/>
          </p:cNvSpPr>
          <p:nvPr>
            <p:ph type="sldNum" sz="quarter" idx="12"/>
          </p:nvPr>
        </p:nvSpPr>
        <p:spPr bwMode="auto">
          <a:noFill/>
          <a:ln>
            <a:miter lim="800000"/>
            <a:headEnd/>
            <a:tailEnd/>
          </a:ln>
        </p:spPr>
        <p:txBody>
          <a:bodyPr/>
          <a:lstStyle/>
          <a:p>
            <a:fld id="{009781A9-C73C-4F89-9717-9ED9C5B80955}" type="slidenum">
              <a:rPr lang="en-US" smtClean="0"/>
              <a:pPr/>
              <a:t>35</a:t>
            </a:fld>
            <a:endParaRPr lang="en-US" smtClean="0"/>
          </a:p>
        </p:txBody>
      </p:sp>
    </p:spTree>
  </p:cSld>
  <p:clrMapOvr>
    <a:masterClrMapping/>
  </p:clrMapOvr>
  <p:transition spd="med">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gn="ctr" rtl="1" eaLnBrk="1" hangingPunct="1"/>
            <a:r>
              <a:rPr lang="fa-IR" smtClean="0">
                <a:cs typeface="Arial" pitchFamily="34" charset="0"/>
              </a:rPr>
              <a:t>دوره بازیافت سرمایه</a:t>
            </a:r>
            <a:endParaRPr lang="fa-IR" smtClean="0"/>
          </a:p>
        </p:txBody>
      </p:sp>
      <p:sp>
        <p:nvSpPr>
          <p:cNvPr id="48131" name="Content Placeholder 2"/>
          <p:cNvSpPr>
            <a:spLocks noGrp="1"/>
          </p:cNvSpPr>
          <p:nvPr>
            <p:ph idx="1"/>
          </p:nvPr>
        </p:nvSpPr>
        <p:spPr/>
        <p:txBody>
          <a:bodyPr/>
          <a:lstStyle/>
          <a:p>
            <a:pPr algn="r" rtl="1" eaLnBrk="1" hangingPunct="1"/>
            <a:r>
              <a:rPr lang="fa-IR" smtClean="0">
                <a:latin typeface="Arial" pitchFamily="34" charset="0"/>
                <a:ea typeface="Majalla UI"/>
                <a:cs typeface="Arial" pitchFamily="34" charset="0"/>
              </a:rPr>
              <a:t>تفسیر دوره بازیافت سرمایه</a:t>
            </a:r>
          </a:p>
          <a:p>
            <a:pPr algn="r" rtl="1" eaLnBrk="1" hangingPunct="1"/>
            <a:r>
              <a:rPr lang="fa-IR" smtClean="0">
                <a:latin typeface="Arial" pitchFamily="34" charset="0"/>
                <a:ea typeface="Majalla UI"/>
                <a:cs typeface="Arial" pitchFamily="34" charset="0"/>
              </a:rPr>
              <a:t>مثال (مبلغ سرمایه گذاری 6.000.000  و 12%)</a:t>
            </a:r>
          </a:p>
          <a:p>
            <a:pPr algn="r" rtl="1" eaLnBrk="1" hangingPunct="1">
              <a:buFont typeface="Wingdings 2" pitchFamily="18" charset="2"/>
              <a:buNone/>
            </a:pPr>
            <a:r>
              <a:rPr lang="fa-IR" smtClean="0">
                <a:latin typeface="Arial" pitchFamily="34" charset="0"/>
                <a:ea typeface="Majalla UI"/>
                <a:cs typeface="Arial" pitchFamily="34" charset="0"/>
              </a:rPr>
              <a:t>   پروژه الف                                           پروژه ب</a:t>
            </a:r>
          </a:p>
          <a:p>
            <a:pPr algn="r" rtl="1" eaLnBrk="1" hangingPunct="1">
              <a:buFont typeface="Wingdings 2" pitchFamily="18" charset="2"/>
              <a:buNone/>
            </a:pPr>
            <a:r>
              <a:rPr lang="fa-IR" smtClean="0">
                <a:latin typeface="Arial" pitchFamily="34" charset="0"/>
                <a:ea typeface="Majalla UI"/>
                <a:cs typeface="Arial" pitchFamily="34" charset="0"/>
              </a:rPr>
              <a:t>   1.000.000                                    3.000.000</a:t>
            </a:r>
          </a:p>
          <a:p>
            <a:pPr algn="r" rtl="1" eaLnBrk="1" hangingPunct="1">
              <a:buFont typeface="Wingdings 2" pitchFamily="18" charset="2"/>
              <a:buNone/>
            </a:pPr>
            <a:r>
              <a:rPr lang="fa-IR" smtClean="0">
                <a:latin typeface="Arial" pitchFamily="34" charset="0"/>
                <a:ea typeface="Majalla UI"/>
                <a:cs typeface="Arial" pitchFamily="34" charset="0"/>
              </a:rPr>
              <a:t>   1.000.000                                    2.000.000</a:t>
            </a:r>
          </a:p>
          <a:p>
            <a:pPr algn="r" rtl="1" eaLnBrk="1" hangingPunct="1">
              <a:buFont typeface="Wingdings 2" pitchFamily="18" charset="2"/>
              <a:buNone/>
            </a:pPr>
            <a:r>
              <a:rPr lang="fa-IR" smtClean="0">
                <a:latin typeface="Arial" pitchFamily="34" charset="0"/>
                <a:ea typeface="Majalla UI"/>
                <a:cs typeface="Arial" pitchFamily="34" charset="0"/>
              </a:rPr>
              <a:t>   4.000.000                                       500.000  </a:t>
            </a:r>
          </a:p>
          <a:p>
            <a:pPr algn="r" rtl="1" eaLnBrk="1" hangingPunct="1">
              <a:buFont typeface="Wingdings 2" pitchFamily="18" charset="2"/>
              <a:buNone/>
            </a:pPr>
            <a:r>
              <a:rPr lang="fa-IR" smtClean="0">
                <a:latin typeface="Arial" pitchFamily="34" charset="0"/>
                <a:ea typeface="Majalla UI"/>
                <a:cs typeface="Arial" pitchFamily="34" charset="0"/>
              </a:rPr>
              <a:t>                                                         500.000</a:t>
            </a:r>
          </a:p>
          <a:p>
            <a:pPr algn="r" rtl="1" eaLnBrk="1" hangingPunct="1">
              <a:buFont typeface="Wingdings 2" pitchFamily="18" charset="2"/>
              <a:buNone/>
            </a:pPr>
            <a:r>
              <a:rPr lang="fa-IR" smtClean="0">
                <a:latin typeface="Arial" pitchFamily="34" charset="0"/>
                <a:ea typeface="Majalla UI"/>
                <a:cs typeface="Arial" pitchFamily="34" charset="0"/>
              </a:rPr>
              <a:t>                                                       1.000.000</a:t>
            </a:r>
          </a:p>
          <a:p>
            <a:pPr algn="r" rtl="1" eaLnBrk="1" hangingPunct="1">
              <a:buFont typeface="Wingdings 2" pitchFamily="18" charset="2"/>
              <a:buNone/>
            </a:pPr>
            <a:r>
              <a:rPr lang="fa-IR" smtClean="0">
                <a:latin typeface="Arial" pitchFamily="34" charset="0"/>
                <a:ea typeface="Majalla UI"/>
                <a:cs typeface="Arial" pitchFamily="34" charset="0"/>
              </a:rPr>
              <a:t>3 سال (دوره بازیافت)                          4 سال (دوره بازیافت)</a:t>
            </a:r>
          </a:p>
          <a:p>
            <a:pPr algn="r" rtl="1" eaLnBrk="1" hangingPunct="1">
              <a:buFont typeface="Wingdings 2" pitchFamily="18" charset="2"/>
              <a:buNone/>
            </a:pPr>
            <a:endParaRPr lang="fa-IR" smtClean="0">
              <a:latin typeface="Arial" pitchFamily="34" charset="0"/>
              <a:ea typeface="Majalla UI"/>
              <a:cs typeface="Arial" pitchFamily="34" charset="0"/>
            </a:endParaRPr>
          </a:p>
        </p:txBody>
      </p:sp>
      <p:cxnSp>
        <p:nvCxnSpPr>
          <p:cNvPr id="5" name="Straight Connector 4"/>
          <p:cNvCxnSpPr/>
          <p:nvPr/>
        </p:nvCxnSpPr>
        <p:spPr>
          <a:xfrm rot="10800000">
            <a:off x="6934200" y="3352800"/>
            <a:ext cx="1447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28800" y="33528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828800" y="5791200"/>
            <a:ext cx="1828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400800" y="5792788"/>
            <a:ext cx="1828800" cy="0"/>
          </a:xfrm>
          <a:prstGeom prst="line">
            <a:avLst/>
          </a:prstGeom>
        </p:spPr>
        <p:style>
          <a:lnRef idx="1">
            <a:schemeClr val="accent1"/>
          </a:lnRef>
          <a:fillRef idx="0">
            <a:schemeClr val="accent1"/>
          </a:fillRef>
          <a:effectRef idx="0">
            <a:schemeClr val="accent1"/>
          </a:effectRef>
          <a:fontRef idx="minor">
            <a:schemeClr val="tx1"/>
          </a:fontRef>
        </p:style>
      </p:cxnSp>
      <p:sp>
        <p:nvSpPr>
          <p:cNvPr id="48136" name="Slide Number Placeholder 3"/>
          <p:cNvSpPr>
            <a:spLocks noGrp="1"/>
          </p:cNvSpPr>
          <p:nvPr>
            <p:ph type="sldNum" sz="quarter" idx="12"/>
          </p:nvPr>
        </p:nvSpPr>
        <p:spPr bwMode="auto">
          <a:noFill/>
          <a:ln>
            <a:miter lim="800000"/>
            <a:headEnd/>
            <a:tailEnd/>
          </a:ln>
        </p:spPr>
        <p:txBody>
          <a:bodyPr/>
          <a:lstStyle/>
          <a:p>
            <a:fld id="{449DEB42-8D81-48A1-B4EA-A7D2FC67A735}" type="slidenum">
              <a:rPr lang="en-US" smtClean="0"/>
              <a:pPr/>
              <a:t>36</a:t>
            </a:fld>
            <a:endParaRPr lang="en-US" smtClean="0"/>
          </a:p>
        </p:txBody>
      </p:sp>
    </p:spTree>
  </p:cSld>
  <p:clrMapOvr>
    <a:masterClrMapping/>
  </p:clrMapOvr>
  <p:transition spd="med">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lgn="ctr" rtl="1" eaLnBrk="1" hangingPunct="1"/>
            <a:r>
              <a:rPr lang="fa-IR" smtClean="0">
                <a:cs typeface="Arial" pitchFamily="34" charset="0"/>
              </a:rPr>
              <a:t>دوره بازیافت سرمایه</a:t>
            </a:r>
            <a:endParaRPr lang="fa-IR" smtClean="0"/>
          </a:p>
        </p:txBody>
      </p:sp>
      <p:sp>
        <p:nvSpPr>
          <p:cNvPr id="49155" name="Content Placeholder 2"/>
          <p:cNvSpPr>
            <a:spLocks noGrp="1"/>
          </p:cNvSpPr>
          <p:nvPr>
            <p:ph idx="1"/>
          </p:nvPr>
        </p:nvSpPr>
        <p:spPr/>
        <p:txBody>
          <a:bodyPr/>
          <a:lstStyle/>
          <a:p>
            <a:pPr algn="r" rtl="1" eaLnBrk="1" hangingPunct="1"/>
            <a:r>
              <a:rPr lang="fa-IR" smtClean="0">
                <a:latin typeface="Arial" pitchFamily="34" charset="0"/>
                <a:ea typeface="Majalla UI"/>
                <a:cs typeface="Arial" pitchFamily="34" charset="0"/>
              </a:rPr>
              <a:t>ادامه مثال</a:t>
            </a:r>
          </a:p>
          <a:p>
            <a:pPr algn="r" rtl="1" eaLnBrk="1" hangingPunct="1">
              <a:buFont typeface="Wingdings 2" pitchFamily="18" charset="2"/>
              <a:buNone/>
            </a:pPr>
            <a:r>
              <a:rPr lang="fa-IR" smtClean="0">
                <a:latin typeface="Arial" pitchFamily="34" charset="0"/>
                <a:ea typeface="Majalla UI"/>
                <a:cs typeface="Arial" pitchFamily="34" charset="0"/>
              </a:rPr>
              <a:t> مشاهده می شود که بدلیل اینکه در این روش ارزش زمانی جریانهای نقد در نظر گرفته نمی شود پروژه الف بدلیل مدت زمان کمتر بازیافت سرمایه انتخاب می شود . در صورتی که پروژه ب وجوه نقد بیشتری را در سالهای اول ایجاد می کند .</a:t>
            </a:r>
          </a:p>
          <a:p>
            <a:pPr algn="r" rtl="1" eaLnBrk="1" hangingPunct="1">
              <a:buFont typeface="Wingdings" pitchFamily="2" charset="2"/>
              <a:buChar char="v"/>
            </a:pPr>
            <a:r>
              <a:rPr lang="fa-IR" smtClean="0">
                <a:latin typeface="Arial" pitchFamily="34" charset="0"/>
                <a:ea typeface="Majalla UI"/>
                <a:cs typeface="Arial" pitchFamily="34" charset="0"/>
              </a:rPr>
              <a:t> دوره بازیافت سرمایه معیاری برای سنجش مخاطره نیز محسوب      می شود .</a:t>
            </a:r>
          </a:p>
          <a:p>
            <a:pPr algn="r" rtl="1" eaLnBrk="1" hangingPunct="1">
              <a:buFont typeface="Wingdings 2" pitchFamily="18" charset="2"/>
              <a:buNone/>
            </a:pPr>
            <a:r>
              <a:rPr lang="fa-IR" smtClean="0">
                <a:latin typeface="Arial" pitchFamily="34" charset="0"/>
                <a:ea typeface="Majalla UI"/>
                <a:cs typeface="Arial" pitchFamily="34" charset="0"/>
              </a:rPr>
              <a:t> </a:t>
            </a:r>
          </a:p>
        </p:txBody>
      </p:sp>
      <p:sp>
        <p:nvSpPr>
          <p:cNvPr id="49156" name="Slide Number Placeholder 3"/>
          <p:cNvSpPr>
            <a:spLocks noGrp="1"/>
          </p:cNvSpPr>
          <p:nvPr>
            <p:ph type="sldNum" sz="quarter" idx="12"/>
          </p:nvPr>
        </p:nvSpPr>
        <p:spPr bwMode="auto">
          <a:noFill/>
          <a:ln>
            <a:miter lim="800000"/>
            <a:headEnd/>
            <a:tailEnd/>
          </a:ln>
        </p:spPr>
        <p:txBody>
          <a:bodyPr/>
          <a:lstStyle/>
          <a:p>
            <a:fld id="{EC3D6EB0-ED2A-4AAE-9C56-5AF56263B3BF}" type="slidenum">
              <a:rPr lang="en-US" smtClean="0"/>
              <a:pPr/>
              <a:t>37</a:t>
            </a:fld>
            <a:endParaRPr lang="en-US" smtClean="0"/>
          </a:p>
        </p:txBody>
      </p:sp>
    </p:spTree>
  </p:cSld>
  <p:clrMapOvr>
    <a:masterClrMapping/>
  </p:clrMapOvr>
  <p:transition spd="med">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algn="ctr" eaLnBrk="1" hangingPunct="1"/>
            <a:r>
              <a:rPr lang="fa-IR" smtClean="0">
                <a:cs typeface="B Nazanin" pitchFamily="2" charset="-78"/>
              </a:rPr>
              <a:t>معکوس دوره بازیافت سرمایه</a:t>
            </a:r>
          </a:p>
        </p:txBody>
      </p:sp>
      <p:sp>
        <p:nvSpPr>
          <p:cNvPr id="50179" name="Content Placeholder 2"/>
          <p:cNvSpPr>
            <a:spLocks noGrp="1"/>
          </p:cNvSpPr>
          <p:nvPr>
            <p:ph idx="1"/>
          </p:nvPr>
        </p:nvSpPr>
        <p:spPr/>
        <p:txBody>
          <a:bodyPr/>
          <a:lstStyle/>
          <a:p>
            <a:pPr algn="r" rtl="1" eaLnBrk="1" hangingPunct="1"/>
            <a:r>
              <a:rPr lang="fa-IR" smtClean="0">
                <a:ea typeface="Majalla UI"/>
              </a:rPr>
              <a:t>نحوه محاسبه :       دوره بازیافت سرمایه/1 </a:t>
            </a:r>
          </a:p>
          <a:p>
            <a:pPr algn="r" rtl="1" eaLnBrk="1" hangingPunct="1"/>
            <a:r>
              <a:rPr lang="fa-IR" smtClean="0">
                <a:ea typeface="Majalla UI"/>
              </a:rPr>
              <a:t>کاربرد :</a:t>
            </a:r>
          </a:p>
          <a:p>
            <a:pPr algn="r" rtl="1" eaLnBrk="1" hangingPunct="1">
              <a:buFont typeface="Wingdings 2" pitchFamily="18" charset="2"/>
              <a:buNone/>
            </a:pPr>
            <a:r>
              <a:rPr lang="fa-IR" smtClean="0">
                <a:ea typeface="Majalla UI"/>
              </a:rPr>
              <a:t>  این روش برآوردی آسان اگر چه در برخی موارد نه چندان دقیق از نرخ بازده داخلی محسوب می شود . اگر عمر مفید پروژه بیش از 2 برابر دوره بازیافت سرمایه باشد ، نرخ برآوردی تقریبا نزدیکی از نرخ بازده داخلی خواهد بود .</a:t>
            </a:r>
          </a:p>
          <a:p>
            <a:pPr algn="r" rtl="1" eaLnBrk="1" hangingPunct="1">
              <a:buFont typeface="Wingdings 2" pitchFamily="18" charset="2"/>
              <a:buNone/>
            </a:pPr>
            <a:r>
              <a:rPr lang="fa-IR" smtClean="0">
                <a:ea typeface="Majalla UI"/>
              </a:rPr>
              <a:t> </a:t>
            </a:r>
          </a:p>
        </p:txBody>
      </p:sp>
      <p:sp>
        <p:nvSpPr>
          <p:cNvPr id="50180" name="Slide Number Placeholder 3"/>
          <p:cNvSpPr>
            <a:spLocks noGrp="1"/>
          </p:cNvSpPr>
          <p:nvPr>
            <p:ph type="sldNum" sz="quarter" idx="12"/>
          </p:nvPr>
        </p:nvSpPr>
        <p:spPr bwMode="auto">
          <a:noFill/>
          <a:ln>
            <a:miter lim="800000"/>
            <a:headEnd/>
            <a:tailEnd/>
          </a:ln>
        </p:spPr>
        <p:txBody>
          <a:bodyPr/>
          <a:lstStyle/>
          <a:p>
            <a:fld id="{C9091294-6840-4E8D-AB03-0A55C25ED577}" type="slidenum">
              <a:rPr lang="en-US" smtClean="0"/>
              <a:pPr/>
              <a:t>38</a:t>
            </a:fld>
            <a:endParaRPr lang="en-US" smtClean="0"/>
          </a:p>
        </p:txBody>
      </p:sp>
    </p:spTree>
  </p:cSld>
  <p:clrMapOvr>
    <a:masterClrMapping/>
  </p:clrMapOvr>
  <p:transition spd="med">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lgn="ctr" eaLnBrk="1" hangingPunct="1"/>
            <a:r>
              <a:rPr lang="en-US" smtClean="0"/>
              <a:t>(ARR) </a:t>
            </a:r>
            <a:r>
              <a:rPr lang="fa-IR" smtClean="0"/>
              <a:t> نرخ بازده حسابداری</a:t>
            </a:r>
            <a:r>
              <a:rPr lang="en-US" smtClean="0"/>
              <a:t> </a:t>
            </a:r>
            <a:endParaRPr lang="fa-IR" smtClean="0"/>
          </a:p>
        </p:txBody>
      </p:sp>
      <p:sp>
        <p:nvSpPr>
          <p:cNvPr id="3" name="Content Placeholder 2"/>
          <p:cNvSpPr>
            <a:spLocks noGrp="1"/>
          </p:cNvSpPr>
          <p:nvPr>
            <p:ph idx="1"/>
          </p:nvPr>
        </p:nvSpPr>
        <p:spPr/>
        <p:txBody>
          <a:bodyPr>
            <a:normAutofit fontScale="925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نحوه محاسبه :</a:t>
            </a:r>
          </a:p>
          <a:p>
            <a:pPr marL="274320" indent="-274320"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نرخ بازده حسابداری</a:t>
            </a:r>
          </a:p>
          <a:p>
            <a:pPr marL="274320" indent="-274320" rtl="1" eaLnBrk="1" fontAlgn="auto" hangingPunct="1">
              <a:spcAft>
                <a:spcPts val="0"/>
              </a:spcAft>
              <a:buClr>
                <a:schemeClr val="accent3"/>
              </a:buClr>
              <a:buFont typeface="Wingdings 2"/>
              <a:buNone/>
              <a:defRPr/>
            </a:pPr>
            <a:endParaRPr lang="fa-IR" dirty="0" smtClean="0">
              <a:latin typeface="Arial" pitchFamily="34" charset="0"/>
              <a:cs typeface="Arial" pitchFamily="34" charset="0"/>
            </a:endParaRPr>
          </a:p>
          <a:p>
            <a:pPr marL="274320" indent="-274320" algn="r" rtl="1" eaLnBrk="1" fontAlgn="auto" hangingPunct="1">
              <a:spcAft>
                <a:spcPts val="0"/>
              </a:spcAft>
              <a:buClr>
                <a:schemeClr val="accent3"/>
              </a:buClr>
              <a:buFont typeface="Wingdings 2"/>
              <a:buNone/>
              <a:defRPr/>
            </a:pPr>
            <a:r>
              <a:rPr lang="fa-IR" sz="2000" dirty="0" smtClean="0">
                <a:latin typeface="Arial" pitchFamily="34" charset="0"/>
                <a:cs typeface="Arial" pitchFamily="34" charset="0"/>
              </a:rPr>
              <a:t>           جمع هزینه های سالانه اجرای پروژه </a:t>
            </a:r>
            <a:r>
              <a:rPr lang="fa-IR" sz="2000" dirty="0" smtClean="0">
                <a:solidFill>
                  <a:srgbClr val="FF0000"/>
                </a:solidFill>
                <a:latin typeface="Arial" pitchFamily="34" charset="0"/>
                <a:cs typeface="Arial" pitchFamily="34" charset="0"/>
              </a:rPr>
              <a:t>_</a:t>
            </a:r>
            <a:r>
              <a:rPr lang="fa-IR" sz="2000" dirty="0" smtClean="0">
                <a:latin typeface="Arial" pitchFamily="34" charset="0"/>
                <a:cs typeface="Arial" pitchFamily="34" charset="0"/>
              </a:rPr>
              <a:t> درآمد سالانه حاصل از اجرای پروژه </a:t>
            </a:r>
          </a:p>
          <a:p>
            <a:pPr marL="274320" indent="-274320" algn="ctr" rtl="1" eaLnBrk="1" fontAlgn="auto" hangingPunct="1">
              <a:spcAft>
                <a:spcPts val="0"/>
              </a:spcAft>
              <a:buClr>
                <a:schemeClr val="accent3"/>
              </a:buClr>
              <a:buFont typeface="Wingdings 2"/>
              <a:buNone/>
              <a:defRPr/>
            </a:pPr>
            <a:r>
              <a:rPr lang="fa-IR" sz="2000" dirty="0" smtClean="0">
                <a:latin typeface="Arial" pitchFamily="34" charset="0"/>
                <a:cs typeface="Arial" pitchFamily="34" charset="0"/>
              </a:rPr>
              <a:t>مبلغ سرمایه گذاری در پروژه</a:t>
            </a:r>
            <a:endParaRPr lang="en-US" sz="2000" dirty="0" smtClean="0">
              <a:latin typeface="Arial" pitchFamily="34" charset="0"/>
              <a:cs typeface="Arial" pitchFamily="34" charset="0"/>
            </a:endParaRPr>
          </a:p>
          <a:p>
            <a:pPr marL="274320" indent="-274320" algn="ctr" rtl="1" eaLnBrk="1" fontAlgn="auto" hangingPunct="1">
              <a:spcAft>
                <a:spcPts val="0"/>
              </a:spcAft>
              <a:buClr>
                <a:schemeClr val="accent3"/>
              </a:buClr>
              <a:buFont typeface="Wingdings 2"/>
              <a:buNone/>
              <a:defRPr/>
            </a:pPr>
            <a:endParaRPr lang="fa-IR" sz="2000" dirty="0" smtClean="0">
              <a:latin typeface="Arial" pitchFamily="34" charset="0"/>
              <a:cs typeface="Arial" pitchFamily="34" charset="0"/>
            </a:endParaRPr>
          </a:p>
          <a:p>
            <a:pPr marL="274320" indent="-274320" algn="ct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نام گذاري اين روش بدليل بكارگيري مفهوم سود حسابداري در محاسبه آن است .</a:t>
            </a:r>
          </a:p>
          <a:p>
            <a:pPr marL="274320" indent="-274320" algn="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در اين روش بر خلاف روشهاي قبل ارزيابي پروژه ها هزينه استهلاك نيز مورد توجه قرار مي گيرد . </a:t>
            </a:r>
          </a:p>
          <a:p>
            <a:pPr marL="274320" indent="-274320" algn="ct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اين نرخ بدليل بكارگيري مفهوم  سود حسابداري مورد توجه برخي حسابداران قرار       مي گيرد . ولي بدليل در نظر نگرفتن ارزش زماني پول مورد انتقاد قرار گرفته است.</a:t>
            </a:r>
          </a:p>
          <a:p>
            <a:pPr marL="274320" indent="-274320" algn="ctr" rtl="1" eaLnBrk="1" fontAlgn="auto" hangingPunct="1">
              <a:spcAft>
                <a:spcPts val="0"/>
              </a:spcAft>
              <a:buClr>
                <a:schemeClr val="accent3"/>
              </a:buClr>
              <a:buFont typeface="Wingdings 2"/>
              <a:buNone/>
              <a:defRPr/>
            </a:pPr>
            <a:endParaRPr lang="en-US" sz="2400" dirty="0" smtClean="0">
              <a:latin typeface="Arial" pitchFamily="34" charset="0"/>
              <a:cs typeface="Arial" pitchFamily="34" charset="0"/>
            </a:endParaRPr>
          </a:p>
          <a:p>
            <a:pPr marL="274320" indent="-274320" algn="ctr" rtl="1" eaLnBrk="1" fontAlgn="auto" hangingPunct="1">
              <a:spcAft>
                <a:spcPts val="0"/>
              </a:spcAft>
              <a:buClr>
                <a:schemeClr val="accent3"/>
              </a:buClr>
              <a:buFont typeface="Wingdings 2"/>
              <a:buNone/>
              <a:defRPr/>
            </a:pPr>
            <a:endParaRPr lang="fa-IR" sz="2000" dirty="0" smtClean="0">
              <a:latin typeface="Arial" pitchFamily="34" charset="0"/>
              <a:cs typeface="Arial" pitchFamily="34" charset="0"/>
            </a:endParaRPr>
          </a:p>
          <a:p>
            <a:pPr marL="274320" indent="-274320" algn="ctr" rtl="1" eaLnBrk="1" fontAlgn="auto" hangingPunct="1">
              <a:spcAft>
                <a:spcPts val="0"/>
              </a:spcAft>
              <a:buClr>
                <a:schemeClr val="accent3"/>
              </a:buClr>
              <a:buFont typeface="Wingdings 2"/>
              <a:buNone/>
              <a:defRPr/>
            </a:pPr>
            <a:endParaRPr lang="fa-IR" sz="2000" dirty="0">
              <a:latin typeface="Arial" pitchFamily="34" charset="0"/>
              <a:cs typeface="Arial" pitchFamily="34" charset="0"/>
            </a:endParaRPr>
          </a:p>
        </p:txBody>
      </p:sp>
      <p:cxnSp>
        <p:nvCxnSpPr>
          <p:cNvPr id="5" name="Straight Connector 4"/>
          <p:cNvCxnSpPr/>
          <p:nvPr/>
        </p:nvCxnSpPr>
        <p:spPr>
          <a:xfrm rot="10800000">
            <a:off x="1828800" y="3657600"/>
            <a:ext cx="6019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Down Arrow 5"/>
          <p:cNvSpPr/>
          <p:nvPr/>
        </p:nvSpPr>
        <p:spPr>
          <a:xfrm>
            <a:off x="3611563" y="26670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51206" name="Slide Number Placeholder 6"/>
          <p:cNvSpPr>
            <a:spLocks noGrp="1"/>
          </p:cNvSpPr>
          <p:nvPr>
            <p:ph type="sldNum" sz="quarter" idx="12"/>
          </p:nvPr>
        </p:nvSpPr>
        <p:spPr bwMode="auto">
          <a:noFill/>
          <a:ln>
            <a:miter lim="800000"/>
            <a:headEnd/>
            <a:tailEnd/>
          </a:ln>
        </p:spPr>
        <p:txBody>
          <a:bodyPr/>
          <a:lstStyle/>
          <a:p>
            <a:fld id="{8EA808E0-CCA7-4B39-A0F9-0A5B9E503B69}" type="slidenum">
              <a:rPr lang="en-US" smtClean="0"/>
              <a:pPr/>
              <a:t>39</a:t>
            </a:fld>
            <a:endParaRPr lang="en-US" smtClean="0"/>
          </a:p>
        </p:txBody>
      </p:sp>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457200"/>
            <a:ext cx="8229600" cy="914400"/>
          </a:xfrm>
        </p:spPr>
        <p:txBody>
          <a:bodyPr/>
          <a:lstStyle/>
          <a:p>
            <a:pPr algn="ctr" eaLnBrk="1" hangingPunct="1"/>
            <a:r>
              <a:rPr lang="fa-IR" smtClean="0">
                <a:cs typeface="B Nazanin" pitchFamily="2" charset="-78"/>
              </a:rPr>
              <a:t>تعريف بودجه بندي سرمايه اي</a:t>
            </a:r>
            <a:endParaRPr lang="en-US" smtClean="0">
              <a:cs typeface="B Nazanin" pitchFamily="2" charset="-78"/>
            </a:endParaRPr>
          </a:p>
        </p:txBody>
      </p:sp>
      <p:sp>
        <p:nvSpPr>
          <p:cNvPr id="3" name="Content Placeholder 2"/>
          <p:cNvSpPr>
            <a:spLocks noGrp="1"/>
          </p:cNvSpPr>
          <p:nvPr>
            <p:ph idx="1"/>
          </p:nvPr>
        </p:nvSpPr>
        <p:spPr>
          <a:xfrm>
            <a:off x="457200" y="1447800"/>
            <a:ext cx="8229600" cy="1905000"/>
          </a:xfrm>
        </p:spPr>
        <p:txBody>
          <a:bodyPr/>
          <a:lstStyle/>
          <a:p>
            <a:pPr algn="just" rtl="1" eaLnBrk="1" hangingPunct="1"/>
            <a:r>
              <a:rPr lang="fa-IR" smtClean="0">
                <a:cs typeface="B Nazanin" pitchFamily="2" charset="-78"/>
              </a:rPr>
              <a:t>بودجه بندي سرمايه اي عبارت از فرايند تصميم گيري برای تامين مخارج سرمايه اي در دوره بودجه است .</a:t>
            </a:r>
          </a:p>
          <a:p>
            <a:pPr algn="just" rtl="1" eaLnBrk="1" hangingPunct="1"/>
            <a:r>
              <a:rPr lang="fa-IR" smtClean="0">
                <a:cs typeface="B Nazanin" pitchFamily="2" charset="-78"/>
              </a:rPr>
              <a:t>به عبارت دقيق تر ، بودجه بندي سرمايه اي فرايند تشخيص ، ارزيابي ، طرح ريزي و پشتيباني مالي پروژه هاي عمده سرمايه گذاري در واحد هاي تجاري – توليدي است .</a:t>
            </a:r>
            <a:endParaRPr lang="en-US" smtClean="0">
              <a:cs typeface="B Nazanin" pitchFamily="2" charset="-78"/>
            </a:endParaRPr>
          </a:p>
        </p:txBody>
      </p:sp>
      <p:pic>
        <p:nvPicPr>
          <p:cNvPr id="15364" name="Picture 2" descr="C:\Users\H\Desktop\تصاویر حسابداری\8.jpg"/>
          <p:cNvPicPr>
            <a:picLocks noChangeAspect="1" noChangeArrowheads="1"/>
          </p:cNvPicPr>
          <p:nvPr/>
        </p:nvPicPr>
        <p:blipFill>
          <a:blip r:embed="rId2" cstate="print"/>
          <a:srcRect/>
          <a:stretch>
            <a:fillRect/>
          </a:stretch>
        </p:blipFill>
        <p:spPr bwMode="auto">
          <a:xfrm>
            <a:off x="71438" y="3505200"/>
            <a:ext cx="9144000" cy="3627438"/>
          </a:xfrm>
          <a:prstGeom prst="rect">
            <a:avLst/>
          </a:prstGeom>
          <a:noFill/>
          <a:ln w="9525">
            <a:noFill/>
            <a:miter lim="800000"/>
            <a:headEnd/>
            <a:tailEnd/>
          </a:ln>
        </p:spPr>
      </p:pic>
      <p:sp>
        <p:nvSpPr>
          <p:cNvPr id="15365" name="Slide Number Placeholder 4"/>
          <p:cNvSpPr>
            <a:spLocks noGrp="1"/>
          </p:cNvSpPr>
          <p:nvPr>
            <p:ph type="sldNum" sz="quarter" idx="12"/>
          </p:nvPr>
        </p:nvSpPr>
        <p:spPr bwMode="auto">
          <a:noFill/>
          <a:ln>
            <a:miter lim="800000"/>
            <a:headEnd/>
            <a:tailEnd/>
          </a:ln>
        </p:spPr>
        <p:txBody>
          <a:bodyPr/>
          <a:lstStyle/>
          <a:p>
            <a:fld id="{15C05F6B-0013-4B3C-9D34-AB399CE6DBE3}" type="slidenum">
              <a:rPr lang="en-US" smtClean="0"/>
              <a:pPr/>
              <a:t>4</a:t>
            </a:fld>
            <a:endParaRPr lang="en-US" smtClean="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gn="ctr" rtl="1" eaLnBrk="1" hangingPunct="1"/>
            <a:r>
              <a:rPr lang="en-US" smtClean="0"/>
              <a:t>(ARR) </a:t>
            </a:r>
            <a:r>
              <a:rPr lang="fa-IR" smtClean="0"/>
              <a:t> نرخ بازده حسابداری</a:t>
            </a:r>
            <a:r>
              <a:rPr lang="en-US" smtClean="0"/>
              <a:t> </a:t>
            </a:r>
          </a:p>
        </p:txBody>
      </p:sp>
      <p:sp>
        <p:nvSpPr>
          <p:cNvPr id="52227" name="Content Placeholder 2"/>
          <p:cNvSpPr>
            <a:spLocks noGrp="1"/>
          </p:cNvSpPr>
          <p:nvPr>
            <p:ph idx="1"/>
          </p:nvPr>
        </p:nvSpPr>
        <p:spPr/>
        <p:txBody>
          <a:bodyPr/>
          <a:lstStyle/>
          <a:p>
            <a:pPr algn="r" rtl="1" eaLnBrk="1" hangingPunct="1"/>
            <a:r>
              <a:rPr lang="fa-IR" smtClean="0">
                <a:ea typeface="Majalla UI"/>
              </a:rPr>
              <a:t>مثال ؛</a:t>
            </a:r>
          </a:p>
          <a:p>
            <a:pPr algn="r" rtl="1" eaLnBrk="1" hangingPunct="1">
              <a:buFont typeface="Wingdings 2" pitchFamily="18" charset="2"/>
              <a:buNone/>
            </a:pPr>
            <a:r>
              <a:rPr lang="fa-IR" smtClean="0">
                <a:ea typeface="Majalla UI"/>
              </a:rPr>
              <a:t> شركت الف پروژه سرمايه گذاري در يك ماشين توليدي جديد را تحت بررسي دارد . بهاي اين ماشين بالغ بر 20.000.000 ريال و عمر مفيد آن 5 سال است . مديريت شركت انتظار دارد كه استفاده از اين ماشين موجب تحصيل 10.000.000 ريال درآمد سالانه اضافي و صرف 2.600.000 ريال هزينه هاي عملياتي اضافي بشود . در اين شركت براي استهلاك ماشين آلات از روش خط مستقيم استفاده مي شود .       مي خواهيم </a:t>
            </a:r>
            <a:r>
              <a:rPr lang="en-US" smtClean="0"/>
              <a:t>ARR</a:t>
            </a:r>
            <a:r>
              <a:rPr lang="fa-IR" smtClean="0">
                <a:ea typeface="Majalla UI"/>
              </a:rPr>
              <a:t> را محاسبه كنيم :</a:t>
            </a:r>
          </a:p>
          <a:p>
            <a:pPr algn="r" rtl="1" eaLnBrk="1" hangingPunct="1">
              <a:buFont typeface="Wingdings 2" pitchFamily="18" charset="2"/>
              <a:buNone/>
            </a:pPr>
            <a:endParaRPr lang="fa-IR" smtClean="0">
              <a:ea typeface="Majalla UI"/>
            </a:endParaRPr>
          </a:p>
        </p:txBody>
      </p:sp>
      <p:sp>
        <p:nvSpPr>
          <p:cNvPr id="52228" name="Slide Number Placeholder 3"/>
          <p:cNvSpPr>
            <a:spLocks noGrp="1"/>
          </p:cNvSpPr>
          <p:nvPr>
            <p:ph type="sldNum" sz="quarter" idx="12"/>
          </p:nvPr>
        </p:nvSpPr>
        <p:spPr bwMode="auto">
          <a:noFill/>
          <a:ln>
            <a:miter lim="800000"/>
            <a:headEnd/>
            <a:tailEnd/>
          </a:ln>
        </p:spPr>
        <p:txBody>
          <a:bodyPr/>
          <a:lstStyle/>
          <a:p>
            <a:fld id="{06685FBF-D0AB-4724-AA9F-23EB976BE01E}" type="slidenum">
              <a:rPr lang="en-US" smtClean="0"/>
              <a:pPr/>
              <a:t>40</a:t>
            </a:fld>
            <a:endParaRPr lang="en-US" smtClean="0"/>
          </a:p>
        </p:txBody>
      </p:sp>
      <p:pic>
        <p:nvPicPr>
          <p:cNvPr id="52229" name="Picture 5" descr="C:\Users\Public\Pictures\Sample Pictures\untitled1.png"/>
          <p:cNvPicPr>
            <a:picLocks noChangeAspect="1" noChangeArrowheads="1"/>
          </p:cNvPicPr>
          <p:nvPr/>
        </p:nvPicPr>
        <p:blipFill>
          <a:blip r:embed="rId2" cstate="print"/>
          <a:srcRect/>
          <a:stretch>
            <a:fillRect/>
          </a:stretch>
        </p:blipFill>
        <p:spPr bwMode="auto">
          <a:xfrm>
            <a:off x="1371600" y="4876800"/>
            <a:ext cx="1219200" cy="133350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gn="ctr" eaLnBrk="1" hangingPunct="1"/>
            <a:r>
              <a:rPr lang="en-US" smtClean="0"/>
              <a:t>(ARR) </a:t>
            </a:r>
            <a:r>
              <a:rPr lang="fa-IR" smtClean="0"/>
              <a:t> نرخ بازده حسابداری</a:t>
            </a:r>
            <a:r>
              <a:rPr lang="en-US" smtClean="0"/>
              <a:t> </a:t>
            </a:r>
            <a:endParaRPr lang="fa-IR" smtClean="0"/>
          </a:p>
        </p:txBody>
      </p:sp>
      <p:sp>
        <p:nvSpPr>
          <p:cNvPr id="53251" name="Content Placeholder 2"/>
          <p:cNvSpPr>
            <a:spLocks noGrp="1"/>
          </p:cNvSpPr>
          <p:nvPr>
            <p:ph idx="1"/>
          </p:nvPr>
        </p:nvSpPr>
        <p:spPr/>
        <p:txBody>
          <a:bodyPr/>
          <a:lstStyle/>
          <a:p>
            <a:pPr algn="r" rtl="1" eaLnBrk="1" hangingPunct="1"/>
            <a:r>
              <a:rPr lang="fa-IR" smtClean="0">
                <a:latin typeface="Arial" pitchFamily="34" charset="0"/>
                <a:ea typeface="Majalla UI"/>
                <a:cs typeface="Arial" pitchFamily="34" charset="0"/>
              </a:rPr>
              <a:t>محاسبه هزينه استهلاك :             4.000.000 = 5 ÷  20.000.000</a:t>
            </a:r>
          </a:p>
          <a:p>
            <a:pPr algn="r" rtl="1" eaLnBrk="1" hangingPunct="1"/>
            <a:r>
              <a:rPr lang="fa-IR" smtClean="0">
                <a:latin typeface="Arial" pitchFamily="34" charset="0"/>
                <a:ea typeface="Majalla UI"/>
                <a:cs typeface="Arial" pitchFamily="34" charset="0"/>
              </a:rPr>
              <a:t>جمع هزينه هاي سالانه : 6.600.000  = 4.000.000 + 2.600.000</a:t>
            </a:r>
          </a:p>
          <a:p>
            <a:pPr algn="r" rtl="1" eaLnBrk="1" hangingPunct="1"/>
            <a:r>
              <a:rPr lang="fa-IR" smtClean="0">
                <a:latin typeface="Arial" pitchFamily="34" charset="0"/>
                <a:ea typeface="Majalla UI"/>
                <a:cs typeface="Arial" pitchFamily="34" charset="0"/>
              </a:rPr>
              <a:t>نرخ بازده حسابداري :                      6.600.000 – 10.000.000</a:t>
            </a:r>
          </a:p>
          <a:p>
            <a:pPr algn="r" rtl="1" eaLnBrk="1" hangingPunct="1">
              <a:buFont typeface="Wingdings 2" pitchFamily="18" charset="2"/>
              <a:buNone/>
            </a:pPr>
            <a:r>
              <a:rPr lang="fa-IR" smtClean="0">
                <a:latin typeface="Arial" pitchFamily="34" charset="0"/>
                <a:ea typeface="Majalla UI"/>
                <a:cs typeface="Arial" pitchFamily="34" charset="0"/>
              </a:rPr>
              <a:t>                                                             20.000.000</a:t>
            </a:r>
          </a:p>
        </p:txBody>
      </p:sp>
      <p:cxnSp>
        <p:nvCxnSpPr>
          <p:cNvPr id="5" name="Straight Connector 4"/>
          <p:cNvCxnSpPr/>
          <p:nvPr/>
        </p:nvCxnSpPr>
        <p:spPr>
          <a:xfrm rot="10800000">
            <a:off x="914400" y="3352800"/>
            <a:ext cx="3048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53253" name="TextBox 8"/>
          <p:cNvSpPr txBox="1">
            <a:spLocks noChangeArrowheads="1"/>
          </p:cNvSpPr>
          <p:nvPr/>
        </p:nvSpPr>
        <p:spPr bwMode="auto">
          <a:xfrm>
            <a:off x="4038600" y="3124200"/>
            <a:ext cx="304800" cy="369888"/>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a:t>
            </a:r>
          </a:p>
        </p:txBody>
      </p:sp>
      <p:sp>
        <p:nvSpPr>
          <p:cNvPr id="53254" name="TextBox 9"/>
          <p:cNvSpPr txBox="1">
            <a:spLocks noChangeArrowheads="1"/>
          </p:cNvSpPr>
          <p:nvPr/>
        </p:nvSpPr>
        <p:spPr bwMode="auto">
          <a:xfrm>
            <a:off x="4343400" y="3124200"/>
            <a:ext cx="762000" cy="369888"/>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17%</a:t>
            </a:r>
          </a:p>
        </p:txBody>
      </p:sp>
      <p:sp>
        <p:nvSpPr>
          <p:cNvPr id="53255" name="Slide Number Placeholder 3"/>
          <p:cNvSpPr>
            <a:spLocks noGrp="1"/>
          </p:cNvSpPr>
          <p:nvPr>
            <p:ph type="sldNum" sz="quarter" idx="12"/>
          </p:nvPr>
        </p:nvSpPr>
        <p:spPr bwMode="auto">
          <a:noFill/>
          <a:ln>
            <a:miter lim="800000"/>
            <a:headEnd/>
            <a:tailEnd/>
          </a:ln>
        </p:spPr>
        <p:txBody>
          <a:bodyPr/>
          <a:lstStyle/>
          <a:p>
            <a:fld id="{6EAC3289-C971-4CE2-887C-0B53DE874870}" type="slidenum">
              <a:rPr lang="en-US" smtClean="0"/>
              <a:pPr/>
              <a:t>41</a:t>
            </a:fld>
            <a:endParaRPr lang="en-US" smtClean="0"/>
          </a:p>
        </p:txBody>
      </p:sp>
    </p:spTree>
  </p:cSld>
  <p:clrMapOvr>
    <a:masterClrMapping/>
  </p:clrMapOvr>
  <p:transition spd="med">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lgn="ctr" eaLnBrk="1" hangingPunct="1"/>
            <a:r>
              <a:rPr lang="fa-IR" sz="4400" smtClean="0">
                <a:latin typeface="Arial" pitchFamily="34" charset="0"/>
                <a:cs typeface="Arial" pitchFamily="34" charset="0"/>
              </a:rPr>
              <a:t>ساير عوامل موثر بر بودجه بندي سرمایه اي</a:t>
            </a:r>
          </a:p>
        </p:txBody>
      </p:sp>
      <p:sp>
        <p:nvSpPr>
          <p:cNvPr id="54275" name="Content Placeholder 2"/>
          <p:cNvSpPr>
            <a:spLocks noGrp="1"/>
          </p:cNvSpPr>
          <p:nvPr>
            <p:ph idx="1"/>
          </p:nvPr>
        </p:nvSpPr>
        <p:spPr/>
        <p:txBody>
          <a:bodyPr/>
          <a:lstStyle/>
          <a:p>
            <a:pPr algn="r" rtl="1" eaLnBrk="1" hangingPunct="1"/>
            <a:r>
              <a:rPr lang="fa-IR" sz="2400" smtClean="0">
                <a:latin typeface="Arial" pitchFamily="34" charset="0"/>
                <a:ea typeface="Majalla UI"/>
                <a:cs typeface="Arial" pitchFamily="34" charset="0"/>
              </a:rPr>
              <a:t>با توجه به اينكه تصميم گيري هاي مديران معمولاً پيچيده تر از تعيين اولويت ها و انتخاب پروژه ها بر مبناي ضوابط مقداري كه تاكنون ذكر شده مي باشد لذا مديران قبل از تصميم گيري نهايي ، بسياري از عوامل ديگر را نيز مورد توجه قرار مي دهند . برخي از اين عوامل به شرح ذيل مي باشد :</a:t>
            </a:r>
          </a:p>
          <a:p>
            <a:pPr algn="r" rtl="1" eaLnBrk="1" hangingPunct="1"/>
            <a:r>
              <a:rPr lang="fa-IR" sz="2400" smtClean="0">
                <a:latin typeface="Arial" pitchFamily="34" charset="0"/>
                <a:ea typeface="Majalla UI"/>
                <a:cs typeface="Arial" pitchFamily="34" charset="0"/>
              </a:rPr>
              <a:t>1- شرايط اقتصادي (رونق يا ركود)</a:t>
            </a:r>
          </a:p>
          <a:p>
            <a:pPr algn="r" rtl="1" eaLnBrk="1" hangingPunct="1"/>
            <a:r>
              <a:rPr lang="fa-IR" sz="2400" smtClean="0">
                <a:latin typeface="Arial" pitchFamily="34" charset="0"/>
                <a:ea typeface="Majalla UI"/>
                <a:cs typeface="Arial" pitchFamily="34" charset="0"/>
              </a:rPr>
              <a:t>2- سياستهاي رشد ( رشد معقول با توجه به توان اداره پروژه ها)</a:t>
            </a:r>
          </a:p>
          <a:p>
            <a:pPr algn="r" rtl="1" eaLnBrk="1" hangingPunct="1"/>
            <a:r>
              <a:rPr lang="fa-IR" sz="2400" smtClean="0">
                <a:latin typeface="Arial" pitchFamily="34" charset="0"/>
                <a:ea typeface="Majalla UI"/>
                <a:cs typeface="Arial" pitchFamily="34" charset="0"/>
              </a:rPr>
              <a:t>3- ارزيابي مخاطره(پروژه هاي زود بازده ريسك كمتري دارند- بازده بيشتر         ريسك بيشتر</a:t>
            </a:r>
          </a:p>
          <a:p>
            <a:pPr algn="r" rtl="1" eaLnBrk="1" hangingPunct="1"/>
            <a:r>
              <a:rPr lang="fa-IR" sz="2400" smtClean="0">
                <a:latin typeface="Arial" pitchFamily="34" charset="0"/>
                <a:ea typeface="Majalla UI"/>
                <a:cs typeface="Arial" pitchFamily="34" charset="0"/>
              </a:rPr>
              <a:t>4-عوامل ادراكي ( قضاوت شهودي و استفاده از تجربيات)</a:t>
            </a:r>
          </a:p>
          <a:p>
            <a:pPr algn="r" rtl="1" eaLnBrk="1" hangingPunct="1">
              <a:buFont typeface="Wingdings 2" pitchFamily="18" charset="2"/>
              <a:buNone/>
            </a:pPr>
            <a:endParaRPr lang="fa-IR" sz="2400" smtClean="0">
              <a:latin typeface="Arial" pitchFamily="34" charset="0"/>
              <a:ea typeface="Majalla UI"/>
              <a:cs typeface="Arial" pitchFamily="34" charset="0"/>
            </a:endParaRPr>
          </a:p>
          <a:p>
            <a:pPr algn="r" rtl="1" eaLnBrk="1" hangingPunct="1">
              <a:buFont typeface="Wingdings 2" pitchFamily="18" charset="2"/>
              <a:buNone/>
            </a:pPr>
            <a:endParaRPr lang="fa-IR" sz="2400" smtClean="0">
              <a:latin typeface="Arial" pitchFamily="34" charset="0"/>
              <a:ea typeface="Majalla UI"/>
              <a:cs typeface="Arial" pitchFamily="34" charset="0"/>
            </a:endParaRPr>
          </a:p>
        </p:txBody>
      </p:sp>
      <p:cxnSp>
        <p:nvCxnSpPr>
          <p:cNvPr id="5" name="Straight Arrow Connector 4"/>
          <p:cNvCxnSpPr/>
          <p:nvPr/>
        </p:nvCxnSpPr>
        <p:spPr>
          <a:xfrm rot="10800000">
            <a:off x="7010400" y="56388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277" name="Slide Number Placeholder 3"/>
          <p:cNvSpPr>
            <a:spLocks noGrp="1"/>
          </p:cNvSpPr>
          <p:nvPr>
            <p:ph type="sldNum" sz="quarter" idx="12"/>
          </p:nvPr>
        </p:nvSpPr>
        <p:spPr bwMode="auto">
          <a:noFill/>
          <a:ln>
            <a:miter lim="800000"/>
            <a:headEnd/>
            <a:tailEnd/>
          </a:ln>
        </p:spPr>
        <p:txBody>
          <a:bodyPr/>
          <a:lstStyle/>
          <a:p>
            <a:fld id="{23732D5F-8946-42EC-99AE-B494F081FFB3}" type="slidenum">
              <a:rPr lang="en-US" smtClean="0"/>
              <a:pPr/>
              <a:t>42</a:t>
            </a:fld>
            <a:endParaRPr lang="en-US" smtClean="0"/>
          </a:p>
        </p:txBody>
      </p:sp>
    </p:spTree>
  </p:cSld>
  <p:clrMapOvr>
    <a:masterClrMapping/>
  </p:clrMapOvr>
  <p:transition spd="med">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gn="ctr" eaLnBrk="1" hangingPunct="1"/>
            <a:r>
              <a:rPr lang="fa-IR" smtClean="0"/>
              <a:t>سهميه بندي سرمايه</a:t>
            </a:r>
          </a:p>
        </p:txBody>
      </p:sp>
      <p:sp>
        <p:nvSpPr>
          <p:cNvPr id="55299" name="Content Placeholder 2"/>
          <p:cNvSpPr>
            <a:spLocks noGrp="1"/>
          </p:cNvSpPr>
          <p:nvPr>
            <p:ph idx="1"/>
          </p:nvPr>
        </p:nvSpPr>
        <p:spPr/>
        <p:txBody>
          <a:bodyPr/>
          <a:lstStyle/>
          <a:p>
            <a:pPr algn="r" rtl="1" eaLnBrk="1" hangingPunct="1"/>
            <a:r>
              <a:rPr lang="fa-IR" smtClean="0">
                <a:ea typeface="Majalla UI"/>
              </a:rPr>
              <a:t>تعريف : فرايند انتخاب مطلوب ترين پروژه هاي سرمايه گذاري از ميان پروژه هاي بالقوه سودآور ، اصطلاحاً سهميه بندي سرمايه ناميده ميشود.</a:t>
            </a:r>
          </a:p>
          <a:p>
            <a:pPr algn="r" rtl="1" eaLnBrk="1" hangingPunct="1"/>
            <a:r>
              <a:rPr lang="fa-IR" smtClean="0">
                <a:ea typeface="Majalla UI"/>
              </a:rPr>
              <a:t>هدف : حداكثر كردن منافع حاصل از مصرف منابع محدود است .</a:t>
            </a:r>
          </a:p>
          <a:p>
            <a:pPr algn="r" rtl="1" eaLnBrk="1" hangingPunct="1">
              <a:buFont typeface="Wingdings 2" pitchFamily="18" charset="2"/>
              <a:buNone/>
            </a:pPr>
            <a:r>
              <a:rPr lang="fa-IR" smtClean="0">
                <a:ea typeface="Majalla UI"/>
              </a:rPr>
              <a:t>  مقصود از منابع محدود ، وجوه نقد آماده براي سرمايه گذاري و منظور از منافع ، بازده سرمايه گذاري است . </a:t>
            </a:r>
          </a:p>
        </p:txBody>
      </p:sp>
      <p:sp>
        <p:nvSpPr>
          <p:cNvPr id="55300" name="Slide Number Placeholder 3"/>
          <p:cNvSpPr>
            <a:spLocks noGrp="1"/>
          </p:cNvSpPr>
          <p:nvPr>
            <p:ph type="sldNum" sz="quarter" idx="12"/>
          </p:nvPr>
        </p:nvSpPr>
        <p:spPr bwMode="auto">
          <a:noFill/>
          <a:ln>
            <a:miter lim="800000"/>
            <a:headEnd/>
            <a:tailEnd/>
          </a:ln>
        </p:spPr>
        <p:txBody>
          <a:bodyPr/>
          <a:lstStyle/>
          <a:p>
            <a:fld id="{D60F2596-4096-41DB-8032-C54A466C927A}" type="slidenum">
              <a:rPr lang="en-US" smtClean="0"/>
              <a:pPr/>
              <a:t>43</a:t>
            </a:fld>
            <a:endParaRPr lang="en-US" smtClean="0"/>
          </a:p>
        </p:txBody>
      </p:sp>
    </p:spTree>
  </p:cSld>
  <p:clrMapOvr>
    <a:masterClrMapping/>
  </p:clrMapOvr>
  <p:transition spd="med">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idx="4294967295"/>
          </p:nvPr>
        </p:nvSpPr>
        <p:spPr>
          <a:xfrm>
            <a:off x="0" y="704850"/>
            <a:ext cx="8229600" cy="1143000"/>
          </a:xfrm>
        </p:spPr>
        <p:txBody>
          <a:bodyPr/>
          <a:lstStyle/>
          <a:p>
            <a:pPr algn="ctr" eaLnBrk="1" hangingPunct="1"/>
            <a:r>
              <a:rPr lang="fa-IR" smtClean="0"/>
              <a:t>سهميه بندي سرمايه</a:t>
            </a:r>
          </a:p>
        </p:txBody>
      </p:sp>
      <p:sp>
        <p:nvSpPr>
          <p:cNvPr id="56323" name="Content Placeholder 2"/>
          <p:cNvSpPr>
            <a:spLocks noGrp="1"/>
          </p:cNvSpPr>
          <p:nvPr>
            <p:ph idx="4294967295"/>
          </p:nvPr>
        </p:nvSpPr>
        <p:spPr>
          <a:xfrm>
            <a:off x="0" y="1935163"/>
            <a:ext cx="8229600" cy="4389437"/>
          </a:xfrm>
        </p:spPr>
        <p:txBody>
          <a:bodyPr/>
          <a:lstStyle/>
          <a:p>
            <a:pPr algn="r" rtl="1" eaLnBrk="1" hangingPunct="1"/>
            <a:r>
              <a:rPr lang="fa-IR" smtClean="0">
                <a:ea typeface="Majalla UI"/>
              </a:rPr>
              <a:t>مثال ؛  گردش وجوه نقد مورد انتظار پنج پروژه سرمايه گذاري شركت تدبير در جدول ذيل آمده است :</a:t>
            </a:r>
          </a:p>
          <a:p>
            <a:pPr algn="r" rtl="1" eaLnBrk="1" hangingPunct="1">
              <a:buFont typeface="Wingdings 2" pitchFamily="18" charset="2"/>
              <a:buNone/>
            </a:pPr>
            <a:r>
              <a:rPr lang="fa-IR" smtClean="0">
                <a:ea typeface="Majalla UI"/>
              </a:rPr>
              <a:t> شركت  تدبير به  منظور سرمايه گذاري  در اين  پروژه ها  مبلغ 14.000.000 ريال در اختيار دارد.عمر مفيد پروژه ها بين 3 تا 10   سال مي باشد و هزينه تامين مالي شركت به ميزان 15% در نظر     گرفته  شده است .  پروژه هاي  مذكور بر مبناي 4 روش  مورد       ارزيابي قرار گرفته است .</a:t>
            </a:r>
          </a:p>
        </p:txBody>
      </p:sp>
      <p:sp>
        <p:nvSpPr>
          <p:cNvPr id="56324" name="Slide Number Placeholder 3"/>
          <p:cNvSpPr>
            <a:spLocks noGrp="1"/>
          </p:cNvSpPr>
          <p:nvPr>
            <p:ph type="sldNum" sz="quarter" idx="12"/>
          </p:nvPr>
        </p:nvSpPr>
        <p:spPr bwMode="auto">
          <a:noFill/>
          <a:ln>
            <a:miter lim="800000"/>
            <a:headEnd/>
            <a:tailEnd/>
          </a:ln>
        </p:spPr>
        <p:txBody>
          <a:bodyPr/>
          <a:lstStyle/>
          <a:p>
            <a:fld id="{2387DDE3-8ECF-48D3-8A04-5D572ABED394}" type="slidenum">
              <a:rPr lang="en-US" smtClean="0"/>
              <a:pPr/>
              <a:t>44</a:t>
            </a:fld>
            <a:endParaRPr lang="en-US" smtClean="0"/>
          </a:p>
        </p:txBody>
      </p:sp>
    </p:spTree>
  </p:cSld>
  <p:clrMapOvr>
    <a:masterClrMapping/>
  </p:clrMapOvr>
  <p:transition spd="med">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898525" y="228600"/>
          <a:ext cx="10042525" cy="7086600"/>
        </p:xfrm>
        <a:graphic>
          <a:graphicData uri="http://schemas.openxmlformats.org/presentationml/2006/ole">
            <p:oleObj spid="_x0000_s1026" name="Worksheet" r:id="rId3" imgW="11048964" imgH="8439051" progId="Excel.Sheet.12">
              <p:embed/>
            </p:oleObj>
          </a:graphicData>
        </a:graphic>
      </p:graphicFrame>
      <p:sp>
        <p:nvSpPr>
          <p:cNvPr id="1027" name="Slide Number Placeholder 3"/>
          <p:cNvSpPr>
            <a:spLocks noGrp="1"/>
          </p:cNvSpPr>
          <p:nvPr>
            <p:ph type="sldNum" sz="quarter" idx="12"/>
          </p:nvPr>
        </p:nvSpPr>
        <p:spPr bwMode="auto">
          <a:noFill/>
          <a:ln>
            <a:miter lim="800000"/>
            <a:headEnd/>
            <a:tailEnd/>
          </a:ln>
        </p:spPr>
        <p:txBody>
          <a:bodyPr/>
          <a:lstStyle/>
          <a:p>
            <a:fld id="{780639AF-906F-493D-BF5F-328B4D6BD85A}" type="slidenum">
              <a:rPr lang="en-US" smtClean="0"/>
              <a:pPr/>
              <a:t>45</a:t>
            </a:fld>
            <a:endParaRPr lang="en-US" smtClean="0"/>
          </a:p>
        </p:txBody>
      </p:sp>
    </p:spTree>
  </p:cSld>
  <p:clrMapOvr>
    <a:masterClrMapping/>
  </p:clrMapOvr>
  <p:transition spd="med">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pPr algn="ctr" eaLnBrk="1" hangingPunct="1"/>
            <a:r>
              <a:rPr lang="fa-IR" smtClean="0"/>
              <a:t>سهميه بندي سرمايه</a:t>
            </a:r>
          </a:p>
        </p:txBody>
      </p:sp>
      <p:sp>
        <p:nvSpPr>
          <p:cNvPr id="2052" name="Content Placeholder 2"/>
          <p:cNvSpPr>
            <a:spLocks noGrp="1"/>
          </p:cNvSpPr>
          <p:nvPr>
            <p:ph idx="1"/>
          </p:nvPr>
        </p:nvSpPr>
        <p:spPr/>
        <p:txBody>
          <a:bodyPr/>
          <a:lstStyle/>
          <a:p>
            <a:pPr algn="r" rtl="1" eaLnBrk="1" hangingPunct="1"/>
            <a:r>
              <a:rPr lang="fa-IR" smtClean="0">
                <a:ea typeface="Majalla UI"/>
              </a:rPr>
              <a:t>همانطور كه جدول فوق نشان مي دهد روشهاي چهارگانه بكار برده شده موجب نتيجه گيري يكسان براي رده بندي پروژه ها نمي شود . به عبارت ديگر اولويت پروژه ها به روش ارزيابي انتخاب شده بستگي دارد .</a:t>
            </a:r>
          </a:p>
          <a:p>
            <a:pPr algn="r" rtl="1" eaLnBrk="1" hangingPunct="1">
              <a:buFont typeface="Wingdings 2" pitchFamily="18" charset="2"/>
              <a:buNone/>
            </a:pPr>
            <a:r>
              <a:rPr lang="fa-IR" smtClean="0">
                <a:ea typeface="Majalla UI"/>
              </a:rPr>
              <a:t> </a:t>
            </a:r>
          </a:p>
        </p:txBody>
      </p:sp>
      <p:graphicFrame>
        <p:nvGraphicFramePr>
          <p:cNvPr id="2050" name="Object 2"/>
          <p:cNvGraphicFramePr>
            <a:graphicFrameLocks noChangeAspect="1"/>
          </p:cNvGraphicFramePr>
          <p:nvPr/>
        </p:nvGraphicFramePr>
        <p:xfrm>
          <a:off x="2900363" y="3357563"/>
          <a:ext cx="4130675" cy="2554287"/>
        </p:xfrm>
        <a:graphic>
          <a:graphicData uri="http://schemas.openxmlformats.org/presentationml/2006/ole">
            <p:oleObj spid="_x0000_s2050" name="Worksheet" r:id="rId3" imgW="4429138" imgH="2771923" progId="Excel.Sheet.12">
              <p:embed/>
            </p:oleObj>
          </a:graphicData>
        </a:graphic>
      </p:graphicFrame>
      <p:sp>
        <p:nvSpPr>
          <p:cNvPr id="2053" name="Slide Number Placeholder 3"/>
          <p:cNvSpPr>
            <a:spLocks noGrp="1"/>
          </p:cNvSpPr>
          <p:nvPr>
            <p:ph type="sldNum" sz="quarter" idx="12"/>
          </p:nvPr>
        </p:nvSpPr>
        <p:spPr bwMode="auto">
          <a:noFill/>
          <a:ln>
            <a:miter lim="800000"/>
            <a:headEnd/>
            <a:tailEnd/>
          </a:ln>
        </p:spPr>
        <p:txBody>
          <a:bodyPr/>
          <a:lstStyle/>
          <a:p>
            <a:fld id="{553D1A27-1DF9-45EB-94CF-19B348E973BC}" type="slidenum">
              <a:rPr lang="en-US" smtClean="0"/>
              <a:pPr/>
              <a:t>46</a:t>
            </a:fld>
            <a:endParaRPr lang="en-US" smtClean="0"/>
          </a:p>
        </p:txBody>
      </p:sp>
    </p:spTree>
  </p:cSld>
  <p:clrMapOvr>
    <a:masterClrMapping/>
  </p:clrMapOvr>
  <p:transition spd="med">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algn="ctr" eaLnBrk="1" hangingPunct="1"/>
            <a:r>
              <a:rPr lang="fa-IR" smtClean="0"/>
              <a:t>ماليات بر درآمد و بودجه بندي سرمايه اي</a:t>
            </a:r>
          </a:p>
        </p:txBody>
      </p:sp>
      <p:sp>
        <p:nvSpPr>
          <p:cNvPr id="57347" name="Content Placeholder 2"/>
          <p:cNvSpPr>
            <a:spLocks noGrp="1"/>
          </p:cNvSpPr>
          <p:nvPr>
            <p:ph idx="1"/>
          </p:nvPr>
        </p:nvSpPr>
        <p:spPr/>
        <p:txBody>
          <a:bodyPr/>
          <a:lstStyle/>
          <a:p>
            <a:pPr algn="r" rtl="1" eaLnBrk="1" hangingPunct="1"/>
            <a:r>
              <a:rPr lang="fa-IR" smtClean="0">
                <a:ea typeface="Majalla UI"/>
              </a:rPr>
              <a:t>ماليات بر درآمد يك رقم پرداخت نقدي عمده در واحد هاي تجاري – توليدي است . بنابراين مديران در كليه تصميمات از جمله تصميمات بودجه بندي سرمايه اي ، آثار مالياتي را مورد توجه دقيق قرار مي دهند.</a:t>
            </a:r>
          </a:p>
          <a:p>
            <a:pPr algn="r" rtl="1" eaLnBrk="1" hangingPunct="1"/>
            <a:r>
              <a:rPr lang="fa-IR" smtClean="0">
                <a:ea typeface="Majalla UI"/>
              </a:rPr>
              <a:t>در ارزيابي پروژه هاي سرمايه اي نيز معمولاً وجوه نقد پس از كسر ماليات بر درآمد ، وارد محاسبات مي گردد . </a:t>
            </a:r>
          </a:p>
        </p:txBody>
      </p:sp>
      <p:sp>
        <p:nvSpPr>
          <p:cNvPr id="57348" name="Slide Number Placeholder 3"/>
          <p:cNvSpPr>
            <a:spLocks noGrp="1"/>
          </p:cNvSpPr>
          <p:nvPr>
            <p:ph type="sldNum" sz="quarter" idx="12"/>
          </p:nvPr>
        </p:nvSpPr>
        <p:spPr bwMode="auto">
          <a:noFill/>
          <a:ln>
            <a:miter lim="800000"/>
            <a:headEnd/>
            <a:tailEnd/>
          </a:ln>
        </p:spPr>
        <p:txBody>
          <a:bodyPr/>
          <a:lstStyle/>
          <a:p>
            <a:fld id="{8A3868DE-68DB-416D-93B9-7F1A696A437A}" type="slidenum">
              <a:rPr lang="en-US" smtClean="0"/>
              <a:pPr/>
              <a:t>47</a:t>
            </a:fld>
            <a:endParaRPr lang="en-US" smtClean="0"/>
          </a:p>
        </p:txBody>
      </p:sp>
    </p:spTree>
  </p:cSld>
  <p:clrMapOvr>
    <a:masterClrMapping/>
  </p:clrMapOvr>
  <p:transition spd="med">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algn="ctr" eaLnBrk="1" hangingPunct="1"/>
            <a:r>
              <a:rPr lang="fa-IR" smtClean="0"/>
              <a:t>ماليات بر درآمد و بودجه بندي سرمايه اي</a:t>
            </a:r>
          </a:p>
        </p:txBody>
      </p:sp>
      <p:sp>
        <p:nvSpPr>
          <p:cNvPr id="3" name="Content Placeholder 2"/>
          <p:cNvSpPr>
            <a:spLocks noGrp="1"/>
          </p:cNvSpPr>
          <p:nvPr>
            <p:ph idx="1"/>
          </p:nvPr>
        </p:nvSpPr>
        <p:spPr/>
        <p:txBody>
          <a:bodyPr>
            <a:normAutofit fontScale="85000" lnSpcReduction="20000"/>
          </a:bodyPr>
          <a:lstStyle/>
          <a:p>
            <a:pPr marL="274320" indent="-274320" algn="r" rtl="1" eaLnBrk="1" fontAlgn="auto" hangingPunct="1">
              <a:spcAft>
                <a:spcPts val="0"/>
              </a:spcAft>
              <a:buClr>
                <a:schemeClr val="accent3"/>
              </a:buClr>
              <a:buFont typeface="Wingdings 2"/>
              <a:buChar char=""/>
              <a:defRPr/>
            </a:pPr>
            <a:r>
              <a:rPr lang="fa-IR" dirty="0" smtClean="0"/>
              <a:t>مثال ؛</a:t>
            </a:r>
          </a:p>
          <a:p>
            <a:pPr marL="274320" indent="-274320" algn="just" rtl="1" eaLnBrk="1" fontAlgn="auto" hangingPunct="1">
              <a:spcAft>
                <a:spcPts val="0"/>
              </a:spcAft>
              <a:buClr>
                <a:schemeClr val="accent3"/>
              </a:buClr>
              <a:buFont typeface="Wingdings 2"/>
              <a:buNone/>
              <a:defRPr/>
            </a:pPr>
            <a:r>
              <a:rPr lang="fa-IR" dirty="0" smtClean="0"/>
              <a:t>   شركت خدماتي و تاسيساتي سنه در حال بررسي پروژه نصب يك سيستم ارتباطي بين دفتر مركزي و پنج واحد سيار تعميرات خود مي باشد . با بكارگيري سيستم جديد ساعات زيادي در انجام كار اداري و رفت و آمد كاركنان صرفه جويي مي شود . بهاي تجهيزات جديد (مخارج پروژه ) بالغ بر 24.000.000 ريال به اضافه 1.000.000 ريال هزينه نصب است . ضمنا لازم است يك اوپراتور با حقوق سالانه 13.000.000 ريال براي اداره سيستم استخدام گردد . نظر به اينكه بكارگيري سيستم جديد موجب صرفه جويي در زمان رفت و آمد واحدهاي سيار بين منازل مشتريان و دفتر مركزي مي شود ، شركت مي تواند هرماه تعداد 80 كار خدماتي جديد را قبول كند . درامد حاصل از هر كار خدماتي بطور متوسط 30000 ريال و هزينه قطعات و ملزومات مصرفي آن بطور متوسط بالغ بر 5000 ريال است . نرخ ماليات بر درآمد 40% و عمر مفيد تجهيزات جديد هم 10 سال و بدون ارزش اسقاط مي باشد .(هزينه تامين مالي 14%)</a:t>
            </a:r>
          </a:p>
          <a:p>
            <a:pPr marL="274320" indent="-274320" algn="just" rtl="1" eaLnBrk="1" fontAlgn="auto" hangingPunct="1">
              <a:spcAft>
                <a:spcPts val="0"/>
              </a:spcAft>
              <a:buClr>
                <a:schemeClr val="accent3"/>
              </a:buClr>
              <a:buFont typeface="Wingdings 2"/>
              <a:buNone/>
              <a:defRPr/>
            </a:pPr>
            <a:r>
              <a:rPr lang="fa-IR" dirty="0" smtClean="0"/>
              <a:t>   مي خواهيم سود (وجوه نقد حاصل از اجراي پروژه) پس از كسر ماليات ، </a:t>
            </a:r>
            <a:r>
              <a:rPr lang="en-US" dirty="0" smtClean="0"/>
              <a:t>NPV</a:t>
            </a:r>
            <a:r>
              <a:rPr lang="fa-IR" dirty="0" smtClean="0"/>
              <a:t> وسپس شاخص سودآوري پروژه را پس از كسر ماليات بدست اوريم .</a:t>
            </a:r>
            <a:endParaRPr lang="fa-IR" dirty="0"/>
          </a:p>
        </p:txBody>
      </p:sp>
      <p:sp>
        <p:nvSpPr>
          <p:cNvPr id="58372" name="Slide Number Placeholder 4"/>
          <p:cNvSpPr>
            <a:spLocks noGrp="1"/>
          </p:cNvSpPr>
          <p:nvPr>
            <p:ph type="sldNum" sz="quarter" idx="12"/>
          </p:nvPr>
        </p:nvSpPr>
        <p:spPr bwMode="auto">
          <a:noFill/>
          <a:ln>
            <a:miter lim="800000"/>
            <a:headEnd/>
            <a:tailEnd/>
          </a:ln>
        </p:spPr>
        <p:txBody>
          <a:bodyPr/>
          <a:lstStyle/>
          <a:p>
            <a:fld id="{CB1FC806-6980-44E0-B949-8A9341D03642}" type="slidenum">
              <a:rPr lang="en-US" smtClean="0"/>
              <a:pPr/>
              <a:t>48</a:t>
            </a:fld>
            <a:endParaRPr lang="en-US" smtClean="0"/>
          </a:p>
        </p:txBody>
      </p:sp>
    </p:spTree>
  </p:cSld>
  <p:clrMapOvr>
    <a:masterClrMapping/>
  </p:clrMapOvr>
  <p:transition spd="med">
    <p:wedg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algn="ctr" eaLnBrk="1" hangingPunct="1"/>
            <a:r>
              <a:rPr lang="fa-IR" smtClean="0"/>
              <a:t>ماليات بر درآمد و بودجه بندي سرمايه اي</a:t>
            </a:r>
          </a:p>
        </p:txBody>
      </p:sp>
      <p:sp>
        <p:nvSpPr>
          <p:cNvPr id="3" name="Content Placeholder 2"/>
          <p:cNvSpPr>
            <a:spLocks noGrp="1"/>
          </p:cNvSpPr>
          <p:nvPr>
            <p:ph idx="1"/>
          </p:nvPr>
        </p:nvSpPr>
        <p:spPr/>
        <p:txBody>
          <a:bodyPr>
            <a:normAutofit fontScale="85000" lnSpcReduction="200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ادامه مثال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الف – محاسبه سود پروژه پس از كسر ماليات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درآمد سالانه اضافي ( 12×30.000×80)                28.800.000 ريال</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هزينه هاي سالانه اضافي :</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قطعات و ملزومات (12×5000×80)                      ( 4.800.000)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حقوق اپراتور                                                   (13.000.000)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خالص وجه نقد قبل از كسر ماليات                            11.000.000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هزينه استهلاك (10÷25.000.000)                          ( 2.500.000)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سود قبل از كسر ماليات                                          8.500.000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ماليات بردرآمد (40%)                                          3.400.000</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سود پس ازکسرمالیات                                            5.100.0000</a:t>
            </a:r>
          </a:p>
          <a:p>
            <a:pPr marL="274320" indent="-274320" algn="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وجوه نقد حاصل از اجراي پروژه پس از كسر ماليات</a:t>
            </a:r>
          </a:p>
          <a:p>
            <a:pPr marL="274320" indent="-274320" algn="r" rtl="1" eaLnBrk="1" fontAlgn="auto" hangingPunct="1">
              <a:spcAft>
                <a:spcPts val="0"/>
              </a:spcAft>
              <a:buClr>
                <a:schemeClr val="accent3"/>
              </a:buClr>
              <a:buFont typeface="Wingdings 2"/>
              <a:buNone/>
              <a:defRPr/>
            </a:pPr>
            <a:r>
              <a:rPr lang="fa-IR" sz="2400" dirty="0">
                <a:latin typeface="Arial" pitchFamily="34" charset="0"/>
                <a:cs typeface="Arial" pitchFamily="34" charset="0"/>
              </a:rPr>
              <a:t> </a:t>
            </a:r>
            <a:r>
              <a:rPr lang="fa-IR" sz="2400" dirty="0" smtClean="0">
                <a:latin typeface="Arial" pitchFamily="34" charset="0"/>
                <a:cs typeface="Arial" pitchFamily="34" charset="0"/>
              </a:rPr>
              <a:t>                                              </a:t>
            </a:r>
            <a:r>
              <a:rPr lang="fa-IR" dirty="0" smtClean="0">
                <a:solidFill>
                  <a:srgbClr val="C00000"/>
                </a:solidFill>
                <a:latin typeface="Arial" pitchFamily="34" charset="0"/>
                <a:cs typeface="Arial" pitchFamily="34" charset="0"/>
              </a:rPr>
              <a:t>7.600.000</a:t>
            </a:r>
            <a:r>
              <a:rPr lang="fa-IR" dirty="0" smtClean="0">
                <a:latin typeface="Arial" pitchFamily="34" charset="0"/>
                <a:cs typeface="Arial" pitchFamily="34" charset="0"/>
              </a:rPr>
              <a:t>=3.400.000- 11.000.000</a:t>
            </a:r>
          </a:p>
          <a:p>
            <a:pPr marL="274320" indent="-274320" algn="r" rtl="1" eaLnBrk="1" fontAlgn="auto" hangingPunct="1">
              <a:spcAft>
                <a:spcPts val="0"/>
              </a:spcAft>
              <a:buClr>
                <a:schemeClr val="accent3"/>
              </a:buClr>
              <a:buFont typeface="Wingdings 2"/>
              <a:buNone/>
              <a:defRPr/>
            </a:pPr>
            <a:endParaRPr lang="fa-IR" dirty="0" smtClean="0">
              <a:latin typeface="Arial" pitchFamily="34" charset="0"/>
              <a:cs typeface="Arial" pitchFamily="34" charset="0"/>
            </a:endParaRPr>
          </a:p>
          <a:p>
            <a:pPr marL="274320" indent="-274320" algn="r" rtl="1" eaLnBrk="1" fontAlgn="auto" hangingPunct="1">
              <a:spcAft>
                <a:spcPts val="0"/>
              </a:spcAft>
              <a:buClr>
                <a:schemeClr val="accent3"/>
              </a:buClr>
              <a:buFont typeface="Wingdings 2"/>
              <a:buNone/>
              <a:defRPr/>
            </a:pPr>
            <a:endParaRPr lang="fa-IR" dirty="0">
              <a:latin typeface="Arial" pitchFamily="34" charset="0"/>
              <a:cs typeface="Arial" pitchFamily="34" charset="0"/>
            </a:endParaRPr>
          </a:p>
        </p:txBody>
      </p:sp>
      <p:cxnSp>
        <p:nvCxnSpPr>
          <p:cNvPr id="5" name="Straight Connector 4"/>
          <p:cNvCxnSpPr/>
          <p:nvPr/>
        </p:nvCxnSpPr>
        <p:spPr>
          <a:xfrm rot="10800000">
            <a:off x="1981200" y="39624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1905000" y="52578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981200" y="4646613"/>
            <a:ext cx="1371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1905000" y="53340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rot="5400000">
            <a:off x="685800" y="4648200"/>
            <a:ext cx="16002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676400" y="4040188"/>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9402" name="Slide Number Placeholder 5"/>
          <p:cNvSpPr>
            <a:spLocks noGrp="1"/>
          </p:cNvSpPr>
          <p:nvPr>
            <p:ph type="sldNum" sz="quarter" idx="12"/>
          </p:nvPr>
        </p:nvSpPr>
        <p:spPr bwMode="auto">
          <a:noFill/>
          <a:ln>
            <a:miter lim="800000"/>
            <a:headEnd/>
            <a:tailEnd/>
          </a:ln>
        </p:spPr>
        <p:txBody>
          <a:bodyPr/>
          <a:lstStyle/>
          <a:p>
            <a:fld id="{03FD4994-70A8-4A04-B455-8886DD6CF980}" type="slidenum">
              <a:rPr lang="en-US" smtClean="0"/>
              <a:pPr/>
              <a:t>49</a:t>
            </a:fld>
            <a:endParaRPr lang="en-US" smtClean="0"/>
          </a:p>
        </p:txBody>
      </p:sp>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r" eaLnBrk="1" hangingPunct="1"/>
            <a:r>
              <a:rPr lang="fa-IR" smtClean="0"/>
              <a:t>ويژگيهاي بودجه بندي سرمايه اي</a:t>
            </a:r>
            <a:endParaRPr lang="en-US" smtClean="0"/>
          </a:p>
        </p:txBody>
      </p:sp>
      <p:sp>
        <p:nvSpPr>
          <p:cNvPr id="16387" name="Content Placeholder 2"/>
          <p:cNvSpPr>
            <a:spLocks noGrp="1"/>
          </p:cNvSpPr>
          <p:nvPr>
            <p:ph idx="1"/>
          </p:nvPr>
        </p:nvSpPr>
        <p:spPr/>
        <p:txBody>
          <a:bodyPr/>
          <a:lstStyle/>
          <a:p>
            <a:pPr algn="just" rtl="1" eaLnBrk="1" hangingPunct="1"/>
            <a:r>
              <a:rPr lang="fa-IR" smtClean="0">
                <a:ea typeface="Majalla UI"/>
              </a:rPr>
              <a:t>اغلب پروژه هاي سرمايه اي تخصيص منابع عمده اي را ايجاب مي كنند .</a:t>
            </a:r>
          </a:p>
          <a:p>
            <a:pPr algn="just" rtl="1" eaLnBrk="1" hangingPunct="1"/>
            <a:r>
              <a:rPr lang="fa-IR" smtClean="0">
                <a:ea typeface="Majalla UI"/>
              </a:rPr>
              <a:t>تصميمات بودجه بندي سرمايه اي معمولاً موجب ايجاد تعهدات بلندمدت مي شود زيرا پروژه هاي مورد بررسي اغلب عمر مفيدي بيش از يكسال دارد.</a:t>
            </a:r>
          </a:p>
          <a:p>
            <a:pPr algn="just" rtl="1" eaLnBrk="1" hangingPunct="1"/>
            <a:r>
              <a:rPr lang="fa-IR" smtClean="0">
                <a:ea typeface="Majalla UI"/>
              </a:rPr>
              <a:t>تصميمات بودجه بندي سرمايه اي ، بر تصميم گيري هاي كلي تري در مورد هدفها و سياستهاي بلند مدت واحد تجاري – توليدي مبتني است . </a:t>
            </a:r>
            <a:endParaRPr lang="en-US" smtClean="0"/>
          </a:p>
        </p:txBody>
      </p:sp>
      <p:sp>
        <p:nvSpPr>
          <p:cNvPr id="16388" name="Slide Number Placeholder 3"/>
          <p:cNvSpPr>
            <a:spLocks noGrp="1"/>
          </p:cNvSpPr>
          <p:nvPr>
            <p:ph type="sldNum" sz="quarter" idx="12"/>
          </p:nvPr>
        </p:nvSpPr>
        <p:spPr bwMode="auto">
          <a:noFill/>
          <a:ln>
            <a:miter lim="800000"/>
            <a:headEnd/>
            <a:tailEnd/>
          </a:ln>
        </p:spPr>
        <p:txBody>
          <a:bodyPr/>
          <a:lstStyle/>
          <a:p>
            <a:fld id="{A5059863-E6C3-466A-AC3D-7314CBC30083}" type="slidenum">
              <a:rPr lang="en-US" smtClean="0"/>
              <a:pPr/>
              <a:t>5</a:t>
            </a:fld>
            <a:endParaRPr lang="en-US" smtClean="0"/>
          </a:p>
        </p:txBody>
      </p:sp>
    </p:spTree>
  </p:cSld>
  <p:clrMapOvr>
    <a:masterClrMapping/>
  </p:clrMapOvr>
  <p:transition spd="med">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gn="ctr" eaLnBrk="1" hangingPunct="1"/>
            <a:r>
              <a:rPr lang="fa-IR" smtClean="0"/>
              <a:t>ماليات بر درآمد و بودجه بندي سرمايه اي</a:t>
            </a:r>
          </a:p>
        </p:txBody>
      </p:sp>
      <p:sp>
        <p:nvSpPr>
          <p:cNvPr id="3" name="Content Placeholder 2"/>
          <p:cNvSpPr>
            <a:spLocks noGrp="1"/>
          </p:cNvSpPr>
          <p:nvPr>
            <p:ph idx="1"/>
          </p:nvPr>
        </p:nvSpPr>
        <p:spPr>
          <a:xfrm>
            <a:off x="457200" y="1935163"/>
            <a:ext cx="8229600" cy="4541837"/>
          </a:xfrm>
        </p:spPr>
        <p:txBody>
          <a:bodyPr>
            <a:normAutofit fontScale="92500"/>
          </a:bodyPr>
          <a:lstStyle/>
          <a:p>
            <a:pPr marL="274320" indent="-274320" algn="r" rtl="1" eaLnBrk="1" fontAlgn="auto" hangingPunct="1">
              <a:spcAft>
                <a:spcPts val="0"/>
              </a:spcAft>
              <a:buClr>
                <a:schemeClr val="accent3"/>
              </a:buClr>
              <a:buFont typeface="Wingdings 2"/>
              <a:buChar char=""/>
              <a:defRPr/>
            </a:pPr>
            <a:r>
              <a:rPr lang="fa-IR" dirty="0" smtClean="0">
                <a:latin typeface="Arial" pitchFamily="34" charset="0"/>
                <a:cs typeface="Arial" pitchFamily="34" charset="0"/>
              </a:rPr>
              <a:t>ادامه مثال</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نكته مهمي كه از محاسبات بالا استنباط مي باشد اينست كه اگرچه هزینه استهلاك مستلزم پرداخت  وجه نقد نيست  ،  اما از طريق اثري كه بر ماليات بر درآمد    مي گذارد بر گردش وجوه نقد نيز موثر واقع مي گردد.</a:t>
            </a:r>
          </a:p>
          <a:p>
            <a:pPr marL="274320" indent="-274320" algn="r" rtl="1" eaLnBrk="1" fontAlgn="auto" hangingPunct="1">
              <a:spcAft>
                <a:spcPts val="0"/>
              </a:spcAft>
              <a:buClr>
                <a:schemeClr val="accent3"/>
              </a:buClr>
              <a:buFont typeface="Wingdings 2"/>
              <a:buNone/>
              <a:defRPr/>
            </a:pPr>
            <a:r>
              <a:rPr lang="fa-IR" dirty="0" smtClean="0">
                <a:latin typeface="Arial" pitchFamily="34" charset="0"/>
                <a:cs typeface="Arial" pitchFamily="34" charset="0"/>
              </a:rPr>
              <a:t> ب – محاسبه </a:t>
            </a:r>
            <a:r>
              <a:rPr lang="en-US" dirty="0" smtClean="0">
                <a:latin typeface="Arial" pitchFamily="34" charset="0"/>
                <a:cs typeface="Arial" pitchFamily="34" charset="0"/>
              </a:rPr>
              <a:t>NPV</a:t>
            </a:r>
            <a:r>
              <a:rPr lang="fa-IR" dirty="0" smtClean="0">
                <a:latin typeface="Arial" pitchFamily="34" charset="0"/>
                <a:cs typeface="Arial" pitchFamily="34" charset="0"/>
              </a:rPr>
              <a:t>:</a:t>
            </a:r>
          </a:p>
          <a:p>
            <a:pPr marL="274320" indent="-274320" algn="r" rtl="1" eaLnBrk="1" fontAlgn="auto" hangingPunct="1">
              <a:spcAft>
                <a:spcPts val="0"/>
              </a:spcAft>
              <a:buClr>
                <a:schemeClr val="accent3"/>
              </a:buClr>
              <a:buFont typeface="Wingdings 2"/>
              <a:buNone/>
              <a:defRPr/>
            </a:pPr>
            <a:r>
              <a:rPr lang="en-US" dirty="0" smtClean="0">
                <a:latin typeface="Arial" pitchFamily="34" charset="0"/>
                <a:cs typeface="Arial" pitchFamily="34" charset="0"/>
              </a:rPr>
              <a:t>   </a:t>
            </a:r>
            <a:r>
              <a:rPr lang="fa-IR" sz="1800" dirty="0" smtClean="0">
                <a:latin typeface="Arial" pitchFamily="34" charset="0"/>
                <a:cs typeface="Arial" pitchFamily="34" charset="0"/>
              </a:rPr>
              <a:t>ارزش فعلي 7.600.000 وجه نقد سالانه (10 سال با نرخ 14%)                            </a:t>
            </a:r>
            <a:r>
              <a:rPr lang="fa-IR" sz="2400" dirty="0" smtClean="0">
                <a:latin typeface="Arial" pitchFamily="34" charset="0"/>
                <a:cs typeface="Arial" pitchFamily="34" charset="0"/>
              </a:rPr>
              <a:t>39.642.000</a:t>
            </a:r>
          </a:p>
          <a:p>
            <a:pPr marL="274320" indent="-274320" algn="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ارزش فعلي مخارج پروژه			            	(25.000.000)</a:t>
            </a:r>
          </a:p>
          <a:p>
            <a:pPr marL="274320" indent="-274320" algn="r" rtl="1" eaLnBrk="1" fontAlgn="auto" hangingPunct="1">
              <a:spcAft>
                <a:spcPts val="0"/>
              </a:spcAft>
              <a:buClr>
                <a:schemeClr val="accent3"/>
              </a:buClr>
              <a:buFont typeface="Wingdings 2"/>
              <a:buNone/>
              <a:defRPr/>
            </a:pPr>
            <a:r>
              <a:rPr lang="en-US" sz="2400" dirty="0" smtClean="0">
                <a:latin typeface="Arial" pitchFamily="34" charset="0"/>
                <a:cs typeface="Arial" pitchFamily="34" charset="0"/>
              </a:rPr>
              <a:t>NPV      </a:t>
            </a:r>
            <a:r>
              <a:rPr lang="fa-IR" sz="2400" dirty="0" smtClean="0">
                <a:latin typeface="Arial" pitchFamily="34" charset="0"/>
                <a:cs typeface="Arial" pitchFamily="34" charset="0"/>
              </a:rPr>
              <a:t>                                                                       14.642.000</a:t>
            </a:r>
          </a:p>
          <a:p>
            <a:pPr marL="274320" indent="-274320" algn="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ج- محاسبه</a:t>
            </a:r>
            <a:r>
              <a:rPr lang="en-US" sz="2400" dirty="0" smtClean="0">
                <a:latin typeface="Arial" pitchFamily="34" charset="0"/>
                <a:cs typeface="Arial" pitchFamily="34" charset="0"/>
              </a:rPr>
              <a:t>PI  </a:t>
            </a:r>
            <a:r>
              <a:rPr lang="fa-IR" sz="2400" dirty="0" smtClean="0">
                <a:latin typeface="Arial" pitchFamily="34" charset="0"/>
                <a:cs typeface="Arial" pitchFamily="34" charset="0"/>
              </a:rPr>
              <a:t>                           39.642.000       ارزش فعلي وجوه نقد حاصل </a:t>
            </a:r>
          </a:p>
          <a:p>
            <a:pPr marL="274320" indent="-274320" algn="r" rtl="1" eaLnBrk="1" fontAlgn="auto" hangingPunct="1">
              <a:spcAft>
                <a:spcPts val="0"/>
              </a:spcAft>
              <a:buClr>
                <a:schemeClr val="accent3"/>
              </a:buClr>
              <a:buFont typeface="Wingdings 2"/>
              <a:buNone/>
              <a:defRPr/>
            </a:pPr>
            <a:r>
              <a:rPr lang="fa-IR" sz="2400" dirty="0" smtClean="0">
                <a:latin typeface="Arial" pitchFamily="34" charset="0"/>
                <a:cs typeface="Arial" pitchFamily="34" charset="0"/>
              </a:rPr>
              <a:t>                                             25.000.000      ارزش فعلي سرمايه گذاري</a:t>
            </a:r>
            <a:endParaRPr lang="fa-IR" sz="2400" dirty="0">
              <a:latin typeface="Arial" pitchFamily="34" charset="0"/>
              <a:cs typeface="Arial" pitchFamily="34" charset="0"/>
            </a:endParaRPr>
          </a:p>
        </p:txBody>
      </p:sp>
      <p:cxnSp>
        <p:nvCxnSpPr>
          <p:cNvPr id="5" name="Straight Connector 4"/>
          <p:cNvCxnSpPr/>
          <p:nvPr/>
        </p:nvCxnSpPr>
        <p:spPr>
          <a:xfrm>
            <a:off x="685800" y="4875213"/>
            <a:ext cx="16002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60421" name="TextBox 6"/>
          <p:cNvSpPr txBox="1">
            <a:spLocks noChangeArrowheads="1"/>
          </p:cNvSpPr>
          <p:nvPr/>
        </p:nvSpPr>
        <p:spPr bwMode="auto">
          <a:xfrm>
            <a:off x="3317875" y="5473700"/>
            <a:ext cx="263525" cy="381000"/>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a:t>
            </a:r>
          </a:p>
        </p:txBody>
      </p:sp>
      <p:cxnSp>
        <p:nvCxnSpPr>
          <p:cNvPr id="9" name="Straight Connector 8"/>
          <p:cNvCxnSpPr/>
          <p:nvPr/>
        </p:nvCxnSpPr>
        <p:spPr>
          <a:xfrm rot="10800000">
            <a:off x="533400" y="5638800"/>
            <a:ext cx="2743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733800" y="5638800"/>
            <a:ext cx="1371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0424" name="TextBox 12"/>
          <p:cNvSpPr txBox="1">
            <a:spLocks noChangeArrowheads="1"/>
          </p:cNvSpPr>
          <p:nvPr/>
        </p:nvSpPr>
        <p:spPr bwMode="auto">
          <a:xfrm>
            <a:off x="5181600" y="5486400"/>
            <a:ext cx="263525" cy="381000"/>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a:t>
            </a:r>
          </a:p>
        </p:txBody>
      </p:sp>
      <p:sp>
        <p:nvSpPr>
          <p:cNvPr id="60425" name="TextBox 13"/>
          <p:cNvSpPr txBox="1">
            <a:spLocks noChangeArrowheads="1"/>
          </p:cNvSpPr>
          <p:nvPr/>
        </p:nvSpPr>
        <p:spPr bwMode="auto">
          <a:xfrm>
            <a:off x="5334000" y="5502275"/>
            <a:ext cx="720725" cy="369888"/>
          </a:xfrm>
          <a:prstGeom prst="rect">
            <a:avLst/>
          </a:prstGeom>
          <a:noFill/>
          <a:ln w="9525">
            <a:noFill/>
            <a:miter lim="800000"/>
            <a:headEnd/>
            <a:tailEnd/>
          </a:ln>
        </p:spPr>
        <p:txBody>
          <a:bodyPr>
            <a:spAutoFit/>
          </a:bodyPr>
          <a:lstStyle/>
          <a:p>
            <a:pPr eaLnBrk="1" hangingPunct="1"/>
            <a:r>
              <a:rPr lang="fa-IR">
                <a:latin typeface="Constantia" pitchFamily="18" charset="0"/>
                <a:ea typeface="Majalla UI"/>
                <a:cs typeface="Majalla UI"/>
              </a:rPr>
              <a:t>1.59</a:t>
            </a:r>
          </a:p>
        </p:txBody>
      </p:sp>
      <p:sp>
        <p:nvSpPr>
          <p:cNvPr id="60426" name="Slide Number Placeholder 5"/>
          <p:cNvSpPr>
            <a:spLocks noGrp="1"/>
          </p:cNvSpPr>
          <p:nvPr>
            <p:ph type="sldNum" sz="quarter" idx="12"/>
          </p:nvPr>
        </p:nvSpPr>
        <p:spPr bwMode="auto">
          <a:noFill/>
          <a:ln>
            <a:miter lim="800000"/>
            <a:headEnd/>
            <a:tailEnd/>
          </a:ln>
        </p:spPr>
        <p:txBody>
          <a:bodyPr/>
          <a:lstStyle/>
          <a:p>
            <a:fld id="{C412BBF9-9B0E-4226-A6D1-3EF7181F395E}" type="slidenum">
              <a:rPr lang="en-US" smtClean="0"/>
              <a:pPr/>
              <a:t>50</a:t>
            </a:fld>
            <a:endParaRPr lang="en-US" smtClean="0"/>
          </a:p>
        </p:txBody>
      </p:sp>
    </p:spTree>
  </p:cSld>
  <p:clrMapOvr>
    <a:masterClrMapping/>
  </p:clrMapOvr>
  <p:transition spd="med">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1828800"/>
            <a:ext cx="8229600" cy="76200"/>
          </a:xfrm>
        </p:spPr>
        <p:txBody>
          <a:bodyPr/>
          <a:lstStyle/>
          <a:p>
            <a:pPr algn="just" rtl="1">
              <a:lnSpc>
                <a:spcPct val="150000"/>
              </a:lnSpc>
              <a:spcBef>
                <a:spcPts val="750"/>
              </a:spcBef>
              <a:spcAft>
                <a:spcPts val="750"/>
              </a:spcAft>
            </a:pPr>
            <a:r>
              <a:rPr lang="en-US" sz="7200" smtClean="0">
                <a:ea typeface="Calibri" pitchFamily="34" charset="0"/>
                <a:cs typeface="Arial" pitchFamily="34" charset="0"/>
              </a:rPr>
              <a:t/>
            </a:r>
            <a:br>
              <a:rPr lang="en-US" sz="7200" smtClean="0">
                <a:ea typeface="Calibri" pitchFamily="34" charset="0"/>
                <a:cs typeface="Arial" pitchFamily="34" charset="0"/>
              </a:rPr>
            </a:br>
            <a:r>
              <a:rPr lang="fa-IR" sz="4800" b="1" u="sng" smtClean="0">
                <a:ea typeface="Times New Roman" pitchFamily="18" charset="0"/>
                <a:cs typeface="Tahoma" pitchFamily="34" charset="0"/>
              </a:rPr>
              <a:t>مدیریت سرمایه در گردش </a:t>
            </a:r>
            <a:endParaRPr lang="fa-IR" smtClean="0"/>
          </a:p>
        </p:txBody>
      </p:sp>
      <p:sp>
        <p:nvSpPr>
          <p:cNvPr id="61443" name="Content Placeholder 2"/>
          <p:cNvSpPr>
            <a:spLocks noGrp="1"/>
          </p:cNvSpPr>
          <p:nvPr>
            <p:ph idx="1"/>
          </p:nvPr>
        </p:nvSpPr>
        <p:spPr/>
        <p:txBody>
          <a:bodyPr/>
          <a:lstStyle/>
          <a:p>
            <a:pPr algn="just" rtl="1"/>
            <a:r>
              <a:rPr lang="fa-IR" sz="2400" b="1" u="sng" smtClean="0">
                <a:latin typeface="Arial" pitchFamily="34" charset="0"/>
                <a:ea typeface="Majalla UI"/>
                <a:cs typeface="Arial" pitchFamily="34" charset="0"/>
              </a:rPr>
              <a:t>مدیریت سرمایه در گردش </a:t>
            </a:r>
            <a:endParaRPr lang="en-US" sz="2400" smtClean="0">
              <a:latin typeface="Arial" pitchFamily="34" charset="0"/>
              <a:ea typeface="Majalla UI"/>
              <a:cs typeface="Arial" pitchFamily="34" charset="0"/>
            </a:endParaRPr>
          </a:p>
          <a:p>
            <a:pPr algn="just" rtl="1"/>
            <a:r>
              <a:rPr lang="fa-IR" sz="2400" smtClean="0">
                <a:latin typeface="Arial" pitchFamily="34" charset="0"/>
                <a:ea typeface="Majalla UI"/>
                <a:cs typeface="Arial" pitchFamily="34" charset="0"/>
              </a:rPr>
              <a:t>آن مقدار </a:t>
            </a:r>
            <a:r>
              <a:rPr lang="fa-IR" sz="2400" smtClean="0">
                <a:latin typeface="Arial" pitchFamily="34" charset="0"/>
                <a:ea typeface="Majalla UI"/>
                <a:cs typeface="Arial" pitchFamily="34" charset="0"/>
                <a:hlinkClick r:id="rId2" tooltip="دارایی"/>
              </a:rPr>
              <a:t>دارایی</a:t>
            </a:r>
            <a:r>
              <a:rPr lang="fa-IR" sz="2400" smtClean="0">
                <a:latin typeface="Arial" pitchFamily="34" charset="0"/>
                <a:ea typeface="Majalla UI"/>
                <a:cs typeface="Arial" pitchFamily="34" charset="0"/>
              </a:rPr>
              <a:t> جاری که از محل منابع مالی بلند مدت تامین شده باشد را </a:t>
            </a:r>
            <a:r>
              <a:rPr lang="fa-IR" sz="2400" b="1" smtClean="0">
                <a:latin typeface="Arial" pitchFamily="34" charset="0"/>
                <a:ea typeface="Majalla UI"/>
                <a:cs typeface="Arial" pitchFamily="34" charset="0"/>
              </a:rPr>
              <a:t>سرمایه در گردش</a:t>
            </a:r>
            <a:r>
              <a:rPr lang="fa-IR" sz="2400" smtClean="0">
                <a:latin typeface="Arial" pitchFamily="34" charset="0"/>
                <a:ea typeface="Majalla UI"/>
                <a:cs typeface="Arial" pitchFamily="34" charset="0"/>
              </a:rPr>
              <a:t> می نامند. سرمایه در گردش ناخالص به صورت کل دارایی های جاری و سرمایه در گردش خالص به صورت مازاد دارایی جاری بر بدهی جاری تعریف می شود. میزان سرمایه در گردش شاخصی است برای تشخیص درجه </a:t>
            </a:r>
            <a:r>
              <a:rPr lang="fa-IR" sz="2400" smtClean="0">
                <a:latin typeface="Arial" pitchFamily="34" charset="0"/>
                <a:ea typeface="Majalla UI"/>
                <a:cs typeface="Arial" pitchFamily="34" charset="0"/>
                <a:hlinkClick r:id="rId3" tooltip="نقدینگی"/>
              </a:rPr>
              <a:t>نقدینگی</a:t>
            </a:r>
            <a:r>
              <a:rPr lang="fa-IR" sz="2400" smtClean="0">
                <a:latin typeface="Arial" pitchFamily="34" charset="0"/>
                <a:ea typeface="Majalla UI"/>
                <a:cs typeface="Arial" pitchFamily="34" charset="0"/>
              </a:rPr>
              <a:t> و عدم اعسار یک شرکت، به ویژه اگر در مقایسه با دیگر شاخص ها و نسبت های مالی به کار گرفته شود.</a:t>
            </a:r>
            <a:endParaRPr lang="en-US" sz="2400" smtClean="0">
              <a:latin typeface="Arial" pitchFamily="34" charset="0"/>
              <a:cs typeface="Arial" pitchFamily="34" charset="0"/>
            </a:endParaRPr>
          </a:p>
          <a:p>
            <a:pPr algn="just" rtl="1"/>
            <a:r>
              <a:rPr lang="fa-IR" sz="2400" smtClean="0">
                <a:latin typeface="Arial" pitchFamily="34" charset="0"/>
                <a:cs typeface="Arial" pitchFamily="34" charset="0"/>
              </a:rPr>
              <a:t>سرمایه در گردش حاشیه ایمنی اعتبار دهندگان است،در شرکتهایی که در کوتاه مدت با مشکل،استقراض مواجه هستند می بایست سرمایه در گردش بالایی داشته باشند. سرمایه در گردش از رابطه زیر به دست می آید :</a:t>
            </a:r>
            <a:endParaRPr lang="en-US" sz="2400" smtClean="0">
              <a:latin typeface="Arial" pitchFamily="34" charset="0"/>
              <a:cs typeface="Arial" pitchFamily="34" charset="0"/>
            </a:endParaRPr>
          </a:p>
          <a:p>
            <a:pPr algn="just" rtl="1"/>
            <a:r>
              <a:rPr lang="fa-IR" sz="2400" smtClean="0">
                <a:latin typeface="Arial" pitchFamily="34" charset="0"/>
                <a:cs typeface="Arial" pitchFamily="34" charset="0"/>
              </a:rPr>
              <a:t>سرمایه در گردش = بدهیهای جاری - داراییهای جاری</a:t>
            </a:r>
            <a:endParaRPr lang="en-US" sz="2400" smtClean="0">
              <a:latin typeface="Arial" pitchFamily="34" charset="0"/>
              <a:cs typeface="Arial" pitchFamily="34" charset="0"/>
            </a:endParaRPr>
          </a:p>
          <a:p>
            <a:pPr algn="just"/>
            <a:endParaRPr lang="fa-IR" sz="2400" smtClean="0">
              <a:latin typeface="Arial" pitchFamily="34" charset="0"/>
              <a:cs typeface="Arial" pitchFamily="34" charset="0"/>
            </a:endParaRPr>
          </a:p>
        </p:txBody>
      </p:sp>
      <p:sp>
        <p:nvSpPr>
          <p:cNvPr id="61444" name="Slide Number Placeholder 3"/>
          <p:cNvSpPr>
            <a:spLocks noGrp="1"/>
          </p:cNvSpPr>
          <p:nvPr>
            <p:ph type="sldNum" sz="quarter" idx="12"/>
          </p:nvPr>
        </p:nvSpPr>
        <p:spPr bwMode="auto">
          <a:noFill/>
          <a:ln>
            <a:miter lim="800000"/>
            <a:headEnd/>
            <a:tailEnd/>
          </a:ln>
        </p:spPr>
        <p:txBody>
          <a:bodyPr/>
          <a:lstStyle/>
          <a:p>
            <a:fld id="{A2A50542-9EF8-4F5A-B6E7-7C426A029652}" type="slidenum">
              <a:rPr lang="en-US" smtClean="0"/>
              <a:pPr/>
              <a:t>51</a:t>
            </a:fld>
            <a:endParaRPr lang="en-US" smtClean="0"/>
          </a:p>
        </p:txBody>
      </p:sp>
    </p:spTree>
  </p:cSld>
  <p:clrMapOvr>
    <a:masterClrMapping/>
  </p:clrMapOvr>
  <p:transition spd="med">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305800" cy="5391912"/>
          </a:xfrm>
          <a:extLst>
            <a:ext uri="{909E8E84-426E-40DD-AFC4-6F175D3DCCD1}"/>
            <a:ext uri="{91240B29-F687-4F45-9708-019B960494DF}"/>
          </a:extLst>
        </p:spPr>
        <p:txBody>
          <a:bodyPr>
            <a:noAutofit/>
          </a:bodyPr>
          <a:lstStyle/>
          <a:p>
            <a:pPr algn="r" rtl="1">
              <a:defRPr/>
            </a:pPr>
            <a:r>
              <a:rPr lang="fa-IR" sz="3200" dirty="0">
                <a:latin typeface="Arial" pitchFamily="34" charset="0"/>
                <a:cs typeface="Arial" pitchFamily="34" charset="0"/>
              </a:rPr>
              <a:t>تصور بر این است که بدهی جاری میبایست توسط یک دارائی جاری تسویه شود. در این صورت دارائی جاری که پس از پرداخت این بدهی جاری باقی میماند سرمایه در گردش شرکت است.از سوی دیگر اگر تمام بدهی های جاری به دارائی جاری تبدیل شده باشند تفاوت دارائی و بدهی جاری برابر با سرمایه ای از شرکت است که به یک دارائی جاری تبدیل شده.</a:t>
            </a:r>
            <a:r>
              <a:rPr lang="en-US" sz="3200" dirty="0">
                <a:latin typeface="Arial" pitchFamily="34" charset="0"/>
                <a:cs typeface="Arial" pitchFamily="34" charset="0"/>
              </a:rPr>
              <a:t/>
            </a:r>
            <a:br>
              <a:rPr lang="en-US" sz="3200" dirty="0">
                <a:latin typeface="Arial" pitchFamily="34" charset="0"/>
                <a:cs typeface="Arial" pitchFamily="34" charset="0"/>
              </a:rPr>
            </a:br>
            <a:endParaRPr lang="fa-IR" sz="3200" dirty="0">
              <a:latin typeface="Arial" pitchFamily="34" charset="0"/>
              <a:cs typeface="Arial" pitchFamily="34" charset="0"/>
            </a:endParaRPr>
          </a:p>
        </p:txBody>
      </p:sp>
      <p:sp>
        <p:nvSpPr>
          <p:cNvPr id="62467" name="Slide Number Placeholder 4"/>
          <p:cNvSpPr>
            <a:spLocks noGrp="1"/>
          </p:cNvSpPr>
          <p:nvPr>
            <p:ph type="sldNum" sz="quarter" idx="12"/>
          </p:nvPr>
        </p:nvSpPr>
        <p:spPr bwMode="auto">
          <a:noFill/>
          <a:ln>
            <a:miter lim="800000"/>
            <a:headEnd/>
            <a:tailEnd/>
          </a:ln>
        </p:spPr>
        <p:txBody>
          <a:bodyPr/>
          <a:lstStyle/>
          <a:p>
            <a:fld id="{85FC2AF8-E2AE-44FE-BB78-EB31BD9AEEF7}" type="slidenum">
              <a:rPr lang="en-US" smtClean="0"/>
              <a:pPr/>
              <a:t>52</a:t>
            </a:fld>
            <a:endParaRPr lang="en-US" smtClean="0"/>
          </a:p>
        </p:txBody>
      </p:sp>
    </p:spTree>
  </p:cSld>
  <p:clrMapOvr>
    <a:masterClrMapping/>
  </p:clrMapOvr>
  <p:transition spd="med">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305800" cy="5181600"/>
          </a:xfrm>
          <a:extLst>
            <a:ext uri="{909E8E84-426E-40DD-AFC4-6F175D3DCCD1}"/>
            <a:ext uri="{91240B29-F687-4F45-9708-019B960494DF}"/>
          </a:extLst>
        </p:spPr>
        <p:txBody>
          <a:bodyPr>
            <a:noAutofit/>
          </a:bodyPr>
          <a:lstStyle/>
          <a:p>
            <a:pPr algn="r" rtl="1">
              <a:defRPr/>
            </a:pPr>
            <a:r>
              <a:rPr lang="fa-IR" sz="2400" dirty="0"/>
              <a:t>عوامل مختلفي در كاركرد مناسب اقتصادي و مالي يك مؤسسه دخالت دارند. مؤسسات، چه توليدي و چه توزيعي در بخشهاي صنعتي، كشاورزي و خدماتي نيازمند به رعايت اصول و موازين علمي اقتصادي و حسابداري هستند. عوامل ورودي مؤسسه يا داده ها (</a:t>
            </a:r>
            <a:r>
              <a:rPr lang="en-US" sz="2400" dirty="0"/>
              <a:t>Input</a:t>
            </a:r>
            <a:r>
              <a:rPr lang="fa-IR" sz="2400" dirty="0"/>
              <a:t>) و ستاده ها (</a:t>
            </a:r>
            <a:r>
              <a:rPr lang="en-US" sz="2400" dirty="0"/>
              <a:t>Out put</a:t>
            </a:r>
            <a:r>
              <a:rPr lang="fa-IR" sz="2400" dirty="0"/>
              <a:t>) در يك گردش مالي ، بايد به گونه اي فرجام يابند كه موفقيت روزافزون مؤسسه را در پي داشته باشند. يك مؤسسه اقتصادي وجوهي را بدست مي آورد و بالاخره اين وجوه را به مصرف مي رساند، دارايي ثابت و جاري و هزينه هاي ثابت و متغير، در گردش عمليات مالي آن نقش ايفا مي كنند. حجم فروش، قيمت تمام شده، سود سهام، واگذاري سهام، وامهاي كوتاه و بلند مدتي كه دريافت مي كند، نحوه بازپرداخت آنها، خريدهاي نقدي و غيرنقدي آن، عمليات اعتباري كه انجام مي دهد، نحوه فروش اقساطي، وصول چكها، زمان پيش بيني شده براي وصولي ها،‌ افزايش يا كاهش ارزش ويژه كاهش و افزايش دارائي ثابت و جاري، مبادله سهام يا مواد اوليه چگونگي خريد مواد اوليه، نحوه پرداخت وامهاي كوتاه مدت و بلندمدت به كاركنان و تأمين نيازهاي پرسنلي همگي در گردش عمليات مالي يك مؤسسه دخيل هستند كليه عوامل و پارامترهاي فوق، تحت عنوان مديريت سرمايه در گردش قابل تحقيق و بررسي است.</a:t>
            </a:r>
            <a:r>
              <a:rPr lang="en-US" sz="2400" dirty="0"/>
              <a:t/>
            </a:r>
            <a:br>
              <a:rPr lang="en-US" sz="2400" dirty="0"/>
            </a:br>
            <a:endParaRPr lang="fa-IR" sz="2400" dirty="0"/>
          </a:p>
        </p:txBody>
      </p:sp>
      <p:sp>
        <p:nvSpPr>
          <p:cNvPr id="63491" name="Slide Number Placeholder 4"/>
          <p:cNvSpPr>
            <a:spLocks noGrp="1"/>
          </p:cNvSpPr>
          <p:nvPr>
            <p:ph type="sldNum" sz="quarter" idx="12"/>
          </p:nvPr>
        </p:nvSpPr>
        <p:spPr bwMode="auto">
          <a:noFill/>
          <a:ln>
            <a:miter lim="800000"/>
            <a:headEnd/>
            <a:tailEnd/>
          </a:ln>
        </p:spPr>
        <p:txBody>
          <a:bodyPr/>
          <a:lstStyle/>
          <a:p>
            <a:fld id="{1972E210-5641-4B18-9F07-817551079C99}" type="slidenum">
              <a:rPr lang="en-US" smtClean="0"/>
              <a:pPr/>
              <a:t>53</a:t>
            </a:fld>
            <a:endParaRPr lang="en-US" smtClean="0"/>
          </a:p>
        </p:txBody>
      </p:sp>
    </p:spTree>
  </p:cSld>
  <p:clrMapOvr>
    <a:masterClrMapping/>
  </p:clrMapOvr>
  <p:transition spd="med">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305800" cy="5105400"/>
          </a:xfrm>
          <a:extLst>
            <a:ext uri="{909E8E84-426E-40DD-AFC4-6F175D3DCCD1}"/>
            <a:ext uri="{91240B29-F687-4F45-9708-019B960494DF}"/>
          </a:extLst>
        </p:spPr>
        <p:txBody>
          <a:bodyPr>
            <a:noAutofit/>
          </a:bodyPr>
          <a:lstStyle/>
          <a:p>
            <a:pPr algn="r" rtl="1">
              <a:defRPr/>
            </a:pPr>
            <a:r>
              <a:rPr lang="fa-IR" sz="3200" dirty="0"/>
              <a:t>از سوي ديگر مي دانيم كه براي به حداكثر رسانيدن ارزش سهام شركت، مديران مالي بايد اهداف سه گانه زير را در نظر گيرند:</a:t>
            </a:r>
            <a:r>
              <a:rPr lang="en-US" sz="3200" dirty="0"/>
              <a:t/>
            </a:r>
            <a:br>
              <a:rPr lang="en-US" sz="3200" dirty="0"/>
            </a:br>
            <a:r>
              <a:rPr lang="fa-IR" sz="3200" dirty="0"/>
              <a:t>1ـ تعيين اندازه شركت و نرخ رشد آتي آن</a:t>
            </a:r>
            <a:r>
              <a:rPr lang="en-US" sz="3200" dirty="0"/>
              <a:t/>
            </a:r>
            <a:br>
              <a:rPr lang="en-US" sz="3200" dirty="0"/>
            </a:br>
            <a:r>
              <a:rPr lang="fa-IR" sz="3200" dirty="0"/>
              <a:t>2ـ تعيين بهترين تركيب دارائي هاي شركت (مصارف وجوه)</a:t>
            </a:r>
            <a:r>
              <a:rPr lang="en-US" sz="3200" dirty="0"/>
              <a:t/>
            </a:r>
            <a:br>
              <a:rPr lang="en-US" sz="3200" dirty="0"/>
            </a:br>
            <a:r>
              <a:rPr lang="fa-IR" sz="3200" dirty="0"/>
              <a:t>3ـ تعيين بهترين تركيب منابع شركت (ساختار اوليه)</a:t>
            </a:r>
            <a:r>
              <a:rPr lang="en-US" sz="3200" dirty="0"/>
              <a:t/>
            </a:r>
            <a:br>
              <a:rPr lang="en-US" sz="3200" dirty="0"/>
            </a:br>
            <a:r>
              <a:rPr lang="fa-IR" sz="3200" dirty="0"/>
              <a:t>كه تعيين ميزان سرمايه در گردش مناسب به نوعي با هر سه هدف فوق در كنش و واكنش متقابل است.</a:t>
            </a:r>
            <a:r>
              <a:rPr lang="en-US" sz="3200" dirty="0"/>
              <a:t/>
            </a:r>
            <a:br>
              <a:rPr lang="en-US" sz="3200" dirty="0"/>
            </a:br>
            <a:r>
              <a:rPr lang="fa-IR" sz="3200" dirty="0"/>
              <a:t>يك مدير مالي و ساير مديران كه در اتخاذ تصميمات مالي سهيم هستند، مي توانند با راهبردهایي گوناگون يك مؤسسه را با موفقيت با شكست قرين كنند.</a:t>
            </a:r>
            <a:r>
              <a:rPr lang="en-US" sz="3200" dirty="0"/>
              <a:t/>
            </a:r>
            <a:br>
              <a:rPr lang="en-US" sz="3200" dirty="0"/>
            </a:br>
            <a:endParaRPr lang="fa-IR" sz="3200" dirty="0"/>
          </a:p>
        </p:txBody>
      </p:sp>
      <p:sp>
        <p:nvSpPr>
          <p:cNvPr id="64515" name="Slide Number Placeholder 4"/>
          <p:cNvSpPr>
            <a:spLocks noGrp="1"/>
          </p:cNvSpPr>
          <p:nvPr>
            <p:ph type="sldNum" sz="quarter" idx="12"/>
          </p:nvPr>
        </p:nvSpPr>
        <p:spPr bwMode="auto">
          <a:noFill/>
          <a:ln>
            <a:miter lim="800000"/>
            <a:headEnd/>
            <a:tailEnd/>
          </a:ln>
        </p:spPr>
        <p:txBody>
          <a:bodyPr/>
          <a:lstStyle/>
          <a:p>
            <a:fld id="{C5596488-7718-4584-B6EA-84243BC73D6A}" type="slidenum">
              <a:rPr lang="en-US" smtClean="0"/>
              <a:pPr/>
              <a:t>54</a:t>
            </a:fld>
            <a:endParaRPr lang="en-US" smtClean="0"/>
          </a:p>
        </p:txBody>
      </p:sp>
    </p:spTree>
  </p:cSld>
  <p:clrMapOvr>
    <a:masterClrMapping/>
  </p:clrMapOvr>
  <p:transition spd="med">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305800" cy="5334000"/>
          </a:xfrm>
          <a:extLst>
            <a:ext uri="{909E8E84-426E-40DD-AFC4-6F175D3DCCD1}"/>
            <a:ext uri="{91240B29-F687-4F45-9708-019B960494DF}"/>
          </a:extLst>
        </p:spPr>
        <p:txBody>
          <a:bodyPr>
            <a:noAutofit/>
          </a:bodyPr>
          <a:lstStyle/>
          <a:p>
            <a:pPr algn="r" rtl="1">
              <a:defRPr/>
            </a:pPr>
            <a:r>
              <a:rPr lang="fa-IR" sz="2200" dirty="0">
                <a:latin typeface="Arial" pitchFamily="34" charset="0"/>
                <a:cs typeface="Arial" pitchFamily="34" charset="0"/>
              </a:rPr>
              <a:t/>
            </a:r>
            <a:br>
              <a:rPr lang="fa-IR" sz="2200" dirty="0">
                <a:latin typeface="Arial" pitchFamily="34" charset="0"/>
                <a:cs typeface="Arial" pitchFamily="34" charset="0"/>
              </a:rPr>
            </a:br>
            <a:r>
              <a:rPr lang="fa-IR" sz="2200" dirty="0">
                <a:latin typeface="Arial" pitchFamily="34" charset="0"/>
                <a:cs typeface="Arial" pitchFamily="34" charset="0"/>
              </a:rPr>
              <a:t>سرمایه در گردش شرکت برای اعتبار دهندگان برون سازمانی( بانکها و موسسات اعتباری) عامل مهمی برای اعطای این اعتبارات و تسهیلات به شمار می رود . در واقع هر چه این عدد افزایش یابد توانائی شرکت در باز پرداخت دیون نیز افزایش می یابد. از سوی دیگر فزونی سرمایه درگردش برای مدیریت سازمان از این نظر که از منابع برون سازمانی استفاده نکرده است و یا دارائی جاری بیش از حد نگهداری کرده میتواند یک سوئ مدیریت را نشان دهد.</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اصولا سرمايه در گردش توان بازپرداخت بدهي ها را نشان مي دهد و دليلش هم اين است كه چون از تفاضل داراييها و بدهيهاي جاري به دست مي آيد نشانگر منابعي از شركت است كه قابليت نقد شوندگي بالايي دارند پس هرچه قدر كه سرمايه در گردش بزرگتر ازصفر باشد مطلوبتر است و نشان دهنده اين است كه شركت قادر است در مدت زماني كمتر از يك سال به بازپرداخت بدهي هايش روي آورد.</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اين تصوير مفاهيم سرمايه در گردش(تفاضل دارائيهاي جاري با بدهيهاي جاري ) را بخوبي نشان مي دهد:</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اصولا سر مايه در گردش در خصوص فرض تداوم فعاليت مطر ح است و يكي از نسبت هاي مورد توجه اعتبار دهندگان و استفاده كنندگان از صورت هاي مالي مي باشد در كنار ساير نسبتها. </a:t>
            </a:r>
            <a:r>
              <a:rPr lang="en-US" sz="2200" dirty="0">
                <a:latin typeface="Arial" pitchFamily="34" charset="0"/>
                <a:cs typeface="Arial" pitchFamily="34" charset="0"/>
              </a:rPr>
              <a:t/>
            </a:r>
            <a:br>
              <a:rPr lang="en-US" sz="2200" dirty="0">
                <a:latin typeface="Arial" pitchFamily="34" charset="0"/>
                <a:cs typeface="Arial" pitchFamily="34" charset="0"/>
              </a:rPr>
            </a:br>
            <a:endParaRPr lang="fa-IR" sz="2200" dirty="0">
              <a:latin typeface="Arial" pitchFamily="34" charset="0"/>
              <a:cs typeface="Arial" pitchFamily="34" charset="0"/>
            </a:endParaRPr>
          </a:p>
        </p:txBody>
      </p:sp>
      <p:sp>
        <p:nvSpPr>
          <p:cNvPr id="65539" name="Slide Number Placeholder 4"/>
          <p:cNvSpPr>
            <a:spLocks noGrp="1"/>
          </p:cNvSpPr>
          <p:nvPr>
            <p:ph type="sldNum" sz="quarter" idx="12"/>
          </p:nvPr>
        </p:nvSpPr>
        <p:spPr bwMode="auto">
          <a:noFill/>
          <a:ln>
            <a:miter lim="800000"/>
            <a:headEnd/>
            <a:tailEnd/>
          </a:ln>
        </p:spPr>
        <p:txBody>
          <a:bodyPr/>
          <a:lstStyle/>
          <a:p>
            <a:fld id="{96151716-58E0-42F9-AB6A-5AA8A413C52C}" type="slidenum">
              <a:rPr lang="en-US" smtClean="0"/>
              <a:pPr/>
              <a:t>55</a:t>
            </a:fld>
            <a:endParaRPr lang="en-US" smtClean="0"/>
          </a:p>
        </p:txBody>
      </p:sp>
    </p:spTree>
  </p:cSld>
  <p:clrMapOvr>
    <a:masterClrMapping/>
  </p:clrMapOvr>
  <p:transition spd="med">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305800" cy="5257800"/>
          </a:xfrm>
        </p:spPr>
        <p:txBody>
          <a:bodyPr/>
          <a:lstStyle/>
          <a:p>
            <a:pPr>
              <a:defRPr/>
            </a:pPr>
            <a:endParaRPr lang="fa-IR" dirty="0"/>
          </a:p>
        </p:txBody>
      </p:sp>
      <p:pic>
        <p:nvPicPr>
          <p:cNvPr id="66563" name="Picture 2"/>
          <p:cNvPicPr>
            <a:picLocks noChangeAspect="1" noChangeArrowheads="1"/>
          </p:cNvPicPr>
          <p:nvPr/>
        </p:nvPicPr>
        <p:blipFill>
          <a:blip r:embed="rId2" cstate="print"/>
          <a:srcRect/>
          <a:stretch>
            <a:fillRect/>
          </a:stretch>
        </p:blipFill>
        <p:spPr bwMode="auto">
          <a:xfrm>
            <a:off x="609600" y="1219200"/>
            <a:ext cx="8001000" cy="5257800"/>
          </a:xfrm>
          <a:prstGeom prst="rect">
            <a:avLst/>
          </a:prstGeom>
          <a:noFill/>
          <a:ln w="9525">
            <a:noFill/>
            <a:miter lim="800000"/>
            <a:headEnd/>
            <a:tailEnd/>
          </a:ln>
        </p:spPr>
      </p:pic>
      <p:sp>
        <p:nvSpPr>
          <p:cNvPr id="66564" name="Slide Number Placeholder 4"/>
          <p:cNvSpPr>
            <a:spLocks noGrp="1"/>
          </p:cNvSpPr>
          <p:nvPr>
            <p:ph type="sldNum" sz="quarter" idx="12"/>
          </p:nvPr>
        </p:nvSpPr>
        <p:spPr bwMode="auto">
          <a:noFill/>
          <a:ln>
            <a:miter lim="800000"/>
            <a:headEnd/>
            <a:tailEnd/>
          </a:ln>
        </p:spPr>
        <p:txBody>
          <a:bodyPr/>
          <a:lstStyle/>
          <a:p>
            <a:fld id="{E3340A4E-CEAF-4369-9DD8-2529395B54B8}" type="slidenum">
              <a:rPr lang="en-US" smtClean="0"/>
              <a:pPr/>
              <a:t>56</a:t>
            </a:fld>
            <a:endParaRPr lang="en-US" smtClean="0"/>
          </a:p>
        </p:txBody>
      </p:sp>
    </p:spTree>
  </p:cSld>
  <p:clrMapOvr>
    <a:masterClrMapping/>
  </p:clrMapOvr>
  <p:transition spd="med">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305800" cy="5695950"/>
          </a:xfrm>
        </p:spPr>
        <p:txBody>
          <a:bodyPr/>
          <a:lstStyle/>
          <a:p>
            <a:pPr>
              <a:defRPr/>
            </a:pPr>
            <a:endParaRPr lang="fa-IR" dirty="0"/>
          </a:p>
        </p:txBody>
      </p:sp>
      <p:pic>
        <p:nvPicPr>
          <p:cNvPr id="67587" name="Picture 1"/>
          <p:cNvPicPr>
            <a:picLocks noChangeAspect="1" noChangeArrowheads="1"/>
          </p:cNvPicPr>
          <p:nvPr/>
        </p:nvPicPr>
        <p:blipFill>
          <a:blip r:embed="rId2" cstate="print"/>
          <a:srcRect/>
          <a:stretch>
            <a:fillRect/>
          </a:stretch>
        </p:blipFill>
        <p:spPr bwMode="auto">
          <a:xfrm>
            <a:off x="1066800" y="1981200"/>
            <a:ext cx="7315200" cy="3276600"/>
          </a:xfrm>
          <a:prstGeom prst="rect">
            <a:avLst/>
          </a:prstGeom>
          <a:noFill/>
          <a:ln w="9525">
            <a:noFill/>
            <a:miter lim="800000"/>
            <a:headEnd/>
            <a:tailEnd/>
          </a:ln>
        </p:spPr>
      </p:pic>
      <p:sp>
        <p:nvSpPr>
          <p:cNvPr id="67588" name="Slide Number Placeholder 4"/>
          <p:cNvSpPr>
            <a:spLocks noGrp="1"/>
          </p:cNvSpPr>
          <p:nvPr>
            <p:ph type="sldNum" sz="quarter" idx="12"/>
          </p:nvPr>
        </p:nvSpPr>
        <p:spPr bwMode="auto">
          <a:noFill/>
          <a:ln>
            <a:miter lim="800000"/>
            <a:headEnd/>
            <a:tailEnd/>
          </a:ln>
        </p:spPr>
        <p:txBody>
          <a:bodyPr/>
          <a:lstStyle/>
          <a:p>
            <a:fld id="{C5C76876-820C-42A9-A25C-5458D6E7C3DF}" type="slidenum">
              <a:rPr lang="en-US" smtClean="0"/>
              <a:pPr/>
              <a:t>57</a:t>
            </a:fld>
            <a:endParaRPr lang="en-US" smtClean="0"/>
          </a:p>
        </p:txBody>
      </p:sp>
    </p:spTree>
  </p:cSld>
  <p:clrMapOvr>
    <a:masterClrMapping/>
  </p:clrMapOvr>
  <p:transition spd="med">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305800" cy="4876800"/>
          </a:xfrm>
        </p:spPr>
        <p:txBody>
          <a:bodyPr/>
          <a:lstStyle/>
          <a:p>
            <a:pPr>
              <a:defRPr/>
            </a:pPr>
            <a:endParaRPr lang="fa-IR" dirty="0"/>
          </a:p>
        </p:txBody>
      </p:sp>
      <p:pic>
        <p:nvPicPr>
          <p:cNvPr id="68611" name="Picture 2"/>
          <p:cNvPicPr>
            <a:picLocks noChangeAspect="1" noChangeArrowheads="1"/>
          </p:cNvPicPr>
          <p:nvPr/>
        </p:nvPicPr>
        <p:blipFill>
          <a:blip r:embed="rId2" cstate="print"/>
          <a:srcRect/>
          <a:stretch>
            <a:fillRect/>
          </a:stretch>
        </p:blipFill>
        <p:spPr bwMode="auto">
          <a:xfrm>
            <a:off x="1066800" y="2057400"/>
            <a:ext cx="7162800" cy="3048000"/>
          </a:xfrm>
          <a:prstGeom prst="rect">
            <a:avLst/>
          </a:prstGeom>
          <a:noFill/>
          <a:ln w="9525">
            <a:noFill/>
            <a:miter lim="800000"/>
            <a:headEnd/>
            <a:tailEnd/>
          </a:ln>
        </p:spPr>
      </p:pic>
      <p:sp>
        <p:nvSpPr>
          <p:cNvPr id="68612" name="Slide Number Placeholder 4"/>
          <p:cNvSpPr>
            <a:spLocks noGrp="1"/>
          </p:cNvSpPr>
          <p:nvPr>
            <p:ph type="sldNum" sz="quarter" idx="12"/>
          </p:nvPr>
        </p:nvSpPr>
        <p:spPr bwMode="auto">
          <a:noFill/>
          <a:ln>
            <a:miter lim="800000"/>
            <a:headEnd/>
            <a:tailEnd/>
          </a:ln>
        </p:spPr>
        <p:txBody>
          <a:bodyPr/>
          <a:lstStyle/>
          <a:p>
            <a:fld id="{B9FE2479-6DE1-4D3E-85C9-C2EB0F21C385}" type="slidenum">
              <a:rPr lang="en-US" smtClean="0"/>
              <a:pPr/>
              <a:t>58</a:t>
            </a:fld>
            <a:endParaRPr lang="en-US" smtClean="0"/>
          </a:p>
        </p:txBody>
      </p:sp>
    </p:spTree>
  </p:cSld>
  <p:clrMapOvr>
    <a:masterClrMapping/>
  </p:clrMapOvr>
  <p:transition spd="med">
    <p:wedg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305800" cy="4724400"/>
          </a:xfrm>
        </p:spPr>
        <p:txBody>
          <a:bodyPr/>
          <a:lstStyle/>
          <a:p>
            <a:pPr>
              <a:defRPr/>
            </a:pPr>
            <a:endParaRPr lang="fa-IR" dirty="0"/>
          </a:p>
        </p:txBody>
      </p:sp>
      <p:pic>
        <p:nvPicPr>
          <p:cNvPr id="69635" name="Picture 2"/>
          <p:cNvPicPr>
            <a:picLocks noChangeAspect="1" noChangeArrowheads="1"/>
          </p:cNvPicPr>
          <p:nvPr/>
        </p:nvPicPr>
        <p:blipFill>
          <a:blip r:embed="rId2" cstate="print"/>
          <a:srcRect/>
          <a:stretch>
            <a:fillRect/>
          </a:stretch>
        </p:blipFill>
        <p:spPr bwMode="auto">
          <a:xfrm>
            <a:off x="1219200" y="1905000"/>
            <a:ext cx="7026275" cy="2971800"/>
          </a:xfrm>
          <a:prstGeom prst="rect">
            <a:avLst/>
          </a:prstGeom>
          <a:noFill/>
          <a:ln w="9525">
            <a:noFill/>
            <a:miter lim="800000"/>
            <a:headEnd/>
            <a:tailEnd/>
          </a:ln>
        </p:spPr>
      </p:pic>
      <p:sp>
        <p:nvSpPr>
          <p:cNvPr id="69636" name="Slide Number Placeholder 4"/>
          <p:cNvSpPr>
            <a:spLocks noGrp="1"/>
          </p:cNvSpPr>
          <p:nvPr>
            <p:ph type="sldNum" sz="quarter" idx="12"/>
          </p:nvPr>
        </p:nvSpPr>
        <p:spPr bwMode="auto">
          <a:noFill/>
          <a:ln>
            <a:miter lim="800000"/>
            <a:headEnd/>
            <a:tailEnd/>
          </a:ln>
        </p:spPr>
        <p:txBody>
          <a:bodyPr/>
          <a:lstStyle/>
          <a:p>
            <a:fld id="{59072EA0-401A-499B-BD9B-17E7989A6999}" type="slidenum">
              <a:rPr lang="en-US" smtClean="0"/>
              <a:pPr/>
              <a:t>59</a:t>
            </a:fld>
            <a:endParaRPr lang="en-US" smtClean="0"/>
          </a:p>
        </p:txBody>
      </p:sp>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rtl="1" eaLnBrk="1" hangingPunct="1"/>
            <a:r>
              <a:rPr lang="fa-IR" smtClean="0">
                <a:cs typeface="B Nazanin" pitchFamily="2" charset="-78"/>
              </a:rPr>
              <a:t>فرايند بودجه بندي سرمايه اي</a:t>
            </a:r>
            <a:endParaRPr lang="en-US" smtClean="0">
              <a:cs typeface="B Nazanin" pitchFamily="2" charset="-78"/>
            </a:endParaRPr>
          </a:p>
        </p:txBody>
      </p:sp>
      <p:sp>
        <p:nvSpPr>
          <p:cNvPr id="3" name="Content Placeholder 2"/>
          <p:cNvSpPr>
            <a:spLocks noGrp="1"/>
          </p:cNvSpPr>
          <p:nvPr>
            <p:ph idx="1"/>
          </p:nvPr>
        </p:nvSpPr>
        <p:spPr/>
        <p:txBody>
          <a:bodyPr>
            <a:normAutofit/>
          </a:bodyPr>
          <a:lstStyle/>
          <a:p>
            <a:pPr marL="274320" indent="-274320" algn="just" rtl="1" eaLnBrk="1" fontAlgn="auto" hangingPunct="1">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1- </a:t>
            </a:r>
            <a:r>
              <a:rPr lang="fa-IR" sz="2800" dirty="0" smtClean="0">
                <a:solidFill>
                  <a:schemeClr val="tx2"/>
                </a:solidFill>
                <a:latin typeface="+mj-lt"/>
                <a:ea typeface="+mj-ea"/>
                <a:cs typeface="B Nazanin" pitchFamily="2" charset="-78"/>
              </a:rPr>
              <a:t>شناسايي</a:t>
            </a:r>
            <a:r>
              <a:rPr lang="fa-IR" sz="3200" dirty="0" smtClean="0">
                <a:solidFill>
                  <a:schemeClr val="tx2"/>
                </a:solidFill>
                <a:latin typeface="+mj-lt"/>
                <a:ea typeface="+mj-ea"/>
                <a:cs typeface="B Nazanin" pitchFamily="2" charset="-78"/>
              </a:rPr>
              <a:t> پروژه هاي سرمايه گذاري</a:t>
            </a:r>
          </a:p>
          <a:p>
            <a:pPr marL="274320" indent="-274320" algn="just" rtl="1" eaLnBrk="1" fontAlgn="auto" hangingPunct="1">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2- برآورد منافع و مخارج هر يك از پروژه ها</a:t>
            </a:r>
          </a:p>
          <a:p>
            <a:pPr marL="274320" indent="-274320" algn="just" rtl="1" eaLnBrk="1" fontAlgn="auto" hangingPunct="1">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3- ارزيابي پروژه هاي پيشنهادي</a:t>
            </a:r>
          </a:p>
          <a:p>
            <a:pPr marL="274320" indent="-274320" algn="just" rtl="1" eaLnBrk="1" fontAlgn="auto" hangingPunct="1">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4- تهيه و تنظيم بودجه مخارج سرمايه اي</a:t>
            </a:r>
          </a:p>
          <a:p>
            <a:pPr marL="274320" indent="-274320" algn="just" rtl="1" eaLnBrk="1" fontAlgn="auto" hangingPunct="1">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5- ارزيابي مجدد پروژه ها پس از تصويب</a:t>
            </a:r>
            <a:endParaRPr lang="en-US" sz="3200" dirty="0" smtClean="0">
              <a:solidFill>
                <a:schemeClr val="tx2"/>
              </a:solidFill>
              <a:latin typeface="+mj-lt"/>
              <a:ea typeface="+mj-ea"/>
              <a:cs typeface="B Nazanin" pitchFamily="2" charset="-78"/>
            </a:endParaRPr>
          </a:p>
        </p:txBody>
      </p:sp>
      <p:sp>
        <p:nvSpPr>
          <p:cNvPr id="17412" name="Slide Number Placeholder 4"/>
          <p:cNvSpPr>
            <a:spLocks noGrp="1"/>
          </p:cNvSpPr>
          <p:nvPr>
            <p:ph type="sldNum" sz="quarter" idx="12"/>
          </p:nvPr>
        </p:nvSpPr>
        <p:spPr bwMode="auto">
          <a:noFill/>
          <a:ln>
            <a:miter lim="800000"/>
            <a:headEnd/>
            <a:tailEnd/>
          </a:ln>
        </p:spPr>
        <p:txBody>
          <a:bodyPr/>
          <a:lstStyle/>
          <a:p>
            <a:fld id="{C55E3B5E-2186-4E04-AC55-F5396C6CBB27}" type="slidenum">
              <a:rPr lang="en-US" smtClean="0"/>
              <a:pPr/>
              <a:t>6</a:t>
            </a:fld>
            <a:endParaRPr lang="en-US" smtClean="0"/>
          </a:p>
        </p:txBody>
      </p:sp>
    </p:spTree>
  </p:cSld>
  <p:clrMapOvr>
    <a:masterClrMapping/>
  </p:clrMapOvr>
  <p:transition spd="med">
    <p:wedg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305800" cy="4495800"/>
          </a:xfrm>
        </p:spPr>
        <p:txBody>
          <a:bodyPr/>
          <a:lstStyle/>
          <a:p>
            <a:pPr>
              <a:defRPr/>
            </a:pPr>
            <a:endParaRPr lang="fa-IR" dirty="0"/>
          </a:p>
        </p:txBody>
      </p:sp>
      <p:pic>
        <p:nvPicPr>
          <p:cNvPr id="70659" name="Picture 2"/>
          <p:cNvPicPr>
            <a:picLocks noChangeAspect="1" noChangeArrowheads="1"/>
          </p:cNvPicPr>
          <p:nvPr/>
        </p:nvPicPr>
        <p:blipFill>
          <a:blip r:embed="rId2" cstate="print"/>
          <a:srcRect/>
          <a:stretch>
            <a:fillRect/>
          </a:stretch>
        </p:blipFill>
        <p:spPr bwMode="auto">
          <a:xfrm>
            <a:off x="854075" y="914400"/>
            <a:ext cx="7908925" cy="5105400"/>
          </a:xfrm>
          <a:prstGeom prst="rect">
            <a:avLst/>
          </a:prstGeom>
          <a:noFill/>
          <a:ln w="9525">
            <a:noFill/>
            <a:miter lim="800000"/>
            <a:headEnd/>
            <a:tailEnd/>
          </a:ln>
        </p:spPr>
      </p:pic>
      <p:sp>
        <p:nvSpPr>
          <p:cNvPr id="70660" name="Slide Number Placeholder 4"/>
          <p:cNvSpPr>
            <a:spLocks noGrp="1"/>
          </p:cNvSpPr>
          <p:nvPr>
            <p:ph type="sldNum" sz="quarter" idx="12"/>
          </p:nvPr>
        </p:nvSpPr>
        <p:spPr bwMode="auto">
          <a:noFill/>
          <a:ln>
            <a:miter lim="800000"/>
            <a:headEnd/>
            <a:tailEnd/>
          </a:ln>
        </p:spPr>
        <p:txBody>
          <a:bodyPr/>
          <a:lstStyle/>
          <a:p>
            <a:fld id="{D50DCB07-B7A1-43F7-88B9-B2A0A62A94A1}" type="slidenum">
              <a:rPr lang="en-US" smtClean="0"/>
              <a:pPr/>
              <a:t>60</a:t>
            </a:fld>
            <a:endParaRPr lang="en-US" smtClean="0"/>
          </a:p>
        </p:txBody>
      </p:sp>
    </p:spTree>
  </p:cSld>
  <p:clrMapOvr>
    <a:masterClrMapping/>
  </p:clrMapOvr>
  <p:transition spd="med">
    <p:wedg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05800" cy="4876800"/>
          </a:xfrm>
        </p:spPr>
        <p:txBody>
          <a:bodyPr/>
          <a:lstStyle/>
          <a:p>
            <a:pPr>
              <a:defRPr/>
            </a:pPr>
            <a:endParaRPr lang="fa-IR" dirty="0"/>
          </a:p>
        </p:txBody>
      </p:sp>
      <p:pic>
        <p:nvPicPr>
          <p:cNvPr id="71683" name="Picture 2"/>
          <p:cNvPicPr>
            <a:picLocks noChangeAspect="1" noChangeArrowheads="1"/>
          </p:cNvPicPr>
          <p:nvPr/>
        </p:nvPicPr>
        <p:blipFill>
          <a:blip r:embed="rId2" cstate="print"/>
          <a:srcRect/>
          <a:stretch>
            <a:fillRect/>
          </a:stretch>
        </p:blipFill>
        <p:spPr bwMode="auto">
          <a:xfrm>
            <a:off x="838200" y="1295400"/>
            <a:ext cx="7620000" cy="4267200"/>
          </a:xfrm>
          <a:prstGeom prst="rect">
            <a:avLst/>
          </a:prstGeom>
          <a:noFill/>
          <a:ln w="9525">
            <a:noFill/>
            <a:miter lim="800000"/>
            <a:headEnd/>
            <a:tailEnd/>
          </a:ln>
        </p:spPr>
      </p:pic>
      <p:sp>
        <p:nvSpPr>
          <p:cNvPr id="71684" name="Slide Number Placeholder 4"/>
          <p:cNvSpPr>
            <a:spLocks noGrp="1"/>
          </p:cNvSpPr>
          <p:nvPr>
            <p:ph type="sldNum" sz="quarter" idx="12"/>
          </p:nvPr>
        </p:nvSpPr>
        <p:spPr bwMode="auto">
          <a:noFill/>
          <a:ln>
            <a:miter lim="800000"/>
            <a:headEnd/>
            <a:tailEnd/>
          </a:ln>
        </p:spPr>
        <p:txBody>
          <a:bodyPr/>
          <a:lstStyle/>
          <a:p>
            <a:fld id="{9CA28C3B-E27A-4849-9E73-C402D47FD1E8}" type="slidenum">
              <a:rPr lang="en-US" smtClean="0"/>
              <a:pPr/>
              <a:t>61</a:t>
            </a:fld>
            <a:endParaRPr lang="en-US" smtClean="0"/>
          </a:p>
        </p:txBody>
      </p:sp>
    </p:spTree>
  </p:cSld>
  <p:clrMapOvr>
    <a:masterClrMapping/>
  </p:clrMapOvr>
  <p:transition spd="med">
    <p:wedg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305800" cy="5029200"/>
          </a:xfrm>
          <a:extLst>
            <a:ext uri="{909E8E84-426E-40DD-AFC4-6F175D3DCCD1}"/>
            <a:ext uri="{91240B29-F687-4F45-9708-019B960494DF}"/>
          </a:extLst>
        </p:spPr>
        <p:txBody>
          <a:bodyPr>
            <a:noAutofit/>
          </a:bodyPr>
          <a:lstStyle/>
          <a:p>
            <a:pPr algn="r" rtl="1">
              <a:defRPr/>
            </a:pPr>
            <a:r>
              <a:rPr lang="fa-IR" sz="3000" b="1" dirty="0">
                <a:latin typeface="Arial" pitchFamily="34" charset="0"/>
                <a:cs typeface="Arial" pitchFamily="34" charset="0"/>
              </a:rPr>
              <a:t>تجزیه و تحلیل نسبت های سرمایه در گردش </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برخی از ابزار و روش ها در تجزیه و تحلیل سرمایه در گردش ، عبارت بودن از نسبت جاری ، نسبت دارایی های جاری به کل داریی ها و نسبت بدهی های جاری به کل دارایی ها .</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نسبت جاری و نسبت سرمایه در گردش خالص </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نسبت دارایی های جاری به کل دارایی ها</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نسبت بدهی های جاری به کل دارایی ها </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نسبت های مالی و استراتژی های سرمایه در گردش </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نسبت جاری و نسبت سرمایه در گردش خالص</a:t>
            </a:r>
            <a:r>
              <a:rPr lang="en-US" sz="3000" dirty="0">
                <a:latin typeface="Arial" pitchFamily="34" charset="0"/>
                <a:cs typeface="Arial" pitchFamily="34" charset="0"/>
              </a:rPr>
              <a:t/>
            </a:r>
            <a:br>
              <a:rPr lang="en-US" sz="3000" dirty="0">
                <a:latin typeface="Arial" pitchFamily="34" charset="0"/>
                <a:cs typeface="Arial" pitchFamily="34" charset="0"/>
              </a:rPr>
            </a:br>
            <a:r>
              <a:rPr lang="fa-IR" sz="3000" dirty="0">
                <a:latin typeface="Arial" pitchFamily="34" charset="0"/>
                <a:cs typeface="Arial" pitchFamily="34" charset="0"/>
              </a:rPr>
              <a:t>مقدار نسبت جاری یک شرکت با سرمایه در گردش رابطه مستقیم دارد : مخصوصا"</a:t>
            </a:r>
            <a:r>
              <a:rPr lang="en-US" sz="3000" dirty="0">
                <a:latin typeface="Arial" pitchFamily="34" charset="0"/>
                <a:cs typeface="Arial" pitchFamily="34" charset="0"/>
              </a:rPr>
              <a:t/>
            </a:r>
            <a:br>
              <a:rPr lang="en-US" sz="3000" dirty="0">
                <a:latin typeface="Arial" pitchFamily="34" charset="0"/>
                <a:cs typeface="Arial" pitchFamily="34" charset="0"/>
              </a:rPr>
            </a:br>
            <a:endParaRPr lang="fa-IR" sz="3000" dirty="0">
              <a:latin typeface="Arial" pitchFamily="34" charset="0"/>
              <a:cs typeface="Arial" pitchFamily="34" charset="0"/>
            </a:endParaRPr>
          </a:p>
        </p:txBody>
      </p:sp>
      <p:sp>
        <p:nvSpPr>
          <p:cNvPr id="72707" name="Slide Number Placeholder 4"/>
          <p:cNvSpPr>
            <a:spLocks noGrp="1"/>
          </p:cNvSpPr>
          <p:nvPr>
            <p:ph type="sldNum" sz="quarter" idx="12"/>
          </p:nvPr>
        </p:nvSpPr>
        <p:spPr bwMode="auto">
          <a:noFill/>
          <a:ln>
            <a:miter lim="800000"/>
            <a:headEnd/>
            <a:tailEnd/>
          </a:ln>
        </p:spPr>
        <p:txBody>
          <a:bodyPr/>
          <a:lstStyle/>
          <a:p>
            <a:fld id="{54627B31-31FD-4C57-BA05-EA6165B318AB}" type="slidenum">
              <a:rPr lang="en-US" smtClean="0"/>
              <a:pPr/>
              <a:t>62</a:t>
            </a:fld>
            <a:endParaRPr lang="en-US" smtClean="0"/>
          </a:p>
        </p:txBody>
      </p:sp>
    </p:spTree>
  </p:cSld>
  <p:clrMapOvr>
    <a:masterClrMapping/>
  </p:clrMapOvr>
  <p:transition spd="med">
    <p:wedg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305800" cy="5334000"/>
          </a:xfrm>
          <a:extLst>
            <a:ext uri="{909E8E84-426E-40DD-AFC4-6F175D3DCCD1}"/>
            <a:ext uri="{91240B29-F687-4F45-9708-019B960494DF}"/>
          </a:extLst>
        </p:spPr>
        <p:txBody>
          <a:bodyPr>
            <a:noAutofit/>
          </a:bodyPr>
          <a:lstStyle/>
          <a:p>
            <a:pPr algn="r" rtl="1">
              <a:defRPr/>
            </a:pPr>
            <a:r>
              <a:rPr lang="fa-IR" sz="2700" dirty="0" smtClean="0">
                <a:latin typeface="Arial" pitchFamily="34" charset="0"/>
                <a:cs typeface="Arial" pitchFamily="34" charset="0"/>
              </a:rPr>
              <a:t>اگر دارایی های جاری از بدهی های جاری بیشتر شود ، سرمایه در گردش خالص مثبت خواهد شد و نسبت جاری بزرگتر از عدد یک میشود.</a:t>
            </a:r>
            <a:r>
              <a:rPr lang="en-US" sz="2700" dirty="0" smtClean="0">
                <a:latin typeface="Arial" pitchFamily="34" charset="0"/>
                <a:cs typeface="Arial" pitchFamily="34" charset="0"/>
              </a:rPr>
              <a:t/>
            </a:r>
            <a:br>
              <a:rPr lang="en-US" sz="2700" dirty="0" smtClean="0">
                <a:latin typeface="Arial" pitchFamily="34" charset="0"/>
                <a:cs typeface="Arial" pitchFamily="34" charset="0"/>
              </a:rPr>
            </a:br>
            <a:r>
              <a:rPr lang="fa-IR" sz="2700" dirty="0" smtClean="0">
                <a:latin typeface="Arial" pitchFamily="34" charset="0"/>
                <a:cs typeface="Arial" pitchFamily="34" charset="0"/>
              </a:rPr>
              <a:t> اگر دارایی های جاری با بدهی های جاری مساوی شودسرمایه در گردش خالص صفر ، و نسبت جاری برابر با یک خواهد شد.</a:t>
            </a:r>
            <a:r>
              <a:rPr lang="en-US" sz="2700" dirty="0" smtClean="0">
                <a:latin typeface="Arial" pitchFamily="34" charset="0"/>
                <a:cs typeface="Arial" pitchFamily="34" charset="0"/>
              </a:rPr>
              <a:t/>
            </a:r>
            <a:br>
              <a:rPr lang="en-US" sz="2700" dirty="0" smtClean="0">
                <a:latin typeface="Arial" pitchFamily="34" charset="0"/>
                <a:cs typeface="Arial" pitchFamily="34" charset="0"/>
              </a:rPr>
            </a:br>
            <a:r>
              <a:rPr lang="fa-IR" sz="2700" dirty="0" smtClean="0">
                <a:latin typeface="Arial" pitchFamily="34" charset="0"/>
                <a:cs typeface="Arial" pitchFamily="34" charset="0"/>
              </a:rPr>
              <a:t> اگر دارایی های جاری از بدهی های جاری کمتر شود ، سرمایه درگردش خالص منفی و نسبت جاری از عدد یک کمتر می شود.</a:t>
            </a:r>
            <a:r>
              <a:rPr lang="en-US" sz="2700" dirty="0" smtClean="0">
                <a:latin typeface="Arial" pitchFamily="34" charset="0"/>
                <a:cs typeface="Arial" pitchFamily="34" charset="0"/>
              </a:rPr>
              <a:t/>
            </a:r>
            <a:br>
              <a:rPr lang="en-US" sz="2700" dirty="0" smtClean="0">
                <a:latin typeface="Arial" pitchFamily="34" charset="0"/>
                <a:cs typeface="Arial" pitchFamily="34" charset="0"/>
              </a:rPr>
            </a:br>
            <a:r>
              <a:rPr lang="fa-IR" sz="2700" dirty="0" smtClean="0">
                <a:latin typeface="Arial" pitchFamily="34" charset="0"/>
                <a:cs typeface="Arial" pitchFamily="34" charset="0"/>
              </a:rPr>
              <a:t>	</a:t>
            </a:r>
            <a:endParaRPr lang="fa-IR" sz="2700" dirty="0">
              <a:latin typeface="Arial" pitchFamily="34" charset="0"/>
              <a:cs typeface="Arial" pitchFamily="34" charset="0"/>
            </a:endParaRPr>
          </a:p>
        </p:txBody>
      </p:sp>
      <p:sp>
        <p:nvSpPr>
          <p:cNvPr id="73731" name="Slide Number Placeholder 4"/>
          <p:cNvSpPr>
            <a:spLocks noGrp="1"/>
          </p:cNvSpPr>
          <p:nvPr>
            <p:ph type="sldNum" sz="quarter" idx="12"/>
          </p:nvPr>
        </p:nvSpPr>
        <p:spPr bwMode="auto">
          <a:noFill/>
          <a:ln>
            <a:miter lim="800000"/>
            <a:headEnd/>
            <a:tailEnd/>
          </a:ln>
        </p:spPr>
        <p:txBody>
          <a:bodyPr/>
          <a:lstStyle/>
          <a:p>
            <a:fld id="{4D56EBCD-9711-4491-892A-DA8F360F0577}" type="slidenum">
              <a:rPr lang="en-US" smtClean="0"/>
              <a:pPr/>
              <a:t>63</a:t>
            </a:fld>
            <a:endParaRPr lang="en-US" smtClean="0"/>
          </a:p>
        </p:txBody>
      </p:sp>
    </p:spTree>
  </p:cSld>
  <p:clrMapOvr>
    <a:masterClrMapping/>
  </p:clrMapOvr>
  <p:transition spd="med">
    <p:wedg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305800" cy="4876800"/>
          </a:xfrm>
          <a:extLst>
            <a:ext uri="{909E8E84-426E-40DD-AFC4-6F175D3DCCD1}"/>
            <a:ext uri="{91240B29-F687-4F45-9708-019B960494DF}"/>
          </a:extLst>
        </p:spPr>
        <p:txBody>
          <a:bodyPr>
            <a:noAutofit/>
          </a:bodyPr>
          <a:lstStyle/>
          <a:p>
            <a:pPr algn="r" rtl="1">
              <a:defRPr/>
            </a:pPr>
            <a:r>
              <a:rPr lang="fa-IR" sz="3200" b="1" dirty="0">
                <a:latin typeface="Arial" pitchFamily="34" charset="0"/>
                <a:cs typeface="Arial" pitchFamily="34" charset="0"/>
              </a:rPr>
              <a:t>نسبت دارایی های جاری به کل دارایی ها</a:t>
            </a:r>
            <a:r>
              <a:rPr lang="en-US" sz="3200" dirty="0">
                <a:latin typeface="Arial" pitchFamily="34" charset="0"/>
                <a:cs typeface="Arial" pitchFamily="34" charset="0"/>
              </a:rPr>
              <a:t/>
            </a:r>
            <a:br>
              <a:rPr lang="en-US" sz="3200" dirty="0">
                <a:latin typeface="Arial" pitchFamily="34" charset="0"/>
                <a:cs typeface="Arial" pitchFamily="34" charset="0"/>
              </a:rPr>
            </a:br>
            <a:r>
              <a:rPr lang="fa-IR" sz="3200" dirty="0">
                <a:latin typeface="Arial" pitchFamily="34" charset="0"/>
                <a:cs typeface="Arial" pitchFamily="34" charset="0"/>
              </a:rPr>
              <a:t>نسبت دارایی های جاری به کل دارایی ها ابزاری است که میتوان با استفاده از آن ، حدود یا میزانی را تعیین کرد که شرکت وجوه خود را در اقلام دارایی های جاری ( و نه دارایی های ثابت) سرمایه گذاری کرده است. مقدار این نسبت در گرو تغییراتی است که در دارایی های جاری رخ میدهد و در عین حال ، به میزان دارایی های ثابتی که مورد نیاز شرکت است بستگی دارد . </a:t>
            </a:r>
            <a:r>
              <a:rPr lang="en-US" sz="3200" dirty="0">
                <a:latin typeface="Arial" pitchFamily="34" charset="0"/>
                <a:cs typeface="Arial" pitchFamily="34" charset="0"/>
              </a:rPr>
              <a:t/>
            </a:r>
            <a:br>
              <a:rPr lang="en-US" sz="3200" dirty="0">
                <a:latin typeface="Arial" pitchFamily="34" charset="0"/>
                <a:cs typeface="Arial" pitchFamily="34" charset="0"/>
              </a:rPr>
            </a:br>
            <a:r>
              <a:rPr lang="fa-IR" sz="3200" dirty="0">
                <a:latin typeface="Arial" pitchFamily="34" charset="0"/>
                <a:cs typeface="Arial" pitchFamily="34" charset="0"/>
              </a:rPr>
              <a:t> </a:t>
            </a:r>
            <a:r>
              <a:rPr lang="en-US" sz="3200" dirty="0">
                <a:latin typeface="Arial" pitchFamily="34" charset="0"/>
                <a:cs typeface="Arial" pitchFamily="34" charset="0"/>
              </a:rPr>
              <a:t/>
            </a:r>
            <a:br>
              <a:rPr lang="en-US" sz="3200" dirty="0">
                <a:latin typeface="Arial" pitchFamily="34" charset="0"/>
                <a:cs typeface="Arial" pitchFamily="34" charset="0"/>
              </a:rPr>
            </a:br>
            <a:endParaRPr lang="fa-IR" sz="3200" dirty="0">
              <a:latin typeface="Arial" pitchFamily="34" charset="0"/>
              <a:cs typeface="Arial" pitchFamily="34" charset="0"/>
            </a:endParaRPr>
          </a:p>
        </p:txBody>
      </p:sp>
      <p:sp>
        <p:nvSpPr>
          <p:cNvPr id="74755" name="Slide Number Placeholder 4"/>
          <p:cNvSpPr>
            <a:spLocks noGrp="1"/>
          </p:cNvSpPr>
          <p:nvPr>
            <p:ph type="sldNum" sz="quarter" idx="12"/>
          </p:nvPr>
        </p:nvSpPr>
        <p:spPr bwMode="auto">
          <a:noFill/>
          <a:ln>
            <a:miter lim="800000"/>
            <a:headEnd/>
            <a:tailEnd/>
          </a:ln>
        </p:spPr>
        <p:txBody>
          <a:bodyPr/>
          <a:lstStyle/>
          <a:p>
            <a:fld id="{EF19C55A-3835-4A59-A57C-5DA826D9A501}" type="slidenum">
              <a:rPr lang="en-US" smtClean="0"/>
              <a:pPr/>
              <a:t>64</a:t>
            </a:fld>
            <a:endParaRPr lang="en-US" smtClean="0"/>
          </a:p>
        </p:txBody>
      </p:sp>
    </p:spTree>
  </p:cSld>
  <p:clrMapOvr>
    <a:masterClrMapping/>
  </p:clrMapOvr>
  <p:transition spd="med">
    <p:wedg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5348844"/>
          </a:xfrm>
          <a:extLst>
            <a:ext uri="{909E8E84-426E-40DD-AFC4-6F175D3DCCD1}"/>
            <a:ext uri="{91240B29-F687-4F45-9708-019B960494DF}"/>
          </a:extLst>
        </p:spPr>
        <p:txBody>
          <a:bodyPr>
            <a:noAutofit/>
          </a:bodyPr>
          <a:lstStyle/>
          <a:p>
            <a:pPr algn="r" rtl="1">
              <a:defRPr/>
            </a:pP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 </a:t>
            </a:r>
            <a:r>
              <a:rPr lang="fa-IR" sz="2600" b="1" dirty="0">
                <a:latin typeface="Arial" pitchFamily="34" charset="0"/>
                <a:cs typeface="Arial" pitchFamily="34" charset="0"/>
              </a:rPr>
              <a:t>نسبت بدهی های جاری به کل دارایی ها</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این نسبت نشان دهنده درجه اتکاء شرکت به منابع مالی کوتاه مدت برای تحصیل دارایی های شرکت است.مقدار این نسبت تحت تاثیر بدهی های جاری و منابع دائمی وجوه ( مثل حقوق صاحبان سهام ) قرار میگیرد. درعین حال ، مقدار این نسبت نشان دهنده این است که مدیریت مالی شرکت خواسته است تا چه حد از بدهی جاری ( مثل وام های بانکی و اوراق تجاری ) به عنوان منابع تامین سرمایه استفاده کند . بنابراین ، برای ارزیابی و قضاوت در مورد سیاست هایی که شرکت در خصوص مدیریت سرمایه در گردش اتخاذ کرده است ، می توان از این نسبت استفاده کرد.</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 </a:t>
            </a:r>
            <a:r>
              <a:rPr lang="en-US" sz="2600" dirty="0">
                <a:latin typeface="Arial" pitchFamily="34" charset="0"/>
                <a:cs typeface="Arial" pitchFamily="34" charset="0"/>
              </a:rPr>
              <a:t/>
            </a:r>
            <a:br>
              <a:rPr lang="en-US" sz="2600" dirty="0">
                <a:latin typeface="Arial" pitchFamily="34" charset="0"/>
                <a:cs typeface="Arial" pitchFamily="34" charset="0"/>
              </a:rPr>
            </a:br>
            <a:endParaRPr lang="fa-IR" sz="2600" dirty="0">
              <a:latin typeface="Arial" pitchFamily="34" charset="0"/>
              <a:cs typeface="Arial" pitchFamily="34" charset="0"/>
            </a:endParaRPr>
          </a:p>
        </p:txBody>
      </p:sp>
      <p:sp>
        <p:nvSpPr>
          <p:cNvPr id="75779" name="Slide Number Placeholder 4"/>
          <p:cNvSpPr>
            <a:spLocks noGrp="1"/>
          </p:cNvSpPr>
          <p:nvPr>
            <p:ph type="sldNum" sz="quarter" idx="12"/>
          </p:nvPr>
        </p:nvSpPr>
        <p:spPr bwMode="auto">
          <a:noFill/>
          <a:ln>
            <a:miter lim="800000"/>
            <a:headEnd/>
            <a:tailEnd/>
          </a:ln>
        </p:spPr>
        <p:txBody>
          <a:bodyPr/>
          <a:lstStyle/>
          <a:p>
            <a:fld id="{2AFF09EA-7CC8-4C28-9746-B4A9F9CAFD5D}" type="slidenum">
              <a:rPr lang="en-US" smtClean="0"/>
              <a:pPr/>
              <a:t>65</a:t>
            </a:fld>
            <a:endParaRPr lang="en-US" smtClean="0"/>
          </a:p>
        </p:txBody>
      </p:sp>
    </p:spTree>
  </p:cSld>
  <p:clrMapOvr>
    <a:masterClrMapping/>
  </p:clrMapOvr>
  <p:transition spd="med">
    <p:wedg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4934712"/>
          </a:xfrm>
          <a:extLst>
            <a:ext uri="{909E8E84-426E-40DD-AFC4-6F175D3DCCD1}"/>
            <a:ext uri="{91240B29-F687-4F45-9708-019B960494DF}"/>
          </a:extLst>
        </p:spPr>
        <p:txBody>
          <a:bodyPr>
            <a:noAutofit/>
          </a:bodyPr>
          <a:lstStyle/>
          <a:p>
            <a:pPr algn="r" rtl="1">
              <a:defRPr/>
            </a:pPr>
            <a:r>
              <a:rPr lang="fa-IR" sz="2400" b="1" dirty="0">
                <a:latin typeface="Arial" pitchFamily="34" charset="0"/>
                <a:cs typeface="Arial" pitchFamily="34" charset="0"/>
              </a:rPr>
              <a:t>نسبت های نقدینگی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برای تجزیه و تحلیل سیاست هایی که در مورد مدیریت سرمایه در گردش اتخاذ شده ، می توان از دو نسبت دیگر که آنها را (( نسبت نقدینگی )) (</a:t>
            </a:r>
            <a:r>
              <a:rPr lang="en-US" sz="2400" dirty="0">
                <a:latin typeface="Arial" pitchFamily="34" charset="0"/>
                <a:cs typeface="Arial" pitchFamily="34" charset="0"/>
              </a:rPr>
              <a:t>   ((LR</a:t>
            </a:r>
            <a:r>
              <a:rPr lang="fa-IR" sz="2400" dirty="0">
                <a:latin typeface="Arial" pitchFamily="34" charset="0"/>
                <a:cs typeface="Arial" pitchFamily="34" charset="0"/>
              </a:rPr>
              <a:t>می نامند استفاده کرد . مقدار این نسبت ها به طریق زیر محاسبه میشود.</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 </a:t>
            </a:r>
            <a:r>
              <a:rPr lang="en-US" sz="2400" dirty="0">
                <a:latin typeface="Arial" pitchFamily="34" charset="0"/>
                <a:cs typeface="Arial" pitchFamily="34" charset="0"/>
              </a:rPr>
              <a:t/>
            </a:r>
            <a:br>
              <a:rPr lang="en-US" sz="2400" dirty="0">
                <a:latin typeface="Arial" pitchFamily="34" charset="0"/>
                <a:cs typeface="Arial" pitchFamily="34" charset="0"/>
              </a:rPr>
            </a:br>
            <a:r>
              <a:rPr lang="en-US" sz="2400" b="1" u="sng" dirty="0">
                <a:latin typeface="Arial" pitchFamily="34" charset="0"/>
                <a:cs typeface="Arial" pitchFamily="34" charset="0"/>
              </a:rPr>
              <a:t>L</a:t>
            </a:r>
            <a:r>
              <a:rPr lang="fa-IR" sz="2400" b="1" u="sng" dirty="0">
                <a:latin typeface="Arial" pitchFamily="34" charset="0"/>
                <a:cs typeface="Arial" pitchFamily="34" charset="0"/>
              </a:rPr>
              <a:t>=</a:t>
            </a:r>
            <a:r>
              <a:rPr lang="fa-IR" sz="2400" u="sng" dirty="0">
                <a:latin typeface="Arial" pitchFamily="34" charset="0"/>
                <a:cs typeface="Arial" pitchFamily="34" charset="0"/>
              </a:rPr>
              <a:t>  وجوه نقد + اوراق بهادار قابل فروش </a:t>
            </a:r>
            <a:r>
              <a:rPr lang="en-US" sz="2400" dirty="0">
                <a:latin typeface="Arial" pitchFamily="34" charset="0"/>
                <a:cs typeface="Arial" pitchFamily="34" charset="0"/>
              </a:rPr>
              <a:t/>
            </a:r>
            <a:br>
              <a:rPr lang="en-US" sz="2400" dirty="0">
                <a:latin typeface="Arial" pitchFamily="34" charset="0"/>
                <a:cs typeface="Arial" pitchFamily="34" charset="0"/>
              </a:rPr>
            </a:br>
            <a:r>
              <a:rPr lang="en-US" sz="2400" b="1" dirty="0">
                <a:latin typeface="Arial" pitchFamily="34" charset="0"/>
                <a:cs typeface="Arial" pitchFamily="34" charset="0"/>
              </a:rPr>
              <a:t>R</a:t>
            </a:r>
            <a:r>
              <a:rPr lang="fa-IR" sz="2400" b="1" dirty="0">
                <a:latin typeface="Arial" pitchFamily="34" charset="0"/>
                <a:cs typeface="Arial" pitchFamily="34" charset="0"/>
              </a:rPr>
              <a:t>=</a:t>
            </a:r>
            <a:r>
              <a:rPr lang="fa-IR" sz="2400" dirty="0">
                <a:latin typeface="Arial" pitchFamily="34" charset="0"/>
                <a:cs typeface="Arial" pitchFamily="34" charset="0"/>
              </a:rPr>
              <a:t>      کل دارایی های جاری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 </a:t>
            </a:r>
            <a:r>
              <a:rPr lang="en-US" sz="2400" dirty="0">
                <a:latin typeface="Arial" pitchFamily="34" charset="0"/>
                <a:cs typeface="Arial" pitchFamily="34" charset="0"/>
              </a:rPr>
              <a:t/>
            </a:r>
            <a:br>
              <a:rPr lang="en-US" sz="2400" dirty="0">
                <a:latin typeface="Arial" pitchFamily="34" charset="0"/>
                <a:cs typeface="Arial" pitchFamily="34" charset="0"/>
              </a:rPr>
            </a:br>
            <a:r>
              <a:rPr lang="en-US" sz="2400" b="1" u="sng" dirty="0">
                <a:latin typeface="Arial" pitchFamily="34" charset="0"/>
                <a:cs typeface="Arial" pitchFamily="34" charset="0"/>
              </a:rPr>
              <a:t>L</a:t>
            </a:r>
            <a:r>
              <a:rPr lang="fa-IR" sz="2400" b="1" u="sng" dirty="0">
                <a:latin typeface="Arial" pitchFamily="34" charset="0"/>
                <a:cs typeface="Arial" pitchFamily="34" charset="0"/>
              </a:rPr>
              <a:t>=</a:t>
            </a:r>
            <a:r>
              <a:rPr lang="fa-IR" sz="2400" u="sng" dirty="0">
                <a:latin typeface="Arial" pitchFamily="34" charset="0"/>
                <a:cs typeface="Arial" pitchFamily="34" charset="0"/>
              </a:rPr>
              <a:t> وجوه نقد + اوراق بهادار قابل فروش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 </a:t>
            </a:r>
            <a:r>
              <a:rPr lang="en-US" sz="2400" b="1" dirty="0">
                <a:latin typeface="Arial" pitchFamily="34" charset="0"/>
                <a:cs typeface="Arial" pitchFamily="34" charset="0"/>
              </a:rPr>
              <a:t>R</a:t>
            </a:r>
            <a:r>
              <a:rPr lang="fa-IR" sz="2400" b="1" dirty="0">
                <a:latin typeface="Arial" pitchFamily="34" charset="0"/>
                <a:cs typeface="Arial" pitchFamily="34" charset="0"/>
              </a:rPr>
              <a:t>=</a:t>
            </a:r>
            <a:r>
              <a:rPr lang="fa-IR" sz="2400" dirty="0">
                <a:latin typeface="Arial" pitchFamily="34" charset="0"/>
                <a:cs typeface="Arial" pitchFamily="34" charset="0"/>
              </a:rPr>
              <a:t>      کل بدهی های جاری</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 </a:t>
            </a:r>
            <a:r>
              <a:rPr lang="en-US" sz="2400" dirty="0">
                <a:latin typeface="Arial" pitchFamily="34" charset="0"/>
                <a:cs typeface="Arial" pitchFamily="34" charset="0"/>
              </a:rPr>
              <a:t/>
            </a:r>
            <a:br>
              <a:rPr lang="en-US" sz="2400" dirty="0">
                <a:latin typeface="Arial" pitchFamily="34" charset="0"/>
                <a:cs typeface="Arial" pitchFamily="34" charset="0"/>
              </a:rPr>
            </a:br>
            <a:endParaRPr lang="fa-IR" sz="2400" dirty="0">
              <a:latin typeface="Arial" pitchFamily="34" charset="0"/>
              <a:cs typeface="Arial" pitchFamily="34" charset="0"/>
            </a:endParaRPr>
          </a:p>
        </p:txBody>
      </p:sp>
      <p:sp>
        <p:nvSpPr>
          <p:cNvPr id="76803" name="Slide Number Placeholder 4"/>
          <p:cNvSpPr>
            <a:spLocks noGrp="1"/>
          </p:cNvSpPr>
          <p:nvPr>
            <p:ph type="sldNum" sz="quarter" idx="12"/>
          </p:nvPr>
        </p:nvSpPr>
        <p:spPr bwMode="auto">
          <a:noFill/>
          <a:ln>
            <a:miter lim="800000"/>
            <a:headEnd/>
            <a:tailEnd/>
          </a:ln>
        </p:spPr>
        <p:txBody>
          <a:bodyPr/>
          <a:lstStyle/>
          <a:p>
            <a:fld id="{D1F3F7AB-6556-4043-A38A-237BD3F04087}" type="slidenum">
              <a:rPr lang="en-US" smtClean="0"/>
              <a:pPr/>
              <a:t>66</a:t>
            </a:fld>
            <a:endParaRPr lang="en-US" smtClean="0"/>
          </a:p>
        </p:txBody>
      </p:sp>
    </p:spTree>
  </p:cSld>
  <p:clrMapOvr>
    <a:masterClrMapping/>
  </p:clrMapOvr>
  <p:transition spd="med">
    <p:wedg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305800" cy="5638800"/>
          </a:xfrm>
          <a:extLst>
            <a:ext uri="{909E8E84-426E-40DD-AFC4-6F175D3DCCD1}"/>
            <a:ext uri="{91240B29-F687-4F45-9708-019B960494DF}"/>
          </a:extLst>
        </p:spPr>
        <p:txBody>
          <a:bodyPr>
            <a:noAutofit/>
          </a:bodyPr>
          <a:lstStyle/>
          <a:p>
            <a:pPr algn="r" rtl="1">
              <a:defRPr/>
            </a:pPr>
            <a:r>
              <a:rPr lang="fa-IR" sz="2200" dirty="0">
                <a:latin typeface="Arial" pitchFamily="34" charset="0"/>
                <a:cs typeface="Arial" pitchFamily="34" charset="0"/>
              </a:rPr>
              <a:t>در محاسبه این دو نسبت نقدینگی فرض میشود که صندوق و اوراق بهادار قابل فروش بخش بزرگی از دارایی های جاری را تشکیل می دهند . برای اینکه دراصل این فرض خدشه ای وارد نشود ، باید بتوان در هر لحظه آن مقدار از دارایی های جاری را که بصورت اوراق بهادار قابل فروش است، بدون هیچ کم و کاست ، بلافاصله به پول نقد تبدیل کرد .</a:t>
            </a:r>
            <a:r>
              <a:rPr lang="en-US" sz="2200" dirty="0">
                <a:latin typeface="Arial" pitchFamily="34" charset="0"/>
                <a:cs typeface="Arial" pitchFamily="34" charset="0"/>
              </a:rPr>
              <a:t/>
            </a:r>
            <a:br>
              <a:rPr lang="en-US" sz="2200" dirty="0">
                <a:latin typeface="Arial" pitchFamily="34" charset="0"/>
                <a:cs typeface="Arial" pitchFamily="34" charset="0"/>
              </a:rPr>
            </a:br>
            <a:r>
              <a:rPr lang="en-US" sz="2200" dirty="0" smtClean="0">
                <a:latin typeface="Arial" pitchFamily="34" charset="0"/>
                <a:cs typeface="Arial" pitchFamily="34" charset="0"/>
              </a:rPr>
              <a:t>LR1</a:t>
            </a:r>
            <a:r>
              <a:rPr lang="fa-IR" sz="2200" dirty="0" smtClean="0">
                <a:latin typeface="Arial" pitchFamily="34" charset="0"/>
                <a:cs typeface="Arial" pitchFamily="34" charset="0"/>
              </a:rPr>
              <a:t>معیاری </a:t>
            </a:r>
            <a:r>
              <a:rPr lang="fa-IR" sz="2200" dirty="0">
                <a:latin typeface="Arial" pitchFamily="34" charset="0"/>
                <a:cs typeface="Arial" pitchFamily="34" charset="0"/>
              </a:rPr>
              <a:t>است برای محاسبه قدرت نقدینگی دارای های جاری ، مقدار این نسبت هر قدر بیشتر باشد ، موید این است که وجوه نقد و اوراق بهادار قابل فروش ((منابع)) اصلی وجوه هستند ( البته برای تهیه دارایی های جاری ای که در صورت افزایش ناگهانی فروش ، مورد نیاز شرکت خواهند بود. </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 </a:t>
            </a:r>
            <a:r>
              <a:rPr lang="en-US" sz="2200" dirty="0">
                <a:latin typeface="Arial" pitchFamily="34" charset="0"/>
                <a:cs typeface="Arial" pitchFamily="34" charset="0"/>
              </a:rPr>
              <a:t/>
            </a:r>
            <a:br>
              <a:rPr lang="en-US" sz="2200" dirty="0">
                <a:latin typeface="Arial" pitchFamily="34" charset="0"/>
                <a:cs typeface="Arial" pitchFamily="34" charset="0"/>
              </a:rPr>
            </a:br>
            <a:r>
              <a:rPr lang="en-US" sz="2200" dirty="0">
                <a:latin typeface="Arial" pitchFamily="34" charset="0"/>
                <a:cs typeface="Arial" pitchFamily="34" charset="0"/>
              </a:rPr>
              <a:t>LR2 </a:t>
            </a:r>
            <a:r>
              <a:rPr lang="fa-IR" sz="2200" dirty="0">
                <a:latin typeface="Arial" pitchFamily="34" charset="0"/>
                <a:cs typeface="Arial" pitchFamily="34" charset="0"/>
              </a:rPr>
              <a:t>  توانایی شرکت را در بازپرداخت بدهی های جاری اندازه گیری می کند ( مشروط به اینکه مجبور نباشد در این خصوص ، سایر اقلام دارایی خود را به پول نقد تبدیل ، یا از سایر منابع خارجی استفاده کند ) مقدار این نسبت هر قدر بزرگتر باشد به این معنی است که می توان برای بازپرداخت بدهی های جاری از وجوه نقد یا اوراق بهادار قابل فروش استفاده کرد. </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 </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 </a:t>
            </a:r>
            <a:r>
              <a:rPr lang="en-US" sz="2200" dirty="0">
                <a:latin typeface="Arial" pitchFamily="34" charset="0"/>
                <a:cs typeface="Arial" pitchFamily="34" charset="0"/>
              </a:rPr>
              <a:t/>
            </a:r>
            <a:br>
              <a:rPr lang="en-US" sz="2200" dirty="0">
                <a:latin typeface="Arial" pitchFamily="34" charset="0"/>
                <a:cs typeface="Arial" pitchFamily="34" charset="0"/>
              </a:rPr>
            </a:br>
            <a:endParaRPr lang="fa-IR" sz="2200" dirty="0">
              <a:latin typeface="Arial" pitchFamily="34" charset="0"/>
              <a:cs typeface="Arial" pitchFamily="34" charset="0"/>
            </a:endParaRPr>
          </a:p>
        </p:txBody>
      </p:sp>
      <p:sp>
        <p:nvSpPr>
          <p:cNvPr id="77827" name="Slide Number Placeholder 4"/>
          <p:cNvSpPr>
            <a:spLocks noGrp="1"/>
          </p:cNvSpPr>
          <p:nvPr>
            <p:ph type="sldNum" sz="quarter" idx="12"/>
          </p:nvPr>
        </p:nvSpPr>
        <p:spPr bwMode="auto">
          <a:noFill/>
          <a:ln>
            <a:miter lim="800000"/>
            <a:headEnd/>
            <a:tailEnd/>
          </a:ln>
        </p:spPr>
        <p:txBody>
          <a:bodyPr/>
          <a:lstStyle/>
          <a:p>
            <a:fld id="{ADEF7203-3A6C-471E-9C68-E251A4AFD095}" type="slidenum">
              <a:rPr lang="en-US" smtClean="0"/>
              <a:pPr/>
              <a:t>67</a:t>
            </a:fld>
            <a:endParaRPr lang="en-US" smtClean="0"/>
          </a:p>
        </p:txBody>
      </p:sp>
    </p:spTree>
  </p:cSld>
  <p:clrMapOvr>
    <a:masterClrMapping/>
  </p:clrMapOvr>
  <p:transition spd="med">
    <p:wedg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305800" cy="5334000"/>
          </a:xfrm>
          <a:extLst>
            <a:ext uri="{909E8E84-426E-40DD-AFC4-6F175D3DCCD1}"/>
            <a:ext uri="{91240B29-F687-4F45-9708-019B960494DF}"/>
          </a:extLst>
        </p:spPr>
        <p:txBody>
          <a:bodyPr>
            <a:noAutofit/>
          </a:bodyPr>
          <a:lstStyle/>
          <a:p>
            <a:pPr algn="r" rtl="1">
              <a:defRPr/>
            </a:pPr>
            <a:r>
              <a:rPr lang="fa-IR" sz="2600" dirty="0">
                <a:latin typeface="Arial" pitchFamily="34" charset="0"/>
                <a:cs typeface="Arial" pitchFamily="34" charset="0"/>
              </a:rPr>
              <a:t> </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b="1" dirty="0">
                <a:latin typeface="Arial" pitchFamily="34" charset="0"/>
                <a:cs typeface="Arial" pitchFamily="34" charset="0"/>
              </a:rPr>
              <a:t>نسبت های مالی و استراتژی های سرمایه در گردش </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 </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شرکتی که مدیریت سرمایه در گردش آن ، محافظه کارانه عمل کند ، موقعیت زیر را خواهد داشت : نسبت نقدینگی ، نسبت جاری و نسبت سرمایه در گردش خالص آن بالا خواهد بود. مدیر مالی شرکتی که سیاستی جسورانه در پیش می گیرد می کوشد تا مقدار این نسبت ها را کاهش دهد و چه بسا سرمایه در گردش خالص شرکت را منفی کند . دو معیار مشخص کننده سیاست سرمایه در گردش عبارتند از :</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تجزیه و تحلیل روند زمانی نسبت ها و سرمایه در گردش خالص </a:t>
            </a:r>
            <a:r>
              <a:rPr lang="en-US" sz="2600" dirty="0">
                <a:latin typeface="Arial" pitchFamily="34" charset="0"/>
                <a:cs typeface="Arial" pitchFamily="34" charset="0"/>
              </a:rPr>
              <a:t/>
            </a:r>
            <a:br>
              <a:rPr lang="en-US" sz="2600" dirty="0">
                <a:latin typeface="Arial" pitchFamily="34" charset="0"/>
                <a:cs typeface="Arial" pitchFamily="34" charset="0"/>
              </a:rPr>
            </a:br>
            <a:r>
              <a:rPr lang="fa-IR" sz="2600" dirty="0">
                <a:latin typeface="Arial" pitchFamily="34" charset="0"/>
                <a:cs typeface="Arial" pitchFamily="34" charset="0"/>
              </a:rPr>
              <a:t> مقایسه نسبت های شرکت با مقادیر متعلق به متوسط صنعت</a:t>
            </a:r>
            <a:r>
              <a:rPr lang="en-US" sz="2600" dirty="0">
                <a:latin typeface="Arial" pitchFamily="34" charset="0"/>
                <a:cs typeface="Arial" pitchFamily="34" charset="0"/>
              </a:rPr>
              <a:t/>
            </a:r>
            <a:br>
              <a:rPr lang="en-US" sz="2600" dirty="0">
                <a:latin typeface="Arial" pitchFamily="34" charset="0"/>
                <a:cs typeface="Arial" pitchFamily="34" charset="0"/>
              </a:rPr>
            </a:br>
            <a:endParaRPr lang="fa-IR" sz="2600" dirty="0">
              <a:latin typeface="Arial" pitchFamily="34" charset="0"/>
              <a:cs typeface="Arial" pitchFamily="34" charset="0"/>
            </a:endParaRPr>
          </a:p>
        </p:txBody>
      </p:sp>
      <p:sp>
        <p:nvSpPr>
          <p:cNvPr id="78851" name="Slide Number Placeholder 4"/>
          <p:cNvSpPr>
            <a:spLocks noGrp="1"/>
          </p:cNvSpPr>
          <p:nvPr>
            <p:ph type="sldNum" sz="quarter" idx="12"/>
          </p:nvPr>
        </p:nvSpPr>
        <p:spPr bwMode="auto">
          <a:noFill/>
          <a:ln>
            <a:miter lim="800000"/>
            <a:headEnd/>
            <a:tailEnd/>
          </a:ln>
        </p:spPr>
        <p:txBody>
          <a:bodyPr/>
          <a:lstStyle/>
          <a:p>
            <a:fld id="{48027F73-979D-4ED0-A3DD-339EA2D16217}" type="slidenum">
              <a:rPr lang="en-US" smtClean="0"/>
              <a:pPr/>
              <a:t>68</a:t>
            </a:fld>
            <a:endParaRPr lang="en-US" smtClean="0"/>
          </a:p>
        </p:txBody>
      </p:sp>
    </p:spTree>
  </p:cSld>
  <p:clrMapOvr>
    <a:masterClrMapping/>
  </p:clrMapOvr>
  <p:transition spd="med">
    <p:wedg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305800" cy="5764481"/>
          </a:xfrm>
          <a:extLst>
            <a:ext uri="{909E8E84-426E-40DD-AFC4-6F175D3DCCD1}"/>
            <a:ext uri="{91240B29-F687-4F45-9708-019B960494DF}"/>
          </a:extLst>
        </p:spPr>
        <p:txBody>
          <a:bodyPr>
            <a:noAutofit/>
          </a:bodyPr>
          <a:lstStyle/>
          <a:p>
            <a:pPr algn="r" rtl="1">
              <a:defRPr/>
            </a:pPr>
            <a:r>
              <a:rPr lang="fa-IR" sz="2400" b="1" dirty="0">
                <a:latin typeface="Arial" pitchFamily="34" charset="0"/>
                <a:cs typeface="Arial" pitchFamily="34" charset="0"/>
              </a:rPr>
              <a:t>مدیریت سرمایه در گردش ، گردش نقدی عملیاتی و عملکرد شرکت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نتایج حاکی از آن است که مدیران با کوتاه کردن چرخه تبدیل نقدی و با کوتاه کردن مدت جمع آوری حساب های دریافتنی می توانند سوددهی و گردش نقدی شرکت خود را افزایش دهند . نتایج همچنین نشان میدهد که کوتاه ترین دوره تبدیل موجودی و طولانی کردن دوره سررسید حساب های پرداختنی موجب کاهش سوددهی و گردش نقدی شرکت میشود. اصلی ترین موضوع در مدیریت سرمایه در گردش ، فعالیت های مالی و عملیاتی کوتاه مدت شرکت است . یکی از ارکان مدیریت سرمایه در گردش ، جمع آوری حسابهای دریافتنی با حداکثر سرعت ممکن و به تاخیر انداختن بدهی به فروشندگان تا بیشترین حد ممکن است .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این اصل سرمایه در گردش برمبنای مفهوم چرخه تبدیل نقدی است .چرخه تبدیل نقدی شیوه مناسبی برای ارزیابی گردش نقدی شرکت است ، زیرا بعد زمانی نقدینگی را نیز در نظر میگیرد و توان کلی شرکت در نقدینگی را مورد ارزیابی قرار میدهد .</a:t>
            </a:r>
            <a:r>
              <a:rPr lang="en-US" sz="2400" dirty="0">
                <a:latin typeface="Arial" pitchFamily="34" charset="0"/>
                <a:cs typeface="Arial" pitchFamily="34" charset="0"/>
              </a:rPr>
              <a:t/>
            </a:r>
            <a:br>
              <a:rPr lang="en-US" sz="2400" dirty="0">
                <a:latin typeface="Arial" pitchFamily="34" charset="0"/>
                <a:cs typeface="Arial" pitchFamily="34" charset="0"/>
              </a:rPr>
            </a:br>
            <a:r>
              <a:rPr lang="fa-IR" sz="2400" dirty="0">
                <a:latin typeface="Arial" pitchFamily="34" charset="0"/>
                <a:cs typeface="Arial" pitchFamily="34" charset="0"/>
              </a:rPr>
              <a:t>چرخه تبدیل نقدی ، معیار عملکردی قدرتمندی است برای ارزیابی ، کیفیت مدیریت گردش نقدی یک شرکت .</a:t>
            </a:r>
            <a:r>
              <a:rPr lang="en-US" sz="2400" dirty="0">
                <a:latin typeface="Arial" pitchFamily="34" charset="0"/>
                <a:cs typeface="Arial" pitchFamily="34" charset="0"/>
              </a:rPr>
              <a:t/>
            </a:r>
            <a:br>
              <a:rPr lang="en-US" sz="2400" dirty="0">
                <a:latin typeface="Arial" pitchFamily="34" charset="0"/>
                <a:cs typeface="Arial" pitchFamily="34" charset="0"/>
              </a:rPr>
            </a:br>
            <a:endParaRPr lang="fa-IR" sz="2400" dirty="0">
              <a:latin typeface="Arial" pitchFamily="34" charset="0"/>
              <a:cs typeface="Arial" pitchFamily="34" charset="0"/>
            </a:endParaRPr>
          </a:p>
        </p:txBody>
      </p:sp>
      <p:sp>
        <p:nvSpPr>
          <p:cNvPr id="79875" name="Slide Number Placeholder 4"/>
          <p:cNvSpPr>
            <a:spLocks noGrp="1"/>
          </p:cNvSpPr>
          <p:nvPr>
            <p:ph type="sldNum" sz="quarter" idx="12"/>
          </p:nvPr>
        </p:nvSpPr>
        <p:spPr bwMode="auto">
          <a:noFill/>
          <a:ln>
            <a:miter lim="800000"/>
            <a:headEnd/>
            <a:tailEnd/>
          </a:ln>
        </p:spPr>
        <p:txBody>
          <a:bodyPr/>
          <a:lstStyle/>
          <a:p>
            <a:fld id="{E2237BEC-F79B-422F-AB40-B35192D3E4AE}" type="slidenum">
              <a:rPr lang="en-US" smtClean="0"/>
              <a:pPr/>
              <a:t>69</a:t>
            </a:fld>
            <a:endParaRPr lang="en-US" smtClean="0"/>
          </a:p>
        </p:txBody>
      </p:sp>
    </p:spTree>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eaLnBrk="1" hangingPunct="1"/>
            <a:r>
              <a:rPr lang="fa-IR" u="sng" smtClean="0">
                <a:cs typeface="B Nazanin" pitchFamily="2" charset="-78"/>
              </a:rPr>
              <a:t>فرايند بودجه بندي سرمايه اي</a:t>
            </a:r>
            <a:endParaRPr lang="en-US" u="sng" smtClean="0"/>
          </a:p>
        </p:txBody>
      </p:sp>
      <p:sp>
        <p:nvSpPr>
          <p:cNvPr id="18435" name="Content Placeholder 2"/>
          <p:cNvSpPr>
            <a:spLocks noGrp="1"/>
          </p:cNvSpPr>
          <p:nvPr>
            <p:ph idx="1"/>
          </p:nvPr>
        </p:nvSpPr>
        <p:spPr/>
        <p:txBody>
          <a:bodyPr/>
          <a:lstStyle/>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1- شناسايي پروژه هاي سرمايه گذاري</a:t>
            </a:r>
          </a:p>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   - اولين مرحله بودجه بندي سرمايه اي شناسايي پروژه هاي بالقوه سرمايه گذاري است .</a:t>
            </a:r>
          </a:p>
          <a:p>
            <a:pPr algn="r" rtl="1" eaLnBrk="1" hangingPunct="1">
              <a:buFont typeface="Wingdings 2" pitchFamily="18" charset="2"/>
              <a:buNone/>
            </a:pPr>
            <a:r>
              <a:rPr lang="fa-IR" smtClean="0">
                <a:ea typeface="Majalla UI"/>
              </a:rPr>
              <a:t>  - در واحدهاي تجاري بزرگ اين پروژه ها معمولاً توسط بخشهاي مختلف تهيه و پيشنهاد مي گردد .</a:t>
            </a:r>
          </a:p>
        </p:txBody>
      </p:sp>
      <p:sp>
        <p:nvSpPr>
          <p:cNvPr id="18436" name="Slide Number Placeholder 4"/>
          <p:cNvSpPr>
            <a:spLocks noGrp="1"/>
          </p:cNvSpPr>
          <p:nvPr>
            <p:ph type="sldNum" sz="quarter" idx="12"/>
          </p:nvPr>
        </p:nvSpPr>
        <p:spPr bwMode="auto">
          <a:noFill/>
          <a:ln>
            <a:miter lim="800000"/>
            <a:headEnd/>
            <a:tailEnd/>
          </a:ln>
        </p:spPr>
        <p:txBody>
          <a:bodyPr/>
          <a:lstStyle/>
          <a:p>
            <a:fld id="{327107D0-BB60-478F-98AC-56DAD1844FB1}" type="slidenum">
              <a:rPr lang="en-US" smtClean="0"/>
              <a:pPr/>
              <a:t>7</a:t>
            </a:fld>
            <a:endParaRPr lang="en-US" smtClean="0"/>
          </a:p>
        </p:txBody>
      </p:sp>
    </p:spTree>
  </p:cSld>
  <p:clrMapOvr>
    <a:masterClrMapping/>
  </p:clrMapOvr>
  <p:transition spd="med">
    <p:wedg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305800" cy="4724400"/>
          </a:xfrm>
          <a:extLst>
            <a:ext uri="{909E8E84-426E-40DD-AFC4-6F175D3DCCD1}"/>
            <a:ext uri="{91240B29-F687-4F45-9708-019B960494DF}"/>
          </a:extLst>
        </p:spPr>
        <p:txBody>
          <a:bodyPr>
            <a:noAutofit/>
          </a:bodyPr>
          <a:lstStyle/>
          <a:p>
            <a:pPr algn="r" rtl="1">
              <a:defRPr/>
            </a:pPr>
            <a:r>
              <a:rPr lang="fa-IR" sz="2200" dirty="0">
                <a:latin typeface="Arial" pitchFamily="34" charset="0"/>
                <a:cs typeface="Arial" pitchFamily="34" charset="0"/>
              </a:rPr>
              <a:t>نتایج همچنین حاکی از ارتباط منفی قابل توجه بین طول مدت جمع آوری حسابهای دریافتنی و درآمد عملیاتی حاصل از فروش و گردش نقدی عملیاتی است ، بنابراین کوتاه شدن چرخه تبدیل نقدی و مدت جمع آوری حساب های دریافتنی موجب بهبود عملکرد شرکت و گردش نقدی خواهد شد. نتایج همچنین نشان میدهد که با کوتاه شدن مدت تبدیل موجودی ها به جای بهبود عملکرد شرکت و گردش نقدی موجب تضعیف آن خواهد شد. این نتایج بیانگر این است که با کوتاه شدن مدت تبدیل موجودی ها ، مدیران مجبور به پیشگیری از افزایش هزینه های خواهند شد که به عملکرد شرکت و گردش نقدی آسیب وارد میکند. نتایج همچنین حاکی از ارتباط منفی قابل توجهی بین مدت تاخیر پرداخت بدهی ها و درآمد عملیاتی حاصل از فروش و گردش نقدی هستند .</a:t>
            </a:r>
            <a:r>
              <a:rPr lang="en-US" sz="2200" dirty="0">
                <a:latin typeface="Arial" pitchFamily="34" charset="0"/>
                <a:cs typeface="Arial" pitchFamily="34" charset="0"/>
              </a:rPr>
              <a:t/>
            </a:r>
            <a:br>
              <a:rPr lang="en-US" sz="2200" dirty="0">
                <a:latin typeface="Arial" pitchFamily="34" charset="0"/>
                <a:cs typeface="Arial" pitchFamily="34" charset="0"/>
              </a:rPr>
            </a:br>
            <a:r>
              <a:rPr lang="fa-IR" sz="2200" dirty="0">
                <a:latin typeface="Arial" pitchFamily="34" charset="0"/>
                <a:cs typeface="Arial" pitchFamily="34" charset="0"/>
              </a:rPr>
              <a:t>این نتایج نشان میدهند که شرکت ها میتوانند با کوتاه کردن مدت چرخه تبدیل نقدی و کوتاه کردن مدت جمع آوری حساب های دریافتنی ، سوددهی خود و گردش نقدی را بهبود بخشد. </a:t>
            </a:r>
            <a:r>
              <a:rPr lang="en-US" sz="2200" dirty="0">
                <a:latin typeface="Arial" pitchFamily="34" charset="0"/>
                <a:cs typeface="Arial" pitchFamily="34" charset="0"/>
              </a:rPr>
              <a:t/>
            </a:r>
            <a:br>
              <a:rPr lang="en-US" sz="2200" dirty="0">
                <a:latin typeface="Arial" pitchFamily="34" charset="0"/>
                <a:cs typeface="Arial" pitchFamily="34" charset="0"/>
              </a:rPr>
            </a:br>
            <a:endParaRPr lang="fa-IR" sz="2200" dirty="0">
              <a:latin typeface="Arial" pitchFamily="34" charset="0"/>
              <a:cs typeface="Arial" pitchFamily="34" charset="0"/>
            </a:endParaRPr>
          </a:p>
        </p:txBody>
      </p:sp>
      <p:sp>
        <p:nvSpPr>
          <p:cNvPr id="80899" name="Slide Number Placeholder 4"/>
          <p:cNvSpPr>
            <a:spLocks noGrp="1"/>
          </p:cNvSpPr>
          <p:nvPr>
            <p:ph type="sldNum" sz="quarter" idx="12"/>
          </p:nvPr>
        </p:nvSpPr>
        <p:spPr bwMode="auto">
          <a:noFill/>
          <a:ln>
            <a:miter lim="800000"/>
            <a:headEnd/>
            <a:tailEnd/>
          </a:ln>
        </p:spPr>
        <p:txBody>
          <a:bodyPr/>
          <a:lstStyle/>
          <a:p>
            <a:fld id="{FCC720F3-64E9-4251-B4FC-98F6A2B95C07}" type="slidenum">
              <a:rPr lang="en-US" smtClean="0"/>
              <a:pPr/>
              <a:t>70</a:t>
            </a:fld>
            <a:endParaRPr lang="en-US" smtClean="0"/>
          </a:p>
        </p:txBody>
      </p:sp>
    </p:spTree>
  </p:cSld>
  <p:clrMapOvr>
    <a:masterClrMapping/>
  </p:clrMapOvr>
  <p:transition spd="med">
    <p:wedg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305800" cy="4800600"/>
          </a:xfrm>
        </p:spPr>
        <p:txBody>
          <a:bodyPr/>
          <a:lstStyle/>
          <a:p>
            <a:pPr>
              <a:defRPr/>
            </a:pPr>
            <a:endParaRPr lang="fa-IR" dirty="0"/>
          </a:p>
        </p:txBody>
      </p:sp>
      <p:pic>
        <p:nvPicPr>
          <p:cNvPr id="81923" name="Picture 3" descr="از همراهي شما سپاسگزاريم.png"/>
          <p:cNvPicPr>
            <a:picLocks noChangeAspect="1"/>
          </p:cNvPicPr>
          <p:nvPr/>
        </p:nvPicPr>
        <p:blipFill>
          <a:blip r:embed="rId2" cstate="print"/>
          <a:srcRect/>
          <a:stretch>
            <a:fillRect/>
          </a:stretch>
        </p:blipFill>
        <p:spPr bwMode="auto">
          <a:xfrm>
            <a:off x="2714625" y="1285875"/>
            <a:ext cx="3919538" cy="2097088"/>
          </a:xfrm>
          <a:prstGeom prst="rect">
            <a:avLst/>
          </a:prstGeom>
          <a:noFill/>
          <a:ln w="9525">
            <a:noFill/>
            <a:miter lim="800000"/>
            <a:headEnd/>
            <a:tailEnd/>
          </a:ln>
        </p:spPr>
      </p:pic>
      <p:sp>
        <p:nvSpPr>
          <p:cNvPr id="81924" name="Slide Number Placeholder 4"/>
          <p:cNvSpPr>
            <a:spLocks noGrp="1"/>
          </p:cNvSpPr>
          <p:nvPr>
            <p:ph type="sldNum" sz="quarter" idx="12"/>
          </p:nvPr>
        </p:nvSpPr>
        <p:spPr bwMode="auto">
          <a:noFill/>
          <a:ln>
            <a:miter lim="800000"/>
            <a:headEnd/>
            <a:tailEnd/>
          </a:ln>
        </p:spPr>
        <p:txBody>
          <a:bodyPr/>
          <a:lstStyle/>
          <a:p>
            <a:fld id="{77268753-F4EF-4D0B-9AC7-A09171789124}" type="slidenum">
              <a:rPr lang="en-US" smtClean="0"/>
              <a:pPr/>
              <a:t>71</a:t>
            </a:fld>
            <a:endParaRPr lang="en-US" smtClean="0"/>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eaLnBrk="1" hangingPunct="1"/>
            <a:r>
              <a:rPr lang="fa-IR" u="sng" smtClean="0">
                <a:cs typeface="B Nazanin" pitchFamily="2" charset="-78"/>
              </a:rPr>
              <a:t>فرايند بودجه بندي سرمايه اي</a:t>
            </a:r>
            <a:endParaRPr lang="en-US" u="sng" smtClean="0"/>
          </a:p>
        </p:txBody>
      </p:sp>
      <p:sp>
        <p:nvSpPr>
          <p:cNvPr id="19459" name="Content Placeholder 2"/>
          <p:cNvSpPr>
            <a:spLocks noGrp="1"/>
          </p:cNvSpPr>
          <p:nvPr>
            <p:ph idx="1"/>
          </p:nvPr>
        </p:nvSpPr>
        <p:spPr/>
        <p:txBody>
          <a:bodyPr/>
          <a:lstStyle/>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 2- بر آورد منافع و مخارج هر يك از پروژه ها</a:t>
            </a:r>
          </a:p>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  - جهت ارزيابي پروژه هاي سرمايه گذاري پيشنهادي نياز به داشتن برآوردي از منافع و مخارج آنها مي باشد .</a:t>
            </a:r>
          </a:p>
          <a:p>
            <a:pPr algn="r" rtl="1" eaLnBrk="1" hangingPunct="1">
              <a:buFont typeface="Wingdings 2" pitchFamily="18" charset="2"/>
              <a:buNone/>
            </a:pPr>
            <a:r>
              <a:rPr lang="fa-IR" smtClean="0">
                <a:ea typeface="Majalla UI"/>
              </a:rPr>
              <a:t>  - تهيه اين گونه برآوردها بويژه در مورد پروژه هاي بلند مدت نسبتاً مشكل بوده و مستلزم تجزيه و تحليل هاي دقيق مالي مي باشد . </a:t>
            </a:r>
          </a:p>
          <a:p>
            <a:pPr algn="r" rtl="1" eaLnBrk="1" hangingPunct="1">
              <a:buFont typeface="Wingdings 2" pitchFamily="18" charset="2"/>
              <a:buNone/>
            </a:pPr>
            <a:r>
              <a:rPr lang="fa-IR" smtClean="0">
                <a:ea typeface="Majalla UI"/>
              </a:rPr>
              <a:t>    </a:t>
            </a:r>
          </a:p>
        </p:txBody>
      </p:sp>
      <p:sp>
        <p:nvSpPr>
          <p:cNvPr id="19460" name="Slide Number Placeholder 3"/>
          <p:cNvSpPr>
            <a:spLocks noGrp="1"/>
          </p:cNvSpPr>
          <p:nvPr>
            <p:ph type="sldNum" sz="quarter" idx="12"/>
          </p:nvPr>
        </p:nvSpPr>
        <p:spPr bwMode="auto">
          <a:noFill/>
          <a:ln>
            <a:miter lim="800000"/>
            <a:headEnd/>
            <a:tailEnd/>
          </a:ln>
        </p:spPr>
        <p:txBody>
          <a:bodyPr/>
          <a:lstStyle/>
          <a:p>
            <a:fld id="{BF3ED362-EDCC-4BD2-8F06-B70749E70AA0}" type="slidenum">
              <a:rPr lang="en-US" smtClean="0"/>
              <a:pPr/>
              <a:t>8</a:t>
            </a:fld>
            <a:endParaRPr lang="en-US" smtClean="0"/>
          </a:p>
        </p:txBody>
      </p:sp>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eaLnBrk="1" hangingPunct="1"/>
            <a:r>
              <a:rPr lang="fa-IR" u="sng" smtClean="0">
                <a:cs typeface="B Nazanin" pitchFamily="2" charset="-78"/>
              </a:rPr>
              <a:t>فرايند بودجه بندي سرمايه اي</a:t>
            </a:r>
            <a:endParaRPr lang="en-US" u="sng" smtClean="0"/>
          </a:p>
        </p:txBody>
      </p:sp>
      <p:sp>
        <p:nvSpPr>
          <p:cNvPr id="20483" name="Content Placeholder 2"/>
          <p:cNvSpPr>
            <a:spLocks noGrp="1"/>
          </p:cNvSpPr>
          <p:nvPr>
            <p:ph idx="1"/>
          </p:nvPr>
        </p:nvSpPr>
        <p:spPr/>
        <p:txBody>
          <a:bodyPr/>
          <a:lstStyle/>
          <a:p>
            <a:pPr algn="r" rtl="1" eaLnBrk="1" hangingPunct="1">
              <a:buFont typeface="Wingdings 2" pitchFamily="18" charset="2"/>
              <a:buNone/>
            </a:pPr>
            <a:endParaRPr lang="fa-IR" smtClean="0">
              <a:ea typeface="Majalla UI"/>
            </a:endParaRPr>
          </a:p>
          <a:p>
            <a:pPr algn="r" rtl="1" eaLnBrk="1" hangingPunct="1">
              <a:buFont typeface="Wingdings 2" pitchFamily="18" charset="2"/>
              <a:buNone/>
            </a:pPr>
            <a:r>
              <a:rPr lang="fa-IR" smtClean="0">
                <a:ea typeface="Majalla UI"/>
              </a:rPr>
              <a:t>3- ارزيابي پروژه هاي سرمايه گذاري</a:t>
            </a:r>
          </a:p>
          <a:p>
            <a:pPr algn="r" rtl="1" eaLnBrk="1" hangingPunct="1">
              <a:buFont typeface="Wingdings 2" pitchFamily="18" charset="2"/>
              <a:buNone/>
            </a:pPr>
            <a:endParaRPr lang="fa-IR" smtClean="0">
              <a:ea typeface="Majalla UI"/>
            </a:endParaRPr>
          </a:p>
          <a:p>
            <a:pPr algn="just" rtl="1" eaLnBrk="1" hangingPunct="1">
              <a:buFont typeface="Wingdings 2" pitchFamily="18" charset="2"/>
              <a:buNone/>
            </a:pPr>
            <a:r>
              <a:rPr lang="fa-IR" smtClean="0">
                <a:ea typeface="Majalla UI"/>
              </a:rPr>
              <a:t>           نظر به اينكه مخارج سرمايه اي ، ازجنبه هاي مختلف بر آينده واحد تجاري – توليدي اثر مي گذارد ، لذا لازم است كه كليه پروژه ها به نحوي سيستماتيك ارزيابي و منافع و مخارج هر يك بر آورد شود تا بتوان مناسب ترين آنها را انتخاب كرد .</a:t>
            </a:r>
          </a:p>
          <a:p>
            <a:pPr algn="r" rtl="1" eaLnBrk="1" hangingPunct="1">
              <a:buFont typeface="Wingdings 2" pitchFamily="18" charset="2"/>
              <a:buNone/>
            </a:pPr>
            <a:endParaRPr lang="en-US" smtClean="0"/>
          </a:p>
        </p:txBody>
      </p:sp>
      <p:sp>
        <p:nvSpPr>
          <p:cNvPr id="20484" name="Slide Number Placeholder 3"/>
          <p:cNvSpPr>
            <a:spLocks noGrp="1"/>
          </p:cNvSpPr>
          <p:nvPr>
            <p:ph type="sldNum" sz="quarter" idx="12"/>
          </p:nvPr>
        </p:nvSpPr>
        <p:spPr bwMode="auto">
          <a:noFill/>
          <a:ln>
            <a:miter lim="800000"/>
            <a:headEnd/>
            <a:tailEnd/>
          </a:ln>
        </p:spPr>
        <p:txBody>
          <a:bodyPr/>
          <a:lstStyle/>
          <a:p>
            <a:fld id="{81A98CDC-7FA5-4848-B4D9-D071BD1860BC}" type="slidenum">
              <a:rPr lang="en-US" smtClean="0"/>
              <a:pPr/>
              <a:t>9</a:t>
            </a:fld>
            <a:endParaRPr lang="en-US" smtClean="0"/>
          </a:p>
        </p:txBody>
      </p:sp>
    </p:spTree>
  </p:cSld>
  <p:clrMapOvr>
    <a:masterClrMapping/>
  </p:clrMapOvr>
  <p:transition spd="med">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4.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Flow</Template>
  <TotalTime>3294</TotalTime>
  <Words>4595</Words>
  <Application>Microsoft Office PowerPoint</Application>
  <PresentationFormat>On-screen Show (4:3)</PresentationFormat>
  <Paragraphs>436</Paragraphs>
  <Slides>71</Slides>
  <Notes>5</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1</vt:i4>
      </vt:variant>
      <vt:variant>
        <vt:lpstr>Slide Titles</vt:lpstr>
      </vt:variant>
      <vt:variant>
        <vt:i4>71</vt:i4>
      </vt:variant>
    </vt:vector>
  </HeadingPairs>
  <TitlesOfParts>
    <vt:vector size="85" baseType="lpstr">
      <vt:lpstr>Arial</vt:lpstr>
      <vt:lpstr>Calibri</vt:lpstr>
      <vt:lpstr>Constantia</vt:lpstr>
      <vt:lpstr>Wingdings 2</vt:lpstr>
      <vt:lpstr>B Nazanin</vt:lpstr>
      <vt:lpstr>Traditional Arabic</vt:lpstr>
      <vt:lpstr>Majalla UI</vt:lpstr>
      <vt:lpstr>Wingdings</vt:lpstr>
      <vt:lpstr>Times New Roman</vt:lpstr>
      <vt:lpstr>Tahoma</vt:lpstr>
      <vt:lpstr>Flow</vt:lpstr>
      <vt:lpstr>1_Flow</vt:lpstr>
      <vt:lpstr>Custom Design</vt:lpstr>
      <vt:lpstr>Worksheet</vt:lpstr>
      <vt:lpstr>به نام خدای حسابگر و حسابرس و حسابدار</vt:lpstr>
      <vt:lpstr>                 دانشگاه آزاد اسلامي واحد سنندج  عنوان: برآورد جریانهای نقدی طرح های سرمایه ای و مدیریت سرمایه در گردش استاد:  دکتر امینی گردآورندگان: یونس اصلانی و دیاکو دیوانی نیمسال اول : 94- 93  </vt:lpstr>
      <vt:lpstr>مقدمه</vt:lpstr>
      <vt:lpstr>تعريف بودجه بندي سرمايه اي</vt:lpstr>
      <vt:lpstr>ويژگيهاي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روشهاي ارزيابي پروژه ها</vt:lpstr>
      <vt:lpstr>روشهاي مبتني بر تنزيل گردش وجوه نقد</vt:lpstr>
      <vt:lpstr>روشهاي مبتني بر تنزيل گردش وجوه نقد</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روشهاي مبتني بر تنزيل گردش وجوه نقد</vt:lpstr>
      <vt:lpstr>ارزش فعلي خالص (NPV)</vt:lpstr>
      <vt:lpstr>ارزش فعلي خالص (NPV)</vt:lpstr>
      <vt:lpstr>ارزش فعلي خالص (NPV)</vt:lpstr>
      <vt:lpstr>ارزش فعلي خالص (NPV)</vt:lpstr>
      <vt:lpstr>مقايسه روش IRR با NPV</vt:lpstr>
      <vt:lpstr>روشهاي مبتني بر تنزيل گردش وجوه نقد</vt:lpstr>
      <vt:lpstr> شاخص سود آوری Profitability Index   (PI)</vt:lpstr>
      <vt:lpstr>شاخص سود آوری Profitability Index   (PI)</vt:lpstr>
      <vt:lpstr>شاخص سود آوری Profitability Index   (PI)</vt:lpstr>
      <vt:lpstr>سایر روشهای ارزیابی پروژه ها</vt:lpstr>
      <vt:lpstr>دوره بازیافت سرمایه</vt:lpstr>
      <vt:lpstr>دوره بازیافت سرمایه</vt:lpstr>
      <vt:lpstr>دوره بازیافت سرمایه</vt:lpstr>
      <vt:lpstr>معکوس دوره بازیافت سرمایه</vt:lpstr>
      <vt:lpstr>(ARR)  نرخ بازده حسابداری </vt:lpstr>
      <vt:lpstr>(ARR)  نرخ بازده حسابداری </vt:lpstr>
      <vt:lpstr>(ARR)  نرخ بازده حسابداری </vt:lpstr>
      <vt:lpstr>ساير عوامل موثر بر بودجه بندي سرمایه اي</vt:lpstr>
      <vt:lpstr>سهميه بندي سرمايه</vt:lpstr>
      <vt:lpstr>سهميه بندي سرمايه</vt:lpstr>
      <vt:lpstr>Slide 45</vt:lpstr>
      <vt:lpstr>سهميه بندي سرمايه</vt:lpstr>
      <vt:lpstr>ماليات بر درآمد و بودجه بندي سرمايه اي</vt:lpstr>
      <vt:lpstr>ماليات بر درآمد و بودجه بندي سرمايه اي</vt:lpstr>
      <vt:lpstr>ماليات بر درآمد و بودجه بندي سرمايه اي</vt:lpstr>
      <vt:lpstr>ماليات بر درآمد و بودجه بندي سرمايه اي</vt:lpstr>
      <vt:lpstr> مدیریت سرمایه در گردش </vt:lpstr>
      <vt:lpstr>تصور بر این است که بدهی جاری میبایست توسط یک دارائی جاری تسویه شود. در این صورت دارائی جاری که پس از پرداخت این بدهی جاری باقی میماند سرمایه در گردش شرکت است.از سوی دیگر اگر تمام بدهی های جاری به دارائی جاری تبدیل شده باشند تفاوت دارائی و بدهی جاری برابر با سرمایه ای از شرکت است که به یک دارائی جاری تبدیل شده. </vt:lpstr>
      <vt:lpstr>عوامل مختلفي در كاركرد مناسب اقتصادي و مالي يك مؤسسه دخالت دارند. مؤسسات، چه توليدي و چه توزيعي در بخشهاي صنعتي، كشاورزي و خدماتي نيازمند به رعايت اصول و موازين علمي اقتصادي و حسابداري هستند. عوامل ورودي مؤسسه يا داده ها (Input) و ستاده ها (Out put) در يك گردش مالي ، بايد به گونه اي فرجام يابند كه موفقيت روزافزون مؤسسه را در پي داشته باشند. يك مؤسسه اقتصادي وجوهي را بدست مي آورد و بالاخره اين وجوه را به مصرف مي رساند، دارايي ثابت و جاري و هزينه هاي ثابت و متغير، در گردش عمليات مالي آن نقش ايفا مي كنند. حجم فروش، قيمت تمام شده، سود سهام، واگذاري سهام، وامهاي كوتاه و بلند مدتي كه دريافت مي كند، نحوه بازپرداخت آنها، خريدهاي نقدي و غيرنقدي آن، عمليات اعتباري كه انجام مي دهد، نحوه فروش اقساطي، وصول چكها، زمان پيش بيني شده براي وصولي ها،‌ افزايش يا كاهش ارزش ويژه كاهش و افزايش دارائي ثابت و جاري، مبادله سهام يا مواد اوليه چگونگي خريد مواد اوليه، نحوه پرداخت وامهاي كوتاه مدت و بلندمدت به كاركنان و تأمين نيازهاي پرسنلي همگي در گردش عمليات مالي يك مؤسسه دخيل هستند كليه عوامل و پارامترهاي فوق، تحت عنوان مديريت سرمايه در گردش قابل تحقيق و بررسي است. </vt:lpstr>
      <vt:lpstr>از سوي ديگر مي دانيم كه براي به حداكثر رسانيدن ارزش سهام شركت، مديران مالي بايد اهداف سه گانه زير را در نظر گيرند: 1ـ تعيين اندازه شركت و نرخ رشد آتي آن 2ـ تعيين بهترين تركيب دارائي هاي شركت (مصارف وجوه) 3ـ تعيين بهترين تركيب منابع شركت (ساختار اوليه) كه تعيين ميزان سرمايه در گردش مناسب به نوعي با هر سه هدف فوق در كنش و واكنش متقابل است. يك مدير مالي و ساير مديران كه در اتخاذ تصميمات مالي سهيم هستند، مي توانند با راهبردهایي گوناگون يك مؤسسه را با موفقيت با شكست قرين كنند. </vt:lpstr>
      <vt:lpstr> سرمایه در گردش شرکت برای اعتبار دهندگان برون سازمانی( بانکها و موسسات اعتباری) عامل مهمی برای اعطای این اعتبارات و تسهیلات به شمار می رود . در واقع هر چه این عدد افزایش یابد توانائی شرکت در باز پرداخت دیون نیز افزایش می یابد. از سوی دیگر فزونی سرمایه درگردش برای مدیریت سازمان از این نظر که از منابع برون سازمانی استفاده نکرده است و یا دارائی جاری بیش از حد نگهداری کرده میتواند یک سوئ مدیریت را نشان دهد. اصولا سرمايه در گردش توان بازپرداخت بدهي ها را نشان مي دهد و دليلش هم اين است كه چون از تفاضل داراييها و بدهيهاي جاري به دست مي آيد نشانگر منابعي از شركت است كه قابليت نقد شوندگي بالايي دارند پس هرچه قدر كه سرمايه در گردش بزرگتر ازصفر باشد مطلوبتر است و نشان دهنده اين است كه شركت قادر است در مدت زماني كمتر از يك سال به بازپرداخت بدهي هايش روي آورد. اين تصوير مفاهيم سرمايه در گردش(تفاضل دارائيهاي جاري با بدهيهاي جاري ) را بخوبي نشان مي دهد: اصولا سر مايه در گردش در خصوص فرض تداوم فعاليت مطر ح است و يكي از نسبت هاي مورد توجه اعتبار دهندگان و استفاده كنندگان از صورت هاي مالي مي باشد در كنار ساير نسبتها.  </vt:lpstr>
      <vt:lpstr>Slide 56</vt:lpstr>
      <vt:lpstr>Slide 57</vt:lpstr>
      <vt:lpstr>Slide 58</vt:lpstr>
      <vt:lpstr>Slide 59</vt:lpstr>
      <vt:lpstr>Slide 60</vt:lpstr>
      <vt:lpstr>Slide 61</vt:lpstr>
      <vt:lpstr>تجزیه و تحلیل نسبت های سرمایه در گردش  برخی از ابزار و روش ها در تجزیه و تحلیل سرمایه در گردش ، عبارت بودن از نسبت جاری ، نسبت دارایی های جاری به کل داریی ها و نسبت بدهی های جاری به کل دارایی ها . نسبت جاری و نسبت سرمایه در گردش خالص  نسبت دارایی های جاری به کل دارایی ها نسبت بدهی های جاری به کل دارایی ها  نسبت های مالی و استراتژی های سرمایه در گردش  نسبت جاری و نسبت سرمایه در گردش خالص مقدار نسبت جاری یک شرکت با سرمایه در گردش رابطه مستقیم دارد : مخصوصا" </vt:lpstr>
      <vt:lpstr>اگر دارایی های جاری از بدهی های جاری بیشتر شود ، سرمایه در گردش خالص مثبت خواهد شد و نسبت جاری بزرگتر از عدد یک میشود.  اگر دارایی های جاری با بدهی های جاری مساوی شودسرمایه در گردش خالص صفر ، و نسبت جاری برابر با یک خواهد شد.  اگر دارایی های جاری از بدهی های جاری کمتر شود ، سرمایه درگردش خالص منفی و نسبت جاری از عدد یک کمتر می شود.  </vt:lpstr>
      <vt:lpstr>نسبت دارایی های جاری به کل دارایی ها نسبت دارایی های جاری به کل دارایی ها ابزاری است که میتوان با استفاده از آن ، حدود یا میزانی را تعیین کرد که شرکت وجوه خود را در اقلام دارایی های جاری ( و نه دارایی های ثابت) سرمایه گذاری کرده است. مقدار این نسبت در گرو تغییراتی است که در دارایی های جاری رخ میدهد و در عین حال ، به میزان دارایی های ثابتی که مورد نیاز شرکت است بستگی دارد .    </vt:lpstr>
      <vt:lpstr>  نسبت بدهی های جاری به کل دارایی ها این نسبت نشان دهنده درجه اتکاء شرکت به منابع مالی کوتاه مدت برای تحصیل دارایی های شرکت است.مقدار این نسبت تحت تاثیر بدهی های جاری و منابع دائمی وجوه ( مثل حقوق صاحبان سهام ) قرار میگیرد. درعین حال ، مقدار این نسبت نشان دهنده این است که مدیریت مالی شرکت خواسته است تا چه حد از بدهی جاری ( مثل وام های بانکی و اوراق تجاری ) به عنوان منابع تامین سرمایه استفاده کند . بنابراین ، برای ارزیابی و قضاوت در مورد سیاست هایی که شرکت در خصوص مدیریت سرمایه در گردش اتخاذ کرده است ، می توان از این نسبت استفاده کرد.   </vt:lpstr>
      <vt:lpstr>نسبت های نقدینگی    برای تجزیه و تحلیل سیاست هایی که در مورد مدیریت سرمایه در گردش اتخاذ شده ، می توان از دو نسبت دیگر که آنها را (( نسبت نقدینگی )) (   ((LRمی نامند استفاده کرد . مقدار این نسبت ها به طریق زیر محاسبه میشود.   L=  وجوه نقد + اوراق بهادار قابل فروش  R=      کل دارایی های جاری                 L= وجوه نقد + اوراق بهادار قابل فروش   R=      کل بدهی های جاری   </vt:lpstr>
      <vt:lpstr>در محاسبه این دو نسبت نقدینگی فرض میشود که صندوق و اوراق بهادار قابل فروش بخش بزرگی از دارایی های جاری را تشکیل می دهند . برای اینکه دراصل این فرض خدشه ای وارد نشود ، باید بتوان در هر لحظه آن مقدار از دارایی های جاری را که بصورت اوراق بهادار قابل فروش است، بدون هیچ کم و کاست ، بلافاصله به پول نقد تبدیل کرد . LR1معیاری است برای محاسبه قدرت نقدینگی دارای های جاری ، مقدار این نسبت هر قدر بیشتر باشد ، موید این است که وجوه نقد و اوراق بهادار قابل فروش ((منابع)) اصلی وجوه هستند ( البته برای تهیه دارایی های جاری ای که در صورت افزایش ناگهانی فروش ، مورد نیاز شرکت خواهند بود.    LR2   توانایی شرکت را در بازپرداخت بدهی های جاری اندازه گیری می کند ( مشروط به اینکه مجبور نباشد در این خصوص ، سایر اقلام دارایی خود را به پول نقد تبدیل ، یا از سایر منابع خارجی استفاده کند ) مقدار این نسبت هر قدر بزرگتر باشد به این معنی است که می توان برای بازپرداخت بدهی های جاری از وجوه نقد یا اوراق بهادار قابل فروش استفاده کرد.      </vt:lpstr>
      <vt:lpstr>  نسبت های مالی و استراتژی های سرمایه در گردش    شرکتی که مدیریت سرمایه در گردش آن ، محافظه کارانه عمل کند ، موقعیت زیر را خواهد داشت : نسبت نقدینگی ، نسبت جاری و نسبت سرمایه در گردش خالص آن بالا خواهد بود. مدیر مالی شرکتی که سیاستی جسورانه در پیش می گیرد می کوشد تا مقدار این نسبت ها را کاهش دهد و چه بسا سرمایه در گردش خالص شرکت را منفی کند . دو معیار مشخص کننده سیاست سرمایه در گردش عبارتند از : تجزیه و تحلیل روند زمانی نسبت ها و سرمایه در گردش خالص   مقایسه نسبت های شرکت با مقادیر متعلق به متوسط صنعت </vt:lpstr>
      <vt:lpstr>مدیریت سرمایه در گردش ، گردش نقدی عملیاتی و عملکرد شرکت  نتایج حاکی از آن است که مدیران با کوتاه کردن چرخه تبدیل نقدی و با کوتاه کردن مدت جمع آوری حساب های دریافتنی می توانند سوددهی و گردش نقدی شرکت خود را افزایش دهند . نتایج همچنین نشان میدهد که کوتاه ترین دوره تبدیل موجودی و طولانی کردن دوره سررسید حساب های پرداختنی موجب کاهش سوددهی و گردش نقدی شرکت میشود. اصلی ترین موضوع در مدیریت سرمایه در گردش ، فعالیت های مالی و عملیاتی کوتاه مدت شرکت است . یکی از ارکان مدیریت سرمایه در گردش ، جمع آوری حسابهای دریافتنی با حداکثر سرعت ممکن و به تاخیر انداختن بدهی به فروشندگان تا بیشترین حد ممکن است .  این اصل سرمایه در گردش برمبنای مفهوم چرخه تبدیل نقدی است .چرخه تبدیل نقدی شیوه مناسبی برای ارزیابی گردش نقدی شرکت است ، زیرا بعد زمانی نقدینگی را نیز در نظر میگیرد و توان کلی شرکت در نقدینگی را مورد ارزیابی قرار میدهد . چرخه تبدیل نقدی ، معیار عملکردی قدرتمندی است برای ارزیابی ، کیفیت مدیریت گردش نقدی یک شرکت . </vt:lpstr>
      <vt:lpstr>نتایج همچنین حاکی از ارتباط منفی قابل توجه بین طول مدت جمع آوری حسابهای دریافتنی و درآمد عملیاتی حاصل از فروش و گردش نقدی عملیاتی است ، بنابراین کوتاه شدن چرخه تبدیل نقدی و مدت جمع آوری حساب های دریافتنی موجب بهبود عملکرد شرکت و گردش نقدی خواهد شد. نتایج همچنین نشان میدهد که با کوتاه شدن مدت تبدیل موجودی ها به جای بهبود عملکرد شرکت و گردش نقدی موجب تضعیف آن خواهد شد. این نتایج بیانگر این است که با کوتاه شدن مدت تبدیل موجودی ها ، مدیران مجبور به پیشگیری از افزایش هزینه های خواهند شد که به عملکرد شرکت و گردش نقدی آسیب وارد میکند. نتایج همچنین حاکی از ارتباط منفی قابل توجهی بین مدت تاخیر پرداخت بدهی ها و درآمد عملیاتی حاصل از فروش و گردش نقدی هستند . این نتایج نشان میدهند که شرکت ها میتوانند با کوتاه کردن مدت چرخه تبدیل نقدی و کوتاه کردن مدت جمع آوری حساب های دریافتنی ، سوددهی خود و گردش نقدی را بهبود بخشد.  </vt:lpstr>
      <vt:lpstr>Slide 71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بودجه بندی سرمایه ای</dc:title>
  <dc:creator>green</dc:creator>
  <cp:lastModifiedBy>Administrator</cp:lastModifiedBy>
  <cp:revision>273</cp:revision>
  <dcterms:created xsi:type="dcterms:W3CDTF">2007-05-25T01:52:42Z</dcterms:created>
  <dcterms:modified xsi:type="dcterms:W3CDTF">2014-12-30T10:40:27Z</dcterms:modified>
</cp:coreProperties>
</file>