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Default Extension="fntdata" ContentType="application/x-fontdata"/>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64" r:id="rId1"/>
  </p:sldMasterIdLst>
  <p:handoutMasterIdLst>
    <p:handoutMasterId r:id="rId65"/>
  </p:handoutMasterIdLst>
  <p:sldIdLst>
    <p:sldId id="256" r:id="rId2"/>
    <p:sldId id="303" r:id="rId3"/>
    <p:sldId id="324" r:id="rId4"/>
    <p:sldId id="333" r:id="rId5"/>
    <p:sldId id="325" r:id="rId6"/>
    <p:sldId id="331" r:id="rId7"/>
    <p:sldId id="330" r:id="rId8"/>
    <p:sldId id="334" r:id="rId9"/>
    <p:sldId id="329" r:id="rId10"/>
    <p:sldId id="308" r:id="rId11"/>
    <p:sldId id="335" r:id="rId12"/>
    <p:sldId id="337" r:id="rId13"/>
    <p:sldId id="304" r:id="rId14"/>
    <p:sldId id="305" r:id="rId15"/>
    <p:sldId id="319" r:id="rId16"/>
    <p:sldId id="320" r:id="rId17"/>
    <p:sldId id="321" r:id="rId18"/>
    <p:sldId id="306" r:id="rId19"/>
    <p:sldId id="307" r:id="rId20"/>
    <p:sldId id="323" r:id="rId21"/>
    <p:sldId id="309" r:id="rId22"/>
    <p:sldId id="327" r:id="rId23"/>
    <p:sldId id="310" r:id="rId24"/>
    <p:sldId id="311" r:id="rId25"/>
    <p:sldId id="322" r:id="rId26"/>
    <p:sldId id="312" r:id="rId27"/>
    <p:sldId id="313" r:id="rId28"/>
    <p:sldId id="314" r:id="rId29"/>
    <p:sldId id="315" r:id="rId30"/>
    <p:sldId id="328" r:id="rId31"/>
    <p:sldId id="316" r:id="rId32"/>
    <p:sldId id="317" r:id="rId33"/>
    <p:sldId id="336" r:id="rId34"/>
    <p:sldId id="318" r:id="rId35"/>
    <p:sldId id="338" r:id="rId36"/>
    <p:sldId id="339" r:id="rId37"/>
    <p:sldId id="340" r:id="rId38"/>
    <p:sldId id="390" r:id="rId39"/>
    <p:sldId id="365" r:id="rId40"/>
    <p:sldId id="366" r:id="rId41"/>
    <p:sldId id="367" r:id="rId42"/>
    <p:sldId id="368" r:id="rId43"/>
    <p:sldId id="369" r:id="rId44"/>
    <p:sldId id="370" r:id="rId45"/>
    <p:sldId id="371" r:id="rId46"/>
    <p:sldId id="372" r:id="rId47"/>
    <p:sldId id="373" r:id="rId48"/>
    <p:sldId id="374" r:id="rId49"/>
    <p:sldId id="375" r:id="rId50"/>
    <p:sldId id="376" r:id="rId51"/>
    <p:sldId id="377" r:id="rId52"/>
    <p:sldId id="378" r:id="rId53"/>
    <p:sldId id="379" r:id="rId54"/>
    <p:sldId id="380" r:id="rId55"/>
    <p:sldId id="381" r:id="rId56"/>
    <p:sldId id="382" r:id="rId57"/>
    <p:sldId id="383" r:id="rId58"/>
    <p:sldId id="384" r:id="rId59"/>
    <p:sldId id="385" r:id="rId60"/>
    <p:sldId id="386" r:id="rId61"/>
    <p:sldId id="387" r:id="rId62"/>
    <p:sldId id="388" r:id="rId63"/>
    <p:sldId id="292" r:id="rId64"/>
  </p:sldIdLst>
  <p:sldSz cx="9144000" cy="6858000" type="screen4x3"/>
  <p:notesSz cx="6858000" cy="9144000"/>
  <p:embeddedFontLst>
    <p:embeddedFont>
      <p:font typeface="Lucida Sans Unicode" pitchFamily="34" charset="0"/>
      <p:regular r:id="rId66"/>
    </p:embeddedFont>
    <p:embeddedFont>
      <p:font typeface="B Titr" pitchFamily="2" charset="-78"/>
      <p:bold r:id="rId67"/>
    </p:embeddedFont>
    <p:embeddedFont>
      <p:font typeface="EntezareZohoor B3" charset="-78"/>
      <p:bold r:id="rId68"/>
    </p:embeddedFont>
    <p:embeddedFont>
      <p:font typeface="Wingdings 3" pitchFamily="18" charset="2"/>
      <p:regular r:id="rId69"/>
    </p:embeddedFont>
    <p:embeddedFont>
      <p:font typeface="Batang" pitchFamily="18" charset="-127"/>
      <p:regular r:id="rId70"/>
    </p:embeddedFont>
    <p:embeddedFont>
      <p:font typeface="B Koodak" pitchFamily="2" charset="-78"/>
      <p:bold r:id="rId71"/>
    </p:embeddedFont>
    <p:embeddedFont>
      <p:font typeface="B Zar" pitchFamily="2" charset="-78"/>
      <p:regular r:id="rId72"/>
      <p:bold r:id="rId73"/>
    </p:embeddedFont>
    <p:embeddedFont>
      <p:font typeface="IranNastaliq" pitchFamily="18" charset="0"/>
      <p:regular r:id="rId74"/>
    </p:embeddedFont>
    <p:embeddedFont>
      <p:font typeface="Verdana" pitchFamily="34" charset="0"/>
      <p:regular r:id="rId75"/>
      <p:bold r:id="rId76"/>
      <p:italic r:id="rId77"/>
      <p:boldItalic r:id="rId78"/>
    </p:embeddedFont>
    <p:embeddedFont>
      <p:font typeface="Wingdings 2" pitchFamily="18" charset="2"/>
      <p:regular r:id="rId79"/>
    </p:embeddedFont>
    <p:embeddedFont>
      <p:font typeface="Calibri" pitchFamily="34" charset="0"/>
      <p:regular r:id="rId80"/>
      <p:bold r:id="rId81"/>
      <p:italic r:id="rId82"/>
      <p:boldItalic r:id="rId83"/>
    </p:embeddedFont>
  </p:embeddedFontLst>
  <p:defaultTextStyle>
    <a:defPPr>
      <a:defRPr lang="en-US"/>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71" autoAdjust="0"/>
  </p:normalViewPr>
  <p:slideViewPr>
    <p:cSldViewPr>
      <p:cViewPr>
        <p:scale>
          <a:sx n="80" d="100"/>
          <a:sy n="80" d="100"/>
        </p:scale>
        <p:origin x="-132" y="4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font" Target="fonts/font3.fntdata"/><Relationship Id="rId76" Type="http://schemas.openxmlformats.org/officeDocument/2006/relationships/font" Target="fonts/font11.fntdata"/><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1.fntdata"/><Relationship Id="rId74" Type="http://schemas.openxmlformats.org/officeDocument/2006/relationships/font" Target="fonts/font9.fntdata"/><Relationship Id="rId79" Type="http://schemas.openxmlformats.org/officeDocument/2006/relationships/font" Target="fonts/font14.fntdata"/><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font" Target="fonts/font17.fntdata"/><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font" Target="fonts/font4.fntdata"/><Relationship Id="rId77" Type="http://schemas.openxmlformats.org/officeDocument/2006/relationships/font" Target="fonts/font12.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7.fntdata"/><Relationship Id="rId80" Type="http://schemas.openxmlformats.org/officeDocument/2006/relationships/font" Target="fonts/font15.fntdata"/><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5.fntdata"/><Relationship Id="rId75" Type="http://schemas.openxmlformats.org/officeDocument/2006/relationships/font" Target="fonts/font10.fntdata"/><Relationship Id="rId83"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73" Type="http://schemas.openxmlformats.org/officeDocument/2006/relationships/font" Target="fonts/font8.fntdata"/><Relationship Id="rId78" Type="http://schemas.openxmlformats.org/officeDocument/2006/relationships/font" Target="fonts/font13.fntdata"/><Relationship Id="rId81" Type="http://schemas.openxmlformats.org/officeDocument/2006/relationships/font" Target="fonts/font16.fntdata"/><Relationship Id="rId86"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4"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4.wmf"/><Relationship Id="rId1" Type="http://schemas.openxmlformats.org/officeDocument/2006/relationships/image" Target="../media/image15.wmf"/><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CBF0A007-C8A6-44FC-9DB4-5524DCFDB3EE}" type="datetimeFigureOut">
              <a:rPr lang="en-US"/>
              <a:pPr>
                <a:defRPr/>
              </a:pPr>
              <a:t>12/30/2014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rtl="0" fontAlgn="auto">
              <a:spcBef>
                <a:spcPts val="0"/>
              </a:spcBef>
              <a:spcAft>
                <a:spcPts val="0"/>
              </a:spcAft>
              <a:defRPr sz="1200">
                <a:latin typeface="+mn-lt"/>
                <a:cs typeface="+mn-cs"/>
              </a:defRPr>
            </a:lvl1pPr>
          </a:lstStyle>
          <a:p>
            <a:pPr>
              <a:defRPr/>
            </a:pPr>
            <a:fld id="{07770386-8F51-4610-91EB-6DDCE1A60C1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fontAlgn="auto">
                <a:spcBef>
                  <a:spcPts val="0"/>
                </a:spcBef>
                <a:spcAft>
                  <a:spcPts val="0"/>
                </a:spcAft>
                <a:defRPr/>
              </a:pPr>
              <a:endParaRPr lang="en-US">
                <a:latin typeface="+mn-lt"/>
                <a:cs typeface="+mn-cs"/>
              </a:endParaRPr>
            </a:p>
          </p:txBody>
        </p:sp>
        <p:sp>
          <p:nvSpPr>
            <p:cNvPr id="7" name="Freeform 18"/>
            <p:cNvSpPr>
              <a:spLocks/>
            </p:cNvSpPr>
            <p:nvPr/>
          </p:nvSpPr>
          <p:spPr bwMode="auto">
            <a:xfrm>
              <a:off x="35926" y="5135025"/>
              <a:ext cx="9108074" cy="838869"/>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w="9525" cap="flat" cmpd="sng" algn="ctr">
              <a:noFill/>
              <a:prstDash val="solid"/>
              <a:round/>
              <a:headEnd type="none" w="med" len="med"/>
              <a:tailEnd type="none" w="med" len="med"/>
            </a:ln>
          </p:spPr>
          <p:txBody>
            <a:bodyPr/>
            <a:lstStyle/>
            <a:p>
              <a:pPr>
                <a:defRPr/>
              </a:pPr>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60D1BB2C-F662-481D-87F2-D864C7601646}" type="datetimeFigureOut">
              <a:rPr lang="en-US"/>
              <a:pPr>
                <a:defRPr/>
              </a:pPr>
              <a:t>12/30/2014</a:t>
            </a:fld>
            <a:endParaRPr lang="en-US"/>
          </a:p>
        </p:txBody>
      </p:sp>
      <p:sp>
        <p:nvSpPr>
          <p:cNvPr id="12" name="Footer Placeholder 18"/>
          <p:cNvSpPr>
            <a:spLocks noGrp="1"/>
          </p:cNvSpPr>
          <p:nvPr>
            <p:ph type="ftr" sz="quarter" idx="11"/>
          </p:nvPr>
        </p:nvSpPr>
        <p:spPr/>
        <p:txBody>
          <a:bodyPr/>
          <a:lstStyle>
            <a:lvl1pPr algn="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78D36526-DE44-45B5-B27C-DEB5C6F0BFA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extLst/>
          </a:lstStyle>
          <a:p>
            <a:pPr>
              <a:defRPr/>
            </a:pPr>
            <a:fld id="{E84D0F99-8D5D-4187-9DCD-45D40F74BDD8}" type="datetimeFigureOut">
              <a:rPr lang="en-US"/>
              <a:pPr>
                <a:defRPr/>
              </a:pPr>
              <a:t>12/30/2014</a:t>
            </a:fld>
            <a:endParaRPr lang="en-US"/>
          </a:p>
        </p:txBody>
      </p:sp>
      <p:sp>
        <p:nvSpPr>
          <p:cNvPr id="5" name="Footer Placeholder 4"/>
          <p:cNvSpPr>
            <a:spLocks noGrp="1"/>
          </p:cNvSpPr>
          <p:nvPr>
            <p:ph type="ftr" sz="quarter" idx="11"/>
          </p:nvPr>
        </p:nvSpPr>
        <p:spPr/>
        <p:txBody>
          <a:bodyPr/>
          <a:lstStyle>
            <a:lvl1pPr algn="r">
              <a:defRPr>
                <a:solidFill>
                  <a:schemeClr val="tx1"/>
                </a:solidFill>
              </a:defRPr>
            </a:lvl1pPr>
            <a:extLst/>
          </a:lstStyle>
          <a:p>
            <a:pPr>
              <a:defRPr/>
            </a:pPr>
            <a:endParaRPr lang="en-US"/>
          </a:p>
        </p:txBody>
      </p:sp>
      <p:sp>
        <p:nvSpPr>
          <p:cNvPr id="6" name="Slide Number Placeholder 5"/>
          <p:cNvSpPr>
            <a:spLocks noGrp="1"/>
          </p:cNvSpPr>
          <p:nvPr>
            <p:ph type="sldNum" sz="quarter" idx="12"/>
          </p:nvPr>
        </p:nvSpPr>
        <p:spPr/>
        <p:txBody>
          <a:bodyPr/>
          <a:lstStyle>
            <a:lvl1pPr>
              <a:defRPr/>
            </a:lvl1pPr>
            <a:extLst/>
          </a:lstStyle>
          <a:p>
            <a:pPr>
              <a:defRPr/>
            </a:pPr>
            <a:fld id="{0C8B1B32-8417-40C0-913F-0D10B5B4BDC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extLst/>
          </a:lstStyle>
          <a:p>
            <a:pPr>
              <a:defRPr/>
            </a:pPr>
            <a:fld id="{6A468D31-35B1-4F76-A7A0-CB337A9CA70F}" type="datetimeFigureOut">
              <a:rPr lang="en-US"/>
              <a:pPr>
                <a:defRPr/>
              </a:pPr>
              <a:t>12/30/2014</a:t>
            </a:fld>
            <a:endParaRPr lang="en-US"/>
          </a:p>
        </p:txBody>
      </p:sp>
      <p:sp>
        <p:nvSpPr>
          <p:cNvPr id="5" name="Footer Placeholder 4"/>
          <p:cNvSpPr>
            <a:spLocks noGrp="1"/>
          </p:cNvSpPr>
          <p:nvPr>
            <p:ph type="ftr" sz="quarter" idx="11"/>
          </p:nvPr>
        </p:nvSpPr>
        <p:spPr/>
        <p:txBody>
          <a:bodyPr/>
          <a:lstStyle>
            <a:lvl1pPr algn="r">
              <a:defRPr>
                <a:solidFill>
                  <a:schemeClr val="tx1"/>
                </a:solidFill>
              </a:defRPr>
            </a:lvl1pPr>
            <a:extLst/>
          </a:lstStyle>
          <a:p>
            <a:pPr>
              <a:defRPr/>
            </a:pPr>
            <a:endParaRPr lang="en-US"/>
          </a:p>
        </p:txBody>
      </p:sp>
      <p:sp>
        <p:nvSpPr>
          <p:cNvPr id="6" name="Slide Number Placeholder 5"/>
          <p:cNvSpPr>
            <a:spLocks noGrp="1"/>
          </p:cNvSpPr>
          <p:nvPr>
            <p:ph type="sldNum" sz="quarter" idx="12"/>
          </p:nvPr>
        </p:nvSpPr>
        <p:spPr/>
        <p:txBody>
          <a:bodyPr/>
          <a:lstStyle>
            <a:lvl1pPr>
              <a:defRPr/>
            </a:lvl1pPr>
            <a:extLst/>
          </a:lstStyle>
          <a:p>
            <a:pPr>
              <a:defRPr/>
            </a:pPr>
            <a:fld id="{596B5316-279E-4312-A7B8-67D52114BDF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extLst/>
          </a:lstStyle>
          <a:p>
            <a:pPr>
              <a:defRPr/>
            </a:pPr>
            <a:fld id="{B9B675F9-B7A9-492E-9AAD-26B72EFB2441}" type="datetimeFigureOut">
              <a:rPr lang="en-US"/>
              <a:pPr>
                <a:defRPr/>
              </a:pPr>
              <a:t>12/30/2014</a:t>
            </a:fld>
            <a:endParaRPr lang="en-US"/>
          </a:p>
        </p:txBody>
      </p:sp>
      <p:sp>
        <p:nvSpPr>
          <p:cNvPr id="5" name="Footer Placeholder 4"/>
          <p:cNvSpPr>
            <a:spLocks noGrp="1"/>
          </p:cNvSpPr>
          <p:nvPr>
            <p:ph type="ftr" sz="quarter" idx="11"/>
          </p:nvPr>
        </p:nvSpPr>
        <p:spPr/>
        <p:txBody>
          <a:bodyPr/>
          <a:lstStyle>
            <a:lvl1pPr algn="r">
              <a:defRPr>
                <a:solidFill>
                  <a:schemeClr val="tx1"/>
                </a:solidFill>
              </a:defRPr>
            </a:lvl1pPr>
            <a:extLst/>
          </a:lstStyle>
          <a:p>
            <a:pPr>
              <a:defRPr/>
            </a:pPr>
            <a:endParaRPr lang="en-US"/>
          </a:p>
        </p:txBody>
      </p:sp>
      <p:sp>
        <p:nvSpPr>
          <p:cNvPr id="6" name="Slide Number Placeholder 5"/>
          <p:cNvSpPr>
            <a:spLocks noGrp="1"/>
          </p:cNvSpPr>
          <p:nvPr>
            <p:ph type="sldNum" sz="quarter" idx="12"/>
          </p:nvPr>
        </p:nvSpPr>
        <p:spPr/>
        <p:txBody>
          <a:bodyPr/>
          <a:lstStyle>
            <a:lvl1pPr>
              <a:defRPr/>
            </a:lvl1pPr>
            <a:extLst/>
          </a:lstStyle>
          <a:p>
            <a:pPr>
              <a:defRPr/>
            </a:pPr>
            <a:fld id="{487B3590-4548-4531-9491-0BC2E1A617C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fontAlgn="auto">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F17A90DD-764A-4A36-A838-DF92DE34AAF1}" type="datetimeFigureOut">
              <a:rPr lang="en-US"/>
              <a:pPr>
                <a:defRPr/>
              </a:pPr>
              <a:t>12/30/2014</a:t>
            </a:fld>
            <a:endParaRPr lang="en-US"/>
          </a:p>
        </p:txBody>
      </p:sp>
      <p:sp>
        <p:nvSpPr>
          <p:cNvPr id="7" name="Footer Placeholder 4"/>
          <p:cNvSpPr>
            <a:spLocks noGrp="1"/>
          </p:cNvSpPr>
          <p:nvPr>
            <p:ph type="ftr" sz="quarter" idx="11"/>
          </p:nvPr>
        </p:nvSpPr>
        <p:spPr/>
        <p:txBody>
          <a:bodyPr/>
          <a:lstStyle>
            <a:lvl1pPr algn="r">
              <a:defRPr>
                <a:solidFill>
                  <a:schemeClr val="tx1"/>
                </a:solidFill>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59232022-88A4-4E7B-AEB9-2AF462F3E27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49DF9227-8CD0-4F25-A04B-D0C79FD0F265}" type="datetimeFigureOut">
              <a:rPr lang="en-US"/>
              <a:pPr>
                <a:defRPr/>
              </a:pPr>
              <a:t>12/30/2014</a:t>
            </a:fld>
            <a:endParaRPr lang="en-US"/>
          </a:p>
        </p:txBody>
      </p:sp>
      <p:sp>
        <p:nvSpPr>
          <p:cNvPr id="6" name="Footer Placeholder 5"/>
          <p:cNvSpPr>
            <a:spLocks noGrp="1"/>
          </p:cNvSpPr>
          <p:nvPr>
            <p:ph type="ftr" sz="quarter" idx="11"/>
          </p:nvPr>
        </p:nvSpPr>
        <p:spPr/>
        <p:txBody>
          <a:bodyPr/>
          <a:lstStyle>
            <a:lvl1pPr algn="r">
              <a:defRPr>
                <a:solidFill>
                  <a:schemeClr val="tx1"/>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6D5FD72A-2C03-4228-A1FC-90B865DD281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B9E6A1BA-59FA-409B-A477-8D2FF88BB198}" type="datetimeFigureOut">
              <a:rPr lang="en-US"/>
              <a:pPr>
                <a:defRPr/>
              </a:pPr>
              <a:t>12/30/2014</a:t>
            </a:fld>
            <a:endParaRPr lang="en-US"/>
          </a:p>
        </p:txBody>
      </p:sp>
      <p:sp>
        <p:nvSpPr>
          <p:cNvPr id="8" name="Footer Placeholder 7"/>
          <p:cNvSpPr>
            <a:spLocks noGrp="1"/>
          </p:cNvSpPr>
          <p:nvPr>
            <p:ph type="ftr" sz="quarter" idx="11"/>
          </p:nvPr>
        </p:nvSpPr>
        <p:spPr/>
        <p:txBody>
          <a:bodyPr/>
          <a:lstStyle>
            <a:lvl1pPr algn="r">
              <a:defRPr>
                <a:solidFill>
                  <a:schemeClr val="tx1"/>
                </a:solidFill>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9AC1AF2D-F70E-4E50-9BC4-83A2E6BECB02}"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1A298AE7-12E5-4BA2-9D29-469695B30F65}" type="datetimeFigureOut">
              <a:rPr lang="en-US"/>
              <a:pPr>
                <a:defRPr/>
              </a:pPr>
              <a:t>12/30/2014</a:t>
            </a:fld>
            <a:endParaRPr lang="en-US"/>
          </a:p>
        </p:txBody>
      </p:sp>
      <p:sp>
        <p:nvSpPr>
          <p:cNvPr id="4" name="Footer Placeholder 3"/>
          <p:cNvSpPr>
            <a:spLocks noGrp="1"/>
          </p:cNvSpPr>
          <p:nvPr>
            <p:ph type="ftr" sz="quarter" idx="11"/>
          </p:nvPr>
        </p:nvSpPr>
        <p:spPr/>
        <p:txBody>
          <a:bodyPr/>
          <a:lstStyle>
            <a:lvl1pPr algn="r">
              <a:defRPr>
                <a:solidFill>
                  <a:schemeClr val="tx1"/>
                </a:solidFill>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E6235000-D97C-4030-A8AF-D48466389C71}"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extLst/>
          </a:lstStyle>
          <a:p>
            <a:pPr>
              <a:defRPr/>
            </a:pPr>
            <a:fld id="{1E2F8308-5817-478A-8AA6-3FC35E4D82E1}" type="datetimeFigureOut">
              <a:rPr lang="en-US"/>
              <a:pPr>
                <a:defRPr/>
              </a:pPr>
              <a:t>12/30/2014</a:t>
            </a:fld>
            <a:endParaRPr lang="en-US"/>
          </a:p>
        </p:txBody>
      </p:sp>
      <p:sp>
        <p:nvSpPr>
          <p:cNvPr id="3" name="Footer Placeholder 2"/>
          <p:cNvSpPr>
            <a:spLocks noGrp="1"/>
          </p:cNvSpPr>
          <p:nvPr>
            <p:ph type="ftr" sz="quarter" idx="11"/>
          </p:nvPr>
        </p:nvSpPr>
        <p:spPr/>
        <p:txBody>
          <a:bodyPr/>
          <a:lstStyle>
            <a:lvl1pPr algn="r">
              <a:defRPr>
                <a:solidFill>
                  <a:schemeClr val="tx1"/>
                </a:solidFill>
              </a:defRPr>
            </a:lvl1pPr>
            <a:extLst/>
          </a:lstStyle>
          <a:p>
            <a:pPr>
              <a:defRPr/>
            </a:pPr>
            <a:endParaRPr lang="en-US"/>
          </a:p>
        </p:txBody>
      </p:sp>
      <p:sp>
        <p:nvSpPr>
          <p:cNvPr id="4" name="Slide Number Placeholder 3"/>
          <p:cNvSpPr>
            <a:spLocks noGrp="1"/>
          </p:cNvSpPr>
          <p:nvPr>
            <p:ph type="sldNum" sz="quarter" idx="12"/>
          </p:nvPr>
        </p:nvSpPr>
        <p:spPr/>
        <p:txBody>
          <a:bodyPr/>
          <a:lstStyle>
            <a:lvl1pPr>
              <a:defRPr/>
            </a:lvl1pPr>
            <a:extLst/>
          </a:lstStyle>
          <a:p>
            <a:pPr>
              <a:defRPr/>
            </a:pPr>
            <a:fld id="{8306292D-38AC-4EDC-9146-E4D11934BB9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9C04FCFA-0719-40FB-83CA-66B7AA1C00D9}" type="datetimeFigureOut">
              <a:rPr lang="en-US"/>
              <a:pPr>
                <a:defRPr/>
              </a:pPr>
              <a:t>12/30/2014</a:t>
            </a:fld>
            <a:endParaRPr lang="en-US"/>
          </a:p>
        </p:txBody>
      </p:sp>
      <p:sp>
        <p:nvSpPr>
          <p:cNvPr id="6" name="Footer Placeholder 5"/>
          <p:cNvSpPr>
            <a:spLocks noGrp="1"/>
          </p:cNvSpPr>
          <p:nvPr>
            <p:ph type="ftr" sz="quarter" idx="11"/>
          </p:nvPr>
        </p:nvSpPr>
        <p:spPr/>
        <p:txBody>
          <a:bodyPr/>
          <a:lstStyle>
            <a:lvl1pPr algn="r">
              <a:defRPr>
                <a:solidFill>
                  <a:schemeClr val="tx1"/>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D6FAAA7F-A074-481E-9DD7-646632DF0AB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fontAlgn="auto">
              <a:spcBef>
                <a:spcPts val="0"/>
              </a:spcBef>
              <a:spcAft>
                <a:spcPts val="0"/>
              </a:spcAft>
              <a:defRPr/>
            </a:pPr>
            <a:endParaRPr lang="en-US">
              <a:latin typeface="+mn-lt"/>
              <a:cs typeface="+mn-cs"/>
            </a:endParaRPr>
          </a:p>
        </p:txBody>
      </p:sp>
      <p:sp>
        <p:nvSpPr>
          <p:cNvPr id="6" name="Freeform 15"/>
          <p:cNvSpPr>
            <a:spLocks/>
          </p:cNvSpPr>
          <p:nvPr/>
        </p:nvSpPr>
        <p:spPr bwMode="auto">
          <a:xfrm>
            <a:off x="-53975" y="5784850"/>
            <a:ext cx="3802063" cy="838200"/>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w="9525" cap="flat" cmpd="sng" algn="ctr">
            <a:noFill/>
            <a:prstDash val="solid"/>
            <a:round/>
            <a:headEnd type="none" w="med" len="med"/>
            <a:tailEnd type="none" w="med" len="med"/>
          </a:ln>
        </p:spPr>
        <p:txBody>
          <a:bodyPr/>
          <a:lstStyle/>
          <a:p>
            <a:pPr>
              <a:defRPr/>
            </a:pPr>
            <a:endParaRPr lang="en-US"/>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BBEF078B-EF3E-4D68-973F-6BE211796442}" type="datetimeFigureOut">
              <a:rPr lang="en-US"/>
              <a:pPr>
                <a:defRPr/>
              </a:pPr>
              <a:t>12/30/2014</a:t>
            </a:fld>
            <a:endParaRPr lang="en-US"/>
          </a:p>
        </p:txBody>
      </p:sp>
      <p:sp>
        <p:nvSpPr>
          <p:cNvPr id="12" name="Footer Placeholder 5"/>
          <p:cNvSpPr>
            <a:spLocks noGrp="1"/>
          </p:cNvSpPr>
          <p:nvPr>
            <p:ph type="ftr" sz="quarter" idx="11"/>
          </p:nvPr>
        </p:nvSpPr>
        <p:spPr/>
        <p:txBody>
          <a:bodyPr/>
          <a:lstStyle>
            <a:lvl1pPr algn="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45AD2266-31E9-41BE-9E86-2A8DF59D57B6}"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fontAlgn="auto">
              <a:spcBef>
                <a:spcPts val="0"/>
              </a:spcBef>
              <a:spcAft>
                <a:spcPts val="0"/>
              </a:spcAft>
              <a:defRPr/>
            </a:pPr>
            <a:endParaRPr lang="en-US">
              <a:latin typeface="+mn-lt"/>
              <a:cs typeface="+mn-cs"/>
            </a:endParaRPr>
          </a:p>
        </p:txBody>
      </p:sp>
      <p:sp>
        <p:nvSpPr>
          <p:cNvPr id="1027" name="Freeform 11"/>
          <p:cNvSpPr>
            <a:spLocks/>
          </p:cNvSpPr>
          <p:nvPr/>
        </p:nvSpPr>
        <p:spPr bwMode="auto">
          <a:xfrm>
            <a:off x="-53975" y="5784850"/>
            <a:ext cx="3802063" cy="838200"/>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w="9525" cap="flat" cmpd="sng" algn="ctr">
            <a:noFill/>
            <a:prstDash val="solid"/>
            <a:round/>
            <a:headEnd type="none" w="med" len="med"/>
            <a:tailEnd type="none" w="med" len="med"/>
          </a:ln>
        </p:spPr>
        <p:txBody>
          <a:bodyPr/>
          <a:lstStyle/>
          <a:p>
            <a:pPr>
              <a:defRPr/>
            </a:pPr>
            <a:endParaRPr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2297"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rtl="0" eaLnBrk="1" fontAlgn="auto" latinLnBrk="0" hangingPunct="1">
              <a:spcBef>
                <a:spcPts val="0"/>
              </a:spcBef>
              <a:spcAft>
                <a:spcPts val="0"/>
              </a:spcAft>
              <a:defRPr kumimoji="0" sz="1000">
                <a:solidFill>
                  <a:schemeClr val="tx1"/>
                </a:solidFill>
                <a:latin typeface="+mn-lt"/>
                <a:cs typeface="+mn-cs"/>
              </a:defRPr>
            </a:lvl1pPr>
            <a:extLst/>
          </a:lstStyle>
          <a:p>
            <a:pPr>
              <a:defRPr/>
            </a:pPr>
            <a:fld id="{4221BFD3-9741-45BF-93ED-B3BD4A926EAC}" type="datetimeFigureOut">
              <a:rPr lang="en-US"/>
              <a:pPr>
                <a:defRPr/>
              </a:pPr>
              <a:t>12/30/2014</a:t>
            </a:fld>
            <a:endParaRPr lang="en-US" dirty="0">
              <a:solidFill>
                <a:schemeClr val="tx2">
                  <a:shade val="90000"/>
                </a:schemeClr>
              </a:solidFill>
            </a:endParaRPr>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l" rtl="0" eaLnBrk="1" fontAlgn="auto" latinLnBrk="0" hangingPunct="1">
              <a:spcBef>
                <a:spcPts val="0"/>
              </a:spcBef>
              <a:spcAft>
                <a:spcPts val="0"/>
              </a:spcAft>
              <a:defRPr kumimoji="0" sz="1000">
                <a:solidFill>
                  <a:schemeClr val="tx2">
                    <a:shade val="90000"/>
                  </a:schemeClr>
                </a:solidFill>
                <a:latin typeface="+mn-lt"/>
                <a:cs typeface="+mn-cs"/>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rtl="0" eaLnBrk="1" fontAlgn="auto" latinLnBrk="0" hangingPunct="1">
              <a:spcBef>
                <a:spcPts val="0"/>
              </a:spcBef>
              <a:spcAft>
                <a:spcPts val="0"/>
              </a:spcAft>
              <a:defRPr kumimoji="0" sz="1000" b="0">
                <a:solidFill>
                  <a:schemeClr val="tx1"/>
                </a:solidFill>
                <a:latin typeface="+mn-lt"/>
                <a:cs typeface="+mn-cs"/>
              </a:defRPr>
            </a:lvl1pPr>
            <a:extLst/>
          </a:lstStyle>
          <a:p>
            <a:pPr>
              <a:defRPr/>
            </a:pPr>
            <a:fld id="{279CCBAC-B67A-4506-9D68-1933A4A3134D}" type="slidenum">
              <a:rPr lang="en-US"/>
              <a:pPr>
                <a:defRPr/>
              </a:pPr>
              <a:t>‹#›</a:t>
            </a:fld>
            <a:endParaRPr lang="en-US" dirty="0">
              <a:solidFill>
                <a:schemeClr val="tx2">
                  <a:shade val="90000"/>
                </a:schemeClr>
              </a:solidFill>
            </a:endParaRPr>
          </a:p>
        </p:txBody>
      </p:sp>
    </p:spTree>
  </p:cSld>
  <p:clrMap bg1="lt1" tx1="dk1" bg2="lt2" tx2="dk2" accent1="accent1" accent2="accent2" accent3="accent3" accent4="accent4" accent5="accent5" accent6="accent6" hlink="hlink" folHlink="folHlink"/>
  <p:sldLayoutIdLst>
    <p:sldLayoutId id="2147484459" r:id="rId1"/>
    <p:sldLayoutId id="2147484460" r:id="rId2"/>
    <p:sldLayoutId id="2147484461" r:id="rId3"/>
    <p:sldLayoutId id="2147484462" r:id="rId4"/>
    <p:sldLayoutId id="2147484463" r:id="rId5"/>
    <p:sldLayoutId id="2147484464" r:id="rId6"/>
    <p:sldLayoutId id="2147484465" r:id="rId7"/>
    <p:sldLayoutId id="2147484466" r:id="rId8"/>
    <p:sldLayoutId id="2147484467" r:id="rId9"/>
    <p:sldLayoutId id="2147484468" r:id="rId10"/>
    <p:sldLayoutId id="2147484469" r:id="rId11"/>
  </p:sldLayoutIdLst>
  <p:txStyles>
    <p:titleStyle>
      <a:lvl1pPr algn="l" rtl="1"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1" eaLnBrk="0" fontAlgn="base" hangingPunct="0">
        <a:spcBef>
          <a:spcPct val="0"/>
        </a:spcBef>
        <a:spcAft>
          <a:spcPct val="0"/>
        </a:spcAft>
        <a:defRPr sz="4100" b="1">
          <a:solidFill>
            <a:schemeClr val="tx2"/>
          </a:solidFill>
          <a:latin typeface="Lucida Sans Unicode" pitchFamily="34" charset="0"/>
        </a:defRPr>
      </a:lvl2pPr>
      <a:lvl3pPr algn="l" rtl="1" eaLnBrk="0" fontAlgn="base" hangingPunct="0">
        <a:spcBef>
          <a:spcPct val="0"/>
        </a:spcBef>
        <a:spcAft>
          <a:spcPct val="0"/>
        </a:spcAft>
        <a:defRPr sz="4100" b="1">
          <a:solidFill>
            <a:schemeClr val="tx2"/>
          </a:solidFill>
          <a:latin typeface="Lucida Sans Unicode" pitchFamily="34" charset="0"/>
        </a:defRPr>
      </a:lvl3pPr>
      <a:lvl4pPr algn="l" rtl="1" eaLnBrk="0" fontAlgn="base" hangingPunct="0">
        <a:spcBef>
          <a:spcPct val="0"/>
        </a:spcBef>
        <a:spcAft>
          <a:spcPct val="0"/>
        </a:spcAft>
        <a:defRPr sz="4100" b="1">
          <a:solidFill>
            <a:schemeClr val="tx2"/>
          </a:solidFill>
          <a:latin typeface="Lucida Sans Unicode" pitchFamily="34" charset="0"/>
        </a:defRPr>
      </a:lvl4pPr>
      <a:lvl5pPr algn="l" rtl="1" eaLnBrk="0" fontAlgn="base" hangingPunct="0">
        <a:spcBef>
          <a:spcPct val="0"/>
        </a:spcBef>
        <a:spcAft>
          <a:spcPct val="0"/>
        </a:spcAft>
        <a:defRPr sz="4100" b="1">
          <a:solidFill>
            <a:schemeClr val="tx2"/>
          </a:solidFill>
          <a:latin typeface="Lucida Sans Unicode" pitchFamily="34" charset="0"/>
        </a:defRPr>
      </a:lvl5pPr>
      <a:lvl6pPr marL="457200" algn="l" rtl="1" fontAlgn="base">
        <a:spcBef>
          <a:spcPct val="0"/>
        </a:spcBef>
        <a:spcAft>
          <a:spcPct val="0"/>
        </a:spcAft>
        <a:defRPr sz="4100" b="1">
          <a:solidFill>
            <a:schemeClr val="tx2"/>
          </a:solidFill>
          <a:latin typeface="Lucida Sans Unicode" pitchFamily="34" charset="0"/>
        </a:defRPr>
      </a:lvl6pPr>
      <a:lvl7pPr marL="914400" algn="l" rtl="1" fontAlgn="base">
        <a:spcBef>
          <a:spcPct val="0"/>
        </a:spcBef>
        <a:spcAft>
          <a:spcPct val="0"/>
        </a:spcAft>
        <a:defRPr sz="4100" b="1">
          <a:solidFill>
            <a:schemeClr val="tx2"/>
          </a:solidFill>
          <a:latin typeface="Lucida Sans Unicode" pitchFamily="34" charset="0"/>
        </a:defRPr>
      </a:lvl7pPr>
      <a:lvl8pPr marL="1371600" algn="l" rtl="1" fontAlgn="base">
        <a:spcBef>
          <a:spcPct val="0"/>
        </a:spcBef>
        <a:spcAft>
          <a:spcPct val="0"/>
        </a:spcAft>
        <a:defRPr sz="4100" b="1">
          <a:solidFill>
            <a:schemeClr val="tx2"/>
          </a:solidFill>
          <a:latin typeface="Lucida Sans Unicode" pitchFamily="34" charset="0"/>
        </a:defRPr>
      </a:lvl8pPr>
      <a:lvl9pPr marL="1828800" algn="l" rtl="1" fontAlgn="base">
        <a:spcBef>
          <a:spcPct val="0"/>
        </a:spcBef>
        <a:spcAft>
          <a:spcPct val="0"/>
        </a:spcAft>
        <a:defRPr sz="4100" b="1">
          <a:solidFill>
            <a:schemeClr val="tx2"/>
          </a:solidFill>
          <a:latin typeface="Lucida Sans Unicode" pitchFamily="34" charset="0"/>
        </a:defRPr>
      </a:lvl9pPr>
      <a:extLst/>
    </p:titleStyle>
    <p:bodyStyle>
      <a:lvl1pPr marL="365125" indent="-255588" algn="r" rtl="1"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r" rtl="1"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r" rtl="1"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r" rtl="1"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r" rtl="1"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oleObject" Target="../embeddings/oleObject12.bin"/><Relationship Id="rId7"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0297" y="1331913"/>
            <a:ext cx="7344816" cy="4752528"/>
          </a:xfrm>
        </p:spPr>
        <p:txBody>
          <a:bodyPr>
            <a:normAutofit fontScale="90000"/>
          </a:bodyPr>
          <a:lstStyle/>
          <a:p>
            <a:pPr algn="ctr" eaLnBrk="1" fontAlgn="auto" hangingPunct="1">
              <a:lnSpc>
                <a:spcPct val="150000"/>
              </a:lnSpc>
              <a:spcAft>
                <a:spcPts val="0"/>
              </a:spcAft>
              <a:defRPr/>
            </a:pPr>
            <a:r>
              <a:rPr lang="fa-IR" sz="3100" dirty="0" smtClean="0">
                <a:solidFill>
                  <a:srgbClr val="0000CC"/>
                </a:solidFill>
                <a:cs typeface="B Titr" pitchFamily="2" charset="-78"/>
              </a:rPr>
              <a:t>درس: تصـمیـم گیـری در مسـائـل مـالـی</a:t>
            </a:r>
            <a:br>
              <a:rPr lang="fa-IR" sz="3100" dirty="0" smtClean="0">
                <a:solidFill>
                  <a:srgbClr val="0000CC"/>
                </a:solidFill>
                <a:cs typeface="B Titr" pitchFamily="2" charset="-78"/>
              </a:rPr>
            </a:br>
            <a:r>
              <a:rPr lang="fa-IR" sz="3100" dirty="0" smtClean="0">
                <a:solidFill>
                  <a:srgbClr val="0000CC"/>
                </a:solidFill>
                <a:cs typeface="B Titr" pitchFamily="2" charset="-78"/>
              </a:rPr>
              <a:t>موضوع : </a:t>
            </a:r>
            <a:r>
              <a:rPr lang="fa-IR" sz="3100" dirty="0" smtClean="0">
                <a:solidFill>
                  <a:srgbClr val="FF0000"/>
                </a:solidFill>
                <a:cs typeface="B Titr" pitchFamily="2" charset="-78"/>
              </a:rPr>
              <a:t>تقسیم سود و تعیین ارزش شرکت</a:t>
            </a:r>
            <a:br>
              <a:rPr lang="fa-IR" sz="3100" dirty="0" smtClean="0">
                <a:solidFill>
                  <a:srgbClr val="FF0000"/>
                </a:solidFill>
                <a:cs typeface="B Titr" pitchFamily="2" charset="-78"/>
              </a:rPr>
            </a:br>
            <a:r>
              <a:rPr lang="fa-IR" sz="3100" dirty="0" smtClean="0">
                <a:solidFill>
                  <a:schemeClr val="tx1"/>
                </a:solidFill>
                <a:cs typeface="B Titr" pitchFamily="2" charset="-78"/>
              </a:rPr>
              <a:t>استاد : جناب آقـای دکتـر امینی</a:t>
            </a:r>
            <a:r>
              <a:rPr lang="fa-IR" sz="3100" dirty="0" smtClean="0">
                <a:cs typeface="B Titr" pitchFamily="2" charset="-78"/>
              </a:rPr>
              <a:t>                     </a:t>
            </a:r>
            <a:br>
              <a:rPr lang="fa-IR" sz="3100" dirty="0" smtClean="0">
                <a:cs typeface="B Titr" pitchFamily="2" charset="-78"/>
              </a:rPr>
            </a:br>
            <a:r>
              <a:rPr lang="fa-IR" sz="3100" dirty="0" smtClean="0">
                <a:cs typeface="B Titr" pitchFamily="2" charset="-78"/>
              </a:rPr>
              <a:t>تهیـه کنندگان:</a:t>
            </a:r>
            <a:br>
              <a:rPr lang="fa-IR" sz="3100" dirty="0" smtClean="0">
                <a:cs typeface="B Titr" pitchFamily="2" charset="-78"/>
              </a:rPr>
            </a:br>
            <a:r>
              <a:rPr lang="fa-IR" sz="3100" dirty="0" smtClean="0">
                <a:cs typeface="B Titr" pitchFamily="2" charset="-78"/>
              </a:rPr>
              <a:t> سیدعلاالدین قریشی </a:t>
            </a:r>
            <a:br>
              <a:rPr lang="fa-IR" sz="3100" dirty="0" smtClean="0">
                <a:cs typeface="B Titr" pitchFamily="2" charset="-78"/>
              </a:rPr>
            </a:br>
            <a:r>
              <a:rPr lang="fa-IR" sz="3100" dirty="0" smtClean="0">
                <a:cs typeface="B Titr" pitchFamily="2" charset="-78"/>
              </a:rPr>
              <a:t> فاطمه کاظمی</a:t>
            </a:r>
            <a:br>
              <a:rPr lang="fa-IR" sz="3100" dirty="0" smtClean="0">
                <a:cs typeface="B Titr" pitchFamily="2" charset="-78"/>
              </a:rPr>
            </a:br>
            <a:r>
              <a:rPr lang="fa-IR" sz="3100" dirty="0" smtClean="0">
                <a:solidFill>
                  <a:schemeClr val="tx1"/>
                </a:solidFill>
                <a:cs typeface="B Titr" pitchFamily="2" charset="-78"/>
              </a:rPr>
              <a:t>پائيز93</a:t>
            </a:r>
            <a:r>
              <a:rPr lang="fa-IR" sz="3500" dirty="0" smtClean="0"/>
              <a:t/>
            </a:r>
            <a:br>
              <a:rPr lang="fa-IR" sz="3500" dirty="0" smtClean="0"/>
            </a:br>
            <a:endParaRPr lang="fa-IR" sz="4000" dirty="0"/>
          </a:p>
        </p:txBody>
      </p:sp>
      <p:sp>
        <p:nvSpPr>
          <p:cNvPr id="4" name="Subtitle 3"/>
          <p:cNvSpPr>
            <a:spLocks noGrp="1"/>
          </p:cNvSpPr>
          <p:nvPr>
            <p:ph type="subTitle" idx="1"/>
          </p:nvPr>
        </p:nvSpPr>
        <p:spPr>
          <a:xfrm>
            <a:off x="433388" y="214313"/>
            <a:ext cx="7067550" cy="785812"/>
          </a:xfrm>
        </p:spPr>
        <p:txBody>
          <a:bodyPr>
            <a:normAutofit/>
          </a:bodyPr>
          <a:lstStyle/>
          <a:p>
            <a:pPr marR="0" algn="ctr" eaLnBrk="1" hangingPunct="1">
              <a:spcBef>
                <a:spcPct val="0"/>
              </a:spcBef>
              <a:defRPr/>
            </a:pPr>
            <a:r>
              <a:rPr lang="fa-IR" sz="4400" b="1" dirty="0" smtClean="0">
                <a:solidFill>
                  <a:srgbClr val="C00000"/>
                </a:solidFill>
                <a:effectLst>
                  <a:outerShdw blurRad="38100" dist="38100" dir="2700000" algn="tl">
                    <a:srgbClr val="C0C0C0"/>
                  </a:outerShdw>
                </a:effectLst>
                <a:cs typeface="EntezareZohoor B3" charset="-78"/>
              </a:rPr>
              <a:t>به نـام خـدا</a:t>
            </a:r>
          </a:p>
        </p:txBody>
      </p:sp>
      <p:pic>
        <p:nvPicPr>
          <p:cNvPr id="24580" name="Content Placeholder 6" descr="home.jpg"/>
          <p:cNvPicPr>
            <a:picLocks noChangeAspect="1"/>
          </p:cNvPicPr>
          <p:nvPr/>
        </p:nvPicPr>
        <p:blipFill>
          <a:blip r:embed="rId2" cstate="print"/>
          <a:srcRect/>
          <a:stretch>
            <a:fillRect/>
          </a:stretch>
        </p:blipFill>
        <p:spPr bwMode="auto">
          <a:xfrm>
            <a:off x="7885113" y="188913"/>
            <a:ext cx="928687" cy="1143000"/>
          </a:xfrm>
          <a:prstGeom prst="rect">
            <a:avLst/>
          </a:prstGeom>
          <a:noFill/>
          <a:ln w="9525">
            <a:solidFill>
              <a:schemeClr val="accent1"/>
            </a:solidFill>
            <a:miter lim="800000"/>
            <a:headEnd/>
            <a:tailEnd/>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80">
                                          <p:stCondLst>
                                            <p:cond delay="0"/>
                                          </p:stCondLst>
                                        </p:cTn>
                                        <p:tgtEl>
                                          <p:spTgt spid="4">
                                            <p:txEl>
                                              <p:pRg st="0" end="0"/>
                                            </p:txEl>
                                          </p:spTgt>
                                        </p:tgtEl>
                                      </p:cBhvr>
                                    </p:animEffect>
                                    <p:anim calcmode="lin" valueType="num">
                                      <p:cBhvr>
                                        <p:cTn id="8"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xEl>
                                              <p:pRg st="0" end="0"/>
                                            </p:txEl>
                                          </p:spTgt>
                                        </p:tgtEl>
                                      </p:cBhvr>
                                      <p:to x="100000" y="60000"/>
                                    </p:animScale>
                                    <p:animScale>
                                      <p:cBhvr>
                                        <p:cTn id="14" dur="166" decel="50000">
                                          <p:stCondLst>
                                            <p:cond delay="676"/>
                                          </p:stCondLst>
                                        </p:cTn>
                                        <p:tgtEl>
                                          <p:spTgt spid="4">
                                            <p:txEl>
                                              <p:pRg st="0" end="0"/>
                                            </p:txEl>
                                          </p:spTgt>
                                        </p:tgtEl>
                                      </p:cBhvr>
                                      <p:to x="100000" y="100000"/>
                                    </p:animScale>
                                    <p:animScale>
                                      <p:cBhvr>
                                        <p:cTn id="15" dur="26">
                                          <p:stCondLst>
                                            <p:cond delay="1312"/>
                                          </p:stCondLst>
                                        </p:cTn>
                                        <p:tgtEl>
                                          <p:spTgt spid="4">
                                            <p:txEl>
                                              <p:pRg st="0" end="0"/>
                                            </p:txEl>
                                          </p:spTgt>
                                        </p:tgtEl>
                                      </p:cBhvr>
                                      <p:to x="100000" y="80000"/>
                                    </p:animScale>
                                    <p:animScale>
                                      <p:cBhvr>
                                        <p:cTn id="16" dur="166" decel="50000">
                                          <p:stCondLst>
                                            <p:cond delay="1338"/>
                                          </p:stCondLst>
                                        </p:cTn>
                                        <p:tgtEl>
                                          <p:spTgt spid="4">
                                            <p:txEl>
                                              <p:pRg st="0" end="0"/>
                                            </p:txEl>
                                          </p:spTgt>
                                        </p:tgtEl>
                                      </p:cBhvr>
                                      <p:to x="100000" y="100000"/>
                                    </p:animScale>
                                    <p:animScale>
                                      <p:cBhvr>
                                        <p:cTn id="17" dur="26">
                                          <p:stCondLst>
                                            <p:cond delay="1642"/>
                                          </p:stCondLst>
                                        </p:cTn>
                                        <p:tgtEl>
                                          <p:spTgt spid="4">
                                            <p:txEl>
                                              <p:pRg st="0" end="0"/>
                                            </p:txEl>
                                          </p:spTgt>
                                        </p:tgtEl>
                                      </p:cBhvr>
                                      <p:to x="100000" y="90000"/>
                                    </p:animScale>
                                    <p:animScale>
                                      <p:cBhvr>
                                        <p:cTn id="18" dur="166" decel="50000">
                                          <p:stCondLst>
                                            <p:cond delay="1668"/>
                                          </p:stCondLst>
                                        </p:cTn>
                                        <p:tgtEl>
                                          <p:spTgt spid="4">
                                            <p:txEl>
                                              <p:pRg st="0" end="0"/>
                                            </p:txEl>
                                          </p:spTgt>
                                        </p:tgtEl>
                                      </p:cBhvr>
                                      <p:to x="100000" y="100000"/>
                                    </p:animScale>
                                    <p:animScale>
                                      <p:cBhvr>
                                        <p:cTn id="19" dur="26">
                                          <p:stCondLst>
                                            <p:cond delay="1808"/>
                                          </p:stCondLst>
                                        </p:cTn>
                                        <p:tgtEl>
                                          <p:spTgt spid="4">
                                            <p:txEl>
                                              <p:pRg st="0" end="0"/>
                                            </p:txEl>
                                          </p:spTgt>
                                        </p:tgtEl>
                                      </p:cBhvr>
                                      <p:to x="100000" y="95000"/>
                                    </p:animScale>
                                    <p:animScale>
                                      <p:cBhvr>
                                        <p:cTn id="20" dur="166" decel="50000">
                                          <p:stCondLst>
                                            <p:cond delay="1834"/>
                                          </p:stCondLst>
                                        </p:cTn>
                                        <p:tgtEl>
                                          <p:spTgt spid="4">
                                            <p:txEl>
                                              <p:pRg st="0" end="0"/>
                                            </p:txEl>
                                          </p:spTgt>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55" presetClass="entr" presetSubtype="0"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1000" fill="hold"/>
                                        <p:tgtEl>
                                          <p:spTgt spid="2"/>
                                        </p:tgtEl>
                                        <p:attrNameLst>
                                          <p:attrName>ppt_w</p:attrName>
                                        </p:attrNameLst>
                                      </p:cBhvr>
                                      <p:tavLst>
                                        <p:tav tm="0">
                                          <p:val>
                                            <p:strVal val="#ppt_w*0.70"/>
                                          </p:val>
                                        </p:tav>
                                        <p:tav tm="100000">
                                          <p:val>
                                            <p:strVal val="#ppt_w"/>
                                          </p:val>
                                        </p:tav>
                                      </p:tavLst>
                                    </p:anim>
                                    <p:anim calcmode="lin" valueType="num">
                                      <p:cBhvr>
                                        <p:cTn id="26" dur="1000" fill="hold"/>
                                        <p:tgtEl>
                                          <p:spTgt spid="2"/>
                                        </p:tgtEl>
                                        <p:attrNameLst>
                                          <p:attrName>ppt_h</p:attrName>
                                        </p:attrNameLst>
                                      </p:cBhvr>
                                      <p:tavLst>
                                        <p:tav tm="0">
                                          <p:val>
                                            <p:strVal val="#ppt_h"/>
                                          </p:val>
                                        </p:tav>
                                        <p:tav tm="100000">
                                          <p:val>
                                            <p:strVal val="#ppt_h"/>
                                          </p:val>
                                        </p:tav>
                                      </p:tavLst>
                                    </p:anim>
                                    <p:animEffect transition="in" filter="fade">
                                      <p:cBhvr>
                                        <p:cTn id="2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ChangeArrowheads="1"/>
          </p:cNvSpPr>
          <p:nvPr/>
        </p:nvSpPr>
        <p:spPr bwMode="auto">
          <a:xfrm>
            <a:off x="755650" y="476250"/>
            <a:ext cx="7993063" cy="5016500"/>
          </a:xfrm>
          <a:prstGeom prst="rect">
            <a:avLst/>
          </a:prstGeom>
          <a:noFill/>
          <a:ln>
            <a:noFill/>
          </a:ln>
          <a:extLst/>
        </p:spPr>
        <p:txBody>
          <a:bodyPr>
            <a:spAutoFit/>
          </a:bodyPr>
          <a:lstStyle/>
          <a:p>
            <a:pPr>
              <a:lnSpc>
                <a:spcPct val="200000"/>
              </a:lnSpc>
              <a:defRPr/>
            </a:pPr>
            <a:r>
              <a:rPr lang="fa-IR" sz="2000" b="1" dirty="0">
                <a:solidFill>
                  <a:srgbClr val="FF0000"/>
                </a:solidFill>
                <a:latin typeface="+mn-lt"/>
                <a:cs typeface="B Titr" pitchFamily="2" charset="-78"/>
              </a:rPr>
              <a:t>فلسفه تقسيم سود </a:t>
            </a:r>
            <a:endParaRPr lang="en-US" sz="2000" b="1" dirty="0">
              <a:solidFill>
                <a:srgbClr val="FF0000"/>
              </a:solidFill>
              <a:latin typeface="+mn-lt"/>
              <a:cs typeface="B Titr" pitchFamily="2" charset="-78"/>
            </a:endParaRPr>
          </a:p>
          <a:p>
            <a:pPr>
              <a:lnSpc>
                <a:spcPct val="200000"/>
              </a:lnSpc>
              <a:defRPr/>
            </a:pPr>
            <a:r>
              <a:rPr lang="fa-IR" sz="2000" b="1" dirty="0">
                <a:latin typeface="+mn-lt"/>
                <a:cs typeface="B Titr" pitchFamily="2" charset="-78"/>
              </a:rPr>
              <a:t>سياست تقسيم سود يكي از موضوعات مهم مديريت مالي است و سود نقدي براي بسياري از شركتها يك جريان نقدي قابل توجه به شمار ميرود و اینکه مفهوم منفعتگرايي در ايجاد و اداره امور شرکتها در سال هاي اخير مورد نقد قرار گرفته است و تئوري پردازان اقتصادي مفاهيم ديگري از جمله مطلوبيتگرايي را جانشين آن كرده اند. به اين دليل منفعت گرايي در غالب نقدها مردود اعلام ميشود كه سود تنها انگيزه تاسيس و اداره شركت ها نيست، بلكه اهداف رفاهي، اجتماعي، سياسي و اقتصادي نيز از اهداف مهم تاسيس شركت ها به شمار مي روند. </a:t>
            </a:r>
            <a:endParaRPr lang="en-US" sz="2000" b="1" dirty="0">
              <a:latin typeface="+mn-lt"/>
              <a:cs typeface="B Titr" pitchFamily="2" charset="-78"/>
            </a:endParaRPr>
          </a:p>
        </p:txBody>
      </p:sp>
    </p:spTree>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0750" y="1052513"/>
            <a:ext cx="7272338" cy="4094162"/>
          </a:xfrm>
          <a:prstGeom prst="rect">
            <a:avLst/>
          </a:prstGeom>
        </p:spPr>
        <p:txBody>
          <a:bodyPr>
            <a:spAutoFit/>
          </a:bodyPr>
          <a:lstStyle/>
          <a:p>
            <a:pPr>
              <a:lnSpc>
                <a:spcPct val="200000"/>
              </a:lnSpc>
              <a:defRPr/>
            </a:pPr>
            <a:r>
              <a:rPr lang="fa-IR" sz="2600" b="1" dirty="0">
                <a:solidFill>
                  <a:srgbClr val="FF0000"/>
                </a:solidFill>
                <a:latin typeface="+mn-lt"/>
                <a:cs typeface="B Titr" pitchFamily="2" charset="-78"/>
              </a:rPr>
              <a:t>سود نقدي:</a:t>
            </a:r>
          </a:p>
          <a:p>
            <a:pPr>
              <a:lnSpc>
                <a:spcPct val="200000"/>
              </a:lnSpc>
              <a:defRPr/>
            </a:pPr>
            <a:r>
              <a:rPr lang="fa-IR" sz="2600" b="1" dirty="0">
                <a:latin typeface="+mn-lt"/>
                <a:cs typeface="B Titr" pitchFamily="2" charset="-78"/>
              </a:rPr>
              <a:t>اصطلاح سود نقدي به قسمتي از سود اشاره دارد كه به صورت نقدي به سهامداران پرداخت مي شود و يا به عبارتي هر نوع پرداخت مستقيم به سهامداران را مي توان سود نقدي يا بخشي از سياست تقسيم سود تلقي كرد</a:t>
            </a:r>
            <a:r>
              <a:rPr lang="fa-IR" dirty="0">
                <a:latin typeface="Arial" pitchFamily="34" charset="0"/>
                <a:cs typeface="Arial" pitchFamily="34" charset="0"/>
              </a:rPr>
              <a:t>.</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3263" y="1052513"/>
            <a:ext cx="7807325" cy="3708400"/>
          </a:xfrm>
          <a:prstGeom prst="rect">
            <a:avLst/>
          </a:prstGeom>
        </p:spPr>
        <p:txBody>
          <a:bodyPr>
            <a:spAutoFit/>
          </a:bodyPr>
          <a:lstStyle/>
          <a:p>
            <a:pPr>
              <a:lnSpc>
                <a:spcPct val="200000"/>
              </a:lnSpc>
              <a:defRPr/>
            </a:pPr>
            <a:r>
              <a:rPr lang="fa-IR" sz="2000" b="1" dirty="0">
                <a:latin typeface="+mn-lt"/>
                <a:cs typeface="B Titr" pitchFamily="2" charset="-78"/>
              </a:rPr>
              <a:t>دو شركت را درنظر بگيريد جز اينكه يكي از آنها درصد بيشتري از جريانات نقدي خود را به صورت سود نقدي به سهامداران مي پردازد و شركت ديگر مقدار بيشتر از سود را مجددا سرمايه گذاري مي كند و حقوق صاحبان سهام آن سريعتر رشد خواهد كرد. چنانچه دو شركت همچنان مشابه بمانند، دشركتي كه سود نقدي بيشتري ميپردازد، بايد هر چند وقت يكبار سهام جديد بفروشد تا در سطح شركت ديگر باقي بماند. چون اين كار هزينه زاست، ممكن است شركت به پرداخت سود نقدي كمتر گرايش پيدا كند.</a:t>
            </a:r>
            <a:endParaRPr lang="en-US" sz="2000" b="1" dirty="0">
              <a:latin typeface="+mn-lt"/>
              <a:cs typeface="B Titr"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ChangeArrowheads="1"/>
          </p:cNvSpPr>
          <p:nvPr/>
        </p:nvSpPr>
        <p:spPr bwMode="auto">
          <a:xfrm>
            <a:off x="5440363" y="944563"/>
            <a:ext cx="3376612" cy="585787"/>
          </a:xfrm>
          <a:prstGeom prst="rect">
            <a:avLst/>
          </a:prstGeom>
          <a:noFill/>
          <a:ln w="9525">
            <a:noFill/>
            <a:miter lim="800000"/>
            <a:headEnd/>
            <a:tailEnd/>
          </a:ln>
        </p:spPr>
        <p:txBody>
          <a:bodyPr wrap="none">
            <a:spAutoFit/>
          </a:bodyPr>
          <a:lstStyle/>
          <a:p>
            <a:r>
              <a:rPr lang="fa-IR" sz="3200" b="1">
                <a:solidFill>
                  <a:schemeClr val="accent2"/>
                </a:solidFill>
                <a:latin typeface="Batang" pitchFamily="18" charset="-127"/>
                <a:cs typeface="B Titr" pitchFamily="2" charset="-78"/>
              </a:rPr>
              <a:t> تئوري هاي تقسيم سود</a:t>
            </a:r>
            <a:endParaRPr lang="fa-IR" sz="3200">
              <a:solidFill>
                <a:schemeClr val="accent2"/>
              </a:solidFill>
              <a:latin typeface="Batang" pitchFamily="18" charset="-127"/>
              <a:cs typeface="B Titr" pitchFamily="2" charset="-78"/>
            </a:endParaRPr>
          </a:p>
        </p:txBody>
      </p:sp>
      <p:sp>
        <p:nvSpPr>
          <p:cNvPr id="19459" name="Rectangle 2"/>
          <p:cNvSpPr>
            <a:spLocks noChangeArrowheads="1"/>
          </p:cNvSpPr>
          <p:nvPr/>
        </p:nvSpPr>
        <p:spPr bwMode="auto">
          <a:xfrm>
            <a:off x="-34925" y="3141663"/>
            <a:ext cx="8964613" cy="1322387"/>
          </a:xfrm>
          <a:prstGeom prst="rect">
            <a:avLst/>
          </a:prstGeom>
          <a:noFill/>
          <a:ln>
            <a:noFill/>
          </a:ln>
          <a:extLst/>
        </p:spPr>
        <p:txBody>
          <a:bodyPr>
            <a:spAutoFit/>
          </a:bodyPr>
          <a:lstStyle/>
          <a:p>
            <a:pPr>
              <a:lnSpc>
                <a:spcPct val="200000"/>
              </a:lnSpc>
              <a:defRPr/>
            </a:pPr>
            <a:r>
              <a:rPr lang="fa-IR" sz="2000" b="1" dirty="0">
                <a:latin typeface="+mn-lt"/>
                <a:cs typeface="B Titr" pitchFamily="2" charset="-78"/>
              </a:rPr>
              <a:t>1- نظریه نامربوط بودن تقسیم سود (</a:t>
            </a:r>
            <a:r>
              <a:rPr lang="en-US" sz="2000" b="1" dirty="0">
                <a:latin typeface="+mn-lt"/>
                <a:cs typeface="B Titr" pitchFamily="2" charset="-78"/>
              </a:rPr>
              <a:t>dividend irrelevance theory</a:t>
            </a:r>
            <a:r>
              <a:rPr lang="fa-IR" sz="2000" b="1" dirty="0">
                <a:latin typeface="+mn-lt"/>
                <a:cs typeface="B Titr" pitchFamily="2" charset="-78"/>
              </a:rPr>
              <a:t>)</a:t>
            </a:r>
          </a:p>
          <a:p>
            <a:pPr>
              <a:lnSpc>
                <a:spcPct val="200000"/>
              </a:lnSpc>
              <a:defRPr/>
            </a:pPr>
            <a:r>
              <a:rPr lang="fa-IR" sz="2000" b="1" dirty="0">
                <a:latin typeface="+mn-lt"/>
                <a:cs typeface="B Titr" pitchFamily="2" charset="-78"/>
              </a:rPr>
              <a:t>2- مربوط بودن تقسيم سود  (</a:t>
            </a:r>
            <a:r>
              <a:rPr lang="en-US" sz="2000" b="1" dirty="0">
                <a:latin typeface="+mn-lt"/>
                <a:cs typeface="B Titr" pitchFamily="2" charset="-78"/>
              </a:rPr>
              <a:t>Relevance of Dividend</a:t>
            </a:r>
            <a:r>
              <a:rPr lang="fa-IR" sz="2000" b="1" dirty="0">
                <a:latin typeface="+mn-lt"/>
                <a:cs typeface="B Titr" pitchFamily="2" charset="-78"/>
              </a:rPr>
              <a:t>) </a:t>
            </a:r>
            <a:endParaRPr lang="en-US" sz="2000" b="1" dirty="0">
              <a:latin typeface="+mn-lt"/>
              <a:cs typeface="B Titr" pitchFamily="2" charset="-78"/>
            </a:endParaRPr>
          </a:p>
        </p:txBody>
      </p:sp>
      <p:sp>
        <p:nvSpPr>
          <p:cNvPr id="19460" name="Rectangle 1"/>
          <p:cNvSpPr>
            <a:spLocks noChangeArrowheads="1"/>
          </p:cNvSpPr>
          <p:nvPr/>
        </p:nvSpPr>
        <p:spPr bwMode="auto">
          <a:xfrm>
            <a:off x="1692275" y="1530350"/>
            <a:ext cx="7164388" cy="1246188"/>
          </a:xfrm>
          <a:prstGeom prst="rect">
            <a:avLst/>
          </a:prstGeom>
          <a:noFill/>
          <a:ln>
            <a:noFill/>
          </a:ln>
          <a:extLst/>
        </p:spPr>
        <p:txBody>
          <a:bodyPr>
            <a:spAutoFit/>
          </a:bodyPr>
          <a:lstStyle/>
          <a:p>
            <a:pPr>
              <a:lnSpc>
                <a:spcPct val="200000"/>
              </a:lnSpc>
              <a:defRPr/>
            </a:pPr>
            <a:r>
              <a:rPr lang="fa-IR" sz="2000" b="1" dirty="0">
                <a:latin typeface="+mn-lt"/>
                <a:cs typeface="B Titr" pitchFamily="2" charset="-78"/>
              </a:rPr>
              <a:t>تئوري پردازان مالي نظريات خود را با توجه به ارتباط يا عدم ارتباط بين سياست هاي تقسيم سود و ارزش سهام، ارايه داده اند. </a:t>
            </a:r>
          </a:p>
        </p:txBody>
      </p:sp>
    </p:spTree>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p:cNvSpPr>
            <a:spLocks noChangeArrowheads="1"/>
          </p:cNvSpPr>
          <p:nvPr/>
        </p:nvSpPr>
        <p:spPr bwMode="auto">
          <a:xfrm>
            <a:off x="323850" y="404813"/>
            <a:ext cx="8289925" cy="5016500"/>
          </a:xfrm>
          <a:prstGeom prst="rect">
            <a:avLst/>
          </a:prstGeom>
          <a:noFill/>
          <a:ln>
            <a:noFill/>
          </a:ln>
          <a:extLst/>
        </p:spPr>
        <p:txBody>
          <a:bodyPr>
            <a:spAutoFit/>
          </a:bodyPr>
          <a:lstStyle/>
          <a:p>
            <a:pPr>
              <a:lnSpc>
                <a:spcPct val="200000"/>
              </a:lnSpc>
              <a:defRPr/>
            </a:pPr>
            <a:r>
              <a:rPr lang="fa-IR" sz="2000" b="1" dirty="0">
                <a:solidFill>
                  <a:srgbClr val="FF0000"/>
                </a:solidFill>
                <a:latin typeface="+mn-lt"/>
                <a:cs typeface="B Titr" pitchFamily="2" charset="-78"/>
              </a:rPr>
              <a:t>نظریه نامربوط بودن تقسیم سود(</a:t>
            </a:r>
            <a:r>
              <a:rPr lang="en-US" sz="2000" b="1" dirty="0">
                <a:solidFill>
                  <a:srgbClr val="FF0000"/>
                </a:solidFill>
                <a:latin typeface="+mn-lt"/>
                <a:cs typeface="B Titr" pitchFamily="2" charset="-78"/>
              </a:rPr>
              <a:t>MM</a:t>
            </a:r>
            <a:r>
              <a:rPr lang="fa-IR" sz="2000" b="1" dirty="0">
                <a:solidFill>
                  <a:srgbClr val="FF0000"/>
                </a:solidFill>
                <a:latin typeface="+mn-lt"/>
                <a:cs typeface="B Titr" pitchFamily="2" charset="-78"/>
              </a:rPr>
              <a:t>)</a:t>
            </a:r>
            <a:endParaRPr lang="en-US" sz="2000" b="1" dirty="0">
              <a:solidFill>
                <a:srgbClr val="FF0000"/>
              </a:solidFill>
              <a:latin typeface="+mn-lt"/>
              <a:cs typeface="B Titr" pitchFamily="2" charset="-78"/>
            </a:endParaRPr>
          </a:p>
          <a:p>
            <a:pPr>
              <a:lnSpc>
                <a:spcPct val="200000"/>
              </a:lnSpc>
              <a:defRPr/>
            </a:pPr>
            <a:r>
              <a:rPr lang="fa-IR" sz="2000" b="1" dirty="0">
                <a:latin typeface="+mn-lt"/>
                <a:cs typeface="B Titr" pitchFamily="2" charset="-78"/>
              </a:rPr>
              <a:t>حامیان اصلی این نظریه، مرتون میلر و فرانکو مودیلیانی هستند.</a:t>
            </a:r>
            <a:endParaRPr lang="en-US" sz="2000" b="1" dirty="0">
              <a:latin typeface="+mn-lt"/>
              <a:cs typeface="B Titr" pitchFamily="2" charset="-78"/>
            </a:endParaRPr>
          </a:p>
          <a:p>
            <a:pPr>
              <a:lnSpc>
                <a:spcPct val="200000"/>
              </a:lnSpc>
              <a:defRPr/>
            </a:pPr>
            <a:r>
              <a:rPr lang="fa-IR" sz="2000" b="1" dirty="0">
                <a:latin typeface="+mn-lt"/>
                <a:cs typeface="B Titr" pitchFamily="2" charset="-78"/>
              </a:rPr>
              <a:t>آنها معتقدند که خط مشی تقسیم سود اثری بر قیمت سهام شرکت یا هزینه سرمایه آن ندارد. اگر خط مشی تقسیم سود اثر مهمی نداشته باشد، پس نامربوط است.</a:t>
            </a:r>
            <a:endParaRPr lang="en-US" sz="2000" b="1" dirty="0">
              <a:latin typeface="+mn-lt"/>
              <a:cs typeface="B Titr" pitchFamily="2" charset="-78"/>
            </a:endParaRPr>
          </a:p>
          <a:p>
            <a:pPr>
              <a:lnSpc>
                <a:spcPct val="200000"/>
              </a:lnSpc>
              <a:defRPr/>
            </a:pPr>
            <a:r>
              <a:rPr lang="fa-IR" sz="2000" b="1" dirty="0">
                <a:latin typeface="+mn-lt"/>
                <a:cs typeface="B Titr" pitchFamily="2" charset="-78"/>
              </a:rPr>
              <a:t>آنها ادعا می کنند که ارزش شرکت فقط به توانایی کسب سود و خطر تجاری آن بستگی دارد. آنان معتقدند که ارزش شرکت فقط به عایداتی بستگی دارد که دارایی ها ایجاد می کنند، و نهایتا ارزش کلی شرکت و هزینه سرمایه آن وابسته به ساختار سرمایه شرکت نمی باشد.</a:t>
            </a:r>
            <a:endParaRPr lang="en-US" sz="2000" b="1" dirty="0">
              <a:latin typeface="+mn-lt"/>
              <a:cs typeface="B Titr" pitchFamily="2" charset="-78"/>
            </a:endParaRPr>
          </a:p>
        </p:txBody>
      </p:sp>
    </p:spTree>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ChangeArrowheads="1"/>
          </p:cNvSpPr>
          <p:nvPr/>
        </p:nvSpPr>
        <p:spPr bwMode="auto">
          <a:xfrm>
            <a:off x="1692275" y="333375"/>
            <a:ext cx="6911975" cy="6248400"/>
          </a:xfrm>
          <a:prstGeom prst="rect">
            <a:avLst/>
          </a:prstGeom>
          <a:noFill/>
          <a:ln>
            <a:noFill/>
          </a:ln>
          <a:extLst/>
        </p:spPr>
        <p:txBody>
          <a:bodyPr>
            <a:spAutoFit/>
          </a:bodyPr>
          <a:lstStyle/>
          <a:p>
            <a:pPr>
              <a:lnSpc>
                <a:spcPct val="200000"/>
              </a:lnSpc>
              <a:defRPr/>
            </a:pPr>
            <a:r>
              <a:rPr lang="fa-IR" sz="2000" b="1" dirty="0">
                <a:latin typeface="+mn-lt"/>
                <a:cs typeface="B Titr" pitchFamily="2" charset="-78"/>
              </a:rPr>
              <a:t>اين نظريه مبتني بر مفروضات زير است:</a:t>
            </a:r>
            <a:endParaRPr lang="en-US" sz="2000" b="1" dirty="0">
              <a:latin typeface="+mn-lt"/>
              <a:cs typeface="B Titr" pitchFamily="2" charset="-78"/>
            </a:endParaRPr>
          </a:p>
          <a:p>
            <a:pPr>
              <a:lnSpc>
                <a:spcPct val="200000"/>
              </a:lnSpc>
              <a:defRPr/>
            </a:pPr>
            <a:r>
              <a:rPr lang="fa-IR" sz="2000" b="1" dirty="0">
                <a:solidFill>
                  <a:srgbClr val="FF0000"/>
                </a:solidFill>
                <a:latin typeface="+mn-lt"/>
                <a:cs typeface="B Titr" pitchFamily="2" charset="-78"/>
              </a:rPr>
              <a:t>الف )بازار سرمايه در رقابت كامل قرار دارد يعني:</a:t>
            </a:r>
            <a:endParaRPr lang="en-US" sz="2000" b="1" dirty="0">
              <a:solidFill>
                <a:srgbClr val="FF0000"/>
              </a:solidFill>
              <a:latin typeface="+mn-lt"/>
              <a:cs typeface="B Titr" pitchFamily="2" charset="-78"/>
            </a:endParaRPr>
          </a:p>
          <a:p>
            <a:pPr>
              <a:lnSpc>
                <a:spcPct val="200000"/>
              </a:lnSpc>
              <a:defRPr/>
            </a:pPr>
            <a:r>
              <a:rPr lang="fa-IR" sz="2000" b="1" dirty="0">
                <a:latin typeface="+mn-lt"/>
                <a:cs typeface="B Titr" pitchFamily="2" charset="-78"/>
              </a:rPr>
              <a:t>1. هيچ خريدار يا فروشنده اي آ نقدر بزرگ نيست كه تأثير قابل ملاحظه اي بر قيمت حاكم بر بازار بگذارد.</a:t>
            </a:r>
            <a:endParaRPr lang="en-US" sz="2000" b="1" dirty="0">
              <a:latin typeface="+mn-lt"/>
              <a:cs typeface="B Titr" pitchFamily="2" charset="-78"/>
            </a:endParaRPr>
          </a:p>
          <a:p>
            <a:pPr>
              <a:lnSpc>
                <a:spcPct val="200000"/>
              </a:lnSpc>
              <a:defRPr/>
            </a:pPr>
            <a:r>
              <a:rPr lang="fa-IR" sz="2000" b="1" dirty="0">
                <a:latin typeface="+mn-lt"/>
                <a:cs typeface="B Titr" pitchFamily="2" charset="-78"/>
              </a:rPr>
              <a:t>2. كليه سرمايه گذاران بدون هيچ گونه هزينه اي و به طور يكسان به اطلاعات مربوط به قيمت و ساير خصوصيات مربوط به سهام دسترسي دارند.</a:t>
            </a:r>
            <a:endParaRPr lang="en-US" sz="2000" b="1" dirty="0">
              <a:latin typeface="+mn-lt"/>
              <a:cs typeface="B Titr" pitchFamily="2" charset="-78"/>
            </a:endParaRPr>
          </a:p>
          <a:p>
            <a:pPr>
              <a:lnSpc>
                <a:spcPct val="200000"/>
              </a:lnSpc>
              <a:defRPr/>
            </a:pPr>
            <a:r>
              <a:rPr lang="fa-IR" sz="2000" b="1" dirty="0">
                <a:latin typeface="+mn-lt"/>
                <a:cs typeface="B Titr" pitchFamily="2" charset="-78"/>
              </a:rPr>
              <a:t>3. هيچ گونه هزينه داد و ستد، ماليات نقل و انتقال سهم و يا ساير هزينه هاي معاملاتي مربوط به خريد و فروش سهام وجود ندارد.</a:t>
            </a:r>
            <a:endParaRPr lang="en-US" sz="2000" b="1" dirty="0">
              <a:latin typeface="+mn-lt"/>
              <a:cs typeface="B Titr" pitchFamily="2" charset="-78"/>
            </a:endParaRPr>
          </a:p>
          <a:p>
            <a:pPr>
              <a:lnSpc>
                <a:spcPct val="200000"/>
              </a:lnSpc>
              <a:defRPr/>
            </a:pPr>
            <a:r>
              <a:rPr lang="fa-IR" sz="2000" b="1" dirty="0">
                <a:latin typeface="+mn-lt"/>
                <a:cs typeface="B Titr" pitchFamily="2" charset="-78"/>
              </a:rPr>
              <a:t>4. هيچ گونه تفاوت مالياتي از نظر ماليات بر افزايش قيمت و ماليات بر سود سهام وجود ندارد. </a:t>
            </a:r>
            <a:endParaRPr lang="en-US" sz="2000" b="1" dirty="0">
              <a:latin typeface="+mn-lt"/>
              <a:cs typeface="B Titr" pitchFamily="2" charset="-78"/>
            </a:endParaRPr>
          </a:p>
        </p:txBody>
      </p:sp>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1619250" y="836613"/>
            <a:ext cx="7273925" cy="3786187"/>
          </a:xfrm>
          <a:prstGeom prst="rect">
            <a:avLst/>
          </a:prstGeom>
          <a:noFill/>
          <a:ln>
            <a:noFill/>
          </a:ln>
          <a:extLst/>
        </p:spPr>
        <p:txBody>
          <a:bodyPr>
            <a:spAutoFit/>
          </a:bodyPr>
          <a:lstStyle/>
          <a:p>
            <a:pPr>
              <a:lnSpc>
                <a:spcPct val="200000"/>
              </a:lnSpc>
              <a:defRPr/>
            </a:pPr>
            <a:r>
              <a:rPr lang="fa-IR" sz="2000" b="1" dirty="0">
                <a:solidFill>
                  <a:srgbClr val="FF0000"/>
                </a:solidFill>
                <a:latin typeface="+mn-lt"/>
                <a:cs typeface="B Titr" pitchFamily="2" charset="-78"/>
              </a:rPr>
              <a:t>ب ) سرمايه گذاران در بازار رفتار منطقي و عقلاني دارند يعني:</a:t>
            </a:r>
            <a:endParaRPr lang="en-US" sz="2000" b="1" dirty="0">
              <a:solidFill>
                <a:srgbClr val="FF0000"/>
              </a:solidFill>
              <a:latin typeface="+mn-lt"/>
              <a:cs typeface="B Titr" pitchFamily="2" charset="-78"/>
            </a:endParaRPr>
          </a:p>
          <a:p>
            <a:pPr>
              <a:lnSpc>
                <a:spcPct val="200000"/>
              </a:lnSpc>
              <a:defRPr/>
            </a:pPr>
            <a:r>
              <a:rPr lang="fa-IR" sz="2000" b="1" dirty="0">
                <a:latin typeface="+mn-lt"/>
                <a:cs typeface="B Titr" pitchFamily="2" charset="-78"/>
              </a:rPr>
              <a:t>1. سرمايه گذاران هميشه ثروت بيش تر را به ثروت كم تر ترجيح مي دهند.</a:t>
            </a:r>
            <a:endParaRPr lang="en-US" sz="2000" b="1" dirty="0">
              <a:latin typeface="+mn-lt"/>
              <a:cs typeface="B Titr" pitchFamily="2" charset="-78"/>
            </a:endParaRPr>
          </a:p>
          <a:p>
            <a:pPr>
              <a:lnSpc>
                <a:spcPct val="200000"/>
              </a:lnSpc>
              <a:defRPr/>
            </a:pPr>
            <a:r>
              <a:rPr lang="fa-IR" sz="2000" b="1" dirty="0">
                <a:latin typeface="+mn-lt"/>
                <a:cs typeface="B Titr" pitchFamily="2" charset="-78"/>
              </a:rPr>
              <a:t>2. سرمايه گذاران نسبت به افزايش ثروت خود به شكل پرداخت نقدي در قيمت سهام بي تفاوت هستند.</a:t>
            </a:r>
            <a:endParaRPr lang="en-US" sz="2000" b="1" dirty="0">
              <a:latin typeface="+mn-lt"/>
              <a:cs typeface="B Titr" pitchFamily="2" charset="-78"/>
            </a:endParaRPr>
          </a:p>
          <a:p>
            <a:pPr>
              <a:lnSpc>
                <a:spcPct val="200000"/>
              </a:lnSpc>
              <a:defRPr/>
            </a:pPr>
            <a:r>
              <a:rPr lang="fa-IR" sz="2000" b="1" dirty="0">
                <a:latin typeface="+mn-lt"/>
                <a:cs typeface="B Titr" pitchFamily="2" charset="-78"/>
              </a:rPr>
              <a:t>3. قيمت اوراق بهادار برابر است با ارزش فعلي جريانات نقدي مورد انتظار.</a:t>
            </a:r>
            <a:endParaRPr lang="en-US" sz="2000" b="1" dirty="0">
              <a:latin typeface="+mn-lt"/>
              <a:cs typeface="B Titr" pitchFamily="2" charset="-78"/>
            </a:endParaRPr>
          </a:p>
          <a:p>
            <a:pPr>
              <a:lnSpc>
                <a:spcPct val="200000"/>
              </a:lnSpc>
              <a:defRPr/>
            </a:pPr>
            <a:r>
              <a:rPr lang="fa-IR" sz="2000" b="1" dirty="0">
                <a:latin typeface="+mn-lt"/>
                <a:cs typeface="B Titr" pitchFamily="2" charset="-78"/>
              </a:rPr>
              <a:t>4. هيچ تضاد منافعي ميان سهامداران و مديران وجود ندارد. </a:t>
            </a:r>
            <a:endParaRPr lang="en-US" sz="2000" b="1" dirty="0">
              <a:latin typeface="+mn-lt"/>
              <a:cs typeface="B Titr" pitchFamily="2" charset="-78"/>
            </a:endParaRPr>
          </a:p>
        </p:txBody>
      </p:sp>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ChangeArrowheads="1"/>
          </p:cNvSpPr>
          <p:nvPr/>
        </p:nvSpPr>
        <p:spPr bwMode="auto">
          <a:xfrm>
            <a:off x="1547813" y="1700213"/>
            <a:ext cx="7326312" cy="708025"/>
          </a:xfrm>
          <a:prstGeom prst="rect">
            <a:avLst/>
          </a:prstGeom>
          <a:noFill/>
          <a:ln>
            <a:noFill/>
          </a:ln>
          <a:extLst/>
        </p:spPr>
        <p:txBody>
          <a:bodyPr>
            <a:spAutoFit/>
          </a:bodyPr>
          <a:lstStyle/>
          <a:p>
            <a:pPr>
              <a:defRPr/>
            </a:pPr>
            <a:r>
              <a:rPr lang="fa-IR" sz="2000" b="1" dirty="0">
                <a:latin typeface="+mn-lt"/>
                <a:cs typeface="B Titr" pitchFamily="2" charset="-78"/>
              </a:rPr>
              <a:t>ج )سرمايه گذاران نسبت به برنامه آينده سرمايه گذاري و سود شركت اطلاعات كامل دارند.</a:t>
            </a:r>
            <a:endParaRPr lang="en-US" sz="2000" b="1" dirty="0">
              <a:latin typeface="+mn-lt"/>
              <a:cs typeface="B Titr" pitchFamily="2" charset="-78"/>
            </a:endParaRPr>
          </a:p>
        </p:txBody>
      </p:sp>
    </p:spTree>
  </p:cSld>
  <p:clrMapOvr>
    <a:masterClrMapping/>
  </p:clrMapOvr>
  <p:transition spd="slow">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ChangeArrowheads="1"/>
          </p:cNvSpPr>
          <p:nvPr/>
        </p:nvSpPr>
        <p:spPr bwMode="auto">
          <a:xfrm>
            <a:off x="539750" y="1341438"/>
            <a:ext cx="8064500" cy="3786187"/>
          </a:xfrm>
          <a:prstGeom prst="rect">
            <a:avLst/>
          </a:prstGeom>
          <a:noFill/>
          <a:ln>
            <a:noFill/>
          </a:ln>
          <a:extLst/>
        </p:spPr>
        <p:txBody>
          <a:bodyPr>
            <a:spAutoFit/>
          </a:bodyPr>
          <a:lstStyle/>
          <a:p>
            <a:pPr>
              <a:lnSpc>
                <a:spcPct val="200000"/>
              </a:lnSpc>
              <a:defRPr/>
            </a:pPr>
            <a:r>
              <a:rPr lang="fa-IR" sz="2000" b="1" dirty="0">
                <a:solidFill>
                  <a:srgbClr val="FF0000"/>
                </a:solidFill>
                <a:latin typeface="+mn-lt"/>
                <a:cs typeface="B Titr" pitchFamily="2" charset="-78"/>
              </a:rPr>
              <a:t>2- تئوری های مربوط بودن تقسيم سود: </a:t>
            </a:r>
            <a:endParaRPr lang="en-US" sz="2000" b="1" dirty="0">
              <a:solidFill>
                <a:srgbClr val="FF0000"/>
              </a:solidFill>
              <a:latin typeface="+mn-lt"/>
              <a:cs typeface="B Titr" pitchFamily="2" charset="-78"/>
            </a:endParaRPr>
          </a:p>
          <a:p>
            <a:pPr>
              <a:lnSpc>
                <a:spcPct val="200000"/>
              </a:lnSpc>
              <a:defRPr/>
            </a:pPr>
            <a:r>
              <a:rPr lang="fa-IR" sz="2000" b="1" dirty="0">
                <a:latin typeface="+mn-lt"/>
                <a:cs typeface="B Titr" pitchFamily="2" charset="-78"/>
              </a:rPr>
              <a:t>الف ) مدل گوردون  </a:t>
            </a:r>
            <a:endParaRPr lang="en-US" sz="2000" b="1" dirty="0">
              <a:latin typeface="+mn-lt"/>
              <a:cs typeface="B Titr" pitchFamily="2" charset="-78"/>
            </a:endParaRPr>
          </a:p>
          <a:p>
            <a:pPr>
              <a:lnSpc>
                <a:spcPct val="200000"/>
              </a:lnSpc>
              <a:defRPr/>
            </a:pPr>
            <a:r>
              <a:rPr lang="fa-IR" sz="2000" b="1" dirty="0">
                <a:latin typeface="+mn-lt"/>
                <a:cs typeface="B Titr" pitchFamily="2" charset="-78"/>
              </a:rPr>
              <a:t>ام. جي گوردون (</a:t>
            </a:r>
            <a:r>
              <a:rPr lang="en-US" sz="2000" b="1" dirty="0" err="1">
                <a:latin typeface="+mn-lt"/>
                <a:cs typeface="B Titr" pitchFamily="2" charset="-78"/>
              </a:rPr>
              <a:t>M.J.Gordon</a:t>
            </a:r>
            <a:r>
              <a:rPr lang="fa-IR" sz="2000" b="1" dirty="0">
                <a:latin typeface="+mn-lt"/>
                <a:cs typeface="B Titr" pitchFamily="2" charset="-78"/>
              </a:rPr>
              <a:t>) از مشهورترين صاحبنظراني است كه معتقد است سود سهام بر ارزش بازار سهام تأثيردارد و پيشنهاد مي كند كه مديران شركت ها براي بالا بردن ارزش شركت، نرخ سود سهام پرداختي را افزايش دهند. مدل تقسيم سود گوردون ابزار با ارزشي براي نشان دادن تأثير سياستهاي تقسيم سود بر ارزش شركت فراهم آورده است. </a:t>
            </a:r>
          </a:p>
        </p:txBody>
      </p:sp>
    </p:spTree>
  </p:cSld>
  <p:clrMapOvr>
    <a:masterClrMapping/>
  </p:clrMapOvr>
  <p:transition spd="slow">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ChangeArrowheads="1"/>
          </p:cNvSpPr>
          <p:nvPr/>
        </p:nvSpPr>
        <p:spPr bwMode="auto">
          <a:xfrm>
            <a:off x="179388" y="1341438"/>
            <a:ext cx="8208962" cy="4324350"/>
          </a:xfrm>
          <a:prstGeom prst="rect">
            <a:avLst/>
          </a:prstGeom>
          <a:noFill/>
          <a:ln>
            <a:noFill/>
          </a:ln>
          <a:extLst/>
        </p:spPr>
        <p:txBody>
          <a:bodyPr>
            <a:spAutoFit/>
          </a:bodyPr>
          <a:lstStyle/>
          <a:p>
            <a:pPr>
              <a:lnSpc>
                <a:spcPct val="200000"/>
              </a:lnSpc>
              <a:defRPr/>
            </a:pPr>
            <a:r>
              <a:rPr lang="fa-IR" sz="2000" b="1" dirty="0">
                <a:latin typeface="+mn-lt"/>
                <a:cs typeface="B Titr" pitchFamily="2" charset="-78"/>
              </a:rPr>
              <a:t>ام. جي گوردون در مطالعه خود بر روي سياست هاي تقسيم سود مفروضات زير را ارايه كرده است: </a:t>
            </a:r>
            <a:endParaRPr lang="en-US" sz="2000" b="1" dirty="0">
              <a:latin typeface="+mn-lt"/>
              <a:cs typeface="B Titr" pitchFamily="2" charset="-78"/>
            </a:endParaRPr>
          </a:p>
          <a:p>
            <a:pPr>
              <a:lnSpc>
                <a:spcPct val="200000"/>
              </a:lnSpc>
              <a:defRPr/>
            </a:pPr>
            <a:r>
              <a:rPr lang="fa-IR" sz="2000" b="1" dirty="0">
                <a:latin typeface="+mn-lt"/>
                <a:cs typeface="B Titr" pitchFamily="2" charset="-78"/>
              </a:rPr>
              <a:t>1- نرخ رشد هميشه ثابت است. </a:t>
            </a:r>
            <a:endParaRPr lang="en-US" sz="2000" b="1" dirty="0">
              <a:latin typeface="+mn-lt"/>
              <a:cs typeface="B Titr" pitchFamily="2" charset="-78"/>
            </a:endParaRPr>
          </a:p>
          <a:p>
            <a:pPr>
              <a:lnSpc>
                <a:spcPct val="200000"/>
              </a:lnSpc>
              <a:defRPr/>
            </a:pPr>
            <a:r>
              <a:rPr lang="fa-IR" sz="2000" b="1" dirty="0">
                <a:latin typeface="+mn-lt"/>
                <a:cs typeface="B Titr" pitchFamily="2" charset="-78"/>
              </a:rPr>
              <a:t>2- نرخ بازده سرمايه گذاري ثابت است.</a:t>
            </a:r>
            <a:endParaRPr lang="en-US" sz="2000" b="1" dirty="0">
              <a:latin typeface="+mn-lt"/>
              <a:cs typeface="B Titr" pitchFamily="2" charset="-78"/>
            </a:endParaRPr>
          </a:p>
          <a:p>
            <a:pPr>
              <a:lnSpc>
                <a:spcPct val="200000"/>
              </a:lnSpc>
              <a:defRPr/>
            </a:pPr>
            <a:r>
              <a:rPr lang="fa-IR" sz="2000" b="1" dirty="0">
                <a:latin typeface="+mn-lt"/>
                <a:cs typeface="B Titr" pitchFamily="2" charset="-78"/>
              </a:rPr>
              <a:t> 3- شركت داراي عمر نامحدود است ... </a:t>
            </a:r>
            <a:endParaRPr lang="en-US" sz="2000" b="1" dirty="0">
              <a:latin typeface="+mn-lt"/>
              <a:cs typeface="B Titr" pitchFamily="2" charset="-78"/>
            </a:endParaRPr>
          </a:p>
          <a:p>
            <a:pPr>
              <a:lnSpc>
                <a:spcPct val="200000"/>
              </a:lnSpc>
              <a:defRPr/>
            </a:pPr>
            <a:r>
              <a:rPr lang="fa-IR" sz="2000" b="1" dirty="0">
                <a:latin typeface="+mn-lt"/>
                <a:cs typeface="B Titr" pitchFamily="2" charset="-78"/>
              </a:rPr>
              <a:t>4- سياست تقسيم سود هميشه ثابت باقي مي ماند. </a:t>
            </a:r>
            <a:endParaRPr lang="en-US" sz="2000" b="1" dirty="0">
              <a:latin typeface="+mn-lt"/>
              <a:cs typeface="B Titr" pitchFamily="2" charset="-78"/>
            </a:endParaRPr>
          </a:p>
          <a:p>
            <a:pPr>
              <a:lnSpc>
                <a:spcPct val="200000"/>
              </a:lnSpc>
              <a:defRPr/>
            </a:pPr>
            <a:r>
              <a:rPr lang="fa-IR" sz="2000" b="1" dirty="0">
                <a:latin typeface="+mn-lt"/>
                <a:cs typeface="B Titr" pitchFamily="2" charset="-78"/>
              </a:rPr>
              <a:t>5- ماليات وجود ندارد.</a:t>
            </a:r>
            <a:endParaRPr lang="en-US" sz="2000" b="1" dirty="0">
              <a:latin typeface="+mn-lt"/>
              <a:cs typeface="B Titr" pitchFamily="2" charset="-78"/>
            </a:endParaRPr>
          </a:p>
        </p:txBody>
      </p:sp>
    </p:spTree>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650" y="188913"/>
            <a:ext cx="7848600" cy="6256337"/>
          </a:xfrm>
          <a:prstGeom prst="rect">
            <a:avLst/>
          </a:prstGeom>
        </p:spPr>
        <p:txBody>
          <a:bodyPr>
            <a:spAutoFit/>
          </a:bodyPr>
          <a:lstStyle/>
          <a:p>
            <a:pPr algn="justLow" fontAlgn="auto">
              <a:lnSpc>
                <a:spcPct val="140000"/>
              </a:lnSpc>
              <a:spcBef>
                <a:spcPts val="400"/>
              </a:spcBef>
              <a:spcAft>
                <a:spcPts val="0"/>
              </a:spcAft>
              <a:buClr>
                <a:schemeClr val="accent1"/>
              </a:buClr>
              <a:buSzPct val="68000"/>
              <a:defRPr/>
            </a:pPr>
            <a:r>
              <a:rPr lang="fa-IR" sz="2400" b="1" dirty="0">
                <a:ln w="11430"/>
                <a:solidFill>
                  <a:srgbClr val="C00000"/>
                </a:solidFill>
                <a:effectLst>
                  <a:outerShdw blurRad="80000" dist="40000" dir="5040000" algn="tl">
                    <a:srgbClr val="000000">
                      <a:alpha val="30000"/>
                    </a:srgbClr>
                  </a:outerShdw>
                </a:effectLst>
                <a:latin typeface="Arial" pitchFamily="34" charset="0"/>
                <a:cs typeface="B Titr" pitchFamily="2" charset="-78"/>
              </a:rPr>
              <a:t>مقدمه :</a:t>
            </a:r>
          </a:p>
          <a:p>
            <a:pPr algn="justLow" fontAlgn="auto">
              <a:lnSpc>
                <a:spcPct val="140000"/>
              </a:lnSpc>
              <a:spcBef>
                <a:spcPts val="400"/>
              </a:spcBef>
              <a:spcAft>
                <a:spcPts val="0"/>
              </a:spcAft>
              <a:buClr>
                <a:schemeClr val="accent1"/>
              </a:buClr>
              <a:buSzPct val="68000"/>
              <a:defRPr/>
            </a:pPr>
            <a:r>
              <a:rPr lang="fa-IR" b="1" dirty="0">
                <a:latin typeface="Arial" pitchFamily="34" charset="0"/>
                <a:cs typeface="B Titr" pitchFamily="2" charset="-78"/>
              </a:rPr>
              <a:t>هدف اصلی هر شرکتی حداکثر نمودن ارزش فعلی جریانات نقدی مورد انتظار است.شركت هاي سرمايه پذير با برگزاري مجامع سالانه، اقدام به ارائه گزارش عملكرد و درخواست تصميم گيري در مورد برخي از امور شركت ميكنند. در اكثر اوقات، بحث برانگيزترين بخش مجمع، تصميم گيري درباره تقسيم سود است، به اين دليل كه سهامداران براي دريافت بازده نقدي سرمايه گذاري خود، پيشنهاد توزيع حداكثري سود را ارائه مي كنند و در مقابل مديران شركت ها براي جبران كمبود نقدينگي و جلوگيري از خروج منابع مالي، تمايلي به تقسيم سود ندارند. لذا مباحث مختلفي در رابطه با تقسيم سود از جمله ميزان تقسيم سود و زمان پرداخت بين مديران و سهامداران مطرح مي شود كه در نهايت تعيين كننده سياست شركت در مورد تقسيم سود نقدي است.بطور کلی تعيين ارزش شركت ، از جمله عوامل مهم درفرآيند سرمايه گذاري است</a:t>
            </a:r>
            <a:r>
              <a:rPr lang="en-US" b="1" dirty="0">
                <a:latin typeface="Arial" pitchFamily="34" charset="0"/>
                <a:cs typeface="B Titr" pitchFamily="2" charset="-78"/>
              </a:rPr>
              <a:t>. </a:t>
            </a:r>
            <a:r>
              <a:rPr lang="fa-IR" b="1" dirty="0">
                <a:latin typeface="Arial" pitchFamily="34" charset="0"/>
                <a:cs typeface="B Titr" pitchFamily="2" charset="-78"/>
              </a:rPr>
              <a:t>ارزش هر شركت با توجه به ارزش سهام آن قابل تعيين است</a:t>
            </a:r>
            <a:r>
              <a:rPr lang="en-US" b="1" dirty="0">
                <a:latin typeface="Arial" pitchFamily="34" charset="0"/>
                <a:cs typeface="B Titr" pitchFamily="2" charset="-78"/>
              </a:rPr>
              <a:t> .</a:t>
            </a:r>
            <a:r>
              <a:rPr lang="fa-IR" b="1" dirty="0">
                <a:latin typeface="Arial" pitchFamily="34" charset="0"/>
                <a:cs typeface="B Titr" pitchFamily="2" charset="-78"/>
              </a:rPr>
              <a:t>از جمله عوامل مؤثر بر ارزش سهام شركت، تصميم گيري هاي مالي(ساختار سرمايه و سياست تقسيم سود) است</a:t>
            </a:r>
            <a:r>
              <a:rPr lang="en-US" b="1" dirty="0">
                <a:latin typeface="Arial" pitchFamily="34" charset="0"/>
                <a:cs typeface="B Titr" pitchFamily="2" charset="-78"/>
              </a:rPr>
              <a:t> . </a:t>
            </a:r>
            <a:r>
              <a:rPr lang="fa-IR" b="1" dirty="0">
                <a:latin typeface="Arial" pitchFamily="34" charset="0"/>
                <a:cs typeface="B Titr" pitchFamily="2" charset="-78"/>
              </a:rPr>
              <a:t>دردهه  هاي اخير، اهميت و تاثيرگذاري تصميم</a:t>
            </a:r>
            <a:r>
              <a:rPr lang="en-US" b="1" dirty="0">
                <a:latin typeface="Arial" pitchFamily="34" charset="0"/>
                <a:cs typeface="B Titr" pitchFamily="2" charset="-78"/>
              </a:rPr>
              <a:t> </a:t>
            </a:r>
            <a:r>
              <a:rPr lang="fa-IR" b="1" dirty="0">
                <a:latin typeface="Arial" pitchFamily="34" charset="0"/>
                <a:cs typeface="B Titr" pitchFamily="2" charset="-78"/>
              </a:rPr>
              <a:t>گيريهاي مالي بر ارزش شركت، به يكي از موضوعهاي اصلي در پژوهشهاي دانشگاهي، تبديل شده است</a:t>
            </a:r>
            <a:r>
              <a:rPr lang="en-US" b="1" dirty="0">
                <a:latin typeface="Arial" pitchFamily="34" charset="0"/>
                <a:cs typeface="B Titr" pitchFamily="2" charset="-78"/>
              </a:rPr>
              <a:t> .</a:t>
            </a:r>
          </a:p>
          <a:p>
            <a:pPr>
              <a:defRPr/>
            </a:pPr>
            <a:endParaRPr lang="fa-IR" b="1" dirty="0">
              <a:latin typeface="Arial" pitchFamily="34" charset="0"/>
              <a:cs typeface="Arial" pitchFamily="34" charset="0"/>
            </a:endParaRPr>
          </a:p>
          <a:p>
            <a:pPr>
              <a:defRPr/>
            </a:pPr>
            <a:endParaRPr lang="en-US" dirty="0">
              <a:latin typeface="Arial" pitchFamily="34" charset="0"/>
              <a:cs typeface="Arial" pitchFamily="34" charset="0"/>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p:cTn id="7"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5"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fade">
                                      <p:cBhvr>
                                        <p:cTn id="15" dur="2000"/>
                                        <p:tgtEl>
                                          <p:spTgt spid="2">
                                            <p:txEl>
                                              <p:pRg st="0" end="0"/>
                                            </p:txEl>
                                          </p:spTgt>
                                        </p:tgtEl>
                                      </p:cBhvr>
                                    </p:animEffect>
                                    <p:anim calcmode="lin" valueType="num">
                                      <p:cBhvr>
                                        <p:cTn id="16" dur="2000" fill="hold"/>
                                        <p:tgtEl>
                                          <p:spTgt spid="2">
                                            <p:txEl>
                                              <p:pRg st="0" end="0"/>
                                            </p:txEl>
                                          </p:spTgt>
                                        </p:tgtEl>
                                        <p:attrNameLst>
                                          <p:attrName>ppt_w</p:attrName>
                                        </p:attrNameLst>
                                      </p:cBhvr>
                                      <p:tavLst>
                                        <p:tav tm="0" fmla="#ppt_w*sin(2.5*pi*$)">
                                          <p:val>
                                            <p:fltVal val="0"/>
                                          </p:val>
                                        </p:tav>
                                        <p:tav tm="100000">
                                          <p:val>
                                            <p:fltVal val="1"/>
                                          </p:val>
                                        </p:tav>
                                      </p:tavLst>
                                    </p:anim>
                                    <p:anim calcmode="lin" valueType="num">
                                      <p:cBhvr>
                                        <p:cTn id="17" dur="2000" fill="hold"/>
                                        <p:tgtEl>
                                          <p:spTgt spid="2">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ChangeArrowheads="1"/>
          </p:cNvSpPr>
          <p:nvPr/>
        </p:nvSpPr>
        <p:spPr bwMode="auto">
          <a:xfrm>
            <a:off x="1547813" y="908050"/>
            <a:ext cx="7127875" cy="5018088"/>
          </a:xfrm>
          <a:prstGeom prst="rect">
            <a:avLst/>
          </a:prstGeom>
          <a:noFill/>
          <a:ln>
            <a:noFill/>
          </a:ln>
          <a:extLst/>
        </p:spPr>
        <p:txBody>
          <a:bodyPr>
            <a:spAutoFit/>
          </a:bodyPr>
          <a:lstStyle/>
          <a:p>
            <a:pPr>
              <a:lnSpc>
                <a:spcPct val="200000"/>
              </a:lnSpc>
              <a:defRPr/>
            </a:pPr>
            <a:r>
              <a:rPr lang="fa-IR" sz="2000" b="1" dirty="0">
                <a:latin typeface="+mn-lt"/>
                <a:cs typeface="B Titr" pitchFamily="2" charset="-78"/>
              </a:rPr>
              <a:t>به طور کلی </a:t>
            </a:r>
            <a:r>
              <a:rPr lang="en-US" sz="2000" b="1" dirty="0">
                <a:latin typeface="+mn-lt"/>
                <a:cs typeface="B Titr" pitchFamily="2" charset="-78"/>
              </a:rPr>
              <a:t>r=k </a:t>
            </a:r>
            <a:r>
              <a:rPr lang="fa-IR" sz="2000" b="1" dirty="0">
                <a:latin typeface="+mn-lt"/>
                <a:cs typeface="B Titr" pitchFamily="2" charset="-78"/>
              </a:rPr>
              <a:t>بوده و سیاست تقسیم سود تأثیری بر ارزش شرکت بر مبنای مدل گوردون ندارد و فقط تعداد معدودی از سرمایه گذاری ها می باشد که </a:t>
            </a:r>
            <a:r>
              <a:rPr lang="en-US" sz="2000" b="1" dirty="0">
                <a:latin typeface="+mn-lt"/>
                <a:cs typeface="B Titr" pitchFamily="2" charset="-78"/>
              </a:rPr>
              <a:t>r&gt;k </a:t>
            </a:r>
            <a:r>
              <a:rPr lang="fa-IR" sz="2000" b="1" dirty="0">
                <a:latin typeface="+mn-lt"/>
                <a:cs typeface="B Titr" pitchFamily="2" charset="-78"/>
              </a:rPr>
              <a:t>است.</a:t>
            </a:r>
            <a:endParaRPr lang="en-US" sz="2000" b="1" dirty="0">
              <a:latin typeface="+mn-lt"/>
              <a:cs typeface="B Titr" pitchFamily="2" charset="-78"/>
            </a:endParaRPr>
          </a:p>
          <a:p>
            <a:pPr>
              <a:lnSpc>
                <a:spcPct val="200000"/>
              </a:lnSpc>
              <a:defRPr/>
            </a:pPr>
            <a:r>
              <a:rPr lang="fa-IR" sz="2000" b="1" dirty="0">
                <a:latin typeface="+mn-lt"/>
                <a:cs typeface="B Titr" pitchFamily="2" charset="-78"/>
              </a:rPr>
              <a:t>در شرکت های رشد یابنده با کاهش سود نگهداری شده، ارزش شرکت نیز کاهش می یابد و در شرکت های نزولی برعکس. ولی در شرکت های معمولی چگونگی پرداخت سود و یا نگهداری عایدات در ارزش شرکت بی تأثیر است.</a:t>
            </a:r>
            <a:endParaRPr lang="en-US" sz="2000" b="1" dirty="0">
              <a:latin typeface="+mn-lt"/>
              <a:cs typeface="B Titr" pitchFamily="2" charset="-78"/>
            </a:endParaRPr>
          </a:p>
          <a:p>
            <a:pPr>
              <a:lnSpc>
                <a:spcPct val="200000"/>
              </a:lnSpc>
              <a:defRPr/>
            </a:pPr>
            <a:r>
              <a:rPr lang="fa-IR" sz="2000" b="1" dirty="0">
                <a:latin typeface="+mn-lt"/>
                <a:cs typeface="B Titr" pitchFamily="2" charset="-78"/>
              </a:rPr>
              <a:t>در هر سه شرکت موقعی که هیچ گونه سودی نگهداری نمی شود. ارزش آنها به دلیل عدم سرمایه گذاری برابر است.</a:t>
            </a:r>
            <a:endParaRPr lang="en-US" sz="2000" b="1" dirty="0">
              <a:latin typeface="+mn-lt"/>
              <a:cs typeface="B Titr" pitchFamily="2" charset="-78"/>
            </a:endParaRPr>
          </a:p>
        </p:txBody>
      </p:sp>
      <p:sp>
        <p:nvSpPr>
          <p:cNvPr id="44035" name="Rectangle 2"/>
          <p:cNvSpPr>
            <a:spLocks noChangeArrowheads="1"/>
          </p:cNvSpPr>
          <p:nvPr/>
        </p:nvSpPr>
        <p:spPr bwMode="auto">
          <a:xfrm>
            <a:off x="1403350" y="5594350"/>
            <a:ext cx="3883025" cy="369888"/>
          </a:xfrm>
          <a:prstGeom prst="rect">
            <a:avLst/>
          </a:prstGeom>
          <a:noFill/>
          <a:ln w="9525">
            <a:noFill/>
            <a:miter lim="800000"/>
            <a:headEnd/>
            <a:tailEnd/>
          </a:ln>
        </p:spPr>
        <p:txBody>
          <a:bodyPr wrap="none">
            <a:spAutoFit/>
          </a:bodyPr>
          <a:lstStyle/>
          <a:p>
            <a:r>
              <a:rPr lang="fa-IR" b="1">
                <a:cs typeface="B Koodak" pitchFamily="2" charset="-78"/>
              </a:rPr>
              <a:t>نرخ بازده داخلي مؤسسه</a:t>
            </a:r>
            <a:r>
              <a:rPr lang="en-US" b="1">
                <a:cs typeface="B Koodak" pitchFamily="2" charset="-78"/>
              </a:rPr>
              <a:t>r </a:t>
            </a:r>
            <a:r>
              <a:rPr lang="fa-IR" b="1">
                <a:cs typeface="B Koodak" pitchFamily="2" charset="-78"/>
              </a:rPr>
              <a:t>و هزينه سرمايه آن </a:t>
            </a:r>
            <a:r>
              <a:rPr lang="en-US" b="1">
                <a:cs typeface="B Koodak" pitchFamily="2" charset="-78"/>
              </a:rPr>
              <a:t>k </a:t>
            </a:r>
            <a:endParaRPr lang="fa-IR"/>
          </a:p>
        </p:txBody>
      </p:sp>
    </p:spTree>
  </p:cSld>
  <p:clrMapOvr>
    <a:masterClrMapping/>
  </p:clrMapOvr>
  <p:transition spd="slow">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ChangeArrowheads="1"/>
          </p:cNvSpPr>
          <p:nvPr/>
        </p:nvSpPr>
        <p:spPr bwMode="auto">
          <a:xfrm>
            <a:off x="755650" y="692150"/>
            <a:ext cx="7578725" cy="3092450"/>
          </a:xfrm>
          <a:prstGeom prst="rect">
            <a:avLst/>
          </a:prstGeom>
          <a:noFill/>
          <a:ln>
            <a:noFill/>
          </a:ln>
          <a:extLst/>
        </p:spPr>
        <p:txBody>
          <a:bodyPr>
            <a:spAutoFit/>
          </a:bodyPr>
          <a:lstStyle/>
          <a:p>
            <a:pPr algn="just">
              <a:lnSpc>
                <a:spcPct val="200000"/>
              </a:lnSpc>
              <a:defRPr/>
            </a:pPr>
            <a:r>
              <a:rPr lang="fa-IR" sz="2000" b="1" dirty="0">
                <a:latin typeface="+mn-lt"/>
                <a:cs typeface="B Titr" pitchFamily="2" charset="-78"/>
              </a:rPr>
              <a:t>بطور مثال در شرکت مایکروسافت سیاست تقسیم سود به گونه ای است که هیچ گونه سودی را بین سهام داران تقسیم نمی کند . بنابراین هر سرمایه گذاری که سهم این شرکت را می خرد ، بر طبق روال موجود فقط باید انتظار بالا رفتن قیمت سهام و کسب سود سرمایه را داشته باشد . این شرکت را می توان جز شرکت های در حال رشد حساب کرد. </a:t>
            </a:r>
          </a:p>
        </p:txBody>
      </p:sp>
    </p:spTree>
  </p:cSld>
  <p:clrMapOvr>
    <a:masterClrMapping/>
  </p:clrMapOvr>
  <p:transition spd="slow">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539750" y="1125538"/>
            <a:ext cx="7777163" cy="3708400"/>
          </a:xfrm>
          <a:prstGeom prst="rect">
            <a:avLst/>
          </a:prstGeom>
          <a:noFill/>
          <a:ln>
            <a:noFill/>
          </a:ln>
          <a:extLst/>
        </p:spPr>
        <p:txBody>
          <a:bodyPr>
            <a:spAutoFit/>
          </a:bodyPr>
          <a:lstStyle/>
          <a:p>
            <a:pPr algn="just">
              <a:lnSpc>
                <a:spcPct val="200000"/>
              </a:lnSpc>
              <a:defRPr/>
            </a:pPr>
            <a:r>
              <a:rPr lang="fa-IR" sz="2000" b="1" dirty="0">
                <a:latin typeface="+mn-lt"/>
                <a:cs typeface="B Titr" pitchFamily="2" charset="-78"/>
              </a:rPr>
              <a:t>شرکت جنرال موتور بر عکس مایکروسافت بیشتر سود خود را تقسیم می کند ، زیرا طرح های توسعه خاصی ندارد که بتواند بر ارزش و موقعیت شرکت در عرصه رقابت اضافه کند . افرادی که در پی عایدی سالیانه می گردند ، بیشتر به دنبال سهامی چون جنرال موتور می گردند که بتوانند روی سود بالای تقسیمی آن حساب کنند . این گونه شرکت ها چون نمی توانند سود سرمایه ای ایجاد کنند ، به ناچار مجبور هستند برای حفظ قیمت سهام خود در بازار ، سود تقسیمی بالایی را داشته باشند. </a:t>
            </a:r>
          </a:p>
        </p:txBody>
      </p:sp>
    </p:spTree>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p:cNvSpPr>
            <a:spLocks noChangeArrowheads="1"/>
          </p:cNvSpPr>
          <p:nvPr/>
        </p:nvSpPr>
        <p:spPr bwMode="auto">
          <a:xfrm>
            <a:off x="468313" y="692150"/>
            <a:ext cx="8135937" cy="5632450"/>
          </a:xfrm>
          <a:prstGeom prst="rect">
            <a:avLst/>
          </a:prstGeom>
          <a:noFill/>
          <a:ln>
            <a:noFill/>
          </a:ln>
          <a:extLst/>
        </p:spPr>
        <p:txBody>
          <a:bodyPr>
            <a:spAutoFit/>
          </a:bodyPr>
          <a:lstStyle/>
          <a:p>
            <a:pPr algn="just">
              <a:lnSpc>
                <a:spcPct val="200000"/>
              </a:lnSpc>
              <a:defRPr/>
            </a:pPr>
            <a:r>
              <a:rPr lang="fa-IR" sz="2000" b="1" dirty="0">
                <a:solidFill>
                  <a:srgbClr val="FF0000"/>
                </a:solidFill>
                <a:latin typeface="+mn-lt"/>
                <a:cs typeface="B Titr" pitchFamily="2" charset="-78"/>
              </a:rPr>
              <a:t>ب ) مدل پرنده در دست</a:t>
            </a:r>
            <a:r>
              <a:rPr lang="en-US" sz="2000" b="1" dirty="0">
                <a:solidFill>
                  <a:srgbClr val="FF0000"/>
                </a:solidFill>
                <a:latin typeface="+mn-lt"/>
                <a:cs typeface="B Titr" pitchFamily="2" charset="-78"/>
              </a:rPr>
              <a:t> Bird in the hand) </a:t>
            </a:r>
            <a:r>
              <a:rPr lang="fa-IR" sz="2000" b="1" dirty="0">
                <a:solidFill>
                  <a:srgbClr val="FF0000"/>
                </a:solidFill>
                <a:latin typeface="+mn-lt"/>
                <a:cs typeface="B Titr" pitchFamily="2" charset="-78"/>
              </a:rPr>
              <a:t>) :</a:t>
            </a:r>
            <a:endParaRPr lang="en-US" sz="2000" b="1" dirty="0">
              <a:solidFill>
                <a:srgbClr val="FF0000"/>
              </a:solidFill>
              <a:latin typeface="+mn-lt"/>
              <a:cs typeface="B Titr" pitchFamily="2" charset="-78"/>
            </a:endParaRPr>
          </a:p>
          <a:p>
            <a:pPr algn="just">
              <a:lnSpc>
                <a:spcPct val="200000"/>
              </a:lnSpc>
              <a:defRPr/>
            </a:pPr>
            <a:r>
              <a:rPr lang="en-US" sz="2000" b="1" dirty="0">
                <a:latin typeface="+mn-lt"/>
                <a:cs typeface="B Titr" pitchFamily="2" charset="-78"/>
              </a:rPr>
              <a:t> </a:t>
            </a:r>
            <a:r>
              <a:rPr lang="fa-IR" sz="2000" b="1" dirty="0">
                <a:latin typeface="+mn-lt"/>
                <a:cs typeface="B Titr" pitchFamily="2" charset="-78"/>
              </a:rPr>
              <a:t>که ارزش شرکت یا قیمت سهم بستگی به سود مورد انتظار و ریسک شرکت دارد و به چگونگی تقسیم سود مربوط نیست . </a:t>
            </a:r>
            <a:endParaRPr lang="en-US" sz="2000" b="1" dirty="0">
              <a:latin typeface="+mn-lt"/>
              <a:cs typeface="B Titr" pitchFamily="2" charset="-78"/>
            </a:endParaRPr>
          </a:p>
          <a:p>
            <a:pPr algn="just">
              <a:lnSpc>
                <a:spcPct val="200000"/>
              </a:lnSpc>
              <a:defRPr/>
            </a:pPr>
            <a:r>
              <a:rPr lang="fa-IR" sz="2000" b="1" dirty="0">
                <a:latin typeface="+mn-lt"/>
                <a:cs typeface="B Titr" pitchFamily="2" charset="-78"/>
              </a:rPr>
              <a:t>« پرنده در دست » اشاره به يك ضرب المثل دارد كه مي گويد: يك پرنده در دست بهتر از دو یا چند پرنده بر بالاي درخت است كه در اين جا حكايت از قطعيت بيش تر در دريافتي هاي جاري نسبت به دريافتي هاي آتي مي كند. گوردون اعتقاد دارد كه ريسك و عدم قطعيت، با طولاني شدن دوره مورد بررسي افزايش مي يابد و سود سهام قطعيت كم تري مي يابد. به عبارت ديگر وي معتقد است كه سود سهام آينده بايد با نرخ بالاتري نسبت به سود سهام جاري تنزيل شود.</a:t>
            </a:r>
            <a:endParaRPr lang="en-US" sz="2000" b="1" dirty="0">
              <a:latin typeface="+mn-lt"/>
              <a:cs typeface="B Titr" pitchFamily="2" charset="-78"/>
            </a:endParaRPr>
          </a:p>
        </p:txBody>
      </p:sp>
    </p:spTree>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
          <p:cNvSpPr>
            <a:spLocks noChangeArrowheads="1"/>
          </p:cNvSpPr>
          <p:nvPr/>
        </p:nvSpPr>
        <p:spPr bwMode="auto">
          <a:xfrm>
            <a:off x="900113" y="981075"/>
            <a:ext cx="7488237" cy="3170238"/>
          </a:xfrm>
          <a:prstGeom prst="rect">
            <a:avLst/>
          </a:prstGeom>
          <a:noFill/>
          <a:ln>
            <a:noFill/>
          </a:ln>
          <a:extLst/>
        </p:spPr>
        <p:txBody>
          <a:bodyPr>
            <a:spAutoFit/>
          </a:bodyPr>
          <a:lstStyle/>
          <a:p>
            <a:pPr algn="just">
              <a:lnSpc>
                <a:spcPct val="200000"/>
              </a:lnSpc>
              <a:defRPr/>
            </a:pPr>
            <a:r>
              <a:rPr lang="fa-IR" sz="2000" b="1" dirty="0">
                <a:solidFill>
                  <a:srgbClr val="FF0000"/>
                </a:solidFill>
                <a:latin typeface="+mn-lt"/>
                <a:cs typeface="B Titr" pitchFamily="2" charset="-78"/>
              </a:rPr>
              <a:t>پ) مدل والتر</a:t>
            </a:r>
            <a:r>
              <a:rPr lang="en-US" sz="2000" b="1" dirty="0">
                <a:solidFill>
                  <a:srgbClr val="FF0000"/>
                </a:solidFill>
                <a:latin typeface="+mn-lt"/>
                <a:cs typeface="B Titr" pitchFamily="2" charset="-78"/>
              </a:rPr>
              <a:t>:( </a:t>
            </a:r>
            <a:r>
              <a:rPr lang="en-US" sz="2000" b="1" dirty="0" err="1">
                <a:solidFill>
                  <a:srgbClr val="FF0000"/>
                </a:solidFill>
                <a:latin typeface="+mn-lt"/>
                <a:cs typeface="B Titr" pitchFamily="2" charset="-78"/>
              </a:rPr>
              <a:t>Jimes</a:t>
            </a:r>
            <a:r>
              <a:rPr lang="en-US" sz="2000" b="1" dirty="0">
                <a:solidFill>
                  <a:srgbClr val="FF0000"/>
                </a:solidFill>
                <a:latin typeface="+mn-lt"/>
                <a:cs typeface="B Titr" pitchFamily="2" charset="-78"/>
              </a:rPr>
              <a:t> , E. Walter)</a:t>
            </a:r>
          </a:p>
          <a:p>
            <a:pPr algn="just">
              <a:lnSpc>
                <a:spcPct val="200000"/>
              </a:lnSpc>
              <a:defRPr/>
            </a:pPr>
            <a:r>
              <a:rPr lang="fa-IR" sz="2000" b="1" dirty="0">
                <a:latin typeface="+mn-lt"/>
                <a:cs typeface="B Titr" pitchFamily="2" charset="-78"/>
              </a:rPr>
              <a:t>والتر استدلال مي كند كه سياست تقسيم سود تقريباً هميشه بر ارزش مؤسسه تأثير مي گذارد. مدل وي یكي از نخستين كارهاي تئوريك است كه رابطه بين نرخ بازده داخلي مؤسسه</a:t>
            </a:r>
            <a:r>
              <a:rPr lang="en-US" sz="2000" b="1" dirty="0">
                <a:latin typeface="+mn-lt"/>
                <a:cs typeface="B Titr" pitchFamily="2" charset="-78"/>
              </a:rPr>
              <a:t>r </a:t>
            </a:r>
            <a:r>
              <a:rPr lang="fa-IR" sz="2000" b="1" dirty="0">
                <a:latin typeface="+mn-lt"/>
                <a:cs typeface="B Titr" pitchFamily="2" charset="-78"/>
              </a:rPr>
              <a:t>و هزينه سرمايه آن </a:t>
            </a:r>
            <a:r>
              <a:rPr lang="en-US" sz="2000" b="1" dirty="0">
                <a:latin typeface="+mn-lt"/>
                <a:cs typeface="B Titr" pitchFamily="2" charset="-78"/>
              </a:rPr>
              <a:t>k </a:t>
            </a:r>
            <a:r>
              <a:rPr lang="fa-IR" sz="2000" b="1" dirty="0">
                <a:latin typeface="+mn-lt"/>
                <a:cs typeface="B Titr" pitchFamily="2" charset="-78"/>
              </a:rPr>
              <a:t> را در تعيين سياست تقسيم سود با هدف حداكثر كردن ارزش فعلي ثروت سهامداران، نشان مي دهد.</a:t>
            </a:r>
            <a:endParaRPr lang="en-US" sz="2000" b="1" dirty="0">
              <a:latin typeface="+mn-lt"/>
              <a:cs typeface="B Titr" pitchFamily="2" charset="-78"/>
            </a:endParaRPr>
          </a:p>
        </p:txBody>
      </p:sp>
    </p:spTree>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
          <p:cNvSpPr>
            <a:spLocks noChangeArrowheads="1"/>
          </p:cNvSpPr>
          <p:nvPr/>
        </p:nvSpPr>
        <p:spPr bwMode="auto">
          <a:xfrm>
            <a:off x="2303463" y="908050"/>
            <a:ext cx="6173787" cy="3786188"/>
          </a:xfrm>
          <a:prstGeom prst="rect">
            <a:avLst/>
          </a:prstGeom>
          <a:noFill/>
          <a:ln>
            <a:noFill/>
          </a:ln>
          <a:extLst/>
        </p:spPr>
        <p:txBody>
          <a:bodyPr>
            <a:spAutoFit/>
          </a:bodyPr>
          <a:lstStyle/>
          <a:p>
            <a:pPr>
              <a:lnSpc>
                <a:spcPct val="150000"/>
              </a:lnSpc>
              <a:defRPr/>
            </a:pPr>
            <a:r>
              <a:rPr lang="fa-IR" sz="2000" b="1" dirty="0">
                <a:solidFill>
                  <a:srgbClr val="FF0000"/>
                </a:solidFill>
                <a:latin typeface="+mn-lt"/>
                <a:cs typeface="B Titr" pitchFamily="2" charset="-78"/>
              </a:rPr>
              <a:t>مدل والتر بر فروض زير مبتني است:</a:t>
            </a:r>
            <a:endParaRPr lang="en-US" sz="2000" b="1" dirty="0">
              <a:solidFill>
                <a:srgbClr val="FF0000"/>
              </a:solidFill>
              <a:latin typeface="+mn-lt"/>
              <a:cs typeface="B Titr" pitchFamily="2" charset="-78"/>
            </a:endParaRPr>
          </a:p>
          <a:p>
            <a:pPr>
              <a:lnSpc>
                <a:spcPct val="150000"/>
              </a:lnSpc>
              <a:defRPr/>
            </a:pPr>
            <a:r>
              <a:rPr lang="fa-IR" sz="2000" b="1" dirty="0">
                <a:latin typeface="+mn-lt"/>
                <a:cs typeface="B Titr" pitchFamily="2" charset="-78"/>
              </a:rPr>
              <a:t>1- سود شركت بين سهامداران تقسيم مي شود يا صرف سرمايه گذاري داخلي مي شود.</a:t>
            </a:r>
            <a:endParaRPr lang="en-US" sz="2000" b="1" dirty="0">
              <a:latin typeface="+mn-lt"/>
              <a:cs typeface="B Titr" pitchFamily="2" charset="-78"/>
            </a:endParaRPr>
          </a:p>
          <a:p>
            <a:pPr>
              <a:lnSpc>
                <a:spcPct val="150000"/>
              </a:lnSpc>
              <a:defRPr/>
            </a:pPr>
            <a:r>
              <a:rPr lang="fa-IR" sz="2000" b="1" dirty="0">
                <a:latin typeface="+mn-lt"/>
                <a:cs typeface="B Titr" pitchFamily="2" charset="-78"/>
              </a:rPr>
              <a:t>2- تمام وجوه مورد نياز براي سرمايه گذاري از محل سود نگهداري شده در شركت تأمين مي شود و در نتيجه بدهي جديد ايجاد نمي شود.</a:t>
            </a:r>
            <a:endParaRPr lang="en-US" sz="2000" b="1" dirty="0">
              <a:latin typeface="+mn-lt"/>
              <a:cs typeface="B Titr" pitchFamily="2" charset="-78"/>
            </a:endParaRPr>
          </a:p>
          <a:p>
            <a:pPr>
              <a:lnSpc>
                <a:spcPct val="150000"/>
              </a:lnSpc>
              <a:defRPr/>
            </a:pPr>
            <a:r>
              <a:rPr lang="fa-IR" sz="2000" b="1" dirty="0">
                <a:latin typeface="+mn-lt"/>
                <a:cs typeface="B Titr" pitchFamily="2" charset="-78"/>
              </a:rPr>
              <a:t>3- نرخ بازده داخلي</a:t>
            </a:r>
            <a:r>
              <a:rPr lang="en-US" sz="2000" b="1" dirty="0">
                <a:latin typeface="+mn-lt"/>
                <a:cs typeface="B Titr" pitchFamily="2" charset="-78"/>
              </a:rPr>
              <a:t>(r) </a:t>
            </a:r>
            <a:r>
              <a:rPr lang="fa-IR" sz="2000" b="1" dirty="0">
                <a:latin typeface="+mn-lt"/>
                <a:cs typeface="B Titr" pitchFamily="2" charset="-78"/>
              </a:rPr>
              <a:t>و هزينه سرمايه (</a:t>
            </a:r>
            <a:r>
              <a:rPr lang="en-US" sz="2000" b="1" dirty="0">
                <a:latin typeface="+mn-lt"/>
                <a:cs typeface="B Titr" pitchFamily="2" charset="-78"/>
              </a:rPr>
              <a:t> (k</a:t>
            </a:r>
            <a:r>
              <a:rPr lang="fa-IR" sz="2000" b="1" dirty="0">
                <a:latin typeface="+mn-lt"/>
                <a:cs typeface="B Titr" pitchFamily="2" charset="-78"/>
              </a:rPr>
              <a:t>ثابت است. </a:t>
            </a:r>
            <a:endParaRPr lang="en-US" sz="2000" b="1" dirty="0">
              <a:latin typeface="+mn-lt"/>
              <a:cs typeface="B Titr" pitchFamily="2" charset="-78"/>
            </a:endParaRPr>
          </a:p>
          <a:p>
            <a:pPr>
              <a:lnSpc>
                <a:spcPct val="150000"/>
              </a:lnSpc>
              <a:defRPr/>
            </a:pPr>
            <a:r>
              <a:rPr lang="fa-IR" sz="2000" b="1" dirty="0">
                <a:latin typeface="+mn-lt"/>
                <a:cs typeface="B Titr" pitchFamily="2" charset="-78"/>
              </a:rPr>
              <a:t>4- عمر مؤسسه بسيار طولاني و نامحدود است. </a:t>
            </a:r>
            <a:endParaRPr lang="en-US" sz="2000" b="1" dirty="0">
              <a:latin typeface="+mn-lt"/>
              <a:cs typeface="B Titr" pitchFamily="2" charset="-78"/>
            </a:endParaRPr>
          </a:p>
        </p:txBody>
      </p:sp>
    </p:spTree>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p:cNvSpPr>
            <a:spLocks noChangeArrowheads="1"/>
          </p:cNvSpPr>
          <p:nvPr/>
        </p:nvSpPr>
        <p:spPr bwMode="auto">
          <a:xfrm>
            <a:off x="1330325" y="404813"/>
            <a:ext cx="7416800" cy="4400550"/>
          </a:xfrm>
          <a:prstGeom prst="rect">
            <a:avLst/>
          </a:prstGeom>
          <a:noFill/>
          <a:ln>
            <a:noFill/>
          </a:ln>
          <a:extLst/>
        </p:spPr>
        <p:txBody>
          <a:bodyPr>
            <a:spAutoFit/>
          </a:bodyPr>
          <a:lstStyle/>
          <a:p>
            <a:pPr>
              <a:lnSpc>
                <a:spcPct val="200000"/>
              </a:lnSpc>
              <a:defRPr/>
            </a:pPr>
            <a:r>
              <a:rPr lang="fa-IR" sz="2000" b="1" dirty="0">
                <a:solidFill>
                  <a:srgbClr val="FF0000"/>
                </a:solidFill>
                <a:latin typeface="+mn-lt"/>
                <a:cs typeface="B Titr" pitchFamily="2" charset="-78"/>
              </a:rPr>
              <a:t>ت ) تئوري اولويت مالياتي: </a:t>
            </a:r>
            <a:endParaRPr lang="en-US" sz="2000" b="1" dirty="0">
              <a:solidFill>
                <a:srgbClr val="FF0000"/>
              </a:solidFill>
              <a:latin typeface="+mn-lt"/>
              <a:cs typeface="B Titr" pitchFamily="2" charset="-78"/>
            </a:endParaRPr>
          </a:p>
          <a:p>
            <a:pPr>
              <a:lnSpc>
                <a:spcPct val="200000"/>
              </a:lnSpc>
              <a:defRPr/>
            </a:pPr>
            <a:r>
              <a:rPr lang="fa-IR" sz="2000" b="1" dirty="0">
                <a:latin typeface="+mn-lt"/>
                <a:cs typeface="B Titr" pitchFamily="2" charset="-78"/>
              </a:rPr>
              <a:t>بر اساس اين تئوري هر چه درصد سود تقسيمي كمتر باشد شركت ماليات كم تري پرداخت خواهد كرد. سرمايه گذار دو نوع ماليات پرداخت مي كند، ماليات بر سود سهام و ماليات بر فروش سهام. هر چه سود سهام كم تري تقسيم شود، قيمت سهام كم تر كاهش يافته و در نتيجه بهاي فروش آن بيش تر است. در نتيجه هر چه سود كم تري تقسيم شود، ماليات كمتري پرداخت مي شود، اما همين امر باعث مي شود قيمت سهام كم تر كاهش يافته و در زمان فروش سهام اين ماليات پرداخت خواهد شد. </a:t>
            </a:r>
            <a:endParaRPr lang="en-US" sz="2000" b="1" dirty="0">
              <a:latin typeface="+mn-lt"/>
              <a:cs typeface="B Titr" pitchFamily="2" charset="-78"/>
            </a:endParaRPr>
          </a:p>
        </p:txBody>
      </p:sp>
    </p:spTree>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
          <p:cNvSpPr>
            <a:spLocks noChangeArrowheads="1"/>
          </p:cNvSpPr>
          <p:nvPr/>
        </p:nvSpPr>
        <p:spPr bwMode="auto">
          <a:xfrm>
            <a:off x="2339975" y="692150"/>
            <a:ext cx="5795963" cy="3170238"/>
          </a:xfrm>
          <a:prstGeom prst="rect">
            <a:avLst/>
          </a:prstGeom>
          <a:noFill/>
          <a:ln>
            <a:noFill/>
          </a:ln>
          <a:extLst/>
        </p:spPr>
        <p:txBody>
          <a:bodyPr>
            <a:spAutoFit/>
          </a:bodyPr>
          <a:lstStyle/>
          <a:p>
            <a:pPr>
              <a:lnSpc>
                <a:spcPct val="200000"/>
              </a:lnSpc>
              <a:defRPr/>
            </a:pPr>
            <a:r>
              <a:rPr lang="ar-SA" sz="2000" b="1" dirty="0">
                <a:solidFill>
                  <a:srgbClr val="FF0000"/>
                </a:solidFill>
                <a:latin typeface="+mn-lt"/>
                <a:cs typeface="B Titr" pitchFamily="2" charset="-78"/>
              </a:rPr>
              <a:t>عواملی که بر سیاست تقسیم سود اثر میگذارد :</a:t>
            </a:r>
            <a:endParaRPr lang="fa-IR" sz="2000" b="1" dirty="0">
              <a:solidFill>
                <a:srgbClr val="FF0000"/>
              </a:solidFill>
              <a:latin typeface="+mn-lt"/>
              <a:cs typeface="B Titr" pitchFamily="2" charset="-78"/>
            </a:endParaRPr>
          </a:p>
          <a:p>
            <a:pPr>
              <a:lnSpc>
                <a:spcPct val="200000"/>
              </a:lnSpc>
              <a:defRPr/>
            </a:pPr>
            <a:r>
              <a:rPr lang="ar-SA" sz="2000" b="1" dirty="0">
                <a:latin typeface="+mn-lt"/>
                <a:cs typeface="B Titr" pitchFamily="2" charset="-78"/>
              </a:rPr>
              <a:t>1 – سود انباشته به عنوان یک منبع تامین مالی</a:t>
            </a:r>
            <a:endParaRPr lang="en-US" sz="2000" b="1" dirty="0">
              <a:latin typeface="+mn-lt"/>
              <a:cs typeface="B Titr" pitchFamily="2" charset="-78"/>
            </a:endParaRPr>
          </a:p>
          <a:p>
            <a:pPr>
              <a:lnSpc>
                <a:spcPct val="200000"/>
              </a:lnSpc>
              <a:defRPr/>
            </a:pPr>
            <a:r>
              <a:rPr lang="ar-SA" sz="2000" b="1" dirty="0">
                <a:latin typeface="+mn-lt"/>
                <a:cs typeface="B Titr" pitchFamily="2" charset="-78"/>
              </a:rPr>
              <a:t>2 – ترکیب ساختار سرمایه</a:t>
            </a:r>
            <a:endParaRPr lang="en-US" sz="2000" b="1" dirty="0">
              <a:latin typeface="+mn-lt"/>
              <a:cs typeface="B Titr" pitchFamily="2" charset="-78"/>
            </a:endParaRPr>
          </a:p>
          <a:p>
            <a:pPr>
              <a:lnSpc>
                <a:spcPct val="200000"/>
              </a:lnSpc>
              <a:defRPr/>
            </a:pPr>
            <a:r>
              <a:rPr lang="ar-SA" sz="2000" b="1" dirty="0">
                <a:latin typeface="+mn-lt"/>
                <a:cs typeface="B Titr" pitchFamily="2" charset="-78"/>
              </a:rPr>
              <a:t>3 – نیاز سهامداران</a:t>
            </a:r>
            <a:endParaRPr lang="en-US" sz="2000" b="1" dirty="0">
              <a:latin typeface="+mn-lt"/>
              <a:cs typeface="B Titr" pitchFamily="2" charset="-78"/>
            </a:endParaRPr>
          </a:p>
          <a:p>
            <a:pPr>
              <a:lnSpc>
                <a:spcPct val="200000"/>
              </a:lnSpc>
              <a:defRPr/>
            </a:pPr>
            <a:r>
              <a:rPr lang="ar-SA" sz="2000" b="1" dirty="0">
                <a:latin typeface="+mn-lt"/>
                <a:cs typeface="B Titr" pitchFamily="2" charset="-78"/>
              </a:rPr>
              <a:t>4 – محدودیتهای قانونی</a:t>
            </a:r>
            <a:endParaRPr lang="en-US" sz="2000" b="1" dirty="0">
              <a:latin typeface="+mn-lt"/>
              <a:cs typeface="B Titr" pitchFamily="2" charset="-78"/>
            </a:endParaRPr>
          </a:p>
        </p:txBody>
      </p:sp>
    </p:spTree>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
          <p:cNvSpPr>
            <a:spLocks noChangeArrowheads="1"/>
          </p:cNvSpPr>
          <p:nvPr/>
        </p:nvSpPr>
        <p:spPr bwMode="auto">
          <a:xfrm>
            <a:off x="1692275" y="549275"/>
            <a:ext cx="6965950" cy="4678363"/>
          </a:xfrm>
          <a:prstGeom prst="rect">
            <a:avLst/>
          </a:prstGeom>
          <a:noFill/>
          <a:ln>
            <a:noFill/>
          </a:ln>
          <a:extLst/>
        </p:spPr>
        <p:txBody>
          <a:bodyPr>
            <a:spAutoFit/>
          </a:bodyPr>
          <a:lstStyle/>
          <a:p>
            <a:pPr algn="just">
              <a:lnSpc>
                <a:spcPct val="200000"/>
              </a:lnSpc>
              <a:defRPr/>
            </a:pPr>
            <a:r>
              <a:rPr lang="ar-SA" sz="2000" b="1" dirty="0">
                <a:solidFill>
                  <a:srgbClr val="FF0000"/>
                </a:solidFill>
                <a:latin typeface="+mn-lt"/>
                <a:cs typeface="B Titr" pitchFamily="2" charset="-78"/>
              </a:rPr>
              <a:t>1 - سود انباشته به عنوان یک منبع تامین مالی</a:t>
            </a:r>
            <a:endParaRPr lang="en-US" sz="2000" b="1" dirty="0">
              <a:solidFill>
                <a:srgbClr val="FF0000"/>
              </a:solidFill>
              <a:latin typeface="+mn-lt"/>
              <a:cs typeface="B Titr" pitchFamily="2" charset="-78"/>
            </a:endParaRPr>
          </a:p>
          <a:p>
            <a:pPr algn="just">
              <a:lnSpc>
                <a:spcPct val="200000"/>
              </a:lnSpc>
              <a:defRPr/>
            </a:pPr>
            <a:r>
              <a:rPr lang="ar-SA" sz="2000" b="1" dirty="0">
                <a:latin typeface="+mn-lt"/>
                <a:cs typeface="B Titr" pitchFamily="2" charset="-78"/>
              </a:rPr>
              <a:t>اولین موردی که در سیاست گذاری تقسیم سود مورد توجه قرار میگیرد سود انباشته است زیرا اندوخته کردن سود یکی از منابع تامین مالی است .</a:t>
            </a:r>
            <a:endParaRPr lang="fa-IR" sz="2000" b="1" dirty="0">
              <a:latin typeface="+mn-lt"/>
              <a:cs typeface="B Titr" pitchFamily="2" charset="-78"/>
            </a:endParaRPr>
          </a:p>
          <a:p>
            <a:pPr algn="just">
              <a:lnSpc>
                <a:spcPct val="200000"/>
              </a:lnSpc>
              <a:defRPr/>
            </a:pPr>
            <a:r>
              <a:rPr lang="ar-SA" sz="2000" b="1" dirty="0">
                <a:latin typeface="+mn-lt"/>
                <a:cs typeface="B Titr" pitchFamily="2" charset="-78"/>
              </a:rPr>
              <a:t> مثلا در حالتی که بازاری برای سهام عادی نباشد . </a:t>
            </a:r>
            <a:endParaRPr lang="en-US" sz="2000" b="1" dirty="0">
              <a:latin typeface="+mn-lt"/>
              <a:cs typeface="B Titr" pitchFamily="2" charset="-78"/>
            </a:endParaRPr>
          </a:p>
          <a:p>
            <a:pPr algn="just">
              <a:lnSpc>
                <a:spcPct val="200000"/>
              </a:lnSpc>
              <a:defRPr/>
            </a:pPr>
            <a:r>
              <a:rPr lang="ar-SA" sz="2000" b="1" dirty="0">
                <a:latin typeface="+mn-lt"/>
                <a:cs typeface="B Titr" pitchFamily="2" charset="-78"/>
              </a:rPr>
              <a:t>گاهی اوقات شرکتها مجبورند به خاطر مسایلی مانند تورم انتشار سهام جدید یا اوراق قرضه را به تاخیر اندازند در این حالت بهترین کار استفاده از سود انباشته به عنوان منبع تامین مالی است .</a:t>
            </a:r>
            <a:endParaRPr lang="en-US" sz="2000" b="1" dirty="0">
              <a:latin typeface="+mn-lt"/>
              <a:cs typeface="B Titr" pitchFamily="2" charset="-78"/>
            </a:endParaRPr>
          </a:p>
          <a:p>
            <a:pPr>
              <a:defRPr/>
            </a:pPr>
            <a:endParaRPr lang="en-US" dirty="0">
              <a:latin typeface="Arial" pitchFamily="34" charset="0"/>
              <a:cs typeface="Arial" pitchFamily="34" charset="0"/>
            </a:endParaRPr>
          </a:p>
        </p:txBody>
      </p:sp>
    </p:spTree>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p:cNvSpPr>
            <a:spLocks noChangeArrowheads="1"/>
          </p:cNvSpPr>
          <p:nvPr/>
        </p:nvSpPr>
        <p:spPr bwMode="auto">
          <a:xfrm>
            <a:off x="971550" y="908050"/>
            <a:ext cx="7704138" cy="5294313"/>
          </a:xfrm>
          <a:prstGeom prst="rect">
            <a:avLst/>
          </a:prstGeom>
          <a:noFill/>
          <a:ln>
            <a:noFill/>
          </a:ln>
          <a:extLst/>
        </p:spPr>
        <p:txBody>
          <a:bodyPr>
            <a:spAutoFit/>
          </a:bodyPr>
          <a:lstStyle/>
          <a:p>
            <a:pPr>
              <a:lnSpc>
                <a:spcPct val="200000"/>
              </a:lnSpc>
              <a:defRPr/>
            </a:pPr>
            <a:r>
              <a:rPr lang="ar-SA" sz="2000" b="1" dirty="0">
                <a:solidFill>
                  <a:srgbClr val="FF0000"/>
                </a:solidFill>
                <a:latin typeface="+mn-lt"/>
                <a:cs typeface="B Titr" pitchFamily="2" charset="-78"/>
              </a:rPr>
              <a:t>2 – حفظ ساختار سرمایه</a:t>
            </a:r>
            <a:endParaRPr lang="en-US" sz="2000" b="1" dirty="0">
              <a:solidFill>
                <a:srgbClr val="FF0000"/>
              </a:solidFill>
              <a:latin typeface="+mn-lt"/>
              <a:cs typeface="B Titr" pitchFamily="2" charset="-78"/>
            </a:endParaRPr>
          </a:p>
          <a:p>
            <a:pPr>
              <a:lnSpc>
                <a:spcPct val="200000"/>
              </a:lnSpc>
              <a:defRPr/>
            </a:pPr>
            <a:r>
              <a:rPr lang="ar-SA" sz="2000" b="1" dirty="0">
                <a:latin typeface="+mn-lt"/>
                <a:cs typeface="B Titr" pitchFamily="2" charset="-78"/>
              </a:rPr>
              <a:t>معمولا در زمان تدوین سیاست تقسیم سود شرکت میزان و درصد اجزای تشکیل دهنده سرمایه نیز تعیین میگردد که به دو عامل بستگی دارد : </a:t>
            </a:r>
            <a:endParaRPr lang="en-US" sz="2000" b="1" dirty="0">
              <a:latin typeface="+mn-lt"/>
              <a:cs typeface="B Titr" pitchFamily="2" charset="-78"/>
            </a:endParaRPr>
          </a:p>
          <a:p>
            <a:pPr>
              <a:lnSpc>
                <a:spcPct val="200000"/>
              </a:lnSpc>
              <a:defRPr/>
            </a:pPr>
            <a:r>
              <a:rPr lang="ar-SA" sz="2000" b="1" dirty="0">
                <a:latin typeface="+mn-lt"/>
                <a:cs typeface="B Titr" pitchFamily="2" charset="-78"/>
              </a:rPr>
              <a:t>الف ) انعطاف پذیری در تامین مالی</a:t>
            </a:r>
            <a:r>
              <a:rPr lang="fa-IR" sz="2000" b="1" dirty="0">
                <a:latin typeface="+mn-lt"/>
                <a:cs typeface="B Titr" pitchFamily="2" charset="-78"/>
              </a:rPr>
              <a:t> </a:t>
            </a:r>
            <a:r>
              <a:rPr lang="ar-SA" sz="2000" b="1" dirty="0">
                <a:latin typeface="+mn-lt"/>
                <a:cs typeface="B Titr" pitchFamily="2" charset="-78"/>
              </a:rPr>
              <a:t>یعنی اینکه شرکت تا حد معینی میتواند از استقراض برای تامین مالی استفاده کند در غیر این صورت ریسک شرکت بالا میرود و شرکت قادر نخواهد بود در سالهای بعد از طریق استقراض تامین مالی کند ولی انتشار سهام عادی یا افزایش سرمایه از محل سود انباشته مبنایی میشود که شرکت در آینده به پشتوانه آن از طریق استقراض میتواند تامین مالی کند .</a:t>
            </a:r>
            <a:endParaRPr lang="fa-IR" sz="2000" b="1" dirty="0">
              <a:latin typeface="+mn-lt"/>
              <a:cs typeface="B Titr" pitchFamily="2" charset="-78"/>
            </a:endParaRPr>
          </a:p>
          <a:p>
            <a:pPr>
              <a:defRPr/>
            </a:pPr>
            <a:endParaRPr lang="en-US" dirty="0">
              <a:latin typeface="Arial" pitchFamily="34" charset="0"/>
              <a:cs typeface="Arial" pitchFamily="34" charset="0"/>
            </a:endParaRPr>
          </a:p>
        </p:txBody>
      </p:sp>
    </p:spTree>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4"/>
          <p:cNvSpPr>
            <a:spLocks noGrp="1"/>
          </p:cNvSpPr>
          <p:nvPr>
            <p:ph idx="1"/>
          </p:nvPr>
        </p:nvSpPr>
        <p:spPr>
          <a:xfrm>
            <a:off x="179388" y="1484313"/>
            <a:ext cx="8424862" cy="4681537"/>
          </a:xfrm>
        </p:spPr>
        <p:txBody>
          <a:bodyPr/>
          <a:lstStyle/>
          <a:p>
            <a:pPr algn="justLow" eaLnBrk="1" hangingPunct="1">
              <a:lnSpc>
                <a:spcPct val="200000"/>
              </a:lnSpc>
              <a:buFont typeface="Wingdings" pitchFamily="2" charset="2"/>
              <a:buChar char="v"/>
            </a:pPr>
            <a:r>
              <a:rPr lang="fa-IR" sz="2000" b="1" smtClean="0">
                <a:cs typeface="B Titr" pitchFamily="2" charset="-78"/>
              </a:rPr>
              <a:t>ارزش یک ورق بهادار را می توان بر حسب مقدار پولی که در زمان مشخص بابت آن پرداخت می شود تعریف کرد. </a:t>
            </a:r>
          </a:p>
          <a:p>
            <a:pPr algn="justLow" eaLnBrk="1" hangingPunct="1">
              <a:lnSpc>
                <a:spcPct val="200000"/>
              </a:lnSpc>
              <a:buFont typeface="Wingdings" pitchFamily="2" charset="2"/>
              <a:buChar char="v"/>
            </a:pPr>
            <a:r>
              <a:rPr lang="fa-IR" sz="2000" b="1" smtClean="0">
                <a:cs typeface="B Titr" pitchFamily="2" charset="-78"/>
              </a:rPr>
              <a:t>ارزش یک ورق بهادار در بازار آن، (البته در صورت وجود بازار یا بر حسب قواعد و رویه های قابل اعمال حسابداری برای آن) تعیین می شود.</a:t>
            </a:r>
          </a:p>
          <a:p>
            <a:pPr algn="justLow" eaLnBrk="1" hangingPunct="1">
              <a:lnSpc>
                <a:spcPct val="200000"/>
              </a:lnSpc>
              <a:buFont typeface="Wingdings" pitchFamily="2" charset="2"/>
              <a:buChar char="v"/>
            </a:pPr>
            <a:r>
              <a:rPr lang="ar-SA" sz="2000" b="1" smtClean="0">
                <a:cs typeface="B Titr" pitchFamily="2" charset="-78"/>
              </a:rPr>
              <a:t>برای تعیین ارزش یک شرکت می‌توان همه روش‌ها را در سه گروه قرار داد: آنچه یک شرکت دارد، آنچه یک شرکت به دست می‌آورد یا آنچه شرکت در بازار عاید خواهد کرد</a:t>
            </a:r>
            <a:r>
              <a:rPr lang="en-US" sz="2000" smtClean="0"/>
              <a:t>. </a:t>
            </a:r>
            <a:endParaRPr lang="fa-IR" sz="2000" smtClean="0"/>
          </a:p>
          <a:p>
            <a:pPr algn="justLow" eaLnBrk="1" hangingPunct="1">
              <a:lnSpc>
                <a:spcPct val="200000"/>
              </a:lnSpc>
              <a:buFont typeface="Wingdings" pitchFamily="2" charset="2"/>
              <a:buChar char="v"/>
            </a:pPr>
            <a:endParaRPr lang="fa-IR" sz="2000" b="1" smtClean="0">
              <a:cs typeface="B Titr" pitchFamily="2" charset="-78"/>
            </a:endParaRPr>
          </a:p>
        </p:txBody>
      </p:sp>
      <p:sp>
        <p:nvSpPr>
          <p:cNvPr id="4" name="Title 3"/>
          <p:cNvSpPr>
            <a:spLocks noGrp="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eaLnBrk="1" fontAlgn="auto" hangingPunct="1">
              <a:spcAft>
                <a:spcPts val="0"/>
              </a:spcAft>
              <a:defRPr/>
            </a:pPr>
            <a:r>
              <a:rPr lang="fa-IR" sz="3600" dirty="0" smtClean="0">
                <a:ln w="11430"/>
                <a:solidFill>
                  <a:srgbClr val="C00000"/>
                </a:solidFill>
                <a:effectLst>
                  <a:outerShdw blurRad="80000" dist="40000" dir="5040000" algn="tl">
                    <a:srgbClr val="000000">
                      <a:alpha val="30000"/>
                    </a:srgbClr>
                  </a:outerShdw>
                </a:effectLst>
                <a:cs typeface="B Titr" pitchFamily="2" charset="-78"/>
              </a:rPr>
              <a:t>مفهوم ارزش </a:t>
            </a:r>
            <a:endParaRPr lang="fa-IR" sz="3600" dirty="0">
              <a:ln w="11430"/>
              <a:solidFill>
                <a:srgbClr val="C00000"/>
              </a:solidFill>
              <a:effectLst>
                <a:outerShdw blurRad="80000" dist="40000" dir="5040000" algn="tl">
                  <a:srgbClr val="000000">
                    <a:alpha val="30000"/>
                  </a:srgbClr>
                </a:outerShdw>
              </a:effectLst>
              <a:cs typeface="B Titr" pitchFamily="2" charset="-78"/>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Effect transition="in" filter="fade">
                                      <p:cBhvr>
                                        <p:cTn id="7" dur="1000"/>
                                        <p:tgtEl>
                                          <p:spTgt spid="15362">
                                            <p:txEl>
                                              <p:pRg st="0" end="0"/>
                                            </p:txEl>
                                          </p:spTgt>
                                        </p:tgtEl>
                                      </p:cBhvr>
                                    </p:animEffect>
                                    <p:anim calcmode="lin" valueType="num">
                                      <p:cBhvr>
                                        <p:cTn id="8" dur="1000" fill="hold"/>
                                        <p:tgtEl>
                                          <p:spTgt spid="1536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536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362">
                                            <p:txEl>
                                              <p:pRg st="1" end="1"/>
                                            </p:txEl>
                                          </p:spTgt>
                                        </p:tgtEl>
                                        <p:attrNameLst>
                                          <p:attrName>style.visibility</p:attrName>
                                        </p:attrNameLst>
                                      </p:cBhvr>
                                      <p:to>
                                        <p:strVal val="visible"/>
                                      </p:to>
                                    </p:set>
                                    <p:animEffect transition="in" filter="fade">
                                      <p:cBhvr>
                                        <p:cTn id="12" dur="1000"/>
                                        <p:tgtEl>
                                          <p:spTgt spid="15362">
                                            <p:txEl>
                                              <p:pRg st="1" end="1"/>
                                            </p:txEl>
                                          </p:spTgt>
                                        </p:tgtEl>
                                      </p:cBhvr>
                                    </p:animEffect>
                                    <p:anim calcmode="lin" valueType="num">
                                      <p:cBhvr>
                                        <p:cTn id="13" dur="1000" fill="hold"/>
                                        <p:tgtEl>
                                          <p:spTgt spid="1536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536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5362">
                                            <p:txEl>
                                              <p:pRg st="2" end="2"/>
                                            </p:txEl>
                                          </p:spTgt>
                                        </p:tgtEl>
                                        <p:attrNameLst>
                                          <p:attrName>style.visibility</p:attrName>
                                        </p:attrNameLst>
                                      </p:cBhvr>
                                      <p:to>
                                        <p:strVal val="visible"/>
                                      </p:to>
                                    </p:set>
                                    <p:animEffect transition="in" filter="fade">
                                      <p:cBhvr>
                                        <p:cTn id="17" dur="1000"/>
                                        <p:tgtEl>
                                          <p:spTgt spid="15362">
                                            <p:txEl>
                                              <p:pRg st="2" end="2"/>
                                            </p:txEl>
                                          </p:spTgt>
                                        </p:tgtEl>
                                      </p:cBhvr>
                                    </p:animEffect>
                                    <p:anim calcmode="lin" valueType="num">
                                      <p:cBhvr>
                                        <p:cTn id="18" dur="1000" fill="hold"/>
                                        <p:tgtEl>
                                          <p:spTgt spid="1536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536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7813" y="692150"/>
            <a:ext cx="7200900" cy="5632450"/>
          </a:xfrm>
          <a:prstGeom prst="rect">
            <a:avLst/>
          </a:prstGeom>
        </p:spPr>
        <p:txBody>
          <a:bodyPr>
            <a:spAutoFit/>
          </a:bodyPr>
          <a:lstStyle/>
          <a:p>
            <a:pPr algn="just">
              <a:lnSpc>
                <a:spcPct val="200000"/>
              </a:lnSpc>
              <a:defRPr/>
            </a:pPr>
            <a:r>
              <a:rPr lang="ar-SA" sz="2000" b="1" dirty="0">
                <a:solidFill>
                  <a:srgbClr val="FF0000"/>
                </a:solidFill>
                <a:latin typeface="+mn-lt"/>
                <a:cs typeface="B Titr" pitchFamily="2" charset="-78"/>
              </a:rPr>
              <a:t>ب ) سیاست تقسیم سود باقیمانده</a:t>
            </a:r>
            <a:r>
              <a:rPr lang="fa-IR" sz="2000" b="1" dirty="0">
                <a:solidFill>
                  <a:srgbClr val="FF0000"/>
                </a:solidFill>
                <a:latin typeface="+mn-lt"/>
                <a:cs typeface="B Titr" pitchFamily="2" charset="-78"/>
              </a:rPr>
              <a:t> </a:t>
            </a:r>
            <a:r>
              <a:rPr lang="fa-IR" sz="2000" b="1" dirty="0">
                <a:solidFill>
                  <a:srgbClr val="FF0000"/>
                </a:solidFill>
                <a:latin typeface="Arial" pitchFamily="34" charset="0"/>
                <a:cs typeface="B Titr" pitchFamily="2" charset="-78"/>
              </a:rPr>
              <a:t>:</a:t>
            </a:r>
          </a:p>
          <a:p>
            <a:pPr algn="just">
              <a:lnSpc>
                <a:spcPct val="200000"/>
              </a:lnSpc>
              <a:defRPr/>
            </a:pPr>
            <a:r>
              <a:rPr lang="fa-IR" sz="2000" b="1" dirty="0">
                <a:latin typeface="Arial" pitchFamily="34" charset="0"/>
                <a:cs typeface="B Titr" pitchFamily="2" charset="-78"/>
              </a:rPr>
              <a:t> </a:t>
            </a:r>
            <a:r>
              <a:rPr lang="ar-SA" sz="2000" b="1" dirty="0">
                <a:latin typeface="+mn-lt"/>
                <a:cs typeface="B Titr" pitchFamily="2" charset="-78"/>
              </a:rPr>
              <a:t>اگر درصد ترکیب ساختار سرمایه شرکتی مشخص باشد باید مقدار مشخصی از سرمایه مورد نیاز از محل نگهداری سود شرکت تامین شود باقیمانده سود به صاحبان سهام پرداخت خواهد شد یعنی سیاست تقسیم سود بر این اساس تدوین میگردد که آن میزان از سود شرکت که بر اساس ساختار سرمایه مطلوب مورد نیاز نیست به سهامداران پرداخت گردد . اگرچه اندوخته کردن سود برای تامین مالی پروژه های سرمایه گذاری باعث کاهش پرداخت سود در همان سال میشود ولی با شروع بهره برداری از طرح های سرمایه ای میزان سود خالص پرداختی شرکتها در سالهای بعد افزایش می یابد .</a:t>
            </a:r>
            <a:endParaRPr lang="en-US" sz="2000" b="1" dirty="0">
              <a:latin typeface="+mn-lt"/>
              <a:cs typeface="B Titr" pitchFamily="2" charset="-7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ChangeArrowheads="1"/>
          </p:cNvSpPr>
          <p:nvPr/>
        </p:nvSpPr>
        <p:spPr bwMode="auto">
          <a:xfrm>
            <a:off x="755650" y="908050"/>
            <a:ext cx="7848600" cy="5078413"/>
          </a:xfrm>
          <a:prstGeom prst="rect">
            <a:avLst/>
          </a:prstGeom>
          <a:noFill/>
          <a:ln>
            <a:noFill/>
          </a:ln>
          <a:extLst/>
        </p:spPr>
        <p:txBody>
          <a:bodyPr>
            <a:spAutoFit/>
          </a:bodyPr>
          <a:lstStyle/>
          <a:p>
            <a:pPr>
              <a:lnSpc>
                <a:spcPct val="200000"/>
              </a:lnSpc>
              <a:defRPr/>
            </a:pPr>
            <a:r>
              <a:rPr lang="ar-SA" b="1" dirty="0">
                <a:solidFill>
                  <a:srgbClr val="FF0000"/>
                </a:solidFill>
                <a:latin typeface="+mn-lt"/>
                <a:cs typeface="B Titr" pitchFamily="2" charset="-78"/>
              </a:rPr>
              <a:t>3 – نیاز سهامداران</a:t>
            </a:r>
            <a:endParaRPr lang="en-US" b="1" dirty="0">
              <a:solidFill>
                <a:srgbClr val="FF0000"/>
              </a:solidFill>
              <a:latin typeface="+mn-lt"/>
              <a:cs typeface="B Titr" pitchFamily="2" charset="-78"/>
            </a:endParaRPr>
          </a:p>
          <a:p>
            <a:pPr>
              <a:lnSpc>
                <a:spcPct val="200000"/>
              </a:lnSpc>
              <a:defRPr/>
            </a:pPr>
            <a:r>
              <a:rPr lang="ar-SA" b="1" dirty="0">
                <a:latin typeface="+mn-lt"/>
                <a:cs typeface="B Titr" pitchFamily="2" charset="-78"/>
              </a:rPr>
              <a:t>سومین عامل در تدوین سیاست تقسیم سود نیاز سهامداران سهام عادی است . اصولا سهامداران یا به این هدف سهام را خریداری میکنند که به صورت مستمر و سالانه سود دریافت کنند و یا به امید منفعت از افزایش قیمت سهام اقدام به خرید سهام می کنند و یا با هدف دریافت سود و افزایش قیمت سهام سهام عادی خریداری میکنند .</a:t>
            </a:r>
            <a:endParaRPr lang="en-US" b="1" dirty="0">
              <a:latin typeface="+mn-lt"/>
              <a:cs typeface="B Titr" pitchFamily="2" charset="-78"/>
            </a:endParaRPr>
          </a:p>
          <a:p>
            <a:pPr>
              <a:lnSpc>
                <a:spcPct val="200000"/>
              </a:lnSpc>
              <a:defRPr/>
            </a:pPr>
            <a:r>
              <a:rPr lang="ar-SA" b="1" dirty="0">
                <a:latin typeface="+mn-lt"/>
                <a:cs typeface="B Titr" pitchFamily="2" charset="-78"/>
              </a:rPr>
              <a:t>اگر شرکتی سیاستی با ثبات تقسیم سود در نظر بگیرد آن دسته از سهامداران که هدف آنها دریافت سود مستمر سالانه است اقدام به خرید این سهام خواهند کرد . برخی از شرکتهایی که هر سال مبلغ ثابتی را به عنوان سود سهام پرداخت میکنند در اجرای این سیاست آثار تورمی را نیز در نظر میگیرند و سعی میکنند با توجه به نرخ تورم میزان سود پرداختی هر سال را افزایش دهند .</a:t>
            </a:r>
            <a:endParaRPr lang="en-US" b="1" dirty="0">
              <a:latin typeface="+mn-lt"/>
              <a:cs typeface="B Titr" pitchFamily="2" charset="-78"/>
            </a:endParaRPr>
          </a:p>
        </p:txBody>
      </p:sp>
    </p:spTree>
  </p:cSld>
  <p:clrMapOvr>
    <a:masterClrMapping/>
  </p:clrMapOvr>
  <p:transition spd="slow">
    <p:wheel spokes="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ChangeArrowheads="1"/>
          </p:cNvSpPr>
          <p:nvPr/>
        </p:nvSpPr>
        <p:spPr bwMode="auto">
          <a:xfrm>
            <a:off x="1403350" y="333375"/>
            <a:ext cx="7200900" cy="6184900"/>
          </a:xfrm>
          <a:prstGeom prst="rect">
            <a:avLst/>
          </a:prstGeom>
          <a:noFill/>
          <a:ln>
            <a:noFill/>
          </a:ln>
          <a:extLst/>
        </p:spPr>
        <p:txBody>
          <a:bodyPr>
            <a:spAutoFit/>
          </a:bodyPr>
          <a:lstStyle/>
          <a:p>
            <a:pPr>
              <a:lnSpc>
                <a:spcPct val="200000"/>
              </a:lnSpc>
              <a:defRPr/>
            </a:pPr>
            <a:r>
              <a:rPr lang="ar-SA" b="1" dirty="0">
                <a:solidFill>
                  <a:srgbClr val="FF0000"/>
                </a:solidFill>
                <a:latin typeface="+mn-lt"/>
                <a:cs typeface="B Titr" pitchFamily="2" charset="-78"/>
              </a:rPr>
              <a:t>4 – محدودیت های قانونی </a:t>
            </a:r>
            <a:endParaRPr lang="en-US" b="1" dirty="0">
              <a:solidFill>
                <a:srgbClr val="FF0000"/>
              </a:solidFill>
              <a:latin typeface="+mn-lt"/>
              <a:cs typeface="B Titr" pitchFamily="2" charset="-78"/>
            </a:endParaRPr>
          </a:p>
          <a:p>
            <a:pPr>
              <a:lnSpc>
                <a:spcPct val="200000"/>
              </a:lnSpc>
              <a:defRPr/>
            </a:pPr>
            <a:r>
              <a:rPr lang="ar-SA" b="1" dirty="0">
                <a:latin typeface="+mn-lt"/>
                <a:cs typeface="B Titr" pitchFamily="2" charset="-78"/>
              </a:rPr>
              <a:t>چهارمین عامل که در سیاست تقسیم سود اهمیت دارد محدودیت های قانونی است . معمولا برخی از مقررات به مدیر شرکت اجازه نمیدهد هر طور که میخواهد در تعیین و پرداخت سود عمل کند . </a:t>
            </a:r>
            <a:endParaRPr lang="en-US" b="1" dirty="0">
              <a:latin typeface="+mn-lt"/>
              <a:cs typeface="B Titr" pitchFamily="2" charset="-78"/>
            </a:endParaRPr>
          </a:p>
          <a:p>
            <a:pPr>
              <a:lnSpc>
                <a:spcPct val="200000"/>
              </a:lnSpc>
              <a:defRPr/>
            </a:pPr>
            <a:r>
              <a:rPr lang="ar-SA" b="1" dirty="0">
                <a:latin typeface="+mn-lt"/>
                <a:cs typeface="B Titr" pitchFamily="2" charset="-78"/>
              </a:rPr>
              <a:t>دو نمونه از این قیود عبارت اند از :</a:t>
            </a:r>
            <a:endParaRPr lang="en-US" b="1" dirty="0">
              <a:latin typeface="+mn-lt"/>
              <a:cs typeface="B Titr" pitchFamily="2" charset="-78"/>
            </a:endParaRPr>
          </a:p>
          <a:p>
            <a:pPr>
              <a:lnSpc>
                <a:spcPct val="200000"/>
              </a:lnSpc>
              <a:defRPr/>
            </a:pPr>
            <a:r>
              <a:rPr lang="ar-SA" b="1" dirty="0">
                <a:latin typeface="+mn-lt"/>
                <a:cs typeface="B Titr" pitchFamily="2" charset="-78"/>
              </a:rPr>
              <a:t>الف ) قید و بند های قرارداد وام قرارداد برخی از وام ها به شرکت اجازه نمیدهد که بر میزان سود تقسیمی بیافزایند و حتی گاهی شرکت را مجبور میکنند تا سود تقسیمی را کاهش دهند .</a:t>
            </a:r>
            <a:endParaRPr lang="en-US" b="1" dirty="0">
              <a:latin typeface="+mn-lt"/>
              <a:cs typeface="B Titr" pitchFamily="2" charset="-78"/>
            </a:endParaRPr>
          </a:p>
          <a:p>
            <a:pPr>
              <a:lnSpc>
                <a:spcPct val="200000"/>
              </a:lnSpc>
              <a:defRPr/>
            </a:pPr>
            <a:r>
              <a:rPr lang="ar-SA" b="1" dirty="0">
                <a:latin typeface="+mn-lt"/>
                <a:cs typeface="B Titr" pitchFamily="2" charset="-78"/>
              </a:rPr>
              <a:t>ب ) شرایط مربوط به سهام ممتازشرکتها تا سود سهامداران ممتاز را پرداخت نکنند نمیتوانند سود سهامداران عادی را پرداخت کنند و اگر سهام ممتاز با حق انباشت سود باشد باید ابتدا سودهای معوق را پرداخت کنند .</a:t>
            </a:r>
            <a:endParaRPr lang="en-US" b="1" dirty="0">
              <a:latin typeface="+mn-lt"/>
              <a:cs typeface="B Titr" pitchFamily="2" charset="-78"/>
            </a:endParaRPr>
          </a:p>
        </p:txBody>
      </p:sp>
    </p:spTree>
  </p:cSld>
  <p:clrMapOvr>
    <a:masterClrMapping/>
  </p:clrMapOvr>
  <p:transition spd="slow">
    <p:wheel spokes="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71550" y="1557338"/>
            <a:ext cx="7488238" cy="4454525"/>
          </a:xfrm>
          <a:prstGeom prst="rect">
            <a:avLst/>
          </a:prstGeom>
        </p:spPr>
        <p:txBody>
          <a:bodyPr>
            <a:spAutoFit/>
          </a:bodyPr>
          <a:lstStyle/>
          <a:p>
            <a:pPr>
              <a:lnSpc>
                <a:spcPct val="200000"/>
              </a:lnSpc>
              <a:defRPr/>
            </a:pPr>
            <a:r>
              <a:rPr lang="fa-IR" b="1" dirty="0">
                <a:latin typeface="+mn-lt"/>
                <a:cs typeface="B Titr" pitchFamily="2" charset="-78"/>
              </a:rPr>
              <a:t>شركتي كه تصميم ميگيرد سود كمي تقسيم كند، به جاي پرداخت پول به سهامداران، مجددا آن را سرمايه گذاري مي كند. اين سرمايه گذاريهاي مجدد موجب افزايش ارزش شركت و حقوق صاحبان سهام ميشود.</a:t>
            </a:r>
          </a:p>
          <a:p>
            <a:pPr>
              <a:lnSpc>
                <a:spcPct val="200000"/>
              </a:lnSpc>
              <a:defRPr/>
            </a:pPr>
            <a:r>
              <a:rPr lang="fa-IR" b="1" dirty="0">
                <a:latin typeface="+mn-lt"/>
                <a:cs typeface="B Titr" pitchFamily="2" charset="-78"/>
              </a:rPr>
              <a:t>نتيجه نهايي سرمايه گذاري مجدد، اضافه شدن بخش منفعت سرمايه اي بازده در آينده خواهد بود.پس نرخ مالياتي پايين تر منفعت سرمايه اي، ممكن است موجب شود كه سرمايه گذاران تقسيم سود كمتر را ترجيح دهند.</a:t>
            </a:r>
          </a:p>
          <a:p>
            <a:pPr>
              <a:lnSpc>
                <a:spcPct val="200000"/>
              </a:lnSpc>
              <a:defRPr/>
            </a:pPr>
            <a:r>
              <a:rPr lang="fa-IR" b="1" dirty="0">
                <a:latin typeface="+mn-lt"/>
                <a:cs typeface="B Titr" pitchFamily="2" charset="-78"/>
              </a:rPr>
              <a:t>اين نقطه ضعف سود نقدي لزوما موجب نمي شود كه سياست يك شركت، نپرداختن سود نقدي باشد.</a:t>
            </a:r>
            <a:endParaRPr lang="en-US" b="1" dirty="0">
              <a:latin typeface="+mn-lt"/>
              <a:cs typeface="B Titr" pitchFamily="2" charset="-7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
          <p:cNvSpPr>
            <a:spLocks noChangeArrowheads="1"/>
          </p:cNvSpPr>
          <p:nvPr/>
        </p:nvSpPr>
        <p:spPr bwMode="auto">
          <a:xfrm>
            <a:off x="1476375" y="549275"/>
            <a:ext cx="6983413" cy="3416300"/>
          </a:xfrm>
          <a:prstGeom prst="rect">
            <a:avLst/>
          </a:prstGeom>
          <a:noFill/>
          <a:ln>
            <a:noFill/>
          </a:ln>
          <a:extLst/>
        </p:spPr>
        <p:txBody>
          <a:bodyPr>
            <a:spAutoFit/>
          </a:bodyPr>
          <a:lstStyle/>
          <a:p>
            <a:pPr>
              <a:lnSpc>
                <a:spcPct val="200000"/>
              </a:lnSpc>
              <a:defRPr/>
            </a:pPr>
            <a:r>
              <a:rPr lang="fa-IR" b="1" dirty="0">
                <a:solidFill>
                  <a:srgbClr val="FF0000"/>
                </a:solidFill>
                <a:latin typeface="+mn-lt"/>
                <a:cs typeface="B Titr" pitchFamily="2" charset="-78"/>
              </a:rPr>
              <a:t>خط مشی تقسیم سود سهام</a:t>
            </a:r>
            <a:endParaRPr lang="en-US" b="1" dirty="0">
              <a:solidFill>
                <a:srgbClr val="FF0000"/>
              </a:solidFill>
              <a:latin typeface="+mn-lt"/>
              <a:cs typeface="B Titr" pitchFamily="2" charset="-78"/>
            </a:endParaRPr>
          </a:p>
          <a:p>
            <a:pPr>
              <a:lnSpc>
                <a:spcPct val="200000"/>
              </a:lnSpc>
              <a:defRPr/>
            </a:pPr>
            <a:r>
              <a:rPr lang="fa-IR" b="1" dirty="0">
                <a:latin typeface="+mn-lt"/>
                <a:cs typeface="B Titr" pitchFamily="2" charset="-78"/>
              </a:rPr>
              <a:t>شرکتهای موفق سود کسب می کنند. از اینرو چهار حالت برای این سودها متصور است:</a:t>
            </a:r>
            <a:endParaRPr lang="en-US" b="1" dirty="0">
              <a:latin typeface="+mn-lt"/>
              <a:cs typeface="B Titr" pitchFamily="2" charset="-78"/>
            </a:endParaRPr>
          </a:p>
          <a:p>
            <a:pPr>
              <a:lnSpc>
                <a:spcPct val="200000"/>
              </a:lnSpc>
              <a:defRPr/>
            </a:pPr>
            <a:r>
              <a:rPr lang="fa-IR" b="1" dirty="0">
                <a:latin typeface="+mn-lt"/>
                <a:cs typeface="B Titr" pitchFamily="2" charset="-78"/>
              </a:rPr>
              <a:t>الف) مجددا در داراییهای عملیاتی سرمایه گذاری می شود </a:t>
            </a:r>
          </a:p>
          <a:p>
            <a:pPr>
              <a:lnSpc>
                <a:spcPct val="200000"/>
              </a:lnSpc>
              <a:defRPr/>
            </a:pPr>
            <a:r>
              <a:rPr lang="fa-IR" b="1" dirty="0">
                <a:latin typeface="+mn-lt"/>
                <a:cs typeface="B Titr" pitchFamily="2" charset="-78"/>
              </a:rPr>
              <a:t>ب) برای خرید اوراق بهادار به کار می رود </a:t>
            </a:r>
          </a:p>
          <a:p>
            <a:pPr>
              <a:lnSpc>
                <a:spcPct val="200000"/>
              </a:lnSpc>
              <a:defRPr/>
            </a:pPr>
            <a:r>
              <a:rPr lang="fa-IR" b="1" dirty="0">
                <a:latin typeface="+mn-lt"/>
                <a:cs typeface="B Titr" pitchFamily="2" charset="-78"/>
              </a:rPr>
              <a:t>ج) در باز پرداخت بدهی ها مورد استفاده قرار می گیرد</a:t>
            </a:r>
            <a:endParaRPr lang="en-US" b="1" dirty="0">
              <a:latin typeface="+mn-lt"/>
              <a:cs typeface="B Titr" pitchFamily="2" charset="-78"/>
            </a:endParaRPr>
          </a:p>
          <a:p>
            <a:pPr>
              <a:lnSpc>
                <a:spcPct val="200000"/>
              </a:lnSpc>
              <a:defRPr/>
            </a:pPr>
            <a:r>
              <a:rPr lang="fa-IR" b="1" dirty="0">
                <a:latin typeface="+mn-lt"/>
                <a:cs typeface="B Titr" pitchFamily="2" charset="-78"/>
              </a:rPr>
              <a:t>د) ممکن است میان سهامداران توزیع شود.</a:t>
            </a:r>
            <a:endParaRPr lang="en-US" b="1" dirty="0">
              <a:latin typeface="+mn-lt"/>
              <a:cs typeface="B Titr" pitchFamily="2" charset="-78"/>
            </a:endParaRPr>
          </a:p>
        </p:txBody>
      </p:sp>
    </p:spTree>
  </p:cSld>
  <p:clrMapOvr>
    <a:masterClrMapping/>
  </p:clrMapOvr>
  <p:transition spd="slow">
    <p:wheel spokes="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550" y="549275"/>
            <a:ext cx="7272338" cy="5078413"/>
          </a:xfrm>
          <a:prstGeom prst="rect">
            <a:avLst/>
          </a:prstGeom>
        </p:spPr>
        <p:txBody>
          <a:bodyPr>
            <a:spAutoFit/>
          </a:bodyPr>
          <a:lstStyle/>
          <a:p>
            <a:pPr>
              <a:lnSpc>
                <a:spcPct val="200000"/>
              </a:lnSpc>
              <a:defRPr/>
            </a:pPr>
            <a:r>
              <a:rPr lang="fa-IR" b="1" dirty="0">
                <a:latin typeface="+mn-lt"/>
                <a:cs typeface="B Titr" pitchFamily="2" charset="-78"/>
              </a:rPr>
              <a:t>عوامل موجود در دنياي واقعي كه سود نقدي زياد را توجيه مي كند:</a:t>
            </a:r>
            <a:endParaRPr lang="fa-IR" dirty="0">
              <a:solidFill>
                <a:srgbClr val="FFCCFF"/>
              </a:solidFill>
              <a:latin typeface="Arial" pitchFamily="34" charset="0"/>
              <a:cs typeface="Arial" pitchFamily="34" charset="0"/>
            </a:endParaRPr>
          </a:p>
          <a:p>
            <a:pPr>
              <a:lnSpc>
                <a:spcPct val="200000"/>
              </a:lnSpc>
              <a:defRPr/>
            </a:pPr>
            <a:r>
              <a:rPr lang="fa-IR" b="1" dirty="0">
                <a:latin typeface="+mn-lt"/>
                <a:cs typeface="B Titr" pitchFamily="2" charset="-78"/>
              </a:rPr>
              <a:t>شركت به چه دلايلي ممكن است سود نقدي بيشتري به سهامداران خود بپردازد، حتي اگر ناچار شود براي تامين آن ، سهام جديد منتشر كند.</a:t>
            </a:r>
          </a:p>
          <a:p>
            <a:pPr>
              <a:lnSpc>
                <a:spcPct val="200000"/>
              </a:lnSpc>
              <a:defRPr/>
            </a:pPr>
            <a:r>
              <a:rPr lang="fa-IR" b="1" dirty="0">
                <a:latin typeface="+mn-lt"/>
                <a:cs typeface="B Titr" pitchFamily="2" charset="-78"/>
              </a:rPr>
              <a:t>ارزش فعلي سودهاي نقدي نزديكتر ، بيشتر از ارزش فعلي سودهاي نقدي دورتر است.</a:t>
            </a:r>
          </a:p>
          <a:p>
            <a:pPr>
              <a:lnSpc>
                <a:spcPct val="200000"/>
              </a:lnSpc>
              <a:defRPr/>
            </a:pPr>
            <a:r>
              <a:rPr lang="fa-IR" b="1" dirty="0">
                <a:latin typeface="+mn-lt"/>
                <a:cs typeface="B Titr" pitchFamily="2" charset="-78"/>
              </a:rPr>
              <a:t>از بين دو شركتي كه در كل، قدرت سودآوري و جايگاه آنها در يك صنعت برابر است، سهام شركتي كه سود نقدي بيشتري ميپردازد، تقريبا همواره قيمت بالاتري دارد.</a:t>
            </a:r>
          </a:p>
          <a:p>
            <a:pPr>
              <a:lnSpc>
                <a:spcPct val="200000"/>
              </a:lnSpc>
              <a:defRPr/>
            </a:pPr>
            <a:endParaRPr lang="fa-IR" b="1" dirty="0">
              <a:latin typeface="+mn-lt"/>
              <a:cs typeface="B Titr" pitchFamily="2" charset="-78"/>
            </a:endParaRPr>
          </a:p>
          <a:p>
            <a:pPr>
              <a:lnSpc>
                <a:spcPct val="200000"/>
              </a:lnSpc>
              <a:defRPr/>
            </a:pPr>
            <a:r>
              <a:rPr lang="fa-IR" b="1" dirty="0">
                <a:latin typeface="+mn-lt"/>
                <a:cs typeface="B Titr" pitchFamily="2" charset="-78"/>
              </a:rPr>
              <a:t>طرفداران اين ديدگاه بارها به دو عامل توجيه كننده سود بيشتر اشاره دارند: تمايل به سود فعلي و گريز از عدم اطمينان.</a:t>
            </a:r>
            <a:endParaRPr lang="en-US" b="1" dirty="0">
              <a:latin typeface="+mn-lt"/>
              <a:cs typeface="B Titr" pitchFamily="2" charset="-7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550" y="549275"/>
            <a:ext cx="7416800" cy="4454525"/>
          </a:xfrm>
          <a:prstGeom prst="rect">
            <a:avLst/>
          </a:prstGeom>
        </p:spPr>
        <p:txBody>
          <a:bodyPr>
            <a:spAutoFit/>
          </a:bodyPr>
          <a:lstStyle/>
          <a:p>
            <a:pPr>
              <a:lnSpc>
                <a:spcPct val="200000"/>
              </a:lnSpc>
              <a:defRPr/>
            </a:pPr>
            <a:r>
              <a:rPr lang="fa-IR" b="1" dirty="0">
                <a:latin typeface="+mn-lt"/>
                <a:cs typeface="B Titr" pitchFamily="2" charset="-78"/>
              </a:rPr>
              <a:t>تمايل به سود جاري:</a:t>
            </a:r>
          </a:p>
          <a:p>
            <a:pPr>
              <a:lnSpc>
                <a:spcPct val="200000"/>
              </a:lnSpc>
              <a:defRPr/>
            </a:pPr>
            <a:r>
              <a:rPr lang="fa-IR" b="1" dirty="0">
                <a:latin typeface="+mn-lt"/>
                <a:cs typeface="B Titr" pitchFamily="2" charset="-78"/>
              </a:rPr>
              <a:t>فروش سهامي كه سود نقدي كمي دارد، مستلزم پذيرش كارمزد كارگزاري و ساير هزينه هاي معاملات است، درضمن ممكن است با توجه به كمتر بودن نرخ ماليات منفعت سرمايه اي، سرمايه گذاران سهم خود را نفروشند.</a:t>
            </a:r>
          </a:p>
          <a:p>
            <a:pPr>
              <a:lnSpc>
                <a:spcPct val="200000"/>
              </a:lnSpc>
              <a:defRPr/>
            </a:pPr>
            <a:r>
              <a:rPr lang="fa-IR" b="1" dirty="0">
                <a:latin typeface="+mn-lt"/>
                <a:cs typeface="B Titr" pitchFamily="2" charset="-78"/>
              </a:rPr>
              <a:t>با سرمايه گذاري در سهامي كه سود نقدي بالايي دارند مي توان از اين هزينه هاي نقدي مستقيم اجتناب كرد. همچنين ممكن است به دليل صرف وقت براي فروش سهام و ترس از مصرف كردن اصل سرمايه، بسياري از سرمايه گذاران به طرف خريد سهامي سوق دهد كه سود نقدي بالايي دارند.</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650" y="692150"/>
            <a:ext cx="7416800" cy="4524375"/>
          </a:xfrm>
          <a:prstGeom prst="rect">
            <a:avLst/>
          </a:prstGeom>
        </p:spPr>
        <p:txBody>
          <a:bodyPr>
            <a:spAutoFit/>
          </a:bodyPr>
          <a:lstStyle/>
          <a:p>
            <a:pPr>
              <a:lnSpc>
                <a:spcPct val="200000"/>
              </a:lnSpc>
              <a:defRPr/>
            </a:pPr>
            <a:r>
              <a:rPr lang="fa-IR" b="1" dirty="0">
                <a:latin typeface="+mn-lt"/>
                <a:cs typeface="B Titr" pitchFamily="2" charset="-78"/>
              </a:rPr>
              <a:t>گريز از عدم اطمينان:</a:t>
            </a:r>
          </a:p>
          <a:p>
            <a:pPr algn="just">
              <a:lnSpc>
                <a:spcPct val="200000"/>
              </a:lnSpc>
              <a:defRPr/>
            </a:pPr>
            <a:r>
              <a:rPr lang="fa-IR" b="1" dirty="0">
                <a:latin typeface="+mn-lt"/>
                <a:cs typeface="B Titr" pitchFamily="2" charset="-78"/>
              </a:rPr>
              <a:t>سرمايه گذاراني كه نيازهاي مصرفي فعلي آنها زياد است، سود نقدي بالاتر را ترجيح ميدهند. سياست تقسيم سود بيشتر، براي سهامداران مزايايي دارد، چون موجب برطرف شدن عدم اطمينان مي شود.</a:t>
            </a:r>
          </a:p>
          <a:p>
            <a:pPr algn="just">
              <a:lnSpc>
                <a:spcPct val="200000"/>
              </a:lnSpc>
              <a:defRPr/>
            </a:pPr>
            <a:r>
              <a:rPr lang="fa-IR" b="1" dirty="0">
                <a:latin typeface="+mn-lt"/>
                <a:cs typeface="B Titr" pitchFamily="2" charset="-78"/>
              </a:rPr>
              <a:t>سرمايه گذاران با پيش بيني و تنزيل سودهاي نقدي آينده اوراق بهادار را قيمت گذاري مي كنند.عدم اطمينان از پيش بيني سودهاي نقدي نزديكتر، كمتر از عدم اطمينان موجود در سودهاي نقدي دورتر است.پس قيمت سهام شركتهايي كه اكنون سود نقدي كمتري مي پردازند تا در آينده با پرداخت سود نقدي بالاتر آن را جبران كنند، كمتر باشد.</a:t>
            </a:r>
            <a:endParaRPr lang="en-US" b="1" dirty="0">
              <a:latin typeface="+mn-lt"/>
              <a:cs typeface="B Titr" pitchFamily="2" charset="-7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1" descr="Screen Clipping"/>
          <p:cNvPicPr>
            <a:picLocks noChangeAspect="1"/>
          </p:cNvPicPr>
          <p:nvPr/>
        </p:nvPicPr>
        <p:blipFill>
          <a:blip r:embed="rId2" cstate="print"/>
          <a:srcRect/>
          <a:stretch>
            <a:fillRect/>
          </a:stretch>
        </p:blipFill>
        <p:spPr bwMode="auto">
          <a:xfrm>
            <a:off x="709613" y="765175"/>
            <a:ext cx="7845425" cy="4821238"/>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Box 3"/>
          <p:cNvSpPr txBox="1">
            <a:spLocks noChangeArrowheads="1"/>
          </p:cNvSpPr>
          <p:nvPr/>
        </p:nvSpPr>
        <p:spPr bwMode="auto">
          <a:xfrm>
            <a:off x="357188" y="642938"/>
            <a:ext cx="8429625" cy="5754687"/>
          </a:xfrm>
          <a:prstGeom prst="rect">
            <a:avLst/>
          </a:prstGeom>
          <a:noFill/>
          <a:ln w="9525">
            <a:noFill/>
            <a:miter lim="800000"/>
            <a:headEnd/>
            <a:tailEnd/>
          </a:ln>
        </p:spPr>
        <p:txBody>
          <a:bodyPr>
            <a:spAutoFit/>
          </a:bodyPr>
          <a:lstStyle/>
          <a:p>
            <a:r>
              <a:rPr lang="fa-IR" sz="3200" b="1">
                <a:solidFill>
                  <a:srgbClr val="0070C0"/>
                </a:solidFill>
                <a:latin typeface="Lucida Sans Unicode" pitchFamily="34" charset="0"/>
              </a:rPr>
              <a:t>مدل ارزش افزوده اقتصادي</a:t>
            </a:r>
            <a:r>
              <a:rPr lang="en-US" sz="3200" b="1">
                <a:solidFill>
                  <a:srgbClr val="0070C0"/>
                </a:solidFill>
                <a:latin typeface="Lucida Sans Unicode" pitchFamily="34" charset="0"/>
              </a:rPr>
              <a:t>(EVA)</a:t>
            </a:r>
            <a:r>
              <a:rPr lang="ar-SA" sz="3200" b="1">
                <a:solidFill>
                  <a:srgbClr val="0070C0"/>
                </a:solidFill>
                <a:latin typeface="Lucida Sans Unicode" pitchFamily="34" charset="0"/>
              </a:rPr>
              <a:t> </a:t>
            </a:r>
            <a:r>
              <a:rPr lang="ar-SA" sz="2400">
                <a:solidFill>
                  <a:srgbClr val="FF0000"/>
                </a:solidFill>
                <a:latin typeface="Lucida Sans Unicode" pitchFamily="34" charset="0"/>
              </a:rPr>
              <a:t>  </a:t>
            </a:r>
            <a:endParaRPr lang="fa-IR" sz="2400">
              <a:solidFill>
                <a:srgbClr val="FF0000"/>
              </a:solidFill>
              <a:latin typeface="Lucida Sans Unicode" pitchFamily="34" charset="0"/>
            </a:endParaRPr>
          </a:p>
          <a:p>
            <a:endParaRPr lang="en-US" sz="2400">
              <a:solidFill>
                <a:srgbClr val="FF0000"/>
              </a:solidFill>
              <a:latin typeface="Lucida Sans Unicode" pitchFamily="34" charset="0"/>
            </a:endParaRPr>
          </a:p>
          <a:p>
            <a:r>
              <a:rPr lang="fa-IR" sz="2400">
                <a:latin typeface="Lucida Sans Unicode" pitchFamily="34" charset="0"/>
                <a:cs typeface="B Zar" pitchFamily="2" charset="-78"/>
              </a:rPr>
              <a:t>استرن استيوارت،جوئل استرن و بنت استيوارت ارزش افزوده اقتصادي</a:t>
            </a:r>
            <a:r>
              <a:rPr lang="en-US" sz="2400">
                <a:latin typeface="Lucida Sans Unicode" pitchFamily="34" charset="0"/>
                <a:cs typeface="B Zar" pitchFamily="2" charset="-78"/>
              </a:rPr>
              <a:t>(EVA)</a:t>
            </a:r>
            <a:r>
              <a:rPr lang="fa-IR" sz="2400">
                <a:latin typeface="Lucida Sans Unicode" pitchFamily="34" charset="0"/>
                <a:cs typeface="B Zar" pitchFamily="2" charset="-78"/>
              </a:rPr>
              <a:t>رانوعي نمادتجاري تلقي مي كنندكه بيانگرسودباقيمانده پس ازپوشش هزينه سرمايه توسط سودهاي عملياتي است.استرن توضيح مي دهدكه نرخ بازده كسب شده توسط اعتباردهندگان و سهامداران مي بايست متناسب با ريسك پذيرفته شده،كافي باشد.اگرسود باقيمانده(بعبـارتي</a:t>
            </a:r>
            <a:r>
              <a:rPr lang="en-US" sz="2400">
                <a:latin typeface="Lucida Sans Unicode" pitchFamily="34" charset="0"/>
                <a:cs typeface="B Zar" pitchFamily="2" charset="-78"/>
              </a:rPr>
              <a:t>EVA</a:t>
            </a:r>
            <a:r>
              <a:rPr lang="fa-IR" sz="2400">
                <a:latin typeface="Lucida Sans Unicode" pitchFamily="34" charset="0"/>
                <a:cs typeface="B Zar" pitchFamily="2" charset="-78"/>
              </a:rPr>
              <a:t>) صفر باشد،آنگاه نرخ بازده عملياتي شركت برابراست با نرخ بازده موردانتظاري كه سرمايـه گذاران درقبال ريسك معين پذيرفته اند.</a:t>
            </a:r>
            <a:endParaRPr lang="en-US" sz="2400">
              <a:latin typeface="Lucida Sans Unicode" pitchFamily="34" charset="0"/>
              <a:cs typeface="B Zar" pitchFamily="2" charset="-78"/>
            </a:endParaRPr>
          </a:p>
          <a:p>
            <a:r>
              <a:rPr lang="ar-SA" sz="2400">
                <a:latin typeface="Lucida Sans Unicode" pitchFamily="34" charset="0"/>
                <a:cs typeface="B Zar" pitchFamily="2" charset="-78"/>
              </a:rPr>
              <a:t>    برمبناي مدل </a:t>
            </a:r>
            <a:r>
              <a:rPr lang="en-US" sz="2400">
                <a:latin typeface="Lucida Sans Unicode" pitchFamily="34" charset="0"/>
                <a:cs typeface="B Zar" pitchFamily="2" charset="-78"/>
              </a:rPr>
              <a:t>EVA</a:t>
            </a:r>
            <a:r>
              <a:rPr lang="fa-IR" sz="2400">
                <a:latin typeface="Lucida Sans Unicode" pitchFamily="34" charset="0"/>
                <a:cs typeface="B Zar" pitchFamily="2" charset="-78"/>
              </a:rPr>
              <a:t>،ارزش يك شركت برابر است با ارزش كل سرمايه بكارگرفته شده توسط شركــت بعلاوه ارزش فعلي ارزش افزوده اقتصادي پيش بيني شده. بنابرايـــــن ســــه عامل در مدل </a:t>
            </a:r>
            <a:r>
              <a:rPr lang="en-US" sz="2400">
                <a:latin typeface="Lucida Sans Unicode" pitchFamily="34" charset="0"/>
                <a:cs typeface="B Zar" pitchFamily="2" charset="-78"/>
              </a:rPr>
              <a:t>EVA</a:t>
            </a:r>
            <a:r>
              <a:rPr lang="fa-IR" sz="2400">
                <a:latin typeface="Lucida Sans Unicode" pitchFamily="34" charset="0"/>
                <a:cs typeface="B Zar" pitchFamily="2" charset="-78"/>
              </a:rPr>
              <a:t>موثرند، كل سرمايه بكارگرفته شده ،سود خالص عملياتي پس از كسر ماليات ونرخ هزينه سرمايه.نرخ هزينه سرمايه بطوردقيق قابل اندازه گيري نيست ولي مي توان با استفاده از اطلاعات موجود آنرا محاسبه نمود.استيوارت(1991)نرخ هزينه سرمايه را معادل كل سرمايه بكار گرفته شده تقسيم بركل داراييهاي بدون بهره پس ازكسر بدهيهاي جاري معرفي مي كند</a:t>
            </a:r>
            <a:endParaRPr lang="en-US" sz="2400">
              <a:latin typeface="Lucida Sans Unicode" pitchFamily="34" charset="0"/>
              <a:cs typeface="B Zar"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288" y="836613"/>
            <a:ext cx="7777162" cy="6556375"/>
          </a:xfrm>
          <a:prstGeom prst="rect">
            <a:avLst/>
          </a:prstGeom>
        </p:spPr>
        <p:txBody>
          <a:bodyPr>
            <a:spAutoFit/>
          </a:bodyPr>
          <a:lstStyle/>
          <a:p>
            <a:pPr>
              <a:lnSpc>
                <a:spcPct val="200000"/>
              </a:lnSpc>
              <a:defRPr/>
            </a:pPr>
            <a:r>
              <a:rPr lang="ar-SA" sz="2400" b="1" dirty="0">
                <a:latin typeface="+mn-lt"/>
                <a:cs typeface="B Titr" pitchFamily="2" charset="-78"/>
              </a:rPr>
              <a:t>برای تعیین ارزش یک رشته بر اساس این باور قرار دارد که ارزش شرکت برابر است با منفعی که در آینده مالکان می توانند از محل سود خالص به دست آورند</a:t>
            </a:r>
            <a:r>
              <a:rPr lang="en-US" sz="2400" b="1" dirty="0">
                <a:latin typeface="+mn-lt"/>
                <a:cs typeface="B Titr" pitchFamily="2" charset="-78"/>
              </a:rPr>
              <a:t>.</a:t>
            </a:r>
            <a:br>
              <a:rPr lang="en-US" sz="2400" b="1" dirty="0">
                <a:latin typeface="+mn-lt"/>
                <a:cs typeface="B Titr" pitchFamily="2" charset="-78"/>
              </a:rPr>
            </a:br>
            <a:r>
              <a:rPr lang="ar-SA" sz="2400" b="1" dirty="0">
                <a:latin typeface="+mn-lt"/>
                <a:cs typeface="B Titr" pitchFamily="2" charset="-78"/>
              </a:rPr>
              <a:t>یک قاعده مبتنی بر عقل سلیم این است که ارزش شرکت پنج برابر سود سالانه کنونی تعیین شود. اگر از این روش استفاده شود باید از میانگین سود پنج سال استفاده کرد. لازم به یادآوری است که شرکت برای پایین آوردن مالیات‌ها می کوشد تا آنجا که امکان دارد، در </a:t>
            </a:r>
            <a:r>
              <a:rPr lang="fa-IR" sz="2400" b="1" dirty="0">
                <a:latin typeface="+mn-lt"/>
                <a:cs typeface="B Titr" pitchFamily="2" charset="-78"/>
              </a:rPr>
              <a:t>گ</a:t>
            </a:r>
            <a:r>
              <a:rPr lang="ar-SA" sz="2400" b="1" dirty="0">
                <a:latin typeface="+mn-lt"/>
                <a:cs typeface="B Titr" pitchFamily="2" charset="-78"/>
              </a:rPr>
              <a:t>زارشات مالی سود کمتری نشان دهد</a:t>
            </a:r>
            <a:r>
              <a:rPr lang="en-US" sz="2400" b="1" dirty="0">
                <a:latin typeface="+mn-lt"/>
                <a:cs typeface="B Titr" pitchFamily="2" charset="-78"/>
              </a:rPr>
              <a:t>.</a:t>
            </a:r>
            <a:r>
              <a:rPr lang="en-US" dirty="0">
                <a:latin typeface="Arial" pitchFamily="34" charset="0"/>
                <a:cs typeface="Arial" pitchFamily="34" charset="0"/>
              </a:rPr>
              <a:t/>
            </a:r>
            <a:br>
              <a:rPr lang="en-US" dirty="0">
                <a:latin typeface="Arial" pitchFamily="34" charset="0"/>
                <a:cs typeface="Arial" pitchFamily="34" charset="0"/>
              </a:rPr>
            </a:br>
            <a:endParaRPr lang="fa-I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ontent Placeholder 1"/>
          <p:cNvSpPr>
            <a:spLocks noGrp="1"/>
          </p:cNvSpPr>
          <p:nvPr>
            <p:ph idx="1"/>
          </p:nvPr>
        </p:nvSpPr>
        <p:spPr/>
        <p:txBody>
          <a:bodyPr/>
          <a:lstStyle/>
          <a:p>
            <a:pPr algn="just"/>
            <a:r>
              <a:rPr lang="fa-IR" sz="2000" smtClean="0">
                <a:cs typeface="B Titr" pitchFamily="2" charset="-78"/>
              </a:rPr>
              <a:t>1-روش ارزش فعلی</a:t>
            </a:r>
          </a:p>
          <a:p>
            <a:pPr algn="just"/>
            <a:r>
              <a:rPr lang="fa-IR" sz="2000" smtClean="0">
                <a:cs typeface="B Titr" pitchFamily="2" charset="-78"/>
              </a:rPr>
              <a:t>2-روش ضریب قیمت به سود هر سهم (</a:t>
            </a:r>
            <a:r>
              <a:rPr lang="en-US" sz="2000" smtClean="0">
                <a:cs typeface="B Titr" pitchFamily="2" charset="-78"/>
              </a:rPr>
              <a:t>P/E</a:t>
            </a:r>
            <a:r>
              <a:rPr lang="fa-IR" sz="2000" smtClean="0">
                <a:cs typeface="B Titr" pitchFamily="2" charset="-78"/>
              </a:rPr>
              <a:t>)</a:t>
            </a:r>
          </a:p>
          <a:p>
            <a:pPr algn="just"/>
            <a:endParaRPr lang="fa-IR" sz="2000" smtClean="0">
              <a:cs typeface="B Titr" pitchFamily="2" charset="-78"/>
            </a:endParaRPr>
          </a:p>
          <a:p>
            <a:pPr algn="just"/>
            <a:r>
              <a:rPr lang="fa-IR" sz="2000" smtClean="0">
                <a:cs typeface="B Titr" pitchFamily="2" charset="-78"/>
              </a:rPr>
              <a:t>در روش ارزش فعلی ، جریانات آتی بازده ای که قرار است از سهام عادی دریافت شود با استفاده از نرخ تنزیل مناسبی (نرخ بازده مورد انتظار سرمایه گذاران)در زمان حال محاسبه می شود.</a:t>
            </a:r>
          </a:p>
          <a:p>
            <a:pPr algn="just"/>
            <a:endParaRPr lang="fa-IR" sz="2000" smtClean="0">
              <a:cs typeface="B Titr" pitchFamily="2" charset="-78"/>
            </a:endParaRPr>
          </a:p>
          <a:p>
            <a:pPr algn="just"/>
            <a:r>
              <a:rPr lang="fa-IR" sz="2000" smtClean="0">
                <a:cs typeface="B Titr" pitchFamily="2" charset="-78"/>
              </a:rPr>
              <a:t>روش ضریب قیمت به سود هر سهم (</a:t>
            </a:r>
            <a:r>
              <a:rPr lang="en-US" sz="2000" smtClean="0">
                <a:cs typeface="B Titr" pitchFamily="2" charset="-78"/>
              </a:rPr>
              <a:t>P/E</a:t>
            </a:r>
            <a:r>
              <a:rPr lang="fa-IR" sz="2000" smtClean="0">
                <a:cs typeface="B Titr" pitchFamily="2" charset="-78"/>
              </a:rPr>
              <a:t>)نشان می دهد که قیمت هر سهم چند برابر سود آن سهم است.تحلیل گران این روش را ترجیح می دهند .</a:t>
            </a:r>
          </a:p>
        </p:txBody>
      </p:sp>
      <p:sp>
        <p:nvSpPr>
          <p:cNvPr id="3" name="Title 2"/>
          <p:cNvSpPr>
            <a:spLocks noGrp="1"/>
          </p:cNvSpPr>
          <p:nvPr>
            <p:ph type="title"/>
          </p:nvPr>
        </p:nvSpPr>
        <p:spPr>
          <a:xfrm>
            <a:off x="395536" y="260648"/>
            <a:ext cx="8229600" cy="1143000"/>
          </a:xfrm>
        </p:spPr>
        <p:txBody>
          <a:bodyPr>
            <a:noAutofit/>
          </a:bodyPr>
          <a:lstStyle/>
          <a:p>
            <a:pPr algn="r" fontAlgn="auto">
              <a:spcAft>
                <a:spcPts val="0"/>
              </a:spcAft>
              <a:defRPr/>
            </a:pPr>
            <a:r>
              <a:rPr lang="fa-IR" sz="2400" dirty="0" smtClean="0">
                <a:solidFill>
                  <a:srgbClr val="0070C0"/>
                </a:solidFill>
              </a:rPr>
              <a:t>دو روش اساسی تجزیه و تحلیل ارزشیابی سهام عادی که معمولا در دنیای اوراق بهادار مورد استفاده قرار می گیرد عبارتند از:</a:t>
            </a:r>
            <a:r>
              <a:rPr lang="fa-IR" sz="2400" dirty="0" smtClean="0"/>
              <a:t/>
            </a:r>
            <a:br>
              <a:rPr lang="fa-IR" sz="2400" dirty="0" smtClean="0"/>
            </a:br>
            <a:endParaRPr lang="fa-IR" sz="2400" dirty="0"/>
          </a:p>
        </p:txBody>
      </p:sp>
    </p:spTree>
  </p:cSld>
  <p:clrMapOvr>
    <a:masterClrMapping/>
  </p:clrMapOvr>
  <p:transition>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Content Placeholder 5"/>
          <p:cNvSpPr>
            <a:spLocks noGrp="1"/>
          </p:cNvSpPr>
          <p:nvPr>
            <p:ph idx="1"/>
          </p:nvPr>
        </p:nvSpPr>
        <p:spPr>
          <a:xfrm>
            <a:off x="323850" y="2781300"/>
            <a:ext cx="8229600" cy="3527425"/>
          </a:xfrm>
        </p:spPr>
        <p:txBody>
          <a:bodyPr/>
          <a:lstStyle/>
          <a:p>
            <a:r>
              <a:rPr lang="en-US" sz="2000" smtClean="0">
                <a:cs typeface="B Titr" pitchFamily="2" charset="-78"/>
              </a:rPr>
              <a:t>K</a:t>
            </a:r>
            <a:r>
              <a:rPr lang="fa-IR" sz="2000" smtClean="0">
                <a:cs typeface="B Titr" pitchFamily="2" charset="-78"/>
              </a:rPr>
              <a:t> =نرخ تنزیل مناسب یا حداقل نرخ بازده مورد انتظار</a:t>
            </a:r>
          </a:p>
          <a:p>
            <a:pPr>
              <a:buFont typeface="Wingdings 3" pitchFamily="18" charset="2"/>
              <a:buNone/>
            </a:pPr>
            <a:r>
              <a:rPr lang="fa-IR" sz="2000" smtClean="0">
                <a:cs typeface="B Titr" pitchFamily="2" charset="-78"/>
              </a:rPr>
              <a:t>  </a:t>
            </a:r>
            <a:r>
              <a:rPr lang="en-US" sz="2000" smtClean="0">
                <a:cs typeface="B Titr" pitchFamily="2" charset="-78"/>
              </a:rPr>
              <a:t>V</a:t>
            </a:r>
            <a:r>
              <a:rPr lang="en-US" sz="1400" smtClean="0">
                <a:cs typeface="B Titr" pitchFamily="2" charset="-78"/>
              </a:rPr>
              <a:t>0</a:t>
            </a:r>
            <a:r>
              <a:rPr lang="fa-IR" sz="2000" smtClean="0">
                <a:cs typeface="B Titr" pitchFamily="2" charset="-78"/>
              </a:rPr>
              <a:t>=ارزش برآوردی هر اوراق بهادار</a:t>
            </a:r>
          </a:p>
          <a:p>
            <a:endParaRPr lang="fa-IR" sz="2000" smtClean="0">
              <a:cs typeface="B Titr" pitchFamily="2" charset="-78"/>
            </a:endParaRPr>
          </a:p>
          <a:p>
            <a:r>
              <a:rPr lang="fa-IR" sz="2000" smtClean="0">
                <a:cs typeface="B Titr" pitchFamily="2" charset="-78"/>
              </a:rPr>
              <a:t>برای اینکه سرمایه گذاری بتواند از این معامله استفاده کند باید مراحل زیر را انجام دهد:</a:t>
            </a:r>
          </a:p>
          <a:p>
            <a:pPr>
              <a:buFont typeface="Wingdings 3" pitchFamily="18" charset="2"/>
              <a:buNone/>
            </a:pPr>
            <a:endParaRPr lang="fa-IR" sz="2000" smtClean="0">
              <a:cs typeface="B Titr" pitchFamily="2" charset="-78"/>
            </a:endParaRPr>
          </a:p>
          <a:p>
            <a:r>
              <a:rPr lang="fa-IR" sz="2000" smtClean="0">
                <a:cs typeface="B Titr" pitchFamily="2" charset="-78"/>
              </a:rPr>
              <a:t>1-برآورد نرخ تنزیل ،یا نرخ بازده مورد انتظار مناسب</a:t>
            </a:r>
          </a:p>
          <a:p>
            <a:r>
              <a:rPr lang="fa-IR" sz="2000" smtClean="0">
                <a:cs typeface="B Titr" pitchFamily="2" charset="-78"/>
              </a:rPr>
              <a:t>2-برآورد مبلغ و زمان جریانات نقدی آتی</a:t>
            </a:r>
          </a:p>
        </p:txBody>
      </p:sp>
      <p:sp>
        <p:nvSpPr>
          <p:cNvPr id="3" name="Title 2"/>
          <p:cNvSpPr>
            <a:spLocks noGrp="1"/>
          </p:cNvSpPr>
          <p:nvPr>
            <p:ph type="title"/>
          </p:nvPr>
        </p:nvSpPr>
        <p:spPr>
          <a:xfrm>
            <a:off x="609600" y="228600"/>
            <a:ext cx="8291264" cy="1570186"/>
          </a:xfrm>
        </p:spPr>
        <p:txBody>
          <a:bodyPr anchor="t">
            <a:normAutofit fontScale="90000"/>
          </a:bodyPr>
          <a:lstStyle/>
          <a:p>
            <a:pPr algn="r" fontAlgn="auto">
              <a:spcAft>
                <a:spcPts val="0"/>
              </a:spcAft>
              <a:defRPr/>
            </a:pPr>
            <a:r>
              <a:rPr lang="fa-IR" sz="3100" dirty="0" smtClean="0">
                <a:solidFill>
                  <a:srgbClr val="0070C0"/>
                </a:solidFill>
              </a:rPr>
              <a:t>روش ارزش فعلی</a:t>
            </a:r>
            <a:r>
              <a:rPr lang="fa-IR" sz="2800" dirty="0" smtClean="0"/>
              <a:t/>
            </a:r>
            <a:br>
              <a:rPr lang="fa-IR" sz="2800" dirty="0" smtClean="0"/>
            </a:br>
            <a:r>
              <a:rPr lang="fa-IR" sz="3100" dirty="0" smtClean="0"/>
              <a:t/>
            </a:r>
            <a:br>
              <a:rPr lang="fa-IR" sz="3100" dirty="0" smtClean="0"/>
            </a:br>
            <a:r>
              <a:rPr lang="fa-IR" sz="2700" dirty="0" smtClean="0">
                <a:solidFill>
                  <a:srgbClr val="FF0000"/>
                </a:solidFill>
                <a:effectLst/>
              </a:rPr>
              <a:t>ارزش فعلی اوراق بهادار </a:t>
            </a:r>
            <a:r>
              <a:rPr lang="fa-IR" sz="2700" dirty="0" smtClean="0">
                <a:solidFill>
                  <a:schemeClr val="tx1"/>
                </a:solidFill>
                <a:effectLst/>
              </a:rPr>
              <a:t>برابر است با ارزش فعلی (تنزیل شده)جریانات نقدی آتی که سرمایه گذاران انتظار دارند از دارایی خود بدست آورند.</a:t>
            </a:r>
            <a:r>
              <a:rPr lang="fa-IR" sz="1800" dirty="0" smtClean="0"/>
              <a:t/>
            </a:r>
            <a:br>
              <a:rPr lang="fa-IR" sz="1800" dirty="0" smtClean="0"/>
            </a:br>
            <a:r>
              <a:rPr lang="fa-IR" sz="1600" dirty="0" smtClean="0"/>
              <a:t/>
            </a:r>
            <a:br>
              <a:rPr lang="fa-IR" sz="1600" dirty="0" smtClean="0"/>
            </a:br>
            <a:r>
              <a:rPr lang="fa-IR" sz="1600" dirty="0" smtClean="0">
                <a:effectLst/>
              </a:rPr>
              <a:t>                                                                        </a:t>
            </a:r>
            <a:r>
              <a:rPr lang="fa-IR" sz="2800" dirty="0" smtClean="0">
                <a:effectLst/>
              </a:rPr>
              <a:t>                        </a:t>
            </a:r>
            <a:r>
              <a:rPr lang="fa-IR" sz="1800" dirty="0" smtClean="0">
                <a:effectLst/>
              </a:rPr>
              <a:t>جریانات نقدی</a:t>
            </a:r>
            <a:endParaRPr lang="fa-IR" sz="2800" dirty="0">
              <a:effectLst/>
            </a:endParaRPr>
          </a:p>
        </p:txBody>
      </p:sp>
      <p:graphicFrame>
        <p:nvGraphicFramePr>
          <p:cNvPr id="1026" name="Object 6"/>
          <p:cNvGraphicFramePr>
            <a:graphicFrameLocks noChangeAspect="1"/>
          </p:cNvGraphicFramePr>
          <p:nvPr/>
        </p:nvGraphicFramePr>
        <p:xfrm>
          <a:off x="1187450" y="2565400"/>
          <a:ext cx="1905000" cy="609600"/>
        </p:xfrm>
        <a:graphic>
          <a:graphicData uri="http://schemas.openxmlformats.org/presentationml/2006/ole">
            <p:oleObj spid="_x0000_s1026" name="Equation" r:id="rId3" imgW="748975" imgH="393529" progId="Equation.3">
              <p:embed/>
            </p:oleObj>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Content Placeholder 1"/>
          <p:cNvSpPr>
            <a:spLocks noGrp="1"/>
          </p:cNvSpPr>
          <p:nvPr>
            <p:ph idx="1"/>
          </p:nvPr>
        </p:nvSpPr>
        <p:spPr/>
        <p:txBody>
          <a:bodyPr/>
          <a:lstStyle/>
          <a:p>
            <a:pPr algn="justLow"/>
            <a:r>
              <a:rPr lang="fa-IR" sz="2400" smtClean="0">
                <a:cs typeface="B Titr" pitchFamily="2" charset="-78"/>
              </a:rPr>
              <a:t>سرمایه گذاری که در حال بررسی خرید سهام عادی است باید ریسک این سهام و حداقل نرخ بازده مورد انتظاری که سرمایه گذاران را به این خرید تشویق می کند مورد ارزیابی قرار دهد.</a:t>
            </a:r>
          </a:p>
          <a:p>
            <a:pPr algn="justLow"/>
            <a:r>
              <a:rPr lang="fa-IR" sz="2400" smtClean="0">
                <a:cs typeface="B Titr" pitchFamily="2" charset="-78"/>
              </a:rPr>
              <a:t>هزینه فرصت:</a:t>
            </a:r>
          </a:p>
          <a:p>
            <a:pPr algn="justLow"/>
            <a:r>
              <a:rPr lang="fa-IR" sz="2400" smtClean="0">
                <a:cs typeface="B Titr" pitchFamily="2" charset="-78"/>
              </a:rPr>
              <a:t>حداقل بازده مورد انتظار یا نرخ بازده مورد انتظاربه عنوان هزینه فرصت محسوب می شود.</a:t>
            </a:r>
          </a:p>
          <a:p>
            <a:pPr algn="justLow"/>
            <a:endParaRPr lang="fa-IR" sz="2400" smtClean="0">
              <a:cs typeface="B Titr" pitchFamily="2" charset="-78"/>
            </a:endParaRPr>
          </a:p>
        </p:txBody>
      </p:sp>
      <p:sp>
        <p:nvSpPr>
          <p:cNvPr id="3" name="Title 2"/>
          <p:cNvSpPr>
            <a:spLocks noGrp="1"/>
          </p:cNvSpPr>
          <p:nvPr>
            <p:ph type="title"/>
          </p:nvPr>
        </p:nvSpPr>
        <p:spPr/>
        <p:txBody>
          <a:bodyPr/>
          <a:lstStyle/>
          <a:p>
            <a:pPr algn="r" fontAlgn="auto">
              <a:spcAft>
                <a:spcPts val="0"/>
              </a:spcAft>
              <a:defRPr/>
            </a:pPr>
            <a:r>
              <a:rPr lang="fa-IR" sz="3200" dirty="0" smtClean="0">
                <a:solidFill>
                  <a:srgbClr val="0070C0"/>
                </a:solidFill>
              </a:rPr>
              <a:t>نرخ بازده مورد انتظار برای سهام عادی</a:t>
            </a:r>
            <a:r>
              <a:rPr lang="fa-IR" sz="2000" dirty="0" smtClean="0"/>
              <a:t/>
            </a:r>
            <a:br>
              <a:rPr lang="fa-IR" sz="2000" dirty="0" smtClean="0"/>
            </a:br>
            <a:endParaRPr lang="fa-IR" sz="20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Content Placeholder 1"/>
          <p:cNvSpPr>
            <a:spLocks noGrp="1"/>
          </p:cNvSpPr>
          <p:nvPr>
            <p:ph idx="1"/>
          </p:nvPr>
        </p:nvSpPr>
        <p:spPr/>
        <p:txBody>
          <a:bodyPr/>
          <a:lstStyle/>
          <a:p>
            <a:pPr algn="just"/>
            <a:r>
              <a:rPr lang="fa-IR" sz="2400" smtClean="0">
                <a:solidFill>
                  <a:srgbClr val="FF0000"/>
                </a:solidFill>
                <a:cs typeface="B Titr" pitchFamily="2" charset="-78"/>
              </a:rPr>
              <a:t>ارزش سهام عادی:</a:t>
            </a:r>
          </a:p>
          <a:p>
            <a:pPr algn="just"/>
            <a:r>
              <a:rPr lang="fa-IR" sz="2400" smtClean="0">
                <a:cs typeface="B Titr" pitchFamily="2" charset="-78"/>
              </a:rPr>
              <a:t>عبارت است از ارزش فعلی تمامی جریانات نقدی که بایستی از منتشرکننده (شرکت)دریافت شود.</a:t>
            </a:r>
          </a:p>
          <a:p>
            <a:pPr algn="just"/>
            <a:r>
              <a:rPr lang="fa-IR" sz="2400" smtClean="0">
                <a:cs typeface="B Titr" pitchFamily="2" charset="-78"/>
              </a:rPr>
              <a:t>تعیین سود سهام بخش مهمی از تجزیه و تحلیل بنیادی است،در واقع ،سود سهام بیشتر از هر متغیر دیگری مورد توجه سرمایه گذاران است.اگر تمامی سود مربوط به سهام بین سهامداران تقسیم شود در حساب سود تقسیمی آورده می شود،ولی اگر این سود در شرکت نگهداری شود و مجدداً سرمایه گذاری شود به آن سود انباشته گفته می شود که نهایتاً می تواند باعث افزایش درآمد و سود تقسیمی شود.در تجزیه و تحلیل ارزش فعلی ،سود انباشته منظور نمی شود و فقط سود تقسیمی مورد استفاده قرار می گیرد.</a:t>
            </a:r>
          </a:p>
          <a:p>
            <a:pPr algn="just"/>
            <a:r>
              <a:rPr lang="fa-IR" sz="2400" smtClean="0">
                <a:cs typeface="B Titr" pitchFamily="2" charset="-78"/>
              </a:rPr>
              <a:t>چون سود تقسیمی تنها جریان نقدی است که سرمایه گذاران به صورت مستقیم دریافت می کنند.</a:t>
            </a:r>
          </a:p>
        </p:txBody>
      </p:sp>
      <p:sp>
        <p:nvSpPr>
          <p:cNvPr id="3" name="Title 2"/>
          <p:cNvSpPr>
            <a:spLocks noGrp="1"/>
          </p:cNvSpPr>
          <p:nvPr>
            <p:ph type="title"/>
          </p:nvPr>
        </p:nvSpPr>
        <p:spPr/>
        <p:txBody>
          <a:bodyPr/>
          <a:lstStyle/>
          <a:p>
            <a:pPr algn="r" fontAlgn="auto">
              <a:spcAft>
                <a:spcPts val="0"/>
              </a:spcAft>
              <a:defRPr/>
            </a:pPr>
            <a:r>
              <a:rPr lang="fa-IR" sz="3200" dirty="0" smtClean="0">
                <a:solidFill>
                  <a:srgbClr val="0070C0"/>
                </a:solidFill>
                <a:effectLst/>
              </a:rPr>
              <a:t>جریانات نقدی مورد انتظار برای سهام عادی</a:t>
            </a:r>
            <a:endParaRPr lang="fa-IR" sz="3200" dirty="0">
              <a:solidFill>
                <a:srgbClr val="0070C0"/>
              </a:solidFill>
              <a:effectLst/>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Content Placeholder 1"/>
          <p:cNvSpPr>
            <a:spLocks noGrp="1"/>
          </p:cNvSpPr>
          <p:nvPr>
            <p:ph idx="1"/>
          </p:nvPr>
        </p:nvSpPr>
        <p:spPr>
          <a:xfrm>
            <a:off x="457200" y="1481138"/>
            <a:ext cx="8229600" cy="4843462"/>
          </a:xfrm>
        </p:spPr>
        <p:txBody>
          <a:bodyPr/>
          <a:lstStyle/>
          <a:p>
            <a:r>
              <a:rPr lang="fa-IR" sz="2000" smtClean="0">
                <a:cs typeface="B Titr" pitchFamily="2" charset="-78"/>
              </a:rPr>
              <a:t>چون سود تقسیمی تنها پرداخت نقدی است که سهامداران مستقیماً از شرکت دریافت می کنند بنابراین سود تقسیمی مبنای ارزشیابی سهام عادی است</a:t>
            </a:r>
          </a:p>
          <a:p>
            <a:endParaRPr lang="fa-IR" sz="2000" smtClean="0">
              <a:cs typeface="B Titr" pitchFamily="2" charset="-78"/>
            </a:endParaRPr>
          </a:p>
          <a:p>
            <a:endParaRPr lang="fa-IR" sz="2000" smtClean="0">
              <a:cs typeface="B Titr" pitchFamily="2" charset="-78"/>
            </a:endParaRPr>
          </a:p>
          <a:p>
            <a:pPr>
              <a:buFont typeface="Wingdings 3" pitchFamily="18" charset="2"/>
              <a:buNone/>
            </a:pPr>
            <a:r>
              <a:rPr lang="fa-IR" sz="2000" smtClean="0">
                <a:cs typeface="B Titr" pitchFamily="2" charset="-78"/>
              </a:rPr>
              <a:t>         = ارزش برآوردی سهام</a:t>
            </a:r>
          </a:p>
          <a:p>
            <a:pPr>
              <a:buFont typeface="Wingdings 3" pitchFamily="18" charset="2"/>
              <a:buNone/>
            </a:pPr>
            <a:r>
              <a:rPr lang="fa-IR" sz="2000" smtClean="0">
                <a:cs typeface="B Titr" pitchFamily="2" charset="-78"/>
              </a:rPr>
              <a:t>         = سود تقسیمی مورد انتظار که باید در هر دوره آتی دریافت شود.</a:t>
            </a:r>
          </a:p>
          <a:p>
            <a:pPr>
              <a:buFont typeface="Wingdings 3" pitchFamily="18" charset="2"/>
              <a:buNone/>
            </a:pPr>
            <a:r>
              <a:rPr lang="fa-IR" sz="2000" smtClean="0">
                <a:cs typeface="B Titr" pitchFamily="2" charset="-78"/>
              </a:rPr>
              <a:t>     </a:t>
            </a:r>
            <a:r>
              <a:rPr lang="en-US" sz="2000" smtClean="0">
                <a:cs typeface="B Titr" pitchFamily="2" charset="-78"/>
              </a:rPr>
              <a:t>K</a:t>
            </a:r>
            <a:r>
              <a:rPr lang="fa-IR" sz="2000" smtClean="0">
                <a:cs typeface="B Titr" pitchFamily="2" charset="-78"/>
              </a:rPr>
              <a:t>  = حداقل نرخ بازده مورد نیاز</a:t>
            </a:r>
          </a:p>
          <a:p>
            <a:r>
              <a:rPr lang="fa-IR" sz="2000" smtClean="0">
                <a:cs typeface="B Titr" pitchFamily="2" charset="-78"/>
              </a:rPr>
              <a:t>دونکته مطرح است:</a:t>
            </a:r>
          </a:p>
          <a:p>
            <a:pPr>
              <a:buFont typeface="Wingdings 3" pitchFamily="18" charset="2"/>
              <a:buNone/>
            </a:pPr>
            <a:r>
              <a:rPr lang="fa-IR" sz="2000" smtClean="0">
                <a:cs typeface="B Titr" pitchFamily="2" charset="-78"/>
              </a:rPr>
              <a:t>   1- سرمایه گذاران با محدودیت روبرو نیستند .آنها باید جریان سود تقسیمی را که ممکن است همیشه پرداخت شود(چون سهام عادی دارای موعد سررسید نیست)ارزشیابی کنند.</a:t>
            </a:r>
          </a:p>
          <a:p>
            <a:pPr>
              <a:buFont typeface="Wingdings 3" pitchFamily="18" charset="2"/>
              <a:buNone/>
            </a:pPr>
            <a:r>
              <a:rPr lang="fa-IR" sz="2000" smtClean="0">
                <a:cs typeface="B Titr" pitchFamily="2" charset="-78"/>
              </a:rPr>
              <a:t>    2-جریان سود تقسیمی با عدم اطمینان همراه است،به عبارت دیگر مقدار سود تقسیمی مشخص نیست و حتی می تواند پرداخت نشود.</a:t>
            </a:r>
          </a:p>
          <a:p>
            <a:r>
              <a:rPr lang="fa-IR" sz="2000" smtClean="0">
                <a:cs typeface="B Titr" pitchFamily="2" charset="-78"/>
              </a:rPr>
              <a:t>* فقط در صورتی که سود تقسیمی افزایش نیابد و یا رشد نکند می توان از فرمول بالا استفاده کرد.</a:t>
            </a:r>
          </a:p>
          <a:p>
            <a:endParaRPr lang="fa-IR" sz="2000" smtClean="0">
              <a:cs typeface="B Titr" pitchFamily="2" charset="-78"/>
            </a:endParaRPr>
          </a:p>
          <a:p>
            <a:endParaRPr lang="fa-IR" sz="2000" smtClean="0">
              <a:cs typeface="B Titr" pitchFamily="2" charset="-78"/>
            </a:endParaRPr>
          </a:p>
          <a:p>
            <a:endParaRPr lang="fa-IR" sz="2000" smtClean="0">
              <a:cs typeface="B Titr" pitchFamily="2" charset="-78"/>
            </a:endParaRPr>
          </a:p>
          <a:p>
            <a:endParaRPr lang="fa-IR" sz="2000" smtClean="0">
              <a:cs typeface="B Titr" pitchFamily="2" charset="-78"/>
            </a:endParaRPr>
          </a:p>
        </p:txBody>
      </p:sp>
      <p:sp>
        <p:nvSpPr>
          <p:cNvPr id="3" name="Title 2"/>
          <p:cNvSpPr>
            <a:spLocks noGrp="1"/>
          </p:cNvSpPr>
          <p:nvPr>
            <p:ph type="title"/>
          </p:nvPr>
        </p:nvSpPr>
        <p:spPr/>
        <p:txBody>
          <a:bodyPr>
            <a:normAutofit fontScale="90000"/>
          </a:bodyPr>
          <a:lstStyle/>
          <a:p>
            <a:pPr algn="r" fontAlgn="auto">
              <a:spcAft>
                <a:spcPts val="0"/>
              </a:spcAft>
              <a:defRPr/>
            </a:pPr>
            <a:r>
              <a:rPr lang="fa-IR" sz="3600" dirty="0" smtClean="0">
                <a:solidFill>
                  <a:srgbClr val="0070C0"/>
                </a:solidFill>
                <a:effectLst/>
              </a:rPr>
              <a:t>مدل تنزیل سود تقسیمی</a:t>
            </a:r>
            <a:r>
              <a:rPr lang="fa-IR" dirty="0" smtClean="0"/>
              <a:t/>
            </a:r>
            <a:br>
              <a:rPr lang="fa-IR" dirty="0" smtClean="0"/>
            </a:br>
            <a:endParaRPr lang="fa-IR" dirty="0"/>
          </a:p>
        </p:txBody>
      </p:sp>
      <p:graphicFrame>
        <p:nvGraphicFramePr>
          <p:cNvPr id="2050" name="Object 2"/>
          <p:cNvGraphicFramePr>
            <a:graphicFrameLocks noChangeAspect="1"/>
          </p:cNvGraphicFramePr>
          <p:nvPr/>
        </p:nvGraphicFramePr>
        <p:xfrm>
          <a:off x="762000" y="2209800"/>
          <a:ext cx="1911350" cy="877888"/>
        </p:xfrm>
        <a:graphic>
          <a:graphicData uri="http://schemas.openxmlformats.org/presentationml/2006/ole">
            <p:oleObj spid="_x0000_s2050" name="Equation" r:id="rId3" imgW="939392" imgH="431613" progId="Equation.3">
              <p:embed/>
            </p:oleObj>
          </a:graphicData>
        </a:graphic>
      </p:graphicFrame>
      <p:graphicFrame>
        <p:nvGraphicFramePr>
          <p:cNvPr id="2051" name="Object 3"/>
          <p:cNvGraphicFramePr>
            <a:graphicFrameLocks noChangeAspect="1"/>
          </p:cNvGraphicFramePr>
          <p:nvPr/>
        </p:nvGraphicFramePr>
        <p:xfrm>
          <a:off x="8101013" y="2924175"/>
          <a:ext cx="287337" cy="304800"/>
        </p:xfrm>
        <a:graphic>
          <a:graphicData uri="http://schemas.openxmlformats.org/presentationml/2006/ole">
            <p:oleObj spid="_x0000_s2051" name="Equation" r:id="rId4" imgW="165028" imgH="228501" progId="Equation.3">
              <p:embed/>
            </p:oleObj>
          </a:graphicData>
        </a:graphic>
      </p:graphicFrame>
      <p:graphicFrame>
        <p:nvGraphicFramePr>
          <p:cNvPr id="2052" name="Object 4"/>
          <p:cNvGraphicFramePr>
            <a:graphicFrameLocks noChangeAspect="1"/>
          </p:cNvGraphicFramePr>
          <p:nvPr/>
        </p:nvGraphicFramePr>
        <p:xfrm>
          <a:off x="8172450" y="3284538"/>
          <a:ext cx="190500" cy="215900"/>
        </p:xfrm>
        <a:graphic>
          <a:graphicData uri="http://schemas.openxmlformats.org/presentationml/2006/ole">
            <p:oleObj spid="_x0000_s2052" name="Equation" r:id="rId5" imgW="190335" imgH="215713" progId="Equation.3">
              <p:embed/>
            </p:oleObj>
          </a:graphicData>
        </a:graphic>
      </p:graphicFrame>
      <p:graphicFrame>
        <p:nvGraphicFramePr>
          <p:cNvPr id="2053" name="Object 5"/>
          <p:cNvGraphicFramePr>
            <a:graphicFrameLocks noChangeAspect="1"/>
          </p:cNvGraphicFramePr>
          <p:nvPr/>
        </p:nvGraphicFramePr>
        <p:xfrm>
          <a:off x="8459788" y="3284538"/>
          <a:ext cx="203200" cy="215900"/>
        </p:xfrm>
        <a:graphic>
          <a:graphicData uri="http://schemas.openxmlformats.org/presentationml/2006/ole">
            <p:oleObj spid="_x0000_s2053" name="Equation" r:id="rId6" imgW="203024" imgH="215713" progId="Equation.3">
              <p:embed/>
            </p:oleObj>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Content Placeholder 1"/>
          <p:cNvSpPr>
            <a:spLocks noGrp="1"/>
          </p:cNvSpPr>
          <p:nvPr>
            <p:ph idx="1"/>
          </p:nvPr>
        </p:nvSpPr>
        <p:spPr>
          <a:xfrm>
            <a:off x="457200" y="914400"/>
            <a:ext cx="8229600" cy="5105400"/>
          </a:xfrm>
        </p:spPr>
        <p:txBody>
          <a:bodyPr/>
          <a:lstStyle/>
          <a:p>
            <a:r>
              <a:rPr lang="fa-IR" sz="2400" smtClean="0">
                <a:solidFill>
                  <a:srgbClr val="0070C0"/>
                </a:solidFill>
                <a:cs typeface="B Titr" pitchFamily="2" charset="-78"/>
              </a:rPr>
              <a:t>سه مدل رشد برای سود تقسیمی:</a:t>
            </a:r>
          </a:p>
          <a:p>
            <a:endParaRPr lang="fa-IR" sz="2400" smtClean="0">
              <a:cs typeface="B Titr" pitchFamily="2" charset="-78"/>
            </a:endParaRPr>
          </a:p>
          <a:p>
            <a:r>
              <a:rPr lang="fa-IR" sz="2400" smtClean="0">
                <a:cs typeface="B Titr" pitchFamily="2" charset="-78"/>
              </a:rPr>
              <a:t>1</a:t>
            </a:r>
            <a:r>
              <a:rPr lang="fa-IR" sz="2400" b="1" smtClean="0">
                <a:solidFill>
                  <a:srgbClr val="0070C0"/>
                </a:solidFill>
                <a:cs typeface="B Titr" pitchFamily="2" charset="-78"/>
              </a:rPr>
              <a:t>-</a:t>
            </a:r>
            <a:r>
              <a:rPr lang="fa-IR" sz="2400" b="1" smtClean="0">
                <a:solidFill>
                  <a:srgbClr val="0066FF"/>
                </a:solidFill>
                <a:cs typeface="B Titr" pitchFamily="2" charset="-78"/>
              </a:rPr>
              <a:t>مدل نرخ بدون رشد</a:t>
            </a:r>
            <a:r>
              <a:rPr lang="fa-IR" sz="2400" smtClean="0">
                <a:cs typeface="B Titr" pitchFamily="2" charset="-78"/>
              </a:rPr>
              <a:t>: پرداخت سود تقسیمی ثابت با مبلغ مشخص</a:t>
            </a:r>
          </a:p>
          <a:p>
            <a:pPr>
              <a:buFont typeface="Wingdings 3" pitchFamily="18" charset="2"/>
              <a:buNone/>
            </a:pPr>
            <a:r>
              <a:rPr lang="fa-IR" sz="2400" smtClean="0">
                <a:cs typeface="B Titr" pitchFamily="2" charset="-78"/>
              </a:rPr>
              <a:t>   </a:t>
            </a:r>
          </a:p>
          <a:p>
            <a:pPr>
              <a:buFont typeface="Wingdings 3" pitchFamily="18" charset="2"/>
              <a:buNone/>
            </a:pPr>
            <a:r>
              <a:rPr lang="fa-IR" sz="2400" smtClean="0">
                <a:cs typeface="B Titr" pitchFamily="2" charset="-78"/>
              </a:rPr>
              <a:t>    </a:t>
            </a:r>
          </a:p>
          <a:p>
            <a:pPr>
              <a:buFont typeface="Wingdings 3" pitchFamily="18" charset="2"/>
              <a:buNone/>
            </a:pPr>
            <a:r>
              <a:rPr lang="fa-IR" sz="2400" smtClean="0">
                <a:cs typeface="B Titr" pitchFamily="2" charset="-78"/>
              </a:rPr>
              <a:t>    =ارزش برآوردی سهام</a:t>
            </a:r>
          </a:p>
          <a:p>
            <a:pPr>
              <a:buFont typeface="Wingdings 3" pitchFamily="18" charset="2"/>
              <a:buNone/>
            </a:pPr>
            <a:r>
              <a:rPr lang="fa-IR" sz="2400" smtClean="0">
                <a:cs typeface="B Titr" pitchFamily="2" charset="-78"/>
              </a:rPr>
              <a:t>    =سود تقسیمی ثابت</a:t>
            </a:r>
          </a:p>
          <a:p>
            <a:endParaRPr lang="fa-IR" sz="2400" smtClean="0">
              <a:cs typeface="B Titr" pitchFamily="2" charset="-78"/>
            </a:endParaRPr>
          </a:p>
          <a:p>
            <a:endParaRPr lang="fa-IR" sz="2400" smtClean="0">
              <a:cs typeface="B Titr" pitchFamily="2" charset="-78"/>
            </a:endParaRPr>
          </a:p>
          <a:p>
            <a:r>
              <a:rPr lang="fa-IR" sz="2400" smtClean="0">
                <a:solidFill>
                  <a:srgbClr val="440DB3"/>
                </a:solidFill>
                <a:cs typeface="B Titr" pitchFamily="2" charset="-78"/>
              </a:rPr>
              <a:t>مدل نرخ بدون رشد برای ارزشیابی سهام ممتاز نیز استفاده می شودبرای اینکه سود تقسیمی در سهام ممتاز تغییری نمی کند و مقدار آن ثابت است.</a:t>
            </a:r>
          </a:p>
          <a:p>
            <a:endParaRPr lang="fa-IR" smtClean="0">
              <a:cs typeface="B Titr" pitchFamily="2" charset="-78"/>
            </a:endParaRPr>
          </a:p>
        </p:txBody>
      </p:sp>
      <p:graphicFrame>
        <p:nvGraphicFramePr>
          <p:cNvPr id="3074" name="Object 2"/>
          <p:cNvGraphicFramePr>
            <a:graphicFrameLocks noChangeAspect="1"/>
          </p:cNvGraphicFramePr>
          <p:nvPr/>
        </p:nvGraphicFramePr>
        <p:xfrm>
          <a:off x="755650" y="2852738"/>
          <a:ext cx="1149350" cy="652462"/>
        </p:xfrm>
        <a:graphic>
          <a:graphicData uri="http://schemas.openxmlformats.org/presentationml/2006/ole">
            <p:oleObj spid="_x0000_s3074" name="Equation" r:id="rId3" imgW="533169" imgH="393529" progId="Equation.3">
              <p:embed/>
            </p:oleObj>
          </a:graphicData>
        </a:graphic>
      </p:graphicFrame>
      <p:graphicFrame>
        <p:nvGraphicFramePr>
          <p:cNvPr id="3075" name="Object 3"/>
          <p:cNvGraphicFramePr>
            <a:graphicFrameLocks noChangeAspect="1"/>
          </p:cNvGraphicFramePr>
          <p:nvPr/>
        </p:nvGraphicFramePr>
        <p:xfrm>
          <a:off x="8153400" y="3048000"/>
          <a:ext cx="236538" cy="381000"/>
        </p:xfrm>
        <a:graphic>
          <a:graphicData uri="http://schemas.openxmlformats.org/presentationml/2006/ole">
            <p:oleObj spid="_x0000_s3075" name="Equation" r:id="rId4" imgW="165028" imgH="228501" progId="Equation.3">
              <p:embed/>
            </p:oleObj>
          </a:graphicData>
        </a:graphic>
      </p:graphicFrame>
      <p:graphicFrame>
        <p:nvGraphicFramePr>
          <p:cNvPr id="3076" name="Object 4"/>
          <p:cNvGraphicFramePr>
            <a:graphicFrameLocks noChangeAspect="1"/>
          </p:cNvGraphicFramePr>
          <p:nvPr/>
        </p:nvGraphicFramePr>
        <p:xfrm>
          <a:off x="8153400" y="3505200"/>
          <a:ext cx="304800" cy="342900"/>
        </p:xfrm>
        <a:graphic>
          <a:graphicData uri="http://schemas.openxmlformats.org/presentationml/2006/ole">
            <p:oleObj spid="_x0000_s3076" name="Equation" r:id="rId5" imgW="203112" imgH="228501" progId="Equation.3">
              <p:embed/>
            </p:oleObj>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Content Placeholder 1"/>
          <p:cNvSpPr>
            <a:spLocks noGrp="1"/>
          </p:cNvSpPr>
          <p:nvPr>
            <p:ph idx="1"/>
          </p:nvPr>
        </p:nvSpPr>
        <p:spPr>
          <a:xfrm>
            <a:off x="457200" y="2514600"/>
            <a:ext cx="8229600" cy="3492500"/>
          </a:xfrm>
        </p:spPr>
        <p:txBody>
          <a:bodyPr/>
          <a:lstStyle/>
          <a:p>
            <a:pPr>
              <a:buFont typeface="Wingdings 3" pitchFamily="18" charset="2"/>
              <a:buNone/>
            </a:pPr>
            <a:r>
              <a:rPr lang="fa-IR" sz="2400" smtClean="0">
                <a:cs typeface="B Titr" pitchFamily="2" charset="-78"/>
              </a:rPr>
              <a:t>3- </a:t>
            </a:r>
            <a:r>
              <a:rPr lang="fa-IR" sz="2400" b="1" smtClean="0">
                <a:solidFill>
                  <a:srgbClr val="0066FF"/>
                </a:solidFill>
                <a:cs typeface="B Titr" pitchFamily="2" charset="-78"/>
              </a:rPr>
              <a:t>مدل نرخ رشد چندگانه (متغیر): </a:t>
            </a:r>
            <a:r>
              <a:rPr lang="fa-IR" sz="2400" smtClean="0">
                <a:cs typeface="B Titr" pitchFamily="2" charset="-78"/>
              </a:rPr>
              <a:t>سود تقسیمی که با نرخ متغیری رشد می کند</a:t>
            </a:r>
          </a:p>
        </p:txBody>
      </p:sp>
      <p:sp>
        <p:nvSpPr>
          <p:cNvPr id="3" name="Title 2"/>
          <p:cNvSpPr>
            <a:spLocks noGrp="1"/>
          </p:cNvSpPr>
          <p:nvPr>
            <p:ph type="title"/>
          </p:nvPr>
        </p:nvSpPr>
        <p:spPr>
          <a:xfrm>
            <a:off x="395536" y="260648"/>
            <a:ext cx="8229600" cy="1143000"/>
          </a:xfrm>
        </p:spPr>
        <p:txBody>
          <a:bodyPr>
            <a:noAutofit/>
          </a:bodyPr>
          <a:lstStyle/>
          <a:p>
            <a:pPr algn="r" fontAlgn="auto">
              <a:spcAft>
                <a:spcPts val="0"/>
              </a:spcAft>
              <a:defRPr/>
            </a:pPr>
            <a:r>
              <a:rPr lang="fa-IR" sz="2400" b="0" dirty="0" smtClean="0">
                <a:solidFill>
                  <a:schemeClr val="tx1"/>
                </a:solidFill>
                <a:cs typeface="B Titr" pitchFamily="2" charset="-78"/>
              </a:rPr>
              <a:t>2- </a:t>
            </a:r>
            <a:r>
              <a:rPr lang="fa-IR" sz="2400" dirty="0" smtClean="0">
                <a:solidFill>
                  <a:srgbClr val="0066FF"/>
                </a:solidFill>
                <a:effectLst/>
                <a:cs typeface="B Titr" pitchFamily="2" charset="-78"/>
              </a:rPr>
              <a:t>مدل نرخ رشد ثابت</a:t>
            </a:r>
            <a:r>
              <a:rPr lang="fa-IR" sz="2400" b="0" dirty="0" smtClean="0">
                <a:solidFill>
                  <a:schemeClr val="tx1"/>
                </a:solidFill>
                <a:cs typeface="B Titr" pitchFamily="2" charset="-78"/>
              </a:rPr>
              <a:t>: </a:t>
            </a:r>
            <a:r>
              <a:rPr lang="fa-IR" sz="2400" b="0" dirty="0" smtClean="0">
                <a:solidFill>
                  <a:schemeClr val="tx1"/>
                </a:solidFill>
                <a:effectLst/>
                <a:cs typeface="B Titr" pitchFamily="2" charset="-78"/>
              </a:rPr>
              <a:t>سود تقسیمی که با نرخ ثابتی رشد می کند </a:t>
            </a:r>
            <a:endParaRPr lang="fa-IR" sz="2400" b="0" dirty="0">
              <a:solidFill>
                <a:schemeClr val="tx1"/>
              </a:solidFill>
              <a:effectLst/>
              <a:cs typeface="B Titr" pitchFamily="2" charset="-78"/>
            </a:endParaRPr>
          </a:p>
        </p:txBody>
      </p:sp>
      <p:graphicFrame>
        <p:nvGraphicFramePr>
          <p:cNvPr id="4098" name="Object 3"/>
          <p:cNvGraphicFramePr>
            <a:graphicFrameLocks noChangeAspect="1"/>
          </p:cNvGraphicFramePr>
          <p:nvPr/>
        </p:nvGraphicFramePr>
        <p:xfrm>
          <a:off x="381000" y="3505200"/>
          <a:ext cx="4424363" cy="796925"/>
        </p:xfrm>
        <a:graphic>
          <a:graphicData uri="http://schemas.openxmlformats.org/presentationml/2006/ole">
            <p:oleObj spid="_x0000_s4098" name="Equation" r:id="rId3" imgW="2463800" imgH="444500" progId="Equation.3">
              <p:embed/>
            </p:oleObj>
          </a:graphicData>
        </a:graphic>
      </p:graphicFrame>
      <p:graphicFrame>
        <p:nvGraphicFramePr>
          <p:cNvPr id="4099" name="Object 2"/>
          <p:cNvGraphicFramePr>
            <a:graphicFrameLocks noChangeAspect="1"/>
          </p:cNvGraphicFramePr>
          <p:nvPr/>
        </p:nvGraphicFramePr>
        <p:xfrm>
          <a:off x="838200" y="1752600"/>
          <a:ext cx="1066800" cy="585788"/>
        </p:xfrm>
        <a:graphic>
          <a:graphicData uri="http://schemas.openxmlformats.org/presentationml/2006/ole">
            <p:oleObj spid="_x0000_s4099" name="Equation" r:id="rId4" imgW="710891" imgH="418918" progId="Equation.3">
              <p:embed/>
            </p:oleObj>
          </a:graphicData>
        </a:graphic>
      </p:graphicFrame>
      <p:graphicFrame>
        <p:nvGraphicFramePr>
          <p:cNvPr id="4100" name="Object 6"/>
          <p:cNvGraphicFramePr>
            <a:graphicFrameLocks noChangeAspect="1"/>
          </p:cNvGraphicFramePr>
          <p:nvPr/>
        </p:nvGraphicFramePr>
        <p:xfrm>
          <a:off x="762000" y="1143000"/>
          <a:ext cx="1130300" cy="361950"/>
        </p:xfrm>
        <a:graphic>
          <a:graphicData uri="http://schemas.openxmlformats.org/presentationml/2006/ole">
            <p:oleObj spid="_x0000_s4100" name="Equation" r:id="rId5" imgW="914400" imgH="228600" progId="Equation.3">
              <p:embed/>
            </p:oleObj>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1"/>
          <p:cNvSpPr>
            <a:spLocks noGrp="1"/>
          </p:cNvSpPr>
          <p:nvPr>
            <p:ph idx="1"/>
          </p:nvPr>
        </p:nvSpPr>
        <p:spPr/>
        <p:txBody>
          <a:bodyPr/>
          <a:lstStyle/>
          <a:p>
            <a:pPr algn="justLow"/>
            <a:r>
              <a:rPr lang="fa-IR" sz="2400" smtClean="0">
                <a:cs typeface="B Titr" pitchFamily="2" charset="-78"/>
              </a:rPr>
              <a:t>در محاسبه ارزش سهام عادی فرض می شود که میزان سود تقسیمی در طول زمان افزایش می یابد و از طریق نرخ رشد می توان سود دوره های آتی را برآورد کرد هر چه نرخ رشد بیشتر باشد سود تقسیمی آتی نیز بیشتر خواهد بود،به علاوه هر چه دوره زمانی طولانی تر باشد به همان نسبت سود تقسیمی آتی افزایش خواهد یافت.</a:t>
            </a:r>
          </a:p>
          <a:p>
            <a:pPr algn="justLow"/>
            <a:r>
              <a:rPr lang="fa-IR" sz="2400" smtClean="0">
                <a:cs typeface="B Titr" pitchFamily="2" charset="-78"/>
              </a:rPr>
              <a:t>بهترین حالت در ارزشیابی سهام عادی این است که سود تقسیمی با نرخ ثابتی رشد کند.</a:t>
            </a:r>
          </a:p>
        </p:txBody>
      </p:sp>
      <p:sp>
        <p:nvSpPr>
          <p:cNvPr id="3" name="Title 2"/>
          <p:cNvSpPr>
            <a:spLocks noGrp="1"/>
          </p:cNvSpPr>
          <p:nvPr>
            <p:ph type="title"/>
          </p:nvPr>
        </p:nvSpPr>
        <p:spPr/>
        <p:txBody>
          <a:bodyPr/>
          <a:lstStyle/>
          <a:p>
            <a:pPr algn="r" fontAlgn="auto">
              <a:spcAft>
                <a:spcPts val="0"/>
              </a:spcAft>
              <a:defRPr/>
            </a:pPr>
            <a:r>
              <a:rPr lang="fa-IR" sz="3200" dirty="0" smtClean="0">
                <a:solidFill>
                  <a:srgbClr val="0070C0"/>
                </a:solidFill>
                <a:effectLst/>
              </a:rPr>
              <a:t>مدل نرخ رشد ثابت</a:t>
            </a:r>
            <a:endParaRPr lang="fa-IR" sz="3200" dirty="0">
              <a:solidFill>
                <a:srgbClr val="0070C0"/>
              </a:solidFill>
              <a:effectLst/>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8" name="Content Placeholder 1"/>
          <p:cNvSpPr>
            <a:spLocks noGrp="1"/>
          </p:cNvSpPr>
          <p:nvPr>
            <p:ph idx="1"/>
          </p:nvPr>
        </p:nvSpPr>
        <p:spPr>
          <a:xfrm>
            <a:off x="179388" y="476250"/>
            <a:ext cx="8445500" cy="5530850"/>
          </a:xfrm>
        </p:spPr>
        <p:txBody>
          <a:bodyPr/>
          <a:lstStyle/>
          <a:p>
            <a:pPr algn="justLow">
              <a:buFont typeface="Wingdings 3" pitchFamily="18" charset="2"/>
              <a:buNone/>
            </a:pPr>
            <a:r>
              <a:rPr lang="fa-IR" smtClean="0">
                <a:cs typeface="B Titr" pitchFamily="2" charset="-78"/>
              </a:rPr>
              <a:t>    </a:t>
            </a:r>
            <a:r>
              <a:rPr lang="fa-IR" sz="2400" smtClean="0">
                <a:cs typeface="B Titr" pitchFamily="2" charset="-78"/>
              </a:rPr>
              <a:t>= سود تقسیمی مورد انتظار که باید در پایان سال </a:t>
            </a:r>
            <a:r>
              <a:rPr lang="fa-IR" sz="2000" smtClean="0">
                <a:cs typeface="B Titr" pitchFamily="2" charset="-78"/>
              </a:rPr>
              <a:t>1</a:t>
            </a:r>
            <a:r>
              <a:rPr lang="fa-IR" sz="2400" smtClean="0">
                <a:cs typeface="B Titr" pitchFamily="2" charset="-78"/>
              </a:rPr>
              <a:t>  دریافت شود</a:t>
            </a:r>
          </a:p>
          <a:p>
            <a:pPr algn="justLow">
              <a:buFont typeface="Wingdings 3" pitchFamily="18" charset="2"/>
              <a:buNone/>
            </a:pPr>
            <a:r>
              <a:rPr lang="fa-IR" sz="2400" smtClean="0">
                <a:cs typeface="B Titr" pitchFamily="2" charset="-78"/>
              </a:rPr>
              <a:t>    = سود تقسیمی فعلی</a:t>
            </a:r>
          </a:p>
          <a:p>
            <a:pPr algn="justLow">
              <a:buFont typeface="Wingdings 3" pitchFamily="18" charset="2"/>
              <a:buNone/>
            </a:pPr>
            <a:endParaRPr lang="fa-IR" sz="2400" smtClean="0">
              <a:cs typeface="B Titr" pitchFamily="2" charset="-78"/>
            </a:endParaRPr>
          </a:p>
          <a:p>
            <a:pPr algn="justLow">
              <a:buFont typeface="Wingdings 3" pitchFamily="18" charset="2"/>
              <a:buNone/>
            </a:pPr>
            <a:endParaRPr lang="fa-IR" sz="2400" smtClean="0">
              <a:cs typeface="B Titr" pitchFamily="2" charset="-78"/>
            </a:endParaRPr>
          </a:p>
          <a:p>
            <a:pPr algn="justLow">
              <a:buFont typeface="Wingdings 3" pitchFamily="18" charset="2"/>
              <a:buNone/>
            </a:pPr>
            <a:r>
              <a:rPr lang="fa-IR" sz="2400" smtClean="0">
                <a:cs typeface="B Titr" pitchFamily="2" charset="-78"/>
              </a:rPr>
              <a:t>مثال: رشد سهام شرکت  سوما  را با سود تقسیمی فعلی </a:t>
            </a:r>
            <a:r>
              <a:rPr lang="fa-IR" sz="1600" smtClean="0">
                <a:cs typeface="B Titr" pitchFamily="2" charset="-78"/>
              </a:rPr>
              <a:t>(</a:t>
            </a:r>
            <a:r>
              <a:rPr lang="en-US" sz="1600" smtClean="0">
                <a:cs typeface="B Titr" pitchFamily="2" charset="-78"/>
              </a:rPr>
              <a:t>D0</a:t>
            </a:r>
            <a:r>
              <a:rPr lang="fa-IR" sz="1600" smtClean="0">
                <a:cs typeface="B Titr" pitchFamily="2" charset="-78"/>
              </a:rPr>
              <a:t>) </a:t>
            </a:r>
            <a:r>
              <a:rPr lang="fa-IR" sz="2400" smtClean="0">
                <a:cs typeface="B Titr" pitchFamily="2" charset="-78"/>
              </a:rPr>
              <a:t>هر سهم یک دلار،نرخ رشد ثابت 7 درصد ،و نرخ بازده مورد انتظار </a:t>
            </a:r>
            <a:r>
              <a:rPr lang="fa-IR" sz="2000" smtClean="0">
                <a:cs typeface="B Titr" pitchFamily="2" charset="-78"/>
              </a:rPr>
              <a:t>15</a:t>
            </a:r>
            <a:r>
              <a:rPr lang="fa-IR" sz="2400" smtClean="0">
                <a:cs typeface="B Titr" pitchFamily="2" charset="-78"/>
              </a:rPr>
              <a:t> درصد نشان      می دهد.ارزش فعلی سود تقسیمی سال اول را محاسبه کنید</a:t>
            </a:r>
          </a:p>
          <a:p>
            <a:pPr algn="justLow">
              <a:buFont typeface="Wingdings 3" pitchFamily="18" charset="2"/>
              <a:buNone/>
            </a:pPr>
            <a:r>
              <a:rPr lang="fa-IR" sz="2000" smtClean="0">
                <a:cs typeface="B Titr" pitchFamily="2" charset="-78"/>
              </a:rPr>
              <a:t>ارزش برآورد شده      =</a:t>
            </a:r>
          </a:p>
          <a:p>
            <a:pPr algn="justLow"/>
            <a:endParaRPr lang="fa-IR" smtClean="0">
              <a:cs typeface="B Titr" pitchFamily="2" charset="-78"/>
            </a:endParaRPr>
          </a:p>
          <a:p>
            <a:pPr algn="justLow"/>
            <a:endParaRPr lang="fa-IR" sz="2400" smtClean="0">
              <a:cs typeface="B Titr" pitchFamily="2" charset="-78"/>
            </a:endParaRPr>
          </a:p>
          <a:p>
            <a:pPr algn="justLow">
              <a:buFont typeface="Wingdings 3" pitchFamily="18" charset="2"/>
              <a:buNone/>
            </a:pPr>
            <a:endParaRPr lang="fa-IR" sz="2000" b="1" smtClean="0">
              <a:solidFill>
                <a:srgbClr val="0066FF"/>
              </a:solidFill>
              <a:cs typeface="B Titr" pitchFamily="2" charset="-78"/>
            </a:endParaRPr>
          </a:p>
          <a:p>
            <a:pPr algn="justLow">
              <a:buFont typeface="Wingdings 3" pitchFamily="18" charset="2"/>
              <a:buNone/>
            </a:pPr>
            <a:r>
              <a:rPr lang="fa-IR" sz="2000" b="1" smtClean="0">
                <a:solidFill>
                  <a:srgbClr val="0066FF"/>
                </a:solidFill>
                <a:cs typeface="B Titr" pitchFamily="2" charset="-78"/>
              </a:rPr>
              <a:t>هر چه مقدار </a:t>
            </a:r>
            <a:r>
              <a:rPr lang="en-US" sz="2000" b="1" smtClean="0">
                <a:solidFill>
                  <a:srgbClr val="0066FF"/>
                </a:solidFill>
                <a:cs typeface="B Titr" pitchFamily="2" charset="-78"/>
              </a:rPr>
              <a:t>K</a:t>
            </a:r>
            <a:r>
              <a:rPr lang="fa-IR" sz="2000" b="1" smtClean="0">
                <a:solidFill>
                  <a:srgbClr val="0066FF"/>
                </a:solidFill>
                <a:cs typeface="B Titr" pitchFamily="2" charset="-78"/>
              </a:rPr>
              <a:t> بزرگتر شود ارزش فعلی هر یک از سودهای تقسیمی آتی کاهش می یابد.</a:t>
            </a:r>
          </a:p>
          <a:p>
            <a:pPr algn="justLow"/>
            <a:endParaRPr lang="fa-IR" smtClean="0">
              <a:cs typeface="B Titr" pitchFamily="2" charset="-78"/>
            </a:endParaRPr>
          </a:p>
        </p:txBody>
      </p:sp>
      <p:graphicFrame>
        <p:nvGraphicFramePr>
          <p:cNvPr id="5122" name="Object 2"/>
          <p:cNvGraphicFramePr>
            <a:graphicFrameLocks noChangeAspect="1"/>
          </p:cNvGraphicFramePr>
          <p:nvPr/>
        </p:nvGraphicFramePr>
        <p:xfrm>
          <a:off x="2514600" y="1295400"/>
          <a:ext cx="1071563" cy="630238"/>
        </p:xfrm>
        <a:graphic>
          <a:graphicData uri="http://schemas.openxmlformats.org/presentationml/2006/ole">
            <p:oleObj spid="_x0000_s5122" name="Equation" r:id="rId3" imgW="710891" imgH="418918" progId="Equation.3">
              <p:embed/>
            </p:oleObj>
          </a:graphicData>
        </a:graphic>
      </p:graphicFrame>
      <p:graphicFrame>
        <p:nvGraphicFramePr>
          <p:cNvPr id="5123" name="Object 3"/>
          <p:cNvGraphicFramePr>
            <a:graphicFrameLocks noChangeAspect="1"/>
          </p:cNvGraphicFramePr>
          <p:nvPr/>
        </p:nvGraphicFramePr>
        <p:xfrm>
          <a:off x="685800" y="1371600"/>
          <a:ext cx="1208088" cy="355600"/>
        </p:xfrm>
        <a:graphic>
          <a:graphicData uri="http://schemas.openxmlformats.org/presentationml/2006/ole">
            <p:oleObj spid="_x0000_s5123" name="Equation" r:id="rId4" imgW="914400" imgH="228600" progId="Equation.3">
              <p:embed/>
            </p:oleObj>
          </a:graphicData>
        </a:graphic>
      </p:graphicFrame>
      <p:graphicFrame>
        <p:nvGraphicFramePr>
          <p:cNvPr id="5124" name="Object 4"/>
          <p:cNvGraphicFramePr>
            <a:graphicFrameLocks noChangeAspect="1"/>
          </p:cNvGraphicFramePr>
          <p:nvPr/>
        </p:nvGraphicFramePr>
        <p:xfrm>
          <a:off x="8077200" y="533400"/>
          <a:ext cx="280988" cy="398463"/>
        </p:xfrm>
        <a:graphic>
          <a:graphicData uri="http://schemas.openxmlformats.org/presentationml/2006/ole">
            <p:oleObj spid="_x0000_s5124" name="Equation" r:id="rId5" imgW="190335" imgH="215713" progId="Equation.3">
              <p:embed/>
            </p:oleObj>
          </a:graphicData>
        </a:graphic>
      </p:graphicFrame>
      <p:graphicFrame>
        <p:nvGraphicFramePr>
          <p:cNvPr id="5125" name="Object 5"/>
          <p:cNvGraphicFramePr>
            <a:graphicFrameLocks noChangeAspect="1"/>
          </p:cNvGraphicFramePr>
          <p:nvPr/>
        </p:nvGraphicFramePr>
        <p:xfrm>
          <a:off x="8077200" y="990600"/>
          <a:ext cx="304800" cy="342900"/>
        </p:xfrm>
        <a:graphic>
          <a:graphicData uri="http://schemas.openxmlformats.org/presentationml/2006/ole">
            <p:oleObj spid="_x0000_s5125" name="Equation" r:id="rId6" imgW="203112" imgH="228501" progId="Equation.3">
              <p:embed/>
            </p:oleObj>
          </a:graphicData>
        </a:graphic>
      </p:graphicFrame>
      <p:graphicFrame>
        <p:nvGraphicFramePr>
          <p:cNvPr id="5126" name="Object 6"/>
          <p:cNvGraphicFramePr>
            <a:graphicFrameLocks noChangeAspect="1"/>
          </p:cNvGraphicFramePr>
          <p:nvPr/>
        </p:nvGraphicFramePr>
        <p:xfrm>
          <a:off x="1258888" y="3357563"/>
          <a:ext cx="1828800" cy="557212"/>
        </p:xfrm>
        <a:graphic>
          <a:graphicData uri="http://schemas.openxmlformats.org/presentationml/2006/ole">
            <p:oleObj spid="_x0000_s5126" name="Equation" r:id="rId7" imgW="1129810" imgH="393529" progId="Equation.3">
              <p:embed/>
            </p:oleObj>
          </a:graphicData>
        </a:graphic>
      </p:graphicFrame>
      <p:graphicFrame>
        <p:nvGraphicFramePr>
          <p:cNvPr id="5127" name="Object 7"/>
          <p:cNvGraphicFramePr>
            <a:graphicFrameLocks noChangeAspect="1"/>
          </p:cNvGraphicFramePr>
          <p:nvPr/>
        </p:nvGraphicFramePr>
        <p:xfrm>
          <a:off x="1476375" y="4149725"/>
          <a:ext cx="1295400" cy="381000"/>
        </p:xfrm>
        <a:graphic>
          <a:graphicData uri="http://schemas.openxmlformats.org/presentationml/2006/ole">
            <p:oleObj spid="_x0000_s5127" name="Equation" r:id="rId8" imgW="875920" imgH="215806" progId="Equation.3">
              <p:embed/>
            </p:oleObj>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1"/>
          <p:cNvSpPr>
            <a:spLocks noGrp="1"/>
          </p:cNvSpPr>
          <p:nvPr>
            <p:ph idx="1"/>
          </p:nvPr>
        </p:nvSpPr>
        <p:spPr>
          <a:xfrm>
            <a:off x="457200" y="1268413"/>
            <a:ext cx="8229600" cy="4738687"/>
          </a:xfrm>
        </p:spPr>
        <p:txBody>
          <a:bodyPr/>
          <a:lstStyle/>
          <a:p>
            <a:endParaRPr lang="en-US" smtClean="0">
              <a:cs typeface="Arial" charset="0"/>
            </a:endParaRPr>
          </a:p>
          <a:p>
            <a:pPr>
              <a:buFont typeface="Wingdings 3" pitchFamily="18" charset="2"/>
              <a:buNone/>
            </a:pPr>
            <a:r>
              <a:rPr lang="fa-IR" smtClean="0"/>
              <a:t> </a:t>
            </a:r>
            <a:endParaRPr lang="en-US" smtClean="0">
              <a:cs typeface="Arial" charset="0"/>
            </a:endParaRPr>
          </a:p>
          <a:p>
            <a:pPr>
              <a:buFont typeface="Wingdings 3" pitchFamily="18" charset="2"/>
              <a:buNone/>
            </a:pPr>
            <a:r>
              <a:rPr lang="fa-IR" sz="1600" smtClean="0"/>
              <a:t>                                                   </a:t>
            </a:r>
          </a:p>
          <a:p>
            <a:pPr>
              <a:buFont typeface="Wingdings 3" pitchFamily="18" charset="2"/>
              <a:buNone/>
            </a:pPr>
            <a:r>
              <a:rPr lang="fa-IR" sz="1800" smtClean="0"/>
              <a:t>  7%</a:t>
            </a:r>
          </a:p>
          <a:p>
            <a:pPr>
              <a:buFont typeface="Wingdings 3" pitchFamily="18" charset="2"/>
              <a:buNone/>
            </a:pPr>
            <a:r>
              <a:rPr lang="fa-IR" sz="1800" smtClean="0"/>
              <a:t> </a:t>
            </a:r>
          </a:p>
          <a:p>
            <a:pPr>
              <a:buFont typeface="Wingdings 3" pitchFamily="18" charset="2"/>
              <a:buNone/>
            </a:pPr>
            <a:r>
              <a:rPr lang="fa-IR" smtClean="0"/>
              <a:t>                                                          </a:t>
            </a:r>
            <a:endParaRPr lang="fa-IR" sz="1800" smtClean="0"/>
          </a:p>
          <a:p>
            <a:pPr>
              <a:buFont typeface="Wingdings 3" pitchFamily="18" charset="2"/>
              <a:buNone/>
            </a:pPr>
            <a:r>
              <a:rPr lang="fa-IR" sz="1600" smtClean="0"/>
              <a:t>                                                                    </a:t>
            </a:r>
            <a:endParaRPr lang="en-US" sz="1600" smtClean="0">
              <a:cs typeface="Arial" charset="0"/>
            </a:endParaRPr>
          </a:p>
          <a:p>
            <a:pPr algn="l"/>
            <a:endParaRPr lang="fa-IR" sz="1200" smtClean="0"/>
          </a:p>
          <a:p>
            <a:pPr algn="l"/>
            <a:endParaRPr lang="fa-IR" sz="1200" smtClean="0"/>
          </a:p>
          <a:p>
            <a:endParaRPr lang="fa-IR" sz="1200" smtClean="0"/>
          </a:p>
          <a:p>
            <a:pPr algn="l"/>
            <a:endParaRPr lang="fa-IR" sz="1200" smtClean="0"/>
          </a:p>
          <a:p>
            <a:endParaRPr lang="fa-IR" sz="1200" smtClean="0"/>
          </a:p>
        </p:txBody>
      </p:sp>
      <p:sp>
        <p:nvSpPr>
          <p:cNvPr id="3" name="Title 2"/>
          <p:cNvSpPr>
            <a:spLocks noGrp="1"/>
          </p:cNvSpPr>
          <p:nvPr>
            <p:ph type="title"/>
          </p:nvPr>
        </p:nvSpPr>
        <p:spPr/>
        <p:txBody>
          <a:bodyPr/>
          <a:lstStyle/>
          <a:p>
            <a:pPr algn="r" fontAlgn="auto">
              <a:spcAft>
                <a:spcPts val="0"/>
              </a:spcAft>
              <a:defRPr/>
            </a:pPr>
            <a:r>
              <a:rPr lang="fa-IR" sz="2400" dirty="0" smtClean="0">
                <a:solidFill>
                  <a:srgbClr val="0070C0"/>
                </a:solidFill>
                <a:effectLst/>
              </a:rPr>
              <a:t>ارزش فعلی برآوردی قیمت سهام در سال دوم برابر است با </a:t>
            </a:r>
            <a:endParaRPr lang="fa-IR" sz="2400" dirty="0">
              <a:solidFill>
                <a:srgbClr val="0070C0"/>
              </a:solidFill>
              <a:effectLst/>
            </a:endParaRPr>
          </a:p>
        </p:txBody>
      </p:sp>
      <p:graphicFrame>
        <p:nvGraphicFramePr>
          <p:cNvPr id="6146" name="Object 2"/>
          <p:cNvGraphicFramePr>
            <a:graphicFrameLocks noChangeAspect="1"/>
          </p:cNvGraphicFramePr>
          <p:nvPr/>
        </p:nvGraphicFramePr>
        <p:xfrm>
          <a:off x="539750" y="1412875"/>
          <a:ext cx="2160588" cy="527050"/>
        </p:xfrm>
        <a:graphic>
          <a:graphicData uri="http://schemas.openxmlformats.org/presentationml/2006/ole">
            <p:oleObj spid="_x0000_s6146" name="Equation" r:id="rId3" imgW="1612900" imgH="393700" progId="Equation.3">
              <p:embed/>
            </p:oleObj>
          </a:graphicData>
        </a:graphic>
      </p:graphicFrame>
      <p:cxnSp>
        <p:nvCxnSpPr>
          <p:cNvPr id="6" name="Straight Connector 5"/>
          <p:cNvCxnSpPr/>
          <p:nvPr/>
        </p:nvCxnSpPr>
        <p:spPr>
          <a:xfrm flipV="1">
            <a:off x="2268538" y="2743200"/>
            <a:ext cx="3065462" cy="38100"/>
          </a:xfrm>
          <a:prstGeom prst="line">
            <a:avLst/>
          </a:prstGeom>
          <a:ln>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990600" y="2590800"/>
            <a:ext cx="1143000" cy="766763"/>
          </a:xfrm>
          <a:prstGeom prst="rect">
            <a:avLst/>
          </a:prstGeom>
        </p:spPr>
        <p:style>
          <a:lnRef idx="2">
            <a:schemeClr val="accent1"/>
          </a:lnRef>
          <a:fillRef idx="1">
            <a:schemeClr val="lt1"/>
          </a:fillRef>
          <a:effectRef idx="0">
            <a:schemeClr val="accent1"/>
          </a:effectRef>
          <a:fontRef idx="minor">
            <a:schemeClr val="dk1"/>
          </a:fontRef>
        </p:style>
        <p:txBody>
          <a:bodyPr rtlCol="1" anchor="ctr"/>
          <a:lstStyle/>
          <a:p>
            <a:pPr algn="ctr" fontAlgn="auto">
              <a:spcBef>
                <a:spcPts val="0"/>
              </a:spcBef>
              <a:spcAft>
                <a:spcPts val="0"/>
              </a:spcAft>
              <a:defRPr/>
            </a:pPr>
            <a:r>
              <a:rPr lang="fa-IR" sz="1600" dirty="0">
                <a:cs typeface="B Titr" pitchFamily="2" charset="-78"/>
              </a:rPr>
              <a:t>=  تغییر قیمت</a:t>
            </a:r>
          </a:p>
        </p:txBody>
      </p:sp>
      <p:sp>
        <p:nvSpPr>
          <p:cNvPr id="10" name="Rectangle 9"/>
          <p:cNvSpPr/>
          <p:nvPr/>
        </p:nvSpPr>
        <p:spPr>
          <a:xfrm>
            <a:off x="3019425" y="3009900"/>
            <a:ext cx="1295400" cy="681038"/>
          </a:xfrm>
          <a:prstGeom prst="rect">
            <a:avLst/>
          </a:prstGeom>
        </p:spPr>
        <p:style>
          <a:lnRef idx="2">
            <a:schemeClr val="accent1"/>
          </a:lnRef>
          <a:fillRef idx="1">
            <a:schemeClr val="lt1"/>
          </a:fillRef>
          <a:effectRef idx="0">
            <a:schemeClr val="accent1"/>
          </a:effectRef>
          <a:fontRef idx="minor">
            <a:schemeClr val="dk1"/>
          </a:fontRef>
        </p:style>
        <p:txBody>
          <a:bodyPr rtlCol="1" anchor="ctr"/>
          <a:lstStyle/>
          <a:p>
            <a:pPr algn="ctr" fontAlgn="auto">
              <a:spcBef>
                <a:spcPts val="0"/>
              </a:spcBef>
              <a:spcAft>
                <a:spcPts val="0"/>
              </a:spcAft>
              <a:defRPr/>
            </a:pPr>
            <a:r>
              <a:rPr lang="fa-IR" sz="1600" dirty="0">
                <a:cs typeface="B Titr" pitchFamily="2" charset="-78"/>
              </a:rPr>
              <a:t>قیمت اول دوره</a:t>
            </a:r>
          </a:p>
        </p:txBody>
      </p:sp>
      <p:sp>
        <p:nvSpPr>
          <p:cNvPr id="11" name="Rectangle 10"/>
          <p:cNvSpPr/>
          <p:nvPr/>
        </p:nvSpPr>
        <p:spPr>
          <a:xfrm>
            <a:off x="2409825" y="1863725"/>
            <a:ext cx="2514600" cy="661988"/>
          </a:xfrm>
          <a:prstGeom prst="rect">
            <a:avLst/>
          </a:prstGeom>
        </p:spPr>
        <p:style>
          <a:lnRef idx="2">
            <a:schemeClr val="accent1"/>
          </a:lnRef>
          <a:fillRef idx="1">
            <a:schemeClr val="lt1"/>
          </a:fillRef>
          <a:effectRef idx="0">
            <a:schemeClr val="accent1"/>
          </a:effectRef>
          <a:fontRef idx="minor">
            <a:schemeClr val="dk1"/>
          </a:fontRef>
        </p:style>
        <p:txBody>
          <a:bodyPr rtlCol="1" anchor="ctr"/>
          <a:lstStyle/>
          <a:p>
            <a:pPr algn="ctr" fontAlgn="auto">
              <a:spcBef>
                <a:spcPts val="0"/>
              </a:spcBef>
              <a:spcAft>
                <a:spcPts val="0"/>
              </a:spcAft>
              <a:defRPr/>
            </a:pPr>
            <a:r>
              <a:rPr lang="fa-IR" dirty="0">
                <a:cs typeface="B Titr" pitchFamily="2" charset="-78"/>
              </a:rPr>
              <a:t> </a:t>
            </a:r>
            <a:r>
              <a:rPr lang="fa-IR" sz="1600" dirty="0">
                <a:cs typeface="B Titr" pitchFamily="2" charset="-78"/>
              </a:rPr>
              <a:t>قیمت اول دوره – قیمت پایان دوره</a:t>
            </a:r>
          </a:p>
        </p:txBody>
      </p:sp>
      <p:cxnSp>
        <p:nvCxnSpPr>
          <p:cNvPr id="13" name="Straight Connector 12"/>
          <p:cNvCxnSpPr/>
          <p:nvPr/>
        </p:nvCxnSpPr>
        <p:spPr>
          <a:xfrm>
            <a:off x="5638800" y="2743200"/>
            <a:ext cx="1800225"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715000" y="2362200"/>
            <a:ext cx="1408113" cy="284163"/>
          </a:xfrm>
          <a:prstGeom prst="rect">
            <a:avLst/>
          </a:prstGeom>
        </p:spPr>
        <p:style>
          <a:lnRef idx="2">
            <a:schemeClr val="accent1"/>
          </a:lnRef>
          <a:fillRef idx="1">
            <a:schemeClr val="lt1"/>
          </a:fillRef>
          <a:effectRef idx="0">
            <a:schemeClr val="accent1"/>
          </a:effectRef>
          <a:fontRef idx="minor">
            <a:schemeClr val="dk1"/>
          </a:fontRef>
        </p:style>
        <p:txBody>
          <a:bodyPr rtlCol="1" anchor="ctr"/>
          <a:lstStyle/>
          <a:p>
            <a:pPr algn="ctr" fontAlgn="auto">
              <a:spcBef>
                <a:spcPts val="0"/>
              </a:spcBef>
              <a:spcAft>
                <a:spcPts val="0"/>
              </a:spcAft>
              <a:defRPr/>
            </a:pPr>
            <a:r>
              <a:rPr lang="fa-IR" sz="1600" dirty="0"/>
              <a:t>13/38-14/31</a:t>
            </a:r>
          </a:p>
        </p:txBody>
      </p:sp>
      <p:sp>
        <p:nvSpPr>
          <p:cNvPr id="15" name="Rectangle 14"/>
          <p:cNvSpPr/>
          <p:nvPr/>
        </p:nvSpPr>
        <p:spPr>
          <a:xfrm>
            <a:off x="5943600" y="2895600"/>
            <a:ext cx="914400" cy="228600"/>
          </a:xfrm>
          <a:prstGeom prst="rect">
            <a:avLst/>
          </a:prstGeom>
        </p:spPr>
        <p:style>
          <a:lnRef idx="2">
            <a:schemeClr val="accent1"/>
          </a:lnRef>
          <a:fillRef idx="1">
            <a:schemeClr val="lt1"/>
          </a:fillRef>
          <a:effectRef idx="0">
            <a:schemeClr val="accent1"/>
          </a:effectRef>
          <a:fontRef idx="minor">
            <a:schemeClr val="dk1"/>
          </a:fontRef>
        </p:style>
        <p:txBody>
          <a:bodyPr rtlCol="1" anchor="ctr"/>
          <a:lstStyle/>
          <a:p>
            <a:pPr algn="ctr" fontAlgn="auto">
              <a:spcBef>
                <a:spcPts val="0"/>
              </a:spcBef>
              <a:spcAft>
                <a:spcPts val="0"/>
              </a:spcAft>
              <a:defRPr/>
            </a:pPr>
            <a:r>
              <a:rPr lang="fa-IR" dirty="0"/>
              <a:t>13/38</a:t>
            </a:r>
          </a:p>
        </p:txBody>
      </p:sp>
      <p:sp>
        <p:nvSpPr>
          <p:cNvPr id="16" name="Equal 15"/>
          <p:cNvSpPr/>
          <p:nvPr/>
        </p:nvSpPr>
        <p:spPr>
          <a:xfrm>
            <a:off x="7239000" y="2667000"/>
            <a:ext cx="457200" cy="215900"/>
          </a:xfrm>
          <a:prstGeom prst="mathEqual">
            <a:avLst/>
          </a:prstGeom>
        </p:spPr>
        <p:style>
          <a:lnRef idx="2">
            <a:schemeClr val="accent1"/>
          </a:lnRef>
          <a:fillRef idx="1">
            <a:schemeClr val="lt1"/>
          </a:fillRef>
          <a:effectRef idx="0">
            <a:schemeClr val="accent1"/>
          </a:effectRef>
          <a:fontRef idx="minor">
            <a:schemeClr val="dk1"/>
          </a:fontRef>
        </p:style>
        <p:txBody>
          <a:bodyPr rtlCol="1" anchor="ctr"/>
          <a:lstStyle/>
          <a:p>
            <a:pPr algn="ctr" fontAlgn="auto">
              <a:spcBef>
                <a:spcPts val="0"/>
              </a:spcBef>
              <a:spcAft>
                <a:spcPts val="0"/>
              </a:spcAft>
              <a:defRPr/>
            </a:pPr>
            <a:endParaRPr lang="fa-IR">
              <a:solidFill>
                <a:schemeClr val="tx1"/>
              </a:solidFill>
            </a:endParaRPr>
          </a:p>
        </p:txBody>
      </p:sp>
      <p:sp>
        <p:nvSpPr>
          <p:cNvPr id="19" name="Equal 18"/>
          <p:cNvSpPr/>
          <p:nvPr/>
        </p:nvSpPr>
        <p:spPr>
          <a:xfrm>
            <a:off x="5105400" y="2667000"/>
            <a:ext cx="504825" cy="215900"/>
          </a:xfrm>
          <a:prstGeom prst="mathEqual">
            <a:avLst/>
          </a:prstGeom>
        </p:spPr>
        <p:style>
          <a:lnRef idx="2">
            <a:schemeClr val="accent1"/>
          </a:lnRef>
          <a:fillRef idx="1">
            <a:schemeClr val="lt1"/>
          </a:fillRef>
          <a:effectRef idx="0">
            <a:schemeClr val="accent1"/>
          </a:effectRef>
          <a:fontRef idx="minor">
            <a:schemeClr val="dk1"/>
          </a:fontRef>
        </p:style>
        <p:txBody>
          <a:bodyPr rtlCol="1" anchor="ctr"/>
          <a:lstStyle/>
          <a:p>
            <a:pPr algn="ctr" fontAlgn="auto">
              <a:spcBef>
                <a:spcPts val="0"/>
              </a:spcBef>
              <a:spcAft>
                <a:spcPts val="0"/>
              </a:spcAft>
              <a:defRPr/>
            </a:pPr>
            <a:endParaRPr lang="fa-IR">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412875"/>
            <a:ext cx="7467600" cy="4895850"/>
          </a:xfrm>
        </p:spPr>
        <p:txBody>
          <a:bodyPr>
            <a:normAutofit fontScale="92500" lnSpcReduction="10000"/>
          </a:bodyPr>
          <a:lstStyle/>
          <a:p>
            <a:pPr marL="365760" indent="-256032" eaLnBrk="1" fontAlgn="auto" hangingPunct="1">
              <a:lnSpc>
                <a:spcPct val="200000"/>
              </a:lnSpc>
              <a:spcAft>
                <a:spcPts val="0"/>
              </a:spcAft>
              <a:buFont typeface="Wingdings" pitchFamily="2" charset="2"/>
              <a:buChar char="v"/>
              <a:defRPr/>
            </a:pPr>
            <a:r>
              <a:rPr lang="fa-IR" sz="2800" b="1" dirty="0">
                <a:cs typeface="B Titr" pitchFamily="2" charset="-78"/>
              </a:rPr>
              <a:t>مهم ترین روش هایی که در تعیین ارزش شرکت ها و ارزشیابی سهام آنها مورد استفاده قرار می گیرد</a:t>
            </a:r>
            <a:r>
              <a:rPr lang="fa-IR" sz="2800" b="1" dirty="0" smtClean="0">
                <a:cs typeface="B Titr" pitchFamily="2" charset="-78"/>
              </a:rPr>
              <a:t>:</a:t>
            </a:r>
            <a:endParaRPr lang="fa-IR" sz="2800" b="1" dirty="0">
              <a:cs typeface="B Titr" pitchFamily="2" charset="-78"/>
            </a:endParaRPr>
          </a:p>
          <a:p>
            <a:pPr marL="36576" indent="0" algn="justLow" eaLnBrk="1" fontAlgn="auto" hangingPunct="1">
              <a:lnSpc>
                <a:spcPct val="200000"/>
              </a:lnSpc>
              <a:spcAft>
                <a:spcPts val="0"/>
              </a:spcAft>
              <a:buFont typeface="Wingdings 3"/>
              <a:buNone/>
              <a:defRPr/>
            </a:pPr>
            <a:r>
              <a:rPr lang="fa-IR" sz="2800" b="1" dirty="0" smtClean="0">
                <a:solidFill>
                  <a:srgbClr val="FF0000"/>
                </a:solidFill>
                <a:cs typeface="B Titr" pitchFamily="2" charset="-78"/>
              </a:rPr>
              <a:t> 1. ارزش با فرض تداوم فعاليت</a:t>
            </a:r>
          </a:p>
          <a:p>
            <a:pPr marL="36576" indent="0" algn="justLow" eaLnBrk="1" fontAlgn="auto" hangingPunct="1">
              <a:lnSpc>
                <a:spcPct val="200000"/>
              </a:lnSpc>
              <a:spcAft>
                <a:spcPts val="0"/>
              </a:spcAft>
              <a:buFont typeface="Wingdings 3" pitchFamily="18" charset="2"/>
              <a:buNone/>
              <a:defRPr/>
            </a:pPr>
            <a:r>
              <a:rPr lang="fa-IR" sz="2800" b="1" dirty="0" smtClean="0">
                <a:solidFill>
                  <a:srgbClr val="FF0000"/>
                </a:solidFill>
                <a:cs typeface="B Titr" pitchFamily="2" charset="-78"/>
              </a:rPr>
              <a:t>2. </a:t>
            </a:r>
            <a:r>
              <a:rPr lang="fa-IR" sz="2800" b="1" dirty="0">
                <a:solidFill>
                  <a:srgbClr val="FF0000"/>
                </a:solidFill>
                <a:cs typeface="B Titr" pitchFamily="2" charset="-78"/>
              </a:rPr>
              <a:t>ارزش دفتري </a:t>
            </a:r>
            <a:endParaRPr lang="fa-IR" sz="2800" b="1" dirty="0" smtClean="0">
              <a:solidFill>
                <a:srgbClr val="FF0000"/>
              </a:solidFill>
              <a:cs typeface="B Titr" pitchFamily="2" charset="-78"/>
            </a:endParaRPr>
          </a:p>
          <a:p>
            <a:pPr marL="36576" indent="0" algn="justLow" eaLnBrk="1" fontAlgn="auto" hangingPunct="1">
              <a:lnSpc>
                <a:spcPct val="200000"/>
              </a:lnSpc>
              <a:spcAft>
                <a:spcPts val="0"/>
              </a:spcAft>
              <a:buFont typeface="Wingdings 3" pitchFamily="18" charset="2"/>
              <a:buNone/>
              <a:defRPr/>
            </a:pPr>
            <a:r>
              <a:rPr lang="fa-IR" sz="2800" b="1" dirty="0" smtClean="0">
                <a:solidFill>
                  <a:srgbClr val="FF0000"/>
                </a:solidFill>
                <a:cs typeface="B Titr" pitchFamily="2" charset="-78"/>
              </a:rPr>
              <a:t>3</a:t>
            </a:r>
            <a:r>
              <a:rPr lang="fa-IR" sz="2800" b="1" dirty="0">
                <a:solidFill>
                  <a:srgbClr val="FF0000"/>
                </a:solidFill>
                <a:cs typeface="B Titr" pitchFamily="2" charset="-78"/>
              </a:rPr>
              <a:t>. ارزش </a:t>
            </a:r>
            <a:r>
              <a:rPr lang="fa-IR" sz="2800" b="1" dirty="0" smtClean="0">
                <a:solidFill>
                  <a:srgbClr val="FF0000"/>
                </a:solidFill>
                <a:cs typeface="B Titr" pitchFamily="2" charset="-78"/>
              </a:rPr>
              <a:t>بازار</a:t>
            </a:r>
          </a:p>
          <a:p>
            <a:pPr marL="36576" indent="0" algn="justLow" eaLnBrk="1" fontAlgn="auto" hangingPunct="1">
              <a:lnSpc>
                <a:spcPct val="200000"/>
              </a:lnSpc>
              <a:spcAft>
                <a:spcPts val="0"/>
              </a:spcAft>
              <a:buFont typeface="Wingdings 3" pitchFamily="18" charset="2"/>
              <a:buNone/>
              <a:defRPr/>
            </a:pPr>
            <a:r>
              <a:rPr lang="fa-IR" sz="2800" b="1" dirty="0" smtClean="0">
                <a:solidFill>
                  <a:srgbClr val="FF0000"/>
                </a:solidFill>
                <a:cs typeface="B Titr" pitchFamily="2" charset="-78"/>
              </a:rPr>
              <a:t>4. ارزش </a:t>
            </a:r>
            <a:r>
              <a:rPr lang="fa-IR" sz="2800" b="1" dirty="0">
                <a:solidFill>
                  <a:srgbClr val="FF0000"/>
                </a:solidFill>
                <a:cs typeface="B Titr" pitchFamily="2" charset="-78"/>
              </a:rPr>
              <a:t>تصفيه (انحلال)</a:t>
            </a:r>
          </a:p>
          <a:p>
            <a:pPr marL="36576" indent="0" algn="justLow" eaLnBrk="1" fontAlgn="auto" hangingPunct="1">
              <a:lnSpc>
                <a:spcPct val="200000"/>
              </a:lnSpc>
              <a:spcAft>
                <a:spcPts val="0"/>
              </a:spcAft>
              <a:buFont typeface="Wingdings 3" pitchFamily="18" charset="2"/>
              <a:buNone/>
              <a:defRPr/>
            </a:pPr>
            <a:endParaRPr lang="fa-IR" sz="2800" b="1" dirty="0" smtClean="0">
              <a:cs typeface="B Titr" pitchFamily="2" charset="-78"/>
            </a:endParaRPr>
          </a:p>
        </p:txBody>
      </p:sp>
      <p:sp>
        <p:nvSpPr>
          <p:cNvPr id="4" name="Title 3"/>
          <p:cNvSpPr>
            <a:spLocks noGrp="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eaLnBrk="1" fontAlgn="auto" hangingPunct="1">
              <a:spcAft>
                <a:spcPts val="0"/>
              </a:spcAft>
              <a:defRPr/>
            </a:pPr>
            <a:r>
              <a:rPr lang="fa-IR" sz="3600" dirty="0">
                <a:ln w="11430"/>
                <a:solidFill>
                  <a:srgbClr val="C00000"/>
                </a:solidFill>
                <a:effectLst>
                  <a:outerShdw blurRad="80000" dist="40000" dir="5040000" algn="tl">
                    <a:srgbClr val="000000">
                      <a:alpha val="30000"/>
                    </a:srgbClr>
                  </a:outerShdw>
                </a:effectLst>
                <a:cs typeface="B Titr" pitchFamily="2" charset="-78"/>
              </a:rPr>
              <a:t>مفاهيم ارزش </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1"/>
          <p:cNvSpPr>
            <a:spLocks noGrp="1"/>
          </p:cNvSpPr>
          <p:nvPr>
            <p:ph idx="1"/>
          </p:nvPr>
        </p:nvSpPr>
        <p:spPr>
          <a:xfrm>
            <a:off x="457200" y="685800"/>
            <a:ext cx="8229600" cy="5105400"/>
          </a:xfrm>
        </p:spPr>
        <p:txBody>
          <a:bodyPr/>
          <a:lstStyle/>
          <a:p>
            <a:pPr algn="justLow">
              <a:buFont typeface="Wingdings 3" pitchFamily="18" charset="2"/>
              <a:buNone/>
            </a:pPr>
            <a:endParaRPr lang="fa-IR" sz="2400" smtClean="0">
              <a:cs typeface="B Titr" pitchFamily="2" charset="-78"/>
            </a:endParaRPr>
          </a:p>
          <a:p>
            <a:pPr algn="justLow"/>
            <a:r>
              <a:rPr lang="fa-IR" sz="2400" smtClean="0">
                <a:cs typeface="B Titr" pitchFamily="2" charset="-78"/>
              </a:rPr>
              <a:t>اگر بازار باعث کاهش نرخ بازده مورد توقع سهامداران شود در این صورت </a:t>
            </a:r>
          </a:p>
          <a:p>
            <a:pPr algn="justLow">
              <a:buFont typeface="Wingdings 3" pitchFamily="18" charset="2"/>
              <a:buNone/>
            </a:pPr>
            <a:r>
              <a:rPr lang="fa-IR" sz="2400" smtClean="0">
                <a:cs typeface="B Titr" pitchFamily="2" charset="-78"/>
              </a:rPr>
              <a:t>   (با فرض ثابت بودن سایر شرایط)قیمت سهام افزایش می یابد.همچنین اگر </a:t>
            </a:r>
          </a:p>
          <a:p>
            <a:pPr algn="justLow">
              <a:buFont typeface="Wingdings 3" pitchFamily="18" charset="2"/>
              <a:buNone/>
            </a:pPr>
            <a:r>
              <a:rPr lang="fa-IR" sz="2400" smtClean="0">
                <a:cs typeface="B Titr" pitchFamily="2" charset="-78"/>
              </a:rPr>
              <a:t>   سرمایه گذاران فرض کنند که در نتیجه توسعه شرکت،رشد مورد انتظار سود </a:t>
            </a:r>
          </a:p>
          <a:p>
            <a:pPr algn="justLow">
              <a:buFont typeface="Wingdings 3" pitchFamily="18" charset="2"/>
              <a:buNone/>
            </a:pPr>
            <a:r>
              <a:rPr lang="fa-IR" sz="2400" smtClean="0">
                <a:cs typeface="B Titr" pitchFamily="2" charset="-78"/>
              </a:rPr>
              <a:t>   تقسیمی افزایش خواهد یافت در آن صورت نیز (با فرض ثابت بودن سایر </a:t>
            </a:r>
          </a:p>
          <a:p>
            <a:pPr algn="justLow">
              <a:buFont typeface="Wingdings 3" pitchFamily="18" charset="2"/>
              <a:buNone/>
            </a:pPr>
            <a:r>
              <a:rPr lang="fa-IR" sz="2400" smtClean="0">
                <a:cs typeface="B Titr" pitchFamily="2" charset="-78"/>
              </a:rPr>
              <a:t>   شرایط)قیمت سهام افزایش خواهد یافت.البته ،عکس این موارد نیز صادق </a:t>
            </a:r>
          </a:p>
          <a:p>
            <a:pPr algn="justLow">
              <a:buFont typeface="Wingdings 3" pitchFamily="18" charset="2"/>
              <a:buNone/>
            </a:pPr>
            <a:r>
              <a:rPr lang="fa-IR" sz="2400" smtClean="0">
                <a:cs typeface="B Titr" pitchFamily="2" charset="-78"/>
              </a:rPr>
              <a:t>   است-افزایش در نرخ تنزیل یا کاهش در نرخ رشد مورد انتظار سود تقسیمی </a:t>
            </a:r>
          </a:p>
          <a:p>
            <a:pPr algn="justLow">
              <a:buFont typeface="Wingdings 3" pitchFamily="18" charset="2"/>
              <a:buNone/>
            </a:pPr>
            <a:r>
              <a:rPr lang="fa-IR" sz="2400" smtClean="0">
                <a:cs typeface="B Titr" pitchFamily="2" charset="-78"/>
              </a:rPr>
              <a:t>   باعث کاهش قیمت خواهد شد</a:t>
            </a:r>
            <a:endParaRPr lang="en-US" sz="2400" smtClean="0">
              <a:cs typeface="B Titr" pitchFamily="2" charset="-78"/>
            </a:endParaRPr>
          </a:p>
          <a:p>
            <a:pPr algn="justLow">
              <a:buFont typeface="Wingdings 3" pitchFamily="18" charset="2"/>
              <a:buNone/>
            </a:pPr>
            <a:endParaRPr lang="en-US" sz="2400" smtClean="0">
              <a:cs typeface="B Titr" pitchFamily="2" charset="-78"/>
            </a:endParaRPr>
          </a:p>
          <a:p>
            <a:pPr algn="justLow">
              <a:buFont typeface="Wingdings 3" pitchFamily="18" charset="2"/>
              <a:buNone/>
            </a:pPr>
            <a:endParaRPr lang="fa-IR" sz="2400" smtClean="0">
              <a:cs typeface="B Titr" pitchFamily="2" charset="-78"/>
            </a:endParaRPr>
          </a:p>
        </p:txBody>
      </p:sp>
      <p:graphicFrame>
        <p:nvGraphicFramePr>
          <p:cNvPr id="7170" name="Object 2"/>
          <p:cNvGraphicFramePr>
            <a:graphicFrameLocks noChangeAspect="1"/>
          </p:cNvGraphicFramePr>
          <p:nvPr/>
        </p:nvGraphicFramePr>
        <p:xfrm>
          <a:off x="971550" y="4365625"/>
          <a:ext cx="1371600" cy="806450"/>
        </p:xfrm>
        <a:graphic>
          <a:graphicData uri="http://schemas.openxmlformats.org/presentationml/2006/ole">
            <p:oleObj spid="_x0000_s7170" name="Equation" r:id="rId3" imgW="710891" imgH="418918" progId="Equation.3">
              <p:embed/>
            </p:oleObj>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Content Placeholder 1"/>
          <p:cNvSpPr>
            <a:spLocks noGrp="1"/>
          </p:cNvSpPr>
          <p:nvPr>
            <p:ph idx="1"/>
          </p:nvPr>
        </p:nvSpPr>
        <p:spPr>
          <a:xfrm>
            <a:off x="457200" y="260350"/>
            <a:ext cx="8229600" cy="5746750"/>
          </a:xfrm>
        </p:spPr>
        <p:txBody>
          <a:bodyPr/>
          <a:lstStyle/>
          <a:p>
            <a:pPr algn="justLow">
              <a:buFont typeface="Wingdings 3" pitchFamily="18" charset="2"/>
              <a:buNone/>
            </a:pPr>
            <a:endParaRPr lang="fa-IR" sz="2400" smtClean="0">
              <a:cs typeface="B Titr" pitchFamily="2" charset="-78"/>
            </a:endParaRPr>
          </a:p>
          <a:p>
            <a:pPr algn="justLow">
              <a:buFont typeface="Wingdings 3" pitchFamily="18" charset="2"/>
              <a:buNone/>
            </a:pPr>
            <a:r>
              <a:rPr lang="fa-IR" sz="2400" smtClean="0">
                <a:cs typeface="B Titr" pitchFamily="2" charset="-78"/>
              </a:rPr>
              <a:t>حتی اگر همه سرمایه گذاران برای ارزشیابی ارزش سهام عادی خاصی از روش نرخ رشد ثابت مدل تنزیل سود تقسیمی استفاده کنند باز هم به خاطر موارد زیر،برآوردهای مختلفی از ارزش بدست خواهد آمد:</a:t>
            </a:r>
          </a:p>
          <a:p>
            <a:pPr algn="justLow">
              <a:buFont typeface="Wingdings 3" pitchFamily="18" charset="2"/>
              <a:buNone/>
            </a:pPr>
            <a:r>
              <a:rPr lang="fa-IR" sz="2400" smtClean="0">
                <a:cs typeface="B Titr" pitchFamily="2" charset="-78"/>
              </a:rPr>
              <a:t>1- هر سرمایه گذاری حداقل نرخ بازده مورد انتظار خود را دارد که همین عامل می تواند باعث دامنه نسبتاً وسیعی از مقادیر </a:t>
            </a:r>
            <a:r>
              <a:rPr lang="en-US" sz="2400" smtClean="0">
                <a:cs typeface="B Titr" pitchFamily="2" charset="-78"/>
              </a:rPr>
              <a:t>K</a:t>
            </a:r>
            <a:r>
              <a:rPr lang="fa-IR" sz="2400" smtClean="0">
                <a:cs typeface="B Titr" pitchFamily="2" charset="-78"/>
              </a:rPr>
              <a:t> شود.</a:t>
            </a:r>
          </a:p>
          <a:p>
            <a:pPr algn="justLow">
              <a:buFont typeface="Wingdings 3" pitchFamily="18" charset="2"/>
              <a:buNone/>
            </a:pPr>
            <a:r>
              <a:rPr lang="fa-IR" sz="2400" smtClean="0">
                <a:cs typeface="B Titr" pitchFamily="2" charset="-78"/>
              </a:rPr>
              <a:t>2- هر سرمایه گذاری نرخ رشد مورد انتظار خود را دارد.اگر چه این محدوده ممکن است از نظر منطقی در اکثر موقعیتهای ارزشیابی محدود باشد با این حال،تفاوتهای کوچک در </a:t>
            </a:r>
            <a:r>
              <a:rPr lang="en-US" sz="2400" smtClean="0">
                <a:cs typeface="B Titr" pitchFamily="2" charset="-78"/>
              </a:rPr>
              <a:t>g</a:t>
            </a:r>
            <a:r>
              <a:rPr lang="fa-IR" sz="2400" smtClean="0">
                <a:cs typeface="B Titr" pitchFamily="2" charset="-78"/>
              </a:rPr>
              <a:t> می تواند،در صورت ثابت بودن سایر شرایط، باعث تغییرات عمده در قیمت شود.</a:t>
            </a:r>
          </a:p>
          <a:p>
            <a:pPr algn="justLow">
              <a:buFont typeface="Wingdings 3" pitchFamily="18" charset="2"/>
              <a:buNone/>
            </a:pPr>
            <a:r>
              <a:rPr lang="fa-IR" sz="2400" smtClean="0">
                <a:cs typeface="B Titr" pitchFamily="2" charset="-78"/>
              </a:rPr>
              <a:t>در هر مقطعی از زمان، برخی از سرمایه گذاران با توجه به ارزشیابی آنها از وضعیت سهام قصد خرید و برخی دیگر قصد فروش سهام را دارند که همین امر باعث فعال بودن و رونق بازارها می شود.</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Content Placeholder 1"/>
          <p:cNvSpPr>
            <a:spLocks noGrp="1"/>
          </p:cNvSpPr>
          <p:nvPr>
            <p:ph idx="1"/>
          </p:nvPr>
        </p:nvSpPr>
        <p:spPr/>
        <p:txBody>
          <a:bodyPr/>
          <a:lstStyle/>
          <a:p>
            <a:r>
              <a:rPr lang="fa-IR" sz="2400" b="1" smtClean="0">
                <a:solidFill>
                  <a:srgbClr val="0070C0"/>
                </a:solidFill>
                <a:cs typeface="B Titr" pitchFamily="2" charset="-78"/>
              </a:rPr>
              <a:t>دلیل استفاده از این مدل </a:t>
            </a:r>
          </a:p>
          <a:p>
            <a:r>
              <a:rPr lang="fa-IR" sz="2400" smtClean="0">
                <a:cs typeface="B Titr" pitchFamily="2" charset="-78"/>
              </a:rPr>
              <a:t>1- برخی از شرکتها با روند سریعی در طول چند سال رشد می کنند و سپس با روند متوسطی در سالهای بعد به رشد خود ادامه می دهند.</a:t>
            </a:r>
          </a:p>
          <a:p>
            <a:r>
              <a:rPr lang="fa-IR" sz="2400" smtClean="0">
                <a:cs typeface="B Titr" pitchFamily="2" charset="-78"/>
              </a:rPr>
              <a:t>2-برخی از شرکتها معمولا در اوایل دوره رشد خود برای چندین دوره سود تقسیمی پرداخت نمی کنند بنابراین مدل نرخ رشد ثابت غیر قابل استفاده می شود.</a:t>
            </a:r>
          </a:p>
          <a:p>
            <a:r>
              <a:rPr lang="fa-IR" sz="2400" smtClean="0">
                <a:cs typeface="B Titr" pitchFamily="2" charset="-78"/>
              </a:rPr>
              <a:t>رشد چندگانه (متغیر)حالتی است که در آن رشد مورد انتظار سود تقسیمی آتی باید توسط دو یا چند نرخ رشد برآورده شود.اگرچه نرخ رشد می تواند مقادیر متعددی داشته باشد ولی بسیاری از سهامها را می توان با استفاده از 2 یا 3 نرخ رشد برآورد کرد.</a:t>
            </a:r>
          </a:p>
        </p:txBody>
      </p:sp>
      <p:sp>
        <p:nvSpPr>
          <p:cNvPr id="3" name="Title 2"/>
          <p:cNvSpPr>
            <a:spLocks noGrp="1"/>
          </p:cNvSpPr>
          <p:nvPr>
            <p:ph type="title"/>
          </p:nvPr>
        </p:nvSpPr>
        <p:spPr/>
        <p:txBody>
          <a:bodyPr/>
          <a:lstStyle/>
          <a:p>
            <a:pPr algn="r" fontAlgn="auto">
              <a:spcAft>
                <a:spcPts val="0"/>
              </a:spcAft>
              <a:defRPr/>
            </a:pPr>
            <a:r>
              <a:rPr lang="fa-IR" sz="2800" dirty="0" smtClean="0">
                <a:solidFill>
                  <a:srgbClr val="0070C0"/>
                </a:solidFill>
                <a:effectLst/>
              </a:rPr>
              <a:t>مدل نرخ رشد چندگانه (متغیر)</a:t>
            </a:r>
            <a:endParaRPr lang="fa-IR" sz="2800" dirty="0">
              <a:solidFill>
                <a:srgbClr val="0070C0"/>
              </a:solidFill>
              <a:effectLst/>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Content Placeholder 1"/>
          <p:cNvSpPr>
            <a:spLocks noGrp="1"/>
          </p:cNvSpPr>
          <p:nvPr>
            <p:ph idx="1"/>
          </p:nvPr>
        </p:nvSpPr>
        <p:spPr>
          <a:xfrm>
            <a:off x="457200" y="404813"/>
            <a:ext cx="8382000" cy="6119812"/>
          </a:xfrm>
        </p:spPr>
        <p:txBody>
          <a:bodyPr/>
          <a:lstStyle/>
          <a:p>
            <a:endParaRPr lang="fa-IR" smtClean="0">
              <a:cs typeface="B Titr" pitchFamily="2" charset="-78"/>
            </a:endParaRPr>
          </a:p>
          <a:p>
            <a:r>
              <a:rPr lang="fa-IR" sz="2400" smtClean="0">
                <a:cs typeface="B Titr" pitchFamily="2" charset="-78"/>
              </a:rPr>
              <a:t> شناخته ترین مدل رشد چندگانه،مدل دو دوره ای است.طبق این مدل فرض بر آن است که نرخ رشد در کوتاه مدت برای چند دوره (معمولاً 2 تا 10 سال)روند سریعی را طی می کند ولی در بلند مدت از ثبات برخوردار است(مانند نرخ رشد ثابت).</a:t>
            </a:r>
          </a:p>
          <a:p>
            <a:endParaRPr lang="fa-IR" smtClean="0">
              <a:cs typeface="B Titr" pitchFamily="2" charset="-78"/>
            </a:endParaRPr>
          </a:p>
          <a:p>
            <a:pPr>
              <a:buFont typeface="Wingdings 3" pitchFamily="18" charset="2"/>
              <a:buNone/>
            </a:pPr>
            <a:endParaRPr lang="fa-IR" smtClean="0">
              <a:cs typeface="B Titr" pitchFamily="2" charset="-78"/>
            </a:endParaRPr>
          </a:p>
          <a:p>
            <a:pPr>
              <a:buFont typeface="Wingdings 3" pitchFamily="18" charset="2"/>
              <a:buNone/>
            </a:pPr>
            <a:r>
              <a:rPr lang="fa-IR" sz="1400" smtClean="0">
                <a:cs typeface="B Titr" pitchFamily="2" charset="-78"/>
              </a:rPr>
              <a:t>       = </a:t>
            </a:r>
            <a:r>
              <a:rPr lang="fa-IR" sz="2400" smtClean="0">
                <a:cs typeface="B Titr" pitchFamily="2" charset="-78"/>
              </a:rPr>
              <a:t>ارزش برآوردی سهام</a:t>
            </a:r>
          </a:p>
          <a:p>
            <a:pPr>
              <a:buFont typeface="Wingdings 3" pitchFamily="18" charset="2"/>
              <a:buNone/>
            </a:pPr>
            <a:r>
              <a:rPr lang="fa-IR" sz="1400" smtClean="0">
                <a:cs typeface="B Titr" pitchFamily="2" charset="-78"/>
              </a:rPr>
              <a:t>        =</a:t>
            </a:r>
            <a:r>
              <a:rPr lang="fa-IR" sz="2000" smtClean="0">
                <a:cs typeface="B Titr" pitchFamily="2" charset="-78"/>
              </a:rPr>
              <a:t> سود تقسیمی فعلی</a:t>
            </a:r>
          </a:p>
          <a:p>
            <a:pPr>
              <a:buFont typeface="Wingdings 3" pitchFamily="18" charset="2"/>
              <a:buNone/>
            </a:pPr>
            <a:r>
              <a:rPr lang="en-US" sz="2000" smtClean="0">
                <a:cs typeface="B Titr" pitchFamily="2" charset="-78"/>
              </a:rPr>
              <a:t>g</a:t>
            </a:r>
            <a:r>
              <a:rPr lang="en-US" sz="1100" smtClean="0">
                <a:cs typeface="B Titr" pitchFamily="2" charset="-78"/>
              </a:rPr>
              <a:t>s</a:t>
            </a:r>
            <a:r>
              <a:rPr lang="fa-IR" sz="1100" smtClean="0">
                <a:cs typeface="B Titr" pitchFamily="2" charset="-78"/>
              </a:rPr>
              <a:t>= </a:t>
            </a:r>
            <a:r>
              <a:rPr lang="fa-IR" sz="2400" smtClean="0">
                <a:cs typeface="B Titr" pitchFamily="2" charset="-78"/>
              </a:rPr>
              <a:t>نرخ رشد بالاتر (یا پایین تر)از معمول سود تقسیمی</a:t>
            </a:r>
          </a:p>
          <a:p>
            <a:pPr>
              <a:buFont typeface="Wingdings 3" pitchFamily="18" charset="2"/>
              <a:buNone/>
            </a:pPr>
            <a:r>
              <a:rPr lang="en-US" sz="2000" smtClean="0">
                <a:cs typeface="B Titr" pitchFamily="2" charset="-78"/>
              </a:rPr>
              <a:t>=g</a:t>
            </a:r>
            <a:r>
              <a:rPr lang="en-US" sz="1400" smtClean="0">
                <a:cs typeface="B Titr" pitchFamily="2" charset="-78"/>
              </a:rPr>
              <a:t>c</a:t>
            </a:r>
            <a:r>
              <a:rPr lang="fa-IR" sz="2000" smtClean="0">
                <a:cs typeface="B Titr" pitchFamily="2" charset="-78"/>
              </a:rPr>
              <a:t>نرخ رشد ثابت سود تقسیمی</a:t>
            </a:r>
          </a:p>
          <a:p>
            <a:pPr>
              <a:buFont typeface="Wingdings 3" pitchFamily="18" charset="2"/>
              <a:buNone/>
            </a:pPr>
            <a:r>
              <a:rPr lang="en-US" sz="2000" smtClean="0">
                <a:cs typeface="B Titr" pitchFamily="2" charset="-78"/>
              </a:rPr>
              <a:t>K</a:t>
            </a:r>
            <a:r>
              <a:rPr lang="fa-IR" sz="2000" smtClean="0">
                <a:cs typeface="B Titr" pitchFamily="2" charset="-78"/>
              </a:rPr>
              <a:t>=حداقل نرخ بازده مورد انتظار سهامدار</a:t>
            </a:r>
          </a:p>
          <a:p>
            <a:pPr>
              <a:buFont typeface="Wingdings 3" pitchFamily="18" charset="2"/>
              <a:buNone/>
            </a:pPr>
            <a:r>
              <a:rPr lang="en-US" sz="2000" smtClean="0">
                <a:cs typeface="B Titr" pitchFamily="2" charset="-78"/>
              </a:rPr>
              <a:t>n</a:t>
            </a:r>
            <a:r>
              <a:rPr lang="fa-IR" sz="2000" smtClean="0">
                <a:cs typeface="B Titr" pitchFamily="2" charset="-78"/>
              </a:rPr>
              <a:t>=تعداد دوره های رشد بالاتر(یا پایین تر)از معمول</a:t>
            </a:r>
          </a:p>
          <a:p>
            <a:pPr>
              <a:buFont typeface="Wingdings 3" pitchFamily="18" charset="2"/>
              <a:buNone/>
            </a:pPr>
            <a:r>
              <a:rPr lang="en-US" sz="2000" smtClean="0">
                <a:cs typeface="B Titr" pitchFamily="2" charset="-78"/>
              </a:rPr>
              <a:t>D</a:t>
            </a:r>
            <a:r>
              <a:rPr lang="en-US" sz="1400" smtClean="0">
                <a:cs typeface="B Titr" pitchFamily="2" charset="-78"/>
              </a:rPr>
              <a:t>n</a:t>
            </a:r>
            <a:r>
              <a:rPr lang="fa-IR" sz="1400" smtClean="0">
                <a:cs typeface="B Titr" pitchFamily="2" charset="-78"/>
              </a:rPr>
              <a:t>=</a:t>
            </a:r>
            <a:r>
              <a:rPr lang="fa-IR" sz="2000" smtClean="0">
                <a:cs typeface="B Titr" pitchFamily="2" charset="-78"/>
              </a:rPr>
              <a:t>سود تقسیمی در پایان دوره رشد غیر معمول</a:t>
            </a:r>
          </a:p>
          <a:p>
            <a:pPr>
              <a:buFont typeface="Wingdings 3" pitchFamily="18" charset="2"/>
              <a:buNone/>
            </a:pPr>
            <a:endParaRPr lang="fa-IR" sz="2000" smtClean="0">
              <a:cs typeface="B Titr" pitchFamily="2" charset="-78"/>
            </a:endParaRPr>
          </a:p>
          <a:p>
            <a:pPr>
              <a:buFont typeface="Wingdings 3" pitchFamily="18" charset="2"/>
              <a:buNone/>
            </a:pPr>
            <a:endParaRPr lang="fa-IR" smtClean="0">
              <a:cs typeface="B Titr" pitchFamily="2" charset="-78"/>
            </a:endParaRPr>
          </a:p>
        </p:txBody>
      </p:sp>
      <p:graphicFrame>
        <p:nvGraphicFramePr>
          <p:cNvPr id="8194" name="Object 5"/>
          <p:cNvGraphicFramePr>
            <a:graphicFrameLocks noChangeAspect="1"/>
          </p:cNvGraphicFramePr>
          <p:nvPr/>
        </p:nvGraphicFramePr>
        <p:xfrm>
          <a:off x="395288" y="2565400"/>
          <a:ext cx="4681537" cy="844550"/>
        </p:xfrm>
        <a:graphic>
          <a:graphicData uri="http://schemas.openxmlformats.org/presentationml/2006/ole">
            <p:oleObj spid="_x0000_s8194" name="Equation" r:id="rId3" imgW="2463800" imgH="444500" progId="Equation.3">
              <p:embed/>
            </p:oleObj>
          </a:graphicData>
        </a:graphic>
      </p:graphicFrame>
      <p:graphicFrame>
        <p:nvGraphicFramePr>
          <p:cNvPr id="8195" name="Object 4"/>
          <p:cNvGraphicFramePr>
            <a:graphicFrameLocks noChangeAspect="1"/>
          </p:cNvGraphicFramePr>
          <p:nvPr/>
        </p:nvGraphicFramePr>
        <p:xfrm>
          <a:off x="8382000" y="3429000"/>
          <a:ext cx="228600" cy="247650"/>
        </p:xfrm>
        <a:graphic>
          <a:graphicData uri="http://schemas.openxmlformats.org/presentationml/2006/ole">
            <p:oleObj spid="_x0000_s8195" name="Equation" r:id="rId4" imgW="152268" imgH="164957" progId="Equation.3">
              <p:embed/>
            </p:oleObj>
          </a:graphicData>
        </a:graphic>
      </p:graphicFrame>
      <p:graphicFrame>
        <p:nvGraphicFramePr>
          <p:cNvPr id="8196" name="Object 6"/>
          <p:cNvGraphicFramePr>
            <a:graphicFrameLocks noChangeAspect="1"/>
          </p:cNvGraphicFramePr>
          <p:nvPr/>
        </p:nvGraphicFramePr>
        <p:xfrm>
          <a:off x="8305800" y="3810000"/>
          <a:ext cx="304800" cy="342900"/>
        </p:xfrm>
        <a:graphic>
          <a:graphicData uri="http://schemas.openxmlformats.org/presentationml/2006/ole">
            <p:oleObj spid="_x0000_s8196" name="Equation" r:id="rId5" imgW="203112" imgH="228501" progId="Equation.3">
              <p:embed/>
            </p:oleObj>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274638"/>
            <a:ext cx="8219256" cy="5746650"/>
          </a:xfrm>
        </p:spPr>
        <p:txBody>
          <a:bodyPr anchor="t">
            <a:normAutofit fontScale="90000"/>
          </a:bodyPr>
          <a:lstStyle/>
          <a:p>
            <a:pPr algn="r" fontAlgn="auto">
              <a:spcAft>
                <a:spcPts val="0"/>
              </a:spcAft>
              <a:defRPr/>
            </a:pPr>
            <a:r>
              <a:rPr lang="fa-IR" sz="2400" b="0" dirty="0" smtClean="0">
                <a:solidFill>
                  <a:schemeClr val="tx1"/>
                </a:solidFill>
                <a:effectLst/>
                <a:cs typeface="B Titr" pitchFamily="2" charset="-78"/>
              </a:rPr>
              <a:t>به جای عبارت دوم در معادله قبل می توانیم از فرمول زیر استفاده کنیم:</a:t>
            </a:r>
            <a:br>
              <a:rPr lang="fa-IR" sz="2400" b="0" dirty="0" smtClean="0">
                <a:solidFill>
                  <a:schemeClr val="tx1"/>
                </a:solidFill>
                <a:effectLst/>
                <a:cs typeface="B Titr" pitchFamily="2" charset="-78"/>
              </a:rPr>
            </a:br>
            <a:r>
              <a:rPr lang="fa-IR" sz="2400" b="0" dirty="0" smtClean="0">
                <a:solidFill>
                  <a:schemeClr val="tx1"/>
                </a:solidFill>
                <a:effectLst/>
                <a:cs typeface="B Titr" pitchFamily="2" charset="-78"/>
              </a:rPr>
              <a:t>چون </a:t>
            </a:r>
            <a:r>
              <a:rPr lang="en-US" sz="2400" b="0" dirty="0" err="1" smtClean="0">
                <a:solidFill>
                  <a:schemeClr val="tx1"/>
                </a:solidFill>
                <a:effectLst/>
                <a:cs typeface="B Titr" pitchFamily="2" charset="-78"/>
              </a:rPr>
              <a:t>P</a:t>
            </a:r>
            <a:r>
              <a:rPr lang="en-US" sz="1200" b="0" dirty="0" err="1" smtClean="0">
                <a:solidFill>
                  <a:schemeClr val="tx1"/>
                </a:solidFill>
                <a:effectLst/>
                <a:cs typeface="B Titr" pitchFamily="2" charset="-78"/>
              </a:rPr>
              <a:t>n</a:t>
            </a:r>
            <a:r>
              <a:rPr lang="fa-IR" sz="1200" b="0" dirty="0" smtClean="0">
                <a:solidFill>
                  <a:schemeClr val="tx1"/>
                </a:solidFill>
                <a:effectLst/>
                <a:cs typeface="B Titr" pitchFamily="2" charset="-78"/>
              </a:rPr>
              <a:t> </a:t>
            </a:r>
            <a:r>
              <a:rPr lang="fa-IR" sz="2400" b="0" dirty="0" smtClean="0">
                <a:solidFill>
                  <a:schemeClr val="tx1"/>
                </a:solidFill>
                <a:effectLst/>
                <a:cs typeface="B Titr" pitchFamily="2" charset="-78"/>
              </a:rPr>
              <a:t>قیمت مورد انتظار سهام در پایان دوره است</a:t>
            </a:r>
            <a:br>
              <a:rPr lang="fa-IR" sz="2400" b="0" dirty="0" smtClean="0">
                <a:solidFill>
                  <a:schemeClr val="tx1"/>
                </a:solidFill>
                <a:effectLst/>
                <a:cs typeface="B Titr" pitchFamily="2" charset="-78"/>
              </a:rPr>
            </a:br>
            <a:r>
              <a:rPr lang="fa-IR" sz="2400" b="0" dirty="0" smtClean="0">
                <a:solidFill>
                  <a:schemeClr val="tx1"/>
                </a:solidFill>
                <a:effectLst/>
                <a:cs typeface="B Titr" pitchFamily="2" charset="-78"/>
              </a:rPr>
              <a:t>بنابراین بایستی به زمان حال تنزیل شود </a:t>
            </a:r>
            <a:r>
              <a:rPr lang="fa-IR" sz="2400" b="0" dirty="0" smtClean="0">
                <a:solidFill>
                  <a:schemeClr val="tx1"/>
                </a:solidFill>
                <a:cs typeface="B Titr" pitchFamily="2" charset="-78"/>
              </a:rPr>
              <a:t/>
            </a:r>
            <a:br>
              <a:rPr lang="fa-IR" sz="2400" b="0" dirty="0" smtClean="0">
                <a:solidFill>
                  <a:schemeClr val="tx1"/>
                </a:solidFill>
                <a:cs typeface="B Titr" pitchFamily="2" charset="-78"/>
              </a:rPr>
            </a:br>
            <a:r>
              <a:rPr lang="fa-IR" sz="2400" dirty="0" smtClean="0">
                <a:solidFill>
                  <a:schemeClr val="tx1"/>
                </a:solidFill>
                <a:cs typeface="B Titr" pitchFamily="2" charset="-78"/>
              </a:rPr>
              <a:t/>
            </a:r>
            <a:br>
              <a:rPr lang="fa-IR" sz="2400" dirty="0" smtClean="0">
                <a:solidFill>
                  <a:schemeClr val="tx1"/>
                </a:solidFill>
                <a:cs typeface="B Titr" pitchFamily="2" charset="-78"/>
              </a:rPr>
            </a:br>
            <a:r>
              <a:rPr lang="fa-IR" sz="2400" dirty="0" smtClean="0">
                <a:solidFill>
                  <a:schemeClr val="tx1"/>
                </a:solidFill>
                <a:cs typeface="B Titr" pitchFamily="2" charset="-78"/>
              </a:rPr>
              <a:t/>
            </a:r>
            <a:br>
              <a:rPr lang="fa-IR" sz="2400" dirty="0" smtClean="0">
                <a:solidFill>
                  <a:schemeClr val="tx1"/>
                </a:solidFill>
                <a:cs typeface="B Titr" pitchFamily="2" charset="-78"/>
              </a:rPr>
            </a:br>
            <a:r>
              <a:rPr lang="fa-IR" sz="2400" b="0" dirty="0" smtClean="0">
                <a:solidFill>
                  <a:schemeClr val="tx1"/>
                </a:solidFill>
                <a:effectLst/>
                <a:cs typeface="B Titr" pitchFamily="2" charset="-78"/>
              </a:rPr>
              <a:t>مثال:مفهوم ارزشیابی نرخ رشد چند گانه یک شرکت را نشان می دهد.در این مثال سود تقسیمی فعلی 1 دلار است و انتظار می رود که سالانه با نرخ رشد بالای (</a:t>
            </a:r>
            <a:r>
              <a:rPr lang="en-US" sz="2400" b="0" dirty="0" err="1" smtClean="0">
                <a:solidFill>
                  <a:schemeClr val="tx1"/>
                </a:solidFill>
                <a:effectLst/>
                <a:cs typeface="B Titr" pitchFamily="2" charset="-78"/>
              </a:rPr>
              <a:t>g</a:t>
            </a:r>
            <a:r>
              <a:rPr lang="en-US" sz="1600" b="0" dirty="0" err="1" smtClean="0">
                <a:solidFill>
                  <a:schemeClr val="tx1"/>
                </a:solidFill>
                <a:effectLst/>
                <a:cs typeface="B Titr" pitchFamily="2" charset="-78"/>
              </a:rPr>
              <a:t>s</a:t>
            </a:r>
            <a:r>
              <a:rPr lang="fa-IR" sz="2400" b="0" dirty="0" smtClean="0">
                <a:solidFill>
                  <a:schemeClr val="tx1"/>
                </a:solidFill>
                <a:effectLst/>
                <a:cs typeface="B Titr" pitchFamily="2" charset="-78"/>
              </a:rPr>
              <a:t>) 12 درصد برای 5 سال رشد نماید.در پایان این دوره 5 ساله ،انتظار می رود نرخ رشد جدید به طور ثابت سالانه 6 درصد باشد.حداقل نرخ بازده مورد انتظار 10 درصد است.</a:t>
            </a:r>
            <a:r>
              <a:rPr lang="fa-IR" sz="2400" dirty="0" smtClean="0">
                <a:effectLst/>
                <a:cs typeface="B Titr" pitchFamily="2" charset="-78"/>
              </a:rPr>
              <a:t/>
            </a:r>
            <a:br>
              <a:rPr lang="fa-IR" sz="2400" dirty="0" smtClean="0">
                <a:effectLst/>
                <a:cs typeface="B Titr" pitchFamily="2" charset="-78"/>
              </a:rPr>
            </a:br>
            <a:r>
              <a:rPr lang="fa-IR" sz="2400" dirty="0" smtClean="0">
                <a:effectLst/>
                <a:cs typeface="B Titr" pitchFamily="2" charset="-78"/>
              </a:rPr>
              <a:t/>
            </a:r>
            <a:br>
              <a:rPr lang="fa-IR" sz="2400" dirty="0" smtClean="0">
                <a:effectLst/>
                <a:cs typeface="B Titr" pitchFamily="2" charset="-78"/>
              </a:rPr>
            </a:br>
            <a:r>
              <a:rPr lang="fa-IR" sz="2700" b="0" dirty="0" smtClean="0">
                <a:solidFill>
                  <a:schemeClr val="tx1"/>
                </a:solidFill>
                <a:effectLst/>
                <a:cs typeface="B Titr" pitchFamily="2" charset="-78"/>
              </a:rPr>
              <a:t>دلار 1 = </a:t>
            </a:r>
            <a:r>
              <a:rPr lang="en-US" sz="2700" b="0" dirty="0" smtClean="0">
                <a:solidFill>
                  <a:schemeClr val="tx1"/>
                </a:solidFill>
                <a:effectLst/>
                <a:cs typeface="B Titr" pitchFamily="2" charset="-78"/>
              </a:rPr>
              <a:t>D0</a:t>
            </a:r>
            <a:r>
              <a:rPr lang="fa-IR" sz="2700" b="0" dirty="0" smtClean="0">
                <a:solidFill>
                  <a:schemeClr val="tx1"/>
                </a:solidFill>
                <a:effectLst/>
                <a:cs typeface="B Titr" pitchFamily="2" charset="-78"/>
              </a:rPr>
              <a:t/>
            </a:r>
            <a:br>
              <a:rPr lang="fa-IR" sz="2700" b="0" dirty="0" smtClean="0">
                <a:solidFill>
                  <a:schemeClr val="tx1"/>
                </a:solidFill>
                <a:effectLst/>
                <a:cs typeface="B Titr" pitchFamily="2" charset="-78"/>
              </a:rPr>
            </a:br>
            <a:r>
              <a:rPr lang="fa-IR" sz="2700" b="0" dirty="0" smtClean="0">
                <a:solidFill>
                  <a:schemeClr val="tx1"/>
                </a:solidFill>
                <a:effectLst/>
                <a:cs typeface="B Titr" pitchFamily="2" charset="-78"/>
              </a:rPr>
              <a:t>دلار 1/12 = (1/12)1 =</a:t>
            </a:r>
            <a:r>
              <a:rPr lang="en-US" sz="2700" b="0" dirty="0" smtClean="0">
                <a:solidFill>
                  <a:schemeClr val="tx1"/>
                </a:solidFill>
                <a:effectLst/>
                <a:cs typeface="B Titr" pitchFamily="2" charset="-78"/>
              </a:rPr>
              <a:t>D1</a:t>
            </a:r>
            <a:r>
              <a:rPr lang="fa-IR" sz="2700" b="0" dirty="0" smtClean="0">
                <a:solidFill>
                  <a:schemeClr val="tx1"/>
                </a:solidFill>
                <a:effectLst/>
                <a:cs typeface="B Titr" pitchFamily="2" charset="-78"/>
              </a:rPr>
              <a:t/>
            </a:r>
            <a:br>
              <a:rPr lang="fa-IR" sz="2700" b="0" dirty="0" smtClean="0">
                <a:solidFill>
                  <a:schemeClr val="tx1"/>
                </a:solidFill>
                <a:effectLst/>
                <a:cs typeface="B Titr" pitchFamily="2" charset="-78"/>
              </a:rPr>
            </a:br>
            <a:r>
              <a:rPr lang="fa-IR" sz="2700" b="0" dirty="0" smtClean="0">
                <a:solidFill>
                  <a:schemeClr val="tx1"/>
                </a:solidFill>
                <a:effectLst/>
                <a:cs typeface="B Titr" pitchFamily="2" charset="-78"/>
              </a:rPr>
              <a:t>دلار 1/25 = 2(1/12)1 =</a:t>
            </a:r>
            <a:r>
              <a:rPr lang="en-US" sz="2700" b="0" dirty="0" smtClean="0">
                <a:solidFill>
                  <a:schemeClr val="tx1"/>
                </a:solidFill>
                <a:effectLst/>
                <a:cs typeface="B Titr" pitchFamily="2" charset="-78"/>
              </a:rPr>
              <a:t>D2</a:t>
            </a:r>
            <a:r>
              <a:rPr lang="fa-IR" sz="2700" b="0" dirty="0" smtClean="0">
                <a:solidFill>
                  <a:schemeClr val="tx1"/>
                </a:solidFill>
                <a:effectLst/>
                <a:cs typeface="B Titr" pitchFamily="2" charset="-78"/>
              </a:rPr>
              <a:t/>
            </a:r>
            <a:br>
              <a:rPr lang="fa-IR" sz="2700" b="0" dirty="0" smtClean="0">
                <a:solidFill>
                  <a:schemeClr val="tx1"/>
                </a:solidFill>
                <a:effectLst/>
                <a:cs typeface="B Titr" pitchFamily="2" charset="-78"/>
              </a:rPr>
            </a:br>
            <a:r>
              <a:rPr lang="fa-IR" sz="2700" b="0" dirty="0" smtClean="0">
                <a:solidFill>
                  <a:schemeClr val="tx1"/>
                </a:solidFill>
                <a:effectLst/>
                <a:cs typeface="B Titr" pitchFamily="2" charset="-78"/>
              </a:rPr>
              <a:t>دلار 1/4= 3 (1/12)1 = </a:t>
            </a:r>
            <a:r>
              <a:rPr lang="en-US" sz="2700" b="0" dirty="0" smtClean="0">
                <a:solidFill>
                  <a:schemeClr val="tx1"/>
                </a:solidFill>
                <a:effectLst/>
                <a:cs typeface="B Titr" pitchFamily="2" charset="-78"/>
              </a:rPr>
              <a:t>D3</a:t>
            </a:r>
            <a:r>
              <a:rPr lang="fa-IR" sz="2700" b="0" dirty="0" smtClean="0">
                <a:solidFill>
                  <a:schemeClr val="tx1"/>
                </a:solidFill>
                <a:effectLst/>
                <a:cs typeface="B Titr" pitchFamily="2" charset="-78"/>
              </a:rPr>
              <a:t/>
            </a:r>
            <a:br>
              <a:rPr lang="fa-IR" sz="2700" b="0" dirty="0" smtClean="0">
                <a:solidFill>
                  <a:schemeClr val="tx1"/>
                </a:solidFill>
                <a:effectLst/>
                <a:cs typeface="B Titr" pitchFamily="2" charset="-78"/>
              </a:rPr>
            </a:br>
            <a:r>
              <a:rPr lang="fa-IR" sz="2700" b="0" dirty="0" smtClean="0">
                <a:solidFill>
                  <a:schemeClr val="tx1"/>
                </a:solidFill>
                <a:effectLst/>
                <a:cs typeface="B Titr" pitchFamily="2" charset="-78"/>
              </a:rPr>
              <a:t>دلار 1/57 =4 (1/12)1 =</a:t>
            </a:r>
            <a:r>
              <a:rPr lang="en-US" sz="2700" b="0" dirty="0" smtClean="0">
                <a:solidFill>
                  <a:schemeClr val="tx1"/>
                </a:solidFill>
                <a:effectLst/>
                <a:cs typeface="B Titr" pitchFamily="2" charset="-78"/>
              </a:rPr>
              <a:t>D4</a:t>
            </a:r>
            <a:r>
              <a:rPr lang="fa-IR" sz="2700" b="0" dirty="0" smtClean="0">
                <a:solidFill>
                  <a:schemeClr val="tx1"/>
                </a:solidFill>
                <a:effectLst/>
                <a:cs typeface="B Titr" pitchFamily="2" charset="-78"/>
              </a:rPr>
              <a:t/>
            </a:r>
            <a:br>
              <a:rPr lang="fa-IR" sz="2700" b="0" dirty="0" smtClean="0">
                <a:solidFill>
                  <a:schemeClr val="tx1"/>
                </a:solidFill>
                <a:effectLst/>
                <a:cs typeface="B Titr" pitchFamily="2" charset="-78"/>
              </a:rPr>
            </a:br>
            <a:r>
              <a:rPr lang="fa-IR" sz="2700" b="0" dirty="0" smtClean="0">
                <a:solidFill>
                  <a:schemeClr val="tx1"/>
                </a:solidFill>
                <a:effectLst/>
                <a:cs typeface="B Titr" pitchFamily="2" charset="-78"/>
              </a:rPr>
              <a:t>دلار 1/76=5 (1/12)1 = </a:t>
            </a:r>
            <a:r>
              <a:rPr lang="en-US" sz="2700" b="0" dirty="0" smtClean="0">
                <a:solidFill>
                  <a:schemeClr val="tx1"/>
                </a:solidFill>
                <a:effectLst/>
                <a:cs typeface="B Titr" pitchFamily="2" charset="-78"/>
              </a:rPr>
              <a:t>D5</a:t>
            </a:r>
            <a:endParaRPr lang="fa-IR" sz="2700" b="0" dirty="0">
              <a:solidFill>
                <a:schemeClr val="tx1"/>
              </a:solidFill>
              <a:effectLst/>
              <a:cs typeface="B Titr" pitchFamily="2" charset="-78"/>
            </a:endParaRPr>
          </a:p>
        </p:txBody>
      </p:sp>
      <p:graphicFrame>
        <p:nvGraphicFramePr>
          <p:cNvPr id="9218" name="Object 4"/>
          <p:cNvGraphicFramePr>
            <a:graphicFrameLocks noChangeAspect="1"/>
          </p:cNvGraphicFramePr>
          <p:nvPr/>
        </p:nvGraphicFramePr>
        <p:xfrm>
          <a:off x="395288" y="908050"/>
          <a:ext cx="1249362" cy="720725"/>
        </p:xfrm>
        <a:graphic>
          <a:graphicData uri="http://schemas.openxmlformats.org/presentationml/2006/ole">
            <p:oleObj spid="_x0000_s9218" name="Equation" r:id="rId3" imgW="748975" imgH="431613" progId="Equation.3">
              <p:embed/>
            </p:oleObj>
          </a:graphicData>
        </a:graphic>
      </p:graphicFrame>
      <p:sp>
        <p:nvSpPr>
          <p:cNvPr id="922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fa-IR">
              <a:latin typeface="Lucida Sans Unicode"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Content Placeholder 1"/>
          <p:cNvSpPr>
            <a:spLocks noGrp="1"/>
          </p:cNvSpPr>
          <p:nvPr>
            <p:ph idx="1"/>
          </p:nvPr>
        </p:nvSpPr>
        <p:spPr>
          <a:xfrm>
            <a:off x="457200" y="549275"/>
            <a:ext cx="8229600" cy="5457825"/>
          </a:xfrm>
        </p:spPr>
        <p:txBody>
          <a:bodyPr/>
          <a:lstStyle/>
          <a:p>
            <a:r>
              <a:rPr lang="fa-IR" sz="2400" smtClean="0">
                <a:cs typeface="B Titr" pitchFamily="2" charset="-78"/>
              </a:rPr>
              <a:t>بعد از اینکه جریان سود تقسیمی در طول دوره رشد بالاتر از معمول محاسبه شد اعداد بدست آمده با استفاده از نرخ بازده مورد توقع 10 درصد به زمان حال تنزیل شود.</a:t>
            </a:r>
          </a:p>
          <a:p>
            <a:r>
              <a:rPr lang="fa-IR" sz="2000" smtClean="0">
                <a:cs typeface="B Titr" pitchFamily="2" charset="-78"/>
              </a:rPr>
              <a:t>دلار 1/02 =(0/909)1/12 دلار</a:t>
            </a:r>
          </a:p>
          <a:p>
            <a:r>
              <a:rPr lang="fa-IR" sz="2000" smtClean="0">
                <a:cs typeface="B Titr" pitchFamily="2" charset="-78"/>
              </a:rPr>
              <a:t>دلار 1/03 =(0/826)1/25 دلار</a:t>
            </a:r>
          </a:p>
          <a:p>
            <a:r>
              <a:rPr lang="fa-IR" sz="2000" smtClean="0">
                <a:cs typeface="B Titr" pitchFamily="2" charset="-78"/>
              </a:rPr>
              <a:t>دلار 1/05 =(0/751)1/4 دلار</a:t>
            </a:r>
          </a:p>
          <a:p>
            <a:r>
              <a:rPr lang="fa-IR" sz="2000" smtClean="0">
                <a:cs typeface="B Titr" pitchFamily="2" charset="-78"/>
              </a:rPr>
              <a:t>دلار 1/07 =(0/683)1/57 دلار</a:t>
            </a:r>
          </a:p>
          <a:p>
            <a:r>
              <a:rPr lang="fa-IR" sz="2000" smtClean="0">
                <a:cs typeface="B Titr" pitchFamily="2" charset="-78"/>
              </a:rPr>
              <a:t>دلار 1/09 =(0/621)1/76 دلار</a:t>
            </a:r>
          </a:p>
          <a:p>
            <a:r>
              <a:rPr lang="fa-IR" sz="2000" smtClean="0">
                <a:cs typeface="B Titr" pitchFamily="2" charset="-78"/>
              </a:rPr>
              <a:t>دلار 5/26</a:t>
            </a:r>
          </a:p>
          <a:p>
            <a:r>
              <a:rPr lang="en-US" sz="2000" smtClean="0">
                <a:cs typeface="B Titr" pitchFamily="2" charset="-78"/>
              </a:rPr>
              <a:t>P</a:t>
            </a:r>
            <a:r>
              <a:rPr lang="en-US" sz="2000" baseline="-25000" smtClean="0">
                <a:cs typeface="B Titr" pitchFamily="2" charset="-78"/>
              </a:rPr>
              <a:t>0</a:t>
            </a:r>
            <a:r>
              <a:rPr lang="fa-IR" sz="2000" smtClean="0">
                <a:cs typeface="B Titr" pitchFamily="2" charset="-78"/>
              </a:rPr>
              <a:t>=34/22</a:t>
            </a:r>
          </a:p>
          <a:p>
            <a:endParaRPr lang="fa-IR" smtClean="0">
              <a:cs typeface="B Titr" pitchFamily="2" charset="-78"/>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1"/>
          <p:cNvSpPr>
            <a:spLocks noGrp="1"/>
          </p:cNvSpPr>
          <p:nvPr>
            <p:ph idx="1"/>
          </p:nvPr>
        </p:nvSpPr>
        <p:spPr/>
        <p:txBody>
          <a:bodyPr/>
          <a:lstStyle/>
          <a:p>
            <a:r>
              <a:rPr lang="fa-IR" sz="2000" smtClean="0">
                <a:cs typeface="B Titr" pitchFamily="2" charset="-78"/>
              </a:rPr>
              <a:t>برای محاسبه از سال ششم به بعد ، مدل رشد ثابت به صورت زیر است </a:t>
            </a:r>
          </a:p>
          <a:p>
            <a:endParaRPr lang="fa-IR" sz="2400" smtClean="0">
              <a:cs typeface="B Titr" pitchFamily="2" charset="-78"/>
            </a:endParaRPr>
          </a:p>
          <a:p>
            <a:endParaRPr lang="fa-IR" sz="2400" smtClean="0">
              <a:cs typeface="B Titr" pitchFamily="2" charset="-78"/>
            </a:endParaRPr>
          </a:p>
          <a:p>
            <a:endParaRPr lang="fa-IR" sz="2400" smtClean="0">
              <a:cs typeface="B Titr" pitchFamily="2" charset="-78"/>
            </a:endParaRPr>
          </a:p>
          <a:p>
            <a:endParaRPr lang="en-US" sz="2000" smtClean="0">
              <a:cs typeface="B Titr" pitchFamily="2" charset="-78"/>
            </a:endParaRPr>
          </a:p>
          <a:p>
            <a:r>
              <a:rPr lang="fa-IR" sz="2000" smtClean="0">
                <a:cs typeface="B Titr" pitchFamily="2" charset="-78"/>
              </a:rPr>
              <a:t>عدد 46/64 با استفاده از عامل ارزش فعلی(621/) برای 5 سال به زمان حال تنزیل می شود </a:t>
            </a:r>
          </a:p>
          <a:p>
            <a:pPr algn="l"/>
            <a:endParaRPr lang="en-US" sz="2000" smtClean="0">
              <a:cs typeface="B Titr" pitchFamily="2" charset="-78"/>
            </a:endParaRPr>
          </a:p>
          <a:p>
            <a:pPr algn="l">
              <a:buFont typeface="Wingdings 3" pitchFamily="18" charset="2"/>
              <a:buNone/>
            </a:pPr>
            <a:r>
              <a:rPr lang="en-US" sz="2000" smtClean="0">
                <a:cs typeface="B Titr" pitchFamily="2" charset="-78"/>
              </a:rPr>
              <a:t>Pn =46/64(/621)=28/96</a:t>
            </a:r>
            <a:r>
              <a:rPr lang="fa-IR" sz="2000" smtClean="0">
                <a:cs typeface="B Titr" pitchFamily="2" charset="-78"/>
              </a:rPr>
              <a:t>تنزیل به زمان حال </a:t>
            </a:r>
            <a:endParaRPr lang="en-US" sz="2000" smtClean="0">
              <a:cs typeface="B Titr" pitchFamily="2" charset="-78"/>
            </a:endParaRPr>
          </a:p>
          <a:p>
            <a:pPr algn="l">
              <a:buFont typeface="Wingdings 3" pitchFamily="18" charset="2"/>
              <a:buNone/>
            </a:pPr>
            <a:r>
              <a:rPr lang="fa-IR" sz="2000" smtClean="0">
                <a:cs typeface="B Titr" pitchFamily="2" charset="-78"/>
              </a:rPr>
              <a:t>       </a:t>
            </a:r>
            <a:endParaRPr lang="en-US" sz="2000" smtClean="0">
              <a:cs typeface="B Titr" pitchFamily="2" charset="-78"/>
            </a:endParaRPr>
          </a:p>
          <a:p>
            <a:r>
              <a:rPr lang="fa-IR" sz="2000" smtClean="0">
                <a:cs typeface="B Titr" pitchFamily="2" charset="-78"/>
              </a:rPr>
              <a:t>ارزش فعلی سود تقسیمی 5 سال اول =5/26 </a:t>
            </a:r>
          </a:p>
          <a:p>
            <a:pPr algn="l"/>
            <a:r>
              <a:rPr lang="en-US" sz="2000" smtClean="0">
                <a:cs typeface="B Titr" pitchFamily="2" charset="-78"/>
              </a:rPr>
              <a:t>P</a:t>
            </a:r>
            <a:r>
              <a:rPr lang="en-US" sz="2000" baseline="-25000" smtClean="0">
                <a:cs typeface="B Titr" pitchFamily="2" charset="-78"/>
              </a:rPr>
              <a:t>0</a:t>
            </a:r>
            <a:r>
              <a:rPr lang="en-US" sz="2000" smtClean="0">
                <a:cs typeface="B Titr" pitchFamily="2" charset="-78"/>
              </a:rPr>
              <a:t>=5/26+28/96=34/22</a:t>
            </a:r>
          </a:p>
        </p:txBody>
      </p:sp>
      <p:sp>
        <p:nvSpPr>
          <p:cNvPr id="3" name="Title 2"/>
          <p:cNvSpPr>
            <a:spLocks noGrp="1"/>
          </p:cNvSpPr>
          <p:nvPr>
            <p:ph type="title"/>
          </p:nvPr>
        </p:nvSpPr>
        <p:spPr/>
        <p:txBody>
          <a:bodyPr/>
          <a:lstStyle/>
          <a:p>
            <a:pPr algn="r" rtl="0">
              <a:defRPr/>
            </a:pPr>
            <a:r>
              <a:rPr lang="fa-IR" sz="2400" b="0" dirty="0" smtClean="0">
                <a:solidFill>
                  <a:srgbClr val="440DB3"/>
                </a:solidFill>
                <a:effectLst/>
                <a:cs typeface="B Titr" pitchFamily="2" charset="-78"/>
              </a:rPr>
              <a:t>با جمع کردن سود تقسیمی تنزیل شده 5سال ،ارزش سهام در 5 سال اول برابر است با 5/26 دلار است</a:t>
            </a:r>
            <a:endParaRPr lang="en-US" sz="2400" b="0" dirty="0">
              <a:solidFill>
                <a:srgbClr val="440DB3"/>
              </a:solidFill>
              <a:effectLst/>
              <a:cs typeface="B Titr" pitchFamily="2" charset="-78"/>
            </a:endParaRPr>
          </a:p>
        </p:txBody>
      </p:sp>
      <p:graphicFrame>
        <p:nvGraphicFramePr>
          <p:cNvPr id="10242" name="Object 4"/>
          <p:cNvGraphicFramePr>
            <a:graphicFrameLocks noChangeAspect="1"/>
          </p:cNvGraphicFramePr>
          <p:nvPr/>
        </p:nvGraphicFramePr>
        <p:xfrm>
          <a:off x="457200" y="2209800"/>
          <a:ext cx="5029200" cy="673100"/>
        </p:xfrm>
        <a:graphic>
          <a:graphicData uri="http://schemas.openxmlformats.org/presentationml/2006/ole">
            <p:oleObj spid="_x0000_s10242" name="Equation" r:id="rId3" imgW="3594100" imgH="431800" progId="Equation.3">
              <p:embed/>
            </p:oleObj>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Content Placeholder 1"/>
          <p:cNvSpPr>
            <a:spLocks noGrp="1"/>
          </p:cNvSpPr>
          <p:nvPr>
            <p:ph idx="1"/>
          </p:nvPr>
        </p:nvSpPr>
        <p:spPr>
          <a:xfrm>
            <a:off x="457200" y="404813"/>
            <a:ext cx="8229600" cy="6148387"/>
          </a:xfrm>
        </p:spPr>
        <p:txBody>
          <a:bodyPr/>
          <a:lstStyle/>
          <a:p>
            <a:pPr algn="justLow">
              <a:buFont typeface="Wingdings 3" pitchFamily="18" charset="2"/>
              <a:buNone/>
            </a:pPr>
            <a:r>
              <a:rPr lang="fa-IR" b="1" smtClean="0">
                <a:solidFill>
                  <a:srgbClr val="0066FF"/>
                </a:solidFill>
                <a:cs typeface="B Titr" pitchFamily="2" charset="-78"/>
              </a:rPr>
              <a:t>    ارزش ذاتی</a:t>
            </a:r>
          </a:p>
          <a:p>
            <a:pPr algn="justLow"/>
            <a:r>
              <a:rPr lang="fa-IR" sz="2400" smtClean="0">
                <a:cs typeface="B Titr" pitchFamily="2" charset="-78"/>
              </a:rPr>
              <a:t>ارزش ذاتی سهام از طریق تجزیه و تحلیل ارزش فعلی (مدل تنزیل سود تقسیمی)بدست می آید.</a:t>
            </a:r>
          </a:p>
          <a:p>
            <a:pPr algn="justLow"/>
            <a:endParaRPr lang="fa-IR" sz="2400" smtClean="0">
              <a:cs typeface="B Titr" pitchFamily="2" charset="-78"/>
            </a:endParaRPr>
          </a:p>
          <a:p>
            <a:pPr algn="justLow"/>
            <a:r>
              <a:rPr lang="fa-IR" sz="2400" smtClean="0">
                <a:cs typeface="B Titr" pitchFamily="2" charset="-78"/>
              </a:rPr>
              <a:t>اگر </a:t>
            </a:r>
            <a:r>
              <a:rPr lang="en-US" sz="2000" smtClean="0">
                <a:cs typeface="B Titr" pitchFamily="2" charset="-78"/>
              </a:rPr>
              <a:t>IV&gt;CMP</a:t>
            </a:r>
            <a:r>
              <a:rPr lang="fa-IR" sz="2000" smtClean="0">
                <a:cs typeface="B Titr" pitchFamily="2" charset="-78"/>
              </a:rPr>
              <a:t> </a:t>
            </a:r>
            <a:r>
              <a:rPr lang="fa-IR" sz="2400" smtClean="0">
                <a:cs typeface="B Titr" pitchFamily="2" charset="-78"/>
              </a:rPr>
              <a:t>باشد،ارزش ذاتی دارایی بالاتر از ارزش جاری بازار است و دارایی باید خریداری شود و یا در صورتی که از قبل موجود باشد باید نگهداری شود.</a:t>
            </a:r>
          </a:p>
          <a:p>
            <a:pPr algn="justLow"/>
            <a:endParaRPr lang="fa-IR" sz="2400" smtClean="0">
              <a:cs typeface="B Titr" pitchFamily="2" charset="-78"/>
            </a:endParaRPr>
          </a:p>
          <a:p>
            <a:pPr algn="justLow"/>
            <a:r>
              <a:rPr lang="fa-IR" sz="2400" smtClean="0">
                <a:cs typeface="B Titr" pitchFamily="2" charset="-78"/>
              </a:rPr>
              <a:t>اگر </a:t>
            </a:r>
            <a:r>
              <a:rPr lang="en-US" sz="2400" smtClean="0">
                <a:cs typeface="B Titr" pitchFamily="2" charset="-78"/>
              </a:rPr>
              <a:t>IV&lt;CMP</a:t>
            </a:r>
            <a:r>
              <a:rPr lang="fa-IR" sz="2400" smtClean="0">
                <a:cs typeface="B Titr" pitchFamily="2" charset="-78"/>
              </a:rPr>
              <a:t> باشد،ارزش ذاتی دارایی پایین تر از ارزش جاری بازار است و دارایی باید فروخته شود.</a:t>
            </a:r>
          </a:p>
          <a:p>
            <a:pPr algn="justLow"/>
            <a:endParaRPr lang="fa-IR" sz="2400" smtClean="0">
              <a:cs typeface="B Titr" pitchFamily="2" charset="-78"/>
            </a:endParaRPr>
          </a:p>
          <a:p>
            <a:pPr algn="justLow"/>
            <a:r>
              <a:rPr lang="fa-IR" sz="2400" smtClean="0">
                <a:cs typeface="B Titr" pitchFamily="2" charset="-78"/>
              </a:rPr>
              <a:t>اگر</a:t>
            </a:r>
            <a:r>
              <a:rPr lang="en-US" sz="2400" smtClean="0">
                <a:cs typeface="B Titr" pitchFamily="2" charset="-78"/>
              </a:rPr>
              <a:t> IV=CMP</a:t>
            </a:r>
            <a:r>
              <a:rPr lang="fa-IR" sz="2400" smtClean="0">
                <a:cs typeface="B Titr" pitchFamily="2" charset="-78"/>
              </a:rPr>
              <a:t> باشد،نشان دهنده تعادل است که در آن صورت دارایی به طور صحیح ارزش گذاری شده است.</a:t>
            </a:r>
          </a:p>
          <a:p>
            <a:pPr algn="justLow"/>
            <a:r>
              <a:rPr lang="fa-IR" sz="2400" b="1" smtClean="0">
                <a:solidFill>
                  <a:srgbClr val="FF0000"/>
                </a:solidFill>
                <a:cs typeface="B Titr" pitchFamily="2" charset="-78"/>
              </a:rPr>
              <a:t>ارزش ذاتی یک دارایی،ارزشی است که وقتی یک دارایی به نحو صحیح ارزش گذاری می شود وجود دارد.</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Content Placeholder 1"/>
          <p:cNvSpPr>
            <a:spLocks noGrp="1"/>
          </p:cNvSpPr>
          <p:nvPr>
            <p:ph idx="1"/>
          </p:nvPr>
        </p:nvSpPr>
        <p:spPr>
          <a:xfrm>
            <a:off x="457200" y="404813"/>
            <a:ext cx="8229600" cy="6119812"/>
          </a:xfrm>
        </p:spPr>
        <p:txBody>
          <a:bodyPr/>
          <a:lstStyle/>
          <a:p>
            <a:pPr algn="justLow"/>
            <a:r>
              <a:rPr lang="fa-IR" sz="2400" smtClean="0">
                <a:cs typeface="B Titr" pitchFamily="2" charset="-78"/>
              </a:rPr>
              <a:t>مثال:فرض کنید که حداقل نرخ بازده مورد انتظار شما برای سرمایه گذاری در سهام شرکت جنرال موتورز 18 درصد است.این بدان معنی است که هزینه فرصت شما برای فرصتهای سرمایه گذاری جایگزین با ریسک مشابه،18 درصد است.هم چنین فرض کنید که سود تقسیمی جاری 6/25 دلار است و انتظار می رود نرخ رشد سالانه آن تا بی نهایت،6 درصد باشد.بر اساس این ارقام و با استفاده از روش رشد ثابت مدل تنزیل سود تقسیمی،ارزش ذاتی هر سهم شرکت جنرال موتور بایستی تقریباً 52 دلار برآورد شود.طبق اصل ارزش ذاتی، ارزش سهام جنرال موتورز پایین تر از ارزش جاری بازار آن است و در صورتی که قیمت جاری بازار هر سهم جنرال موتورز بیشتر از 52 دلار باشد نباید آن را خرید.</a:t>
            </a:r>
          </a:p>
          <a:p>
            <a:pPr algn="justLow"/>
            <a:r>
              <a:rPr lang="fa-IR" sz="2400" smtClean="0">
                <a:solidFill>
                  <a:srgbClr val="7030A0"/>
                </a:solidFill>
                <a:cs typeface="B Titr" pitchFamily="2" charset="-78"/>
              </a:rPr>
              <a:t>توجه داشته باشید که فرآیند ارزشیابی به شما می گوید که اگر شما بتوانید برای هر سهم جنرال موتورز 52 دلار بپردازید در صورتی که نرخ رشد مورد انتظار سود تقسیمی شما صحیح باشد شما نرخ بازده مورد توقع 18 درصدی خود را بدست خواهید آورد.بنابراین شما می توانید برای هر سهم 50 دلار،45 دلار یا 48 دلار بپردازید و بیشتر از حداقل نرخ بازده مورد انتظار بدست بیاورید.</a:t>
            </a:r>
          </a:p>
          <a:p>
            <a:pPr algn="justLow"/>
            <a:endParaRPr lang="fa-IR" sz="2400" smtClean="0">
              <a:cs typeface="B Titr" pitchFamily="2" charset="-78"/>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1"/>
          <p:cNvSpPr>
            <a:spLocks noGrp="1"/>
          </p:cNvSpPr>
          <p:nvPr>
            <p:ph idx="1"/>
          </p:nvPr>
        </p:nvSpPr>
        <p:spPr>
          <a:xfrm>
            <a:off x="457200" y="476250"/>
            <a:ext cx="8229600" cy="5530850"/>
          </a:xfrm>
        </p:spPr>
        <p:txBody>
          <a:bodyPr/>
          <a:lstStyle/>
          <a:p>
            <a:pPr algn="justLow"/>
            <a:r>
              <a:rPr lang="fa-IR" sz="2400" b="1" smtClean="0">
                <a:solidFill>
                  <a:srgbClr val="0070C0"/>
                </a:solidFill>
                <a:cs typeface="B Titr" pitchFamily="2" charset="-78"/>
              </a:rPr>
              <a:t>روش ضریب قیمت به سود هر سهم (</a:t>
            </a:r>
            <a:r>
              <a:rPr lang="en-US" sz="2400" b="1" smtClean="0">
                <a:solidFill>
                  <a:srgbClr val="0070C0"/>
                </a:solidFill>
                <a:cs typeface="B Titr" pitchFamily="2" charset="-78"/>
              </a:rPr>
              <a:t>P/E</a:t>
            </a:r>
            <a:r>
              <a:rPr lang="fa-IR" sz="2400" b="1" smtClean="0">
                <a:solidFill>
                  <a:srgbClr val="0070C0"/>
                </a:solidFill>
                <a:cs typeface="B Titr" pitchFamily="2" charset="-78"/>
              </a:rPr>
              <a:t>)</a:t>
            </a:r>
          </a:p>
          <a:p>
            <a:pPr algn="justLow"/>
            <a:r>
              <a:rPr lang="fa-IR" sz="2400" smtClean="0">
                <a:cs typeface="B Titr" pitchFamily="2" charset="-78"/>
              </a:rPr>
              <a:t>مدل ضریب </a:t>
            </a:r>
            <a:r>
              <a:rPr lang="fa-IR" sz="2000" smtClean="0">
                <a:cs typeface="B Titr" pitchFamily="2" charset="-78"/>
              </a:rPr>
              <a:t>(</a:t>
            </a:r>
            <a:r>
              <a:rPr lang="en-US" sz="2000" smtClean="0">
                <a:cs typeface="B Titr" pitchFamily="2" charset="-78"/>
              </a:rPr>
              <a:t>P/E</a:t>
            </a:r>
            <a:r>
              <a:rPr lang="fa-IR" sz="2000" smtClean="0">
                <a:cs typeface="B Titr" pitchFamily="2" charset="-78"/>
              </a:rPr>
              <a:t>) </a:t>
            </a:r>
            <a:r>
              <a:rPr lang="fa-IR" sz="2400" smtClean="0">
                <a:cs typeface="B Titr" pitchFamily="2" charset="-78"/>
              </a:rPr>
              <a:t>بیشتر با تجزیه و تحلیل ارزش فعلی تطابق دارد،برای اینکه توجه این مدل بیشتر بر ارزش ذاتی سهام است.</a:t>
            </a:r>
          </a:p>
          <a:p>
            <a:pPr algn="justLow"/>
            <a:r>
              <a:rPr lang="fa-IR" sz="2400" smtClean="0">
                <a:cs typeface="B Titr" pitchFamily="2" charset="-78"/>
              </a:rPr>
              <a:t>ضریب قیمت به سود هر سهم</a:t>
            </a:r>
            <a:r>
              <a:rPr lang="fa-IR" sz="2000" smtClean="0">
                <a:cs typeface="B Titr" pitchFamily="2" charset="-78"/>
              </a:rPr>
              <a:t>( </a:t>
            </a:r>
            <a:r>
              <a:rPr lang="en-US" sz="2000" smtClean="0">
                <a:cs typeface="B Titr" pitchFamily="2" charset="-78"/>
              </a:rPr>
              <a:t>P/E</a:t>
            </a:r>
            <a:r>
              <a:rPr lang="fa-IR" sz="2000" smtClean="0">
                <a:cs typeface="B Titr" pitchFamily="2" charset="-78"/>
              </a:rPr>
              <a:t>) </a:t>
            </a:r>
            <a:r>
              <a:rPr lang="fa-IR" sz="2400" smtClean="0">
                <a:cs typeface="B Titr" pitchFamily="2" charset="-78"/>
              </a:rPr>
              <a:t>از طریق تقسیم قیمت جاری بازار بر سود </a:t>
            </a:r>
            <a:r>
              <a:rPr lang="fa-IR" sz="2000" smtClean="0">
                <a:cs typeface="B Titr" pitchFamily="2" charset="-78"/>
              </a:rPr>
              <a:t>12 </a:t>
            </a:r>
            <a:r>
              <a:rPr lang="fa-IR" sz="2400" smtClean="0">
                <a:cs typeface="B Titr" pitchFamily="2" charset="-78"/>
              </a:rPr>
              <a:t>ماه بدست می آید و نشان دهنده این است که قیمت سهم چند برابر سود هر سهم است و به ازای هر دلار سود چه قیمتی را باید پرداخت.</a:t>
            </a:r>
          </a:p>
          <a:p>
            <a:pPr algn="justLow"/>
            <a:endParaRPr lang="fa-IR" sz="2400" smtClean="0">
              <a:cs typeface="B Titr" pitchFamily="2" charset="-78"/>
            </a:endParaRPr>
          </a:p>
          <a:p>
            <a:pPr algn="justLow"/>
            <a:r>
              <a:rPr lang="fa-IR" sz="2400" smtClean="0">
                <a:cs typeface="B Titr" pitchFamily="2" charset="-78"/>
              </a:rPr>
              <a:t>درصد سود پرداختی مورد انتظار </a:t>
            </a:r>
            <a:r>
              <a:rPr lang="fa-IR" sz="2000" smtClean="0">
                <a:cs typeface="B Titr" pitchFamily="2" charset="-78"/>
              </a:rPr>
              <a:t>= </a:t>
            </a:r>
            <a:r>
              <a:rPr lang="en-US" sz="2000" smtClean="0">
                <a:cs typeface="B Titr" pitchFamily="2" charset="-78"/>
              </a:rPr>
              <a:t>D1/E1</a:t>
            </a:r>
            <a:endParaRPr lang="fa-IR" sz="2000" smtClean="0">
              <a:cs typeface="B Titr" pitchFamily="2" charset="-78"/>
            </a:endParaRPr>
          </a:p>
          <a:p>
            <a:pPr algn="justLow"/>
            <a:r>
              <a:rPr lang="fa-IR" sz="2400" smtClean="0">
                <a:cs typeface="B Titr" pitchFamily="2" charset="-78"/>
              </a:rPr>
              <a:t>هرچه درصد سود پرداختی بیشتر باشد</a:t>
            </a:r>
            <a:r>
              <a:rPr lang="fa-IR" sz="2000" smtClean="0">
                <a:cs typeface="B Titr" pitchFamily="2" charset="-78"/>
              </a:rPr>
              <a:t>، </a:t>
            </a:r>
            <a:r>
              <a:rPr lang="en-US" sz="2000" smtClean="0">
                <a:cs typeface="B Titr" pitchFamily="2" charset="-78"/>
              </a:rPr>
              <a:t>P/E)</a:t>
            </a:r>
            <a:r>
              <a:rPr lang="fa-IR" sz="2000" smtClean="0">
                <a:cs typeface="B Titr" pitchFamily="2" charset="-78"/>
              </a:rPr>
              <a:t>)</a:t>
            </a:r>
            <a:r>
              <a:rPr lang="fa-IR" sz="2400" smtClean="0">
                <a:cs typeface="B Titr" pitchFamily="2" charset="-78"/>
              </a:rPr>
              <a:t> بیشتر خواهد بود</a:t>
            </a:r>
          </a:p>
          <a:p>
            <a:pPr algn="justLow"/>
            <a:r>
              <a:rPr lang="fa-IR" sz="2400" smtClean="0">
                <a:cs typeface="B Titr" pitchFamily="2" charset="-78"/>
              </a:rPr>
              <a:t>هر جه نرخ رشد مورد انتظار </a:t>
            </a:r>
            <a:r>
              <a:rPr lang="fa-IR" sz="2000" smtClean="0">
                <a:cs typeface="B Titr" pitchFamily="2" charset="-78"/>
              </a:rPr>
              <a:t>(</a:t>
            </a:r>
            <a:r>
              <a:rPr lang="en-US" sz="2000" smtClean="0">
                <a:cs typeface="B Titr" pitchFamily="2" charset="-78"/>
              </a:rPr>
              <a:t>g</a:t>
            </a:r>
            <a:r>
              <a:rPr lang="fa-IR" sz="2000" smtClean="0">
                <a:cs typeface="B Titr" pitchFamily="2" charset="-78"/>
              </a:rPr>
              <a:t>)</a:t>
            </a:r>
            <a:r>
              <a:rPr lang="fa-IR" sz="2400" smtClean="0">
                <a:cs typeface="B Titr" pitchFamily="2" charset="-78"/>
              </a:rPr>
              <a:t>بزرگتر باشد</a:t>
            </a:r>
            <a:r>
              <a:rPr lang="fa-IR" sz="2000" smtClean="0">
                <a:cs typeface="B Titr" pitchFamily="2" charset="-78"/>
              </a:rPr>
              <a:t>،(</a:t>
            </a:r>
            <a:r>
              <a:rPr lang="en-US" sz="2000" smtClean="0">
                <a:cs typeface="B Titr" pitchFamily="2" charset="-78"/>
              </a:rPr>
              <a:t>P/E</a:t>
            </a:r>
            <a:r>
              <a:rPr lang="fa-IR" sz="2000" smtClean="0">
                <a:cs typeface="B Titr" pitchFamily="2" charset="-78"/>
              </a:rPr>
              <a:t>)بیشتر </a:t>
            </a:r>
            <a:r>
              <a:rPr lang="fa-IR" sz="2400" smtClean="0">
                <a:cs typeface="B Titr" pitchFamily="2" charset="-78"/>
              </a:rPr>
              <a:t>خواهد بود</a:t>
            </a:r>
          </a:p>
          <a:p>
            <a:pPr algn="justLow"/>
            <a:r>
              <a:rPr lang="fa-IR" sz="2400" smtClean="0">
                <a:cs typeface="B Titr" pitchFamily="2" charset="-78"/>
              </a:rPr>
              <a:t>هر چه حداقل نرخ بازده مورد انتظار بیشتر باشد </a:t>
            </a:r>
            <a:r>
              <a:rPr lang="fa-IR" sz="2000" smtClean="0">
                <a:cs typeface="B Titr" pitchFamily="2" charset="-78"/>
              </a:rPr>
              <a:t>(</a:t>
            </a:r>
            <a:r>
              <a:rPr lang="en-US" sz="2000" smtClean="0">
                <a:cs typeface="B Titr" pitchFamily="2" charset="-78"/>
              </a:rPr>
              <a:t>K</a:t>
            </a:r>
            <a:r>
              <a:rPr lang="fa-IR" sz="2000" smtClean="0">
                <a:cs typeface="B Titr" pitchFamily="2" charset="-78"/>
              </a:rPr>
              <a:t>)،</a:t>
            </a:r>
            <a:r>
              <a:rPr lang="en-US" sz="2000" smtClean="0">
                <a:cs typeface="B Titr" pitchFamily="2" charset="-78"/>
              </a:rPr>
              <a:t> P/E)</a:t>
            </a:r>
            <a:r>
              <a:rPr lang="fa-IR" sz="2000" smtClean="0">
                <a:cs typeface="B Titr" pitchFamily="2" charset="-78"/>
              </a:rPr>
              <a:t>)</a:t>
            </a:r>
            <a:r>
              <a:rPr lang="fa-IR" sz="2400" smtClean="0">
                <a:cs typeface="B Titr" pitchFamily="2" charset="-78"/>
              </a:rPr>
              <a:t>کمتر خواهد بود</a:t>
            </a:r>
          </a:p>
        </p:txBody>
      </p:sp>
      <p:graphicFrame>
        <p:nvGraphicFramePr>
          <p:cNvPr id="11266" name="Object 2"/>
          <p:cNvGraphicFramePr>
            <a:graphicFrameLocks noChangeAspect="1"/>
          </p:cNvGraphicFramePr>
          <p:nvPr/>
        </p:nvGraphicFramePr>
        <p:xfrm>
          <a:off x="685800" y="2743200"/>
          <a:ext cx="1296988" cy="787400"/>
        </p:xfrm>
        <a:graphic>
          <a:graphicData uri="http://schemas.openxmlformats.org/presentationml/2006/ole">
            <p:oleObj spid="_x0000_s11266" name="Equation" r:id="rId3" imgW="990170" imgH="431613" progId="Equation.3">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550" y="908050"/>
            <a:ext cx="7416800" cy="6126163"/>
          </a:xfrm>
          <a:prstGeom prst="rect">
            <a:avLst/>
          </a:prstGeom>
        </p:spPr>
        <p:txBody>
          <a:bodyPr>
            <a:spAutoFit/>
          </a:bodyPr>
          <a:lstStyle/>
          <a:p>
            <a:pPr marL="36576" algn="justLow" fontAlgn="auto">
              <a:lnSpc>
                <a:spcPct val="200000"/>
              </a:lnSpc>
              <a:spcAft>
                <a:spcPts val="0"/>
              </a:spcAft>
              <a:buFont typeface="Wingdings 3"/>
              <a:buNone/>
              <a:defRPr/>
            </a:pPr>
            <a:r>
              <a:rPr lang="fa-IR" sz="2800" b="1" dirty="0">
                <a:solidFill>
                  <a:srgbClr val="FF0000"/>
                </a:solidFill>
                <a:latin typeface="+mn-lt"/>
                <a:cs typeface="B Titr" pitchFamily="2" charset="-78"/>
              </a:rPr>
              <a:t>1 . ارزش با فرض تداوم فعاليت</a:t>
            </a:r>
            <a:r>
              <a:rPr lang="fa-IR" sz="2800" b="1" dirty="0">
                <a:latin typeface="+mn-lt"/>
                <a:cs typeface="B Titr" pitchFamily="2" charset="-78"/>
              </a:rPr>
              <a:t>:</a:t>
            </a:r>
          </a:p>
          <a:p>
            <a:pPr marL="36576" algn="justLow" fontAlgn="auto">
              <a:lnSpc>
                <a:spcPct val="200000"/>
              </a:lnSpc>
              <a:spcAft>
                <a:spcPts val="0"/>
              </a:spcAft>
              <a:buFont typeface="Wingdings 3"/>
              <a:buNone/>
              <a:defRPr/>
            </a:pPr>
            <a:r>
              <a:rPr lang="fa-IR" sz="2800" b="1" dirty="0">
                <a:latin typeface="+mn-lt"/>
                <a:cs typeface="B Titr" pitchFamily="2" charset="-78"/>
              </a:rPr>
              <a:t> در این روش تنها وضعیت امروز شرکت در نظر گرفته نمی شود و فرض می شود فعالیت شرکت در آینده تداوم داشته و روند سودآوری آن ادامه خواهد یافت. ارزش اوراق بهادار يك شركت فعال و سودآور با اين چشم انداز كه ادامه كسب و كار آن شركت در آينده ميسر می باشد</a:t>
            </a:r>
            <a:r>
              <a:rPr lang="en-US" sz="2800" b="1" dirty="0">
                <a:latin typeface="+mn-lt"/>
                <a:cs typeface="B Titr" pitchFamily="2" charset="-78"/>
              </a:rPr>
              <a:t>.</a:t>
            </a:r>
            <a:endParaRPr lang="fa-IR" sz="2800" b="1" dirty="0">
              <a:latin typeface="+mn-lt"/>
              <a:cs typeface="B Titr" pitchFamily="2" charset="-78"/>
            </a:endParaRPr>
          </a:p>
          <a:p>
            <a:pPr marL="36576" algn="justLow" fontAlgn="auto">
              <a:lnSpc>
                <a:spcPct val="200000"/>
              </a:lnSpc>
              <a:spcAft>
                <a:spcPts val="0"/>
              </a:spcAft>
              <a:buFont typeface="Wingdings 3"/>
              <a:buNone/>
              <a:defRPr/>
            </a:pPr>
            <a:endParaRPr lang="fa-IR" sz="2800" b="1" dirty="0">
              <a:latin typeface="+mn-lt"/>
              <a:cs typeface="B Titr" pitchFamily="2" charset="-78"/>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Content Placeholder 1"/>
          <p:cNvSpPr>
            <a:spLocks noGrp="1"/>
          </p:cNvSpPr>
          <p:nvPr>
            <p:ph idx="1"/>
          </p:nvPr>
        </p:nvSpPr>
        <p:spPr>
          <a:xfrm>
            <a:off x="457200" y="476250"/>
            <a:ext cx="8229600" cy="5530850"/>
          </a:xfrm>
        </p:spPr>
        <p:txBody>
          <a:bodyPr/>
          <a:lstStyle/>
          <a:p>
            <a:pPr algn="justLow"/>
            <a:r>
              <a:rPr lang="fa-IR" sz="2400" smtClean="0">
                <a:cs typeface="B Titr" pitchFamily="2" charset="-78"/>
              </a:rPr>
              <a:t>سازمان های که انتظار می رود رشد آنها سریع باشد ضریب قیمت به سود هر سهم </a:t>
            </a:r>
            <a:r>
              <a:rPr lang="en-US" sz="2400" smtClean="0">
                <a:cs typeface="B Titr" pitchFamily="2" charset="-78"/>
              </a:rPr>
              <a:t>P/E)</a:t>
            </a:r>
            <a:r>
              <a:rPr lang="fa-IR" sz="2400" smtClean="0">
                <a:cs typeface="B Titr" pitchFamily="2" charset="-78"/>
              </a:rPr>
              <a:t>)آنها بیشتر خواهد شد.اما پاسخ به این سوال که این مقدار چقدر بیشتر خواهد بود کار آسانی نیست.میزان ریسک مرتبط با رشد مورد انتظار سود آتی را بازار تعیین می کند.در صورتی که نرخ رشد بیشتر،ریسک بیشتری را به همراه داشته باشد در آن صورت ضریب قیمت به سود هر سهم </a:t>
            </a:r>
            <a:r>
              <a:rPr lang="en-US" sz="2400" smtClean="0">
                <a:cs typeface="B Titr" pitchFamily="2" charset="-78"/>
              </a:rPr>
              <a:t>P/E)</a:t>
            </a:r>
            <a:r>
              <a:rPr lang="fa-IR" sz="2400" smtClean="0">
                <a:cs typeface="B Titr" pitchFamily="2" charset="-78"/>
              </a:rPr>
              <a:t>) نیز متعاقباً تحت تـآثیر آن قرار خواهد گرفت.</a:t>
            </a:r>
          </a:p>
          <a:p>
            <a:pPr algn="justLow"/>
            <a:endParaRPr lang="fa-IR" sz="2400" b="1" smtClean="0">
              <a:solidFill>
                <a:srgbClr val="0070C0"/>
              </a:solidFill>
              <a:cs typeface="B Titr" pitchFamily="2" charset="-78"/>
            </a:endParaRPr>
          </a:p>
          <a:p>
            <a:pPr algn="justLow"/>
            <a:r>
              <a:rPr lang="fa-IR" sz="2400" b="1" smtClean="0">
                <a:solidFill>
                  <a:srgbClr val="0070C0"/>
                </a:solidFill>
                <a:cs typeface="B Titr" pitchFamily="2" charset="-78"/>
              </a:rPr>
              <a:t>ضریب قیمت به سود هر سهم و نرخ بهره</a:t>
            </a:r>
          </a:p>
          <a:p>
            <a:pPr algn="justLow"/>
            <a:r>
              <a:rPr lang="fa-IR" sz="2400" smtClean="0">
                <a:cs typeface="B Titr" pitchFamily="2" charset="-78"/>
              </a:rPr>
              <a:t>ضریب قیمت به سود هر سهم ،خوش بین بودن یا بدبینی سرمایه گذاران را نشان می دهد و این بستگی به حداقل نرخ بازده مورد انتظار سرمایه گذار دارد.در صورتی که سایر عوامل ثابت باشند هر چقدر حداقل نرخ بازده مورد انتظار سهامداران افزایش یابد ضریب قیمت به سود هر سهم کاهش می یابد.</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Content Placeholder 1"/>
          <p:cNvSpPr>
            <a:spLocks noGrp="1"/>
          </p:cNvSpPr>
          <p:nvPr>
            <p:ph idx="1"/>
          </p:nvPr>
        </p:nvSpPr>
        <p:spPr>
          <a:xfrm>
            <a:off x="457200" y="457200"/>
            <a:ext cx="8229600" cy="5549900"/>
          </a:xfrm>
        </p:spPr>
        <p:txBody>
          <a:bodyPr/>
          <a:lstStyle/>
          <a:p>
            <a:pPr algn="justLow"/>
            <a:r>
              <a:rPr lang="fa-IR" sz="2400" smtClean="0">
                <a:cs typeface="B Titr" pitchFamily="2" charset="-78"/>
              </a:rPr>
              <a:t>نرخ بازده مورد انتظار با نرخ بهره مرتبط است، به طوری که هر چه نرخ بهره افزایش می یابد نرخ بازده مورد انتظار تمامی اوراق بهادار از جمله سهام نیز معمولاً افزایش می یابد.</a:t>
            </a:r>
          </a:p>
          <a:p>
            <a:pPr algn="justLow"/>
            <a:r>
              <a:rPr lang="fa-IR" sz="2400" smtClean="0">
                <a:cs typeface="B Titr" pitchFamily="2" charset="-78"/>
              </a:rPr>
              <a:t>براساس این روابط،انتظار می رود یک رابطه معکوسی میان ضریب قیمت به سود هر سهم </a:t>
            </a:r>
            <a:r>
              <a:rPr lang="en-US" sz="2400" smtClean="0">
                <a:cs typeface="B Titr" pitchFamily="2" charset="-78"/>
              </a:rPr>
              <a:t>P/E)</a:t>
            </a:r>
            <a:r>
              <a:rPr lang="fa-IR" sz="2400" smtClean="0">
                <a:cs typeface="B Titr" pitchFamily="2" charset="-78"/>
              </a:rPr>
              <a:t>)و نرخ بهره وجود داشته باشد.</a:t>
            </a:r>
          </a:p>
          <a:p>
            <a:pPr algn="justLow"/>
            <a:r>
              <a:rPr lang="fa-IR" sz="2400" b="1" smtClean="0">
                <a:solidFill>
                  <a:srgbClr val="0070C0"/>
                </a:solidFill>
                <a:cs typeface="B Titr" pitchFamily="2" charset="-78"/>
              </a:rPr>
              <a:t>کدام روش مناسب تر است</a:t>
            </a:r>
          </a:p>
          <a:p>
            <a:pPr algn="justLow"/>
            <a:r>
              <a:rPr lang="fa-IR" sz="2400" smtClean="0">
                <a:cs typeface="B Titr" pitchFamily="2" charset="-78"/>
              </a:rPr>
              <a:t>از نظر تئوری بکارگیری مدل تنزیل سود تقسیمی صحیح و منطقی است.</a:t>
            </a:r>
          </a:p>
          <a:p>
            <a:pPr algn="justLow"/>
            <a:r>
              <a:rPr lang="fa-IR" sz="2400" smtClean="0">
                <a:cs typeface="B Titr" pitchFamily="2" charset="-78"/>
              </a:rPr>
              <a:t>مدل </a:t>
            </a:r>
            <a:r>
              <a:rPr lang="en-US" sz="2400" smtClean="0">
                <a:cs typeface="B Titr" pitchFamily="2" charset="-78"/>
              </a:rPr>
              <a:t>P/E)</a:t>
            </a:r>
            <a:r>
              <a:rPr lang="fa-IR" sz="2400" smtClean="0">
                <a:cs typeface="B Titr" pitchFamily="2" charset="-78"/>
              </a:rPr>
              <a:t>)نسبت به مدل تنزیل سود تقسیمی از پیچیدگی کمتری برخوردار بوده و یک مدل شهودی است.</a:t>
            </a:r>
          </a:p>
          <a:p>
            <a:pPr algn="justLow"/>
            <a:r>
              <a:rPr lang="fa-IR" sz="2400" smtClean="0">
                <a:cs typeface="B Titr" pitchFamily="2" charset="-78"/>
              </a:rPr>
              <a:t>استفاده</a:t>
            </a:r>
            <a:r>
              <a:rPr lang="fa-IR" sz="2400" b="1" smtClean="0">
                <a:cs typeface="B Titr" pitchFamily="2" charset="-78"/>
              </a:rPr>
              <a:t> </a:t>
            </a:r>
            <a:r>
              <a:rPr lang="fa-IR" sz="2400" smtClean="0">
                <a:cs typeface="B Titr" pitchFamily="2" charset="-78"/>
              </a:rPr>
              <a:t>از این دو روش باعث می شود سرمایه گذاران شانس بهتری در ارزشیابی سهام عادی داشته باشند.به چندین علت این دو روش مکمل هم هستند:</a:t>
            </a:r>
          </a:p>
          <a:p>
            <a:pPr algn="justLow"/>
            <a:endParaRPr lang="fa-IR" sz="2400" smtClean="0">
              <a:cs typeface="B Titr" pitchFamily="2" charset="-78"/>
            </a:endParaRPr>
          </a:p>
          <a:p>
            <a:pPr algn="justLow"/>
            <a:endParaRPr lang="fa-IR" sz="2400" smtClean="0">
              <a:cs typeface="B Titr" pitchFamily="2" charset="-78"/>
            </a:endParaRPr>
          </a:p>
          <a:p>
            <a:pPr algn="justLow"/>
            <a:endParaRPr lang="fa-IR" sz="2400" smtClean="0">
              <a:cs typeface="B Titr" pitchFamily="2" charset="-78"/>
            </a:endParaRPr>
          </a:p>
          <a:p>
            <a:pPr algn="justLow"/>
            <a:endParaRPr lang="fa-IR" sz="2400" smtClean="0">
              <a:cs typeface="B Titr" pitchFamily="2" charset="-78"/>
            </a:endParaRPr>
          </a:p>
          <a:p>
            <a:pPr algn="justLow"/>
            <a:endParaRPr lang="fa-IR" smtClean="0">
              <a:cs typeface="B Titr" pitchFamily="2" charset="-78"/>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Content Placeholder 1"/>
          <p:cNvSpPr>
            <a:spLocks noGrp="1"/>
          </p:cNvSpPr>
          <p:nvPr>
            <p:ph idx="1"/>
          </p:nvPr>
        </p:nvSpPr>
        <p:spPr>
          <a:xfrm>
            <a:off x="395288" y="620713"/>
            <a:ext cx="8229600" cy="5688012"/>
          </a:xfrm>
        </p:spPr>
        <p:txBody>
          <a:bodyPr/>
          <a:lstStyle/>
          <a:p>
            <a:pPr algn="just"/>
            <a:r>
              <a:rPr lang="fa-IR" sz="2400" smtClean="0">
                <a:cs typeface="B Titr" pitchFamily="2" charset="-78"/>
              </a:rPr>
              <a:t>1- مدل </a:t>
            </a:r>
            <a:r>
              <a:rPr lang="en-US" sz="2400" smtClean="0">
                <a:cs typeface="B Titr" pitchFamily="2" charset="-78"/>
              </a:rPr>
              <a:t>P/E)</a:t>
            </a:r>
            <a:r>
              <a:rPr lang="fa-IR" sz="2400" smtClean="0">
                <a:cs typeface="B Titr" pitchFamily="2" charset="-78"/>
              </a:rPr>
              <a:t>)را می توان از روش رشد ثابت مدل تنزیل سود تقسیمی استنتاج کرد . در واقع ،این دو روش جایگیزن همدیگر برای ارزشیابی سهام هستند.در مدل تنزیل سود تقسیمی ،جریانات آتی سودها تنزیل می شود،ولی در مدل برآوردی </a:t>
            </a:r>
            <a:r>
              <a:rPr lang="en-US" sz="2400" smtClean="0">
                <a:cs typeface="B Titr" pitchFamily="2" charset="-78"/>
              </a:rPr>
              <a:t>P/E)</a:t>
            </a:r>
            <a:r>
              <a:rPr lang="fa-IR" sz="2400" smtClean="0">
                <a:cs typeface="B Titr" pitchFamily="2" charset="-78"/>
              </a:rPr>
              <a:t>)از برآوردی از سودهای مورد انتظار در ضریب </a:t>
            </a:r>
            <a:r>
              <a:rPr lang="en-US" sz="2400" smtClean="0">
                <a:cs typeface="B Titr" pitchFamily="2" charset="-78"/>
              </a:rPr>
              <a:t>P/E</a:t>
            </a:r>
            <a:r>
              <a:rPr lang="fa-IR" sz="2400" smtClean="0">
                <a:cs typeface="B Titr" pitchFamily="2" charset="-78"/>
              </a:rPr>
              <a:t> استفاده می شود.</a:t>
            </a:r>
          </a:p>
          <a:p>
            <a:pPr algn="just"/>
            <a:r>
              <a:rPr lang="fa-IR" sz="2400" smtClean="0">
                <a:cs typeface="B Titr" pitchFamily="2" charset="-78"/>
              </a:rPr>
              <a:t>2-سود تقسیمی جدا از درآمد پرداخت می شود.برای استفاده از مدل تنزیل سود تقسیمی ضروری است رشد آتی درآمد را برآورد کنیم.سود تقسیمی که در مدل تنزیل سود تقسیمی مورد استفاده قرار می گیرد تابعی است از درآمد شرکت.</a:t>
            </a:r>
          </a:p>
          <a:p>
            <a:pPr algn="just"/>
            <a:r>
              <a:rPr lang="fa-IR" sz="2400" smtClean="0">
                <a:cs typeface="B Titr" pitchFamily="2" charset="-78"/>
              </a:rPr>
              <a:t>3-هر چه تعداد روشهای در دسترس سرمایه گذاران برای ارزشیابی سهام عادی بیشتر باشد آنها بهتر می توانند به جوابهای منطقی دست پیدا کنند.</a:t>
            </a:r>
          </a:p>
          <a:p>
            <a:pPr algn="just"/>
            <a:endParaRPr lang="fa-IR" sz="2400" smtClean="0">
              <a:cs typeface="B Titr" pitchFamily="2" charset="-78"/>
            </a:endParaRPr>
          </a:p>
          <a:p>
            <a:pPr algn="ctr"/>
            <a:r>
              <a:rPr lang="fa-IR" sz="3600" b="1" smtClean="0">
                <a:solidFill>
                  <a:srgbClr val="0070C0"/>
                </a:solidFill>
                <a:cs typeface="B Titr" pitchFamily="2" charset="-78"/>
              </a:rPr>
              <a:t>پایان</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ubtitle 3"/>
          <p:cNvSpPr>
            <a:spLocks noGrp="1"/>
          </p:cNvSpPr>
          <p:nvPr>
            <p:ph type="subTitle" idx="1"/>
          </p:nvPr>
        </p:nvSpPr>
        <p:spPr>
          <a:xfrm>
            <a:off x="395288" y="981075"/>
            <a:ext cx="7772400" cy="2232025"/>
          </a:xfrm>
        </p:spPr>
        <p:txBody>
          <a:bodyPr/>
          <a:lstStyle/>
          <a:p>
            <a:pPr marR="0" algn="ctr" eaLnBrk="1" hangingPunct="1"/>
            <a:r>
              <a:rPr lang="fa-IR" smtClean="0">
                <a:solidFill>
                  <a:schemeClr val="tx1"/>
                </a:solidFill>
                <a:cs typeface="B Titr" pitchFamily="2" charset="-78"/>
              </a:rPr>
              <a:t>با تشکر از حسن توجه شما</a:t>
            </a:r>
          </a:p>
        </p:txBody>
      </p:sp>
      <p:sp>
        <p:nvSpPr>
          <p:cNvPr id="10" name="Title 9"/>
          <p:cNvSpPr>
            <a:spLocks noGrp="1"/>
          </p:cNvSpPr>
          <p:nvPr>
            <p:ph type="ctrTitle"/>
          </p:nvPr>
        </p:nvSpPr>
        <p:spPr>
          <a:xfrm>
            <a:off x="2051720" y="2564904"/>
            <a:ext cx="4896544" cy="1829761"/>
          </a:xfrm>
        </p:spPr>
        <p:txBody>
          <a:bodyPr>
            <a:noAutofit/>
          </a:bodyPr>
          <a:lstStyle/>
          <a:p>
            <a:pPr algn="ctr" eaLnBrk="1" fontAlgn="auto" hangingPunct="1">
              <a:spcAft>
                <a:spcPts val="0"/>
              </a:spcAft>
              <a:defRPr/>
            </a:pPr>
            <a:r>
              <a:rPr lang="fa-IR" sz="11500" dirty="0" smtClean="0">
                <a:solidFill>
                  <a:srgbClr val="FF0000"/>
                </a:solidFill>
                <a:latin typeface="IranNastaliq" pitchFamily="2" charset="0"/>
                <a:cs typeface="IranNastaliq" pitchFamily="2" charset="0"/>
              </a:rPr>
              <a:t>پایان</a:t>
            </a:r>
            <a:endParaRPr lang="fa-IR" sz="11500" dirty="0">
              <a:solidFill>
                <a:srgbClr val="FF0000"/>
              </a:solidFill>
              <a:latin typeface="IranNastaliq" pitchFamily="2" charset="0"/>
              <a:cs typeface="IranNastaliq" pitchFamily="2" charset="0"/>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xit" presetSubtype="0" fill="hold" nodeType="clickEffect">
                                  <p:stCondLst>
                                    <p:cond delay="0"/>
                                  </p:stCondLst>
                                  <p:childTnLst>
                                    <p:animEffect transition="out" filter="wipe(down)">
                                      <p:cBhvr>
                                        <p:cTn id="6" dur="180" accel="50000">
                                          <p:stCondLst>
                                            <p:cond delay="1820"/>
                                          </p:stCondLst>
                                        </p:cTn>
                                        <p:tgtEl>
                                          <p:spTgt spid="10"/>
                                        </p:tgtEl>
                                      </p:cBhvr>
                                    </p:animEffect>
                                    <p:anim calcmode="lin" valueType="num">
                                      <p:cBhvr>
                                        <p:cTn id="7" dur="1822" tmFilter="0,0; 0.14,0.31; 0.43,0.73; 0.71,0.91; 1.0,1.0">
                                          <p:stCondLst>
                                            <p:cond delay="0"/>
                                          </p:stCondLst>
                                        </p:cTn>
                                        <p:tgtEl>
                                          <p:spTgt spid="10"/>
                                        </p:tgtEl>
                                        <p:attrNameLst>
                                          <p:attrName>ppt_x</p:attrName>
                                        </p:attrNameLst>
                                      </p:cBhvr>
                                      <p:tavLst>
                                        <p:tav tm="0">
                                          <p:val>
                                            <p:strVal val="ppt_x"/>
                                          </p:val>
                                        </p:tav>
                                        <p:tav tm="100000">
                                          <p:val>
                                            <p:strVal val="#ppt_x+0.25"/>
                                          </p:val>
                                        </p:tav>
                                      </p:tavLst>
                                    </p:anim>
                                    <p:anim calcmode="lin" valueType="num">
                                      <p:cBhvr>
                                        <p:cTn id="8" dur="178">
                                          <p:stCondLst>
                                            <p:cond delay="1822"/>
                                          </p:stCondLst>
                                        </p:cTn>
                                        <p:tgtEl>
                                          <p:spTgt spid="10"/>
                                        </p:tgtEl>
                                        <p:attrNameLst>
                                          <p:attrName>ppt_x</p:attrName>
                                        </p:attrNameLst>
                                      </p:cBhvr>
                                      <p:tavLst>
                                        <p:tav tm="0">
                                          <p:val>
                                            <p:strVal val="ppt_x"/>
                                          </p:val>
                                        </p:tav>
                                        <p:tav tm="100000">
                                          <p:val>
                                            <p:strVal val="ppt_x"/>
                                          </p:val>
                                        </p:tav>
                                      </p:tavLst>
                                    </p:anim>
                                    <p:anim calcmode="lin" valueType="num">
                                      <p:cBhvr>
                                        <p:cTn id="9" dur="664" tmFilter="0.0,0.0;0.25,0.07;0.50,0.2;0.75,0.467;1.0,1.0">
                                          <p:stCondLst>
                                            <p:cond delay="0"/>
                                          </p:stCondLst>
                                        </p:cTn>
                                        <p:tgtEl>
                                          <p:spTgt spid="10"/>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0" dur="664" tmFilter="0, 0; 0.125,0.2665; 0.25,0.4; 0.375,0.465; 0.5,0.5;  0.625,0.535; 0.75,0.6; 0.875,0.7335; 1,1">
                                          <p:stCondLst>
                                            <p:cond delay="664"/>
                                          </p:stCondLst>
                                        </p:cTn>
                                        <p:tgtEl>
                                          <p:spTgt spid="10"/>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 dur="332" tmFilter="0, 0; 0.125,0.2665; 0.25,0.4; 0.375,0.465; 0.5,0.5;  0.625,0.535; 0.75,0.6; 0.875,0.7335; 1,1">
                                          <p:stCondLst>
                                            <p:cond delay="1324"/>
                                          </p:stCondLst>
                                        </p:cTn>
                                        <p:tgtEl>
                                          <p:spTgt spid="10"/>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2" dur="164" tmFilter="0, 0; 0.125,0.2665; 0.25,0.4; 0.375,0.465; 0.5,0.5;  0.625,0.535; 0.75,0.6; 0.875,0.7335; 1,1">
                                          <p:stCondLst>
                                            <p:cond delay="1656"/>
                                          </p:stCondLst>
                                        </p:cTn>
                                        <p:tgtEl>
                                          <p:spTgt spid="10"/>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3" dur="180" accel="50000">
                                          <p:stCondLst>
                                            <p:cond delay="1820"/>
                                          </p:stCondLst>
                                        </p:cTn>
                                        <p:tgtEl>
                                          <p:spTgt spid="10"/>
                                        </p:tgtEl>
                                        <p:attrNameLst>
                                          <p:attrName>ppt_y</p:attrName>
                                        </p:attrNameLst>
                                      </p:cBhvr>
                                      <p:tavLst>
                                        <p:tav tm="0">
                                          <p:val>
                                            <p:strVal val="ppt_y"/>
                                          </p:val>
                                        </p:tav>
                                        <p:tav tm="100000">
                                          <p:val>
                                            <p:strVal val="ppt_y+ppt_h"/>
                                          </p:val>
                                        </p:tav>
                                      </p:tavLst>
                                    </p:anim>
                                    <p:animScale>
                                      <p:cBhvr>
                                        <p:cTn id="14" dur="26">
                                          <p:stCondLst>
                                            <p:cond delay="620"/>
                                          </p:stCondLst>
                                        </p:cTn>
                                        <p:tgtEl>
                                          <p:spTgt spid="10"/>
                                        </p:tgtEl>
                                      </p:cBhvr>
                                      <p:to x="100000" y="60000"/>
                                    </p:animScale>
                                    <p:animScale>
                                      <p:cBhvr>
                                        <p:cTn id="15" dur="166" decel="50000">
                                          <p:stCondLst>
                                            <p:cond delay="646"/>
                                          </p:stCondLst>
                                        </p:cTn>
                                        <p:tgtEl>
                                          <p:spTgt spid="10"/>
                                        </p:tgtEl>
                                      </p:cBhvr>
                                      <p:to x="100000" y="100000"/>
                                    </p:animScale>
                                    <p:animScale>
                                      <p:cBhvr>
                                        <p:cTn id="16" dur="26">
                                          <p:stCondLst>
                                            <p:cond delay="1312"/>
                                          </p:stCondLst>
                                        </p:cTn>
                                        <p:tgtEl>
                                          <p:spTgt spid="10"/>
                                        </p:tgtEl>
                                      </p:cBhvr>
                                      <p:to x="100000" y="80000"/>
                                    </p:animScale>
                                    <p:animScale>
                                      <p:cBhvr>
                                        <p:cTn id="17" dur="166" decel="50000">
                                          <p:stCondLst>
                                            <p:cond delay="1338"/>
                                          </p:stCondLst>
                                        </p:cTn>
                                        <p:tgtEl>
                                          <p:spTgt spid="10"/>
                                        </p:tgtEl>
                                      </p:cBhvr>
                                      <p:to x="100000" y="100000"/>
                                    </p:animScale>
                                    <p:animScale>
                                      <p:cBhvr>
                                        <p:cTn id="18" dur="26">
                                          <p:stCondLst>
                                            <p:cond delay="1642"/>
                                          </p:stCondLst>
                                        </p:cTn>
                                        <p:tgtEl>
                                          <p:spTgt spid="10"/>
                                        </p:tgtEl>
                                      </p:cBhvr>
                                      <p:to x="100000" y="90000"/>
                                    </p:animScale>
                                    <p:animScale>
                                      <p:cBhvr>
                                        <p:cTn id="19" dur="166" decel="50000">
                                          <p:stCondLst>
                                            <p:cond delay="1668"/>
                                          </p:stCondLst>
                                        </p:cTn>
                                        <p:tgtEl>
                                          <p:spTgt spid="10"/>
                                        </p:tgtEl>
                                      </p:cBhvr>
                                      <p:to x="100000" y="100000"/>
                                    </p:animScale>
                                    <p:animScale>
                                      <p:cBhvr>
                                        <p:cTn id="20" dur="26">
                                          <p:stCondLst>
                                            <p:cond delay="1808"/>
                                          </p:stCondLst>
                                        </p:cTn>
                                        <p:tgtEl>
                                          <p:spTgt spid="10"/>
                                        </p:tgtEl>
                                      </p:cBhvr>
                                      <p:to x="100000" y="95000"/>
                                    </p:animScale>
                                    <p:animScale>
                                      <p:cBhvr>
                                        <p:cTn id="21" dur="166" decel="50000">
                                          <p:stCondLst>
                                            <p:cond delay="1834"/>
                                          </p:stCondLst>
                                        </p:cTn>
                                        <p:tgtEl>
                                          <p:spTgt spid="10"/>
                                        </p:tgtEl>
                                      </p:cBhvr>
                                      <p:to x="100000" y="100000"/>
                                    </p:animScale>
                                    <p:set>
                                      <p:cBhvr>
                                        <p:cTn id="22" dur="1" fill="hold">
                                          <p:stCondLst>
                                            <p:cond delay="1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913" y="692150"/>
            <a:ext cx="7470775" cy="5816600"/>
          </a:xfrm>
          <a:prstGeom prst="rect">
            <a:avLst/>
          </a:prstGeom>
        </p:spPr>
        <p:txBody>
          <a:bodyPr>
            <a:spAutoFit/>
          </a:bodyPr>
          <a:lstStyle/>
          <a:p>
            <a:pPr marL="36576" algn="justLow" fontAlgn="auto">
              <a:lnSpc>
                <a:spcPct val="200000"/>
              </a:lnSpc>
              <a:spcAft>
                <a:spcPts val="0"/>
              </a:spcAft>
              <a:buFont typeface="Wingdings 3"/>
              <a:buNone/>
              <a:defRPr/>
            </a:pPr>
            <a:r>
              <a:rPr lang="fa-IR" sz="2600" b="1" dirty="0">
                <a:solidFill>
                  <a:srgbClr val="FF0000"/>
                </a:solidFill>
                <a:latin typeface="+mn-lt"/>
                <a:cs typeface="B Titr" pitchFamily="2" charset="-78"/>
              </a:rPr>
              <a:t>4. ارزش دفتري:</a:t>
            </a:r>
          </a:p>
          <a:p>
            <a:pPr marL="36576" algn="justLow" fontAlgn="auto">
              <a:lnSpc>
                <a:spcPct val="200000"/>
              </a:lnSpc>
              <a:spcAft>
                <a:spcPts val="0"/>
              </a:spcAft>
              <a:buFont typeface="Wingdings 3"/>
              <a:buNone/>
              <a:defRPr/>
            </a:pPr>
            <a:r>
              <a:rPr lang="fa-IR" sz="2600" b="1" dirty="0">
                <a:latin typeface="+mn-lt"/>
                <a:cs typeface="B Titr" pitchFamily="2" charset="-78"/>
              </a:rPr>
              <a:t> عبارت است از نسبت حقوق صاحبان سهام به تعداد سهام عادی منتشره شرکت.این ارزش با استفاده از استانداردهای حسابداری تعیین شده و از طریق گزارشهای مالی تهیه شده توسط شرکت به خصوص ترازنامه، گزارش می گردد.</a:t>
            </a:r>
          </a:p>
          <a:p>
            <a:pPr marL="550926" indent="-514350" algn="justLow" fontAlgn="auto">
              <a:lnSpc>
                <a:spcPct val="200000"/>
              </a:lnSpc>
              <a:spcAft>
                <a:spcPts val="0"/>
              </a:spcAft>
              <a:buFont typeface="Wingdings 3"/>
              <a:buNone/>
              <a:defRPr/>
            </a:pPr>
            <a:r>
              <a:rPr lang="en-US" sz="2600" b="1" dirty="0">
                <a:latin typeface="+mn-lt"/>
                <a:cs typeface="B Titr" pitchFamily="2" charset="-78"/>
              </a:rPr>
              <a:t>     </a:t>
            </a:r>
            <a:r>
              <a:rPr lang="fa-IR" sz="2600" b="1" dirty="0">
                <a:latin typeface="+mn-lt"/>
                <a:cs typeface="B Titr" pitchFamily="2" charset="-78"/>
              </a:rPr>
              <a:t>ارزش دفتری سهام عادی عبارتست از حقوق صاحبان سهام تقسیم بر تعداد سهام.</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2988" y="765175"/>
            <a:ext cx="7467600" cy="4784725"/>
          </a:xfrm>
        </p:spPr>
        <p:txBody>
          <a:bodyPr>
            <a:normAutofit fontScale="92500"/>
          </a:bodyPr>
          <a:lstStyle/>
          <a:p>
            <a:pPr marL="550926" indent="-514350" algn="justLow" eaLnBrk="1" fontAlgn="auto" hangingPunct="1">
              <a:lnSpc>
                <a:spcPct val="200000"/>
              </a:lnSpc>
              <a:spcAft>
                <a:spcPts val="0"/>
              </a:spcAft>
              <a:buFont typeface="Wingdings 3"/>
              <a:buNone/>
              <a:defRPr/>
            </a:pPr>
            <a:r>
              <a:rPr lang="fa-IR" sz="2800" b="1" dirty="0">
                <a:solidFill>
                  <a:srgbClr val="FF0000"/>
                </a:solidFill>
                <a:cs typeface="B Titr" pitchFamily="2" charset="-78"/>
              </a:rPr>
              <a:t>3. ارزش بازار</a:t>
            </a:r>
            <a:r>
              <a:rPr lang="fa-IR" sz="2800" b="1" dirty="0" smtClean="0">
                <a:solidFill>
                  <a:srgbClr val="FF0000"/>
                </a:solidFill>
                <a:cs typeface="B Titr" pitchFamily="2" charset="-78"/>
              </a:rPr>
              <a:t>:</a:t>
            </a:r>
          </a:p>
          <a:p>
            <a:pPr marL="550926" indent="-514350" algn="justLow" eaLnBrk="1" fontAlgn="auto" hangingPunct="1">
              <a:lnSpc>
                <a:spcPct val="200000"/>
              </a:lnSpc>
              <a:spcAft>
                <a:spcPts val="0"/>
              </a:spcAft>
              <a:buFont typeface="Wingdings 3"/>
              <a:buNone/>
              <a:defRPr/>
            </a:pPr>
            <a:r>
              <a:rPr lang="fa-IR" sz="2800" b="1" dirty="0" smtClean="0">
                <a:cs typeface="B Titr" pitchFamily="2" charset="-78"/>
              </a:rPr>
              <a:t> </a:t>
            </a:r>
            <a:r>
              <a:rPr lang="fa-IR" sz="2800" b="1" dirty="0">
                <a:cs typeface="B Titr" pitchFamily="2" charset="-78"/>
              </a:rPr>
              <a:t>ارزشي كه در بازار اوراق بهادار براساس آن مورد مبادله قرار مي گيرد. به بيان ديگر همان ارزش بدهي يا حقوق مالكانه اي است كه در قالب برداشت بازار از ارزش اوراق قـرضه يا سهام شركـت منعكـس مـي گردد.</a:t>
            </a:r>
          </a:p>
          <a:p>
            <a:pPr marL="550926" indent="-514350" algn="justLow" eaLnBrk="1" fontAlgn="auto" hangingPunct="1">
              <a:lnSpc>
                <a:spcPct val="200000"/>
              </a:lnSpc>
              <a:spcAft>
                <a:spcPts val="0"/>
              </a:spcAft>
              <a:buFont typeface="Wingdings 3"/>
              <a:buNone/>
              <a:defRPr/>
            </a:pPr>
            <a:endParaRPr lang="fa-IR" sz="3200" b="1" dirty="0" smtClean="0">
              <a:cs typeface="B Titr" pitchFamily="2" charset="-78"/>
            </a:endParaRPr>
          </a:p>
          <a:p>
            <a:pPr marL="550926" indent="-514350" algn="justLow" eaLnBrk="1" fontAlgn="auto" hangingPunct="1">
              <a:lnSpc>
                <a:spcPct val="200000"/>
              </a:lnSpc>
              <a:spcAft>
                <a:spcPts val="0"/>
              </a:spcAft>
              <a:buFont typeface="Wingdings 3"/>
              <a:buNone/>
              <a:defRPr/>
            </a:pPr>
            <a:endParaRPr lang="fa-IR" b="1" dirty="0">
              <a:solidFill>
                <a:schemeClr val="accent1">
                  <a:lumMod val="75000"/>
                </a:schemeClr>
              </a:solidFill>
              <a:cs typeface="B Titr" pitchFamily="2" charset="-78"/>
            </a:endParaRPr>
          </a:p>
        </p:txBody>
      </p:sp>
    </p:spTree>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913" y="538163"/>
            <a:ext cx="7488237" cy="4452937"/>
          </a:xfrm>
          <a:prstGeom prst="rect">
            <a:avLst/>
          </a:prstGeom>
        </p:spPr>
        <p:txBody>
          <a:bodyPr>
            <a:spAutoFit/>
          </a:bodyPr>
          <a:lstStyle/>
          <a:p>
            <a:pPr marL="493776" indent="-457200" algn="justLow" fontAlgn="auto">
              <a:lnSpc>
                <a:spcPct val="200000"/>
              </a:lnSpc>
              <a:spcBef>
                <a:spcPts val="400"/>
              </a:spcBef>
              <a:spcAft>
                <a:spcPts val="0"/>
              </a:spcAft>
              <a:buClr>
                <a:schemeClr val="accent1"/>
              </a:buClr>
              <a:buSzPct val="68000"/>
              <a:buFont typeface="Wingdings 3"/>
              <a:buNone/>
              <a:defRPr/>
            </a:pPr>
            <a:r>
              <a:rPr lang="fa-IR" sz="2800" b="1" dirty="0">
                <a:solidFill>
                  <a:srgbClr val="FF0000"/>
                </a:solidFill>
                <a:latin typeface="+mn-lt"/>
                <a:cs typeface="B Titr" pitchFamily="2" charset="-78"/>
              </a:rPr>
              <a:t>2. ارزش تصفيه (انحلال):</a:t>
            </a:r>
          </a:p>
          <a:p>
            <a:pPr marL="493776" indent="-457200" algn="justLow" fontAlgn="auto">
              <a:lnSpc>
                <a:spcPct val="200000"/>
              </a:lnSpc>
              <a:spcBef>
                <a:spcPts val="400"/>
              </a:spcBef>
              <a:spcAft>
                <a:spcPts val="0"/>
              </a:spcAft>
              <a:buClr>
                <a:schemeClr val="accent1"/>
              </a:buClr>
              <a:buSzPct val="68000"/>
              <a:buFont typeface="Wingdings 3"/>
              <a:buNone/>
              <a:defRPr/>
            </a:pPr>
            <a:r>
              <a:rPr lang="fa-IR" sz="2800" b="1" dirty="0">
                <a:latin typeface="+mn-lt"/>
                <a:cs typeface="B Titr" pitchFamily="2" charset="-78"/>
              </a:rPr>
              <a:t> تعيين باقيمانده شركت پس از فروش دارائيها و پرداخت بدهيهای خود،كه بايد بين سهامداران خود تقسيم نماید، يعني مبلغي كه سهامداران پس از تصفيه بدهيها انتظار دريافت آن را دارند.</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
  <TotalTime>2100</TotalTime>
  <Words>5289</Words>
  <Application>Microsoft Office PowerPoint</Application>
  <PresentationFormat>On-screen Show (4:3)</PresentationFormat>
  <Paragraphs>290</Paragraphs>
  <Slides>63</Slides>
  <Notes>0</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1</vt:i4>
      </vt:variant>
      <vt:variant>
        <vt:lpstr>Slide Titles</vt:lpstr>
      </vt:variant>
      <vt:variant>
        <vt:i4>63</vt:i4>
      </vt:variant>
    </vt:vector>
  </HeadingPairs>
  <TitlesOfParts>
    <vt:vector size="78" baseType="lpstr">
      <vt:lpstr>Arial</vt:lpstr>
      <vt:lpstr>Lucida Sans Unicode</vt:lpstr>
      <vt:lpstr>B Titr</vt:lpstr>
      <vt:lpstr>EntezareZohoor B3</vt:lpstr>
      <vt:lpstr>Wingdings 3</vt:lpstr>
      <vt:lpstr>Wingdings</vt:lpstr>
      <vt:lpstr>Batang</vt:lpstr>
      <vt:lpstr>B Koodak</vt:lpstr>
      <vt:lpstr>B Zar</vt:lpstr>
      <vt:lpstr>IranNastaliq</vt:lpstr>
      <vt:lpstr>Verdana</vt:lpstr>
      <vt:lpstr>Wingdings 2</vt:lpstr>
      <vt:lpstr>Calibri</vt:lpstr>
      <vt:lpstr>Concourse</vt:lpstr>
      <vt:lpstr>Equation</vt:lpstr>
      <vt:lpstr>درس: تصـمیـم گیـری در مسـائـل مـالـی موضوع : تقسیم سود و تعیین ارزش شرکت استاد : جناب آقـای دکتـر امینی                      تهیـه کنندگان:  سیدعلاالدین قریشی   فاطمه کاظمی پائيز93 </vt:lpstr>
      <vt:lpstr>Slide 2</vt:lpstr>
      <vt:lpstr>مفهوم ارزش </vt:lpstr>
      <vt:lpstr>Slide 4</vt:lpstr>
      <vt:lpstr>مفاهيم ارزش </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دو روش اساسی تجزیه و تحلیل ارزشیابی سهام عادی که معمولا در دنیای اوراق بهادار مورد استفاده قرار می گیرد عبارتند از: </vt:lpstr>
      <vt:lpstr>روش ارزش فعلی  ارزش فعلی اوراق بهادار برابر است با ارزش فعلی (تنزیل شده)جریانات نقدی آتی که سرمایه گذاران انتظار دارند از دارایی خود بدست آورند.                                                                                                  جریانات نقدی</vt:lpstr>
      <vt:lpstr>نرخ بازده مورد انتظار برای سهام عادی </vt:lpstr>
      <vt:lpstr>جریانات نقدی مورد انتظار برای سهام عادی</vt:lpstr>
      <vt:lpstr>مدل تنزیل سود تقسیمی </vt:lpstr>
      <vt:lpstr>Slide 45</vt:lpstr>
      <vt:lpstr>2- مدل نرخ رشد ثابت: سود تقسیمی که با نرخ ثابتی رشد می کند </vt:lpstr>
      <vt:lpstr>مدل نرخ رشد ثابت</vt:lpstr>
      <vt:lpstr>Slide 48</vt:lpstr>
      <vt:lpstr>ارزش فعلی برآوردی قیمت سهام در سال دوم برابر است با </vt:lpstr>
      <vt:lpstr>Slide 50</vt:lpstr>
      <vt:lpstr>Slide 51</vt:lpstr>
      <vt:lpstr>مدل نرخ رشد چندگانه (متغیر)</vt:lpstr>
      <vt:lpstr>Slide 53</vt:lpstr>
      <vt:lpstr>به جای عبارت دوم در معادله قبل می توانیم از فرمول زیر استفاده کنیم: چون Pn قیمت مورد انتظار سهام در پایان دوره است بنابراین بایستی به زمان حال تنزیل شود    مثال:مفهوم ارزشیابی نرخ رشد چند گانه یک شرکت را نشان می دهد.در این مثال سود تقسیمی فعلی 1 دلار است و انتظار می رود که سالانه با نرخ رشد بالای (gs) 12 درصد برای 5 سال رشد نماید.در پایان این دوره 5 ساله ،انتظار می رود نرخ رشد جدید به طور ثابت سالانه 6 درصد باشد.حداقل نرخ بازده مورد انتظار 10 درصد است.  دلار 1 = D0 دلار 1/12 = (1/12)1 =D1 دلار 1/25 = 2(1/12)1 =D2 دلار 1/4= 3 (1/12)1 = D3 دلار 1/57 =4 (1/12)1 =D4 دلار 1/76=5 (1/12)1 = D5</vt:lpstr>
      <vt:lpstr>Slide 55</vt:lpstr>
      <vt:lpstr>با جمع کردن سود تقسیمی تنزیل شده 5سال ،ارزش سهام در 5 سال اول برابر است با 5/26 دلار است</vt:lpstr>
      <vt:lpstr>Slide 57</vt:lpstr>
      <vt:lpstr>Slide 58</vt:lpstr>
      <vt:lpstr>Slide 59</vt:lpstr>
      <vt:lpstr>Slide 60</vt:lpstr>
      <vt:lpstr>Slide 61</vt:lpstr>
      <vt:lpstr>Slide 62</vt:lpstr>
      <vt:lpstr>پایان</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m1</dc:creator>
  <cp:lastModifiedBy>Administrator</cp:lastModifiedBy>
  <cp:revision>447</cp:revision>
  <dcterms:created xsi:type="dcterms:W3CDTF">2001-12-31T20:32:59Z</dcterms:created>
  <dcterms:modified xsi:type="dcterms:W3CDTF">2014-12-30T10:34:13Z</dcterms:modified>
</cp:coreProperties>
</file>