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8"/>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92" r:id="rId16"/>
    <p:sldId id="293" r:id="rId17"/>
    <p:sldId id="306" r:id="rId18"/>
    <p:sldId id="307" r:id="rId19"/>
    <p:sldId id="308" r:id="rId20"/>
    <p:sldId id="270" r:id="rId21"/>
    <p:sldId id="271" r:id="rId22"/>
    <p:sldId id="272" r:id="rId23"/>
    <p:sldId id="290" r:id="rId24"/>
    <p:sldId id="304" r:id="rId25"/>
    <p:sldId id="289" r:id="rId26"/>
    <p:sldId id="299" r:id="rId27"/>
    <p:sldId id="298" r:id="rId28"/>
    <p:sldId id="284" r:id="rId29"/>
    <p:sldId id="288" r:id="rId30"/>
    <p:sldId id="285" r:id="rId31"/>
    <p:sldId id="275" r:id="rId32"/>
    <p:sldId id="276" r:id="rId33"/>
    <p:sldId id="300" r:id="rId34"/>
    <p:sldId id="301" r:id="rId35"/>
    <p:sldId id="277" r:id="rId36"/>
    <p:sldId id="279" r:id="rId37"/>
    <p:sldId id="295" r:id="rId38"/>
    <p:sldId id="296" r:id="rId39"/>
    <p:sldId id="302" r:id="rId40"/>
    <p:sldId id="280" r:id="rId41"/>
    <p:sldId id="281" r:id="rId42"/>
    <p:sldId id="303" r:id="rId43"/>
    <p:sldId id="282" r:id="rId44"/>
    <p:sldId id="283" r:id="rId45"/>
    <p:sldId id="297" r:id="rId46"/>
    <p:sldId id="311" r:id="rId47"/>
    <p:sldId id="312" r:id="rId48"/>
    <p:sldId id="310" r:id="rId49"/>
    <p:sldId id="313" r:id="rId50"/>
    <p:sldId id="314" r:id="rId51"/>
    <p:sldId id="318" r:id="rId52"/>
    <p:sldId id="317" r:id="rId53"/>
    <p:sldId id="316" r:id="rId54"/>
    <p:sldId id="315" r:id="rId55"/>
    <p:sldId id="287" r:id="rId56"/>
    <p:sldId id="305" r:id="rId5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7654" autoAdjust="0"/>
  </p:normalViewPr>
  <p:slideViewPr>
    <p:cSldViewPr>
      <p:cViewPr varScale="1">
        <p:scale>
          <a:sx n="65" d="100"/>
          <a:sy n="65" d="100"/>
        </p:scale>
        <p:origin x="-123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FE1487F-29C1-4BF7-BA03-BEE7171CAB90}" type="datetimeFigureOut">
              <a:rPr lang="fa-IR" smtClean="0"/>
              <a:pPr/>
              <a:t>1436/01/17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A5D84F2-1BED-4184-9423-135575FF58D5}" type="slidenum">
              <a:rPr lang="fa-IR" smtClean="0"/>
              <a:pPr/>
              <a:t>‹#›</a:t>
            </a:fld>
            <a:endParaRPr lang="fa-IR"/>
          </a:p>
        </p:txBody>
      </p:sp>
    </p:spTree>
    <p:extLst>
      <p:ext uri="{BB962C8B-B14F-4D97-AF65-F5344CB8AC3E}">
        <p14:creationId xmlns:p14="http://schemas.microsoft.com/office/powerpoint/2010/main" val="376561602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7A5D84F2-1BED-4184-9423-135575FF58D5}" type="slidenum">
              <a:rPr lang="fa-IR" smtClean="0"/>
              <a:pPr/>
              <a:t>5</a:t>
            </a:fld>
            <a:endParaRPr lang="fa-IR"/>
          </a:p>
        </p:txBody>
      </p:sp>
    </p:spTree>
    <p:extLst>
      <p:ext uri="{BB962C8B-B14F-4D97-AF65-F5344CB8AC3E}">
        <p14:creationId xmlns:p14="http://schemas.microsoft.com/office/powerpoint/2010/main" val="3260786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188641"/>
            <a:ext cx="6764288" cy="504056"/>
          </a:xfrm>
        </p:spPr>
        <p:txBody>
          <a:bodyPr/>
          <a:lstStyle/>
          <a:p>
            <a:r>
              <a:rPr lang="en-US" smtClean="0"/>
              <a:t>Click to edit Master title style</a:t>
            </a:r>
            <a:endParaRPr lang="fa-IR"/>
          </a:p>
        </p:txBody>
      </p:sp>
      <p:sp>
        <p:nvSpPr>
          <p:cNvPr id="3" name="Subtitle 2"/>
          <p:cNvSpPr>
            <a:spLocks noGrp="1"/>
          </p:cNvSpPr>
          <p:nvPr>
            <p:ph type="subTitle" idx="1"/>
          </p:nvPr>
        </p:nvSpPr>
        <p:spPr>
          <a:xfrm>
            <a:off x="1691680" y="764704"/>
            <a:ext cx="6768752" cy="487409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2505071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1714189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2543738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0568" y="112440"/>
            <a:ext cx="7715200" cy="706090"/>
          </a:xfrm>
        </p:spPr>
        <p:txBody>
          <a:bodyPr/>
          <a:lstStyle>
            <a:lvl1pPr algn="r">
              <a:defRPr>
                <a:cs typeface="B Nazanin" pitchFamily="2" charset="-78"/>
              </a:defRPr>
            </a:lvl1pPr>
          </a:lstStyle>
          <a:p>
            <a:r>
              <a:rPr lang="en-US" dirty="0" smtClean="0"/>
              <a:t>Click to edit Master title style</a:t>
            </a:r>
            <a:endParaRPr lang="fa-IR" dirty="0"/>
          </a:p>
        </p:txBody>
      </p:sp>
      <p:sp>
        <p:nvSpPr>
          <p:cNvPr id="3" name="Content Placeholder 2"/>
          <p:cNvSpPr>
            <a:spLocks noGrp="1"/>
          </p:cNvSpPr>
          <p:nvPr>
            <p:ph idx="1"/>
          </p:nvPr>
        </p:nvSpPr>
        <p:spPr>
          <a:xfrm>
            <a:off x="971600" y="908720"/>
            <a:ext cx="7560840" cy="4968552"/>
          </a:xfrm>
        </p:spPr>
        <p:txBody>
          <a:bodyPr>
            <a:normAutofit/>
          </a:bodyPr>
          <a:lstStyle>
            <a:lvl1pPr algn="just">
              <a:defRPr sz="3000">
                <a:cs typeface="B Nazanin" pitchFamily="2" charset="-78"/>
              </a:defRPr>
            </a:lvl1pPr>
            <a:lvl2pPr algn="just">
              <a:defRPr sz="3000">
                <a:cs typeface="B Nazanin" pitchFamily="2" charset="-78"/>
              </a:defRPr>
            </a:lvl2pPr>
            <a:lvl3pPr algn="just">
              <a:defRPr sz="3000">
                <a:cs typeface="B Nazanin" pitchFamily="2" charset="-78"/>
              </a:defRPr>
            </a:lvl3pPr>
            <a:lvl4pPr algn="just">
              <a:defRPr sz="3000">
                <a:cs typeface="B Nazanin" pitchFamily="2" charset="-78"/>
              </a:defRPr>
            </a:lvl4pPr>
            <a:lvl5pPr algn="just">
              <a:defRPr sz="3000">
                <a:cs typeface="B Nazanin" pitchFamily="2" charset="-78"/>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4" name="Date Placeholder 3"/>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2728623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126914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3244125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421600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4069378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2518646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3195537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03106-2D6E-4E3B-B656-35AD423716D8}" type="datetimeFigureOut">
              <a:rPr lang="fa-IR" smtClean="0"/>
              <a:pPr/>
              <a:t>1436/01/17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77B654-B577-44B2-8A95-74E7D85C9B19}" type="slidenum">
              <a:rPr lang="fa-IR" smtClean="0"/>
              <a:pPr/>
              <a:t>‹#›</a:t>
            </a:fld>
            <a:endParaRPr lang="fa-IR"/>
          </a:p>
        </p:txBody>
      </p:sp>
    </p:spTree>
    <p:extLst>
      <p:ext uri="{BB962C8B-B14F-4D97-AF65-F5344CB8AC3E}">
        <p14:creationId xmlns:p14="http://schemas.microsoft.com/office/powerpoint/2010/main" val="1118016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F403106-2D6E-4E3B-B656-35AD423716D8}" type="datetimeFigureOut">
              <a:rPr lang="fa-IR" smtClean="0"/>
              <a:pPr/>
              <a:t>1436/01/17</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977B654-B577-44B2-8A95-74E7D85C9B19}" type="slidenum">
              <a:rPr lang="fa-IR" smtClean="0"/>
              <a:pPr/>
              <a:t>‹#›</a:t>
            </a:fld>
            <a:endParaRPr lang="fa-IR"/>
          </a:p>
        </p:txBody>
      </p:sp>
    </p:spTree>
    <p:extLst>
      <p:ext uri="{BB962C8B-B14F-4D97-AF65-F5344CB8AC3E}">
        <p14:creationId xmlns:p14="http://schemas.microsoft.com/office/powerpoint/2010/main" val="4013954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5" descr="besss"/>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2269493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68196"/>
            <a:ext cx="7715200" cy="706090"/>
          </a:xfrm>
        </p:spPr>
        <p:txBody>
          <a:bodyPr>
            <a:normAutofit fontScale="90000"/>
          </a:bodyPr>
          <a:lstStyle/>
          <a:p>
            <a:r>
              <a:rPr lang="fa-IR" dirty="0" smtClean="0">
                <a:solidFill>
                  <a:srgbClr val="FFFF00"/>
                </a:solidFill>
              </a:rPr>
              <a:t>تجزیه و تحلیل فروش</a:t>
            </a:r>
            <a:endParaRPr lang="fa-IR" dirty="0">
              <a:solidFill>
                <a:srgbClr val="FFFF00"/>
              </a:solidFill>
            </a:endParaRPr>
          </a:p>
        </p:txBody>
      </p:sp>
      <p:sp>
        <p:nvSpPr>
          <p:cNvPr id="3" name="Content Placeholder 2"/>
          <p:cNvSpPr>
            <a:spLocks noGrp="1"/>
          </p:cNvSpPr>
          <p:nvPr>
            <p:ph idx="1"/>
          </p:nvPr>
        </p:nvSpPr>
        <p:spPr>
          <a:xfrm>
            <a:off x="395536" y="836712"/>
            <a:ext cx="8496944" cy="4752528"/>
          </a:xfrm>
        </p:spPr>
        <p:txBody>
          <a:bodyPr/>
          <a:lstStyle/>
          <a:p>
            <a:pPr marL="0" indent="0">
              <a:buNone/>
            </a:pPr>
            <a:r>
              <a:rPr lang="fa-IR" sz="2800" dirty="0" smtClean="0"/>
              <a:t>درآمد حاصل از فروش : عبارت است از تعداد محصول فروش رفته ضرب در بهای فروش هر واحد. بنابراین تغیر واحد در درآمد فروش متاثر از تغییر در تعداد فروش یا تغییر در قیمت هر واحد می باشد؛ اگر قیمت واحد با افزایش فروش تغییر نکند نمودار درآمد حاصل از فروش به شکل (الف) خواهد بود. در صورتی که با افزایش سطح فروش قیمت هر واحد افزایش یابد نمودار فروش به شکل (ب) و در صورتی که قیمت واحد کاهش یابد به شکل (ج) خواهد بود</a:t>
            </a:r>
            <a:r>
              <a:rPr lang="fa-IR" dirty="0" smtClean="0"/>
              <a:t>.</a:t>
            </a:r>
            <a:endParaRPr lang="fa-IR"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2203" y="3717032"/>
            <a:ext cx="5860157" cy="211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6225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53448"/>
            <a:ext cx="7715200" cy="706090"/>
          </a:xfrm>
        </p:spPr>
        <p:txBody>
          <a:bodyPr>
            <a:normAutofit fontScale="90000"/>
          </a:bodyPr>
          <a:lstStyle/>
          <a:p>
            <a:r>
              <a:rPr lang="fa-IR" dirty="0" smtClean="0">
                <a:solidFill>
                  <a:srgbClr val="FFFF00"/>
                </a:solidFill>
              </a:rPr>
              <a:t>تجزیه و تحلیل تغییرات سود</a:t>
            </a:r>
            <a:endParaRPr lang="fa-IR" dirty="0">
              <a:solidFill>
                <a:srgbClr val="FFFF00"/>
              </a:solidFill>
            </a:endParaRPr>
          </a:p>
        </p:txBody>
      </p:sp>
      <p:sp>
        <p:nvSpPr>
          <p:cNvPr id="3" name="Content Placeholder 2"/>
          <p:cNvSpPr>
            <a:spLocks noGrp="1"/>
          </p:cNvSpPr>
          <p:nvPr>
            <p:ph idx="1"/>
          </p:nvPr>
        </p:nvSpPr>
        <p:spPr/>
        <p:txBody>
          <a:bodyPr/>
          <a:lstStyle/>
          <a:p>
            <a:pPr marL="0" indent="0">
              <a:buNone/>
            </a:pPr>
            <a:r>
              <a:rPr lang="fa-IR" dirty="0" smtClean="0"/>
              <a:t>تغییرات سود ناشی از تغییرات فروش و یا تغییر در هزینه ها است.</a:t>
            </a:r>
          </a:p>
          <a:p>
            <a:pPr marL="0" indent="0" algn="l">
              <a:buNone/>
            </a:pPr>
            <a:r>
              <a:rPr lang="en-US" dirty="0" smtClean="0"/>
              <a:t>K=PQ – F – VQ = Q(P – V) – F</a:t>
            </a:r>
          </a:p>
          <a:p>
            <a:pPr marL="0" indent="0" algn="l">
              <a:buNone/>
            </a:pPr>
            <a:endParaRPr lang="en-US" sz="1200" dirty="0" smtClean="0"/>
          </a:p>
          <a:p>
            <a:pPr marL="0" indent="0">
              <a:buNone/>
            </a:pPr>
            <a:r>
              <a:rPr lang="fa-IR" sz="2000" dirty="0" smtClean="0">
                <a:solidFill>
                  <a:srgbClr val="FF0000"/>
                </a:solidFill>
              </a:rPr>
              <a:t>   </a:t>
            </a:r>
            <a:r>
              <a:rPr lang="en-US" sz="2000" dirty="0" smtClean="0">
                <a:solidFill>
                  <a:srgbClr val="FF0000"/>
                </a:solidFill>
              </a:rPr>
              <a:t>K</a:t>
            </a:r>
            <a:r>
              <a:rPr lang="fa-IR" sz="2000" dirty="0" smtClean="0">
                <a:solidFill>
                  <a:srgbClr val="FF0000"/>
                </a:solidFill>
              </a:rPr>
              <a:t>:مبلغ سود  </a:t>
            </a:r>
            <a:r>
              <a:rPr lang="en-US" sz="2000" dirty="0" smtClean="0">
                <a:solidFill>
                  <a:srgbClr val="FF0000"/>
                </a:solidFill>
              </a:rPr>
              <a:t>P </a:t>
            </a:r>
            <a:r>
              <a:rPr lang="fa-IR" sz="2000" dirty="0" smtClean="0">
                <a:solidFill>
                  <a:srgbClr val="FF0000"/>
                </a:solidFill>
              </a:rPr>
              <a:t>:قیمت هر واحد کالا  </a:t>
            </a:r>
            <a:r>
              <a:rPr lang="en-US" sz="2000" dirty="0">
                <a:solidFill>
                  <a:srgbClr val="FF0000"/>
                </a:solidFill>
              </a:rPr>
              <a:t>F    </a:t>
            </a:r>
            <a:r>
              <a:rPr lang="fa-IR" sz="2000" dirty="0">
                <a:solidFill>
                  <a:srgbClr val="FF0000"/>
                </a:solidFill>
              </a:rPr>
              <a:t>:هزینه </a:t>
            </a:r>
            <a:r>
              <a:rPr lang="fa-IR" sz="2000" dirty="0" smtClean="0">
                <a:solidFill>
                  <a:srgbClr val="FF0000"/>
                </a:solidFill>
              </a:rPr>
              <a:t>ثابت</a:t>
            </a:r>
          </a:p>
          <a:p>
            <a:pPr marL="0" indent="0">
              <a:buNone/>
            </a:pPr>
            <a:r>
              <a:rPr lang="en-US" sz="2000" dirty="0" smtClean="0">
                <a:solidFill>
                  <a:srgbClr val="FF0000"/>
                </a:solidFill>
              </a:rPr>
              <a:t>Q   </a:t>
            </a:r>
            <a:r>
              <a:rPr lang="fa-IR" sz="2000" dirty="0" smtClean="0">
                <a:solidFill>
                  <a:srgbClr val="FF0000"/>
                </a:solidFill>
              </a:rPr>
              <a:t>:تعدادفروش یا تولید    </a:t>
            </a:r>
            <a:r>
              <a:rPr lang="en-US" sz="2000" dirty="0" smtClean="0">
                <a:solidFill>
                  <a:srgbClr val="FF0000"/>
                </a:solidFill>
              </a:rPr>
              <a:t>V</a:t>
            </a:r>
            <a:r>
              <a:rPr lang="fa-IR" sz="2000" dirty="0" smtClean="0">
                <a:solidFill>
                  <a:srgbClr val="FF0000"/>
                </a:solidFill>
              </a:rPr>
              <a:t>:هزینه متغیر واحد </a:t>
            </a:r>
            <a:endParaRPr lang="fa-IR" sz="1800" dirty="0" smtClean="0">
              <a:solidFill>
                <a:srgbClr val="FF0000"/>
              </a:solidFill>
            </a:endParaRPr>
          </a:p>
          <a:p>
            <a:pPr marL="0" indent="0">
              <a:buNone/>
            </a:pPr>
            <a:r>
              <a:rPr lang="fa-IR" dirty="0" smtClean="0"/>
              <a:t>در تجزیه و تحلیل سود دو حالت در نظر گرفته می شود:</a:t>
            </a:r>
          </a:p>
          <a:p>
            <a:pPr marL="0" indent="0">
              <a:buNone/>
            </a:pPr>
            <a:r>
              <a:rPr lang="fa-IR" dirty="0" smtClean="0"/>
              <a:t>حالت اول : در صورتی که با افزایش تعداد فروش هزینه متغیر واحد و قیمت واحد ثابت بمانند که در این صورت روابط خطی است و نمودار آن به شکل زیر است.</a:t>
            </a:r>
            <a:endParaRPr lang="fa-IR" dirty="0"/>
          </a:p>
        </p:txBody>
      </p:sp>
    </p:spTree>
    <p:extLst>
      <p:ext uri="{BB962C8B-B14F-4D97-AF65-F5344CB8AC3E}">
        <p14:creationId xmlns:p14="http://schemas.microsoft.com/office/powerpoint/2010/main" val="1334781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104900"/>
            <a:ext cx="2016224" cy="175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95536" y="908720"/>
            <a:ext cx="8352928" cy="4968552"/>
          </a:xfrm>
        </p:spPr>
        <p:txBody>
          <a:bodyPr/>
          <a:lstStyle/>
          <a:p>
            <a:pPr marL="0" indent="0">
              <a:buNone/>
            </a:pPr>
            <a:r>
              <a:rPr lang="fa-IR" dirty="0" smtClean="0"/>
              <a:t>این نمودار نشان می دهد در شرایطی که تعداد</a:t>
            </a:r>
          </a:p>
          <a:p>
            <a:pPr marL="0" indent="0">
              <a:buNone/>
            </a:pPr>
            <a:r>
              <a:rPr lang="fa-IR" dirty="0" smtClean="0"/>
              <a:t>فروش </a:t>
            </a:r>
            <a:r>
              <a:rPr lang="en-US" dirty="0" smtClean="0"/>
              <a:t>Q1</a:t>
            </a:r>
            <a:r>
              <a:rPr lang="fa-IR" dirty="0" smtClean="0"/>
              <a:t> است زیان ایجاد می کند ، اگر تعداد</a:t>
            </a:r>
          </a:p>
          <a:p>
            <a:pPr marL="0" indent="0">
              <a:buNone/>
            </a:pPr>
            <a:r>
              <a:rPr lang="fa-IR" dirty="0" smtClean="0"/>
              <a:t>به </a:t>
            </a:r>
            <a:r>
              <a:rPr lang="en-US" dirty="0" smtClean="0"/>
              <a:t>Q2</a:t>
            </a:r>
            <a:r>
              <a:rPr lang="fa-IR" dirty="0" smtClean="0"/>
              <a:t> برسد در نقطه سربه سر است (هزینه </a:t>
            </a:r>
          </a:p>
          <a:p>
            <a:pPr marL="0" indent="0">
              <a:buNone/>
            </a:pPr>
            <a:r>
              <a:rPr lang="fa-IR" dirty="0" smtClean="0"/>
              <a:t>مساوی درآمد) و در </a:t>
            </a:r>
            <a:r>
              <a:rPr lang="en-US" dirty="0" smtClean="0"/>
              <a:t>Q3</a:t>
            </a:r>
            <a:r>
              <a:rPr lang="fa-IR" dirty="0" smtClean="0"/>
              <a:t> سود ایجاد میشود.</a:t>
            </a:r>
          </a:p>
          <a:p>
            <a:pPr marL="0" indent="0">
              <a:buNone/>
            </a:pPr>
            <a:r>
              <a:rPr lang="fa-IR" dirty="0" smtClean="0"/>
              <a:t>در صورتی که </a:t>
            </a:r>
            <a:r>
              <a:rPr lang="en-US" dirty="0" smtClean="0"/>
              <a:t>P&gt;V</a:t>
            </a:r>
            <a:r>
              <a:rPr lang="fa-IR" dirty="0" smtClean="0"/>
              <a:t> باشد ابتدا زیان خواهیم داشت ، با افزایش تولید به نقطه سربه سر می رسیم و سپس با افزایش تولید شرکت به سودآوری می رسد. در صورتی که </a:t>
            </a:r>
            <a:r>
              <a:rPr lang="en-US" dirty="0" smtClean="0"/>
              <a:t>P&lt;V</a:t>
            </a:r>
            <a:r>
              <a:rPr lang="fa-IR" dirty="0" smtClean="0"/>
              <a:t> باشد ، به ازای تمام مقادیر تولید زیان خواهیم داشت.</a:t>
            </a:r>
            <a:endParaRPr lang="fa-IR" dirty="0"/>
          </a:p>
        </p:txBody>
      </p:sp>
    </p:spTree>
    <p:extLst>
      <p:ext uri="{BB962C8B-B14F-4D97-AF65-F5344CB8AC3E}">
        <p14:creationId xmlns:p14="http://schemas.microsoft.com/office/powerpoint/2010/main" val="2190557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smtClean="0"/>
              <a:t>حالت 2 : اگر با افزایش تعداد فروش ، هزینه متغیر واحد و قیمت هر واحد کالا کاهش می یابد و نمودار آن غیر خطی است و به شکل زیر می باشد:</a:t>
            </a:r>
          </a:p>
          <a:p>
            <a:pPr marL="0" indent="0">
              <a:buNone/>
            </a:pPr>
            <a:endParaRPr lang="fa-IR" dirty="0" smtClean="0"/>
          </a:p>
          <a:p>
            <a:pPr marL="0" indent="0">
              <a:buNone/>
            </a:pPr>
            <a:r>
              <a:rPr lang="fa-IR" dirty="0" smtClean="0"/>
              <a:t>در چنین شرایطی :</a:t>
            </a:r>
          </a:p>
          <a:p>
            <a:pPr marL="0" indent="0">
              <a:buNone/>
            </a:pPr>
            <a:r>
              <a:rPr lang="fa-IR" dirty="0" smtClean="0"/>
              <a:t>1. سه منطقه سود و زیان داریم ، اگر تعداد فروش کمتر از </a:t>
            </a:r>
            <a:r>
              <a:rPr lang="en-US" dirty="0" smtClean="0"/>
              <a:t>Q2</a:t>
            </a:r>
            <a:r>
              <a:rPr lang="fa-IR" dirty="0" smtClean="0"/>
              <a:t> باشد زیان ؛ اگر تعداد فروش بین </a:t>
            </a:r>
            <a:r>
              <a:rPr lang="en-US" dirty="0" smtClean="0"/>
              <a:t>Q2</a:t>
            </a:r>
            <a:r>
              <a:rPr lang="fa-IR" dirty="0" smtClean="0"/>
              <a:t> و </a:t>
            </a:r>
            <a:r>
              <a:rPr lang="en-US" dirty="0" smtClean="0"/>
              <a:t>Q4</a:t>
            </a:r>
            <a:r>
              <a:rPr lang="fa-IR" dirty="0" smtClean="0"/>
              <a:t> باشد سود و اگر تعداد فروش بیشتر از </a:t>
            </a:r>
            <a:r>
              <a:rPr lang="en-US" dirty="0" smtClean="0"/>
              <a:t>Q4</a:t>
            </a:r>
            <a:r>
              <a:rPr lang="fa-IR" dirty="0" smtClean="0"/>
              <a:t> باشد زیان خواهیم داشت.</a:t>
            </a:r>
          </a:p>
          <a:p>
            <a:pPr marL="0" indent="0">
              <a:buNone/>
            </a:pPr>
            <a:r>
              <a:rPr lang="fa-IR" dirty="0" smtClean="0"/>
              <a:t>2. معمولاً دو نقطه سربه سر داریم (</a:t>
            </a:r>
            <a:r>
              <a:rPr lang="en-US" dirty="0" smtClean="0"/>
              <a:t>Q2</a:t>
            </a:r>
            <a:r>
              <a:rPr lang="fa-IR" dirty="0" smtClean="0"/>
              <a:t> و </a:t>
            </a:r>
            <a:r>
              <a:rPr lang="en-US" dirty="0" smtClean="0"/>
              <a:t>Q4</a:t>
            </a:r>
            <a:r>
              <a:rPr lang="fa-IR" dirty="0" smtClean="0"/>
              <a:t>).</a:t>
            </a:r>
            <a:endParaRPr lang="fa-IR"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7" y="1870524"/>
            <a:ext cx="1800199" cy="1558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0628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smtClean="0"/>
              <a:t>3. حداکثر سود در شرایطی است که تعداد فروش بین دو نقطه سربه سر باشد و شیب دو خط </a:t>
            </a:r>
            <a:r>
              <a:rPr lang="en-US" dirty="0" smtClean="0"/>
              <a:t>TR</a:t>
            </a:r>
            <a:r>
              <a:rPr lang="fa-IR" dirty="0" smtClean="0"/>
              <a:t> و </a:t>
            </a:r>
            <a:r>
              <a:rPr lang="en-US" dirty="0" smtClean="0"/>
              <a:t>TC</a:t>
            </a:r>
            <a:r>
              <a:rPr lang="fa-IR" dirty="0" smtClean="0"/>
              <a:t> مساوی باشند و یا به عبارتی درآمد نهایی مساوی هزینه نهایی است(</a:t>
            </a:r>
            <a:r>
              <a:rPr lang="en-US" dirty="0" smtClean="0"/>
              <a:t>MR=MC</a:t>
            </a:r>
            <a:r>
              <a:rPr lang="fa-IR" dirty="0" smtClean="0"/>
              <a:t>).</a:t>
            </a:r>
            <a:endParaRPr lang="fa-IR" dirty="0"/>
          </a:p>
        </p:txBody>
      </p:sp>
    </p:spTree>
    <p:extLst>
      <p:ext uri="{BB962C8B-B14F-4D97-AF65-F5344CB8AC3E}">
        <p14:creationId xmlns:p14="http://schemas.microsoft.com/office/powerpoint/2010/main" val="3196835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765748"/>
            <a:ext cx="8215370" cy="5759596"/>
          </a:xfrm>
          <a:noFill/>
        </p:spPr>
        <p:txBody>
          <a:bodyPr>
            <a:normAutofit/>
          </a:bodyPr>
          <a:lstStyle/>
          <a:p>
            <a:pPr>
              <a:buNone/>
            </a:pPr>
            <a:r>
              <a:rPr lang="fa-IR" sz="2800" dirty="0" smtClean="0"/>
              <a:t>در صورتیکه هزینه متغیر واحد 4000 ریال،  قیمت هر واحد 6000 ريال و هزینه ثابت 20 میلیون ريال باشد در شرایط مختلف تولید، هزینه کل، درآمد کل و سود به شرح جدول زیر است:</a:t>
            </a:r>
          </a:p>
          <a:p>
            <a:pP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30773955"/>
              </p:ext>
            </p:extLst>
          </p:nvPr>
        </p:nvGraphicFramePr>
        <p:xfrm>
          <a:off x="1150842" y="2276872"/>
          <a:ext cx="7237583" cy="3276449"/>
        </p:xfrm>
        <a:graphic>
          <a:graphicData uri="http://schemas.openxmlformats.org/drawingml/2006/table">
            <a:tbl>
              <a:tblPr rtl="1" firstRow="1" bandRow="1">
                <a:tableStyleId>{21E4AEA4-8DFA-4A89-87EB-49C32662AFE0}</a:tableStyleId>
              </a:tblPr>
              <a:tblGrid>
                <a:gridCol w="1159456"/>
                <a:gridCol w="1159456"/>
                <a:gridCol w="1159456"/>
                <a:gridCol w="1159456"/>
                <a:gridCol w="1159456"/>
                <a:gridCol w="1440303"/>
              </a:tblGrid>
              <a:tr h="712089">
                <a:tc>
                  <a:txBody>
                    <a:bodyPr/>
                    <a:lstStyle/>
                    <a:p>
                      <a:pPr rtl="1"/>
                      <a:r>
                        <a:rPr lang="fa-IR" dirty="0" smtClean="0">
                          <a:solidFill>
                            <a:schemeClr val="tx1"/>
                          </a:solidFill>
                        </a:rPr>
                        <a:t>تعداد فروش</a:t>
                      </a:r>
                      <a:endParaRPr lang="fa-IR" dirty="0">
                        <a:solidFill>
                          <a:schemeClr val="tx1"/>
                        </a:solidFill>
                      </a:endParaRPr>
                    </a:p>
                  </a:txBody>
                  <a:tcPr/>
                </a:tc>
                <a:tc>
                  <a:txBody>
                    <a:bodyPr/>
                    <a:lstStyle/>
                    <a:p>
                      <a:pPr rtl="1"/>
                      <a:r>
                        <a:rPr lang="fa-IR" dirty="0" smtClean="0">
                          <a:solidFill>
                            <a:schemeClr val="tx1"/>
                          </a:solidFill>
                        </a:rPr>
                        <a:t>هزینه ثابت</a:t>
                      </a:r>
                      <a:endParaRPr lang="fa-IR" dirty="0">
                        <a:solidFill>
                          <a:schemeClr val="tx1"/>
                        </a:solidFill>
                      </a:endParaRPr>
                    </a:p>
                  </a:txBody>
                  <a:tcPr/>
                </a:tc>
                <a:tc>
                  <a:txBody>
                    <a:bodyPr/>
                    <a:lstStyle/>
                    <a:p>
                      <a:pPr rtl="1"/>
                      <a:r>
                        <a:rPr lang="fa-IR" dirty="0" smtClean="0">
                          <a:solidFill>
                            <a:schemeClr val="tx1"/>
                          </a:solidFill>
                        </a:rPr>
                        <a:t>هزینه های متغیر کل</a:t>
                      </a:r>
                      <a:endParaRPr lang="fa-IR" dirty="0">
                        <a:solidFill>
                          <a:schemeClr val="tx1"/>
                        </a:solidFill>
                      </a:endParaRPr>
                    </a:p>
                  </a:txBody>
                  <a:tcPr/>
                </a:tc>
                <a:tc>
                  <a:txBody>
                    <a:bodyPr/>
                    <a:lstStyle/>
                    <a:p>
                      <a:pPr rtl="1"/>
                      <a:r>
                        <a:rPr lang="fa-IR" dirty="0" smtClean="0">
                          <a:solidFill>
                            <a:schemeClr val="tx1"/>
                          </a:solidFill>
                        </a:rPr>
                        <a:t>هزینه کل</a:t>
                      </a:r>
                      <a:endParaRPr lang="fa-IR" dirty="0">
                        <a:solidFill>
                          <a:schemeClr val="tx1"/>
                        </a:solidFill>
                      </a:endParaRPr>
                    </a:p>
                  </a:txBody>
                  <a:tcPr/>
                </a:tc>
                <a:tc>
                  <a:txBody>
                    <a:bodyPr/>
                    <a:lstStyle/>
                    <a:p>
                      <a:pPr rtl="1"/>
                      <a:r>
                        <a:rPr lang="fa-IR" dirty="0" smtClean="0">
                          <a:solidFill>
                            <a:schemeClr val="tx1"/>
                          </a:solidFill>
                        </a:rPr>
                        <a:t>فروش</a:t>
                      </a:r>
                      <a:endParaRPr lang="fa-IR" dirty="0">
                        <a:solidFill>
                          <a:schemeClr val="tx1"/>
                        </a:solidFill>
                      </a:endParaRPr>
                    </a:p>
                  </a:txBody>
                  <a:tcPr/>
                </a:tc>
                <a:tc>
                  <a:txBody>
                    <a:bodyPr/>
                    <a:lstStyle/>
                    <a:p>
                      <a:pPr rtl="1"/>
                      <a:r>
                        <a:rPr lang="fa-IR" dirty="0" smtClean="0">
                          <a:solidFill>
                            <a:schemeClr val="tx1"/>
                          </a:solidFill>
                        </a:rPr>
                        <a:t>سود(زیان)</a:t>
                      </a:r>
                      <a:endParaRPr lang="fa-IR" dirty="0">
                        <a:solidFill>
                          <a:schemeClr val="tx1"/>
                        </a:solidFill>
                      </a:endParaRPr>
                    </a:p>
                  </a:txBody>
                  <a:tcPr/>
                </a:tc>
              </a:tr>
              <a:tr h="512872">
                <a:tc>
                  <a:txBody>
                    <a:bodyPr/>
                    <a:lstStyle/>
                    <a:p>
                      <a:pPr lvl="0" algn="ctr" rtl="1"/>
                      <a:r>
                        <a:rPr lang="fa-IR" dirty="0" smtClean="0"/>
                        <a:t>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0</a:t>
                      </a:r>
                      <a:endParaRPr lang="fa-IR" dirty="0"/>
                    </a:p>
                  </a:txBody>
                  <a:tcPr/>
                </a:tc>
                <a:tc>
                  <a:txBody>
                    <a:bodyPr/>
                    <a:lstStyle/>
                    <a:p>
                      <a:pPr lvl="0" algn="ctr" rtl="1"/>
                      <a:r>
                        <a:rPr lang="fa-IR" dirty="0" smtClean="0"/>
                        <a:t>20000000-</a:t>
                      </a:r>
                      <a:endParaRPr lang="fa-IR" dirty="0"/>
                    </a:p>
                  </a:txBody>
                  <a:tcPr/>
                </a:tc>
              </a:tr>
              <a:tr h="512872">
                <a:tc>
                  <a:txBody>
                    <a:bodyPr/>
                    <a:lstStyle/>
                    <a:p>
                      <a:pPr lvl="0" algn="ctr" rtl="1"/>
                      <a:r>
                        <a:rPr lang="fa-IR" dirty="0" smtClean="0"/>
                        <a:t>4000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16000000</a:t>
                      </a:r>
                      <a:endParaRPr lang="fa-IR" dirty="0"/>
                    </a:p>
                  </a:txBody>
                  <a:tcPr/>
                </a:tc>
                <a:tc>
                  <a:txBody>
                    <a:bodyPr/>
                    <a:lstStyle/>
                    <a:p>
                      <a:pPr lvl="0" algn="ctr" rtl="1"/>
                      <a:r>
                        <a:rPr lang="fa-IR" dirty="0" smtClean="0"/>
                        <a:t>36000000</a:t>
                      </a:r>
                      <a:endParaRPr lang="fa-IR" dirty="0"/>
                    </a:p>
                  </a:txBody>
                  <a:tcPr/>
                </a:tc>
                <a:tc>
                  <a:txBody>
                    <a:bodyPr/>
                    <a:lstStyle/>
                    <a:p>
                      <a:pPr lvl="0" algn="ctr" rtl="1"/>
                      <a:r>
                        <a:rPr lang="fa-IR" dirty="0" smtClean="0"/>
                        <a:t>24000000</a:t>
                      </a:r>
                      <a:endParaRPr lang="fa-IR" dirty="0"/>
                    </a:p>
                  </a:txBody>
                  <a:tcPr/>
                </a:tc>
                <a:tc>
                  <a:txBody>
                    <a:bodyPr/>
                    <a:lstStyle/>
                    <a:p>
                      <a:pPr lvl="0" algn="ctr" rtl="1"/>
                      <a:r>
                        <a:rPr lang="fa-IR" dirty="0" smtClean="0"/>
                        <a:t>12000000-</a:t>
                      </a:r>
                      <a:endParaRPr lang="fa-IR" dirty="0"/>
                    </a:p>
                  </a:txBody>
                  <a:tcPr/>
                </a:tc>
              </a:tr>
              <a:tr h="512872">
                <a:tc>
                  <a:txBody>
                    <a:bodyPr/>
                    <a:lstStyle/>
                    <a:p>
                      <a:pPr lvl="0" algn="ctr" rtl="1"/>
                      <a:r>
                        <a:rPr lang="fa-IR" dirty="0" smtClean="0"/>
                        <a:t>8000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32000000</a:t>
                      </a:r>
                      <a:endParaRPr lang="fa-IR" dirty="0"/>
                    </a:p>
                  </a:txBody>
                  <a:tcPr/>
                </a:tc>
                <a:tc>
                  <a:txBody>
                    <a:bodyPr/>
                    <a:lstStyle/>
                    <a:p>
                      <a:pPr lvl="0" algn="ctr" rtl="1"/>
                      <a:r>
                        <a:rPr lang="fa-IR" dirty="0" smtClean="0"/>
                        <a:t>52000000</a:t>
                      </a:r>
                      <a:endParaRPr lang="fa-IR" dirty="0"/>
                    </a:p>
                  </a:txBody>
                  <a:tcPr/>
                </a:tc>
                <a:tc>
                  <a:txBody>
                    <a:bodyPr/>
                    <a:lstStyle/>
                    <a:p>
                      <a:pPr lvl="0" algn="ctr" rtl="1"/>
                      <a:r>
                        <a:rPr lang="fa-IR" dirty="0" smtClean="0"/>
                        <a:t>48000000</a:t>
                      </a:r>
                      <a:endParaRPr lang="fa-IR" dirty="0"/>
                    </a:p>
                  </a:txBody>
                  <a:tcPr/>
                </a:tc>
                <a:tc>
                  <a:txBody>
                    <a:bodyPr/>
                    <a:lstStyle/>
                    <a:p>
                      <a:pPr lvl="0" algn="ctr" rtl="1"/>
                      <a:r>
                        <a:rPr lang="fa-IR" dirty="0" smtClean="0"/>
                        <a:t>4000000-</a:t>
                      </a:r>
                      <a:endParaRPr lang="fa-IR" dirty="0"/>
                    </a:p>
                  </a:txBody>
                  <a:tcPr/>
                </a:tc>
              </a:tr>
              <a:tr h="512872">
                <a:tc>
                  <a:txBody>
                    <a:bodyPr/>
                    <a:lstStyle/>
                    <a:p>
                      <a:pPr lvl="0" algn="ctr" rtl="1"/>
                      <a:r>
                        <a:rPr lang="fa-IR" dirty="0" smtClean="0"/>
                        <a:t>10000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40000000</a:t>
                      </a:r>
                      <a:endParaRPr lang="fa-IR" dirty="0"/>
                    </a:p>
                  </a:txBody>
                  <a:tcPr/>
                </a:tc>
                <a:tc>
                  <a:txBody>
                    <a:bodyPr/>
                    <a:lstStyle/>
                    <a:p>
                      <a:pPr lvl="0" algn="ctr" rtl="1"/>
                      <a:r>
                        <a:rPr lang="fa-IR" dirty="0" smtClean="0"/>
                        <a:t>60000000</a:t>
                      </a:r>
                      <a:endParaRPr lang="fa-IR" dirty="0"/>
                    </a:p>
                  </a:txBody>
                  <a:tcPr/>
                </a:tc>
                <a:tc>
                  <a:txBody>
                    <a:bodyPr/>
                    <a:lstStyle/>
                    <a:p>
                      <a:pPr lvl="0" algn="ctr" rtl="1"/>
                      <a:r>
                        <a:rPr lang="fa-IR" dirty="0" smtClean="0"/>
                        <a:t>60000000</a:t>
                      </a:r>
                      <a:endParaRPr lang="fa-IR" dirty="0"/>
                    </a:p>
                  </a:txBody>
                  <a:tcPr/>
                </a:tc>
                <a:tc>
                  <a:txBody>
                    <a:bodyPr/>
                    <a:lstStyle/>
                    <a:p>
                      <a:pPr lvl="0" algn="ctr" rtl="1"/>
                      <a:r>
                        <a:rPr lang="fa-IR" dirty="0" smtClean="0"/>
                        <a:t>0</a:t>
                      </a:r>
                      <a:endParaRPr lang="fa-IR" dirty="0"/>
                    </a:p>
                  </a:txBody>
                  <a:tcPr/>
                </a:tc>
              </a:tr>
              <a:tr h="512872">
                <a:tc>
                  <a:txBody>
                    <a:bodyPr/>
                    <a:lstStyle/>
                    <a:p>
                      <a:pPr lvl="0" algn="ctr" rtl="1"/>
                      <a:r>
                        <a:rPr lang="fa-IR" smtClean="0"/>
                        <a:t>15000</a:t>
                      </a:r>
                      <a:endParaRPr lang="fa-IR" dirty="0"/>
                    </a:p>
                  </a:txBody>
                  <a:tcPr/>
                </a:tc>
                <a:tc>
                  <a:txBody>
                    <a:bodyPr/>
                    <a:lstStyle/>
                    <a:p>
                      <a:pPr lvl="0" algn="ctr" rtl="1"/>
                      <a:r>
                        <a:rPr lang="fa-IR" dirty="0" smtClean="0"/>
                        <a:t>20000000</a:t>
                      </a:r>
                      <a:endParaRPr lang="fa-IR" dirty="0"/>
                    </a:p>
                  </a:txBody>
                  <a:tcPr/>
                </a:tc>
                <a:tc>
                  <a:txBody>
                    <a:bodyPr/>
                    <a:lstStyle/>
                    <a:p>
                      <a:pPr lvl="0" algn="ctr" rtl="1"/>
                      <a:r>
                        <a:rPr lang="fa-IR" dirty="0" smtClean="0"/>
                        <a:t>60000000</a:t>
                      </a:r>
                      <a:endParaRPr lang="fa-IR" dirty="0"/>
                    </a:p>
                  </a:txBody>
                  <a:tcPr/>
                </a:tc>
                <a:tc>
                  <a:txBody>
                    <a:bodyPr/>
                    <a:lstStyle/>
                    <a:p>
                      <a:pPr lvl="0" algn="ctr" rtl="1"/>
                      <a:r>
                        <a:rPr lang="fa-IR" dirty="0" smtClean="0"/>
                        <a:t>80000000</a:t>
                      </a:r>
                      <a:endParaRPr lang="fa-IR" dirty="0"/>
                    </a:p>
                  </a:txBody>
                  <a:tcPr/>
                </a:tc>
                <a:tc>
                  <a:txBody>
                    <a:bodyPr/>
                    <a:lstStyle/>
                    <a:p>
                      <a:pPr lvl="0" algn="ctr" rtl="1"/>
                      <a:r>
                        <a:rPr lang="fa-IR" dirty="0" smtClean="0"/>
                        <a:t>90000000</a:t>
                      </a:r>
                      <a:endParaRPr lang="fa-IR" dirty="0"/>
                    </a:p>
                  </a:txBody>
                  <a:tcPr/>
                </a:tc>
                <a:tc>
                  <a:txBody>
                    <a:bodyPr/>
                    <a:lstStyle/>
                    <a:p>
                      <a:pPr lvl="0" algn="ctr" rtl="1"/>
                      <a:r>
                        <a:rPr lang="fa-IR" dirty="0" smtClean="0"/>
                        <a:t>10000000</a:t>
                      </a:r>
                      <a:endParaRPr lang="fa-IR" dirty="0"/>
                    </a:p>
                  </a:txBody>
                  <a:tcPr/>
                </a:tc>
              </a:tr>
            </a:tbl>
          </a:graphicData>
        </a:graphic>
      </p:graphicFrame>
      <p:sp>
        <p:nvSpPr>
          <p:cNvPr id="5" name="Title 4"/>
          <p:cNvSpPr>
            <a:spLocks noGrp="1"/>
          </p:cNvSpPr>
          <p:nvPr>
            <p:ph type="title"/>
          </p:nvPr>
        </p:nvSpPr>
        <p:spPr/>
        <p:txBody>
          <a:bodyPr>
            <a:normAutofit fontScale="90000"/>
          </a:bodyPr>
          <a:lstStyle/>
          <a:p>
            <a:r>
              <a:rPr lang="fa-IR" dirty="0" smtClean="0">
                <a:solidFill>
                  <a:srgbClr val="FFFF00"/>
                </a:solidFill>
              </a:rPr>
              <a:t>مثال</a:t>
            </a:r>
            <a:endParaRPr lang="fa-IR" dirty="0">
              <a:solidFill>
                <a:srgbClr val="FFFF00"/>
              </a:solidFill>
            </a:endParaRPr>
          </a:p>
        </p:txBody>
      </p:sp>
    </p:spTree>
    <p:extLst>
      <p:ext uri="{BB962C8B-B14F-4D97-AF65-F5344CB8AC3E}">
        <p14:creationId xmlns:p14="http://schemas.microsoft.com/office/powerpoint/2010/main" val="1077998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620688"/>
            <a:ext cx="8496944" cy="5853264"/>
          </a:xfrm>
        </p:spPr>
        <p:txBody>
          <a:bodyPr>
            <a:normAutofit/>
          </a:bodyPr>
          <a:lstStyle/>
          <a:p>
            <a:pPr>
              <a:lnSpc>
                <a:spcPct val="110000"/>
              </a:lnSpc>
              <a:buNone/>
            </a:pPr>
            <a:r>
              <a:rPr lang="fa-IR" sz="2400" b="1" dirty="0" smtClean="0"/>
              <a:t>     با افزایش تعداد تولید هزینه کل(</a:t>
            </a:r>
            <a:r>
              <a:rPr lang="en-US" sz="2400" b="1" dirty="0" smtClean="0"/>
              <a:t>TC</a:t>
            </a:r>
            <a:r>
              <a:rPr lang="fa-IR" sz="2400" b="1" dirty="0" smtClean="0"/>
              <a:t>) و درآمد کل(</a:t>
            </a:r>
            <a:r>
              <a:rPr lang="en-US" sz="2400" b="1" dirty="0" smtClean="0"/>
              <a:t>TR</a:t>
            </a:r>
            <a:r>
              <a:rPr lang="fa-IR" sz="2400" b="1" dirty="0" smtClean="0"/>
              <a:t>) افزایش می یابد.درتولید 4000واحد12میلیون زیان خواهیم داشت، با افزایش تولید زیان کاهش میابد،</a:t>
            </a:r>
            <a:r>
              <a:rPr lang="fa-IR" sz="2400" b="1" dirty="0"/>
              <a:t> </a:t>
            </a:r>
            <a:r>
              <a:rPr lang="fa-IR" sz="2400" b="1" dirty="0" smtClean="0"/>
              <a:t>با افزایش تولید درسطح 10000 واحد </a:t>
            </a:r>
            <a:r>
              <a:rPr lang="en-US" sz="2400" b="1" dirty="0" smtClean="0"/>
              <a:t>TR=TC</a:t>
            </a:r>
            <a:r>
              <a:rPr lang="fa-IR" sz="2400" b="1" dirty="0" smtClean="0"/>
              <a:t> و معادل 60 میلیون ریال می شود و سود یا زیان صفر گردیده و شرکت به نقطه سر به سر می رسد. اگر تولید از این  سطح افزایش یابد، درآمد بیشتر از هزینه ها خواهد شد.</a:t>
            </a:r>
            <a:endParaRPr lang="en-US" sz="2400" b="1" dirty="0" smtClean="0"/>
          </a:p>
          <a:p>
            <a:pPr algn="l">
              <a:buNone/>
            </a:pPr>
            <a:r>
              <a:rPr lang="fa-IR" sz="2200" dirty="0" smtClean="0"/>
              <a:t>                                                                                                                             </a:t>
            </a:r>
            <a:r>
              <a:rPr lang="fa-IR" sz="2200" b="1" dirty="0" smtClean="0"/>
              <a:t>سود(زیان)</a:t>
            </a:r>
          </a:p>
          <a:p>
            <a:pPr>
              <a:buNone/>
            </a:pPr>
            <a:r>
              <a:rPr lang="en-US" sz="2000" b="1" dirty="0" smtClean="0"/>
              <a:t>TR    TC                                                                                         </a:t>
            </a:r>
            <a:endParaRPr lang="fa-IR" sz="2000" b="1" dirty="0" smtClean="0"/>
          </a:p>
          <a:p>
            <a:pPr>
              <a:buNone/>
            </a:pPr>
            <a:endParaRPr lang="fa-IR" dirty="0" smtClean="0"/>
          </a:p>
          <a:p>
            <a:pPr>
              <a:buNone/>
            </a:pPr>
            <a:endParaRPr lang="fa-IR" dirty="0" smtClean="0"/>
          </a:p>
          <a:p>
            <a:pPr>
              <a:buNone/>
            </a:pPr>
            <a:r>
              <a:rPr lang="fa-IR" sz="1800" dirty="0" smtClean="0"/>
              <a:t>                                                                                    </a:t>
            </a:r>
          </a:p>
          <a:p>
            <a:pPr>
              <a:buNone/>
            </a:pPr>
            <a:r>
              <a:rPr lang="fa-IR" sz="1800" dirty="0" smtClean="0"/>
              <a:t>                                                                                 </a:t>
            </a:r>
            <a:r>
              <a:rPr lang="fa-IR" sz="2000" b="1" dirty="0" smtClean="0"/>
              <a:t>تعداد فروش </a:t>
            </a:r>
          </a:p>
          <a:p>
            <a:pPr>
              <a:buNone/>
            </a:pPr>
            <a:r>
              <a:rPr lang="fa-IR" sz="1800" dirty="0" smtClean="0"/>
              <a:t>                                                                                                  </a:t>
            </a:r>
            <a:r>
              <a:rPr lang="fa-IR" sz="1800" b="1" dirty="0" smtClean="0"/>
              <a:t>15000 10000  8000  40000</a:t>
            </a:r>
          </a:p>
        </p:txBody>
      </p:sp>
      <p:cxnSp>
        <p:nvCxnSpPr>
          <p:cNvPr id="5" name="Straight Arrow Connector 4"/>
          <p:cNvCxnSpPr/>
          <p:nvPr/>
        </p:nvCxnSpPr>
        <p:spPr>
          <a:xfrm rot="5400000" flipH="1" flipV="1">
            <a:off x="178563" y="4464851"/>
            <a:ext cx="192882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142976" y="5429264"/>
            <a:ext cx="200026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142976" y="3786190"/>
            <a:ext cx="1785950" cy="164307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142976" y="3929066"/>
            <a:ext cx="2286016" cy="928694"/>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714480" y="4929198"/>
            <a:ext cx="1000132" cy="158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1036613" y="5107793"/>
            <a:ext cx="642148" cy="794"/>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1357290" y="5000636"/>
            <a:ext cx="857256" cy="158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2071670" y="4643446"/>
            <a:ext cx="1571636" cy="158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4510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32" y="158660"/>
            <a:ext cx="8305800" cy="500066"/>
          </a:xfrm>
        </p:spPr>
        <p:txBody>
          <a:bodyPr>
            <a:normAutofit fontScale="90000"/>
          </a:bodyPr>
          <a:lstStyle/>
          <a:p>
            <a:pPr algn="r"/>
            <a:r>
              <a:rPr lang="fa-IR" b="1" dirty="0" smtClean="0">
                <a:solidFill>
                  <a:srgbClr val="FFFF00"/>
                </a:solidFill>
                <a:cs typeface="B Nazanin" pitchFamily="2" charset="-78"/>
              </a:rPr>
              <a:t>نسبت حاشیه ایمنی</a:t>
            </a:r>
            <a:endParaRPr lang="fa-IR" b="1" dirty="0">
              <a:solidFill>
                <a:srgbClr val="FFFF00"/>
              </a:solidFill>
              <a:cs typeface="B Nazanin" pitchFamily="2" charset="-78"/>
            </a:endParaRPr>
          </a:p>
        </p:txBody>
      </p:sp>
      <p:sp>
        <p:nvSpPr>
          <p:cNvPr id="3" name="TextBox 2"/>
          <p:cNvSpPr txBox="1"/>
          <p:nvPr/>
        </p:nvSpPr>
        <p:spPr>
          <a:xfrm>
            <a:off x="357158" y="1000108"/>
            <a:ext cx="8286808" cy="646331"/>
          </a:xfrm>
          <a:prstGeom prst="rect">
            <a:avLst/>
          </a:prstGeom>
          <a:noFill/>
        </p:spPr>
        <p:txBody>
          <a:bodyPr wrap="square" rtlCol="1">
            <a:spAutoFit/>
          </a:bodyPr>
          <a:lstStyle/>
          <a:p>
            <a:r>
              <a:rPr lang="fa-IR" b="1" dirty="0" smtClean="0">
                <a:cs typeface="B Nazanin" pitchFamily="2" charset="-78"/>
              </a:rPr>
              <a:t>این نسبت ،از تفاوت فروش خالص واقعی و فروش در نقطه سر به سر نسبت به میزان فروش واقعی ،به دست می آید و معمولا به درصد نشان داده می شود.</a:t>
            </a:r>
            <a:endParaRPr lang="fa-IR" b="1" dirty="0">
              <a:cs typeface="B Nazanin" pitchFamily="2" charset="-78"/>
            </a:endParaRPr>
          </a:p>
        </p:txBody>
      </p:sp>
      <p:sp>
        <p:nvSpPr>
          <p:cNvPr id="10" name="TextBox 9"/>
          <p:cNvSpPr txBox="1"/>
          <p:nvPr/>
        </p:nvSpPr>
        <p:spPr>
          <a:xfrm>
            <a:off x="4071934" y="2214555"/>
            <a:ext cx="3929090" cy="369332"/>
          </a:xfrm>
          <a:prstGeom prst="rect">
            <a:avLst/>
          </a:prstGeom>
          <a:noFill/>
        </p:spPr>
        <p:txBody>
          <a:bodyPr wrap="square" rtlCol="1">
            <a:spAutoFit/>
          </a:bodyPr>
          <a:lstStyle/>
          <a:p>
            <a:pPr algn="l"/>
            <a:r>
              <a:rPr lang="fa-IR" b="1" dirty="0" smtClean="0"/>
              <a:t> فروش در نقطه سربسر  -   فروش خالص واقعی</a:t>
            </a:r>
            <a:endParaRPr lang="fa-IR" b="1" dirty="0"/>
          </a:p>
        </p:txBody>
      </p:sp>
      <p:sp>
        <p:nvSpPr>
          <p:cNvPr id="11" name="TextBox 10"/>
          <p:cNvSpPr txBox="1"/>
          <p:nvPr/>
        </p:nvSpPr>
        <p:spPr>
          <a:xfrm>
            <a:off x="4506682" y="2928934"/>
            <a:ext cx="2678017" cy="369332"/>
          </a:xfrm>
          <a:prstGeom prst="rect">
            <a:avLst/>
          </a:prstGeom>
          <a:noFill/>
        </p:spPr>
        <p:txBody>
          <a:bodyPr wrap="square" rtlCol="1">
            <a:spAutoFit/>
          </a:bodyPr>
          <a:lstStyle/>
          <a:p>
            <a:pPr algn="ctr"/>
            <a:r>
              <a:rPr lang="fa-IR" b="1" dirty="0" smtClean="0"/>
              <a:t>فروش خالص واقعی</a:t>
            </a:r>
            <a:endParaRPr lang="fa-IR" b="1" dirty="0"/>
          </a:p>
        </p:txBody>
      </p:sp>
      <p:sp>
        <p:nvSpPr>
          <p:cNvPr id="1025" name="Rectangle 1"/>
          <p:cNvSpPr>
            <a:spLocks noChangeArrowheads="1"/>
          </p:cNvSpPr>
          <p:nvPr/>
        </p:nvSpPr>
        <p:spPr bwMode="auto">
          <a:xfrm rot="10800000" flipV="1">
            <a:off x="7429520" y="2586127"/>
            <a:ext cx="11430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Lotus" pitchFamily="2" charset="-78"/>
              </a:rPr>
              <a:t>100</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Multiply 23"/>
          <p:cNvSpPr/>
          <p:nvPr/>
        </p:nvSpPr>
        <p:spPr>
          <a:xfrm>
            <a:off x="7715272" y="2571744"/>
            <a:ext cx="285752" cy="50006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ln>
                <a:solidFill>
                  <a:schemeClr val="tx1"/>
                </a:solidFill>
              </a:ln>
            </a:endParaRPr>
          </a:p>
        </p:txBody>
      </p:sp>
      <p:cxnSp>
        <p:nvCxnSpPr>
          <p:cNvPr id="26" name="Straight Connector 25"/>
          <p:cNvCxnSpPr>
            <a:endCxn id="1025" idx="3"/>
          </p:cNvCxnSpPr>
          <p:nvPr/>
        </p:nvCxnSpPr>
        <p:spPr>
          <a:xfrm>
            <a:off x="4143372" y="2786058"/>
            <a:ext cx="3286148" cy="1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0800000" flipV="1">
            <a:off x="642911" y="2583886"/>
            <a:ext cx="3143271" cy="369332"/>
          </a:xfrm>
          <a:prstGeom prst="rect">
            <a:avLst/>
          </a:prstGeom>
        </p:spPr>
        <p:txBody>
          <a:bodyPr wrap="square">
            <a:spAutoFit/>
          </a:bodyPr>
          <a:lstStyle/>
          <a:p>
            <a:r>
              <a:rPr lang="fa-IR" b="1" dirty="0" smtClean="0"/>
              <a:t>= نسبت حاشیه ایمنی</a:t>
            </a:r>
            <a:endParaRPr lang="fa-IR" dirty="0"/>
          </a:p>
        </p:txBody>
      </p:sp>
      <p:sp>
        <p:nvSpPr>
          <p:cNvPr id="31" name="Rectangle 30"/>
          <p:cNvSpPr/>
          <p:nvPr/>
        </p:nvSpPr>
        <p:spPr>
          <a:xfrm>
            <a:off x="357158" y="3500438"/>
            <a:ext cx="8143932" cy="2308324"/>
          </a:xfrm>
          <a:prstGeom prst="rect">
            <a:avLst/>
          </a:prstGeom>
        </p:spPr>
        <p:txBody>
          <a:bodyPr wrap="square">
            <a:spAutoFit/>
          </a:bodyPr>
          <a:lstStyle/>
          <a:p>
            <a:r>
              <a:rPr lang="fa-IR" sz="2400" dirty="0" smtClean="0">
                <a:cs typeface="B Nazanin" pitchFamily="2" charset="-78"/>
              </a:rPr>
              <a:t>از کاربردهای اساسی حاشیه ایمنی این است که در مراحل برنامه ریزی، به عنوان معیاری برای سنجش احتمال خطر راه کارهای مختلف که انتخاب یکی از آنها بخشی از فرایند تصمیم گیری است، به کار می رود.</a:t>
            </a:r>
          </a:p>
          <a:p>
            <a:r>
              <a:rPr lang="fa-IR" sz="2400" dirty="0" smtClean="0">
                <a:cs typeface="B Nazanin" pitchFamily="2" charset="-78"/>
              </a:rPr>
              <a:t>هر چه نسبت حاشیه ایمنی کوچکترباشد، احتمال خطر زیان راه کار انتخاب شده بیشتر است. و هر چه نسبت بالاتر باشد،امنیت واحد انتفاعی در مقابل خطر زیان بیشتر </a:t>
            </a:r>
          </a:p>
          <a:p>
            <a:r>
              <a:rPr lang="fa-IR" sz="2400" dirty="0" smtClean="0">
                <a:cs typeface="B Nazanin" pitchFamily="2" charset="-78"/>
              </a:rPr>
              <a:t>خواهد بود و به عبارت دیگر احتمال خطر زیان راه کار انتخاب شده کمتر است.</a:t>
            </a:r>
            <a:endParaRPr lang="fa-IR" sz="2400" dirty="0">
              <a:cs typeface="B Nazanin" pitchFamily="2" charset="-78"/>
            </a:endParaRPr>
          </a:p>
        </p:txBody>
      </p:sp>
    </p:spTree>
    <p:extLst>
      <p:ext uri="{BB962C8B-B14F-4D97-AF65-F5344CB8AC3E}">
        <p14:creationId xmlns:p14="http://schemas.microsoft.com/office/powerpoint/2010/main" val="1162619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fa-IR" b="1" dirty="0">
                <a:solidFill>
                  <a:srgbClr val="FFFF00"/>
                </a:solidFill>
              </a:rPr>
              <a:t>نقاط قوت تجزیه و تحلیل نقطه سر به </a:t>
            </a:r>
            <a:r>
              <a:rPr lang="fa-IR" b="1" dirty="0" smtClean="0">
                <a:solidFill>
                  <a:srgbClr val="FFFF00"/>
                </a:solidFill>
              </a:rPr>
              <a:t>سر</a:t>
            </a:r>
            <a:endParaRPr lang="fa-IR"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fa-IR" dirty="0" smtClean="0">
                <a:latin typeface="2  Nazanin"/>
              </a:rPr>
              <a:t>معیاری </a:t>
            </a:r>
            <a:r>
              <a:rPr lang="fa-IR" dirty="0">
                <a:latin typeface="2  Nazanin"/>
              </a:rPr>
              <a:t>مناسب برای تعیین حداقل سطح فروش و سود</a:t>
            </a:r>
          </a:p>
          <a:p>
            <a:pPr marL="0" indent="0">
              <a:buNone/>
            </a:pPr>
            <a:endParaRPr lang="fa-IR" dirty="0">
              <a:latin typeface="2  Nazanin"/>
            </a:endParaRPr>
          </a:p>
          <a:p>
            <a:pPr marL="0" indent="0">
              <a:buNone/>
            </a:pPr>
            <a:r>
              <a:rPr lang="fa-IR" dirty="0">
                <a:latin typeface="2  Nazanin"/>
              </a:rPr>
              <a:t>معیاری برای بررسی ترکیب هزینه های شرکت در نوسان سود</a:t>
            </a:r>
          </a:p>
          <a:p>
            <a:pPr marL="0" indent="0">
              <a:buNone/>
            </a:pPr>
            <a:endParaRPr lang="fa-IR" dirty="0">
              <a:latin typeface="2  Nazanin"/>
            </a:endParaRPr>
          </a:p>
          <a:p>
            <a:pPr marL="0" indent="0">
              <a:buNone/>
            </a:pPr>
            <a:r>
              <a:rPr lang="fa-IR" dirty="0">
                <a:latin typeface="2  Nazanin"/>
              </a:rPr>
              <a:t>معیاری برای بررسی ریسک عملیاتی (تجاری) و ریسک ورشکستگی واحد انتفاعی</a:t>
            </a:r>
          </a:p>
          <a:p>
            <a:pPr marL="0" indent="0">
              <a:buNone/>
            </a:pPr>
            <a:endParaRPr lang="fa-IR" dirty="0">
              <a:latin typeface="2  Nazanin"/>
            </a:endParaRPr>
          </a:p>
          <a:p>
            <a:pPr marL="0" indent="0">
              <a:buNone/>
            </a:pPr>
            <a:r>
              <a:rPr lang="fa-IR" dirty="0">
                <a:latin typeface="2  Nazanin"/>
              </a:rPr>
              <a:t>معیاری برای ارزیابی پروژه های سرمایه گذاری و شناخت منافع و مخارج هر یک از پروژه ها</a:t>
            </a:r>
          </a:p>
          <a:p>
            <a:pPr marL="0" indent="0">
              <a:buNone/>
            </a:pPr>
            <a:endParaRPr lang="fa-IR" dirty="0">
              <a:latin typeface="2  Nazanin"/>
            </a:endParaRPr>
          </a:p>
          <a:p>
            <a:pPr marL="0" indent="0">
              <a:buNone/>
            </a:pPr>
            <a:r>
              <a:rPr lang="fa-IR" dirty="0">
                <a:latin typeface="2  Nazanin"/>
              </a:rPr>
              <a:t>معیاری برای برنامه ریزی سود و پیش بینی </a:t>
            </a:r>
            <a:r>
              <a:rPr lang="fa-IR" dirty="0" smtClean="0">
                <a:latin typeface="2  Nazanin"/>
              </a:rPr>
              <a:t>فروش</a:t>
            </a:r>
          </a:p>
          <a:p>
            <a:pPr marL="457200" indent="-457200">
              <a:buNone/>
            </a:pPr>
            <a:endParaRPr lang="fa-IR" dirty="0" smtClean="0">
              <a:latin typeface="2  Nazanin"/>
            </a:endParaRPr>
          </a:p>
          <a:p>
            <a:pPr marL="0" indent="0">
              <a:buNone/>
            </a:pPr>
            <a:r>
              <a:rPr lang="fa-IR" dirty="0" smtClean="0">
                <a:latin typeface="2  Nazanin"/>
              </a:rPr>
              <a:t>معیاری </a:t>
            </a:r>
            <a:r>
              <a:rPr lang="fa-IR" dirty="0">
                <a:latin typeface="2  Nazanin"/>
              </a:rPr>
              <a:t>برای انتخاب راه حل مناسب از بین راه حل های مختلف در فرایند تصمیم گیری</a:t>
            </a:r>
            <a:endParaRPr lang="en-US" dirty="0">
              <a:latin typeface="2  Nazanin"/>
            </a:endParaRPr>
          </a:p>
          <a:p>
            <a:endParaRPr lang="fa-IR" dirty="0"/>
          </a:p>
        </p:txBody>
      </p:sp>
    </p:spTree>
    <p:extLst>
      <p:ext uri="{BB962C8B-B14F-4D97-AF65-F5344CB8AC3E}">
        <p14:creationId xmlns:p14="http://schemas.microsoft.com/office/powerpoint/2010/main" val="214418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a:solidFill>
                  <a:srgbClr val="FFFF00"/>
                </a:solidFill>
              </a:rPr>
              <a:t>نقاط ضعف تجزیه و تحلیل نقطه سر به سر</a:t>
            </a:r>
            <a:endParaRPr lang="fa-IR"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fa-IR" dirty="0">
                <a:latin typeface="2  Nazanin"/>
              </a:rPr>
              <a:t>داغده های تجزیه و تحلیل نقطه سر به سر بر پایه پیش بینی است، امکان دارد پیش بینی توأم با قضاوت شخصی باشد یا وضعیت واقعی را ترسیم نکند.</a:t>
            </a:r>
          </a:p>
          <a:p>
            <a:pPr marL="0" indent="0">
              <a:buNone/>
            </a:pPr>
            <a:r>
              <a:rPr lang="fa-IR" dirty="0">
                <a:latin typeface="2  Nazanin"/>
              </a:rPr>
              <a:t>تفکیک هزینه ها به ثابت و متغیر به مفروضات مختلف نظیر دامنه مربوطه و دوره زمانی بستگی دارد.چنانچه تفکیک هزینه ها با مفروضات تطابق نداشته باشد،تجزیه و تحلیل نقطه سر به سر نه تنها مفید نبوده،بلکه تحلیلگر را گمراه می کند.</a:t>
            </a:r>
          </a:p>
          <a:p>
            <a:pPr marL="0" indent="0">
              <a:buNone/>
            </a:pPr>
            <a:r>
              <a:rPr lang="fa-IR" dirty="0">
                <a:latin typeface="2  Nazanin"/>
              </a:rPr>
              <a:t>رفتار بعضی از هزینه ها(گرایش اقلام بهای تمام شده) در هر واحد انتفاعی متفاوت است و تحت تأثیر عوامل مختلف است که در تحلیل نقطه سر به سر کمتر بدان توجه می شود.</a:t>
            </a:r>
          </a:p>
          <a:p>
            <a:pPr marL="0" indent="0">
              <a:buNone/>
            </a:pPr>
            <a:r>
              <a:rPr lang="fa-IR" dirty="0">
                <a:latin typeface="2  Nazanin"/>
              </a:rPr>
              <a:t>امکان پیش بینی همه عوامل مؤثر از توان مدیر مالی خارج است.بکارگیری ابزارهای پیشرفته از نظر اقتصادی مقرون به صرفه نیست. بنابراین تجزیه و تحلیل نقطه سر به سر تا حدودی هزینه بر خواهد بود.</a:t>
            </a:r>
          </a:p>
          <a:p>
            <a:pPr marL="0" indent="0">
              <a:buNone/>
            </a:pPr>
            <a:r>
              <a:rPr lang="fa-IR" dirty="0">
                <a:latin typeface="2  Nazanin"/>
              </a:rPr>
              <a:t>تجزیه و تحلیل نقطه سر به سر، به دانش فنی و تجربه متعارف نیاز دارد، که از جمله محدودیت های این روش است.</a:t>
            </a:r>
          </a:p>
          <a:p>
            <a:pPr marL="0" indent="0">
              <a:buNone/>
            </a:pPr>
            <a:r>
              <a:rPr lang="fa-IR" dirty="0">
                <a:latin typeface="2  Nazanin"/>
              </a:rPr>
              <a:t>پیش بینی هزینه ها و قیمت فروش در شرایط محیطی ناپایدار با قطعیت امکان پذیر نیست بنابراین تجزیه و تحلیل نقطه سر به سر توأم با ابهام است.</a:t>
            </a:r>
          </a:p>
          <a:p>
            <a:pPr marL="0" indent="0">
              <a:buNone/>
            </a:pPr>
            <a:endParaRPr lang="fa-IR" dirty="0"/>
          </a:p>
        </p:txBody>
      </p:sp>
    </p:spTree>
    <p:extLst>
      <p:ext uri="{BB962C8B-B14F-4D97-AF65-F5344CB8AC3E}">
        <p14:creationId xmlns:p14="http://schemas.microsoft.com/office/powerpoint/2010/main" val="3907710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C:\Documents and Settings\Administrator\Desktop\untitl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2798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699792" y="908720"/>
            <a:ext cx="5976664" cy="4955203"/>
          </a:xfrm>
          <a:prstGeom prst="rect">
            <a:avLst/>
          </a:prstGeom>
          <a:noFill/>
        </p:spPr>
        <p:txBody>
          <a:bodyPr wrap="square" rtlCol="1">
            <a:spAutoFit/>
          </a:bodyPr>
          <a:lstStyle/>
          <a:p>
            <a:pPr algn="ctr"/>
            <a:r>
              <a:rPr lang="fa-IR" sz="4000" b="1" dirty="0" smtClean="0">
                <a:cs typeface="B Nazanin" pitchFamily="2" charset="-78"/>
              </a:rPr>
              <a:t>برنامه ریزی سود و اهرم های مالی</a:t>
            </a:r>
          </a:p>
          <a:p>
            <a:pPr algn="ctr"/>
            <a:endParaRPr lang="fa-IR" sz="4000" b="1" dirty="0">
              <a:cs typeface="B Nazanin" pitchFamily="2" charset="-78"/>
            </a:endParaRPr>
          </a:p>
          <a:p>
            <a:pPr algn="ctr"/>
            <a:endParaRPr lang="fa-IR" sz="4000" b="1" dirty="0" smtClean="0">
              <a:cs typeface="B Nazanin" pitchFamily="2" charset="-78"/>
            </a:endParaRPr>
          </a:p>
          <a:p>
            <a:r>
              <a:rPr lang="fa-IR" sz="2800" b="1" dirty="0" smtClean="0">
                <a:cs typeface="B Nazanin" pitchFamily="2" charset="-78"/>
              </a:rPr>
              <a:t>استاد : جناب آقای دکتر امینی</a:t>
            </a:r>
          </a:p>
          <a:p>
            <a:endParaRPr lang="fa-IR" sz="2800" b="1" dirty="0" smtClean="0">
              <a:cs typeface="B Nazanin" pitchFamily="2" charset="-78"/>
            </a:endParaRPr>
          </a:p>
          <a:p>
            <a:endParaRPr lang="fa-IR" sz="2800" b="1" dirty="0" smtClean="0">
              <a:cs typeface="B Nazanin" pitchFamily="2" charset="-78"/>
            </a:endParaRPr>
          </a:p>
          <a:p>
            <a:r>
              <a:rPr lang="fa-IR" sz="2800" b="1" dirty="0" smtClean="0">
                <a:cs typeface="B Nazanin" pitchFamily="2" charset="-78"/>
              </a:rPr>
              <a:t>ارائه کنندگان:</a:t>
            </a:r>
          </a:p>
          <a:p>
            <a:pPr algn="ctr"/>
            <a:r>
              <a:rPr lang="fa-IR" sz="2800" b="1" dirty="0" smtClean="0">
                <a:cs typeface="B Nazanin" pitchFamily="2" charset="-78"/>
              </a:rPr>
              <a:t>حبیبی</a:t>
            </a:r>
          </a:p>
          <a:p>
            <a:pPr algn="ctr"/>
            <a:r>
              <a:rPr lang="fa-IR" sz="2800" b="1" dirty="0" smtClean="0">
                <a:cs typeface="B Nazanin" pitchFamily="2" charset="-78"/>
              </a:rPr>
              <a:t>       محمدی</a:t>
            </a:r>
          </a:p>
          <a:p>
            <a:pPr algn="ctr"/>
            <a:r>
              <a:rPr lang="fa-IR" sz="2800" b="1" dirty="0" smtClean="0">
                <a:cs typeface="B Nazanin" pitchFamily="2" charset="-78"/>
              </a:rPr>
              <a:t>                  مرادیان</a:t>
            </a:r>
            <a:endParaRPr lang="fa-IR" sz="2800" b="1" dirty="0">
              <a:cs typeface="B Nazanin" pitchFamily="2" charset="-78"/>
            </a:endParaRPr>
          </a:p>
        </p:txBody>
      </p:sp>
    </p:spTree>
    <p:extLst>
      <p:ext uri="{BB962C8B-B14F-4D97-AF65-F5344CB8AC3E}">
        <p14:creationId xmlns:p14="http://schemas.microsoft.com/office/powerpoint/2010/main" val="41060383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82944"/>
            <a:ext cx="7715200" cy="706090"/>
          </a:xfrm>
        </p:spPr>
        <p:txBody>
          <a:bodyPr>
            <a:normAutofit fontScale="90000"/>
          </a:bodyPr>
          <a:lstStyle/>
          <a:p>
            <a:r>
              <a:rPr lang="fa-IR" dirty="0" smtClean="0">
                <a:solidFill>
                  <a:srgbClr val="FFFF00"/>
                </a:solidFill>
              </a:rPr>
              <a:t>تجزیه و تحلیل اهرم ها</a:t>
            </a:r>
            <a:endParaRPr lang="fa-IR" dirty="0">
              <a:solidFill>
                <a:srgbClr val="FFFF00"/>
              </a:solidFill>
            </a:endParaRPr>
          </a:p>
        </p:txBody>
      </p:sp>
      <p:sp>
        <p:nvSpPr>
          <p:cNvPr id="3" name="Content Placeholder 2"/>
          <p:cNvSpPr>
            <a:spLocks noGrp="1"/>
          </p:cNvSpPr>
          <p:nvPr>
            <p:ph idx="1"/>
          </p:nvPr>
        </p:nvSpPr>
        <p:spPr>
          <a:xfrm>
            <a:off x="971600" y="908720"/>
            <a:ext cx="7632848" cy="4968552"/>
          </a:xfrm>
        </p:spPr>
        <p:txBody>
          <a:bodyPr>
            <a:normAutofit fontScale="92500" lnSpcReduction="10000"/>
          </a:bodyPr>
          <a:lstStyle/>
          <a:p>
            <a:pPr marL="0" indent="0">
              <a:buNone/>
            </a:pPr>
            <a:r>
              <a:rPr lang="fa-IR" dirty="0" smtClean="0"/>
              <a:t>با تغییر در مقدار فروش ، سود عملیاتی و سود هر سهم تغییر می کنند. می خواهیم بدانیم تغییر در سطح فروش چقدر تغییر در سود عملیاتی ایجاد می کند و با تغییر سود عملیاتی چه تغییری در سود هر سهم ایجاد می شود؟ چگونگی این تغییرات بستگی به ساختارها (ترکیب هزینه ثابت و هزینه های متغیر) همچنین میزان هزینه های ثابت مالی مانند هزینه وام و سود سهام ممتاز که ناشی از ساختار سرمایه است ، می باشد.</a:t>
            </a:r>
          </a:p>
          <a:p>
            <a:pPr marL="0" indent="0">
              <a:buNone/>
            </a:pPr>
            <a:r>
              <a:rPr lang="fa-IR" dirty="0" smtClean="0"/>
              <a:t>اهرم در نتیجه استفاده بیشتر از وجوه یا دارایی ثابت است که برای افزایش بازده سهامداران مورد استفاده قرار می گیرد. افزایش در اهرم از یک سو موجب افزایش بازده و از سوی دیگر نیز موجب افزایش ریسک خواهد شد. کاهش در اهرم نیز موجب کاهش بازده و ریسک می شود.</a:t>
            </a:r>
            <a:endParaRPr lang="fa-IR" dirty="0"/>
          </a:p>
        </p:txBody>
      </p:sp>
    </p:spTree>
    <p:extLst>
      <p:ext uri="{BB962C8B-B14F-4D97-AF65-F5344CB8AC3E}">
        <p14:creationId xmlns:p14="http://schemas.microsoft.com/office/powerpoint/2010/main" val="37899559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smtClean="0"/>
              <a:t>اهرم عملیاتی : رابطه بین سطح فروش و سود قبل از بهره و مالیات (</a:t>
            </a:r>
            <a:r>
              <a:rPr lang="en-US" dirty="0" smtClean="0"/>
              <a:t>EBIT</a:t>
            </a:r>
            <a:r>
              <a:rPr lang="fa-IR" dirty="0" smtClean="0"/>
              <a:t>) را نشان می دهد.</a:t>
            </a:r>
          </a:p>
          <a:p>
            <a:pPr marL="0" indent="0">
              <a:buNone/>
            </a:pPr>
            <a:r>
              <a:rPr lang="fa-IR" dirty="0" smtClean="0"/>
              <a:t>اهرم مالی : رابطه بین سود عملیاتی (</a:t>
            </a:r>
            <a:r>
              <a:rPr lang="en-US" dirty="0" smtClean="0"/>
              <a:t>EBIT</a:t>
            </a:r>
            <a:r>
              <a:rPr lang="fa-IR" dirty="0" smtClean="0"/>
              <a:t>) و سود هر سهم (</a:t>
            </a:r>
            <a:r>
              <a:rPr lang="en-US" dirty="0" smtClean="0"/>
              <a:t>EPS</a:t>
            </a:r>
            <a:r>
              <a:rPr lang="fa-IR" dirty="0" smtClean="0"/>
              <a:t>) را نشان می دهد.</a:t>
            </a:r>
          </a:p>
          <a:p>
            <a:pPr marL="0" indent="0">
              <a:buNone/>
            </a:pPr>
            <a:r>
              <a:rPr lang="fa-IR" dirty="0" smtClean="0"/>
              <a:t>اهرم مرکب : رابطه بین سطح فروش و سود هر سهم (</a:t>
            </a:r>
            <a:r>
              <a:rPr lang="en-US" dirty="0" smtClean="0"/>
              <a:t>EPS</a:t>
            </a:r>
            <a:r>
              <a:rPr lang="fa-IR" dirty="0" smtClean="0"/>
              <a:t>) را نشان می دهد.</a:t>
            </a:r>
            <a:endParaRPr lang="fa-IR" dirty="0"/>
          </a:p>
        </p:txBody>
      </p:sp>
      <p:sp>
        <p:nvSpPr>
          <p:cNvPr id="4" name="Title 1"/>
          <p:cNvSpPr>
            <a:spLocks noGrp="1"/>
          </p:cNvSpPr>
          <p:nvPr>
            <p:ph type="title"/>
          </p:nvPr>
        </p:nvSpPr>
        <p:spPr>
          <a:xfrm>
            <a:off x="810568" y="112440"/>
            <a:ext cx="7715200" cy="706090"/>
          </a:xfrm>
        </p:spPr>
        <p:txBody>
          <a:bodyPr>
            <a:normAutofit fontScale="90000"/>
          </a:bodyPr>
          <a:lstStyle/>
          <a:p>
            <a:r>
              <a:rPr lang="fa-IR" dirty="0" smtClean="0">
                <a:solidFill>
                  <a:srgbClr val="FFFF00"/>
                </a:solidFill>
              </a:rPr>
              <a:t>انواع اهرم ها</a:t>
            </a:r>
            <a:endParaRPr lang="fa-IR" dirty="0">
              <a:solidFill>
                <a:srgbClr val="FFFF00"/>
              </a:solidFill>
            </a:endParaRPr>
          </a:p>
        </p:txBody>
      </p:sp>
    </p:spTree>
    <p:extLst>
      <p:ext uri="{BB962C8B-B14F-4D97-AF65-F5344CB8AC3E}">
        <p14:creationId xmlns:p14="http://schemas.microsoft.com/office/powerpoint/2010/main" val="37763338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68196"/>
            <a:ext cx="7715200" cy="706090"/>
          </a:xfrm>
        </p:spPr>
        <p:txBody>
          <a:bodyPr>
            <a:normAutofit fontScale="90000"/>
          </a:bodyPr>
          <a:lstStyle/>
          <a:p>
            <a:r>
              <a:rPr lang="fa-IR" dirty="0" smtClean="0">
                <a:solidFill>
                  <a:srgbClr val="FFFF00"/>
                </a:solidFill>
              </a:rPr>
              <a:t/>
            </a:r>
            <a:br>
              <a:rPr lang="fa-IR" dirty="0" smtClean="0">
                <a:solidFill>
                  <a:srgbClr val="FFFF00"/>
                </a:solidFill>
              </a:rPr>
            </a:br>
            <a:r>
              <a:rPr lang="fa-IR" sz="3300" b="1" dirty="0" smtClean="0">
                <a:solidFill>
                  <a:srgbClr val="FFFF00"/>
                </a:solidFill>
                <a:cs typeface="2  Nazanin" pitchFamily="2" charset="-78"/>
              </a:rPr>
              <a:t>درجه اهرم عملیاتی </a:t>
            </a:r>
            <a:r>
              <a:rPr lang="fa-IR" sz="3300" b="1" dirty="0">
                <a:solidFill>
                  <a:srgbClr val="FFFF00"/>
                </a:solidFill>
                <a:cs typeface="2  Nazanin" pitchFamily="2" charset="-78"/>
              </a:rPr>
              <a:t>(</a:t>
            </a:r>
            <a:r>
              <a:rPr lang="en-US" sz="3300" b="1" dirty="0">
                <a:solidFill>
                  <a:srgbClr val="FFFF00"/>
                </a:solidFill>
                <a:cs typeface="2  Nazanin" pitchFamily="2" charset="-78"/>
              </a:rPr>
              <a:t>DOL</a:t>
            </a:r>
            <a:r>
              <a:rPr lang="fa-IR" sz="3300" b="1" dirty="0">
                <a:solidFill>
                  <a:srgbClr val="FFFF00"/>
                </a:solidFill>
                <a:cs typeface="2  Nazanin" pitchFamily="2" charset="-78"/>
              </a:rPr>
              <a:t>) </a:t>
            </a:r>
            <a:r>
              <a:rPr lang="en-US" sz="3300" b="1" dirty="0">
                <a:solidFill>
                  <a:srgbClr val="FFFF00"/>
                </a:solidFill>
                <a:cs typeface="2  Nazanin" pitchFamily="2" charset="-78"/>
              </a:rPr>
              <a:t>Operating Leverage</a:t>
            </a:r>
            <a:r>
              <a:rPr lang="en-US" dirty="0"/>
              <a:t/>
            </a:r>
            <a:br>
              <a:rPr lang="en-US" dirty="0"/>
            </a:br>
            <a:endParaRPr lang="fa-IR" dirty="0">
              <a:solidFill>
                <a:srgbClr val="FFFF00"/>
              </a:solidFill>
            </a:endParaRPr>
          </a:p>
        </p:txBody>
      </p:sp>
      <p:sp>
        <p:nvSpPr>
          <p:cNvPr id="3" name="Content Placeholder 2"/>
          <p:cNvSpPr>
            <a:spLocks noGrp="1"/>
          </p:cNvSpPr>
          <p:nvPr>
            <p:ph idx="1"/>
          </p:nvPr>
        </p:nvSpPr>
        <p:spPr>
          <a:xfrm>
            <a:off x="611560" y="836712"/>
            <a:ext cx="8208912" cy="5040560"/>
          </a:xfrm>
        </p:spPr>
        <p:txBody>
          <a:bodyPr>
            <a:normAutofit lnSpcReduction="10000"/>
          </a:bodyPr>
          <a:lstStyle/>
          <a:p>
            <a:pPr marL="0" indent="0">
              <a:buNone/>
            </a:pPr>
            <a:r>
              <a:rPr lang="fa-IR" dirty="0"/>
              <a:t>اهرم عملیاتی: این اهرم درجه حساسیت سود قبل از بهره مالیات را در </a:t>
            </a:r>
            <a:r>
              <a:rPr lang="fa-IR" dirty="0" smtClean="0"/>
              <a:t>مقابل تغییرات </a:t>
            </a:r>
            <a:r>
              <a:rPr lang="fa-IR" dirty="0"/>
              <a:t>فروش اندازگیری می کند.در این نوع اهرم، </a:t>
            </a:r>
            <a:r>
              <a:rPr lang="fa-IR" dirty="0" smtClean="0"/>
              <a:t>فروش،متغیر </a:t>
            </a:r>
            <a:r>
              <a:rPr lang="fa-IR" dirty="0"/>
              <a:t>مستقل و </a:t>
            </a:r>
            <a:r>
              <a:rPr lang="fa-IR" dirty="0" smtClean="0"/>
              <a:t>سود عملیاتی </a:t>
            </a:r>
            <a:r>
              <a:rPr lang="fa-IR" dirty="0"/>
              <a:t>متغیر وابسته می باشد</a:t>
            </a:r>
            <a:r>
              <a:rPr lang="fa-IR" dirty="0" smtClean="0"/>
              <a:t>.</a:t>
            </a:r>
          </a:p>
          <a:p>
            <a:pPr marL="0" indent="0">
              <a:buNone/>
            </a:pPr>
            <a:endParaRPr lang="en-US" sz="500" dirty="0" smtClean="0"/>
          </a:p>
          <a:p>
            <a:pPr marL="0" indent="0">
              <a:buNone/>
            </a:pPr>
            <a:r>
              <a:rPr lang="en-US" sz="2000" dirty="0" smtClean="0">
                <a:solidFill>
                  <a:srgbClr val="FF0000"/>
                </a:solidFill>
              </a:rPr>
              <a:t>FOC</a:t>
            </a:r>
            <a:r>
              <a:rPr lang="fa-IR" sz="2000" dirty="0" smtClean="0">
                <a:solidFill>
                  <a:srgbClr val="FF0000"/>
                </a:solidFill>
              </a:rPr>
              <a:t>: هزینه </a:t>
            </a:r>
            <a:r>
              <a:rPr lang="fa-IR" sz="2000" dirty="0">
                <a:solidFill>
                  <a:srgbClr val="FF0000"/>
                </a:solidFill>
              </a:rPr>
              <a:t>ثابت </a:t>
            </a:r>
            <a:r>
              <a:rPr lang="fa-IR" sz="2000" dirty="0" smtClean="0">
                <a:solidFill>
                  <a:srgbClr val="FF0000"/>
                </a:solidFill>
              </a:rPr>
              <a:t>عملیاتی</a:t>
            </a:r>
          </a:p>
          <a:p>
            <a:pPr>
              <a:buNone/>
            </a:pPr>
            <a:r>
              <a:rPr lang="en-US" sz="2200" dirty="0" smtClean="0">
                <a:solidFill>
                  <a:srgbClr val="FF0000"/>
                </a:solidFill>
              </a:rPr>
              <a:t>Q</a:t>
            </a:r>
            <a:r>
              <a:rPr lang="fa-IR" sz="2200" dirty="0" smtClean="0">
                <a:solidFill>
                  <a:srgbClr val="FF0000"/>
                </a:solidFill>
              </a:rPr>
              <a:t>: تعداد فروش</a:t>
            </a:r>
            <a:r>
              <a:rPr lang="en-US" sz="2200" dirty="0" smtClean="0">
                <a:solidFill>
                  <a:srgbClr val="FF0000"/>
                </a:solidFill>
              </a:rPr>
              <a:t>S                     </a:t>
            </a:r>
            <a:r>
              <a:rPr lang="fa-IR" sz="2200" dirty="0" smtClean="0">
                <a:solidFill>
                  <a:srgbClr val="FF0000"/>
                </a:solidFill>
              </a:rPr>
              <a:t>: فروش</a:t>
            </a:r>
            <a:endParaRPr lang="en-US" sz="2200" dirty="0" smtClean="0">
              <a:solidFill>
                <a:srgbClr val="FF0000"/>
              </a:solidFill>
            </a:endParaRPr>
          </a:p>
          <a:p>
            <a:pPr>
              <a:buNone/>
            </a:pPr>
            <a:r>
              <a:rPr lang="en-US" sz="2200" dirty="0" smtClean="0">
                <a:solidFill>
                  <a:srgbClr val="FF0000"/>
                </a:solidFill>
              </a:rPr>
              <a:t>P</a:t>
            </a:r>
            <a:r>
              <a:rPr lang="fa-IR" sz="2200" dirty="0" smtClean="0">
                <a:solidFill>
                  <a:srgbClr val="FF0000"/>
                </a:solidFill>
              </a:rPr>
              <a:t>: قیمت هر واحد کالا        </a:t>
            </a:r>
            <a:r>
              <a:rPr lang="en-US" sz="2200" dirty="0" smtClean="0">
                <a:solidFill>
                  <a:srgbClr val="FF0000"/>
                </a:solidFill>
              </a:rPr>
              <a:t>F</a:t>
            </a:r>
            <a:r>
              <a:rPr lang="fa-IR" sz="2200" dirty="0" smtClean="0">
                <a:solidFill>
                  <a:srgbClr val="FF0000"/>
                </a:solidFill>
              </a:rPr>
              <a:t>: هزینه ثابت</a:t>
            </a:r>
            <a:endParaRPr lang="fa-IR" sz="2400" dirty="0">
              <a:solidFill>
                <a:srgbClr val="FF0000"/>
              </a:solidFill>
            </a:endParaRPr>
          </a:p>
          <a:p>
            <a:pPr>
              <a:buNone/>
            </a:pPr>
            <a:r>
              <a:rPr lang="en-US" sz="2200" dirty="0" smtClean="0">
                <a:solidFill>
                  <a:srgbClr val="FF0000"/>
                </a:solidFill>
              </a:rPr>
              <a:t>V</a:t>
            </a:r>
            <a:r>
              <a:rPr lang="fa-IR" sz="2200" dirty="0">
                <a:solidFill>
                  <a:srgbClr val="FF0000"/>
                </a:solidFill>
              </a:rPr>
              <a:t>: هزینه متغیر هر </a:t>
            </a:r>
            <a:r>
              <a:rPr lang="fa-IR" sz="2200" dirty="0" smtClean="0">
                <a:solidFill>
                  <a:srgbClr val="FF0000"/>
                </a:solidFill>
              </a:rPr>
              <a:t>واحد </a:t>
            </a:r>
            <a:r>
              <a:rPr lang="en-US" sz="2200" dirty="0" smtClean="0">
                <a:solidFill>
                  <a:srgbClr val="FF0000"/>
                </a:solidFill>
              </a:rPr>
              <a:t>VC      </a:t>
            </a:r>
            <a:r>
              <a:rPr lang="fa-IR" sz="2200" dirty="0" smtClean="0">
                <a:solidFill>
                  <a:srgbClr val="FF0000"/>
                </a:solidFill>
              </a:rPr>
              <a:t>: </a:t>
            </a:r>
            <a:r>
              <a:rPr lang="fa-IR" sz="2200" dirty="0">
                <a:solidFill>
                  <a:srgbClr val="FF0000"/>
                </a:solidFill>
              </a:rPr>
              <a:t>هزینه های متغیر</a:t>
            </a:r>
            <a:endParaRPr lang="en-US" sz="2200" dirty="0">
              <a:solidFill>
                <a:srgbClr val="FF0000"/>
              </a:solidFill>
            </a:endParaRPr>
          </a:p>
          <a:p>
            <a:pPr marL="0" indent="0">
              <a:buNone/>
            </a:pPr>
            <a:r>
              <a:rPr lang="fa-IR" sz="3200" dirty="0" smtClean="0"/>
              <a:t>مثال: اگردرجۀ عملیاتی شرکتی 3 مرتبه باشد، به این مفهوم است که اگر فروش یک درصد تغییر کند، باعث سه درصد تغییر در سود عملیاتی خواهد شد. تفسیر مذکور با استفاده از رابطه زیر</a:t>
            </a:r>
          </a:p>
          <a:p>
            <a:pPr marL="0" indent="0">
              <a:buNone/>
            </a:pPr>
            <a:r>
              <a:rPr lang="fa-IR" sz="3200" dirty="0" smtClean="0"/>
              <a:t> توضیح داده می شود.</a:t>
            </a:r>
          </a:p>
          <a:p>
            <a:pPr marL="0" indent="0">
              <a:buNone/>
            </a:pPr>
            <a:endParaRPr lang="fa-IR" dirty="0"/>
          </a:p>
        </p:txBody>
      </p:sp>
      <p:pic>
        <p:nvPicPr>
          <p:cNvPr id="614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276872"/>
            <a:ext cx="4499099" cy="1045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5099287"/>
            <a:ext cx="3168352" cy="922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4971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476672"/>
            <a:ext cx="8568952" cy="5184576"/>
          </a:xfrm>
        </p:spPr>
        <p:txBody>
          <a:bodyPr/>
          <a:lstStyle/>
          <a:p>
            <a:pPr>
              <a:buNone/>
            </a:pPr>
            <a:endParaRPr lang="fa-IR" sz="1050" dirty="0" smtClean="0"/>
          </a:p>
          <a:p>
            <a:pPr marL="0" indent="0">
              <a:buNone/>
            </a:pPr>
            <a:endParaRPr lang="fa-IR" sz="1400" dirty="0"/>
          </a:p>
          <a:p>
            <a:pPr marL="0" indent="0">
              <a:buNone/>
            </a:pPr>
            <a:r>
              <a:rPr lang="fa-IR" sz="2800" dirty="0" smtClean="0"/>
              <a:t>اگر هزینه ثابت 1000.000</a:t>
            </a:r>
            <a:r>
              <a:rPr lang="en-US" sz="2800" dirty="0" smtClean="0"/>
              <a:t>F=</a:t>
            </a:r>
            <a:r>
              <a:rPr lang="fa-IR" sz="2800" dirty="0" smtClean="0"/>
              <a:t> میلیون ریال، هزینه متغیر واحد 200</a:t>
            </a:r>
            <a:r>
              <a:rPr lang="en-US" sz="2800" dirty="0" smtClean="0"/>
              <a:t>V=</a:t>
            </a:r>
            <a:r>
              <a:rPr lang="fa-IR" sz="2800" dirty="0" smtClean="0"/>
              <a:t> ریال، قیمت فروش هر واحد کالا 300</a:t>
            </a:r>
            <a:r>
              <a:rPr lang="en-US" sz="2800" dirty="0" smtClean="0"/>
              <a:t>P=</a:t>
            </a:r>
            <a:r>
              <a:rPr lang="fa-IR" sz="2800" dirty="0" smtClean="0"/>
              <a:t> ریال باشد، درجه اهرم عملیاتی به شرح  زیر است: </a:t>
            </a:r>
            <a:r>
              <a:rPr lang="en-US" sz="2800" b="1" dirty="0" smtClean="0"/>
              <a:t>O L = Q ( P - V ) / Q ( P - V ) - F</a:t>
            </a:r>
            <a:endParaRPr lang="fa-IR" sz="2800" dirty="0" smtClean="0"/>
          </a:p>
          <a:p>
            <a:pPr marL="0" indent="0">
              <a:buNone/>
            </a:pPr>
            <a:endParaRPr lang="fa-IR" sz="2800" dirty="0" smtClean="0"/>
          </a:p>
          <a:p>
            <a:pPr>
              <a:buNone/>
            </a:pPr>
            <a:endParaRPr lang="en-US" dirty="0" smtClean="0"/>
          </a:p>
          <a:p>
            <a:pPr>
              <a:buNone/>
            </a:pPr>
            <a:endParaRPr lang="fa-IR" dirty="0"/>
          </a:p>
        </p:txBody>
      </p:sp>
      <p:graphicFrame>
        <p:nvGraphicFramePr>
          <p:cNvPr id="5" name="Table 4"/>
          <p:cNvGraphicFramePr>
            <a:graphicFrameLocks noGrp="1"/>
          </p:cNvGraphicFramePr>
          <p:nvPr>
            <p:extLst>
              <p:ext uri="{D42A27DB-BD31-4B8C-83A1-F6EECF244321}">
                <p14:modId xmlns:p14="http://schemas.microsoft.com/office/powerpoint/2010/main" val="922447027"/>
              </p:ext>
            </p:extLst>
          </p:nvPr>
        </p:nvGraphicFramePr>
        <p:xfrm>
          <a:off x="1835695" y="2541472"/>
          <a:ext cx="6696745" cy="3314700"/>
        </p:xfrm>
        <a:graphic>
          <a:graphicData uri="http://schemas.openxmlformats.org/drawingml/2006/table">
            <a:tbl>
              <a:tblPr rtl="1" firstRow="1" bandRow="1">
                <a:tableStyleId>{21E4AEA4-8DFA-4A89-87EB-49C32662AFE0}</a:tableStyleId>
              </a:tblPr>
              <a:tblGrid>
                <a:gridCol w="1065142"/>
                <a:gridCol w="1034531"/>
                <a:gridCol w="1179053"/>
                <a:gridCol w="1034531"/>
                <a:gridCol w="1063435"/>
                <a:gridCol w="1320053"/>
              </a:tblGrid>
              <a:tr h="309284">
                <a:tc gridSpan="6">
                  <a:txBody>
                    <a:bodyPr/>
                    <a:lstStyle/>
                    <a:p>
                      <a:pPr algn="ctr" rtl="1"/>
                      <a:r>
                        <a:rPr lang="fa-IR" sz="2400" dirty="0" smtClean="0">
                          <a:solidFill>
                            <a:schemeClr val="tx1"/>
                          </a:solidFill>
                        </a:rPr>
                        <a:t>تغییرات درجه اهرم عملیاتی</a:t>
                      </a:r>
                      <a:endParaRPr lang="fa-IR" sz="2400" dirty="0">
                        <a:solidFill>
                          <a:schemeClr val="tx1"/>
                        </a:solidFill>
                      </a:endParaRP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343565">
                <a:tc>
                  <a:txBody>
                    <a:bodyPr/>
                    <a:lstStyle/>
                    <a:p>
                      <a:pPr algn="ctr" rtl="1"/>
                      <a:r>
                        <a:rPr lang="fa-IR" sz="1600" b="1" dirty="0" smtClean="0"/>
                        <a:t>تعداد فروش</a:t>
                      </a:r>
                    </a:p>
                    <a:p>
                      <a:pPr algn="ctr" rtl="1"/>
                      <a:r>
                        <a:rPr lang="en-US" sz="1600" b="1" dirty="0" smtClean="0"/>
                        <a:t>Q</a:t>
                      </a:r>
                      <a:endParaRPr lang="fa-IR" sz="1600" b="1" dirty="0"/>
                    </a:p>
                  </a:txBody>
                  <a:tcPr/>
                </a:tc>
                <a:tc>
                  <a:txBody>
                    <a:bodyPr/>
                    <a:lstStyle/>
                    <a:p>
                      <a:pPr algn="ctr" rtl="1"/>
                      <a:r>
                        <a:rPr lang="fa-IR" sz="1600" b="1" dirty="0" smtClean="0"/>
                        <a:t>هزینه ثابت</a:t>
                      </a:r>
                    </a:p>
                    <a:p>
                      <a:pPr algn="ctr" rtl="1"/>
                      <a:r>
                        <a:rPr lang="en-US" sz="1600" b="1" dirty="0" smtClean="0"/>
                        <a:t>F</a:t>
                      </a:r>
                      <a:endParaRPr lang="fa-IR" sz="1600" b="1" dirty="0"/>
                    </a:p>
                  </a:txBody>
                  <a:tcPr/>
                </a:tc>
                <a:tc>
                  <a:txBody>
                    <a:bodyPr/>
                    <a:lstStyle/>
                    <a:p>
                      <a:pPr algn="ctr" rtl="1"/>
                      <a:r>
                        <a:rPr lang="fa-IR" sz="1600" b="1" dirty="0" smtClean="0"/>
                        <a:t>هزینه متغیر</a:t>
                      </a:r>
                    </a:p>
                    <a:p>
                      <a:pPr algn="ctr" rtl="1"/>
                      <a:r>
                        <a:rPr lang="en-US" sz="1600" b="1" dirty="0" smtClean="0"/>
                        <a:t>VC</a:t>
                      </a:r>
                      <a:endParaRPr lang="fa-IR" sz="1600" b="1" dirty="0"/>
                    </a:p>
                  </a:txBody>
                  <a:tcPr/>
                </a:tc>
                <a:tc>
                  <a:txBody>
                    <a:bodyPr/>
                    <a:lstStyle/>
                    <a:p>
                      <a:pPr algn="ctr" rtl="1"/>
                      <a:r>
                        <a:rPr lang="fa-IR" sz="1600" b="1" dirty="0" smtClean="0"/>
                        <a:t>فروش</a:t>
                      </a:r>
                    </a:p>
                    <a:p>
                      <a:pPr algn="ctr" rtl="1"/>
                      <a:r>
                        <a:rPr lang="en-US" sz="1600" b="1" dirty="0" smtClean="0"/>
                        <a:t>S</a:t>
                      </a:r>
                      <a:endParaRPr lang="fa-IR" sz="1600" b="1" dirty="0"/>
                    </a:p>
                  </a:txBody>
                  <a:tcPr/>
                </a:tc>
                <a:tc>
                  <a:txBody>
                    <a:bodyPr/>
                    <a:lstStyle/>
                    <a:p>
                      <a:pPr algn="ctr" rtl="1"/>
                      <a:r>
                        <a:rPr lang="fa-IR" sz="1600" b="1" dirty="0" smtClean="0"/>
                        <a:t>سود(زیان)</a:t>
                      </a:r>
                    </a:p>
                    <a:p>
                      <a:pPr algn="ctr" rtl="1"/>
                      <a:endParaRPr lang="fa-IR" sz="1600" b="1" dirty="0"/>
                    </a:p>
                  </a:txBody>
                  <a:tcPr/>
                </a:tc>
                <a:tc>
                  <a:txBody>
                    <a:bodyPr/>
                    <a:lstStyle/>
                    <a:p>
                      <a:pPr algn="ctr" rtl="1"/>
                      <a:r>
                        <a:rPr lang="fa-IR" sz="1600" b="1" dirty="0" smtClean="0"/>
                        <a:t>درجه اهرم عملیاتی</a:t>
                      </a:r>
                      <a:r>
                        <a:rPr lang="en-US" sz="1600" b="1" dirty="0" smtClean="0"/>
                        <a:t>OL</a:t>
                      </a:r>
                      <a:r>
                        <a:rPr lang="en-US" sz="1600" b="1" baseline="0" dirty="0" smtClean="0"/>
                        <a:t> </a:t>
                      </a:r>
                      <a:endParaRPr lang="fa-IR" sz="1600" b="1" dirty="0"/>
                    </a:p>
                  </a:txBody>
                  <a:tcPr/>
                </a:tc>
              </a:tr>
              <a:tr h="379730">
                <a:tc>
                  <a:txBody>
                    <a:bodyPr/>
                    <a:lstStyle/>
                    <a:p>
                      <a:pPr algn="ctr" rtl="1"/>
                      <a:r>
                        <a:rPr lang="fa-IR" dirty="0" smtClean="0"/>
                        <a:t>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_</a:t>
                      </a:r>
                      <a:endParaRPr lang="fa-IR" dirty="0"/>
                    </a:p>
                  </a:txBody>
                  <a:tcPr/>
                </a:tc>
                <a:tc>
                  <a:txBody>
                    <a:bodyPr/>
                    <a:lstStyle/>
                    <a:p>
                      <a:pPr algn="ctr" rtl="1"/>
                      <a:r>
                        <a:rPr lang="fa-IR" dirty="0" smtClean="0"/>
                        <a:t>_</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0</a:t>
                      </a:r>
                      <a:endParaRPr lang="fa-IR" dirty="0"/>
                    </a:p>
                  </a:txBody>
                  <a:tcPr/>
                </a:tc>
              </a:tr>
              <a:tr h="379730">
                <a:tc>
                  <a:txBody>
                    <a:bodyPr/>
                    <a:lstStyle/>
                    <a:p>
                      <a:pPr algn="ctr" rtl="1"/>
                      <a:r>
                        <a:rPr lang="fa-IR" dirty="0" smtClean="0"/>
                        <a:t>5000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1500000</a:t>
                      </a:r>
                      <a:endParaRPr lang="fa-IR" dirty="0"/>
                    </a:p>
                  </a:txBody>
                  <a:tcPr/>
                </a:tc>
                <a:tc>
                  <a:txBody>
                    <a:bodyPr/>
                    <a:lstStyle/>
                    <a:p>
                      <a:pPr algn="ctr" rtl="1"/>
                      <a:r>
                        <a:rPr lang="fa-IR" dirty="0" smtClean="0"/>
                        <a:t>500000</a:t>
                      </a:r>
                      <a:endParaRPr lang="fa-IR" dirty="0"/>
                    </a:p>
                  </a:txBody>
                  <a:tcPr/>
                </a:tc>
                <a:tc>
                  <a:txBody>
                    <a:bodyPr/>
                    <a:lstStyle/>
                    <a:p>
                      <a:pPr algn="ctr" rtl="1"/>
                      <a:r>
                        <a:rPr lang="fa-IR" dirty="0" smtClean="0"/>
                        <a:t>1-</a:t>
                      </a:r>
                      <a:endParaRPr lang="fa-IR" dirty="0"/>
                    </a:p>
                  </a:txBody>
                  <a:tcPr/>
                </a:tc>
              </a:tr>
              <a:tr h="379730">
                <a:tc>
                  <a:txBody>
                    <a:bodyPr/>
                    <a:lstStyle/>
                    <a:p>
                      <a:pPr algn="ctr" rtl="1"/>
                      <a:r>
                        <a:rPr lang="fa-IR" dirty="0" smtClean="0"/>
                        <a:t>8000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1600000</a:t>
                      </a:r>
                      <a:endParaRPr lang="fa-IR" dirty="0"/>
                    </a:p>
                  </a:txBody>
                  <a:tcPr/>
                </a:tc>
                <a:tc>
                  <a:txBody>
                    <a:bodyPr/>
                    <a:lstStyle/>
                    <a:p>
                      <a:pPr algn="ctr" rtl="1"/>
                      <a:r>
                        <a:rPr lang="fa-IR" dirty="0" smtClean="0"/>
                        <a:t>2400000</a:t>
                      </a:r>
                      <a:endParaRPr lang="fa-IR" dirty="0"/>
                    </a:p>
                  </a:txBody>
                  <a:tcPr/>
                </a:tc>
                <a:tc>
                  <a:txBody>
                    <a:bodyPr/>
                    <a:lstStyle/>
                    <a:p>
                      <a:pPr algn="ctr" rtl="1"/>
                      <a:r>
                        <a:rPr lang="fa-IR" dirty="0" smtClean="0"/>
                        <a:t>200000</a:t>
                      </a:r>
                      <a:endParaRPr lang="fa-IR" dirty="0"/>
                    </a:p>
                  </a:txBody>
                  <a:tcPr/>
                </a:tc>
                <a:tc>
                  <a:txBody>
                    <a:bodyPr/>
                    <a:lstStyle/>
                    <a:p>
                      <a:pPr algn="ctr" rtl="1"/>
                      <a:r>
                        <a:rPr lang="fa-IR" dirty="0" smtClean="0"/>
                        <a:t>4-</a:t>
                      </a:r>
                      <a:endParaRPr lang="fa-IR" dirty="0"/>
                    </a:p>
                  </a:txBody>
                  <a:tcPr/>
                </a:tc>
              </a:tr>
              <a:tr h="379730">
                <a:tc>
                  <a:txBody>
                    <a:bodyPr/>
                    <a:lstStyle/>
                    <a:p>
                      <a:pPr algn="ctr" rtl="1"/>
                      <a:r>
                        <a:rPr lang="fa-IR" dirty="0" smtClean="0"/>
                        <a:t>10000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2000000</a:t>
                      </a:r>
                      <a:endParaRPr lang="fa-IR" dirty="0"/>
                    </a:p>
                  </a:txBody>
                  <a:tcPr/>
                </a:tc>
                <a:tc>
                  <a:txBody>
                    <a:bodyPr/>
                    <a:lstStyle/>
                    <a:p>
                      <a:pPr algn="ctr" rtl="1"/>
                      <a:r>
                        <a:rPr lang="fa-IR" dirty="0" smtClean="0"/>
                        <a:t>3000000</a:t>
                      </a:r>
                      <a:endParaRPr lang="fa-IR" dirty="0"/>
                    </a:p>
                  </a:txBody>
                  <a:tcPr/>
                </a:tc>
                <a:tc>
                  <a:txBody>
                    <a:bodyPr/>
                    <a:lstStyle/>
                    <a:p>
                      <a:pPr algn="ctr" rtl="1"/>
                      <a:r>
                        <a:rPr lang="fa-IR" dirty="0" smtClean="0"/>
                        <a:t>_</a:t>
                      </a:r>
                      <a:endParaRPr lang="fa-IR" dirty="0"/>
                    </a:p>
                  </a:txBody>
                  <a:tcPr/>
                </a:tc>
                <a:tc>
                  <a:txBody>
                    <a:bodyPr/>
                    <a:lstStyle/>
                    <a:p>
                      <a:pPr algn="ctr" rtl="1"/>
                      <a:r>
                        <a:rPr lang="fa-IR" dirty="0" smtClean="0"/>
                        <a:t>∞_+</a:t>
                      </a:r>
                      <a:endParaRPr lang="fa-IR" dirty="0"/>
                    </a:p>
                  </a:txBody>
                  <a:tcPr/>
                </a:tc>
              </a:tr>
              <a:tr h="379730">
                <a:tc>
                  <a:txBody>
                    <a:bodyPr/>
                    <a:lstStyle/>
                    <a:p>
                      <a:pPr algn="ctr" rtl="1"/>
                      <a:r>
                        <a:rPr lang="fa-IR" dirty="0" smtClean="0"/>
                        <a:t>12000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2400000</a:t>
                      </a:r>
                      <a:endParaRPr lang="fa-IR" dirty="0"/>
                    </a:p>
                  </a:txBody>
                  <a:tcPr/>
                </a:tc>
                <a:tc>
                  <a:txBody>
                    <a:bodyPr/>
                    <a:lstStyle/>
                    <a:p>
                      <a:pPr algn="ctr" rtl="1"/>
                      <a:r>
                        <a:rPr lang="fa-IR" dirty="0" smtClean="0"/>
                        <a:t>3600000</a:t>
                      </a:r>
                      <a:endParaRPr lang="fa-IR" dirty="0"/>
                    </a:p>
                  </a:txBody>
                  <a:tcPr/>
                </a:tc>
                <a:tc>
                  <a:txBody>
                    <a:bodyPr/>
                    <a:lstStyle/>
                    <a:p>
                      <a:pPr algn="ctr" rtl="1"/>
                      <a:r>
                        <a:rPr lang="fa-IR" dirty="0" smtClean="0"/>
                        <a:t>200000</a:t>
                      </a:r>
                      <a:endParaRPr lang="fa-IR" dirty="0"/>
                    </a:p>
                  </a:txBody>
                  <a:tcPr/>
                </a:tc>
                <a:tc>
                  <a:txBody>
                    <a:bodyPr/>
                    <a:lstStyle/>
                    <a:p>
                      <a:pPr algn="ctr" rtl="1"/>
                      <a:r>
                        <a:rPr lang="fa-IR" dirty="0" smtClean="0"/>
                        <a:t>6</a:t>
                      </a:r>
                      <a:endParaRPr lang="fa-IR" dirty="0"/>
                    </a:p>
                  </a:txBody>
                  <a:tcPr/>
                </a:tc>
              </a:tr>
              <a:tr h="379730">
                <a:tc>
                  <a:txBody>
                    <a:bodyPr/>
                    <a:lstStyle/>
                    <a:p>
                      <a:pPr algn="ctr" rtl="1"/>
                      <a:r>
                        <a:rPr lang="fa-IR" dirty="0" smtClean="0"/>
                        <a:t>20000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4000000</a:t>
                      </a:r>
                      <a:endParaRPr lang="fa-IR" dirty="0"/>
                    </a:p>
                  </a:txBody>
                  <a:tcPr/>
                </a:tc>
                <a:tc>
                  <a:txBody>
                    <a:bodyPr/>
                    <a:lstStyle/>
                    <a:p>
                      <a:pPr algn="ctr" rtl="1"/>
                      <a:r>
                        <a:rPr lang="fa-IR" dirty="0" smtClean="0"/>
                        <a:t>6000000</a:t>
                      </a:r>
                      <a:endParaRPr lang="fa-IR" dirty="0"/>
                    </a:p>
                  </a:txBody>
                  <a:tcPr/>
                </a:tc>
                <a:tc>
                  <a:txBody>
                    <a:bodyPr/>
                    <a:lstStyle/>
                    <a:p>
                      <a:pPr algn="ctr" rtl="1"/>
                      <a:r>
                        <a:rPr lang="fa-IR" dirty="0" smtClean="0"/>
                        <a:t>1000000</a:t>
                      </a:r>
                      <a:endParaRPr lang="fa-IR" dirty="0"/>
                    </a:p>
                  </a:txBody>
                  <a:tcPr/>
                </a:tc>
                <a:tc>
                  <a:txBody>
                    <a:bodyPr/>
                    <a:lstStyle/>
                    <a:p>
                      <a:pPr algn="ctr" rtl="1"/>
                      <a:r>
                        <a:rPr lang="fa-IR" dirty="0" smtClean="0"/>
                        <a:t>2</a:t>
                      </a:r>
                      <a:endParaRPr lang="fa-IR" dirty="0"/>
                    </a:p>
                  </a:txBody>
                  <a:tcPr/>
                </a:tc>
              </a:tr>
            </a:tbl>
          </a:graphicData>
        </a:graphic>
      </p:graphicFrame>
      <p:sp>
        <p:nvSpPr>
          <p:cNvPr id="6" name="Title 1"/>
          <p:cNvSpPr>
            <a:spLocks noGrp="1"/>
          </p:cNvSpPr>
          <p:nvPr>
            <p:ph type="title"/>
          </p:nvPr>
        </p:nvSpPr>
        <p:spPr>
          <a:xfrm>
            <a:off x="810568" y="112440"/>
            <a:ext cx="7715200" cy="706090"/>
          </a:xfrm>
        </p:spPr>
        <p:txBody>
          <a:bodyPr>
            <a:normAutofit fontScale="90000"/>
          </a:bodyPr>
          <a:lstStyle/>
          <a:p>
            <a:r>
              <a:rPr lang="fa-IR" b="1" dirty="0" smtClean="0"/>
              <a:t/>
            </a:r>
            <a:br>
              <a:rPr lang="fa-IR" b="1" dirty="0" smtClean="0"/>
            </a:br>
            <a:r>
              <a:rPr lang="fa-IR" b="1" dirty="0" smtClean="0"/>
              <a:t/>
            </a:r>
            <a:br>
              <a:rPr lang="fa-IR" b="1" dirty="0" smtClean="0"/>
            </a:br>
            <a:r>
              <a:rPr lang="fa-IR" b="1" dirty="0" smtClean="0">
                <a:solidFill>
                  <a:srgbClr val="FFFF00"/>
                </a:solidFill>
              </a:rPr>
              <a:t>مثال</a:t>
            </a:r>
            <a:r>
              <a:rPr lang="en-US" b="1" dirty="0"/>
              <a:t/>
            </a:r>
            <a:br>
              <a:rPr lang="en-US" b="1" dirty="0"/>
            </a:br>
            <a:r>
              <a:rPr lang="en-US" b="1" dirty="0" smtClean="0"/>
              <a:t/>
            </a:r>
            <a:br>
              <a:rPr lang="en-US" b="1" dirty="0" smtClean="0"/>
            </a:br>
            <a:endParaRPr lang="fa-IR" dirty="0"/>
          </a:p>
        </p:txBody>
      </p:sp>
    </p:spTree>
    <p:extLst>
      <p:ext uri="{BB962C8B-B14F-4D97-AF65-F5344CB8AC3E}">
        <p14:creationId xmlns:p14="http://schemas.microsoft.com/office/powerpoint/2010/main" val="2521590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solidFill>
                  <a:srgbClr val="FFFF00"/>
                </a:solidFill>
              </a:rPr>
              <a:t>مثال</a:t>
            </a:r>
            <a:endParaRPr lang="fa-IR" dirty="0">
              <a:solidFill>
                <a:srgbClr val="FFFF00"/>
              </a:solidFill>
            </a:endParaRPr>
          </a:p>
        </p:txBody>
      </p:sp>
      <p:sp>
        <p:nvSpPr>
          <p:cNvPr id="3" name="Content Placeholder 2"/>
          <p:cNvSpPr>
            <a:spLocks noGrp="1"/>
          </p:cNvSpPr>
          <p:nvPr>
            <p:ph idx="1"/>
          </p:nvPr>
        </p:nvSpPr>
        <p:spPr>
          <a:xfrm>
            <a:off x="251520" y="908720"/>
            <a:ext cx="8568952" cy="4968552"/>
          </a:xfrm>
        </p:spPr>
        <p:txBody>
          <a:bodyPr>
            <a:normAutofit fontScale="25000" lnSpcReduction="20000"/>
          </a:bodyPr>
          <a:lstStyle/>
          <a:p>
            <a:endParaRPr lang="en-US" dirty="0" smtClean="0"/>
          </a:p>
          <a:p>
            <a:pPr marL="0" indent="0">
              <a:buNone/>
            </a:pPr>
            <a:r>
              <a:rPr lang="fa-IR" sz="8400" b="1" dirty="0" smtClean="0">
                <a:latin typeface="2  Nazanin"/>
              </a:rPr>
              <a:t>فرض کنيد40.000=</a:t>
            </a:r>
            <a:r>
              <a:rPr lang="en-US" sz="8400" b="1" dirty="0" smtClean="0">
                <a:latin typeface="2  Nazanin"/>
              </a:rPr>
              <a:t>P </a:t>
            </a:r>
            <a:r>
              <a:rPr lang="fa-IR" sz="8400" b="1" dirty="0" smtClean="0">
                <a:latin typeface="2  Nazanin"/>
              </a:rPr>
              <a:t>و25.000=</a:t>
            </a:r>
            <a:r>
              <a:rPr lang="en-US" sz="8400" b="1" dirty="0" smtClean="0">
                <a:latin typeface="2  Nazanin"/>
              </a:rPr>
              <a:t>V </a:t>
            </a:r>
            <a:r>
              <a:rPr lang="fa-IR" sz="8400" b="1" dirty="0" smtClean="0">
                <a:latin typeface="2  Nazanin"/>
              </a:rPr>
              <a:t>و 105.000=</a:t>
            </a:r>
            <a:r>
              <a:rPr lang="en-US" sz="8400" b="1" dirty="0" smtClean="0">
                <a:latin typeface="2  Nazanin"/>
              </a:rPr>
              <a:t>F  </a:t>
            </a:r>
            <a:r>
              <a:rPr lang="fa-IR" sz="8400" b="1" dirty="0" smtClean="0">
                <a:latin typeface="2  Nazanin"/>
              </a:rPr>
              <a:t>باشد. اگر اين شرکت 8.000واحد محصول به فروش برساند، مقدار سود قبل از بهره و ماليات 15.000.000 ريال و درجه اهرم عملياتى مساوى با 8خواهد شد</a:t>
            </a:r>
            <a:r>
              <a:rPr lang="en-US" sz="8400" b="1" dirty="0" smtClean="0">
                <a:latin typeface="2  Nazanin"/>
              </a:rPr>
              <a:t>:</a:t>
            </a:r>
          </a:p>
          <a:p>
            <a:pPr marL="0" indent="0">
              <a:buNone/>
            </a:pPr>
            <a:r>
              <a:rPr lang="fa-IR" sz="8400" b="1" dirty="0" smtClean="0">
                <a:latin typeface="2  Nazanin"/>
              </a:rPr>
              <a:t>سود قبل از بهره و ماليات</a:t>
            </a:r>
            <a:r>
              <a:rPr lang="en-US" sz="8400" b="1" dirty="0" smtClean="0">
                <a:latin typeface="2  Nazanin"/>
              </a:rPr>
              <a:t> (EBTT) :</a:t>
            </a:r>
          </a:p>
          <a:p>
            <a:pPr algn="ctr"/>
            <a:r>
              <a:rPr lang="en-US" sz="8400" b="1" dirty="0" smtClean="0">
                <a:solidFill>
                  <a:srgbClr val="C00000"/>
                </a:solidFill>
                <a:latin typeface="2  Nazanin"/>
              </a:rPr>
              <a:t>EBTT =8.000(40.000-25.000)-105.000=15.000.000</a:t>
            </a:r>
          </a:p>
          <a:p>
            <a:pPr marL="0" indent="0">
              <a:buNone/>
            </a:pPr>
            <a:r>
              <a:rPr lang="fa-IR" sz="8400" b="1" dirty="0" smtClean="0">
                <a:latin typeface="2  Nazanin"/>
              </a:rPr>
              <a:t>اگر در دوره مالي، سطح فروش يک درصد افزايش يابد (يعنى از 8.000واحد به 8.080واحد برسد)، سود قبل از بهره و ماليات</a:t>
            </a:r>
            <a:r>
              <a:rPr lang="en-US" sz="8400" b="1" dirty="0" smtClean="0">
                <a:latin typeface="2  Nazanin"/>
              </a:rPr>
              <a:t> (EBTT) </a:t>
            </a:r>
            <a:r>
              <a:rPr lang="fa-IR" sz="8400" b="1" dirty="0" smtClean="0">
                <a:latin typeface="2  Nazanin"/>
              </a:rPr>
              <a:t>چه مقدار خواهد شد؟</a:t>
            </a:r>
            <a:endParaRPr lang="en-US" sz="8400" b="1" dirty="0" smtClean="0">
              <a:latin typeface="2  Nazanin"/>
            </a:endParaRPr>
          </a:p>
          <a:p>
            <a:pPr marL="0" indent="0">
              <a:buNone/>
            </a:pPr>
            <a:r>
              <a:rPr lang="fa-IR" sz="8400" b="1" dirty="0" smtClean="0">
                <a:latin typeface="2  Nazanin"/>
              </a:rPr>
              <a:t>اگر 8.080=</a:t>
            </a:r>
            <a:r>
              <a:rPr lang="en-US" sz="8400" b="1" dirty="0" smtClean="0">
                <a:latin typeface="2  Nazanin"/>
              </a:rPr>
              <a:t>Q  </a:t>
            </a:r>
            <a:r>
              <a:rPr lang="fa-IR" sz="8400" b="1" dirty="0" smtClean="0">
                <a:latin typeface="2  Nazanin"/>
              </a:rPr>
              <a:t>باشد، سود قبل از بهره و ماليات مساوى است با</a:t>
            </a:r>
            <a:r>
              <a:rPr lang="en-US" sz="8400" b="1" dirty="0" smtClean="0">
                <a:latin typeface="2  Nazanin"/>
              </a:rPr>
              <a:t>:</a:t>
            </a:r>
          </a:p>
          <a:p>
            <a:pPr algn="ctr"/>
            <a:r>
              <a:rPr lang="en-US" sz="8400" b="1" dirty="0" smtClean="0">
                <a:latin typeface="2  Nazanin"/>
              </a:rPr>
              <a:t> </a:t>
            </a:r>
            <a:r>
              <a:rPr lang="en-US" sz="8400" b="1" dirty="0" smtClean="0">
                <a:solidFill>
                  <a:srgbClr val="C00000"/>
                </a:solidFill>
                <a:latin typeface="2  Nazanin"/>
              </a:rPr>
              <a:t>EBTT =8.080(40.000-25.000)-105.000=16.200.000</a:t>
            </a:r>
          </a:p>
          <a:p>
            <a:pPr marL="0" indent="0">
              <a:buNone/>
            </a:pPr>
            <a:r>
              <a:rPr lang="fa-IR" sz="8400" b="1" dirty="0" smtClean="0">
                <a:latin typeface="2  Nazanin"/>
              </a:rPr>
              <a:t>بنابراين، درصد تغييرات سود قبل از بهره و ماليات مساوى است با</a:t>
            </a:r>
            <a:r>
              <a:rPr lang="en-US" sz="8400" b="1" dirty="0" smtClean="0">
                <a:latin typeface="2  Nazanin"/>
              </a:rPr>
              <a:t>: </a:t>
            </a:r>
          </a:p>
          <a:p>
            <a:pPr algn="ctr"/>
            <a:r>
              <a:rPr lang="en-US" sz="8400" b="1" dirty="0" smtClean="0">
                <a:solidFill>
                  <a:srgbClr val="C00000"/>
                </a:solidFill>
                <a:latin typeface="2  Nazanin"/>
              </a:rPr>
              <a:t>16.200.000-15.000.000/15.000.000=8%</a:t>
            </a:r>
          </a:p>
          <a:p>
            <a:pPr marL="0" indent="0">
              <a:buNone/>
            </a:pPr>
            <a:r>
              <a:rPr lang="fa-IR" sz="8400" b="1" dirty="0" smtClean="0">
                <a:latin typeface="2  Nazanin"/>
              </a:rPr>
              <a:t>اگر فروش ۱۲ درصد کاهش يابد، سود قبل از بهره و ماليات</a:t>
            </a:r>
            <a:r>
              <a:rPr lang="en-US" sz="8400" b="1" dirty="0" smtClean="0">
                <a:latin typeface="2  Nazanin"/>
              </a:rPr>
              <a:t> (EBTT) </a:t>
            </a:r>
            <a:r>
              <a:rPr lang="fa-IR" sz="8400" b="1" dirty="0" smtClean="0">
                <a:latin typeface="2  Nazanin"/>
              </a:rPr>
              <a:t>چه مقدار مى‌شود؟ در اين‌صورت براى محاسبه درصد تغيير سود بايد درصد فروش را در درجه اهرم عملياتى ضرب کرد و به اين ترتيب رقم سود قبل از بهره و ماليات </a:t>
            </a:r>
            <a:r>
              <a:rPr lang="en-US" sz="8400" b="1" dirty="0" smtClean="0">
                <a:latin typeface="2  Nazanin"/>
              </a:rPr>
              <a:t>(EBTT) </a:t>
            </a:r>
            <a:r>
              <a:rPr lang="fa-IR" sz="8400" b="1" dirty="0" smtClean="0">
                <a:latin typeface="2  Nazanin"/>
              </a:rPr>
              <a:t>منفى نود و شش</a:t>
            </a:r>
          </a:p>
          <a:p>
            <a:pPr marL="0" indent="0">
              <a:buNone/>
            </a:pPr>
            <a:r>
              <a:rPr lang="fa-IR" sz="8400" b="1" dirty="0" smtClean="0">
                <a:latin typeface="2  Nazanin"/>
              </a:rPr>
              <a:t>درصد کاهش مى‌يابد</a:t>
            </a:r>
            <a:r>
              <a:rPr lang="en-US" sz="8400" b="1" dirty="0" smtClean="0">
                <a:latin typeface="2  Nazanin"/>
              </a:rPr>
              <a:t>:</a:t>
            </a:r>
          </a:p>
          <a:p>
            <a:pPr algn="ctr">
              <a:buNone/>
            </a:pPr>
            <a:r>
              <a:rPr lang="fa-IR" sz="8400" b="1" dirty="0" smtClean="0">
                <a:solidFill>
                  <a:srgbClr val="7030A0"/>
                </a:solidFill>
                <a:latin typeface="2  Nazanin"/>
              </a:rPr>
              <a:t>96%-=8*12%-</a:t>
            </a:r>
            <a:endParaRPr lang="en-US" sz="8400" b="1" dirty="0" smtClean="0">
              <a:solidFill>
                <a:srgbClr val="7030A0"/>
              </a:solidFill>
              <a:latin typeface="2  Nazanin"/>
            </a:endParaRPr>
          </a:p>
          <a:p>
            <a:endParaRPr lang="fa-I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solidFill>
                  <a:srgbClr val="FFFF00"/>
                </a:solidFill>
              </a:rPr>
              <a:t>نتايج تغییرات </a:t>
            </a:r>
            <a:r>
              <a:rPr lang="fa-IR" b="1" dirty="0">
                <a:solidFill>
                  <a:srgbClr val="FFFF00"/>
                </a:solidFill>
              </a:rPr>
              <a:t>درجه اهرم </a:t>
            </a:r>
            <a:r>
              <a:rPr lang="fa-IR" b="1" dirty="0" smtClean="0">
                <a:solidFill>
                  <a:srgbClr val="FFFF00"/>
                </a:solidFill>
              </a:rPr>
              <a:t>عملیاتی</a:t>
            </a:r>
            <a:endParaRPr lang="fa-IR" dirty="0">
              <a:solidFill>
                <a:srgbClr val="FFFF00"/>
              </a:solidFill>
            </a:endParaRPr>
          </a:p>
        </p:txBody>
      </p:sp>
      <p:sp>
        <p:nvSpPr>
          <p:cNvPr id="3" name="Content Placeholder 2"/>
          <p:cNvSpPr>
            <a:spLocks noGrp="1"/>
          </p:cNvSpPr>
          <p:nvPr>
            <p:ph idx="1"/>
          </p:nvPr>
        </p:nvSpPr>
        <p:spPr>
          <a:xfrm>
            <a:off x="611560" y="908720"/>
            <a:ext cx="8280920" cy="4968552"/>
          </a:xfrm>
        </p:spPr>
        <p:txBody>
          <a:bodyPr>
            <a:normAutofit lnSpcReduction="10000"/>
          </a:bodyPr>
          <a:lstStyle/>
          <a:p>
            <a:pPr lvl="0"/>
            <a:r>
              <a:rPr lang="fa-IR" dirty="0"/>
              <a:t>با افزایش تعداد فروش، درجه اهرم عملیاتی(</a:t>
            </a:r>
            <a:r>
              <a:rPr lang="en-US" dirty="0"/>
              <a:t>DOL</a:t>
            </a:r>
            <a:r>
              <a:rPr lang="fa-IR" dirty="0"/>
              <a:t>) کاهش می یابد.</a:t>
            </a:r>
            <a:endParaRPr lang="en-US" dirty="0"/>
          </a:p>
          <a:p>
            <a:pPr lvl="0"/>
            <a:r>
              <a:rPr lang="fa-IR" dirty="0"/>
              <a:t>اگر تعداد فروش صفر باشد، درجه اهرم عملیاتی صفر است.</a:t>
            </a:r>
            <a:endParaRPr lang="en-US" dirty="0"/>
          </a:p>
          <a:p>
            <a:pPr lvl="0"/>
            <a:r>
              <a:rPr lang="fa-IR" dirty="0"/>
              <a:t>اگر تعداد فروش کمتر از نقطه سر به سر باشد، درجه اهرم عملیاتی منفی است.</a:t>
            </a:r>
            <a:endParaRPr lang="en-US" dirty="0"/>
          </a:p>
          <a:p>
            <a:pPr lvl="0"/>
            <a:r>
              <a:rPr lang="fa-IR" dirty="0"/>
              <a:t>اگر تعداد فروش معادل نقطه سر به سر باشد، درجه اهرم عملیاتی بی نهایت می شود.</a:t>
            </a:r>
            <a:endParaRPr lang="en-US" dirty="0"/>
          </a:p>
          <a:p>
            <a:pPr lvl="0"/>
            <a:r>
              <a:rPr lang="fa-IR" dirty="0"/>
              <a:t>اگر تعداد فروش بیشتر از نقطه سر به سر باشد، درجه اهرم عملیاتی مثبت است(شرکت سودآور است). </a:t>
            </a:r>
          </a:p>
          <a:p>
            <a:pPr lvl="0"/>
            <a:r>
              <a:rPr lang="fa-IR" dirty="0"/>
              <a:t>درجه اهرم عملیاتی کلیه اعداد را می تواند اختیار کند بجز اعداد بین صفر تا 1.</a:t>
            </a:r>
            <a:endParaRPr lang="en-US" dirty="0"/>
          </a:p>
          <a:p>
            <a:endParaRPr lang="fa-IR" dirty="0"/>
          </a:p>
        </p:txBody>
      </p:sp>
    </p:spTree>
    <p:extLst>
      <p:ext uri="{BB962C8B-B14F-4D97-AF65-F5344CB8AC3E}">
        <p14:creationId xmlns:p14="http://schemas.microsoft.com/office/powerpoint/2010/main" val="5356572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908720"/>
            <a:ext cx="8136904" cy="4968552"/>
          </a:xfrm>
        </p:spPr>
        <p:txBody>
          <a:bodyPr>
            <a:normAutofit/>
          </a:bodyPr>
          <a:lstStyle/>
          <a:p>
            <a:pPr marL="0" indent="0">
              <a:buNone/>
            </a:pPr>
            <a:endParaRPr lang="fa-IR" sz="2000" b="1" dirty="0" smtClean="0"/>
          </a:p>
          <a:p>
            <a:pPr marL="0" indent="0">
              <a:buNone/>
            </a:pPr>
            <a:r>
              <a:rPr lang="ar-SA" sz="3200" b="1" dirty="0" smtClean="0"/>
              <a:t>یکی </a:t>
            </a:r>
            <a:r>
              <a:rPr lang="ar-SA" sz="3200" b="1" dirty="0"/>
              <a:t>از کاربردهای اهرم عملیاتی اندازه گیری خطا در پیش بینی سود عملیاتی است</a:t>
            </a:r>
            <a:endParaRPr lang="fa-IR" sz="3200" b="1" dirty="0"/>
          </a:p>
        </p:txBody>
      </p:sp>
      <p:sp>
        <p:nvSpPr>
          <p:cNvPr id="5" name="Title 1"/>
          <p:cNvSpPr>
            <a:spLocks noGrp="1"/>
          </p:cNvSpPr>
          <p:nvPr>
            <p:ph type="title"/>
          </p:nvPr>
        </p:nvSpPr>
        <p:spPr>
          <a:xfrm>
            <a:off x="810568" y="112440"/>
            <a:ext cx="7715200" cy="706090"/>
          </a:xfrm>
        </p:spPr>
        <p:txBody>
          <a:bodyPr>
            <a:normAutofit fontScale="90000"/>
          </a:bodyPr>
          <a:lstStyle/>
          <a:p>
            <a:r>
              <a:rPr lang="ar-SA" b="1" dirty="0" smtClean="0">
                <a:solidFill>
                  <a:srgbClr val="FFFF00"/>
                </a:solidFill>
              </a:rPr>
              <a:t>کاربرد </a:t>
            </a:r>
            <a:r>
              <a:rPr lang="ar-SA" b="1" dirty="0">
                <a:solidFill>
                  <a:srgbClr val="FFFF00"/>
                </a:solidFill>
              </a:rPr>
              <a:t>اهرم عملیاتی</a:t>
            </a:r>
            <a:endParaRPr lang="fa-IR" dirty="0">
              <a:solidFill>
                <a:srgbClr val="FFFF00"/>
              </a:solidFill>
            </a:endParaRPr>
          </a:p>
        </p:txBody>
      </p:sp>
    </p:spTree>
    <p:extLst>
      <p:ext uri="{BB962C8B-B14F-4D97-AF65-F5344CB8AC3E}">
        <p14:creationId xmlns:p14="http://schemas.microsoft.com/office/powerpoint/2010/main" val="2101897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76582"/>
            <a:ext cx="7715200" cy="706090"/>
          </a:xfrm>
        </p:spPr>
        <p:txBody>
          <a:bodyPr>
            <a:normAutofit fontScale="90000"/>
          </a:bodyPr>
          <a:lstStyle/>
          <a:p>
            <a:r>
              <a:rPr lang="fa-IR" dirty="0" smtClean="0">
                <a:solidFill>
                  <a:srgbClr val="FFFF00"/>
                </a:solidFill>
              </a:rPr>
              <a:t>ریسک تجاری</a:t>
            </a:r>
            <a:endParaRPr lang="fa-IR" dirty="0">
              <a:solidFill>
                <a:srgbClr val="FFFF00"/>
              </a:solidFill>
            </a:endParaRPr>
          </a:p>
        </p:txBody>
      </p:sp>
      <p:sp>
        <p:nvSpPr>
          <p:cNvPr id="3" name="Content Placeholder 2"/>
          <p:cNvSpPr>
            <a:spLocks noGrp="1"/>
          </p:cNvSpPr>
          <p:nvPr>
            <p:ph idx="1"/>
          </p:nvPr>
        </p:nvSpPr>
        <p:spPr>
          <a:xfrm>
            <a:off x="611560" y="908720"/>
            <a:ext cx="7920880" cy="4968552"/>
          </a:xfrm>
        </p:spPr>
        <p:txBody>
          <a:bodyPr>
            <a:normAutofit/>
          </a:bodyPr>
          <a:lstStyle/>
          <a:p>
            <a:pPr marL="0" indent="0">
              <a:buNone/>
            </a:pPr>
            <a:r>
              <a:rPr lang="fa-IR" sz="2800" b="1" dirty="0"/>
              <a:t>اهرم عملیاتی شاخص ریسک تجاری است. ریسک تجاری عبارت است از نوسان پذیری در سود به دلیل تغییرات فروش </a:t>
            </a:r>
            <a:r>
              <a:rPr lang="fa-IR" sz="2800" b="1" dirty="0" smtClean="0"/>
              <a:t>و استفاده </a:t>
            </a:r>
            <a:r>
              <a:rPr lang="fa-IR" sz="2800" b="1" dirty="0"/>
              <a:t>از هزینه های ثابت عملیاتی در ساختار و هزینه های شرکت.</a:t>
            </a:r>
          </a:p>
          <a:p>
            <a:pPr marL="0" indent="0">
              <a:buNone/>
            </a:pPr>
            <a:r>
              <a:rPr lang="fa-IR" sz="2800" b="1" dirty="0" smtClean="0"/>
              <a:t>هر </a:t>
            </a:r>
            <a:r>
              <a:rPr lang="fa-IR" sz="2800" b="1" dirty="0"/>
              <a:t>چه اهرم عملیاتی شرکتی بالاتر باشد ریسک تجاری شرکت بیشتر است. در شرایط رونق اقتصادی، شرکت با </a:t>
            </a:r>
            <a:r>
              <a:rPr lang="fa-IR" sz="2800" b="1" dirty="0" smtClean="0"/>
              <a:t>اهرم عملیاتی </a:t>
            </a:r>
            <a:r>
              <a:rPr lang="fa-IR" sz="2800" b="1" dirty="0"/>
              <a:t>بالا، سود بیشتری خلق می کند و در شرایط رکود اقتصادی، با زیان بیشتری مواجه </a:t>
            </a:r>
            <a:r>
              <a:rPr lang="fa-IR" sz="2800" b="1" dirty="0" smtClean="0"/>
              <a:t>می شود.</a:t>
            </a:r>
          </a:p>
          <a:p>
            <a:pPr marL="0" indent="0">
              <a:buNone/>
            </a:pPr>
            <a:endParaRPr lang="en-US" sz="2800" dirty="0"/>
          </a:p>
          <a:p>
            <a:pPr marL="0" indent="0">
              <a:buNone/>
            </a:pPr>
            <a:endParaRPr lang="fa-IR" sz="2800" dirty="0"/>
          </a:p>
        </p:txBody>
      </p:sp>
    </p:spTree>
    <p:extLst>
      <p:ext uri="{BB962C8B-B14F-4D97-AF65-F5344CB8AC3E}">
        <p14:creationId xmlns:p14="http://schemas.microsoft.com/office/powerpoint/2010/main" val="19776678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97692"/>
            <a:ext cx="7715200" cy="706090"/>
          </a:xfrm>
        </p:spPr>
        <p:txBody>
          <a:bodyPr>
            <a:normAutofit fontScale="90000"/>
          </a:bodyPr>
          <a:lstStyle/>
          <a:p>
            <a:r>
              <a:rPr lang="fa-IR" dirty="0" smtClean="0">
                <a:solidFill>
                  <a:srgbClr val="FFFF00"/>
                </a:solidFill>
              </a:rPr>
              <a:t>رابطه </a:t>
            </a:r>
            <a:r>
              <a:rPr lang="en-US" dirty="0" smtClean="0">
                <a:solidFill>
                  <a:srgbClr val="FFFF00"/>
                </a:solidFill>
              </a:rPr>
              <a:t>EPS - EBIT</a:t>
            </a:r>
            <a:endParaRPr lang="fa-IR" dirty="0">
              <a:solidFill>
                <a:srgbClr val="FFFF00"/>
              </a:solidFill>
            </a:endParaRPr>
          </a:p>
        </p:txBody>
      </p:sp>
      <p:sp>
        <p:nvSpPr>
          <p:cNvPr id="3" name="Content Placeholder 2"/>
          <p:cNvSpPr>
            <a:spLocks noGrp="1"/>
          </p:cNvSpPr>
          <p:nvPr>
            <p:ph idx="1"/>
          </p:nvPr>
        </p:nvSpPr>
        <p:spPr/>
        <p:txBody>
          <a:bodyPr/>
          <a:lstStyle/>
          <a:p>
            <a:pPr marL="0" indent="0">
              <a:buNone/>
            </a:pPr>
            <a:r>
              <a:rPr lang="fa-IR" dirty="0" smtClean="0"/>
              <a:t>برای رابطه سود هر سهم (</a:t>
            </a:r>
            <a:r>
              <a:rPr lang="en-US" dirty="0" smtClean="0"/>
              <a:t>EPS</a:t>
            </a:r>
            <a:r>
              <a:rPr lang="fa-IR" dirty="0" smtClean="0"/>
              <a:t>) ابتدا سود قبل از بهره و مالیات (</a:t>
            </a:r>
            <a:r>
              <a:rPr lang="en-US" dirty="0" smtClean="0"/>
              <a:t>EBIT</a:t>
            </a:r>
            <a:r>
              <a:rPr lang="fa-IR" dirty="0" smtClean="0"/>
              <a:t>) محاسبه شده سپس از آن هزينه مالیات و بهره را کسر می کنند، عدد حاصل سود پس از مالیات است. از سود پس از مالیات اگر سود سهام ممتاز را کسر کنیم آنچه باقی می ماند سود سهامداران عادی است و در صورتی که سود سهامداران عادی را به تعداد سهام عادی تقسیم کنیم سود هر سهم (</a:t>
            </a:r>
            <a:r>
              <a:rPr lang="en-US" dirty="0" smtClean="0"/>
              <a:t>EPS</a:t>
            </a:r>
            <a:r>
              <a:rPr lang="fa-IR" dirty="0" smtClean="0"/>
              <a:t>) به دست می آید.</a:t>
            </a:r>
            <a:endParaRPr lang="fa-IR" dirty="0"/>
          </a:p>
        </p:txBody>
      </p:sp>
    </p:spTree>
    <p:extLst>
      <p:ext uri="{BB962C8B-B14F-4D97-AF65-F5344CB8AC3E}">
        <p14:creationId xmlns:p14="http://schemas.microsoft.com/office/powerpoint/2010/main" val="33601564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solidFill>
                  <a:srgbClr val="FFFF00"/>
                </a:solidFill>
              </a:rPr>
              <a:t>رابطه </a:t>
            </a:r>
            <a:r>
              <a:rPr lang="en-US" dirty="0">
                <a:solidFill>
                  <a:srgbClr val="FFFF00"/>
                </a:solidFill>
              </a:rPr>
              <a:t>EPS - EBIT</a:t>
            </a:r>
            <a:endParaRPr lang="fa-IR" dirty="0">
              <a:solidFill>
                <a:srgbClr val="FFFF00"/>
              </a:solidFill>
            </a:endParaRPr>
          </a:p>
        </p:txBody>
      </p:sp>
      <p:sp>
        <p:nvSpPr>
          <p:cNvPr id="3" name="Content Placeholder 2"/>
          <p:cNvSpPr>
            <a:spLocks noGrp="1"/>
          </p:cNvSpPr>
          <p:nvPr>
            <p:ph idx="1"/>
          </p:nvPr>
        </p:nvSpPr>
        <p:spPr>
          <a:xfrm>
            <a:off x="971600" y="980728"/>
            <a:ext cx="7560840" cy="4968552"/>
          </a:xfrm>
        </p:spPr>
        <p:txBody>
          <a:bodyPr/>
          <a:lstStyle/>
          <a:p>
            <a:endParaRPr lang="fa-IR" dirty="0" smtClean="0"/>
          </a:p>
          <a:p>
            <a:endParaRPr lang="fa-IR" dirty="0"/>
          </a:p>
          <a:p>
            <a:endParaRPr lang="fa-IR" dirty="0" smtClean="0"/>
          </a:p>
          <a:p>
            <a:endParaRPr lang="fa-IR" dirty="0"/>
          </a:p>
          <a:p>
            <a:endParaRPr lang="fa-IR" dirty="0" smtClean="0"/>
          </a:p>
          <a:p>
            <a:endParaRPr lang="fa-IR" dirty="0"/>
          </a:p>
        </p:txBody>
      </p:sp>
      <p:pic>
        <p:nvPicPr>
          <p:cNvPr id="4" name="Picture 10"/>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99592" y="3832017"/>
            <a:ext cx="4306461" cy="749111"/>
          </a:xfrm>
          <a:prstGeom prst="rect">
            <a:avLst/>
          </a:prstGeom>
          <a:noFill/>
        </p:spPr>
      </p:pic>
      <p:pic>
        <p:nvPicPr>
          <p:cNvPr id="5"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95736" y="4509121"/>
            <a:ext cx="4249042" cy="792088"/>
          </a:xfrm>
          <a:prstGeom prst="rect">
            <a:avLst/>
          </a:prstGeom>
          <a:noFill/>
        </p:spPr>
      </p:pic>
      <p:pic>
        <p:nvPicPr>
          <p:cNvPr id="6"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79912" y="5301209"/>
            <a:ext cx="3847105" cy="720080"/>
          </a:xfrm>
          <a:prstGeom prst="rect">
            <a:avLst/>
          </a:prstGeom>
          <a:noFill/>
        </p:spPr>
      </p:pic>
      <p:sp>
        <p:nvSpPr>
          <p:cNvPr id="7" name="Rectangle 6"/>
          <p:cNvSpPr/>
          <p:nvPr/>
        </p:nvSpPr>
        <p:spPr>
          <a:xfrm>
            <a:off x="668601" y="1052736"/>
            <a:ext cx="8151871" cy="3600986"/>
          </a:xfrm>
          <a:prstGeom prst="rect">
            <a:avLst/>
          </a:prstGeom>
        </p:spPr>
        <p:txBody>
          <a:bodyPr wrap="square">
            <a:spAutoFit/>
          </a:bodyPr>
          <a:lstStyle/>
          <a:p>
            <a:pPr>
              <a:buNone/>
            </a:pPr>
            <a:r>
              <a:rPr lang="fa-IR" sz="3000" dirty="0">
                <a:cs typeface="B Nazanin" pitchFamily="2" charset="-78"/>
              </a:rPr>
              <a:t>اگر سود قبل از بهره و مالیات را با </a:t>
            </a:r>
            <a:r>
              <a:rPr lang="en-US" sz="3000" dirty="0">
                <a:cs typeface="B Nazanin" pitchFamily="2" charset="-78"/>
              </a:rPr>
              <a:t>y</a:t>
            </a:r>
            <a:r>
              <a:rPr lang="fa-IR" sz="3000" dirty="0">
                <a:cs typeface="B Nazanin" pitchFamily="2" charset="-78"/>
              </a:rPr>
              <a:t> نشان دهیم، آن گاه رابطه بین سود هر سهم و سود قبل از بهره و مالیات به شکل زیر است</a:t>
            </a:r>
            <a:r>
              <a:rPr lang="fa-IR" sz="3000" dirty="0" smtClean="0">
                <a:cs typeface="B Nazanin" pitchFamily="2" charset="-78"/>
              </a:rPr>
              <a:t>:</a:t>
            </a:r>
          </a:p>
          <a:p>
            <a:pPr>
              <a:buNone/>
            </a:pPr>
            <a:r>
              <a:rPr lang="en-US" sz="3000" dirty="0">
                <a:cs typeface="B Nazanin" pitchFamily="2" charset="-78"/>
              </a:rPr>
              <a:t>N</a:t>
            </a:r>
            <a:r>
              <a:rPr lang="fa-IR" sz="3000" dirty="0">
                <a:cs typeface="B Nazanin" pitchFamily="2" charset="-78"/>
              </a:rPr>
              <a:t>: تعداد سهام عادی</a:t>
            </a:r>
            <a:endParaRPr lang="en-US" sz="3000" dirty="0">
              <a:cs typeface="B Nazanin" pitchFamily="2" charset="-78"/>
            </a:endParaRPr>
          </a:p>
          <a:p>
            <a:pPr>
              <a:buNone/>
            </a:pPr>
            <a:r>
              <a:rPr lang="en-US" sz="3000" dirty="0">
                <a:cs typeface="B Nazanin" pitchFamily="2" charset="-78"/>
              </a:rPr>
              <a:t>E</a:t>
            </a:r>
            <a:r>
              <a:rPr lang="fa-IR" sz="3000" dirty="0">
                <a:cs typeface="B Nazanin" pitchFamily="2" charset="-78"/>
              </a:rPr>
              <a:t>: سود سهام </a:t>
            </a:r>
            <a:r>
              <a:rPr lang="fa-IR" sz="3000" dirty="0" smtClean="0">
                <a:cs typeface="B Nazanin" pitchFamily="2" charset="-78"/>
              </a:rPr>
              <a:t>ممتاز</a:t>
            </a:r>
            <a:endParaRPr lang="en-US" sz="3000" dirty="0">
              <a:cs typeface="B Nazanin" pitchFamily="2" charset="-78"/>
            </a:endParaRPr>
          </a:p>
          <a:p>
            <a:r>
              <a:rPr lang="fa-IR" sz="3000" dirty="0">
                <a:cs typeface="B Nazanin" pitchFamily="2" charset="-78"/>
              </a:rPr>
              <a:t>رابطه آخر نشان می دهد در هر سطحی از </a:t>
            </a:r>
            <a:r>
              <a:rPr lang="fa-IR" sz="3000" b="1" dirty="0">
                <a:cs typeface="B Nazanin" pitchFamily="2" charset="-78"/>
              </a:rPr>
              <a:t>سود عملیاتی(</a:t>
            </a:r>
            <a:r>
              <a:rPr lang="en-US" sz="3000" b="1" dirty="0">
                <a:cs typeface="B Nazanin" pitchFamily="2" charset="-78"/>
              </a:rPr>
              <a:t>y</a:t>
            </a:r>
            <a:r>
              <a:rPr lang="fa-IR" sz="3000" b="1" dirty="0">
                <a:cs typeface="B Nazanin" pitchFamily="2" charset="-78"/>
              </a:rPr>
              <a:t>)، سود هر سهم(</a:t>
            </a:r>
            <a:r>
              <a:rPr lang="en-US" sz="3000" b="1" dirty="0">
                <a:cs typeface="B Nazanin" pitchFamily="2" charset="-78"/>
              </a:rPr>
              <a:t>EPS</a:t>
            </a:r>
            <a:r>
              <a:rPr lang="fa-IR" sz="3000" b="1" dirty="0">
                <a:cs typeface="B Nazanin" pitchFamily="2" charset="-78"/>
              </a:rPr>
              <a:t>)</a:t>
            </a:r>
            <a:r>
              <a:rPr lang="fa-IR" sz="3000" dirty="0">
                <a:cs typeface="B Nazanin" pitchFamily="2" charset="-78"/>
              </a:rPr>
              <a:t> چقدر است</a:t>
            </a:r>
            <a:r>
              <a:rPr lang="fa-IR" sz="3000" dirty="0" smtClean="0">
                <a:cs typeface="B Nazanin" pitchFamily="2" charset="-78"/>
              </a:rPr>
              <a:t>.</a:t>
            </a:r>
          </a:p>
          <a:p>
            <a:endParaRPr lang="en-US" sz="3000" dirty="0">
              <a:cs typeface="B Nazanin" pitchFamily="2" charset="-78"/>
            </a:endParaRPr>
          </a:p>
          <a:p>
            <a:pPr>
              <a:buNone/>
            </a:pPr>
            <a:endParaRPr lang="fa-IR" dirty="0"/>
          </a:p>
        </p:txBody>
      </p:sp>
    </p:spTree>
    <p:extLst>
      <p:ext uri="{BB962C8B-B14F-4D97-AF65-F5344CB8AC3E}">
        <p14:creationId xmlns:p14="http://schemas.microsoft.com/office/powerpoint/2010/main" val="3667113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3652"/>
            <a:ext cx="7715200" cy="706090"/>
          </a:xfrm>
        </p:spPr>
        <p:txBody>
          <a:bodyPr>
            <a:normAutofit fontScale="90000"/>
          </a:bodyPr>
          <a:lstStyle/>
          <a:p>
            <a:pPr algn="r"/>
            <a:r>
              <a:rPr lang="fa-IR" dirty="0" smtClean="0">
                <a:solidFill>
                  <a:srgbClr val="FFFF00"/>
                </a:solidFill>
              </a:rPr>
              <a:t>سرفصل</a:t>
            </a:r>
            <a:endParaRPr lang="fa-IR" dirty="0">
              <a:solidFill>
                <a:srgbClr val="FFFF00"/>
              </a:solidFill>
            </a:endParaRPr>
          </a:p>
        </p:txBody>
      </p:sp>
      <p:sp>
        <p:nvSpPr>
          <p:cNvPr id="3" name="Content Placeholder 2"/>
          <p:cNvSpPr>
            <a:spLocks noGrp="1"/>
          </p:cNvSpPr>
          <p:nvPr>
            <p:ph idx="1"/>
          </p:nvPr>
        </p:nvSpPr>
        <p:spPr>
          <a:xfrm>
            <a:off x="611560" y="908720"/>
            <a:ext cx="8064896" cy="5400600"/>
          </a:xfrm>
        </p:spPr>
        <p:txBody>
          <a:bodyPr>
            <a:normAutofit fontScale="70000" lnSpcReduction="20000"/>
          </a:bodyPr>
          <a:lstStyle/>
          <a:p>
            <a:r>
              <a:rPr lang="fa-IR" b="1" dirty="0" smtClean="0"/>
              <a:t>مقدمه</a:t>
            </a:r>
          </a:p>
          <a:p>
            <a:r>
              <a:rPr lang="fa-IR" b="1" dirty="0" smtClean="0"/>
              <a:t>تجزیه و تحلیل نقطه سربه سر</a:t>
            </a:r>
          </a:p>
          <a:p>
            <a:r>
              <a:rPr lang="fa-IR" b="1" dirty="0" smtClean="0"/>
              <a:t>تجزیه و تحلیل هزینه ها</a:t>
            </a:r>
          </a:p>
          <a:p>
            <a:r>
              <a:rPr lang="fa-IR" b="1" dirty="0" smtClean="0"/>
              <a:t>تجزیه و تحلیل فروش</a:t>
            </a:r>
          </a:p>
          <a:p>
            <a:r>
              <a:rPr lang="fa-IR" b="1" dirty="0" smtClean="0"/>
              <a:t>تجزیه و تحلیل تغییرات سود</a:t>
            </a:r>
          </a:p>
          <a:p>
            <a:r>
              <a:rPr lang="fa-IR" b="1" dirty="0" smtClean="0"/>
              <a:t>تجزیه و تحلیل اهرم ها</a:t>
            </a:r>
          </a:p>
          <a:p>
            <a:r>
              <a:rPr lang="fa-IR" b="1" dirty="0" smtClean="0"/>
              <a:t>درجه اهرم عملیاتی</a:t>
            </a:r>
          </a:p>
          <a:p>
            <a:r>
              <a:rPr lang="fa-IR" b="1" dirty="0" smtClean="0"/>
              <a:t>ریسک تجاری</a:t>
            </a:r>
          </a:p>
          <a:p>
            <a:r>
              <a:rPr lang="fa-IR" b="1" dirty="0" smtClean="0"/>
              <a:t>رابطه </a:t>
            </a:r>
            <a:r>
              <a:rPr lang="en-US" b="1" dirty="0" smtClean="0"/>
              <a:t>EPS – EBIT</a:t>
            </a:r>
            <a:endParaRPr lang="fa-IR" b="1" dirty="0" smtClean="0"/>
          </a:p>
          <a:p>
            <a:r>
              <a:rPr lang="fa-IR" b="1" dirty="0" smtClean="0"/>
              <a:t>نقطه سر به سر مالی</a:t>
            </a:r>
          </a:p>
          <a:p>
            <a:r>
              <a:rPr lang="fa-IR" b="1" dirty="0" smtClean="0"/>
              <a:t>درجه اهرم مالی</a:t>
            </a:r>
          </a:p>
          <a:p>
            <a:r>
              <a:rPr lang="fa-IR" b="1" dirty="0" smtClean="0"/>
              <a:t>ریسک مالی</a:t>
            </a:r>
          </a:p>
          <a:p>
            <a:r>
              <a:rPr lang="fa-IR" b="1" dirty="0" smtClean="0"/>
              <a:t>درجه اهرم مرکب</a:t>
            </a:r>
          </a:p>
          <a:p>
            <a:r>
              <a:rPr lang="fa-IR" b="1" dirty="0" smtClean="0"/>
              <a:t>ریسک کل شرکت</a:t>
            </a:r>
          </a:p>
          <a:p>
            <a:r>
              <a:rPr lang="fa-IR" b="1" dirty="0"/>
              <a:t>کاربرد تجزیه وتحلیل نقطه سر به سر در مدیریت مالی</a:t>
            </a:r>
          </a:p>
          <a:p>
            <a:r>
              <a:rPr lang="fa-IR" b="1" dirty="0" smtClean="0"/>
              <a:t>محاسن و معایب اهرم ها</a:t>
            </a:r>
            <a:endParaRPr lang="fa-IR" b="1" dirty="0"/>
          </a:p>
        </p:txBody>
      </p:sp>
    </p:spTree>
    <p:extLst>
      <p:ext uri="{BB962C8B-B14F-4D97-AF65-F5344CB8AC3E}">
        <p14:creationId xmlns:p14="http://schemas.microsoft.com/office/powerpoint/2010/main" val="14141585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74120"/>
            <a:ext cx="7715200" cy="706090"/>
          </a:xfrm>
        </p:spPr>
        <p:txBody>
          <a:bodyPr>
            <a:normAutofit fontScale="90000"/>
          </a:bodyPr>
          <a:lstStyle/>
          <a:p>
            <a:r>
              <a:rPr lang="fa-IR" dirty="0" smtClean="0">
                <a:solidFill>
                  <a:srgbClr val="FFFF00"/>
                </a:solidFill>
              </a:rPr>
              <a:t>نقطه سربه سر مالی</a:t>
            </a:r>
            <a:endParaRPr lang="fa-IR" dirty="0">
              <a:solidFill>
                <a:srgbClr val="FFFF00"/>
              </a:solidFill>
            </a:endParaRPr>
          </a:p>
        </p:txBody>
      </p:sp>
      <p:sp>
        <p:nvSpPr>
          <p:cNvPr id="3" name="Content Placeholder 2"/>
          <p:cNvSpPr>
            <a:spLocks noGrp="1"/>
          </p:cNvSpPr>
          <p:nvPr>
            <p:ph idx="1"/>
          </p:nvPr>
        </p:nvSpPr>
        <p:spPr/>
        <p:txBody>
          <a:bodyPr/>
          <a:lstStyle/>
          <a:p>
            <a:pPr marL="0" indent="0">
              <a:buNone/>
            </a:pPr>
            <a:r>
              <a:rPr lang="fa-IR" dirty="0" smtClean="0"/>
              <a:t>نقطه سربه سر مالی آن مقدار از سود عملیاتی است که به ازای آن سود هر سهم مساوی صفر خواهد شد.</a:t>
            </a:r>
          </a:p>
          <a:p>
            <a:pPr marL="0" indent="0">
              <a:buNone/>
            </a:pPr>
            <a:endParaRPr lang="fa-IR" dirty="0"/>
          </a:p>
          <a:p>
            <a:pPr marL="0" indent="0">
              <a:buNone/>
            </a:pPr>
            <a:endParaRPr lang="fa-IR" dirty="0" smtClean="0"/>
          </a:p>
          <a:p>
            <a:pPr marL="0" indent="0">
              <a:buNone/>
            </a:pPr>
            <a:endParaRPr lang="fa-IR" dirty="0"/>
          </a:p>
          <a:p>
            <a:pPr marL="0" indent="0">
              <a:buNone/>
            </a:pPr>
            <a:r>
              <a:rPr lang="fa-IR" dirty="0" smtClean="0"/>
              <a:t>مقدار                 </a:t>
            </a:r>
            <a:r>
              <a:rPr lang="fa-IR" dirty="0"/>
              <a:t>را</a:t>
            </a:r>
            <a:r>
              <a:rPr lang="fa-IR" b="1" dirty="0"/>
              <a:t>هزینه ثابت مالی</a:t>
            </a:r>
            <a:r>
              <a:rPr lang="fa-IR" dirty="0"/>
              <a:t> یا نقطه سر به سر مالی </a:t>
            </a:r>
            <a:r>
              <a:rPr lang="fa-IR" dirty="0" smtClean="0"/>
              <a:t>نيز می </a:t>
            </a:r>
            <a:r>
              <a:rPr lang="fa-IR" dirty="0"/>
              <a:t>نامند.</a:t>
            </a:r>
            <a:endParaRPr lang="en-US" dirty="0"/>
          </a:p>
          <a:p>
            <a:pPr marL="0" indent="0">
              <a:buNone/>
            </a:pPr>
            <a:endParaRPr lang="fa-IR" dirty="0" smtClean="0"/>
          </a:p>
          <a:p>
            <a:pPr marL="0" indent="0">
              <a:buNone/>
            </a:pPr>
            <a:endParaRPr lang="fa-IR" dirty="0"/>
          </a:p>
          <a:p>
            <a:pPr marL="0" indent="0">
              <a:buNone/>
            </a:pPr>
            <a:endParaRPr lang="fa-IR" dirty="0"/>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2" y="2252861"/>
            <a:ext cx="8784977" cy="816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00192" y="3645024"/>
            <a:ext cx="1368152" cy="428244"/>
          </a:xfrm>
          <a:prstGeom prst="rect">
            <a:avLst/>
          </a:prstGeom>
          <a:noFill/>
        </p:spPr>
      </p:pic>
    </p:spTree>
    <p:extLst>
      <p:ext uri="{BB962C8B-B14F-4D97-AF65-F5344CB8AC3E}">
        <p14:creationId xmlns:p14="http://schemas.microsoft.com/office/powerpoint/2010/main" val="2520877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82944"/>
            <a:ext cx="7715200" cy="706090"/>
          </a:xfrm>
        </p:spPr>
        <p:txBody>
          <a:bodyPr>
            <a:normAutofit/>
          </a:bodyPr>
          <a:lstStyle/>
          <a:p>
            <a:r>
              <a:rPr lang="fa-IR" sz="3600" b="1" dirty="0" smtClean="0">
                <a:solidFill>
                  <a:srgbClr val="FFFF00"/>
                </a:solidFill>
              </a:rPr>
              <a:t>درجه اهرم مالی (</a:t>
            </a:r>
            <a:r>
              <a:rPr lang="en-US" sz="3600" b="1" dirty="0">
                <a:solidFill>
                  <a:srgbClr val="FFFF00"/>
                </a:solidFill>
              </a:rPr>
              <a:t>DFL</a:t>
            </a:r>
            <a:r>
              <a:rPr lang="fa-IR" sz="3600" b="1" dirty="0">
                <a:solidFill>
                  <a:srgbClr val="FFFF00"/>
                </a:solidFill>
              </a:rPr>
              <a:t>) </a:t>
            </a:r>
            <a:r>
              <a:rPr lang="en-US" sz="3600" dirty="0">
                <a:solidFill>
                  <a:srgbClr val="FFFF00"/>
                </a:solidFill>
              </a:rPr>
              <a:t>Financial Leverage</a:t>
            </a:r>
          </a:p>
        </p:txBody>
      </p:sp>
      <p:sp>
        <p:nvSpPr>
          <p:cNvPr id="3" name="Content Placeholder 2"/>
          <p:cNvSpPr>
            <a:spLocks noGrp="1"/>
          </p:cNvSpPr>
          <p:nvPr>
            <p:ph idx="1"/>
          </p:nvPr>
        </p:nvSpPr>
        <p:spPr/>
        <p:txBody>
          <a:bodyPr>
            <a:normAutofit/>
          </a:bodyPr>
          <a:lstStyle/>
          <a:p>
            <a:pPr marL="0" indent="0">
              <a:buNone/>
            </a:pPr>
            <a:r>
              <a:rPr lang="fa-IR" sz="3200" b="1" dirty="0" smtClean="0"/>
              <a:t>اهرم </a:t>
            </a:r>
            <a:r>
              <a:rPr lang="fa-IR" sz="3200" b="1" dirty="0"/>
              <a:t>مالی عبارت است از درصد تغییرات سود خالص یا سود هر سهم در مقابل درصد </a:t>
            </a:r>
            <a:r>
              <a:rPr lang="fa-IR" sz="3200" b="1" dirty="0" smtClean="0"/>
              <a:t>تغییرات سود عملیاتی</a:t>
            </a:r>
          </a:p>
          <a:p>
            <a:pPr marL="0" indent="0">
              <a:buNone/>
            </a:pPr>
            <a:endParaRPr lang="fa-IR" sz="3200" b="1" dirty="0" smtClean="0"/>
          </a:p>
          <a:p>
            <a:pPr marL="0" indent="0">
              <a:buNone/>
            </a:pPr>
            <a:endParaRPr lang="fa-IR" sz="1900" b="1" dirty="0"/>
          </a:p>
          <a:p>
            <a:pPr>
              <a:buNone/>
            </a:pPr>
            <a:r>
              <a:rPr lang="fa-IR" sz="2000" b="1" dirty="0" smtClean="0"/>
              <a:t>نکته</a:t>
            </a:r>
            <a:r>
              <a:rPr lang="fa-IR" sz="2000" b="1" dirty="0"/>
              <a:t>: درجه اهرم مالی با هزینه بهره، سود سهام ممتاز و نرخ مالیات رابطه مستقیم دارد</a:t>
            </a:r>
            <a:r>
              <a:rPr lang="fa-IR" sz="2000" b="1" dirty="0" smtClean="0"/>
              <a:t>.</a:t>
            </a:r>
          </a:p>
          <a:p>
            <a:pPr>
              <a:buNone/>
            </a:pPr>
            <a:endParaRPr lang="fa-IR" sz="1100" b="1" dirty="0" smtClean="0"/>
          </a:p>
          <a:p>
            <a:pPr marL="0" indent="0">
              <a:buNone/>
            </a:pPr>
            <a:r>
              <a:rPr lang="fa-IR" b="1" dirty="0"/>
              <a:t>اهرم مالی ، درجه حساسیت سود هر سهم را در مقابل درصد تغییرات سود قبل از بهره و </a:t>
            </a:r>
            <a:r>
              <a:rPr lang="fa-IR" b="1" dirty="0" smtClean="0"/>
              <a:t>مالیات اندازه </a:t>
            </a:r>
            <a:r>
              <a:rPr lang="fa-IR" b="1" dirty="0"/>
              <a:t>گیری می کند. در این نوع اهرم ، سود عملیاتی متغیر مستقل و سود هر سهم متغیر </a:t>
            </a:r>
            <a:r>
              <a:rPr lang="fa-IR" b="1" dirty="0" smtClean="0"/>
              <a:t>وابسته می </a:t>
            </a:r>
            <a:r>
              <a:rPr lang="fa-IR" b="1" dirty="0"/>
              <a:t>باشد</a:t>
            </a:r>
            <a:r>
              <a:rPr lang="fa-IR" b="1" dirty="0" smtClean="0"/>
              <a:t>.</a:t>
            </a:r>
            <a:endParaRPr lang="fa-IR" b="1"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273" y="2060848"/>
            <a:ext cx="7012061"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32119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a-IR" dirty="0"/>
              <a:t>اهرم مالی عبارت است از :</a:t>
            </a:r>
          </a:p>
          <a:p>
            <a:pPr marL="0" indent="0">
              <a:buNone/>
            </a:pPr>
            <a:endParaRPr lang="fa-IR" dirty="0" smtClean="0"/>
          </a:p>
          <a:p>
            <a:pPr marL="0" indent="0">
              <a:buNone/>
            </a:pPr>
            <a:endParaRPr lang="fa-IR" dirty="0" smtClean="0"/>
          </a:p>
          <a:p>
            <a:pPr marL="0" indent="0">
              <a:buNone/>
            </a:pPr>
            <a:r>
              <a:rPr lang="en-US" dirty="0" smtClean="0"/>
              <a:t>FOC</a:t>
            </a:r>
            <a:r>
              <a:rPr lang="fa-IR" dirty="0" smtClean="0"/>
              <a:t>: هزینه ثابت عملیاتی</a:t>
            </a:r>
          </a:p>
          <a:p>
            <a:pPr marL="0" indent="0">
              <a:buNone/>
            </a:pPr>
            <a:r>
              <a:rPr lang="en-US" dirty="0" smtClean="0"/>
              <a:t>FFC</a:t>
            </a:r>
            <a:r>
              <a:rPr lang="fa-IR" dirty="0" smtClean="0"/>
              <a:t>: </a:t>
            </a:r>
            <a:r>
              <a:rPr lang="fa-IR" dirty="0"/>
              <a:t>هزینه ثابت </a:t>
            </a:r>
            <a:r>
              <a:rPr lang="fa-IR" dirty="0" smtClean="0"/>
              <a:t>مالی</a:t>
            </a:r>
          </a:p>
          <a:p>
            <a:pPr marL="0" indent="0">
              <a:buNone/>
            </a:pPr>
            <a:r>
              <a:rPr lang="en-US" dirty="0" smtClean="0"/>
              <a:t>E</a:t>
            </a:r>
            <a:r>
              <a:rPr lang="fa-IR" dirty="0" smtClean="0"/>
              <a:t>: </a:t>
            </a:r>
            <a:r>
              <a:rPr lang="fa-IR" dirty="0"/>
              <a:t>سود سهام </a:t>
            </a:r>
            <a:r>
              <a:rPr lang="fa-IR" dirty="0" smtClean="0"/>
              <a:t>ممتاز</a:t>
            </a:r>
          </a:p>
          <a:p>
            <a:pPr marL="0" indent="0">
              <a:buNone/>
            </a:pPr>
            <a:r>
              <a:rPr lang="en-US" dirty="0" smtClean="0"/>
              <a:t>T</a:t>
            </a:r>
            <a:r>
              <a:rPr lang="fa-IR" dirty="0" smtClean="0"/>
              <a:t>: مالیات</a:t>
            </a:r>
          </a:p>
          <a:p>
            <a:pPr marL="0" indent="0">
              <a:buNone/>
            </a:pPr>
            <a:r>
              <a:rPr lang="en-US" dirty="0"/>
              <a:t>I</a:t>
            </a:r>
            <a:r>
              <a:rPr lang="fa-IR" dirty="0"/>
              <a:t>: هزینه بهره</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484784"/>
            <a:ext cx="41243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3212976"/>
            <a:ext cx="12287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08625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solidFill>
                  <a:srgbClr val="FFFF00"/>
                </a:solidFill>
              </a:rPr>
              <a:t>نتايج تغییرات </a:t>
            </a:r>
            <a:r>
              <a:rPr lang="fa-IR" b="1" dirty="0">
                <a:solidFill>
                  <a:srgbClr val="FFFF00"/>
                </a:solidFill>
              </a:rPr>
              <a:t>درجه اهرم مالی</a:t>
            </a:r>
            <a:endParaRPr lang="fa-IR" dirty="0">
              <a:solidFill>
                <a:srgbClr val="FFFF00"/>
              </a:solidFill>
            </a:endParaRPr>
          </a:p>
        </p:txBody>
      </p:sp>
      <p:sp>
        <p:nvSpPr>
          <p:cNvPr id="3" name="Content Placeholder 2"/>
          <p:cNvSpPr>
            <a:spLocks noGrp="1"/>
          </p:cNvSpPr>
          <p:nvPr>
            <p:ph idx="1"/>
          </p:nvPr>
        </p:nvSpPr>
        <p:spPr>
          <a:xfrm>
            <a:off x="683568" y="908720"/>
            <a:ext cx="8064896" cy="4968552"/>
          </a:xfrm>
        </p:spPr>
        <p:txBody>
          <a:bodyPr>
            <a:normAutofit fontScale="85000" lnSpcReduction="20000"/>
          </a:bodyPr>
          <a:lstStyle/>
          <a:p>
            <a:pPr lvl="0">
              <a:buNone/>
            </a:pPr>
            <a:r>
              <a:rPr lang="fa-IR" dirty="0"/>
              <a:t>درجه اهرم مالی با تغییر در سود قبل از بهره و مالیات تغییر می کند.</a:t>
            </a:r>
          </a:p>
          <a:p>
            <a:pPr marL="0" lvl="0" indent="0">
              <a:buNone/>
            </a:pPr>
            <a:r>
              <a:rPr lang="fa-IR" dirty="0"/>
              <a:t>در صورتیکه هزینه ثابت مالی صفر باشد،درجه اهرم مالی مساوی یک خواهد بود.(</a:t>
            </a:r>
            <a:r>
              <a:rPr lang="en-US" dirty="0"/>
              <a:t>FL=1</a:t>
            </a:r>
            <a:r>
              <a:rPr lang="fa-IR" dirty="0"/>
              <a:t>)</a:t>
            </a:r>
            <a:endParaRPr lang="en-US" dirty="0"/>
          </a:p>
          <a:p>
            <a:pPr marL="0" lvl="0" indent="0">
              <a:buNone/>
            </a:pPr>
            <a:r>
              <a:rPr lang="fa-IR" dirty="0"/>
              <a:t>هرچه هزینه ثابت مالی </a:t>
            </a:r>
            <a:r>
              <a:rPr lang="fa-IR" b="1" dirty="0"/>
              <a:t>افزایش</a:t>
            </a:r>
            <a:r>
              <a:rPr lang="fa-IR" dirty="0"/>
              <a:t> یابد، درجه اهرم مالی </a:t>
            </a:r>
            <a:r>
              <a:rPr lang="fa-IR" b="1" dirty="0"/>
              <a:t>افزایش</a:t>
            </a:r>
            <a:r>
              <a:rPr lang="fa-IR" dirty="0"/>
              <a:t> خواهد یافت.</a:t>
            </a:r>
          </a:p>
          <a:p>
            <a:pPr marL="0" lvl="0" indent="0">
              <a:buNone/>
            </a:pPr>
            <a:r>
              <a:rPr lang="fa-IR" dirty="0"/>
              <a:t>در سطوح مختلف سود قبل از بهره و مالیات، درجه اهرم مالی متفاوت است و با افزایش سود قبل از بهره و مالیات،درجه اهرم مالی کاهش می یابد.</a:t>
            </a:r>
            <a:endParaRPr lang="en-US" dirty="0"/>
          </a:p>
          <a:p>
            <a:pPr marL="0" lvl="0" indent="0">
              <a:buNone/>
            </a:pPr>
            <a:r>
              <a:rPr lang="fa-IR" dirty="0"/>
              <a:t>اگر سود قبل از بهره و مالیات صفر باشد(</a:t>
            </a:r>
            <a:r>
              <a:rPr lang="en-US" dirty="0"/>
              <a:t>y=0</a:t>
            </a:r>
            <a:r>
              <a:rPr lang="fa-IR" dirty="0"/>
              <a:t>)، درجه اهرم مالی صفر است.</a:t>
            </a:r>
            <a:endParaRPr lang="en-US" dirty="0"/>
          </a:p>
          <a:p>
            <a:pPr marL="0" lvl="0" indent="0">
              <a:buNone/>
            </a:pPr>
            <a:r>
              <a:rPr lang="fa-IR" dirty="0"/>
              <a:t>اگر سود قبل از بهره و مالیات </a:t>
            </a:r>
            <a:r>
              <a:rPr lang="fa-IR" b="1" dirty="0"/>
              <a:t>کمتر</a:t>
            </a:r>
            <a:r>
              <a:rPr lang="fa-IR" dirty="0"/>
              <a:t> از نقطه سر به سر مالی باشد، درجه اهرم مالی </a:t>
            </a:r>
            <a:r>
              <a:rPr lang="fa-IR" b="1" dirty="0"/>
              <a:t>منفی</a:t>
            </a:r>
            <a:r>
              <a:rPr lang="fa-IR" dirty="0"/>
              <a:t> است.</a:t>
            </a:r>
          </a:p>
          <a:p>
            <a:pPr marL="0" lvl="0" indent="0">
              <a:buNone/>
            </a:pPr>
            <a:r>
              <a:rPr lang="fa-IR" dirty="0"/>
              <a:t>اگر سود قبل از بهره و مالیات معادل هزینه ثابت مالی باشد،درجه اهرم مالی بی نهایت است.</a:t>
            </a:r>
            <a:endParaRPr lang="en-US" dirty="0"/>
          </a:p>
          <a:p>
            <a:pPr marL="0" lvl="0" indent="0">
              <a:buNone/>
            </a:pPr>
            <a:r>
              <a:rPr lang="fa-IR" dirty="0"/>
              <a:t>اگر سود قبل از بهره و مالیات </a:t>
            </a:r>
            <a:r>
              <a:rPr lang="fa-IR" b="1" dirty="0"/>
              <a:t>بیشتر</a:t>
            </a:r>
            <a:r>
              <a:rPr lang="fa-IR" dirty="0"/>
              <a:t> از نقطه سر به سر مالی باشد، درجه اهرم مالی </a:t>
            </a:r>
            <a:r>
              <a:rPr lang="fa-IR" b="1" dirty="0"/>
              <a:t>مثبت</a:t>
            </a:r>
            <a:r>
              <a:rPr lang="fa-IR" dirty="0"/>
              <a:t> است.</a:t>
            </a:r>
            <a:endParaRPr lang="en-US" dirty="0"/>
          </a:p>
          <a:p>
            <a:endParaRPr lang="fa-IR" dirty="0"/>
          </a:p>
        </p:txBody>
      </p:sp>
    </p:spTree>
    <p:extLst>
      <p:ext uri="{BB962C8B-B14F-4D97-AF65-F5344CB8AC3E}">
        <p14:creationId xmlns:p14="http://schemas.microsoft.com/office/powerpoint/2010/main" val="35070625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sz="1100" b="1" dirty="0" smtClean="0"/>
          </a:p>
          <a:p>
            <a:pPr marL="0" indent="0">
              <a:buNone/>
            </a:pPr>
            <a:r>
              <a:rPr lang="ar-SA" b="1" dirty="0" smtClean="0"/>
              <a:t>توجیه </a:t>
            </a:r>
            <a:r>
              <a:rPr lang="ar-SA" b="1" dirty="0"/>
              <a:t>کننده تغییرات سود هر سهم در مقابل تغییرات سود قبل از بهره و مالیات ؛ توجیه کننده اشتباهات در پیش بینی سود هر سهم ؛ اهرم مالی بیانگر ساختار مالی شرکت ها است. </a:t>
            </a:r>
            <a:endParaRPr lang="en-US" dirty="0"/>
          </a:p>
          <a:p>
            <a:pPr marL="0" indent="0">
              <a:buNone/>
            </a:pPr>
            <a:endParaRPr lang="fa-IR" dirty="0"/>
          </a:p>
        </p:txBody>
      </p:sp>
      <p:sp>
        <p:nvSpPr>
          <p:cNvPr id="4" name="Title 1"/>
          <p:cNvSpPr>
            <a:spLocks noGrp="1"/>
          </p:cNvSpPr>
          <p:nvPr>
            <p:ph type="title"/>
          </p:nvPr>
        </p:nvSpPr>
        <p:spPr>
          <a:xfrm>
            <a:off x="810568" y="112440"/>
            <a:ext cx="7715200" cy="706090"/>
          </a:xfrm>
        </p:spPr>
        <p:txBody>
          <a:bodyPr>
            <a:normAutofit fontScale="90000"/>
          </a:bodyPr>
          <a:lstStyle/>
          <a:p>
            <a:r>
              <a:rPr lang="fa-IR" b="1" dirty="0" smtClean="0"/>
              <a:t/>
            </a:r>
            <a:br>
              <a:rPr lang="fa-IR" b="1" dirty="0" smtClean="0"/>
            </a:br>
            <a:r>
              <a:rPr lang="ar-SA" b="1" dirty="0" smtClean="0">
                <a:solidFill>
                  <a:srgbClr val="FFFF00"/>
                </a:solidFill>
              </a:rPr>
              <a:t>کاربرد </a:t>
            </a:r>
            <a:r>
              <a:rPr lang="ar-SA" b="1" dirty="0">
                <a:solidFill>
                  <a:srgbClr val="FFFF00"/>
                </a:solidFill>
              </a:rPr>
              <a:t>اهرم مالی</a:t>
            </a:r>
            <a:r>
              <a:rPr lang="en-US" dirty="0"/>
              <a:t/>
            </a:r>
            <a:br>
              <a:rPr lang="en-US" dirty="0"/>
            </a:br>
            <a:endParaRPr lang="fa-IR" dirty="0"/>
          </a:p>
        </p:txBody>
      </p:sp>
    </p:spTree>
    <p:extLst>
      <p:ext uri="{BB962C8B-B14F-4D97-AF65-F5344CB8AC3E}">
        <p14:creationId xmlns:p14="http://schemas.microsoft.com/office/powerpoint/2010/main" val="27850091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68196"/>
            <a:ext cx="7715200" cy="706090"/>
          </a:xfrm>
        </p:spPr>
        <p:txBody>
          <a:bodyPr>
            <a:normAutofit fontScale="90000"/>
          </a:bodyPr>
          <a:lstStyle/>
          <a:p>
            <a:r>
              <a:rPr lang="fa-IR" dirty="0" smtClean="0">
                <a:solidFill>
                  <a:srgbClr val="FFFF00"/>
                </a:solidFill>
              </a:rPr>
              <a:t>ریسک مالی</a:t>
            </a:r>
            <a:endParaRPr lang="fa-IR" dirty="0">
              <a:solidFill>
                <a:srgbClr val="FFFF00"/>
              </a:solidFill>
            </a:endParaRPr>
          </a:p>
        </p:txBody>
      </p:sp>
      <p:sp>
        <p:nvSpPr>
          <p:cNvPr id="3" name="Content Placeholder 2"/>
          <p:cNvSpPr>
            <a:spLocks noGrp="1"/>
          </p:cNvSpPr>
          <p:nvPr>
            <p:ph idx="1"/>
          </p:nvPr>
        </p:nvSpPr>
        <p:spPr/>
        <p:txBody>
          <a:bodyPr>
            <a:normAutofit/>
          </a:bodyPr>
          <a:lstStyle/>
          <a:p>
            <a:pPr marL="0" indent="0">
              <a:buNone/>
            </a:pPr>
            <a:r>
              <a:rPr lang="fa-IR" dirty="0"/>
              <a:t>شیب خط </a:t>
            </a:r>
            <a:r>
              <a:rPr lang="en-US" dirty="0"/>
              <a:t>EBIT- EPS </a:t>
            </a:r>
            <a:r>
              <a:rPr lang="fa-IR" dirty="0" smtClean="0"/>
              <a:t> اهرم </a:t>
            </a:r>
            <a:r>
              <a:rPr lang="fa-IR" dirty="0"/>
              <a:t>مالی است و هر </a:t>
            </a:r>
            <a:r>
              <a:rPr lang="fa-IR" dirty="0" smtClean="0"/>
              <a:t>چه شرکت </a:t>
            </a:r>
            <a:r>
              <a:rPr lang="fa-IR" dirty="0"/>
              <a:t>از منابع تأمین مالی با هزینه ثابت بیشتری </a:t>
            </a:r>
            <a:r>
              <a:rPr lang="fa-IR" dirty="0" smtClean="0"/>
              <a:t>استفاده کند</a:t>
            </a:r>
            <a:r>
              <a:rPr lang="fa-IR" dirty="0"/>
              <a:t>، شیب این خط تندتر می باشد.</a:t>
            </a:r>
          </a:p>
          <a:p>
            <a:pPr marL="0" indent="0">
              <a:buNone/>
            </a:pPr>
            <a:r>
              <a:rPr lang="fa-IR" dirty="0"/>
              <a:t>با افزایش </a:t>
            </a:r>
            <a:r>
              <a:rPr lang="en-US" dirty="0"/>
              <a:t>EBIT ، </a:t>
            </a:r>
            <a:r>
              <a:rPr lang="fa-IR" dirty="0"/>
              <a:t>درجه اهرمی مالی کاهش می </a:t>
            </a:r>
            <a:r>
              <a:rPr lang="fa-IR" dirty="0" smtClean="0"/>
              <a:t>یابد، اهرم </a:t>
            </a:r>
            <a:r>
              <a:rPr lang="fa-IR" dirty="0"/>
              <a:t>مالی در نقطه سر به </a:t>
            </a:r>
            <a:r>
              <a:rPr lang="fa-IR" dirty="0" smtClean="0"/>
              <a:t>سر بي نهایت </a:t>
            </a:r>
            <a:r>
              <a:rPr lang="fa-IR" dirty="0"/>
              <a:t>و قبل از آن </a:t>
            </a:r>
            <a:r>
              <a:rPr lang="fa-IR" dirty="0" smtClean="0"/>
              <a:t>منفی می </a:t>
            </a:r>
            <a:r>
              <a:rPr lang="fa-IR" dirty="0"/>
              <a:t>باشد</a:t>
            </a:r>
            <a:r>
              <a:rPr lang="fa-IR" dirty="0" smtClean="0"/>
              <a:t>.</a:t>
            </a:r>
            <a:endParaRPr lang="fa-IR"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0962" y="3501008"/>
            <a:ext cx="4153445"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587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8449"/>
            <a:ext cx="7715200" cy="706090"/>
          </a:xfrm>
        </p:spPr>
        <p:txBody>
          <a:bodyPr>
            <a:normAutofit/>
          </a:bodyPr>
          <a:lstStyle/>
          <a:p>
            <a:r>
              <a:rPr lang="fa-IR" sz="3200" b="1" dirty="0" smtClean="0">
                <a:solidFill>
                  <a:srgbClr val="FFFF00"/>
                </a:solidFill>
              </a:rPr>
              <a:t>درجه اهرم </a:t>
            </a:r>
            <a:r>
              <a:rPr lang="fa-IR" sz="3200" b="1" dirty="0">
                <a:solidFill>
                  <a:srgbClr val="FFFF00"/>
                </a:solidFill>
              </a:rPr>
              <a:t>مرکب(</a:t>
            </a:r>
            <a:r>
              <a:rPr lang="en-US" sz="3200" b="1" dirty="0">
                <a:solidFill>
                  <a:srgbClr val="FFFF00"/>
                </a:solidFill>
              </a:rPr>
              <a:t>DCL</a:t>
            </a:r>
            <a:r>
              <a:rPr lang="fa-IR" sz="3200" b="1" dirty="0">
                <a:solidFill>
                  <a:srgbClr val="FFFF00"/>
                </a:solidFill>
              </a:rPr>
              <a:t>)</a:t>
            </a:r>
            <a:r>
              <a:rPr lang="en-US" sz="3200" b="1" dirty="0">
                <a:solidFill>
                  <a:srgbClr val="FFFF00"/>
                </a:solidFill>
              </a:rPr>
              <a:t> Compound Leverage</a:t>
            </a:r>
            <a:endParaRPr lang="fa-IR" sz="3200" b="1" dirty="0">
              <a:solidFill>
                <a:srgbClr val="FFFF00"/>
              </a:solidFill>
            </a:endParaRPr>
          </a:p>
        </p:txBody>
      </p:sp>
      <p:sp>
        <p:nvSpPr>
          <p:cNvPr id="3" name="Content Placeholder 2"/>
          <p:cNvSpPr>
            <a:spLocks noGrp="1"/>
          </p:cNvSpPr>
          <p:nvPr>
            <p:ph idx="1"/>
          </p:nvPr>
        </p:nvSpPr>
        <p:spPr>
          <a:xfrm>
            <a:off x="755576" y="836712"/>
            <a:ext cx="8136904" cy="5040560"/>
          </a:xfrm>
        </p:spPr>
        <p:txBody>
          <a:bodyPr/>
          <a:lstStyle/>
          <a:p>
            <a:pPr marL="0" indent="0">
              <a:buNone/>
            </a:pPr>
            <a:r>
              <a:rPr lang="fa-IR" dirty="0"/>
              <a:t>اهرم مرکب یک واحد تجاری، عبارت است از درصد تغییرات سود خالص یا سود </a:t>
            </a:r>
            <a:r>
              <a:rPr lang="fa-IR" dirty="0" smtClean="0"/>
              <a:t>هر سهم </a:t>
            </a:r>
            <a:r>
              <a:rPr lang="fa-IR" dirty="0"/>
              <a:t>در مقابل درصد تغییرات فروش</a:t>
            </a:r>
            <a:r>
              <a:rPr lang="fa-IR" dirty="0" smtClean="0"/>
              <a:t>.</a:t>
            </a:r>
          </a:p>
          <a:p>
            <a:pPr marL="0" indent="0">
              <a:buNone/>
            </a:pPr>
            <a:endParaRPr lang="fa-IR" dirty="0"/>
          </a:p>
          <a:p>
            <a:pPr marL="0" indent="0">
              <a:buNone/>
            </a:pPr>
            <a:r>
              <a:rPr lang="fa-IR" dirty="0"/>
              <a:t>اهرم مرکب درجه حساسیت سود هر سهم را در مقابل تغییرات فروش </a:t>
            </a:r>
            <a:r>
              <a:rPr lang="fa-IR" dirty="0" smtClean="0"/>
              <a:t>اندازگیری می </a:t>
            </a:r>
            <a:r>
              <a:rPr lang="fa-IR" dirty="0"/>
              <a:t>کند. در این نوع اهرم، فروش </a:t>
            </a:r>
            <a:r>
              <a:rPr lang="fa-IR" dirty="0" smtClean="0"/>
              <a:t>متغیر مستقل </a:t>
            </a:r>
            <a:r>
              <a:rPr lang="fa-IR" dirty="0"/>
              <a:t>و سود هر سهم متغیر وابسته است</a:t>
            </a:r>
            <a:r>
              <a:rPr lang="fa-IR" dirty="0" smtClean="0"/>
              <a:t>.</a:t>
            </a:r>
          </a:p>
          <a:p>
            <a:pPr marL="0" indent="0">
              <a:buNone/>
            </a:pPr>
            <a:endParaRPr lang="fa-IR" sz="1000" dirty="0" smtClean="0"/>
          </a:p>
          <a:p>
            <a:pPr marL="0" indent="0">
              <a:buNone/>
            </a:pPr>
            <a:r>
              <a:rPr lang="fa-IR" dirty="0" smtClean="0"/>
              <a:t>از </a:t>
            </a:r>
            <a:r>
              <a:rPr lang="fa-IR" dirty="0"/>
              <a:t>سویی دیگر با در اختیار داشتن اهرم عملیاتی و اهرم مالی،می توان اهرم کل </a:t>
            </a:r>
            <a:r>
              <a:rPr lang="fa-IR" dirty="0" smtClean="0"/>
              <a:t>را محاسبه نمود.</a:t>
            </a: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636" y="1844824"/>
            <a:ext cx="316230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3356992"/>
            <a:ext cx="29527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40" y="5085184"/>
            <a:ext cx="5472608"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70985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00108"/>
            <a:ext cx="8229600" cy="5643602"/>
          </a:xfrm>
        </p:spPr>
        <p:txBody>
          <a:bodyPr>
            <a:normAutofit/>
          </a:bodyPr>
          <a:lstStyle/>
          <a:p>
            <a:pPr>
              <a:buNone/>
            </a:pPr>
            <a:r>
              <a:rPr lang="fa-IR" dirty="0" smtClean="0"/>
              <a:t>پیش بینی می شود اگر فروش 5 درصد افزایش یابد، سود قبل از بهره و مالیات و سود هر سهم هر کدام 10 درصد افزایش خواهند یافت. درجه اهرم عملیاتی، مالی و مرکب چه خواهد بود؟</a:t>
            </a:r>
            <a:endParaRPr lang="en-US" dirty="0" smtClean="0"/>
          </a:p>
          <a:p>
            <a:pPr algn="just">
              <a:buNone/>
            </a:pPr>
            <a:endParaRPr lang="en-US" dirty="0" smtClean="0"/>
          </a:p>
        </p:txBody>
      </p:sp>
      <p:sp>
        <p:nvSpPr>
          <p:cNvPr id="778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pic>
        <p:nvPicPr>
          <p:cNvPr id="778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71604" y="2285992"/>
            <a:ext cx="5643602" cy="1643074"/>
          </a:xfrm>
          <a:prstGeom prst="rect">
            <a:avLst/>
          </a:prstGeom>
          <a:noFill/>
        </p:spPr>
      </p:pic>
      <p:sp>
        <p:nvSpPr>
          <p:cNvPr id="77827" name="Rectangle 3"/>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778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pic>
        <p:nvPicPr>
          <p:cNvPr id="778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85918" y="4000504"/>
            <a:ext cx="5214974" cy="1143008"/>
          </a:xfrm>
          <a:prstGeom prst="rect">
            <a:avLst/>
          </a:prstGeom>
          <a:noFill/>
        </p:spPr>
      </p:pic>
      <p:sp>
        <p:nvSpPr>
          <p:cNvPr id="77830" name="Rectangle 6"/>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778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pic>
        <p:nvPicPr>
          <p:cNvPr id="7783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57422" y="5072074"/>
            <a:ext cx="3571900" cy="785818"/>
          </a:xfrm>
          <a:prstGeom prst="rect">
            <a:avLst/>
          </a:prstGeom>
          <a:noFill/>
        </p:spPr>
      </p:pic>
      <p:sp>
        <p:nvSpPr>
          <p:cNvPr id="77833" name="Rectangle 9"/>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itle 3"/>
          <p:cNvSpPr>
            <a:spLocks noGrp="1"/>
          </p:cNvSpPr>
          <p:nvPr>
            <p:ph type="title"/>
          </p:nvPr>
        </p:nvSpPr>
        <p:spPr/>
        <p:txBody>
          <a:bodyPr>
            <a:normAutofit fontScale="90000"/>
          </a:bodyPr>
          <a:lstStyle/>
          <a:p>
            <a:r>
              <a:rPr lang="fa-IR" dirty="0" smtClean="0">
                <a:solidFill>
                  <a:srgbClr val="FFFF00"/>
                </a:solidFill>
              </a:rPr>
              <a:t>مثال</a:t>
            </a:r>
            <a:endParaRPr lang="fa-IR" dirty="0">
              <a:solidFill>
                <a:srgbClr val="FFFF00"/>
              </a:solidFill>
            </a:endParaRPr>
          </a:p>
        </p:txBody>
      </p:sp>
    </p:spTree>
    <p:extLst>
      <p:ext uri="{BB962C8B-B14F-4D97-AF65-F5344CB8AC3E}">
        <p14:creationId xmlns:p14="http://schemas.microsoft.com/office/powerpoint/2010/main" val="1177086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20688"/>
            <a:ext cx="7715200" cy="144016"/>
          </a:xfrm>
        </p:spPr>
        <p:txBody>
          <a:bodyPr>
            <a:normAutofit fontScale="90000"/>
          </a:bodyPr>
          <a:lstStyle/>
          <a:p>
            <a:r>
              <a:rPr lang="fa-IR" sz="4000" b="1" dirty="0">
                <a:solidFill>
                  <a:srgbClr val="FFFF00"/>
                </a:solidFill>
              </a:rPr>
              <a:t>تغییرات درجه اهرم مرکب</a:t>
            </a:r>
            <a:r>
              <a:rPr lang="en-US" dirty="0"/>
              <a:t/>
            </a:r>
            <a:br>
              <a:rPr lang="en-US" dirty="0"/>
            </a:br>
            <a:endParaRPr lang="fa-IR" dirty="0"/>
          </a:p>
        </p:txBody>
      </p:sp>
      <p:sp>
        <p:nvSpPr>
          <p:cNvPr id="3" name="Content Placeholder 2"/>
          <p:cNvSpPr>
            <a:spLocks noGrp="1"/>
          </p:cNvSpPr>
          <p:nvPr>
            <p:ph idx="1"/>
          </p:nvPr>
        </p:nvSpPr>
        <p:spPr>
          <a:xfrm>
            <a:off x="971600" y="908720"/>
            <a:ext cx="7776864" cy="4968552"/>
          </a:xfrm>
        </p:spPr>
        <p:txBody>
          <a:bodyPr>
            <a:normAutofit/>
          </a:bodyPr>
          <a:lstStyle/>
          <a:p>
            <a:pPr lvl="0"/>
            <a:r>
              <a:rPr lang="fa-IR" sz="2800" b="1" dirty="0" smtClean="0"/>
              <a:t>هر </a:t>
            </a:r>
            <a:r>
              <a:rPr lang="fa-IR" sz="2800" b="1" dirty="0"/>
              <a:t>چه تعداد فروش افزایش یابد، درجه اهرم مرکب کاهش می یابد.</a:t>
            </a:r>
            <a:endParaRPr lang="en-US" sz="2800" b="1" dirty="0"/>
          </a:p>
          <a:p>
            <a:pPr lvl="0"/>
            <a:r>
              <a:rPr lang="fa-IR" sz="2800" b="1" dirty="0"/>
              <a:t>اگر تعداد فروش صفر باشد، درجه اهرم مرکب صفر خواهد بود.</a:t>
            </a:r>
            <a:endParaRPr lang="en-US" sz="2800" b="1" dirty="0"/>
          </a:p>
          <a:p>
            <a:pPr lvl="0"/>
            <a:r>
              <a:rPr lang="fa-IR" sz="2800" b="1" dirty="0"/>
              <a:t>اگر تعداد فروش کمتر از نقطه سر به سر کل باشد، درجه اهرم مرکب منفی است.</a:t>
            </a:r>
            <a:endParaRPr lang="en-US" sz="2800" b="1" dirty="0"/>
          </a:p>
          <a:p>
            <a:pPr lvl="0"/>
            <a:r>
              <a:rPr lang="fa-IR" sz="2800" b="1" dirty="0"/>
              <a:t>اگر تعداد فروش معادل نقطه سر به سر کل باشد، درجه اهرم مرکب بی نهایت است.</a:t>
            </a:r>
            <a:endParaRPr lang="en-US" sz="2800" b="1" dirty="0"/>
          </a:p>
          <a:p>
            <a:pPr lvl="0"/>
            <a:r>
              <a:rPr lang="fa-IR" sz="2800" b="1" dirty="0"/>
              <a:t>اگر تعداد فروش بیشتر از نقطه سر به سر کل باشد، درجه اهرم مرکب مثبت است</a:t>
            </a:r>
            <a:r>
              <a:rPr lang="fa-IR" sz="2800" b="1" dirty="0" smtClean="0"/>
              <a:t>.</a:t>
            </a:r>
          </a:p>
          <a:p>
            <a:pPr lvl="0"/>
            <a:endParaRPr lang="en-US" sz="3200" dirty="0" smtClean="0"/>
          </a:p>
          <a:p>
            <a:endParaRPr lang="fa-IR" dirty="0"/>
          </a:p>
        </p:txBody>
      </p:sp>
    </p:spTree>
    <p:extLst>
      <p:ext uri="{BB962C8B-B14F-4D97-AF65-F5344CB8AC3E}">
        <p14:creationId xmlns:p14="http://schemas.microsoft.com/office/powerpoint/2010/main" val="5605801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t/>
            </a:r>
            <a:br>
              <a:rPr lang="fa-IR" b="1" dirty="0" smtClean="0"/>
            </a:br>
            <a:r>
              <a:rPr lang="ar-SA" b="1" dirty="0" smtClean="0">
                <a:solidFill>
                  <a:srgbClr val="FFFF00"/>
                </a:solidFill>
              </a:rPr>
              <a:t>کاربرد </a:t>
            </a:r>
            <a:r>
              <a:rPr lang="ar-SA" b="1" dirty="0">
                <a:solidFill>
                  <a:srgbClr val="FFFF00"/>
                </a:solidFill>
              </a:rPr>
              <a:t>اهرم مرکب</a:t>
            </a:r>
            <a:r>
              <a:rPr lang="en-US" dirty="0"/>
              <a:t/>
            </a:r>
            <a:br>
              <a:rPr lang="en-US" dirty="0"/>
            </a:br>
            <a:endParaRPr lang="fa-IR" dirty="0"/>
          </a:p>
        </p:txBody>
      </p:sp>
      <p:sp>
        <p:nvSpPr>
          <p:cNvPr id="3" name="Content Placeholder 2"/>
          <p:cNvSpPr>
            <a:spLocks noGrp="1"/>
          </p:cNvSpPr>
          <p:nvPr>
            <p:ph idx="1"/>
          </p:nvPr>
        </p:nvSpPr>
        <p:spPr/>
        <p:txBody>
          <a:bodyPr/>
          <a:lstStyle/>
          <a:p>
            <a:pPr marL="0" indent="0">
              <a:buNone/>
            </a:pPr>
            <a:endParaRPr lang="en-US" sz="1400" b="1" dirty="0" smtClean="0"/>
          </a:p>
          <a:p>
            <a:pPr marL="0" indent="0">
              <a:buNone/>
            </a:pPr>
            <a:r>
              <a:rPr lang="ar-SA" b="1" dirty="0" smtClean="0"/>
              <a:t>توجیه </a:t>
            </a:r>
            <a:r>
              <a:rPr lang="ar-SA" b="1" dirty="0"/>
              <a:t>تغییرات شدید سود هر سهم ؛ توجیه اشتباه در پیش بینی سود هر سهم ؛ درجه اهرم مرکب شاخص ریسک کل شرکت است. </a:t>
            </a:r>
            <a:endParaRPr lang="en-US" dirty="0"/>
          </a:p>
          <a:p>
            <a:endParaRPr lang="fa-IR" dirty="0"/>
          </a:p>
        </p:txBody>
      </p:sp>
    </p:spTree>
    <p:extLst>
      <p:ext uri="{BB962C8B-B14F-4D97-AF65-F5344CB8AC3E}">
        <p14:creationId xmlns:p14="http://schemas.microsoft.com/office/powerpoint/2010/main" val="1333728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110" y="87042"/>
            <a:ext cx="7715200" cy="706090"/>
          </a:xfrm>
        </p:spPr>
        <p:txBody>
          <a:bodyPr>
            <a:normAutofit fontScale="90000"/>
          </a:bodyPr>
          <a:lstStyle/>
          <a:p>
            <a:pPr algn="r"/>
            <a:r>
              <a:rPr lang="fa-IR" dirty="0" smtClean="0">
                <a:solidFill>
                  <a:srgbClr val="FFFF00"/>
                </a:solidFill>
              </a:rPr>
              <a:t>مقدمه</a:t>
            </a:r>
            <a:endParaRPr lang="fa-IR" dirty="0">
              <a:solidFill>
                <a:srgbClr val="FFFF00"/>
              </a:solidFill>
            </a:endParaRPr>
          </a:p>
        </p:txBody>
      </p:sp>
      <p:sp>
        <p:nvSpPr>
          <p:cNvPr id="3" name="Content Placeholder 2"/>
          <p:cNvSpPr>
            <a:spLocks noGrp="1"/>
          </p:cNvSpPr>
          <p:nvPr>
            <p:ph idx="1"/>
          </p:nvPr>
        </p:nvSpPr>
        <p:spPr/>
        <p:txBody>
          <a:bodyPr>
            <a:normAutofit fontScale="92500"/>
          </a:bodyPr>
          <a:lstStyle/>
          <a:p>
            <a:pPr marL="0" indent="0">
              <a:buNone/>
            </a:pPr>
            <a:r>
              <a:rPr lang="fa-IR" dirty="0" smtClean="0"/>
              <a:t>در گزارش سود و زیان، عملکرد مالی شرکت در یک دوره مالی مورد </a:t>
            </a:r>
            <a:r>
              <a:rPr lang="fa-IR" dirty="0"/>
              <a:t>ارزیابی‌</a:t>
            </a:r>
            <a:r>
              <a:rPr lang="fa-IR" dirty="0" smtClean="0"/>
              <a:t>قرار‌می‌گیرد. از آنجا که سودآوری یکی از مهمترین پارامترهای تعیین کننده ارزش شرکت است ، برای تجزیه و تحلیل سود باید عوامل موثر بر آن را مورد بررسی قرار دهیم. در این تجزیه و تحلیل می توان از رویکردهای نقطه سربه سر و تجزیه و تحلیل </a:t>
            </a:r>
            <a:r>
              <a:rPr lang="fa-IR" dirty="0"/>
              <a:t>اهرم‌ها </a:t>
            </a:r>
            <a:r>
              <a:rPr lang="fa-IR" dirty="0" smtClean="0"/>
              <a:t>استفاده کرد.</a:t>
            </a:r>
          </a:p>
          <a:p>
            <a:pPr marL="0" indent="0">
              <a:buNone/>
            </a:pPr>
            <a:r>
              <a:rPr lang="fa-IR" dirty="0" smtClean="0"/>
              <a:t>در رویکرد نقطه سربه سر چگونگی ارتباط بین فروش ، هزینه ها و میزان سودآوری مورد ارزیابی قرار میگیرد. در تجزیه و تحلیل اهرم ها ، چگونگی تغییر در سود عملیاتی یا سود خالص در مقابل تغییر در فروش مورد مطالعه قرار می گیرد. همچنین با تحلیل اهرم ها </a:t>
            </a:r>
            <a:r>
              <a:rPr lang="fa-IR" dirty="0"/>
              <a:t>می‌توان </a:t>
            </a:r>
            <a:r>
              <a:rPr lang="fa-IR" dirty="0" smtClean="0"/>
              <a:t>میزان ریسک تجاری یا ریسک مالی را اندازه گیری کرد.</a:t>
            </a:r>
            <a:endParaRPr lang="fa-IR" dirty="0"/>
          </a:p>
        </p:txBody>
      </p:sp>
    </p:spTree>
    <p:extLst>
      <p:ext uri="{BB962C8B-B14F-4D97-AF65-F5344CB8AC3E}">
        <p14:creationId xmlns:p14="http://schemas.microsoft.com/office/powerpoint/2010/main" val="6900945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232" y="80482"/>
            <a:ext cx="7715200" cy="706090"/>
          </a:xfrm>
        </p:spPr>
        <p:txBody>
          <a:bodyPr>
            <a:normAutofit fontScale="90000"/>
          </a:bodyPr>
          <a:lstStyle/>
          <a:p>
            <a:pPr algn="r"/>
            <a:r>
              <a:rPr lang="fa-IR" b="1" dirty="0" smtClean="0">
                <a:solidFill>
                  <a:srgbClr val="FFFF00"/>
                </a:solidFill>
              </a:rPr>
              <a:t>ریسک کل شرکت</a:t>
            </a:r>
            <a:endParaRPr lang="fa-IR" b="1" dirty="0">
              <a:solidFill>
                <a:srgbClr val="FFFF00"/>
              </a:solidFill>
            </a:endParaRPr>
          </a:p>
        </p:txBody>
      </p:sp>
      <p:sp>
        <p:nvSpPr>
          <p:cNvPr id="3" name="Content Placeholder 2"/>
          <p:cNvSpPr>
            <a:spLocks noGrp="1"/>
          </p:cNvSpPr>
          <p:nvPr>
            <p:ph idx="1"/>
          </p:nvPr>
        </p:nvSpPr>
        <p:spPr/>
        <p:txBody>
          <a:bodyPr>
            <a:noAutofit/>
          </a:bodyPr>
          <a:lstStyle/>
          <a:p>
            <a:pPr marL="0" indent="0">
              <a:buNone/>
            </a:pPr>
            <a:r>
              <a:rPr lang="fa-IR" sz="2800" dirty="0"/>
              <a:t>عامل ایجاد اهرم مرکب، هزینه های ثابت عملیاتی و مالی است و </a:t>
            </a:r>
            <a:r>
              <a:rPr lang="fa-IR" sz="2800" dirty="0" smtClean="0"/>
              <a:t>اهرم مرکب </a:t>
            </a:r>
            <a:r>
              <a:rPr lang="fa-IR" sz="2800" dirty="0"/>
              <a:t>شاخص ریسک کل شرکت است.</a:t>
            </a:r>
          </a:p>
          <a:p>
            <a:pPr marL="0" indent="0">
              <a:buNone/>
            </a:pPr>
            <a:r>
              <a:rPr lang="fa-IR" sz="2800" dirty="0"/>
              <a:t>تابع اهرم کل، یک تابع نزولی است.</a:t>
            </a:r>
          </a:p>
          <a:p>
            <a:pPr marL="0" indent="0">
              <a:buNone/>
            </a:pPr>
            <a:r>
              <a:rPr lang="fa-IR" sz="2800" dirty="0"/>
              <a:t>هر چه تعداد فروش افزایش یابد درجه اهرم مرکب کاهش می یابد.</a:t>
            </a:r>
          </a:p>
          <a:p>
            <a:pPr marL="0" indent="0">
              <a:buNone/>
            </a:pPr>
            <a:r>
              <a:rPr lang="fa-IR" sz="2800" dirty="0"/>
              <a:t>اگر هزینه ثابت عملیاتی و هزینه ثابت مالی صفر شود؛ درجه اهرم </a:t>
            </a:r>
            <a:r>
              <a:rPr lang="fa-IR" sz="2800" dirty="0" smtClean="0"/>
              <a:t>مرکب معادل </a:t>
            </a:r>
            <a:r>
              <a:rPr lang="fa-IR" sz="2800" dirty="0"/>
              <a:t>یک خواهد شد.</a:t>
            </a:r>
          </a:p>
          <a:p>
            <a:pPr marL="0" indent="0">
              <a:buNone/>
            </a:pPr>
            <a:r>
              <a:rPr lang="fa-IR" sz="2800" dirty="0"/>
              <a:t>اگر تعداد فروش صفر شود، اهرم مرکب صفر می شود.</a:t>
            </a:r>
          </a:p>
          <a:p>
            <a:pPr marL="0" indent="0">
              <a:buNone/>
            </a:pPr>
            <a:r>
              <a:rPr lang="fa-IR" sz="2800" dirty="0"/>
              <a:t>اگر تعداد فروش کمتر از نقطه سر به سر کل باشد درجه اهرم مرکب </a:t>
            </a:r>
            <a:r>
              <a:rPr lang="fa-IR" sz="2800" dirty="0" smtClean="0"/>
              <a:t>منفی است</a:t>
            </a:r>
            <a:r>
              <a:rPr lang="fa-IR" sz="2800" dirty="0"/>
              <a:t>.</a:t>
            </a:r>
          </a:p>
        </p:txBody>
      </p:sp>
    </p:spTree>
    <p:extLst>
      <p:ext uri="{BB962C8B-B14F-4D97-AF65-F5344CB8AC3E}">
        <p14:creationId xmlns:p14="http://schemas.microsoft.com/office/powerpoint/2010/main" val="1494898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36712"/>
            <a:ext cx="8496944" cy="5040560"/>
          </a:xfrm>
        </p:spPr>
        <p:txBody>
          <a:bodyPr/>
          <a:lstStyle/>
          <a:p>
            <a:pPr marL="0" indent="0">
              <a:buNone/>
            </a:pPr>
            <a:r>
              <a:rPr lang="fa-IR" dirty="0"/>
              <a:t>اگر تعداد فروش </a:t>
            </a:r>
            <a:r>
              <a:rPr lang="fa-IR" dirty="0" smtClean="0"/>
              <a:t>معادل </a:t>
            </a:r>
            <a:r>
              <a:rPr lang="fa-IR" dirty="0"/>
              <a:t>نقطه سر به سر کل باشد درجه اهرم </a:t>
            </a:r>
            <a:r>
              <a:rPr lang="fa-IR" dirty="0" smtClean="0"/>
              <a:t>مرکب بی </a:t>
            </a:r>
            <a:r>
              <a:rPr lang="fa-IR" dirty="0"/>
              <a:t>نهایت خواهد شد.</a:t>
            </a:r>
          </a:p>
          <a:p>
            <a:pPr marL="0" indent="0">
              <a:spcBef>
                <a:spcPts val="0"/>
              </a:spcBef>
              <a:buNone/>
            </a:pPr>
            <a:r>
              <a:rPr lang="fa-IR" dirty="0"/>
              <a:t>اگر </a:t>
            </a:r>
            <a:r>
              <a:rPr lang="fa-IR" dirty="0" smtClean="0"/>
              <a:t>تعداد فروش </a:t>
            </a:r>
            <a:r>
              <a:rPr lang="fa-IR" dirty="0"/>
              <a:t>بیش از نقطه سر به </a:t>
            </a:r>
            <a:r>
              <a:rPr lang="fa-IR" dirty="0" smtClean="0"/>
              <a:t>سرکل باشد اهرم </a:t>
            </a:r>
            <a:r>
              <a:rPr lang="fa-IR" dirty="0"/>
              <a:t>مرکب مثبت </a:t>
            </a:r>
            <a:r>
              <a:rPr lang="fa-IR" dirty="0" smtClean="0"/>
              <a:t>است</a:t>
            </a:r>
            <a:endParaRPr lang="fa-IR" dirty="0"/>
          </a:p>
          <a:p>
            <a:pPr marL="0" indent="0">
              <a:buNone/>
            </a:pPr>
            <a:r>
              <a:rPr lang="fa-IR" dirty="0"/>
              <a:t>درجه اهرم مرکب بین صفر و یک نمی باشد</a:t>
            </a:r>
            <a:r>
              <a:rPr lang="fa-IR" dirty="0" smtClean="0"/>
              <a:t>.</a:t>
            </a:r>
          </a:p>
          <a:p>
            <a:pPr marL="0" indent="0">
              <a:buNone/>
            </a:pPr>
            <a:endParaRPr lang="fa-IR" dirty="0"/>
          </a:p>
          <a:p>
            <a:pPr marL="0" indent="0" algn="ctr">
              <a:buNone/>
            </a:pPr>
            <a:r>
              <a:rPr lang="fa-IR" sz="2600" b="1" dirty="0"/>
              <a:t>ریسک کل شرکت در ریسک ورشکستگی = ریسک تجاری+ ریسک </a:t>
            </a:r>
            <a:r>
              <a:rPr lang="fa-IR" sz="2600" b="1" dirty="0" smtClean="0"/>
              <a:t>مالی</a:t>
            </a:r>
            <a:endParaRPr lang="fa-IR" sz="2600" b="1" dirty="0"/>
          </a:p>
        </p:txBody>
      </p:sp>
    </p:spTree>
    <p:extLst>
      <p:ext uri="{BB962C8B-B14F-4D97-AF65-F5344CB8AC3E}">
        <p14:creationId xmlns:p14="http://schemas.microsoft.com/office/powerpoint/2010/main" val="8683109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t/>
            </a:r>
            <a:br>
              <a:rPr lang="fa-IR" b="1" dirty="0" smtClean="0"/>
            </a:br>
            <a:r>
              <a:rPr lang="ar-SA" sz="4000" b="1" dirty="0" smtClean="0">
                <a:solidFill>
                  <a:srgbClr val="FFFF00"/>
                </a:solidFill>
              </a:rPr>
              <a:t>تغییرات </a:t>
            </a:r>
            <a:r>
              <a:rPr lang="ar-SA" sz="4000" b="1" dirty="0">
                <a:solidFill>
                  <a:srgbClr val="FFFF00"/>
                </a:solidFill>
              </a:rPr>
              <a:t>درجه اهرم عملیاتی / مالی / مرکب</a:t>
            </a:r>
            <a:r>
              <a:rPr lang="en-US" dirty="0"/>
              <a:t/>
            </a:r>
            <a:br>
              <a:rPr lang="en-US" dirty="0"/>
            </a:br>
            <a:endParaRPr lang="fa-IR" dirty="0"/>
          </a:p>
        </p:txBody>
      </p:sp>
      <p:sp>
        <p:nvSpPr>
          <p:cNvPr id="3" name="Content Placeholder 2"/>
          <p:cNvSpPr>
            <a:spLocks noGrp="1"/>
          </p:cNvSpPr>
          <p:nvPr>
            <p:ph idx="1"/>
          </p:nvPr>
        </p:nvSpPr>
        <p:spPr/>
        <p:txBody>
          <a:bodyPr/>
          <a:lstStyle/>
          <a:p>
            <a:pPr marL="0" indent="0">
              <a:buNone/>
            </a:pPr>
            <a:r>
              <a:rPr lang="ar-SA" b="1" dirty="0" smtClean="0"/>
              <a:t>نمودار </a:t>
            </a:r>
            <a:r>
              <a:rPr lang="ar-SA" b="1" dirty="0"/>
              <a:t>این توابع به صورت یک تابع هموگرافیک است که توابع </a:t>
            </a:r>
            <a:r>
              <a:rPr lang="en-US" b="1" dirty="0"/>
              <a:t>OL</a:t>
            </a:r>
            <a:r>
              <a:rPr lang="fa-IR" b="1" dirty="0"/>
              <a:t> و </a:t>
            </a:r>
            <a:r>
              <a:rPr lang="en-US" b="1" dirty="0"/>
              <a:t> FL</a:t>
            </a:r>
            <a:r>
              <a:rPr lang="fa-IR" b="1" dirty="0"/>
              <a:t>و </a:t>
            </a:r>
            <a:r>
              <a:rPr lang="en-US" b="1" dirty="0"/>
              <a:t>CL</a:t>
            </a:r>
            <a:r>
              <a:rPr lang="fa-IR" b="1" dirty="0"/>
              <a:t> یک تابع نزولی می باشد و نمودار تغییرات آن </a:t>
            </a:r>
            <a:r>
              <a:rPr lang="fa-IR" b="1" dirty="0" smtClean="0"/>
              <a:t>به شرح </a:t>
            </a:r>
            <a:r>
              <a:rPr lang="fa-IR" b="1" dirty="0"/>
              <a:t>زیر می باشد: </a:t>
            </a:r>
            <a:endParaRPr lang="en-US" dirty="0"/>
          </a:p>
          <a:p>
            <a:endParaRPr lang="fa-IR" dirty="0"/>
          </a:p>
        </p:txBody>
      </p:sp>
      <p:pic>
        <p:nvPicPr>
          <p:cNvPr id="4" name="Picture 2" descr="E:\Documents and Settings\Administrator\Desktop\dddd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2348880"/>
            <a:ext cx="5040560"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9572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8716" y="62845"/>
            <a:ext cx="7715200" cy="706090"/>
          </a:xfrm>
        </p:spPr>
        <p:txBody>
          <a:bodyPr>
            <a:normAutofit/>
          </a:bodyPr>
          <a:lstStyle/>
          <a:p>
            <a:r>
              <a:rPr lang="fa-IR" sz="3600" dirty="0">
                <a:solidFill>
                  <a:srgbClr val="FFFF00"/>
                </a:solidFill>
              </a:rPr>
              <a:t>کاربرد تجزیه وتحلیل نقطه سر به سر در مدیریت مالی</a:t>
            </a:r>
          </a:p>
        </p:txBody>
      </p:sp>
      <p:sp>
        <p:nvSpPr>
          <p:cNvPr id="3" name="Content Placeholder 2"/>
          <p:cNvSpPr>
            <a:spLocks noGrp="1"/>
          </p:cNvSpPr>
          <p:nvPr>
            <p:ph idx="1"/>
          </p:nvPr>
        </p:nvSpPr>
        <p:spPr>
          <a:xfrm>
            <a:off x="971600" y="764704"/>
            <a:ext cx="7632848" cy="5112568"/>
          </a:xfrm>
        </p:spPr>
        <p:txBody>
          <a:bodyPr>
            <a:normAutofit fontScale="92500" lnSpcReduction="20000"/>
          </a:bodyPr>
          <a:lstStyle/>
          <a:p>
            <a:r>
              <a:rPr lang="fa-IR" dirty="0"/>
              <a:t>توسعه عملیات</a:t>
            </a:r>
          </a:p>
          <a:p>
            <a:pPr marL="0" indent="0">
              <a:buNone/>
            </a:pPr>
            <a:r>
              <a:rPr lang="fa-IR" dirty="0" smtClean="0"/>
              <a:t>مدیرانی که </a:t>
            </a:r>
            <a:r>
              <a:rPr lang="fa-IR" dirty="0"/>
              <a:t>در حال بررسی توسعه شرکت می باشند از تجزیه و تحلیل نقطه سر به سر </a:t>
            </a:r>
            <a:r>
              <a:rPr lang="fa-IR" dirty="0" smtClean="0"/>
              <a:t>به منظور </a:t>
            </a:r>
            <a:r>
              <a:rPr lang="fa-IR" dirty="0"/>
              <a:t>تعیین این که آیا هزینه های ثابت اضافه با توجه به تخمین درآمد فروش و </a:t>
            </a:r>
            <a:r>
              <a:rPr lang="fa-IR" dirty="0" smtClean="0"/>
              <a:t>سایر هزینه </a:t>
            </a:r>
            <a:r>
              <a:rPr lang="fa-IR" dirty="0"/>
              <a:t>ها قابل توجه می باشد، استفاده می کنند.</a:t>
            </a:r>
          </a:p>
          <a:p>
            <a:r>
              <a:rPr lang="fa-IR" dirty="0" smtClean="0"/>
              <a:t>تولید </a:t>
            </a:r>
            <a:r>
              <a:rPr lang="fa-IR" dirty="0"/>
              <a:t>و عرضۀ محصول جدید به بازار</a:t>
            </a:r>
          </a:p>
          <a:p>
            <a:pPr marL="0" indent="0">
              <a:buNone/>
            </a:pPr>
            <a:r>
              <a:rPr lang="fa-IR" dirty="0"/>
              <a:t>استفاده از تکنولوژی جدید و مدرن که منجر به افزایش هزینه های ثابت و </a:t>
            </a:r>
            <a:r>
              <a:rPr lang="fa-IR" dirty="0" smtClean="0"/>
              <a:t>کاهش هزینه </a:t>
            </a:r>
            <a:r>
              <a:rPr lang="fa-IR" dirty="0"/>
              <a:t>های متغیر می شود با استفاده از نتایج و تفسیر نقطه سر </a:t>
            </a:r>
            <a:r>
              <a:rPr lang="fa-IR" dirty="0" smtClean="0"/>
              <a:t>به سر </a:t>
            </a:r>
            <a:r>
              <a:rPr lang="fa-IR" dirty="0"/>
              <a:t>به دست می آید.</a:t>
            </a:r>
          </a:p>
          <a:p>
            <a:r>
              <a:rPr lang="fa-IR" dirty="0" smtClean="0"/>
              <a:t>تغییر </a:t>
            </a:r>
            <a:r>
              <a:rPr lang="fa-IR" dirty="0"/>
              <a:t>تکنولوژی</a:t>
            </a:r>
          </a:p>
          <a:p>
            <a:pPr marL="0" indent="0">
              <a:buNone/>
            </a:pPr>
            <a:r>
              <a:rPr lang="fa-IR" dirty="0"/>
              <a:t>استفاده از تکنولوژی جدید باعث افزایش هزینه های ثابت و کاهش هزینه های </a:t>
            </a:r>
            <a:r>
              <a:rPr lang="fa-IR" dirty="0" smtClean="0"/>
              <a:t>متغیر می </a:t>
            </a:r>
            <a:r>
              <a:rPr lang="fa-IR" dirty="0"/>
              <a:t>شود.</a:t>
            </a:r>
          </a:p>
        </p:txBody>
      </p:sp>
    </p:spTree>
    <p:extLst>
      <p:ext uri="{BB962C8B-B14F-4D97-AF65-F5344CB8AC3E}">
        <p14:creationId xmlns:p14="http://schemas.microsoft.com/office/powerpoint/2010/main" val="18485470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240" y="72566"/>
            <a:ext cx="7715200" cy="706090"/>
          </a:xfrm>
        </p:spPr>
        <p:txBody>
          <a:bodyPr>
            <a:normAutofit fontScale="90000"/>
          </a:bodyPr>
          <a:lstStyle/>
          <a:p>
            <a:pPr algn="r"/>
            <a:r>
              <a:rPr lang="fa-IR" dirty="0" smtClean="0">
                <a:solidFill>
                  <a:srgbClr val="FFFF00"/>
                </a:solidFill>
              </a:rPr>
              <a:t>مزاياي اهرم ها</a:t>
            </a:r>
            <a:endParaRPr lang="fa-IR" dirty="0">
              <a:solidFill>
                <a:srgbClr val="FFFF00"/>
              </a:solidFill>
            </a:endParaRPr>
          </a:p>
        </p:txBody>
      </p:sp>
      <p:sp>
        <p:nvSpPr>
          <p:cNvPr id="3" name="Content Placeholder 2"/>
          <p:cNvSpPr>
            <a:spLocks noGrp="1"/>
          </p:cNvSpPr>
          <p:nvPr>
            <p:ph idx="1"/>
          </p:nvPr>
        </p:nvSpPr>
        <p:spPr>
          <a:xfrm>
            <a:off x="971600" y="908720"/>
            <a:ext cx="7509520" cy="4968552"/>
          </a:xfrm>
        </p:spPr>
        <p:txBody>
          <a:bodyPr>
            <a:normAutofit/>
          </a:bodyPr>
          <a:lstStyle/>
          <a:p>
            <a:pPr marL="0" indent="0">
              <a:buNone/>
            </a:pPr>
            <a:r>
              <a:rPr lang="fa-IR" dirty="0" smtClean="0"/>
              <a:t>اهرم ها بیانگر چگونگی تغییرات سود قبل از بهره و مالیات و سود هر سهم می باشند؛ اهرم ها توجیه کننده اشتباهات در پیش بینی سود هر سهم قبل از بهره و مالیات می باشند؛ از اهرم ها می توان برای محاسبه ریسک استفاده کرد، از اهرم عملیاتی برای محاسبه ریسک تجاری و از اهرم مالی برای محاسبه ریسک مالی و از اهرم مرکب برای ریسک شرکت.</a:t>
            </a:r>
          </a:p>
          <a:p>
            <a:pPr marL="0" indent="0">
              <a:buNone/>
            </a:pPr>
            <a:endParaRPr lang="fa-IR" dirty="0"/>
          </a:p>
        </p:txBody>
      </p:sp>
    </p:spTree>
    <p:extLst>
      <p:ext uri="{BB962C8B-B14F-4D97-AF65-F5344CB8AC3E}">
        <p14:creationId xmlns:p14="http://schemas.microsoft.com/office/powerpoint/2010/main" val="397850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solidFill>
                  <a:srgbClr val="FFFF00"/>
                </a:solidFill>
              </a:rPr>
              <a:t>معايب اهرم ها</a:t>
            </a:r>
            <a:endParaRPr lang="fa-IR" dirty="0"/>
          </a:p>
        </p:txBody>
      </p:sp>
      <p:sp>
        <p:nvSpPr>
          <p:cNvPr id="3" name="Content Placeholder 2"/>
          <p:cNvSpPr>
            <a:spLocks noGrp="1"/>
          </p:cNvSpPr>
          <p:nvPr>
            <p:ph idx="1"/>
          </p:nvPr>
        </p:nvSpPr>
        <p:spPr/>
        <p:txBody>
          <a:bodyPr/>
          <a:lstStyle/>
          <a:p>
            <a:pPr marL="0" indent="0">
              <a:buNone/>
            </a:pPr>
            <a:r>
              <a:rPr lang="fa-IR" dirty="0" smtClean="0"/>
              <a:t>در </a:t>
            </a:r>
            <a:r>
              <a:rPr lang="fa-IR" dirty="0"/>
              <a:t>هر سطحی از فروش و با تغییر در عوامل ایجاد کننده سود ، درجه اهرم ها متفاوتند.</a:t>
            </a:r>
          </a:p>
          <a:p>
            <a:pPr marL="0" lvl="0" indent="0">
              <a:buNone/>
            </a:pPr>
            <a:r>
              <a:rPr lang="fa-IR" dirty="0"/>
              <a:t>اگر چه با استفاده از اهرم اشتباهات رخ داده در پیش بینی ها توجیه پذیر است،اهرمها به خودی خود مقادیر تولید یا سود قبل از بهره و مالیات را پیش بینی نمی کنند</a:t>
            </a:r>
            <a:r>
              <a:rPr lang="fa-IR" dirty="0" smtClean="0"/>
              <a:t>.</a:t>
            </a:r>
            <a:endParaRPr lang="en-US" dirty="0"/>
          </a:p>
          <a:p>
            <a:pPr marL="0" lvl="0" indent="0">
              <a:buNone/>
            </a:pPr>
            <a:r>
              <a:rPr lang="fa-IR" dirty="0"/>
              <a:t>اهرمهای مختلف نمی توانند شاخص ریسک باشند، زیرا در برگیرنده احتمال زیان نیستند.</a:t>
            </a:r>
            <a:endParaRPr lang="en-US" dirty="0"/>
          </a:p>
          <a:p>
            <a:endParaRPr lang="fa-IR" dirty="0"/>
          </a:p>
        </p:txBody>
      </p:sp>
    </p:spTree>
    <p:extLst>
      <p:ext uri="{BB962C8B-B14F-4D97-AF65-F5344CB8AC3E}">
        <p14:creationId xmlns:p14="http://schemas.microsoft.com/office/powerpoint/2010/main" val="13542250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solidFill>
                  <a:srgbClr val="FFFF00"/>
                </a:solidFill>
              </a:rPr>
              <a:t>توابع کسری یا هموگرافیک</a:t>
            </a:r>
          </a:p>
        </p:txBody>
      </p:sp>
      <p:sp>
        <p:nvSpPr>
          <p:cNvPr id="3" name="Content Placeholder 2"/>
          <p:cNvSpPr>
            <a:spLocks noGrp="1"/>
          </p:cNvSpPr>
          <p:nvPr>
            <p:ph idx="1"/>
          </p:nvPr>
        </p:nvSpPr>
        <p:spPr>
          <a:xfrm>
            <a:off x="467544" y="908720"/>
            <a:ext cx="8424936" cy="5256584"/>
          </a:xfrm>
        </p:spPr>
        <p:txBody>
          <a:bodyPr>
            <a:normAutofit fontScale="92500" lnSpcReduction="10000"/>
          </a:bodyPr>
          <a:lstStyle/>
          <a:p>
            <a:pPr marL="0" indent="0" algn="r">
              <a:buNone/>
            </a:pPr>
            <a:endParaRPr lang="fa-IR" b="1" dirty="0"/>
          </a:p>
          <a:p>
            <a:pPr marL="0" indent="0" algn="r">
              <a:buNone/>
            </a:pPr>
            <a:r>
              <a:rPr lang="fa-IR" dirty="0"/>
              <a:t>توابع کسری یا هموگرافیک بخش مهمی از توابع را در ریاضیات به خود اختصاص داده اند این توابع دارای خواص و نکات ریزی هستند که باید با آنها آشنا شد. اغلب ما در رسم نمودار این گونه از مهارت کافی برخوردار نیستیم. یا حتی اگر آگاهی داشته باشیم باز هم برای رسم این توابع دچار مشکل می شویم. مهمترین علت این امر شایر برخورد با این توابع همانند سایر توابع می باشد. نکته مهم برای رسم این توابع پیدا کردن نقاطی است که ریشه مخرج می باشند و تقارن و مجانب در این توابع می باشد. </a:t>
            </a:r>
            <a:br>
              <a:rPr lang="fa-IR" dirty="0"/>
            </a:br>
            <a:r>
              <a:rPr lang="fa-IR" b="1" dirty="0"/>
              <a:t>تعریف تابع کسری یا همگرافیک </a:t>
            </a:r>
          </a:p>
          <a:p>
            <a:pPr marL="0" indent="0" algn="r">
              <a:buNone/>
            </a:pPr>
            <a:r>
              <a:rPr lang="fa-IR" dirty="0"/>
              <a:t>تابع </a:t>
            </a:r>
            <a:r>
              <a:rPr lang="en-US" dirty="0"/>
              <a:t>f </a:t>
            </a:r>
            <a:r>
              <a:rPr lang="fa-IR" dirty="0"/>
              <a:t>به معادله ' که در آن </a:t>
            </a:r>
            <a:r>
              <a:rPr lang="en-US" dirty="0"/>
              <a:t>a'≠0 </a:t>
            </a:r>
            <a:r>
              <a:rPr lang="fa-IR" dirty="0"/>
              <a:t>است را تابع کسری یا هموگرافیک می گوئیم. </a:t>
            </a:r>
            <a:br>
              <a:rPr lang="fa-IR" dirty="0"/>
            </a:br>
            <a:r>
              <a:rPr lang="fa-IR" dirty="0"/>
              <a:t/>
            </a:r>
            <a:br>
              <a:rPr lang="fa-IR" dirty="0"/>
            </a:br>
            <a:endParaRPr lang="fa-IR" dirty="0"/>
          </a:p>
        </p:txBody>
      </p:sp>
    </p:spTree>
    <p:extLst>
      <p:ext uri="{BB962C8B-B14F-4D97-AF65-F5344CB8AC3E}">
        <p14:creationId xmlns:p14="http://schemas.microsoft.com/office/powerpoint/2010/main" val="28879245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a:solidFill>
                  <a:srgbClr val="FFFF00"/>
                </a:solidFill>
              </a:rPr>
              <a:t>خواص تابع هموگرافیک </a:t>
            </a:r>
            <a:endParaRPr lang="fa-IR" dirty="0">
              <a:solidFill>
                <a:srgbClr val="FFFF00"/>
              </a:solidFill>
            </a:endParaRPr>
          </a:p>
        </p:txBody>
      </p:sp>
      <p:sp>
        <p:nvSpPr>
          <p:cNvPr id="3" name="Content Placeholder 2"/>
          <p:cNvSpPr>
            <a:spLocks noGrp="1"/>
          </p:cNvSpPr>
          <p:nvPr>
            <p:ph idx="1"/>
          </p:nvPr>
        </p:nvSpPr>
        <p:spPr>
          <a:xfrm>
            <a:off x="467544" y="764704"/>
            <a:ext cx="8352928" cy="5256584"/>
          </a:xfrm>
        </p:spPr>
        <p:txBody>
          <a:bodyPr>
            <a:normAutofit fontScale="70000" lnSpcReduction="20000"/>
          </a:bodyPr>
          <a:lstStyle/>
          <a:p>
            <a:pPr marL="0" indent="0" algn="r">
              <a:buNone/>
            </a:pPr>
            <a:endParaRPr lang="fa-IR" sz="1700" dirty="0" smtClean="0"/>
          </a:p>
          <a:p>
            <a:pPr marL="0" indent="0" algn="r">
              <a:buNone/>
            </a:pPr>
            <a:r>
              <a:rPr lang="fa-IR" sz="3700" dirty="0" smtClean="0"/>
              <a:t>الف</a:t>
            </a:r>
            <a:r>
              <a:rPr lang="fa-IR" sz="3700" dirty="0"/>
              <a:t>) منحنی های این تابع یک مجانب قائم به معادله و یک مجانب افقی به معادله دارد در حقیقت مجانب قائم آن ریشه مخرج و مجانب افقط آن حد تابع است وقتی </a:t>
            </a:r>
            <a:r>
              <a:rPr lang="en-US" sz="3700" dirty="0"/>
              <a:t>x→∞. </a:t>
            </a:r>
            <a:br>
              <a:rPr lang="en-US" sz="3700" dirty="0"/>
            </a:br>
            <a:r>
              <a:rPr lang="fa-IR" sz="3700" dirty="0"/>
              <a:t>ب) مشتق این تابع به صورت زیر محاسبه می شود: </a:t>
            </a:r>
            <a:br>
              <a:rPr lang="fa-IR" sz="3700" dirty="0"/>
            </a:br>
            <a:r>
              <a:rPr lang="fa-IR" sz="3700" dirty="0"/>
              <a:t>ج) اگر محورهای مختصات را به موازات خود تا نقطه </a:t>
            </a:r>
            <a:r>
              <a:rPr lang="en-US" sz="3700" dirty="0"/>
              <a:t>O' </a:t>
            </a:r>
            <a:r>
              <a:rPr lang="fa-IR" sz="3700" dirty="0"/>
              <a:t>یعنی محل تلاقی مجانب ها انتقال دهیم، معادله جدید منحنی به صورت </a:t>
            </a:r>
            <a:r>
              <a:rPr lang="en-US" sz="3700" dirty="0"/>
              <a:t>XY=K </a:t>
            </a:r>
            <a:r>
              <a:rPr lang="fa-IR" sz="3700" dirty="0"/>
              <a:t>خواهد شد که در آن </a:t>
            </a:r>
            <a:br>
              <a:rPr lang="fa-IR" sz="3700" dirty="0"/>
            </a:br>
            <a:r>
              <a:rPr lang="fa-IR" sz="3700" dirty="0"/>
              <a:t>د)دامنه این توابع مجموعه اعداد حقیقی منهای ریشه های مخرج می باشد. </a:t>
            </a:r>
            <a:br>
              <a:rPr lang="fa-IR" sz="3700" dirty="0"/>
            </a:br>
            <a:r>
              <a:rPr lang="fa-IR" sz="3700" dirty="0"/>
              <a:t>هـ) برد این توابع مجموعه اعداد حقیقی است منهای یعنی . </a:t>
            </a:r>
            <a:br>
              <a:rPr lang="fa-IR" sz="3700" dirty="0"/>
            </a:br>
            <a:r>
              <a:rPr lang="fa-IR" sz="3700" dirty="0"/>
              <a:t>برر سی یک به یک بودن توابع کسری: این توابع به ازای کلیه اعداد حقیقی به جز ریشه مخرج یعنی به ازای تمام اعداد از دامنه شان یک به یک هستند</a:t>
            </a:r>
            <a:r>
              <a:rPr lang="fa-IR" sz="3700" dirty="0" smtClean="0"/>
              <a:t>.</a:t>
            </a:r>
            <a:r>
              <a:rPr lang="fa-IR" sz="3700" dirty="0"/>
              <a:t/>
            </a:r>
            <a:br>
              <a:rPr lang="fa-IR" sz="3700" dirty="0"/>
            </a:br>
            <a:r>
              <a:rPr lang="fa-IR" sz="3700" dirty="0"/>
              <a:t>بررسی فرد یا زوج بودن توابع کسری: این تابع در حالت کلی نه فرد است نه زوح. ولی اگر معادله تابع به صورت با شد آنگاه </a:t>
            </a:r>
            <a:r>
              <a:rPr lang="en-US" sz="3700" dirty="0"/>
              <a:t>f </a:t>
            </a:r>
            <a:r>
              <a:rPr lang="fa-IR" sz="3700" dirty="0"/>
              <a:t>تابعی فرد است. </a:t>
            </a:r>
            <a:br>
              <a:rPr lang="fa-IR" sz="3700" dirty="0"/>
            </a:br>
            <a:r>
              <a:rPr lang="fa-IR" sz="3700" dirty="0"/>
              <a:t>بررسی معکوس پذیری تابع کسری: چون این تابع در یک به یک است بنابراین معکوس پذیر نیز می </a:t>
            </a:r>
            <a:r>
              <a:rPr lang="fa-IR" sz="3700" dirty="0" smtClean="0"/>
              <a:t>باشد</a:t>
            </a:r>
            <a:r>
              <a:rPr lang="fa-IR" b="1" dirty="0"/>
              <a:t/>
            </a:r>
            <a:br>
              <a:rPr lang="fa-IR" b="1" dirty="0"/>
            </a:br>
            <a:endParaRPr lang="fa-IR" b="1" dirty="0"/>
          </a:p>
        </p:txBody>
      </p:sp>
    </p:spTree>
    <p:extLst>
      <p:ext uri="{BB962C8B-B14F-4D97-AF65-F5344CB8AC3E}">
        <p14:creationId xmlns:p14="http://schemas.microsoft.com/office/powerpoint/2010/main" val="1503685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fa-IR" dirty="0">
                <a:solidFill>
                  <a:srgbClr val="FFFF00"/>
                </a:solidFill>
                <a:cs typeface="B Davat" pitchFamily="2" charset="-78"/>
              </a:rPr>
              <a:t>رسم نمودار تابع </a:t>
            </a:r>
            <a:r>
              <a:rPr lang="fa-IR" dirty="0" smtClean="0">
                <a:solidFill>
                  <a:srgbClr val="FFFF00"/>
                </a:solidFill>
                <a:cs typeface="B Davat" pitchFamily="2" charset="-78"/>
              </a:rPr>
              <a:t>هموگرافيك</a:t>
            </a:r>
            <a:endParaRPr lang="fa-IR" dirty="0">
              <a:solidFill>
                <a:srgbClr val="FFFF00"/>
              </a:solidFill>
            </a:endParaRPr>
          </a:p>
        </p:txBody>
      </p:sp>
      <p:sp>
        <p:nvSpPr>
          <p:cNvPr id="3" name="Content Placeholder 2"/>
          <p:cNvSpPr>
            <a:spLocks noGrp="1"/>
          </p:cNvSpPr>
          <p:nvPr>
            <p:ph idx="1"/>
          </p:nvPr>
        </p:nvSpPr>
        <p:spPr>
          <a:xfrm>
            <a:off x="971600" y="692696"/>
            <a:ext cx="7560840" cy="4464496"/>
          </a:xfrm>
          <a:solidFill>
            <a:schemeClr val="tx2">
              <a:lumMod val="60000"/>
              <a:lumOff val="40000"/>
            </a:schemeClr>
          </a:solidFill>
        </p:spPr>
        <p:txBody>
          <a:bodyPr>
            <a:normAutofit/>
          </a:bodyPr>
          <a:lstStyle/>
          <a:p>
            <a:pPr marL="0" lvl="0" indent="0" algn="r">
              <a:spcBef>
                <a:spcPts val="600"/>
              </a:spcBef>
              <a:buClr>
                <a:schemeClr val="accent1"/>
              </a:buClr>
              <a:buSzPct val="76000"/>
              <a:buNone/>
            </a:pPr>
            <a:r>
              <a:rPr lang="fa-IR" sz="3600" dirty="0" smtClean="0">
                <a:cs typeface="B Davat" pitchFamily="2" charset="-78"/>
              </a:rPr>
              <a:t>در </a:t>
            </a:r>
            <a:r>
              <a:rPr lang="fa-IR" sz="3600" dirty="0">
                <a:cs typeface="B Davat" pitchFamily="2" charset="-78"/>
              </a:rPr>
              <a:t>حالت كلي معادله تابع هموگرافيك  </a:t>
            </a:r>
          </a:p>
          <a:p>
            <a:pPr marL="0" lvl="0" indent="0" algn="r">
              <a:spcBef>
                <a:spcPts val="600"/>
              </a:spcBef>
              <a:buClr>
                <a:schemeClr val="accent1"/>
              </a:buClr>
              <a:buSzPct val="76000"/>
              <a:buNone/>
            </a:pPr>
            <a:r>
              <a:rPr lang="fa-IR" sz="3600" dirty="0">
                <a:cs typeface="B Davat" pitchFamily="2" charset="-78"/>
              </a:rPr>
              <a:t>مي باشد و داراي دو مجانب افقي و قائم است كه به صورت زير به دست مي آيد </a:t>
            </a:r>
            <a:r>
              <a:rPr lang="fa-IR" sz="3600" dirty="0" smtClean="0">
                <a:cs typeface="B Davat" pitchFamily="2" charset="-78"/>
              </a:rPr>
              <a:t>:</a:t>
            </a:r>
          </a:p>
          <a:p>
            <a:pPr marL="0" indent="0" algn="r">
              <a:spcBef>
                <a:spcPts val="600"/>
              </a:spcBef>
              <a:buClr>
                <a:schemeClr val="accent1"/>
              </a:buClr>
              <a:buSzPct val="76000"/>
              <a:buNone/>
            </a:pPr>
            <a:r>
              <a:rPr lang="fa-IR" sz="3600" dirty="0">
                <a:cs typeface="B Davat" pitchFamily="2" charset="-78"/>
              </a:rPr>
              <a:t>مجانب افقي :  </a:t>
            </a:r>
          </a:p>
          <a:p>
            <a:pPr marL="0" indent="0" algn="r">
              <a:spcBef>
                <a:spcPts val="600"/>
              </a:spcBef>
              <a:buClr>
                <a:schemeClr val="accent1"/>
              </a:buClr>
              <a:buSzPct val="76000"/>
              <a:buNone/>
            </a:pPr>
            <a:r>
              <a:rPr lang="fa-IR" sz="3600" dirty="0">
                <a:cs typeface="B Davat" pitchFamily="2" charset="-78"/>
              </a:rPr>
              <a:t>مجانب قائم : </a:t>
            </a:r>
          </a:p>
          <a:p>
            <a:pPr marL="0" indent="0" algn="r">
              <a:spcBef>
                <a:spcPts val="600"/>
              </a:spcBef>
              <a:buClr>
                <a:schemeClr val="accent1"/>
              </a:buClr>
              <a:buSzPct val="76000"/>
              <a:buNone/>
            </a:pPr>
            <a:r>
              <a:rPr lang="fa-IR" sz="3600" dirty="0">
                <a:cs typeface="B Davat" pitchFamily="2" charset="-78"/>
              </a:rPr>
              <a:t>براي رسم اين نمودار ها نيز بايد مجانب ها را حساب نمود و سپس توسط جدول تغييرات آن ها را رسم نمود .</a:t>
            </a:r>
            <a:endParaRPr lang="en-US" sz="3600" dirty="0">
              <a:cs typeface="B Davat" pitchFamily="2" charset="-78"/>
            </a:endParaRPr>
          </a:p>
          <a:p>
            <a:pPr lvl="0" algn="r">
              <a:spcBef>
                <a:spcPts val="600"/>
              </a:spcBef>
              <a:buClr>
                <a:schemeClr val="accent1"/>
              </a:buClr>
              <a:buSzPct val="76000"/>
            </a:pPr>
            <a:endParaRPr lang="fa-IR" sz="3600" dirty="0">
              <a:solidFill>
                <a:srgbClr val="FFFF00"/>
              </a:solidFill>
              <a:cs typeface="B Davat" pitchFamily="2" charset="-78"/>
            </a:endParaRPr>
          </a:p>
          <a:p>
            <a:endParaRPr lang="fa-IR" sz="3200" dirty="0"/>
          </a:p>
        </p:txBody>
      </p:sp>
      <p:pic>
        <p:nvPicPr>
          <p:cNvPr id="6"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58769" y="692696"/>
            <a:ext cx="1390650" cy="695325"/>
          </a:xfrm>
          <a:prstGeom prst="rect">
            <a:avLst/>
          </a:prstGeom>
          <a:noFill/>
        </p:spPr>
      </p:pic>
      <p:pic>
        <p:nvPicPr>
          <p:cNvPr id="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82682" y="2578964"/>
            <a:ext cx="2228850" cy="619125"/>
          </a:xfrm>
          <a:prstGeom prst="rect">
            <a:avLst/>
          </a:prstGeom>
          <a:noFill/>
        </p:spPr>
      </p:pic>
      <p:pic>
        <p:nvPicPr>
          <p:cNvPr id="8"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021082" y="2578963"/>
            <a:ext cx="752475" cy="619125"/>
          </a:xfrm>
          <a:prstGeom prst="rect">
            <a:avLst/>
          </a:prstGeom>
          <a:noFill/>
        </p:spPr>
      </p:pic>
      <p:pic>
        <p:nvPicPr>
          <p:cNvPr id="12"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454094" y="3329265"/>
            <a:ext cx="2486025" cy="685800"/>
          </a:xfrm>
          <a:prstGeom prst="rect">
            <a:avLst/>
          </a:prstGeom>
          <a:noFill/>
        </p:spPr>
      </p:pic>
      <p:pic>
        <p:nvPicPr>
          <p:cNvPr id="1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004597" y="3264065"/>
            <a:ext cx="1009650" cy="685800"/>
          </a:xfrm>
          <a:prstGeom prst="rect">
            <a:avLst/>
          </a:prstGeom>
          <a:noFill/>
        </p:spPr>
      </p:pic>
    </p:spTree>
    <p:extLst>
      <p:ext uri="{BB962C8B-B14F-4D97-AF65-F5344CB8AC3E}">
        <p14:creationId xmlns:p14="http://schemas.microsoft.com/office/powerpoint/2010/main" val="417644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par>
                                <p:cTn id="19" presetID="34"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from="(-#ppt_w/2)" to="(#ppt_x)" calcmode="lin" valueType="num">
                                      <p:cBhvr>
                                        <p:cTn id="21" dur="600" fill="hold">
                                          <p:stCondLst>
                                            <p:cond delay="0"/>
                                          </p:stCondLst>
                                        </p:cTn>
                                        <p:tgtEl>
                                          <p:spTgt spid="8"/>
                                        </p:tgtEl>
                                        <p:attrNameLst>
                                          <p:attrName>ppt_x</p:attrName>
                                        </p:attrNameLst>
                                      </p:cBhvr>
                                    </p:anim>
                                    <p:anim from="0" to="-1.0" calcmode="lin" valueType="num">
                                      <p:cBhvr>
                                        <p:cTn id="22" dur="200" decel="50000" autoRev="1" fill="hold">
                                          <p:stCondLst>
                                            <p:cond delay="600"/>
                                          </p:stCondLst>
                                        </p:cTn>
                                        <p:tgtEl>
                                          <p:spTgt spid="8"/>
                                        </p:tgtEl>
                                        <p:attrNameLst>
                                          <p:attrName>xshear</p:attrName>
                                        </p:attrNameLst>
                                      </p:cBhvr>
                                    </p:anim>
                                    <p:animScale>
                                      <p:cBhvr>
                                        <p:cTn id="23" dur="200" decel="100000" autoRev="1" fill="hold">
                                          <p:stCondLst>
                                            <p:cond delay="600"/>
                                          </p:stCondLst>
                                        </p:cTn>
                                        <p:tgtEl>
                                          <p:spTgt spid="8"/>
                                        </p:tgtEl>
                                      </p:cBhvr>
                                      <p:from x="100000" y="100000"/>
                                      <p:to x="80000" y="100000"/>
                                    </p:animScale>
                                    <p:anim by="(#ppt_h/3+#ppt_w*0.1)" calcmode="lin" valueType="num">
                                      <p:cBhvr additive="sum">
                                        <p:cTn id="24" dur="200" decel="100000" autoRev="1" fill="hold">
                                          <p:stCondLst>
                                            <p:cond delay="600"/>
                                          </p:stCondLst>
                                        </p:cTn>
                                        <p:tgtEl>
                                          <p:spTgt spid="8"/>
                                        </p:tgtEl>
                                        <p:attrNameLst>
                                          <p:attrName>ppt_x</p:attrName>
                                        </p:attrNameLst>
                                      </p:cBhvr>
                                    </p:anim>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 from="(-#ppt_w/2)" to="(#ppt_x)" calcmode="lin" valueType="num">
                                      <p:cBhvr>
                                        <p:cTn id="29" dur="600" fill="hold">
                                          <p:stCondLst>
                                            <p:cond delay="0"/>
                                          </p:stCondLst>
                                        </p:cTn>
                                        <p:tgtEl>
                                          <p:spTgt spid="12"/>
                                        </p:tgtEl>
                                        <p:attrNameLst>
                                          <p:attrName>ppt_x</p:attrName>
                                        </p:attrNameLst>
                                      </p:cBhvr>
                                    </p:anim>
                                    <p:anim from="0" to="-1.0" calcmode="lin" valueType="num">
                                      <p:cBhvr>
                                        <p:cTn id="30" dur="200" decel="50000" autoRev="1" fill="hold">
                                          <p:stCondLst>
                                            <p:cond delay="600"/>
                                          </p:stCondLst>
                                        </p:cTn>
                                        <p:tgtEl>
                                          <p:spTgt spid="12"/>
                                        </p:tgtEl>
                                        <p:attrNameLst>
                                          <p:attrName>xshear</p:attrName>
                                        </p:attrNameLst>
                                      </p:cBhvr>
                                    </p:anim>
                                    <p:animScale>
                                      <p:cBhvr>
                                        <p:cTn id="31" dur="200" decel="100000" autoRev="1" fill="hold">
                                          <p:stCondLst>
                                            <p:cond delay="600"/>
                                          </p:stCondLst>
                                        </p:cTn>
                                        <p:tgtEl>
                                          <p:spTgt spid="12"/>
                                        </p:tgtEl>
                                      </p:cBhvr>
                                      <p:from x="100000" y="100000"/>
                                      <p:to x="80000" y="100000"/>
                                    </p:animScale>
                                    <p:anim by="(#ppt_h/3+#ppt_w*0.1)" calcmode="lin" valueType="num">
                                      <p:cBhvr additive="sum">
                                        <p:cTn id="32" dur="200" decel="100000" autoRev="1" fill="hold">
                                          <p:stCondLst>
                                            <p:cond delay="600"/>
                                          </p:stCondLst>
                                        </p:cTn>
                                        <p:tgtEl>
                                          <p:spTgt spid="12"/>
                                        </p:tgtEl>
                                        <p:attrNameLst>
                                          <p:attrName>ppt_x</p:attrName>
                                        </p:attrNameLst>
                                      </p:cBhvr>
                                    </p:anim>
                                  </p:childTnLst>
                                </p:cTn>
                              </p:par>
                              <p:par>
                                <p:cTn id="33" presetID="34"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from="(-#ppt_w/2)" to="(#ppt_x)" calcmode="lin" valueType="num">
                                      <p:cBhvr>
                                        <p:cTn id="35" dur="600" fill="hold">
                                          <p:stCondLst>
                                            <p:cond delay="0"/>
                                          </p:stCondLst>
                                        </p:cTn>
                                        <p:tgtEl>
                                          <p:spTgt spid="13"/>
                                        </p:tgtEl>
                                        <p:attrNameLst>
                                          <p:attrName>ppt_x</p:attrName>
                                        </p:attrNameLst>
                                      </p:cBhvr>
                                    </p:anim>
                                    <p:anim from="0" to="-1.0" calcmode="lin" valueType="num">
                                      <p:cBhvr>
                                        <p:cTn id="36" dur="200" decel="50000" autoRev="1" fill="hold">
                                          <p:stCondLst>
                                            <p:cond delay="600"/>
                                          </p:stCondLst>
                                        </p:cTn>
                                        <p:tgtEl>
                                          <p:spTgt spid="13"/>
                                        </p:tgtEl>
                                        <p:attrNameLst>
                                          <p:attrName>xshear</p:attrName>
                                        </p:attrNameLst>
                                      </p:cBhvr>
                                    </p:anim>
                                    <p:animScale>
                                      <p:cBhvr>
                                        <p:cTn id="37" dur="200" decel="100000" autoRev="1" fill="hold">
                                          <p:stCondLst>
                                            <p:cond delay="600"/>
                                          </p:stCondLst>
                                        </p:cTn>
                                        <p:tgtEl>
                                          <p:spTgt spid="13"/>
                                        </p:tgtEl>
                                      </p:cBhvr>
                                      <p:from x="100000" y="100000"/>
                                      <p:to x="80000" y="100000"/>
                                    </p:animScale>
                                    <p:anim by="(#ppt_h/3+#ppt_w*0.1)" calcmode="lin" valueType="num">
                                      <p:cBhvr additive="sum">
                                        <p:cTn id="38" dur="200" decel="100000" autoRev="1" fill="hold">
                                          <p:stCondLst>
                                            <p:cond delay="600"/>
                                          </p:stCondLst>
                                        </p:cTn>
                                        <p:tgtEl>
                                          <p:spTgt spid="1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pic>
        <p:nvPicPr>
          <p:cNvPr id="1026" name="Picture 2" descr="P:\New Folder\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119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fa-IR" sz="3000" dirty="0" smtClean="0"/>
              <a:t>نتیجه نهایی عملکرد یک شرکت ، سود هر سهم (</a:t>
            </a:r>
            <a:r>
              <a:rPr lang="en-US" sz="3000" dirty="0" smtClean="0"/>
              <a:t>EPS</a:t>
            </a:r>
            <a:r>
              <a:rPr lang="fa-IR" sz="3000" dirty="0" smtClean="0"/>
              <a:t>) است که برای محاسبه آن ابتدا سود قبل از بهره و مالیات (</a:t>
            </a:r>
            <a:r>
              <a:rPr lang="en-US" sz="3000" dirty="0" smtClean="0"/>
              <a:t>EBIT</a:t>
            </a:r>
            <a:r>
              <a:rPr lang="fa-IR" sz="3000" dirty="0" smtClean="0"/>
              <a:t>) محاسبه میشود. سپس با لحاظ کردن هزینه بهره و مالیات و سود سهام ممتاز ، سود هر سهم محاسبه می گردد. در این تجزیه و تحلیل ابتدا با استفاده از نقطه سربه سر و درجه اهرم عملیاتی، </a:t>
            </a:r>
            <a:r>
              <a:rPr lang="fa-IR" sz="3000" u="sng" dirty="0" smtClean="0"/>
              <a:t>عوامل موثر بر تغییرات </a:t>
            </a:r>
            <a:r>
              <a:rPr lang="fa-IR" sz="3000" dirty="0" smtClean="0"/>
              <a:t>سود قبل از بهره و مالیات مورد ارزیابی قرار می گیرد ، سپس قسمت دیگر صورتحساب سود و زیان یعنی قسمت مالی آن که چگونگی</a:t>
            </a:r>
            <a:r>
              <a:rPr lang="fa-IR" sz="3000" u="sng" dirty="0" smtClean="0"/>
              <a:t> ارتباط</a:t>
            </a:r>
            <a:r>
              <a:rPr lang="fa-IR" sz="3000" dirty="0" smtClean="0"/>
              <a:t> سود هر سهم و سود قبل از بهره و مالیات را بیان میکند ، مورد تجزیه و تحلیل قرار خواهد گرفت.</a:t>
            </a:r>
            <a:endParaRPr lang="fa-IR" sz="3000" dirty="0"/>
          </a:p>
        </p:txBody>
      </p:sp>
    </p:spTree>
    <p:extLst>
      <p:ext uri="{BB962C8B-B14F-4D97-AF65-F5344CB8AC3E}">
        <p14:creationId xmlns:p14="http://schemas.microsoft.com/office/powerpoint/2010/main" val="5101868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pic>
        <p:nvPicPr>
          <p:cNvPr id="2050" name="Picture 2" descr="P:\New Folder\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9437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pic>
        <p:nvPicPr>
          <p:cNvPr id="3074" name="Picture 2" descr="P:\New Folder\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810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sp>
        <p:nvSpPr>
          <p:cNvPr id="3" name="Content Placeholder 2"/>
          <p:cNvSpPr>
            <a:spLocks noGrp="1"/>
          </p:cNvSpPr>
          <p:nvPr>
            <p:ph idx="1"/>
          </p:nvPr>
        </p:nvSpPr>
        <p:spPr/>
        <p:txBody>
          <a:bodyPr/>
          <a:lstStyle/>
          <a:p>
            <a:endParaRPr lang="fa-IR"/>
          </a:p>
        </p:txBody>
      </p:sp>
      <p:pic>
        <p:nvPicPr>
          <p:cNvPr id="4098" name="Picture 2" descr="P:\New Folder\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8724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pic>
        <p:nvPicPr>
          <p:cNvPr id="5122" name="Picture 2" descr="P:\New Folder\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452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a-IR"/>
          </a:p>
        </p:txBody>
      </p:sp>
      <p:sp>
        <p:nvSpPr>
          <p:cNvPr id="3" name="Content Placeholder 2"/>
          <p:cNvSpPr>
            <a:spLocks noGrp="1"/>
          </p:cNvSpPr>
          <p:nvPr>
            <p:ph idx="1"/>
          </p:nvPr>
        </p:nvSpPr>
        <p:spPr/>
        <p:txBody>
          <a:bodyPr/>
          <a:lstStyle/>
          <a:p>
            <a:endParaRPr lang="fa-IR"/>
          </a:p>
        </p:txBody>
      </p:sp>
      <p:pic>
        <p:nvPicPr>
          <p:cNvPr id="6146" name="Picture 2" descr="P:\New Folder\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4084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043608" y="980728"/>
            <a:ext cx="7632848" cy="2185214"/>
          </a:xfrm>
          <a:prstGeom prst="rect">
            <a:avLst/>
          </a:prstGeom>
          <a:noFill/>
        </p:spPr>
        <p:txBody>
          <a:bodyPr wrap="square" rtlCol="1">
            <a:spAutoFit/>
          </a:bodyPr>
          <a:lstStyle/>
          <a:p>
            <a:r>
              <a:rPr lang="fa-IR" sz="4000" b="1" dirty="0" smtClean="0">
                <a:cs typeface="B Nazanin" pitchFamily="2" charset="-78"/>
              </a:rPr>
              <a:t>منابع :</a:t>
            </a:r>
          </a:p>
          <a:p>
            <a:endParaRPr lang="fa-IR" sz="2400" b="1" dirty="0" smtClean="0">
              <a:cs typeface="B Nazanin" pitchFamily="2" charset="-78"/>
            </a:endParaRPr>
          </a:p>
          <a:p>
            <a:r>
              <a:rPr lang="fa-IR" sz="2400" b="1" dirty="0">
                <a:cs typeface="B Nazanin" pitchFamily="2" charset="-78"/>
              </a:rPr>
              <a:t>آشنایی با مقدمات امور مالی </a:t>
            </a:r>
            <a:r>
              <a:rPr lang="fa-IR" sz="2400" b="1" dirty="0" smtClean="0">
                <a:cs typeface="B Nazanin" pitchFamily="2" charset="-78"/>
              </a:rPr>
              <a:t>شرکتی - </a:t>
            </a:r>
            <a:r>
              <a:rPr lang="fa-IR" sz="2400" b="1" dirty="0">
                <a:cs typeface="B Nazanin" pitchFamily="2" charset="-78"/>
              </a:rPr>
              <a:t>شرکت کارگزاری بانک ملی </a:t>
            </a:r>
            <a:r>
              <a:rPr lang="fa-IR" sz="2400" b="1" dirty="0" smtClean="0">
                <a:cs typeface="B Nazanin" pitchFamily="2" charset="-78"/>
              </a:rPr>
              <a:t>ایران</a:t>
            </a:r>
          </a:p>
          <a:p>
            <a:endParaRPr lang="fa-IR" sz="2400" b="1" dirty="0" smtClean="0">
              <a:cs typeface="B Nazanin" pitchFamily="2" charset="-78"/>
            </a:endParaRPr>
          </a:p>
          <a:p>
            <a:r>
              <a:rPr lang="fa-IR" sz="2400" b="1" dirty="0" smtClean="0">
                <a:cs typeface="B Nazanin" pitchFamily="2" charset="-78"/>
              </a:rPr>
              <a:t>مدیریت مالی – تالیف دکتر رضا تهرانی</a:t>
            </a:r>
            <a:endParaRPr lang="fa-IR" sz="2400" b="1" dirty="0">
              <a:cs typeface="B Nazanin" pitchFamily="2" charset="-78"/>
            </a:endParaRPr>
          </a:p>
        </p:txBody>
      </p:sp>
      <p:sp>
        <p:nvSpPr>
          <p:cNvPr id="5" name="TextBox 4"/>
          <p:cNvSpPr txBox="1"/>
          <p:nvPr/>
        </p:nvSpPr>
        <p:spPr>
          <a:xfrm>
            <a:off x="1835696" y="3933056"/>
            <a:ext cx="5904656" cy="1446550"/>
          </a:xfrm>
          <a:prstGeom prst="rect">
            <a:avLst/>
          </a:prstGeom>
          <a:noFill/>
        </p:spPr>
        <p:txBody>
          <a:bodyPr wrap="square" rtlCol="1">
            <a:spAutoFit/>
          </a:bodyPr>
          <a:lstStyle/>
          <a:p>
            <a:pPr algn="ctr"/>
            <a:r>
              <a:rPr lang="fa-IR" sz="8800" dirty="0" smtClean="0">
                <a:latin typeface="IranNastaliq" pitchFamily="18" charset="0"/>
                <a:cs typeface="IranNastaliq" pitchFamily="18" charset="0"/>
              </a:rPr>
              <a:t>با تشکر از حسن توجه شما</a:t>
            </a:r>
            <a:endParaRPr lang="fa-IR" sz="8800" dirty="0">
              <a:latin typeface="IranNastaliq" pitchFamily="18" charset="0"/>
              <a:cs typeface="IranNastaliq" pitchFamily="18" charset="0"/>
            </a:endParaRPr>
          </a:p>
        </p:txBody>
      </p:sp>
    </p:spTree>
    <p:extLst>
      <p:ext uri="{BB962C8B-B14F-4D97-AF65-F5344CB8AC3E}">
        <p14:creationId xmlns:p14="http://schemas.microsoft.com/office/powerpoint/2010/main" val="20733557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b="1" dirty="0" smtClean="0"/>
          </a:p>
          <a:p>
            <a:pPr marL="0" indent="0" algn="ctr">
              <a:buNone/>
            </a:pPr>
            <a:endParaRPr lang="en-US" sz="1200" b="1" dirty="0"/>
          </a:p>
          <a:p>
            <a:pPr marL="0" indent="0" algn="ctr">
              <a:buNone/>
            </a:pPr>
            <a:r>
              <a:rPr lang="en-US" sz="4400" b="1" dirty="0" smtClean="0">
                <a:solidFill>
                  <a:srgbClr val="002060"/>
                </a:solidFill>
              </a:rPr>
              <a:t>Biilaan.blog.ir</a:t>
            </a:r>
          </a:p>
          <a:p>
            <a:pPr marL="0" indent="0" algn="ctr">
              <a:buNone/>
            </a:pPr>
            <a:endParaRPr lang="fa-IR" sz="1800" b="1" dirty="0" smtClean="0">
              <a:solidFill>
                <a:srgbClr val="002060"/>
              </a:solidFill>
            </a:endParaRPr>
          </a:p>
          <a:p>
            <a:pPr marL="0" indent="0" algn="ctr">
              <a:buNone/>
            </a:pPr>
            <a:r>
              <a:rPr lang="fa-IR" sz="4400" b="1" dirty="0" smtClean="0">
                <a:solidFill>
                  <a:srgbClr val="002060"/>
                </a:solidFill>
              </a:rPr>
              <a:t>آدرس ايميل  </a:t>
            </a:r>
            <a:r>
              <a:rPr lang="en-US" sz="4400" b="1" dirty="0" smtClean="0">
                <a:solidFill>
                  <a:srgbClr val="002060"/>
                </a:solidFill>
              </a:rPr>
              <a:t>moradian.ayoub@gmail.com</a:t>
            </a:r>
          </a:p>
          <a:p>
            <a:pPr marL="0" indent="0" algn="ctr">
              <a:buNone/>
            </a:pPr>
            <a:endParaRPr lang="en-US" sz="4400" b="1" dirty="0">
              <a:solidFill>
                <a:srgbClr val="002060"/>
              </a:solidFill>
            </a:endParaRPr>
          </a:p>
          <a:p>
            <a:pPr marL="0" indent="0" algn="l">
              <a:buNone/>
            </a:pPr>
            <a:r>
              <a:rPr lang="en-US" sz="2800" b="1" dirty="0" smtClean="0">
                <a:solidFill>
                  <a:srgbClr val="002060"/>
                </a:solidFill>
              </a:rPr>
              <a:t>      Acc3.ir</a:t>
            </a:r>
            <a:endParaRPr lang="fa-IR" sz="2800" b="1" dirty="0">
              <a:solidFill>
                <a:srgbClr val="002060"/>
              </a:solidFill>
            </a:endParaRPr>
          </a:p>
        </p:txBody>
      </p:sp>
    </p:spTree>
    <p:extLst>
      <p:ext uri="{BB962C8B-B14F-4D97-AF65-F5344CB8AC3E}">
        <p14:creationId xmlns:p14="http://schemas.microsoft.com/office/powerpoint/2010/main" val="711031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39870"/>
            <a:ext cx="7715200" cy="706090"/>
          </a:xfrm>
        </p:spPr>
        <p:txBody>
          <a:bodyPr>
            <a:normAutofit fontScale="90000"/>
          </a:bodyPr>
          <a:lstStyle/>
          <a:p>
            <a:r>
              <a:rPr lang="fa-IR" dirty="0" smtClean="0">
                <a:solidFill>
                  <a:srgbClr val="FFFF00"/>
                </a:solidFill>
              </a:rPr>
              <a:t>تجزیه و تحلیل نقطه سربه سر</a:t>
            </a:r>
            <a:endParaRPr lang="fa-IR" dirty="0">
              <a:solidFill>
                <a:srgbClr val="FFFF00"/>
              </a:solidFill>
            </a:endParaRPr>
          </a:p>
        </p:txBody>
      </p:sp>
      <p:sp>
        <p:nvSpPr>
          <p:cNvPr id="3" name="Content Placeholder 2"/>
          <p:cNvSpPr>
            <a:spLocks noGrp="1"/>
          </p:cNvSpPr>
          <p:nvPr>
            <p:ph idx="1"/>
          </p:nvPr>
        </p:nvSpPr>
        <p:spPr/>
        <p:txBody>
          <a:bodyPr/>
          <a:lstStyle/>
          <a:p>
            <a:pPr marL="0" indent="0">
              <a:buNone/>
            </a:pPr>
            <a:r>
              <a:rPr lang="fa-IR" dirty="0" smtClean="0"/>
              <a:t>در تجزیه و تحلیل نقطه سربه سر روابط متقابل بین فروش ، هزینه ها و سود مورد ارزیابی قرار می گیرد.</a:t>
            </a:r>
          </a:p>
          <a:p>
            <a:pPr marL="0" indent="0">
              <a:buNone/>
            </a:pPr>
            <a:r>
              <a:rPr lang="fa-IR" dirty="0" smtClean="0"/>
              <a:t>در یک رابطه کلی ، سود با فروش رابطه مستقیم و با هزینه ها رابطه عکس دارد.</a:t>
            </a:r>
          </a:p>
          <a:p>
            <a:pPr marL="0" indent="0" algn="ctr">
              <a:buNone/>
            </a:pPr>
            <a:r>
              <a:rPr lang="fa-IR" sz="4000" dirty="0" smtClean="0"/>
              <a:t>هزینه </a:t>
            </a:r>
            <a:r>
              <a:rPr lang="fa-IR" sz="4400" b="1" dirty="0" smtClean="0"/>
              <a:t>-</a:t>
            </a:r>
            <a:r>
              <a:rPr lang="fa-IR" sz="4000" dirty="0" smtClean="0"/>
              <a:t> فروش </a:t>
            </a:r>
            <a:r>
              <a:rPr lang="fa-IR" sz="4000" b="1" dirty="0" smtClean="0"/>
              <a:t>=</a:t>
            </a:r>
            <a:r>
              <a:rPr lang="fa-IR" sz="4000" dirty="0" smtClean="0"/>
              <a:t> سود</a:t>
            </a:r>
          </a:p>
          <a:p>
            <a:pPr marL="0" indent="0" algn="ctr">
              <a:buNone/>
            </a:pPr>
            <a:endParaRPr lang="fa-IR" dirty="0"/>
          </a:p>
        </p:txBody>
      </p:sp>
    </p:spTree>
    <p:extLst>
      <p:ext uri="{BB962C8B-B14F-4D97-AF65-F5344CB8AC3E}">
        <p14:creationId xmlns:p14="http://schemas.microsoft.com/office/powerpoint/2010/main" val="3016947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568" y="68898"/>
            <a:ext cx="7715200" cy="706090"/>
          </a:xfrm>
        </p:spPr>
        <p:txBody>
          <a:bodyPr>
            <a:normAutofit fontScale="90000"/>
          </a:bodyPr>
          <a:lstStyle/>
          <a:p>
            <a:r>
              <a:rPr lang="fa-IR" dirty="0" smtClean="0">
                <a:solidFill>
                  <a:srgbClr val="FFFF00"/>
                </a:solidFill>
              </a:rPr>
              <a:t>تجزیه و تحلیل هزینه ها</a:t>
            </a:r>
            <a:endParaRPr lang="fa-IR" dirty="0">
              <a:solidFill>
                <a:srgbClr val="FFFF00"/>
              </a:solidFill>
            </a:endParaRPr>
          </a:p>
        </p:txBody>
      </p:sp>
      <p:sp>
        <p:nvSpPr>
          <p:cNvPr id="3" name="Content Placeholder 2"/>
          <p:cNvSpPr>
            <a:spLocks noGrp="1"/>
          </p:cNvSpPr>
          <p:nvPr>
            <p:ph idx="1"/>
          </p:nvPr>
        </p:nvSpPr>
        <p:spPr>
          <a:xfrm>
            <a:off x="971600" y="908720"/>
            <a:ext cx="7848872" cy="4968552"/>
          </a:xfrm>
        </p:spPr>
        <p:txBody>
          <a:bodyPr>
            <a:normAutofit fontScale="92500" lnSpcReduction="10000"/>
          </a:bodyPr>
          <a:lstStyle/>
          <a:p>
            <a:pPr marL="0" indent="0">
              <a:buNone/>
            </a:pPr>
            <a:r>
              <a:rPr lang="fa-IR" sz="3000" dirty="0" smtClean="0"/>
              <a:t>یکی از طبقه بندی های هزینه ها ، تفکیک آنها به هزینه های ثابت ، متغیر و نیمه متغیر است.</a:t>
            </a:r>
          </a:p>
          <a:p>
            <a:pPr marL="0" indent="0">
              <a:buNone/>
            </a:pPr>
            <a:r>
              <a:rPr lang="fa-IR" sz="3000" dirty="0" smtClean="0"/>
              <a:t>هزینه ثابت : هزینه هایی که با تغییر در سطوح مختلف تولید تغییری در این هزینه ها ایجادنمی شود</a:t>
            </a:r>
          </a:p>
          <a:p>
            <a:pPr marL="0" indent="0">
              <a:buNone/>
            </a:pPr>
            <a:r>
              <a:rPr lang="fa-IR" sz="3000" dirty="0" smtClean="0"/>
              <a:t> (مانند هزینه اجاره).</a:t>
            </a:r>
          </a:p>
          <a:p>
            <a:pPr marL="0" indent="0">
              <a:buNone/>
            </a:pPr>
            <a:endParaRPr lang="fa-IR" dirty="0" smtClean="0"/>
          </a:p>
          <a:p>
            <a:pPr marL="0" indent="0">
              <a:buNone/>
            </a:pPr>
            <a:endParaRPr lang="fa-IR" dirty="0" smtClean="0"/>
          </a:p>
          <a:p>
            <a:pPr marL="0" indent="0" algn="just">
              <a:buNone/>
            </a:pPr>
            <a:endParaRPr lang="fa-IR" dirty="0" smtClean="0"/>
          </a:p>
          <a:p>
            <a:pPr marL="0" indent="0" algn="just">
              <a:buNone/>
            </a:pPr>
            <a:r>
              <a:rPr lang="fa-IR" dirty="0" smtClean="0"/>
              <a:t>هزینه های متغیر : برخی از هزینه های شرکت است که مقدار آن در سطوح مختلف تولید متفاوت است و متناسب با افزایش سطح تولید مقدار کل آن افزایش می یابد(مانند هزینه مواد مصرفی).</a:t>
            </a:r>
            <a:endParaRPr lang="fa-IR"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276872"/>
            <a:ext cx="3528392" cy="2131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5908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08720"/>
            <a:ext cx="8208912" cy="4968552"/>
          </a:xfrm>
        </p:spPr>
        <p:txBody>
          <a:bodyPr/>
          <a:lstStyle/>
          <a:p>
            <a:pPr marL="0" indent="0">
              <a:buNone/>
            </a:pPr>
            <a:r>
              <a:rPr lang="fa-IR" dirty="0" smtClean="0"/>
              <a:t>هزینه متغیر کل : عبارت است از حاصلضرب هزینه متغیر واحد در تعداد تولید.</a:t>
            </a:r>
          </a:p>
          <a:p>
            <a:pPr marL="0" indent="0">
              <a:buNone/>
            </a:pPr>
            <a:r>
              <a:rPr lang="fa-IR" dirty="0" smtClean="0"/>
              <a:t>در صورتی که با افزایش سطح تولید هزینه متغیر واحد ثابت باشد نمودار آن (الف) و در صورتی که با افزایش تولید هزینه متغیر واحد کاهش یابد (ب) و در صورتی که هزینه متغیر واحد افزایش یابد به صورت شکل (ج) خواهد بود.</a:t>
            </a:r>
          </a:p>
          <a:p>
            <a:pPr marL="0" indent="0">
              <a:buNone/>
            </a:pPr>
            <a:endParaRPr lang="fa-IR"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3861048"/>
            <a:ext cx="6439272"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3267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836712"/>
            <a:ext cx="8208912" cy="5040560"/>
          </a:xfrm>
        </p:spPr>
        <p:txBody>
          <a:bodyPr>
            <a:normAutofit/>
          </a:bodyPr>
          <a:lstStyle/>
          <a:p>
            <a:pPr marL="0" indent="0">
              <a:buNone/>
            </a:pPr>
            <a:r>
              <a:rPr lang="fa-IR" sz="2800" dirty="0" smtClean="0"/>
              <a:t>هزینه های نیمه متغیر : هزینه های نیمه متغیر هزینه هایی هستند که از دو جزء تشکیل شده اند که یک جزء آن ثابت و جزء دیگر آن متغیر است(مانند هزینه نگهداری و تعمیرات).</a:t>
            </a:r>
          </a:p>
          <a:p>
            <a:pPr marL="0" indent="0">
              <a:buNone/>
            </a:pPr>
            <a:endParaRPr lang="fa-IR" sz="1100" dirty="0" smtClean="0"/>
          </a:p>
          <a:p>
            <a:pPr marL="0" indent="0">
              <a:buNone/>
            </a:pPr>
            <a:r>
              <a:rPr lang="fa-IR" sz="2800" dirty="0" smtClean="0"/>
              <a:t>هزینه کل : حاصل جمع هزینه های</a:t>
            </a:r>
          </a:p>
          <a:p>
            <a:pPr marL="0" indent="0">
              <a:buNone/>
            </a:pPr>
            <a:r>
              <a:rPr lang="fa-IR" sz="2800" dirty="0" smtClean="0"/>
              <a:t> متغیر و هزینه ثابت کل است.</a:t>
            </a:r>
          </a:p>
          <a:p>
            <a:pPr marL="0" indent="0">
              <a:buNone/>
            </a:pPr>
            <a:endParaRPr lang="fa-IR" sz="1100" dirty="0" smtClean="0"/>
          </a:p>
          <a:p>
            <a:pPr marL="0" indent="0">
              <a:buNone/>
            </a:pPr>
            <a:r>
              <a:rPr lang="fa-IR" sz="2800" dirty="0" smtClean="0"/>
              <a:t>در این نمودار اگر تعداد تولید </a:t>
            </a:r>
            <a:r>
              <a:rPr lang="en-US" sz="2800" dirty="0" smtClean="0"/>
              <a:t>Q</a:t>
            </a:r>
            <a:r>
              <a:rPr lang="fa-IR" sz="2800" dirty="0" smtClean="0"/>
              <a:t> باشد ، هزینه</a:t>
            </a:r>
          </a:p>
          <a:p>
            <a:pPr marL="0" indent="0">
              <a:buNone/>
            </a:pPr>
            <a:r>
              <a:rPr lang="fa-IR" sz="2800" dirty="0" smtClean="0"/>
              <a:t>ثابت </a:t>
            </a:r>
            <a:r>
              <a:rPr lang="en-US" sz="2800" dirty="0" smtClean="0"/>
              <a:t>Qa</a:t>
            </a:r>
            <a:r>
              <a:rPr lang="fa-IR" sz="2800" dirty="0" smtClean="0"/>
              <a:t> و هزینه های متغیر </a:t>
            </a:r>
            <a:r>
              <a:rPr lang="en-US" sz="2800" dirty="0" smtClean="0"/>
              <a:t>Qb</a:t>
            </a:r>
            <a:r>
              <a:rPr lang="fa-IR" sz="2800" dirty="0" smtClean="0"/>
              <a:t> و هزینه کل</a:t>
            </a:r>
          </a:p>
          <a:p>
            <a:pPr marL="0" indent="0">
              <a:buNone/>
            </a:pPr>
            <a:r>
              <a:rPr lang="en-US" sz="2800" dirty="0" smtClean="0"/>
              <a:t>Qm</a:t>
            </a:r>
            <a:r>
              <a:rPr lang="fa-IR" sz="2800" dirty="0" smtClean="0"/>
              <a:t> خواهد بود.شیب نمودار هزینه کل برابر</a:t>
            </a:r>
          </a:p>
          <a:p>
            <a:pPr marL="0" indent="0">
              <a:buNone/>
            </a:pPr>
            <a:r>
              <a:rPr lang="fa-IR" sz="2800" dirty="0" smtClean="0"/>
              <a:t> با شیب نمودار هزینه متغیر است.</a:t>
            </a:r>
            <a:endParaRPr lang="fa-IR" sz="2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772816"/>
            <a:ext cx="3096344" cy="1675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3447844"/>
            <a:ext cx="3096343" cy="1781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6860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1123</TotalTime>
  <Words>3826</Words>
  <Application>Microsoft Office PowerPoint</Application>
  <PresentationFormat>On-screen Show (4:3)</PresentationFormat>
  <Paragraphs>362</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PowerPoint Presentation</vt:lpstr>
      <vt:lpstr>سرفصل</vt:lpstr>
      <vt:lpstr>مقدمه</vt:lpstr>
      <vt:lpstr>PowerPoint Presentation</vt:lpstr>
      <vt:lpstr>تجزیه و تحلیل نقطه سربه سر</vt:lpstr>
      <vt:lpstr>تجزیه و تحلیل هزینه ها</vt:lpstr>
      <vt:lpstr>PowerPoint Presentation</vt:lpstr>
      <vt:lpstr>PowerPoint Presentation</vt:lpstr>
      <vt:lpstr>تجزیه و تحلیل فروش</vt:lpstr>
      <vt:lpstr>تجزیه و تحلیل تغییرات سود</vt:lpstr>
      <vt:lpstr>PowerPoint Presentation</vt:lpstr>
      <vt:lpstr>PowerPoint Presentation</vt:lpstr>
      <vt:lpstr>PowerPoint Presentation</vt:lpstr>
      <vt:lpstr>مثال</vt:lpstr>
      <vt:lpstr>PowerPoint Presentation</vt:lpstr>
      <vt:lpstr>نسبت حاشیه ایمنی</vt:lpstr>
      <vt:lpstr>نقاط قوت تجزیه و تحلیل نقطه سر به سر</vt:lpstr>
      <vt:lpstr>نقاط ضعف تجزیه و تحلیل نقطه سر به سر</vt:lpstr>
      <vt:lpstr>تجزیه و تحلیل اهرم ها</vt:lpstr>
      <vt:lpstr>انواع اهرم ها</vt:lpstr>
      <vt:lpstr> درجه اهرم عملیاتی (DOL) Operating Leverage </vt:lpstr>
      <vt:lpstr>  مثال  </vt:lpstr>
      <vt:lpstr>مثال</vt:lpstr>
      <vt:lpstr>نتايج تغییرات درجه اهرم عملیاتی</vt:lpstr>
      <vt:lpstr>کاربرد اهرم عملیاتی</vt:lpstr>
      <vt:lpstr>ریسک تجاری</vt:lpstr>
      <vt:lpstr>رابطه EPS - EBIT</vt:lpstr>
      <vt:lpstr>رابطه EPS - EBIT</vt:lpstr>
      <vt:lpstr>نقطه سربه سر مالی</vt:lpstr>
      <vt:lpstr>درجه اهرم مالی (DFL) Financial Leverage</vt:lpstr>
      <vt:lpstr>PowerPoint Presentation</vt:lpstr>
      <vt:lpstr>نتايج تغییرات درجه اهرم مالی</vt:lpstr>
      <vt:lpstr> کاربرد اهرم مالی </vt:lpstr>
      <vt:lpstr>ریسک مالی</vt:lpstr>
      <vt:lpstr>درجه اهرم مرکب(DCL) Compound Leverage</vt:lpstr>
      <vt:lpstr>مثال</vt:lpstr>
      <vt:lpstr>تغییرات درجه اهرم مرکب </vt:lpstr>
      <vt:lpstr> کاربرد اهرم مرکب </vt:lpstr>
      <vt:lpstr>ریسک کل شرکت</vt:lpstr>
      <vt:lpstr>PowerPoint Presentation</vt:lpstr>
      <vt:lpstr> تغییرات درجه اهرم عملیاتی / مالی / مرکب </vt:lpstr>
      <vt:lpstr>کاربرد تجزیه وتحلیل نقطه سر به سر در مدیریت مالی</vt:lpstr>
      <vt:lpstr>مزاياي اهرم ها</vt:lpstr>
      <vt:lpstr>معايب اهرم ها</vt:lpstr>
      <vt:lpstr>توابع کسری یا هموگرافیک</vt:lpstr>
      <vt:lpstr>خواص تابع هموگرافیک </vt:lpstr>
      <vt:lpstr>رسم نمودار تابع هموگرافيك</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arman</dc:creator>
  <cp:lastModifiedBy>Administrator</cp:lastModifiedBy>
  <cp:revision>93</cp:revision>
  <dcterms:created xsi:type="dcterms:W3CDTF">2014-10-24T12:47:05Z</dcterms:created>
  <dcterms:modified xsi:type="dcterms:W3CDTF">2014-11-09T10:14:20Z</dcterms:modified>
</cp:coreProperties>
</file>