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96" r:id="rId32"/>
    <p:sldId id="297" r:id="rId33"/>
    <p:sldId id="298" r:id="rId34"/>
    <p:sldId id="299" r:id="rId35"/>
    <p:sldId id="300" r:id="rId36"/>
    <p:sldId id="301" r:id="rId37"/>
    <p:sldId id="302" r:id="rId38"/>
    <p:sldId id="303" r:id="rId39"/>
    <p:sldId id="304" r:id="rId40"/>
    <p:sldId id="287" r:id="rId41"/>
    <p:sldId id="288"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4" d="100"/>
          <a:sy n="34" d="100"/>
        </p:scale>
        <p:origin x="-78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2F27D-5F3B-420D-A194-0B19843BD1D4}" type="datetimeFigureOut">
              <a:rPr lang="en-US" smtClean="0"/>
              <a:pPr/>
              <a:t>12/30/2014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0FF3E-B85E-4548-9C97-865A7E6660B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E2F27D-5F3B-420D-A194-0B19843BD1D4}" type="datetimeFigureOut">
              <a:rPr lang="en-US" smtClean="0"/>
              <a:pPr/>
              <a:t>12/30/2014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70FF3E-B85E-4548-9C97-865A7E6660B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5"/>
          </a:lnRef>
          <a:fillRef idx="2">
            <a:schemeClr val="accent5"/>
          </a:fillRef>
          <a:effectRef idx="1">
            <a:schemeClr val="accent5"/>
          </a:effectRef>
          <a:fontRef idx="minor">
            <a:schemeClr val="dk1"/>
          </a:fontRef>
        </p:style>
        <p:txBody>
          <a:bodyPr/>
          <a:lstStyle/>
          <a:p>
            <a:r>
              <a:rPr lang="fa-IR" b="1" dirty="0" smtClean="0"/>
              <a:t>بسم الله الرحمن الرحیم</a:t>
            </a:r>
            <a:endParaRPr lang="en-US" b="1" dirty="0"/>
          </a:p>
        </p:txBody>
      </p:sp>
      <p:sp>
        <p:nvSpPr>
          <p:cNvPr id="3" name="Subtitle 2"/>
          <p:cNvSpPr>
            <a:spLocks noGrp="1"/>
          </p:cNvSpPr>
          <p:nvPr>
            <p:ph type="subTitle" idx="1"/>
          </p:nvPr>
        </p:nvSpPr>
        <p:spPr>
          <a:xfrm>
            <a:off x="1500166" y="3929066"/>
            <a:ext cx="6400800" cy="1752600"/>
          </a:xfrm>
        </p:spPr>
        <p:style>
          <a:lnRef idx="1">
            <a:schemeClr val="accent2"/>
          </a:lnRef>
          <a:fillRef idx="2">
            <a:schemeClr val="accent2"/>
          </a:fillRef>
          <a:effectRef idx="1">
            <a:schemeClr val="accent2"/>
          </a:effectRef>
          <a:fontRef idx="minor">
            <a:schemeClr val="dk1"/>
          </a:fontRef>
        </p:style>
        <p:txBody>
          <a:bodyPr>
            <a:normAutofit/>
          </a:bodyPr>
          <a:lstStyle/>
          <a:p>
            <a:endParaRPr lang="fa-IR" sz="4000" b="1" dirty="0" smtClean="0">
              <a:solidFill>
                <a:schemeClr val="tx2">
                  <a:lumMod val="60000"/>
                  <a:lumOff val="40000"/>
                </a:schemeClr>
              </a:solidFill>
            </a:endParaRPr>
          </a:p>
          <a:p>
            <a:r>
              <a:rPr lang="fa-IR" sz="4000" b="1" dirty="0" smtClean="0">
                <a:solidFill>
                  <a:schemeClr val="tx2">
                    <a:lumMod val="60000"/>
                    <a:lumOff val="40000"/>
                  </a:schemeClr>
                </a:solidFill>
              </a:rPr>
              <a:t>درس تصمیم گیری درمسائل مالی</a:t>
            </a:r>
            <a:endParaRPr lang="en-US" sz="4000" b="1" dirty="0">
              <a:solidFill>
                <a:schemeClr val="tx2">
                  <a:lumMod val="60000"/>
                  <a:lumOff val="4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سرمایه درگردش خالص</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lgn="r"/>
            <a:endParaRPr lang="fa-IR" sz="2400" b="1" dirty="0" smtClean="0">
              <a:solidFill>
                <a:schemeClr val="tx2">
                  <a:lumMod val="60000"/>
                  <a:lumOff val="40000"/>
                </a:schemeClr>
              </a:solidFill>
            </a:endParaRPr>
          </a:p>
          <a:p>
            <a:pPr algn="r"/>
            <a:r>
              <a:rPr lang="fa-IR" sz="2400" b="1" dirty="0" smtClean="0">
                <a:solidFill>
                  <a:schemeClr val="tx2">
                    <a:lumMod val="60000"/>
                    <a:lumOff val="40000"/>
                  </a:schemeClr>
                </a:solidFill>
              </a:rPr>
              <a:t>عبارتست از مقدار داراییهای جاری که در طول یکسال درفعالیتهای شرکت جریان داردداراییهای جاری به داراییهای گفته می شود که درمدت یکسال قابل تبدیل به پول نقدباشد یابه فروش برسد یا مصرف شود ومنظورازبدهیهای جاری بدهیهای است که درمدت یکسال از محل داراییهای جاری پرداخت شوندوبرای محاسبه آن از فرمول زیر استفاده می شود</a:t>
            </a:r>
          </a:p>
          <a:p>
            <a:pPr algn="r"/>
            <a:endParaRPr lang="fa-IR" b="1" dirty="0">
              <a:solidFill>
                <a:schemeClr val="tx2">
                  <a:lumMod val="60000"/>
                  <a:lumOff val="40000"/>
                </a:schemeClr>
              </a:solidFill>
            </a:endParaRPr>
          </a:p>
          <a:p>
            <a:pPr algn="ctr">
              <a:buNone/>
            </a:pPr>
            <a:r>
              <a:rPr lang="fa-IR" sz="2800" b="1" dirty="0" smtClean="0">
                <a:solidFill>
                  <a:srgbClr val="FF0000"/>
                </a:solidFill>
              </a:rPr>
              <a:t>بدهیهای جاری – داراییهای جاری = سرمایه درگردش خالص</a:t>
            </a:r>
            <a:endParaRPr lang="en-US" sz="2800" b="1"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 جاری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000" b="1" dirty="0" smtClean="0">
                <a:solidFill>
                  <a:schemeClr val="tx2">
                    <a:lumMod val="60000"/>
                    <a:lumOff val="40000"/>
                  </a:schemeClr>
                </a:solidFill>
              </a:rPr>
              <a:t>توانایی شرکت درپرداخت بدهیهای جاری از محل داراییهای جاری می باشداین نسبت قبل از </a:t>
            </a:r>
          </a:p>
          <a:p>
            <a:pPr algn="r"/>
            <a:r>
              <a:rPr lang="fa-IR" sz="2000" b="1" dirty="0" smtClean="0">
                <a:solidFill>
                  <a:schemeClr val="tx2">
                    <a:lumMod val="60000"/>
                    <a:lumOff val="40000"/>
                  </a:schemeClr>
                </a:solidFill>
              </a:rPr>
              <a:t>وقوع مشکلات مالی درشرکت ممکن است افزایش یابدپس اگراین نسبت درمدت چندماه افزایش یابدنشانه مشکلات مالی درآینده نزدیک می باشد تحلیلگران مالی اعتقاددارند عدد2 گزینه مناسبی برای این نسبت می باشدزیرا زمان هجوم طلبکاران دربحرانهای اقتصادی جهت دریافت طلب خود شرکت قادراست نه تنها طلب آنهارا پرداخت کند بلکه می تواند معادل 100 درصدمبلغ بدهیهای جاری رانیز برای ادامه فعالیت شرکت باقی بگذارد</a:t>
            </a:r>
          </a:p>
          <a:p>
            <a:pPr algn="r"/>
            <a:endParaRPr lang="fa-IR" b="1" dirty="0">
              <a:solidFill>
                <a:schemeClr val="tx2">
                  <a:lumMod val="60000"/>
                  <a:lumOff val="40000"/>
                </a:schemeClr>
              </a:solidFill>
            </a:endParaRPr>
          </a:p>
          <a:p>
            <a:pPr algn="ctr"/>
            <a:r>
              <a:rPr lang="fa-IR" b="1" dirty="0" smtClean="0">
                <a:solidFill>
                  <a:srgbClr val="FF0000"/>
                </a:solidFill>
              </a:rPr>
              <a:t>بدهیهای جاری / داراییهای جاری = نسبت جاری </a:t>
            </a:r>
            <a:endParaRPr lang="en-US" b="1"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 آنی ( سریع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000" b="1" dirty="0" smtClean="0">
                <a:solidFill>
                  <a:schemeClr val="tx2">
                    <a:lumMod val="60000"/>
                    <a:lumOff val="40000"/>
                  </a:schemeClr>
                </a:solidFill>
              </a:rPr>
              <a:t>وضعیت دقیق نقدینگی شرکت رانشان می دهدوتقریباًاهدافی مشابه به اهداف نسبت جاری راتامین میکندولی درمحاسبه این نسبت مقدارموجودی کالا حذف می شودزیراازبین اقلام داراییهای جاری موجودی کالا معمولاً کمترین قدرت نقدینگی راداردازاین رو بااستفاده از نسبت آنی توان شرکت درپرداخت بدهیهای آن تععین می شودوتحلیلگران معتقدند عدد1 یا 100 درصد جواب مناسبی برای این نسبت است زیرا دراین صورت شرکت می تواند جهت پرداخت بدهیهای جاری خود بدون نیاز به فروش موجودی کالا یا برگشت پیش پرداختها بدهیها را به صورت آنی وفوراً پرداخت نماید وآنها براین باورند که عدد 1 مرزبین قدرت نقدینگی کافی وقدرت نقدینگی ناکافی می باشد </a:t>
            </a:r>
          </a:p>
          <a:p>
            <a:endParaRPr lang="fa-IR" dirty="0"/>
          </a:p>
          <a:p>
            <a:pPr algn="ctr"/>
            <a:r>
              <a:rPr lang="fa-IR" sz="2000" b="1" dirty="0" smtClean="0">
                <a:solidFill>
                  <a:srgbClr val="FF0000"/>
                </a:solidFill>
              </a:rPr>
              <a:t>بدهیهای جاری / ( پیش پرداخت + موجودی کالا ) – داراییهای جاری = نسبت آنی</a:t>
            </a:r>
            <a:endParaRPr lang="en-US" sz="2000" b="1"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 آنی ( سریع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b="1" dirty="0" smtClean="0">
              <a:solidFill>
                <a:srgbClr val="FF0000"/>
              </a:solidFill>
            </a:endParaRPr>
          </a:p>
          <a:p>
            <a:pPr algn="ctr"/>
            <a:r>
              <a:rPr lang="fa-IR" sz="2000" b="1" dirty="0" smtClean="0">
                <a:solidFill>
                  <a:srgbClr val="FF0000"/>
                </a:solidFill>
              </a:rPr>
              <a:t>برای ترمیم ورفع این مشکل که شرکت نتواندبدهیهای جاری خودراازمحل داراییهای آنی اش </a:t>
            </a:r>
          </a:p>
          <a:p>
            <a:pPr algn="ctr">
              <a:buNone/>
            </a:pPr>
            <a:r>
              <a:rPr lang="fa-IR" sz="2000" b="1" dirty="0" smtClean="0">
                <a:solidFill>
                  <a:srgbClr val="FF0000"/>
                </a:solidFill>
              </a:rPr>
              <a:t>پرداخت نماید 2 راه پیشنهاد می شود</a:t>
            </a:r>
          </a:p>
          <a:p>
            <a:pPr algn="ctr">
              <a:buNone/>
            </a:pPr>
            <a:endParaRPr lang="fa-IR" sz="2000" b="1" dirty="0" smtClean="0">
              <a:solidFill>
                <a:srgbClr val="FF0000"/>
              </a:solidFill>
            </a:endParaRPr>
          </a:p>
          <a:p>
            <a:pPr algn="ctr"/>
            <a:r>
              <a:rPr lang="fa-IR" sz="2800" b="1" dirty="0" smtClean="0">
                <a:solidFill>
                  <a:schemeClr val="tx2">
                    <a:lumMod val="60000"/>
                    <a:lumOff val="40000"/>
                  </a:schemeClr>
                </a:solidFill>
              </a:rPr>
              <a:t>الف : بخشی ازداراییهای بلندمدت خودرا به کوتاه مدت تبدیل کن</a:t>
            </a:r>
          </a:p>
          <a:p>
            <a:pPr algn="ctr"/>
            <a:endParaRPr lang="fa-IR" sz="2800" b="1" dirty="0" smtClean="0">
              <a:solidFill>
                <a:schemeClr val="tx2">
                  <a:lumMod val="60000"/>
                  <a:lumOff val="40000"/>
                </a:schemeClr>
              </a:solidFill>
            </a:endParaRPr>
          </a:p>
          <a:p>
            <a:pPr algn="ctr">
              <a:buNone/>
            </a:pPr>
            <a:r>
              <a:rPr lang="fa-IR" sz="2800" b="1" dirty="0" smtClean="0">
                <a:solidFill>
                  <a:schemeClr val="tx2">
                    <a:lumMod val="60000"/>
                    <a:lumOff val="40000"/>
                  </a:schemeClr>
                </a:solidFill>
              </a:rPr>
              <a:t>  ب : بخشی از بدهیهای کوتاه مدت خودرا به بلندمدت تبدیل کند</a:t>
            </a:r>
            <a:endParaRPr lang="en-US" sz="2800" b="1" dirty="0">
              <a:solidFill>
                <a:schemeClr val="tx2">
                  <a:lumMod val="60000"/>
                  <a:lumOff val="4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نسبتهای فعالیت ( کارآیی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r"/>
            <a:endParaRPr lang="fa-IR" sz="2800" dirty="0" smtClean="0"/>
          </a:p>
          <a:p>
            <a:pPr algn="r"/>
            <a:r>
              <a:rPr lang="fa-IR" sz="2800" b="1" dirty="0" smtClean="0">
                <a:solidFill>
                  <a:schemeClr val="tx2">
                    <a:lumMod val="60000"/>
                    <a:lumOff val="40000"/>
                  </a:schemeClr>
                </a:solidFill>
              </a:rPr>
              <a:t>بااستفاده از این نسبت میتوان درجه کارآیی شرکت راازنظراستفاده موثرازمنابع ومدیریت بر داراییهاتعیین نمودکارایی یعنی گردش سریع اقلام دارایی وازاین رو این نسبت را نسبتهای فعالیت مینامندداراییهابرای ایجاددرآمدوفروش محصول وخدمات بکارگرفته می شود به عنوان مثال موجودی کالا درانبار بااندازه مناسب باعث فروش می شودوکمبود آن شرکت راباکاهش فروش ونتیجتاًکاهش درآمد مواجه می کند ازاین رو محاسبه این نوع نسبتها روی برخی از اقلام دارایی مانند موجودی کالا یا حساب بدهکاران تاکید بیشتری می شود </a:t>
            </a:r>
          </a:p>
          <a:p>
            <a:pPr algn="r"/>
            <a:endParaRPr lang="fa-IR" sz="2800" b="1" dirty="0" smtClean="0">
              <a:solidFill>
                <a:schemeClr val="tx2">
                  <a:lumMod val="60000"/>
                  <a:lumOff val="4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انواع نسبتهای فعالیت ( کارآیی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r"/>
            <a:endParaRPr lang="fa-IR" sz="3600" b="1" dirty="0" smtClean="0">
              <a:solidFill>
                <a:schemeClr val="tx2">
                  <a:lumMod val="60000"/>
                  <a:lumOff val="40000"/>
                </a:schemeClr>
              </a:solidFill>
            </a:endParaRPr>
          </a:p>
          <a:p>
            <a:pPr algn="r"/>
            <a:r>
              <a:rPr lang="fa-IR" sz="3600" b="1" dirty="0" smtClean="0">
                <a:solidFill>
                  <a:schemeClr val="tx2">
                    <a:lumMod val="60000"/>
                    <a:lumOff val="40000"/>
                  </a:schemeClr>
                </a:solidFill>
              </a:rPr>
              <a:t>گردش موجودی کالا </a:t>
            </a:r>
          </a:p>
          <a:p>
            <a:pPr algn="r">
              <a:buNone/>
            </a:pPr>
            <a:endParaRPr lang="fa-IR" sz="3600" b="1" dirty="0" smtClean="0">
              <a:solidFill>
                <a:schemeClr val="tx2">
                  <a:lumMod val="60000"/>
                  <a:lumOff val="40000"/>
                </a:schemeClr>
              </a:solidFill>
            </a:endParaRPr>
          </a:p>
          <a:p>
            <a:pPr algn="r">
              <a:buNone/>
            </a:pPr>
            <a:r>
              <a:rPr lang="fa-IR" sz="3600" b="1" dirty="0" smtClean="0">
                <a:solidFill>
                  <a:schemeClr val="tx2">
                    <a:lumMod val="60000"/>
                    <a:lumOff val="40000"/>
                  </a:schemeClr>
                </a:solidFill>
              </a:rPr>
              <a:t> گردش کل داراییها</a:t>
            </a:r>
          </a:p>
          <a:p>
            <a:pPr algn="r">
              <a:buNone/>
            </a:pPr>
            <a:endParaRPr lang="fa-IR" sz="3600" b="1" dirty="0" smtClean="0">
              <a:solidFill>
                <a:schemeClr val="tx2">
                  <a:lumMod val="60000"/>
                  <a:lumOff val="40000"/>
                </a:schemeClr>
              </a:solidFill>
            </a:endParaRPr>
          </a:p>
          <a:p>
            <a:pPr algn="r"/>
            <a:r>
              <a:rPr lang="fa-IR" sz="3600" b="1" dirty="0" smtClean="0">
                <a:solidFill>
                  <a:schemeClr val="tx2">
                    <a:lumMod val="60000"/>
                    <a:lumOff val="40000"/>
                  </a:schemeClr>
                </a:solidFill>
              </a:rPr>
              <a:t>متوسط دوره وصول مطالبات</a:t>
            </a:r>
            <a:endParaRPr lang="en-US" sz="3600" b="1" dirty="0">
              <a:solidFill>
                <a:schemeClr val="tx2">
                  <a:lumMod val="60000"/>
                  <a:lumOff val="40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گردش موجودی کالا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en-US" dirty="0" smtClean="0"/>
              <a:t> </a:t>
            </a:r>
            <a:endParaRPr lang="fa-IR" sz="2400" dirty="0" smtClean="0"/>
          </a:p>
          <a:p>
            <a:pPr algn="r"/>
            <a:r>
              <a:rPr lang="fa-IR" sz="2400" b="1" dirty="0" smtClean="0">
                <a:solidFill>
                  <a:schemeClr val="tx2">
                    <a:lumMod val="60000"/>
                    <a:lumOff val="40000"/>
                  </a:schemeClr>
                </a:solidFill>
              </a:rPr>
              <a:t>بااستفاده از این نسبت گردش موجودی کالا ی شرکت محاسبه می شودبه طورمعمول نسبت گردش زیاد موجودیها نشانه کارآیی مدیریت شرکت است درصورت ثابت بودن سایرعوامل نسبت گردش زیاد مطلوبتر از نسبت گردش پایین است وعددی که برای محاسبه این نسبت درمخرج کسر قرارمیگیرد بحث برانگیزاست ازآنجاکه منظورازمحاسبه این نسبت تعیین نرخ گردش موجودیهاست بهتراست عددی که درمخرج قرارمیگیرد متوسط یا میانگین مقدارموجودیهای شرکت درطول سال باشد  </a:t>
            </a:r>
          </a:p>
          <a:p>
            <a:endParaRPr lang="fa-IR" dirty="0" smtClean="0"/>
          </a:p>
          <a:p>
            <a:pPr algn="ctr"/>
            <a:r>
              <a:rPr lang="fa-IR" sz="2400" b="1" dirty="0" smtClean="0">
                <a:solidFill>
                  <a:srgbClr val="FF0000"/>
                </a:solidFill>
              </a:rPr>
              <a:t>موجودی کالا / بهای تمام شده کالای فروخته شده = گردش موجودی کالا</a:t>
            </a:r>
            <a:endParaRPr lang="en-US" sz="2400" b="1"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گردش کل داراییها</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000" b="1" dirty="0" smtClean="0">
                <a:solidFill>
                  <a:schemeClr val="tx2">
                    <a:lumMod val="60000"/>
                    <a:lumOff val="40000"/>
                  </a:schemeClr>
                </a:solidFill>
              </a:rPr>
              <a:t>این نسبت رابطه بین مقدارداراییها رادریکسال ونیز حجم فعالیت شرکت رادر همان سال نشان میدهد بااستفاده از این نسبت میتوان سطح فروش شرکت رامحاسبه نمودبافرض اینکه قیمتها ثابت بماند هنگامی که شرکت به ظرفیت تولیدی خودبرسداین نسبت به حداکثرخواهدرسید کاهش این نسبت احتمالاً نشانه کاهش حجم فعالیت شرکت است </a:t>
            </a:r>
          </a:p>
          <a:p>
            <a:pPr algn="r"/>
            <a:endParaRPr lang="fa-IR" b="1" dirty="0" smtClean="0">
              <a:solidFill>
                <a:schemeClr val="tx2">
                  <a:lumMod val="60000"/>
                  <a:lumOff val="40000"/>
                </a:schemeClr>
              </a:solidFill>
            </a:endParaRPr>
          </a:p>
          <a:p>
            <a:pPr algn="ctr"/>
            <a:r>
              <a:rPr lang="fa-IR" b="1" dirty="0" smtClean="0">
                <a:solidFill>
                  <a:srgbClr val="FF0000"/>
                </a:solidFill>
              </a:rPr>
              <a:t>کل داراییها / خالص فروش = گردش کل داراییها</a:t>
            </a:r>
            <a:endParaRPr lang="en-US" b="1"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متوسط دوره وصول مطالبات</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000" b="1" dirty="0" smtClean="0">
                <a:solidFill>
                  <a:schemeClr val="tx2">
                    <a:lumMod val="60000"/>
                    <a:lumOff val="40000"/>
                  </a:schemeClr>
                </a:solidFill>
              </a:rPr>
              <a:t>بوسیله این نسبت میتوان زمان یاتعدادروزهای که طول میکشدتاشرکت مطالبات خودراوصول کندمشخص کرد میتوان بوسیله این نسبت رابطه بین فروشهای نسیه ومطالبات کوتاه مدت شرکت راتععین کردودردومرحله انجام می شود ابتداکل فروش نسیه را برعدد360 تقسیم میکندتامتوسط فروش نسیه شرکت دریک روزبدست آیدوسپس برای محاسبه متوسط دوره وصول مطالبات حساب بدهکاران رابرمتوسط فروش نسیه دریک روز تقسیم میکنیم</a:t>
            </a:r>
          </a:p>
          <a:p>
            <a:pPr algn="r"/>
            <a:endParaRPr lang="fa-IR" sz="2000" b="1" dirty="0" smtClean="0">
              <a:solidFill>
                <a:schemeClr val="tx2">
                  <a:lumMod val="60000"/>
                  <a:lumOff val="40000"/>
                </a:schemeClr>
              </a:solidFill>
            </a:endParaRPr>
          </a:p>
          <a:p>
            <a:pPr algn="ctr">
              <a:buNone/>
            </a:pPr>
            <a:r>
              <a:rPr lang="fa-IR" sz="2000" b="1" dirty="0" smtClean="0">
                <a:solidFill>
                  <a:srgbClr val="FF0000"/>
                </a:solidFill>
              </a:rPr>
              <a:t>360/ فروش نسیه درسال = متوسط فروش نسیه درروز </a:t>
            </a:r>
          </a:p>
          <a:p>
            <a:endParaRPr lang="fa-IR" dirty="0" smtClean="0"/>
          </a:p>
          <a:p>
            <a:pPr algn="ctr"/>
            <a:r>
              <a:rPr lang="fa-IR" sz="2000" b="1" dirty="0" smtClean="0">
                <a:solidFill>
                  <a:srgbClr val="FF0000"/>
                </a:solidFill>
              </a:rPr>
              <a:t>متوسط فروش نسیه درروز/ حسابهای دریافتنی = متوسط دوره وصول مطالبات </a:t>
            </a:r>
            <a:endParaRPr lang="en-US" sz="2000" b="1"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نسبتهای بدهی ( اهرمی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buNone/>
            </a:pPr>
            <a:endParaRPr lang="fa-IR" dirty="0" smtClean="0"/>
          </a:p>
          <a:p>
            <a:pPr algn="r"/>
            <a:r>
              <a:rPr lang="fa-IR" sz="2800" dirty="0" smtClean="0">
                <a:solidFill>
                  <a:schemeClr val="tx2">
                    <a:lumMod val="60000"/>
                    <a:lumOff val="40000"/>
                  </a:schemeClr>
                </a:solidFill>
              </a:rPr>
              <a:t>   </a:t>
            </a:r>
            <a:r>
              <a:rPr lang="fa-IR" sz="2800" b="1" dirty="0" smtClean="0">
                <a:solidFill>
                  <a:schemeClr val="tx2">
                    <a:lumMod val="60000"/>
                    <a:lumOff val="40000"/>
                  </a:schemeClr>
                </a:solidFill>
              </a:rPr>
              <a:t>عبارت است از توانایی شرکت درپرداخت بدهیهایش ونشاندهنده مقداراستفاده ازبدهیها در</a:t>
            </a:r>
          </a:p>
          <a:p>
            <a:pPr algn="r">
              <a:buNone/>
            </a:pPr>
            <a:r>
              <a:rPr lang="fa-IR" sz="2800" b="1" dirty="0" smtClean="0">
                <a:solidFill>
                  <a:schemeClr val="tx2">
                    <a:lumMod val="60000"/>
                    <a:lumOff val="40000"/>
                  </a:schemeClr>
                </a:solidFill>
              </a:rPr>
              <a:t> ساختارسرمایه وتامین مالی شرکت می باشداین نسبتها به دودسته تقسیم می شوند یک دسته به بخش بدهیها وحقوق صاحبان سهام ( مندرج درترازنامه ) مربوط می شود ومیزان منابعی راکه شرکت ازراه گرفتن وام تامین کرده است نشان می دهد ودسته دوم توان شرکت درایجادسودکافی برای پرداخت بهره بدهیهای شرکت رانشان می دهد </a:t>
            </a:r>
          </a:p>
          <a:p>
            <a:pPr algn="r">
              <a:buNone/>
            </a:pPr>
            <a:endParaRPr lang="fa-IR" sz="2800" b="1" dirty="0" smtClean="0">
              <a:solidFill>
                <a:schemeClr val="tx2">
                  <a:lumMod val="60000"/>
                  <a:lumOff val="40000"/>
                </a:schemeClr>
              </a:solidFill>
            </a:endParaRPr>
          </a:p>
          <a:p>
            <a:pPr>
              <a:buNone/>
            </a:pPr>
            <a:endParaRPr lang="fa-IR" dirty="0" smtClean="0"/>
          </a:p>
          <a:p>
            <a:pPr>
              <a:buNone/>
            </a:pPr>
            <a:endParaRPr lang="fa-IR"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تحلیل شرکتها مبتنی برنسبتهای مالی</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buNone/>
            </a:pPr>
            <a:endParaRPr lang="fa-IR" b="1" dirty="0" smtClean="0">
              <a:solidFill>
                <a:schemeClr val="tx2">
                  <a:lumMod val="60000"/>
                  <a:lumOff val="40000"/>
                </a:schemeClr>
              </a:solidFill>
            </a:endParaRPr>
          </a:p>
          <a:p>
            <a:pPr algn="r">
              <a:buNone/>
            </a:pPr>
            <a:r>
              <a:rPr lang="fa-IR" b="1" dirty="0" smtClean="0">
                <a:solidFill>
                  <a:schemeClr val="tx2">
                    <a:lumMod val="60000"/>
                    <a:lumOff val="40000"/>
                  </a:schemeClr>
                </a:solidFill>
              </a:rPr>
              <a:t>استاد ارجمند : جناب آقای دکتر امینی </a:t>
            </a:r>
          </a:p>
          <a:p>
            <a:pPr algn="r">
              <a:buNone/>
            </a:pPr>
            <a:endParaRPr lang="fa-IR" b="1" dirty="0" smtClean="0">
              <a:solidFill>
                <a:schemeClr val="tx2">
                  <a:lumMod val="60000"/>
                  <a:lumOff val="40000"/>
                </a:schemeClr>
              </a:solidFill>
            </a:endParaRPr>
          </a:p>
          <a:p>
            <a:pPr algn="r">
              <a:buNone/>
            </a:pPr>
            <a:r>
              <a:rPr lang="fa-IR" b="1" dirty="0" smtClean="0">
                <a:solidFill>
                  <a:schemeClr val="tx2">
                    <a:lumMod val="60000"/>
                    <a:lumOff val="40000"/>
                  </a:schemeClr>
                </a:solidFill>
              </a:rPr>
              <a:t>گرد آورندگان :</a:t>
            </a:r>
          </a:p>
          <a:p>
            <a:pPr algn="r">
              <a:buNone/>
            </a:pPr>
            <a:r>
              <a:rPr lang="fa-IR" b="1" dirty="0" smtClean="0">
                <a:solidFill>
                  <a:schemeClr val="tx2">
                    <a:lumMod val="60000"/>
                    <a:lumOff val="40000"/>
                  </a:schemeClr>
                </a:solidFill>
              </a:rPr>
              <a:t>آقای خالدیان</a:t>
            </a:r>
          </a:p>
          <a:p>
            <a:pPr algn="r">
              <a:buNone/>
            </a:pPr>
            <a:r>
              <a:rPr lang="fa-IR" b="1" dirty="0" smtClean="0">
                <a:solidFill>
                  <a:schemeClr val="tx2">
                    <a:lumMod val="60000"/>
                    <a:lumOff val="40000"/>
                  </a:schemeClr>
                </a:solidFill>
              </a:rPr>
              <a:t>خانم زارعی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انواع نسبتهای بدهی ( اهرمها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lgn="r"/>
            <a:endParaRPr lang="fa-IR" b="1" dirty="0" smtClean="0">
              <a:solidFill>
                <a:schemeClr val="tx2">
                  <a:lumMod val="60000"/>
                  <a:lumOff val="40000"/>
                </a:schemeClr>
              </a:solidFill>
            </a:endParaRPr>
          </a:p>
          <a:p>
            <a:pPr algn="r"/>
            <a:r>
              <a:rPr lang="fa-IR" b="1" dirty="0" smtClean="0">
                <a:solidFill>
                  <a:schemeClr val="tx2">
                    <a:lumMod val="60000"/>
                    <a:lumOff val="40000"/>
                  </a:schemeClr>
                </a:solidFill>
              </a:rPr>
              <a:t>نسبت کل بدهیها به حقوق صاحبان سهام </a:t>
            </a:r>
          </a:p>
          <a:p>
            <a:pPr algn="r"/>
            <a:endParaRPr lang="fa-IR" b="1" dirty="0" smtClean="0">
              <a:solidFill>
                <a:schemeClr val="tx2">
                  <a:lumMod val="60000"/>
                  <a:lumOff val="40000"/>
                </a:schemeClr>
              </a:solidFill>
            </a:endParaRPr>
          </a:p>
          <a:p>
            <a:pPr algn="r"/>
            <a:r>
              <a:rPr lang="fa-IR" b="1" dirty="0" smtClean="0">
                <a:solidFill>
                  <a:schemeClr val="tx2">
                    <a:lumMod val="60000"/>
                    <a:lumOff val="40000"/>
                  </a:schemeClr>
                </a:solidFill>
              </a:rPr>
              <a:t>نسبت کل بدهیها به کل داراییها</a:t>
            </a:r>
          </a:p>
          <a:p>
            <a:pPr algn="r"/>
            <a:endParaRPr lang="fa-IR" b="1" dirty="0" smtClean="0">
              <a:solidFill>
                <a:schemeClr val="tx2">
                  <a:lumMod val="60000"/>
                  <a:lumOff val="40000"/>
                </a:schemeClr>
              </a:solidFill>
            </a:endParaRPr>
          </a:p>
          <a:p>
            <a:pPr algn="r"/>
            <a:r>
              <a:rPr lang="fa-IR" b="1" dirty="0" smtClean="0">
                <a:solidFill>
                  <a:schemeClr val="tx2">
                    <a:lumMod val="60000"/>
                    <a:lumOff val="40000"/>
                  </a:schemeClr>
                </a:solidFill>
              </a:rPr>
              <a:t>توان پرداخت بهره</a:t>
            </a:r>
            <a:endParaRPr lang="en-US" b="1" dirty="0">
              <a:solidFill>
                <a:schemeClr val="tx2">
                  <a:lumMod val="60000"/>
                  <a:lumOff val="40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 کل بدهیها به حقوق صاحبان سهام</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buNone/>
            </a:pPr>
            <a:r>
              <a:rPr lang="fa-IR" sz="2400" b="1" dirty="0" smtClean="0">
                <a:solidFill>
                  <a:schemeClr val="tx2">
                    <a:lumMod val="60000"/>
                    <a:lumOff val="40000"/>
                  </a:schemeClr>
                </a:solidFill>
              </a:rPr>
              <a:t>نشان می دهد چه مقدار از منابع مالی از طریق بدهی حاصل شده است وچه  </a:t>
            </a:r>
          </a:p>
          <a:p>
            <a:pPr algn="r">
              <a:buNone/>
            </a:pPr>
            <a:r>
              <a:rPr lang="fa-IR" sz="2400" b="1" dirty="0" smtClean="0">
                <a:solidFill>
                  <a:schemeClr val="tx2">
                    <a:lumMod val="60000"/>
                    <a:lumOff val="40000"/>
                  </a:schemeClr>
                </a:solidFill>
              </a:rPr>
              <a:t>مقداراز طریق صاحبان سهام یعنی مقدارمنابع مالی شرکت که بوسیله بستانکاران تامین شده است  </a:t>
            </a:r>
          </a:p>
          <a:p>
            <a:pPr algn="r">
              <a:buNone/>
            </a:pPr>
            <a:endParaRPr lang="fa-IR" b="1" dirty="0" smtClean="0">
              <a:solidFill>
                <a:schemeClr val="tx2">
                  <a:lumMod val="60000"/>
                  <a:lumOff val="40000"/>
                </a:schemeClr>
              </a:solidFill>
            </a:endParaRPr>
          </a:p>
          <a:p>
            <a:pPr algn="r"/>
            <a:r>
              <a:rPr lang="fa-IR" sz="2400" b="1" dirty="0" smtClean="0">
                <a:solidFill>
                  <a:srgbClr val="FF0000"/>
                </a:solidFill>
              </a:rPr>
              <a:t>حقوق صاحبان سهام / مجموع بدهیها= نسبت بدهیها به حقوق صاحبان سهام</a:t>
            </a:r>
            <a:endParaRPr lang="en-US" sz="2400" b="1" dirty="0">
              <a:solidFill>
                <a:srgbClr val="FF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 کل بدهیها به کل داراییها</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lgn="r"/>
            <a:endParaRPr lang="fa-IR" b="1" dirty="0" smtClean="0">
              <a:solidFill>
                <a:schemeClr val="tx2">
                  <a:lumMod val="60000"/>
                  <a:lumOff val="40000"/>
                </a:schemeClr>
              </a:solidFill>
            </a:endParaRPr>
          </a:p>
          <a:p>
            <a:pPr algn="r"/>
            <a:r>
              <a:rPr lang="fa-IR" sz="2400" b="1" dirty="0" smtClean="0">
                <a:solidFill>
                  <a:schemeClr val="tx2">
                    <a:lumMod val="60000"/>
                    <a:lumOff val="40000"/>
                  </a:schemeClr>
                </a:solidFill>
              </a:rPr>
              <a:t>این نسبت نشان می دهد که چنددرصد از کل داراییها ازمحل بدهیها حاصل می شود وچه مقدارتوسط صاحبان سهام آورده شده است اگراین نسبت از عدد 1 کم شود درصدکل وجوهی که ازمحل حقوق صاحبان سهام تامین شده است بدست می آید بدهیهای جاری دراین نسبت گنجانده می شود </a:t>
            </a:r>
          </a:p>
          <a:p>
            <a:pPr algn="r"/>
            <a:endParaRPr lang="fa-IR" sz="2000" b="1" dirty="0" smtClean="0">
              <a:solidFill>
                <a:schemeClr val="tx2">
                  <a:lumMod val="60000"/>
                  <a:lumOff val="40000"/>
                </a:schemeClr>
              </a:solidFill>
            </a:endParaRPr>
          </a:p>
          <a:p>
            <a:pPr>
              <a:buNone/>
            </a:pPr>
            <a:endParaRPr lang="fa-IR" dirty="0" smtClean="0"/>
          </a:p>
          <a:p>
            <a:r>
              <a:rPr lang="fa-IR" b="1" dirty="0" smtClean="0">
                <a:solidFill>
                  <a:srgbClr val="FF0000"/>
                </a:solidFill>
              </a:rPr>
              <a:t>کل داراییها / کل بدهیها = نسبت کل بدهیها به کل داراییها</a:t>
            </a:r>
            <a:endParaRPr lang="en-US" b="1"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توان پرداخت بهره</a:t>
            </a:r>
            <a:endParaRPr lang="en-US" b="1" dirty="0"/>
          </a:p>
        </p:txBody>
      </p:sp>
      <p:sp>
        <p:nvSpPr>
          <p:cNvPr id="3" name="Content Placeholder 2"/>
          <p:cNvSpPr>
            <a:spLocks noGrp="1"/>
          </p:cNvSpPr>
          <p:nvPr>
            <p:ph idx="1"/>
          </p:nvPr>
        </p:nvSpPr>
        <p:spPr>
          <a:xfrm>
            <a:off x="500034" y="1643050"/>
            <a:ext cx="8229600" cy="4525963"/>
          </a:xfrm>
        </p:spPr>
        <p:style>
          <a:lnRef idx="1">
            <a:schemeClr val="accent2"/>
          </a:lnRef>
          <a:fillRef idx="2">
            <a:schemeClr val="accent2"/>
          </a:fillRef>
          <a:effectRef idx="1">
            <a:schemeClr val="accent2"/>
          </a:effectRef>
          <a:fontRef idx="minor">
            <a:schemeClr val="dk1"/>
          </a:fontRef>
        </p:style>
        <p:txBody>
          <a:bodyPr/>
          <a:lstStyle/>
          <a:p>
            <a:endParaRPr lang="fa-IR" sz="2000" dirty="0" smtClean="0"/>
          </a:p>
          <a:p>
            <a:pPr algn="r"/>
            <a:r>
              <a:rPr lang="fa-IR" sz="2000" b="1" dirty="0" smtClean="0">
                <a:solidFill>
                  <a:schemeClr val="tx2">
                    <a:lumMod val="60000"/>
                    <a:lumOff val="40000"/>
                  </a:schemeClr>
                </a:solidFill>
              </a:rPr>
              <a:t>این نسبت نشان می دهد که سود قبل از بهره ومالیات چندبرابربهره پرداختی شرکت است ودر</a:t>
            </a:r>
            <a:r>
              <a:rPr lang="fa-IR" sz="2000" b="1" dirty="0" smtClean="0"/>
              <a:t> </a:t>
            </a:r>
            <a:endParaRPr lang="fa-IR" sz="2000" dirty="0" smtClean="0"/>
          </a:p>
          <a:p>
            <a:pPr algn="r">
              <a:buNone/>
            </a:pPr>
            <a:r>
              <a:rPr lang="fa-IR" sz="2000" b="1" dirty="0" smtClean="0">
                <a:solidFill>
                  <a:schemeClr val="tx2">
                    <a:lumMod val="60000"/>
                    <a:lumOff val="40000"/>
                  </a:schemeClr>
                </a:solidFill>
              </a:rPr>
              <a:t>نتیجه توان پرداخت بهره وامهای دریافتنی توسط شرکت رانشان می دهدمفهوم ضمنی این نسبت این است که مقدارسود باقیمانده ( پس از کسر هزینه های تولید – عملیاتی واداری ازخالص فروش ) صرف پرداخت هزینه بهره وام می شود ولی سودقبل از بهره ومالیات دارای مفهوم سوداست وصحیح نیست که آنرا به طور مستقیم به عنوان یکی از شاخصهای سنجش جریان نقدی به کارببریم</a:t>
            </a:r>
            <a:r>
              <a:rPr lang="fa-IR" sz="2000" dirty="0" smtClean="0">
                <a:solidFill>
                  <a:schemeClr val="tx2">
                    <a:lumMod val="60000"/>
                    <a:lumOff val="40000"/>
                  </a:schemeClr>
                </a:solidFill>
              </a:rPr>
              <a:t> </a:t>
            </a:r>
          </a:p>
          <a:p>
            <a:pPr algn="r">
              <a:buNone/>
            </a:pPr>
            <a:endParaRPr lang="fa-IR" dirty="0" smtClean="0">
              <a:solidFill>
                <a:schemeClr val="tx2">
                  <a:lumMod val="60000"/>
                  <a:lumOff val="40000"/>
                </a:schemeClr>
              </a:solidFill>
            </a:endParaRPr>
          </a:p>
          <a:p>
            <a:pPr algn="ctr"/>
            <a:r>
              <a:rPr lang="fa-IR" sz="2800" b="1" dirty="0" smtClean="0">
                <a:solidFill>
                  <a:srgbClr val="FF0000"/>
                </a:solidFill>
              </a:rPr>
              <a:t>بهره پرداختی / سودقبل از بهره ومالیات = توان پرداخت بهره</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نسبتهای سودآوری</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r"/>
            <a:endParaRPr lang="en-US" sz="2000" dirty="0" smtClean="0"/>
          </a:p>
          <a:p>
            <a:pPr algn="r"/>
            <a:r>
              <a:rPr lang="fa-IR" sz="2400" b="1" dirty="0" smtClean="0">
                <a:solidFill>
                  <a:schemeClr val="tx2">
                    <a:lumMod val="60000"/>
                    <a:lumOff val="40000"/>
                  </a:schemeClr>
                </a:solidFill>
              </a:rPr>
              <a:t> میزان سودآوری شرکت دریک دوره رانشان میدهد این نسبت توانایی سودآوری وتحصیل سود وبازده کافی سرمایه گذاری معیارسلامت مالی ومدیریت موثرشرکت رانشان می دهند سرمایه گذاران حاضرنیستند در شرکتهایی سرمایه گذاری کنندکه سودآوری ضعیفی دارند سودآوری ضعیف برقیمت بازارسهام وتوانایی پرداخت سود سهام شرکت تاثیر منفی دارند اعتباردهندگان علاقه ندارند به چنین شرکتهایی وام واعتباربدهند زیراممکن این شرکت قادر به پرداخت بدهی آنهانباشد </a:t>
            </a:r>
          </a:p>
          <a:p>
            <a:pPr algn="r">
              <a:buNone/>
            </a:pPr>
            <a:endParaRPr lang="fa-IR" sz="2000" b="1" dirty="0" smtClean="0">
              <a:solidFill>
                <a:schemeClr val="tx2">
                  <a:lumMod val="60000"/>
                  <a:lumOff val="40000"/>
                </a:schemeClr>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انواع نسبتهای سودآوری</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b="1" dirty="0" smtClean="0">
                <a:solidFill>
                  <a:schemeClr val="tx2">
                    <a:lumMod val="60000"/>
                    <a:lumOff val="40000"/>
                  </a:schemeClr>
                </a:solidFill>
              </a:rPr>
              <a:t>نسبت حاشیه سود</a:t>
            </a:r>
          </a:p>
          <a:p>
            <a:pPr algn="r"/>
            <a:r>
              <a:rPr lang="fa-IR" b="1" dirty="0" smtClean="0">
                <a:solidFill>
                  <a:schemeClr val="tx2">
                    <a:lumMod val="60000"/>
                    <a:lumOff val="40000"/>
                  </a:schemeClr>
                </a:solidFill>
              </a:rPr>
              <a:t>نرخ بازده سرمایه گذاری</a:t>
            </a:r>
          </a:p>
          <a:p>
            <a:pPr algn="r"/>
            <a:r>
              <a:rPr lang="fa-IR" b="1" dirty="0" smtClean="0">
                <a:solidFill>
                  <a:schemeClr val="tx2">
                    <a:lumMod val="60000"/>
                    <a:lumOff val="40000"/>
                  </a:schemeClr>
                </a:solidFill>
              </a:rPr>
              <a:t>نرخ بازده حقوق صاحبان سهام</a:t>
            </a:r>
          </a:p>
          <a:p>
            <a:pPr algn="r"/>
            <a:r>
              <a:rPr lang="fa-IR" b="1" dirty="0" smtClean="0">
                <a:solidFill>
                  <a:schemeClr val="tx2">
                    <a:lumMod val="60000"/>
                    <a:lumOff val="40000"/>
                  </a:schemeClr>
                </a:solidFill>
              </a:rPr>
              <a:t>سودهرسهم</a:t>
            </a:r>
          </a:p>
          <a:p>
            <a:pPr algn="r"/>
            <a:r>
              <a:rPr lang="fa-IR" b="1" dirty="0" smtClean="0">
                <a:solidFill>
                  <a:schemeClr val="tx2">
                    <a:lumMod val="60000"/>
                    <a:lumOff val="40000"/>
                  </a:schemeClr>
                </a:solidFill>
              </a:rPr>
              <a:t>درصد سود تقسیمی</a:t>
            </a:r>
            <a:endParaRPr lang="en-US" b="1" dirty="0">
              <a:solidFill>
                <a:schemeClr val="tx2">
                  <a:lumMod val="60000"/>
                  <a:lumOff val="40000"/>
                </a:schemeClr>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 حاشیه سود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b="1" dirty="0" smtClean="0">
              <a:solidFill>
                <a:schemeClr val="tx2">
                  <a:lumMod val="60000"/>
                  <a:lumOff val="40000"/>
                </a:schemeClr>
              </a:solidFill>
            </a:endParaRPr>
          </a:p>
          <a:p>
            <a:pPr algn="r"/>
            <a:r>
              <a:rPr lang="fa-IR" sz="2400" b="1" dirty="0" smtClean="0">
                <a:solidFill>
                  <a:schemeClr val="tx2">
                    <a:lumMod val="60000"/>
                    <a:lumOff val="40000"/>
                  </a:schemeClr>
                </a:solidFill>
              </a:rPr>
              <a:t>این نسبت را نسبت حاشیه سودخالص هم مینامند وبوسیله آن سودآوری هر </a:t>
            </a:r>
          </a:p>
          <a:p>
            <a:pPr algn="r"/>
            <a:r>
              <a:rPr lang="fa-IR" sz="2400" b="1" dirty="0" smtClean="0">
                <a:solidFill>
                  <a:schemeClr val="tx2">
                    <a:lumMod val="60000"/>
                    <a:lumOff val="40000"/>
                  </a:schemeClr>
                </a:solidFill>
              </a:rPr>
              <a:t>ریال از فروش رامحاسبه می کننداین نسبت حجم فروش وسیاست قیمت گذاری وساختار هزینه رانیزنشان می دهد </a:t>
            </a:r>
          </a:p>
          <a:p>
            <a:pPr algn="r"/>
            <a:endParaRPr lang="fa-IR" dirty="0" smtClean="0"/>
          </a:p>
          <a:p>
            <a:pPr algn="ctr"/>
            <a:r>
              <a:rPr lang="fa-IR" sz="2800" b="1" dirty="0" smtClean="0">
                <a:solidFill>
                  <a:srgbClr val="FF0000"/>
                </a:solidFill>
              </a:rPr>
              <a:t>خالص فروش / سودپس از کسرمالیات = نسبت حاشیه سود</a:t>
            </a:r>
          </a:p>
          <a:p>
            <a:pPr algn="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نرخ بازده سرمایه گذاری</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400" b="1" dirty="0" smtClean="0">
                <a:solidFill>
                  <a:schemeClr val="tx2">
                    <a:lumMod val="60000"/>
                    <a:lumOff val="40000"/>
                  </a:schemeClr>
                </a:solidFill>
              </a:rPr>
              <a:t>میزان سود به ازای هرریال ازوجوه سرمایه گذاری درشرکت رامحاسبه </a:t>
            </a:r>
          </a:p>
          <a:p>
            <a:pPr algn="r"/>
            <a:r>
              <a:rPr lang="fa-IR" sz="2400" b="1" dirty="0" smtClean="0">
                <a:solidFill>
                  <a:schemeClr val="tx2">
                    <a:lumMod val="60000"/>
                    <a:lumOff val="40000"/>
                  </a:schemeClr>
                </a:solidFill>
              </a:rPr>
              <a:t>میکنداین نرخ رابطه بین حجم سرمایه گذاری شرکت وسود راتععین میکنداگریک شرکت برسرمایه گذاری خودبیفزاید ولی نتواند به تناسب مقدارسودپس از کسرمالیات خودرا افزایش دهد نرخ بازده سرمایه گذاریش کاهش می یابد بنابراین افزایش حجم سرمایه گذاری شرکت به خودی خود باعث بهبود ثروت سهامداران نمی شود </a:t>
            </a:r>
          </a:p>
          <a:p>
            <a:pPr algn="r"/>
            <a:endParaRPr lang="fa-IR" b="1" dirty="0" smtClean="0">
              <a:solidFill>
                <a:schemeClr val="tx2">
                  <a:lumMod val="60000"/>
                  <a:lumOff val="40000"/>
                </a:schemeClr>
              </a:solidFill>
            </a:endParaRPr>
          </a:p>
          <a:p>
            <a:pPr algn="r"/>
            <a:r>
              <a:rPr lang="fa-IR" sz="2800" b="1" dirty="0" smtClean="0">
                <a:solidFill>
                  <a:srgbClr val="FF0000"/>
                </a:solidFill>
              </a:rPr>
              <a:t>نسبت گردش کل داراییها *حاشیه سود = نرخ بازده سرمایه گذاری</a:t>
            </a:r>
            <a:endParaRPr lang="en-US" sz="2800" b="1"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نرخ بازده حقوق صاحبان سهام</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400" b="1" dirty="0" smtClean="0">
                <a:solidFill>
                  <a:schemeClr val="tx2">
                    <a:lumMod val="60000"/>
                    <a:lumOff val="40000"/>
                  </a:schemeClr>
                </a:solidFill>
              </a:rPr>
              <a:t>نرخ بازده حقوق صاحبان سهام را نرخ بازده ارزش ویژه هم می نامندبااستفاده ازاین نسبت سودشرکت درازای هرریال از حقوق صاحبان سهام محاسبه می شود بااستفاده از ازنرخ بازده حقوق صاحبان سهام رابطه بین سود وارزش ویژه شرکت مشخص می شود </a:t>
            </a:r>
          </a:p>
          <a:p>
            <a:pPr algn="r"/>
            <a:endParaRPr lang="fa-IR" sz="2400" b="1" dirty="0" smtClean="0">
              <a:solidFill>
                <a:schemeClr val="tx2">
                  <a:lumMod val="60000"/>
                  <a:lumOff val="40000"/>
                </a:schemeClr>
              </a:solidFill>
            </a:endParaRPr>
          </a:p>
          <a:p>
            <a:pPr algn="r"/>
            <a:endParaRPr lang="fa-IR" sz="2800" b="1" dirty="0" smtClean="0">
              <a:solidFill>
                <a:srgbClr val="FF0000"/>
              </a:solidFill>
            </a:endParaRPr>
          </a:p>
          <a:p>
            <a:pPr algn="ctr"/>
            <a:r>
              <a:rPr lang="fa-IR" sz="2400" b="1" dirty="0" smtClean="0">
                <a:solidFill>
                  <a:srgbClr val="FF0000"/>
                </a:solidFill>
              </a:rPr>
              <a:t>حقوق صاحبان سهام / سودپس از کسرمالیات = حقوق صاحیان سهام</a:t>
            </a:r>
            <a:endParaRPr lang="en-US" sz="2400" b="1" dirty="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یا سودهرسهم  </a:t>
            </a:r>
            <a:r>
              <a:rPr lang="en-US" b="1" dirty="0" smtClean="0"/>
              <a:t>EPS</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800" b="1" dirty="0" smtClean="0">
                <a:solidFill>
                  <a:schemeClr val="tx2">
                    <a:lumMod val="60000"/>
                    <a:lumOff val="40000"/>
                  </a:schemeClr>
                </a:solidFill>
              </a:rPr>
              <a:t>بامحاسبه این رقم سودی که شرکت دریک دوره مشخص به</a:t>
            </a:r>
          </a:p>
          <a:p>
            <a:pPr algn="r"/>
            <a:endParaRPr lang="fa-IR" sz="2800" b="1" dirty="0" smtClean="0">
              <a:solidFill>
                <a:schemeClr val="tx2">
                  <a:lumMod val="60000"/>
                  <a:lumOff val="40000"/>
                </a:schemeClr>
              </a:solidFill>
            </a:endParaRPr>
          </a:p>
          <a:p>
            <a:pPr algn="r"/>
            <a:r>
              <a:rPr lang="fa-IR" b="1" dirty="0" smtClean="0">
                <a:solidFill>
                  <a:schemeClr val="tx2">
                    <a:lumMod val="60000"/>
                    <a:lumOff val="40000"/>
                  </a:schemeClr>
                </a:solidFill>
              </a:rPr>
              <a:t> ازای یک سهم عادی بدست آورده است معین می شود</a:t>
            </a:r>
          </a:p>
          <a:p>
            <a:pPr algn="r"/>
            <a:endParaRPr lang="fa-IR" b="1" dirty="0" smtClean="0">
              <a:solidFill>
                <a:schemeClr val="tx2">
                  <a:lumMod val="60000"/>
                  <a:lumOff val="40000"/>
                </a:schemeClr>
              </a:solidFill>
            </a:endParaRPr>
          </a:p>
          <a:p>
            <a:pPr algn="ctr"/>
            <a:r>
              <a:rPr lang="fa-IR" sz="2000" b="1" dirty="0" smtClean="0">
                <a:solidFill>
                  <a:srgbClr val="FF0000"/>
                </a:solidFill>
              </a:rPr>
              <a:t>تعدادسهام عادی منتشره /( سودسهام ممتاز – سودپس ازکسرمالیات ) =سودهرسهم عادی</a:t>
            </a:r>
            <a:endParaRPr lang="en-US" sz="2000" b="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800" b="1" dirty="0" smtClean="0"/>
              <a:t>فهرست :</a:t>
            </a:r>
            <a:endParaRPr lang="en-US" sz="4800"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r">
              <a:buNone/>
            </a:pPr>
            <a:r>
              <a:rPr lang="fa-IR" b="1" dirty="0" smtClean="0">
                <a:solidFill>
                  <a:schemeClr val="tx2">
                    <a:lumMod val="60000"/>
                    <a:lumOff val="40000"/>
                  </a:schemeClr>
                </a:solidFill>
              </a:rPr>
              <a:t> مقدمه</a:t>
            </a:r>
          </a:p>
          <a:p>
            <a:pPr algn="r">
              <a:buNone/>
            </a:pPr>
            <a:r>
              <a:rPr lang="fa-IR" b="1" dirty="0" smtClean="0">
                <a:solidFill>
                  <a:schemeClr val="tx2">
                    <a:lumMod val="60000"/>
                    <a:lumOff val="40000"/>
                  </a:schemeClr>
                </a:solidFill>
              </a:rPr>
              <a:t> تاریخچه نسبتهای مالی </a:t>
            </a:r>
          </a:p>
          <a:p>
            <a:pPr algn="r">
              <a:buNone/>
            </a:pPr>
            <a:r>
              <a:rPr lang="fa-IR" b="1" dirty="0" smtClean="0">
                <a:solidFill>
                  <a:schemeClr val="tx2">
                    <a:lumMod val="60000"/>
                    <a:lumOff val="40000"/>
                  </a:schemeClr>
                </a:solidFill>
              </a:rPr>
              <a:t> تعریف نسبتهای مالی</a:t>
            </a:r>
          </a:p>
          <a:p>
            <a:pPr algn="r">
              <a:buNone/>
            </a:pPr>
            <a:r>
              <a:rPr lang="fa-IR" b="1" dirty="0" smtClean="0">
                <a:solidFill>
                  <a:schemeClr val="tx2">
                    <a:lumMod val="60000"/>
                    <a:lumOff val="40000"/>
                  </a:schemeClr>
                </a:solidFill>
              </a:rPr>
              <a:t> تقسیم بندی نسبتهای مالی </a:t>
            </a:r>
          </a:p>
          <a:p>
            <a:pPr algn="r">
              <a:buNone/>
            </a:pPr>
            <a:r>
              <a:rPr lang="fa-IR" b="1" dirty="0" smtClean="0">
                <a:solidFill>
                  <a:schemeClr val="tx2">
                    <a:lumMod val="60000"/>
                    <a:lumOff val="40000"/>
                  </a:schemeClr>
                </a:solidFill>
              </a:rPr>
              <a:t> انواع نسبتهای مالی</a:t>
            </a:r>
          </a:p>
          <a:p>
            <a:pPr algn="r">
              <a:buNone/>
            </a:pPr>
            <a:r>
              <a:rPr lang="fa-IR" b="1" dirty="0" smtClean="0">
                <a:solidFill>
                  <a:schemeClr val="tx2">
                    <a:lumMod val="60000"/>
                    <a:lumOff val="40000"/>
                  </a:schemeClr>
                </a:solidFill>
              </a:rPr>
              <a:t>تجزیه وتحلیل نسبتهای مالی</a:t>
            </a:r>
          </a:p>
          <a:p>
            <a:pPr algn="r">
              <a:buNone/>
            </a:pPr>
            <a:r>
              <a:rPr lang="fa-IR" b="1" dirty="0" smtClean="0">
                <a:solidFill>
                  <a:schemeClr val="tx2">
                    <a:lumMod val="60000"/>
                    <a:lumOff val="40000"/>
                  </a:schemeClr>
                </a:solidFill>
              </a:rPr>
              <a:t>نقاط ضعف وقوت </a:t>
            </a:r>
            <a:r>
              <a:rPr lang="fa-IR" b="1" smtClean="0">
                <a:solidFill>
                  <a:schemeClr val="tx2">
                    <a:lumMod val="60000"/>
                    <a:lumOff val="40000"/>
                  </a:schemeClr>
                </a:solidFill>
              </a:rPr>
              <a:t>نسبتهای مالی</a:t>
            </a:r>
            <a:endParaRPr lang="fa-IR" b="1" dirty="0" smtClean="0">
              <a:solidFill>
                <a:schemeClr val="tx2">
                  <a:lumMod val="60000"/>
                  <a:lumOff val="40000"/>
                </a:schemeClr>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درصدسودتقسیمی( نسبت سودپرداختی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800" b="1" dirty="0" smtClean="0">
                <a:solidFill>
                  <a:schemeClr val="tx2">
                    <a:lumMod val="60000"/>
                    <a:lumOff val="40000"/>
                  </a:schemeClr>
                </a:solidFill>
              </a:rPr>
              <a:t>بااستفاده ازاین نسبت سودنقدی را که به سهامداران می پردازند</a:t>
            </a:r>
          </a:p>
          <a:p>
            <a:pPr algn="r"/>
            <a:endParaRPr lang="fa-IR" dirty="0" smtClean="0"/>
          </a:p>
          <a:p>
            <a:pPr algn="r"/>
            <a:r>
              <a:rPr lang="fa-IR" dirty="0" smtClean="0">
                <a:solidFill>
                  <a:schemeClr val="tx2">
                    <a:lumMod val="60000"/>
                    <a:lumOff val="40000"/>
                  </a:schemeClr>
                </a:solidFill>
              </a:rPr>
              <a:t> </a:t>
            </a:r>
            <a:r>
              <a:rPr lang="fa-IR" b="1" dirty="0" smtClean="0">
                <a:solidFill>
                  <a:schemeClr val="tx2">
                    <a:lumMod val="60000"/>
                    <a:lumOff val="40000"/>
                  </a:schemeClr>
                </a:solidFill>
              </a:rPr>
              <a:t>به صورت درصدی از سودهرسهم بیان می کنند</a:t>
            </a:r>
          </a:p>
          <a:p>
            <a:pPr algn="r"/>
            <a:endParaRPr lang="fa-IR" b="1" dirty="0" smtClean="0">
              <a:solidFill>
                <a:schemeClr val="tx2">
                  <a:lumMod val="60000"/>
                  <a:lumOff val="40000"/>
                </a:schemeClr>
              </a:solidFill>
            </a:endParaRPr>
          </a:p>
          <a:p>
            <a:pPr algn="ctr"/>
            <a:r>
              <a:rPr lang="fa-IR" b="1" dirty="0" smtClean="0">
                <a:solidFill>
                  <a:srgbClr val="FF0000"/>
                </a:solidFill>
              </a:rPr>
              <a:t>سودهرسهم / سودتقسیمی هرسهم = درصدسودتقسیمی</a:t>
            </a:r>
            <a:endParaRPr lang="en-US" b="1" dirty="0">
              <a:solidFill>
                <a:srgbClr val="FF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نسبتهای مربوط به ارزش بازارسهام</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400" b="1" dirty="0" smtClean="0">
                <a:solidFill>
                  <a:schemeClr val="tx2">
                    <a:lumMod val="60000"/>
                    <a:lumOff val="40000"/>
                  </a:schemeClr>
                </a:solidFill>
              </a:rPr>
              <a:t>این نسبتها قیمت بازارسهام شرکت رابه سودعایدیویا ارزش دفتری این </a:t>
            </a:r>
          </a:p>
          <a:p>
            <a:pPr algn="r"/>
            <a:endParaRPr lang="fa-IR" sz="2400" b="1" dirty="0" smtClean="0">
              <a:solidFill>
                <a:schemeClr val="tx2">
                  <a:lumMod val="60000"/>
                  <a:lumOff val="40000"/>
                </a:schemeClr>
              </a:solidFill>
            </a:endParaRPr>
          </a:p>
          <a:p>
            <a:pPr algn="r"/>
            <a:r>
              <a:rPr lang="fa-IR" sz="2400" b="1" dirty="0" smtClean="0">
                <a:solidFill>
                  <a:schemeClr val="tx2">
                    <a:lumMod val="60000"/>
                    <a:lumOff val="40000"/>
                  </a:schemeClr>
                </a:solidFill>
              </a:rPr>
              <a:t>سهام ارتباط می دهدهمچنین ارتباط قیمت سهام را باسود سهام پرداختی به</a:t>
            </a:r>
          </a:p>
          <a:p>
            <a:pPr algn="r"/>
            <a:endParaRPr lang="fa-IR" sz="2400" b="1" dirty="0" smtClean="0">
              <a:solidFill>
                <a:schemeClr val="tx2">
                  <a:lumMod val="60000"/>
                  <a:lumOff val="40000"/>
                </a:schemeClr>
              </a:solidFill>
            </a:endParaRPr>
          </a:p>
          <a:p>
            <a:pPr algn="r"/>
            <a:r>
              <a:rPr lang="fa-IR" sz="2400" b="1" dirty="0" smtClean="0">
                <a:solidFill>
                  <a:schemeClr val="tx2">
                    <a:lumMod val="60000"/>
                    <a:lumOff val="40000"/>
                  </a:schemeClr>
                </a:solidFill>
              </a:rPr>
              <a:t> سهامداران روشن می سازد</a:t>
            </a:r>
            <a:endParaRPr lang="en-US" sz="2400" b="1" dirty="0" smtClean="0">
              <a:solidFill>
                <a:schemeClr val="tx2">
                  <a:lumMod val="60000"/>
                  <a:lumOff val="40000"/>
                </a:schemeClr>
              </a:solidFill>
            </a:endParaRP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انواع نسبتهای مربوط به ارزش بازارسهام</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b="1" dirty="0" smtClean="0"/>
          </a:p>
          <a:p>
            <a:pPr algn="r"/>
            <a:r>
              <a:rPr lang="fa-IR" b="1" dirty="0" smtClean="0">
                <a:solidFill>
                  <a:schemeClr val="tx2">
                    <a:lumMod val="60000"/>
                    <a:lumOff val="40000"/>
                  </a:schemeClr>
                </a:solidFill>
              </a:rPr>
              <a:t>درآمدهرسهم</a:t>
            </a:r>
          </a:p>
          <a:p>
            <a:pPr algn="r"/>
            <a:r>
              <a:rPr lang="fa-IR" b="1" dirty="0" smtClean="0">
                <a:solidFill>
                  <a:schemeClr val="tx2">
                    <a:lumMod val="60000"/>
                    <a:lumOff val="40000"/>
                  </a:schemeClr>
                </a:solidFill>
              </a:rPr>
              <a:t>نسبت قیمت به درآمدهرسهم</a:t>
            </a:r>
          </a:p>
          <a:p>
            <a:pPr algn="r"/>
            <a:r>
              <a:rPr lang="fa-IR" b="1" dirty="0" smtClean="0">
                <a:solidFill>
                  <a:schemeClr val="tx2">
                    <a:lumMod val="60000"/>
                    <a:lumOff val="40000"/>
                  </a:schemeClr>
                </a:solidFill>
              </a:rPr>
              <a:t>ارزش دفتری هرسهم</a:t>
            </a:r>
          </a:p>
          <a:p>
            <a:pPr algn="r"/>
            <a:r>
              <a:rPr lang="fa-IR" b="1" dirty="0" smtClean="0">
                <a:solidFill>
                  <a:schemeClr val="tx2">
                    <a:lumMod val="60000"/>
                    <a:lumOff val="40000"/>
                  </a:schemeClr>
                </a:solidFill>
              </a:rPr>
              <a:t>نسبتهای سودسهام </a:t>
            </a:r>
          </a:p>
          <a:p>
            <a:pPr algn="r"/>
            <a:endParaRPr lang="en-US" b="1"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درآمدهرسهم</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ctr"/>
            <a:r>
              <a:rPr lang="fa-IR" b="1" dirty="0" smtClean="0">
                <a:solidFill>
                  <a:schemeClr val="tx2">
                    <a:lumMod val="60000"/>
                    <a:lumOff val="40000"/>
                  </a:schemeClr>
                </a:solidFill>
              </a:rPr>
              <a:t>نشان دهنده عایدی هرسهم عادی شرکت می باشد</a:t>
            </a:r>
          </a:p>
          <a:p>
            <a:pPr algn="ctr"/>
            <a:endParaRPr lang="fa-IR" b="1" dirty="0" smtClean="0">
              <a:solidFill>
                <a:schemeClr val="tx2">
                  <a:lumMod val="60000"/>
                  <a:lumOff val="40000"/>
                </a:schemeClr>
              </a:solidFill>
            </a:endParaRPr>
          </a:p>
          <a:p>
            <a:pPr algn="ctr"/>
            <a:r>
              <a:rPr lang="fa-IR" b="1" dirty="0" smtClean="0">
                <a:solidFill>
                  <a:srgbClr val="FF0000"/>
                </a:solidFill>
              </a:rPr>
              <a:t>تعدادسهام عادی / سودمتعلق به سهام ممتاز –سودخالص =درآمدهرسهم</a:t>
            </a:r>
            <a:endParaRPr lang="en-US" b="1" dirty="0" smtClean="0">
              <a:solidFill>
                <a:srgbClr val="FF0000"/>
              </a:solidFill>
            </a:endParaRP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 قیمت به درآمدهرسهم</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dirty="0" smtClean="0">
                <a:solidFill>
                  <a:schemeClr val="tx2">
                    <a:lumMod val="60000"/>
                    <a:lumOff val="40000"/>
                  </a:schemeClr>
                </a:solidFill>
              </a:rPr>
              <a:t>ا</a:t>
            </a:r>
            <a:r>
              <a:rPr lang="fa-IR" b="1" dirty="0" smtClean="0">
                <a:solidFill>
                  <a:schemeClr val="tx2">
                    <a:lumMod val="60000"/>
                    <a:lumOff val="40000"/>
                  </a:schemeClr>
                </a:solidFill>
              </a:rPr>
              <a:t>ین نسبت رابطه موسسه راباسهامدارانش ارزیابی میکند</a:t>
            </a:r>
          </a:p>
          <a:p>
            <a:pPr algn="ctr"/>
            <a:endParaRPr lang="fa-IR" dirty="0" smtClean="0"/>
          </a:p>
          <a:p>
            <a:pPr algn="ctr"/>
            <a:r>
              <a:rPr lang="fa-IR" b="1" dirty="0" smtClean="0">
                <a:solidFill>
                  <a:srgbClr val="FF0000"/>
                </a:solidFill>
              </a:rPr>
              <a:t>قیمت روز هرسهم دربازار/ درآمدهرسهم = نسبت قیمت به درآمدهرسهم</a:t>
            </a:r>
            <a:endParaRPr lang="en-US" b="1" dirty="0" smtClean="0">
              <a:solidFill>
                <a:srgbClr val="FF0000"/>
              </a:solidFill>
            </a:endParaRP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ارزش دفتری هرسهم</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b="1" dirty="0" smtClean="0">
                <a:solidFill>
                  <a:schemeClr val="tx2">
                    <a:lumMod val="60000"/>
                    <a:lumOff val="40000"/>
                  </a:schemeClr>
                </a:solidFill>
              </a:rPr>
              <a:t>عبارتست ازحاصل تقسیم ارزش ویژه یک شرکت به</a:t>
            </a:r>
          </a:p>
          <a:p>
            <a:pPr algn="r"/>
            <a:endParaRPr lang="fa-IR" b="1" dirty="0" smtClean="0">
              <a:solidFill>
                <a:schemeClr val="tx2">
                  <a:lumMod val="60000"/>
                  <a:lumOff val="40000"/>
                </a:schemeClr>
              </a:solidFill>
            </a:endParaRPr>
          </a:p>
          <a:p>
            <a:pPr algn="r"/>
            <a:r>
              <a:rPr lang="fa-IR" b="1" dirty="0" smtClean="0">
                <a:solidFill>
                  <a:schemeClr val="tx2">
                    <a:lumMod val="60000"/>
                    <a:lumOff val="40000"/>
                  </a:schemeClr>
                </a:solidFill>
              </a:rPr>
              <a:t> تعدادسهام عادی آن</a:t>
            </a:r>
          </a:p>
          <a:p>
            <a:pPr algn="r"/>
            <a:endParaRPr lang="fa-IR" dirty="0" smtClean="0"/>
          </a:p>
          <a:p>
            <a:pPr algn="ctr"/>
            <a:r>
              <a:rPr lang="fa-IR" b="1" dirty="0" smtClean="0">
                <a:solidFill>
                  <a:srgbClr val="FF0000"/>
                </a:solidFill>
              </a:rPr>
              <a:t>تعدادسهام عادی /ارزش دفتری سهام ممتاز – جمع ارزش ویژه = ارزش دفتری هرسهم </a:t>
            </a:r>
            <a:endParaRPr lang="en-US" b="1" dirty="0" smtClean="0">
              <a:solidFill>
                <a:srgbClr val="FF0000"/>
              </a:solidFill>
            </a:endParaRP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نسبتهای سود سهام </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b="1" dirty="0" smtClean="0">
                <a:solidFill>
                  <a:schemeClr val="tx2">
                    <a:lumMod val="60000"/>
                    <a:lumOff val="40000"/>
                  </a:schemeClr>
                </a:solidFill>
              </a:rPr>
              <a:t>درهرسال قسمتی از سودخالص شرکت طبق تصمیم</a:t>
            </a:r>
          </a:p>
          <a:p>
            <a:pPr algn="r"/>
            <a:r>
              <a:rPr lang="fa-IR" b="1" dirty="0" smtClean="0">
                <a:solidFill>
                  <a:schemeClr val="tx2">
                    <a:lumMod val="60000"/>
                    <a:lumOff val="40000"/>
                  </a:schemeClr>
                </a:solidFill>
              </a:rPr>
              <a:t> مدیریت وتصویب مجمع بین سهامداران به عنوان</a:t>
            </a:r>
          </a:p>
          <a:p>
            <a:pPr algn="r"/>
            <a:r>
              <a:rPr lang="fa-IR" b="1" dirty="0" smtClean="0">
                <a:solidFill>
                  <a:schemeClr val="tx2">
                    <a:lumMod val="60000"/>
                    <a:lumOff val="40000"/>
                  </a:schemeClr>
                </a:solidFill>
              </a:rPr>
              <a:t> سودسهام توزیع می شود دراین رابطه دونسبت وجوددارد</a:t>
            </a:r>
          </a:p>
          <a:p>
            <a:pPr algn="r"/>
            <a:endParaRPr lang="fa-IR" b="1" dirty="0" smtClean="0">
              <a:solidFill>
                <a:schemeClr val="tx2">
                  <a:lumMod val="60000"/>
                  <a:lumOff val="40000"/>
                </a:schemeClr>
              </a:solidFill>
            </a:endParaRPr>
          </a:p>
          <a:p>
            <a:pPr algn="r"/>
            <a:r>
              <a:rPr lang="fa-IR" b="1" dirty="0" smtClean="0">
                <a:solidFill>
                  <a:srgbClr val="FF0000"/>
                </a:solidFill>
              </a:rPr>
              <a:t>نسبت سود سهام پرداختی به قیمت هرسهم </a:t>
            </a:r>
          </a:p>
          <a:p>
            <a:pPr algn="r"/>
            <a:r>
              <a:rPr lang="fa-IR" b="1" dirty="0" smtClean="0">
                <a:solidFill>
                  <a:srgbClr val="FF0000"/>
                </a:solidFill>
              </a:rPr>
              <a:t>سود سهام پرداختی هرسهم</a:t>
            </a:r>
          </a:p>
          <a:p>
            <a:pPr algn="r"/>
            <a:endParaRPr lang="en-US" b="1" dirty="0" smtClean="0">
              <a:solidFill>
                <a:schemeClr val="tx2">
                  <a:lumMod val="60000"/>
                  <a:lumOff val="40000"/>
                </a:schemeClr>
              </a:solidFill>
            </a:endParaRP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تجزیه وتحلیل نسبتهای مالی</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sz="4000" dirty="0" smtClean="0">
              <a:solidFill>
                <a:schemeClr val="tx2">
                  <a:lumMod val="60000"/>
                  <a:lumOff val="40000"/>
                </a:schemeClr>
              </a:solidFill>
            </a:endParaRPr>
          </a:p>
          <a:p>
            <a:pPr algn="ctr"/>
            <a:r>
              <a:rPr lang="fa-IR" sz="4000" b="1" dirty="0" smtClean="0">
                <a:solidFill>
                  <a:schemeClr val="tx2">
                    <a:lumMod val="60000"/>
                    <a:lumOff val="40000"/>
                  </a:schemeClr>
                </a:solidFill>
              </a:rPr>
              <a:t>تجزیه وتحلیل مقایسه ای </a:t>
            </a:r>
          </a:p>
          <a:p>
            <a:pPr algn="ctr"/>
            <a:endParaRPr lang="fa-IR" sz="4000" b="1" dirty="0" smtClean="0">
              <a:solidFill>
                <a:schemeClr val="tx2">
                  <a:lumMod val="60000"/>
                  <a:lumOff val="40000"/>
                </a:schemeClr>
              </a:solidFill>
            </a:endParaRPr>
          </a:p>
          <a:p>
            <a:pPr algn="ctr"/>
            <a:r>
              <a:rPr lang="fa-IR" sz="4000" b="1" dirty="0" smtClean="0">
                <a:solidFill>
                  <a:schemeClr val="tx2">
                    <a:lumMod val="60000"/>
                    <a:lumOff val="40000"/>
                  </a:schemeClr>
                </a:solidFill>
              </a:rPr>
              <a:t>تجزیه وتحلیل سنواتی</a:t>
            </a:r>
            <a:endParaRPr lang="en-US" sz="4000" b="1" dirty="0" smtClean="0">
              <a:solidFill>
                <a:schemeClr val="tx2">
                  <a:lumMod val="60000"/>
                  <a:lumOff val="40000"/>
                </a:schemeClr>
              </a:solidFill>
            </a:endParaRPr>
          </a:p>
          <a:p>
            <a:endParaRPr lang="en-US" dirty="0" smtClean="0">
              <a:solidFill>
                <a:schemeClr val="tx2">
                  <a:lumMod val="60000"/>
                  <a:lumOff val="40000"/>
                </a:schemeClr>
              </a:solidFill>
            </a:endParaRP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تجزیه وتحلیل سنواتی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400" b="1" dirty="0" smtClean="0">
                <a:solidFill>
                  <a:schemeClr val="tx2">
                    <a:lumMod val="60000"/>
                    <a:lumOff val="40000"/>
                  </a:schemeClr>
                </a:solidFill>
              </a:rPr>
              <a:t>قضاوت درموردعملکردشرکت دریک دوره زمانی ( چندساله ) مشخص است دراین تجزیه وتحلیل به سه عامل توجه می شود</a:t>
            </a:r>
          </a:p>
          <a:p>
            <a:pPr algn="r"/>
            <a:endParaRPr lang="fa-IR" sz="2400" b="1" dirty="0" smtClean="0">
              <a:solidFill>
                <a:srgbClr val="FF0000"/>
              </a:solidFill>
            </a:endParaRPr>
          </a:p>
          <a:p>
            <a:pPr algn="r"/>
            <a:r>
              <a:rPr lang="fa-IR" sz="2400" b="1" dirty="0" smtClean="0">
                <a:solidFill>
                  <a:srgbClr val="FF0000"/>
                </a:solidFill>
              </a:rPr>
              <a:t>1- رونداصلی داده های شرکت </a:t>
            </a:r>
          </a:p>
          <a:p>
            <a:pPr algn="r"/>
            <a:r>
              <a:rPr lang="fa-IR" sz="2400" b="1" dirty="0" smtClean="0">
                <a:solidFill>
                  <a:srgbClr val="FF0000"/>
                </a:solidFill>
              </a:rPr>
              <a:t>2- انحراف مهمی که برخی ازداده ها نسبت به بقیه دارند</a:t>
            </a:r>
          </a:p>
          <a:p>
            <a:pPr algn="r"/>
            <a:r>
              <a:rPr lang="fa-IR" sz="2400" b="1" dirty="0" smtClean="0">
                <a:solidFill>
                  <a:srgbClr val="FF0000"/>
                </a:solidFill>
              </a:rPr>
              <a:t>3- تغییرجهت این روند </a:t>
            </a:r>
            <a:endParaRPr lang="en-US" sz="2400" b="1" dirty="0">
              <a:solidFill>
                <a:srgbClr val="FF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تجزیه وتحلیل مقایسه ای</a:t>
            </a:r>
            <a:r>
              <a:rPr lang="fa-IR" dirty="0" smtClean="0"/>
              <a:t> </a:t>
            </a:r>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sz="2400" b="1" dirty="0" smtClean="0">
                <a:solidFill>
                  <a:schemeClr val="tx2">
                    <a:lumMod val="60000"/>
                    <a:lumOff val="40000"/>
                  </a:schemeClr>
                </a:solidFill>
              </a:rPr>
              <a:t>دراین تحلیل وضع مالی شرکت دریک زمان مشخص وارزیابی وبا عملکرد شرکت رقیب مقایسه می شوددراجرای بخشی ازاین فرایندازسیستمی استفاده می شود که به سیستم (دوپانت ) شهرت یافته است بااستفاده ازاین سیستم رابطه متقابل بین فعالیتهای مربوط به چگونگی تامین مالی وعملکرد شرکت درطی چند سال متوالی راباهم مقایسه می کنیم برای تجزیه وتحلیل مقایسه ای به صورتهای مالی چندین سال متوالی شرکت نیازمندیم   </a:t>
            </a:r>
            <a:r>
              <a:rPr lang="fa-IR" dirty="0" smtClean="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تاریخچه نسبتهای مالی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ctr"/>
            <a:endParaRPr lang="fa-IR" sz="2400" dirty="0" smtClean="0"/>
          </a:p>
          <a:p>
            <a:pPr algn="r">
              <a:buNone/>
            </a:pPr>
            <a:r>
              <a:rPr lang="fa-IR" sz="4000" b="1" dirty="0" smtClean="0">
                <a:solidFill>
                  <a:schemeClr val="tx2">
                    <a:lumMod val="60000"/>
                    <a:lumOff val="40000"/>
                  </a:schemeClr>
                </a:solidFill>
              </a:rPr>
              <a:t>تاریخچه نظریه تناسب</a:t>
            </a:r>
          </a:p>
          <a:p>
            <a:pPr algn="ctr">
              <a:buNone/>
            </a:pPr>
            <a:r>
              <a:rPr lang="fa-IR" sz="2200" b="1" dirty="0" smtClean="0">
                <a:solidFill>
                  <a:schemeClr val="tx2">
                    <a:lumMod val="60000"/>
                    <a:lumOff val="40000"/>
                  </a:schemeClr>
                </a:solidFill>
              </a:rPr>
              <a:t>تاریخ شکل گیری نظریه تناسب وریشه های پیدایش تجزیه وتحلیل نسبتهای مالی</a:t>
            </a:r>
          </a:p>
          <a:p>
            <a:pPr algn="r">
              <a:buNone/>
            </a:pPr>
            <a:r>
              <a:rPr lang="fa-IR" b="1" dirty="0" smtClean="0"/>
              <a:t> </a:t>
            </a:r>
            <a:r>
              <a:rPr lang="fa-IR" b="1" dirty="0" smtClean="0">
                <a:solidFill>
                  <a:schemeClr val="tx2">
                    <a:lumMod val="60000"/>
                    <a:lumOff val="40000"/>
                  </a:schemeClr>
                </a:solidFill>
              </a:rPr>
              <a:t>سالهای بین 1900 تا 1919</a:t>
            </a:r>
          </a:p>
          <a:p>
            <a:pPr algn="r">
              <a:buNone/>
            </a:pPr>
            <a:r>
              <a:rPr lang="fa-IR" b="1" dirty="0" smtClean="0">
                <a:solidFill>
                  <a:schemeClr val="tx2">
                    <a:lumMod val="60000"/>
                    <a:lumOff val="40000"/>
                  </a:schemeClr>
                </a:solidFill>
              </a:rPr>
              <a:t>1920 تا 1929  </a:t>
            </a:r>
          </a:p>
          <a:p>
            <a:pPr algn="r">
              <a:buNone/>
            </a:pPr>
            <a:r>
              <a:rPr lang="fa-IR" b="1" dirty="0" smtClean="0">
                <a:solidFill>
                  <a:schemeClr val="tx2">
                    <a:lumMod val="60000"/>
                    <a:lumOff val="40000"/>
                  </a:schemeClr>
                </a:solidFill>
              </a:rPr>
              <a:t>1930 تا 1939</a:t>
            </a:r>
          </a:p>
          <a:p>
            <a:pPr algn="r">
              <a:buNone/>
            </a:pPr>
            <a:r>
              <a:rPr lang="fa-IR" b="1" dirty="0" smtClean="0">
                <a:solidFill>
                  <a:schemeClr val="tx2">
                    <a:lumMod val="60000"/>
                    <a:lumOff val="40000"/>
                  </a:schemeClr>
                </a:solidFill>
              </a:rPr>
              <a:t>1940 تا 1945</a:t>
            </a:r>
          </a:p>
          <a:p>
            <a:pPr algn="r">
              <a:buNone/>
            </a:pPr>
            <a:r>
              <a:rPr lang="fa-IR" b="1" dirty="0" smtClean="0">
                <a:solidFill>
                  <a:schemeClr val="tx2">
                    <a:lumMod val="60000"/>
                    <a:lumOff val="40000"/>
                  </a:schemeClr>
                </a:solidFill>
              </a:rPr>
              <a:t>1946 تا امرو</a:t>
            </a:r>
            <a:r>
              <a:rPr lang="fa-IR" dirty="0" smtClean="0">
                <a:solidFill>
                  <a:schemeClr val="tx2">
                    <a:lumMod val="60000"/>
                    <a:lumOff val="40000"/>
                  </a:schemeClr>
                </a:solidFill>
              </a:rPr>
              <a:t>ز</a:t>
            </a:r>
            <a:endParaRPr lang="en-US" dirty="0">
              <a:solidFill>
                <a:schemeClr val="tx2">
                  <a:lumMod val="60000"/>
                  <a:lumOff val="40000"/>
                </a:schemeClr>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نقاط  قوت نسبتهای مالی </a:t>
            </a:r>
            <a:endParaRPr lang="en-US" b="1" dirty="0"/>
          </a:p>
        </p:txBody>
      </p:sp>
      <p:sp>
        <p:nvSpPr>
          <p:cNvPr id="3" name="Content Placeholder 2"/>
          <p:cNvSpPr>
            <a:spLocks noGrp="1"/>
          </p:cNvSpPr>
          <p:nvPr>
            <p:ph idx="1"/>
          </p:nvPr>
        </p:nvSpPr>
        <p:spPr>
          <a:xfrm>
            <a:off x="428596" y="1643050"/>
            <a:ext cx="8229600" cy="4525963"/>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lgn="r">
              <a:buNone/>
            </a:pPr>
            <a:endParaRPr lang="fa-IR" b="1" dirty="0" smtClean="0">
              <a:solidFill>
                <a:srgbClr val="FF0000"/>
              </a:solidFill>
            </a:endParaRPr>
          </a:p>
          <a:p>
            <a:pPr algn="r"/>
            <a:r>
              <a:rPr lang="fa-IR" sz="2400" b="1" dirty="0" smtClean="0">
                <a:solidFill>
                  <a:schemeClr val="tx2">
                    <a:lumMod val="60000"/>
                    <a:lumOff val="40000"/>
                  </a:schemeClr>
                </a:solidFill>
              </a:rPr>
              <a:t>محاسبه این نسبتها نسبتاًساده است</a:t>
            </a:r>
          </a:p>
          <a:p>
            <a:pPr algn="r"/>
            <a:endParaRPr lang="fa-IR" sz="2400" b="1" dirty="0" smtClean="0">
              <a:solidFill>
                <a:schemeClr val="tx2">
                  <a:lumMod val="60000"/>
                  <a:lumOff val="40000"/>
                </a:schemeClr>
              </a:solidFill>
            </a:endParaRPr>
          </a:p>
          <a:p>
            <a:pPr algn="r"/>
            <a:r>
              <a:rPr lang="fa-IR" sz="2300" b="1" dirty="0" smtClean="0">
                <a:solidFill>
                  <a:schemeClr val="tx2">
                    <a:lumMod val="60000"/>
                    <a:lumOff val="40000"/>
                  </a:schemeClr>
                </a:solidFill>
              </a:rPr>
              <a:t>بااین نسبتها معیاری برای مقایسه بین فعالیت شرکت دریک دوره زمانی بدست می آید</a:t>
            </a:r>
          </a:p>
          <a:p>
            <a:pPr algn="r"/>
            <a:endParaRPr lang="fa-IR" sz="2000" b="1" dirty="0" smtClean="0">
              <a:solidFill>
                <a:schemeClr val="tx2">
                  <a:lumMod val="60000"/>
                  <a:lumOff val="40000"/>
                </a:schemeClr>
              </a:solidFill>
            </a:endParaRPr>
          </a:p>
          <a:p>
            <a:pPr algn="r"/>
            <a:r>
              <a:rPr lang="fa-IR" sz="2400" b="1" dirty="0" smtClean="0">
                <a:solidFill>
                  <a:schemeClr val="tx2">
                    <a:lumMod val="60000"/>
                    <a:lumOff val="40000"/>
                  </a:schemeClr>
                </a:solidFill>
              </a:rPr>
              <a:t>برای تعیین روند سنواتی شرکت وتغییراتی که احتمالاًدراین روندرخ داده است ونیز تعیین اعدادغیر عادی میتوان از تجزیه وتحلیل نسبتها استفاده کرد</a:t>
            </a:r>
          </a:p>
          <a:p>
            <a:pPr algn="r"/>
            <a:endParaRPr lang="fa-IR" sz="2400" b="1" dirty="0" smtClean="0">
              <a:solidFill>
                <a:schemeClr val="tx2">
                  <a:lumMod val="60000"/>
                  <a:lumOff val="40000"/>
                </a:schemeClr>
              </a:solidFill>
            </a:endParaRPr>
          </a:p>
          <a:p>
            <a:pPr algn="r"/>
            <a:r>
              <a:rPr lang="fa-IR" sz="2400" b="1" dirty="0" smtClean="0">
                <a:solidFill>
                  <a:schemeClr val="tx2">
                    <a:lumMod val="60000"/>
                    <a:lumOff val="40000"/>
                  </a:schemeClr>
                </a:solidFill>
              </a:rPr>
              <a:t>درامرشناخت مشکلات شرکتها محاسبه این نسبتها سودمنداست</a:t>
            </a:r>
          </a:p>
          <a:p>
            <a:pPr algn="r"/>
            <a:endParaRPr lang="fa-IR" sz="2400" b="1" dirty="0" smtClean="0">
              <a:solidFill>
                <a:schemeClr val="tx2">
                  <a:lumMod val="60000"/>
                  <a:lumOff val="40000"/>
                </a:schemeClr>
              </a:solidFill>
            </a:endParaRPr>
          </a:p>
          <a:p>
            <a:pPr algn="r"/>
            <a:r>
              <a:rPr lang="fa-IR" sz="2400" b="1" dirty="0" smtClean="0">
                <a:solidFill>
                  <a:schemeClr val="tx2">
                    <a:lumMod val="60000"/>
                    <a:lumOff val="40000"/>
                  </a:schemeClr>
                </a:solidFill>
              </a:rPr>
              <a:t>اگر این نسبتها باروشهای دیگری ادغام شود میتوانددرفرایندارزیابی وقضاوت نقش مهمی ایفاکند </a:t>
            </a:r>
          </a:p>
          <a:p>
            <a:pPr algn="r"/>
            <a:endParaRPr lang="en-US" sz="2000" b="1" dirty="0">
              <a:solidFill>
                <a:schemeClr val="tx2">
                  <a:lumMod val="60000"/>
                  <a:lumOff val="40000"/>
                </a:schemeClr>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نقاط ضعف نسبتهای مالی</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endParaRPr lang="fa-IR" dirty="0" smtClean="0">
              <a:solidFill>
                <a:schemeClr val="tx2">
                  <a:lumMod val="60000"/>
                  <a:lumOff val="40000"/>
                </a:schemeClr>
              </a:solidFill>
            </a:endParaRPr>
          </a:p>
          <a:p>
            <a:pPr algn="r"/>
            <a:r>
              <a:rPr lang="fa-IR" sz="2800" b="1" dirty="0" smtClean="0">
                <a:solidFill>
                  <a:schemeClr val="tx2">
                    <a:lumMod val="60000"/>
                    <a:lumOff val="40000"/>
                  </a:schemeClr>
                </a:solidFill>
              </a:rPr>
              <a:t>اگرفقط به یکی ازاین نسبتها توجه شودفایده چندانی نخواهد داشت</a:t>
            </a:r>
          </a:p>
          <a:p>
            <a:pPr algn="r"/>
            <a:endParaRPr lang="fa-IR" sz="2800" b="1" dirty="0" smtClean="0">
              <a:solidFill>
                <a:schemeClr val="tx2">
                  <a:lumMod val="60000"/>
                  <a:lumOff val="40000"/>
                </a:schemeClr>
              </a:solidFill>
            </a:endParaRPr>
          </a:p>
          <a:p>
            <a:pPr algn="r"/>
            <a:r>
              <a:rPr lang="fa-IR" sz="2800" b="1" dirty="0" smtClean="0">
                <a:solidFill>
                  <a:schemeClr val="tx2">
                    <a:lumMod val="60000"/>
                    <a:lumOff val="40000"/>
                  </a:schemeClr>
                </a:solidFill>
              </a:rPr>
              <a:t>نسبتها راه حل مشکل نیستند</a:t>
            </a:r>
          </a:p>
          <a:p>
            <a:pPr algn="r"/>
            <a:endParaRPr lang="fa-IR" sz="2800" b="1" dirty="0" smtClean="0">
              <a:solidFill>
                <a:schemeClr val="tx2">
                  <a:lumMod val="60000"/>
                  <a:lumOff val="40000"/>
                </a:schemeClr>
              </a:solidFill>
            </a:endParaRPr>
          </a:p>
          <a:p>
            <a:pPr algn="r"/>
            <a:r>
              <a:rPr lang="fa-IR" sz="2800" b="1" dirty="0" smtClean="0">
                <a:solidFill>
                  <a:schemeClr val="tx2">
                    <a:lumMod val="60000"/>
                    <a:lumOff val="40000"/>
                  </a:schemeClr>
                </a:solidFill>
              </a:rPr>
              <a:t>شخص تحلیلگر درتفسیرداده ها به سادگی دچار اشتباه می شود</a:t>
            </a:r>
          </a:p>
          <a:p>
            <a:pPr algn="r"/>
            <a:endParaRPr lang="fa-IR" sz="2800" b="1" dirty="0" smtClean="0">
              <a:solidFill>
                <a:schemeClr val="tx2">
                  <a:lumMod val="60000"/>
                  <a:lumOff val="40000"/>
                </a:schemeClr>
              </a:solidFill>
            </a:endParaRPr>
          </a:p>
          <a:p>
            <a:pPr algn="r"/>
            <a:r>
              <a:rPr lang="fa-IR" sz="2800" b="1" dirty="0" smtClean="0">
                <a:solidFill>
                  <a:schemeClr val="tx2">
                    <a:lumMod val="60000"/>
                    <a:lumOff val="40000"/>
                  </a:schemeClr>
                </a:solidFill>
              </a:rPr>
              <a:t>تقریباً هیچ استاندارد قابل قبولی وجودندارد که بتوان مبنای مقایسه بانسبت یامجموعه ای ازنسبتها قرارداد</a:t>
            </a:r>
            <a:endParaRPr lang="en-US" sz="2800" b="1" dirty="0">
              <a:solidFill>
                <a:schemeClr val="tx2">
                  <a:lumMod val="60000"/>
                  <a:lumOff val="4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t>تعریف نسبتهای مالی</a:t>
            </a:r>
            <a:endParaRPr lang="en-US" b="1" dirty="0"/>
          </a:p>
        </p:txBody>
      </p:sp>
      <p:sp>
        <p:nvSpPr>
          <p:cNvPr id="3" name="Content Placeholder 2"/>
          <p:cNvSpPr>
            <a:spLocks noGrp="1"/>
          </p:cNvSpPr>
          <p:nvPr>
            <p:ph idx="1"/>
          </p:nvPr>
        </p:nvSpPr>
        <p:spPr>
          <a:xfrm>
            <a:off x="571472" y="1571612"/>
            <a:ext cx="8229600" cy="4525963"/>
          </a:xfrm>
        </p:spPr>
        <p:style>
          <a:lnRef idx="1">
            <a:schemeClr val="accent2"/>
          </a:lnRef>
          <a:fillRef idx="2">
            <a:schemeClr val="accent2"/>
          </a:fillRef>
          <a:effectRef idx="1">
            <a:schemeClr val="accent2"/>
          </a:effectRef>
          <a:fontRef idx="minor">
            <a:schemeClr val="dk1"/>
          </a:fontRef>
        </p:style>
        <p:txBody>
          <a:bodyPr>
            <a:normAutofit/>
          </a:bodyPr>
          <a:lstStyle/>
          <a:p>
            <a:pPr algn="ctr">
              <a:buNone/>
            </a:pPr>
            <a:endParaRPr lang="fa-IR" sz="2800" b="1" dirty="0" smtClean="0">
              <a:solidFill>
                <a:schemeClr val="tx2">
                  <a:lumMod val="60000"/>
                  <a:lumOff val="40000"/>
                </a:schemeClr>
              </a:solidFill>
            </a:endParaRPr>
          </a:p>
          <a:p>
            <a:pPr algn="ctr">
              <a:buNone/>
            </a:pPr>
            <a:r>
              <a:rPr lang="fa-IR" sz="2800" b="1" dirty="0" smtClean="0">
                <a:solidFill>
                  <a:schemeClr val="tx2">
                    <a:lumMod val="60000"/>
                    <a:lumOff val="40000"/>
                  </a:schemeClr>
                </a:solidFill>
              </a:rPr>
              <a:t>ارقامی هستند که از صورتهای مالی یا دیگر منابع اطلاعات مالی</a:t>
            </a:r>
          </a:p>
          <a:p>
            <a:pPr algn="ctr"/>
            <a:endParaRPr lang="fa-IR" sz="2800" b="1" dirty="0" smtClean="0">
              <a:solidFill>
                <a:schemeClr val="tx2">
                  <a:lumMod val="60000"/>
                  <a:lumOff val="40000"/>
                </a:schemeClr>
              </a:solidFill>
            </a:endParaRPr>
          </a:p>
          <a:p>
            <a:pPr algn="ctr"/>
            <a:r>
              <a:rPr lang="fa-IR" sz="2800" b="1" dirty="0" smtClean="0">
                <a:solidFill>
                  <a:schemeClr val="tx2">
                    <a:lumMod val="60000"/>
                    <a:lumOff val="40000"/>
                  </a:schemeClr>
                </a:solidFill>
              </a:rPr>
              <a:t>استخراج شده اند یکی از راههای تقسیم بندی نسبتها این است </a:t>
            </a:r>
          </a:p>
          <a:p>
            <a:pPr lvl="1" algn="ctr"/>
            <a:endParaRPr lang="fa-IR" sz="2400" b="1" dirty="0" smtClean="0">
              <a:solidFill>
                <a:schemeClr val="tx2">
                  <a:lumMod val="60000"/>
                  <a:lumOff val="40000"/>
                </a:schemeClr>
              </a:solidFill>
            </a:endParaRPr>
          </a:p>
          <a:p>
            <a:pPr algn="ctr"/>
            <a:r>
              <a:rPr lang="fa-IR" sz="2800" b="1" dirty="0" smtClean="0">
                <a:solidFill>
                  <a:schemeClr val="tx2">
                    <a:lumMod val="60000"/>
                    <a:lumOff val="40000"/>
                  </a:schemeClr>
                </a:solidFill>
              </a:rPr>
              <a:t>که ازکدام یک از منابع استخراج شده است</a:t>
            </a:r>
            <a:endParaRPr lang="fa-IR" sz="2800" b="1" dirty="0">
              <a:solidFill>
                <a:schemeClr val="tx2">
                  <a:lumMod val="60000"/>
                  <a:lumOff val="4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تقسیم بندی نسبتهای مالی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lgn="r"/>
            <a:endParaRPr lang="fa-IR" dirty="0" smtClean="0"/>
          </a:p>
          <a:p>
            <a:pPr algn="r"/>
            <a:r>
              <a:rPr lang="fa-IR" b="1" dirty="0" smtClean="0">
                <a:solidFill>
                  <a:schemeClr val="tx2">
                    <a:lumMod val="60000"/>
                    <a:lumOff val="40000"/>
                  </a:schemeClr>
                </a:solidFill>
              </a:rPr>
              <a:t>نسبت پویا : از صورت سود یازیان گرفته می شود</a:t>
            </a:r>
          </a:p>
          <a:p>
            <a:pPr algn="r"/>
            <a:endParaRPr lang="fa-IR" b="1" dirty="0">
              <a:solidFill>
                <a:schemeClr val="tx2">
                  <a:lumMod val="60000"/>
                  <a:lumOff val="40000"/>
                </a:schemeClr>
              </a:solidFill>
            </a:endParaRPr>
          </a:p>
          <a:p>
            <a:pPr algn="r"/>
            <a:r>
              <a:rPr lang="fa-IR" b="1" dirty="0" smtClean="0">
                <a:solidFill>
                  <a:schemeClr val="tx2">
                    <a:lumMod val="60000"/>
                    <a:lumOff val="40000"/>
                  </a:schemeClr>
                </a:solidFill>
              </a:rPr>
              <a:t>نسبت ایستا : از ترازنامه گرفته می شود</a:t>
            </a:r>
            <a:endParaRPr lang="en-US" b="1" dirty="0">
              <a:solidFill>
                <a:schemeClr val="tx2">
                  <a:lumMod val="60000"/>
                  <a:lumOff val="4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انواع نسبتهای مالی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b="1" dirty="0" smtClean="0">
              <a:solidFill>
                <a:schemeClr val="tx2">
                  <a:lumMod val="60000"/>
                  <a:lumOff val="40000"/>
                </a:schemeClr>
              </a:solidFill>
            </a:endParaRPr>
          </a:p>
          <a:p>
            <a:pPr algn="r"/>
            <a:r>
              <a:rPr lang="fa-IR" b="1" dirty="0" smtClean="0">
                <a:solidFill>
                  <a:schemeClr val="tx2">
                    <a:lumMod val="60000"/>
                    <a:lumOff val="40000"/>
                  </a:schemeClr>
                </a:solidFill>
              </a:rPr>
              <a:t>نسبتهای نقدینگی :</a:t>
            </a:r>
            <a:endParaRPr lang="fa-IR" b="1" dirty="0">
              <a:solidFill>
                <a:schemeClr val="tx2">
                  <a:lumMod val="60000"/>
                  <a:lumOff val="40000"/>
                </a:schemeClr>
              </a:solidFill>
            </a:endParaRPr>
          </a:p>
          <a:p>
            <a:pPr algn="r">
              <a:buNone/>
            </a:pPr>
            <a:r>
              <a:rPr lang="fa-IR" b="1" dirty="0" smtClean="0">
                <a:solidFill>
                  <a:schemeClr val="tx2">
                    <a:lumMod val="60000"/>
                    <a:lumOff val="40000"/>
                  </a:schemeClr>
                </a:solidFill>
              </a:rPr>
              <a:t>نسیتهای فعالیت :</a:t>
            </a:r>
          </a:p>
          <a:p>
            <a:pPr algn="r"/>
            <a:r>
              <a:rPr lang="fa-IR" b="1" dirty="0" smtClean="0">
                <a:solidFill>
                  <a:schemeClr val="tx2">
                    <a:lumMod val="60000"/>
                    <a:lumOff val="40000"/>
                  </a:schemeClr>
                </a:solidFill>
              </a:rPr>
              <a:t>نسبتهای اهرمی :</a:t>
            </a:r>
          </a:p>
          <a:p>
            <a:pPr algn="r"/>
            <a:r>
              <a:rPr lang="fa-IR" b="1" dirty="0" smtClean="0">
                <a:solidFill>
                  <a:schemeClr val="tx2">
                    <a:lumMod val="60000"/>
                    <a:lumOff val="40000"/>
                  </a:schemeClr>
                </a:solidFill>
              </a:rPr>
              <a:t>نسبتهای سودآوری :</a:t>
            </a:r>
          </a:p>
          <a:p>
            <a:pPr algn="r"/>
            <a:r>
              <a:rPr lang="fa-IR" b="1" dirty="0" smtClean="0">
                <a:solidFill>
                  <a:schemeClr val="tx2">
                    <a:lumMod val="60000"/>
                    <a:lumOff val="40000"/>
                  </a:schemeClr>
                </a:solidFill>
              </a:rPr>
              <a:t>نسبتهای مربوط به ارزش بازارسهام </a:t>
            </a:r>
            <a:r>
              <a:rPr lang="fa-IR" dirty="0" smtClean="0">
                <a:solidFill>
                  <a:schemeClr val="tx2">
                    <a:lumMod val="60000"/>
                    <a:lumOff val="40000"/>
                  </a:schemeClr>
                </a:solidFill>
              </a:rPr>
              <a:t>:</a:t>
            </a:r>
            <a:endParaRPr lang="en-US" dirty="0">
              <a:solidFill>
                <a:schemeClr val="tx2">
                  <a:lumMod val="60000"/>
                  <a:lumOff val="4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نسبتهای نقدینگی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algn="r"/>
            <a:r>
              <a:rPr lang="fa-IR" sz="3600" b="1" dirty="0" smtClean="0">
                <a:solidFill>
                  <a:schemeClr val="tx2">
                    <a:lumMod val="60000"/>
                    <a:lumOff val="40000"/>
                  </a:schemeClr>
                </a:solidFill>
              </a:rPr>
              <a:t>عبارتست از توانایی شرکت درجوابگویی به تعهدات کوتاه مدت خودنقدینگی جهت اجرای فعالیتهای واحد تجاری ضروری است به خصوص درزمانی که شرکت با مشکلاتی خاصی نظیر رکوداقتصادی ویازیانهای ناشی از آن ویا افزایش ناگهانی درقیمت مواداولیه ویا قطعات مورد استفاده شرکت روبرو گردد درچنین شرایطی چنانچه شرکت فاقدنقدینگی کافی باشد مشکلات جدی برای آن بوجود خواهدآمد </a:t>
            </a:r>
            <a:endParaRPr lang="en-US" sz="3600" b="1" dirty="0">
              <a:solidFill>
                <a:schemeClr val="tx2">
                  <a:lumMod val="60000"/>
                  <a:lumOff val="4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انواع نسبتهای نقدینگی </a:t>
            </a:r>
            <a:endParaRPr lang="en-US" b="1"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fa-IR" dirty="0" smtClean="0"/>
          </a:p>
          <a:p>
            <a:pPr algn="r"/>
            <a:r>
              <a:rPr lang="fa-IR" b="1" dirty="0" smtClean="0">
                <a:solidFill>
                  <a:schemeClr val="tx2">
                    <a:lumMod val="60000"/>
                    <a:lumOff val="40000"/>
                  </a:schemeClr>
                </a:solidFill>
              </a:rPr>
              <a:t>سرمایه درگردش خالص </a:t>
            </a:r>
          </a:p>
          <a:p>
            <a:pPr algn="r"/>
            <a:endParaRPr lang="fa-IR" b="1" dirty="0">
              <a:solidFill>
                <a:schemeClr val="tx2">
                  <a:lumMod val="60000"/>
                  <a:lumOff val="40000"/>
                </a:schemeClr>
              </a:solidFill>
            </a:endParaRPr>
          </a:p>
          <a:p>
            <a:pPr algn="r"/>
            <a:r>
              <a:rPr lang="fa-IR" b="1" dirty="0" smtClean="0">
                <a:solidFill>
                  <a:schemeClr val="tx2">
                    <a:lumMod val="60000"/>
                    <a:lumOff val="40000"/>
                  </a:schemeClr>
                </a:solidFill>
              </a:rPr>
              <a:t>نسبت جاری </a:t>
            </a:r>
          </a:p>
          <a:p>
            <a:pPr algn="r"/>
            <a:endParaRPr lang="fa-IR" b="1" dirty="0" smtClean="0">
              <a:solidFill>
                <a:schemeClr val="tx2">
                  <a:lumMod val="60000"/>
                  <a:lumOff val="40000"/>
                </a:schemeClr>
              </a:solidFill>
            </a:endParaRPr>
          </a:p>
          <a:p>
            <a:pPr algn="r"/>
            <a:r>
              <a:rPr lang="fa-IR" b="1" dirty="0" smtClean="0">
                <a:solidFill>
                  <a:schemeClr val="tx2">
                    <a:lumMod val="60000"/>
                    <a:lumOff val="40000"/>
                  </a:schemeClr>
                </a:solidFill>
              </a:rPr>
              <a:t>نسبت آنی ( سریع )</a:t>
            </a:r>
            <a:endParaRPr lang="en-US" b="1" dirty="0">
              <a:solidFill>
                <a:schemeClr val="tx2">
                  <a:lumMod val="60000"/>
                  <a:lumOff val="40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TotalTime>
  <Words>1906</Words>
  <Application>Microsoft Office PowerPoint</Application>
  <PresentationFormat>On-screen Show (4:3)</PresentationFormat>
  <Paragraphs>252</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بسم الله الرحمن الرحیم</vt:lpstr>
      <vt:lpstr>تحلیل شرکتها مبتنی برنسبتهای مالی</vt:lpstr>
      <vt:lpstr>فهرست :</vt:lpstr>
      <vt:lpstr>تاریخچه نسبتهای مالی </vt:lpstr>
      <vt:lpstr>تعریف نسبتهای مالی</vt:lpstr>
      <vt:lpstr>تقسیم بندی نسبتهای مالی </vt:lpstr>
      <vt:lpstr>انواع نسبتهای مالی </vt:lpstr>
      <vt:lpstr>نسبتهای نقدینگی </vt:lpstr>
      <vt:lpstr>انواع نسبتهای نقدینگی </vt:lpstr>
      <vt:lpstr>سرمایه درگردش خالص</vt:lpstr>
      <vt:lpstr>نسبت جاری </vt:lpstr>
      <vt:lpstr>نسبت آنی ( سریع )</vt:lpstr>
      <vt:lpstr>نسبت آنی ( سریع )</vt:lpstr>
      <vt:lpstr>نسبتهای فعالیت ( کارآیی )</vt:lpstr>
      <vt:lpstr>انواع نسبتهای فعالیت ( کارآیی )</vt:lpstr>
      <vt:lpstr>گردش موجودی کالا </vt:lpstr>
      <vt:lpstr>گردش کل داراییها</vt:lpstr>
      <vt:lpstr>متوسط دوره وصول مطالبات</vt:lpstr>
      <vt:lpstr>نسبتهای بدهی ( اهرمی )</vt:lpstr>
      <vt:lpstr>انواع نسبتهای بدهی ( اهرمها )</vt:lpstr>
      <vt:lpstr>نسبت کل بدهیها به حقوق صاحبان سهام</vt:lpstr>
      <vt:lpstr>نسبت کل بدهیها به کل داراییها</vt:lpstr>
      <vt:lpstr>توان پرداخت بهره</vt:lpstr>
      <vt:lpstr>نسبتهای سودآوری</vt:lpstr>
      <vt:lpstr>انواع نسبتهای سودآوری</vt:lpstr>
      <vt:lpstr>نسبت حاشیه سود </vt:lpstr>
      <vt:lpstr>نرخ بازده سرمایه گذاری</vt:lpstr>
      <vt:lpstr>نرخ بازده حقوق صاحبان سهام</vt:lpstr>
      <vt:lpstr>یا سودهرسهم  EPS</vt:lpstr>
      <vt:lpstr>درصدسودتقسیمی( نسبت سودپرداختی )</vt:lpstr>
      <vt:lpstr>نسبتهای مربوط به ارزش بازارسهام</vt:lpstr>
      <vt:lpstr>انواع نسبتهای مربوط به ارزش بازارسهام</vt:lpstr>
      <vt:lpstr>درآمدهرسهم</vt:lpstr>
      <vt:lpstr>نسبت قیمت به درآمدهرسهم</vt:lpstr>
      <vt:lpstr>ارزش دفتری هرسهم</vt:lpstr>
      <vt:lpstr>نسبتهای سود سهام </vt:lpstr>
      <vt:lpstr>تجزیه وتحلیل نسبتهای مالی</vt:lpstr>
      <vt:lpstr>تجزیه وتحلیل سنواتی </vt:lpstr>
      <vt:lpstr>تجزیه وتحلیل مقایسه ای </vt:lpstr>
      <vt:lpstr>نقاط  قوت نسبتهای مالی </vt:lpstr>
      <vt:lpstr>نقاط ضعف نسبتهای مالی</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dn</dc:creator>
  <cp:lastModifiedBy>Administrator</cp:lastModifiedBy>
  <cp:revision>46</cp:revision>
  <dcterms:created xsi:type="dcterms:W3CDTF">2014-10-14T05:57:23Z</dcterms:created>
  <dcterms:modified xsi:type="dcterms:W3CDTF">2014-12-30T10:38:26Z</dcterms:modified>
</cp:coreProperties>
</file>