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69"/>
  </p:notesMasterIdLst>
  <p:sldIdLst>
    <p:sldId id="298" r:id="rId2"/>
    <p:sldId id="257" r:id="rId3"/>
    <p:sldId id="349" r:id="rId4"/>
    <p:sldId id="350" r:id="rId5"/>
    <p:sldId id="351" r:id="rId6"/>
    <p:sldId id="352" r:id="rId7"/>
    <p:sldId id="356" r:id="rId8"/>
    <p:sldId id="357" r:id="rId9"/>
    <p:sldId id="358" r:id="rId10"/>
    <p:sldId id="359" r:id="rId11"/>
    <p:sldId id="360" r:id="rId12"/>
    <p:sldId id="361" r:id="rId13"/>
    <p:sldId id="362" r:id="rId14"/>
    <p:sldId id="363" r:id="rId15"/>
    <p:sldId id="364" r:id="rId16"/>
    <p:sldId id="365" r:id="rId17"/>
    <p:sldId id="366" r:id="rId18"/>
    <p:sldId id="367" r:id="rId19"/>
    <p:sldId id="368" r:id="rId20"/>
    <p:sldId id="369" r:id="rId21"/>
    <p:sldId id="302" r:id="rId22"/>
    <p:sldId id="300" r:id="rId23"/>
    <p:sldId id="301" r:id="rId24"/>
    <p:sldId id="335" r:id="rId25"/>
    <p:sldId id="336" r:id="rId26"/>
    <p:sldId id="337" r:id="rId27"/>
    <p:sldId id="338" r:id="rId28"/>
    <p:sldId id="339"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9" r:id="rId44"/>
    <p:sldId id="320" r:id="rId45"/>
    <p:sldId id="321" r:id="rId46"/>
    <p:sldId id="322" r:id="rId47"/>
    <p:sldId id="323" r:id="rId48"/>
    <p:sldId id="324" r:id="rId49"/>
    <p:sldId id="325" r:id="rId50"/>
    <p:sldId id="326" r:id="rId51"/>
    <p:sldId id="327" r:id="rId52"/>
    <p:sldId id="328" r:id="rId53"/>
    <p:sldId id="329" r:id="rId54"/>
    <p:sldId id="330" r:id="rId55"/>
    <p:sldId id="331" r:id="rId56"/>
    <p:sldId id="332" r:id="rId57"/>
    <p:sldId id="333" r:id="rId58"/>
    <p:sldId id="334" r:id="rId59"/>
    <p:sldId id="340" r:id="rId60"/>
    <p:sldId id="341" r:id="rId61"/>
    <p:sldId id="342" r:id="rId62"/>
    <p:sldId id="343" r:id="rId63"/>
    <p:sldId id="344" r:id="rId64"/>
    <p:sldId id="345" r:id="rId65"/>
    <p:sldId id="346" r:id="rId66"/>
    <p:sldId id="347" r:id="rId67"/>
    <p:sldId id="348" r:id="rId6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60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38F705C-9AF3-4503-97CC-41C27CC5E359}" type="datetimeFigureOut">
              <a:rPr lang="fa-IR" smtClean="0"/>
              <a:t>03/07/1436</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36887A9-FA71-4213-A80F-5C594562A6B9}" type="slidenum">
              <a:rPr lang="fa-IR" smtClean="0"/>
              <a:t>‹#›</a:t>
            </a:fld>
            <a:endParaRPr lang="fa-IR"/>
          </a:p>
        </p:txBody>
      </p:sp>
    </p:spTree>
    <p:extLst>
      <p:ext uri="{BB962C8B-B14F-4D97-AF65-F5344CB8AC3E}">
        <p14:creationId xmlns:p14="http://schemas.microsoft.com/office/powerpoint/2010/main" val="19974027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736887A9-FA71-4213-A80F-5C594562A6B9}" type="slidenum">
              <a:rPr lang="fa-IR" smtClean="0"/>
              <a:t>28</a:t>
            </a:fld>
            <a:endParaRPr lang="fa-IR"/>
          </a:p>
        </p:txBody>
      </p:sp>
    </p:spTree>
    <p:extLst>
      <p:ext uri="{BB962C8B-B14F-4D97-AF65-F5344CB8AC3E}">
        <p14:creationId xmlns:p14="http://schemas.microsoft.com/office/powerpoint/2010/main" val="1590594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A914A54F-C895-4CF2-9907-75F7EFCB0D5F}" type="datetime8">
              <a:rPr lang="fa-IR" smtClean="0"/>
              <a:t>دسامبر 28، 14</a:t>
            </a:fld>
            <a:endParaRPr lang="fa-I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fa-I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4A2A246-6E34-43B3-8F3F-789A739F648A}"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C7BB27-C529-4FAE-9095-53DC81A237E3}" type="datetime8">
              <a:rPr lang="fa-IR" smtClean="0"/>
              <a:t>دسامبر 28، 14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4A2A246-6E34-43B3-8F3F-789A739F648A}"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920C1A-5FD2-459E-92C2-98393747F8F1}" type="datetime8">
              <a:rPr lang="fa-IR" smtClean="0"/>
              <a:t>دسامبر 28، 14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4A2A246-6E34-43B3-8F3F-789A739F648A}"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2C5A730-8324-4557-97CB-53FE8AC23FF4}" type="datetime8">
              <a:rPr lang="fa-IR" smtClean="0"/>
              <a:t>دسامبر 28، 14</a:t>
            </a:fld>
            <a:endParaRPr lang="fa-IR"/>
          </a:p>
        </p:txBody>
      </p:sp>
      <p:sp>
        <p:nvSpPr>
          <p:cNvPr id="9" name="Slide Number Placeholder 8"/>
          <p:cNvSpPr>
            <a:spLocks noGrp="1"/>
          </p:cNvSpPr>
          <p:nvPr>
            <p:ph type="sldNum" sz="quarter" idx="15"/>
          </p:nvPr>
        </p:nvSpPr>
        <p:spPr/>
        <p:txBody>
          <a:bodyPr rtlCol="0"/>
          <a:lstStyle/>
          <a:p>
            <a:fld id="{C4A2A246-6E34-43B3-8F3F-789A739F648A}" type="slidenum">
              <a:rPr lang="fa-IR" smtClean="0"/>
              <a:t>‹#›</a:t>
            </a:fld>
            <a:endParaRPr lang="fa-IR"/>
          </a:p>
        </p:txBody>
      </p:sp>
      <p:sp>
        <p:nvSpPr>
          <p:cNvPr id="10" name="Footer Placeholder 9"/>
          <p:cNvSpPr>
            <a:spLocks noGrp="1"/>
          </p:cNvSpPr>
          <p:nvPr>
            <p:ph type="ftr" sz="quarter" idx="16"/>
          </p:nvPr>
        </p:nvSpPr>
        <p:spPr/>
        <p:txBody>
          <a:bodyPr rtlCol="0"/>
          <a:lstStyle/>
          <a:p>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4657043-EB54-4EF2-A207-AB0F437C2866}" type="datetime8">
              <a:rPr lang="fa-IR" smtClean="0"/>
              <a:t>دسامبر 28، 14</a:t>
            </a:fld>
            <a:endParaRPr lang="fa-I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fa-I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4A2A246-6E34-43B3-8F3F-789A739F648A}" type="slidenum">
              <a:rPr lang="fa-IR" smtClean="0"/>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A40D0F9-99D6-498A-A5E7-AAC6929A4267}" type="datetime8">
              <a:rPr lang="fa-IR" smtClean="0"/>
              <a:t>دسامبر 28، 14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4A2A246-6E34-43B3-8F3F-789A739F648A}" type="slidenum">
              <a:rPr lang="fa-IR" smtClean="0"/>
              <a:t>‹#›</a:t>
            </a:fld>
            <a:endParaRPr lang="fa-IR"/>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539D234-8EE5-4184-AC47-34B5115A1BAD}" type="datetime8">
              <a:rPr lang="fa-IR" smtClean="0"/>
              <a:t>دسامبر 28، 14</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C4A2A246-6E34-43B3-8F3F-789A739F648A}" type="slidenum">
              <a:rPr lang="fa-IR" smtClean="0"/>
              <a:t>‹#›</a:t>
            </a:fld>
            <a:endParaRPr lang="fa-IR"/>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19D8321-377A-43B8-874A-8BC0FDED5CEA}" type="datetime8">
              <a:rPr lang="fa-IR" smtClean="0"/>
              <a:t>دسامبر 28، 14</a:t>
            </a:fld>
            <a:endParaRPr lang="fa-IR"/>
          </a:p>
        </p:txBody>
      </p:sp>
      <p:sp>
        <p:nvSpPr>
          <p:cNvPr id="7" name="Slide Number Placeholder 6"/>
          <p:cNvSpPr>
            <a:spLocks noGrp="1"/>
          </p:cNvSpPr>
          <p:nvPr>
            <p:ph type="sldNum" sz="quarter" idx="11"/>
          </p:nvPr>
        </p:nvSpPr>
        <p:spPr/>
        <p:txBody>
          <a:bodyPr rtlCol="0"/>
          <a:lstStyle/>
          <a:p>
            <a:fld id="{C4A2A246-6E34-43B3-8F3F-789A739F648A}" type="slidenum">
              <a:rPr lang="fa-IR" smtClean="0"/>
              <a:t>‹#›</a:t>
            </a:fld>
            <a:endParaRPr lang="fa-IR"/>
          </a:p>
        </p:txBody>
      </p:sp>
      <p:sp>
        <p:nvSpPr>
          <p:cNvPr id="8" name="Footer Placeholder 7"/>
          <p:cNvSpPr>
            <a:spLocks noGrp="1"/>
          </p:cNvSpPr>
          <p:nvPr>
            <p:ph type="ftr" sz="quarter" idx="12"/>
          </p:nvPr>
        </p:nvSpPr>
        <p:spPr/>
        <p:txBody>
          <a:bodyPr rtlCol="0"/>
          <a:lstStyle/>
          <a:p>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215953-2C30-4985-871F-2F75F16E0FF4}" type="datetime8">
              <a:rPr lang="fa-IR" smtClean="0"/>
              <a:t>دسامبر 28، 14</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C4A2A246-6E34-43B3-8F3F-789A739F648A}"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EF0B922-6F26-4E3D-A194-442F6C3C1B16}" type="datetime8">
              <a:rPr lang="fa-IR" smtClean="0"/>
              <a:t>دسامبر 28، 14</a:t>
            </a:fld>
            <a:endParaRPr lang="fa-IR"/>
          </a:p>
        </p:txBody>
      </p:sp>
      <p:sp>
        <p:nvSpPr>
          <p:cNvPr id="22" name="Slide Number Placeholder 21"/>
          <p:cNvSpPr>
            <a:spLocks noGrp="1"/>
          </p:cNvSpPr>
          <p:nvPr>
            <p:ph type="sldNum" sz="quarter" idx="15"/>
          </p:nvPr>
        </p:nvSpPr>
        <p:spPr/>
        <p:txBody>
          <a:bodyPr rtlCol="0"/>
          <a:lstStyle/>
          <a:p>
            <a:fld id="{C4A2A246-6E34-43B3-8F3F-789A739F648A}" type="slidenum">
              <a:rPr lang="fa-IR" smtClean="0"/>
              <a:t>‹#›</a:t>
            </a:fld>
            <a:endParaRPr lang="fa-IR"/>
          </a:p>
        </p:txBody>
      </p:sp>
      <p:sp>
        <p:nvSpPr>
          <p:cNvPr id="23" name="Footer Placeholder 22"/>
          <p:cNvSpPr>
            <a:spLocks noGrp="1"/>
          </p:cNvSpPr>
          <p:nvPr>
            <p:ph type="ftr" sz="quarter" idx="16"/>
          </p:nvPr>
        </p:nvSpPr>
        <p:spPr/>
        <p:txBody>
          <a:bodyPr rtlCol="0"/>
          <a:lstStyle/>
          <a:p>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ACA3753-A56F-403D-91DC-74A2125E5C82}" type="datetime8">
              <a:rPr lang="fa-IR" smtClean="0"/>
              <a:t>دسامبر 28، 14</a:t>
            </a:fld>
            <a:endParaRPr lang="fa-IR"/>
          </a:p>
        </p:txBody>
      </p:sp>
      <p:sp>
        <p:nvSpPr>
          <p:cNvPr id="18" name="Slide Number Placeholder 17"/>
          <p:cNvSpPr>
            <a:spLocks noGrp="1"/>
          </p:cNvSpPr>
          <p:nvPr>
            <p:ph type="sldNum" sz="quarter" idx="11"/>
          </p:nvPr>
        </p:nvSpPr>
        <p:spPr/>
        <p:txBody>
          <a:bodyPr rtlCol="0"/>
          <a:lstStyle/>
          <a:p>
            <a:fld id="{C4A2A246-6E34-43B3-8F3F-789A739F648A}" type="slidenum">
              <a:rPr lang="fa-IR" smtClean="0"/>
              <a:t>‹#›</a:t>
            </a:fld>
            <a:endParaRPr lang="fa-IR"/>
          </a:p>
        </p:txBody>
      </p:sp>
      <p:sp>
        <p:nvSpPr>
          <p:cNvPr id="21" name="Footer Placeholder 20"/>
          <p:cNvSpPr>
            <a:spLocks noGrp="1"/>
          </p:cNvSpPr>
          <p:nvPr>
            <p:ph type="ftr" sz="quarter" idx="12"/>
          </p:nvPr>
        </p:nvSpPr>
        <p:spPr/>
        <p:txBody>
          <a:bodyPr rtlCol="0"/>
          <a:lstStyle/>
          <a:p>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994186E-94FA-4A41-A140-F238522E5CFB}" type="datetime8">
              <a:rPr lang="fa-IR" smtClean="0"/>
              <a:t>دسامبر 28، 14</a:t>
            </a:fld>
            <a:endParaRPr lang="fa-I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a-I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4A2A246-6E34-43B3-8F3F-789A739F648A}" type="slidenum">
              <a:rPr lang="fa-IR" smtClean="0"/>
              <a:t>‹#›</a:t>
            </a:fld>
            <a:endParaRPr lang="fa-I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hyperlink" Target="http://www.amazon.com/exec/obidos/search-handle-url/ref=ntt_athr_dp_sr_2?_encoding=UTF8&amp;search-type=ss&amp;index=books&amp;field-author=J.Fred%20Weston" TargetMode="External"/><Relationship Id="rId2" Type="http://schemas.openxmlformats.org/officeDocument/2006/relationships/hyperlink" Target="http://www.amazon.com/exec/obidos/search-handle-url/ref=ntt_athr_dp_sr_1?_encoding=UTF8&amp;search-type=ss&amp;index=books&amp;field-author=Thomas%20E.%20Copeland" TargetMode="External"/><Relationship Id="rId1" Type="http://schemas.openxmlformats.org/officeDocument/2006/relationships/slideLayout" Target="../slideLayouts/slideLayout7.xml"/><Relationship Id="rId4" Type="http://schemas.openxmlformats.org/officeDocument/2006/relationships/hyperlink" Target="http://www.ici.org/" TargetMode="External"/></Relationships>
</file>

<file path=ppt/slides/_rels/slide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827583" y="404663"/>
            <a:ext cx="7336175" cy="5688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5"/>
          </p:nvPr>
        </p:nvSpPr>
        <p:spPr/>
        <p:txBody>
          <a:bodyPr/>
          <a:lstStyle/>
          <a:p>
            <a:fld id="{C4A2A246-6E34-43B3-8F3F-789A739F648A}" type="slidenum">
              <a:rPr lang="fa-IR" smtClean="0"/>
              <a:t>1</a:t>
            </a:fld>
            <a:endParaRPr lang="fa-IR"/>
          </a:p>
        </p:txBody>
      </p:sp>
    </p:spTree>
    <p:extLst>
      <p:ext uri="{BB962C8B-B14F-4D97-AF65-F5344CB8AC3E}">
        <p14:creationId xmlns:p14="http://schemas.microsoft.com/office/powerpoint/2010/main" val="260358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7467600" cy="5925272"/>
          </a:xfrm>
        </p:spPr>
        <p:txBody>
          <a:bodyPr>
            <a:noAutofit/>
          </a:bodyPr>
          <a:lstStyle/>
          <a:p>
            <a:pPr algn="just"/>
            <a:r>
              <a:rPr lang="ar-SA" sz="2900" dirty="0">
                <a:cs typeface="B Nazanin" pitchFamily="2" charset="-78"/>
              </a:rPr>
              <a:t>. </a:t>
            </a:r>
            <a:r>
              <a:rPr lang="ar-SA" sz="2900" b="1" dirty="0">
                <a:cs typeface="B Nazanin" pitchFamily="2" charset="-78"/>
              </a:rPr>
              <a:t>تفاوت روش فاینانس با روش یوزانس </a:t>
            </a:r>
            <a:r>
              <a:rPr lang="ar-SA" sz="2900" dirty="0">
                <a:cs typeface="B Nazanin" pitchFamily="2" charset="-78"/>
              </a:rPr>
              <a:t>در اين است كه در روش فاینانس تنها بحث تامین مالی و دریافت پول به صورت وام مطرح است ، در حالی که در روش یوزانس بحث کالا ، خدمات و یا دانش فنی نیز وارد شده و در واقع این فناوری ها از کشور یا موسسه خارجی خریداری می گردد . با توجه به نرخ بهره و تنظیم نرخ محصول توسط وام دهنده این روش بسیار پرهزینه است</a:t>
            </a:r>
            <a:r>
              <a:rPr lang="ar-SA" sz="2900" dirty="0" smtClean="0">
                <a:cs typeface="B Nazanin" pitchFamily="2" charset="-78"/>
              </a:rPr>
              <a:t>.</a:t>
            </a:r>
            <a:r>
              <a:rPr lang="en-US" sz="2900" dirty="0" smtClean="0">
                <a:cs typeface="B Nazanin" pitchFamily="2" charset="-78"/>
              </a:rPr>
              <a:t>                    </a:t>
            </a:r>
            <a:r>
              <a:rPr lang="ar-SA" sz="2900" dirty="0">
                <a:cs typeface="B Nazanin" pitchFamily="2" charset="-78"/>
              </a:rPr>
              <a:t/>
            </a:r>
            <a:br>
              <a:rPr lang="ar-SA" sz="2900" dirty="0">
                <a:cs typeface="B Nazanin" pitchFamily="2" charset="-78"/>
              </a:rPr>
            </a:br>
            <a:r>
              <a:rPr lang="ar-SA" sz="2900" dirty="0">
                <a:cs typeface="B Nazanin" pitchFamily="2" charset="-78"/>
              </a:rPr>
              <a:t>تفاوت یوزانس داخلی با یوزانس در این است که در یوزانس داخلی بانک مرکزی فاینانسر را انتخاب و با آن قرارداد منعقد نموده است یا به عبارت مصطلح از خطوط اعتباری که بانک‌های خارجی در اختیار بانک مرکزی گذاشته‌اند برای تأمین مالی خرید و واردات کالا استفاده می‌شود.</a:t>
            </a:r>
            <a:r>
              <a:rPr lang="ar-SA" sz="2900" u="sng" dirty="0">
                <a:cs typeface="B Nazanin" pitchFamily="2" charset="-78"/>
              </a:rPr>
              <a:t> </a:t>
            </a:r>
            <a:endParaRPr lang="en-US" sz="2900" dirty="0">
              <a:cs typeface="B Nazanin" pitchFamily="2" charset="-78"/>
            </a:endParaRPr>
          </a:p>
          <a:p>
            <a:pPr algn="just"/>
            <a:endParaRPr lang="fa-IR" sz="29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10</a:t>
            </a:fld>
            <a:endParaRPr lang="fa-IR" dirty="0"/>
          </a:p>
        </p:txBody>
      </p:sp>
    </p:spTree>
    <p:extLst>
      <p:ext uri="{BB962C8B-B14F-4D97-AF65-F5344CB8AC3E}">
        <p14:creationId xmlns:p14="http://schemas.microsoft.com/office/powerpoint/2010/main" val="11325349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92696"/>
            <a:ext cx="7467600" cy="5781256"/>
          </a:xfrm>
        </p:spPr>
        <p:txBody>
          <a:bodyPr>
            <a:normAutofit/>
          </a:bodyPr>
          <a:lstStyle/>
          <a:p>
            <a:pPr algn="just"/>
            <a:r>
              <a:rPr lang="fa-IR" sz="2800" b="1" dirty="0">
                <a:cs typeface="B Nazanin" pitchFamily="2" charset="-78"/>
              </a:rPr>
              <a:t>اعتبار خريدار (</a:t>
            </a:r>
            <a:r>
              <a:rPr lang="en-US" sz="2800" b="1" dirty="0">
                <a:cs typeface="B Nazanin" pitchFamily="2" charset="-78"/>
              </a:rPr>
              <a:t>Buyer’s Credit</a:t>
            </a:r>
            <a:r>
              <a:rPr lang="fa-IR" sz="2800" b="1" dirty="0">
                <a:cs typeface="B Nazanin" pitchFamily="2" charset="-78"/>
              </a:rPr>
              <a:t>):</a:t>
            </a:r>
            <a:endParaRPr lang="en-US" sz="2800" b="1" dirty="0">
              <a:cs typeface="B Nazanin" pitchFamily="2" charset="-78"/>
            </a:endParaRPr>
          </a:p>
          <a:p>
            <a:pPr algn="just"/>
            <a:r>
              <a:rPr lang="fa-IR" sz="2800" dirty="0">
                <a:cs typeface="B Nazanin" pitchFamily="2" charset="-78"/>
              </a:rPr>
              <a:t>اعطاي تسهيلات به خريداران يا كارفرمايان خارجي جهت خريد كالا و خدمات ايراني در چارچوب قرارداد تأمين مالي را اعتبار خريدار مي نامند.</a:t>
            </a:r>
            <a:endParaRPr lang="en-US" sz="2800" dirty="0">
              <a:cs typeface="B Nazanin" pitchFamily="2" charset="-78"/>
            </a:endParaRPr>
          </a:p>
          <a:p>
            <a:pPr algn="just"/>
            <a:r>
              <a:rPr lang="fa-IR" sz="2800" dirty="0">
                <a:cs typeface="B Nazanin" pitchFamily="2" charset="-78"/>
              </a:rPr>
              <a:t>اين نوع تسهيلات با هدف فراهم نمودن امكان فروش مدت دار كالا و خدمات اعطاء مي گردد. خريدار/ كارفرماي خارجي تمايل دارد وجه كالا يا خدمات دريافتي را به صورت مدت دار بپردازد در حاليكه فروشنده پيمانكار ايراني ترجيح مي دهد وجه مربوطه را بصورت نقدي دريافت كند. در اينجا بانك مي تواند بصورت واسطه مالي ايفاي نقش نمايد. وجه مربوط را به فروشنده/ پيمانكار ايراني بصورت نقدي پرداخت و در سررسيد (هاي) مقرر از خريدار/ كارفرماي خارجي و يا بانك ايشان دريافت مي كند.</a:t>
            </a:r>
            <a:endParaRPr lang="en-US" sz="2800" dirty="0">
              <a:cs typeface="B Nazanin" pitchFamily="2" charset="-78"/>
            </a:endParaRPr>
          </a:p>
          <a:p>
            <a:pPr algn="just"/>
            <a:endParaRPr lang="fa-IR" sz="28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11</a:t>
            </a:fld>
            <a:endParaRPr lang="fa-IR"/>
          </a:p>
        </p:txBody>
      </p:sp>
    </p:spTree>
    <p:extLst>
      <p:ext uri="{BB962C8B-B14F-4D97-AF65-F5344CB8AC3E}">
        <p14:creationId xmlns:p14="http://schemas.microsoft.com/office/powerpoint/2010/main" val="32449907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7467600" cy="5853264"/>
          </a:xfrm>
        </p:spPr>
        <p:txBody>
          <a:bodyPr>
            <a:normAutofit/>
          </a:bodyPr>
          <a:lstStyle/>
          <a:p>
            <a:pPr algn="just"/>
            <a:r>
              <a:rPr lang="fa-IR" sz="2800" dirty="0">
                <a:cs typeface="B Nazanin" pitchFamily="2" charset="-78"/>
              </a:rPr>
              <a:t>اين تسهيلات به خريداران خارجي كالا و خدمات ايراني كه حداقل 60٪ ارزش آن كالا ساخت ايران و يا 60٪ ارزش آن خدمات توسط متخصصان ايراني قابل ارائه باشند، پرداخت مي شود به اين ترتيب كه پس از صدور كالا يا خدمات مورد نظر بانك از جانب خريدار خارجي يا بانك وي حداكثر 85٪ ارزش سياهه تجاري را به صادركننده ايراني پرداخت مي نمايد و خريدار خارجي يا بانك وي وجه مربوطه را علاوه بر سود متعلقه در سررسيدهاي مقرر به بانك بازپرداخت مي نمايد.تفاوت آن با ريفاينانس اين است كه  در اعتبار خريدار، خريدار خارجي تأمين مالي مي گردد و در ريفاينانس خريدار ايراني تأمين مالي مي گردد.</a:t>
            </a:r>
            <a:endParaRPr lang="en-US" sz="2800" dirty="0">
              <a:cs typeface="B Nazanin" pitchFamily="2" charset="-78"/>
            </a:endParaRPr>
          </a:p>
          <a:p>
            <a:pPr algn="just"/>
            <a:r>
              <a:rPr lang="fa-IR" sz="2800" dirty="0">
                <a:cs typeface="B Nazanin" pitchFamily="2" charset="-78"/>
              </a:rPr>
              <a:t>در اعتبار خريدار كالا يا خدمات توسط فروشنده ايراني صادر مي گردد. در ريفاينانس كالا توسط خريدار ايراني وارد مي گردد.</a:t>
            </a:r>
            <a:endParaRPr lang="en-US" sz="2800" dirty="0">
              <a:cs typeface="B Nazanin" pitchFamily="2" charset="-78"/>
            </a:endParaRPr>
          </a:p>
          <a:p>
            <a:pPr algn="just"/>
            <a:endParaRPr lang="fa-IR" sz="28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12</a:t>
            </a:fld>
            <a:endParaRPr lang="fa-IR"/>
          </a:p>
        </p:txBody>
      </p:sp>
    </p:spTree>
    <p:extLst>
      <p:ext uri="{BB962C8B-B14F-4D97-AF65-F5344CB8AC3E}">
        <p14:creationId xmlns:p14="http://schemas.microsoft.com/office/powerpoint/2010/main" val="18755705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76672"/>
            <a:ext cx="7467600" cy="5997280"/>
          </a:xfrm>
        </p:spPr>
        <p:txBody>
          <a:bodyPr>
            <a:noAutofit/>
          </a:bodyPr>
          <a:lstStyle/>
          <a:p>
            <a:pPr algn="just"/>
            <a:r>
              <a:rPr lang="ar-SA" sz="3000" b="1" dirty="0" smtClean="0">
                <a:cs typeface="B Nazanin" pitchFamily="2" charset="-78"/>
              </a:rPr>
              <a:t>وام های بین الملل</a:t>
            </a:r>
            <a:r>
              <a:rPr lang="fa-IR" sz="3000" b="1" dirty="0" smtClean="0">
                <a:cs typeface="B Nazanin" pitchFamily="2" charset="-78"/>
              </a:rPr>
              <a:t>ی(</a:t>
            </a:r>
            <a:r>
              <a:rPr lang="en-US" sz="3000" dirty="0" smtClean="0">
                <a:cs typeface="B Nazanin" pitchFamily="2" charset="-78"/>
              </a:rPr>
              <a:t>Loans  International</a:t>
            </a:r>
            <a:r>
              <a:rPr lang="fa-IR" sz="3000" dirty="0" smtClean="0">
                <a:cs typeface="B Nazanin" pitchFamily="2" charset="-78"/>
              </a:rPr>
              <a:t>)</a:t>
            </a:r>
            <a:r>
              <a:rPr lang="en-US" sz="3000" dirty="0" smtClean="0">
                <a:cs typeface="B Nazanin" pitchFamily="2" charset="-78"/>
              </a:rPr>
              <a:t>:</a:t>
            </a:r>
          </a:p>
          <a:p>
            <a:pPr algn="just"/>
            <a:r>
              <a:rPr lang="ar-SA" sz="3000" dirty="0" smtClean="0">
                <a:cs typeface="B Nazanin" pitchFamily="2" charset="-78"/>
              </a:rPr>
              <a:t> این روش به برقراری مشروط و مشخص برای استفاده از وام و اعمال کنترل موسسه وام دهنده بر نحوه هزینه شدن وام در زمان اجرای پروژه بر میگردد در این گونه موارد می بایست مطالعات امکان سنجی الزام شده توسط وام دهنده به انجام رسیده و توجیه فنی و اقتصادی پروژه مورد قبول وی قرار گیرد. این روش با روش فاینانس یک تفاوت عمده دارد و آن هم به برقراری مشروط و مشخص برای استفاده از وام و اعمال کنترل موسسه وام دهنده بر نحوه هزینه شدن وام در زمان اجرای پروژه بر میگردد. </a:t>
            </a:r>
            <a:endParaRPr lang="en-US" sz="3000" dirty="0" smtClean="0">
              <a:cs typeface="B Nazanin" pitchFamily="2" charset="-78"/>
            </a:endParaRPr>
          </a:p>
          <a:p>
            <a:pPr algn="just"/>
            <a:r>
              <a:rPr lang="ar-SA" sz="3000" dirty="0" smtClean="0">
                <a:cs typeface="B Nazanin" pitchFamily="2" charset="-78"/>
              </a:rPr>
              <a:t> این دسته از روشهای تامین مالی پروژه ها خود دارای دو شکل است :</a:t>
            </a:r>
            <a:endParaRPr lang="en-US" sz="3000" dirty="0" smtClean="0">
              <a:cs typeface="B Nazanin" pitchFamily="2" charset="-78"/>
            </a:endParaRPr>
          </a:p>
          <a:p>
            <a:pPr algn="just"/>
            <a:endParaRPr lang="fa-IR" sz="30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13</a:t>
            </a:fld>
            <a:endParaRPr lang="fa-IR"/>
          </a:p>
        </p:txBody>
      </p:sp>
    </p:spTree>
    <p:extLst>
      <p:ext uri="{BB962C8B-B14F-4D97-AF65-F5344CB8AC3E}">
        <p14:creationId xmlns:p14="http://schemas.microsoft.com/office/powerpoint/2010/main" val="33461081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7467600" cy="5853264"/>
          </a:xfrm>
        </p:spPr>
        <p:txBody>
          <a:bodyPr>
            <a:normAutofit/>
          </a:bodyPr>
          <a:lstStyle/>
          <a:p>
            <a:pPr algn="just"/>
            <a:r>
              <a:rPr lang="ar-SA" sz="3200" dirty="0">
                <a:cs typeface="B Nazanin" pitchFamily="2" charset="-78"/>
              </a:rPr>
              <a:t>   1- کشور یا موسسه وام دهنده هیچ گونه شرطی را برای نحوه ی مصرف وام پرداختی قرار نمیدهد و در واقع فاز تأمین مالی از فاز اجرایی آن کاملا جدا است.</a:t>
            </a:r>
            <a:endParaRPr lang="en-US" sz="3200" dirty="0">
              <a:cs typeface="B Nazanin" pitchFamily="2" charset="-78"/>
            </a:endParaRPr>
          </a:p>
          <a:p>
            <a:pPr algn="just"/>
            <a:r>
              <a:rPr lang="ar-SA" sz="3200" dirty="0">
                <a:cs typeface="B Nazanin" pitchFamily="2" charset="-78"/>
              </a:rPr>
              <a:t>   2- کشور یا موسسه وام </a:t>
            </a:r>
            <a:r>
              <a:rPr lang="fa-IR" sz="3200" dirty="0" smtClean="0">
                <a:cs typeface="B Nazanin" pitchFamily="2" charset="-78"/>
              </a:rPr>
              <a:t>دهنده </a:t>
            </a:r>
            <a:r>
              <a:rPr lang="ar-SA" sz="3200" dirty="0" smtClean="0">
                <a:cs typeface="B Nazanin" pitchFamily="2" charset="-78"/>
              </a:rPr>
              <a:t>علاوه </a:t>
            </a:r>
            <a:r>
              <a:rPr lang="ar-SA" sz="3200" dirty="0">
                <a:cs typeface="B Nazanin" pitchFamily="2" charset="-78"/>
              </a:rPr>
              <a:t>بر اعطای وام ، به نحوه هزینه شدن آن نیز نظارت کامل داشته و نوع مصرف را از ابتدا با وام گیرنده شرط می کند .</a:t>
            </a:r>
            <a:endParaRPr lang="en-US" sz="3200" dirty="0">
              <a:cs typeface="B Nazanin" pitchFamily="2" charset="-78"/>
            </a:endParaRPr>
          </a:p>
          <a:p>
            <a:pPr algn="just"/>
            <a:endParaRPr lang="fa-IR" sz="3200" dirty="0" smtClean="0">
              <a:cs typeface="B Nazanin" pitchFamily="2" charset="-78"/>
            </a:endParaRPr>
          </a:p>
          <a:p>
            <a:pPr algn="just"/>
            <a:endParaRPr lang="fa-IR" sz="3200" dirty="0">
              <a:cs typeface="B Nazanin" pitchFamily="2" charset="-78"/>
            </a:endParaRPr>
          </a:p>
          <a:p>
            <a:pPr algn="just"/>
            <a:endParaRPr lang="fa-IR" sz="32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14</a:t>
            </a:fld>
            <a:endParaRPr lang="fa-IR"/>
          </a:p>
        </p:txBody>
      </p:sp>
    </p:spTree>
    <p:extLst>
      <p:ext uri="{BB962C8B-B14F-4D97-AF65-F5344CB8AC3E}">
        <p14:creationId xmlns:p14="http://schemas.microsoft.com/office/powerpoint/2010/main" val="30716435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92696"/>
            <a:ext cx="7467600" cy="5781256"/>
          </a:xfrm>
        </p:spPr>
        <p:txBody>
          <a:bodyPr>
            <a:normAutofit/>
          </a:bodyPr>
          <a:lstStyle/>
          <a:p>
            <a:pPr algn="just"/>
            <a:r>
              <a:rPr lang="ar-SA" sz="3200" b="1" dirty="0">
                <a:cs typeface="B Nazanin" pitchFamily="2" charset="-78"/>
              </a:rPr>
              <a:t>روشهای غیر قرضی (سرمایه گذاری)</a:t>
            </a:r>
            <a:r>
              <a:rPr lang="en-US" sz="3200" b="1" dirty="0">
                <a:cs typeface="B Nazanin" pitchFamily="2" charset="-78"/>
              </a:rPr>
              <a:t>:</a:t>
            </a:r>
          </a:p>
          <a:p>
            <a:pPr algn="just"/>
            <a:r>
              <a:rPr lang="ar-SA" sz="3200" dirty="0" smtClean="0">
                <a:cs typeface="B Nazanin" pitchFamily="2" charset="-78"/>
              </a:rPr>
              <a:t> </a:t>
            </a:r>
            <a:r>
              <a:rPr lang="ar-SA" sz="3200" dirty="0">
                <a:cs typeface="B Nazanin" pitchFamily="2" charset="-78"/>
              </a:rPr>
              <a:t>در روش سرمایه </a:t>
            </a:r>
            <a:r>
              <a:rPr lang="ar-SA" sz="3200" dirty="0" smtClean="0">
                <a:cs typeface="B Nazanin" pitchFamily="2" charset="-78"/>
              </a:rPr>
              <a:t>گذاری</a:t>
            </a:r>
            <a:r>
              <a:rPr lang="fa-IR" sz="3200" dirty="0" smtClean="0">
                <a:cs typeface="B Nazanin" pitchFamily="2" charset="-78"/>
              </a:rPr>
              <a:t>،</a:t>
            </a:r>
            <a:r>
              <a:rPr lang="fa-IR" sz="3200" dirty="0">
                <a:cs typeface="B Nazanin" pitchFamily="2" charset="-78"/>
              </a:rPr>
              <a:t> </a:t>
            </a:r>
            <a:r>
              <a:rPr lang="ar-SA" sz="3200" dirty="0" smtClean="0">
                <a:cs typeface="B Nazanin" pitchFamily="2" charset="-78"/>
              </a:rPr>
              <a:t>تامین </a:t>
            </a:r>
            <a:r>
              <a:rPr lang="ar-SA" sz="3200" dirty="0">
                <a:cs typeface="B Nazanin" pitchFamily="2" charset="-78"/>
              </a:rPr>
              <a:t>کننده ی منابع مالی (سرمایه گذار) با قبول ریسک ناشی از به کار گیری منابع مالی در فعالیت یا طرح مورد نظر ، برگشت اصل و سود منابع سرمایه گذاری شده را از عملکرد اقتصادی طرح انتظار دارد </a:t>
            </a:r>
            <a:r>
              <a:rPr lang="ar-SA" sz="3200" dirty="0" smtClean="0">
                <a:cs typeface="B Nazanin" pitchFamily="2" charset="-78"/>
              </a:rPr>
              <a:t>. </a:t>
            </a:r>
            <a:r>
              <a:rPr lang="ar-SA" sz="3200" dirty="0">
                <a:cs typeface="B Nazanin" pitchFamily="2" charset="-78"/>
              </a:rPr>
              <a:t>استفاده از روش های سرمایه گذاری به صورتهاي زیر انجام می گیرد : </a:t>
            </a:r>
            <a:endParaRPr lang="en-US" sz="3200" dirty="0">
              <a:cs typeface="B Nazanin" pitchFamily="2" charset="-78"/>
            </a:endParaRPr>
          </a:p>
          <a:p>
            <a:pPr algn="just"/>
            <a:r>
              <a:rPr lang="ar-SA" sz="3200" dirty="0">
                <a:cs typeface="B Nazanin" pitchFamily="2" charset="-78"/>
              </a:rPr>
              <a:t>    1- سرمایه گذاری مستقیم </a:t>
            </a:r>
            <a:endParaRPr lang="en-US" sz="3200" dirty="0">
              <a:cs typeface="B Nazanin" pitchFamily="2" charset="-78"/>
            </a:endParaRPr>
          </a:p>
          <a:p>
            <a:pPr algn="just"/>
            <a:r>
              <a:rPr lang="ar-SA" sz="3200" dirty="0">
                <a:cs typeface="B Nazanin" pitchFamily="2" charset="-78"/>
              </a:rPr>
              <a:t>    2-سرمایه گذاری غیر مستقیم </a:t>
            </a:r>
            <a:endParaRPr lang="en-US" sz="3200" dirty="0">
              <a:cs typeface="B Nazanin" pitchFamily="2" charset="-78"/>
            </a:endParaRPr>
          </a:p>
          <a:p>
            <a:pPr algn="just"/>
            <a:r>
              <a:rPr lang="ar-SA" sz="3200" dirty="0">
                <a:cs typeface="B Nazanin" pitchFamily="2" charset="-78"/>
              </a:rPr>
              <a:t>    3-</a:t>
            </a:r>
            <a:r>
              <a:rPr lang="fa-IR" sz="3200" dirty="0">
                <a:cs typeface="B Nazanin" pitchFamily="2" charset="-78"/>
              </a:rPr>
              <a:t>تجارت متقابل</a:t>
            </a:r>
            <a:r>
              <a:rPr lang="ar-SA" sz="3200" dirty="0">
                <a:cs typeface="B Nazanin" pitchFamily="2" charset="-78"/>
              </a:rPr>
              <a:t> </a:t>
            </a:r>
            <a:endParaRPr lang="en-US" sz="3200" dirty="0">
              <a:cs typeface="B Nazanin" pitchFamily="2" charset="-78"/>
            </a:endParaRPr>
          </a:p>
          <a:p>
            <a:pPr algn="just"/>
            <a:endParaRPr lang="fa-IR" sz="32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15</a:t>
            </a:fld>
            <a:endParaRPr lang="fa-IR"/>
          </a:p>
        </p:txBody>
      </p:sp>
    </p:spTree>
    <p:extLst>
      <p:ext uri="{BB962C8B-B14F-4D97-AF65-F5344CB8AC3E}">
        <p14:creationId xmlns:p14="http://schemas.microsoft.com/office/powerpoint/2010/main" val="40346251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7467600" cy="5853264"/>
          </a:xfrm>
        </p:spPr>
        <p:txBody>
          <a:bodyPr/>
          <a:lstStyle/>
          <a:p>
            <a:pPr algn="just"/>
            <a:r>
              <a:rPr lang="ar-SA" b="1" dirty="0">
                <a:cs typeface="B Nazanin" pitchFamily="2" charset="-78"/>
              </a:rPr>
              <a:t>سرمایه گذاری مستقیم </a:t>
            </a:r>
            <a:r>
              <a:rPr lang="ar-SA" dirty="0">
                <a:cs typeface="B Nazanin" pitchFamily="2" charset="-78"/>
              </a:rPr>
              <a:t>(</a:t>
            </a:r>
            <a:r>
              <a:rPr lang="en-US" dirty="0">
                <a:cs typeface="B Nazanin" pitchFamily="2" charset="-78"/>
              </a:rPr>
              <a:t>Direct Investment</a:t>
            </a:r>
            <a:r>
              <a:rPr lang="ar-SA" dirty="0">
                <a:cs typeface="B Nazanin" pitchFamily="2" charset="-78"/>
              </a:rPr>
              <a:t> ):</a:t>
            </a:r>
            <a:endParaRPr lang="en-US" dirty="0">
              <a:cs typeface="B Nazanin" pitchFamily="2" charset="-78"/>
            </a:endParaRPr>
          </a:p>
          <a:p>
            <a:pPr algn="just"/>
            <a:r>
              <a:rPr lang="ar-SA" dirty="0">
                <a:cs typeface="B Nazanin" pitchFamily="2" charset="-78"/>
              </a:rPr>
              <a:t>  منظور از سرمایه گذاری مستقیم خارجی، مشارکت یک یا چند سرمایه گذار خارجی در سهام ثبت شده یک موسسه داخلی است که حق و حقوقی را برای </a:t>
            </a:r>
            <a:r>
              <a:rPr lang="ar-SA" dirty="0" smtClean="0">
                <a:cs typeface="B Nazanin" pitchFamily="2" charset="-78"/>
              </a:rPr>
              <a:t>سرمایه</a:t>
            </a:r>
            <a:r>
              <a:rPr lang="en-US" dirty="0" smtClean="0">
                <a:cs typeface="B Nazanin" pitchFamily="2" charset="-78"/>
              </a:rPr>
              <a:t> </a:t>
            </a:r>
            <a:r>
              <a:rPr lang="ar-SA" dirty="0" smtClean="0">
                <a:cs typeface="B Nazanin" pitchFamily="2" charset="-78"/>
              </a:rPr>
              <a:t>گذار </a:t>
            </a:r>
            <a:r>
              <a:rPr lang="ar-SA" dirty="0">
                <a:cs typeface="B Nazanin" pitchFamily="2" charset="-78"/>
              </a:rPr>
              <a:t>ایجاد می کند.</a:t>
            </a:r>
            <a:endParaRPr lang="en-US" dirty="0">
              <a:cs typeface="B Nazanin" pitchFamily="2" charset="-78"/>
            </a:endParaRPr>
          </a:p>
          <a:p>
            <a:pPr algn="just"/>
            <a:r>
              <a:rPr lang="ar-SA" dirty="0">
                <a:cs typeface="B Nazanin" pitchFamily="2" charset="-78"/>
              </a:rPr>
              <a:t>    </a:t>
            </a:r>
            <a:r>
              <a:rPr lang="ar-SA" b="1" dirty="0">
                <a:cs typeface="B Nazanin" pitchFamily="2" charset="-78"/>
              </a:rPr>
              <a:t>این نوع از سرمایه گذاری دارای مزایا و معایب مختلفی است </a:t>
            </a:r>
            <a:r>
              <a:rPr lang="en-US" dirty="0">
                <a:cs typeface="B Nazanin" pitchFamily="2" charset="-78"/>
              </a:rPr>
              <a:t>:</a:t>
            </a:r>
            <a:r>
              <a:rPr lang="ar-SA" dirty="0" smtClean="0">
                <a:cs typeface="B Nazanin" pitchFamily="2" charset="-78"/>
              </a:rPr>
              <a:t> </a:t>
            </a:r>
            <a:r>
              <a:rPr lang="ar-SA" dirty="0">
                <a:cs typeface="B Nazanin" pitchFamily="2" charset="-78"/>
              </a:rPr>
              <a:t>از جمله مزایای این روش برای دریافت کننده سرمایه عبارت است از : انتقال دانش فنی ، افزایش توانمندی نیروی انسانی ، مشارکت در سود و زیان ، اشتغال زایی ، عدم نیاز به سپردن تعهد مالی ، کسب تجربه های مدیریتی و ... .در عین حال با توجه به این که معمولا کشورهای سرمایه گذاربه انحای مختلف سعی در بالابردن سود خود و صرف کمترین هزینه و انتقال کمترین دانش ممکن را دارند، کشور سرمایه پذیر باید در تمام مراحل بسیار با دقت عمل نماید . </a:t>
            </a:r>
            <a:endParaRPr lang="en-US" dirty="0">
              <a:cs typeface="B Nazanin" pitchFamily="2" charset="-78"/>
            </a:endParaRPr>
          </a:p>
          <a:p>
            <a:pPr algn="just"/>
            <a:r>
              <a:rPr lang="ar-SA" b="1" dirty="0">
                <a:cs typeface="B Nazanin" pitchFamily="2" charset="-78"/>
              </a:rPr>
              <a:t>وانواع  روشهای سرمایه گذاری مستقیم خارجی عبارت اند از </a:t>
            </a:r>
            <a:r>
              <a:rPr lang="ar-SA" dirty="0">
                <a:cs typeface="B Nazanin" pitchFamily="2" charset="-78"/>
              </a:rPr>
              <a:t>: تملک یا خرید، ایجاد شعبه فرعی از شرکت، سرمایه گذاری مشترک، مشارکت در تولید، مشارکت زمانی و مشارکت در سود </a:t>
            </a:r>
            <a:endParaRPr lang="en-US" dirty="0">
              <a:cs typeface="B Nazanin" pitchFamily="2" charset="-78"/>
            </a:endParaRPr>
          </a:p>
          <a:p>
            <a:pPr algn="just"/>
            <a:endParaRPr lang="fa-IR"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16</a:t>
            </a:fld>
            <a:endParaRPr lang="fa-IR" dirty="0"/>
          </a:p>
        </p:txBody>
      </p:sp>
    </p:spTree>
    <p:extLst>
      <p:ext uri="{BB962C8B-B14F-4D97-AF65-F5344CB8AC3E}">
        <p14:creationId xmlns:p14="http://schemas.microsoft.com/office/powerpoint/2010/main" val="12982991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92696"/>
            <a:ext cx="7467600" cy="5781256"/>
          </a:xfrm>
        </p:spPr>
        <p:txBody>
          <a:bodyPr>
            <a:normAutofit/>
          </a:bodyPr>
          <a:lstStyle/>
          <a:p>
            <a:pPr algn="just"/>
            <a:r>
              <a:rPr lang="ar-SA" sz="2800" b="1" dirty="0">
                <a:cs typeface="B Nazanin" pitchFamily="2" charset="-78"/>
              </a:rPr>
              <a:t>سرمایه گذاری غیرمستقیم </a:t>
            </a:r>
            <a:r>
              <a:rPr lang="ar-SA" sz="2800" dirty="0">
                <a:cs typeface="B Nazanin" pitchFamily="2" charset="-78"/>
              </a:rPr>
              <a:t>(</a:t>
            </a:r>
            <a:r>
              <a:rPr lang="en-US" sz="2800" dirty="0">
                <a:cs typeface="B Nazanin" pitchFamily="2" charset="-78"/>
              </a:rPr>
              <a:t>Indirect Investment</a:t>
            </a:r>
            <a:r>
              <a:rPr lang="ar-SA" sz="2800" dirty="0">
                <a:cs typeface="B Nazanin" pitchFamily="2" charset="-78"/>
              </a:rPr>
              <a:t> ):</a:t>
            </a:r>
            <a:endParaRPr lang="en-US" sz="2800" dirty="0">
              <a:cs typeface="B Nazanin" pitchFamily="2" charset="-78"/>
            </a:endParaRPr>
          </a:p>
          <a:p>
            <a:pPr algn="just"/>
            <a:r>
              <a:rPr lang="ar-SA" sz="2800" dirty="0">
                <a:cs typeface="B Nazanin" pitchFamily="2" charset="-78"/>
              </a:rPr>
              <a:t>  در این نوع از سرمایه گذاری، کشور یا موسسه خارجی از طریق اوراق بهاداری نظیر سهام، اوراق قرضه بلندمدت، اوراق مشارکت بین المللی و ... در تامین مالی پروژه مشارکت می نماید . </a:t>
            </a:r>
            <a:endParaRPr lang="en-US" sz="2800" dirty="0">
              <a:cs typeface="B Nazanin" pitchFamily="2" charset="-78"/>
            </a:endParaRPr>
          </a:p>
          <a:p>
            <a:pPr algn="just"/>
            <a:r>
              <a:rPr lang="ar-SA" sz="2800" dirty="0">
                <a:cs typeface="B Nazanin" pitchFamily="2" charset="-78"/>
              </a:rPr>
              <a:t>    تفاوت این روش با سرمایه گذاری مستقیم در این است که در اینجا سرمایه گذار در روند اجرای پروژه دخیل نشده و نظارتی ندارد و از نظر مالی تیز تعهداتی نمی سپارد؛ تنها در صورت سود یا زیان پروژه، بر اساس سهم </a:t>
            </a:r>
            <a:r>
              <a:rPr lang="ar-SA" sz="2800" dirty="0" smtClean="0">
                <a:cs typeface="B Nazanin" pitchFamily="2" charset="-78"/>
              </a:rPr>
              <a:t>الشرکه </a:t>
            </a:r>
            <a:r>
              <a:rPr lang="ar-SA" sz="2800" dirty="0">
                <a:cs typeface="B Nazanin" pitchFamily="2" charset="-78"/>
              </a:rPr>
              <a:t>داده شده، سود دریافت می کند. </a:t>
            </a:r>
            <a:endParaRPr lang="en-US" sz="2800" dirty="0">
              <a:cs typeface="B Nazanin" pitchFamily="2" charset="-78"/>
            </a:endParaRPr>
          </a:p>
          <a:p>
            <a:pPr algn="just"/>
            <a:endParaRPr lang="fa-IR" sz="28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17</a:t>
            </a:fld>
            <a:endParaRPr lang="fa-IR"/>
          </a:p>
        </p:txBody>
      </p:sp>
    </p:spTree>
    <p:extLst>
      <p:ext uri="{BB962C8B-B14F-4D97-AF65-F5344CB8AC3E}">
        <p14:creationId xmlns:p14="http://schemas.microsoft.com/office/powerpoint/2010/main" val="13591685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7467600" cy="5853264"/>
          </a:xfrm>
        </p:spPr>
        <p:txBody>
          <a:bodyPr>
            <a:noAutofit/>
          </a:bodyPr>
          <a:lstStyle/>
          <a:p>
            <a:pPr algn="just"/>
            <a:r>
              <a:rPr lang="ar-SA" sz="2600" b="1" dirty="0">
                <a:cs typeface="B Nazanin" pitchFamily="2" charset="-78"/>
              </a:rPr>
              <a:t>تجارت متقابل</a:t>
            </a:r>
            <a:r>
              <a:rPr lang="en-US" sz="2600" dirty="0">
                <a:cs typeface="B Nazanin" pitchFamily="2" charset="-78"/>
              </a:rPr>
              <a:t>( Counter trade )</a:t>
            </a:r>
            <a:r>
              <a:rPr lang="ar-SA" sz="2600" dirty="0">
                <a:cs typeface="B Nazanin" pitchFamily="2" charset="-78"/>
              </a:rPr>
              <a:t> :</a:t>
            </a:r>
            <a:endParaRPr lang="en-US" sz="2600" dirty="0">
              <a:cs typeface="B Nazanin" pitchFamily="2" charset="-78"/>
            </a:endParaRPr>
          </a:p>
          <a:p>
            <a:pPr algn="just"/>
            <a:r>
              <a:rPr lang="ar-SA" sz="2600" dirty="0">
                <a:cs typeface="B Nazanin" pitchFamily="2" charset="-78"/>
              </a:rPr>
              <a:t>   این نوع سرمایه گذاری که به آن معاملات متقابل نیز می گویند، </a:t>
            </a:r>
            <a:r>
              <a:rPr lang="fa-IR" sz="2600" dirty="0">
                <a:cs typeface="B Nazanin" pitchFamily="2" charset="-78"/>
              </a:rPr>
              <a:t> مجموعه ای از روشهای تجاری است برای توسعه تجارت که در این معاملات صادرکننده (واردکننده) متعهد می گردد در قبال کالاهایی که به </a:t>
            </a:r>
            <a:r>
              <a:rPr lang="ar-SA" sz="2600" dirty="0">
                <a:cs typeface="B Nazanin" pitchFamily="2" charset="-78"/>
              </a:rPr>
              <a:t>کشور دیگر صادر(وارد) می کنند, یا موسسه سرمایه گذار در قبال فراهم سازی منابع نقدی (سرمایه لازم برای خرید تجهیزات و نیروهای تولید) و غیر نقدی (تجهیزات، تکنولوژی، دانش فنی و ...) مورد نیاز برای اجرای پروژه، کالای مرتبط یا غیر مرتبط با کالای اولیه را وارد(صادر) نماید. یا موسسه سرمایه گذار اصل سرمایه (مالی و غیر مالی) خود را به همراه سود انتظاری از محل محصولات یا خدمات تولیدی همان پروژه یا طرح های داخلی دیگر و یا در برخی موارد به صورت معادل ارزی آن دریافت نماید.  </a:t>
            </a:r>
            <a:endParaRPr lang="en-US" sz="2600" dirty="0">
              <a:cs typeface="B Nazanin" pitchFamily="2" charset="-78"/>
            </a:endParaRPr>
          </a:p>
          <a:p>
            <a:pPr algn="just"/>
            <a:r>
              <a:rPr lang="ar-SA" sz="2600" dirty="0">
                <a:cs typeface="B Nazanin" pitchFamily="2" charset="-78"/>
              </a:rPr>
              <a:t>و مهمترین روش های تجارت متقابل </a:t>
            </a:r>
            <a:r>
              <a:rPr lang="ar-SA" sz="2600" b="1" dirty="0">
                <a:cs typeface="B Nazanin" pitchFamily="2" charset="-78"/>
              </a:rPr>
              <a:t>عبارت اند از</a:t>
            </a:r>
            <a:r>
              <a:rPr lang="ar-SA" sz="2600" dirty="0">
                <a:cs typeface="B Nazanin" pitchFamily="2" charset="-78"/>
              </a:rPr>
              <a:t>:</a:t>
            </a:r>
            <a:endParaRPr lang="en-US" sz="2600" dirty="0">
              <a:cs typeface="B Nazanin" pitchFamily="2" charset="-78"/>
            </a:endParaRPr>
          </a:p>
          <a:p>
            <a:pPr algn="just"/>
            <a:endParaRPr lang="fa-IR" sz="26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18</a:t>
            </a:fld>
            <a:endParaRPr lang="fa-IR"/>
          </a:p>
        </p:txBody>
      </p:sp>
    </p:spTree>
    <p:extLst>
      <p:ext uri="{BB962C8B-B14F-4D97-AF65-F5344CB8AC3E}">
        <p14:creationId xmlns:p14="http://schemas.microsoft.com/office/powerpoint/2010/main" val="4087376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7467600" cy="5925272"/>
          </a:xfrm>
        </p:spPr>
        <p:txBody>
          <a:bodyPr/>
          <a:lstStyle/>
          <a:p>
            <a:pPr algn="just"/>
            <a:r>
              <a:rPr lang="en-US" dirty="0" smtClean="0">
                <a:cs typeface="B Nazanin" pitchFamily="2" charset="-78"/>
              </a:rPr>
              <a:t> </a:t>
            </a:r>
            <a:r>
              <a:rPr lang="ar-SA" b="1" dirty="0" smtClean="0">
                <a:cs typeface="B Nazanin" pitchFamily="2" charset="-78"/>
              </a:rPr>
              <a:t>معاملات تهاتر</a:t>
            </a:r>
            <a:r>
              <a:rPr lang="en-US" dirty="0" smtClean="0">
                <a:cs typeface="B Nazanin" pitchFamily="2" charset="-78"/>
              </a:rPr>
              <a:t>:Barter)</a:t>
            </a:r>
            <a:r>
              <a:rPr lang="ar-SA" dirty="0" smtClean="0">
                <a:cs typeface="B Nazanin" pitchFamily="2" charset="-78"/>
              </a:rPr>
              <a:t>): مبادله مستقیم کالاها بدون انتقال پول.</a:t>
            </a:r>
            <a:endParaRPr lang="en-US" dirty="0" smtClean="0">
              <a:cs typeface="B Nazanin" pitchFamily="2" charset="-78"/>
            </a:endParaRPr>
          </a:p>
          <a:p>
            <a:pPr algn="just"/>
            <a:r>
              <a:rPr lang="ar-SA" dirty="0" smtClean="0">
                <a:cs typeface="B Nazanin" pitchFamily="2" charset="-78"/>
              </a:rPr>
              <a:t>  </a:t>
            </a:r>
            <a:r>
              <a:rPr lang="ar-SA" b="1" dirty="0" smtClean="0">
                <a:cs typeface="B Nazanin" pitchFamily="2" charset="-78"/>
              </a:rPr>
              <a:t>خرید متقابل(</a:t>
            </a:r>
            <a:r>
              <a:rPr lang="en-US" dirty="0" smtClean="0">
                <a:cs typeface="B Nazanin" pitchFamily="2" charset="-78"/>
              </a:rPr>
              <a:t>Counter purchase</a:t>
            </a:r>
            <a:r>
              <a:rPr lang="ar-SA" dirty="0" smtClean="0">
                <a:cs typeface="B Nazanin" pitchFamily="2" charset="-78"/>
              </a:rPr>
              <a:t> ): قرارداد جداگانه ای است که از یک سو بر فروش کالا و از سوی دیگر بر تعهد صادرکننده به خرید از طرف تجاری خود تاکید می نماید.</a:t>
            </a:r>
            <a:endParaRPr lang="en-US" dirty="0" smtClean="0">
              <a:cs typeface="B Nazanin" pitchFamily="2" charset="-78"/>
            </a:endParaRPr>
          </a:p>
          <a:p>
            <a:pPr algn="just"/>
            <a:r>
              <a:rPr lang="ar-SA" dirty="0" smtClean="0">
                <a:cs typeface="B Nazanin" pitchFamily="2" charset="-78"/>
              </a:rPr>
              <a:t> </a:t>
            </a:r>
            <a:r>
              <a:rPr lang="ar-SA" b="1" dirty="0" smtClean="0">
                <a:cs typeface="B Nazanin" pitchFamily="2" charset="-78"/>
              </a:rPr>
              <a:t>افست</a:t>
            </a:r>
            <a:r>
              <a:rPr lang="ar-SA" dirty="0" smtClean="0">
                <a:cs typeface="B Nazanin" pitchFamily="2" charset="-78"/>
              </a:rPr>
              <a:t>( </a:t>
            </a:r>
            <a:r>
              <a:rPr lang="en-US" dirty="0" smtClean="0">
                <a:cs typeface="B Nazanin" pitchFamily="2" charset="-78"/>
              </a:rPr>
              <a:t>Offset</a:t>
            </a:r>
            <a:r>
              <a:rPr lang="ar-SA" dirty="0" smtClean="0">
                <a:cs typeface="B Nazanin" pitchFamily="2" charset="-78"/>
              </a:rPr>
              <a:t>): صادر کننده تجهیزات (غالبا هواپیمایی و نظامی) تعهد می نمایند که قطعات مورد استفاده در این تجهیزات یا محصولاتی دیگر از کشور واردکننده خریداری نموده یا موجبات خریداری آنها را فراهم نمایند.</a:t>
            </a:r>
            <a:endParaRPr lang="en-US" dirty="0" smtClean="0">
              <a:cs typeface="B Nazanin" pitchFamily="2" charset="-78"/>
            </a:endParaRPr>
          </a:p>
          <a:p>
            <a:pPr algn="just"/>
            <a:r>
              <a:rPr lang="ar-SA" b="1" dirty="0" smtClean="0">
                <a:cs typeface="B Nazanin" pitchFamily="2" charset="-78"/>
              </a:rPr>
              <a:t> بیع متقابل(</a:t>
            </a:r>
            <a:r>
              <a:rPr lang="en-US" dirty="0" smtClean="0">
                <a:cs typeface="B Nazanin" pitchFamily="2" charset="-78"/>
              </a:rPr>
              <a:t>Buy Back</a:t>
            </a:r>
            <a:r>
              <a:rPr lang="ar-SA" dirty="0" smtClean="0">
                <a:cs typeface="B Nazanin" pitchFamily="2" charset="-78"/>
              </a:rPr>
              <a:t> ): یکی از شیوه های رایج معاملات  و تجارت متقابل در دنیا است که در آن سرمایه گذار خارجی منابع مالی نقدی و غیر نقدی (ماشین آلات, تجهیزات</a:t>
            </a:r>
            <a:r>
              <a:rPr lang="en-US" dirty="0" smtClean="0">
                <a:cs typeface="B Nazanin" pitchFamily="2" charset="-78"/>
              </a:rPr>
              <a:t> </a:t>
            </a:r>
            <a:r>
              <a:rPr lang="ar-SA" dirty="0" smtClean="0">
                <a:cs typeface="B Nazanin" pitchFamily="2" charset="-78"/>
              </a:rPr>
              <a:t>تولیدی یا یک کارخانه کلی) را جهت توسعه و یا نوسازی بنگاه اقتصادی سرمایه پذیر در اختیار بنگاه قرار می دهد و در مقابل محصولاتی که به طور مستقیم یا غیر مستقیم به وسیله تسهیلات تولید شده، بابت تمام یا بخشی از بهای تسهیلات در مدت زمانی مشخص دریافت می شود. </a:t>
            </a:r>
            <a:endParaRPr lang="en-US" dirty="0" smtClean="0">
              <a:cs typeface="B Nazanin" pitchFamily="2" charset="-78"/>
            </a:endParaRPr>
          </a:p>
          <a:p>
            <a:pPr algn="just"/>
            <a:endParaRPr lang="fa-IR"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19</a:t>
            </a:fld>
            <a:endParaRPr lang="fa-IR"/>
          </a:p>
        </p:txBody>
      </p:sp>
    </p:spTree>
    <p:extLst>
      <p:ext uri="{BB962C8B-B14F-4D97-AF65-F5344CB8AC3E}">
        <p14:creationId xmlns:p14="http://schemas.microsoft.com/office/powerpoint/2010/main" val="1293303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723070" y="260648"/>
            <a:ext cx="1140051" cy="1432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5"/>
          </p:nvPr>
        </p:nvSpPr>
        <p:spPr/>
        <p:txBody>
          <a:bodyPr/>
          <a:lstStyle/>
          <a:p>
            <a:fld id="{C4A2A246-6E34-43B3-8F3F-789A739F648A}" type="slidenum">
              <a:rPr lang="fa-IR" smtClean="0"/>
              <a:t>2</a:t>
            </a:fld>
            <a:endParaRPr lang="fa-IR"/>
          </a:p>
        </p:txBody>
      </p:sp>
      <p:sp>
        <p:nvSpPr>
          <p:cNvPr id="8" name="Rectangle 7"/>
          <p:cNvSpPr/>
          <p:nvPr/>
        </p:nvSpPr>
        <p:spPr>
          <a:xfrm>
            <a:off x="2286000" y="1916832"/>
            <a:ext cx="4014192" cy="4847481"/>
          </a:xfrm>
          <a:prstGeom prst="rect">
            <a:avLst/>
          </a:prstGeom>
        </p:spPr>
        <p:txBody>
          <a:bodyPr wrap="square">
            <a:spAutoFit/>
          </a:bodyPr>
          <a:lstStyle/>
          <a:p>
            <a:pPr algn="ctr"/>
            <a:r>
              <a:rPr lang="fa-IR" dirty="0" smtClean="0">
                <a:latin typeface="Arial" pitchFamily="34" charset="0"/>
                <a:ea typeface="Calibri" pitchFamily="34" charset="0"/>
                <a:cs typeface="B Nazanin" pitchFamily="2" charset="-78"/>
              </a:rPr>
              <a:t>دانشگاه آزاد اسلامي</a:t>
            </a:r>
            <a:endParaRPr lang="en-US" dirty="0" smtClean="0">
              <a:latin typeface="Arial" pitchFamily="34" charset="0"/>
              <a:ea typeface="Calibri" pitchFamily="34" charset="0"/>
              <a:cs typeface="B Nazanin" pitchFamily="2" charset="-78"/>
            </a:endParaRPr>
          </a:p>
          <a:p>
            <a:pPr algn="ctr" eaLnBrk="0" hangingPunct="0"/>
            <a:r>
              <a:rPr lang="fa-IR" dirty="0" smtClean="0">
                <a:latin typeface="Arial" pitchFamily="34" charset="0"/>
                <a:ea typeface="Calibri" pitchFamily="34" charset="0"/>
                <a:cs typeface="B Nazanin" pitchFamily="2" charset="-78"/>
              </a:rPr>
              <a:t>واحد سنندج </a:t>
            </a:r>
            <a:endParaRPr lang="en-US" dirty="0" smtClean="0">
              <a:latin typeface="Arial" pitchFamily="34" charset="0"/>
              <a:ea typeface="Calibri" pitchFamily="34" charset="0"/>
              <a:cs typeface="B Nazanin" pitchFamily="2" charset="-78"/>
            </a:endParaRPr>
          </a:p>
          <a:p>
            <a:pPr algn="ctr" eaLnBrk="0" hangingPunct="0">
              <a:lnSpc>
                <a:spcPct val="150000"/>
              </a:lnSpc>
            </a:pPr>
            <a:r>
              <a:rPr lang="fa-IR" sz="2800" dirty="0" smtClean="0">
                <a:latin typeface="Arial" pitchFamily="34" charset="0"/>
                <a:cs typeface="B Nazanin" pitchFamily="2" charset="-78"/>
              </a:rPr>
              <a:t>عنوان:</a:t>
            </a:r>
            <a:endParaRPr lang="en-US" sz="2400" dirty="0" smtClean="0">
              <a:latin typeface="Arial" pitchFamily="34" charset="0"/>
              <a:cs typeface="B Nazanin" pitchFamily="2" charset="-78"/>
            </a:endParaRPr>
          </a:p>
          <a:p>
            <a:pPr algn="ctr" eaLnBrk="0" hangingPunct="0">
              <a:lnSpc>
                <a:spcPct val="150000"/>
              </a:lnSpc>
            </a:pPr>
            <a:r>
              <a:rPr lang="fa-IR" sz="2000" dirty="0" smtClean="0">
                <a:latin typeface="Arial" pitchFamily="34" charset="0"/>
                <a:cs typeface="B Nazanin" pitchFamily="2" charset="-78"/>
              </a:rPr>
              <a:t>تامین مالی ، ادغام و خرید مالکیت</a:t>
            </a:r>
            <a:endParaRPr lang="en-US" sz="2000" dirty="0" smtClean="0">
              <a:latin typeface="Arial" pitchFamily="34" charset="0"/>
              <a:cs typeface="B Nazanin" pitchFamily="2" charset="-78"/>
            </a:endParaRPr>
          </a:p>
          <a:p>
            <a:pPr algn="ctr" eaLnBrk="0" hangingPunct="0">
              <a:lnSpc>
                <a:spcPct val="150000"/>
              </a:lnSpc>
            </a:pPr>
            <a:r>
              <a:rPr lang="fa-IR" sz="2800" dirty="0" smtClean="0">
                <a:latin typeface="Arial" pitchFamily="34" charset="0"/>
                <a:cs typeface="B Nazanin" pitchFamily="2" charset="-78"/>
              </a:rPr>
              <a:t>استاد:</a:t>
            </a:r>
            <a:endParaRPr lang="en-US" sz="2800" dirty="0" smtClean="0">
              <a:latin typeface="Arial" pitchFamily="34" charset="0"/>
              <a:cs typeface="B Nazanin" pitchFamily="2" charset="-78"/>
            </a:endParaRPr>
          </a:p>
          <a:p>
            <a:pPr algn="ctr" eaLnBrk="0" hangingPunct="0">
              <a:lnSpc>
                <a:spcPct val="150000"/>
              </a:lnSpc>
            </a:pPr>
            <a:r>
              <a:rPr lang="fa-IR" sz="2000" dirty="0" smtClean="0">
                <a:latin typeface="Arial" pitchFamily="34" charset="0"/>
                <a:cs typeface="B Nazanin" pitchFamily="2" charset="-78"/>
              </a:rPr>
              <a:t>دکتر امینی</a:t>
            </a:r>
            <a:endParaRPr lang="en-US" sz="2000" dirty="0" smtClean="0">
              <a:latin typeface="Arial" pitchFamily="34" charset="0"/>
              <a:cs typeface="B Nazanin" pitchFamily="2" charset="-78"/>
            </a:endParaRPr>
          </a:p>
          <a:p>
            <a:pPr algn="ctr" eaLnBrk="0" hangingPunct="0">
              <a:lnSpc>
                <a:spcPct val="150000"/>
              </a:lnSpc>
            </a:pPr>
            <a:r>
              <a:rPr lang="fa-IR" sz="2800" dirty="0" smtClean="0">
                <a:latin typeface="Arial" pitchFamily="34" charset="0"/>
                <a:cs typeface="B Nazanin" pitchFamily="2" charset="-78"/>
              </a:rPr>
              <a:t>دانشجو:</a:t>
            </a:r>
            <a:endParaRPr lang="en-US" sz="2800" dirty="0" smtClean="0">
              <a:latin typeface="Arial" pitchFamily="34" charset="0"/>
              <a:cs typeface="B Nazanin" pitchFamily="2" charset="-78"/>
            </a:endParaRPr>
          </a:p>
          <a:p>
            <a:pPr algn="ctr" eaLnBrk="0" hangingPunct="0">
              <a:lnSpc>
                <a:spcPct val="150000"/>
              </a:lnSpc>
            </a:pPr>
            <a:r>
              <a:rPr lang="fa-IR" sz="2000" dirty="0" smtClean="0">
                <a:latin typeface="Arial" pitchFamily="34" charset="0"/>
                <a:cs typeface="B Nazanin" pitchFamily="2" charset="-78"/>
              </a:rPr>
              <a:t>دیاکو دیوانی</a:t>
            </a:r>
            <a:endParaRPr lang="en-US" sz="2000" dirty="0" smtClean="0">
              <a:latin typeface="Arial" pitchFamily="34" charset="0"/>
              <a:cs typeface="B Nazanin" pitchFamily="2" charset="-78"/>
            </a:endParaRPr>
          </a:p>
          <a:p>
            <a:pPr algn="ctr" eaLnBrk="0" hangingPunct="0">
              <a:lnSpc>
                <a:spcPct val="150000"/>
              </a:lnSpc>
            </a:pPr>
            <a:r>
              <a:rPr lang="fa-IR" dirty="0" smtClean="0">
                <a:latin typeface="Arial" pitchFamily="34" charset="0"/>
                <a:cs typeface="B Nazanin" pitchFamily="2" charset="-78"/>
              </a:rPr>
              <a:t>نیمسال اول :</a:t>
            </a:r>
          </a:p>
          <a:p>
            <a:pPr algn="ctr" eaLnBrk="0" hangingPunct="0">
              <a:lnSpc>
                <a:spcPct val="150000"/>
              </a:lnSpc>
            </a:pPr>
            <a:r>
              <a:rPr lang="fa-IR" sz="2000" dirty="0" smtClean="0">
                <a:latin typeface="Arial" pitchFamily="34" charset="0"/>
                <a:cs typeface="B Nazanin" pitchFamily="2" charset="-78"/>
              </a:rPr>
              <a:t>93- 94</a:t>
            </a:r>
            <a:endParaRPr lang="en-US" sz="2000" dirty="0">
              <a:latin typeface="Arial" pitchFamily="34" charset="0"/>
              <a:cs typeface="B Nazanin" pitchFamily="2" charset="-78"/>
            </a:endParaRPr>
          </a:p>
        </p:txBody>
      </p:sp>
    </p:spTree>
    <p:extLst>
      <p:ext uri="{BB962C8B-B14F-4D97-AF65-F5344CB8AC3E}">
        <p14:creationId xmlns:p14="http://schemas.microsoft.com/office/powerpoint/2010/main" val="3268580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7467600" cy="5853264"/>
          </a:xfrm>
        </p:spPr>
        <p:txBody>
          <a:bodyPr>
            <a:noAutofit/>
          </a:bodyPr>
          <a:lstStyle/>
          <a:p>
            <a:pPr algn="just"/>
            <a:r>
              <a:rPr lang="ar-SA" sz="2300" b="1" dirty="0">
                <a:cs typeface="B Nazanin" pitchFamily="2" charset="-78"/>
              </a:rPr>
              <a:t>اوراق قرضه </a:t>
            </a:r>
            <a:r>
              <a:rPr lang="ar-SA" sz="2300" dirty="0">
                <a:cs typeface="B Nazanin" pitchFamily="2" charset="-78"/>
              </a:rPr>
              <a:t>(</a:t>
            </a:r>
            <a:r>
              <a:rPr lang="en-US" sz="2300" dirty="0">
                <a:cs typeface="B Nazanin" pitchFamily="2" charset="-78"/>
              </a:rPr>
              <a:t>Bonds</a:t>
            </a:r>
            <a:r>
              <a:rPr lang="ar-SA" sz="2300" dirty="0">
                <a:cs typeface="B Nazanin" pitchFamily="2" charset="-78"/>
              </a:rPr>
              <a:t> ): ورقه بدهی می باشدکه خریدار آن به عنوان طلبکار شرکت محسوب می شود و شرکت متعهد است بهره آن را درموعد مقرر و اصل آن را در سررسید پرداخت نماید.</a:t>
            </a:r>
            <a:endParaRPr lang="en-US" sz="2300" dirty="0">
              <a:cs typeface="B Nazanin" pitchFamily="2" charset="-78"/>
            </a:endParaRPr>
          </a:p>
          <a:p>
            <a:pPr algn="just"/>
            <a:r>
              <a:rPr lang="ar-SA" sz="2300" b="1" dirty="0">
                <a:cs typeface="B Nazanin" pitchFamily="2" charset="-78"/>
              </a:rPr>
              <a:t> جبران </a:t>
            </a:r>
            <a:r>
              <a:rPr lang="ar-SA" sz="2300" dirty="0">
                <a:cs typeface="B Nazanin" pitchFamily="2" charset="-78"/>
              </a:rPr>
              <a:t>(</a:t>
            </a:r>
            <a:r>
              <a:rPr lang="en-US" sz="2300" dirty="0">
                <a:cs typeface="B Nazanin" pitchFamily="2" charset="-78"/>
              </a:rPr>
              <a:t>Compensation</a:t>
            </a:r>
            <a:r>
              <a:rPr lang="ar-SA" sz="2300" dirty="0">
                <a:cs typeface="B Nazanin" pitchFamily="2" charset="-78"/>
              </a:rPr>
              <a:t> ): بهای کالای صادر شده(تجهیزات و ماشین آلات و ...) باید به وسیله واردات کالا از آن کشور جبران گردد. </a:t>
            </a:r>
            <a:endParaRPr lang="en-US" sz="2300" dirty="0">
              <a:cs typeface="B Nazanin" pitchFamily="2" charset="-78"/>
            </a:endParaRPr>
          </a:p>
          <a:p>
            <a:pPr algn="just"/>
            <a:r>
              <a:rPr lang="ar-SA" sz="2300" b="1" dirty="0">
                <a:cs typeface="B Nazanin" pitchFamily="2" charset="-78"/>
              </a:rPr>
              <a:t>فهرست منابع و ماخذ</a:t>
            </a:r>
            <a:r>
              <a:rPr lang="en-US" sz="2300" b="1" dirty="0">
                <a:cs typeface="B Nazanin" pitchFamily="2" charset="-78"/>
              </a:rPr>
              <a:t>: </a:t>
            </a:r>
          </a:p>
          <a:p>
            <a:pPr algn="just"/>
            <a:r>
              <a:rPr lang="ar-SA" sz="2300" dirty="0">
                <a:cs typeface="B Nazanin" pitchFamily="2" charset="-78"/>
              </a:rPr>
              <a:t>1-مقاله مطالعه تطبیقی قراردادهای نفتی.تالیف: محمد رضا کسمتی و احمد فر مهینی فراهانی (پژوهشگاه صنعت نفت ) ، ارائه در اولین  همایش مدیریت پروژه- خردادماه 81</a:t>
            </a:r>
            <a:endParaRPr lang="en-US" sz="2300" dirty="0">
              <a:cs typeface="B Nazanin" pitchFamily="2" charset="-78"/>
            </a:endParaRPr>
          </a:p>
          <a:p>
            <a:pPr algn="just"/>
            <a:r>
              <a:rPr lang="ar-SA" sz="2300" dirty="0">
                <a:cs typeface="B Nazanin" pitchFamily="2" charset="-78"/>
              </a:rPr>
              <a:t>2-مقاله سیر تحول تامین مالی پروژه های نفت و گاز.تالیف: دکتر مهرداد نراقی، ارائه در اولین همایش مدیریت پروژه- خردا</a:t>
            </a:r>
            <a:r>
              <a:rPr lang="fa-IR" sz="2300" dirty="0">
                <a:cs typeface="B Nazanin" pitchFamily="2" charset="-78"/>
              </a:rPr>
              <a:t>د ماه  </a:t>
            </a:r>
            <a:r>
              <a:rPr lang="ar-SA" sz="2300" dirty="0">
                <a:cs typeface="B Nazanin" pitchFamily="2" charset="-78"/>
              </a:rPr>
              <a:t>81</a:t>
            </a:r>
            <a:endParaRPr lang="en-US" sz="2300" dirty="0">
              <a:cs typeface="B Nazanin" pitchFamily="2" charset="-78"/>
            </a:endParaRPr>
          </a:p>
          <a:p>
            <a:pPr algn="just"/>
            <a:r>
              <a:rPr lang="en-US" sz="2300" dirty="0">
                <a:cs typeface="B Nazanin" pitchFamily="2" charset="-78"/>
              </a:rPr>
              <a:t>  </a:t>
            </a:r>
            <a:r>
              <a:rPr lang="ar-SA" sz="2300" dirty="0">
                <a:cs typeface="B Nazanin" pitchFamily="2" charset="-78"/>
              </a:rPr>
              <a:t>3- مدیریت مالی راهبردی(ارزش آفرینی),تالیف: دکتر هاشم نیکومرام,دکتر فریدون رهنمای رودپشتی و دکتر فرشاد هیبتی</a:t>
            </a:r>
            <a:endParaRPr lang="en-US" sz="2300" dirty="0">
              <a:cs typeface="B Nazanin" pitchFamily="2" charset="-78"/>
            </a:endParaRPr>
          </a:p>
          <a:p>
            <a:pPr algn="just"/>
            <a:r>
              <a:rPr lang="ar-SA" sz="2300" dirty="0">
                <a:cs typeface="B Nazanin" pitchFamily="2" charset="-78"/>
              </a:rPr>
              <a:t>4- فرهنگ اصطلاحات تخصصی: مهندسی مالی ,مدیریت مالی... ,تالیف: دکتر هاشم نیکومرام,دکتر فریدون رهنمای رودپشتی و دکتر فرشاد هیبتی</a:t>
            </a:r>
            <a:endParaRPr lang="en-US" sz="2300" dirty="0">
              <a:cs typeface="B Nazanin" pitchFamily="2" charset="-78"/>
            </a:endParaRPr>
          </a:p>
          <a:p>
            <a:pPr algn="just"/>
            <a:endParaRPr lang="fa-IR" sz="23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20</a:t>
            </a:fld>
            <a:endParaRPr lang="fa-IR"/>
          </a:p>
        </p:txBody>
      </p:sp>
    </p:spTree>
    <p:extLst>
      <p:ext uri="{BB962C8B-B14F-4D97-AF65-F5344CB8AC3E}">
        <p14:creationId xmlns:p14="http://schemas.microsoft.com/office/powerpoint/2010/main" val="25243304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99592" y="764704"/>
            <a:ext cx="7025208" cy="5709248"/>
          </a:xfrm>
        </p:spPr>
        <p:txBody>
          <a:bodyPr numCol="1">
            <a:noAutofit/>
          </a:bodyPr>
          <a:lstStyle/>
          <a:p>
            <a:pPr marL="0" indent="0" algn="ctr">
              <a:buNone/>
            </a:pPr>
            <a:r>
              <a:rPr lang="fa-IR" sz="2800" b="1" dirty="0" smtClean="0">
                <a:cs typeface="B Nazanin" pitchFamily="2" charset="-78"/>
              </a:rPr>
              <a:t>ادغام و اکتساب </a:t>
            </a:r>
            <a:endParaRPr lang="en-US" sz="2800" b="1" dirty="0" smtClean="0">
              <a:cs typeface="B Nazanin" pitchFamily="2" charset="-78"/>
            </a:endParaRPr>
          </a:p>
          <a:p>
            <a:pPr algn="just"/>
            <a:r>
              <a:rPr lang="ar-SA" sz="2800" dirty="0" smtClean="0">
                <a:cs typeface="B Nazanin" pitchFamily="2" charset="-78"/>
              </a:rPr>
              <a:t>به‌طور </a:t>
            </a:r>
            <a:r>
              <a:rPr lang="ar-SA" sz="2800" dirty="0">
                <a:cs typeface="B Nazanin" pitchFamily="2" charset="-78"/>
              </a:rPr>
              <a:t>کلی ادغام و اکتساب شرکت‌ها به فرآیندهای مربوط به ترکیب و اتحاد شرکت‌ها گفته می‌شود. اين اقدامات به نوعي یک تصمیم </a:t>
            </a:r>
            <a:r>
              <a:rPr lang="ar-SA" sz="2800" dirty="0" smtClean="0">
                <a:cs typeface="B Nazanin" pitchFamily="2" charset="-78"/>
              </a:rPr>
              <a:t>استر</a:t>
            </a:r>
            <a:r>
              <a:rPr lang="fa-IR" sz="2800" dirty="0">
                <a:cs typeface="B Nazanin" pitchFamily="2" charset="-78"/>
              </a:rPr>
              <a:t>ا</a:t>
            </a:r>
            <a:r>
              <a:rPr lang="ar-SA" sz="2800" dirty="0" smtClean="0">
                <a:cs typeface="B Nazanin" pitchFamily="2" charset="-78"/>
              </a:rPr>
              <a:t>تژیک </a:t>
            </a:r>
            <a:r>
              <a:rPr lang="ar-SA" sz="2800" dirty="0">
                <a:cs typeface="B Nazanin" pitchFamily="2" charset="-78"/>
              </a:rPr>
              <a:t>هستند؛ به همين دليل، در سطح شرکت طبقه‌بندی می‌شوند و موضوع بحث مدیریت مالی بنگاه و نیز مدیریت سرمایه‌گذاری قرار مي‌گيرند. آثار ناشي از ادغام و اکتساب هم در سطح خرد يا شرکت‌ها و هم در سطح اقتصاد کلان قابل بررسي است.  بعضی مواقع نتایج مفید و مثبت و گاهي اوقات نتایج مخرب برای شرکت ها و اقتصاد دارند. تصميم‌گيري راجع به ادغام و اکتساب، از تصمیمات استراتژیک و بسیار هنرمندانه و تخصصی مدیران مالی و سایر مدیران ارشد شرکت ها تلقي می‌شود که بلندمدت و حرفه‌ای هستند. </a:t>
            </a:r>
            <a:endParaRPr lang="fa-IR" sz="2800" dirty="0">
              <a:cs typeface="B Nazanin" pitchFamily="2" charset="-78"/>
            </a:endParaRPr>
          </a:p>
        </p:txBody>
      </p:sp>
      <p:sp>
        <p:nvSpPr>
          <p:cNvPr id="2" name="Slide Number Placeholder 1"/>
          <p:cNvSpPr>
            <a:spLocks noGrp="1"/>
          </p:cNvSpPr>
          <p:nvPr>
            <p:ph type="sldNum" sz="quarter" idx="15"/>
          </p:nvPr>
        </p:nvSpPr>
        <p:spPr/>
        <p:txBody>
          <a:bodyPr/>
          <a:lstStyle/>
          <a:p>
            <a:fld id="{C4A2A246-6E34-43B3-8F3F-789A739F648A}" type="slidenum">
              <a:rPr lang="fa-IR" smtClean="0"/>
              <a:t>21</a:t>
            </a:fld>
            <a:endParaRPr lang="fa-IR"/>
          </a:p>
        </p:txBody>
      </p:sp>
    </p:spTree>
    <p:extLst>
      <p:ext uri="{BB962C8B-B14F-4D97-AF65-F5344CB8AC3E}">
        <p14:creationId xmlns:p14="http://schemas.microsoft.com/office/powerpoint/2010/main" val="34774121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764704"/>
            <a:ext cx="7272808" cy="3539430"/>
          </a:xfrm>
          <a:prstGeom prst="rect">
            <a:avLst/>
          </a:prstGeom>
        </p:spPr>
        <p:txBody>
          <a:bodyPr wrap="square">
            <a:spAutoFit/>
          </a:bodyPr>
          <a:lstStyle/>
          <a:p>
            <a:pPr algn="just"/>
            <a:r>
              <a:rPr lang="ar-SA" sz="3200" dirty="0" smtClean="0">
                <a:cs typeface="B Nazanin" pitchFamily="2" charset="-78"/>
              </a:rPr>
              <a:t>ادغام و اکتساب در عمل، فرآیندهای بسیار پیشرفته و تخصصی هستند که جنبه‌ها و پیامدهای گسترده مدیریتی، حقوقی، قانونی، مالی، حسابداری، فرهنگی، اجتماعی و سیاسی به دنبال دارند و در مواردي حتي سبب جابجایی و تغییرات گسترده در ارزش افزوده و ثروت افراد، شرکت‌ها و جامعه و نیز تغییر در کيفيت تخصیص منابع می‌شوند. </a:t>
            </a:r>
            <a:endParaRPr lang="fa-IR"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22</a:t>
            </a:fld>
            <a:endParaRPr lang="fa-IR"/>
          </a:p>
        </p:txBody>
      </p:sp>
    </p:spTree>
    <p:extLst>
      <p:ext uri="{BB962C8B-B14F-4D97-AF65-F5344CB8AC3E}">
        <p14:creationId xmlns:p14="http://schemas.microsoft.com/office/powerpoint/2010/main" val="10384091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704856" cy="4524315"/>
          </a:xfrm>
          <a:prstGeom prst="rect">
            <a:avLst/>
          </a:prstGeom>
        </p:spPr>
        <p:txBody>
          <a:bodyPr wrap="square">
            <a:spAutoFit/>
          </a:bodyPr>
          <a:lstStyle/>
          <a:p>
            <a:pPr algn="just"/>
            <a:r>
              <a:rPr lang="ar-SA" sz="3600" b="1" dirty="0">
                <a:cs typeface="B Nazanin" pitchFamily="2" charset="-78"/>
              </a:rPr>
              <a:t>ادغام </a:t>
            </a:r>
            <a:endParaRPr lang="en-US" sz="3600" b="1" dirty="0">
              <a:cs typeface="B Nazanin" pitchFamily="2" charset="-78"/>
            </a:endParaRPr>
          </a:p>
          <a:p>
            <a:pPr algn="just"/>
            <a:r>
              <a:rPr lang="ar-SA" sz="3600" dirty="0">
                <a:cs typeface="B Nazanin" pitchFamily="2" charset="-78"/>
              </a:rPr>
              <a:t>در ادغام دو شخصیت حقوقی </a:t>
            </a:r>
            <a:r>
              <a:rPr lang="en-US" sz="3600" dirty="0">
                <a:cs typeface="B Nazanin" pitchFamily="2" charset="-78"/>
              </a:rPr>
              <a:t>A</a:t>
            </a:r>
            <a:r>
              <a:rPr lang="ar-SA" sz="3600" dirty="0">
                <a:cs typeface="B Nazanin" pitchFamily="2" charset="-78"/>
              </a:rPr>
              <a:t> و </a:t>
            </a:r>
            <a:r>
              <a:rPr lang="en-US" sz="3600" dirty="0">
                <a:cs typeface="B Nazanin" pitchFamily="2" charset="-78"/>
              </a:rPr>
              <a:t>B</a:t>
            </a:r>
            <a:r>
              <a:rPr lang="ar-SA" sz="3600" dirty="0">
                <a:cs typeface="B Nazanin" pitchFamily="2" charset="-78"/>
              </a:rPr>
              <a:t> با هم ادغام می‌شوند و با جمع دارایی‌ها و بدهی‌ها  شخصیت حقوقی مستقل و جدیدی را تشکيل می‌دهند. در ادغام، شرکت هدف از بین می‌رود و ممکن است شرکت جدیدی ایجاد گردد. </a:t>
            </a:r>
            <a:endParaRPr lang="fa-IR" sz="3600" dirty="0" smtClean="0">
              <a:cs typeface="B Nazanin" pitchFamily="2" charset="-78"/>
            </a:endParaRPr>
          </a:p>
          <a:p>
            <a:pPr algn="just"/>
            <a:endParaRPr lang="fa-IR" sz="3600" dirty="0">
              <a:cs typeface="B Nazanin" pitchFamily="2" charset="-78"/>
            </a:endParaRPr>
          </a:p>
          <a:p>
            <a:pPr algn="just"/>
            <a:endParaRPr lang="en-US" sz="36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23</a:t>
            </a:fld>
            <a:endParaRPr lang="fa-IR"/>
          </a:p>
        </p:txBody>
      </p:sp>
    </p:spTree>
    <p:extLst>
      <p:ext uri="{BB962C8B-B14F-4D97-AF65-F5344CB8AC3E}">
        <p14:creationId xmlns:p14="http://schemas.microsoft.com/office/powerpoint/2010/main" val="18492991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764704"/>
            <a:ext cx="6912768" cy="4031873"/>
          </a:xfrm>
          <a:prstGeom prst="rect">
            <a:avLst/>
          </a:prstGeom>
        </p:spPr>
        <p:txBody>
          <a:bodyPr wrap="square">
            <a:spAutoFit/>
          </a:bodyPr>
          <a:lstStyle/>
          <a:p>
            <a:pPr algn="just"/>
            <a:r>
              <a:rPr lang="ar-SA" sz="3200" b="1" dirty="0">
                <a:cs typeface="B Nazanin" pitchFamily="2" charset="-78"/>
              </a:rPr>
              <a:t>تعاريف</a:t>
            </a:r>
            <a:endParaRPr lang="en-US" sz="3200" b="1" dirty="0">
              <a:cs typeface="B Nazanin" pitchFamily="2" charset="-78"/>
            </a:endParaRPr>
          </a:p>
          <a:p>
            <a:pPr algn="just"/>
            <a:r>
              <a:rPr lang="ar-SA" sz="3200" b="1" dirty="0">
                <a:cs typeface="B Nazanin" pitchFamily="2" charset="-78"/>
              </a:rPr>
              <a:t>اکتساب کننده</a:t>
            </a:r>
            <a:r>
              <a:rPr lang="ar-SA" sz="3200" baseline="30000" dirty="0">
                <a:cs typeface="B Nazanin" pitchFamily="2" charset="-78"/>
              </a:rPr>
              <a:t>‌</a:t>
            </a:r>
            <a:r>
              <a:rPr lang="ar-SA" sz="3200" dirty="0">
                <a:cs typeface="B Nazanin" pitchFamily="2" charset="-78"/>
              </a:rPr>
              <a:t>: شخصي است که کنترل يک شرکت را اکتساب نموده يا قصد اکتساب آن را دارد؛ خواه اکتساب مستقيماً توسط شخص، خواه از سوي نماينده وي صورت گيرد.</a:t>
            </a:r>
            <a:endParaRPr lang="en-US" sz="3200" dirty="0">
              <a:cs typeface="B Nazanin" pitchFamily="2" charset="-78"/>
            </a:endParaRPr>
          </a:p>
          <a:p>
            <a:pPr algn="just"/>
            <a:r>
              <a:rPr lang="ar-SA" sz="3200" dirty="0">
                <a:cs typeface="B Nazanin" pitchFamily="2" charset="-78"/>
              </a:rPr>
              <a:t> </a:t>
            </a:r>
            <a:r>
              <a:rPr lang="ar-SA" sz="3200" b="1" dirty="0">
                <a:cs typeface="B Nazanin" pitchFamily="2" charset="-78"/>
              </a:rPr>
              <a:t>کنترل</a:t>
            </a:r>
            <a:r>
              <a:rPr lang="ar-SA" sz="3200" dirty="0">
                <a:cs typeface="B Nazanin" pitchFamily="2" charset="-78"/>
              </a:rPr>
              <a:t>:  در قوانين کشورهاي مختلف تعريف خاص خود را دارد. براي مثال در مالزي به معني اکتساب يا تملک حداقل  30%  سهام داراي حق رأي </a:t>
            </a:r>
            <a:r>
              <a:rPr lang="ar-SA" sz="3200" dirty="0" smtClean="0">
                <a:cs typeface="B Nazanin" pitchFamily="2" charset="-78"/>
              </a:rPr>
              <a:t>مي‌باشد</a:t>
            </a:r>
            <a:r>
              <a:rPr lang="en-US" sz="3200" dirty="0" smtClean="0">
                <a:cs typeface="B Nazanin" pitchFamily="2" charset="-78"/>
              </a:rPr>
              <a:t> .</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24</a:t>
            </a:fld>
            <a:endParaRPr lang="fa-IR"/>
          </a:p>
        </p:txBody>
      </p:sp>
    </p:spTree>
    <p:extLst>
      <p:ext uri="{BB962C8B-B14F-4D97-AF65-F5344CB8AC3E}">
        <p14:creationId xmlns:p14="http://schemas.microsoft.com/office/powerpoint/2010/main" val="26348880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92697"/>
            <a:ext cx="6984776" cy="5509200"/>
          </a:xfrm>
          <a:prstGeom prst="rect">
            <a:avLst/>
          </a:prstGeom>
        </p:spPr>
        <p:txBody>
          <a:bodyPr wrap="square">
            <a:spAutoFit/>
          </a:bodyPr>
          <a:lstStyle/>
          <a:p>
            <a:pPr algn="just"/>
            <a:r>
              <a:rPr lang="ar-SA" sz="3200" b="1" dirty="0">
                <a:cs typeface="B Nazanin" pitchFamily="2" charset="-78"/>
              </a:rPr>
              <a:t>شرکت هدف</a:t>
            </a:r>
            <a:r>
              <a:rPr lang="ar-SA" sz="3200" dirty="0">
                <a:cs typeface="B Nazanin" pitchFamily="2" charset="-78"/>
              </a:rPr>
              <a:t>: شرکتي است که موضوع ادغام یا اکتساب قرار می‌گیرد و سهام داراي حق رأي آن، در معرض عرضه براي قبضه مالکيت قرار دارد. منظور از شرکت هدف يا شرکتي که تملک مي‌شود شرکت‌ سهامي عام است؛ اعم از اينکه در بورس پذيرفته شده يا نشده باشد. </a:t>
            </a:r>
            <a:endParaRPr lang="en-US" sz="3200" dirty="0">
              <a:cs typeface="B Nazanin" pitchFamily="2" charset="-78"/>
            </a:endParaRPr>
          </a:p>
          <a:p>
            <a:pPr algn="just"/>
            <a:r>
              <a:rPr lang="ar-SA" sz="3200" b="1" dirty="0">
                <a:cs typeface="B Nazanin" pitchFamily="2" charset="-78"/>
              </a:rPr>
              <a:t>قيمت پيشنهادي براي قبضه مالکيت: </a:t>
            </a:r>
            <a:r>
              <a:rPr lang="ar-SA" sz="3200" dirty="0">
                <a:cs typeface="B Nazanin" pitchFamily="2" charset="-78"/>
              </a:rPr>
              <a:t>قیمتی است که یک شرکت و یا یک گروه از سرمایه‌گذاران حاضرند برای اکتساب سهام شرکت هدف بپردازند و به سهامداران شرکت هدف ارائه می‌شود و آنها می‌توانند با آن موافقت نمایند</a:t>
            </a:r>
            <a:r>
              <a:rPr lang="ar-SA" sz="3200" dirty="0" smtClean="0">
                <a:cs typeface="B Nazanin" pitchFamily="2" charset="-78"/>
              </a:rPr>
              <a:t>.</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25</a:t>
            </a:fld>
            <a:endParaRPr lang="fa-IR"/>
          </a:p>
        </p:txBody>
      </p:sp>
    </p:spTree>
    <p:extLst>
      <p:ext uri="{BB962C8B-B14F-4D97-AF65-F5344CB8AC3E}">
        <p14:creationId xmlns:p14="http://schemas.microsoft.com/office/powerpoint/2010/main" val="42754238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44" y="836713"/>
            <a:ext cx="6984776" cy="4524315"/>
          </a:xfrm>
          <a:prstGeom prst="rect">
            <a:avLst/>
          </a:prstGeom>
        </p:spPr>
        <p:txBody>
          <a:bodyPr wrap="square">
            <a:spAutoFit/>
          </a:bodyPr>
          <a:lstStyle/>
          <a:p>
            <a:pPr algn="just"/>
            <a:r>
              <a:rPr lang="ar-SA" sz="3200" b="1" dirty="0">
                <a:cs typeface="B Nazanin" pitchFamily="2" charset="-78"/>
              </a:rPr>
              <a:t>انواع روش‌های رشد و توسعه </a:t>
            </a:r>
            <a:endParaRPr lang="en-US" sz="3200" b="1" dirty="0">
              <a:cs typeface="B Nazanin" pitchFamily="2" charset="-78"/>
            </a:endParaRPr>
          </a:p>
          <a:p>
            <a:pPr algn="just"/>
            <a:r>
              <a:rPr lang="ar-SA" sz="3200" dirty="0" smtClean="0">
                <a:cs typeface="B Nazanin" pitchFamily="2" charset="-78"/>
              </a:rPr>
              <a:t> </a:t>
            </a:r>
            <a:r>
              <a:rPr lang="ar-SA" sz="3200" dirty="0">
                <a:cs typeface="B Nazanin" pitchFamily="2" charset="-78"/>
              </a:rPr>
              <a:t>شيوه‌هاي متداول براي پي‌گيري اهداف رشد و </a:t>
            </a:r>
            <a:r>
              <a:rPr lang="ar-SA" sz="3200" dirty="0" smtClean="0">
                <a:cs typeface="B Nazanin" pitchFamily="2" charset="-78"/>
              </a:rPr>
              <a:t>توسعه</a:t>
            </a:r>
            <a:r>
              <a:rPr lang="fa-IR" sz="3200" dirty="0" smtClean="0">
                <a:cs typeface="B Nazanin" pitchFamily="2" charset="-78"/>
              </a:rPr>
              <a:t> </a:t>
            </a:r>
            <a:r>
              <a:rPr lang="ar-SA" sz="3200" dirty="0" smtClean="0">
                <a:cs typeface="B Nazanin" pitchFamily="2" charset="-78"/>
              </a:rPr>
              <a:t>شرکت</a:t>
            </a:r>
            <a:r>
              <a:rPr lang="fa-IR" sz="3200" dirty="0" smtClean="0">
                <a:cs typeface="B Nazanin" pitchFamily="2" charset="-78"/>
              </a:rPr>
              <a:t> </a:t>
            </a:r>
            <a:r>
              <a:rPr lang="ar-SA" sz="3200" dirty="0" smtClean="0">
                <a:cs typeface="B Nazanin" pitchFamily="2" charset="-78"/>
              </a:rPr>
              <a:t>به</a:t>
            </a:r>
            <a:r>
              <a:rPr lang="fa-IR" sz="3200" dirty="0" smtClean="0">
                <a:cs typeface="B Nazanin" pitchFamily="2" charset="-78"/>
              </a:rPr>
              <a:t> </a:t>
            </a:r>
            <a:r>
              <a:rPr lang="ar-SA" sz="3200" dirty="0" smtClean="0">
                <a:cs typeface="B Nazanin" pitchFamily="2" charset="-78"/>
              </a:rPr>
              <a:t>ترتیب </a:t>
            </a:r>
            <a:r>
              <a:rPr lang="ar-SA" sz="3200" dirty="0">
                <a:cs typeface="B Nazanin" pitchFamily="2" charset="-78"/>
              </a:rPr>
              <a:t>سهولت، میزان </a:t>
            </a:r>
            <a:r>
              <a:rPr lang="ar-SA" sz="3200" dirty="0" smtClean="0">
                <a:cs typeface="B Nazanin" pitchFamily="2" charset="-78"/>
              </a:rPr>
              <a:t>سرمایه‌</a:t>
            </a:r>
            <a:r>
              <a:rPr lang="fa-IR" sz="3200" dirty="0" smtClean="0">
                <a:cs typeface="B Nazanin" pitchFamily="2" charset="-78"/>
              </a:rPr>
              <a:t> </a:t>
            </a:r>
            <a:r>
              <a:rPr lang="ar-SA" sz="3200" dirty="0" smtClean="0">
                <a:cs typeface="B Nazanin" pitchFamily="2" charset="-78"/>
              </a:rPr>
              <a:t>گذاری </a:t>
            </a:r>
            <a:r>
              <a:rPr lang="ar-SA" sz="3200" dirty="0">
                <a:cs typeface="B Nazanin" pitchFamily="2" charset="-78"/>
              </a:rPr>
              <a:t>و درجه ریسک عبارتند از:</a:t>
            </a:r>
            <a:endParaRPr lang="en-US" sz="3200" dirty="0">
              <a:cs typeface="B Nazanin" pitchFamily="2" charset="-78"/>
            </a:endParaRPr>
          </a:p>
          <a:p>
            <a:pPr lvl="0" algn="just"/>
            <a:r>
              <a:rPr lang="fa-IR" sz="3200" dirty="0" smtClean="0">
                <a:cs typeface="B Nazanin" pitchFamily="2" charset="-78"/>
              </a:rPr>
              <a:t>1- </a:t>
            </a:r>
            <a:r>
              <a:rPr lang="ar-SA" sz="3200" dirty="0" smtClean="0">
                <a:cs typeface="B Nazanin" pitchFamily="2" charset="-78"/>
              </a:rPr>
              <a:t>دریافت </a:t>
            </a:r>
            <a:r>
              <a:rPr lang="ar-SA" sz="3200" dirty="0">
                <a:cs typeface="B Nazanin" pitchFamily="2" charset="-78"/>
              </a:rPr>
              <a:t>حق لیسانس</a:t>
            </a:r>
            <a:endParaRPr lang="en-US" sz="3200" dirty="0">
              <a:cs typeface="B Nazanin" pitchFamily="2" charset="-78"/>
            </a:endParaRPr>
          </a:p>
          <a:p>
            <a:pPr lvl="0" algn="just"/>
            <a:r>
              <a:rPr lang="fa-IR" sz="3200" dirty="0" smtClean="0">
                <a:cs typeface="B Nazanin" pitchFamily="2" charset="-78"/>
              </a:rPr>
              <a:t>2- </a:t>
            </a:r>
            <a:r>
              <a:rPr lang="ar-SA" sz="3200" dirty="0" smtClean="0">
                <a:cs typeface="B Nazanin" pitchFamily="2" charset="-78"/>
              </a:rPr>
              <a:t>اتحاد </a:t>
            </a:r>
            <a:r>
              <a:rPr lang="ar-SA" sz="3200" dirty="0">
                <a:cs typeface="B Nazanin" pitchFamily="2" charset="-78"/>
              </a:rPr>
              <a:t>استراتژیک</a:t>
            </a:r>
            <a:endParaRPr lang="en-US" sz="3200" dirty="0">
              <a:cs typeface="B Nazanin" pitchFamily="2" charset="-78"/>
            </a:endParaRPr>
          </a:p>
          <a:p>
            <a:pPr lvl="0" algn="just"/>
            <a:r>
              <a:rPr lang="fa-IR" sz="3200" dirty="0" smtClean="0">
                <a:cs typeface="B Nazanin" pitchFamily="2" charset="-78"/>
              </a:rPr>
              <a:t>3- </a:t>
            </a:r>
            <a:r>
              <a:rPr lang="ar-SA" sz="3200" dirty="0" smtClean="0">
                <a:cs typeface="B Nazanin" pitchFamily="2" charset="-78"/>
              </a:rPr>
              <a:t>مشارکت </a:t>
            </a:r>
            <a:r>
              <a:rPr lang="ar-SA" sz="3200" dirty="0">
                <a:cs typeface="B Nazanin" pitchFamily="2" charset="-78"/>
              </a:rPr>
              <a:t>عملی </a:t>
            </a:r>
            <a:endParaRPr lang="en-US" sz="3200" dirty="0">
              <a:cs typeface="B Nazanin" pitchFamily="2" charset="-78"/>
            </a:endParaRPr>
          </a:p>
          <a:p>
            <a:pPr lvl="0" algn="just"/>
            <a:r>
              <a:rPr lang="fa-IR" sz="3200" dirty="0" smtClean="0">
                <a:cs typeface="B Nazanin" pitchFamily="2" charset="-78"/>
              </a:rPr>
              <a:t>4- </a:t>
            </a:r>
            <a:r>
              <a:rPr lang="ar-SA" sz="3200" dirty="0" smtClean="0">
                <a:cs typeface="B Nazanin" pitchFamily="2" charset="-78"/>
              </a:rPr>
              <a:t>ادغام </a:t>
            </a:r>
            <a:endParaRPr lang="en-US" sz="3200" dirty="0">
              <a:cs typeface="B Nazanin" pitchFamily="2" charset="-78"/>
            </a:endParaRPr>
          </a:p>
          <a:p>
            <a:pPr lvl="0" algn="just"/>
            <a:r>
              <a:rPr lang="fa-IR" sz="3200" dirty="0" smtClean="0">
                <a:cs typeface="B Nazanin" pitchFamily="2" charset="-78"/>
              </a:rPr>
              <a:t>5- </a:t>
            </a:r>
            <a:r>
              <a:rPr lang="ar-SA" sz="3200" dirty="0" smtClean="0">
                <a:cs typeface="B Nazanin" pitchFamily="2" charset="-78"/>
              </a:rPr>
              <a:t>اکتساب </a:t>
            </a:r>
            <a:endParaRPr lang="en-US" sz="3200" dirty="0" smtClean="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26</a:t>
            </a:fld>
            <a:endParaRPr lang="fa-IR"/>
          </a:p>
        </p:txBody>
      </p:sp>
    </p:spTree>
    <p:extLst>
      <p:ext uri="{BB962C8B-B14F-4D97-AF65-F5344CB8AC3E}">
        <p14:creationId xmlns:p14="http://schemas.microsoft.com/office/powerpoint/2010/main" val="21048381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2374" y="1196752"/>
            <a:ext cx="6264696" cy="2554545"/>
          </a:xfrm>
          <a:prstGeom prst="rect">
            <a:avLst/>
          </a:prstGeom>
        </p:spPr>
        <p:txBody>
          <a:bodyPr wrap="square">
            <a:spAutoFit/>
          </a:bodyPr>
          <a:lstStyle/>
          <a:p>
            <a:pPr algn="just"/>
            <a:r>
              <a:rPr lang="ar-SA" sz="3200" dirty="0">
                <a:cs typeface="B Nazanin" pitchFamily="2" charset="-78"/>
              </a:rPr>
              <a:t>بنابر اين، یکی از روش‌های مناسب برای رشد و توسعه شرکت‌ها ادغام و اکتساب شرکت‌ها و دارایی‌های موجود می‌باشد. این فعالیت ریسک و هزینه کمتر و سرعت بیشتری نسبت به راه‌اندازی یک فعالیت مخاطره آمیز جدید دارد.</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27</a:t>
            </a:fld>
            <a:endParaRPr lang="fa-IR"/>
          </a:p>
        </p:txBody>
      </p:sp>
    </p:spTree>
    <p:extLst>
      <p:ext uri="{BB962C8B-B14F-4D97-AF65-F5344CB8AC3E}">
        <p14:creationId xmlns:p14="http://schemas.microsoft.com/office/powerpoint/2010/main" val="21477196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054874"/>
            <a:ext cx="6768752" cy="5509200"/>
          </a:xfrm>
          <a:prstGeom prst="rect">
            <a:avLst/>
          </a:prstGeom>
        </p:spPr>
        <p:txBody>
          <a:bodyPr wrap="square">
            <a:spAutoFit/>
          </a:bodyPr>
          <a:lstStyle/>
          <a:p>
            <a:pPr algn="just"/>
            <a:r>
              <a:rPr lang="ar-SA" sz="3200" b="1" dirty="0">
                <a:cs typeface="B Nazanin" pitchFamily="2" charset="-78"/>
              </a:rPr>
              <a:t>روش‌های تجدید ساختار شرکت‌ها </a:t>
            </a:r>
            <a:endParaRPr lang="en-US" sz="3200" b="1" dirty="0">
              <a:cs typeface="B Nazanin" pitchFamily="2" charset="-78"/>
            </a:endParaRPr>
          </a:p>
          <a:p>
            <a:pPr algn="just"/>
            <a:r>
              <a:rPr lang="ar-SA" sz="3200" dirty="0">
                <a:cs typeface="B Nazanin" pitchFamily="2" charset="-78"/>
              </a:rPr>
              <a:t>براي تجديد ساختار، روش‌هاي گوناگوني پيش روي شرکت‌ها قرار دارد که نمونه‌هاي متداول آنها را به شرح زير مي‌توان نام برد:</a:t>
            </a:r>
            <a:endParaRPr lang="en-US" sz="3200" dirty="0">
              <a:cs typeface="B Nazanin" pitchFamily="2" charset="-78"/>
            </a:endParaRPr>
          </a:p>
          <a:p>
            <a:pPr lvl="0" algn="just"/>
            <a:r>
              <a:rPr lang="fa-IR" sz="3200" dirty="0" smtClean="0">
                <a:cs typeface="B Nazanin" pitchFamily="2" charset="-78"/>
              </a:rPr>
              <a:t>1- </a:t>
            </a:r>
            <a:r>
              <a:rPr lang="ar-SA" sz="3200" dirty="0" smtClean="0">
                <a:cs typeface="B Nazanin" pitchFamily="2" charset="-78"/>
              </a:rPr>
              <a:t>انتقال </a:t>
            </a:r>
            <a:r>
              <a:rPr lang="ar-SA" sz="3200" dirty="0">
                <a:cs typeface="B Nazanin" pitchFamily="2" charset="-78"/>
              </a:rPr>
              <a:t>مالکیت و تغییر مدیریت </a:t>
            </a:r>
            <a:endParaRPr lang="en-US" sz="3200" dirty="0">
              <a:cs typeface="B Nazanin" pitchFamily="2" charset="-78"/>
            </a:endParaRPr>
          </a:p>
          <a:p>
            <a:pPr lvl="0" algn="just"/>
            <a:r>
              <a:rPr lang="fa-IR" sz="3200" dirty="0" smtClean="0">
                <a:cs typeface="B Nazanin" pitchFamily="2" charset="-78"/>
              </a:rPr>
              <a:t>2- </a:t>
            </a:r>
            <a:r>
              <a:rPr lang="ar-SA" sz="3200" dirty="0" smtClean="0">
                <a:cs typeface="B Nazanin" pitchFamily="2" charset="-78"/>
              </a:rPr>
              <a:t>تغییر </a:t>
            </a:r>
            <a:r>
              <a:rPr lang="ar-SA" sz="3200" dirty="0">
                <a:cs typeface="B Nazanin" pitchFamily="2" charset="-78"/>
              </a:rPr>
              <a:t>ساختار دارایی‌ها (فروش دارایی‌ها یا خرید)</a:t>
            </a:r>
            <a:endParaRPr lang="en-US" sz="3200" dirty="0">
              <a:cs typeface="B Nazanin" pitchFamily="2" charset="-78"/>
            </a:endParaRPr>
          </a:p>
          <a:p>
            <a:pPr lvl="0" algn="just"/>
            <a:r>
              <a:rPr lang="fa-IR" sz="3200" dirty="0" smtClean="0">
                <a:cs typeface="B Nazanin" pitchFamily="2" charset="-78"/>
              </a:rPr>
              <a:t>3- </a:t>
            </a:r>
            <a:r>
              <a:rPr lang="ar-SA" sz="3200" dirty="0" smtClean="0">
                <a:cs typeface="B Nazanin" pitchFamily="2" charset="-78"/>
              </a:rPr>
              <a:t>تغییر </a:t>
            </a:r>
            <a:r>
              <a:rPr lang="ar-SA" sz="3200" dirty="0">
                <a:cs typeface="B Nazanin" pitchFamily="2" charset="-78"/>
              </a:rPr>
              <a:t>ساختار سرمایه (تغییر بدهی‌ها ، تغییر سرمایه) </a:t>
            </a:r>
            <a:endParaRPr lang="en-US" sz="3200" dirty="0">
              <a:cs typeface="B Nazanin" pitchFamily="2" charset="-78"/>
            </a:endParaRPr>
          </a:p>
          <a:p>
            <a:pPr lvl="0" algn="just"/>
            <a:r>
              <a:rPr lang="fa-IR" sz="3200" dirty="0" smtClean="0">
                <a:cs typeface="B Nazanin" pitchFamily="2" charset="-78"/>
              </a:rPr>
              <a:t>4- </a:t>
            </a:r>
            <a:r>
              <a:rPr lang="ar-SA" sz="3200" dirty="0" smtClean="0">
                <a:cs typeface="B Nazanin" pitchFamily="2" charset="-78"/>
              </a:rPr>
              <a:t>سرمایه‌گذاری </a:t>
            </a:r>
            <a:r>
              <a:rPr lang="ar-SA" sz="3200" dirty="0">
                <a:cs typeface="B Nazanin" pitchFamily="2" charset="-78"/>
              </a:rPr>
              <a:t>و رشد</a:t>
            </a:r>
            <a:endParaRPr lang="en-US" sz="3200" dirty="0">
              <a:cs typeface="B Nazanin" pitchFamily="2" charset="-78"/>
            </a:endParaRPr>
          </a:p>
          <a:p>
            <a:pPr lvl="0" algn="just"/>
            <a:r>
              <a:rPr lang="fa-IR" sz="3200" dirty="0" smtClean="0">
                <a:cs typeface="B Nazanin" pitchFamily="2" charset="-78"/>
              </a:rPr>
              <a:t>5- </a:t>
            </a:r>
            <a:r>
              <a:rPr lang="ar-SA" sz="3200" dirty="0" smtClean="0">
                <a:cs typeface="B Nazanin" pitchFamily="2" charset="-78"/>
              </a:rPr>
              <a:t>کوچک </a:t>
            </a:r>
            <a:r>
              <a:rPr lang="ar-SA" sz="3200" dirty="0">
                <a:cs typeface="B Nazanin" pitchFamily="2" charset="-78"/>
              </a:rPr>
              <a:t>سازی. </a:t>
            </a:r>
            <a:endParaRPr lang="en-US" sz="3200" dirty="0">
              <a:cs typeface="B Nazanin" pitchFamily="2" charset="-78"/>
            </a:endParaRPr>
          </a:p>
          <a:p>
            <a:pPr algn="just"/>
            <a:r>
              <a:rPr lang="en-US" sz="3200" dirty="0">
                <a:cs typeface="B Nazanin" pitchFamily="2" charset="-78"/>
              </a:rPr>
              <a:t> </a:t>
            </a:r>
          </a:p>
        </p:txBody>
      </p:sp>
      <p:sp>
        <p:nvSpPr>
          <p:cNvPr id="3" name="Slide Number Placeholder 2"/>
          <p:cNvSpPr>
            <a:spLocks noGrp="1"/>
          </p:cNvSpPr>
          <p:nvPr>
            <p:ph type="sldNum" sz="quarter" idx="12"/>
          </p:nvPr>
        </p:nvSpPr>
        <p:spPr/>
        <p:txBody>
          <a:bodyPr/>
          <a:lstStyle/>
          <a:p>
            <a:fld id="{C4A2A246-6E34-43B3-8F3F-789A739F648A}" type="slidenum">
              <a:rPr lang="fa-IR" smtClean="0"/>
              <a:t>28</a:t>
            </a:fld>
            <a:endParaRPr lang="fa-IR"/>
          </a:p>
        </p:txBody>
      </p:sp>
    </p:spTree>
    <p:extLst>
      <p:ext uri="{BB962C8B-B14F-4D97-AF65-F5344CB8AC3E}">
        <p14:creationId xmlns:p14="http://schemas.microsoft.com/office/powerpoint/2010/main" val="3588020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836712"/>
            <a:ext cx="6624736" cy="4031873"/>
          </a:xfrm>
          <a:prstGeom prst="rect">
            <a:avLst/>
          </a:prstGeom>
        </p:spPr>
        <p:txBody>
          <a:bodyPr wrap="square">
            <a:spAutoFit/>
          </a:bodyPr>
          <a:lstStyle/>
          <a:p>
            <a:pPr algn="just"/>
            <a:r>
              <a:rPr lang="ar-SA" sz="3200" b="1" dirty="0" smtClean="0">
                <a:cs typeface="B Nazanin" pitchFamily="2" charset="-78"/>
              </a:rPr>
              <a:t>ويژگي‌هاي اصلي ادغام</a:t>
            </a:r>
            <a:endParaRPr lang="en-US" sz="3200" b="1" dirty="0" smtClean="0">
              <a:cs typeface="B Nazanin" pitchFamily="2" charset="-78"/>
            </a:endParaRPr>
          </a:p>
          <a:p>
            <a:pPr algn="just"/>
            <a:r>
              <a:rPr lang="ar-SA" sz="3200" dirty="0" smtClean="0">
                <a:cs typeface="B Nazanin" pitchFamily="2" charset="-78"/>
              </a:rPr>
              <a:t>اگر چه ادغام‌ها با انگيزه‌ها و روش‌هاي گوناگون انجام مي‌شود و شايد هر ادغامي که در فضاي خاصي صورت مي‌گيرد ويژگي‌ها و شرايط منحصر به فردي داشته باشد؛ اما به هر حال برخي مشخصات را مي‌توان در اغلب آنها مشاهده نمود که مهم‌ترين آنها عبارتند از: </a:t>
            </a:r>
            <a:endParaRPr lang="fa-IR" sz="3200" dirty="0" smtClean="0">
              <a:cs typeface="B Nazanin" pitchFamily="2" charset="-78"/>
            </a:endParaRPr>
          </a:p>
          <a:p>
            <a:pPr algn="just"/>
            <a:endParaRPr lang="fa-IR"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29</a:t>
            </a:fld>
            <a:endParaRPr lang="fa-IR"/>
          </a:p>
        </p:txBody>
      </p:sp>
    </p:spTree>
    <p:extLst>
      <p:ext uri="{BB962C8B-B14F-4D97-AF65-F5344CB8AC3E}">
        <p14:creationId xmlns:p14="http://schemas.microsoft.com/office/powerpoint/2010/main" val="1924883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552" y="548680"/>
            <a:ext cx="7488832" cy="5925272"/>
          </a:xfrm>
        </p:spPr>
        <p:txBody>
          <a:bodyPr>
            <a:noAutofit/>
          </a:bodyPr>
          <a:lstStyle/>
          <a:p>
            <a:pPr algn="just"/>
            <a:r>
              <a:rPr lang="fa-IR" sz="2200" b="1" u="sng" dirty="0" smtClean="0">
                <a:cs typeface="B Nazanin" pitchFamily="2" charset="-78"/>
              </a:rPr>
              <a:t>تامين </a:t>
            </a:r>
            <a:r>
              <a:rPr lang="fa-IR" sz="2200" b="1" u="sng" dirty="0">
                <a:cs typeface="B Nazanin" pitchFamily="2" charset="-78"/>
              </a:rPr>
              <a:t>مالي چيست </a:t>
            </a:r>
            <a:r>
              <a:rPr lang="fa-IR" sz="2200" b="1" u="sng" dirty="0" smtClean="0">
                <a:cs typeface="B Nazanin" pitchFamily="2" charset="-78"/>
              </a:rPr>
              <a:t>؟</a:t>
            </a:r>
            <a:endParaRPr lang="en-US" sz="2200" dirty="0" smtClean="0">
              <a:cs typeface="B Nazanin" pitchFamily="2" charset="-78"/>
            </a:endParaRPr>
          </a:p>
          <a:p>
            <a:pPr algn="just"/>
            <a:r>
              <a:rPr lang="fa-IR" sz="2200" dirty="0">
                <a:cs typeface="B Nazanin" pitchFamily="2" charset="-78"/>
              </a:rPr>
              <a:t/>
            </a:r>
            <a:br>
              <a:rPr lang="fa-IR" sz="2200" dirty="0">
                <a:cs typeface="B Nazanin" pitchFamily="2" charset="-78"/>
              </a:rPr>
            </a:br>
            <a:r>
              <a:rPr lang="fa-IR" sz="2200" dirty="0">
                <a:cs typeface="B Nazanin" pitchFamily="2" charset="-78"/>
              </a:rPr>
              <a:t>تامين مالي يا فاينانس ، يعني تهيه منابع مالي و وجوه براي ادامه فعاليت شركت و ايجاد و راه اندازي طرح هاي توسعه و درآمدزاي اين واحدهاي اقتصادي .تامين مالي عمدتا از طريق انتشار سهام ، فروش اوراق قرضه ،</a:t>
            </a:r>
            <a:r>
              <a:rPr lang="fa-IR" sz="2200" dirty="0" smtClean="0">
                <a:cs typeface="B Nazanin" pitchFamily="2" charset="-78"/>
              </a:rPr>
              <a:t> </a:t>
            </a:r>
            <a:r>
              <a:rPr lang="fa-IR" sz="2200" dirty="0">
                <a:cs typeface="B Nazanin" pitchFamily="2" charset="-78"/>
              </a:rPr>
              <a:t>وام و اعتبار صورت مي گيرد.</a:t>
            </a:r>
            <a:endParaRPr lang="en-US" sz="2200" dirty="0">
              <a:cs typeface="B Nazanin" pitchFamily="2" charset="-78"/>
            </a:endParaRPr>
          </a:p>
          <a:p>
            <a:pPr algn="just"/>
            <a:r>
              <a:rPr lang="fa-IR" sz="2200" b="1" u="sng" dirty="0" smtClean="0">
                <a:cs typeface="B Nazanin" pitchFamily="2" charset="-78"/>
              </a:rPr>
              <a:t>ابزارهاي </a:t>
            </a:r>
            <a:r>
              <a:rPr lang="fa-IR" sz="2200" b="1" u="sng" dirty="0">
                <a:cs typeface="B Nazanin" pitchFamily="2" charset="-78"/>
              </a:rPr>
              <a:t>ويژه تامين مالي</a:t>
            </a:r>
            <a:endParaRPr lang="en-US" sz="2200" dirty="0">
              <a:cs typeface="B Nazanin" pitchFamily="2" charset="-78"/>
            </a:endParaRPr>
          </a:p>
          <a:p>
            <a:pPr algn="just"/>
            <a:r>
              <a:rPr lang="fa-IR" sz="2200" b="1" dirty="0">
                <a:cs typeface="B Nazanin" pitchFamily="2" charset="-78"/>
              </a:rPr>
              <a:t>الف- سهام عادي</a:t>
            </a:r>
            <a:endParaRPr lang="en-US" sz="2200" dirty="0">
              <a:cs typeface="B Nazanin" pitchFamily="2" charset="-78"/>
            </a:endParaRPr>
          </a:p>
          <a:p>
            <a:pPr algn="just"/>
            <a:r>
              <a:rPr lang="fa-IR" sz="2200" b="1" dirty="0">
                <a:cs typeface="B Nazanin" pitchFamily="2" charset="-78"/>
              </a:rPr>
              <a:t>ب- سهام ممتاز</a:t>
            </a:r>
            <a:endParaRPr lang="en-US" sz="2200" dirty="0">
              <a:cs typeface="B Nazanin" pitchFamily="2" charset="-78"/>
            </a:endParaRPr>
          </a:p>
          <a:p>
            <a:pPr algn="just"/>
            <a:r>
              <a:rPr lang="fa-IR" sz="2200" b="1" dirty="0">
                <a:cs typeface="B Nazanin" pitchFamily="2" charset="-78"/>
              </a:rPr>
              <a:t>ج- اوراق قرضه</a:t>
            </a:r>
            <a:endParaRPr lang="en-US" sz="2200" dirty="0">
              <a:cs typeface="B Nazanin" pitchFamily="2" charset="-78"/>
            </a:endParaRPr>
          </a:p>
          <a:p>
            <a:pPr algn="just"/>
            <a:r>
              <a:rPr lang="fa-IR" sz="2200" b="1" dirty="0">
                <a:cs typeface="B Nazanin" pitchFamily="2" charset="-78"/>
              </a:rPr>
              <a:t>د- اوراق مشاركت</a:t>
            </a:r>
            <a:endParaRPr lang="en-US" sz="2200" dirty="0">
              <a:cs typeface="B Nazanin" pitchFamily="2" charset="-78"/>
            </a:endParaRPr>
          </a:p>
          <a:p>
            <a:pPr algn="just"/>
            <a:r>
              <a:rPr lang="fa-IR" sz="2200" b="1" dirty="0">
                <a:cs typeface="B Nazanin" pitchFamily="2" charset="-78"/>
              </a:rPr>
              <a:t>ه- اوراق بهادار قابل تبديل اوراق مشاركت يا اوراق قرضه :</a:t>
            </a:r>
            <a:endParaRPr lang="en-US" sz="2200" dirty="0">
              <a:cs typeface="B Nazanin" pitchFamily="2" charset="-78"/>
            </a:endParaRPr>
          </a:p>
          <a:p>
            <a:pPr algn="just"/>
            <a:r>
              <a:rPr lang="fa-IR" sz="2200" dirty="0">
                <a:cs typeface="B Nazanin" pitchFamily="2" charset="-78"/>
              </a:rPr>
              <a:t>اوراقي است كه سودمعين دارد وصادركننده اوراق قرضه متعهد مي شود اصل پول و سود را در تاريخ معين پرداخت كند. اين اوراق چند كوپن سود دارند كه مثلا هر سه ماه يكبار بايد به بانك عامل مراجعه كرد و با تحويل آن بخشي از سود را دريافت كرد.</a:t>
            </a:r>
            <a:endParaRPr lang="en-US" sz="2200" dirty="0">
              <a:cs typeface="B Nazanin" pitchFamily="2" charset="-78"/>
            </a:endParaRPr>
          </a:p>
          <a:p>
            <a:pPr algn="just"/>
            <a:r>
              <a:rPr lang="en-US" sz="2200" dirty="0">
                <a:cs typeface="B Nazanin" pitchFamily="2" charset="-78"/>
              </a:rPr>
              <a:t> </a:t>
            </a:r>
          </a:p>
          <a:p>
            <a:pPr algn="just"/>
            <a:endParaRPr lang="fa-IR" sz="22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pPr/>
              <a:t>3</a:t>
            </a:fld>
            <a:endParaRPr lang="fa-IR" dirty="0"/>
          </a:p>
        </p:txBody>
      </p:sp>
    </p:spTree>
    <p:extLst>
      <p:ext uri="{BB962C8B-B14F-4D97-AF65-F5344CB8AC3E}">
        <p14:creationId xmlns:p14="http://schemas.microsoft.com/office/powerpoint/2010/main" val="14566087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20688"/>
            <a:ext cx="6768752" cy="5493812"/>
          </a:xfrm>
          <a:prstGeom prst="rect">
            <a:avLst/>
          </a:prstGeom>
        </p:spPr>
        <p:txBody>
          <a:bodyPr wrap="square">
            <a:spAutoFit/>
          </a:bodyPr>
          <a:lstStyle/>
          <a:p>
            <a:pPr lvl="0" algn="just"/>
            <a:r>
              <a:rPr lang="fa-IR" sz="2700" dirty="0" smtClean="0">
                <a:cs typeface="B Nazanin" pitchFamily="2" charset="-78"/>
              </a:rPr>
              <a:t>1- </a:t>
            </a:r>
            <a:r>
              <a:rPr lang="ar-SA" sz="2700" dirty="0" smtClean="0">
                <a:cs typeface="B Nazanin" pitchFamily="2" charset="-78"/>
              </a:rPr>
              <a:t>در </a:t>
            </a:r>
            <a:r>
              <a:rPr lang="ar-SA" sz="2700" dirty="0">
                <a:cs typeface="B Nazanin" pitchFamily="2" charset="-78"/>
              </a:rPr>
              <a:t>ادغام معمولاً طرفین قرارداد شرکت‌های سهامی هستند.</a:t>
            </a:r>
            <a:endParaRPr lang="en-US" sz="2700" dirty="0">
              <a:cs typeface="B Nazanin" pitchFamily="2" charset="-78"/>
            </a:endParaRPr>
          </a:p>
          <a:p>
            <a:pPr lvl="0" algn="just"/>
            <a:r>
              <a:rPr lang="fa-IR" sz="2700" dirty="0" smtClean="0">
                <a:cs typeface="B Nazanin" pitchFamily="2" charset="-78"/>
              </a:rPr>
              <a:t>2- </a:t>
            </a:r>
            <a:r>
              <a:rPr lang="ar-SA" sz="2700" dirty="0" smtClean="0">
                <a:cs typeface="B Nazanin" pitchFamily="2" charset="-78"/>
              </a:rPr>
              <a:t>در </a:t>
            </a:r>
            <a:r>
              <a:rPr lang="ar-SA" sz="2700" dirty="0">
                <a:cs typeface="B Nazanin" pitchFamily="2" charset="-78"/>
              </a:rPr>
              <a:t>ادغام علاوه بر دارایی‌ها، بدهی‌ها و تعهدات نیز منتقل می‌شود. </a:t>
            </a:r>
            <a:endParaRPr lang="en-US" sz="2700" dirty="0">
              <a:cs typeface="B Nazanin" pitchFamily="2" charset="-78"/>
            </a:endParaRPr>
          </a:p>
          <a:p>
            <a:pPr lvl="0" algn="just"/>
            <a:r>
              <a:rPr lang="fa-IR" sz="2700" dirty="0" smtClean="0">
                <a:cs typeface="B Nazanin" pitchFamily="2" charset="-78"/>
              </a:rPr>
              <a:t>3- </a:t>
            </a:r>
            <a:r>
              <a:rPr lang="ar-SA" sz="2700" dirty="0" smtClean="0">
                <a:cs typeface="B Nazanin" pitchFamily="2" charset="-78"/>
              </a:rPr>
              <a:t>معمولاً </a:t>
            </a:r>
            <a:r>
              <a:rPr lang="ar-SA" sz="2700" dirty="0">
                <a:cs typeface="B Nazanin" pitchFamily="2" charset="-78"/>
              </a:rPr>
              <a:t>يك شركت به طور كامل در شركت ديگر جذب مي‌شود.</a:t>
            </a:r>
            <a:endParaRPr lang="en-US" sz="2700" dirty="0">
              <a:cs typeface="B Nazanin" pitchFamily="2" charset="-78"/>
            </a:endParaRPr>
          </a:p>
          <a:p>
            <a:pPr lvl="0" algn="just"/>
            <a:r>
              <a:rPr lang="fa-IR" sz="2700" dirty="0" smtClean="0">
                <a:cs typeface="B Nazanin" pitchFamily="2" charset="-78"/>
              </a:rPr>
              <a:t>4- </a:t>
            </a:r>
            <a:r>
              <a:rPr lang="ar-SA" sz="2700" dirty="0" smtClean="0">
                <a:cs typeface="B Nazanin" pitchFamily="2" charset="-78"/>
              </a:rPr>
              <a:t>ادغام </a:t>
            </a:r>
            <a:r>
              <a:rPr lang="ar-SA" sz="2700" dirty="0">
                <a:cs typeface="B Nazanin" pitchFamily="2" charset="-78"/>
              </a:rPr>
              <a:t>معمولا دوستانه، با تمایل طرفین و با مذاکره و تأیید </a:t>
            </a:r>
            <a:r>
              <a:rPr lang="ar-SA" sz="2800" dirty="0">
                <a:cs typeface="B Nazanin" pitchFamily="2" charset="-78"/>
              </a:rPr>
              <a:t>هیأت</a:t>
            </a:r>
            <a:r>
              <a:rPr lang="ar-SA" sz="2700" dirty="0">
                <a:cs typeface="B Nazanin" pitchFamily="2" charset="-78"/>
              </a:rPr>
              <a:t> مدیره و مجامع شرکت‌ها صورت می‌گیرد (شکل مقابل آن قبضه مالکيت اجباري است که در آن بدون رضایت و حتي آگاهی مدیران تغییر مالکیت صورت می‌گیرد). </a:t>
            </a:r>
            <a:endParaRPr lang="en-US" sz="2700" dirty="0">
              <a:cs typeface="B Nazanin" pitchFamily="2" charset="-78"/>
            </a:endParaRPr>
          </a:p>
          <a:p>
            <a:pPr lvl="0" algn="just"/>
            <a:r>
              <a:rPr lang="fa-IR" sz="2700" dirty="0" smtClean="0">
                <a:cs typeface="B Nazanin" pitchFamily="2" charset="-78"/>
              </a:rPr>
              <a:t>5- </a:t>
            </a:r>
            <a:r>
              <a:rPr lang="ar-SA" sz="2700" dirty="0" smtClean="0">
                <a:cs typeface="B Nazanin" pitchFamily="2" charset="-78"/>
              </a:rPr>
              <a:t>ترکیب </a:t>
            </a:r>
            <a:r>
              <a:rPr lang="ar-SA" sz="2700" dirty="0">
                <a:cs typeface="B Nazanin" pitchFamily="2" charset="-78"/>
              </a:rPr>
              <a:t>دارایی‌ها، ترکیب بدهی‌ها و تعهدات و بالاخره ترکیب حقوق صاحبان سهام در فرآیند ادغام به‌طور کامل باید مورد بررسی قرار گیرد. </a:t>
            </a:r>
            <a:endParaRPr lang="en-US" sz="2700" dirty="0">
              <a:cs typeface="B Nazanin" pitchFamily="2" charset="-78"/>
            </a:endParaRPr>
          </a:p>
          <a:p>
            <a:pPr lvl="0" algn="just"/>
            <a:r>
              <a:rPr lang="fa-IR" sz="2700" dirty="0" smtClean="0">
                <a:cs typeface="B Nazanin" pitchFamily="2" charset="-78"/>
              </a:rPr>
              <a:t>6- </a:t>
            </a:r>
            <a:r>
              <a:rPr lang="ar-SA" sz="2700" dirty="0" smtClean="0">
                <a:cs typeface="B Nazanin" pitchFamily="2" charset="-78"/>
              </a:rPr>
              <a:t>ادغام </a:t>
            </a:r>
            <a:r>
              <a:rPr lang="ar-SA" sz="2700" dirty="0">
                <a:cs typeface="B Nazanin" pitchFamily="2" charset="-78"/>
              </a:rPr>
              <a:t>مي‌تواند به صورت اتحاد منافع و يا خريد صورت گيرد. </a:t>
            </a:r>
            <a:endParaRPr lang="en-US" sz="27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30</a:t>
            </a:fld>
            <a:endParaRPr lang="fa-IR"/>
          </a:p>
        </p:txBody>
      </p:sp>
    </p:spTree>
    <p:extLst>
      <p:ext uri="{BB962C8B-B14F-4D97-AF65-F5344CB8AC3E}">
        <p14:creationId xmlns:p14="http://schemas.microsoft.com/office/powerpoint/2010/main" val="9345463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620688"/>
            <a:ext cx="6624736" cy="5693866"/>
          </a:xfrm>
          <a:prstGeom prst="rect">
            <a:avLst/>
          </a:prstGeom>
        </p:spPr>
        <p:txBody>
          <a:bodyPr wrap="square">
            <a:spAutoFit/>
          </a:bodyPr>
          <a:lstStyle/>
          <a:p>
            <a:pPr algn="just"/>
            <a:r>
              <a:rPr lang="ar-SA" sz="2800" b="1" dirty="0">
                <a:cs typeface="B Nazanin" pitchFamily="2" charset="-78"/>
              </a:rPr>
              <a:t>شيوه‌هاي ادغام </a:t>
            </a:r>
            <a:endParaRPr lang="en-US" sz="2800" b="1" dirty="0">
              <a:cs typeface="B Nazanin" pitchFamily="2" charset="-78"/>
            </a:endParaRPr>
          </a:p>
          <a:p>
            <a:pPr algn="just"/>
            <a:r>
              <a:rPr lang="ar-SA" sz="2800" dirty="0">
                <a:cs typeface="B Nazanin" pitchFamily="2" charset="-78"/>
              </a:rPr>
              <a:t>شرکت‌ها به لحاظ ماهيت به صورت‌هاي مختلف با يکديگر ادغام مي‌شوند که متداول‌ترين آنها عبارتند از:</a:t>
            </a:r>
            <a:endParaRPr lang="en-US" sz="2800" dirty="0">
              <a:cs typeface="B Nazanin" pitchFamily="2" charset="-78"/>
            </a:endParaRPr>
          </a:p>
          <a:p>
            <a:pPr lvl="0" algn="just"/>
            <a:r>
              <a:rPr lang="fa-IR" sz="2800" dirty="0" smtClean="0">
                <a:cs typeface="B Nazanin" pitchFamily="2" charset="-78"/>
              </a:rPr>
              <a:t>* </a:t>
            </a:r>
            <a:r>
              <a:rPr lang="ar-SA" sz="2800" b="1" dirty="0" smtClean="0">
                <a:cs typeface="B Nazanin" pitchFamily="2" charset="-78"/>
              </a:rPr>
              <a:t>ادغام </a:t>
            </a:r>
            <a:r>
              <a:rPr lang="ar-SA" sz="2800" b="1" dirty="0">
                <a:cs typeface="B Nazanin" pitchFamily="2" charset="-78"/>
              </a:rPr>
              <a:t>ساده: </a:t>
            </a:r>
            <a:r>
              <a:rPr lang="ar-SA" sz="2800" dirty="0">
                <a:cs typeface="B Nazanin" pitchFamily="2" charset="-78"/>
              </a:rPr>
              <a:t>اين شيوه عمدتاً از طريق ترکیب دو یا چند شرکت سهامی و تشکيل یک شرکت واحد انجام مي‌شود. در عمل، ادغام ساده قراردادی است که به موجب آن یک شرکت سهامی شرکت سهامی دیگر را جذب می‌کند. شرکت ادغام کننده کلیه دارایی‌ها و اموال شرکت هدف را تملک می‌کند و نیز مسئولیت کلیه دیون و تعهدات شرکت را می‌پذیرد. براي مثال، ادغام دو شرکت </a:t>
            </a:r>
            <a:r>
              <a:rPr lang="en-US" sz="2800" dirty="0">
                <a:cs typeface="B Nazanin" pitchFamily="2" charset="-78"/>
              </a:rPr>
              <a:t>A</a:t>
            </a:r>
            <a:r>
              <a:rPr lang="ar-SA" sz="2800" dirty="0">
                <a:cs typeface="B Nazanin" pitchFamily="2" charset="-78"/>
              </a:rPr>
              <a:t> و </a:t>
            </a:r>
            <a:r>
              <a:rPr lang="en-US" sz="2800" dirty="0">
                <a:cs typeface="B Nazanin" pitchFamily="2" charset="-78"/>
              </a:rPr>
              <a:t>B</a:t>
            </a:r>
            <a:r>
              <a:rPr lang="ar-SA" sz="2800" dirty="0">
                <a:cs typeface="B Nazanin" pitchFamily="2" charset="-78"/>
              </a:rPr>
              <a:t> از طريق انحلال و تصفيه </a:t>
            </a:r>
            <a:r>
              <a:rPr lang="en-US" sz="2800" dirty="0">
                <a:cs typeface="B Nazanin" pitchFamily="2" charset="-78"/>
              </a:rPr>
              <a:t>B </a:t>
            </a:r>
            <a:r>
              <a:rPr lang="ar-SA" sz="2800" dirty="0">
                <a:cs typeface="B Nazanin" pitchFamily="2" charset="-78"/>
              </a:rPr>
              <a:t>(يا </a:t>
            </a:r>
            <a:r>
              <a:rPr lang="en-US" sz="2800" dirty="0">
                <a:cs typeface="B Nazanin" pitchFamily="2" charset="-78"/>
              </a:rPr>
              <a:t>(A+B=A </a:t>
            </a:r>
            <a:r>
              <a:rPr lang="ar-SA" sz="2800" dirty="0">
                <a:cs typeface="B Nazanin" pitchFamily="2" charset="-78"/>
              </a:rPr>
              <a:t>نوعي ادغام ساده تلقي مي‌شود. همچنين ممکن است  انحلال بدون تصفیه صورت گيرد.</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31</a:t>
            </a:fld>
            <a:endParaRPr lang="fa-IR"/>
          </a:p>
        </p:txBody>
      </p:sp>
    </p:spTree>
    <p:extLst>
      <p:ext uri="{BB962C8B-B14F-4D97-AF65-F5344CB8AC3E}">
        <p14:creationId xmlns:p14="http://schemas.microsoft.com/office/powerpoint/2010/main" val="8379226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909572"/>
            <a:ext cx="6624736" cy="4524315"/>
          </a:xfrm>
          <a:prstGeom prst="rect">
            <a:avLst/>
          </a:prstGeom>
        </p:spPr>
        <p:txBody>
          <a:bodyPr wrap="square">
            <a:spAutoFit/>
          </a:bodyPr>
          <a:lstStyle/>
          <a:p>
            <a:pPr lvl="0" algn="just"/>
            <a:r>
              <a:rPr lang="fa-IR" sz="3200" dirty="0" smtClean="0">
                <a:cs typeface="B Nazanin" pitchFamily="2" charset="-78"/>
              </a:rPr>
              <a:t>* </a:t>
            </a:r>
            <a:r>
              <a:rPr lang="ar-SA" sz="3200" b="1" dirty="0" smtClean="0">
                <a:cs typeface="B Nazanin" pitchFamily="2" charset="-78"/>
              </a:rPr>
              <a:t>ادغام </a:t>
            </a:r>
            <a:r>
              <a:rPr lang="ar-SA" sz="3200" b="1" dirty="0">
                <a:cs typeface="B Nazanin" pitchFamily="2" charset="-78"/>
              </a:rPr>
              <a:t>ترکیبی</a:t>
            </a:r>
            <a:r>
              <a:rPr lang="ar-SA" sz="3200" dirty="0">
                <a:cs typeface="B Nazanin" pitchFamily="2" charset="-78"/>
              </a:rPr>
              <a:t>: عبارت است از ترکیب دو یا چند شرکت سهامی و ایجاد یک شرکت کاملا جدید. در اين روش، بعد از فرآیند ادغام یک شرکت جدید تأسیس می‌شود و تمام دارایی‌ها و تعهدات شرکت‌هاي قبلي به شرکت جديد منتقل می‌گردد. به عبارت ديگر، در ادغام ترکيبي هر دو شرکت </a:t>
            </a:r>
            <a:r>
              <a:rPr lang="en-US" sz="3200" dirty="0">
                <a:cs typeface="B Nazanin" pitchFamily="2" charset="-78"/>
              </a:rPr>
              <a:t>A</a:t>
            </a:r>
            <a:r>
              <a:rPr lang="ar-SA" sz="3200" dirty="0">
                <a:cs typeface="B Nazanin" pitchFamily="2" charset="-78"/>
              </a:rPr>
              <a:t> و </a:t>
            </a:r>
            <a:r>
              <a:rPr lang="en-US" sz="3200" dirty="0">
                <a:cs typeface="B Nazanin" pitchFamily="2" charset="-78"/>
              </a:rPr>
              <a:t>B</a:t>
            </a:r>
            <a:r>
              <a:rPr lang="ar-SA" sz="3200" dirty="0">
                <a:cs typeface="B Nazanin" pitchFamily="2" charset="-78"/>
              </a:rPr>
              <a:t> منحل و تصفيه گرديده شرکتي با موجوديت و ماهيت جديد اما با دارايي‌ها و تعهدات قبلي شکل مي‌گيرد (</a:t>
            </a:r>
            <a:r>
              <a:rPr lang="en-US" sz="3200" dirty="0">
                <a:cs typeface="B Nazanin" pitchFamily="2" charset="-78"/>
              </a:rPr>
              <a:t>A+B=C</a:t>
            </a:r>
            <a:r>
              <a:rPr lang="ar-SA" sz="3200" dirty="0">
                <a:cs typeface="B Nazanin" pitchFamily="2" charset="-78"/>
              </a:rPr>
              <a:t>). </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32</a:t>
            </a:fld>
            <a:endParaRPr lang="fa-IR"/>
          </a:p>
        </p:txBody>
      </p:sp>
    </p:spTree>
    <p:extLst>
      <p:ext uri="{BB962C8B-B14F-4D97-AF65-F5344CB8AC3E}">
        <p14:creationId xmlns:p14="http://schemas.microsoft.com/office/powerpoint/2010/main" val="4326476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5656" y="908720"/>
            <a:ext cx="5976664" cy="3539430"/>
          </a:xfrm>
          <a:prstGeom prst="rect">
            <a:avLst/>
          </a:prstGeom>
        </p:spPr>
        <p:txBody>
          <a:bodyPr wrap="square">
            <a:spAutoFit/>
          </a:bodyPr>
          <a:lstStyle/>
          <a:p>
            <a:pPr algn="just"/>
            <a:r>
              <a:rPr lang="ar-SA" sz="3200" b="1" dirty="0">
                <a:cs typeface="B Nazanin" pitchFamily="2" charset="-78"/>
              </a:rPr>
              <a:t>انواع ادغام </a:t>
            </a:r>
            <a:endParaRPr lang="en-US" sz="3200" b="1" dirty="0">
              <a:cs typeface="B Nazanin" pitchFamily="2" charset="-78"/>
            </a:endParaRPr>
          </a:p>
          <a:p>
            <a:pPr algn="just"/>
            <a:r>
              <a:rPr lang="ar-SA" sz="3200" dirty="0">
                <a:cs typeface="B Nazanin" pitchFamily="2" charset="-78"/>
              </a:rPr>
              <a:t>ادغام بين شرکت‌ها در انواع گوناگون امکان‌پذير است و طبقه‌بندي‌هاي مختلفي مي‌توان براي آنها قايل شد. در اين قسمت، بدون پرداختن به طبقه‌بندي‌هاي ممکن براي ادغام از جنبه‌هاي مختلف، به برخي از انواع اصلي ادغام به شرح زير اشاره مي‌شود:</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33</a:t>
            </a:fld>
            <a:endParaRPr lang="fa-IR"/>
          </a:p>
        </p:txBody>
      </p:sp>
    </p:spTree>
    <p:extLst>
      <p:ext uri="{BB962C8B-B14F-4D97-AF65-F5344CB8AC3E}">
        <p14:creationId xmlns:p14="http://schemas.microsoft.com/office/powerpoint/2010/main" val="37862944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691" y="620688"/>
            <a:ext cx="6336704" cy="6001643"/>
          </a:xfrm>
          <a:prstGeom prst="rect">
            <a:avLst/>
          </a:prstGeom>
        </p:spPr>
        <p:txBody>
          <a:bodyPr wrap="square">
            <a:spAutoFit/>
          </a:bodyPr>
          <a:lstStyle/>
          <a:p>
            <a:pPr algn="just"/>
            <a:r>
              <a:rPr lang="ar-SA" sz="3200" dirty="0">
                <a:cs typeface="B Nazanin" pitchFamily="2" charset="-78"/>
              </a:rPr>
              <a:t>- </a:t>
            </a:r>
            <a:r>
              <a:rPr lang="ar-SA" sz="3200" b="1" dirty="0">
                <a:cs typeface="B Nazanin" pitchFamily="2" charset="-78"/>
              </a:rPr>
              <a:t>ادغام رقیق کننده:</a:t>
            </a:r>
            <a:r>
              <a:rPr lang="ar-SA" sz="3200" dirty="0">
                <a:cs typeface="B Nazanin" pitchFamily="2" charset="-78"/>
              </a:rPr>
              <a:t> در اين حالت يک شرکت با </a:t>
            </a:r>
            <a:r>
              <a:rPr lang="en-US" sz="3200" dirty="0">
                <a:cs typeface="B Nazanin" pitchFamily="2" charset="-78"/>
              </a:rPr>
              <a:t>P/E</a:t>
            </a:r>
            <a:r>
              <a:rPr lang="ar-SA" sz="3200" dirty="0">
                <a:cs typeface="B Nazanin" pitchFamily="2" charset="-78"/>
              </a:rPr>
              <a:t> پایین، شرکتي با </a:t>
            </a:r>
            <a:r>
              <a:rPr lang="en-US" sz="3200" dirty="0">
                <a:cs typeface="B Nazanin" pitchFamily="2" charset="-78"/>
              </a:rPr>
              <a:t>P/E</a:t>
            </a:r>
            <a:r>
              <a:rPr lang="ar-SA" sz="3200" dirty="0">
                <a:cs typeface="B Nazanin" pitchFamily="2" charset="-78"/>
              </a:rPr>
              <a:t> بالا را خریداری و در خود ادغام می‌کند.</a:t>
            </a:r>
            <a:endParaRPr lang="en-US" sz="3200" dirty="0">
              <a:cs typeface="B Nazanin" pitchFamily="2" charset="-78"/>
            </a:endParaRPr>
          </a:p>
          <a:p>
            <a:pPr algn="just"/>
            <a:r>
              <a:rPr lang="ar-SA" sz="3200" dirty="0">
                <a:cs typeface="B Nazanin" pitchFamily="2" charset="-78"/>
              </a:rPr>
              <a:t>- </a:t>
            </a:r>
            <a:r>
              <a:rPr lang="ar-SA" sz="3200" b="1" dirty="0">
                <a:cs typeface="B Nazanin" pitchFamily="2" charset="-78"/>
              </a:rPr>
              <a:t>ادغام تقویت کننده</a:t>
            </a:r>
            <a:r>
              <a:rPr lang="en-US" sz="3200" b="1" dirty="0">
                <a:cs typeface="B Nazanin" pitchFamily="2" charset="-78"/>
              </a:rPr>
              <a:t>:</a:t>
            </a:r>
            <a:r>
              <a:rPr lang="ar-SA" sz="3200" b="1" dirty="0">
                <a:cs typeface="B Nazanin" pitchFamily="2" charset="-78"/>
              </a:rPr>
              <a:t> </a:t>
            </a:r>
            <a:r>
              <a:rPr lang="ar-SA" sz="3200" dirty="0">
                <a:cs typeface="B Nazanin" pitchFamily="2" charset="-78"/>
              </a:rPr>
              <a:t>در اين نوع ادغام، يک شرکت با </a:t>
            </a:r>
            <a:r>
              <a:rPr lang="en-US" sz="3200" dirty="0">
                <a:cs typeface="B Nazanin" pitchFamily="2" charset="-78"/>
              </a:rPr>
              <a:t>P/E</a:t>
            </a:r>
            <a:r>
              <a:rPr lang="ar-SA" sz="3200" dirty="0">
                <a:cs typeface="B Nazanin" pitchFamily="2" charset="-78"/>
              </a:rPr>
              <a:t> بالا، شرکتي با </a:t>
            </a:r>
            <a:r>
              <a:rPr lang="en-US" sz="3200" dirty="0">
                <a:cs typeface="B Nazanin" pitchFamily="2" charset="-78"/>
              </a:rPr>
              <a:t>P/E</a:t>
            </a:r>
            <a:r>
              <a:rPr lang="ar-SA" sz="3200" dirty="0">
                <a:cs typeface="B Nazanin" pitchFamily="2" charset="-78"/>
              </a:rPr>
              <a:t> پایین را خریداری می‌کند تا از اين طريق وضعيت اين نسبت را در شرکت بهبود ببخشد. </a:t>
            </a:r>
            <a:endParaRPr lang="en-US" sz="3200" dirty="0">
              <a:cs typeface="B Nazanin" pitchFamily="2" charset="-78"/>
            </a:endParaRPr>
          </a:p>
          <a:p>
            <a:pPr algn="just"/>
            <a:r>
              <a:rPr lang="ar-SA" sz="3200" dirty="0">
                <a:cs typeface="B Nazanin" pitchFamily="2" charset="-78"/>
              </a:rPr>
              <a:t>- </a:t>
            </a:r>
            <a:r>
              <a:rPr lang="ar-SA" sz="3200" b="1" dirty="0">
                <a:cs typeface="B Nazanin" pitchFamily="2" charset="-78"/>
              </a:rPr>
              <a:t>ادغام افقی: </a:t>
            </a:r>
            <a:r>
              <a:rPr lang="ar-SA" sz="3200" dirty="0">
                <a:cs typeface="B Nazanin" pitchFamily="2" charset="-78"/>
              </a:rPr>
              <a:t>عبارت است از ادغام دو شرکت که کار آنها شبيه يکديگر است و در يک رشته مشابه و هم‌سنخ فعاليت مي‌کنند. براي مثال ادغام دو شرکت خودرو سازي را مي‌توان نمونه‌اي از ادغام افقي دانست</a:t>
            </a:r>
            <a:r>
              <a:rPr lang="ar-SA" sz="3200" dirty="0" smtClean="0">
                <a:cs typeface="B Nazanin" pitchFamily="2" charset="-78"/>
              </a:rPr>
              <a:t>.</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34</a:t>
            </a:fld>
            <a:endParaRPr lang="fa-IR"/>
          </a:p>
        </p:txBody>
      </p:sp>
    </p:spTree>
    <p:extLst>
      <p:ext uri="{BB962C8B-B14F-4D97-AF65-F5344CB8AC3E}">
        <p14:creationId xmlns:p14="http://schemas.microsoft.com/office/powerpoint/2010/main" val="6394860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692696"/>
            <a:ext cx="7182544" cy="5493812"/>
          </a:xfrm>
          <a:prstGeom prst="rect">
            <a:avLst/>
          </a:prstGeom>
        </p:spPr>
        <p:txBody>
          <a:bodyPr wrap="square">
            <a:spAutoFit/>
          </a:bodyPr>
          <a:lstStyle/>
          <a:p>
            <a:pPr algn="just"/>
            <a:r>
              <a:rPr lang="ar-SA" sz="2700" dirty="0">
                <a:cs typeface="B Nazanin" pitchFamily="2" charset="-78"/>
              </a:rPr>
              <a:t>- </a:t>
            </a:r>
            <a:r>
              <a:rPr lang="ar-SA" sz="2700" b="1" dirty="0">
                <a:cs typeface="B Nazanin" pitchFamily="2" charset="-78"/>
              </a:rPr>
              <a:t>ادغام عمودی: </a:t>
            </a:r>
            <a:r>
              <a:rPr lang="ar-SA" sz="2700" dirty="0">
                <a:cs typeface="B Nazanin" pitchFamily="2" charset="-78"/>
              </a:rPr>
              <a:t>بيانگر ادغام دو شرکت است که فعاليت و محصول يکي از آنها پيش‌نياز فعاليت و محصول شرکت ديگر است. براي نمونه مي‌توان به ادغام يک شرکت توزيع در شرکت توليد کننده محصولاتش اشاره نمود و يا ادغام دو شرکت که محصول نهايي يکي از آنها، مواد اوليه توليدات ديگري است. </a:t>
            </a:r>
            <a:endParaRPr lang="en-US" sz="2700" dirty="0">
              <a:cs typeface="B Nazanin" pitchFamily="2" charset="-78"/>
            </a:endParaRPr>
          </a:p>
          <a:p>
            <a:pPr algn="just"/>
            <a:r>
              <a:rPr lang="ar-SA" sz="2700" dirty="0">
                <a:cs typeface="B Nazanin" pitchFamily="2" charset="-78"/>
              </a:rPr>
              <a:t>- </a:t>
            </a:r>
            <a:r>
              <a:rPr lang="ar-SA" sz="2700" b="1" dirty="0">
                <a:cs typeface="B Nazanin" pitchFamily="2" charset="-78"/>
              </a:rPr>
              <a:t>ادغام مرتبط: </a:t>
            </a:r>
            <a:r>
              <a:rPr lang="ar-SA" sz="2700" dirty="0">
                <a:cs typeface="B Nazanin" pitchFamily="2" charset="-78"/>
              </a:rPr>
              <a:t>به معني ادغام دو شرکت است که فعاليت آنها به همديگر مربوط است. در اين حالت، فعاليت يا محصول يک شرکت نه رقيب بلکه مکمل فعاليت يا شرکت ديگر مي‌باشد. مثال بارز اين نوع شرکت‌ها بانک و لیزینگ است</a:t>
            </a:r>
            <a:endParaRPr lang="en-US" sz="2700" dirty="0">
              <a:cs typeface="B Nazanin" pitchFamily="2" charset="-78"/>
            </a:endParaRPr>
          </a:p>
          <a:p>
            <a:pPr algn="just"/>
            <a:r>
              <a:rPr lang="ar-SA" sz="2700" dirty="0">
                <a:cs typeface="B Nazanin" pitchFamily="2" charset="-78"/>
              </a:rPr>
              <a:t>-  </a:t>
            </a:r>
            <a:r>
              <a:rPr lang="ar-SA" sz="2700" b="1" dirty="0">
                <a:cs typeface="B Nazanin" pitchFamily="2" charset="-78"/>
              </a:rPr>
              <a:t>ادغام غیر‌مرتبط: </a:t>
            </a:r>
            <a:r>
              <a:rPr lang="ar-SA" sz="2700" dirty="0">
                <a:cs typeface="B Nazanin" pitchFamily="2" charset="-78"/>
              </a:rPr>
              <a:t>هر گاه دو شرکت با رشته فعاليت مختلف و غيرهمگون با يکديگر ادغام شوند اين ادغام از نوع غير مرتبط تلقي مي‌شود. براي مثال مي‌توان به ادغام يک شرکت لوازم خانگي با يک شرکت پتروشيمي اشاره نمود</a:t>
            </a:r>
            <a:r>
              <a:rPr lang="ar-SA" sz="2700" dirty="0" smtClean="0">
                <a:cs typeface="B Nazanin" pitchFamily="2" charset="-78"/>
              </a:rPr>
              <a:t>.</a:t>
            </a:r>
            <a:endParaRPr lang="en-US" sz="27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35</a:t>
            </a:fld>
            <a:endParaRPr lang="fa-IR"/>
          </a:p>
        </p:txBody>
      </p:sp>
    </p:spTree>
    <p:extLst>
      <p:ext uri="{BB962C8B-B14F-4D97-AF65-F5344CB8AC3E}">
        <p14:creationId xmlns:p14="http://schemas.microsoft.com/office/powerpoint/2010/main" val="21419050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7239" y="548680"/>
            <a:ext cx="7119135" cy="5693866"/>
          </a:xfrm>
          <a:prstGeom prst="rect">
            <a:avLst/>
          </a:prstGeom>
        </p:spPr>
        <p:txBody>
          <a:bodyPr wrap="square">
            <a:spAutoFit/>
          </a:bodyPr>
          <a:lstStyle/>
          <a:p>
            <a:r>
              <a:rPr lang="ar-SA" sz="2800" b="1" dirty="0">
                <a:cs typeface="B Nazanin" pitchFamily="2" charset="-78"/>
              </a:rPr>
              <a:t>مسائل منابع انسانی در ادغام‌ها </a:t>
            </a:r>
            <a:endParaRPr lang="en-US" sz="2800" b="1" dirty="0">
              <a:cs typeface="B Nazanin" pitchFamily="2" charset="-78"/>
            </a:endParaRPr>
          </a:p>
          <a:p>
            <a:pPr algn="just"/>
            <a:r>
              <a:rPr lang="ar-SA" sz="2800" dirty="0">
                <a:cs typeface="B Nazanin" pitchFamily="2" charset="-78"/>
              </a:rPr>
              <a:t>بدون ترديد يکي از حساس‌ترين و چالش‌برانگيزترين موضوعات در زمينه ادغام و اکتساب به نيروهاي انساني شرکت‌ها مربوط مي‌شود. شايد بتوان گفت در اغلب موارد ميزان توانايي مديران در اعمال مديريت مطلوب </a:t>
            </a:r>
            <a:r>
              <a:rPr lang="ar-SA" sz="2800" dirty="0" smtClean="0">
                <a:cs typeface="B Nazanin" pitchFamily="2" charset="-78"/>
              </a:rPr>
              <a:t>منا</a:t>
            </a:r>
            <a:r>
              <a:rPr lang="fa-IR" sz="2800" dirty="0">
                <a:cs typeface="B Nazanin" pitchFamily="2" charset="-78"/>
              </a:rPr>
              <a:t>ب</a:t>
            </a:r>
            <a:r>
              <a:rPr lang="ar-SA" sz="2800" dirty="0" smtClean="0">
                <a:cs typeface="B Nazanin" pitchFamily="2" charset="-78"/>
              </a:rPr>
              <a:t>ع </a:t>
            </a:r>
            <a:r>
              <a:rPr lang="ar-SA" sz="2800" dirty="0">
                <a:cs typeface="B Nazanin" pitchFamily="2" charset="-78"/>
              </a:rPr>
              <a:t>انساني و فايق آمدن بر مشکلات و مقاومت‌هاي کارکنان، تا حد زيادي تعيين کننده ميزان موفقيت ادغام يا اکتساب خواهد بود. به عبارت ديگر، با توجه به نقش حياتي سرمايه انساني در موفقيت يا ناکامي شرکت‌ها در رسيدن به اهداف خود، ميزان توفيق مديران در حل و فصل مسالمت‌آميز ناهمساني فرهنگي و اختلاف سليقه کارکنان شرکت‌هاي ادغام شده، نقش مؤثري در موفقيت ادغام و اکتساب و نيل به اهداف خواهد داشت. در خصوص منابع انساني پرداختن به امور زير در هنگام ادغام حائز اهميت زيادي است:</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36</a:t>
            </a:fld>
            <a:endParaRPr lang="fa-IR"/>
          </a:p>
        </p:txBody>
      </p:sp>
    </p:spTree>
    <p:extLst>
      <p:ext uri="{BB962C8B-B14F-4D97-AF65-F5344CB8AC3E}">
        <p14:creationId xmlns:p14="http://schemas.microsoft.com/office/powerpoint/2010/main" val="34959287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860504"/>
            <a:ext cx="6408712" cy="5509200"/>
          </a:xfrm>
          <a:prstGeom prst="rect">
            <a:avLst/>
          </a:prstGeom>
        </p:spPr>
        <p:txBody>
          <a:bodyPr wrap="square">
            <a:spAutoFit/>
          </a:bodyPr>
          <a:lstStyle/>
          <a:p>
            <a:pPr lvl="0" algn="just"/>
            <a:r>
              <a:rPr lang="fa-IR" sz="3200" dirty="0" smtClean="0">
                <a:cs typeface="B Nazanin" pitchFamily="2" charset="-78"/>
              </a:rPr>
              <a:t>1- </a:t>
            </a:r>
            <a:r>
              <a:rPr lang="ar-SA" sz="3200" dirty="0" smtClean="0">
                <a:cs typeface="B Nazanin" pitchFamily="2" charset="-78"/>
              </a:rPr>
              <a:t>ایجاد </a:t>
            </a:r>
            <a:r>
              <a:rPr lang="ar-SA" sz="3200" dirty="0">
                <a:cs typeface="B Nazanin" pitchFamily="2" charset="-78"/>
              </a:rPr>
              <a:t>ارتباطات کارآمد </a:t>
            </a:r>
            <a:endParaRPr lang="en-US" sz="3200" dirty="0">
              <a:cs typeface="B Nazanin" pitchFamily="2" charset="-78"/>
            </a:endParaRPr>
          </a:p>
          <a:p>
            <a:pPr lvl="0" algn="just"/>
            <a:r>
              <a:rPr lang="fa-IR" sz="3200" dirty="0" smtClean="0">
                <a:cs typeface="B Nazanin" pitchFamily="2" charset="-78"/>
              </a:rPr>
              <a:t>2- </a:t>
            </a:r>
            <a:r>
              <a:rPr lang="ar-SA" sz="3200" dirty="0" smtClean="0">
                <a:cs typeface="B Nazanin" pitchFamily="2" charset="-78"/>
              </a:rPr>
              <a:t>پرداختن </a:t>
            </a:r>
            <a:r>
              <a:rPr lang="ar-SA" sz="3200" dirty="0">
                <a:cs typeface="B Nazanin" pitchFamily="2" charset="-78"/>
              </a:rPr>
              <a:t>به ناامنی شغلی (نگرانی</a:t>
            </a:r>
            <a:r>
              <a:rPr lang="en-US" sz="3200" dirty="0">
                <a:cs typeface="B Nazanin" pitchFamily="2" charset="-78"/>
              </a:rPr>
              <a:t>‌</a:t>
            </a:r>
            <a:r>
              <a:rPr lang="ar-SA" sz="3200" dirty="0">
                <a:cs typeface="B Nazanin" pitchFamily="2" charset="-78"/>
              </a:rPr>
              <a:t>های از دست دادن شغل در کارکنان)</a:t>
            </a:r>
            <a:endParaRPr lang="en-US" sz="3200" dirty="0">
              <a:cs typeface="B Nazanin" pitchFamily="2" charset="-78"/>
            </a:endParaRPr>
          </a:p>
          <a:p>
            <a:pPr lvl="0" algn="just"/>
            <a:r>
              <a:rPr lang="fa-IR" sz="3200" dirty="0" smtClean="0">
                <a:cs typeface="B Nazanin" pitchFamily="2" charset="-78"/>
              </a:rPr>
              <a:t>3- </a:t>
            </a:r>
            <a:r>
              <a:rPr lang="ar-SA" sz="3200" dirty="0" smtClean="0">
                <a:cs typeface="B Nazanin" pitchFamily="2" charset="-78"/>
              </a:rPr>
              <a:t>شفاف‌سازي </a:t>
            </a:r>
            <a:r>
              <a:rPr lang="ar-SA" sz="3200" dirty="0">
                <a:cs typeface="B Nazanin" pitchFamily="2" charset="-78"/>
              </a:rPr>
              <a:t>مواردي مانند مزایا، هزینه</a:t>
            </a:r>
            <a:r>
              <a:rPr lang="en-US" sz="3200" dirty="0">
                <a:cs typeface="B Nazanin" pitchFamily="2" charset="-78"/>
              </a:rPr>
              <a:t>‌</a:t>
            </a:r>
            <a:r>
              <a:rPr lang="ar-SA" sz="3200" dirty="0">
                <a:cs typeface="B Nazanin" pitchFamily="2" charset="-78"/>
              </a:rPr>
              <a:t>ها و تعدیل نیرو </a:t>
            </a:r>
            <a:endParaRPr lang="en-US" sz="3200" dirty="0">
              <a:cs typeface="B Nazanin" pitchFamily="2" charset="-78"/>
            </a:endParaRPr>
          </a:p>
          <a:p>
            <a:pPr lvl="0" algn="just"/>
            <a:r>
              <a:rPr lang="fa-IR" sz="3200" dirty="0" smtClean="0">
                <a:cs typeface="B Nazanin" pitchFamily="2" charset="-78"/>
              </a:rPr>
              <a:t>4- </a:t>
            </a:r>
            <a:r>
              <a:rPr lang="ar-SA" sz="3200" dirty="0" smtClean="0">
                <a:cs typeface="B Nazanin" pitchFamily="2" charset="-78"/>
              </a:rPr>
              <a:t>بازنشستگی </a:t>
            </a:r>
            <a:r>
              <a:rPr lang="ar-SA" sz="3200" dirty="0">
                <a:cs typeface="B Nazanin" pitchFamily="2" charset="-78"/>
              </a:rPr>
              <a:t>پیش از موعد </a:t>
            </a:r>
            <a:endParaRPr lang="en-US" sz="3200" dirty="0">
              <a:cs typeface="B Nazanin" pitchFamily="2" charset="-78"/>
            </a:endParaRPr>
          </a:p>
          <a:p>
            <a:pPr lvl="0" algn="just"/>
            <a:r>
              <a:rPr lang="fa-IR" sz="3200" dirty="0" smtClean="0">
                <a:cs typeface="B Nazanin" pitchFamily="2" charset="-78"/>
              </a:rPr>
              <a:t>5- </a:t>
            </a:r>
            <a:r>
              <a:rPr lang="ar-SA" sz="3200" dirty="0" smtClean="0">
                <a:cs typeface="B Nazanin" pitchFamily="2" charset="-78"/>
              </a:rPr>
              <a:t>تجدید </a:t>
            </a:r>
            <a:r>
              <a:rPr lang="ar-SA" sz="3200" dirty="0">
                <a:cs typeface="B Nazanin" pitchFamily="2" charset="-78"/>
              </a:rPr>
              <a:t>ساختار </a:t>
            </a:r>
            <a:endParaRPr lang="en-US" sz="3200" dirty="0">
              <a:cs typeface="B Nazanin" pitchFamily="2" charset="-78"/>
            </a:endParaRPr>
          </a:p>
          <a:p>
            <a:pPr lvl="0" algn="just"/>
            <a:r>
              <a:rPr lang="fa-IR" sz="3200" dirty="0" smtClean="0">
                <a:cs typeface="B Nazanin" pitchFamily="2" charset="-78"/>
              </a:rPr>
              <a:t>6- </a:t>
            </a:r>
            <a:r>
              <a:rPr lang="ar-SA" sz="3200" dirty="0" smtClean="0">
                <a:cs typeface="B Nazanin" pitchFamily="2" charset="-78"/>
              </a:rPr>
              <a:t>سیستم</a:t>
            </a:r>
            <a:r>
              <a:rPr lang="en-US" sz="3200" dirty="0">
                <a:cs typeface="B Nazanin" pitchFamily="2" charset="-78"/>
              </a:rPr>
              <a:t>‌</a:t>
            </a:r>
            <a:r>
              <a:rPr lang="ar-SA" sz="3200" dirty="0">
                <a:cs typeface="B Nazanin" pitchFamily="2" charset="-78"/>
              </a:rPr>
              <a:t>های کمکی و مشاوره </a:t>
            </a:r>
            <a:endParaRPr lang="en-US" sz="3200" dirty="0">
              <a:cs typeface="B Nazanin" pitchFamily="2" charset="-78"/>
            </a:endParaRPr>
          </a:p>
          <a:p>
            <a:pPr lvl="0" algn="just"/>
            <a:r>
              <a:rPr lang="fa-IR" sz="3200" dirty="0" smtClean="0">
                <a:cs typeface="B Nazanin" pitchFamily="2" charset="-78"/>
              </a:rPr>
              <a:t>7- </a:t>
            </a:r>
            <a:r>
              <a:rPr lang="ar-SA" sz="3200" dirty="0" smtClean="0">
                <a:cs typeface="B Nazanin" pitchFamily="2" charset="-78"/>
              </a:rPr>
              <a:t>ایجاد </a:t>
            </a:r>
            <a:r>
              <a:rPr lang="ar-SA" sz="3200" dirty="0">
                <a:cs typeface="B Nazanin" pitchFamily="2" charset="-78"/>
              </a:rPr>
              <a:t>یک فرهنگ جدید سازمانی </a:t>
            </a:r>
            <a:endParaRPr lang="en-US" sz="3200" dirty="0">
              <a:cs typeface="B Nazanin" pitchFamily="2" charset="-78"/>
            </a:endParaRPr>
          </a:p>
          <a:p>
            <a:pPr lvl="0" algn="just"/>
            <a:r>
              <a:rPr lang="fa-IR" sz="3200" dirty="0" smtClean="0">
                <a:cs typeface="B Nazanin" pitchFamily="2" charset="-78"/>
              </a:rPr>
              <a:t>8- </a:t>
            </a:r>
            <a:r>
              <a:rPr lang="ar-SA" sz="3200" dirty="0" smtClean="0">
                <a:cs typeface="B Nazanin" pitchFamily="2" charset="-78"/>
              </a:rPr>
              <a:t>ایجاد </a:t>
            </a:r>
            <a:r>
              <a:rPr lang="ar-SA" sz="3200" dirty="0">
                <a:cs typeface="B Nazanin" pitchFamily="2" charset="-78"/>
              </a:rPr>
              <a:t>نقش</a:t>
            </a:r>
            <a:r>
              <a:rPr lang="en-US" sz="3200" dirty="0">
                <a:cs typeface="B Nazanin" pitchFamily="2" charset="-78"/>
              </a:rPr>
              <a:t>‌</a:t>
            </a:r>
            <a:r>
              <a:rPr lang="ar-SA" sz="3200" dirty="0">
                <a:cs typeface="B Nazanin" pitchFamily="2" charset="-78"/>
              </a:rPr>
              <a:t>های جدید و آموزش</a:t>
            </a:r>
            <a:endParaRPr lang="en-US" sz="3200" dirty="0">
              <a:cs typeface="B Nazanin" pitchFamily="2" charset="-78"/>
            </a:endParaRPr>
          </a:p>
          <a:p>
            <a:pPr algn="just"/>
            <a:r>
              <a:rPr lang="ar-SA" sz="3200" b="1" dirty="0">
                <a:cs typeface="B Nazanin" pitchFamily="2" charset="-78"/>
              </a:rPr>
              <a:t> </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37</a:t>
            </a:fld>
            <a:endParaRPr lang="fa-IR"/>
          </a:p>
        </p:txBody>
      </p:sp>
    </p:spTree>
    <p:extLst>
      <p:ext uri="{BB962C8B-B14F-4D97-AF65-F5344CB8AC3E}">
        <p14:creationId xmlns:p14="http://schemas.microsoft.com/office/powerpoint/2010/main" val="6655599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2527" y="836712"/>
            <a:ext cx="6552728" cy="4524315"/>
          </a:xfrm>
          <a:prstGeom prst="rect">
            <a:avLst/>
          </a:prstGeom>
        </p:spPr>
        <p:txBody>
          <a:bodyPr wrap="square">
            <a:spAutoFit/>
          </a:bodyPr>
          <a:lstStyle/>
          <a:p>
            <a:pPr algn="just"/>
            <a:r>
              <a:rPr lang="ar-SA" sz="3200" b="1" dirty="0">
                <a:cs typeface="B Nazanin" pitchFamily="2" charset="-78"/>
              </a:rPr>
              <a:t>اکتساب </a:t>
            </a:r>
            <a:endParaRPr lang="en-US" sz="3200" b="1" dirty="0">
              <a:cs typeface="B Nazanin" pitchFamily="2" charset="-78"/>
            </a:endParaRPr>
          </a:p>
          <a:p>
            <a:pPr algn="just"/>
            <a:r>
              <a:rPr lang="ar-SA" sz="3200" dirty="0">
                <a:cs typeface="B Nazanin" pitchFamily="2" charset="-78"/>
              </a:rPr>
              <a:t>زمانی که شرکت </a:t>
            </a:r>
            <a:r>
              <a:rPr lang="en-US" sz="3200" dirty="0">
                <a:cs typeface="B Nazanin" pitchFamily="2" charset="-78"/>
              </a:rPr>
              <a:t>A</a:t>
            </a:r>
            <a:r>
              <a:rPr lang="ar-SA" sz="3200" dirty="0">
                <a:cs typeface="B Nazanin" pitchFamily="2" charset="-78"/>
              </a:rPr>
              <a:t> بخشی از دارایی‌ها یا سهام شرکت </a:t>
            </a:r>
            <a:r>
              <a:rPr lang="en-US" sz="3200" dirty="0">
                <a:cs typeface="B Nazanin" pitchFamily="2" charset="-78"/>
              </a:rPr>
              <a:t>B</a:t>
            </a:r>
            <a:r>
              <a:rPr lang="ar-SA" sz="3200" dirty="0">
                <a:cs typeface="B Nazanin" pitchFamily="2" charset="-78"/>
              </a:rPr>
              <a:t> را ‌خريداري مي‌کند، در این فرآیند </a:t>
            </a:r>
            <a:r>
              <a:rPr lang="en-US" sz="3200" dirty="0">
                <a:cs typeface="B Nazanin" pitchFamily="2" charset="-78"/>
              </a:rPr>
              <a:t>A</a:t>
            </a:r>
            <a:r>
              <a:rPr lang="ar-SA" sz="3200" dirty="0">
                <a:cs typeface="B Nazanin" pitchFamily="2" charset="-78"/>
              </a:rPr>
              <a:t> می‌تواند با خرید کل سهام و یا دارایی‌های شرکت </a:t>
            </a:r>
            <a:r>
              <a:rPr lang="en-US" sz="3200" dirty="0">
                <a:cs typeface="B Nazanin" pitchFamily="2" charset="-78"/>
              </a:rPr>
              <a:t>B</a:t>
            </a:r>
            <a:r>
              <a:rPr lang="ar-SA" sz="3200" dirty="0">
                <a:cs typeface="B Nazanin" pitchFamily="2" charset="-78"/>
              </a:rPr>
              <a:t> آن را منحل و تصفیه نماید. اکتساب ممکن است دوستانه یا خصمانه صورت گیرد ولی بر خلاف ادغام، در اکتساب معمولاً شرکت‌ها همچنان باقی می‌مانند و به موجوديت و فعاليت خود ادامه مي‌دهند و لذا شرکت جدیدی نیز ایجاد نمی‌گردد.</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38</a:t>
            </a:fld>
            <a:endParaRPr lang="fa-IR"/>
          </a:p>
        </p:txBody>
      </p:sp>
    </p:spTree>
    <p:extLst>
      <p:ext uri="{BB962C8B-B14F-4D97-AF65-F5344CB8AC3E}">
        <p14:creationId xmlns:p14="http://schemas.microsoft.com/office/powerpoint/2010/main" val="18040476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92696"/>
            <a:ext cx="6552728" cy="4832092"/>
          </a:xfrm>
          <a:prstGeom prst="rect">
            <a:avLst/>
          </a:prstGeom>
        </p:spPr>
        <p:txBody>
          <a:bodyPr wrap="square">
            <a:spAutoFit/>
          </a:bodyPr>
          <a:lstStyle/>
          <a:p>
            <a:pPr lvl="0" algn="just"/>
            <a:r>
              <a:rPr lang="ar-SA" sz="2800" dirty="0">
                <a:cs typeface="B Nazanin" pitchFamily="2" charset="-78"/>
              </a:rPr>
              <a:t>معادل قیضه مالکیت می‌باشد و اين دو واژه معمولاً بجاي هم به‌کار برده مي‌شوند؛</a:t>
            </a:r>
            <a:endParaRPr lang="en-US" sz="2800" dirty="0">
              <a:cs typeface="B Nazanin" pitchFamily="2" charset="-78"/>
            </a:endParaRPr>
          </a:p>
          <a:p>
            <a:pPr lvl="0" algn="just"/>
            <a:r>
              <a:rPr lang="ar-SA" sz="2800" dirty="0">
                <a:cs typeface="B Nazanin" pitchFamily="2" charset="-78"/>
              </a:rPr>
              <a:t>ممکن است به صورت دوستانه و از طریق پیشنهاد خرید و با هماهنگی و موافقت هیأت مدیره صورت گیرد. در اکتساب دوستانه شرکت هدف می‌پذیرد که مورد خرید قرار گیرد؛</a:t>
            </a:r>
            <a:endParaRPr lang="en-US" sz="2800" dirty="0">
              <a:cs typeface="B Nazanin" pitchFamily="2" charset="-78"/>
            </a:endParaRPr>
          </a:p>
          <a:p>
            <a:pPr lvl="0" algn="just"/>
            <a:r>
              <a:rPr lang="ar-SA" sz="2800" dirty="0">
                <a:cs typeface="B Nazanin" pitchFamily="2" charset="-78"/>
              </a:rPr>
              <a:t>می‌تواند به‌صورت غيردوستانه يا خصمانه و بدون هماهنگی هیأت مدیره باشد. در اکتساب غیر‌دوستانه توافقی بین شرکت هدف و خریدار وجود ندارد؛ </a:t>
            </a:r>
            <a:endParaRPr lang="en-US" sz="2800" dirty="0">
              <a:cs typeface="B Nazanin" pitchFamily="2" charset="-78"/>
            </a:endParaRPr>
          </a:p>
          <a:p>
            <a:pPr lvl="0" algn="just"/>
            <a:r>
              <a:rPr lang="ar-SA" sz="2800" dirty="0">
                <a:cs typeface="B Nazanin" pitchFamily="2" charset="-78"/>
              </a:rPr>
              <a:t>اکتساب می‌تواند به‌صورت نقدی، نسیه و معاوضه سهام یا اوراق بدهی باشد. کسب مالکیت شرکت هدف با خرید سهام و یا معاوضه سهام می‌تواند دوستانه و یا خصمانه باشد</a:t>
            </a:r>
            <a:r>
              <a:rPr lang="ar-SA" sz="2800" dirty="0" smtClean="0">
                <a:cs typeface="B Nazanin" pitchFamily="2" charset="-78"/>
              </a:rPr>
              <a:t>؛</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39</a:t>
            </a:fld>
            <a:endParaRPr lang="fa-IR"/>
          </a:p>
        </p:txBody>
      </p:sp>
    </p:spTree>
    <p:extLst>
      <p:ext uri="{BB962C8B-B14F-4D97-AF65-F5344CB8AC3E}">
        <p14:creationId xmlns:p14="http://schemas.microsoft.com/office/powerpoint/2010/main" val="12683322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7467600" cy="5925272"/>
          </a:xfrm>
        </p:spPr>
        <p:txBody>
          <a:bodyPr>
            <a:normAutofit/>
          </a:bodyPr>
          <a:lstStyle/>
          <a:p>
            <a:pPr algn="just"/>
            <a:r>
              <a:rPr lang="ar-SA" sz="2800" b="1" dirty="0">
                <a:cs typeface="B Nazanin" pitchFamily="2" charset="-78"/>
              </a:rPr>
              <a:t>روشهای تامین مالی خارجی</a:t>
            </a:r>
            <a:endParaRPr lang="en-US" sz="2800" b="1" dirty="0">
              <a:cs typeface="B Nazanin" pitchFamily="2" charset="-78"/>
            </a:endParaRPr>
          </a:p>
          <a:p>
            <a:pPr algn="just"/>
            <a:r>
              <a:rPr lang="en-US" sz="2800" dirty="0">
                <a:cs typeface="B Nazanin" pitchFamily="2" charset="-78"/>
              </a:rPr>
              <a:t> </a:t>
            </a:r>
            <a:r>
              <a:rPr lang="ar-SA" sz="2800" dirty="0">
                <a:cs typeface="B Nazanin" pitchFamily="2" charset="-78"/>
              </a:rPr>
              <a:t>نحوه تامین مالی و تهیه بودجه</a:t>
            </a:r>
            <a:r>
              <a:rPr lang="en-US" sz="2800" dirty="0">
                <a:cs typeface="B Nazanin" pitchFamily="2" charset="-78"/>
              </a:rPr>
              <a:t>  </a:t>
            </a:r>
            <a:r>
              <a:rPr lang="ar-SA" sz="2800" dirty="0">
                <a:cs typeface="B Nazanin" pitchFamily="2" charset="-78"/>
              </a:rPr>
              <a:t>اجرایی لازم برای انجام پروژه های زیربنایی و بهره برداری از محصولات و خدمات حاصل از آنها در حال حاضر به عنوان یکی از مهمترین چالش های پیش روی کشورهای در حال توسعه مطرح می باشد</a:t>
            </a:r>
            <a:r>
              <a:rPr lang="en-US" sz="2800" dirty="0">
                <a:cs typeface="B Nazanin" pitchFamily="2" charset="-78"/>
              </a:rPr>
              <a:t>.</a:t>
            </a:r>
            <a:r>
              <a:rPr lang="ar-SA" sz="2800" dirty="0">
                <a:cs typeface="B Nazanin" pitchFamily="2" charset="-78"/>
              </a:rPr>
              <a:t> با توجه به وضعیت خاص کشورهای در حال توسعه و بحران های مالی در این کشورها امکان تامین سرمایه مورد نیاز برای اجرای پروژه های بزرگ به راحتی فراهم نمی شود ، لذا استفاده از راه دیگر ، یعنی جذب سرمایه های خارجی در این کشورها مورد توجه قرار می گیرد.استفاده از سرمایه های خارجی به روش های قرضی (استقراضی) غیر قرضی (سرمایه گذاری) صورت مي پذيرد:</a:t>
            </a:r>
            <a:endParaRPr lang="en-US" sz="2800" dirty="0">
              <a:cs typeface="B Nazanin" pitchFamily="2" charset="-78"/>
            </a:endParaRPr>
          </a:p>
          <a:p>
            <a:pPr algn="just"/>
            <a:endParaRPr lang="fa-IR" sz="28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4</a:t>
            </a:fld>
            <a:endParaRPr lang="fa-IR"/>
          </a:p>
        </p:txBody>
      </p:sp>
    </p:spTree>
    <p:extLst>
      <p:ext uri="{BB962C8B-B14F-4D97-AF65-F5344CB8AC3E}">
        <p14:creationId xmlns:p14="http://schemas.microsoft.com/office/powerpoint/2010/main" val="5620829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92696"/>
            <a:ext cx="7128792" cy="5909310"/>
          </a:xfrm>
          <a:prstGeom prst="rect">
            <a:avLst/>
          </a:prstGeom>
        </p:spPr>
        <p:txBody>
          <a:bodyPr wrap="square">
            <a:spAutoFit/>
          </a:bodyPr>
          <a:lstStyle/>
          <a:p>
            <a:pPr lvl="0" algn="just"/>
            <a:r>
              <a:rPr lang="ar-SA" sz="2700" dirty="0">
                <a:cs typeface="B Nazanin" pitchFamily="2" charset="-78"/>
              </a:rPr>
              <a:t>اكتساب مي تواند كامل و يا جزئي باشد. اكتساب در صورتي كه با تملک بيش از 90 درصد شرکت مقابل باشد اكتساب كامل به شمار مي‌رود و به قبضه مالكيت تعبير مي‌شود. اکتساب جزئی به معني  افزايش قدرت شرکت از طريق انتخاب تعداد بيشتري از اعضاي هيأت مديره شرکت هدف مي‌باشد؛ </a:t>
            </a:r>
            <a:endParaRPr lang="en-US" sz="2700" dirty="0">
              <a:cs typeface="B Nazanin" pitchFamily="2" charset="-78"/>
            </a:endParaRPr>
          </a:p>
          <a:p>
            <a:pPr lvl="0" algn="just"/>
            <a:r>
              <a:rPr lang="ar-SA" sz="2700" dirty="0">
                <a:cs typeface="B Nazanin" pitchFamily="2" charset="-78"/>
              </a:rPr>
              <a:t>اكتساب مي‌تواند از طريق ارائه پيشنهاد خرید به مديران و يا سهامداران صورت گيرد؛ </a:t>
            </a:r>
            <a:endParaRPr lang="en-US" sz="2700" dirty="0">
              <a:cs typeface="B Nazanin" pitchFamily="2" charset="-78"/>
            </a:endParaRPr>
          </a:p>
          <a:p>
            <a:pPr lvl="0" algn="just"/>
            <a:r>
              <a:rPr lang="ar-SA" sz="2700" dirty="0">
                <a:cs typeface="B Nazanin" pitchFamily="2" charset="-78"/>
              </a:rPr>
              <a:t>قبضه مالكيت عمدتاً به روش‌هاي ادغام و خريد خصمانه اطلاق مي‌گردد.</a:t>
            </a:r>
            <a:endParaRPr lang="en-US" sz="2700" dirty="0">
              <a:cs typeface="B Nazanin" pitchFamily="2" charset="-78"/>
            </a:endParaRPr>
          </a:p>
          <a:p>
            <a:pPr lvl="0" algn="just"/>
            <a:r>
              <a:rPr lang="ar-SA" sz="2700" dirty="0">
                <a:cs typeface="B Nazanin" pitchFamily="2" charset="-78"/>
              </a:rPr>
              <a:t>اكتساب مي‌تواند از طريق افزايش سرمايه يا بدهي و ايجاد اهرم تأمين مالي گردد. </a:t>
            </a:r>
            <a:endParaRPr lang="en-US" sz="2700" dirty="0">
              <a:cs typeface="B Nazanin" pitchFamily="2" charset="-78"/>
            </a:endParaRPr>
          </a:p>
          <a:p>
            <a:pPr lvl="0" algn="just"/>
            <a:r>
              <a:rPr lang="ar-SA" sz="2700" dirty="0">
                <a:cs typeface="B Nazanin" pitchFamily="2" charset="-78"/>
              </a:rPr>
              <a:t>اکتساب معمولاً به شکل یک تقاضای عمومی از سهامداران برای فروش سهام خود در مقابل نقد و یا معاوضه با سهام و اوراق بهادار دیگر می‌باشد؛ </a:t>
            </a:r>
            <a:endParaRPr lang="en-US" sz="27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40</a:t>
            </a:fld>
            <a:endParaRPr lang="fa-IR"/>
          </a:p>
        </p:txBody>
      </p:sp>
    </p:spTree>
    <p:extLst>
      <p:ext uri="{BB962C8B-B14F-4D97-AF65-F5344CB8AC3E}">
        <p14:creationId xmlns:p14="http://schemas.microsoft.com/office/powerpoint/2010/main" val="8902152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692696"/>
            <a:ext cx="6768752" cy="5016758"/>
          </a:xfrm>
          <a:prstGeom prst="rect">
            <a:avLst/>
          </a:prstGeom>
        </p:spPr>
        <p:txBody>
          <a:bodyPr wrap="square">
            <a:spAutoFit/>
          </a:bodyPr>
          <a:lstStyle/>
          <a:p>
            <a:pPr lvl="0" algn="just"/>
            <a:r>
              <a:rPr lang="ar-SA" sz="3200" dirty="0">
                <a:cs typeface="B Nazanin" pitchFamily="2" charset="-78"/>
              </a:rPr>
              <a:t>قيمت پيشنهادي براي اکتساب و قبضه مالکيت معمولاً در سطحي بالاتر از قیمت بازار و داراي صرف است. البته قیمت پیشنهادی جهت خرید درصدی از سهام ممکن است با قيمت پيشنهادي براي خريد کل سهام شرکت هدف متفاوت باشد؛</a:t>
            </a:r>
            <a:endParaRPr lang="en-US" sz="3200" dirty="0">
              <a:cs typeface="B Nazanin" pitchFamily="2" charset="-78"/>
            </a:endParaRPr>
          </a:p>
          <a:p>
            <a:pPr lvl="0" algn="just"/>
            <a:r>
              <a:rPr lang="ar-SA" sz="3200" dirty="0">
                <a:cs typeface="B Nazanin" pitchFamily="2" charset="-78"/>
              </a:rPr>
              <a:t>معمولا قوانین و بورس‌ها الزام می‌کنند شرکتی که قصد اکتساب و تملک بیش از 5 درصد از سهام شرکت دیگر را دارد، قبل از هر اقدامي مقام ناظر بازار سرمايه و نیز شرکت هدف را از قصد خود مطلع نماید. </a:t>
            </a:r>
            <a:endParaRPr lang="en-US" sz="3200" dirty="0">
              <a:cs typeface="B Nazanin" pitchFamily="2" charset="-78"/>
            </a:endParaRPr>
          </a:p>
          <a:p>
            <a:pPr algn="just"/>
            <a:r>
              <a:rPr lang="ar-SA" sz="3200" dirty="0">
                <a:cs typeface="B Nazanin" pitchFamily="2" charset="-78"/>
              </a:rPr>
              <a:t> </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41</a:t>
            </a:fld>
            <a:endParaRPr lang="fa-IR"/>
          </a:p>
        </p:txBody>
      </p:sp>
    </p:spTree>
    <p:extLst>
      <p:ext uri="{BB962C8B-B14F-4D97-AF65-F5344CB8AC3E}">
        <p14:creationId xmlns:p14="http://schemas.microsoft.com/office/powerpoint/2010/main" val="7452823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7998" y="620688"/>
            <a:ext cx="6840760" cy="6124754"/>
          </a:xfrm>
          <a:prstGeom prst="rect">
            <a:avLst/>
          </a:prstGeom>
        </p:spPr>
        <p:txBody>
          <a:bodyPr wrap="square">
            <a:spAutoFit/>
          </a:bodyPr>
          <a:lstStyle/>
          <a:p>
            <a:pPr algn="just"/>
            <a:r>
              <a:rPr lang="ar-SA" sz="2800" b="1" dirty="0">
                <a:cs typeface="B Nazanin" pitchFamily="2" charset="-78"/>
              </a:rPr>
              <a:t>شيوه‌هاي متداول اکتساب</a:t>
            </a:r>
            <a:endParaRPr lang="en-US" sz="2800" b="1" dirty="0">
              <a:cs typeface="B Nazanin" pitchFamily="2" charset="-78"/>
            </a:endParaRPr>
          </a:p>
          <a:p>
            <a:pPr algn="just"/>
            <a:r>
              <a:rPr lang="ar-SA" sz="2800" dirty="0">
                <a:cs typeface="B Nazanin" pitchFamily="2" charset="-78"/>
              </a:rPr>
              <a:t>به‌طور کلي بر حسب نوع دارايي که در فرآيند اکتساب يا قبضه مالکيت به تملک اکتساب کننده در مي‌آيد يکي از دو شيوه زير قابل بررسي است:</a:t>
            </a:r>
            <a:endParaRPr lang="en-US" sz="2800" dirty="0">
              <a:cs typeface="B Nazanin" pitchFamily="2" charset="-78"/>
            </a:endParaRPr>
          </a:p>
          <a:p>
            <a:pPr algn="just"/>
            <a:r>
              <a:rPr lang="ar-SA" sz="2800" b="1" dirty="0">
                <a:cs typeface="B Nazanin" pitchFamily="2" charset="-78"/>
              </a:rPr>
              <a:t>الف) </a:t>
            </a:r>
            <a:r>
              <a:rPr lang="ar-SA" sz="2800" dirty="0">
                <a:cs typeface="B Nazanin" pitchFamily="2" charset="-78"/>
              </a:rPr>
              <a:t>خرید تمام يا بخشی از دارایی‌های یک شرکت (اکتساب دارايي‌ها) </a:t>
            </a:r>
            <a:endParaRPr lang="en-US" sz="2800" dirty="0">
              <a:cs typeface="B Nazanin" pitchFamily="2" charset="-78"/>
            </a:endParaRPr>
          </a:p>
          <a:p>
            <a:pPr algn="just"/>
            <a:r>
              <a:rPr lang="ar-SA" sz="2800" dirty="0">
                <a:cs typeface="B Nazanin" pitchFamily="2" charset="-78"/>
              </a:rPr>
              <a:t>در اين روش، شركت پيشنهاد دهنده تمام يا بخشي از دارايي‌هاي واقعي يا فيزيکي شركت ديگر را خريداري می‌کند.</a:t>
            </a:r>
            <a:endParaRPr lang="en-US" sz="2800" dirty="0">
              <a:cs typeface="B Nazanin" pitchFamily="2" charset="-78"/>
            </a:endParaRPr>
          </a:p>
          <a:p>
            <a:pPr algn="just"/>
            <a:r>
              <a:rPr lang="ar-SA" sz="2800" b="1" dirty="0">
                <a:cs typeface="B Nazanin" pitchFamily="2" charset="-78"/>
              </a:rPr>
              <a:t>ب) </a:t>
            </a:r>
            <a:r>
              <a:rPr lang="ar-SA" sz="2800" dirty="0">
                <a:cs typeface="B Nazanin" pitchFamily="2" charset="-78"/>
              </a:rPr>
              <a:t>خرید بخشی از سهام یک شرکت (اکتساب سهام)</a:t>
            </a:r>
            <a:r>
              <a:rPr lang="ar-SA" sz="2800" baseline="30000" dirty="0">
                <a:cs typeface="B Nazanin" pitchFamily="2" charset="-78"/>
              </a:rPr>
              <a:t> </a:t>
            </a:r>
            <a:endParaRPr lang="en-US" sz="2800" dirty="0">
              <a:cs typeface="B Nazanin" pitchFamily="2" charset="-78"/>
            </a:endParaRPr>
          </a:p>
          <a:p>
            <a:pPr algn="just"/>
            <a:r>
              <a:rPr lang="ar-SA" sz="2800" dirty="0">
                <a:cs typeface="B Nazanin" pitchFamily="2" charset="-78"/>
              </a:rPr>
              <a:t>در اين شيوه، هدف خريدار در واقع کسب مالکیت براي اعمال مدیریت و کنترل می‌باشد. در اكتساب از طريق سهام، شركت خريدار به اندازه كافي از سهام شرکت هدف را خريداري مي‌کند تا بتواند اهداف كنترلي خود را در شرکت دنبال نمايد.</a:t>
            </a:r>
            <a:endParaRPr lang="en-US" sz="2800" dirty="0">
              <a:cs typeface="B Nazanin" pitchFamily="2" charset="-78"/>
            </a:endParaRPr>
          </a:p>
          <a:p>
            <a:pPr algn="just"/>
            <a:r>
              <a:rPr lang="ar-SA" sz="2800" dirty="0">
                <a:cs typeface="B Nazanin" pitchFamily="2" charset="-78"/>
              </a:rPr>
              <a:t> </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42</a:t>
            </a:fld>
            <a:endParaRPr lang="fa-IR"/>
          </a:p>
        </p:txBody>
      </p:sp>
    </p:spTree>
    <p:extLst>
      <p:ext uri="{BB962C8B-B14F-4D97-AF65-F5344CB8AC3E}">
        <p14:creationId xmlns:p14="http://schemas.microsoft.com/office/powerpoint/2010/main" val="38808417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9888" y="1089290"/>
            <a:ext cx="6480720" cy="2554545"/>
          </a:xfrm>
          <a:prstGeom prst="rect">
            <a:avLst/>
          </a:prstGeom>
        </p:spPr>
        <p:txBody>
          <a:bodyPr wrap="square">
            <a:spAutoFit/>
          </a:bodyPr>
          <a:lstStyle/>
          <a:p>
            <a:pPr algn="just"/>
            <a:r>
              <a:rPr lang="ar-SA" sz="3200" b="1" dirty="0">
                <a:cs typeface="B Nazanin" pitchFamily="2" charset="-78"/>
              </a:rPr>
              <a:t>عوامل مشوق سطوح بالای قبضه مالکیت  </a:t>
            </a:r>
            <a:endParaRPr lang="en-US" sz="3200" b="1" dirty="0">
              <a:cs typeface="B Nazanin" pitchFamily="2" charset="-78"/>
            </a:endParaRPr>
          </a:p>
          <a:p>
            <a:pPr algn="just"/>
            <a:r>
              <a:rPr lang="ar-SA" sz="3200" dirty="0">
                <a:cs typeface="B Nazanin" pitchFamily="2" charset="-78"/>
              </a:rPr>
              <a:t>طي سال‌هاي اخير رويدادهايي به وقوع پيوسته که هر يک به نوبه خود موجب تشويق و تقويت اکتساب‌هاي گسترده در سطح جهان شده‌اند که براي نمونه برخي از آنها عبارتند از:</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43</a:t>
            </a:fld>
            <a:endParaRPr lang="fa-IR"/>
          </a:p>
        </p:txBody>
      </p:sp>
    </p:spTree>
    <p:extLst>
      <p:ext uri="{BB962C8B-B14F-4D97-AF65-F5344CB8AC3E}">
        <p14:creationId xmlns:p14="http://schemas.microsoft.com/office/powerpoint/2010/main" val="20912546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476672"/>
            <a:ext cx="6696744" cy="5693866"/>
          </a:xfrm>
          <a:prstGeom prst="rect">
            <a:avLst/>
          </a:prstGeom>
        </p:spPr>
        <p:txBody>
          <a:bodyPr wrap="square">
            <a:spAutoFit/>
          </a:bodyPr>
          <a:lstStyle/>
          <a:p>
            <a:pPr lvl="0" algn="just"/>
            <a:r>
              <a:rPr lang="fa-IR" sz="2800" dirty="0" smtClean="0">
                <a:cs typeface="B Nazanin" pitchFamily="2" charset="-78"/>
              </a:rPr>
              <a:t>1- </a:t>
            </a:r>
            <a:r>
              <a:rPr lang="ar-SA" sz="2800" dirty="0" smtClean="0">
                <a:cs typeface="B Nazanin" pitchFamily="2" charset="-78"/>
              </a:rPr>
              <a:t>آسان‌سازي ادغام‌ها</a:t>
            </a:r>
            <a:r>
              <a:rPr lang="en-US" sz="2800" dirty="0" smtClean="0">
                <a:cs typeface="B Nazanin" pitchFamily="2" charset="-78"/>
              </a:rPr>
              <a:t> </a:t>
            </a:r>
            <a:r>
              <a:rPr lang="ar-SA" sz="2800" dirty="0" smtClean="0">
                <a:cs typeface="B Nazanin" pitchFamily="2" charset="-78"/>
              </a:rPr>
              <a:t>ازطريق کاهش يا آزادسازی محدودیت‌های ادغام که توسط قوانين ضد‌تراست اعمال می‌شد؛ </a:t>
            </a:r>
            <a:endParaRPr lang="en-US" sz="2800" dirty="0" smtClean="0">
              <a:cs typeface="B Nazanin" pitchFamily="2" charset="-78"/>
            </a:endParaRPr>
          </a:p>
          <a:p>
            <a:pPr lvl="0" algn="just"/>
            <a:r>
              <a:rPr lang="fa-IR" sz="2800" dirty="0" smtClean="0">
                <a:cs typeface="B Nazanin" pitchFamily="2" charset="-78"/>
              </a:rPr>
              <a:t>2- </a:t>
            </a:r>
            <a:r>
              <a:rPr lang="ar-SA" sz="2800" dirty="0" smtClean="0">
                <a:cs typeface="B Nazanin" pitchFamily="2" charset="-78"/>
              </a:rPr>
              <a:t>کنارگذاری منابع از صنایعی که بر اساس تئوري مراحل رشد و بلوغ شرکت‌ها، از رشد کمتری برخوردارند و یا باید کوچک شوند؛  </a:t>
            </a:r>
            <a:endParaRPr lang="en-US" sz="2800" dirty="0" smtClean="0">
              <a:cs typeface="B Nazanin" pitchFamily="2" charset="-78"/>
            </a:endParaRPr>
          </a:p>
          <a:p>
            <a:pPr lvl="0" algn="just"/>
            <a:r>
              <a:rPr lang="fa-IR" sz="2800" dirty="0" smtClean="0">
                <a:cs typeface="B Nazanin" pitchFamily="2" charset="-78"/>
              </a:rPr>
              <a:t>3- </a:t>
            </a:r>
            <a:r>
              <a:rPr lang="ar-SA" sz="2800" dirty="0" smtClean="0">
                <a:cs typeface="B Nazanin" pitchFamily="2" charset="-78"/>
              </a:rPr>
              <a:t>آزادسازی قوانین صنایع مختلف که باعث تجدید ساختار گسترده‌ای در این صنایع شده است؛</a:t>
            </a:r>
            <a:endParaRPr lang="en-US" sz="2800" dirty="0" smtClean="0">
              <a:cs typeface="B Nazanin" pitchFamily="2" charset="-78"/>
            </a:endParaRPr>
          </a:p>
          <a:p>
            <a:pPr lvl="0" algn="just"/>
            <a:r>
              <a:rPr lang="fa-IR" sz="2800" dirty="0" smtClean="0">
                <a:cs typeface="B Nazanin" pitchFamily="2" charset="-78"/>
              </a:rPr>
              <a:t>4- </a:t>
            </a:r>
            <a:r>
              <a:rPr lang="ar-SA" sz="2800" dirty="0" smtClean="0">
                <a:cs typeface="B Nazanin" pitchFamily="2" charset="-78"/>
              </a:rPr>
              <a:t>بهبود در تکنولوژی قبضه مالکیت شامل:</a:t>
            </a:r>
            <a:endParaRPr lang="en-US" sz="2800" dirty="0" smtClean="0">
              <a:cs typeface="B Nazanin" pitchFamily="2" charset="-78"/>
            </a:endParaRPr>
          </a:p>
          <a:p>
            <a:pPr algn="just"/>
            <a:r>
              <a:rPr lang="ar-SA" sz="2800" dirty="0" smtClean="0">
                <a:cs typeface="B Nazanin" pitchFamily="2" charset="-78"/>
              </a:rPr>
              <a:t> - در دسترس بودن مشاوران و متخصصان قانونی </a:t>
            </a:r>
            <a:endParaRPr lang="en-US" sz="2800" dirty="0" smtClean="0">
              <a:cs typeface="B Nazanin" pitchFamily="2" charset="-78"/>
            </a:endParaRPr>
          </a:p>
          <a:p>
            <a:pPr algn="just"/>
            <a:r>
              <a:rPr lang="ar-SA" sz="2800" dirty="0" smtClean="0">
                <a:cs typeface="B Nazanin" pitchFamily="2" charset="-78"/>
              </a:rPr>
              <a:t> - در دسترس بودن مشاوران و متخصصان قانونی مالی</a:t>
            </a:r>
            <a:endParaRPr lang="en-US" sz="2800" dirty="0" smtClean="0">
              <a:cs typeface="B Nazanin" pitchFamily="2" charset="-78"/>
            </a:endParaRPr>
          </a:p>
          <a:p>
            <a:pPr algn="just"/>
            <a:r>
              <a:rPr lang="ar-SA" sz="2800" dirty="0" smtClean="0">
                <a:cs typeface="B Nazanin" pitchFamily="2" charset="-78"/>
              </a:rPr>
              <a:t> - بهبود در تکنولوژی مالی (مانند انتشار اوراق قرضه با ریسک بالا)</a:t>
            </a:r>
            <a:r>
              <a:rPr lang="en-US" sz="2800" dirty="0" smtClean="0">
                <a:cs typeface="B Nazanin" pitchFamily="2" charset="-78"/>
              </a:rPr>
              <a:t>.</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44</a:t>
            </a:fld>
            <a:endParaRPr lang="fa-IR"/>
          </a:p>
        </p:txBody>
      </p:sp>
    </p:spTree>
    <p:extLst>
      <p:ext uri="{BB962C8B-B14F-4D97-AF65-F5344CB8AC3E}">
        <p14:creationId xmlns:p14="http://schemas.microsoft.com/office/powerpoint/2010/main" val="34494946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4298" y="696649"/>
            <a:ext cx="6552728" cy="5693866"/>
          </a:xfrm>
          <a:prstGeom prst="rect">
            <a:avLst/>
          </a:prstGeom>
        </p:spPr>
        <p:txBody>
          <a:bodyPr wrap="square">
            <a:spAutoFit/>
          </a:bodyPr>
          <a:lstStyle/>
          <a:p>
            <a:pPr algn="just"/>
            <a:r>
              <a:rPr lang="ar-SA" sz="2800" b="1" dirty="0">
                <a:cs typeface="B Nazanin" pitchFamily="2" charset="-78"/>
              </a:rPr>
              <a:t>قبضه مالکیت و تجدید ساختار صنایع و شرکت‌ها </a:t>
            </a:r>
            <a:endParaRPr lang="en-US" sz="2800" b="1" dirty="0">
              <a:cs typeface="B Nazanin" pitchFamily="2" charset="-78"/>
            </a:endParaRPr>
          </a:p>
          <a:p>
            <a:pPr algn="just"/>
            <a:r>
              <a:rPr lang="ar-SA" sz="2800" dirty="0">
                <a:cs typeface="B Nazanin" pitchFamily="2" charset="-78"/>
              </a:rPr>
              <a:t>در حوزه‌هایی از اقتصاد که رشد کمی را انتظار دارند و يا دارای ظرفیت مازاد هستنند نیاز به کاهش بخش مازاد منابع، تجديد ساختار و ايجاد قابليت استفاده مؤثر از </a:t>
            </a:r>
            <a:r>
              <a:rPr lang="ar-SA" sz="2800" dirty="0" smtClean="0">
                <a:cs typeface="B Nazanin" pitchFamily="2" charset="-78"/>
              </a:rPr>
              <a:t>ام</a:t>
            </a:r>
            <a:r>
              <a:rPr lang="fa-IR" sz="2800" dirty="0" smtClean="0">
                <a:cs typeface="B Nazanin" pitchFamily="2" charset="-78"/>
              </a:rPr>
              <a:t>ک</a:t>
            </a:r>
            <a:r>
              <a:rPr lang="ar-SA" sz="2800" dirty="0" smtClean="0">
                <a:cs typeface="B Nazanin" pitchFamily="2" charset="-78"/>
              </a:rPr>
              <a:t>انات </a:t>
            </a:r>
            <a:r>
              <a:rPr lang="ar-SA" sz="2800" dirty="0">
                <a:cs typeface="B Nazanin" pitchFamily="2" charset="-78"/>
              </a:rPr>
              <a:t>به‌خوبي احساس مي‌شود و در غير اين‌صورت حذف آنها از دنياي تجارت و رقابت اجتناب‌ناپذير خواهد بود. رقابت شرکت‌های خارجی و بين‌المللي نیز در این عرصه اهمیت زیادی دارد و خود قبضه مالکیت‌ها را توسعه می‌دهد. قبضه مالکیت نقش مهمی در تسهیل ورود و خروج شرکت‌ها در یک صنعت و کل اقتصاد بازی می‌کند. تغییرات گسترده در صنایع مختلف مستلزم تغییرات بنیادی در ساختار و هزینه‌های صنعت می‌باشد و بنابر این قبضه مالکیت نقش مهمی را در تحقق این هدف بازی می‌کند. </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45</a:t>
            </a:fld>
            <a:endParaRPr lang="fa-IR"/>
          </a:p>
        </p:txBody>
      </p:sp>
    </p:spTree>
    <p:extLst>
      <p:ext uri="{BB962C8B-B14F-4D97-AF65-F5344CB8AC3E}">
        <p14:creationId xmlns:p14="http://schemas.microsoft.com/office/powerpoint/2010/main" val="353113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836712"/>
            <a:ext cx="6336704" cy="4524315"/>
          </a:xfrm>
          <a:prstGeom prst="rect">
            <a:avLst/>
          </a:prstGeom>
        </p:spPr>
        <p:txBody>
          <a:bodyPr wrap="square">
            <a:spAutoFit/>
          </a:bodyPr>
          <a:lstStyle/>
          <a:p>
            <a:pPr algn="just"/>
            <a:r>
              <a:rPr lang="ar-SA" sz="3200" b="1" dirty="0">
                <a:cs typeface="B Nazanin" pitchFamily="2" charset="-78"/>
              </a:rPr>
              <a:t>اکتساب‌ها و بازار کار مدیران </a:t>
            </a:r>
            <a:endParaRPr lang="en-US" sz="3200" b="1" dirty="0">
              <a:cs typeface="B Nazanin" pitchFamily="2" charset="-78"/>
            </a:endParaRPr>
          </a:p>
          <a:p>
            <a:pPr algn="just"/>
            <a:r>
              <a:rPr lang="ar-SA" sz="3200" dirty="0">
                <a:cs typeface="B Nazanin" pitchFamily="2" charset="-78"/>
              </a:rPr>
              <a:t>اکتساب و قبضه مالکیت در عمل نوعي فرصت رقابت را برای مدیران شرکت‌ها فراهم می‌آورد. امروزه بازار کنترل شرکت‌ها به شکل گسترده‌ای به عنوان یک جزء اصلي از بازار کار مدیران نگریسته می‌شود و  حوزه‌ای است که در آن بسیاری از مدیران و تیم‌های مدیریتی با يکديگر به رقابت می‌پردازند تا امتياز مدیریت و حق کنترل منابع شرکت‌ها را به دست </a:t>
            </a:r>
            <a:r>
              <a:rPr lang="ar-SA" sz="3200" dirty="0" smtClean="0">
                <a:cs typeface="B Nazanin" pitchFamily="2" charset="-78"/>
              </a:rPr>
              <a:t>آورند.</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46</a:t>
            </a:fld>
            <a:endParaRPr lang="fa-IR"/>
          </a:p>
        </p:txBody>
      </p:sp>
    </p:spTree>
    <p:extLst>
      <p:ext uri="{BB962C8B-B14F-4D97-AF65-F5344CB8AC3E}">
        <p14:creationId xmlns:p14="http://schemas.microsoft.com/office/powerpoint/2010/main" val="5276811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980728"/>
            <a:ext cx="6336704" cy="4031873"/>
          </a:xfrm>
          <a:prstGeom prst="rect">
            <a:avLst/>
          </a:prstGeom>
        </p:spPr>
        <p:txBody>
          <a:bodyPr wrap="square">
            <a:spAutoFit/>
          </a:bodyPr>
          <a:lstStyle/>
          <a:p>
            <a:pPr algn="just"/>
            <a:r>
              <a:rPr lang="ar-SA" sz="3200" dirty="0">
                <a:cs typeface="B Nazanin" pitchFamily="2" charset="-78"/>
              </a:rPr>
              <a:t>مدیران در گذشته با قوانین ضدتراست در مقابل قبضه مالکیت توسط شرکت‌های بزرگ حمایت می‌شدند ولی امروزه با آینده نامطمئنی مواجه هستند. همچنين بايد توجه داشت که قبضه مالکیت نوعي کنترل خارجی را برای مدیران فراهم می‌آورد. اگر چه مکانیزم‌های کنترل داخلی را هیأت مدیره اعمال می‌کند اما  گاهی نیاز به وجود نظارت‌ها و کنترل‌های خارجی احساس مي‌شود. </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47</a:t>
            </a:fld>
            <a:endParaRPr lang="fa-IR"/>
          </a:p>
        </p:txBody>
      </p:sp>
    </p:spTree>
    <p:extLst>
      <p:ext uri="{BB962C8B-B14F-4D97-AF65-F5344CB8AC3E}">
        <p14:creationId xmlns:p14="http://schemas.microsoft.com/office/powerpoint/2010/main" val="20292772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764704"/>
            <a:ext cx="6624736" cy="4524315"/>
          </a:xfrm>
          <a:prstGeom prst="rect">
            <a:avLst/>
          </a:prstGeom>
        </p:spPr>
        <p:txBody>
          <a:bodyPr wrap="square">
            <a:spAutoFit/>
          </a:bodyPr>
          <a:lstStyle/>
          <a:p>
            <a:pPr algn="just"/>
            <a:r>
              <a:rPr lang="ar-SA" sz="3200" dirty="0">
                <a:cs typeface="B Nazanin" pitchFamily="2" charset="-78"/>
              </a:rPr>
              <a:t>تیم‌های مدیریت موجود در این بازار پیوسته وضعیت مدیریت دارایی‌های شرکت‌ها را مدنظر دارند تا در صورت مشاهده ناکارآمدی به سرعت آنها را مورد تملک و کنترل قرار دهند و ارزش آفرینی کنند. بنابراین بازار اکتساب‌ها یک فرصت مناسب براي مديران در جهت شناسایی و تجدید آرایش دارایی‌های سازمان‌ها فراهم مي‌سازد و بنابراین خلق ارزش می‌تواند به‌خوبي در بازار تقاضای کنترل شرکت‌ها دنبال گردد.</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48</a:t>
            </a:fld>
            <a:endParaRPr lang="fa-IR"/>
          </a:p>
        </p:txBody>
      </p:sp>
    </p:spTree>
    <p:extLst>
      <p:ext uri="{BB962C8B-B14F-4D97-AF65-F5344CB8AC3E}">
        <p14:creationId xmlns:p14="http://schemas.microsoft.com/office/powerpoint/2010/main" val="422223116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548680"/>
            <a:ext cx="6624736" cy="5016758"/>
          </a:xfrm>
          <a:prstGeom prst="rect">
            <a:avLst/>
          </a:prstGeom>
        </p:spPr>
        <p:txBody>
          <a:bodyPr wrap="square">
            <a:spAutoFit/>
          </a:bodyPr>
          <a:lstStyle/>
          <a:p>
            <a:pPr algn="just"/>
            <a:r>
              <a:rPr lang="ar-SA" sz="3200" dirty="0">
                <a:cs typeface="B Nazanin" pitchFamily="2" charset="-78"/>
              </a:rPr>
              <a:t>در اين بازار، سرمایه‌گذاران با شناسایی موقعیت‌هاي مناسب و با ارائه یک صرف نسبت به قیمت بازار، با فرصت تملک، تجدید سازماندهی و یا تجدید آرایش دارایی‌ها رو به رو مي‌شوند و بازار کنترل شرکت‌ها یک عامل مؤثر برای ايجاد تغييرات و تحولات بنيادي در ساختار شرکت‌ها می‌باشد.</a:t>
            </a:r>
            <a:endParaRPr lang="en-US" sz="3200" dirty="0">
              <a:cs typeface="B Nazanin" pitchFamily="2" charset="-78"/>
            </a:endParaRPr>
          </a:p>
          <a:p>
            <a:pPr algn="just"/>
            <a:r>
              <a:rPr lang="ar-SA" sz="3200" dirty="0">
                <a:cs typeface="B Nazanin" pitchFamily="2" charset="-78"/>
              </a:rPr>
              <a:t>از آنجايي که شرایط بازار و یا تکنولوژی در حال تغییر، یک تجدید ساختار را برای دارایی‌های شرکت‌ها  می‌طلبد، بنابر اين قبضه مالکیت‌ها پیوسته رخ می‌دهند. </a:t>
            </a:r>
            <a:endParaRPr lang="fa-IR"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49</a:t>
            </a:fld>
            <a:endParaRPr lang="fa-IR"/>
          </a:p>
        </p:txBody>
      </p:sp>
    </p:spTree>
    <p:extLst>
      <p:ext uri="{BB962C8B-B14F-4D97-AF65-F5344CB8AC3E}">
        <p14:creationId xmlns:p14="http://schemas.microsoft.com/office/powerpoint/2010/main" val="33249856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552" y="764704"/>
            <a:ext cx="7467600" cy="5853264"/>
          </a:xfrm>
        </p:spPr>
        <p:txBody>
          <a:bodyPr>
            <a:normAutofit/>
          </a:bodyPr>
          <a:lstStyle/>
          <a:p>
            <a:pPr algn="just"/>
            <a:r>
              <a:rPr lang="ar-SA" sz="2800" dirty="0">
                <a:cs typeface="B Nazanin" pitchFamily="2" charset="-78"/>
              </a:rPr>
              <a:t>  </a:t>
            </a:r>
            <a:r>
              <a:rPr lang="ar-SA" sz="2800" b="1" dirty="0">
                <a:cs typeface="B Nazanin" pitchFamily="2" charset="-78"/>
              </a:rPr>
              <a:t>در روش های قرضی(استقراضی): </a:t>
            </a:r>
            <a:r>
              <a:rPr lang="ar-SA" sz="2800" dirty="0">
                <a:cs typeface="B Nazanin" pitchFamily="2" charset="-78"/>
              </a:rPr>
              <a:t>کشور سرمایه پذیر وامی را از کشور یا موسسه وام دهنده دریافت میکند و موظف است در سررسید های مقرر اقساط بازپرداخت آن را به وام دهنده بپردازد. در این نوع روشها کشور یا بانک وام دهنده هیچ گونه ریسکی را نمی پذیرد و تمام ریسک ها متوجه کشور وام گیرنده است </a:t>
            </a:r>
            <a:r>
              <a:rPr lang="ar-SA" sz="2800" dirty="0" smtClean="0">
                <a:cs typeface="B Nazanin" pitchFamily="2" charset="-78"/>
              </a:rPr>
              <a:t>.</a:t>
            </a:r>
            <a:endParaRPr lang="en-US" sz="2800" dirty="0" smtClean="0">
              <a:cs typeface="B Nazanin" pitchFamily="2" charset="-78"/>
            </a:endParaRPr>
          </a:p>
          <a:p>
            <a:pPr algn="just"/>
            <a:r>
              <a:rPr lang="ar-SA" sz="2800" dirty="0" smtClean="0">
                <a:cs typeface="B Nazanin" pitchFamily="2" charset="-78"/>
              </a:rPr>
              <a:t>كه </a:t>
            </a:r>
            <a:r>
              <a:rPr lang="ar-SA" sz="2800" dirty="0">
                <a:cs typeface="B Nazanin" pitchFamily="2" charset="-78"/>
              </a:rPr>
              <a:t>اين روشها به صورتهاي ذيل مي </a:t>
            </a:r>
            <a:r>
              <a:rPr lang="ar-SA" sz="2800" dirty="0" smtClean="0">
                <a:cs typeface="B Nazanin" pitchFamily="2" charset="-78"/>
              </a:rPr>
              <a:t>باشند</a:t>
            </a:r>
            <a:r>
              <a:rPr lang="en-US" sz="2800" dirty="0" smtClean="0">
                <a:cs typeface="B Nazanin" pitchFamily="2" charset="-78"/>
              </a:rPr>
              <a:t>.</a:t>
            </a:r>
            <a:endParaRPr lang="fa-IR" sz="28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5</a:t>
            </a:fld>
            <a:endParaRPr lang="fa-IR"/>
          </a:p>
        </p:txBody>
      </p:sp>
    </p:spTree>
    <p:extLst>
      <p:ext uri="{BB962C8B-B14F-4D97-AF65-F5344CB8AC3E}">
        <p14:creationId xmlns:p14="http://schemas.microsoft.com/office/powerpoint/2010/main" val="37435393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260648"/>
            <a:ext cx="6984775" cy="6001643"/>
          </a:xfrm>
          <a:prstGeom prst="rect">
            <a:avLst/>
          </a:prstGeom>
        </p:spPr>
        <p:txBody>
          <a:bodyPr wrap="square">
            <a:spAutoFit/>
          </a:bodyPr>
          <a:lstStyle/>
          <a:p>
            <a:pPr algn="just"/>
            <a:r>
              <a:rPr lang="ar-SA" sz="2400" dirty="0">
                <a:cs typeface="B Nazanin" pitchFamily="2" charset="-78"/>
              </a:rPr>
              <a:t>حتي در بعضی از موارد قبضه مالکیت به این دلیل رخ می دهد که مدیران فعلی شرکت شایسته نیستند. وقتی که مراحل و فرآیندهاي داخلی شرکت‌ها برای اعمال تغییر در شرکت به اندازه‌اي پيچيده، پرهزینه يا کند و تنبل است که امکان هرگونه تجدید ساختار یا تغییرات را به صورت کارآمد از بين برده است در چنين شرايطي  بازار سرمایه این کار را از طریق عملیات بازار برای کنترل شرکت‌ها انجام می‌دهد. مدیران اغلب در رها کردن استراتژی‌هایی که سال‌ها زمان می‌گیرد و ارزشی برای سازمان ندارد دچار مشکل مي‌شوند. چنین تغییراتی مستلزم رها کردن پروژه‌ها، جابجایی در تسهیلات و تغییر در تکالیف مدیریتی، تعطيلي بخش‌ها و يا فروختن دارایی‌هاست. برای مدیران عالی جدید که دلبستگی به پروژه‌ها و تعصبی نسبت به استراتژی‌ها ندارند این کار  بسیار راحت‌تر است. به‌علاوه، مقاومت‌های سازمانی برای تغییر معمولاً در اوایل دوره مدیریت عالی شرکت‌ها به‌طور معنی‌داری پایین‌تر است. برای بسیاری از مدیران مشکل است که بپذیرند شرکت آنها باید از صنعت خارج گردد و البته این کار از طریق ادغام و انحلال دارایی‌های نهایی شرکت‌های ترکیب شده آسان‌تر است. </a:t>
            </a:r>
            <a:endParaRPr lang="en-US" sz="24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50</a:t>
            </a:fld>
            <a:endParaRPr lang="fa-IR"/>
          </a:p>
        </p:txBody>
      </p:sp>
    </p:spTree>
    <p:extLst>
      <p:ext uri="{BB962C8B-B14F-4D97-AF65-F5344CB8AC3E}">
        <p14:creationId xmlns:p14="http://schemas.microsoft.com/office/powerpoint/2010/main" val="149907622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754941"/>
            <a:ext cx="6336704" cy="4031873"/>
          </a:xfrm>
          <a:prstGeom prst="rect">
            <a:avLst/>
          </a:prstGeom>
        </p:spPr>
        <p:txBody>
          <a:bodyPr wrap="square">
            <a:spAutoFit/>
          </a:bodyPr>
          <a:lstStyle/>
          <a:p>
            <a:pPr algn="just"/>
            <a:r>
              <a:rPr lang="ar-SA" sz="3200" dirty="0">
                <a:cs typeface="B Nazanin" pitchFamily="2" charset="-78"/>
              </a:rPr>
              <a:t>مکانيسم بازار قبضه مالکیت به عنوان آخرین چاره یا راه حل می باشد که نقش های مهمی به شرح زير دارد:</a:t>
            </a:r>
            <a:endParaRPr lang="en-US" sz="3200" dirty="0">
              <a:cs typeface="B Nazanin" pitchFamily="2" charset="-78"/>
            </a:endParaRPr>
          </a:p>
          <a:p>
            <a:pPr algn="just"/>
            <a:r>
              <a:rPr lang="ar-SA" sz="3200" dirty="0">
                <a:cs typeface="B Nazanin" pitchFamily="2" charset="-78"/>
              </a:rPr>
              <a:t>1- ایجاد تغییرات سازمانی؛</a:t>
            </a:r>
            <a:endParaRPr lang="en-US" sz="3200" dirty="0">
              <a:cs typeface="B Nazanin" pitchFamily="2" charset="-78"/>
            </a:endParaRPr>
          </a:p>
          <a:p>
            <a:pPr algn="just"/>
            <a:r>
              <a:rPr lang="ar-SA" sz="3200" dirty="0">
                <a:cs typeface="B Nazanin" pitchFamily="2" charset="-78"/>
              </a:rPr>
              <a:t>2- تشويق استفاده کارآ از منابع؛</a:t>
            </a:r>
            <a:endParaRPr lang="en-US" sz="3200" dirty="0">
              <a:cs typeface="B Nazanin" pitchFamily="2" charset="-78"/>
            </a:endParaRPr>
          </a:p>
          <a:p>
            <a:pPr algn="just"/>
            <a:r>
              <a:rPr lang="ar-SA" sz="3200" dirty="0">
                <a:cs typeface="B Nazanin" pitchFamily="2" charset="-78"/>
              </a:rPr>
              <a:t>3- حمایت از سهامداران وقتی که کنترل داخلی شرکت و مکانیزم کنترل هیأت مدیره آن نا کارا و ضعیف باشد.</a:t>
            </a:r>
            <a:r>
              <a:rPr lang="en-US" sz="3200" dirty="0">
                <a:cs typeface="B Nazanin" pitchFamily="2" charset="-78"/>
              </a:rPr>
              <a:t>  </a:t>
            </a:r>
          </a:p>
        </p:txBody>
      </p:sp>
      <p:sp>
        <p:nvSpPr>
          <p:cNvPr id="3" name="Slide Number Placeholder 2"/>
          <p:cNvSpPr>
            <a:spLocks noGrp="1"/>
          </p:cNvSpPr>
          <p:nvPr>
            <p:ph type="sldNum" sz="quarter" idx="12"/>
          </p:nvPr>
        </p:nvSpPr>
        <p:spPr/>
        <p:txBody>
          <a:bodyPr/>
          <a:lstStyle/>
          <a:p>
            <a:fld id="{C4A2A246-6E34-43B3-8F3F-789A739F648A}" type="slidenum">
              <a:rPr lang="fa-IR" smtClean="0"/>
              <a:t>51</a:t>
            </a:fld>
            <a:endParaRPr lang="fa-IR"/>
          </a:p>
        </p:txBody>
      </p:sp>
    </p:spTree>
    <p:extLst>
      <p:ext uri="{BB962C8B-B14F-4D97-AF65-F5344CB8AC3E}">
        <p14:creationId xmlns:p14="http://schemas.microsoft.com/office/powerpoint/2010/main" val="15698257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7300" y="332656"/>
            <a:ext cx="6588224" cy="5632311"/>
          </a:xfrm>
          <a:prstGeom prst="rect">
            <a:avLst/>
          </a:prstGeom>
        </p:spPr>
        <p:txBody>
          <a:bodyPr wrap="square">
            <a:spAutoFit/>
          </a:bodyPr>
          <a:lstStyle/>
          <a:p>
            <a:pPr algn="just"/>
            <a:r>
              <a:rPr lang="ar-SA" sz="3000" dirty="0">
                <a:cs typeface="B Nazanin" pitchFamily="2" charset="-78"/>
              </a:rPr>
              <a:t>هر چه احتمال چنین قبضه مالکیت هایی بیشتر باشد مدیران را بر می‌انگیزاند که از ایجاد هلدینگ‌های بزرگ اجتناب کنند و حتی‌الامکان شرکت‌های بزرگ فعلی را نیز تجزیه نمایند. مدیران ممکن است دچار نزدیک‌بینی شوند. رشد سرمایه‌گذاری‌های نهادی و نیز ترس از قبضه مالکیت مدیران را مجبور می‌کند عملکرد بلندمدت را فدای افزایش سودهای کوتاه مدت نمايند و نزدیک‌بین رفتار کنند. وقتی که مدیران بخش کمی از سهام شرکت خود را نگهداری می‌کنند و یا دریافتی‌ها و جبران خدمات آنها به شکلی است که آنها را تشویق می‌کند که سودهای حسابداری را به‌جای ارزش شرکت افزایش دهند این محتمل‌تر است. </a:t>
            </a:r>
            <a:endParaRPr lang="en-US" sz="30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52</a:t>
            </a:fld>
            <a:endParaRPr lang="fa-IR"/>
          </a:p>
        </p:txBody>
      </p:sp>
    </p:spTree>
    <p:extLst>
      <p:ext uri="{BB962C8B-B14F-4D97-AF65-F5344CB8AC3E}">
        <p14:creationId xmlns:p14="http://schemas.microsoft.com/office/powerpoint/2010/main" val="5606385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92696"/>
            <a:ext cx="6696744" cy="4031873"/>
          </a:xfrm>
          <a:prstGeom prst="rect">
            <a:avLst/>
          </a:prstGeom>
        </p:spPr>
        <p:txBody>
          <a:bodyPr wrap="square">
            <a:spAutoFit/>
          </a:bodyPr>
          <a:lstStyle/>
          <a:p>
            <a:pPr algn="just"/>
            <a:r>
              <a:rPr lang="ar-SA" sz="3200" dirty="0">
                <a:cs typeface="B Nazanin" pitchFamily="2" charset="-78"/>
              </a:rPr>
              <a:t>همچنین مدیران بعضی مواقع اشتباه می‌کنند چون آنها از نیروهای تعیین کننده ارزش درک کاملی ندارند. وجود هلدینگ‌های بزرگ مالی و نیز فشارهای  فزاینده‌ای که سرمایه‌گذاران نهادی برای نشان دادن بازدهی بالای فصلی با آن مواجه هستند، یک عامل عمده است برای اینکه بر شرکت‌ها فشار وارد گردد که سودهای بالاتر جاری را ایجاد نمایند و ارزش سودهای آتی کمتر باشد. </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53</a:t>
            </a:fld>
            <a:endParaRPr lang="fa-IR"/>
          </a:p>
        </p:txBody>
      </p:sp>
    </p:spTree>
    <p:extLst>
      <p:ext uri="{BB962C8B-B14F-4D97-AF65-F5344CB8AC3E}">
        <p14:creationId xmlns:p14="http://schemas.microsoft.com/office/powerpoint/2010/main" val="22880491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052736"/>
            <a:ext cx="6192688" cy="3046988"/>
          </a:xfrm>
          <a:prstGeom prst="rect">
            <a:avLst/>
          </a:prstGeom>
        </p:spPr>
        <p:txBody>
          <a:bodyPr wrap="square">
            <a:spAutoFit/>
          </a:bodyPr>
          <a:lstStyle/>
          <a:p>
            <a:pPr algn="just"/>
            <a:r>
              <a:rPr lang="ar-SA" sz="3200" dirty="0">
                <a:cs typeface="B Nazanin" pitchFamily="2" charset="-78"/>
              </a:rPr>
              <a:t>اگرچه تجزیه و تحلیل اقتصادی و شواهد نشان می‌دهد که بازار کنترل شرکت‌ها برای سهامداران سودمند است و جامعه و شرکت به عنوان یک شکل سازمانی در این محیط احساس آسایش می‌کنند ولی برای مدیران محیط راحتی محسوب نمي‌شود. </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54</a:t>
            </a:fld>
            <a:endParaRPr lang="fa-IR"/>
          </a:p>
        </p:txBody>
      </p:sp>
    </p:spTree>
    <p:extLst>
      <p:ext uri="{BB962C8B-B14F-4D97-AF65-F5344CB8AC3E}">
        <p14:creationId xmlns:p14="http://schemas.microsoft.com/office/powerpoint/2010/main" val="12676282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476672"/>
            <a:ext cx="6912768" cy="5632311"/>
          </a:xfrm>
          <a:prstGeom prst="rect">
            <a:avLst/>
          </a:prstGeom>
        </p:spPr>
        <p:txBody>
          <a:bodyPr wrap="square">
            <a:spAutoFit/>
          </a:bodyPr>
          <a:lstStyle/>
          <a:p>
            <a:pPr algn="just"/>
            <a:r>
              <a:rPr lang="ar-SA" sz="3000" b="1" dirty="0">
                <a:cs typeface="B Nazanin" pitchFamily="2" charset="-78"/>
              </a:rPr>
              <a:t>اقتصاد ایران و ادغام و اکتساب</a:t>
            </a:r>
            <a:endParaRPr lang="en-US" sz="3000" b="1" dirty="0">
              <a:cs typeface="B Nazanin" pitchFamily="2" charset="-78"/>
            </a:endParaRPr>
          </a:p>
          <a:p>
            <a:pPr algn="just"/>
            <a:r>
              <a:rPr lang="ar-SA" sz="3000" dirty="0">
                <a:cs typeface="B Nazanin" pitchFamily="2" charset="-78"/>
              </a:rPr>
              <a:t> در اقتصاد ایران نیز از چند جهت موضوع ادغام و اکتساب شرکت‌ها ضرورت زیادی دارد:</a:t>
            </a:r>
            <a:endParaRPr lang="en-US" sz="3000" dirty="0">
              <a:cs typeface="B Nazanin" pitchFamily="2" charset="-78"/>
            </a:endParaRPr>
          </a:p>
          <a:p>
            <a:pPr algn="just"/>
            <a:r>
              <a:rPr lang="ar-SA" sz="3000" dirty="0">
                <a:cs typeface="B Nazanin" pitchFamily="2" charset="-78"/>
              </a:rPr>
              <a:t>1- وجود شرکت‌ها و کسب و کارهای بسیار کوچک در کشور که در بسیاري از موارد قدرت رقابت با شرکت‌های خارجی را ندارند و نیز توان تخصصی و تحقیقاتی آنها اندک است که براي نمونه مي‌توان به شرکت‌های داروسازی اشاره کرد. مخصوصاً در شرايط جهاني شدن و رقابت جهاني و بين‌المللي بنگاه‌هاي ايراني در رقابت ناتوان خواهند بود؛</a:t>
            </a:r>
            <a:endParaRPr lang="en-US" sz="3000" dirty="0">
              <a:cs typeface="B Nazanin" pitchFamily="2" charset="-78"/>
            </a:endParaRPr>
          </a:p>
          <a:p>
            <a:pPr algn="just"/>
            <a:r>
              <a:rPr lang="ar-SA" sz="3000" dirty="0">
                <a:cs typeface="B Nazanin" pitchFamily="2" charset="-78"/>
              </a:rPr>
              <a:t>2- نیاز به تجدید ساختار و تغییرات مدیریتی و افزایش کارآیی و بهره‌وری شرکت‌ها در اقتصاد ایران که قبضه مالکیت‌ها آن را تسریع و تسهیل می‌نماید؛</a:t>
            </a:r>
            <a:endParaRPr lang="en-US" sz="30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55</a:t>
            </a:fld>
            <a:endParaRPr lang="fa-IR"/>
          </a:p>
        </p:txBody>
      </p:sp>
    </p:spTree>
    <p:extLst>
      <p:ext uri="{BB962C8B-B14F-4D97-AF65-F5344CB8AC3E}">
        <p14:creationId xmlns:p14="http://schemas.microsoft.com/office/powerpoint/2010/main" val="70867144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620688"/>
            <a:ext cx="6696744" cy="4031873"/>
          </a:xfrm>
          <a:prstGeom prst="rect">
            <a:avLst/>
          </a:prstGeom>
        </p:spPr>
        <p:txBody>
          <a:bodyPr wrap="square">
            <a:spAutoFit/>
          </a:bodyPr>
          <a:lstStyle/>
          <a:p>
            <a:pPr algn="just"/>
            <a:r>
              <a:rPr lang="ar-SA" sz="3200" dirty="0">
                <a:cs typeface="B Nazanin" pitchFamily="2" charset="-78"/>
              </a:rPr>
              <a:t>3- ادغام و قبضه مالکیت کمک می‌کند که شرکت‌ها در جریان توسعه و بلوغ و افول صنایع و محصولات خود بتوانند تغییر کنند، از صنعت خارج شوند و یا  سرمایه‌گذاری‌های خود را به بخش‌های جدید و در حال رشد سوق دهند؛</a:t>
            </a:r>
            <a:endParaRPr lang="en-US" sz="3200" dirty="0">
              <a:cs typeface="B Nazanin" pitchFamily="2" charset="-78"/>
            </a:endParaRPr>
          </a:p>
          <a:p>
            <a:pPr algn="just"/>
            <a:r>
              <a:rPr lang="ar-SA" sz="3200" dirty="0">
                <a:cs typeface="B Nazanin" pitchFamily="2" charset="-78"/>
              </a:rPr>
              <a:t>4- ضرورت براي ادغام شركت‌هاي ايراني و ايجاد شركت‌هاي بزرگتر از جهت بهره‌مندي از مزيت‌هاي صرفه‌جويي در مقياس نيز قابل توجه است.</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56</a:t>
            </a:fld>
            <a:endParaRPr lang="fa-IR"/>
          </a:p>
        </p:txBody>
      </p:sp>
    </p:spTree>
    <p:extLst>
      <p:ext uri="{BB962C8B-B14F-4D97-AF65-F5344CB8AC3E}">
        <p14:creationId xmlns:p14="http://schemas.microsoft.com/office/powerpoint/2010/main" val="41922866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15454"/>
            <a:ext cx="6840760" cy="5693866"/>
          </a:xfrm>
          <a:prstGeom prst="rect">
            <a:avLst/>
          </a:prstGeom>
        </p:spPr>
        <p:txBody>
          <a:bodyPr wrap="square">
            <a:spAutoFit/>
          </a:bodyPr>
          <a:lstStyle/>
          <a:p>
            <a:pPr algn="just"/>
            <a:r>
              <a:rPr lang="ar-SA" sz="2800" b="1" dirty="0">
                <a:cs typeface="B Nazanin" pitchFamily="2" charset="-78"/>
              </a:rPr>
              <a:t>حقوق و قوانین ایران راجع به ادغام و اکتساب </a:t>
            </a:r>
            <a:endParaRPr lang="en-US" sz="2800" b="1" dirty="0">
              <a:cs typeface="B Nazanin" pitchFamily="2" charset="-78"/>
            </a:endParaRPr>
          </a:p>
          <a:p>
            <a:pPr algn="just"/>
            <a:r>
              <a:rPr lang="ar-SA" sz="2800" dirty="0">
                <a:cs typeface="B Nazanin" pitchFamily="2" charset="-78"/>
              </a:rPr>
              <a:t>در قانون تجارت موجود ایران به عنوان قانون مرجع در زمینه شرکت‌های تجاری، پيش‌بيني خاصي راجع به ادغام شرکت‌های سهامی دیده نشده و مقررات مشخصی برای آن وجود ندارد. البته قوانین موردی در باره ادغام بعضی از شرکت‌های دولتی و بانک‌ها و بیمه‌ها وجود دارد. </a:t>
            </a:r>
            <a:endParaRPr lang="en-US" sz="2800" dirty="0">
              <a:cs typeface="B Nazanin" pitchFamily="2" charset="-78"/>
            </a:endParaRPr>
          </a:p>
          <a:p>
            <a:pPr algn="just"/>
            <a:r>
              <a:rPr lang="ar-SA" sz="2800" dirty="0">
                <a:cs typeface="B Nazanin" pitchFamily="2" charset="-78"/>
              </a:rPr>
              <a:t>با توجه به ضرورت‌هايي که در اقتصاد ايران براي انجام ادغام و اکتساب وجود دارد و به چند مورد از آنها در بخش قبل اشاره شد، تدوين و تصويب قوانين و مقررات لازم براي ادغام و اکتساب امري ضروري به نظر مي‌رسد. همچنین  قوانین و مقررات مربوط به ورشكستگي و تعديل نيروي انساني بايد مورد بازنگري قرار گيرد تا ادغام و اكتساب را تسهيل و راه را براي شرکت‌ها هموار نمايد. </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57</a:t>
            </a:fld>
            <a:endParaRPr lang="fa-IR"/>
          </a:p>
        </p:txBody>
      </p:sp>
    </p:spTree>
    <p:extLst>
      <p:ext uri="{BB962C8B-B14F-4D97-AF65-F5344CB8AC3E}">
        <p14:creationId xmlns:p14="http://schemas.microsoft.com/office/powerpoint/2010/main" val="329341654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548680"/>
            <a:ext cx="6840760" cy="6124754"/>
          </a:xfrm>
          <a:prstGeom prst="rect">
            <a:avLst/>
          </a:prstGeom>
        </p:spPr>
        <p:txBody>
          <a:bodyPr wrap="square">
            <a:spAutoFit/>
          </a:bodyPr>
          <a:lstStyle/>
          <a:p>
            <a:pPr algn="just"/>
            <a:r>
              <a:rPr lang="ar-SA" sz="2800" b="1" dirty="0">
                <a:cs typeface="B Nazanin" pitchFamily="2" charset="-78"/>
              </a:rPr>
              <a:t>مسائل و مشکلات ادغام و اکتساب </a:t>
            </a:r>
            <a:endParaRPr lang="en-US" sz="2800" b="1" dirty="0">
              <a:cs typeface="B Nazanin" pitchFamily="2" charset="-78"/>
            </a:endParaRPr>
          </a:p>
          <a:p>
            <a:pPr lvl="0" algn="just"/>
            <a:r>
              <a:rPr lang="fa-IR" sz="2800" dirty="0" smtClean="0">
                <a:cs typeface="B Nazanin" pitchFamily="2" charset="-78"/>
              </a:rPr>
              <a:t>1- </a:t>
            </a:r>
            <a:r>
              <a:rPr lang="ar-SA" sz="2800" dirty="0" smtClean="0">
                <a:cs typeface="B Nazanin" pitchFamily="2" charset="-78"/>
              </a:rPr>
              <a:t>انحصاری </a:t>
            </a:r>
            <a:r>
              <a:rPr lang="ar-SA" sz="2800" dirty="0">
                <a:cs typeface="B Nazanin" pitchFamily="2" charset="-78"/>
              </a:rPr>
              <a:t>شدن؛ </a:t>
            </a:r>
            <a:endParaRPr lang="en-US" sz="2800" dirty="0">
              <a:cs typeface="B Nazanin" pitchFamily="2" charset="-78"/>
            </a:endParaRPr>
          </a:p>
          <a:p>
            <a:pPr lvl="0" algn="just"/>
            <a:r>
              <a:rPr lang="fa-IR" sz="2800" dirty="0" smtClean="0">
                <a:cs typeface="B Nazanin" pitchFamily="2" charset="-78"/>
              </a:rPr>
              <a:t>2- </a:t>
            </a:r>
            <a:r>
              <a:rPr lang="ar-SA" sz="2800" dirty="0" smtClean="0">
                <a:cs typeface="B Nazanin" pitchFamily="2" charset="-78"/>
              </a:rPr>
              <a:t>جنگ </a:t>
            </a:r>
            <a:r>
              <a:rPr lang="ar-SA" sz="2800" dirty="0">
                <a:cs typeface="B Nazanin" pitchFamily="2" charset="-78"/>
              </a:rPr>
              <a:t>قیمت‌ها؛ </a:t>
            </a:r>
            <a:endParaRPr lang="en-US" sz="2800" dirty="0">
              <a:cs typeface="B Nazanin" pitchFamily="2" charset="-78"/>
            </a:endParaRPr>
          </a:p>
          <a:p>
            <a:pPr lvl="0" algn="just"/>
            <a:r>
              <a:rPr lang="fa-IR" sz="2800" dirty="0" smtClean="0">
                <a:cs typeface="B Nazanin" pitchFamily="2" charset="-78"/>
              </a:rPr>
              <a:t>3- </a:t>
            </a:r>
            <a:r>
              <a:rPr lang="ar-SA" sz="2800" dirty="0" smtClean="0">
                <a:cs typeface="B Nazanin" pitchFamily="2" charset="-78"/>
              </a:rPr>
              <a:t>خوش‌بینی </a:t>
            </a:r>
            <a:r>
              <a:rPr lang="ar-SA" sz="2800" dirty="0">
                <a:cs typeface="B Nazanin" pitchFamily="2" charset="-78"/>
              </a:rPr>
              <a:t>افراطی؛</a:t>
            </a:r>
            <a:endParaRPr lang="en-US" sz="2800" dirty="0">
              <a:cs typeface="B Nazanin" pitchFamily="2" charset="-78"/>
            </a:endParaRPr>
          </a:p>
          <a:p>
            <a:pPr lvl="0" algn="just"/>
            <a:r>
              <a:rPr lang="fa-IR" sz="2800" dirty="0" smtClean="0">
                <a:cs typeface="B Nazanin" pitchFamily="2" charset="-78"/>
              </a:rPr>
              <a:t>4- </a:t>
            </a:r>
            <a:r>
              <a:rPr lang="ar-SA" sz="2800" dirty="0" smtClean="0">
                <a:cs typeface="B Nazanin" pitchFamily="2" charset="-78"/>
              </a:rPr>
              <a:t>نزدیک </a:t>
            </a:r>
            <a:r>
              <a:rPr lang="ar-SA" sz="2800" dirty="0">
                <a:cs typeface="B Nazanin" pitchFamily="2" charset="-78"/>
              </a:rPr>
              <a:t>بینی؛</a:t>
            </a:r>
            <a:endParaRPr lang="en-US" sz="2800" dirty="0">
              <a:cs typeface="B Nazanin" pitchFamily="2" charset="-78"/>
            </a:endParaRPr>
          </a:p>
          <a:p>
            <a:pPr lvl="0" algn="just"/>
            <a:r>
              <a:rPr lang="fa-IR" sz="2800" dirty="0" smtClean="0">
                <a:cs typeface="B Nazanin" pitchFamily="2" charset="-78"/>
              </a:rPr>
              <a:t>5- </a:t>
            </a:r>
            <a:r>
              <a:rPr lang="ar-SA" sz="2800" dirty="0" smtClean="0">
                <a:cs typeface="B Nazanin" pitchFamily="2" charset="-78"/>
              </a:rPr>
              <a:t>برآوردهای </a:t>
            </a:r>
            <a:r>
              <a:rPr lang="ar-SA" sz="2800" dirty="0">
                <a:cs typeface="B Nazanin" pitchFamily="2" charset="-78"/>
              </a:rPr>
              <a:t>بالا از هم افزایی؛</a:t>
            </a:r>
            <a:endParaRPr lang="en-US" sz="2800" dirty="0">
              <a:cs typeface="B Nazanin" pitchFamily="2" charset="-78"/>
            </a:endParaRPr>
          </a:p>
          <a:p>
            <a:pPr lvl="0" algn="just"/>
            <a:r>
              <a:rPr lang="fa-IR" sz="2800" dirty="0" smtClean="0">
                <a:cs typeface="B Nazanin" pitchFamily="2" charset="-78"/>
              </a:rPr>
              <a:t>6- </a:t>
            </a:r>
            <a:r>
              <a:rPr lang="ar-SA" sz="2800" dirty="0" smtClean="0">
                <a:cs typeface="B Nazanin" pitchFamily="2" charset="-78"/>
              </a:rPr>
              <a:t>مانورهای </a:t>
            </a:r>
            <a:r>
              <a:rPr lang="ar-SA" sz="2800" dirty="0">
                <a:cs typeface="B Nazanin" pitchFamily="2" charset="-78"/>
              </a:rPr>
              <a:t>استراتژیک؛</a:t>
            </a:r>
            <a:endParaRPr lang="en-US" sz="2800" dirty="0">
              <a:cs typeface="B Nazanin" pitchFamily="2" charset="-78"/>
            </a:endParaRPr>
          </a:p>
          <a:p>
            <a:pPr lvl="0" algn="just"/>
            <a:r>
              <a:rPr lang="fa-IR" sz="2800" dirty="0" smtClean="0">
                <a:cs typeface="B Nazanin" pitchFamily="2" charset="-78"/>
              </a:rPr>
              <a:t>7- </a:t>
            </a:r>
            <a:r>
              <a:rPr lang="ar-SA" sz="2800" dirty="0" smtClean="0">
                <a:cs typeface="B Nazanin" pitchFamily="2" charset="-78"/>
              </a:rPr>
              <a:t>چشم </a:t>
            </a:r>
            <a:r>
              <a:rPr lang="ar-SA" sz="2800" dirty="0">
                <a:cs typeface="B Nazanin" pitchFamily="2" charset="-78"/>
              </a:rPr>
              <a:t>و هم چشمی و تقلید؛</a:t>
            </a:r>
            <a:endParaRPr lang="en-US" sz="2800" dirty="0">
              <a:cs typeface="B Nazanin" pitchFamily="2" charset="-78"/>
            </a:endParaRPr>
          </a:p>
          <a:p>
            <a:pPr lvl="0" algn="just"/>
            <a:r>
              <a:rPr lang="fa-IR" sz="2800" dirty="0" smtClean="0">
                <a:cs typeface="B Nazanin" pitchFamily="2" charset="-78"/>
              </a:rPr>
              <a:t>8- </a:t>
            </a:r>
            <a:r>
              <a:rPr lang="ar-SA" sz="2800" dirty="0" smtClean="0">
                <a:cs typeface="B Nazanin" pitchFamily="2" charset="-78"/>
              </a:rPr>
              <a:t>رشد </a:t>
            </a:r>
            <a:r>
              <a:rPr lang="ar-SA" sz="2800" dirty="0">
                <a:cs typeface="B Nazanin" pitchFamily="2" charset="-78"/>
              </a:rPr>
              <a:t>و بزرگ شدن؛</a:t>
            </a:r>
            <a:endParaRPr lang="en-US" sz="2800" dirty="0">
              <a:cs typeface="B Nazanin" pitchFamily="2" charset="-78"/>
            </a:endParaRPr>
          </a:p>
          <a:p>
            <a:pPr lvl="0" algn="just"/>
            <a:r>
              <a:rPr lang="fa-IR" sz="2800" dirty="0" smtClean="0">
                <a:cs typeface="B Nazanin" pitchFamily="2" charset="-78"/>
              </a:rPr>
              <a:t>9- </a:t>
            </a:r>
            <a:r>
              <a:rPr lang="ar-SA" sz="2800" dirty="0" smtClean="0">
                <a:cs typeface="B Nazanin" pitchFamily="2" charset="-78"/>
              </a:rPr>
              <a:t>ریسک‌های </a:t>
            </a:r>
            <a:r>
              <a:rPr lang="ar-SA" sz="2800" dirty="0">
                <a:cs typeface="B Nazanin" pitchFamily="2" charset="-78"/>
              </a:rPr>
              <a:t>بدهی(اهرم مالی) بالا و ورشکستگی</a:t>
            </a:r>
            <a:r>
              <a:rPr lang="ar-SA" sz="2800" dirty="0" smtClean="0">
                <a:cs typeface="B Nazanin" pitchFamily="2" charset="-78"/>
              </a:rPr>
              <a:t>؛</a:t>
            </a:r>
            <a:r>
              <a:rPr lang="fa-IR" sz="2800" dirty="0">
                <a:cs typeface="B Nazanin" pitchFamily="2" charset="-78"/>
              </a:rPr>
              <a:t> </a:t>
            </a:r>
            <a:r>
              <a:rPr lang="fa-IR" sz="2800" dirty="0" smtClean="0">
                <a:cs typeface="B Nazanin" pitchFamily="2" charset="-78"/>
              </a:rPr>
              <a:t>       </a:t>
            </a:r>
            <a:r>
              <a:rPr lang="ar-SA" sz="2800" dirty="0" smtClean="0">
                <a:cs typeface="B Nazanin" pitchFamily="2" charset="-78"/>
              </a:rPr>
              <a:t> </a:t>
            </a:r>
            <a:r>
              <a:rPr lang="fa-IR" sz="2800" dirty="0" smtClean="0">
                <a:cs typeface="B Nazanin" pitchFamily="2" charset="-78"/>
              </a:rPr>
              <a:t>10- </a:t>
            </a:r>
            <a:r>
              <a:rPr lang="ar-SA" sz="2800" dirty="0" smtClean="0">
                <a:cs typeface="B Nazanin" pitchFamily="2" charset="-78"/>
              </a:rPr>
              <a:t>مشکلات </a:t>
            </a:r>
            <a:r>
              <a:rPr lang="ar-SA" sz="2800" dirty="0">
                <a:cs typeface="B Nazanin" pitchFamily="2" charset="-78"/>
              </a:rPr>
              <a:t>مربوط به ایجاد انسجام و هماهنگی بین شرکت‌ها؛</a:t>
            </a:r>
            <a:endParaRPr lang="en-US" sz="2800" dirty="0">
              <a:cs typeface="B Nazanin" pitchFamily="2" charset="-78"/>
            </a:endParaRPr>
          </a:p>
          <a:p>
            <a:pPr lvl="0" algn="just"/>
            <a:r>
              <a:rPr lang="fa-IR" sz="2800" dirty="0" smtClean="0">
                <a:cs typeface="B Nazanin" pitchFamily="2" charset="-78"/>
              </a:rPr>
              <a:t>11- </a:t>
            </a:r>
            <a:r>
              <a:rPr lang="ar-SA" sz="2800" dirty="0" smtClean="0">
                <a:cs typeface="B Nazanin" pitchFamily="2" charset="-78"/>
              </a:rPr>
              <a:t> </a:t>
            </a:r>
            <a:r>
              <a:rPr lang="ar-SA" sz="2800" dirty="0">
                <a:cs typeface="B Nazanin" pitchFamily="2" charset="-78"/>
              </a:rPr>
              <a:t>هزینه و منفعت بین کوچک بودن و بزرگ بودن؛</a:t>
            </a:r>
            <a:endParaRPr lang="en-US" sz="2800" dirty="0">
              <a:cs typeface="B Nazanin" pitchFamily="2" charset="-78"/>
            </a:endParaRPr>
          </a:p>
          <a:p>
            <a:pPr lvl="0" algn="just"/>
            <a:r>
              <a:rPr lang="ar-SA" sz="2800" dirty="0">
                <a:cs typeface="B Nazanin" pitchFamily="2" charset="-78"/>
              </a:rPr>
              <a:t> قوانین و مقررات. </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58</a:t>
            </a:fld>
            <a:endParaRPr lang="fa-IR"/>
          </a:p>
        </p:txBody>
      </p:sp>
    </p:spTree>
    <p:extLst>
      <p:ext uri="{BB962C8B-B14F-4D97-AF65-F5344CB8AC3E}">
        <p14:creationId xmlns:p14="http://schemas.microsoft.com/office/powerpoint/2010/main" val="26512413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980728"/>
            <a:ext cx="6840760" cy="4524315"/>
          </a:xfrm>
          <a:prstGeom prst="rect">
            <a:avLst/>
          </a:prstGeom>
        </p:spPr>
        <p:txBody>
          <a:bodyPr wrap="square">
            <a:spAutoFit/>
          </a:bodyPr>
          <a:lstStyle/>
          <a:p>
            <a:pPr algn="just"/>
            <a:r>
              <a:rPr lang="ar-SA" sz="3200" b="1" dirty="0">
                <a:cs typeface="B Nazanin" pitchFamily="2" charset="-78"/>
              </a:rPr>
              <a:t>تأمین مالی ادغام و اکتساب </a:t>
            </a:r>
            <a:endParaRPr lang="en-US" sz="3200" b="1" dirty="0">
              <a:cs typeface="B Nazanin" pitchFamily="2" charset="-78"/>
            </a:endParaRPr>
          </a:p>
          <a:p>
            <a:pPr algn="just"/>
            <a:r>
              <a:rPr lang="ar-SA" sz="3200" dirty="0">
                <a:cs typeface="B Nazanin" pitchFamily="2" charset="-78"/>
              </a:rPr>
              <a:t>روش‌های مختلفی برای تجهيز و تأمین منابع مالي برای ادغام و اکتساب شرکت‌ها وجود دارد که متداول‌ترين آنها عبارتند از:</a:t>
            </a:r>
            <a:endParaRPr lang="en-US" sz="3200" dirty="0">
              <a:cs typeface="B Nazanin" pitchFamily="2" charset="-78"/>
            </a:endParaRPr>
          </a:p>
          <a:p>
            <a:pPr algn="just"/>
            <a:r>
              <a:rPr lang="ar-SA" sz="3200" dirty="0">
                <a:cs typeface="B Nazanin" pitchFamily="2" charset="-78"/>
              </a:rPr>
              <a:t>1- استفاده از وجوه نقدی مازاد؛ </a:t>
            </a:r>
            <a:endParaRPr lang="en-US" sz="3200" dirty="0">
              <a:cs typeface="B Nazanin" pitchFamily="2" charset="-78"/>
            </a:endParaRPr>
          </a:p>
          <a:p>
            <a:pPr algn="just"/>
            <a:r>
              <a:rPr lang="ar-SA" sz="3200" dirty="0">
                <a:cs typeface="B Nazanin" pitchFamily="2" charset="-78"/>
              </a:rPr>
              <a:t>2- افزایش سرمایه برای خرید نقدی؛</a:t>
            </a:r>
            <a:endParaRPr lang="en-US" sz="3200" dirty="0">
              <a:cs typeface="B Nazanin" pitchFamily="2" charset="-78"/>
            </a:endParaRPr>
          </a:p>
          <a:p>
            <a:pPr algn="just"/>
            <a:r>
              <a:rPr lang="ar-SA" sz="3200" dirty="0">
                <a:cs typeface="B Nazanin" pitchFamily="2" charset="-78"/>
              </a:rPr>
              <a:t>3- انتشار اوراق بدهی برای تأمین مالی خرید نقدی؛</a:t>
            </a:r>
            <a:endParaRPr lang="en-US" sz="3200" dirty="0">
              <a:cs typeface="B Nazanin" pitchFamily="2" charset="-78"/>
            </a:endParaRPr>
          </a:p>
          <a:p>
            <a:pPr algn="just"/>
            <a:r>
              <a:rPr lang="ar-SA" sz="3200" dirty="0">
                <a:cs typeface="B Nazanin" pitchFamily="2" charset="-78"/>
              </a:rPr>
              <a:t>4- تحصیل سهام در مقابل واگذاری اوراق بدهی؛</a:t>
            </a:r>
            <a:endParaRPr lang="en-US" sz="3200" dirty="0">
              <a:cs typeface="B Nazanin" pitchFamily="2" charset="-78"/>
            </a:endParaRPr>
          </a:p>
          <a:p>
            <a:pPr algn="just"/>
            <a:r>
              <a:rPr lang="ar-SA" sz="3200" dirty="0">
                <a:cs typeface="B Nazanin" pitchFamily="2" charset="-78"/>
              </a:rPr>
              <a:t>5- تحصیل سهام در مقابل واگذاری سهام. </a:t>
            </a:r>
            <a:endParaRPr lang="en-US"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59</a:t>
            </a:fld>
            <a:endParaRPr lang="fa-IR"/>
          </a:p>
        </p:txBody>
      </p:sp>
    </p:spTree>
    <p:extLst>
      <p:ext uri="{BB962C8B-B14F-4D97-AF65-F5344CB8AC3E}">
        <p14:creationId xmlns:p14="http://schemas.microsoft.com/office/powerpoint/2010/main" val="3934280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76672"/>
            <a:ext cx="7467600" cy="5997280"/>
          </a:xfrm>
        </p:spPr>
        <p:txBody>
          <a:bodyPr>
            <a:noAutofit/>
          </a:bodyPr>
          <a:lstStyle/>
          <a:p>
            <a:pPr algn="just"/>
            <a:r>
              <a:rPr lang="ar-SA" sz="2700" b="1" dirty="0">
                <a:cs typeface="B Nazanin" pitchFamily="2" charset="-78"/>
              </a:rPr>
              <a:t>فاینانس(</a:t>
            </a:r>
            <a:r>
              <a:rPr lang="en-US" sz="2700" b="1" dirty="0">
                <a:cs typeface="B Nazanin" pitchFamily="2" charset="-78"/>
              </a:rPr>
              <a:t>Finance</a:t>
            </a:r>
            <a:r>
              <a:rPr lang="ar-SA" sz="2700" b="1" dirty="0">
                <a:cs typeface="B Nazanin" pitchFamily="2" charset="-78"/>
              </a:rPr>
              <a:t>):</a:t>
            </a:r>
            <a:endParaRPr lang="en-US" sz="2700" b="1" dirty="0">
              <a:cs typeface="B Nazanin" pitchFamily="2" charset="-78"/>
            </a:endParaRPr>
          </a:p>
          <a:p>
            <a:pPr algn="just"/>
            <a:r>
              <a:rPr lang="ar-SA" sz="2700" dirty="0">
                <a:cs typeface="B Nazanin" pitchFamily="2" charset="-78"/>
              </a:rPr>
              <a:t> فاینانس در لغت به معنی « مالیه » یا تامین مالی می باشد و </a:t>
            </a:r>
            <a:r>
              <a:rPr lang="fa-IR" sz="2700" dirty="0">
                <a:cs typeface="B Nazanin" pitchFamily="2" charset="-78"/>
              </a:rPr>
              <a:t> از جمله روشهای متداول و رایج تامین پروژه های توسعه ای و ملی که نوعی استقراض خارجی تلقی می شود,می باشد </a:t>
            </a:r>
            <a:r>
              <a:rPr lang="ar-SA" sz="2700" dirty="0">
                <a:cs typeface="B Nazanin" pitchFamily="2" charset="-78"/>
              </a:rPr>
              <a:t>(در بحث سرمایه گذاری به تامین مالی از طریق استفاده از منابع داخلی و یا دریافت و استفاده از وام ارزی اطلاق می گردد.).و مکانیزمی است که در آن بین کشور سرمایه پذیر و کشور سرمایه گذار ,قراردادی منعقد می شودکه طرح یا پروژه ای را همراه با نیروی انسانی متخصص, انتقال تکنولوژی , ماشین آلات و تجهیزات , مواد اولیه و توان </a:t>
            </a:r>
            <a:r>
              <a:rPr lang="ar-SA" sz="2700" dirty="0" smtClean="0">
                <a:cs typeface="B Nazanin" pitchFamily="2" charset="-78"/>
              </a:rPr>
              <a:t>ارزی </a:t>
            </a:r>
            <a:r>
              <a:rPr lang="ar-SA" sz="2700" dirty="0">
                <a:cs typeface="B Nazanin" pitchFamily="2" charset="-78"/>
              </a:rPr>
              <a:t>لازم توسط کشور سرمایه گذار تامین شود و زمانی که طرح یا پروژه به بهره برداری رسید بر اساس میزان سرمایه گذاری و بهره متعلق به آن کشور, سرمایه پذیر متعهد می گردد که کل قیمت تمام شده طرح یا پروژه را به صورت اقساطی در اختیار کشور سرمایه گذار قرار دهد. </a:t>
            </a:r>
            <a:endParaRPr lang="fa-IR" sz="2700"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6</a:t>
            </a:fld>
            <a:endParaRPr lang="fa-IR"/>
          </a:p>
        </p:txBody>
      </p:sp>
    </p:spTree>
    <p:extLst>
      <p:ext uri="{BB962C8B-B14F-4D97-AF65-F5344CB8AC3E}">
        <p14:creationId xmlns:p14="http://schemas.microsoft.com/office/powerpoint/2010/main" val="11800318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20688"/>
            <a:ext cx="6840760" cy="6093976"/>
          </a:xfrm>
          <a:prstGeom prst="rect">
            <a:avLst/>
          </a:prstGeom>
        </p:spPr>
        <p:txBody>
          <a:bodyPr wrap="square">
            <a:spAutoFit/>
          </a:bodyPr>
          <a:lstStyle/>
          <a:p>
            <a:pPr algn="just"/>
            <a:r>
              <a:rPr lang="ar-SA" sz="3000" b="1" dirty="0">
                <a:cs typeface="B Nazanin" pitchFamily="2" charset="-78"/>
              </a:rPr>
              <a:t>عواملی که قبل از ادغام واکتساب باید بررسی کرد </a:t>
            </a:r>
            <a:endParaRPr lang="en-US" sz="3000" b="1" dirty="0">
              <a:cs typeface="B Nazanin" pitchFamily="2" charset="-78"/>
            </a:endParaRPr>
          </a:p>
          <a:p>
            <a:pPr lvl="0" algn="just"/>
            <a:r>
              <a:rPr lang="ar-SA" sz="3000" dirty="0">
                <a:cs typeface="B Nazanin" pitchFamily="2" charset="-78"/>
              </a:rPr>
              <a:t>قابلیت ترکیب شرکت‌ها؛</a:t>
            </a:r>
            <a:endParaRPr lang="en-US" sz="3000" dirty="0">
              <a:cs typeface="B Nazanin" pitchFamily="2" charset="-78"/>
            </a:endParaRPr>
          </a:p>
          <a:p>
            <a:pPr lvl="0" algn="just"/>
            <a:r>
              <a:rPr lang="ar-SA" sz="3000" dirty="0">
                <a:cs typeface="B Nazanin" pitchFamily="2" charset="-78"/>
              </a:rPr>
              <a:t>میزان همگرایی و انسجام سازمان‌ها؛</a:t>
            </a:r>
            <a:endParaRPr lang="en-US" sz="3000" dirty="0">
              <a:cs typeface="B Nazanin" pitchFamily="2" charset="-78"/>
            </a:endParaRPr>
          </a:p>
          <a:p>
            <a:pPr lvl="0" algn="just"/>
            <a:r>
              <a:rPr lang="ar-SA" sz="3000" dirty="0">
                <a:cs typeface="B Nazanin" pitchFamily="2" charset="-78"/>
              </a:rPr>
              <a:t>شباهت‌های ساختاری سازمان‌ها؛</a:t>
            </a:r>
            <a:endParaRPr lang="en-US" sz="3000" dirty="0">
              <a:cs typeface="B Nazanin" pitchFamily="2" charset="-78"/>
            </a:endParaRPr>
          </a:p>
          <a:p>
            <a:pPr lvl="0" algn="just"/>
            <a:r>
              <a:rPr lang="ar-SA" sz="3000" dirty="0">
                <a:cs typeface="B Nazanin" pitchFamily="2" charset="-78"/>
              </a:rPr>
              <a:t>شباهت فن‌آوری‌ها؛</a:t>
            </a:r>
            <a:endParaRPr lang="en-US" sz="3000" dirty="0">
              <a:cs typeface="B Nazanin" pitchFamily="2" charset="-78"/>
            </a:endParaRPr>
          </a:p>
          <a:p>
            <a:pPr lvl="0" algn="just"/>
            <a:r>
              <a:rPr lang="ar-SA" sz="3000" dirty="0">
                <a:cs typeface="B Nazanin" pitchFamily="2" charset="-78"/>
              </a:rPr>
              <a:t>شباهت سبک‌های مدیریتی؛</a:t>
            </a:r>
            <a:endParaRPr lang="en-US" sz="3000" dirty="0">
              <a:cs typeface="B Nazanin" pitchFamily="2" charset="-78"/>
            </a:endParaRPr>
          </a:p>
          <a:p>
            <a:pPr lvl="0" algn="just"/>
            <a:r>
              <a:rPr lang="ar-SA" sz="3000" dirty="0">
                <a:cs typeface="B Nazanin" pitchFamily="2" charset="-78"/>
              </a:rPr>
              <a:t>تفاوت‌های فرهنگی؛</a:t>
            </a:r>
            <a:endParaRPr lang="en-US" sz="3000" dirty="0">
              <a:cs typeface="B Nazanin" pitchFamily="2" charset="-78"/>
            </a:endParaRPr>
          </a:p>
          <a:p>
            <a:pPr lvl="0" algn="just"/>
            <a:r>
              <a:rPr lang="ar-SA" sz="3000" dirty="0">
                <a:cs typeface="B Nazanin" pitchFamily="2" charset="-78"/>
              </a:rPr>
              <a:t>مقاومت کارکنان؛</a:t>
            </a:r>
            <a:endParaRPr lang="en-US" sz="3000" dirty="0">
              <a:cs typeface="B Nazanin" pitchFamily="2" charset="-78"/>
            </a:endParaRPr>
          </a:p>
          <a:p>
            <a:pPr lvl="0" algn="just"/>
            <a:r>
              <a:rPr lang="ar-SA" sz="3000" dirty="0">
                <a:cs typeface="B Nazanin" pitchFamily="2" charset="-78"/>
              </a:rPr>
              <a:t>موقعیت جغرافیایی شرکت‌ها؛</a:t>
            </a:r>
            <a:endParaRPr lang="en-US" sz="3000" dirty="0">
              <a:cs typeface="B Nazanin" pitchFamily="2" charset="-78"/>
            </a:endParaRPr>
          </a:p>
          <a:p>
            <a:pPr lvl="0" algn="just"/>
            <a:r>
              <a:rPr lang="ar-SA" sz="3000" dirty="0">
                <a:cs typeface="B Nazanin" pitchFamily="2" charset="-78"/>
              </a:rPr>
              <a:t>بندهای مرتبط با ادغام و اکتساب در اساسنامه شرکت‌ها؛</a:t>
            </a:r>
            <a:endParaRPr lang="en-US" sz="3000" dirty="0">
              <a:cs typeface="B Nazanin" pitchFamily="2" charset="-78"/>
            </a:endParaRPr>
          </a:p>
          <a:p>
            <a:pPr lvl="0" algn="just"/>
            <a:r>
              <a:rPr lang="ar-SA" sz="3000" dirty="0">
                <a:cs typeface="B Nazanin" pitchFamily="2" charset="-78"/>
              </a:rPr>
              <a:t>حداقل آراء برای تصمیم‌گیری‌های مربوط به ادغام و اکتساب؛</a:t>
            </a:r>
            <a:endParaRPr lang="en-US" sz="3000" dirty="0">
              <a:cs typeface="B Nazanin" pitchFamily="2" charset="-78"/>
            </a:endParaRPr>
          </a:p>
          <a:p>
            <a:pPr lvl="0" algn="just"/>
            <a:r>
              <a:rPr lang="ar-SA" sz="3000" dirty="0" smtClean="0">
                <a:cs typeface="B Nazanin" pitchFamily="2" charset="-78"/>
              </a:rPr>
              <a:t>را</a:t>
            </a:r>
            <a:r>
              <a:rPr lang="fa-IR" sz="3000" dirty="0" smtClean="0">
                <a:cs typeface="B Nazanin" pitchFamily="2" charset="-78"/>
              </a:rPr>
              <a:t>هک</a:t>
            </a:r>
            <a:r>
              <a:rPr lang="ar-SA" sz="3000" dirty="0" smtClean="0">
                <a:cs typeface="B Nazanin" pitchFamily="2" charset="-78"/>
              </a:rPr>
              <a:t>ارهای </a:t>
            </a:r>
            <a:r>
              <a:rPr lang="ar-SA" sz="3000" dirty="0">
                <a:cs typeface="B Nazanin" pitchFamily="2" charset="-78"/>
              </a:rPr>
              <a:t>حمایت از حقوق اقلیت‌.</a:t>
            </a:r>
            <a:endParaRPr lang="en-US" sz="30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60</a:t>
            </a:fld>
            <a:endParaRPr lang="fa-IR"/>
          </a:p>
        </p:txBody>
      </p:sp>
    </p:spTree>
    <p:extLst>
      <p:ext uri="{BB962C8B-B14F-4D97-AF65-F5344CB8AC3E}">
        <p14:creationId xmlns:p14="http://schemas.microsoft.com/office/powerpoint/2010/main" val="34989659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764704"/>
            <a:ext cx="6912768" cy="6124754"/>
          </a:xfrm>
          <a:prstGeom prst="rect">
            <a:avLst/>
          </a:prstGeom>
        </p:spPr>
        <p:txBody>
          <a:bodyPr wrap="square">
            <a:spAutoFit/>
          </a:bodyPr>
          <a:lstStyle/>
          <a:p>
            <a:pPr algn="just"/>
            <a:r>
              <a:rPr lang="ar-SA" sz="2700" b="1" dirty="0">
                <a:cs typeface="B Nazanin" pitchFamily="2" charset="-78"/>
              </a:rPr>
              <a:t>مقایسه مشکلات ادغام و اکتساب </a:t>
            </a:r>
            <a:endParaRPr lang="en-US" sz="2700" b="1" dirty="0">
              <a:cs typeface="B Nazanin" pitchFamily="2" charset="-78"/>
            </a:endParaRPr>
          </a:p>
          <a:p>
            <a:pPr lvl="0" algn="just"/>
            <a:r>
              <a:rPr lang="ar-SA" sz="2700" dirty="0">
                <a:cs typeface="B Nazanin" pitchFamily="2" charset="-78"/>
              </a:rPr>
              <a:t>در اکتساب، فرض بر آن است که یک شرکت مادر جدید قدرت را به دست می</a:t>
            </a:r>
            <a:r>
              <a:rPr lang="en-US" sz="2700" dirty="0">
                <a:cs typeface="B Nazanin" pitchFamily="2" charset="-78"/>
              </a:rPr>
              <a:t>‌</a:t>
            </a:r>
            <a:r>
              <a:rPr lang="ar-SA" sz="2700" dirty="0">
                <a:cs typeface="B Nazanin" pitchFamily="2" charset="-78"/>
              </a:rPr>
              <a:t>گیرد. تغییرات معمولاً سریع و بی</a:t>
            </a:r>
            <a:r>
              <a:rPr lang="en-US" sz="2700" dirty="0">
                <a:cs typeface="B Nazanin" pitchFamily="2" charset="-78"/>
              </a:rPr>
              <a:t>‌</a:t>
            </a:r>
            <a:r>
              <a:rPr lang="ar-SA" sz="2700" dirty="0">
                <a:cs typeface="B Nazanin" pitchFamily="2" charset="-78"/>
              </a:rPr>
              <a:t>رحمانه هستند زیرا اکتساب کننده سیستم</a:t>
            </a:r>
            <a:r>
              <a:rPr lang="en-US" sz="2700" dirty="0">
                <a:cs typeface="B Nazanin" pitchFamily="2" charset="-78"/>
              </a:rPr>
              <a:t>‌</a:t>
            </a:r>
            <a:r>
              <a:rPr lang="ar-SA" sz="2700" dirty="0">
                <a:cs typeface="B Nazanin" pitchFamily="2" charset="-78"/>
              </a:rPr>
              <a:t>های کنترلی و مقررات مالی خاص خود را اعمال می</a:t>
            </a:r>
            <a:r>
              <a:rPr lang="en-US" sz="2700" dirty="0">
                <a:cs typeface="B Nazanin" pitchFamily="2" charset="-78"/>
              </a:rPr>
              <a:t>‌</a:t>
            </a:r>
            <a:r>
              <a:rPr lang="ar-SA" sz="2700" dirty="0">
                <a:cs typeface="B Nazanin" pitchFamily="2" charset="-78"/>
              </a:rPr>
              <a:t>کند. </a:t>
            </a:r>
            <a:endParaRPr lang="en-US" sz="2700" dirty="0">
              <a:cs typeface="B Nazanin" pitchFamily="2" charset="-78"/>
            </a:endParaRPr>
          </a:p>
          <a:p>
            <a:pPr lvl="0" algn="just"/>
            <a:r>
              <a:rPr lang="ar-SA" sz="2700" dirty="0">
                <a:cs typeface="B Nazanin" pitchFamily="2" charset="-78"/>
              </a:rPr>
              <a:t>ادغام فرآیندی با ابهامات بیشتر است</a:t>
            </a:r>
            <a:r>
              <a:rPr lang="en-US" sz="2700" dirty="0">
                <a:cs typeface="B Nazanin" pitchFamily="2" charset="-78"/>
              </a:rPr>
              <a:t>.</a:t>
            </a:r>
            <a:r>
              <a:rPr lang="ar-SA" sz="2700" dirty="0">
                <a:cs typeface="B Nazanin" pitchFamily="2" charset="-78"/>
              </a:rPr>
              <a:t> احتمال دارد که طرفین یک ادغام، حتی از نظر حجم نیز به یک اندازه باشند و ترکیب قدرت و پویایی</a:t>
            </a:r>
            <a:r>
              <a:rPr lang="en-US" sz="2700" dirty="0">
                <a:cs typeface="B Nazanin" pitchFamily="2" charset="-78"/>
              </a:rPr>
              <a:t>‌</a:t>
            </a:r>
            <a:r>
              <a:rPr lang="ar-SA" sz="2700" dirty="0">
                <a:cs typeface="B Nazanin" pitchFamily="2" charset="-78"/>
              </a:rPr>
              <a:t>های فرهنگی آنها، ابهام بیشتری به دنبال داشته باشد. </a:t>
            </a:r>
            <a:endParaRPr lang="en-US" sz="2700" dirty="0">
              <a:cs typeface="B Nazanin" pitchFamily="2" charset="-78"/>
            </a:endParaRPr>
          </a:p>
          <a:p>
            <a:pPr lvl="0" algn="just"/>
            <a:r>
              <a:rPr lang="ar-SA" sz="2700" dirty="0">
                <a:cs typeface="B Nazanin" pitchFamily="2" charset="-78"/>
              </a:rPr>
              <a:t>در طول یک اکتساب، غالباً تضاد و مقاومت بیشتری همراه با حس از دست رفتن قدرت وجود دارد. </a:t>
            </a:r>
            <a:endParaRPr lang="en-US" sz="2700" dirty="0">
              <a:cs typeface="B Nazanin" pitchFamily="2" charset="-78"/>
            </a:endParaRPr>
          </a:p>
          <a:p>
            <a:pPr lvl="0" algn="just"/>
            <a:r>
              <a:rPr lang="ar-SA" sz="2700" dirty="0">
                <a:cs typeface="B Nazanin" pitchFamily="2" charset="-78"/>
              </a:rPr>
              <a:t>در ادغام</a:t>
            </a:r>
            <a:r>
              <a:rPr lang="en-US" sz="2700" dirty="0">
                <a:cs typeface="B Nazanin" pitchFamily="2" charset="-78"/>
              </a:rPr>
              <a:t>‌</a:t>
            </a:r>
            <a:r>
              <a:rPr lang="ar-SA" sz="2700" dirty="0">
                <a:cs typeface="B Nazanin" pitchFamily="2" charset="-78"/>
              </a:rPr>
              <a:t>ها، به دلیل مدت زمان طولانی میان اعلام اولیه و ادغام واقعی، ابهام و اضطراب مدت زمان بیشتری ادامه می</a:t>
            </a:r>
            <a:r>
              <a:rPr lang="en-US" sz="2700" dirty="0">
                <a:cs typeface="B Nazanin" pitchFamily="2" charset="-78"/>
              </a:rPr>
              <a:t>‌</a:t>
            </a:r>
            <a:r>
              <a:rPr lang="ar-SA" sz="2700" dirty="0">
                <a:cs typeface="B Nazanin" pitchFamily="2" charset="-78"/>
              </a:rPr>
              <a:t>یابد و سازمان در نوعی بلاتکلیفی به سر می</a:t>
            </a:r>
            <a:r>
              <a:rPr lang="en-US" sz="2700" dirty="0">
                <a:cs typeface="B Nazanin" pitchFamily="2" charset="-78"/>
              </a:rPr>
              <a:t>‌</a:t>
            </a:r>
            <a:r>
              <a:rPr lang="ar-SA" sz="2700" dirty="0">
                <a:cs typeface="B Nazanin" pitchFamily="2" charset="-78"/>
              </a:rPr>
              <a:t>برد. </a:t>
            </a:r>
            <a:endParaRPr lang="en-US" sz="27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61</a:t>
            </a:fld>
            <a:endParaRPr lang="fa-IR"/>
          </a:p>
        </p:txBody>
      </p:sp>
    </p:spTree>
    <p:extLst>
      <p:ext uri="{BB962C8B-B14F-4D97-AF65-F5344CB8AC3E}">
        <p14:creationId xmlns:p14="http://schemas.microsoft.com/office/powerpoint/2010/main" val="3774474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404664"/>
            <a:ext cx="6732240" cy="5632311"/>
          </a:xfrm>
          <a:prstGeom prst="rect">
            <a:avLst/>
          </a:prstGeom>
        </p:spPr>
        <p:txBody>
          <a:bodyPr wrap="square">
            <a:spAutoFit/>
          </a:bodyPr>
          <a:lstStyle/>
          <a:p>
            <a:pPr algn="just"/>
            <a:r>
              <a:rPr lang="ar-SA" sz="3000" b="1" dirty="0">
                <a:cs typeface="B Nazanin" pitchFamily="2" charset="-78"/>
              </a:rPr>
              <a:t>دلایل اصلي شکست در ادغام و اکتساب</a:t>
            </a:r>
            <a:endParaRPr lang="en-US" sz="3000" b="1" dirty="0">
              <a:cs typeface="B Nazanin" pitchFamily="2" charset="-78"/>
            </a:endParaRPr>
          </a:p>
          <a:p>
            <a:pPr algn="just"/>
            <a:r>
              <a:rPr lang="ar-SA" sz="3000" dirty="0">
                <a:cs typeface="B Nazanin" pitchFamily="2" charset="-78"/>
              </a:rPr>
              <a:t>تشریح علل شکست یا عملکرد ضعیف ادغام و اکتساب‌ها، بر بررسی عواملی تمرکز دارد که اتخاذ این تصمیمات گزینشی را تسریع می</a:t>
            </a:r>
            <a:r>
              <a:rPr lang="en-US" sz="3000" dirty="0">
                <a:cs typeface="B Nazanin" pitchFamily="2" charset="-78"/>
              </a:rPr>
              <a:t>‌</a:t>
            </a:r>
            <a:r>
              <a:rPr lang="ar-SA" sz="3000" dirty="0">
                <a:cs typeface="B Nazanin" pitchFamily="2" charset="-78"/>
              </a:rPr>
              <a:t>کنند، مانند: </a:t>
            </a:r>
            <a:endParaRPr lang="en-US" sz="3000" dirty="0">
              <a:cs typeface="B Nazanin" pitchFamily="2" charset="-78"/>
            </a:endParaRPr>
          </a:p>
          <a:p>
            <a:pPr lvl="0" algn="just"/>
            <a:r>
              <a:rPr lang="ar-SA" sz="3000" dirty="0">
                <a:cs typeface="B Nazanin" pitchFamily="2" charset="-78"/>
              </a:rPr>
              <a:t> پرداخت قیمتی گزاف برای شرکت اکتساب شده؛ </a:t>
            </a:r>
            <a:endParaRPr lang="en-US" sz="3000" dirty="0">
              <a:cs typeface="B Nazanin" pitchFamily="2" charset="-78"/>
            </a:endParaRPr>
          </a:p>
          <a:p>
            <a:pPr lvl="0" algn="just"/>
            <a:r>
              <a:rPr lang="ar-SA" sz="3000" dirty="0">
                <a:cs typeface="B Nazanin" pitchFamily="2" charset="-78"/>
              </a:rPr>
              <a:t> ناتوانی در دست‌یابی به معیارهای بالقوه</a:t>
            </a:r>
            <a:r>
              <a:rPr lang="en-US" sz="3000" dirty="0">
                <a:cs typeface="B Nazanin" pitchFamily="2" charset="-78"/>
              </a:rPr>
              <a:t>‌</a:t>
            </a:r>
            <a:r>
              <a:rPr lang="ar-SA" sz="3000" dirty="0">
                <a:cs typeface="B Nazanin" pitchFamily="2" charset="-78"/>
              </a:rPr>
              <a:t> اقتصادی به دلیل ناتوانی و سوء مدیریت مالی؛ </a:t>
            </a:r>
            <a:endParaRPr lang="en-US" sz="3000" dirty="0">
              <a:cs typeface="B Nazanin" pitchFamily="2" charset="-78"/>
            </a:endParaRPr>
          </a:p>
          <a:p>
            <a:pPr lvl="0" algn="just"/>
            <a:r>
              <a:rPr lang="ar-SA" sz="3000" dirty="0">
                <a:cs typeface="B Nazanin" pitchFamily="2" charset="-78"/>
              </a:rPr>
              <a:t> تغییرات ناگهانی و پیش</a:t>
            </a:r>
            <a:r>
              <a:rPr lang="en-US" sz="3000" dirty="0">
                <a:cs typeface="B Nazanin" pitchFamily="2" charset="-78"/>
              </a:rPr>
              <a:t>‌</a:t>
            </a:r>
            <a:r>
              <a:rPr lang="ar-SA" sz="3000" dirty="0">
                <a:cs typeface="B Nazanin" pitchFamily="2" charset="-78"/>
              </a:rPr>
              <a:t>بینی نشده در شرایط بازار؛</a:t>
            </a:r>
            <a:endParaRPr lang="en-US" sz="3000" dirty="0">
              <a:cs typeface="B Nazanin" pitchFamily="2" charset="-78"/>
            </a:endParaRPr>
          </a:p>
          <a:p>
            <a:pPr lvl="0" algn="just"/>
            <a:r>
              <a:rPr lang="ar-SA" sz="3000" dirty="0">
                <a:cs typeface="B Nazanin" pitchFamily="2" charset="-78"/>
              </a:rPr>
              <a:t>کوچک شمردن مشکلات ناشی از ادغام دو فرهنگ؛ </a:t>
            </a:r>
            <a:endParaRPr lang="en-US" sz="3000" dirty="0">
              <a:cs typeface="B Nazanin" pitchFamily="2" charset="-78"/>
            </a:endParaRPr>
          </a:p>
          <a:p>
            <a:pPr lvl="0" algn="just"/>
            <a:r>
              <a:rPr lang="ar-SA" sz="3000" dirty="0">
                <a:cs typeface="B Nazanin" pitchFamily="2" charset="-78"/>
              </a:rPr>
              <a:t>کوچک شمردن مسئله</a:t>
            </a:r>
            <a:r>
              <a:rPr lang="en-US" sz="3000" dirty="0">
                <a:cs typeface="B Nazanin" pitchFamily="2" charset="-78"/>
              </a:rPr>
              <a:t>‌</a:t>
            </a:r>
            <a:r>
              <a:rPr lang="ar-SA" sz="3000" dirty="0">
                <a:cs typeface="B Nazanin" pitchFamily="2" charset="-78"/>
              </a:rPr>
              <a:t> انتقال مهارت</a:t>
            </a:r>
            <a:r>
              <a:rPr lang="en-US" sz="3000" dirty="0">
                <a:cs typeface="B Nazanin" pitchFamily="2" charset="-78"/>
              </a:rPr>
              <a:t>‌</a:t>
            </a:r>
            <a:r>
              <a:rPr lang="ar-SA" sz="3000" dirty="0">
                <a:cs typeface="B Nazanin" pitchFamily="2" charset="-78"/>
              </a:rPr>
              <a:t>ها؛ </a:t>
            </a:r>
            <a:endParaRPr lang="en-US" sz="3000" dirty="0">
              <a:cs typeface="B Nazanin" pitchFamily="2" charset="-78"/>
            </a:endParaRPr>
          </a:p>
          <a:p>
            <a:pPr lvl="0" algn="just"/>
            <a:r>
              <a:rPr lang="ar-SA" sz="3000" dirty="0">
                <a:cs typeface="B Nazanin" pitchFamily="2" charset="-78"/>
              </a:rPr>
              <a:t>بی</a:t>
            </a:r>
            <a:r>
              <a:rPr lang="en-US" sz="3000" dirty="0">
                <a:cs typeface="B Nazanin" pitchFamily="2" charset="-78"/>
              </a:rPr>
              <a:t>‌</a:t>
            </a:r>
            <a:r>
              <a:rPr lang="ar-SA" sz="3000" dirty="0">
                <a:cs typeface="B Nazanin" pitchFamily="2" charset="-78"/>
              </a:rPr>
              <a:t>انگیزگی کارمندان؛ </a:t>
            </a:r>
            <a:endParaRPr lang="en-US" sz="3000" dirty="0">
              <a:cs typeface="B Nazanin" pitchFamily="2" charset="-78"/>
            </a:endParaRPr>
          </a:p>
          <a:p>
            <a:pPr lvl="0" algn="just"/>
            <a:r>
              <a:rPr lang="ar-SA" sz="3000" dirty="0">
                <a:cs typeface="B Nazanin" pitchFamily="2" charset="-78"/>
              </a:rPr>
              <a:t>ترک افراد کلیدی؛ </a:t>
            </a:r>
            <a:endParaRPr lang="en-US" sz="30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62</a:t>
            </a:fld>
            <a:endParaRPr lang="fa-IR"/>
          </a:p>
        </p:txBody>
      </p:sp>
    </p:spTree>
    <p:extLst>
      <p:ext uri="{BB962C8B-B14F-4D97-AF65-F5344CB8AC3E}">
        <p14:creationId xmlns:p14="http://schemas.microsoft.com/office/powerpoint/2010/main" val="148577940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692696"/>
            <a:ext cx="6984776" cy="5693866"/>
          </a:xfrm>
          <a:prstGeom prst="rect">
            <a:avLst/>
          </a:prstGeom>
        </p:spPr>
        <p:txBody>
          <a:bodyPr wrap="square">
            <a:spAutoFit/>
          </a:bodyPr>
          <a:lstStyle/>
          <a:p>
            <a:pPr algn="just"/>
            <a:r>
              <a:rPr lang="ar-SA" sz="2800" b="1" dirty="0">
                <a:cs typeface="B Nazanin" pitchFamily="2" charset="-78"/>
              </a:rPr>
              <a:t>عوامل موفقیت در ادغام و اکتساب</a:t>
            </a:r>
            <a:endParaRPr lang="en-US" sz="2800" b="1" dirty="0">
              <a:cs typeface="B Nazanin" pitchFamily="2" charset="-78"/>
            </a:endParaRPr>
          </a:p>
          <a:p>
            <a:pPr algn="just"/>
            <a:r>
              <a:rPr lang="ar-SA" sz="2800" dirty="0">
                <a:cs typeface="B Nazanin" pitchFamily="2" charset="-78"/>
              </a:rPr>
              <a:t>نتایج ادغام</a:t>
            </a:r>
            <a:r>
              <a:rPr lang="en-US" sz="2800" dirty="0">
                <a:cs typeface="B Nazanin" pitchFamily="2" charset="-78"/>
              </a:rPr>
              <a:t>‌</a:t>
            </a:r>
            <a:r>
              <a:rPr lang="ar-SA" sz="2800" dirty="0">
                <a:cs typeface="B Nazanin" pitchFamily="2" charset="-78"/>
              </a:rPr>
              <a:t>ها و اکتساب</a:t>
            </a:r>
            <a:r>
              <a:rPr lang="en-US" sz="2800" dirty="0">
                <a:cs typeface="B Nazanin" pitchFamily="2" charset="-78"/>
              </a:rPr>
              <a:t>‌</a:t>
            </a:r>
            <a:r>
              <a:rPr lang="ar-SA" sz="2800" dirty="0">
                <a:cs typeface="B Nazanin" pitchFamily="2" charset="-78"/>
              </a:rPr>
              <a:t>های موفق، ارتباطی تنگاتنگ با توانایی مدیریت جهت یکپارچه کردن اعضای سازمان و فرهنگی</a:t>
            </a:r>
            <a:r>
              <a:rPr lang="en-US" sz="2800" dirty="0">
                <a:cs typeface="B Nazanin" pitchFamily="2" charset="-78"/>
              </a:rPr>
              <a:t>‌</a:t>
            </a:r>
            <a:r>
              <a:rPr lang="ar-SA" sz="2800" dirty="0">
                <a:cs typeface="B Nazanin" pitchFamily="2" charset="-78"/>
              </a:rPr>
              <a:t>های آنان و همچنین به حداقل رساندن نگرانی</a:t>
            </a:r>
            <a:r>
              <a:rPr lang="en-US" sz="2800" dirty="0">
                <a:cs typeface="B Nazanin" pitchFamily="2" charset="-78"/>
              </a:rPr>
              <a:t>‌</a:t>
            </a:r>
            <a:r>
              <a:rPr lang="ar-SA" sz="2800" dirty="0">
                <a:cs typeface="B Nazanin" pitchFamily="2" charset="-78"/>
              </a:rPr>
              <a:t>های افراد دارند</a:t>
            </a:r>
            <a:r>
              <a:rPr lang="en-US" sz="2800" dirty="0">
                <a:cs typeface="B Nazanin" pitchFamily="2" charset="-78"/>
              </a:rPr>
              <a:t>.</a:t>
            </a:r>
            <a:r>
              <a:rPr lang="ar-SA" sz="2800" dirty="0">
                <a:cs typeface="B Nazanin" pitchFamily="2" charset="-78"/>
              </a:rPr>
              <a:t> با ایجاد تغییری مهم و ناگهانی در فرایند ادغام</a:t>
            </a:r>
            <a:r>
              <a:rPr lang="en-US" sz="2800" dirty="0">
                <a:cs typeface="B Nazanin" pitchFamily="2" charset="-78"/>
              </a:rPr>
              <a:t>‌</a:t>
            </a:r>
            <a:r>
              <a:rPr lang="ar-SA" sz="2800" dirty="0">
                <a:cs typeface="B Nazanin" pitchFamily="2" charset="-78"/>
              </a:rPr>
              <a:t>ها و اکتساب ها ابهامات زیاد و نوعی احساس از دست رفتن قدرت را موجب می</a:t>
            </a:r>
            <a:r>
              <a:rPr lang="en-US" sz="2800" dirty="0">
                <a:cs typeface="B Nazanin" pitchFamily="2" charset="-78"/>
              </a:rPr>
              <a:t>‌</a:t>
            </a:r>
            <a:r>
              <a:rPr lang="ar-SA" sz="2800" dirty="0">
                <a:cs typeface="B Nazanin" pitchFamily="2" charset="-78"/>
              </a:rPr>
              <a:t>شوند. این امر می</a:t>
            </a:r>
            <a:r>
              <a:rPr lang="en-US" sz="2800" dirty="0">
                <a:cs typeface="B Nazanin" pitchFamily="2" charset="-78"/>
              </a:rPr>
              <a:t>‌</a:t>
            </a:r>
            <a:r>
              <a:rPr lang="ar-SA" sz="2800" dirty="0">
                <a:cs typeface="B Nazanin" pitchFamily="2" charset="-78"/>
              </a:rPr>
              <a:t>تواند باعث کاهش انگیزه، نارضایتی شغلی، استرس کارکنان شود. به جای افزایش سودآوری، ادغام</a:t>
            </a:r>
            <a:r>
              <a:rPr lang="en-US" sz="2800" dirty="0">
                <a:cs typeface="B Nazanin" pitchFamily="2" charset="-78"/>
              </a:rPr>
              <a:t>‌</a:t>
            </a:r>
            <a:r>
              <a:rPr lang="ar-SA" sz="2800" dirty="0">
                <a:cs typeface="B Nazanin" pitchFamily="2" charset="-78"/>
              </a:rPr>
              <a:t>ها باعث پیامدهای منفی رفتاری شده</a:t>
            </a:r>
            <a:r>
              <a:rPr lang="en-US" sz="2800" dirty="0">
                <a:cs typeface="B Nazanin" pitchFamily="2" charset="-78"/>
              </a:rPr>
              <a:t>‌</a:t>
            </a:r>
            <a:r>
              <a:rPr lang="ar-SA" sz="2800" dirty="0">
                <a:cs typeface="B Nazanin" pitchFamily="2" charset="-78"/>
              </a:rPr>
              <a:t>اند مانند: دزدی و سرقت، افزایش چرخش کارکنان، افزایش بیماری و غیبت در محل کار . این امر زمانی رخ می</a:t>
            </a:r>
            <a:r>
              <a:rPr lang="en-US" sz="2800" dirty="0">
                <a:cs typeface="B Nazanin" pitchFamily="2" charset="-78"/>
              </a:rPr>
              <a:t>‌</a:t>
            </a:r>
            <a:r>
              <a:rPr lang="ar-SA" sz="2800" dirty="0">
                <a:cs typeface="B Nazanin" pitchFamily="2" charset="-78"/>
              </a:rPr>
              <a:t>دهد که سازمان</a:t>
            </a:r>
            <a:r>
              <a:rPr lang="en-US" sz="2800" dirty="0">
                <a:cs typeface="B Nazanin" pitchFamily="2" charset="-78"/>
              </a:rPr>
              <a:t>‌</a:t>
            </a:r>
            <a:r>
              <a:rPr lang="ar-SA" sz="2800" dirty="0">
                <a:cs typeface="B Nazanin" pitchFamily="2" charset="-78"/>
              </a:rPr>
              <a:t>ها به شدت به وفاداری، انعطاف</a:t>
            </a:r>
            <a:r>
              <a:rPr lang="en-US" sz="2800" dirty="0">
                <a:cs typeface="B Nazanin" pitchFamily="2" charset="-78"/>
              </a:rPr>
              <a:t>‌</a:t>
            </a:r>
            <a:r>
              <a:rPr lang="ar-SA" sz="2800" dirty="0">
                <a:cs typeface="B Nazanin" pitchFamily="2" charset="-78"/>
              </a:rPr>
              <a:t>پذیری، همکاری و بهره</a:t>
            </a:r>
            <a:r>
              <a:rPr lang="en-US" sz="2800" dirty="0">
                <a:cs typeface="B Nazanin" pitchFamily="2" charset="-78"/>
              </a:rPr>
              <a:t>‌</a:t>
            </a:r>
            <a:r>
              <a:rPr lang="ar-SA" sz="2800" dirty="0">
                <a:cs typeface="B Nazanin" pitchFamily="2" charset="-78"/>
              </a:rPr>
              <a:t>وری بیشتری کارکنانشان نیاز دارند. </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63</a:t>
            </a:fld>
            <a:endParaRPr lang="fa-IR"/>
          </a:p>
        </p:txBody>
      </p:sp>
    </p:spTree>
    <p:extLst>
      <p:ext uri="{BB962C8B-B14F-4D97-AF65-F5344CB8AC3E}">
        <p14:creationId xmlns:p14="http://schemas.microsoft.com/office/powerpoint/2010/main" val="326585012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692696"/>
            <a:ext cx="6768752" cy="6124754"/>
          </a:xfrm>
          <a:prstGeom prst="rect">
            <a:avLst/>
          </a:prstGeom>
        </p:spPr>
        <p:txBody>
          <a:bodyPr wrap="square">
            <a:spAutoFit/>
          </a:bodyPr>
          <a:lstStyle/>
          <a:p>
            <a:pPr algn="just"/>
            <a:r>
              <a:rPr lang="ar-SA" sz="2800" dirty="0">
                <a:cs typeface="B Nazanin" pitchFamily="2" charset="-78"/>
              </a:rPr>
              <a:t>بنابر اين براي انجام يک ادغام يا اکتساب موفقيت‌آميز بايد توجه ويژه‌اي به نکات و عوامل زير صورت گيرد:</a:t>
            </a:r>
            <a:endParaRPr lang="en-US" sz="2800" dirty="0">
              <a:cs typeface="B Nazanin" pitchFamily="2" charset="-78"/>
            </a:endParaRPr>
          </a:p>
          <a:p>
            <a:pPr lvl="0" algn="just"/>
            <a:r>
              <a:rPr lang="ar-SA" sz="2800" dirty="0">
                <a:cs typeface="B Nazanin" pitchFamily="2" charset="-78"/>
              </a:rPr>
              <a:t>شناخت دقيق ابعاد مادي و انساني شرکت هدف، انجام مذاکرات مستمر و توجه به جزئیات مالی، فنی و حقوقی شرکت؛ اگر چه در عمل همگی فعالیت</a:t>
            </a:r>
            <a:r>
              <a:rPr lang="en-US" sz="2800" dirty="0">
                <a:cs typeface="B Nazanin" pitchFamily="2" charset="-78"/>
              </a:rPr>
              <a:t>‌</a:t>
            </a:r>
            <a:r>
              <a:rPr lang="ar-SA" sz="2800" dirty="0">
                <a:cs typeface="B Nazanin" pitchFamily="2" charset="-78"/>
              </a:rPr>
              <a:t>هایی فرسوده کننده هستند اما بايد به‌دقت انجام پذيرند. </a:t>
            </a:r>
            <a:endParaRPr lang="en-US" sz="2800" dirty="0">
              <a:cs typeface="B Nazanin" pitchFamily="2" charset="-78"/>
            </a:endParaRPr>
          </a:p>
          <a:p>
            <a:pPr lvl="0" algn="just"/>
            <a:r>
              <a:rPr lang="ar-SA" sz="2800" dirty="0">
                <a:cs typeface="B Nazanin" pitchFamily="2" charset="-78"/>
              </a:rPr>
              <a:t>انجام برنامه</a:t>
            </a:r>
            <a:r>
              <a:rPr lang="en-US" sz="2800" dirty="0">
                <a:cs typeface="B Nazanin" pitchFamily="2" charset="-78"/>
              </a:rPr>
              <a:t>‌</a:t>
            </a:r>
            <a:r>
              <a:rPr lang="ar-SA" sz="2800" dirty="0">
                <a:cs typeface="B Nazanin" pitchFamily="2" charset="-78"/>
              </a:rPr>
              <a:t>ریزی قبلی براي فرآیند ادغام یا اکتساب و اجرای دقیق برنامه</a:t>
            </a:r>
            <a:r>
              <a:rPr lang="en-US" sz="2800" dirty="0">
                <a:cs typeface="B Nazanin" pitchFamily="2" charset="-78"/>
              </a:rPr>
              <a:t>‌</a:t>
            </a:r>
            <a:r>
              <a:rPr lang="ar-SA" sz="2800" dirty="0">
                <a:cs typeface="B Nazanin" pitchFamily="2" charset="-78"/>
              </a:rPr>
              <a:t>ریزی انجام شده، براي دست‌يابي به تمام پتانسیل‌هاي موجود و حداکثر استفاده از امکانات و قابليت‌هاي طرف مقابل؛ </a:t>
            </a:r>
            <a:endParaRPr lang="en-US" sz="2800" dirty="0">
              <a:cs typeface="B Nazanin" pitchFamily="2" charset="-78"/>
            </a:endParaRPr>
          </a:p>
          <a:p>
            <a:pPr lvl="0" algn="just"/>
            <a:r>
              <a:rPr lang="ar-SA" sz="2800" dirty="0">
                <a:cs typeface="B Nazanin" pitchFamily="2" charset="-78"/>
              </a:rPr>
              <a:t>توجه ويژه به تقارن فرهنگی؛ زيرا مقوله فرهنگ و وجود استراتژی مناسب فرهنگی تأثیر بسزایی در موفقیت ادغام و اکتساب‌ها دارد. در اين رابطه انجام اقدامات عملي زير مي‌تواند مفيد باشد: </a:t>
            </a:r>
            <a:endParaRPr lang="en-US" sz="28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64</a:t>
            </a:fld>
            <a:endParaRPr lang="fa-IR"/>
          </a:p>
        </p:txBody>
      </p:sp>
    </p:spTree>
    <p:extLst>
      <p:ext uri="{BB962C8B-B14F-4D97-AF65-F5344CB8AC3E}">
        <p14:creationId xmlns:p14="http://schemas.microsoft.com/office/powerpoint/2010/main" val="418814941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20688"/>
            <a:ext cx="6768752" cy="5016758"/>
          </a:xfrm>
          <a:prstGeom prst="rect">
            <a:avLst/>
          </a:prstGeom>
        </p:spPr>
        <p:txBody>
          <a:bodyPr wrap="square">
            <a:spAutoFit/>
          </a:bodyPr>
          <a:lstStyle/>
          <a:p>
            <a:pPr algn="just"/>
            <a:r>
              <a:rPr lang="ar-SA" sz="3200" dirty="0">
                <a:cs typeface="B Nazanin" pitchFamily="2" charset="-78"/>
              </a:rPr>
              <a:t> 1- ايجاد سازگاری بين فرهنگ‌های </a:t>
            </a:r>
            <a:r>
              <a:rPr lang="ar-SA" sz="3200" dirty="0" smtClean="0">
                <a:cs typeface="B Nazanin" pitchFamily="2" charset="-78"/>
              </a:rPr>
              <a:t>شرکت‌ها</a:t>
            </a:r>
            <a:r>
              <a:rPr lang="en-US" sz="3200" dirty="0" smtClean="0">
                <a:cs typeface="B Nazanin" pitchFamily="2" charset="-78"/>
              </a:rPr>
              <a:t>    </a:t>
            </a:r>
            <a:r>
              <a:rPr lang="ar-SA" sz="3200" dirty="0" smtClean="0">
                <a:cs typeface="B Nazanin" pitchFamily="2" charset="-78"/>
              </a:rPr>
              <a:t>  </a:t>
            </a:r>
            <a:r>
              <a:rPr lang="en-US" sz="3200" dirty="0" smtClean="0">
                <a:cs typeface="B Nazanin" pitchFamily="2" charset="-78"/>
              </a:rPr>
              <a:t> </a:t>
            </a:r>
            <a:r>
              <a:rPr lang="ar-SA" sz="3200" dirty="0" smtClean="0">
                <a:cs typeface="B Nazanin" pitchFamily="2" charset="-78"/>
              </a:rPr>
              <a:t> 2</a:t>
            </a:r>
            <a:r>
              <a:rPr lang="en-US" sz="3200" dirty="0" smtClean="0">
                <a:cs typeface="B Nazanin" pitchFamily="2" charset="-78"/>
              </a:rPr>
              <a:t> </a:t>
            </a:r>
            <a:r>
              <a:rPr lang="ar-SA" sz="3200" dirty="0" smtClean="0">
                <a:cs typeface="B Nazanin" pitchFamily="2" charset="-78"/>
              </a:rPr>
              <a:t>- </a:t>
            </a:r>
            <a:r>
              <a:rPr lang="ar-SA" sz="3200" dirty="0">
                <a:cs typeface="B Nazanin" pitchFamily="2" charset="-78"/>
              </a:rPr>
              <a:t>حذف يا کاهش مشکلات ارتباطی بین کارکنان شرکت‌هاي مختلف </a:t>
            </a:r>
            <a:endParaRPr lang="en-US" sz="3200" dirty="0" smtClean="0">
              <a:cs typeface="B Nazanin" pitchFamily="2" charset="-78"/>
            </a:endParaRPr>
          </a:p>
          <a:p>
            <a:pPr algn="just"/>
            <a:r>
              <a:rPr lang="en-US" sz="3200" dirty="0" smtClean="0">
                <a:cs typeface="B Nazanin" pitchFamily="2" charset="-78"/>
              </a:rPr>
              <a:t> </a:t>
            </a:r>
            <a:r>
              <a:rPr lang="ar-SA" sz="3200" dirty="0" smtClean="0">
                <a:cs typeface="B Nazanin" pitchFamily="2" charset="-78"/>
              </a:rPr>
              <a:t>3-</a:t>
            </a:r>
            <a:r>
              <a:rPr lang="en-US" sz="3200" dirty="0" smtClean="0">
                <a:cs typeface="B Nazanin" pitchFamily="2" charset="-78"/>
              </a:rPr>
              <a:t> </a:t>
            </a:r>
            <a:r>
              <a:rPr lang="ar-SA" sz="3200" dirty="0" smtClean="0">
                <a:cs typeface="B Nazanin" pitchFamily="2" charset="-78"/>
              </a:rPr>
              <a:t>برگزاری برنامه</a:t>
            </a:r>
            <a:r>
              <a:rPr lang="en-US" sz="3200" dirty="0" smtClean="0">
                <a:cs typeface="B Nazanin" pitchFamily="2" charset="-78"/>
              </a:rPr>
              <a:t>‌</a:t>
            </a:r>
            <a:r>
              <a:rPr lang="ar-SA" sz="3200" dirty="0" smtClean="0">
                <a:cs typeface="B Nazanin" pitchFamily="2" charset="-78"/>
              </a:rPr>
              <a:t>های آموزشی سازمانی و ارتقاي سطح فرهنگ و دانش سازماني</a:t>
            </a:r>
            <a:endParaRPr lang="en-US" sz="3200" dirty="0" smtClean="0">
              <a:cs typeface="B Nazanin" pitchFamily="2" charset="-78"/>
            </a:endParaRPr>
          </a:p>
          <a:p>
            <a:pPr algn="just"/>
            <a:r>
              <a:rPr lang="ar-SA" sz="3200" dirty="0" smtClean="0">
                <a:cs typeface="B Nazanin" pitchFamily="2" charset="-78"/>
              </a:rPr>
              <a:t>  </a:t>
            </a:r>
            <a:r>
              <a:rPr lang="ar-SA" sz="3200" dirty="0">
                <a:cs typeface="B Nazanin" pitchFamily="2" charset="-78"/>
              </a:rPr>
              <a:t>4- کاهش تضاد منافع بين کارکنان به‌ويژه در بين کارکنان از شرکت‌هاي مختلف</a:t>
            </a:r>
            <a:endParaRPr lang="en-US" sz="3200" dirty="0">
              <a:cs typeface="B Nazanin" pitchFamily="2" charset="-78"/>
            </a:endParaRPr>
          </a:p>
          <a:p>
            <a:pPr lvl="0" algn="just"/>
            <a:r>
              <a:rPr lang="fa-IR" sz="3200" smtClean="0">
                <a:cs typeface="B Nazanin" pitchFamily="2" charset="-78"/>
              </a:rPr>
              <a:t>   5- </a:t>
            </a:r>
            <a:r>
              <a:rPr lang="ar-SA" sz="3200" dirty="0" smtClean="0">
                <a:cs typeface="B Nazanin" pitchFamily="2" charset="-78"/>
              </a:rPr>
              <a:t>تلاش </a:t>
            </a:r>
            <a:r>
              <a:rPr lang="ar-SA" sz="3200" dirty="0">
                <a:cs typeface="B Nazanin" pitchFamily="2" charset="-78"/>
              </a:rPr>
              <a:t>جدي در ايجاد یکپارچگی و انسجام قوي پس از ادغام و اکتساب براي جلوگيري از شکست ادغام و اکتساب.</a:t>
            </a:r>
            <a:endParaRPr lang="fa-IR" sz="3200" dirty="0">
              <a:cs typeface="B Nazanin" pitchFamily="2" charset="-78"/>
            </a:endParaRPr>
          </a:p>
        </p:txBody>
      </p:sp>
      <p:sp>
        <p:nvSpPr>
          <p:cNvPr id="3" name="Slide Number Placeholder 2"/>
          <p:cNvSpPr>
            <a:spLocks noGrp="1"/>
          </p:cNvSpPr>
          <p:nvPr>
            <p:ph type="sldNum" sz="quarter" idx="12"/>
          </p:nvPr>
        </p:nvSpPr>
        <p:spPr/>
        <p:txBody>
          <a:bodyPr/>
          <a:lstStyle/>
          <a:p>
            <a:fld id="{C4A2A246-6E34-43B3-8F3F-789A739F648A}" type="slidenum">
              <a:rPr lang="fa-IR" smtClean="0"/>
              <a:t>65</a:t>
            </a:fld>
            <a:endParaRPr lang="fa-IR"/>
          </a:p>
        </p:txBody>
      </p:sp>
    </p:spTree>
    <p:extLst>
      <p:ext uri="{BB962C8B-B14F-4D97-AF65-F5344CB8AC3E}">
        <p14:creationId xmlns:p14="http://schemas.microsoft.com/office/powerpoint/2010/main" val="45768260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4A2A246-6E34-43B3-8F3F-789A739F648A}" type="slidenum">
              <a:rPr lang="fa-IR" sz="1600" smtClean="0"/>
              <a:t>66</a:t>
            </a:fld>
            <a:endParaRPr lang="fa-IR" sz="1600"/>
          </a:p>
        </p:txBody>
      </p:sp>
      <p:sp>
        <p:nvSpPr>
          <p:cNvPr id="3" name="Rectangle 2"/>
          <p:cNvSpPr/>
          <p:nvPr/>
        </p:nvSpPr>
        <p:spPr>
          <a:xfrm>
            <a:off x="971600" y="332656"/>
            <a:ext cx="6912768" cy="6278642"/>
          </a:xfrm>
          <a:prstGeom prst="rect">
            <a:avLst/>
          </a:prstGeom>
        </p:spPr>
        <p:txBody>
          <a:bodyPr wrap="square">
            <a:spAutoFit/>
          </a:bodyPr>
          <a:lstStyle/>
          <a:p>
            <a:r>
              <a:rPr lang="ar-SA" sz="2400" b="1" u="sng" dirty="0" smtClean="0">
                <a:cs typeface="B Nazanin" pitchFamily="2" charset="-78"/>
              </a:rPr>
              <a:t>منابع و مآخذ</a:t>
            </a:r>
            <a:endParaRPr lang="en-US" sz="2400" b="1" dirty="0" smtClean="0">
              <a:cs typeface="B Nazanin" pitchFamily="2" charset="-78"/>
            </a:endParaRPr>
          </a:p>
          <a:p>
            <a:pPr lvl="0" algn="l" rtl="0"/>
            <a:r>
              <a:rPr lang="en-US" sz="2000" b="1" dirty="0" smtClean="0">
                <a:cs typeface="B Nazanin" pitchFamily="2" charset="-78"/>
              </a:rPr>
              <a:t>1</a:t>
            </a:r>
            <a:r>
              <a:rPr lang="en-US" sz="2000" dirty="0" smtClean="0">
                <a:cs typeface="B Nazanin" pitchFamily="2" charset="-78"/>
              </a:rPr>
              <a:t>- Copeland, </a:t>
            </a:r>
            <a:r>
              <a:rPr lang="en-US" sz="2000" dirty="0" smtClean="0">
                <a:cs typeface="B Nazanin" pitchFamily="2" charset="-78"/>
                <a:hlinkClick r:id="rId2"/>
              </a:rPr>
              <a:t>Thomas E. &amp;</a:t>
            </a:r>
            <a:r>
              <a:rPr lang="en-US" sz="2000" dirty="0" smtClean="0">
                <a:cs typeface="B Nazanin" pitchFamily="2" charset="-78"/>
              </a:rPr>
              <a:t> </a:t>
            </a:r>
            <a:r>
              <a:rPr lang="en-US" sz="2000" dirty="0" smtClean="0">
                <a:cs typeface="B Nazanin" pitchFamily="2" charset="-78"/>
                <a:hlinkClick r:id="rId3"/>
              </a:rPr>
              <a:t>J. Fred Weston</a:t>
            </a:r>
            <a:r>
              <a:rPr lang="en-US" sz="2000" dirty="0" smtClean="0">
                <a:cs typeface="B Nazanin" pitchFamily="2" charset="-78"/>
              </a:rPr>
              <a:t> (2006), </a:t>
            </a:r>
            <a:r>
              <a:rPr lang="en-US" sz="2000" b="1" i="1" dirty="0" smtClean="0">
                <a:cs typeface="B Nazanin" pitchFamily="2" charset="-78"/>
              </a:rPr>
              <a:t>"Financial Theory and Corporate Policy"</a:t>
            </a:r>
            <a:r>
              <a:rPr lang="en-US" sz="2000" dirty="0" smtClean="0">
                <a:cs typeface="B Nazanin" pitchFamily="2" charset="-78"/>
              </a:rPr>
              <a:t>. </a:t>
            </a:r>
          </a:p>
          <a:p>
            <a:pPr lvl="0" algn="l" rtl="0"/>
            <a:r>
              <a:rPr lang="en-US" sz="2000" b="1" dirty="0" smtClean="0">
                <a:cs typeface="B Nazanin" pitchFamily="2" charset="-78"/>
              </a:rPr>
              <a:t>2-</a:t>
            </a:r>
            <a:r>
              <a:rPr lang="en-US" sz="2000" dirty="0" smtClean="0">
                <a:cs typeface="B Nazanin" pitchFamily="2" charset="-78"/>
              </a:rPr>
              <a:t> Malaysian Securities Commission,</a:t>
            </a:r>
            <a:r>
              <a:rPr lang="en-US" sz="2000" b="1" i="1" dirty="0" smtClean="0">
                <a:cs typeface="B Nazanin" pitchFamily="2" charset="-78"/>
              </a:rPr>
              <a:t> "Malaysian Code on Take-overs and Mergers 1998", </a:t>
            </a:r>
            <a:r>
              <a:rPr lang="en-US" sz="2000" b="1" dirty="0" smtClean="0">
                <a:cs typeface="B Nazanin" pitchFamily="2" charset="-78"/>
              </a:rPr>
              <a:t>[www.sc.com.my].</a:t>
            </a:r>
            <a:endParaRPr lang="en-US" sz="2000" dirty="0" smtClean="0">
              <a:cs typeface="B Nazanin" pitchFamily="2" charset="-78"/>
            </a:endParaRPr>
          </a:p>
          <a:p>
            <a:pPr lvl="0" algn="l" rtl="0"/>
            <a:r>
              <a:rPr lang="en-US" sz="2000" b="1" dirty="0" smtClean="0">
                <a:cs typeface="B Nazanin" pitchFamily="2" charset="-78"/>
              </a:rPr>
              <a:t>3-</a:t>
            </a:r>
            <a:r>
              <a:rPr lang="en-US" sz="2000" dirty="0" smtClean="0">
                <a:cs typeface="B Nazanin" pitchFamily="2" charset="-78"/>
              </a:rPr>
              <a:t> Malaysian Securities Commission,</a:t>
            </a:r>
            <a:r>
              <a:rPr lang="en-US" sz="2000" b="1" i="1" dirty="0" smtClean="0">
                <a:cs typeface="B Nazanin" pitchFamily="2" charset="-78"/>
              </a:rPr>
              <a:t> "Malaysian Code on Take-overs and Mergers (Amendment) 2004", </a:t>
            </a:r>
            <a:r>
              <a:rPr lang="en-US" sz="2000" b="1" dirty="0" smtClean="0">
                <a:cs typeface="B Nazanin" pitchFamily="2" charset="-78"/>
              </a:rPr>
              <a:t>[www.sc.com.my].</a:t>
            </a:r>
            <a:endParaRPr lang="en-US" sz="2000" dirty="0" smtClean="0">
              <a:cs typeface="B Nazanin" pitchFamily="2" charset="-78"/>
            </a:endParaRPr>
          </a:p>
          <a:p>
            <a:pPr lvl="0" algn="l" rtl="0"/>
            <a:r>
              <a:rPr lang="en-US" sz="2000" b="1" dirty="0" smtClean="0">
                <a:cs typeface="B Nazanin" pitchFamily="2" charset="-78"/>
              </a:rPr>
              <a:t>4-</a:t>
            </a:r>
            <a:r>
              <a:rPr lang="en-US" sz="2000" dirty="0" smtClean="0">
                <a:cs typeface="B Nazanin" pitchFamily="2" charset="-78"/>
              </a:rPr>
              <a:t> Malaysian Securities Commission,</a:t>
            </a:r>
            <a:r>
              <a:rPr lang="en-US" sz="2000" b="1" i="1" dirty="0" smtClean="0">
                <a:cs typeface="B Nazanin" pitchFamily="2" charset="-78"/>
              </a:rPr>
              <a:t> "Malaysia Securities Commission Act 1993", </a:t>
            </a:r>
            <a:r>
              <a:rPr lang="en-US" sz="2000" b="1" dirty="0" smtClean="0">
                <a:cs typeface="B Nazanin" pitchFamily="2" charset="-78"/>
              </a:rPr>
              <a:t>[www.sc.com.my].</a:t>
            </a:r>
            <a:endParaRPr lang="en-US" sz="2000" dirty="0" smtClean="0">
              <a:cs typeface="B Nazanin" pitchFamily="2" charset="-78"/>
            </a:endParaRPr>
          </a:p>
          <a:p>
            <a:pPr lvl="0" algn="l" rtl="0"/>
            <a:r>
              <a:rPr lang="nl-BE" sz="2000" b="1" dirty="0" smtClean="0">
                <a:cs typeface="B Nazanin" pitchFamily="2" charset="-78"/>
              </a:rPr>
              <a:t>5-</a:t>
            </a:r>
            <a:r>
              <a:rPr lang="nl-BE" sz="2000" dirty="0" smtClean="0">
                <a:cs typeface="B Nazanin" pitchFamily="2" charset="-78"/>
              </a:rPr>
              <a:t> Stern, J. M. &amp; Donald </a:t>
            </a:r>
            <a:r>
              <a:rPr lang="en-US" sz="2000" dirty="0" smtClean="0">
                <a:cs typeface="B Nazanin" pitchFamily="2" charset="-78"/>
              </a:rPr>
              <a:t>H. </a:t>
            </a:r>
            <a:r>
              <a:rPr lang="nl-BE" sz="2000" dirty="0" smtClean="0">
                <a:cs typeface="B Nazanin" pitchFamily="2" charset="-78"/>
              </a:rPr>
              <a:t>Chew </a:t>
            </a:r>
            <a:r>
              <a:rPr lang="en-US" sz="2000" dirty="0" smtClean="0">
                <a:cs typeface="B Nazanin" pitchFamily="2" charset="-78"/>
              </a:rPr>
              <a:t>(1992), </a:t>
            </a:r>
            <a:r>
              <a:rPr lang="en-US" sz="2000" b="1" i="1" dirty="0" smtClean="0">
                <a:cs typeface="B Nazanin" pitchFamily="2" charset="-78"/>
              </a:rPr>
              <a:t>"The Revolution in Corporate </a:t>
            </a:r>
            <a:r>
              <a:rPr lang="en-US" sz="2000" i="1" dirty="0" smtClean="0">
                <a:cs typeface="B Nazanin" pitchFamily="2" charset="-78"/>
              </a:rPr>
              <a:t>Finance"</a:t>
            </a:r>
            <a:r>
              <a:rPr lang="en-US" sz="2000" dirty="0" smtClean="0">
                <a:cs typeface="B Nazanin" pitchFamily="2" charset="-78"/>
              </a:rPr>
              <a:t>, Blackwell Finance.</a:t>
            </a:r>
          </a:p>
          <a:p>
            <a:pPr lvl="0" algn="l" rtl="0"/>
            <a:r>
              <a:rPr lang="en-US" sz="2000" b="1" i="1" dirty="0" smtClean="0">
                <a:cs typeface="B Nazanin" pitchFamily="2" charset="-78"/>
              </a:rPr>
              <a:t>6- "UK Companies Act 2006".</a:t>
            </a:r>
            <a:endParaRPr lang="en-US" sz="2000" dirty="0" smtClean="0">
              <a:cs typeface="B Nazanin" pitchFamily="2" charset="-78"/>
            </a:endParaRPr>
          </a:p>
          <a:p>
            <a:pPr lvl="0" algn="l" rtl="0"/>
            <a:r>
              <a:rPr lang="en-US" sz="2000" b="1" dirty="0" smtClean="0">
                <a:cs typeface="B Nazanin" pitchFamily="2" charset="-78"/>
              </a:rPr>
              <a:t>7-</a:t>
            </a:r>
            <a:r>
              <a:rPr lang="en-US" sz="2000" dirty="0" smtClean="0">
                <a:cs typeface="B Nazanin" pitchFamily="2" charset="-78"/>
              </a:rPr>
              <a:t> Walter, Ingo &amp; Roy C. Smith (1990), </a:t>
            </a:r>
            <a:r>
              <a:rPr lang="en-US" sz="2000" b="1" i="1" dirty="0" smtClean="0">
                <a:cs typeface="B Nazanin" pitchFamily="2" charset="-78"/>
              </a:rPr>
              <a:t>"Investment Banking in Europe"</a:t>
            </a:r>
            <a:r>
              <a:rPr lang="en-US" sz="2000" dirty="0" smtClean="0">
                <a:cs typeface="B Nazanin" pitchFamily="2" charset="-78"/>
              </a:rPr>
              <a:t>, Basil Blackwell Ltd., Cambridge.</a:t>
            </a:r>
          </a:p>
          <a:p>
            <a:pPr lvl="0" algn="l" rtl="0"/>
            <a:r>
              <a:rPr lang="en-US" sz="2000" dirty="0" smtClean="0">
                <a:cs typeface="B Nazanin" pitchFamily="2" charset="-78"/>
              </a:rPr>
              <a:t> </a:t>
            </a:r>
            <a:r>
              <a:rPr lang="en-US" sz="2000" b="1" dirty="0" smtClean="0">
                <a:cs typeface="B Nazanin" pitchFamily="2" charset="-78"/>
              </a:rPr>
              <a:t>8-</a:t>
            </a:r>
            <a:r>
              <a:rPr lang="en-US" sz="2000" dirty="0" smtClean="0">
                <a:cs typeface="B Nazanin" pitchFamily="2" charset="-78"/>
              </a:rPr>
              <a:t> http</a:t>
            </a:r>
            <a:r>
              <a:rPr lang="en-US" sz="2000" b="1" dirty="0" smtClean="0">
                <a:cs typeface="B Nazanin" pitchFamily="2" charset="-78"/>
              </a:rPr>
              <a:t>://</a:t>
            </a:r>
            <a:r>
              <a:rPr lang="en-US" sz="2000" b="1" i="1" dirty="0" smtClean="0">
                <a:cs typeface="B Nazanin" pitchFamily="2" charset="-78"/>
              </a:rPr>
              <a:t>en.Wikipedia.org</a:t>
            </a:r>
            <a:r>
              <a:rPr lang="en-US" sz="2000" dirty="0" smtClean="0">
                <a:cs typeface="B Nazanin" pitchFamily="2" charset="-78"/>
              </a:rPr>
              <a:t> </a:t>
            </a:r>
          </a:p>
          <a:p>
            <a:pPr lvl="0" algn="l" rtl="0"/>
            <a:r>
              <a:rPr lang="en-US" sz="2000" b="1" dirty="0" smtClean="0">
                <a:cs typeface="B Nazanin" pitchFamily="2" charset="-78"/>
              </a:rPr>
              <a:t>9-</a:t>
            </a:r>
            <a:r>
              <a:rPr lang="en-US" sz="2000" dirty="0" smtClean="0">
                <a:cs typeface="B Nazanin" pitchFamily="2" charset="-78"/>
              </a:rPr>
              <a:t> http</a:t>
            </a:r>
            <a:r>
              <a:rPr lang="en-US" sz="2000" b="1" dirty="0" smtClean="0">
                <a:cs typeface="B Nazanin" pitchFamily="2" charset="-78"/>
              </a:rPr>
              <a:t>://</a:t>
            </a:r>
            <a:r>
              <a:rPr lang="en-US" sz="2000" b="1" i="1" dirty="0" smtClean="0">
                <a:cs typeface="B Nazanin" pitchFamily="2" charset="-78"/>
              </a:rPr>
              <a:t>www.investopedia.com</a:t>
            </a:r>
            <a:endParaRPr lang="en-US" sz="2000" dirty="0" smtClean="0">
              <a:cs typeface="B Nazanin" pitchFamily="2" charset="-78"/>
            </a:endParaRPr>
          </a:p>
          <a:p>
            <a:pPr algn="l" rtl="0"/>
            <a:r>
              <a:rPr lang="en-US" sz="2000" b="1" dirty="0" smtClean="0">
                <a:cs typeface="B Nazanin" pitchFamily="2" charset="-78"/>
              </a:rPr>
              <a:t>10-</a:t>
            </a:r>
            <a:r>
              <a:rPr lang="en-US" sz="2000" dirty="0" smtClean="0">
                <a:cs typeface="B Nazanin" pitchFamily="2" charset="-78"/>
              </a:rPr>
              <a:t> http</a:t>
            </a:r>
            <a:r>
              <a:rPr lang="en-US" sz="2000" b="1" dirty="0">
                <a:cs typeface="B Nazanin" pitchFamily="2" charset="-78"/>
              </a:rPr>
              <a:t>://</a:t>
            </a:r>
            <a:r>
              <a:rPr lang="en-US" sz="2000" b="1" i="1" dirty="0">
                <a:cs typeface="B Nazanin" pitchFamily="2" charset="-78"/>
                <a:hlinkClick r:id="rId4"/>
              </a:rPr>
              <a:t>www.</a:t>
            </a:r>
            <a:r>
              <a:rPr lang="en-US" sz="2000" b="1" i="1" u="sng" dirty="0">
                <a:cs typeface="B Nazanin" pitchFamily="2" charset="-78"/>
              </a:rPr>
              <a:t> sec.gov</a:t>
            </a:r>
            <a:r>
              <a:rPr lang="en-US" sz="2000" b="1" i="1" dirty="0">
                <a:cs typeface="B Nazanin" pitchFamily="2" charset="-78"/>
              </a:rPr>
              <a:t> </a:t>
            </a:r>
            <a:endParaRPr lang="en-US" sz="2000" dirty="0">
              <a:cs typeface="B Nazanin" pitchFamily="2" charset="-78"/>
            </a:endParaRPr>
          </a:p>
          <a:p>
            <a:pPr lvl="0" algn="l" rtl="0"/>
            <a:r>
              <a:rPr lang="en-US" sz="2000" b="1" dirty="0" smtClean="0">
                <a:cs typeface="B Nazanin" pitchFamily="2" charset="-78"/>
              </a:rPr>
              <a:t>11-</a:t>
            </a:r>
            <a:r>
              <a:rPr lang="en-US" sz="2000" dirty="0" smtClean="0">
                <a:cs typeface="B Nazanin" pitchFamily="2" charset="-78"/>
              </a:rPr>
              <a:t> http://</a:t>
            </a:r>
            <a:r>
              <a:rPr lang="en-US" sz="2000" b="1" i="1" dirty="0" smtClean="0">
                <a:cs typeface="B Nazanin" pitchFamily="2" charset="-78"/>
              </a:rPr>
              <a:t>www.sc.com.my</a:t>
            </a:r>
            <a:endParaRPr lang="en-US" sz="2000" dirty="0">
              <a:cs typeface="B Nazanin" pitchFamily="2" charset="-78"/>
            </a:endParaRPr>
          </a:p>
        </p:txBody>
      </p:sp>
    </p:spTree>
    <p:extLst>
      <p:ext uri="{BB962C8B-B14F-4D97-AF65-F5344CB8AC3E}">
        <p14:creationId xmlns:p14="http://schemas.microsoft.com/office/powerpoint/2010/main" val="41058832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4A2A246-6E34-43B3-8F3F-789A739F648A}" type="slidenum">
              <a:rPr lang="fa-IR" smtClean="0"/>
              <a:t>67</a:t>
            </a:fld>
            <a:endParaRPr lang="fa-I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8450634" cy="6120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46173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92696"/>
            <a:ext cx="7467600" cy="5781256"/>
          </a:xfrm>
        </p:spPr>
        <p:txBody>
          <a:bodyPr>
            <a:normAutofit/>
          </a:bodyPr>
          <a:lstStyle/>
          <a:p>
            <a:pPr algn="just"/>
            <a:r>
              <a:rPr lang="en-US" dirty="0">
                <a:cs typeface="B Nazanin" pitchFamily="2" charset="-78"/>
              </a:rPr>
              <a:t> </a:t>
            </a:r>
            <a:r>
              <a:rPr lang="ar-SA" b="1" dirty="0">
                <a:cs typeface="B Nazanin" pitchFamily="2" charset="-78"/>
              </a:rPr>
              <a:t>ریفاینانس (</a:t>
            </a:r>
            <a:r>
              <a:rPr lang="en-US" b="1" dirty="0">
                <a:cs typeface="B Nazanin" pitchFamily="2" charset="-78"/>
              </a:rPr>
              <a:t>Refinance</a:t>
            </a:r>
            <a:r>
              <a:rPr lang="ar-SA" b="1" dirty="0">
                <a:cs typeface="B Nazanin" pitchFamily="2" charset="-78"/>
              </a:rPr>
              <a:t>) :</a:t>
            </a:r>
            <a:endParaRPr lang="en-US" b="1" dirty="0">
              <a:cs typeface="B Nazanin" pitchFamily="2" charset="-78"/>
            </a:endParaRPr>
          </a:p>
          <a:p>
            <a:pPr algn="just"/>
            <a:r>
              <a:rPr lang="fa-IR" dirty="0">
                <a:cs typeface="B Nazanin" pitchFamily="2" charset="-78"/>
              </a:rPr>
              <a:t> به موجب بخشنامه شماره 1113/60 </a:t>
            </a:r>
            <a:r>
              <a:rPr lang="fa-IR" dirty="0" smtClean="0">
                <a:cs typeface="B Nazanin" pitchFamily="2" charset="-78"/>
              </a:rPr>
              <a:t>مورخ 1383/06/31 </a:t>
            </a:r>
            <a:r>
              <a:rPr lang="fa-IR" dirty="0">
                <a:cs typeface="B Nazanin" pitchFamily="2" charset="-78"/>
              </a:rPr>
              <a:t>بانك مركزي استفاده از خطوط اعتباري كوتاه مدت بين بانكي حداكثر يكساله جهت گشايش اعتبارات اسنادي بابت واردات كالا را اصطلاحا" </a:t>
            </a:r>
            <a:r>
              <a:rPr lang="fa-IR" dirty="0" smtClean="0">
                <a:cs typeface="B Nazanin" pitchFamily="2" charset="-78"/>
              </a:rPr>
              <a:t>ريفاينانس </a:t>
            </a:r>
            <a:r>
              <a:rPr lang="fa-IR" dirty="0">
                <a:cs typeface="B Nazanin" pitchFamily="2" charset="-78"/>
              </a:rPr>
              <a:t>گويند.</a:t>
            </a:r>
            <a:endParaRPr lang="en-US" dirty="0">
              <a:cs typeface="B Nazanin" pitchFamily="2" charset="-78"/>
            </a:endParaRPr>
          </a:p>
          <a:p>
            <a:pPr algn="just"/>
            <a:r>
              <a:rPr lang="fa-IR" dirty="0">
                <a:cs typeface="B Nazanin" pitchFamily="2" charset="-78"/>
              </a:rPr>
              <a:t>كليه وارد كنندگان كالا و خدمات مي توانند اقدام به گشايش اعتبارات اسنادي با استفاده از خطوط اعتباري بين بانكي نمايند. ريفاينانس </a:t>
            </a:r>
            <a:r>
              <a:rPr lang="ar-SA" dirty="0">
                <a:cs typeface="B Nazanin" pitchFamily="2" charset="-78"/>
              </a:rPr>
              <a:t>نوعی گشایش اعتبار اسنادی می باشد که فروشنده/ ذینفع در زمان معامله اسناد طبق شرایط اعتبار وجه اسناد را به صورت نقد از بانک کارگزار دریافت می نماید و خریدار با توجه به قرارداد منعقده با بانک در زمان تعیین شده در قرارداد اقدام به پرداخت وجه اسناد می نماید. حداکثر مهلت خریدار برای پرداخت وجه اسناد یک سال می باشد.</a:t>
            </a:r>
            <a:r>
              <a:rPr lang="fa-IR" dirty="0">
                <a:cs typeface="B Nazanin" pitchFamily="2" charset="-78"/>
              </a:rPr>
              <a:t> وارد كننده ايراني مي تواند نسبت به خريد كالا به صورت مدت دار اقدام نمايد و وجه كالاي وارداتي را بصورت اقساطي پرداخت نمايد. در حاليكه فروشنده، وجه كالاي خود را به صورت نقدي در زمان ارائه اسناد حمل دريافت مي نمايد. </a:t>
            </a:r>
            <a:endParaRPr lang="en-US" dirty="0">
              <a:cs typeface="B Nazanin" pitchFamily="2" charset="-78"/>
            </a:endParaRPr>
          </a:p>
          <a:p>
            <a:pPr algn="just"/>
            <a:endParaRPr lang="fa-IR"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7</a:t>
            </a:fld>
            <a:endParaRPr lang="fa-IR"/>
          </a:p>
        </p:txBody>
      </p:sp>
    </p:spTree>
    <p:extLst>
      <p:ext uri="{BB962C8B-B14F-4D97-AF65-F5344CB8AC3E}">
        <p14:creationId xmlns:p14="http://schemas.microsoft.com/office/powerpoint/2010/main" val="19612804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48680"/>
            <a:ext cx="7467600" cy="5925272"/>
          </a:xfrm>
        </p:spPr>
        <p:txBody>
          <a:bodyPr>
            <a:noAutofit/>
          </a:bodyPr>
          <a:lstStyle/>
          <a:p>
            <a:pPr algn="just"/>
            <a:r>
              <a:rPr lang="ar-SA" b="1" dirty="0">
                <a:cs typeface="B Nazanin" pitchFamily="2" charset="-78"/>
              </a:rPr>
              <a:t>یوزانس(</a:t>
            </a:r>
            <a:r>
              <a:rPr lang="en-US" b="1" dirty="0">
                <a:cs typeface="B Nazanin" pitchFamily="2" charset="-78"/>
              </a:rPr>
              <a:t> </a:t>
            </a:r>
            <a:r>
              <a:rPr lang="en-US" b="1" dirty="0" err="1">
                <a:cs typeface="B Nazanin" pitchFamily="2" charset="-78"/>
              </a:rPr>
              <a:t>Usance</a:t>
            </a:r>
            <a:r>
              <a:rPr lang="ar-SA" b="1" dirty="0">
                <a:cs typeface="B Nazanin" pitchFamily="2" charset="-78"/>
              </a:rPr>
              <a:t>) : </a:t>
            </a:r>
            <a:endParaRPr lang="en-US" b="1" dirty="0">
              <a:cs typeface="B Nazanin" pitchFamily="2" charset="-78"/>
            </a:endParaRPr>
          </a:p>
          <a:p>
            <a:pPr algn="just"/>
            <a:r>
              <a:rPr lang="ar-SA" dirty="0">
                <a:cs typeface="B Nazanin" pitchFamily="2" charset="-78"/>
              </a:rPr>
              <a:t>یوزانس در لغت به معنی فرجه ، مدت , بهره پول, مهلت و وعده پرداخت آمده است و در عرف تجارت بین الملل به معنای نسیه تضمین شده است ودر اصطلاح سرمایه گذاری به معنی توافق بر پرداخت قیمت فناوری و تجهیزات دریافت شده در قبال </a:t>
            </a:r>
            <a:r>
              <a:rPr lang="ar-SA" dirty="0" smtClean="0">
                <a:cs typeface="B Nazanin" pitchFamily="2" charset="-78"/>
              </a:rPr>
              <a:t>ارا</a:t>
            </a:r>
            <a:r>
              <a:rPr lang="fa-IR" dirty="0" smtClean="0">
                <a:cs typeface="B Nazanin" pitchFamily="2" charset="-78"/>
              </a:rPr>
              <a:t>ئ</a:t>
            </a:r>
            <a:r>
              <a:rPr lang="ar-SA" dirty="0" smtClean="0">
                <a:cs typeface="B Nazanin" pitchFamily="2" charset="-78"/>
              </a:rPr>
              <a:t>ه </a:t>
            </a:r>
            <a:r>
              <a:rPr lang="ar-SA" dirty="0">
                <a:cs typeface="B Nazanin" pitchFamily="2" charset="-78"/>
              </a:rPr>
              <a:t>برات مدت دار میباشد. هزینه یوزانس بهره ای است که خریدار کالا علاوه برقیمت کالا بابت مهلتی که برای پرداخت به وی داده است در سر رسید باید بپردازد.يوزانس اعتباری است که وجه اعتبار بلافاصله پس از ارايه اسناد از سوی ذينفع ، پرداخت نميشود بلکه پرداخت وجه آن، بعد از مدت تعيين شده صورت ميگيرد.در واقع فروشنده به خريدار مهلت ميدهد که بهای کالا را پس از دريافت و فروش آن بپردازد. معامله يوزانس معمولا در کشورهايی انجام ميگيرد که کمبود ارز دارند. معمولا در اعتبار اسنادی مدت دار عبارت </a:t>
            </a:r>
            <a:r>
              <a:rPr lang="en-US" dirty="0">
                <a:cs typeface="B Nazanin" pitchFamily="2" charset="-78"/>
              </a:rPr>
              <a:t>after Bill of Lading</a:t>
            </a:r>
            <a:r>
              <a:rPr lang="ar-SA" dirty="0">
                <a:cs typeface="B Nazanin" pitchFamily="2" charset="-78"/>
              </a:rPr>
              <a:t> ذکر می شود. </a:t>
            </a:r>
            <a:r>
              <a:rPr lang="fa-IR" dirty="0">
                <a:cs typeface="B Nazanin" pitchFamily="2" charset="-78"/>
              </a:rPr>
              <a:t>كه </a:t>
            </a:r>
            <a:r>
              <a:rPr lang="ar-SA" dirty="0">
                <a:cs typeface="B Nazanin" pitchFamily="2" charset="-78"/>
              </a:rPr>
              <a:t>مفهوم یک </a:t>
            </a:r>
            <a:r>
              <a:rPr lang="en-US" dirty="0">
                <a:cs typeface="B Nazanin" pitchFamily="2" charset="-78"/>
              </a:rPr>
              <a:t>L/C</a:t>
            </a:r>
            <a:r>
              <a:rPr lang="ar-SA" dirty="0">
                <a:cs typeface="B Nazanin" pitchFamily="2" charset="-78"/>
              </a:rPr>
              <a:t> مدت دار </a:t>
            </a:r>
            <a:r>
              <a:rPr lang="fa-IR" dirty="0">
                <a:cs typeface="B Nazanin" pitchFamily="2" charset="-78"/>
              </a:rPr>
              <a:t>۹۰</a:t>
            </a:r>
            <a:r>
              <a:rPr lang="ar-SA" dirty="0">
                <a:cs typeface="B Nazanin" pitchFamily="2" charset="-78"/>
              </a:rPr>
              <a:t> روزه با عبارت فوق این است که زمان شروع این </a:t>
            </a:r>
            <a:r>
              <a:rPr lang="fa-IR" dirty="0">
                <a:cs typeface="B Nazanin" pitchFamily="2" charset="-78"/>
              </a:rPr>
              <a:t>۹۰</a:t>
            </a:r>
            <a:r>
              <a:rPr lang="ar-SA" dirty="0">
                <a:cs typeface="B Nazanin" pitchFamily="2" charset="-78"/>
              </a:rPr>
              <a:t> روز همان زمان صدور بارنامه (</a:t>
            </a:r>
            <a:r>
              <a:rPr lang="en-US" dirty="0">
                <a:cs typeface="B Nazanin" pitchFamily="2" charset="-78"/>
              </a:rPr>
              <a:t>B/L</a:t>
            </a:r>
            <a:r>
              <a:rPr lang="ar-SA" dirty="0">
                <a:cs typeface="B Nazanin" pitchFamily="2" charset="-78"/>
              </a:rPr>
              <a:t>) می باشد. البته شرایط دیگری نیز هست از جمله ، زمان صدور برگ سبز گمرکی و ... . دراعتبار اسنادی یوزانس,بهره, متعلق به سازنده(فروشنده) کالا میباشد. </a:t>
            </a:r>
            <a:endParaRPr lang="fa-IR"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8</a:t>
            </a:fld>
            <a:endParaRPr lang="fa-IR"/>
          </a:p>
        </p:txBody>
      </p:sp>
    </p:spTree>
    <p:extLst>
      <p:ext uri="{BB962C8B-B14F-4D97-AF65-F5344CB8AC3E}">
        <p14:creationId xmlns:p14="http://schemas.microsoft.com/office/powerpoint/2010/main" val="2965496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7467600" cy="5853264"/>
          </a:xfrm>
        </p:spPr>
        <p:txBody>
          <a:bodyPr>
            <a:normAutofit lnSpcReduction="10000"/>
          </a:bodyPr>
          <a:lstStyle/>
          <a:p>
            <a:r>
              <a:rPr lang="ar-SA" b="1" dirty="0">
                <a:cs typeface="B Nazanin" pitchFamily="2" charset="-78"/>
              </a:rPr>
              <a:t>. به این صورت که فروشنده درصد مشخصی راکه مورد تائید خریدار است به مبلغ فروش کالا اضافه میکند </a:t>
            </a:r>
            <a:r>
              <a:rPr lang="ar-SA" b="1" dirty="0" smtClean="0">
                <a:cs typeface="B Nazanin" pitchFamily="2" charset="-78"/>
              </a:rPr>
              <a:t>و</a:t>
            </a:r>
            <a:r>
              <a:rPr lang="en-US" b="1" dirty="0" smtClean="0">
                <a:cs typeface="B Nazanin" pitchFamily="2" charset="-78"/>
              </a:rPr>
              <a:t> </a:t>
            </a:r>
            <a:r>
              <a:rPr lang="ar-SA" b="1" dirty="0" smtClean="0">
                <a:cs typeface="B Nazanin" pitchFamily="2" charset="-78"/>
              </a:rPr>
              <a:t> </a:t>
            </a:r>
            <a:r>
              <a:rPr lang="ar-SA" b="1" dirty="0">
                <a:cs typeface="B Nazanin" pitchFamily="2" charset="-78"/>
              </a:rPr>
              <a:t>اصل و </a:t>
            </a:r>
            <a:r>
              <a:rPr lang="en-US" b="1" dirty="0" smtClean="0">
                <a:cs typeface="B Nazanin" pitchFamily="2" charset="-78"/>
              </a:rPr>
              <a:t> </a:t>
            </a:r>
            <a:r>
              <a:rPr lang="ar-SA" b="1" dirty="0" smtClean="0">
                <a:cs typeface="B Nazanin" pitchFamily="2" charset="-78"/>
              </a:rPr>
              <a:t>فرع </a:t>
            </a:r>
            <a:r>
              <a:rPr lang="ar-SA" b="1" dirty="0">
                <a:cs typeface="B Nazanin" pitchFamily="2" charset="-78"/>
              </a:rPr>
              <a:t>مبلغ را هنگام سررسید مطالبه میکند. </a:t>
            </a:r>
            <a:br>
              <a:rPr lang="ar-SA" b="1" dirty="0">
                <a:cs typeface="B Nazanin" pitchFamily="2" charset="-78"/>
              </a:rPr>
            </a:br>
            <a:r>
              <a:rPr lang="ar-SA" b="1" dirty="0">
                <a:cs typeface="B Nazanin" pitchFamily="2" charset="-78"/>
              </a:rPr>
              <a:t> اما در اعتبار اسنادی </a:t>
            </a:r>
            <a:r>
              <a:rPr lang="en-US" b="1" dirty="0" smtClean="0">
                <a:cs typeface="B Nazanin" pitchFamily="2" charset="-78"/>
              </a:rPr>
              <a:t> </a:t>
            </a:r>
            <a:r>
              <a:rPr lang="ar-SA" b="1" dirty="0" smtClean="0">
                <a:cs typeface="B Nazanin" pitchFamily="2" charset="-78"/>
              </a:rPr>
              <a:t>به</a:t>
            </a:r>
            <a:r>
              <a:rPr lang="en-US" b="1" dirty="0" smtClean="0">
                <a:cs typeface="B Nazanin" pitchFamily="2" charset="-78"/>
              </a:rPr>
              <a:t> </a:t>
            </a:r>
            <a:r>
              <a:rPr lang="ar-SA" b="1" dirty="0" smtClean="0">
                <a:cs typeface="B Nazanin" pitchFamily="2" charset="-78"/>
              </a:rPr>
              <a:t> </a:t>
            </a:r>
            <a:r>
              <a:rPr lang="ar-SA" b="1" dirty="0">
                <a:cs typeface="B Nazanin" pitchFamily="2" charset="-78"/>
              </a:rPr>
              <a:t>شکل </a:t>
            </a:r>
            <a:r>
              <a:rPr lang="ar-SA" b="1" dirty="0" smtClean="0">
                <a:cs typeface="B Nazanin" pitchFamily="2" charset="-78"/>
              </a:rPr>
              <a:t>ریفاینانس</a:t>
            </a:r>
            <a:r>
              <a:rPr lang="en-US" b="1" dirty="0" smtClean="0">
                <a:cs typeface="B Nazanin" pitchFamily="2" charset="-78"/>
              </a:rPr>
              <a:t> </a:t>
            </a:r>
            <a:r>
              <a:rPr lang="ar-SA" b="1" dirty="0" smtClean="0">
                <a:cs typeface="B Nazanin" pitchFamily="2" charset="-78"/>
              </a:rPr>
              <a:t> </a:t>
            </a:r>
            <a:r>
              <a:rPr lang="ar-SA" b="1" dirty="0">
                <a:cs typeface="B Nazanin" pitchFamily="2" charset="-78"/>
              </a:rPr>
              <a:t>بانک تقبل </a:t>
            </a:r>
            <a:r>
              <a:rPr lang="en-US" b="1" dirty="0" smtClean="0">
                <a:cs typeface="B Nazanin" pitchFamily="2" charset="-78"/>
              </a:rPr>
              <a:t> </a:t>
            </a:r>
            <a:r>
              <a:rPr lang="ar-SA" b="1" dirty="0" smtClean="0">
                <a:cs typeface="B Nazanin" pitchFamily="2" charset="-78"/>
              </a:rPr>
              <a:t>میکند </a:t>
            </a:r>
            <a:r>
              <a:rPr lang="ar-SA" b="1" dirty="0">
                <a:cs typeface="B Nazanin" pitchFamily="2" charset="-78"/>
              </a:rPr>
              <a:t>که درموعد مقرر, معادل قیمت کالا را از طرف خریدار پرداخت نماید و بعدا </a:t>
            </a:r>
            <a:r>
              <a:rPr lang="en-US" b="1" dirty="0" smtClean="0">
                <a:cs typeface="B Nazanin" pitchFamily="2" charset="-78"/>
              </a:rPr>
              <a:t> </a:t>
            </a:r>
            <a:r>
              <a:rPr lang="ar-SA" b="1" dirty="0" smtClean="0">
                <a:cs typeface="B Nazanin" pitchFamily="2" charset="-78"/>
              </a:rPr>
              <a:t>اصل </a:t>
            </a:r>
            <a:r>
              <a:rPr lang="ar-SA" b="1" dirty="0">
                <a:cs typeface="B Nazanin" pitchFamily="2" charset="-78"/>
              </a:rPr>
              <a:t>و فرع آن را از خریدار دریافت نماید</a:t>
            </a:r>
            <a:r>
              <a:rPr lang="ar-SA" b="1" dirty="0" smtClean="0">
                <a:cs typeface="B Nazanin" pitchFamily="2" charset="-78"/>
              </a:rPr>
              <a:t>.</a:t>
            </a:r>
            <a:r>
              <a:rPr lang="en-US" b="1" dirty="0" smtClean="0">
                <a:cs typeface="B Nazanin" pitchFamily="2" charset="-78"/>
              </a:rPr>
              <a:t> </a:t>
            </a:r>
            <a:r>
              <a:rPr lang="ar-SA" b="1" dirty="0" smtClean="0">
                <a:cs typeface="B Nazanin" pitchFamily="2" charset="-78"/>
              </a:rPr>
              <a:t> در</a:t>
            </a:r>
            <a:r>
              <a:rPr lang="en-US" b="1" dirty="0" smtClean="0">
                <a:cs typeface="B Nazanin" pitchFamily="2" charset="-78"/>
              </a:rPr>
              <a:t> </a:t>
            </a:r>
            <a:r>
              <a:rPr lang="ar-SA" b="1" dirty="0" smtClean="0">
                <a:cs typeface="B Nazanin" pitchFamily="2" charset="-78"/>
              </a:rPr>
              <a:t>چنین شرایطی</a:t>
            </a:r>
            <a:endParaRPr lang="en-US" b="1" dirty="0" smtClean="0">
              <a:cs typeface="B Nazanin" pitchFamily="2" charset="-78"/>
            </a:endParaRPr>
          </a:p>
          <a:p>
            <a:r>
              <a:rPr lang="ar-SA" b="1" dirty="0" smtClean="0">
                <a:cs typeface="B Nazanin" pitchFamily="2" charset="-78"/>
              </a:rPr>
              <a:t> </a:t>
            </a:r>
            <a:r>
              <a:rPr lang="ar-SA" b="1" dirty="0">
                <a:cs typeface="B Nazanin" pitchFamily="2" charset="-78"/>
              </a:rPr>
              <a:t>بهره ,متعلق به بانک است. </a:t>
            </a:r>
            <a:br>
              <a:rPr lang="ar-SA" b="1" dirty="0">
                <a:cs typeface="B Nazanin" pitchFamily="2" charset="-78"/>
              </a:rPr>
            </a:br>
            <a:r>
              <a:rPr lang="ar-SA" b="1" dirty="0">
                <a:cs typeface="B Nazanin" pitchFamily="2" charset="-78"/>
              </a:rPr>
              <a:t>در مواقعی که کشورها به کالاهای خاصی احتیاج مبرمی پیدا نماید و فروشندگان خارجی که بازار را در اختیار دارند و از فروش به صورت یوزانس </a:t>
            </a:r>
            <a:r>
              <a:rPr lang="en-US" b="1" dirty="0" smtClean="0">
                <a:cs typeface="B Nazanin" pitchFamily="2" charset="-78"/>
              </a:rPr>
              <a:t> </a:t>
            </a:r>
            <a:r>
              <a:rPr lang="ar-SA" b="1" dirty="0" smtClean="0">
                <a:cs typeface="B Nazanin" pitchFamily="2" charset="-78"/>
              </a:rPr>
              <a:t>خودداری </a:t>
            </a:r>
            <a:r>
              <a:rPr lang="en-US" b="1" dirty="0" smtClean="0">
                <a:cs typeface="B Nazanin" pitchFamily="2" charset="-78"/>
              </a:rPr>
              <a:t> </a:t>
            </a:r>
            <a:r>
              <a:rPr lang="ar-SA" b="1" dirty="0" smtClean="0">
                <a:cs typeface="B Nazanin" pitchFamily="2" charset="-78"/>
              </a:rPr>
              <a:t>می‌کنند</a:t>
            </a:r>
            <a:r>
              <a:rPr lang="en-US" b="1" dirty="0" smtClean="0">
                <a:cs typeface="B Nazanin" pitchFamily="2" charset="-78"/>
              </a:rPr>
              <a:t> </a:t>
            </a:r>
            <a:r>
              <a:rPr lang="ar-SA" b="1" dirty="0" smtClean="0">
                <a:cs typeface="B Nazanin" pitchFamily="2" charset="-78"/>
              </a:rPr>
              <a:t> </a:t>
            </a:r>
            <a:r>
              <a:rPr lang="ar-SA" b="1" dirty="0">
                <a:cs typeface="B Nazanin" pitchFamily="2" charset="-78"/>
              </a:rPr>
              <a:t>بانک مرکزی جمهوری اسلامی ایران با برخی از بانک‌های خارجی اقدام به </a:t>
            </a:r>
            <a:r>
              <a:rPr lang="ar-SA" b="1" dirty="0" smtClean="0">
                <a:cs typeface="B Nazanin" pitchFamily="2" charset="-78"/>
              </a:rPr>
              <a:t>انعقاد</a:t>
            </a:r>
            <a:r>
              <a:rPr lang="en-US" b="1" dirty="0" smtClean="0">
                <a:cs typeface="B Nazanin" pitchFamily="2" charset="-78"/>
              </a:rPr>
              <a:t> </a:t>
            </a:r>
            <a:r>
              <a:rPr lang="ar-SA" b="1" dirty="0" smtClean="0">
                <a:cs typeface="B Nazanin" pitchFamily="2" charset="-78"/>
              </a:rPr>
              <a:t> </a:t>
            </a:r>
            <a:r>
              <a:rPr lang="ar-SA" b="1" dirty="0">
                <a:cs typeface="B Nazanin" pitchFamily="2" charset="-78"/>
              </a:rPr>
              <a:t>قرارداد </a:t>
            </a:r>
            <a:r>
              <a:rPr lang="en-US" b="1" dirty="0" smtClean="0">
                <a:cs typeface="B Nazanin" pitchFamily="2" charset="-78"/>
              </a:rPr>
              <a:t> </a:t>
            </a:r>
            <a:r>
              <a:rPr lang="ar-SA" b="1" dirty="0" smtClean="0">
                <a:cs typeface="B Nazanin" pitchFamily="2" charset="-78"/>
              </a:rPr>
              <a:t>می‌نماید </a:t>
            </a:r>
            <a:r>
              <a:rPr lang="ar-SA" b="1" dirty="0">
                <a:cs typeface="B Nazanin" pitchFamily="2" charset="-78"/>
              </a:rPr>
              <a:t>تا بانک مذبور در روز معامله اسناد نسبت به پرداخت </a:t>
            </a:r>
            <a:r>
              <a:rPr lang="en-US" b="1" dirty="0" smtClean="0">
                <a:cs typeface="B Nazanin" pitchFamily="2" charset="-78"/>
              </a:rPr>
              <a:t> </a:t>
            </a:r>
            <a:r>
              <a:rPr lang="ar-SA" b="1" dirty="0" smtClean="0">
                <a:cs typeface="B Nazanin" pitchFamily="2" charset="-78"/>
              </a:rPr>
              <a:t>وجه </a:t>
            </a:r>
            <a:r>
              <a:rPr lang="ar-SA" b="1" dirty="0">
                <a:cs typeface="B Nazanin" pitchFamily="2" charset="-78"/>
              </a:rPr>
              <a:t>اسناد </a:t>
            </a:r>
            <a:r>
              <a:rPr lang="en-US" b="1" dirty="0" smtClean="0">
                <a:cs typeface="B Nazanin" pitchFamily="2" charset="-78"/>
              </a:rPr>
              <a:t> </a:t>
            </a:r>
            <a:r>
              <a:rPr lang="ar-SA" b="1" dirty="0" smtClean="0">
                <a:cs typeface="B Nazanin" pitchFamily="2" charset="-78"/>
              </a:rPr>
              <a:t>به </a:t>
            </a:r>
            <a:r>
              <a:rPr lang="ar-SA" b="1" dirty="0">
                <a:cs typeface="B Nazanin" pitchFamily="2" charset="-78"/>
              </a:rPr>
              <a:t>ذینفع اعتبارات اسنادی گشایش شده توسط بانک‌های ایرانی اقدام نمایند. </a:t>
            </a:r>
            <a:br>
              <a:rPr lang="ar-SA" b="1" dirty="0">
                <a:cs typeface="B Nazanin" pitchFamily="2" charset="-78"/>
              </a:rPr>
            </a:br>
            <a:r>
              <a:rPr lang="ar-SA" b="1" dirty="0">
                <a:cs typeface="B Nazanin" pitchFamily="2" charset="-78"/>
              </a:rPr>
              <a:t>بانک‌های فوق </a:t>
            </a:r>
            <a:r>
              <a:rPr lang="ar-SA" b="1" dirty="0" smtClean="0">
                <a:cs typeface="B Nazanin" pitchFamily="2" charset="-78"/>
              </a:rPr>
              <a:t>الذکر</a:t>
            </a:r>
            <a:r>
              <a:rPr lang="en-US" b="1" dirty="0" smtClean="0">
                <a:cs typeface="B Nazanin" pitchFamily="2" charset="-78"/>
              </a:rPr>
              <a:t> </a:t>
            </a:r>
            <a:r>
              <a:rPr lang="ar-SA" b="1" dirty="0" smtClean="0">
                <a:cs typeface="B Nazanin" pitchFamily="2" charset="-78"/>
              </a:rPr>
              <a:t> بر</a:t>
            </a:r>
            <a:r>
              <a:rPr lang="en-US" b="1" dirty="0" smtClean="0">
                <a:cs typeface="B Nazanin" pitchFamily="2" charset="-78"/>
              </a:rPr>
              <a:t> </a:t>
            </a:r>
            <a:r>
              <a:rPr lang="ar-SA" b="1" dirty="0" smtClean="0">
                <a:cs typeface="B Nazanin" pitchFamily="2" charset="-78"/>
              </a:rPr>
              <a:t>اساس </a:t>
            </a:r>
            <a:r>
              <a:rPr lang="ar-SA" b="1" dirty="0">
                <a:cs typeface="B Nazanin" pitchFamily="2" charset="-78"/>
              </a:rPr>
              <a:t>قرارداد </a:t>
            </a:r>
            <a:r>
              <a:rPr lang="en-US" b="1" dirty="0" smtClean="0">
                <a:cs typeface="B Nazanin" pitchFamily="2" charset="-78"/>
              </a:rPr>
              <a:t> </a:t>
            </a:r>
            <a:r>
              <a:rPr lang="ar-SA" b="1" dirty="0" smtClean="0">
                <a:cs typeface="B Nazanin" pitchFamily="2" charset="-78"/>
              </a:rPr>
              <a:t>در سررسید</a:t>
            </a:r>
            <a:r>
              <a:rPr lang="en-US" b="1" dirty="0" smtClean="0">
                <a:cs typeface="B Nazanin" pitchFamily="2" charset="-78"/>
              </a:rPr>
              <a:t> </a:t>
            </a:r>
            <a:r>
              <a:rPr lang="ar-SA" b="1" dirty="0" smtClean="0">
                <a:cs typeface="B Nazanin" pitchFamily="2" charset="-78"/>
              </a:rPr>
              <a:t> </a:t>
            </a:r>
            <a:r>
              <a:rPr lang="ar-SA" b="1" dirty="0">
                <a:cs typeface="B Nazanin" pitchFamily="2" charset="-78"/>
              </a:rPr>
              <a:t>(پایان دوره یوزانس) مبلغ </a:t>
            </a:r>
            <a:r>
              <a:rPr lang="ar-SA" b="1" dirty="0" smtClean="0">
                <a:cs typeface="B Nazanin" pitchFamily="2" charset="-78"/>
              </a:rPr>
              <a:t>اعتبار</a:t>
            </a:r>
            <a:r>
              <a:rPr lang="en-US" b="1" dirty="0" smtClean="0">
                <a:cs typeface="B Nazanin" pitchFamily="2" charset="-78"/>
              </a:rPr>
              <a:t> </a:t>
            </a:r>
            <a:r>
              <a:rPr lang="ar-SA" b="1" dirty="0" smtClean="0">
                <a:cs typeface="B Nazanin" pitchFamily="2" charset="-78"/>
              </a:rPr>
              <a:t> </a:t>
            </a:r>
            <a:r>
              <a:rPr lang="ar-SA" b="1" dirty="0">
                <a:cs typeface="B Nazanin" pitchFamily="2" charset="-78"/>
              </a:rPr>
              <a:t>پرداختی به علاوه </a:t>
            </a:r>
            <a:r>
              <a:rPr lang="en-US" b="1" dirty="0" smtClean="0">
                <a:cs typeface="B Nazanin" pitchFamily="2" charset="-78"/>
              </a:rPr>
              <a:t> </a:t>
            </a:r>
            <a:r>
              <a:rPr lang="ar-SA" b="1" dirty="0" smtClean="0">
                <a:cs typeface="B Nazanin" pitchFamily="2" charset="-78"/>
              </a:rPr>
              <a:t>بهره </a:t>
            </a:r>
            <a:r>
              <a:rPr lang="en-US" b="1" dirty="0" smtClean="0">
                <a:cs typeface="B Nazanin" pitchFamily="2" charset="-78"/>
              </a:rPr>
              <a:t> </a:t>
            </a:r>
            <a:r>
              <a:rPr lang="ar-SA" b="1" dirty="0" smtClean="0">
                <a:cs typeface="B Nazanin" pitchFamily="2" charset="-78"/>
              </a:rPr>
              <a:t>یوزانس را</a:t>
            </a:r>
            <a:r>
              <a:rPr lang="en-US" b="1" dirty="0" smtClean="0">
                <a:cs typeface="B Nazanin" pitchFamily="2" charset="-78"/>
              </a:rPr>
              <a:t> </a:t>
            </a:r>
            <a:r>
              <a:rPr lang="ar-SA" b="1" dirty="0" smtClean="0">
                <a:cs typeface="B Nazanin" pitchFamily="2" charset="-78"/>
              </a:rPr>
              <a:t> از</a:t>
            </a:r>
            <a:r>
              <a:rPr lang="en-US" b="1" dirty="0" smtClean="0">
                <a:cs typeface="B Nazanin" pitchFamily="2" charset="-78"/>
              </a:rPr>
              <a:t> </a:t>
            </a:r>
            <a:r>
              <a:rPr lang="ar-SA" b="1" dirty="0" smtClean="0">
                <a:cs typeface="B Nazanin" pitchFamily="2" charset="-78"/>
              </a:rPr>
              <a:t> </a:t>
            </a:r>
            <a:r>
              <a:rPr lang="ar-SA" b="1" dirty="0">
                <a:cs typeface="B Nazanin" pitchFamily="2" charset="-78"/>
              </a:rPr>
              <a:t>بانک مرکزی جمهوری اسلامی ایران دریافت می ‌دارند. به این نوع یوزانس اصطلاحاً یوزانس داخلی گفته می شود. </a:t>
            </a:r>
            <a:endParaRPr lang="fa-IR" b="1" dirty="0">
              <a:cs typeface="B Nazanin" pitchFamily="2" charset="-78"/>
            </a:endParaRPr>
          </a:p>
        </p:txBody>
      </p:sp>
      <p:sp>
        <p:nvSpPr>
          <p:cNvPr id="4" name="Slide Number Placeholder 3"/>
          <p:cNvSpPr>
            <a:spLocks noGrp="1"/>
          </p:cNvSpPr>
          <p:nvPr>
            <p:ph type="sldNum" sz="quarter" idx="15"/>
          </p:nvPr>
        </p:nvSpPr>
        <p:spPr/>
        <p:txBody>
          <a:bodyPr/>
          <a:lstStyle/>
          <a:p>
            <a:fld id="{C4A2A246-6E34-43B3-8F3F-789A739F648A}" type="slidenum">
              <a:rPr lang="fa-IR" smtClean="0"/>
              <a:t>9</a:t>
            </a:fld>
            <a:endParaRPr lang="fa-IR" dirty="0"/>
          </a:p>
        </p:txBody>
      </p:sp>
    </p:spTree>
    <p:extLst>
      <p:ext uri="{BB962C8B-B14F-4D97-AF65-F5344CB8AC3E}">
        <p14:creationId xmlns:p14="http://schemas.microsoft.com/office/powerpoint/2010/main" val="4597523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462</TotalTime>
  <Words>5145</Words>
  <Application>Microsoft Office PowerPoint</Application>
  <PresentationFormat>On-screen Show (4:3)</PresentationFormat>
  <Paragraphs>318</Paragraphs>
  <Slides>67</Slides>
  <Notes>1</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Oriel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MRT www.Win2Farsi.com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MRT Pack 20 DVDs</dc:creator>
  <cp:lastModifiedBy>MRT Pack 20 DVDs</cp:lastModifiedBy>
  <cp:revision>40</cp:revision>
  <dcterms:created xsi:type="dcterms:W3CDTF">2014-12-12T14:01:11Z</dcterms:created>
  <dcterms:modified xsi:type="dcterms:W3CDTF">2014-12-28T13:23:13Z</dcterms:modified>
</cp:coreProperties>
</file>