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89" r:id="rId2"/>
    <p:sldId id="338" r:id="rId3"/>
    <p:sldId id="335" r:id="rId4"/>
    <p:sldId id="290" r:id="rId5"/>
    <p:sldId id="291" r:id="rId6"/>
    <p:sldId id="297" r:id="rId7"/>
    <p:sldId id="292" r:id="rId8"/>
    <p:sldId id="304" r:id="rId9"/>
    <p:sldId id="293" r:id="rId10"/>
    <p:sldId id="309" r:id="rId11"/>
    <p:sldId id="310" r:id="rId12"/>
    <p:sldId id="312" r:id="rId13"/>
    <p:sldId id="311" r:id="rId14"/>
    <p:sldId id="313" r:id="rId15"/>
    <p:sldId id="296" r:id="rId16"/>
    <p:sldId id="294" r:id="rId17"/>
    <p:sldId id="305" r:id="rId18"/>
    <p:sldId id="316" r:id="rId19"/>
    <p:sldId id="308" r:id="rId20"/>
    <p:sldId id="317" r:id="rId21"/>
    <p:sldId id="318" r:id="rId22"/>
    <p:sldId id="307" r:id="rId23"/>
    <p:sldId id="341" r:id="rId24"/>
    <p:sldId id="319" r:id="rId25"/>
    <p:sldId id="303" r:id="rId26"/>
    <p:sldId id="301" r:id="rId27"/>
    <p:sldId id="315" r:id="rId28"/>
    <p:sldId id="300" r:id="rId29"/>
    <p:sldId id="302" r:id="rId30"/>
    <p:sldId id="298" r:id="rId31"/>
    <p:sldId id="321" r:id="rId32"/>
    <p:sldId id="322" r:id="rId33"/>
    <p:sldId id="320" r:id="rId34"/>
    <p:sldId id="339" r:id="rId35"/>
    <p:sldId id="323" r:id="rId36"/>
    <p:sldId id="299" r:id="rId37"/>
    <p:sldId id="325" r:id="rId38"/>
    <p:sldId id="324" r:id="rId39"/>
    <p:sldId id="327" r:id="rId40"/>
    <p:sldId id="326" r:id="rId41"/>
    <p:sldId id="329" r:id="rId42"/>
    <p:sldId id="334" r:id="rId43"/>
    <p:sldId id="332" r:id="rId44"/>
    <p:sldId id="333" r:id="rId45"/>
    <p:sldId id="314" r:id="rId46"/>
    <p:sldId id="295" r:id="rId47"/>
    <p:sldId id="331" r:id="rId48"/>
    <p:sldId id="330" r:id="rId49"/>
    <p:sldId id="328" r:id="rId50"/>
    <p:sldId id="306" r:id="rId51"/>
    <p:sldId id="336" r:id="rId52"/>
    <p:sldId id="340"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7" autoAdjust="0"/>
    <p:restoredTop sz="94660"/>
  </p:normalViewPr>
  <p:slideViewPr>
    <p:cSldViewPr>
      <p:cViewPr>
        <p:scale>
          <a:sx n="73" d="100"/>
          <a:sy n="73" d="100"/>
        </p:scale>
        <p:origin x="-1290" y="6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1DBBA4-65E1-4FB1-BE4D-A0BC585A7D67}" type="doc">
      <dgm:prSet loTypeId="urn:microsoft.com/office/officeart/2005/8/layout/hierarchy1" loCatId="hierarchy" qsTypeId="urn:microsoft.com/office/officeart/2005/8/quickstyle/simple3" qsCatId="simple" csTypeId="urn:microsoft.com/office/officeart/2005/8/colors/accent1_2" csCatId="accent1" phldr="1"/>
      <dgm:spPr/>
      <dgm:t>
        <a:bodyPr/>
        <a:lstStyle/>
        <a:p>
          <a:endParaRPr lang="en-US"/>
        </a:p>
      </dgm:t>
    </dgm:pt>
    <dgm:pt modelId="{04A7478B-225E-4016-A665-7735C7D2A997}">
      <dgm:prSet phldrT="[Text]"/>
      <dgm:spPr/>
      <dgm:t>
        <a:bodyPr/>
        <a:lstStyle/>
        <a:p>
          <a:r>
            <a:rPr lang="fa-IR" dirty="0" smtClean="0"/>
            <a:t>مكاتب فكري تقسيم سود</a:t>
          </a:r>
          <a:endParaRPr lang="en-US" dirty="0"/>
        </a:p>
      </dgm:t>
    </dgm:pt>
    <dgm:pt modelId="{8114838E-7975-4496-99FD-503E3349108A}" type="parTrans" cxnId="{3A20847C-DEC8-4AAB-A0FA-E674DF85780B}">
      <dgm:prSet/>
      <dgm:spPr/>
      <dgm:t>
        <a:bodyPr/>
        <a:lstStyle/>
        <a:p>
          <a:endParaRPr lang="en-US"/>
        </a:p>
      </dgm:t>
    </dgm:pt>
    <dgm:pt modelId="{41DBCFF7-A58A-4AF7-9910-4BE008DB1A12}" type="sibTrans" cxnId="{3A20847C-DEC8-4AAB-A0FA-E674DF85780B}">
      <dgm:prSet/>
      <dgm:spPr/>
      <dgm:t>
        <a:bodyPr/>
        <a:lstStyle/>
        <a:p>
          <a:endParaRPr lang="en-US"/>
        </a:p>
      </dgm:t>
    </dgm:pt>
    <dgm:pt modelId="{B3C88C64-5F9B-45C1-BC06-26B80DDB1852}">
      <dgm:prSet phldrT="[Text]"/>
      <dgm:spPr/>
      <dgm:t>
        <a:bodyPr/>
        <a:lstStyle/>
        <a:p>
          <a:r>
            <a:rPr lang="fa-IR" dirty="0" smtClean="0"/>
            <a:t>مكتب ارتباط تقسيم سود با ارزش سهام</a:t>
          </a:r>
          <a:endParaRPr lang="en-US" dirty="0"/>
        </a:p>
      </dgm:t>
    </dgm:pt>
    <dgm:pt modelId="{9557BE00-3E31-4845-8AC6-72C153049F23}" type="parTrans" cxnId="{18358E52-C2A4-4AF0-83E0-F050B7481533}">
      <dgm:prSet/>
      <dgm:spPr/>
      <dgm:t>
        <a:bodyPr/>
        <a:lstStyle/>
        <a:p>
          <a:endParaRPr lang="en-US"/>
        </a:p>
      </dgm:t>
    </dgm:pt>
    <dgm:pt modelId="{11B85346-DC62-4B45-8BD8-18D12C0BB938}" type="sibTrans" cxnId="{18358E52-C2A4-4AF0-83E0-F050B7481533}">
      <dgm:prSet/>
      <dgm:spPr/>
      <dgm:t>
        <a:bodyPr/>
        <a:lstStyle/>
        <a:p>
          <a:endParaRPr lang="en-US"/>
        </a:p>
      </dgm:t>
    </dgm:pt>
    <dgm:pt modelId="{5AAD13CE-DE88-43DD-BE61-5454BB85FEE2}">
      <dgm:prSet phldrT="[Text]"/>
      <dgm:spPr/>
      <dgm:t>
        <a:bodyPr/>
        <a:lstStyle/>
        <a:p>
          <a:r>
            <a:rPr lang="fa-IR" dirty="0" smtClean="0"/>
            <a:t>تقسيم سود بيشتر= ارزش سهام كمتر</a:t>
          </a:r>
          <a:endParaRPr lang="en-US" dirty="0"/>
        </a:p>
      </dgm:t>
    </dgm:pt>
    <dgm:pt modelId="{1B3A263E-10D5-4BB4-9A7F-0752C1A3D9CD}" type="parTrans" cxnId="{2DD55DB2-5EFE-42FE-8E1D-CE74070273BC}">
      <dgm:prSet/>
      <dgm:spPr/>
      <dgm:t>
        <a:bodyPr/>
        <a:lstStyle/>
        <a:p>
          <a:endParaRPr lang="en-US"/>
        </a:p>
      </dgm:t>
    </dgm:pt>
    <dgm:pt modelId="{BEE05FAB-D046-4A63-8266-FC9883453E7C}" type="sibTrans" cxnId="{2DD55DB2-5EFE-42FE-8E1D-CE74070273BC}">
      <dgm:prSet/>
      <dgm:spPr/>
      <dgm:t>
        <a:bodyPr/>
        <a:lstStyle/>
        <a:p>
          <a:endParaRPr lang="en-US"/>
        </a:p>
      </dgm:t>
    </dgm:pt>
    <dgm:pt modelId="{7E682D48-32CE-4476-90B6-45B7973B7476}">
      <dgm:prSet phldrT="[Text]"/>
      <dgm:spPr/>
      <dgm:t>
        <a:bodyPr/>
        <a:lstStyle/>
        <a:p>
          <a:r>
            <a:rPr lang="fa-IR" dirty="0" smtClean="0"/>
            <a:t>تقسيم سود كمتر= ارزش سهام بيشتر</a:t>
          </a:r>
          <a:endParaRPr lang="en-US" dirty="0"/>
        </a:p>
      </dgm:t>
    </dgm:pt>
    <dgm:pt modelId="{48DF8B9F-0ECE-4558-92CB-27E13E1A699E}" type="parTrans" cxnId="{2A677485-C357-4A92-95EA-84469042D545}">
      <dgm:prSet/>
      <dgm:spPr/>
      <dgm:t>
        <a:bodyPr/>
        <a:lstStyle/>
        <a:p>
          <a:endParaRPr lang="en-US"/>
        </a:p>
      </dgm:t>
    </dgm:pt>
    <dgm:pt modelId="{1A6B4BA2-572B-441D-8044-1DEF5D4474BB}" type="sibTrans" cxnId="{2A677485-C357-4A92-95EA-84469042D545}">
      <dgm:prSet/>
      <dgm:spPr/>
      <dgm:t>
        <a:bodyPr/>
        <a:lstStyle/>
        <a:p>
          <a:endParaRPr lang="en-US"/>
        </a:p>
      </dgm:t>
    </dgm:pt>
    <dgm:pt modelId="{0296282F-8B7E-45F7-9D17-A7806EFBD4D1}">
      <dgm:prSet phldrT="[Text]"/>
      <dgm:spPr/>
      <dgm:t>
        <a:bodyPr/>
        <a:lstStyle/>
        <a:p>
          <a:r>
            <a:rPr lang="fa-IR" dirty="0" smtClean="0"/>
            <a:t>مكتب بي ارتباط تقسيم سود با ارزش سهام</a:t>
          </a:r>
          <a:endParaRPr lang="en-US" dirty="0"/>
        </a:p>
      </dgm:t>
    </dgm:pt>
    <dgm:pt modelId="{217A3FC8-91D5-4ED3-99B9-0AF3759D5B02}" type="parTrans" cxnId="{5E943D1C-EEAE-40B4-B1AE-4F5F7A480C30}">
      <dgm:prSet/>
      <dgm:spPr/>
      <dgm:t>
        <a:bodyPr/>
        <a:lstStyle/>
        <a:p>
          <a:endParaRPr lang="en-US"/>
        </a:p>
      </dgm:t>
    </dgm:pt>
    <dgm:pt modelId="{2EA23E4F-803D-4C8E-BAEE-EF724CEA1F40}" type="sibTrans" cxnId="{5E943D1C-EEAE-40B4-B1AE-4F5F7A480C30}">
      <dgm:prSet/>
      <dgm:spPr/>
      <dgm:t>
        <a:bodyPr/>
        <a:lstStyle/>
        <a:p>
          <a:endParaRPr lang="en-US"/>
        </a:p>
      </dgm:t>
    </dgm:pt>
    <dgm:pt modelId="{AC30F61D-2345-4A5F-B391-004D22D94E04}" type="pres">
      <dgm:prSet presAssocID="{D71DBBA4-65E1-4FB1-BE4D-A0BC585A7D67}" presName="hierChild1" presStyleCnt="0">
        <dgm:presLayoutVars>
          <dgm:chPref val="1"/>
          <dgm:dir/>
          <dgm:animOne val="branch"/>
          <dgm:animLvl val="lvl"/>
          <dgm:resizeHandles/>
        </dgm:presLayoutVars>
      </dgm:prSet>
      <dgm:spPr/>
      <dgm:t>
        <a:bodyPr/>
        <a:lstStyle/>
        <a:p>
          <a:endParaRPr lang="en-US"/>
        </a:p>
      </dgm:t>
    </dgm:pt>
    <dgm:pt modelId="{317F7315-84D3-4CBB-955C-D10B2254BC07}" type="pres">
      <dgm:prSet presAssocID="{04A7478B-225E-4016-A665-7735C7D2A997}" presName="hierRoot1" presStyleCnt="0"/>
      <dgm:spPr/>
    </dgm:pt>
    <dgm:pt modelId="{177F247B-75A7-47B5-8AEF-298623D1F8DE}" type="pres">
      <dgm:prSet presAssocID="{04A7478B-225E-4016-A665-7735C7D2A997}" presName="composite" presStyleCnt="0"/>
      <dgm:spPr/>
    </dgm:pt>
    <dgm:pt modelId="{597061B9-6811-490D-81DA-A0466377AEC7}" type="pres">
      <dgm:prSet presAssocID="{04A7478B-225E-4016-A665-7735C7D2A997}" presName="background" presStyleLbl="node0" presStyleIdx="0" presStyleCnt="1"/>
      <dgm:spPr/>
    </dgm:pt>
    <dgm:pt modelId="{C52843CE-CA8B-451B-8BFB-81C427B6C0F1}" type="pres">
      <dgm:prSet presAssocID="{04A7478B-225E-4016-A665-7735C7D2A997}" presName="text" presStyleLbl="fgAcc0" presStyleIdx="0" presStyleCnt="1">
        <dgm:presLayoutVars>
          <dgm:chPref val="3"/>
        </dgm:presLayoutVars>
      </dgm:prSet>
      <dgm:spPr/>
      <dgm:t>
        <a:bodyPr/>
        <a:lstStyle/>
        <a:p>
          <a:endParaRPr lang="en-US"/>
        </a:p>
      </dgm:t>
    </dgm:pt>
    <dgm:pt modelId="{23DF128F-C4B9-4C86-871E-BBCAA7DEE73E}" type="pres">
      <dgm:prSet presAssocID="{04A7478B-225E-4016-A665-7735C7D2A997}" presName="hierChild2" presStyleCnt="0"/>
      <dgm:spPr/>
    </dgm:pt>
    <dgm:pt modelId="{0AB351A9-CACD-4310-8809-676B4AD10B4D}" type="pres">
      <dgm:prSet presAssocID="{9557BE00-3E31-4845-8AC6-72C153049F23}" presName="Name10" presStyleLbl="parChTrans1D2" presStyleIdx="0" presStyleCnt="2"/>
      <dgm:spPr/>
      <dgm:t>
        <a:bodyPr/>
        <a:lstStyle/>
        <a:p>
          <a:endParaRPr lang="en-US"/>
        </a:p>
      </dgm:t>
    </dgm:pt>
    <dgm:pt modelId="{11F0884F-D855-4022-BE85-F5EA2417D31D}" type="pres">
      <dgm:prSet presAssocID="{B3C88C64-5F9B-45C1-BC06-26B80DDB1852}" presName="hierRoot2" presStyleCnt="0"/>
      <dgm:spPr/>
    </dgm:pt>
    <dgm:pt modelId="{E7EA2CD1-A10C-4D8B-91D5-30C740419560}" type="pres">
      <dgm:prSet presAssocID="{B3C88C64-5F9B-45C1-BC06-26B80DDB1852}" presName="composite2" presStyleCnt="0"/>
      <dgm:spPr/>
    </dgm:pt>
    <dgm:pt modelId="{FA38C881-6B39-4FBD-897E-99576854DAAB}" type="pres">
      <dgm:prSet presAssocID="{B3C88C64-5F9B-45C1-BC06-26B80DDB1852}" presName="background2" presStyleLbl="node2" presStyleIdx="0" presStyleCnt="2"/>
      <dgm:spPr/>
    </dgm:pt>
    <dgm:pt modelId="{F6FCC812-B83F-4EFE-93F6-FAFD4823A002}" type="pres">
      <dgm:prSet presAssocID="{B3C88C64-5F9B-45C1-BC06-26B80DDB1852}" presName="text2" presStyleLbl="fgAcc2" presStyleIdx="0" presStyleCnt="2" custScaleX="138736">
        <dgm:presLayoutVars>
          <dgm:chPref val="3"/>
        </dgm:presLayoutVars>
      </dgm:prSet>
      <dgm:spPr/>
      <dgm:t>
        <a:bodyPr/>
        <a:lstStyle/>
        <a:p>
          <a:endParaRPr lang="en-US"/>
        </a:p>
      </dgm:t>
    </dgm:pt>
    <dgm:pt modelId="{700E2450-F6A7-49A0-ADED-5D42CCDD1BB9}" type="pres">
      <dgm:prSet presAssocID="{B3C88C64-5F9B-45C1-BC06-26B80DDB1852}" presName="hierChild3" presStyleCnt="0"/>
      <dgm:spPr/>
    </dgm:pt>
    <dgm:pt modelId="{F3442194-A826-43A5-AF86-A3286449E329}" type="pres">
      <dgm:prSet presAssocID="{1B3A263E-10D5-4BB4-9A7F-0752C1A3D9CD}" presName="Name17" presStyleLbl="parChTrans1D3" presStyleIdx="0" presStyleCnt="2"/>
      <dgm:spPr/>
      <dgm:t>
        <a:bodyPr/>
        <a:lstStyle/>
        <a:p>
          <a:endParaRPr lang="en-US"/>
        </a:p>
      </dgm:t>
    </dgm:pt>
    <dgm:pt modelId="{33C38A7F-7B50-444F-8EEC-93ECE71C6FB2}" type="pres">
      <dgm:prSet presAssocID="{5AAD13CE-DE88-43DD-BE61-5454BB85FEE2}" presName="hierRoot3" presStyleCnt="0"/>
      <dgm:spPr/>
    </dgm:pt>
    <dgm:pt modelId="{35A66C9E-23E9-444E-B6B2-3F9CE4A4F711}" type="pres">
      <dgm:prSet presAssocID="{5AAD13CE-DE88-43DD-BE61-5454BB85FEE2}" presName="composite3" presStyleCnt="0"/>
      <dgm:spPr/>
    </dgm:pt>
    <dgm:pt modelId="{91FDE1FF-A947-4F4F-8210-4A383D0FEB2C}" type="pres">
      <dgm:prSet presAssocID="{5AAD13CE-DE88-43DD-BE61-5454BB85FEE2}" presName="background3" presStyleLbl="node3" presStyleIdx="0" presStyleCnt="2"/>
      <dgm:spPr/>
    </dgm:pt>
    <dgm:pt modelId="{689A3E1C-2372-45CD-A14C-EB7452EDC18A}" type="pres">
      <dgm:prSet presAssocID="{5AAD13CE-DE88-43DD-BE61-5454BB85FEE2}" presName="text3" presStyleLbl="fgAcc3" presStyleIdx="0" presStyleCnt="2" custScaleX="152612">
        <dgm:presLayoutVars>
          <dgm:chPref val="3"/>
        </dgm:presLayoutVars>
      </dgm:prSet>
      <dgm:spPr/>
      <dgm:t>
        <a:bodyPr/>
        <a:lstStyle/>
        <a:p>
          <a:endParaRPr lang="en-US"/>
        </a:p>
      </dgm:t>
    </dgm:pt>
    <dgm:pt modelId="{592B3C0C-DD7E-4817-87C7-F70C67534537}" type="pres">
      <dgm:prSet presAssocID="{5AAD13CE-DE88-43DD-BE61-5454BB85FEE2}" presName="hierChild4" presStyleCnt="0"/>
      <dgm:spPr/>
    </dgm:pt>
    <dgm:pt modelId="{2B17325D-A2BF-4466-9EBB-CD078244DD82}" type="pres">
      <dgm:prSet presAssocID="{48DF8B9F-0ECE-4558-92CB-27E13E1A699E}" presName="Name17" presStyleLbl="parChTrans1D3" presStyleIdx="1" presStyleCnt="2"/>
      <dgm:spPr/>
      <dgm:t>
        <a:bodyPr/>
        <a:lstStyle/>
        <a:p>
          <a:endParaRPr lang="en-US"/>
        </a:p>
      </dgm:t>
    </dgm:pt>
    <dgm:pt modelId="{10E5E313-69D3-4529-82F2-FB0C9251D1D3}" type="pres">
      <dgm:prSet presAssocID="{7E682D48-32CE-4476-90B6-45B7973B7476}" presName="hierRoot3" presStyleCnt="0"/>
      <dgm:spPr/>
    </dgm:pt>
    <dgm:pt modelId="{F303ECCC-2BEF-4C90-A79D-6B25C23632E1}" type="pres">
      <dgm:prSet presAssocID="{7E682D48-32CE-4476-90B6-45B7973B7476}" presName="composite3" presStyleCnt="0"/>
      <dgm:spPr/>
    </dgm:pt>
    <dgm:pt modelId="{B5B42292-A5A5-43D5-9044-8BAECC803E81}" type="pres">
      <dgm:prSet presAssocID="{7E682D48-32CE-4476-90B6-45B7973B7476}" presName="background3" presStyleLbl="node3" presStyleIdx="1" presStyleCnt="2"/>
      <dgm:spPr/>
    </dgm:pt>
    <dgm:pt modelId="{86CAE9A2-3F80-45B2-BD33-0C89B3B8329A}" type="pres">
      <dgm:prSet presAssocID="{7E682D48-32CE-4476-90B6-45B7973B7476}" presName="text3" presStyleLbl="fgAcc3" presStyleIdx="1" presStyleCnt="2" custScaleX="131490">
        <dgm:presLayoutVars>
          <dgm:chPref val="3"/>
        </dgm:presLayoutVars>
      </dgm:prSet>
      <dgm:spPr/>
      <dgm:t>
        <a:bodyPr/>
        <a:lstStyle/>
        <a:p>
          <a:endParaRPr lang="en-US"/>
        </a:p>
      </dgm:t>
    </dgm:pt>
    <dgm:pt modelId="{03D1AA97-CB04-4163-A0EB-68FFBA9B30C2}" type="pres">
      <dgm:prSet presAssocID="{7E682D48-32CE-4476-90B6-45B7973B7476}" presName="hierChild4" presStyleCnt="0"/>
      <dgm:spPr/>
    </dgm:pt>
    <dgm:pt modelId="{6D758624-CC58-485B-86B8-4FE1334421FF}" type="pres">
      <dgm:prSet presAssocID="{217A3FC8-91D5-4ED3-99B9-0AF3759D5B02}" presName="Name10" presStyleLbl="parChTrans1D2" presStyleIdx="1" presStyleCnt="2"/>
      <dgm:spPr/>
      <dgm:t>
        <a:bodyPr/>
        <a:lstStyle/>
        <a:p>
          <a:endParaRPr lang="en-US"/>
        </a:p>
      </dgm:t>
    </dgm:pt>
    <dgm:pt modelId="{F40252BE-5366-40A5-B108-51C12C7EAB9E}" type="pres">
      <dgm:prSet presAssocID="{0296282F-8B7E-45F7-9D17-A7806EFBD4D1}" presName="hierRoot2" presStyleCnt="0"/>
      <dgm:spPr/>
    </dgm:pt>
    <dgm:pt modelId="{E0225506-6A06-4B3F-BCC0-AA8FA9A9BC16}" type="pres">
      <dgm:prSet presAssocID="{0296282F-8B7E-45F7-9D17-A7806EFBD4D1}" presName="composite2" presStyleCnt="0"/>
      <dgm:spPr/>
    </dgm:pt>
    <dgm:pt modelId="{00D8F35E-DFE9-4708-A120-8140198D0649}" type="pres">
      <dgm:prSet presAssocID="{0296282F-8B7E-45F7-9D17-A7806EFBD4D1}" presName="background2" presStyleLbl="node2" presStyleIdx="1" presStyleCnt="2"/>
      <dgm:spPr/>
    </dgm:pt>
    <dgm:pt modelId="{AF77C306-D0B8-4BB0-8CE8-7CB960925E50}" type="pres">
      <dgm:prSet presAssocID="{0296282F-8B7E-45F7-9D17-A7806EFBD4D1}" presName="text2" presStyleLbl="fgAcc2" presStyleIdx="1" presStyleCnt="2" custScaleX="141258">
        <dgm:presLayoutVars>
          <dgm:chPref val="3"/>
        </dgm:presLayoutVars>
      </dgm:prSet>
      <dgm:spPr/>
      <dgm:t>
        <a:bodyPr/>
        <a:lstStyle/>
        <a:p>
          <a:endParaRPr lang="en-US"/>
        </a:p>
      </dgm:t>
    </dgm:pt>
    <dgm:pt modelId="{8A8E0612-A4F1-4942-B9E5-4971C241248C}" type="pres">
      <dgm:prSet presAssocID="{0296282F-8B7E-45F7-9D17-A7806EFBD4D1}" presName="hierChild3" presStyleCnt="0"/>
      <dgm:spPr/>
    </dgm:pt>
  </dgm:ptLst>
  <dgm:cxnLst>
    <dgm:cxn modelId="{18358E52-C2A4-4AF0-83E0-F050B7481533}" srcId="{04A7478B-225E-4016-A665-7735C7D2A997}" destId="{B3C88C64-5F9B-45C1-BC06-26B80DDB1852}" srcOrd="0" destOrd="0" parTransId="{9557BE00-3E31-4845-8AC6-72C153049F23}" sibTransId="{11B85346-DC62-4B45-8BD8-18D12C0BB938}"/>
    <dgm:cxn modelId="{3A20847C-DEC8-4AAB-A0FA-E674DF85780B}" srcId="{D71DBBA4-65E1-4FB1-BE4D-A0BC585A7D67}" destId="{04A7478B-225E-4016-A665-7735C7D2A997}" srcOrd="0" destOrd="0" parTransId="{8114838E-7975-4496-99FD-503E3349108A}" sibTransId="{41DBCFF7-A58A-4AF7-9910-4BE008DB1A12}"/>
    <dgm:cxn modelId="{2DD55DB2-5EFE-42FE-8E1D-CE74070273BC}" srcId="{B3C88C64-5F9B-45C1-BC06-26B80DDB1852}" destId="{5AAD13CE-DE88-43DD-BE61-5454BB85FEE2}" srcOrd="0" destOrd="0" parTransId="{1B3A263E-10D5-4BB4-9A7F-0752C1A3D9CD}" sibTransId="{BEE05FAB-D046-4A63-8266-FC9883453E7C}"/>
    <dgm:cxn modelId="{88CFF50B-15FA-47C1-A38E-408B3D0AF372}" type="presOf" srcId="{9557BE00-3E31-4845-8AC6-72C153049F23}" destId="{0AB351A9-CACD-4310-8809-676B4AD10B4D}" srcOrd="0" destOrd="0" presId="urn:microsoft.com/office/officeart/2005/8/layout/hierarchy1"/>
    <dgm:cxn modelId="{5E943D1C-EEAE-40B4-B1AE-4F5F7A480C30}" srcId="{04A7478B-225E-4016-A665-7735C7D2A997}" destId="{0296282F-8B7E-45F7-9D17-A7806EFBD4D1}" srcOrd="1" destOrd="0" parTransId="{217A3FC8-91D5-4ED3-99B9-0AF3759D5B02}" sibTransId="{2EA23E4F-803D-4C8E-BAEE-EF724CEA1F40}"/>
    <dgm:cxn modelId="{6678F6E6-89EC-4A24-8794-EE507E829CB1}" type="presOf" srcId="{48DF8B9F-0ECE-4558-92CB-27E13E1A699E}" destId="{2B17325D-A2BF-4466-9EBB-CD078244DD82}" srcOrd="0" destOrd="0" presId="urn:microsoft.com/office/officeart/2005/8/layout/hierarchy1"/>
    <dgm:cxn modelId="{19E6A289-984F-462A-BE14-37BE69DFD1D7}" type="presOf" srcId="{5AAD13CE-DE88-43DD-BE61-5454BB85FEE2}" destId="{689A3E1C-2372-45CD-A14C-EB7452EDC18A}" srcOrd="0" destOrd="0" presId="urn:microsoft.com/office/officeart/2005/8/layout/hierarchy1"/>
    <dgm:cxn modelId="{B40E93E5-8DCC-406C-BFC3-E2D4713734F3}" type="presOf" srcId="{B3C88C64-5F9B-45C1-BC06-26B80DDB1852}" destId="{F6FCC812-B83F-4EFE-93F6-FAFD4823A002}" srcOrd="0" destOrd="0" presId="urn:microsoft.com/office/officeart/2005/8/layout/hierarchy1"/>
    <dgm:cxn modelId="{2A45CF5C-CC60-4D96-BFBC-07F8CCA19EE4}" type="presOf" srcId="{7E682D48-32CE-4476-90B6-45B7973B7476}" destId="{86CAE9A2-3F80-45B2-BD33-0C89B3B8329A}" srcOrd="0" destOrd="0" presId="urn:microsoft.com/office/officeart/2005/8/layout/hierarchy1"/>
    <dgm:cxn modelId="{F6032C89-C34E-4F1A-9F49-06174722FF3C}" type="presOf" srcId="{D71DBBA4-65E1-4FB1-BE4D-A0BC585A7D67}" destId="{AC30F61D-2345-4A5F-B391-004D22D94E04}" srcOrd="0" destOrd="0" presId="urn:microsoft.com/office/officeart/2005/8/layout/hierarchy1"/>
    <dgm:cxn modelId="{F5E79738-3B96-45FE-AFE3-B2A02048B979}" type="presOf" srcId="{217A3FC8-91D5-4ED3-99B9-0AF3759D5B02}" destId="{6D758624-CC58-485B-86B8-4FE1334421FF}" srcOrd="0" destOrd="0" presId="urn:microsoft.com/office/officeart/2005/8/layout/hierarchy1"/>
    <dgm:cxn modelId="{38CCD194-8C29-43C2-BBCF-8CF3D400F869}" type="presOf" srcId="{04A7478B-225E-4016-A665-7735C7D2A997}" destId="{C52843CE-CA8B-451B-8BFB-81C427B6C0F1}" srcOrd="0" destOrd="0" presId="urn:microsoft.com/office/officeart/2005/8/layout/hierarchy1"/>
    <dgm:cxn modelId="{EB0D1192-5A1F-48E5-AA0B-C7123ABB5E95}" type="presOf" srcId="{1B3A263E-10D5-4BB4-9A7F-0752C1A3D9CD}" destId="{F3442194-A826-43A5-AF86-A3286449E329}" srcOrd="0" destOrd="0" presId="urn:microsoft.com/office/officeart/2005/8/layout/hierarchy1"/>
    <dgm:cxn modelId="{2A677485-C357-4A92-95EA-84469042D545}" srcId="{B3C88C64-5F9B-45C1-BC06-26B80DDB1852}" destId="{7E682D48-32CE-4476-90B6-45B7973B7476}" srcOrd="1" destOrd="0" parTransId="{48DF8B9F-0ECE-4558-92CB-27E13E1A699E}" sibTransId="{1A6B4BA2-572B-441D-8044-1DEF5D4474BB}"/>
    <dgm:cxn modelId="{0662EC32-35D2-4A7F-8063-56A2C1AC2FA5}" type="presOf" srcId="{0296282F-8B7E-45F7-9D17-A7806EFBD4D1}" destId="{AF77C306-D0B8-4BB0-8CE8-7CB960925E50}" srcOrd="0" destOrd="0" presId="urn:microsoft.com/office/officeart/2005/8/layout/hierarchy1"/>
    <dgm:cxn modelId="{40363F1C-4273-4283-9B68-E9D53414B9A3}" type="presParOf" srcId="{AC30F61D-2345-4A5F-B391-004D22D94E04}" destId="{317F7315-84D3-4CBB-955C-D10B2254BC07}" srcOrd="0" destOrd="0" presId="urn:microsoft.com/office/officeart/2005/8/layout/hierarchy1"/>
    <dgm:cxn modelId="{0E203873-A386-4B99-820A-EE2579009193}" type="presParOf" srcId="{317F7315-84D3-4CBB-955C-D10B2254BC07}" destId="{177F247B-75A7-47B5-8AEF-298623D1F8DE}" srcOrd="0" destOrd="0" presId="urn:microsoft.com/office/officeart/2005/8/layout/hierarchy1"/>
    <dgm:cxn modelId="{5FF31C05-0EF8-47F5-8B50-4964D78E21CD}" type="presParOf" srcId="{177F247B-75A7-47B5-8AEF-298623D1F8DE}" destId="{597061B9-6811-490D-81DA-A0466377AEC7}" srcOrd="0" destOrd="0" presId="urn:microsoft.com/office/officeart/2005/8/layout/hierarchy1"/>
    <dgm:cxn modelId="{6C7EA66A-0711-4C4C-8133-F063EA7833A8}" type="presParOf" srcId="{177F247B-75A7-47B5-8AEF-298623D1F8DE}" destId="{C52843CE-CA8B-451B-8BFB-81C427B6C0F1}" srcOrd="1" destOrd="0" presId="urn:microsoft.com/office/officeart/2005/8/layout/hierarchy1"/>
    <dgm:cxn modelId="{58997DCB-1683-4938-92E0-0CB1959B44DE}" type="presParOf" srcId="{317F7315-84D3-4CBB-955C-D10B2254BC07}" destId="{23DF128F-C4B9-4C86-871E-BBCAA7DEE73E}" srcOrd="1" destOrd="0" presId="urn:microsoft.com/office/officeart/2005/8/layout/hierarchy1"/>
    <dgm:cxn modelId="{D465F230-0D1A-4077-9A07-B71F70BD8C39}" type="presParOf" srcId="{23DF128F-C4B9-4C86-871E-BBCAA7DEE73E}" destId="{0AB351A9-CACD-4310-8809-676B4AD10B4D}" srcOrd="0" destOrd="0" presId="urn:microsoft.com/office/officeart/2005/8/layout/hierarchy1"/>
    <dgm:cxn modelId="{5B06BD0D-A7D3-43CA-B830-4860E815DEAE}" type="presParOf" srcId="{23DF128F-C4B9-4C86-871E-BBCAA7DEE73E}" destId="{11F0884F-D855-4022-BE85-F5EA2417D31D}" srcOrd="1" destOrd="0" presId="urn:microsoft.com/office/officeart/2005/8/layout/hierarchy1"/>
    <dgm:cxn modelId="{01B1927B-CBDE-4DD5-89E6-724DE77628F7}" type="presParOf" srcId="{11F0884F-D855-4022-BE85-F5EA2417D31D}" destId="{E7EA2CD1-A10C-4D8B-91D5-30C740419560}" srcOrd="0" destOrd="0" presId="urn:microsoft.com/office/officeart/2005/8/layout/hierarchy1"/>
    <dgm:cxn modelId="{07C0F5E7-27B1-4140-A2D0-1C06EAF319B2}" type="presParOf" srcId="{E7EA2CD1-A10C-4D8B-91D5-30C740419560}" destId="{FA38C881-6B39-4FBD-897E-99576854DAAB}" srcOrd="0" destOrd="0" presId="urn:microsoft.com/office/officeart/2005/8/layout/hierarchy1"/>
    <dgm:cxn modelId="{39F9F094-24B8-4331-ACB2-B3196CD84717}" type="presParOf" srcId="{E7EA2CD1-A10C-4D8B-91D5-30C740419560}" destId="{F6FCC812-B83F-4EFE-93F6-FAFD4823A002}" srcOrd="1" destOrd="0" presId="urn:microsoft.com/office/officeart/2005/8/layout/hierarchy1"/>
    <dgm:cxn modelId="{005434EC-CE10-432E-8F5F-6235C6975B18}" type="presParOf" srcId="{11F0884F-D855-4022-BE85-F5EA2417D31D}" destId="{700E2450-F6A7-49A0-ADED-5D42CCDD1BB9}" srcOrd="1" destOrd="0" presId="urn:microsoft.com/office/officeart/2005/8/layout/hierarchy1"/>
    <dgm:cxn modelId="{0F71617C-3127-4F55-9E5B-724BE5D0A780}" type="presParOf" srcId="{700E2450-F6A7-49A0-ADED-5D42CCDD1BB9}" destId="{F3442194-A826-43A5-AF86-A3286449E329}" srcOrd="0" destOrd="0" presId="urn:microsoft.com/office/officeart/2005/8/layout/hierarchy1"/>
    <dgm:cxn modelId="{4C9C4BA4-E6F8-421B-AB63-FA9F64C644A0}" type="presParOf" srcId="{700E2450-F6A7-49A0-ADED-5D42CCDD1BB9}" destId="{33C38A7F-7B50-444F-8EEC-93ECE71C6FB2}" srcOrd="1" destOrd="0" presId="urn:microsoft.com/office/officeart/2005/8/layout/hierarchy1"/>
    <dgm:cxn modelId="{D741AA61-F11B-4053-B8AD-29E65C093BDF}" type="presParOf" srcId="{33C38A7F-7B50-444F-8EEC-93ECE71C6FB2}" destId="{35A66C9E-23E9-444E-B6B2-3F9CE4A4F711}" srcOrd="0" destOrd="0" presId="urn:microsoft.com/office/officeart/2005/8/layout/hierarchy1"/>
    <dgm:cxn modelId="{BC957F64-47CD-44B5-B2B0-F2D72A8CBD4D}" type="presParOf" srcId="{35A66C9E-23E9-444E-B6B2-3F9CE4A4F711}" destId="{91FDE1FF-A947-4F4F-8210-4A383D0FEB2C}" srcOrd="0" destOrd="0" presId="urn:microsoft.com/office/officeart/2005/8/layout/hierarchy1"/>
    <dgm:cxn modelId="{BA22B83D-E37D-4E5D-86CF-8BE3D12F1CAD}" type="presParOf" srcId="{35A66C9E-23E9-444E-B6B2-3F9CE4A4F711}" destId="{689A3E1C-2372-45CD-A14C-EB7452EDC18A}" srcOrd="1" destOrd="0" presId="urn:microsoft.com/office/officeart/2005/8/layout/hierarchy1"/>
    <dgm:cxn modelId="{BC39909B-2453-4FCC-95E5-8505815E285E}" type="presParOf" srcId="{33C38A7F-7B50-444F-8EEC-93ECE71C6FB2}" destId="{592B3C0C-DD7E-4817-87C7-F70C67534537}" srcOrd="1" destOrd="0" presId="urn:microsoft.com/office/officeart/2005/8/layout/hierarchy1"/>
    <dgm:cxn modelId="{98DDA722-3A79-4BED-844E-7AA586DB7B82}" type="presParOf" srcId="{700E2450-F6A7-49A0-ADED-5D42CCDD1BB9}" destId="{2B17325D-A2BF-4466-9EBB-CD078244DD82}" srcOrd="2" destOrd="0" presId="urn:microsoft.com/office/officeart/2005/8/layout/hierarchy1"/>
    <dgm:cxn modelId="{4A7BDDA6-4FAB-4E8A-89F9-B6428D0FE043}" type="presParOf" srcId="{700E2450-F6A7-49A0-ADED-5D42CCDD1BB9}" destId="{10E5E313-69D3-4529-82F2-FB0C9251D1D3}" srcOrd="3" destOrd="0" presId="urn:microsoft.com/office/officeart/2005/8/layout/hierarchy1"/>
    <dgm:cxn modelId="{A79B15CB-8780-4339-A282-9895CD72D6FE}" type="presParOf" srcId="{10E5E313-69D3-4529-82F2-FB0C9251D1D3}" destId="{F303ECCC-2BEF-4C90-A79D-6B25C23632E1}" srcOrd="0" destOrd="0" presId="urn:microsoft.com/office/officeart/2005/8/layout/hierarchy1"/>
    <dgm:cxn modelId="{32A7A6F4-10C6-4855-A1A6-56A53260BF4A}" type="presParOf" srcId="{F303ECCC-2BEF-4C90-A79D-6B25C23632E1}" destId="{B5B42292-A5A5-43D5-9044-8BAECC803E81}" srcOrd="0" destOrd="0" presId="urn:microsoft.com/office/officeart/2005/8/layout/hierarchy1"/>
    <dgm:cxn modelId="{0DA17B98-56AE-45F2-BBC4-2CF62659013D}" type="presParOf" srcId="{F303ECCC-2BEF-4C90-A79D-6B25C23632E1}" destId="{86CAE9A2-3F80-45B2-BD33-0C89B3B8329A}" srcOrd="1" destOrd="0" presId="urn:microsoft.com/office/officeart/2005/8/layout/hierarchy1"/>
    <dgm:cxn modelId="{EDAE4F08-07CB-4DD8-8E56-C90A768362CD}" type="presParOf" srcId="{10E5E313-69D3-4529-82F2-FB0C9251D1D3}" destId="{03D1AA97-CB04-4163-A0EB-68FFBA9B30C2}" srcOrd="1" destOrd="0" presId="urn:microsoft.com/office/officeart/2005/8/layout/hierarchy1"/>
    <dgm:cxn modelId="{C590832C-16F3-4387-BD0F-47FDE7EFDCFC}" type="presParOf" srcId="{23DF128F-C4B9-4C86-871E-BBCAA7DEE73E}" destId="{6D758624-CC58-485B-86B8-4FE1334421FF}" srcOrd="2" destOrd="0" presId="urn:microsoft.com/office/officeart/2005/8/layout/hierarchy1"/>
    <dgm:cxn modelId="{B6012DA1-C888-42F9-86E0-2742A367BABD}" type="presParOf" srcId="{23DF128F-C4B9-4C86-871E-BBCAA7DEE73E}" destId="{F40252BE-5366-40A5-B108-51C12C7EAB9E}" srcOrd="3" destOrd="0" presId="urn:microsoft.com/office/officeart/2005/8/layout/hierarchy1"/>
    <dgm:cxn modelId="{DB02CC1C-E971-4A9D-8E7C-C2644E669AB3}" type="presParOf" srcId="{F40252BE-5366-40A5-B108-51C12C7EAB9E}" destId="{E0225506-6A06-4B3F-BCC0-AA8FA9A9BC16}" srcOrd="0" destOrd="0" presId="urn:microsoft.com/office/officeart/2005/8/layout/hierarchy1"/>
    <dgm:cxn modelId="{CEBB04A0-8347-4BB4-9E04-AB2A109893D1}" type="presParOf" srcId="{E0225506-6A06-4B3F-BCC0-AA8FA9A9BC16}" destId="{00D8F35E-DFE9-4708-A120-8140198D0649}" srcOrd="0" destOrd="0" presId="urn:microsoft.com/office/officeart/2005/8/layout/hierarchy1"/>
    <dgm:cxn modelId="{081B8F3F-0881-437A-9F1C-68C49E7D66BA}" type="presParOf" srcId="{E0225506-6A06-4B3F-BCC0-AA8FA9A9BC16}" destId="{AF77C306-D0B8-4BB0-8CE8-7CB960925E50}" srcOrd="1" destOrd="0" presId="urn:microsoft.com/office/officeart/2005/8/layout/hierarchy1"/>
    <dgm:cxn modelId="{8EF2F162-1A17-46DA-B826-5C6575317100}" type="presParOf" srcId="{F40252BE-5366-40A5-B108-51C12C7EAB9E}" destId="{8A8E0612-A4F1-4942-B9E5-4971C241248C}"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D758624-CC58-485B-86B8-4FE1334421FF}">
      <dsp:nvSpPr>
        <dsp:cNvPr id="0" name=""/>
        <dsp:cNvSpPr/>
      </dsp:nvSpPr>
      <dsp:spPr>
        <a:xfrm>
          <a:off x="4748949" y="1109360"/>
          <a:ext cx="1404338" cy="507496"/>
        </a:xfrm>
        <a:custGeom>
          <a:avLst/>
          <a:gdLst/>
          <a:ahLst/>
          <a:cxnLst/>
          <a:rect l="0" t="0" r="0" b="0"/>
          <a:pathLst>
            <a:path>
              <a:moveTo>
                <a:pt x="0" y="0"/>
              </a:moveTo>
              <a:lnTo>
                <a:pt x="0" y="345843"/>
              </a:lnTo>
              <a:lnTo>
                <a:pt x="1404338" y="345843"/>
              </a:lnTo>
              <a:lnTo>
                <a:pt x="1404338" y="507496"/>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17325D-A2BF-4466-9EBB-CD078244DD82}">
      <dsp:nvSpPr>
        <dsp:cNvPr id="0" name=""/>
        <dsp:cNvSpPr/>
      </dsp:nvSpPr>
      <dsp:spPr>
        <a:xfrm>
          <a:off x="3322606" y="2724914"/>
          <a:ext cx="1525404" cy="507496"/>
        </a:xfrm>
        <a:custGeom>
          <a:avLst/>
          <a:gdLst/>
          <a:ahLst/>
          <a:cxnLst/>
          <a:rect l="0" t="0" r="0" b="0"/>
          <a:pathLst>
            <a:path>
              <a:moveTo>
                <a:pt x="0" y="0"/>
              </a:moveTo>
              <a:lnTo>
                <a:pt x="0" y="345843"/>
              </a:lnTo>
              <a:lnTo>
                <a:pt x="1525404" y="345843"/>
              </a:lnTo>
              <a:lnTo>
                <a:pt x="1525404" y="507496"/>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3442194-A826-43A5-AF86-A3286449E329}">
      <dsp:nvSpPr>
        <dsp:cNvPr id="0" name=""/>
        <dsp:cNvSpPr/>
      </dsp:nvSpPr>
      <dsp:spPr>
        <a:xfrm>
          <a:off x="1981488" y="2724914"/>
          <a:ext cx="1341118" cy="507496"/>
        </a:xfrm>
        <a:custGeom>
          <a:avLst/>
          <a:gdLst/>
          <a:ahLst/>
          <a:cxnLst/>
          <a:rect l="0" t="0" r="0" b="0"/>
          <a:pathLst>
            <a:path>
              <a:moveTo>
                <a:pt x="1341118" y="0"/>
              </a:moveTo>
              <a:lnTo>
                <a:pt x="1341118" y="345843"/>
              </a:lnTo>
              <a:lnTo>
                <a:pt x="0" y="345843"/>
              </a:lnTo>
              <a:lnTo>
                <a:pt x="0" y="507496"/>
              </a:lnTo>
            </a:path>
          </a:pathLst>
        </a:custGeom>
        <a:noFill/>
        <a:ln w="55000" cap="flat" cmpd="thickThin"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B351A9-CACD-4310-8809-676B4AD10B4D}">
      <dsp:nvSpPr>
        <dsp:cNvPr id="0" name=""/>
        <dsp:cNvSpPr/>
      </dsp:nvSpPr>
      <dsp:spPr>
        <a:xfrm>
          <a:off x="3322606" y="1109360"/>
          <a:ext cx="1426342" cy="507496"/>
        </a:xfrm>
        <a:custGeom>
          <a:avLst/>
          <a:gdLst/>
          <a:ahLst/>
          <a:cxnLst/>
          <a:rect l="0" t="0" r="0" b="0"/>
          <a:pathLst>
            <a:path>
              <a:moveTo>
                <a:pt x="1426342" y="0"/>
              </a:moveTo>
              <a:lnTo>
                <a:pt x="1426342" y="345843"/>
              </a:lnTo>
              <a:lnTo>
                <a:pt x="0" y="345843"/>
              </a:lnTo>
              <a:lnTo>
                <a:pt x="0" y="507496"/>
              </a:lnTo>
            </a:path>
          </a:pathLst>
        </a:custGeom>
        <a:noFill/>
        <a:ln w="55000" cap="flat" cmpd="thickThin"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97061B9-6811-490D-81DA-A0466377AEC7}">
      <dsp:nvSpPr>
        <dsp:cNvPr id="0" name=""/>
        <dsp:cNvSpPr/>
      </dsp:nvSpPr>
      <dsp:spPr>
        <a:xfrm>
          <a:off x="3876462" y="1303"/>
          <a:ext cx="1744972" cy="1108057"/>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C52843CE-CA8B-451B-8BFB-81C427B6C0F1}">
      <dsp:nvSpPr>
        <dsp:cNvPr id="0" name=""/>
        <dsp:cNvSpPr/>
      </dsp:nvSpPr>
      <dsp:spPr>
        <a:xfrm>
          <a:off x="4070348" y="185494"/>
          <a:ext cx="1744972" cy="110805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t>مكاتب فكري تقسيم سود</a:t>
          </a:r>
          <a:endParaRPr lang="en-US" sz="2400" kern="1200" dirty="0"/>
        </a:p>
      </dsp:txBody>
      <dsp:txXfrm>
        <a:off x="4070348" y="185494"/>
        <a:ext cx="1744972" cy="1108057"/>
      </dsp:txXfrm>
    </dsp:sp>
    <dsp:sp modelId="{FA38C881-6B39-4FBD-897E-99576854DAAB}">
      <dsp:nvSpPr>
        <dsp:cNvPr id="0" name=""/>
        <dsp:cNvSpPr/>
      </dsp:nvSpPr>
      <dsp:spPr>
        <a:xfrm>
          <a:off x="2112154" y="1616856"/>
          <a:ext cx="2420905" cy="1108057"/>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F6FCC812-B83F-4EFE-93F6-FAFD4823A002}">
      <dsp:nvSpPr>
        <dsp:cNvPr id="0" name=""/>
        <dsp:cNvSpPr/>
      </dsp:nvSpPr>
      <dsp:spPr>
        <a:xfrm>
          <a:off x="2306039" y="1801048"/>
          <a:ext cx="2420905" cy="110805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t>مكتب ارتباط تقسيم سود با ارزش سهام</a:t>
          </a:r>
          <a:endParaRPr lang="en-US" sz="2400" kern="1200" dirty="0"/>
        </a:p>
      </dsp:txBody>
      <dsp:txXfrm>
        <a:off x="2306039" y="1801048"/>
        <a:ext cx="2420905" cy="1108057"/>
      </dsp:txXfrm>
    </dsp:sp>
    <dsp:sp modelId="{91FDE1FF-A947-4F4F-8210-4A383D0FEB2C}">
      <dsp:nvSpPr>
        <dsp:cNvPr id="0" name=""/>
        <dsp:cNvSpPr/>
      </dsp:nvSpPr>
      <dsp:spPr>
        <a:xfrm>
          <a:off x="649969" y="3232410"/>
          <a:ext cx="2663037" cy="1108057"/>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689A3E1C-2372-45CD-A14C-EB7452EDC18A}">
      <dsp:nvSpPr>
        <dsp:cNvPr id="0" name=""/>
        <dsp:cNvSpPr/>
      </dsp:nvSpPr>
      <dsp:spPr>
        <a:xfrm>
          <a:off x="843855" y="3416602"/>
          <a:ext cx="2663037" cy="110805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t>تقسيم سود بيشتر= ارزش سهام كمتر</a:t>
          </a:r>
          <a:endParaRPr lang="en-US" sz="2400" kern="1200" dirty="0"/>
        </a:p>
      </dsp:txBody>
      <dsp:txXfrm>
        <a:off x="843855" y="3416602"/>
        <a:ext cx="2663037" cy="1108057"/>
      </dsp:txXfrm>
    </dsp:sp>
    <dsp:sp modelId="{B5B42292-A5A5-43D5-9044-8BAECC803E81}">
      <dsp:nvSpPr>
        <dsp:cNvPr id="0" name=""/>
        <dsp:cNvSpPr/>
      </dsp:nvSpPr>
      <dsp:spPr>
        <a:xfrm>
          <a:off x="3700779" y="3232410"/>
          <a:ext cx="2294464" cy="1108057"/>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6CAE9A2-3F80-45B2-BD33-0C89B3B8329A}">
      <dsp:nvSpPr>
        <dsp:cNvPr id="0" name=""/>
        <dsp:cNvSpPr/>
      </dsp:nvSpPr>
      <dsp:spPr>
        <a:xfrm>
          <a:off x="3894664" y="3416602"/>
          <a:ext cx="2294464" cy="110805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t>تقسيم سود كمتر= ارزش سهام بيشتر</a:t>
          </a:r>
          <a:endParaRPr lang="en-US" sz="2400" kern="1200" dirty="0"/>
        </a:p>
      </dsp:txBody>
      <dsp:txXfrm>
        <a:off x="3894664" y="3416602"/>
        <a:ext cx="2294464" cy="1108057"/>
      </dsp:txXfrm>
    </dsp:sp>
    <dsp:sp modelId="{00D8F35E-DFE9-4708-A120-8140198D0649}">
      <dsp:nvSpPr>
        <dsp:cNvPr id="0" name=""/>
        <dsp:cNvSpPr/>
      </dsp:nvSpPr>
      <dsp:spPr>
        <a:xfrm>
          <a:off x="4920830" y="1616856"/>
          <a:ext cx="2464913" cy="1108057"/>
        </a:xfrm>
        <a:prstGeom prst="roundRect">
          <a:avLst>
            <a:gd name="adj" fmla="val 10000"/>
          </a:avLst>
        </a:prstGeom>
        <a:gradFill rotWithShape="0">
          <a:gsLst>
            <a:gs pos="0">
              <a:schemeClr val="accent1">
                <a:hueOff val="0"/>
                <a:satOff val="0"/>
                <a:lumOff val="0"/>
                <a:alphaOff val="0"/>
                <a:tint val="62000"/>
                <a:satMod val="180000"/>
              </a:schemeClr>
            </a:gs>
            <a:gs pos="65000">
              <a:schemeClr val="accent1">
                <a:hueOff val="0"/>
                <a:satOff val="0"/>
                <a:lumOff val="0"/>
                <a:alphaOff val="0"/>
                <a:tint val="32000"/>
                <a:satMod val="250000"/>
              </a:schemeClr>
            </a:gs>
            <a:gs pos="100000">
              <a:schemeClr val="accent1">
                <a:hueOff val="0"/>
                <a:satOff val="0"/>
                <a:lumOff val="0"/>
                <a:alphaOff val="0"/>
                <a:tint val="23000"/>
                <a:satMod val="300000"/>
              </a:schemeClr>
            </a:gs>
          </a:gsLst>
          <a:lin ang="16200000" scaled="0"/>
        </a:gradFill>
        <a:ln>
          <a:noFill/>
        </a:ln>
        <a:effectLst>
          <a:outerShdw blurRad="50800" dist="38100" dir="5400000" rotWithShape="0">
            <a:srgbClr val="000000">
              <a:alpha val="35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F77C306-D0B8-4BB0-8CE8-7CB960925E50}">
      <dsp:nvSpPr>
        <dsp:cNvPr id="0" name=""/>
        <dsp:cNvSpPr/>
      </dsp:nvSpPr>
      <dsp:spPr>
        <a:xfrm>
          <a:off x="5114716" y="1801048"/>
          <a:ext cx="2464913" cy="1108057"/>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fa-IR" sz="2400" kern="1200" dirty="0" smtClean="0"/>
            <a:t>مكتب بي ارتباط تقسيم سود با ارزش سهام</a:t>
          </a:r>
          <a:endParaRPr lang="en-US" sz="2400" kern="1200" dirty="0"/>
        </a:p>
      </dsp:txBody>
      <dsp:txXfrm>
        <a:off x="5114716" y="1801048"/>
        <a:ext cx="2464913" cy="110805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C6EE6A6A-BC75-437D-BFBA-F490EF511D13}" type="datetimeFigureOut">
              <a:rPr lang="en-US" smtClean="0"/>
              <a:pPr/>
              <a:t>6/21/2012</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EB386D77-33C0-4495-9FF1-B9FE183917D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386D77-33C0-4495-9FF1-B9FE183917D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386D77-33C0-4495-9FF1-B9FE183917D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386D77-33C0-4495-9FF1-B9FE183917D4}"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EB386D77-33C0-4495-9FF1-B9FE183917D4}"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B386D77-33C0-4495-9FF1-B9FE183917D4}"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EB386D77-33C0-4495-9FF1-B9FE183917D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EB386D77-33C0-4495-9FF1-B9FE183917D4}"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C6EE6A6A-BC75-437D-BFBA-F490EF511D13}" type="datetimeFigureOut">
              <a:rPr lang="en-US" smtClean="0"/>
              <a:pPr/>
              <a:t>6/21/2012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EB386D77-33C0-4495-9FF1-B9FE183917D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C6EE6A6A-BC75-437D-BFBA-F490EF511D13}" type="datetimeFigureOut">
              <a:rPr lang="en-US" smtClean="0"/>
              <a:pPr/>
              <a:t>6/21/2012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EB386D77-33C0-4495-9FF1-B9FE183917D4}"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C6EE6A6A-BC75-437D-BFBA-F490EF511D13}" type="datetimeFigureOut">
              <a:rPr lang="en-US" smtClean="0"/>
              <a:pPr/>
              <a:t>6/21/2012</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EB386D77-33C0-4495-9FF1-B9FE183917D4}"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6EE6A6A-BC75-437D-BFBA-F490EF511D13}" type="datetimeFigureOut">
              <a:rPr lang="en-US" smtClean="0"/>
              <a:pPr/>
              <a:t>6/21/2012</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EB386D77-33C0-4495-9FF1-B9FE183917D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4"/>
          <p:cNvGraphicFramePr>
            <a:graphicFrameLocks noChangeAspect="1"/>
          </p:cNvGraphicFramePr>
          <p:nvPr/>
        </p:nvGraphicFramePr>
        <p:xfrm>
          <a:off x="0" y="0"/>
          <a:ext cx="9144000" cy="6858000"/>
        </p:xfrm>
        <a:graphic>
          <a:graphicData uri="http://schemas.openxmlformats.org/presentationml/2006/ole">
            <p:oleObj spid="_x0000_s1026" name="Image" r:id="rId3" imgW="10693929" imgH="7562103" progId="">
              <p:embed/>
            </p:oleObj>
          </a:graphicData>
        </a:graphic>
      </p:graphicFrame>
      <p:sp>
        <p:nvSpPr>
          <p:cNvPr id="27653" name="Rectangle 5"/>
          <p:cNvSpPr>
            <a:spLocks noChangeArrowheads="1"/>
          </p:cNvSpPr>
          <p:nvPr/>
        </p:nvSpPr>
        <p:spPr bwMode="auto">
          <a:xfrm>
            <a:off x="6657975" y="908050"/>
            <a:ext cx="184150" cy="1054100"/>
          </a:xfrm>
          <a:prstGeom prst="rect">
            <a:avLst/>
          </a:prstGeom>
          <a:noFill/>
          <a:ln w="9525" algn="ctr">
            <a:noFill/>
            <a:miter lim="800000"/>
            <a:headEnd/>
            <a:tailEnd/>
          </a:ln>
        </p:spPr>
        <p:txBody>
          <a:bodyPr wrap="none">
            <a:spAutoFit/>
          </a:bodyPr>
          <a:lstStyle/>
          <a:p>
            <a:endParaRPr lang="en-US" sz="4500"/>
          </a:p>
        </p:txBody>
      </p:sp>
      <p:sp>
        <p:nvSpPr>
          <p:cNvPr id="27656" name="Rectangle 8"/>
          <p:cNvSpPr>
            <a:spLocks noChangeArrowheads="1"/>
          </p:cNvSpPr>
          <p:nvPr/>
        </p:nvSpPr>
        <p:spPr bwMode="auto">
          <a:xfrm>
            <a:off x="704850" y="4724400"/>
            <a:ext cx="5637213" cy="895350"/>
          </a:xfrm>
          <a:prstGeom prst="rect">
            <a:avLst/>
          </a:prstGeom>
          <a:noFill/>
          <a:ln w="9525" algn="ctr">
            <a:noFill/>
            <a:miter lim="800000"/>
            <a:headEnd/>
            <a:tailEnd/>
          </a:ln>
        </p:spPr>
        <p:txBody>
          <a:bodyPr wrap="none">
            <a:spAutoFit/>
          </a:bodyPr>
          <a:lstStyle/>
          <a:p>
            <a:r>
              <a:rPr lang="fa-IR" sz="3600" dirty="0">
                <a:solidFill>
                  <a:schemeClr val="bg1"/>
                </a:solidFill>
              </a:rPr>
              <a:t>استاد محترم: آقاي مهدي محمدي</a:t>
            </a:r>
            <a:endParaRPr lang="en-US" sz="3600" dirty="0">
              <a:solidFill>
                <a:schemeClr val="bg1"/>
              </a:solidFill>
            </a:endParaRPr>
          </a:p>
        </p:txBody>
      </p:sp>
      <p:sp>
        <p:nvSpPr>
          <p:cNvPr id="1029" name="Rectangle 7"/>
          <p:cNvSpPr>
            <a:spLocks noChangeArrowheads="1"/>
          </p:cNvSpPr>
          <p:nvPr/>
        </p:nvSpPr>
        <p:spPr bwMode="auto">
          <a:xfrm>
            <a:off x="214313" y="1214438"/>
            <a:ext cx="7786687" cy="1698625"/>
          </a:xfrm>
          <a:prstGeom prst="rect">
            <a:avLst/>
          </a:prstGeom>
          <a:noFill/>
          <a:ln w="9525">
            <a:noFill/>
            <a:miter lim="800000"/>
            <a:headEnd/>
            <a:tailEnd/>
          </a:ln>
        </p:spPr>
        <p:txBody>
          <a:bodyPr>
            <a:spAutoFit/>
          </a:bodyPr>
          <a:lstStyle/>
          <a:p>
            <a:pPr algn="ctr"/>
            <a:r>
              <a:rPr lang="ar-SA" sz="7200" b="1" dirty="0"/>
              <a:t>سياستهاي تقسيم سو</a:t>
            </a:r>
            <a:r>
              <a:rPr lang="fa-IR" sz="7200" b="1" dirty="0"/>
              <a:t>د </a:t>
            </a:r>
            <a:endParaRPr lang="en-US" sz="7200" dirty="0"/>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nodeType="withEffect" nodePh="1">
                                  <p:stCondLst>
                                    <p:cond delay="0"/>
                                  </p:stCondLst>
                                  <p:endCondLst>
                                    <p:cond evt="begin" delay="0">
                                      <p:tn val="5"/>
                                    </p:cond>
                                  </p:endCondLst>
                                  <p:iterate type="lt">
                                    <p:tmPct val="10000"/>
                                  </p:iterate>
                                  <p:childTnLst>
                                    <p:set>
                                      <p:cBhvr>
                                        <p:cTn id="6" dur="1" fill="hold">
                                          <p:stCondLst>
                                            <p:cond delay="0"/>
                                          </p:stCondLst>
                                        </p:cTn>
                                        <p:tgtEl>
                                          <p:spTgt spid="2765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27653">
                                            <p:txEl>
                                              <p:pRg st="0" end="0"/>
                                            </p:txEl>
                                          </p:spTgt>
                                        </p:tgtEl>
                                        <p:attrNameLst>
                                          <p:attrName>ppt_w</p:attrName>
                                        </p:attrNameLst>
                                      </p:cBhvr>
                                    </p:anim>
                                    <p:anim by="(#ppt_w*0.50)" calcmode="lin" valueType="num">
                                      <p:cBhvr>
                                        <p:cTn id="8" dur="500" decel="50000" autoRev="1" fill="hold">
                                          <p:stCondLst>
                                            <p:cond delay="0"/>
                                          </p:stCondLst>
                                        </p:cTn>
                                        <p:tgtEl>
                                          <p:spTgt spid="27653">
                                            <p:txEl>
                                              <p:pRg st="0" end="0"/>
                                            </p:txEl>
                                          </p:spTgt>
                                        </p:tgtEl>
                                        <p:attrNameLst>
                                          <p:attrName>ppt_x</p:attrName>
                                        </p:attrNameLst>
                                      </p:cBhvr>
                                    </p:anim>
                                    <p:anim from="(-#ppt_h/2)" to="(#ppt_y)" calcmode="lin" valueType="num">
                                      <p:cBhvr>
                                        <p:cTn id="9" dur="1000" fill="hold">
                                          <p:stCondLst>
                                            <p:cond delay="0"/>
                                          </p:stCondLst>
                                        </p:cTn>
                                        <p:tgtEl>
                                          <p:spTgt spid="27653">
                                            <p:txEl>
                                              <p:pRg st="0" end="0"/>
                                            </p:txEl>
                                          </p:spTgt>
                                        </p:tgtEl>
                                        <p:attrNameLst>
                                          <p:attrName>ppt_y</p:attrName>
                                        </p:attrNameLst>
                                      </p:cBhvr>
                                    </p:anim>
                                    <p:animRot by="21600000">
                                      <p:cBhvr>
                                        <p:cTn id="10" dur="1000" fill="hold">
                                          <p:stCondLst>
                                            <p:cond delay="0"/>
                                          </p:stCondLst>
                                        </p:cTn>
                                        <p:tgtEl>
                                          <p:spTgt spid="27653">
                                            <p:txEl>
                                              <p:pRg st="0" end="0"/>
                                            </p:txEl>
                                          </p:spTgt>
                                        </p:tgtEl>
                                        <p:attrNameLst>
                                          <p:attrName>r</p:attrName>
                                        </p:attrNameLst>
                                      </p:cBhvr>
                                    </p:animRot>
                                  </p:childTnLst>
                                </p:cTn>
                              </p:par>
                            </p:childTnLst>
                          </p:cTn>
                        </p:par>
                        <p:par>
                          <p:cTn id="11" fill="hold">
                            <p:stCondLst>
                              <p:cond delay="1000"/>
                            </p:stCondLst>
                            <p:childTnLst>
                              <p:par>
                                <p:cTn id="12" presetID="26" presetClass="emph" presetSubtype="0" fill="hold" nodeType="afterEffect">
                                  <p:stCondLst>
                                    <p:cond delay="0"/>
                                  </p:stCondLst>
                                  <p:childTnLst>
                                    <p:animEffect transition="out" filter="fade">
                                      <p:cBhvr>
                                        <p:cTn id="13" dur="500" tmFilter="0, 0; .2, .5; .8, .5; 1, 0"/>
                                        <p:tgtEl>
                                          <p:spTgt spid="27656">
                                            <p:txEl>
                                              <p:pRg st="0" end="0"/>
                                            </p:txEl>
                                          </p:spTgt>
                                        </p:tgtEl>
                                      </p:cBhvr>
                                    </p:animEffect>
                                    <p:animScale>
                                      <p:cBhvr>
                                        <p:cTn id="14" dur="250" autoRev="1" fill="hold"/>
                                        <p:tgtEl>
                                          <p:spTgt spid="27656">
                                            <p:txEl>
                                              <p:pRg st="0" end="0"/>
                                            </p:txEl>
                                          </p:spTgt>
                                        </p:tgtEl>
                                      </p:cBhvr>
                                      <p:by x="105000" y="105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nodeType="clickEffect">
                                  <p:stCondLst>
                                    <p:cond delay="0"/>
                                  </p:stCondLst>
                                  <p:childTnLst>
                                    <p:animScale>
                                      <p:cBhvr>
                                        <p:cTn id="18" dur="2000" fill="hold"/>
                                        <p:tgtEl>
                                          <p:spTgt spid="27656">
                                            <p:txEl>
                                              <p:pRg st="0" end="0"/>
                                            </p:txEl>
                                          </p:spTgt>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26" presetClass="emph" presetSubtype="0" fill="hold" nodeType="clickEffect">
                                  <p:stCondLst>
                                    <p:cond delay="0"/>
                                  </p:stCondLst>
                                  <p:childTnLst>
                                    <p:animEffect transition="out" filter="fade">
                                      <p:cBhvr>
                                        <p:cTn id="22" dur="500" tmFilter="0, 0; .2, .5; .8, .5; 1, 0"/>
                                        <p:tgtEl>
                                          <p:spTgt spid="1029">
                                            <p:txEl>
                                              <p:pRg st="0" end="0"/>
                                            </p:txEl>
                                          </p:spTgt>
                                        </p:tgtEl>
                                      </p:cBhvr>
                                    </p:animEffect>
                                    <p:animScale>
                                      <p:cBhvr>
                                        <p:cTn id="23" dur="250" autoRev="1" fill="hold"/>
                                        <p:tgtEl>
                                          <p:spTgt spid="1029">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8" name="Rectangle 7"/>
          <p:cNvSpPr/>
          <p:nvPr/>
        </p:nvSpPr>
        <p:spPr>
          <a:xfrm>
            <a:off x="0" y="928671"/>
            <a:ext cx="9144000" cy="2308324"/>
          </a:xfrm>
          <a:prstGeom prst="rect">
            <a:avLst/>
          </a:prstGeom>
        </p:spPr>
        <p:txBody>
          <a:bodyPr wrap="square">
            <a:spAutoFit/>
          </a:bodyPr>
          <a:lstStyle/>
          <a:p>
            <a:pPr algn="r"/>
            <a:r>
              <a:rPr lang="fa-IR" sz="2400" dirty="0" smtClean="0"/>
              <a:t>كريشمن در تئوري (( پرنده در دست)) بيان مي كند كه سود نقدي براي سهامداران مطمئن تر از افزايش قيمت سهام در نتيجه انباشته كردن سود مي باشد چرا كه سود نقدي اني بوده و مطمئن تر از عايدات نامطمئن ناشي از افزايش قيمت در اينده مي باشد بنابراين نرخ تنزيل (بازده مورد انتظار) استفاده شده براي تنزيل سود نقدي كوچكتر و براي عايدات حاصل از تغييرات قيمت سهام در اينده بزرگتر مي باشد اين باعث مي شود شركتي كه سود تقسيم مي كند داراي ارزش سهام بالاتر نسبت به شركتي كه سود تقسيم نمي كند </a:t>
            </a:r>
            <a:r>
              <a:rPr lang="fa-IR" sz="2400" dirty="0" smtClean="0">
                <a:cs typeface="Andalus"/>
              </a:rPr>
              <a:t>‚</a:t>
            </a:r>
            <a:r>
              <a:rPr lang="fa-IR" sz="2400" dirty="0" smtClean="0"/>
              <a:t>باشد  </a:t>
            </a:r>
            <a:endParaRPr lang="en-US" sz="2400" dirty="0"/>
          </a:p>
        </p:txBody>
      </p:sp>
      <p:sp>
        <p:nvSpPr>
          <p:cNvPr id="9" name="Rectangle 8"/>
          <p:cNvSpPr/>
          <p:nvPr/>
        </p:nvSpPr>
        <p:spPr>
          <a:xfrm>
            <a:off x="0" y="3571876"/>
            <a:ext cx="9144000" cy="523220"/>
          </a:xfrm>
          <a:prstGeom prst="rect">
            <a:avLst/>
          </a:prstGeom>
        </p:spPr>
        <p:txBody>
          <a:bodyPr wrap="square">
            <a:spAutoFit/>
          </a:bodyPr>
          <a:lstStyle/>
          <a:p>
            <a:pPr algn="r"/>
            <a:r>
              <a:rPr lang="fa-IR" sz="2800" b="1" dirty="0" smtClean="0"/>
              <a:t>خلاصه نتايج مطالعات لينتز را مي توان به صورت زير بيان كرد:</a:t>
            </a:r>
            <a:endParaRPr lang="en-US" sz="2800" b="1" dirty="0"/>
          </a:p>
        </p:txBody>
      </p:sp>
      <p:sp>
        <p:nvSpPr>
          <p:cNvPr id="10" name="Rectangle 9"/>
          <p:cNvSpPr/>
          <p:nvPr/>
        </p:nvSpPr>
        <p:spPr>
          <a:xfrm>
            <a:off x="0" y="3929066"/>
            <a:ext cx="9144000" cy="1200329"/>
          </a:xfrm>
          <a:prstGeom prst="rect">
            <a:avLst/>
          </a:prstGeom>
        </p:spPr>
        <p:txBody>
          <a:bodyPr wrap="square">
            <a:spAutoFit/>
          </a:bodyPr>
          <a:lstStyle/>
          <a:p>
            <a:pPr algn="r"/>
            <a:r>
              <a:rPr lang="fa-IR" sz="2400" dirty="0" smtClean="0">
                <a:latin typeface="Arial" pitchFamily="34" charset="0"/>
                <a:cs typeface="Arial" pitchFamily="34" charset="0"/>
              </a:rPr>
              <a:t>1.بيشترمديران شركت هاي موردمطالعه لينتنراعتقادداشتندكه به سياست تقسيم سود اززاويه پرداخت به سهامداران بايد ارجحيت بيشتري قايل شدتاسياست نگهداشتن سودبه عنوان يك منبع مالي براي سرمايه گذاري ها. </a:t>
            </a:r>
          </a:p>
        </p:txBody>
      </p:sp>
      <p:sp>
        <p:nvSpPr>
          <p:cNvPr id="11" name="Rectangle 10"/>
          <p:cNvSpPr/>
          <p:nvPr/>
        </p:nvSpPr>
        <p:spPr>
          <a:xfrm>
            <a:off x="0" y="5072074"/>
            <a:ext cx="9144000" cy="830997"/>
          </a:xfrm>
          <a:prstGeom prst="rect">
            <a:avLst/>
          </a:prstGeom>
        </p:spPr>
        <p:txBody>
          <a:bodyPr wrap="square">
            <a:spAutoFit/>
          </a:bodyPr>
          <a:lstStyle/>
          <a:p>
            <a:pPr algn="r"/>
            <a:r>
              <a:rPr lang="fa-IR" sz="2400" dirty="0" smtClean="0">
                <a:latin typeface="Arial" pitchFamily="34" charset="0"/>
                <a:cs typeface="Arial" pitchFamily="34" charset="0"/>
              </a:rPr>
              <a:t>2.بافرض ثبات سياست تقسيم سودسهام ‚سودقابل پرداخت سال اينده معادل نسبت ثابتي از سود هر سهم خواهد بود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8" name="Rectangle 7"/>
          <p:cNvSpPr/>
          <p:nvPr/>
        </p:nvSpPr>
        <p:spPr>
          <a:xfrm>
            <a:off x="0" y="857232"/>
            <a:ext cx="9144000" cy="1200329"/>
          </a:xfrm>
          <a:prstGeom prst="rect">
            <a:avLst/>
          </a:prstGeom>
        </p:spPr>
        <p:txBody>
          <a:bodyPr wrap="square">
            <a:spAutoFit/>
          </a:bodyPr>
          <a:lstStyle/>
          <a:p>
            <a:pPr algn="r"/>
            <a:r>
              <a:rPr lang="fa-IR" sz="2400" dirty="0" smtClean="0">
                <a:latin typeface="Arial" pitchFamily="34" charset="0"/>
                <a:cs typeface="Arial" pitchFamily="34" charset="0"/>
              </a:rPr>
              <a:t>3.شركت هايي كه هميشه نسبت تقسيم سود سهام مورد نظر خود را رعايت مي كنند با تغيير سود سالانه ‚ سود سهامشان را تغيير مي دهند اما مديران مورد مطالعه لينتنر علاقه اي به اين تغييرات نشان ندادند.</a:t>
            </a:r>
          </a:p>
        </p:txBody>
      </p:sp>
      <p:sp>
        <p:nvSpPr>
          <p:cNvPr id="9" name="Rectangle 8"/>
          <p:cNvSpPr/>
          <p:nvPr/>
        </p:nvSpPr>
        <p:spPr>
          <a:xfrm>
            <a:off x="0" y="2000240"/>
            <a:ext cx="9144000" cy="830997"/>
          </a:xfrm>
          <a:prstGeom prst="rect">
            <a:avLst/>
          </a:prstGeom>
        </p:spPr>
        <p:txBody>
          <a:bodyPr wrap="square">
            <a:spAutoFit/>
          </a:bodyPr>
          <a:lstStyle/>
          <a:p>
            <a:pPr algn="r"/>
            <a:r>
              <a:rPr lang="fa-IR" sz="2400" dirty="0" smtClean="0">
                <a:latin typeface="Arial" pitchFamily="34" charset="0"/>
                <a:cs typeface="Arial" pitchFamily="34" charset="0"/>
              </a:rPr>
              <a:t>4.مديران مورد مصاحبه در مطالعات لينتنر ابزاز كرده بودند كه سهامداران يك نرخ رشد ثابت در پرداخت سود سهام را ترجيح مي دهند.</a:t>
            </a:r>
          </a:p>
        </p:txBody>
      </p:sp>
      <p:sp>
        <p:nvSpPr>
          <p:cNvPr id="10" name="Rectangle 9"/>
          <p:cNvSpPr/>
          <p:nvPr/>
        </p:nvSpPr>
        <p:spPr>
          <a:xfrm>
            <a:off x="0" y="2690336"/>
            <a:ext cx="9144000" cy="1200329"/>
          </a:xfrm>
          <a:prstGeom prst="rect">
            <a:avLst/>
          </a:prstGeom>
        </p:spPr>
        <p:txBody>
          <a:bodyPr wrap="square">
            <a:spAutoFit/>
          </a:bodyPr>
          <a:lstStyle/>
          <a:p>
            <a:pPr algn="r"/>
            <a:r>
              <a:rPr lang="fa-IR" sz="2400" dirty="0" smtClean="0">
                <a:latin typeface="Arial" pitchFamily="34" charset="0"/>
                <a:cs typeface="Arial" pitchFamily="34" charset="0"/>
              </a:rPr>
              <a:t>5. جان لينتنر مدعي است كه تقسيم سود از طرفي به عايدات جاري شركت و از طرف ديگر به روند تقسيم سود سالهاي قبل ان بستگي دارد به عبارت ديگر در اين مدل تقسيم سود تابعي از عايدات سال جاري و عايدات و سود هاي تقسيم شده سالهاي قبل است.</a:t>
            </a:r>
          </a:p>
        </p:txBody>
      </p:sp>
      <p:sp>
        <p:nvSpPr>
          <p:cNvPr id="11" name="Rectangle 10"/>
          <p:cNvSpPr/>
          <p:nvPr/>
        </p:nvSpPr>
        <p:spPr>
          <a:xfrm>
            <a:off x="0" y="4000504"/>
            <a:ext cx="9144000" cy="2677656"/>
          </a:xfrm>
          <a:prstGeom prst="rect">
            <a:avLst/>
          </a:prstGeom>
        </p:spPr>
        <p:txBody>
          <a:bodyPr wrap="square">
            <a:spAutoFit/>
          </a:bodyPr>
          <a:lstStyle/>
          <a:p>
            <a:pPr algn="r"/>
            <a:r>
              <a:rPr lang="fa-IR" sz="2400" dirty="0" smtClean="0">
                <a:latin typeface="Arial" pitchFamily="34" charset="0"/>
                <a:cs typeface="Arial" pitchFamily="34" charset="0"/>
              </a:rPr>
              <a:t>در شاخه دوم اين مكتب ادعا مي شود كه شركت بهتر است سود كمي را پرداخت نمايد وبقيه در امد ها را سرمايه گذاري كند به عبارت ديگر اين گروه معتقدند كه اگر شركت پس از پرداخت سود كم به سهامداران نياز هاي مالي خود را از محل سود سنواتي تامين كند بهتر از ان است كه سود زيادي را پرداخت كند و براي تامين مالي اش به فروش سهام جديد و يا استقراض متوسل گردد در واقع تامين مالي از داخل شركت نسبت به تامين مالي از خارج شركت ترجيح داده مي شود زيرا در تامين مالي از داخل شركت از هزينه هاي اضافي اجتناب مي شود و كاهش هزينه تامين سرمايه در ارزيابي بازدهي سرمايه گذاري موثر و</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13" name="Rectangle 12"/>
          <p:cNvSpPr/>
          <p:nvPr/>
        </p:nvSpPr>
        <p:spPr>
          <a:xfrm>
            <a:off x="0" y="428604"/>
            <a:ext cx="9144000" cy="1938992"/>
          </a:xfrm>
          <a:prstGeom prst="rect">
            <a:avLst/>
          </a:prstGeom>
        </p:spPr>
        <p:txBody>
          <a:bodyPr wrap="square">
            <a:spAutoFit/>
          </a:bodyPr>
          <a:lstStyle/>
          <a:p>
            <a:pPr algn="r"/>
            <a:r>
              <a:rPr lang="fa-IR" sz="2400" dirty="0" smtClean="0">
                <a:latin typeface="Arial" pitchFamily="34" charset="0"/>
                <a:cs typeface="Arial" pitchFamily="34" charset="0"/>
              </a:rPr>
              <a:t>مهم تلقي مي گردد پروفسور ليتنرنبرگر معتقد است كه پرداخت سود سهام كمتر و تامين مالي پروژه هاي سرمايه اي از منابع داخلي در مقايسه با پرداخت سود سهام بيشتر و تامين مالي از منابع خارجي به نفع شركت است .مدل بسيار مشهور ي كه صراحتا ارزش بازار سهام شركت را با سياست تقسيم سود ان مرتبط مي داند بوسيله با يرون گوردون طراحي گرديده است.</a:t>
            </a:r>
            <a:endParaRPr lang="en-US" sz="2400" dirty="0"/>
          </a:p>
        </p:txBody>
      </p:sp>
      <p:sp>
        <p:nvSpPr>
          <p:cNvPr id="14" name="Rectangle 13"/>
          <p:cNvSpPr/>
          <p:nvPr/>
        </p:nvSpPr>
        <p:spPr>
          <a:xfrm>
            <a:off x="0" y="2357429"/>
            <a:ext cx="9144000" cy="3108543"/>
          </a:xfrm>
          <a:prstGeom prst="rect">
            <a:avLst/>
          </a:prstGeom>
        </p:spPr>
        <p:txBody>
          <a:bodyPr wrap="square">
            <a:spAutoFit/>
          </a:bodyPr>
          <a:lstStyle/>
          <a:p>
            <a:pPr algn="r"/>
            <a:r>
              <a:rPr lang="fa-IR" sz="2800" b="1" dirty="0" smtClean="0"/>
              <a:t>الگوي گوردون بر فرض هاي اساسي زير مبتني است:</a:t>
            </a:r>
            <a:r>
              <a:rPr lang="fa-IR" sz="2400" dirty="0" smtClean="0"/>
              <a:t/>
            </a:r>
            <a:br>
              <a:rPr lang="fa-IR" sz="2400" dirty="0" smtClean="0"/>
            </a:br>
            <a:r>
              <a:rPr lang="fa-IR" sz="2400" dirty="0" smtClean="0"/>
              <a:t>1.سودهاي انباشته تنها منبع تامين مالي شركت است.</a:t>
            </a:r>
            <a:br>
              <a:rPr lang="fa-IR" sz="2400" dirty="0" smtClean="0"/>
            </a:br>
            <a:r>
              <a:rPr lang="fa-IR" sz="2400" dirty="0" smtClean="0"/>
              <a:t>2.نرخ بازده سرمايه گذاري شركت ثابت مي باشد</a:t>
            </a:r>
            <a:br>
              <a:rPr lang="fa-IR" sz="2400" dirty="0" smtClean="0"/>
            </a:br>
            <a:r>
              <a:rPr lang="fa-IR" sz="2400" dirty="0" smtClean="0"/>
              <a:t>3.نرخ رشد شركت تابعي از نرخ انباشته كردن سود  و نرخ بازدهي آن است </a:t>
            </a:r>
            <a:br>
              <a:rPr lang="fa-IR" sz="2400" dirty="0" smtClean="0"/>
            </a:br>
            <a:r>
              <a:rPr lang="fa-IR" sz="2400" dirty="0" smtClean="0"/>
              <a:t>4.هزينه سرمايه شركت ثابت و از نرخ رشد بيشتر است</a:t>
            </a:r>
            <a:br>
              <a:rPr lang="fa-IR" sz="2400" dirty="0" smtClean="0"/>
            </a:br>
            <a:r>
              <a:rPr lang="fa-IR" sz="2400" dirty="0" smtClean="0"/>
              <a:t>5.شركت داراي عمر نامحدودي است </a:t>
            </a:r>
            <a:br>
              <a:rPr lang="fa-IR" sz="2400" dirty="0" smtClean="0"/>
            </a:br>
            <a:r>
              <a:rPr lang="fa-IR" sz="2400" dirty="0" smtClean="0"/>
              <a:t>6.ماليات بر درامد وجود ندارد</a:t>
            </a:r>
            <a:br>
              <a:rPr lang="fa-IR" sz="2400" dirty="0" smtClean="0"/>
            </a:b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12" name="Rectangle 11"/>
          <p:cNvSpPr/>
          <p:nvPr/>
        </p:nvSpPr>
        <p:spPr>
          <a:xfrm>
            <a:off x="0" y="357166"/>
            <a:ext cx="9144000" cy="2677656"/>
          </a:xfrm>
          <a:prstGeom prst="rect">
            <a:avLst/>
          </a:prstGeom>
        </p:spPr>
        <p:txBody>
          <a:bodyPr wrap="square">
            <a:spAutoFit/>
          </a:bodyPr>
          <a:lstStyle/>
          <a:p>
            <a:pPr algn="ctr"/>
            <a:r>
              <a:rPr lang="en-US" sz="2400" u="sng" dirty="0" smtClean="0"/>
              <a:t>P0=E0(1-B)</a:t>
            </a:r>
          </a:p>
          <a:p>
            <a:pPr algn="ctr"/>
            <a:r>
              <a:rPr lang="en-US" sz="2400" dirty="0" smtClean="0"/>
              <a:t>K- </a:t>
            </a:r>
            <a:r>
              <a:rPr lang="en-US" sz="2400" dirty="0" err="1" smtClean="0"/>
              <a:t>br</a:t>
            </a:r>
            <a:endParaRPr lang="en-US" sz="2400" dirty="0" smtClean="0"/>
          </a:p>
          <a:p>
            <a:pPr algn="r"/>
            <a:r>
              <a:rPr lang="fa-IR" sz="2400" dirty="0" smtClean="0"/>
              <a:t>با توجه به الگوي اوليه گوردون 3 حالت بهينه براي تقسيم سود بيان مي كند :</a:t>
            </a:r>
          </a:p>
          <a:p>
            <a:pPr algn="r"/>
            <a:r>
              <a:rPr lang="en-US" sz="2400" dirty="0" smtClean="0"/>
              <a:t>(r&gt;k)</a:t>
            </a:r>
            <a:r>
              <a:rPr lang="fa-IR" sz="2400" dirty="0" smtClean="0"/>
              <a:t>1.چنانچه نرخ بازده داخلي بزرگتر از هزينه سرمايه باشد </a:t>
            </a:r>
            <a:endParaRPr lang="en-US" sz="2400" dirty="0" smtClean="0"/>
          </a:p>
          <a:p>
            <a:pPr algn="r"/>
            <a:r>
              <a:rPr lang="fa-IR" sz="2400" dirty="0" smtClean="0"/>
              <a:t>به محض كاهش سود پرداختي قيمت هر سهم كاهش مي يابد.</a:t>
            </a:r>
          </a:p>
          <a:p>
            <a:pPr algn="r"/>
            <a:r>
              <a:rPr lang="fa-IR" sz="2400" dirty="0" smtClean="0"/>
              <a:t> قيمت سهم تحت تاثير سود پرداختي نخواهد بود</a:t>
            </a:r>
            <a:r>
              <a:rPr lang="en-US" sz="2400" dirty="0" smtClean="0"/>
              <a:t>(r=k)</a:t>
            </a:r>
            <a:r>
              <a:rPr lang="fa-IR" sz="2400" dirty="0" smtClean="0"/>
              <a:t>2.چنانچه نرخ بازده داخلي با هزينه سرمايه برابر باشد</a:t>
            </a:r>
            <a:endParaRPr lang="en-US" sz="2400" dirty="0"/>
          </a:p>
        </p:txBody>
      </p:sp>
      <p:sp>
        <p:nvSpPr>
          <p:cNvPr id="13" name="Rectangle 12"/>
          <p:cNvSpPr/>
          <p:nvPr/>
        </p:nvSpPr>
        <p:spPr>
          <a:xfrm>
            <a:off x="0" y="3000371"/>
            <a:ext cx="9144000" cy="3046988"/>
          </a:xfrm>
          <a:prstGeom prst="rect">
            <a:avLst/>
          </a:prstGeom>
        </p:spPr>
        <p:txBody>
          <a:bodyPr wrap="square">
            <a:spAutoFit/>
          </a:bodyPr>
          <a:lstStyle/>
          <a:p>
            <a:pPr algn="r"/>
            <a:r>
              <a:rPr lang="fa-IR" sz="2400" dirty="0" smtClean="0"/>
              <a:t> با كاهش سود پرداختي قيمت هر سهم نيز كاهش ميابد</a:t>
            </a:r>
            <a:r>
              <a:rPr lang="en-US" sz="2400" dirty="0" smtClean="0"/>
              <a:t>(r&lt;k)</a:t>
            </a:r>
            <a:r>
              <a:rPr lang="fa-IR" sz="2400" dirty="0" smtClean="0"/>
              <a:t>3. چنانچه نرخ بازده كوچكتر از </a:t>
            </a:r>
            <a:br>
              <a:rPr lang="fa-IR" sz="2400" dirty="0" smtClean="0"/>
            </a:br>
            <a:r>
              <a:rPr lang="fa-IR" sz="2400" dirty="0" smtClean="0"/>
              <a:t>هزينه سرمايه باشد</a:t>
            </a:r>
            <a:br>
              <a:rPr lang="fa-IR" sz="2400" dirty="0" smtClean="0"/>
            </a:br>
            <a:r>
              <a:rPr lang="fa-IR" sz="2400" dirty="0" smtClean="0"/>
              <a:t>براي 3 نوع شركت رو به رشد  شركت معمولي و شركت ضعيف نتايج زير به دست مي آيد:</a:t>
            </a:r>
            <a:br>
              <a:rPr lang="fa-IR" sz="2400" dirty="0" smtClean="0"/>
            </a:br>
            <a:r>
              <a:rPr lang="fa-IR" sz="2400" dirty="0" smtClean="0"/>
              <a:t>صفر است</a:t>
            </a:r>
            <a:r>
              <a:rPr lang="en-US" sz="2400" dirty="0" smtClean="0"/>
              <a:t>r&gt;k</a:t>
            </a:r>
            <a:r>
              <a:rPr lang="fa-IR" sz="2400" dirty="0" smtClean="0"/>
              <a:t>1 .نسبت بهينه پرداخت سود سهام براي يك شركت روبه رشد</a:t>
            </a:r>
            <a:br>
              <a:rPr lang="fa-IR" sz="2400" dirty="0" smtClean="0"/>
            </a:br>
            <a:r>
              <a:rPr lang="en-US" sz="2400" dirty="0" smtClean="0"/>
              <a:t>             r&gt;k=&gt;b=0</a:t>
            </a:r>
            <a:br>
              <a:rPr lang="en-US" sz="2400" dirty="0" smtClean="0"/>
            </a:br>
            <a:r>
              <a:rPr lang="fa-IR" sz="2400" dirty="0" smtClean="0"/>
              <a:t>تاثيري بر ارزش سهام ندارد</a:t>
            </a:r>
            <a:r>
              <a:rPr lang="en-US" sz="2400" dirty="0" smtClean="0"/>
              <a:t>r=k</a:t>
            </a:r>
            <a:r>
              <a:rPr lang="fa-IR" sz="2400" dirty="0" smtClean="0"/>
              <a:t>2نسبت سود پرداختي براي يك شركت معمولي</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6" name="Rectangle 5"/>
          <p:cNvSpPr/>
          <p:nvPr/>
        </p:nvSpPr>
        <p:spPr>
          <a:xfrm>
            <a:off x="0" y="500043"/>
            <a:ext cx="9144000" cy="3108543"/>
          </a:xfrm>
          <a:prstGeom prst="rect">
            <a:avLst/>
          </a:prstGeom>
        </p:spPr>
        <p:txBody>
          <a:bodyPr wrap="square">
            <a:spAutoFit/>
          </a:bodyPr>
          <a:lstStyle/>
          <a:p>
            <a:pPr algn="r"/>
            <a:r>
              <a:rPr lang="en-US" sz="2400" dirty="0" smtClean="0"/>
              <a:t>r=k=&gt;0</a:t>
            </a:r>
            <a:r>
              <a:rPr lang="en-US" sz="2400" u="sng" dirty="0" smtClean="0"/>
              <a:t>&lt;</a:t>
            </a:r>
            <a:r>
              <a:rPr lang="en-US" sz="2400" dirty="0" smtClean="0"/>
              <a:t>b</a:t>
            </a:r>
            <a:r>
              <a:rPr lang="en-US" sz="2400" u="sng" dirty="0" smtClean="0"/>
              <a:t>&lt;1</a:t>
            </a:r>
          </a:p>
          <a:p>
            <a:pPr algn="r"/>
            <a:r>
              <a:rPr lang="fa-IR" sz="2400" dirty="0" smtClean="0"/>
              <a:t>برابر با 1 است </a:t>
            </a:r>
            <a:r>
              <a:rPr lang="en-US" sz="2400" dirty="0" smtClean="0"/>
              <a:t>R&lt;k</a:t>
            </a:r>
            <a:r>
              <a:rPr lang="fa-IR" sz="2400" dirty="0" smtClean="0"/>
              <a:t>3. نسبت بهينه پرداخت سود سهام براي يك شركت ضعيف</a:t>
            </a:r>
          </a:p>
          <a:p>
            <a:pPr algn="r"/>
            <a:r>
              <a:rPr lang="en-US" sz="2400" dirty="0" smtClean="0"/>
              <a:t>R&lt;k=&gt;b=1</a:t>
            </a:r>
          </a:p>
          <a:p>
            <a:pPr algn="r"/>
            <a:r>
              <a:rPr lang="fa-IR" sz="2800" b="1" dirty="0" smtClean="0"/>
              <a:t>تئوري تقسيم سود:</a:t>
            </a:r>
          </a:p>
          <a:p>
            <a:pPr algn="r"/>
            <a:r>
              <a:rPr lang="fa-IR" sz="2400" dirty="0" smtClean="0"/>
              <a:t>1.تئوري هاي اطلاعات كامل –عامل مالياتي</a:t>
            </a:r>
          </a:p>
          <a:p>
            <a:pPr algn="r"/>
            <a:r>
              <a:rPr lang="fa-IR" sz="2400" dirty="0" smtClean="0"/>
              <a:t>2. تئوري هاي نابرابري (عدم تقارن اطلاعاتي)</a:t>
            </a:r>
          </a:p>
          <a:p>
            <a:pPr algn="r"/>
            <a:r>
              <a:rPr lang="fa-IR" sz="2400" dirty="0" smtClean="0"/>
              <a:t>3.هزينه نمايندگي و تقسيم سود</a:t>
            </a:r>
          </a:p>
          <a:p>
            <a:pPr algn="r"/>
            <a:r>
              <a:rPr lang="fa-IR" sz="2400" dirty="0" smtClean="0"/>
              <a:t>4. مدل هاي رفتاري در تقسيم سود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500043"/>
            <a:ext cx="9144000" cy="3477875"/>
          </a:xfrm>
          <a:prstGeom prst="rect">
            <a:avLst/>
          </a:prstGeom>
        </p:spPr>
        <p:txBody>
          <a:bodyPr wrap="square">
            <a:spAutoFit/>
          </a:bodyPr>
          <a:lstStyle/>
          <a:p>
            <a:pPr algn="r"/>
            <a:r>
              <a:rPr lang="fa-IR" sz="2800" b="1" dirty="0" smtClean="0">
                <a:latin typeface="Arial" pitchFamily="34" charset="0"/>
                <a:cs typeface="Arial" pitchFamily="34" charset="0"/>
              </a:rPr>
              <a:t>تئوري هاي اطلاعاتي كامل – عامل مالياتي:</a:t>
            </a:r>
            <a:r>
              <a:rPr lang="fa-IR" sz="2400" dirty="0" smtClean="0">
                <a:latin typeface="Arial" pitchFamily="34" charset="0"/>
                <a:cs typeface="Arial" pitchFamily="34" charset="0"/>
              </a:rPr>
              <a:t/>
            </a:r>
            <a:br>
              <a:rPr lang="fa-IR" sz="2400" dirty="0" smtClean="0">
                <a:latin typeface="Arial" pitchFamily="34" charset="0"/>
                <a:cs typeface="Arial" pitchFamily="34" charset="0"/>
              </a:rPr>
            </a:br>
            <a:r>
              <a:rPr lang="fa-IR" sz="2400" dirty="0" smtClean="0">
                <a:latin typeface="Arial" pitchFamily="34" charset="0"/>
                <a:cs typeface="Arial" pitchFamily="34" charset="0"/>
              </a:rPr>
              <a:t>در بازارهاي سرمايه منافع سرمايه بهتر از سود نقدي توزيع شده بين سهامداران است‚زيرا معافيت مالياتي عايدي سرمايه اي بيشتر از سود نقدي است و رفتار مالياتي موجب مي شود تا سرمايه گذاران ‚شركت هاي را كه افزايش سرمايه بيشتري فراهم مي كنند را بر آن هايي كه سود تقسيمي سخاوتمند دارند‚ ترجيح مي دهند. اين رويكرد به تئوري ((ترجيح مالياتي)) شهرت دارد كه برنان از جمله طرفداران آن مي باشد استدلال برنان به طور خلاصه به شرح زير است:</a:t>
            </a:r>
            <a:br>
              <a:rPr lang="fa-IR" sz="2400" dirty="0" smtClean="0">
                <a:latin typeface="Arial" pitchFamily="34" charset="0"/>
                <a:cs typeface="Arial" pitchFamily="34" charset="0"/>
              </a:rPr>
            </a:br>
            <a:r>
              <a:rPr lang="fa-IR" sz="2400" dirty="0" smtClean="0">
                <a:latin typeface="Arial" pitchFamily="34" charset="0"/>
                <a:cs typeface="Arial" pitchFamily="34" charset="0"/>
              </a:rPr>
              <a:t>1. با توجه به اينكه نرخ ماليات كمتر از ماليات نقدي سود سهام است ‚بنابراين سرمايه گذاران ثروتمند ممكن است عدم تقسيم سود شركت را ترجيح دهند</a:t>
            </a:r>
            <a:endParaRPr lang="en-US" sz="2400" dirty="0"/>
          </a:p>
        </p:txBody>
      </p:sp>
      <p:sp>
        <p:nvSpPr>
          <p:cNvPr id="4" name="Rectangle 3"/>
          <p:cNvSpPr/>
          <p:nvPr/>
        </p:nvSpPr>
        <p:spPr>
          <a:xfrm>
            <a:off x="0" y="3643315"/>
            <a:ext cx="9144000" cy="2677656"/>
          </a:xfrm>
          <a:prstGeom prst="rect">
            <a:avLst/>
          </a:prstGeom>
        </p:spPr>
        <p:txBody>
          <a:bodyPr wrap="square">
            <a:spAutoFit/>
          </a:bodyPr>
          <a:lstStyle/>
          <a:p>
            <a:endParaRPr lang="fa-IR" sz="2400" dirty="0" smtClean="0">
              <a:latin typeface="Arial" pitchFamily="34" charset="0"/>
              <a:cs typeface="Arial" pitchFamily="34" charset="0"/>
            </a:endParaRPr>
          </a:p>
          <a:p>
            <a:pPr algn="r"/>
            <a:r>
              <a:rPr lang="fa-IR" sz="2400" dirty="0" smtClean="0">
                <a:latin typeface="Arial" pitchFamily="34" charset="0"/>
                <a:cs typeface="Arial" pitchFamily="34" charset="0"/>
              </a:rPr>
              <a:t>2. از انجائي كه ماليات منافع سرمايه اي تا زمان فروش سهام پرداخت نمي شود با توجه به اثر ارزش زمان پول ‚هر دلاري كه بابت ماليات آينده پرداخت مي شود ‚هزينه موثر كمتري نسبت به دلاري كه امروز پرداخت مي شود دارد </a:t>
            </a:r>
          </a:p>
          <a:p>
            <a:pPr algn="r"/>
            <a:r>
              <a:rPr lang="fa-IR" sz="2400" dirty="0" smtClean="0">
                <a:latin typeface="Arial" pitchFamily="34" charset="0"/>
                <a:cs typeface="Arial" pitchFamily="34" charset="0"/>
              </a:rPr>
              <a:t>3.اگر سرمايه گذار تا هنگام فوت سهام را در مالكيت خود داشته باشد مشمول ماليات عايدات سرمايها اي نخواهد بود ‚در چنين حالتي ارزش سهام سرمايه گذار معادل قيمت تمام شده آن در نظر گرفته مي شوند و لذا از ماليات منافع سرمايه اي معاف مي شود.</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335846"/>
            <a:ext cx="9144000" cy="5632311"/>
          </a:xfrm>
          <a:prstGeom prst="rect">
            <a:avLst/>
          </a:prstGeom>
        </p:spPr>
        <p:txBody>
          <a:bodyPr wrap="square">
            <a:spAutoFit/>
          </a:bodyPr>
          <a:lstStyle/>
          <a:p>
            <a:pPr algn="r"/>
            <a:r>
              <a:rPr lang="fa-IR" sz="2400" dirty="0" smtClean="0"/>
              <a:t>(ماليات گرا) بر اين باورند كه سرمايه گذاران به بازده سرمايه اي بالا بيشتر از سود نقدي توجه دارند در واقع تحميل بدهي هاي مالياتي بر سود سهام تقسيمي باعث مي شود بازده پيش از ماليات سهامداران سرمايه اي افزايش يابد طبق مدل قيمت گذاري داراييهاي سرمايه اي </a:t>
            </a:r>
            <a:r>
              <a:rPr lang="fa-IR" sz="2400" dirty="0" smtClean="0">
                <a:latin typeface="Arial" pitchFamily="34" charset="0"/>
                <a:cs typeface="Arial" pitchFamily="34" charset="0"/>
              </a:rPr>
              <a:t>‚ سرمايه گذاران به دليل بدهيهاي مالياتي اتي سود سهام پرداختي سعي مي كنند سهام را به قيمت پائين تري خريداري كنند.</a:t>
            </a:r>
          </a:p>
          <a:p>
            <a:pPr algn="r"/>
            <a:r>
              <a:rPr lang="fa-IR" sz="2400" dirty="0" smtClean="0">
                <a:latin typeface="Arial" pitchFamily="34" charset="0"/>
                <a:cs typeface="Arial" pitchFamily="34" charset="0"/>
              </a:rPr>
              <a:t>انتقادات به مدل هاي ماليات گرا به دليل ناسازگار بودن با رفتارهاي  منطقي‚ ميلر را بر ان داشت تا در 1986 استراتژي سپرمالياتي سود را پيشنهاد دهد اشخاص مي توانند از خريد سهامي كه پرداخت سود را به همراه دارد ‚ خوداري كنند تا از ماليات اين پرداختها درامان باشند در مقابل ‚سهامداران مي توانند ضمن خريد سهامي كه سود نقدي پرداخت مي كند اقدام به استقراض و سرمايه گذاري در اوراق معاف از ماليات نمايند.</a:t>
            </a:r>
          </a:p>
          <a:p>
            <a:pPr algn="r"/>
            <a:r>
              <a:rPr lang="fa-IR" sz="2400" dirty="0" smtClean="0">
                <a:latin typeface="Arial" pitchFamily="34" charset="0"/>
                <a:cs typeface="Arial" pitchFamily="34" charset="0"/>
              </a:rPr>
              <a:t>مدل استفاده از سپرمالياتي براي جلوگيري از بروز بدهيهاي مالياتي توسط دانجلو وماسوليس (1980) بسط داده شده است انها معتقدند كه استراتژي سپرمالياتي شولز و ميلر براي وادار كردن به پرداخت سود كافي نيست فانگ ونئوبالد (1984)متناسب با سيستم هاي مالياتي كشور  هاي امريكا‚ انگيس‚ المان و فرانسه مدل سپرمالياتي را طراحي نمودند.</a:t>
            </a:r>
          </a:p>
          <a:p>
            <a:pPr algn="r"/>
            <a:r>
              <a:rPr lang="en-US" sz="2400" dirty="0" smtClean="0">
                <a:latin typeface="Arial" pitchFamily="34" charset="0"/>
                <a:cs typeface="Andalus"/>
              </a:rPr>
              <a:t> </a:t>
            </a:r>
            <a:endParaRPr lang="fa-IR"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1" y="571480"/>
            <a:ext cx="9144000" cy="523220"/>
          </a:xfrm>
          <a:prstGeom prst="rect">
            <a:avLst/>
          </a:prstGeom>
        </p:spPr>
        <p:txBody>
          <a:bodyPr wrap="square">
            <a:spAutoFit/>
          </a:bodyPr>
          <a:lstStyle/>
          <a:p>
            <a:pPr algn="r"/>
            <a:r>
              <a:rPr lang="fa-IR" sz="2800" b="1" dirty="0" smtClean="0"/>
              <a:t>تئوري هاي نا برابر عدم تقارن اطلاعاتي:</a:t>
            </a:r>
            <a:endParaRPr lang="en-US" sz="2800" b="1" dirty="0"/>
          </a:p>
        </p:txBody>
      </p:sp>
      <p:sp>
        <p:nvSpPr>
          <p:cNvPr id="6" name="Rectangle 5"/>
          <p:cNvSpPr/>
          <p:nvPr/>
        </p:nvSpPr>
        <p:spPr>
          <a:xfrm>
            <a:off x="0" y="1142984"/>
            <a:ext cx="9144000" cy="5632311"/>
          </a:xfrm>
          <a:prstGeom prst="rect">
            <a:avLst/>
          </a:prstGeom>
        </p:spPr>
        <p:txBody>
          <a:bodyPr wrap="square">
            <a:spAutoFit/>
          </a:bodyPr>
          <a:lstStyle/>
          <a:p>
            <a:pPr algn="r"/>
            <a:r>
              <a:rPr lang="fa-IR" sz="2400" dirty="0" smtClean="0">
                <a:latin typeface="Arial" pitchFamily="34" charset="0"/>
                <a:cs typeface="Arial" pitchFamily="34" charset="0"/>
              </a:rPr>
              <a:t>اطلاعات نامتقارن حاصل از نواقص بازار‚مبنايي جهت تشريح سياستهاي تقسيم سود شركت فراهم مي اورد . كاهش نابرابري اطلاعاتي بين سهامداران و مديران در برابر تغييرات غير منتظره سياستهاي تقسيم سود‚ پايه و اساس مدلهاي علامت دهي سود تقسيمي مي باشد در اغاز دهه 1980 مقالهاي به عنوان (( اثرعلامت دهي تقسيم سود روي قيمت سهام)) منتشر شد برخي مو لفين اعتقاد داشتند و بطور تجربي نشان دادند كه قيمت سهام شركت زمانيكه سود نقدي ان (بطور غير قابل انتظار ) افزايش   يابد ‚ بالا خواهد رفت و زمانيكه سود نقدي قطع گردد ‚ قيمت سهام پايين خواهد رفت ‚ طبق اين واقعيت ‚ شركت ها فقط زماني سودها يشان را افزايش خواهد داد كه انتظار برود سودهاي اتي انان به انداز كافي افزايش يابد بنابراين افزايش سود سهام علامتي براي بازار است به طوريكه انتظار مي رود شركت در اينده بهتر عمل نمايد مديران اغلب اطلاعات بيشتري درباره ارزش شركتشان نسبت به سرمايه گذاران دارند زيرا انها بيشتر وقت خودشان را تحليل محصولات بازار‚ استراتژي و فرصتهاي سرمايه گذاران شركت صرف مي كنند ولذا انها اطلاعات به روز تري درباره عملكرد عادي شركت و دسترسي بهتري بر اطلاعات ويژه شركت كه در پيش بيني سود مفيد است دارند اگر شركتي در سود پرداختي اش تغيير ايجا نمايد سرمايه گذاران استنباطي از اين اعلاميه در باره سود دهي فرصتهاي  سرمايه گذاري شركت خواهد داشت ومتعاقب</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500042"/>
            <a:ext cx="9144000" cy="830997"/>
          </a:xfrm>
          <a:prstGeom prst="rect">
            <a:avLst/>
          </a:prstGeom>
        </p:spPr>
        <p:txBody>
          <a:bodyPr wrap="square">
            <a:spAutoFit/>
          </a:bodyPr>
          <a:lstStyle/>
          <a:p>
            <a:pPr algn="r"/>
            <a:r>
              <a:rPr lang="fa-IR" sz="2400" dirty="0" smtClean="0">
                <a:latin typeface="Arial" pitchFamily="34" charset="0"/>
                <a:cs typeface="Arial" pitchFamily="34" charset="0"/>
              </a:rPr>
              <a:t>ان قيمت سهام را تعديل مي كنند لذا تغييرات سود سهام حاوي اطلاعاتي است و به همين دليل اثر علامت دهي (( اثر محتواي اطلاعاتي)) نيز ناميده مي شود. </a:t>
            </a:r>
            <a:endParaRPr lang="en-US" sz="2400" dirty="0"/>
          </a:p>
        </p:txBody>
      </p:sp>
      <p:sp>
        <p:nvSpPr>
          <p:cNvPr id="6" name="Rectangle 5"/>
          <p:cNvSpPr/>
          <p:nvPr/>
        </p:nvSpPr>
        <p:spPr>
          <a:xfrm>
            <a:off x="0" y="1214422"/>
            <a:ext cx="9144000" cy="5262979"/>
          </a:xfrm>
          <a:prstGeom prst="rect">
            <a:avLst/>
          </a:prstGeom>
        </p:spPr>
        <p:txBody>
          <a:bodyPr wrap="square">
            <a:spAutoFit/>
          </a:bodyPr>
          <a:lstStyle/>
          <a:p>
            <a:pPr algn="r"/>
            <a:r>
              <a:rPr lang="fa-IR" sz="2400" dirty="0" smtClean="0">
                <a:latin typeface="Arial" pitchFamily="34" charset="0"/>
                <a:cs typeface="Arial" pitchFamily="34" charset="0"/>
              </a:rPr>
              <a:t>ديدگاه علامت  دهي بيان مي كند كه سود تقسمي به عنوان علامتي در خصوص اطلاعات شخصي مديريت از وضعيت سود اوري اتي موسسه در نظر گرفته مي شود (باتاچاريا‚ 1979‚1980‚ميلروراك‚ 1985)زخاسر وپويند (1990) به اين نتجه رسيدند كه سود تقسيمي و سهامداران  نهادي مي توانند به عنوان يك وسيله علامت دهي جايگزين يكديگر شوند حضور سهامداران عمده ممكن است سود تقسيمي را به عنوان علامت يك عملكرد خوب كمرنگ تر كند با توجه به اين نكته كه سهامداران عمده خودشان مي توانند به عنوان يك علامت بسيار مورد اطمينان در نظر گرفته شوند براساس اين تئوري‚ زخاسرو پوند وجود يك رابطه منفي بين وجود سهامداران عمده و سود تقسيمي را پيش بيني كردند با اينحال ‚ هنوز به طور كامل مشخص نيست كه چگونه سهامداران عمده به عنوان علامتي در خصوص وضعيت اتي بازار شركت عمل خواهد نمود در اين زمينه ‚ دوسناريو وجود دارد:اول اينكه‚ وجود سهامداران نهادي ممكن است به بازار اين علامت را بدهد كه هزينه هاي نمايندگي به علت فعاليت نظارتي كه سهامداران نهادي انجام مي دهند ‚ كاهش يابد با اينحال‚همانگونه كه قبلا بحث شد ‚ به دليل مشكلات موجود بعيد بنظر ميرسد كه سهامداران نهادي بتوانند نظارت مستقيمي در اين خصوص انجام دهند. </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500042"/>
            <a:ext cx="9144000" cy="2677656"/>
          </a:xfrm>
          <a:prstGeom prst="rect">
            <a:avLst/>
          </a:prstGeom>
        </p:spPr>
        <p:txBody>
          <a:bodyPr wrap="square">
            <a:spAutoFit/>
          </a:bodyPr>
          <a:lstStyle/>
          <a:p>
            <a:pPr algn="r"/>
            <a:r>
              <a:rPr lang="fa-IR" sz="2400" dirty="0" smtClean="0">
                <a:latin typeface="Arial" pitchFamily="34" charset="0"/>
                <a:cs typeface="Arial" pitchFamily="34" charset="0"/>
              </a:rPr>
              <a:t>ثانيا‚ بدليل اطلاعات برتري كه سهامداران نهادي در خصوص وضعيت اتي شركت در اختيار دارند (به دليل دسترسي اسانتر و كنترل مديريت ) ممكن است كه بازار حضور يك سهامدار نهادي را يك علامت خوب در خصوص وضعيت اتي شركت تفسير كند اگر چه اين تفسير نظرات بسيار رابه خود جلب نمود ه بود ‚ ليكن شواهدي  قوي در خصوص تاييد اين سناريو بدست نيامده است طرفداران تئوريهاي علامت دهي اعتقاد دارند كه سياست تقسيم سود وسيله اي براي رساندن مفهوم كيفيت وشايستگي است كه هزينه كمتري از ساير راهكارها دارد.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96" name="Object 4"/>
          <p:cNvGraphicFramePr>
            <a:graphicFrameLocks noChangeAspect="1"/>
          </p:cNvGraphicFramePr>
          <p:nvPr/>
        </p:nvGraphicFramePr>
        <p:xfrm>
          <a:off x="0" y="15875"/>
          <a:ext cx="9144000" cy="6842125"/>
        </p:xfrm>
        <a:graphic>
          <a:graphicData uri="http://schemas.openxmlformats.org/presentationml/2006/ole">
            <p:oleObj spid="_x0000_s84994" name="Image" r:id="rId3" imgW="10689357" imgH="7562103" progId="">
              <p:embed/>
            </p:oleObj>
          </a:graphicData>
        </a:graphic>
      </p:graphicFrame>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6" name="Rectangle 5"/>
          <p:cNvSpPr/>
          <p:nvPr/>
        </p:nvSpPr>
        <p:spPr>
          <a:xfrm>
            <a:off x="0" y="1214422"/>
            <a:ext cx="9144000" cy="461665"/>
          </a:xfrm>
          <a:prstGeom prst="rect">
            <a:avLst/>
          </a:prstGeom>
        </p:spPr>
        <p:txBody>
          <a:bodyPr wrap="square">
            <a:spAutoFit/>
          </a:bodyPr>
          <a:lstStyle/>
          <a:p>
            <a:pPr algn="r"/>
            <a:endParaRPr lang="en-US" sz="2400" dirty="0"/>
          </a:p>
        </p:txBody>
      </p:sp>
      <p:sp>
        <p:nvSpPr>
          <p:cNvPr id="8" name="Rectangle 7"/>
          <p:cNvSpPr/>
          <p:nvPr/>
        </p:nvSpPr>
        <p:spPr>
          <a:xfrm>
            <a:off x="0" y="785794"/>
            <a:ext cx="9144000" cy="3416320"/>
          </a:xfrm>
          <a:prstGeom prst="rect">
            <a:avLst/>
          </a:prstGeom>
        </p:spPr>
        <p:txBody>
          <a:bodyPr wrap="square">
            <a:spAutoFit/>
          </a:bodyPr>
          <a:lstStyle/>
          <a:p>
            <a:pPr algn="r"/>
            <a:endParaRPr lang="fa-IR" sz="3600" b="1" dirty="0" smtClean="0">
              <a:solidFill>
                <a:schemeClr val="tx1">
                  <a:lumMod val="95000"/>
                  <a:lumOff val="5000"/>
                </a:schemeClr>
              </a:solidFill>
              <a:latin typeface="_MRT_Khodkar"/>
              <a:ea typeface="SimSun" pitchFamily="2" charset="-122"/>
              <a:cs typeface="B Zar" pitchFamily="2" charset="-78"/>
            </a:endParaRPr>
          </a:p>
          <a:p>
            <a:pPr algn="r"/>
            <a:r>
              <a:rPr lang="fa-IR" sz="3600" b="1" dirty="0" smtClean="0">
                <a:solidFill>
                  <a:schemeClr val="tx1">
                    <a:lumMod val="95000"/>
                    <a:lumOff val="5000"/>
                  </a:schemeClr>
                </a:solidFill>
                <a:latin typeface="_MRT_Khodkar"/>
                <a:ea typeface="SimSun" pitchFamily="2" charset="-122"/>
                <a:cs typeface="B Zar" pitchFamily="2" charset="-78"/>
              </a:rPr>
              <a:t>اگر مي خواهي به دست هيچ ديكتاتوري گرفتار نشوي فقط يك كار بكن؛ بخوان و بخوان و بخوان .</a:t>
            </a:r>
          </a:p>
          <a:p>
            <a:pPr algn="r"/>
            <a:endParaRPr lang="fa-IR" sz="3600" b="1" dirty="0" smtClean="0">
              <a:solidFill>
                <a:schemeClr val="tx1">
                  <a:lumMod val="95000"/>
                  <a:lumOff val="5000"/>
                </a:schemeClr>
              </a:solidFill>
              <a:latin typeface="_MRT_Khodkar"/>
              <a:ea typeface="SimSun" pitchFamily="2" charset="-122"/>
              <a:cs typeface="B Zar" pitchFamily="2" charset="-78"/>
            </a:endParaRPr>
          </a:p>
          <a:p>
            <a:r>
              <a:rPr lang="fa-IR" sz="3600" b="1" dirty="0" smtClean="0">
                <a:solidFill>
                  <a:schemeClr val="tx1">
                    <a:lumMod val="95000"/>
                    <a:lumOff val="5000"/>
                  </a:schemeClr>
                </a:solidFill>
                <a:latin typeface="_MRT_Khodkar"/>
                <a:ea typeface="SimSun" pitchFamily="2" charset="-122"/>
                <a:cs typeface="B Zar" pitchFamily="2" charset="-78"/>
              </a:rPr>
              <a:t>«دکترعلی شریعتی»</a:t>
            </a:r>
            <a:endParaRPr lang="en-US" sz="3600" b="1" dirty="0" smtClean="0">
              <a:solidFill>
                <a:schemeClr val="tx1">
                  <a:lumMod val="95000"/>
                  <a:lumOff val="5000"/>
                </a:schemeClr>
              </a:solidFill>
              <a:latin typeface="_MRT_Khodkar"/>
              <a:ea typeface="SimSun" pitchFamily="2" charset="-122"/>
              <a:cs typeface="B Zar" pitchFamily="2" charset="-78"/>
            </a:endParaRPr>
          </a:p>
          <a:p>
            <a:pPr algn="r"/>
            <a:endParaRPr lang="fa-IR" sz="3600" b="1" dirty="0">
              <a:solidFill>
                <a:schemeClr val="tx1">
                  <a:lumMod val="95000"/>
                  <a:lumOff val="5000"/>
                </a:schemeClr>
              </a:solidFill>
              <a:latin typeface="_MRT_Khodkar"/>
              <a:ea typeface="pHalls Khodkar"/>
              <a:cs typeface="pHalls Khodk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path" presetSubtype="0" accel="50000" decel="50000" fill="hold" nodeType="withEffect">
                                  <p:stCondLst>
                                    <p:cond delay="0"/>
                                  </p:stCondLst>
                                  <p:childTnLst>
                                    <p:animMotion origin="layout" path="M 0 0  C 0.012 -0.02398  0.033 -0.05863  0.058 -0.05863  C 0.095 -0.05863  0.125 -0.02265  0.125 0.02265  C 0.125 0.03731  0.122 0.05063  0.116 0.06262  C 0.117 0.06262  0 0.2425  0 0.24383  C 0 0.2425  -0.117 0.06262  -0.116 0.06262  C -0.122 0.05063  -0.125 0.03731  -0.125 0.02265  C -0.125 -0.02265  -0.095 -0.05863  -0.057 -0.05863  C -0.033 -0.05863  -0.012 -0.02398  0 0  Z" pathEditMode="relative" ptsTypes="">
                                      <p:cBhvr>
                                        <p:cTn id="6" dur="2000" fill="hold"/>
                                        <p:tgtEl>
                                          <p:spTgt spid="8196"/>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55" presetClass="path" presetSubtype="0" accel="50000" decel="50000" fill="hold" nodeType="clickEffect" nodePh="1">
                                  <p:stCondLst>
                                    <p:cond delay="0"/>
                                  </p:stCondLst>
                                  <p:endCondLst>
                                    <p:cond evt="begin" delay="0">
                                      <p:tn val="9"/>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10"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642918"/>
            <a:ext cx="9144000" cy="523220"/>
          </a:xfrm>
          <a:prstGeom prst="rect">
            <a:avLst/>
          </a:prstGeom>
        </p:spPr>
        <p:txBody>
          <a:bodyPr wrap="square">
            <a:spAutoFit/>
          </a:bodyPr>
          <a:lstStyle/>
          <a:p>
            <a:pPr algn="r"/>
            <a:r>
              <a:rPr lang="fa-IR" sz="2800" b="1" dirty="0" smtClean="0"/>
              <a:t>هزينه نمايندگي و تقسيم سود</a:t>
            </a:r>
            <a:endParaRPr lang="en-US" sz="2800" b="1" dirty="0"/>
          </a:p>
        </p:txBody>
      </p:sp>
      <p:sp>
        <p:nvSpPr>
          <p:cNvPr id="6" name="Rectangle 5"/>
          <p:cNvSpPr/>
          <p:nvPr/>
        </p:nvSpPr>
        <p:spPr>
          <a:xfrm>
            <a:off x="0" y="1214422"/>
            <a:ext cx="9144000" cy="5632311"/>
          </a:xfrm>
          <a:prstGeom prst="rect">
            <a:avLst/>
          </a:prstGeom>
        </p:spPr>
        <p:txBody>
          <a:bodyPr wrap="square">
            <a:spAutoFit/>
          </a:bodyPr>
          <a:lstStyle/>
          <a:p>
            <a:pPr algn="r"/>
            <a:r>
              <a:rPr lang="fa-IR" sz="2400" dirty="0" smtClean="0">
                <a:latin typeface="Arial" pitchFamily="34" charset="0"/>
                <a:cs typeface="Arial" pitchFamily="34" charset="0"/>
              </a:rPr>
              <a:t> طرفداران تئوري نمايندگي مدرن معتقدند ساختار مالي شركت ها‚ هزينه هاي مرتبط با تفكيك مالكيت شركت وكنترل را حداقل مي كند . هزينه هاي نمايندگي در شركت هايي كه مديران خود سهامدار هستند بواسطه همسويي اهداف مديران و سهامد اران ونيز در شركت هاي با چندين گروه سهامدار كه بهتر قادر به نظارت بر فعاليت هاي مديريت هستند ‚ كاهش مي يابد. سياست تقسيم سود بر اين روابط  از دو راه تاثير مي گذارد . فاما وجنسن عقيده داشتند كه تعارضات بالقوه صا حبان اوراق قرضه و سهامداران از طريق بندهاي محدود كننده در قرار داد وام قابل كاهش است . اين موضوع با اعمال محدوديت پرداخت سود تقسيمي بالاتر به سهامداران قابل حل است. دومين راهي كه سياست تقسيم سود تحت تاثير هزينه هاي نمايندگي قرار مي گيرد‚ كاهش اين هزينه ها از طريق افزايش نظارت است. پرداخت سود تقسيمي بالا‚ منابع در دسترس براي سرمايه گذاري را كاهش مي دهد و مديران را مجبور مي كند تا به دنبال تامين مالي در بازار هاي سرمايه باشند ‚ و در نهايت نظارت كارا در بازار سرمايه هزينه هاي مرتبط با تفكيك كنترل و مالكيت را كاهش مي دهد. تئوري جريان نقدي ازاد جنسن بيان مي كند كه مديران تمايلي به پرداخت سود ندارندوترجيح مي دهند كه منابع دراختيارخودشان باشد. اكبووورمااستدلال كردن كه سهام داران  نهادي ترجيح مي دهندجريان نقد ازادشركت به صورت تقسيم سود توزيع شود تا</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357166"/>
            <a:ext cx="9144000" cy="2677656"/>
          </a:xfrm>
          <a:prstGeom prst="rect">
            <a:avLst/>
          </a:prstGeom>
        </p:spPr>
        <p:txBody>
          <a:bodyPr wrap="square">
            <a:spAutoFit/>
          </a:bodyPr>
          <a:lstStyle/>
          <a:p>
            <a:pPr algn="r"/>
            <a:r>
              <a:rPr lang="fa-IR" sz="2400" dirty="0" smtClean="0">
                <a:latin typeface="Arial" pitchFamily="34" charset="0"/>
                <a:cs typeface="Arial" pitchFamily="34" charset="0"/>
              </a:rPr>
              <a:t>بدين صورت هزينه هاي نمايندگي جريان نقد ازاد شركت كاهش يابد. از اين نظر مي توان چنين نتيجه گرفت كه سهامداران نهادي ممكن است نقطه مقابل مديراني باشند كه حفظ بيش از انداز ه جريان نقد را ترجيح مي دهند و مي توانند با استفاده از قدرت حق راي شان مديران را مجبور به تقسيم سود بكنند. از ديدگاه نمايندگي ‚ فرضيه ارتباط مثبت بين سهامداران نهادي و نسبت سود پرداختي ‚ به دليل تقاضاي تقسيم سود و مجبور كردن شركت ها به تامين مالي نياز هاي مالي اتي خود از بازار هاي سرمايه جهت كاهش هزينه هاي نمايندگي جريان نقد ازاد‚ شكل مي گيرد.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285728"/>
            <a:ext cx="9143999" cy="523220"/>
          </a:xfrm>
          <a:prstGeom prst="rect">
            <a:avLst/>
          </a:prstGeom>
        </p:spPr>
        <p:txBody>
          <a:bodyPr wrap="square">
            <a:spAutoFit/>
          </a:bodyPr>
          <a:lstStyle/>
          <a:p>
            <a:pPr algn="r"/>
            <a:r>
              <a:rPr lang="fa-IR" sz="2800" b="1" dirty="0" smtClean="0"/>
              <a:t>مدلهاي رفتاري در تقسيم سود </a:t>
            </a:r>
            <a:endParaRPr lang="en-US" sz="2800" b="1" dirty="0"/>
          </a:p>
        </p:txBody>
      </p:sp>
      <p:sp>
        <p:nvSpPr>
          <p:cNvPr id="6" name="Rectangle 5"/>
          <p:cNvSpPr/>
          <p:nvPr/>
        </p:nvSpPr>
        <p:spPr>
          <a:xfrm>
            <a:off x="0" y="928669"/>
            <a:ext cx="9144000" cy="6001643"/>
          </a:xfrm>
          <a:prstGeom prst="rect">
            <a:avLst/>
          </a:prstGeom>
        </p:spPr>
        <p:txBody>
          <a:bodyPr wrap="square">
            <a:spAutoFit/>
          </a:bodyPr>
          <a:lstStyle/>
          <a:p>
            <a:pPr algn="r"/>
            <a:r>
              <a:rPr lang="fa-IR" sz="2400" dirty="0" smtClean="0">
                <a:latin typeface="Arial" pitchFamily="34" charset="0"/>
                <a:cs typeface="Arial" pitchFamily="34" charset="0"/>
              </a:rPr>
              <a:t>تئوري هاي رفتاري معتقدند هيچ تئوري جامعي در مورد تقسيم سود وجود ندارد ‚ بلكه رفتار سرمايه گذاران در رابطه با تقسيم سود تحت تاثير هنجار هاو طرز تلقي هاي اجتماعي قرار مي گيرد . در واقع ‚ سرمايه گذاران عادي نه فقط با ريسك بلكه با فقدان ادرك صحيح و قضاوت دقيق مواجه اند. فشار هاي اجتماعي مي تواند منجر به اشتباهاتي در قضاوت ها و تصميمات سهامداران شود كه به طور منطقي قابل توضيح نيست . اين اشتبا هات در قضاوت بر فالعيت هاي بازار اثر مي گذارد. </a:t>
            </a:r>
          </a:p>
          <a:p>
            <a:pPr algn="r"/>
            <a:r>
              <a:rPr lang="fa-IR" sz="2400" dirty="0" smtClean="0">
                <a:latin typeface="Arial" pitchFamily="34" charset="0"/>
                <a:cs typeface="Arial" pitchFamily="34" charset="0"/>
              </a:rPr>
              <a:t>سياست تقسيم سود با حداكثر كردن ثروت سهامداران متناقض است و با افزودن الگوي رفتار اقتصادي –اجتماعي به مدلهاي اقتصادي بهتر توضيح داده مي شود . پرداخت سود تقسيمي را مي توان بعنوان عكس العمل  اقتصادي – اجتماعي به تكامل تدريجي شركت در نظر گرفت. در واقع عدم تقارن اطلاعاتي بين مديران و سهامداران ‚ مديران مجبور به اتخاذ سياست پرداخت سود نقدي مي كند تا اين امر موجب جلب نظر سهامداران شود.</a:t>
            </a:r>
          </a:p>
          <a:p>
            <a:pPr algn="r"/>
            <a:r>
              <a:rPr lang="fa-IR" sz="2400" dirty="0" smtClean="0">
                <a:latin typeface="Arial" pitchFamily="34" charset="0"/>
                <a:cs typeface="Arial" pitchFamily="34" charset="0"/>
              </a:rPr>
              <a:t>مديران فهميده اند كه براي سهامداران ‚ سود تقسيمي مطلوب است  ‚ و پرداخت يا افزايش سود تقسيمي سرمايه گذاران را تسكين مي دهد ( فرانكفورتر ولين 1992). در اين چارچوب پرداخت سود نقدي به سهامداران موجب افزايش پايدار ي و ثبات شركت از طريق جلب نظر سهامداران مي شود. همانگونه كه فرانكفورتر و لين هم اشاره كردند تقسيم سود تا اندازه اي ارام كننده اضطراب سرمايه گذاران است. </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285728"/>
            <a:ext cx="9143999" cy="523220"/>
          </a:xfrm>
          <a:prstGeom prst="rect">
            <a:avLst/>
          </a:prstGeom>
        </p:spPr>
        <p:txBody>
          <a:bodyPr wrap="square">
            <a:spAutoFit/>
          </a:bodyPr>
          <a:lstStyle/>
          <a:p>
            <a:pPr algn="r"/>
            <a:endParaRPr lang="en-US" sz="2800" b="1" dirty="0"/>
          </a:p>
        </p:txBody>
      </p:sp>
      <p:sp>
        <p:nvSpPr>
          <p:cNvPr id="6" name="Rectangle 5"/>
          <p:cNvSpPr/>
          <p:nvPr/>
        </p:nvSpPr>
        <p:spPr>
          <a:xfrm>
            <a:off x="0" y="928669"/>
            <a:ext cx="9144000" cy="461665"/>
          </a:xfrm>
          <a:prstGeom prst="rect">
            <a:avLst/>
          </a:prstGeom>
        </p:spPr>
        <p:txBody>
          <a:bodyPr wrap="square">
            <a:spAutoFit/>
          </a:bodyPr>
          <a:lstStyle/>
          <a:p>
            <a:pPr algn="r"/>
            <a:endParaRPr lang="en-US" sz="2400" dirty="0">
              <a:latin typeface="Arial" pitchFamily="34" charset="0"/>
              <a:cs typeface="Arial" pitchFamily="34" charset="0"/>
            </a:endParaRPr>
          </a:p>
        </p:txBody>
      </p:sp>
      <p:sp>
        <p:nvSpPr>
          <p:cNvPr id="7" name="Rectangle 6"/>
          <p:cNvSpPr/>
          <p:nvPr/>
        </p:nvSpPr>
        <p:spPr>
          <a:xfrm>
            <a:off x="3585191" y="500042"/>
            <a:ext cx="5558809" cy="523220"/>
          </a:xfrm>
          <a:prstGeom prst="rect">
            <a:avLst/>
          </a:prstGeom>
        </p:spPr>
        <p:txBody>
          <a:bodyPr wrap="square">
            <a:spAutoFit/>
          </a:bodyPr>
          <a:lstStyle/>
          <a:p>
            <a:pPr algn="r"/>
            <a:r>
              <a:rPr lang="fa-IR" sz="2800" b="1" dirty="0" smtClean="0"/>
              <a:t>مدلهاي تئوريكي رفتاري</a:t>
            </a:r>
            <a:endParaRPr lang="en-US" sz="2800" b="1" dirty="0"/>
          </a:p>
        </p:txBody>
      </p:sp>
      <p:sp>
        <p:nvSpPr>
          <p:cNvPr id="8" name="Rectangle 7"/>
          <p:cNvSpPr/>
          <p:nvPr/>
        </p:nvSpPr>
        <p:spPr>
          <a:xfrm>
            <a:off x="0" y="1285860"/>
            <a:ext cx="9144000" cy="4524315"/>
          </a:xfrm>
          <a:prstGeom prst="rect">
            <a:avLst/>
          </a:prstGeom>
        </p:spPr>
        <p:txBody>
          <a:bodyPr wrap="square">
            <a:spAutoFit/>
          </a:bodyPr>
          <a:lstStyle/>
          <a:p>
            <a:pPr algn="r"/>
            <a:r>
              <a:rPr lang="fa-IR" sz="2400" dirty="0" smtClean="0">
                <a:latin typeface="Arial" pitchFamily="34" charset="0"/>
                <a:cs typeface="Arial" pitchFamily="34" charset="0"/>
              </a:rPr>
              <a:t>فلدسنتين و گرين(1983) در مدل پيشنهادي خود تصميمات تقسيم سود را محصول نهايي فرايند ارزيابي پنج عامل به شرح زير مي داند :</a:t>
            </a:r>
          </a:p>
          <a:p>
            <a:pPr algn="r"/>
            <a:r>
              <a:rPr lang="fa-IR" sz="2400" dirty="0" smtClean="0">
                <a:latin typeface="Arial" pitchFamily="34" charset="0"/>
                <a:cs typeface="Arial" pitchFamily="34" charset="0"/>
              </a:rPr>
              <a:t>1.سياست تقسيم سود شركت ها از نياز هاي مصرفي سرمايه گذاران منتج مي شود. اگر سود سود نقدي تقسيم نشود ‚ ماليات سود نقدي ‚ كمتر از هزينه هاي معاملاتي فروش سهام مي باشد.</a:t>
            </a:r>
          </a:p>
          <a:p>
            <a:pPr algn="r"/>
            <a:r>
              <a:rPr lang="fa-IR" sz="2400" dirty="0" smtClean="0">
                <a:latin typeface="Arial" pitchFamily="34" charset="0"/>
                <a:cs typeface="Arial" pitchFamily="34" charset="0"/>
              </a:rPr>
              <a:t>2.ارزش بازار سود انباشته كمتر از ارزش بازار سود تقسيمي است.</a:t>
            </a:r>
          </a:p>
          <a:p>
            <a:pPr algn="r"/>
            <a:r>
              <a:rPr lang="fa-IR" sz="2400" dirty="0" smtClean="0">
                <a:latin typeface="Arial" pitchFamily="34" charset="0"/>
                <a:cs typeface="Arial" pitchFamily="34" charset="0"/>
              </a:rPr>
              <a:t>3.پرداخت سود نقدي با نسبت بدهي به حقوق صاحبان سهام و رشد ان در تعامل است.</a:t>
            </a:r>
          </a:p>
          <a:p>
            <a:pPr algn="r"/>
            <a:r>
              <a:rPr lang="fa-IR" sz="2400" dirty="0" smtClean="0">
                <a:latin typeface="Arial" pitchFamily="34" charset="0"/>
                <a:cs typeface="Arial" pitchFamily="34" charset="0"/>
              </a:rPr>
              <a:t>4.‚ پرداخت سود نقدي محصول تفكيك مالكيت و مديران است . پرداخت سود تقسيمي به كاهش هزينه هاي نمايندگي كمك ميكند و براي فعاليت هاي علامت دهي مورد استفاده </a:t>
            </a:r>
          </a:p>
          <a:p>
            <a:pPr algn="r"/>
            <a:r>
              <a:rPr lang="fa-IR" sz="2400" dirty="0" smtClean="0">
                <a:latin typeface="Arial" pitchFamily="34" charset="0"/>
                <a:cs typeface="Arial" pitchFamily="34" charset="0"/>
              </a:rPr>
              <a:t>قرار مي گيرد.</a:t>
            </a:r>
          </a:p>
          <a:p>
            <a:pPr algn="r"/>
            <a:r>
              <a:rPr lang="fa-IR" sz="2400" dirty="0" smtClean="0">
                <a:latin typeface="Arial" pitchFamily="34" charset="0"/>
                <a:cs typeface="Arial" pitchFamily="34" charset="0"/>
              </a:rPr>
              <a:t>5. سرانجام ‚ تعامل خواست هاي متنوع سهامداران با توجه به نرخ هاي مختلف مالياتي و عدم اطمينان نسبت به اينده موجب شكل گيري سياست تقسيم سود شركت مي شود.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6" name="Rectangle 5"/>
          <p:cNvSpPr/>
          <p:nvPr/>
        </p:nvSpPr>
        <p:spPr>
          <a:xfrm>
            <a:off x="0" y="357166"/>
            <a:ext cx="9143999" cy="523220"/>
          </a:xfrm>
          <a:prstGeom prst="rect">
            <a:avLst/>
          </a:prstGeom>
        </p:spPr>
        <p:txBody>
          <a:bodyPr wrap="square">
            <a:spAutoFit/>
          </a:bodyPr>
          <a:lstStyle/>
          <a:p>
            <a:pPr algn="r"/>
            <a:r>
              <a:rPr lang="fa-IR" sz="2800" b="1" dirty="0" smtClean="0"/>
              <a:t>دلايل تقسيم سود:</a:t>
            </a:r>
            <a:endParaRPr lang="en-US" sz="2800" b="1" dirty="0"/>
          </a:p>
        </p:txBody>
      </p:sp>
      <p:sp>
        <p:nvSpPr>
          <p:cNvPr id="7" name="Rectangle 6"/>
          <p:cNvSpPr/>
          <p:nvPr/>
        </p:nvSpPr>
        <p:spPr>
          <a:xfrm>
            <a:off x="0" y="1166843"/>
            <a:ext cx="9144000" cy="4893647"/>
          </a:xfrm>
          <a:prstGeom prst="rect">
            <a:avLst/>
          </a:prstGeom>
        </p:spPr>
        <p:txBody>
          <a:bodyPr wrap="square">
            <a:spAutoFit/>
          </a:bodyPr>
          <a:lstStyle/>
          <a:p>
            <a:pPr algn="r"/>
            <a:r>
              <a:rPr lang="fa-IR" sz="2400" dirty="0" smtClean="0">
                <a:latin typeface="Arial" pitchFamily="34" charset="0"/>
                <a:cs typeface="Arial" pitchFamily="34" charset="0"/>
              </a:rPr>
              <a:t>1. سود سهام ‚ در امد با ثباتي براي سهامداران فراهم مي اورد بطوريكه ميتوانند براساس ان هزينه زندگي خود را تنظيم كنند.</a:t>
            </a:r>
          </a:p>
          <a:p>
            <a:pPr algn="r"/>
            <a:r>
              <a:rPr lang="fa-IR" sz="2400" dirty="0" smtClean="0">
                <a:latin typeface="Arial" pitchFamily="34" charset="0"/>
                <a:cs typeface="Arial" pitchFamily="34" charset="0"/>
              </a:rPr>
              <a:t>2. سرمايه گذاران و خريداران سهام به گزارشها و اخبار سود سهام سالانه شركت ها توجه دارند.</a:t>
            </a:r>
          </a:p>
          <a:p>
            <a:pPr algn="r"/>
            <a:r>
              <a:rPr lang="fa-IR" sz="2400" dirty="0" smtClean="0">
                <a:latin typeface="Arial" pitchFamily="34" charset="0"/>
                <a:cs typeface="Arial" pitchFamily="34" charset="0"/>
              </a:rPr>
              <a:t>3. تغييرات در سود سهام ‚ حاوي اطلاعات مفيد براي سرمايه گذاران مي باشد. </a:t>
            </a:r>
          </a:p>
          <a:p>
            <a:pPr algn="r"/>
            <a:r>
              <a:rPr lang="fa-IR" sz="2400" dirty="0" smtClean="0">
                <a:latin typeface="Arial" pitchFamily="34" charset="0"/>
                <a:cs typeface="Arial" pitchFamily="34" charset="0"/>
              </a:rPr>
              <a:t>4.اگر سهامداران شركتي عادت به دريافت سود سهام داشته باشند توقف يكبار ه سود نقدي مشكل زا مي شود.</a:t>
            </a:r>
          </a:p>
          <a:p>
            <a:pPr algn="r"/>
            <a:r>
              <a:rPr lang="fa-IR" sz="2400" dirty="0" smtClean="0">
                <a:latin typeface="Arial" pitchFamily="34" charset="0"/>
                <a:cs typeface="Arial" pitchFamily="34" charset="0"/>
              </a:rPr>
              <a:t>5. عدم پرداخت سود ممكن است باعث تبليغات تهاجمي رقبا عليه </a:t>
            </a:r>
          </a:p>
          <a:p>
            <a:pPr algn="r"/>
            <a:r>
              <a:rPr lang="fa-IR" sz="2400" dirty="0" smtClean="0">
                <a:latin typeface="Arial" pitchFamily="34" charset="0"/>
                <a:cs typeface="Arial" pitchFamily="34" charset="0"/>
              </a:rPr>
              <a:t>شركت شود .</a:t>
            </a:r>
          </a:p>
          <a:p>
            <a:pPr algn="r"/>
            <a:r>
              <a:rPr lang="fa-IR" sz="2400" dirty="0" smtClean="0">
                <a:latin typeface="Arial" pitchFamily="34" charset="0"/>
                <a:cs typeface="Arial" pitchFamily="34" charset="0"/>
              </a:rPr>
              <a:t>6. سهامداران از طريق انتظار دريافت سود نقدي اين شناس را پيدا مي كنند كه سهام خود را به قيمت بالا تري بفرشند.</a:t>
            </a:r>
          </a:p>
          <a:p>
            <a:pPr algn="r"/>
            <a:r>
              <a:rPr lang="fa-IR" sz="2400" dirty="0" smtClean="0">
                <a:latin typeface="Arial" pitchFamily="34" charset="0"/>
                <a:cs typeface="Arial" pitchFamily="34" charset="0"/>
              </a:rPr>
              <a:t>7. پرداخت سود باعث كاهش عدم اطمينان سهامداران نسبت به دريافت بازده سرمايه شان مي شود.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5124"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5" name="Rectangle 4"/>
          <p:cNvSpPr/>
          <p:nvPr/>
        </p:nvSpPr>
        <p:spPr>
          <a:xfrm>
            <a:off x="0" y="214290"/>
            <a:ext cx="9143999" cy="523220"/>
          </a:xfrm>
          <a:prstGeom prst="rect">
            <a:avLst/>
          </a:prstGeom>
        </p:spPr>
        <p:txBody>
          <a:bodyPr wrap="square">
            <a:spAutoFit/>
          </a:bodyPr>
          <a:lstStyle/>
          <a:p>
            <a:pPr algn="r"/>
            <a:r>
              <a:rPr lang="fa-IR" sz="2800" b="1" dirty="0" smtClean="0"/>
              <a:t>اهميت تقسيم سود</a:t>
            </a:r>
            <a:endParaRPr lang="en-US" sz="2800" b="1" dirty="0"/>
          </a:p>
        </p:txBody>
      </p:sp>
      <p:sp>
        <p:nvSpPr>
          <p:cNvPr id="6" name="Rectangle 5"/>
          <p:cNvSpPr/>
          <p:nvPr/>
        </p:nvSpPr>
        <p:spPr>
          <a:xfrm>
            <a:off x="0" y="928670"/>
            <a:ext cx="9144000" cy="2677656"/>
          </a:xfrm>
          <a:prstGeom prst="rect">
            <a:avLst/>
          </a:prstGeom>
        </p:spPr>
        <p:txBody>
          <a:bodyPr wrap="square">
            <a:spAutoFit/>
          </a:bodyPr>
          <a:lstStyle/>
          <a:p>
            <a:pPr algn="r"/>
            <a:r>
              <a:rPr lang="fa-IR" sz="2400" dirty="0" smtClean="0">
                <a:latin typeface="Arial" pitchFamily="34" charset="0"/>
                <a:cs typeface="Arial" pitchFamily="34" charset="0"/>
              </a:rPr>
              <a:t>سود تقسيمي از دو جنبه حائز اهميت است: اول به دليل خاصيت علامت دهي و دوم بدليل مفاهيم نقدينگي و مالياتي كه براي   سهامداران به همراه دارد. پيام مهم تئوري هاي نابرابري اطلاعات اين است كه پرداخت سود تقسيمي  از دو جنبه اهميت است ‚ اول اين اينكه وسيله اي براي كاهش هزينه هاي  نمايندگي است و از طرف ديگر علامتي در خصوص انتظارات مديران از وضيعت سود اوري اتي موسسه است. هر دو جنبه در مطالعات لينتنر قابل مشاهده  است كه معتقداست سياست تقسيم سود واقعي شركت ها متمايل به يك فرايند تطبيقي ملايم و مستمر است.</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0" y="0"/>
            <a:ext cx="9144000" cy="1384995"/>
          </a:xfrm>
          <a:prstGeom prst="rect">
            <a:avLst/>
          </a:prstGeom>
        </p:spPr>
        <p:txBody>
          <a:bodyPr wrap="square">
            <a:spAutoFit/>
          </a:bodyPr>
          <a:lstStyle/>
          <a:p>
            <a:pPr algn="r"/>
            <a:r>
              <a:rPr lang="fa-IR" sz="2800" b="1" dirty="0" smtClean="0"/>
              <a:t>دو روش ممكن براي تصميمات  تقسيم سود</a:t>
            </a:r>
          </a:p>
          <a:p>
            <a:pPr algn="r"/>
            <a:endParaRPr lang="fa-IR" sz="2800" b="1" dirty="0" smtClean="0"/>
          </a:p>
          <a:p>
            <a:pPr algn="r"/>
            <a:endParaRPr lang="fa-IR" sz="2800" b="1" dirty="0"/>
          </a:p>
        </p:txBody>
      </p:sp>
      <p:sp>
        <p:nvSpPr>
          <p:cNvPr id="7" name="Rectangle 6"/>
          <p:cNvSpPr/>
          <p:nvPr/>
        </p:nvSpPr>
        <p:spPr>
          <a:xfrm>
            <a:off x="0" y="714356"/>
            <a:ext cx="9144000" cy="3416320"/>
          </a:xfrm>
          <a:prstGeom prst="rect">
            <a:avLst/>
          </a:prstGeom>
        </p:spPr>
        <p:txBody>
          <a:bodyPr wrap="square">
            <a:spAutoFit/>
          </a:bodyPr>
          <a:lstStyle/>
          <a:p>
            <a:pPr algn="r"/>
            <a:r>
              <a:rPr lang="fa-IR" sz="2400" b="1" dirty="0" smtClean="0"/>
              <a:t>1- تصمیم مبتنی بر تامین مالی بلند مدت :</a:t>
            </a:r>
            <a:r>
              <a:rPr lang="fa-IR" sz="2400" dirty="0" smtClean="0"/>
              <a:t> </a:t>
            </a:r>
            <a:r>
              <a:rPr lang="fa-IR" sz="2400" dirty="0" smtClean="0">
                <a:cs typeface="Arial" charset="0"/>
              </a:rPr>
              <a:t>در این روش تمامی سود بعد از مالیات را میتوان بعنوان منبعی جهت تامین مالی بلند مدت در نظر گرفت .اعلام سود سهام نقدی ،مقدار وجوه در دسترس جهت تامین مالی رشد راکاهش میدهد و همچنین رشد را محدود می کند یا شرکت را ناچار به یافتن منابع دیگری جهت تامین مالی میکند بنابراین شرکت ممکن است سیاستی را به شکل انباشتن سود تا زمانی که دو وضعیت زیر وجود دارد در پیش گیرد .</a:t>
            </a:r>
          </a:p>
          <a:p>
            <a:pPr algn="r"/>
            <a:r>
              <a:rPr lang="fa-IR" sz="2400" dirty="0" smtClean="0">
                <a:cs typeface="Arial" charset="0"/>
              </a:rPr>
              <a:t>الف- طرحهای سودآور کافی در دسترس باشد .</a:t>
            </a:r>
          </a:p>
          <a:p>
            <a:pPr algn="r"/>
            <a:r>
              <a:rPr lang="fa-IR" sz="2400" dirty="0" smtClean="0">
                <a:cs typeface="Arial" charset="0"/>
              </a:rPr>
              <a:t>ب- ساختار سرمایه ای شرکت نیاز به وجوه سرمایه ای داشته باشد.</a:t>
            </a:r>
          </a:p>
          <a:p>
            <a:pPr algn="r"/>
            <a:endParaRPr lang="fa-IR" sz="24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4"/>
          <p:cNvGraphicFramePr>
            <a:graphicFrameLocks noChangeAspect="1"/>
          </p:cNvGraphicFramePr>
          <p:nvPr/>
        </p:nvGraphicFramePr>
        <p:xfrm>
          <a:off x="0" y="15875"/>
          <a:ext cx="9144000" cy="6842125"/>
        </p:xfrm>
        <a:graphic>
          <a:graphicData uri="http://schemas.openxmlformats.org/presentationml/2006/ole">
            <p:oleObj spid="_x0000_s39939" name="Image" r:id="rId3" imgW="10689357" imgH="7562103" progId="">
              <p:embed/>
            </p:oleObj>
          </a:graphicData>
        </a:graphic>
      </p:graphicFrame>
      <p:sp>
        <p:nvSpPr>
          <p:cNvPr id="8" name="Rectangle 5"/>
          <p:cNvSpPr>
            <a:spLocks noChangeArrowheads="1"/>
          </p:cNvSpPr>
          <p:nvPr/>
        </p:nvSpPr>
        <p:spPr bwMode="auto">
          <a:xfrm>
            <a:off x="0" y="-717550"/>
            <a:ext cx="9144000" cy="717550"/>
          </a:xfrm>
          <a:prstGeom prst="rect">
            <a:avLst/>
          </a:prstGeom>
          <a:noFill/>
          <a:ln w="9525" algn="ctr">
            <a:noFill/>
            <a:miter lim="800000"/>
            <a:headEnd/>
            <a:tailEnd/>
          </a:ln>
        </p:spPr>
        <p:txBody>
          <a:bodyPr>
            <a:spAutoFit/>
          </a:bodyPr>
          <a:lstStyle/>
          <a:p>
            <a:endParaRPr lang="fa-IR" sz="2800"/>
          </a:p>
        </p:txBody>
      </p:sp>
      <p:sp>
        <p:nvSpPr>
          <p:cNvPr id="9" name="Rectangle 4"/>
          <p:cNvSpPr>
            <a:spLocks noChangeArrowheads="1"/>
          </p:cNvSpPr>
          <p:nvPr/>
        </p:nvSpPr>
        <p:spPr bwMode="auto">
          <a:xfrm>
            <a:off x="0" y="928688"/>
            <a:ext cx="9144000" cy="477837"/>
          </a:xfrm>
          <a:prstGeom prst="rect">
            <a:avLst/>
          </a:prstGeom>
          <a:noFill/>
          <a:ln w="9525">
            <a:noFill/>
            <a:miter lim="800000"/>
            <a:headEnd/>
            <a:tailEnd/>
          </a:ln>
        </p:spPr>
        <p:txBody>
          <a:bodyPr>
            <a:spAutoFit/>
          </a:bodyPr>
          <a:lstStyle/>
          <a:p>
            <a:endParaRPr lang="fa-IR" sz="1800">
              <a:cs typeface="Arial" charset="0"/>
            </a:endParaRPr>
          </a:p>
        </p:txBody>
      </p:sp>
      <p:pic>
        <p:nvPicPr>
          <p:cNvPr id="10" name="Picture 2" descr="C:\Documents and Settings\HATAMI\Desktop\Untitled-6.jpg"/>
          <p:cNvPicPr>
            <a:picLocks noChangeAspect="1" noChangeArrowheads="1"/>
          </p:cNvPicPr>
          <p:nvPr/>
        </p:nvPicPr>
        <p:blipFill>
          <a:blip r:embed="rId4" cstate="print"/>
          <a:srcRect/>
          <a:stretch>
            <a:fillRect/>
          </a:stretch>
        </p:blipFill>
        <p:spPr bwMode="auto">
          <a:xfrm>
            <a:off x="0" y="142875"/>
            <a:ext cx="9144000" cy="6715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ppt_x-.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0" y="285728"/>
            <a:ext cx="9144000" cy="2308324"/>
          </a:xfrm>
          <a:prstGeom prst="rect">
            <a:avLst/>
          </a:prstGeom>
        </p:spPr>
        <p:txBody>
          <a:bodyPr wrap="square">
            <a:spAutoFit/>
          </a:bodyPr>
          <a:lstStyle/>
          <a:p>
            <a:pPr algn="r"/>
            <a:r>
              <a:rPr lang="fa-IR" sz="2400" b="1" dirty="0" smtClean="0"/>
              <a:t>2- تصمیم مبنی بر به حداکثر رسانیدن ثروت:</a:t>
            </a:r>
            <a:r>
              <a:rPr lang="fa-IR" sz="2400" dirty="0" smtClean="0"/>
              <a:t> </a:t>
            </a:r>
            <a:r>
              <a:rPr lang="fa-IR" sz="2400" dirty="0" smtClean="0">
                <a:cs typeface="Arial" charset="0"/>
              </a:rPr>
              <a:t>در این روش شرکت تشخیص میدهد که پرداخت سود سهام اثر مهمی بر قیمت بازار سهام عادی دارد. سود سهام زیادتر ،ارزش سهام را برای بسیاری از سرمایه گذاران افزایش میدهد و سود سهام کم ،ارزش سهام را کاهش میدهد . شرکت در حالت به حداکثر رسانیدن ثروت ،جهت برآورده کردن انتظارات سرمایه گذاران و سهامداران سود سهام کافی اعلام میکند</a:t>
            </a:r>
            <a:r>
              <a:rPr lang="fa-IR" sz="2400" dirty="0" smtClean="0"/>
              <a:t>. </a:t>
            </a:r>
          </a:p>
          <a:p>
            <a:pPr algn="r"/>
            <a:endParaRPr lang="fa-IR" sz="24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1" y="142852"/>
            <a:ext cx="9144000" cy="523220"/>
          </a:xfrm>
          <a:prstGeom prst="rect">
            <a:avLst/>
          </a:prstGeom>
        </p:spPr>
        <p:txBody>
          <a:bodyPr wrap="square">
            <a:spAutoFit/>
          </a:bodyPr>
          <a:lstStyle/>
          <a:p>
            <a:pPr algn="r"/>
            <a:r>
              <a:rPr lang="fa-IR" sz="2800" b="1" dirty="0" smtClean="0"/>
              <a:t>شيوه هاي پرداخت سود سهام</a:t>
            </a:r>
            <a:endParaRPr lang="en-US" sz="2800" b="1" dirty="0"/>
          </a:p>
        </p:txBody>
      </p:sp>
      <p:sp>
        <p:nvSpPr>
          <p:cNvPr id="7" name="Rectangle 6"/>
          <p:cNvSpPr/>
          <p:nvPr/>
        </p:nvSpPr>
        <p:spPr>
          <a:xfrm>
            <a:off x="2286000" y="1142984"/>
            <a:ext cx="6858000" cy="1200329"/>
          </a:xfrm>
          <a:prstGeom prst="rect">
            <a:avLst/>
          </a:prstGeom>
        </p:spPr>
        <p:txBody>
          <a:bodyPr wrap="square">
            <a:spAutoFit/>
          </a:bodyPr>
          <a:lstStyle/>
          <a:p>
            <a:pPr algn="r"/>
            <a:r>
              <a:rPr lang="fa-IR" sz="2400" dirty="0" smtClean="0"/>
              <a:t>1. پرداخت سود نقدي</a:t>
            </a:r>
          </a:p>
          <a:p>
            <a:pPr algn="r"/>
            <a:r>
              <a:rPr lang="fa-IR" sz="2400" dirty="0" smtClean="0"/>
              <a:t>2. پرداخت سود سهمي</a:t>
            </a:r>
          </a:p>
          <a:p>
            <a:pPr algn="r"/>
            <a:r>
              <a:rPr lang="fa-IR" sz="2400" dirty="0" smtClean="0"/>
              <a:t>3.پرداخت سود تعهد شده</a:t>
            </a:r>
            <a:endParaRPr lang="en-US" sz="2400" dirty="0"/>
          </a:p>
        </p:txBody>
      </p:sp>
      <p:sp>
        <p:nvSpPr>
          <p:cNvPr id="8" name="Rectangle 7"/>
          <p:cNvSpPr/>
          <p:nvPr/>
        </p:nvSpPr>
        <p:spPr>
          <a:xfrm>
            <a:off x="2286000" y="2357431"/>
            <a:ext cx="6858000" cy="954107"/>
          </a:xfrm>
          <a:prstGeom prst="rect">
            <a:avLst/>
          </a:prstGeom>
        </p:spPr>
        <p:txBody>
          <a:bodyPr wrap="square">
            <a:spAutoFit/>
          </a:bodyPr>
          <a:lstStyle/>
          <a:p>
            <a:pPr algn="r">
              <a:defRPr/>
            </a:pPr>
            <a:r>
              <a:rPr lang="fa-IR" sz="2800" b="1" dirty="0" smtClean="0">
                <a:solidFill>
                  <a:schemeClr val="tx1">
                    <a:lumMod val="95000"/>
                    <a:lumOff val="5000"/>
                  </a:schemeClr>
                </a:solidFill>
              </a:rPr>
              <a:t>روش استاندارد پرداخت سود نقدي :</a:t>
            </a:r>
          </a:p>
          <a:p>
            <a:pPr algn="r">
              <a:defRPr/>
            </a:pPr>
            <a:endParaRPr lang="fa-IR" sz="2800" b="1" dirty="0">
              <a:solidFill>
                <a:schemeClr val="tx1">
                  <a:lumMod val="95000"/>
                  <a:lumOff val="5000"/>
                </a:schemeClr>
              </a:solidFill>
              <a:effectLst>
                <a:outerShdw blurRad="38100" dist="38100" dir="2700000" algn="tl">
                  <a:srgbClr val="000000">
                    <a:alpha val="43137"/>
                  </a:srgbClr>
                </a:outerShdw>
              </a:effectLst>
            </a:endParaRPr>
          </a:p>
        </p:txBody>
      </p:sp>
      <p:sp>
        <p:nvSpPr>
          <p:cNvPr id="9" name="Rectangle 8"/>
          <p:cNvSpPr/>
          <p:nvPr/>
        </p:nvSpPr>
        <p:spPr>
          <a:xfrm>
            <a:off x="0" y="2857496"/>
            <a:ext cx="9144000" cy="1938992"/>
          </a:xfrm>
          <a:prstGeom prst="rect">
            <a:avLst/>
          </a:prstGeom>
        </p:spPr>
        <p:txBody>
          <a:bodyPr wrap="square">
            <a:spAutoFit/>
          </a:bodyPr>
          <a:lstStyle/>
          <a:p>
            <a:pPr algn="r"/>
            <a:r>
              <a:rPr lang="fa-IR" sz="2400" dirty="0" smtClean="0">
                <a:cs typeface="Arial" charset="0"/>
              </a:rPr>
              <a:t>وقتي تقسيم سود اعلان مي شود ، سود نقدي از بدهي هاي الزام آور شركت خواهد بود . مدتي پس از اعلان تقسيم سود ، سود نقدي بين سهام داراني كه در يك تاريخ خاص سهام دار شركت بوده اند ،توزيع مي شود . سود نقدي بصورت درصدي از ارزش بازار يا درصدي از سود سهم ( درصد تقسيم سود ) هم بيان مي شود </a:t>
            </a:r>
            <a:br>
              <a:rPr lang="fa-IR" sz="2400" dirty="0" smtClean="0">
                <a:cs typeface="Arial" charset="0"/>
              </a:rPr>
            </a:br>
            <a:endParaRPr lang="en-US" sz="24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508" name="Object 4"/>
          <p:cNvGraphicFramePr>
            <a:graphicFrameLocks noChangeAspect="1"/>
          </p:cNvGraphicFramePr>
          <p:nvPr/>
        </p:nvGraphicFramePr>
        <p:xfrm>
          <a:off x="0" y="0"/>
          <a:ext cx="9144000" cy="6858000"/>
        </p:xfrm>
        <a:graphic>
          <a:graphicData uri="http://schemas.openxmlformats.org/presentationml/2006/ole">
            <p:oleObj spid="_x0000_s73730" name="Image" r:id="rId3" imgW="10689357" imgH="7562103" progId="">
              <p:embed/>
            </p:oleObj>
          </a:graphicData>
        </a:graphic>
      </p:graphicFrame>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1928802"/>
            <a:ext cx="9144000" cy="2800767"/>
          </a:xfrm>
          <a:prstGeom prst="rect">
            <a:avLst/>
          </a:prstGeom>
        </p:spPr>
        <p:txBody>
          <a:bodyPr wrap="square">
            <a:spAutoFit/>
          </a:bodyPr>
          <a:lstStyle/>
          <a:p>
            <a:pPr algn="ctr"/>
            <a:r>
              <a:rPr lang="fa-IR" sz="4400" b="1" dirty="0" smtClean="0"/>
              <a:t>ارائه دهندگان:</a:t>
            </a:r>
            <a:br>
              <a:rPr lang="fa-IR" sz="4400" b="1" dirty="0" smtClean="0"/>
            </a:br>
            <a:r>
              <a:rPr lang="fa-IR" sz="4400" b="1" dirty="0" smtClean="0"/>
              <a:t>مريم بيات </a:t>
            </a:r>
            <a:br>
              <a:rPr lang="fa-IR" sz="4400" b="1" dirty="0" smtClean="0"/>
            </a:br>
            <a:r>
              <a:rPr lang="fa-IR" sz="4400" b="1" dirty="0" smtClean="0"/>
              <a:t>وحيده احمدي</a:t>
            </a:r>
            <a:br>
              <a:rPr lang="fa-IR" sz="4400" b="1" dirty="0" smtClean="0"/>
            </a:br>
            <a:r>
              <a:rPr lang="fa-IR" sz="4400" b="1" dirty="0" smtClean="0"/>
              <a:t>ليلا اماني</a:t>
            </a:r>
            <a:endParaRPr lang="en-US" sz="4400" dirty="0"/>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nodeType="with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1000" fill="hold"/>
                                        <p:tgtEl>
                                          <p:spTgt spid="21508"/>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21508"/>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21508"/>
                                        </p:tgtEl>
                                        <p:attrNameLst>
                                          <p:attrName>ppt_y</p:attrName>
                                        </p:attrNameLst>
                                      </p:cBhvr>
                                      <p:tavLst>
                                        <p:tav tm="0">
                                          <p:val>
                                            <p:strVal val="#ppt_y"/>
                                          </p:val>
                                        </p:tav>
                                        <p:tav tm="100000">
                                          <p:val>
                                            <p:strVal val="#ppt_y"/>
                                          </p:val>
                                        </p:tav>
                                      </p:tavLst>
                                    </p:anim>
                                    <p:animEffect transition="in" filter="fade">
                                      <p:cBhvr>
                                        <p:cTn id="10" dur="1000"/>
                                        <p:tgtEl>
                                          <p:spTgt spid="21508"/>
                                        </p:tgtEl>
                                      </p:cBhvr>
                                    </p:animEffect>
                                  </p:childTnLst>
                                </p:cTn>
                              </p:par>
                            </p:childTnLst>
                          </p:cTn>
                        </p:par>
                        <p:par>
                          <p:cTn id="11" fill="hold">
                            <p:stCondLst>
                              <p:cond delay="1000"/>
                            </p:stCondLst>
                            <p:childTnLst>
                              <p:par>
                                <p:cTn id="12" presetID="41" presetClass="entr" presetSubtype="0" fill="hold" nodeType="afterEffect" nodePh="1">
                                  <p:stCondLst>
                                    <p:cond delay="0"/>
                                  </p:stCondLst>
                                  <p:endCondLst>
                                    <p:cond evt="begin" delay="0">
                                      <p:tn val="12"/>
                                    </p:cond>
                                  </p:endCondLst>
                                  <p:iterate type="lt">
                                    <p:tmPct val="10000"/>
                                  </p:iterate>
                                  <p:childTnLst>
                                    <p:set>
                                      <p:cBhvr>
                                        <p:cTn id="13" dur="1" fill="hold">
                                          <p:stCondLst>
                                            <p:cond delay="0"/>
                                          </p:stCondLst>
                                        </p:cTn>
                                        <p:tgtEl>
                                          <p:spTgt spid="21509">
                                            <p:txEl>
                                              <p:pRg st="0" end="0"/>
                                            </p:txEl>
                                          </p:spTgt>
                                        </p:tgtEl>
                                        <p:attrNameLst>
                                          <p:attrName>style.visibility</p:attrName>
                                        </p:attrNameLst>
                                      </p:cBhvr>
                                      <p:to>
                                        <p:strVal val="visible"/>
                                      </p:to>
                                    </p:set>
                                    <p:anim calcmode="lin" valueType="num">
                                      <p:cBhvr>
                                        <p:cTn id="14"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16"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529086" y="-428652"/>
            <a:ext cx="5614914" cy="523220"/>
          </a:xfrm>
          <a:prstGeom prst="rect">
            <a:avLst/>
          </a:prstGeom>
        </p:spPr>
        <p:txBody>
          <a:bodyPr wrap="square">
            <a:spAutoFit/>
          </a:bodyPr>
          <a:lstStyle/>
          <a:p>
            <a:pPr algn="r">
              <a:defRPr/>
            </a:pPr>
            <a:r>
              <a:rPr lang="fa-IR" sz="2800" b="1" dirty="0" smtClean="0">
                <a:solidFill>
                  <a:schemeClr val="tx1">
                    <a:lumMod val="95000"/>
                    <a:lumOff val="5000"/>
                  </a:schemeClr>
                </a:solidFill>
              </a:rPr>
              <a:t>رويه پرداخت سود سهام :</a:t>
            </a:r>
            <a:endParaRPr lang="en-US" sz="2800" b="1" dirty="0">
              <a:solidFill>
                <a:schemeClr val="tx1">
                  <a:lumMod val="95000"/>
                  <a:lumOff val="5000"/>
                </a:schemeClr>
              </a:solidFill>
            </a:endParaRPr>
          </a:p>
        </p:txBody>
      </p:sp>
      <p:sp>
        <p:nvSpPr>
          <p:cNvPr id="7" name="Rectangle 6"/>
          <p:cNvSpPr/>
          <p:nvPr/>
        </p:nvSpPr>
        <p:spPr>
          <a:xfrm>
            <a:off x="0" y="0"/>
            <a:ext cx="9144000" cy="4524315"/>
          </a:xfrm>
          <a:prstGeom prst="rect">
            <a:avLst/>
          </a:prstGeom>
        </p:spPr>
        <p:txBody>
          <a:bodyPr wrap="square">
            <a:spAutoFit/>
          </a:bodyPr>
          <a:lstStyle/>
          <a:p>
            <a:pPr algn="r">
              <a:lnSpc>
                <a:spcPct val="150000"/>
              </a:lnSpc>
            </a:pPr>
            <a:r>
              <a:rPr lang="fa-IR" sz="2400" dirty="0" smtClean="0">
                <a:cs typeface="Arial" charset="0"/>
              </a:rPr>
              <a:t>فرآيند پرداخت سود سهام شركتها داراي چهار تاريخ مشخص است كه عبارتنداز :</a:t>
            </a:r>
          </a:p>
          <a:p>
            <a:pPr algn="r">
              <a:lnSpc>
                <a:spcPct val="150000"/>
              </a:lnSpc>
            </a:pPr>
            <a:r>
              <a:rPr lang="fa-IR" sz="2400" b="1" dirty="0" smtClean="0"/>
              <a:t>الف ) تاريخ اعلان سود </a:t>
            </a:r>
            <a:r>
              <a:rPr lang="fa-IR" sz="2400" dirty="0" smtClean="0"/>
              <a:t>: </a:t>
            </a:r>
            <a:r>
              <a:rPr lang="fa-IR" sz="2400" dirty="0" smtClean="0">
                <a:cs typeface="Arial" charset="0"/>
              </a:rPr>
              <a:t>روزي است كه هيئت مديره شركت گرد هم مي آيند و در مورد پرداخت سود سهام تصميم مي گيرند و نتيجه تصميمات خود را اعلام مي كنند . </a:t>
            </a:r>
          </a:p>
          <a:p>
            <a:pPr algn="r">
              <a:lnSpc>
                <a:spcPct val="150000"/>
              </a:lnSpc>
            </a:pPr>
            <a:r>
              <a:rPr lang="fa-IR" sz="2400" b="1" dirty="0" smtClean="0"/>
              <a:t>ب ) تاريخ موثر در دريافت سود سهام </a:t>
            </a:r>
            <a:r>
              <a:rPr lang="fa-IR" sz="2400" dirty="0" smtClean="0"/>
              <a:t>: </a:t>
            </a:r>
            <a:r>
              <a:rPr lang="fa-IR" sz="2400" dirty="0" smtClean="0">
                <a:cs typeface="Arial" charset="0"/>
              </a:rPr>
              <a:t>شركتهاي كارگزاري و بورس اوراق بهادار براي اطمينان از پرداخت در ست چك سود سهام داران ، يك تاريخ موثر تعيين مي كنند . استفاده از تاريخ موثر دريافت سود ، هر گونه ابهام در مورد تعيين دريافت كننده سود را از بين مي برد .</a:t>
            </a:r>
          </a:p>
          <a:p>
            <a:pPr algn="r">
              <a:lnSpc>
                <a:spcPct val="150000"/>
              </a:lnSpc>
            </a:pPr>
            <a:r>
              <a:rPr lang="fa-IR" sz="2400" b="1" dirty="0" smtClean="0"/>
              <a:t>ج ) تاريخ بستن دفاتر سهام </a:t>
            </a:r>
            <a:r>
              <a:rPr lang="fa-IR" sz="2400" dirty="0" smtClean="0"/>
              <a:t>: </a:t>
            </a:r>
            <a:r>
              <a:rPr lang="fa-IR" sz="2400" dirty="0" smtClean="0">
                <a:cs typeface="Arial" charset="0"/>
              </a:rPr>
              <a:t>سود سهامي كه هيئت مديره يك شركت اعلام</a:t>
            </a:r>
            <a:endParaRPr lang="fa-IR" sz="2400" b="1" dirty="0">
              <a:cs typeface="Arial" charset="0"/>
            </a:endParaRPr>
          </a:p>
        </p:txBody>
      </p:sp>
      <p:sp>
        <p:nvSpPr>
          <p:cNvPr id="8" name="Rectangle 7"/>
          <p:cNvSpPr/>
          <p:nvPr/>
        </p:nvSpPr>
        <p:spPr>
          <a:xfrm>
            <a:off x="0" y="4429132"/>
            <a:ext cx="9144000" cy="3416320"/>
          </a:xfrm>
          <a:prstGeom prst="rect">
            <a:avLst/>
          </a:prstGeom>
        </p:spPr>
        <p:txBody>
          <a:bodyPr wrap="square">
            <a:spAutoFit/>
          </a:bodyPr>
          <a:lstStyle/>
          <a:p>
            <a:pPr algn="r">
              <a:lnSpc>
                <a:spcPct val="150000"/>
              </a:lnSpc>
            </a:pPr>
            <a:r>
              <a:rPr lang="fa-IR" sz="2400" dirty="0" smtClean="0">
                <a:cs typeface="Arial" charset="0"/>
              </a:rPr>
              <a:t>مي كند به كسي پرداخت مي شود كه در تاريخ معيني نام وي بعنوان صاحب سهم در دفاتر سهام به ثبت رسيده باشد .</a:t>
            </a:r>
          </a:p>
          <a:p>
            <a:pPr algn="r">
              <a:lnSpc>
                <a:spcPct val="150000"/>
              </a:lnSpc>
            </a:pPr>
            <a:r>
              <a:rPr lang="fa-IR" sz="2400" b="1" dirty="0" smtClean="0"/>
              <a:t>د ) تاريخ پرداخت </a:t>
            </a:r>
            <a:r>
              <a:rPr lang="fa-IR" sz="2400" dirty="0" smtClean="0"/>
              <a:t>: </a:t>
            </a:r>
            <a:r>
              <a:rPr lang="fa-IR" sz="2400" dirty="0" smtClean="0">
                <a:cs typeface="Arial" charset="0"/>
              </a:rPr>
              <a:t>پس از اينكه هيئت مديره ميزان و زمان پرداخت سود سهام را اعلام كرد و پس از گذشت تاريخ بستن دفاتر سهام ، طبق دفاتر سهام شركت ، نام صاحبان سهام</a:t>
            </a:r>
          </a:p>
          <a:p>
            <a:pPr algn="r">
              <a:lnSpc>
                <a:spcPct val="150000"/>
              </a:lnSpc>
            </a:pPr>
            <a:endParaRPr lang="fa-IR" sz="2400" dirty="0" smtClean="0">
              <a:cs typeface="Arial" charset="0"/>
            </a:endParaRPr>
          </a:p>
          <a:p>
            <a:pPr algn="r">
              <a:lnSpc>
                <a:spcPct val="150000"/>
              </a:lnSpc>
            </a:pPr>
            <a:endParaRPr lang="fa-IR" sz="24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8" name="Rectangle 7"/>
          <p:cNvSpPr/>
          <p:nvPr/>
        </p:nvSpPr>
        <p:spPr>
          <a:xfrm>
            <a:off x="0" y="142852"/>
            <a:ext cx="9144000" cy="1754326"/>
          </a:xfrm>
          <a:prstGeom prst="rect">
            <a:avLst/>
          </a:prstGeom>
        </p:spPr>
        <p:txBody>
          <a:bodyPr wrap="square">
            <a:spAutoFit/>
          </a:bodyPr>
          <a:lstStyle/>
          <a:p>
            <a:pPr algn="r">
              <a:lnSpc>
                <a:spcPct val="150000"/>
              </a:lnSpc>
            </a:pPr>
            <a:r>
              <a:rPr lang="fa-IR" sz="2400" dirty="0" smtClean="0">
                <a:cs typeface="Arial" charset="0"/>
              </a:rPr>
              <a:t>درآن روز كه مستحق در يافت سود سهام هستند</a:t>
            </a:r>
          </a:p>
          <a:p>
            <a:pPr algn="r">
              <a:lnSpc>
                <a:spcPct val="150000"/>
              </a:lnSpc>
            </a:pPr>
            <a:endParaRPr lang="fa-IR" sz="2400" dirty="0" smtClean="0">
              <a:cs typeface="Arial" charset="0"/>
            </a:endParaRPr>
          </a:p>
          <a:p>
            <a:pPr algn="r">
              <a:lnSpc>
                <a:spcPct val="150000"/>
              </a:lnSpc>
            </a:pPr>
            <a:endParaRPr lang="fa-IR" sz="2400" dirty="0">
              <a:cs typeface="Arial" charset="0"/>
            </a:endParaRPr>
          </a:p>
        </p:txBody>
      </p:sp>
      <p:sp>
        <p:nvSpPr>
          <p:cNvPr id="9" name="Rectangle 8"/>
          <p:cNvSpPr/>
          <p:nvPr/>
        </p:nvSpPr>
        <p:spPr>
          <a:xfrm>
            <a:off x="0" y="785794"/>
            <a:ext cx="9144000" cy="2308324"/>
          </a:xfrm>
          <a:prstGeom prst="rect">
            <a:avLst/>
          </a:prstGeom>
        </p:spPr>
        <p:txBody>
          <a:bodyPr wrap="square">
            <a:spAutoFit/>
          </a:bodyPr>
          <a:lstStyle/>
          <a:p>
            <a:pPr algn="r"/>
            <a:r>
              <a:rPr lang="fa-IR" sz="2400" dirty="0" smtClean="0">
                <a:cs typeface="Arial" charset="0"/>
              </a:rPr>
              <a:t>49000 = سود خالص</a:t>
            </a:r>
          </a:p>
          <a:p>
            <a:pPr algn="r"/>
            <a:r>
              <a:rPr lang="fa-IR" sz="2400" dirty="0" smtClean="0">
                <a:cs typeface="Arial" charset="0"/>
              </a:rPr>
              <a:t>10  = 1000000/100000 = قیمت هر سهم </a:t>
            </a:r>
          </a:p>
          <a:p>
            <a:pPr algn="r"/>
            <a:r>
              <a:rPr lang="fa-IR" sz="2400" dirty="0" smtClean="0">
                <a:cs typeface="Arial" charset="0"/>
              </a:rPr>
              <a:t>0.49 = 49000/100000 = سود هر سهم </a:t>
            </a:r>
          </a:p>
          <a:p>
            <a:pPr algn="r"/>
            <a:r>
              <a:rPr lang="fa-IR" sz="2400" dirty="0" smtClean="0">
                <a:cs typeface="Arial" charset="0"/>
              </a:rPr>
              <a:t>20.4= 10/0.49 =  نسبت قیمت به درآمد هر سهم </a:t>
            </a:r>
          </a:p>
          <a:p>
            <a:pPr algn="r"/>
            <a:endParaRPr lang="fa-IR" sz="2400" dirty="0" smtClean="0">
              <a:cs typeface="Arial" charset="0"/>
            </a:endParaRPr>
          </a:p>
          <a:p>
            <a:pPr algn="r"/>
            <a:endParaRPr lang="fa-IR" sz="2400" dirty="0">
              <a:cs typeface="Arial" charset="0"/>
            </a:endParaRPr>
          </a:p>
        </p:txBody>
      </p:sp>
      <p:graphicFrame>
        <p:nvGraphicFramePr>
          <p:cNvPr id="10" name="Table 9"/>
          <p:cNvGraphicFramePr>
            <a:graphicFrameLocks noGrp="1"/>
          </p:cNvGraphicFramePr>
          <p:nvPr/>
        </p:nvGraphicFramePr>
        <p:xfrm>
          <a:off x="1214414" y="2786058"/>
          <a:ext cx="7488832" cy="2708191"/>
        </p:xfrm>
        <a:graphic>
          <a:graphicData uri="http://schemas.openxmlformats.org/drawingml/2006/table">
            <a:tbl>
              <a:tblPr firstRow="1" bandRow="1">
                <a:tableStyleId>{5C22544A-7EE6-4342-B048-85BDC9FD1C3A}</a:tableStyleId>
              </a:tblPr>
              <a:tblGrid>
                <a:gridCol w="3744416"/>
                <a:gridCol w="3744416"/>
              </a:tblGrid>
              <a:tr h="1092751">
                <a:tc gridSpan="2">
                  <a:txBody>
                    <a:bodyPr/>
                    <a:lstStyle/>
                    <a:p>
                      <a:pPr algn="ctr">
                        <a:buNone/>
                      </a:pPr>
                      <a:endParaRPr lang="fa-IR" sz="2000" dirty="0" smtClean="0">
                        <a:latin typeface="Arial" pitchFamily="34" charset="0"/>
                        <a:cs typeface="Arial" pitchFamily="34" charset="0"/>
                      </a:endParaRPr>
                    </a:p>
                    <a:p>
                      <a:pPr algn="ctr">
                        <a:buNone/>
                      </a:pPr>
                      <a:r>
                        <a:rPr lang="fa-IR" sz="2000" dirty="0" smtClean="0">
                          <a:latin typeface="Arial" pitchFamily="34" charset="0"/>
                          <a:cs typeface="Arial" pitchFamily="34" charset="0"/>
                        </a:rPr>
                        <a:t>تراز نامه بر اساس ارزش بازار قبل از پرداخت وجه نقد اضافی</a:t>
                      </a:r>
                    </a:p>
                  </a:txBody>
                  <a:tcPr/>
                </a:tc>
                <a:tc hMerge="1">
                  <a:txBody>
                    <a:bodyPr/>
                    <a:lstStyle/>
                    <a:p>
                      <a:pPr>
                        <a:buNone/>
                      </a:pPr>
                      <a:endParaRPr lang="fa-IR" dirty="0" smtClean="0"/>
                    </a:p>
                  </a:txBody>
                  <a:tcPr/>
                </a:tc>
              </a:tr>
              <a:tr h="1536681">
                <a:tc>
                  <a:txBody>
                    <a:bodyPr/>
                    <a:lstStyle/>
                    <a:p>
                      <a:r>
                        <a:rPr lang="fa-IR" sz="2000" dirty="0" smtClean="0">
                          <a:latin typeface="Arial" pitchFamily="34" charset="0"/>
                          <a:cs typeface="Arial" pitchFamily="34" charset="0"/>
                        </a:rPr>
                        <a:t>بدهی                                0</a:t>
                      </a:r>
                    </a:p>
                    <a:p>
                      <a:r>
                        <a:rPr lang="fa-IR" sz="2000" dirty="0" smtClean="0">
                          <a:latin typeface="Arial" pitchFamily="34" charset="0"/>
                          <a:cs typeface="Arial" pitchFamily="34" charset="0"/>
                        </a:rPr>
                        <a:t>حقوق</a:t>
                      </a:r>
                      <a:r>
                        <a:rPr lang="fa-IR" sz="2000" baseline="0" dirty="0" smtClean="0">
                          <a:latin typeface="Arial" pitchFamily="34" charset="0"/>
                          <a:cs typeface="Arial" pitchFamily="34" charset="0"/>
                        </a:rPr>
                        <a:t> صاحبان سهام        1000000</a:t>
                      </a:r>
                    </a:p>
                    <a:p>
                      <a:r>
                        <a:rPr lang="fa-IR" sz="2000" baseline="0" dirty="0" smtClean="0">
                          <a:latin typeface="Arial" pitchFamily="34" charset="0"/>
                          <a:cs typeface="Arial" pitchFamily="34" charset="0"/>
                        </a:rPr>
                        <a:t>                                   -----------</a:t>
                      </a:r>
                    </a:p>
                    <a:p>
                      <a:r>
                        <a:rPr lang="fa-IR" sz="2000" baseline="0" dirty="0" smtClean="0">
                          <a:latin typeface="Arial" pitchFamily="34" charset="0"/>
                          <a:cs typeface="Arial" pitchFamily="34" charset="0"/>
                        </a:rPr>
                        <a:t>مجموع                          1000000</a:t>
                      </a:r>
                      <a:endParaRPr lang="en-US" sz="2000" dirty="0">
                        <a:latin typeface="Arial" pitchFamily="34" charset="0"/>
                        <a:cs typeface="Arial" pitchFamily="34" charset="0"/>
                      </a:endParaRPr>
                    </a:p>
                  </a:txBody>
                  <a:tcPr/>
                </a:tc>
                <a:tc>
                  <a:txBody>
                    <a:bodyPr/>
                    <a:lstStyle/>
                    <a:p>
                      <a:r>
                        <a:rPr lang="fa-IR" sz="2000" dirty="0" smtClean="0">
                          <a:latin typeface="Arial" pitchFamily="34" charset="0"/>
                          <a:cs typeface="Arial" pitchFamily="34" charset="0"/>
                        </a:rPr>
                        <a:t>وجه نقد                        </a:t>
                      </a:r>
                      <a:r>
                        <a:rPr lang="fa-IR" sz="2000" baseline="0" dirty="0" smtClean="0">
                          <a:latin typeface="Arial" pitchFamily="34" charset="0"/>
                          <a:cs typeface="Arial" pitchFamily="34" charset="0"/>
                        </a:rPr>
                        <a:t>  300000</a:t>
                      </a:r>
                      <a:endParaRPr lang="fa-IR" sz="2000" dirty="0" smtClean="0">
                        <a:latin typeface="Arial" pitchFamily="34" charset="0"/>
                        <a:cs typeface="Arial" pitchFamily="34" charset="0"/>
                      </a:endParaRPr>
                    </a:p>
                    <a:p>
                      <a:r>
                        <a:rPr lang="fa-IR" sz="2000" dirty="0" smtClean="0">
                          <a:latin typeface="Arial" pitchFamily="34" charset="0"/>
                          <a:cs typeface="Arial" pitchFamily="34" charset="0"/>
                        </a:rPr>
                        <a:t>سایر داراییها                     700000          </a:t>
                      </a:r>
                    </a:p>
                    <a:p>
                      <a:r>
                        <a:rPr lang="fa-IR" sz="2000" dirty="0" smtClean="0">
                          <a:latin typeface="Arial" pitchFamily="34" charset="0"/>
                          <a:cs typeface="Arial" pitchFamily="34" charset="0"/>
                        </a:rPr>
                        <a:t>                                 ------------</a:t>
                      </a:r>
                    </a:p>
                    <a:p>
                      <a:r>
                        <a:rPr lang="fa-IR" sz="2000" dirty="0" smtClean="0">
                          <a:latin typeface="Arial" pitchFamily="34" charset="0"/>
                          <a:cs typeface="Arial" pitchFamily="34" charset="0"/>
                        </a:rPr>
                        <a:t>مجموع</a:t>
                      </a:r>
                      <a:r>
                        <a:rPr lang="fa-IR" sz="2000" baseline="0" dirty="0" smtClean="0">
                          <a:latin typeface="Arial" pitchFamily="34" charset="0"/>
                          <a:cs typeface="Arial" pitchFamily="34" charset="0"/>
                        </a:rPr>
                        <a:t>                          1000000</a:t>
                      </a:r>
                      <a:endParaRPr lang="fa-IR" sz="2000" dirty="0" smtClean="0">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9" name="Rectangle 8"/>
          <p:cNvSpPr/>
          <p:nvPr/>
        </p:nvSpPr>
        <p:spPr>
          <a:xfrm>
            <a:off x="0" y="214290"/>
            <a:ext cx="9144000" cy="3046988"/>
          </a:xfrm>
          <a:prstGeom prst="rect">
            <a:avLst/>
          </a:prstGeom>
        </p:spPr>
        <p:txBody>
          <a:bodyPr wrap="square">
            <a:spAutoFit/>
          </a:bodyPr>
          <a:lstStyle/>
          <a:p>
            <a:pPr algn="r"/>
            <a:r>
              <a:rPr lang="fa-IR" sz="2400" dirty="0" smtClean="0">
                <a:cs typeface="Arial" charset="0"/>
              </a:rPr>
              <a:t>1- پرداخت سود نقدی 3=300000/100000 </a:t>
            </a:r>
          </a:p>
          <a:p>
            <a:pPr algn="r"/>
            <a:r>
              <a:rPr lang="fa-IR" sz="2400" dirty="0" smtClean="0">
                <a:cs typeface="Arial" charset="0"/>
              </a:rPr>
              <a:t>سود نقدی به ازای هر سهم 3 دلار یعنی کلا 300000دلار پرداخت شده است </a:t>
            </a:r>
          </a:p>
          <a:p>
            <a:pPr algn="r"/>
            <a:r>
              <a:rPr lang="fa-IR" sz="2400" dirty="0" smtClean="0">
                <a:cs typeface="Arial" charset="0"/>
              </a:rPr>
              <a:t>7= 700000/100000 = قیمت هر سهم </a:t>
            </a:r>
          </a:p>
          <a:p>
            <a:pPr algn="r"/>
            <a:r>
              <a:rPr lang="fa-IR" sz="2400" dirty="0" smtClean="0">
                <a:cs typeface="Arial" charset="0"/>
              </a:rPr>
              <a:t>0.49= </a:t>
            </a:r>
            <a:r>
              <a:rPr lang="en-US" sz="2400" dirty="0" smtClean="0">
                <a:cs typeface="Arial" charset="0"/>
              </a:rPr>
              <a:t>0</a:t>
            </a:r>
            <a:r>
              <a:rPr lang="fa-IR" sz="2400" dirty="0" smtClean="0">
                <a:cs typeface="Arial" charset="0"/>
              </a:rPr>
              <a:t>49000/10000= سود هر سهم </a:t>
            </a:r>
          </a:p>
          <a:p>
            <a:pPr algn="r"/>
            <a:r>
              <a:rPr lang="fa-IR" sz="2400" dirty="0" smtClean="0">
                <a:cs typeface="Arial" charset="0"/>
              </a:rPr>
              <a:t>14.3=7/0.49 = نسبت قیمت به در آمد هر سهم </a:t>
            </a:r>
          </a:p>
          <a:p>
            <a:pPr algn="r"/>
            <a:endParaRPr lang="fa-IR" sz="2400" dirty="0" smtClean="0">
              <a:cs typeface="Arial" charset="0"/>
            </a:endParaRPr>
          </a:p>
          <a:p>
            <a:pPr algn="r"/>
            <a:endParaRPr lang="fa-IR" sz="2400" dirty="0" smtClean="0">
              <a:cs typeface="Arial" charset="0"/>
            </a:endParaRPr>
          </a:p>
          <a:p>
            <a:pPr algn="r"/>
            <a:endParaRPr lang="en-US" sz="2400" dirty="0">
              <a:cs typeface="Arial" charset="0"/>
            </a:endParaRPr>
          </a:p>
        </p:txBody>
      </p:sp>
      <p:graphicFrame>
        <p:nvGraphicFramePr>
          <p:cNvPr id="10" name="Table 9"/>
          <p:cNvGraphicFramePr>
            <a:graphicFrameLocks noGrp="1"/>
          </p:cNvGraphicFramePr>
          <p:nvPr/>
        </p:nvGraphicFramePr>
        <p:xfrm>
          <a:off x="785786" y="2857496"/>
          <a:ext cx="7500990" cy="2275511"/>
        </p:xfrm>
        <a:graphic>
          <a:graphicData uri="http://schemas.openxmlformats.org/drawingml/2006/table">
            <a:tbl>
              <a:tblPr firstRow="1" bandRow="1">
                <a:tableStyleId>{5C22544A-7EE6-4342-B048-85BDC9FD1C3A}</a:tableStyleId>
              </a:tblPr>
              <a:tblGrid>
                <a:gridCol w="3750495"/>
                <a:gridCol w="3750495"/>
              </a:tblGrid>
              <a:tr h="620280">
                <a:tc gridSpan="2">
                  <a:txBody>
                    <a:bodyPr/>
                    <a:lstStyle/>
                    <a:p>
                      <a:pPr algn="ctr"/>
                      <a:endParaRPr lang="fa-IR" sz="2000" dirty="0" smtClean="0">
                        <a:latin typeface="Arial" pitchFamily="34" charset="0"/>
                        <a:cs typeface="Arial" pitchFamily="34" charset="0"/>
                      </a:endParaRPr>
                    </a:p>
                    <a:p>
                      <a:pPr algn="ctr"/>
                      <a:r>
                        <a:rPr lang="fa-IR" sz="2000" dirty="0" smtClean="0">
                          <a:latin typeface="Arial" pitchFamily="34" charset="0"/>
                          <a:cs typeface="Arial" pitchFamily="34" charset="0"/>
                        </a:rPr>
                        <a:t>تراز نامه بر اساس ارزش</a:t>
                      </a:r>
                      <a:r>
                        <a:rPr lang="fa-IR" sz="2000" baseline="0" dirty="0" smtClean="0">
                          <a:latin typeface="Arial" pitchFamily="34" charset="0"/>
                          <a:cs typeface="Arial" pitchFamily="34" charset="0"/>
                        </a:rPr>
                        <a:t> بازار پس از پرداخت وجه نقد اضافی </a:t>
                      </a:r>
                      <a:endParaRPr lang="en-US" sz="2000" dirty="0">
                        <a:latin typeface="Arial" pitchFamily="34" charset="0"/>
                        <a:cs typeface="Arial" pitchFamily="34" charset="0"/>
                      </a:endParaRPr>
                    </a:p>
                  </a:txBody>
                  <a:tcPr/>
                </a:tc>
                <a:tc hMerge="1">
                  <a:txBody>
                    <a:bodyPr/>
                    <a:lstStyle/>
                    <a:p>
                      <a:endParaRPr lang="en-US" dirty="0"/>
                    </a:p>
                  </a:txBody>
                  <a:tcPr/>
                </a:tc>
              </a:tr>
              <a:tr h="1574471">
                <a:tc>
                  <a:txBody>
                    <a:bodyPr/>
                    <a:lstStyle/>
                    <a:p>
                      <a:pPr algn="ctr"/>
                      <a:r>
                        <a:rPr lang="fa-IR" sz="2000" dirty="0" smtClean="0">
                          <a:latin typeface="Arial" pitchFamily="34" charset="0"/>
                          <a:cs typeface="Arial" pitchFamily="34" charset="0"/>
                        </a:rPr>
                        <a:t>بدهی                                0</a:t>
                      </a:r>
                    </a:p>
                    <a:p>
                      <a:pPr algn="ctr"/>
                      <a:r>
                        <a:rPr lang="fa-IR" sz="2000" dirty="0" smtClean="0">
                          <a:latin typeface="Arial" pitchFamily="34" charset="0"/>
                          <a:cs typeface="Arial" pitchFamily="34" charset="0"/>
                        </a:rPr>
                        <a:t>حقوق صاحبان سهام        700000</a:t>
                      </a:r>
                    </a:p>
                    <a:p>
                      <a:pPr algn="ctr"/>
                      <a:r>
                        <a:rPr lang="fa-IR" sz="2000" dirty="0" smtClean="0">
                          <a:latin typeface="Arial" pitchFamily="34" charset="0"/>
                          <a:cs typeface="Arial" pitchFamily="34" charset="0"/>
                        </a:rPr>
                        <a:t>                                  -----------</a:t>
                      </a:r>
                    </a:p>
                    <a:p>
                      <a:pPr algn="ctr"/>
                      <a:r>
                        <a:rPr lang="fa-IR" sz="2000" dirty="0" smtClean="0">
                          <a:latin typeface="Arial" pitchFamily="34" charset="0"/>
                          <a:cs typeface="Arial" pitchFamily="34" charset="0"/>
                        </a:rPr>
                        <a:t>مجموع                          700000</a:t>
                      </a:r>
                      <a:endParaRPr lang="en-US" sz="2000" dirty="0">
                        <a:latin typeface="Arial" pitchFamily="34" charset="0"/>
                        <a:cs typeface="Arial" pitchFamily="34" charset="0"/>
                      </a:endParaRPr>
                    </a:p>
                  </a:txBody>
                  <a:tcPr/>
                </a:tc>
                <a:tc>
                  <a:txBody>
                    <a:bodyPr/>
                    <a:lstStyle/>
                    <a:p>
                      <a:pPr algn="ctr"/>
                      <a:r>
                        <a:rPr lang="fa-IR" sz="2000" dirty="0" smtClean="0">
                          <a:latin typeface="Arial" pitchFamily="34" charset="0"/>
                          <a:cs typeface="Arial" pitchFamily="34" charset="0"/>
                        </a:rPr>
                        <a:t>وجه نقد اضافی                       0</a:t>
                      </a:r>
                    </a:p>
                    <a:p>
                      <a:pPr algn="ctr"/>
                      <a:r>
                        <a:rPr lang="fa-IR" sz="2000" dirty="0" smtClean="0">
                          <a:latin typeface="Arial" pitchFamily="34" charset="0"/>
                          <a:cs typeface="Arial" pitchFamily="34" charset="0"/>
                        </a:rPr>
                        <a:t>سای</a:t>
                      </a:r>
                      <a:r>
                        <a:rPr lang="fa-IR" sz="2000" baseline="0" dirty="0" smtClean="0">
                          <a:latin typeface="Arial" pitchFamily="34" charset="0"/>
                          <a:cs typeface="Arial" pitchFamily="34" charset="0"/>
                        </a:rPr>
                        <a:t>ر داراییها                       700000</a:t>
                      </a:r>
                    </a:p>
                    <a:p>
                      <a:pPr algn="ctr"/>
                      <a:r>
                        <a:rPr lang="fa-IR" sz="2000" baseline="0" dirty="0" smtClean="0">
                          <a:latin typeface="Arial" pitchFamily="34" charset="0"/>
                          <a:cs typeface="Arial" pitchFamily="34" charset="0"/>
                        </a:rPr>
                        <a:t>                                     -----------</a:t>
                      </a:r>
                    </a:p>
                    <a:p>
                      <a:pPr algn="ctr"/>
                      <a:r>
                        <a:rPr lang="fa-IR" sz="2000" baseline="0" dirty="0" smtClean="0">
                          <a:latin typeface="Arial" pitchFamily="34" charset="0"/>
                          <a:cs typeface="Arial" pitchFamily="34" charset="0"/>
                        </a:rPr>
                        <a:t>مجموع                              700000</a:t>
                      </a:r>
                      <a:endParaRPr lang="en-US" sz="2000" dirty="0">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9" name="Rectangle 8"/>
          <p:cNvSpPr/>
          <p:nvPr/>
        </p:nvSpPr>
        <p:spPr>
          <a:xfrm>
            <a:off x="0" y="214290"/>
            <a:ext cx="9144000" cy="3477875"/>
          </a:xfrm>
          <a:prstGeom prst="rect">
            <a:avLst/>
          </a:prstGeom>
        </p:spPr>
        <p:txBody>
          <a:bodyPr wrap="square">
            <a:spAutoFit/>
          </a:bodyPr>
          <a:lstStyle/>
          <a:p>
            <a:pPr algn="r"/>
            <a:r>
              <a:rPr lang="fa-IR" sz="2800" b="1" dirty="0" smtClean="0"/>
              <a:t>سود سهمی</a:t>
            </a:r>
            <a:r>
              <a:rPr lang="fa-IR" sz="2800" dirty="0" smtClean="0"/>
              <a:t> </a:t>
            </a:r>
          </a:p>
          <a:p>
            <a:pPr algn="r"/>
            <a:r>
              <a:rPr lang="fa-IR" sz="2400" dirty="0" smtClean="0">
                <a:cs typeface="Arial" charset="0"/>
              </a:rPr>
              <a:t>سود سهمی هنگامی مطرح میشود که هیئت مدیره اجازه توزیع سود سهام عادی بین سهامداران فعلی را میدهد. اثر این کار افزایش تعداد سهام در دست شرکت می باشد . </a:t>
            </a:r>
          </a:p>
          <a:p>
            <a:pPr algn="r"/>
            <a:r>
              <a:rPr lang="fa-IR" sz="2400" dirty="0" smtClean="0">
                <a:cs typeface="Arial" charset="0"/>
              </a:rPr>
              <a:t>سود سهمی دارای جنبه های مختلفی به شرح زیر است :</a:t>
            </a:r>
          </a:p>
          <a:p>
            <a:pPr algn="r"/>
            <a:r>
              <a:rPr lang="fa-IR" sz="2400" dirty="0" smtClean="0">
                <a:cs typeface="Arial" charset="0"/>
              </a:rPr>
              <a:t>1- وجوه نقد را حفظ میکند .</a:t>
            </a:r>
          </a:p>
          <a:p>
            <a:pPr algn="r"/>
            <a:r>
              <a:rPr lang="fa-IR" sz="2400" dirty="0" smtClean="0">
                <a:cs typeface="Arial" charset="0"/>
              </a:rPr>
              <a:t>2- سود آتی بیشتری را نشان میدهد .</a:t>
            </a:r>
          </a:p>
          <a:p>
            <a:pPr algn="r"/>
            <a:r>
              <a:rPr lang="fa-IR" sz="2400" dirty="0" smtClean="0">
                <a:cs typeface="Arial" charset="0"/>
              </a:rPr>
              <a:t>3- سود سهام عادی را برای سرمایه گذاران افزایش می دهد .</a:t>
            </a:r>
          </a:p>
          <a:p>
            <a:pPr algn="r"/>
            <a:r>
              <a:rPr lang="fa-IR" sz="2400" dirty="0" smtClean="0">
                <a:cs typeface="Arial" charset="0"/>
              </a:rPr>
              <a:t>4- ارزش روانی زیادی دارد</a:t>
            </a:r>
          </a:p>
          <a:p>
            <a:pPr algn="r"/>
            <a:r>
              <a:rPr lang="fa-IR" sz="2400" dirty="0" smtClean="0">
                <a:cs typeface="Arial" charset="0"/>
              </a:rPr>
              <a:t>5- نسبت مالکیت را برای سهامداران حفظ می کند . </a:t>
            </a:r>
            <a:endParaRPr lang="en-US" sz="2400"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7" name="Rectangle 6"/>
          <p:cNvSpPr/>
          <p:nvPr/>
        </p:nvSpPr>
        <p:spPr>
          <a:xfrm>
            <a:off x="0" y="571480"/>
            <a:ext cx="9144000" cy="4893647"/>
          </a:xfrm>
          <a:prstGeom prst="rect">
            <a:avLst/>
          </a:prstGeom>
        </p:spPr>
        <p:txBody>
          <a:bodyPr wrap="square">
            <a:spAutoFit/>
          </a:bodyPr>
          <a:lstStyle/>
          <a:p>
            <a:pPr algn="r">
              <a:buNone/>
            </a:pPr>
            <a:r>
              <a:rPr lang="fa-IR" sz="2400" dirty="0" smtClean="0"/>
              <a:t>مثال :سود سهمی ، حقوق صاحبان سهام در ترازنامه این شرکت به صورت زیر است:</a:t>
            </a:r>
          </a:p>
          <a:p>
            <a:pPr algn="r">
              <a:buNone/>
            </a:pPr>
            <a:r>
              <a:rPr lang="fa-IR" sz="2400" dirty="0" smtClean="0"/>
              <a:t>    سهام عادی (10000 سهم منتشره) 210000</a:t>
            </a:r>
          </a:p>
          <a:p>
            <a:pPr algn="r">
              <a:buNone/>
            </a:pPr>
            <a:r>
              <a:rPr lang="fa-IR" sz="2400" dirty="0" smtClean="0"/>
              <a:t>    سود انباشته                               </a:t>
            </a:r>
            <a:r>
              <a:rPr lang="fa-IR" sz="2400" u="sng" dirty="0" smtClean="0"/>
              <a:t>290000</a:t>
            </a:r>
          </a:p>
          <a:p>
            <a:pPr algn="r">
              <a:buNone/>
            </a:pPr>
            <a:r>
              <a:rPr lang="fa-IR" sz="2400" dirty="0" smtClean="0"/>
              <a:t>    مجموع حقوق صاحبان سهام           500000</a:t>
            </a:r>
          </a:p>
          <a:p>
            <a:pPr algn="r">
              <a:buNone/>
            </a:pPr>
            <a:r>
              <a:rPr lang="fa-IR" sz="2400" dirty="0" smtClean="0"/>
              <a:t>اگر قیمت هر سهم 66 دلار و سود هر سهم 0.10 باشد در نتیجه مجموع حقوق صاحبان سهام 10000*0.10 افزایش می بابد و به 11000 می رسد سود سهمی تاثیری بر مجموع حقوق صاحبان سهام ندارد چون هیچ وجه نقدی به شرکت وارد یا خارج نمی شود . پس سود انباشته 66000 دلار کاهش می یابد و سهام عادی 1000*66 =66000 دلار افزایش می یابد پس حقوق صاحبان سهام به صورت زیر درمی آید:</a:t>
            </a:r>
          </a:p>
          <a:p>
            <a:pPr algn="r">
              <a:buNone/>
            </a:pPr>
            <a:r>
              <a:rPr lang="fa-IR" sz="2400" dirty="0" smtClean="0"/>
              <a:t>    سهام عادی( 11000 سهم منتشره )     276000</a:t>
            </a:r>
          </a:p>
          <a:p>
            <a:pPr algn="r">
              <a:buNone/>
            </a:pPr>
            <a:r>
              <a:rPr lang="fa-IR" sz="2400" dirty="0" smtClean="0"/>
              <a:t>    سود انباشته                                    </a:t>
            </a:r>
            <a:r>
              <a:rPr lang="fa-IR" sz="2400" u="sng" dirty="0" smtClean="0"/>
              <a:t>224000</a:t>
            </a:r>
          </a:p>
          <a:p>
            <a:pPr algn="r">
              <a:buNone/>
            </a:pPr>
            <a:r>
              <a:rPr lang="fa-IR" sz="2400" dirty="0" smtClean="0"/>
              <a:t>    مجموع حقوق صاحبان سهام                500000</a:t>
            </a:r>
          </a:p>
          <a:p>
            <a:pPr algn="r">
              <a:buNone/>
            </a:pP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650914" y="428604"/>
            <a:ext cx="5493086" cy="523220"/>
          </a:xfrm>
          <a:prstGeom prst="rect">
            <a:avLst/>
          </a:prstGeom>
        </p:spPr>
        <p:txBody>
          <a:bodyPr wrap="square">
            <a:spAutoFit/>
          </a:bodyPr>
          <a:lstStyle/>
          <a:p>
            <a:pPr algn="r"/>
            <a:r>
              <a:rPr lang="fa-IR" sz="2800" b="1" dirty="0" smtClean="0"/>
              <a:t>پرداخت سود تعهد شده</a:t>
            </a:r>
            <a:endParaRPr lang="en-US" sz="2800" b="1" dirty="0"/>
          </a:p>
        </p:txBody>
      </p:sp>
      <p:sp>
        <p:nvSpPr>
          <p:cNvPr id="7" name="Rectangle 6"/>
          <p:cNvSpPr/>
          <p:nvPr/>
        </p:nvSpPr>
        <p:spPr>
          <a:xfrm>
            <a:off x="0" y="1142985"/>
            <a:ext cx="9144000" cy="2308324"/>
          </a:xfrm>
          <a:prstGeom prst="rect">
            <a:avLst/>
          </a:prstGeom>
        </p:spPr>
        <p:txBody>
          <a:bodyPr wrap="square">
            <a:spAutoFit/>
          </a:bodyPr>
          <a:lstStyle/>
          <a:p>
            <a:pPr algn="r"/>
            <a:r>
              <a:rPr lang="fa-IR" sz="2400" dirty="0" smtClean="0">
                <a:latin typeface="Arial" pitchFamily="34" charset="0"/>
                <a:cs typeface="Arial" pitchFamily="34" charset="0"/>
              </a:rPr>
              <a:t>ان گروه از شركت هايي كه با كمبود نقدينگي براي پرداخت نقدي سود سهام در سال اتي روبرو هستند و تمايلي براي پرداخت سود سهمي هم ندارند ‚ تعهد به پرداخت سود سهام در يك تاريخ معين در اينده نموده و در ازاي اين تعهد ‚ گواهي پرداخت سود همانند اسناد پرداختي صادر و به سهامداران تسليم مي كنند . اين گونه گواهي نامه ها ‚ مشمول دريافت سود تضمين شده از تاريخ اعلام سود تا تاريخ پرداخت سود مي شوند كه در برخي از كشور ها از قابليت معامله نزد بانك ها و نهادهاي مالي نيز بر خودار مي باشند </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9" name="Rectangle 8"/>
          <p:cNvSpPr/>
          <p:nvPr/>
        </p:nvSpPr>
        <p:spPr>
          <a:xfrm>
            <a:off x="0" y="571480"/>
            <a:ext cx="9144000" cy="1569660"/>
          </a:xfrm>
          <a:prstGeom prst="rect">
            <a:avLst/>
          </a:prstGeom>
        </p:spPr>
        <p:txBody>
          <a:bodyPr wrap="square">
            <a:spAutoFit/>
          </a:bodyPr>
          <a:lstStyle/>
          <a:p>
            <a:pPr algn="r"/>
            <a:r>
              <a:rPr lang="fa-IR" sz="2400" dirty="0" smtClean="0"/>
              <a:t>مثال: مجمع عمومي شركت بعد از پيشنهاد و هيات مديره تصميم به پرداخت سود هر سهم معادل 500 ريال كرد اين سود قرار است در تاريخ اول شهريور ماه پرداخت شود با فرض اينكه تعداد سهام 20000 سهم و نرخ بهره ي ديركرد %20 باشد مطلوب است انجام ثبت هاي لازم:</a:t>
            </a:r>
            <a:endParaRPr lang="en-US" sz="2400" dirty="0"/>
          </a:p>
        </p:txBody>
      </p:sp>
      <p:sp>
        <p:nvSpPr>
          <p:cNvPr id="10" name="Rectangle 9"/>
          <p:cNvSpPr/>
          <p:nvPr/>
        </p:nvSpPr>
        <p:spPr>
          <a:xfrm>
            <a:off x="0" y="2285991"/>
            <a:ext cx="9144000" cy="3785652"/>
          </a:xfrm>
          <a:prstGeom prst="rect">
            <a:avLst/>
          </a:prstGeom>
        </p:spPr>
        <p:txBody>
          <a:bodyPr wrap="square">
            <a:spAutoFit/>
          </a:bodyPr>
          <a:lstStyle/>
          <a:p>
            <a:endParaRPr lang="fa-IR" sz="2400" dirty="0" smtClean="0"/>
          </a:p>
          <a:p>
            <a:pPr algn="r"/>
            <a:r>
              <a:rPr lang="fa-IR" sz="2400" dirty="0" smtClean="0"/>
              <a:t>زمان پيشنهاد سود سهام:        سود (زيان)انباشته         10/000/000</a:t>
            </a:r>
          </a:p>
          <a:p>
            <a:pPr algn="r"/>
            <a:r>
              <a:rPr lang="fa-IR" sz="2400" dirty="0" smtClean="0"/>
              <a:t>                                            سود سهام پيشنهادي         10/000/000</a:t>
            </a:r>
          </a:p>
          <a:p>
            <a:pPr algn="r"/>
            <a:r>
              <a:rPr lang="fa-IR" sz="2400" dirty="0" smtClean="0"/>
              <a:t>زمان تصويب سود سهام:        </a:t>
            </a:r>
          </a:p>
          <a:p>
            <a:pPr algn="r"/>
            <a:r>
              <a:rPr lang="fa-IR" sz="2400" dirty="0" smtClean="0"/>
              <a:t>                                        سود سهام پيشنهادي      10/000/000</a:t>
            </a:r>
          </a:p>
          <a:p>
            <a:pPr algn="r"/>
            <a:r>
              <a:rPr lang="fa-IR" sz="2400" dirty="0" smtClean="0"/>
              <a:t>                                              سود سهام تعهد شده        10/000/000</a:t>
            </a:r>
          </a:p>
          <a:p>
            <a:pPr algn="r"/>
            <a:r>
              <a:rPr lang="fa-IR" sz="2400" dirty="0" smtClean="0"/>
              <a:t>زمان پرداخت سود سهام:         </a:t>
            </a:r>
          </a:p>
          <a:p>
            <a:pPr algn="r"/>
            <a:r>
              <a:rPr lang="fa-IR" sz="2400" dirty="0" smtClean="0"/>
              <a:t>                                        سود سهام تعهد شده      10/000/000</a:t>
            </a:r>
          </a:p>
          <a:p>
            <a:pPr algn="r"/>
            <a:r>
              <a:rPr lang="fa-IR" sz="2400" dirty="0" smtClean="0"/>
              <a:t>                                       هزينه بهره                1000/000</a:t>
            </a:r>
          </a:p>
          <a:p>
            <a:pPr algn="r"/>
            <a:r>
              <a:rPr lang="fa-IR" sz="2400" dirty="0" smtClean="0"/>
              <a:t>                                                        بانك                  11/000/0000</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490614" y="214290"/>
            <a:ext cx="5653386" cy="523220"/>
          </a:xfrm>
          <a:prstGeom prst="rect">
            <a:avLst/>
          </a:prstGeom>
        </p:spPr>
        <p:txBody>
          <a:bodyPr wrap="square">
            <a:spAutoFit/>
          </a:bodyPr>
          <a:lstStyle/>
          <a:p>
            <a:pPr algn="r"/>
            <a:r>
              <a:rPr lang="fa-IR" sz="2800" b="1" dirty="0" smtClean="0"/>
              <a:t>روش هاي تقسيم سود نقدي</a:t>
            </a:r>
            <a:endParaRPr lang="en-US" sz="2800" b="1" dirty="0"/>
          </a:p>
        </p:txBody>
      </p:sp>
      <p:sp>
        <p:nvSpPr>
          <p:cNvPr id="7" name="Rectangle 6"/>
          <p:cNvSpPr/>
          <p:nvPr/>
        </p:nvSpPr>
        <p:spPr>
          <a:xfrm>
            <a:off x="0" y="785795"/>
            <a:ext cx="9144000" cy="3785652"/>
          </a:xfrm>
          <a:prstGeom prst="rect">
            <a:avLst/>
          </a:prstGeom>
        </p:spPr>
        <p:txBody>
          <a:bodyPr wrap="square">
            <a:spAutoFit/>
          </a:bodyPr>
          <a:lstStyle/>
          <a:p>
            <a:pPr algn="r"/>
            <a:r>
              <a:rPr lang="fa-IR" sz="2400" dirty="0" smtClean="0">
                <a:latin typeface="Arial" pitchFamily="34" charset="0"/>
                <a:cs typeface="Arial" pitchFamily="34" charset="0"/>
              </a:rPr>
              <a:t>هنگام تصميم گيري در باره مقدار سودي را كه بايد بين سهامداران توزيع نمود‚ بايد همواره  سه نكته در نظر داشت</a:t>
            </a:r>
            <a:r>
              <a:rPr lang="fa-IR" sz="2400" dirty="0" smtClean="0">
                <a:latin typeface="Arial" pitchFamily="34" charset="0"/>
                <a:cs typeface="Arial" pitchFamily="34" charset="0"/>
                <a:sym typeface="Wingdings" pitchFamily="2" charset="2"/>
              </a:rPr>
              <a:t> :(1) هدف اصلي شركت مبني بر حداكثر سازي ارزش اقلام متعلق به سهامداران ‚ (2) اين موضوع كه جريانات نقدي در واقع به سهامداران تعلق دارد ‚ بنابراين مديريت بايد از نگهداري سود در شركت خوداري نمايدمگر اينكه ان را به گونه اي سرمايه گذاري مجدد نمايد كه بازده حاصل بيش از مقداري باشد كه سرمايه گذارمي تواند  از طريق سرمايه گذاري اين وجود نقد در منابعي كه داراي ريسك مشابه هستند‚ به دست اورد و (3) اينكه حقوق صاحبان سهام داخلي (سود انباشته) از حقوق صاحبان سهام خارجي (سهام عادي جديد) ارزان تر است و همين شركت ها را تشويق مي كند كه سود ها را انباشته نمايند‚ زيرا مي توانند بر مقدار حقوق صاحبان سهام بيفزايند و بدين گونه احتمال تامين سرمايه (براي اجراي طرحهاي اتي ) از محل انتشار سهام عادي را كاهش دهند.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261384" y="571480"/>
            <a:ext cx="5882615" cy="523220"/>
          </a:xfrm>
          <a:prstGeom prst="rect">
            <a:avLst/>
          </a:prstGeom>
        </p:spPr>
        <p:txBody>
          <a:bodyPr wrap="square">
            <a:spAutoFit/>
          </a:bodyPr>
          <a:lstStyle/>
          <a:p>
            <a:pPr algn="r"/>
            <a:r>
              <a:rPr lang="fa-IR" sz="2800" b="1" dirty="0" smtClean="0"/>
              <a:t>مهمترين سياست هاي تقسيم سود:</a:t>
            </a:r>
            <a:endParaRPr lang="en-US" sz="2800" b="1" dirty="0"/>
          </a:p>
        </p:txBody>
      </p:sp>
      <p:sp>
        <p:nvSpPr>
          <p:cNvPr id="7" name="Rectangle 6"/>
          <p:cNvSpPr/>
          <p:nvPr/>
        </p:nvSpPr>
        <p:spPr>
          <a:xfrm>
            <a:off x="0" y="1214422"/>
            <a:ext cx="9144000" cy="1938992"/>
          </a:xfrm>
          <a:prstGeom prst="rect">
            <a:avLst/>
          </a:prstGeom>
        </p:spPr>
        <p:txBody>
          <a:bodyPr wrap="square">
            <a:spAutoFit/>
          </a:bodyPr>
          <a:lstStyle/>
          <a:p>
            <a:pPr algn="r"/>
            <a:r>
              <a:rPr lang="fa-IR" sz="2400" dirty="0" smtClean="0"/>
              <a:t>1. تقسيم سود ثابت</a:t>
            </a:r>
          </a:p>
          <a:p>
            <a:pPr algn="r"/>
            <a:r>
              <a:rPr lang="fa-IR" sz="2400" dirty="0" smtClean="0"/>
              <a:t>2. تقسيم سود متغير </a:t>
            </a:r>
          </a:p>
          <a:p>
            <a:pPr algn="r"/>
            <a:r>
              <a:rPr lang="fa-IR" sz="2400" dirty="0" smtClean="0"/>
              <a:t>3. تقسيم سود ثابت به علاوه حاشيه متغير</a:t>
            </a:r>
          </a:p>
          <a:p>
            <a:pPr algn="r"/>
            <a:r>
              <a:rPr lang="fa-IR" sz="2400" dirty="0" smtClean="0"/>
              <a:t>4. تقسيم سود باقي مانده(مازاد)</a:t>
            </a:r>
          </a:p>
          <a:p>
            <a:pPr algn="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913806" y="214290"/>
            <a:ext cx="5230193" cy="523220"/>
          </a:xfrm>
          <a:prstGeom prst="rect">
            <a:avLst/>
          </a:prstGeom>
        </p:spPr>
        <p:txBody>
          <a:bodyPr wrap="square">
            <a:spAutoFit/>
          </a:bodyPr>
          <a:lstStyle/>
          <a:p>
            <a:pPr algn="r"/>
            <a:r>
              <a:rPr lang="fa-IR" sz="2800" b="1" dirty="0" smtClean="0"/>
              <a:t>تقسيم سود ثابت</a:t>
            </a:r>
            <a:endParaRPr lang="en-US" sz="2800" b="1" dirty="0"/>
          </a:p>
        </p:txBody>
      </p:sp>
      <p:sp>
        <p:nvSpPr>
          <p:cNvPr id="7" name="Rectangle 6"/>
          <p:cNvSpPr/>
          <p:nvPr/>
        </p:nvSpPr>
        <p:spPr>
          <a:xfrm>
            <a:off x="0" y="857233"/>
            <a:ext cx="9144000" cy="2308324"/>
          </a:xfrm>
          <a:prstGeom prst="rect">
            <a:avLst/>
          </a:prstGeom>
        </p:spPr>
        <p:txBody>
          <a:bodyPr wrap="square">
            <a:spAutoFit/>
          </a:bodyPr>
          <a:lstStyle/>
          <a:p>
            <a:pPr algn="r"/>
            <a:r>
              <a:rPr lang="fa-IR" sz="2400" dirty="0" smtClean="0">
                <a:latin typeface="Arial" pitchFamily="34" charset="0"/>
                <a:cs typeface="Arial" pitchFamily="34" charset="0"/>
              </a:rPr>
              <a:t>طبق اين سياست ‚ سود تقسيمي هر سهم مبلغ مشخصي بوده و شركت بدون توجه به مبلغ سود خالص مبلغ مذكور را هر ساله بين سهامداران تقسيم مي نمايد. چنانچه در اين حالت روند سود دهي نزولي باشد سود تقسيمي را كاهش مي دهند.سياست تقسيم سود ثابت براي شركتهايي خوب است كه سود اوري انها از نوسانات اندكي برخودار مي باشد . در اين روش تقسيم سود با سهامداران عادي مانند سهامداران ممتاز بر خورد مي شود و بدون  توجه به سياستهي سرمايه گذاري شركت مبلغ ثابتي بين انها تقسيم مي شود.</a:t>
            </a:r>
            <a:endParaRPr lang="en-US" sz="2400" dirty="0">
              <a:latin typeface="Arial" pitchFamily="34" charset="0"/>
              <a:cs typeface="Arial" pitchFamily="34" charset="0"/>
            </a:endParaRPr>
          </a:p>
        </p:txBody>
      </p:sp>
      <p:sp>
        <p:nvSpPr>
          <p:cNvPr id="8" name="Rectangle 7"/>
          <p:cNvSpPr/>
          <p:nvPr/>
        </p:nvSpPr>
        <p:spPr>
          <a:xfrm>
            <a:off x="3074634" y="3244334"/>
            <a:ext cx="6069366" cy="461665"/>
          </a:xfrm>
          <a:prstGeom prst="rect">
            <a:avLst/>
          </a:prstGeom>
        </p:spPr>
        <p:txBody>
          <a:bodyPr wrap="square">
            <a:spAutoFit/>
          </a:bodyPr>
          <a:lstStyle/>
          <a:p>
            <a:pPr algn="r"/>
            <a:r>
              <a:rPr lang="fa-IR" sz="2400" b="1" dirty="0" smtClean="0"/>
              <a:t>منطق اتخاذ اين سياست عبارت است :</a:t>
            </a:r>
            <a:endParaRPr lang="en-US" sz="2400" b="1" dirty="0"/>
          </a:p>
        </p:txBody>
      </p:sp>
      <p:sp>
        <p:nvSpPr>
          <p:cNvPr id="9" name="Rectangle 8"/>
          <p:cNvSpPr/>
          <p:nvPr/>
        </p:nvSpPr>
        <p:spPr>
          <a:xfrm>
            <a:off x="0" y="3643314"/>
            <a:ext cx="9144000" cy="2308324"/>
          </a:xfrm>
          <a:prstGeom prst="rect">
            <a:avLst/>
          </a:prstGeom>
        </p:spPr>
        <p:txBody>
          <a:bodyPr wrap="square">
            <a:spAutoFit/>
          </a:bodyPr>
          <a:lstStyle/>
          <a:p>
            <a:pPr algn="r"/>
            <a:r>
              <a:rPr lang="fa-IR" sz="2400" dirty="0" smtClean="0">
                <a:latin typeface="Arial" pitchFamily="34" charset="0"/>
                <a:cs typeface="Arial" pitchFamily="34" charset="0"/>
              </a:rPr>
              <a:t>1. نوسانات پرداخت سود بسيار كم است و خريداران سهام كه با  انگيز ه بهره گيري از منفعت جاري سرمايه گذاري نموده اند ‚ خود را با ريسك كمتري روبرو  مي بينند و در نتيجه ارزش سهام بالا مي رود .</a:t>
            </a:r>
          </a:p>
          <a:p>
            <a:pPr algn="r"/>
            <a:r>
              <a:rPr lang="fa-IR" sz="2400" dirty="0" smtClean="0">
                <a:latin typeface="Arial" pitchFamily="34" charset="0"/>
                <a:cs typeface="Arial" pitchFamily="34" charset="0"/>
              </a:rPr>
              <a:t>2. قسمتي از سود ( به دليل اتخاذ سياست محافظه كارانه مديريت) در شركت به صورت سود انباشته باقي مي ماند و در نتيجه (( ارزش ويژه)) شركت بالامي رود و اين خود باعث بالا رفتن قيمت سهام شركت مي شود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6" name="Rectangle 5"/>
          <p:cNvSpPr/>
          <p:nvPr/>
        </p:nvSpPr>
        <p:spPr>
          <a:xfrm>
            <a:off x="0" y="1214422"/>
            <a:ext cx="9144000" cy="4154984"/>
          </a:xfrm>
          <a:prstGeom prst="rect">
            <a:avLst/>
          </a:prstGeom>
        </p:spPr>
        <p:txBody>
          <a:bodyPr wrap="square">
            <a:spAutoFit/>
          </a:bodyPr>
          <a:lstStyle/>
          <a:p>
            <a:pPr algn="r"/>
            <a:r>
              <a:rPr lang="fa-IR" sz="2400" dirty="0" smtClean="0">
                <a:latin typeface="Arial" pitchFamily="34" charset="0"/>
                <a:cs typeface="Arial" pitchFamily="34" charset="0"/>
              </a:rPr>
              <a:t>ثروت سهامداران عمده تا به دو طريق افزايش مي يابد: دريافت سود نقدي يا منافع سرمايه اي سرمايه گذاران انگيز ه هاي مختلفي جهت خريد سهم دارند برخي از انها با اين انگيز ه سهام عادي شركت را خريداري مي كنند كه به طور مستمر ساليانه مبلغي به عنوان سود سهم عادي دريافت كنند ‚ در حاليكه برخي ديگر به اميد برخو رداري از افزايش قيمت سهام به خريد سهم عادي اقدام مي كنند ‚ برخي دگير نيز با هدف دريافت سود سهام و افزايش قيمت سهام به صورت توام سهام  عادي مي خرند </a:t>
            </a:r>
            <a:r>
              <a:rPr lang="fa-IR" sz="2400" dirty="0" smtClean="0">
                <a:latin typeface="Arial" pitchFamily="34" charset="0"/>
                <a:cs typeface="Andalus"/>
              </a:rPr>
              <a:t>‚</a:t>
            </a:r>
            <a:r>
              <a:rPr lang="fa-IR" sz="2400" dirty="0" smtClean="0">
                <a:latin typeface="Arial" pitchFamily="34" charset="0"/>
                <a:cs typeface="Arial" pitchFamily="34" charset="0"/>
              </a:rPr>
              <a:t>به همين دليل مديريت بايد جهت براورده نمودن انتظارات سهامداران شركت سياستهاي متفاوتي را اتخاذ نمايد از جمله اين سياست ها سياست تقسيم سود مي باشد كه مديريت مي تواند با اتخاذ سياست هاي مناسب در راستاي حداكثر كردن سود شركت و در نها يت حداكثر كردن ثروت سهامداران گام بردارد.</a:t>
            </a:r>
          </a:p>
          <a:p>
            <a:pPr algn="r"/>
            <a:r>
              <a:rPr lang="fa-IR" sz="2400" dirty="0" smtClean="0">
                <a:latin typeface="Arial" pitchFamily="34" charset="0"/>
                <a:cs typeface="Arial" pitchFamily="34" charset="0"/>
              </a:rPr>
              <a:t/>
            </a:r>
            <a:br>
              <a:rPr lang="fa-IR" sz="2400" dirty="0" smtClean="0">
                <a:latin typeface="Arial" pitchFamily="34" charset="0"/>
                <a:cs typeface="Arial" pitchFamily="34" charset="0"/>
              </a:rPr>
            </a:br>
            <a:r>
              <a:rPr lang="fa-IR" sz="2400" dirty="0" smtClean="0">
                <a:latin typeface="Arial" pitchFamily="34" charset="0"/>
                <a:cs typeface="Arial" pitchFamily="34" charset="0"/>
              </a:rPr>
              <a:t> مهمترين هدف سياست تقسيم سود نيز به حداكثر رسانيدن ثروت سهامداران مي باشد.</a:t>
            </a:r>
            <a:endParaRPr lang="en-US" sz="2400" dirty="0"/>
          </a:p>
        </p:txBody>
      </p:sp>
      <p:sp>
        <p:nvSpPr>
          <p:cNvPr id="7" name="Rectangle 6"/>
          <p:cNvSpPr/>
          <p:nvPr/>
        </p:nvSpPr>
        <p:spPr>
          <a:xfrm>
            <a:off x="4275284" y="500042"/>
            <a:ext cx="4868716" cy="523220"/>
          </a:xfrm>
          <a:prstGeom prst="rect">
            <a:avLst/>
          </a:prstGeom>
        </p:spPr>
        <p:txBody>
          <a:bodyPr wrap="square">
            <a:spAutoFit/>
          </a:bodyPr>
          <a:lstStyle/>
          <a:p>
            <a:pPr algn="r"/>
            <a:r>
              <a:rPr lang="fa-IR" sz="2800" b="1" dirty="0" smtClean="0"/>
              <a:t>مقدمه</a:t>
            </a:r>
            <a:endParaRPr lang="en-US" sz="2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57158" y="142852"/>
            <a:ext cx="8786842" cy="6001643"/>
          </a:xfrm>
          <a:prstGeom prst="rect">
            <a:avLst/>
          </a:prstGeom>
        </p:spPr>
        <p:txBody>
          <a:bodyPr wrap="square">
            <a:spAutoFit/>
          </a:bodyPr>
          <a:lstStyle/>
          <a:p>
            <a:pPr algn="r"/>
            <a:r>
              <a:rPr lang="fa-IR" sz="2400" dirty="0" smtClean="0">
                <a:latin typeface="Arial" pitchFamily="34" charset="0"/>
                <a:cs typeface="Arial" pitchFamily="34" charset="0"/>
              </a:rPr>
              <a:t>3. با اتخاذ سياست تقسيم سود ثابت هم نياز سهامدارني كه در امدشان منحصر به سود سها مشان است برطرف مي شود و هم رشد شركت از محل منابع مالي داخلي تا حدودي تامين مي گردد.</a:t>
            </a:r>
          </a:p>
          <a:p>
            <a:pPr algn="r"/>
            <a:r>
              <a:rPr lang="fa-IR" sz="2400" dirty="0" smtClean="0">
                <a:latin typeface="Arial" pitchFamily="34" charset="0"/>
                <a:cs typeface="Arial" pitchFamily="34" charset="0"/>
              </a:rPr>
              <a:t>4. هنگامي كه شركتي اعلام كند كه سود سهامي را به طور مرتب و منظم پرداخت خواهد كرد ‚ سرمايه گذاران اين اعلام را به عنوان نشاني از اطمينان وضعيت سود اوري و مالي شركت قلمداد مي كنند.</a:t>
            </a:r>
          </a:p>
          <a:p>
            <a:pPr algn="r"/>
            <a:r>
              <a:rPr lang="fa-IR" sz="2400" dirty="0" smtClean="0">
                <a:latin typeface="Arial" pitchFamily="34" charset="0"/>
                <a:cs typeface="Arial" pitchFamily="34" charset="0"/>
              </a:rPr>
              <a:t>5. با اتخاذ روش تقسيم سود ثابت ‚ مديريت شركت مي تواند به روال عادي در فواصل زماني منظم پرداخت سود سهام را اعلام نمايد و براي اين منظور برنامه ريزي نقدينگي انجام دهد.</a:t>
            </a:r>
          </a:p>
          <a:p>
            <a:pPr algn="r"/>
            <a:r>
              <a:rPr lang="fa-IR" sz="2400" dirty="0" smtClean="0">
                <a:latin typeface="Arial" pitchFamily="34" charset="0"/>
                <a:cs typeface="Arial" pitchFamily="34" charset="0"/>
              </a:rPr>
              <a:t>6. در موارد ي كه سود هاي انباشه ناشي از تفاوت عايدات سهام و سود سهام پرداخت شده به اندازه كافي باشد ‚ مي تواند پرداخت يك سود سهام  اضافي را اعلام دارد.</a:t>
            </a:r>
          </a:p>
          <a:p>
            <a:pPr algn="r"/>
            <a:r>
              <a:rPr lang="fa-IR" sz="2400" dirty="0" smtClean="0">
                <a:latin typeface="Arial" pitchFamily="34" charset="0"/>
                <a:cs typeface="Arial" pitchFamily="34" charset="0"/>
              </a:rPr>
              <a:t>7. سهامداران مي توانند با افزايش سود نقدي در مورد بهبود و خوش بين بودن مديران نسبت به ايند ه علائمي </a:t>
            </a:r>
          </a:p>
          <a:p>
            <a:pPr algn="r"/>
            <a:r>
              <a:rPr lang="fa-IR" sz="2400" dirty="0" smtClean="0">
                <a:latin typeface="Arial" pitchFamily="34" charset="0"/>
                <a:cs typeface="Arial" pitchFamily="34" charset="0"/>
              </a:rPr>
              <a:t>بدست اورند .</a:t>
            </a:r>
          </a:p>
          <a:p>
            <a:pPr algn="r"/>
            <a:r>
              <a:rPr lang="fa-IR" sz="2400" dirty="0" smtClean="0">
                <a:latin typeface="Arial" pitchFamily="34" charset="0"/>
                <a:cs typeface="Arial" pitchFamily="34" charset="0"/>
              </a:rPr>
              <a:t>ايراد اين روش اين است كه شركت در سال هايي كه نياز به پول دارد به علت تقسيم سود ثابت مجبور است كه از منابع مالي خارجي تامين مالي نمايد.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875334" y="642918"/>
            <a:ext cx="5268665" cy="523220"/>
          </a:xfrm>
          <a:prstGeom prst="rect">
            <a:avLst/>
          </a:prstGeom>
        </p:spPr>
        <p:txBody>
          <a:bodyPr wrap="square">
            <a:spAutoFit/>
          </a:bodyPr>
          <a:lstStyle/>
          <a:p>
            <a:pPr algn="r"/>
            <a:r>
              <a:rPr lang="fa-IR" sz="2800" b="1" dirty="0" smtClean="0"/>
              <a:t>تقسيم سود متغير</a:t>
            </a:r>
            <a:endParaRPr lang="en-US" sz="2800" b="1" dirty="0"/>
          </a:p>
        </p:txBody>
      </p:sp>
      <p:sp>
        <p:nvSpPr>
          <p:cNvPr id="7" name="Rectangle 6"/>
          <p:cNvSpPr/>
          <p:nvPr/>
        </p:nvSpPr>
        <p:spPr>
          <a:xfrm>
            <a:off x="0" y="1214422"/>
            <a:ext cx="9144000" cy="2677656"/>
          </a:xfrm>
          <a:prstGeom prst="rect">
            <a:avLst/>
          </a:prstGeom>
        </p:spPr>
        <p:txBody>
          <a:bodyPr wrap="square">
            <a:spAutoFit/>
          </a:bodyPr>
          <a:lstStyle/>
          <a:p>
            <a:pPr algn="r"/>
            <a:r>
              <a:rPr lang="fa-IR" sz="2400" dirty="0" smtClean="0">
                <a:latin typeface="Arial" pitchFamily="34" charset="0"/>
                <a:cs typeface="Arial" pitchFamily="34" charset="0"/>
              </a:rPr>
              <a:t>برخي شركت ها همه ساله درصد معيني از سود خودشان را بين سهامداران تقسيم مي كنند. چنين سياستي باعث خواهد شد كه سود پرداختي به سهامداران همراه با نوسانات سود خالص تغيير يابد . به عنوان مثال شركت هميشه چهل درصد  از سود هر سهم را تقسيم مي كند . اين روش تقسيم سود به شركت اين اطمينان را خواهد داد كه كسر منابع مالي يا مازاد منابع مالي ناشي از تقسيم سود ثابت را نداشته باشد. اين روش به دليل اينكه ميزان سود دريافتي متغير و نامعلوم مي شود ‚ مخصوصا براي سهامداراني كه متكي به دريافت سود هستند روش خوشايندي نيست.</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0" y="714356"/>
            <a:ext cx="9144000" cy="523220"/>
          </a:xfrm>
          <a:prstGeom prst="rect">
            <a:avLst/>
          </a:prstGeom>
        </p:spPr>
        <p:txBody>
          <a:bodyPr wrap="square">
            <a:spAutoFit/>
          </a:bodyPr>
          <a:lstStyle/>
          <a:p>
            <a:pPr algn="r"/>
            <a:r>
              <a:rPr lang="fa-IR" sz="2800" b="1" dirty="0" smtClean="0"/>
              <a:t>تقسيم سود ثابت به علاوه حاشيه متغير</a:t>
            </a:r>
            <a:endParaRPr lang="en-US" sz="2800" b="1" dirty="0"/>
          </a:p>
        </p:txBody>
      </p:sp>
      <p:sp>
        <p:nvSpPr>
          <p:cNvPr id="7" name="Rectangle 6"/>
          <p:cNvSpPr/>
          <p:nvPr/>
        </p:nvSpPr>
        <p:spPr>
          <a:xfrm>
            <a:off x="0" y="1285860"/>
            <a:ext cx="9144000" cy="1569660"/>
          </a:xfrm>
          <a:prstGeom prst="rect">
            <a:avLst/>
          </a:prstGeom>
        </p:spPr>
        <p:txBody>
          <a:bodyPr wrap="square">
            <a:spAutoFit/>
          </a:bodyPr>
          <a:lstStyle/>
          <a:p>
            <a:pPr algn="r"/>
            <a:r>
              <a:rPr lang="fa-IR" sz="2400" dirty="0" smtClean="0">
                <a:latin typeface="Arial" pitchFamily="34" charset="0"/>
                <a:cs typeface="Arial" pitchFamily="34" charset="0"/>
              </a:rPr>
              <a:t>در اين سياست‚ شركتي مبلغ كمي را بطور دايم به سهامداران پردخت  مي كند و با افزايش و كاهش سود ‚ در صدي را به ان اضافه مي كند. در سالهاي رونق ‚ شركت مبلغ اضافه را پرداخت و سالهايي كه سود اوري خوب نبوده يا شركت به منابع مالي نياز دارد مبلغ اضافه را پرداخت نمي كند.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420082" y="500042"/>
            <a:ext cx="5723918" cy="523220"/>
          </a:xfrm>
          <a:prstGeom prst="rect">
            <a:avLst/>
          </a:prstGeom>
        </p:spPr>
        <p:txBody>
          <a:bodyPr wrap="square">
            <a:spAutoFit/>
          </a:bodyPr>
          <a:lstStyle/>
          <a:p>
            <a:pPr algn="r"/>
            <a:r>
              <a:rPr lang="fa-IR" sz="2800" b="1" dirty="0" smtClean="0"/>
              <a:t>تقسيم سود باقي مانده (مازاد)</a:t>
            </a:r>
            <a:endParaRPr lang="en-US" sz="2800" b="1" dirty="0"/>
          </a:p>
        </p:txBody>
      </p:sp>
      <p:sp>
        <p:nvSpPr>
          <p:cNvPr id="7" name="Rectangle 6"/>
          <p:cNvSpPr/>
          <p:nvPr/>
        </p:nvSpPr>
        <p:spPr>
          <a:xfrm>
            <a:off x="0" y="1285860"/>
            <a:ext cx="9144000" cy="3046988"/>
          </a:xfrm>
          <a:prstGeom prst="rect">
            <a:avLst/>
          </a:prstGeom>
        </p:spPr>
        <p:txBody>
          <a:bodyPr wrap="square">
            <a:spAutoFit/>
          </a:bodyPr>
          <a:lstStyle/>
          <a:p>
            <a:pPr algn="r"/>
            <a:r>
              <a:rPr lang="fa-IR" sz="2400" dirty="0" smtClean="0">
                <a:latin typeface="Arial" pitchFamily="34" charset="0"/>
                <a:cs typeface="Arial" pitchFamily="34" charset="0"/>
              </a:rPr>
              <a:t>در اين سياست ‚ نسبت سود تقسيمي به تبعيت از چهار عامل به شرح زير تعيين مي شود :</a:t>
            </a:r>
          </a:p>
          <a:p>
            <a:pPr marL="514350" indent="-514350" algn="r"/>
            <a:r>
              <a:rPr lang="fa-IR" sz="2400" dirty="0" smtClean="0">
                <a:latin typeface="Arial" pitchFamily="34" charset="0"/>
                <a:cs typeface="Arial" pitchFamily="34" charset="0"/>
              </a:rPr>
              <a:t>1. اولويت سرمايه گذار براي سود نقدي  در مقايسه با منافع سرمايه اي‚</a:t>
            </a:r>
          </a:p>
          <a:p>
            <a:pPr marL="514350" indent="-514350" algn="r"/>
            <a:r>
              <a:rPr lang="fa-IR" sz="2400" dirty="0" smtClean="0">
                <a:latin typeface="Arial" pitchFamily="34" charset="0"/>
                <a:cs typeface="Arial" pitchFamily="34" charset="0"/>
              </a:rPr>
              <a:t>2.فرصتهاي سرمايه گذاري شركت</a:t>
            </a:r>
          </a:p>
          <a:p>
            <a:pPr marL="514350" indent="-514350" algn="r"/>
            <a:r>
              <a:rPr lang="fa-IR" sz="2400" dirty="0" smtClean="0">
                <a:latin typeface="Arial" pitchFamily="34" charset="0"/>
                <a:cs typeface="Arial" pitchFamily="34" charset="0"/>
              </a:rPr>
              <a:t>3. ساختار مالي مطلوب </a:t>
            </a:r>
          </a:p>
          <a:p>
            <a:pPr marL="514350" indent="-514350" algn="r"/>
            <a:r>
              <a:rPr lang="fa-IR" sz="2400" dirty="0" smtClean="0">
                <a:latin typeface="Arial" pitchFamily="34" charset="0"/>
                <a:cs typeface="Arial" pitchFamily="34" charset="0"/>
              </a:rPr>
              <a:t>4. در دسترس بودن منابع مالي خارجي و هزينه هاي مربوطه.</a:t>
            </a:r>
          </a:p>
          <a:p>
            <a:pPr marL="514350" indent="-514350" algn="r"/>
            <a:r>
              <a:rPr lang="fa-IR" sz="2400" dirty="0" smtClean="0">
                <a:latin typeface="Arial" pitchFamily="34" charset="0"/>
                <a:cs typeface="Arial" pitchFamily="34" charset="0"/>
              </a:rPr>
              <a:t>روش تقسيم سود شركت از تركيب عوامل فوق در قالب الگوي سود تقسيمي باقي مانده تعيين مي شود براساس اين الگوي هنگامي كه شركت درباره نسبت سود تقسيمي مطلوب تصميم مي گيرد.</a:t>
            </a:r>
            <a:endParaRPr lang="en-US" sz="2400" dirty="0">
              <a:latin typeface="Arial" pitchFamily="34" charset="0"/>
              <a:cs typeface="Arial" pitchFamily="34" charset="0"/>
            </a:endParaRPr>
          </a:p>
        </p:txBody>
      </p:sp>
      <p:sp>
        <p:nvSpPr>
          <p:cNvPr id="8" name="Rectangle 7"/>
          <p:cNvSpPr/>
          <p:nvPr/>
        </p:nvSpPr>
        <p:spPr>
          <a:xfrm>
            <a:off x="3124328" y="3929066"/>
            <a:ext cx="4305192" cy="461665"/>
          </a:xfrm>
          <a:prstGeom prst="rect">
            <a:avLst/>
          </a:prstGeom>
        </p:spPr>
        <p:txBody>
          <a:bodyPr wrap="square">
            <a:spAutoFit/>
          </a:bodyPr>
          <a:lstStyle/>
          <a:p>
            <a:pPr algn="r"/>
            <a:r>
              <a:rPr lang="fa-IR" sz="2400" dirty="0" smtClean="0"/>
              <a:t>چهار مرحله</a:t>
            </a:r>
            <a:r>
              <a:rPr lang="fa-IR" sz="2400" dirty="0" smtClean="0">
                <a:cs typeface="Andalus"/>
              </a:rPr>
              <a:t>‚ </a:t>
            </a:r>
            <a:r>
              <a:rPr lang="fa-IR" sz="2400" dirty="0" smtClean="0">
                <a:latin typeface="Arial" pitchFamily="34" charset="0"/>
                <a:cs typeface="Arial" pitchFamily="34" charset="0"/>
              </a:rPr>
              <a:t>به شرح زير طي نمايد</a:t>
            </a:r>
            <a:r>
              <a:rPr lang="fa-IR" sz="2400" dirty="0" smtClean="0">
                <a:cs typeface="Andalus"/>
              </a:rPr>
              <a:t>:</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0" y="428605"/>
            <a:ext cx="9144000" cy="3416320"/>
          </a:xfrm>
          <a:prstGeom prst="rect">
            <a:avLst/>
          </a:prstGeom>
        </p:spPr>
        <p:txBody>
          <a:bodyPr wrap="square">
            <a:spAutoFit/>
          </a:bodyPr>
          <a:lstStyle/>
          <a:p>
            <a:pPr marL="514350" indent="-514350" algn="r"/>
            <a:r>
              <a:rPr lang="fa-IR" sz="2400" dirty="0" smtClean="0">
                <a:latin typeface="Arial" pitchFamily="34" charset="0"/>
                <a:cs typeface="Arial" pitchFamily="34" charset="0"/>
              </a:rPr>
              <a:t> 1</a:t>
            </a:r>
            <a:r>
              <a:rPr lang="fa-IR" sz="2400" dirty="0" smtClean="0">
                <a:latin typeface="Arial" pitchFamily="34" charset="0"/>
                <a:cs typeface="Arial" pitchFamily="34" charset="0"/>
              </a:rPr>
              <a:t>. شركت بودجه سرمايه اي مطلوب را تعيين كند ‚</a:t>
            </a:r>
          </a:p>
          <a:p>
            <a:pPr marL="514350" indent="-514350" algn="r"/>
            <a:r>
              <a:rPr lang="fa-IR" sz="2400" dirty="0" smtClean="0">
                <a:latin typeface="Arial" pitchFamily="34" charset="0"/>
                <a:cs typeface="Arial" pitchFamily="34" charset="0"/>
              </a:rPr>
              <a:t>2. سهم حقوق صاحبان مورد نياز براي تعيين بودجه مزبور را با توجه به ساختار مالي مطلوب مشخص نمايد ‚</a:t>
            </a:r>
          </a:p>
          <a:p>
            <a:pPr marL="514350" indent="-514350" algn="r"/>
            <a:r>
              <a:rPr lang="fa-IR" sz="2400" dirty="0" smtClean="0">
                <a:latin typeface="Arial" pitchFamily="34" charset="0"/>
                <a:cs typeface="Arial" pitchFamily="34" charset="0"/>
              </a:rPr>
              <a:t>3. تا انجا كه امكان دارد براي تامين نياز ها  از سود انباشته شود ‚ </a:t>
            </a:r>
          </a:p>
          <a:p>
            <a:pPr marL="514350" indent="-514350" algn="r"/>
            <a:r>
              <a:rPr lang="fa-IR" sz="2400" dirty="0" smtClean="0">
                <a:latin typeface="Arial" pitchFamily="34" charset="0"/>
                <a:cs typeface="Arial" pitchFamily="34" charset="0"/>
              </a:rPr>
              <a:t>4. تنها زماني سود نقدي پرداخت كند كه سود خالص موجود بيش ازمبلغي باشد كه براي نياز هاي مربوطه به بودجه سرمايه اي مطاوب ‚ وجود دارد.</a:t>
            </a:r>
          </a:p>
          <a:p>
            <a:pPr marL="514350" indent="-514350" algn="r"/>
            <a:r>
              <a:rPr lang="fa-IR" sz="2400" dirty="0" smtClean="0">
                <a:latin typeface="Arial" pitchFamily="34" charset="0"/>
                <a:cs typeface="Arial" pitchFamily="34" charset="0"/>
              </a:rPr>
              <a:t>اگر شرگتي سياست تقسيمي باقيمانده را به صورتي دقيق به اجرا در اورد در ان صورت سود تقسيمي پرداختي در هر سال مي توان به صورت زير نوشت :</a:t>
            </a:r>
          </a:p>
          <a:p>
            <a:pPr marL="514350" indent="-514350" algn="r"/>
            <a:r>
              <a:rPr lang="fa-IR" sz="2400" dirty="0" smtClean="0">
                <a:latin typeface="Arial" pitchFamily="34" charset="0"/>
                <a:cs typeface="Arial" pitchFamily="34" charset="0"/>
              </a:rPr>
              <a:t>سود تقسيمي =سود خالص –سود انباشته لازم براي تامين مالي طرحهاي جديد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253370" y="428604"/>
            <a:ext cx="5890630" cy="523220"/>
          </a:xfrm>
          <a:prstGeom prst="rect">
            <a:avLst/>
          </a:prstGeom>
        </p:spPr>
        <p:txBody>
          <a:bodyPr wrap="square">
            <a:spAutoFit/>
          </a:bodyPr>
          <a:lstStyle/>
          <a:p>
            <a:pPr algn="r"/>
            <a:r>
              <a:rPr lang="fa-IR" sz="2800" b="1" dirty="0" smtClean="0"/>
              <a:t>عوامل موثر برسياست تقسيم سود</a:t>
            </a:r>
            <a:endParaRPr lang="en-US" sz="2800" b="1" dirty="0"/>
          </a:p>
        </p:txBody>
      </p:sp>
      <p:sp>
        <p:nvSpPr>
          <p:cNvPr id="4" name="Rectangle 3"/>
          <p:cNvSpPr/>
          <p:nvPr/>
        </p:nvSpPr>
        <p:spPr>
          <a:xfrm>
            <a:off x="0" y="1071547"/>
            <a:ext cx="9144000" cy="2308324"/>
          </a:xfrm>
          <a:prstGeom prst="rect">
            <a:avLst/>
          </a:prstGeom>
        </p:spPr>
        <p:txBody>
          <a:bodyPr wrap="square">
            <a:spAutoFit/>
          </a:bodyPr>
          <a:lstStyle/>
          <a:p>
            <a:pPr algn="r"/>
            <a:r>
              <a:rPr lang="fa-IR" sz="2400" dirty="0" smtClean="0">
                <a:latin typeface="Arial" pitchFamily="34" charset="0"/>
                <a:cs typeface="Arial" pitchFamily="34" charset="0"/>
              </a:rPr>
              <a:t>مطالعاتي كه در مورد سياستهاي تقسيم سود در موسسات انجام شده ‚ نشان داده است كه سياستهاي تقسيم سود بكار گرفته شده از سوي موسسات ‚ عملا مبتني بر هيچ يك از مفروضات و مدلهاي ارايه شده نيست. حال اين سوال مطرح مي شود كه موسسات چگونه سياتهاي تقسيم سود خود را اتخاذ مي كنند؟</a:t>
            </a:r>
          </a:p>
          <a:p>
            <a:pPr algn="r"/>
            <a:r>
              <a:rPr lang="fa-IR" sz="2400" dirty="0" smtClean="0">
                <a:latin typeface="Arial" pitchFamily="34" charset="0"/>
                <a:cs typeface="Arial" pitchFamily="34" charset="0"/>
              </a:rPr>
              <a:t>پاسخ به اين سوال نيازمند توضيح علل اختلافت بين سياستهاي تقسيم سود بلند مدت در چارچوب عوامل موثر بر تقسيم سود است.</a:t>
            </a:r>
            <a:endParaRPr lang="en-US" sz="2400" dirty="0">
              <a:latin typeface="Arial" pitchFamily="34" charset="0"/>
              <a:cs typeface="Arial" pitchFamily="34" charset="0"/>
            </a:endParaRPr>
          </a:p>
        </p:txBody>
      </p:sp>
      <p:sp>
        <p:nvSpPr>
          <p:cNvPr id="5" name="Rectangle 4"/>
          <p:cNvSpPr/>
          <p:nvPr/>
        </p:nvSpPr>
        <p:spPr>
          <a:xfrm>
            <a:off x="1000100" y="3286124"/>
            <a:ext cx="8143900" cy="523220"/>
          </a:xfrm>
          <a:prstGeom prst="rect">
            <a:avLst/>
          </a:prstGeom>
        </p:spPr>
        <p:txBody>
          <a:bodyPr wrap="square">
            <a:spAutoFit/>
          </a:bodyPr>
          <a:lstStyle/>
          <a:p>
            <a:pPr algn="r"/>
            <a:r>
              <a:rPr lang="fa-IR" sz="2800" b="1" dirty="0" smtClean="0"/>
              <a:t> بطور كلي اين عوامل را مي توان به سه شرح ذيل تقسيم نمود:</a:t>
            </a:r>
            <a:endParaRPr lang="en-US" sz="2800" b="1" dirty="0"/>
          </a:p>
        </p:txBody>
      </p:sp>
      <p:sp>
        <p:nvSpPr>
          <p:cNvPr id="6" name="Rectangle 5"/>
          <p:cNvSpPr/>
          <p:nvPr/>
        </p:nvSpPr>
        <p:spPr>
          <a:xfrm>
            <a:off x="0" y="3786189"/>
            <a:ext cx="9144000" cy="1200329"/>
          </a:xfrm>
          <a:prstGeom prst="rect">
            <a:avLst/>
          </a:prstGeom>
        </p:spPr>
        <p:txBody>
          <a:bodyPr wrap="square">
            <a:spAutoFit/>
          </a:bodyPr>
          <a:lstStyle/>
          <a:p>
            <a:pPr algn="r"/>
            <a:r>
              <a:rPr lang="fa-IR" sz="2400" dirty="0" smtClean="0"/>
              <a:t>1. عوامل يا محدوديتهاي قانوني</a:t>
            </a:r>
          </a:p>
          <a:p>
            <a:pPr algn="r"/>
            <a:r>
              <a:rPr lang="fa-IR" sz="2400" dirty="0" smtClean="0"/>
              <a:t>2. الزامات ناشي از قرار دادها </a:t>
            </a:r>
          </a:p>
          <a:p>
            <a:pPr algn="r"/>
            <a:r>
              <a:rPr lang="fa-IR" sz="2400" dirty="0" smtClean="0"/>
              <a:t>3. محدوديت هاي داخلي</a:t>
            </a:r>
            <a:endParaRPr lang="en-US" sz="24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42908" y="285728"/>
            <a:ext cx="9286907" cy="523220"/>
          </a:xfrm>
          <a:prstGeom prst="rect">
            <a:avLst/>
          </a:prstGeom>
        </p:spPr>
        <p:txBody>
          <a:bodyPr wrap="square">
            <a:spAutoFit/>
          </a:bodyPr>
          <a:lstStyle/>
          <a:p>
            <a:pPr algn="r"/>
            <a:r>
              <a:rPr lang="fa-IR" sz="2800" b="1" dirty="0" smtClean="0"/>
              <a:t>عوامل يا محدوديتهاي قانوني</a:t>
            </a:r>
            <a:endParaRPr lang="en-US" sz="2800" b="1" dirty="0"/>
          </a:p>
        </p:txBody>
      </p:sp>
      <p:sp>
        <p:nvSpPr>
          <p:cNvPr id="4" name="Rectangle 3"/>
          <p:cNvSpPr/>
          <p:nvPr/>
        </p:nvSpPr>
        <p:spPr>
          <a:xfrm>
            <a:off x="0" y="928670"/>
            <a:ext cx="9144000" cy="1200329"/>
          </a:xfrm>
          <a:prstGeom prst="rect">
            <a:avLst/>
          </a:prstGeom>
        </p:spPr>
        <p:txBody>
          <a:bodyPr wrap="square">
            <a:spAutoFit/>
          </a:bodyPr>
          <a:lstStyle/>
          <a:p>
            <a:pPr algn="r"/>
            <a:r>
              <a:rPr lang="fa-IR" sz="2400" dirty="0" smtClean="0"/>
              <a:t>مقررات قانوني معمولا شركت ها را براي پرداخت سود سهام مجبور نمي كند بلكه بيشتر وضعيتهايي را كه در ان سود سهام نبايد پرداخت گردد مشخص مي نمايند . چنين وضعيتهائي كه ممكن است از طريق قانوني پرداخت سود منع گردد عبارتند از :</a:t>
            </a:r>
            <a:endParaRPr lang="en-US" sz="2400" dirty="0"/>
          </a:p>
        </p:txBody>
      </p:sp>
      <p:sp>
        <p:nvSpPr>
          <p:cNvPr id="5" name="Rectangle 4"/>
          <p:cNvSpPr/>
          <p:nvPr/>
        </p:nvSpPr>
        <p:spPr>
          <a:xfrm>
            <a:off x="3367984" y="2214554"/>
            <a:ext cx="5776016" cy="461665"/>
          </a:xfrm>
          <a:prstGeom prst="rect">
            <a:avLst/>
          </a:prstGeom>
        </p:spPr>
        <p:txBody>
          <a:bodyPr wrap="square">
            <a:spAutoFit/>
          </a:bodyPr>
          <a:lstStyle/>
          <a:p>
            <a:pPr algn="r"/>
            <a:r>
              <a:rPr lang="fa-IR" sz="2400" dirty="0" smtClean="0"/>
              <a:t>1. محدوديتهاي مربوط به سرمايه</a:t>
            </a:r>
            <a:endParaRPr lang="en-US" sz="2400" dirty="0"/>
          </a:p>
        </p:txBody>
      </p:sp>
      <p:sp>
        <p:nvSpPr>
          <p:cNvPr id="6" name="Rectangle 5"/>
          <p:cNvSpPr/>
          <p:nvPr/>
        </p:nvSpPr>
        <p:spPr>
          <a:xfrm>
            <a:off x="4059680" y="2571744"/>
            <a:ext cx="5084320" cy="461665"/>
          </a:xfrm>
          <a:prstGeom prst="rect">
            <a:avLst/>
          </a:prstGeom>
        </p:spPr>
        <p:txBody>
          <a:bodyPr wrap="square">
            <a:spAutoFit/>
          </a:bodyPr>
          <a:lstStyle/>
          <a:p>
            <a:pPr algn="r"/>
            <a:r>
              <a:rPr lang="fa-IR" sz="2400" dirty="0" smtClean="0"/>
              <a:t>2. سود خالص</a:t>
            </a:r>
            <a:endParaRPr lang="en-US" sz="2400" dirty="0"/>
          </a:p>
        </p:txBody>
      </p:sp>
      <p:sp>
        <p:nvSpPr>
          <p:cNvPr id="7" name="Rectangle 6"/>
          <p:cNvSpPr/>
          <p:nvPr/>
        </p:nvSpPr>
        <p:spPr>
          <a:xfrm>
            <a:off x="3955484" y="2928934"/>
            <a:ext cx="5188515" cy="461665"/>
          </a:xfrm>
          <a:prstGeom prst="rect">
            <a:avLst/>
          </a:prstGeom>
        </p:spPr>
        <p:txBody>
          <a:bodyPr wrap="square">
            <a:spAutoFit/>
          </a:bodyPr>
          <a:lstStyle/>
          <a:p>
            <a:pPr algn="r"/>
            <a:r>
              <a:rPr lang="fa-IR" sz="2400" dirty="0" smtClean="0"/>
              <a:t>3. مشكل نقدينگي</a:t>
            </a:r>
            <a:endParaRPr lang="en-US" sz="2400" dirty="0"/>
          </a:p>
        </p:txBody>
      </p:sp>
      <p:sp>
        <p:nvSpPr>
          <p:cNvPr id="8" name="Rectangle 7"/>
          <p:cNvSpPr/>
          <p:nvPr/>
        </p:nvSpPr>
        <p:spPr>
          <a:xfrm>
            <a:off x="3431302" y="3244334"/>
            <a:ext cx="5712697" cy="461665"/>
          </a:xfrm>
          <a:prstGeom prst="rect">
            <a:avLst/>
          </a:prstGeom>
        </p:spPr>
        <p:txBody>
          <a:bodyPr wrap="square">
            <a:spAutoFit/>
          </a:bodyPr>
          <a:lstStyle/>
          <a:p>
            <a:pPr algn="r"/>
            <a:r>
              <a:rPr lang="fa-IR" sz="2400" dirty="0" smtClean="0"/>
              <a:t>4. افزايش بي رويه سود انباشته</a:t>
            </a:r>
            <a:endParaRPr lang="en-US" sz="2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488209" y="357166"/>
            <a:ext cx="5655791" cy="523220"/>
          </a:xfrm>
          <a:prstGeom prst="rect">
            <a:avLst/>
          </a:prstGeom>
        </p:spPr>
        <p:txBody>
          <a:bodyPr wrap="square">
            <a:spAutoFit/>
          </a:bodyPr>
          <a:lstStyle/>
          <a:p>
            <a:pPr algn="r"/>
            <a:r>
              <a:rPr lang="fa-IR" sz="2800" b="1" dirty="0" smtClean="0"/>
              <a:t>الزامات ناشي از قراردادها</a:t>
            </a:r>
            <a:endParaRPr lang="en-US" sz="2800" b="1" dirty="0"/>
          </a:p>
        </p:txBody>
      </p:sp>
      <p:sp>
        <p:nvSpPr>
          <p:cNvPr id="7" name="Rectangle 6"/>
          <p:cNvSpPr/>
          <p:nvPr/>
        </p:nvSpPr>
        <p:spPr>
          <a:xfrm>
            <a:off x="0" y="889844"/>
            <a:ext cx="9144000" cy="4154984"/>
          </a:xfrm>
          <a:prstGeom prst="rect">
            <a:avLst/>
          </a:prstGeom>
        </p:spPr>
        <p:txBody>
          <a:bodyPr wrap="square">
            <a:spAutoFit/>
          </a:bodyPr>
          <a:lstStyle/>
          <a:p>
            <a:pPr algn="r"/>
            <a:r>
              <a:rPr lang="fa-IR" sz="2400" dirty="0" smtClean="0">
                <a:latin typeface="Arial" pitchFamily="34" charset="0"/>
                <a:cs typeface="Arial" pitchFamily="34" charset="0"/>
              </a:rPr>
              <a:t>ممكن است شركت در ازاي دريافت سرمايه خارجي٫ محدوديتهاي را در پرداخت سود نقدي تقبل نمايد. اين محدوديتهامعمولا در اثر قرار دادهاي وام٫ اجاره و يا انتشار سهام ممتاز پيش مي ايد. ممكن است طرف قرار داد شركت پرداخت سود سهام شركت را با روش هاي زير محدود نمايد:</a:t>
            </a:r>
          </a:p>
          <a:p>
            <a:pPr algn="r"/>
            <a:r>
              <a:rPr lang="fa-IR" sz="2400" dirty="0" smtClean="0">
                <a:latin typeface="Arial" pitchFamily="34" charset="0"/>
                <a:cs typeface="Arial" pitchFamily="34" charset="0"/>
              </a:rPr>
              <a:t>1. شركت ممكن است از پرداخت سود افزون بر درصد معيني از در امدها منع گردد.</a:t>
            </a:r>
          </a:p>
          <a:p>
            <a:pPr algn="r"/>
            <a:r>
              <a:rPr lang="fa-IR" sz="2400" dirty="0" smtClean="0">
                <a:latin typeface="Arial" pitchFamily="34" charset="0"/>
                <a:cs typeface="Arial" pitchFamily="34" charset="0"/>
              </a:rPr>
              <a:t>2. فقط بتواند يك مقدار معيني را به عنوان سود سهام بپردارد.</a:t>
            </a:r>
          </a:p>
          <a:p>
            <a:pPr algn="r"/>
            <a:r>
              <a:rPr lang="fa-IR" sz="2400" dirty="0" smtClean="0">
                <a:latin typeface="Arial" pitchFamily="34" charset="0"/>
                <a:cs typeface="Arial" pitchFamily="34" charset="0"/>
              </a:rPr>
              <a:t>3. ممكن است شركت ملزم به رعايت حداقلي در رابطه با سود نگهداري شده گردد.</a:t>
            </a:r>
          </a:p>
          <a:p>
            <a:pPr algn="r"/>
            <a:r>
              <a:rPr lang="fa-IR" sz="2400" dirty="0" smtClean="0">
                <a:latin typeface="Arial" pitchFamily="34" charset="0"/>
                <a:cs typeface="Arial" pitchFamily="34" charset="0"/>
              </a:rPr>
              <a:t>4. ممكن است شركت از تقسيم سود انباشته واندوخته ها منع گردد.</a:t>
            </a:r>
          </a:p>
          <a:p>
            <a:pPr algn="r"/>
            <a:r>
              <a:rPr lang="fa-IR" sz="2400" dirty="0" smtClean="0">
                <a:latin typeface="Arial" pitchFamily="34" charset="0"/>
                <a:cs typeface="Arial" pitchFamily="34" charset="0"/>
              </a:rPr>
              <a:t>اين محدوديت ها در مجموع باعث  مي گردد تا شركت به جاي پرداخت سود سهام در امد هاي خود را دوباره سرمايه گذاري كرده و موجب كاهش نسبت بدهي گردد و بدينوسيله حاشيه ايمني بستانكاران افزايش يابد.</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3701408" y="0"/>
            <a:ext cx="5442591" cy="523220"/>
          </a:xfrm>
          <a:prstGeom prst="rect">
            <a:avLst/>
          </a:prstGeom>
        </p:spPr>
        <p:txBody>
          <a:bodyPr wrap="square">
            <a:spAutoFit/>
          </a:bodyPr>
          <a:lstStyle/>
          <a:p>
            <a:pPr algn="r"/>
            <a:r>
              <a:rPr lang="fa-IR" sz="2800" b="1" dirty="0" smtClean="0"/>
              <a:t>محدوديت هاي داخلي</a:t>
            </a:r>
            <a:endParaRPr lang="en-US" sz="2800" b="1" dirty="0"/>
          </a:p>
        </p:txBody>
      </p:sp>
      <p:sp>
        <p:nvSpPr>
          <p:cNvPr id="7" name="Rectangle 6"/>
          <p:cNvSpPr/>
          <p:nvPr/>
        </p:nvSpPr>
        <p:spPr>
          <a:xfrm>
            <a:off x="0" y="571480"/>
            <a:ext cx="9144000" cy="6740307"/>
          </a:xfrm>
          <a:prstGeom prst="rect">
            <a:avLst/>
          </a:prstGeom>
        </p:spPr>
        <p:txBody>
          <a:bodyPr wrap="square">
            <a:spAutoFit/>
          </a:bodyPr>
          <a:lstStyle/>
          <a:p>
            <a:pPr algn="r"/>
            <a:r>
              <a:rPr lang="fa-IR" sz="2400" dirty="0" smtClean="0">
                <a:latin typeface="Arial" pitchFamily="34" charset="0"/>
                <a:cs typeface="Arial" pitchFamily="34" charset="0"/>
              </a:rPr>
              <a:t>زمانيكه پرداخت سود نقدي سهام از نظر محدوديتها و الزامات قانوني و قراردادي بلامانع باشد ٫بررسي عواملي مي گردد كه شركت را نه به اجبار بلكه به دليل بررسي شرايط داخلي خود٫ در پرداخت سود محدود مي سازد . برخي از مهمترين اين عوامل به شرح زير مي باشد:</a:t>
            </a:r>
          </a:p>
          <a:p>
            <a:pPr algn="r"/>
            <a:r>
              <a:rPr lang="fa-IR" sz="2400" dirty="0" smtClean="0">
                <a:latin typeface="Arial" pitchFamily="34" charset="0"/>
                <a:cs typeface="Arial" pitchFamily="34" charset="0"/>
              </a:rPr>
              <a:t>1. محتواي اطلاعاتي تقسيم سود</a:t>
            </a:r>
          </a:p>
          <a:p>
            <a:pPr algn="r"/>
            <a:r>
              <a:rPr lang="fa-IR" sz="2400" dirty="0" smtClean="0">
                <a:latin typeface="Arial" pitchFamily="34" charset="0"/>
                <a:cs typeface="Arial" pitchFamily="34" charset="0"/>
              </a:rPr>
              <a:t>2. علايق سرمايه گذاران</a:t>
            </a:r>
          </a:p>
          <a:p>
            <a:pPr algn="r"/>
            <a:r>
              <a:rPr lang="fa-IR" sz="2400" dirty="0" smtClean="0">
                <a:latin typeface="Arial" pitchFamily="34" charset="0"/>
                <a:cs typeface="Arial" pitchFamily="34" charset="0"/>
              </a:rPr>
              <a:t>3. سود اوري فرصت هاي اتي</a:t>
            </a:r>
          </a:p>
          <a:p>
            <a:pPr algn="r"/>
            <a:r>
              <a:rPr lang="fa-IR" sz="2400" dirty="0" smtClean="0">
                <a:latin typeface="Arial" pitchFamily="34" charset="0"/>
                <a:cs typeface="Arial" pitchFamily="34" charset="0"/>
              </a:rPr>
              <a:t>4. وضعيت نقدنيگي</a:t>
            </a:r>
          </a:p>
          <a:p>
            <a:pPr algn="r"/>
            <a:r>
              <a:rPr lang="fa-IR" sz="2400" dirty="0" smtClean="0">
                <a:latin typeface="Arial" pitchFamily="34" charset="0"/>
                <a:cs typeface="Arial" pitchFamily="34" charset="0"/>
              </a:rPr>
              <a:t>5. هزينه انتشار</a:t>
            </a:r>
          </a:p>
          <a:p>
            <a:pPr algn="r"/>
            <a:r>
              <a:rPr lang="fa-IR" sz="2400" dirty="0" smtClean="0">
                <a:latin typeface="Arial" pitchFamily="34" charset="0"/>
                <a:cs typeface="Arial" pitchFamily="34" charset="0"/>
              </a:rPr>
              <a:t>6. تورم</a:t>
            </a:r>
          </a:p>
          <a:p>
            <a:pPr algn="r"/>
            <a:r>
              <a:rPr lang="fa-IR" sz="2400" dirty="0" smtClean="0">
                <a:latin typeface="Arial" pitchFamily="34" charset="0"/>
                <a:cs typeface="Arial" pitchFamily="34" charset="0"/>
              </a:rPr>
              <a:t>7.كنترل اداره امور شركت</a:t>
            </a:r>
          </a:p>
          <a:p>
            <a:pPr algn="r"/>
            <a:r>
              <a:rPr lang="fa-IR" sz="2400" dirty="0" smtClean="0">
                <a:latin typeface="Arial" pitchFamily="34" charset="0"/>
                <a:cs typeface="Arial" pitchFamily="34" charset="0"/>
              </a:rPr>
              <a:t>8. درجه اهرم مالي</a:t>
            </a:r>
          </a:p>
          <a:p>
            <a:pPr algn="r"/>
            <a:r>
              <a:rPr lang="fa-IR" sz="2400" dirty="0" smtClean="0">
                <a:latin typeface="Arial" pitchFamily="34" charset="0"/>
                <a:cs typeface="Arial" pitchFamily="34" charset="0"/>
              </a:rPr>
              <a:t>9. نياز هاي نقدنيگي احتياطي</a:t>
            </a:r>
          </a:p>
          <a:p>
            <a:pPr algn="r"/>
            <a:r>
              <a:rPr lang="fa-IR" sz="2400" dirty="0" smtClean="0">
                <a:latin typeface="Arial" pitchFamily="34" charset="0"/>
                <a:cs typeface="Arial" pitchFamily="34" charset="0"/>
              </a:rPr>
              <a:t>10 . هزينه هاي نقل وانتقال وتقسيم پذيري سهام</a:t>
            </a:r>
          </a:p>
          <a:p>
            <a:pPr algn="r"/>
            <a:r>
              <a:rPr lang="fa-IR" sz="2400" dirty="0" smtClean="0">
                <a:latin typeface="Arial" pitchFamily="34" charset="0"/>
                <a:cs typeface="Arial" pitchFamily="34" charset="0"/>
              </a:rPr>
              <a:t>11. توانايي استقراض</a:t>
            </a:r>
          </a:p>
          <a:p>
            <a:pPr algn="r"/>
            <a:r>
              <a:rPr lang="fa-IR" sz="2400" dirty="0" smtClean="0">
                <a:latin typeface="Arial" pitchFamily="34" charset="0"/>
                <a:cs typeface="Arial" pitchFamily="34" charset="0"/>
              </a:rPr>
              <a:t>12. باز پرداخت بدهي</a:t>
            </a:r>
          </a:p>
          <a:p>
            <a:pPr algn="r"/>
            <a:r>
              <a:rPr lang="fa-IR" sz="2400" dirty="0" smtClean="0">
                <a:latin typeface="Arial" pitchFamily="34" charset="0"/>
                <a:cs typeface="Arial" pitchFamily="34" charset="0"/>
              </a:rPr>
              <a:t>13. تاثير دوره هاي تجاري</a:t>
            </a:r>
          </a:p>
          <a:p>
            <a:pPr algn="r"/>
            <a:r>
              <a:rPr lang="fa-IR" sz="2400" dirty="0" smtClean="0">
                <a:latin typeface="Arial" pitchFamily="34" charset="0"/>
                <a:cs typeface="Arial" pitchFamily="34" charset="0"/>
              </a:rPr>
              <a:t>14</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4100"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4101" name="Rectangle 5"/>
          <p:cNvSpPr>
            <a:spLocks noChangeArrowheads="1"/>
          </p:cNvSpPr>
          <p:nvPr/>
        </p:nvSpPr>
        <p:spPr bwMode="auto">
          <a:xfrm>
            <a:off x="0" y="-571500"/>
            <a:ext cx="9144000" cy="338137"/>
          </a:xfrm>
          <a:prstGeom prst="rect">
            <a:avLst/>
          </a:prstGeom>
          <a:noFill/>
          <a:ln w="9525">
            <a:noFill/>
            <a:miter lim="800000"/>
            <a:headEnd/>
            <a:tailEnd/>
          </a:ln>
        </p:spPr>
        <p:txBody>
          <a:bodyPr>
            <a:spAutoFit/>
          </a:bodyPr>
          <a:lstStyle/>
          <a:p>
            <a:pPr>
              <a:lnSpc>
                <a:spcPct val="80000"/>
              </a:lnSpc>
            </a:pPr>
            <a:endParaRPr lang="en-US" sz="2000"/>
          </a:p>
        </p:txBody>
      </p:sp>
      <p:sp>
        <p:nvSpPr>
          <p:cNvPr id="6" name="Rectangle 5"/>
          <p:cNvSpPr/>
          <p:nvPr/>
        </p:nvSpPr>
        <p:spPr>
          <a:xfrm>
            <a:off x="2286000" y="214290"/>
            <a:ext cx="6858000" cy="1200329"/>
          </a:xfrm>
          <a:prstGeom prst="rect">
            <a:avLst/>
          </a:prstGeom>
        </p:spPr>
        <p:txBody>
          <a:bodyPr wrap="square">
            <a:spAutoFit/>
          </a:bodyPr>
          <a:lstStyle/>
          <a:p>
            <a:pPr algn="r"/>
            <a:r>
              <a:rPr lang="fa-IR" sz="2400" dirty="0" smtClean="0">
                <a:latin typeface="Arial" pitchFamily="34" charset="0"/>
                <a:cs typeface="Arial" pitchFamily="34" charset="0"/>
              </a:rPr>
              <a:t>14. پراكندگي سهامداران</a:t>
            </a:r>
          </a:p>
          <a:p>
            <a:pPr algn="r"/>
            <a:r>
              <a:rPr lang="fa-IR" sz="2400" dirty="0" smtClean="0">
                <a:latin typeface="Arial" pitchFamily="34" charset="0"/>
                <a:cs typeface="Arial" pitchFamily="34" charset="0"/>
              </a:rPr>
              <a:t>15. حفظ ساختار مالي</a:t>
            </a:r>
          </a:p>
          <a:p>
            <a:pPr algn="r"/>
            <a:r>
              <a:rPr lang="fa-IR" sz="2400" dirty="0" smtClean="0">
                <a:latin typeface="Arial" pitchFamily="34" charset="0"/>
                <a:cs typeface="Arial" pitchFamily="34" charset="0"/>
              </a:rPr>
              <a:t>16. هزينه نمايندگي</a:t>
            </a:r>
            <a:endParaRPr lang="en-US" sz="2400" dirty="0">
              <a:latin typeface="Arial" pitchFamily="34" charset="0"/>
              <a:cs typeface="Arial" pitchFamily="34" charset="0"/>
            </a:endParaRPr>
          </a:p>
        </p:txBody>
      </p:sp>
      <p:sp>
        <p:nvSpPr>
          <p:cNvPr id="7" name="Rectangle 6"/>
          <p:cNvSpPr/>
          <p:nvPr/>
        </p:nvSpPr>
        <p:spPr>
          <a:xfrm>
            <a:off x="3820832" y="1428736"/>
            <a:ext cx="5323167" cy="523220"/>
          </a:xfrm>
          <a:prstGeom prst="rect">
            <a:avLst/>
          </a:prstGeom>
        </p:spPr>
        <p:txBody>
          <a:bodyPr wrap="square">
            <a:spAutoFit/>
          </a:bodyPr>
          <a:lstStyle/>
          <a:p>
            <a:pPr algn="r"/>
            <a:r>
              <a:rPr lang="fa-IR" sz="2800" b="1" dirty="0" smtClean="0"/>
              <a:t>هموار سازي سود</a:t>
            </a:r>
            <a:endParaRPr lang="en-US" sz="2800" b="1" dirty="0"/>
          </a:p>
        </p:txBody>
      </p:sp>
      <p:sp>
        <p:nvSpPr>
          <p:cNvPr id="8" name="Rectangle 7"/>
          <p:cNvSpPr/>
          <p:nvPr/>
        </p:nvSpPr>
        <p:spPr>
          <a:xfrm>
            <a:off x="0" y="1928802"/>
            <a:ext cx="9144000" cy="1938992"/>
          </a:xfrm>
          <a:prstGeom prst="rect">
            <a:avLst/>
          </a:prstGeom>
        </p:spPr>
        <p:txBody>
          <a:bodyPr wrap="square">
            <a:spAutoFit/>
          </a:bodyPr>
          <a:lstStyle/>
          <a:p>
            <a:pPr algn="r"/>
            <a:r>
              <a:rPr lang="fa-IR" sz="2400" dirty="0" smtClean="0"/>
              <a:t>مديريت شركت ها براي ان كه شركت خود را باثبات و پويا نشان دهند در پي هموار سازي سود هستند و با تقدم و تاخر در ثبت اقلام در امد و هزينه٫ تغييرات سود در طي دوره هاي مالي را مخفي مي كنند . به طور كلي  هموار سازي سود عبارت است از اعمال نظر مديريت شركت در تقدم و تاخر ثبت حسابداري هزينه ها و در امدها به طوري كه باعث شود شركت در طول  چند سال متوالي از روند سود بدون تغييرات عمده برخوردارباشد.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graphicFrame>
        <p:nvGraphicFramePr>
          <p:cNvPr id="6" name="Content Placeholder 3"/>
          <p:cNvGraphicFramePr>
            <a:graphicFrameLocks/>
          </p:cNvGraphicFramePr>
          <p:nvPr/>
        </p:nvGraphicFramePr>
        <p:xfrm>
          <a:off x="500034" y="1214422"/>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5" name="Rectangle 4"/>
          <p:cNvSpPr/>
          <p:nvPr/>
        </p:nvSpPr>
        <p:spPr>
          <a:xfrm>
            <a:off x="0" y="571480"/>
            <a:ext cx="9143999" cy="461665"/>
          </a:xfrm>
          <a:prstGeom prst="rect">
            <a:avLst/>
          </a:prstGeom>
        </p:spPr>
        <p:txBody>
          <a:bodyPr wrap="square">
            <a:spAutoFit/>
          </a:bodyPr>
          <a:lstStyle/>
          <a:p>
            <a:pPr algn="r"/>
            <a:r>
              <a:rPr lang="fa-IR" sz="2400" dirty="0" smtClean="0"/>
              <a:t>مهمترين اهداف هموارسازي سود  عبارتند از:</a:t>
            </a:r>
            <a:endParaRPr lang="en-US" sz="2400" dirty="0"/>
          </a:p>
        </p:txBody>
      </p:sp>
      <p:sp>
        <p:nvSpPr>
          <p:cNvPr id="6" name="Rectangle 5"/>
          <p:cNvSpPr/>
          <p:nvPr/>
        </p:nvSpPr>
        <p:spPr>
          <a:xfrm>
            <a:off x="0" y="1000107"/>
            <a:ext cx="9144000" cy="5632311"/>
          </a:xfrm>
          <a:prstGeom prst="rect">
            <a:avLst/>
          </a:prstGeom>
        </p:spPr>
        <p:txBody>
          <a:bodyPr wrap="square">
            <a:spAutoFit/>
          </a:bodyPr>
          <a:lstStyle/>
          <a:p>
            <a:pPr algn="r"/>
            <a:r>
              <a:rPr lang="fa-IR" sz="2400" dirty="0" smtClean="0"/>
              <a:t>1. حفظ اعتبار شركت</a:t>
            </a:r>
          </a:p>
          <a:p>
            <a:pPr algn="r"/>
            <a:r>
              <a:rPr lang="fa-IR" sz="2400" dirty="0" smtClean="0"/>
              <a:t>2. كسب جايگاهي مناسب در ميان رقبا و بازار سرمايه</a:t>
            </a:r>
          </a:p>
          <a:p>
            <a:pPr algn="r"/>
            <a:r>
              <a:rPr lang="fa-IR" sz="2400" dirty="0" smtClean="0"/>
              <a:t>3. هموارسازي باعث بالا رفتن ارزش سهام شركت در بورس و جذب  سرمايگذاران بالقوه براي ان مي شود.</a:t>
            </a:r>
          </a:p>
          <a:p>
            <a:pPr algn="r"/>
            <a:r>
              <a:rPr lang="fa-IR" sz="2400" dirty="0" smtClean="0"/>
              <a:t>4. دريافت پاداش هاي مديريتي بيشتري بديل بالا بودن ارزش سهام  </a:t>
            </a:r>
          </a:p>
          <a:p>
            <a:pPr algn="r"/>
            <a:r>
              <a:rPr lang="fa-IR" sz="2400" dirty="0" smtClean="0"/>
              <a:t>5. وقتي  سهام شركت در بورس نسبت به شركت هاي مشابه ارزش بيشتري داشته باشد مديران توقع دريافت پاداش بيشتري دارند.</a:t>
            </a:r>
          </a:p>
          <a:p>
            <a:pPr algn="r"/>
            <a:r>
              <a:rPr lang="fa-IR" sz="2400" dirty="0" smtClean="0"/>
              <a:t>6. پرداخت بهره كمتر در استقراض از موسسات اعتباري و بانك ها</a:t>
            </a:r>
          </a:p>
          <a:p>
            <a:pPr algn="r"/>
            <a:r>
              <a:rPr lang="fa-IR" sz="2400" dirty="0" smtClean="0"/>
              <a:t>7. همواره سازي سود شركت را در حال رشد نشان مي دهد و اين خود نمايانگر ريسك كمتر در مورد اين شركت است و به ان امكان مي دهد با نرخ بهري پايين تري از موسسات اعتباري و بانك ها وام بگيرد و نقدينگي حاصل از بهره كمتر مي تواند يكي از منابع مالي شركت براي توسعه ان باشد.</a:t>
            </a:r>
          </a:p>
          <a:p>
            <a:pPr algn="r"/>
            <a:r>
              <a:rPr lang="fa-IR" sz="2400" dirty="0" smtClean="0"/>
              <a:t>8. جذب سرمايه</a:t>
            </a:r>
          </a:p>
          <a:p>
            <a:pPr algn="r"/>
            <a:r>
              <a:rPr lang="fa-IR" sz="2400" dirty="0" smtClean="0"/>
              <a:t>9. روند رشد شركت در تصميم گيري سرمايه گذاران و اعتبار دهندگان موثر است زيرا ان ها معتمدند اين شركت ها ريسك كمتري دارند و براي سرمايه گذاراي بهترند.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7" name="Rectangle 6"/>
          <p:cNvSpPr/>
          <p:nvPr/>
        </p:nvSpPr>
        <p:spPr>
          <a:xfrm>
            <a:off x="3029750" y="500042"/>
            <a:ext cx="6114250" cy="461665"/>
          </a:xfrm>
          <a:prstGeom prst="rect">
            <a:avLst/>
          </a:prstGeom>
        </p:spPr>
        <p:txBody>
          <a:bodyPr wrap="square">
            <a:spAutoFit/>
          </a:bodyPr>
          <a:lstStyle/>
          <a:p>
            <a:pPr algn="r"/>
            <a:r>
              <a:rPr lang="fa-IR" sz="2400" b="1" dirty="0" smtClean="0"/>
              <a:t>مهمترين روش هاي هموار سازي سود </a:t>
            </a:r>
            <a:endParaRPr lang="en-US" sz="2400" b="1" dirty="0"/>
          </a:p>
        </p:txBody>
      </p:sp>
      <p:sp>
        <p:nvSpPr>
          <p:cNvPr id="8" name="Rectangle 7"/>
          <p:cNvSpPr/>
          <p:nvPr/>
        </p:nvSpPr>
        <p:spPr>
          <a:xfrm>
            <a:off x="0" y="1305342"/>
            <a:ext cx="9144000" cy="4154984"/>
          </a:xfrm>
          <a:prstGeom prst="rect">
            <a:avLst/>
          </a:prstGeom>
        </p:spPr>
        <p:txBody>
          <a:bodyPr wrap="square">
            <a:spAutoFit/>
          </a:bodyPr>
          <a:lstStyle/>
          <a:p>
            <a:pPr algn="r"/>
            <a:r>
              <a:rPr lang="fa-IR" sz="2400" dirty="0" smtClean="0">
                <a:latin typeface="Arial" pitchFamily="34" charset="0"/>
                <a:cs typeface="Arial" pitchFamily="34" charset="0"/>
              </a:rPr>
              <a:t> 1. تنظيم زمان معامله </a:t>
            </a:r>
          </a:p>
          <a:p>
            <a:pPr algn="r"/>
            <a:r>
              <a:rPr lang="fa-IR" sz="2400" dirty="0" smtClean="0">
                <a:latin typeface="Arial" pitchFamily="34" charset="0"/>
                <a:cs typeface="Arial" pitchFamily="34" charset="0"/>
              </a:rPr>
              <a:t>در مورد رويدادهاي مالي كه با در امد و هزينه شركت ارتبا ط دارند و تاثير بر وجه نقد ندارند مديريت مي توانئ با تاخير در ثبت انها در پاپان سال مالي به هدف خود كه همانا هموارسازي سود است ٫برسد.</a:t>
            </a:r>
          </a:p>
          <a:p>
            <a:pPr algn="r"/>
            <a:r>
              <a:rPr lang="fa-IR" sz="2400" dirty="0" smtClean="0">
                <a:latin typeface="Arial" pitchFamily="34" charset="0"/>
                <a:cs typeface="Arial" pitchFamily="34" charset="0"/>
              </a:rPr>
              <a:t>2.روش هاي تقسيم هزينه</a:t>
            </a:r>
          </a:p>
          <a:p>
            <a:pPr algn="r"/>
            <a:r>
              <a:rPr lang="fa-IR" sz="2400" dirty="0" smtClean="0">
                <a:latin typeface="Arial" pitchFamily="34" charset="0"/>
                <a:cs typeface="Arial" pitchFamily="34" charset="0"/>
              </a:rPr>
              <a:t>مديريت با اعمال نظر در مورد بعضي از هزينه ها مثل هزينه ها ي تحقيق و توسعه و استهلاك و سرقفلي مي تواند سود شركت را تغيير دهد. براي مثال مديريت در زماني كه سود شركت به صورت ثابت رشد ميكند با تقسيم هزينه تحقيق و توسعه براي سال هاي اتي دست به هموار سازي مي زند اما زماني كه افزايش فوق العلاده اي در فروش خود دارد هموار سازي را با هزينه كردن تمام مخارج تحقيق وتوسعه عملي مي كند. </a:t>
            </a:r>
          </a:p>
          <a:p>
            <a:pPr algn="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ChangeArrowheads="1"/>
          </p:cNvSpPr>
          <p:nvPr/>
        </p:nvSpPr>
        <p:spPr bwMode="auto">
          <a:xfrm>
            <a:off x="0" y="300038"/>
            <a:ext cx="9144000" cy="560387"/>
          </a:xfrm>
          <a:prstGeom prst="rect">
            <a:avLst/>
          </a:prstGeom>
          <a:noFill/>
          <a:ln w="9525" algn="ctr">
            <a:noFill/>
            <a:miter lim="800000"/>
            <a:headEnd/>
            <a:tailEnd/>
          </a:ln>
        </p:spPr>
        <p:txBody>
          <a:bodyPr anchor="ctr">
            <a:spAutoFit/>
          </a:bodyPr>
          <a:lstStyle/>
          <a:p>
            <a:pPr algn="just">
              <a:lnSpc>
                <a:spcPct val="220000"/>
              </a:lnSpc>
              <a:tabLst>
                <a:tab pos="457200" algn="l"/>
              </a:tabLst>
            </a:pPr>
            <a:endParaRPr lang="fa-IR"/>
          </a:p>
        </p:txBody>
      </p:sp>
      <p:sp>
        <p:nvSpPr>
          <p:cNvPr id="32772" name="Rectangle 3"/>
          <p:cNvSpPr>
            <a:spLocks noChangeArrowheads="1"/>
          </p:cNvSpPr>
          <p:nvPr/>
        </p:nvSpPr>
        <p:spPr bwMode="auto">
          <a:xfrm>
            <a:off x="0" y="231775"/>
            <a:ext cx="9144000" cy="2884488"/>
          </a:xfrm>
          <a:prstGeom prst="rect">
            <a:avLst/>
          </a:prstGeom>
          <a:noFill/>
          <a:ln w="9525">
            <a:noFill/>
            <a:miter lim="800000"/>
            <a:headEnd/>
            <a:tailEnd/>
          </a:ln>
        </p:spPr>
        <p:txBody>
          <a:bodyPr>
            <a:spAutoFit/>
          </a:bodyPr>
          <a:lstStyle/>
          <a:p>
            <a:endParaRPr lang="fa-IR" sz="2000" b="1"/>
          </a:p>
          <a:p>
            <a:endParaRPr lang="fa-IR" sz="2000" b="1"/>
          </a:p>
          <a:p>
            <a:endParaRPr lang="fa-IR" sz="2800">
              <a:cs typeface="Arial" charset="0"/>
            </a:endParaRPr>
          </a:p>
          <a:p>
            <a:endParaRPr lang="en-US" sz="2800">
              <a:cs typeface="Arial" charset="0"/>
            </a:endParaRPr>
          </a:p>
          <a:p>
            <a:endParaRPr lang="en-US" sz="2000"/>
          </a:p>
        </p:txBody>
      </p:sp>
      <p:sp>
        <p:nvSpPr>
          <p:cNvPr id="9" name="Rectangle 8"/>
          <p:cNvSpPr/>
          <p:nvPr/>
        </p:nvSpPr>
        <p:spPr>
          <a:xfrm>
            <a:off x="2532018" y="714356"/>
            <a:ext cx="6611982" cy="523220"/>
          </a:xfrm>
          <a:prstGeom prst="rect">
            <a:avLst/>
          </a:prstGeom>
        </p:spPr>
        <p:txBody>
          <a:bodyPr wrap="square">
            <a:spAutoFit/>
          </a:bodyPr>
          <a:lstStyle/>
          <a:p>
            <a:pPr algn="r"/>
            <a:r>
              <a:rPr lang="fa-IR" sz="2800" dirty="0" smtClean="0"/>
              <a:t>ساز و كار هايي براي جلوگيري از هموارسازي سود</a:t>
            </a:r>
            <a:endParaRPr lang="en-US" sz="2800" dirty="0"/>
          </a:p>
        </p:txBody>
      </p:sp>
      <p:sp>
        <p:nvSpPr>
          <p:cNvPr id="10" name="Rectangle 9"/>
          <p:cNvSpPr/>
          <p:nvPr/>
        </p:nvSpPr>
        <p:spPr>
          <a:xfrm>
            <a:off x="0" y="1714489"/>
            <a:ext cx="9144000" cy="2308324"/>
          </a:xfrm>
          <a:prstGeom prst="rect">
            <a:avLst/>
          </a:prstGeom>
        </p:spPr>
        <p:txBody>
          <a:bodyPr wrap="square">
            <a:spAutoFit/>
          </a:bodyPr>
          <a:lstStyle/>
          <a:p>
            <a:pPr algn="r"/>
            <a:r>
              <a:rPr lang="fa-IR" sz="2400" dirty="0" smtClean="0"/>
              <a:t>تئوري پردازان حسابداري معتقدند كه در بازار كاراي سرمايه مديران نمي توانند با هموارسازي سود بازار سرمايه را گمراه كنند .در هر صورت ساز و كارهايي كه براي جلوگيري از هموارسازي سود به دست مديريت توصيه  شده عبارتند از:</a:t>
            </a:r>
          </a:p>
          <a:p>
            <a:pPr algn="r"/>
            <a:r>
              <a:rPr lang="fa-IR" sz="2400" dirty="0" smtClean="0"/>
              <a:t>1. تعيين ويژگي هاي كيفي اطلاعات </a:t>
            </a:r>
          </a:p>
          <a:p>
            <a:pPr algn="r"/>
            <a:r>
              <a:rPr lang="fa-IR" sz="2400" dirty="0" smtClean="0"/>
              <a:t>2.تهيه مقررات براي واداشتن شركت ها به افشاي بيشتر اطلاعات</a:t>
            </a:r>
          </a:p>
          <a:p>
            <a:pPr algn="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nodeType="afterEffect" nodePh="1">
                                  <p:stCondLst>
                                    <p:cond delay="0"/>
                                  </p:stCondLst>
                                  <p:endCondLst>
                                    <p:cond evt="begin" delay="0">
                                      <p:tn val="5"/>
                                    </p:cond>
                                  </p:endCondLst>
                                  <p:iterate type="lt">
                                    <p:tmPct val="10000"/>
                                  </p:iterate>
                                  <p:childTnLst>
                                    <p:set>
                                      <p:cBhvr>
                                        <p:cTn id="6" dur="1" fill="hold">
                                          <p:stCondLst>
                                            <p:cond delay="0"/>
                                          </p:stCondLst>
                                        </p:cTn>
                                        <p:tgtEl>
                                          <p:spTgt spid="21509">
                                            <p:txEl>
                                              <p:pRg st="0" end="0"/>
                                            </p:txEl>
                                          </p:spTgt>
                                        </p:tgtEl>
                                        <p:attrNameLst>
                                          <p:attrName>style.visibility</p:attrName>
                                        </p:attrNameLst>
                                      </p:cBhvr>
                                      <p:to>
                                        <p:strVal val="visible"/>
                                      </p:to>
                                    </p:set>
                                    <p:anim calcmode="lin" valueType="num">
                                      <p:cBhvr>
                                        <p:cTn id="7" dur="2000" fill="hold"/>
                                        <p:tgtEl>
                                          <p:spTgt spid="2150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21509">
                                            <p:txEl>
                                              <p:pRg st="0" end="0"/>
                                            </p:txEl>
                                          </p:spTgt>
                                        </p:tgtEl>
                                        <p:attrNameLst>
                                          <p:attrName>ppt_y</p:attrName>
                                        </p:attrNameLst>
                                      </p:cBhvr>
                                      <p:tavLst>
                                        <p:tav tm="0">
                                          <p:val>
                                            <p:strVal val="#ppt_y"/>
                                          </p:val>
                                        </p:tav>
                                        <p:tav tm="100000">
                                          <p:val>
                                            <p:strVal val="#ppt_y"/>
                                          </p:val>
                                        </p:tav>
                                      </p:tavLst>
                                    </p:anim>
                                    <p:anim calcmode="lin" valueType="num">
                                      <p:cBhvr>
                                        <p:cTn id="9" dur="2000" fill="hold"/>
                                        <p:tgtEl>
                                          <p:spTgt spid="2150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2150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2150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28604"/>
            <a:ext cx="9144000" cy="523220"/>
          </a:xfrm>
          <a:prstGeom prst="rect">
            <a:avLst/>
          </a:prstGeom>
        </p:spPr>
        <p:txBody>
          <a:bodyPr wrap="square">
            <a:spAutoFit/>
          </a:bodyPr>
          <a:lstStyle/>
          <a:p>
            <a:pPr algn="r"/>
            <a:r>
              <a:rPr lang="fa-IR" sz="2800" b="1" dirty="0" smtClean="0"/>
              <a:t> مكاتب فكري تقسيم سود</a:t>
            </a:r>
            <a:endParaRPr lang="en-US" sz="2800" b="1" dirty="0"/>
          </a:p>
        </p:txBody>
      </p:sp>
      <p:sp>
        <p:nvSpPr>
          <p:cNvPr id="5" name="Rectangle 4"/>
          <p:cNvSpPr/>
          <p:nvPr/>
        </p:nvSpPr>
        <p:spPr>
          <a:xfrm>
            <a:off x="0" y="1428736"/>
            <a:ext cx="9144000" cy="3046988"/>
          </a:xfrm>
          <a:prstGeom prst="rect">
            <a:avLst/>
          </a:prstGeom>
        </p:spPr>
        <p:txBody>
          <a:bodyPr wrap="square">
            <a:spAutoFit/>
          </a:bodyPr>
          <a:lstStyle/>
          <a:p>
            <a:pPr algn="r"/>
            <a:r>
              <a:rPr lang="fa-IR" sz="2400" dirty="0" smtClean="0"/>
              <a:t>1.گروه اول كه در ميان ان ها از پرفسورميلر از دانشگاه ميشيگان نامبرده مي شود اعتقاد دارند كه سياست هاي تقسيم سود از اهميت چنداني </a:t>
            </a:r>
          </a:p>
          <a:p>
            <a:pPr algn="r"/>
            <a:r>
              <a:rPr lang="fa-IR" sz="2400" dirty="0" smtClean="0"/>
              <a:t>برخوردار نيستند</a:t>
            </a:r>
          </a:p>
          <a:p>
            <a:pPr algn="r"/>
            <a:r>
              <a:rPr lang="fa-IR" sz="2400" dirty="0" smtClean="0"/>
              <a:t>2.عده اي كه بپروي از عقايد پرفسورليتز نبرگر از دنشگاه استانفورد معتقدند كاهش سود نقدي باعث افزايش ارزش سهام ان ها مي شود.</a:t>
            </a:r>
          </a:p>
          <a:p>
            <a:pPr algn="r"/>
            <a:r>
              <a:rPr lang="fa-IR" sz="2400" dirty="0" smtClean="0"/>
              <a:t>3.عده اي ديگر مانند جان چايلد معتقدند كه تقسيم سود براي سهامداران از اهميت خاصي برخوردار است و تقسيم سود بيشتر سهامدارانرا از زيان هاي احتمالي اتي برحذر مي دارد</a:t>
            </a:r>
            <a:endParaRPr lang="en-US" sz="2400" dirty="0" smtClean="0"/>
          </a:p>
          <a:p>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nodeType="clickEffect">
                                  <p:stCondLst>
                                    <p:cond delay="0"/>
                                  </p:stCondLst>
                                  <p:childTnLst>
                                    <p:animEffect transition="out" filter="checkerboard(across)">
                                      <p:cBhvr>
                                        <p:cTn id="6" dur="500"/>
                                        <p:tgtEl>
                                          <p:spTgt spid="4">
                                            <p:txEl>
                                              <p:pRg st="0" end="0"/>
                                            </p:txEl>
                                          </p:spTgt>
                                        </p:tgtEl>
                                      </p:cBhvr>
                                    </p:animEffect>
                                    <p:set>
                                      <p:cBhvr>
                                        <p:cTn id="7" dur="1" fill="hold">
                                          <p:stCondLst>
                                            <p:cond delay="499"/>
                                          </p:stCondLst>
                                        </p:cTn>
                                        <p:tgtEl>
                                          <p:spTgt spid="4">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8" presetClass="exit" presetSubtype="16" fill="hold" nodeType="clickEffect">
                                  <p:stCondLst>
                                    <p:cond delay="0"/>
                                  </p:stCondLst>
                                  <p:childTnLst>
                                    <p:animEffect transition="out" filter="diamond(in)">
                                      <p:cBhvr>
                                        <p:cTn id="11" dur="2000"/>
                                        <p:tgtEl>
                                          <p:spTgt spid="4">
                                            <p:txEl>
                                              <p:pRg st="0" end="0"/>
                                            </p:txEl>
                                          </p:spTgt>
                                        </p:tgtEl>
                                      </p:cBhvr>
                                    </p:animEffect>
                                    <p:set>
                                      <p:cBhvr>
                                        <p:cTn id="12" dur="1" fill="hold">
                                          <p:stCondLst>
                                            <p:cond delay="1999"/>
                                          </p:stCondLst>
                                        </p:cTn>
                                        <p:tgtEl>
                                          <p:spTgt spid="4">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6" name="Rectangle 5"/>
          <p:cNvSpPr/>
          <p:nvPr/>
        </p:nvSpPr>
        <p:spPr>
          <a:xfrm>
            <a:off x="3258980" y="500042"/>
            <a:ext cx="5885020" cy="523220"/>
          </a:xfrm>
          <a:prstGeom prst="rect">
            <a:avLst/>
          </a:prstGeom>
        </p:spPr>
        <p:txBody>
          <a:bodyPr wrap="square">
            <a:spAutoFit/>
          </a:bodyPr>
          <a:lstStyle/>
          <a:p>
            <a:pPr algn="r"/>
            <a:r>
              <a:rPr lang="fa-IR" sz="2800" b="1" dirty="0" smtClean="0"/>
              <a:t>مكتب نامربوط بودن سود تقسيمي</a:t>
            </a:r>
            <a:endParaRPr lang="en-US" sz="2800" b="1" dirty="0"/>
          </a:p>
        </p:txBody>
      </p:sp>
      <p:sp>
        <p:nvSpPr>
          <p:cNvPr id="7" name="Rectangle 6"/>
          <p:cNvSpPr/>
          <p:nvPr/>
        </p:nvSpPr>
        <p:spPr>
          <a:xfrm>
            <a:off x="0" y="1028343"/>
            <a:ext cx="9144000" cy="4154984"/>
          </a:xfrm>
          <a:prstGeom prst="rect">
            <a:avLst/>
          </a:prstGeom>
        </p:spPr>
        <p:txBody>
          <a:bodyPr wrap="square">
            <a:spAutoFit/>
          </a:bodyPr>
          <a:lstStyle/>
          <a:p>
            <a:pPr algn="r"/>
            <a:r>
              <a:rPr lang="fa-IR" sz="2400" dirty="0" smtClean="0">
                <a:latin typeface="Arial" pitchFamily="34" charset="0"/>
                <a:cs typeface="Arial" pitchFamily="34" charset="0"/>
              </a:rPr>
              <a:t> در اين مكتب فكري استدلال شده است كه سود تقسيمي بر قيمت سهام شركت يا هزينه سرمايه ان اثري نمي گذارد و اگر سود تقسيمي بي اثر باشد در ان صورت بايد نا مربوط  باشد مرتون ميلر وفرانكو موديلياني از طرفداران اصلي تئوري نا مربوط بودن سود تقسيمي هستند انها بيان مي كنند كه ارزش شركت صرفا متكي بر قدرت سوداوري شركت بوده و تحت تاثير شيوه اي كه سود شركت بين سود نقدي و سود انباشته توزيع  مي شود قرار نمي گيرد و با توجه به اهميت تصميمات سرما يه گذاراي شركت ‚ نسبت پرداخت سود سهام مساه اي جزئي بيش نسبت و تا ثير ي بر ثروت سهامداران ندارد.</a:t>
            </a:r>
          </a:p>
          <a:p>
            <a:pPr algn="r"/>
            <a:r>
              <a:rPr lang="fa-IR" sz="2400" dirty="0" smtClean="0">
                <a:latin typeface="Arial" pitchFamily="34" charset="0"/>
                <a:cs typeface="Arial" pitchFamily="34" charset="0"/>
              </a:rPr>
              <a:t> اين محققين با در نظر گرفتن مفروضات بازار سرمايه كامل </a:t>
            </a:r>
            <a:r>
              <a:rPr lang="fa-IR" sz="2400" dirty="0" smtClean="0">
                <a:latin typeface="Arial" pitchFamily="34" charset="0"/>
                <a:cs typeface="Andalus"/>
              </a:rPr>
              <a:t>‚</a:t>
            </a:r>
            <a:r>
              <a:rPr lang="fa-IR" sz="2400" dirty="0" smtClean="0">
                <a:latin typeface="Arial" pitchFamily="34" charset="0"/>
                <a:cs typeface="Arial" pitchFamily="34" charset="0"/>
              </a:rPr>
              <a:t>شرايط اطمينان و جدا بودن سياست از تامين مالي‚نتيجه ميگيرند كه ارزش سهام تابع قدرت سوداوري و سياست هاي سرمايه گذاري شركت مي باشد‚لذا نحوه تقسيم سود تاثيري بر ارزش شركت ندارد.</a:t>
            </a:r>
          </a:p>
          <a:p>
            <a:pPr algn="r"/>
            <a:r>
              <a:rPr lang="fa-IR"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5"/>
          <p:cNvSpPr>
            <a:spLocks noChangeArrowheads="1"/>
          </p:cNvSpPr>
          <p:nvPr/>
        </p:nvSpPr>
        <p:spPr bwMode="auto">
          <a:xfrm>
            <a:off x="0" y="-69850"/>
            <a:ext cx="9144000" cy="504825"/>
          </a:xfrm>
          <a:prstGeom prst="rect">
            <a:avLst/>
          </a:prstGeom>
          <a:noFill/>
          <a:ln w="9525" algn="ctr">
            <a:noFill/>
            <a:miter lim="800000"/>
            <a:headEnd/>
            <a:tailEnd/>
          </a:ln>
        </p:spPr>
        <p:txBody>
          <a:bodyPr anchor="ctr">
            <a:spAutoFit/>
          </a:bodyPr>
          <a:lstStyle/>
          <a:p>
            <a:pPr algn="ctr">
              <a:lnSpc>
                <a:spcPct val="190000"/>
              </a:lnSpc>
              <a:tabLst>
                <a:tab pos="457200" algn="l"/>
              </a:tabLst>
            </a:pPr>
            <a:endParaRPr lang="fa-IR"/>
          </a:p>
        </p:txBody>
      </p:sp>
      <p:sp>
        <p:nvSpPr>
          <p:cNvPr id="5124" name="Rectangle 3"/>
          <p:cNvSpPr>
            <a:spLocks noChangeArrowheads="1"/>
          </p:cNvSpPr>
          <p:nvPr/>
        </p:nvSpPr>
        <p:spPr bwMode="auto">
          <a:xfrm>
            <a:off x="0" y="-214313"/>
            <a:ext cx="9144000" cy="538163"/>
          </a:xfrm>
          <a:prstGeom prst="rect">
            <a:avLst/>
          </a:prstGeom>
          <a:noFill/>
          <a:ln w="9525">
            <a:noFill/>
            <a:miter lim="800000"/>
            <a:headEnd/>
            <a:tailEnd/>
          </a:ln>
        </p:spPr>
        <p:txBody>
          <a:bodyPr>
            <a:spAutoFit/>
          </a:bodyPr>
          <a:lstStyle/>
          <a:p>
            <a:endParaRPr lang="fa-IR" sz="2000"/>
          </a:p>
        </p:txBody>
      </p:sp>
      <p:sp>
        <p:nvSpPr>
          <p:cNvPr id="5" name="Rectangle 4"/>
          <p:cNvSpPr/>
          <p:nvPr/>
        </p:nvSpPr>
        <p:spPr>
          <a:xfrm>
            <a:off x="0" y="357166"/>
            <a:ext cx="9144000" cy="461665"/>
          </a:xfrm>
          <a:prstGeom prst="rect">
            <a:avLst/>
          </a:prstGeom>
        </p:spPr>
        <p:txBody>
          <a:bodyPr wrap="square">
            <a:spAutoFit/>
          </a:bodyPr>
          <a:lstStyle/>
          <a:p>
            <a:pPr algn="r"/>
            <a:r>
              <a:rPr lang="fa-IR" sz="2400" b="1" dirty="0" smtClean="0"/>
              <a:t>تئوري نا مربوط بودن سود سهام ميلر و موديلياني بر فرضهاي زير مبتني است :</a:t>
            </a:r>
            <a:endParaRPr lang="en-US" sz="2400" b="1" dirty="0"/>
          </a:p>
        </p:txBody>
      </p:sp>
      <p:sp>
        <p:nvSpPr>
          <p:cNvPr id="6" name="Rectangle 5"/>
          <p:cNvSpPr/>
          <p:nvPr/>
        </p:nvSpPr>
        <p:spPr>
          <a:xfrm>
            <a:off x="0" y="751344"/>
            <a:ext cx="9144000" cy="5632311"/>
          </a:xfrm>
          <a:prstGeom prst="rect">
            <a:avLst/>
          </a:prstGeom>
        </p:spPr>
        <p:txBody>
          <a:bodyPr wrap="square">
            <a:spAutoFit/>
          </a:bodyPr>
          <a:lstStyle/>
          <a:p>
            <a:pPr algn="r"/>
            <a:r>
              <a:rPr lang="fa-IR" sz="2400" dirty="0" smtClean="0"/>
              <a:t>1.شركت در شرايط بازار كامل سرمايه فعاليت مي كند در اين شرايط رفتار سرمايه گذاران عقلائي و اطلاعات براي همه به سادگي قابل دسترسي است هزينه هاي معاملاتي وجود ندارد همچنين در بازار كامل سرمايه هيچ يك از سرمايه گذاران ان قدرت بزرگ و قوي نيستند كه بتواند بر قيمت سهام اثر بگذارند </a:t>
            </a:r>
          </a:p>
          <a:p>
            <a:pPr algn="r"/>
            <a:r>
              <a:rPr lang="fa-IR" sz="2400" dirty="0" smtClean="0"/>
              <a:t>2.ماليات يا وجود ندارد و يا نرخ هاي مالياتي منفعت سرمايه و سود سهام اختلاف چنداني ندارند و اين بدان معنا است كه سرمايه گذاران ارزش يك واحد پولي سود نقدي را به اندازه يك واحد پولي منافع </a:t>
            </a:r>
          </a:p>
          <a:p>
            <a:pPr algn="r"/>
            <a:r>
              <a:rPr lang="fa-IR" sz="2400" dirty="0" smtClean="0"/>
              <a:t>سرمايه اي مي دانند </a:t>
            </a:r>
          </a:p>
          <a:p>
            <a:pPr algn="r"/>
            <a:r>
              <a:rPr lang="fa-IR" sz="2400" dirty="0" smtClean="0"/>
              <a:t>3.شركت داراي سياست سرمايه گذاري ثابت است</a:t>
            </a:r>
          </a:p>
          <a:p>
            <a:pPr algn="r"/>
            <a:r>
              <a:rPr lang="fa-IR" sz="2400" dirty="0" smtClean="0"/>
              <a:t>4.ريسك و عدم اطمينان وجود ندارد و شركت قادر به پيش بيني قيمتهاي اينده بوده ‚ سود هاي سهام داراي قطعيت است و نرخ تنزيل براي تمام بخش ها در همه زمان ها وجود دارد و قطعي است.</a:t>
            </a:r>
          </a:p>
          <a:p>
            <a:pPr algn="r"/>
            <a:endParaRPr lang="fa-IR" sz="2400" dirty="0" smtClean="0"/>
          </a:p>
          <a:p>
            <a:pPr algn="r"/>
            <a:endParaRPr lang="fa-IR" sz="2400" dirty="0" smtClean="0"/>
          </a:p>
          <a:p>
            <a:pPr algn="r"/>
            <a:endParaRPr lang="fa-IR" sz="2400" dirty="0" smtClean="0"/>
          </a:p>
        </p:txBody>
      </p:sp>
      <p:sp>
        <p:nvSpPr>
          <p:cNvPr id="8" name="Rectangle 7"/>
          <p:cNvSpPr/>
          <p:nvPr/>
        </p:nvSpPr>
        <p:spPr>
          <a:xfrm>
            <a:off x="0" y="5429263"/>
            <a:ext cx="9144000" cy="1200329"/>
          </a:xfrm>
          <a:prstGeom prst="rect">
            <a:avLst/>
          </a:prstGeom>
        </p:spPr>
        <p:txBody>
          <a:bodyPr wrap="square">
            <a:spAutoFit/>
          </a:bodyPr>
          <a:lstStyle/>
          <a:p>
            <a:pPr algn="r"/>
            <a:r>
              <a:rPr lang="fa-IR" sz="2400" dirty="0" smtClean="0"/>
              <a:t>نرخ بازده سهام </a:t>
            </a:r>
            <a:endParaRPr lang="en-US" sz="2400" dirty="0" smtClean="0"/>
          </a:p>
          <a:p>
            <a:pPr algn="ctr"/>
            <a:r>
              <a:rPr lang="en-US" sz="2400" dirty="0" smtClean="0"/>
              <a:t>r= </a:t>
            </a:r>
            <a:r>
              <a:rPr lang="en-US" sz="2400" u="sng" dirty="0" smtClean="0"/>
              <a:t>D1+(p1-p0)</a:t>
            </a:r>
          </a:p>
          <a:p>
            <a:pPr algn="ctr"/>
            <a:r>
              <a:rPr lang="en-US" sz="2400" dirty="0" smtClean="0"/>
              <a:t>p0</a:t>
            </a:r>
            <a:endParaRPr lang="fa-IR" sz="2400" dirty="0" smtClean="0"/>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afterEffect" nodePh="1">
                                  <p:stCondLst>
                                    <p:cond delay="0"/>
                                  </p:stCondLst>
                                  <p:endCondLst>
                                    <p:cond evt="begin" delay="0">
                                      <p:tn val="5"/>
                                    </p:cond>
                                  </p:endCondLst>
                                  <p:childTnLst>
                                    <p:set>
                                      <p:cBhvr>
                                        <p:cTn id="6" dur="1" fill="hold">
                                          <p:stCondLst>
                                            <p:cond delay="0"/>
                                          </p:stCondLst>
                                        </p:cTn>
                                        <p:tgtEl>
                                          <p:spTgt spid="16389">
                                            <p:txEl>
                                              <p:pRg st="0" end="0"/>
                                            </p:txEl>
                                          </p:spTgt>
                                        </p:tgtEl>
                                        <p:attrNameLst>
                                          <p:attrName>style.visibility</p:attrName>
                                        </p:attrNameLst>
                                      </p:cBhvr>
                                      <p:to>
                                        <p:strVal val="visible"/>
                                      </p:to>
                                    </p:set>
                                    <p:animEffect transition="in" filter="fade">
                                      <p:cBhvr>
                                        <p:cTn id="7" dur="300"/>
                                        <p:tgtEl>
                                          <p:spTgt spid="16389">
                                            <p:txEl>
                                              <p:pRg st="0" end="0"/>
                                            </p:txEl>
                                          </p:spTgt>
                                        </p:tgtEl>
                                      </p:cBhvr>
                                    </p:animEffect>
                                    <p:anim calcmode="lin" valueType="num">
                                      <p:cBhvr>
                                        <p:cTn id="8" dur="1200" fill="hold"/>
                                        <p:tgtEl>
                                          <p:spTgt spid="16389">
                                            <p:txEl>
                                              <p:pRg st="0" end="0"/>
                                            </p:txEl>
                                          </p:spTgt>
                                        </p:tgtEl>
                                        <p:attrNameLst>
                                          <p:attrName>ppt_x</p:attrName>
                                        </p:attrNameLst>
                                      </p:cBhvr>
                                      <p:tavLst>
                                        <p:tav tm="0">
                                          <p:val>
                                            <p:strVal val="#ppt_x"/>
                                          </p:val>
                                        </p:tav>
                                        <p:tav tm="100000">
                                          <p:val>
                                            <p:strVal val="#ppt_x"/>
                                          </p:val>
                                        </p:tav>
                                      </p:tavLst>
                                    </p:anim>
                                    <p:anim calcmode="lin" valueType="num">
                                      <p:cBhvr>
                                        <p:cTn id="9" dur="1200" fill="hold"/>
                                        <p:tgtEl>
                                          <p:spTgt spid="16389">
                                            <p:txEl>
                                              <p:pRg st="0" end="0"/>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1638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1638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5"/>
          <p:cNvSpPr>
            <a:spLocks noChangeArrowheads="1"/>
          </p:cNvSpPr>
          <p:nvPr/>
        </p:nvSpPr>
        <p:spPr bwMode="auto">
          <a:xfrm>
            <a:off x="-180975" y="0"/>
            <a:ext cx="9144000" cy="504825"/>
          </a:xfrm>
          <a:prstGeom prst="rect">
            <a:avLst/>
          </a:prstGeom>
          <a:noFill/>
          <a:ln w="9525" algn="ctr">
            <a:noFill/>
            <a:miter lim="800000"/>
            <a:headEnd/>
            <a:tailEnd/>
          </a:ln>
        </p:spPr>
        <p:txBody>
          <a:bodyPr>
            <a:spAutoFit/>
          </a:bodyPr>
          <a:lstStyle/>
          <a:p>
            <a:pPr>
              <a:lnSpc>
                <a:spcPct val="190000"/>
              </a:lnSpc>
            </a:pPr>
            <a:endParaRPr lang="fa-IR"/>
          </a:p>
        </p:txBody>
      </p:sp>
      <p:sp>
        <p:nvSpPr>
          <p:cNvPr id="2052" name="Rectangle 3"/>
          <p:cNvSpPr>
            <a:spLocks noChangeArrowheads="1"/>
          </p:cNvSpPr>
          <p:nvPr/>
        </p:nvSpPr>
        <p:spPr bwMode="auto">
          <a:xfrm>
            <a:off x="0" y="0"/>
            <a:ext cx="9144000" cy="563563"/>
          </a:xfrm>
          <a:prstGeom prst="rect">
            <a:avLst/>
          </a:prstGeom>
          <a:noFill/>
          <a:ln w="9525">
            <a:noFill/>
            <a:miter lim="800000"/>
            <a:headEnd/>
            <a:tailEnd/>
          </a:ln>
        </p:spPr>
        <p:txBody>
          <a:bodyPr>
            <a:spAutoFit/>
          </a:bodyPr>
          <a:lstStyle/>
          <a:p>
            <a:endParaRPr lang="en-US" sz="2200"/>
          </a:p>
        </p:txBody>
      </p:sp>
      <p:sp>
        <p:nvSpPr>
          <p:cNvPr id="2053" name="Rectangle 4"/>
          <p:cNvSpPr>
            <a:spLocks noChangeArrowheads="1"/>
          </p:cNvSpPr>
          <p:nvPr/>
        </p:nvSpPr>
        <p:spPr bwMode="auto">
          <a:xfrm>
            <a:off x="0" y="1500188"/>
            <a:ext cx="9144000" cy="520700"/>
          </a:xfrm>
          <a:prstGeom prst="rect">
            <a:avLst/>
          </a:prstGeom>
          <a:noFill/>
          <a:ln w="9525">
            <a:noFill/>
            <a:miter lim="800000"/>
            <a:headEnd/>
            <a:tailEnd/>
          </a:ln>
        </p:spPr>
        <p:txBody>
          <a:bodyPr>
            <a:spAutoFit/>
          </a:bodyPr>
          <a:lstStyle/>
          <a:p>
            <a:endParaRPr lang="en-US" sz="2000"/>
          </a:p>
        </p:txBody>
      </p:sp>
      <p:sp>
        <p:nvSpPr>
          <p:cNvPr id="6" name="Rectangle 5"/>
          <p:cNvSpPr/>
          <p:nvPr/>
        </p:nvSpPr>
        <p:spPr>
          <a:xfrm>
            <a:off x="0" y="714356"/>
            <a:ext cx="9143999" cy="523220"/>
          </a:xfrm>
          <a:prstGeom prst="rect">
            <a:avLst/>
          </a:prstGeom>
        </p:spPr>
        <p:txBody>
          <a:bodyPr wrap="square">
            <a:spAutoFit/>
          </a:bodyPr>
          <a:lstStyle/>
          <a:p>
            <a:pPr algn="r"/>
            <a:r>
              <a:rPr lang="fa-IR" sz="2800" b="1" dirty="0" smtClean="0"/>
              <a:t>مكتب مربوط بودن سود سهام</a:t>
            </a:r>
            <a:endParaRPr lang="en-US" sz="2800" b="1" dirty="0"/>
          </a:p>
        </p:txBody>
      </p:sp>
      <p:sp>
        <p:nvSpPr>
          <p:cNvPr id="7" name="Rectangle 6"/>
          <p:cNvSpPr/>
          <p:nvPr/>
        </p:nvSpPr>
        <p:spPr>
          <a:xfrm>
            <a:off x="0" y="1582340"/>
            <a:ext cx="9144000" cy="3046988"/>
          </a:xfrm>
          <a:prstGeom prst="rect">
            <a:avLst/>
          </a:prstGeom>
        </p:spPr>
        <p:txBody>
          <a:bodyPr wrap="square">
            <a:spAutoFit/>
          </a:bodyPr>
          <a:lstStyle/>
          <a:p>
            <a:pPr algn="r"/>
            <a:r>
              <a:rPr lang="fa-IR" sz="2400" dirty="0" smtClean="0"/>
              <a:t>به مدعيان وجود ارتباط مستقيم سياستهاي تقسيم سود با قيمت سهام پيروان مكتب بازارهاي ناقص نيز مي گويند بازارهاي ناقص در واقع داراي ويژگيهاي بازار كامل نيستند مفاهيمي از قبيل عقلائي بودن سرمايه گذاران بدون هزينه بودن اطلاعات وجود هميشگي عرضه و تقاضا و عدم وجود قدرتهاي انحصاري در اين بازار مورد توجه نيست. گوردون از رهبران اين مكتب فكري</a:t>
            </a:r>
            <a:r>
              <a:rPr lang="fa-IR" sz="2400" dirty="0" smtClean="0">
                <a:cs typeface="Andalus"/>
              </a:rPr>
              <a:t>‚</a:t>
            </a:r>
            <a:r>
              <a:rPr lang="fa-IR" sz="2400" dirty="0" smtClean="0"/>
              <a:t> معتقد است كه شركت ها بايد نرخ پرداخت سود بالايي داشته باشند زيرا ارزش فعلي سودهاي كه در اينده نزديك پرداخت مي شود بالاتر از ارزش فعلي سود هايي است كه در اينده دور پرداخت خواهد شد. گوردون استدلال مي كند پرداخت سود زياد راه حلي براي رفع عدم اطمينان مي باشد و عدم اطمينان و ريسك را كاهش مي دهد.</a:t>
            </a:r>
            <a:endParaRPr 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nodePh="1">
                                  <p:stCondLst>
                                    <p:cond delay="0"/>
                                  </p:stCondLst>
                                  <p:endCondLst>
                                    <p:cond evt="begin" delay="0">
                                      <p:tn val="5"/>
                                    </p:cond>
                                  </p:endCondLst>
                                  <p:childTnLst>
                                    <p:animMotion origin="layout" path="M 0 0  C 0.004 -0.08927  -0.046 -0.16655  -0.113 -0.17188  C -0.177 -0.17854  -0.237 -0.11858  -0.241 -0.03198  C -0.246 0.04797  -0.204 0.12258  -0.144 0.12791  C -0.089 0.13191  -0.037 0.08261  -0.033 0.00799  C -0.029 -0.05996  -0.064 -0.12391  -0.115 -0.12924  C -0.162 -0.13324  -0.206 -0.09194  -0.209 -0.02931  C -0.212 0.02665  -0.184 0.08128  -0.142 0.08394  C -0.104 0.08794  -0.068 0.05596  -0.065 0.00533  C -0.063 -0.03997  -0.084 -0.08394  -0.117 -0.08661  C -0.146 -0.08927  -0.175 -0.06529  -0.177 -0.02665  C -0.179 0.00666  -0.164 0.03864  -0.14 0.0413  C -0.12 0.04397  -0.099 0.02931  -0.098 0.00266  C -0.096 -0.01865  -0.104 -0.0413  -0.119 -0.04397  C -0.131 -0.04397  -0.143 -0.03864  -0.145 -0.02398  C -0.146 -0.01466  -0.144 -0.00533  -0.138 -0.00133  C -0.135 0  -0.133 0  -0.13 -0.00133  E" pathEditMode="relative" ptsTypes="">
                                      <p:cBhvr>
                                        <p:cTn id="6" dur="2000" fill="hold"/>
                                        <p:tgtEl>
                                          <p:spTgt spid="8197">
                                            <p:txEl>
                                              <p:pRg st="0" end="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382</TotalTime>
  <Words>6273</Words>
  <Application>Microsoft Office PowerPoint</Application>
  <PresentationFormat>On-screen Show (4:3)</PresentationFormat>
  <Paragraphs>311</Paragraphs>
  <Slides>52</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52</vt:i4>
      </vt:variant>
    </vt:vector>
  </HeadingPairs>
  <TitlesOfParts>
    <vt:vector size="54" baseType="lpstr">
      <vt:lpstr>Concourse</vt:lpstr>
      <vt:lpstr>Image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vector>
  </TitlesOfParts>
  <Company>IRANSYSTEM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IRANSYSTEM</dc:creator>
  <cp:lastModifiedBy>sara</cp:lastModifiedBy>
  <cp:revision>49</cp:revision>
  <dcterms:created xsi:type="dcterms:W3CDTF">2012-04-25T16:37:10Z</dcterms:created>
  <dcterms:modified xsi:type="dcterms:W3CDTF">2012-06-21T07:49:55Z</dcterms:modified>
</cp:coreProperties>
</file>