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4"/>
  </p:notesMasterIdLst>
  <p:sldIdLst>
    <p:sldId id="256" r:id="rId2"/>
    <p:sldId id="257" r:id="rId3"/>
    <p:sldId id="258" r:id="rId4"/>
    <p:sldId id="265" r:id="rId5"/>
    <p:sldId id="266" r:id="rId6"/>
    <p:sldId id="267" r:id="rId7"/>
    <p:sldId id="268" r:id="rId8"/>
    <p:sldId id="259" r:id="rId9"/>
    <p:sldId id="270" r:id="rId10"/>
    <p:sldId id="271" r:id="rId11"/>
    <p:sldId id="260"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7" r:id="rId26"/>
    <p:sldId id="288" r:id="rId27"/>
    <p:sldId id="289" r:id="rId28"/>
    <p:sldId id="290" r:id="rId29"/>
    <p:sldId id="291" r:id="rId30"/>
    <p:sldId id="292" r:id="rId31"/>
    <p:sldId id="293" r:id="rId32"/>
    <p:sldId id="294" r:id="rId33"/>
    <p:sldId id="295" r:id="rId34"/>
    <p:sldId id="300" r:id="rId35"/>
    <p:sldId id="301" r:id="rId36"/>
    <p:sldId id="302" r:id="rId37"/>
    <p:sldId id="303" r:id="rId38"/>
    <p:sldId id="304" r:id="rId39"/>
    <p:sldId id="305" r:id="rId40"/>
    <p:sldId id="306" r:id="rId41"/>
    <p:sldId id="314" r:id="rId42"/>
    <p:sldId id="315" r:id="rId43"/>
    <p:sldId id="307" r:id="rId44"/>
    <p:sldId id="316" r:id="rId45"/>
    <p:sldId id="317" r:id="rId46"/>
    <p:sldId id="308" r:id="rId47"/>
    <p:sldId id="309" r:id="rId48"/>
    <p:sldId id="310" r:id="rId49"/>
    <p:sldId id="311" r:id="rId50"/>
    <p:sldId id="312" r:id="rId51"/>
    <p:sldId id="313" r:id="rId52"/>
    <p:sldId id="263" r:id="rId5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91" autoAdjust="0"/>
    <p:restoredTop sz="94660"/>
  </p:normalViewPr>
  <p:slideViewPr>
    <p:cSldViewPr>
      <p:cViewPr>
        <p:scale>
          <a:sx n="81" d="100"/>
          <a:sy n="81" d="100"/>
        </p:scale>
        <p:origin x="-828"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41824E-725B-4ACD-8EBF-EDE41ACFDF01}" type="datetimeFigureOut">
              <a:rPr lang="fa-IR" smtClean="0"/>
              <a:pPr/>
              <a:t>04/09/1437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87B796-0FB4-4BD0-A80C-C9BFCA5CB64E}" type="slidenum">
              <a:rPr lang="fa-IR" smtClean="0"/>
              <a:pPr/>
              <a:t>‹#›</a:t>
            </a:fld>
            <a:endParaRPr lang="fa-IR"/>
          </a:p>
        </p:txBody>
      </p:sp>
    </p:spTree>
    <p:extLst>
      <p:ext uri="{BB962C8B-B14F-4D97-AF65-F5344CB8AC3E}">
        <p14:creationId xmlns:p14="http://schemas.microsoft.com/office/powerpoint/2010/main" val="29460063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1</a:t>
            </a:fld>
            <a:endParaRPr lang="fa-IR"/>
          </a:p>
        </p:txBody>
      </p:sp>
    </p:spTree>
    <p:extLst>
      <p:ext uri="{BB962C8B-B14F-4D97-AF65-F5344CB8AC3E}">
        <p14:creationId xmlns:p14="http://schemas.microsoft.com/office/powerpoint/2010/main" val="3065947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10</a:t>
            </a:fld>
            <a:endParaRPr lang="fa-IR"/>
          </a:p>
        </p:txBody>
      </p:sp>
    </p:spTree>
    <p:extLst>
      <p:ext uri="{BB962C8B-B14F-4D97-AF65-F5344CB8AC3E}">
        <p14:creationId xmlns:p14="http://schemas.microsoft.com/office/powerpoint/2010/main" val="3334138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11</a:t>
            </a:fld>
            <a:endParaRPr lang="fa-IR"/>
          </a:p>
        </p:txBody>
      </p:sp>
    </p:spTree>
    <p:extLst>
      <p:ext uri="{BB962C8B-B14F-4D97-AF65-F5344CB8AC3E}">
        <p14:creationId xmlns:p14="http://schemas.microsoft.com/office/powerpoint/2010/main" val="320707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12</a:t>
            </a:fld>
            <a:endParaRPr lang="fa-IR"/>
          </a:p>
        </p:txBody>
      </p:sp>
    </p:spTree>
    <p:extLst>
      <p:ext uri="{BB962C8B-B14F-4D97-AF65-F5344CB8AC3E}">
        <p14:creationId xmlns:p14="http://schemas.microsoft.com/office/powerpoint/2010/main" val="2964898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13</a:t>
            </a:fld>
            <a:endParaRPr lang="fa-IR"/>
          </a:p>
        </p:txBody>
      </p:sp>
    </p:spTree>
    <p:extLst>
      <p:ext uri="{BB962C8B-B14F-4D97-AF65-F5344CB8AC3E}">
        <p14:creationId xmlns:p14="http://schemas.microsoft.com/office/powerpoint/2010/main" val="4239581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14</a:t>
            </a:fld>
            <a:endParaRPr lang="fa-IR"/>
          </a:p>
        </p:txBody>
      </p:sp>
    </p:spTree>
    <p:extLst>
      <p:ext uri="{BB962C8B-B14F-4D97-AF65-F5344CB8AC3E}">
        <p14:creationId xmlns:p14="http://schemas.microsoft.com/office/powerpoint/2010/main" val="2502947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15</a:t>
            </a:fld>
            <a:endParaRPr lang="fa-IR"/>
          </a:p>
        </p:txBody>
      </p:sp>
    </p:spTree>
    <p:extLst>
      <p:ext uri="{BB962C8B-B14F-4D97-AF65-F5344CB8AC3E}">
        <p14:creationId xmlns:p14="http://schemas.microsoft.com/office/powerpoint/2010/main" val="1618647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16</a:t>
            </a:fld>
            <a:endParaRPr lang="fa-IR"/>
          </a:p>
        </p:txBody>
      </p:sp>
    </p:spTree>
    <p:extLst>
      <p:ext uri="{BB962C8B-B14F-4D97-AF65-F5344CB8AC3E}">
        <p14:creationId xmlns:p14="http://schemas.microsoft.com/office/powerpoint/2010/main" val="2585079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17</a:t>
            </a:fld>
            <a:endParaRPr lang="fa-IR"/>
          </a:p>
        </p:txBody>
      </p:sp>
    </p:spTree>
    <p:extLst>
      <p:ext uri="{BB962C8B-B14F-4D97-AF65-F5344CB8AC3E}">
        <p14:creationId xmlns:p14="http://schemas.microsoft.com/office/powerpoint/2010/main" val="1274244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18</a:t>
            </a:fld>
            <a:endParaRPr lang="fa-IR"/>
          </a:p>
        </p:txBody>
      </p:sp>
    </p:spTree>
    <p:extLst>
      <p:ext uri="{BB962C8B-B14F-4D97-AF65-F5344CB8AC3E}">
        <p14:creationId xmlns:p14="http://schemas.microsoft.com/office/powerpoint/2010/main" val="4136964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19</a:t>
            </a:fld>
            <a:endParaRPr lang="fa-IR"/>
          </a:p>
        </p:txBody>
      </p:sp>
    </p:spTree>
    <p:extLst>
      <p:ext uri="{BB962C8B-B14F-4D97-AF65-F5344CB8AC3E}">
        <p14:creationId xmlns:p14="http://schemas.microsoft.com/office/powerpoint/2010/main" val="362520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a:t>
            </a:fld>
            <a:endParaRPr lang="fa-IR"/>
          </a:p>
        </p:txBody>
      </p:sp>
    </p:spTree>
    <p:extLst>
      <p:ext uri="{BB962C8B-B14F-4D97-AF65-F5344CB8AC3E}">
        <p14:creationId xmlns:p14="http://schemas.microsoft.com/office/powerpoint/2010/main" val="1475432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20</a:t>
            </a:fld>
            <a:endParaRPr lang="fa-IR"/>
          </a:p>
        </p:txBody>
      </p:sp>
    </p:spTree>
    <p:extLst>
      <p:ext uri="{BB962C8B-B14F-4D97-AF65-F5344CB8AC3E}">
        <p14:creationId xmlns:p14="http://schemas.microsoft.com/office/powerpoint/2010/main" val="3146859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21</a:t>
            </a:fld>
            <a:endParaRPr lang="fa-IR"/>
          </a:p>
        </p:txBody>
      </p:sp>
    </p:spTree>
    <p:extLst>
      <p:ext uri="{BB962C8B-B14F-4D97-AF65-F5344CB8AC3E}">
        <p14:creationId xmlns:p14="http://schemas.microsoft.com/office/powerpoint/2010/main" val="2785254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22</a:t>
            </a:fld>
            <a:endParaRPr lang="fa-IR"/>
          </a:p>
        </p:txBody>
      </p:sp>
    </p:spTree>
    <p:extLst>
      <p:ext uri="{BB962C8B-B14F-4D97-AF65-F5344CB8AC3E}">
        <p14:creationId xmlns:p14="http://schemas.microsoft.com/office/powerpoint/2010/main" val="1077117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23</a:t>
            </a:fld>
            <a:endParaRPr lang="fa-IR"/>
          </a:p>
        </p:txBody>
      </p:sp>
    </p:spTree>
    <p:extLst>
      <p:ext uri="{BB962C8B-B14F-4D97-AF65-F5344CB8AC3E}">
        <p14:creationId xmlns:p14="http://schemas.microsoft.com/office/powerpoint/2010/main" val="98229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24</a:t>
            </a:fld>
            <a:endParaRPr lang="fa-IR"/>
          </a:p>
        </p:txBody>
      </p:sp>
    </p:spTree>
    <p:extLst>
      <p:ext uri="{BB962C8B-B14F-4D97-AF65-F5344CB8AC3E}">
        <p14:creationId xmlns:p14="http://schemas.microsoft.com/office/powerpoint/2010/main" val="283127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25</a:t>
            </a:fld>
            <a:endParaRPr lang="fa-IR"/>
          </a:p>
        </p:txBody>
      </p:sp>
    </p:spTree>
    <p:extLst>
      <p:ext uri="{BB962C8B-B14F-4D97-AF65-F5344CB8AC3E}">
        <p14:creationId xmlns:p14="http://schemas.microsoft.com/office/powerpoint/2010/main" val="2163620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26</a:t>
            </a:fld>
            <a:endParaRPr lang="fa-IR"/>
          </a:p>
        </p:txBody>
      </p:sp>
    </p:spTree>
    <p:extLst>
      <p:ext uri="{BB962C8B-B14F-4D97-AF65-F5344CB8AC3E}">
        <p14:creationId xmlns:p14="http://schemas.microsoft.com/office/powerpoint/2010/main" val="495977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27</a:t>
            </a:fld>
            <a:endParaRPr lang="fa-IR"/>
          </a:p>
        </p:txBody>
      </p:sp>
    </p:spTree>
    <p:extLst>
      <p:ext uri="{BB962C8B-B14F-4D97-AF65-F5344CB8AC3E}">
        <p14:creationId xmlns:p14="http://schemas.microsoft.com/office/powerpoint/2010/main" val="43558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28</a:t>
            </a:fld>
            <a:endParaRPr lang="fa-IR"/>
          </a:p>
        </p:txBody>
      </p:sp>
    </p:spTree>
    <p:extLst>
      <p:ext uri="{BB962C8B-B14F-4D97-AF65-F5344CB8AC3E}">
        <p14:creationId xmlns:p14="http://schemas.microsoft.com/office/powerpoint/2010/main" val="2975083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29</a:t>
            </a:fld>
            <a:endParaRPr lang="fa-IR"/>
          </a:p>
        </p:txBody>
      </p:sp>
    </p:spTree>
    <p:extLst>
      <p:ext uri="{BB962C8B-B14F-4D97-AF65-F5344CB8AC3E}">
        <p14:creationId xmlns:p14="http://schemas.microsoft.com/office/powerpoint/2010/main" val="80673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a:t>
            </a:fld>
            <a:endParaRPr lang="fa-IR"/>
          </a:p>
        </p:txBody>
      </p:sp>
    </p:spTree>
    <p:extLst>
      <p:ext uri="{BB962C8B-B14F-4D97-AF65-F5344CB8AC3E}">
        <p14:creationId xmlns:p14="http://schemas.microsoft.com/office/powerpoint/2010/main" val="3959475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30</a:t>
            </a:fld>
            <a:endParaRPr lang="fa-IR"/>
          </a:p>
        </p:txBody>
      </p:sp>
    </p:spTree>
    <p:extLst>
      <p:ext uri="{BB962C8B-B14F-4D97-AF65-F5344CB8AC3E}">
        <p14:creationId xmlns:p14="http://schemas.microsoft.com/office/powerpoint/2010/main" val="3941973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31</a:t>
            </a:fld>
            <a:endParaRPr lang="fa-IR"/>
          </a:p>
        </p:txBody>
      </p:sp>
    </p:spTree>
    <p:extLst>
      <p:ext uri="{BB962C8B-B14F-4D97-AF65-F5344CB8AC3E}">
        <p14:creationId xmlns:p14="http://schemas.microsoft.com/office/powerpoint/2010/main" val="199626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32</a:t>
            </a:fld>
            <a:endParaRPr lang="fa-IR"/>
          </a:p>
        </p:txBody>
      </p:sp>
    </p:spTree>
    <p:extLst>
      <p:ext uri="{BB962C8B-B14F-4D97-AF65-F5344CB8AC3E}">
        <p14:creationId xmlns:p14="http://schemas.microsoft.com/office/powerpoint/2010/main" val="36256750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33</a:t>
            </a:fld>
            <a:endParaRPr lang="fa-IR"/>
          </a:p>
        </p:txBody>
      </p:sp>
    </p:spTree>
    <p:extLst>
      <p:ext uri="{BB962C8B-B14F-4D97-AF65-F5344CB8AC3E}">
        <p14:creationId xmlns:p14="http://schemas.microsoft.com/office/powerpoint/2010/main" val="2428356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34</a:t>
            </a:fld>
            <a:endParaRPr lang="fa-IR"/>
          </a:p>
        </p:txBody>
      </p:sp>
    </p:spTree>
    <p:extLst>
      <p:ext uri="{BB962C8B-B14F-4D97-AF65-F5344CB8AC3E}">
        <p14:creationId xmlns:p14="http://schemas.microsoft.com/office/powerpoint/2010/main" val="38158984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35</a:t>
            </a:fld>
            <a:endParaRPr lang="fa-IR"/>
          </a:p>
        </p:txBody>
      </p:sp>
    </p:spTree>
    <p:extLst>
      <p:ext uri="{BB962C8B-B14F-4D97-AF65-F5344CB8AC3E}">
        <p14:creationId xmlns:p14="http://schemas.microsoft.com/office/powerpoint/2010/main" val="21516066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36</a:t>
            </a:fld>
            <a:endParaRPr lang="fa-IR"/>
          </a:p>
        </p:txBody>
      </p:sp>
    </p:spTree>
    <p:extLst>
      <p:ext uri="{BB962C8B-B14F-4D97-AF65-F5344CB8AC3E}">
        <p14:creationId xmlns:p14="http://schemas.microsoft.com/office/powerpoint/2010/main" val="14001591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37</a:t>
            </a:fld>
            <a:endParaRPr lang="fa-IR"/>
          </a:p>
        </p:txBody>
      </p:sp>
    </p:spTree>
    <p:extLst>
      <p:ext uri="{BB962C8B-B14F-4D97-AF65-F5344CB8AC3E}">
        <p14:creationId xmlns:p14="http://schemas.microsoft.com/office/powerpoint/2010/main" val="2513890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38</a:t>
            </a:fld>
            <a:endParaRPr lang="fa-IR"/>
          </a:p>
        </p:txBody>
      </p:sp>
    </p:spTree>
    <p:extLst>
      <p:ext uri="{BB962C8B-B14F-4D97-AF65-F5344CB8AC3E}">
        <p14:creationId xmlns:p14="http://schemas.microsoft.com/office/powerpoint/2010/main" val="27965040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39</a:t>
            </a:fld>
            <a:endParaRPr lang="fa-IR"/>
          </a:p>
        </p:txBody>
      </p:sp>
    </p:spTree>
    <p:extLst>
      <p:ext uri="{BB962C8B-B14F-4D97-AF65-F5344CB8AC3E}">
        <p14:creationId xmlns:p14="http://schemas.microsoft.com/office/powerpoint/2010/main" val="237172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a:t>
            </a:fld>
            <a:endParaRPr lang="fa-IR"/>
          </a:p>
        </p:txBody>
      </p:sp>
    </p:spTree>
    <p:extLst>
      <p:ext uri="{BB962C8B-B14F-4D97-AF65-F5344CB8AC3E}">
        <p14:creationId xmlns:p14="http://schemas.microsoft.com/office/powerpoint/2010/main" val="30962843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40</a:t>
            </a:fld>
            <a:endParaRPr lang="fa-IR"/>
          </a:p>
        </p:txBody>
      </p:sp>
    </p:spTree>
    <p:extLst>
      <p:ext uri="{BB962C8B-B14F-4D97-AF65-F5344CB8AC3E}">
        <p14:creationId xmlns:p14="http://schemas.microsoft.com/office/powerpoint/2010/main" val="1699107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41</a:t>
            </a:fld>
            <a:endParaRPr lang="fa-IR"/>
          </a:p>
        </p:txBody>
      </p:sp>
    </p:spTree>
    <p:extLst>
      <p:ext uri="{BB962C8B-B14F-4D97-AF65-F5344CB8AC3E}">
        <p14:creationId xmlns:p14="http://schemas.microsoft.com/office/powerpoint/2010/main" val="34297724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42</a:t>
            </a:fld>
            <a:endParaRPr lang="fa-IR"/>
          </a:p>
        </p:txBody>
      </p:sp>
    </p:spTree>
    <p:extLst>
      <p:ext uri="{BB962C8B-B14F-4D97-AF65-F5344CB8AC3E}">
        <p14:creationId xmlns:p14="http://schemas.microsoft.com/office/powerpoint/2010/main" val="878208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43</a:t>
            </a:fld>
            <a:endParaRPr lang="fa-IR"/>
          </a:p>
        </p:txBody>
      </p:sp>
    </p:spTree>
    <p:extLst>
      <p:ext uri="{BB962C8B-B14F-4D97-AF65-F5344CB8AC3E}">
        <p14:creationId xmlns:p14="http://schemas.microsoft.com/office/powerpoint/2010/main" val="29061516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44</a:t>
            </a:fld>
            <a:endParaRPr lang="fa-IR"/>
          </a:p>
        </p:txBody>
      </p:sp>
    </p:spTree>
    <p:extLst>
      <p:ext uri="{BB962C8B-B14F-4D97-AF65-F5344CB8AC3E}">
        <p14:creationId xmlns:p14="http://schemas.microsoft.com/office/powerpoint/2010/main" val="27885070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45</a:t>
            </a:fld>
            <a:endParaRPr lang="fa-IR"/>
          </a:p>
        </p:txBody>
      </p:sp>
    </p:spTree>
    <p:extLst>
      <p:ext uri="{BB962C8B-B14F-4D97-AF65-F5344CB8AC3E}">
        <p14:creationId xmlns:p14="http://schemas.microsoft.com/office/powerpoint/2010/main" val="27885070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46</a:t>
            </a:fld>
            <a:endParaRPr lang="fa-IR"/>
          </a:p>
        </p:txBody>
      </p:sp>
    </p:spTree>
    <p:extLst>
      <p:ext uri="{BB962C8B-B14F-4D97-AF65-F5344CB8AC3E}">
        <p14:creationId xmlns:p14="http://schemas.microsoft.com/office/powerpoint/2010/main" val="27885070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47</a:t>
            </a:fld>
            <a:endParaRPr lang="fa-IR"/>
          </a:p>
        </p:txBody>
      </p:sp>
    </p:spTree>
    <p:extLst>
      <p:ext uri="{BB962C8B-B14F-4D97-AF65-F5344CB8AC3E}">
        <p14:creationId xmlns:p14="http://schemas.microsoft.com/office/powerpoint/2010/main" val="26253965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48</a:t>
            </a:fld>
            <a:endParaRPr lang="fa-IR"/>
          </a:p>
        </p:txBody>
      </p:sp>
    </p:spTree>
    <p:extLst>
      <p:ext uri="{BB962C8B-B14F-4D97-AF65-F5344CB8AC3E}">
        <p14:creationId xmlns:p14="http://schemas.microsoft.com/office/powerpoint/2010/main" val="4876093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49</a:t>
            </a:fld>
            <a:endParaRPr lang="fa-IR"/>
          </a:p>
        </p:txBody>
      </p:sp>
    </p:spTree>
    <p:extLst>
      <p:ext uri="{BB962C8B-B14F-4D97-AF65-F5344CB8AC3E}">
        <p14:creationId xmlns:p14="http://schemas.microsoft.com/office/powerpoint/2010/main" val="294603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5</a:t>
            </a:fld>
            <a:endParaRPr lang="fa-IR"/>
          </a:p>
        </p:txBody>
      </p:sp>
    </p:spTree>
    <p:extLst>
      <p:ext uri="{BB962C8B-B14F-4D97-AF65-F5344CB8AC3E}">
        <p14:creationId xmlns:p14="http://schemas.microsoft.com/office/powerpoint/2010/main" val="25972049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50</a:t>
            </a:fld>
            <a:endParaRPr lang="fa-IR"/>
          </a:p>
        </p:txBody>
      </p:sp>
    </p:spTree>
    <p:extLst>
      <p:ext uri="{BB962C8B-B14F-4D97-AF65-F5344CB8AC3E}">
        <p14:creationId xmlns:p14="http://schemas.microsoft.com/office/powerpoint/2010/main" val="14881004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51</a:t>
            </a:fld>
            <a:endParaRPr lang="fa-IR"/>
          </a:p>
        </p:txBody>
      </p:sp>
    </p:spTree>
    <p:extLst>
      <p:ext uri="{BB962C8B-B14F-4D97-AF65-F5344CB8AC3E}">
        <p14:creationId xmlns:p14="http://schemas.microsoft.com/office/powerpoint/2010/main" val="40105027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52</a:t>
            </a:fld>
            <a:endParaRPr lang="fa-IR"/>
          </a:p>
        </p:txBody>
      </p:sp>
    </p:spTree>
    <p:extLst>
      <p:ext uri="{BB962C8B-B14F-4D97-AF65-F5344CB8AC3E}">
        <p14:creationId xmlns:p14="http://schemas.microsoft.com/office/powerpoint/2010/main" val="321042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6</a:t>
            </a:fld>
            <a:endParaRPr lang="fa-IR"/>
          </a:p>
        </p:txBody>
      </p:sp>
    </p:spTree>
    <p:extLst>
      <p:ext uri="{BB962C8B-B14F-4D97-AF65-F5344CB8AC3E}">
        <p14:creationId xmlns:p14="http://schemas.microsoft.com/office/powerpoint/2010/main" val="3514188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7</a:t>
            </a:fld>
            <a:endParaRPr lang="fa-IR"/>
          </a:p>
        </p:txBody>
      </p:sp>
    </p:spTree>
    <p:extLst>
      <p:ext uri="{BB962C8B-B14F-4D97-AF65-F5344CB8AC3E}">
        <p14:creationId xmlns:p14="http://schemas.microsoft.com/office/powerpoint/2010/main" val="114118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987B796-0FB4-4BD0-A80C-C9BFCA5CB64E}" type="slidenum">
              <a:rPr lang="fa-IR" smtClean="0"/>
              <a:pPr/>
              <a:t>8</a:t>
            </a:fld>
            <a:endParaRPr lang="fa-IR"/>
          </a:p>
        </p:txBody>
      </p:sp>
    </p:spTree>
    <p:extLst>
      <p:ext uri="{BB962C8B-B14F-4D97-AF65-F5344CB8AC3E}">
        <p14:creationId xmlns:p14="http://schemas.microsoft.com/office/powerpoint/2010/main" val="1216436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987B796-0FB4-4BD0-A80C-C9BFCA5CB64E}" type="slidenum">
              <a:rPr lang="fa-IR" smtClean="0"/>
              <a:pPr/>
              <a:t>9</a:t>
            </a:fld>
            <a:endParaRPr lang="fa-IR"/>
          </a:p>
        </p:txBody>
      </p:sp>
    </p:spTree>
    <p:extLst>
      <p:ext uri="{BB962C8B-B14F-4D97-AF65-F5344CB8AC3E}">
        <p14:creationId xmlns:p14="http://schemas.microsoft.com/office/powerpoint/2010/main" val="279023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95B5B37-FC00-4103-AE22-753B501E5D2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95B5B37-FC00-4103-AE22-753B501E5D2B}" type="slidenum">
              <a:rPr lang="fa-IR" smtClean="0"/>
              <a:pPr/>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5BB88AC-0253-4B35-890D-5F62805DB725}" type="datetimeFigureOut">
              <a:rPr lang="fa-IR" smtClean="0"/>
              <a:pPr/>
              <a:t>04/09/1437</a:t>
            </a:fld>
            <a:endParaRPr lang="fa-IR"/>
          </a:p>
        </p:txBody>
      </p:sp>
      <p:sp>
        <p:nvSpPr>
          <p:cNvPr id="9" name="Slide Number Placeholder 8"/>
          <p:cNvSpPr>
            <a:spLocks noGrp="1"/>
          </p:cNvSpPr>
          <p:nvPr>
            <p:ph type="sldNum" sz="quarter" idx="11"/>
          </p:nvPr>
        </p:nvSpPr>
        <p:spPr/>
        <p:txBody>
          <a:bodyPr/>
          <a:lstStyle/>
          <a:p>
            <a:fld id="{695B5B37-FC00-4103-AE22-753B501E5D2B}" type="slidenum">
              <a:rPr lang="fa-IR" smtClean="0"/>
              <a:pPr/>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95B5B37-FC00-4103-AE22-753B501E5D2B}" type="slidenum">
              <a:rPr lang="fa-IR" smtClean="0"/>
              <a:pPr/>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BB88AC-0253-4B35-890D-5F62805DB725}" type="datetimeFigureOut">
              <a:rPr lang="fa-IR" smtClean="0"/>
              <a:pPr/>
              <a:t>04/09/1437</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2.png"/><Relationship Id="rId7"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xml"/><Relationship Id="rId9" Type="http://schemas.openxmlformats.org/officeDocument/2006/relationships/slide" Target="slide4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slide" Target="slide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slide" Target="slide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1.emf"/><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slide" Target="slide2.xml"/></Relationships>
</file>

<file path=ppt/slides/_rels/slide42.xml.rels><?xml version="1.0" encoding="UTF-8" standalone="yes"?>
<Relationships xmlns="http://schemas.openxmlformats.org/package/2006/relationships"><Relationship Id="rId8" Type="http://schemas.openxmlformats.org/officeDocument/2006/relationships/image" Target="../media/image45.emf"/><Relationship Id="rId3" Type="http://schemas.openxmlformats.org/officeDocument/2006/relationships/image" Target="../media/image2.png"/><Relationship Id="rId7" Type="http://schemas.openxmlformats.org/officeDocument/2006/relationships/image" Target="../media/image44.emf"/><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image" Target="../media/image43.emf"/><Relationship Id="rId5" Type="http://schemas.openxmlformats.org/officeDocument/2006/relationships/image" Target="../media/image42.emf"/><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xml"/><Relationship Id="rId5" Type="http://schemas.openxmlformats.org/officeDocument/2006/relationships/image" Target="../media/image47.png"/><Relationship Id="rId4" Type="http://schemas.openxmlformats.org/officeDocument/2006/relationships/slide" Target="slide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image" Target="../media/image48.png"/><Relationship Id="rId4" Type="http://schemas.openxmlformats.org/officeDocument/2006/relationships/slide" Target="slide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7" name="Rounded Rectangle 6">
            <a:hlinkClick r:id="rId4" action="ppaction://hlinksldjump"/>
          </p:cNvPr>
          <p:cNvSpPr/>
          <p:nvPr/>
        </p:nvSpPr>
        <p:spPr>
          <a:xfrm>
            <a:off x="7786710" y="178592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solidFill>
                  <a:schemeClr val="bg1"/>
                </a:solidFill>
                <a:cs typeface="B Behnam " pitchFamily="2" charset="-78"/>
                <a:hlinkClick r:id="rId4" action="ppaction://hlinksldjump"/>
              </a:rPr>
              <a:t>فصل یک:</a:t>
            </a:r>
          </a:p>
          <a:p>
            <a:pPr algn="ctr"/>
            <a:r>
              <a:rPr lang="fa-IR" sz="1700" dirty="0" smtClean="0">
                <a:solidFill>
                  <a:schemeClr val="bg1"/>
                </a:solidFill>
                <a:cs typeface="B Behnam " pitchFamily="2" charset="-78"/>
                <a:hlinkClick r:id="rId4" action="ppaction://hlinksldjump"/>
              </a:rPr>
              <a:t> کلیات تحقیق</a:t>
            </a:r>
            <a:endParaRPr lang="fa-IR" sz="1700" dirty="0">
              <a:solidFill>
                <a:schemeClr val="bg1"/>
              </a:solidFill>
              <a:cs typeface="B Behnam " pitchFamily="2" charset="-78"/>
            </a:endParaRPr>
          </a:p>
        </p:txBody>
      </p:sp>
      <p:pic>
        <p:nvPicPr>
          <p:cNvPr id="13" name="Picture 12" descr="Besmellah1.png"/>
          <p:cNvPicPr>
            <a:picLocks noChangeAspect="1"/>
          </p:cNvPicPr>
          <p:nvPr/>
        </p:nvPicPr>
        <p:blipFill>
          <a:blip r:embed="rId5" cstate="print"/>
          <a:stretch>
            <a:fillRect/>
          </a:stretch>
        </p:blipFill>
        <p:spPr>
          <a:xfrm>
            <a:off x="3214679" y="847712"/>
            <a:ext cx="1971676" cy="1323975"/>
          </a:xfrm>
          <a:prstGeom prst="rect">
            <a:avLst/>
          </a:prstGeom>
        </p:spPr>
      </p:pic>
      <p:pic>
        <p:nvPicPr>
          <p:cNvPr id="14" name="Picture 13" descr="Line-3.png"/>
          <p:cNvPicPr>
            <a:picLocks noChangeAspect="1"/>
          </p:cNvPicPr>
          <p:nvPr/>
        </p:nvPicPr>
        <p:blipFill>
          <a:blip r:embed="rId6"/>
          <a:stretch>
            <a:fillRect/>
          </a:stretch>
        </p:blipFill>
        <p:spPr>
          <a:xfrm rot="16200000">
            <a:off x="4139332" y="508483"/>
            <a:ext cx="9525" cy="3095625"/>
          </a:xfrm>
          <a:prstGeom prst="rect">
            <a:avLst/>
          </a:prstGeom>
        </p:spPr>
      </p:pic>
      <p:sp>
        <p:nvSpPr>
          <p:cNvPr id="23" name="Subtitle 22"/>
          <p:cNvSpPr>
            <a:spLocks noGrp="1"/>
          </p:cNvSpPr>
          <p:nvPr>
            <p:ph type="subTitle" idx="1"/>
          </p:nvPr>
        </p:nvSpPr>
        <p:spPr>
          <a:xfrm>
            <a:off x="899592" y="2321712"/>
            <a:ext cx="6264696" cy="3786214"/>
          </a:xfrm>
        </p:spPr>
        <p:txBody>
          <a:bodyPr>
            <a:noAutofit/>
          </a:bodyPr>
          <a:lstStyle/>
          <a:p>
            <a:pPr algn="ctr"/>
            <a:r>
              <a:rPr lang="fa-IR" sz="2200" b="1" dirty="0" smtClean="0">
                <a:solidFill>
                  <a:schemeClr val="tx1"/>
                </a:solidFill>
                <a:latin typeface="Lotus" pitchFamily="2" charset="-78"/>
                <a:cs typeface="Lotus" pitchFamily="2" charset="-78"/>
              </a:rPr>
              <a:t>عنوان:</a:t>
            </a:r>
          </a:p>
          <a:p>
            <a:pPr algn="ctr"/>
            <a:r>
              <a:rPr lang="fa-IR" sz="2200" b="1" dirty="0" smtClean="0">
                <a:solidFill>
                  <a:schemeClr val="tx1"/>
                </a:solidFill>
                <a:latin typeface="Lotus" pitchFamily="2" charset="-78"/>
                <a:cs typeface="Lotus" pitchFamily="2" charset="-78"/>
              </a:rPr>
              <a:t>بررسی عوامل موثر بر انتخاب مراکز آموزش الکترونیکی توسط سازمان ها</a:t>
            </a:r>
          </a:p>
          <a:p>
            <a:pPr algn="ctr"/>
            <a:endParaRPr lang="fa-IR" sz="2200" b="1" dirty="0" smtClean="0">
              <a:solidFill>
                <a:schemeClr val="tx1"/>
              </a:solidFill>
              <a:latin typeface="Lotus" pitchFamily="2" charset="-78"/>
              <a:cs typeface="Lotus" pitchFamily="2" charset="-78"/>
            </a:endParaRPr>
          </a:p>
          <a:p>
            <a:pPr algn="ctr"/>
            <a:r>
              <a:rPr lang="fa-IR" sz="2200" b="1" dirty="0" smtClean="0">
                <a:solidFill>
                  <a:schemeClr val="tx1"/>
                </a:solidFill>
                <a:latin typeface="Lotus" pitchFamily="2" charset="-78"/>
                <a:cs typeface="Lotus" pitchFamily="2" charset="-78"/>
              </a:rPr>
              <a:t>نگارش: رضا سلطانی دیزج</a:t>
            </a:r>
          </a:p>
          <a:p>
            <a:pPr algn="ctr"/>
            <a:r>
              <a:rPr lang="fa-IR" sz="2200" b="1" dirty="0" smtClean="0">
                <a:solidFill>
                  <a:schemeClr val="tx1"/>
                </a:solidFill>
                <a:latin typeface="Lotus" pitchFamily="2" charset="-78"/>
                <a:cs typeface="Lotus" pitchFamily="2" charset="-78"/>
              </a:rPr>
              <a:t>استاد راهنما: دکتر امیر مانیان</a:t>
            </a:r>
          </a:p>
          <a:p>
            <a:pPr algn="ctr"/>
            <a:r>
              <a:rPr lang="fa-IR" sz="2200" b="1" dirty="0" smtClean="0">
                <a:solidFill>
                  <a:schemeClr val="tx1"/>
                </a:solidFill>
                <a:latin typeface="Lotus" pitchFamily="2" charset="-78"/>
                <a:cs typeface="Lotus" pitchFamily="2" charset="-78"/>
              </a:rPr>
              <a:t>استاد مشاور: دکتر ابوالقاسم میرا</a:t>
            </a:r>
          </a:p>
          <a:p>
            <a:pPr algn="ctr"/>
            <a:r>
              <a:rPr lang="fa-IR" sz="2200" b="1" dirty="0" smtClean="0">
                <a:solidFill>
                  <a:schemeClr val="tx1"/>
                </a:solidFill>
                <a:latin typeface="Lotus" pitchFamily="2" charset="-78"/>
                <a:cs typeface="Lotus" pitchFamily="2" charset="-78"/>
              </a:rPr>
              <a:t>دانشگاه تهران</a:t>
            </a:r>
            <a:endParaRPr lang="fa-IR" sz="2200" b="1" dirty="0" smtClean="0">
              <a:solidFill>
                <a:schemeClr val="tx1"/>
              </a:solidFill>
              <a:latin typeface="Lotus" pitchFamily="2" charset="-78"/>
              <a:cs typeface="Lotus" pitchFamily="2" charset="-78"/>
            </a:endParaRPr>
          </a:p>
          <a:p>
            <a:pPr algn="ctr"/>
            <a:r>
              <a:rPr lang="fa-IR" sz="2200" b="1" dirty="0" smtClean="0">
                <a:solidFill>
                  <a:schemeClr val="tx1"/>
                </a:solidFill>
                <a:latin typeface="Lotus" pitchFamily="2" charset="-78"/>
                <a:cs typeface="Lotus" pitchFamily="2" charset="-78"/>
              </a:rPr>
              <a:t>آبان </a:t>
            </a:r>
            <a:r>
              <a:rPr lang="fa-IR" sz="2200" b="1" dirty="0" smtClean="0">
                <a:solidFill>
                  <a:schemeClr val="tx1"/>
                </a:solidFill>
                <a:latin typeface="Lotus" pitchFamily="2" charset="-78"/>
                <a:cs typeface="Lotus" pitchFamily="2" charset="-78"/>
              </a:rPr>
              <a:t>1390</a:t>
            </a:r>
          </a:p>
          <a:p>
            <a:pPr algn="ctr"/>
            <a:endParaRPr lang="fa-IR" sz="2200" b="1" dirty="0">
              <a:solidFill>
                <a:schemeClr val="tx1"/>
              </a:solidFill>
              <a:latin typeface="Lotus" pitchFamily="2" charset="-78"/>
              <a:cs typeface="Lotus" pitchFamily="2" charset="-78"/>
            </a:endParaRPr>
          </a:p>
          <a:p>
            <a:pPr algn="ctr"/>
            <a:r>
              <a:rPr lang="fa-IR" sz="2200" b="1" dirty="0" smtClean="0">
                <a:solidFill>
                  <a:schemeClr val="tx1"/>
                </a:solidFill>
                <a:latin typeface="Lotus" pitchFamily="2" charset="-78"/>
                <a:cs typeface="Lotus" pitchFamily="2" charset="-78"/>
              </a:rPr>
              <a:t>تهیه پاورپوینت: الناز شکوری</a:t>
            </a:r>
            <a:endParaRPr lang="fa-IR" sz="2200" b="1" dirty="0" smtClean="0">
              <a:solidFill>
                <a:schemeClr val="tx1"/>
              </a:solidFill>
              <a:latin typeface="Lotus" pitchFamily="2" charset="-78"/>
              <a:cs typeface="Lotus" pitchFamily="2" charset="-78"/>
            </a:endParaRPr>
          </a:p>
        </p:txBody>
      </p:sp>
      <p:sp>
        <p:nvSpPr>
          <p:cNvPr id="26" name="Rounded Rectangle 25">
            <a:hlinkClick r:id="rId4" action="ppaction://hlinksldjump"/>
          </p:cNvPr>
          <p:cNvSpPr/>
          <p:nvPr/>
        </p:nvSpPr>
        <p:spPr>
          <a:xfrm>
            <a:off x="7786710" y="264318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دوم: </a:t>
            </a:r>
          </a:p>
          <a:p>
            <a:pPr algn="ctr"/>
            <a:r>
              <a:rPr lang="fa-IR" sz="1700" dirty="0" smtClean="0">
                <a:cs typeface="B Behnam " pitchFamily="2" charset="-78"/>
              </a:rPr>
              <a:t>ادبیات تحقیق</a:t>
            </a:r>
            <a:endParaRPr lang="fa-IR" sz="1700" dirty="0">
              <a:cs typeface="B Behnam " pitchFamily="2" charset="-78"/>
            </a:endParaRPr>
          </a:p>
        </p:txBody>
      </p:sp>
      <p:sp>
        <p:nvSpPr>
          <p:cNvPr id="27" name="Rounded Rectangle 26">
            <a:hlinkClick r:id="rId4" action="ppaction://hlinksldjump"/>
          </p:cNvPr>
          <p:cNvSpPr/>
          <p:nvPr/>
        </p:nvSpPr>
        <p:spPr>
          <a:xfrm>
            <a:off x="7786710" y="3500439"/>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hlinkClick r:id="rId7" action="ppaction://hlinksldjump"/>
              </a:rPr>
              <a:t>فصل سوم: </a:t>
            </a:r>
          </a:p>
          <a:p>
            <a:pPr algn="ctr"/>
            <a:r>
              <a:rPr lang="fa-IR" sz="1700" dirty="0" smtClean="0">
                <a:cs typeface="B Behnam " pitchFamily="2" charset="-78"/>
                <a:hlinkClick r:id="rId7" action="ppaction://hlinksldjump"/>
              </a:rPr>
              <a:t>روش تحقیق</a:t>
            </a:r>
            <a:endParaRPr lang="fa-IR" sz="1700" dirty="0">
              <a:cs typeface="B Behnam " pitchFamily="2" charset="-78"/>
            </a:endParaRPr>
          </a:p>
        </p:txBody>
      </p:sp>
      <p:sp>
        <p:nvSpPr>
          <p:cNvPr id="28" name="Rounded Rectangle 27">
            <a:hlinkClick r:id="rId4" action="ppaction://hlinksldjump"/>
          </p:cNvPr>
          <p:cNvSpPr/>
          <p:nvPr/>
        </p:nvSpPr>
        <p:spPr>
          <a:xfrm>
            <a:off x="7786710" y="435769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hlinkClick r:id="rId8" action="ppaction://hlinksldjump"/>
              </a:rPr>
              <a:t>فصل چهارم:</a:t>
            </a:r>
          </a:p>
          <a:p>
            <a:pPr algn="ctr"/>
            <a:r>
              <a:rPr lang="fa-IR" sz="1700" dirty="0" smtClean="0">
                <a:cs typeface="B Behnam " pitchFamily="2" charset="-78"/>
                <a:hlinkClick r:id="rId8" action="ppaction://hlinksldjump"/>
              </a:rPr>
              <a:t>تجزیه تحلیل اطلاعات</a:t>
            </a:r>
            <a:endParaRPr lang="fa-IR" sz="1700" dirty="0">
              <a:cs typeface="B Behnam " pitchFamily="2" charset="-78"/>
            </a:endParaRPr>
          </a:p>
        </p:txBody>
      </p:sp>
      <p:sp>
        <p:nvSpPr>
          <p:cNvPr id="29" name="Rounded Rectangle 28">
            <a:hlinkClick r:id="rId4" action="ppaction://hlinksldjump"/>
          </p:cNvPr>
          <p:cNvSpPr/>
          <p:nvPr/>
        </p:nvSpPr>
        <p:spPr>
          <a:xfrm>
            <a:off x="7786710" y="521495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hlinkClick r:id="rId9" action="ppaction://hlinksldjump"/>
              </a:rPr>
              <a:t>فصل پنجم:</a:t>
            </a:r>
          </a:p>
          <a:p>
            <a:pPr algn="ctr"/>
            <a:r>
              <a:rPr lang="fa-IR" sz="1700" dirty="0" smtClean="0">
                <a:cs typeface="B Behnam " pitchFamily="2" charset="-78"/>
                <a:hlinkClick r:id="rId9" action="ppaction://hlinksldjump"/>
              </a:rPr>
              <a:t>نتیجه گیری و پیشنهادات</a:t>
            </a:r>
            <a:endParaRPr lang="fa-IR" sz="1700" dirty="0">
              <a:cs typeface="B Behnam "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0" name="Rounded Rectangle 29">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فرضيه های تحقيق </a:t>
            </a:r>
          </a:p>
        </p:txBody>
      </p:sp>
      <p:sp>
        <p:nvSpPr>
          <p:cNvPr id="50" name="Rounded Rectangle 49">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55" name="Rounded Rectangle 5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نتایج </a:t>
            </a:r>
          </a:p>
          <a:p>
            <a:pPr algn="ctr"/>
            <a:r>
              <a:rPr lang="fa-IR" sz="1700" dirty="0" smtClean="0">
                <a:cs typeface="B Behnam " pitchFamily="2" charset="-78"/>
              </a:rPr>
              <a:t>مورد انتظار</a:t>
            </a:r>
            <a:endParaRPr lang="fa-IR" sz="1700" dirty="0">
              <a:cs typeface="B Behnam " pitchFamily="2" charset="-78"/>
            </a:endParaRPr>
          </a:p>
        </p:txBody>
      </p:sp>
      <p:sp>
        <p:nvSpPr>
          <p:cNvPr id="15" name="Rounded Rectangle 14"/>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تعريف واژه ها و اصطلاحات تخصصی طرح </a:t>
            </a:r>
          </a:p>
        </p:txBody>
      </p:sp>
      <p:sp>
        <p:nvSpPr>
          <p:cNvPr id="18" name="Title 17"/>
          <p:cNvSpPr>
            <a:spLocks noGrp="1"/>
          </p:cNvSpPr>
          <p:nvPr>
            <p:ph type="title"/>
          </p:nvPr>
        </p:nvSpPr>
        <p:spPr>
          <a:xfrm>
            <a:off x="395536" y="913071"/>
            <a:ext cx="7212632" cy="1350474"/>
          </a:xfrm>
        </p:spPr>
        <p:txBody>
          <a:bodyPr>
            <a:noAutofit/>
          </a:bodyPr>
          <a:lstStyle/>
          <a:p>
            <a:pPr algn="just"/>
            <a:r>
              <a:rPr lang="fa-IR" sz="2400" b="1" dirty="0" smtClean="0">
                <a:solidFill>
                  <a:schemeClr val="tx1"/>
                </a:solidFill>
                <a:latin typeface="Lotus" pitchFamily="2" charset="-78"/>
                <a:cs typeface="Lotus" pitchFamily="2" charset="-78"/>
              </a:rPr>
              <a:t>آموزش الكترونيكي: </a:t>
            </a:r>
            <a:r>
              <a:rPr lang="fa-IR" sz="2400" dirty="0" smtClean="0">
                <a:solidFill>
                  <a:schemeClr val="tx1"/>
                </a:solidFill>
                <a:latin typeface="Lotus" pitchFamily="2" charset="-78"/>
                <a:cs typeface="Lotus" pitchFamily="2" charset="-78"/>
              </a:rPr>
              <a:t>شيوه اي ازآموزش مبتني بر استفاده از ابزارهاي فنّاوري اطلاعات است كه گسترة وسيعي از كاربردها، از جمله آموزش مبتني بر وب، آموزش مبتني بر رايانه و كلاس هاي مجازي را در بر مي </a:t>
            </a:r>
            <a:r>
              <a:rPr lang="fa-IR" sz="2400" dirty="0" smtClean="0">
                <a:solidFill>
                  <a:schemeClr val="tx1"/>
                </a:solidFill>
                <a:latin typeface="Lotus" pitchFamily="2" charset="-78"/>
                <a:cs typeface="Lotus" pitchFamily="2" charset="-78"/>
              </a:rPr>
              <a:t>گيرد.</a:t>
            </a:r>
            <a:endParaRPr lang="fa-IR" sz="2400" dirty="0">
              <a:solidFill>
                <a:schemeClr val="tx1"/>
              </a:solidFill>
              <a:latin typeface="Lotus" pitchFamily="2" charset="-78"/>
              <a:cs typeface="Lotus" pitchFamily="2" charset="-78"/>
            </a:endParaRPr>
          </a:p>
        </p:txBody>
      </p:sp>
      <p:sp>
        <p:nvSpPr>
          <p:cNvPr id="2" name="Content Placeholder 1"/>
          <p:cNvSpPr>
            <a:spLocks noGrp="1"/>
          </p:cNvSpPr>
          <p:nvPr>
            <p:ph sz="half" idx="1"/>
          </p:nvPr>
        </p:nvSpPr>
        <p:spPr>
          <a:xfrm>
            <a:off x="395536" y="3669064"/>
            <a:ext cx="7211144" cy="1948766"/>
          </a:xfrm>
        </p:spPr>
        <p:txBody>
          <a:bodyPr>
            <a:noAutofit/>
          </a:bodyPr>
          <a:lstStyle/>
          <a:p>
            <a:pPr marL="114300" indent="0" algn="just">
              <a:buNone/>
            </a:pPr>
            <a:r>
              <a:rPr lang="fa-IR" sz="2400" b="1" dirty="0" smtClean="0">
                <a:latin typeface="Lotus" pitchFamily="2" charset="-78"/>
                <a:cs typeface="Lotus" pitchFamily="2" charset="-78"/>
              </a:rPr>
              <a:t>دانشگاه </a:t>
            </a:r>
            <a:r>
              <a:rPr lang="fa-IR" sz="2400" b="1" dirty="0">
                <a:latin typeface="Lotus" pitchFamily="2" charset="-78"/>
                <a:cs typeface="Lotus" pitchFamily="2" charset="-78"/>
              </a:rPr>
              <a:t>مجازي: </a:t>
            </a:r>
            <a:r>
              <a:rPr lang="fa-IR" sz="2400" dirty="0">
                <a:latin typeface="Lotus" pitchFamily="2" charset="-78"/>
                <a:cs typeface="Lotus" pitchFamily="2" charset="-78"/>
              </a:rPr>
              <a:t>محيطي كه با بهره گيري از ابزارهاي چندرسانه اي مناسب و با دارا بودن زير ساخت ارتباطي مناسب (چون كامپيوتر، شبكه، اينترنت، فاكس، دوربين، نرم افزارهاي تسهيل كننده ارتباطات برخط و...) ارائه دهنده خدمات آموزش الكترونيك و يادگيري الكترونيك است ( يك سيستم مستقل جهت ارائه خدمات الكترونيك و با بهره گيري از فناوري هاي نوين اطلاعاتي و ارتباطي است ).</a:t>
            </a:r>
          </a:p>
          <a:p>
            <a:pPr marL="114300" indent="0" algn="just">
              <a:buNone/>
            </a:pPr>
            <a:endParaRPr lang="fa-IR" sz="2400" dirty="0">
              <a:latin typeface="Lotus" pitchFamily="2" charset="-78"/>
              <a:cs typeface="Lotus" pitchFamily="2" charset="-78"/>
            </a:endParaRPr>
          </a:p>
        </p:txBody>
      </p:sp>
      <p:sp>
        <p:nvSpPr>
          <p:cNvPr id="3" name="Content Placeholder 2"/>
          <p:cNvSpPr>
            <a:spLocks noGrp="1"/>
          </p:cNvSpPr>
          <p:nvPr>
            <p:ph sz="half" idx="2"/>
          </p:nvPr>
        </p:nvSpPr>
        <p:spPr>
          <a:xfrm>
            <a:off x="361103" y="2268283"/>
            <a:ext cx="7393632" cy="1607056"/>
          </a:xfrm>
        </p:spPr>
        <p:txBody>
          <a:bodyPr>
            <a:noAutofit/>
          </a:bodyPr>
          <a:lstStyle/>
          <a:p>
            <a:pPr marL="114300" indent="0" algn="just">
              <a:buNone/>
            </a:pPr>
            <a:r>
              <a:rPr lang="fa-IR" sz="2400" b="1" dirty="0">
                <a:latin typeface="Lotus" pitchFamily="2" charset="-78"/>
                <a:cs typeface="Lotus" pitchFamily="2" charset="-78"/>
              </a:rPr>
              <a:t>يادگيري الكترونيكي : </a:t>
            </a:r>
            <a:r>
              <a:rPr lang="fa-IR" sz="2400" dirty="0">
                <a:latin typeface="Lotus" pitchFamily="2" charset="-78"/>
                <a:cs typeface="Lotus" pitchFamily="2" charset="-78"/>
              </a:rPr>
              <a:t>يادگيري است كه بصورت آنلاين بوده و آموزش آن از طريق وب و از راه دور انجام شده و بطور خلاصه يادگيري است كه مبتني بر استفاده از اينترنت است</a:t>
            </a:r>
            <a:r>
              <a:rPr lang="fa-IR" sz="2400" dirty="0" smtClean="0">
                <a:latin typeface="Lotus" pitchFamily="2" charset="-78"/>
                <a:cs typeface="Lotus" pitchFamily="2" charset="-78"/>
              </a:rPr>
              <a:t>.</a:t>
            </a:r>
            <a:endParaRPr lang="fa-I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توصیفی-پیمایشی</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4" name="Rounded Rectangle 33">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کاربردی</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متغيرهای تحقيق</a:t>
            </a:r>
            <a:endParaRPr lang="fa-IR" sz="1700" dirty="0">
              <a:cs typeface="B Behnam " pitchFamily="2" charset="-78"/>
            </a:endParaRPr>
          </a:p>
        </p:txBody>
      </p:sp>
      <p:sp>
        <p:nvSpPr>
          <p:cNvPr id="36" name="Rounded Rectangle 35"/>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روش تحقیق</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های </a:t>
            </a:r>
          </a:p>
          <a:p>
            <a:pPr algn="ctr"/>
            <a:r>
              <a:rPr lang="fa-IR" sz="1700" dirty="0" smtClean="0">
                <a:cs typeface="B Behnam " pitchFamily="2" charset="-78"/>
              </a:rPr>
              <a:t>گردآوری اطلاعات </a:t>
            </a:r>
            <a:endParaRPr lang="fa-IR" sz="1700" dirty="0">
              <a:cs typeface="B Behnam " pitchFamily="2" charset="-78"/>
            </a:endParaRPr>
          </a:p>
        </p:txBody>
      </p:sp>
      <p:sp>
        <p:nvSpPr>
          <p:cNvPr id="46" name="Title 45"/>
          <p:cNvSpPr>
            <a:spLocks noGrp="1"/>
          </p:cNvSpPr>
          <p:nvPr>
            <p:ph type="ctrTitle"/>
          </p:nvPr>
        </p:nvSpPr>
        <p:spPr>
          <a:xfrm>
            <a:off x="251520" y="1572722"/>
            <a:ext cx="7286676" cy="3500463"/>
          </a:xfrm>
        </p:spPr>
        <p:txBody>
          <a:bodyPr>
            <a:noAutofit/>
          </a:bodyPr>
          <a:lstStyle/>
          <a:p>
            <a:pPr algn="r"/>
            <a:r>
              <a:rPr lang="fa-IR" sz="2400" b="1" dirty="0" smtClean="0">
                <a:solidFill>
                  <a:schemeClr val="tx1"/>
                </a:solidFill>
                <a:latin typeface="Lotus" pitchFamily="2" charset="-78"/>
                <a:cs typeface="Lotus" pitchFamily="2" charset="-78"/>
              </a:rPr>
              <a:t>به طور كلي روش هاي تحقيق در علوم رفتاري را مي توان با توجه به دو ملاك تقسيم كرد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الف) هدف تحقيق</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ب) نحوه گردآوري داده </a:t>
            </a:r>
            <a:r>
              <a:rPr lang="fa-IR" sz="2400" b="1" dirty="0" smtClean="0">
                <a:solidFill>
                  <a:schemeClr val="tx1"/>
                </a:solidFill>
                <a:latin typeface="Lotus" pitchFamily="2" charset="-78"/>
                <a:cs typeface="Lotus" pitchFamily="2" charset="-78"/>
              </a:rPr>
              <a:t>ها</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بر اين اساس پژوهش حاضر:</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t>
            </a:r>
            <a:r>
              <a:rPr lang="fa-IR" sz="2400" b="1" u="sng" dirty="0" smtClean="0">
                <a:solidFill>
                  <a:schemeClr val="tx1"/>
                </a:solidFill>
                <a:latin typeface="Lotus" pitchFamily="2" charset="-78"/>
                <a:cs typeface="Lotus" pitchFamily="2" charset="-78"/>
              </a:rPr>
              <a:t>از نظر هدف </a:t>
            </a:r>
            <a:r>
              <a:rPr lang="fa-IR" sz="2400" b="1" u="sng" dirty="0">
                <a:solidFill>
                  <a:schemeClr val="tx1"/>
                </a:solidFill>
                <a:latin typeface="Lotus" pitchFamily="2" charset="-78"/>
                <a:cs typeface="Lotus" pitchFamily="2" charset="-78"/>
              </a:rPr>
              <a:t>كاربردي</a:t>
            </a:r>
            <a:r>
              <a:rPr lang="fa-IR" sz="2400" b="1" u="sng" dirty="0" smtClean="0">
                <a:solidFill>
                  <a:schemeClr val="tx1"/>
                </a:solidFill>
                <a:latin typeface="Lotus" pitchFamily="2" charset="-78"/>
                <a:cs typeface="Lotus" pitchFamily="2" charset="-78"/>
              </a:rPr>
              <a:t> و از نظر شيوه گردآوري اطلاعات تحقيق </a:t>
            </a:r>
            <a:r>
              <a:rPr lang="fa-IR" sz="2400" b="1" u="sng" dirty="0">
                <a:solidFill>
                  <a:schemeClr val="tx1"/>
                </a:solidFill>
                <a:latin typeface="Lotus" pitchFamily="2" charset="-78"/>
                <a:cs typeface="Lotus" pitchFamily="2" charset="-78"/>
              </a:rPr>
              <a:t>توصيفي از نوع پيمايشي</a:t>
            </a:r>
            <a:r>
              <a:rPr lang="fa-IR" sz="2400" b="1" u="sng" dirty="0" smtClean="0">
                <a:solidFill>
                  <a:schemeClr val="tx1"/>
                </a:solidFill>
                <a:latin typeface="Lotus" pitchFamily="2" charset="-78"/>
                <a:cs typeface="Lotus" pitchFamily="2" charset="-78"/>
              </a:rPr>
              <a:t> است.</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توصیفی-پیمایشی</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4" name="Rounded Rectangle 3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تحقیق</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متغيرهای تحقيق</a:t>
            </a:r>
            <a:endParaRPr lang="fa-IR" sz="1700" dirty="0">
              <a:cs typeface="B Behnam " pitchFamily="2" charset="-78"/>
            </a:endParaRPr>
          </a:p>
        </p:txBody>
      </p:sp>
      <p:sp>
        <p:nvSpPr>
          <p:cNvPr id="36" name="Rounded Rectangle 35"/>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تحقیق کاربردی</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های گردآوری اطلاعات </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2400" b="1" dirty="0" smtClean="0">
                <a:solidFill>
                  <a:schemeClr val="tx1"/>
                </a:solidFill>
                <a:latin typeface="Lotus" pitchFamily="2" charset="-78"/>
                <a:cs typeface="Lotus" pitchFamily="2" charset="-78"/>
              </a:rPr>
              <a:t>هدف تحقيقات كاربردي توسعة دانش كاربردي در يك زمينه خاص است</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t>
            </a:r>
            <a:r>
              <a:rPr lang="fa-IR" sz="2400" b="1" dirty="0" smtClean="0">
                <a:solidFill>
                  <a:schemeClr val="tx1"/>
                </a:solidFill>
                <a:latin typeface="Lotus" pitchFamily="2" charset="-78"/>
                <a:cs typeface="Lotus" pitchFamily="2" charset="-78"/>
              </a:rPr>
              <a:t>به عبارت ديگر تحقيقات كاربردي به سمت كاربرد علمي دانش هدايت مي شود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ويژگيهاي تحقيقات كاربردي به شرح زير است:</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آزمودن كارايي نظريه هاي علمي در يك حوزه خاص</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تعيين روابط تجربي در يك محدوده خاص</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افزودن به دانش كاربردي در يك زمينه خاص</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پيشبرد تحقيق و روش شناسي در يك زمينه خاص</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ارائه مجموعه دانش كاربردي تاييد شده در يك زمينه خاص( بازرگان، سرمد، حجازي، 1380: ص 81 )</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4" name="Rounded Rectangle 3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تحقیق</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متغيرهای تحقيق</a:t>
            </a:r>
            <a:endParaRPr lang="fa-IR" sz="1700" dirty="0">
              <a:cs typeface="B Behnam " pitchFamily="2" charset="-78"/>
            </a:endParaRPr>
          </a:p>
        </p:txBody>
      </p:sp>
      <p:sp>
        <p:nvSpPr>
          <p:cNvPr id="36" name="Rounded Rectangle 35"/>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تحقیق توصیفی-پیمایشی</a:t>
            </a:r>
            <a:endParaRPr lang="fa-IR" sz="1700" dirty="0">
              <a:cs typeface="B Behnam " pitchFamily="2" charset="-78"/>
            </a:endParaRPr>
          </a:p>
        </p:txBody>
      </p:sp>
      <p:sp>
        <p:nvSpPr>
          <p:cNvPr id="37" name="Rounded Rectangle 36">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کاربردی</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های گردآوری اطلاعات </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2400" b="1" dirty="0" smtClean="0">
                <a:solidFill>
                  <a:schemeClr val="tx1"/>
                </a:solidFill>
                <a:latin typeface="Lotus" pitchFamily="2" charset="-78"/>
                <a:cs typeface="Lotus" pitchFamily="2" charset="-78"/>
              </a:rPr>
              <a:t>تحقيق توصيفي شامل مجموعه روش هايي است </a:t>
            </a:r>
            <a:r>
              <a:rPr lang="fa-IR" sz="2400" b="1" dirty="0" smtClean="0">
                <a:solidFill>
                  <a:schemeClr val="tx1"/>
                </a:solidFill>
                <a:latin typeface="Lotus" pitchFamily="2" charset="-78"/>
                <a:cs typeface="Lotus" pitchFamily="2" charset="-78"/>
              </a:rPr>
              <a:t>كه  هدف  </a:t>
            </a:r>
            <a:r>
              <a:rPr lang="fa-IR" sz="2400" b="1" dirty="0" smtClean="0">
                <a:solidFill>
                  <a:schemeClr val="tx1"/>
                </a:solidFill>
                <a:latin typeface="Lotus" pitchFamily="2" charset="-78"/>
                <a:cs typeface="Lotus" pitchFamily="2" charset="-78"/>
              </a:rPr>
              <a:t>آنها توصيف كردن شرايط يا پديده هاي مورد بررسي است. </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اجراي </a:t>
            </a:r>
            <a:r>
              <a:rPr lang="fa-IR" sz="2400" b="1" dirty="0" smtClean="0">
                <a:solidFill>
                  <a:schemeClr val="tx1"/>
                </a:solidFill>
                <a:latin typeface="Lotus" pitchFamily="2" charset="-78"/>
                <a:cs typeface="Lotus" pitchFamily="2" charset="-78"/>
              </a:rPr>
              <a:t>تحقيق توصيفي مي تواند صرفاً براي شناخت بيشتر شرايط موجود يا ياري دادن به فرآيند تصميم گيري باشد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روش پيمايشي عبارت است از جمع آوري اطلاعات با طرح، نقشه و به عنوان راهنماي عملي </a:t>
            </a:r>
            <a:r>
              <a:rPr lang="fa-IR" sz="2400" b="1" dirty="0">
                <a:solidFill>
                  <a:schemeClr val="tx1"/>
                </a:solidFill>
                <a:latin typeface="Lotus" pitchFamily="2" charset="-78"/>
                <a:cs typeface="Lotus" pitchFamily="2" charset="-78"/>
              </a:rPr>
              <a:t>توصيف</a:t>
            </a:r>
            <a:r>
              <a:rPr lang="fa-IR" sz="2400" b="1" dirty="0" smtClean="0">
                <a:solidFill>
                  <a:schemeClr val="tx1"/>
                </a:solidFill>
                <a:latin typeface="Lotus" pitchFamily="2" charset="-78"/>
                <a:cs typeface="Lotus" pitchFamily="2" charset="-78"/>
              </a:rPr>
              <a:t> يا پيش </a:t>
            </a:r>
            <a:r>
              <a:rPr lang="fa-IR" sz="2400" b="1" dirty="0" smtClean="0">
                <a:solidFill>
                  <a:schemeClr val="tx1"/>
                </a:solidFill>
                <a:latin typeface="Lotus" pitchFamily="2" charset="-78"/>
                <a:cs typeface="Lotus" pitchFamily="2" charset="-78"/>
              </a:rPr>
              <a:t>بيني ، </a:t>
            </a:r>
            <a:r>
              <a:rPr lang="fa-IR" sz="2400" b="1" dirty="0" smtClean="0">
                <a:solidFill>
                  <a:schemeClr val="tx1"/>
                </a:solidFill>
                <a:latin typeface="Lotus" pitchFamily="2" charset="-78"/>
                <a:cs typeface="Lotus" pitchFamily="2" charset="-78"/>
              </a:rPr>
              <a:t>كه به منظور تجزيه و </a:t>
            </a:r>
            <a:r>
              <a:rPr lang="fa-IR" sz="2400" b="1" dirty="0" smtClean="0">
                <a:solidFill>
                  <a:schemeClr val="tx1"/>
                </a:solidFill>
                <a:latin typeface="Lotus" pitchFamily="2" charset="-78"/>
                <a:cs typeface="Lotus" pitchFamily="2" charset="-78"/>
              </a:rPr>
              <a:t>تحليل  </a:t>
            </a:r>
            <a:r>
              <a:rPr lang="fa-IR" sz="2400" b="1" dirty="0" smtClean="0">
                <a:solidFill>
                  <a:schemeClr val="tx1"/>
                </a:solidFill>
                <a:latin typeface="Lotus" pitchFamily="2" charset="-78"/>
                <a:cs typeface="Lotus" pitchFamily="2" charset="-78"/>
              </a:rPr>
              <a:t>بين بعضي ازمتغيرها صورت مي گيرد.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به دليل ماهيت تحقيق كه بررسي عوامل موثر بر انتخاب مراكزآموزش الكترونيكي توسط سازمان ها است و </a:t>
            </a:r>
            <a:r>
              <a:rPr lang="fa-IR" sz="2400" b="1" dirty="0" smtClean="0">
                <a:solidFill>
                  <a:schemeClr val="tx1"/>
                </a:solidFill>
                <a:latin typeface="Lotus" pitchFamily="2" charset="-78"/>
                <a:cs typeface="Lotus" pitchFamily="2" charset="-78"/>
              </a:rPr>
              <a:t> به </a:t>
            </a:r>
            <a:r>
              <a:rPr lang="fa-IR" sz="2400" b="1" dirty="0" smtClean="0">
                <a:solidFill>
                  <a:schemeClr val="tx1"/>
                </a:solidFill>
                <a:latin typeface="Lotus" pitchFamily="2" charset="-78"/>
                <a:cs typeface="Lotus" pitchFamily="2" charset="-78"/>
              </a:rPr>
              <a:t>عبارتي كسب اطلاعات و نظرات از افراد (صاحب نظران) مي باشد از نوع پيمايشي است.</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توصیفی-پیمایشی</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4" name="Rounded Rectangle 3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تحقیق</a:t>
            </a:r>
            <a:endParaRPr lang="fa-IR" sz="1700" dirty="0">
              <a:cs typeface="B Behnam " pitchFamily="2" charset="-78"/>
            </a:endParaRPr>
          </a:p>
        </p:txBody>
      </p:sp>
      <p:sp>
        <p:nvSpPr>
          <p:cNvPr id="36" name="Rounded Rectangle 35"/>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متغيرهای تحقيق</a:t>
            </a:r>
            <a:endParaRPr lang="fa-IR" sz="1700" dirty="0">
              <a:cs typeface="B Behnam " pitchFamily="2" charset="-78"/>
            </a:endParaRPr>
          </a:p>
        </p:txBody>
      </p:sp>
      <p:sp>
        <p:nvSpPr>
          <p:cNvPr id="37" name="Rounded Rectangle 36">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کاربردی</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های گردآوری اطلاعات </a:t>
            </a:r>
            <a:endParaRPr lang="fa-IR" sz="1700" dirty="0">
              <a:cs typeface="B Behnam " pitchFamily="2" charset="-78"/>
            </a:endParaRPr>
          </a:p>
        </p:txBody>
      </p:sp>
      <p:sp>
        <p:nvSpPr>
          <p:cNvPr id="46" name="Title 45"/>
          <p:cNvSpPr>
            <a:spLocks noGrp="1"/>
          </p:cNvSpPr>
          <p:nvPr>
            <p:ph type="ctrTitle"/>
          </p:nvPr>
        </p:nvSpPr>
        <p:spPr>
          <a:xfrm>
            <a:off x="214283" y="1142984"/>
            <a:ext cx="7286676" cy="2714644"/>
          </a:xfrm>
        </p:spPr>
        <p:txBody>
          <a:bodyPr>
            <a:noAutofit/>
          </a:bodyPr>
          <a:lstStyle/>
          <a:p>
            <a:pPr algn="r"/>
            <a:r>
              <a:rPr lang="fa-IR" sz="2400" b="1" dirty="0" smtClean="0">
                <a:solidFill>
                  <a:schemeClr val="tx1"/>
                </a:solidFill>
                <a:latin typeface="Lotus" pitchFamily="2" charset="-78"/>
                <a:cs typeface="Lotus" pitchFamily="2" charset="-78"/>
              </a:rPr>
              <a:t>انتخاب مراكز آموزش </a:t>
            </a:r>
            <a:r>
              <a:rPr lang="fa-IR" sz="2400" b="1" dirty="0" smtClean="0">
                <a:solidFill>
                  <a:schemeClr val="tx1"/>
                </a:solidFill>
                <a:latin typeface="Lotus" pitchFamily="2" charset="-78"/>
                <a:cs typeface="Lotus" pitchFamily="2" charset="-78"/>
              </a:rPr>
              <a:t>الكترونيكي  توسط  </a:t>
            </a:r>
            <a:r>
              <a:rPr lang="fa-IR" sz="2400" b="1" dirty="0" smtClean="0">
                <a:solidFill>
                  <a:schemeClr val="tx1"/>
                </a:solidFill>
                <a:latin typeface="Lotus" pitchFamily="2" charset="-78"/>
                <a:cs typeface="Lotus" pitchFamily="2" charset="-78"/>
              </a:rPr>
              <a:t>سازمان </a:t>
            </a:r>
            <a:r>
              <a:rPr lang="fa-IR" sz="2400" b="1" dirty="0" smtClean="0">
                <a:solidFill>
                  <a:schemeClr val="tx1"/>
                </a:solidFill>
                <a:latin typeface="Lotus" pitchFamily="2" charset="-78"/>
                <a:cs typeface="Lotus" pitchFamily="2" charset="-78"/>
              </a:rPr>
              <a:t>ها  به  عنوان  متغير  وابسته  </a:t>
            </a:r>
            <a:r>
              <a:rPr lang="fa-IR" sz="2400" b="1" dirty="0" smtClean="0">
                <a:solidFill>
                  <a:schemeClr val="tx1"/>
                </a:solidFill>
                <a:latin typeface="Lotus" pitchFamily="2" charset="-78"/>
                <a:cs typeface="Lotus" pitchFamily="2" charset="-78"/>
              </a:rPr>
              <a:t>و متغیرهای برنامه هاي آموزشي ، محتواي آموزشي ، نوع رسانه، خصوصيات فردي يادگيرندگان ، استراتژي هاي سازماني، هزينه آموزشي و برند به عنوان متغير مستقل در نظر گرفته شده است.</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توصیفی-پیمایشی</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4" name="Rounded Rectangle 3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تحقیق</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متغيرهای تحقيق</a:t>
            </a:r>
            <a:endParaRPr lang="fa-IR" sz="1700" dirty="0">
              <a:cs typeface="B Behnam " pitchFamily="2" charset="-78"/>
            </a:endParaRPr>
          </a:p>
        </p:txBody>
      </p:sp>
      <p:sp>
        <p:nvSpPr>
          <p:cNvPr id="36" name="Rounded Rectangle 35"/>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روش های گردآوری اطلاعات </a:t>
            </a:r>
            <a:endParaRPr lang="fa-IR" sz="1700" dirty="0">
              <a:cs typeface="B Behnam " pitchFamily="2" charset="-78"/>
            </a:endParaRPr>
          </a:p>
        </p:txBody>
      </p:sp>
      <p:sp>
        <p:nvSpPr>
          <p:cNvPr id="37" name="Rounded Rectangle 36">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تحقیق کاربردی</a:t>
            </a:r>
            <a:endParaRPr lang="fa-IR" sz="1700" dirty="0">
              <a:cs typeface="B Behnam " pitchFamily="2" charset="-78"/>
            </a:endParaRPr>
          </a:p>
        </p:txBody>
      </p:sp>
      <p:sp>
        <p:nvSpPr>
          <p:cNvPr id="46" name="Title 45"/>
          <p:cNvSpPr>
            <a:spLocks noGrp="1"/>
          </p:cNvSpPr>
          <p:nvPr>
            <p:ph type="ctrTitle"/>
          </p:nvPr>
        </p:nvSpPr>
        <p:spPr>
          <a:xfrm>
            <a:off x="214283" y="1142984"/>
            <a:ext cx="7286676" cy="2430032"/>
          </a:xfrm>
        </p:spPr>
        <p:txBody>
          <a:bodyPr>
            <a:noAutofit/>
          </a:bodyPr>
          <a:lstStyle/>
          <a:p>
            <a:pPr algn="r"/>
            <a:r>
              <a:rPr lang="fa-IR" sz="2400" b="1" dirty="0" smtClean="0">
                <a:solidFill>
                  <a:schemeClr val="tx1"/>
                </a:solidFill>
                <a:latin typeface="Lotus" pitchFamily="2" charset="-78"/>
                <a:cs typeface="Lotus" pitchFamily="2" charset="-78"/>
              </a:rPr>
              <a:t>در تكميل مباني نظري از منابع كتابخانه اي و اينترنتي شامل كتاب ها، مقالات و مطالعات موردي استفاده مي شود.</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در تعيين عوامل موثر بر انتخاب مراكز آموزش الكترونيكي توسط سازمان ها از پرسشنامه استفاده خواهد شد.</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6" name="Rounded Rectangle 35"/>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روايی و پايايی پرسشنامه</a:t>
            </a:r>
            <a:endParaRPr lang="fa-IR" sz="1700" dirty="0">
              <a:cs typeface="B Behnam " pitchFamily="2" charset="-78"/>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a:t>
            </a:r>
          </a:p>
          <a:p>
            <a:pPr algn="ctr"/>
            <a:r>
              <a:rPr lang="fa-IR" sz="1700" dirty="0" smtClean="0">
                <a:cs typeface="B Behnam " pitchFamily="2" charset="-78"/>
              </a:rPr>
              <a:t> نمونه گيری</a:t>
            </a:r>
            <a:endParaRPr lang="fa-IR" sz="1700" dirty="0">
              <a:cs typeface="B Behnam " pitchFamily="2" charset="-78"/>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2400" b="1" dirty="0" smtClean="0">
                <a:solidFill>
                  <a:schemeClr val="tx2">
                    <a:lumMod val="75000"/>
                  </a:schemeClr>
                </a:solidFill>
                <a:latin typeface="Lotus" pitchFamily="2" charset="-78"/>
                <a:cs typeface="Lotus" pitchFamily="2" charset="-78"/>
              </a:rPr>
              <a:t>تعيين اعتبار (روايي) پرسشنامه: </a:t>
            </a:r>
            <a:r>
              <a:rPr lang="fa-IR" sz="2400" b="1" dirty="0" smtClean="0">
                <a:solidFill>
                  <a:schemeClr val="tx1"/>
                </a:solidFill>
                <a:latin typeface="Lotus" pitchFamily="2" charset="-78"/>
                <a:cs typeface="Lotus" pitchFamily="2" charset="-78"/>
              </a:rPr>
              <a:t>مفهوم اعتبار به اين پرسش پاسخ مي دهد كه </a:t>
            </a:r>
            <a:r>
              <a:rPr lang="fa-IR" sz="2400" b="1" dirty="0" smtClean="0">
                <a:solidFill>
                  <a:schemeClr val="tx1"/>
                </a:solidFill>
                <a:latin typeface="Lotus" pitchFamily="2" charset="-78"/>
                <a:cs typeface="Lotus" pitchFamily="2" charset="-78"/>
              </a:rPr>
              <a:t> ابزار </a:t>
            </a:r>
            <a:r>
              <a:rPr lang="fa-IR" sz="2400" b="1" dirty="0" smtClean="0">
                <a:solidFill>
                  <a:schemeClr val="tx1"/>
                </a:solidFill>
                <a:latin typeface="Lotus" pitchFamily="2" charset="-78"/>
                <a:cs typeface="Lotus" pitchFamily="2" charset="-78"/>
              </a:rPr>
              <a:t>اندازه گيري تا چه </a:t>
            </a:r>
            <a:r>
              <a:rPr lang="fa-IR" sz="2400" b="1" dirty="0" smtClean="0">
                <a:solidFill>
                  <a:schemeClr val="tx1"/>
                </a:solidFill>
                <a:latin typeface="Lotus" pitchFamily="2" charset="-78"/>
                <a:cs typeface="Lotus" pitchFamily="2" charset="-78"/>
              </a:rPr>
              <a:t>حد  </a:t>
            </a:r>
            <a:r>
              <a:rPr lang="fa-IR" sz="2400" b="1" dirty="0" smtClean="0">
                <a:solidFill>
                  <a:schemeClr val="tx1"/>
                </a:solidFill>
                <a:latin typeface="Lotus" pitchFamily="2" charset="-78"/>
                <a:cs typeface="Lotus" pitchFamily="2" charset="-78"/>
              </a:rPr>
              <a:t>ویژگی مورد </a:t>
            </a:r>
            <a:r>
              <a:rPr lang="fa-IR" sz="2400" b="1" dirty="0" smtClean="0">
                <a:solidFill>
                  <a:schemeClr val="tx1"/>
                </a:solidFill>
                <a:latin typeface="Lotus" pitchFamily="2" charset="-78"/>
                <a:cs typeface="Lotus" pitchFamily="2" charset="-78"/>
              </a:rPr>
              <a:t> نظر </a:t>
            </a:r>
            <a:r>
              <a:rPr lang="fa-IR" sz="2400" b="1" dirty="0" smtClean="0">
                <a:solidFill>
                  <a:schemeClr val="tx1"/>
                </a:solidFill>
                <a:latin typeface="Lotus" pitchFamily="2" charset="-78"/>
                <a:cs typeface="Lotus" pitchFamily="2" charset="-78"/>
              </a:rPr>
              <a:t>را مي سنجد بدون آگاهي از اعتبار </a:t>
            </a:r>
            <a:r>
              <a:rPr lang="fa-IR" sz="2400" b="1" dirty="0" smtClean="0">
                <a:solidFill>
                  <a:schemeClr val="tx1"/>
                </a:solidFill>
                <a:latin typeface="Lotus" pitchFamily="2" charset="-78"/>
                <a:cs typeface="Lotus" pitchFamily="2" charset="-78"/>
              </a:rPr>
              <a:t> ابزار </a:t>
            </a:r>
            <a:r>
              <a:rPr lang="fa-IR" sz="2400" b="1" dirty="0" smtClean="0">
                <a:solidFill>
                  <a:schemeClr val="tx1"/>
                </a:solidFill>
                <a:latin typeface="Lotus" pitchFamily="2" charset="-78"/>
                <a:cs typeface="Lotus" pitchFamily="2" charset="-78"/>
              </a:rPr>
              <a:t>اندازه گيري نمي توان به دقت داده هاي حاصل از آن اطمينان داشت</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2">
                    <a:lumMod val="75000"/>
                  </a:schemeClr>
                </a:solidFill>
                <a:latin typeface="Lotus" pitchFamily="2" charset="-78"/>
                <a:cs typeface="Lotus" pitchFamily="2" charset="-78"/>
              </a:rPr>
              <a:t>اعتبار محتوا </a:t>
            </a:r>
            <a:r>
              <a:rPr lang="fa-IR" sz="2400" b="1" dirty="0" smtClean="0">
                <a:solidFill>
                  <a:schemeClr val="tx1"/>
                </a:solidFill>
                <a:latin typeface="Lotus" pitchFamily="2" charset="-78"/>
                <a:cs typeface="Lotus" pitchFamily="2" charset="-78"/>
              </a:rPr>
              <a:t>نوعي اعتبار است كه براي بررسي اجزاي تشكيل دهندة يك ابزار اندازه گيري به كار برده مي شود. </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اگر </a:t>
            </a:r>
            <a:r>
              <a:rPr lang="fa-IR" sz="2400" b="1" dirty="0" smtClean="0">
                <a:solidFill>
                  <a:schemeClr val="tx1"/>
                </a:solidFill>
                <a:latin typeface="Lotus" pitchFamily="2" charset="-78"/>
                <a:cs typeface="Lotus" pitchFamily="2" charset="-78"/>
              </a:rPr>
              <a:t>سوال هاي پرسشنامه </a:t>
            </a:r>
            <a:r>
              <a:rPr lang="fa-IR" sz="2400" b="1" dirty="0" smtClean="0">
                <a:solidFill>
                  <a:schemeClr val="tx1"/>
                </a:solidFill>
                <a:latin typeface="Lotus" pitchFamily="2" charset="-78"/>
                <a:cs typeface="Lotus" pitchFamily="2" charset="-78"/>
              </a:rPr>
              <a:t> معرف </a:t>
            </a:r>
            <a:r>
              <a:rPr lang="fa-IR" sz="2400" b="1" dirty="0" smtClean="0">
                <a:solidFill>
                  <a:schemeClr val="tx1"/>
                </a:solidFill>
                <a:latin typeface="Lotus" pitchFamily="2" charset="-78"/>
                <a:cs typeface="Lotus" pitchFamily="2" charset="-78"/>
              </a:rPr>
              <a:t>ويژگي ها و مهارت هاي ويژه اي باشد </a:t>
            </a:r>
            <a:r>
              <a:rPr lang="fa-IR" sz="2400" b="1" dirty="0" smtClean="0">
                <a:solidFill>
                  <a:schemeClr val="tx1"/>
                </a:solidFill>
                <a:latin typeface="Lotus" pitchFamily="2" charset="-78"/>
                <a:cs typeface="Lotus" pitchFamily="2" charset="-78"/>
              </a:rPr>
              <a:t>كه  </a:t>
            </a:r>
            <a:r>
              <a:rPr lang="fa-IR" sz="2400" b="1" dirty="0" smtClean="0">
                <a:solidFill>
                  <a:schemeClr val="tx1"/>
                </a:solidFill>
                <a:latin typeface="Lotus" pitchFamily="2" charset="-78"/>
                <a:cs typeface="Lotus" pitchFamily="2" charset="-78"/>
              </a:rPr>
              <a:t>محقق قصد اندازه گيري آنها را داشته باشد،آزمون داراي اعتبار محتوا است. اعتبار محتواي اين پرسشنامه توسط اساتيد راهنما و مشاور و چند نفر از افراد خبره مورد تأييد قرار گرفته است و از اعتبار لازم برخوردار مي باشد. </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u="sng" dirty="0" smtClean="0">
                <a:solidFill>
                  <a:schemeClr val="tx1"/>
                </a:solidFill>
                <a:latin typeface="Lotus" pitchFamily="2" charset="-78"/>
                <a:cs typeface="Lotus" pitchFamily="2" charset="-78"/>
              </a:rPr>
              <a:t>چون </a:t>
            </a:r>
            <a:r>
              <a:rPr lang="fa-IR" sz="2400" b="1" u="sng" dirty="0" smtClean="0">
                <a:solidFill>
                  <a:schemeClr val="tx1"/>
                </a:solidFill>
                <a:latin typeface="Lotus" pitchFamily="2" charset="-78"/>
                <a:cs typeface="Lotus" pitchFamily="2" charset="-78"/>
              </a:rPr>
              <a:t>اين پرسشنامه </a:t>
            </a:r>
            <a:r>
              <a:rPr lang="fa-IR" sz="2400" b="1" u="sng" dirty="0" smtClean="0">
                <a:solidFill>
                  <a:schemeClr val="tx1"/>
                </a:solidFill>
                <a:latin typeface="Lotus" pitchFamily="2" charset="-78"/>
                <a:cs typeface="Lotus" pitchFamily="2" charset="-78"/>
              </a:rPr>
              <a:t> ساخته </a:t>
            </a:r>
            <a:r>
              <a:rPr lang="fa-IR" sz="2400" b="1" u="sng" dirty="0" smtClean="0">
                <a:solidFill>
                  <a:schemeClr val="tx1"/>
                </a:solidFill>
                <a:latin typeface="Lotus" pitchFamily="2" charset="-78"/>
                <a:cs typeface="Lotus" pitchFamily="2" charset="-78"/>
              </a:rPr>
              <a:t>محقق است نياز بود روايي پرسشنامه از نظر نگارشي و محتوا بررسي گردد.</a:t>
            </a:r>
            <a:br>
              <a:rPr lang="fa-IR" sz="2400" b="1" u="sng" dirty="0" smtClean="0">
                <a:solidFill>
                  <a:schemeClr val="tx1"/>
                </a:solidFill>
                <a:latin typeface="Lotus" pitchFamily="2" charset="-78"/>
                <a:cs typeface="Lotus" pitchFamily="2" charset="-78"/>
              </a:rPr>
            </a:br>
            <a:endParaRPr lang="fa-IR" sz="2400" b="1" u="sng"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46" name="Title 45"/>
          <p:cNvSpPr>
            <a:spLocks noGrp="1"/>
          </p:cNvSpPr>
          <p:nvPr>
            <p:ph type="ctrTitle"/>
          </p:nvPr>
        </p:nvSpPr>
        <p:spPr>
          <a:xfrm>
            <a:off x="214283" y="1142984"/>
            <a:ext cx="7286676" cy="5357850"/>
          </a:xfrm>
        </p:spPr>
        <p:txBody>
          <a:bodyPr>
            <a:noAutofit/>
          </a:bodyPr>
          <a:lstStyle/>
          <a:p>
            <a:pPr algn="r"/>
            <a:r>
              <a:rPr lang="fa-IR" sz="2400" b="1" dirty="0" smtClean="0">
                <a:latin typeface="Lotus" pitchFamily="2" charset="-78"/>
                <a:cs typeface="Lotus" pitchFamily="2" charset="-78"/>
              </a:rPr>
              <a:t>تعيين  </a:t>
            </a:r>
            <a:r>
              <a:rPr lang="fa-IR" sz="2400" b="1" dirty="0" smtClean="0">
                <a:latin typeface="Lotus" pitchFamily="2" charset="-78"/>
                <a:cs typeface="Lotus" pitchFamily="2" charset="-78"/>
              </a:rPr>
              <a:t>پايايي (قابليت اعتماد) پرسشنامه: </a:t>
            </a:r>
            <a:r>
              <a:rPr lang="fa-IR" sz="2400" b="1" dirty="0" smtClean="0">
                <a:latin typeface="Lotus" pitchFamily="2" charset="-78"/>
                <a:cs typeface="Lotus" pitchFamily="2" charset="-78"/>
              </a:rPr>
              <a:t> </a:t>
            </a:r>
            <a:r>
              <a:rPr lang="fa-IR" sz="2400" b="1" dirty="0" smtClean="0">
                <a:solidFill>
                  <a:schemeClr val="tx1"/>
                </a:solidFill>
                <a:latin typeface="Lotus" pitchFamily="2" charset="-78"/>
                <a:cs typeface="Lotus" pitchFamily="2" charset="-78"/>
              </a:rPr>
              <a:t>قابليت </a:t>
            </a:r>
            <a:r>
              <a:rPr lang="fa-IR" sz="2400" b="1" dirty="0" smtClean="0">
                <a:solidFill>
                  <a:schemeClr val="tx1"/>
                </a:solidFill>
                <a:latin typeface="Lotus" pitchFamily="2" charset="-78"/>
                <a:cs typeface="Lotus" pitchFamily="2" charset="-78"/>
              </a:rPr>
              <a:t>اعتماد يا </a:t>
            </a:r>
            <a:r>
              <a:rPr lang="fa-IR" sz="2400" b="1" dirty="0" smtClean="0">
                <a:solidFill>
                  <a:schemeClr val="tx1"/>
                </a:solidFill>
                <a:latin typeface="Lotus" pitchFamily="2" charset="-78"/>
                <a:cs typeface="Lotus" pitchFamily="2" charset="-78"/>
              </a:rPr>
              <a:t> پايايي </a:t>
            </a:r>
            <a:r>
              <a:rPr lang="fa-IR" sz="2400" b="1" dirty="0" smtClean="0">
                <a:solidFill>
                  <a:schemeClr val="tx1"/>
                </a:solidFill>
                <a:latin typeface="Lotus" pitchFamily="2" charset="-78"/>
                <a:cs typeface="Lotus" pitchFamily="2" charset="-78"/>
              </a:rPr>
              <a:t>يكي از ويژگيهاي فني ابزار اندازه گيري است</a:t>
            </a:r>
            <a:r>
              <a:rPr lang="fa-IR" sz="2400" b="1" dirty="0" smtClean="0">
                <a:solidFill>
                  <a:schemeClr val="tx1"/>
                </a:solidFill>
                <a:latin typeface="Lotus" pitchFamily="2" charset="-78"/>
                <a:cs typeface="Lotus" pitchFamily="2" charset="-78"/>
              </a:rPr>
              <a:t>.  و با  اين  </a:t>
            </a:r>
            <a:r>
              <a:rPr lang="fa-IR" sz="2400" b="1" dirty="0" smtClean="0">
                <a:solidFill>
                  <a:schemeClr val="tx1"/>
                </a:solidFill>
                <a:latin typeface="Lotus" pitchFamily="2" charset="-78"/>
                <a:cs typeface="Lotus" pitchFamily="2" charset="-78"/>
              </a:rPr>
              <a:t>امر سر و كار دارد </a:t>
            </a:r>
            <a:r>
              <a:rPr lang="fa-IR" sz="2400" b="1" dirty="0" smtClean="0">
                <a:solidFill>
                  <a:schemeClr val="tx1"/>
                </a:solidFill>
                <a:latin typeface="Lotus" pitchFamily="2" charset="-78"/>
                <a:cs typeface="Lotus" pitchFamily="2" charset="-78"/>
              </a:rPr>
              <a:t>كه  </a:t>
            </a:r>
            <a:r>
              <a:rPr lang="fa-IR" sz="2400" b="1" dirty="0" smtClean="0">
                <a:solidFill>
                  <a:schemeClr val="tx1"/>
                </a:solidFill>
                <a:latin typeface="Lotus" pitchFamily="2" charset="-78"/>
                <a:cs typeface="Lotus" pitchFamily="2" charset="-78"/>
              </a:rPr>
              <a:t>ابزار اندازه گيري در شرايط يكسان تا چه اندازه نتايج يكساني به دست مي دهد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t>
            </a:r>
            <a:r>
              <a:rPr lang="fa-IR" sz="2400" b="1" dirty="0" smtClean="0">
                <a:solidFill>
                  <a:schemeClr val="tx1"/>
                </a:solidFill>
                <a:latin typeface="Lotus" pitchFamily="2" charset="-78"/>
                <a:cs typeface="Lotus" pitchFamily="2" charset="-78"/>
              </a:rPr>
              <a:t>در اين تحقيق به منظور تعيين پايايي آزمون از </a:t>
            </a:r>
            <a:r>
              <a:rPr lang="fa-IR" sz="2400" b="1" u="sng" dirty="0" smtClean="0">
                <a:solidFill>
                  <a:schemeClr val="tx1"/>
                </a:solidFill>
                <a:latin typeface="Lotus" pitchFamily="2" charset="-78"/>
                <a:cs typeface="Lotus" pitchFamily="2" charset="-78"/>
              </a:rPr>
              <a:t>روش آلفاي كرونباخ</a:t>
            </a:r>
            <a:r>
              <a:rPr lang="fa-IR" sz="2400" b="1" dirty="0" smtClean="0">
                <a:solidFill>
                  <a:schemeClr val="tx1"/>
                </a:solidFill>
                <a:latin typeface="Lotus" pitchFamily="2" charset="-78"/>
                <a:cs typeface="Lotus" pitchFamily="2" charset="-78"/>
              </a:rPr>
              <a:t> استفاده گرديده است. اين روش براي محاسبه هماهنگي دروني ابزار اندازه </a:t>
            </a:r>
            <a:r>
              <a:rPr lang="fa-IR" sz="2400" b="1" dirty="0" smtClean="0">
                <a:solidFill>
                  <a:schemeClr val="tx1"/>
                </a:solidFill>
                <a:latin typeface="Lotus" pitchFamily="2" charset="-78"/>
                <a:cs typeface="Lotus" pitchFamily="2" charset="-78"/>
              </a:rPr>
              <a:t>گيري  </a:t>
            </a:r>
            <a:r>
              <a:rPr lang="fa-IR" sz="2400" b="1" dirty="0" smtClean="0">
                <a:solidFill>
                  <a:schemeClr val="tx1"/>
                </a:solidFill>
                <a:latin typeface="Lotus" pitchFamily="2" charset="-78"/>
                <a:cs typeface="Lotus" pitchFamily="2" charset="-78"/>
              </a:rPr>
              <a:t>كه خصيصه هاي مختلف را اندازه گيري مي كند به كار مي رود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بنابراين به منظور اندازه گيري قابليت اعتماد، از روش آلفاي كرونباخ و با استفاده از نرم افزار </a:t>
            </a:r>
            <a:r>
              <a:rPr lang="en-US" sz="2400" b="1" dirty="0" err="1" smtClean="0">
                <a:solidFill>
                  <a:schemeClr val="tx1"/>
                </a:solidFill>
                <a:latin typeface="Lotus" pitchFamily="2" charset="-78"/>
                <a:cs typeface="Lotus" pitchFamily="2" charset="-78"/>
              </a:rPr>
              <a:t>Spss</a:t>
            </a:r>
            <a:r>
              <a:rPr lang="fa-IR" sz="2400" b="1" dirty="0" smtClean="0">
                <a:solidFill>
                  <a:schemeClr val="tx1"/>
                </a:solidFill>
                <a:latin typeface="Lotus" pitchFamily="2" charset="-78"/>
                <a:cs typeface="Lotus" pitchFamily="2" charset="-78"/>
              </a:rPr>
              <a:t> انجام گرديده است. بدين منظور يك نمونه اوليه شامل 20 پرسشنامه ، پيش آزمون </a:t>
            </a:r>
            <a:r>
              <a:rPr lang="fa-IR" sz="2400" b="1" dirty="0" smtClean="0">
                <a:solidFill>
                  <a:schemeClr val="tx1"/>
                </a:solidFill>
                <a:latin typeface="Lotus" pitchFamily="2" charset="-78"/>
                <a:cs typeface="Lotus" pitchFamily="2" charset="-78"/>
              </a:rPr>
              <a:t>گرديد  </a:t>
            </a:r>
            <a:r>
              <a:rPr lang="fa-IR" sz="2400" b="1" dirty="0" smtClean="0">
                <a:solidFill>
                  <a:schemeClr val="tx1"/>
                </a:solidFill>
                <a:latin typeface="Lotus" pitchFamily="2" charset="-78"/>
                <a:cs typeface="Lotus" pitchFamily="2" charset="-78"/>
              </a:rPr>
              <a:t>و سپس </a:t>
            </a:r>
            <a:r>
              <a:rPr lang="fa-IR" sz="2400" b="1" dirty="0" smtClean="0">
                <a:solidFill>
                  <a:schemeClr val="tx1"/>
                </a:solidFill>
                <a:latin typeface="Lotus" pitchFamily="2" charset="-78"/>
                <a:cs typeface="Lotus" pitchFamily="2" charset="-78"/>
              </a:rPr>
              <a:t> با  استفاده </a:t>
            </a:r>
            <a:r>
              <a:rPr lang="fa-IR" sz="2400" b="1" dirty="0" smtClean="0">
                <a:solidFill>
                  <a:schemeClr val="tx1"/>
                </a:solidFill>
                <a:latin typeface="Lotus" pitchFamily="2" charset="-78"/>
                <a:cs typeface="Lotus" pitchFamily="2" charset="-78"/>
              </a:rPr>
              <a:t>از داده </a:t>
            </a:r>
            <a:r>
              <a:rPr lang="fa-IR" sz="2400" b="1" dirty="0" smtClean="0">
                <a:solidFill>
                  <a:schemeClr val="tx1"/>
                </a:solidFill>
                <a:latin typeface="Lotus" pitchFamily="2" charset="-78"/>
                <a:cs typeface="Lotus" pitchFamily="2" charset="-78"/>
              </a:rPr>
              <a:t>های  </a:t>
            </a:r>
            <a:r>
              <a:rPr lang="fa-IR" sz="2400" b="1" dirty="0" smtClean="0">
                <a:solidFill>
                  <a:schemeClr val="tx1"/>
                </a:solidFill>
                <a:latin typeface="Lotus" pitchFamily="2" charset="-78"/>
                <a:cs typeface="Lotus" pitchFamily="2" charset="-78"/>
              </a:rPr>
              <a:t>به دست آمده از این پرسش نامه ها </a:t>
            </a:r>
            <a:r>
              <a:rPr lang="fa-IR" sz="2400" b="1" dirty="0" smtClean="0">
                <a:solidFill>
                  <a:schemeClr val="tx1"/>
                </a:solidFill>
                <a:latin typeface="Lotus" pitchFamily="2" charset="-78"/>
                <a:cs typeface="Lotus" pitchFamily="2" charset="-78"/>
              </a:rPr>
              <a:t>و  به  </a:t>
            </a:r>
            <a:r>
              <a:rPr lang="fa-IR" sz="2400" b="1" dirty="0" smtClean="0">
                <a:solidFill>
                  <a:schemeClr val="tx1"/>
                </a:solidFill>
                <a:latin typeface="Lotus" pitchFamily="2" charset="-78"/>
                <a:cs typeface="Lotus" pitchFamily="2" charset="-78"/>
              </a:rPr>
              <a:t>کمک نرم </a:t>
            </a:r>
            <a:r>
              <a:rPr lang="fa-IR" sz="2400" b="1" dirty="0" smtClean="0">
                <a:solidFill>
                  <a:schemeClr val="tx1"/>
                </a:solidFill>
                <a:latin typeface="Lotus" pitchFamily="2" charset="-78"/>
                <a:cs typeface="Lotus" pitchFamily="2" charset="-78"/>
              </a:rPr>
              <a:t>افزار  </a:t>
            </a:r>
            <a:r>
              <a:rPr lang="fa-IR" sz="2400" b="1" dirty="0" smtClean="0">
                <a:solidFill>
                  <a:schemeClr val="tx1"/>
                </a:solidFill>
                <a:latin typeface="Lotus" pitchFamily="2" charset="-78"/>
                <a:cs typeface="Lotus" pitchFamily="2" charset="-78"/>
              </a:rPr>
              <a:t>آماری </a:t>
            </a:r>
            <a:r>
              <a:rPr lang="en-US" sz="2400" b="1" dirty="0" err="1" smtClean="0">
                <a:solidFill>
                  <a:schemeClr val="tx1"/>
                </a:solidFill>
                <a:latin typeface="Lotus" pitchFamily="2" charset="-78"/>
                <a:cs typeface="Lotus" pitchFamily="2" charset="-78"/>
              </a:rPr>
              <a:t>Spss</a:t>
            </a:r>
            <a:r>
              <a:rPr lang="en-US" sz="2400" b="1" dirty="0" smtClean="0">
                <a:solidFill>
                  <a:schemeClr val="tx1"/>
                </a:solidFill>
                <a:latin typeface="Lotus" pitchFamily="2" charset="-78"/>
                <a:cs typeface="Lotus" pitchFamily="2" charset="-78"/>
              </a:rPr>
              <a:t> </a:t>
            </a:r>
            <a:r>
              <a:rPr lang="fa-IR" sz="2400" b="1" dirty="0" smtClean="0">
                <a:solidFill>
                  <a:schemeClr val="tx1"/>
                </a:solidFill>
                <a:latin typeface="Lotus" pitchFamily="2" charset="-78"/>
                <a:cs typeface="Lotus" pitchFamily="2" charset="-78"/>
              </a:rPr>
              <a:t> میزان </a:t>
            </a:r>
            <a:r>
              <a:rPr lang="fa-IR" sz="2400" b="1" dirty="0" smtClean="0">
                <a:solidFill>
                  <a:schemeClr val="tx1"/>
                </a:solidFill>
                <a:latin typeface="Lotus" pitchFamily="2" charset="-78"/>
                <a:cs typeface="Lotus" pitchFamily="2" charset="-78"/>
              </a:rPr>
              <a:t> ضریب  اعتماد  با  روش  </a:t>
            </a:r>
            <a:r>
              <a:rPr lang="fa-IR" sz="2400" b="1" dirty="0" smtClean="0">
                <a:solidFill>
                  <a:schemeClr val="tx1"/>
                </a:solidFill>
                <a:latin typeface="Lotus" pitchFamily="2" charset="-78"/>
                <a:cs typeface="Lotus" pitchFamily="2" charset="-78"/>
              </a:rPr>
              <a:t>آلفای کرانباخ محاسبه شد.</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
        <p:nvSpPr>
          <p:cNvPr id="17" name="Rounded Rectangle 16">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18" name="Rounded Rectangle 17"/>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روايی و پايايی پرسشنامه</a:t>
            </a:r>
            <a:endParaRPr lang="fa-IR" sz="1700" dirty="0">
              <a:cs typeface="B Behnam " pitchFamily="2" charset="-78"/>
            </a:endParaRPr>
          </a:p>
        </p:txBody>
      </p:sp>
      <p:sp>
        <p:nvSpPr>
          <p:cNvPr id="19" name="Rounded Rectangle 1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20" name="Rounded Rectangle 1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a:t>
            </a:r>
          </a:p>
          <a:p>
            <a:pPr algn="ctr"/>
            <a:r>
              <a:rPr lang="fa-IR" sz="1700" dirty="0" smtClean="0">
                <a:cs typeface="B Behnam " pitchFamily="2" charset="-78"/>
              </a:rPr>
              <a:t> نمونه گيری</a:t>
            </a:r>
            <a:endParaRPr lang="fa-IR" sz="1700" dirty="0">
              <a:cs typeface="B Behnam " pitchFamily="2" charset="-78"/>
            </a:endParaRPr>
          </a:p>
        </p:txBody>
      </p:sp>
      <p:sp>
        <p:nvSpPr>
          <p:cNvPr id="21" name="Rounded Rectangle 2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22" name="Rounded Rectangle 21">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endParaRPr lang="fa-IR" sz="1700" dirty="0">
              <a:cs typeface="B Behnam "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17" name="Rounded Rectangle 16">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p>
        </p:txBody>
      </p:sp>
      <p:sp>
        <p:nvSpPr>
          <p:cNvPr id="18" name="Rounded Rectangle 17"/>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روايی و پايايی پرسشنامه</a:t>
            </a:r>
          </a:p>
        </p:txBody>
      </p:sp>
      <p:sp>
        <p:nvSpPr>
          <p:cNvPr id="19" name="Rounded Rectangle 1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20" name="Rounded Rectangle 1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a:t>
            </a:r>
          </a:p>
          <a:p>
            <a:pPr algn="ctr"/>
            <a:r>
              <a:rPr lang="fa-IR" sz="1700" dirty="0" smtClean="0">
                <a:cs typeface="B Behnam " pitchFamily="2" charset="-78"/>
              </a:rPr>
              <a:t> نمونه گيری</a:t>
            </a:r>
            <a:endParaRPr lang="fa-IR" sz="1700" dirty="0">
              <a:cs typeface="B Behnam " pitchFamily="2" charset="-78"/>
            </a:endParaRPr>
          </a:p>
        </p:txBody>
      </p:sp>
      <p:sp>
        <p:nvSpPr>
          <p:cNvPr id="21" name="Rounded Rectangle 2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22" name="Rounded Rectangle 21">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p>
        </p:txBody>
      </p:sp>
      <p:sp>
        <p:nvSpPr>
          <p:cNvPr id="26" name="Content Placeholder 2"/>
          <p:cNvSpPr txBox="1">
            <a:spLocks/>
          </p:cNvSpPr>
          <p:nvPr/>
        </p:nvSpPr>
        <p:spPr>
          <a:xfrm>
            <a:off x="214283" y="1142984"/>
            <a:ext cx="7286676" cy="5357850"/>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dirty="0" smtClean="0">
                <a:latin typeface="Lotus" pitchFamily="2" charset="-78"/>
                <a:ea typeface="+mj-ea"/>
                <a:cs typeface="Lotus" pitchFamily="2" charset="-78"/>
              </a:rPr>
              <a:t>براي محاسبه ضريب آلفاي كرونباخ ابتدا بايد واريانس نمره هاي هر </a:t>
            </a:r>
            <a:r>
              <a:rPr lang="fa-IR" sz="2400" b="1" dirty="0" smtClean="0">
                <a:latin typeface="Lotus" pitchFamily="2" charset="-78"/>
                <a:ea typeface="+mj-ea"/>
                <a:cs typeface="Lotus" pitchFamily="2" charset="-78"/>
              </a:rPr>
              <a:t>زير مجموعه </a:t>
            </a:r>
            <a:r>
              <a:rPr lang="fa-IR" sz="2400" b="1" dirty="0" smtClean="0">
                <a:latin typeface="Lotus" pitchFamily="2" charset="-78"/>
                <a:ea typeface="+mj-ea"/>
                <a:cs typeface="Lotus" pitchFamily="2" charset="-78"/>
              </a:rPr>
              <a:t>سوال هاي پرسشنامه و واریانس كل </a:t>
            </a:r>
            <a:r>
              <a:rPr lang="fa-IR" sz="2400" b="1" dirty="0" smtClean="0">
                <a:latin typeface="Lotus" pitchFamily="2" charset="-78"/>
                <a:ea typeface="+mj-ea"/>
                <a:cs typeface="Lotus" pitchFamily="2" charset="-78"/>
              </a:rPr>
              <a:t> را  محاسبه </a:t>
            </a:r>
            <a:r>
              <a:rPr lang="fa-IR" sz="2400" b="1" dirty="0" smtClean="0">
                <a:latin typeface="Lotus" pitchFamily="2" charset="-78"/>
                <a:ea typeface="+mj-ea"/>
                <a:cs typeface="Lotus" pitchFamily="2" charset="-78"/>
              </a:rPr>
              <a:t>كرد</a:t>
            </a:r>
            <a:r>
              <a:rPr lang="fa-IR" sz="2400" b="1" dirty="0" smtClean="0">
                <a:latin typeface="Lotus" pitchFamily="2" charset="-78"/>
                <a:ea typeface="+mj-ea"/>
                <a:cs typeface="Lotus" pitchFamily="2" charset="-78"/>
              </a:rPr>
              <a:t>.  </a:t>
            </a:r>
            <a:r>
              <a:rPr lang="fa-IR" sz="2400" b="1" dirty="0" smtClean="0">
                <a:latin typeface="Lotus" pitchFamily="2" charset="-78"/>
                <a:ea typeface="+mj-ea"/>
                <a:cs typeface="Lotus" pitchFamily="2" charset="-78"/>
              </a:rPr>
              <a:t>سپس با استفاده از فرمول زير مقدار ضريب آلفا را محاسبه مي كنيم.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800" b="0" i="0" u="none" strike="noStrike" kern="1200" cap="none" spc="0" normalizeH="0" baseline="0" noProof="0" dirty="0">
              <a:ln>
                <a:noFill/>
              </a:ln>
              <a:solidFill>
                <a:schemeClr val="tx1">
                  <a:tint val="75000"/>
                </a:schemeClr>
              </a:solidFill>
              <a:effectLst/>
              <a:uLnTx/>
              <a:uFillTx/>
            </a:endParaRPr>
          </a:p>
        </p:txBody>
      </p:sp>
      <p:pic>
        <p:nvPicPr>
          <p:cNvPr id="27" name="Picture 5"/>
          <p:cNvPicPr>
            <a:picLocks noChangeAspect="1" noChangeArrowheads="1"/>
          </p:cNvPicPr>
          <p:nvPr/>
        </p:nvPicPr>
        <p:blipFill>
          <a:blip r:embed="rId5" cstate="print"/>
          <a:srcRect/>
          <a:stretch>
            <a:fillRect/>
          </a:stretch>
        </p:blipFill>
        <p:spPr bwMode="auto">
          <a:xfrm>
            <a:off x="357157" y="3000372"/>
            <a:ext cx="2486043" cy="1285884"/>
          </a:xfrm>
          <a:prstGeom prst="rect">
            <a:avLst/>
          </a:prstGeom>
          <a:noFill/>
          <a:ln w="9525">
            <a:noFill/>
            <a:miter lim="800000"/>
            <a:headEnd/>
            <a:tailEnd/>
          </a:ln>
          <a:effectLst/>
        </p:spPr>
      </p:pic>
      <p:pic>
        <p:nvPicPr>
          <p:cNvPr id="28" name="Picture 6"/>
          <p:cNvPicPr>
            <a:picLocks noChangeAspect="1" noChangeArrowheads="1"/>
          </p:cNvPicPr>
          <p:nvPr/>
        </p:nvPicPr>
        <p:blipFill>
          <a:blip r:embed="rId6" cstate="print"/>
          <a:srcRect/>
          <a:stretch>
            <a:fillRect/>
          </a:stretch>
        </p:blipFill>
        <p:spPr bwMode="auto">
          <a:xfrm>
            <a:off x="3143240" y="4071943"/>
            <a:ext cx="4286280" cy="2214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6" name="Rounded Rectangle 35"/>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روايی و پايايی پرسشنامه</a:t>
            </a:r>
            <a:endParaRPr lang="fa-IR" sz="1700" dirty="0">
              <a:cs typeface="B Behnam " pitchFamily="2" charset="-78"/>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a:t>
            </a:r>
          </a:p>
          <a:p>
            <a:pPr algn="ctr"/>
            <a:r>
              <a:rPr lang="fa-IR" sz="1700" dirty="0" smtClean="0">
                <a:cs typeface="B Behnam " pitchFamily="2" charset="-78"/>
              </a:rPr>
              <a:t>نمونه گيری</a:t>
            </a:r>
            <a:endParaRPr lang="fa-IR" sz="1700" dirty="0">
              <a:cs typeface="B Behnam " pitchFamily="2" charset="-78"/>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2400" b="1" dirty="0" smtClean="0">
                <a:latin typeface="Lotus" pitchFamily="2" charset="-78"/>
                <a:cs typeface="Lotus" pitchFamily="2" charset="-78"/>
              </a:rPr>
              <a:t>جامعة آماري:</a:t>
            </a:r>
            <a:br>
              <a:rPr lang="fa-IR" sz="2400" b="1" dirty="0" smtClean="0">
                <a:latin typeface="Lotus" pitchFamily="2" charset="-78"/>
                <a:cs typeface="Lotus" pitchFamily="2" charset="-78"/>
              </a:rPr>
            </a:br>
            <a:r>
              <a:rPr lang="fa-IR" sz="2400" b="1" dirty="0" smtClean="0">
                <a:solidFill>
                  <a:schemeClr val="tx1"/>
                </a:solidFill>
                <a:latin typeface="Lotus" pitchFamily="2" charset="-78"/>
                <a:cs typeface="Lotus" pitchFamily="2" charset="-78"/>
              </a:rPr>
              <a:t>جامعه آماري اين پژوهش مديران و كارشناسان آموزشي سازمان ها ، شركت ها و كليه استفاده كنندگان (اعم از سازمان ها و دانشجويان سازمان هاي مختلف مشغول به تحصيل در اين گونه مراكز ) </a:t>
            </a:r>
            <a:r>
              <a:rPr lang="fa-IR" sz="2400" b="1" dirty="0" smtClean="0">
                <a:solidFill>
                  <a:schemeClr val="tx1"/>
                </a:solidFill>
                <a:latin typeface="Lotus" pitchFamily="2" charset="-78"/>
                <a:cs typeface="Lotus" pitchFamily="2" charset="-78"/>
              </a:rPr>
              <a:t> از </a:t>
            </a:r>
            <a:r>
              <a:rPr lang="fa-IR" sz="2400" b="1" dirty="0" smtClean="0">
                <a:solidFill>
                  <a:schemeClr val="tx1"/>
                </a:solidFill>
                <a:latin typeface="Lotus" pitchFamily="2" charset="-78"/>
                <a:cs typeface="Lotus" pitchFamily="2" charset="-78"/>
              </a:rPr>
              <a:t>دوره هاي آموزش الكترونيك </a:t>
            </a:r>
            <a:r>
              <a:rPr lang="fa-IR" sz="2400" b="1" dirty="0" smtClean="0">
                <a:solidFill>
                  <a:schemeClr val="tx1"/>
                </a:solidFill>
                <a:latin typeface="Lotus" pitchFamily="2" charset="-78"/>
                <a:cs typeface="Lotus" pitchFamily="2" charset="-78"/>
              </a:rPr>
              <a:t> در </a:t>
            </a:r>
            <a:r>
              <a:rPr lang="fa-IR" sz="2400" b="1" dirty="0" smtClean="0">
                <a:solidFill>
                  <a:schemeClr val="tx1"/>
                </a:solidFill>
                <a:latin typeface="Lotus" pitchFamily="2" charset="-78"/>
                <a:cs typeface="Lotus" pitchFamily="2" charset="-78"/>
              </a:rPr>
              <a:t>دانشگاه هاي ايران مي باشند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latin typeface="Lotus" pitchFamily="2" charset="-78"/>
                <a:cs typeface="Lotus" pitchFamily="2" charset="-78"/>
              </a:rPr>
              <a:t/>
            </a:r>
            <a:br>
              <a:rPr lang="fa-IR" sz="2400" b="1" dirty="0" smtClean="0">
                <a:latin typeface="Lotus" pitchFamily="2" charset="-78"/>
                <a:cs typeface="Lotus" pitchFamily="2" charset="-78"/>
              </a:rPr>
            </a:br>
            <a:r>
              <a:rPr lang="fa-IR" sz="2400" b="1" dirty="0" smtClean="0">
                <a:latin typeface="Lotus" pitchFamily="2" charset="-78"/>
                <a:cs typeface="Lotus" pitchFamily="2" charset="-78"/>
              </a:rPr>
              <a:t>قلمرو مكاني تحقيق:</a:t>
            </a:r>
            <a:br>
              <a:rPr lang="fa-IR" sz="2400" b="1" dirty="0" smtClean="0">
                <a:latin typeface="Lotus" pitchFamily="2" charset="-78"/>
                <a:cs typeface="Lotus" pitchFamily="2" charset="-78"/>
              </a:rPr>
            </a:br>
            <a:r>
              <a:rPr lang="fa-IR" sz="2400" b="1" dirty="0" smtClean="0">
                <a:solidFill>
                  <a:schemeClr val="tx1"/>
                </a:solidFill>
                <a:latin typeface="Lotus" pitchFamily="2" charset="-78"/>
                <a:cs typeface="Lotus" pitchFamily="2" charset="-78"/>
              </a:rPr>
              <a:t>قلمرو مكاني </a:t>
            </a:r>
            <a:r>
              <a:rPr lang="fa-IR" sz="2400" b="1" dirty="0" smtClean="0">
                <a:solidFill>
                  <a:schemeClr val="tx1"/>
                </a:solidFill>
                <a:latin typeface="Lotus" pitchFamily="2" charset="-78"/>
                <a:cs typeface="Lotus" pitchFamily="2" charset="-78"/>
              </a:rPr>
              <a:t>اين  تحقيق  </a:t>
            </a:r>
            <a:r>
              <a:rPr lang="fa-IR" sz="2400" b="1" dirty="0" smtClean="0">
                <a:solidFill>
                  <a:schemeClr val="tx1"/>
                </a:solidFill>
                <a:latin typeface="Lotus" pitchFamily="2" charset="-78"/>
                <a:cs typeface="Lotus" pitchFamily="2" charset="-78"/>
              </a:rPr>
              <a:t>كليه استفاده </a:t>
            </a:r>
            <a:r>
              <a:rPr lang="fa-IR" sz="2400" b="1" dirty="0" smtClean="0">
                <a:solidFill>
                  <a:schemeClr val="tx1"/>
                </a:solidFill>
                <a:latin typeface="Lotus" pitchFamily="2" charset="-78"/>
                <a:cs typeface="Lotus" pitchFamily="2" charset="-78"/>
              </a:rPr>
              <a:t>كنندگان  </a:t>
            </a:r>
            <a:r>
              <a:rPr lang="fa-IR" sz="2400" b="1" dirty="0" smtClean="0">
                <a:solidFill>
                  <a:schemeClr val="tx1"/>
                </a:solidFill>
                <a:latin typeface="Lotus" pitchFamily="2" charset="-78"/>
                <a:cs typeface="Lotus" pitchFamily="2" charset="-78"/>
              </a:rPr>
              <a:t>از سيستم آموزش الكترونيكي در استان قم مي باشد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latin typeface="Lotus" pitchFamily="2" charset="-78"/>
                <a:cs typeface="Lotus" pitchFamily="2" charset="-78"/>
              </a:rPr>
              <a:t/>
            </a:r>
            <a:br>
              <a:rPr lang="fa-IR" sz="2400" b="1" dirty="0" smtClean="0">
                <a:latin typeface="Lotus" pitchFamily="2" charset="-78"/>
                <a:cs typeface="Lotus" pitchFamily="2" charset="-78"/>
              </a:rPr>
            </a:br>
            <a:r>
              <a:rPr lang="fa-IR" sz="2400" b="1" dirty="0" smtClean="0">
                <a:latin typeface="Lotus" pitchFamily="2" charset="-78"/>
                <a:cs typeface="Lotus" pitchFamily="2" charset="-78"/>
              </a:rPr>
              <a:t>قلمرو زماني تحقيق:</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قلمرو زماني اين پژوهش اوايل بهمن ماه سال 89 تا اواخر خرداد 90 می باشد.</a:t>
            </a:r>
            <a:r>
              <a:rPr lang="fa-IR" sz="2400" b="1" dirty="0" smtClean="0">
                <a:latin typeface="Lotus" pitchFamily="2" charset="-78"/>
                <a:cs typeface="Lotus" pitchFamily="2" charset="-78"/>
              </a:rPr>
              <a:t/>
            </a:r>
            <a:br>
              <a:rPr lang="fa-IR" sz="2400" b="1" dirty="0" smtClean="0">
                <a:latin typeface="Lotus" pitchFamily="2" charset="-78"/>
                <a:cs typeface="Lotus" pitchFamily="2" charset="-78"/>
              </a:rPr>
            </a:br>
            <a:endParaRPr lang="fa-IR" sz="2400" b="1" dirty="0">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17" name="Title 16"/>
          <p:cNvSpPr>
            <a:spLocks noGrp="1"/>
          </p:cNvSpPr>
          <p:nvPr>
            <p:ph type="ctrTitle"/>
          </p:nvPr>
        </p:nvSpPr>
        <p:spPr>
          <a:xfrm>
            <a:off x="323528" y="1714150"/>
            <a:ext cx="7058020" cy="1856248"/>
          </a:xfrm>
        </p:spPr>
        <p:txBody>
          <a:bodyPr>
            <a:normAutofit fontScale="90000"/>
          </a:bodyPr>
          <a:lstStyle/>
          <a:p>
            <a:pPr algn="r"/>
            <a:r>
              <a:rPr lang="ar-SA" sz="2400" b="1" dirty="0" smtClean="0">
                <a:solidFill>
                  <a:schemeClr val="tx1"/>
                </a:solidFill>
                <a:latin typeface="Lotus" pitchFamily="2" charset="-78"/>
                <a:cs typeface="Lotus" pitchFamily="2" charset="-78"/>
              </a:rPr>
              <a:t>در این فصل </a:t>
            </a:r>
            <a:r>
              <a:rPr lang="ar-SA" sz="2400" b="1" dirty="0" smtClean="0">
                <a:solidFill>
                  <a:schemeClr val="tx1"/>
                </a:solidFill>
                <a:latin typeface="Lotus" pitchFamily="2" charset="-78"/>
                <a:cs typeface="Lotus" pitchFamily="2" charset="-78"/>
              </a:rPr>
              <a:t>مروری </a:t>
            </a:r>
            <a:r>
              <a:rPr lang="ar-SA" sz="2400" b="1" dirty="0" smtClean="0">
                <a:solidFill>
                  <a:schemeClr val="tx1"/>
                </a:solidFill>
                <a:latin typeface="Lotus" pitchFamily="2" charset="-78"/>
                <a:cs typeface="Lotus" pitchFamily="2" charset="-78"/>
              </a:rPr>
              <a:t>اجمالی </a:t>
            </a:r>
            <a:r>
              <a:rPr lang="fa-IR" sz="2400" b="1" dirty="0" smtClean="0">
                <a:solidFill>
                  <a:schemeClr val="tx1"/>
                </a:solidFill>
                <a:latin typeface="Lotus" pitchFamily="2" charset="-78"/>
                <a:cs typeface="Lotus" pitchFamily="2" charset="-78"/>
              </a:rPr>
              <a:t> </a:t>
            </a:r>
            <a:r>
              <a:rPr lang="ar-SA" sz="2400" b="1" dirty="0" smtClean="0">
                <a:solidFill>
                  <a:schemeClr val="tx1"/>
                </a:solidFill>
                <a:latin typeface="Lotus" pitchFamily="2" charset="-78"/>
                <a:cs typeface="Lotus" pitchFamily="2" charset="-78"/>
              </a:rPr>
              <a:t>بر </a:t>
            </a:r>
            <a:r>
              <a:rPr lang="ar-SA" sz="2400" b="1" dirty="0" smtClean="0">
                <a:solidFill>
                  <a:schemeClr val="tx1"/>
                </a:solidFill>
                <a:latin typeface="Lotus" pitchFamily="2" charset="-78"/>
                <a:cs typeface="Lotus" pitchFamily="2" charset="-78"/>
              </a:rPr>
              <a:t>بیان </a:t>
            </a:r>
            <a:r>
              <a:rPr lang="ar-SA" sz="2400" b="1" dirty="0" smtClean="0">
                <a:solidFill>
                  <a:schemeClr val="tx1"/>
                </a:solidFill>
                <a:latin typeface="Lotus" pitchFamily="2" charset="-78"/>
                <a:cs typeface="Lotus" pitchFamily="2" charset="-78"/>
              </a:rPr>
              <a:t>مساله</a:t>
            </a:r>
            <a:r>
              <a:rPr lang="fa-IR" sz="2400" b="1" dirty="0" smtClean="0">
                <a:solidFill>
                  <a:schemeClr val="tx1"/>
                </a:solidFill>
                <a:latin typeface="Lotus" pitchFamily="2" charset="-78"/>
                <a:cs typeface="Lotus" pitchFamily="2" charset="-78"/>
              </a:rPr>
              <a:t> </a:t>
            </a:r>
            <a:r>
              <a:rPr lang="ar-SA" sz="2400" b="1" dirty="0" smtClean="0">
                <a:solidFill>
                  <a:schemeClr val="tx1"/>
                </a:solidFill>
                <a:latin typeface="Lotus" pitchFamily="2" charset="-78"/>
                <a:cs typeface="Lotus" pitchFamily="2" charset="-78"/>
              </a:rPr>
              <a:t>، </a:t>
            </a:r>
            <a:r>
              <a:rPr lang="ar-SA" sz="2400" b="1" dirty="0" smtClean="0">
                <a:solidFill>
                  <a:schemeClr val="tx1"/>
                </a:solidFill>
                <a:latin typeface="Lotus" pitchFamily="2" charset="-78"/>
                <a:cs typeface="Lotus" pitchFamily="2" charset="-78"/>
              </a:rPr>
              <a:t>اهمیت </a:t>
            </a:r>
            <a:r>
              <a:rPr lang="fa-IR" sz="2400" b="1" dirty="0" smtClean="0">
                <a:solidFill>
                  <a:schemeClr val="tx1"/>
                </a:solidFill>
                <a:latin typeface="Lotus" pitchFamily="2" charset="-78"/>
                <a:cs typeface="Lotus" pitchFamily="2" charset="-78"/>
              </a:rPr>
              <a:t> </a:t>
            </a:r>
            <a:r>
              <a:rPr lang="ar-SA" sz="2400" b="1" dirty="0" smtClean="0">
                <a:solidFill>
                  <a:schemeClr val="tx1"/>
                </a:solidFill>
                <a:latin typeface="Lotus" pitchFamily="2" charset="-78"/>
                <a:cs typeface="Lotus" pitchFamily="2" charset="-78"/>
              </a:rPr>
              <a:t>و </a:t>
            </a:r>
            <a:r>
              <a:rPr lang="fa-IR" sz="2400" b="1" dirty="0" smtClean="0">
                <a:solidFill>
                  <a:schemeClr val="tx1"/>
                </a:solidFill>
                <a:latin typeface="Lotus" pitchFamily="2" charset="-78"/>
                <a:cs typeface="Lotus" pitchFamily="2" charset="-78"/>
              </a:rPr>
              <a:t>ض</a:t>
            </a:r>
            <a:r>
              <a:rPr lang="ar-SA" sz="2400" b="1" dirty="0" smtClean="0">
                <a:solidFill>
                  <a:schemeClr val="tx1"/>
                </a:solidFill>
                <a:latin typeface="Lotus" pitchFamily="2" charset="-78"/>
                <a:cs typeface="Lotus" pitchFamily="2" charset="-78"/>
              </a:rPr>
              <a:t>رور</a:t>
            </a:r>
            <a:r>
              <a:rPr lang="fa-IR" sz="2400" b="1" dirty="0" smtClean="0">
                <a:solidFill>
                  <a:schemeClr val="tx1"/>
                </a:solidFill>
                <a:latin typeface="Lotus" pitchFamily="2" charset="-78"/>
                <a:cs typeface="Lotus" pitchFamily="2" charset="-78"/>
              </a:rPr>
              <a:t>ت</a:t>
            </a:r>
            <a:r>
              <a:rPr lang="ar-SA" sz="2400" b="1" dirty="0" smtClean="0">
                <a:solidFill>
                  <a:schemeClr val="tx1"/>
                </a:solidFill>
                <a:latin typeface="Lotus" pitchFamily="2" charset="-78"/>
                <a:cs typeface="Lotus" pitchFamily="2" charset="-78"/>
              </a:rPr>
              <a:t> </a:t>
            </a:r>
            <a:r>
              <a:rPr lang="fa-IR" sz="2400" b="1" dirty="0" smtClean="0">
                <a:solidFill>
                  <a:schemeClr val="tx1"/>
                </a:solidFill>
                <a:latin typeface="Lotus" pitchFamily="2" charset="-78"/>
                <a:cs typeface="Lotus" pitchFamily="2" charset="-78"/>
              </a:rPr>
              <a:t>انجام </a:t>
            </a:r>
            <a:r>
              <a:rPr lang="fa-IR" sz="2400" b="1" dirty="0" smtClean="0">
                <a:solidFill>
                  <a:schemeClr val="tx1"/>
                </a:solidFill>
                <a:latin typeface="Lotus" pitchFamily="2" charset="-78"/>
                <a:cs typeface="Lotus" pitchFamily="2" charset="-78"/>
              </a:rPr>
              <a:t> </a:t>
            </a:r>
            <a:r>
              <a:rPr lang="ar-SA" sz="2400" b="1" dirty="0" smtClean="0">
                <a:solidFill>
                  <a:schemeClr val="tx1"/>
                </a:solidFill>
                <a:latin typeface="Lotus" pitchFamily="2" charset="-78"/>
                <a:cs typeface="Lotus" pitchFamily="2" charset="-78"/>
              </a:rPr>
              <a:t>تحقیق خواهی</a:t>
            </a:r>
            <a:r>
              <a:rPr lang="fa-IR" sz="2400" b="1" dirty="0" smtClean="0">
                <a:solidFill>
                  <a:schemeClr val="tx1"/>
                </a:solidFill>
                <a:latin typeface="Lotus" pitchFamily="2" charset="-78"/>
                <a:cs typeface="Lotus" pitchFamily="2" charset="-78"/>
              </a:rPr>
              <a:t>م </a:t>
            </a:r>
            <a:r>
              <a:rPr lang="ar-SA" sz="2400" b="1" dirty="0" smtClean="0">
                <a:solidFill>
                  <a:schemeClr val="tx1"/>
                </a:solidFill>
                <a:latin typeface="Lotus" pitchFamily="2" charset="-78"/>
                <a:cs typeface="Lotus" pitchFamily="2" charset="-78"/>
              </a:rPr>
              <a:t>داشت</a:t>
            </a:r>
            <a:r>
              <a:rPr lang="ar-SA" sz="2400" b="1" dirty="0" smtClean="0">
                <a:solidFill>
                  <a:schemeClr val="tx1"/>
                </a:solidFill>
                <a:latin typeface="Lotus" pitchFamily="2" charset="-78"/>
                <a:cs typeface="Lotus" pitchFamily="2" charset="-78"/>
              </a:rPr>
              <a:t>. </a:t>
            </a:r>
            <a:r>
              <a:rPr lang="fa-IR" sz="2400" b="1" dirty="0">
                <a:solidFill>
                  <a:schemeClr val="tx1"/>
                </a:solidFill>
                <a:latin typeface="Lotus" pitchFamily="2" charset="-78"/>
                <a:cs typeface="Lotus" pitchFamily="2" charset="-78"/>
              </a:rPr>
              <a:t/>
            </a:r>
            <a:br>
              <a:rPr lang="fa-IR" sz="2400" b="1" dirty="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سپس </a:t>
            </a:r>
            <a:r>
              <a:rPr lang="fa-IR" sz="2400" b="1" dirty="0" smtClean="0">
                <a:solidFill>
                  <a:schemeClr val="tx1"/>
                </a:solidFill>
                <a:latin typeface="Lotus" pitchFamily="2" charset="-78"/>
                <a:cs typeface="Lotus" pitchFamily="2" charset="-78"/>
              </a:rPr>
              <a:t>اهداف اساسی از انجام تحقیق و فرضیه های تحقیق را بیان نموده و در نهایت به ارائه نتایج مورد انتظار پس از انجام تحقیق و تعریف واژگان کلیدی آن می پردازیم.</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
        <p:nvSpPr>
          <p:cNvPr id="24" name="Rounded Rectangle 23">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25" name="Rounded Rectangle 24">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26" name="Rounded Rectangle 25">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
        <p:nvSpPr>
          <p:cNvPr id="27" name="Rounded Rectangle 26">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28" name="Rounded Rectangle 27">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30" name="Rounded Rectangle 29"/>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b="1" dirty="0" smtClean="0">
                <a:cs typeface="B Behnam " pitchFamily="2" charset="-78"/>
              </a:rPr>
              <a:t>مقدمه</a:t>
            </a:r>
            <a:endParaRPr lang="fa-IR" b="1" dirty="0">
              <a:cs typeface="B Behnam "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6" name="Rounded Rectangle 35"/>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روايی و پايايی پرسشنامه</a:t>
            </a:r>
            <a:endParaRPr lang="fa-IR" sz="1700" dirty="0">
              <a:cs typeface="B Behnam " pitchFamily="2" charset="-78"/>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a:t>
            </a:r>
          </a:p>
          <a:p>
            <a:pPr algn="ctr"/>
            <a:r>
              <a:rPr lang="fa-IR" sz="1700" dirty="0" smtClean="0">
                <a:cs typeface="B Behnam " pitchFamily="2" charset="-78"/>
              </a:rPr>
              <a:t>نمونه گيری</a:t>
            </a:r>
            <a:endParaRPr lang="fa-IR" sz="1700" dirty="0">
              <a:cs typeface="B Behnam " pitchFamily="2" charset="-78"/>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3200" dirty="0" smtClean="0"/>
              <a:t> </a:t>
            </a:r>
            <a:endParaRPr lang="fa-IR" sz="3200" dirty="0"/>
          </a:p>
        </p:txBody>
      </p:sp>
      <p:sp>
        <p:nvSpPr>
          <p:cNvPr id="18" name="Content Placeholder 2"/>
          <p:cNvSpPr txBox="1">
            <a:spLocks/>
          </p:cNvSpPr>
          <p:nvPr/>
        </p:nvSpPr>
        <p:spPr>
          <a:xfrm>
            <a:off x="214283" y="1142984"/>
            <a:ext cx="7286676" cy="5357850"/>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200" b="1" dirty="0" smtClean="0">
                <a:latin typeface="Lotus" pitchFamily="2" charset="-78"/>
                <a:ea typeface="+mj-ea"/>
                <a:cs typeface="Lotus" pitchFamily="2" charset="-78"/>
              </a:rPr>
              <a:t>در اين تحقيق از آن  جايي كه  جامعه مورد  نظر كه همان  كلية استفاده كنندگان از سيستم آموزش   الكترونيكي  در استان  قم است  نامحدود در نظر گرفته شده است، بنابراين جهت محاسبة حجم نمونة مورد نياز براي پژوهش از رابطه جامعه نامحدود استفاده گرديده است . </a:t>
            </a:r>
          </a:p>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200" b="1" dirty="0" smtClean="0">
                <a:latin typeface="Lotus" pitchFamily="2" charset="-78"/>
                <a:ea typeface="+mj-ea"/>
                <a:cs typeface="Lotus" pitchFamily="2" charset="-78"/>
              </a:rPr>
              <a:t>براي تعيين نمونه مورد نظر از فرمول آماري زير استفاده گرديد كه در آن سطح اطمينان 95 % و خطاي برآوردي 7% لحاظ گرديده است.</a:t>
            </a:r>
            <a:endParaRPr lang="fa-IR" sz="2200" b="1" dirty="0">
              <a:latin typeface="Lotus" pitchFamily="2" charset="-78"/>
              <a:ea typeface="+mj-ea"/>
              <a:cs typeface="Lotus" pitchFamily="2" charset="-78"/>
            </a:endParaRPr>
          </a:p>
        </p:txBody>
      </p:sp>
      <p:pic>
        <p:nvPicPr>
          <p:cNvPr id="19" name="Picture 2"/>
          <p:cNvPicPr>
            <a:picLocks noChangeAspect="1" noChangeArrowheads="1"/>
          </p:cNvPicPr>
          <p:nvPr/>
        </p:nvPicPr>
        <p:blipFill>
          <a:blip r:embed="rId5" cstate="print"/>
          <a:srcRect/>
          <a:stretch>
            <a:fillRect/>
          </a:stretch>
        </p:blipFill>
        <p:spPr bwMode="auto">
          <a:xfrm>
            <a:off x="539552" y="3870087"/>
            <a:ext cx="1831391" cy="1268528"/>
          </a:xfrm>
          <a:prstGeom prst="rect">
            <a:avLst/>
          </a:prstGeom>
          <a:noFill/>
          <a:ln w="9525">
            <a:noFill/>
            <a:miter lim="800000"/>
            <a:headEnd/>
            <a:tailEnd/>
          </a:ln>
          <a:effectLst/>
        </p:spPr>
      </p:pic>
      <p:pic>
        <p:nvPicPr>
          <p:cNvPr id="20" name="Picture 3"/>
          <p:cNvPicPr>
            <a:picLocks noChangeAspect="1" noChangeArrowheads="1"/>
          </p:cNvPicPr>
          <p:nvPr/>
        </p:nvPicPr>
        <p:blipFill>
          <a:blip r:embed="rId6" cstate="print"/>
          <a:srcRect/>
          <a:stretch>
            <a:fillRect/>
          </a:stretch>
        </p:blipFill>
        <p:spPr bwMode="auto">
          <a:xfrm>
            <a:off x="3286118" y="3429000"/>
            <a:ext cx="4242127" cy="1860420"/>
          </a:xfrm>
          <a:prstGeom prst="rect">
            <a:avLst/>
          </a:prstGeom>
          <a:noFill/>
          <a:ln w="9525">
            <a:noFill/>
            <a:miter lim="800000"/>
            <a:headEnd/>
            <a:tailEnd/>
          </a:ln>
          <a:effectLst/>
        </p:spPr>
      </p:pic>
      <p:pic>
        <p:nvPicPr>
          <p:cNvPr id="21" name="Picture 4"/>
          <p:cNvPicPr>
            <a:picLocks noChangeAspect="1" noChangeArrowheads="1"/>
          </p:cNvPicPr>
          <p:nvPr/>
        </p:nvPicPr>
        <p:blipFill>
          <a:blip r:embed="rId7" cstate="print"/>
          <a:srcRect/>
          <a:stretch>
            <a:fillRect/>
          </a:stretch>
        </p:blipFill>
        <p:spPr bwMode="auto">
          <a:xfrm>
            <a:off x="321410" y="5326788"/>
            <a:ext cx="3215247" cy="12008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6" name="Rounded Rectangle 35"/>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روش </a:t>
            </a:r>
          </a:p>
          <a:p>
            <a:pPr algn="ctr"/>
            <a:r>
              <a:rPr lang="fa-IR" sz="1700" dirty="0" smtClean="0">
                <a:cs typeface="B Behnam " pitchFamily="2" charset="-78"/>
              </a:rPr>
              <a:t>نمونه گيری</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روايی و پايایی پرسشنامه</a:t>
            </a:r>
            <a:endParaRPr lang="fa-IR" sz="1700" dirty="0">
              <a:cs typeface="B Behnam " pitchFamily="2" charset="-78"/>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a:t>
            </a:r>
          </a:p>
          <a:p>
            <a:pPr algn="ctr"/>
            <a:r>
              <a:rPr lang="fa-IR" sz="1700" dirty="0" smtClean="0">
                <a:cs typeface="B Behnam " pitchFamily="2" charset="-78"/>
              </a:rPr>
              <a:t> نمونه آماری</a:t>
            </a:r>
            <a:endParaRPr lang="fa-IR" sz="1700" dirty="0">
              <a:cs typeface="B Behnam " pitchFamily="2" charset="-78"/>
            </a:endParaRPr>
          </a:p>
        </p:txBody>
      </p:sp>
      <p:sp>
        <p:nvSpPr>
          <p:cNvPr id="46" name="Title 45"/>
          <p:cNvSpPr>
            <a:spLocks noGrp="1"/>
          </p:cNvSpPr>
          <p:nvPr>
            <p:ph type="ctrTitle"/>
          </p:nvPr>
        </p:nvSpPr>
        <p:spPr>
          <a:xfrm>
            <a:off x="214283" y="1142985"/>
            <a:ext cx="7286676" cy="2000263"/>
          </a:xfrm>
        </p:spPr>
        <p:txBody>
          <a:bodyPr>
            <a:noAutofit/>
          </a:bodyPr>
          <a:lstStyle/>
          <a:p>
            <a:pPr algn="r"/>
            <a:r>
              <a:rPr lang="fa-IR" sz="2400" b="1" dirty="0" smtClean="0">
                <a:solidFill>
                  <a:schemeClr val="tx1"/>
                </a:solidFill>
                <a:latin typeface="Lotus" pitchFamily="2" charset="-78"/>
                <a:cs typeface="Lotus" pitchFamily="2" charset="-78"/>
              </a:rPr>
              <a:t>به دليل اين كه تعداد جامعه آماري مشخص مي باشد و شانس افراد براي انتخاب شدن باهم يكسان است لذا از روش </a:t>
            </a:r>
            <a:r>
              <a:rPr lang="fa-IR" sz="2400" b="1" u="sng" dirty="0" smtClean="0">
                <a:solidFill>
                  <a:schemeClr val="tx1"/>
                </a:solidFill>
                <a:latin typeface="Lotus" pitchFamily="2" charset="-78"/>
                <a:cs typeface="Lotus" pitchFamily="2" charset="-78"/>
              </a:rPr>
              <a:t>نمونه گيري تصادفي ساده </a:t>
            </a:r>
            <a:r>
              <a:rPr lang="fa-IR" sz="2400" b="1" dirty="0" smtClean="0">
                <a:solidFill>
                  <a:schemeClr val="tx1"/>
                </a:solidFill>
                <a:latin typeface="Lotus" pitchFamily="2" charset="-78"/>
                <a:cs typeface="Lotus" pitchFamily="2" charset="-78"/>
              </a:rPr>
              <a:t>استفاده مي شود.</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36" name="Rounded Rectangle 35"/>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روش تجزيه و تحليل اطلاعات</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روايی و پايايی پرسشنامه</a:t>
            </a:r>
            <a:endParaRPr lang="fa-IR" sz="1700" dirty="0">
              <a:cs typeface="B Behnam " pitchFamily="2" charset="-78"/>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نمونه آماری و روش محاسبه حجم نمونه</a:t>
            </a:r>
            <a:endParaRPr lang="fa-IR" sz="1700" dirty="0">
              <a:cs typeface="B Behnam " pitchFamily="2" charset="-78"/>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روش</a:t>
            </a:r>
          </a:p>
          <a:p>
            <a:pPr algn="ctr"/>
            <a:r>
              <a:rPr lang="fa-IR" sz="1700" dirty="0" smtClean="0">
                <a:cs typeface="B Behnam " pitchFamily="2" charset="-78"/>
              </a:rPr>
              <a:t> نمونه گيری</a:t>
            </a:r>
            <a:endParaRPr lang="fa-IR" sz="1700" dirty="0">
              <a:cs typeface="B Behnam " pitchFamily="2" charset="-78"/>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جامعه و </a:t>
            </a:r>
          </a:p>
          <a:p>
            <a:pPr algn="ctr"/>
            <a:r>
              <a:rPr lang="fa-IR" sz="1700" dirty="0" smtClean="0">
                <a:cs typeface="B Behnam " pitchFamily="2" charset="-78"/>
              </a:rPr>
              <a:t>نمونه آماری</a:t>
            </a:r>
            <a:endParaRPr lang="fa-IR" sz="1700" dirty="0">
              <a:cs typeface="B Behnam " pitchFamily="2" charset="-78"/>
            </a:endParaRPr>
          </a:p>
        </p:txBody>
      </p:sp>
      <p:sp>
        <p:nvSpPr>
          <p:cNvPr id="46" name="Title 45"/>
          <p:cNvSpPr>
            <a:spLocks noGrp="1"/>
          </p:cNvSpPr>
          <p:nvPr>
            <p:ph type="ctrTitle"/>
          </p:nvPr>
        </p:nvSpPr>
        <p:spPr>
          <a:xfrm>
            <a:off x="251520" y="1446323"/>
            <a:ext cx="7286676" cy="2357454"/>
          </a:xfrm>
        </p:spPr>
        <p:txBody>
          <a:bodyPr>
            <a:noAutofit/>
          </a:bodyPr>
          <a:lstStyle/>
          <a:p>
            <a:pPr algn="r"/>
            <a:r>
              <a:rPr lang="fa-IR" sz="2400" b="1" dirty="0" smtClean="0">
                <a:solidFill>
                  <a:schemeClr val="tx1"/>
                </a:solidFill>
                <a:latin typeface="Lotus" pitchFamily="2" charset="-78"/>
                <a:cs typeface="Lotus" pitchFamily="2" charset="-78"/>
              </a:rPr>
              <a:t>در اين بررسي براي آزمودن فرضيات تحقيق و يافتن پاسخ از آزمون تي -استيودنت و فريدمن ، در نرم افزار آماری (</a:t>
            </a:r>
            <a:r>
              <a:rPr lang="en-US" sz="2400" b="1" dirty="0" err="1" smtClean="0">
                <a:solidFill>
                  <a:schemeClr val="tx1"/>
                </a:solidFill>
                <a:latin typeface="Lotus" pitchFamily="2" charset="-78"/>
                <a:cs typeface="Lotus" pitchFamily="2" charset="-78"/>
              </a:rPr>
              <a:t>Spss</a:t>
            </a:r>
            <a:r>
              <a:rPr lang="fa-IR" sz="2400" b="1" dirty="0" smtClean="0">
                <a:solidFill>
                  <a:schemeClr val="tx1"/>
                </a:solidFill>
                <a:latin typeface="Lotus" pitchFamily="2" charset="-78"/>
                <a:cs typeface="Lotus" pitchFamily="2" charset="-78"/>
              </a:rPr>
              <a:t>) استفاده گردید</a:t>
            </a:r>
            <a:r>
              <a:rPr lang="fa-IR" sz="2400" b="1" dirty="0" smtClean="0">
                <a:solidFill>
                  <a:schemeClr val="tx1"/>
                </a:solidFill>
                <a:latin typeface="Lotus" pitchFamily="2" charset="-78"/>
                <a:cs typeface="Lotus" pitchFamily="2" charset="-78"/>
              </a:rPr>
              <a:t>.</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 </a:t>
            </a:r>
            <a:r>
              <a:rPr lang="fa-IR" sz="2400" b="1" dirty="0" smtClean="0">
                <a:solidFill>
                  <a:schemeClr val="tx1"/>
                </a:solidFill>
                <a:latin typeface="Lotus" pitchFamily="2" charset="-78"/>
                <a:cs typeface="Lotus" pitchFamily="2" charset="-78"/>
              </a:rPr>
              <a:t>علاوه بر بهره گیری از نرم افزار </a:t>
            </a:r>
            <a:r>
              <a:rPr lang="fa-IR" sz="2400" b="1" dirty="0" smtClean="0">
                <a:solidFill>
                  <a:schemeClr val="tx1"/>
                </a:solidFill>
                <a:latin typeface="Lotus" pitchFamily="2" charset="-78"/>
                <a:cs typeface="Lotus" pitchFamily="2" charset="-78"/>
              </a:rPr>
              <a:t> فوق  </a:t>
            </a:r>
            <a:r>
              <a:rPr lang="fa-IR" sz="2400" b="1" dirty="0" smtClean="0">
                <a:solidFill>
                  <a:schemeClr val="tx1"/>
                </a:solidFill>
                <a:latin typeface="Lotus" pitchFamily="2" charset="-78"/>
                <a:cs typeface="Lotus" pitchFamily="2" charset="-78"/>
              </a:rPr>
              <a:t>به توصیف داده </a:t>
            </a:r>
            <a:r>
              <a:rPr lang="fa-IR" sz="2400" b="1" dirty="0" smtClean="0">
                <a:solidFill>
                  <a:schemeClr val="tx1"/>
                </a:solidFill>
                <a:latin typeface="Lotus" pitchFamily="2" charset="-78"/>
                <a:cs typeface="Lotus" pitchFamily="2" charset="-78"/>
              </a:rPr>
              <a:t>ها  </a:t>
            </a:r>
            <a:r>
              <a:rPr lang="fa-IR" sz="2400" b="1" dirty="0" smtClean="0">
                <a:solidFill>
                  <a:schemeClr val="tx1"/>
                </a:solidFill>
                <a:latin typeface="Lotus" pitchFamily="2" charset="-78"/>
                <a:cs typeface="Lotus" pitchFamily="2" charset="-78"/>
              </a:rPr>
              <a:t>از قبیل </a:t>
            </a:r>
            <a:r>
              <a:rPr lang="fa-IR" sz="2400" b="1" dirty="0" smtClean="0">
                <a:solidFill>
                  <a:schemeClr val="tx1"/>
                </a:solidFill>
                <a:latin typeface="Lotus" pitchFamily="2" charset="-78"/>
                <a:cs typeface="Lotus" pitchFamily="2" charset="-78"/>
              </a:rPr>
              <a:t> جداول </a:t>
            </a:r>
            <a:r>
              <a:rPr lang="fa-IR" sz="2400" b="1" dirty="0" smtClean="0">
                <a:solidFill>
                  <a:schemeClr val="tx1"/>
                </a:solidFill>
                <a:latin typeface="Lotus" pitchFamily="2" charset="-78"/>
                <a:cs typeface="Lotus" pitchFamily="2" charset="-78"/>
              </a:rPr>
              <a:t>فراوانی، میانگین، مد، نما و ... توجه شده است.کلیه نتایج آماری در سطح اطمینان 95 درصد مورد تجزیه و تحلیل قرار گرفته است.</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آزمون فريد من</a:t>
            </a:r>
            <a:endParaRPr lang="fa-IR" sz="1700" dirty="0">
              <a:cs typeface="B Behnam " pitchFamily="2" charset="-78"/>
            </a:endParaRPr>
          </a:p>
        </p:txBody>
      </p:sp>
      <p:sp>
        <p:nvSpPr>
          <p:cNvPr id="17" name="Rounded Rectangle 16"/>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آزمون </a:t>
            </a:r>
            <a:r>
              <a:rPr lang="en-US" sz="1700" dirty="0" smtClean="0">
                <a:cs typeface="B Behnam " pitchFamily="2" charset="-78"/>
              </a:rPr>
              <a:t>t</a:t>
            </a:r>
            <a:endParaRPr lang="fa-IR" sz="1700" dirty="0">
              <a:cs typeface="B Behnam " pitchFamily="2" charset="-78"/>
            </a:endParaRPr>
          </a:p>
        </p:txBody>
      </p:sp>
      <p:sp>
        <p:nvSpPr>
          <p:cNvPr id="18" name="Content Placeholder 2"/>
          <p:cNvSpPr txBox="1">
            <a:spLocks/>
          </p:cNvSpPr>
          <p:nvPr/>
        </p:nvSpPr>
        <p:spPr>
          <a:xfrm>
            <a:off x="285720" y="1333484"/>
            <a:ext cx="7382623" cy="50959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dirty="0" smtClean="0">
                <a:latin typeface="Lotus" pitchFamily="2" charset="-78"/>
                <a:ea typeface="+mj-ea"/>
                <a:cs typeface="Lotus" pitchFamily="2" charset="-78"/>
              </a:rPr>
              <a:t>آزمون </a:t>
            </a:r>
            <a:r>
              <a:rPr lang="en-US" sz="2400" b="1" dirty="0" smtClean="0">
                <a:latin typeface="Lotus" pitchFamily="2" charset="-78"/>
                <a:ea typeface="+mj-ea"/>
                <a:cs typeface="Lotus" pitchFamily="2" charset="-78"/>
              </a:rPr>
              <a:t> t</a:t>
            </a:r>
            <a:r>
              <a:rPr lang="fa-IR" sz="2400" b="1" dirty="0" smtClean="0">
                <a:latin typeface="Lotus" pitchFamily="2" charset="-78"/>
                <a:ea typeface="+mj-ea"/>
                <a:cs typeface="Lotus" pitchFamily="2" charset="-78"/>
              </a:rPr>
              <a:t>تك نمونه اي زماني مورد استفاده قرار مي گيرد كه يك نمونه از جامعه داريم و مي خواهيم ميانگين آن را </a:t>
            </a:r>
            <a:r>
              <a:rPr lang="fa-IR" sz="2400" b="1" dirty="0" smtClean="0">
                <a:latin typeface="Lotus" pitchFamily="2" charset="-78"/>
                <a:ea typeface="+mj-ea"/>
                <a:cs typeface="Lotus" pitchFamily="2" charset="-78"/>
              </a:rPr>
              <a:t> با </a:t>
            </a:r>
            <a:r>
              <a:rPr lang="fa-IR" sz="2400" b="1" dirty="0" smtClean="0">
                <a:latin typeface="Lotus" pitchFamily="2" charset="-78"/>
                <a:ea typeface="+mj-ea"/>
                <a:cs typeface="Lotus" pitchFamily="2" charset="-78"/>
              </a:rPr>
              <a:t>يك حالت معمول و </a:t>
            </a:r>
            <a:r>
              <a:rPr lang="fa-IR" sz="2400" b="1" dirty="0" smtClean="0">
                <a:latin typeface="Lotus" pitchFamily="2" charset="-78"/>
                <a:ea typeface="+mj-ea"/>
                <a:cs typeface="Lotus" pitchFamily="2" charset="-78"/>
              </a:rPr>
              <a:t>رايج و استاندارد </a:t>
            </a:r>
            <a:r>
              <a:rPr lang="fa-IR" sz="2400" b="1" dirty="0" smtClean="0">
                <a:latin typeface="Lotus" pitchFamily="2" charset="-78"/>
                <a:ea typeface="+mj-ea"/>
                <a:cs typeface="Lotus" pitchFamily="2" charset="-78"/>
              </a:rPr>
              <a:t>و يا حتي يك عدد فرضي مورد انتظار مقايسه كنيم.</a:t>
            </a:r>
          </a:p>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dirty="0" smtClean="0">
                <a:latin typeface="Lotus" pitchFamily="2" charset="-78"/>
                <a:ea typeface="+mj-ea"/>
                <a:cs typeface="Lotus" pitchFamily="2" charset="-78"/>
              </a:rPr>
              <a:t>در این </a:t>
            </a:r>
            <a:r>
              <a:rPr lang="fa-IR" sz="2400" b="1" dirty="0" smtClean="0">
                <a:latin typeface="Lotus" pitchFamily="2" charset="-78"/>
                <a:ea typeface="+mj-ea"/>
                <a:cs typeface="Lotus" pitchFamily="2" charset="-78"/>
              </a:rPr>
              <a:t>آزمون،فرضیه </a:t>
            </a:r>
            <a:r>
              <a:rPr lang="fa-IR" sz="2400" b="1" dirty="0" smtClean="0">
                <a:latin typeface="Lotus" pitchFamily="2" charset="-78"/>
                <a:ea typeface="+mj-ea"/>
                <a:cs typeface="Lotus" pitchFamily="2" charset="-78"/>
              </a:rPr>
              <a:t>مطرح شده در مورد میانگین جامعه در </a:t>
            </a:r>
            <a:r>
              <a:rPr lang="fa-IR" sz="2400" b="1" dirty="0" smtClean="0">
                <a:latin typeface="Lotus" pitchFamily="2" charset="-78"/>
                <a:ea typeface="+mj-ea"/>
                <a:cs typeface="Lotus" pitchFamily="2" charset="-78"/>
              </a:rPr>
              <a:t>سطح خطای  </a:t>
            </a:r>
            <a:r>
              <a:rPr lang="en-US" sz="2400" b="1" dirty="0" smtClean="0">
                <a:latin typeface="Lotus" pitchFamily="2" charset="-78"/>
                <a:ea typeface="+mj-ea"/>
                <a:cs typeface="Lotus" pitchFamily="2" charset="-78"/>
              </a:rPr>
              <a:t> </a:t>
            </a:r>
            <a:r>
              <a:rPr lang="el-GR" sz="2400" b="1" dirty="0" smtClean="0">
                <a:latin typeface="+mj-lt"/>
                <a:ea typeface="+mj-ea"/>
                <a:cs typeface="Lotus" pitchFamily="2" charset="-78"/>
              </a:rPr>
              <a:t>α</a:t>
            </a:r>
            <a:r>
              <a:rPr lang="fa-IR" sz="2400" b="1" dirty="0" smtClean="0">
                <a:latin typeface="Lotus" pitchFamily="2" charset="-78"/>
                <a:ea typeface="+mj-ea"/>
                <a:cs typeface="Lotus" pitchFamily="2" charset="-78"/>
              </a:rPr>
              <a:t> مورد بررسی قرار می گیرد. آماره </a:t>
            </a:r>
            <a:r>
              <a:rPr lang="en-US" sz="2400" b="1" dirty="0" smtClean="0">
                <a:latin typeface="Lotus" pitchFamily="2" charset="-78"/>
                <a:ea typeface="+mj-ea"/>
                <a:cs typeface="Lotus" pitchFamily="2" charset="-78"/>
              </a:rPr>
              <a:t>t</a:t>
            </a:r>
            <a:r>
              <a:rPr lang="fa-IR" sz="2400" b="1" dirty="0" smtClean="0">
                <a:latin typeface="Lotus" pitchFamily="2" charset="-78"/>
                <a:ea typeface="+mj-ea"/>
                <a:cs typeface="Lotus" pitchFamily="2" charset="-78"/>
              </a:rPr>
              <a:t> در این آزمون دارای درجه آزادی  </a:t>
            </a:r>
            <a:r>
              <a:rPr lang="en-US" sz="2400" b="1" dirty="0" smtClean="0">
                <a:latin typeface="Lotus" pitchFamily="2" charset="-78"/>
                <a:ea typeface="+mj-ea"/>
                <a:cs typeface="Lotus" pitchFamily="2" charset="-78"/>
              </a:rPr>
              <a:t>n-1</a:t>
            </a:r>
            <a:r>
              <a:rPr lang="fa-IR" sz="2400" b="1" dirty="0" smtClean="0">
                <a:latin typeface="Lotus" pitchFamily="2" charset="-78"/>
                <a:ea typeface="+mj-ea"/>
                <a:cs typeface="Lotus" pitchFamily="2" charset="-78"/>
              </a:rPr>
              <a:t> بوده و به کمک رابطه زیر محاسبه می شود. </a:t>
            </a:r>
            <a:endParaRPr lang="fa-IR" sz="2400" b="1" dirty="0">
              <a:latin typeface="Lotus" pitchFamily="2" charset="-78"/>
              <a:ea typeface="+mj-ea"/>
              <a:cs typeface="Lotus" pitchFamily="2" charset="-78"/>
            </a:endParaRPr>
          </a:p>
        </p:txBody>
      </p:sp>
      <p:pic>
        <p:nvPicPr>
          <p:cNvPr id="19" name="Picture 3"/>
          <p:cNvPicPr>
            <a:picLocks noChangeAspect="1" noChangeArrowheads="1"/>
          </p:cNvPicPr>
          <p:nvPr/>
        </p:nvPicPr>
        <p:blipFill>
          <a:blip r:embed="rId5" cstate="print"/>
          <a:srcRect/>
          <a:stretch>
            <a:fillRect/>
          </a:stretch>
        </p:blipFill>
        <p:spPr bwMode="auto">
          <a:xfrm>
            <a:off x="1043608" y="4149080"/>
            <a:ext cx="1402407" cy="13530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سوم:</a:t>
            </a:r>
          </a:p>
          <a:p>
            <a:pPr algn="ctr"/>
            <a:r>
              <a:rPr lang="fa-IR" sz="1700" dirty="0" smtClean="0">
                <a:cs typeface="B Behnam " pitchFamily="2" charset="-78"/>
              </a:rPr>
              <a:t> روش تحقیق</a:t>
            </a:r>
            <a:endParaRPr lang="fa-IR" sz="1700" dirty="0">
              <a:cs typeface="B Behnam " pitchFamily="2" charset="-78"/>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آزمون </a:t>
            </a:r>
            <a:r>
              <a:rPr lang="en-US" sz="1700" dirty="0" smtClean="0">
                <a:cs typeface="B Behnam " pitchFamily="2" charset="-78"/>
              </a:rPr>
              <a:t>t</a:t>
            </a:r>
            <a:endParaRPr lang="fa-IR" sz="1700" dirty="0">
              <a:cs typeface="B Behnam " pitchFamily="2" charset="-78"/>
            </a:endParaRPr>
          </a:p>
        </p:txBody>
      </p:sp>
      <p:sp>
        <p:nvSpPr>
          <p:cNvPr id="17" name="Rounded Rectangle 16"/>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آزمون فريد من</a:t>
            </a:r>
            <a:endParaRPr lang="fa-IR" sz="1700" dirty="0">
              <a:cs typeface="B Behnam " pitchFamily="2" charset="-78"/>
            </a:endParaRPr>
          </a:p>
        </p:txBody>
      </p:sp>
      <p:sp>
        <p:nvSpPr>
          <p:cNvPr id="15" name="Content Placeholder 2"/>
          <p:cNvSpPr txBox="1">
            <a:spLocks/>
          </p:cNvSpPr>
          <p:nvPr/>
        </p:nvSpPr>
        <p:spPr>
          <a:xfrm>
            <a:off x="285721" y="1000108"/>
            <a:ext cx="7286676" cy="5357850"/>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200" b="1" dirty="0" smtClean="0">
                <a:latin typeface="Lotus" pitchFamily="2" charset="-78"/>
                <a:ea typeface="+mj-ea"/>
                <a:cs typeface="Lotus" pitchFamily="2" charset="-78"/>
              </a:rPr>
              <a:t>اين آزمون هنگامي به كار مي رود كه داده هاي آماري حداقل ترتيبي باشند و بتوان با مفهوم ترتيبي آنها را در رده بندي دو طرفه مرتب نمود.</a:t>
            </a:r>
          </a:p>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200" b="1" dirty="0" smtClean="0">
                <a:latin typeface="Lotus" pitchFamily="2" charset="-78"/>
                <a:ea typeface="+mj-ea"/>
                <a:cs typeface="Lotus" pitchFamily="2" charset="-78"/>
              </a:rPr>
              <a:t>به كمك اين آزمون </a:t>
            </a:r>
            <a:r>
              <a:rPr lang="fa-IR" sz="2800" b="1" dirty="0" smtClean="0">
                <a:solidFill>
                  <a:srgbClr val="FF0000"/>
                </a:solidFill>
                <a:latin typeface="+mj-lt"/>
                <a:ea typeface="+mj-ea"/>
                <a:cs typeface="B Karim" pitchFamily="2" charset="-78"/>
              </a:rPr>
              <a:t>مي توان متغيرهاي موجود در تحقيق را از نظر يكساني اولويت مورد آزمون قرار داد.</a:t>
            </a:r>
            <a:endParaRPr lang="fa-IR" sz="2200" b="1" dirty="0" smtClean="0">
              <a:solidFill>
                <a:srgbClr val="FF0000"/>
              </a:solidFill>
              <a:latin typeface="+mj-lt"/>
              <a:ea typeface="+mj-ea"/>
              <a:cs typeface="B Karim" pitchFamily="2" charset="-78"/>
            </a:endParaRPr>
          </a:p>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200" b="1" dirty="0" smtClean="0">
                <a:latin typeface="Lotus" pitchFamily="2" charset="-78"/>
                <a:ea typeface="+mj-ea"/>
                <a:cs typeface="Lotus" pitchFamily="2" charset="-78"/>
              </a:rPr>
              <a:t>آماره آزمون فريدمن      </a:t>
            </a:r>
            <a:r>
              <a:rPr lang="fa-IR" sz="2200" b="1" dirty="0" smtClean="0">
                <a:latin typeface="Lotus" pitchFamily="2" charset="-78"/>
                <a:ea typeface="+mj-ea"/>
                <a:cs typeface="Lotus" pitchFamily="2" charset="-78"/>
              </a:rPr>
              <a:t> به </a:t>
            </a:r>
            <a:r>
              <a:rPr lang="fa-IR" sz="2200" b="1" dirty="0" smtClean="0">
                <a:latin typeface="Lotus" pitchFamily="2" charset="-78"/>
                <a:ea typeface="+mj-ea"/>
                <a:cs typeface="Lotus" pitchFamily="2" charset="-78"/>
              </a:rPr>
              <a:t>شرح زير تعريف مي شود.</a:t>
            </a:r>
            <a:endParaRPr lang="fa-IR" sz="2200" b="1" dirty="0">
              <a:latin typeface="Lotus" pitchFamily="2" charset="-78"/>
              <a:ea typeface="+mj-ea"/>
              <a:cs typeface="Lotus" pitchFamily="2" charset="-78"/>
            </a:endParaRPr>
          </a:p>
        </p:txBody>
      </p:sp>
      <p:pic>
        <p:nvPicPr>
          <p:cNvPr id="16" name="Picture 3"/>
          <p:cNvPicPr>
            <a:picLocks noChangeAspect="1" noChangeArrowheads="1"/>
          </p:cNvPicPr>
          <p:nvPr/>
        </p:nvPicPr>
        <p:blipFill>
          <a:blip r:embed="rId5" cstate="print"/>
          <a:srcRect/>
          <a:stretch>
            <a:fillRect/>
          </a:stretch>
        </p:blipFill>
        <p:spPr bwMode="auto">
          <a:xfrm>
            <a:off x="5291862" y="2627413"/>
            <a:ext cx="360040" cy="444047"/>
          </a:xfrm>
          <a:prstGeom prst="rect">
            <a:avLst/>
          </a:prstGeom>
          <a:noFill/>
          <a:ln w="9525">
            <a:noFill/>
            <a:miter lim="800000"/>
            <a:headEnd/>
            <a:tailEnd/>
          </a:ln>
          <a:effectLst/>
        </p:spPr>
      </p:pic>
      <p:pic>
        <p:nvPicPr>
          <p:cNvPr id="18" name="Picture 4"/>
          <p:cNvPicPr>
            <a:picLocks noChangeAspect="1" noChangeArrowheads="1"/>
          </p:cNvPicPr>
          <p:nvPr/>
        </p:nvPicPr>
        <p:blipFill>
          <a:blip r:embed="rId6" cstate="print"/>
          <a:srcRect/>
          <a:stretch>
            <a:fillRect/>
          </a:stretch>
        </p:blipFill>
        <p:spPr bwMode="auto">
          <a:xfrm>
            <a:off x="285720" y="3714753"/>
            <a:ext cx="4136909" cy="928694"/>
          </a:xfrm>
          <a:prstGeom prst="rect">
            <a:avLst/>
          </a:prstGeom>
          <a:noFill/>
          <a:ln w="9525">
            <a:noFill/>
            <a:miter lim="800000"/>
            <a:headEnd/>
            <a:tailEnd/>
          </a:ln>
          <a:effectLst/>
        </p:spPr>
      </p:pic>
      <p:pic>
        <p:nvPicPr>
          <p:cNvPr id="19" name="Picture 5"/>
          <p:cNvPicPr>
            <a:picLocks noChangeAspect="1" noChangeArrowheads="1"/>
          </p:cNvPicPr>
          <p:nvPr/>
        </p:nvPicPr>
        <p:blipFill>
          <a:blip r:embed="rId7" cstate="print"/>
          <a:srcRect/>
          <a:stretch>
            <a:fillRect/>
          </a:stretch>
        </p:blipFill>
        <p:spPr bwMode="auto">
          <a:xfrm>
            <a:off x="2857490" y="4786322"/>
            <a:ext cx="4600575" cy="1581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سطح تحصيلات </a:t>
            </a:r>
          </a:p>
          <a:p>
            <a:pPr algn="ctr"/>
            <a:r>
              <a:rPr lang="fa-IR" sz="1700" dirty="0" smtClean="0">
                <a:cs typeface="B Behnam " pitchFamily="2" charset="-78"/>
              </a:rPr>
              <a:t>پاسخ دهندگان</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4" name="Rounded Rectangle 33">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جنسيت</a:t>
            </a:r>
          </a:p>
          <a:p>
            <a:pPr algn="ctr"/>
            <a:r>
              <a:rPr lang="fa-IR" sz="1700" dirty="0" smtClean="0">
                <a:cs typeface="B Behnam " pitchFamily="2" charset="-78"/>
              </a:rPr>
              <a:t> پاسخ دهندگان</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سن</a:t>
            </a:r>
            <a:endParaRPr lang="fa-IR" sz="1700" dirty="0">
              <a:cs typeface="B Behnam " pitchFamily="2" charset="-78"/>
            </a:endParaRPr>
          </a:p>
        </p:txBody>
      </p:sp>
      <p:sp>
        <p:nvSpPr>
          <p:cNvPr id="36" name="Rounded Rectangle 35"/>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آمار توصیفی</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سابقه خدمت</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endParaRPr lang="fa-IR" sz="3200" dirty="0"/>
          </a:p>
        </p:txBody>
      </p:sp>
      <p:sp>
        <p:nvSpPr>
          <p:cNvPr id="27" name="Content Placeholder 2"/>
          <p:cNvSpPr txBox="1">
            <a:spLocks/>
          </p:cNvSpPr>
          <p:nvPr/>
        </p:nvSpPr>
        <p:spPr>
          <a:xfrm>
            <a:off x="214283" y="1142984"/>
            <a:ext cx="7286676" cy="5357850"/>
          </a:xfrm>
          <a:prstGeom prst="rect">
            <a:avLst/>
          </a:prstGeom>
        </p:spPr>
        <p:txBody>
          <a:bodyPr vert="horz" lIns="91440" tIns="45720" rIns="91440" bIns="45720" rtlCol="1">
            <a:normAutofit/>
          </a:bodyPr>
          <a:lstStyle/>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lang="fa-IR" b="1" dirty="0" smtClean="0">
                <a:latin typeface="Lotus" pitchFamily="2" charset="-78"/>
                <a:ea typeface="+mj-ea"/>
                <a:cs typeface="Lotus" pitchFamily="2" charset="-78"/>
              </a:rPr>
              <a:t>در اين بخش از تجزيه و تحليل آماري به بررسي پرسشنامه هاي توزيع شده و چگونگي توزيع نمونه هاي آماري از حيث متغيرهايي چون جنسيت، سن و سطح تحصيلات پرداخته مي شود.</a:t>
            </a: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lang="fa-IR" b="1" dirty="0" smtClean="0">
                <a:latin typeface="Lotus" pitchFamily="2" charset="-78"/>
                <a:ea typeface="+mj-ea"/>
                <a:cs typeface="Lotus" pitchFamily="2" charset="-78"/>
              </a:rPr>
              <a:t>پرسشنامه هاي تحقيق حاضر از طريق پست الكترونيكي و حضوري در اختيار نمونه آماري قرار گرفته اند، جمعاً 170 پرسشنامه ارسال و توزيع گرديد . در نهايت 126 پرسشنامه برگشت داده شد كه نشان دهنده نرخ برگشت 74 درصدي مي باشد. اما مسئله اينجاست كه تعدادي از پرسشنامه ها حتي با توجه به رعايت موارد پرسشگري نيز به طور صحيح تكميل نشدند و صلاحيت پذيرش در محاسبات آماري را اخذ ننمودند. كه مجبور شديم 2 عدد از پرسشنامه ها را از جمع آنها حذف نمائيم.</a:t>
            </a:r>
            <a:endParaRPr lang="fa-IR" b="1" dirty="0">
              <a:latin typeface="Lotus" pitchFamily="2" charset="-78"/>
              <a:ea typeface="+mj-ea"/>
              <a:cs typeface="Lotus" pitchFamily="2" charset="-78"/>
            </a:endParaRPr>
          </a:p>
        </p:txBody>
      </p:sp>
      <p:pic>
        <p:nvPicPr>
          <p:cNvPr id="28" name="Picture 2"/>
          <p:cNvPicPr>
            <a:picLocks noChangeAspect="1" noChangeArrowheads="1"/>
          </p:cNvPicPr>
          <p:nvPr/>
        </p:nvPicPr>
        <p:blipFill>
          <a:blip r:embed="rId5" cstate="print"/>
          <a:srcRect/>
          <a:stretch>
            <a:fillRect/>
          </a:stretch>
        </p:blipFill>
        <p:spPr bwMode="auto">
          <a:xfrm>
            <a:off x="214283" y="3714752"/>
            <a:ext cx="3000396" cy="1771650"/>
          </a:xfrm>
          <a:prstGeom prst="rect">
            <a:avLst/>
          </a:prstGeom>
          <a:noFill/>
          <a:ln w="9525">
            <a:noFill/>
            <a:miter lim="800000"/>
            <a:headEnd/>
            <a:tailEnd/>
          </a:ln>
          <a:effectLst/>
        </p:spPr>
      </p:pic>
      <p:pic>
        <p:nvPicPr>
          <p:cNvPr id="29" name="Picture 3"/>
          <p:cNvPicPr>
            <a:picLocks noChangeAspect="1" noChangeArrowheads="1"/>
          </p:cNvPicPr>
          <p:nvPr/>
        </p:nvPicPr>
        <p:blipFill>
          <a:blip r:embed="rId6" cstate="print"/>
          <a:srcRect/>
          <a:stretch>
            <a:fillRect/>
          </a:stretch>
        </p:blipFill>
        <p:spPr bwMode="auto">
          <a:xfrm>
            <a:off x="3357554" y="3429000"/>
            <a:ext cx="4173727" cy="3214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سطح تحصيلات</a:t>
            </a:r>
          </a:p>
          <a:p>
            <a:pPr algn="ctr"/>
            <a:r>
              <a:rPr lang="fa-IR" sz="1700" dirty="0" smtClean="0">
                <a:cs typeface="B Behnam " pitchFamily="2" charset="-78"/>
              </a:rPr>
              <a:t> پاسخ دهندگان</a:t>
            </a:r>
            <a:endParaRPr lang="fa-IR" sz="1700" dirty="0">
              <a:cs typeface="B Behnam " pitchFamily="2" charset="-78"/>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سن</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سابقه خدمت</a:t>
            </a:r>
            <a:endParaRPr lang="fa-IR" sz="1700" dirty="0">
              <a:cs typeface="B Behnam " pitchFamily="2" charset="-78"/>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3200" dirty="0" smtClean="0"/>
              <a:t> </a:t>
            </a:r>
            <a:endParaRPr lang="fa-IR" sz="3200" dirty="0"/>
          </a:p>
        </p:txBody>
      </p:sp>
      <p:pic>
        <p:nvPicPr>
          <p:cNvPr id="28" name="Picture 3"/>
          <p:cNvPicPr>
            <a:picLocks noGrp="1" noChangeAspect="1" noChangeArrowheads="1"/>
          </p:cNvPicPr>
          <p:nvPr>
            <p:ph idx="4294967295"/>
          </p:nvPr>
        </p:nvPicPr>
        <p:blipFill>
          <a:blip r:embed="rId5" cstate="print"/>
          <a:srcRect/>
          <a:stretch>
            <a:fillRect/>
          </a:stretch>
        </p:blipFill>
        <p:spPr bwMode="auto">
          <a:xfrm>
            <a:off x="0" y="2143125"/>
            <a:ext cx="7129463" cy="3714750"/>
          </a:xfrm>
          <a:prstGeom prst="rect">
            <a:avLst/>
          </a:prstGeom>
          <a:noFill/>
          <a:ln w="9525">
            <a:noFill/>
            <a:miter lim="800000"/>
            <a:headEnd/>
            <a:tailEnd/>
          </a:ln>
          <a:effectLst/>
        </p:spPr>
      </p:pic>
      <p:sp>
        <p:nvSpPr>
          <p:cNvPr id="48" name="Rounded Rectangle 47"/>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جنسيت</a:t>
            </a:r>
          </a:p>
          <a:p>
            <a:pPr algn="ctr"/>
            <a:r>
              <a:rPr lang="fa-IR" sz="1700" dirty="0" smtClean="0">
                <a:cs typeface="B Behnam " pitchFamily="2" charset="-78"/>
              </a:rPr>
              <a:t> پاسخ دهندگان</a:t>
            </a:r>
            <a:endParaRPr lang="fa-IR" sz="1700" dirty="0">
              <a:cs typeface="B Behnam " pitchFamily="2" charset="-78"/>
            </a:endParaRPr>
          </a:p>
        </p:txBody>
      </p:sp>
      <p:sp>
        <p:nvSpPr>
          <p:cNvPr id="27" name="Rounded Rectangle 26">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آمار توصیفی</a:t>
            </a:r>
            <a:endParaRPr lang="fa-IR" sz="1700" dirty="0">
              <a:cs typeface="B Behnam "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4" name="Rounded Rectangle 33">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جنسيت پاسخ دهندگان</a:t>
            </a:r>
            <a:endParaRPr lang="fa-IR" sz="1700" dirty="0">
              <a:cs typeface="B Behnam " pitchFamily="2" charset="-78"/>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سن</a:t>
            </a:r>
            <a:endParaRPr lang="fa-IR" sz="1700" dirty="0">
              <a:cs typeface="B Behnam " pitchFamily="2" charset="-78"/>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سابقه خدمت</a:t>
            </a:r>
            <a:endParaRPr lang="fa-IR" sz="1700" dirty="0">
              <a:cs typeface="B Behnam " pitchFamily="2" charset="-78"/>
            </a:endParaRPr>
          </a:p>
        </p:txBody>
      </p:sp>
      <p:sp>
        <p:nvSpPr>
          <p:cNvPr id="48" name="Rounded Rectangle 47"/>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سطح تحصيلات </a:t>
            </a:r>
          </a:p>
          <a:p>
            <a:pPr algn="ctr"/>
            <a:r>
              <a:rPr lang="fa-IR" sz="1700" dirty="0" smtClean="0">
                <a:cs typeface="B Behnam " pitchFamily="2" charset="-78"/>
              </a:rPr>
              <a:t>پاسخ دهندگان</a:t>
            </a:r>
            <a:endParaRPr lang="fa-IR" sz="1700" dirty="0">
              <a:cs typeface="B Behnam " pitchFamily="2" charset="-78"/>
            </a:endParaRPr>
          </a:p>
        </p:txBody>
      </p:sp>
      <p:sp>
        <p:nvSpPr>
          <p:cNvPr id="27" name="Rounded Rectangle 26">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آمار توصیفی</a:t>
            </a:r>
            <a:endParaRPr lang="fa-IR" sz="1700" dirty="0">
              <a:cs typeface="B Behnam " pitchFamily="2" charset="-78"/>
            </a:endParaRPr>
          </a:p>
        </p:txBody>
      </p:sp>
      <p:pic>
        <p:nvPicPr>
          <p:cNvPr id="28" name="Picture 2"/>
          <p:cNvPicPr>
            <a:picLocks noGrp="1" noChangeAspect="1" noChangeArrowheads="1"/>
          </p:cNvPicPr>
          <p:nvPr>
            <p:ph idx="4294967295"/>
          </p:nvPr>
        </p:nvPicPr>
        <p:blipFill>
          <a:blip r:embed="rId5" cstate="print"/>
          <a:srcRect/>
          <a:stretch>
            <a:fillRect/>
          </a:stretch>
        </p:blipFill>
        <p:spPr bwMode="auto">
          <a:xfrm>
            <a:off x="0" y="1617663"/>
            <a:ext cx="6953250"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سطح تحصيلات </a:t>
            </a:r>
          </a:p>
          <a:p>
            <a:pPr algn="ctr"/>
            <a:r>
              <a:rPr lang="fa-IR" sz="1700" dirty="0" smtClean="0">
                <a:cs typeface="B Behnam "/>
              </a:rPr>
              <a:t>پاسخ دهندگان</a:t>
            </a:r>
            <a:endParaRPr lang="fa-IR" sz="1700" dirty="0">
              <a:cs typeface="B Behnam "/>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4" name="Rounded Rectangle 33">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جنسيت</a:t>
            </a:r>
          </a:p>
          <a:p>
            <a:pPr algn="ctr"/>
            <a:r>
              <a:rPr lang="fa-IR" sz="1700" dirty="0" smtClean="0">
                <a:cs typeface="B Behnam "/>
              </a:rPr>
              <a:t> پاسخ دهندگان</a:t>
            </a:r>
            <a:endParaRPr lang="fa-IR" sz="1700" dirty="0">
              <a:cs typeface="B Behnam "/>
            </a:endParaRPr>
          </a:p>
        </p:txBody>
      </p:sp>
      <p:sp>
        <p:nvSpPr>
          <p:cNvPr id="42" name="Rounded Rectangle 41">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سابقه خدمت</a:t>
            </a:r>
            <a:endParaRPr lang="fa-IR" sz="1700" dirty="0">
              <a:cs typeface="B Behnam "/>
            </a:endParaRPr>
          </a:p>
        </p:txBody>
      </p:sp>
      <p:sp>
        <p:nvSpPr>
          <p:cNvPr id="48" name="Rounded Rectangle 47"/>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سن</a:t>
            </a:r>
            <a:endParaRPr lang="fa-IR" sz="1700" dirty="0">
              <a:cs typeface="B Behnam "/>
            </a:endParaRPr>
          </a:p>
        </p:txBody>
      </p:sp>
      <p:sp>
        <p:nvSpPr>
          <p:cNvPr id="27" name="Rounded Rectangle 26">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توصیفی</a:t>
            </a:r>
            <a:endParaRPr lang="fa-IR" sz="1700" dirty="0">
              <a:cs typeface="B Behnam "/>
            </a:endParaRPr>
          </a:p>
        </p:txBody>
      </p:sp>
      <p:pic>
        <p:nvPicPr>
          <p:cNvPr id="28" name="Picture 2"/>
          <p:cNvPicPr>
            <a:picLocks noGrp="1" noChangeAspect="1" noChangeArrowheads="1"/>
          </p:cNvPicPr>
          <p:nvPr>
            <p:ph idx="4294967295"/>
          </p:nvPr>
        </p:nvPicPr>
        <p:blipFill>
          <a:blip r:embed="rId5" cstate="print"/>
          <a:srcRect/>
          <a:stretch>
            <a:fillRect/>
          </a:stretch>
        </p:blipFill>
        <p:spPr bwMode="auto">
          <a:xfrm>
            <a:off x="0" y="1600200"/>
            <a:ext cx="6845300"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2" name="Rounded Rectangle 3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سطح تحصيلات </a:t>
            </a:r>
          </a:p>
          <a:p>
            <a:pPr algn="ctr"/>
            <a:r>
              <a:rPr lang="fa-IR" sz="1700" dirty="0" smtClean="0">
                <a:cs typeface="B Behnam "/>
              </a:rPr>
              <a:t>پاسخ دهندگان</a:t>
            </a:r>
            <a:endParaRPr lang="fa-IR" sz="1700" dirty="0">
              <a:cs typeface="B Behnam "/>
            </a:endParaRPr>
          </a:p>
        </p:txBody>
      </p:sp>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4" name="Rounded Rectangle 33">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جنسيت</a:t>
            </a:r>
          </a:p>
          <a:p>
            <a:pPr algn="ctr"/>
            <a:r>
              <a:rPr lang="fa-IR" sz="1700" dirty="0" smtClean="0">
                <a:cs typeface="B Behnam "/>
              </a:rPr>
              <a:t> پاسخ دهندگان</a:t>
            </a:r>
            <a:endParaRPr lang="fa-IR" sz="1700" dirty="0">
              <a:cs typeface="B Behnam "/>
            </a:endParaRPr>
          </a:p>
        </p:txBody>
      </p:sp>
      <p:sp>
        <p:nvSpPr>
          <p:cNvPr id="35" name="Rounded Rectangle 34">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سن</a:t>
            </a:r>
            <a:endParaRPr lang="fa-IR" sz="17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3200" dirty="0" smtClean="0"/>
              <a:t> </a:t>
            </a:r>
            <a:endParaRPr lang="fa-IR" sz="3200" dirty="0"/>
          </a:p>
        </p:txBody>
      </p:sp>
      <p:pic>
        <p:nvPicPr>
          <p:cNvPr id="28" name="Picture 2"/>
          <p:cNvPicPr>
            <a:picLocks noGrp="1" noChangeAspect="1" noChangeArrowheads="1"/>
          </p:cNvPicPr>
          <p:nvPr>
            <p:ph idx="4294967295"/>
          </p:nvPr>
        </p:nvPicPr>
        <p:blipFill>
          <a:blip r:embed="rId5" cstate="print"/>
          <a:srcRect/>
          <a:stretch>
            <a:fillRect/>
          </a:stretch>
        </p:blipFill>
        <p:spPr bwMode="auto">
          <a:xfrm>
            <a:off x="0" y="1735138"/>
            <a:ext cx="7286625" cy="4257675"/>
          </a:xfrm>
          <a:prstGeom prst="rect">
            <a:avLst/>
          </a:prstGeom>
          <a:noFill/>
          <a:ln w="9525">
            <a:noFill/>
            <a:miter lim="800000"/>
            <a:headEnd/>
            <a:tailEnd/>
          </a:ln>
          <a:effectLst/>
        </p:spPr>
      </p:pic>
      <p:sp>
        <p:nvSpPr>
          <p:cNvPr id="48" name="Rounded Rectangle 47"/>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سابقه خدمت</a:t>
            </a:r>
            <a:endParaRPr lang="fa-IR" sz="1700" dirty="0">
              <a:cs typeface="B Behnam "/>
            </a:endParaRPr>
          </a:p>
        </p:txBody>
      </p:sp>
      <p:sp>
        <p:nvSpPr>
          <p:cNvPr id="27" name="Rounded Rectangle 26">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توصیفی</a:t>
            </a:r>
            <a:endParaRPr lang="fa-IR" sz="1700" dirty="0">
              <a:cs typeface="B Behnam "/>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1" name="Rounded Rectangle 30">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32" name="Rounded Rectangle 31">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33" name="Rounded Rectangle 32">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مقدمه</a:t>
            </a:r>
            <a:endParaRPr lang="fa-IR" sz="1700" dirty="0">
              <a:cs typeface="B Behnam " pitchFamily="2" charset="-78"/>
            </a:endParaRPr>
          </a:p>
        </p:txBody>
      </p:sp>
      <p:sp>
        <p:nvSpPr>
          <p:cNvPr id="34" name="Rounded Rectangle 33">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35" name="Rounded Rectangle 3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36" name="Rounded Rectangle 35"/>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
        <p:nvSpPr>
          <p:cNvPr id="3" name="Content Placeholder 2"/>
          <p:cNvSpPr>
            <a:spLocks noGrp="1"/>
          </p:cNvSpPr>
          <p:nvPr>
            <p:ph idx="1"/>
          </p:nvPr>
        </p:nvSpPr>
        <p:spPr>
          <a:xfrm>
            <a:off x="457200" y="1571613"/>
            <a:ext cx="7139136" cy="4829187"/>
          </a:xfrm>
        </p:spPr>
        <p:txBody>
          <a:bodyPr>
            <a:normAutofit fontScale="92500"/>
          </a:bodyPr>
          <a:lstStyle/>
          <a:p>
            <a:pPr marL="114300" indent="0" algn="just">
              <a:buNone/>
            </a:pPr>
            <a:r>
              <a:rPr lang="fa-IR" b="1" dirty="0">
                <a:latin typeface="Lotus" pitchFamily="2" charset="-78"/>
                <a:cs typeface="Lotus" pitchFamily="2" charset="-78"/>
              </a:rPr>
              <a:t>د</a:t>
            </a:r>
            <a:r>
              <a:rPr lang="fa-IR" b="1" dirty="0" smtClean="0">
                <a:latin typeface="Lotus" pitchFamily="2" charset="-78"/>
                <a:cs typeface="Lotus" pitchFamily="2" charset="-78"/>
              </a:rPr>
              <a:t>ر </a:t>
            </a:r>
            <a:r>
              <a:rPr lang="fa-IR" b="1" dirty="0">
                <a:latin typeface="Lotus" pitchFamily="2" charset="-78"/>
                <a:cs typeface="Lotus" pitchFamily="2" charset="-78"/>
              </a:rPr>
              <a:t>دهه ي حاضر روند روبه رشد فناوري هاي اطلاعاتي و ارتباطاتي سبب بروز پديده هاي جديدي همچون آموزش الكترونيكي و دانشگاه هاي مجازي گرديده كه باعث شده افراد در هرمكان و زماني بتوانند از خدمات اينگونه آموزش ها </a:t>
            </a:r>
            <a:r>
              <a:rPr lang="fa-IR" b="1" dirty="0" smtClean="0">
                <a:latin typeface="Lotus" pitchFamily="2" charset="-78"/>
                <a:cs typeface="Lotus" pitchFamily="2" charset="-78"/>
              </a:rPr>
              <a:t>استفاده كنند. از </a:t>
            </a:r>
            <a:r>
              <a:rPr lang="fa-IR" b="1" dirty="0">
                <a:latin typeface="Lotus" pitchFamily="2" charset="-78"/>
                <a:cs typeface="Lotus" pitchFamily="2" charset="-78"/>
              </a:rPr>
              <a:t>طرفي اگرچه در محيط هاي ثابت و ساده، آموزش هاي استاندارد و از پيش طراحي شده مي تواند فرد را ياري دهد و باعث افزايش كارائي او گردد، اما در محيط هاي متغير و پيچيده، اين آموزش ها نمي تواند به تنهايي مشكلات فرد، گروه و سازمان را حل نمايد، در اين شرايط فرد و سازمان بايد بتواند بطور فزاينده اي با تغييرات پيش بيني نشده و گسسته محيط، سياست هاي بعضاً ضد و نقيض و دائماً در حال تغيير و تحول دولت ها کنار </a:t>
            </a:r>
            <a:r>
              <a:rPr lang="fa-IR" b="1" dirty="0" smtClean="0">
                <a:latin typeface="Lotus" pitchFamily="2" charset="-78"/>
                <a:cs typeface="Lotus" pitchFamily="2" charset="-78"/>
              </a:rPr>
              <a:t>بیایند.</a:t>
            </a:r>
            <a:endParaRPr lang="fa-IR" b="1" dirty="0">
              <a:latin typeface="Lotus" pitchFamily="2" charset="-78"/>
              <a:cs typeface="Lotus" pitchFamily="2" charset="-78"/>
            </a:endParaRPr>
          </a:p>
          <a:p>
            <a:pPr marL="114300" indent="0" algn="just">
              <a:buNone/>
            </a:pPr>
            <a:r>
              <a:rPr lang="fa-IR" b="1" dirty="0" smtClean="0">
                <a:latin typeface="Lotus" pitchFamily="2" charset="-78"/>
                <a:cs typeface="Lotus" pitchFamily="2" charset="-78"/>
              </a:rPr>
              <a:t>بنابراين </a:t>
            </a:r>
            <a:r>
              <a:rPr lang="fa-IR" b="1" dirty="0">
                <a:latin typeface="Lotus" pitchFamily="2" charset="-78"/>
                <a:cs typeface="Lotus" pitchFamily="2" charset="-78"/>
              </a:rPr>
              <a:t>شيوه هاي كلاسيك و سنتي آموزش مي تواند بخش كوچكي از نيازهاي شغلي فرد به امر يادگيري را برآورد سازد، به همين جهت سازمان ها در طي چند دهه گذشته موضوع يادگيري را از ابعاد و زواياي دقيقي تري مورد بررسي و تجزيه وتحليل قرار داده و موفق گرديده اند با شناسايي و بكارگيري شيوه ها و فنون جديد يادگيري، همچون آموزش الكترونيكي عملكرد فرد را بطور قابل ملاحظه اي بهبود بخشند و بهره وري سازمان را افزايش دهند.</a:t>
            </a:r>
            <a:endParaRPr lang="en-US" b="1" dirty="0">
              <a:latin typeface="Lotus" pitchFamily="2" charset="-78"/>
              <a:cs typeface="Lotus" pitchFamily="2" charset="-78"/>
            </a:endParaRPr>
          </a:p>
          <a:p>
            <a:pPr algn="just"/>
            <a:endParaRPr lang="fa-IR" b="1" dirty="0">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برنامه های آموزشی </a:t>
            </a:r>
            <a:endParaRPr lang="fa-IR" sz="1700" dirty="0">
              <a:cs typeface="B Behnam "/>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محتوای آموزشی </a:t>
            </a:r>
            <a:endParaRPr lang="fa-IR" sz="1700" dirty="0">
              <a:cs typeface="B Behnam "/>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رسانه و روش های مناسب ارائه</a:t>
            </a:r>
            <a:endParaRPr lang="fa-IR" sz="1400" dirty="0">
              <a:cs typeface="B Behnam "/>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46" name="Title 45"/>
          <p:cNvSpPr>
            <a:spLocks noGrp="1"/>
          </p:cNvSpPr>
          <p:nvPr>
            <p:ph type="ctrTitle"/>
          </p:nvPr>
        </p:nvSpPr>
        <p:spPr>
          <a:xfrm>
            <a:off x="214282" y="1142984"/>
            <a:ext cx="7382053" cy="2574048"/>
          </a:xfrm>
        </p:spPr>
        <p:txBody>
          <a:bodyPr>
            <a:noAutofit/>
          </a:bodyPr>
          <a:lstStyle/>
          <a:p>
            <a:pPr algn="r"/>
            <a:r>
              <a:rPr lang="fa-IR" sz="2400" b="1" dirty="0" smtClean="0">
                <a:latin typeface="Lotus" pitchFamily="2" charset="-78"/>
                <a:cs typeface="Lotus" pitchFamily="2" charset="-78"/>
              </a:rPr>
              <a:t>آزمون فرضيه هاي تحقيق:</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چون متغير هاي تحقيق از نوع ترتيبي بوده به اين منظور از طريق آزمون </a:t>
            </a:r>
            <a:r>
              <a:rPr lang="fa-IR" sz="2400" b="1" dirty="0" smtClean="0">
                <a:solidFill>
                  <a:schemeClr val="tx1"/>
                </a:solidFill>
                <a:latin typeface="Lotus" pitchFamily="2" charset="-78"/>
                <a:cs typeface="Lotus" pitchFamily="2" charset="-78"/>
              </a:rPr>
              <a:t>كولموگروف </a:t>
            </a:r>
            <a:r>
              <a:rPr lang="fa-IR" sz="2400" b="1" dirty="0" smtClean="0">
                <a:solidFill>
                  <a:schemeClr val="tx1"/>
                </a:solidFill>
                <a:latin typeface="Lotus" pitchFamily="2" charset="-78"/>
                <a:cs typeface="Lotus" pitchFamily="2" charset="-78"/>
              </a:rPr>
              <a:t>و </a:t>
            </a:r>
            <a:r>
              <a:rPr lang="fa-IR" sz="2400" b="1" dirty="0" smtClean="0">
                <a:solidFill>
                  <a:schemeClr val="tx1"/>
                </a:solidFill>
                <a:latin typeface="Lotus" pitchFamily="2" charset="-78"/>
                <a:cs typeface="Lotus" pitchFamily="2" charset="-78"/>
              </a:rPr>
              <a:t>اسميرنوف  نرمال  </a:t>
            </a:r>
            <a:r>
              <a:rPr lang="fa-IR" sz="2400" b="1" dirty="0" smtClean="0">
                <a:solidFill>
                  <a:schemeClr val="tx1"/>
                </a:solidFill>
                <a:latin typeface="Lotus" pitchFamily="2" charset="-78"/>
                <a:cs typeface="Lotus" pitchFamily="2" charset="-78"/>
              </a:rPr>
              <a:t>بودن توزيع داده ها بررسي شد . پس از اطمينان از توزيع نرمال بودن داده ها، از آزمون </a:t>
            </a:r>
            <a:r>
              <a:rPr lang="en-US" sz="2400" b="1" dirty="0" smtClean="0">
                <a:solidFill>
                  <a:schemeClr val="tx1"/>
                </a:solidFill>
                <a:latin typeface="Lotus" pitchFamily="2" charset="-78"/>
                <a:cs typeface="Lotus" pitchFamily="2" charset="-78"/>
              </a:rPr>
              <a:t>t</a:t>
            </a:r>
            <a:r>
              <a:rPr lang="fa-IR" sz="2400" b="1" dirty="0" smtClean="0">
                <a:solidFill>
                  <a:schemeClr val="tx1"/>
                </a:solidFill>
                <a:latin typeface="Lotus" pitchFamily="2" charset="-78"/>
                <a:cs typeface="Lotus" pitchFamily="2" charset="-78"/>
              </a:rPr>
              <a:t> تک نمونه ای استفاده می شود.</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
        <p:nvSpPr>
          <p:cNvPr id="48" name="Rounded Rectangle 47"/>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آمار استنباطی</a:t>
            </a:r>
            <a:endParaRPr lang="fa-IR" sz="1700" dirty="0">
              <a:cs typeface="B Behnam "/>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استنباطی</a:t>
            </a:r>
            <a:endParaRPr lang="fa-IR" sz="1700" dirty="0">
              <a:cs typeface="B Behnam "/>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برنامه های آموزشی </a:t>
            </a:r>
            <a:endParaRPr lang="fa-IR" sz="1600" dirty="0">
              <a:cs typeface="B Behnam "/>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محتوای آموزشی </a:t>
            </a:r>
            <a:endParaRPr lang="fa-IR" sz="1600" dirty="0">
              <a:cs typeface="B Behnam "/>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200" dirty="0" smtClean="0">
                <a:cs typeface="B Behnam "/>
              </a:rPr>
              <a:t>آزمون فرضیه رسانه و روش های مناسب ارائه</a:t>
            </a:r>
            <a:endParaRPr lang="fa-IR" sz="12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endParaRPr lang="fa-IR" sz="3200" dirty="0"/>
          </a:p>
        </p:txBody>
      </p:sp>
      <p:sp>
        <p:nvSpPr>
          <p:cNvPr id="48" name="Rounded Rectangle 47"/>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21" name="Content Placeholder 2"/>
          <p:cNvSpPr txBox="1">
            <a:spLocks/>
          </p:cNvSpPr>
          <p:nvPr/>
        </p:nvSpPr>
        <p:spPr>
          <a:xfrm>
            <a:off x="214283" y="1142985"/>
            <a:ext cx="7286676" cy="5429288"/>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lang="fa-IR" sz="2800" dirty="0">
              <a:latin typeface="+mj-lt"/>
              <a:ea typeface="+mj-ea"/>
              <a:cs typeface="B Karim" pitchFamily="2" charset="-78"/>
            </a:endParaRPr>
          </a:p>
        </p:txBody>
      </p:sp>
      <p:pic>
        <p:nvPicPr>
          <p:cNvPr id="23" name="Picture 2"/>
          <p:cNvPicPr>
            <a:picLocks noChangeAspect="1" noChangeArrowheads="1"/>
          </p:cNvPicPr>
          <p:nvPr/>
        </p:nvPicPr>
        <p:blipFill>
          <a:blip r:embed="rId5" cstate="print"/>
          <a:srcRect/>
          <a:stretch>
            <a:fillRect/>
          </a:stretch>
        </p:blipFill>
        <p:spPr bwMode="auto">
          <a:xfrm>
            <a:off x="214283" y="2928934"/>
            <a:ext cx="7286676" cy="3714752"/>
          </a:xfrm>
          <a:prstGeom prst="rect">
            <a:avLst/>
          </a:prstGeom>
          <a:noFill/>
          <a:ln w="9525">
            <a:noFill/>
            <a:miter lim="800000"/>
            <a:headEnd/>
            <a:tailEnd/>
          </a:ln>
          <a:effec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4283" y="1014142"/>
            <a:ext cx="4717757" cy="171477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استنباطی</a:t>
            </a:r>
            <a:endParaRPr lang="fa-IR" sz="1700" dirty="0">
              <a:cs typeface="B Behnam "/>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برنامه های آموزشی </a:t>
            </a:r>
            <a:endParaRPr lang="fa-IR" sz="1600" dirty="0">
              <a:cs typeface="B Behnam "/>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محتوای آموزشی </a:t>
            </a:r>
            <a:endParaRPr lang="fa-IR" sz="1600" dirty="0">
              <a:cs typeface="B Behnam "/>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200" dirty="0" smtClean="0">
                <a:cs typeface="B Behnam "/>
              </a:rPr>
              <a:t>آزمون فرضیه رسانه و روش های مناسب ارائه</a:t>
            </a:r>
            <a:endParaRPr lang="fa-IR" sz="1200" dirty="0">
              <a:cs typeface="B Behnam "/>
            </a:endParaRPr>
          </a:p>
        </p:txBody>
      </p:sp>
      <p:sp>
        <p:nvSpPr>
          <p:cNvPr id="48" name="Rounded Rectangle 47"/>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21" name="Content Placeholder 2"/>
          <p:cNvSpPr txBox="1">
            <a:spLocks/>
          </p:cNvSpPr>
          <p:nvPr/>
        </p:nvSpPr>
        <p:spPr>
          <a:xfrm>
            <a:off x="285721" y="1685932"/>
            <a:ext cx="7286676" cy="4743463"/>
          </a:xfrm>
          <a:prstGeom prst="rect">
            <a:avLst/>
          </a:prstGeom>
        </p:spPr>
        <p:txBody>
          <a:bodyPr vert="horz" lIns="91440" tIns="45720" rIns="91440" bIns="45720" rtlCol="1">
            <a:normAutofit/>
          </a:bodyPr>
          <a:lstStyle/>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dirty="0" smtClean="0">
                <a:latin typeface="Lotus" pitchFamily="2" charset="-78"/>
                <a:ea typeface="+mj-ea"/>
                <a:cs typeface="Lotus" pitchFamily="2" charset="-78"/>
              </a:rPr>
              <a:t>همانطور كه در جداول مشاهده مي شود سطح معني داري آزمون براي تمام متغيرهاي مورد نظر     رد و فرضیه      تایید می شود؛ لذا فرضیه سطح خطا قابل پذیرش می گیرد و مشخص می گردد که همه متغیرها نرمال هستند و برای بررسی آنها می بایست از آزمون های پارامتریک استفاده شود. در این پژوهش جهت بررسی فرضیات تحقیق از آزمون های میانگین یک جامعه </a:t>
            </a:r>
            <a:r>
              <a:rPr lang="en-US" sz="2400" b="1" dirty="0" smtClean="0">
                <a:latin typeface="Lotus" pitchFamily="2" charset="-78"/>
                <a:ea typeface="+mj-ea"/>
                <a:cs typeface="Lotus" pitchFamily="2" charset="-78"/>
              </a:rPr>
              <a:t>t</a:t>
            </a:r>
            <a:r>
              <a:rPr lang="fa-IR" sz="2400" b="1" dirty="0" smtClean="0">
                <a:latin typeface="Lotus" pitchFamily="2" charset="-78"/>
                <a:ea typeface="+mj-ea"/>
                <a:cs typeface="Lotus" pitchFamily="2" charset="-78"/>
              </a:rPr>
              <a:t> استفاده گردیده است.</a:t>
            </a:r>
            <a:endParaRPr lang="fa-IR" sz="2400" b="1" dirty="0">
              <a:latin typeface="Lotus" pitchFamily="2" charset="-78"/>
              <a:ea typeface="+mj-ea"/>
              <a:cs typeface="Lotus" pitchFamily="2" charset="-78"/>
            </a:endParaRPr>
          </a:p>
        </p:txBody>
      </p:sp>
      <p:pic>
        <p:nvPicPr>
          <p:cNvPr id="23" name="Picture 3"/>
          <p:cNvPicPr>
            <a:picLocks noChangeAspect="1" noChangeArrowheads="1"/>
          </p:cNvPicPr>
          <p:nvPr/>
        </p:nvPicPr>
        <p:blipFill>
          <a:blip r:embed="rId5" cstate="print"/>
          <a:srcRect/>
          <a:stretch>
            <a:fillRect/>
          </a:stretch>
        </p:blipFill>
        <p:spPr bwMode="auto">
          <a:xfrm>
            <a:off x="4716016" y="2006864"/>
            <a:ext cx="332871" cy="485740"/>
          </a:xfrm>
          <a:prstGeom prst="rect">
            <a:avLst/>
          </a:prstGeom>
          <a:noFill/>
          <a:ln w="9525">
            <a:noFill/>
            <a:miter lim="800000"/>
            <a:headEnd/>
            <a:tailEnd/>
          </a:ln>
          <a:effectLst/>
        </p:spPr>
      </p:pic>
      <p:pic>
        <p:nvPicPr>
          <p:cNvPr id="24" name="Picture 4"/>
          <p:cNvPicPr>
            <a:picLocks noChangeAspect="1" noChangeArrowheads="1"/>
          </p:cNvPicPr>
          <p:nvPr/>
        </p:nvPicPr>
        <p:blipFill>
          <a:blip r:embed="rId6" cstate="print"/>
          <a:srcRect/>
          <a:stretch>
            <a:fillRect/>
          </a:stretch>
        </p:blipFill>
        <p:spPr bwMode="auto">
          <a:xfrm>
            <a:off x="2987823" y="2079381"/>
            <a:ext cx="386385" cy="4132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استنباطی</a:t>
            </a:r>
            <a:endParaRPr lang="fa-IR" sz="1700" dirty="0">
              <a:cs typeface="B Behnam "/>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محتوای آموزشی </a:t>
            </a:r>
            <a:endParaRPr lang="fa-IR" sz="1700" dirty="0">
              <a:cs typeface="B Behnam "/>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رسانه و روش های مناسب ارائه</a:t>
            </a:r>
            <a:endParaRPr lang="fa-IR" sz="1400" dirty="0">
              <a:cs typeface="B Behnam "/>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r>
              <a:rPr lang="fa-IR" sz="3200" dirty="0" smtClean="0"/>
              <a:t> </a:t>
            </a:r>
            <a:endParaRPr lang="fa-IR" sz="3200" dirty="0"/>
          </a:p>
        </p:txBody>
      </p:sp>
      <p:sp>
        <p:nvSpPr>
          <p:cNvPr id="48" name="Rounded Rectangle 47"/>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فرضیه برنامه های آموزشی</a:t>
            </a:r>
            <a:endParaRPr lang="fa-IR" sz="1700" dirty="0">
              <a:cs typeface="B Behnam "/>
            </a:endParaRPr>
          </a:p>
        </p:txBody>
      </p:sp>
      <p:pic>
        <p:nvPicPr>
          <p:cNvPr id="21" name="Picture 2"/>
          <p:cNvPicPr>
            <a:picLocks noChangeAspect="1" noChangeArrowheads="1"/>
          </p:cNvPicPr>
          <p:nvPr/>
        </p:nvPicPr>
        <p:blipFill>
          <a:blip r:embed="rId5" cstate="print"/>
          <a:srcRect/>
          <a:stretch>
            <a:fillRect/>
          </a:stretch>
        </p:blipFill>
        <p:spPr bwMode="auto">
          <a:xfrm>
            <a:off x="214283" y="836712"/>
            <a:ext cx="7381875" cy="2357454"/>
          </a:xfrm>
          <a:prstGeom prst="rect">
            <a:avLst/>
          </a:prstGeom>
          <a:noFill/>
          <a:ln w="9525">
            <a:noFill/>
            <a:miter lim="800000"/>
            <a:headEnd/>
            <a:tailEnd/>
          </a:ln>
          <a:effectLst/>
        </p:spPr>
      </p:pic>
      <p:pic>
        <p:nvPicPr>
          <p:cNvPr id="23" name="Picture 3"/>
          <p:cNvPicPr>
            <a:picLocks noChangeAspect="1" noChangeArrowheads="1"/>
          </p:cNvPicPr>
          <p:nvPr/>
        </p:nvPicPr>
        <p:blipFill>
          <a:blip r:embed="rId6" cstate="print"/>
          <a:srcRect/>
          <a:stretch>
            <a:fillRect/>
          </a:stretch>
        </p:blipFill>
        <p:spPr bwMode="auto">
          <a:xfrm>
            <a:off x="214281" y="3214686"/>
            <a:ext cx="7358115" cy="3086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چهارم:</a:t>
            </a:r>
          </a:p>
          <a:p>
            <a:pPr algn="ctr"/>
            <a:r>
              <a:rPr lang="fa-IR" sz="1700" dirty="0" smtClean="0">
                <a:cs typeface="B Behnam " pitchFamily="2" charset="-78"/>
              </a:rPr>
              <a:t> تجزیه تحلیل اطلاعات</a:t>
            </a:r>
            <a:endParaRPr lang="fa-IR" sz="1700" dirty="0">
              <a:cs typeface="B Behnam " pitchFamily="2" charset="-78"/>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استنباطی</a:t>
            </a:r>
            <a:endParaRPr lang="fa-IR" sz="1700" dirty="0">
              <a:cs typeface="B Behnam "/>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برنامه های آموزشی</a:t>
            </a:r>
            <a:endParaRPr lang="fa-IR" sz="1700" dirty="0">
              <a:cs typeface="B Behnam "/>
            </a:endParaRPr>
          </a:p>
        </p:txBody>
      </p:sp>
      <p:sp>
        <p:nvSpPr>
          <p:cNvPr id="41" name="Rounded Rectangle 40">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رسانه و روش های مناسب ارائه</a:t>
            </a:r>
            <a:endParaRPr lang="fa-IR" sz="1400" dirty="0">
              <a:cs typeface="B Behnam "/>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48" name="Rounded Rectangle 47"/>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فرضیه محتوای آموزشی</a:t>
            </a:r>
            <a:endParaRPr lang="fa-IR" sz="1700" dirty="0">
              <a:cs typeface="B Behnam "/>
            </a:endParaRPr>
          </a:p>
        </p:txBody>
      </p:sp>
      <p:pic>
        <p:nvPicPr>
          <p:cNvPr id="21" name="Picture 2"/>
          <p:cNvPicPr>
            <a:picLocks noChangeAspect="1" noChangeArrowheads="1"/>
          </p:cNvPicPr>
          <p:nvPr/>
        </p:nvPicPr>
        <p:blipFill>
          <a:blip r:embed="rId5" cstate="print"/>
          <a:srcRect/>
          <a:stretch>
            <a:fillRect/>
          </a:stretch>
        </p:blipFill>
        <p:spPr bwMode="auto">
          <a:xfrm>
            <a:off x="285720" y="3357562"/>
            <a:ext cx="7143800" cy="2886078"/>
          </a:xfrm>
          <a:prstGeom prst="rect">
            <a:avLst/>
          </a:prstGeom>
          <a:noFill/>
          <a:ln w="9525">
            <a:noFill/>
            <a:miter lim="800000"/>
            <a:headEnd/>
            <a:tailEnd/>
          </a:ln>
          <a:effectLst/>
        </p:spPr>
      </p:pic>
      <p:pic>
        <p:nvPicPr>
          <p:cNvPr id="23" name="Picture 3"/>
          <p:cNvPicPr>
            <a:picLocks noChangeAspect="1" noChangeArrowheads="1"/>
          </p:cNvPicPr>
          <p:nvPr/>
        </p:nvPicPr>
        <p:blipFill>
          <a:blip r:embed="rId6" cstate="print"/>
          <a:srcRect/>
          <a:stretch>
            <a:fillRect/>
          </a:stretch>
        </p:blipFill>
        <p:spPr bwMode="auto">
          <a:xfrm>
            <a:off x="285720" y="1357298"/>
            <a:ext cx="7172325" cy="2000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38" name="Rounded Rectangle 37">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آمار استنباطی</a:t>
            </a:r>
            <a:endParaRPr lang="fa-IR" sz="1700" dirty="0">
              <a:cs typeface="B Behnam "/>
            </a:endParaRPr>
          </a:p>
        </p:txBody>
      </p:sp>
      <p:sp>
        <p:nvSpPr>
          <p:cNvPr id="39" name="Rounded Rectangle 38">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برنامه های آموزشی</a:t>
            </a:r>
            <a:endParaRPr lang="fa-IR" sz="1700" dirty="0">
              <a:cs typeface="B Behnam "/>
            </a:endParaRPr>
          </a:p>
        </p:txBody>
      </p:sp>
      <p:sp>
        <p:nvSpPr>
          <p:cNvPr id="40" name="Rounded Rectangle 39">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محتوای آموزشی</a:t>
            </a:r>
            <a:endParaRPr lang="fa-IR" sz="1700" dirty="0">
              <a:cs typeface="B Behnam "/>
            </a:endParaRPr>
          </a:p>
        </p:txBody>
      </p:sp>
      <p:sp>
        <p:nvSpPr>
          <p:cNvPr id="43" name="Rounded Rectangle 42">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نرمال</a:t>
            </a:r>
            <a:endParaRPr lang="fa-IR" sz="1700" dirty="0">
              <a:cs typeface="B Behnam "/>
            </a:endParaRPr>
          </a:p>
        </p:txBody>
      </p:sp>
      <p:sp>
        <p:nvSpPr>
          <p:cNvPr id="48" name="Rounded Rectangle 47"/>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400" dirty="0" smtClean="0">
                <a:cs typeface="B Behnam "/>
              </a:rPr>
              <a:t>آزمون فرضیه رسانه و روش های مناسب ارائه</a:t>
            </a:r>
            <a:endParaRPr lang="fa-IR" sz="1400" dirty="0">
              <a:cs typeface="B Behnam "/>
            </a:endParaRPr>
          </a:p>
        </p:txBody>
      </p:sp>
      <p:pic>
        <p:nvPicPr>
          <p:cNvPr id="21" name="Picture 2"/>
          <p:cNvPicPr>
            <a:picLocks noChangeAspect="1" noChangeArrowheads="1"/>
          </p:cNvPicPr>
          <p:nvPr/>
        </p:nvPicPr>
        <p:blipFill>
          <a:blip r:embed="rId5" cstate="print"/>
          <a:srcRect/>
          <a:stretch>
            <a:fillRect/>
          </a:stretch>
        </p:blipFill>
        <p:spPr bwMode="auto">
          <a:xfrm>
            <a:off x="285721" y="1285860"/>
            <a:ext cx="7134225" cy="1928826"/>
          </a:xfrm>
          <a:prstGeom prst="rect">
            <a:avLst/>
          </a:prstGeom>
          <a:noFill/>
          <a:ln w="9525">
            <a:noFill/>
            <a:miter lim="800000"/>
            <a:headEnd/>
            <a:tailEnd/>
          </a:ln>
          <a:effectLst/>
        </p:spPr>
      </p:pic>
      <p:pic>
        <p:nvPicPr>
          <p:cNvPr id="23" name="Picture 3"/>
          <p:cNvPicPr>
            <a:picLocks noChangeAspect="1" noChangeArrowheads="1"/>
          </p:cNvPicPr>
          <p:nvPr/>
        </p:nvPicPr>
        <p:blipFill>
          <a:blip r:embed="rId6" cstate="print"/>
          <a:srcRect/>
          <a:stretch>
            <a:fillRect/>
          </a:stretch>
        </p:blipFill>
        <p:spPr bwMode="auto">
          <a:xfrm>
            <a:off x="285720" y="3233758"/>
            <a:ext cx="7143800" cy="2981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endParaRPr lang="fa-IR" sz="3200" dirty="0"/>
          </a:p>
        </p:txBody>
      </p:sp>
      <p:sp>
        <p:nvSpPr>
          <p:cNvPr id="48" name="Rounded Rectangle 47"/>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5" name="Rounded Rectangle 2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a:t>
            </a:r>
            <a:endParaRPr lang="fa-IR" sz="1600" dirty="0">
              <a:cs typeface="B Behnam "/>
            </a:endParaRPr>
          </a:p>
          <a:p>
            <a:pPr algn="ctr"/>
            <a:r>
              <a:rPr lang="fa-IR" sz="1600" dirty="0" smtClean="0">
                <a:cs typeface="B Behnam "/>
              </a:rPr>
              <a:t>تحليل واريانس فريدمن</a:t>
            </a:r>
            <a:endParaRPr lang="fa-IR" sz="16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pic>
        <p:nvPicPr>
          <p:cNvPr id="21" name="Picture 2"/>
          <p:cNvPicPr>
            <a:picLocks noChangeAspect="1" noChangeArrowheads="1"/>
          </p:cNvPicPr>
          <p:nvPr/>
        </p:nvPicPr>
        <p:blipFill>
          <a:blip r:embed="rId5" cstate="print"/>
          <a:srcRect/>
          <a:stretch>
            <a:fillRect/>
          </a:stretch>
        </p:blipFill>
        <p:spPr bwMode="auto">
          <a:xfrm>
            <a:off x="171472" y="1142984"/>
            <a:ext cx="7400925" cy="2143140"/>
          </a:xfrm>
          <a:prstGeom prst="rect">
            <a:avLst/>
          </a:prstGeom>
          <a:noFill/>
          <a:ln w="9525">
            <a:noFill/>
            <a:miter lim="800000"/>
            <a:headEnd/>
            <a:tailEnd/>
          </a:ln>
          <a:effectLst/>
        </p:spPr>
      </p:pic>
      <p:pic>
        <p:nvPicPr>
          <p:cNvPr id="23" name="Picture 3"/>
          <p:cNvPicPr>
            <a:picLocks noChangeAspect="1" noChangeArrowheads="1"/>
          </p:cNvPicPr>
          <p:nvPr/>
        </p:nvPicPr>
        <p:blipFill>
          <a:blip r:embed="rId6" cstate="print"/>
          <a:srcRect/>
          <a:stretch>
            <a:fillRect/>
          </a:stretch>
        </p:blipFill>
        <p:spPr bwMode="auto">
          <a:xfrm>
            <a:off x="142846" y="3214686"/>
            <a:ext cx="7429551"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8" name="Rounded Rectangle 47"/>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5" name="Rounded Rectangle 2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a:t>
            </a:r>
          </a:p>
          <a:p>
            <a:pPr algn="ctr"/>
            <a:r>
              <a:rPr lang="fa-IR" sz="1600" dirty="0" smtClean="0">
                <a:cs typeface="B Behnam "/>
              </a:rPr>
              <a:t>تحليل واريانس فريدمن</a:t>
            </a:r>
            <a:endParaRPr lang="fa-IR" sz="16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pic>
        <p:nvPicPr>
          <p:cNvPr id="15" name="Picture 2"/>
          <p:cNvPicPr>
            <a:picLocks noChangeAspect="1" noChangeArrowheads="1"/>
          </p:cNvPicPr>
          <p:nvPr/>
        </p:nvPicPr>
        <p:blipFill>
          <a:blip r:embed="rId5" cstate="print"/>
          <a:srcRect/>
          <a:stretch>
            <a:fillRect/>
          </a:stretch>
        </p:blipFill>
        <p:spPr bwMode="auto">
          <a:xfrm>
            <a:off x="376258" y="1428737"/>
            <a:ext cx="6981825" cy="2071702"/>
          </a:xfrm>
          <a:prstGeom prst="rect">
            <a:avLst/>
          </a:prstGeom>
          <a:noFill/>
          <a:ln w="9525">
            <a:noFill/>
            <a:miter lim="800000"/>
            <a:headEnd/>
            <a:tailEnd/>
          </a:ln>
          <a:effectLst/>
        </p:spPr>
      </p:pic>
      <p:pic>
        <p:nvPicPr>
          <p:cNvPr id="16" name="Picture 3"/>
          <p:cNvPicPr>
            <a:picLocks noChangeAspect="1" noChangeArrowheads="1"/>
          </p:cNvPicPr>
          <p:nvPr/>
        </p:nvPicPr>
        <p:blipFill>
          <a:blip r:embed="rId6" cstate="print"/>
          <a:srcRect/>
          <a:stretch>
            <a:fillRect/>
          </a:stretch>
        </p:blipFill>
        <p:spPr bwMode="auto">
          <a:xfrm>
            <a:off x="428597" y="3500439"/>
            <a:ext cx="6929487" cy="25241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endParaRPr lang="fa-IR" sz="3200" dirty="0"/>
          </a:p>
        </p:txBody>
      </p:sp>
      <p:sp>
        <p:nvSpPr>
          <p:cNvPr id="48" name="Rounded Rectangle 47"/>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5" name="Rounded Rectangle 2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a:t>
            </a:r>
          </a:p>
          <a:p>
            <a:pPr algn="ctr"/>
            <a:r>
              <a:rPr lang="fa-IR" sz="1600" dirty="0" smtClean="0">
                <a:cs typeface="B Behnam "/>
              </a:rPr>
              <a:t>تحليل واريانس فريدمن</a:t>
            </a:r>
            <a:endParaRPr lang="fa-IR" sz="16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pic>
        <p:nvPicPr>
          <p:cNvPr id="15" name="Picture 2"/>
          <p:cNvPicPr>
            <a:picLocks noChangeAspect="1" noChangeArrowheads="1"/>
          </p:cNvPicPr>
          <p:nvPr/>
        </p:nvPicPr>
        <p:blipFill>
          <a:blip r:embed="rId5" cstate="print"/>
          <a:srcRect/>
          <a:stretch>
            <a:fillRect/>
          </a:stretch>
        </p:blipFill>
        <p:spPr bwMode="auto">
          <a:xfrm>
            <a:off x="323870" y="1214422"/>
            <a:ext cx="7124700" cy="2057400"/>
          </a:xfrm>
          <a:prstGeom prst="rect">
            <a:avLst/>
          </a:prstGeom>
          <a:noFill/>
          <a:ln w="9525">
            <a:noFill/>
            <a:miter lim="800000"/>
            <a:headEnd/>
            <a:tailEnd/>
          </a:ln>
          <a:effectLst/>
        </p:spPr>
      </p:pic>
      <p:pic>
        <p:nvPicPr>
          <p:cNvPr id="16" name="Picture 4"/>
          <p:cNvPicPr>
            <a:picLocks noChangeAspect="1" noChangeArrowheads="1"/>
          </p:cNvPicPr>
          <p:nvPr/>
        </p:nvPicPr>
        <p:blipFill>
          <a:blip r:embed="rId6" cstate="print"/>
          <a:srcRect/>
          <a:stretch>
            <a:fillRect/>
          </a:stretch>
        </p:blipFill>
        <p:spPr bwMode="auto">
          <a:xfrm>
            <a:off x="285721" y="3214688"/>
            <a:ext cx="7143800" cy="31432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6" name="Title 45"/>
          <p:cNvSpPr>
            <a:spLocks noGrp="1"/>
          </p:cNvSpPr>
          <p:nvPr>
            <p:ph type="ctrTitle"/>
          </p:nvPr>
        </p:nvSpPr>
        <p:spPr>
          <a:xfrm>
            <a:off x="214283" y="1142984"/>
            <a:ext cx="7286676" cy="5357850"/>
          </a:xfrm>
        </p:spPr>
        <p:txBody>
          <a:bodyPr>
            <a:noAutofit/>
          </a:bodyPr>
          <a:lstStyle/>
          <a:p>
            <a:pPr algn="r"/>
            <a:endParaRPr lang="fa-IR" sz="3200" dirty="0"/>
          </a:p>
        </p:txBody>
      </p:sp>
      <p:sp>
        <p:nvSpPr>
          <p:cNvPr id="48" name="Rounded Rectangle 47"/>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5" name="Rounded Rectangle 2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a:t>
            </a:r>
          </a:p>
          <a:p>
            <a:pPr algn="ctr"/>
            <a:r>
              <a:rPr lang="fa-IR" sz="1600" dirty="0" smtClean="0">
                <a:cs typeface="B Behnam "/>
              </a:rPr>
              <a:t> تحليل واريانس فريدمن</a:t>
            </a:r>
            <a:endParaRPr lang="fa-IR" sz="1600" dirty="0">
              <a:cs typeface="B Behnam "/>
            </a:endParaRPr>
          </a:p>
        </p:txBody>
      </p:sp>
      <p:pic>
        <p:nvPicPr>
          <p:cNvPr id="15" name="Picture 2"/>
          <p:cNvPicPr>
            <a:picLocks noChangeAspect="1" noChangeArrowheads="1"/>
          </p:cNvPicPr>
          <p:nvPr/>
        </p:nvPicPr>
        <p:blipFill>
          <a:blip r:embed="rId5" cstate="print"/>
          <a:srcRect/>
          <a:stretch>
            <a:fillRect/>
          </a:stretch>
        </p:blipFill>
        <p:spPr bwMode="auto">
          <a:xfrm>
            <a:off x="284733" y="1354507"/>
            <a:ext cx="7144787" cy="1888742"/>
          </a:xfrm>
          <a:prstGeom prst="rect">
            <a:avLst/>
          </a:prstGeom>
          <a:noFill/>
          <a:ln w="9525">
            <a:noFill/>
            <a:miter lim="800000"/>
            <a:headEnd/>
            <a:tailEnd/>
          </a:ln>
          <a:effectLst/>
        </p:spPr>
      </p:pic>
      <p:pic>
        <p:nvPicPr>
          <p:cNvPr id="16" name="Picture 3"/>
          <p:cNvPicPr>
            <a:picLocks noChangeAspect="1" noChangeArrowheads="1"/>
          </p:cNvPicPr>
          <p:nvPr/>
        </p:nvPicPr>
        <p:blipFill>
          <a:blip r:embed="rId6" cstate="print"/>
          <a:srcRect/>
          <a:stretch>
            <a:fillRect/>
          </a:stretch>
        </p:blipFill>
        <p:spPr bwMode="auto">
          <a:xfrm>
            <a:off x="261957" y="3214687"/>
            <a:ext cx="7167563" cy="32146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1" name="Rounded Rectangle 30">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32" name="Rounded Rectangle 31">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33" name="Rounded Rectangle 32">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مقدمه</a:t>
            </a:r>
            <a:endParaRPr lang="fa-IR" sz="1700" dirty="0">
              <a:cs typeface="B Behnam " pitchFamily="2" charset="-78"/>
            </a:endParaRPr>
          </a:p>
        </p:txBody>
      </p:sp>
      <p:sp>
        <p:nvSpPr>
          <p:cNvPr id="34" name="Rounded Rectangle 33">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35" name="Rounded Rectangle 3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36" name="Rounded Rectangle 35"/>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
        <p:nvSpPr>
          <p:cNvPr id="3" name="Content Placeholder 2"/>
          <p:cNvSpPr>
            <a:spLocks noGrp="1"/>
          </p:cNvSpPr>
          <p:nvPr>
            <p:ph sz="half" idx="1"/>
          </p:nvPr>
        </p:nvSpPr>
        <p:spPr>
          <a:xfrm>
            <a:off x="251520" y="4912339"/>
            <a:ext cx="7174523" cy="945553"/>
          </a:xfrm>
        </p:spPr>
        <p:txBody>
          <a:bodyPr>
            <a:normAutofit fontScale="85000" lnSpcReduction="10000"/>
          </a:bodyPr>
          <a:lstStyle/>
          <a:p>
            <a:pPr marL="114300" indent="0">
              <a:buNone/>
            </a:pPr>
            <a:r>
              <a:rPr lang="fa-IR" b="1" u="sng" dirty="0">
                <a:latin typeface="Lotus" pitchFamily="2" charset="-78"/>
                <a:cs typeface="Lotus" pitchFamily="2" charset="-78"/>
              </a:rPr>
              <a:t>لذا مساله ي اصلي اين تحقيق اين است كه از ديدگاه سازمان ها چه عواملي بر انتخاب مراکز آموزش الکترونیکی تاثيرمي گذارند؟</a:t>
            </a:r>
            <a:endParaRPr lang="fa-IR" b="1" dirty="0">
              <a:latin typeface="Lotus" pitchFamily="2" charset="-78"/>
              <a:cs typeface="Lotus" pitchFamily="2" charset="-78"/>
            </a:endParaRPr>
          </a:p>
        </p:txBody>
      </p:sp>
      <p:sp>
        <p:nvSpPr>
          <p:cNvPr id="9" name="Content Placeholder 8"/>
          <p:cNvSpPr>
            <a:spLocks noGrp="1"/>
          </p:cNvSpPr>
          <p:nvPr>
            <p:ph sz="half" idx="2"/>
          </p:nvPr>
        </p:nvSpPr>
        <p:spPr>
          <a:xfrm>
            <a:off x="611560" y="1509700"/>
            <a:ext cx="6817568" cy="3133747"/>
          </a:xfrm>
        </p:spPr>
        <p:txBody>
          <a:bodyPr>
            <a:normAutofit fontScale="85000" lnSpcReduction="10000"/>
          </a:bodyPr>
          <a:lstStyle/>
          <a:p>
            <a:pPr marL="114300" indent="0" algn="just">
              <a:buNone/>
            </a:pPr>
            <a:r>
              <a:rPr lang="fa-IR" b="1" dirty="0">
                <a:latin typeface="Lotus" pitchFamily="2" charset="-78"/>
                <a:cs typeface="Lotus" pitchFamily="2" charset="-78"/>
              </a:rPr>
              <a:t>در حال حاضر آموزش الكترونيكي در ايران نيز توسط دانشگاه ها و مراكز آموزش عالي و در سطح دوره هاي دانشگاهي در حال اجرا مي باشد. از آنجا كه شيوه ي پذيرش اين دوره ها به اين شكل بوده كه سازمان ها، دانشگاه ها را انتخاب مي نمايند، نياز به شناسايي عواملي است كه بر انتخاب اين مراكز توسط سازمان تاثير مي گذارند. مديران دانشگاه ها و مراكز ارائه كننده آموزش الكترونيكي در ايران مي توانند با شناسايي اين عوامل، و برطرف كردن موانع و تطبيق دادن دوره ها با سليقه ي سازمان ها، نسبت به جذب سازمان بيشتر اقدام نمايند.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8" name="Rounded Rectangle 47"/>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600" dirty="0" smtClean="0">
                <a:cs typeface="B Behnam "/>
              </a:rPr>
              <a:t>آزمون </a:t>
            </a:r>
          </a:p>
          <a:p>
            <a:pPr algn="ctr"/>
            <a:r>
              <a:rPr lang="fa-IR" sz="1600" dirty="0" smtClean="0">
                <a:cs typeface="B Behnam "/>
              </a:rPr>
              <a:t>تحليل واريانس فريدمن</a:t>
            </a:r>
            <a:endParaRPr lang="fa-IR" sz="16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sp>
        <p:nvSpPr>
          <p:cNvPr id="15" name="Content Placeholder 2"/>
          <p:cNvSpPr txBox="1">
            <a:spLocks/>
          </p:cNvSpPr>
          <p:nvPr/>
        </p:nvSpPr>
        <p:spPr>
          <a:xfrm>
            <a:off x="214283" y="1509700"/>
            <a:ext cx="7286676" cy="4759340"/>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dirty="0" smtClean="0">
                <a:latin typeface="Lotus" pitchFamily="2" charset="-78"/>
                <a:ea typeface="+mj-ea"/>
                <a:cs typeface="Lotus" pitchFamily="2" charset="-78"/>
              </a:rPr>
              <a:t>جهت بررسي برابري اولويت بندي هر يك از عوامل مرتبط با عوامل انتخاب آموزش الكترونيكي از آزمون فريدمن استفاده گرديده است.</a:t>
            </a:r>
            <a:endParaRPr lang="fa-IR" sz="2400" b="1" dirty="0">
              <a:latin typeface="Lotus" pitchFamily="2" charset="-78"/>
              <a:ea typeface="+mj-ea"/>
              <a:cs typeface="Lotus" pitchFamily="2" charset="-78"/>
            </a:endParaRPr>
          </a:p>
        </p:txBody>
      </p:sp>
      <p:pic>
        <p:nvPicPr>
          <p:cNvPr id="16" name="Picture 3"/>
          <p:cNvPicPr>
            <a:picLocks noChangeAspect="1" noChangeArrowheads="1"/>
          </p:cNvPicPr>
          <p:nvPr/>
        </p:nvPicPr>
        <p:blipFill>
          <a:blip r:embed="rId5" cstate="print"/>
          <a:srcRect/>
          <a:stretch>
            <a:fillRect/>
          </a:stretch>
        </p:blipFill>
        <p:spPr bwMode="auto">
          <a:xfrm>
            <a:off x="714348" y="3571876"/>
            <a:ext cx="6572296" cy="19611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8" name="Rounded Rectangle 47"/>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600" dirty="0" smtClean="0">
                <a:cs typeface="B Behnam "/>
              </a:rPr>
              <a:t>آزمون </a:t>
            </a:r>
          </a:p>
          <a:p>
            <a:pPr algn="ctr"/>
            <a:r>
              <a:rPr lang="fa-IR" sz="1600" dirty="0" smtClean="0">
                <a:cs typeface="B Behnam "/>
              </a:rPr>
              <a:t>تحليل واريانس فريدمن</a:t>
            </a:r>
            <a:endParaRPr lang="fa-IR" sz="16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sp>
        <p:nvSpPr>
          <p:cNvPr id="15" name="Content Placeholder 2"/>
          <p:cNvSpPr txBox="1">
            <a:spLocks/>
          </p:cNvSpPr>
          <p:nvPr/>
        </p:nvSpPr>
        <p:spPr>
          <a:xfrm>
            <a:off x="214283" y="1509700"/>
            <a:ext cx="7286676" cy="4759340"/>
          </a:xfrm>
          <a:prstGeom prst="rect">
            <a:avLst/>
          </a:prstGeom>
        </p:spPr>
        <p:txBody>
          <a:bodyPr vert="horz" lIns="91440" tIns="45720" rIns="91440" bIns="45720" rtlCol="1">
            <a:normAutofit/>
          </a:bodyPr>
          <a:lstStyle/>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lang="fa-IR" sz="2800" dirty="0" smtClean="0">
                <a:latin typeface="+mj-lt"/>
                <a:ea typeface="+mj-ea"/>
                <a:cs typeface="B Karim" pitchFamily="2" charset="-78"/>
              </a:rPr>
              <a:t>خروجی </a:t>
            </a:r>
            <a:r>
              <a:rPr lang="en-US" sz="2800" dirty="0" err="1" smtClean="0">
                <a:latin typeface="+mj-lt"/>
                <a:ea typeface="+mj-ea"/>
                <a:cs typeface="B Karim" pitchFamily="2" charset="-78"/>
              </a:rPr>
              <a:t>Spss</a:t>
            </a:r>
            <a:r>
              <a:rPr lang="fa-IR" sz="2800" dirty="0" smtClean="0">
                <a:latin typeface="+mj-lt"/>
                <a:ea typeface="+mj-ea"/>
                <a:cs typeface="B Karim" pitchFamily="2" charset="-78"/>
              </a:rPr>
              <a:t> شامل دو جدول می باشد. در جدول نخست، میانگین رتبه های هر متغیر ارائه شده و در جدول دوم نیز مشخصات آماری و آماره     ارائه گردیده است. با توجه به خروجی </a:t>
            </a:r>
            <a:r>
              <a:rPr lang="en-US" sz="2800" dirty="0" err="1" smtClean="0">
                <a:latin typeface="+mj-lt"/>
                <a:ea typeface="+mj-ea"/>
                <a:cs typeface="B Karim" pitchFamily="2" charset="-78"/>
              </a:rPr>
              <a:t>Spss</a:t>
            </a:r>
            <a:r>
              <a:rPr lang="fa-IR" sz="2800" dirty="0" smtClean="0">
                <a:latin typeface="+mj-lt"/>
                <a:ea typeface="+mj-ea"/>
                <a:cs typeface="B Karim" pitchFamily="2" charset="-78"/>
              </a:rPr>
              <a:t> مقدار عدد معنی داری (</a:t>
            </a:r>
            <a:r>
              <a:rPr lang="en-US" sz="2800" dirty="0" smtClean="0">
                <a:latin typeface="+mj-lt"/>
                <a:ea typeface="+mj-ea"/>
                <a:cs typeface="B Karim" pitchFamily="2" charset="-78"/>
              </a:rPr>
              <a:t>Sig</a:t>
            </a:r>
            <a:r>
              <a:rPr lang="fa-IR" sz="2800" dirty="0" smtClean="0">
                <a:latin typeface="+mj-lt"/>
                <a:ea typeface="+mj-ea"/>
                <a:cs typeface="B Karim" pitchFamily="2" charset="-78"/>
              </a:rPr>
              <a:t>) کمتر از 0/01 و نزدیک به صفر بوده و از سطح معنی داری استاندارد         </a:t>
            </a:r>
            <a:r>
              <a:rPr lang="fa-IR" sz="2800" dirty="0" smtClean="0">
                <a:latin typeface="+mj-lt"/>
                <a:ea typeface="+mj-ea"/>
                <a:cs typeface="B Karim" pitchFamily="2" charset="-78"/>
              </a:rPr>
              <a:t>     </a:t>
            </a:r>
            <a:r>
              <a:rPr lang="fa-IR" sz="2800" dirty="0" smtClean="0">
                <a:latin typeface="+mj-lt"/>
                <a:ea typeface="+mj-ea"/>
                <a:cs typeface="B Karim" pitchFamily="2" charset="-78"/>
              </a:rPr>
              <a:t>کمتر است. </a:t>
            </a:r>
            <a:endParaRPr lang="fa-IR" sz="2800" dirty="0" smtClean="0">
              <a:latin typeface="+mj-lt"/>
              <a:ea typeface="+mj-ea"/>
              <a:cs typeface="B Karim" pitchFamily="2"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lang="fa-IR" sz="2800" dirty="0" smtClean="0">
                <a:latin typeface="+mj-lt"/>
                <a:ea typeface="+mj-ea"/>
                <a:cs typeface="B Karim" pitchFamily="2" charset="-78"/>
              </a:rPr>
              <a:t>بنابراین </a:t>
            </a:r>
            <a:r>
              <a:rPr lang="fa-IR" sz="2800" dirty="0" smtClean="0">
                <a:latin typeface="+mj-lt"/>
                <a:ea typeface="+mj-ea"/>
                <a:cs typeface="B Karim" pitchFamily="2" charset="-78"/>
              </a:rPr>
              <a:t>فرض     در سطح اطمینان %95 تائید نمی شود. بنابراین می توان گفت عوامل مرتبط با انتخاب مراکز آموزش الکترونیکی </a:t>
            </a:r>
            <a:r>
              <a:rPr lang="fa-IR" sz="2800" u="sng" dirty="0" smtClean="0">
                <a:latin typeface="+mj-lt"/>
                <a:ea typeface="+mj-ea"/>
                <a:cs typeface="B Karim" pitchFamily="2" charset="-78"/>
              </a:rPr>
              <a:t>رتبه های یکسانی ندارند.</a:t>
            </a:r>
            <a:endParaRPr lang="fa-IR" sz="2800" u="sng" dirty="0">
              <a:latin typeface="+mj-lt"/>
              <a:ea typeface="+mj-ea"/>
              <a:cs typeface="B Karim" pitchFamily="2" charset="-78"/>
            </a:endParaRPr>
          </a:p>
        </p:txBody>
      </p:sp>
      <p:pic>
        <p:nvPicPr>
          <p:cNvPr id="2" name="Picture 1"/>
          <p:cNvPicPr>
            <a:picLocks noChangeAspect="1"/>
          </p:cNvPicPr>
          <p:nvPr/>
        </p:nvPicPr>
        <p:blipFill>
          <a:blip r:embed="rId5"/>
          <a:stretch>
            <a:fillRect/>
          </a:stretch>
        </p:blipFill>
        <p:spPr>
          <a:xfrm>
            <a:off x="2051720" y="2021088"/>
            <a:ext cx="325853" cy="396895"/>
          </a:xfrm>
          <a:prstGeom prst="rect">
            <a:avLst/>
          </a:prstGeom>
        </p:spPr>
      </p:pic>
      <p:pic>
        <p:nvPicPr>
          <p:cNvPr id="3" name="Picture 2"/>
          <p:cNvPicPr>
            <a:picLocks noChangeAspect="1"/>
          </p:cNvPicPr>
          <p:nvPr/>
        </p:nvPicPr>
        <p:blipFill>
          <a:blip r:embed="rId6"/>
          <a:stretch>
            <a:fillRect/>
          </a:stretch>
        </p:blipFill>
        <p:spPr>
          <a:xfrm>
            <a:off x="3020030" y="2891079"/>
            <a:ext cx="873592" cy="361464"/>
          </a:xfrm>
          <a:prstGeom prst="rect">
            <a:avLst/>
          </a:prstGeom>
        </p:spPr>
      </p:pic>
      <p:pic>
        <p:nvPicPr>
          <p:cNvPr id="4" name="Picture 3"/>
          <p:cNvPicPr>
            <a:picLocks noChangeAspect="1"/>
          </p:cNvPicPr>
          <p:nvPr/>
        </p:nvPicPr>
        <p:blipFill>
          <a:blip r:embed="rId7"/>
          <a:stretch>
            <a:fillRect/>
          </a:stretch>
        </p:blipFill>
        <p:spPr>
          <a:xfrm>
            <a:off x="5940152" y="3283672"/>
            <a:ext cx="288032" cy="433532"/>
          </a:xfrm>
          <a:prstGeom prst="rect">
            <a:avLst/>
          </a:prstGeom>
        </p:spPr>
      </p:pic>
    </p:spTree>
    <p:extLst>
      <p:ext uri="{BB962C8B-B14F-4D97-AF65-F5344CB8AC3E}">
        <p14:creationId xmlns:p14="http://schemas.microsoft.com/office/powerpoint/2010/main" val="35957132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چهارم:</a:t>
            </a:r>
          </a:p>
          <a:p>
            <a:pPr algn="ctr"/>
            <a:r>
              <a:rPr lang="fa-IR" sz="1700" dirty="0" smtClean="0">
                <a:cs typeface="B Behnam "/>
              </a:rPr>
              <a:t> تجزیه تحلیل اطلاعات</a:t>
            </a:r>
            <a:endParaRPr lang="fa-IR" sz="1700" dirty="0">
              <a:cs typeface="B Behnam "/>
            </a:endParaRP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هزینه آموزشی</a:t>
            </a:r>
            <a:endParaRPr lang="fa-IR" sz="1700" dirty="0">
              <a:cs typeface="B Behnam "/>
            </a:endParaRP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آزمون فرضیه برند</a:t>
            </a:r>
            <a:endParaRPr lang="fa-IR" sz="1700" dirty="0">
              <a:cs typeface="B Behnam "/>
            </a:endParaRPr>
          </a:p>
        </p:txBody>
      </p:sp>
      <p:sp>
        <p:nvSpPr>
          <p:cNvPr id="48" name="Rounded Rectangle 47"/>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600" dirty="0" smtClean="0">
                <a:cs typeface="B Behnam "/>
              </a:rPr>
              <a:t>آزمون </a:t>
            </a:r>
          </a:p>
          <a:p>
            <a:pPr algn="ctr"/>
            <a:r>
              <a:rPr lang="fa-IR" sz="1600" dirty="0" smtClean="0">
                <a:cs typeface="B Behnam "/>
              </a:rPr>
              <a:t>تحليل واريانس فريدمن</a:t>
            </a:r>
            <a:endParaRPr lang="fa-IR" sz="1600" dirty="0">
              <a:cs typeface="B Behnam "/>
            </a:endParaRPr>
          </a:p>
        </p:txBody>
      </p:sp>
      <p:sp>
        <p:nvSpPr>
          <p:cNvPr id="22" name="Rounded Rectangle 21">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400" dirty="0" smtClean="0">
                <a:cs typeface="B Behnam "/>
              </a:rPr>
              <a:t>آزمون فرضیه خصوصیات فردی یادگیرندگان</a:t>
            </a:r>
            <a:endParaRPr lang="fa-IR" sz="1400" dirty="0">
              <a:cs typeface="B Behnam "/>
            </a:endParaRPr>
          </a:p>
        </p:txBody>
      </p:sp>
      <p:sp>
        <p:nvSpPr>
          <p:cNvPr id="26" name="Rounded Rectangle 25">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600" dirty="0" smtClean="0">
                <a:cs typeface="B Behnam "/>
              </a:rPr>
              <a:t>آزمون فرضیه استراتژی های سازمانی</a:t>
            </a:r>
            <a:endParaRPr lang="fa-IR" sz="1600" dirty="0">
              <a:cs typeface="B Behnam "/>
            </a:endParaRPr>
          </a:p>
        </p:txBody>
      </p:sp>
      <p:sp>
        <p:nvSpPr>
          <p:cNvPr id="15" name="Content Placeholder 2"/>
          <p:cNvSpPr txBox="1">
            <a:spLocks/>
          </p:cNvSpPr>
          <p:nvPr/>
        </p:nvSpPr>
        <p:spPr>
          <a:xfrm>
            <a:off x="214283" y="1509700"/>
            <a:ext cx="7286676" cy="4759340"/>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lang="fa-IR" sz="2800" dirty="0">
              <a:latin typeface="+mj-lt"/>
              <a:ea typeface="+mj-ea"/>
              <a:cs typeface="B Karim" pitchFamily="2" charset="-78"/>
            </a:endParaRPr>
          </a:p>
        </p:txBody>
      </p:sp>
      <p:pic>
        <p:nvPicPr>
          <p:cNvPr id="4" name="Picture 3"/>
          <p:cNvPicPr>
            <a:picLocks noChangeAspect="1"/>
          </p:cNvPicPr>
          <p:nvPr/>
        </p:nvPicPr>
        <p:blipFill>
          <a:blip r:embed="rId5"/>
          <a:stretch>
            <a:fillRect/>
          </a:stretch>
        </p:blipFill>
        <p:spPr>
          <a:xfrm>
            <a:off x="2954083" y="887564"/>
            <a:ext cx="4714261" cy="309188"/>
          </a:xfrm>
          <a:prstGeom prst="rect">
            <a:avLst/>
          </a:prstGeom>
        </p:spPr>
      </p:pic>
      <p:pic>
        <p:nvPicPr>
          <p:cNvPr id="5" name="Picture 4"/>
          <p:cNvPicPr>
            <a:picLocks noChangeAspect="1"/>
          </p:cNvPicPr>
          <p:nvPr/>
        </p:nvPicPr>
        <p:blipFill>
          <a:blip r:embed="rId6"/>
          <a:stretch>
            <a:fillRect/>
          </a:stretch>
        </p:blipFill>
        <p:spPr>
          <a:xfrm>
            <a:off x="107504" y="4676345"/>
            <a:ext cx="3952727" cy="2137031"/>
          </a:xfrm>
          <a:prstGeom prst="rect">
            <a:avLst/>
          </a:prstGeom>
        </p:spPr>
      </p:pic>
      <p:pic>
        <p:nvPicPr>
          <p:cNvPr id="7" name="Picture 6"/>
          <p:cNvPicPr>
            <a:picLocks noChangeAspect="1"/>
          </p:cNvPicPr>
          <p:nvPr/>
        </p:nvPicPr>
        <p:blipFill>
          <a:blip r:embed="rId7"/>
          <a:stretch>
            <a:fillRect/>
          </a:stretch>
        </p:blipFill>
        <p:spPr>
          <a:xfrm>
            <a:off x="971600" y="4365104"/>
            <a:ext cx="2103286" cy="300094"/>
          </a:xfrm>
          <a:prstGeom prst="rect">
            <a:avLst/>
          </a:prstGeom>
        </p:spPr>
      </p:pic>
      <p:pic>
        <p:nvPicPr>
          <p:cNvPr id="2" name="Picture 1"/>
          <p:cNvPicPr>
            <a:picLocks noChangeAspect="1"/>
          </p:cNvPicPr>
          <p:nvPr/>
        </p:nvPicPr>
        <p:blipFill>
          <a:blip r:embed="rId8"/>
          <a:stretch>
            <a:fillRect/>
          </a:stretch>
        </p:blipFill>
        <p:spPr>
          <a:xfrm>
            <a:off x="3558510" y="1196752"/>
            <a:ext cx="4061517" cy="3518133"/>
          </a:xfrm>
          <a:prstGeom prst="rect">
            <a:avLst/>
          </a:prstGeom>
        </p:spPr>
      </p:pic>
    </p:spTree>
    <p:extLst>
      <p:ext uri="{BB962C8B-B14F-4D97-AF65-F5344CB8AC3E}">
        <p14:creationId xmlns:p14="http://schemas.microsoft.com/office/powerpoint/2010/main" val="2089366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5" name="Rounded Rectangle 4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پیشنهادات کاربردی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23" name="Subtitle 22"/>
          <p:cNvSpPr>
            <a:spLocks noGrp="1"/>
          </p:cNvSpPr>
          <p:nvPr>
            <p:ph type="subTitle" idx="1"/>
          </p:nvPr>
        </p:nvSpPr>
        <p:spPr>
          <a:xfrm>
            <a:off x="285721" y="1214422"/>
            <a:ext cx="7215239" cy="5357850"/>
          </a:xfrm>
        </p:spPr>
        <p:txBody>
          <a:bodyPr>
            <a:normAutofit/>
          </a:bodyPr>
          <a:lstStyle/>
          <a:p>
            <a:pPr algn="r"/>
            <a:r>
              <a:rPr lang="fa-IR" sz="2200" b="1" dirty="0" smtClean="0">
                <a:solidFill>
                  <a:schemeClr val="tx1"/>
                </a:solidFill>
                <a:latin typeface="Lotus" pitchFamily="2" charset="-78"/>
                <a:ea typeface="+mj-ea"/>
                <a:cs typeface="Lotus" pitchFamily="2" charset="-78"/>
              </a:rPr>
              <a:t>برنامه های آموزشی بر انتخاب مراکز آموزش الکترونیکی تاثیرگذار است. (فرضیه اول)</a:t>
            </a:r>
          </a:p>
          <a:p>
            <a:pPr algn="r"/>
            <a:r>
              <a:rPr lang="fa-IR" sz="2200" b="1" dirty="0" smtClean="0">
                <a:solidFill>
                  <a:schemeClr val="tx1"/>
                </a:solidFill>
                <a:latin typeface="Lotus" pitchFamily="2" charset="-78"/>
                <a:ea typeface="+mj-ea"/>
                <a:cs typeface="Lotus" pitchFamily="2" charset="-78"/>
              </a:rPr>
              <a:t>محتوای آموزشی بر انتخاب مراکز آموزش الکترونیکی تاثیرگذار است. (فرضیه دوم)</a:t>
            </a:r>
          </a:p>
          <a:p>
            <a:pPr algn="r"/>
            <a:r>
              <a:rPr lang="fa-IR" sz="2200" b="1" dirty="0" smtClean="0">
                <a:solidFill>
                  <a:schemeClr val="tx1"/>
                </a:solidFill>
                <a:latin typeface="Lotus" pitchFamily="2" charset="-78"/>
                <a:ea typeface="+mj-ea"/>
                <a:cs typeface="Lotus" pitchFamily="2" charset="-78"/>
              </a:rPr>
              <a:t>انتخاب رسانه و روش های مناسب ارائه بر انتخاب مراکز آموزش الکترونیکی تاثیرگذار است. (فرضیه سوم)</a:t>
            </a:r>
          </a:p>
          <a:p>
            <a:pPr algn="r"/>
            <a:r>
              <a:rPr lang="fa-IR" sz="2200" b="1" dirty="0" smtClean="0">
                <a:solidFill>
                  <a:schemeClr val="tx1"/>
                </a:solidFill>
                <a:latin typeface="Lotus" pitchFamily="2" charset="-78"/>
                <a:ea typeface="+mj-ea"/>
                <a:cs typeface="Lotus" pitchFamily="2" charset="-78"/>
              </a:rPr>
              <a:t>هزینه های آموزشی بر انتخاب مراکز آموزش الکترونیکی تاثیرگذار است. (فرضیه چهارم)</a:t>
            </a:r>
          </a:p>
          <a:p>
            <a:pPr algn="r"/>
            <a:r>
              <a:rPr lang="fa-IR" sz="2200" b="1" dirty="0" smtClean="0">
                <a:solidFill>
                  <a:schemeClr val="tx1"/>
                </a:solidFill>
                <a:latin typeface="Lotus" pitchFamily="2" charset="-78"/>
                <a:ea typeface="+mj-ea"/>
                <a:cs typeface="Lotus" pitchFamily="2" charset="-78"/>
              </a:rPr>
              <a:t>برند بر انتخاب مراکز آموزش الکترونیکی تاثیرگذار است. (فرضیه پنجم)</a:t>
            </a:r>
          </a:p>
          <a:p>
            <a:pPr algn="r"/>
            <a:r>
              <a:rPr lang="fa-IR" sz="2200" b="1" dirty="0" smtClean="0">
                <a:solidFill>
                  <a:schemeClr val="tx1"/>
                </a:solidFill>
                <a:latin typeface="Lotus" pitchFamily="2" charset="-78"/>
                <a:ea typeface="+mj-ea"/>
                <a:cs typeface="Lotus" pitchFamily="2" charset="-78"/>
              </a:rPr>
              <a:t>خصوصیات فردی یادگیرندگان بر انتخاب مراکز آموزش الکترونیکی تاثیرگذار است. (فرضیه ششم)</a:t>
            </a:r>
          </a:p>
          <a:p>
            <a:pPr algn="r"/>
            <a:r>
              <a:rPr lang="fa-IR" sz="2200" b="1" dirty="0" smtClean="0">
                <a:solidFill>
                  <a:schemeClr val="tx1"/>
                </a:solidFill>
                <a:latin typeface="Lotus" pitchFamily="2" charset="-78"/>
                <a:ea typeface="+mj-ea"/>
                <a:cs typeface="Lotus" pitchFamily="2" charset="-78"/>
              </a:rPr>
              <a:t>استراتژی های سازمانی بر انتخاب مراکز آموزش الکترونیکی تاثیرگذار است. (فرضیه هفتم)</a:t>
            </a:r>
          </a:p>
          <a:p>
            <a:pPr algn="r"/>
            <a:endParaRPr lang="fa-IR" sz="2200" b="1" dirty="0" smtClean="0">
              <a:latin typeface="Lotus" pitchFamily="2" charset="-78"/>
              <a:cs typeface="Lotus" pitchFamily="2" charset="-78"/>
            </a:endParaRPr>
          </a:p>
          <a:p>
            <a:pPr algn="r"/>
            <a:endParaRPr lang="fa-IR" sz="2200" b="1" dirty="0" smtClean="0">
              <a:latin typeface="Lotus" pitchFamily="2" charset="-78"/>
              <a:cs typeface="Lotus" pitchFamily="2" charset="-78"/>
            </a:endParaRPr>
          </a:p>
          <a:p>
            <a:pPr algn="r"/>
            <a:endParaRPr lang="fa-IR" sz="2200" b="1" dirty="0" smtClean="0">
              <a:latin typeface="Lotus" pitchFamily="2" charset="-78"/>
              <a:cs typeface="Lotus" pitchFamily="2" charset="-78"/>
            </a:endParaRPr>
          </a:p>
          <a:p>
            <a:pPr algn="r"/>
            <a:endParaRPr lang="fa-IR" sz="2200" b="1" dirty="0" smtClean="0">
              <a:latin typeface="Lotus" pitchFamily="2" charset="-78"/>
              <a:cs typeface="Lotus" pitchFamily="2" charset="-78"/>
            </a:endParaRPr>
          </a:p>
          <a:p>
            <a:pPr algn="r"/>
            <a:endParaRPr lang="fa-IR" sz="2200" b="1" dirty="0" smtClean="0">
              <a:latin typeface="Lotus" pitchFamily="2" charset="-78"/>
              <a:cs typeface="Lotus" pitchFamily="2" charset="-78"/>
            </a:endParaRPr>
          </a:p>
          <a:p>
            <a:pPr algn="r"/>
            <a:endParaRPr lang="fa-IR" sz="2200" b="1" dirty="0" smtClean="0">
              <a:latin typeface="Lotus" pitchFamily="2" charset="-78"/>
              <a:cs typeface="Lotus" pitchFamily="2" charset="-78"/>
            </a:endParaRPr>
          </a:p>
          <a:p>
            <a:pPr algn="r"/>
            <a:endParaRPr lang="fa-IR" sz="2200" b="1" dirty="0">
              <a:latin typeface="Lotus" pitchFamily="2" charset="-78"/>
              <a:cs typeface="Lotus" pitchFamily="2" charset="-78"/>
            </a:endParaRPr>
          </a:p>
        </p:txBody>
      </p:sp>
      <p:sp>
        <p:nvSpPr>
          <p:cNvPr id="15" name="Rounded Rectangle 14"/>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نتیجه گیری</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نتیجه گیری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endParaRPr lang="fa-IR" dirty="0"/>
          </a:p>
        </p:txBody>
      </p:sp>
      <p:sp>
        <p:nvSpPr>
          <p:cNvPr id="23" name="Subtitle 22"/>
          <p:cNvSpPr>
            <a:spLocks noGrp="1"/>
          </p:cNvSpPr>
          <p:nvPr>
            <p:ph type="subTitle" idx="1"/>
          </p:nvPr>
        </p:nvSpPr>
        <p:spPr>
          <a:xfrm>
            <a:off x="214283" y="1214422"/>
            <a:ext cx="7286676" cy="5357850"/>
          </a:xfrm>
        </p:spPr>
        <p:txBody>
          <a:bodyPr>
            <a:normAutofit/>
          </a:bodyPr>
          <a:lstStyle/>
          <a:p>
            <a:pPr algn="just"/>
            <a:endParaRPr lang="fa-IR" sz="2200" b="1" dirty="0" smtClean="0">
              <a:solidFill>
                <a:schemeClr val="tx1"/>
              </a:solidFill>
              <a:latin typeface="Lotus" pitchFamily="2" charset="-78"/>
              <a:cs typeface="Lotus" pitchFamily="2" charset="-78"/>
            </a:endParaRPr>
          </a:p>
          <a:p>
            <a:pPr algn="just"/>
            <a:r>
              <a:rPr lang="fa-IR" sz="2200" b="1" dirty="0" smtClean="0">
                <a:solidFill>
                  <a:schemeClr val="tx1"/>
                </a:solidFill>
                <a:latin typeface="Lotus" pitchFamily="2" charset="-78"/>
                <a:cs typeface="Lotus" pitchFamily="2" charset="-78"/>
              </a:rPr>
              <a:t>در ت</a:t>
            </a:r>
            <a:r>
              <a:rPr lang="fa-IR" sz="2200" b="1" dirty="0" smtClean="0">
                <a:solidFill>
                  <a:schemeClr val="tx1"/>
                </a:solidFill>
                <a:latin typeface="Lotus" pitchFamily="2" charset="-78"/>
                <a:cs typeface="Lotus" pitchFamily="2" charset="-78"/>
              </a:rPr>
              <a:t>مام فرض های آماری علامت نامساوی به اشتباه در فرض صفر قرار داده شده است!!!</a:t>
            </a:r>
          </a:p>
          <a:p>
            <a:pPr algn="just"/>
            <a:endParaRPr lang="fa-IR" sz="2200" b="1" dirty="0">
              <a:solidFill>
                <a:schemeClr val="tx1"/>
              </a:solidFill>
              <a:latin typeface="Lotus" pitchFamily="2" charset="-78"/>
              <a:cs typeface="Lotus" pitchFamily="2" charset="-78"/>
            </a:endParaRPr>
          </a:p>
          <a:p>
            <a:pPr algn="just"/>
            <a:endParaRPr lang="fa-IR" sz="2200" b="1" dirty="0" smtClean="0">
              <a:solidFill>
                <a:schemeClr val="tx1"/>
              </a:solidFill>
              <a:latin typeface="Lotus" pitchFamily="2" charset="-78"/>
              <a:cs typeface="Lotus" pitchFamily="2" charset="-78"/>
            </a:endParaRPr>
          </a:p>
          <a:p>
            <a:pPr algn="just"/>
            <a:endParaRPr lang="fa-IR" sz="2200" b="1" dirty="0">
              <a:solidFill>
                <a:schemeClr val="tx1"/>
              </a:solidFill>
              <a:latin typeface="Lotus" pitchFamily="2" charset="-78"/>
              <a:cs typeface="Lotus" pitchFamily="2" charset="-78"/>
            </a:endParaRPr>
          </a:p>
          <a:p>
            <a:pPr algn="just"/>
            <a:endParaRPr lang="fa-IR" sz="2200" b="1" dirty="0">
              <a:solidFill>
                <a:schemeClr val="tx1"/>
              </a:solidFill>
              <a:latin typeface="Lotus" pitchFamily="2" charset="-78"/>
              <a:cs typeface="Lotus" pitchFamily="2" charset="-78"/>
            </a:endParaRPr>
          </a:p>
        </p:txBody>
      </p:sp>
      <p:sp>
        <p:nvSpPr>
          <p:cNvPr id="15" name="Rounded Rectangle 14"/>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اشتباهات </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2"/>
          <p:cNvPicPr>
            <a:picLocks noChangeAspect="1" noChangeArrowheads="1"/>
          </p:cNvPicPr>
          <p:nvPr/>
        </p:nvPicPr>
        <p:blipFill>
          <a:blip r:embed="rId5" cstate="print"/>
          <a:srcRect/>
          <a:stretch>
            <a:fillRect/>
          </a:stretch>
        </p:blipFill>
        <p:spPr bwMode="auto">
          <a:xfrm>
            <a:off x="214283" y="3071811"/>
            <a:ext cx="7381875" cy="2357454"/>
          </a:xfrm>
          <a:prstGeom prst="rect">
            <a:avLst/>
          </a:prstGeom>
          <a:noFill/>
          <a:ln w="9525">
            <a:noFill/>
            <a:miter lim="800000"/>
            <a:headEnd/>
            <a:tailEnd/>
          </a:ln>
          <a:effectLst/>
        </p:spPr>
      </p:pic>
    </p:spTree>
    <p:extLst>
      <p:ext uri="{BB962C8B-B14F-4D97-AF65-F5344CB8AC3E}">
        <p14:creationId xmlns:p14="http://schemas.microsoft.com/office/powerpoint/2010/main" val="7996195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نتیجه گیری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endParaRPr lang="fa-IR" dirty="0"/>
          </a:p>
        </p:txBody>
      </p:sp>
      <p:sp>
        <p:nvSpPr>
          <p:cNvPr id="23" name="Subtitle 22"/>
          <p:cNvSpPr>
            <a:spLocks noGrp="1"/>
          </p:cNvSpPr>
          <p:nvPr>
            <p:ph type="subTitle" idx="1"/>
          </p:nvPr>
        </p:nvSpPr>
        <p:spPr>
          <a:xfrm>
            <a:off x="214283" y="1214422"/>
            <a:ext cx="7286676" cy="5357850"/>
          </a:xfrm>
        </p:spPr>
        <p:txBody>
          <a:bodyPr>
            <a:normAutofit/>
          </a:bodyPr>
          <a:lstStyle/>
          <a:p>
            <a:pPr algn="just"/>
            <a:r>
              <a:rPr lang="fa-IR" sz="2200" b="1" dirty="0" smtClean="0">
                <a:solidFill>
                  <a:schemeClr val="tx1"/>
                </a:solidFill>
                <a:latin typeface="Lotus" pitchFamily="2" charset="-78"/>
                <a:ea typeface="+mj-ea"/>
                <a:cs typeface="Lotus" pitchFamily="2" charset="-78"/>
              </a:rPr>
              <a:t>سازمان ها و يا دانشگاه هاي ارائه دهنده آموزش هاي كاربردي براي دسترسي به بخش عظيمي از بازار آموزش الكترونيكي بايد موارد زير را بيشتر در نظر بگيرد:</a:t>
            </a:r>
          </a:p>
          <a:p>
            <a:pPr algn="just"/>
            <a:endParaRPr lang="fa-IR" sz="2200" b="1" dirty="0" smtClean="0">
              <a:solidFill>
                <a:schemeClr val="tx1"/>
              </a:solidFill>
              <a:latin typeface="Lotus" pitchFamily="2" charset="-78"/>
              <a:ea typeface="+mj-ea"/>
              <a:cs typeface="Lotus" pitchFamily="2" charset="-78"/>
            </a:endParaRPr>
          </a:p>
          <a:p>
            <a:pPr algn="just"/>
            <a:r>
              <a:rPr lang="fa-IR" sz="2200" b="1" dirty="0" smtClean="0">
                <a:solidFill>
                  <a:schemeClr val="tx1"/>
                </a:solidFill>
                <a:latin typeface="Lotus" pitchFamily="2" charset="-78"/>
                <a:ea typeface="+mj-ea"/>
                <a:cs typeface="Lotus" pitchFamily="2" charset="-78"/>
              </a:rPr>
              <a:t>  </a:t>
            </a:r>
            <a:endParaRPr lang="fa-IR" sz="2200" b="1" dirty="0">
              <a:latin typeface="Lotus" pitchFamily="2" charset="-78"/>
              <a:cs typeface="Lotus" pitchFamily="2" charset="-78"/>
            </a:endParaRPr>
          </a:p>
        </p:txBody>
      </p:sp>
      <p:sp>
        <p:nvSpPr>
          <p:cNvPr id="15" name="Rounded Rectangle 14"/>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پیشنهادات کاربردی</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7996195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نتیجه گیری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endParaRPr lang="fa-IR" dirty="0"/>
          </a:p>
        </p:txBody>
      </p:sp>
      <p:sp>
        <p:nvSpPr>
          <p:cNvPr id="23" name="Subtitle 22"/>
          <p:cNvSpPr>
            <a:spLocks noGrp="1"/>
          </p:cNvSpPr>
          <p:nvPr>
            <p:ph type="subTitle" idx="1"/>
          </p:nvPr>
        </p:nvSpPr>
        <p:spPr>
          <a:xfrm>
            <a:off x="214283" y="1214422"/>
            <a:ext cx="7286676" cy="5357850"/>
          </a:xfrm>
        </p:spPr>
        <p:txBody>
          <a:bodyPr>
            <a:normAutofit/>
          </a:bodyPr>
          <a:lstStyle/>
          <a:p>
            <a:pPr algn="just"/>
            <a:r>
              <a:rPr lang="fa-IR" sz="2200" b="1" dirty="0" smtClean="0">
                <a:solidFill>
                  <a:schemeClr val="tx1"/>
                </a:solidFill>
                <a:latin typeface="Lotus" pitchFamily="2" charset="-78"/>
                <a:ea typeface="+mj-ea"/>
                <a:cs typeface="Lotus" pitchFamily="2" charset="-78"/>
              </a:rPr>
              <a:t>سازمان ها و يا دانشگاه هاي ارائه دهنده آموزش هاي كاربردي براي دسترسي به بخش عظيمي از بازار آموزش الكترونيكي بايد موارد زير را بيشتر در نظر بگيرد:</a:t>
            </a:r>
          </a:p>
          <a:p>
            <a:pPr algn="just"/>
            <a:endParaRPr lang="fa-IR" sz="2200" b="1" dirty="0" smtClean="0">
              <a:solidFill>
                <a:schemeClr val="tx1"/>
              </a:solidFill>
              <a:latin typeface="Lotus" pitchFamily="2" charset="-78"/>
              <a:ea typeface="+mj-ea"/>
              <a:cs typeface="Lotus" pitchFamily="2" charset="-78"/>
            </a:endParaRPr>
          </a:p>
          <a:p>
            <a:pPr algn="just"/>
            <a:r>
              <a:rPr lang="fa-IR" sz="2200" b="1" dirty="0" smtClean="0">
                <a:solidFill>
                  <a:schemeClr val="tx1"/>
                </a:solidFill>
                <a:latin typeface="Lotus" pitchFamily="2" charset="-78"/>
                <a:ea typeface="+mj-ea"/>
                <a:cs typeface="Lotus" pitchFamily="2" charset="-78"/>
              </a:rPr>
              <a:t>  </a:t>
            </a:r>
            <a:r>
              <a:rPr lang="fa-IR" sz="2200" b="1" dirty="0" smtClean="0">
                <a:solidFill>
                  <a:schemeClr val="tx2"/>
                </a:solidFill>
                <a:latin typeface="Lotus" pitchFamily="2" charset="-78"/>
                <a:ea typeface="+mj-ea"/>
                <a:cs typeface="Lotus" pitchFamily="2" charset="-78"/>
              </a:rPr>
              <a:t>برند:</a:t>
            </a:r>
          </a:p>
          <a:p>
            <a:pPr algn="just"/>
            <a:r>
              <a:rPr lang="fa-IR" sz="2200" b="1" dirty="0" smtClean="0">
                <a:solidFill>
                  <a:schemeClr val="tx1"/>
                </a:solidFill>
                <a:latin typeface="Lotus" pitchFamily="2" charset="-78"/>
                <a:ea typeface="+mj-ea"/>
                <a:cs typeface="Lotus" pitchFamily="2" charset="-78"/>
              </a:rPr>
              <a:t>تلاش در جهت افزايش ميزان شهرت و اعتبار مركز ارائه دهنده خدمات كه مي تواند از طريق ارائه خدمات با كيفيت بهتر و تبليغات بيشتر به آن دست يابد</a:t>
            </a:r>
          </a:p>
          <a:p>
            <a:pPr algn="just"/>
            <a:r>
              <a:rPr lang="fa-IR" sz="2200" b="1" dirty="0" smtClean="0">
                <a:solidFill>
                  <a:schemeClr val="tx1"/>
                </a:solidFill>
                <a:latin typeface="Lotus" pitchFamily="2" charset="-78"/>
                <a:ea typeface="+mj-ea"/>
                <a:cs typeface="Lotus" pitchFamily="2" charset="-78"/>
              </a:rPr>
              <a:t>اعتماد سازي بين متقاضيان آموزش الكترونيكي و مركز ارائه دهنده خدمات كه اين نيز با افزايش همكاري بين سازمانها و مراكز اموزش الكترونيكي حاصل مي شود</a:t>
            </a:r>
          </a:p>
          <a:p>
            <a:pPr algn="just"/>
            <a:r>
              <a:rPr lang="fa-IR" sz="2200" b="1" dirty="0" smtClean="0">
                <a:solidFill>
                  <a:schemeClr val="tx1"/>
                </a:solidFill>
                <a:latin typeface="Lotus" pitchFamily="2" charset="-78"/>
                <a:ea typeface="+mj-ea"/>
                <a:cs typeface="Lotus" pitchFamily="2" charset="-78"/>
              </a:rPr>
              <a:t>تلاش در جهت بهبود هر چه بيشتر جايگاه برند مركز ارائه دهنده خدمت</a:t>
            </a:r>
          </a:p>
          <a:p>
            <a:pPr algn="just"/>
            <a:r>
              <a:rPr lang="fa-IR" sz="2200" b="1" dirty="0" smtClean="0">
                <a:solidFill>
                  <a:schemeClr val="tx1"/>
                </a:solidFill>
                <a:latin typeface="Lotus" pitchFamily="2" charset="-78"/>
                <a:ea typeface="+mj-ea"/>
                <a:cs typeface="Lotus" pitchFamily="2" charset="-78"/>
              </a:rPr>
              <a:t>تلاش در جهت ارائه خدمات بهتر و با كيفيت تر نسبت به ساير مراكز با الگوبرداري از مراكز آموزش الكترونيكي در ساير كشورها</a:t>
            </a:r>
          </a:p>
          <a:p>
            <a:pPr algn="just"/>
            <a:r>
              <a:rPr lang="fa-IR" sz="2200" b="1" dirty="0" smtClean="0">
                <a:solidFill>
                  <a:schemeClr val="tx1"/>
                </a:solidFill>
                <a:latin typeface="Lotus" pitchFamily="2" charset="-78"/>
                <a:ea typeface="+mj-ea"/>
                <a:cs typeface="Lotus" pitchFamily="2" charset="-78"/>
              </a:rPr>
              <a:t>ارزش آفريني براي متقاضيان آموزش الكترونيكي</a:t>
            </a:r>
          </a:p>
          <a:p>
            <a:pPr algn="just"/>
            <a:endParaRPr lang="fa-IR" sz="2200" b="1" dirty="0">
              <a:latin typeface="Lotus" pitchFamily="2" charset="-78"/>
              <a:cs typeface="Lotus" pitchFamily="2" charset="-78"/>
            </a:endParaRPr>
          </a:p>
        </p:txBody>
      </p:sp>
      <p:sp>
        <p:nvSpPr>
          <p:cNvPr id="15" name="Rounded Rectangle 14"/>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پیشنهادات کاربردی</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نتیجه گیری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23" name="Subtitle 22"/>
          <p:cNvSpPr>
            <a:spLocks noGrp="1"/>
          </p:cNvSpPr>
          <p:nvPr>
            <p:ph type="subTitle" idx="1"/>
          </p:nvPr>
        </p:nvSpPr>
        <p:spPr>
          <a:xfrm>
            <a:off x="214283" y="1071547"/>
            <a:ext cx="7286676" cy="5429288"/>
          </a:xfrm>
        </p:spPr>
        <p:txBody>
          <a:bodyPr>
            <a:noAutofit/>
          </a:bodyPr>
          <a:lstStyle/>
          <a:p>
            <a:pPr algn="r"/>
            <a:r>
              <a:rPr lang="fa-IR" b="1" dirty="0" smtClean="0">
                <a:solidFill>
                  <a:schemeClr val="tx2"/>
                </a:solidFill>
                <a:latin typeface="Lotus" pitchFamily="2" charset="-78"/>
                <a:ea typeface="+mj-ea"/>
                <a:cs typeface="Lotus" pitchFamily="2" charset="-78"/>
              </a:rPr>
              <a:t>استراتژي هاي سازماني:</a:t>
            </a:r>
          </a:p>
          <a:p>
            <a:pPr algn="r"/>
            <a:r>
              <a:rPr lang="fa-IR" b="1" dirty="0" smtClean="0">
                <a:solidFill>
                  <a:schemeClr val="tx1"/>
                </a:solidFill>
                <a:latin typeface="Lotus" pitchFamily="2" charset="-78"/>
                <a:ea typeface="+mj-ea"/>
                <a:cs typeface="Lotus" pitchFamily="2" charset="-78"/>
              </a:rPr>
              <a:t>تبليغ در جهت آموزش مبتني بر فناوري اطلاعات و ارتباطات</a:t>
            </a:r>
          </a:p>
          <a:p>
            <a:pPr algn="r"/>
            <a:r>
              <a:rPr lang="fa-IR" b="1" dirty="0" smtClean="0">
                <a:solidFill>
                  <a:schemeClr val="tx1"/>
                </a:solidFill>
                <a:latin typeface="Lotus" pitchFamily="2" charset="-78"/>
                <a:ea typeface="+mj-ea"/>
                <a:cs typeface="Lotus" pitchFamily="2" charset="-78"/>
              </a:rPr>
              <a:t>شناسايي استراتژي سازماني مبتني بر استفاده از آموزش در هر زمان و مكان</a:t>
            </a:r>
          </a:p>
          <a:p>
            <a:pPr algn="r"/>
            <a:endParaRPr lang="fa-IR" b="1" dirty="0" smtClean="0">
              <a:solidFill>
                <a:schemeClr val="tx1"/>
              </a:solidFill>
              <a:latin typeface="Lotus" pitchFamily="2" charset="-78"/>
              <a:ea typeface="+mj-ea"/>
              <a:cs typeface="Lotus" pitchFamily="2" charset="-78"/>
            </a:endParaRPr>
          </a:p>
          <a:p>
            <a:pPr algn="r"/>
            <a:r>
              <a:rPr lang="fa-IR" b="1" dirty="0" smtClean="0">
                <a:solidFill>
                  <a:schemeClr val="tx2"/>
                </a:solidFill>
                <a:latin typeface="Lotus" pitchFamily="2" charset="-78"/>
                <a:ea typeface="+mj-ea"/>
                <a:cs typeface="Lotus" pitchFamily="2" charset="-78"/>
              </a:rPr>
              <a:t>نوع رسانه و روشهاي مناسب ارائه:</a:t>
            </a:r>
          </a:p>
          <a:p>
            <a:pPr algn="r"/>
            <a:r>
              <a:rPr lang="fa-IR" b="1" dirty="0" smtClean="0">
                <a:solidFill>
                  <a:schemeClr val="tx1"/>
                </a:solidFill>
                <a:latin typeface="Lotus" pitchFamily="2" charset="-78"/>
                <a:ea typeface="+mj-ea"/>
                <a:cs typeface="Lotus" pitchFamily="2" charset="-78"/>
              </a:rPr>
              <a:t>بهبود سيستم تعامل با تسهيل كننده هاي يادگيري( استاد، سخنران، و نمايش دهنده ها و ...) با استفاده از ابزارهاي همچون چت روم، ارتباطات صوتي و تصويري با سرعت مناسب</a:t>
            </a:r>
          </a:p>
          <a:p>
            <a:pPr algn="r"/>
            <a:r>
              <a:rPr lang="fa-IR" b="1" dirty="0" smtClean="0">
                <a:solidFill>
                  <a:schemeClr val="tx1"/>
                </a:solidFill>
                <a:latin typeface="Lotus" pitchFamily="2" charset="-78"/>
                <a:ea typeface="+mj-ea"/>
                <a:cs typeface="Lotus" pitchFamily="2" charset="-78"/>
              </a:rPr>
              <a:t>ايجاد كانالهاي مناسب اطلاعاتي ميان كاركنان و دانشجويان</a:t>
            </a:r>
          </a:p>
          <a:p>
            <a:pPr algn="r"/>
            <a:r>
              <a:rPr lang="fa-IR" b="1" dirty="0" smtClean="0">
                <a:solidFill>
                  <a:schemeClr val="tx1"/>
                </a:solidFill>
                <a:latin typeface="Lotus" pitchFamily="2" charset="-78"/>
                <a:ea typeface="+mj-ea"/>
                <a:cs typeface="Lotus" pitchFamily="2" charset="-78"/>
              </a:rPr>
              <a:t>افزايش پهناي باند شبكه جهت استفاده بهينه از سيستم مورد استفاده در آموزش الكترونيكي</a:t>
            </a:r>
          </a:p>
          <a:p>
            <a:pPr algn="r"/>
            <a:r>
              <a:rPr lang="fa-IR" b="1" dirty="0" smtClean="0">
                <a:solidFill>
                  <a:schemeClr val="tx1"/>
                </a:solidFill>
                <a:latin typeface="Lotus" pitchFamily="2" charset="-78"/>
                <a:ea typeface="+mj-ea"/>
                <a:cs typeface="Lotus" pitchFamily="2" charset="-78"/>
              </a:rPr>
              <a:t>استفاده از اطلاعات محرك شامل متن، تصاوير ساكن، تصاوير متحرك</a:t>
            </a:r>
          </a:p>
          <a:p>
            <a:pPr algn="r"/>
            <a:r>
              <a:rPr lang="fa-IR" b="1" dirty="0" smtClean="0">
                <a:solidFill>
                  <a:schemeClr val="tx1"/>
                </a:solidFill>
                <a:latin typeface="Lotus" pitchFamily="2" charset="-78"/>
                <a:ea typeface="+mj-ea"/>
                <a:cs typeface="Lotus" pitchFamily="2" charset="-78"/>
              </a:rPr>
              <a:t>افزايش و بالا بردن سطح امنيت شبكه با استفاده از شناسايي نقاط ضعف سيستم حاضر</a:t>
            </a:r>
          </a:p>
          <a:p>
            <a:pPr algn="r"/>
            <a:r>
              <a:rPr lang="fa-IR" b="1" dirty="0" smtClean="0">
                <a:solidFill>
                  <a:schemeClr val="tx1"/>
                </a:solidFill>
                <a:latin typeface="Lotus" pitchFamily="2" charset="-78"/>
                <a:ea typeface="+mj-ea"/>
                <a:cs typeface="Lotus" pitchFamily="2" charset="-78"/>
              </a:rPr>
              <a:t>افزايش امكان دسترسي به شبكه</a:t>
            </a:r>
          </a:p>
          <a:p>
            <a:pPr algn="r"/>
            <a:r>
              <a:rPr lang="fa-IR" b="1" dirty="0" smtClean="0">
                <a:solidFill>
                  <a:schemeClr val="tx1"/>
                </a:solidFill>
                <a:latin typeface="Lotus" pitchFamily="2" charset="-78"/>
                <a:ea typeface="+mj-ea"/>
                <a:cs typeface="Lotus" pitchFamily="2" charset="-78"/>
              </a:rPr>
              <a:t>استفاده از پشتيباني رنگ ها، صدا، ورودي هاي لمسي</a:t>
            </a:r>
          </a:p>
          <a:p>
            <a:pPr algn="r"/>
            <a:endParaRPr lang="fa-IR" b="1" dirty="0">
              <a:latin typeface="Lotus" pitchFamily="2" charset="-78"/>
              <a:cs typeface="Lotus" pitchFamily="2" charset="-78"/>
            </a:endParaRPr>
          </a:p>
        </p:txBody>
      </p:sp>
      <p:sp>
        <p:nvSpPr>
          <p:cNvPr id="15" name="Rounded Rectangle 14"/>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پیشنهادات کاربردی</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فصل پنجم: </a:t>
            </a:r>
          </a:p>
          <a:p>
            <a:pPr algn="ctr"/>
            <a:r>
              <a:rPr lang="fa-IR" sz="1700" dirty="0" smtClean="0">
                <a:cs typeface="B Behnam "/>
              </a:rPr>
              <a:t>نتیجه گیری و پیشنهادات</a:t>
            </a:r>
          </a:p>
        </p:txBody>
      </p:sp>
      <p:sp>
        <p:nvSpPr>
          <p:cNvPr id="44" name="Rounded Rectangle 43">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نتیجه گیری</a:t>
            </a:r>
            <a:endParaRPr lang="fa-IR" sz="1700" dirty="0">
              <a:cs typeface="B Behnam "/>
            </a:endParaRPr>
          </a:p>
        </p:txBody>
      </p:sp>
      <p:sp>
        <p:nvSpPr>
          <p:cNvPr id="46" name="Title 45"/>
          <p:cNvSpPr>
            <a:spLocks noGrp="1"/>
          </p:cNvSpPr>
          <p:nvPr>
            <p:ph type="ctrTitle"/>
          </p:nvPr>
        </p:nvSpPr>
        <p:spPr/>
        <p:txBody>
          <a:bodyPr>
            <a:normAutofit fontScale="90000"/>
          </a:bodyPr>
          <a:lstStyle/>
          <a:p>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endParaRPr lang="fa-IR" dirty="0"/>
          </a:p>
        </p:txBody>
      </p:sp>
      <p:sp>
        <p:nvSpPr>
          <p:cNvPr id="23" name="Subtitle 22"/>
          <p:cNvSpPr>
            <a:spLocks noGrp="1"/>
          </p:cNvSpPr>
          <p:nvPr>
            <p:ph type="subTitle" idx="1"/>
          </p:nvPr>
        </p:nvSpPr>
        <p:spPr>
          <a:xfrm>
            <a:off x="285721" y="928670"/>
            <a:ext cx="7215239" cy="5572164"/>
          </a:xfrm>
        </p:spPr>
        <p:txBody>
          <a:bodyPr>
            <a:normAutofit/>
          </a:bodyPr>
          <a:lstStyle/>
          <a:p>
            <a:pPr algn="r"/>
            <a:r>
              <a:rPr lang="fa-IR" sz="2200" b="1" dirty="0" smtClean="0">
                <a:solidFill>
                  <a:schemeClr val="tx2"/>
                </a:solidFill>
                <a:latin typeface="Lotus" pitchFamily="2" charset="-78"/>
                <a:ea typeface="+mj-ea"/>
                <a:cs typeface="Lotus" pitchFamily="2" charset="-78"/>
              </a:rPr>
              <a:t>خصوصيات فردي يادگيرنده:</a:t>
            </a:r>
          </a:p>
          <a:p>
            <a:pPr algn="r"/>
            <a:r>
              <a:rPr lang="fa-IR" sz="2200" b="1" dirty="0" smtClean="0">
                <a:solidFill>
                  <a:schemeClr val="tx1"/>
                </a:solidFill>
                <a:latin typeface="Lotus" pitchFamily="2" charset="-78"/>
                <a:ea typeface="+mj-ea"/>
                <a:cs typeface="Lotus" pitchFamily="2" charset="-78"/>
              </a:rPr>
              <a:t>آموزش اوليه به يادگيرندگان براي مهارت افزايي در فناوري اطلاعات</a:t>
            </a:r>
          </a:p>
          <a:p>
            <a:pPr algn="r"/>
            <a:r>
              <a:rPr lang="fa-IR" sz="2200" b="1" dirty="0" smtClean="0">
                <a:solidFill>
                  <a:schemeClr val="tx1"/>
                </a:solidFill>
                <a:latin typeface="Lotus" pitchFamily="2" charset="-78"/>
                <a:ea typeface="+mj-ea"/>
                <a:cs typeface="Lotus" pitchFamily="2" charset="-78"/>
              </a:rPr>
              <a:t>اصلاح نگرش و طرز فكر نسبت فناوري اطلاعات و ارتباطات</a:t>
            </a:r>
          </a:p>
          <a:p>
            <a:pPr algn="r"/>
            <a:r>
              <a:rPr lang="fa-IR" sz="2200" b="1" dirty="0" smtClean="0">
                <a:solidFill>
                  <a:schemeClr val="tx1"/>
                </a:solidFill>
                <a:latin typeface="Lotus" pitchFamily="2" charset="-78"/>
                <a:ea typeface="+mj-ea"/>
                <a:cs typeface="Lotus" pitchFamily="2" charset="-78"/>
              </a:rPr>
              <a:t>ارائه آگاهي نسبت به سيستم آموزشي</a:t>
            </a:r>
          </a:p>
          <a:p>
            <a:pPr algn="r"/>
            <a:endParaRPr lang="fa-IR" sz="2200" b="1" dirty="0" smtClean="0">
              <a:solidFill>
                <a:schemeClr val="tx1"/>
              </a:solidFill>
              <a:latin typeface="Lotus" pitchFamily="2" charset="-78"/>
              <a:ea typeface="+mj-ea"/>
              <a:cs typeface="Lotus" pitchFamily="2" charset="-78"/>
            </a:endParaRPr>
          </a:p>
          <a:p>
            <a:pPr algn="r"/>
            <a:r>
              <a:rPr lang="fa-IR" sz="2200" b="1" dirty="0" smtClean="0">
                <a:solidFill>
                  <a:schemeClr val="tx2"/>
                </a:solidFill>
                <a:latin typeface="Lotus" pitchFamily="2" charset="-78"/>
                <a:ea typeface="+mj-ea"/>
                <a:cs typeface="Lotus" pitchFamily="2" charset="-78"/>
              </a:rPr>
              <a:t>محتواي آموزشي:</a:t>
            </a:r>
          </a:p>
          <a:p>
            <a:pPr algn="r"/>
            <a:r>
              <a:rPr lang="fa-IR" sz="2200" b="1" dirty="0" smtClean="0">
                <a:solidFill>
                  <a:schemeClr val="tx1"/>
                </a:solidFill>
                <a:latin typeface="Lotus" pitchFamily="2" charset="-78"/>
                <a:ea typeface="+mj-ea"/>
                <a:cs typeface="Lotus" pitchFamily="2" charset="-78"/>
              </a:rPr>
              <a:t>متناسب سازي محتواي آموزشي با دوره هاي يادگيري الكترونيكي</a:t>
            </a:r>
          </a:p>
          <a:p>
            <a:pPr algn="r"/>
            <a:r>
              <a:rPr lang="fa-IR" sz="2200" b="1" dirty="0" smtClean="0">
                <a:solidFill>
                  <a:schemeClr val="tx1"/>
                </a:solidFill>
                <a:latin typeface="Lotus" pitchFamily="2" charset="-78"/>
                <a:ea typeface="+mj-ea"/>
                <a:cs typeface="Lotus" pitchFamily="2" charset="-78"/>
              </a:rPr>
              <a:t>استانداردسازي براي توسعه دروس</a:t>
            </a:r>
          </a:p>
          <a:p>
            <a:pPr algn="r"/>
            <a:r>
              <a:rPr lang="fa-IR" sz="2200" b="1" dirty="0" smtClean="0">
                <a:solidFill>
                  <a:schemeClr val="tx1"/>
                </a:solidFill>
                <a:latin typeface="Lotus" pitchFamily="2" charset="-78"/>
                <a:ea typeface="+mj-ea"/>
                <a:cs typeface="Lotus" pitchFamily="2" charset="-78"/>
              </a:rPr>
              <a:t>كاربردي تر نمودن دروس ارائه شده</a:t>
            </a:r>
          </a:p>
          <a:p>
            <a:pPr algn="r"/>
            <a:r>
              <a:rPr lang="fa-IR" sz="2200" b="1" dirty="0" smtClean="0">
                <a:solidFill>
                  <a:schemeClr val="tx1"/>
                </a:solidFill>
                <a:latin typeface="Lotus" pitchFamily="2" charset="-78"/>
                <a:ea typeface="+mj-ea"/>
                <a:cs typeface="Lotus" pitchFamily="2" charset="-78"/>
              </a:rPr>
              <a:t>سهولت استفاده از محتوا</a:t>
            </a:r>
          </a:p>
          <a:p>
            <a:pPr algn="r"/>
            <a:r>
              <a:rPr lang="fa-IR" sz="2200" b="1" dirty="0" smtClean="0">
                <a:solidFill>
                  <a:schemeClr val="tx1"/>
                </a:solidFill>
                <a:latin typeface="Lotus" pitchFamily="2" charset="-78"/>
                <a:ea typeface="+mj-ea"/>
                <a:cs typeface="Lotus" pitchFamily="2" charset="-78"/>
              </a:rPr>
              <a:t>كيفيت محتواهاي آموزشي</a:t>
            </a:r>
          </a:p>
          <a:p>
            <a:pPr algn="r"/>
            <a:r>
              <a:rPr lang="fa-IR" sz="2200" b="1" dirty="0" smtClean="0">
                <a:solidFill>
                  <a:schemeClr val="tx1"/>
                </a:solidFill>
                <a:latin typeface="Lotus" pitchFamily="2" charset="-78"/>
                <a:ea typeface="+mj-ea"/>
                <a:cs typeface="Lotus" pitchFamily="2" charset="-78"/>
              </a:rPr>
              <a:t>استفاده از صوت و تصوير</a:t>
            </a:r>
          </a:p>
          <a:p>
            <a:pPr algn="r"/>
            <a:endParaRPr lang="fa-IR" sz="2200" b="1" dirty="0">
              <a:latin typeface="Lotus" pitchFamily="2" charset="-78"/>
              <a:cs typeface="Lotus" pitchFamily="2" charset="-78"/>
            </a:endParaRPr>
          </a:p>
        </p:txBody>
      </p:sp>
      <p:sp>
        <p:nvSpPr>
          <p:cNvPr id="15" name="Rounded Rectangle 14"/>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پیشنهادات کاربردی</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ضمائم</a:t>
            </a:r>
          </a:p>
        </p:txBody>
      </p:sp>
      <p:sp>
        <p:nvSpPr>
          <p:cNvPr id="46" name="Title 45"/>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23" name="Subtitle 22"/>
          <p:cNvSpPr>
            <a:spLocks noGrp="1"/>
          </p:cNvSpPr>
          <p:nvPr>
            <p:ph type="subTitle" idx="1"/>
          </p:nvPr>
        </p:nvSpPr>
        <p:spPr>
          <a:xfrm>
            <a:off x="285720" y="928670"/>
            <a:ext cx="7215238" cy="5572164"/>
          </a:xfrm>
        </p:spPr>
        <p:txBody>
          <a:bodyPr>
            <a:normAutofit/>
          </a:bodyPr>
          <a:lstStyle/>
          <a:p>
            <a:pPr algn="r"/>
            <a:r>
              <a:rPr lang="fa-IR" dirty="0" smtClean="0"/>
              <a:t> </a:t>
            </a:r>
            <a:endParaRPr lang="fa-IR" dirty="0"/>
          </a:p>
        </p:txBody>
      </p:sp>
      <p:pic>
        <p:nvPicPr>
          <p:cNvPr id="18" name="Picture 2"/>
          <p:cNvPicPr>
            <a:picLocks noGrp="1" noChangeAspect="1" noChangeArrowheads="1"/>
          </p:cNvPicPr>
          <p:nvPr>
            <p:ph idx="4294967295"/>
          </p:nvPr>
        </p:nvPicPr>
        <p:blipFill>
          <a:blip r:embed="rId5" cstate="print"/>
          <a:srcRect/>
          <a:stretch>
            <a:fillRect/>
          </a:stretch>
        </p:blipFill>
        <p:spPr bwMode="auto">
          <a:xfrm>
            <a:off x="229490" y="1929547"/>
            <a:ext cx="7308850" cy="3278187"/>
          </a:xfrm>
          <a:prstGeom prst="rect">
            <a:avLst/>
          </a:prstGeom>
          <a:noFill/>
          <a:ln w="9525">
            <a:noFill/>
            <a:miter lim="800000"/>
            <a:headEnd/>
            <a:tailEnd/>
          </a:ln>
          <a:effectLst/>
        </p:spPr>
      </p:pic>
      <p:sp>
        <p:nvSpPr>
          <p:cNvPr id="15" name="Rounded Rectangle 14"/>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پرسش نامه</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14" name="Title 13"/>
          <p:cNvSpPr>
            <a:spLocks noGrp="1"/>
          </p:cNvSpPr>
          <p:nvPr>
            <p:ph type="ctrTitle"/>
          </p:nvPr>
        </p:nvSpPr>
        <p:spPr>
          <a:xfrm>
            <a:off x="395536" y="996661"/>
            <a:ext cx="7212959" cy="4293174"/>
          </a:xfrm>
        </p:spPr>
        <p:txBody>
          <a:bodyPr>
            <a:noAutofit/>
          </a:bodyPr>
          <a:lstStyle/>
          <a:p>
            <a:pPr algn="just"/>
            <a:r>
              <a:rPr lang="fa-IR" sz="2400" b="1" dirty="0" smtClean="0">
                <a:solidFill>
                  <a:schemeClr val="tx1"/>
                </a:solidFill>
                <a:latin typeface="Lotus" pitchFamily="2" charset="-78"/>
                <a:cs typeface="Lotus" pitchFamily="2" charset="-78"/>
              </a:rPr>
              <a:t>از آنجا كه اقبال به دوره های الکترونیکی روز به روز در حال افزايش است و با توجه به شيوه ي پذيرش سازمان ها در اين دوره ها كه به صورت غير متمركز و توسط دانشگاه ها صورت مي گيرد، مي توان گفت در بين دانشگاه ها يك فضاي رقابتي براي جذب سازمان ها به وجود آمده است. لذا مديران اين مراكز نياز به اين دارند كه بدانند چه عواملي بر انتخاب اين مراكز توسط سازمان ها تاثير مي گذارد. </a:t>
            </a:r>
            <a:r>
              <a:rPr lang="fa-IR" sz="2400" b="1" dirty="0" smtClean="0">
                <a:solidFill>
                  <a:schemeClr val="tx1"/>
                </a:solidFill>
                <a:latin typeface="Lotus" pitchFamily="2" charset="-78"/>
                <a:cs typeface="Lotus" pitchFamily="2" charset="-78"/>
              </a:rPr>
              <a:t/>
            </a:r>
            <a:br>
              <a:rPr lang="fa-IR" sz="2400" b="1" dirty="0" smtClean="0">
                <a:solidFill>
                  <a:schemeClr val="tx1"/>
                </a:solidFill>
                <a:latin typeface="Lotus" pitchFamily="2" charset="-78"/>
                <a:cs typeface="Lotus" pitchFamily="2" charset="-78"/>
              </a:rPr>
            </a:br>
            <a:r>
              <a:rPr lang="fa-IR" sz="2400" b="1" dirty="0">
                <a:solidFill>
                  <a:schemeClr val="tx1"/>
                </a:solidFill>
                <a:latin typeface="Lotus" pitchFamily="2" charset="-78"/>
                <a:cs typeface="Lotus" pitchFamily="2" charset="-78"/>
              </a:rPr>
              <a:t/>
            </a:r>
            <a:br>
              <a:rPr lang="fa-IR" sz="2400" b="1" dirty="0">
                <a:solidFill>
                  <a:schemeClr val="tx1"/>
                </a:solidFill>
                <a:latin typeface="Lotus" pitchFamily="2" charset="-78"/>
                <a:cs typeface="Lotus" pitchFamily="2" charset="-78"/>
              </a:rPr>
            </a:br>
            <a:r>
              <a:rPr lang="fa-IR" sz="2400" b="1" dirty="0" smtClean="0">
                <a:solidFill>
                  <a:schemeClr val="tx1"/>
                </a:solidFill>
                <a:latin typeface="Lotus" pitchFamily="2" charset="-78"/>
                <a:cs typeface="Lotus" pitchFamily="2" charset="-78"/>
              </a:rPr>
              <a:t>شناسايي </a:t>
            </a:r>
            <a:r>
              <a:rPr lang="fa-IR" sz="2400" b="1" dirty="0" smtClean="0">
                <a:solidFill>
                  <a:schemeClr val="tx1"/>
                </a:solidFill>
                <a:latin typeface="Lotus" pitchFamily="2" charset="-78"/>
                <a:cs typeface="Lotus" pitchFamily="2" charset="-78"/>
              </a:rPr>
              <a:t>اين عوامل مي تواند موجب گردد كه دانشگاه ها نسبت به برنامه ريزي مناسب تر اقدام نموده و با تطبيق دوره ها با سليقه ي سازمان ها، سازمان هاي بيشتري رابه سمت خود متمايل و جذب نمايند</a:t>
            </a:r>
            <a:r>
              <a:rPr lang="fa-IR" sz="2400" b="1" dirty="0" smtClean="0">
                <a:solidFill>
                  <a:schemeClr val="tx1"/>
                </a:solidFill>
                <a:latin typeface="Lotus" pitchFamily="2" charset="-78"/>
                <a:cs typeface="Lotus" pitchFamily="2" charset="-78"/>
              </a:rPr>
              <a:t>.</a:t>
            </a:r>
            <a:endParaRPr lang="fa-IR" sz="2400" b="1" dirty="0">
              <a:solidFill>
                <a:schemeClr val="tx1"/>
              </a:solidFill>
              <a:latin typeface="Lotus" pitchFamily="2" charset="-78"/>
              <a:cs typeface="Lotus" pitchFamily="2" charset="-78"/>
            </a:endParaRPr>
          </a:p>
        </p:txBody>
      </p:sp>
      <p:sp>
        <p:nvSpPr>
          <p:cNvPr id="20" name="Rounded Rectangle 19">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21" name="Rounded Rectangle 20">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مقدمه</a:t>
            </a:r>
            <a:endParaRPr lang="fa-IR" sz="1700" dirty="0">
              <a:cs typeface="B Behnam " pitchFamily="2" charset="-78"/>
            </a:endParaRPr>
          </a:p>
        </p:txBody>
      </p:sp>
      <p:sp>
        <p:nvSpPr>
          <p:cNvPr id="22" name="Rounded Rectangle 21">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23" name="Rounded Rectangle 22">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24" name="Rounded Rectangle 23"/>
          <p:cNvSpPr/>
          <p:nvPr/>
        </p:nvSpPr>
        <p:spPr>
          <a:xfrm>
            <a:off x="7786710" y="3929067"/>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18" name="Rounded Rectangle 17">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ضمائم</a:t>
            </a:r>
          </a:p>
        </p:txBody>
      </p:sp>
      <p:sp>
        <p:nvSpPr>
          <p:cNvPr id="46" name="Title 45"/>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23" name="Subtitle 22"/>
          <p:cNvSpPr>
            <a:spLocks noGrp="1"/>
          </p:cNvSpPr>
          <p:nvPr>
            <p:ph type="subTitle" idx="1"/>
          </p:nvPr>
        </p:nvSpPr>
        <p:spPr>
          <a:xfrm>
            <a:off x="285721" y="928670"/>
            <a:ext cx="7215239" cy="5572164"/>
          </a:xfrm>
        </p:spPr>
        <p:txBody>
          <a:bodyPr>
            <a:normAutofit/>
          </a:bodyPr>
          <a:lstStyle/>
          <a:p>
            <a:pPr algn="r"/>
            <a:r>
              <a:rPr lang="fa-IR" dirty="0" smtClean="0"/>
              <a:t> </a:t>
            </a:r>
            <a:endParaRPr lang="fa-IR" dirty="0"/>
          </a:p>
        </p:txBody>
      </p:sp>
      <p:pic>
        <p:nvPicPr>
          <p:cNvPr id="17" name="Picture 2"/>
          <p:cNvPicPr>
            <a:picLocks noGrp="1" noChangeAspect="1" noChangeArrowheads="1"/>
          </p:cNvPicPr>
          <p:nvPr>
            <p:ph idx="4294967295"/>
          </p:nvPr>
        </p:nvPicPr>
        <p:blipFill>
          <a:blip r:embed="rId5" cstate="print"/>
          <a:srcRect/>
          <a:stretch>
            <a:fillRect/>
          </a:stretch>
        </p:blipFill>
        <p:spPr bwMode="auto">
          <a:xfrm>
            <a:off x="1115616" y="928710"/>
            <a:ext cx="5929313" cy="5572125"/>
          </a:xfrm>
          <a:prstGeom prst="rect">
            <a:avLst/>
          </a:prstGeom>
          <a:noFill/>
          <a:ln w="9525">
            <a:noFill/>
            <a:miter lim="800000"/>
            <a:headEnd/>
            <a:tailEnd/>
          </a:ln>
          <a:effectLst/>
        </p:spPr>
      </p:pic>
      <p:sp>
        <p:nvSpPr>
          <p:cNvPr id="15" name="Rounded Rectangle 14"/>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پرسش نامه</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3" name="Rounded Rectangle 32">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a:rPr>
              <a:t>ضمائم</a:t>
            </a:r>
          </a:p>
        </p:txBody>
      </p:sp>
      <p:sp>
        <p:nvSpPr>
          <p:cNvPr id="46" name="Title 45"/>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23" name="Subtitle 22"/>
          <p:cNvSpPr>
            <a:spLocks noGrp="1"/>
          </p:cNvSpPr>
          <p:nvPr>
            <p:ph type="subTitle" idx="1"/>
          </p:nvPr>
        </p:nvSpPr>
        <p:spPr>
          <a:xfrm>
            <a:off x="285721" y="928670"/>
            <a:ext cx="7215239" cy="5572164"/>
          </a:xfrm>
        </p:spPr>
        <p:txBody>
          <a:bodyPr>
            <a:normAutofit/>
          </a:bodyPr>
          <a:lstStyle/>
          <a:p>
            <a:pPr algn="r"/>
            <a:endParaRPr lang="fa-IR" dirty="0"/>
          </a:p>
        </p:txBody>
      </p:sp>
      <p:pic>
        <p:nvPicPr>
          <p:cNvPr id="17" name="Picture 3"/>
          <p:cNvPicPr>
            <a:picLocks noGrp="1" noChangeAspect="1" noChangeArrowheads="1"/>
          </p:cNvPicPr>
          <p:nvPr>
            <p:ph idx="4294967295"/>
          </p:nvPr>
        </p:nvPicPr>
        <p:blipFill>
          <a:blip r:embed="rId5" cstate="print"/>
          <a:srcRect/>
          <a:stretch>
            <a:fillRect/>
          </a:stretch>
        </p:blipFill>
        <p:spPr bwMode="auto">
          <a:xfrm>
            <a:off x="755576" y="1000147"/>
            <a:ext cx="6643688" cy="5500688"/>
          </a:xfrm>
          <a:prstGeom prst="rect">
            <a:avLst/>
          </a:prstGeom>
          <a:noFill/>
          <a:ln w="9525">
            <a:noFill/>
            <a:miter lim="800000"/>
            <a:headEnd/>
            <a:tailEnd/>
          </a:ln>
          <a:effectLst/>
        </p:spPr>
      </p:pic>
      <p:sp>
        <p:nvSpPr>
          <p:cNvPr id="15" name="Rounded Rectangle 14"/>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a:rPr>
              <a:t>پرسش نامه</a:t>
            </a:r>
            <a:endParaRPr lang="fa-IR" sz="1700" dirty="0">
              <a:cs typeface="B Behnam "/>
            </a:endParaRPr>
          </a:p>
        </p:txBody>
      </p:sp>
      <p:sp>
        <p:nvSpPr>
          <p:cNvPr id="16" name="Content Placeholder 2"/>
          <p:cNvSpPr txBox="1">
            <a:spLocks/>
          </p:cNvSpPr>
          <p:nvPr/>
        </p:nvSpPr>
        <p:spPr>
          <a:xfrm>
            <a:off x="214283" y="1214423"/>
            <a:ext cx="7286676" cy="5286412"/>
          </a:xfrm>
          <a:prstGeom prst="rect">
            <a:avLst/>
          </a:prstGeom>
        </p:spPr>
        <p:txBody>
          <a:bodyPr vert="horz" lIns="91440" tIns="45720" rIns="91440" bIns="45720" rtlCol="1">
            <a:normAutofit/>
          </a:bodyPr>
          <a:lstStyle/>
          <a:p>
            <a:pPr marL="0" marR="0" lvl="0" indent="0"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1" name="Rounded Rectangle 30">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32" name="Rounded Rectangle 31">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33" name="Rounded Rectangle 32">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مقدمه</a:t>
            </a:r>
            <a:endParaRPr lang="fa-IR" sz="1700" dirty="0">
              <a:cs typeface="B Behnam " pitchFamily="2" charset="-78"/>
            </a:endParaRPr>
          </a:p>
        </p:txBody>
      </p:sp>
      <p:sp>
        <p:nvSpPr>
          <p:cNvPr id="35" name="Rounded Rectangle 34">
            <a:hlinkClick r:id="rId4" action="ppaction://hlinksldjump"/>
          </p:cNvPr>
          <p:cNvSpPr/>
          <p:nvPr/>
        </p:nvSpPr>
        <p:spPr>
          <a:xfrm>
            <a:off x="7786710" y="5500702"/>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14" name="Rounded Rectangle 13"/>
          <p:cNvSpPr/>
          <p:nvPr/>
        </p:nvSpPr>
        <p:spPr>
          <a:xfrm>
            <a:off x="7786710" y="4714885"/>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17" name="Rounded Rectangle 16">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
        <p:nvSpPr>
          <p:cNvPr id="18" name="Title 17"/>
          <p:cNvSpPr>
            <a:spLocks noGrp="1"/>
          </p:cNvSpPr>
          <p:nvPr>
            <p:ph type="ctrTitle"/>
          </p:nvPr>
        </p:nvSpPr>
        <p:spPr>
          <a:xfrm>
            <a:off x="395536" y="1268760"/>
            <a:ext cx="7142091" cy="3374687"/>
          </a:xfrm>
        </p:spPr>
        <p:txBody>
          <a:bodyPr>
            <a:noAutofit/>
          </a:bodyPr>
          <a:lstStyle/>
          <a:p>
            <a:pPr algn="just"/>
            <a:r>
              <a:rPr lang="fa-IR" sz="2400" b="1" dirty="0" smtClean="0">
                <a:solidFill>
                  <a:schemeClr val="tx1"/>
                </a:solidFill>
                <a:latin typeface="Lotus" pitchFamily="2" charset="-78"/>
                <a:cs typeface="Lotus" pitchFamily="2" charset="-78"/>
              </a:rPr>
              <a:t>با توجه به اينكه برگزاري دوره هاي آموزش الكترونيك در حال افزايش است، يكي از چالش هاي پيش روي مراكز برگزار كننده اين دوره ها، جذب سازمان ها مي باشد. با عنايت به اينكه در حال حاضر امكان انتخاب اين مراكز و دانشگاه ها از سوي سازمان ها وجود داشته و بازار رقابتي در اين ميان ايجاد گرديده است ،اين مراكز نياز دارند تا با شناسايي عوامل موثر بر انتخاب شان توسط سازمان ها، نسبت به برطرف كردن موانع و تقويت دوره ها كوشيده ، سازمان ها را به سمت خود جذب نمايند</a:t>
            </a:r>
            <a:r>
              <a:rPr lang="fa-IR" sz="2400" b="1" dirty="0" smtClean="0">
                <a:solidFill>
                  <a:schemeClr val="tx1"/>
                </a:solidFill>
                <a:latin typeface="Lotus" pitchFamily="2" charset="-78"/>
                <a:cs typeface="Lotus" pitchFamily="2" charset="-78"/>
              </a:rPr>
              <a:t>.</a:t>
            </a: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1" name="Rounded Rectangle 30">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تشریح و </a:t>
            </a:r>
          </a:p>
          <a:p>
            <a:pPr algn="ctr"/>
            <a:r>
              <a:rPr lang="fa-IR" sz="1700" dirty="0" smtClean="0">
                <a:cs typeface="B Behnam " pitchFamily="2" charset="-78"/>
              </a:rPr>
              <a:t>بیان موضوع</a:t>
            </a:r>
            <a:endParaRPr lang="fa-IR" sz="1700" dirty="0">
              <a:cs typeface="B Behnam " pitchFamily="2" charset="-78"/>
            </a:endParaRPr>
          </a:p>
        </p:txBody>
      </p:sp>
      <p:sp>
        <p:nvSpPr>
          <p:cNvPr id="32" name="Rounded Rectangle 31">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33" name="Rounded Rectangle 32">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مقدمه</a:t>
            </a:r>
            <a:endParaRPr lang="fa-IR" sz="1700" dirty="0">
              <a:cs typeface="B Behnam " pitchFamily="2" charset="-78"/>
            </a:endParaRPr>
          </a:p>
        </p:txBody>
      </p:sp>
      <p:sp>
        <p:nvSpPr>
          <p:cNvPr id="34" name="Rounded Rectangle 33">
            <a:hlinkClick r:id="rId4" action="ppaction://hlinksldjump"/>
          </p:cNvPr>
          <p:cNvSpPr/>
          <p:nvPr/>
        </p:nvSpPr>
        <p:spPr>
          <a:xfrm>
            <a:off x="7786710" y="4714885"/>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اهمیت و ضرورت تحقیق</a:t>
            </a:r>
            <a:endParaRPr lang="fa-IR" sz="1700" dirty="0">
              <a:cs typeface="B Behnam " pitchFamily="2" charset="-78"/>
            </a:endParaRPr>
          </a:p>
        </p:txBody>
      </p:sp>
      <p:sp>
        <p:nvSpPr>
          <p:cNvPr id="36" name="Rounded Rectangle 35"/>
          <p:cNvSpPr/>
          <p:nvPr/>
        </p:nvSpPr>
        <p:spPr>
          <a:xfrm>
            <a:off x="7786710" y="5500702"/>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هدف اساسی از انجام تحقیق</a:t>
            </a:r>
            <a:endParaRPr lang="fa-IR" sz="1700" dirty="0">
              <a:cs typeface="B Behnam " pitchFamily="2" charset="-78"/>
            </a:endParaRPr>
          </a:p>
        </p:txBody>
      </p:sp>
      <p:sp>
        <p:nvSpPr>
          <p:cNvPr id="17" name="Rounded Rectangle 16">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بیان مساله</a:t>
            </a:r>
            <a:endParaRPr lang="fa-IR" sz="1700" dirty="0">
              <a:cs typeface="B Behnam " pitchFamily="2" charset="-78"/>
            </a:endParaRPr>
          </a:p>
        </p:txBody>
      </p:sp>
      <p:sp>
        <p:nvSpPr>
          <p:cNvPr id="18" name="Title 17"/>
          <p:cNvSpPr>
            <a:spLocks noGrp="1"/>
          </p:cNvSpPr>
          <p:nvPr>
            <p:ph type="ctrTitle"/>
          </p:nvPr>
        </p:nvSpPr>
        <p:spPr>
          <a:xfrm>
            <a:off x="179512" y="1940525"/>
            <a:ext cx="7358115" cy="1584176"/>
          </a:xfrm>
        </p:spPr>
        <p:txBody>
          <a:bodyPr>
            <a:normAutofit/>
          </a:bodyPr>
          <a:lstStyle/>
          <a:p>
            <a:pPr algn="r"/>
            <a:r>
              <a:rPr lang="fa-IR" sz="2800" b="1" dirty="0" smtClean="0">
                <a:solidFill>
                  <a:schemeClr val="tx1"/>
                </a:solidFill>
                <a:cs typeface="B Karim" pitchFamily="2" charset="-78"/>
              </a:rPr>
              <a:t>هدف اصلي اين </a:t>
            </a:r>
            <a:r>
              <a:rPr lang="fa-IR" sz="2800" b="1" dirty="0" smtClean="0">
                <a:solidFill>
                  <a:schemeClr val="tx1"/>
                </a:solidFill>
                <a:cs typeface="B Karim" pitchFamily="2" charset="-78"/>
              </a:rPr>
              <a:t>تحقيق:</a:t>
            </a:r>
            <a:br>
              <a:rPr lang="fa-IR" sz="2800" b="1" dirty="0" smtClean="0">
                <a:solidFill>
                  <a:schemeClr val="tx1"/>
                </a:solidFill>
                <a:cs typeface="B Karim" pitchFamily="2" charset="-78"/>
              </a:rPr>
            </a:br>
            <a:r>
              <a:rPr lang="fa-IR" sz="2800" b="1" dirty="0" smtClean="0">
                <a:solidFill>
                  <a:schemeClr val="tx1"/>
                </a:solidFill>
                <a:cs typeface="B Karim" pitchFamily="2" charset="-78"/>
              </a:rPr>
              <a:t> شناسايي </a:t>
            </a:r>
            <a:r>
              <a:rPr lang="fa-IR" sz="2800" b="1" dirty="0" smtClean="0">
                <a:solidFill>
                  <a:schemeClr val="tx1"/>
                </a:solidFill>
                <a:cs typeface="B Karim" pitchFamily="2" charset="-78"/>
              </a:rPr>
              <a:t>عوامل موثر بر انتخاب مراكز آموزش الكترونيكي توسط سازمان ها مي باشد.</a:t>
            </a:r>
            <a:r>
              <a:rPr lang="fa-IR" sz="2800" b="1" dirty="0" smtClean="0">
                <a:solidFill>
                  <a:schemeClr val="tx1"/>
                </a:solidFill>
              </a:rPr>
              <a:t/>
            </a:r>
            <a:br>
              <a:rPr lang="fa-IR" sz="2800" b="1" dirty="0" smtClean="0">
                <a:solidFill>
                  <a:schemeClr val="tx1"/>
                </a:solidFill>
              </a:rPr>
            </a:br>
            <a:endParaRPr lang="fa-IR" sz="2800"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0" name="Rounded Rectangle 29">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تعريف واژه ها و اصطلاحات تخصصی طرح </a:t>
            </a:r>
            <a:endParaRPr lang="fa-IR" sz="1700" dirty="0">
              <a:cs typeface="B Behnam " pitchFamily="2" charset="-78"/>
            </a:endParaRPr>
          </a:p>
        </p:txBody>
      </p:sp>
      <p:sp>
        <p:nvSpPr>
          <p:cNvPr id="50" name="Rounded Rectangle 49">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54" name="Rounded Rectangle 53"/>
          <p:cNvSpPr/>
          <p:nvPr/>
        </p:nvSpPr>
        <p:spPr>
          <a:xfrm>
            <a:off x="7786710" y="2357431"/>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فرضيه های تحقيق </a:t>
            </a:r>
          </a:p>
        </p:txBody>
      </p:sp>
      <p:sp>
        <p:nvSpPr>
          <p:cNvPr id="55" name="Rounded Rectangle 54">
            <a:hlinkClick r:id="rId4" action="ppaction://hlinksldjump"/>
          </p:cNvPr>
          <p:cNvSpPr/>
          <p:nvPr/>
        </p:nvSpPr>
        <p:spPr>
          <a:xfrm>
            <a:off x="7786710" y="3143248"/>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نتایج </a:t>
            </a:r>
          </a:p>
          <a:p>
            <a:pPr algn="ctr"/>
            <a:r>
              <a:rPr lang="fa-IR" sz="1700" dirty="0" smtClean="0">
                <a:cs typeface="B Behnam " pitchFamily="2" charset="-78"/>
              </a:rPr>
              <a:t>مورد انتظار</a:t>
            </a:r>
            <a:endParaRPr lang="fa-IR" sz="1700" dirty="0">
              <a:cs typeface="B Behnam " pitchFamily="2" charset="-78"/>
            </a:endParaRPr>
          </a:p>
        </p:txBody>
      </p:sp>
      <p:sp>
        <p:nvSpPr>
          <p:cNvPr id="56" name="Title 55"/>
          <p:cNvSpPr>
            <a:spLocks noGrp="1"/>
          </p:cNvSpPr>
          <p:nvPr>
            <p:ph type="ctrTitle"/>
          </p:nvPr>
        </p:nvSpPr>
        <p:spPr>
          <a:xfrm>
            <a:off x="323528" y="908720"/>
            <a:ext cx="7344816" cy="5328592"/>
          </a:xfrm>
        </p:spPr>
        <p:txBody>
          <a:bodyPr>
            <a:noAutofit/>
          </a:bodyPr>
          <a:lstStyle/>
          <a:p>
            <a:pPr algn="just"/>
            <a:r>
              <a:rPr lang="fa-IR" sz="2200" b="1" dirty="0" smtClean="0">
                <a:solidFill>
                  <a:schemeClr val="tx1"/>
                </a:solidFill>
                <a:latin typeface="Lotus" pitchFamily="2" charset="-78"/>
                <a:cs typeface="Lotus" pitchFamily="2" charset="-78"/>
              </a:rPr>
              <a:t>1. بين برنامه هاي آموزشي و انتخاب مراكز آموزش الكترونيكي رابطه معني داري </a:t>
            </a:r>
            <a:r>
              <a:rPr lang="fa-IR" sz="2200" b="1" dirty="0" smtClean="0">
                <a:solidFill>
                  <a:schemeClr val="tx1"/>
                </a:solidFill>
                <a:latin typeface="Lotus" pitchFamily="2" charset="-78"/>
                <a:cs typeface="Lotus" pitchFamily="2" charset="-78"/>
              </a:rPr>
              <a:t>وجود دارد</a:t>
            </a:r>
            <a:r>
              <a:rPr lang="fa-IR" sz="2200" b="1" dirty="0" smtClean="0">
                <a:solidFill>
                  <a:schemeClr val="tx1"/>
                </a:solidFill>
                <a:latin typeface="Lotus" pitchFamily="2" charset="-78"/>
                <a:cs typeface="Lotus" pitchFamily="2" charset="-78"/>
              </a:rPr>
              <a:t>.</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2. </a:t>
            </a:r>
            <a:r>
              <a:rPr lang="fa-IR" sz="2200" b="1" dirty="0" smtClean="0">
                <a:solidFill>
                  <a:schemeClr val="tx1"/>
                </a:solidFill>
                <a:latin typeface="Lotus" pitchFamily="2" charset="-78"/>
                <a:cs typeface="Lotus" pitchFamily="2" charset="-78"/>
              </a:rPr>
              <a:t>بين محتواي آموزشي و انتخاب مراكز آموزش الكترونيكي رابطه معني داري وجود دارد</a:t>
            </a:r>
            <a:r>
              <a:rPr lang="fa-IR" sz="2200" b="1" dirty="0" smtClean="0">
                <a:solidFill>
                  <a:schemeClr val="tx1"/>
                </a:solidFill>
                <a:latin typeface="Lotus" pitchFamily="2" charset="-78"/>
                <a:cs typeface="Lotus" pitchFamily="2" charset="-78"/>
              </a:rPr>
              <a:t>.</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3. بين نوع رسانه و انتخاب مراكز آموزش الكترونيكي رابطه معني داري وجود دارد</a:t>
            </a:r>
            <a:r>
              <a:rPr lang="fa-IR" sz="2200" b="1" dirty="0" smtClean="0">
                <a:solidFill>
                  <a:schemeClr val="tx1"/>
                </a:solidFill>
                <a:latin typeface="Lotus" pitchFamily="2" charset="-78"/>
                <a:cs typeface="Lotus" pitchFamily="2" charset="-78"/>
              </a:rPr>
              <a:t>.</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4. بين هزينه هاي آموزشي و انتخاب مراكز آموزش الكترونيكي رابطه معني داري وجود دارد</a:t>
            </a:r>
            <a:r>
              <a:rPr lang="fa-IR" sz="2200" b="1" dirty="0" smtClean="0">
                <a:solidFill>
                  <a:schemeClr val="tx1"/>
                </a:solidFill>
                <a:latin typeface="Lotus" pitchFamily="2" charset="-78"/>
                <a:cs typeface="Lotus" pitchFamily="2" charset="-78"/>
              </a:rPr>
              <a:t>.</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5. بين برند و انتخاب مراكز آموزش الكترونيكي رابطه معني داري وجود دارد</a:t>
            </a:r>
            <a:r>
              <a:rPr lang="fa-IR" sz="2200" b="1" dirty="0" smtClean="0">
                <a:solidFill>
                  <a:schemeClr val="tx1"/>
                </a:solidFill>
                <a:latin typeface="Lotus" pitchFamily="2" charset="-78"/>
                <a:cs typeface="Lotus" pitchFamily="2" charset="-78"/>
              </a:rPr>
              <a:t>.</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6. بين خصوصيات فردي يادگيرندگان و انتخاب مراكز آموزش الكترونيكي رابطه معني </a:t>
            </a:r>
            <a:r>
              <a:rPr lang="fa-IR" sz="2200" b="1" dirty="0" smtClean="0">
                <a:solidFill>
                  <a:schemeClr val="tx1"/>
                </a:solidFill>
                <a:latin typeface="Lotus" pitchFamily="2" charset="-78"/>
                <a:cs typeface="Lotus" pitchFamily="2" charset="-78"/>
              </a:rPr>
              <a:t>داري وجود دارد.</a:t>
            </a:r>
            <a:r>
              <a:rPr lang="fa-IR" sz="2200" b="1" dirty="0" smtClean="0">
                <a:solidFill>
                  <a:schemeClr val="tx1"/>
                </a:solidFill>
                <a:latin typeface="Lotus" pitchFamily="2" charset="-78"/>
                <a:cs typeface="Lotus" pitchFamily="2" charset="-78"/>
              </a:rPr>
              <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7. بين استراتژي هاي سازماني و انتخاب مراكز آموزش الكترونيكي رابطه معني داري وجود </a:t>
            </a:r>
            <a:r>
              <a:rPr lang="fa-IR" sz="2200" b="1" dirty="0" smtClean="0">
                <a:solidFill>
                  <a:schemeClr val="tx1"/>
                </a:solidFill>
                <a:latin typeface="Lotus" pitchFamily="2" charset="-78"/>
                <a:cs typeface="Lotus" pitchFamily="2" charset="-78"/>
              </a:rPr>
              <a:t>دارد</a:t>
            </a:r>
            <a:br>
              <a:rPr lang="fa-IR" sz="2200" b="1" dirty="0" smtClean="0">
                <a:solidFill>
                  <a:schemeClr val="tx1"/>
                </a:solidFill>
                <a:latin typeface="Lotus" pitchFamily="2" charset="-78"/>
                <a:cs typeface="Lotus" pitchFamily="2" charset="-78"/>
              </a:rPr>
            </a:br>
            <a:r>
              <a:rPr lang="fa-IR" sz="2200" b="1" dirty="0" smtClean="0">
                <a:solidFill>
                  <a:schemeClr val="tx1"/>
                </a:solidFill>
                <a:latin typeface="Lotus" pitchFamily="2" charset="-78"/>
                <a:cs typeface="Lotus" pitchFamily="2" charset="-78"/>
              </a:rPr>
              <a:t>8</a:t>
            </a:r>
            <a:r>
              <a:rPr lang="fa-IR" sz="2200" b="1" dirty="0" smtClean="0">
                <a:solidFill>
                  <a:schemeClr val="tx1"/>
                </a:solidFill>
                <a:latin typeface="Lotus" pitchFamily="2" charset="-78"/>
                <a:cs typeface="Lotus" pitchFamily="2" charset="-78"/>
              </a:rPr>
              <a:t>. عوامل موثر برانتخاب مراكز آموزش الكترونيكي از نظر اولويت يكسان است</a:t>
            </a:r>
            <a:r>
              <a:rPr lang="fa-IR" sz="2200" b="1" dirty="0" smtClean="0">
                <a:solidFill>
                  <a:schemeClr val="tx1"/>
                </a:solidFill>
                <a:latin typeface="Lotus" pitchFamily="2" charset="-78"/>
                <a:cs typeface="Lotus" pitchFamily="2" charset="-78"/>
              </a:rPr>
              <a:t>.</a:t>
            </a:r>
            <a:endParaRPr lang="fa-IR" sz="22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ne-2.png"/>
          <p:cNvPicPr>
            <a:picLocks noChangeAspect="1"/>
          </p:cNvPicPr>
          <p:nvPr/>
        </p:nvPicPr>
        <p:blipFill>
          <a:blip r:embed="rId3"/>
          <a:stretch>
            <a:fillRect/>
          </a:stretch>
        </p:blipFill>
        <p:spPr>
          <a:xfrm>
            <a:off x="7929587" y="1500175"/>
            <a:ext cx="1028700" cy="9525"/>
          </a:xfrm>
          <a:prstGeom prst="rect">
            <a:avLst/>
          </a:prstGeom>
        </p:spPr>
      </p:pic>
      <p:sp>
        <p:nvSpPr>
          <p:cNvPr id="30" name="Rounded Rectangle 29">
            <a:hlinkClick r:id="rId4" action="ppaction://hlinksldjump"/>
          </p:cNvPr>
          <p:cNvSpPr/>
          <p:nvPr/>
        </p:nvSpPr>
        <p:spPr>
          <a:xfrm>
            <a:off x="7786710" y="3929067"/>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تعريف واژه ها و اصطلاحات تخصصی طرح </a:t>
            </a:r>
            <a:endParaRPr lang="fa-IR" sz="1700" dirty="0">
              <a:cs typeface="B Behnam " pitchFamily="2" charset="-78"/>
            </a:endParaRPr>
          </a:p>
        </p:txBody>
      </p:sp>
      <p:sp>
        <p:nvSpPr>
          <p:cNvPr id="50" name="Rounded Rectangle 49">
            <a:hlinkClick r:id="rId4" action="ppaction://hlinksldjump"/>
          </p:cNvPr>
          <p:cNvSpPr/>
          <p:nvPr/>
        </p:nvSpPr>
        <p:spPr>
          <a:xfrm>
            <a:off x="7786710" y="1571613"/>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فصل یک:</a:t>
            </a:r>
          </a:p>
          <a:p>
            <a:pPr algn="ctr"/>
            <a:r>
              <a:rPr lang="fa-IR" sz="1700" dirty="0" smtClean="0">
                <a:cs typeface="B Behnam " pitchFamily="2" charset="-78"/>
              </a:rPr>
              <a:t> کلیات تحقیق</a:t>
            </a:r>
            <a:endParaRPr lang="fa-IR" sz="1700" dirty="0">
              <a:cs typeface="B Behnam " pitchFamily="2" charset="-78"/>
            </a:endParaRPr>
          </a:p>
        </p:txBody>
      </p:sp>
      <p:sp>
        <p:nvSpPr>
          <p:cNvPr id="54" name="Rounded Rectangle 53"/>
          <p:cNvSpPr/>
          <p:nvPr/>
        </p:nvSpPr>
        <p:spPr>
          <a:xfrm>
            <a:off x="7786710" y="3143248"/>
            <a:ext cx="1214447" cy="7143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700" dirty="0" smtClean="0">
                <a:cs typeface="B Behnam " pitchFamily="2" charset="-78"/>
              </a:rPr>
              <a:t>نتایج </a:t>
            </a:r>
          </a:p>
          <a:p>
            <a:pPr algn="ctr"/>
            <a:r>
              <a:rPr lang="fa-IR" sz="1700" dirty="0" smtClean="0">
                <a:cs typeface="B Behnam " pitchFamily="2" charset="-78"/>
              </a:rPr>
              <a:t>مورد انتظار</a:t>
            </a:r>
          </a:p>
        </p:txBody>
      </p:sp>
      <p:sp>
        <p:nvSpPr>
          <p:cNvPr id="15" name="Rounded Rectangle 14">
            <a:hlinkClick r:id="rId4" action="ppaction://hlinksldjump"/>
          </p:cNvPr>
          <p:cNvSpPr/>
          <p:nvPr/>
        </p:nvSpPr>
        <p:spPr>
          <a:xfrm>
            <a:off x="7786710" y="2357431"/>
            <a:ext cx="1214447" cy="71438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r>
              <a:rPr lang="fa-IR" sz="1700" dirty="0" smtClean="0">
                <a:cs typeface="B Behnam " pitchFamily="2" charset="-78"/>
              </a:rPr>
              <a:t>فرضيه های تحقيق </a:t>
            </a:r>
          </a:p>
        </p:txBody>
      </p:sp>
      <p:sp>
        <p:nvSpPr>
          <p:cNvPr id="17" name="Title 16"/>
          <p:cNvSpPr>
            <a:spLocks noGrp="1"/>
          </p:cNvSpPr>
          <p:nvPr>
            <p:ph type="ctrTitle"/>
          </p:nvPr>
        </p:nvSpPr>
        <p:spPr>
          <a:xfrm>
            <a:off x="179512" y="1859928"/>
            <a:ext cx="7358115" cy="1928825"/>
          </a:xfrm>
        </p:spPr>
        <p:txBody>
          <a:bodyPr>
            <a:normAutofit/>
          </a:bodyPr>
          <a:lstStyle/>
          <a:p>
            <a:pPr algn="r"/>
            <a:r>
              <a:rPr lang="fa-IR" sz="2400" b="1" dirty="0" smtClean="0">
                <a:solidFill>
                  <a:schemeClr val="tx1"/>
                </a:solidFill>
                <a:latin typeface="Lotus" pitchFamily="2" charset="-78"/>
                <a:cs typeface="Lotus" pitchFamily="2" charset="-78"/>
              </a:rPr>
              <a:t>با شناخت عوامل موثر بر انتخاب مراكز آموزش الكترونيك توسط سازمانها اين مراكز مي توانند با شناخت موانع و از بين بردن آنها و همينطور تقويت دوره ها، نسبت به جذب بيشتر دانشجو اقدام نمايند.</a:t>
            </a:r>
            <a:br>
              <a:rPr lang="fa-IR" sz="2400" b="1" dirty="0" smtClean="0">
                <a:solidFill>
                  <a:schemeClr val="tx1"/>
                </a:solidFill>
                <a:latin typeface="Lotus" pitchFamily="2" charset="-78"/>
                <a:cs typeface="Lotus" pitchFamily="2" charset="-78"/>
              </a:rPr>
            </a:br>
            <a:endParaRPr lang="fa-IR" sz="2400" b="1" dirty="0">
              <a:solidFill>
                <a:schemeClr val="tx1"/>
              </a:solidFill>
              <a:latin typeface="Lotus" pitchFamily="2" charset="-78"/>
              <a:cs typeface="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7">
      <a:dk1>
        <a:sysClr val="windowText" lastClr="000000"/>
      </a:dk1>
      <a:lt1>
        <a:sysClr val="window" lastClr="FFFFFF"/>
      </a:lt1>
      <a:dk2>
        <a:srgbClr val="E06B3C"/>
      </a:dk2>
      <a:lt2>
        <a:srgbClr val="E7ECED"/>
      </a:lt2>
      <a:accent1>
        <a:srgbClr val="FFE68B"/>
      </a:accent1>
      <a:accent2>
        <a:srgbClr val="FFFFFF"/>
      </a:accent2>
      <a:accent3>
        <a:srgbClr val="DEAE00"/>
      </a:accent3>
      <a:accent4>
        <a:srgbClr val="B77BB4"/>
      </a:accent4>
      <a:accent5>
        <a:srgbClr val="E0773C"/>
      </a:accent5>
      <a:accent6>
        <a:srgbClr val="A98D63"/>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31987</TotalTime>
  <Words>3242</Words>
  <Application>Microsoft Office PowerPoint</Application>
  <PresentationFormat>On-screen Show (4:3)</PresentationFormat>
  <Paragraphs>521</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Adjacency</vt:lpstr>
      <vt:lpstr>PowerPoint Presentation</vt:lpstr>
      <vt:lpstr>در این فصل مروری اجمالی  بر بیان مساله ، اهمیت  و ضرورت انجام  تحقیق خواهیم داشت.  سپس اهداف اساسی از انجام تحقیق و فرضیه های تحقیق را بیان نموده و در نهایت به ارائه نتایج مورد انتظار پس از انجام تحقیق و تعریف واژگان کلیدی آن می پردازیم. </vt:lpstr>
      <vt:lpstr>PowerPoint Presentation</vt:lpstr>
      <vt:lpstr>PowerPoint Presentation</vt:lpstr>
      <vt:lpstr>از آنجا كه اقبال به دوره های الکترونیکی روز به روز در حال افزايش است و با توجه به شيوه ي پذيرش سازمان ها در اين دوره ها كه به صورت غير متمركز و توسط دانشگاه ها صورت مي گيرد، مي توان گفت در بين دانشگاه ها يك فضاي رقابتي براي جذب سازمان ها به وجود آمده است. لذا مديران اين مراكز نياز به اين دارند كه بدانند چه عواملي بر انتخاب اين مراكز توسط سازمان ها تاثير مي گذارد.   شناسايي اين عوامل مي تواند موجب گردد كه دانشگاه ها نسبت به برنامه ريزي مناسب تر اقدام نموده و با تطبيق دوره ها با سليقه ي سازمان ها، سازمان هاي بيشتري رابه سمت خود متمايل و جذب نمايند.</vt:lpstr>
      <vt:lpstr>با توجه به اينكه برگزاري دوره هاي آموزش الكترونيك در حال افزايش است، يكي از چالش هاي پيش روي مراكز برگزار كننده اين دوره ها، جذب سازمان ها مي باشد. با عنايت به اينكه در حال حاضر امكان انتخاب اين مراكز و دانشگاه ها از سوي سازمان ها وجود داشته و بازار رقابتي در اين ميان ايجاد گرديده است ،اين مراكز نياز دارند تا با شناسايي عوامل موثر بر انتخاب شان توسط سازمان ها، نسبت به برطرف كردن موانع و تقويت دوره ها كوشيده ، سازمان ها را به سمت خود جذب نمايند.</vt:lpstr>
      <vt:lpstr>هدف اصلي اين تحقيق:  شناسايي عوامل موثر بر انتخاب مراكز آموزش الكترونيكي توسط سازمان ها مي باشد. </vt:lpstr>
      <vt:lpstr>1. بين برنامه هاي آموزشي و انتخاب مراكز آموزش الكترونيكي رابطه معني داري وجود دارد.  2. بين محتواي آموزشي و انتخاب مراكز آموزش الكترونيكي رابطه معني داري وجود دارد.  3. بين نوع رسانه و انتخاب مراكز آموزش الكترونيكي رابطه معني داري وجود دارد.  4. بين هزينه هاي آموزشي و انتخاب مراكز آموزش الكترونيكي رابطه معني داري وجود دارد.  5. بين برند و انتخاب مراكز آموزش الكترونيكي رابطه معني داري وجود دارد.  6. بين خصوصيات فردي يادگيرندگان و انتخاب مراكز آموزش الكترونيكي رابطه معني داري وجود دارد. 7. بين استراتژي هاي سازماني و انتخاب مراكز آموزش الكترونيكي رابطه معني داري وجود دارد 8. عوامل موثر برانتخاب مراكز آموزش الكترونيكي از نظر اولويت يكسان است.</vt:lpstr>
      <vt:lpstr>با شناخت عوامل موثر بر انتخاب مراكز آموزش الكترونيك توسط سازمانها اين مراكز مي توانند با شناخت موانع و از بين بردن آنها و همينطور تقويت دوره ها، نسبت به جذب بيشتر دانشجو اقدام نمايند. </vt:lpstr>
      <vt:lpstr>آموزش الكترونيكي: شيوه اي ازآموزش مبتني بر استفاده از ابزارهاي فنّاوري اطلاعات است كه گسترة وسيعي از كاربردها، از جمله آموزش مبتني بر وب، آموزش مبتني بر رايانه و كلاس هاي مجازي را در بر مي گيرد.</vt:lpstr>
      <vt:lpstr>به طور كلي روش هاي تحقيق در علوم رفتاري را مي توان با توجه به دو ملاك تقسيم كرد :    الف) هدف تحقيق    ب) نحوه گردآوري داده ها  بر اين اساس پژوهش حاضر:  از نظر هدف كاربردي و از نظر شيوه گردآوري اطلاعات تحقيق توصيفي از نوع پيمايشي است. </vt:lpstr>
      <vt:lpstr>هدف تحقيقات كاربردي توسعة دانش كاربردي در يك زمينه خاص است.  به عبارت ديگر تحقيقات كاربردي به سمت كاربرد علمي دانش هدايت مي شود.  ويژگيهاي تحقيقات كاربردي به شرح زير است: آزمودن كارايي نظريه هاي علمي در يك حوزه خاص تعيين روابط تجربي در يك محدوده خاص افزودن به دانش كاربردي در يك زمينه خاص پيشبرد تحقيق و روش شناسي در يك زمينه خاص ارائه مجموعه دانش كاربردي تاييد شده در يك زمينه خاص( بازرگان، سرمد، حجازي، 1380: ص 81 ) </vt:lpstr>
      <vt:lpstr>تحقيق توصيفي شامل مجموعه روش هايي است كه  هدف  آنها توصيف كردن شرايط يا پديده هاي مورد بررسي است.  اجراي تحقيق توصيفي مي تواند صرفاً براي شناخت بيشتر شرايط موجود يا ياري دادن به فرآيند تصميم گيري باشد.  روش پيمايشي عبارت است از جمع آوري اطلاعات با طرح، نقشه و به عنوان راهنماي عملي توصيف يا پيش بيني ، كه به منظور تجزيه و تحليل  بين بعضي ازمتغيرها صورت مي گيرد.  به دليل ماهيت تحقيق كه بررسي عوامل موثر بر انتخاب مراكزآموزش الكترونيكي توسط سازمان ها است و  به عبارتي كسب اطلاعات و نظرات از افراد (صاحب نظران) مي باشد از نوع پيمايشي است. </vt:lpstr>
      <vt:lpstr>انتخاب مراكز آموزش الكترونيكي  توسط  سازمان ها  به  عنوان  متغير  وابسته  و متغیرهای برنامه هاي آموزشي ، محتواي آموزشي ، نوع رسانه، خصوصيات فردي يادگيرندگان ، استراتژي هاي سازماني، هزينه آموزشي و برند به عنوان متغير مستقل در نظر گرفته شده است. </vt:lpstr>
      <vt:lpstr>در تكميل مباني نظري از منابع كتابخانه اي و اينترنتي شامل كتاب ها، مقالات و مطالعات موردي استفاده مي شود. در تعيين عوامل موثر بر انتخاب مراكز آموزش الكترونيكي توسط سازمان ها از پرسشنامه استفاده خواهد شد. </vt:lpstr>
      <vt:lpstr>تعيين اعتبار (روايي) پرسشنامه: مفهوم اعتبار به اين پرسش پاسخ مي دهد كه  ابزار اندازه گيري تا چه حد  ویژگی مورد  نظر را مي سنجد بدون آگاهي از اعتبار  ابزار اندازه گيري نمي توان به دقت داده هاي حاصل از آن اطمينان داشت.  اعتبار محتوا نوعي اعتبار است كه براي بررسي اجزاي تشكيل دهندة يك ابزار اندازه گيري به كار برده مي شود.  اگر سوال هاي پرسشنامه  معرف ويژگي ها و مهارت هاي ويژه اي باشد كه  محقق قصد اندازه گيري آنها را داشته باشد،آزمون داراي اعتبار محتوا است. اعتبار محتواي اين پرسشنامه توسط اساتيد راهنما و مشاور و چند نفر از افراد خبره مورد تأييد قرار گرفته است و از اعتبار لازم برخوردار مي باشد.  چون اين پرسشنامه  ساخته محقق است نياز بود روايي پرسشنامه از نظر نگارشي و محتوا بررسي گردد. </vt:lpstr>
      <vt:lpstr>تعيين  پايايي (قابليت اعتماد) پرسشنامه:  قابليت اعتماد يا  پايايي يكي از ويژگيهاي فني ابزار اندازه گيري است.  و با  اين  امر سر و كار دارد كه  ابزار اندازه گيري در شرايط يكسان تا چه اندازه نتايج يكساني به دست مي دهد.   در اين تحقيق به منظور تعيين پايايي آزمون از روش آلفاي كرونباخ استفاده گرديده است. اين روش براي محاسبه هماهنگي دروني ابزار اندازه گيري  كه خصيصه هاي مختلف را اندازه گيري مي كند به كار مي رود.  بنابراين به منظور اندازه گيري قابليت اعتماد، از روش آلفاي كرونباخ و با استفاده از نرم افزار Spss انجام گرديده است. بدين منظور يك نمونه اوليه شامل 20 پرسشنامه ، پيش آزمون گرديد  و سپس  با  استفاده از داده های  به دست آمده از این پرسش نامه ها و  به  کمک نرم افزار  آماری Spss  میزان  ضریب  اعتماد  با  روش  آلفای کرانباخ محاسبه شد. </vt:lpstr>
      <vt:lpstr>PowerPoint Presentation</vt:lpstr>
      <vt:lpstr>جامعة آماري: جامعه آماري اين پژوهش مديران و كارشناسان آموزشي سازمان ها ، شركت ها و كليه استفاده كنندگان (اعم از سازمان ها و دانشجويان سازمان هاي مختلف مشغول به تحصيل در اين گونه مراكز )  از دوره هاي آموزش الكترونيك  در دانشگاه هاي ايران مي باشند.  قلمرو مكاني تحقيق: قلمرو مكاني اين  تحقيق  كليه استفاده كنندگان  از سيستم آموزش الكترونيكي در استان قم مي باشد.  قلمرو زماني تحقيق: قلمرو زماني اين پژوهش اوايل بهمن ماه سال 89 تا اواخر خرداد 90 می باشد. </vt:lpstr>
      <vt:lpstr> </vt:lpstr>
      <vt:lpstr>به دليل اين كه تعداد جامعه آماري مشخص مي باشد و شانس افراد براي انتخاب شدن باهم يكسان است لذا از روش نمونه گيري تصادفي ساده استفاده مي شود. </vt:lpstr>
      <vt:lpstr>در اين بررسي براي آزمودن فرضيات تحقيق و يافتن پاسخ از آزمون تي -استيودنت و فريدمن ، در نرم افزار آماری (Spss) استفاده گردید.  علاوه بر بهره گیری از نرم افزار  فوق  به توصیف داده ها  از قبیل  جداول فراوانی، میانگین، مد، نما و ... توجه شده است.کلیه نتایج آماری در سطح اطمینان 95 درصد مورد تجزیه و تحلیل قرار گرفته است. </vt:lpstr>
      <vt:lpstr>PowerPoint Presentation</vt:lpstr>
      <vt:lpstr>PowerPoint Presentation</vt:lpstr>
      <vt:lpstr>PowerPoint Presentation</vt:lpstr>
      <vt:lpstr> </vt:lpstr>
      <vt:lpstr>PowerPoint Presentation</vt:lpstr>
      <vt:lpstr>PowerPoint Presentation</vt:lpstr>
      <vt:lpstr> </vt:lpstr>
      <vt:lpstr>آزمون فرضيه هاي تحقيق: چون متغير هاي تحقيق از نوع ترتيبي بوده به اين منظور از طريق آزمون كولموگروف و اسميرنوف  نرمال  بودن توزيع داده ها بررسي شد . پس از اطمينان از توزيع نرمال بودن داده ها، از آزمون t تک نمونه ای استفاده می شود.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Omid</dc:creator>
  <cp:lastModifiedBy>Ali</cp:lastModifiedBy>
  <cp:revision>382</cp:revision>
  <dcterms:created xsi:type="dcterms:W3CDTF">2014-02-12T04:26:14Z</dcterms:created>
  <dcterms:modified xsi:type="dcterms:W3CDTF">2016-02-09T20:05:54Z</dcterms:modified>
</cp:coreProperties>
</file>