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2"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D3C4023-C2F7-49F9-9E4F-1F527591A1B1}" type="datetimeFigureOut">
              <a:rPr lang="en-US" smtClean="0"/>
              <a:t>6/8/2015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1C49DE0-2FCE-49B5-BE33-20CA4125532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3C4023-C2F7-49F9-9E4F-1F527591A1B1}" type="datetimeFigureOut">
              <a:rPr lang="en-US" smtClean="0"/>
              <a:t>6/8/2015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C49DE0-2FCE-49B5-BE33-20CA4125532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3C4023-C2F7-49F9-9E4F-1F527591A1B1}" type="datetimeFigureOut">
              <a:rPr lang="en-US" smtClean="0"/>
              <a:t>6/8/2015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C49DE0-2FCE-49B5-BE33-20CA4125532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3C4023-C2F7-49F9-9E4F-1F527591A1B1}" type="datetimeFigureOut">
              <a:rPr lang="en-US" smtClean="0"/>
              <a:t>6/8/2015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C49DE0-2FCE-49B5-BE33-20CA4125532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D3C4023-C2F7-49F9-9E4F-1F527591A1B1}" type="datetimeFigureOut">
              <a:rPr lang="en-US" smtClean="0"/>
              <a:t>6/8/2015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C49DE0-2FCE-49B5-BE33-20CA4125532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D3C4023-C2F7-49F9-9E4F-1F527591A1B1}" type="datetimeFigureOut">
              <a:rPr lang="en-US" smtClean="0"/>
              <a:t>6/8/2015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C49DE0-2FCE-49B5-BE33-20CA4125532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D3C4023-C2F7-49F9-9E4F-1F527591A1B1}" type="datetimeFigureOut">
              <a:rPr lang="en-US" smtClean="0"/>
              <a:t>6/8/2015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1C49DE0-2FCE-49B5-BE33-20CA4125532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D3C4023-C2F7-49F9-9E4F-1F527591A1B1}" type="datetimeFigureOut">
              <a:rPr lang="en-US" smtClean="0"/>
              <a:t>6/8/2015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1C49DE0-2FCE-49B5-BE33-20CA4125532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D3C4023-C2F7-49F9-9E4F-1F527591A1B1}" type="datetimeFigureOut">
              <a:rPr lang="en-US" smtClean="0"/>
              <a:t>6/8/2015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1C49DE0-2FCE-49B5-BE33-20CA4125532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D3C4023-C2F7-49F9-9E4F-1F527591A1B1}" type="datetimeFigureOut">
              <a:rPr lang="en-US" smtClean="0"/>
              <a:t>6/8/2015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C49DE0-2FCE-49B5-BE33-20CA4125532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D3C4023-C2F7-49F9-9E4F-1F527591A1B1}" type="datetimeFigureOut">
              <a:rPr lang="en-US" smtClean="0"/>
              <a:t>6/8/2015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1C49DE0-2FCE-49B5-BE33-20CA4125532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D3C4023-C2F7-49F9-9E4F-1F527591A1B1}" type="datetimeFigureOut">
              <a:rPr lang="en-US" smtClean="0"/>
              <a:t>6/8/2015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C49DE0-2FCE-49B5-BE33-20CA4125532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sz="3600" b="1" dirty="0" smtClean="0">
                <a:solidFill>
                  <a:schemeClr val="accent2">
                    <a:lumMod val="75000"/>
                  </a:schemeClr>
                </a:solidFill>
              </a:rPr>
              <a:t>اعضا گروه :</a:t>
            </a:r>
          </a:p>
          <a:p>
            <a:pPr algn="r" rtl="1"/>
            <a:r>
              <a:rPr lang="fa-IR" sz="3600" b="1" dirty="0" smtClean="0"/>
              <a:t>مهدیس صفوی</a:t>
            </a:r>
          </a:p>
          <a:p>
            <a:pPr algn="r" rtl="1"/>
            <a:r>
              <a:rPr lang="fa-IR" sz="3600" b="1" dirty="0" smtClean="0"/>
              <a:t>بهشته نامدار</a:t>
            </a:r>
          </a:p>
          <a:p>
            <a:pPr algn="r" rtl="1"/>
            <a:r>
              <a:rPr lang="fa-IR" sz="3600" b="1" dirty="0" smtClean="0"/>
              <a:t>نگین نخکوب</a:t>
            </a:r>
            <a:endParaRPr lang="en-US" sz="3600" b="1" dirty="0"/>
          </a:p>
        </p:txBody>
      </p:sp>
      <p:sp>
        <p:nvSpPr>
          <p:cNvPr id="3" name="Title 2"/>
          <p:cNvSpPr>
            <a:spLocks noGrp="1"/>
          </p:cNvSpPr>
          <p:nvPr>
            <p:ph type="title"/>
          </p:nvPr>
        </p:nvSpPr>
        <p:spPr/>
        <p:txBody>
          <a:bodyPr>
            <a:normAutofit fontScale="90000"/>
          </a:bodyPr>
          <a:lstStyle/>
          <a:p>
            <a:pPr algn="r" rtl="1"/>
            <a:r>
              <a:rPr lang="fa-IR" dirty="0" smtClean="0">
                <a:solidFill>
                  <a:schemeClr val="accent1"/>
                </a:solidFill>
              </a:rPr>
              <a:t>فصل 11</a:t>
            </a:r>
            <a:br>
              <a:rPr lang="fa-IR" dirty="0" smtClean="0">
                <a:solidFill>
                  <a:schemeClr val="accent1"/>
                </a:solidFill>
              </a:rPr>
            </a:br>
            <a:r>
              <a:rPr lang="fa-IR" dirty="0" smtClean="0">
                <a:solidFill>
                  <a:schemeClr val="accent1"/>
                </a:solidFill>
              </a:rPr>
              <a:t>اتحادیه پولی اروپا</a:t>
            </a:r>
            <a:endParaRPr lang="en-US" dirty="0">
              <a:solidFill>
                <a:schemeClr val="accent1"/>
              </a:solidFill>
            </a:endParaRPr>
          </a:p>
        </p:txBody>
      </p:sp>
    </p:spTree>
    <p:extLst>
      <p:ext uri="{BB962C8B-B14F-4D97-AF65-F5344CB8AC3E}">
        <p14:creationId xmlns:p14="http://schemas.microsoft.com/office/powerpoint/2010/main" val="2548300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rtl="1"/>
            <a:r>
              <a:rPr lang="fa-IR" dirty="0" smtClean="0"/>
              <a:t>شورای اروپا متشکل از نخست وزیران کشورهای عضو جامعه با بزقراری اکو شالوده واحدی برای ذخیره پولی و ارزی پایه گذاری شده و تمامی اعضا موظفند از تاریخ شروع به کار 20 درصد ذخیره طلا و دلارشان را به صندوق ذخیره ارزی اروپا واریز و رسید دریافت کنند.  </a:t>
            </a:r>
            <a:endParaRPr lang="en-US" dirty="0"/>
          </a:p>
        </p:txBody>
      </p:sp>
      <p:sp>
        <p:nvSpPr>
          <p:cNvPr id="2" name="Title 1"/>
          <p:cNvSpPr>
            <a:spLocks noGrp="1"/>
          </p:cNvSpPr>
          <p:nvPr>
            <p:ph type="title"/>
          </p:nvPr>
        </p:nvSpPr>
        <p:spPr/>
        <p:txBody>
          <a:bodyPr>
            <a:normAutofit fontScale="90000"/>
          </a:bodyPr>
          <a:lstStyle/>
          <a:p>
            <a:pPr algn="r" rtl="1"/>
            <a:r>
              <a:rPr lang="fa-IR" sz="3200" dirty="0" smtClean="0">
                <a:solidFill>
                  <a:schemeClr val="bg2">
                    <a:lumMod val="50000"/>
                  </a:schemeClr>
                </a:solidFill>
              </a:rPr>
              <a:t/>
            </a:r>
            <a:br>
              <a:rPr lang="fa-IR" sz="3200" dirty="0" smtClean="0">
                <a:solidFill>
                  <a:schemeClr val="bg2">
                    <a:lumMod val="50000"/>
                  </a:schemeClr>
                </a:solidFill>
              </a:rPr>
            </a:br>
            <a:r>
              <a:rPr lang="fa-IR" sz="3200" dirty="0" smtClean="0">
                <a:solidFill>
                  <a:schemeClr val="bg2">
                    <a:lumMod val="50000"/>
                  </a:schemeClr>
                </a:solidFill>
              </a:rPr>
              <a:t/>
            </a:r>
            <a:br>
              <a:rPr lang="fa-IR" sz="3200" dirty="0" smtClean="0">
                <a:solidFill>
                  <a:schemeClr val="bg2">
                    <a:lumMod val="50000"/>
                  </a:schemeClr>
                </a:solidFill>
              </a:rPr>
            </a:br>
            <a:r>
              <a:rPr lang="fa-IR" sz="3200" dirty="0" smtClean="0">
                <a:solidFill>
                  <a:schemeClr val="bg2">
                    <a:lumMod val="50000"/>
                  </a:schemeClr>
                </a:solidFill>
              </a:rPr>
              <a:t>صندوق در شرف تاسیس ذخیره ارزی ونحوه استفاده از آن </a:t>
            </a:r>
            <a:br>
              <a:rPr lang="fa-IR" sz="3200" dirty="0" smtClean="0">
                <a:solidFill>
                  <a:schemeClr val="bg2">
                    <a:lumMod val="50000"/>
                  </a:schemeClr>
                </a:solidFill>
              </a:rPr>
            </a:br>
            <a:endParaRPr lang="en-US" sz="3200" dirty="0">
              <a:solidFill>
                <a:schemeClr val="bg2">
                  <a:lumMod val="50000"/>
                </a:schemeClr>
              </a:solidFill>
            </a:endParaRPr>
          </a:p>
        </p:txBody>
      </p:sp>
    </p:spTree>
    <p:extLst>
      <p:ext uri="{BB962C8B-B14F-4D97-AF65-F5344CB8AC3E}">
        <p14:creationId xmlns:p14="http://schemas.microsoft.com/office/powerpoint/2010/main" val="3771245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lgn="justLow" rtl="1">
              <a:buFont typeface="+mj-lt"/>
              <a:buAutoNum type="arabicPeriod"/>
            </a:pPr>
            <a:r>
              <a:rPr lang="fa-IR" dirty="0" smtClean="0"/>
              <a:t>آسان کردن مقررات مربوط به تسویه حساب های بانک های بدهکار به اکو</a:t>
            </a:r>
          </a:p>
          <a:p>
            <a:pPr marL="514350" indent="-514350" algn="justLow" rtl="1">
              <a:buFont typeface="+mj-lt"/>
              <a:buAutoNum type="arabicPeriod"/>
            </a:pPr>
            <a:r>
              <a:rPr lang="fa-IR" dirty="0" smtClean="0"/>
              <a:t>بالا بودن نرخ بهره اکو</a:t>
            </a:r>
          </a:p>
          <a:p>
            <a:pPr marL="514350" indent="-514350" algn="justLow" rtl="1">
              <a:buFont typeface="+mj-lt"/>
              <a:buAutoNum type="arabicPeriod"/>
            </a:pPr>
            <a:r>
              <a:rPr lang="fa-IR" dirty="0" smtClean="0"/>
              <a:t>باید  مکانیزم جدیدی بوجودآید تا بانک های مرکزی یازار مشترک بتوانند از طریق صندوق اروپایی ، قسمتی از سپرده اکو را به دلار تبدیل کنند و در راه اعطای تسهبلات کوتاه مدت به کار بگیرند.</a:t>
            </a:r>
          </a:p>
          <a:p>
            <a:pPr marL="0" indent="0" algn="justLow" rtl="1">
              <a:buNone/>
            </a:pPr>
            <a:endParaRPr lang="fa-IR" dirty="0" smtClean="0"/>
          </a:p>
          <a:p>
            <a:pPr marL="0" indent="0" algn="justLow" rtl="1">
              <a:buNone/>
            </a:pPr>
            <a:r>
              <a:rPr lang="fa-IR" dirty="0" smtClean="0"/>
              <a:t>   </a:t>
            </a:r>
            <a:endParaRPr lang="en-US" dirty="0"/>
          </a:p>
        </p:txBody>
      </p:sp>
      <p:sp>
        <p:nvSpPr>
          <p:cNvPr id="2" name="Title 1"/>
          <p:cNvSpPr>
            <a:spLocks noGrp="1"/>
          </p:cNvSpPr>
          <p:nvPr>
            <p:ph type="title"/>
          </p:nvPr>
        </p:nvSpPr>
        <p:spPr/>
        <p:txBody>
          <a:bodyPr>
            <a:normAutofit fontScale="90000"/>
          </a:bodyPr>
          <a:lstStyle/>
          <a:p>
            <a:pPr algn="r" rtl="1"/>
            <a:r>
              <a:rPr lang="fa-IR" sz="3600" dirty="0" smtClean="0">
                <a:solidFill>
                  <a:schemeClr val="bg2">
                    <a:lumMod val="50000"/>
                  </a:schemeClr>
                </a:solidFill>
              </a:rPr>
              <a:t/>
            </a:r>
            <a:br>
              <a:rPr lang="fa-IR" sz="3600" dirty="0" smtClean="0">
                <a:solidFill>
                  <a:schemeClr val="bg2">
                    <a:lumMod val="50000"/>
                  </a:schemeClr>
                </a:solidFill>
              </a:rPr>
            </a:br>
            <a:r>
              <a:rPr lang="fa-IR" sz="3600" dirty="0" smtClean="0">
                <a:solidFill>
                  <a:schemeClr val="bg2">
                    <a:lumMod val="50000"/>
                  </a:schemeClr>
                </a:solidFill>
              </a:rPr>
              <a:t>بهبود بخشی کاربرد اکو</a:t>
            </a:r>
            <a:endParaRPr lang="en-US" sz="3600" dirty="0">
              <a:solidFill>
                <a:schemeClr val="bg2">
                  <a:lumMod val="50000"/>
                </a:schemeClr>
              </a:solidFill>
            </a:endParaRPr>
          </a:p>
        </p:txBody>
      </p:sp>
    </p:spTree>
    <p:extLst>
      <p:ext uri="{BB962C8B-B14F-4D97-AF65-F5344CB8AC3E}">
        <p14:creationId xmlns:p14="http://schemas.microsoft.com/office/powerpoint/2010/main" val="3193771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fa-IR" dirty="0" smtClean="0"/>
              <a:t>1.بودجه،گمرک وآمار:</a:t>
            </a:r>
          </a:p>
          <a:p>
            <a:pPr algn="justLow" rtl="1"/>
            <a:r>
              <a:rPr lang="fa-IR" dirty="0" smtClean="0"/>
              <a:t>مرکز آمار بازار مشترک اروپا نیز اکو را به عنوان واحد پولی خویش به کار میگیرد تا بتواند برای محاسبه و مقایسه آمار،یک واحد مشترک در اختیار داشته باشد.</a:t>
            </a:r>
          </a:p>
          <a:p>
            <a:pPr algn="justLow" rtl="1"/>
            <a:r>
              <a:rPr lang="fa-IR" dirty="0" smtClean="0"/>
              <a:t>2.سیاست کشاورزی مشترک:</a:t>
            </a:r>
          </a:p>
          <a:p>
            <a:pPr algn="justLow" rtl="1"/>
            <a:r>
              <a:rPr lang="fa-IR" dirty="0" smtClean="0"/>
              <a:t>نظام قیمت گذاری کالاهای کشاورزی در متن سیاست کشاورزی مشترک برپایه اکو استوار است.این قیمت ها اوول به اکو تبدیل شده و سپس به ارز کشورهای غضو محاسبه می شود .   </a:t>
            </a:r>
          </a:p>
        </p:txBody>
      </p:sp>
      <p:sp>
        <p:nvSpPr>
          <p:cNvPr id="2" name="Title 1"/>
          <p:cNvSpPr>
            <a:spLocks noGrp="1"/>
          </p:cNvSpPr>
          <p:nvPr>
            <p:ph type="title"/>
          </p:nvPr>
        </p:nvSpPr>
        <p:spPr/>
        <p:txBody>
          <a:bodyPr>
            <a:normAutofit/>
          </a:bodyPr>
          <a:lstStyle/>
          <a:p>
            <a:pPr algn="justLow" rtl="1"/>
            <a:r>
              <a:rPr lang="fa-IR" sz="2800" dirty="0" smtClean="0">
                <a:solidFill>
                  <a:schemeClr val="bg2">
                    <a:lumMod val="50000"/>
                  </a:schemeClr>
                </a:solidFill>
              </a:rPr>
              <a:t/>
            </a:r>
            <a:br>
              <a:rPr lang="fa-IR" sz="2800" dirty="0" smtClean="0">
                <a:solidFill>
                  <a:schemeClr val="bg2">
                    <a:lumMod val="50000"/>
                  </a:schemeClr>
                </a:solidFill>
              </a:rPr>
            </a:br>
            <a:r>
              <a:rPr lang="fa-IR" sz="2800" dirty="0" smtClean="0">
                <a:solidFill>
                  <a:schemeClr val="bg2">
                    <a:lumMod val="50000"/>
                  </a:schemeClr>
                </a:solidFill>
              </a:rPr>
              <a:t>به کارگیری اکو توسط سازمان ها و ارگان های بازار مشترک</a:t>
            </a:r>
            <a:endParaRPr lang="en-US" sz="2800" dirty="0">
              <a:solidFill>
                <a:schemeClr val="bg2">
                  <a:lumMod val="50000"/>
                </a:schemeClr>
              </a:solidFill>
            </a:endParaRPr>
          </a:p>
        </p:txBody>
      </p:sp>
    </p:spTree>
    <p:extLst>
      <p:ext uri="{BB962C8B-B14F-4D97-AF65-F5344CB8AC3E}">
        <p14:creationId xmlns:p14="http://schemas.microsoft.com/office/powerpoint/2010/main" val="125071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fa-IR" dirty="0" smtClean="0"/>
              <a:t>3.صندوق کمک های توسعه اقتصادی به کشورها:</a:t>
            </a:r>
          </a:p>
          <a:p>
            <a:pPr algn="justLow" rtl="1"/>
            <a:r>
              <a:rPr lang="fa-IR" dirty="0" smtClean="0"/>
              <a:t>صندوق های اروپایی برای کمک به پیشرفت که براساس قرارداد «لومه» با 60 کشور آفریقایی جزایر کارائیب و کشورهای خاصی منعقد شده،پول «اکو»را ملاک عکل قرار میدهد.</a:t>
            </a:r>
          </a:p>
          <a:p>
            <a:pPr algn="justLow" rtl="1"/>
            <a:r>
              <a:rPr lang="fa-IR" dirty="0" smtClean="0"/>
              <a:t>4.بانک سرمایه گذاری اروپائی:</a:t>
            </a:r>
          </a:p>
          <a:p>
            <a:pPr algn="justLow" rtl="1"/>
            <a:r>
              <a:rPr lang="fa-IR" dirty="0" smtClean="0"/>
              <a:t>بانک سرمایه گذاری اروپائی اولین بانک اختصاصی بازار مشترک است که برای تامین سرمایه گذاری بلندمدت پیش قدم شد واوراق قرضه خاصی را به نام اکو برای فروش گذاشت و از این راه به پیشرفت بازار آزاد سرمایه گذاری کمک کرد.</a:t>
            </a:r>
          </a:p>
          <a:p>
            <a:pPr algn="justLow" rtl="1"/>
            <a:endParaRPr lang="en-US" dirty="0"/>
          </a:p>
        </p:txBody>
      </p:sp>
      <p:sp>
        <p:nvSpPr>
          <p:cNvPr id="2" name="Title 1"/>
          <p:cNvSpPr>
            <a:spLocks noGrp="1"/>
          </p:cNvSpPr>
          <p:nvPr>
            <p:ph type="title"/>
          </p:nvPr>
        </p:nvSpPr>
        <p:spPr/>
        <p:txBody>
          <a:bodyPr/>
          <a:lstStyle/>
          <a:p>
            <a:pPr rtl="1"/>
            <a:endParaRPr lang="en-US" dirty="0"/>
          </a:p>
        </p:txBody>
      </p:sp>
    </p:spTree>
    <p:extLst>
      <p:ext uri="{BB962C8B-B14F-4D97-AF65-F5344CB8AC3E}">
        <p14:creationId xmlns:p14="http://schemas.microsoft.com/office/powerpoint/2010/main" val="380618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5.اکو نظام های همیاری:</a:t>
            </a:r>
          </a:p>
          <a:p>
            <a:pPr algn="r" rtl="1"/>
            <a:r>
              <a:rPr lang="fa-IR" dirty="0" smtClean="0"/>
              <a:t>این نوع نظام همیاری بوسیله کشورهای عضو برای مواردی که به طور موقت در ترازنامه پرداخت ودریافت ها مشکل پیش میآید، به کار می رود.</a:t>
            </a:r>
          </a:p>
          <a:p>
            <a:pPr algn="r" rtl="1"/>
            <a:r>
              <a:rPr lang="fa-IR" dirty="0" smtClean="0"/>
              <a:t>  </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928458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rtl="1"/>
            <a:r>
              <a:rPr lang="fa-IR" dirty="0" smtClean="0"/>
              <a:t>1.اکو دارای مزایای ویژه ای شدتا در سازماندهی معاملات پولی ونظام پولی اروپائی به عنوان سبدپولی بکار رود.</a:t>
            </a:r>
          </a:p>
          <a:p>
            <a:pPr algn="justLow" rtl="1"/>
            <a:r>
              <a:rPr lang="fa-IR" dirty="0" smtClean="0"/>
              <a:t>2.تقویت فعالیت بازار معاملات به اکو توسط بانک های تجاری باعث شد که قدرت کشش اکو در نظام پولی اروپاسس به رسمیت شناخته شود.</a:t>
            </a:r>
          </a:p>
          <a:p>
            <a:pPr marL="0" indent="0" algn="justLow" rtl="1">
              <a:buNone/>
            </a:pPr>
            <a:r>
              <a:rPr lang="fa-IR" dirty="0" smtClean="0"/>
              <a:t>3.حمایت از بکارگیری اکو توسط موسسات خصوصی درون سازمان های بازار</a:t>
            </a:r>
            <a:endParaRPr lang="en-US" dirty="0"/>
          </a:p>
        </p:txBody>
      </p:sp>
      <p:sp>
        <p:nvSpPr>
          <p:cNvPr id="2" name="Title 1"/>
          <p:cNvSpPr>
            <a:spLocks noGrp="1"/>
          </p:cNvSpPr>
          <p:nvPr>
            <p:ph type="title"/>
          </p:nvPr>
        </p:nvSpPr>
        <p:spPr/>
        <p:txBody>
          <a:bodyPr/>
          <a:lstStyle/>
          <a:p>
            <a:pPr algn="r" rtl="1"/>
            <a:r>
              <a:rPr lang="fa-IR" dirty="0" smtClean="0">
                <a:solidFill>
                  <a:schemeClr val="accent1"/>
                </a:solidFill>
              </a:rPr>
              <a:t>دلایل ایجاد بازار معاملات با اکو</a:t>
            </a:r>
            <a:endParaRPr lang="en-US" dirty="0">
              <a:solidFill>
                <a:schemeClr val="accent1"/>
              </a:solidFill>
            </a:endParaRPr>
          </a:p>
        </p:txBody>
      </p:sp>
    </p:spTree>
    <p:extLst>
      <p:ext uri="{BB962C8B-B14F-4D97-AF65-F5344CB8AC3E}">
        <p14:creationId xmlns:p14="http://schemas.microsoft.com/office/powerpoint/2010/main" val="2383762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Low" rtl="1"/>
            <a:r>
              <a:rPr lang="fa-IR" sz="2800" dirty="0" smtClean="0"/>
              <a:t>1.اکو به عنوان سبد پولی کشورهای عضو دارای مشخصه متوسط پول های داخل سبد است.</a:t>
            </a:r>
          </a:p>
          <a:p>
            <a:pPr marL="0" indent="0" algn="justLow" rtl="1">
              <a:buNone/>
            </a:pPr>
            <a:r>
              <a:rPr lang="fa-IR" sz="2800" dirty="0" smtClean="0"/>
              <a:t>2.مکانیزم تبدیل ارز در نظام پولی اروپائی با نوسان ارز های مشترک در برابر یکدیگر متناسب و متعادل است.در موارد تجاری یا سرمایه گذاری اگر اکو بکاررفته شود،مزایای آن عبارتست از:</a:t>
            </a:r>
          </a:p>
          <a:p>
            <a:pPr marL="0" indent="0" algn="justLow" rtl="1">
              <a:buNone/>
            </a:pPr>
            <a:r>
              <a:rPr lang="fa-IR" sz="2800" dirty="0" smtClean="0"/>
              <a:t>1.اگر جریان پرداخت و دریافت بین چند کشور عضو جامعه به اکو انجام پذیرد،عملیات صندوقداری و حسابداری آسان تر می گردد.</a:t>
            </a:r>
          </a:p>
          <a:p>
            <a:pPr marL="0" indent="0" algn="justLow" rtl="1">
              <a:buNone/>
            </a:pPr>
            <a:r>
              <a:rPr lang="fa-IR" sz="2800" dirty="0" smtClean="0"/>
              <a:t>2.اگر در معاملات داخل جامعه بین طرفین معامله توافق پرداخت پولی به اکو انجام گیرد،در این صورت خطر کاهش یا افزایش نرخ تبدیل ارز محدودتر میگردد. </a:t>
            </a:r>
            <a:endParaRPr lang="en-US" sz="2800" dirty="0"/>
          </a:p>
        </p:txBody>
      </p:sp>
      <p:sp>
        <p:nvSpPr>
          <p:cNvPr id="2" name="Title 1"/>
          <p:cNvSpPr>
            <a:spLocks noGrp="1"/>
          </p:cNvSpPr>
          <p:nvPr>
            <p:ph type="title"/>
          </p:nvPr>
        </p:nvSpPr>
        <p:spPr/>
        <p:txBody>
          <a:bodyPr/>
          <a:lstStyle/>
          <a:p>
            <a:pPr algn="r" rtl="1"/>
            <a:r>
              <a:rPr lang="fa-IR" dirty="0" smtClean="0">
                <a:solidFill>
                  <a:schemeClr val="accent1"/>
                </a:solidFill>
              </a:rPr>
              <a:t>مزایای ویژه اکو:</a:t>
            </a:r>
            <a:endParaRPr lang="en-US" dirty="0">
              <a:solidFill>
                <a:schemeClr val="accent1"/>
              </a:solidFill>
            </a:endParaRPr>
          </a:p>
        </p:txBody>
      </p:sp>
    </p:spTree>
    <p:extLst>
      <p:ext uri="{BB962C8B-B14F-4D97-AF65-F5344CB8AC3E}">
        <p14:creationId xmlns:p14="http://schemas.microsoft.com/office/powerpoint/2010/main" val="3672760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chemeClr val="accent1"/>
                </a:solidFill>
              </a:rPr>
              <a:t>برنامه زمانی انتقال</a:t>
            </a:r>
            <a:endParaRPr lang="en-US" dirty="0">
              <a:solidFill>
                <a:schemeClr val="accent1"/>
              </a:solidFill>
            </a:endParaRPr>
          </a:p>
        </p:txBody>
      </p:sp>
      <p:sp>
        <p:nvSpPr>
          <p:cNvPr id="2" name="Content Placeholder 1"/>
          <p:cNvSpPr>
            <a:spLocks noGrp="1"/>
          </p:cNvSpPr>
          <p:nvPr>
            <p:ph idx="1"/>
          </p:nvPr>
        </p:nvSpPr>
        <p:spPr/>
        <p:txBody>
          <a:bodyPr/>
          <a:lstStyle/>
          <a:p>
            <a:pPr marL="0" indent="0" algn="r">
              <a:buNone/>
            </a:pPr>
            <a:r>
              <a:rPr lang="fa-IR" dirty="0" smtClean="0"/>
              <a:t>در قرارداد ماستریخت برای تحقق اتحادیه پولی یک برنامه 3 مرحله ای در نظر گرفته شده است.</a:t>
            </a:r>
          </a:p>
          <a:p>
            <a:pPr marL="0" indent="0" algn="r">
              <a:buNone/>
            </a:pPr>
            <a:r>
              <a:rPr lang="fa-IR" dirty="0" smtClean="0"/>
              <a:t>در سال 1955 شورای اروپا سیاست هایی را طرح ریزی کرد و طی آن اصول سازمانی و تکنیکی تبدیل واحد پولی کشورها به پول واحد اروپا (یورو) را ترسیم کرد.</a:t>
            </a:r>
            <a:endParaRPr lang="en-US" dirty="0"/>
          </a:p>
        </p:txBody>
      </p:sp>
    </p:spTree>
    <p:extLst>
      <p:ext uri="{BB962C8B-B14F-4D97-AF65-F5344CB8AC3E}">
        <p14:creationId xmlns:p14="http://schemas.microsoft.com/office/powerpoint/2010/main" val="408817332"/>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04800"/>
            <a:ext cx="7467600" cy="1143000"/>
          </a:xfrm>
        </p:spPr>
        <p:txBody>
          <a:bodyPr/>
          <a:lstStyle/>
          <a:p>
            <a:pPr algn="r"/>
            <a:r>
              <a:rPr lang="fa-IR" dirty="0" smtClean="0">
                <a:solidFill>
                  <a:schemeClr val="accent1"/>
                </a:solidFill>
              </a:rPr>
              <a:t>مرحله اول</a:t>
            </a:r>
            <a:endParaRPr lang="en-US" dirty="0">
              <a:solidFill>
                <a:schemeClr val="accent1"/>
              </a:solidFill>
            </a:endParaRPr>
          </a:p>
        </p:txBody>
      </p:sp>
      <p:sp>
        <p:nvSpPr>
          <p:cNvPr id="2" name="Content Placeholder 1"/>
          <p:cNvSpPr>
            <a:spLocks noGrp="1"/>
          </p:cNvSpPr>
          <p:nvPr>
            <p:ph idx="1"/>
          </p:nvPr>
        </p:nvSpPr>
        <p:spPr>
          <a:xfrm>
            <a:off x="685800" y="1600200"/>
            <a:ext cx="7467600" cy="4953000"/>
          </a:xfrm>
        </p:spPr>
        <p:txBody>
          <a:bodyPr>
            <a:normAutofit/>
          </a:bodyPr>
          <a:lstStyle/>
          <a:p>
            <a:pPr algn="r" rtl="1"/>
            <a:r>
              <a:rPr lang="fa-IR" sz="2600" dirty="0" smtClean="0"/>
              <a:t>آزاد کردن کامل انتقال سرمایه</a:t>
            </a:r>
          </a:p>
          <a:p>
            <a:pPr algn="r" rtl="1"/>
            <a:r>
              <a:rPr lang="fa-IR" sz="2600" dirty="0" smtClean="0"/>
              <a:t>ایجاد همکاری کامل بانک های مرکزی کشورهای عضو</a:t>
            </a:r>
          </a:p>
          <a:p>
            <a:pPr algn="r" rtl="1"/>
            <a:r>
              <a:rPr lang="fa-IR" sz="2600" dirty="0" smtClean="0"/>
              <a:t>نزدیک ترشدن سیاست اقتصادی دولت های عضو به یکدیگر</a:t>
            </a:r>
          </a:p>
          <a:p>
            <a:pPr algn="r" rtl="1"/>
            <a:r>
              <a:rPr lang="fa-IR" sz="2600" dirty="0" smtClean="0"/>
              <a:t>تبدیل بازارهای کشورهای عضو</a:t>
            </a:r>
            <a:r>
              <a:rPr lang="en-US" sz="2600" dirty="0" smtClean="0"/>
              <a:t> </a:t>
            </a:r>
            <a:r>
              <a:rPr lang="fa-IR" sz="2600" dirty="0" smtClean="0"/>
              <a:t>به بازار واحد داخلی</a:t>
            </a:r>
          </a:p>
          <a:p>
            <a:pPr algn="r" rtl="1"/>
            <a:r>
              <a:rPr lang="fa-IR" sz="2600" dirty="0" smtClean="0"/>
              <a:t>ثبات نسبت پول این کشورها به یکدیگر</a:t>
            </a:r>
            <a:endParaRPr lang="en-US" sz="2600" dirty="0"/>
          </a:p>
        </p:txBody>
      </p:sp>
    </p:spTree>
    <p:extLst>
      <p:ext uri="{BB962C8B-B14F-4D97-AF65-F5344CB8AC3E}">
        <p14:creationId xmlns:p14="http://schemas.microsoft.com/office/powerpoint/2010/main" val="3135103256"/>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accent1"/>
                </a:solidFill>
              </a:rPr>
              <a:t>مرحله دوم(تمرین)</a:t>
            </a:r>
            <a:endParaRPr lang="en-US" dirty="0">
              <a:solidFill>
                <a:schemeClr val="accent1"/>
              </a:solidFill>
            </a:endParaRPr>
          </a:p>
        </p:txBody>
      </p:sp>
      <p:sp>
        <p:nvSpPr>
          <p:cNvPr id="3" name="Content Placeholder 2"/>
          <p:cNvSpPr>
            <a:spLocks noGrp="1"/>
          </p:cNvSpPr>
          <p:nvPr>
            <p:ph idx="1"/>
          </p:nvPr>
        </p:nvSpPr>
        <p:spPr/>
        <p:txBody>
          <a:bodyPr>
            <a:normAutofit/>
          </a:bodyPr>
          <a:lstStyle/>
          <a:p>
            <a:pPr algn="r" rtl="1"/>
            <a:r>
              <a:rPr lang="fa-IR" dirty="0" smtClean="0"/>
              <a:t>تاسیس موسسه پول اروپا در فرانکفورت</a:t>
            </a:r>
          </a:p>
          <a:p>
            <a:pPr algn="r" rtl="1"/>
            <a:r>
              <a:rPr lang="fa-IR" dirty="0" smtClean="0"/>
              <a:t>نظارت بر بودجه کشورها</a:t>
            </a:r>
          </a:p>
          <a:p>
            <a:pPr algn="r" rtl="1"/>
            <a:r>
              <a:rPr lang="fa-IR" dirty="0" smtClean="0"/>
              <a:t>تعیین ضوابط محاسباتی غیرقابل برگشت برای همسان کردن پول کشورهای عضو</a:t>
            </a:r>
          </a:p>
          <a:p>
            <a:pPr algn="r" rtl="1"/>
            <a:r>
              <a:rPr lang="fa-IR" dirty="0" smtClean="0"/>
              <a:t>تعیین کشورهای واجد شرایط برای عضویت</a:t>
            </a:r>
          </a:p>
          <a:p>
            <a:pPr algn="r" rtl="1"/>
            <a:r>
              <a:rPr lang="fa-IR" dirty="0" smtClean="0"/>
              <a:t>تعیین هییت مدیره بانک مرکزی اروپاو سیستم آن</a:t>
            </a:r>
          </a:p>
          <a:p>
            <a:pPr algn="r" rtl="1"/>
            <a:r>
              <a:rPr lang="fa-IR" dirty="0" smtClean="0"/>
              <a:t>تدوین آیین نامه لازم  برای اجرای مرحله سوم</a:t>
            </a:r>
          </a:p>
          <a:p>
            <a:pPr algn="r" rtl="1"/>
            <a:endParaRPr lang="fa-IR" dirty="0" smtClean="0"/>
          </a:p>
          <a:p>
            <a:pPr algn="r" rtl="1"/>
            <a:endParaRPr lang="en-US" dirty="0"/>
          </a:p>
        </p:txBody>
      </p:sp>
    </p:spTree>
    <p:extLst>
      <p:ext uri="{BB962C8B-B14F-4D97-AF65-F5344CB8AC3E}">
        <p14:creationId xmlns:p14="http://schemas.microsoft.com/office/powerpoint/2010/main" val="419670179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fa-IR" dirty="0" smtClean="0">
                <a:solidFill>
                  <a:schemeClr val="bg2">
                    <a:lumMod val="50000"/>
                  </a:schemeClr>
                </a:solidFill>
              </a:rPr>
              <a:t>اتحادیه پولی اروپا</a:t>
            </a:r>
            <a:endParaRPr lang="en-US" dirty="0">
              <a:solidFill>
                <a:schemeClr val="bg2">
                  <a:lumMod val="50000"/>
                </a:schemeClr>
              </a:solidFill>
            </a:endParaRPr>
          </a:p>
        </p:txBody>
      </p:sp>
      <p:sp>
        <p:nvSpPr>
          <p:cNvPr id="3" name="Subtitle 2"/>
          <p:cNvSpPr>
            <a:spLocks noGrp="1"/>
          </p:cNvSpPr>
          <p:nvPr>
            <p:ph type="subTitle" idx="1"/>
          </p:nvPr>
        </p:nvSpPr>
        <p:spPr>
          <a:xfrm>
            <a:off x="838200" y="1066800"/>
            <a:ext cx="7315200" cy="4495800"/>
          </a:xfrm>
        </p:spPr>
        <p:txBody>
          <a:bodyPr>
            <a:normAutofit/>
          </a:bodyPr>
          <a:lstStyle/>
          <a:p>
            <a:pPr algn="just" rtl="1"/>
            <a:r>
              <a:rPr lang="fa-IR" dirty="0" smtClean="0">
                <a:latin typeface="Narkisim" panose="020E0502050101010101" pitchFamily="34" charset="-79"/>
              </a:rPr>
              <a:t>تشکیل اتحادیه پولی اروپا یکی از گام هایی است که توسط کشور های عضو اتحادیه اروپا به منظور وحدت هرچه بیشتر در سال های اخیر برداشته شده است. </a:t>
            </a:r>
          </a:p>
          <a:p>
            <a:pPr algn="just" rtl="1"/>
            <a:r>
              <a:rPr lang="fa-IR" dirty="0" smtClean="0">
                <a:latin typeface="Narkisim" panose="020E0502050101010101" pitchFamily="34" charset="-79"/>
                <a:cs typeface="Narkisim" panose="020E0502050101010101" pitchFamily="34" charset="-79"/>
              </a:rPr>
              <a:t>رویای اروپای واحد از دیرباز تا کنون مورد توجه اروپاییان بوده است .در این راستا پیمان ماستریخت بزرگترین گام در این خصوص محسوب می شود.از جمله این توافق ها ایجاد واحد پولی (</a:t>
            </a:r>
            <a:r>
              <a:rPr lang="en-US" dirty="0" smtClean="0">
                <a:latin typeface="Narkisim" panose="020E0502050101010101" pitchFamily="34" charset="-79"/>
                <a:cs typeface="Narkisim" panose="020E0502050101010101" pitchFamily="34" charset="-79"/>
              </a:rPr>
              <a:t>EURO</a:t>
            </a:r>
            <a:r>
              <a:rPr lang="fa-IR" dirty="0" smtClean="0">
                <a:latin typeface="Narkisim" panose="020E0502050101010101" pitchFamily="34" charset="-79"/>
                <a:cs typeface="Narkisim" panose="020E0502050101010101" pitchFamily="34" charset="-79"/>
              </a:rPr>
              <a:t>) بوده است</a:t>
            </a:r>
            <a:endParaRPr lang="en-US" dirty="0">
              <a:latin typeface="Narkisim" panose="020E0502050101010101" pitchFamily="34" charset="-79"/>
              <a:cs typeface="Narkisim" panose="020E0502050101010101" pitchFamily="34" charset="-79"/>
            </a:endParaRPr>
          </a:p>
        </p:txBody>
      </p:sp>
    </p:spTree>
    <p:extLst>
      <p:ext uri="{BB962C8B-B14F-4D97-AF65-F5344CB8AC3E}">
        <p14:creationId xmlns:p14="http://schemas.microsoft.com/office/powerpoint/2010/main" val="2764778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accent1"/>
                </a:solidFill>
              </a:rPr>
              <a:t>مرحله سوم</a:t>
            </a:r>
            <a:endParaRPr lang="en-US" dirty="0">
              <a:solidFill>
                <a:schemeClr val="accent1"/>
              </a:solidFill>
            </a:endParaRPr>
          </a:p>
        </p:txBody>
      </p:sp>
      <p:sp>
        <p:nvSpPr>
          <p:cNvPr id="3" name="Content Placeholder 2"/>
          <p:cNvSpPr>
            <a:spLocks noGrp="1"/>
          </p:cNvSpPr>
          <p:nvPr>
            <p:ph idx="1"/>
          </p:nvPr>
        </p:nvSpPr>
        <p:spPr/>
        <p:txBody>
          <a:bodyPr/>
          <a:lstStyle/>
          <a:p>
            <a:pPr algn="r" rtl="1"/>
            <a:r>
              <a:rPr lang="fa-IR" dirty="0" smtClean="0"/>
              <a:t>سال 1999 با تعیین قابل برگشت بودن،نرخ پول کشورهای واجد شرایط نسبت به یکدیگر و نسبت به واحد پولی اروپا آغاز شد.</a:t>
            </a:r>
          </a:p>
          <a:p>
            <a:pPr algn="r" rtl="1"/>
            <a:r>
              <a:rPr lang="fa-IR" dirty="0" smtClean="0"/>
              <a:t>بانک مرکزی هم مسوولیت  واحد پولی را به عهده گرفت.</a:t>
            </a:r>
          </a:p>
          <a:p>
            <a:pPr algn="r" rtl="1"/>
            <a:r>
              <a:rPr lang="fa-IR" dirty="0" smtClean="0"/>
              <a:t>از نظر تکنیک تولید پول(یورو)به صورت نقد وجود نداشت.</a:t>
            </a:r>
          </a:p>
          <a:p>
            <a:pPr algn="r" rtl="1"/>
            <a:r>
              <a:rPr lang="fa-IR" dirty="0" smtClean="0"/>
              <a:t>نرخ ارز در بازارهای ارزی اعلام می شد.</a:t>
            </a:r>
            <a:endParaRPr lang="en-US" dirty="0"/>
          </a:p>
        </p:txBody>
      </p:sp>
    </p:spTree>
    <p:extLst>
      <p:ext uri="{BB962C8B-B14F-4D97-AF65-F5344CB8AC3E}">
        <p14:creationId xmlns:p14="http://schemas.microsoft.com/office/powerpoint/2010/main" val="2459278928"/>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accent1"/>
                </a:solidFill>
              </a:rPr>
              <a:t>ضوابط ادغام</a:t>
            </a:r>
            <a:endParaRPr lang="en-US" dirty="0">
              <a:solidFill>
                <a:schemeClr val="accent1"/>
              </a:solidFill>
            </a:endParaRPr>
          </a:p>
        </p:txBody>
      </p:sp>
      <p:sp>
        <p:nvSpPr>
          <p:cNvPr id="3" name="Content Placeholder 2"/>
          <p:cNvSpPr>
            <a:spLocks noGrp="1"/>
          </p:cNvSpPr>
          <p:nvPr>
            <p:ph idx="1"/>
          </p:nvPr>
        </p:nvSpPr>
        <p:spPr/>
        <p:txBody>
          <a:bodyPr/>
          <a:lstStyle/>
          <a:p>
            <a:pPr algn="r" rtl="1"/>
            <a:r>
              <a:rPr lang="fa-IR" dirty="0" smtClean="0"/>
              <a:t>در سال قبل از ورود به مرحله سوم،تورم کشور نباید بیشتر از 1.5 درصد از کشوری که حداقل تورم را دارد بیشتر باشد.</a:t>
            </a:r>
          </a:p>
          <a:p>
            <a:pPr algn="r" rtl="1"/>
            <a:r>
              <a:rPr lang="fa-IR" dirty="0" smtClean="0"/>
              <a:t>قرضه جدید دولت نباید هر سال از 3درصد تولید ناخالص ملی تجاوز نماید،مگر در استثنا</a:t>
            </a:r>
          </a:p>
          <a:p>
            <a:pPr algn="r" rtl="1"/>
            <a:r>
              <a:rPr lang="fa-IR" dirty="0" smtClean="0"/>
              <a:t>کل بدهی های دولت نباید از 60% تولید ناخالص ملی بیشتر باشد.</a:t>
            </a:r>
            <a:endParaRPr lang="en-US" dirty="0"/>
          </a:p>
        </p:txBody>
      </p:sp>
    </p:spTree>
    <p:extLst>
      <p:ext uri="{BB962C8B-B14F-4D97-AF65-F5344CB8AC3E}">
        <p14:creationId xmlns:p14="http://schemas.microsoft.com/office/powerpoint/2010/main" val="3148744374"/>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dirty="0">
                <a:solidFill>
                  <a:schemeClr val="accent1"/>
                </a:solidFill>
              </a:rPr>
              <a:t>دلایل عدم عضویت برخی از کشورها در سیستم پولی اروپا</a:t>
            </a:r>
            <a:endParaRPr lang="en-US" sz="3200" dirty="0">
              <a:solidFill>
                <a:schemeClr val="accent1"/>
              </a:solidFill>
            </a:endParaRPr>
          </a:p>
        </p:txBody>
      </p:sp>
      <p:sp>
        <p:nvSpPr>
          <p:cNvPr id="3" name="Content Placeholder 2"/>
          <p:cNvSpPr>
            <a:spLocks noGrp="1"/>
          </p:cNvSpPr>
          <p:nvPr>
            <p:ph idx="1"/>
          </p:nvPr>
        </p:nvSpPr>
        <p:spPr/>
        <p:txBody>
          <a:bodyPr>
            <a:normAutofit/>
          </a:bodyPr>
          <a:lstStyle/>
          <a:p>
            <a:pPr marL="457200" indent="-457200" algn="r" rtl="1">
              <a:buFont typeface="Courier New" panose="02070309020205020404" pitchFamily="49" charset="0"/>
              <a:buChar char="o"/>
            </a:pPr>
            <a:r>
              <a:rPr lang="fa-IR" dirty="0" smtClean="0"/>
              <a:t>انگلستان:</a:t>
            </a:r>
          </a:p>
          <a:p>
            <a:pPr marL="0" indent="0" algn="r" rtl="1">
              <a:buNone/>
            </a:pPr>
            <a:r>
              <a:rPr lang="fa-IR" dirty="0" smtClean="0"/>
              <a:t>الف:یکی از موارد ایراد مشکل انتخاب ارزش برابری 2.59 مارک آلمان برای هر لیره استرلینگ در سبدپولی می باشد.استدلال می شود که این نرخ بالا موقعیت رقابتی بریتانیا را در بازارهای صادراتی بین المللی تضعیف می کند.</a:t>
            </a:r>
          </a:p>
          <a:p>
            <a:pPr marL="0" indent="0" algn="r" rtl="1">
              <a:buNone/>
            </a:pPr>
            <a:endParaRPr lang="fa-IR" dirty="0" smtClean="0"/>
          </a:p>
          <a:p>
            <a:pPr marL="0" indent="0" algn="r" rtl="1">
              <a:buNone/>
            </a:pPr>
            <a:r>
              <a:rPr lang="fa-IR" dirty="0" smtClean="0"/>
              <a:t>ب:دلیل دوم اختلاف نرخ تورم بریتانیا در مقایسه با سایر ممالک عضو اتحادیه خصوصا آلمان(حدود 3درصد)می باشد.</a:t>
            </a:r>
            <a:endParaRPr lang="en-US" dirty="0"/>
          </a:p>
        </p:txBody>
      </p:sp>
    </p:spTree>
    <p:extLst>
      <p:ext uri="{BB962C8B-B14F-4D97-AF65-F5344CB8AC3E}">
        <p14:creationId xmlns:p14="http://schemas.microsoft.com/office/powerpoint/2010/main" val="183609157"/>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dirty="0" smtClean="0"/>
              <a:t>دانمارک:دانمارک این موضوع را به همه پرسی گذاشت اما مردم دانمارک حاضر نشدند به این نظام جدید پولی  بپیوندند.</a:t>
            </a:r>
          </a:p>
          <a:p>
            <a:pPr algn="r" rtl="1"/>
            <a:endParaRPr lang="fa-IR" dirty="0" smtClean="0"/>
          </a:p>
          <a:p>
            <a:pPr algn="r" rtl="1"/>
            <a:r>
              <a:rPr lang="fa-IR" dirty="0" smtClean="0"/>
              <a:t>یونان:یونان به این دلیل که واجد شرایط لازم برای عضویت نبوده است هنوز به این سیستم نپیوسته است.</a:t>
            </a:r>
          </a:p>
        </p:txBody>
      </p:sp>
    </p:spTree>
    <p:extLst>
      <p:ext uri="{BB962C8B-B14F-4D97-AF65-F5344CB8AC3E}">
        <p14:creationId xmlns:p14="http://schemas.microsoft.com/office/powerpoint/2010/main" val="1572947117"/>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239000" cy="1143000"/>
          </a:xfrm>
        </p:spPr>
        <p:txBody>
          <a:bodyPr>
            <a:normAutofit fontScale="90000"/>
          </a:bodyPr>
          <a:lstStyle/>
          <a:p>
            <a:pPr algn="r" rtl="1"/>
            <a:r>
              <a:rPr lang="fa-IR" dirty="0" smtClean="0">
                <a:solidFill>
                  <a:schemeClr val="accent1"/>
                </a:solidFill>
              </a:rPr>
              <a:t/>
            </a:r>
            <a:br>
              <a:rPr lang="fa-IR" dirty="0" smtClean="0">
                <a:solidFill>
                  <a:schemeClr val="accent1"/>
                </a:solidFill>
              </a:rPr>
            </a:br>
            <a:r>
              <a:rPr lang="fa-IR" dirty="0">
                <a:solidFill>
                  <a:schemeClr val="accent1"/>
                </a:solidFill>
              </a:rPr>
              <a:t/>
            </a:r>
            <a:br>
              <a:rPr lang="fa-IR" dirty="0">
                <a:solidFill>
                  <a:schemeClr val="accent1"/>
                </a:solidFill>
              </a:rPr>
            </a:br>
            <a:r>
              <a:rPr lang="fa-IR" dirty="0">
                <a:solidFill>
                  <a:schemeClr val="accent1"/>
                </a:solidFill>
              </a:rPr>
              <a:t/>
            </a:r>
            <a:br>
              <a:rPr lang="fa-IR" dirty="0">
                <a:solidFill>
                  <a:schemeClr val="accent1"/>
                </a:solidFill>
              </a:rPr>
            </a:br>
            <a:r>
              <a:rPr lang="fa-IR" dirty="0" smtClean="0">
                <a:solidFill>
                  <a:schemeClr val="accent1"/>
                </a:solidFill>
              </a:rPr>
              <a:t>تاثیرات یورو بر حوزه نفوذ خود</a:t>
            </a:r>
            <a:endParaRPr lang="en-US" dirty="0">
              <a:solidFill>
                <a:schemeClr val="accent1"/>
              </a:solidFill>
            </a:endParaRPr>
          </a:p>
        </p:txBody>
      </p:sp>
      <p:sp>
        <p:nvSpPr>
          <p:cNvPr id="3" name="Content Placeholder 2"/>
          <p:cNvSpPr>
            <a:spLocks noGrp="1"/>
          </p:cNvSpPr>
          <p:nvPr>
            <p:ph idx="1"/>
          </p:nvPr>
        </p:nvSpPr>
        <p:spPr/>
        <p:txBody>
          <a:bodyPr>
            <a:normAutofit/>
          </a:bodyPr>
          <a:lstStyle/>
          <a:p>
            <a:pPr marL="0" indent="0" algn="r" rtl="1">
              <a:buNone/>
            </a:pPr>
            <a:r>
              <a:rPr lang="fa-IR" sz="2800" dirty="0" smtClean="0"/>
              <a:t>1.رونق اقتصادی در منطقه یورو</a:t>
            </a:r>
          </a:p>
          <a:p>
            <a:pPr marL="0" indent="0" algn="r" rtl="1">
              <a:buNone/>
            </a:pPr>
            <a:r>
              <a:rPr lang="fa-IR" sz="2800" dirty="0" smtClean="0"/>
              <a:t>2.قدرت بالا در تجهیز منابع و تخصیص آن</a:t>
            </a:r>
          </a:p>
          <a:p>
            <a:pPr marL="0" indent="0" algn="r" rtl="1">
              <a:buNone/>
            </a:pPr>
            <a:r>
              <a:rPr lang="fa-IR" sz="2800" dirty="0" smtClean="0"/>
              <a:t>3.به وجود آمدن بازار بزرگ اروپایی برای اولین بار و امکان سرمایه گذاری </a:t>
            </a:r>
          </a:p>
          <a:p>
            <a:pPr marL="0" indent="0" algn="r" rtl="1">
              <a:buNone/>
            </a:pPr>
            <a:r>
              <a:rPr lang="fa-IR" sz="2800" dirty="0" smtClean="0"/>
              <a:t>4.شرایط لازم رشد اقتصادی سالم از طریق بانک مرکزی اروپا</a:t>
            </a:r>
          </a:p>
          <a:p>
            <a:pPr marL="0" indent="0" algn="r" rtl="1">
              <a:buNone/>
            </a:pPr>
            <a:r>
              <a:rPr lang="fa-IR" sz="2800" dirty="0" smtClean="0"/>
              <a:t>5.کاهش هزینه های معاملاتی  و افزایش درآمد و بهره وری</a:t>
            </a:r>
          </a:p>
          <a:p>
            <a:pPr marL="0" indent="0" algn="r" rtl="1">
              <a:buNone/>
            </a:pPr>
            <a:r>
              <a:rPr lang="fa-IR" sz="2800" dirty="0" smtClean="0"/>
              <a:t>6.ادغام های بیشتر در میان شرکت ها و افزایش سرعت خصوصی سازی</a:t>
            </a:r>
          </a:p>
          <a:p>
            <a:pPr marL="0" indent="0" algn="r" rtl="1">
              <a:buNone/>
            </a:pPr>
            <a:r>
              <a:rPr lang="fa-IR" sz="2800" dirty="0" smtClean="0"/>
              <a:t>7.پشتوانه مالی ارزی و عامل موثر در امر تجارت</a:t>
            </a:r>
          </a:p>
          <a:p>
            <a:pPr marL="0" indent="0" algn="r" rtl="1">
              <a:buNone/>
            </a:pPr>
            <a:endParaRPr lang="en-US" sz="2800" dirty="0"/>
          </a:p>
        </p:txBody>
      </p:sp>
    </p:spTree>
    <p:extLst>
      <p:ext uri="{BB962C8B-B14F-4D97-AF65-F5344CB8AC3E}">
        <p14:creationId xmlns:p14="http://schemas.microsoft.com/office/powerpoint/2010/main" val="660189814"/>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solidFill>
                  <a:schemeClr val="accent1"/>
                </a:solidFill>
              </a:rPr>
              <a:t>انتقاد</a:t>
            </a:r>
            <a:endParaRPr lang="en-US" dirty="0">
              <a:solidFill>
                <a:schemeClr val="accent1"/>
              </a:solidFill>
            </a:endParaRPr>
          </a:p>
        </p:txBody>
      </p:sp>
      <p:sp>
        <p:nvSpPr>
          <p:cNvPr id="3" name="Content Placeholder 2"/>
          <p:cNvSpPr>
            <a:spLocks noGrp="1"/>
          </p:cNvSpPr>
          <p:nvPr>
            <p:ph idx="1"/>
          </p:nvPr>
        </p:nvSpPr>
        <p:spPr/>
        <p:txBody>
          <a:bodyPr/>
          <a:lstStyle/>
          <a:p>
            <a:pPr algn="r" rtl="1"/>
            <a:r>
              <a:rPr lang="fa-IR" dirty="0" smtClean="0"/>
              <a:t>منتقدانی هستند که معتقدند اروپا نمی تواند به یک اتحاد دست یابد.یکی از دلایل عمده آنها این است که ممکن است تدابیر محکم پولی که از طرف آلمان و یا هلند برای تحت فشار قرار دادن دیگر کشورها برای عضویت در اتحاد پولیآنها می گویند در صورت فروپاشی این  اتحاد یک بحران تجاری و مالی به وجود می آید و افراد یورو را به قیمت ارزان با دلار معاوضه می کنند.</a:t>
            </a:r>
            <a:endParaRPr lang="en-US" dirty="0"/>
          </a:p>
        </p:txBody>
      </p:sp>
    </p:spTree>
    <p:extLst>
      <p:ext uri="{BB962C8B-B14F-4D97-AF65-F5344CB8AC3E}">
        <p14:creationId xmlns:p14="http://schemas.microsoft.com/office/powerpoint/2010/main" val="2742038070"/>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accent1"/>
                </a:solidFill>
              </a:rPr>
              <a:t>تاثیر یورو بر اقتصاد ایران </a:t>
            </a:r>
            <a:endParaRPr lang="en-US" dirty="0">
              <a:solidFill>
                <a:schemeClr val="accent1"/>
              </a:solidFill>
            </a:endParaRPr>
          </a:p>
        </p:txBody>
      </p:sp>
      <p:sp>
        <p:nvSpPr>
          <p:cNvPr id="3" name="Content Placeholder 2"/>
          <p:cNvSpPr>
            <a:spLocks noGrp="1"/>
          </p:cNvSpPr>
          <p:nvPr>
            <p:ph idx="1"/>
          </p:nvPr>
        </p:nvSpPr>
        <p:spPr/>
        <p:txBody>
          <a:bodyPr>
            <a:normAutofit/>
          </a:bodyPr>
          <a:lstStyle/>
          <a:p>
            <a:pPr marL="0" indent="0" algn="r" rtl="1">
              <a:buNone/>
            </a:pPr>
            <a:r>
              <a:rPr lang="fa-IR" dirty="0" smtClean="0"/>
              <a:t> به دلیل وابستگی زیاد اقتصاد ایران به دلار چون اکثر مبادلات تجاری ایران با دلار صورت می گیرد لذا طی دهه های اخیر عملا کاهش ارزش دلار  و بیماری اقتصاد آمریکا به جامعه ما هم منتقل شده است.</a:t>
            </a:r>
          </a:p>
          <a:p>
            <a:pPr marL="0" indent="0" algn="r" rtl="1">
              <a:buNone/>
            </a:pPr>
            <a:r>
              <a:rPr lang="fa-IR" dirty="0" smtClean="0"/>
              <a:t>   با به جریان افتادن یورو در مبادلات جهانی چنانچه بتوان حساب شده و قوی عمل کرد می توان انتظار داشت که اقتصاد ایران از وابستگی صرف به دلار در سطح بین الملل نجات یابد و  می توان با یک برنامه ریزی درست از مشکلات و نوسانات ارزش دلار پرهیز کرد.</a:t>
            </a:r>
            <a:endParaRPr lang="en-US" dirty="0"/>
          </a:p>
        </p:txBody>
      </p:sp>
    </p:spTree>
    <p:extLst>
      <p:ext uri="{BB962C8B-B14F-4D97-AF65-F5344CB8AC3E}">
        <p14:creationId xmlns:p14="http://schemas.microsoft.com/office/powerpoint/2010/main" val="156308044"/>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accent1"/>
                </a:solidFill>
              </a:rPr>
              <a:t>بانک مرکزی اروپا</a:t>
            </a:r>
            <a:endParaRPr lang="en-US" dirty="0">
              <a:solidFill>
                <a:schemeClr val="accent1"/>
              </a:solidFill>
            </a:endParaRPr>
          </a:p>
        </p:txBody>
      </p:sp>
      <p:sp>
        <p:nvSpPr>
          <p:cNvPr id="3" name="Content Placeholder 2"/>
          <p:cNvSpPr>
            <a:spLocks noGrp="1"/>
          </p:cNvSpPr>
          <p:nvPr>
            <p:ph idx="1"/>
          </p:nvPr>
        </p:nvSpPr>
        <p:spPr>
          <a:xfrm>
            <a:off x="457200" y="1524000"/>
            <a:ext cx="8229600" cy="4602163"/>
          </a:xfrm>
        </p:spPr>
        <p:txBody>
          <a:bodyPr/>
          <a:lstStyle/>
          <a:p>
            <a:pPr marL="0" indent="0" algn="r" rtl="1">
              <a:buNone/>
            </a:pPr>
            <a:r>
              <a:rPr lang="fa-IR" dirty="0" smtClean="0"/>
              <a:t>بانک مرکزی اروپا متشکل از بانک های مرکزی کشورهای عضو اتحادیه پولی یورو می باشد.</a:t>
            </a:r>
          </a:p>
          <a:p>
            <a:pPr marL="0" indent="0" algn="r" rtl="1">
              <a:buNone/>
            </a:pPr>
            <a:endParaRPr lang="fa-IR" dirty="0" smtClean="0"/>
          </a:p>
          <a:p>
            <a:pPr marL="0" indent="0" algn="r" rtl="1">
              <a:buNone/>
            </a:pPr>
            <a:r>
              <a:rPr lang="fa-IR" dirty="0" smtClean="0"/>
              <a:t>ارکان بانک مرکزی اروپا عبارتند از :</a:t>
            </a:r>
          </a:p>
          <a:p>
            <a:pPr marL="0" indent="0" algn="r" rtl="1">
              <a:buNone/>
            </a:pPr>
            <a:r>
              <a:rPr lang="fa-IR" dirty="0" smtClean="0"/>
              <a:t>1.شورای بانک</a:t>
            </a:r>
          </a:p>
          <a:p>
            <a:pPr marL="0" indent="0" algn="r" rtl="1">
              <a:buNone/>
            </a:pPr>
            <a:r>
              <a:rPr lang="fa-IR" dirty="0" smtClean="0"/>
              <a:t>2.هیات مدیره</a:t>
            </a:r>
          </a:p>
        </p:txBody>
      </p:sp>
    </p:spTree>
    <p:extLst>
      <p:ext uri="{BB962C8B-B14F-4D97-AF65-F5344CB8AC3E}">
        <p14:creationId xmlns:p14="http://schemas.microsoft.com/office/powerpoint/2010/main" val="3724124153"/>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accent1"/>
                </a:solidFill>
              </a:rPr>
              <a:t>شورای بانک</a:t>
            </a:r>
            <a:endParaRPr lang="en-US" dirty="0">
              <a:solidFill>
                <a:schemeClr val="accent1"/>
              </a:solidFill>
            </a:endParaRPr>
          </a:p>
        </p:txBody>
      </p:sp>
      <p:sp>
        <p:nvSpPr>
          <p:cNvPr id="3" name="Content Placeholder 2"/>
          <p:cNvSpPr>
            <a:spLocks noGrp="1"/>
          </p:cNvSpPr>
          <p:nvPr>
            <p:ph idx="1"/>
          </p:nvPr>
        </p:nvSpPr>
        <p:spPr/>
        <p:txBody>
          <a:bodyPr/>
          <a:lstStyle/>
          <a:p>
            <a:pPr algn="r" rtl="1"/>
            <a:r>
              <a:rPr lang="fa-IR" dirty="0" smtClean="0"/>
              <a:t>متشکل از هیات مدیره بانک مرکزی و روسای بانک های مرکزی کشورهای عضو است  که عالی ترین مرجع عضو است.</a:t>
            </a:r>
          </a:p>
          <a:p>
            <a:pPr algn="r" rtl="1"/>
            <a:r>
              <a:rPr lang="fa-IR" dirty="0" smtClean="0"/>
              <a:t>اتخاذ تصمیمات مربوط به سیاست های پولی  و تعیین خط مشی بانک به عهده این شورا و با اکثریت آرا می باشد.</a:t>
            </a:r>
            <a:endParaRPr lang="en-US" dirty="0"/>
          </a:p>
        </p:txBody>
      </p:sp>
    </p:spTree>
    <p:extLst>
      <p:ext uri="{BB962C8B-B14F-4D97-AF65-F5344CB8AC3E}">
        <p14:creationId xmlns:p14="http://schemas.microsoft.com/office/powerpoint/2010/main" val="4238882860"/>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solidFill>
                  <a:schemeClr val="accent1"/>
                </a:solidFill>
              </a:rPr>
              <a:t>هیات مدیره</a:t>
            </a:r>
            <a:endParaRPr lang="en-US" dirty="0">
              <a:solidFill>
                <a:schemeClr val="accent1"/>
              </a:solidFill>
            </a:endParaRPr>
          </a:p>
        </p:txBody>
      </p:sp>
      <p:sp>
        <p:nvSpPr>
          <p:cNvPr id="3" name="Content Placeholder 2"/>
          <p:cNvSpPr>
            <a:spLocks noGrp="1"/>
          </p:cNvSpPr>
          <p:nvPr>
            <p:ph idx="1"/>
          </p:nvPr>
        </p:nvSpPr>
        <p:spPr/>
        <p:txBody>
          <a:bodyPr/>
          <a:lstStyle/>
          <a:p>
            <a:pPr marL="0" indent="0" algn="r" rtl="1">
              <a:buNone/>
            </a:pPr>
            <a:endParaRPr lang="fa-IR" dirty="0" smtClean="0"/>
          </a:p>
          <a:p>
            <a:pPr marL="0" indent="0" algn="r" rtl="1">
              <a:buNone/>
            </a:pPr>
            <a:r>
              <a:rPr lang="fa-IR" dirty="0" smtClean="0"/>
              <a:t>مرکب از رییس،معاون و چهار عضو دیگر است</a:t>
            </a:r>
          </a:p>
          <a:p>
            <a:pPr marL="0" indent="0" algn="r" rtl="1">
              <a:buNone/>
            </a:pPr>
            <a:r>
              <a:rPr lang="fa-IR" dirty="0" smtClean="0"/>
              <a:t>اعضای این هیات  به مدت 8 سال از طرف شورای روسای دولت ها تعیین می گردند.</a:t>
            </a:r>
          </a:p>
        </p:txBody>
      </p:sp>
    </p:spTree>
    <p:extLst>
      <p:ext uri="{BB962C8B-B14F-4D97-AF65-F5344CB8AC3E}">
        <p14:creationId xmlns:p14="http://schemas.microsoft.com/office/powerpoint/2010/main" val="163315623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fa-IR" dirty="0" smtClean="0"/>
              <a:t>در سال 1950 روبر شومان و کنراد آدنائر طرحی در مورد تشکیل جامعه زغال سنگ و فولاد اروپا تهیه نمودند.هدف از این طرح شومان هم زیستی دوستانه و بسط روابط بین شش کشور اروپای غربی از طریق ایجاد یک ایجاد یک بازار مشترک وواحد برای زغال سنگ وفولاد و کمک به توسعه اقتصادی کشورهای غربی بود .</a:t>
            </a:r>
          </a:p>
          <a:p>
            <a:pPr algn="justLow" rtl="1"/>
            <a:r>
              <a:rPr lang="fa-IR" dirty="0" smtClean="0"/>
              <a:t>موفقیت چشمگیر این همکاری در دست یابی به اهداف مورد نظر نه تنها باعث تحکیم روابط بین اعضا گردید بلکه باعث شد که آنها با الهام از الگوی رغال سنگ و فولاد به فکر همکاری در سایر زمینه ها درآیند.</a:t>
            </a:r>
            <a:endParaRPr lang="en-US" dirty="0"/>
          </a:p>
        </p:txBody>
      </p:sp>
      <p:sp>
        <p:nvSpPr>
          <p:cNvPr id="2" name="Title 1"/>
          <p:cNvSpPr>
            <a:spLocks noGrp="1"/>
          </p:cNvSpPr>
          <p:nvPr>
            <p:ph type="title"/>
          </p:nvPr>
        </p:nvSpPr>
        <p:spPr/>
        <p:txBody>
          <a:bodyPr/>
          <a:lstStyle/>
          <a:p>
            <a:pPr algn="r" rtl="1"/>
            <a:r>
              <a:rPr lang="fa-IR" dirty="0" smtClean="0">
                <a:solidFill>
                  <a:schemeClr val="bg2">
                    <a:lumMod val="50000"/>
                  </a:schemeClr>
                </a:solidFill>
              </a:rPr>
              <a:t>تاریخچه</a:t>
            </a:r>
            <a:endParaRPr lang="en-US" dirty="0">
              <a:solidFill>
                <a:schemeClr val="bg2">
                  <a:lumMod val="50000"/>
                </a:schemeClr>
              </a:solidFill>
            </a:endParaRPr>
          </a:p>
        </p:txBody>
      </p:sp>
    </p:spTree>
    <p:extLst>
      <p:ext uri="{BB962C8B-B14F-4D97-AF65-F5344CB8AC3E}">
        <p14:creationId xmlns:p14="http://schemas.microsoft.com/office/powerpoint/2010/main" val="2272864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accent1"/>
                </a:solidFill>
              </a:rPr>
              <a:t>سیاست های پولی</a:t>
            </a:r>
            <a:endParaRPr lang="en-US" dirty="0">
              <a:solidFill>
                <a:schemeClr val="accent1"/>
              </a:solidFill>
            </a:endParaRPr>
          </a:p>
        </p:txBody>
      </p:sp>
      <p:sp>
        <p:nvSpPr>
          <p:cNvPr id="3" name="Content Placeholder 2"/>
          <p:cNvSpPr>
            <a:spLocks noGrp="1"/>
          </p:cNvSpPr>
          <p:nvPr>
            <p:ph idx="1"/>
          </p:nvPr>
        </p:nvSpPr>
        <p:spPr/>
        <p:txBody>
          <a:bodyPr>
            <a:normAutofit/>
          </a:bodyPr>
          <a:lstStyle/>
          <a:p>
            <a:pPr marL="0" indent="0" algn="r" rtl="1">
              <a:buNone/>
            </a:pPr>
            <a:r>
              <a:rPr lang="fa-IR" dirty="0" smtClean="0"/>
              <a:t>هدف این سیاست ها کنترل تورم سالانه بین صفر تا 2 درصد است.</a:t>
            </a:r>
          </a:p>
          <a:p>
            <a:pPr marL="0" indent="0" algn="r" rtl="1">
              <a:buNone/>
            </a:pPr>
            <a:r>
              <a:rPr lang="fa-IR" dirty="0" smtClean="0"/>
              <a:t>اگرچه ضعف یورو در مقابل دلار در ابتدا موجب افزایش صادرات کشورهای اروپایی شده اما سرانجام به نفع آنهاست ولی چندان بی خطر هم نیست.زیرا مکن است گرانترشدن واردات باعث از بین رفتن تعادل قیمت در منطقه اروپا شود.</a:t>
            </a:r>
          </a:p>
          <a:p>
            <a:pPr marL="0" indent="0" algn="r" rtl="1">
              <a:buNone/>
            </a:pPr>
            <a:endParaRPr lang="fa-IR" dirty="0" smtClean="0"/>
          </a:p>
          <a:p>
            <a:pPr marL="0" indent="0" algn="r" rtl="1">
              <a:buNone/>
            </a:pPr>
            <a:r>
              <a:rPr lang="fa-IR" dirty="0" smtClean="0"/>
              <a:t>افت یورو بر اشتغال تاثیر مثبت داشته است و نرخ بیکاری کاهش یافته است.</a:t>
            </a:r>
            <a:endParaRPr lang="en-US" dirty="0"/>
          </a:p>
        </p:txBody>
      </p:sp>
    </p:spTree>
    <p:extLst>
      <p:ext uri="{BB962C8B-B14F-4D97-AF65-F5344CB8AC3E}">
        <p14:creationId xmlns:p14="http://schemas.microsoft.com/office/powerpoint/2010/main" val="78734753"/>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accent1"/>
                </a:solidFill>
              </a:rPr>
              <a:t>سیاست های مالی</a:t>
            </a:r>
            <a:endParaRPr lang="en-US" dirty="0">
              <a:solidFill>
                <a:schemeClr val="accent1"/>
              </a:solidFill>
            </a:endParaRPr>
          </a:p>
        </p:txBody>
      </p:sp>
      <p:sp>
        <p:nvSpPr>
          <p:cNvPr id="3" name="Content Placeholder 2"/>
          <p:cNvSpPr>
            <a:spLocks noGrp="1"/>
          </p:cNvSpPr>
          <p:nvPr>
            <p:ph idx="1"/>
          </p:nvPr>
        </p:nvSpPr>
        <p:spPr/>
        <p:txBody>
          <a:bodyPr>
            <a:normAutofit/>
          </a:bodyPr>
          <a:lstStyle/>
          <a:p>
            <a:pPr marL="0" indent="0" algn="r" rtl="1">
              <a:buNone/>
            </a:pPr>
            <a:r>
              <a:rPr lang="fa-IR" dirty="0" smtClean="0"/>
              <a:t>سال 1998 برای اولین بار کسری های بخش عمومی افزایش یافت .حفظشرایط با ثبات اقتصادی و کاهش فشارهای مالی به سبب ساختار مسن جمعیتی کشورها دارای اهمیت است که در این خصوص بدهی بخش دولتی باید کاهش یابد.</a:t>
            </a:r>
          </a:p>
          <a:p>
            <a:pPr marL="0" indent="0" algn="r" rtl="1">
              <a:buNone/>
            </a:pPr>
            <a:endParaRPr lang="fa-IR" dirty="0"/>
          </a:p>
          <a:p>
            <a:pPr marL="0" indent="0" algn="r" rtl="1">
              <a:buNone/>
            </a:pPr>
            <a:r>
              <a:rPr lang="fa-IR" dirty="0" smtClean="0"/>
              <a:t>از جمله مسایل مطرح در سیاست مالی کشورهای اروپایی موضوع ملیات ها و ایجاد ساختار بازار واحد می باشد.</a:t>
            </a:r>
            <a:endParaRPr lang="en-US" dirty="0"/>
          </a:p>
        </p:txBody>
      </p:sp>
    </p:spTree>
    <p:extLst>
      <p:ext uri="{BB962C8B-B14F-4D97-AF65-F5344CB8AC3E}">
        <p14:creationId xmlns:p14="http://schemas.microsoft.com/office/powerpoint/2010/main" val="1168672238"/>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dirty="0" smtClean="0"/>
              <a:t>سرانجام می توان گفت که تا ثبات و ایجاد اقتدار یورو در بازارهای سرمایه و پول بین المللی فاصله زیادی وجود دارد. اگرچه نقش بانک مرکزی و مجلس اروپا در ادامه روند یکپارچه سازی بازارها ذو دولت ها بسیار بااهمیت است .اما روند اتحاد در اروپا رو به پیش بوده و کشورهای اروپایی چون انگلستان کم کم به طرف همگرایی اروپایی به پیش می رود.</a:t>
            </a:r>
            <a:endParaRPr lang="en-US" dirty="0"/>
          </a:p>
        </p:txBody>
      </p:sp>
    </p:spTree>
    <p:extLst>
      <p:ext uri="{BB962C8B-B14F-4D97-AF65-F5344CB8AC3E}">
        <p14:creationId xmlns:p14="http://schemas.microsoft.com/office/powerpoint/2010/main" val="1442212776"/>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362200"/>
            <a:ext cx="8229600" cy="4572000"/>
          </a:xfrm>
        </p:spPr>
        <p:txBody>
          <a:bodyPr>
            <a:normAutofit/>
          </a:bodyPr>
          <a:lstStyle/>
          <a:p>
            <a:pPr marL="0" indent="0" algn="ctr">
              <a:buNone/>
            </a:pPr>
            <a:r>
              <a:rPr lang="fa-IR" sz="6600" dirty="0" smtClean="0"/>
              <a:t>پایان</a:t>
            </a:r>
          </a:p>
          <a:p>
            <a:pPr marL="0" indent="0" algn="ctr">
              <a:buNone/>
            </a:pPr>
            <a:endParaRPr lang="fa-IR" sz="6600" dirty="0" smtClean="0"/>
          </a:p>
          <a:p>
            <a:pPr marL="0" indent="0" algn="ctr">
              <a:buNone/>
            </a:pPr>
            <a:endParaRPr lang="fa-IR" sz="6600" dirty="0" smtClean="0"/>
          </a:p>
          <a:p>
            <a:pPr marL="0" indent="0" algn="ctr">
              <a:buNone/>
            </a:pPr>
            <a:endParaRPr lang="fa-IR" sz="6600" dirty="0"/>
          </a:p>
          <a:p>
            <a:pPr marL="0" indent="0" algn="ctr">
              <a:buNone/>
            </a:pPr>
            <a:endParaRPr lang="fa-IR" sz="6600" dirty="0" smtClean="0"/>
          </a:p>
          <a:p>
            <a:pPr marL="0" indent="0" algn="ctr">
              <a:buNone/>
            </a:pPr>
            <a:endParaRPr lang="fa-IR" sz="6600" dirty="0"/>
          </a:p>
          <a:p>
            <a:pPr marL="0" indent="0" algn="ctr">
              <a:buNone/>
            </a:pPr>
            <a:endParaRPr lang="en-US" sz="6600" dirty="0"/>
          </a:p>
        </p:txBody>
      </p:sp>
    </p:spTree>
    <p:extLst>
      <p:ext uri="{BB962C8B-B14F-4D97-AF65-F5344CB8AC3E}">
        <p14:creationId xmlns:p14="http://schemas.microsoft.com/office/powerpoint/2010/main" val="303148609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fa-IR" dirty="0" smtClean="0"/>
              <a:t>اجلاس ماستریخت با شرکت سران کشورهای عضو در روزهای 9و10 دسامبر 1991 در شهر ماستریخت واقع در جنوب هلند برگزار شد.کار اصلی کنفرانس تصویب پیمان اتحاد اروپا در چارچوب اهداف معاهده سال 1957 رم بود.این پیمان علاوه بر جنبه های اقتصادی،ابعاد سیاسی ودفاعی نیز داشتوسه موضوع عمده سیاست پولی،سیاست خارجی و مسائل مشترک دیگری از جمله توسعه مناطق عقب مانده جامعه،اختیارات پارلمان و کمیسیون اروپایی،سیاست امور اجتماعی و نظایر آن نیز پرداخته بود.</a:t>
            </a:r>
            <a:endParaRPr lang="en-US" dirty="0"/>
          </a:p>
        </p:txBody>
      </p:sp>
      <p:sp>
        <p:nvSpPr>
          <p:cNvPr id="2" name="Title 1"/>
          <p:cNvSpPr>
            <a:spLocks noGrp="1"/>
          </p:cNvSpPr>
          <p:nvPr>
            <p:ph type="title"/>
          </p:nvPr>
        </p:nvSpPr>
        <p:spPr/>
        <p:txBody>
          <a:bodyPr/>
          <a:lstStyle/>
          <a:p>
            <a:pPr algn="r" rtl="1"/>
            <a:r>
              <a:rPr lang="fa-IR" dirty="0" smtClean="0">
                <a:solidFill>
                  <a:schemeClr val="bg2">
                    <a:lumMod val="50000"/>
                  </a:schemeClr>
                </a:solidFill>
              </a:rPr>
              <a:t>پیمان ماستریخت</a:t>
            </a:r>
            <a:endParaRPr lang="en-US" dirty="0">
              <a:solidFill>
                <a:schemeClr val="bg2">
                  <a:lumMod val="50000"/>
                </a:schemeClr>
              </a:solidFill>
            </a:endParaRPr>
          </a:p>
        </p:txBody>
      </p:sp>
    </p:spTree>
    <p:extLst>
      <p:ext uri="{BB962C8B-B14F-4D97-AF65-F5344CB8AC3E}">
        <p14:creationId xmlns:p14="http://schemas.microsoft.com/office/powerpoint/2010/main" val="640454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fa-IR" dirty="0" smtClean="0"/>
              <a:t>در زمینه اقتصادی وپولی،طبق پیمان ماستریخت به منظور هماهنگ نمودن سیاست های پولی،در سال 1994،نهاد جدیدی تحت عنوان انسیتیوی پولی اروپا (</a:t>
            </a:r>
            <a:r>
              <a:rPr lang="en-US" dirty="0" smtClean="0"/>
              <a:t>EMI</a:t>
            </a:r>
            <a:r>
              <a:rPr lang="fa-IR" dirty="0" smtClean="0"/>
              <a:t>) تاسیس شد،درژانویه سال 1999 اکو(</a:t>
            </a:r>
            <a:r>
              <a:rPr lang="en-US" dirty="0" smtClean="0"/>
              <a:t>ECU</a:t>
            </a:r>
            <a:r>
              <a:rPr lang="fa-IR" dirty="0" smtClean="0"/>
              <a:t>) یا واحد پول اروپایی به صورت پول مشترک جامعه درآمد.و آن دسته از کشورهای عضو که وضعیت تورم و همچنین تعادل بودجه آنان اجازه می داد توانستند اکو را جایگزین پول ملی خود نمایند.دو کشور امگلیس و دانمارک از پیوستن به طرح پولی معاف شدند.</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032555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fa-IR" dirty="0" smtClean="0"/>
              <a:t>اکو </a:t>
            </a:r>
            <a:r>
              <a:rPr lang="en-US" dirty="0" smtClean="0"/>
              <a:t>Eco</a:t>
            </a:r>
            <a:r>
              <a:rPr lang="fa-IR" dirty="0" smtClean="0"/>
              <a:t> نامی است که از ترکیب حروف اول عبارت </a:t>
            </a:r>
            <a:r>
              <a:rPr lang="en-US" dirty="0" smtClean="0"/>
              <a:t>European currency unit</a:t>
            </a:r>
            <a:r>
              <a:rPr lang="fa-IR" dirty="0" smtClean="0"/>
              <a:t> تشکیل شده و معنای آن واحد پول اروپایی است. به صورت جزئی تر اکو مجموعه ای از واحدهای پولی کشورهای عضو جامعه اقتصادی اروپا است که بر حسب قدرت اقتصادی اش ضریب معینی دارد.</a:t>
            </a:r>
          </a:p>
          <a:p>
            <a:pPr algn="justLow" rtl="1"/>
            <a:r>
              <a:rPr lang="fa-IR" dirty="0" smtClean="0"/>
              <a:t>اکو چیست؟</a:t>
            </a:r>
          </a:p>
          <a:p>
            <a:pPr algn="justLow" rtl="1"/>
            <a:r>
              <a:rPr lang="fa-IR" dirty="0" smtClean="0"/>
              <a:t>به طورکلی «اکو» به عنوان یک سبد پولی تعریف شده است که اجزای آن پول ملی اعضای جامعه اقتصادی اروپا است و هرگونه تغییر در این ترکیب تنها بر اساس ضوابطی مشخص و معین انجام می پذیرد.</a:t>
            </a:r>
            <a:endParaRPr lang="en-US" dirty="0"/>
          </a:p>
        </p:txBody>
      </p:sp>
      <p:sp>
        <p:nvSpPr>
          <p:cNvPr id="2" name="Title 1"/>
          <p:cNvSpPr>
            <a:spLocks noGrp="1"/>
          </p:cNvSpPr>
          <p:nvPr>
            <p:ph type="title"/>
          </p:nvPr>
        </p:nvSpPr>
        <p:spPr/>
        <p:txBody>
          <a:bodyPr/>
          <a:lstStyle/>
          <a:p>
            <a:pPr algn="r" rtl="1"/>
            <a:r>
              <a:rPr lang="fa-IR" dirty="0" smtClean="0">
                <a:solidFill>
                  <a:schemeClr val="bg2">
                    <a:lumMod val="50000"/>
                  </a:schemeClr>
                </a:solidFill>
              </a:rPr>
              <a:t>اکو یا واحد پول اروپایی</a:t>
            </a:r>
            <a:endParaRPr lang="en-US" dirty="0">
              <a:solidFill>
                <a:schemeClr val="bg2">
                  <a:lumMod val="50000"/>
                </a:schemeClr>
              </a:solidFill>
            </a:endParaRPr>
          </a:p>
        </p:txBody>
      </p:sp>
    </p:spTree>
    <p:extLst>
      <p:ext uri="{BB962C8B-B14F-4D97-AF65-F5344CB8AC3E}">
        <p14:creationId xmlns:p14="http://schemas.microsoft.com/office/powerpoint/2010/main" val="2265114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r" rtl="1">
              <a:buFont typeface="+mj-lt"/>
              <a:buAutoNum type="arabicPeriod"/>
            </a:pPr>
            <a:r>
              <a:rPr lang="fa-IR" dirty="0" smtClean="0"/>
              <a:t>به عنوان اساس نسبت ها در مکانیزم مبادلات پولی</a:t>
            </a:r>
          </a:p>
          <a:p>
            <a:pPr marL="514350" indent="-514350" algn="r" rtl="1">
              <a:buFont typeface="+mj-lt"/>
              <a:buAutoNum type="arabicPeriod"/>
            </a:pPr>
            <a:r>
              <a:rPr lang="fa-IR" dirty="0" smtClean="0"/>
              <a:t>به عنوان شاخص نوسانات</a:t>
            </a:r>
          </a:p>
          <a:p>
            <a:pPr marL="514350" indent="-514350" algn="r" rtl="1">
              <a:buFont typeface="+mj-lt"/>
              <a:buAutoNum type="arabicPeriod"/>
            </a:pPr>
            <a:r>
              <a:rPr lang="fa-IR" dirty="0" smtClean="0"/>
              <a:t>به عنوان نرخ برابری برای عملیات و جابه جایی در مکانیزم اعتباری(میزان محاسبات) </a:t>
            </a:r>
          </a:p>
          <a:p>
            <a:pPr marL="514350" indent="-514350" algn="r" rtl="1">
              <a:buFont typeface="+mj-lt"/>
              <a:buAutoNum type="arabicPeriod"/>
            </a:pPr>
            <a:r>
              <a:rPr lang="fa-IR" dirty="0" smtClean="0"/>
              <a:t>به عنوان ذخیره و هم چنین وسیله ای برای تسویه مانده حساب های فی مابین موسسات پولی در بازار مشترک اروپا  </a:t>
            </a:r>
            <a:endParaRPr lang="en-US" dirty="0"/>
          </a:p>
        </p:txBody>
      </p:sp>
      <p:sp>
        <p:nvSpPr>
          <p:cNvPr id="2" name="Title 1"/>
          <p:cNvSpPr>
            <a:spLocks noGrp="1"/>
          </p:cNvSpPr>
          <p:nvPr>
            <p:ph type="title"/>
          </p:nvPr>
        </p:nvSpPr>
        <p:spPr/>
        <p:txBody>
          <a:bodyPr>
            <a:normAutofit/>
          </a:bodyPr>
          <a:lstStyle/>
          <a:p>
            <a:r>
              <a:rPr lang="fa-IR" dirty="0" smtClean="0">
                <a:solidFill>
                  <a:schemeClr val="bg2">
                    <a:lumMod val="50000"/>
                  </a:schemeClr>
                </a:solidFill>
              </a:rPr>
              <a:t>اهداف و وظایف «اکو» در نظام پولی اروپایی</a:t>
            </a:r>
            <a:endParaRPr lang="en-US" dirty="0">
              <a:solidFill>
                <a:schemeClr val="bg2">
                  <a:lumMod val="50000"/>
                </a:schemeClr>
              </a:solidFill>
            </a:endParaRPr>
          </a:p>
        </p:txBody>
      </p:sp>
    </p:spTree>
    <p:extLst>
      <p:ext uri="{BB962C8B-B14F-4D97-AF65-F5344CB8AC3E}">
        <p14:creationId xmlns:p14="http://schemas.microsoft.com/office/powerpoint/2010/main" val="3076396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rtl="1"/>
            <a:r>
              <a:rPr lang="fa-IR" dirty="0" smtClean="0"/>
              <a:t>اولین وظیفه اکو برقراری یک نظام نرخ گذاری برای مکانیزم پرداخت است . روند این نرخ گذاری باید با توافق بین متعاملین باشد.هیچ کشوری به تنهایی نمیتواند درباره نرخ تغییر نرخ اکو تصمیم بگیرد</a:t>
            </a:r>
          </a:p>
          <a:p>
            <a:pPr algn="justLow" rtl="1"/>
            <a:r>
              <a:rPr lang="fa-IR" b="1" dirty="0" smtClean="0">
                <a:solidFill>
                  <a:schemeClr val="bg2">
                    <a:lumMod val="50000"/>
                  </a:schemeClr>
                </a:solidFill>
              </a:rPr>
              <a:t>2.شاخص نوسانات </a:t>
            </a:r>
          </a:p>
          <a:p>
            <a:pPr marL="0" indent="0" algn="justLow" rtl="1">
              <a:buNone/>
            </a:pPr>
            <a:r>
              <a:rPr lang="fa-IR" dirty="0" smtClean="0"/>
              <a:t>دومین وظیفه اکو اطلاعاتی است که باید به صورت یک سیستم اعلام کند .البته اگر پس از رسیدن نوسان به حدمعمول از طریق اکو اعلام خطر شود ، باید برای جلوگیری از فاصله گرفتن نرخ ارز از میزان نوسان قابل قبول اقدامات لازم به عمل آید.</a:t>
            </a:r>
          </a:p>
          <a:p>
            <a:pPr marL="0" indent="0" algn="justLow" rtl="1">
              <a:buNone/>
            </a:pPr>
            <a:r>
              <a:rPr lang="fa-IR" dirty="0" smtClean="0"/>
              <a:t> </a:t>
            </a:r>
          </a:p>
        </p:txBody>
      </p:sp>
      <p:sp>
        <p:nvSpPr>
          <p:cNvPr id="2" name="Title 1"/>
          <p:cNvSpPr>
            <a:spLocks noGrp="1"/>
          </p:cNvSpPr>
          <p:nvPr>
            <p:ph type="title"/>
          </p:nvPr>
        </p:nvSpPr>
        <p:spPr/>
        <p:txBody>
          <a:bodyPr>
            <a:noAutofit/>
          </a:bodyPr>
          <a:lstStyle/>
          <a:p>
            <a:pPr algn="r" rtl="1"/>
            <a:r>
              <a:rPr lang="fa-IR" sz="2800" dirty="0" smtClean="0">
                <a:solidFill>
                  <a:schemeClr val="bg2">
                    <a:lumMod val="50000"/>
                  </a:schemeClr>
                </a:solidFill>
              </a:rPr>
              <a:t/>
            </a:r>
            <a:br>
              <a:rPr lang="fa-IR" sz="2800" dirty="0" smtClean="0">
                <a:solidFill>
                  <a:schemeClr val="bg2">
                    <a:lumMod val="50000"/>
                  </a:schemeClr>
                </a:solidFill>
              </a:rPr>
            </a:br>
            <a:r>
              <a:rPr lang="fa-IR" sz="2800" dirty="0">
                <a:solidFill>
                  <a:schemeClr val="bg2">
                    <a:lumMod val="50000"/>
                  </a:schemeClr>
                </a:solidFill>
              </a:rPr>
              <a:t/>
            </a:r>
            <a:br>
              <a:rPr lang="fa-IR" sz="2800" dirty="0">
                <a:solidFill>
                  <a:schemeClr val="bg2">
                    <a:lumMod val="50000"/>
                  </a:schemeClr>
                </a:solidFill>
              </a:rPr>
            </a:br>
            <a:r>
              <a:rPr lang="fa-IR" sz="2800" dirty="0" smtClean="0">
                <a:solidFill>
                  <a:schemeClr val="bg2">
                    <a:lumMod val="50000"/>
                  </a:schemeClr>
                </a:solidFill>
              </a:rPr>
              <a:t>1.اساس نسبت ها در مکانیزم مبادلات پولی:</a:t>
            </a:r>
            <a:br>
              <a:rPr lang="fa-IR" sz="2800" dirty="0" smtClean="0">
                <a:solidFill>
                  <a:schemeClr val="bg2">
                    <a:lumMod val="50000"/>
                  </a:schemeClr>
                </a:solidFill>
              </a:rPr>
            </a:br>
            <a:endParaRPr lang="en-US" sz="2800" dirty="0">
              <a:solidFill>
                <a:schemeClr val="bg2">
                  <a:lumMod val="50000"/>
                </a:schemeClr>
              </a:solidFill>
            </a:endParaRPr>
          </a:p>
        </p:txBody>
      </p:sp>
    </p:spTree>
    <p:extLst>
      <p:ext uri="{BB962C8B-B14F-4D97-AF65-F5344CB8AC3E}">
        <p14:creationId xmlns:p14="http://schemas.microsoft.com/office/powerpoint/2010/main" val="3141507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rtl="1"/>
            <a:r>
              <a:rPr lang="fa-IR" dirty="0" smtClean="0"/>
              <a:t>وظیفه سوم اکو آن است که در میزان اعطای اعتبارات ومحاسبات وصاطت کند.این وساطت مربوط به خرید وفروش ارز با واحد پولی ملی کشورها به وسیله مسئولین پولی و مالی همان کشورهاست.با این هدف که در روند نوسان نرخ ارزها از طریق بالابردن و پایین آوردن میزان عرضه ارزها در میزان نرخ گذاری آنها به طور موثرواقع شوند.بانک ها نیز باید به طور نامحدود به یکدیگر اعتبارات کوتاه مدت اعطا کنند.تا موثر واقع شوند.</a:t>
            </a:r>
          </a:p>
          <a:p>
            <a:pPr algn="justLow" rtl="1"/>
            <a:endParaRPr lang="en-US" dirty="0"/>
          </a:p>
        </p:txBody>
      </p:sp>
      <p:sp>
        <p:nvSpPr>
          <p:cNvPr id="2" name="Title 1"/>
          <p:cNvSpPr>
            <a:spLocks noGrp="1"/>
          </p:cNvSpPr>
          <p:nvPr>
            <p:ph type="title"/>
          </p:nvPr>
        </p:nvSpPr>
        <p:spPr/>
        <p:txBody>
          <a:bodyPr>
            <a:noAutofit/>
          </a:bodyPr>
          <a:lstStyle/>
          <a:p>
            <a:pPr algn="r" rtl="1"/>
            <a:r>
              <a:rPr lang="fa-IR" sz="3600" dirty="0" smtClean="0">
                <a:solidFill>
                  <a:schemeClr val="bg2">
                    <a:lumMod val="50000"/>
                  </a:schemeClr>
                </a:solidFill>
              </a:rPr>
              <a:t/>
            </a:r>
            <a:br>
              <a:rPr lang="fa-IR" sz="3600" dirty="0" smtClean="0">
                <a:solidFill>
                  <a:schemeClr val="bg2">
                    <a:lumMod val="50000"/>
                  </a:schemeClr>
                </a:solidFill>
              </a:rPr>
            </a:br>
            <a:r>
              <a:rPr lang="fa-IR" sz="3600" dirty="0">
                <a:solidFill>
                  <a:schemeClr val="bg2">
                    <a:lumMod val="50000"/>
                  </a:schemeClr>
                </a:solidFill>
              </a:rPr>
              <a:t/>
            </a:r>
            <a:br>
              <a:rPr lang="fa-IR" sz="3600" dirty="0">
                <a:solidFill>
                  <a:schemeClr val="bg2">
                    <a:lumMod val="50000"/>
                  </a:schemeClr>
                </a:solidFill>
              </a:rPr>
            </a:br>
            <a:r>
              <a:rPr lang="fa-IR" sz="3600" dirty="0" smtClean="0">
                <a:solidFill>
                  <a:schemeClr val="bg2">
                    <a:lumMod val="50000"/>
                  </a:schemeClr>
                </a:solidFill>
              </a:rPr>
              <a:t>3.میزان محاسبات</a:t>
            </a:r>
            <a:br>
              <a:rPr lang="fa-IR" sz="3600" dirty="0" smtClean="0">
                <a:solidFill>
                  <a:schemeClr val="bg2">
                    <a:lumMod val="50000"/>
                  </a:schemeClr>
                </a:solidFill>
              </a:rPr>
            </a:br>
            <a:endParaRPr lang="en-US" sz="3600" dirty="0">
              <a:solidFill>
                <a:schemeClr val="bg2">
                  <a:lumMod val="50000"/>
                </a:schemeClr>
              </a:solidFill>
            </a:endParaRPr>
          </a:p>
        </p:txBody>
      </p:sp>
    </p:spTree>
    <p:extLst>
      <p:ext uri="{BB962C8B-B14F-4D97-AF65-F5344CB8AC3E}">
        <p14:creationId xmlns:p14="http://schemas.microsoft.com/office/powerpoint/2010/main" val="39719698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2712</TotalTime>
  <Words>2001</Words>
  <Application>Microsoft Office PowerPoint</Application>
  <PresentationFormat>On-screen Show (4:3)</PresentationFormat>
  <Paragraphs>133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فصل 11 اتحادیه پولی اروپا</vt:lpstr>
      <vt:lpstr>اتحادیه پولی اروپا</vt:lpstr>
      <vt:lpstr>تاریخچه</vt:lpstr>
      <vt:lpstr>پیمان ماستریخت</vt:lpstr>
      <vt:lpstr>PowerPoint Presentation</vt:lpstr>
      <vt:lpstr>اکو یا واحد پول اروپایی</vt:lpstr>
      <vt:lpstr>اهداف و وظایف «اکو» در نظام پولی اروپایی</vt:lpstr>
      <vt:lpstr>  1.اساس نسبت ها در مکانیزم مبادلات پولی: </vt:lpstr>
      <vt:lpstr>  3.میزان محاسبات </vt:lpstr>
      <vt:lpstr>  صندوق در شرف تاسیس ذخیره ارزی ونحوه استفاده از آن  </vt:lpstr>
      <vt:lpstr> بهبود بخشی کاربرد اکو</vt:lpstr>
      <vt:lpstr> به کارگیری اکو توسط سازمان ها و ارگان های بازار مشترک</vt:lpstr>
      <vt:lpstr>PowerPoint Presentation</vt:lpstr>
      <vt:lpstr>PowerPoint Presentation</vt:lpstr>
      <vt:lpstr>دلایل ایجاد بازار معاملات با اکو</vt:lpstr>
      <vt:lpstr>مزایای ویژه اکو:</vt:lpstr>
      <vt:lpstr>برنامه زمانی انتقال</vt:lpstr>
      <vt:lpstr>مرحله اول</vt:lpstr>
      <vt:lpstr>مرحله دوم(تمرین)</vt:lpstr>
      <vt:lpstr>مرحله سوم</vt:lpstr>
      <vt:lpstr>ضوابط ادغام</vt:lpstr>
      <vt:lpstr>دلایل عدم عضویت برخی از کشورها در سیستم پولی اروپا</vt:lpstr>
      <vt:lpstr>PowerPoint Presentation</vt:lpstr>
      <vt:lpstr>   تاثیرات یورو بر حوزه نفوذ خود</vt:lpstr>
      <vt:lpstr>انتقاد</vt:lpstr>
      <vt:lpstr>تاثیر یورو بر اقتصاد ایران </vt:lpstr>
      <vt:lpstr>بانک مرکزی اروپا</vt:lpstr>
      <vt:lpstr>شورای بانک</vt:lpstr>
      <vt:lpstr>هیات مدیره</vt:lpstr>
      <vt:lpstr>سیاست های پولی</vt:lpstr>
      <vt:lpstr>سیاست های مالی</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اتحادیه پولی اروپا</dc:title>
  <dc:creator>Negin</dc:creator>
  <cp:lastModifiedBy>Manager</cp:lastModifiedBy>
  <cp:revision>15</cp:revision>
  <dcterms:created xsi:type="dcterms:W3CDTF">2015-05-27T14:21:37Z</dcterms:created>
  <dcterms:modified xsi:type="dcterms:W3CDTF">2015-06-08T14:18:57Z</dcterms:modified>
</cp:coreProperties>
</file>