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</p:sldMasterIdLst>
  <p:notesMasterIdLst>
    <p:notesMasterId r:id="rId36"/>
  </p:notesMasterIdLst>
  <p:handoutMasterIdLst>
    <p:handoutMasterId r:id="rId37"/>
  </p:handoutMasterIdLst>
  <p:sldIdLst>
    <p:sldId id="257" r:id="rId19"/>
    <p:sldId id="258" r:id="rId20"/>
    <p:sldId id="259" r:id="rId21"/>
    <p:sldId id="260" r:id="rId22"/>
    <p:sldId id="261" r:id="rId23"/>
    <p:sldId id="262" r:id="rId24"/>
    <p:sldId id="269" r:id="rId25"/>
    <p:sldId id="264" r:id="rId26"/>
    <p:sldId id="270" r:id="rId27"/>
    <p:sldId id="265" r:id="rId28"/>
    <p:sldId id="271" r:id="rId29"/>
    <p:sldId id="266" r:id="rId30"/>
    <p:sldId id="272" r:id="rId31"/>
    <p:sldId id="267" r:id="rId32"/>
    <p:sldId id="273" r:id="rId33"/>
    <p:sldId id="274" r:id="rId34"/>
    <p:sldId id="275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EF483D-D580-43C7-ADD3-746F884DB752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B17911-B3F6-48E3-8CF6-B9F1CD2CE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31FC-0591-4291-AD7C-17C0BB3D70E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4AD21-27A7-4400-9D1A-D1BD790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3596B7-BBDA-4811-8B30-2AA4C3B65D6D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B2112-C28C-4874-9D49-91DD51816F0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291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91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AFFA-C280-454F-835E-14C0CA42CE8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77EC-524E-471F-9720-945C1721888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5890-B84C-4507-ADA8-7DB0F6E3778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D997-1186-4D3C-9A11-31C0BE5091F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889E-3EA3-4C3C-9BAB-50213B73D6A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DF7E-0940-4DA9-8FCB-AE3E6A4F6B9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F509-2DF6-497D-B7DE-8B3B3317AE3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670F-9D1B-41BA-BB86-DB86AD9B00B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A42F-F927-4C81-81D8-2FE61D44E7E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3060-06EE-4A2B-9484-002F2AF690A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E95FF-B704-4238-8B33-4F60FCF72EB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29E2-8D4C-4EDD-A568-8D391C70712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21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21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9DB-DC9C-4D8F-977C-A309CDF6A69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D93B-7321-4387-98D8-99AA52571DE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4CB6-267E-4404-966E-D178E3935B1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D52D-98AD-4943-B2BC-3972E295F46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AD59-6E6A-42CE-9050-0911D89A8BE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A04F-51BA-43F5-B233-D23DE5542CF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A963-D86D-4766-B98A-FB80F97EBFD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0A84-135C-492C-867E-FE34E796B11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8104-7D9C-405A-B253-8832DC3A428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44E9-5684-48C2-9FAF-241DA837209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961F-1011-401E-AFAC-632C945B101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72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2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7EDE-7C17-4165-8735-A4C6D0E647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4C00-E0AF-44B5-9D69-6524303D91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5DF7-92B8-462C-BFBD-87599C33B2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48B4-175D-474E-9B30-61582A1F36F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7632-82BC-40EC-8919-EC584A3E8AB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7677-B46E-4E9E-9264-75325E72C3E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E988-BE86-4657-B0E2-F87082A4AA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3BFA-FCDA-4860-972F-A61E0D3D4D3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FAD7-86BA-426F-A995-19C3F05F0FE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CBEE-CF34-4E34-A3AC-EA0396F8097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4172-C7CC-4BF5-A713-7B0564F5871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A1F2-CF24-48E2-B5B3-BEADBAE8290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0F38-F4A9-442B-9BCE-ECB7DCFF32C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A89F-E32B-4145-9732-1D3B60D581B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E971-E814-48DD-9746-10A9B564080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55BF-067C-4177-97DB-D442DB5A78A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1503-3F45-4CD5-9AB7-A6E4A4FE32C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EDD6-F6DB-44B2-A22C-530B2BAABD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A2D7-B1F1-4D98-878F-031ED510CD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DA6B-DC6E-4C19-AFDE-60497696C36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0A97-2C70-42A3-B370-222F3B6FA00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CD26-FCF4-441E-8B38-B5DB112088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5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5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4AB5-45EC-4B70-A1CC-36A3644B6FA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B78F-4C62-447D-A899-22F754E8C31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AB5D-BC72-4BB6-AC52-6AC79AF2FC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245D-3210-4D6B-968C-B3913F79F91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49A5-C4E4-46F0-95EA-8004891E796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6817-A319-482B-853F-0AFA3A3B3BF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0C0-1458-46AD-8D6F-360572928ED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8CA3-C47E-43DD-966D-2C2BA76FB62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49CA-5BE7-4F6C-9016-9B6F365C072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C3B7-260E-41C9-92B3-0965A05C821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4DAC-B2BC-4E7C-9EA3-7D6269F6D6F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49DD-E56E-4060-A891-E0A6C98EC872}" type="slidenum">
              <a:rPr lang="ar-SA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split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C437019-835D-4710-9F45-C9F5E1A9CBB1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5276A25-7192-4C38-8BAD-ABAE92CA8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0BD-E1A7-4AFC-8541-1193369C7C47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62C5-2D13-4031-BDD0-7B25C0E0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2E86-70D9-440F-93BD-3456EE818D6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C8-3F35-47CB-9523-161F9226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47C6-3851-4D4C-AA22-77B2FABE51FE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E5C1-969F-4290-9F81-91F37E2F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79B6-5B27-4D4A-A4AB-85BBF0ACB989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6061-5E91-4FF9-8449-EE621976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559-0CDF-4A35-A0D1-BB97590A4690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ACCA-8D7D-4FB6-8804-FD7F946C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9C8A-6015-4E04-9CD8-A89600C70B1C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9AE4-D255-482F-8758-C1AABACA2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9018-84D4-4843-BF89-92E0A648E1D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1B8-FE65-4E0F-B54A-9415484D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416C-1E47-4D6B-BC9A-B57850342B6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0BD-ECF8-4B5A-8C95-138E6857130B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D66-825E-48CE-8050-FF8A6D96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C32-B616-441F-A9AE-851156A98076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758-E183-46E4-A158-16326B5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B83-67A5-46CF-9B6A-122B4639FF6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C3C-672B-4194-81E9-78025563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BE66BDA-A890-4DB1-A93C-7CB9BB036D96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A236CE5-D533-4CC1-AB52-6BADAFB0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5ED2-D3DB-4D5C-B059-14978A79ACEE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F47D-428B-4508-A1F8-6F98C39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3F5-AC2F-4E22-86FF-96ACD87F9C8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0B44-1359-4CE9-BC37-57FD00AF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73ED-7037-4E69-92FC-B15FED20C07F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8A6D-7D0B-466C-978E-B6DC176F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6B5D-6F97-4855-82D4-0A5B2099B996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F921-4C07-435B-8131-C724F5FB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0B75-335B-4A6B-87AD-8FC164348550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01-ABCE-4052-BB18-10A66B41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9B82-467E-4DDF-B805-4228026D556C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20D-3895-41AF-9EDC-7E5088C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E89C8-C1BF-4BD2-B974-D7E0567EACF9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0A5F-05D7-4C0F-9DC4-3B0C8E14EF04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1D29-8F7E-47A3-AF08-9E576DE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3F5C-1264-423D-9411-AA2E4AA497B8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F3-46B6-4149-9861-16A22AD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81D5-1331-45B5-9AEE-71F3FD0D668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5BD-22E9-4DEC-A99D-613B6FBC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476-C04D-4A5F-B3E0-093C81452AF2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5C69-ADD7-4309-97B5-F2BB3401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039-3DA6-447A-902A-1044C6BEB9D7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95D3-C948-46F2-94F3-7BDCBCAB8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1247-8F27-4A95-9481-270966799395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6A3B-7CD1-48C9-B5BE-69AD4C547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BCE2-A502-4766-8EDE-8536C1FA9418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48A5-935A-4DBC-869E-BE2B27FC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0EAF-B95A-4427-AAF6-A6275B6D2DB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B7A9-E748-4C08-8407-769BD9CC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30FB-D7F5-4C37-BBEE-BD62FA0C7404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14A6-E7FA-4E6E-9E50-25D88A61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D4-A3F1-4BA1-BD20-4ADFA4F89505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579E-B964-42EB-B18D-6CCD937F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EB3F4-0CB7-473A-BF27-87FEA84C986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5AFC-317F-4BB8-82B7-0711901E99AA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C18-24DE-4020-BBFC-3181B074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E7C-E937-4603-9616-206553A1CAF2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C3-7C6F-4EE1-AC56-73D84C56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C89F-6353-4307-B1F1-B2114AA6EF38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742-D79F-4A15-8799-EFD6209E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4261-3334-4254-B4F6-AAD928B3BCF3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2746-336D-4EB7-9F8C-0BE576FD9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2B07-F6D4-489E-A74F-6D8F5FF60B51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494E-87BF-447B-9A3B-8184DA93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5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596B7-BBDA-4811-8B30-2AA4C3B65D6D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416C-1E47-4D6B-BC9A-B57850342B6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E89C8-C1BF-4BD2-B974-D7E0567EACF9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EB3F4-0CB7-473A-BF27-87FEA84C986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90E06-C708-481D-B596-4625C0B765BA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90E06-C708-481D-B596-4625C0B765BA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D6C47-0BC2-4539-AE19-A57820032C6C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6AE8-B62D-47B8-9E9C-9162A010884A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081A2-735F-400E-8DE7-3FA1F9E02A93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B66E9-8DC4-4440-BFE1-94BC498FFE3C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B2112-C28C-4874-9D49-91DD51816F0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E95FF-B704-4238-8B33-4F60FCF72EB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29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B1AD9-07E8-42D1-BAE8-4F7E32DCE03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49DD-E56E-4060-A891-E0A6C98EC872}" type="slidenum">
              <a:rPr lang="ar-SA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3A7EF-503B-4FAA-97A3-B401CC2DBE78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86A-6E0C-4A18-9EF7-BE5E1C9DE066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F894-2FD0-4291-8E10-2B026A4B290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D6C47-0BC2-4539-AE19-A57820032C6C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FC21-2B9B-4452-B35E-C5F182818238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24AB1-E3E4-4F27-818D-640AEC6C45D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9344-2346-4CD1-8A62-E0050BC324A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B6A9-D475-47F0-AA9F-F22E90874DF5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6769C-E604-45CF-90A2-CAD826A398C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0F1E-12AF-4696-935B-C74C34109FA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44DE1-E168-43C1-98A1-63578D6E28E9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F2B5-F667-4020-982A-0830DFA8D32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21BA-4F11-44BD-87FD-FD982AAEF05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22F4-F161-4145-AFC6-DEBC49E7DAE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6AE8-B62D-47B8-9E9C-9162A010884A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9160-8F92-42F1-A409-56EC76F912E4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7055-AAFC-48AC-BF1E-A8D3946844BC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B2B2-D214-4BF0-968B-9ABCE5D6E8B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C7C8-D05F-4411-9035-81BD8964614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7E8C-3788-4362-86E6-6EAF5F19F6A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C337-EC3D-489C-B582-BC4627605B8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2255-953B-461F-8A01-A4A4568FABE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8AA8-A3A6-4BCC-926E-A1834645CC09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581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816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6AA-A32C-48E6-BF8F-1AF8CE12114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FC89-BE90-40C6-859E-B1DE26744D0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081A2-735F-400E-8DE7-3FA1F9E02A93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EF38-EDB6-4CDE-B764-49A5C0E2177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240A-D2FA-4DC1-B6C1-CF4531C69C3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80E-6239-4F0C-8702-13FD3AA6162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6DAD-9392-4024-851E-B3C6DC7E66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E0D6-81AB-43A0-8FE8-227D1EB4AD5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91BA-8A8E-4BDB-A96F-B42C6A3BF6D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9AC2-82E6-4ED8-AD78-83377B5629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738E-FCB4-4CD5-83B8-ED8696085AB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A9C7-0CC3-4286-9397-89592A74EBF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60AF-DE3E-46A2-A55C-977420F7B70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B66E9-8DC4-4440-BFE1-94BC498FFE3C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933-6232-481B-A445-59BC70E9B79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3B8-A590-4253-869C-1E15DAA0D25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187-5A6C-40DC-ACA9-B1B3295E768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116-54E7-43B0-8421-5A91E758726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7FBA7-A7DA-4C99-BD65-E4DE579E57D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F3DD-FD2F-4757-A7AA-F2898E6DD0A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697-ED95-44CC-812A-0AEA4126324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4A01-FAF6-4130-98B7-F2C4FD31BB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85A7-D17D-474C-AB03-AF66EA37192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5C2C-DC53-46C2-97F3-8C4734B4237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A1B97FB-190D-4408-9E7E-2A61AFFF39D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280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280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280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80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0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281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281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281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281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81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1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1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726EC90-4625-4681-AC07-E109BBFE285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8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3113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114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311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3114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3114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  <p:sp>
          <p:nvSpPr>
            <p:cNvPr id="7311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3115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115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11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11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11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7AB2FE-6BCE-4A5E-8CF1-942BEA81DAF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73625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6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3627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sp>
        <p:nvSpPr>
          <p:cNvPr id="7362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62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62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62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4EE12-50E9-4EAC-A1DC-46969B6ACB4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36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4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74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4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  <p:sp>
            <p:nvSpPr>
              <p:cNvPr id="74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74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FAA2AC7-9BA5-42BE-8711-ED57059A3EF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444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444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44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44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0C32B9A-CC38-45D4-9CAD-9BEE006E560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444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88B4203-9309-4890-BC1E-1914B91DB454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89F9ED-9F03-4622-A77B-624629EC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CFB0E2-80F5-411D-90DE-AC3C71AABCCF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2DCD29C-AC4C-4EBF-B20A-002BFCFF1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5A19D-2EB9-4CCD-B7B1-CF826A9C9571}" type="datetime1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8080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E545-6AAB-484E-9F16-3E987291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5A1B97FB-190D-4408-9E7E-2A61AFFF39D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75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fa-IR" smtClean="0"/>
              <a:t>رويا محمدعلي پور                          </a:t>
            </a:r>
            <a:r>
              <a:rPr lang="en-US" smtClean="0"/>
              <a:t>Roya.Ahari@gmail.com</a:t>
            </a:r>
            <a:endParaRPr lang="en-US"/>
          </a:p>
        </p:txBody>
      </p:sp>
      <p:sp>
        <p:nvSpPr>
          <p:cNvPr id="75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45C543C2-534A-4F76-AD95-EC43AAE99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36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36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36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a-IR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9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fld id="{7EA369D4-7982-4890-9260-177BB66AF124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fld id="{5C20E866-2850-44B8-AECA-A79CE6A54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8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8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25A292-A037-4BB1-B7F7-24CC8CB450B3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782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4782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a-IR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806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a-IR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806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</a:endParaRPr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06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6D91901-283D-43A0-B347-E83DCD2630F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BA81F5F-AA7F-4940-A6EE-AE03CCBBB0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924800" cy="94773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 err="1" smtClean="0">
                <a:cs typeface="B Aseman" pitchFamily="2" charset="-78"/>
              </a:rPr>
              <a:t>سيستم</a:t>
            </a:r>
            <a:r>
              <a:rPr lang="fa-IR" sz="4800" dirty="0" smtClean="0">
                <a:cs typeface="B Aseman" pitchFamily="2" charset="-78"/>
              </a:rPr>
              <a:t> های اطلاعات </a:t>
            </a:r>
            <a:r>
              <a:rPr lang="fa-IR" sz="4800" dirty="0" err="1" smtClean="0">
                <a:cs typeface="B Aseman" pitchFamily="2" charset="-78"/>
              </a:rPr>
              <a:t>مديريت</a:t>
            </a:r>
            <a:r>
              <a:rPr lang="fa-IR" sz="4800" dirty="0" smtClean="0">
                <a:cs typeface="B Aseman" pitchFamily="2" charset="-78"/>
              </a:rPr>
              <a:t/>
            </a:r>
            <a:br>
              <a:rPr lang="fa-IR" sz="4800" dirty="0" smtClean="0">
                <a:cs typeface="B Aseman" pitchFamily="2" charset="-78"/>
              </a:rPr>
            </a:br>
            <a:r>
              <a:rPr lang="fa-IR" sz="2400" dirty="0" smtClean="0">
                <a:cs typeface="B Aseman" pitchFamily="2" charset="-78"/>
              </a:rPr>
              <a:t>جلسه اول-معرفی</a:t>
            </a:r>
            <a:endParaRPr lang="en-US" sz="4800" dirty="0">
              <a:cs typeface="B Asem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152728" cy="1201688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fa-IR" dirty="0" err="1" smtClean="0">
                <a:cs typeface="B Mitra" pitchFamily="2" charset="-78"/>
              </a:rPr>
              <a:t>نیمسال</a:t>
            </a:r>
            <a:r>
              <a:rPr lang="fa-IR" dirty="0" smtClean="0">
                <a:cs typeface="B Mitra" pitchFamily="2" charset="-78"/>
              </a:rPr>
              <a:t> اول 92-93</a:t>
            </a:r>
          </a:p>
          <a:p>
            <a:pPr algn="ctr" rtl="1"/>
            <a:r>
              <a:rPr lang="fa-IR" dirty="0" smtClean="0">
                <a:cs typeface="B Mitra" pitchFamily="2" charset="-78"/>
              </a:rPr>
              <a:t>مدرس: </a:t>
            </a:r>
            <a:r>
              <a:rPr lang="fa-IR" dirty="0" err="1" smtClean="0">
                <a:cs typeface="B Mitra" pitchFamily="2" charset="-78"/>
              </a:rPr>
              <a:t>محمدعلي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پوراهري</a:t>
            </a:r>
            <a:endParaRPr lang="fa-IR" dirty="0" smtClean="0">
              <a:cs typeface="B Mitra" pitchFamily="2" charset="-78"/>
            </a:endParaRPr>
          </a:p>
          <a:p>
            <a:pPr algn="ctr" rtl="1"/>
            <a:r>
              <a:rPr lang="en-US" sz="2100" dirty="0" smtClean="0">
                <a:cs typeface="B Mitra" pitchFamily="2" charset="-78"/>
              </a:rPr>
              <a:t>Ahari.mis@gmail.com</a:t>
            </a:r>
            <a:endParaRPr lang="en-US" sz="2100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9792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Lotus" pitchFamily="2" charset="-78"/>
              </a:rPr>
              <a:t>به نام خدا</a:t>
            </a: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مفاهیم سیستم ها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err="1" smtClean="0">
                <a:cs typeface="B Mitra" pitchFamily="2" charset="-78"/>
              </a:rPr>
              <a:t>وقتي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2800" dirty="0" err="1" smtClean="0">
                <a:cs typeface="B Mitra" pitchFamily="2" charset="-78"/>
              </a:rPr>
              <a:t>سيستم</a:t>
            </a:r>
            <a:r>
              <a:rPr lang="fa-IR" sz="2800" dirty="0" smtClean="0">
                <a:cs typeface="B Mitra" pitchFamily="2" charset="-78"/>
              </a:rPr>
              <a:t> ما </a:t>
            </a:r>
            <a:r>
              <a:rPr lang="fa-IR" sz="2800" dirty="0" err="1" smtClean="0">
                <a:cs typeface="B Mitra" pitchFamily="2" charset="-78"/>
              </a:rPr>
              <a:t>يك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2800" dirty="0" err="1" smtClean="0">
                <a:cs typeface="B Mitra" pitchFamily="2" charset="-78"/>
              </a:rPr>
              <a:t>مركز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2800" dirty="0" err="1" smtClean="0">
                <a:cs typeface="B Mitra" pitchFamily="2" charset="-78"/>
              </a:rPr>
              <a:t>اطلاعاتي</a:t>
            </a:r>
            <a:r>
              <a:rPr lang="fa-IR" sz="2800" dirty="0" smtClean="0">
                <a:cs typeface="B Mitra" pitchFamily="2" charset="-78"/>
              </a:rPr>
              <a:t> چون </a:t>
            </a:r>
            <a:r>
              <a:rPr lang="fa-IR" sz="2800" dirty="0" err="1" smtClean="0">
                <a:cs typeface="B Mitra" pitchFamily="2" charset="-78"/>
              </a:rPr>
              <a:t>كتابخانه</a:t>
            </a:r>
            <a:r>
              <a:rPr lang="fa-IR" sz="2800" dirty="0" smtClean="0">
                <a:cs typeface="B Mitra" pitchFamily="2" charset="-78"/>
              </a:rPr>
              <a:t> باشد:</a:t>
            </a:r>
          </a:p>
          <a:p>
            <a:pPr lvl="1" algn="just" rtl="1"/>
            <a:r>
              <a:rPr lang="fa-IR" sz="2400" dirty="0" err="1" smtClean="0">
                <a:cs typeface="B Mitra" pitchFamily="2" charset="-78"/>
              </a:rPr>
              <a:t>ورودي</a:t>
            </a:r>
            <a:r>
              <a:rPr lang="fa-IR" sz="2400" dirty="0" smtClean="0">
                <a:cs typeface="B Mitra" pitchFamily="2" charset="-78"/>
              </a:rPr>
              <a:t>: </a:t>
            </a:r>
            <a:r>
              <a:rPr lang="fa-IR" sz="2400" dirty="0" err="1" smtClean="0">
                <a:cs typeface="B Mitra" pitchFamily="2" charset="-78"/>
              </a:rPr>
              <a:t>كتاب</a:t>
            </a:r>
            <a:r>
              <a:rPr lang="fa-IR" sz="2400" dirty="0" smtClean="0">
                <a:cs typeface="B Mitra" pitchFamily="2" charset="-78"/>
              </a:rPr>
              <a:t> ها، مجلات، منابع </a:t>
            </a:r>
            <a:r>
              <a:rPr lang="fa-IR" sz="2400" dirty="0" err="1" smtClean="0">
                <a:cs typeface="B Mitra" pitchFamily="2" charset="-78"/>
              </a:rPr>
              <a:t>الكترونيك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و…</a:t>
            </a:r>
            <a:r>
              <a:rPr lang="fa-IR" sz="2400" dirty="0" smtClean="0">
                <a:cs typeface="B Mitra" pitchFamily="2" charset="-78"/>
              </a:rPr>
              <a:t>.</a:t>
            </a:r>
          </a:p>
          <a:p>
            <a:pPr lvl="1" algn="just" rtl="1"/>
            <a:r>
              <a:rPr lang="fa-IR" sz="2400" dirty="0" err="1" smtClean="0">
                <a:cs typeface="B Mitra" pitchFamily="2" charset="-78"/>
              </a:rPr>
              <a:t>فرآيند</a:t>
            </a:r>
            <a:r>
              <a:rPr lang="fa-IR" sz="2400" dirty="0" smtClean="0">
                <a:cs typeface="B Mitra" pitchFamily="2" charset="-78"/>
              </a:rPr>
              <a:t>: خدمات </a:t>
            </a:r>
            <a:r>
              <a:rPr lang="fa-IR" sz="2400" dirty="0" err="1" smtClean="0">
                <a:cs typeface="B Mitra" pitchFamily="2" charset="-78"/>
              </a:rPr>
              <a:t>فني</a:t>
            </a:r>
            <a:r>
              <a:rPr lang="fa-IR" sz="2400" dirty="0" smtClean="0">
                <a:cs typeface="B Mitra" pitchFamily="2" charset="-78"/>
              </a:rPr>
              <a:t> </a:t>
            </a:r>
          </a:p>
          <a:p>
            <a:pPr lvl="1" algn="just" rtl="1"/>
            <a:r>
              <a:rPr lang="fa-IR" sz="2400" dirty="0" err="1" smtClean="0">
                <a:cs typeface="B Mitra" pitchFamily="2" charset="-78"/>
              </a:rPr>
              <a:t>خروجي</a:t>
            </a:r>
            <a:r>
              <a:rPr lang="fa-IR" sz="2400" dirty="0" smtClean="0">
                <a:cs typeface="B Mitra" pitchFamily="2" charset="-78"/>
              </a:rPr>
              <a:t>: </a:t>
            </a:r>
            <a:r>
              <a:rPr lang="fa-IR" sz="2400" dirty="0" err="1" smtClean="0">
                <a:cs typeface="B Mitra" pitchFamily="2" charset="-78"/>
              </a:rPr>
              <a:t>قابليت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دسترسي</a:t>
            </a:r>
            <a:r>
              <a:rPr lang="fa-IR" sz="2400" dirty="0" smtClean="0">
                <a:cs typeface="B Mitra" pitchFamily="2" charset="-78"/>
              </a:rPr>
              <a:t> و ارائه خدمات </a:t>
            </a:r>
            <a:r>
              <a:rPr lang="fa-IR" sz="2400" dirty="0" err="1" smtClean="0">
                <a:cs typeface="B Mitra" pitchFamily="2" charset="-78"/>
              </a:rPr>
              <a:t>كارآمدتر</a:t>
            </a:r>
            <a:r>
              <a:rPr lang="fa-IR" sz="2400" dirty="0" smtClean="0">
                <a:cs typeface="B Mitra" pitchFamily="2" charset="-78"/>
              </a:rPr>
              <a:t> به مراجعان و </a:t>
            </a:r>
            <a:r>
              <a:rPr lang="fa-IR" sz="2400" dirty="0" err="1" smtClean="0">
                <a:cs typeface="B Mitra" pitchFamily="2" charset="-78"/>
              </a:rPr>
              <a:t>كاربران</a:t>
            </a:r>
            <a:endParaRPr lang="fa-IR" sz="2400" dirty="0" smtClean="0">
              <a:cs typeface="B Mitra" pitchFamily="2" charset="-78"/>
            </a:endParaRPr>
          </a:p>
          <a:p>
            <a:pPr lvl="1" algn="just" rtl="1"/>
            <a:r>
              <a:rPr lang="fa-IR" sz="2400" dirty="0" err="1" smtClean="0">
                <a:cs typeface="B Mitra" pitchFamily="2" charset="-78"/>
              </a:rPr>
              <a:t>مكانيسم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كنترل</a:t>
            </a:r>
            <a:r>
              <a:rPr lang="fa-IR" sz="2400" dirty="0" smtClean="0">
                <a:cs typeface="B Mitra" pitchFamily="2" charset="-78"/>
              </a:rPr>
              <a:t>: </a:t>
            </a:r>
            <a:r>
              <a:rPr lang="fa-IR" sz="2400" dirty="0" err="1" smtClean="0">
                <a:cs typeface="B Mitra" pitchFamily="2" charset="-78"/>
              </a:rPr>
              <a:t>رئيس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يا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شخصي</a:t>
            </a:r>
            <a:r>
              <a:rPr lang="fa-IR" sz="2400" dirty="0" smtClean="0">
                <a:cs typeface="B Mitra" pitchFamily="2" charset="-78"/>
              </a:rPr>
              <a:t> است </a:t>
            </a:r>
            <a:r>
              <a:rPr lang="fa-IR" sz="2400" dirty="0" err="1" smtClean="0">
                <a:cs typeface="B Mitra" pitchFamily="2" charset="-78"/>
              </a:rPr>
              <a:t>كه</a:t>
            </a:r>
            <a:r>
              <a:rPr lang="fa-IR" sz="2400" dirty="0" smtClean="0">
                <a:cs typeface="B Mitra" pitchFamily="2" charset="-78"/>
              </a:rPr>
              <a:t> آن ارتباط </a:t>
            </a:r>
            <a:r>
              <a:rPr lang="fa-IR" sz="2400" dirty="0" err="1" smtClean="0">
                <a:cs typeface="B Mitra" pitchFamily="2" charset="-78"/>
              </a:rPr>
              <a:t>ميان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اين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مراكز</a:t>
            </a:r>
            <a:r>
              <a:rPr lang="fa-IR" sz="2400" dirty="0" smtClean="0">
                <a:cs typeface="B Mitra" pitchFamily="2" charset="-78"/>
              </a:rPr>
              <a:t> خدمات </a:t>
            </a:r>
            <a:r>
              <a:rPr lang="fa-IR" sz="2400" dirty="0" err="1" smtClean="0">
                <a:cs typeface="B Mitra" pitchFamily="2" charset="-78"/>
              </a:rPr>
              <a:t>فني</a:t>
            </a:r>
            <a:r>
              <a:rPr lang="fa-IR" sz="2400" dirty="0" smtClean="0">
                <a:cs typeface="B Mitra" pitchFamily="2" charset="-78"/>
              </a:rPr>
              <a:t> و خدمات </a:t>
            </a:r>
            <a:r>
              <a:rPr lang="fa-IR" sz="2400" dirty="0" err="1" smtClean="0">
                <a:cs typeface="B Mitra" pitchFamily="2" charset="-78"/>
              </a:rPr>
              <a:t>عمومي</a:t>
            </a:r>
            <a:r>
              <a:rPr lang="fa-IR" sz="2400" dirty="0" smtClean="0">
                <a:cs typeface="B Mitra" pitchFamily="2" charset="-78"/>
              </a:rPr>
              <a:t> را به عهده دارد.</a:t>
            </a:r>
          </a:p>
          <a:p>
            <a:pPr lvl="1" algn="just" rtl="1"/>
            <a:r>
              <a:rPr lang="fa-IR" sz="2400" dirty="0" smtClean="0">
                <a:cs typeface="B Mitra" pitchFamily="2" charset="-78"/>
              </a:rPr>
              <a:t>حلقه بازخورد: ارتباطات و </a:t>
            </a:r>
            <a:r>
              <a:rPr lang="fa-IR" sz="2400" dirty="0" err="1" smtClean="0">
                <a:cs typeface="B Mitra" pitchFamily="2" charset="-78"/>
              </a:rPr>
              <a:t>روابطي</a:t>
            </a:r>
            <a:r>
              <a:rPr lang="fa-IR" sz="2400" dirty="0" smtClean="0">
                <a:cs typeface="B Mitra" pitchFamily="2" charset="-78"/>
              </a:rPr>
              <a:t> است </a:t>
            </a:r>
            <a:r>
              <a:rPr lang="fa-IR" sz="2400" dirty="0" err="1" smtClean="0">
                <a:cs typeface="B Mitra" pitchFamily="2" charset="-78"/>
              </a:rPr>
              <a:t>كه</a:t>
            </a:r>
            <a:r>
              <a:rPr lang="fa-IR" sz="2400" dirty="0" smtClean="0">
                <a:cs typeface="B Mitra" pitchFamily="2" charset="-78"/>
              </a:rPr>
              <a:t> شخص </a:t>
            </a:r>
            <a:r>
              <a:rPr lang="fa-IR" sz="2400" dirty="0" err="1" smtClean="0">
                <a:cs typeface="B Mitra" pitchFamily="2" charset="-78"/>
              </a:rPr>
              <a:t>رئيس</a:t>
            </a:r>
            <a:r>
              <a:rPr lang="fa-IR" sz="2400" dirty="0" smtClean="0">
                <a:cs typeface="B Mitra" pitchFamily="2" charset="-78"/>
              </a:rPr>
              <a:t> را با قسمت </a:t>
            </a:r>
            <a:r>
              <a:rPr lang="fa-IR" sz="2400" dirty="0" err="1" smtClean="0">
                <a:cs typeface="B Mitra" pitchFamily="2" charset="-78"/>
              </a:rPr>
              <a:t>هاي</a:t>
            </a:r>
            <a:r>
              <a:rPr lang="fa-IR" sz="2400" dirty="0" smtClean="0">
                <a:cs typeface="B Mitra" pitchFamily="2" charset="-78"/>
              </a:rPr>
              <a:t> مختلف </a:t>
            </a:r>
            <a:r>
              <a:rPr lang="fa-IR" sz="2400" dirty="0" err="1" smtClean="0">
                <a:cs typeface="B Mitra" pitchFamily="2" charset="-78"/>
              </a:rPr>
              <a:t>كتابخانه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مذكور</a:t>
            </a:r>
            <a:r>
              <a:rPr lang="fa-IR" sz="2400" dirty="0" smtClean="0">
                <a:cs typeface="B Mitra" pitchFamily="2" charset="-78"/>
              </a:rPr>
              <a:t> مرتبط </a:t>
            </a:r>
            <a:r>
              <a:rPr lang="fa-IR" sz="2400" dirty="0" err="1" smtClean="0">
                <a:cs typeface="B Mitra" pitchFamily="2" charset="-78"/>
              </a:rPr>
              <a:t>مي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 err="1" smtClean="0">
                <a:cs typeface="B Mitra" pitchFamily="2" charset="-78"/>
              </a:rPr>
              <a:t>كند</a:t>
            </a:r>
            <a:r>
              <a:rPr lang="fa-IR" sz="2400" dirty="0" smtClean="0">
                <a:cs typeface="B Mitra" pitchFamily="2" charset="-7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مفاهیم سیستم ها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fa-IR" sz="2800" dirty="0" smtClean="0">
                <a:cs typeface="B Mitra" pitchFamily="2" charset="-78"/>
              </a:rPr>
              <a:t>هدف سیستم: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هدف سیستم بر اساس فلسفه وجودی سیستم تعریف می شود.</a:t>
            </a:r>
          </a:p>
          <a:p>
            <a:pPr algn="just" rtl="1"/>
            <a:r>
              <a:rPr lang="fa-IR" sz="2800" dirty="0" smtClean="0">
                <a:cs typeface="B Mitra" pitchFamily="2" charset="-78"/>
              </a:rPr>
              <a:t>مرز سیستم: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مرز جداکننده سیستم از محیط است و تمامی  اجزایی که تحت کنترل مدیریت سیستم می توانند قرار گیرند، در درون مرز (سیستم) قرار گرفته و سایر که تحت کنترل مدیریت نیستند در محیط قرار می گیرند.</a:t>
            </a:r>
          </a:p>
          <a:p>
            <a:pPr algn="just" rtl="1"/>
            <a:r>
              <a:rPr lang="fa-IR" sz="2800" dirty="0" smtClean="0">
                <a:cs typeface="B Mitra" pitchFamily="2" charset="-78"/>
              </a:rPr>
              <a:t>سیستم باز: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با محیط ارتباط برقرار می کند و رفتار آن ها بر محیط اثر می گذارد و یا از محیط تأثیر می پذیرد.</a:t>
            </a:r>
          </a:p>
          <a:p>
            <a:pPr algn="just" rtl="1"/>
            <a:r>
              <a:rPr lang="fa-IR" sz="2800" dirty="0" smtClean="0">
                <a:cs typeface="B Mitra" pitchFamily="2" charset="-78"/>
              </a:rPr>
              <a:t>سیستم بسته: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سیستم هایی که از محیط تأثیر نمی پذیرند و یا بر محیط اثر ندارند.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مفاهیم سیستم ها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Mitra" pitchFamily="2" charset="-78"/>
              </a:rPr>
              <a:t>زیر سیستم: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هر سیستم می تواند به یک سری اجزا که خود زیر سیستم هستند تجزیه شود.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هر زیر سیستم، ورودی ها و خروجی ها و سیستم بازخور مربوط به خود را دارد.</a:t>
            </a:r>
          </a:p>
          <a:p>
            <a:pPr algn="just" rtl="1">
              <a:buNone/>
            </a:pPr>
            <a:r>
              <a:rPr lang="fa-IR" sz="2800" dirty="0" smtClean="0">
                <a:cs typeface="B Mitra" pitchFamily="2" charset="-78"/>
              </a:rPr>
              <a:t>در یک سیستم، خروجی های یک زیرسیستم ورودی برای سایر زیرسیستم ها ست که به این مورد جریان اطلاعاتی بین زیرسیستم ها گفته می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5314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7381875" cy="1066800"/>
          </a:xfrm>
        </p:spPr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اطلاعات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اطلاعات  از دیدگاه های گوناگون دارای تعاریف متفاوتی است. 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اطلاعات از دیدگاه نظری: نوع داده جمع </a:t>
            </a:r>
            <a:r>
              <a:rPr lang="fa-IR" dirty="0" err="1" smtClean="0">
                <a:cs typeface="B Mitra" pitchFamily="2" charset="-78"/>
              </a:rPr>
              <a:t>آورى</a:t>
            </a:r>
            <a:r>
              <a:rPr lang="fa-IR" dirty="0" smtClean="0">
                <a:cs typeface="B Mitra" pitchFamily="2" charset="-78"/>
              </a:rPr>
              <a:t> شده با استفاده از روش </a:t>
            </a:r>
            <a:r>
              <a:rPr lang="fa-IR" dirty="0" err="1" smtClean="0">
                <a:cs typeface="B Mitra" pitchFamily="2" charset="-78"/>
              </a:rPr>
              <a:t>هاى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مختلفى</a:t>
            </a:r>
            <a:r>
              <a:rPr lang="fa-IR" dirty="0" smtClean="0">
                <a:cs typeface="B Mitra" pitchFamily="2" charset="-78"/>
              </a:rPr>
              <a:t> نظیر : مطالعه ، مشاهده ، شایعه و سایر موارد دیگر اطلاق </a:t>
            </a:r>
            <a:r>
              <a:rPr lang="fa-IR" dirty="0" err="1" smtClean="0">
                <a:cs typeface="B Mitra" pitchFamily="2" charset="-78"/>
              </a:rPr>
              <a:t>مى</a:t>
            </a:r>
            <a:r>
              <a:rPr lang="fa-IR" dirty="0" smtClean="0">
                <a:cs typeface="B Mitra" pitchFamily="2" charset="-78"/>
              </a:rPr>
              <a:t> گردد. در واژه </a:t>
            </a:r>
            <a:r>
              <a:rPr lang="fa-IR" dirty="0" err="1" smtClean="0">
                <a:cs typeface="B Mitra" pitchFamily="2" charset="-78"/>
              </a:rPr>
              <a:t>"اطلاعات"</a:t>
            </a:r>
            <a:r>
              <a:rPr lang="fa-IR" dirty="0" smtClean="0">
                <a:cs typeface="B Mitra" pitchFamily="2" charset="-78"/>
              </a:rPr>
              <a:t>، بار </a:t>
            </a:r>
            <a:r>
              <a:rPr lang="fa-IR" dirty="0" err="1" smtClean="0">
                <a:cs typeface="B Mitra" pitchFamily="2" charset="-78"/>
              </a:rPr>
              <a:t>معنائى</a:t>
            </a:r>
            <a:r>
              <a:rPr lang="fa-IR" dirty="0" smtClean="0">
                <a:cs typeface="B Mitra" pitchFamily="2" charset="-78"/>
              </a:rPr>
              <a:t> از قبل تعریف شده </a:t>
            </a:r>
            <a:r>
              <a:rPr lang="fa-IR" dirty="0" err="1" smtClean="0">
                <a:cs typeface="B Mitra" pitchFamily="2" charset="-78"/>
              </a:rPr>
              <a:t>اى</a:t>
            </a:r>
            <a:r>
              <a:rPr lang="fa-IR" dirty="0" smtClean="0">
                <a:cs typeface="B Mitra" pitchFamily="2" charset="-78"/>
              </a:rPr>
              <a:t> در رابطه با کیفیت، معتبر بودن و یا صحت داده وجود نداشته و امکان برخورد با اطلاعات معتبر، </a:t>
            </a:r>
            <a:r>
              <a:rPr lang="fa-IR" dirty="0" err="1" smtClean="0">
                <a:cs typeface="B Mitra" pitchFamily="2" charset="-78"/>
              </a:rPr>
              <a:t>غیرمعتبر</a:t>
            </a:r>
            <a:r>
              <a:rPr lang="fa-IR" dirty="0" smtClean="0">
                <a:cs typeface="B Mitra" pitchFamily="2" charset="-78"/>
              </a:rPr>
              <a:t>، </a:t>
            </a:r>
            <a:r>
              <a:rPr lang="fa-IR" dirty="0" err="1" smtClean="0">
                <a:cs typeface="B Mitra" pitchFamily="2" charset="-78"/>
              </a:rPr>
              <a:t>واقعى</a:t>
            </a:r>
            <a:r>
              <a:rPr lang="fa-IR" dirty="0" smtClean="0">
                <a:cs typeface="B Mitra" pitchFamily="2" charset="-78"/>
              </a:rPr>
              <a:t>، نادرست، صحیح و گمراه کننده، وجود خواهد داشت 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اطلاعات از دیدگاه تئوری اطلاعات: در </a:t>
            </a:r>
            <a:r>
              <a:rPr lang="fa-IR" dirty="0" err="1" smtClean="0">
                <a:cs typeface="B Mitra" pitchFamily="2" charset="-78"/>
              </a:rPr>
              <a:t>اين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تعريف</a:t>
            </a:r>
            <a:r>
              <a:rPr lang="fa-IR" dirty="0" smtClean="0">
                <a:cs typeface="B Mitra" pitchFamily="2" charset="-78"/>
              </a:rPr>
              <a:t>، میزان </a:t>
            </a:r>
            <a:r>
              <a:rPr lang="fa-IR" dirty="0" err="1" smtClean="0">
                <a:cs typeface="B Mitra" pitchFamily="2" charset="-78"/>
              </a:rPr>
              <a:t>معنى</a:t>
            </a:r>
            <a:r>
              <a:rPr lang="fa-IR" dirty="0" smtClean="0">
                <a:cs typeface="B Mitra" pitchFamily="2" charset="-78"/>
              </a:rPr>
              <a:t> و </a:t>
            </a:r>
            <a:r>
              <a:rPr lang="fa-IR" dirty="0" err="1" smtClean="0">
                <a:cs typeface="B Mitra" pitchFamily="2" charset="-78"/>
              </a:rPr>
              <a:t>محتواى</a:t>
            </a:r>
            <a:r>
              <a:rPr lang="fa-IR" dirty="0" smtClean="0">
                <a:cs typeface="B Mitra" pitchFamily="2" charset="-78"/>
              </a:rPr>
              <a:t> ارائه شده توسط اطلاعات مورد توجه قرار </a:t>
            </a:r>
            <a:r>
              <a:rPr lang="fa-IR" dirty="0" err="1" smtClean="0">
                <a:cs typeface="B Mitra" pitchFamily="2" charset="-78"/>
              </a:rPr>
              <a:t>مى</a:t>
            </a:r>
            <a:r>
              <a:rPr lang="fa-IR" dirty="0" smtClean="0">
                <a:cs typeface="B Mitra" pitchFamily="2" charset="-78"/>
              </a:rPr>
              <a:t> گیرد. اما توجه </a:t>
            </a:r>
            <a:r>
              <a:rPr lang="fa-IR" dirty="0" err="1" smtClean="0">
                <a:cs typeface="B Mitra" pitchFamily="2" charset="-78"/>
              </a:rPr>
              <a:t>خاصى</a:t>
            </a:r>
            <a:r>
              <a:rPr lang="fa-IR" dirty="0" smtClean="0">
                <a:cs typeface="B Mitra" pitchFamily="2" charset="-78"/>
              </a:rPr>
              <a:t> به کیفیت و یا ارزش اطلاعات </a:t>
            </a:r>
            <a:r>
              <a:rPr lang="fa-IR" dirty="0" err="1" smtClean="0">
                <a:cs typeface="B Mitra" pitchFamily="2" charset="-78"/>
              </a:rPr>
              <a:t>نمى</a:t>
            </a:r>
            <a:r>
              <a:rPr lang="fa-IR" dirty="0" smtClean="0">
                <a:cs typeface="B Mitra" pitchFamily="2" charset="-78"/>
              </a:rPr>
              <a:t> گردد .</a:t>
            </a:r>
            <a:endParaRPr lang="en-US" dirty="0" smtClean="0">
              <a:cs typeface="B Mitra" pitchFamily="2" charset="-78"/>
            </a:endParaRPr>
          </a:p>
          <a:p>
            <a:pPr lvl="1" algn="just" rtl="1"/>
            <a:r>
              <a:rPr lang="fa-IR" dirty="0" smtClean="0">
                <a:cs typeface="B Mitra" pitchFamily="2" charset="-78"/>
              </a:rPr>
              <a:t>اطلاعات از دیدگاه علم « فناوری اطلاعات »: داده جمع </a:t>
            </a:r>
            <a:r>
              <a:rPr lang="fa-IR" dirty="0" err="1" smtClean="0">
                <a:cs typeface="B Mitra" pitchFamily="2" charset="-78"/>
              </a:rPr>
              <a:t>آورى</a:t>
            </a:r>
            <a:r>
              <a:rPr lang="fa-IR" dirty="0" smtClean="0">
                <a:cs typeface="B Mitra" pitchFamily="2" charset="-78"/>
              </a:rPr>
              <a:t> شده، ذخیره شده، </a:t>
            </a:r>
            <a:r>
              <a:rPr lang="fa-IR" dirty="0" err="1" smtClean="0">
                <a:cs typeface="B Mitra" pitchFamily="2" charset="-78"/>
              </a:rPr>
              <a:t>بازیابى</a:t>
            </a:r>
            <a:r>
              <a:rPr lang="fa-IR" dirty="0" smtClean="0">
                <a:cs typeface="B Mitra" pitchFamily="2" charset="-78"/>
              </a:rPr>
              <a:t> شده، پردازش شده و ارائه شده </a:t>
            </a:r>
            <a:r>
              <a:rPr lang="fa-IR" dirty="0" err="1" smtClean="0">
                <a:cs typeface="B Mitra" pitchFamily="2" charset="-78"/>
              </a:rPr>
              <a:t>كه</a:t>
            </a:r>
            <a:r>
              <a:rPr lang="fa-IR" dirty="0" smtClean="0">
                <a:cs typeface="B Mitra" pitchFamily="2" charset="-78"/>
              </a:rPr>
              <a:t> در آن به </a:t>
            </a:r>
            <a:r>
              <a:rPr lang="fa-IR" dirty="0" err="1" smtClean="0">
                <a:cs typeface="B Mitra" pitchFamily="2" charset="-78"/>
              </a:rPr>
              <a:t>مواردي</a:t>
            </a:r>
            <a:r>
              <a:rPr lang="fa-IR" dirty="0" smtClean="0">
                <a:cs typeface="B Mitra" pitchFamily="2" charset="-78"/>
              </a:rPr>
              <a:t> همچون اعتبار ، کیفیت و ارزش اطلاعات به صورت </a:t>
            </a:r>
            <a:r>
              <a:rPr lang="fa-IR" dirty="0" err="1" smtClean="0">
                <a:cs typeface="B Mitra" pitchFamily="2" charset="-78"/>
              </a:rPr>
              <a:t>جانبى</a:t>
            </a:r>
            <a:r>
              <a:rPr lang="fa-IR" dirty="0" smtClean="0">
                <a:cs typeface="B Mitra" pitchFamily="2" charset="-78"/>
              </a:rPr>
              <a:t>، توجه </a:t>
            </a:r>
            <a:r>
              <a:rPr lang="fa-IR" dirty="0" err="1" smtClean="0">
                <a:cs typeface="B Mitra" pitchFamily="2" charset="-78"/>
              </a:rPr>
              <a:t>مى</a:t>
            </a:r>
            <a:r>
              <a:rPr lang="fa-IR" dirty="0" smtClean="0">
                <a:cs typeface="B Mitra" pitchFamily="2" charset="-78"/>
              </a:rPr>
              <a:t> گردد.</a:t>
            </a:r>
            <a:endParaRPr lang="en-US" dirty="0" smtClean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err="1" smtClean="0">
                <a:cs typeface="B Mitra" pitchFamily="2" charset="-78"/>
              </a:rPr>
              <a:t>مديريت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smtClean="0">
                <a:cs typeface="B Mitra" pitchFamily="2" charset="-78"/>
              </a:rPr>
              <a:t>به‌طور کلی عنوان مدیر به کسی اطلاق می‌شود، که در قبال </a:t>
            </a:r>
            <a:r>
              <a:rPr lang="fa-IR" sz="3600" dirty="0" err="1" smtClean="0">
                <a:cs typeface="B Mitra" pitchFamily="2" charset="-78"/>
              </a:rPr>
              <a:t>زیردستان</a:t>
            </a:r>
            <a:r>
              <a:rPr lang="fa-IR" sz="3600" dirty="0" smtClean="0">
                <a:cs typeface="B Mitra" pitchFamily="2" charset="-78"/>
              </a:rPr>
              <a:t> و سایر منابع انسانی، مسئولیت دارد. </a:t>
            </a:r>
          </a:p>
          <a:p>
            <a:pPr algn="just" rtl="1"/>
            <a:r>
              <a:rPr lang="fa-IR" sz="3600" dirty="0" smtClean="0">
                <a:cs typeface="B Mitra" pitchFamily="2" charset="-78"/>
              </a:rPr>
              <a:t>سطوح </a:t>
            </a:r>
            <a:r>
              <a:rPr lang="fa-IR" sz="3600" dirty="0" err="1" smtClean="0">
                <a:cs typeface="B Mitra" pitchFamily="2" charset="-78"/>
              </a:rPr>
              <a:t>سازماني</a:t>
            </a:r>
            <a:r>
              <a:rPr lang="fa-IR" sz="3600" dirty="0" smtClean="0">
                <a:cs typeface="B Mitra" pitchFamily="2" charset="-78"/>
              </a:rPr>
              <a:t> </a:t>
            </a:r>
            <a:r>
              <a:rPr lang="fa-IR" sz="3600" dirty="0" err="1" smtClean="0">
                <a:cs typeface="B Mitra" pitchFamily="2" charset="-78"/>
              </a:rPr>
              <a:t>مديريت</a:t>
            </a:r>
            <a:endParaRPr lang="fa-IR" sz="3600" dirty="0" smtClean="0">
              <a:cs typeface="B Mitra" pitchFamily="2" charset="-78"/>
            </a:endParaRPr>
          </a:p>
          <a:p>
            <a:pPr lvl="1" algn="just" rtl="1"/>
            <a:r>
              <a:rPr lang="fa-IR" dirty="0" err="1" smtClean="0">
                <a:cs typeface="B Mitra" pitchFamily="2" charset="-78"/>
              </a:rPr>
              <a:t>مديريت</a:t>
            </a:r>
            <a:r>
              <a:rPr lang="fa-IR" dirty="0" smtClean="0">
                <a:cs typeface="B Mitra" pitchFamily="2" charset="-78"/>
              </a:rPr>
              <a:t> ارشد</a:t>
            </a:r>
          </a:p>
          <a:p>
            <a:pPr lvl="1" algn="just" rtl="1"/>
            <a:r>
              <a:rPr lang="fa-IR" dirty="0" err="1" smtClean="0">
                <a:cs typeface="B Mitra" pitchFamily="2" charset="-78"/>
              </a:rPr>
              <a:t>مديريت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مياني</a:t>
            </a:r>
            <a:endParaRPr lang="fa-IR" dirty="0" smtClean="0">
              <a:cs typeface="B Mitra" pitchFamily="2" charset="-78"/>
            </a:endParaRPr>
          </a:p>
          <a:p>
            <a:pPr lvl="1" algn="just" rtl="1"/>
            <a:r>
              <a:rPr lang="fa-IR" dirty="0" err="1" smtClean="0">
                <a:cs typeface="B Mitra" pitchFamily="2" charset="-78"/>
              </a:rPr>
              <a:t>مديريت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عملياتي</a:t>
            </a:r>
            <a:endParaRPr lang="fa-IR" dirty="0" smtClean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سیستم اطلاعاتی </a:t>
            </a:r>
            <a:r>
              <a:rPr lang="fa-IR" sz="3600" b="1" dirty="0" err="1" smtClean="0">
                <a:cs typeface="B Mitra" pitchFamily="2" charset="-78"/>
              </a:rPr>
              <a:t>مديريت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smtClean="0">
                <a:cs typeface="B Mitra" pitchFamily="2" charset="-78"/>
              </a:rPr>
              <a:t>تعریف: مجموعه ای از افراد، داده ها، پردازش ها و فن آوری اطلاعات که با همدیگر در تعامل هستند، به منظور جمع آوری داده ها، پردازش، ذخیره سازی و مهیا کردن اطلاعات موردنیاز به عنوان خروجی برای پشتیبانی سازمان.</a:t>
            </a:r>
          </a:p>
          <a:p>
            <a:pPr algn="just" rtl="1"/>
            <a:endParaRPr lang="fa-IR" sz="3600" dirty="0" smtClean="0">
              <a:cs typeface="B Mitra" pitchFamily="2" charset="-78"/>
            </a:endParaRPr>
          </a:p>
          <a:p>
            <a:pPr algn="just" rtl="1"/>
            <a:r>
              <a:rPr lang="fa-IR" sz="3600" dirty="0" smtClean="0">
                <a:cs typeface="B Mitra" pitchFamily="2" charset="-78"/>
              </a:rPr>
              <a:t>فرق داده و اطلاعات؟</a:t>
            </a:r>
          </a:p>
          <a:p>
            <a:pPr algn="just" rtl="1"/>
            <a:endParaRPr lang="fa-IR" sz="3600" dirty="0" smtClean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سیستم اطلاعاتی </a:t>
            </a:r>
            <a:r>
              <a:rPr lang="fa-IR" sz="3600" b="1" dirty="0" err="1" smtClean="0">
                <a:cs typeface="B Mitra" pitchFamily="2" charset="-78"/>
              </a:rPr>
              <a:t>مديريت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err="1" smtClean="0">
                <a:cs typeface="B Mitra" pitchFamily="2" charset="-78"/>
              </a:rPr>
              <a:t>ضرورتی</a:t>
            </a:r>
            <a:r>
              <a:rPr lang="fa-IR" sz="3600" dirty="0" smtClean="0">
                <a:cs typeface="B Mitra" pitchFamily="2" charset="-78"/>
              </a:rPr>
              <a:t> ندارد که سیستم‌های اطلاعات رایانه‌ای باشند اما اغلب سیستم‌های اطلاعات رایانه‌ای هستند.</a:t>
            </a:r>
          </a:p>
          <a:p>
            <a:pPr algn="just" rtl="1"/>
            <a:endParaRPr lang="fa-IR" sz="3600" dirty="0" smtClean="0">
              <a:cs typeface="B Mitra" pitchFamily="2" charset="-78"/>
            </a:endParaRPr>
          </a:p>
          <a:p>
            <a:pPr algn="just" rtl="1"/>
            <a:r>
              <a:rPr lang="fa-IR" sz="3600" dirty="0" smtClean="0">
                <a:cs typeface="B Mitra" pitchFamily="2" charset="-78"/>
              </a:rPr>
              <a:t>اگر یک سیستم دستی از افراد و رویه‌ها می‌توانند کاری را بدون خطا و مؤثر انجام دهند دلیلی برای استفاده از رایانه نیست.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سیستم اطلاعاتی </a:t>
            </a:r>
            <a:r>
              <a:rPr lang="fa-IR" sz="3600" b="1" dirty="0" err="1" smtClean="0">
                <a:cs typeface="B Mitra" pitchFamily="2" charset="-78"/>
              </a:rPr>
              <a:t>مديريت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بهبود بهره‌وری: </a:t>
            </a:r>
            <a:r>
              <a:rPr lang="fa-IR" sz="2800" dirty="0" smtClean="0">
                <a:cs typeface="B Mitra" pitchFamily="2" charset="-78"/>
              </a:rPr>
              <a:t>وقتی یک کارمند با استفاده از روش‌های جدید می‌‌تواند به جای پردازش 25 سفارش خرید، 50 سفارش را پردازش کند آنگاه بهره‌وری کار وی 2 برابر شده است</a:t>
            </a:r>
            <a:r>
              <a:rPr lang="fa-IR" sz="3600" dirty="0" smtClean="0">
                <a:cs typeface="B Mitra" pitchFamily="2" charset="-78"/>
              </a:rPr>
              <a:t>.</a:t>
            </a:r>
          </a:p>
          <a:p>
            <a:pPr algn="just" rtl="1"/>
            <a:r>
              <a:rPr lang="fa-IR" sz="3600" b="1" dirty="0" smtClean="0">
                <a:cs typeface="B Mitra" pitchFamily="2" charset="-78"/>
              </a:rPr>
              <a:t>بهبود اثربخشی: </a:t>
            </a:r>
            <a:r>
              <a:rPr lang="ar-SA" sz="2800" dirty="0" smtClean="0">
                <a:cs typeface="B Mitra" pitchFamily="2" charset="-78"/>
              </a:rPr>
              <a:t>مدیری که شرایطی را که ممکن است مسئله‌ساز شوند پیش‌بینی می‌کند و علل را پیش از اینکه مشکل پدید آید بررسی می‌کند اثربخش‌تر از مدیری است که پیوسته مسائلی را باید حل کند که می‌شد از آنها جلوگیری کرد.</a:t>
            </a:r>
            <a:endParaRPr lang="fa-IR" sz="2800" dirty="0" smtClean="0">
              <a:cs typeface="B Mitra" pitchFamily="2" charset="-78"/>
            </a:endParaRPr>
          </a:p>
          <a:p>
            <a:pPr algn="just" rtl="1"/>
            <a:endParaRPr lang="fa-IR" sz="2800" dirty="0" smtClean="0">
              <a:cs typeface="B Mitra" pitchFamily="2" charset="-78"/>
            </a:endParaRPr>
          </a:p>
          <a:p>
            <a:pPr algn="just" rtl="1"/>
            <a:r>
              <a:rPr lang="fa-IR" sz="3600" b="1" dirty="0" smtClean="0">
                <a:cs typeface="B Mitra" pitchFamily="2" charset="-78"/>
              </a:rPr>
              <a:t>مزیت رقابتی: </a:t>
            </a:r>
            <a:r>
              <a:rPr lang="ar-SA" sz="2800" dirty="0" smtClean="0">
                <a:cs typeface="B Mitra" pitchFamily="2" charset="-78"/>
              </a:rPr>
              <a:t>سازمانی که با استفاده از سیستم‌های اطلاعات بهره‌وری و اثربخشی خود را بهبود داده است دارای این پتانسیل خواهد بود که بتواند روش رقابت سازمانی را تغییر دهد.</a:t>
            </a:r>
            <a:endParaRPr lang="fa-IR" sz="2800" dirty="0" smtClean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مراجع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سیستم های اطلاعاتی در مدیریت- دکتر سید محمد محمودی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سیستم های اطلاعات مدیریت- علی علی پناهی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to Systems Analysis and Design. Whitten, Bentley, (2008), McGraw-Hill.</a:t>
            </a:r>
          </a:p>
          <a:p>
            <a:pPr algn="just" rtl="1"/>
            <a:endParaRPr lang="en-US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نمره بندی</a:t>
            </a:r>
            <a:endParaRPr lang="en-US" b="1" dirty="0">
              <a:cs typeface="B Mitra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نمره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شرح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2 نمره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تمرین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7نمره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امتحان</a:t>
                      </a:r>
                      <a:r>
                        <a:rPr lang="fa-IR" sz="3200" baseline="0" dirty="0" smtClean="0">
                          <a:cs typeface="B Lotus" pitchFamily="2" charset="-78"/>
                        </a:rPr>
                        <a:t> میانترم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3نمره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پروژه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1نمره(تشویقی)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err="1" smtClean="0">
                          <a:cs typeface="B Lotus" pitchFamily="2" charset="-78"/>
                        </a:rPr>
                        <a:t>كوييز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8 نمره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امتحان</a:t>
                      </a:r>
                      <a:r>
                        <a:rPr lang="fa-IR" sz="3200" baseline="0" dirty="0" smtClean="0">
                          <a:cs typeface="B Lotus" pitchFamily="2" charset="-78"/>
                        </a:rPr>
                        <a:t> پایان ترم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just" rtl="1"/>
                      <a:r>
                        <a:rPr lang="fa-IR" sz="3200" dirty="0" err="1" smtClean="0">
                          <a:cs typeface="B Mitra" pitchFamily="2" charset="-78"/>
                        </a:rPr>
                        <a:t>كار</a:t>
                      </a:r>
                      <a:r>
                        <a:rPr lang="fa-IR" sz="3200" dirty="0" smtClean="0">
                          <a:cs typeface="B Mitra" pitchFamily="2" charset="-78"/>
                        </a:rPr>
                        <a:t> </a:t>
                      </a:r>
                      <a:r>
                        <a:rPr lang="fa-IR" sz="3200" dirty="0" err="1" smtClean="0">
                          <a:cs typeface="B Mitra" pitchFamily="2" charset="-78"/>
                        </a:rPr>
                        <a:t>گروهي</a:t>
                      </a:r>
                      <a:r>
                        <a:rPr lang="fa-IR" sz="3200" dirty="0" smtClean="0">
                          <a:cs typeface="B Mitra" pitchFamily="2" charset="-78"/>
                        </a:rPr>
                        <a:t> به فراخور موضوع و در قالب نمره </a:t>
                      </a:r>
                      <a:r>
                        <a:rPr lang="fa-IR" sz="3200" dirty="0" err="1" smtClean="0">
                          <a:cs typeface="B Mitra" pitchFamily="2" charset="-78"/>
                        </a:rPr>
                        <a:t>تشويقي</a:t>
                      </a:r>
                      <a:r>
                        <a:rPr lang="fa-IR" sz="3200" dirty="0" smtClean="0">
                          <a:cs typeface="B Mitra" pitchFamily="2" charset="-78"/>
                        </a:rPr>
                        <a:t> ارائه خواهد شد.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Lotus" pitchFamily="2" charset="-78"/>
                        </a:rPr>
                        <a:t>حضور</a:t>
                      </a:r>
                      <a:r>
                        <a:rPr lang="fa-IR" sz="3200" baseline="0" dirty="0" smtClean="0">
                          <a:cs typeface="B Lotus" pitchFamily="2" charset="-78"/>
                        </a:rPr>
                        <a:t> و غیاب به صورت تصادفی</a:t>
                      </a:r>
                      <a:endParaRPr lang="en-US" sz="3200" dirty="0">
                        <a:cs typeface="B Lotus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908720"/>
          </a:xfrm>
        </p:spPr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Mitra" pitchFamily="2" charset="-78"/>
              </a:rPr>
              <a:t>سرفصل مطالب</a:t>
            </a:r>
            <a:endParaRPr lang="en-US" sz="3200" b="1" dirty="0">
              <a:cs typeface="B Mitra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528" y="497288"/>
          <a:ext cx="8064896" cy="6360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6"/>
                <a:gridCol w="1800200"/>
              </a:tblGrid>
              <a:tr h="4324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عنوان 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هفته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43240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مقدمه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اول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4324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مفاهیم و محدوده سیستم های اطلاعاتی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دوم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5157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توسعه سیستم های اطلاعاتی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سوم و چهارم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5157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روش های جمع آوری اطلاعات و کشف نیازمندی های سیستم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پنجم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4324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مدل سازی نیازمندی های سیستم با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Use Cases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ششم و هفتم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5157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مدل سازی داده ای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(Data Modeling)</a:t>
                      </a: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-فاز اول پروژه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هشتم و نهم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5157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مدل سازي پردازشي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(Process Modeling)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دهم و </a:t>
                      </a:r>
                      <a:r>
                        <a:rPr lang="fa-IR" sz="2400" dirty="0" err="1" smtClean="0">
                          <a:cs typeface="B Lotus" pitchFamily="2" charset="-78"/>
                        </a:rPr>
                        <a:t>يازدهم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5157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مدل سازی و تحلیل شیئ گرا با استفاده از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UML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دوازدهم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و </a:t>
                      </a:r>
                      <a:r>
                        <a:rPr lang="fa-IR" sz="2400" baseline="0" dirty="0" err="1" smtClean="0">
                          <a:cs typeface="B Lotus" pitchFamily="2" charset="-78"/>
                        </a:rPr>
                        <a:t>سيزدهم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5157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طراحی پایگاه داده ها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(Data Base Design)</a:t>
                      </a: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-فاز دوم پروژه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چهاردهم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anchor="ctr"/>
                </a:tc>
              </a:tr>
              <a:tr h="4324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طراحی ورودی ها و خروجی ها و گزارشات مدیریتی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Lotus" pitchFamily="2" charset="-78"/>
                        </a:rPr>
                        <a:t>پانزدهم و شانزدهم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پروژه و گزارش آن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پروژه در قالب سه فاز تحویل خواهد شد.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پروژه را می توانید در گروه های 2 الی 3 نفره انجام دهید.</a:t>
            </a:r>
          </a:p>
          <a:p>
            <a:pPr algn="just" rtl="1">
              <a:buNone/>
            </a:pPr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ارزیابی تحقیق بر پایه 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تحویل به موقع فازها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کیفیت انجام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تاریخ های مهم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844824"/>
          <a:ext cx="6248400" cy="381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4200"/>
                <a:gridCol w="3124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Lotus" pitchFamily="2" charset="-78"/>
                        </a:rPr>
                        <a:t>زمان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Lotus" pitchFamily="2" charset="-78"/>
                        </a:rPr>
                        <a:t>مسئولیت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marL="68580" marR="68580" marT="0" marB="0" anchor="ctr" horzOverflow="overflow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تعیین</a:t>
                      </a:r>
                      <a:r>
                        <a:rPr lang="fa-IR" sz="2800" baseline="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 اعضای گروه</a:t>
                      </a:r>
                      <a:r>
                        <a:rPr lang="fa-IR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انجام</a:t>
                      </a:r>
                      <a:r>
                        <a:rPr lang="fa-IR" sz="2800" baseline="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 فاز 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I</a:t>
                      </a:r>
                      <a:r>
                        <a:rPr lang="fa-IR" sz="2800" baseline="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 پروژه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امتحان میانترم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انجام فاز 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II</a:t>
                      </a:r>
                      <a:r>
                        <a:rPr lang="fa-IR" sz="2800" dirty="0" smtClean="0">
                          <a:latin typeface="Times New Roman" pitchFamily="18" charset="0"/>
                          <a:ea typeface="Times New Roman"/>
                          <a:cs typeface="B Lotus" pitchFamily="2" charset="-78"/>
                        </a:rPr>
                        <a:t> پروژه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Lotus" pitchFamily="2" charset="-78"/>
                        </a:rPr>
                        <a:t>ارسال گزارش نهایی پروژه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508000"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Lotus" pitchFamily="2" charset="-78"/>
                        </a:rPr>
                        <a:t>تمرین تحویلی 4 بار در طول ترم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 pitchFamily="18" charset="0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fa-IR" sz="4800" dirty="0" smtClean="0">
              <a:cs typeface="B Mitra" pitchFamily="2" charset="-78"/>
            </a:endParaRPr>
          </a:p>
          <a:p>
            <a:pPr algn="ctr" rtl="1"/>
            <a:r>
              <a:rPr lang="fa-IR" sz="4800" dirty="0" smtClean="0">
                <a:cs typeface="B Mitra" pitchFamily="2" charset="-78"/>
              </a:rPr>
              <a:t>جعل علمی</a:t>
            </a:r>
          </a:p>
          <a:p>
            <a:pPr algn="ctr" rtl="1"/>
            <a:endParaRPr lang="fa-IR" sz="4800" dirty="0" smtClean="0">
              <a:cs typeface="B Mitra" pitchFamily="2" charset="-78"/>
            </a:endParaRPr>
          </a:p>
          <a:p>
            <a:pPr algn="ctr" rtl="1"/>
            <a:r>
              <a:rPr lang="fa-IR" sz="4800" dirty="0" smtClean="0">
                <a:cs typeface="B Mitra" pitchFamily="2" charset="-78"/>
              </a:rPr>
              <a:t>تقلب علمی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سیستم </a:t>
            </a:r>
            <a:r>
              <a:rPr lang="fa-IR" sz="3600" b="1" dirty="0" err="1" smtClean="0">
                <a:cs typeface="B Mitra" pitchFamily="2" charset="-78"/>
              </a:rPr>
              <a:t>اطلاعاتي</a:t>
            </a:r>
            <a:r>
              <a:rPr lang="fa-IR" sz="3600" b="1" dirty="0" smtClean="0">
                <a:cs typeface="B Mitra" pitchFamily="2" charset="-78"/>
              </a:rPr>
              <a:t> </a:t>
            </a:r>
            <a:r>
              <a:rPr lang="fa-IR" sz="3600" b="1" dirty="0" err="1" smtClean="0">
                <a:cs typeface="B Mitra" pitchFamily="2" charset="-78"/>
              </a:rPr>
              <a:t>مديريت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دانش سیستم های اطلاعات مدیریت: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 اطلاعات مربوط به زمان گذشته و حال را گردآوری می کند.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امکان پیش بینی آینده را فراهم می آورد.</a:t>
            </a:r>
          </a:p>
          <a:p>
            <a:pPr lvl="1" algn="just" rtl="1"/>
            <a:r>
              <a:rPr lang="fa-IR" dirty="0" smtClean="0">
                <a:cs typeface="B Mitra" pitchFamily="2" charset="-78"/>
              </a:rPr>
              <a:t>اطلاعات مورد نیاز مدیران را در اختیار آن ها قرار می دهد. </a:t>
            </a:r>
          </a:p>
          <a:p>
            <a:pPr algn="just" rtl="1"/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همانطور </a:t>
            </a:r>
            <a:r>
              <a:rPr lang="fa-IR" dirty="0" err="1" smtClean="0">
                <a:cs typeface="B Mitra" pitchFamily="2" charset="-78"/>
              </a:rPr>
              <a:t>كه</a:t>
            </a:r>
            <a:r>
              <a:rPr lang="fa-IR" dirty="0" smtClean="0">
                <a:cs typeface="B Mitra" pitchFamily="2" charset="-78"/>
              </a:rPr>
              <a:t> از نامش </a:t>
            </a:r>
            <a:r>
              <a:rPr lang="fa-IR" dirty="0" err="1" smtClean="0">
                <a:cs typeface="B Mitra" pitchFamily="2" charset="-78"/>
              </a:rPr>
              <a:t>پيداست</a:t>
            </a:r>
            <a:r>
              <a:rPr lang="fa-IR" dirty="0" smtClean="0">
                <a:cs typeface="B Mitra" pitchFamily="2" charset="-78"/>
              </a:rPr>
              <a:t>؛ </a:t>
            </a:r>
            <a:r>
              <a:rPr lang="fa-IR" dirty="0" err="1" smtClean="0">
                <a:cs typeface="B Mitra" pitchFamily="2" charset="-78"/>
              </a:rPr>
              <a:t>سيستم</a:t>
            </a:r>
            <a:r>
              <a:rPr lang="fa-IR" dirty="0" smtClean="0">
                <a:cs typeface="B Mitra" pitchFamily="2" charset="-78"/>
              </a:rPr>
              <a:t> اطلاعات </a:t>
            </a:r>
            <a:r>
              <a:rPr lang="fa-IR" dirty="0" err="1" smtClean="0">
                <a:cs typeface="B Mitra" pitchFamily="2" charset="-78"/>
              </a:rPr>
              <a:t>مديريت</a:t>
            </a:r>
            <a:r>
              <a:rPr lang="fa-IR" dirty="0" smtClean="0">
                <a:cs typeface="B Mitra" pitchFamily="2" charset="-78"/>
              </a:rPr>
              <a:t> به سه بحث گسترده ی سیستم، اطلاعات و مدیریت پیوند خورده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b="1" dirty="0" smtClean="0">
                <a:cs typeface="B Mitra" pitchFamily="2" charset="-78"/>
              </a:rPr>
              <a:t>سیستم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مجموعه ای از اعضا که در تعامل با یکدیگرند جهت رسیدن به اهداف (هدف) مشخص.</a:t>
            </a:r>
          </a:p>
          <a:p>
            <a:pPr algn="just" rtl="1"/>
            <a:r>
              <a:rPr lang="fa-IR" dirty="0" smtClean="0">
                <a:cs typeface="B Mitra" pitchFamily="2" charset="-78"/>
              </a:rPr>
              <a:t>مثلاً </a:t>
            </a:r>
            <a:r>
              <a:rPr lang="fa-IR" dirty="0" err="1" smtClean="0">
                <a:cs typeface="B Mitra" pitchFamily="2" charset="-78"/>
              </a:rPr>
              <a:t>دريك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مركز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اطلاعاتي</a:t>
            </a:r>
            <a:r>
              <a:rPr lang="fa-IR" dirty="0" smtClean="0">
                <a:cs typeface="B Mitra" pitchFamily="2" charset="-78"/>
              </a:rPr>
              <a:t>، منابع </a:t>
            </a:r>
            <a:r>
              <a:rPr lang="fa-IR" dirty="0" err="1" smtClean="0">
                <a:cs typeface="B Mitra" pitchFamily="2" charset="-78"/>
              </a:rPr>
              <a:t>انساني</a:t>
            </a:r>
            <a:r>
              <a:rPr lang="fa-IR" dirty="0" smtClean="0">
                <a:cs typeface="B Mitra" pitchFamily="2" charset="-78"/>
              </a:rPr>
              <a:t>، رايانه‌اي و </a:t>
            </a:r>
            <a:r>
              <a:rPr lang="fa-IR" dirty="0" err="1" smtClean="0">
                <a:cs typeface="B Mitra" pitchFamily="2" charset="-78"/>
              </a:rPr>
              <a:t>اطلاعاتي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براي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رسيدن</a:t>
            </a:r>
            <a:r>
              <a:rPr lang="fa-IR" dirty="0" smtClean="0">
                <a:cs typeface="B Mitra" pitchFamily="2" charset="-78"/>
              </a:rPr>
              <a:t> به هدف </a:t>
            </a:r>
            <a:r>
              <a:rPr lang="fa-IR" dirty="0" err="1" smtClean="0">
                <a:cs typeface="B Mitra" pitchFamily="2" charset="-78"/>
              </a:rPr>
              <a:t>مشترك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كه</a:t>
            </a:r>
            <a:r>
              <a:rPr lang="fa-IR" dirty="0" smtClean="0">
                <a:cs typeface="B Mitra" pitchFamily="2" charset="-78"/>
              </a:rPr>
              <a:t> همان ارائه اطلاعات به </a:t>
            </a:r>
            <a:r>
              <a:rPr lang="fa-IR" dirty="0" err="1" smtClean="0">
                <a:cs typeface="B Mitra" pitchFamily="2" charset="-78"/>
              </a:rPr>
              <a:t>كاركنان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يا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مديران</a:t>
            </a:r>
            <a:r>
              <a:rPr lang="fa-IR" dirty="0" smtClean="0">
                <a:cs typeface="B Mitra" pitchFamily="2" charset="-78"/>
              </a:rPr>
              <a:t> آن موسسه </a:t>
            </a:r>
            <a:r>
              <a:rPr lang="fa-IR" dirty="0" err="1" smtClean="0">
                <a:cs typeface="B Mitra" pitchFamily="2" charset="-78"/>
              </a:rPr>
              <a:t>مي</a:t>
            </a:r>
            <a:r>
              <a:rPr lang="fa-IR" dirty="0" smtClean="0">
                <a:cs typeface="B Mitra" pitchFamily="2" charset="-78"/>
              </a:rPr>
              <a:t> باشد باهم </a:t>
            </a:r>
            <a:r>
              <a:rPr lang="fa-IR" dirty="0" err="1" smtClean="0">
                <a:cs typeface="B Mitra" pitchFamily="2" charset="-78"/>
              </a:rPr>
              <a:t>تركيب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مي</a:t>
            </a:r>
            <a:r>
              <a:rPr lang="fa-IR" dirty="0" smtClean="0">
                <a:cs typeface="B Mitra" pitchFamily="2" charset="-78"/>
              </a:rPr>
              <a:t> شوند.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866-2850-44B8-AECA-A79CE6A54C8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6257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o many file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ts and bytes design template">
  <a:themeElements>
    <a:clrScheme name="Default Design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rial" pitchFamily="34" charset="0"/>
            <a:cs typeface="B Mitra" pitchFamily="2" charset="-7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328</TotalTime>
  <Words>1061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Theme2</vt:lpstr>
      <vt:lpstr>Too many files design template</vt:lpstr>
      <vt:lpstr>1_Too many files design template</vt:lpstr>
      <vt:lpstr>1_Bits and bytes design template</vt:lpstr>
      <vt:lpstr>Level</vt:lpstr>
      <vt:lpstr>Clouds</vt:lpstr>
      <vt:lpstr>Network</vt:lpstr>
      <vt:lpstr>Layers</vt:lpstr>
      <vt:lpstr>Ocean</vt:lpstr>
      <vt:lpstr>Globe</vt:lpstr>
      <vt:lpstr>Mountain Top</vt:lpstr>
      <vt:lpstr>Teamwork</vt:lpstr>
      <vt:lpstr>Competition</vt:lpstr>
      <vt:lpstr>1_Layers</vt:lpstr>
      <vt:lpstr>Bits and bytes design template</vt:lpstr>
      <vt:lpstr>2_Too many files design template</vt:lpstr>
      <vt:lpstr>3_Too many files design template</vt:lpstr>
      <vt:lpstr>2_Bits and bytes design template</vt:lpstr>
      <vt:lpstr>سيستم های اطلاعات مديريت جلسه اول-معرفی</vt:lpstr>
      <vt:lpstr>مراجع</vt:lpstr>
      <vt:lpstr>نمره بندی</vt:lpstr>
      <vt:lpstr>سرفصل مطالب</vt:lpstr>
      <vt:lpstr>پروژه و گزارش آن</vt:lpstr>
      <vt:lpstr>تاریخ های مهم</vt:lpstr>
      <vt:lpstr>Slide 7</vt:lpstr>
      <vt:lpstr>سیستم اطلاعاتي مديريت</vt:lpstr>
      <vt:lpstr>سیستم</vt:lpstr>
      <vt:lpstr>مفاهیم سیستم ها</vt:lpstr>
      <vt:lpstr>مفاهیم سیستم ها</vt:lpstr>
      <vt:lpstr>مفاهیم سیستم ها</vt:lpstr>
      <vt:lpstr>اطلاعات</vt:lpstr>
      <vt:lpstr>مديريت</vt:lpstr>
      <vt:lpstr>سیستم اطلاعاتی مديريت</vt:lpstr>
      <vt:lpstr>سیستم اطلاعاتی مديريت</vt:lpstr>
      <vt:lpstr>سیستم اطلاعاتی مديريت</vt:lpstr>
    </vt:vector>
  </TitlesOfParts>
  <Company>polar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سيستم های اطلاعات مديريت جلسه اول-معرفی</dc:title>
  <dc:creator>R.Ahari</dc:creator>
  <cp:lastModifiedBy>ali</cp:lastModifiedBy>
  <cp:revision>15</cp:revision>
  <dcterms:created xsi:type="dcterms:W3CDTF">2011-02-08T06:33:54Z</dcterms:created>
  <dcterms:modified xsi:type="dcterms:W3CDTF">2014-02-13T13:44:26Z</dcterms:modified>
</cp:coreProperties>
</file>