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9" r:id="rId12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30" autoAdjust="0"/>
    <p:restoredTop sz="87621" autoAdjust="0"/>
  </p:normalViewPr>
  <p:slideViewPr>
    <p:cSldViewPr>
      <p:cViewPr varScale="1">
        <p:scale>
          <a:sx n="58" d="100"/>
          <a:sy n="58" d="100"/>
        </p:scale>
        <p:origin x="-76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30-Apr-16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30-Apr-16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30-Apr-16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30-Apr-16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airdriedental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0" y="590550"/>
            <a:ext cx="9144000" cy="1005840"/>
          </a:xfrm>
        </p:spPr>
        <p:txBody>
          <a:bodyPr>
            <a:normAutofit fontScale="90000"/>
          </a:bodyPr>
          <a:lstStyle>
            <a:extLst/>
          </a:lstStyle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Baskerville Old Face" pitchFamily="18" charset="0"/>
              </a:rPr>
              <a:t>What You Need to Know About Dental Filling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6" name="Content Placeholder 5" descr="Cavity-Fillings-North-Wales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524000" y="1581150"/>
            <a:ext cx="6156036" cy="3276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590550"/>
            <a:ext cx="9144000" cy="1005840"/>
          </a:xfrm>
        </p:spPr>
        <p:txBody>
          <a:bodyPr>
            <a:noAutofit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Don’t be afraid! </a:t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533400" y="2190750"/>
            <a:ext cx="4114800" cy="2209800"/>
          </a:xfrm>
        </p:spPr>
        <p:txBody>
          <a:bodyPr anchor="ctr">
            <a:normAutofit fontScale="62500" lnSpcReduction="20000"/>
          </a:bodyPr>
          <a:lstStyle>
            <a:extLst/>
          </a:lstStyle>
          <a:p>
            <a:pPr marL="274320" lvl="1"/>
            <a:r>
              <a:rPr lang="en-US" dirty="0" smtClean="0">
                <a:latin typeface="Cambria" pitchFamily="18" charset="0"/>
              </a:rPr>
              <a:t>Your dentist will make sure that the procedure turns out painless for you.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Just be honest how you feel so your dentist would be able to assist you properly.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Share this post to your friends who are also curious about dental filling.</a:t>
            </a:r>
          </a:p>
          <a:p>
            <a:pPr marL="274320" lvl="1"/>
            <a:endParaRPr lang="en-US" dirty="0" smtClean="0"/>
          </a:p>
        </p:txBody>
      </p:sp>
      <p:pic>
        <p:nvPicPr>
          <p:cNvPr id="6" name="Content Placeholder 5" descr="Fillings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724400" y="1657350"/>
            <a:ext cx="3886200" cy="29376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590550"/>
            <a:ext cx="9144000" cy="1005840"/>
          </a:xfrm>
        </p:spPr>
        <p:txBody>
          <a:bodyPr>
            <a:noAutofit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Check These Out!</a:t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733550"/>
            <a:ext cx="4724400" cy="3200400"/>
          </a:xfrm>
        </p:spPr>
        <p:txBody>
          <a:bodyPr anchor="ctr">
            <a:normAutofit fontScale="62500" lnSpcReduction="20000"/>
          </a:bodyPr>
          <a:lstStyle>
            <a:extLst/>
          </a:lstStyle>
          <a:p>
            <a:pPr marL="274320" lvl="1"/>
            <a:r>
              <a:rPr lang="en-US" dirty="0" smtClean="0">
                <a:latin typeface="Cambria" pitchFamily="18" charset="0"/>
              </a:rPr>
              <a:t>Check Out This Info on What You Need to Know About Dental Filling. Brought to you by West </a:t>
            </a:r>
            <a:r>
              <a:rPr lang="en-US" dirty="0" err="1" smtClean="0">
                <a:latin typeface="Cambria" pitchFamily="18" charset="0"/>
              </a:rPr>
              <a:t>Airdrie</a:t>
            </a:r>
            <a:r>
              <a:rPr lang="en-US" dirty="0" smtClean="0">
                <a:latin typeface="Cambria" pitchFamily="18" charset="0"/>
              </a:rPr>
              <a:t> Dental.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West </a:t>
            </a:r>
            <a:r>
              <a:rPr lang="en-US" dirty="0" err="1" smtClean="0">
                <a:latin typeface="Cambria" pitchFamily="18" charset="0"/>
              </a:rPr>
              <a:t>Airdrie</a:t>
            </a:r>
            <a:r>
              <a:rPr lang="en-US" dirty="0" smtClean="0">
                <a:latin typeface="Cambria" pitchFamily="18" charset="0"/>
              </a:rPr>
              <a:t> Dental treats their clients with the utmost respect, as they work hard to provide their dental patients with the exceptional care. They offer a wide range of dental services from general dentistry to dental implants.</a:t>
            </a:r>
          </a:p>
          <a:p>
            <a:pPr marL="274320" lvl="1">
              <a:buNone/>
            </a:pPr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For more info, visit site: </a:t>
            </a:r>
            <a:r>
              <a:rPr lang="en-US" dirty="0" smtClean="0">
                <a:latin typeface="Cambria" pitchFamily="18" charset="0"/>
                <a:hlinkClick r:id="rId3"/>
              </a:rPr>
              <a:t>http://www.westairdriedental.com</a:t>
            </a:r>
            <a:endParaRPr lang="en-US" dirty="0" smtClean="0">
              <a:latin typeface="Cambria" pitchFamily="18" charset="0"/>
            </a:endParaRPr>
          </a:p>
          <a:p>
            <a:pPr marL="274320" lvl="1"/>
            <a:endParaRPr lang="en-US" dirty="0" smtClean="0"/>
          </a:p>
        </p:txBody>
      </p:sp>
      <p:pic>
        <p:nvPicPr>
          <p:cNvPr id="6" name="Content Placeholder 5" descr="WestAirdrieDental-Logo337x150.png"/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5410200" y="2419350"/>
            <a:ext cx="3135312" cy="1428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118110"/>
            <a:ext cx="9144000" cy="100584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Dental Filling</a:t>
            </a:r>
            <a:endParaRPr lang="en-US" sz="32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885950"/>
            <a:ext cx="3886200" cy="2743200"/>
          </a:xfrm>
        </p:spPr>
        <p:txBody>
          <a:bodyPr anchor="ctr">
            <a:normAutofit fontScale="47500" lnSpcReduction="20000"/>
          </a:bodyPr>
          <a:lstStyle>
            <a:extLst/>
          </a:lstStyle>
          <a:p>
            <a:pPr marL="274320" lvl="1"/>
            <a:r>
              <a:rPr lang="en-US" sz="3300" dirty="0" smtClean="0">
                <a:latin typeface="Cambria" pitchFamily="18" charset="0"/>
              </a:rPr>
              <a:t>When you tooth suffers from decay, is extraction the only solution? </a:t>
            </a:r>
          </a:p>
          <a:p>
            <a:pPr marL="274320" lvl="1"/>
            <a:endParaRPr lang="en-US" sz="3300" dirty="0" smtClean="0">
              <a:latin typeface="Cambria" pitchFamily="18" charset="0"/>
            </a:endParaRPr>
          </a:p>
          <a:p>
            <a:pPr marL="274320" lvl="1"/>
            <a:r>
              <a:rPr lang="en-US" sz="3300" dirty="0" smtClean="0">
                <a:latin typeface="Cambria" pitchFamily="18" charset="0"/>
              </a:rPr>
              <a:t>If it can be repaired, then extraction is not necessary. Instead, your dentist may restore your damaged tooth with a filling. </a:t>
            </a:r>
          </a:p>
          <a:p>
            <a:pPr marL="274320" lvl="1"/>
            <a:endParaRPr lang="en-US" sz="3300" dirty="0" smtClean="0">
              <a:latin typeface="Cambria" pitchFamily="18" charset="0"/>
            </a:endParaRPr>
          </a:p>
          <a:p>
            <a:pPr marL="274320" lvl="1"/>
            <a:r>
              <a:rPr lang="en-US" sz="3300" dirty="0" smtClean="0">
                <a:latin typeface="Cambria" pitchFamily="18" charset="0"/>
              </a:rPr>
              <a:t>A filling helps bring back the normal shape and function of a tooth.</a:t>
            </a:r>
          </a:p>
          <a:p>
            <a:pPr marL="274320" lvl="1"/>
            <a:endParaRPr lang="en-US" dirty="0" smtClean="0"/>
          </a:p>
        </p:txBody>
      </p:sp>
      <p:pic>
        <p:nvPicPr>
          <p:cNvPr id="9" name="Content Placeholder 8" descr="wizyta-u-dentysty-pozyczka-na-leczenie-zebow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5029200" y="1733550"/>
            <a:ext cx="3505199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118110"/>
            <a:ext cx="9144000" cy="100584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How Does Tooth Filling Works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533400" y="1733550"/>
            <a:ext cx="4038600" cy="3200400"/>
          </a:xfrm>
        </p:spPr>
        <p:txBody>
          <a:bodyPr anchor="ctr">
            <a:normAutofit fontScale="40000" lnSpcReduction="20000"/>
          </a:bodyPr>
          <a:lstStyle>
            <a:extLst/>
          </a:lstStyle>
          <a:p>
            <a:pPr marL="274320" lvl="1"/>
            <a:r>
              <a:rPr lang="en-US" sz="4000" dirty="0" smtClean="0">
                <a:latin typeface="Cambria" pitchFamily="18" charset="0"/>
              </a:rPr>
              <a:t>First, your dentist checks your teeth and sees whether you need to have a cavity filled. </a:t>
            </a:r>
          </a:p>
          <a:p>
            <a:pPr marL="274320" lvl="1"/>
            <a:endParaRPr lang="en-US" sz="4000" dirty="0" smtClean="0">
              <a:latin typeface="Cambria" pitchFamily="18" charset="0"/>
            </a:endParaRPr>
          </a:p>
          <a:p>
            <a:pPr marL="274320" lvl="1"/>
            <a:r>
              <a:rPr lang="en-US" sz="4000" dirty="0" smtClean="0">
                <a:latin typeface="Cambria" pitchFamily="18" charset="0"/>
              </a:rPr>
              <a:t>They examine your tooth surfaces using a small mirror. Depending on the extent of the damage, your dentist may suggest that you get a filling. </a:t>
            </a:r>
          </a:p>
          <a:p>
            <a:pPr marL="274320" lvl="1"/>
            <a:endParaRPr lang="en-US" sz="4000" dirty="0" smtClean="0">
              <a:latin typeface="Cambria" pitchFamily="18" charset="0"/>
            </a:endParaRPr>
          </a:p>
          <a:p>
            <a:pPr marL="274320" lvl="1"/>
            <a:r>
              <a:rPr lang="en-US" sz="4000" dirty="0" smtClean="0">
                <a:latin typeface="Cambria" pitchFamily="18" charset="0"/>
              </a:rPr>
              <a:t>If you’re amenable to it, the decay will have to be removed from your tooth first. The area is cleaned, and afterward, it is filled using a variety of materials.</a:t>
            </a:r>
          </a:p>
          <a:p>
            <a:pPr marL="274320" lvl="1"/>
            <a:endParaRPr lang="en-US" dirty="0" smtClean="0"/>
          </a:p>
        </p:txBody>
      </p:sp>
      <p:pic>
        <p:nvPicPr>
          <p:cNvPr id="5" name="Content Placeholder 4" descr="fillings (1)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953000" y="1657350"/>
            <a:ext cx="3778250" cy="3124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438150"/>
            <a:ext cx="9144000" cy="1005840"/>
          </a:xfrm>
        </p:spPr>
        <p:txBody>
          <a:bodyPr>
            <a:normAutofit fontScale="90000"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solidFill>
                  <a:schemeClr val="tx1"/>
                </a:solidFill>
                <a:latin typeface="Baskerville Old Face" pitchFamily="18" charset="0"/>
              </a:rPr>
              <a:t>What are Different Filling Materials</a:t>
            </a: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533400" y="1581150"/>
            <a:ext cx="4343400" cy="3200400"/>
          </a:xfrm>
        </p:spPr>
        <p:txBody>
          <a:bodyPr anchor="ctr">
            <a:normAutofit fontScale="62500" lnSpcReduction="20000"/>
          </a:bodyPr>
          <a:lstStyle>
            <a:extLst/>
          </a:lstStyle>
          <a:p>
            <a:pPr marL="274320" lvl="1"/>
            <a:r>
              <a:rPr lang="en-US" dirty="0" smtClean="0">
                <a:latin typeface="Cambria" pitchFamily="18" charset="0"/>
              </a:rPr>
              <a:t>Choosing which type of filling to use depends on the extent of the repair necessary and your budget.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Another factor to consider is if you are allergic to certain materials. In this case, no one type is recommended to everyone.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In some cases, the filling can be a combination of different materials. Your dentist can help you decide which type best fits your needs.</a:t>
            </a:r>
          </a:p>
          <a:p>
            <a:pPr marL="274320" lvl="1"/>
            <a:endParaRPr lang="en-US" dirty="0" smtClean="0"/>
          </a:p>
        </p:txBody>
      </p:sp>
      <p:pic>
        <p:nvPicPr>
          <p:cNvPr id="5" name="Content Placeholder 4" descr="Tetric_EvoCeram_Bulk_Fill_PS_004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953000" y="1692434"/>
            <a:ext cx="3778250" cy="28605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666750"/>
          </a:xfrm>
        </p:spPr>
        <p:txBody>
          <a:bodyPr>
            <a:normAutofit fontScale="85000" lnSpcReduction="20000"/>
          </a:bodyPr>
          <a:lstStyle>
            <a:extLst/>
          </a:lstStyle>
          <a:p>
            <a:endParaRPr lang="en-US" dirty="0" smtClean="0"/>
          </a:p>
          <a:p>
            <a:pPr algn="ctr"/>
            <a:r>
              <a:rPr lang="en-US" sz="2600" dirty="0" smtClean="0">
                <a:solidFill>
                  <a:schemeClr val="bg1"/>
                </a:solidFill>
                <a:latin typeface="Cambria" pitchFamily="18" charset="0"/>
              </a:rPr>
              <a:t>Here are a few filling materials:</a:t>
            </a:r>
          </a:p>
          <a:p>
            <a:endParaRPr lang="en-US" dirty="0"/>
          </a:p>
        </p:txBody>
      </p:sp>
      <p:pic>
        <p:nvPicPr>
          <p:cNvPr id="11" name="Picture Placeholder 10" descr="silver_fillings_last_longer_than_white_fillings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4944" b="14944"/>
          <a:stretch>
            <a:fillRect/>
          </a:stretch>
        </p:blipFill>
        <p:spPr>
          <a:xfrm>
            <a:off x="0" y="0"/>
            <a:ext cx="9144000" cy="4019550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438150"/>
            <a:ext cx="9144000" cy="1005840"/>
          </a:xfrm>
        </p:spPr>
        <p:txBody>
          <a:bodyPr>
            <a:normAutofit fontScale="90000"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Baskerville Old Face" pitchFamily="18" charset="0"/>
              </a:rPr>
              <a:t>Amalgam</a:t>
            </a: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5" name="Content Placeholder 4" descr="p_article_detail_thumb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533400" y="1885950"/>
            <a:ext cx="3657600" cy="25908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572000" y="2190750"/>
            <a:ext cx="4235301" cy="205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Cambria" pitchFamily="18" charset="0"/>
              </a:rPr>
              <a:t>Also known as silver fillings, amalgam is durable and relatively inexpensive.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Its dark color makes it more noticeable that’s why it is usually placed in areas that are not visible.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438150"/>
            <a:ext cx="9144000" cy="1005840"/>
          </a:xfrm>
        </p:spPr>
        <p:txBody>
          <a:bodyPr>
            <a:normAutofit fontScale="90000"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solidFill>
                  <a:schemeClr val="tx1"/>
                </a:solidFill>
                <a:latin typeface="Baskerville Old Face" pitchFamily="18" charset="0"/>
              </a:rPr>
              <a:t>Gold Fillings</a:t>
            </a: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5" name="Content Placeholder 4" descr="gold-inlay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800100" y="1752600"/>
            <a:ext cx="3695700" cy="28575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953000" y="1809750"/>
            <a:ext cx="3854301" cy="266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Cambria" pitchFamily="18" charset="0"/>
              </a:rPr>
              <a:t>Gold fillings, on the other hand, are made to order.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Their lifespan may reach over 20 years. Because they’re extremely durable, gold fillings are usually regarded by dental professionals as the best type of filling.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 downside is that it can be expensive.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5840"/>
          </a:xfrm>
        </p:spPr>
        <p:txBody>
          <a:bodyPr>
            <a:noAutofit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 Composite</a:t>
            </a:r>
          </a:p>
        </p:txBody>
      </p:sp>
      <p:pic>
        <p:nvPicPr>
          <p:cNvPr id="5" name="Content Placeholder 4" descr="tooth_colored_filling.jpg"/>
          <p:cNvPicPr>
            <a:picLocks noGrp="1" noChangeAspect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>
          <a:xfrm>
            <a:off x="571500" y="1809750"/>
            <a:ext cx="3695700" cy="29718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8200" y="1885950"/>
            <a:ext cx="4159101" cy="3048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Cambria" pitchFamily="18" charset="0"/>
              </a:rPr>
              <a:t>Also called plastic resins, the composite type of filling is versatile.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It can be adjusted to match your teeth color. If you would like a filling that looks natural, then a composite resin may be the perfect choice. 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However, if the tooth damage requires large fillings, composite may not be the best choice as they can wear overtime. They’re also not immune to stains.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66750"/>
            <a:ext cx="9144000" cy="1005840"/>
          </a:xfrm>
        </p:spPr>
        <p:txBody>
          <a:bodyPr>
            <a:noAutofit/>
          </a:bodyPr>
          <a:lstStyle>
            <a:extLst/>
          </a:lstStyle>
          <a:p>
            <a:pPr lvl="1" algn="ctr" rtl="0">
              <a:spcBef>
                <a:spcPct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  <a:t>What You Should Expect from a Tooth Filling Procedure</a:t>
            </a:r>
            <a:br>
              <a:rPr lang="en-US" sz="3200" b="1" dirty="0" smtClean="0">
                <a:solidFill>
                  <a:schemeClr val="tx1"/>
                </a:solidFill>
                <a:latin typeface="Baskerville Old Face" pitchFamily="18" charset="0"/>
              </a:rPr>
            </a:br>
            <a:endParaRPr lang="en-US" sz="3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533400" y="1581150"/>
            <a:ext cx="4038600" cy="3200400"/>
          </a:xfrm>
        </p:spPr>
        <p:txBody>
          <a:bodyPr anchor="ctr">
            <a:normAutofit fontScale="62500" lnSpcReduction="20000"/>
          </a:bodyPr>
          <a:lstStyle>
            <a:extLst/>
          </a:lstStyle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During a filling procedure, you will be given anesthesia.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Afterward, the tooth decay will have to be removed to prepare the space for the filling.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Your dentist will as well etch the tooth first before finally placing the filling. </a:t>
            </a:r>
          </a:p>
          <a:p>
            <a:pPr marL="274320" lvl="1"/>
            <a:endParaRPr lang="en-US" dirty="0" smtClean="0">
              <a:latin typeface="Cambria" pitchFamily="18" charset="0"/>
            </a:endParaRPr>
          </a:p>
          <a:p>
            <a:pPr marL="274320" lvl="1"/>
            <a:r>
              <a:rPr lang="en-US" dirty="0" smtClean="0">
                <a:latin typeface="Cambria" pitchFamily="18" charset="0"/>
              </a:rPr>
              <a:t>Resin will then be applied to make the filling stronger. Last step is the polishing.</a:t>
            </a:r>
          </a:p>
          <a:p>
            <a:pPr marL="274320" lvl="1"/>
            <a:endParaRPr lang="en-US" dirty="0" smtClean="0"/>
          </a:p>
        </p:txBody>
      </p:sp>
      <p:pic>
        <p:nvPicPr>
          <p:cNvPr id="7" name="Content Placeholder 6" descr="anesthesia-doctor-needle-shot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5029200" y="1697149"/>
            <a:ext cx="3702050" cy="30082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596</Words>
  <Application>Microsoft Office PowerPoint</Application>
  <PresentationFormat>On-screen Show (16:9)</PresentationFormat>
  <Paragraphs>69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WidescreenPresentation</vt:lpstr>
      <vt:lpstr>What You Need to Know About Dental Filling </vt:lpstr>
      <vt:lpstr>Dental Filling</vt:lpstr>
      <vt:lpstr>How Does Tooth Filling Works</vt:lpstr>
      <vt:lpstr>What are Different Filling Materials </vt:lpstr>
      <vt:lpstr>Slide 5</vt:lpstr>
      <vt:lpstr>Amalgam </vt:lpstr>
      <vt:lpstr>Gold Fillings </vt:lpstr>
      <vt:lpstr>  Composite</vt:lpstr>
      <vt:lpstr>What You Should Expect from a Tooth Filling Procedure </vt:lpstr>
      <vt:lpstr>Don’t be afraid!  </vt:lpstr>
      <vt:lpstr>Check These Out!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2016-04-29T18:28:17Z</dcterms:created>
  <dcterms:modified xsi:type="dcterms:W3CDTF">2016-04-30T16:29:45Z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