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6" r:id="rId1"/>
  </p:sldMasterIdLst>
  <p:notesMasterIdLst>
    <p:notesMasterId r:id="rId40"/>
  </p:notesMasterIdLst>
  <p:sldIdLst>
    <p:sldId id="256" r:id="rId2"/>
    <p:sldId id="257" r:id="rId3"/>
    <p:sldId id="258" r:id="rId4"/>
    <p:sldId id="303" r:id="rId5"/>
    <p:sldId id="260" r:id="rId6"/>
    <p:sldId id="263" r:id="rId7"/>
    <p:sldId id="307" r:id="rId8"/>
    <p:sldId id="308" r:id="rId9"/>
    <p:sldId id="310" r:id="rId10"/>
    <p:sldId id="312" r:id="rId11"/>
    <p:sldId id="314" r:id="rId12"/>
    <p:sldId id="317" r:id="rId13"/>
    <p:sldId id="318" r:id="rId14"/>
    <p:sldId id="319" r:id="rId15"/>
    <p:sldId id="333" r:id="rId16"/>
    <p:sldId id="337" r:id="rId17"/>
    <p:sldId id="320" r:id="rId18"/>
    <p:sldId id="321" r:id="rId19"/>
    <p:sldId id="322" r:id="rId20"/>
    <p:sldId id="324" r:id="rId21"/>
    <p:sldId id="325" r:id="rId22"/>
    <p:sldId id="315" r:id="rId23"/>
    <p:sldId id="316" r:id="rId24"/>
    <p:sldId id="326" r:id="rId25"/>
    <p:sldId id="327" r:id="rId26"/>
    <p:sldId id="330" r:id="rId27"/>
    <p:sldId id="328" r:id="rId28"/>
    <p:sldId id="331" r:id="rId29"/>
    <p:sldId id="329" r:id="rId30"/>
    <p:sldId id="332" r:id="rId31"/>
    <p:sldId id="306" r:id="rId32"/>
    <p:sldId id="268" r:id="rId33"/>
    <p:sldId id="269" r:id="rId34"/>
    <p:sldId id="334" r:id="rId35"/>
    <p:sldId id="281" r:id="rId36"/>
    <p:sldId id="282" r:id="rId37"/>
    <p:sldId id="301" r:id="rId38"/>
    <p:sldId id="30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rSystem" initials="M" lastIdx="1" clrIdx="0">
    <p:extLst>
      <p:ext uri="{19B8F6BF-5375-455C-9EA6-DF929625EA0E}">
        <p15:presenceInfo xmlns:p15="http://schemas.microsoft.com/office/powerpoint/2012/main" userId="MehrSyste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82" d="100"/>
          <a:sy n="82" d="100"/>
        </p:scale>
        <p:origin x="6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1237B-44EF-4225-8BA8-6BF9045154FB}" type="datetimeFigureOut">
              <a:rPr lang="en-US" smtClean="0"/>
              <a:t>12/13/2015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BD837-4D2A-48F6-82CC-809839E3A118}" type="slidenum">
              <a:rPr lang="en-US" smtClean="0"/>
              <a:t>‹#›</a:t>
            </a:fld>
            <a:endParaRPr lang="en-US"/>
          </a:p>
        </p:txBody>
      </p:sp>
    </p:spTree>
    <p:extLst>
      <p:ext uri="{BB962C8B-B14F-4D97-AF65-F5344CB8AC3E}">
        <p14:creationId xmlns:p14="http://schemas.microsoft.com/office/powerpoint/2010/main" val="317056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CBD837-4D2A-48F6-82CC-809839E3A118}" type="slidenum">
              <a:rPr lang="en-US" smtClean="0"/>
              <a:t>2</a:t>
            </a:fld>
            <a:endParaRPr lang="en-US"/>
          </a:p>
        </p:txBody>
      </p:sp>
    </p:spTree>
    <p:extLst>
      <p:ext uri="{BB962C8B-B14F-4D97-AF65-F5344CB8AC3E}">
        <p14:creationId xmlns:p14="http://schemas.microsoft.com/office/powerpoint/2010/main" val="423731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سن پیر او می کلون</a:t>
            </a:r>
            <a:endParaRPr lang="en-US" dirty="0"/>
          </a:p>
        </p:txBody>
      </p:sp>
      <p:sp>
        <p:nvSpPr>
          <p:cNvPr id="4" name="Slide Number Placeholder 3"/>
          <p:cNvSpPr>
            <a:spLocks noGrp="1"/>
          </p:cNvSpPr>
          <p:nvPr>
            <p:ph type="sldNum" sz="quarter" idx="10"/>
          </p:nvPr>
        </p:nvSpPr>
        <p:spPr/>
        <p:txBody>
          <a:bodyPr/>
          <a:lstStyle/>
          <a:p>
            <a:fld id="{4FCBD837-4D2A-48F6-82CC-809839E3A118}" type="slidenum">
              <a:rPr lang="en-US" smtClean="0"/>
              <a:t>8</a:t>
            </a:fld>
            <a:endParaRPr lang="en-US"/>
          </a:p>
        </p:txBody>
      </p:sp>
    </p:spTree>
    <p:extLst>
      <p:ext uri="{BB962C8B-B14F-4D97-AF65-F5344CB8AC3E}">
        <p14:creationId xmlns:p14="http://schemas.microsoft.com/office/powerpoint/2010/main" val="374121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همانطور که در اینفوگرافیک بالا می بینید و البته از آمار مجمع جهانی اقتصاد بیرون آمده است، ایران در رتبه سوم پس از روسیه و آمریکا، هرسال اندکی بیش از ۴ هزار مهندس از ایالات متحده کمتر تربیت می‌کند. و البته بسیار بیشتر از ژاپن که یکی قطب های صنعتی دنیاست، کره که یکی پس از دیگری کشورهای دنیا را با تولیداتش از همه رقم در می نوردد و فرانسه که یکی از ۸ قطب صنعتی دنیاست. هرچند که اگر به نسبت جمعیت در نظر بگیرید، ایران با جمعیت ۷۸ میلیون نفری، هرسال بالاترین مهندس را تربیت می کند. (روسیه ۱۴۵ میلیون نفر جمعیت دارد و آمریکا ۳۲۰ میلیون نفر)</a:t>
            </a:r>
          </a:p>
          <a:p>
            <a:pPr algn="r" rtl="1"/>
            <a:r>
              <a:rPr lang="fa-IR" dirty="0" smtClean="0"/>
              <a:t>البته نمودار توضیح داده است که اطلاعاتی از فارغ‌التحصیلان مهندسی چین و هند به عنوان پرجمعیت‌ترین کشورهای دنیا، وجود ندارد. </a:t>
            </a:r>
          </a:p>
          <a:p>
            <a:pPr algn="r" rtl="1"/>
            <a:endParaRPr lang="en-US" dirty="0" smtClean="0"/>
          </a:p>
          <a:p>
            <a:endParaRPr lang="en-US" dirty="0"/>
          </a:p>
        </p:txBody>
      </p:sp>
      <p:sp>
        <p:nvSpPr>
          <p:cNvPr id="4" name="Slide Number Placeholder 3"/>
          <p:cNvSpPr>
            <a:spLocks noGrp="1"/>
          </p:cNvSpPr>
          <p:nvPr>
            <p:ph type="sldNum" sz="quarter" idx="10"/>
          </p:nvPr>
        </p:nvSpPr>
        <p:spPr/>
        <p:txBody>
          <a:bodyPr/>
          <a:lstStyle/>
          <a:p>
            <a:fld id="{4FCBD837-4D2A-48F6-82CC-809839E3A118}" type="slidenum">
              <a:rPr lang="en-US" smtClean="0"/>
              <a:t>34</a:t>
            </a:fld>
            <a:endParaRPr lang="en-US"/>
          </a:p>
        </p:txBody>
      </p:sp>
    </p:spTree>
    <p:extLst>
      <p:ext uri="{BB962C8B-B14F-4D97-AF65-F5344CB8AC3E}">
        <p14:creationId xmlns:p14="http://schemas.microsoft.com/office/powerpoint/2010/main" val="305233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442159-893F-4F62-AF3D-88794438277C}"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539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3B0F3-5B07-468E-9719-CEEF5E37C046}" type="datetime1">
              <a:rPr lang="en-US" smtClean="0"/>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277738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F79CE-2EA3-4EB7-83AB-F49E3BAD61B6}"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8363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8E128E-1871-4EC0-9C5A-203C99CD9594}"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0059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40D60-BA1E-4D57-86C9-A2E4D7920DA8}"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0128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C3B0F3-5B07-468E-9719-CEEF5E37C046}" type="datetime1">
              <a:rPr lang="en-US" smtClean="0"/>
              <a:t>12/13/2015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008853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C3B0F3-5B07-468E-9719-CEEF5E37C046}" type="datetime1">
              <a:rPr lang="en-US" smtClean="0"/>
              <a:t>12/13/2015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508490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40D2-A23D-4EC7-B1C4-368E7B4DFABC}"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43666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FC64C9-EF62-4367-AAE5-5EBD6697A732}"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925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AEF6D6-F4D8-4362-B876-E9AD47679432}"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866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42744-8BA9-4DAE-ACD2-08F9BAF34AD3}" type="datetime1">
              <a:rPr lang="en-US" smtClean="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4051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952A7C-EABC-4C8C-9A0E-43B5C60E5E4F}" type="datetime1">
              <a:rPr lang="en-US" smtClean="0"/>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851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BFCBE3-101F-4DCB-BF40-21BDF9F25A2A}" type="datetime1">
              <a:rPr lang="en-US" smtClean="0"/>
              <a:t>12/13/2015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081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FF7923C-1057-40F8-8B28-CAC07C570D75}" type="datetime1">
              <a:rPr lang="en-US" smtClean="0"/>
              <a:t>12/13/2015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9326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DAD9375-562C-4743-A710-8C5AE76F5DFE}" type="datetime1">
              <a:rPr lang="en-US" smtClean="0"/>
              <a:t>12/13/2015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618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1856B5D-4F50-4EA2-9491-9A1601323B66}" type="datetime1">
              <a:rPr lang="en-US" smtClean="0"/>
              <a:t>12/13/2015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4714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C5055-2E9B-4B3E-9837-81BA365CB661}" type="datetime1">
              <a:rPr lang="en-US" smtClean="0"/>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663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C3B0F3-5B07-468E-9719-CEEF5E37C046}" type="datetime1">
              <a:rPr lang="en-US" smtClean="0"/>
              <a:t>12/13/2015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76369840"/>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farnet.ir/2015/04/irans-internet-speed-and-value-iran-internet-value.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images.farnet.ir/2015/04/irans-internet-speed-and-value-world-top-internet-value.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farnet.ir/2015/04/irans-internet-speed-and-value-world-worst-internet-value.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khabaronline.ir/images/2013/6/boundless-heatmap-large-001.jpg" TargetMode="External"/><Relationship Id="rId2" Type="http://schemas.openxmlformats.org/officeDocument/2006/relationships/hyperlink" Target="http://www.guardian.co.uk/world/2013/jun/08/nsa-boundless-informant-global-datamining#zoomed-picture"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a.wikipedia.org/wiki/%D8%B5%D9%81%D8%AD%D9%87%D9%94_%D9%BE%DB%8C%D9%88%D9%86%D8%AF%D9%87%D8%A7" TargetMode="External"/><Relationship Id="rId2" Type="http://schemas.openxmlformats.org/officeDocument/2006/relationships/hyperlink" Target="https://fa.wikipedia.org/wiki/%D8%A7%D9%84%DA%A9%D8%B3%D8%A7"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hyperlink" Target="https://fa.wikipedia.org/wiki/%D9%85%D9%88%D8%AA%D9%88%D8%B1_%D8%AC%D8%B3%D8%AA%D8%AC%D9%8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ilitary.ir/modules.php?name=Forums&amp;file=viewtopic&amp;t=635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farnet.ir/2015/04/irans-internet-speed-and-valueglobal-broadband.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images.farnet.ir/2015/04/irans-internet-speed-and-iran-broadband.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farnet.ir/2015/04/irans-internet-speed-and-value-iran-mobile-download-speed.jp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images.farnet.ir/2015/04/irans-internet-speed-and-value-world-top-mobile-download-spee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4243" y="869826"/>
            <a:ext cx="9437148" cy="3329581"/>
          </a:xfrm>
        </p:spPr>
        <p:txBody>
          <a:bodyPr/>
          <a:lstStyle/>
          <a:p>
            <a:pPr algn="r"/>
            <a:r>
              <a:rPr lang="fa-IR" dirty="0" smtClean="0">
                <a:cs typeface="B Jadid" panose="00000700000000000000" pitchFamily="2" charset="-78"/>
              </a:rPr>
              <a:t>مقایسه جزئی اینترنت </a:t>
            </a:r>
            <a:br>
              <a:rPr lang="fa-IR" dirty="0" smtClean="0">
                <a:cs typeface="B Jadid" panose="00000700000000000000" pitchFamily="2" charset="-78"/>
              </a:rPr>
            </a:br>
            <a:r>
              <a:rPr lang="fa-IR" dirty="0" smtClean="0">
                <a:cs typeface="B Jadid" panose="00000700000000000000" pitchFamily="2" charset="-78"/>
              </a:rPr>
              <a:t>       در کشور های متفاوت</a:t>
            </a:r>
            <a:endParaRPr lang="en-US" dirty="0">
              <a:cs typeface="B Jadid" panose="00000700000000000000" pitchFamily="2" charset="-78"/>
            </a:endParaRPr>
          </a:p>
        </p:txBody>
      </p:sp>
    </p:spTree>
    <p:extLst>
      <p:ext uri="{BB962C8B-B14F-4D97-AF65-F5344CB8AC3E}">
        <p14:creationId xmlns:p14="http://schemas.microsoft.com/office/powerpoint/2010/main" val="195604473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ormAutofit fontScale="90000"/>
          </a:bodyPr>
          <a:lstStyle/>
          <a:p>
            <a:pPr algn="r" rtl="1"/>
            <a:r>
              <a:rPr lang="fa-IR" sz="4400" b="1" dirty="0">
                <a:cs typeface="B Titr" panose="00000700000000000000" pitchFamily="2" charset="-78"/>
              </a:rPr>
              <a:t>وضعیت ایران در رتبه‌بندی قیمت </a:t>
            </a:r>
            <a:r>
              <a:rPr lang="fa-IR" sz="4400" b="1" dirty="0" smtClean="0">
                <a:cs typeface="B Titr" panose="00000700000000000000" pitchFamily="2" charset="-78"/>
              </a:rPr>
              <a:t>اینترنت </a:t>
            </a:r>
            <a:r>
              <a:rPr lang="fa-IR" sz="4400" b="1" dirty="0">
                <a:cs typeface="B Titr" panose="00000700000000000000" pitchFamily="2" charset="-78"/>
              </a:rPr>
              <a:t>در جهان</a:t>
            </a:r>
            <a:endParaRPr lang="en-US" sz="44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
        <p:nvSpPr>
          <p:cNvPr id="5" name="TextBox 4"/>
          <p:cNvSpPr txBox="1"/>
          <p:nvPr/>
        </p:nvSpPr>
        <p:spPr>
          <a:xfrm>
            <a:off x="6743700" y="1762125"/>
            <a:ext cx="4371975" cy="1938992"/>
          </a:xfrm>
          <a:prstGeom prst="rect">
            <a:avLst/>
          </a:prstGeom>
          <a:noFill/>
        </p:spPr>
        <p:txBody>
          <a:bodyPr wrap="square" rtlCol="0">
            <a:spAutoFit/>
          </a:bodyPr>
          <a:lstStyle/>
          <a:p>
            <a:pPr marL="342900" indent="-342900" algn="r" rtl="1">
              <a:buFont typeface="Arial" panose="020B0604020202020204" pitchFamily="34" charset="0"/>
              <a:buChar char="•"/>
            </a:pPr>
            <a:r>
              <a:rPr lang="fa-IR" sz="2400" dirty="0" smtClean="0">
                <a:cs typeface="B Mitra" panose="00000400000000000000" pitchFamily="2" charset="-78"/>
              </a:rPr>
              <a:t>ایران </a:t>
            </a:r>
            <a:r>
              <a:rPr lang="fa-IR" sz="2400" dirty="0">
                <a:cs typeface="B Mitra" panose="00000400000000000000" pitchFamily="2" charset="-78"/>
              </a:rPr>
              <a:t>در این رنکینگ در جایگاه ۴۶ قرار داشته و تنها ۱۶ پله با انتهای رنکینگ فاصله دارد. ایتالیا، عربستان، اسپانیا و نیوزلند بالاتر از ایران و مکزیک، فرانسه، آرژانتین و کلمبیا پایین‌تر از ایران قرار دارند</a:t>
            </a:r>
            <a:r>
              <a:rPr lang="en-US" sz="2400" dirty="0">
                <a:cs typeface="B Mitra" panose="00000400000000000000" pitchFamily="2" charset="-78"/>
              </a:rPr>
              <a:t>.</a:t>
            </a:r>
          </a:p>
        </p:txBody>
      </p:sp>
      <p:pic>
        <p:nvPicPr>
          <p:cNvPr id="6" name="Picture 5" descr="irans-internet-speed-and-value-iran-internet-value">
            <a:hlinkClick r:id="rId2" tgtFrame="&quot;_blank&quot;"/>
          </p:cNvPr>
          <p:cNvPicPr/>
          <p:nvPr/>
        </p:nvPicPr>
        <p:blipFill>
          <a:blip r:embed="rId3"/>
          <a:srcRect/>
          <a:stretch>
            <a:fillRect/>
          </a:stretch>
        </p:blipFill>
        <p:spPr bwMode="auto">
          <a:xfrm>
            <a:off x="1186873" y="1347365"/>
            <a:ext cx="3950855" cy="5361132"/>
          </a:xfrm>
          <a:prstGeom prst="rect">
            <a:avLst/>
          </a:prstGeom>
          <a:noFill/>
          <a:ln w="9525">
            <a:noFill/>
            <a:miter lim="800000"/>
            <a:headEnd/>
            <a:tailEnd/>
          </a:ln>
        </p:spPr>
      </p:pic>
      <p:pic>
        <p:nvPicPr>
          <p:cNvPr id="7" name="Picture 6" descr="irans-internet-speed-and-value-world-top-internet-value">
            <a:hlinkClick r:id="rId4" tgtFrame="&quot;_blank&quot;"/>
          </p:cNvPr>
          <p:cNvPicPr/>
          <p:nvPr/>
        </p:nvPicPr>
        <p:blipFill>
          <a:blip r:embed="rId5"/>
          <a:srcRect/>
          <a:stretch>
            <a:fillRect/>
          </a:stretch>
        </p:blipFill>
        <p:spPr bwMode="auto">
          <a:xfrm>
            <a:off x="5459003" y="2302930"/>
            <a:ext cx="4023665" cy="3650827"/>
          </a:xfrm>
          <a:prstGeom prst="rect">
            <a:avLst/>
          </a:prstGeom>
          <a:noFill/>
          <a:ln w="9525">
            <a:noFill/>
            <a:miter lim="800000"/>
            <a:headEnd/>
            <a:tailEnd/>
          </a:ln>
        </p:spPr>
      </p:pic>
    </p:spTree>
    <p:extLst>
      <p:ext uri="{BB962C8B-B14F-4D97-AF65-F5344CB8AC3E}">
        <p14:creationId xmlns:p14="http://schemas.microsoft.com/office/powerpoint/2010/main" val="3709978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sz="4000" b="1" dirty="0">
                <a:cs typeface="B Titr" panose="00000700000000000000" pitchFamily="2" charset="-78"/>
              </a:rPr>
              <a:t>رتبه‌بندی قیمت اینترنت در جهان</a:t>
            </a:r>
            <a:endParaRPr lang="en-US" dirty="0"/>
          </a:p>
        </p:txBody>
      </p:sp>
      <p:sp>
        <p:nvSpPr>
          <p:cNvPr id="3" name="Content Placeholder 2"/>
          <p:cNvSpPr>
            <a:spLocks noGrp="1"/>
          </p:cNvSpPr>
          <p:nvPr>
            <p:ph idx="1"/>
          </p:nvPr>
        </p:nvSpPr>
        <p:spPr>
          <a:xfrm>
            <a:off x="6693408" y="2052918"/>
            <a:ext cx="3356445" cy="4195481"/>
          </a:xfrm>
        </p:spPr>
        <p:txBody>
          <a:bodyPr/>
          <a:lstStyle/>
          <a:p>
            <a:pPr algn="r" rtl="1"/>
            <a:r>
              <a:rPr lang="fa-IR" dirty="0"/>
              <a:t>در انتهای رنکینگ آفریقای جنوبی به‌عنوان گران‌ترین اینترنت دنیا شناخته </a:t>
            </a:r>
            <a:r>
              <a:rPr lang="fa-IR" dirty="0" smtClean="0"/>
              <a:t>می‌شود </a:t>
            </a:r>
            <a:r>
              <a:rPr lang="fa-IR" dirty="0"/>
              <a:t>در این فهرست فیلیپین، اندونزی، مصر، مالزی و امارات به ترتیب بالاتر از آفریقای جنوبی قرارگرفته‌اند</a:t>
            </a:r>
            <a:r>
              <a:rPr lang="en-US" dirty="0"/>
              <a:t>.</a:t>
            </a:r>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pic>
        <p:nvPicPr>
          <p:cNvPr id="6" name="Picture 5" descr="irans-internet-speed-and-value-world-worst-internet-value">
            <a:hlinkClick r:id="rId2" tgtFrame="&quot;_blank&quot;"/>
          </p:cNvPr>
          <p:cNvPicPr/>
          <p:nvPr/>
        </p:nvPicPr>
        <p:blipFill>
          <a:blip r:embed="rId3"/>
          <a:srcRect/>
          <a:stretch>
            <a:fillRect/>
          </a:stretch>
        </p:blipFill>
        <p:spPr bwMode="auto">
          <a:xfrm>
            <a:off x="1192847" y="1952603"/>
            <a:ext cx="4490085" cy="4037965"/>
          </a:xfrm>
          <a:prstGeom prst="rect">
            <a:avLst/>
          </a:prstGeom>
          <a:noFill/>
          <a:ln w="9525">
            <a:noFill/>
            <a:miter lim="800000"/>
            <a:headEnd/>
            <a:tailEnd/>
          </a:ln>
        </p:spPr>
      </p:pic>
    </p:spTree>
    <p:extLst>
      <p:ext uri="{BB962C8B-B14F-4D97-AF65-F5344CB8AC3E}">
        <p14:creationId xmlns:p14="http://schemas.microsoft.com/office/powerpoint/2010/main" val="199033888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164415"/>
          </a:xfrm>
        </p:spPr>
        <p:txBody>
          <a:bodyPr/>
          <a:lstStyle/>
          <a:p>
            <a:pPr algn="r"/>
            <a:r>
              <a:rPr lang="fa-IR" dirty="0" smtClean="0">
                <a:cs typeface="B Titr" panose="00000700000000000000" pitchFamily="2" charset="-78"/>
              </a:rPr>
              <a:t>تاریخچه فیلترینگ در آمریکا</a:t>
            </a:r>
            <a:endParaRPr lang="en-US" dirty="0">
              <a:cs typeface="B Titr" panose="00000700000000000000" pitchFamily="2" charset="-78"/>
            </a:endParaRPr>
          </a:p>
        </p:txBody>
      </p:sp>
      <p:sp>
        <p:nvSpPr>
          <p:cNvPr id="3" name="Content Placeholder 2"/>
          <p:cNvSpPr>
            <a:spLocks noGrp="1"/>
          </p:cNvSpPr>
          <p:nvPr>
            <p:ph idx="1"/>
          </p:nvPr>
        </p:nvSpPr>
        <p:spPr>
          <a:xfrm>
            <a:off x="1103312" y="1921934"/>
            <a:ext cx="8946541" cy="4326466"/>
          </a:xfrm>
        </p:spPr>
        <p:txBody>
          <a:bodyPr>
            <a:noAutofit/>
          </a:bodyPr>
          <a:lstStyle/>
          <a:p>
            <a:pPr marL="0" indent="0" algn="r" rtl="1">
              <a:buNone/>
            </a:pPr>
            <a:r>
              <a:rPr lang="fa-IR" dirty="0">
                <a:cs typeface="B Mitra" panose="00000400000000000000" pitchFamily="2" charset="-78"/>
              </a:rPr>
              <a:t/>
            </a:r>
            <a:br>
              <a:rPr lang="fa-IR" dirty="0">
                <a:cs typeface="B Mitra" panose="00000400000000000000" pitchFamily="2" charset="-78"/>
              </a:rPr>
            </a:br>
            <a:r>
              <a:rPr lang="fa-IR" b="1" dirty="0" smtClean="0">
                <a:cs typeface="B Mitra" panose="00000400000000000000" pitchFamily="2" charset="-78"/>
              </a:rPr>
              <a:t>آمريكا</a:t>
            </a:r>
          </a:p>
          <a:p>
            <a:pPr algn="r" rtl="1"/>
            <a:r>
              <a:rPr lang="fa-IR" dirty="0">
                <a:cs typeface="B Mitra" panose="00000400000000000000" pitchFamily="2" charset="-78"/>
              </a:rPr>
              <a:t>در ده ی 90 و افزایش تصاعدی محتوا در آن، والدین آمریکایی تحت تاثیر چند مورد منتشر شده از اینترنت در رسانه های بزرگ، از دسترسی فرزندانشان به اینترنت به هراس افتادند و فشاری را آغاز کردند که منجر به تصویب "قانون نزاکت ارتباطات" </a:t>
            </a:r>
            <a:r>
              <a:rPr lang="fa-IR" dirty="0" smtClean="0">
                <a:cs typeface="B Mitra" panose="00000400000000000000" pitchFamily="2" charset="-78"/>
              </a:rPr>
              <a:t>در </a:t>
            </a:r>
            <a:r>
              <a:rPr lang="fa-IR" dirty="0">
                <a:cs typeface="B Mitra" panose="00000400000000000000" pitchFamily="2" charset="-78"/>
              </a:rPr>
              <a:t>کنگره آمریکا شد. این قانون، فيلتر و مسدود ساختن محتویات “غیر اخلاقی” را مجاز دانسته است.</a:t>
            </a:r>
            <a:br>
              <a:rPr lang="fa-IR" dirty="0">
                <a:cs typeface="B Mitra" panose="00000400000000000000" pitchFamily="2" charset="-78"/>
              </a:rPr>
            </a:br>
            <a:r>
              <a:rPr lang="fa-IR" dirty="0">
                <a:cs typeface="B Mitra" panose="00000400000000000000" pitchFamily="2" charset="-78"/>
              </a:rPr>
              <a:t>به دنبال تصویب این قانون، شرکت های سازنده نرم افزارهای امنیتی برای رایانه ها و شبکه ها، برنامه های فيلترينگي را عرضه کردند که </a:t>
            </a:r>
            <a:r>
              <a:rPr lang="fa-IR" dirty="0" smtClean="0">
                <a:cs typeface="B Mitra" panose="00000400000000000000" pitchFamily="2" charset="-78"/>
              </a:rPr>
              <a:t>در مبدا خدمات اینترنتی را کنترل میکنند یعنی شرکت های که </a:t>
            </a:r>
            <a:r>
              <a:rPr lang="fa-IR" dirty="0">
                <a:cs typeface="B Mitra" panose="00000400000000000000" pitchFamily="2" charset="-78"/>
              </a:rPr>
              <a:t>بصورت مجزا توسط شرکت ها یا کاربران عادی بر روی رایانه ها نصب می شوند</a:t>
            </a:r>
            <a:r>
              <a:rPr lang="fa-IR" dirty="0" smtClean="0">
                <a:cs typeface="B Mitra" panose="00000400000000000000" pitchFamily="2" charset="-78"/>
              </a:rPr>
              <a:t>.</a:t>
            </a:r>
            <a:r>
              <a:rPr lang="fa-IR" dirty="0">
                <a:cs typeface="B Mitra" panose="00000400000000000000" pitchFamily="2" charset="-78"/>
              </a:rPr>
              <a:t> چنین نرم افزارهایی امکان فعال کردن “قفل والدین” </a:t>
            </a:r>
            <a:r>
              <a:rPr lang="en-US" dirty="0">
                <a:cs typeface="B Mitra" panose="00000400000000000000" pitchFamily="2" charset="-78"/>
              </a:rPr>
              <a:t>Parental Lock</a:t>
            </a:r>
            <a:r>
              <a:rPr lang="fa-IR" dirty="0">
                <a:cs typeface="B Mitra" panose="00000400000000000000" pitchFamily="2" charset="-78"/>
              </a:rPr>
              <a:t> را به پدر و مادران می دهد تا مانع دسترسی کودکان به تارنما های غیر اخلاقی شوند. </a:t>
            </a:r>
            <a:br>
              <a:rPr lang="fa-IR" dirty="0">
                <a:cs typeface="B Mitra" panose="00000400000000000000" pitchFamily="2" charset="-78"/>
              </a:rPr>
            </a:b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99888651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dirty="0">
                <a:cs typeface="B Titr" panose="00000700000000000000" pitchFamily="2" charset="-78"/>
              </a:rPr>
              <a:t>تاریخچه فیلترینگ در آمریکا</a:t>
            </a:r>
            <a:endParaRPr lang="en-US" dirty="0"/>
          </a:p>
        </p:txBody>
      </p:sp>
      <p:sp>
        <p:nvSpPr>
          <p:cNvPr id="3" name="Content Placeholder 2"/>
          <p:cNvSpPr>
            <a:spLocks noGrp="1"/>
          </p:cNvSpPr>
          <p:nvPr>
            <p:ph idx="1"/>
          </p:nvPr>
        </p:nvSpPr>
        <p:spPr/>
        <p:txBody>
          <a:bodyPr>
            <a:normAutofit lnSpcReduction="10000"/>
          </a:bodyPr>
          <a:lstStyle/>
          <a:p>
            <a:pPr algn="r" rtl="1"/>
            <a:r>
              <a:rPr lang="fa-IR" dirty="0">
                <a:cs typeface="B Mitra" panose="00000400000000000000" pitchFamily="2" charset="-78"/>
              </a:rPr>
              <a:t>پس از حوادث يازدهم سپتامبر 2001 نيز، پاى دولت‌ها و حكومت‌هاى فراوانى به حيطه فيلترينگ باز </a:t>
            </a:r>
            <a:r>
              <a:rPr lang="fa-IR" dirty="0" smtClean="0">
                <a:cs typeface="B Mitra" panose="00000400000000000000" pitchFamily="2" charset="-78"/>
              </a:rPr>
              <a:t>شد </a:t>
            </a:r>
            <a:r>
              <a:rPr lang="fa-IR" dirty="0">
                <a:cs typeface="B Mitra" panose="00000400000000000000" pitchFamily="2" charset="-78"/>
              </a:rPr>
              <a:t>و دولت اين كشور، قوانين محكمى را در اين مورد وضع كرد تا جايى كه حاميان حريم شخصى و آزادى‌هاى مدنى به اعتراضات گسترده‌اى عليه دولت بوش دست زدند. آمريكا در تاريخ 24 اكتبر 2001، قانونى تحت عنوان "لایحۀ میهن‌پرستی</a:t>
            </a:r>
            <a:r>
              <a:rPr lang="fa-IR" dirty="0" smtClean="0">
                <a:cs typeface="B Mitra" panose="00000400000000000000" pitchFamily="2" charset="-78"/>
              </a:rPr>
              <a:t>" </a:t>
            </a:r>
            <a:r>
              <a:rPr lang="fa-IR" dirty="0">
                <a:cs typeface="B Mitra" panose="00000400000000000000" pitchFamily="2" charset="-78"/>
              </a:rPr>
              <a:t>را تصويب كرد كه به موجب آن، كنترل و نظارت بر تبادل داده‌هاى </a:t>
            </a:r>
            <a:r>
              <a:rPr lang="en-US" dirty="0">
                <a:latin typeface="Arial Narrow" panose="020B0606020202030204" pitchFamily="34" charset="0"/>
                <a:cs typeface="B Mitra" panose="00000400000000000000" pitchFamily="2" charset="-78"/>
              </a:rPr>
              <a:t>online</a:t>
            </a:r>
            <a:r>
              <a:rPr lang="fa-IR" dirty="0">
                <a:cs typeface="B Mitra" panose="00000400000000000000" pitchFamily="2" charset="-78"/>
              </a:rPr>
              <a:t> كاربران، رنگ قانونى به خود مى‌گرفت؛ اين قانون كه در قالب مبارزه با تروريسم به تصويب رسيده بود، در نوامبر 2003 رئیس جمهور با اعطاى اختيارات بيشتر به پليس امريكا -</a:t>
            </a:r>
            <a:r>
              <a:rPr lang="en-US" dirty="0">
                <a:cs typeface="B Mitra" panose="00000400000000000000" pitchFamily="2" charset="-78"/>
              </a:rPr>
              <a:t>FBI</a:t>
            </a:r>
            <a:r>
              <a:rPr lang="fa-IR" dirty="0">
                <a:cs typeface="B Mitra" panose="00000400000000000000" pitchFamily="2" charset="-78"/>
              </a:rPr>
              <a:t>- از اين نيرو خواست تا كليه اطلاعات مربوط به كاربران اينترنتى را، حتى براى تحقيقات غيررسمى، جمع‌آورى كند. </a:t>
            </a:r>
            <a:endParaRPr lang="fa-IR" dirty="0" smtClean="0">
              <a:cs typeface="B Mitra" panose="00000400000000000000" pitchFamily="2" charset="-78"/>
            </a:endParaRPr>
          </a:p>
          <a:p>
            <a:pPr algn="r" rtl="1"/>
            <a:r>
              <a:rPr lang="fa-IR" b="1" dirty="0">
                <a:cs typeface="B Mitra" panose="00000400000000000000" pitchFamily="2" charset="-78"/>
              </a:rPr>
              <a:t>جاسوسي دولت امريكا از سرويس </a:t>
            </a:r>
            <a:r>
              <a:rPr lang="fa-IR" b="1" dirty="0" smtClean="0">
                <a:cs typeface="B Mitra" panose="00000400000000000000" pitchFamily="2" charset="-78"/>
              </a:rPr>
              <a:t>جيميل</a:t>
            </a:r>
          </a:p>
          <a:p>
            <a:pPr lvl="1" algn="r" rtl="1"/>
            <a:r>
              <a:rPr lang="fa-IR" dirty="0">
                <a:cs typeface="B Mitra" panose="00000400000000000000" pitchFamily="2" charset="-78"/>
              </a:rPr>
              <a:t>پس از تصویب لایحۀ میهن‌پرستی (</a:t>
            </a:r>
            <a:r>
              <a:rPr lang="en-US" dirty="0">
                <a:cs typeface="B Mitra" panose="00000400000000000000" pitchFamily="2" charset="-78"/>
              </a:rPr>
              <a:t>Patriot Act</a:t>
            </a:r>
            <a:r>
              <a:rPr lang="fa-IR" dirty="0">
                <a:cs typeface="B Mitra" panose="00000400000000000000" pitchFamily="2" charset="-78"/>
              </a:rPr>
              <a:t>) که توسط دولت بوش ارائه شده بود، دولت آمریکا اجازه یافت که کنترل گسترده و جامعی بر مخابرات و ارتباطات رایانه‌ای از جمله تلفن، فکس، ایمیل و ... داشته باشد. هر چند قبل از آن نیز چنین کنترل‌هائی با قواعد مشخص انجام می‌شد، اما هیچ‌گاه امکان کنترل کامل و گسترده‌ای به مانند این قانون در اختیار دولت قرار داده نشده بود. </a:t>
            </a:r>
            <a:br>
              <a:rPr lang="fa-IR" dirty="0">
                <a:cs typeface="B Mitra" panose="00000400000000000000" pitchFamily="2" charset="-78"/>
              </a:rPr>
            </a:br>
            <a:r>
              <a:rPr lang="fa-IR" dirty="0">
                <a:cs typeface="B Mitra" panose="00000400000000000000" pitchFamily="2" charset="-78"/>
              </a:rPr>
              <a:t>در این میان، گوگل زیرساخت عظیمی را برای کنترل ارتباطات اینترنتی کاربران فراهم ساخته که به خوبی توسط دولت آمریکا مورد بهره‌برداری قرار می‌گیرد.</a:t>
            </a:r>
            <a:endParaRPr lang="fa-IR" dirty="0" smtClean="0">
              <a:cs typeface="B Mitra" panose="00000400000000000000" pitchFamily="2" charset="-78"/>
            </a:endParaRPr>
          </a:p>
          <a:p>
            <a:pPr algn="r" rtl="1"/>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421681483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b="1" dirty="0">
                <a:cs typeface="B Mitra" panose="00000400000000000000" pitchFamily="2" charset="-78"/>
              </a:rPr>
              <a:t>وضعیت قانونی </a:t>
            </a:r>
            <a:r>
              <a:rPr lang="fa-IR" b="1" dirty="0" smtClean="0">
                <a:cs typeface="B Mitra" panose="00000400000000000000" pitchFamily="2" charset="-78"/>
              </a:rPr>
              <a:t>در سایر کشور ها</a:t>
            </a:r>
            <a:endParaRPr lang="en-US" dirty="0">
              <a:cs typeface="B Mitra" panose="00000400000000000000" pitchFamily="2" charset="-78"/>
            </a:endParaRPr>
          </a:p>
          <a:p>
            <a:pPr algn="r" rtl="1"/>
            <a:r>
              <a:rPr lang="fa-IR" dirty="0">
                <a:cs typeface="B Mitra" panose="00000400000000000000" pitchFamily="2" charset="-78"/>
              </a:rPr>
              <a:t>در برخی از کشورها مانند کشورهای اروپائی، استرالیا و ...، امکان شکایت از جیمیل در صورت نقض حریم شخصی و سوء استفاده از این اطلاعات وجود دارد. گوگل در این کشورها دفتر دارد و در صورت سوء استفاده، باید پاسخگو باشد. با این همه در این کشورها نیز انتقادات گسترده‌ای از گوگل شده و این شرکت با چالش‌های قانونی بزرگی مواجه شده است. متأسفانه به دلیل دشمنی طولانی مدت آمریکا با ایران، این اقدامات قانونی برای ایرانیان ممکن نیست</a:t>
            </a:r>
            <a:r>
              <a:rPr lang="fa-IR" dirty="0" smtClean="0">
                <a:cs typeface="B Mitra" panose="00000400000000000000" pitchFamily="2" charset="-78"/>
              </a:rPr>
              <a:t>.</a:t>
            </a:r>
          </a:p>
          <a:p>
            <a:pPr algn="r" rtl="1"/>
            <a:r>
              <a:rPr lang="fa-IR" b="1" dirty="0" smtClean="0">
                <a:cs typeface="B Mitra" panose="00000400000000000000" pitchFamily="2" charset="-78"/>
              </a:rPr>
              <a:t>وضعیت </a:t>
            </a:r>
            <a:r>
              <a:rPr lang="fa-IR" b="1" dirty="0">
                <a:cs typeface="B Mitra" panose="00000400000000000000" pitchFamily="2" charset="-78"/>
              </a:rPr>
              <a:t>دیگر سرویس‌های اینترنتی</a:t>
            </a:r>
            <a:endParaRPr lang="en-US" dirty="0">
              <a:cs typeface="B Mitra" panose="00000400000000000000" pitchFamily="2" charset="-78"/>
            </a:endParaRPr>
          </a:p>
          <a:p>
            <a:pPr algn="r" rtl="1"/>
            <a:r>
              <a:rPr lang="fa-IR" dirty="0">
                <a:cs typeface="B Mitra" panose="00000400000000000000" pitchFamily="2" charset="-78"/>
              </a:rPr>
              <a:t>در بین سرویس‌های اینترنتی گوگل، مشکل تنها جیمیل نیست؛ شرکت موزیلا که کار توسعۀ نرم‌افزار فایرفاکس را بر عهده دارد، حدود 90 درصد درآمد خود را به طور مستقیم از گوگل دریافت می‌کند. در مقابل، موزیلا نیز دسترسی به سرویس‌های گوگل را تضمین کرده است؛ نکتۀ جالب دیگر در مورد فایرفاکس این است که از طریق سرویس </a:t>
            </a:r>
            <a:r>
              <a:rPr lang="en-US" dirty="0">
                <a:cs typeface="B Mitra" panose="00000400000000000000" pitchFamily="2" charset="-78"/>
              </a:rPr>
              <a:t>Safe Browsing</a:t>
            </a:r>
            <a:r>
              <a:rPr lang="fa-IR" dirty="0">
                <a:cs typeface="B Mitra" panose="00000400000000000000" pitchFamily="2" charset="-78"/>
              </a:rPr>
              <a:t> گوگل، آدرس هر صفحه‌ای که در فایرفاکس دیده شود، به سرورهای گوگل فرستاده می‌شود تا از سلامت و مشکل‌دار نبودن آن (به طور مثال ویروسی نبودن آن) اطمینان حاصل شود. این سرویس نیز امکان خوبی را برای گوگل فراهم می‌آورد تا صفحات بازدید شده توسط کاربران را ردیابی کند. با ساز و کارهای دیگری که گوگل در سرویس‌های اینترنتی مختلف </a:t>
            </a:r>
            <a:r>
              <a:rPr lang="fa-IR" dirty="0" smtClean="0">
                <a:cs typeface="B Mitra" panose="00000400000000000000" pitchFamily="2" charset="-78"/>
              </a:rPr>
              <a:t>دارد. </a:t>
            </a:r>
            <a:r>
              <a:rPr lang="fa-IR" dirty="0">
                <a:cs typeface="B Mitra" panose="00000400000000000000" pitchFamily="2" charset="-78"/>
              </a:rPr>
              <a:t>گوگل نه تنها می‌تواند تشخیص دهد که از چه آدرس </a:t>
            </a:r>
            <a:r>
              <a:rPr lang="en-US" dirty="0">
                <a:cs typeface="B Mitra" panose="00000400000000000000" pitchFamily="2" charset="-78"/>
              </a:rPr>
              <a:t>IP</a:t>
            </a:r>
            <a:r>
              <a:rPr lang="fa-IR" dirty="0">
                <a:cs typeface="B Mitra" panose="00000400000000000000" pitchFamily="2" charset="-78"/>
              </a:rPr>
              <a:t> صفحات اینترنتی بازدید می‌شوند، بلکه می‌تواند هویت دقیق فرد بازبینی کننده را نیز تشخیص دهد.</a:t>
            </a: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28350542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ormAutofit fontScale="90000"/>
          </a:bodyPr>
          <a:lstStyle/>
          <a:p>
            <a:pPr algn="r" rtl="1"/>
            <a:r>
              <a:rPr lang="ar-SA" b="1" dirty="0"/>
              <a:t>ایران؛ قربانی اصلی جاسوسی اطلاعات در جهان با 14 میلیارد بسته دیتا </a:t>
            </a:r>
            <a:r>
              <a:rPr lang="en-US" dirty="0"/>
              <a:t/>
            </a:r>
            <a:br>
              <a:rPr lang="en-US" dirty="0"/>
            </a:br>
            <a:endParaRPr lang="en-US" dirty="0"/>
          </a:p>
        </p:txBody>
      </p:sp>
      <p:sp>
        <p:nvSpPr>
          <p:cNvPr id="3" name="Content Placeholder 2"/>
          <p:cNvSpPr>
            <a:spLocks noGrp="1"/>
          </p:cNvSpPr>
          <p:nvPr>
            <p:ph idx="1"/>
          </p:nvPr>
        </p:nvSpPr>
        <p:spPr>
          <a:xfrm>
            <a:off x="854015" y="1630224"/>
            <a:ext cx="9144081" cy="3045295"/>
          </a:xfrm>
        </p:spPr>
        <p:txBody>
          <a:bodyPr>
            <a:normAutofit fontScale="92500" lnSpcReduction="10000"/>
          </a:bodyPr>
          <a:lstStyle/>
          <a:p>
            <a:pPr algn="r" rtl="1"/>
            <a:r>
              <a:rPr lang="ar-SA" dirty="0"/>
              <a:t>کشور ایران و کاربران اینترنتی ایرانی که با رنگ قرمز در نقشه نشان داده شده اند، قربانی اصلی جاسوسی اطلاعات بر اساس ابزار فوق سری امریکا در جهان است</a:t>
            </a:r>
            <a:r>
              <a:rPr lang="en-US" dirty="0"/>
              <a:t>.</a:t>
            </a:r>
          </a:p>
          <a:p>
            <a:pPr algn="r" rtl="1"/>
            <a:r>
              <a:rPr lang="ar-SA" dirty="0"/>
              <a:t>بر اساس آمار </a:t>
            </a:r>
            <a:r>
              <a:rPr lang="ar-SA" dirty="0" smtClean="0"/>
              <a:t>هر </a:t>
            </a:r>
            <a:r>
              <a:rPr lang="ar-SA" dirty="0"/>
              <a:t>ماه 97 میلیارد بسته اطلاعاتی توسط دستگاههای امنیتی امریکا در جهان ضبط و مانیتور می شود که از این تعداد 14 میلیارد بسته متعلق به ایران است. پاکستانی ها با 13.5 میلیارد بسته، اردن یکی از متحدان نزدیک امریکا با 12.7 میلیارد بسته دیتا، مصر با 7.6 میلیارد بسته و هند با 6.3 میلیارد بسته در رده های بعدی جای می گیرند</a:t>
            </a:r>
            <a:r>
              <a:rPr lang="en-US" dirty="0"/>
              <a:t>.</a:t>
            </a:r>
          </a:p>
          <a:p>
            <a:pPr algn="r" rtl="1"/>
            <a:r>
              <a:rPr lang="ar-SA" dirty="0"/>
              <a:t>این آمار مربوط به ماه </a:t>
            </a:r>
            <a:r>
              <a:rPr lang="ar-SA" dirty="0" smtClean="0"/>
              <a:t>مارس</a:t>
            </a:r>
            <a:endParaRPr lang="fa-IR" dirty="0" smtClean="0"/>
          </a:p>
          <a:p>
            <a:pPr marL="0" indent="0" algn="r" rtl="1">
              <a:buNone/>
            </a:pPr>
            <a:r>
              <a:rPr lang="fa-IR" dirty="0"/>
              <a:t>	</a:t>
            </a:r>
            <a:r>
              <a:rPr lang="ar-SA" dirty="0" smtClean="0"/>
              <a:t> </a:t>
            </a:r>
            <a:r>
              <a:rPr lang="ar-SA" dirty="0"/>
              <a:t>2013 </a:t>
            </a:r>
            <a:r>
              <a:rPr lang="ar-SA" dirty="0" smtClean="0"/>
              <a:t>است</a:t>
            </a:r>
            <a:endParaRPr lang="en-US" dirty="0" smtClean="0"/>
          </a:p>
          <a:p>
            <a:pPr algn="r" rtl="1"/>
            <a:r>
              <a:rPr lang="ar-SA" dirty="0"/>
              <a:t>منبع</a:t>
            </a:r>
            <a:r>
              <a:rPr lang="en-US" dirty="0"/>
              <a:t>: </a:t>
            </a:r>
            <a:r>
              <a:rPr lang="ar-SA" u="sng" dirty="0">
                <a:hlinkClick r:id="rId2"/>
              </a:rPr>
              <a:t>گاردین</a:t>
            </a:r>
            <a:endParaRPr lang="en-US" dirty="0"/>
          </a:p>
          <a:p>
            <a:pPr algn="r" rtl="1"/>
            <a:endParaRPr lang="en-US" dirty="0" smtClean="0"/>
          </a:p>
          <a:p>
            <a:pPr algn="r" rt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pic>
        <p:nvPicPr>
          <p:cNvPr id="5" name="Picture 4" descr=".">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4699" y="3316720"/>
            <a:ext cx="6746875" cy="3133725"/>
          </a:xfrm>
          <a:prstGeom prst="rect">
            <a:avLst/>
          </a:prstGeom>
          <a:noFill/>
          <a:ln>
            <a:noFill/>
          </a:ln>
        </p:spPr>
      </p:pic>
    </p:spTree>
    <p:extLst>
      <p:ext uri="{BB962C8B-B14F-4D97-AF65-F5344CB8AC3E}">
        <p14:creationId xmlns:p14="http://schemas.microsoft.com/office/powerpoint/2010/main" val="146699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3312" y="1746504"/>
            <a:ext cx="8946541" cy="5068823"/>
          </a:xfrm>
        </p:spPr>
        <p:txBody>
          <a:bodyPr>
            <a:normAutofit lnSpcReduction="10000"/>
          </a:bodyPr>
          <a:lstStyle/>
          <a:p>
            <a:pPr algn="r" rtl="1"/>
            <a:r>
              <a:rPr lang="fa-IR" dirty="0">
                <a:cs typeface="B Mitra" panose="00000400000000000000" pitchFamily="2" charset="-78"/>
              </a:rPr>
              <a:t>اما در حالت کلی پس از افشاگر‌های اسنودن پیمانکار سابق آژانس امنیت ملی آمریکا در خصوص جاسوسی اطلاعات در امریکا، بسیاری از کشورها از جمع‌آوری اطلاعاتشان در امریکا احساس خطر کرده‌اند</a:t>
            </a:r>
            <a:r>
              <a:rPr lang="fa-IR" dirty="0" smtClean="0">
                <a:cs typeface="B Mitra" panose="00000400000000000000" pitchFamily="2" charset="-78"/>
              </a:rPr>
              <a:t>. </a:t>
            </a:r>
            <a:r>
              <a:rPr lang="fa-IR" dirty="0">
                <a:cs typeface="B Mitra" panose="00000400000000000000" pitchFamily="2" charset="-78"/>
              </a:rPr>
              <a:t>رئیس جمهور برزیل پس از این اتفاق گفته بود که باید یک شبکه کاملا بومی برای خودمان ایجاد کنیم. وی حتی معتقد بود داشتن دیتاسنتر (مرکز داده) برای خود کافی نیست و حتی باید راهی برای استفاده </a:t>
            </a:r>
            <a:r>
              <a:rPr lang="fa-IR" dirty="0" smtClean="0">
                <a:cs typeface="B Mitra" panose="00000400000000000000" pitchFamily="2" charset="-78"/>
              </a:rPr>
              <a:t>نکردن </a:t>
            </a:r>
            <a:r>
              <a:rPr lang="fa-IR" dirty="0">
                <a:cs typeface="B Mitra" panose="00000400000000000000" pitchFamily="2" charset="-78"/>
              </a:rPr>
              <a:t>از تجهیزات سوئیچ و روتر سیسکو نیز پیدا کنیم.سیسکو یک تولید کننده بزرگ تجهیزات شبکه در آمریکا است.</a:t>
            </a:r>
            <a:br>
              <a:rPr lang="fa-IR" dirty="0">
                <a:cs typeface="B Mitra" panose="00000400000000000000" pitchFamily="2" charset="-78"/>
              </a:rPr>
            </a:br>
            <a:endParaRPr lang="en-US" dirty="0" smtClean="0">
              <a:cs typeface="B Mitra" panose="00000400000000000000" pitchFamily="2" charset="-78"/>
            </a:endParaRPr>
          </a:p>
          <a:p>
            <a:pPr algn="r" rtl="1"/>
            <a:r>
              <a:rPr lang="fa-IR" dirty="0" smtClean="0">
                <a:cs typeface="B Mitra" panose="00000400000000000000" pitchFamily="2" charset="-78"/>
              </a:rPr>
              <a:t>دولت </a:t>
            </a:r>
            <a:r>
              <a:rPr lang="fa-IR" dirty="0">
                <a:cs typeface="B Mitra" panose="00000400000000000000" pitchFamily="2" charset="-78"/>
              </a:rPr>
              <a:t>این کشور قصد دارد زیرساخت‌های اینترنتی خود را کاملاً متحول کرده و از فناوری‌ها و خدمات آمریکایی استفاده نکند. این کشور همچنین قصد دارد از خطوط فیبرنوری اختصاصی استفاده کند تا مانع از دسترسی نهادهای اطلاعاتی آمریکا به محتوای آن‌ها و سرقت اطلاعات کاربران عادی، شرکت‌های تجاری و همین طور نهادهای دولتی برزیل توسط آژانس امنیت ملی آمریکا شود.</a:t>
            </a:r>
            <a:br>
              <a:rPr lang="fa-IR" dirty="0">
                <a:cs typeface="B Mitra" panose="00000400000000000000" pitchFamily="2" charset="-78"/>
              </a:rPr>
            </a:br>
            <a:r>
              <a:rPr lang="fa-IR" dirty="0">
                <a:cs typeface="B Mitra" panose="00000400000000000000" pitchFamily="2" charset="-78"/>
              </a:rPr>
              <a:t> </a:t>
            </a:r>
            <a:endParaRPr lang="en-US" dirty="0" smtClean="0">
              <a:cs typeface="B Mitra" panose="00000400000000000000" pitchFamily="2" charset="-78"/>
            </a:endParaRPr>
          </a:p>
          <a:p>
            <a:pPr algn="r" rtl="1"/>
            <a:r>
              <a:rPr lang="fa-IR" dirty="0">
                <a:cs typeface="B Mitra" panose="00000400000000000000" pitchFamily="2" charset="-78"/>
              </a:rPr>
              <a:t>دولت برزیل تصریح کرده که تمامی روابط آنلاین خود را با آمریکا قطع خواهد کرد و در مرحله اول 185 میلیون دلار صرف طراحی یک شبکه فیبرنوری جداگانه خواهد کرد که تا پرتغال امتداد می‌یابد. همچنین دولت این کشور برای تسریع اجرای این طرح و طرح‌های مشابه قراردادهایی را با شرکت‌های آسیایی و اروپایی منعقد کرده و به هیچ وجه شرکت‌های آمریکایی را دخالت نخواهد داد.</a:t>
            </a:r>
            <a:br>
              <a:rPr lang="fa-IR" dirty="0">
                <a:cs typeface="B Mitra" panose="00000400000000000000" pitchFamily="2" charset="-78"/>
              </a:rPr>
            </a:br>
            <a:endParaRPr lang="en-US"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D57F1E4F-1CFF-5643-939E-02111984F565}" type="slidenum">
              <a:rPr lang="en-US" smtClean="0"/>
              <a:t>16</a:t>
            </a:fld>
            <a:endParaRPr lang="en-US" dirty="0"/>
          </a:p>
        </p:txBody>
      </p:sp>
      <p:sp>
        <p:nvSpPr>
          <p:cNvPr id="4" name="Title 1"/>
          <p:cNvSpPr txBox="1">
            <a:spLocks/>
          </p:cNvSpPr>
          <p:nvPr/>
        </p:nvSpPr>
        <p:spPr>
          <a:xfrm>
            <a:off x="646111" y="452718"/>
            <a:ext cx="9404723" cy="140053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b="1" dirty="0" smtClean="0"/>
              <a:t>ا</a:t>
            </a:r>
            <a:r>
              <a:rPr lang="fa-IR" b="1" dirty="0" smtClean="0"/>
              <a:t>قدامات برزیل در خصوص جاسوسی آمریکا</a:t>
            </a:r>
            <a:r>
              <a:rPr lang="en-US" dirty="0" smtClean="0"/>
              <a:t/>
            </a:r>
            <a:br>
              <a:rPr lang="en-US" dirty="0" smtClean="0"/>
            </a:br>
            <a:endParaRPr lang="en-US" dirty="0"/>
          </a:p>
        </p:txBody>
      </p:sp>
    </p:spTree>
    <p:extLst>
      <p:ext uri="{BB962C8B-B14F-4D97-AF65-F5344CB8AC3E}">
        <p14:creationId xmlns:p14="http://schemas.microsoft.com/office/powerpoint/2010/main" val="237249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chor="ctr"/>
          <a:lstStyle/>
          <a:p>
            <a:pPr algn="r" rtl="1"/>
            <a:r>
              <a:rPr lang="fa-IR" dirty="0" smtClean="0">
                <a:cs typeface="B Jadid" panose="00000700000000000000" pitchFamily="2" charset="-78"/>
              </a:rPr>
              <a:t>فیلترینگ در فرانسه</a:t>
            </a:r>
            <a:endParaRPr lang="en-US" dirty="0">
              <a:cs typeface="B Jadid" panose="00000700000000000000" pitchFamily="2" charset="-78"/>
            </a:endParaRPr>
          </a:p>
        </p:txBody>
      </p:sp>
      <p:sp>
        <p:nvSpPr>
          <p:cNvPr id="3" name="Content Placeholder 2"/>
          <p:cNvSpPr>
            <a:spLocks noGrp="1"/>
          </p:cNvSpPr>
          <p:nvPr>
            <p:ph idx="1"/>
          </p:nvPr>
        </p:nvSpPr>
        <p:spPr>
          <a:xfrm>
            <a:off x="1103312" y="2044451"/>
            <a:ext cx="8946541" cy="4195481"/>
          </a:xfrm>
        </p:spPr>
        <p:txBody>
          <a:bodyPr>
            <a:normAutofit/>
          </a:bodyPr>
          <a:lstStyle/>
          <a:p>
            <a:pPr algn="r" rtl="1"/>
            <a:r>
              <a:rPr lang="fa-IR" sz="2400" b="1" dirty="0" smtClean="0">
                <a:cs typeface="B Mitra" panose="00000400000000000000" pitchFamily="2" charset="-78"/>
              </a:rPr>
              <a:t>فرانسه</a:t>
            </a:r>
          </a:p>
          <a:p>
            <a:pPr algn="r" rtl="1"/>
            <a:r>
              <a:rPr lang="fa-IR" sz="2400" dirty="0">
                <a:cs typeface="B Mitra" panose="00000400000000000000" pitchFamily="2" charset="-78"/>
              </a:rPr>
              <a:t>كشور فرانسه با تصويب قانون </a:t>
            </a:r>
            <a:r>
              <a:rPr lang="en-US" sz="2400" dirty="0">
                <a:latin typeface="Arial Narrow" panose="020B0606020202030204" pitchFamily="34" charset="0"/>
                <a:cs typeface="B Mitra" panose="00000400000000000000" pitchFamily="2" charset="-78"/>
              </a:rPr>
              <a:t>LSQ</a:t>
            </a:r>
            <a:r>
              <a:rPr lang="fa-IR" sz="2400" dirty="0">
                <a:cs typeface="B Mitra" panose="00000400000000000000" pitchFamily="2" charset="-78"/>
              </a:rPr>
              <a:t> در سال 2001، كليه </a:t>
            </a:r>
            <a:r>
              <a:rPr lang="en-US" sz="2400" dirty="0">
                <a:cs typeface="B Mitra" panose="00000400000000000000" pitchFamily="2" charset="-78"/>
              </a:rPr>
              <a:t>ISP</a:t>
            </a:r>
            <a:r>
              <a:rPr lang="fa-IR" sz="2400" dirty="0">
                <a:cs typeface="B Mitra" panose="00000400000000000000" pitchFamily="2" charset="-78"/>
              </a:rPr>
              <a:t> هاى اين كشور را موظف كرد تا فعاليت‌هاى اينترنتى و پيام‌هاى پست‌الكترونيك مشتريان خود را حداقل به مدت يك سال، ذخيره و نگهدارى كنند</a:t>
            </a:r>
            <a:r>
              <a:rPr lang="fa-IR" sz="2400" dirty="0" smtClean="0">
                <a:cs typeface="B Mitra" panose="00000400000000000000" pitchFamily="2" charset="-78"/>
              </a:rPr>
              <a:t>.</a:t>
            </a:r>
          </a:p>
          <a:p>
            <a:pPr algn="r" rtl="1"/>
            <a:r>
              <a:rPr lang="fa-IR" sz="2400" dirty="0">
                <a:cs typeface="B Mitra" panose="00000400000000000000" pitchFamily="2" charset="-78"/>
              </a:rPr>
              <a:t>قانون </a:t>
            </a:r>
            <a:r>
              <a:rPr lang="en-US" sz="2400" dirty="0" err="1">
                <a:latin typeface="Arial Narrow" panose="020B0606020202030204" pitchFamily="34" charset="0"/>
                <a:cs typeface="B Mitra" panose="00000400000000000000" pitchFamily="2" charset="-78"/>
              </a:rPr>
              <a:t>Hadopi</a:t>
            </a:r>
            <a:r>
              <a:rPr lang="fa-IR" sz="2400" dirty="0">
                <a:cs typeface="B Mitra" panose="00000400000000000000" pitchFamily="2" charset="-78"/>
              </a:rPr>
              <a:t> که در سال 2009 در فرانسه به تصویب رسید، این اجازه را به ارایه‌دهندگان خدمات اینترنتی می‌دهد که کاربرانی که به صورت غیرقانونی، محتوای دارای حق کپی‌رایت را از اینترنت دانلود می‌کنند، از دسترسی به اتصال اینترنتی محروم سازند.</a:t>
            </a: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26118209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chor="ctr"/>
          <a:lstStyle/>
          <a:p>
            <a:pPr algn="r" rtl="1"/>
            <a:r>
              <a:rPr lang="fa-IR" dirty="0" smtClean="0">
                <a:cs typeface="B Jadid" panose="00000700000000000000" pitchFamily="2" charset="-78"/>
              </a:rPr>
              <a:t>استرالیا</a:t>
            </a:r>
            <a:endParaRPr lang="en-US" dirty="0">
              <a:cs typeface="B Jadid"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a:cs typeface="B Mitra" panose="00000400000000000000" pitchFamily="2" charset="-78"/>
              </a:rPr>
              <a:t> نهاد مدیریت ارتباطات و رسانه استرالیا (</a:t>
            </a:r>
            <a:r>
              <a:rPr lang="en-US" dirty="0">
                <a:cs typeface="B Mitra" panose="00000400000000000000" pitchFamily="2" charset="-78"/>
              </a:rPr>
              <a:t>ACMA</a:t>
            </a:r>
            <a:r>
              <a:rPr lang="fa-IR" dirty="0">
                <a:cs typeface="B Mitra" panose="00000400000000000000" pitchFamily="2" charset="-78"/>
              </a:rPr>
              <a:t>) در راستای این طرح، لیست سیاهی از وب‌تارنما‌هایی را که محتوای مجرمانه دارند، فراهم کرده‌ و تارنما‌هایی که در این لیست سیاه قرار می‌گیرند،‌ به ازای هر یک روز فعالیت، 11 هزار دلار جریمه می‌شوند</a:t>
            </a:r>
            <a:r>
              <a:rPr lang="fa-IR" dirty="0" smtClean="0">
                <a:cs typeface="B Mitra" panose="00000400000000000000" pitchFamily="2" charset="-78"/>
              </a:rPr>
              <a:t>.</a:t>
            </a:r>
          </a:p>
          <a:p>
            <a:pPr algn="r" rtl="1"/>
            <a:r>
              <a:rPr lang="fa-IR" b="1" dirty="0">
                <a:cs typeface="B Mitra" panose="00000400000000000000" pitchFamily="2" charset="-78"/>
              </a:rPr>
              <a:t>كنترل و بررسي محتوايي تمامی اشکال وسایل ارتباطی </a:t>
            </a:r>
            <a:endParaRPr lang="en-US" dirty="0">
              <a:cs typeface="B Mitra" panose="00000400000000000000" pitchFamily="2" charset="-78"/>
            </a:endParaRPr>
          </a:p>
          <a:p>
            <a:pPr algn="r" rtl="1"/>
            <a:r>
              <a:rPr lang="fa-IR" dirty="0">
                <a:cs typeface="B Mitra" panose="00000400000000000000" pitchFamily="2" charset="-78"/>
              </a:rPr>
              <a:t>در </a:t>
            </a:r>
            <a:r>
              <a:rPr lang="fa-IR" dirty="0" smtClean="0">
                <a:cs typeface="B Mitra" panose="00000400000000000000" pitchFamily="2" charset="-78"/>
              </a:rPr>
              <a:t>سال </a:t>
            </a:r>
            <a:r>
              <a:rPr lang="fa-IR" dirty="0">
                <a:cs typeface="B Mitra" panose="00000400000000000000" pitchFamily="2" charset="-78"/>
              </a:rPr>
              <a:t>2007 نیز طرح دیگری با نام برنامه هفتم طرح خدمات پخش رسانه‌ای سال 1992 مطرح شد که تمامی اشکال وسایل ارتباطی در رده آن قرار می‌گرفت و طبق آن حتی موبایل نیز از نظر محتوایی باید مورد بررسی قرار می‌گرفت. بر این اساس اگر ارایه دهنده‌ای، محتوایی را ارایه دهد که جزو محتواهای مربوط به افراد بالای 18سال باشد، باید ارایه‌دهنده اینترنت یا موبایل با استفاده از سیستم شناسایی، سن کاربر خود را تشخیص داده و بعد این محتوا را در اختیارش قرار </a:t>
            </a:r>
            <a:r>
              <a:rPr lang="fa-IR" dirty="0" smtClean="0">
                <a:cs typeface="B Mitra" panose="00000400000000000000" pitchFamily="2" charset="-78"/>
              </a:rPr>
              <a:t>دهد </a:t>
            </a:r>
            <a:r>
              <a:rPr lang="fa-IR" dirty="0">
                <a:cs typeface="B Mitra" panose="00000400000000000000" pitchFamily="2" charset="-78"/>
              </a:rPr>
              <a:t>ولی در عوض این محتواها در ازای مبلغی برای افراد بالای 18 سال قابل دسترس بود.</a:t>
            </a:r>
            <a:br>
              <a:rPr lang="fa-IR" dirty="0">
                <a:cs typeface="B Mitra" panose="00000400000000000000" pitchFamily="2" charset="-78"/>
              </a:rPr>
            </a:br>
            <a:r>
              <a:rPr lang="fa-IR" dirty="0">
                <a:cs typeface="B Mitra" panose="00000400000000000000" pitchFamily="2" charset="-78"/>
              </a:rPr>
              <a:t/>
            </a:r>
            <a:br>
              <a:rPr lang="fa-IR" dirty="0">
                <a:cs typeface="B Mitra" panose="00000400000000000000" pitchFamily="2" charset="-78"/>
              </a:rPr>
            </a:b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8110531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b="1" dirty="0">
                <a:cs typeface="B Jadid" panose="00000700000000000000" pitchFamily="2" charset="-78"/>
              </a:rPr>
              <a:t>هندوستان</a:t>
            </a:r>
            <a:endParaRPr lang="en-US" dirty="0">
              <a:cs typeface="B Jadid" panose="00000700000000000000" pitchFamily="2" charset="-78"/>
            </a:endParaRPr>
          </a:p>
        </p:txBody>
      </p:sp>
      <p:sp>
        <p:nvSpPr>
          <p:cNvPr id="3" name="Content Placeholder 2"/>
          <p:cNvSpPr>
            <a:spLocks noGrp="1"/>
          </p:cNvSpPr>
          <p:nvPr>
            <p:ph idx="1"/>
          </p:nvPr>
        </p:nvSpPr>
        <p:spPr>
          <a:xfrm>
            <a:off x="1103312" y="1561849"/>
            <a:ext cx="8946541" cy="4195481"/>
          </a:xfrm>
        </p:spPr>
        <p:txBody>
          <a:bodyPr/>
          <a:lstStyle/>
          <a:p>
            <a:pPr algn="r" rtl="1"/>
            <a:r>
              <a:rPr lang="fa-IR" sz="2400" dirty="0" smtClean="0">
                <a:cs typeface="B Mitra" panose="00000400000000000000" pitchFamily="2" charset="-78"/>
              </a:rPr>
              <a:t>موارد </a:t>
            </a:r>
            <a:r>
              <a:rPr lang="fa-IR" sz="2400" dirty="0">
                <a:cs typeface="B Mitra" panose="00000400000000000000" pitchFamily="2" charset="-78"/>
              </a:rPr>
              <a:t>کنترل </a:t>
            </a:r>
            <a:r>
              <a:rPr lang="fa-IR" sz="2400" dirty="0" smtClean="0">
                <a:cs typeface="B Mitra" panose="00000400000000000000" pitchFamily="2" charset="-78"/>
              </a:rPr>
              <a:t>در </a:t>
            </a:r>
            <a:r>
              <a:rPr lang="fa-IR" sz="2400" dirty="0">
                <a:cs typeface="B Mitra" panose="00000400000000000000" pitchFamily="2" charset="-78"/>
              </a:rPr>
              <a:t>این کشور کافی‌نت‌ها هستند که بر طبق قانون موظفند تا شماره ملی و آدرس پستی کاربران را ثبت نمایند. همچنین کافی‌نت‌ها ملزم به نصب برنامه‌های فیلترینگی هستند که بر طبق قانون تارنما‌ها را فیلتر می‌کند. </a:t>
            </a:r>
            <a:endParaRPr lang="en-US" sz="2400" dirty="0">
              <a:cs typeface="B Mitra"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sp>
        <p:nvSpPr>
          <p:cNvPr id="5" name="Title 1"/>
          <p:cNvSpPr txBox="1">
            <a:spLocks/>
          </p:cNvSpPr>
          <p:nvPr/>
        </p:nvSpPr>
        <p:spPr>
          <a:xfrm>
            <a:off x="578376" y="3094322"/>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b="1" dirty="0" smtClean="0">
                <a:cs typeface="B Jadid" panose="00000700000000000000" pitchFamily="2" charset="-78"/>
              </a:rPr>
              <a:t>سوریه</a:t>
            </a:r>
            <a:endParaRPr lang="en-US" dirty="0">
              <a:cs typeface="B Jadid" panose="00000700000000000000" pitchFamily="2" charset="-78"/>
            </a:endParaRPr>
          </a:p>
        </p:txBody>
      </p:sp>
      <p:sp>
        <p:nvSpPr>
          <p:cNvPr id="6" name="Content Placeholder 2"/>
          <p:cNvSpPr txBox="1">
            <a:spLocks/>
          </p:cNvSpPr>
          <p:nvPr/>
        </p:nvSpPr>
        <p:spPr>
          <a:xfrm>
            <a:off x="1255712" y="4457451"/>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r>
              <a:rPr lang="fa-IR" sz="2400" dirty="0" smtClean="0">
                <a:cs typeface="B Mitra" panose="00000400000000000000" pitchFamily="2" charset="-78"/>
              </a:rPr>
              <a:t>کشور سوریه کاربران زیادی در اینترنت ندارد. 220 هزار نفر بیشترین تعدادی است که تا کنون به عنوان کاربر اینترنت ثبت شده‌اند. یکی از مسایل جالب توجه در این کشور فیلتر شدن سرویس‌های رایگان ایمیل همچون هات‌میل است تا کاربران را به استفاده از ایمیل‌های مشخصی وادار کند. محتوای ایمیل‌ها در سوریه بررسی می‌گردد.</a:t>
            </a:r>
            <a:endParaRPr lang="en-US" sz="2400" dirty="0">
              <a:cs typeface="B Mitra" panose="00000400000000000000" pitchFamily="2" charset="-78"/>
            </a:endParaRPr>
          </a:p>
        </p:txBody>
      </p:sp>
    </p:spTree>
    <p:extLst>
      <p:ext uri="{BB962C8B-B14F-4D97-AF65-F5344CB8AC3E}">
        <p14:creationId xmlns:p14="http://schemas.microsoft.com/office/powerpoint/2010/main" val="830844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a:r>
              <a:rPr lang="fa-IR" sz="4800" dirty="0" smtClean="0">
                <a:cs typeface="B Jadid" panose="00000700000000000000" pitchFamily="2" charset="-78"/>
              </a:rPr>
              <a:t>تاریخچه اینترنت در جهان</a:t>
            </a:r>
            <a:endParaRPr lang="en-US" sz="4800" dirty="0">
              <a:cs typeface="B Jadid" panose="00000700000000000000" pitchFamily="2" charset="-78"/>
            </a:endParaRPr>
          </a:p>
        </p:txBody>
      </p:sp>
      <p:sp>
        <p:nvSpPr>
          <p:cNvPr id="3" name="Content Placeholder 2"/>
          <p:cNvSpPr>
            <a:spLocks noGrp="1"/>
          </p:cNvSpPr>
          <p:nvPr>
            <p:ph idx="1"/>
          </p:nvPr>
        </p:nvSpPr>
        <p:spPr>
          <a:xfrm>
            <a:off x="1405999" y="1584775"/>
            <a:ext cx="8946541" cy="4635259"/>
          </a:xfrm>
        </p:spPr>
        <p:txBody>
          <a:bodyPr>
            <a:noAutofit/>
          </a:bodyPr>
          <a:lstStyle/>
          <a:p>
            <a:pPr algn="r" rtl="1"/>
            <a:r>
              <a:rPr lang="fa-IR" sz="2400" dirty="0">
                <a:cs typeface="B Mitra" panose="00000400000000000000" pitchFamily="2" charset="-78"/>
              </a:rPr>
              <a:t>پیدایش اینترنت به دهه 1960 میلـادی باز میگردد؛ زمانی که دولت ایالـات متحده آمریکا براساس طرحی </a:t>
            </a:r>
            <a:r>
              <a:rPr lang="fa-IR" sz="2400" dirty="0" smtClean="0">
                <a:cs typeface="B Mitra" panose="00000400000000000000" pitchFamily="2" charset="-78"/>
              </a:rPr>
              <a:t>موسوم </a:t>
            </a:r>
            <a:r>
              <a:rPr lang="fa-IR" sz="2400" dirty="0">
                <a:cs typeface="B Mitra" panose="00000400000000000000" pitchFamily="2" charset="-78"/>
              </a:rPr>
              <a:t>به آرپا </a:t>
            </a:r>
            <a:r>
              <a:rPr lang="fa-IR" sz="2400" dirty="0" smtClean="0">
                <a:cs typeface="B Mitra" panose="00000400000000000000" pitchFamily="2" charset="-78"/>
              </a:rPr>
              <a:t>که </a:t>
            </a:r>
            <a:r>
              <a:rPr lang="fa-IR" sz="2400" dirty="0">
                <a:cs typeface="B Mitra" panose="00000400000000000000" pitchFamily="2" charset="-78"/>
              </a:rPr>
              <a:t>در آن زمان برای کارکردهای دفاعی بوجود آمده بود، این طرح را اجرا نمود.</a:t>
            </a:r>
          </a:p>
          <a:p>
            <a:pPr algn="r" rtl="1"/>
            <a:r>
              <a:rPr lang="fa-IR" sz="2400" dirty="0" smtClean="0">
                <a:cs typeface="B Mitra" panose="00000400000000000000" pitchFamily="2" charset="-78"/>
              </a:rPr>
              <a:t>طرح </a:t>
            </a:r>
            <a:r>
              <a:rPr lang="fa-IR" sz="2400" dirty="0">
                <a:cs typeface="B Mitra" panose="00000400000000000000" pitchFamily="2" charset="-78"/>
              </a:rPr>
              <a:t>این بود که کامپیوترهای موجود در شهر‌هـای مختلف (در آن زمان چیزی به </a:t>
            </a:r>
            <a:r>
              <a:rPr lang="fa-IR" sz="2400" dirty="0" smtClean="0">
                <a:cs typeface="B Mitra" panose="00000400000000000000" pitchFamily="2" charset="-78"/>
              </a:rPr>
              <a:t>نام </a:t>
            </a:r>
            <a:r>
              <a:rPr lang="fa-IR" sz="2400" dirty="0">
                <a:cs typeface="B Mitra" panose="00000400000000000000" pitchFamily="2" charset="-78"/>
              </a:rPr>
              <a:t>کامپیوتر شخصی وجود نداشت بلکه سازمان‌های بزرگ و دانشگاه‌ها و مراکز دولتی معمولـاً دارای سیستمـ‌های کامپیوتر بزرگ </a:t>
            </a:r>
            <a:r>
              <a:rPr lang="fa-IR" sz="2400" dirty="0" smtClean="0">
                <a:cs typeface="B Mitra" panose="00000400000000000000" pitchFamily="2" charset="-78"/>
              </a:rPr>
              <a:t>بودند</a:t>
            </a:r>
            <a:r>
              <a:rPr lang="fa-IR" sz="2400" dirty="0" smtClean="0">
                <a:cs typeface="B Mitra" panose="00000400000000000000" pitchFamily="2" charset="-78"/>
              </a:rPr>
              <a:t>) </a:t>
            </a:r>
            <a:r>
              <a:rPr lang="fa-IR" sz="2400" dirty="0">
                <a:cs typeface="B Mitra" panose="00000400000000000000" pitchFamily="2" charset="-78"/>
              </a:rPr>
              <a:t>که هر کدامـ اطلـاعات خاص خود را در آن ذخیره داشتند بتوانند در صورت نیاز با یکدیگر اتصال بر قرار نموده </a:t>
            </a:r>
            <a:endParaRPr lang="en-US" sz="2400" dirty="0" smtClean="0">
              <a:cs typeface="B Mitra" panose="00000400000000000000" pitchFamily="2" charset="-78"/>
            </a:endParaRPr>
          </a:p>
          <a:p>
            <a:pPr algn="r" rtl="1"/>
            <a:r>
              <a:rPr lang="fa-IR" sz="2400" dirty="0" smtClean="0">
                <a:cs typeface="B Mitra" panose="00000400000000000000" pitchFamily="2" charset="-78"/>
              </a:rPr>
              <a:t>در </a:t>
            </a:r>
            <a:r>
              <a:rPr lang="fa-IR" sz="2400" dirty="0">
                <a:cs typeface="B Mitra" panose="00000400000000000000" pitchFamily="2" charset="-78"/>
              </a:rPr>
              <a:t>همان دوران سیستمـ‌هایی بوجود آمده بودند که امکان ارتباط بین کامپیوترهای یک سازمان را از طریق شبکه مختص همان سازمان فراهمـ می‌نمودند طوریکه کامپیوترهای موجود در بخش‌ها یا طبقات مختلف با یکدیگر تبادل اطلـاعات نموده و امکان ارسال نامه بین بخش‌های مختلف سازمان را فراهمـ </a:t>
            </a:r>
            <a:r>
              <a:rPr lang="fa-IR" sz="2400" dirty="0" smtClean="0">
                <a:cs typeface="B Mitra" panose="00000400000000000000" pitchFamily="2" charset="-78"/>
              </a:rPr>
              <a:t>می‌کردند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سرانجامـ درسال 1961 میلـادی تعداد 4 کامپیوتر در 2 ایالت مختلف با موفقیت ارتباط برقرار کردند و با اضافه شدن واژه نت به طرح اولیه، نامـ آرپانت </a:t>
            </a:r>
            <a:r>
              <a:rPr lang="en-US" sz="2400" dirty="0" smtClean="0">
                <a:cs typeface="B Mitra" panose="00000400000000000000" pitchFamily="2" charset="-78"/>
              </a:rPr>
              <a:t>Arpane</a:t>
            </a:r>
            <a:r>
              <a:rPr lang="en-US" sz="2400" dirty="0">
                <a:cs typeface="B Mitra" panose="00000400000000000000" pitchFamily="2" charset="-78"/>
              </a:rPr>
              <a:t>t</a:t>
            </a:r>
            <a:r>
              <a:rPr lang="en-US" sz="2400" dirty="0" smtClean="0">
                <a:cs typeface="B Mitra" panose="00000400000000000000" pitchFamily="2" charset="-78"/>
              </a:rPr>
              <a:t> </a:t>
            </a:r>
            <a:r>
              <a:rPr lang="fa-IR" sz="2400" dirty="0">
                <a:cs typeface="B Mitra" panose="00000400000000000000" pitchFamily="2" charset="-78"/>
              </a:rPr>
              <a:t>برای آن منظور شد.</a:t>
            </a:r>
          </a:p>
          <a:p>
            <a:pPr algn="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
        <p:nvSpPr>
          <p:cNvPr id="6" name="Content Placeholder 2"/>
          <p:cNvSpPr txBox="1">
            <a:spLocks/>
          </p:cNvSpPr>
          <p:nvPr/>
        </p:nvSpPr>
        <p:spPr>
          <a:xfrm>
            <a:off x="1397226" y="1573943"/>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r>
              <a:rPr lang="fa-IR" sz="2400" dirty="0" smtClean="0">
                <a:cs typeface="B Mitra" panose="00000400000000000000" pitchFamily="2" charset="-78"/>
              </a:rPr>
              <a:t>در سال 1993 با عرضه نخستين برنامه مرورگر وب گرافيكي " موزاييك " به وجود آمد كه اين نرم افزار محصول تلاش دانشجويان و استادان بخش "مركز ملي كاربردهاي ابركامپيوتر " در دانشگاه ايلينويز آمريكا بود. </a:t>
            </a:r>
            <a:br>
              <a:rPr lang="fa-IR" sz="2400" dirty="0" smtClean="0">
                <a:cs typeface="B Mitra" panose="00000400000000000000" pitchFamily="2" charset="-78"/>
              </a:rPr>
            </a:br>
            <a:endParaRPr lang="en-US" sz="2400" dirty="0">
              <a:cs typeface="B Mitra" panose="00000400000000000000" pitchFamily="2" charset="-78"/>
            </a:endParaRPr>
          </a:p>
        </p:txBody>
      </p:sp>
    </p:spTree>
    <p:extLst>
      <p:ext uri="{BB962C8B-B14F-4D97-AF65-F5344CB8AC3E}">
        <p14:creationId xmlns:p14="http://schemas.microsoft.com/office/powerpoint/2010/main" val="303523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chor="ctr"/>
          <a:lstStyle/>
          <a:p>
            <a:pPr algn="r" rtl="1"/>
            <a:r>
              <a:rPr lang="fa-IR" b="1" dirty="0">
                <a:cs typeface="B Jadid" panose="00000700000000000000" pitchFamily="2" charset="-78"/>
              </a:rPr>
              <a:t>تایلند</a:t>
            </a:r>
            <a:endParaRPr lang="en-US" dirty="0">
              <a:cs typeface="B Jadid" panose="00000700000000000000" pitchFamily="2" charset="-78"/>
            </a:endParaRPr>
          </a:p>
        </p:txBody>
      </p:sp>
      <p:sp>
        <p:nvSpPr>
          <p:cNvPr id="3" name="Content Placeholder 2"/>
          <p:cNvSpPr>
            <a:spLocks noGrp="1"/>
          </p:cNvSpPr>
          <p:nvPr>
            <p:ph idx="1"/>
          </p:nvPr>
        </p:nvSpPr>
        <p:spPr>
          <a:xfrm>
            <a:off x="1103312" y="1604346"/>
            <a:ext cx="8946541" cy="4195481"/>
          </a:xfrm>
        </p:spPr>
        <p:txBody>
          <a:bodyPr>
            <a:normAutofit/>
          </a:bodyPr>
          <a:lstStyle/>
          <a:p>
            <a:pPr rtl="1"/>
            <a:endParaRPr lang="en-US" sz="2400" dirty="0">
              <a:cs typeface="B Mitra" panose="00000400000000000000" pitchFamily="2" charset="-78"/>
            </a:endParaRPr>
          </a:p>
          <a:p>
            <a:pPr algn="r" rtl="1"/>
            <a:r>
              <a:rPr lang="fa-IR" sz="2400" dirty="0">
                <a:cs typeface="B Mitra" panose="00000400000000000000" pitchFamily="2" charset="-78"/>
              </a:rPr>
              <a:t>وزارت ارتباطات و فناوری اطلاعات تایلند به شکل غیرمستقیم از طریق ارایه‌ی درخواست به 54 شرکت </a:t>
            </a:r>
            <a:r>
              <a:rPr lang="en-US" sz="2400" dirty="0">
                <a:cs typeface="B Mitra" panose="00000400000000000000" pitchFamily="2" charset="-78"/>
              </a:rPr>
              <a:t>ISP</a:t>
            </a:r>
            <a:r>
              <a:rPr lang="fa-IR" sz="2400" dirty="0">
                <a:cs typeface="B Mitra" panose="00000400000000000000" pitchFamily="2" charset="-78"/>
              </a:rPr>
              <a:t> این کشور برای مسدود کردن تارنماهای مختلف، سیاستهای فیلترینگ خود را اعمال می‌کند. گرچه شرکتهای ارایه‌دهنده‌ی خدمات اینترنتی قانوناً مکلف نیستند که این درخواستها را بپذیرند، اما دبیر دائم وزارت ارتباطات و فناوری اطلاعات تایلند طی نامه‌یی که در سال 2006 به </a:t>
            </a:r>
            <a:r>
              <a:rPr lang="en-US" sz="2400" dirty="0">
                <a:cs typeface="B Mitra" panose="00000400000000000000" pitchFamily="2" charset="-78"/>
              </a:rPr>
              <a:t>ISP</a:t>
            </a:r>
            <a:r>
              <a:rPr lang="fa-IR" sz="2400" dirty="0">
                <a:cs typeface="B Mitra" panose="00000400000000000000" pitchFamily="2" charset="-78"/>
              </a:rPr>
              <a:t>های این کشور ارسال کرد، اقدامات تنبیهی از جمله کاهش پهنای باند و حتی احتمال لغو مجوز فعالیت شرکتهایی که به درخواست وزارتخانه پاسخ مثبت ندهند را به عنوان یک هشدار جدی به آنان مطرح نمود.</a:t>
            </a:r>
            <a:br>
              <a:rPr lang="fa-IR" sz="2400" dirty="0">
                <a:cs typeface="B Mitra" panose="00000400000000000000" pitchFamily="2" charset="-78"/>
              </a:rPr>
            </a:br>
            <a:r>
              <a:rPr lang="fa-IR" sz="2400" dirty="0">
                <a:cs typeface="B Mitra" panose="00000400000000000000" pitchFamily="2" charset="-78"/>
              </a:rPr>
              <a:t>فیلترینگ اینترنت در کشور تایلند بیشتر محتوای سیاسی تارنماها را نشانه می‌گیرد. </a:t>
            </a: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80035870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258482"/>
          </a:xfrm>
        </p:spPr>
        <p:txBody>
          <a:bodyPr/>
          <a:lstStyle/>
          <a:p>
            <a:pPr algn="r" rtl="1"/>
            <a:endParaRPr lang="en-US" dirty="0">
              <a:cs typeface="B Titr" panose="00000700000000000000" pitchFamily="2" charset="-78"/>
            </a:endParaRPr>
          </a:p>
        </p:txBody>
      </p:sp>
      <p:sp>
        <p:nvSpPr>
          <p:cNvPr id="3" name="Content Placeholder 2"/>
          <p:cNvSpPr>
            <a:spLocks noGrp="1"/>
          </p:cNvSpPr>
          <p:nvPr>
            <p:ph idx="1"/>
          </p:nvPr>
        </p:nvSpPr>
        <p:spPr>
          <a:xfrm>
            <a:off x="1103312" y="1248586"/>
            <a:ext cx="8946541" cy="4195481"/>
          </a:xfrm>
        </p:spPr>
        <p:txBody>
          <a:bodyPr/>
          <a:lstStyle/>
          <a:p>
            <a:pPr algn="r" rtl="1"/>
            <a:r>
              <a:rPr lang="fa-IR" dirty="0">
                <a:cs typeface="B Mitra" panose="00000400000000000000" pitchFamily="2" charset="-78"/>
              </a:rPr>
              <a:t>گسترده‌ترین فیلترینگ تارنماهای اینترنتی دنیا مربوط به کشورهای کره‌ی شمالی، چین و عربستان (شدیدترین نوع اعمال سانسور در این زمینه را باید متعلق به دولت عربستان سعودی دانست که مطابق با دستورالعمل های صادر شده از سوی آن، حتی کافی نت های این کشور نیز مجبور به نصب دوربین های مخفی مداربسته و ثبت مشخصات کلیه مشتریان و کاربران خود هستند.)است </a:t>
            </a:r>
            <a:r>
              <a:rPr lang="fa-IR" dirty="0" smtClean="0">
                <a:cs typeface="B Mitra" panose="00000400000000000000" pitchFamily="2" charset="-78"/>
              </a:rPr>
              <a:t>.</a:t>
            </a:r>
          </a:p>
          <a:p>
            <a:pPr algn="r" rtl="1"/>
            <a:r>
              <a:rPr lang="fa-IR" dirty="0" smtClean="0">
                <a:cs typeface="B Mitra" panose="00000400000000000000" pitchFamily="2" charset="-78"/>
              </a:rPr>
              <a:t>طبق آمار  </a:t>
            </a:r>
            <a:r>
              <a:rPr lang="fa-IR" dirty="0">
                <a:cs typeface="B Mitra" panose="00000400000000000000" pitchFamily="2" charset="-78"/>
                <a:hlinkClick r:id="rId2" tooltip="الکسا"/>
              </a:rPr>
              <a:t>الکسا</a:t>
            </a:r>
            <a:r>
              <a:rPr lang="fa-IR" dirty="0">
                <a:cs typeface="B Mitra" panose="00000400000000000000" pitchFamily="2" charset="-78"/>
              </a:rPr>
              <a:t> </a:t>
            </a:r>
            <a:r>
              <a:rPr lang="fa-IR" dirty="0" smtClean="0">
                <a:cs typeface="B Mitra" panose="00000400000000000000" pitchFamily="2" charset="-78"/>
                <a:hlinkClick r:id="rId3" tooltip="صفحهٔ پیوندها"/>
              </a:rPr>
              <a:t>صفحه پیوندها</a:t>
            </a:r>
            <a:r>
              <a:rPr lang="fa-IR" dirty="0" smtClean="0">
                <a:cs typeface="B Mitra" panose="00000400000000000000" pitchFamily="2" charset="-78"/>
              </a:rPr>
              <a:t> در رتبه 25 قرار گرفت. </a:t>
            </a:r>
            <a:endParaRPr lang="fa-IR"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553" t="38637" r="27002" b="3947"/>
          <a:stretch/>
        </p:blipFill>
        <p:spPr>
          <a:xfrm>
            <a:off x="646111" y="3251200"/>
            <a:ext cx="6985000" cy="3259667"/>
          </a:xfrm>
          <a:prstGeom prst="rect">
            <a:avLst/>
          </a:prstGeom>
        </p:spPr>
      </p:pic>
    </p:spTree>
    <p:extLst>
      <p:ext uri="{BB962C8B-B14F-4D97-AF65-F5344CB8AC3E}">
        <p14:creationId xmlns:p14="http://schemas.microsoft.com/office/powerpoint/2010/main" val="80050472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chor="ctr"/>
          <a:lstStyle/>
          <a:p>
            <a:pPr algn="r" rtl="1"/>
            <a:r>
              <a:rPr lang="fa-IR" dirty="0" smtClean="0">
                <a:latin typeface="Arial Narrow" panose="020B0606020202030204" pitchFamily="34" charset="0"/>
                <a:cs typeface="B Titr" panose="00000700000000000000" pitchFamily="2" charset="-78"/>
              </a:rPr>
              <a:t>مقایسه موتور های جستجو</a:t>
            </a:r>
            <a:endParaRPr lang="en-US" dirty="0">
              <a:latin typeface="Arial Narrow" panose="020B0606020202030204" pitchFamily="34" charset="0"/>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r>
              <a:rPr lang="fa-IR" sz="2400" dirty="0" smtClean="0">
                <a:cs typeface="B Mitra" panose="00000400000000000000" pitchFamily="2" charset="-78"/>
              </a:rPr>
              <a:t>93 درصد </a:t>
            </a:r>
            <a:r>
              <a:rPr lang="fa-IR" sz="2400" dirty="0">
                <a:cs typeface="B Mitra" panose="00000400000000000000" pitchFamily="2" charset="-78"/>
              </a:rPr>
              <a:t>از کاربران اینترنتی از موتورهای جستجوگر استفاده می‌کنند، و 85 درصد ترافیک در اینترنت توسط موتورهای جستجو ایجاد می‌شود ضمن آنکه بیش از </a:t>
            </a:r>
            <a:r>
              <a:rPr lang="fa-IR" sz="2400" dirty="0" smtClean="0">
                <a:cs typeface="B Mitra" panose="00000400000000000000" pitchFamily="2" charset="-78"/>
              </a:rPr>
              <a:t>90 درصد بازدید </a:t>
            </a:r>
            <a:r>
              <a:rPr lang="fa-IR" sz="2400" dirty="0">
                <a:cs typeface="B Mitra" panose="00000400000000000000" pitchFamily="2" charset="-78"/>
              </a:rPr>
              <a:t>از سایت‌ها مبتنی بر هدایت موتورهای جستجو است. با توجه به این اهمیت بیشتر کشورهای دنیا اقدام به راه اندازی موتور جستجو بومی می‌کنند به گونه‌ای که 76 درصد از کاربران چینی از موتور جستجوگر چینی </a:t>
            </a:r>
            <a:r>
              <a:rPr lang="en-US" sz="2400" dirty="0" err="1">
                <a:cs typeface="B Mitra" panose="00000400000000000000" pitchFamily="2" charset="-78"/>
              </a:rPr>
              <a:t>Baidu</a:t>
            </a:r>
            <a:r>
              <a:rPr lang="en-US" sz="2400" dirty="0">
                <a:cs typeface="B Mitra" panose="00000400000000000000" pitchFamily="2" charset="-78"/>
              </a:rPr>
              <a:t> </a:t>
            </a:r>
            <a:r>
              <a:rPr lang="fa-IR" sz="2400" dirty="0">
                <a:cs typeface="B Mitra" panose="00000400000000000000" pitchFamily="2" charset="-78"/>
              </a:rPr>
              <a:t>و 70 درصد از کاربران کره از موتور بومی</a:t>
            </a:r>
            <a:r>
              <a:rPr lang="en-US" sz="2400" dirty="0">
                <a:cs typeface="B Mitra" panose="00000400000000000000" pitchFamily="2" charset="-78"/>
              </a:rPr>
              <a:t> </a:t>
            </a:r>
            <a:r>
              <a:rPr lang="en-US" sz="2400" dirty="0" err="1">
                <a:cs typeface="B Mitra" panose="00000400000000000000" pitchFamily="2" charset="-78"/>
              </a:rPr>
              <a:t>Naver</a:t>
            </a:r>
            <a:r>
              <a:rPr lang="en-US" sz="2400" dirty="0">
                <a:cs typeface="B Mitra" panose="00000400000000000000" pitchFamily="2" charset="-78"/>
              </a:rPr>
              <a:t> </a:t>
            </a:r>
            <a:r>
              <a:rPr lang="fa-IR" sz="2400" dirty="0">
                <a:cs typeface="B Mitra" panose="00000400000000000000" pitchFamily="2" charset="-78"/>
              </a:rPr>
              <a:t>و 60 درصد از کاربران روسی از موتور جستجوگر روسی</a:t>
            </a:r>
            <a:r>
              <a:rPr lang="en-US" sz="2400" dirty="0">
                <a:cs typeface="B Mitra" panose="00000400000000000000" pitchFamily="2" charset="-78"/>
              </a:rPr>
              <a:t> </a:t>
            </a:r>
            <a:r>
              <a:rPr lang="en-US" sz="2400" dirty="0" err="1">
                <a:cs typeface="B Mitra" panose="00000400000000000000" pitchFamily="2" charset="-78"/>
              </a:rPr>
              <a:t>Yandex</a:t>
            </a:r>
            <a:r>
              <a:rPr lang="en-US" sz="2400" dirty="0">
                <a:cs typeface="B Mitra" panose="00000400000000000000" pitchFamily="2" charset="-78"/>
              </a:rPr>
              <a:t> </a:t>
            </a:r>
            <a:r>
              <a:rPr lang="fa-IR" sz="2400" dirty="0">
                <a:cs typeface="B Mitra" panose="00000400000000000000" pitchFamily="2" charset="-78"/>
              </a:rPr>
              <a:t>و 52 درصد از کاربران چک از موتور </a:t>
            </a:r>
            <a:r>
              <a:rPr lang="en-US" sz="2400" dirty="0" err="1">
                <a:cs typeface="B Mitra" panose="00000400000000000000" pitchFamily="2" charset="-78"/>
              </a:rPr>
              <a:t>Seznam</a:t>
            </a:r>
            <a:r>
              <a:rPr lang="en-US" sz="2400" dirty="0">
                <a:cs typeface="B Mitra" panose="00000400000000000000" pitchFamily="2" charset="-78"/>
              </a:rPr>
              <a:t> </a:t>
            </a:r>
            <a:r>
              <a:rPr lang="fa-IR" sz="2400" dirty="0" smtClean="0">
                <a:cs typeface="B Mitra" panose="00000400000000000000" pitchFamily="2" charset="-78"/>
              </a:rPr>
              <a:t> استفاده </a:t>
            </a:r>
            <a:r>
              <a:rPr lang="fa-IR" sz="2400" dirty="0">
                <a:cs typeface="B Mitra" panose="00000400000000000000" pitchFamily="2" charset="-78"/>
              </a:rPr>
              <a:t>می‌کنند</a:t>
            </a:r>
            <a:r>
              <a:rPr lang="fa-IR" sz="2400" dirty="0" smtClean="0">
                <a:cs typeface="B Mitra" panose="00000400000000000000" pitchFamily="2" charset="-78"/>
              </a:rPr>
              <a:t>.</a:t>
            </a:r>
          </a:p>
          <a:p>
            <a:pPr algn="r" rtl="1"/>
            <a:r>
              <a:rPr lang="fa-IR" sz="2400" dirty="0">
                <a:cs typeface="B Mitra" panose="00000400000000000000" pitchFamily="2" charset="-78"/>
              </a:rPr>
              <a:t>ایران پیش از این تلاش کرده بود که با الگو برداری از چین، یک </a:t>
            </a:r>
            <a:r>
              <a:rPr lang="fa-IR" sz="2400" dirty="0">
                <a:cs typeface="B Mitra" panose="00000400000000000000" pitchFamily="2" charset="-78"/>
                <a:hlinkClick r:id="rId2" tooltip="موتور جستجو"/>
              </a:rPr>
              <a:t>موتور جستجوی</a:t>
            </a:r>
            <a:r>
              <a:rPr lang="fa-IR" sz="2400" dirty="0">
                <a:cs typeface="B Mitra" panose="00000400000000000000" pitchFamily="2" charset="-78"/>
              </a:rPr>
              <a:t> داخلی طراحی کند تا از کاربری موتور جستجوی گوگل توسط کاربران ایرانی کاسته شود.</a:t>
            </a: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6736637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dirty="0" smtClean="0">
                <a:cs typeface="B Titr" panose="00000700000000000000" pitchFamily="2" charset="-78"/>
              </a:rPr>
              <a:t>موتور جستجو در چین</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a:cs typeface="B Mitra" panose="00000400000000000000" pitchFamily="2" charset="-78"/>
              </a:rPr>
              <a:t>موتور جستجو گر بیدو كه به رقیب اصلی موتور های جستجوگر از جمله گوگل تبدیل شده، طبق اعلام مدیر این شركت نسبت به هر موتور جستجوی دیگری در جهان بیشترین میزان جستجوهای اینترنتی را به خود اختصاص داده و حتی تعداد کاربران آن از گوگل نیز بیشتر است</a:t>
            </a:r>
            <a:r>
              <a:rPr lang="en-US" sz="2400" dirty="0">
                <a:cs typeface="B Mitra" panose="00000400000000000000" pitchFamily="2" charset="-78"/>
              </a:rPr>
              <a:t>. </a:t>
            </a:r>
            <a:r>
              <a:rPr lang="fa-IR" sz="2400" dirty="0">
                <a:cs typeface="B Mitra" panose="00000400000000000000" pitchFamily="2" charset="-78"/>
              </a:rPr>
              <a:t>البته بخشی از میزان بالای جستجوها بدلیل فیلتر شدن خدمات گوگل در چین و جمعیت بالای این كشور است</a:t>
            </a:r>
            <a:r>
              <a:rPr lang="en-US" sz="2400" dirty="0">
                <a:cs typeface="B Mitra" panose="00000400000000000000" pitchFamily="2" charset="-78"/>
              </a:rPr>
              <a:t>. </a:t>
            </a:r>
            <a:r>
              <a:rPr lang="fa-IR" sz="2400" dirty="0">
                <a:cs typeface="B Mitra" panose="00000400000000000000" pitchFamily="2" charset="-78"/>
              </a:rPr>
              <a:t>چین علاوه بر راه اندازی یك موتور جستجوگر داخلی درسال 1999 امروز بعد از گذشت 15 سال و بررسی كامل این جستجوگر و رفع نقایص آن، قصد صادر كردن آن به كشورهای دیگر را </a:t>
            </a:r>
            <a:r>
              <a:rPr lang="fa-IR" sz="2400" dirty="0" smtClean="0">
                <a:cs typeface="B Mitra" panose="00000400000000000000" pitchFamily="2" charset="-78"/>
              </a:rPr>
              <a:t>دارد</a:t>
            </a:r>
            <a:r>
              <a:rPr lang="fa-IR" sz="2400" dirty="0">
                <a:cs typeface="B Mitra" panose="00000400000000000000" pitchFamily="2" charset="-78"/>
              </a:rPr>
              <a:t>طبق این برنامه، بیدو قصد دارد نسخه موتور جستجوی خود را با زبان بومی سه کشور تایلند، برزیل و مصر راه‌اندازی کند</a:t>
            </a: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pic>
        <p:nvPicPr>
          <p:cNvPr id="5" name="Picture 4" descr="بیدو"/>
          <p:cNvPicPr/>
          <p:nvPr/>
        </p:nvPicPr>
        <p:blipFill>
          <a:blip r:embed="rId2">
            <a:extLst>
              <a:ext uri="{28A0092B-C50C-407E-A947-70E740481C1C}">
                <a14:useLocalDpi xmlns:a14="http://schemas.microsoft.com/office/drawing/2010/main" val="0"/>
              </a:ext>
            </a:extLst>
          </a:blip>
          <a:srcRect/>
          <a:stretch>
            <a:fillRect/>
          </a:stretch>
        </p:blipFill>
        <p:spPr bwMode="auto">
          <a:xfrm>
            <a:off x="823912" y="486233"/>
            <a:ext cx="1714500" cy="133350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553" y="64478"/>
            <a:ext cx="9624894" cy="6729043"/>
          </a:xfrm>
          <a:prstGeom prst="rect">
            <a:avLst/>
          </a:prstGeom>
        </p:spPr>
      </p:pic>
      <p:pic>
        <p:nvPicPr>
          <p:cNvPr id="8"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5646" t="22465" r="14321" b="4807"/>
          <a:stretch/>
        </p:blipFill>
        <p:spPr>
          <a:xfrm>
            <a:off x="2239525" y="1502304"/>
            <a:ext cx="7182727" cy="4195762"/>
          </a:xfrm>
          <a:prstGeom prst="rect">
            <a:avLst/>
          </a:prstGeom>
        </p:spPr>
      </p:pic>
    </p:spTree>
    <p:extLst>
      <p:ext uri="{BB962C8B-B14F-4D97-AF65-F5344CB8AC3E}">
        <p14:creationId xmlns:p14="http://schemas.microsoft.com/office/powerpoint/2010/main" val="4213315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02111984F565}" type="slidenum">
              <a:rPr lang="en-US" smtClean="0"/>
              <a:t>24</a:t>
            </a:fld>
            <a:endParaRPr lang="en-US" dirty="0"/>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4197" t="14261" r="12902" b="4151"/>
          <a:stretch/>
        </p:blipFill>
        <p:spPr>
          <a:xfrm>
            <a:off x="2743197" y="2150533"/>
            <a:ext cx="6536345" cy="4114800"/>
          </a:xfrm>
        </p:spPr>
      </p:pic>
      <p:sp>
        <p:nvSpPr>
          <p:cNvPr id="6" name="Title 1"/>
          <p:cNvSpPr txBox="1">
            <a:spLocks/>
          </p:cNvSpPr>
          <p:nvPr/>
        </p:nvSpPr>
        <p:spPr>
          <a:xfrm>
            <a:off x="646111" y="452718"/>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latin typeface="Arial Narrow" panose="020B0606020202030204" pitchFamily="34" charset="0"/>
                <a:cs typeface="B Titr" panose="00000700000000000000" pitchFamily="2" charset="-78"/>
              </a:rPr>
              <a:t>موتور جستجو </a:t>
            </a:r>
            <a:r>
              <a:rPr lang="en-US" dirty="0" err="1" smtClean="0">
                <a:latin typeface="Arial Narrow" panose="020B0606020202030204" pitchFamily="34" charset="0"/>
                <a:cs typeface="B Titr" panose="00000700000000000000" pitchFamily="2" charset="-78"/>
              </a:rPr>
              <a:t>yandex</a:t>
            </a:r>
            <a:r>
              <a:rPr lang="fa-IR" dirty="0" smtClean="0">
                <a:latin typeface="Arial Narrow" panose="020B0606020202030204" pitchFamily="34" charset="0"/>
                <a:cs typeface="B Titr" panose="00000700000000000000" pitchFamily="2" charset="-78"/>
              </a:rPr>
              <a:t> در روسیه</a:t>
            </a:r>
            <a:endParaRPr lang="en-US" dirty="0">
              <a:latin typeface="Arial Narrow" panose="020B0606020202030204" pitchFamily="34" charset="0"/>
              <a:cs typeface="B Titr" panose="00000700000000000000" pitchFamily="2" charset="-78"/>
            </a:endParaRPr>
          </a:p>
        </p:txBody>
      </p:sp>
    </p:spTree>
    <p:extLst>
      <p:ext uri="{BB962C8B-B14F-4D97-AF65-F5344CB8AC3E}">
        <p14:creationId xmlns:p14="http://schemas.microsoft.com/office/powerpoint/2010/main" val="191681606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600" y="1744155"/>
            <a:ext cx="6800409" cy="4648180"/>
          </a:xfrm>
        </p:spPr>
      </p:pic>
      <p:sp>
        <p:nvSpPr>
          <p:cNvPr id="3" name="Slide Number Placeholder 2"/>
          <p:cNvSpPr>
            <a:spLocks noGrp="1"/>
          </p:cNvSpPr>
          <p:nvPr>
            <p:ph type="sldNum" sz="quarter" idx="12"/>
          </p:nvPr>
        </p:nvSpPr>
        <p:spPr/>
        <p:txBody>
          <a:bodyPr/>
          <a:lstStyle/>
          <a:p>
            <a:fld id="{D57F1E4F-1CFF-5643-939E-02111984F565}" type="slidenum">
              <a:rPr lang="en-US" smtClean="0"/>
              <a:t>25</a:t>
            </a:fld>
            <a:endParaRPr lang="en-US" dirty="0"/>
          </a:p>
        </p:txBody>
      </p:sp>
      <p:sp>
        <p:nvSpPr>
          <p:cNvPr id="4" name="Title 1"/>
          <p:cNvSpPr txBox="1">
            <a:spLocks/>
          </p:cNvSpPr>
          <p:nvPr/>
        </p:nvSpPr>
        <p:spPr>
          <a:xfrm>
            <a:off x="646111" y="452718"/>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latin typeface="Arial Narrow" panose="020B0606020202030204" pitchFamily="34" charset="0"/>
                <a:cs typeface="B Titr" panose="00000700000000000000" pitchFamily="2" charset="-78"/>
              </a:rPr>
              <a:t>موتور جستجو </a:t>
            </a:r>
            <a:r>
              <a:rPr lang="en-US" dirty="0" smtClean="0">
                <a:latin typeface="Arial Narrow" panose="020B0606020202030204" pitchFamily="34" charset="0"/>
                <a:cs typeface="B Titr" panose="00000700000000000000" pitchFamily="2" charset="-78"/>
              </a:rPr>
              <a:t> </a:t>
            </a:r>
            <a:r>
              <a:rPr lang="en-US" dirty="0" err="1" smtClean="0">
                <a:latin typeface="Arial Narrow" panose="020B0606020202030204" pitchFamily="34" charset="0"/>
                <a:cs typeface="B Titr" panose="00000700000000000000" pitchFamily="2" charset="-78"/>
              </a:rPr>
              <a:t>seznam</a:t>
            </a:r>
            <a:r>
              <a:rPr lang="fa-IR" dirty="0" smtClean="0">
                <a:latin typeface="Arial Narrow" panose="020B0606020202030204" pitchFamily="34" charset="0"/>
                <a:cs typeface="B Titr" panose="00000700000000000000" pitchFamily="2" charset="-78"/>
              </a:rPr>
              <a:t>در جمهوری چک</a:t>
            </a:r>
            <a:endParaRPr lang="en-US" dirty="0">
              <a:latin typeface="Arial Narrow" panose="020B0606020202030204" pitchFamily="34" charset="0"/>
              <a:cs typeface="B Titr" panose="00000700000000000000" pitchFamily="2" charset="-78"/>
            </a:endParaRPr>
          </a:p>
        </p:txBody>
      </p:sp>
    </p:spTree>
    <p:extLst>
      <p:ext uri="{BB962C8B-B14F-4D97-AF65-F5344CB8AC3E}">
        <p14:creationId xmlns:p14="http://schemas.microsoft.com/office/powerpoint/2010/main" val="285555444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02111984F565}" type="slidenum">
              <a:rPr lang="en-US" smtClean="0"/>
              <a:t>26</a:t>
            </a:fld>
            <a:endParaRPr lang="en-US" dirty="0"/>
          </a:p>
        </p:txBody>
      </p:sp>
      <p:sp>
        <p:nvSpPr>
          <p:cNvPr id="4" name="Title 1"/>
          <p:cNvSpPr txBox="1">
            <a:spLocks/>
          </p:cNvSpPr>
          <p:nvPr/>
        </p:nvSpPr>
        <p:spPr>
          <a:xfrm>
            <a:off x="646111" y="452718"/>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latin typeface="Arial Narrow" panose="020B0606020202030204" pitchFamily="34" charset="0"/>
                <a:cs typeface="B Titr" panose="00000700000000000000" pitchFamily="2" charset="-78"/>
              </a:rPr>
              <a:t>موتور جستجو </a:t>
            </a:r>
            <a:r>
              <a:rPr lang="en-US" dirty="0" smtClean="0">
                <a:latin typeface="Arial Narrow" panose="020B0606020202030204" pitchFamily="34" charset="0"/>
                <a:cs typeface="B Titr" panose="00000700000000000000" pitchFamily="2" charset="-78"/>
              </a:rPr>
              <a:t> </a:t>
            </a:r>
            <a:r>
              <a:rPr lang="en-US" dirty="0" err="1" smtClean="0">
                <a:latin typeface="Arial Narrow" panose="020B0606020202030204" pitchFamily="34" charset="0"/>
                <a:cs typeface="B Titr" panose="00000700000000000000" pitchFamily="2" charset="-78"/>
              </a:rPr>
              <a:t>daum</a:t>
            </a:r>
            <a:r>
              <a:rPr lang="fa-IR" dirty="0" smtClean="0">
                <a:latin typeface="Arial Narrow" panose="020B0606020202030204" pitchFamily="34" charset="0"/>
                <a:cs typeface="B Titr" panose="00000700000000000000" pitchFamily="2" charset="-78"/>
              </a:rPr>
              <a:t>در کره جنوبی</a:t>
            </a:r>
            <a:endParaRPr lang="en-US" dirty="0">
              <a:latin typeface="Arial Narrow" panose="020B0606020202030204" pitchFamily="34" charset="0"/>
              <a:cs typeface="B Titr" panose="000007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8223" y="1625883"/>
            <a:ext cx="7029515" cy="4907185"/>
          </a:xfrm>
        </p:spPr>
      </p:pic>
    </p:spTree>
    <p:extLst>
      <p:ext uri="{BB962C8B-B14F-4D97-AF65-F5344CB8AC3E}">
        <p14:creationId xmlns:p14="http://schemas.microsoft.com/office/powerpoint/2010/main" val="422312485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8317" y="2052638"/>
            <a:ext cx="7177141" cy="4195762"/>
          </a:xfrm>
        </p:spPr>
      </p:pic>
      <p:sp>
        <p:nvSpPr>
          <p:cNvPr id="3" name="Slide Number Placeholder 2"/>
          <p:cNvSpPr>
            <a:spLocks noGrp="1"/>
          </p:cNvSpPr>
          <p:nvPr>
            <p:ph type="sldNum" sz="quarter" idx="12"/>
          </p:nvPr>
        </p:nvSpPr>
        <p:spPr/>
        <p:txBody>
          <a:bodyPr/>
          <a:lstStyle/>
          <a:p>
            <a:fld id="{D57F1E4F-1CFF-5643-939E-02111984F565}" type="slidenum">
              <a:rPr lang="en-US" smtClean="0"/>
              <a:t>27</a:t>
            </a:fld>
            <a:endParaRPr lang="en-US" dirty="0"/>
          </a:p>
        </p:txBody>
      </p:sp>
      <p:sp>
        <p:nvSpPr>
          <p:cNvPr id="5" name="Title 1"/>
          <p:cNvSpPr txBox="1">
            <a:spLocks/>
          </p:cNvSpPr>
          <p:nvPr/>
        </p:nvSpPr>
        <p:spPr>
          <a:xfrm>
            <a:off x="646111" y="452718"/>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latin typeface="Arial Narrow" panose="020B0606020202030204" pitchFamily="34" charset="0"/>
                <a:cs typeface="B Titr" panose="00000700000000000000" pitchFamily="2" charset="-78"/>
              </a:rPr>
              <a:t>موتور جستجو </a:t>
            </a:r>
            <a:r>
              <a:rPr lang="en-US" dirty="0" smtClean="0">
                <a:latin typeface="Arial Narrow" panose="020B0606020202030204" pitchFamily="34" charset="0"/>
                <a:cs typeface="B Titr" panose="00000700000000000000" pitchFamily="2" charset="-78"/>
              </a:rPr>
              <a:t> </a:t>
            </a:r>
            <a:r>
              <a:rPr lang="en-US" dirty="0" err="1" smtClean="0">
                <a:latin typeface="Arial Narrow" panose="020B0606020202030204" pitchFamily="34" charset="0"/>
                <a:cs typeface="B Titr" panose="00000700000000000000" pitchFamily="2" charset="-78"/>
              </a:rPr>
              <a:t>parsijoo</a:t>
            </a:r>
            <a:r>
              <a:rPr lang="fa-IR" dirty="0" smtClean="0">
                <a:latin typeface="Arial Narrow" panose="020B0606020202030204" pitchFamily="34" charset="0"/>
                <a:cs typeface="B Titr" panose="00000700000000000000" pitchFamily="2" charset="-78"/>
              </a:rPr>
              <a:t>در</a:t>
            </a:r>
            <a:r>
              <a:rPr lang="en-US" dirty="0" smtClean="0">
                <a:latin typeface="Arial Narrow" panose="020B0606020202030204" pitchFamily="34" charset="0"/>
                <a:cs typeface="B Titr" panose="00000700000000000000" pitchFamily="2" charset="-78"/>
              </a:rPr>
              <a:t> </a:t>
            </a:r>
            <a:r>
              <a:rPr lang="fa-IR" dirty="0" smtClean="0">
                <a:latin typeface="Arial Narrow" panose="020B0606020202030204" pitchFamily="34" charset="0"/>
                <a:cs typeface="B Titr" panose="00000700000000000000" pitchFamily="2" charset="-78"/>
              </a:rPr>
              <a:t>ایران</a:t>
            </a:r>
            <a:endParaRPr lang="en-US" dirty="0">
              <a:latin typeface="Arial Narrow" panose="020B0606020202030204" pitchFamily="34" charset="0"/>
              <a:cs typeface="B Titr" panose="00000700000000000000" pitchFamily="2" charset="-78"/>
            </a:endParaRPr>
          </a:p>
        </p:txBody>
      </p:sp>
    </p:spTree>
    <p:extLst>
      <p:ext uri="{BB962C8B-B14F-4D97-AF65-F5344CB8AC3E}">
        <p14:creationId xmlns:p14="http://schemas.microsoft.com/office/powerpoint/2010/main" val="2910757336"/>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820" t="14403" r="17328" b="5620"/>
          <a:stretch/>
        </p:blipFill>
        <p:spPr>
          <a:xfrm>
            <a:off x="2303255" y="1939509"/>
            <a:ext cx="6458242" cy="4159363"/>
          </a:xfrm>
        </p:spPr>
      </p:pic>
      <p:sp>
        <p:nvSpPr>
          <p:cNvPr id="3" name="Slide Number Placeholder 2"/>
          <p:cNvSpPr>
            <a:spLocks noGrp="1"/>
          </p:cNvSpPr>
          <p:nvPr>
            <p:ph type="sldNum" sz="quarter" idx="12"/>
          </p:nvPr>
        </p:nvSpPr>
        <p:spPr/>
        <p:txBody>
          <a:bodyPr/>
          <a:lstStyle/>
          <a:p>
            <a:fld id="{D57F1E4F-1CFF-5643-939E-02111984F565}" type="slidenum">
              <a:rPr lang="en-US" smtClean="0"/>
              <a:t>28</a:t>
            </a:fld>
            <a:endParaRPr lang="en-US" dirty="0"/>
          </a:p>
        </p:txBody>
      </p:sp>
      <p:sp>
        <p:nvSpPr>
          <p:cNvPr id="4" name="Title 1"/>
          <p:cNvSpPr txBox="1">
            <a:spLocks/>
          </p:cNvSpPr>
          <p:nvPr/>
        </p:nvSpPr>
        <p:spPr>
          <a:xfrm>
            <a:off x="646111" y="452718"/>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latin typeface="Arial Narrow" panose="020B0606020202030204" pitchFamily="34" charset="0"/>
                <a:cs typeface="B Titr" panose="00000700000000000000" pitchFamily="2" charset="-78"/>
              </a:rPr>
              <a:t>موتور جستجو </a:t>
            </a:r>
            <a:r>
              <a:rPr lang="en-US" dirty="0" smtClean="0">
                <a:latin typeface="Arial Narrow" panose="020B0606020202030204" pitchFamily="34" charset="0"/>
                <a:cs typeface="B Titr" panose="00000700000000000000" pitchFamily="2" charset="-78"/>
              </a:rPr>
              <a:t> anazi.co.za</a:t>
            </a:r>
            <a:r>
              <a:rPr lang="fa-IR" dirty="0" smtClean="0">
                <a:latin typeface="Arial Narrow" panose="020B0606020202030204" pitchFamily="34" charset="0"/>
                <a:cs typeface="B Titr" panose="00000700000000000000" pitchFamily="2" charset="-78"/>
              </a:rPr>
              <a:t>در افریقای جنوبی</a:t>
            </a:r>
            <a:endParaRPr lang="en-US" dirty="0">
              <a:latin typeface="Arial Narrow" panose="020B0606020202030204" pitchFamily="34" charset="0"/>
              <a:cs typeface="B Titr" panose="00000700000000000000" pitchFamily="2" charset="-78"/>
            </a:endParaRPr>
          </a:p>
        </p:txBody>
      </p:sp>
    </p:spTree>
    <p:extLst>
      <p:ext uri="{BB962C8B-B14F-4D97-AF65-F5344CB8AC3E}">
        <p14:creationId xmlns:p14="http://schemas.microsoft.com/office/powerpoint/2010/main" val="77185172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6467" t="13169" r="25654" b="5209"/>
          <a:stretch/>
        </p:blipFill>
        <p:spPr>
          <a:xfrm>
            <a:off x="3114137" y="1716970"/>
            <a:ext cx="4839418" cy="4640696"/>
          </a:xfrm>
        </p:spPr>
      </p:pic>
      <p:sp>
        <p:nvSpPr>
          <p:cNvPr id="3" name="Slide Number Placeholder 2"/>
          <p:cNvSpPr>
            <a:spLocks noGrp="1"/>
          </p:cNvSpPr>
          <p:nvPr>
            <p:ph type="sldNum" sz="quarter" idx="12"/>
          </p:nvPr>
        </p:nvSpPr>
        <p:spPr/>
        <p:txBody>
          <a:bodyPr/>
          <a:lstStyle/>
          <a:p>
            <a:fld id="{D57F1E4F-1CFF-5643-939E-02111984F565}" type="slidenum">
              <a:rPr lang="en-US" smtClean="0"/>
              <a:t>29</a:t>
            </a:fld>
            <a:endParaRPr lang="en-US" dirty="0"/>
          </a:p>
        </p:txBody>
      </p:sp>
      <p:sp>
        <p:nvSpPr>
          <p:cNvPr id="5" name="Title 1"/>
          <p:cNvSpPr txBox="1">
            <a:spLocks/>
          </p:cNvSpPr>
          <p:nvPr/>
        </p:nvSpPr>
        <p:spPr>
          <a:xfrm>
            <a:off x="646111" y="452718"/>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latin typeface="Arial Narrow" panose="020B0606020202030204" pitchFamily="34" charset="0"/>
                <a:cs typeface="B Titr" panose="00000700000000000000" pitchFamily="2" charset="-78"/>
              </a:rPr>
              <a:t>موتور جستجو </a:t>
            </a:r>
            <a:r>
              <a:rPr lang="en-US" dirty="0" smtClean="0">
                <a:latin typeface="Arial Narrow" panose="020B0606020202030204" pitchFamily="34" charset="0"/>
                <a:cs typeface="B Titr" panose="00000700000000000000" pitchFamily="2" charset="-78"/>
              </a:rPr>
              <a:t> </a:t>
            </a:r>
            <a:r>
              <a:rPr lang="en-US" dirty="0" err="1" smtClean="0">
                <a:latin typeface="Arial Narrow" panose="020B0606020202030204" pitchFamily="34" charset="0"/>
                <a:cs typeface="B Titr" panose="00000700000000000000" pitchFamily="2" charset="-78"/>
              </a:rPr>
              <a:t>abacho</a:t>
            </a:r>
            <a:r>
              <a:rPr lang="fa-IR" dirty="0" smtClean="0">
                <a:latin typeface="Arial Narrow" panose="020B0606020202030204" pitchFamily="34" charset="0"/>
                <a:cs typeface="B Titr" panose="00000700000000000000" pitchFamily="2" charset="-78"/>
              </a:rPr>
              <a:t>در آلمان</a:t>
            </a:r>
            <a:endParaRPr lang="en-US" dirty="0">
              <a:latin typeface="Arial Narrow" panose="020B0606020202030204" pitchFamily="34" charset="0"/>
              <a:cs typeface="B Titr" panose="00000700000000000000" pitchFamily="2" charset="-78"/>
            </a:endParaRPr>
          </a:p>
        </p:txBody>
      </p:sp>
    </p:spTree>
    <p:extLst>
      <p:ext uri="{BB962C8B-B14F-4D97-AF65-F5344CB8AC3E}">
        <p14:creationId xmlns:p14="http://schemas.microsoft.com/office/powerpoint/2010/main" val="360157959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a:r>
              <a:rPr lang="fa-IR" dirty="0">
                <a:cs typeface="B Jadid" panose="00000700000000000000" pitchFamily="2" charset="-78"/>
              </a:rPr>
              <a:t>تاریخچه اینترنت در </a:t>
            </a:r>
            <a:r>
              <a:rPr lang="fa-IR" dirty="0" smtClean="0">
                <a:cs typeface="B Jadid" panose="00000700000000000000" pitchFamily="2" charset="-78"/>
              </a:rPr>
              <a:t>ایران</a:t>
            </a:r>
            <a:endParaRPr lang="en-US" dirty="0">
              <a:cs typeface="B Jadid" panose="00000700000000000000" pitchFamily="2" charset="-78"/>
            </a:endParaRPr>
          </a:p>
        </p:txBody>
      </p:sp>
      <p:sp>
        <p:nvSpPr>
          <p:cNvPr id="3" name="Content Placeholder 2"/>
          <p:cNvSpPr>
            <a:spLocks noGrp="1"/>
          </p:cNvSpPr>
          <p:nvPr>
            <p:ph idx="1"/>
          </p:nvPr>
        </p:nvSpPr>
        <p:spPr>
          <a:xfrm>
            <a:off x="1103312" y="1063416"/>
            <a:ext cx="9477602" cy="5184984"/>
          </a:xfrm>
        </p:spPr>
        <p:txBody>
          <a:bodyPr>
            <a:normAutofit/>
          </a:bodyPr>
          <a:lstStyle/>
          <a:p>
            <a:pPr algn="r" rtl="1"/>
            <a:endParaRPr lang="en-US" dirty="0" smtClean="0">
              <a:cs typeface="B Mitra" panose="00000400000000000000" pitchFamily="2" charset="-78"/>
            </a:endParaRPr>
          </a:p>
          <a:p>
            <a:pPr algn="r" rtl="1"/>
            <a:r>
              <a:rPr lang="fa-IR" dirty="0">
                <a:cs typeface="B Mitra" panose="00000400000000000000" pitchFamily="2" charset="-78"/>
              </a:rPr>
              <a:t>ورود اينترنت به ايران به سال 1370 برمي‎گردد حدود 23 سال پيش يك ايراني كه كارمند دانشگاه بركلي كاليفرنيا بود اولين كامپيوتر را به نام "تهران " كه محتوايش مطالب مربوط به ايران بود به شبكه اينترنت وصل مي كند. وي در سال 72 نيز اولين وب سايت ايراني را به عنوان يك پايگاه اطلاعات و منابع ايراني در وب مستقر مي كند كه جزء اولين وب سايتها و وب سرورهاي خارج از اروپا محسوب مي شود</a:t>
            </a:r>
            <a:endParaRPr lang="en-US" dirty="0" smtClean="0">
              <a:cs typeface="B Mitra" panose="00000400000000000000" pitchFamily="2" charset="-78"/>
            </a:endParaRPr>
          </a:p>
          <a:p>
            <a:pPr algn="r" rtl="1"/>
            <a:r>
              <a:rPr lang="fa-IR" dirty="0" smtClean="0">
                <a:cs typeface="B Mitra" panose="00000400000000000000" pitchFamily="2" charset="-78"/>
              </a:rPr>
              <a:t>سال</a:t>
            </a:r>
            <a:r>
              <a:rPr lang="fa-IR" dirty="0">
                <a:cs typeface="B Mitra" panose="00000400000000000000" pitchFamily="2" charset="-78"/>
              </a:rPr>
              <a:t> 1372: در سال 1372 هجری شمسی ایران نیز به شبکه اینترنت پیوست. نخستین رایانه‌ای که در ایران به اینترنت متصل شد مرکز تحقیقات فیزیک نظری در ایران بود. در حال حاضر نیز این مرکز یکی از مرکزهای خدمات اینترنت در ایران است.مركز تحقیقات فیزیك نظری و ریاضیات،‌ بعنوان تنها نهاد ثبت اسامی </a:t>
            </a:r>
            <a:r>
              <a:rPr lang="fa-IR" dirty="0" smtClean="0">
                <a:cs typeface="B Mitra" panose="00000400000000000000" pitchFamily="2" charset="-78"/>
              </a:rPr>
              <a:t>قلمرو</a:t>
            </a:r>
            <a:r>
              <a:rPr lang="en-US" dirty="0" smtClean="0">
                <a:cs typeface="B Mitra" panose="00000400000000000000" pitchFamily="2" charset="-78"/>
              </a:rPr>
              <a:t>  .</a:t>
            </a:r>
            <a:r>
              <a:rPr lang="en-US" dirty="0" err="1" smtClean="0">
                <a:cs typeface="B Mitra" panose="00000400000000000000" pitchFamily="2" charset="-78"/>
              </a:rPr>
              <a:t>ir</a:t>
            </a:r>
            <a:r>
              <a:rPr lang="en-US" dirty="0" smtClean="0">
                <a:cs typeface="B Mitra" panose="00000400000000000000" pitchFamily="2" charset="-78"/>
              </a:rPr>
              <a:t> </a:t>
            </a:r>
            <a:r>
              <a:rPr lang="fa-IR" dirty="0" smtClean="0">
                <a:cs typeface="B Mitra" panose="00000400000000000000" pitchFamily="2" charset="-78"/>
              </a:rPr>
              <a:t>در </a:t>
            </a:r>
            <a:r>
              <a:rPr lang="fa-IR" dirty="0">
                <a:cs typeface="B Mitra" panose="00000400000000000000" pitchFamily="2" charset="-78"/>
              </a:rPr>
              <a:t>ایران به رسمیت شناخته میشود</a:t>
            </a:r>
            <a:r>
              <a:rPr lang="fa-IR" dirty="0" smtClean="0">
                <a:cs typeface="B Mitra" panose="00000400000000000000" pitchFamily="2" charset="-78"/>
              </a:rPr>
              <a:t>.</a:t>
            </a:r>
            <a:r>
              <a:rPr lang="fa-IR" dirty="0">
                <a:cs typeface="B Mitra" panose="00000400000000000000" pitchFamily="2" charset="-78"/>
              </a:rPr>
              <a:t> در سال 72 اقدام مهم ديگر تدوين و انتشار نسخه فارسي مرورگر اينترنتي "موزاييك " بود تا كاربران ايراني بتوانند متن فارسي را در وب سايت‎ها به نمايش درآورند </a:t>
            </a:r>
            <a:endParaRPr lang="en-US" dirty="0" smtClean="0">
              <a:cs typeface="B Mitra" panose="00000400000000000000" pitchFamily="2" charset="-78"/>
            </a:endParaRPr>
          </a:p>
          <a:p>
            <a:pPr algn="r" rtl="1"/>
            <a:r>
              <a:rPr lang="fa-IR" dirty="0">
                <a:cs typeface="B Mitra" panose="00000400000000000000" pitchFamily="2" charset="-78"/>
              </a:rPr>
              <a:t>سال 1373: مؤسسه ندا رایانه تأسیس میشود</a:t>
            </a:r>
            <a:r>
              <a:rPr lang="fa-IR" dirty="0" smtClean="0">
                <a:cs typeface="B Mitra" panose="00000400000000000000" pitchFamily="2" charset="-78"/>
              </a:rPr>
              <a:t>.</a:t>
            </a:r>
            <a:r>
              <a:rPr lang="fa-IR" dirty="0">
                <a:cs typeface="B Mitra" panose="00000400000000000000" pitchFamily="2" charset="-78"/>
              </a:rPr>
              <a:t> در عرض یك سال نیز اوّلین وب سایت ایرانی داخل ایران را راه‌اندازی میكند</a:t>
            </a:r>
            <a:r>
              <a:rPr lang="fa-IR" dirty="0" smtClean="0">
                <a:cs typeface="B Mitra" panose="00000400000000000000" pitchFamily="2" charset="-78"/>
              </a:rPr>
              <a:t>مؤسسه </a:t>
            </a:r>
            <a:r>
              <a:rPr lang="fa-IR" dirty="0">
                <a:cs typeface="B Mitra" panose="00000400000000000000" pitchFamily="2" charset="-78"/>
              </a:rPr>
              <a:t>ندا رایانه فعالیت بازرگانی خود را بعنوان اوّلین شركت خدمات سرویس </a:t>
            </a:r>
            <a:r>
              <a:rPr lang="fa-IR" dirty="0" smtClean="0">
                <a:cs typeface="B Mitra" panose="00000400000000000000" pitchFamily="2" charset="-78"/>
              </a:rPr>
              <a:t>اینترنت</a:t>
            </a:r>
            <a:r>
              <a:rPr lang="en-US" dirty="0">
                <a:cs typeface="B Mitra" panose="00000400000000000000" pitchFamily="2" charset="-78"/>
              </a:rPr>
              <a:t> </a:t>
            </a:r>
            <a:r>
              <a:rPr lang="en-US" dirty="0" smtClean="0">
                <a:cs typeface="B Mitra" panose="00000400000000000000" pitchFamily="2" charset="-78"/>
              </a:rPr>
              <a:t>ISP </a:t>
            </a:r>
            <a:r>
              <a:rPr lang="fa-IR" dirty="0">
                <a:cs typeface="B Mitra" panose="00000400000000000000" pitchFamily="2" charset="-78"/>
              </a:rPr>
              <a:t>آغاز می‌كند.</a:t>
            </a:r>
            <a:endParaRPr lang="en-US" dirty="0" smtClean="0">
              <a:cs typeface="B Mitra" panose="00000400000000000000" pitchFamily="2" charset="-78"/>
            </a:endParaRPr>
          </a:p>
          <a:p>
            <a:pPr algn="r" rtl="1"/>
            <a:r>
              <a:rPr lang="fa-IR" dirty="0">
                <a:cs typeface="B Mitra" panose="00000400000000000000" pitchFamily="2" charset="-78"/>
              </a:rPr>
              <a:t>  سال 1377: پروژه یونیكد در ایران </a:t>
            </a:r>
            <a:r>
              <a:rPr lang="fa-IR" dirty="0" smtClean="0">
                <a:cs typeface="B Mitra" panose="00000400000000000000" pitchFamily="2" charset="-78"/>
              </a:rPr>
              <a:t>واقع </a:t>
            </a:r>
            <a:r>
              <a:rPr lang="fa-IR" dirty="0">
                <a:cs typeface="B Mitra" panose="00000400000000000000" pitchFamily="2" charset="-78"/>
              </a:rPr>
              <a:t>در انگلستان و با نظارت و مدیریت فنّی دانشگاه صنعتی شریف تحت عنوان (فارسی وب) آغاز می‌شود. هدف پروژه اینست كه با گنجاندن كامل و جامع الفبای فارسی در استاندارد یونیكد</a:t>
            </a:r>
            <a:r>
              <a:rPr lang="fa-IR" dirty="0" smtClean="0">
                <a:cs typeface="B Mitra" panose="00000400000000000000" pitchFamily="2" charset="-78"/>
              </a:rPr>
              <a:t>، </a:t>
            </a:r>
            <a:r>
              <a:rPr lang="fa-IR" dirty="0">
                <a:cs typeface="B Mitra" panose="00000400000000000000" pitchFamily="2" charset="-78"/>
              </a:rPr>
              <a:t>اصولـاً مشكل قلمـ (فونت)‌های غیر استاندارد موجود در نرمـ افزارهای ایرانی حل شود.</a:t>
            </a: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79530511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322" y="2052638"/>
            <a:ext cx="7459132" cy="4195762"/>
          </a:xfrm>
        </p:spPr>
      </p:pic>
      <p:sp>
        <p:nvSpPr>
          <p:cNvPr id="3" name="Slide Number Placeholder 2"/>
          <p:cNvSpPr>
            <a:spLocks noGrp="1"/>
          </p:cNvSpPr>
          <p:nvPr>
            <p:ph type="sldNum" sz="quarter" idx="12"/>
          </p:nvPr>
        </p:nvSpPr>
        <p:spPr/>
        <p:txBody>
          <a:bodyPr/>
          <a:lstStyle/>
          <a:p>
            <a:fld id="{D57F1E4F-1CFF-5643-939E-02111984F565}" type="slidenum">
              <a:rPr lang="en-US" smtClean="0"/>
              <a:t>30</a:t>
            </a:fld>
            <a:endParaRPr lang="en-US" dirty="0"/>
          </a:p>
        </p:txBody>
      </p:sp>
      <p:sp>
        <p:nvSpPr>
          <p:cNvPr id="5" name="Title 1"/>
          <p:cNvSpPr txBox="1">
            <a:spLocks/>
          </p:cNvSpPr>
          <p:nvPr/>
        </p:nvSpPr>
        <p:spPr>
          <a:xfrm>
            <a:off x="646111" y="452718"/>
            <a:ext cx="9404723" cy="14005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latin typeface="Arial Narrow" panose="020B0606020202030204" pitchFamily="34" charset="0"/>
                <a:cs typeface="B Titr" panose="00000700000000000000" pitchFamily="2" charset="-78"/>
              </a:rPr>
              <a:t>موتور جستجو </a:t>
            </a:r>
            <a:r>
              <a:rPr lang="en-US" dirty="0" smtClean="0">
                <a:latin typeface="Arial Narrow" panose="020B0606020202030204" pitchFamily="34" charset="0"/>
                <a:cs typeface="B Titr" panose="00000700000000000000" pitchFamily="2" charset="-78"/>
              </a:rPr>
              <a:t> </a:t>
            </a:r>
            <a:r>
              <a:rPr lang="en-US" dirty="0" err="1" smtClean="0">
                <a:latin typeface="Arial Narrow" panose="020B0606020202030204" pitchFamily="34" charset="0"/>
                <a:cs typeface="B Titr" panose="00000700000000000000" pitchFamily="2" charset="-78"/>
              </a:rPr>
              <a:t>mexicoweb</a:t>
            </a:r>
            <a:r>
              <a:rPr lang="fa-IR" dirty="0" smtClean="0">
                <a:latin typeface="Arial Narrow" panose="020B0606020202030204" pitchFamily="34" charset="0"/>
                <a:cs typeface="B Titr" panose="00000700000000000000" pitchFamily="2" charset="-78"/>
              </a:rPr>
              <a:t>در مکزیک</a:t>
            </a:r>
            <a:endParaRPr lang="en-US" dirty="0">
              <a:latin typeface="Arial Narrow" panose="020B0606020202030204" pitchFamily="34" charset="0"/>
              <a:cs typeface="B Titr" panose="00000700000000000000" pitchFamily="2" charset="-78"/>
            </a:endParaRPr>
          </a:p>
        </p:txBody>
      </p:sp>
    </p:spTree>
    <p:extLst>
      <p:ext uri="{BB962C8B-B14F-4D97-AF65-F5344CB8AC3E}">
        <p14:creationId xmlns:p14="http://schemas.microsoft.com/office/powerpoint/2010/main" val="372106102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endParaRPr lang="en-US"/>
          </a:p>
        </p:txBody>
      </p:sp>
      <p:sp>
        <p:nvSpPr>
          <p:cNvPr id="3" name="Content Placeholder 2"/>
          <p:cNvSpPr>
            <a:spLocks noGrp="1"/>
          </p:cNvSpPr>
          <p:nvPr>
            <p:ph idx="1"/>
          </p:nvPr>
        </p:nvSpPr>
        <p:spPr/>
        <p:txBody>
          <a:bodyPr>
            <a:normAutofit/>
          </a:bodyPr>
          <a:lstStyle/>
          <a:p>
            <a:pPr marL="0" indent="0" algn="r" rtl="1">
              <a:buNone/>
            </a:pPr>
            <a:r>
              <a:rPr lang="ar-SA" sz="2400" dirty="0">
                <a:cs typeface="B Mitra" panose="00000400000000000000" pitchFamily="2" charset="-78"/>
              </a:rPr>
              <a:t>در حال حاضر، چین پرجمعیت‌ترین جامعه آنلاین دنیا را به خود اختصاص داده </a:t>
            </a:r>
            <a:r>
              <a:rPr lang="ar-SA" sz="2400" dirty="0" smtClean="0">
                <a:cs typeface="B Mitra" panose="00000400000000000000" pitchFamily="2" charset="-78"/>
              </a:rPr>
              <a:t>است و شرکت‌های اینترنتی فعال در این کشور بیشترین میزان خدمات را از نوآوری‌های روز و اینترنت می‌گیرند</a:t>
            </a:r>
            <a:r>
              <a:rPr lang="en-US" sz="2400" dirty="0" smtClean="0">
                <a:cs typeface="B Mitra" panose="00000400000000000000" pitchFamily="2" charset="-78"/>
              </a:rPr>
              <a:t>.</a:t>
            </a:r>
            <a:r>
              <a:rPr lang="en-US" sz="2400" dirty="0">
                <a:cs typeface="B Mitra" panose="00000400000000000000" pitchFamily="2" charset="-78"/>
              </a:rPr>
              <a:t/>
            </a:r>
            <a:br>
              <a:rPr lang="en-US" sz="2400" dirty="0">
                <a:cs typeface="B Mitra" panose="00000400000000000000" pitchFamily="2" charset="-78"/>
              </a:rPr>
            </a:br>
            <a:r>
              <a:rPr lang="en-US" sz="2400" dirty="0">
                <a:cs typeface="B Mitra" panose="00000400000000000000" pitchFamily="2" charset="-78"/>
              </a:rPr>
              <a:t/>
            </a:r>
            <a:br>
              <a:rPr lang="en-US" sz="2400" dirty="0">
                <a:cs typeface="B Mitra" panose="00000400000000000000" pitchFamily="2" charset="-78"/>
              </a:rPr>
            </a:br>
            <a:r>
              <a:rPr lang="ar-SA" sz="2400" dirty="0">
                <a:cs typeface="B Mitra" panose="00000400000000000000" pitchFamily="2" charset="-78"/>
              </a:rPr>
              <a:t>بعد از چین، هند دومین بازار بزرگ اینترنت در جهان به شمار </a:t>
            </a:r>
            <a:r>
              <a:rPr lang="ar-SA" sz="2400" dirty="0" smtClean="0">
                <a:cs typeface="B Mitra" panose="00000400000000000000" pitchFamily="2" charset="-78"/>
              </a:rPr>
              <a:t>می‌رود</a:t>
            </a:r>
            <a:r>
              <a:rPr lang="fa-IR" sz="2400" dirty="0">
                <a:cs typeface="B Mitra" panose="00000400000000000000" pitchFamily="2" charset="-78"/>
              </a:rPr>
              <a:t> </a:t>
            </a:r>
            <a:r>
              <a:rPr lang="fa-IR" sz="2400" dirty="0" smtClean="0">
                <a:cs typeface="B Mitra" panose="00000400000000000000" pitchFamily="2" charset="-78"/>
              </a:rPr>
              <a:t>و</a:t>
            </a:r>
            <a:r>
              <a:rPr lang="fa-IR" sz="2400" dirty="0">
                <a:cs typeface="B Mitra" panose="00000400000000000000" pitchFamily="2" charset="-78"/>
              </a:rPr>
              <a:t> این کشور پس از آمریکا دومین صادر کننده بزرگ نرم افزار در </a:t>
            </a:r>
            <a:r>
              <a:rPr lang="fa-IR" sz="2400" dirty="0" smtClean="0">
                <a:cs typeface="B Mitra" panose="00000400000000000000" pitchFamily="2" charset="-78"/>
              </a:rPr>
              <a:t>دنیا نیز هست.</a:t>
            </a:r>
          </a:p>
          <a:p>
            <a:pPr marL="0" indent="0" algn="r" rtl="1">
              <a:buNone/>
            </a:pPr>
            <a:r>
              <a:rPr lang="fa-IR" sz="2400" dirty="0">
                <a:cs typeface="B Mitra" panose="00000400000000000000" pitchFamily="2" charset="-78"/>
              </a:rPr>
              <a:t>در حال حاضر از هر سه متخصص کامپیوتر در دنیا، یکی از آنها هندی است </a:t>
            </a:r>
            <a:r>
              <a:rPr lang="fa-IR" sz="2400" dirty="0" smtClean="0">
                <a:cs typeface="B Mitra" panose="00000400000000000000" pitchFamily="2" charset="-78"/>
              </a:rPr>
              <a:t>.</a:t>
            </a:r>
            <a:endParaRPr lang="fa-IR" sz="2400" dirty="0">
              <a:cs typeface="B Mitra" panose="00000400000000000000" pitchFamily="2" charset="-78"/>
            </a:endParaRPr>
          </a:p>
          <a:p>
            <a:pPr marL="0" indent="0" algn="r" rtl="1">
              <a:buNone/>
            </a:pPr>
            <a:r>
              <a:rPr lang="fa-IR" sz="2400" dirty="0" smtClean="0">
                <a:cs typeface="B Mitra" panose="00000400000000000000" pitchFamily="2" charset="-78"/>
              </a:rPr>
              <a:t>کشورهای </a:t>
            </a:r>
            <a:r>
              <a:rPr lang="fa-IR" sz="2400" dirty="0">
                <a:cs typeface="B Mitra" panose="00000400000000000000" pitchFamily="2" charset="-78"/>
              </a:rPr>
              <a:t>آلمان و آمریکا از جمله بزرگترین پذیرندگان مهندسین کامپیوتر و کشورهای هند و ژاپن هم بزرگترین صادرکنندگان آن‌ها محسوب می‌شوند.</a:t>
            </a:r>
          </a:p>
          <a:p>
            <a:pPr marL="0" indent="0" algn="r" rtl="1">
              <a:buNone/>
            </a:pP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96890149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845910"/>
            <a:ext cx="9404723" cy="1400530"/>
          </a:xfrm>
        </p:spPr>
        <p:txBody>
          <a:bodyPr>
            <a:normAutofit fontScale="90000"/>
          </a:bodyPr>
          <a:lstStyle/>
          <a:p>
            <a:pPr algn="ctr" rtl="1"/>
            <a:r>
              <a:rPr lang="fa-IR" b="1" dirty="0"/>
              <a:t>وضعیت کشورهای آسیایی در رتبه </a:t>
            </a:r>
            <a:r>
              <a:rPr lang="fa-IR" b="1" dirty="0" smtClean="0"/>
              <a:t>بندی</a:t>
            </a:r>
            <a:r>
              <a:rPr lang="en-US" b="1" dirty="0" smtClean="0"/>
              <a:t> </a:t>
            </a:r>
            <a:r>
              <a:rPr lang="fa-IR" b="1" dirty="0" smtClean="0"/>
              <a:t>برترین </a:t>
            </a:r>
            <a:r>
              <a:rPr lang="fa-IR" b="1" dirty="0"/>
              <a:t>دانشگاهها در علوم کامپیوتر</a:t>
            </a:r>
            <a:br>
              <a:rPr lang="fa-IR" b="1" dirty="0"/>
            </a:br>
            <a:endParaRPr lang="en-US" dirty="0"/>
          </a:p>
        </p:txBody>
      </p:sp>
      <p:sp>
        <p:nvSpPr>
          <p:cNvPr id="3" name="Content Placeholder 2"/>
          <p:cNvSpPr>
            <a:spLocks noGrp="1"/>
          </p:cNvSpPr>
          <p:nvPr>
            <p:ph idx="1"/>
          </p:nvPr>
        </p:nvSpPr>
        <p:spPr>
          <a:xfrm>
            <a:off x="1350200" y="2628990"/>
            <a:ext cx="8946541" cy="4195481"/>
          </a:xfrm>
        </p:spPr>
        <p:txBody>
          <a:bodyPr>
            <a:normAutofit/>
          </a:bodyPr>
          <a:lstStyle/>
          <a:p>
            <a:pPr algn="r" rtl="1"/>
            <a:r>
              <a:rPr lang="fa-IR" sz="2400" dirty="0" smtClean="0">
                <a:cs typeface="B Mitra" panose="00000400000000000000" pitchFamily="2" charset="-78"/>
              </a:rPr>
              <a:t>استرالیا </a:t>
            </a:r>
            <a:r>
              <a:rPr lang="fa-IR" sz="2400" dirty="0">
                <a:cs typeface="B Mitra" panose="00000400000000000000" pitchFamily="2" charset="-78"/>
              </a:rPr>
              <a:t>11 دانشگاه، چین 8 دانشگاه، ژاپن 7 دانشگاه، کره جنوبی و هندوستان هر کدام 6 دانشگاه، هنگ کنگ و تایوان هر کدام 5 دانشگاه، سنگاپور و رژیم اشغالگر قدس هر کدام 3 دانشگاه، زلاندنو و عربستان سعودی هر کدام یک دانشگاه در این رتبه بندی دارند.</a:t>
            </a:r>
          </a:p>
          <a:p>
            <a:pPr algn="r" rt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79146040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b="1" dirty="0">
                <a:cs typeface="B Titr" panose="00000700000000000000" pitchFamily="2" charset="-78"/>
              </a:rPr>
              <a:t>میزان تولید علم کشورها در علوم کامپیوتر</a:t>
            </a:r>
            <a:endParaRPr lang="en-US" dirty="0">
              <a:cs typeface="B Titr" panose="00000700000000000000" pitchFamily="2" charset="-78"/>
            </a:endParaRPr>
          </a:p>
        </p:txBody>
      </p:sp>
      <p:sp>
        <p:nvSpPr>
          <p:cNvPr id="3" name="Content Placeholder 2"/>
          <p:cNvSpPr>
            <a:spLocks noGrp="1"/>
          </p:cNvSpPr>
          <p:nvPr>
            <p:ph idx="1"/>
          </p:nvPr>
        </p:nvSpPr>
        <p:spPr>
          <a:xfrm>
            <a:off x="923544" y="1444752"/>
            <a:ext cx="9126309" cy="4803647"/>
          </a:xfrm>
        </p:spPr>
        <p:txBody>
          <a:bodyPr>
            <a:normAutofit fontScale="92500" lnSpcReduction="10000"/>
          </a:bodyPr>
          <a:lstStyle/>
          <a:p>
            <a:pPr algn="r" rtl="1"/>
            <a:r>
              <a:rPr lang="fa-IR" sz="2200" b="1" dirty="0">
                <a:cs typeface="B Mitra" panose="00000400000000000000" pitchFamily="2" charset="-78"/>
              </a:rPr>
              <a:t>مهندسی نرم افزار</a:t>
            </a:r>
            <a:r>
              <a:rPr lang="en-US" sz="2200" b="1" dirty="0">
                <a:cs typeface="B Mitra" panose="00000400000000000000" pitchFamily="2" charset="-78"/>
              </a:rPr>
              <a:t>:</a:t>
            </a:r>
            <a:endParaRPr lang="en-US" sz="2200" dirty="0">
              <a:cs typeface="B Mitra" panose="00000400000000000000" pitchFamily="2" charset="-78"/>
            </a:endParaRPr>
          </a:p>
          <a:p>
            <a:pPr algn="r" rtl="1"/>
            <a:r>
              <a:rPr lang="fa-IR" dirty="0" smtClean="0">
                <a:cs typeface="B Mitra" panose="00000400000000000000" pitchFamily="2" charset="-78"/>
              </a:rPr>
              <a:t> تولیدات </a:t>
            </a:r>
            <a:r>
              <a:rPr lang="fa-IR" dirty="0">
                <a:cs typeface="B Mitra" panose="00000400000000000000" pitchFamily="2" charset="-78"/>
              </a:rPr>
              <a:t>علمی این شاخه توسط تامسون رویترز به تفکیک گزارش شده است. در اینجا رتبه ایران و ترکیه هر کدام با تولید ۱۲۰ مقاله در سال ۲۰۱۳ میلادی ۲۴ است. ایالات متحده آمریکا، چین، آلمان، فرانسه و ژاپن ۵ کشور نخست تولید کننده علم در مهندسی نرم افزار هستند که هر کدام به ترتیب ۲۶۹۰ مقاله، ۱۷۱۸ مقاله، ۷۳۸ مقاله، ۶۴۵ مقاله و ۶۳۸ مقاله تولید کرده‌اند</a:t>
            </a:r>
            <a:r>
              <a:rPr lang="en-US" dirty="0" smtClean="0">
                <a:cs typeface="B Mitra" panose="00000400000000000000" pitchFamily="2" charset="-78"/>
              </a:rPr>
              <a:t>.</a:t>
            </a:r>
            <a:endParaRPr lang="fa-IR" dirty="0" smtClean="0">
              <a:cs typeface="B Mitra" panose="00000400000000000000" pitchFamily="2" charset="-78"/>
            </a:endParaRPr>
          </a:p>
          <a:p>
            <a:pPr algn="r" rtl="1"/>
            <a:r>
              <a:rPr lang="fa-IR" sz="2200" b="1" dirty="0">
                <a:cs typeface="B Mitra" panose="00000400000000000000" pitchFamily="2" charset="-78"/>
              </a:rPr>
              <a:t>سخت افزار و معماری</a:t>
            </a:r>
            <a:r>
              <a:rPr lang="en-US" sz="2200" b="1" dirty="0">
                <a:cs typeface="B Mitra" panose="00000400000000000000" pitchFamily="2" charset="-78"/>
              </a:rPr>
              <a:t>:</a:t>
            </a:r>
            <a:endParaRPr lang="en-US" sz="2200" dirty="0">
              <a:cs typeface="B Mitra" panose="00000400000000000000" pitchFamily="2" charset="-78"/>
            </a:endParaRPr>
          </a:p>
          <a:p>
            <a:pPr algn="r" rtl="1">
              <a:lnSpc>
                <a:spcPct val="120000"/>
              </a:lnSpc>
            </a:pPr>
            <a:r>
              <a:rPr lang="fa-IR" dirty="0">
                <a:cs typeface="B Mitra" panose="00000400000000000000" pitchFamily="2" charset="-78"/>
              </a:rPr>
              <a:t>رئیس مرکز منطقه‌ای اطلاع‌رسانی علوم و فناوری گفت: در سخت‌افزار </a:t>
            </a:r>
            <a:r>
              <a:rPr lang="fa-IR" dirty="0" smtClean="0">
                <a:cs typeface="B Mitra" panose="00000400000000000000" pitchFamily="2" charset="-78"/>
              </a:rPr>
              <a:t>و </a:t>
            </a:r>
            <a:r>
              <a:rPr lang="fa-IR" dirty="0">
                <a:cs typeface="B Mitra" panose="00000400000000000000" pitchFamily="2" charset="-78"/>
              </a:rPr>
              <a:t>معماری، سهم تولیدات ایران ۱۷۳ مقاله است</a:t>
            </a:r>
            <a:r>
              <a:rPr lang="en-US" dirty="0">
                <a:cs typeface="B Mitra" panose="00000400000000000000" pitchFamily="2" charset="-78"/>
              </a:rPr>
              <a:t>. </a:t>
            </a:r>
            <a:r>
              <a:rPr lang="fa-IR" dirty="0">
                <a:cs typeface="B Mitra" panose="00000400000000000000" pitchFamily="2" charset="-78"/>
              </a:rPr>
              <a:t>ایران با تولید این تعداد مقاله رتبه ۱۵ تولید علم جهان را در دست دارد</a:t>
            </a:r>
            <a:r>
              <a:rPr lang="fa-IR" dirty="0" smtClean="0">
                <a:cs typeface="B Mitra" panose="00000400000000000000" pitchFamily="2" charset="-78"/>
              </a:rPr>
              <a:t>. </a:t>
            </a:r>
            <a:r>
              <a:rPr lang="fa-IR" dirty="0">
                <a:cs typeface="B Mitra" panose="00000400000000000000" pitchFamily="2" charset="-78"/>
              </a:rPr>
              <a:t>ایالات متحده با تولید ۲۷۰۲ مقاله در جایگاه اول نشسته است. رتبه‌های دوم تا پنجم نیز به ترتیب چین (۲۰۷۷ مقاله)، ژاپن (۶۵۶ مقاله)، تایوان (۵۳۲ مقاله) و فرانسه (۴۷۵ مقاله) تعلق دارد</a:t>
            </a:r>
            <a:r>
              <a:rPr lang="en-US" dirty="0" smtClean="0">
                <a:cs typeface="B Mitra" panose="00000400000000000000" pitchFamily="2" charset="-78"/>
              </a:rPr>
              <a:t>.</a:t>
            </a:r>
          </a:p>
          <a:p>
            <a:pPr marL="0" indent="0" algn="r" rtl="1">
              <a:lnSpc>
                <a:spcPct val="120000"/>
              </a:lnSpc>
              <a:buNone/>
            </a:pPr>
            <a:r>
              <a:rPr lang="fa-IR" dirty="0" smtClean="0">
                <a:cs typeface="B Mitra" panose="00000400000000000000" pitchFamily="2" charset="-78"/>
              </a:rPr>
              <a:t>     و </a:t>
            </a:r>
            <a:r>
              <a:rPr lang="fa-IR" dirty="0">
                <a:cs typeface="B Mitra" panose="00000400000000000000" pitchFamily="2" charset="-78"/>
              </a:rPr>
              <a:t>رتبه رژیم اشغالگر قدس نیز </a:t>
            </a:r>
            <a:r>
              <a:rPr lang="fa-IR" dirty="0" smtClean="0">
                <a:cs typeface="B Mitra" panose="00000400000000000000" pitchFamily="2" charset="-78"/>
              </a:rPr>
              <a:t>۲۶ </a:t>
            </a:r>
            <a:r>
              <a:rPr lang="fa-IR" sz="2200" b="1" dirty="0" smtClean="0">
                <a:cs typeface="B Mitra" panose="00000400000000000000" pitchFamily="2" charset="-78"/>
              </a:rPr>
              <a:t> </a:t>
            </a:r>
            <a:r>
              <a:rPr lang="fa-IR" sz="2400" dirty="0" smtClean="0">
                <a:cs typeface="B Mitra" panose="00000400000000000000" pitchFamily="2" charset="-78"/>
              </a:rPr>
              <a:t>است </a:t>
            </a:r>
          </a:p>
          <a:p>
            <a:pPr algn="r" rtl="1"/>
            <a:r>
              <a:rPr lang="fa-IR" sz="2200" b="1" dirty="0" smtClean="0">
                <a:cs typeface="B Mitra" panose="00000400000000000000" pitchFamily="2" charset="-78"/>
              </a:rPr>
              <a:t>هوش </a:t>
            </a:r>
            <a:r>
              <a:rPr lang="fa-IR" sz="2200" b="1" dirty="0">
                <a:cs typeface="B Mitra" panose="00000400000000000000" pitchFamily="2" charset="-78"/>
              </a:rPr>
              <a:t>مصنوعی</a:t>
            </a:r>
            <a:r>
              <a:rPr lang="en-US" sz="2200" b="1" dirty="0">
                <a:cs typeface="B Mitra" panose="00000400000000000000" pitchFamily="2" charset="-78"/>
              </a:rPr>
              <a:t>:</a:t>
            </a:r>
            <a:endParaRPr lang="en-US" sz="2200" dirty="0">
              <a:cs typeface="B Mitra" panose="00000400000000000000" pitchFamily="2" charset="-78"/>
            </a:endParaRPr>
          </a:p>
          <a:p>
            <a:pPr algn="r" rtl="1"/>
            <a:r>
              <a:rPr lang="fa-IR" dirty="0" smtClean="0">
                <a:cs typeface="B Mitra" panose="00000400000000000000" pitchFamily="2" charset="-78"/>
              </a:rPr>
              <a:t>در </a:t>
            </a:r>
            <a:r>
              <a:rPr lang="fa-IR" dirty="0">
                <a:cs typeface="B Mitra" panose="00000400000000000000" pitchFamily="2" charset="-78"/>
              </a:rPr>
              <a:t>این رشته ایران در سال ۲۰۱۳ میلادی ۵۷۷ مقاله تولید کرده و رتبه ۱۳ تولید علم جهان را به خود اختصاص داده است. کشورهایی که پیش از ایران قرار دارند به ترتیب چین، آمریکا، هندوستان، اسپانیا، انگلستان، فرانسه، آلمان، ژاپن، ایتالیا، کره جنوبی، تایوان و کانادا </a:t>
            </a:r>
            <a:r>
              <a:rPr lang="fa-IR" dirty="0" smtClean="0">
                <a:cs typeface="B Mitra" panose="00000400000000000000" pitchFamily="2" charset="-78"/>
              </a:rPr>
              <a:t>هستند</a:t>
            </a:r>
            <a:r>
              <a:rPr lang="en-US" dirty="0" smtClean="0">
                <a:cs typeface="B Mitra" panose="00000400000000000000" pitchFamily="2" charset="-78"/>
              </a:rPr>
              <a:t>.</a:t>
            </a: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04139172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dirty="0" smtClean="0">
                <a:cs typeface="B Titr" panose="00000700000000000000" pitchFamily="2" charset="-78"/>
              </a:rPr>
              <a:t>آمار مهندسین نرم افزار در کشورها</a:t>
            </a:r>
            <a:endParaRPr lang="en-US" dirty="0">
              <a:cs typeface="B Titr" panose="00000700000000000000" pitchFamily="2" charset="-78"/>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5064" y="1358146"/>
            <a:ext cx="7189427" cy="5122468"/>
          </a:xfrm>
        </p:spPr>
      </p:pic>
      <p:sp>
        <p:nvSpPr>
          <p:cNvPr id="4" name="Slide Number Placeholder 3"/>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858549047"/>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chor="ctr"/>
          <a:lstStyle/>
          <a:p>
            <a:pPr algn="r" rtl="1"/>
            <a:r>
              <a:rPr lang="fa-IR" dirty="0">
                <a:cs typeface="B Titr" panose="00000700000000000000" pitchFamily="2" charset="-78"/>
              </a:rPr>
              <a:t>ارتش سایبری ایران</a:t>
            </a: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a:cs typeface="B Mitra" panose="00000400000000000000" pitchFamily="2" charset="-78"/>
              </a:rPr>
              <a:t>طرح تشکیل ارتش سایبری ایران از سال ۸۴ در </a:t>
            </a:r>
            <a:r>
              <a:rPr lang="fa-IR" sz="2400" dirty="0" smtClean="0">
                <a:cs typeface="B Mitra" panose="00000400000000000000" pitchFamily="2" charset="-78"/>
              </a:rPr>
              <a:t>سپاه مطرح </a:t>
            </a:r>
            <a:r>
              <a:rPr lang="fa-IR" sz="2400" dirty="0">
                <a:cs typeface="B Mitra" panose="00000400000000000000" pitchFamily="2" charset="-78"/>
              </a:rPr>
              <a:t>شد، در اردیبهشت ۱۳۸۸ نیز خبرگزاری فارس گزارش داد مؤسسه</a:t>
            </a:r>
            <a:r>
              <a:rPr lang="en-US" sz="2400" dirty="0">
                <a:cs typeface="B Mitra" panose="00000400000000000000" pitchFamily="2" charset="-78"/>
              </a:rPr>
              <a:t> «Defense Tech» </a:t>
            </a:r>
            <a:r>
              <a:rPr lang="fa-IR" sz="2400" dirty="0" smtClean="0">
                <a:cs typeface="B Mitra" panose="00000400000000000000" pitchFamily="2" charset="-78"/>
              </a:rPr>
              <a:t>که </a:t>
            </a:r>
            <a:r>
              <a:rPr lang="fa-IR" sz="2400" dirty="0">
                <a:cs typeface="B Mitra" panose="00000400000000000000" pitchFamily="2" charset="-78"/>
              </a:rPr>
              <a:t>از مؤسسات نظامی و امنیتی ایالات متحده آمریکا است، با استناد به آمار دریافتی از سازمان اطلاعات آمریکا، ایران را جزء پنج کشور دارای قوی‌ترین نیروی سایبری معرفی کرده‌است. این مؤسسه با تاکید بر اینکه ارتش سایبری ایران زیرمجموعه تیم رصد سایبری سپاه است، بودجه آن را ۷۶ میلیون دلار اعلام کرده </a:t>
            </a:r>
            <a:r>
              <a:rPr lang="fa-IR" dirty="0" smtClean="0">
                <a:cs typeface="B Mitra" panose="00000400000000000000" pitchFamily="2" charset="-78"/>
              </a:rPr>
              <a:t>بود این</a:t>
            </a:r>
            <a:r>
              <a:rPr lang="fa-IR" sz="2400" dirty="0" smtClean="0">
                <a:cs typeface="B Mitra" panose="00000400000000000000" pitchFamily="2" charset="-78"/>
              </a:rPr>
              <a:t> </a:t>
            </a:r>
            <a:r>
              <a:rPr lang="fa-IR" sz="2400" dirty="0">
                <a:cs typeface="B Mitra" panose="00000400000000000000" pitchFamily="2" charset="-78"/>
              </a:rPr>
              <a:t>موسسه همچنین تعداد نیروهای این ارتش را بیش از ۲۴۰۰ نفر و </a:t>
            </a:r>
            <a:r>
              <a:rPr lang="fa-IR" sz="2400" dirty="0" smtClean="0">
                <a:cs typeface="B Mitra" panose="00000400000000000000" pitchFamily="2" charset="-78"/>
              </a:rPr>
              <a:t>۱۲۰۰0 </a:t>
            </a:r>
            <a:r>
              <a:rPr lang="fa-IR" sz="2400" dirty="0">
                <a:cs typeface="B Mitra" panose="00000400000000000000" pitchFamily="2" charset="-78"/>
              </a:rPr>
              <a:t>نفر ذخیره برآورد کرده بود</a:t>
            </a: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46578824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580734"/>
            <a:ext cx="9404723" cy="1400530"/>
          </a:xfrm>
        </p:spPr>
        <p:txBody>
          <a:bodyPr anchor="t">
            <a:normAutofit fontScale="90000"/>
          </a:bodyPr>
          <a:lstStyle/>
          <a:p>
            <a:pPr algn="r" rtl="1"/>
            <a:r>
              <a:rPr lang="fa-IR" sz="4000" b="1" dirty="0">
                <a:cs typeface="B Titr" panose="00000700000000000000" pitchFamily="2" charset="-78"/>
              </a:rPr>
              <a:t>ایران در مقابله با حملات سایبری رتبه ششم دنیا را از آن خود کرد</a:t>
            </a:r>
            <a:br>
              <a:rPr lang="fa-IR" sz="4000" b="1" dirty="0">
                <a:cs typeface="B Titr" panose="00000700000000000000" pitchFamily="2" charset="-78"/>
              </a:rPr>
            </a:br>
            <a:endParaRPr lang="en-US" sz="3200" dirty="0">
              <a:cs typeface="B Titr" panose="00000700000000000000" pitchFamily="2" charset="-78"/>
            </a:endParaRPr>
          </a:p>
        </p:txBody>
      </p:sp>
      <p:sp>
        <p:nvSpPr>
          <p:cNvPr id="3" name="Content Placeholder 2"/>
          <p:cNvSpPr>
            <a:spLocks noGrp="1"/>
          </p:cNvSpPr>
          <p:nvPr>
            <p:ph idx="1"/>
          </p:nvPr>
        </p:nvSpPr>
        <p:spPr>
          <a:xfrm>
            <a:off x="1103312" y="1847088"/>
            <a:ext cx="9357424" cy="4465319"/>
          </a:xfrm>
        </p:spPr>
        <p:txBody>
          <a:bodyPr>
            <a:normAutofit fontScale="85000" lnSpcReduction="20000"/>
          </a:bodyPr>
          <a:lstStyle/>
          <a:p>
            <a:pPr algn="r" rtl="1"/>
            <a:r>
              <a:rPr lang="fa-IR" b="1" dirty="0">
                <a:cs typeface="B Mitra" panose="00000400000000000000" pitchFamily="2" charset="-78"/>
              </a:rPr>
              <a:t>ساختار گروه</a:t>
            </a:r>
            <a:endParaRPr lang="en-US" dirty="0">
              <a:cs typeface="B Mitra" panose="00000400000000000000" pitchFamily="2" charset="-78"/>
            </a:endParaRPr>
          </a:p>
          <a:p>
            <a:pPr algn="r" rtl="1"/>
            <a:r>
              <a:rPr lang="fa-IR" b="1" dirty="0" smtClean="0">
                <a:cs typeface="B Mitra" panose="00000400000000000000" pitchFamily="2" charset="-78"/>
              </a:rPr>
              <a:t>گروه </a:t>
            </a:r>
            <a:r>
              <a:rPr lang="fa-IR" b="1" dirty="0">
                <a:cs typeface="B Mitra" panose="00000400000000000000" pitchFamily="2" charset="-78"/>
              </a:rPr>
              <a:t>اول</a:t>
            </a:r>
            <a:endParaRPr lang="en-US" dirty="0">
              <a:cs typeface="B Mitra" panose="00000400000000000000" pitchFamily="2" charset="-78"/>
            </a:endParaRPr>
          </a:p>
          <a:p>
            <a:pPr marL="0" indent="0" algn="r" rtl="1">
              <a:buNone/>
            </a:pPr>
            <a:r>
              <a:rPr lang="en-US" dirty="0" smtClean="0">
                <a:cs typeface="B Mitra" panose="00000400000000000000" pitchFamily="2" charset="-78"/>
              </a:rPr>
              <a:t>	</a:t>
            </a:r>
            <a:r>
              <a:rPr lang="fa-IR" dirty="0" smtClean="0">
                <a:cs typeface="B Mitra" panose="00000400000000000000" pitchFamily="2" charset="-78"/>
              </a:rPr>
              <a:t>ماموریت </a:t>
            </a:r>
            <a:r>
              <a:rPr lang="fa-IR" dirty="0">
                <a:cs typeface="B Mitra" panose="00000400000000000000" pitchFamily="2" charset="-78"/>
              </a:rPr>
              <a:t>آن دفاعی است و به پیگیری هویت هکرهای مهاجم و خنثی کردن فعالیت آن‌ها می‌پردازد. این گروه توانست تعداد زیادی از ویروس‌های </a:t>
            </a:r>
            <a:r>
              <a:rPr lang="en-US" dirty="0" smtClean="0">
                <a:cs typeface="B Mitra" panose="00000400000000000000" pitchFamily="2" charset="-78"/>
              </a:rPr>
              <a:t>	</a:t>
            </a:r>
            <a:r>
              <a:rPr lang="fa-IR" dirty="0" smtClean="0">
                <a:cs typeface="B Mitra" panose="00000400000000000000" pitchFamily="2" charset="-78"/>
              </a:rPr>
              <a:t>مهاجم </a:t>
            </a:r>
            <a:r>
              <a:rPr lang="fa-IR" dirty="0">
                <a:cs typeface="B Mitra" panose="00000400000000000000" pitchFamily="2" charset="-78"/>
              </a:rPr>
              <a:t>را کشف کند و خطر آن‌ها را کاهش دهد</a:t>
            </a:r>
            <a:r>
              <a:rPr lang="en-US" dirty="0">
                <a:cs typeface="B Mitra" panose="00000400000000000000" pitchFamily="2" charset="-78"/>
              </a:rPr>
              <a:t>.</a:t>
            </a:r>
          </a:p>
          <a:p>
            <a:pPr algn="r" rtl="1"/>
            <a:r>
              <a:rPr lang="fa-IR" b="1" dirty="0">
                <a:cs typeface="B Mitra" panose="00000400000000000000" pitchFamily="2" charset="-78"/>
              </a:rPr>
              <a:t>گروه دوم</a:t>
            </a:r>
            <a:endParaRPr lang="en-US" dirty="0">
              <a:cs typeface="B Mitra" panose="00000400000000000000" pitchFamily="2" charset="-78"/>
            </a:endParaRPr>
          </a:p>
          <a:p>
            <a:pPr marL="0" indent="0" algn="r" rtl="1">
              <a:buNone/>
            </a:pPr>
            <a:r>
              <a:rPr lang="fa-IR" dirty="0" smtClean="0">
                <a:cs typeface="B Mitra" panose="00000400000000000000" pitchFamily="2" charset="-78"/>
              </a:rPr>
              <a:t>	ماموریت </a:t>
            </a:r>
            <a:r>
              <a:rPr lang="fa-IR" dirty="0">
                <a:cs typeface="B Mitra" panose="00000400000000000000" pitchFamily="2" charset="-78"/>
              </a:rPr>
              <a:t>آن تهاجمی است و تاسیسات زیربنایی "دشمنان ایران" از جمله تاسیسات انرژی، آب، شبکه‌ی قطارها و فرودگاه‌ها را هدف قرار می‌دهد. </a:t>
            </a:r>
            <a:r>
              <a:rPr lang="fa-IR" dirty="0" smtClean="0">
                <a:cs typeface="B Mitra" panose="00000400000000000000" pitchFamily="2" charset="-78"/>
              </a:rPr>
              <a:t>	این گروه همچنین </a:t>
            </a:r>
            <a:r>
              <a:rPr lang="fa-IR" dirty="0">
                <a:cs typeface="B Mitra" panose="00000400000000000000" pitchFamily="2" charset="-78"/>
              </a:rPr>
              <a:t>تاسیسات اتمی برخی کشورها، بانک‌ها و بازارهای جهانی را هدف قرار می‌دهد</a:t>
            </a:r>
            <a:r>
              <a:rPr lang="en-US" dirty="0">
                <a:cs typeface="B Mitra" panose="00000400000000000000" pitchFamily="2" charset="-78"/>
              </a:rPr>
              <a:t>.</a:t>
            </a:r>
          </a:p>
          <a:p>
            <a:pPr algn="r" rtl="1"/>
            <a:r>
              <a:rPr lang="fa-IR" b="1" dirty="0">
                <a:cs typeface="B Mitra" panose="00000400000000000000" pitchFamily="2" charset="-78"/>
              </a:rPr>
              <a:t>گروه سوم</a:t>
            </a:r>
            <a:endParaRPr lang="en-US" dirty="0">
              <a:cs typeface="B Mitra" panose="00000400000000000000" pitchFamily="2" charset="-78"/>
            </a:endParaRPr>
          </a:p>
          <a:p>
            <a:pPr marL="0" indent="0" algn="r" rtl="1">
              <a:buNone/>
            </a:pPr>
            <a:r>
              <a:rPr lang="fa-IR" dirty="0" smtClean="0">
                <a:cs typeface="B Mitra" panose="00000400000000000000" pitchFamily="2" charset="-78"/>
              </a:rPr>
              <a:t>	ماموریت </a:t>
            </a:r>
            <a:r>
              <a:rPr lang="fa-IR" dirty="0">
                <a:cs typeface="B Mitra" panose="00000400000000000000" pitchFamily="2" charset="-78"/>
              </a:rPr>
              <a:t>رمزگشایی پسوردها و ابزار انتقال اطلاعات را برعهده دارد. این گروه پس از تاسیس پایگاه امنیتی ناتو در ترکیه فعالیت خود را آغاز کرد</a:t>
            </a:r>
            <a:r>
              <a:rPr lang="en-US" dirty="0">
                <a:cs typeface="B Mitra" panose="00000400000000000000" pitchFamily="2" charset="-78"/>
              </a:rPr>
              <a:t>.</a:t>
            </a:r>
          </a:p>
          <a:p>
            <a:pPr algn="r" rtl="1"/>
            <a:r>
              <a:rPr lang="fa-IR" b="1" dirty="0">
                <a:cs typeface="B Mitra" panose="00000400000000000000" pitchFamily="2" charset="-78"/>
              </a:rPr>
              <a:t>گروه چهارم</a:t>
            </a:r>
            <a:endParaRPr lang="en-US" dirty="0">
              <a:cs typeface="B Mitra" panose="00000400000000000000" pitchFamily="2" charset="-78"/>
            </a:endParaRPr>
          </a:p>
          <a:p>
            <a:pPr marL="0" indent="0" algn="r" rtl="1">
              <a:buNone/>
            </a:pPr>
            <a:r>
              <a:rPr lang="fa-IR" dirty="0" smtClean="0">
                <a:cs typeface="B Mitra" panose="00000400000000000000" pitchFamily="2" charset="-78"/>
              </a:rPr>
              <a:t>	ماموریت </a:t>
            </a:r>
            <a:r>
              <a:rPr lang="fa-IR" dirty="0">
                <a:cs typeface="B Mitra" panose="00000400000000000000" pitchFamily="2" charset="-78"/>
              </a:rPr>
              <a:t>دارد بر روی فرکانس‌های برخی شبکه‌های تلویزیونی عربی و غربی پارازیت ارسال کند. ماموریت این گروه از ماه ها پیش آغاز شد و تا </a:t>
            </a:r>
            <a:r>
              <a:rPr lang="fa-IR" dirty="0" smtClean="0">
                <a:cs typeface="B Mitra" panose="00000400000000000000" pitchFamily="2" charset="-78"/>
              </a:rPr>
              <a:t>	کنون توانست </a:t>
            </a:r>
            <a:r>
              <a:rPr lang="fa-IR" dirty="0">
                <a:cs typeface="B Mitra" panose="00000400000000000000" pitchFamily="2" charset="-78"/>
              </a:rPr>
              <a:t>بر روی برخی از شبکه‌های تلویزیونی فارسی و عربی زبان پارازیت ارسال کند</a:t>
            </a:r>
            <a:r>
              <a:rPr lang="en-US" dirty="0">
                <a:cs typeface="B Mitra" panose="00000400000000000000" pitchFamily="2" charset="-78"/>
              </a:rPr>
              <a:t>.</a:t>
            </a:r>
          </a:p>
          <a:p>
            <a:pPr algn="r" rtl="1"/>
            <a:r>
              <a:rPr lang="fa-IR" b="1" dirty="0">
                <a:cs typeface="B Mitra" panose="00000400000000000000" pitchFamily="2" charset="-78"/>
              </a:rPr>
              <a:t>گروه پنجم</a:t>
            </a:r>
            <a:endParaRPr lang="en-US" dirty="0">
              <a:cs typeface="B Mitra" panose="00000400000000000000" pitchFamily="2" charset="-78"/>
            </a:endParaRPr>
          </a:p>
          <a:p>
            <a:pPr marL="0" indent="0" algn="r" rtl="1">
              <a:buNone/>
            </a:pPr>
            <a:r>
              <a:rPr lang="fa-IR" dirty="0" smtClean="0">
                <a:cs typeface="B Mitra" panose="00000400000000000000" pitchFamily="2" charset="-78"/>
              </a:rPr>
              <a:t>	وظیفه </a:t>
            </a:r>
            <a:r>
              <a:rPr lang="fa-IR" dirty="0">
                <a:cs typeface="B Mitra" panose="00000400000000000000" pitchFamily="2" charset="-78"/>
              </a:rPr>
              <a:t>ی این گروه</a:t>
            </a:r>
            <a:r>
              <a:rPr lang="en-US" dirty="0">
                <a:cs typeface="B Mitra" panose="00000400000000000000" pitchFamily="2" charset="-78"/>
              </a:rPr>
              <a:t> attack </a:t>
            </a:r>
            <a:r>
              <a:rPr lang="fa-IR" dirty="0">
                <a:cs typeface="B Mitra" panose="00000400000000000000" pitchFamily="2" charset="-78"/>
              </a:rPr>
              <a:t>به سایت های دشمن و انجام سری حملات</a:t>
            </a:r>
            <a:r>
              <a:rPr lang="en-US" dirty="0">
                <a:cs typeface="B Mitra" panose="00000400000000000000" pitchFamily="2" charset="-78"/>
              </a:rPr>
              <a:t> DDOS , DOS </a:t>
            </a:r>
            <a:r>
              <a:rPr lang="fa-IR" dirty="0">
                <a:cs typeface="B Mitra" panose="00000400000000000000" pitchFamily="2" charset="-78"/>
              </a:rPr>
              <a:t>است</a:t>
            </a:r>
            <a:r>
              <a:rPr lang="en-US" dirty="0">
                <a:cs typeface="B Mitra" panose="00000400000000000000" pitchFamily="2" charset="-78"/>
              </a:rPr>
              <a:t>.</a:t>
            </a:r>
          </a:p>
          <a:p>
            <a:pPr algn="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71504233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chor="ctr"/>
          <a:lstStyle/>
          <a:p>
            <a:pPr algn="r" rtl="1"/>
            <a:r>
              <a:rPr lang="fa-IR" sz="4400" b="1" dirty="0">
                <a:cs typeface="B Mitra" panose="00000400000000000000" pitchFamily="2" charset="-78"/>
              </a:rPr>
              <a:t>تواناییهای ارتش سایبر ایران:</a:t>
            </a:r>
            <a:endParaRPr lang="en-US" dirty="0"/>
          </a:p>
        </p:txBody>
      </p:sp>
      <p:sp>
        <p:nvSpPr>
          <p:cNvPr id="3" name="Content Placeholder 2"/>
          <p:cNvSpPr>
            <a:spLocks noGrp="1"/>
          </p:cNvSpPr>
          <p:nvPr>
            <p:ph idx="1"/>
          </p:nvPr>
        </p:nvSpPr>
        <p:spPr/>
        <p:txBody>
          <a:bodyPr>
            <a:normAutofit/>
          </a:bodyPr>
          <a:lstStyle/>
          <a:p>
            <a:pPr algn="r" rtl="1"/>
            <a:r>
              <a:rPr lang="fa-IR" sz="2400" dirty="0" smtClean="0">
                <a:latin typeface="Arial Narrow" panose="020B0606020202030204" pitchFamily="34" charset="0"/>
                <a:cs typeface="B Mitra" panose="00000400000000000000" pitchFamily="2" charset="-78"/>
              </a:rPr>
              <a:t>داشتن </a:t>
            </a:r>
            <a:r>
              <a:rPr lang="fa-IR" sz="2400" dirty="0">
                <a:latin typeface="Arial Narrow" panose="020B0606020202030204" pitchFamily="34" charset="0"/>
                <a:cs typeface="B Mitra" panose="00000400000000000000" pitchFamily="2" charset="-78"/>
              </a:rPr>
              <a:t>تسلیحات </a:t>
            </a:r>
            <a:r>
              <a:rPr lang="en-US" sz="2400" dirty="0">
                <a:latin typeface="Arial Narrow" panose="020B0606020202030204" pitchFamily="34" charset="0"/>
                <a:cs typeface="B Mitra" panose="00000400000000000000" pitchFamily="2" charset="-78"/>
              </a:rPr>
              <a:t>EMP </a:t>
            </a:r>
            <a:r>
              <a:rPr lang="fa-IR" sz="2400" dirty="0">
                <a:latin typeface="Arial Narrow" panose="020B0606020202030204" pitchFamily="34" charset="0"/>
                <a:cs typeface="B Mitra" panose="00000400000000000000" pitchFamily="2" charset="-78"/>
              </a:rPr>
              <a:t>و </a:t>
            </a:r>
            <a:r>
              <a:rPr lang="en-US" sz="2400" dirty="0" err="1" smtClean="0">
                <a:latin typeface="Arial Narrow" panose="020B0606020202030204" pitchFamily="34" charset="0"/>
                <a:cs typeface="B Mitra" panose="00000400000000000000" pitchFamily="2" charset="-78"/>
              </a:rPr>
              <a:t>eBomb</a:t>
            </a:r>
            <a:r>
              <a:rPr lang="fa-IR" sz="2400" dirty="0" smtClean="0">
                <a:latin typeface="Arial Narrow" panose="020B0606020202030204" pitchFamily="34" charset="0"/>
                <a:cs typeface="B Mitra" panose="00000400000000000000" pitchFamily="2" charset="-78"/>
              </a:rPr>
              <a:t> (پالس </a:t>
            </a:r>
            <a:r>
              <a:rPr lang="fa-IR" sz="2400" dirty="0">
                <a:latin typeface="Arial Narrow" panose="020B0606020202030204" pitchFamily="34" charset="0"/>
                <a:cs typeface="B Mitra" panose="00000400000000000000" pitchFamily="2" charset="-78"/>
              </a:rPr>
              <a:t>الکترومغناطیس)</a:t>
            </a:r>
            <a:br>
              <a:rPr lang="fa-IR" sz="2400" dirty="0">
                <a:latin typeface="Arial Narrow" panose="020B0606020202030204" pitchFamily="34" charset="0"/>
                <a:cs typeface="B Mitra" panose="00000400000000000000" pitchFamily="2" charset="-78"/>
              </a:rPr>
            </a:br>
            <a:r>
              <a:rPr lang="fa-IR" sz="2400" dirty="0">
                <a:latin typeface="Arial Narrow" panose="020B0606020202030204" pitchFamily="34" charset="0"/>
                <a:cs typeface="B Mitra" panose="00000400000000000000" pitchFamily="2" charset="-78"/>
              </a:rPr>
              <a:t>استراق سمع ارتباطات شبکه ای</a:t>
            </a:r>
            <a:br>
              <a:rPr lang="fa-IR" sz="2400" dirty="0">
                <a:latin typeface="Arial Narrow" panose="020B0606020202030204" pitchFamily="34" charset="0"/>
                <a:cs typeface="B Mitra" panose="00000400000000000000" pitchFamily="2" charset="-78"/>
              </a:rPr>
            </a:br>
            <a:r>
              <a:rPr lang="fa-IR" sz="2400" dirty="0">
                <a:latin typeface="Arial Narrow" panose="020B0606020202030204" pitchFamily="34" charset="0"/>
                <a:cs typeface="B Mitra" panose="00000400000000000000" pitchFamily="2" charset="-78"/>
              </a:rPr>
              <a:t>رمزگشایی و دستکاری ارتباطات بیسیم</a:t>
            </a:r>
            <a:br>
              <a:rPr lang="fa-IR" sz="2400" dirty="0">
                <a:latin typeface="Arial Narrow" panose="020B0606020202030204" pitchFamily="34" charset="0"/>
                <a:cs typeface="B Mitra" panose="00000400000000000000" pitchFamily="2" charset="-78"/>
              </a:rPr>
            </a:br>
            <a:r>
              <a:rPr lang="fa-IR" sz="2400" dirty="0">
                <a:latin typeface="Arial Narrow" panose="020B0606020202030204" pitchFamily="34" charset="0"/>
                <a:cs typeface="B Mitra" panose="00000400000000000000" pitchFamily="2" charset="-78"/>
              </a:rPr>
              <a:t>ساخت ویروس و کرم</a:t>
            </a:r>
            <a:br>
              <a:rPr lang="fa-IR" sz="2400" dirty="0">
                <a:latin typeface="Arial Narrow" panose="020B0606020202030204" pitchFamily="34" charset="0"/>
                <a:cs typeface="B Mitra" panose="00000400000000000000" pitchFamily="2" charset="-78"/>
              </a:rPr>
            </a:br>
            <a:r>
              <a:rPr lang="fa-IR" sz="2400" dirty="0">
                <a:latin typeface="Arial Narrow" panose="020B0606020202030204" pitchFamily="34" charset="0"/>
                <a:cs typeface="B Mitra" panose="00000400000000000000" pitchFamily="2" charset="-78"/>
              </a:rPr>
              <a:t>ایجاد باگ در سیستمها</a:t>
            </a:r>
            <a:br>
              <a:rPr lang="fa-IR" sz="2400" dirty="0">
                <a:latin typeface="Arial Narrow" panose="020B0606020202030204" pitchFamily="34" charset="0"/>
                <a:cs typeface="B Mitra" panose="00000400000000000000" pitchFamily="2" charset="-78"/>
              </a:rPr>
            </a:br>
            <a:r>
              <a:rPr lang="fa-IR" sz="2400" dirty="0">
                <a:latin typeface="Arial Narrow" panose="020B0606020202030204" pitchFamily="34" charset="0"/>
                <a:cs typeface="B Mitra" panose="00000400000000000000" pitchFamily="2" charset="-78"/>
              </a:rPr>
              <a:t>داشتن </a:t>
            </a:r>
            <a:r>
              <a:rPr lang="en-US" sz="2400" dirty="0">
                <a:latin typeface="Arial Narrow" panose="020B0606020202030204" pitchFamily="34" charset="0"/>
                <a:cs typeface="B Mitra" panose="00000400000000000000" pitchFamily="2" charset="-78"/>
                <a:hlinkClick r:id="rId2"/>
              </a:rPr>
              <a:t>Logic </a:t>
            </a:r>
            <a:r>
              <a:rPr lang="en-US" sz="2400" dirty="0" smtClean="0">
                <a:latin typeface="Arial Narrow" panose="020B0606020202030204" pitchFamily="34" charset="0"/>
                <a:cs typeface="B Mitra" panose="00000400000000000000" pitchFamily="2" charset="-78"/>
                <a:hlinkClick r:id="rId2"/>
              </a:rPr>
              <a:t>Bombs</a:t>
            </a:r>
            <a:r>
              <a:rPr lang="fa-IR" sz="2400" dirty="0">
                <a:latin typeface="Arial Narrow" panose="020B0606020202030204" pitchFamily="34" charset="0"/>
                <a:cs typeface="B Mitra" panose="00000400000000000000" pitchFamily="2" charset="-78"/>
              </a:rPr>
              <a:t/>
            </a:r>
            <a:br>
              <a:rPr lang="fa-IR" sz="2400" dirty="0">
                <a:latin typeface="Arial Narrow" panose="020B0606020202030204" pitchFamily="34" charset="0"/>
                <a:cs typeface="B Mitra" panose="00000400000000000000" pitchFamily="2" charset="-78"/>
              </a:rPr>
            </a:br>
            <a:endParaRPr lang="en-US" sz="2400" dirty="0">
              <a:latin typeface="Arial Narrow" panose="020B0606020202030204" pitchFamily="34" charset="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362491192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dirty="0" smtClean="0">
                <a:cs typeface="B Jadid" panose="00000700000000000000" pitchFamily="2" charset="-78"/>
              </a:rPr>
              <a:t>آمارحملات اینترنتی</a:t>
            </a:r>
            <a:endParaRPr lang="en-US" dirty="0">
              <a:cs typeface="B Jadid"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a:cs typeface="B Mitra" panose="00000400000000000000" pitchFamily="2" charset="-78"/>
              </a:rPr>
              <a:t>منشاء حدود 43 درصد حملات اینترنتی از کشور چین در نیمه دوم سال 2014 بوده است.</a:t>
            </a:r>
          </a:p>
          <a:p>
            <a:pPr algn="r" rtl="1"/>
            <a:r>
              <a:rPr lang="fa-IR" sz="2400" dirty="0">
                <a:cs typeface="B Mitra" panose="00000400000000000000" pitchFamily="2" charset="-78"/>
              </a:rPr>
              <a:t>اندونزی با اختصاص دادن 15 درصد حملات اینترنتی به خود در نیمه دوم سال 2014 مقام دوم را در دنیا به خود اختصاص داده است و کشور آمریکا نیز با 13 درصد در رتبه سوم قرار می‌گیرد. </a:t>
            </a:r>
            <a:br>
              <a:rPr lang="fa-IR" sz="2400" dirty="0">
                <a:cs typeface="B Mitra" panose="00000400000000000000" pitchFamily="2" charset="-78"/>
              </a:rPr>
            </a:br>
            <a:r>
              <a:rPr lang="fa-IR" sz="2400" dirty="0" smtClean="0">
                <a:cs typeface="B Mitra" panose="00000400000000000000" pitchFamily="2" charset="-78"/>
              </a:rPr>
              <a:t>آمارها </a:t>
            </a:r>
            <a:r>
              <a:rPr lang="fa-IR" sz="2400" dirty="0">
                <a:cs typeface="B Mitra" panose="00000400000000000000" pitchFamily="2" charset="-78"/>
              </a:rPr>
              <a:t>نشان می دهد که روسیه تنها با 2 درصد حملات اینترنتی در دنیا در رتبه ششم بعد از هندو تایوان قرار می‌گیرد.</a:t>
            </a:r>
          </a:p>
          <a:p>
            <a:pPr algn="r" rtl="1"/>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251607304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dirty="0" smtClean="0">
                <a:cs typeface="B Jadid" panose="00000700000000000000" pitchFamily="2" charset="-78"/>
              </a:rPr>
              <a:t>درصد کاربران در قاره ها</a:t>
            </a:r>
            <a:endParaRPr lang="en-US" dirty="0">
              <a:cs typeface="B Jadid" panose="00000700000000000000" pitchFamily="2" charset="-78"/>
            </a:endParaRPr>
          </a:p>
        </p:txBody>
      </p:sp>
      <p:sp>
        <p:nvSpPr>
          <p:cNvPr id="3" name="Content Placeholder 2"/>
          <p:cNvSpPr>
            <a:spLocks noGrp="1"/>
          </p:cNvSpPr>
          <p:nvPr>
            <p:ph idx="1"/>
          </p:nvPr>
        </p:nvSpPr>
        <p:spPr/>
        <p:txBody>
          <a:bodyPr>
            <a:normAutofit/>
          </a:bodyPr>
          <a:lstStyle/>
          <a:p>
            <a:pPr algn="r" rtl="1"/>
            <a:r>
              <a:rPr lang="ar-SA" sz="2400" dirty="0">
                <a:cs typeface="B Mitra" panose="00000400000000000000" pitchFamily="2" charset="-78"/>
              </a:rPr>
              <a:t>هم اینک درصد کاربران اینترنت در </a:t>
            </a:r>
            <a:r>
              <a:rPr lang="ar-SA" sz="2400" dirty="0" smtClean="0">
                <a:cs typeface="B Mitra" panose="00000400000000000000" pitchFamily="2" charset="-78"/>
              </a:rPr>
              <a:t>آسیا</a:t>
            </a:r>
            <a:r>
              <a:rPr lang="fa-IR" sz="2400" dirty="0" smtClean="0">
                <a:cs typeface="B Mitra" panose="00000400000000000000" pitchFamily="2" charset="-78"/>
              </a:rPr>
              <a:t>۶</a:t>
            </a:r>
            <a:r>
              <a:rPr lang="en-US" sz="2400" dirty="0" smtClean="0">
                <a:cs typeface="B Mitra" panose="00000400000000000000" pitchFamily="2" charset="-78"/>
              </a:rPr>
              <a:t>.</a:t>
            </a:r>
            <a:r>
              <a:rPr lang="fa-IR" sz="2400" dirty="0" smtClean="0">
                <a:cs typeface="B Mitra" panose="00000400000000000000" pitchFamily="2" charset="-78"/>
              </a:rPr>
              <a:t>۳۶</a:t>
            </a:r>
            <a:r>
              <a:rPr lang="ar-SA" sz="2400" dirty="0" smtClean="0">
                <a:cs typeface="B Mitra" panose="00000400000000000000" pitchFamily="2" charset="-78"/>
              </a:rPr>
              <a:t> </a:t>
            </a:r>
            <a:r>
              <a:rPr lang="ar-SA" sz="2400" dirty="0">
                <a:cs typeface="B Mitra" panose="00000400000000000000" pitchFamily="2" charset="-78"/>
              </a:rPr>
              <a:t>درصد، اروپا </a:t>
            </a:r>
            <a:r>
              <a:rPr lang="fa-IR" sz="2400" dirty="0" smtClean="0">
                <a:cs typeface="B Mitra" panose="00000400000000000000" pitchFamily="2" charset="-78"/>
              </a:rPr>
              <a:t>27.7</a:t>
            </a:r>
            <a:r>
              <a:rPr lang="ar-SA" sz="2400" dirty="0" smtClean="0">
                <a:cs typeface="B Mitra" panose="00000400000000000000" pitchFamily="2" charset="-78"/>
              </a:rPr>
              <a:t>درصد</a:t>
            </a:r>
            <a:r>
              <a:rPr lang="ar-SA" sz="2400" dirty="0">
                <a:cs typeface="B Mitra" panose="00000400000000000000" pitchFamily="2" charset="-78"/>
              </a:rPr>
              <a:t>، </a:t>
            </a:r>
            <a:r>
              <a:rPr lang="ar-SA" sz="2400" dirty="0" smtClean="0">
                <a:cs typeface="B Mitra" panose="00000400000000000000" pitchFamily="2" charset="-78"/>
              </a:rPr>
              <a:t>آمریکای </a:t>
            </a:r>
            <a:r>
              <a:rPr lang="ar-SA" sz="2400" dirty="0">
                <a:cs typeface="B Mitra" panose="00000400000000000000" pitchFamily="2" charset="-78"/>
              </a:rPr>
              <a:t>شمالی </a:t>
            </a:r>
            <a:r>
              <a:rPr lang="fa-IR" sz="2400" dirty="0" smtClean="0">
                <a:cs typeface="B Mitra" panose="00000400000000000000" pitchFamily="2" charset="-78"/>
              </a:rPr>
              <a:t>18.8</a:t>
            </a:r>
            <a:r>
              <a:rPr lang="ar-SA" sz="2400" dirty="0" smtClean="0">
                <a:cs typeface="B Mitra" panose="00000400000000000000" pitchFamily="2" charset="-78"/>
              </a:rPr>
              <a:t>درصد</a:t>
            </a:r>
            <a:r>
              <a:rPr lang="ar-SA" sz="2400" dirty="0">
                <a:cs typeface="B Mitra" panose="00000400000000000000" pitchFamily="2" charset="-78"/>
              </a:rPr>
              <a:t>، آمریکای جنوبی </a:t>
            </a:r>
            <a:r>
              <a:rPr lang="fa-IR" sz="2400" dirty="0" smtClean="0">
                <a:cs typeface="B Mitra" panose="00000400000000000000" pitchFamily="2" charset="-78"/>
              </a:rPr>
              <a:t>9.7</a:t>
            </a:r>
            <a:r>
              <a:rPr lang="ar-SA" sz="2400" dirty="0" smtClean="0">
                <a:cs typeface="B Mitra" panose="00000400000000000000" pitchFamily="2" charset="-78"/>
              </a:rPr>
              <a:t>درصد</a:t>
            </a:r>
            <a:r>
              <a:rPr lang="fa-IR" sz="2400" dirty="0" smtClean="0">
                <a:cs typeface="B Mitra" panose="00000400000000000000" pitchFamily="2" charset="-78"/>
              </a:rPr>
              <a:t>،</a:t>
            </a:r>
            <a:r>
              <a:rPr lang="ar-SA" sz="2400" dirty="0">
                <a:cs typeface="B Mitra" panose="00000400000000000000" pitchFamily="2" charset="-78"/>
              </a:rPr>
              <a:t> آفریقا </a:t>
            </a:r>
            <a:r>
              <a:rPr lang="fa-IR" sz="2400" dirty="0">
                <a:cs typeface="B Mitra" panose="00000400000000000000" pitchFamily="2" charset="-78"/>
              </a:rPr>
              <a:t>3.5</a:t>
            </a:r>
            <a:r>
              <a:rPr lang="ar-SA" sz="2400" dirty="0" smtClean="0">
                <a:cs typeface="B Mitra" panose="00000400000000000000" pitchFamily="2" charset="-78"/>
              </a:rPr>
              <a:t>درصد </a:t>
            </a:r>
            <a:r>
              <a:rPr lang="ar-SA" sz="2400" dirty="0">
                <a:cs typeface="B Mitra" panose="00000400000000000000" pitchFamily="2" charset="-78"/>
              </a:rPr>
              <a:t>و اقیانوسیه </a:t>
            </a:r>
            <a:r>
              <a:rPr lang="fa-IR" sz="2400" dirty="0" smtClean="0">
                <a:cs typeface="B Mitra" panose="00000400000000000000" pitchFamily="2" charset="-78"/>
              </a:rPr>
              <a:t>105</a:t>
            </a:r>
            <a:r>
              <a:rPr lang="ar-SA" sz="2400" dirty="0" smtClean="0">
                <a:cs typeface="B Mitra" panose="00000400000000000000" pitchFamily="2" charset="-78"/>
              </a:rPr>
              <a:t>درصد </a:t>
            </a:r>
            <a:r>
              <a:rPr lang="ar-SA" sz="2400" dirty="0">
                <a:cs typeface="B Mitra" panose="00000400000000000000" pitchFamily="2" charset="-78"/>
              </a:rPr>
              <a:t>گزارش شده است</a:t>
            </a:r>
            <a:r>
              <a:rPr lang="en-US" sz="2400" dirty="0" smtClean="0">
                <a:cs typeface="B Mitra" panose="00000400000000000000" pitchFamily="2" charset="-78"/>
              </a:rPr>
              <a:t>.</a:t>
            </a:r>
            <a:endParaRPr lang="fa-IR" sz="2400" dirty="0" smtClean="0">
              <a:cs typeface="B Mitra" panose="00000400000000000000" pitchFamily="2" charset="-78"/>
            </a:endParaRPr>
          </a:p>
          <a:p>
            <a:pPr algn="r" rtl="1"/>
            <a:r>
              <a:rPr lang="ar-SA" sz="2400" dirty="0">
                <a:cs typeface="B Mitra" panose="00000400000000000000" pitchFamily="2" charset="-78"/>
              </a:rPr>
              <a:t>یک در صد کاربران اینترنت ایرانی هستند</a:t>
            </a:r>
            <a:r>
              <a:rPr lang="en-US" sz="2400" dirty="0">
                <a:cs typeface="B Mitra" panose="00000400000000000000" pitchFamily="2" charset="-78"/>
              </a:rPr>
              <a:t/>
            </a:r>
            <a:br>
              <a:rPr lang="en-US" sz="2400" dirty="0">
                <a:cs typeface="B Mitra" panose="00000400000000000000" pitchFamily="2" charset="-78"/>
              </a:rPr>
            </a:br>
            <a:r>
              <a:rPr lang="ar-SA" sz="2400" dirty="0">
                <a:cs typeface="B Mitra" panose="00000400000000000000" pitchFamily="2" charset="-78"/>
              </a:rPr>
              <a:t>کشورهای امریکا و چین دارای بیشترین شمار کاربران اینترنتی هستند. کاربران اینترنتی در رژیم صهیونیستی، فنلاند و کره جنوبی نیز به ترتیب با متوسط زمان </a:t>
            </a:r>
            <a:r>
              <a:rPr lang="fa-IR" sz="2400" dirty="0">
                <a:cs typeface="B Mitra" panose="00000400000000000000" pitchFamily="2" charset="-78"/>
              </a:rPr>
              <a:t>۵/۵۷</a:t>
            </a:r>
            <a:r>
              <a:rPr lang="ar-SA" sz="2400" dirty="0">
                <a:cs typeface="B Mitra" panose="00000400000000000000" pitchFamily="2" charset="-78"/>
              </a:rPr>
              <a:t> ، </a:t>
            </a:r>
            <a:r>
              <a:rPr lang="fa-IR" sz="2400" dirty="0">
                <a:cs typeface="B Mitra" panose="00000400000000000000" pitchFamily="2" charset="-78"/>
              </a:rPr>
              <a:t>۳/۴۹</a:t>
            </a:r>
            <a:r>
              <a:rPr lang="ar-SA" sz="2400" dirty="0">
                <a:cs typeface="B Mitra" panose="00000400000000000000" pitchFamily="2" charset="-78"/>
              </a:rPr>
              <a:t> و </a:t>
            </a:r>
            <a:r>
              <a:rPr lang="fa-IR" sz="2400" dirty="0">
                <a:cs typeface="B Mitra" panose="00000400000000000000" pitchFamily="2" charset="-78"/>
              </a:rPr>
              <a:t>۲/۴۷</a:t>
            </a:r>
            <a:r>
              <a:rPr lang="ar-SA" sz="2400" dirty="0">
                <a:cs typeface="B Mitra" panose="00000400000000000000" pitchFamily="2" charset="-78"/>
              </a:rPr>
              <a:t> ساعت در ماه برای استفاده هر کاربر از اینترنت، به لحاظ مدت زمان آن لاین بودن در جهان </a:t>
            </a:r>
            <a:r>
              <a:rPr lang="ar-SA" sz="2400" dirty="0" smtClean="0">
                <a:cs typeface="B Mitra" panose="00000400000000000000" pitchFamily="2" charset="-78"/>
              </a:rPr>
              <a:t>پیشتازند</a:t>
            </a:r>
            <a:endParaRPr lang="fa-IR" sz="2400" dirty="0" smtClean="0">
              <a:cs typeface="B Mitra" panose="00000400000000000000" pitchFamily="2" charset="-78"/>
            </a:endParaRPr>
          </a:p>
          <a:p>
            <a:pPr algn="r" rtl="1"/>
            <a:r>
              <a:rPr lang="fa-IR" sz="2400" dirty="0">
                <a:cs typeface="B Mitra" panose="00000400000000000000" pitchFamily="2" charset="-78"/>
              </a:rPr>
              <a:t>56 درصد از کل کاربران اینترنت در منطقه خاورمیانه ایرانی هستند و ایران از نظر رشد کاربران اینترنت نیز در منطقه اول است</a:t>
            </a:r>
            <a:r>
              <a:rPr lang="fa-IR" sz="2400" dirty="0" smtClean="0">
                <a:cs typeface="B Mitra" panose="00000400000000000000" pitchFamily="2" charset="-78"/>
              </a:rPr>
              <a:t>.</a:t>
            </a:r>
            <a:r>
              <a:rPr lang="en-US" sz="2400" dirty="0">
                <a:cs typeface="B Mitra" panose="00000400000000000000" pitchFamily="2" charset="-78"/>
              </a:rPr>
              <a:t/>
            </a:r>
            <a:br>
              <a:rPr lang="en-US" sz="2400" dirty="0">
                <a:cs typeface="B Mitra" panose="00000400000000000000" pitchFamily="2" charset="-78"/>
              </a:rPr>
            </a:b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10799241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fa-IR" dirty="0" smtClean="0">
                <a:cs typeface="B Titr" panose="00000700000000000000" pitchFamily="2" charset="-78"/>
              </a:rPr>
              <a:t>سرعت</a:t>
            </a:r>
            <a:r>
              <a:rPr lang="en-US" dirty="0" smtClean="0">
                <a:cs typeface="B Titr" panose="00000700000000000000" pitchFamily="2" charset="-78"/>
              </a:rPr>
              <a:t> </a:t>
            </a:r>
            <a:r>
              <a:rPr lang="en-US" dirty="0" smtClean="0">
                <a:latin typeface="Arial Narrow" panose="020B0606020202030204" pitchFamily="34" charset="0"/>
                <a:cs typeface="B Titr" panose="00000700000000000000" pitchFamily="2" charset="-78"/>
              </a:rPr>
              <a:t>download</a:t>
            </a:r>
            <a:r>
              <a:rPr lang="ar-SA" dirty="0" smtClean="0">
                <a:cs typeface="B Titr" panose="00000700000000000000" pitchFamily="2" charset="-78"/>
              </a:rPr>
              <a:t> </a:t>
            </a:r>
            <a:r>
              <a:rPr lang="ar-SA" dirty="0">
                <a:cs typeface="B Titr" panose="00000700000000000000" pitchFamily="2" charset="-78"/>
              </a:rPr>
              <a:t>در قاره‌های </a:t>
            </a:r>
            <a:r>
              <a:rPr lang="ar-SA" dirty="0" smtClean="0">
                <a:cs typeface="B Titr" panose="00000700000000000000" pitchFamily="2" charset="-78"/>
              </a:rPr>
              <a:t>جهان</a:t>
            </a:r>
            <a:r>
              <a:rPr lang="fa-IR" dirty="0" smtClean="0">
                <a:cs typeface="B Titr" panose="00000700000000000000" pitchFamily="2" charset="-78"/>
              </a:rPr>
              <a:t/>
            </a:r>
            <a:br>
              <a:rPr lang="fa-IR" dirty="0" smtClean="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1103312" y="2052919"/>
            <a:ext cx="8946541" cy="1158368"/>
          </a:xfrm>
        </p:spPr>
        <p:txBody>
          <a:bodyPr>
            <a:normAutofit/>
          </a:bodyPr>
          <a:lstStyle/>
          <a:p>
            <a:pPr algn="r" rtl="1"/>
            <a:r>
              <a:rPr lang="ar-SA" sz="2400" dirty="0">
                <a:latin typeface="Arial Narrow" panose="020B0606020202030204" pitchFamily="34" charset="0"/>
                <a:cs typeface="B Mitra" panose="00000400000000000000" pitchFamily="2" charset="-78"/>
              </a:rPr>
              <a:t>شامل قاره اروپا با </a:t>
            </a:r>
            <a:r>
              <a:rPr lang="fa-IR" sz="2400" dirty="0">
                <a:latin typeface="Arial Narrow" panose="020B0606020202030204" pitchFamily="34" charset="0"/>
                <a:cs typeface="B Mitra" panose="00000400000000000000" pitchFamily="2" charset="-78"/>
              </a:rPr>
              <a:t>۶,۴۷ </a:t>
            </a:r>
            <a:r>
              <a:rPr lang="en-US" sz="2400" dirty="0">
                <a:latin typeface="Arial Narrow" panose="020B0606020202030204" pitchFamily="34" charset="0"/>
                <a:cs typeface="B Mitra" panose="00000400000000000000" pitchFamily="2" charset="-78"/>
              </a:rPr>
              <a:t>Mbps</a:t>
            </a:r>
            <a:r>
              <a:rPr lang="ar-SA" sz="2400" dirty="0">
                <a:latin typeface="Arial Narrow" panose="020B0606020202030204" pitchFamily="34" charset="0"/>
                <a:cs typeface="B Mitra" panose="00000400000000000000" pitchFamily="2" charset="-78"/>
              </a:rPr>
              <a:t>، آمریکای شمالی با </a:t>
            </a:r>
            <a:r>
              <a:rPr lang="fa-IR" sz="2400" dirty="0">
                <a:latin typeface="Arial Narrow" panose="020B0606020202030204" pitchFamily="34" charset="0"/>
                <a:cs typeface="B Mitra" panose="00000400000000000000" pitchFamily="2" charset="-78"/>
              </a:rPr>
              <a:t>۶.۱۴ </a:t>
            </a:r>
            <a:r>
              <a:rPr lang="en-US" sz="2400" dirty="0">
                <a:latin typeface="Arial Narrow" panose="020B0606020202030204" pitchFamily="34" charset="0"/>
                <a:cs typeface="B Mitra" panose="00000400000000000000" pitchFamily="2" charset="-78"/>
              </a:rPr>
              <a:t>Mbps</a:t>
            </a:r>
            <a:r>
              <a:rPr lang="ar-SA" sz="2400" dirty="0">
                <a:latin typeface="Arial Narrow" panose="020B0606020202030204" pitchFamily="34" charset="0"/>
                <a:cs typeface="B Mitra" panose="00000400000000000000" pitchFamily="2" charset="-78"/>
              </a:rPr>
              <a:t>، استرالیا با </a:t>
            </a:r>
            <a:r>
              <a:rPr lang="fa-IR" sz="2400" dirty="0">
                <a:latin typeface="Arial Narrow" panose="020B0606020202030204" pitchFamily="34" charset="0"/>
                <a:cs typeface="B Mitra" panose="00000400000000000000" pitchFamily="2" charset="-78"/>
              </a:rPr>
              <a:t>۴.۸۵ </a:t>
            </a:r>
            <a:r>
              <a:rPr lang="en-US" sz="2400" dirty="0">
                <a:latin typeface="Arial Narrow" panose="020B0606020202030204" pitchFamily="34" charset="0"/>
                <a:cs typeface="B Mitra" panose="00000400000000000000" pitchFamily="2" charset="-78"/>
              </a:rPr>
              <a:t>Mbps</a:t>
            </a:r>
            <a:r>
              <a:rPr lang="ar-SA" sz="2400" dirty="0">
                <a:latin typeface="Arial Narrow" panose="020B0606020202030204" pitchFamily="34" charset="0"/>
                <a:cs typeface="B Mitra" panose="00000400000000000000" pitchFamily="2" charset="-78"/>
              </a:rPr>
              <a:t>، آسیا با </a:t>
            </a:r>
            <a:r>
              <a:rPr lang="fa-IR" sz="2400" dirty="0">
                <a:latin typeface="Arial Narrow" panose="020B0606020202030204" pitchFamily="34" charset="0"/>
                <a:cs typeface="B Mitra" panose="00000400000000000000" pitchFamily="2" charset="-78"/>
              </a:rPr>
              <a:t>۴.۳۱ </a:t>
            </a:r>
            <a:r>
              <a:rPr lang="en-US" sz="2400" dirty="0">
                <a:latin typeface="Arial Narrow" panose="020B0606020202030204" pitchFamily="34" charset="0"/>
                <a:cs typeface="B Mitra" panose="00000400000000000000" pitchFamily="2" charset="-78"/>
              </a:rPr>
              <a:t>Mbps</a:t>
            </a:r>
            <a:r>
              <a:rPr lang="ar-SA" sz="2400" dirty="0">
                <a:latin typeface="Arial Narrow" panose="020B0606020202030204" pitchFamily="34" charset="0"/>
                <a:cs typeface="B Mitra" panose="00000400000000000000" pitchFamily="2" charset="-78"/>
              </a:rPr>
              <a:t>، آمریکای جنوبی با </a:t>
            </a:r>
            <a:r>
              <a:rPr lang="fa-IR" sz="2400" dirty="0">
                <a:latin typeface="Arial Narrow" panose="020B0606020202030204" pitchFamily="34" charset="0"/>
                <a:cs typeface="B Mitra" panose="00000400000000000000" pitchFamily="2" charset="-78"/>
              </a:rPr>
              <a:t>۱.۹۷ </a:t>
            </a:r>
            <a:r>
              <a:rPr lang="en-US" sz="2400" dirty="0">
                <a:latin typeface="Arial Narrow" panose="020B0606020202030204" pitchFamily="34" charset="0"/>
                <a:cs typeface="B Mitra" panose="00000400000000000000" pitchFamily="2" charset="-78"/>
              </a:rPr>
              <a:t>Mbps</a:t>
            </a:r>
            <a:r>
              <a:rPr lang="ar-SA" sz="2400" dirty="0">
                <a:latin typeface="Arial Narrow" panose="020B0606020202030204" pitchFamily="34" charset="0"/>
                <a:cs typeface="B Mitra" panose="00000400000000000000" pitchFamily="2" charset="-78"/>
              </a:rPr>
              <a:t> و آفریقا با </a:t>
            </a:r>
            <a:r>
              <a:rPr lang="fa-IR" sz="2400" dirty="0">
                <a:latin typeface="Arial Narrow" panose="020B0606020202030204" pitchFamily="34" charset="0"/>
                <a:cs typeface="B Mitra" panose="00000400000000000000" pitchFamily="2" charset="-78"/>
              </a:rPr>
              <a:t>۱.۱۶ </a:t>
            </a:r>
            <a:r>
              <a:rPr lang="en-US" sz="2400" dirty="0">
                <a:latin typeface="Arial Narrow" panose="020B0606020202030204" pitchFamily="34" charset="0"/>
                <a:cs typeface="B Mitra" panose="00000400000000000000" pitchFamily="2" charset="-78"/>
              </a:rPr>
              <a:t>Mbps</a:t>
            </a:r>
            <a:r>
              <a:rPr lang="ar-SA" sz="2400" dirty="0">
                <a:latin typeface="Arial Narrow" panose="020B0606020202030204" pitchFamily="34" charset="0"/>
                <a:cs typeface="B Mitra" panose="00000400000000000000" pitchFamily="2" charset="-78"/>
              </a:rPr>
              <a:t> می‌شود.</a:t>
            </a:r>
            <a:endParaRPr lang="en-US" sz="2400" dirty="0">
              <a:latin typeface="Arial Narrow" panose="020B0606020202030204" pitchFamily="34" charset="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
        <p:nvSpPr>
          <p:cNvPr id="5" name="Title 1"/>
          <p:cNvSpPr txBox="1">
            <a:spLocks/>
          </p:cNvSpPr>
          <p:nvPr/>
        </p:nvSpPr>
        <p:spPr>
          <a:xfrm>
            <a:off x="645130" y="313433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SA" dirty="0" smtClean="0">
                <a:latin typeface="Arial Narrow" panose="020B0606020202030204" pitchFamily="34" charset="0"/>
                <a:cs typeface="B Titr" panose="00000700000000000000" pitchFamily="2" charset="-78"/>
              </a:rPr>
              <a:t>سرعت </a:t>
            </a:r>
            <a:r>
              <a:rPr lang="en-US" dirty="0" smtClean="0">
                <a:latin typeface="Arial Narrow" panose="020B0606020202030204" pitchFamily="34" charset="0"/>
                <a:cs typeface="B Titr" panose="00000700000000000000" pitchFamily="2" charset="-78"/>
              </a:rPr>
              <a:t>Upload</a:t>
            </a:r>
            <a:r>
              <a:rPr lang="fa-IR" dirty="0" smtClean="0">
                <a:latin typeface="Arial Narrow" panose="020B0606020202030204" pitchFamily="34" charset="0"/>
                <a:cs typeface="B Titr" panose="00000700000000000000" pitchFamily="2" charset="-78"/>
              </a:rPr>
              <a:t> </a:t>
            </a:r>
            <a:r>
              <a:rPr lang="ar-SA" dirty="0">
                <a:latin typeface="Arial Narrow" panose="020B0606020202030204" pitchFamily="34" charset="0"/>
                <a:cs typeface="B Titr" panose="00000700000000000000" pitchFamily="2" charset="-78"/>
              </a:rPr>
              <a:t>در قاره‌های جهان</a:t>
            </a:r>
            <a:endParaRPr lang="en-US" dirty="0">
              <a:latin typeface="Arial Narrow" panose="020B0606020202030204" pitchFamily="34" charset="0"/>
              <a:cs typeface="B Titr" panose="00000700000000000000" pitchFamily="2" charset="-78"/>
            </a:endParaRPr>
          </a:p>
        </p:txBody>
      </p:sp>
      <p:sp>
        <p:nvSpPr>
          <p:cNvPr id="6" name="Content Placeholder 2"/>
          <p:cNvSpPr txBox="1">
            <a:spLocks/>
          </p:cNvSpPr>
          <p:nvPr/>
        </p:nvSpPr>
        <p:spPr>
          <a:xfrm>
            <a:off x="1103312" y="4217074"/>
            <a:ext cx="8946541" cy="19572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lgn="r" rtl="1"/>
            <a:r>
              <a:rPr lang="ar-SA" sz="2400" dirty="0" smtClean="0">
                <a:latin typeface="Arial Narrow" panose="020B0606020202030204" pitchFamily="34" charset="0"/>
                <a:cs typeface="B Mitra" panose="00000400000000000000" pitchFamily="2" charset="-78"/>
              </a:rPr>
              <a:t>آسیا با </a:t>
            </a:r>
            <a:r>
              <a:rPr lang="fa-IR" sz="2400" dirty="0" smtClean="0">
                <a:latin typeface="Arial Narrow" panose="020B0606020202030204" pitchFamily="34" charset="0"/>
                <a:cs typeface="B Mitra" panose="00000400000000000000" pitchFamily="2" charset="-78"/>
              </a:rPr>
              <a:t>۱.۷۱ </a:t>
            </a:r>
            <a:r>
              <a:rPr lang="en-US" sz="2400" dirty="0" smtClean="0">
                <a:latin typeface="Arial Narrow" panose="020B0606020202030204" pitchFamily="34" charset="0"/>
                <a:cs typeface="B Mitra" panose="00000400000000000000" pitchFamily="2" charset="-78"/>
              </a:rPr>
              <a:t>Mbps</a:t>
            </a:r>
            <a:r>
              <a:rPr lang="ar-SA" sz="2400" dirty="0" smtClean="0">
                <a:latin typeface="Arial Narrow" panose="020B0606020202030204" pitchFamily="34" charset="0"/>
                <a:cs typeface="B Mitra" panose="00000400000000000000" pitchFamily="2" charset="-78"/>
              </a:rPr>
              <a:t>، اروپا با </a:t>
            </a:r>
            <a:r>
              <a:rPr lang="fa-IR" sz="2400" dirty="0" smtClean="0">
                <a:latin typeface="Arial Narrow" panose="020B0606020202030204" pitchFamily="34" charset="0"/>
                <a:cs typeface="B Mitra" panose="00000400000000000000" pitchFamily="2" charset="-78"/>
              </a:rPr>
              <a:t>۱.۴۲ </a:t>
            </a:r>
            <a:r>
              <a:rPr lang="en-US" sz="2400" dirty="0" smtClean="0">
                <a:latin typeface="Arial Narrow" panose="020B0606020202030204" pitchFamily="34" charset="0"/>
                <a:cs typeface="B Mitra" panose="00000400000000000000" pitchFamily="2" charset="-78"/>
              </a:rPr>
              <a:t>Mbps</a:t>
            </a:r>
            <a:r>
              <a:rPr lang="ar-SA" sz="2400" dirty="0" smtClean="0">
                <a:latin typeface="Arial Narrow" panose="020B0606020202030204" pitchFamily="34" charset="0"/>
                <a:cs typeface="B Mitra" panose="00000400000000000000" pitchFamily="2" charset="-78"/>
              </a:rPr>
              <a:t>، آمریکای شمالی با </a:t>
            </a:r>
            <a:r>
              <a:rPr lang="fa-IR" sz="2400" dirty="0" smtClean="0">
                <a:latin typeface="Arial Narrow" panose="020B0606020202030204" pitchFamily="34" charset="0"/>
                <a:cs typeface="B Mitra" panose="00000400000000000000" pitchFamily="2" charset="-78"/>
              </a:rPr>
              <a:t>۱.۳۴ </a:t>
            </a:r>
            <a:r>
              <a:rPr lang="en-US" sz="2400" dirty="0" smtClean="0">
                <a:latin typeface="Arial Narrow" panose="020B0606020202030204" pitchFamily="34" charset="0"/>
                <a:cs typeface="B Mitra" panose="00000400000000000000" pitchFamily="2" charset="-78"/>
              </a:rPr>
              <a:t>Mbps</a:t>
            </a:r>
            <a:r>
              <a:rPr lang="ar-SA" sz="2400" dirty="0" smtClean="0">
                <a:latin typeface="Arial Narrow" panose="020B0606020202030204" pitchFamily="34" charset="0"/>
                <a:cs typeface="B Mitra" panose="00000400000000000000" pitchFamily="2" charset="-78"/>
              </a:rPr>
              <a:t>، استرالیا با </a:t>
            </a:r>
            <a:r>
              <a:rPr lang="fa-IR" sz="2400" dirty="0" smtClean="0">
                <a:latin typeface="Arial Narrow" panose="020B0606020202030204" pitchFamily="34" charset="0"/>
                <a:cs typeface="B Mitra" panose="00000400000000000000" pitchFamily="2" charset="-78"/>
              </a:rPr>
              <a:t>۰.۶۴ </a:t>
            </a:r>
            <a:r>
              <a:rPr lang="en-US" sz="2400" dirty="0" smtClean="0">
                <a:latin typeface="Arial Narrow" panose="020B0606020202030204" pitchFamily="34" charset="0"/>
                <a:cs typeface="B Mitra" panose="00000400000000000000" pitchFamily="2" charset="-78"/>
              </a:rPr>
              <a:t>Mbps</a:t>
            </a:r>
            <a:r>
              <a:rPr lang="ar-SA" sz="2400" dirty="0" smtClean="0">
                <a:latin typeface="Arial Narrow" panose="020B0606020202030204" pitchFamily="34" charset="0"/>
                <a:cs typeface="B Mitra" panose="00000400000000000000" pitchFamily="2" charset="-78"/>
              </a:rPr>
              <a:t>، آمریکای جنوبی با </a:t>
            </a:r>
            <a:r>
              <a:rPr lang="fa-IR" sz="2400" dirty="0" smtClean="0">
                <a:latin typeface="Arial Narrow" panose="020B0606020202030204" pitchFamily="34" charset="0"/>
                <a:cs typeface="B Mitra" panose="00000400000000000000" pitchFamily="2" charset="-78"/>
              </a:rPr>
              <a:t>۰.۴۰ </a:t>
            </a:r>
            <a:r>
              <a:rPr lang="en-US" sz="2400" dirty="0" smtClean="0">
                <a:latin typeface="Arial Narrow" panose="020B0606020202030204" pitchFamily="34" charset="0"/>
                <a:cs typeface="B Mitra" panose="00000400000000000000" pitchFamily="2" charset="-78"/>
              </a:rPr>
              <a:t>Mbps</a:t>
            </a:r>
            <a:r>
              <a:rPr lang="ar-SA" sz="2400" dirty="0" smtClean="0">
                <a:latin typeface="Arial Narrow" panose="020B0606020202030204" pitchFamily="34" charset="0"/>
                <a:cs typeface="B Mitra" panose="00000400000000000000" pitchFamily="2" charset="-78"/>
              </a:rPr>
              <a:t> و نهایتاً آفریقا با </a:t>
            </a:r>
            <a:r>
              <a:rPr lang="fa-IR" sz="2400" dirty="0" smtClean="0">
                <a:latin typeface="Arial Narrow" panose="020B0606020202030204" pitchFamily="34" charset="0"/>
                <a:cs typeface="B Mitra" panose="00000400000000000000" pitchFamily="2" charset="-78"/>
              </a:rPr>
              <a:t>۰.۲۸ </a:t>
            </a:r>
            <a:r>
              <a:rPr lang="en-US" sz="2400" dirty="0" smtClean="0">
                <a:latin typeface="Arial Narrow" panose="020B0606020202030204" pitchFamily="34" charset="0"/>
                <a:cs typeface="B Mitra" panose="00000400000000000000" pitchFamily="2" charset="-78"/>
              </a:rPr>
              <a:t>Mbps</a:t>
            </a:r>
            <a:r>
              <a:rPr lang="ar-SA" sz="2400" dirty="0" smtClean="0">
                <a:latin typeface="Arial Narrow" panose="020B0606020202030204" pitchFamily="34" charset="0"/>
                <a:cs typeface="B Mitra" panose="00000400000000000000" pitchFamily="2" charset="-78"/>
              </a:rPr>
              <a:t> در این فهرست قرار گرفته‌اند</a:t>
            </a:r>
            <a:endParaRPr lang="en-US" sz="2400" dirty="0">
              <a:latin typeface="Arial Narrow" panose="020B0606020202030204" pitchFamily="34" charset="0"/>
              <a:cs typeface="B Mitra" panose="00000400000000000000" pitchFamily="2" charset="-78"/>
            </a:endParaRPr>
          </a:p>
        </p:txBody>
      </p:sp>
    </p:spTree>
    <p:extLst>
      <p:ext uri="{BB962C8B-B14F-4D97-AF65-F5344CB8AC3E}">
        <p14:creationId xmlns:p14="http://schemas.microsoft.com/office/powerpoint/2010/main" val="23402583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rtl="1"/>
            <a:r>
              <a:rPr lang="ar-SA" dirty="0">
                <a:cs typeface="B Titr" panose="00000700000000000000" pitchFamily="2" charset="-78"/>
              </a:rPr>
              <a:t>سرعت اینترنت در کشور ایر</a:t>
            </a:r>
            <a:r>
              <a:rPr lang="ar-SA" b="1" dirty="0">
                <a:cs typeface="B Titr" panose="00000700000000000000" pitchFamily="2" charset="-78"/>
              </a:rPr>
              <a:t>ان</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1103312" y="1780774"/>
            <a:ext cx="8946541" cy="4195481"/>
          </a:xfrm>
        </p:spPr>
        <p:txBody>
          <a:bodyPr>
            <a:normAutofit/>
          </a:bodyPr>
          <a:lstStyle/>
          <a:p>
            <a:pPr algn="r" rtl="1"/>
            <a:r>
              <a:rPr lang="ar-SA" sz="2400" dirty="0" smtClean="0">
                <a:latin typeface="Arial Narrow" panose="020B0606020202030204" pitchFamily="34" charset="0"/>
                <a:cs typeface="B Mitra" panose="00000400000000000000" pitchFamily="2" charset="-78"/>
              </a:rPr>
              <a:t> </a:t>
            </a:r>
            <a:r>
              <a:rPr lang="ar-SA" sz="2400" dirty="0">
                <a:latin typeface="Arial Narrow" panose="020B0606020202030204" pitchFamily="34" charset="0"/>
                <a:cs typeface="B Mitra" panose="00000400000000000000" pitchFamily="2" charset="-78"/>
              </a:rPr>
              <a:t>در این میان به ترتیب همدان با </a:t>
            </a:r>
            <a:r>
              <a:rPr lang="fa-IR" sz="2400" dirty="0" smtClean="0">
                <a:latin typeface="Arial Narrow" panose="020B0606020202030204" pitchFamily="34" charset="0"/>
                <a:cs typeface="B Mitra" panose="00000400000000000000" pitchFamily="2" charset="-78"/>
              </a:rPr>
              <a:t>۰.۷۶</a:t>
            </a:r>
            <a:r>
              <a:rPr lang="ar-SA" sz="2400" dirty="0" smtClean="0">
                <a:latin typeface="Arial Narrow" panose="020B0606020202030204" pitchFamily="34" charset="0"/>
                <a:cs typeface="B Mitra" panose="00000400000000000000" pitchFamily="2" charset="-78"/>
              </a:rPr>
              <a:t>، گیلان با </a:t>
            </a:r>
            <a:r>
              <a:rPr lang="ar-SA" sz="2400" dirty="0">
                <a:latin typeface="Arial Narrow" panose="020B0606020202030204" pitchFamily="34" charset="0"/>
                <a:cs typeface="B Mitra" panose="00000400000000000000" pitchFamily="2" charset="-78"/>
              </a:rPr>
              <a:t>گلستان با </a:t>
            </a:r>
            <a:r>
              <a:rPr lang="ar-SA" sz="2400" dirty="0" smtClean="0">
                <a:latin typeface="Arial Narrow" panose="020B0606020202030204" pitchFamily="34" charset="0"/>
                <a:cs typeface="B Mitra" panose="00000400000000000000" pitchFamily="2" charset="-78"/>
              </a:rPr>
              <a:t>، خراسا</a:t>
            </a:r>
            <a:r>
              <a:rPr lang="fa-IR" sz="2400" dirty="0" smtClean="0">
                <a:latin typeface="Arial Narrow" panose="020B0606020202030204" pitchFamily="34" charset="0"/>
                <a:cs typeface="B Mitra" panose="00000400000000000000" pitchFamily="2" charset="-78"/>
              </a:rPr>
              <a:t>ن</a:t>
            </a:r>
            <a:r>
              <a:rPr lang="ar-SA" sz="2400" dirty="0" smtClean="0">
                <a:latin typeface="Arial Narrow" panose="020B0606020202030204" pitchFamily="34" charset="0"/>
                <a:cs typeface="B Mitra" panose="00000400000000000000" pitchFamily="2" charset="-78"/>
              </a:rPr>
              <a:t>، </a:t>
            </a:r>
            <a:r>
              <a:rPr lang="ar-SA" sz="2400" dirty="0">
                <a:latin typeface="Arial Narrow" panose="020B0606020202030204" pitchFamily="34" charset="0"/>
                <a:cs typeface="B Mitra" panose="00000400000000000000" pitchFamily="2" charset="-78"/>
              </a:rPr>
              <a:t>باختران </a:t>
            </a:r>
            <a:r>
              <a:rPr lang="fa-IR" sz="2400" dirty="0" smtClean="0">
                <a:latin typeface="Arial Narrow" panose="020B0606020202030204" pitchFamily="34" charset="0"/>
                <a:cs typeface="B Mitra" panose="00000400000000000000" pitchFamily="2" charset="-78"/>
              </a:rPr>
              <a:t>،</a:t>
            </a:r>
            <a:r>
              <a:rPr lang="ar-SA" sz="2400" dirty="0" smtClean="0">
                <a:latin typeface="Arial Narrow" panose="020B0606020202030204" pitchFamily="34" charset="0"/>
                <a:cs typeface="B Mitra" panose="00000400000000000000" pitchFamily="2" charset="-78"/>
              </a:rPr>
              <a:t>آذربایجان باختری، </a:t>
            </a:r>
            <a:r>
              <a:rPr lang="ar-SA" sz="2400" dirty="0">
                <a:latin typeface="Arial Narrow" panose="020B0606020202030204" pitchFamily="34" charset="0"/>
                <a:cs typeface="B Mitra" panose="00000400000000000000" pitchFamily="2" charset="-78"/>
              </a:rPr>
              <a:t>سمنان </a:t>
            </a:r>
            <a:r>
              <a:rPr lang="fa-IR" sz="2400" dirty="0" smtClean="0">
                <a:latin typeface="Arial Narrow" panose="020B0606020202030204" pitchFamily="34" charset="0"/>
                <a:cs typeface="B Mitra" panose="00000400000000000000" pitchFamily="2" charset="-78"/>
              </a:rPr>
              <a:t>،</a:t>
            </a:r>
            <a:r>
              <a:rPr lang="ar-SA" sz="2400" dirty="0" smtClean="0">
                <a:latin typeface="Arial Narrow" panose="020B0606020202030204" pitchFamily="34" charset="0"/>
                <a:cs typeface="B Mitra" panose="00000400000000000000" pitchFamily="2" charset="-78"/>
              </a:rPr>
              <a:t> خوزستان، فارس </a:t>
            </a:r>
            <a:r>
              <a:rPr lang="ar-SA" sz="2400" dirty="0">
                <a:latin typeface="Arial Narrow" panose="020B0606020202030204" pitchFamily="34" charset="0"/>
                <a:cs typeface="B Mitra" panose="00000400000000000000" pitchFamily="2" charset="-78"/>
              </a:rPr>
              <a:t>و </a:t>
            </a:r>
            <a:r>
              <a:rPr lang="ar-SA" sz="2400" dirty="0" smtClean="0">
                <a:latin typeface="Arial Narrow" panose="020B0606020202030204" pitchFamily="34" charset="0"/>
                <a:cs typeface="B Mitra" panose="00000400000000000000" pitchFamily="2" charset="-78"/>
              </a:rPr>
              <a:t>کردستان</a:t>
            </a:r>
            <a:r>
              <a:rPr lang="fa-IR" sz="2400" dirty="0" smtClean="0">
                <a:latin typeface="Arial Narrow" panose="020B0606020202030204" pitchFamily="34" charset="0"/>
                <a:cs typeface="B Mitra" panose="00000400000000000000" pitchFamily="2" charset="-78"/>
              </a:rPr>
              <a:t> </a:t>
            </a:r>
            <a:r>
              <a:rPr lang="ar-SA" sz="2400" dirty="0" smtClean="0">
                <a:latin typeface="Arial Narrow" panose="020B0606020202030204" pitchFamily="34" charset="0"/>
                <a:cs typeface="B Mitra" panose="00000400000000000000" pitchFamily="2" charset="-78"/>
              </a:rPr>
              <a:t>جزء </a:t>
            </a:r>
            <a:r>
              <a:rPr lang="ar-SA" sz="2400" dirty="0">
                <a:latin typeface="Arial Narrow" panose="020B0606020202030204" pitchFamily="34" charset="0"/>
                <a:cs typeface="B Mitra" panose="00000400000000000000" pitchFamily="2" charset="-78"/>
              </a:rPr>
              <a:t>برترین‌ها از نظر سرعت دریافت محسوب می‌گردند. </a:t>
            </a:r>
          </a:p>
          <a:p>
            <a:pPr algn="r" rtl="1"/>
            <a:r>
              <a:rPr lang="ar-SA" sz="2400" dirty="0" smtClean="0">
                <a:latin typeface="Arial Narrow" panose="020B0606020202030204" pitchFamily="34" charset="0"/>
                <a:cs typeface="B Mitra" panose="00000400000000000000" pitchFamily="2" charset="-78"/>
              </a:rPr>
              <a:t>سرعت ارسال نیز به ترتیب شامل همدان، سمنان، آذربایجان باختری، بوشهر</a:t>
            </a:r>
            <a:r>
              <a:rPr lang="fa-IR" sz="2400" dirty="0" smtClean="0">
                <a:latin typeface="Arial Narrow" panose="020B0606020202030204" pitchFamily="34" charset="0"/>
                <a:cs typeface="B Mitra" panose="00000400000000000000" pitchFamily="2" charset="-78"/>
              </a:rPr>
              <a:t>،</a:t>
            </a:r>
            <a:r>
              <a:rPr lang="ar-SA" sz="2400" dirty="0" smtClean="0">
                <a:latin typeface="Arial Narrow" panose="020B0606020202030204" pitchFamily="34" charset="0"/>
                <a:cs typeface="B Mitra" panose="00000400000000000000" pitchFamily="2" charset="-78"/>
              </a:rPr>
              <a:t> خراسان ، کردستان، باختران، مازندران، خوزستان</a:t>
            </a:r>
            <a:r>
              <a:rPr lang="fa-IR" sz="2400" dirty="0" smtClean="0">
                <a:latin typeface="Arial Narrow" panose="020B0606020202030204" pitchFamily="34" charset="0"/>
                <a:cs typeface="B Mitra" panose="00000400000000000000" pitchFamily="2" charset="-78"/>
              </a:rPr>
              <a:t> </a:t>
            </a:r>
            <a:r>
              <a:rPr lang="ar-SA" sz="2400" dirty="0" smtClean="0">
                <a:latin typeface="Arial Narrow" panose="020B0606020202030204" pitchFamily="34" charset="0"/>
                <a:cs typeface="B Mitra" panose="00000400000000000000" pitchFamily="2" charset="-78"/>
              </a:rPr>
              <a:t>و گیلان</a:t>
            </a:r>
            <a:r>
              <a:rPr lang="fa-IR" sz="2400" dirty="0" smtClean="0">
                <a:latin typeface="Arial Narrow" panose="020B0606020202030204" pitchFamily="34" charset="0"/>
                <a:cs typeface="B Mitra" panose="00000400000000000000" pitchFamily="2" charset="-78"/>
              </a:rPr>
              <a:t> </a:t>
            </a:r>
            <a:r>
              <a:rPr lang="ar-SA" sz="2400" dirty="0" smtClean="0">
                <a:latin typeface="Arial Narrow" panose="020B0606020202030204" pitchFamily="34" charset="0"/>
                <a:cs typeface="B Mitra" panose="00000400000000000000" pitchFamily="2" charset="-78"/>
              </a:rPr>
              <a:t>می‌شود</a:t>
            </a:r>
            <a:r>
              <a:rPr lang="fa-IR" sz="2400" dirty="0" smtClean="0">
                <a:latin typeface="Arial Narrow" panose="020B0606020202030204" pitchFamily="34" charset="0"/>
                <a:cs typeface="B Mitra" panose="00000400000000000000" pitchFamily="2" charset="-78"/>
              </a:rPr>
              <a:t>.</a:t>
            </a:r>
            <a:endParaRPr lang="en-US" sz="2400" dirty="0">
              <a:latin typeface="Arial Narrow" panose="020B0606020202030204" pitchFamily="34" charset="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77866931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lstStyle/>
          <a:p>
            <a:pPr algn="r"/>
            <a:r>
              <a:rPr lang="fa-IR" b="1" dirty="0">
                <a:cs typeface="B Titr" panose="00000700000000000000" pitchFamily="2" charset="-78"/>
              </a:rPr>
              <a:t>متوسط سرعت و قیمت اینترنت در جهان</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pic>
        <p:nvPicPr>
          <p:cNvPr id="5" name="Picture 4" descr="irans-internet-speed-and-valueglobal-broadband">
            <a:hlinkClick r:id="rId2" tgtFrame="&quot;_blank&quot;"/>
          </p:cNvPr>
          <p:cNvPicPr/>
          <p:nvPr/>
        </p:nvPicPr>
        <p:blipFill>
          <a:blip r:embed="rId3"/>
          <a:srcRect/>
          <a:stretch>
            <a:fillRect/>
          </a:stretch>
        </p:blipFill>
        <p:spPr bwMode="auto">
          <a:xfrm>
            <a:off x="1250616" y="1445409"/>
            <a:ext cx="9860767" cy="1592068"/>
          </a:xfrm>
          <a:prstGeom prst="rect">
            <a:avLst/>
          </a:prstGeom>
          <a:noFill/>
          <a:ln w="9525">
            <a:noFill/>
            <a:miter lim="800000"/>
            <a:headEnd/>
            <a:tailEnd/>
          </a:ln>
        </p:spPr>
      </p:pic>
      <p:sp>
        <p:nvSpPr>
          <p:cNvPr id="6" name="TextBox 5"/>
          <p:cNvSpPr txBox="1"/>
          <p:nvPr/>
        </p:nvSpPr>
        <p:spPr>
          <a:xfrm>
            <a:off x="646111" y="3209191"/>
            <a:ext cx="10906981" cy="1015663"/>
          </a:xfrm>
          <a:prstGeom prst="rect">
            <a:avLst/>
          </a:prstGeom>
          <a:noFill/>
        </p:spPr>
        <p:txBody>
          <a:bodyPr wrap="square" rtlCol="0">
            <a:spAutoFit/>
          </a:bodyPr>
          <a:lstStyle/>
          <a:p>
            <a:pPr algn="r"/>
            <a:r>
              <a:rPr lang="fa-IR" sz="4200" b="1" dirty="0">
                <a:cs typeface="B Titr" panose="00000700000000000000" pitchFamily="2" charset="-78"/>
              </a:rPr>
              <a:t>متوسط سرعت و قیمت اینترنت در ایران</a:t>
            </a:r>
            <a:endParaRPr lang="en-US" sz="4200" dirty="0">
              <a:cs typeface="B Titr" panose="00000700000000000000" pitchFamily="2" charset="-78"/>
            </a:endParaRPr>
          </a:p>
          <a:p>
            <a:endParaRPr lang="en-US" dirty="0"/>
          </a:p>
        </p:txBody>
      </p:sp>
      <p:pic>
        <p:nvPicPr>
          <p:cNvPr id="7" name="Picture 6" descr="irans-internet-speed-and-iran-broadband">
            <a:hlinkClick r:id="rId4" tgtFrame="&quot;_blank&quot;"/>
          </p:cNvPr>
          <p:cNvPicPr/>
          <p:nvPr/>
        </p:nvPicPr>
        <p:blipFill>
          <a:blip r:embed="rId5"/>
          <a:srcRect/>
          <a:stretch>
            <a:fillRect/>
          </a:stretch>
        </p:blipFill>
        <p:spPr bwMode="auto">
          <a:xfrm>
            <a:off x="3174454" y="4283655"/>
            <a:ext cx="5712460" cy="1900555"/>
          </a:xfrm>
          <a:prstGeom prst="rect">
            <a:avLst/>
          </a:prstGeom>
          <a:noFill/>
          <a:ln w="9525">
            <a:noFill/>
            <a:miter lim="800000"/>
            <a:headEnd/>
            <a:tailEnd/>
          </a:ln>
        </p:spPr>
      </p:pic>
    </p:spTree>
    <p:extLst>
      <p:ext uri="{BB962C8B-B14F-4D97-AF65-F5344CB8AC3E}">
        <p14:creationId xmlns:p14="http://schemas.microsoft.com/office/powerpoint/2010/main" val="2663251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6111" y="452718"/>
            <a:ext cx="9404723" cy="1400530"/>
          </a:xfrm>
        </p:spPr>
        <p:txBody>
          <a:bodyPr>
            <a:normAutofit/>
          </a:bodyPr>
          <a:lstStyle/>
          <a:p>
            <a:pPr algn="r"/>
            <a:r>
              <a:rPr lang="fa-IR" b="1" dirty="0">
                <a:cs typeface="B Titr" panose="00000700000000000000" pitchFamily="2" charset="-78"/>
              </a:rPr>
              <a:t>وضعیت ایران در رتبه‌بندی سرعت </a:t>
            </a:r>
            <a:r>
              <a:rPr lang="fa-IR" b="1" dirty="0" smtClean="0">
                <a:cs typeface="B Titr" panose="00000700000000000000" pitchFamily="2" charset="-78"/>
              </a:rPr>
              <a:t>اینترنت</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a:xfrm>
            <a:off x="6339673" y="2052918"/>
            <a:ext cx="4352438" cy="4195481"/>
          </a:xfrm>
        </p:spPr>
        <p:txBody>
          <a:bodyPr>
            <a:normAutofit/>
          </a:bodyPr>
          <a:lstStyle/>
          <a:p>
            <a:pPr algn="r" rtl="1"/>
            <a:r>
              <a:rPr lang="fa-IR" sz="2400" dirty="0">
                <a:cs typeface="B Mitra" panose="00000400000000000000" pitchFamily="2" charset="-78"/>
              </a:rPr>
              <a:t> ایران در رتبه‌بندی سرعت </a:t>
            </a:r>
            <a:r>
              <a:rPr lang="fa-IR" sz="2400" dirty="0" smtClean="0">
                <a:cs typeface="B Mitra" panose="00000400000000000000" pitchFamily="2" charset="-78"/>
              </a:rPr>
              <a:t>دانلود </a:t>
            </a:r>
            <a:r>
              <a:rPr lang="fa-IR" sz="2400" dirty="0">
                <a:cs typeface="B Mitra" panose="00000400000000000000" pitchFamily="2" charset="-78"/>
              </a:rPr>
              <a:t>در جهان، </a:t>
            </a:r>
            <a:endParaRPr lang="en-US" sz="2400" dirty="0" smtClean="0">
              <a:cs typeface="B Mitra" panose="00000400000000000000" pitchFamily="2" charset="-78"/>
            </a:endParaRPr>
          </a:p>
          <a:p>
            <a:pPr marL="0" indent="0" algn="r" rtl="1">
              <a:buNone/>
            </a:pPr>
            <a:r>
              <a:rPr lang="fa-IR" sz="2400" dirty="0" smtClean="0">
                <a:cs typeface="B Mitra" panose="00000400000000000000" pitchFamily="2" charset="-78"/>
              </a:rPr>
              <a:t>در رتبه</a:t>
            </a:r>
            <a:r>
              <a:rPr lang="en-US" sz="2400" dirty="0" smtClean="0">
                <a:latin typeface="Arial Narrow" panose="020B0606020202030204" pitchFamily="34" charset="0"/>
                <a:cs typeface="B Mitra" panose="00000400000000000000" pitchFamily="2" charset="-78"/>
              </a:rPr>
              <a:t>181</a:t>
            </a:r>
            <a:r>
              <a:rPr lang="en-US" sz="2400" dirty="0" smtClean="0">
                <a:cs typeface="B Mitra" panose="00000400000000000000" pitchFamily="2" charset="-78"/>
              </a:rPr>
              <a:t> </a:t>
            </a:r>
            <a:endParaRPr lang="fa-IR" sz="2400" dirty="0" smtClean="0">
              <a:cs typeface="B Mitra" panose="00000400000000000000" pitchFamily="2" charset="-78"/>
            </a:endParaRPr>
          </a:p>
          <a:p>
            <a:pPr algn="r" rtl="1"/>
            <a:r>
              <a:rPr lang="fa-IR" sz="2400" dirty="0" smtClean="0">
                <a:cs typeface="B Mitra" panose="00000400000000000000" pitchFamily="2" charset="-78"/>
              </a:rPr>
              <a:t>80 </a:t>
            </a:r>
            <a:r>
              <a:rPr lang="fa-IR" sz="2400" dirty="0">
                <a:cs typeface="B Mitra" panose="00000400000000000000" pitchFamily="2" charset="-78"/>
              </a:rPr>
              <a:t>درصد پهنای باند داخلی است. یعنی شبکه‌‌ای دارد که بی‌نیاز از ارتباطات خارجی، 80 درصد ارتباطات کره در آن داخل به گردش در می‌آید.</a:t>
            </a:r>
            <a:br>
              <a:rPr lang="fa-IR" sz="2400" dirty="0">
                <a:cs typeface="B Mitra" panose="00000400000000000000" pitchFamily="2" charset="-78"/>
              </a:rPr>
            </a:br>
            <a:endParaRPr lang="en-US" sz="2400" dirty="0">
              <a:cs typeface="B Mitra" panose="00000400000000000000" pitchFamily="2" charset="-78"/>
            </a:endParaRPr>
          </a:p>
          <a:p>
            <a:pPr marL="0" indent="0" algn="r" rtl="1">
              <a:buNone/>
            </a:pPr>
            <a:endParaRPr lang="fa-IR" sz="2400" dirty="0" smtClean="0">
              <a:cs typeface="B Mitra" panose="00000400000000000000" pitchFamily="2" charset="-78"/>
            </a:endParaRPr>
          </a:p>
          <a:p>
            <a:pPr marL="0" indent="0" algn="r" rtl="1">
              <a:buNone/>
            </a:pPr>
            <a:endParaRPr lang="en-US" sz="2400" dirty="0" smtClean="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11" y="1268187"/>
            <a:ext cx="2478676" cy="5311447"/>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638" y="1197422"/>
            <a:ext cx="2508163" cy="53963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170" y="1210715"/>
            <a:ext cx="2079408" cy="535337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9514" y="1217641"/>
            <a:ext cx="2019731" cy="5353371"/>
          </a:xfrm>
          <a:prstGeom prst="rect">
            <a:avLst/>
          </a:prstGeom>
        </p:spPr>
      </p:pic>
    </p:spTree>
    <p:extLst>
      <p:ext uri="{BB962C8B-B14F-4D97-AF65-F5344CB8AC3E}">
        <p14:creationId xmlns:p14="http://schemas.microsoft.com/office/powerpoint/2010/main" val="2353798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114" y="452718"/>
            <a:ext cx="9404723" cy="1400530"/>
          </a:xfrm>
        </p:spPr>
        <p:txBody>
          <a:bodyPr>
            <a:normAutofit fontScale="90000"/>
          </a:bodyPr>
          <a:lstStyle/>
          <a:p>
            <a:pPr algn="r"/>
            <a:r>
              <a:rPr lang="fa-IR" sz="3600" b="1" dirty="0">
                <a:cs typeface="B Jadid" panose="00000700000000000000" pitchFamily="2" charset="-78"/>
              </a:rPr>
              <a:t>وضعیت </a:t>
            </a:r>
            <a:r>
              <a:rPr lang="fa-IR" sz="3600" b="1" dirty="0" smtClean="0">
                <a:cs typeface="B Jadid" panose="00000700000000000000" pitchFamily="2" charset="-78"/>
              </a:rPr>
              <a:t>ایران در رتبه‌بندی سرعت</a:t>
            </a:r>
            <a:r>
              <a:rPr lang="fa-IR" sz="3600" b="1" dirty="0">
                <a:cs typeface="B Jadid" panose="00000700000000000000" pitchFamily="2" charset="-78"/>
              </a:rPr>
              <a:t/>
            </a:r>
            <a:br>
              <a:rPr lang="fa-IR" sz="3600" b="1" dirty="0">
                <a:cs typeface="B Jadid" panose="00000700000000000000" pitchFamily="2" charset="-78"/>
              </a:rPr>
            </a:br>
            <a:r>
              <a:rPr lang="fa-IR" sz="3600" b="1" dirty="0" smtClean="0">
                <a:cs typeface="B Jadid" panose="00000700000000000000" pitchFamily="2" charset="-78"/>
              </a:rPr>
              <a:t> اینترنت موبایل </a:t>
            </a:r>
            <a:r>
              <a:rPr lang="fa-IR" sz="3600" b="1" dirty="0">
                <a:cs typeface="B Jadid" panose="00000700000000000000" pitchFamily="2" charset="-78"/>
              </a:rPr>
              <a:t>در جهان</a:t>
            </a:r>
            <a:r>
              <a:rPr lang="en-US" sz="3600" dirty="0">
                <a:cs typeface="B Jadid" panose="00000700000000000000" pitchFamily="2" charset="-78"/>
              </a:rPr>
              <a:t/>
            </a:r>
            <a:br>
              <a:rPr lang="en-US" sz="3600" dirty="0">
                <a:cs typeface="B Jadid" panose="00000700000000000000" pitchFamily="2" charset="-78"/>
              </a:rPr>
            </a:br>
            <a:endParaRPr lang="en-US" sz="3600" dirty="0">
              <a:cs typeface="B Jadid" panose="00000700000000000000" pitchFamily="2" charset="-78"/>
            </a:endParaRPr>
          </a:p>
        </p:txBody>
      </p:sp>
      <p:sp>
        <p:nvSpPr>
          <p:cNvPr id="3" name="Content Placeholder 2"/>
          <p:cNvSpPr>
            <a:spLocks noGrp="1"/>
          </p:cNvSpPr>
          <p:nvPr>
            <p:ph idx="1"/>
          </p:nvPr>
        </p:nvSpPr>
        <p:spPr>
          <a:xfrm>
            <a:off x="6106506" y="2052918"/>
            <a:ext cx="3944328" cy="4195481"/>
          </a:xfrm>
        </p:spPr>
        <p:txBody>
          <a:bodyPr>
            <a:noAutofit/>
          </a:bodyPr>
          <a:lstStyle/>
          <a:p>
            <a:pPr algn="r" rtl="1"/>
            <a:r>
              <a:rPr lang="fa-IR" sz="2400" dirty="0">
                <a:cs typeface="B Mitra" panose="00000400000000000000" pitchFamily="2" charset="-78"/>
              </a:rPr>
              <a:t>رتبه‌بندی دیگری که حائز اهمیت است، رنکینگ سرعت دانلود اینترنت موبایل است. در این رتبه‌بندی ایران در جایگاه ۹۸ از میان ۱۱۴ کشور جهان قرار دارد، یعنی تنها ۱۵ پله با رتبه آخر اختلاف دارد</a:t>
            </a:r>
            <a:r>
              <a:rPr lang="fa-IR" sz="2400" dirty="0" smtClean="0">
                <a:cs typeface="B Mitra" panose="00000400000000000000" pitchFamily="2" charset="-78"/>
              </a:rPr>
              <a:t>.</a:t>
            </a:r>
          </a:p>
          <a:p>
            <a:pPr algn="r" rtl="1"/>
            <a:r>
              <a:rPr lang="fa-IR" sz="2400" dirty="0">
                <a:cs typeface="B Mitra" panose="00000400000000000000" pitchFamily="2" charset="-78"/>
              </a:rPr>
              <a:t>در رتبه‌بندی سرعت آپلود اینترنت موبایل در جهان نیز، ایران </a:t>
            </a:r>
            <a:r>
              <a:rPr lang="fa-IR" sz="2400" dirty="0" smtClean="0">
                <a:cs typeface="B Mitra" panose="00000400000000000000" pitchFamily="2" charset="-78"/>
              </a:rPr>
              <a:t>در </a:t>
            </a:r>
            <a:r>
              <a:rPr lang="fa-IR" sz="2400" dirty="0">
                <a:cs typeface="B Mitra" panose="00000400000000000000" pitchFamily="2" charset="-78"/>
              </a:rPr>
              <a:t>جایگاه ۹۶ از بین ۱۱۴ کشور جهان قرار </a:t>
            </a:r>
            <a:r>
              <a:rPr lang="fa-IR" sz="2400" dirty="0" smtClean="0">
                <a:cs typeface="B Mitra" panose="00000400000000000000" pitchFamily="2" charset="-78"/>
              </a:rPr>
              <a:t>دارد</a:t>
            </a:r>
            <a:r>
              <a:rPr lang="en-US" sz="2400" dirty="0" smtClean="0">
                <a:cs typeface="B Mitra" panose="00000400000000000000" pitchFamily="2" charset="-78"/>
              </a:rPr>
              <a:t>.</a:t>
            </a:r>
            <a:endParaRPr lang="en-US" sz="2400"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pic>
        <p:nvPicPr>
          <p:cNvPr id="5" name="Picture 4" descr="irans-internet-speed-and-value-iran-mobile-download-speed">
            <a:hlinkClick r:id="rId2" tgtFrame="&quot;_blank&quot;"/>
          </p:cNvPr>
          <p:cNvPicPr/>
          <p:nvPr/>
        </p:nvPicPr>
        <p:blipFill>
          <a:blip r:embed="rId3"/>
          <a:srcRect/>
          <a:stretch>
            <a:fillRect/>
          </a:stretch>
        </p:blipFill>
        <p:spPr bwMode="auto">
          <a:xfrm>
            <a:off x="419202" y="452718"/>
            <a:ext cx="4377055" cy="6092825"/>
          </a:xfrm>
          <a:prstGeom prst="rect">
            <a:avLst/>
          </a:prstGeom>
          <a:noFill/>
          <a:ln w="9525">
            <a:noFill/>
            <a:miter lim="800000"/>
            <a:headEnd/>
            <a:tailEnd/>
          </a:ln>
        </p:spPr>
      </p:pic>
      <p:pic>
        <p:nvPicPr>
          <p:cNvPr id="6" name="Picture 5" descr="irans-internet-speed-and-value-world-top-mobile-download-speed">
            <a:hlinkClick r:id="rId4" tgtFrame="&quot;_blank&quot;"/>
          </p:cNvPr>
          <p:cNvPicPr/>
          <p:nvPr/>
        </p:nvPicPr>
        <p:blipFill>
          <a:blip r:embed="rId5"/>
          <a:srcRect/>
          <a:stretch>
            <a:fillRect/>
          </a:stretch>
        </p:blipFill>
        <p:spPr bwMode="auto">
          <a:xfrm>
            <a:off x="5100425" y="1862523"/>
            <a:ext cx="4907188" cy="4606016"/>
          </a:xfrm>
          <a:prstGeom prst="rect">
            <a:avLst/>
          </a:prstGeom>
          <a:noFill/>
          <a:ln w="9525">
            <a:noFill/>
            <a:miter lim="800000"/>
            <a:headEnd/>
            <a:tailEnd/>
          </a:ln>
        </p:spPr>
      </p:pic>
    </p:spTree>
    <p:extLst>
      <p:ext uri="{BB962C8B-B14F-4D97-AF65-F5344CB8AC3E}">
        <p14:creationId xmlns:p14="http://schemas.microsoft.com/office/powerpoint/2010/main" val="2164585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1748</TotalTime>
  <Words>2733</Words>
  <Application>Microsoft Office PowerPoint</Application>
  <PresentationFormat>Widescreen</PresentationFormat>
  <Paragraphs>162</Paragraphs>
  <Slides>38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Narrow</vt:lpstr>
      <vt:lpstr>B Jadid</vt:lpstr>
      <vt:lpstr>B Mitra</vt:lpstr>
      <vt:lpstr>B Titr</vt:lpstr>
      <vt:lpstr>Calibri</vt:lpstr>
      <vt:lpstr>Century Gothic</vt:lpstr>
      <vt:lpstr>Times New Roman</vt:lpstr>
      <vt:lpstr>Wingdings 3</vt:lpstr>
      <vt:lpstr>Ion</vt:lpstr>
      <vt:lpstr>مقایسه جزئی اینترنت         در کشور های متفاوت</vt:lpstr>
      <vt:lpstr>تاریخچه اینترنت در جهان</vt:lpstr>
      <vt:lpstr>تاریخچه اینترنت در ایران</vt:lpstr>
      <vt:lpstr>درصد کاربران در قاره ها</vt:lpstr>
      <vt:lpstr>سرعت download در قاره‌های جهان </vt:lpstr>
      <vt:lpstr>سرعت اینترنت در کشور ایران </vt:lpstr>
      <vt:lpstr>متوسط سرعت و قیمت اینترنت در جهان </vt:lpstr>
      <vt:lpstr>وضعیت ایران در رتبه‌بندی سرعت اینترنت </vt:lpstr>
      <vt:lpstr>وضعیت ایران در رتبه‌بندی سرعت  اینترنت موبایل در جهان </vt:lpstr>
      <vt:lpstr>وضعیت ایران در رتبه‌بندی قیمت اینترنت در جهان</vt:lpstr>
      <vt:lpstr>رتبه‌بندی قیمت اینترنت در جهان</vt:lpstr>
      <vt:lpstr>تاریخچه فیلترینگ در آمریکا</vt:lpstr>
      <vt:lpstr>تاریخچه فیلترینگ در آمریکا</vt:lpstr>
      <vt:lpstr>PowerPoint Presentation</vt:lpstr>
      <vt:lpstr>ایران؛ قربانی اصلی جاسوسی اطلاعات در جهان با 14 میلیارد بسته دیتا  </vt:lpstr>
      <vt:lpstr>PowerPoint Presentation</vt:lpstr>
      <vt:lpstr>فیلترینگ در فرانسه</vt:lpstr>
      <vt:lpstr>استرالیا</vt:lpstr>
      <vt:lpstr>هندوستان</vt:lpstr>
      <vt:lpstr>تایلند</vt:lpstr>
      <vt:lpstr>PowerPoint Presentation</vt:lpstr>
      <vt:lpstr>مقایسه موتور های جستجو</vt:lpstr>
      <vt:lpstr>موتور جستجو در چین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وضعیت کشورهای آسیایی در رتبه بندی برترین دانشگاهها در علوم کامپیوتر </vt:lpstr>
      <vt:lpstr>میزان تولید علم کشورها در علوم کامپیوتر</vt:lpstr>
      <vt:lpstr>آمار مهندسین نرم افزار در کشورها</vt:lpstr>
      <vt:lpstr>ارتش سایبری ایران</vt:lpstr>
      <vt:lpstr>ایران در مقابله با حملات سایبری رتبه ششم دنیا را از آن خود کرد </vt:lpstr>
      <vt:lpstr>تواناییهای ارتش سایبر ایران:</vt:lpstr>
      <vt:lpstr>آمارحملات اینترنتی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مقایسه اینترنت در کشور های مختلف</dc:title>
  <dc:creator>MehrSystem</dc:creator>
  <cp:lastModifiedBy>elham sadeghi</cp:lastModifiedBy>
  <cp:revision>107</cp:revision>
  <dcterms:created xsi:type="dcterms:W3CDTF">2015-12-08T06:00:37Z</dcterms:created>
  <dcterms:modified xsi:type="dcterms:W3CDTF">2015-12-13T14:39:42Z</dcterms:modified>
</cp:coreProperties>
</file>