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9" autoAdjust="0"/>
    <p:restoredTop sz="94676"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1140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8" name="Slide Number Placeholder 7"/>
          <p:cNvSpPr>
            <a:spLocks noGrp="1"/>
          </p:cNvSpPr>
          <p:nvPr>
            <p:ph type="sldNum" sz="quarter" idx="11"/>
          </p:nvPr>
        </p:nvSpPr>
        <p:spPr/>
        <p:txBody>
          <a:bodyPr/>
          <a:lstStyle/>
          <a:p>
            <a:fld id="{6632EFEE-9F0E-465C-9C67-C9C5974EDA3E}" type="slidenum">
              <a:rPr lang="fa-IR" smtClean="0"/>
              <a:pPr/>
              <a:t>‹#›</a:t>
            </a:fld>
            <a:endParaRPr lang="fa-IR"/>
          </a:p>
        </p:txBody>
      </p:sp>
      <p:sp>
        <p:nvSpPr>
          <p:cNvPr id="9" name="Footer Placeholder 8"/>
          <p:cNvSpPr>
            <a:spLocks noGrp="1"/>
          </p:cNvSpPr>
          <p:nvPr>
            <p:ph type="ftr" sz="quarter" idx="12"/>
          </p:nvPr>
        </p:nvSpPr>
        <p:spPr/>
        <p:txBody>
          <a:bodyPr/>
          <a:lstStyle/>
          <a:p>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632EFEE-9F0E-465C-9C67-C9C5974EDA3E}" type="slidenum">
              <a:rPr lang="fa-IR" smtClean="0"/>
              <a:pPr/>
              <a:t>‹#›</a:t>
            </a:fld>
            <a:endParaRPr lang="fa-IR"/>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632EFEE-9F0E-465C-9C67-C9C5974EDA3E}" type="slidenum">
              <a:rPr lang="fa-IR" smtClean="0"/>
              <a:pPr/>
              <a:t>‹#›</a:t>
            </a:fld>
            <a:endParaRPr lang="fa-I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B0C56-0DE5-4511-8E0A-AE6C15E4D867}" type="datetimeFigureOut">
              <a:rPr lang="fa-IR" smtClean="0"/>
              <a:pPr/>
              <a:t>1435/10/10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632EFEE-9F0E-465C-9C67-C9C5974EDA3E}"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023B0C56-0DE5-4511-8E0A-AE6C15E4D867}" type="datetimeFigureOut">
              <a:rPr lang="fa-IR" smtClean="0"/>
              <a:pPr/>
              <a:t>1435/10/10</a:t>
            </a:fld>
            <a:endParaRPr lang="fa-I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6632EFEE-9F0E-465C-9C67-C9C5974EDA3E}" type="slidenum">
              <a:rPr lang="fa-IR" smtClean="0"/>
              <a:pPr/>
              <a:t>‹#›</a:t>
            </a:fld>
            <a:endParaRPr lang="fa-I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fa-I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r" defTabSz="914400" rtl="1"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r" defTabSz="914400" rtl="1"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r" defTabSz="914400" rtl="1"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r" defTabSz="914400" rtl="1"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1"/>
            </a:gs>
            <a:gs pos="65000">
              <a:schemeClr val="bg2">
                <a:tint val="100000"/>
                <a:shade val="95000"/>
                <a:satMod val="100000"/>
                <a:lumMod val="100000"/>
              </a:schemeClr>
            </a:gs>
            <a:gs pos="100000">
              <a:schemeClr val="bg2">
                <a:tint val="88000"/>
                <a:shade val="100000"/>
                <a:satMod val="400000"/>
                <a:lumMod val="100000"/>
              </a:schemeClr>
            </a:gs>
          </a:gsLst>
          <a:lin ang="5400000" scaled="0"/>
        </a:gradFill>
        <a:effectLst/>
      </p:bgPr>
    </p:bg>
    <p:spTree>
      <p:nvGrpSpPr>
        <p:cNvPr id="1" name=""/>
        <p:cNvGrpSpPr/>
        <p:nvPr/>
      </p:nvGrpSpPr>
      <p:grpSpPr>
        <a:xfrm>
          <a:off x="0" y="0"/>
          <a:ext cx="0" cy="0"/>
          <a:chOff x="0" y="0"/>
          <a:chExt cx="0" cy="0"/>
        </a:xfrm>
      </p:grpSpPr>
      <p:pic>
        <p:nvPicPr>
          <p:cNvPr id="9" name="Picture 8" descr="bahar1.jpg"/>
          <p:cNvPicPr>
            <a:picLocks noChangeAspect="1"/>
          </p:cNvPicPr>
          <p:nvPr/>
        </p:nvPicPr>
        <p:blipFill>
          <a:blip r:embed="rId2" cstate="print"/>
          <a:stretch>
            <a:fillRect/>
          </a:stretch>
        </p:blipFill>
        <p:spPr>
          <a:xfrm>
            <a:off x="0" y="0"/>
            <a:ext cx="9144000" cy="6858000"/>
          </a:xfrm>
          <a:prstGeom prst="rect">
            <a:avLst/>
          </a:prstGeom>
        </p:spPr>
      </p:pic>
      <p:sp>
        <p:nvSpPr>
          <p:cNvPr id="10" name="Rectangle 9"/>
          <p:cNvSpPr/>
          <p:nvPr/>
        </p:nvSpPr>
        <p:spPr>
          <a:xfrm>
            <a:off x="0" y="285728"/>
            <a:ext cx="8858280" cy="1015663"/>
          </a:xfrm>
          <a:prstGeom prst="rect">
            <a:avLst/>
          </a:prstGeom>
        </p:spPr>
        <p:txBody>
          <a:bodyPr wrap="square">
            <a:spAutoFit/>
          </a:bodyPr>
          <a:lstStyle/>
          <a:p>
            <a:pPr algn="ctr"/>
            <a:r>
              <a:rPr lang="fa-IR" sz="6000" dirty="0" smtClean="0">
                <a:solidFill>
                  <a:schemeClr val="bg1"/>
                </a:solidFill>
                <a:cs typeface="B Farnaz" pitchFamily="2" charset="-78"/>
              </a:rPr>
              <a:t>به نام </a:t>
            </a:r>
            <a:r>
              <a:rPr lang="fa-IR" sz="6000" dirty="0" smtClean="0">
                <a:solidFill>
                  <a:schemeClr val="bg1"/>
                </a:solidFill>
                <a:cs typeface="B Farnaz" pitchFamily="2" charset="-78"/>
              </a:rPr>
              <a:t>خداوند بخشنده و مهربان</a:t>
            </a:r>
            <a:endParaRPr lang="fa-IR" sz="6000" dirty="0">
              <a:solidFill>
                <a:schemeClr val="bg1"/>
              </a:solidFill>
              <a:cs typeface="B Farnaz" pitchFamily="2" charset="-78"/>
            </a:endParaRPr>
          </a:p>
        </p:txBody>
      </p:sp>
    </p:spTree>
    <p:extLst>
      <p:ext uri="{BB962C8B-B14F-4D97-AF65-F5344CB8AC3E}">
        <p14:creationId xmlns="" xmlns:p14="http://schemas.microsoft.com/office/powerpoint/2010/main" val="1444073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268760"/>
            <a:ext cx="7315200" cy="1154097"/>
          </a:xfrm>
        </p:spPr>
        <p:txBody>
          <a:bodyPr>
            <a:normAutofit fontScale="90000"/>
          </a:bodyPr>
          <a:lstStyle/>
          <a:p>
            <a:pPr lvl="1" algn="r">
              <a:spcBef>
                <a:spcPct val="0"/>
              </a:spcBef>
            </a:pPr>
            <a:r>
              <a:rPr lang="fa-IR" dirty="0"/>
              <a:t> </a:t>
            </a:r>
            <a:r>
              <a:rPr lang="en-US" dirty="0"/>
              <a:t/>
            </a:r>
            <a:br>
              <a:rPr lang="en-US" dirty="0"/>
            </a:br>
            <a:r>
              <a:rPr lang="fa-IR" dirty="0"/>
              <a:t> </a:t>
            </a:r>
            <a:r>
              <a:rPr lang="en-US" dirty="0"/>
              <a:t/>
            </a:r>
            <a:br>
              <a:rPr lang="en-US" dirty="0"/>
            </a:br>
            <a:r>
              <a:rPr lang="fa-IR" sz="4000" dirty="0" smtClean="0"/>
              <a:t>ماده </a:t>
            </a:r>
            <a:r>
              <a:rPr lang="fa-IR" sz="4000" dirty="0"/>
              <a:t>77:</a:t>
            </a:r>
            <a:r>
              <a:rPr lang="en-US" dirty="0"/>
              <a:t/>
            </a:r>
            <a:br>
              <a:rPr lang="en-US" dirty="0"/>
            </a:br>
            <a:endParaRPr lang="fa-IR" dirty="0"/>
          </a:p>
        </p:txBody>
      </p:sp>
      <p:sp>
        <p:nvSpPr>
          <p:cNvPr id="3" name="Content Placeholder 2"/>
          <p:cNvSpPr>
            <a:spLocks noGrp="1"/>
          </p:cNvSpPr>
          <p:nvPr>
            <p:ph idx="1"/>
          </p:nvPr>
        </p:nvSpPr>
        <p:spPr>
          <a:xfrm>
            <a:off x="914400" y="2852936"/>
            <a:ext cx="7315200" cy="3456424"/>
          </a:xfrm>
        </p:spPr>
        <p:txBody>
          <a:bodyPr>
            <a:normAutofit/>
          </a:bodyPr>
          <a:lstStyle/>
          <a:p>
            <a:pPr algn="justLow"/>
            <a:r>
              <a:rPr lang="fa-IR" sz="2800" dirty="0" smtClean="0"/>
              <a:t>تعطیلات </a:t>
            </a:r>
            <a:r>
              <a:rPr lang="fa-IR" sz="2800" dirty="0"/>
              <a:t>رسمی بین مرخصی های استحقاقی جزء مرخصی محسوب نمی شود.</a:t>
            </a:r>
            <a:endParaRPr lang="en-US" sz="2800" dirty="0"/>
          </a:p>
          <a:p>
            <a:pPr algn="justLow"/>
            <a:endParaRPr lang="fa-IR" sz="2800" dirty="0"/>
          </a:p>
        </p:txBody>
      </p:sp>
    </p:spTree>
    <p:extLst>
      <p:ext uri="{BB962C8B-B14F-4D97-AF65-F5344CB8AC3E}">
        <p14:creationId xmlns="" xmlns:p14="http://schemas.microsoft.com/office/powerpoint/2010/main" val="83066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26"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36712"/>
            <a:ext cx="7315200" cy="1154097"/>
          </a:xfrm>
        </p:spPr>
        <p:txBody>
          <a:bodyPr>
            <a:normAutofit fontScale="90000"/>
          </a:bodyPr>
          <a:lstStyle/>
          <a:p>
            <a:pPr algn="r"/>
            <a:r>
              <a:rPr lang="fa-IR" dirty="0"/>
              <a:t>ماده 78:</a:t>
            </a:r>
            <a:r>
              <a:rPr lang="en-US" dirty="0"/>
              <a:t/>
            </a:r>
            <a:br>
              <a:rPr lang="en-US" dirty="0"/>
            </a:br>
            <a:endParaRPr lang="fa-IR" dirty="0"/>
          </a:p>
        </p:txBody>
      </p:sp>
      <p:sp>
        <p:nvSpPr>
          <p:cNvPr id="3" name="Content Placeholder 2"/>
          <p:cNvSpPr>
            <a:spLocks noGrp="1"/>
          </p:cNvSpPr>
          <p:nvPr>
            <p:ph idx="1"/>
          </p:nvPr>
        </p:nvSpPr>
        <p:spPr>
          <a:xfrm>
            <a:off x="899592" y="1700808"/>
            <a:ext cx="7315200" cy="3611535"/>
          </a:xfrm>
        </p:spPr>
        <p:txBody>
          <a:bodyPr>
            <a:noAutofit/>
          </a:bodyPr>
          <a:lstStyle/>
          <a:p>
            <a:pPr algn="justLow"/>
            <a:r>
              <a:rPr lang="fa-IR" sz="1700" dirty="0" smtClean="0"/>
              <a:t>کارمندان رسمی </a:t>
            </a:r>
            <a:r>
              <a:rPr lang="fa-IR" sz="1700" dirty="0"/>
              <a:t>، رسمی آزمایشی و پیمانی می توانند در طول مدت خدمت خود با موافقت موسسه حداکثر </a:t>
            </a:r>
            <a:r>
              <a:rPr lang="fa-IR" sz="1700" dirty="0" smtClean="0"/>
              <a:t>3 </a:t>
            </a:r>
            <a:r>
              <a:rPr lang="fa-IR" sz="1700" dirty="0"/>
              <a:t>سال از مرخصی بدون حقوق استفاده نمایند و در صورتی که کسب مرخصی برای ادامه تحصیلات عالی در رشته مربوط به شغل کارمندان یا نیاز موسسه باشد ، تا مدت 2 سال دیگر قابل افزایش خواهد بود. احتساب مدت مرخصی بدون </a:t>
            </a:r>
            <a:r>
              <a:rPr lang="fa-IR" sz="1700" dirty="0" smtClean="0"/>
              <a:t>حقــــوق </a:t>
            </a:r>
            <a:r>
              <a:rPr lang="fa-IR" sz="1700" dirty="0"/>
              <a:t>کارمندان که بابت ادامه تحصیل </a:t>
            </a:r>
            <a:r>
              <a:rPr lang="fa-IR" sz="1700" dirty="0" smtClean="0"/>
              <a:t>اعطــا </a:t>
            </a:r>
            <a:r>
              <a:rPr lang="fa-IR" sz="1700" dirty="0"/>
              <a:t>می شود ، از لحاظ بازنشستگی با پرداخت کسور مربوط توسط کارمندان موسسه (اعم از سهم مستخدم و کارفرما) طبق دستور العملی خواهد بود که توسط هیات امناء تصویب می شود.</a:t>
            </a:r>
            <a:endParaRPr lang="en-US" sz="1700" dirty="0"/>
          </a:p>
          <a:p>
            <a:pPr algn="justLow"/>
            <a:r>
              <a:rPr lang="fa-IR" sz="1700" dirty="0">
                <a:solidFill>
                  <a:srgbClr val="FFFF00"/>
                </a:solidFill>
              </a:rPr>
              <a:t>تبصره ا:</a:t>
            </a:r>
            <a:endParaRPr lang="en-US" sz="1700" dirty="0">
              <a:solidFill>
                <a:srgbClr val="FFFF00"/>
              </a:solidFill>
            </a:endParaRPr>
          </a:p>
          <a:p>
            <a:pPr algn="justLow"/>
            <a:r>
              <a:rPr lang="fa-IR" sz="1700" dirty="0"/>
              <a:t>مدت مرخصی بدون حقوق و ماموریت آموزشی مورد استفاده کارمندان رسمی آزمایشی به عنوان طول دوره مورد نیاز خدمت آزمایشی مندرج درماده 36 این آیین نامه محسوب نمی شود.</a:t>
            </a:r>
            <a:endParaRPr lang="en-US" sz="1700" dirty="0"/>
          </a:p>
          <a:p>
            <a:pPr algn="justLow"/>
            <a:r>
              <a:rPr lang="fa-IR" sz="1700" dirty="0">
                <a:solidFill>
                  <a:srgbClr val="FFFF00"/>
                </a:solidFill>
              </a:rPr>
              <a:t>تبصره 2:</a:t>
            </a:r>
            <a:endParaRPr lang="en-US" sz="1700" dirty="0">
              <a:solidFill>
                <a:srgbClr val="FFFF00"/>
              </a:solidFill>
            </a:endParaRPr>
          </a:p>
          <a:p>
            <a:pPr algn="justLow"/>
            <a:r>
              <a:rPr lang="fa-IR" sz="1700" dirty="0"/>
              <a:t>کارمندان می توانند با رعایت ماده 30 قانون برنامه پنجم توسعه با موافقت موسسه برابر دستورالعملی که به تصویب هیئت رئیسه می رسد، از مرخصی بدون حقوق بدون محدودیت زمان استفاده نمایند.</a:t>
            </a:r>
            <a:endParaRPr lang="en-US" sz="1700" dirty="0"/>
          </a:p>
          <a:p>
            <a:pPr algn="justLow"/>
            <a:r>
              <a:rPr lang="fa-IR" sz="1700" dirty="0">
                <a:solidFill>
                  <a:srgbClr val="FFFF00"/>
                </a:solidFill>
              </a:rPr>
              <a:t>تبصره 3:</a:t>
            </a:r>
            <a:endParaRPr lang="en-US" sz="1700" dirty="0">
              <a:solidFill>
                <a:srgbClr val="FFFF00"/>
              </a:solidFill>
            </a:endParaRPr>
          </a:p>
          <a:p>
            <a:pPr algn="justLow"/>
            <a:r>
              <a:rPr lang="fa-IR" sz="1700" dirty="0"/>
              <a:t>کارمندان موسسه که همسر ایشان جهت ماموریت یا ادامه تحصیل اعزام می شوند می توانند حداکثر به مدت 6 سال (بدون محاسبه مرخصی بدون حقوق استفاده شده قبلی) از مرخصی بدون حقوق استفاده نمایند.</a:t>
            </a:r>
            <a:endParaRPr lang="en-US" sz="1700" dirty="0"/>
          </a:p>
          <a:p>
            <a:pPr algn="justLow"/>
            <a:endParaRPr lang="fa-IR" sz="1700" dirty="0"/>
          </a:p>
        </p:txBody>
      </p:sp>
    </p:spTree>
    <p:extLst>
      <p:ext uri="{BB962C8B-B14F-4D97-AF65-F5344CB8AC3E}">
        <p14:creationId xmlns="" xmlns:p14="http://schemas.microsoft.com/office/powerpoint/2010/main" val="157888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6"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par>
                          <p:cTn id="14" fill="hold">
                            <p:stCondLst>
                              <p:cond delay="2500"/>
                            </p:stCondLst>
                            <p:childTnLst>
                              <p:par>
                                <p:cTn id="15" presetID="6" presetClass="entr" presetSubtype="16"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par>
                          <p:cTn id="18" fill="hold">
                            <p:stCondLst>
                              <p:cond delay="4500"/>
                            </p:stCondLst>
                            <p:childTnLst>
                              <p:par>
                                <p:cTn id="19" presetID="6" presetClass="entr" presetSubtype="16"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childTnLst>
                          </p:cTn>
                        </p:par>
                        <p:par>
                          <p:cTn id="22" fill="hold">
                            <p:stCondLst>
                              <p:cond delay="6500"/>
                            </p:stCondLst>
                            <p:childTnLst>
                              <p:par>
                                <p:cTn id="23" presetID="6" presetClass="entr" presetSubtype="16"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ircle(in)">
                                      <p:cBhvr>
                                        <p:cTn id="25" dur="2000"/>
                                        <p:tgtEl>
                                          <p:spTgt spid="3">
                                            <p:txEl>
                                              <p:pRg st="3" end="3"/>
                                            </p:txEl>
                                          </p:spTgt>
                                        </p:tgtEl>
                                      </p:cBhvr>
                                    </p:animEffect>
                                  </p:childTnLst>
                                </p:cTn>
                              </p:par>
                            </p:childTnLst>
                          </p:cTn>
                        </p:par>
                        <p:par>
                          <p:cTn id="26" fill="hold">
                            <p:stCondLst>
                              <p:cond delay="8500"/>
                            </p:stCondLst>
                            <p:childTnLst>
                              <p:par>
                                <p:cTn id="27" presetID="6" presetClass="entr" presetSubtype="16"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childTnLst>
                          </p:cTn>
                        </p:par>
                        <p:par>
                          <p:cTn id="30" fill="hold">
                            <p:stCondLst>
                              <p:cond delay="10500"/>
                            </p:stCondLst>
                            <p:childTnLst>
                              <p:par>
                                <p:cTn id="31" presetID="6" presetClass="entr" presetSubtype="16"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ircle(in)">
                                      <p:cBhvr>
                                        <p:cTn id="33" dur="2000"/>
                                        <p:tgtEl>
                                          <p:spTgt spid="3">
                                            <p:txEl>
                                              <p:pRg st="5" end="5"/>
                                            </p:txEl>
                                          </p:spTgt>
                                        </p:tgtEl>
                                      </p:cBhvr>
                                    </p:animEffect>
                                  </p:childTnLst>
                                </p:cTn>
                              </p:par>
                            </p:childTnLst>
                          </p:cTn>
                        </p:par>
                        <p:par>
                          <p:cTn id="34" fill="hold">
                            <p:stCondLst>
                              <p:cond delay="12500"/>
                            </p:stCondLst>
                            <p:childTnLst>
                              <p:par>
                                <p:cTn id="35" presetID="6" presetClass="entr" presetSubtype="16"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268760"/>
            <a:ext cx="7315200" cy="1154097"/>
          </a:xfrm>
        </p:spPr>
        <p:txBody>
          <a:bodyPr>
            <a:normAutofit fontScale="90000"/>
          </a:bodyPr>
          <a:lstStyle/>
          <a:p>
            <a:pPr algn="r"/>
            <a:r>
              <a:rPr lang="fa-IR" dirty="0"/>
              <a:t>ماده 79:</a:t>
            </a:r>
            <a:r>
              <a:rPr lang="en-US" dirty="0"/>
              <a:t/>
            </a:r>
            <a:br>
              <a:rPr lang="en-US" dirty="0"/>
            </a:br>
            <a:endParaRPr lang="fa-IR" dirty="0"/>
          </a:p>
        </p:txBody>
      </p:sp>
      <p:sp>
        <p:nvSpPr>
          <p:cNvPr id="3" name="Content Placeholder 2"/>
          <p:cNvSpPr>
            <a:spLocks noGrp="1"/>
          </p:cNvSpPr>
          <p:nvPr>
            <p:ph idx="1"/>
          </p:nvPr>
        </p:nvSpPr>
        <p:spPr>
          <a:xfrm>
            <a:off x="899592" y="2132856"/>
            <a:ext cx="7315200" cy="3539527"/>
          </a:xfrm>
        </p:spPr>
        <p:txBody>
          <a:bodyPr>
            <a:noAutofit/>
          </a:bodyPr>
          <a:lstStyle/>
          <a:p>
            <a:pPr algn="justLow"/>
            <a:r>
              <a:rPr lang="fa-IR" sz="2800" dirty="0" smtClean="0"/>
              <a:t>کارمندان </a:t>
            </a:r>
            <a:r>
              <a:rPr lang="fa-IR" sz="2800" dirty="0"/>
              <a:t>موسسه در صورت ابتلا به بیماری که مانع از انجام خدمت شود تا 3 روز با گواهی پزشک معالج و تایید پزشک معتمد موسسه و مازاد بر 3 روز تا سقف 4 ماه با تایید شورای پزشکی ، می توانند از مرخصی استعلاجی استفاده نمایند.</a:t>
            </a:r>
            <a:endParaRPr lang="en-US" sz="2800" dirty="0"/>
          </a:p>
          <a:p>
            <a:pPr algn="justLow"/>
            <a:r>
              <a:rPr lang="fa-IR" sz="2800" dirty="0">
                <a:solidFill>
                  <a:srgbClr val="FFFF00"/>
                </a:solidFill>
              </a:rPr>
              <a:t>تبصره:</a:t>
            </a:r>
            <a:endParaRPr lang="en-US" sz="2800" dirty="0">
              <a:solidFill>
                <a:srgbClr val="FFFF00"/>
              </a:solidFill>
            </a:endParaRPr>
          </a:p>
          <a:p>
            <a:pPr algn="justLow"/>
            <a:r>
              <a:rPr lang="fa-IR" sz="2800" dirty="0"/>
              <a:t>در صورت نیاز به استفاده بیش از 4 ماه ، تایید مجدد شورای پزشکی الزامی است.</a:t>
            </a:r>
            <a:endParaRPr lang="en-US" sz="2800" dirty="0"/>
          </a:p>
          <a:p>
            <a:pPr algn="justLow"/>
            <a:endParaRPr lang="fa-IR" sz="2800" dirty="0"/>
          </a:p>
        </p:txBody>
      </p:sp>
    </p:spTree>
    <p:extLst>
      <p:ext uri="{BB962C8B-B14F-4D97-AF65-F5344CB8AC3E}">
        <p14:creationId xmlns="" xmlns:p14="http://schemas.microsoft.com/office/powerpoint/2010/main" val="336341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45"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2" fill="hold">
                            <p:stCondLst>
                              <p:cond delay="6000"/>
                            </p:stCondLst>
                            <p:childTnLst>
                              <p:par>
                                <p:cTn id="23" presetID="45"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196752"/>
            <a:ext cx="7315200" cy="1154097"/>
          </a:xfrm>
        </p:spPr>
        <p:txBody>
          <a:bodyPr>
            <a:normAutofit fontScale="90000"/>
          </a:bodyPr>
          <a:lstStyle/>
          <a:p>
            <a:pPr algn="r"/>
            <a:r>
              <a:rPr lang="fa-IR" dirty="0"/>
              <a:t>ماده 80:</a:t>
            </a:r>
            <a:br>
              <a:rPr lang="fa-IR" dirty="0"/>
            </a:br>
            <a:endParaRPr lang="fa-IR" dirty="0"/>
          </a:p>
        </p:txBody>
      </p:sp>
      <p:sp>
        <p:nvSpPr>
          <p:cNvPr id="3" name="Content Placeholder 2"/>
          <p:cNvSpPr>
            <a:spLocks noGrp="1"/>
          </p:cNvSpPr>
          <p:nvPr>
            <p:ph idx="1"/>
          </p:nvPr>
        </p:nvSpPr>
        <p:spPr>
          <a:xfrm>
            <a:off x="899592" y="2852936"/>
            <a:ext cx="7315200" cy="3539527"/>
          </a:xfrm>
        </p:spPr>
        <p:txBody>
          <a:bodyPr>
            <a:normAutofit/>
          </a:bodyPr>
          <a:lstStyle/>
          <a:p>
            <a:pPr algn="justLow"/>
            <a:r>
              <a:rPr lang="fa-IR" sz="2800" dirty="0" smtClean="0"/>
              <a:t>حداکثر </a:t>
            </a:r>
            <a:r>
              <a:rPr lang="fa-IR" sz="2800" dirty="0"/>
              <a:t>مدت استفاده از مرخصی استعلاجی در طول یک سال تقویمی 4 ماه خواهد بود. در صورت نیاز به استفاده بیشتر از مرخصی استعلاجی ، به تشخیص شورای پزشکی موسسه از محدودیت زمانی مذکور مستثنی می باشد.</a:t>
            </a:r>
            <a:endParaRPr lang="en-US" sz="2800" dirty="0"/>
          </a:p>
          <a:p>
            <a:pPr algn="justLow"/>
            <a:endParaRPr lang="fa-IR" sz="2800" dirty="0"/>
          </a:p>
        </p:txBody>
      </p:sp>
    </p:spTree>
    <p:extLst>
      <p:ext uri="{BB962C8B-B14F-4D97-AF65-F5344CB8AC3E}">
        <p14:creationId xmlns="" xmlns:p14="http://schemas.microsoft.com/office/powerpoint/2010/main" val="76818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196752"/>
            <a:ext cx="7315200" cy="1154097"/>
          </a:xfrm>
        </p:spPr>
        <p:txBody>
          <a:bodyPr>
            <a:normAutofit fontScale="90000"/>
          </a:bodyPr>
          <a:lstStyle/>
          <a:p>
            <a:pPr algn="r"/>
            <a:r>
              <a:rPr lang="fa-IR" dirty="0"/>
              <a:t>ماده 81:</a:t>
            </a:r>
            <a:r>
              <a:rPr lang="en-US" dirty="0"/>
              <a:t/>
            </a:r>
            <a:br>
              <a:rPr lang="en-US" dirty="0"/>
            </a:br>
            <a:endParaRPr lang="fa-IR" dirty="0"/>
          </a:p>
        </p:txBody>
      </p:sp>
      <p:sp>
        <p:nvSpPr>
          <p:cNvPr id="3" name="Content Placeholder 2"/>
          <p:cNvSpPr>
            <a:spLocks noGrp="1"/>
          </p:cNvSpPr>
          <p:nvPr>
            <p:ph idx="1"/>
          </p:nvPr>
        </p:nvSpPr>
        <p:spPr/>
        <p:txBody>
          <a:bodyPr>
            <a:normAutofit/>
          </a:bodyPr>
          <a:lstStyle/>
          <a:p>
            <a:pPr algn="justLow"/>
            <a:r>
              <a:rPr lang="fa-IR" sz="2800" dirty="0" smtClean="0"/>
              <a:t>حقوق </a:t>
            </a:r>
            <a:r>
              <a:rPr lang="fa-IR" sz="2800" dirty="0"/>
              <a:t>و مزایای کارمند در ایام مرخصی استعلاجی تا بهبودی کامل یا از کارافتادگی کلی حد اکثر به مدت یکسال به میزان حقوق ثابت و فوق العاده های مستمر که حسب مورد به کارمند داده شده است، قابل پرداخت می باشد.برای مدت مازاد بر یک سال ، فقط حقوق ثابت (مشتمل بر حق شغل، حق شاغل، فوق العاده مدیریت و تفاوت تطبیق ) قابل پرداخت خواهد بود.</a:t>
            </a:r>
            <a:endParaRPr lang="en-US" sz="2800" dirty="0"/>
          </a:p>
          <a:p>
            <a:pPr algn="justLow"/>
            <a:endParaRPr lang="fa-IR" sz="2800" dirty="0"/>
          </a:p>
        </p:txBody>
      </p:sp>
    </p:spTree>
    <p:extLst>
      <p:ext uri="{BB962C8B-B14F-4D97-AF65-F5344CB8AC3E}">
        <p14:creationId xmlns="" xmlns:p14="http://schemas.microsoft.com/office/powerpoint/2010/main" val="259638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36712"/>
            <a:ext cx="7315200" cy="1154097"/>
          </a:xfrm>
        </p:spPr>
        <p:txBody>
          <a:bodyPr>
            <a:normAutofit fontScale="90000"/>
          </a:bodyPr>
          <a:lstStyle/>
          <a:p>
            <a:pPr algn="r"/>
            <a:r>
              <a:rPr lang="fa-IR" dirty="0"/>
              <a:t>ماده 82:</a:t>
            </a:r>
            <a:r>
              <a:rPr lang="en-US" dirty="0"/>
              <a:t/>
            </a:r>
            <a:br>
              <a:rPr lang="en-US" dirty="0"/>
            </a:br>
            <a:endParaRPr lang="fa-IR" dirty="0"/>
          </a:p>
        </p:txBody>
      </p:sp>
      <p:sp>
        <p:nvSpPr>
          <p:cNvPr id="3" name="Content Placeholder 2"/>
          <p:cNvSpPr>
            <a:spLocks noGrp="1"/>
          </p:cNvSpPr>
          <p:nvPr>
            <p:ph idx="1"/>
          </p:nvPr>
        </p:nvSpPr>
        <p:spPr>
          <a:xfrm>
            <a:off x="899592" y="1556792"/>
            <a:ext cx="7315200" cy="3539527"/>
          </a:xfrm>
        </p:spPr>
        <p:txBody>
          <a:bodyPr>
            <a:noAutofit/>
          </a:bodyPr>
          <a:lstStyle/>
          <a:p>
            <a:pPr algn="justLow"/>
            <a:r>
              <a:rPr lang="fa-IR" sz="1800" dirty="0" smtClean="0"/>
              <a:t>به </a:t>
            </a:r>
            <a:r>
              <a:rPr lang="fa-IR" sz="1800" dirty="0"/>
              <a:t>بانوی باردار برای هر بار وضع حمل ، 9 ماه مرخصی زایمان با استفاده از حقوق و فوق العاده های مربوط تعلق می گیرد که در هر صورت از 9 ماه بیشتر نخواهد بود.</a:t>
            </a:r>
            <a:endParaRPr lang="en-US" sz="1800" dirty="0"/>
          </a:p>
          <a:p>
            <a:pPr algn="justLow"/>
            <a:r>
              <a:rPr lang="fa-IR" sz="1800" dirty="0">
                <a:solidFill>
                  <a:srgbClr val="FFFF00"/>
                </a:solidFill>
              </a:rPr>
              <a:t>تبصره 1:</a:t>
            </a:r>
            <a:endParaRPr lang="en-US" sz="1800" dirty="0">
              <a:solidFill>
                <a:srgbClr val="FFFF00"/>
              </a:solidFill>
            </a:endParaRPr>
          </a:p>
          <a:p>
            <a:pPr algn="justLow"/>
            <a:r>
              <a:rPr lang="fa-IR" sz="1800" dirty="0"/>
              <a:t>مدت مرخصی زایمان برای زایمانهای دو قلو 9 ماه و برای زایمانهای سه قلو و بالاتر، یکسال تعیین می شود.</a:t>
            </a:r>
            <a:endParaRPr lang="en-US" sz="1800" dirty="0"/>
          </a:p>
          <a:p>
            <a:pPr algn="justLow"/>
            <a:r>
              <a:rPr lang="fa-IR" sz="1800" dirty="0">
                <a:solidFill>
                  <a:srgbClr val="FFFF00"/>
                </a:solidFill>
              </a:rPr>
              <a:t>تبصره 2:</a:t>
            </a:r>
            <a:endParaRPr lang="en-US" sz="1800" dirty="0">
              <a:solidFill>
                <a:srgbClr val="FFFF00"/>
              </a:solidFill>
            </a:endParaRPr>
          </a:p>
          <a:p>
            <a:pPr algn="justLow"/>
            <a:r>
              <a:rPr lang="fa-IR" sz="1800" dirty="0"/>
              <a:t>مدت مرخصی استعلاجی بانوانی که در طول دوران بارداری با تایید پزشک معالج از مرخصی استعلاجی استفاده می کنند، از سقف مرخصی زایمان آنها کسر نخواهد شد.</a:t>
            </a:r>
            <a:endParaRPr lang="en-US" sz="1800" dirty="0"/>
          </a:p>
          <a:p>
            <a:pPr algn="justLow"/>
            <a:r>
              <a:rPr lang="fa-IR" sz="1800" dirty="0">
                <a:solidFill>
                  <a:srgbClr val="FFFF00"/>
                </a:solidFill>
              </a:rPr>
              <a:t>تبصره 3:</a:t>
            </a:r>
            <a:endParaRPr lang="en-US" sz="1800" dirty="0">
              <a:solidFill>
                <a:srgbClr val="FFFF00"/>
              </a:solidFill>
            </a:endParaRPr>
          </a:p>
          <a:p>
            <a:pPr algn="justLow"/>
            <a:r>
              <a:rPr lang="fa-IR" sz="1800" dirty="0"/>
              <a:t>به کارمندانی که همسر ایشان وضع حمل می نمایند ، مدت 15 روز مرخصی اضطراری مراقبت از همسر تعلق می گیرد. این مرخصی قابل بازخرید و ذخیره نمی باشد.</a:t>
            </a:r>
            <a:endParaRPr lang="en-US" sz="1800" dirty="0"/>
          </a:p>
          <a:p>
            <a:pPr algn="justLow"/>
            <a:r>
              <a:rPr lang="fa-IR" sz="1800" dirty="0">
                <a:solidFill>
                  <a:srgbClr val="FFFF00"/>
                </a:solidFill>
              </a:rPr>
              <a:t>تبصره 4:</a:t>
            </a:r>
            <a:endParaRPr lang="en-US" sz="1800" dirty="0">
              <a:solidFill>
                <a:srgbClr val="FFFF00"/>
              </a:solidFill>
            </a:endParaRPr>
          </a:p>
          <a:p>
            <a:pPr algn="justLow"/>
            <a:r>
              <a:rPr lang="fa-IR" sz="1800" dirty="0"/>
              <a:t>مرخصی زایمان در خصوص مادرانی که فرزند آنها مرده به دنیا می آید 2ماه خواهد بود.</a:t>
            </a:r>
            <a:endParaRPr lang="en-US" sz="1800" dirty="0"/>
          </a:p>
          <a:p>
            <a:pPr algn="justLow"/>
            <a:r>
              <a:rPr lang="fa-IR" sz="1800" dirty="0">
                <a:solidFill>
                  <a:srgbClr val="FFFF00"/>
                </a:solidFill>
              </a:rPr>
              <a:t>تبصره 5:</a:t>
            </a:r>
            <a:endParaRPr lang="en-US" sz="1800" dirty="0">
              <a:solidFill>
                <a:srgbClr val="FFFF00"/>
              </a:solidFill>
            </a:endParaRPr>
          </a:p>
          <a:p>
            <a:pPr algn="justLow"/>
            <a:r>
              <a:rPr lang="fa-IR" sz="1800" dirty="0"/>
              <a:t>به کارمندان زن پس ازانمام مرخصی زایمان تا سن 24 ماهگی فرزند روزانه 1 ساعت مرخصی شیر دهی تعلق می گیرد.</a:t>
            </a:r>
            <a:endParaRPr lang="en-US" sz="1800" dirty="0"/>
          </a:p>
          <a:p>
            <a:pPr algn="justLow"/>
            <a:endParaRPr lang="fa-IR" sz="1800" dirty="0"/>
          </a:p>
        </p:txBody>
      </p:sp>
    </p:spTree>
    <p:extLst>
      <p:ext uri="{BB962C8B-B14F-4D97-AF65-F5344CB8AC3E}">
        <p14:creationId xmlns="" xmlns:p14="http://schemas.microsoft.com/office/powerpoint/2010/main" val="286631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par>
                          <p:cTn id="20" fill="hold">
                            <p:stCondLst>
                              <p:cond delay="8000"/>
                            </p:stCondLst>
                            <p:childTnLst>
                              <p:par>
                                <p:cTn id="21" presetID="21"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childTnLst>
                          </p:cTn>
                        </p:par>
                        <p:par>
                          <p:cTn id="24" fill="hold">
                            <p:stCondLst>
                              <p:cond delay="10000"/>
                            </p:stCondLst>
                            <p:childTnLst>
                              <p:par>
                                <p:cTn id="25" presetID="21"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par>
                          <p:cTn id="28" fill="hold">
                            <p:stCondLst>
                              <p:cond delay="12000"/>
                            </p:stCondLst>
                            <p:childTnLst>
                              <p:par>
                                <p:cTn id="29" presetID="21" presetClass="entr" presetSubtype="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heel(1)">
                                      <p:cBhvr>
                                        <p:cTn id="31" dur="2000"/>
                                        <p:tgtEl>
                                          <p:spTgt spid="3">
                                            <p:txEl>
                                              <p:pRg st="5" end="5"/>
                                            </p:txEl>
                                          </p:spTgt>
                                        </p:tgtEl>
                                      </p:cBhvr>
                                    </p:animEffect>
                                  </p:childTnLst>
                                </p:cTn>
                              </p:par>
                            </p:childTnLst>
                          </p:cTn>
                        </p:par>
                        <p:par>
                          <p:cTn id="32" fill="hold">
                            <p:stCondLst>
                              <p:cond delay="14000"/>
                            </p:stCondLst>
                            <p:childTnLst>
                              <p:par>
                                <p:cTn id="33" presetID="21" presetClass="entr" presetSubtype="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heel(1)">
                                      <p:cBhvr>
                                        <p:cTn id="35" dur="2000"/>
                                        <p:tgtEl>
                                          <p:spTgt spid="3">
                                            <p:txEl>
                                              <p:pRg st="6" end="6"/>
                                            </p:txEl>
                                          </p:spTgt>
                                        </p:tgtEl>
                                      </p:cBhvr>
                                    </p:animEffect>
                                  </p:childTnLst>
                                </p:cTn>
                              </p:par>
                            </p:childTnLst>
                          </p:cTn>
                        </p:par>
                        <p:par>
                          <p:cTn id="36" fill="hold">
                            <p:stCondLst>
                              <p:cond delay="16000"/>
                            </p:stCondLst>
                            <p:childTnLst>
                              <p:par>
                                <p:cTn id="37" presetID="21" presetClass="entr" presetSubtype="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2000"/>
                                        <p:tgtEl>
                                          <p:spTgt spid="3">
                                            <p:txEl>
                                              <p:pRg st="7" end="7"/>
                                            </p:txEl>
                                          </p:spTgt>
                                        </p:tgtEl>
                                      </p:cBhvr>
                                    </p:animEffect>
                                  </p:childTnLst>
                                </p:cTn>
                              </p:par>
                            </p:childTnLst>
                          </p:cTn>
                        </p:par>
                        <p:par>
                          <p:cTn id="40" fill="hold">
                            <p:stCondLst>
                              <p:cond delay="18000"/>
                            </p:stCondLst>
                            <p:childTnLst>
                              <p:par>
                                <p:cTn id="41" presetID="21" presetClass="entr" presetSubtype="1"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heel(1)">
                                      <p:cBhvr>
                                        <p:cTn id="43" dur="2000"/>
                                        <p:tgtEl>
                                          <p:spTgt spid="3">
                                            <p:txEl>
                                              <p:pRg st="8" end="8"/>
                                            </p:txEl>
                                          </p:spTgt>
                                        </p:tgtEl>
                                      </p:cBhvr>
                                    </p:animEffect>
                                  </p:childTnLst>
                                </p:cTn>
                              </p:par>
                            </p:childTnLst>
                          </p:cTn>
                        </p:par>
                        <p:par>
                          <p:cTn id="44" fill="hold">
                            <p:stCondLst>
                              <p:cond delay="20000"/>
                            </p:stCondLst>
                            <p:childTnLst>
                              <p:par>
                                <p:cTn id="45" presetID="21" presetClass="entr" presetSubtype="1"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heel(1)">
                                      <p:cBhvr>
                                        <p:cTn id="47" dur="2000"/>
                                        <p:tgtEl>
                                          <p:spTgt spid="3">
                                            <p:txEl>
                                              <p:pRg st="9" end="9"/>
                                            </p:txEl>
                                          </p:spTgt>
                                        </p:tgtEl>
                                      </p:cBhvr>
                                    </p:animEffect>
                                  </p:childTnLst>
                                </p:cTn>
                              </p:par>
                            </p:childTnLst>
                          </p:cTn>
                        </p:par>
                        <p:par>
                          <p:cTn id="48" fill="hold">
                            <p:stCondLst>
                              <p:cond delay="22000"/>
                            </p:stCondLst>
                            <p:childTnLst>
                              <p:par>
                                <p:cTn id="49" presetID="21" presetClass="entr" presetSubtype="1" fill="hold" grpId="0" nodeType="after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wheel(1)">
                                      <p:cBhvr>
                                        <p:cTn id="51"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ماده 83:</a:t>
            </a:r>
            <a:r>
              <a:rPr lang="en-US" dirty="0"/>
              <a:t/>
            </a:r>
            <a:br>
              <a:rPr lang="en-US" dirty="0"/>
            </a:br>
            <a:endParaRPr lang="fa-IR" dirty="0"/>
          </a:p>
        </p:txBody>
      </p:sp>
      <p:sp>
        <p:nvSpPr>
          <p:cNvPr id="3" name="Content Placeholder 2"/>
          <p:cNvSpPr>
            <a:spLocks noGrp="1"/>
          </p:cNvSpPr>
          <p:nvPr>
            <p:ph idx="1"/>
          </p:nvPr>
        </p:nvSpPr>
        <p:spPr>
          <a:xfrm>
            <a:off x="914400" y="2708920"/>
            <a:ext cx="7315200" cy="3539527"/>
          </a:xfrm>
        </p:spPr>
        <p:txBody>
          <a:bodyPr>
            <a:normAutofit/>
          </a:bodyPr>
          <a:lstStyle/>
          <a:p>
            <a:pPr algn="justLow"/>
            <a:r>
              <a:rPr lang="fa-IR" sz="2800" dirty="0" smtClean="0"/>
              <a:t>کارکنان </a:t>
            </a:r>
            <a:r>
              <a:rPr lang="fa-IR" sz="2800" dirty="0"/>
              <a:t>مشمول صندوق تامین اجتماعی از نظر استفاده از مرخصی استعلاجی تابع مقررات قانون تامین </a:t>
            </a:r>
            <a:r>
              <a:rPr lang="fa-IR" sz="2800" dirty="0" smtClean="0"/>
              <a:t>اجتمــــاعی </a:t>
            </a:r>
            <a:r>
              <a:rPr lang="fa-IR" sz="2800" dirty="0"/>
              <a:t>می باشند و موسسه مجاز به پرداخت حقوق و مزایای آنان در ایام مرخصی استعلاجی نمی باشد.</a:t>
            </a:r>
            <a:endParaRPr lang="en-US" sz="2800" dirty="0"/>
          </a:p>
          <a:p>
            <a:pPr algn="justLow"/>
            <a:endParaRPr lang="fa-IR" sz="2800" dirty="0"/>
          </a:p>
        </p:txBody>
      </p:sp>
    </p:spTree>
    <p:extLst>
      <p:ext uri="{BB962C8B-B14F-4D97-AF65-F5344CB8AC3E}">
        <p14:creationId xmlns="" xmlns:p14="http://schemas.microsoft.com/office/powerpoint/2010/main" val="322472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412776"/>
            <a:ext cx="7315200" cy="1154097"/>
          </a:xfrm>
        </p:spPr>
        <p:txBody>
          <a:bodyPr>
            <a:normAutofit fontScale="90000"/>
          </a:bodyPr>
          <a:lstStyle/>
          <a:p>
            <a:pPr algn="r"/>
            <a:r>
              <a:rPr lang="fa-IR" dirty="0"/>
              <a:t>ماده 84:</a:t>
            </a:r>
            <a:r>
              <a:rPr lang="en-US" dirty="0"/>
              <a:t/>
            </a:r>
            <a:br>
              <a:rPr lang="en-US" dirty="0"/>
            </a:br>
            <a:endParaRPr lang="fa-IR" dirty="0"/>
          </a:p>
        </p:txBody>
      </p:sp>
      <p:sp>
        <p:nvSpPr>
          <p:cNvPr id="3" name="Content Placeholder 2"/>
          <p:cNvSpPr>
            <a:spLocks noGrp="1"/>
          </p:cNvSpPr>
          <p:nvPr>
            <p:ph idx="1"/>
          </p:nvPr>
        </p:nvSpPr>
        <p:spPr>
          <a:xfrm>
            <a:off x="899592" y="2852936"/>
            <a:ext cx="7315200" cy="3539527"/>
          </a:xfrm>
        </p:spPr>
        <p:txBody>
          <a:bodyPr>
            <a:normAutofit/>
          </a:bodyPr>
          <a:lstStyle/>
          <a:p>
            <a:pPr algn="justLow"/>
            <a:r>
              <a:rPr lang="fa-IR" sz="2800" dirty="0" smtClean="0"/>
              <a:t>نحوه </a:t>
            </a:r>
            <a:r>
              <a:rPr lang="fa-IR" sz="2800" dirty="0"/>
              <a:t>استفاده از مرخصی های استحقاقی ، استعلاجی ، بدون حقوق و مراقبت و شیر دهی به موجب دستورالعملی خواهد بود که از سوی هیات امناء تصویب می شود.</a:t>
            </a:r>
            <a:endParaRPr lang="en-US" sz="2800" dirty="0"/>
          </a:p>
          <a:p>
            <a:pPr algn="justLow"/>
            <a:endParaRPr lang="fa-IR" sz="2800" dirty="0"/>
          </a:p>
        </p:txBody>
      </p:sp>
    </p:spTree>
    <p:extLst>
      <p:ext uri="{BB962C8B-B14F-4D97-AF65-F5344CB8AC3E}">
        <p14:creationId xmlns="" xmlns:p14="http://schemas.microsoft.com/office/powerpoint/2010/main" val="151922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ماده 87:</a:t>
            </a:r>
            <a:r>
              <a:rPr lang="en-US" dirty="0"/>
              <a:t/>
            </a:r>
            <a:br>
              <a:rPr lang="en-US" dirty="0"/>
            </a:br>
            <a:endParaRPr lang="fa-IR" dirty="0"/>
          </a:p>
        </p:txBody>
      </p:sp>
      <p:sp>
        <p:nvSpPr>
          <p:cNvPr id="3" name="Content Placeholder 2"/>
          <p:cNvSpPr>
            <a:spLocks noGrp="1"/>
          </p:cNvSpPr>
          <p:nvPr>
            <p:ph idx="1"/>
          </p:nvPr>
        </p:nvSpPr>
        <p:spPr/>
        <p:txBody>
          <a:bodyPr>
            <a:normAutofit/>
          </a:bodyPr>
          <a:lstStyle/>
          <a:p>
            <a:pPr algn="justLow"/>
            <a:r>
              <a:rPr lang="fa-IR" sz="2800" dirty="0" smtClean="0"/>
              <a:t>ساعات </a:t>
            </a:r>
            <a:r>
              <a:rPr lang="fa-IR" sz="2800" dirty="0"/>
              <a:t>کار کارمندان موسسه 44 ساعت در هفته می باشد. تنظیم ساعت کار یا شیفتهای موظف کارمندان به عهده موسسه می باشد.</a:t>
            </a:r>
            <a:endParaRPr lang="en-US" sz="2800" dirty="0"/>
          </a:p>
          <a:p>
            <a:pPr algn="justLow"/>
            <a:r>
              <a:rPr lang="fa-IR" sz="2800" dirty="0" smtClean="0"/>
              <a:t> </a:t>
            </a:r>
            <a:r>
              <a:rPr lang="fa-IR" sz="2800" dirty="0" smtClean="0">
                <a:solidFill>
                  <a:srgbClr val="FFFF00"/>
                </a:solidFill>
              </a:rPr>
              <a:t>تبصره 2: </a:t>
            </a:r>
            <a:endParaRPr lang="en-US" sz="2800" dirty="0" smtClean="0">
              <a:solidFill>
                <a:srgbClr val="FFFF00"/>
              </a:solidFill>
            </a:endParaRPr>
          </a:p>
          <a:p>
            <a:pPr algn="justLow"/>
            <a:r>
              <a:rPr lang="fa-IR" sz="2800" dirty="0" smtClean="0"/>
              <a:t>خدمت نیمه وقت بانوان</a:t>
            </a:r>
            <a:endParaRPr lang="en-US" sz="2800" dirty="0" smtClean="0"/>
          </a:p>
          <a:p>
            <a:pPr algn="justLow"/>
            <a:endParaRPr lang="fa-IR" sz="2800" dirty="0"/>
          </a:p>
        </p:txBody>
      </p:sp>
    </p:spTree>
    <p:extLst>
      <p:ext uri="{BB962C8B-B14F-4D97-AF65-F5344CB8AC3E}">
        <p14:creationId xmlns="" xmlns:p14="http://schemas.microsoft.com/office/powerpoint/2010/main" val="177702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04665"/>
            <a:ext cx="7315200" cy="864095"/>
          </a:xfrm>
        </p:spPr>
        <p:txBody>
          <a:bodyPr/>
          <a:lstStyle/>
          <a:p>
            <a:pPr algn="ctr"/>
            <a:r>
              <a:rPr lang="fa-IR" dirty="0"/>
              <a:t>آیین نامه حضور و غیاب:</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539546880"/>
              </p:ext>
            </p:extLst>
          </p:nvPr>
        </p:nvGraphicFramePr>
        <p:xfrm>
          <a:off x="611560" y="1772817"/>
          <a:ext cx="7920880" cy="4896544"/>
        </p:xfrm>
        <a:graphic>
          <a:graphicData uri="http://schemas.openxmlformats.org/drawingml/2006/table">
            <a:tbl>
              <a:tblPr rtl="1" firstRow="1" firstCol="1" bandRow="1">
                <a:tableStyleId>{5C22544A-7EE6-4342-B048-85BDC9FD1C3A}</a:tableStyleId>
              </a:tblPr>
              <a:tblGrid>
                <a:gridCol w="539086"/>
                <a:gridCol w="2628580"/>
                <a:gridCol w="2351753"/>
                <a:gridCol w="816771"/>
                <a:gridCol w="1584690"/>
              </a:tblGrid>
              <a:tr h="862083">
                <a:tc>
                  <a:txBody>
                    <a:bodyPr/>
                    <a:lstStyle/>
                    <a:p>
                      <a:pPr marL="71755" marR="71755" algn="ctr" rtl="1">
                        <a:lnSpc>
                          <a:spcPct val="115000"/>
                        </a:lnSpc>
                        <a:spcAft>
                          <a:spcPts val="0"/>
                        </a:spcAft>
                      </a:pPr>
                      <a:r>
                        <a:rPr lang="fa-IR" sz="1400" i="1" dirty="0">
                          <a:effectLst/>
                        </a:rPr>
                        <a:t>ردیف</a:t>
                      </a:r>
                      <a:endParaRPr lang="en-US" sz="1400" i="1" dirty="0">
                        <a:effectLst/>
                        <a:latin typeface="Calibri"/>
                        <a:ea typeface="Calibri"/>
                        <a:cs typeface="Arial"/>
                      </a:endParaRPr>
                    </a:p>
                  </a:txBody>
                  <a:tcPr marL="65720" marR="65720" marT="0" marB="0" vert="vert270" anchor="ctr"/>
                </a:tc>
                <a:tc>
                  <a:txBody>
                    <a:bodyPr/>
                    <a:lstStyle/>
                    <a:p>
                      <a:pPr algn="ctr" rtl="1">
                        <a:lnSpc>
                          <a:spcPct val="115000"/>
                        </a:lnSpc>
                        <a:spcAft>
                          <a:spcPts val="0"/>
                        </a:spcAft>
                      </a:pPr>
                      <a:r>
                        <a:rPr lang="fa-IR" sz="1400" i="1" dirty="0">
                          <a:effectLst/>
                        </a:rPr>
                        <a:t>میزان تاخیر در ورود و تعجیل در خروج</a:t>
                      </a:r>
                      <a:endParaRPr lang="en-US" sz="1400" i="1" dirty="0">
                        <a:effectLst/>
                        <a:latin typeface="Calibri"/>
                        <a:ea typeface="Calibri"/>
                        <a:cs typeface="Arial"/>
                      </a:endParaRPr>
                    </a:p>
                  </a:txBody>
                  <a:tcPr marL="65720" marR="65720" marT="0" marB="0" anchor="ctr"/>
                </a:tc>
                <a:tc>
                  <a:txBody>
                    <a:bodyPr/>
                    <a:lstStyle/>
                    <a:p>
                      <a:pPr algn="ctr" rtl="1">
                        <a:lnSpc>
                          <a:spcPct val="115000"/>
                        </a:lnSpc>
                        <a:spcAft>
                          <a:spcPts val="0"/>
                        </a:spcAft>
                      </a:pPr>
                      <a:r>
                        <a:rPr lang="fa-IR" sz="1400" i="1" dirty="0">
                          <a:effectLst/>
                        </a:rPr>
                        <a:t>نحوه برخورد با مستخدم (بر اساس تصویبنامه شماره 81450 مورخ27/11/1365)</a:t>
                      </a:r>
                      <a:endParaRPr lang="en-US" sz="1400" i="1" dirty="0">
                        <a:effectLst/>
                        <a:latin typeface="Calibri"/>
                        <a:ea typeface="Calibri"/>
                        <a:cs typeface="Arial"/>
                      </a:endParaRPr>
                    </a:p>
                  </a:txBody>
                  <a:tcPr marL="65720" marR="65720" marT="0" marB="0" anchor="ctr"/>
                </a:tc>
                <a:tc>
                  <a:txBody>
                    <a:bodyPr/>
                    <a:lstStyle/>
                    <a:p>
                      <a:pPr algn="ctr" rtl="1">
                        <a:lnSpc>
                          <a:spcPct val="115000"/>
                        </a:lnSpc>
                        <a:spcAft>
                          <a:spcPts val="0"/>
                        </a:spcAft>
                      </a:pPr>
                      <a:r>
                        <a:rPr lang="fa-IR" sz="1400" i="1">
                          <a:effectLst/>
                        </a:rPr>
                        <a:t>تعداد</a:t>
                      </a:r>
                      <a:endParaRPr lang="en-US" sz="1400" i="1">
                        <a:effectLst/>
                        <a:latin typeface="Calibri"/>
                        <a:ea typeface="Calibri"/>
                        <a:cs typeface="Arial"/>
                      </a:endParaRPr>
                    </a:p>
                  </a:txBody>
                  <a:tcPr marL="65720" marR="65720" marT="0" marB="0" anchor="ctr"/>
                </a:tc>
                <a:tc>
                  <a:txBody>
                    <a:bodyPr/>
                    <a:lstStyle/>
                    <a:p>
                      <a:pPr algn="ctr" rtl="1">
                        <a:lnSpc>
                          <a:spcPct val="115000"/>
                        </a:lnSpc>
                        <a:spcAft>
                          <a:spcPts val="0"/>
                        </a:spcAft>
                      </a:pPr>
                      <a:r>
                        <a:rPr lang="fa-IR" sz="1400" i="1" dirty="0">
                          <a:effectLst/>
                        </a:rPr>
                        <a:t>ملاحظات</a:t>
                      </a:r>
                      <a:endParaRPr lang="en-US" sz="1400" i="1" dirty="0">
                        <a:effectLst/>
                        <a:latin typeface="Calibri"/>
                        <a:ea typeface="Calibri"/>
                        <a:cs typeface="Arial"/>
                      </a:endParaRPr>
                    </a:p>
                  </a:txBody>
                  <a:tcPr marL="65720" marR="65720" marT="0" marB="0" anchor="ctr"/>
                </a:tc>
              </a:tr>
              <a:tr h="350720">
                <a:tc>
                  <a:txBody>
                    <a:bodyPr/>
                    <a:lstStyle/>
                    <a:p>
                      <a:pPr algn="ctr" rtl="1">
                        <a:lnSpc>
                          <a:spcPct val="115000"/>
                        </a:lnSpc>
                        <a:spcAft>
                          <a:spcPts val="0"/>
                        </a:spcAft>
                      </a:pPr>
                      <a:r>
                        <a:rPr lang="fa-IR" sz="1200" dirty="0">
                          <a:effectLst/>
                        </a:rPr>
                        <a:t>1</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2 ساعت تاخیر درماه</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a:effectLst/>
                        </a:rPr>
                        <a:t>کسر از مرخصی استحقاقی</a:t>
                      </a:r>
                      <a:endParaRPr lang="en-US" sz="13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484449">
                <a:tc>
                  <a:txBody>
                    <a:bodyPr/>
                    <a:lstStyle/>
                    <a:p>
                      <a:pPr algn="ctr" rtl="1">
                        <a:lnSpc>
                          <a:spcPct val="115000"/>
                        </a:lnSpc>
                        <a:spcAft>
                          <a:spcPts val="0"/>
                        </a:spcAft>
                      </a:pPr>
                      <a:r>
                        <a:rPr lang="fa-IR" sz="1200" dirty="0">
                          <a:effectLst/>
                        </a:rPr>
                        <a:t>2</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بیش از 2 ساعت تاخیر درماه تا سقف 4 ساعت</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تذکر کتبی و کسر از حقوق و مزایا</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468845">
                <a:tc>
                  <a:txBody>
                    <a:bodyPr/>
                    <a:lstStyle/>
                    <a:p>
                      <a:pPr algn="ctr" rtl="1">
                        <a:lnSpc>
                          <a:spcPct val="115000"/>
                        </a:lnSpc>
                        <a:spcAft>
                          <a:spcPts val="0"/>
                        </a:spcAft>
                      </a:pPr>
                      <a:r>
                        <a:rPr lang="fa-IR" sz="1200" dirty="0">
                          <a:effectLst/>
                        </a:rPr>
                        <a:t>3</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بیش از 4 ساعت تاخیر (بیش از 4 بار) درهر ماه (اولین ماه)</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a:effectLst/>
                        </a:rPr>
                        <a:t>اخطاریه اول و کسر از حقوق و مزایا</a:t>
                      </a:r>
                      <a:endParaRPr lang="en-US" sz="13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531548">
                <a:tc>
                  <a:txBody>
                    <a:bodyPr/>
                    <a:lstStyle/>
                    <a:p>
                      <a:pPr algn="ctr" rtl="1">
                        <a:lnSpc>
                          <a:spcPct val="115000"/>
                        </a:lnSpc>
                        <a:spcAft>
                          <a:spcPts val="0"/>
                        </a:spcAft>
                      </a:pPr>
                      <a:r>
                        <a:rPr lang="fa-IR" sz="1200" dirty="0">
                          <a:effectLst/>
                        </a:rPr>
                        <a:t>4</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بیش از 4 ساعت تاخیر (بیش از 4 بار) درهر ماه (دومین ماه)</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اخطاریه دوم و کسر از حقوق و مزایا</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468845">
                <a:tc>
                  <a:txBody>
                    <a:bodyPr/>
                    <a:lstStyle/>
                    <a:p>
                      <a:pPr algn="ctr" rtl="1">
                        <a:lnSpc>
                          <a:spcPct val="115000"/>
                        </a:lnSpc>
                        <a:spcAft>
                          <a:spcPts val="0"/>
                        </a:spcAft>
                      </a:pPr>
                      <a:r>
                        <a:rPr lang="fa-IR" sz="1200" dirty="0">
                          <a:effectLst/>
                        </a:rPr>
                        <a:t>5</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بیش از 4 ساعت تاخیر (بیش از 4 بار) درهر ماه (سومین ماه)</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اخطاریه و کسر از فوق العاده شغل به میزان 30درصد</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566872">
                <a:tc>
                  <a:txBody>
                    <a:bodyPr/>
                    <a:lstStyle/>
                    <a:p>
                      <a:pPr algn="ctr" rtl="1">
                        <a:lnSpc>
                          <a:spcPct val="115000"/>
                        </a:lnSpc>
                        <a:spcAft>
                          <a:spcPts val="0"/>
                        </a:spcAft>
                      </a:pPr>
                      <a:r>
                        <a:rPr lang="fa-IR" sz="1200" dirty="0">
                          <a:effectLst/>
                        </a:rPr>
                        <a:t>6</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a:effectLst/>
                        </a:rPr>
                        <a:t>بیش از 4 ساعت تاخیر (بیش از 4 بار) درهر ماه (چهارمین ماه)</a:t>
                      </a:r>
                      <a:endParaRPr lang="en-US" sz="13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اخطاریه و کسر از فوق العاده شغل به میزان 50 درصد</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537436">
                <a:tc>
                  <a:txBody>
                    <a:bodyPr/>
                    <a:lstStyle/>
                    <a:p>
                      <a:pPr algn="ctr" rtl="1">
                        <a:lnSpc>
                          <a:spcPct val="115000"/>
                        </a:lnSpc>
                        <a:spcAft>
                          <a:spcPts val="0"/>
                        </a:spcAft>
                      </a:pPr>
                      <a:r>
                        <a:rPr lang="fa-IR" sz="1200" dirty="0">
                          <a:effectLst/>
                        </a:rPr>
                        <a:t>7</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a:effectLst/>
                        </a:rPr>
                        <a:t>بیش از 4 ساعت تاخیر (بیش از 4 بار) درهر ماه (پنجمین ماه)</a:t>
                      </a:r>
                      <a:endParaRPr lang="en-US" sz="13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اخطاریه و کسر از فوق العاده شغل به میزان 100 درصد</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r>
              <a:tr h="625746">
                <a:tc>
                  <a:txBody>
                    <a:bodyPr/>
                    <a:lstStyle/>
                    <a:p>
                      <a:pPr algn="ctr" rtl="1">
                        <a:lnSpc>
                          <a:spcPct val="115000"/>
                        </a:lnSpc>
                        <a:spcAft>
                          <a:spcPts val="0"/>
                        </a:spcAft>
                      </a:pPr>
                      <a:r>
                        <a:rPr lang="fa-IR" sz="1200" dirty="0">
                          <a:effectLst/>
                        </a:rPr>
                        <a:t>8</a:t>
                      </a:r>
                      <a:endParaRPr lang="en-US" sz="12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a:effectLst/>
                        </a:rPr>
                        <a:t>در صورت تکرار</a:t>
                      </a:r>
                      <a:endParaRPr lang="en-US" sz="13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300" dirty="0">
                          <a:effectLst/>
                        </a:rPr>
                        <a:t>ارسال مدارک تخلف به هیئت بدوی رسیدگی به تخلفات اداری کارکنان</a:t>
                      </a:r>
                      <a:endParaRPr lang="en-US" sz="1300" dirty="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a:effectLst/>
                        </a:rPr>
                        <a:t> </a:t>
                      </a:r>
                      <a:endParaRPr lang="en-US" sz="1100">
                        <a:effectLst/>
                        <a:latin typeface="Calibri"/>
                        <a:ea typeface="Calibri"/>
                        <a:cs typeface="Arial"/>
                      </a:endParaRPr>
                    </a:p>
                  </a:txBody>
                  <a:tcPr marL="65720" marR="65720" marT="0" marB="0" anchor="ctr"/>
                </a:tc>
                <a:tc>
                  <a:txBody>
                    <a:bodyPr/>
                    <a:lstStyle/>
                    <a:p>
                      <a:pPr algn="r" rtl="1">
                        <a:lnSpc>
                          <a:spcPct val="115000"/>
                        </a:lnSpc>
                        <a:spcAft>
                          <a:spcPts val="0"/>
                        </a:spcAft>
                      </a:pPr>
                      <a:r>
                        <a:rPr lang="fa-IR" sz="1100" dirty="0">
                          <a:effectLst/>
                        </a:rPr>
                        <a:t> </a:t>
                      </a:r>
                      <a:endParaRPr lang="en-US" sz="1100" dirty="0">
                        <a:effectLst/>
                        <a:latin typeface="Calibri"/>
                        <a:ea typeface="Calibri"/>
                        <a:cs typeface="Arial"/>
                      </a:endParaRPr>
                    </a:p>
                  </a:txBody>
                  <a:tcPr marL="65720" marR="65720" marT="0" marB="0" anchor="ctr"/>
                </a:tc>
              </a:tr>
            </a:tbl>
          </a:graphicData>
        </a:graphic>
      </p:graphicFrame>
    </p:spTree>
    <p:extLst>
      <p:ext uri="{BB962C8B-B14F-4D97-AF65-F5344CB8AC3E}">
        <p14:creationId xmlns="" xmlns:p14="http://schemas.microsoft.com/office/powerpoint/2010/main" val="16279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22"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916832"/>
            <a:ext cx="7315200" cy="4298250"/>
          </a:xfrm>
        </p:spPr>
        <p:txBody>
          <a:bodyPr>
            <a:noAutofit/>
          </a:bodyPr>
          <a:lstStyle/>
          <a:p>
            <a:pPr algn="ctr"/>
            <a:r>
              <a:rPr lang="fa-IR" sz="4000" dirty="0" smtClean="0">
                <a:cs typeface="B Zar" pitchFamily="2" charset="-78"/>
              </a:rPr>
              <a:t>آیین </a:t>
            </a:r>
            <a:r>
              <a:rPr lang="fa-IR" sz="4000" dirty="0">
                <a:cs typeface="B Zar" pitchFamily="2" charset="-78"/>
              </a:rPr>
              <a:t>نامه اداری و استخدامی</a:t>
            </a:r>
            <a:r>
              <a:rPr lang="en-US" sz="4000" dirty="0">
                <a:cs typeface="B Zar" pitchFamily="2" charset="-78"/>
              </a:rPr>
              <a:t/>
            </a:r>
            <a:br>
              <a:rPr lang="en-US" sz="4000" dirty="0">
                <a:cs typeface="B Zar" pitchFamily="2" charset="-78"/>
              </a:rPr>
            </a:br>
            <a:r>
              <a:rPr lang="fa-IR" sz="4000" dirty="0">
                <a:cs typeface="B Zar" pitchFamily="2" charset="-78"/>
              </a:rPr>
              <a:t>اعضای هیات علمی و کارکنان غیر هیات علمی</a:t>
            </a:r>
            <a:r>
              <a:rPr lang="en-US" sz="4000" dirty="0">
                <a:cs typeface="B Zar" pitchFamily="2" charset="-78"/>
              </a:rPr>
              <a:t/>
            </a:r>
            <a:br>
              <a:rPr lang="en-US" sz="4000" dirty="0">
                <a:cs typeface="B Zar" pitchFamily="2" charset="-78"/>
              </a:rPr>
            </a:br>
            <a:r>
              <a:rPr lang="fa-IR" sz="4000" dirty="0">
                <a:cs typeface="B Zar" pitchFamily="2" charset="-78"/>
              </a:rPr>
              <a:t>دانشگاه ها و دانشکده های علوم پزشکی و خدمات بهداشتی و </a:t>
            </a:r>
            <a:r>
              <a:rPr lang="fa-IR" sz="4000" dirty="0" smtClean="0">
                <a:cs typeface="B Zar" pitchFamily="2" charset="-78"/>
              </a:rPr>
              <a:t>درمانی</a:t>
            </a:r>
            <a:br>
              <a:rPr lang="fa-IR" sz="4000" dirty="0" smtClean="0">
                <a:cs typeface="B Zar" pitchFamily="2" charset="-78"/>
              </a:rPr>
            </a:br>
            <a:r>
              <a:rPr lang="fa-IR" sz="4000" dirty="0" smtClean="0">
                <a:cs typeface="B Zar" pitchFamily="2" charset="-78"/>
              </a:rPr>
              <a:t/>
            </a:r>
            <a:br>
              <a:rPr lang="fa-IR" sz="4000" dirty="0" smtClean="0">
                <a:cs typeface="B Zar" pitchFamily="2" charset="-78"/>
              </a:rPr>
            </a:br>
            <a:r>
              <a:rPr lang="fa-IR" sz="3600" dirty="0" smtClean="0">
                <a:cs typeface="B Zar" pitchFamily="2" charset="-78"/>
              </a:rPr>
              <a:t>فصل دهم: حقوق و تكاليف كاركنان</a:t>
            </a:r>
            <a:r>
              <a:rPr lang="fa-IR" sz="3200" dirty="0" smtClean="0">
                <a:cs typeface="B Zar" pitchFamily="2" charset="-78"/>
              </a:rPr>
              <a:t/>
            </a:r>
            <a:br>
              <a:rPr lang="fa-IR" sz="3200" dirty="0" smtClean="0">
                <a:cs typeface="B Zar" pitchFamily="2" charset="-78"/>
              </a:rPr>
            </a:br>
            <a:r>
              <a:rPr lang="fa-IR" sz="3200" dirty="0" smtClean="0">
                <a:cs typeface="B Zar" pitchFamily="2" charset="-78"/>
              </a:rPr>
              <a:t>تهيه كننده : منوچهر صانعي</a:t>
            </a:r>
            <a:br>
              <a:rPr lang="fa-IR" sz="3200" dirty="0" smtClean="0">
                <a:cs typeface="B Zar" pitchFamily="2" charset="-78"/>
              </a:rPr>
            </a:br>
            <a:endParaRPr lang="fa-IR" sz="4000" dirty="0">
              <a:cs typeface="B Zar" pitchFamily="2" charset="-78"/>
            </a:endParaRPr>
          </a:p>
        </p:txBody>
      </p:sp>
      <p:pic>
        <p:nvPicPr>
          <p:cNvPr id="3" name="Picture 2"/>
          <p:cNvPicPr>
            <a:picLocks noChangeAspect="1" noChangeArrowheads="1"/>
          </p:cNvPicPr>
          <p:nvPr/>
        </p:nvPicPr>
        <p:blipFill>
          <a:blip r:embed="rId2" cstate="print"/>
          <a:srcRect/>
          <a:stretch>
            <a:fillRect/>
          </a:stretch>
        </p:blipFill>
        <p:spPr bwMode="auto">
          <a:xfrm>
            <a:off x="4286248" y="214290"/>
            <a:ext cx="1236666" cy="1236666"/>
          </a:xfrm>
          <a:prstGeom prst="rect">
            <a:avLst/>
          </a:prstGeom>
          <a:noFill/>
          <a:ln w="9525">
            <a:noFill/>
            <a:miter lim="800000"/>
            <a:headEnd/>
            <a:tailEnd/>
          </a:ln>
        </p:spPr>
      </p:pic>
    </p:spTree>
    <p:extLst>
      <p:ext uri="{BB962C8B-B14F-4D97-AF65-F5344CB8AC3E}">
        <p14:creationId xmlns="" xmlns:p14="http://schemas.microsoft.com/office/powerpoint/2010/main" val="411665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bas9.jpg"/>
          <p:cNvPicPr>
            <a:picLocks noChangeAspect="1"/>
          </p:cNvPicPr>
          <p:nvPr/>
        </p:nvPicPr>
        <p:blipFill>
          <a:blip r:embed="rId2" cstate="print"/>
          <a:stretch>
            <a:fillRect/>
          </a:stretch>
        </p:blipFill>
        <p:spPr>
          <a:xfrm>
            <a:off x="-23844" y="-17884"/>
            <a:ext cx="9167844" cy="6875884"/>
          </a:xfrm>
          <a:prstGeom prst="rect">
            <a:avLst/>
          </a:prstGeom>
        </p:spPr>
      </p:pic>
      <p:sp>
        <p:nvSpPr>
          <p:cNvPr id="5" name="Rectangle 4"/>
          <p:cNvSpPr/>
          <p:nvPr/>
        </p:nvSpPr>
        <p:spPr>
          <a:xfrm>
            <a:off x="3714744" y="5572140"/>
            <a:ext cx="2928958" cy="6429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34618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052736"/>
            <a:ext cx="7315200" cy="1154097"/>
          </a:xfrm>
        </p:spPr>
        <p:txBody>
          <a:bodyPr>
            <a:normAutofit fontScale="90000"/>
          </a:bodyPr>
          <a:lstStyle/>
          <a:p>
            <a:pPr algn="r"/>
            <a:r>
              <a:rPr lang="fa-IR" dirty="0"/>
              <a:t>ماده 70:</a:t>
            </a:r>
            <a:r>
              <a:rPr lang="en-US" dirty="0"/>
              <a:t/>
            </a:r>
            <a:br>
              <a:rPr lang="en-US" dirty="0"/>
            </a:br>
            <a:endParaRPr lang="fa-IR" dirty="0"/>
          </a:p>
        </p:txBody>
      </p:sp>
      <p:sp>
        <p:nvSpPr>
          <p:cNvPr id="3" name="Content Placeholder 2"/>
          <p:cNvSpPr>
            <a:spLocks noGrp="1"/>
          </p:cNvSpPr>
          <p:nvPr>
            <p:ph idx="1"/>
          </p:nvPr>
        </p:nvSpPr>
        <p:spPr>
          <a:xfrm>
            <a:off x="971600" y="2276872"/>
            <a:ext cx="7315200" cy="4104456"/>
          </a:xfrm>
        </p:spPr>
        <p:txBody>
          <a:bodyPr>
            <a:normAutofit/>
          </a:bodyPr>
          <a:lstStyle/>
          <a:p>
            <a:pPr algn="just"/>
            <a:r>
              <a:rPr lang="fa-IR" dirty="0"/>
              <a:t>مدیران و کارمندان موسسه</a:t>
            </a:r>
            <a:r>
              <a:rPr lang="en-US" dirty="0"/>
              <a:t>  </a:t>
            </a:r>
            <a:r>
              <a:rPr lang="fa-IR" dirty="0"/>
              <a:t>خدمت گزاران مردم هستند و باید بارعایت موازین اخلاق اسلامی و اداری و طبق سوگندی که در بدو ورود اداء نموده و منشور اخلاقی و اداری که امضاء می نمایند وظایف خود را به نحو احسن در راه خدمت به مردم وبادر نظر گرفتن حقوق و خواسته های قانونی آنها انجام دهند. </a:t>
            </a:r>
            <a:endParaRPr lang="en-US" dirty="0"/>
          </a:p>
          <a:p>
            <a:pPr algn="just"/>
            <a:r>
              <a:rPr lang="fa-IR" dirty="0">
                <a:solidFill>
                  <a:srgbClr val="FFFF00"/>
                </a:solidFill>
              </a:rPr>
              <a:t>تبصره 1:</a:t>
            </a:r>
            <a:endParaRPr lang="en-US" dirty="0">
              <a:solidFill>
                <a:srgbClr val="FFFF00"/>
              </a:solidFill>
            </a:endParaRPr>
          </a:p>
          <a:p>
            <a:pPr algn="just"/>
            <a:r>
              <a:rPr lang="fa-IR" dirty="0"/>
              <a:t>اصول و مفاد منشور فوق الذکر، متن سوگند نامه و تعهدات کارمندان موسسه از سوی وزارت متبوع تصویب می شود .</a:t>
            </a:r>
            <a:endParaRPr lang="en-US" dirty="0"/>
          </a:p>
          <a:p>
            <a:pPr algn="just"/>
            <a:r>
              <a:rPr lang="fa-IR" dirty="0">
                <a:solidFill>
                  <a:srgbClr val="FFFF00"/>
                </a:solidFill>
              </a:rPr>
              <a:t>تبصره 2:</a:t>
            </a:r>
            <a:endParaRPr lang="en-US" dirty="0">
              <a:solidFill>
                <a:srgbClr val="FFFF00"/>
              </a:solidFill>
            </a:endParaRPr>
          </a:p>
          <a:p>
            <a:pPr algn="just"/>
            <a:r>
              <a:rPr lang="fa-IR" dirty="0"/>
              <a:t>موسسه مکلف است رضایت و عدم رضایت مردم از عملکرد کارمندان را در ارتقا ، انتصاب و تمدید قراردادهای استخدامی ، تبدیل وضعیت و اعمال سایر امتیازات استخدامی و تشویقات و تنبیهات کارمندان در دستورالعملهایی که به تصویب می رسد لحاظ نماید.</a:t>
            </a:r>
            <a:endParaRPr lang="en-US" dirty="0"/>
          </a:p>
          <a:p>
            <a:pPr algn="just"/>
            <a:endParaRPr lang="fa-IR" dirty="0"/>
          </a:p>
        </p:txBody>
      </p:sp>
    </p:spTree>
    <p:extLst>
      <p:ext uri="{BB962C8B-B14F-4D97-AF65-F5344CB8AC3E}">
        <p14:creationId xmlns="" xmlns:p14="http://schemas.microsoft.com/office/powerpoint/2010/main" val="150007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3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35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ماده 71:</a:t>
            </a:r>
            <a:r>
              <a:rPr lang="en-US" dirty="0"/>
              <a:t/>
            </a:r>
            <a:br>
              <a:rPr lang="en-US" dirty="0"/>
            </a:br>
            <a:endParaRPr lang="fa-IR" dirty="0"/>
          </a:p>
        </p:txBody>
      </p:sp>
      <p:sp>
        <p:nvSpPr>
          <p:cNvPr id="3" name="Content Placeholder 2"/>
          <p:cNvSpPr>
            <a:spLocks noGrp="1"/>
          </p:cNvSpPr>
          <p:nvPr>
            <p:ph idx="1"/>
          </p:nvPr>
        </p:nvSpPr>
        <p:spPr/>
        <p:txBody>
          <a:bodyPr/>
          <a:lstStyle/>
          <a:p>
            <a:pPr algn="just"/>
            <a:r>
              <a:rPr lang="fa-IR" sz="2800" dirty="0" smtClean="0"/>
              <a:t>کارمندان </a:t>
            </a:r>
            <a:r>
              <a:rPr lang="fa-IR" sz="2800" dirty="0"/>
              <a:t>رسمی وپیمانی موسسه سالی 30 روز حق مرخصی کاری با استفاده از حقوق و مزایای مربوط را دارند. حد اکثر نیمی از مرخصی کارمندان در هر سال قابل ذخیره شدن است.</a:t>
            </a:r>
            <a:endParaRPr lang="en-US" sz="2800" dirty="0"/>
          </a:p>
          <a:p>
            <a:endParaRPr lang="fa-IR" dirty="0"/>
          </a:p>
        </p:txBody>
      </p:sp>
    </p:spTree>
    <p:extLst>
      <p:ext uri="{BB962C8B-B14F-4D97-AF65-F5344CB8AC3E}">
        <p14:creationId xmlns="" xmlns:p14="http://schemas.microsoft.com/office/powerpoint/2010/main" val="209769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32" presetClass="emph" presetSubtype="0" fill="hold" grpId="0" nodeType="afterEffect">
                                  <p:stCondLst>
                                    <p:cond delay="0"/>
                                  </p:stCondLst>
                                  <p:childTnLst>
                                    <p:animRot by="120000">
                                      <p:cBhvr>
                                        <p:cTn id="23" dur="100" fill="hold">
                                          <p:stCondLst>
                                            <p:cond delay="0"/>
                                          </p:stCondLst>
                                        </p:cTn>
                                        <p:tgtEl>
                                          <p:spTgt spid="3">
                                            <p:txEl>
                                              <p:pRg st="0" end="0"/>
                                            </p:txEl>
                                          </p:spTgt>
                                        </p:tgtEl>
                                        <p:attrNameLst>
                                          <p:attrName>r</p:attrName>
                                        </p:attrNameLst>
                                      </p:cBhvr>
                                    </p:animRot>
                                    <p:animRot by="-240000">
                                      <p:cBhvr>
                                        <p:cTn id="24" dur="200" fill="hold">
                                          <p:stCondLst>
                                            <p:cond delay="200"/>
                                          </p:stCondLst>
                                        </p:cTn>
                                        <p:tgtEl>
                                          <p:spTgt spid="3">
                                            <p:txEl>
                                              <p:pRg st="0" end="0"/>
                                            </p:txEl>
                                          </p:spTgt>
                                        </p:tgtEl>
                                        <p:attrNameLst>
                                          <p:attrName>r</p:attrName>
                                        </p:attrNameLst>
                                      </p:cBhvr>
                                    </p:animRot>
                                    <p:animRot by="240000">
                                      <p:cBhvr>
                                        <p:cTn id="25" dur="200" fill="hold">
                                          <p:stCondLst>
                                            <p:cond delay="400"/>
                                          </p:stCondLst>
                                        </p:cTn>
                                        <p:tgtEl>
                                          <p:spTgt spid="3">
                                            <p:txEl>
                                              <p:pRg st="0" end="0"/>
                                            </p:txEl>
                                          </p:spTgt>
                                        </p:tgtEl>
                                        <p:attrNameLst>
                                          <p:attrName>r</p:attrName>
                                        </p:attrNameLst>
                                      </p:cBhvr>
                                    </p:animRot>
                                    <p:animRot by="-240000">
                                      <p:cBhvr>
                                        <p:cTn id="26" dur="200" fill="hold">
                                          <p:stCondLst>
                                            <p:cond delay="600"/>
                                          </p:stCondLst>
                                        </p:cTn>
                                        <p:tgtEl>
                                          <p:spTgt spid="3">
                                            <p:txEl>
                                              <p:pRg st="0" end="0"/>
                                            </p:txEl>
                                          </p:spTgt>
                                        </p:tgtEl>
                                        <p:attrNameLst>
                                          <p:attrName>r</p:attrName>
                                        </p:attrNameLst>
                                      </p:cBhvr>
                                    </p:animRot>
                                    <p:animRot by="120000">
                                      <p:cBhvr>
                                        <p:cTn id="27"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80728"/>
            <a:ext cx="7315200" cy="1154097"/>
          </a:xfrm>
        </p:spPr>
        <p:txBody>
          <a:bodyPr>
            <a:normAutofit/>
          </a:bodyPr>
          <a:lstStyle/>
          <a:p>
            <a:pPr algn="r"/>
            <a:r>
              <a:rPr lang="fa-IR" dirty="0"/>
              <a:t>ماده 72</a:t>
            </a:r>
            <a:r>
              <a:rPr lang="fa-IR" dirty="0" smtClean="0"/>
              <a:t>:</a:t>
            </a:r>
            <a:endParaRPr lang="fa-IR" dirty="0"/>
          </a:p>
        </p:txBody>
      </p:sp>
      <p:sp>
        <p:nvSpPr>
          <p:cNvPr id="3" name="Content Placeholder 2"/>
          <p:cNvSpPr>
            <a:spLocks noGrp="1"/>
          </p:cNvSpPr>
          <p:nvPr>
            <p:ph idx="1"/>
          </p:nvPr>
        </p:nvSpPr>
        <p:spPr/>
        <p:txBody>
          <a:bodyPr>
            <a:normAutofit/>
          </a:bodyPr>
          <a:lstStyle/>
          <a:p>
            <a:pPr algn="just"/>
            <a:r>
              <a:rPr lang="fa-IR" sz="3200" dirty="0" smtClean="0"/>
              <a:t>کارمندان </a:t>
            </a:r>
            <a:r>
              <a:rPr lang="fa-IR" sz="3200" dirty="0"/>
              <a:t>می توانند به هر میزان از ذخیره مرخصی استحقاقی خود پس از موافقت مسئول مربوط استفاده نمایند.</a:t>
            </a:r>
            <a:endParaRPr lang="en-US" sz="3200" dirty="0"/>
          </a:p>
          <a:p>
            <a:pPr algn="just"/>
            <a:endParaRPr lang="fa-IR" sz="3200" dirty="0"/>
          </a:p>
        </p:txBody>
      </p:sp>
    </p:spTree>
    <p:extLst>
      <p:ext uri="{BB962C8B-B14F-4D97-AF65-F5344CB8AC3E}">
        <p14:creationId xmlns="" xmlns:p14="http://schemas.microsoft.com/office/powerpoint/2010/main" val="2694967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24744"/>
            <a:ext cx="7315200" cy="1154097"/>
          </a:xfrm>
        </p:spPr>
        <p:txBody>
          <a:bodyPr>
            <a:normAutofit/>
          </a:bodyPr>
          <a:lstStyle/>
          <a:p>
            <a:pPr algn="r"/>
            <a:r>
              <a:rPr lang="fa-IR" dirty="0"/>
              <a:t>ماده 73</a:t>
            </a:r>
            <a:r>
              <a:rPr lang="fa-IR" dirty="0" smtClean="0"/>
              <a:t>:</a:t>
            </a:r>
            <a:endParaRPr lang="fa-IR" dirty="0"/>
          </a:p>
        </p:txBody>
      </p:sp>
      <p:sp>
        <p:nvSpPr>
          <p:cNvPr id="3" name="Content Placeholder 2"/>
          <p:cNvSpPr>
            <a:spLocks noGrp="1"/>
          </p:cNvSpPr>
          <p:nvPr>
            <p:ph idx="1"/>
          </p:nvPr>
        </p:nvSpPr>
        <p:spPr/>
        <p:txBody>
          <a:bodyPr>
            <a:normAutofit/>
          </a:bodyPr>
          <a:lstStyle/>
          <a:p>
            <a:pPr algn="just"/>
            <a:r>
              <a:rPr lang="fa-IR" sz="2800" dirty="0" smtClean="0"/>
              <a:t>بازخرید </a:t>
            </a:r>
            <a:r>
              <a:rPr lang="fa-IR" sz="2800" dirty="0"/>
              <a:t>مرخصی استحقاقی ذخیره شده با درخواست کارمند در طول هر دوره ده ساله خدمتی ، فقط برای یکبار در هر دوره و در صورت وجود اعتبار و پس از تصویب در هیئت رییسه موسسه بلامانع می باشد. موسسه موظف است مرخصی باز خرید شده را از مجموع ذخیره مرخصی استحقاقی کارمندان کسر نماید.</a:t>
            </a:r>
          </a:p>
        </p:txBody>
      </p:sp>
    </p:spTree>
    <p:extLst>
      <p:ext uri="{BB962C8B-B14F-4D97-AF65-F5344CB8AC3E}">
        <p14:creationId xmlns="" xmlns:p14="http://schemas.microsoft.com/office/powerpoint/2010/main" val="293642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980728"/>
            <a:ext cx="7315200" cy="1154097"/>
          </a:xfrm>
        </p:spPr>
        <p:txBody>
          <a:bodyPr>
            <a:normAutofit/>
          </a:bodyPr>
          <a:lstStyle/>
          <a:p>
            <a:pPr algn="r"/>
            <a:r>
              <a:rPr lang="fa-IR" dirty="0"/>
              <a:t>ماده 74</a:t>
            </a:r>
            <a:r>
              <a:rPr lang="fa-IR" dirty="0" smtClean="0"/>
              <a:t>:</a:t>
            </a:r>
            <a:endParaRPr lang="fa-IR" dirty="0"/>
          </a:p>
        </p:txBody>
      </p:sp>
      <p:sp>
        <p:nvSpPr>
          <p:cNvPr id="3" name="Content Placeholder 2"/>
          <p:cNvSpPr>
            <a:spLocks noGrp="1"/>
          </p:cNvSpPr>
          <p:nvPr>
            <p:ph idx="1"/>
          </p:nvPr>
        </p:nvSpPr>
        <p:spPr/>
        <p:txBody>
          <a:bodyPr>
            <a:normAutofit/>
          </a:bodyPr>
          <a:lstStyle/>
          <a:p>
            <a:pPr algn="just"/>
            <a:r>
              <a:rPr lang="fa-IR" sz="2800" dirty="0" smtClean="0"/>
              <a:t>به </a:t>
            </a:r>
            <a:r>
              <a:rPr lang="fa-IR" sz="2800" dirty="0"/>
              <a:t>منظور تحکیم و تکریم نهاد خانواده ،کارمندان موسسه در موارد ذیل حق برخورداری از 7 روز مرخصی اضطراری علاوه بر سقف مرخصی استحقاقی سالانه را دارند.</a:t>
            </a:r>
            <a:endParaRPr lang="en-US" sz="2800" dirty="0"/>
          </a:p>
          <a:p>
            <a:pPr algn="just"/>
            <a:r>
              <a:rPr lang="fa-IR" sz="2600" i="1" dirty="0"/>
              <a:t>الف) ازدواج دائم کارمند</a:t>
            </a:r>
            <a:endParaRPr lang="en-US" sz="2600" i="1" dirty="0"/>
          </a:p>
          <a:p>
            <a:pPr algn="just"/>
            <a:r>
              <a:rPr lang="fa-IR" sz="2600" i="1" dirty="0"/>
              <a:t>ب</a:t>
            </a:r>
            <a:r>
              <a:rPr lang="fa-IR" sz="2600" i="1" dirty="0" smtClean="0"/>
              <a:t>) ازدواج </a:t>
            </a:r>
            <a:r>
              <a:rPr lang="fa-IR" sz="2600" i="1" dirty="0"/>
              <a:t>فرزند کارمند</a:t>
            </a:r>
            <a:endParaRPr lang="en-US" sz="2600" i="1" dirty="0"/>
          </a:p>
          <a:p>
            <a:pPr algn="just"/>
            <a:r>
              <a:rPr lang="fa-IR" sz="2600" i="1" dirty="0"/>
              <a:t>ج) فوت بستگان درجه یک شامل: </a:t>
            </a:r>
            <a:r>
              <a:rPr lang="fa-IR" sz="2600" i="1" dirty="0" smtClean="0"/>
              <a:t>همسر، فرزند ، پدر و  مادر ، خواهرو برادر</a:t>
            </a:r>
            <a:endParaRPr lang="en-US" sz="2600" i="1" dirty="0"/>
          </a:p>
          <a:p>
            <a:pPr algn="just"/>
            <a:endParaRPr lang="fa-IR" sz="2800" dirty="0"/>
          </a:p>
        </p:txBody>
      </p:sp>
    </p:spTree>
    <p:extLst>
      <p:ext uri="{BB962C8B-B14F-4D97-AF65-F5344CB8AC3E}">
        <p14:creationId xmlns="" xmlns:p14="http://schemas.microsoft.com/office/powerpoint/2010/main" val="389723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500"/>
                                        <p:tgtEl>
                                          <p:spTgt spid="3">
                                            <p:txEl>
                                              <p:pRg st="0" end="0"/>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500"/>
                                        <p:tgtEl>
                                          <p:spTgt spid="3">
                                            <p:txEl>
                                              <p:pRg st="1" end="1"/>
                                            </p:txEl>
                                          </p:spTgt>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052736"/>
            <a:ext cx="7315200" cy="1154097"/>
          </a:xfrm>
        </p:spPr>
        <p:txBody>
          <a:bodyPr>
            <a:normAutofit/>
          </a:bodyPr>
          <a:lstStyle/>
          <a:p>
            <a:pPr algn="r"/>
            <a:r>
              <a:rPr lang="fa-IR" dirty="0"/>
              <a:t>ماده 75</a:t>
            </a:r>
            <a:r>
              <a:rPr lang="fa-IR" dirty="0" smtClean="0"/>
              <a:t>:</a:t>
            </a:r>
            <a:endParaRPr lang="fa-IR" dirty="0"/>
          </a:p>
        </p:txBody>
      </p:sp>
      <p:sp>
        <p:nvSpPr>
          <p:cNvPr id="3" name="Content Placeholder 2"/>
          <p:cNvSpPr>
            <a:spLocks noGrp="1"/>
          </p:cNvSpPr>
          <p:nvPr>
            <p:ph idx="1"/>
          </p:nvPr>
        </p:nvSpPr>
        <p:spPr/>
        <p:txBody>
          <a:bodyPr>
            <a:normAutofit/>
          </a:bodyPr>
          <a:lstStyle/>
          <a:p>
            <a:pPr algn="just"/>
            <a:r>
              <a:rPr lang="fa-IR" sz="2800" dirty="0" smtClean="0"/>
              <a:t>کارمندان </a:t>
            </a:r>
            <a:r>
              <a:rPr lang="fa-IR" sz="2800" dirty="0"/>
              <a:t>اعم از قرارداری ، پیمانی ، رسمی آزمایشی و رسمی که به حج تمتع مشرف می شوند مجاز خواهند بود فقط یکبار از یکماه مرخصی تشویقی استفاده نمایند که جزء مرخصی استحقاقی منظور نخواهد شد.</a:t>
            </a:r>
          </a:p>
        </p:txBody>
      </p:sp>
    </p:spTree>
    <p:extLst>
      <p:ext uri="{BB962C8B-B14F-4D97-AF65-F5344CB8AC3E}">
        <p14:creationId xmlns="" xmlns:p14="http://schemas.microsoft.com/office/powerpoint/2010/main" val="348571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340768"/>
            <a:ext cx="7315200" cy="1154097"/>
          </a:xfrm>
        </p:spPr>
        <p:txBody>
          <a:bodyPr>
            <a:normAutofit fontScale="90000"/>
          </a:bodyPr>
          <a:lstStyle/>
          <a:p>
            <a:pPr algn="r"/>
            <a:r>
              <a:rPr lang="fa-IR" dirty="0"/>
              <a:t>ماده 76:</a:t>
            </a:r>
            <a:r>
              <a:rPr lang="en-US" dirty="0"/>
              <a:t/>
            </a:r>
            <a:br>
              <a:rPr lang="en-US" dirty="0"/>
            </a:br>
            <a:endParaRPr lang="fa-IR" dirty="0"/>
          </a:p>
        </p:txBody>
      </p:sp>
      <p:sp>
        <p:nvSpPr>
          <p:cNvPr id="3" name="Content Placeholder 2"/>
          <p:cNvSpPr>
            <a:spLocks noGrp="1"/>
          </p:cNvSpPr>
          <p:nvPr>
            <p:ph idx="1"/>
          </p:nvPr>
        </p:nvSpPr>
        <p:spPr>
          <a:xfrm>
            <a:off x="899592" y="2852936"/>
            <a:ext cx="7315200" cy="3539527"/>
          </a:xfrm>
        </p:spPr>
        <p:txBody>
          <a:bodyPr>
            <a:normAutofit/>
          </a:bodyPr>
          <a:lstStyle/>
          <a:p>
            <a:pPr algn="justLow"/>
            <a:r>
              <a:rPr lang="fa-IR" sz="2800" dirty="0" smtClean="0"/>
              <a:t>کارمندان </a:t>
            </a:r>
            <a:r>
              <a:rPr lang="fa-IR" sz="2800" dirty="0"/>
              <a:t>موسسه میتوانند از مرخصی کمتر از یک روز که جزیی از مرخصی استحقاقی می باشد استفاده کنند. حد اکثر مرخصی ساعتی به میزان نصف ساعت کاری روزانه است. در صورت استفاده بیش از مدت ذکر شده ، یکروز مرخصی استحقاقی محاسبه می شود.</a:t>
            </a:r>
            <a:endParaRPr lang="en-US" sz="2800" dirty="0"/>
          </a:p>
        </p:txBody>
      </p:sp>
    </p:spTree>
    <p:extLst>
      <p:ext uri="{BB962C8B-B14F-4D97-AF65-F5344CB8AC3E}">
        <p14:creationId xmlns="" xmlns:p14="http://schemas.microsoft.com/office/powerpoint/2010/main" val="410060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TotalTime>
  <Words>1313</Words>
  <Application>Microsoft Office PowerPoint</Application>
  <PresentationFormat>On-screen Show (4:3)</PresentationFormat>
  <Paragraphs>107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Perspective</vt:lpstr>
      <vt:lpstr>Slide 1</vt:lpstr>
      <vt:lpstr>آیین نامه اداری و استخدامی اعضای هیات علمی و کارکنان غیر هیات علمی دانشگاه ها و دانشکده های علوم پزشکی و خدمات بهداشتی و درمانی  فصل دهم: حقوق و تكاليف كاركنان تهيه كننده : منوچهر صانعي </vt:lpstr>
      <vt:lpstr>ماده 70: </vt:lpstr>
      <vt:lpstr>ماده 71: </vt:lpstr>
      <vt:lpstr>ماده 72:</vt:lpstr>
      <vt:lpstr>ماده 73:</vt:lpstr>
      <vt:lpstr>ماده 74:</vt:lpstr>
      <vt:lpstr>ماده 75:</vt:lpstr>
      <vt:lpstr>ماده 76: </vt:lpstr>
      <vt:lpstr>    ماده 77: </vt:lpstr>
      <vt:lpstr>ماده 78: </vt:lpstr>
      <vt:lpstr>ماده 79: </vt:lpstr>
      <vt:lpstr>ماده 80: </vt:lpstr>
      <vt:lpstr>ماده 81: </vt:lpstr>
      <vt:lpstr>ماده 82: </vt:lpstr>
      <vt:lpstr>ماده 83: </vt:lpstr>
      <vt:lpstr>ماده 84: </vt:lpstr>
      <vt:lpstr>ماده 87: </vt:lpstr>
      <vt:lpstr>آیین نامه حضور و غیاب:</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بخشنده و مهربان   آیین نامه اداری و استخدامی اعضای هیات علمی و کارکنان غیر هیات علمی دانشگاه ها و دانشکده های علوم پزشکی و خدمات بهداشتی و درمانی فصل دهم: حقوق و تکالیف کارمندان</dc:title>
  <cp:lastModifiedBy>MicroNet</cp:lastModifiedBy>
  <cp:revision>25</cp:revision>
  <dcterms:created xsi:type="dcterms:W3CDTF">2014-08-05T09:58:52Z</dcterms:created>
  <dcterms:modified xsi:type="dcterms:W3CDTF">2014-08-06T10:27:03Z</dcterms:modified>
</cp:coreProperties>
</file>