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5" r:id="rId6"/>
    <p:sldId id="264" r:id="rId7"/>
    <p:sldId id="267" r:id="rId8"/>
    <p:sldId id="268" r:id="rId9"/>
    <p:sldId id="269" r:id="rId10"/>
    <p:sldId id="266" r:id="rId11"/>
  </p:sldIdLst>
  <p:sldSz cx="7559675" cy="5327650"/>
  <p:notesSz cx="6858000" cy="9144000"/>
  <p:defaultTextStyle>
    <a:defPPr>
      <a:defRPr lang="en-US"/>
    </a:defPPr>
    <a:lvl1pPr marL="0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1pPr>
    <a:lvl2pPr marL="309296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2pPr>
    <a:lvl3pPr marL="618592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3pPr>
    <a:lvl4pPr marL="927887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4pPr>
    <a:lvl5pPr marL="1237183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5pPr>
    <a:lvl6pPr marL="1546479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6pPr>
    <a:lvl7pPr marL="1855775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7pPr>
    <a:lvl8pPr marL="2165071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8pPr>
    <a:lvl9pPr marL="2474366" algn="l" defTabSz="618592" rtl="0" eaLnBrk="1" latinLnBrk="0" hangingPunct="1">
      <a:defRPr sz="121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73D"/>
    <a:srgbClr val="7F2525"/>
    <a:srgbClr val="0E460F"/>
    <a:srgbClr val="1E9621"/>
    <a:srgbClr val="F07006"/>
    <a:srgbClr val="DE8A1C"/>
    <a:srgbClr val="FF9900"/>
    <a:srgbClr val="541818"/>
    <a:srgbClr val="18160C"/>
    <a:srgbClr val="1A1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80" d="100"/>
          <a:sy n="80" d="100"/>
        </p:scale>
        <p:origin x="78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A0ED-0283-4C4B-B5F0-26172D69A63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0A18-F510-4AA3-8013-5E005D9B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عیال\Pictures\bazi\1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9674" cy="53276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5543" y="588105"/>
            <a:ext cx="5465135" cy="189282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  </a:t>
            </a: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نزد امام صادق عليه السلام</a:t>
            </a:r>
            <a:r>
              <a:rPr lang="en-US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نشسته بودم كه يونس بن يعقوب، وارد شد، در حالى كه ديدم</a:t>
            </a:r>
            <a:endParaRPr lang="en-US" sz="1300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  <a:cs typeface="B Koodak" panose="00000700000000000000" pitchFamily="2" charset="-78"/>
            </a:endParaRPr>
          </a:p>
          <a:p>
            <a:pPr algn="r" rtl="1"/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 ناله مى كرد. امام صادق عليه السلام</a:t>
            </a:r>
            <a:r>
              <a:rPr lang="en-US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به وى فرمود: «چه شده كه تو را نالان مى بينم؟». </a:t>
            </a:r>
            <a: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  <a:t/>
            </a:r>
            <a:b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</a:b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گفت: كودكى دارم كه سراسر شب، از او اذيّت شدم. </a:t>
            </a:r>
            <a: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  <a:t/>
            </a:r>
            <a:b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</a:b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امام صادق عليه السلام</a:t>
            </a:r>
            <a:r>
              <a:rPr lang="en-US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به وى فرمود: «اى يونس! پدرم محمّد بن على، از پدرانش، از جدّم پيامبر خدا </a:t>
            </a:r>
            <a:r>
              <a:rPr lang="en-US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 </a:t>
            </a:r>
          </a:p>
          <a:p>
            <a:pPr algn="r" rtl="1"/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نقل كرد كه جبرئيل عليه السلام بر وى فرود آمد، در حالى كه پيامبر خدا و على ـ درود خدا بر آنان باد ـ ناله مى كردند. جبرئيل عليه السلام گفت: اى دوست خدا! چه شده كه تو را نالان مى بينم؟ </a:t>
            </a:r>
            <a: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  <a:t/>
            </a:r>
            <a:b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</a:b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پيامبر خدا فرمود: «دو كودك داريم كه از گريه آنان، اذيّت شده ايم». </a:t>
            </a:r>
            <a: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  <a:t/>
            </a:r>
            <a:br>
              <a:rPr lang="fa-IR" sz="1300" dirty="0" smtClean="0">
                <a:solidFill>
                  <a:srgbClr val="002060"/>
                </a:solidFill>
                <a:cs typeface="B Koodak" panose="00000700000000000000" pitchFamily="2" charset="-78"/>
              </a:rPr>
            </a:br>
            <a:r>
              <a:rPr lang="fa-IR" sz="13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جبرئيل عليه السلام گفت: </a:t>
            </a:r>
            <a:endParaRPr lang="en-US" sz="1300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543" y="2475678"/>
            <a:ext cx="5465135" cy="175432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1800" i="0" dirty="0" smtClean="0">
                <a:ln w="0"/>
                <a:solidFill>
                  <a:srgbClr val="B2373D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صبر كن، اى محمّد! چرا كه به زودى براى اين قوم، پيروانى برانگيخته مى شوند كه هرگاه يكى از آنان گريه كند، گريه اش تا هفت سالگى</a:t>
            </a:r>
            <a:endParaRPr lang="en-US" sz="1800" i="0" dirty="0" smtClean="0">
              <a:ln w="0"/>
              <a:solidFill>
                <a:srgbClr val="B2373D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B Koodak" panose="00000700000000000000" pitchFamily="2" charset="-78"/>
            </a:endParaRPr>
          </a:p>
          <a:p>
            <a:pPr algn="ctr" rtl="1"/>
            <a:r>
              <a:rPr lang="fa-IR" sz="1800" i="0" dirty="0" smtClean="0">
                <a:ln w="0"/>
                <a:solidFill>
                  <a:srgbClr val="B2373D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 «لا اله إلاّ اللّه» است و وقتى از هفت سالگى گذشت، گريه اش تا بلوغ، آمرزش خواهى براى پدر و مادرش است و چون از بلوغ گذشت، هركار نيكى كه آوَرَد [پاداشى نيز] براى پدر و مادرش داشته باشد و هر كار ناشايستى كه آوَرَد، [مجازاتى]</a:t>
            </a:r>
            <a:r>
              <a:rPr lang="en-US" sz="1800" i="0" dirty="0" smtClean="0">
                <a:ln w="0"/>
                <a:solidFill>
                  <a:srgbClr val="B2373D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1800" i="0" dirty="0" smtClean="0">
                <a:ln w="0"/>
                <a:solidFill>
                  <a:srgbClr val="B2373D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بر آنان نباشد</a:t>
            </a:r>
            <a:r>
              <a:rPr lang="fa-IR" sz="1800" i="0" dirty="0" smtClean="0">
                <a:ln w="0"/>
                <a:solidFill>
                  <a:srgbClr val="B237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.</a:t>
            </a:r>
            <a:endParaRPr lang="en-US" sz="1800" dirty="0">
              <a:ln w="0"/>
              <a:solidFill>
                <a:srgbClr val="B2373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3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عیال\Pictures\bazi\sky-dandelion-wallpap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532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عیال\Pictures\پروانه\گل و پروانه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53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66361" y="984177"/>
            <a:ext cx="36996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800" b="0" i="0" dirty="0" smtClean="0">
                <a:solidFill>
                  <a:srgbClr val="0C22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پيامبر خدا صلي الله عليه و آله: </a:t>
            </a:r>
          </a:p>
          <a:p>
            <a:pPr algn="r" rtl="1"/>
            <a:endParaRPr lang="fa-IR" sz="1400" b="0" i="0" dirty="0" smtClean="0">
              <a:solidFill>
                <a:srgbClr val="0C2290"/>
              </a:solidFill>
              <a:effectLst/>
              <a:latin typeface="tahoma" panose="020B0604030504040204" pitchFamily="34" charset="0"/>
              <a:cs typeface="B Koodak" panose="00000700000000000000" pitchFamily="2" charset="-78"/>
            </a:endParaRPr>
          </a:p>
          <a:p>
            <a:pPr algn="ctr" rtl="1"/>
            <a:r>
              <a:rPr lang="fa-IR" sz="2000" b="0" i="0" dirty="0" smtClean="0">
                <a:solidFill>
                  <a:srgbClr val="0C229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</a:t>
            </a:r>
            <a:r>
              <a:rPr lang="fa-IR" sz="2800" dirty="0" smtClean="0">
                <a:solidFill>
                  <a:srgbClr val="B2373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فرزندانتان را تكريم كنيد </a:t>
            </a:r>
          </a:p>
          <a:p>
            <a:pPr algn="ctr" rtl="1"/>
            <a:r>
              <a:rPr lang="fa-IR" sz="2800" dirty="0" smtClean="0">
                <a:solidFill>
                  <a:srgbClr val="B2373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و آنان را به نيكى تربيت كنيد </a:t>
            </a:r>
          </a:p>
          <a:p>
            <a:pPr algn="ctr" rtl="1"/>
            <a:r>
              <a:rPr lang="fa-IR" sz="2800" dirty="0" smtClean="0">
                <a:solidFill>
                  <a:srgbClr val="B2373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كه آمرزيده مى شويد.</a:t>
            </a:r>
            <a:endParaRPr lang="en-US" sz="2800" dirty="0">
              <a:solidFill>
                <a:srgbClr val="B2373D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01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" b="13205"/>
          <a:stretch/>
        </p:blipFill>
        <p:spPr>
          <a:xfrm>
            <a:off x="1" y="1"/>
            <a:ext cx="7559674" cy="5327650"/>
          </a:xfrm>
        </p:spPr>
      </p:pic>
      <p:sp>
        <p:nvSpPr>
          <p:cNvPr id="5" name="Rectangle 4"/>
          <p:cNvSpPr/>
          <p:nvPr/>
        </p:nvSpPr>
        <p:spPr>
          <a:xfrm>
            <a:off x="240991" y="1313415"/>
            <a:ext cx="70776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800" b="0" i="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پيامبر خدا صلي الله عليه و آله:</a:t>
            </a:r>
          </a:p>
          <a:p>
            <a:pPr algn="r" rtl="1"/>
            <a:endParaRPr lang="fa-IR" sz="1800" b="0" i="0" dirty="0" smtClean="0">
              <a:solidFill>
                <a:srgbClr val="0C2290"/>
              </a:solidFill>
              <a:effectLst/>
              <a:latin typeface="tahoma" panose="020B0604030504040204" pitchFamily="34" charset="0"/>
              <a:cs typeface="B Koodak" panose="00000700000000000000" pitchFamily="2" charset="-78"/>
            </a:endParaRPr>
          </a:p>
          <a:p>
            <a:pPr algn="ctr" rtl="1"/>
            <a:r>
              <a:rPr lang="fa-IR" sz="3200" b="0" i="0" dirty="0" smtClean="0">
                <a:solidFill>
                  <a:srgbClr val="0C229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</a:t>
            </a:r>
            <a:r>
              <a:rPr lang="fa-IR" sz="3200" dirty="0" smtClean="0">
                <a:solidFill>
                  <a:srgbClr val="7F2525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فرزندانتان را زياد كنيد، كه من فردا با فراوانىِ شما بر ديگر امّت ها افتخار مى كنم.</a:t>
            </a:r>
            <a:endParaRPr lang="en-US" sz="3200" dirty="0">
              <a:solidFill>
                <a:srgbClr val="7F2525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6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عیال\Pictures\وضو\headeیی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214"/>
            <a:ext cx="7559675" cy="414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عیال\Pictures\وضو\post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/>
          <a:stretch/>
        </p:blipFill>
        <p:spPr bwMode="auto">
          <a:xfrm>
            <a:off x="-74428" y="0"/>
            <a:ext cx="7708605" cy="1180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1176826"/>
            <a:ext cx="606056" cy="246504"/>
          </a:xfrm>
          <a:prstGeom prst="rect">
            <a:avLst/>
          </a:prstGeom>
          <a:solidFill>
            <a:srgbClr val="AAD76E"/>
          </a:solidFill>
          <a:ln>
            <a:solidFill>
              <a:srgbClr val="AAD7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157589">
            <a:off x="6782142" y="153787"/>
            <a:ext cx="536046" cy="233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68543" y="168191"/>
            <a:ext cx="206416" cy="2027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52" y="1215741"/>
            <a:ext cx="4449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1600" b="0" i="0" dirty="0" smtClean="0">
                <a:solidFill>
                  <a:srgbClr val="201910"/>
                </a:solidFill>
                <a:effectLst/>
                <a:latin typeface="tahoma" panose="020B0604030504040204" pitchFamily="34" charset="0"/>
                <a:cs typeface="B Koodak" panose="00000700000000000000" pitchFamily="2" charset="-78"/>
              </a:rPr>
              <a:t> </a:t>
            </a:r>
            <a:r>
              <a:rPr lang="fa-IR" sz="1600" dirty="0" smtClean="0">
                <a:solidFill>
                  <a:srgbClr val="18160C"/>
                </a:solidFill>
                <a:cs typeface="B Koodak" panose="00000700000000000000" pitchFamily="2" charset="-78"/>
              </a:rPr>
              <a:t>هنگامى كه زن، باردار مى شود، به سان روزه دارِ شب زنده دار و مجاهدى است كه با جان و مالش در راه خدا جهاد مى كند و هنگامى كه بارْ بگذارد، پاداشى دارد كه نمى دانى عظمت آن چه قدر است و هنگامى كه شير بدهد، در هر مَك زدن، پاداش آزاد كردن يكى از فرزندان اسماعيل براى اوست و آن گاه كه شير دادن تمام شود، فرشته اى بر پهلوى او مى زند و مى گويد:</a:t>
            </a:r>
          </a:p>
          <a:p>
            <a:pPr algn="ctr" rtl="1"/>
            <a:r>
              <a:rPr lang="fa-IR" sz="1600" dirty="0" smtClean="0">
                <a:solidFill>
                  <a:srgbClr val="7F2525"/>
                </a:solidFill>
                <a:cs typeface="B Koodak" panose="00000700000000000000" pitchFamily="2" charset="-78"/>
              </a:rPr>
              <a:t> «</a:t>
            </a:r>
            <a:r>
              <a:rPr lang="fa-IR" sz="2400" dirty="0" smtClean="0">
                <a:solidFill>
                  <a:srgbClr val="7F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عمل را از نو آغاز كن كه بى ترديد، آمرزيده شدى</a:t>
            </a:r>
            <a:r>
              <a:rPr lang="fa-IR" sz="1600" dirty="0" smtClean="0">
                <a:solidFill>
                  <a:srgbClr val="7F2525"/>
                </a:solidFill>
                <a:cs typeface="B Koodak" panose="00000700000000000000" pitchFamily="2" charset="-78"/>
              </a:rPr>
              <a:t>».</a:t>
            </a:r>
            <a:endParaRPr lang="en-US" sz="1600" dirty="0">
              <a:solidFill>
                <a:srgbClr val="7F2525"/>
              </a:solidFill>
              <a:cs typeface="B Koodak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3583" y="817128"/>
            <a:ext cx="2145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0" i="0" dirty="0" smtClean="0">
                <a:solidFill>
                  <a:srgbClr val="7F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پيامبر خدا صلي الله عليه و آله </a:t>
            </a:r>
            <a:r>
              <a:rPr lang="fa-IR" sz="1200" dirty="0" smtClean="0">
                <a:solidFill>
                  <a:srgbClr val="7F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فرمودند</a:t>
            </a:r>
            <a:r>
              <a:rPr lang="fa-IR" sz="1200" b="0" i="0" dirty="0" smtClean="0">
                <a:solidFill>
                  <a:srgbClr val="7F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B Koodak" panose="00000700000000000000" pitchFamily="2" charset="-78"/>
              </a:rPr>
              <a:t>:</a:t>
            </a:r>
            <a:endParaRPr lang="en-US" dirty="0">
              <a:solidFill>
                <a:srgbClr val="7F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0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عیال\Pictures\وضو\hea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0"/>
            <a:ext cx="7559675" cy="3519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875" y="42109"/>
            <a:ext cx="736269" cy="124146"/>
          </a:xfrm>
          <a:prstGeom prst="rect">
            <a:avLst/>
          </a:prstGeom>
          <a:solidFill>
            <a:srgbClr val="F0F7FD"/>
          </a:solidFill>
          <a:ln>
            <a:solidFill>
              <a:srgbClr val="F0F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4" y="3081180"/>
            <a:ext cx="6520220" cy="3380345"/>
          </a:xfrm>
        </p:spPr>
        <p:txBody>
          <a:bodyPr/>
          <a:lstStyle/>
          <a:p>
            <a:pPr marL="0" indent="0" algn="ctr" rtl="1">
              <a:lnSpc>
                <a:spcPct val="0"/>
              </a:lnSpc>
              <a:buNone/>
            </a:pPr>
            <a:r>
              <a:rPr lang="fa-IR" dirty="0" smtClean="0">
                <a:solidFill>
                  <a:srgbClr val="0E460F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پيامبر </a:t>
            </a:r>
            <a:r>
              <a:rPr lang="fa-IR" dirty="0">
                <a:solidFill>
                  <a:srgbClr val="0E460F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اكرم </a:t>
            </a:r>
            <a:r>
              <a:rPr lang="fa-IR" dirty="0" smtClean="0">
                <a:solidFill>
                  <a:srgbClr val="0E460F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صلي </a:t>
            </a:r>
            <a:r>
              <a:rPr lang="fa-IR" dirty="0">
                <a:solidFill>
                  <a:srgbClr val="0E460F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الله عليه و آله و </a:t>
            </a:r>
            <a:r>
              <a:rPr lang="fa-IR" dirty="0" smtClean="0">
                <a:solidFill>
                  <a:srgbClr val="0E460F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سلم  </a:t>
            </a:r>
            <a:r>
              <a:rPr lang="fa-IR" dirty="0">
                <a:solidFill>
                  <a:srgbClr val="0E460F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فرمود: </a:t>
            </a:r>
            <a:endParaRPr lang="fa-IR" dirty="0" smtClean="0">
              <a:solidFill>
                <a:srgbClr val="0E460F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fa-IR" dirty="0" smtClean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solidFill>
                  <a:srgbClr val="B2373D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«</a:t>
            </a:r>
            <a:r>
              <a:rPr lang="fa-IR" sz="3600" b="1" dirty="0">
                <a:solidFill>
                  <a:srgbClr val="B2373D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فرزندان خود را زياد ببوسيد زيرا با هر بوسه براي شما مقام و مرتبتي در بهشت فراهم مي‌شود كه فاصله ميان هر مقام، پانصد سال </a:t>
            </a:r>
            <a:r>
              <a:rPr lang="fa-IR" sz="3600" b="1" dirty="0" smtClean="0">
                <a:solidFill>
                  <a:srgbClr val="B2373D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است».</a:t>
            </a:r>
            <a:endParaRPr lang="en-US" sz="3600" b="1" dirty="0">
              <a:solidFill>
                <a:srgbClr val="B2373D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37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0" y="3123210"/>
            <a:ext cx="7357794" cy="1841629"/>
          </a:xfrm>
        </p:spPr>
        <p:txBody>
          <a:bodyPr/>
          <a:lstStyle/>
          <a:p>
            <a:pPr marL="0" indent="0" algn="r" rtl="1">
              <a:spcAft>
                <a:spcPts val="1800"/>
              </a:spcAft>
              <a:buNone/>
            </a:pPr>
            <a:r>
              <a:rPr lang="fa-IR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پيامبر خدا صلي الله عليه و </a:t>
            </a:r>
            <a:r>
              <a:rPr lang="fa-IR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آله:</a:t>
            </a:r>
            <a:r>
              <a:rPr lang="fa-IR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 </a:t>
            </a:r>
            <a:endParaRPr lang="fa-IR" dirty="0" smtClean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  <a:p>
            <a:pPr marL="0" indent="0" algn="ctr" rtl="1">
              <a:buNone/>
            </a:pP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با </a:t>
            </a:r>
            <a:r>
              <a:rPr lang="fa-IR" sz="28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دختران باكره و فرزندزا ازدواج كنيد و با زنان نيكو و </a:t>
            </a: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زيبا، </a:t>
            </a:r>
            <a:r>
              <a:rPr lang="fa-IR" sz="28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امّا </a:t>
            </a: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نازا، </a:t>
            </a:r>
            <a:r>
              <a:rPr lang="fa-IR" sz="28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ازدواج </a:t>
            </a: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نكنيد؛</a:t>
            </a:r>
          </a:p>
          <a:p>
            <a:pPr marL="0" indent="0" algn="ctr" rtl="1">
              <a:buNone/>
            </a:pP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چرا </a:t>
            </a:r>
            <a:r>
              <a:rPr lang="fa-IR" sz="28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كه من روز </a:t>
            </a: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قيامت، </a:t>
            </a:r>
            <a:r>
              <a:rPr lang="fa-IR" sz="28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در برابر ديگر امّت </a:t>
            </a: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ها، </a:t>
            </a:r>
            <a:r>
              <a:rPr lang="fa-IR" sz="28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[با </a:t>
            </a: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آنها] به </a:t>
            </a:r>
            <a:r>
              <a:rPr lang="fa-IR" sz="28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شما افتخار مى </a:t>
            </a:r>
            <a:r>
              <a:rPr lang="fa-IR" sz="28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كنم.</a:t>
            </a:r>
            <a:endParaRPr lang="en-US" sz="2800" dirty="0"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pic>
        <p:nvPicPr>
          <p:cNvPr id="4" name="Picture 3" descr="C:\Users\عیال\Pictures\dd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819"/>
          <a:stretch/>
        </p:blipFill>
        <p:spPr bwMode="auto">
          <a:xfrm>
            <a:off x="0" y="283649"/>
            <a:ext cx="7559675" cy="2673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9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72438" cy="5327650"/>
          </a:xfrm>
        </p:spPr>
      </p:pic>
    </p:spTree>
    <p:extLst>
      <p:ext uri="{BB962C8B-B14F-4D97-AF65-F5344CB8AC3E}">
        <p14:creationId xmlns:p14="http://schemas.microsoft.com/office/powerpoint/2010/main" val="28344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عیال\Pictures\bazi\bazi 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949" y="0"/>
            <a:ext cx="8772211" cy="5327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9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عیال\Pictures\پروانه\501331961231062121802342623912624725323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59675" cy="532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0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208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_PDMS_Saleem_QuranFont</vt:lpstr>
      <vt:lpstr>Arial</vt:lpstr>
      <vt:lpstr>B Koodak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عیال</dc:creator>
  <cp:lastModifiedBy>عیال</cp:lastModifiedBy>
  <cp:revision>9</cp:revision>
  <dcterms:created xsi:type="dcterms:W3CDTF">2014-05-14T12:39:12Z</dcterms:created>
  <dcterms:modified xsi:type="dcterms:W3CDTF">2014-05-14T13:53:33Z</dcterms:modified>
</cp:coreProperties>
</file>