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0"/>
  </p:notesMasterIdLst>
  <p:sldIdLst>
    <p:sldId id="256" r:id="rId2"/>
    <p:sldId id="258" r:id="rId3"/>
    <p:sldId id="259" r:id="rId4"/>
    <p:sldId id="272" r:id="rId5"/>
    <p:sldId id="260" r:id="rId6"/>
    <p:sldId id="261" r:id="rId7"/>
    <p:sldId id="262" r:id="rId8"/>
    <p:sldId id="263" r:id="rId9"/>
    <p:sldId id="264" r:id="rId10"/>
    <p:sldId id="265" r:id="rId11"/>
    <p:sldId id="266" r:id="rId12"/>
    <p:sldId id="273" r:id="rId13"/>
    <p:sldId id="267" r:id="rId14"/>
    <p:sldId id="275" r:id="rId15"/>
    <p:sldId id="276" r:id="rId16"/>
    <p:sldId id="269" r:id="rId17"/>
    <p:sldId id="270" r:id="rId18"/>
    <p:sldId id="271"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662"/>
    <a:srgbClr val="1A333A"/>
    <a:srgbClr val="1F3D45"/>
    <a:srgbClr val="DFCBDB"/>
    <a:srgbClr val="990033"/>
    <a:srgbClr val="33CC33"/>
    <a:srgbClr val="660066"/>
    <a:srgbClr val="761010"/>
    <a:srgbClr val="8600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16" autoAdjust="0"/>
    <p:restoredTop sz="93250" autoAdjust="0"/>
  </p:normalViewPr>
  <p:slideViewPr>
    <p:cSldViewPr>
      <p:cViewPr>
        <p:scale>
          <a:sx n="60" d="100"/>
          <a:sy n="60" d="100"/>
        </p:scale>
        <p:origin x="-762" y="-402"/>
      </p:cViewPr>
      <p:guideLst>
        <p:guide orient="horz" pos="2160"/>
        <p:guide pos="2880"/>
      </p:guideLst>
    </p:cSldViewPr>
  </p:slideViewPr>
  <p:outlineViewPr>
    <p:cViewPr>
      <p:scale>
        <a:sx n="33" d="100"/>
        <a:sy n="33" d="100"/>
      </p:scale>
      <p:origin x="0" y="16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4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4955919-2438-4BF8-840B-E21E48049236}" type="datetimeFigureOut">
              <a:rPr lang="fa-IR" smtClean="0"/>
              <a:pPr/>
              <a:t>1434/12/27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59E9407-5B16-4F15-9F96-6F6092B19EB2}" type="slidenum">
              <a:rPr lang="fa-IR" smtClean="0"/>
              <a:pPr/>
              <a:t>‹#›</a:t>
            </a:fld>
            <a:endParaRPr lang="fa-IR"/>
          </a:p>
        </p:txBody>
      </p:sp>
    </p:spTree>
    <p:extLst>
      <p:ext uri="{BB962C8B-B14F-4D97-AF65-F5344CB8AC3E}">
        <p14:creationId xmlns:p14="http://schemas.microsoft.com/office/powerpoint/2010/main" val="15509394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F59E9407-5B16-4F15-9F96-6F6092B19EB2}" type="slidenum">
              <a:rPr lang="fa-IR" smtClean="0"/>
              <a:pPr/>
              <a:t>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99AB547-88A8-40AF-A1C4-4BFC3EB39B78}" type="datetimeFigureOut">
              <a:rPr lang="fa-IR" smtClean="0"/>
              <a:pPr/>
              <a:t>1434/12/27</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8B6A07C-BAB0-4E21-8904-AC5DEE69C9FC}"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AB547-88A8-40AF-A1C4-4BFC3EB39B78}" type="datetimeFigureOut">
              <a:rPr lang="fa-IR" smtClean="0"/>
              <a:pPr/>
              <a:t>1434/12/27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AB547-88A8-40AF-A1C4-4BFC3EB39B78}" type="datetimeFigureOut">
              <a:rPr lang="fa-IR" smtClean="0"/>
              <a:pPr/>
              <a:t>1434/12/27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99AB547-88A8-40AF-A1C4-4BFC3EB39B78}" type="datetimeFigureOut">
              <a:rPr lang="fa-IR" smtClean="0"/>
              <a:pPr/>
              <a:t>1434/12/27</a:t>
            </a:fld>
            <a:endParaRPr lang="fa-IR"/>
          </a:p>
        </p:txBody>
      </p:sp>
      <p:sp>
        <p:nvSpPr>
          <p:cNvPr id="9" name="Slide Number Placeholder 8"/>
          <p:cNvSpPr>
            <a:spLocks noGrp="1"/>
          </p:cNvSpPr>
          <p:nvPr>
            <p:ph type="sldNum" sz="quarter" idx="15"/>
          </p:nvPr>
        </p:nvSpPr>
        <p:spPr/>
        <p:txBody>
          <a:bodyPr rtlCol="0"/>
          <a:lstStyle/>
          <a:p>
            <a:fld id="{E8B6A07C-BAB0-4E21-8904-AC5DEE69C9FC}"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99AB547-88A8-40AF-A1C4-4BFC3EB39B78}" type="datetimeFigureOut">
              <a:rPr lang="fa-IR" smtClean="0"/>
              <a:pPr/>
              <a:t>1434/12/27</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8B6A07C-BAB0-4E21-8904-AC5DEE69C9F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9AB547-88A8-40AF-A1C4-4BFC3EB39B78}" type="datetimeFigureOut">
              <a:rPr lang="fa-IR" smtClean="0"/>
              <a:pPr/>
              <a:t>1434/12/27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8B6A07C-BAB0-4E21-8904-AC5DEE69C9FC}"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AB547-88A8-40AF-A1C4-4BFC3EB39B78}" type="datetimeFigureOut">
              <a:rPr lang="fa-IR" smtClean="0"/>
              <a:pPr/>
              <a:t>1434/12/27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8B6A07C-BAB0-4E21-8904-AC5DEE69C9FC}"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99AB547-88A8-40AF-A1C4-4BFC3EB39B78}" type="datetimeFigureOut">
              <a:rPr lang="fa-IR" smtClean="0"/>
              <a:pPr/>
              <a:t>1434/12/27</a:t>
            </a:fld>
            <a:endParaRPr lang="fa-IR"/>
          </a:p>
        </p:txBody>
      </p:sp>
      <p:sp>
        <p:nvSpPr>
          <p:cNvPr id="7" name="Slide Number Placeholder 6"/>
          <p:cNvSpPr>
            <a:spLocks noGrp="1"/>
          </p:cNvSpPr>
          <p:nvPr>
            <p:ph type="sldNum" sz="quarter" idx="11"/>
          </p:nvPr>
        </p:nvSpPr>
        <p:spPr/>
        <p:txBody>
          <a:bodyPr rtlCol="0"/>
          <a:lstStyle/>
          <a:p>
            <a:fld id="{E8B6A07C-BAB0-4E21-8904-AC5DEE69C9FC}"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AB547-88A8-40AF-A1C4-4BFC3EB39B78}" type="datetimeFigureOut">
              <a:rPr lang="fa-IR" smtClean="0"/>
              <a:pPr/>
              <a:t>1434/12/27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8B6A07C-BAB0-4E21-8904-AC5DEE69C9F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9AB547-88A8-40AF-A1C4-4BFC3EB39B78}" type="datetimeFigureOut">
              <a:rPr lang="fa-IR" smtClean="0"/>
              <a:pPr/>
              <a:t>1434/12/27</a:t>
            </a:fld>
            <a:endParaRPr lang="fa-IR"/>
          </a:p>
        </p:txBody>
      </p:sp>
      <p:sp>
        <p:nvSpPr>
          <p:cNvPr id="22" name="Slide Number Placeholder 21"/>
          <p:cNvSpPr>
            <a:spLocks noGrp="1"/>
          </p:cNvSpPr>
          <p:nvPr>
            <p:ph type="sldNum" sz="quarter" idx="15"/>
          </p:nvPr>
        </p:nvSpPr>
        <p:spPr/>
        <p:txBody>
          <a:bodyPr rtlCol="0"/>
          <a:lstStyle/>
          <a:p>
            <a:fld id="{E8B6A07C-BAB0-4E21-8904-AC5DEE69C9FC}"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99AB547-88A8-40AF-A1C4-4BFC3EB39B78}" type="datetimeFigureOut">
              <a:rPr lang="fa-IR" smtClean="0"/>
              <a:pPr/>
              <a:t>1434/12/27</a:t>
            </a:fld>
            <a:endParaRPr lang="fa-IR"/>
          </a:p>
        </p:txBody>
      </p:sp>
      <p:sp>
        <p:nvSpPr>
          <p:cNvPr id="18" name="Slide Number Placeholder 17"/>
          <p:cNvSpPr>
            <a:spLocks noGrp="1"/>
          </p:cNvSpPr>
          <p:nvPr>
            <p:ph type="sldNum" sz="quarter" idx="11"/>
          </p:nvPr>
        </p:nvSpPr>
        <p:spPr/>
        <p:txBody>
          <a:bodyPr rtlCol="0"/>
          <a:lstStyle/>
          <a:p>
            <a:fld id="{E8B6A07C-BAB0-4E21-8904-AC5DEE69C9FC}"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99AB547-88A8-40AF-A1C4-4BFC3EB39B78}" type="datetimeFigureOut">
              <a:rPr lang="fa-IR" smtClean="0"/>
              <a:pPr/>
              <a:t>1434/12/27</a:t>
            </a:fld>
            <a:endParaRPr lang="fa-IR"/>
          </a:p>
        </p:txBody>
      </p:sp>
      <p:sp>
        <p:nvSpPr>
          <p:cNvPr id="3" name="Footer Placeholder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8B6A07C-BAB0-4E21-8904-AC5DEE69C9F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3.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 Target="slide17.xml"/><Relationship Id="rId5" Type="http://schemas.microsoft.com/office/2007/relationships/hdphoto" Target="../media/hdphoto1.wdp"/><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 Target="slide17.xml"/><Relationship Id="rId5" Type="http://schemas.microsoft.com/office/2007/relationships/hdphoto" Target="../media/hdphoto1.wdp"/><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5.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1.png"/>
          <p:cNvPicPr>
            <a:picLocks noChangeAspect="1"/>
          </p:cNvPicPr>
          <p:nvPr/>
        </p:nvPicPr>
        <p:blipFill>
          <a:blip r:embed="rId3" cstate="print"/>
          <a:stretch>
            <a:fillRect/>
          </a:stretch>
        </p:blipFill>
        <p:spPr>
          <a:xfrm>
            <a:off x="-152399" y="0"/>
            <a:ext cx="2084937" cy="6858000"/>
          </a:xfrm>
          <a:prstGeom prst="rect">
            <a:avLst/>
          </a:prstGeom>
        </p:spPr>
      </p:pic>
      <p:sp>
        <p:nvSpPr>
          <p:cNvPr id="5" name="Rectangle 4"/>
          <p:cNvSpPr/>
          <p:nvPr/>
        </p:nvSpPr>
        <p:spPr>
          <a:xfrm>
            <a:off x="0" y="609600"/>
            <a:ext cx="3048000" cy="76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TextBox 5"/>
          <p:cNvSpPr txBox="1"/>
          <p:nvPr/>
        </p:nvSpPr>
        <p:spPr>
          <a:xfrm>
            <a:off x="3962400" y="990600"/>
            <a:ext cx="4267200" cy="369332"/>
          </a:xfrm>
          <a:prstGeom prst="rect">
            <a:avLst/>
          </a:prstGeom>
          <a:noFill/>
        </p:spPr>
        <p:txBody>
          <a:bodyPr wrap="square" rtlCol="1">
            <a:spAutoFit/>
          </a:bodyPr>
          <a:lstStyle/>
          <a:p>
            <a:r>
              <a:rPr lang="fa-IR" dirty="0">
                <a:solidFill>
                  <a:schemeClr val="accent1">
                    <a:lumMod val="75000"/>
                  </a:schemeClr>
                </a:solidFill>
                <a:cs typeface="B Titr" pitchFamily="2" charset="-78"/>
              </a:rPr>
              <a:t>درس   ســـی   و    </a:t>
            </a:r>
            <a:r>
              <a:rPr lang="fa-IR" dirty="0" smtClean="0">
                <a:solidFill>
                  <a:schemeClr val="accent1">
                    <a:lumMod val="75000"/>
                  </a:schemeClr>
                </a:solidFill>
                <a:cs typeface="B Titr" pitchFamily="2" charset="-78"/>
              </a:rPr>
              <a:t>هشـــت</a:t>
            </a:r>
            <a:endParaRPr lang="fa-IR" dirty="0">
              <a:solidFill>
                <a:schemeClr val="accent1">
                  <a:lumMod val="75000"/>
                </a:schemeClr>
              </a:solidFill>
              <a:cs typeface="B Titr" pitchFamily="2" charset="-78"/>
            </a:endParaRPr>
          </a:p>
        </p:txBody>
      </p:sp>
      <p:sp>
        <p:nvSpPr>
          <p:cNvPr id="7" name="TextBox 6"/>
          <p:cNvSpPr txBox="1"/>
          <p:nvPr/>
        </p:nvSpPr>
        <p:spPr>
          <a:xfrm>
            <a:off x="-1503905" y="381000"/>
            <a:ext cx="1643400" cy="1477328"/>
          </a:xfrm>
          <a:prstGeom prst="rect">
            <a:avLst/>
          </a:prstGeom>
          <a:noFill/>
        </p:spPr>
        <p:txBody>
          <a:bodyPr wrap="none" rtlCol="1">
            <a:spAutoFit/>
          </a:bodyPr>
          <a:lstStyle/>
          <a:p>
            <a:r>
              <a:rPr lang="fa-IR" sz="9000" b="1" spc="600" dirty="0" smtClean="0">
                <a:solidFill>
                  <a:schemeClr val="accent1"/>
                </a:solidFill>
                <a:latin typeface="B Beirut Arb" pitchFamily="2" charset="-78"/>
                <a:cs typeface="B Nazanin" pitchFamily="2" charset="-78"/>
              </a:rPr>
              <a:t>38</a:t>
            </a:r>
            <a:endParaRPr lang="fa-IR" sz="9000" b="1" spc="600" dirty="0">
              <a:solidFill>
                <a:schemeClr val="accent1"/>
              </a:solidFill>
              <a:latin typeface="B Beirut Arb" pitchFamily="2" charset="-78"/>
              <a:cs typeface="B Nazanin" pitchFamily="2" charset="-78"/>
            </a:endParaRPr>
          </a:p>
        </p:txBody>
      </p:sp>
      <p:sp>
        <p:nvSpPr>
          <p:cNvPr id="8" name="Rectangle 7"/>
          <p:cNvSpPr/>
          <p:nvPr/>
        </p:nvSpPr>
        <p:spPr>
          <a:xfrm>
            <a:off x="3350653" y="3810000"/>
            <a:ext cx="3964547" cy="769441"/>
          </a:xfrm>
          <a:prstGeom prst="rect">
            <a:avLst/>
          </a:prstGeom>
        </p:spPr>
        <p:txBody>
          <a:bodyPr wrap="none">
            <a:spAutoFit/>
          </a:bodyPr>
          <a:lstStyle/>
          <a:p>
            <a:r>
              <a:rPr lang="fa-IR" sz="4400" b="1" dirty="0" smtClean="0">
                <a:solidFill>
                  <a:schemeClr val="accent1">
                    <a:lumMod val="75000"/>
                  </a:schemeClr>
                </a:solidFill>
                <a:cs typeface="B Nazanin" pitchFamily="2" charset="-78"/>
              </a:rPr>
              <a:t>قضا و کفاره روزه(2)</a:t>
            </a:r>
            <a:endParaRPr lang="fa-IR" sz="4400" b="1" dirty="0">
              <a:solidFill>
                <a:schemeClr val="accent1">
                  <a:lumMod val="75000"/>
                </a:schemeClr>
              </a:solidFill>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par>
                          <p:cTn id="8" fill="hold">
                            <p:stCondLst>
                              <p:cond delay="3000"/>
                            </p:stCondLst>
                            <p:childTnLst>
                              <p:par>
                                <p:cTn id="9" presetID="2" presetClass="entr" presetSubtype="8" fill="hold" grpId="4"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0-#ppt_w/2"/>
                                          </p:val>
                                        </p:tav>
                                        <p:tav tm="100000">
                                          <p:val>
                                            <p:strVal val="#ppt_x"/>
                                          </p:val>
                                        </p:tav>
                                      </p:tavLst>
                                    </p:anim>
                                    <p:anim calcmode="lin" valueType="num">
                                      <p:cBhvr additive="base">
                                        <p:cTn id="12" dur="20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5000"/>
                            </p:stCondLst>
                            <p:childTnLst>
                              <p:par>
                                <p:cTn id="14" presetID="63" presetClass="path" presetSubtype="0" accel="50000" decel="50000" fill="hold" grpId="0" nodeType="afterEffect">
                                  <p:stCondLst>
                                    <p:cond delay="0"/>
                                  </p:stCondLst>
                                  <p:childTnLst>
                                    <p:animMotion origin="layout" path="M 0.10521 0.00346 L 0.57292 0.00346 " pathEditMode="relative" rAng="0" ptsTypes="AA">
                                      <p:cBhvr>
                                        <p:cTn id="15" dur="2000" fill="hold"/>
                                        <p:tgtEl>
                                          <p:spTgt spid="7"/>
                                        </p:tgtEl>
                                        <p:attrNameLst>
                                          <p:attrName>ppt_x</p:attrName>
                                          <p:attrName>ppt_y</p:attrName>
                                        </p:attrNameLst>
                                      </p:cBhvr>
                                      <p:rCtr x="23385" y="0"/>
                                    </p:animMotion>
                                  </p:childTnLst>
                                </p:cTn>
                              </p:par>
                            </p:childTnLst>
                          </p:cTn>
                        </p:par>
                        <p:par>
                          <p:cTn id="16" fill="hold">
                            <p:stCondLst>
                              <p:cond delay="7000"/>
                            </p:stCondLst>
                            <p:childTnLst>
                              <p:par>
                                <p:cTn id="17" presetID="4"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ox(in)">
                                      <p:cBhvr>
                                        <p:cTn id="19" dur="500"/>
                                        <p:tgtEl>
                                          <p:spTgt spid="6"/>
                                        </p:tgtEl>
                                      </p:cBhvr>
                                    </p:animEffect>
                                  </p:childTnLst>
                                </p:cTn>
                              </p:par>
                            </p:childTnLst>
                          </p:cTn>
                        </p:par>
                        <p:par>
                          <p:cTn id="20" fill="hold">
                            <p:stCondLst>
                              <p:cond delay="7500"/>
                            </p:stCondLst>
                            <p:childTnLst>
                              <p:par>
                                <p:cTn id="21" presetID="53"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2000" fill="hold"/>
                                        <p:tgtEl>
                                          <p:spTgt spid="8"/>
                                        </p:tgtEl>
                                        <p:attrNameLst>
                                          <p:attrName>ppt_w</p:attrName>
                                        </p:attrNameLst>
                                      </p:cBhvr>
                                      <p:tavLst>
                                        <p:tav tm="0">
                                          <p:val>
                                            <p:fltVal val="0"/>
                                          </p:val>
                                        </p:tav>
                                        <p:tav tm="100000">
                                          <p:val>
                                            <p:strVal val="#ppt_w"/>
                                          </p:val>
                                        </p:tav>
                                      </p:tavLst>
                                    </p:anim>
                                    <p:anim calcmode="lin" valueType="num">
                                      <p:cBhvr>
                                        <p:cTn id="24" dur="2000" fill="hold"/>
                                        <p:tgtEl>
                                          <p:spTgt spid="8"/>
                                        </p:tgtEl>
                                        <p:attrNameLst>
                                          <p:attrName>ppt_h</p:attrName>
                                        </p:attrNameLst>
                                      </p:cBhvr>
                                      <p:tavLst>
                                        <p:tav tm="0">
                                          <p:val>
                                            <p:fltVal val="0"/>
                                          </p:val>
                                        </p:tav>
                                        <p:tav tm="100000">
                                          <p:val>
                                            <p:strVal val="#ppt_h"/>
                                          </p:val>
                                        </p:tav>
                                      </p:tavLst>
                                    </p:anim>
                                    <p:animEffect transition="in" filter="fade">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4" animBg="1"/>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6000" dirty="0" smtClean="0">
                <a:solidFill>
                  <a:schemeClr val="accent2">
                    <a:lumMod val="75000"/>
                  </a:schemeClr>
                </a:solidFill>
                <a:cs typeface="B Titr" pitchFamily="2" charset="-78"/>
              </a:rPr>
              <a:t> </a:t>
            </a:r>
            <a:r>
              <a:rPr lang="fa-IR" sz="6000" dirty="0" smtClean="0">
                <a:solidFill>
                  <a:schemeClr val="accent1">
                    <a:lumMod val="50000"/>
                  </a:schemeClr>
                </a:solidFill>
                <a:cs typeface="B Titr" pitchFamily="2" charset="-78"/>
              </a:rPr>
              <a:t>مسـألـه</a:t>
            </a:r>
            <a:endParaRPr lang="fa-IR" sz="6000" dirty="0">
              <a:solidFill>
                <a:schemeClr val="accent1">
                  <a:lumMod val="50000"/>
                </a:schemeClr>
              </a:solidFill>
              <a:cs typeface="B Titr" pitchFamily="2" charset="-78"/>
            </a:endParaRPr>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6" name="Picture 5"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7" name="Picture 6"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
        <p:nvSpPr>
          <p:cNvPr id="8" name="Content Placeholder 8"/>
          <p:cNvSpPr txBox="1">
            <a:spLocks/>
          </p:cNvSpPr>
          <p:nvPr/>
        </p:nvSpPr>
        <p:spPr>
          <a:xfrm>
            <a:off x="533400" y="27432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lvl="1" indent="-457200" algn="justLow">
              <a:buFont typeface="Courier New" pitchFamily="49" charset="0"/>
              <a:buChar char="o"/>
            </a:pPr>
            <a:r>
              <a:rPr lang="fa-IR" sz="3200" b="1" dirty="0">
                <a:solidFill>
                  <a:srgbClr val="002060"/>
                </a:solidFill>
                <a:cs typeface="B Zar" pitchFamily="2" charset="-78"/>
              </a:rPr>
              <a:t>مسافرت در ماه رمضان اشکال ندارد</a:t>
            </a:r>
            <a:r>
              <a:rPr lang="fa-IR" sz="3200" b="1" dirty="0" smtClean="0">
                <a:solidFill>
                  <a:srgbClr val="002060"/>
                </a:solidFill>
                <a:cs typeface="B Zar" pitchFamily="2" charset="-78"/>
              </a:rPr>
              <a:t>،</a:t>
            </a:r>
          </a:p>
          <a:p>
            <a:pPr marL="0" lvl="1" indent="0" algn="justLow">
              <a:buNone/>
            </a:pPr>
            <a:r>
              <a:rPr lang="fa-IR" sz="3200" b="1" dirty="0" smtClean="0">
                <a:solidFill>
                  <a:srgbClr val="002060"/>
                </a:solidFill>
                <a:cs typeface="B Zar" pitchFamily="2" charset="-78"/>
              </a:rPr>
              <a:t> </a:t>
            </a:r>
            <a:r>
              <a:rPr lang="fa-IR" sz="3200" b="1" dirty="0">
                <a:solidFill>
                  <a:srgbClr val="002060"/>
                </a:solidFill>
                <a:cs typeface="B Zar" pitchFamily="2" charset="-78"/>
              </a:rPr>
              <a:t>ولی اگر برای فرار از روزه باشد مکروه است.</a:t>
            </a:r>
            <a:endParaRPr lang="en-US" sz="3200" b="1" dirty="0">
              <a:solidFill>
                <a:srgbClr val="002060"/>
              </a:solidFill>
              <a:cs typeface="B Zar" pitchFamily="2" charset="-78"/>
            </a:endParaRPr>
          </a:p>
        </p:txBody>
      </p:sp>
    </p:spTree>
    <p:extLst>
      <p:ext uri="{BB962C8B-B14F-4D97-AF65-F5344CB8AC3E}">
        <p14:creationId xmlns:p14="http://schemas.microsoft.com/office/powerpoint/2010/main" val="1880450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nodeType="clickEffect">
                                  <p:stCondLst>
                                    <p:cond delay="0"/>
                                  </p:stCondLst>
                                  <p:iterate type="lt">
                                    <p:tmPct val="10000"/>
                                  </p:iterate>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1000"/>
                                        <p:tgtEl>
                                          <p:spTgt spid="8">
                                            <p:txEl>
                                              <p:pRg st="0" end="0"/>
                                            </p:txEl>
                                          </p:spTgt>
                                        </p:tgtEl>
                                      </p:cBhvr>
                                    </p:animEffect>
                                    <p:anim calcmode="lin" valueType="num">
                                      <p:cBhvr>
                                        <p:cTn id="21" dur="1000" fill="hold"/>
                                        <p:tgtEl>
                                          <p:spTgt spid="8">
                                            <p:txEl>
                                              <p:pRg st="0" end="0"/>
                                            </p:txEl>
                                          </p:spTgt>
                                        </p:tgtEl>
                                        <p:attrNameLst>
                                          <p:attrName>ppt_x</p:attrName>
                                        </p:attrNameLst>
                                      </p:cBhvr>
                                      <p:tavLst>
                                        <p:tav tm="0">
                                          <p:val>
                                            <p:strVal val="#ppt_x-.1"/>
                                          </p:val>
                                        </p:tav>
                                        <p:tav tm="100000">
                                          <p:val>
                                            <p:strVal val="#ppt_x"/>
                                          </p:val>
                                        </p:tav>
                                      </p:tavLst>
                                    </p:anim>
                                    <p:anim calcmode="lin" valueType="num">
                                      <p:cBhvr>
                                        <p:cTn id="22"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nodeType="clickEffect">
                                  <p:stCondLst>
                                    <p:cond delay="0"/>
                                  </p:stCondLst>
                                  <p:iterate type="lt">
                                    <p:tmPct val="10000"/>
                                  </p:iterate>
                                  <p:childTnLst>
                                    <p:set>
                                      <p:cBhvr>
                                        <p:cTn id="26" dur="1" fill="hold">
                                          <p:stCondLst>
                                            <p:cond delay="0"/>
                                          </p:stCondLst>
                                        </p:cTn>
                                        <p:tgtEl>
                                          <p:spTgt spid="8">
                                            <p:txEl>
                                              <p:pRg st="1" end="1"/>
                                            </p:txEl>
                                          </p:spTgt>
                                        </p:tgtEl>
                                        <p:attrNameLst>
                                          <p:attrName>style.visibility</p:attrName>
                                        </p:attrNameLst>
                                      </p:cBhvr>
                                      <p:to>
                                        <p:strVal val="visible"/>
                                      </p:to>
                                    </p:set>
                                    <p:animEffect transition="in" filter="fade">
                                      <p:cBhvr>
                                        <p:cTn id="27" dur="1000"/>
                                        <p:tgtEl>
                                          <p:spTgt spid="8">
                                            <p:txEl>
                                              <p:pRg st="1" end="1"/>
                                            </p:txEl>
                                          </p:spTgt>
                                        </p:tgtEl>
                                      </p:cBhvr>
                                    </p:animEffect>
                                    <p:anim calcmode="lin" valueType="num">
                                      <p:cBhvr>
                                        <p:cTn id="28" dur="1000" fill="hold"/>
                                        <p:tgtEl>
                                          <p:spTgt spid="8">
                                            <p:txEl>
                                              <p:pRg st="1" end="1"/>
                                            </p:txEl>
                                          </p:spTgt>
                                        </p:tgtEl>
                                        <p:attrNameLst>
                                          <p:attrName>ppt_x</p:attrName>
                                        </p:attrNameLst>
                                      </p:cBhvr>
                                      <p:tavLst>
                                        <p:tav tm="0">
                                          <p:val>
                                            <p:strVal val="#ppt_x-.1"/>
                                          </p:val>
                                        </p:tav>
                                        <p:tav tm="100000">
                                          <p:val>
                                            <p:strVal val="#ppt_x"/>
                                          </p:val>
                                        </p:tav>
                                      </p:tavLst>
                                    </p:anim>
                                    <p:anim calcmode="lin" valueType="num">
                                      <p:cBhvr>
                                        <p:cTn id="29" dur="10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199" y="334108"/>
            <a:ext cx="5968181" cy="6858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lvl="0"/>
            <a:r>
              <a:rPr lang="fa-IR" sz="3200" b="1" dirty="0">
                <a:cs typeface="B Zar" pitchFamily="2" charset="-78"/>
              </a:rPr>
              <a:t>راه‌های ثابت شدن اول ماه</a:t>
            </a:r>
            <a:endParaRPr lang="en-US" sz="3200" b="1" dirty="0">
              <a:cs typeface="B Zar" pitchFamily="2" charset="-78"/>
            </a:endParaRPr>
          </a:p>
        </p:txBody>
      </p:sp>
      <p:sp>
        <p:nvSpPr>
          <p:cNvPr id="5" name="Oval 4"/>
          <p:cNvSpPr/>
          <p:nvPr/>
        </p:nvSpPr>
        <p:spPr>
          <a:xfrm>
            <a:off x="6934200" y="152400"/>
            <a:ext cx="990600" cy="9906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38200" y="1371600"/>
            <a:ext cx="5968181" cy="914400"/>
          </a:xfrm>
          <a:prstGeom prst="rect">
            <a:avLst/>
          </a:prstGeom>
          <a:noFill/>
          <a:ln>
            <a:solidFill>
              <a:schemeClr val="accent1">
                <a:lumMod val="5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accent1">
                  <a:lumMod val="50000"/>
                </a:schemeClr>
              </a:solidFill>
            </a:endParaRPr>
          </a:p>
        </p:txBody>
      </p:sp>
      <p:sp>
        <p:nvSpPr>
          <p:cNvPr id="7" name="Rectangle 6"/>
          <p:cNvSpPr/>
          <p:nvPr/>
        </p:nvSpPr>
        <p:spPr>
          <a:xfrm>
            <a:off x="6934200" y="1371600"/>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rgbClr val="002060"/>
              </a:solidFill>
            </a:endParaRPr>
          </a:p>
        </p:txBody>
      </p:sp>
      <p:sp>
        <p:nvSpPr>
          <p:cNvPr id="8" name="Rectangle 7"/>
          <p:cNvSpPr/>
          <p:nvPr/>
        </p:nvSpPr>
        <p:spPr>
          <a:xfrm>
            <a:off x="838200" y="2392926"/>
            <a:ext cx="5968181" cy="914400"/>
          </a:xfrm>
          <a:prstGeom prst="rect">
            <a:avLst/>
          </a:prstGeom>
          <a:noFill/>
          <a:ln>
            <a:solidFill>
              <a:schemeClr val="accent1">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accent1">
                  <a:lumMod val="50000"/>
                </a:schemeClr>
              </a:solidFill>
            </a:endParaRPr>
          </a:p>
        </p:txBody>
      </p:sp>
      <p:sp>
        <p:nvSpPr>
          <p:cNvPr id="9" name="Rectangle 8"/>
          <p:cNvSpPr/>
          <p:nvPr/>
        </p:nvSpPr>
        <p:spPr>
          <a:xfrm>
            <a:off x="6934200" y="2392926"/>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002060"/>
              </a:solidFill>
            </a:endParaRPr>
          </a:p>
        </p:txBody>
      </p:sp>
      <p:sp>
        <p:nvSpPr>
          <p:cNvPr id="10" name="Rectangle 9"/>
          <p:cNvSpPr/>
          <p:nvPr/>
        </p:nvSpPr>
        <p:spPr>
          <a:xfrm>
            <a:off x="838200" y="3414252"/>
            <a:ext cx="5968181" cy="914400"/>
          </a:xfrm>
          <a:prstGeom prst="rect">
            <a:avLst/>
          </a:prstGeom>
          <a:noFill/>
          <a:ln>
            <a:solidFill>
              <a:schemeClr val="accent1">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accent1">
                  <a:lumMod val="50000"/>
                </a:schemeClr>
              </a:solidFill>
            </a:endParaRPr>
          </a:p>
        </p:txBody>
      </p:sp>
      <p:sp>
        <p:nvSpPr>
          <p:cNvPr id="11" name="Rectangle 10"/>
          <p:cNvSpPr/>
          <p:nvPr/>
        </p:nvSpPr>
        <p:spPr>
          <a:xfrm>
            <a:off x="6934200" y="3414252"/>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rgbClr val="002060"/>
              </a:solidFill>
            </a:endParaRPr>
          </a:p>
        </p:txBody>
      </p:sp>
      <p:sp>
        <p:nvSpPr>
          <p:cNvPr id="12" name="Rectangle 11"/>
          <p:cNvSpPr/>
          <p:nvPr/>
        </p:nvSpPr>
        <p:spPr>
          <a:xfrm>
            <a:off x="838200" y="4435578"/>
            <a:ext cx="5968181" cy="914400"/>
          </a:xfrm>
          <a:prstGeom prst="rect">
            <a:avLst/>
          </a:prstGeom>
          <a:noFill/>
          <a:ln>
            <a:solidFill>
              <a:schemeClr val="accent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accent1">
                  <a:lumMod val="50000"/>
                </a:schemeClr>
              </a:solidFill>
            </a:endParaRPr>
          </a:p>
        </p:txBody>
      </p:sp>
      <p:sp>
        <p:nvSpPr>
          <p:cNvPr id="13" name="Rectangle 12"/>
          <p:cNvSpPr/>
          <p:nvPr/>
        </p:nvSpPr>
        <p:spPr>
          <a:xfrm>
            <a:off x="6934200" y="4435578"/>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rgbClr val="002060"/>
              </a:solidFill>
            </a:endParaRPr>
          </a:p>
        </p:txBody>
      </p:sp>
      <p:sp>
        <p:nvSpPr>
          <p:cNvPr id="14" name="Rectangle 13"/>
          <p:cNvSpPr/>
          <p:nvPr/>
        </p:nvSpPr>
        <p:spPr>
          <a:xfrm>
            <a:off x="838200" y="5456903"/>
            <a:ext cx="5968181" cy="914400"/>
          </a:xfrm>
          <a:prstGeom prst="rect">
            <a:avLst/>
          </a:prstGeom>
          <a:noFill/>
          <a:ln>
            <a:solidFill>
              <a:schemeClr val="accent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accent1">
                  <a:lumMod val="50000"/>
                </a:schemeClr>
              </a:solidFill>
            </a:endParaRPr>
          </a:p>
        </p:txBody>
      </p:sp>
      <p:sp>
        <p:nvSpPr>
          <p:cNvPr id="15" name="Rectangle 14"/>
          <p:cNvSpPr/>
          <p:nvPr/>
        </p:nvSpPr>
        <p:spPr>
          <a:xfrm>
            <a:off x="6934200" y="5456903"/>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rgbClr val="002060"/>
              </a:solidFill>
            </a:endParaRPr>
          </a:p>
        </p:txBody>
      </p:sp>
      <p:sp>
        <p:nvSpPr>
          <p:cNvPr id="16" name="Rectangle 15"/>
          <p:cNvSpPr/>
          <p:nvPr/>
        </p:nvSpPr>
        <p:spPr>
          <a:xfrm>
            <a:off x="1219200" y="1524000"/>
            <a:ext cx="4572000" cy="461665"/>
          </a:xfrm>
          <a:prstGeom prst="rect">
            <a:avLst/>
          </a:prstGeom>
        </p:spPr>
        <p:txBody>
          <a:bodyPr>
            <a:spAutoFit/>
          </a:bodyPr>
          <a:lstStyle/>
          <a:p>
            <a:pPr lvl="0"/>
            <a:r>
              <a:rPr lang="fa-IR" sz="2400" b="1" dirty="0">
                <a:solidFill>
                  <a:srgbClr val="002060"/>
                </a:solidFill>
                <a:cs typeface="B Zar" pitchFamily="2" charset="-78"/>
              </a:rPr>
              <a:t>1. خود انسان ماه را ببیند.</a:t>
            </a:r>
            <a:endParaRPr lang="en-US" sz="2400" b="1" dirty="0">
              <a:solidFill>
                <a:srgbClr val="002060"/>
              </a:solidFill>
              <a:cs typeface="B Zar" pitchFamily="2" charset="-78"/>
            </a:endParaRPr>
          </a:p>
        </p:txBody>
      </p:sp>
      <p:sp>
        <p:nvSpPr>
          <p:cNvPr id="17" name="Rectangle 16"/>
          <p:cNvSpPr/>
          <p:nvPr/>
        </p:nvSpPr>
        <p:spPr>
          <a:xfrm>
            <a:off x="966019" y="2459826"/>
            <a:ext cx="5968181" cy="830997"/>
          </a:xfrm>
          <a:prstGeom prst="rect">
            <a:avLst/>
          </a:prstGeom>
        </p:spPr>
        <p:txBody>
          <a:bodyPr wrap="square">
            <a:spAutoFit/>
          </a:bodyPr>
          <a:lstStyle/>
          <a:p>
            <a:pPr lvl="0" algn="ctr"/>
            <a:r>
              <a:rPr lang="fa-IR" sz="2400" b="1" dirty="0">
                <a:solidFill>
                  <a:srgbClr val="002060"/>
                </a:solidFill>
                <a:cs typeface="B Zar" pitchFamily="2" charset="-78"/>
              </a:rPr>
              <a:t>2. گفته عده ای یا هر چیزی که </a:t>
            </a:r>
            <a:r>
              <a:rPr lang="fa-IR" sz="2400" b="1" dirty="0" smtClean="0">
                <a:solidFill>
                  <a:srgbClr val="002060"/>
                </a:solidFill>
                <a:cs typeface="B Zar" pitchFamily="2" charset="-78"/>
              </a:rPr>
              <a:t>از</a:t>
            </a:r>
          </a:p>
          <a:p>
            <a:pPr lvl="0" algn="ctr"/>
            <a:r>
              <a:rPr lang="fa-IR" sz="2400" b="1" dirty="0" smtClean="0">
                <a:solidFill>
                  <a:srgbClr val="002060"/>
                </a:solidFill>
                <a:cs typeface="B Zar" pitchFamily="2" charset="-78"/>
              </a:rPr>
              <a:t> </a:t>
            </a:r>
            <a:r>
              <a:rPr lang="fa-IR" sz="2400" b="1" dirty="0">
                <a:solidFill>
                  <a:srgbClr val="002060"/>
                </a:solidFill>
                <a:cs typeface="B Zar" pitchFamily="2" charset="-78"/>
              </a:rPr>
              <a:t>آن یقین حاصل شود.</a:t>
            </a:r>
            <a:endParaRPr lang="en-US" sz="2400" b="1" dirty="0">
              <a:solidFill>
                <a:srgbClr val="002060"/>
              </a:solidFill>
              <a:cs typeface="B Zar" pitchFamily="2" charset="-78"/>
            </a:endParaRPr>
          </a:p>
        </p:txBody>
      </p:sp>
      <p:sp>
        <p:nvSpPr>
          <p:cNvPr id="18" name="Rectangle 17"/>
          <p:cNvSpPr/>
          <p:nvPr/>
        </p:nvSpPr>
        <p:spPr>
          <a:xfrm>
            <a:off x="914400" y="3653135"/>
            <a:ext cx="5410200" cy="461665"/>
          </a:xfrm>
          <a:prstGeom prst="rect">
            <a:avLst/>
          </a:prstGeom>
        </p:spPr>
        <p:txBody>
          <a:bodyPr wrap="square">
            <a:spAutoFit/>
          </a:bodyPr>
          <a:lstStyle/>
          <a:p>
            <a:pPr lvl="0"/>
            <a:r>
              <a:rPr lang="fa-IR" sz="2400" b="1" dirty="0">
                <a:solidFill>
                  <a:srgbClr val="002060"/>
                </a:solidFill>
                <a:cs typeface="B Zar" pitchFamily="2" charset="-78"/>
              </a:rPr>
              <a:t>3. دو مرد عادل بگویند که ماه را دیده ایم.</a:t>
            </a:r>
            <a:endParaRPr lang="en-US" sz="2400" b="1" dirty="0">
              <a:solidFill>
                <a:srgbClr val="002060"/>
              </a:solidFill>
              <a:cs typeface="B Zar" pitchFamily="2" charset="-78"/>
            </a:endParaRPr>
          </a:p>
        </p:txBody>
      </p:sp>
      <p:sp>
        <p:nvSpPr>
          <p:cNvPr id="19" name="Rectangle 18"/>
          <p:cNvSpPr/>
          <p:nvPr/>
        </p:nvSpPr>
        <p:spPr>
          <a:xfrm>
            <a:off x="1295400" y="4643735"/>
            <a:ext cx="4572000" cy="461665"/>
          </a:xfrm>
          <a:prstGeom prst="rect">
            <a:avLst/>
          </a:prstGeom>
        </p:spPr>
        <p:txBody>
          <a:bodyPr>
            <a:spAutoFit/>
          </a:bodyPr>
          <a:lstStyle/>
          <a:p>
            <a:pPr lvl="0"/>
            <a:r>
              <a:rPr lang="fa-IR" sz="2400" b="1" dirty="0">
                <a:solidFill>
                  <a:srgbClr val="002060"/>
                </a:solidFill>
                <a:cs typeface="B Zar" pitchFamily="2" charset="-78"/>
              </a:rPr>
              <a:t>4. سی روز از اول شعبان بگذرد.</a:t>
            </a:r>
            <a:endParaRPr lang="en-US" sz="2400" b="1" dirty="0">
              <a:solidFill>
                <a:srgbClr val="002060"/>
              </a:solidFill>
              <a:cs typeface="B Zar" pitchFamily="2" charset="-78"/>
            </a:endParaRPr>
          </a:p>
        </p:txBody>
      </p:sp>
      <p:sp>
        <p:nvSpPr>
          <p:cNvPr id="20" name="Rectangle 19"/>
          <p:cNvSpPr/>
          <p:nvPr/>
        </p:nvSpPr>
        <p:spPr>
          <a:xfrm>
            <a:off x="1079091" y="5638800"/>
            <a:ext cx="5169309" cy="461665"/>
          </a:xfrm>
          <a:prstGeom prst="rect">
            <a:avLst/>
          </a:prstGeom>
        </p:spPr>
        <p:txBody>
          <a:bodyPr wrap="square">
            <a:spAutoFit/>
          </a:bodyPr>
          <a:lstStyle/>
          <a:p>
            <a:pPr lvl="0"/>
            <a:r>
              <a:rPr lang="fa-IR" sz="2400" b="1" dirty="0">
                <a:solidFill>
                  <a:srgbClr val="002060"/>
                </a:solidFill>
                <a:cs typeface="B Zar" pitchFamily="2" charset="-78"/>
              </a:rPr>
              <a:t>5. حاکم شرع حکم کند که اول ماه است.</a:t>
            </a:r>
            <a:endParaRPr lang="en-US" sz="2400" b="1" dirty="0">
              <a:solidFill>
                <a:srgbClr val="002060"/>
              </a:solidFill>
              <a:cs typeface="B Zar" pitchFamily="2" charset="-78"/>
            </a:endParaRPr>
          </a:p>
        </p:txBody>
      </p:sp>
      <p:sp>
        <p:nvSpPr>
          <p:cNvPr id="21" name="Rectangle 20"/>
          <p:cNvSpPr/>
          <p:nvPr/>
        </p:nvSpPr>
        <p:spPr>
          <a:xfrm>
            <a:off x="8077200" y="5563829"/>
            <a:ext cx="631723"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4" name="Picture 23">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1079091" y="3636551"/>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307833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5"/>
                                        </p:tgtEl>
                                        <p:attrNameLst>
                                          <p:attrName>style.color</p:attrName>
                                        </p:attrNameLst>
                                      </p:cBhvr>
                                      <p:to>
                                        <a:schemeClr val="bg1"/>
                                      </p:to>
                                    </p:animClr>
                                    <p:animClr clrSpc="rgb" dir="cw">
                                      <p:cBhvr>
                                        <p:cTn id="7" dur="250" autoRev="1" fill="remove"/>
                                        <p:tgtEl>
                                          <p:spTgt spid="5"/>
                                        </p:tgtEl>
                                        <p:attrNameLst>
                                          <p:attrName>fillcolor</p:attrName>
                                        </p:attrNameLst>
                                      </p:cBhvr>
                                      <p:to>
                                        <a:schemeClr val="bg1"/>
                                      </p:to>
                                    </p:animClr>
                                    <p:set>
                                      <p:cBhvr>
                                        <p:cTn id="8" dur="250" autoRev="1" fill="remove"/>
                                        <p:tgtEl>
                                          <p:spTgt spid="5"/>
                                        </p:tgtEl>
                                        <p:attrNameLst>
                                          <p:attrName>fill.type</p:attrName>
                                        </p:attrNameLst>
                                      </p:cBhvr>
                                      <p:to>
                                        <p:strVal val="solid"/>
                                      </p:to>
                                    </p:set>
                                    <p:set>
                                      <p:cBhvr>
                                        <p:cTn id="9" dur="250" autoRev="1" fill="remove"/>
                                        <p:tgtEl>
                                          <p:spTgt spid="5"/>
                                        </p:tgtEl>
                                        <p:attrNameLst>
                                          <p:attrName>fill.on</p:attrName>
                                        </p:attrNameLst>
                                      </p:cBhvr>
                                      <p:to>
                                        <p:strVal val="true"/>
                                      </p:to>
                                    </p:set>
                                  </p:childTnLst>
                                </p:cTn>
                              </p:par>
                              <p:par>
                                <p:cTn id="10" presetID="27" presetClass="emph" presetSubtype="0" fill="remove" grpId="0" nodeType="withEffect">
                                  <p:stCondLst>
                                    <p:cond delay="0"/>
                                  </p:stCondLst>
                                  <p:childTnLst>
                                    <p:animClr clrSpc="rgb" dir="cw">
                                      <p:cBhvr override="childStyle">
                                        <p:cTn id="11" dur="250" autoRev="1" fill="remove"/>
                                        <p:tgtEl>
                                          <p:spTgt spid="4"/>
                                        </p:tgtEl>
                                        <p:attrNameLst>
                                          <p:attrName>style.color</p:attrName>
                                        </p:attrNameLst>
                                      </p:cBhvr>
                                      <p:to>
                                        <a:schemeClr val="bg1"/>
                                      </p:to>
                                    </p:animClr>
                                    <p:animClr clrSpc="rgb" dir="cw">
                                      <p:cBhvr>
                                        <p:cTn id="12" dur="250" autoRev="1" fill="remove"/>
                                        <p:tgtEl>
                                          <p:spTgt spid="4"/>
                                        </p:tgtEl>
                                        <p:attrNameLst>
                                          <p:attrName>fillcolor</p:attrName>
                                        </p:attrNameLst>
                                      </p:cBhvr>
                                      <p:to>
                                        <a:schemeClr val="bg1"/>
                                      </p:to>
                                    </p:animClr>
                                    <p:set>
                                      <p:cBhvr>
                                        <p:cTn id="13" dur="250" autoRev="1" fill="remove"/>
                                        <p:tgtEl>
                                          <p:spTgt spid="4"/>
                                        </p:tgtEl>
                                        <p:attrNameLst>
                                          <p:attrName>fill.type</p:attrName>
                                        </p:attrNameLst>
                                      </p:cBhvr>
                                      <p:to>
                                        <p:strVal val="solid"/>
                                      </p:to>
                                    </p:set>
                                    <p:set>
                                      <p:cBhvr>
                                        <p:cTn id="14" dur="250" autoRev="1" fill="remove"/>
                                        <p:tgtEl>
                                          <p:spTgt spid="4"/>
                                        </p:tgtEl>
                                        <p:attrNameLst>
                                          <p:attrName>fill.on</p:attrName>
                                        </p:attrNameLst>
                                      </p:cBhvr>
                                      <p:to>
                                        <p:strVal val="true"/>
                                      </p:to>
                                    </p:set>
                                  </p:childTnLst>
                                </p:cTn>
                              </p:par>
                            </p:childTnLst>
                          </p:cTn>
                        </p:par>
                        <p:par>
                          <p:cTn id="15" fill="hold">
                            <p:stCondLst>
                              <p:cond delay="500"/>
                            </p:stCondLst>
                            <p:childTnLst>
                              <p:par>
                                <p:cTn id="16" presetID="14" presetClass="entr" presetSubtype="10"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randombar(horizontal)">
                                      <p:cBhvr>
                                        <p:cTn id="18" dur="500"/>
                                        <p:tgtEl>
                                          <p:spTgt spid="7"/>
                                        </p:tgtEl>
                                      </p:cBhvr>
                                    </p:animEffect>
                                  </p:childTnLst>
                                </p:cTn>
                              </p:par>
                            </p:childTnLst>
                          </p:cTn>
                        </p:par>
                        <p:par>
                          <p:cTn id="19" fill="hold">
                            <p:stCondLst>
                              <p:cond delay="1000"/>
                            </p:stCondLst>
                            <p:childTnLst>
                              <p:par>
                                <p:cTn id="20" presetID="14" presetClass="entr" presetSubtype="1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par>
                          <p:cTn id="23" fill="hold">
                            <p:stCondLst>
                              <p:cond delay="1500"/>
                            </p:stCondLst>
                            <p:childTnLst>
                              <p:par>
                                <p:cTn id="24" presetID="14" presetClass="entr" presetSubtype="1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childTnLst>
                          </p:cTn>
                        </p:par>
                        <p:par>
                          <p:cTn id="27" fill="hold">
                            <p:stCondLst>
                              <p:cond delay="2000"/>
                            </p:stCondLst>
                            <p:childTnLst>
                              <p:par>
                                <p:cTn id="28" presetID="14" presetClass="entr" presetSubtype="1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randombar(horizontal)">
                                      <p:cBhvr>
                                        <p:cTn id="30" dur="500"/>
                                        <p:tgtEl>
                                          <p:spTgt spid="8"/>
                                        </p:tgtEl>
                                      </p:cBhvr>
                                    </p:animEffect>
                                  </p:childTnLst>
                                </p:cTn>
                              </p:par>
                            </p:childTnLst>
                          </p:cTn>
                        </p:par>
                        <p:par>
                          <p:cTn id="31" fill="hold">
                            <p:stCondLst>
                              <p:cond delay="2500"/>
                            </p:stCondLst>
                            <p:childTnLst>
                              <p:par>
                                <p:cTn id="32" presetID="14" presetClass="entr" presetSubtype="1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childTnLst>
                          </p:cTn>
                        </p:par>
                        <p:par>
                          <p:cTn id="35" fill="hold">
                            <p:stCondLst>
                              <p:cond delay="3000"/>
                            </p:stCondLst>
                            <p:childTnLst>
                              <p:par>
                                <p:cTn id="36" presetID="14" presetClass="entr" presetSubtype="10"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randombar(horizontal)">
                                      <p:cBhvr>
                                        <p:cTn id="38" dur="500"/>
                                        <p:tgtEl>
                                          <p:spTgt spid="10"/>
                                        </p:tgtEl>
                                      </p:cBhvr>
                                    </p:animEffect>
                                  </p:childTnLst>
                                </p:cTn>
                              </p:par>
                            </p:childTnLst>
                          </p:cTn>
                        </p:par>
                        <p:par>
                          <p:cTn id="39" fill="hold">
                            <p:stCondLst>
                              <p:cond delay="3500"/>
                            </p:stCondLst>
                            <p:childTnLst>
                              <p:par>
                                <p:cTn id="40" presetID="14" presetClass="entr" presetSubtype="1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randombar(horizontal)">
                                      <p:cBhvr>
                                        <p:cTn id="42" dur="500"/>
                                        <p:tgtEl>
                                          <p:spTgt spid="13"/>
                                        </p:tgtEl>
                                      </p:cBhvr>
                                    </p:animEffect>
                                  </p:childTnLst>
                                </p:cTn>
                              </p:par>
                            </p:childTnLst>
                          </p:cTn>
                        </p:par>
                        <p:par>
                          <p:cTn id="43" fill="hold">
                            <p:stCondLst>
                              <p:cond delay="4000"/>
                            </p:stCondLst>
                            <p:childTnLst>
                              <p:par>
                                <p:cTn id="44" presetID="14" presetClass="entr" presetSubtype="1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randombar(horizontal)">
                                      <p:cBhvr>
                                        <p:cTn id="46" dur="500"/>
                                        <p:tgtEl>
                                          <p:spTgt spid="12"/>
                                        </p:tgtEl>
                                      </p:cBhvr>
                                    </p:animEffect>
                                  </p:childTnLst>
                                </p:cTn>
                              </p:par>
                            </p:childTnLst>
                          </p:cTn>
                        </p:par>
                        <p:par>
                          <p:cTn id="47" fill="hold">
                            <p:stCondLst>
                              <p:cond delay="4500"/>
                            </p:stCondLst>
                            <p:childTnLst>
                              <p:par>
                                <p:cTn id="48" presetID="14" presetClass="entr" presetSubtype="1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randombar(horizontal)">
                                      <p:cBhvr>
                                        <p:cTn id="50" dur="500"/>
                                        <p:tgtEl>
                                          <p:spTgt spid="15"/>
                                        </p:tgtEl>
                                      </p:cBhvr>
                                    </p:animEffect>
                                  </p:childTnLst>
                                </p:cTn>
                              </p:par>
                            </p:childTnLst>
                          </p:cTn>
                        </p:par>
                        <p:par>
                          <p:cTn id="51" fill="hold">
                            <p:stCondLst>
                              <p:cond delay="5000"/>
                            </p:stCondLst>
                            <p:childTnLst>
                              <p:par>
                                <p:cTn id="52" presetID="14" presetClass="entr" presetSubtype="1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randombar(horizontal)">
                                      <p:cBhvr>
                                        <p:cTn id="54" dur="500"/>
                                        <p:tgtEl>
                                          <p:spTgt spid="14"/>
                                        </p:tgtEl>
                                      </p:cBhvr>
                                    </p:animEffect>
                                  </p:childTnLst>
                                </p:cTn>
                              </p:par>
                            </p:childTnLst>
                          </p:cTn>
                        </p:par>
                        <p:par>
                          <p:cTn id="55" fill="hold">
                            <p:stCondLst>
                              <p:cond delay="5500"/>
                            </p:stCondLst>
                            <p:childTnLst>
                              <p:par>
                                <p:cTn id="56" presetID="31" presetClass="entr" presetSubtype="0"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1000" fill="hold"/>
                                        <p:tgtEl>
                                          <p:spTgt spid="16"/>
                                        </p:tgtEl>
                                        <p:attrNameLst>
                                          <p:attrName>ppt_w</p:attrName>
                                        </p:attrNameLst>
                                      </p:cBhvr>
                                      <p:tavLst>
                                        <p:tav tm="0">
                                          <p:val>
                                            <p:fltVal val="0"/>
                                          </p:val>
                                        </p:tav>
                                        <p:tav tm="100000">
                                          <p:val>
                                            <p:strVal val="#ppt_w"/>
                                          </p:val>
                                        </p:tav>
                                      </p:tavLst>
                                    </p:anim>
                                    <p:anim calcmode="lin" valueType="num">
                                      <p:cBhvr>
                                        <p:cTn id="59" dur="1000" fill="hold"/>
                                        <p:tgtEl>
                                          <p:spTgt spid="16"/>
                                        </p:tgtEl>
                                        <p:attrNameLst>
                                          <p:attrName>ppt_h</p:attrName>
                                        </p:attrNameLst>
                                      </p:cBhvr>
                                      <p:tavLst>
                                        <p:tav tm="0">
                                          <p:val>
                                            <p:fltVal val="0"/>
                                          </p:val>
                                        </p:tav>
                                        <p:tav tm="100000">
                                          <p:val>
                                            <p:strVal val="#ppt_h"/>
                                          </p:val>
                                        </p:tav>
                                      </p:tavLst>
                                    </p:anim>
                                    <p:anim calcmode="lin" valueType="num">
                                      <p:cBhvr>
                                        <p:cTn id="60" dur="1000" fill="hold"/>
                                        <p:tgtEl>
                                          <p:spTgt spid="16"/>
                                        </p:tgtEl>
                                        <p:attrNameLst>
                                          <p:attrName>style.rotation</p:attrName>
                                        </p:attrNameLst>
                                      </p:cBhvr>
                                      <p:tavLst>
                                        <p:tav tm="0">
                                          <p:val>
                                            <p:fltVal val="90"/>
                                          </p:val>
                                        </p:tav>
                                        <p:tav tm="100000">
                                          <p:val>
                                            <p:fltVal val="0"/>
                                          </p:val>
                                        </p:tav>
                                      </p:tavLst>
                                    </p:anim>
                                    <p:animEffect transition="in" filter="fade">
                                      <p:cBhvr>
                                        <p:cTn id="61" dur="1000"/>
                                        <p:tgtEl>
                                          <p:spTgt spid="16"/>
                                        </p:tgtEl>
                                      </p:cBhvr>
                                    </p:animEffect>
                                  </p:childTnLst>
                                </p:cTn>
                              </p:par>
                            </p:childTnLst>
                          </p:cTn>
                        </p:par>
                        <p:par>
                          <p:cTn id="62" fill="hold">
                            <p:stCondLst>
                              <p:cond delay="6500"/>
                            </p:stCondLst>
                            <p:childTnLst>
                              <p:par>
                                <p:cTn id="63" presetID="31" presetClass="entr" presetSubtype="0"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p:cTn id="65" dur="1000" fill="hold"/>
                                        <p:tgtEl>
                                          <p:spTgt spid="17"/>
                                        </p:tgtEl>
                                        <p:attrNameLst>
                                          <p:attrName>ppt_w</p:attrName>
                                        </p:attrNameLst>
                                      </p:cBhvr>
                                      <p:tavLst>
                                        <p:tav tm="0">
                                          <p:val>
                                            <p:fltVal val="0"/>
                                          </p:val>
                                        </p:tav>
                                        <p:tav tm="100000">
                                          <p:val>
                                            <p:strVal val="#ppt_w"/>
                                          </p:val>
                                        </p:tav>
                                      </p:tavLst>
                                    </p:anim>
                                    <p:anim calcmode="lin" valueType="num">
                                      <p:cBhvr>
                                        <p:cTn id="66" dur="1000" fill="hold"/>
                                        <p:tgtEl>
                                          <p:spTgt spid="17"/>
                                        </p:tgtEl>
                                        <p:attrNameLst>
                                          <p:attrName>ppt_h</p:attrName>
                                        </p:attrNameLst>
                                      </p:cBhvr>
                                      <p:tavLst>
                                        <p:tav tm="0">
                                          <p:val>
                                            <p:fltVal val="0"/>
                                          </p:val>
                                        </p:tav>
                                        <p:tav tm="100000">
                                          <p:val>
                                            <p:strVal val="#ppt_h"/>
                                          </p:val>
                                        </p:tav>
                                      </p:tavLst>
                                    </p:anim>
                                    <p:anim calcmode="lin" valueType="num">
                                      <p:cBhvr>
                                        <p:cTn id="67" dur="1000" fill="hold"/>
                                        <p:tgtEl>
                                          <p:spTgt spid="17"/>
                                        </p:tgtEl>
                                        <p:attrNameLst>
                                          <p:attrName>style.rotation</p:attrName>
                                        </p:attrNameLst>
                                      </p:cBhvr>
                                      <p:tavLst>
                                        <p:tav tm="0">
                                          <p:val>
                                            <p:fltVal val="90"/>
                                          </p:val>
                                        </p:tav>
                                        <p:tav tm="100000">
                                          <p:val>
                                            <p:fltVal val="0"/>
                                          </p:val>
                                        </p:tav>
                                      </p:tavLst>
                                    </p:anim>
                                    <p:animEffect transition="in" filter="fade">
                                      <p:cBhvr>
                                        <p:cTn id="68" dur="1000"/>
                                        <p:tgtEl>
                                          <p:spTgt spid="17"/>
                                        </p:tgtEl>
                                      </p:cBhvr>
                                    </p:animEffect>
                                  </p:childTnLst>
                                </p:cTn>
                              </p:par>
                            </p:childTnLst>
                          </p:cTn>
                        </p:par>
                        <p:par>
                          <p:cTn id="69" fill="hold">
                            <p:stCondLst>
                              <p:cond delay="75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8500"/>
                            </p:stCondLst>
                            <p:childTnLst>
                              <p:par>
                                <p:cTn id="77" presetID="31" presetClass="entr" presetSubtype="0" fill="hold" grpId="0" nodeType="after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p:cTn id="79" dur="1000" fill="hold"/>
                                        <p:tgtEl>
                                          <p:spTgt spid="19"/>
                                        </p:tgtEl>
                                        <p:attrNameLst>
                                          <p:attrName>ppt_w</p:attrName>
                                        </p:attrNameLst>
                                      </p:cBhvr>
                                      <p:tavLst>
                                        <p:tav tm="0">
                                          <p:val>
                                            <p:fltVal val="0"/>
                                          </p:val>
                                        </p:tav>
                                        <p:tav tm="100000">
                                          <p:val>
                                            <p:strVal val="#ppt_w"/>
                                          </p:val>
                                        </p:tav>
                                      </p:tavLst>
                                    </p:anim>
                                    <p:anim calcmode="lin" valueType="num">
                                      <p:cBhvr>
                                        <p:cTn id="80" dur="1000" fill="hold"/>
                                        <p:tgtEl>
                                          <p:spTgt spid="19"/>
                                        </p:tgtEl>
                                        <p:attrNameLst>
                                          <p:attrName>ppt_h</p:attrName>
                                        </p:attrNameLst>
                                      </p:cBhvr>
                                      <p:tavLst>
                                        <p:tav tm="0">
                                          <p:val>
                                            <p:fltVal val="0"/>
                                          </p:val>
                                        </p:tav>
                                        <p:tav tm="100000">
                                          <p:val>
                                            <p:strVal val="#ppt_h"/>
                                          </p:val>
                                        </p:tav>
                                      </p:tavLst>
                                    </p:anim>
                                    <p:anim calcmode="lin" valueType="num">
                                      <p:cBhvr>
                                        <p:cTn id="81" dur="1000" fill="hold"/>
                                        <p:tgtEl>
                                          <p:spTgt spid="19"/>
                                        </p:tgtEl>
                                        <p:attrNameLst>
                                          <p:attrName>style.rotation</p:attrName>
                                        </p:attrNameLst>
                                      </p:cBhvr>
                                      <p:tavLst>
                                        <p:tav tm="0">
                                          <p:val>
                                            <p:fltVal val="90"/>
                                          </p:val>
                                        </p:tav>
                                        <p:tav tm="100000">
                                          <p:val>
                                            <p:fltVal val="0"/>
                                          </p:val>
                                        </p:tav>
                                      </p:tavLst>
                                    </p:anim>
                                    <p:animEffect transition="in" filter="fade">
                                      <p:cBhvr>
                                        <p:cTn id="82" dur="1000"/>
                                        <p:tgtEl>
                                          <p:spTgt spid="19"/>
                                        </p:tgtEl>
                                      </p:cBhvr>
                                    </p:animEffect>
                                  </p:childTnLst>
                                </p:cTn>
                              </p:par>
                            </p:childTnLst>
                          </p:cTn>
                        </p:par>
                        <p:par>
                          <p:cTn id="83" fill="hold">
                            <p:stCondLst>
                              <p:cond delay="9500"/>
                            </p:stCondLst>
                            <p:childTnLst>
                              <p:par>
                                <p:cTn id="84" presetID="31" presetClass="entr" presetSubtype="0" fill="hold" grpId="0" nodeType="afterEffect">
                                  <p:stCondLst>
                                    <p:cond delay="0"/>
                                  </p:stCondLst>
                                  <p:childTnLst>
                                    <p:set>
                                      <p:cBhvr>
                                        <p:cTn id="85" dur="1" fill="hold">
                                          <p:stCondLst>
                                            <p:cond delay="0"/>
                                          </p:stCondLst>
                                        </p:cTn>
                                        <p:tgtEl>
                                          <p:spTgt spid="20"/>
                                        </p:tgtEl>
                                        <p:attrNameLst>
                                          <p:attrName>style.visibility</p:attrName>
                                        </p:attrNameLst>
                                      </p:cBhvr>
                                      <p:to>
                                        <p:strVal val="visible"/>
                                      </p:to>
                                    </p:set>
                                    <p:anim calcmode="lin" valueType="num">
                                      <p:cBhvr>
                                        <p:cTn id="86" dur="1000" fill="hold"/>
                                        <p:tgtEl>
                                          <p:spTgt spid="20"/>
                                        </p:tgtEl>
                                        <p:attrNameLst>
                                          <p:attrName>ppt_w</p:attrName>
                                        </p:attrNameLst>
                                      </p:cBhvr>
                                      <p:tavLst>
                                        <p:tav tm="0">
                                          <p:val>
                                            <p:fltVal val="0"/>
                                          </p:val>
                                        </p:tav>
                                        <p:tav tm="100000">
                                          <p:val>
                                            <p:strVal val="#ppt_w"/>
                                          </p:val>
                                        </p:tav>
                                      </p:tavLst>
                                    </p:anim>
                                    <p:anim calcmode="lin" valueType="num">
                                      <p:cBhvr>
                                        <p:cTn id="87" dur="1000" fill="hold"/>
                                        <p:tgtEl>
                                          <p:spTgt spid="20"/>
                                        </p:tgtEl>
                                        <p:attrNameLst>
                                          <p:attrName>ppt_h</p:attrName>
                                        </p:attrNameLst>
                                      </p:cBhvr>
                                      <p:tavLst>
                                        <p:tav tm="0">
                                          <p:val>
                                            <p:fltVal val="0"/>
                                          </p:val>
                                        </p:tav>
                                        <p:tav tm="100000">
                                          <p:val>
                                            <p:strVal val="#ppt_h"/>
                                          </p:val>
                                        </p:tav>
                                      </p:tavLst>
                                    </p:anim>
                                    <p:anim calcmode="lin" valueType="num">
                                      <p:cBhvr>
                                        <p:cTn id="88" dur="1000" fill="hold"/>
                                        <p:tgtEl>
                                          <p:spTgt spid="20"/>
                                        </p:tgtEl>
                                        <p:attrNameLst>
                                          <p:attrName>style.rotation</p:attrName>
                                        </p:attrNameLst>
                                      </p:cBhvr>
                                      <p:tavLst>
                                        <p:tav tm="0">
                                          <p:val>
                                            <p:fltVal val="90"/>
                                          </p:val>
                                        </p:tav>
                                        <p:tav tm="100000">
                                          <p:val>
                                            <p:fltVal val="0"/>
                                          </p:val>
                                        </p:tav>
                                      </p:tavLst>
                                    </p:anim>
                                    <p:animEffect transition="in" filter="fade">
                                      <p:cBhvr>
                                        <p:cTn id="89" dur="1000"/>
                                        <p:tgtEl>
                                          <p:spTgt spid="20"/>
                                        </p:tgtEl>
                                      </p:cBhvr>
                                    </p:animEffect>
                                  </p:childTnLst>
                                </p:cTn>
                              </p:par>
                            </p:childTnLst>
                          </p:cTn>
                        </p:par>
                        <p:par>
                          <p:cTn id="90" fill="hold">
                            <p:stCondLst>
                              <p:cond delay="10500"/>
                            </p:stCondLst>
                            <p:childTnLst>
                              <p:par>
                                <p:cTn id="91" presetID="22" presetClass="entr" presetSubtype="4" fill="hold"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wipe(down)">
                                      <p:cBhvr>
                                        <p:cTn id="9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p:bldP spid="18"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199" y="334108"/>
            <a:ext cx="5968181" cy="6858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lvl="0"/>
            <a:r>
              <a:rPr lang="fa-IR" sz="3200" b="1" dirty="0">
                <a:cs typeface="B Zar" pitchFamily="2" charset="-78"/>
              </a:rPr>
              <a:t>راه‌های ثابت شدن اول ماه</a:t>
            </a:r>
            <a:endParaRPr lang="en-US" sz="3200" b="1" dirty="0">
              <a:cs typeface="B Zar" pitchFamily="2" charset="-78"/>
            </a:endParaRPr>
          </a:p>
        </p:txBody>
      </p:sp>
      <p:sp>
        <p:nvSpPr>
          <p:cNvPr id="5" name="Oval 4"/>
          <p:cNvSpPr/>
          <p:nvPr/>
        </p:nvSpPr>
        <p:spPr>
          <a:xfrm>
            <a:off x="6934200" y="152400"/>
            <a:ext cx="990600" cy="9906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38200" y="1371600"/>
            <a:ext cx="5968181" cy="914400"/>
          </a:xfrm>
          <a:prstGeom prst="rect">
            <a:avLst/>
          </a:prstGeom>
          <a:noFill/>
          <a:ln>
            <a:solidFill>
              <a:schemeClr val="accent1">
                <a:lumMod val="5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accent1">
                  <a:lumMod val="50000"/>
                </a:schemeClr>
              </a:solidFill>
            </a:endParaRPr>
          </a:p>
        </p:txBody>
      </p:sp>
      <p:sp>
        <p:nvSpPr>
          <p:cNvPr id="7" name="Rectangle 6"/>
          <p:cNvSpPr/>
          <p:nvPr/>
        </p:nvSpPr>
        <p:spPr>
          <a:xfrm>
            <a:off x="6934200" y="1371600"/>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rgbClr val="002060"/>
              </a:solidFill>
            </a:endParaRPr>
          </a:p>
        </p:txBody>
      </p:sp>
      <p:sp>
        <p:nvSpPr>
          <p:cNvPr id="8" name="Rectangle 7"/>
          <p:cNvSpPr/>
          <p:nvPr/>
        </p:nvSpPr>
        <p:spPr>
          <a:xfrm>
            <a:off x="838200" y="2392926"/>
            <a:ext cx="5968181" cy="914400"/>
          </a:xfrm>
          <a:prstGeom prst="rect">
            <a:avLst/>
          </a:prstGeom>
          <a:noFill/>
          <a:ln>
            <a:solidFill>
              <a:schemeClr val="accent1">
                <a:lumMod val="5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chemeClr val="accent1">
                  <a:lumMod val="50000"/>
                </a:schemeClr>
              </a:solidFill>
            </a:endParaRPr>
          </a:p>
        </p:txBody>
      </p:sp>
      <p:sp>
        <p:nvSpPr>
          <p:cNvPr id="9" name="Rectangle 8"/>
          <p:cNvSpPr/>
          <p:nvPr/>
        </p:nvSpPr>
        <p:spPr>
          <a:xfrm>
            <a:off x="6934200" y="2392926"/>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solidFill>
                <a:srgbClr val="002060"/>
              </a:solidFill>
            </a:endParaRPr>
          </a:p>
        </p:txBody>
      </p:sp>
      <p:sp>
        <p:nvSpPr>
          <p:cNvPr id="10" name="Rectangle 9"/>
          <p:cNvSpPr/>
          <p:nvPr/>
        </p:nvSpPr>
        <p:spPr>
          <a:xfrm>
            <a:off x="838200" y="3414252"/>
            <a:ext cx="5968181" cy="914400"/>
          </a:xfrm>
          <a:prstGeom prst="rect">
            <a:avLst/>
          </a:prstGeom>
          <a:noFill/>
          <a:ln>
            <a:solidFill>
              <a:schemeClr val="accent1">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accent1">
                  <a:lumMod val="50000"/>
                </a:schemeClr>
              </a:solidFill>
            </a:endParaRPr>
          </a:p>
        </p:txBody>
      </p:sp>
      <p:sp>
        <p:nvSpPr>
          <p:cNvPr id="11" name="Rectangle 10"/>
          <p:cNvSpPr/>
          <p:nvPr/>
        </p:nvSpPr>
        <p:spPr>
          <a:xfrm>
            <a:off x="6934200" y="3414252"/>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rgbClr val="002060"/>
              </a:solidFill>
            </a:endParaRPr>
          </a:p>
        </p:txBody>
      </p:sp>
      <p:sp>
        <p:nvSpPr>
          <p:cNvPr id="12" name="Rectangle 11"/>
          <p:cNvSpPr/>
          <p:nvPr/>
        </p:nvSpPr>
        <p:spPr>
          <a:xfrm>
            <a:off x="838200" y="4435578"/>
            <a:ext cx="5968181" cy="914400"/>
          </a:xfrm>
          <a:prstGeom prst="rect">
            <a:avLst/>
          </a:prstGeom>
          <a:noFill/>
          <a:ln>
            <a:solidFill>
              <a:schemeClr val="accent1">
                <a:lumMod val="5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chemeClr val="accent1">
                  <a:lumMod val="50000"/>
                </a:schemeClr>
              </a:solidFill>
            </a:endParaRPr>
          </a:p>
        </p:txBody>
      </p:sp>
      <p:sp>
        <p:nvSpPr>
          <p:cNvPr id="13" name="Rectangle 12"/>
          <p:cNvSpPr/>
          <p:nvPr/>
        </p:nvSpPr>
        <p:spPr>
          <a:xfrm>
            <a:off x="6934200" y="4435578"/>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dk1"/>
          </a:lnRef>
          <a:fillRef idx="2">
            <a:schemeClr val="dk1"/>
          </a:fillRef>
          <a:effectRef idx="1">
            <a:schemeClr val="dk1"/>
          </a:effectRef>
          <a:fontRef idx="minor">
            <a:schemeClr val="dk1"/>
          </a:fontRef>
        </p:style>
        <p:txBody>
          <a:bodyPr rtlCol="0" anchor="ctr"/>
          <a:lstStyle/>
          <a:p>
            <a:pPr algn="ctr"/>
            <a:endParaRPr lang="en-US">
              <a:solidFill>
                <a:srgbClr val="002060"/>
              </a:solidFill>
            </a:endParaRPr>
          </a:p>
        </p:txBody>
      </p:sp>
      <p:sp>
        <p:nvSpPr>
          <p:cNvPr id="14" name="Rectangle 13"/>
          <p:cNvSpPr/>
          <p:nvPr/>
        </p:nvSpPr>
        <p:spPr>
          <a:xfrm>
            <a:off x="838200" y="5456903"/>
            <a:ext cx="5968181" cy="914400"/>
          </a:xfrm>
          <a:prstGeom prst="rect">
            <a:avLst/>
          </a:prstGeom>
          <a:noFill/>
          <a:ln>
            <a:solidFill>
              <a:schemeClr val="accent1">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accent1">
                  <a:lumMod val="50000"/>
                </a:schemeClr>
              </a:solidFill>
            </a:endParaRPr>
          </a:p>
        </p:txBody>
      </p:sp>
      <p:sp>
        <p:nvSpPr>
          <p:cNvPr id="15" name="Rectangle 14"/>
          <p:cNvSpPr/>
          <p:nvPr/>
        </p:nvSpPr>
        <p:spPr>
          <a:xfrm>
            <a:off x="6934200" y="5456903"/>
            <a:ext cx="1066800" cy="914400"/>
          </a:xfrm>
          <a:prstGeom prst="rect">
            <a:avLst/>
          </a:prstGeom>
          <a:solidFill>
            <a:schemeClr val="accent1">
              <a:lumMod val="40000"/>
              <a:lumOff val="60000"/>
            </a:schemeClr>
          </a:solidFill>
          <a:ln>
            <a:solidFill>
              <a:schemeClr val="accent1">
                <a:lumMod val="50000"/>
              </a:schemeClr>
            </a:solidFill>
          </a:ln>
          <a:scene3d>
            <a:camera prst="orthographicFront"/>
            <a:lightRig rig="threePt" dir="t"/>
          </a:scene3d>
          <a:sp3d>
            <a:bevelT w="152400" h="50800" prst="softRound"/>
          </a:sp3d>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rgbClr val="002060"/>
              </a:solidFill>
            </a:endParaRPr>
          </a:p>
        </p:txBody>
      </p:sp>
      <p:sp>
        <p:nvSpPr>
          <p:cNvPr id="16" name="Rectangle 15"/>
          <p:cNvSpPr/>
          <p:nvPr/>
        </p:nvSpPr>
        <p:spPr>
          <a:xfrm>
            <a:off x="1219200" y="1524000"/>
            <a:ext cx="4572000" cy="461665"/>
          </a:xfrm>
          <a:prstGeom prst="rect">
            <a:avLst/>
          </a:prstGeom>
        </p:spPr>
        <p:txBody>
          <a:bodyPr>
            <a:spAutoFit/>
          </a:bodyPr>
          <a:lstStyle/>
          <a:p>
            <a:pPr lvl="0"/>
            <a:r>
              <a:rPr lang="fa-IR" sz="2400" b="1" dirty="0">
                <a:solidFill>
                  <a:srgbClr val="002060"/>
                </a:solidFill>
                <a:cs typeface="B Zar" pitchFamily="2" charset="-78"/>
              </a:rPr>
              <a:t>1. خود انسان ماه را ببیند.</a:t>
            </a:r>
            <a:endParaRPr lang="en-US" sz="2400" b="1" dirty="0">
              <a:solidFill>
                <a:srgbClr val="002060"/>
              </a:solidFill>
              <a:cs typeface="B Zar" pitchFamily="2" charset="-78"/>
            </a:endParaRPr>
          </a:p>
        </p:txBody>
      </p:sp>
      <p:sp>
        <p:nvSpPr>
          <p:cNvPr id="17" name="Rectangle 16"/>
          <p:cNvSpPr/>
          <p:nvPr/>
        </p:nvSpPr>
        <p:spPr>
          <a:xfrm>
            <a:off x="966019" y="2459826"/>
            <a:ext cx="5968181" cy="830997"/>
          </a:xfrm>
          <a:prstGeom prst="rect">
            <a:avLst/>
          </a:prstGeom>
        </p:spPr>
        <p:txBody>
          <a:bodyPr wrap="square">
            <a:spAutoFit/>
          </a:bodyPr>
          <a:lstStyle/>
          <a:p>
            <a:pPr lvl="0" algn="ctr"/>
            <a:r>
              <a:rPr lang="fa-IR" sz="2400" b="1" dirty="0">
                <a:solidFill>
                  <a:srgbClr val="002060"/>
                </a:solidFill>
                <a:cs typeface="B Zar" pitchFamily="2" charset="-78"/>
              </a:rPr>
              <a:t>2. گفته عده ای یا هر چیزی که </a:t>
            </a:r>
            <a:r>
              <a:rPr lang="fa-IR" sz="2400" b="1" dirty="0" smtClean="0">
                <a:solidFill>
                  <a:srgbClr val="002060"/>
                </a:solidFill>
                <a:cs typeface="B Zar" pitchFamily="2" charset="-78"/>
              </a:rPr>
              <a:t>از</a:t>
            </a:r>
          </a:p>
          <a:p>
            <a:pPr lvl="0" algn="ctr"/>
            <a:r>
              <a:rPr lang="fa-IR" sz="2400" b="1" dirty="0" smtClean="0">
                <a:solidFill>
                  <a:srgbClr val="002060"/>
                </a:solidFill>
                <a:cs typeface="B Zar" pitchFamily="2" charset="-78"/>
              </a:rPr>
              <a:t> </a:t>
            </a:r>
            <a:r>
              <a:rPr lang="fa-IR" sz="2400" b="1" dirty="0">
                <a:solidFill>
                  <a:srgbClr val="002060"/>
                </a:solidFill>
                <a:cs typeface="B Zar" pitchFamily="2" charset="-78"/>
              </a:rPr>
              <a:t>آن یقین حاصل شود.</a:t>
            </a:r>
            <a:endParaRPr lang="en-US" sz="2400" b="1" dirty="0">
              <a:solidFill>
                <a:srgbClr val="002060"/>
              </a:solidFill>
              <a:cs typeface="B Zar" pitchFamily="2" charset="-78"/>
            </a:endParaRPr>
          </a:p>
        </p:txBody>
      </p:sp>
      <p:sp>
        <p:nvSpPr>
          <p:cNvPr id="18" name="Rectangle 17"/>
          <p:cNvSpPr/>
          <p:nvPr/>
        </p:nvSpPr>
        <p:spPr>
          <a:xfrm>
            <a:off x="914400" y="3653135"/>
            <a:ext cx="5410200" cy="461665"/>
          </a:xfrm>
          <a:prstGeom prst="rect">
            <a:avLst/>
          </a:prstGeom>
        </p:spPr>
        <p:txBody>
          <a:bodyPr wrap="square">
            <a:spAutoFit/>
          </a:bodyPr>
          <a:lstStyle/>
          <a:p>
            <a:pPr lvl="0"/>
            <a:r>
              <a:rPr lang="fa-IR" sz="2400" b="1" dirty="0">
                <a:solidFill>
                  <a:srgbClr val="002060"/>
                </a:solidFill>
                <a:cs typeface="B Zar" pitchFamily="2" charset="-78"/>
              </a:rPr>
              <a:t>3. دو مرد عادل بگویند که ماه را دیده ایم.</a:t>
            </a:r>
            <a:endParaRPr lang="en-US" sz="2400" b="1" dirty="0">
              <a:solidFill>
                <a:srgbClr val="002060"/>
              </a:solidFill>
              <a:cs typeface="B Zar" pitchFamily="2" charset="-78"/>
            </a:endParaRPr>
          </a:p>
        </p:txBody>
      </p:sp>
      <p:sp>
        <p:nvSpPr>
          <p:cNvPr id="19" name="Rectangle 18"/>
          <p:cNvSpPr/>
          <p:nvPr/>
        </p:nvSpPr>
        <p:spPr>
          <a:xfrm>
            <a:off x="1295400" y="4643735"/>
            <a:ext cx="4572000" cy="461665"/>
          </a:xfrm>
          <a:prstGeom prst="rect">
            <a:avLst/>
          </a:prstGeom>
        </p:spPr>
        <p:txBody>
          <a:bodyPr>
            <a:spAutoFit/>
          </a:bodyPr>
          <a:lstStyle/>
          <a:p>
            <a:pPr lvl="0"/>
            <a:r>
              <a:rPr lang="fa-IR" sz="2400" b="1" dirty="0">
                <a:solidFill>
                  <a:srgbClr val="002060"/>
                </a:solidFill>
                <a:cs typeface="B Zar" pitchFamily="2" charset="-78"/>
              </a:rPr>
              <a:t>4. سی روز از اول شعبان بگذرد.</a:t>
            </a:r>
            <a:endParaRPr lang="en-US" sz="2400" b="1" dirty="0">
              <a:solidFill>
                <a:srgbClr val="002060"/>
              </a:solidFill>
              <a:cs typeface="B Zar" pitchFamily="2" charset="-78"/>
            </a:endParaRPr>
          </a:p>
        </p:txBody>
      </p:sp>
      <p:sp>
        <p:nvSpPr>
          <p:cNvPr id="20" name="Rectangle 19"/>
          <p:cNvSpPr/>
          <p:nvPr/>
        </p:nvSpPr>
        <p:spPr>
          <a:xfrm>
            <a:off x="1079091" y="5638800"/>
            <a:ext cx="5169309" cy="461665"/>
          </a:xfrm>
          <a:prstGeom prst="rect">
            <a:avLst/>
          </a:prstGeom>
        </p:spPr>
        <p:txBody>
          <a:bodyPr wrap="square">
            <a:spAutoFit/>
          </a:bodyPr>
          <a:lstStyle/>
          <a:p>
            <a:pPr lvl="0"/>
            <a:r>
              <a:rPr lang="fa-IR" sz="2400" b="1" dirty="0">
                <a:solidFill>
                  <a:srgbClr val="002060"/>
                </a:solidFill>
                <a:cs typeface="B Zar" pitchFamily="2" charset="-78"/>
              </a:rPr>
              <a:t>5. حاکم شرع حکم کند که اول ماه است.</a:t>
            </a:r>
            <a:endParaRPr lang="en-US" sz="2400" b="1" dirty="0">
              <a:solidFill>
                <a:srgbClr val="002060"/>
              </a:solidFill>
              <a:cs typeface="B Zar" pitchFamily="2" charset="-78"/>
            </a:endParaRPr>
          </a:p>
        </p:txBody>
      </p:sp>
      <p:sp>
        <p:nvSpPr>
          <p:cNvPr id="21" name="Rectangle 20"/>
          <p:cNvSpPr/>
          <p:nvPr/>
        </p:nvSpPr>
        <p:spPr>
          <a:xfrm>
            <a:off x="8077200" y="5563829"/>
            <a:ext cx="631723"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24" name="Picture 23">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1079091" y="3636551"/>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35453514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4" name="Group 3"/>
          <p:cNvGrpSpPr/>
          <p:nvPr/>
        </p:nvGrpSpPr>
        <p:grpSpPr>
          <a:xfrm>
            <a:off x="381000" y="685800"/>
            <a:ext cx="8153400" cy="5767316"/>
            <a:chOff x="3107240" y="3264542"/>
            <a:chExt cx="4782597" cy="3209283"/>
          </a:xfrm>
          <a:solidFill>
            <a:schemeClr val="accent1">
              <a:lumMod val="50000"/>
            </a:schemeClr>
          </a:solidFill>
        </p:grpSpPr>
        <p:sp>
          <p:nvSpPr>
            <p:cNvPr id="5" name="Half Frame 4"/>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Half Frame 5"/>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Half Frame 6"/>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9" name="Striped Right Arrow 8">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709725791"/>
              </p:ext>
            </p:extLst>
          </p:nvPr>
        </p:nvGraphicFramePr>
        <p:xfrm>
          <a:off x="1143000" y="1219200"/>
          <a:ext cx="6705600" cy="4773072"/>
        </p:xfrm>
        <a:graphic>
          <a:graphicData uri="http://schemas.openxmlformats.org/drawingml/2006/table">
            <a:tbl>
              <a:tblPr rtl="1" firstRow="1" firstCol="1" bandRow="1">
                <a:tableStyleId>{21E4AEA4-8DFA-4A89-87EB-49C32662AFE0}</a:tableStyleId>
              </a:tblPr>
              <a:tblGrid>
                <a:gridCol w="3352800"/>
                <a:gridCol w="3352800"/>
              </a:tblGrid>
              <a:tr h="686327">
                <a:tc gridSpan="2">
                  <a:txBody>
                    <a:bodyPr/>
                    <a:lstStyle/>
                    <a:p>
                      <a:pPr marL="0" marR="0" algn="ctr" rtl="1">
                        <a:lnSpc>
                          <a:spcPct val="90000"/>
                        </a:lnSpc>
                        <a:spcBef>
                          <a:spcPts val="0"/>
                        </a:spcBef>
                        <a:spcAft>
                          <a:spcPts val="0"/>
                        </a:spcAft>
                      </a:pPr>
                      <a:r>
                        <a:rPr lang="fa-IR" sz="3200" b="1" dirty="0" smtClean="0">
                          <a:effectLst/>
                          <a:cs typeface="B Zar" pitchFamily="2" charset="-78"/>
                        </a:rPr>
                        <a:t>اختلاف فتاوا در ثبوت </a:t>
                      </a:r>
                      <a:r>
                        <a:rPr lang="fa-IR" sz="3200" b="1" dirty="0">
                          <a:effectLst/>
                          <a:cs typeface="B Zar" pitchFamily="2" charset="-78"/>
                        </a:rPr>
                        <a:t>اول ماه به حکم حاکم شرع </a:t>
                      </a:r>
                      <a:endParaRPr lang="en-US" sz="2000" b="1" dirty="0">
                        <a:effectLst/>
                        <a:latin typeface="Times New Roman"/>
                        <a:ea typeface="Times New Roman"/>
                        <a:cs typeface="B Zar" pitchFamily="2" charset="-78"/>
                      </a:endParaRPr>
                    </a:p>
                  </a:txBody>
                  <a:tcPr marL="63305" marR="63305" marT="0" marB="0" anchor="ctr"/>
                </a:tc>
                <a:tc hMerge="1">
                  <a:txBody>
                    <a:bodyPr/>
                    <a:lstStyle/>
                    <a:p>
                      <a:endParaRPr lang="en-US"/>
                    </a:p>
                  </a:txBody>
                  <a:tcPr/>
                </a:tc>
              </a:tr>
              <a:tr h="1407913">
                <a:tc>
                  <a:txBody>
                    <a:bodyPr/>
                    <a:lstStyle/>
                    <a:p>
                      <a:pPr marL="0" marR="0" algn="justLow" rtl="1">
                        <a:lnSpc>
                          <a:spcPct val="125000"/>
                        </a:lnSpc>
                        <a:spcBef>
                          <a:spcPts val="0"/>
                        </a:spcBef>
                        <a:spcAft>
                          <a:spcPts val="0"/>
                        </a:spcAft>
                      </a:pPr>
                      <a:r>
                        <a:rPr lang="fa-IR" sz="2000" b="1" dirty="0">
                          <a:effectLst/>
                          <a:cs typeface="B Zar" pitchFamily="2" charset="-78"/>
                        </a:rPr>
                        <a:t>اول ماه به حکم حاکم شرع نیز ثابت می‌شود.</a:t>
                      </a:r>
                      <a:endParaRPr lang="en-US" sz="2400" b="1" dirty="0">
                        <a:effectLst/>
                        <a:latin typeface="Times New Roman"/>
                        <a:ea typeface="Times New Roman"/>
                        <a:cs typeface="B Zar" pitchFamily="2" charset="-78"/>
                      </a:endParaRPr>
                    </a:p>
                  </a:txBody>
                  <a:tcPr marL="63305" marR="63305" marT="0" marB="0" anchor="ctr"/>
                </a:tc>
                <a:tc>
                  <a:txBody>
                    <a:bodyPr/>
                    <a:lstStyle/>
                    <a:p>
                      <a:pPr marL="0" marR="0" algn="justLow" rtl="1">
                        <a:lnSpc>
                          <a:spcPct val="125000"/>
                        </a:lnSpc>
                        <a:spcBef>
                          <a:spcPts val="0"/>
                        </a:spcBef>
                        <a:spcAft>
                          <a:spcPts val="0"/>
                        </a:spcAft>
                      </a:pPr>
                      <a:r>
                        <a:rPr lang="fa-IR" sz="2400" b="1">
                          <a:effectLst/>
                          <a:cs typeface="B Zar" pitchFamily="2" charset="-78"/>
                        </a:rPr>
                        <a:t>آیات </a:t>
                      </a:r>
                      <a:r>
                        <a:rPr lang="ar-SA" sz="2400" b="1">
                          <a:effectLst/>
                          <a:cs typeface="B Zar" pitchFamily="2" charset="-78"/>
                        </a:rPr>
                        <a:t> عظام: امام خمینی، اراکی، تبریزی</a:t>
                      </a:r>
                      <a:r>
                        <a:rPr lang="fa-IR" sz="2400" b="1">
                          <a:effectLst/>
                          <a:cs typeface="B Zar" pitchFamily="2" charset="-78"/>
                        </a:rPr>
                        <a:t>،</a:t>
                      </a:r>
                      <a:r>
                        <a:rPr lang="ar-SA" sz="2400" b="1">
                          <a:effectLst/>
                          <a:cs typeface="B Zar" pitchFamily="2" charset="-78"/>
                        </a:rPr>
                        <a:t> خامنه‌ای</a:t>
                      </a:r>
                      <a:r>
                        <a:rPr lang="fa-IR" sz="2400" b="1">
                          <a:effectLst/>
                          <a:cs typeface="B Zar" pitchFamily="2" charset="-78"/>
                        </a:rPr>
                        <a:t>،</a:t>
                      </a:r>
                      <a:r>
                        <a:rPr lang="ar-SA" sz="2400" b="1">
                          <a:effectLst/>
                          <a:cs typeface="B Zar" pitchFamily="2" charset="-78"/>
                        </a:rPr>
                        <a:t> صافی</a:t>
                      </a:r>
                      <a:r>
                        <a:rPr lang="fa-IR" sz="2400" b="1">
                          <a:effectLst/>
                          <a:cs typeface="B Zar" pitchFamily="2" charset="-78"/>
                        </a:rPr>
                        <a:t>،</a:t>
                      </a:r>
                      <a:r>
                        <a:rPr lang="ar-SA" sz="2400" b="1">
                          <a:effectLst/>
                          <a:cs typeface="B Zar" pitchFamily="2" charset="-78"/>
                        </a:rPr>
                        <a:t> فاضل</a:t>
                      </a:r>
                      <a:r>
                        <a:rPr lang="fa-IR" sz="2400" b="1">
                          <a:effectLst/>
                          <a:cs typeface="B Zar" pitchFamily="2" charset="-78"/>
                        </a:rPr>
                        <a:t>، </a:t>
                      </a:r>
                      <a:r>
                        <a:rPr lang="ar-SA" sz="2400" b="1">
                          <a:effectLst/>
                          <a:cs typeface="B Zar" pitchFamily="2" charset="-78"/>
                        </a:rPr>
                        <a:t>گلپایگانی</a:t>
                      </a:r>
                      <a:r>
                        <a:rPr lang="fa-IR" sz="2400" b="1">
                          <a:effectLst/>
                          <a:cs typeface="B Zar" pitchFamily="2" charset="-78"/>
                        </a:rPr>
                        <a:t>،</a:t>
                      </a:r>
                      <a:r>
                        <a:rPr lang="ar-SA" sz="2400" b="1">
                          <a:effectLst/>
                          <a:cs typeface="B Zar" pitchFamily="2" charset="-78"/>
                        </a:rPr>
                        <a:t> مکارم</a:t>
                      </a:r>
                      <a:r>
                        <a:rPr lang="fa-IR" sz="2400" b="1">
                          <a:effectLst/>
                          <a:cs typeface="B Zar" pitchFamily="2" charset="-78"/>
                        </a:rPr>
                        <a:t>، </a:t>
                      </a:r>
                      <a:r>
                        <a:rPr lang="ar-SA" sz="2400" b="1">
                          <a:effectLst/>
                          <a:cs typeface="B Zar" pitchFamily="2" charset="-78"/>
                        </a:rPr>
                        <a:t>نوری</a:t>
                      </a:r>
                      <a:r>
                        <a:rPr lang="fa-IR" sz="2400" b="1">
                          <a:effectLst/>
                          <a:cs typeface="B Zar" pitchFamily="2" charset="-78"/>
                        </a:rPr>
                        <a:t>، بهجت</a:t>
                      </a:r>
                      <a:endParaRPr lang="en-US" sz="2400" b="1">
                        <a:effectLst/>
                        <a:latin typeface="Times New Roman"/>
                        <a:ea typeface="Times New Roman"/>
                        <a:cs typeface="B Zar" pitchFamily="2" charset="-78"/>
                      </a:endParaRPr>
                    </a:p>
                  </a:txBody>
                  <a:tcPr marL="63305" marR="63305" marT="0" marB="0" anchor="ctr"/>
                </a:tc>
              </a:tr>
              <a:tr h="915103">
                <a:tc>
                  <a:txBody>
                    <a:bodyPr/>
                    <a:lstStyle/>
                    <a:p>
                      <a:pPr marL="0" marR="0" algn="justLow" rtl="1">
                        <a:lnSpc>
                          <a:spcPct val="125000"/>
                        </a:lnSpc>
                        <a:spcBef>
                          <a:spcPts val="0"/>
                        </a:spcBef>
                        <a:spcAft>
                          <a:spcPts val="0"/>
                        </a:spcAft>
                      </a:pPr>
                      <a:r>
                        <a:rPr lang="ar-SA" sz="2400" b="1">
                          <a:effectLst/>
                          <a:cs typeface="B Zar" pitchFamily="2" charset="-78"/>
                        </a:rPr>
                        <a:t>ثابت نمی‌شود</a:t>
                      </a:r>
                      <a:r>
                        <a:rPr lang="fa-IR" sz="2400" b="1">
                          <a:effectLst/>
                          <a:cs typeface="B Zar" pitchFamily="2" charset="-78"/>
                        </a:rPr>
                        <a:t>.</a:t>
                      </a:r>
                      <a:endParaRPr lang="en-US" sz="2400" b="1">
                        <a:effectLst/>
                        <a:latin typeface="Times New Roman"/>
                        <a:ea typeface="Times New Roman"/>
                        <a:cs typeface="B Zar" pitchFamily="2" charset="-78"/>
                      </a:endParaRPr>
                    </a:p>
                  </a:txBody>
                  <a:tcPr marL="63305" marR="63305" marT="0" marB="0" anchor="ctr"/>
                </a:tc>
                <a:tc>
                  <a:txBody>
                    <a:bodyPr/>
                    <a:lstStyle/>
                    <a:p>
                      <a:pPr marL="0" marR="0" algn="justLow" rtl="1">
                        <a:lnSpc>
                          <a:spcPct val="125000"/>
                        </a:lnSpc>
                        <a:spcBef>
                          <a:spcPts val="0"/>
                        </a:spcBef>
                        <a:spcAft>
                          <a:spcPts val="0"/>
                        </a:spcAft>
                      </a:pPr>
                      <a:r>
                        <a:rPr lang="fa-IR" sz="2000" b="1">
                          <a:effectLst/>
                          <a:cs typeface="B Zar" pitchFamily="2" charset="-78"/>
                        </a:rPr>
                        <a:t>آیت الله خویی، آیت الله سیستانی (محل اشکال است: آیت الله زنجانی)</a:t>
                      </a:r>
                      <a:endParaRPr lang="en-US" sz="1600" b="1">
                        <a:effectLst/>
                        <a:latin typeface="IranNastaliq"/>
                        <a:ea typeface="Times New Roman"/>
                        <a:cs typeface="B Zar" pitchFamily="2" charset="-78"/>
                      </a:endParaRPr>
                    </a:p>
                  </a:txBody>
                  <a:tcPr marL="63305" marR="63305" marT="0" marB="0" anchor="ctr"/>
                </a:tc>
              </a:tr>
              <a:tr h="923448">
                <a:tc gridSpan="2">
                  <a:txBody>
                    <a:bodyPr/>
                    <a:lstStyle/>
                    <a:p>
                      <a:pPr marL="0" marR="0" algn="justLow" rtl="1">
                        <a:lnSpc>
                          <a:spcPct val="125000"/>
                        </a:lnSpc>
                        <a:spcBef>
                          <a:spcPts val="0"/>
                        </a:spcBef>
                        <a:spcAft>
                          <a:spcPts val="0"/>
                        </a:spcAft>
                      </a:pPr>
                      <a:r>
                        <a:rPr lang="ar-SA" sz="2000" b="1" dirty="0">
                          <a:effectLst/>
                          <a:cs typeface="B Zar" pitchFamily="2" charset="-78"/>
                        </a:rPr>
                        <a:t>به فتواى حضرات آيات:‌ سيستاني، زنجاني، اگر حکم حاکم شرع موجب اطمينان شود کافي است.</a:t>
                      </a:r>
                      <a:endParaRPr lang="en-US" sz="2000" b="1" dirty="0">
                        <a:effectLst/>
                        <a:latin typeface="Times New Roman"/>
                        <a:ea typeface="Times New Roman"/>
                        <a:cs typeface="B Zar" pitchFamily="2" charset="-78"/>
                      </a:endParaRPr>
                    </a:p>
                  </a:txBody>
                  <a:tcPr marL="63305" marR="63305" marT="0" marB="0" anchor="ctr"/>
                </a:tc>
                <a:tc hMerge="1">
                  <a:txBody>
                    <a:bodyPr/>
                    <a:lstStyle/>
                    <a:p>
                      <a:endParaRPr lang="en-US"/>
                    </a:p>
                  </a:txBody>
                  <a:tcPr/>
                </a:tc>
              </a:tr>
            </a:tbl>
          </a:graphicData>
        </a:graphic>
      </p:graphicFrame>
      <p:sp>
        <p:nvSpPr>
          <p:cNvPr id="10" name="Rectangle 9">
            <a:hlinkClick r:id="rId2" action="ppaction://hlinksldjump"/>
          </p:cNvPr>
          <p:cNvSpPr/>
          <p:nvPr/>
        </p:nvSpPr>
        <p:spPr>
          <a:xfrm>
            <a:off x="-533400" y="-228600"/>
            <a:ext cx="9982200" cy="7467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3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2"/>
                                        </p:tgtEl>
                                        <p:attrNameLst>
                                          <p:attrName>style.color</p:attrName>
                                        </p:attrNameLst>
                                      </p:cBhvr>
                                      <p:to>
                                        <a:schemeClr val="bg1"/>
                                      </p:to>
                                    </p:animClr>
                                    <p:animClr clrSpc="rgb" dir="cw">
                                      <p:cBhvr>
                                        <p:cTn id="7" dur="500" autoRev="1" fill="remove"/>
                                        <p:tgtEl>
                                          <p:spTgt spid="2"/>
                                        </p:tgtEl>
                                        <p:attrNameLst>
                                          <p:attrName>fillcolor</p:attrName>
                                        </p:attrNameLst>
                                      </p:cBhvr>
                                      <p:to>
                                        <a:schemeClr val="bg1"/>
                                      </p:to>
                                    </p:animClr>
                                    <p:set>
                                      <p:cBhvr>
                                        <p:cTn id="8" dur="500" autoRev="1" fill="remove"/>
                                        <p:tgtEl>
                                          <p:spTgt spid="2"/>
                                        </p:tgtEl>
                                        <p:attrNameLst>
                                          <p:attrName>fill.type</p:attrName>
                                        </p:attrNameLst>
                                      </p:cBhvr>
                                      <p:to>
                                        <p:strVal val="solid"/>
                                      </p:to>
                                    </p:set>
                                    <p:set>
                                      <p:cBhvr>
                                        <p:cTn id="9" dur="500" autoRev="1" fill="remove"/>
                                        <p:tgtEl>
                                          <p:spTgt spid="2"/>
                                        </p:tgtEl>
                                        <p:attrNameLst>
                                          <p:attrName>fill.on</p:attrName>
                                        </p:attrNameLst>
                                      </p:cBhvr>
                                      <p:to>
                                        <p:strVal val="true"/>
                                      </p:to>
                                    </p:set>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par>
                          <p:cTn id="14" fill="hold">
                            <p:stCondLst>
                              <p:cond delay="1500"/>
                            </p:stCondLst>
                            <p:childTnLst>
                              <p:par>
                                <p:cTn id="15" presetID="21" presetClass="entr" presetSubtype="4"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heel(4)">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6000" dirty="0" smtClean="0">
                <a:solidFill>
                  <a:schemeClr val="accent2">
                    <a:lumMod val="75000"/>
                  </a:schemeClr>
                </a:solidFill>
                <a:cs typeface="B Titr" pitchFamily="2" charset="-78"/>
              </a:rPr>
              <a:t> چندمسـألـه</a:t>
            </a:r>
            <a:endParaRPr lang="fa-IR" sz="6000" dirty="0">
              <a:solidFill>
                <a:schemeClr val="accent2">
                  <a:lumMod val="75000"/>
                </a:schemeClr>
              </a:solidFill>
              <a:cs typeface="B Titr" pitchFamily="2" charset="-78"/>
            </a:endParaRPr>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6" name="Picture 5"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7" name="Picture 6"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
        <p:nvSpPr>
          <p:cNvPr id="8" name="Content Placeholder 8"/>
          <p:cNvSpPr txBox="1">
            <a:spLocks/>
          </p:cNvSpPr>
          <p:nvPr/>
        </p:nvSpPr>
        <p:spPr>
          <a:xfrm>
            <a:off x="533400" y="23622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1. اول ماه با پیشگویی منجّمان ثابت نمی‌شود، ولی اگر انسان از گفتة آنان یقین پیدا کند باید به آن عمل نماید.</a:t>
            </a:r>
          </a:p>
        </p:txBody>
      </p:sp>
      <p:sp>
        <p:nvSpPr>
          <p:cNvPr id="9" name="Content Placeholder 8"/>
          <p:cNvSpPr txBox="1">
            <a:spLocks/>
          </p:cNvSpPr>
          <p:nvPr/>
        </p:nvSpPr>
        <p:spPr>
          <a:xfrm>
            <a:off x="685800" y="33528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2. بزرگ بودن ماه یا دیر غروب کردن آن، دلیل نمی‌شود که شب پیش، شب اول ماه بوده است.</a:t>
            </a:r>
          </a:p>
        </p:txBody>
      </p:sp>
      <p:sp>
        <p:nvSpPr>
          <p:cNvPr id="10" name="Content Placeholder 8"/>
          <p:cNvSpPr txBox="1">
            <a:spLocks/>
          </p:cNvSpPr>
          <p:nvPr/>
        </p:nvSpPr>
        <p:spPr>
          <a:xfrm>
            <a:off x="685800" y="48006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3. اگر در جایی، مثلاً در کشوری یا شهری، اول ماه ثابت شود، برای جای دیگر فایده ندارد؛ مگر آن دو جا به هم نزدیک باشند یا انسان بداند که افق آنها یکی است.</a:t>
            </a:r>
          </a:p>
        </p:txBody>
      </p:sp>
      <p:pic>
        <p:nvPicPr>
          <p:cNvPr id="11" name="Picture 10">
            <a:hlinkClick r:id="rId3" action="ppaction://hlinksldjump"/>
          </p:cNvPr>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447372" y="3810000"/>
            <a:ext cx="474165" cy="469801"/>
          </a:xfrm>
          <a:prstGeom prst="rect">
            <a:avLst/>
          </a:prstGeom>
          <a:solidFill>
            <a:schemeClr val="bg1"/>
          </a:solidFill>
          <a:ln>
            <a:solidFill>
              <a:schemeClr val="accent2">
                <a:lumMod val="75000"/>
              </a:schemeClr>
            </a:solidFill>
          </a:ln>
        </p:spPr>
      </p:pic>
      <p:pic>
        <p:nvPicPr>
          <p:cNvPr id="12" name="Picture 11">
            <a:hlinkClick r:id="rId6" action="ppaction://hlinksldjump"/>
          </p:cNvPr>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429000" y="5562600"/>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264378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nodeType="clickEffect">
                                  <p:stCondLst>
                                    <p:cond delay="0"/>
                                  </p:stCondLst>
                                  <p:iterate type="lt">
                                    <p:tmPct val="10000"/>
                                  </p:iterate>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1000"/>
                                        <p:tgtEl>
                                          <p:spTgt spid="8">
                                            <p:txEl>
                                              <p:pRg st="0" end="0"/>
                                            </p:txEl>
                                          </p:spTgt>
                                        </p:tgtEl>
                                      </p:cBhvr>
                                    </p:animEffect>
                                    <p:anim calcmode="lin" valueType="num">
                                      <p:cBhvr>
                                        <p:cTn id="21" dur="1000" fill="hold"/>
                                        <p:tgtEl>
                                          <p:spTgt spid="8">
                                            <p:txEl>
                                              <p:pRg st="0" end="0"/>
                                            </p:txEl>
                                          </p:spTgt>
                                        </p:tgtEl>
                                        <p:attrNameLst>
                                          <p:attrName>ppt_x</p:attrName>
                                        </p:attrNameLst>
                                      </p:cBhvr>
                                      <p:tavLst>
                                        <p:tav tm="0">
                                          <p:val>
                                            <p:strVal val="#ppt_x-.1"/>
                                          </p:val>
                                        </p:tav>
                                        <p:tav tm="100000">
                                          <p:val>
                                            <p:strVal val="#ppt_x"/>
                                          </p:val>
                                        </p:tav>
                                      </p:tavLst>
                                    </p:anim>
                                    <p:anim calcmode="lin" valueType="num">
                                      <p:cBhvr>
                                        <p:cTn id="22"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nodeType="clickEffect">
                                  <p:stCondLst>
                                    <p:cond delay="0"/>
                                  </p:stCondLst>
                                  <p:iterate type="lt">
                                    <p:tmPct val="10000"/>
                                  </p:iterate>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anim calcmode="lin" valueType="num">
                                      <p:cBhvr>
                                        <p:cTn id="28" dur="1000" fill="hold"/>
                                        <p:tgtEl>
                                          <p:spTgt spid="9">
                                            <p:txEl>
                                              <p:pRg st="0" end="0"/>
                                            </p:txEl>
                                          </p:spTgt>
                                        </p:tgtEl>
                                        <p:attrNameLst>
                                          <p:attrName>ppt_x</p:attrName>
                                        </p:attrNameLst>
                                      </p:cBhvr>
                                      <p:tavLst>
                                        <p:tav tm="0">
                                          <p:val>
                                            <p:strVal val="#ppt_x-.1"/>
                                          </p:val>
                                        </p:tav>
                                        <p:tav tm="100000">
                                          <p:val>
                                            <p:strVal val="#ppt_x"/>
                                          </p:val>
                                        </p:tav>
                                      </p:tavLst>
                                    </p:anim>
                                    <p:anim calcmode="lin" valueType="num">
                                      <p:cBhvr>
                                        <p:cTn id="29" dur="10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nodeType="clickEffect">
                                  <p:stCondLst>
                                    <p:cond delay="0"/>
                                  </p:stCondLst>
                                  <p:iterate type="lt">
                                    <p:tmPct val="10000"/>
                                  </p:iterate>
                                  <p:childTnLst>
                                    <p:set>
                                      <p:cBhvr>
                                        <p:cTn id="33" dur="1" fill="hold">
                                          <p:stCondLst>
                                            <p:cond delay="0"/>
                                          </p:stCondLst>
                                        </p:cTn>
                                        <p:tgtEl>
                                          <p:spTgt spid="10">
                                            <p:txEl>
                                              <p:pRg st="0" end="0"/>
                                            </p:txEl>
                                          </p:spTgt>
                                        </p:tgtEl>
                                        <p:attrNameLst>
                                          <p:attrName>style.visibility</p:attrName>
                                        </p:attrNameLst>
                                      </p:cBhvr>
                                      <p:to>
                                        <p:strVal val="visible"/>
                                      </p:to>
                                    </p:set>
                                    <p:animEffect transition="in" filter="fade">
                                      <p:cBhvr>
                                        <p:cTn id="34" dur="1000"/>
                                        <p:tgtEl>
                                          <p:spTgt spid="10">
                                            <p:txEl>
                                              <p:pRg st="0" end="0"/>
                                            </p:txEl>
                                          </p:spTgt>
                                        </p:tgtEl>
                                      </p:cBhvr>
                                    </p:animEffect>
                                    <p:anim calcmode="lin" valueType="num">
                                      <p:cBhvr>
                                        <p:cTn id="35"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36"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par>
                          <p:cTn id="37" fill="hold">
                            <p:stCondLst>
                              <p:cond delay="12700"/>
                            </p:stCondLst>
                            <p:childTnLst>
                              <p:par>
                                <p:cTn id="38" presetID="14" presetClass="entr" presetSubtype="10" fill="hold"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randombar(horizontal)">
                                      <p:cBhvr>
                                        <p:cTn id="40" dur="500"/>
                                        <p:tgtEl>
                                          <p:spTgt spid="11"/>
                                        </p:tgtEl>
                                      </p:cBhvr>
                                    </p:animEffect>
                                  </p:childTnLst>
                                </p:cTn>
                              </p:par>
                            </p:childTnLst>
                          </p:cTn>
                        </p:par>
                        <p:par>
                          <p:cTn id="41" fill="hold">
                            <p:stCondLst>
                              <p:cond delay="13200"/>
                            </p:stCondLst>
                            <p:childTnLst>
                              <p:par>
                                <p:cTn id="42" presetID="14" presetClass="entr" presetSubtype="10"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randombar(horizontal)">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6000" dirty="0" smtClean="0">
                <a:solidFill>
                  <a:schemeClr val="accent2">
                    <a:lumMod val="75000"/>
                  </a:schemeClr>
                </a:solidFill>
                <a:cs typeface="B Titr" pitchFamily="2" charset="-78"/>
              </a:rPr>
              <a:t> چندمسـألـه</a:t>
            </a:r>
            <a:endParaRPr lang="fa-IR" sz="6000" dirty="0">
              <a:solidFill>
                <a:schemeClr val="accent2">
                  <a:lumMod val="75000"/>
                </a:schemeClr>
              </a:solidFill>
              <a:cs typeface="B Titr" pitchFamily="2" charset="-78"/>
            </a:endParaRPr>
          </a:p>
        </p:txBody>
      </p:sp>
      <p:sp>
        <p:nvSpPr>
          <p:cNvPr id="5" name="Rectangle 4"/>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6" name="Picture 5"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7" name="Picture 6"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
        <p:nvSpPr>
          <p:cNvPr id="8" name="Content Placeholder 8"/>
          <p:cNvSpPr txBox="1">
            <a:spLocks/>
          </p:cNvSpPr>
          <p:nvPr/>
        </p:nvSpPr>
        <p:spPr>
          <a:xfrm>
            <a:off x="533400" y="23622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1. اول ماه با پیشگویی منجّمان ثابت نمی‌شود، ولی اگر انسان از گفتة آنان یقین پیدا کند باید به آن عمل نماید.</a:t>
            </a:r>
          </a:p>
        </p:txBody>
      </p:sp>
      <p:sp>
        <p:nvSpPr>
          <p:cNvPr id="9" name="Content Placeholder 8"/>
          <p:cNvSpPr txBox="1">
            <a:spLocks/>
          </p:cNvSpPr>
          <p:nvPr/>
        </p:nvSpPr>
        <p:spPr>
          <a:xfrm>
            <a:off x="685800" y="33528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2. بزرگ بودن ماه یا دیر غروب کردن آن، دلیل نمی‌شود که شب پیش، شب اول ماه بوده است.</a:t>
            </a:r>
          </a:p>
        </p:txBody>
      </p:sp>
      <p:sp>
        <p:nvSpPr>
          <p:cNvPr id="10" name="Content Placeholder 8"/>
          <p:cNvSpPr txBox="1">
            <a:spLocks/>
          </p:cNvSpPr>
          <p:nvPr/>
        </p:nvSpPr>
        <p:spPr>
          <a:xfrm>
            <a:off x="685800" y="48006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Low"/>
            <a:r>
              <a:rPr lang="fa-IR" b="1" dirty="0">
                <a:solidFill>
                  <a:srgbClr val="1F3D45"/>
                </a:solidFill>
                <a:cs typeface="B Zar" pitchFamily="2" charset="-78"/>
              </a:rPr>
              <a:t>3. اگر در جایی، مثلاً در کشوری یا شهری، اول ماه ثابت شود، برای جای دیگر فایده ندارد؛ مگر آن دو جا به هم نزدیک باشند یا انسان بداند که افق آنها یکی است.</a:t>
            </a:r>
          </a:p>
        </p:txBody>
      </p:sp>
      <p:pic>
        <p:nvPicPr>
          <p:cNvPr id="11" name="Picture 10">
            <a:hlinkClick r:id="rId3" action="ppaction://hlinksldjump"/>
          </p:cNvPr>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447372" y="3810000"/>
            <a:ext cx="474165" cy="469801"/>
          </a:xfrm>
          <a:prstGeom prst="rect">
            <a:avLst/>
          </a:prstGeom>
          <a:solidFill>
            <a:schemeClr val="bg1"/>
          </a:solidFill>
          <a:ln>
            <a:solidFill>
              <a:schemeClr val="accent2">
                <a:lumMod val="75000"/>
              </a:schemeClr>
            </a:solidFill>
          </a:ln>
        </p:spPr>
      </p:pic>
      <p:pic>
        <p:nvPicPr>
          <p:cNvPr id="12" name="Picture 11">
            <a:hlinkClick r:id="rId6" action="ppaction://hlinksldjump"/>
          </p:cNvPr>
          <p:cNvPicPr>
            <a:picLocks noChangeAspect="1"/>
          </p:cNvPicPr>
          <p:nvPr/>
        </p:nvPicPr>
        <p:blipFill>
          <a:blip r:embed="rId4" cstate="print">
            <a:duotone>
              <a:schemeClr val="accent4">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429000" y="5562600"/>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3295183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4" name="Group 3"/>
          <p:cNvGrpSpPr/>
          <p:nvPr/>
        </p:nvGrpSpPr>
        <p:grpSpPr>
          <a:xfrm>
            <a:off x="381000" y="685800"/>
            <a:ext cx="8153400" cy="5767316"/>
            <a:chOff x="3107240" y="3264542"/>
            <a:chExt cx="4782597" cy="3209283"/>
          </a:xfrm>
          <a:solidFill>
            <a:schemeClr val="accent1">
              <a:lumMod val="50000"/>
            </a:schemeClr>
          </a:solidFill>
        </p:grpSpPr>
        <p:sp>
          <p:nvSpPr>
            <p:cNvPr id="5" name="Half Frame 4"/>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Half Frame 5"/>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Half Frame 6"/>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9" name="Striped Right Arrow 8">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4222528589"/>
              </p:ext>
            </p:extLst>
          </p:nvPr>
        </p:nvGraphicFramePr>
        <p:xfrm>
          <a:off x="1066800" y="1295737"/>
          <a:ext cx="6858000" cy="4571326"/>
        </p:xfrm>
        <a:graphic>
          <a:graphicData uri="http://schemas.openxmlformats.org/drawingml/2006/table">
            <a:tbl>
              <a:tblPr rtl="1" firstRow="1" firstCol="1" bandRow="1">
                <a:tableStyleId>{F5AB1C69-6EDB-4FF4-983F-18BD219EF322}</a:tableStyleId>
              </a:tblPr>
              <a:tblGrid>
                <a:gridCol w="3429000"/>
                <a:gridCol w="3429000"/>
              </a:tblGrid>
              <a:tr h="579485">
                <a:tc gridSpan="2">
                  <a:txBody>
                    <a:bodyPr/>
                    <a:lstStyle/>
                    <a:p>
                      <a:pPr marL="0" marR="0" algn="ctr" rtl="1">
                        <a:spcBef>
                          <a:spcPts val="0"/>
                        </a:spcBef>
                        <a:spcAft>
                          <a:spcPts val="0"/>
                        </a:spcAft>
                      </a:pPr>
                      <a:r>
                        <a:rPr lang="fa-IR" sz="2800" b="1" dirty="0" smtClean="0">
                          <a:effectLst/>
                          <a:cs typeface="B Zar" pitchFamily="2" charset="-78"/>
                        </a:rPr>
                        <a:t>اختلاف فتاوا در دیر </a:t>
                      </a:r>
                      <a:r>
                        <a:rPr lang="fa-IR" sz="2800" b="1" dirty="0">
                          <a:effectLst/>
                          <a:cs typeface="B Zar" pitchFamily="2" charset="-78"/>
                        </a:rPr>
                        <a:t>غروب کردن ماه </a:t>
                      </a:r>
                      <a:endParaRPr lang="en-US" sz="1800" b="1" dirty="0">
                        <a:effectLst/>
                        <a:latin typeface="Times New Roman"/>
                        <a:ea typeface="Times New Roman"/>
                        <a:cs typeface="B Zar" pitchFamily="2" charset="-78"/>
                      </a:endParaRPr>
                    </a:p>
                  </a:txBody>
                  <a:tcPr marL="48771" marR="48771" marT="0" marB="0" anchor="ctr"/>
                </a:tc>
                <a:tc hMerge="1">
                  <a:txBody>
                    <a:bodyPr/>
                    <a:lstStyle/>
                    <a:p>
                      <a:endParaRPr lang="en-US"/>
                    </a:p>
                  </a:txBody>
                  <a:tcPr/>
                </a:tc>
              </a:tr>
              <a:tr h="1233737">
                <a:tc>
                  <a:txBody>
                    <a:bodyPr/>
                    <a:lstStyle/>
                    <a:p>
                      <a:pPr marL="0" marR="0" algn="justLow" rtl="1">
                        <a:lnSpc>
                          <a:spcPct val="130000"/>
                        </a:lnSpc>
                        <a:spcBef>
                          <a:spcPts val="0"/>
                        </a:spcBef>
                        <a:spcAft>
                          <a:spcPts val="0"/>
                        </a:spcAft>
                      </a:pPr>
                      <a:r>
                        <a:rPr lang="fa-IR" sz="600" b="1" dirty="0">
                          <a:effectLst/>
                          <a:cs typeface="B Zar" pitchFamily="2" charset="-78"/>
                        </a:rPr>
                        <a:t> </a:t>
                      </a:r>
                      <a:endParaRPr lang="en-US" sz="1800" b="1" dirty="0">
                        <a:effectLst/>
                        <a:cs typeface="B Zar" pitchFamily="2" charset="-78"/>
                      </a:endParaRPr>
                    </a:p>
                    <a:p>
                      <a:pPr marL="0" marR="0" algn="justLow" rtl="1">
                        <a:lnSpc>
                          <a:spcPct val="130000"/>
                        </a:lnSpc>
                        <a:spcBef>
                          <a:spcPts val="0"/>
                        </a:spcBef>
                        <a:spcAft>
                          <a:spcPts val="0"/>
                        </a:spcAft>
                      </a:pPr>
                      <a:r>
                        <a:rPr lang="fa-IR" sz="1800" b="1" dirty="0">
                          <a:effectLst/>
                          <a:cs typeface="B Zar" pitchFamily="2" charset="-78"/>
                        </a:rPr>
                        <a:t>دلیل بر اینکه شب پیش، شب اول ماه بوده نیست.</a:t>
                      </a:r>
                      <a:endParaRPr lang="en-US" sz="2200" b="1" dirty="0">
                        <a:effectLst/>
                        <a:cs typeface="B Zar" pitchFamily="2" charset="-78"/>
                      </a:endParaRPr>
                    </a:p>
                    <a:p>
                      <a:pPr marL="0" marR="0" algn="justLow" rtl="1">
                        <a:lnSpc>
                          <a:spcPct val="130000"/>
                        </a:lnSpc>
                        <a:spcBef>
                          <a:spcPts val="0"/>
                        </a:spcBef>
                        <a:spcAft>
                          <a:spcPts val="0"/>
                        </a:spcAft>
                      </a:pPr>
                      <a:r>
                        <a:rPr lang="fa-IR" sz="600" b="1" dirty="0">
                          <a:effectLst/>
                          <a:cs typeface="B Zar" pitchFamily="2" charset="-78"/>
                        </a:rPr>
                        <a:t> </a:t>
                      </a:r>
                      <a:endParaRPr lang="en-US" sz="1800" b="1" dirty="0">
                        <a:effectLst/>
                        <a:latin typeface="Times New Roman"/>
                        <a:ea typeface="Times New Roman"/>
                        <a:cs typeface="B Zar" pitchFamily="2" charset="-78"/>
                      </a:endParaRPr>
                    </a:p>
                  </a:txBody>
                  <a:tcPr marL="48771" marR="48771" marT="0" marB="0" anchor="ctr"/>
                </a:tc>
                <a:tc>
                  <a:txBody>
                    <a:bodyPr/>
                    <a:lstStyle/>
                    <a:p>
                      <a:pPr marL="0" marR="0" algn="justLow" rtl="1">
                        <a:lnSpc>
                          <a:spcPct val="130000"/>
                        </a:lnSpc>
                        <a:spcBef>
                          <a:spcPts val="0"/>
                        </a:spcBef>
                        <a:spcAft>
                          <a:spcPts val="0"/>
                        </a:spcAft>
                      </a:pPr>
                      <a:r>
                        <a:rPr lang="fa-IR" sz="1800" b="0" dirty="0">
                          <a:effectLst/>
                          <a:cs typeface="B Zar" pitchFamily="2" charset="-78"/>
                        </a:rPr>
                        <a:t>آیات </a:t>
                      </a:r>
                      <a:r>
                        <a:rPr lang="ar-SA" sz="1800" b="0" dirty="0">
                          <a:effectLst/>
                          <a:cs typeface="B Zar" pitchFamily="2" charset="-78"/>
                        </a:rPr>
                        <a:t>عظام: امام خمینی، اراکی</a:t>
                      </a:r>
                      <a:r>
                        <a:rPr lang="fa-IR" sz="1800" b="0" dirty="0">
                          <a:effectLst/>
                          <a:cs typeface="B Zar" pitchFamily="2" charset="-78"/>
                        </a:rPr>
                        <a:t>،</a:t>
                      </a:r>
                      <a:r>
                        <a:rPr lang="ar-SA" sz="1800" b="0" dirty="0">
                          <a:effectLst/>
                          <a:cs typeface="B Zar" pitchFamily="2" charset="-78"/>
                        </a:rPr>
                        <a:t> خامنه‌ای</a:t>
                      </a:r>
                      <a:r>
                        <a:rPr lang="fa-IR" sz="1800" b="0" dirty="0">
                          <a:effectLst/>
                          <a:cs typeface="B Zar" pitchFamily="2" charset="-78"/>
                        </a:rPr>
                        <a:t>،</a:t>
                      </a:r>
                      <a:r>
                        <a:rPr lang="ar-SA" sz="1800" b="0" dirty="0">
                          <a:effectLst/>
                          <a:cs typeface="B Zar" pitchFamily="2" charset="-78"/>
                        </a:rPr>
                        <a:t> صافی</a:t>
                      </a:r>
                      <a:r>
                        <a:rPr lang="fa-IR" sz="1800" b="0" dirty="0">
                          <a:effectLst/>
                          <a:cs typeface="B Zar" pitchFamily="2" charset="-78"/>
                        </a:rPr>
                        <a:t>،</a:t>
                      </a:r>
                      <a:r>
                        <a:rPr lang="ar-SA" sz="1800" b="0" dirty="0">
                          <a:effectLst/>
                          <a:cs typeface="B Zar" pitchFamily="2" charset="-78"/>
                        </a:rPr>
                        <a:t> فاضل</a:t>
                      </a:r>
                      <a:r>
                        <a:rPr lang="fa-IR" sz="1800" b="0" dirty="0">
                          <a:effectLst/>
                          <a:cs typeface="B Zar" pitchFamily="2" charset="-78"/>
                        </a:rPr>
                        <a:t>، </a:t>
                      </a:r>
                      <a:r>
                        <a:rPr lang="ar-SA" sz="1800" b="0" dirty="0">
                          <a:effectLst/>
                          <a:cs typeface="B Zar" pitchFamily="2" charset="-78"/>
                        </a:rPr>
                        <a:t>گلپایگانی</a:t>
                      </a:r>
                      <a:r>
                        <a:rPr lang="fa-IR" sz="1800" b="0" dirty="0">
                          <a:effectLst/>
                          <a:cs typeface="B Zar" pitchFamily="2" charset="-78"/>
                        </a:rPr>
                        <a:t>،</a:t>
                      </a:r>
                      <a:r>
                        <a:rPr lang="ar-SA" sz="1800" b="0" dirty="0">
                          <a:effectLst/>
                          <a:cs typeface="B Zar" pitchFamily="2" charset="-78"/>
                        </a:rPr>
                        <a:t> مکارم</a:t>
                      </a:r>
                      <a:r>
                        <a:rPr lang="fa-IR" sz="1800" b="0" dirty="0">
                          <a:effectLst/>
                          <a:cs typeface="B Zar" pitchFamily="2" charset="-78"/>
                        </a:rPr>
                        <a:t>، </a:t>
                      </a:r>
                      <a:r>
                        <a:rPr lang="ar-SA" sz="1800" b="0" dirty="0">
                          <a:effectLst/>
                          <a:cs typeface="B Zar" pitchFamily="2" charset="-78"/>
                        </a:rPr>
                        <a:t>نوری</a:t>
                      </a:r>
                      <a:r>
                        <a:rPr lang="fa-IR" sz="1800" b="0" dirty="0">
                          <a:effectLst/>
                          <a:cs typeface="B Zar" pitchFamily="2" charset="-78"/>
                        </a:rPr>
                        <a:t>، سیستانی</a:t>
                      </a:r>
                      <a:endParaRPr lang="en-US" sz="1800" b="0" dirty="0">
                        <a:effectLst/>
                        <a:latin typeface="Times New Roman"/>
                        <a:ea typeface="Times New Roman"/>
                        <a:cs typeface="B Zar" pitchFamily="2" charset="-78"/>
                      </a:endParaRPr>
                    </a:p>
                  </a:txBody>
                  <a:tcPr marL="48771" marR="48771" marT="0" marB="0" anchor="ctr"/>
                </a:tc>
              </a:tr>
              <a:tr h="1098957">
                <a:tc>
                  <a:txBody>
                    <a:bodyPr/>
                    <a:lstStyle/>
                    <a:p>
                      <a:pPr marL="0" marR="0" algn="justLow" rtl="1">
                        <a:lnSpc>
                          <a:spcPct val="130000"/>
                        </a:lnSpc>
                        <a:spcBef>
                          <a:spcPts val="0"/>
                        </a:spcBef>
                        <a:spcAft>
                          <a:spcPts val="0"/>
                        </a:spcAft>
                      </a:pPr>
                      <a:r>
                        <a:rPr lang="fa-IR" sz="1800" b="1" dirty="0">
                          <a:effectLst/>
                          <a:cs typeface="B Zar" pitchFamily="2" charset="-78"/>
                        </a:rPr>
                        <a:t>ثابت نمی‌شود، اما اگر ماه،‌ طوق داشته باشد، معلوم مى‌شود که شب دوم ماه است.</a:t>
                      </a:r>
                      <a:endParaRPr lang="en-US" sz="1800" b="1" dirty="0">
                        <a:effectLst/>
                        <a:latin typeface="Times New Roman"/>
                        <a:ea typeface="Times New Roman"/>
                        <a:cs typeface="B Zar" pitchFamily="2" charset="-78"/>
                      </a:endParaRPr>
                    </a:p>
                  </a:txBody>
                  <a:tcPr marL="48771" marR="48771" marT="0" marB="0" anchor="ctr"/>
                </a:tc>
                <a:tc>
                  <a:txBody>
                    <a:bodyPr/>
                    <a:lstStyle/>
                    <a:p>
                      <a:pPr marL="0" marR="0" algn="justLow" rtl="1">
                        <a:lnSpc>
                          <a:spcPct val="130000"/>
                        </a:lnSpc>
                        <a:spcBef>
                          <a:spcPts val="0"/>
                        </a:spcBef>
                        <a:spcAft>
                          <a:spcPts val="0"/>
                        </a:spcAft>
                      </a:pPr>
                      <a:r>
                        <a:rPr lang="fa-IR" sz="1800" b="0" dirty="0">
                          <a:effectLst/>
                          <a:cs typeface="B Zar" pitchFamily="2" charset="-78"/>
                        </a:rPr>
                        <a:t>آیات عظام: خویی، زنجانی، تبریزی</a:t>
                      </a:r>
                      <a:endParaRPr lang="en-US" sz="1800" b="0" dirty="0">
                        <a:effectLst/>
                        <a:latin typeface="Times New Roman"/>
                        <a:ea typeface="Times New Roman"/>
                        <a:cs typeface="B Zar" pitchFamily="2" charset="-78"/>
                      </a:endParaRPr>
                    </a:p>
                  </a:txBody>
                  <a:tcPr marL="48771" marR="48771" marT="0" marB="0" anchor="ctr"/>
                </a:tc>
              </a:tr>
              <a:tr h="1659147">
                <a:tc>
                  <a:txBody>
                    <a:bodyPr/>
                    <a:lstStyle/>
                    <a:p>
                      <a:pPr marL="0" marR="0" algn="justLow" rtl="1">
                        <a:lnSpc>
                          <a:spcPct val="130000"/>
                        </a:lnSpc>
                        <a:spcBef>
                          <a:spcPts val="0"/>
                        </a:spcBef>
                        <a:spcAft>
                          <a:spcPts val="0"/>
                        </a:spcAft>
                      </a:pPr>
                      <a:r>
                        <a:rPr lang="ar-SA" sz="1800" b="1" dirty="0">
                          <a:effectLst/>
                          <a:cs typeface="B Zar" pitchFamily="2" charset="-78"/>
                        </a:rPr>
                        <a:t>ولي اگر يقين داشته باشيم که در شب قبل، چنانچه هوا صاف هم مى‌بود امکان رؤيت ماه نبود طوق داشتن ماه در شب بعد کفايت نمى‌کند.</a:t>
                      </a:r>
                      <a:endParaRPr lang="en-US" sz="1800" b="1" dirty="0">
                        <a:effectLst/>
                        <a:latin typeface="Times New Roman"/>
                        <a:ea typeface="Times New Roman"/>
                        <a:cs typeface="B Zar" pitchFamily="2" charset="-78"/>
                      </a:endParaRPr>
                    </a:p>
                  </a:txBody>
                  <a:tcPr marL="48771" marR="48771" marT="0" marB="0" anchor="ctr"/>
                </a:tc>
                <a:tc>
                  <a:txBody>
                    <a:bodyPr/>
                    <a:lstStyle/>
                    <a:p>
                      <a:pPr marL="0" marR="0" algn="justLow" rtl="1">
                        <a:lnSpc>
                          <a:spcPct val="130000"/>
                        </a:lnSpc>
                        <a:spcBef>
                          <a:spcPts val="0"/>
                        </a:spcBef>
                        <a:spcAft>
                          <a:spcPts val="0"/>
                        </a:spcAft>
                      </a:pPr>
                      <a:r>
                        <a:rPr lang="ar-SA" sz="1800" b="0" dirty="0">
                          <a:effectLst/>
                          <a:cs typeface="B Zar" pitchFamily="2" charset="-78"/>
                        </a:rPr>
                        <a:t>آيت الله زنجانی</a:t>
                      </a:r>
                      <a:endParaRPr lang="en-US" sz="1800" b="0" dirty="0">
                        <a:effectLst/>
                        <a:latin typeface="Times New Roman"/>
                        <a:ea typeface="Times New Roman"/>
                        <a:cs typeface="B Zar" pitchFamily="2" charset="-78"/>
                      </a:endParaRPr>
                    </a:p>
                  </a:txBody>
                  <a:tcPr marL="48771" marR="48771" marT="0" marB="0" anchor="ctr"/>
                </a:tc>
              </a:tr>
            </a:tbl>
          </a:graphicData>
        </a:graphic>
      </p:graphicFrame>
      <p:sp>
        <p:nvSpPr>
          <p:cNvPr id="20" name="Rectangle 19">
            <a:hlinkClick r:id="rId2" action="ppaction://hlinksldjump"/>
          </p:cNvPr>
          <p:cNvSpPr/>
          <p:nvPr/>
        </p:nvSpPr>
        <p:spPr>
          <a:xfrm>
            <a:off x="-76200" y="0"/>
            <a:ext cx="9525000" cy="7086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714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2"/>
                                        </p:tgtEl>
                                        <p:attrNameLst>
                                          <p:attrName>style.color</p:attrName>
                                        </p:attrNameLst>
                                      </p:cBhvr>
                                      <p:to>
                                        <a:schemeClr val="bg1"/>
                                      </p:to>
                                    </p:animClr>
                                    <p:animClr clrSpc="rgb" dir="cw">
                                      <p:cBhvr>
                                        <p:cTn id="7" dur="500" autoRev="1" fill="remove"/>
                                        <p:tgtEl>
                                          <p:spTgt spid="2"/>
                                        </p:tgtEl>
                                        <p:attrNameLst>
                                          <p:attrName>fillcolor</p:attrName>
                                        </p:attrNameLst>
                                      </p:cBhvr>
                                      <p:to>
                                        <a:schemeClr val="bg1"/>
                                      </p:to>
                                    </p:animClr>
                                    <p:set>
                                      <p:cBhvr>
                                        <p:cTn id="8" dur="500" autoRev="1" fill="remove"/>
                                        <p:tgtEl>
                                          <p:spTgt spid="2"/>
                                        </p:tgtEl>
                                        <p:attrNameLst>
                                          <p:attrName>fill.type</p:attrName>
                                        </p:attrNameLst>
                                      </p:cBhvr>
                                      <p:to>
                                        <p:strVal val="solid"/>
                                      </p:to>
                                    </p:set>
                                    <p:set>
                                      <p:cBhvr>
                                        <p:cTn id="9" dur="500" autoRev="1" fill="remove"/>
                                        <p:tgtEl>
                                          <p:spTgt spid="2"/>
                                        </p:tgtEl>
                                        <p:attrNameLst>
                                          <p:attrName>fill.on</p:attrName>
                                        </p:attrNameLst>
                                      </p:cBhvr>
                                      <p:to>
                                        <p:strVal val="true"/>
                                      </p:to>
                                    </p:set>
                                  </p:childTnLst>
                                </p:cTn>
                              </p:par>
                            </p:childTnLst>
                          </p:cTn>
                        </p:par>
                        <p:par>
                          <p:cTn id="10" fill="hold">
                            <p:stCondLst>
                              <p:cond delay="1000"/>
                            </p:stCondLst>
                            <p:childTnLst>
                              <p:par>
                                <p:cTn id="11" presetID="2" presetClass="entr" presetSubtype="4"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1000" fill="hold"/>
                                        <p:tgtEl>
                                          <p:spTgt spid="4"/>
                                        </p:tgtEl>
                                        <p:attrNameLst>
                                          <p:attrName>ppt_x</p:attrName>
                                        </p:attrNameLst>
                                      </p:cBhvr>
                                      <p:tavLst>
                                        <p:tav tm="0">
                                          <p:val>
                                            <p:strVal val="#ppt_x"/>
                                          </p:val>
                                        </p:tav>
                                        <p:tav tm="100000">
                                          <p:val>
                                            <p:strVal val="#ppt_x"/>
                                          </p:val>
                                        </p:tav>
                                      </p:tavLst>
                                    </p:anim>
                                    <p:anim calcmode="lin" valueType="num">
                                      <p:cBhvr additive="base">
                                        <p:cTn id="14" dur="10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16" presetClass="entr" presetSubtype="21"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4" name="Group 3"/>
          <p:cNvGrpSpPr/>
          <p:nvPr/>
        </p:nvGrpSpPr>
        <p:grpSpPr>
          <a:xfrm>
            <a:off x="381000" y="685800"/>
            <a:ext cx="8153400" cy="5767316"/>
            <a:chOff x="3107240" y="3264542"/>
            <a:chExt cx="4782597" cy="3209283"/>
          </a:xfrm>
          <a:solidFill>
            <a:schemeClr val="accent1">
              <a:lumMod val="50000"/>
            </a:schemeClr>
          </a:solidFill>
        </p:grpSpPr>
        <p:sp>
          <p:nvSpPr>
            <p:cNvPr id="5" name="Half Frame 4"/>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Half Frame 5"/>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Half Frame 6"/>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9" name="Striped Right Arrow 8">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672476044"/>
              </p:ext>
            </p:extLst>
          </p:nvPr>
        </p:nvGraphicFramePr>
        <p:xfrm>
          <a:off x="1066800" y="1336180"/>
          <a:ext cx="6781800" cy="4531220"/>
        </p:xfrm>
        <a:graphic>
          <a:graphicData uri="http://schemas.openxmlformats.org/drawingml/2006/table">
            <a:tbl>
              <a:tblPr rtl="1" firstRow="1" firstCol="1" bandRow="1">
                <a:tableStyleId>{21E4AEA4-8DFA-4A89-87EB-49C32662AFE0}</a:tableStyleId>
              </a:tblPr>
              <a:tblGrid>
                <a:gridCol w="3390900"/>
                <a:gridCol w="3390900"/>
              </a:tblGrid>
              <a:tr h="487249">
                <a:tc gridSpan="2">
                  <a:txBody>
                    <a:bodyPr/>
                    <a:lstStyle/>
                    <a:p>
                      <a:pPr marL="0" marR="0" algn="ctr" rtl="1">
                        <a:spcBef>
                          <a:spcPts val="0"/>
                        </a:spcBef>
                        <a:spcAft>
                          <a:spcPts val="0"/>
                        </a:spcAft>
                      </a:pPr>
                      <a:r>
                        <a:rPr lang="fa-IR" sz="2100" dirty="0" smtClean="0">
                          <a:effectLst/>
                          <a:cs typeface="B Zar" pitchFamily="2" charset="-78"/>
                        </a:rPr>
                        <a:t>اختلاف فتاوا در حکم </a:t>
                      </a:r>
                      <a:r>
                        <a:rPr lang="fa-IR" sz="2100" dirty="0">
                          <a:effectLst/>
                          <a:cs typeface="B Zar" pitchFamily="2" charset="-78"/>
                        </a:rPr>
                        <a:t>ثبوت اول ماه در چند شهر یا کشور با </a:t>
                      </a:r>
                      <a:r>
                        <a:rPr lang="fa-IR" sz="2100" dirty="0" smtClean="0">
                          <a:effectLst/>
                          <a:cs typeface="B Zar" pitchFamily="2" charset="-78"/>
                        </a:rPr>
                        <a:t>هم</a:t>
                      </a:r>
                      <a:endParaRPr lang="en-US" sz="1300" b="1" dirty="0">
                        <a:effectLst/>
                        <a:latin typeface="Times New Roman"/>
                        <a:ea typeface="Times New Roman"/>
                        <a:cs typeface="B Zar" pitchFamily="2" charset="-78"/>
                      </a:endParaRPr>
                    </a:p>
                  </a:txBody>
                  <a:tcPr marL="47577" marR="47577" marT="0" marB="0" anchor="ctr"/>
                </a:tc>
                <a:tc hMerge="1">
                  <a:txBody>
                    <a:bodyPr/>
                    <a:lstStyle/>
                    <a:p>
                      <a:endParaRPr lang="en-US"/>
                    </a:p>
                  </a:txBody>
                  <a:tcPr/>
                </a:tc>
              </a:tr>
              <a:tr h="1139121">
                <a:tc>
                  <a:txBody>
                    <a:bodyPr/>
                    <a:lstStyle/>
                    <a:p>
                      <a:pPr marL="0" marR="0" algn="justLow" rtl="1">
                        <a:lnSpc>
                          <a:spcPct val="125000"/>
                        </a:lnSpc>
                        <a:spcBef>
                          <a:spcPts val="0"/>
                        </a:spcBef>
                        <a:spcAft>
                          <a:spcPts val="0"/>
                        </a:spcAft>
                      </a:pPr>
                      <a:r>
                        <a:rPr lang="fa-IR" sz="1500">
                          <a:effectLst/>
                          <a:cs typeface="B Zar" pitchFamily="2" charset="-78"/>
                        </a:rPr>
                        <a:t>باید شهرها به هم نزدیک یا هم افق باشند.</a:t>
                      </a:r>
                      <a:endParaRPr lang="en-US" sz="1500">
                        <a:effectLst/>
                        <a:latin typeface="Times New Roman"/>
                        <a:ea typeface="Times New Roman"/>
                        <a:cs typeface="B Zar" pitchFamily="2" charset="-78"/>
                      </a:endParaRPr>
                    </a:p>
                  </a:txBody>
                  <a:tcPr marL="47577" marR="47577" marT="0" marB="0" anchor="ctr"/>
                </a:tc>
                <a:tc>
                  <a:txBody>
                    <a:bodyPr/>
                    <a:lstStyle/>
                    <a:p>
                      <a:pPr marL="0" marR="0" algn="justLow" rtl="1">
                        <a:lnSpc>
                          <a:spcPct val="125000"/>
                        </a:lnSpc>
                        <a:spcBef>
                          <a:spcPts val="0"/>
                        </a:spcBef>
                        <a:spcAft>
                          <a:spcPts val="0"/>
                        </a:spcAft>
                      </a:pPr>
                      <a:r>
                        <a:rPr lang="fa-IR" sz="1300" dirty="0">
                          <a:effectLst/>
                          <a:cs typeface="B Zar" pitchFamily="2" charset="-78"/>
                        </a:rPr>
                        <a:t>آیات عظام: امام خمینی، بهجت، خامنه‌ای، سیستانی، مکارم (یا شهری که ماه در آن رؤیت شده در شرق آن باشد: آیت الله اراکی، آیت الله زنجانی)، (یا شهری که ماه زودتر از شهر خودش غروب کند: آیت الله گلپایگانی</a:t>
                      </a:r>
                      <a:r>
                        <a:rPr lang="fa-IR" sz="1000" dirty="0">
                          <a:effectLst/>
                          <a:cs typeface="B Zar" pitchFamily="2" charset="-78"/>
                        </a:rPr>
                        <a:t>)</a:t>
                      </a:r>
                      <a:endParaRPr lang="en-US" sz="1000" dirty="0">
                        <a:effectLst/>
                        <a:latin typeface="IranNastaliq"/>
                        <a:ea typeface="Times New Roman"/>
                        <a:cs typeface="B Zar" pitchFamily="2" charset="-78"/>
                      </a:endParaRPr>
                    </a:p>
                  </a:txBody>
                  <a:tcPr marL="47577" marR="47577" marT="0" marB="0" anchor="ctr"/>
                </a:tc>
              </a:tr>
              <a:tr h="580970">
                <a:tc>
                  <a:txBody>
                    <a:bodyPr/>
                    <a:lstStyle/>
                    <a:p>
                      <a:pPr marL="0" marR="0" algn="justLow" rtl="1">
                        <a:lnSpc>
                          <a:spcPct val="125000"/>
                        </a:lnSpc>
                        <a:spcBef>
                          <a:spcPts val="0"/>
                        </a:spcBef>
                        <a:spcAft>
                          <a:spcPts val="0"/>
                        </a:spcAft>
                      </a:pPr>
                      <a:r>
                        <a:rPr lang="fa-IR" sz="1500" dirty="0">
                          <a:effectLst/>
                          <a:cs typeface="B Zar" pitchFamily="2" charset="-78"/>
                        </a:rPr>
                        <a:t>اگر در شب بودن آن اشتراک داشته باشند ثابت می‌شود.</a:t>
                      </a:r>
                      <a:endParaRPr lang="en-US" sz="1500" dirty="0">
                        <a:effectLst/>
                        <a:latin typeface="Times New Roman"/>
                        <a:ea typeface="Times New Roman"/>
                        <a:cs typeface="B Zar" pitchFamily="2" charset="-78"/>
                      </a:endParaRPr>
                    </a:p>
                  </a:txBody>
                  <a:tcPr marL="47577" marR="47577" marT="0" marB="0" anchor="ctr"/>
                </a:tc>
                <a:tc>
                  <a:txBody>
                    <a:bodyPr/>
                    <a:lstStyle/>
                    <a:p>
                      <a:pPr marL="0" marR="0" algn="justLow" rtl="1">
                        <a:lnSpc>
                          <a:spcPct val="125000"/>
                        </a:lnSpc>
                        <a:spcBef>
                          <a:spcPts val="0"/>
                        </a:spcBef>
                        <a:spcAft>
                          <a:spcPts val="0"/>
                        </a:spcAft>
                      </a:pPr>
                      <a:r>
                        <a:rPr lang="fa-IR" sz="1300">
                          <a:effectLst/>
                          <a:cs typeface="B Zar" pitchFamily="2" charset="-78"/>
                        </a:rPr>
                        <a:t>آیات عظام: تبریزی، خویی، فاضل، نوری</a:t>
                      </a:r>
                      <a:endParaRPr lang="en-US" sz="1000">
                        <a:effectLst/>
                        <a:latin typeface="IranNastaliq"/>
                        <a:ea typeface="Times New Roman"/>
                        <a:cs typeface="B Zar" pitchFamily="2" charset="-78"/>
                      </a:endParaRPr>
                    </a:p>
                  </a:txBody>
                  <a:tcPr marL="47577" marR="47577" marT="0" marB="0" anchor="ctr"/>
                </a:tc>
              </a:tr>
              <a:tr h="580970">
                <a:tc>
                  <a:txBody>
                    <a:bodyPr/>
                    <a:lstStyle/>
                    <a:p>
                      <a:pPr marL="0" marR="0" algn="justLow" rtl="1">
                        <a:lnSpc>
                          <a:spcPct val="125000"/>
                        </a:lnSpc>
                        <a:spcBef>
                          <a:spcPts val="0"/>
                        </a:spcBef>
                        <a:spcAft>
                          <a:spcPts val="0"/>
                        </a:spcAft>
                      </a:pPr>
                      <a:r>
                        <a:rPr lang="fa-IR" sz="1500">
                          <a:effectLst/>
                          <a:cs typeface="B Zar" pitchFamily="2" charset="-78"/>
                        </a:rPr>
                        <a:t>بعید نیست کفایت رؤیت هلال ماه در هر محل برای سایر نقاط.</a:t>
                      </a:r>
                      <a:endParaRPr lang="en-US" sz="1500">
                        <a:effectLst/>
                        <a:latin typeface="Times New Roman"/>
                        <a:ea typeface="Times New Roman"/>
                        <a:cs typeface="B Zar" pitchFamily="2" charset="-78"/>
                      </a:endParaRPr>
                    </a:p>
                  </a:txBody>
                  <a:tcPr marL="47577" marR="47577" marT="0" marB="0" anchor="ctr"/>
                </a:tc>
                <a:tc>
                  <a:txBody>
                    <a:bodyPr/>
                    <a:lstStyle/>
                    <a:p>
                      <a:pPr marL="0" marR="0" algn="justLow" rtl="1">
                        <a:lnSpc>
                          <a:spcPct val="125000"/>
                        </a:lnSpc>
                        <a:spcBef>
                          <a:spcPts val="0"/>
                        </a:spcBef>
                        <a:spcAft>
                          <a:spcPts val="0"/>
                        </a:spcAft>
                      </a:pPr>
                      <a:r>
                        <a:rPr lang="ar-SA" sz="1300" dirty="0">
                          <a:effectLst/>
                          <a:cs typeface="B Zar" pitchFamily="2" charset="-78"/>
                        </a:rPr>
                        <a:t>آیت الله صافی</a:t>
                      </a:r>
                      <a:endParaRPr lang="en-US" sz="1500" dirty="0">
                        <a:effectLst/>
                        <a:latin typeface="Times New Roman"/>
                        <a:ea typeface="Times New Roman"/>
                        <a:cs typeface="B Zar" pitchFamily="2" charset="-78"/>
                      </a:endParaRPr>
                    </a:p>
                  </a:txBody>
                  <a:tcPr marL="47577" marR="47577" marT="0" marB="0" anchor="ctr"/>
                </a:tc>
              </a:tr>
              <a:tr h="1742910">
                <a:tc>
                  <a:txBody>
                    <a:bodyPr/>
                    <a:lstStyle/>
                    <a:p>
                      <a:pPr marL="0" marR="0" algn="justLow" rtl="1">
                        <a:lnSpc>
                          <a:spcPct val="125000"/>
                        </a:lnSpc>
                        <a:spcBef>
                          <a:spcPts val="0"/>
                        </a:spcBef>
                        <a:spcAft>
                          <a:spcPts val="0"/>
                        </a:spcAft>
                      </a:pPr>
                      <a:r>
                        <a:rPr lang="fa-IR" sz="1500" dirty="0">
                          <a:effectLst/>
                          <a:cs typeface="B Zar" pitchFamily="2" charset="-78"/>
                        </a:rPr>
                        <a:t>در صورتي براي ساكنين شهر ديگر مفيد است كه يقين يا اطمينان كند اگر در آسمان يا زمين مانعي نبود در آنجا هم ماه ديده مي‌شود چه در شرق يا غرب ولي اگر اين يقين نباشد نمي‌توان به ديدن ماه در شهر ديگر اكتفا كند.</a:t>
                      </a:r>
                      <a:endParaRPr lang="en-US" sz="1500" dirty="0">
                        <a:effectLst/>
                        <a:latin typeface="Times New Roman"/>
                        <a:ea typeface="Times New Roman"/>
                        <a:cs typeface="B Zar" pitchFamily="2" charset="-78"/>
                      </a:endParaRPr>
                    </a:p>
                  </a:txBody>
                  <a:tcPr marL="47577" marR="47577" marT="0" marB="0" anchor="ctr"/>
                </a:tc>
                <a:tc>
                  <a:txBody>
                    <a:bodyPr/>
                    <a:lstStyle/>
                    <a:p>
                      <a:pPr marL="0" marR="0" algn="justLow" rtl="1">
                        <a:lnSpc>
                          <a:spcPct val="125000"/>
                        </a:lnSpc>
                        <a:spcBef>
                          <a:spcPts val="0"/>
                        </a:spcBef>
                        <a:spcAft>
                          <a:spcPts val="0"/>
                        </a:spcAft>
                      </a:pPr>
                      <a:r>
                        <a:rPr lang="ar-SA" sz="1300" dirty="0">
                          <a:effectLst/>
                          <a:cs typeface="B Zar" pitchFamily="2" charset="-78"/>
                        </a:rPr>
                        <a:t>آيت الله بهجت</a:t>
                      </a:r>
                      <a:endParaRPr lang="en-US" sz="1500" dirty="0">
                        <a:effectLst/>
                        <a:latin typeface="Times New Roman"/>
                        <a:ea typeface="Times New Roman"/>
                        <a:cs typeface="B Zar" pitchFamily="2" charset="-78"/>
                      </a:endParaRPr>
                    </a:p>
                  </a:txBody>
                  <a:tcPr marL="47577" marR="47577" marT="0" marB="0" anchor="ctr"/>
                </a:tc>
              </a:tr>
            </a:tbl>
          </a:graphicData>
        </a:graphic>
      </p:graphicFrame>
      <p:sp>
        <p:nvSpPr>
          <p:cNvPr id="10" name="Rectangle 9">
            <a:hlinkClick r:id="rId2" action="ppaction://hlinksldjump"/>
          </p:cNvPr>
          <p:cNvSpPr/>
          <p:nvPr/>
        </p:nvSpPr>
        <p:spPr>
          <a:xfrm>
            <a:off x="-762000" y="-304800"/>
            <a:ext cx="10363200" cy="7391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102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2"/>
                                        </p:tgtEl>
                                        <p:attrNameLst>
                                          <p:attrName>style.color</p:attrName>
                                        </p:attrNameLst>
                                      </p:cBhvr>
                                      <p:to>
                                        <a:schemeClr val="bg1"/>
                                      </p:to>
                                    </p:animClr>
                                    <p:animClr clrSpc="rgb" dir="cw">
                                      <p:cBhvr>
                                        <p:cTn id="7" dur="500" autoRev="1" fill="remove"/>
                                        <p:tgtEl>
                                          <p:spTgt spid="2"/>
                                        </p:tgtEl>
                                        <p:attrNameLst>
                                          <p:attrName>fillcolor</p:attrName>
                                        </p:attrNameLst>
                                      </p:cBhvr>
                                      <p:to>
                                        <a:schemeClr val="bg1"/>
                                      </p:to>
                                    </p:animClr>
                                    <p:set>
                                      <p:cBhvr>
                                        <p:cTn id="8" dur="500" autoRev="1" fill="remove"/>
                                        <p:tgtEl>
                                          <p:spTgt spid="2"/>
                                        </p:tgtEl>
                                        <p:attrNameLst>
                                          <p:attrName>fill.type</p:attrName>
                                        </p:attrNameLst>
                                      </p:cBhvr>
                                      <p:to>
                                        <p:strVal val="solid"/>
                                      </p:to>
                                    </p:set>
                                    <p:set>
                                      <p:cBhvr>
                                        <p:cTn id="9" dur="500" autoRev="1" fill="remove"/>
                                        <p:tgtEl>
                                          <p:spTgt spid="2"/>
                                        </p:tgtEl>
                                        <p:attrNameLst>
                                          <p:attrName>fill.on</p:attrName>
                                        </p:attrNameLst>
                                      </p:cBhvr>
                                      <p:to>
                                        <p:strVal val="true"/>
                                      </p:to>
                                    </p:set>
                                  </p:childTnLst>
                                </p:cTn>
                              </p:par>
                            </p:childTnLst>
                          </p:cTn>
                        </p:par>
                        <p:par>
                          <p:cTn id="10" fill="hold">
                            <p:stCondLst>
                              <p:cond delay="1000"/>
                            </p:stCondLst>
                            <p:childTnLst>
                              <p:par>
                                <p:cTn id="11" presetID="14" presetClass="entr" presetSubtype="1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1500"/>
                                        <p:tgtEl>
                                          <p:spTgt spid="4"/>
                                        </p:tgtEl>
                                      </p:cBhvr>
                                    </p:animEffect>
                                  </p:childTnLst>
                                </p:cTn>
                              </p:par>
                            </p:childTnLst>
                          </p:cTn>
                        </p:par>
                        <p:par>
                          <p:cTn id="14" fill="hold">
                            <p:stCondLst>
                              <p:cond delay="2500"/>
                            </p:stCondLst>
                            <p:childTnLst>
                              <p:par>
                                <p:cTn id="15" presetID="22" presetClass="entr" presetSubtype="4"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4"/>
          <p:cNvSpPr>
            <a:spLocks noGrp="1"/>
          </p:cNvSpPr>
          <p:nvPr>
            <p:ph type="title"/>
          </p:nvPr>
        </p:nvSpPr>
        <p:spPr>
          <a:xfrm>
            <a:off x="457200" y="304800"/>
            <a:ext cx="7543800" cy="1066800"/>
          </a:xfr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anchor="ctr">
            <a:normAutofit/>
          </a:bodyPr>
          <a:lstStyle/>
          <a:p>
            <a:pPr algn="r"/>
            <a:r>
              <a:rPr lang="fa-IR" sz="6000" dirty="0" smtClean="0">
                <a:solidFill>
                  <a:schemeClr val="accent2">
                    <a:lumMod val="75000"/>
                  </a:schemeClr>
                </a:solidFill>
                <a:cs typeface="B Titr" pitchFamily="2" charset="-78"/>
              </a:rPr>
              <a:t> چندمسـألـه</a:t>
            </a:r>
            <a:endParaRPr lang="fa-IR" sz="6000" dirty="0">
              <a:solidFill>
                <a:schemeClr val="accent2">
                  <a:lumMod val="75000"/>
                </a:schemeClr>
              </a:solidFill>
              <a:cs typeface="B Titr" pitchFamily="2" charset="-78"/>
            </a:endParaRPr>
          </a:p>
        </p:txBody>
      </p:sp>
      <p:sp>
        <p:nvSpPr>
          <p:cNvPr id="33" name="Rectangle 32"/>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34" name="Picture 33" descr="01.png"/>
          <p:cNvPicPr>
            <a:picLocks noChangeAspect="1"/>
          </p:cNvPicPr>
          <p:nvPr/>
        </p:nvPicPr>
        <p:blipFill rotWithShape="1">
          <a:blip r:embed="rId2" cstate="print"/>
          <a:srcRect t="2573" b="80492"/>
          <a:stretch/>
        </p:blipFill>
        <p:spPr>
          <a:xfrm rot="19405824">
            <a:off x="508000" y="692892"/>
            <a:ext cx="1890069" cy="1003300"/>
          </a:xfrm>
          <a:prstGeom prst="rect">
            <a:avLst/>
          </a:prstGeom>
        </p:spPr>
      </p:pic>
      <p:pic>
        <p:nvPicPr>
          <p:cNvPr id="35" name="Picture 34" descr="01.png"/>
          <p:cNvPicPr>
            <a:picLocks noChangeAspect="1"/>
          </p:cNvPicPr>
          <p:nvPr/>
        </p:nvPicPr>
        <p:blipFill rotWithShape="1">
          <a:blip r:embed="rId2" cstate="print"/>
          <a:srcRect t="2573" b="80492"/>
          <a:stretch/>
        </p:blipFill>
        <p:spPr>
          <a:xfrm rot="19405824">
            <a:off x="2108199" y="692892"/>
            <a:ext cx="1890069" cy="1003300"/>
          </a:xfrm>
          <a:prstGeom prst="rect">
            <a:avLst/>
          </a:prstGeom>
        </p:spPr>
      </p:pic>
      <p:sp>
        <p:nvSpPr>
          <p:cNvPr id="36" name="Content Placeholder 8"/>
          <p:cNvSpPr txBox="1">
            <a:spLocks/>
          </p:cNvSpPr>
          <p:nvPr/>
        </p:nvSpPr>
        <p:spPr>
          <a:xfrm>
            <a:off x="533400" y="23622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None/>
            </a:pPr>
            <a:r>
              <a:rPr lang="fa-IR" b="1" dirty="0">
                <a:solidFill>
                  <a:srgbClr val="1E37A2"/>
                </a:solidFill>
                <a:cs typeface="B Zar" pitchFamily="2" charset="-78"/>
              </a:rPr>
              <a:t>4. روزی را که انسان نمی‌داند آخر ماه رمضان است یا اول شوال، باید روزه بگیرد، ولی اگر پیش از مغرب بفهمد که اول شوال است باید افطار کند.</a:t>
            </a:r>
          </a:p>
        </p:txBody>
      </p:sp>
      <p:sp>
        <p:nvSpPr>
          <p:cNvPr id="37" name="Content Placeholder 8"/>
          <p:cNvSpPr txBox="1">
            <a:spLocks/>
          </p:cNvSpPr>
          <p:nvPr/>
        </p:nvSpPr>
        <p:spPr>
          <a:xfrm>
            <a:off x="533400" y="4038600"/>
            <a:ext cx="7467600" cy="2895600"/>
          </a:xfrm>
          <a:prstGeom prst="rect">
            <a:avLst/>
          </a:prstGeom>
        </p:spPr>
        <p:txBody>
          <a:bodyPr>
            <a:noAutofit/>
          </a:bodyPr>
          <a:lst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Low">
              <a:buNone/>
            </a:pPr>
            <a:r>
              <a:rPr lang="fa-IR" b="1" dirty="0">
                <a:solidFill>
                  <a:srgbClr val="1E37A2"/>
                </a:solidFill>
                <a:cs typeface="B Zar" pitchFamily="2" charset="-78"/>
              </a:rPr>
              <a:t>5. اگر حاکم شرع حکم کند که اول ماه است، کسی هم که از او تقلید نمی‌کند باید به حکم او عمل کند ولی کسی که می‌داند حاکم شرع اشتباه کرده است نمی‌تواند به حکم او عمل کند.</a:t>
            </a:r>
          </a:p>
        </p:txBody>
      </p:sp>
    </p:spTree>
    <p:extLst>
      <p:ext uri="{BB962C8B-B14F-4D97-AF65-F5344CB8AC3E}">
        <p14:creationId xmlns:p14="http://schemas.microsoft.com/office/powerpoint/2010/main" val="383840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circle(in)">
                                      <p:cBhvr>
                                        <p:cTn id="7" dur="2000"/>
                                        <p:tgtEl>
                                          <p:spTgt spid="3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nodeType="clickEffect">
                                  <p:stCondLst>
                                    <p:cond delay="0"/>
                                  </p:stCondLst>
                                  <p:iterate type="lt">
                                    <p:tmPct val="10000"/>
                                  </p:iterate>
                                  <p:childTnLst>
                                    <p:set>
                                      <p:cBhvr>
                                        <p:cTn id="19" dur="1" fill="hold">
                                          <p:stCondLst>
                                            <p:cond delay="0"/>
                                          </p:stCondLst>
                                        </p:cTn>
                                        <p:tgtEl>
                                          <p:spTgt spid="36">
                                            <p:txEl>
                                              <p:pRg st="0" end="0"/>
                                            </p:txEl>
                                          </p:spTgt>
                                        </p:tgtEl>
                                        <p:attrNameLst>
                                          <p:attrName>style.visibility</p:attrName>
                                        </p:attrNameLst>
                                      </p:cBhvr>
                                      <p:to>
                                        <p:strVal val="visible"/>
                                      </p:to>
                                    </p:set>
                                    <p:animEffect transition="in" filter="fade">
                                      <p:cBhvr>
                                        <p:cTn id="20" dur="1000"/>
                                        <p:tgtEl>
                                          <p:spTgt spid="36">
                                            <p:txEl>
                                              <p:pRg st="0" end="0"/>
                                            </p:txEl>
                                          </p:spTgt>
                                        </p:tgtEl>
                                      </p:cBhvr>
                                    </p:animEffect>
                                    <p:anim calcmode="lin" valueType="num">
                                      <p:cBhvr>
                                        <p:cTn id="21" dur="1000" fill="hold"/>
                                        <p:tgtEl>
                                          <p:spTgt spid="36">
                                            <p:txEl>
                                              <p:pRg st="0" end="0"/>
                                            </p:txEl>
                                          </p:spTgt>
                                        </p:tgtEl>
                                        <p:attrNameLst>
                                          <p:attrName>ppt_x</p:attrName>
                                        </p:attrNameLst>
                                      </p:cBhvr>
                                      <p:tavLst>
                                        <p:tav tm="0">
                                          <p:val>
                                            <p:strVal val="#ppt_x-.1"/>
                                          </p:val>
                                        </p:tav>
                                        <p:tav tm="100000">
                                          <p:val>
                                            <p:strVal val="#ppt_x"/>
                                          </p:val>
                                        </p:tav>
                                      </p:tavLst>
                                    </p:anim>
                                    <p:anim calcmode="lin" valueType="num">
                                      <p:cBhvr>
                                        <p:cTn id="22" dur="1000" fill="hold"/>
                                        <p:tgtEl>
                                          <p:spTgt spid="3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nodeType="clickEffect">
                                  <p:stCondLst>
                                    <p:cond delay="0"/>
                                  </p:stCondLst>
                                  <p:iterate type="lt">
                                    <p:tmPct val="10000"/>
                                  </p:iterate>
                                  <p:childTnLst>
                                    <p:set>
                                      <p:cBhvr>
                                        <p:cTn id="26" dur="1" fill="hold">
                                          <p:stCondLst>
                                            <p:cond delay="0"/>
                                          </p:stCondLst>
                                        </p:cTn>
                                        <p:tgtEl>
                                          <p:spTgt spid="37">
                                            <p:txEl>
                                              <p:pRg st="0" end="0"/>
                                            </p:txEl>
                                          </p:spTgt>
                                        </p:tgtEl>
                                        <p:attrNameLst>
                                          <p:attrName>style.visibility</p:attrName>
                                        </p:attrNameLst>
                                      </p:cBhvr>
                                      <p:to>
                                        <p:strVal val="visible"/>
                                      </p:to>
                                    </p:set>
                                    <p:animEffect transition="in" filter="fade">
                                      <p:cBhvr>
                                        <p:cTn id="27" dur="1000"/>
                                        <p:tgtEl>
                                          <p:spTgt spid="37">
                                            <p:txEl>
                                              <p:pRg st="0" end="0"/>
                                            </p:txEl>
                                          </p:spTgt>
                                        </p:tgtEl>
                                      </p:cBhvr>
                                    </p:animEffect>
                                    <p:anim calcmode="lin" valueType="num">
                                      <p:cBhvr>
                                        <p:cTn id="28" dur="1000" fill="hold"/>
                                        <p:tgtEl>
                                          <p:spTgt spid="37">
                                            <p:txEl>
                                              <p:pRg st="0" end="0"/>
                                            </p:txEl>
                                          </p:spTgt>
                                        </p:tgtEl>
                                        <p:attrNameLst>
                                          <p:attrName>ppt_x</p:attrName>
                                        </p:attrNameLst>
                                      </p:cBhvr>
                                      <p:tavLst>
                                        <p:tav tm="0">
                                          <p:val>
                                            <p:strVal val="#ppt_x-.1"/>
                                          </p:val>
                                        </p:tav>
                                        <p:tav tm="100000">
                                          <p:val>
                                            <p:strVal val="#ppt_x"/>
                                          </p:val>
                                        </p:tav>
                                      </p:tavLst>
                                    </p:anim>
                                    <p:anim calcmode="lin" valueType="num">
                                      <p:cBhvr>
                                        <p:cTn id="29" dur="1000" fill="hold"/>
                                        <p:tgtEl>
                                          <p:spTgt spid="3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9431"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3" name="Group 2"/>
          <p:cNvGrpSpPr/>
          <p:nvPr/>
        </p:nvGrpSpPr>
        <p:grpSpPr>
          <a:xfrm>
            <a:off x="3505200" y="2667000"/>
            <a:ext cx="5066644" cy="2216884"/>
            <a:chOff x="4339469" y="990600"/>
            <a:chExt cx="3661531" cy="1991438"/>
          </a:xfrm>
        </p:grpSpPr>
        <p:sp>
          <p:nvSpPr>
            <p:cNvPr id="4" name="Left Arrow 3"/>
            <p:cNvSpPr/>
            <p:nvPr/>
          </p:nvSpPr>
          <p:spPr>
            <a:xfrm>
              <a:off x="4339469" y="1595793"/>
              <a:ext cx="2289931" cy="746789"/>
            </a:xfrm>
            <a:prstGeom prst="leftArrow">
              <a:avLst>
                <a:gd name="adj1" fmla="val 60000"/>
                <a:gd name="adj2" fmla="val 50000"/>
              </a:avLst>
            </a:prstGeom>
            <a:scene3d>
              <a:camera prst="isometricOffAxis2Left" zoom="95000"/>
              <a:lightRig rig="flat" dir="t"/>
            </a:scene3d>
            <a:sp3d z="-381000" extrusionH="63500" contourW="12700" prstMaterial="matte">
              <a:contourClr>
                <a:schemeClr val="dk1">
                  <a:tint val="20000"/>
                </a:schemeClr>
              </a:contourClr>
            </a:sp3d>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Freeform 4"/>
            <p:cNvSpPr/>
            <p:nvPr/>
          </p:nvSpPr>
          <p:spPr>
            <a:xfrm>
              <a:off x="5151865" y="990600"/>
              <a:ext cx="2849135" cy="1991438"/>
            </a:xfrm>
            <a:custGeom>
              <a:avLst/>
              <a:gdLst>
                <a:gd name="connsiteX0" fmla="*/ 0 w 2130437"/>
                <a:gd name="connsiteY0" fmla="*/ 170435 h 1704350"/>
                <a:gd name="connsiteX1" fmla="*/ 170435 w 2130437"/>
                <a:gd name="connsiteY1" fmla="*/ 0 h 1704350"/>
                <a:gd name="connsiteX2" fmla="*/ 1960002 w 2130437"/>
                <a:gd name="connsiteY2" fmla="*/ 0 h 1704350"/>
                <a:gd name="connsiteX3" fmla="*/ 2130437 w 2130437"/>
                <a:gd name="connsiteY3" fmla="*/ 170435 h 1704350"/>
                <a:gd name="connsiteX4" fmla="*/ 2130437 w 2130437"/>
                <a:gd name="connsiteY4" fmla="*/ 1533915 h 1704350"/>
                <a:gd name="connsiteX5" fmla="*/ 1960002 w 2130437"/>
                <a:gd name="connsiteY5" fmla="*/ 1704350 h 1704350"/>
                <a:gd name="connsiteX6" fmla="*/ 170435 w 2130437"/>
                <a:gd name="connsiteY6" fmla="*/ 1704350 h 1704350"/>
                <a:gd name="connsiteX7" fmla="*/ 0 w 2130437"/>
                <a:gd name="connsiteY7" fmla="*/ 1533915 h 1704350"/>
                <a:gd name="connsiteX8" fmla="*/ 0 w 2130437"/>
                <a:gd name="connsiteY8" fmla="*/ 170435 h 170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30437" h="1704350">
                  <a:moveTo>
                    <a:pt x="0" y="170435"/>
                  </a:moveTo>
                  <a:cubicBezTo>
                    <a:pt x="0" y="76306"/>
                    <a:pt x="76306" y="0"/>
                    <a:pt x="170435" y="0"/>
                  </a:cubicBezTo>
                  <a:lnTo>
                    <a:pt x="1960002" y="0"/>
                  </a:lnTo>
                  <a:cubicBezTo>
                    <a:pt x="2054131" y="0"/>
                    <a:pt x="2130437" y="76306"/>
                    <a:pt x="2130437" y="170435"/>
                  </a:cubicBezTo>
                  <a:lnTo>
                    <a:pt x="2130437" y="1533915"/>
                  </a:lnTo>
                  <a:cubicBezTo>
                    <a:pt x="2130437" y="1628044"/>
                    <a:pt x="2054131" y="1704350"/>
                    <a:pt x="1960002" y="1704350"/>
                  </a:cubicBezTo>
                  <a:lnTo>
                    <a:pt x="170435" y="1704350"/>
                  </a:lnTo>
                  <a:cubicBezTo>
                    <a:pt x="76306" y="1704350"/>
                    <a:pt x="0" y="1628044"/>
                    <a:pt x="0" y="1533915"/>
                  </a:cubicBezTo>
                  <a:lnTo>
                    <a:pt x="0" y="170435"/>
                  </a:lnTo>
                  <a:close/>
                </a:path>
              </a:pathLst>
            </a:custGeom>
            <a:solidFill>
              <a:schemeClr val="accent1">
                <a:lumMod val="50000"/>
              </a:schemeClr>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879" tIns="110879" rIns="110879" bIns="110879" numCol="1" spcCol="1270" anchor="ctr" anchorCtr="0">
              <a:noAutofit/>
            </a:bodyPr>
            <a:lstStyle/>
            <a:p>
              <a:pPr lvl="0" algn="ctr" defTabSz="1422400">
                <a:lnSpc>
                  <a:spcPct val="70000"/>
                </a:lnSpc>
                <a:spcBef>
                  <a:spcPct val="0"/>
                </a:spcBef>
                <a:spcAft>
                  <a:spcPct val="35000"/>
                </a:spcAft>
              </a:pPr>
              <a:endParaRPr lang="en-US" sz="3200" b="1" kern="1200" dirty="0">
                <a:solidFill>
                  <a:schemeClr val="bg1"/>
                </a:solidFill>
                <a:cs typeface="B Zar" pitchFamily="2" charset="-78"/>
              </a:endParaRPr>
            </a:p>
          </p:txBody>
        </p:sp>
      </p:grpSp>
      <p:sp>
        <p:nvSpPr>
          <p:cNvPr id="6" name="Rectangle 5"/>
          <p:cNvSpPr/>
          <p:nvPr/>
        </p:nvSpPr>
        <p:spPr>
          <a:xfrm rot="380664">
            <a:off x="4851510" y="3351869"/>
            <a:ext cx="3488455" cy="954107"/>
          </a:xfrm>
          <a:prstGeom prst="rect">
            <a:avLst/>
          </a:prstGeom>
        </p:spPr>
        <p:txBody>
          <a:bodyPr wrap="none">
            <a:spAutoFit/>
          </a:bodyPr>
          <a:lstStyle/>
          <a:p>
            <a:pPr lvl="0" algn="ctr"/>
            <a:r>
              <a:rPr lang="fa-IR" sz="2800" b="1" spc="50" dirty="0">
                <a:ln w="11430"/>
                <a:solidFill>
                  <a:schemeClr val="bg1"/>
                </a:solidFill>
                <a:cs typeface="B Zar" pitchFamily="2" charset="-78"/>
              </a:rPr>
              <a:t>مواردی که </a:t>
            </a:r>
            <a:r>
              <a:rPr lang="fa-IR" sz="2800" b="1" spc="50" dirty="0" smtClean="0">
                <a:ln w="11430"/>
                <a:solidFill>
                  <a:schemeClr val="bg1"/>
                </a:solidFill>
                <a:cs typeface="B Zar" pitchFamily="2" charset="-78"/>
              </a:rPr>
              <a:t>نه </a:t>
            </a:r>
            <a:r>
              <a:rPr lang="fa-IR" sz="2800" b="1" spc="50" dirty="0">
                <a:ln w="11430"/>
                <a:solidFill>
                  <a:schemeClr val="bg1"/>
                </a:solidFill>
                <a:cs typeface="B Zar" pitchFamily="2" charset="-78"/>
              </a:rPr>
              <a:t>قضا </a:t>
            </a:r>
            <a:r>
              <a:rPr lang="fa-IR" sz="2800" b="1" spc="50" dirty="0" smtClean="0">
                <a:ln w="11430"/>
                <a:solidFill>
                  <a:schemeClr val="bg1"/>
                </a:solidFill>
                <a:cs typeface="B Zar" pitchFamily="2" charset="-78"/>
              </a:rPr>
              <a:t>واجب</a:t>
            </a:r>
            <a:endParaRPr lang="en-US" sz="2800" b="1" spc="50" dirty="0" smtClean="0">
              <a:ln w="11430"/>
              <a:solidFill>
                <a:schemeClr val="bg1"/>
              </a:solidFill>
              <a:cs typeface="B Zar" pitchFamily="2" charset="-78"/>
            </a:endParaRPr>
          </a:p>
          <a:p>
            <a:pPr lvl="0" algn="ctr"/>
            <a:r>
              <a:rPr lang="fa-IR" sz="2800" b="1" spc="50" dirty="0" smtClean="0">
                <a:ln w="11430"/>
                <a:solidFill>
                  <a:schemeClr val="bg1"/>
                </a:solidFill>
                <a:cs typeface="B Zar" pitchFamily="2" charset="-78"/>
              </a:rPr>
              <a:t> </a:t>
            </a:r>
            <a:r>
              <a:rPr lang="fa-IR" sz="2800" b="1" spc="50" dirty="0">
                <a:ln w="11430"/>
                <a:solidFill>
                  <a:schemeClr val="bg1"/>
                </a:solidFill>
                <a:cs typeface="B Zar" pitchFamily="2" charset="-78"/>
              </a:rPr>
              <a:t>است و نه کفاره</a:t>
            </a:r>
          </a:p>
        </p:txBody>
      </p:sp>
      <p:sp>
        <p:nvSpPr>
          <p:cNvPr id="7" name="Freeform 6"/>
          <p:cNvSpPr/>
          <p:nvPr/>
        </p:nvSpPr>
        <p:spPr>
          <a:xfrm>
            <a:off x="-152400" y="580131"/>
            <a:ext cx="4658264" cy="2216884"/>
          </a:xfrm>
          <a:custGeom>
            <a:avLst/>
            <a:gdLst>
              <a:gd name="connsiteX0" fmla="*/ 0 w 2130437"/>
              <a:gd name="connsiteY0" fmla="*/ 170435 h 1704350"/>
              <a:gd name="connsiteX1" fmla="*/ 170435 w 2130437"/>
              <a:gd name="connsiteY1" fmla="*/ 0 h 1704350"/>
              <a:gd name="connsiteX2" fmla="*/ 1960002 w 2130437"/>
              <a:gd name="connsiteY2" fmla="*/ 0 h 1704350"/>
              <a:gd name="connsiteX3" fmla="*/ 2130437 w 2130437"/>
              <a:gd name="connsiteY3" fmla="*/ 170435 h 1704350"/>
              <a:gd name="connsiteX4" fmla="*/ 2130437 w 2130437"/>
              <a:gd name="connsiteY4" fmla="*/ 1533915 h 1704350"/>
              <a:gd name="connsiteX5" fmla="*/ 1960002 w 2130437"/>
              <a:gd name="connsiteY5" fmla="*/ 1704350 h 1704350"/>
              <a:gd name="connsiteX6" fmla="*/ 170435 w 2130437"/>
              <a:gd name="connsiteY6" fmla="*/ 1704350 h 1704350"/>
              <a:gd name="connsiteX7" fmla="*/ 0 w 2130437"/>
              <a:gd name="connsiteY7" fmla="*/ 1533915 h 1704350"/>
              <a:gd name="connsiteX8" fmla="*/ 0 w 2130437"/>
              <a:gd name="connsiteY8" fmla="*/ 170435 h 170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30437" h="1704350">
                <a:moveTo>
                  <a:pt x="0" y="170435"/>
                </a:moveTo>
                <a:cubicBezTo>
                  <a:pt x="0" y="76306"/>
                  <a:pt x="76306" y="0"/>
                  <a:pt x="170435" y="0"/>
                </a:cubicBezTo>
                <a:lnTo>
                  <a:pt x="1960002" y="0"/>
                </a:lnTo>
                <a:cubicBezTo>
                  <a:pt x="2054131" y="0"/>
                  <a:pt x="2130437" y="76306"/>
                  <a:pt x="2130437" y="170435"/>
                </a:cubicBezTo>
                <a:lnTo>
                  <a:pt x="2130437" y="1533915"/>
                </a:lnTo>
                <a:cubicBezTo>
                  <a:pt x="2130437" y="1628044"/>
                  <a:pt x="2054131" y="1704350"/>
                  <a:pt x="1960002" y="1704350"/>
                </a:cubicBezTo>
                <a:lnTo>
                  <a:pt x="170435" y="1704350"/>
                </a:lnTo>
                <a:cubicBezTo>
                  <a:pt x="76306" y="1704350"/>
                  <a:pt x="0" y="1628044"/>
                  <a:pt x="0" y="1533915"/>
                </a:cubicBezTo>
                <a:lnTo>
                  <a:pt x="0" y="170435"/>
                </a:lnTo>
                <a:close/>
              </a:path>
            </a:pathLst>
          </a:custGeom>
          <a:solidFill>
            <a:schemeClr val="accent1">
              <a:lumMod val="50000"/>
            </a:schemeClr>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879" tIns="110879" rIns="110879" bIns="110879" numCol="1" spcCol="1270" anchor="ctr" anchorCtr="0">
            <a:noAutofit/>
          </a:bodyPr>
          <a:lstStyle/>
          <a:p>
            <a:pPr lvl="0" algn="ctr" defTabSz="1422400">
              <a:lnSpc>
                <a:spcPct val="70000"/>
              </a:lnSpc>
              <a:spcBef>
                <a:spcPct val="0"/>
              </a:spcBef>
              <a:spcAft>
                <a:spcPct val="35000"/>
              </a:spcAft>
            </a:pPr>
            <a:endParaRPr lang="en-US" sz="3200" b="1" kern="1200" dirty="0">
              <a:solidFill>
                <a:schemeClr val="bg1"/>
              </a:solidFill>
              <a:cs typeface="B Zar" pitchFamily="2" charset="-78"/>
            </a:endParaRPr>
          </a:p>
        </p:txBody>
      </p:sp>
      <p:sp>
        <p:nvSpPr>
          <p:cNvPr id="8" name="Rectangle 7"/>
          <p:cNvSpPr/>
          <p:nvPr/>
        </p:nvSpPr>
        <p:spPr>
          <a:xfrm>
            <a:off x="7274168" y="4340484"/>
            <a:ext cx="205644" cy="411143"/>
          </a:xfrm>
          <a:prstGeom prst="rect">
            <a:avLst/>
          </a:prstGeom>
        </p:spPr>
        <p:txBody>
          <a:bodyPr wrap="none">
            <a:spAutoFit/>
          </a:bodyPr>
          <a:lstStyle/>
          <a:p>
            <a:pPr lvl="0"/>
            <a:endParaRPr lang="fa-IR" dirty="0">
              <a:cs typeface="B Koodak" pitchFamily="2" charset="-78"/>
            </a:endParaRPr>
          </a:p>
        </p:txBody>
      </p:sp>
      <p:sp>
        <p:nvSpPr>
          <p:cNvPr id="9" name="Freeform 8"/>
          <p:cNvSpPr/>
          <p:nvPr/>
        </p:nvSpPr>
        <p:spPr>
          <a:xfrm>
            <a:off x="-152401" y="3726716"/>
            <a:ext cx="4781753" cy="2674084"/>
          </a:xfrm>
          <a:custGeom>
            <a:avLst/>
            <a:gdLst>
              <a:gd name="connsiteX0" fmla="*/ 0 w 2130437"/>
              <a:gd name="connsiteY0" fmla="*/ 170435 h 1704350"/>
              <a:gd name="connsiteX1" fmla="*/ 170435 w 2130437"/>
              <a:gd name="connsiteY1" fmla="*/ 0 h 1704350"/>
              <a:gd name="connsiteX2" fmla="*/ 1960002 w 2130437"/>
              <a:gd name="connsiteY2" fmla="*/ 0 h 1704350"/>
              <a:gd name="connsiteX3" fmla="*/ 2130437 w 2130437"/>
              <a:gd name="connsiteY3" fmla="*/ 170435 h 1704350"/>
              <a:gd name="connsiteX4" fmla="*/ 2130437 w 2130437"/>
              <a:gd name="connsiteY4" fmla="*/ 1533915 h 1704350"/>
              <a:gd name="connsiteX5" fmla="*/ 1960002 w 2130437"/>
              <a:gd name="connsiteY5" fmla="*/ 1704350 h 1704350"/>
              <a:gd name="connsiteX6" fmla="*/ 170435 w 2130437"/>
              <a:gd name="connsiteY6" fmla="*/ 1704350 h 1704350"/>
              <a:gd name="connsiteX7" fmla="*/ 0 w 2130437"/>
              <a:gd name="connsiteY7" fmla="*/ 1533915 h 1704350"/>
              <a:gd name="connsiteX8" fmla="*/ 0 w 2130437"/>
              <a:gd name="connsiteY8" fmla="*/ 170435 h 170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30437" h="1704350">
                <a:moveTo>
                  <a:pt x="0" y="170435"/>
                </a:moveTo>
                <a:cubicBezTo>
                  <a:pt x="0" y="76306"/>
                  <a:pt x="76306" y="0"/>
                  <a:pt x="170435" y="0"/>
                </a:cubicBezTo>
                <a:lnTo>
                  <a:pt x="1960002" y="0"/>
                </a:lnTo>
                <a:cubicBezTo>
                  <a:pt x="2054131" y="0"/>
                  <a:pt x="2130437" y="76306"/>
                  <a:pt x="2130437" y="170435"/>
                </a:cubicBezTo>
                <a:lnTo>
                  <a:pt x="2130437" y="1533915"/>
                </a:lnTo>
                <a:cubicBezTo>
                  <a:pt x="2130437" y="1628044"/>
                  <a:pt x="2054131" y="1704350"/>
                  <a:pt x="1960002" y="1704350"/>
                </a:cubicBezTo>
                <a:lnTo>
                  <a:pt x="170435" y="1704350"/>
                </a:lnTo>
                <a:cubicBezTo>
                  <a:pt x="76306" y="1704350"/>
                  <a:pt x="0" y="1628044"/>
                  <a:pt x="0" y="1533915"/>
                </a:cubicBezTo>
                <a:lnTo>
                  <a:pt x="0" y="170435"/>
                </a:lnTo>
                <a:close/>
              </a:path>
            </a:pathLst>
          </a:custGeom>
          <a:solidFill>
            <a:schemeClr val="accent1">
              <a:lumMod val="50000"/>
            </a:schemeClr>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879" tIns="110879" rIns="110879" bIns="110879" numCol="1" spcCol="1270" anchor="ctr" anchorCtr="0">
            <a:noAutofit/>
          </a:bodyPr>
          <a:lstStyle/>
          <a:p>
            <a:pPr lvl="0" algn="ctr" defTabSz="1422400">
              <a:lnSpc>
                <a:spcPct val="70000"/>
              </a:lnSpc>
              <a:spcBef>
                <a:spcPct val="0"/>
              </a:spcBef>
              <a:spcAft>
                <a:spcPct val="35000"/>
              </a:spcAft>
            </a:pPr>
            <a:endParaRPr lang="en-US" sz="3200" b="1" kern="1200" dirty="0">
              <a:solidFill>
                <a:schemeClr val="bg1"/>
              </a:solidFill>
              <a:cs typeface="B Zar" pitchFamily="2" charset="-78"/>
            </a:endParaRPr>
          </a:p>
        </p:txBody>
      </p:sp>
      <p:sp>
        <p:nvSpPr>
          <p:cNvPr id="10" name="Rectangle 9"/>
          <p:cNvSpPr/>
          <p:nvPr/>
        </p:nvSpPr>
        <p:spPr>
          <a:xfrm rot="558831">
            <a:off x="273929" y="833425"/>
            <a:ext cx="3855530" cy="1815882"/>
          </a:xfrm>
          <a:prstGeom prst="rect">
            <a:avLst/>
          </a:prstGeom>
        </p:spPr>
        <p:txBody>
          <a:bodyPr wrap="square">
            <a:spAutoFit/>
          </a:bodyPr>
          <a:lstStyle/>
          <a:p>
            <a:pPr algn="justLow"/>
            <a:r>
              <a:rPr lang="fa-IR" sz="2800" b="1" dirty="0" smtClean="0">
                <a:solidFill>
                  <a:schemeClr val="tx2">
                    <a:lumMod val="20000"/>
                    <a:lumOff val="80000"/>
                  </a:schemeClr>
                </a:solidFill>
                <a:cs typeface="B Zar" pitchFamily="2" charset="-78"/>
              </a:rPr>
              <a:t>1.روزه‌های </a:t>
            </a:r>
            <a:r>
              <a:rPr lang="fa-IR" sz="2800" b="1" dirty="0">
                <a:solidFill>
                  <a:schemeClr val="tx2">
                    <a:lumMod val="20000"/>
                    <a:lumOff val="80000"/>
                  </a:schemeClr>
                </a:solidFill>
                <a:cs typeface="B Zar" pitchFamily="2" charset="-78"/>
              </a:rPr>
              <a:t>ایّام کفر برای تازه مسلمان؛ یعنی اگر کافری مسلمان شود قضای روزه‌های گذشته واجب نیست.</a:t>
            </a:r>
          </a:p>
        </p:txBody>
      </p:sp>
      <p:sp>
        <p:nvSpPr>
          <p:cNvPr id="11" name="Rectangle 10"/>
          <p:cNvSpPr/>
          <p:nvPr/>
        </p:nvSpPr>
        <p:spPr>
          <a:xfrm rot="558831">
            <a:off x="251381" y="3948186"/>
            <a:ext cx="3854433" cy="2308324"/>
          </a:xfrm>
          <a:prstGeom prst="rect">
            <a:avLst/>
          </a:prstGeom>
        </p:spPr>
        <p:txBody>
          <a:bodyPr wrap="square">
            <a:spAutoFit/>
          </a:bodyPr>
          <a:lstStyle/>
          <a:p>
            <a:pPr algn="justLow"/>
            <a:r>
              <a:rPr lang="fa-IR" sz="2400" b="1" dirty="0" smtClean="0">
                <a:solidFill>
                  <a:schemeClr val="tx2">
                    <a:lumMod val="20000"/>
                    <a:lumOff val="80000"/>
                  </a:schemeClr>
                </a:solidFill>
                <a:cs typeface="B Zar" pitchFamily="2" charset="-78"/>
              </a:rPr>
              <a:t>2.کسی </a:t>
            </a:r>
            <a:r>
              <a:rPr lang="fa-IR" sz="2400" b="1" dirty="0">
                <a:solidFill>
                  <a:schemeClr val="tx2">
                    <a:lumMod val="20000"/>
                    <a:lumOff val="80000"/>
                  </a:schemeClr>
                </a:solidFill>
                <a:cs typeface="B Zar" pitchFamily="2" charset="-78"/>
              </a:rPr>
              <a:t>که به سبب پیری نمی‌تواند روزه بگیرد و بعد از ماه رمضان هم نمی‌تواند قضای آن را انجام دهد. ولی اگر روزه گرفتن برایش دشوار است، باید برای هر روز، یک مد طعام به فقیر بدهد.</a:t>
            </a:r>
          </a:p>
        </p:txBody>
      </p:sp>
    </p:spTree>
    <p:extLst>
      <p:ext uri="{BB962C8B-B14F-4D97-AF65-F5344CB8AC3E}">
        <p14:creationId xmlns:p14="http://schemas.microsoft.com/office/powerpoint/2010/main" val="102781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Vertical)">
                                      <p:cBhvr>
                                        <p:cTn id="12" dur="2000"/>
                                        <p:tgtEl>
                                          <p:spTgt spid="7"/>
                                        </p:tgtEl>
                                      </p:cBhvr>
                                    </p:animEffect>
                                  </p:childTnLst>
                                </p:cTn>
                              </p:par>
                            </p:childTnLst>
                          </p:cTn>
                        </p:par>
                        <p:par>
                          <p:cTn id="13" fill="hold">
                            <p:stCondLst>
                              <p:cond delay="2000"/>
                            </p:stCondLst>
                            <p:childTnLst>
                              <p:par>
                                <p:cTn id="14" presetID="8" presetClass="entr" presetSubtype="16"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diamond(in)">
                                      <p:cBhvr>
                                        <p:cTn id="16" dur="2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outVertical)">
                                      <p:cBhvr>
                                        <p:cTn id="21" dur="2000"/>
                                        <p:tgtEl>
                                          <p:spTgt spid="9"/>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diamond(in)">
                                      <p:cBhvr>
                                        <p:cTn id="25"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533400" y="228600"/>
            <a:ext cx="6934200" cy="6400801"/>
          </a:xfrm>
          <a:custGeom>
            <a:avLst/>
            <a:gdLst>
              <a:gd name="connsiteX0" fmla="*/ 0 w 4064000"/>
              <a:gd name="connsiteY0" fmla="*/ 2032000 h 4064000"/>
              <a:gd name="connsiteX1" fmla="*/ 2032000 w 4064000"/>
              <a:gd name="connsiteY1" fmla="*/ 0 h 4064000"/>
              <a:gd name="connsiteX2" fmla="*/ 4064000 w 4064000"/>
              <a:gd name="connsiteY2" fmla="*/ 2032000 h 4064000"/>
              <a:gd name="connsiteX3" fmla="*/ 2032000 w 4064000"/>
              <a:gd name="connsiteY3" fmla="*/ 4064000 h 4064000"/>
              <a:gd name="connsiteX4" fmla="*/ 0 w 4064000"/>
              <a:gd name="connsiteY4" fmla="*/ 2032000 h 406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4064000">
                <a:moveTo>
                  <a:pt x="0" y="2032000"/>
                </a:moveTo>
                <a:cubicBezTo>
                  <a:pt x="0" y="909757"/>
                  <a:pt x="909757" y="0"/>
                  <a:pt x="2032000" y="0"/>
                </a:cubicBezTo>
                <a:cubicBezTo>
                  <a:pt x="3154243" y="0"/>
                  <a:pt x="4064000" y="909757"/>
                  <a:pt x="4064000" y="2032000"/>
                </a:cubicBezTo>
                <a:cubicBezTo>
                  <a:pt x="4064000" y="3154243"/>
                  <a:pt x="3154243" y="4064000"/>
                  <a:pt x="2032000" y="4064000"/>
                </a:cubicBezTo>
                <a:cubicBezTo>
                  <a:pt x="909757" y="4064000"/>
                  <a:pt x="0" y="3154243"/>
                  <a:pt x="0" y="2032000"/>
                </a:cubicBezTo>
                <a:close/>
              </a:path>
            </a:pathLst>
          </a:cu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13204" tIns="352551" rIns="1613206" bIns="3400553" numCol="1" spcCol="1270" anchor="ctr" anchorCtr="0">
            <a:noAutofit/>
          </a:bodyPr>
          <a:lstStyle/>
          <a:p>
            <a:pPr lvl="0" algn="ctr" defTabSz="933450" rtl="0">
              <a:lnSpc>
                <a:spcPct val="90000"/>
              </a:lnSpc>
              <a:spcBef>
                <a:spcPct val="0"/>
              </a:spcBef>
              <a:spcAft>
                <a:spcPct val="35000"/>
              </a:spcAft>
            </a:pPr>
            <a:endParaRPr lang="fa-IR" sz="2100" kern="1200"/>
          </a:p>
        </p:txBody>
      </p:sp>
      <p:sp>
        <p:nvSpPr>
          <p:cNvPr id="4" name="Freeform 3"/>
          <p:cNvSpPr/>
          <p:nvPr/>
        </p:nvSpPr>
        <p:spPr>
          <a:xfrm>
            <a:off x="914400" y="777242"/>
            <a:ext cx="6339837" cy="5852158"/>
          </a:xfrm>
          <a:custGeom>
            <a:avLst/>
            <a:gdLst>
              <a:gd name="connsiteX0" fmla="*/ 0 w 3251200"/>
              <a:gd name="connsiteY0" fmla="*/ 1625600 h 3251200"/>
              <a:gd name="connsiteX1" fmla="*/ 1625600 w 3251200"/>
              <a:gd name="connsiteY1" fmla="*/ 0 h 3251200"/>
              <a:gd name="connsiteX2" fmla="*/ 3251200 w 3251200"/>
              <a:gd name="connsiteY2" fmla="*/ 1625600 h 3251200"/>
              <a:gd name="connsiteX3" fmla="*/ 1625600 w 3251200"/>
              <a:gd name="connsiteY3" fmla="*/ 3251200 h 3251200"/>
              <a:gd name="connsiteX4" fmla="*/ 0 w 3251200"/>
              <a:gd name="connsiteY4" fmla="*/ 1625600 h 325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1200" h="3251200">
                <a:moveTo>
                  <a:pt x="0" y="1625600"/>
                </a:moveTo>
                <a:cubicBezTo>
                  <a:pt x="0" y="727806"/>
                  <a:pt x="727806" y="0"/>
                  <a:pt x="1625600" y="0"/>
                </a:cubicBezTo>
                <a:cubicBezTo>
                  <a:pt x="2523394" y="0"/>
                  <a:pt x="3251200" y="727806"/>
                  <a:pt x="3251200" y="1625600"/>
                </a:cubicBezTo>
                <a:cubicBezTo>
                  <a:pt x="3251200" y="2523394"/>
                  <a:pt x="2523394" y="3251200"/>
                  <a:pt x="1625600" y="3251200"/>
                </a:cubicBezTo>
                <a:cubicBezTo>
                  <a:pt x="727806" y="3251200"/>
                  <a:pt x="0" y="2523394"/>
                  <a:pt x="0" y="1625600"/>
                </a:cubicBezTo>
                <a:close/>
              </a:path>
            </a:pathLst>
          </a:custGeom>
          <a:solidFill>
            <a:schemeClr val="accent5">
              <a:lumMod val="75000"/>
            </a:schemeClr>
          </a:solidFill>
        </p:spPr>
        <p:style>
          <a:lnRef idx="2">
            <a:schemeClr val="lt1">
              <a:hueOff val="0"/>
              <a:satOff val="0"/>
              <a:lumOff val="0"/>
              <a:alphaOff val="0"/>
            </a:schemeClr>
          </a:lnRef>
          <a:fillRef idx="1">
            <a:schemeClr val="accent4">
              <a:hueOff val="-658527"/>
              <a:satOff val="7436"/>
              <a:lumOff val="3987"/>
              <a:alphaOff val="0"/>
            </a:schemeClr>
          </a:fillRef>
          <a:effectRef idx="0">
            <a:schemeClr val="accent4">
              <a:hueOff val="-658527"/>
              <a:satOff val="7436"/>
              <a:lumOff val="3987"/>
              <a:alphaOff val="0"/>
            </a:schemeClr>
          </a:effectRef>
          <a:fontRef idx="minor">
            <a:schemeClr val="lt1"/>
          </a:fontRef>
        </p:style>
        <p:txBody>
          <a:bodyPr spcFirstLastPara="0" vert="horz" wrap="square" lIns="1199692" tIns="337312" rIns="1199694" bIns="2613152" numCol="1" spcCol="1270" anchor="ctr" anchorCtr="0">
            <a:noAutofit/>
          </a:bodyPr>
          <a:lstStyle/>
          <a:p>
            <a:pPr lvl="0" algn="ctr" defTabSz="889000" rtl="0">
              <a:lnSpc>
                <a:spcPct val="90000"/>
              </a:lnSpc>
              <a:spcBef>
                <a:spcPct val="0"/>
              </a:spcBef>
              <a:spcAft>
                <a:spcPct val="35000"/>
              </a:spcAft>
            </a:pPr>
            <a:endParaRPr lang="fa-IR" sz="2000" kern="1200" dirty="0"/>
          </a:p>
        </p:txBody>
      </p:sp>
      <p:sp>
        <p:nvSpPr>
          <p:cNvPr id="5" name="Freeform 4"/>
          <p:cNvSpPr/>
          <p:nvPr/>
        </p:nvSpPr>
        <p:spPr>
          <a:xfrm>
            <a:off x="1295400" y="1295400"/>
            <a:ext cx="5745476" cy="5303517"/>
          </a:xfrm>
          <a:custGeom>
            <a:avLst/>
            <a:gdLst>
              <a:gd name="connsiteX0" fmla="*/ 0 w 2438400"/>
              <a:gd name="connsiteY0" fmla="*/ 1219200 h 2438400"/>
              <a:gd name="connsiteX1" fmla="*/ 1219200 w 2438400"/>
              <a:gd name="connsiteY1" fmla="*/ 0 h 2438400"/>
              <a:gd name="connsiteX2" fmla="*/ 2438400 w 2438400"/>
              <a:gd name="connsiteY2" fmla="*/ 1219200 h 2438400"/>
              <a:gd name="connsiteX3" fmla="*/ 1219200 w 2438400"/>
              <a:gd name="connsiteY3" fmla="*/ 2438400 h 2438400"/>
              <a:gd name="connsiteX4" fmla="*/ 0 w 2438400"/>
              <a:gd name="connsiteY4" fmla="*/ 1219200 h 243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8400" h="2438400">
                <a:moveTo>
                  <a:pt x="0" y="1219200"/>
                </a:moveTo>
                <a:cubicBezTo>
                  <a:pt x="0" y="545854"/>
                  <a:pt x="545854" y="0"/>
                  <a:pt x="1219200" y="0"/>
                </a:cubicBezTo>
                <a:cubicBezTo>
                  <a:pt x="1892546" y="0"/>
                  <a:pt x="2438400" y="545854"/>
                  <a:pt x="2438400" y="1219200"/>
                </a:cubicBezTo>
                <a:cubicBezTo>
                  <a:pt x="2438400" y="1892546"/>
                  <a:pt x="1892546" y="2438400"/>
                  <a:pt x="1219200" y="2438400"/>
                </a:cubicBezTo>
                <a:cubicBezTo>
                  <a:pt x="545854" y="2438400"/>
                  <a:pt x="0" y="1892546"/>
                  <a:pt x="0" y="1219200"/>
                </a:cubicBezTo>
                <a:close/>
              </a:path>
            </a:pathLst>
          </a:custGeom>
          <a:solidFill>
            <a:schemeClr val="accent5">
              <a:lumMod val="20000"/>
              <a:lumOff val="80000"/>
            </a:schemeClr>
          </a:solidFill>
        </p:spPr>
        <p:style>
          <a:lnRef idx="2">
            <a:schemeClr val="lt1">
              <a:hueOff val="0"/>
              <a:satOff val="0"/>
              <a:lumOff val="0"/>
              <a:alphaOff val="0"/>
            </a:schemeClr>
          </a:lnRef>
          <a:fillRef idx="1">
            <a:schemeClr val="accent4">
              <a:hueOff val="-1317055"/>
              <a:satOff val="14873"/>
              <a:lumOff val="7973"/>
              <a:alphaOff val="0"/>
            </a:schemeClr>
          </a:fillRef>
          <a:effectRef idx="0">
            <a:schemeClr val="accent4">
              <a:hueOff val="-1317055"/>
              <a:satOff val="14873"/>
              <a:lumOff val="7973"/>
              <a:alphaOff val="0"/>
            </a:schemeClr>
          </a:effectRef>
          <a:fontRef idx="minor">
            <a:schemeClr val="lt1"/>
          </a:fontRef>
        </p:style>
        <p:txBody>
          <a:bodyPr spcFirstLastPara="0" vert="horz" wrap="square" lIns="786180" tIns="318008" rIns="786182" bIns="1842008" numCol="1" spcCol="1270" anchor="ctr" anchorCtr="0">
            <a:noAutofit/>
          </a:bodyPr>
          <a:lstStyle/>
          <a:p>
            <a:pPr algn="ctr">
              <a:lnSpc>
                <a:spcPct val="150000"/>
              </a:lnSpc>
            </a:pPr>
            <a:endParaRPr lang="en-US" sz="2500" b="1" dirty="0">
              <a:solidFill>
                <a:schemeClr val="accent2">
                  <a:lumMod val="75000"/>
                </a:schemeClr>
              </a:solidFill>
              <a:cs typeface="B Zar" pitchFamily="2" charset="-78"/>
            </a:endParaRPr>
          </a:p>
        </p:txBody>
      </p:sp>
      <p:sp>
        <p:nvSpPr>
          <p:cNvPr id="6" name="Oval 5"/>
          <p:cNvSpPr/>
          <p:nvPr/>
        </p:nvSpPr>
        <p:spPr>
          <a:xfrm>
            <a:off x="8153400" y="5715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71600" y="918389"/>
            <a:ext cx="4747262" cy="2739211"/>
          </a:xfrm>
          <a:prstGeom prst="rect">
            <a:avLst/>
          </a:prstGeom>
        </p:spPr>
        <p:txBody>
          <a:bodyPr wrap="square">
            <a:spAutoFit/>
          </a:bodyPr>
          <a:lstStyle/>
          <a:p>
            <a:pPr lvl="0" algn="ctr"/>
            <a:endParaRPr lang="fa-IR" sz="3200" b="1" dirty="0">
              <a:cs typeface="B Nazanin" pitchFamily="2" charset="-78"/>
            </a:endParaRPr>
          </a:p>
          <a:p>
            <a:pPr lvl="0" algn="ctr"/>
            <a:endParaRPr lang="fa-IR" sz="3200" b="1" dirty="0">
              <a:cs typeface="B Nazanin" pitchFamily="2" charset="-78"/>
            </a:endParaRPr>
          </a:p>
          <a:p>
            <a:pPr lvl="0"/>
            <a:r>
              <a:rPr lang="fa-I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روزه قضای پدر و </a:t>
            </a: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مادر</a:t>
            </a:r>
          </a:p>
          <a:p>
            <a:pPr lvl="0"/>
            <a:endPar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a:p>
            <a:pPr lvl="0"/>
            <a:endParaRPr lang="fa-I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p:txBody>
      </p:sp>
      <p:sp>
        <p:nvSpPr>
          <p:cNvPr id="8" name="Rectangle 7"/>
          <p:cNvSpPr/>
          <p:nvPr/>
        </p:nvSpPr>
        <p:spPr>
          <a:xfrm>
            <a:off x="1805938" y="1371600"/>
            <a:ext cx="4747262" cy="4524315"/>
          </a:xfrm>
          <a:prstGeom prst="rect">
            <a:avLst/>
          </a:prstGeom>
        </p:spPr>
        <p:txBody>
          <a:bodyPr wrap="square">
            <a:spAutoFit/>
          </a:bodyPr>
          <a:lstStyle/>
          <a:p>
            <a:pPr lvl="0" algn="ctr"/>
            <a:endParaRPr lang="fa-IR" sz="3200" b="1" dirty="0">
              <a:solidFill>
                <a:srgbClr val="860000"/>
              </a:solidFill>
              <a:cs typeface="B Nazanin" pitchFamily="2" charset="-78"/>
            </a:endParaRPr>
          </a:p>
          <a:p>
            <a:pPr lvl="0" algn="ctr"/>
            <a:endParaRPr lang="fa-IR" sz="3200" b="1" dirty="0">
              <a:solidFill>
                <a:srgbClr val="860000"/>
              </a:solidFill>
              <a:cs typeface="B Nazanin" pitchFamily="2" charset="-78"/>
            </a:endParaRPr>
          </a:p>
          <a:p>
            <a:pPr lvl="0"/>
            <a:endParaRPr lang="fa-IR" sz="3200" b="1" spc="50" dirty="0" smtClean="0">
              <a:ln w="11430"/>
              <a:solidFill>
                <a:srgbClr val="860000"/>
              </a:solidFill>
              <a:effectLst>
                <a:outerShdw blurRad="76200" dist="50800" dir="5400000" algn="tl" rotWithShape="0">
                  <a:srgbClr val="000000">
                    <a:alpha val="65000"/>
                  </a:srgbClr>
                </a:outerShdw>
              </a:effectLst>
              <a:cs typeface="B Zar" pitchFamily="2" charset="-78"/>
            </a:endParaRPr>
          </a:p>
          <a:p>
            <a:pPr algn="just"/>
            <a:r>
              <a:rPr lang="fa-IR" sz="3200" b="1" dirty="0">
                <a:solidFill>
                  <a:schemeClr val="accent3">
                    <a:lumMod val="50000"/>
                  </a:schemeClr>
                </a:solidFill>
                <a:cs typeface="B Zar" pitchFamily="2" charset="-78"/>
              </a:rPr>
              <a:t>پس از مرگ پدر، پسر بزرگ او باید نمازها و روزه‌های قضا شدة او را بجا آورد و احتیاط مستحب است قضای نماز و روزه‌های مادر را هم بجا آورد.</a:t>
            </a:r>
          </a:p>
          <a:p>
            <a:pPr lvl="0"/>
            <a:endParaRPr lang="fa-IR" sz="3200" b="1" spc="50" dirty="0">
              <a:ln w="11430"/>
              <a:solidFill>
                <a:srgbClr val="860000"/>
              </a:solidFill>
              <a:effectLst>
                <a:outerShdw blurRad="76200" dist="50800" dir="5400000" algn="tl" rotWithShape="0">
                  <a:srgbClr val="000000">
                    <a:alpha val="65000"/>
                  </a:srgbClr>
                </a:outerShdw>
              </a:effectLst>
              <a:cs typeface="B Zar" pitchFamily="2" charset="-78"/>
            </a:endParaRPr>
          </a:p>
        </p:txBody>
      </p:sp>
      <p:pic>
        <p:nvPicPr>
          <p:cNvPr id="9" name="Picture 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967070" y="5480099"/>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275622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1000"/>
                                  </p:stCondLst>
                                  <p:childTnLst>
                                    <p:animClr clrSpc="rgb" dir="cw">
                                      <p:cBhvr override="childStyle">
                                        <p:cTn id="6" dur="250" autoRev="1" fill="remove"/>
                                        <p:tgtEl>
                                          <p:spTgt spid="6"/>
                                        </p:tgtEl>
                                        <p:attrNameLst>
                                          <p:attrName>style.color</p:attrName>
                                        </p:attrNameLst>
                                      </p:cBhvr>
                                      <p:to>
                                        <a:schemeClr val="bg1"/>
                                      </p:to>
                                    </p:animClr>
                                    <p:animClr clrSpc="rgb" dir="cw">
                                      <p:cBhvr>
                                        <p:cTn id="7" dur="250" autoRev="1" fill="remove"/>
                                        <p:tgtEl>
                                          <p:spTgt spid="6"/>
                                        </p:tgtEl>
                                        <p:attrNameLst>
                                          <p:attrName>fillcolor</p:attrName>
                                        </p:attrNameLst>
                                      </p:cBhvr>
                                      <p:to>
                                        <a:schemeClr val="bg1"/>
                                      </p:to>
                                    </p:animClr>
                                    <p:set>
                                      <p:cBhvr>
                                        <p:cTn id="8" dur="250" autoRev="1" fill="remove"/>
                                        <p:tgtEl>
                                          <p:spTgt spid="6"/>
                                        </p:tgtEl>
                                        <p:attrNameLst>
                                          <p:attrName>fill.type</p:attrName>
                                        </p:attrNameLst>
                                      </p:cBhvr>
                                      <p:to>
                                        <p:strVal val="solid"/>
                                      </p:to>
                                    </p:set>
                                    <p:set>
                                      <p:cBhvr>
                                        <p:cTn id="9" dur="250" autoRev="1" fill="remove"/>
                                        <p:tgtEl>
                                          <p:spTgt spid="6"/>
                                        </p:tgtEl>
                                        <p:attrNameLst>
                                          <p:attrName>fill.on</p:attrName>
                                        </p:attrNameLst>
                                      </p:cBhvr>
                                      <p:to>
                                        <p:strVal val="true"/>
                                      </p:to>
                                    </p:set>
                                  </p:childTnLst>
                                </p:cTn>
                              </p:par>
                            </p:childTnLst>
                          </p:cTn>
                        </p:par>
                        <p:par>
                          <p:cTn id="10" fill="hold">
                            <p:stCondLst>
                              <p:cond delay="1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500" fill="hold"/>
                                        <p:tgtEl>
                                          <p:spTgt spid="3"/>
                                        </p:tgtEl>
                                        <p:attrNameLst>
                                          <p:attrName>ppt_w</p:attrName>
                                        </p:attrNameLst>
                                      </p:cBhvr>
                                      <p:tavLst>
                                        <p:tav tm="0">
                                          <p:val>
                                            <p:fltVal val="0"/>
                                          </p:val>
                                        </p:tav>
                                        <p:tav tm="100000">
                                          <p:val>
                                            <p:strVal val="#ppt_w"/>
                                          </p:val>
                                        </p:tav>
                                      </p:tavLst>
                                    </p:anim>
                                    <p:anim calcmode="lin" valueType="num">
                                      <p:cBhvr>
                                        <p:cTn id="14" dur="1500" fill="hold"/>
                                        <p:tgtEl>
                                          <p:spTgt spid="3"/>
                                        </p:tgtEl>
                                        <p:attrNameLst>
                                          <p:attrName>ppt_h</p:attrName>
                                        </p:attrNameLst>
                                      </p:cBhvr>
                                      <p:tavLst>
                                        <p:tav tm="0">
                                          <p:val>
                                            <p:fltVal val="0"/>
                                          </p:val>
                                        </p:tav>
                                        <p:tav tm="100000">
                                          <p:val>
                                            <p:strVal val="#ppt_h"/>
                                          </p:val>
                                        </p:tav>
                                      </p:tavLst>
                                    </p:anim>
                                    <p:animEffect transition="in" filter="fade">
                                      <p:cBhvr>
                                        <p:cTn id="15" dur="1500"/>
                                        <p:tgtEl>
                                          <p:spTgt spid="3"/>
                                        </p:tgtEl>
                                      </p:cBhvr>
                                    </p:animEffect>
                                  </p:childTnLst>
                                </p:cTn>
                              </p:par>
                            </p:childTnLst>
                          </p:cTn>
                        </p:par>
                        <p:par>
                          <p:cTn id="16" fill="hold">
                            <p:stCondLst>
                              <p:cond delay="3000"/>
                            </p:stCondLst>
                            <p:childTnLst>
                              <p:par>
                                <p:cTn id="17" presetID="53"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0" fill="hold"/>
                                        <p:tgtEl>
                                          <p:spTgt spid="4"/>
                                        </p:tgtEl>
                                        <p:attrNameLst>
                                          <p:attrName>ppt_w</p:attrName>
                                        </p:attrNameLst>
                                      </p:cBhvr>
                                      <p:tavLst>
                                        <p:tav tm="0">
                                          <p:val>
                                            <p:fltVal val="0"/>
                                          </p:val>
                                        </p:tav>
                                        <p:tav tm="100000">
                                          <p:val>
                                            <p:strVal val="#ppt_w"/>
                                          </p:val>
                                        </p:tav>
                                      </p:tavLst>
                                    </p:anim>
                                    <p:anim calcmode="lin" valueType="num">
                                      <p:cBhvr>
                                        <p:cTn id="20" dur="1500" fill="hold"/>
                                        <p:tgtEl>
                                          <p:spTgt spid="4"/>
                                        </p:tgtEl>
                                        <p:attrNameLst>
                                          <p:attrName>ppt_h</p:attrName>
                                        </p:attrNameLst>
                                      </p:cBhvr>
                                      <p:tavLst>
                                        <p:tav tm="0">
                                          <p:val>
                                            <p:fltVal val="0"/>
                                          </p:val>
                                        </p:tav>
                                        <p:tav tm="100000">
                                          <p:val>
                                            <p:strVal val="#ppt_h"/>
                                          </p:val>
                                        </p:tav>
                                      </p:tavLst>
                                    </p:anim>
                                    <p:animEffect transition="in" filter="fade">
                                      <p:cBhvr>
                                        <p:cTn id="21" dur="1500"/>
                                        <p:tgtEl>
                                          <p:spTgt spid="4"/>
                                        </p:tgtEl>
                                      </p:cBhvr>
                                    </p:animEffect>
                                  </p:childTnLst>
                                </p:cTn>
                              </p:par>
                            </p:childTnLst>
                          </p:cTn>
                        </p:par>
                        <p:par>
                          <p:cTn id="22" fill="hold">
                            <p:stCondLst>
                              <p:cond delay="4500"/>
                            </p:stCondLst>
                            <p:childTnLst>
                              <p:par>
                                <p:cTn id="23" presetID="53" presetClass="entr" presetSubtype="16" fill="hold" grpId="0" nodeType="afterEffect">
                                  <p:stCondLst>
                                    <p:cond delay="0"/>
                                  </p:stCondLst>
                                  <p:iterate type="lt">
                                    <p:tmPct val="0"/>
                                  </p:iterate>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par>
                          <p:cTn id="28" fill="hold">
                            <p:stCondLst>
                              <p:cond delay="500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32" dur="1000" fill="hold"/>
                                        <p:tgtEl>
                                          <p:spTgt spid="7"/>
                                        </p:tgtEl>
                                        <p:attrNameLst>
                                          <p:attrName>ppt_y</p:attrName>
                                        </p:attrNameLst>
                                      </p:cBhvr>
                                      <p:tavLst>
                                        <p:tav tm="0">
                                          <p:val>
                                            <p:strVal val="#ppt_y"/>
                                          </p:val>
                                        </p:tav>
                                        <p:tav tm="100000">
                                          <p:val>
                                            <p:strVal val="#ppt_y"/>
                                          </p:val>
                                        </p:tav>
                                      </p:tavLst>
                                    </p:anim>
                                    <p:anim calcmode="lin" valueType="num">
                                      <p:cBhvr>
                                        <p:cTn id="33" dur="1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34" dur="1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35" dur="1000" tmFilter="0,0; .5, 1; 1, 1"/>
                                        <p:tgtEl>
                                          <p:spTgt spid="7"/>
                                        </p:tgtEl>
                                      </p:cBhvr>
                                    </p:animEffect>
                                  </p:childTnLst>
                                </p:cTn>
                              </p:par>
                            </p:childTnLst>
                          </p:cTn>
                        </p:par>
                        <p:par>
                          <p:cTn id="36" fill="hold">
                            <p:stCondLst>
                              <p:cond delay="75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id="40" dur="1000" fill="hold"/>
                                        <p:tgtEl>
                                          <p:spTgt spid="8"/>
                                        </p:tgtEl>
                                        <p:attrNameLst>
                                          <p:attrName>ppt_y</p:attrName>
                                        </p:attrNameLst>
                                      </p:cBhvr>
                                      <p:tavLst>
                                        <p:tav tm="0">
                                          <p:val>
                                            <p:strVal val="#ppt_y"/>
                                          </p:val>
                                        </p:tav>
                                        <p:tav tm="100000">
                                          <p:val>
                                            <p:strVal val="#ppt_y"/>
                                          </p:val>
                                        </p:tav>
                                      </p:tavLst>
                                    </p:anim>
                                    <p:anim calcmode="lin" valueType="num">
                                      <p:cBhvr>
                                        <p:cTn id="41" dur="1000" fill="hold"/>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id="42" dur="1000" fill="hold"/>
                                        <p:tgtEl>
                                          <p:spTgt spid="8"/>
                                        </p:tgtEl>
                                        <p:attrNameLst>
                                          <p:attrName>ppt_w</p:attrName>
                                        </p:attrNameLst>
                                      </p:cBhvr>
                                      <p:tavLst>
                                        <p:tav tm="0">
                                          <p:val>
                                            <p:strVal val="#ppt_w/10"/>
                                          </p:val>
                                        </p:tav>
                                        <p:tav tm="50000">
                                          <p:val>
                                            <p:strVal val="#ppt_w+.01"/>
                                          </p:val>
                                        </p:tav>
                                        <p:tav tm="100000">
                                          <p:val>
                                            <p:strVal val="#ppt_w"/>
                                          </p:val>
                                        </p:tav>
                                      </p:tavLst>
                                    </p:anim>
                                    <p:animEffect transition="in" filter="fade">
                                      <p:cBhvr>
                                        <p:cTn id="43" dur="1000" tmFilter="0,0; .5, 1; 1, 1"/>
                                        <p:tgtEl>
                                          <p:spTgt spid="8"/>
                                        </p:tgtEl>
                                      </p:cBhvr>
                                    </p:animEffect>
                                  </p:childTnLst>
                                </p:cTn>
                              </p:par>
                            </p:childTnLst>
                          </p:cTn>
                        </p:par>
                        <p:par>
                          <p:cTn id="44" fill="hold">
                            <p:stCondLst>
                              <p:cond delay="18800"/>
                            </p:stCondLst>
                            <p:childTnLst>
                              <p:par>
                                <p:cTn id="45" presetID="22" presetClass="entr" presetSubtype="4"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p:nvPr/>
        </p:nvSpPr>
        <p:spPr>
          <a:xfrm>
            <a:off x="533400" y="228600"/>
            <a:ext cx="6934200" cy="6400801"/>
          </a:xfrm>
          <a:custGeom>
            <a:avLst/>
            <a:gdLst>
              <a:gd name="connsiteX0" fmla="*/ 0 w 4064000"/>
              <a:gd name="connsiteY0" fmla="*/ 2032000 h 4064000"/>
              <a:gd name="connsiteX1" fmla="*/ 2032000 w 4064000"/>
              <a:gd name="connsiteY1" fmla="*/ 0 h 4064000"/>
              <a:gd name="connsiteX2" fmla="*/ 4064000 w 4064000"/>
              <a:gd name="connsiteY2" fmla="*/ 2032000 h 4064000"/>
              <a:gd name="connsiteX3" fmla="*/ 2032000 w 4064000"/>
              <a:gd name="connsiteY3" fmla="*/ 4064000 h 4064000"/>
              <a:gd name="connsiteX4" fmla="*/ 0 w 4064000"/>
              <a:gd name="connsiteY4" fmla="*/ 2032000 h 406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4000" h="4064000">
                <a:moveTo>
                  <a:pt x="0" y="2032000"/>
                </a:moveTo>
                <a:cubicBezTo>
                  <a:pt x="0" y="909757"/>
                  <a:pt x="909757" y="0"/>
                  <a:pt x="2032000" y="0"/>
                </a:cubicBezTo>
                <a:cubicBezTo>
                  <a:pt x="3154243" y="0"/>
                  <a:pt x="4064000" y="909757"/>
                  <a:pt x="4064000" y="2032000"/>
                </a:cubicBezTo>
                <a:cubicBezTo>
                  <a:pt x="4064000" y="3154243"/>
                  <a:pt x="3154243" y="4064000"/>
                  <a:pt x="2032000" y="4064000"/>
                </a:cubicBezTo>
                <a:cubicBezTo>
                  <a:pt x="909757" y="4064000"/>
                  <a:pt x="0" y="3154243"/>
                  <a:pt x="0" y="2032000"/>
                </a:cubicBezTo>
                <a:close/>
              </a:path>
            </a:pathLst>
          </a:cu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613204" tIns="352551" rIns="1613206" bIns="3400553" numCol="1" spcCol="1270" anchor="ctr" anchorCtr="0">
            <a:noAutofit/>
          </a:bodyPr>
          <a:lstStyle/>
          <a:p>
            <a:pPr lvl="0" algn="ctr" defTabSz="933450" rtl="0">
              <a:lnSpc>
                <a:spcPct val="90000"/>
              </a:lnSpc>
              <a:spcBef>
                <a:spcPct val="0"/>
              </a:spcBef>
              <a:spcAft>
                <a:spcPct val="35000"/>
              </a:spcAft>
            </a:pPr>
            <a:endParaRPr lang="fa-IR" sz="2100" kern="1200"/>
          </a:p>
        </p:txBody>
      </p:sp>
      <p:sp>
        <p:nvSpPr>
          <p:cNvPr id="4" name="Freeform 3"/>
          <p:cNvSpPr/>
          <p:nvPr/>
        </p:nvSpPr>
        <p:spPr>
          <a:xfrm>
            <a:off x="914400" y="777242"/>
            <a:ext cx="6339837" cy="5852158"/>
          </a:xfrm>
          <a:custGeom>
            <a:avLst/>
            <a:gdLst>
              <a:gd name="connsiteX0" fmla="*/ 0 w 3251200"/>
              <a:gd name="connsiteY0" fmla="*/ 1625600 h 3251200"/>
              <a:gd name="connsiteX1" fmla="*/ 1625600 w 3251200"/>
              <a:gd name="connsiteY1" fmla="*/ 0 h 3251200"/>
              <a:gd name="connsiteX2" fmla="*/ 3251200 w 3251200"/>
              <a:gd name="connsiteY2" fmla="*/ 1625600 h 3251200"/>
              <a:gd name="connsiteX3" fmla="*/ 1625600 w 3251200"/>
              <a:gd name="connsiteY3" fmla="*/ 3251200 h 3251200"/>
              <a:gd name="connsiteX4" fmla="*/ 0 w 3251200"/>
              <a:gd name="connsiteY4" fmla="*/ 1625600 h 325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51200" h="3251200">
                <a:moveTo>
                  <a:pt x="0" y="1625600"/>
                </a:moveTo>
                <a:cubicBezTo>
                  <a:pt x="0" y="727806"/>
                  <a:pt x="727806" y="0"/>
                  <a:pt x="1625600" y="0"/>
                </a:cubicBezTo>
                <a:cubicBezTo>
                  <a:pt x="2523394" y="0"/>
                  <a:pt x="3251200" y="727806"/>
                  <a:pt x="3251200" y="1625600"/>
                </a:cubicBezTo>
                <a:cubicBezTo>
                  <a:pt x="3251200" y="2523394"/>
                  <a:pt x="2523394" y="3251200"/>
                  <a:pt x="1625600" y="3251200"/>
                </a:cubicBezTo>
                <a:cubicBezTo>
                  <a:pt x="727806" y="3251200"/>
                  <a:pt x="0" y="2523394"/>
                  <a:pt x="0" y="1625600"/>
                </a:cubicBezTo>
                <a:close/>
              </a:path>
            </a:pathLst>
          </a:custGeom>
          <a:solidFill>
            <a:schemeClr val="accent5">
              <a:lumMod val="75000"/>
            </a:schemeClr>
          </a:solidFill>
        </p:spPr>
        <p:style>
          <a:lnRef idx="2">
            <a:schemeClr val="lt1">
              <a:hueOff val="0"/>
              <a:satOff val="0"/>
              <a:lumOff val="0"/>
              <a:alphaOff val="0"/>
            </a:schemeClr>
          </a:lnRef>
          <a:fillRef idx="1">
            <a:schemeClr val="accent4">
              <a:hueOff val="-658527"/>
              <a:satOff val="7436"/>
              <a:lumOff val="3987"/>
              <a:alphaOff val="0"/>
            </a:schemeClr>
          </a:fillRef>
          <a:effectRef idx="0">
            <a:schemeClr val="accent4">
              <a:hueOff val="-658527"/>
              <a:satOff val="7436"/>
              <a:lumOff val="3987"/>
              <a:alphaOff val="0"/>
            </a:schemeClr>
          </a:effectRef>
          <a:fontRef idx="minor">
            <a:schemeClr val="lt1"/>
          </a:fontRef>
        </p:style>
        <p:txBody>
          <a:bodyPr spcFirstLastPara="0" vert="horz" wrap="square" lIns="1199692" tIns="337312" rIns="1199694" bIns="2613152" numCol="1" spcCol="1270" anchor="ctr" anchorCtr="0">
            <a:noAutofit/>
          </a:bodyPr>
          <a:lstStyle/>
          <a:p>
            <a:pPr lvl="0" algn="ctr" defTabSz="889000" rtl="0">
              <a:lnSpc>
                <a:spcPct val="90000"/>
              </a:lnSpc>
              <a:spcBef>
                <a:spcPct val="0"/>
              </a:spcBef>
              <a:spcAft>
                <a:spcPct val="35000"/>
              </a:spcAft>
            </a:pPr>
            <a:endParaRPr lang="fa-IR" sz="2000" kern="1200" dirty="0"/>
          </a:p>
        </p:txBody>
      </p:sp>
      <p:sp>
        <p:nvSpPr>
          <p:cNvPr id="5" name="Freeform 4"/>
          <p:cNvSpPr/>
          <p:nvPr/>
        </p:nvSpPr>
        <p:spPr>
          <a:xfrm>
            <a:off x="1295400" y="1295400"/>
            <a:ext cx="5745476" cy="5303517"/>
          </a:xfrm>
          <a:custGeom>
            <a:avLst/>
            <a:gdLst>
              <a:gd name="connsiteX0" fmla="*/ 0 w 2438400"/>
              <a:gd name="connsiteY0" fmla="*/ 1219200 h 2438400"/>
              <a:gd name="connsiteX1" fmla="*/ 1219200 w 2438400"/>
              <a:gd name="connsiteY1" fmla="*/ 0 h 2438400"/>
              <a:gd name="connsiteX2" fmla="*/ 2438400 w 2438400"/>
              <a:gd name="connsiteY2" fmla="*/ 1219200 h 2438400"/>
              <a:gd name="connsiteX3" fmla="*/ 1219200 w 2438400"/>
              <a:gd name="connsiteY3" fmla="*/ 2438400 h 2438400"/>
              <a:gd name="connsiteX4" fmla="*/ 0 w 2438400"/>
              <a:gd name="connsiteY4" fmla="*/ 1219200 h 243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38400" h="2438400">
                <a:moveTo>
                  <a:pt x="0" y="1219200"/>
                </a:moveTo>
                <a:cubicBezTo>
                  <a:pt x="0" y="545854"/>
                  <a:pt x="545854" y="0"/>
                  <a:pt x="1219200" y="0"/>
                </a:cubicBezTo>
                <a:cubicBezTo>
                  <a:pt x="1892546" y="0"/>
                  <a:pt x="2438400" y="545854"/>
                  <a:pt x="2438400" y="1219200"/>
                </a:cubicBezTo>
                <a:cubicBezTo>
                  <a:pt x="2438400" y="1892546"/>
                  <a:pt x="1892546" y="2438400"/>
                  <a:pt x="1219200" y="2438400"/>
                </a:cubicBezTo>
                <a:cubicBezTo>
                  <a:pt x="545854" y="2438400"/>
                  <a:pt x="0" y="1892546"/>
                  <a:pt x="0" y="1219200"/>
                </a:cubicBezTo>
                <a:close/>
              </a:path>
            </a:pathLst>
          </a:custGeom>
          <a:solidFill>
            <a:schemeClr val="accent5">
              <a:lumMod val="20000"/>
              <a:lumOff val="80000"/>
            </a:schemeClr>
          </a:solidFill>
        </p:spPr>
        <p:style>
          <a:lnRef idx="2">
            <a:schemeClr val="lt1">
              <a:hueOff val="0"/>
              <a:satOff val="0"/>
              <a:lumOff val="0"/>
              <a:alphaOff val="0"/>
            </a:schemeClr>
          </a:lnRef>
          <a:fillRef idx="1">
            <a:schemeClr val="accent4">
              <a:hueOff val="-1317055"/>
              <a:satOff val="14873"/>
              <a:lumOff val="7973"/>
              <a:alphaOff val="0"/>
            </a:schemeClr>
          </a:fillRef>
          <a:effectRef idx="0">
            <a:schemeClr val="accent4">
              <a:hueOff val="-1317055"/>
              <a:satOff val="14873"/>
              <a:lumOff val="7973"/>
              <a:alphaOff val="0"/>
            </a:schemeClr>
          </a:effectRef>
          <a:fontRef idx="minor">
            <a:schemeClr val="lt1"/>
          </a:fontRef>
        </p:style>
        <p:txBody>
          <a:bodyPr spcFirstLastPara="0" vert="horz" wrap="square" lIns="786180" tIns="318008" rIns="786182" bIns="1842008" numCol="1" spcCol="1270" anchor="ctr" anchorCtr="0">
            <a:noAutofit/>
          </a:bodyPr>
          <a:lstStyle/>
          <a:p>
            <a:pPr algn="ctr">
              <a:lnSpc>
                <a:spcPct val="150000"/>
              </a:lnSpc>
            </a:pPr>
            <a:endParaRPr lang="en-US" sz="2500" b="1" dirty="0">
              <a:solidFill>
                <a:schemeClr val="accent2">
                  <a:lumMod val="75000"/>
                </a:schemeClr>
              </a:solidFill>
              <a:cs typeface="B Zar" pitchFamily="2" charset="-78"/>
            </a:endParaRPr>
          </a:p>
        </p:txBody>
      </p:sp>
      <p:sp>
        <p:nvSpPr>
          <p:cNvPr id="6" name="Oval 5"/>
          <p:cNvSpPr/>
          <p:nvPr/>
        </p:nvSpPr>
        <p:spPr>
          <a:xfrm>
            <a:off x="8153400" y="5715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371600" y="918389"/>
            <a:ext cx="4747262" cy="2739211"/>
          </a:xfrm>
          <a:prstGeom prst="rect">
            <a:avLst/>
          </a:prstGeom>
        </p:spPr>
        <p:txBody>
          <a:bodyPr wrap="square">
            <a:spAutoFit/>
          </a:bodyPr>
          <a:lstStyle/>
          <a:p>
            <a:pPr lvl="0" algn="ctr"/>
            <a:endParaRPr lang="fa-IR" sz="3200" b="1" dirty="0">
              <a:cs typeface="B Nazanin" pitchFamily="2" charset="-78"/>
            </a:endParaRPr>
          </a:p>
          <a:p>
            <a:pPr lvl="0" algn="ctr"/>
            <a:endParaRPr lang="fa-IR" sz="3200" b="1" dirty="0">
              <a:cs typeface="B Nazanin" pitchFamily="2" charset="-78"/>
            </a:endParaRPr>
          </a:p>
          <a:p>
            <a:pPr lvl="0"/>
            <a:r>
              <a:rPr lang="fa-I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روزه قضای پدر و </a:t>
            </a:r>
            <a:r>
              <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rPr>
              <a:t>مادر</a:t>
            </a:r>
          </a:p>
          <a:p>
            <a:pPr lvl="0"/>
            <a:endParaRPr lang="fa-IR"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a:p>
            <a:pPr lvl="0"/>
            <a:endParaRPr lang="fa-IR"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Zar" pitchFamily="2" charset="-78"/>
            </a:endParaRPr>
          </a:p>
        </p:txBody>
      </p:sp>
      <p:sp>
        <p:nvSpPr>
          <p:cNvPr id="8" name="Rectangle 7"/>
          <p:cNvSpPr/>
          <p:nvPr/>
        </p:nvSpPr>
        <p:spPr>
          <a:xfrm>
            <a:off x="1805938" y="1371600"/>
            <a:ext cx="4747262" cy="4524315"/>
          </a:xfrm>
          <a:prstGeom prst="rect">
            <a:avLst/>
          </a:prstGeom>
        </p:spPr>
        <p:txBody>
          <a:bodyPr wrap="square">
            <a:spAutoFit/>
          </a:bodyPr>
          <a:lstStyle/>
          <a:p>
            <a:pPr lvl="0" algn="ctr"/>
            <a:endParaRPr lang="fa-IR" sz="3200" b="1" dirty="0">
              <a:solidFill>
                <a:srgbClr val="860000"/>
              </a:solidFill>
              <a:cs typeface="B Nazanin" pitchFamily="2" charset="-78"/>
            </a:endParaRPr>
          </a:p>
          <a:p>
            <a:pPr lvl="0" algn="ctr"/>
            <a:endParaRPr lang="fa-IR" sz="3200" b="1" dirty="0">
              <a:solidFill>
                <a:srgbClr val="860000"/>
              </a:solidFill>
              <a:cs typeface="B Nazanin" pitchFamily="2" charset="-78"/>
            </a:endParaRPr>
          </a:p>
          <a:p>
            <a:pPr lvl="0"/>
            <a:endParaRPr lang="fa-IR" sz="3200" b="1" spc="50" dirty="0" smtClean="0">
              <a:ln w="11430"/>
              <a:solidFill>
                <a:srgbClr val="860000"/>
              </a:solidFill>
              <a:effectLst>
                <a:outerShdw blurRad="76200" dist="50800" dir="5400000" algn="tl" rotWithShape="0">
                  <a:srgbClr val="000000">
                    <a:alpha val="65000"/>
                  </a:srgbClr>
                </a:outerShdw>
              </a:effectLst>
              <a:cs typeface="B Zar" pitchFamily="2" charset="-78"/>
            </a:endParaRPr>
          </a:p>
          <a:p>
            <a:pPr algn="just"/>
            <a:r>
              <a:rPr lang="fa-IR" sz="3200" b="1" dirty="0">
                <a:solidFill>
                  <a:schemeClr val="accent3">
                    <a:lumMod val="50000"/>
                  </a:schemeClr>
                </a:solidFill>
                <a:cs typeface="B Zar" pitchFamily="2" charset="-78"/>
              </a:rPr>
              <a:t>پس از مرگ پدر، پسر بزرگ او باید نمازها و روزه‌های قضا شدة او را بجا آورد و احتیاط مستحب است قضای نماز و روزه‌های مادر را هم بجا آورد.</a:t>
            </a:r>
          </a:p>
          <a:p>
            <a:pPr lvl="0"/>
            <a:endParaRPr lang="fa-IR" sz="3200" b="1" spc="50" dirty="0">
              <a:ln w="11430"/>
              <a:solidFill>
                <a:srgbClr val="860000"/>
              </a:solidFill>
              <a:effectLst>
                <a:outerShdw blurRad="76200" dist="50800" dir="5400000" algn="tl" rotWithShape="0">
                  <a:srgbClr val="000000">
                    <a:alpha val="65000"/>
                  </a:srgbClr>
                </a:outerShdw>
              </a:effectLst>
              <a:cs typeface="B Zar" pitchFamily="2" charset="-78"/>
            </a:endParaRPr>
          </a:p>
        </p:txBody>
      </p:sp>
      <p:pic>
        <p:nvPicPr>
          <p:cNvPr id="9" name="Picture 8">
            <a:hlinkClick r:id="rId2" action="ppaction://hlinksldjump"/>
          </p:cNvPr>
          <p:cNvPicPr>
            <a:picLocks noChangeAspect="1"/>
          </p:cNvPicPr>
          <p:nvPr/>
        </p:nvPicPr>
        <p:blipFill>
          <a:blip r:embed="rId3" cstate="print">
            <a:duotone>
              <a:schemeClr val="accent4">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brightnessContrast bright="70000" contrast="-69000"/>
                    </a14:imgEffect>
                  </a14:imgLayer>
                </a14:imgProps>
              </a:ext>
              <a:ext uri="{28A0092B-C50C-407E-A947-70E740481C1C}">
                <a14:useLocalDpi xmlns:a14="http://schemas.microsoft.com/office/drawing/2010/main" val="0"/>
              </a:ext>
            </a:extLst>
          </a:blip>
          <a:stretch>
            <a:fillRect/>
          </a:stretch>
        </p:blipFill>
        <p:spPr>
          <a:xfrm>
            <a:off x="3967070" y="5480099"/>
            <a:ext cx="474165" cy="469801"/>
          </a:xfrm>
          <a:prstGeom prst="rect">
            <a:avLst/>
          </a:prstGeom>
          <a:solidFill>
            <a:schemeClr val="bg1"/>
          </a:solidFill>
          <a:ln>
            <a:solidFill>
              <a:schemeClr val="accent2">
                <a:lumMod val="75000"/>
              </a:schemeClr>
            </a:solidFill>
          </a:ln>
        </p:spPr>
      </p:pic>
    </p:spTree>
    <p:extLst>
      <p:ext uri="{BB962C8B-B14F-4D97-AF65-F5344CB8AC3E}">
        <p14:creationId xmlns:p14="http://schemas.microsoft.com/office/powerpoint/2010/main" val="969529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hlinkClick r:id="" action="ppaction://hlinkshowjump?jump=nextslide"/>
          </p:cNvPr>
          <p:cNvSpPr/>
          <p:nvPr/>
        </p:nvSpPr>
        <p:spPr>
          <a:xfrm>
            <a:off x="4038600" y="76200"/>
            <a:ext cx="685800" cy="685800"/>
          </a:xfrm>
          <a:prstGeom prst="ellipse">
            <a:avLst/>
          </a:prstGeom>
          <a:solidFill>
            <a:schemeClr val="accent1">
              <a:lumMod val="75000"/>
            </a:schemeClr>
          </a:solidFill>
          <a:ln>
            <a:solidFill>
              <a:schemeClr val="accent1">
                <a:lumMod val="50000"/>
              </a:schemeClr>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nvGrpSpPr>
          <p:cNvPr id="4" name="Group 3"/>
          <p:cNvGrpSpPr/>
          <p:nvPr/>
        </p:nvGrpSpPr>
        <p:grpSpPr>
          <a:xfrm>
            <a:off x="381000" y="685800"/>
            <a:ext cx="8153400" cy="5767316"/>
            <a:chOff x="3107240" y="3264542"/>
            <a:chExt cx="4782597" cy="3209283"/>
          </a:xfrm>
          <a:solidFill>
            <a:schemeClr val="accent1">
              <a:lumMod val="50000"/>
            </a:schemeClr>
          </a:solidFill>
        </p:grpSpPr>
        <p:sp>
          <p:nvSpPr>
            <p:cNvPr id="5" name="Half Frame 4"/>
            <p:cNvSpPr/>
            <p:nvPr/>
          </p:nvSpPr>
          <p:spPr>
            <a:xfrm>
              <a:off x="3107240" y="3264542"/>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Half Frame 5"/>
            <p:cNvSpPr/>
            <p:nvPr/>
          </p:nvSpPr>
          <p:spPr>
            <a:xfrm rot="5400000">
              <a:off x="6919137" y="3264668"/>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Half Frame 6"/>
            <p:cNvSpPr/>
            <p:nvPr/>
          </p:nvSpPr>
          <p:spPr>
            <a:xfrm rot="16200000">
              <a:off x="3107115" y="5503124"/>
              <a:ext cx="970826" cy="970575"/>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alf Frame 7"/>
            <p:cNvSpPr/>
            <p:nvPr/>
          </p:nvSpPr>
          <p:spPr>
            <a:xfrm rot="10800000">
              <a:off x="6919262" y="5502998"/>
              <a:ext cx="970575" cy="970826"/>
            </a:xfrm>
            <a:prstGeom prst="halfFrame">
              <a:avLst>
                <a:gd name="adj1" fmla="val 25770"/>
                <a:gd name="adj2" fmla="val 257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sp>
        <p:nvSpPr>
          <p:cNvPr id="9" name="Striped Right Arrow 8">
            <a:hlinkClick r:id="rId2" action="ppaction://hlinksldjump"/>
          </p:cNvPr>
          <p:cNvSpPr/>
          <p:nvPr/>
        </p:nvSpPr>
        <p:spPr>
          <a:xfrm flipH="1">
            <a:off x="228600" y="3429000"/>
            <a:ext cx="381000" cy="304800"/>
          </a:xfrm>
          <a:prstGeom prst="striped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651127442"/>
              </p:ext>
            </p:extLst>
          </p:nvPr>
        </p:nvGraphicFramePr>
        <p:xfrm>
          <a:off x="1132120" y="1376200"/>
          <a:ext cx="6640280" cy="4414999"/>
        </p:xfrm>
        <a:graphic>
          <a:graphicData uri="http://schemas.openxmlformats.org/drawingml/2006/table">
            <a:tbl>
              <a:tblPr rtl="1" firstRow="1" firstCol="1" bandRow="1">
                <a:tableStyleId>{21E4AEA4-8DFA-4A89-87EB-49C32662AFE0}</a:tableStyleId>
              </a:tblPr>
              <a:tblGrid>
                <a:gridCol w="3320140"/>
                <a:gridCol w="3320140"/>
              </a:tblGrid>
              <a:tr h="913879">
                <a:tc gridSpan="2">
                  <a:txBody>
                    <a:bodyPr/>
                    <a:lstStyle/>
                    <a:p>
                      <a:pPr marL="0" marR="0" algn="ctr" rtl="1">
                        <a:lnSpc>
                          <a:spcPct val="90000"/>
                        </a:lnSpc>
                        <a:spcBef>
                          <a:spcPts val="0"/>
                        </a:spcBef>
                        <a:spcAft>
                          <a:spcPts val="0"/>
                        </a:spcAft>
                      </a:pPr>
                      <a:r>
                        <a:rPr lang="fa-IR" sz="3200" dirty="0" smtClean="0">
                          <a:effectLst/>
                          <a:cs typeface="B Zar" pitchFamily="2" charset="-78"/>
                        </a:rPr>
                        <a:t>اختلاف فتاوا در وجوب </a:t>
                      </a:r>
                      <a:r>
                        <a:rPr lang="fa-IR" sz="3200" dirty="0">
                          <a:effectLst/>
                          <a:cs typeface="B Zar" pitchFamily="2" charset="-78"/>
                        </a:rPr>
                        <a:t>روزه قضای مادر بر پسر بزرگتر </a:t>
                      </a:r>
                      <a:endParaRPr lang="en-US" sz="3200" dirty="0">
                        <a:effectLst/>
                        <a:latin typeface="Times New Roman"/>
                        <a:ea typeface="Times New Roman"/>
                        <a:cs typeface="B Zar" pitchFamily="2" charset="-78"/>
                      </a:endParaRPr>
                    </a:p>
                  </a:txBody>
                  <a:tcPr marL="63305" marR="63305" marT="0" marB="0" anchor="ctr"/>
                </a:tc>
                <a:tc hMerge="1">
                  <a:txBody>
                    <a:bodyPr/>
                    <a:lstStyle/>
                    <a:p>
                      <a:endParaRPr lang="en-US"/>
                    </a:p>
                  </a:txBody>
                  <a:tcPr/>
                </a:tc>
              </a:tr>
              <a:tr h="1149349">
                <a:tc>
                  <a:txBody>
                    <a:bodyPr/>
                    <a:lstStyle/>
                    <a:p>
                      <a:pPr marL="0" marR="0" algn="justLow" rtl="1">
                        <a:lnSpc>
                          <a:spcPct val="130000"/>
                        </a:lnSpc>
                        <a:spcBef>
                          <a:spcPts val="0"/>
                        </a:spcBef>
                        <a:spcAft>
                          <a:spcPts val="0"/>
                        </a:spcAft>
                      </a:pPr>
                      <a:r>
                        <a:rPr lang="fa-IR" sz="2400" dirty="0">
                          <a:effectLst/>
                          <a:cs typeface="B Zar" pitchFamily="2" charset="-78"/>
                        </a:rPr>
                        <a:t>بنابراحتياط، واجب است.</a:t>
                      </a:r>
                      <a:endParaRPr lang="en-US" sz="2400" dirty="0">
                        <a:effectLst/>
                        <a:latin typeface="Times New Roman"/>
                        <a:ea typeface="Times New Roman"/>
                        <a:cs typeface="B Zar" pitchFamily="2" charset="-78"/>
                      </a:endParaRPr>
                    </a:p>
                  </a:txBody>
                  <a:tcPr marL="63305" marR="63305" marT="0" marB="0" anchor="ctr"/>
                </a:tc>
                <a:tc>
                  <a:txBody>
                    <a:bodyPr/>
                    <a:lstStyle/>
                    <a:p>
                      <a:pPr marL="0" marR="0" algn="justLow" rtl="1">
                        <a:lnSpc>
                          <a:spcPct val="130000"/>
                        </a:lnSpc>
                        <a:spcBef>
                          <a:spcPts val="0"/>
                        </a:spcBef>
                        <a:spcAft>
                          <a:spcPts val="0"/>
                        </a:spcAft>
                      </a:pPr>
                      <a:r>
                        <a:rPr lang="fa-IR" sz="2000" dirty="0">
                          <a:effectLst/>
                          <a:cs typeface="B Zar" pitchFamily="2" charset="-78"/>
                        </a:rPr>
                        <a:t>آیات عظام: صافی، فاضل، گلپایگانی، مکارم، بهجت، خامنه‌اى</a:t>
                      </a:r>
                      <a:endParaRPr lang="en-US" sz="1600" dirty="0">
                        <a:effectLst/>
                        <a:latin typeface="IranNastaliq"/>
                        <a:ea typeface="Times New Roman"/>
                        <a:cs typeface="B Zar" pitchFamily="2" charset="-78"/>
                      </a:endParaRPr>
                    </a:p>
                  </a:txBody>
                  <a:tcPr marL="63305" marR="63305" marT="0" marB="0" anchor="ctr"/>
                </a:tc>
              </a:tr>
              <a:tr h="1202422">
                <a:tc>
                  <a:txBody>
                    <a:bodyPr/>
                    <a:lstStyle/>
                    <a:p>
                      <a:pPr marL="0" marR="0" algn="justLow" rtl="1">
                        <a:lnSpc>
                          <a:spcPct val="130000"/>
                        </a:lnSpc>
                        <a:spcBef>
                          <a:spcPts val="0"/>
                        </a:spcBef>
                        <a:spcAft>
                          <a:spcPts val="0"/>
                        </a:spcAft>
                      </a:pPr>
                      <a:r>
                        <a:rPr lang="fa-IR" sz="2400" dirty="0">
                          <a:effectLst/>
                          <a:cs typeface="B Zar" pitchFamily="2" charset="-78"/>
                        </a:rPr>
                        <a:t>واجب نیست.</a:t>
                      </a:r>
                      <a:endParaRPr lang="en-US" sz="2400" dirty="0">
                        <a:effectLst/>
                        <a:latin typeface="Times New Roman"/>
                        <a:ea typeface="Times New Roman"/>
                        <a:cs typeface="B Zar" pitchFamily="2" charset="-78"/>
                      </a:endParaRPr>
                    </a:p>
                  </a:txBody>
                  <a:tcPr marL="63305" marR="63305" marT="0" marB="0" anchor="ctr"/>
                </a:tc>
                <a:tc>
                  <a:txBody>
                    <a:bodyPr/>
                    <a:lstStyle/>
                    <a:p>
                      <a:pPr marL="0" marR="0" algn="justLow" rtl="1">
                        <a:lnSpc>
                          <a:spcPct val="130000"/>
                        </a:lnSpc>
                        <a:spcBef>
                          <a:spcPts val="0"/>
                        </a:spcBef>
                        <a:spcAft>
                          <a:spcPts val="0"/>
                        </a:spcAft>
                      </a:pPr>
                      <a:r>
                        <a:rPr lang="fa-IR" sz="2400" dirty="0">
                          <a:effectLst/>
                          <a:cs typeface="B Zar" pitchFamily="2" charset="-78"/>
                        </a:rPr>
                        <a:t>آیات عظام: خویی، تبریزی، امام خمینی، سیستانی، زنجانی</a:t>
                      </a:r>
                      <a:endParaRPr lang="en-US" sz="2400" dirty="0">
                        <a:effectLst/>
                        <a:latin typeface="Times New Roman"/>
                        <a:ea typeface="Times New Roman"/>
                        <a:cs typeface="B Zar" pitchFamily="2" charset="-78"/>
                      </a:endParaRPr>
                    </a:p>
                  </a:txBody>
                  <a:tcPr marL="63305" marR="63305" marT="0" marB="0" anchor="ctr"/>
                </a:tc>
              </a:tr>
              <a:tr h="1149349">
                <a:tc>
                  <a:txBody>
                    <a:bodyPr/>
                    <a:lstStyle/>
                    <a:p>
                      <a:pPr marL="0" marR="0" algn="just" rtl="1">
                        <a:lnSpc>
                          <a:spcPct val="130000"/>
                        </a:lnSpc>
                        <a:spcBef>
                          <a:spcPts val="0"/>
                        </a:spcBef>
                        <a:spcAft>
                          <a:spcPts val="0"/>
                        </a:spcAft>
                      </a:pPr>
                      <a:r>
                        <a:rPr lang="fa-IR" sz="2400" dirty="0">
                          <a:effectLst/>
                          <a:cs typeface="B Zar" pitchFamily="2" charset="-78"/>
                        </a:rPr>
                        <a:t>واجب است.</a:t>
                      </a:r>
                      <a:endParaRPr lang="en-US" sz="2400" dirty="0">
                        <a:effectLst/>
                        <a:latin typeface="Times New Roman"/>
                        <a:ea typeface="Times New Roman"/>
                        <a:cs typeface="B Zar" pitchFamily="2" charset="-78"/>
                      </a:endParaRPr>
                    </a:p>
                  </a:txBody>
                  <a:tcPr marL="63305" marR="63305" marT="0" marB="0" anchor="ctr"/>
                </a:tc>
                <a:tc>
                  <a:txBody>
                    <a:bodyPr/>
                    <a:lstStyle/>
                    <a:p>
                      <a:pPr marL="0" marR="0" algn="just" rtl="1">
                        <a:lnSpc>
                          <a:spcPct val="130000"/>
                        </a:lnSpc>
                        <a:spcBef>
                          <a:spcPts val="0"/>
                        </a:spcBef>
                        <a:spcAft>
                          <a:spcPts val="0"/>
                        </a:spcAft>
                      </a:pPr>
                      <a:r>
                        <a:rPr lang="fa-IR" sz="2400" dirty="0">
                          <a:effectLst/>
                          <a:cs typeface="B Zar" pitchFamily="2" charset="-78"/>
                        </a:rPr>
                        <a:t>آيت الله اراکي، آيت الله نوري</a:t>
                      </a:r>
                      <a:endParaRPr lang="en-US" sz="2400" dirty="0">
                        <a:effectLst/>
                        <a:latin typeface="Times New Roman"/>
                        <a:ea typeface="Times New Roman"/>
                        <a:cs typeface="B Zar" pitchFamily="2" charset="-78"/>
                      </a:endParaRPr>
                    </a:p>
                  </a:txBody>
                  <a:tcPr marL="63305" marR="63305" marT="0" marB="0" anchor="ctr"/>
                </a:tc>
              </a:tr>
            </a:tbl>
          </a:graphicData>
        </a:graphic>
      </p:graphicFrame>
      <p:sp>
        <p:nvSpPr>
          <p:cNvPr id="12" name="Rectangle 11">
            <a:hlinkClick r:id="rId2" action="ppaction://hlinksldjump"/>
          </p:cNvPr>
          <p:cNvSpPr/>
          <p:nvPr/>
        </p:nvSpPr>
        <p:spPr>
          <a:xfrm>
            <a:off x="-228600" y="-228600"/>
            <a:ext cx="9906000" cy="7391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003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withEffect">
                                  <p:stCondLst>
                                    <p:cond delay="0"/>
                                  </p:stCondLst>
                                  <p:childTnLst>
                                    <p:animClr clrSpc="rgb" dir="cw">
                                      <p:cBhvr override="childStyle">
                                        <p:cTn id="6" dur="500" autoRev="1" fill="remove"/>
                                        <p:tgtEl>
                                          <p:spTgt spid="2"/>
                                        </p:tgtEl>
                                        <p:attrNameLst>
                                          <p:attrName>style.color</p:attrName>
                                        </p:attrNameLst>
                                      </p:cBhvr>
                                      <p:to>
                                        <a:schemeClr val="bg1"/>
                                      </p:to>
                                    </p:animClr>
                                    <p:animClr clrSpc="rgb" dir="cw">
                                      <p:cBhvr>
                                        <p:cTn id="7" dur="500" autoRev="1" fill="remove"/>
                                        <p:tgtEl>
                                          <p:spTgt spid="2"/>
                                        </p:tgtEl>
                                        <p:attrNameLst>
                                          <p:attrName>fillcolor</p:attrName>
                                        </p:attrNameLst>
                                      </p:cBhvr>
                                      <p:to>
                                        <a:schemeClr val="bg1"/>
                                      </p:to>
                                    </p:animClr>
                                    <p:set>
                                      <p:cBhvr>
                                        <p:cTn id="8" dur="500" autoRev="1" fill="remove"/>
                                        <p:tgtEl>
                                          <p:spTgt spid="2"/>
                                        </p:tgtEl>
                                        <p:attrNameLst>
                                          <p:attrName>fill.type</p:attrName>
                                        </p:attrNameLst>
                                      </p:cBhvr>
                                      <p:to>
                                        <p:strVal val="solid"/>
                                      </p:to>
                                    </p:set>
                                    <p:set>
                                      <p:cBhvr>
                                        <p:cTn id="9" dur="500" autoRev="1" fill="remove"/>
                                        <p:tgtEl>
                                          <p:spTgt spid="2"/>
                                        </p:tgtEl>
                                        <p:attrNameLst>
                                          <p:attrName>fill.on</p:attrName>
                                        </p:attrNameLst>
                                      </p:cBhvr>
                                      <p:to>
                                        <p:strVal val="true"/>
                                      </p:to>
                                    </p:set>
                                  </p:childTnLst>
                                </p:cTn>
                              </p:par>
                            </p:childTnLst>
                          </p:cTn>
                        </p:par>
                        <p:par>
                          <p:cTn id="10" fill="hold">
                            <p:stCondLst>
                              <p:cond delay="1000"/>
                            </p:stCondLst>
                            <p:childTnLst>
                              <p:par>
                                <p:cTn id="11" presetID="26"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par>
                          <p:cTn id="27" fill="hold">
                            <p:stCondLst>
                              <p:cond delay="3000"/>
                            </p:stCondLst>
                            <p:childTnLst>
                              <p:par>
                                <p:cTn id="28" presetID="14" presetClass="entr" presetSubtype="10" fill="hold"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randombar(horizontal)">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
          <p:cNvSpPr/>
          <p:nvPr/>
        </p:nvSpPr>
        <p:spPr>
          <a:xfrm rot="5400000">
            <a:off x="2438401" y="-914399"/>
            <a:ext cx="3733797" cy="8001000"/>
          </a:xfrm>
          <a:custGeom>
            <a:avLst/>
            <a:gdLst>
              <a:gd name="connsiteX0" fmla="*/ 0 w 1991320"/>
              <a:gd name="connsiteY0" fmla="*/ 199132 h 4064000"/>
              <a:gd name="connsiteX1" fmla="*/ 199132 w 1991320"/>
              <a:gd name="connsiteY1" fmla="*/ 0 h 4064000"/>
              <a:gd name="connsiteX2" fmla="*/ 1792188 w 1991320"/>
              <a:gd name="connsiteY2" fmla="*/ 0 h 4064000"/>
              <a:gd name="connsiteX3" fmla="*/ 1991320 w 1991320"/>
              <a:gd name="connsiteY3" fmla="*/ 199132 h 4064000"/>
              <a:gd name="connsiteX4" fmla="*/ 1991320 w 1991320"/>
              <a:gd name="connsiteY4" fmla="*/ 3864868 h 4064000"/>
              <a:gd name="connsiteX5" fmla="*/ 1792188 w 1991320"/>
              <a:gd name="connsiteY5" fmla="*/ 4064000 h 4064000"/>
              <a:gd name="connsiteX6" fmla="*/ 199132 w 1991320"/>
              <a:gd name="connsiteY6" fmla="*/ 4064000 h 4064000"/>
              <a:gd name="connsiteX7" fmla="*/ 0 w 1991320"/>
              <a:gd name="connsiteY7" fmla="*/ 3864868 h 4064000"/>
              <a:gd name="connsiteX8" fmla="*/ 0 w 1991320"/>
              <a:gd name="connsiteY8" fmla="*/ 199132 h 40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1320" h="4064000">
                <a:moveTo>
                  <a:pt x="0" y="199132"/>
                </a:moveTo>
                <a:cubicBezTo>
                  <a:pt x="0" y="89154"/>
                  <a:pt x="89154" y="0"/>
                  <a:pt x="199132" y="0"/>
                </a:cubicBezTo>
                <a:lnTo>
                  <a:pt x="1792188" y="0"/>
                </a:lnTo>
                <a:cubicBezTo>
                  <a:pt x="1902166" y="0"/>
                  <a:pt x="1991320" y="89154"/>
                  <a:pt x="1991320" y="199132"/>
                </a:cubicBezTo>
                <a:lnTo>
                  <a:pt x="1991320" y="3864868"/>
                </a:lnTo>
                <a:cubicBezTo>
                  <a:pt x="1991320" y="3974846"/>
                  <a:pt x="1902166" y="4064000"/>
                  <a:pt x="1792188" y="4064000"/>
                </a:cubicBezTo>
                <a:lnTo>
                  <a:pt x="199132" y="4064000"/>
                </a:lnTo>
                <a:cubicBezTo>
                  <a:pt x="89154" y="4064000"/>
                  <a:pt x="0" y="3974846"/>
                  <a:pt x="0" y="3864868"/>
                </a:cubicBezTo>
                <a:lnTo>
                  <a:pt x="0" y="199132"/>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284480" tIns="1910080" rIns="284480" bIns="1097280" numCol="1" spcCol="1270" anchor="ctr" anchorCtr="0">
            <a:noAutofit/>
          </a:bodyPr>
          <a:lstStyle/>
          <a:p>
            <a:pPr lvl="0" algn="ctr" defTabSz="1778000">
              <a:lnSpc>
                <a:spcPct val="90000"/>
              </a:lnSpc>
              <a:spcBef>
                <a:spcPct val="0"/>
              </a:spcBef>
              <a:spcAft>
                <a:spcPct val="35000"/>
              </a:spcAft>
            </a:pPr>
            <a:endParaRPr lang="en-US" sz="4000" kern="1200"/>
          </a:p>
        </p:txBody>
      </p:sp>
      <p:sp>
        <p:nvSpPr>
          <p:cNvPr id="3" name="Oval 2"/>
          <p:cNvSpPr/>
          <p:nvPr/>
        </p:nvSpPr>
        <p:spPr>
          <a:xfrm rot="5400000">
            <a:off x="5853913" y="1586713"/>
            <a:ext cx="1628094" cy="3123280"/>
          </a:xfrm>
          <a:prstGeom prst="ellipse">
            <a:avLst/>
          </a:prstGeom>
          <a:scene3d>
            <a:camera prst="orthographicFront">
              <a:rot lat="0" lon="0" rev="0"/>
            </a:camera>
            <a:lightRig rig="contrasting" dir="t">
              <a:rot lat="0" lon="0" rev="1200000"/>
            </a:lightRig>
          </a:scene3d>
          <a:sp3d z="300000" contourW="19050" prstMaterial="metal">
            <a:bevelT w="88900" h="203200"/>
            <a:bevelB w="165100" h="254000"/>
          </a:sp3d>
        </p:spPr>
        <p:style>
          <a:lnRef idx="0">
            <a:schemeClr val="lt1">
              <a:hueOff val="0"/>
              <a:satOff val="0"/>
              <a:lumOff val="0"/>
              <a:alphaOff val="0"/>
            </a:schemeClr>
          </a:lnRef>
          <a:fillRef idx="1">
            <a:schemeClr val="accent1">
              <a:tint val="50000"/>
              <a:hueOff val="0"/>
              <a:satOff val="0"/>
              <a:lumOff val="0"/>
              <a:alphaOff val="0"/>
            </a:schemeClr>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4" name="Rectangle 3"/>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Oval 4"/>
          <p:cNvSpPr/>
          <p:nvPr/>
        </p:nvSpPr>
        <p:spPr>
          <a:xfrm>
            <a:off x="7924800" y="5679132"/>
            <a:ext cx="685800" cy="6858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334000" y="2743200"/>
            <a:ext cx="2577950" cy="830997"/>
          </a:xfrm>
          <a:prstGeom prst="rect">
            <a:avLst/>
          </a:prstGeom>
        </p:spPr>
        <p:txBody>
          <a:bodyPr wrap="none">
            <a:spAutoFit/>
          </a:bodyPr>
          <a:lstStyle/>
          <a:p>
            <a:pPr lvl="0"/>
            <a:r>
              <a:rPr lang="fa-IR" sz="4800" b="1" spc="50" dirty="0">
                <a:ln w="11430"/>
                <a:solidFill>
                  <a:srgbClr val="0070C0"/>
                </a:solidFill>
                <a:cs typeface="B Zar" pitchFamily="2" charset="-78"/>
              </a:rPr>
              <a:t>روزة مسافر</a:t>
            </a:r>
          </a:p>
        </p:txBody>
      </p:sp>
      <p:sp>
        <p:nvSpPr>
          <p:cNvPr id="7" name="Rectangle 6"/>
          <p:cNvSpPr/>
          <p:nvPr/>
        </p:nvSpPr>
        <p:spPr>
          <a:xfrm>
            <a:off x="3312294" y="2222372"/>
            <a:ext cx="473206" cy="400110"/>
          </a:xfrm>
          <a:prstGeom prst="rect">
            <a:avLst/>
          </a:prstGeom>
        </p:spPr>
        <p:txBody>
          <a:bodyPr wrap="none">
            <a:spAutoFit/>
          </a:bodyPr>
          <a:lstStyle/>
          <a:p>
            <a:pPr marL="285750" lvl="0" indent="-285750" algn="ctr">
              <a:buFont typeface="Wingdings" pitchFamily="2" charset="2"/>
              <a:buChar char="§"/>
            </a:pPr>
            <a:endParaRPr lang="fa-IR" sz="2000" b="1" dirty="0">
              <a:solidFill>
                <a:srgbClr val="7030A0"/>
              </a:solidFill>
              <a:cs typeface="B Nazanin" pitchFamily="2" charset="-78"/>
            </a:endParaRPr>
          </a:p>
        </p:txBody>
      </p:sp>
      <p:sp>
        <p:nvSpPr>
          <p:cNvPr id="8" name="Rectangle 7"/>
          <p:cNvSpPr/>
          <p:nvPr/>
        </p:nvSpPr>
        <p:spPr>
          <a:xfrm>
            <a:off x="2743228" y="2591704"/>
            <a:ext cx="473206" cy="400110"/>
          </a:xfrm>
          <a:prstGeom prst="rect">
            <a:avLst/>
          </a:prstGeom>
        </p:spPr>
        <p:txBody>
          <a:bodyPr wrap="none">
            <a:spAutoFit/>
          </a:bodyPr>
          <a:lstStyle/>
          <a:p>
            <a:pPr marL="285750" lvl="0" indent="-285750" algn="ctr">
              <a:buFont typeface="Wingdings" pitchFamily="2" charset="2"/>
              <a:buChar char="§"/>
            </a:pPr>
            <a:endParaRPr lang="en-US" sz="2000" b="1" dirty="0">
              <a:solidFill>
                <a:srgbClr val="7030A0"/>
              </a:solidFill>
              <a:cs typeface="B Nazanin" pitchFamily="2" charset="-78"/>
            </a:endParaRPr>
          </a:p>
        </p:txBody>
      </p:sp>
      <p:sp>
        <p:nvSpPr>
          <p:cNvPr id="9" name="Rectangle 8"/>
          <p:cNvSpPr/>
          <p:nvPr/>
        </p:nvSpPr>
        <p:spPr>
          <a:xfrm>
            <a:off x="3568775" y="2984372"/>
            <a:ext cx="473206" cy="400110"/>
          </a:xfrm>
          <a:prstGeom prst="rect">
            <a:avLst/>
          </a:prstGeom>
        </p:spPr>
        <p:txBody>
          <a:bodyPr wrap="none">
            <a:spAutoFit/>
          </a:bodyPr>
          <a:lstStyle/>
          <a:p>
            <a:pPr marL="285750" lvl="0" indent="-285750" algn="ctr">
              <a:buFont typeface="Wingdings" pitchFamily="2" charset="2"/>
              <a:buChar char="§"/>
            </a:pPr>
            <a:endParaRPr lang="en-US" sz="2000" b="1" dirty="0">
              <a:solidFill>
                <a:srgbClr val="7030A0"/>
              </a:solidFill>
              <a:cs typeface="B Nazanin" pitchFamily="2" charset="-78"/>
            </a:endParaRPr>
          </a:p>
        </p:txBody>
      </p:sp>
      <p:sp>
        <p:nvSpPr>
          <p:cNvPr id="10" name="Rectangle 9"/>
          <p:cNvSpPr/>
          <p:nvPr/>
        </p:nvSpPr>
        <p:spPr>
          <a:xfrm>
            <a:off x="457200" y="1600200"/>
            <a:ext cx="4572000" cy="3108543"/>
          </a:xfrm>
          <a:prstGeom prst="rect">
            <a:avLst/>
          </a:prstGeom>
        </p:spPr>
        <p:txBody>
          <a:bodyPr>
            <a:spAutoFit/>
          </a:bodyPr>
          <a:lstStyle/>
          <a:p>
            <a:pPr algn="justLow"/>
            <a:r>
              <a:rPr lang="fa-IR" sz="2800" b="1" dirty="0">
                <a:solidFill>
                  <a:schemeClr val="bg1"/>
                </a:solidFill>
                <a:cs typeface="B Zar" pitchFamily="2" charset="-78"/>
              </a:rPr>
              <a:t>مسافری که باید نمازهای چهار رکعتی را در سفر، دو رکعت بخواند، نباید در آن سفر روزه بگیرد ولی باید قضای آن را بجا آورد و مسافری که نمازش را تمام می‌خواند؛ مثل کسی که شغل او سفر است، باید در سفر روزه بگیرد.</a:t>
            </a:r>
          </a:p>
        </p:txBody>
      </p:sp>
    </p:spTree>
    <p:extLst>
      <p:ext uri="{BB962C8B-B14F-4D97-AF65-F5344CB8AC3E}">
        <p14:creationId xmlns:p14="http://schemas.microsoft.com/office/powerpoint/2010/main" val="54064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5"/>
                                        </p:tgtEl>
                                        <p:attrNameLst>
                                          <p:attrName>style.color</p:attrName>
                                        </p:attrNameLst>
                                      </p:cBhvr>
                                      <p:to>
                                        <a:schemeClr val="bg1"/>
                                      </p:to>
                                    </p:animClr>
                                    <p:animClr clrSpc="rgb" dir="cw">
                                      <p:cBhvr>
                                        <p:cTn id="7" dur="250" autoRev="1" fill="remove"/>
                                        <p:tgtEl>
                                          <p:spTgt spid="5"/>
                                        </p:tgtEl>
                                        <p:attrNameLst>
                                          <p:attrName>fillcolor</p:attrName>
                                        </p:attrNameLst>
                                      </p:cBhvr>
                                      <p:to>
                                        <a:schemeClr val="bg1"/>
                                      </p:to>
                                    </p:animClr>
                                    <p:set>
                                      <p:cBhvr>
                                        <p:cTn id="8" dur="250" autoRev="1" fill="remove"/>
                                        <p:tgtEl>
                                          <p:spTgt spid="5"/>
                                        </p:tgtEl>
                                        <p:attrNameLst>
                                          <p:attrName>fill.type</p:attrName>
                                        </p:attrNameLst>
                                      </p:cBhvr>
                                      <p:to>
                                        <p:strVal val="solid"/>
                                      </p:to>
                                    </p:set>
                                    <p:set>
                                      <p:cBhvr>
                                        <p:cTn id="9" dur="250" autoRev="1" fill="remove"/>
                                        <p:tgtEl>
                                          <p:spTgt spid="5"/>
                                        </p:tgtEl>
                                        <p:attrNameLst>
                                          <p:attrName>fill.on</p:attrName>
                                        </p:attrNameLst>
                                      </p:cBhvr>
                                      <p:to>
                                        <p:strVal val="true"/>
                                      </p:to>
                                    </p:set>
                                  </p:childTnLst>
                                </p:cTn>
                              </p:par>
                            </p:childTnLst>
                          </p:cTn>
                        </p:par>
                        <p:par>
                          <p:cTn id="10" fill="hold">
                            <p:stCondLst>
                              <p:cond delay="500"/>
                            </p:stCondLst>
                            <p:childTnLst>
                              <p:par>
                                <p:cTn id="11" presetID="2" presetClass="entr" presetSubtype="8"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2000" fill="hold"/>
                                        <p:tgtEl>
                                          <p:spTgt spid="2"/>
                                        </p:tgtEl>
                                        <p:attrNameLst>
                                          <p:attrName>ppt_x</p:attrName>
                                        </p:attrNameLst>
                                      </p:cBhvr>
                                      <p:tavLst>
                                        <p:tav tm="0">
                                          <p:val>
                                            <p:strVal val="0-#ppt_w/2"/>
                                          </p:val>
                                        </p:tav>
                                        <p:tav tm="100000">
                                          <p:val>
                                            <p:strVal val="#ppt_x"/>
                                          </p:val>
                                        </p:tav>
                                      </p:tavLst>
                                    </p:anim>
                                    <p:anim calcmode="lin" valueType="num">
                                      <p:cBhvr additive="base">
                                        <p:cTn id="14" dur="2000" fill="hold"/>
                                        <p:tgtEl>
                                          <p:spTgt spid="2"/>
                                        </p:tgtEl>
                                        <p:attrNameLst>
                                          <p:attrName>ppt_y</p:attrName>
                                        </p:attrNameLst>
                                      </p:cBhvr>
                                      <p:tavLst>
                                        <p:tav tm="0">
                                          <p:val>
                                            <p:strVal val="#ppt_y"/>
                                          </p:val>
                                        </p:tav>
                                        <p:tav tm="100000">
                                          <p:val>
                                            <p:strVal val="#ppt_y"/>
                                          </p:val>
                                        </p:tav>
                                      </p:tavLst>
                                    </p:anim>
                                  </p:childTnLst>
                                </p:cTn>
                              </p:par>
                            </p:childTnLst>
                          </p:cTn>
                        </p:par>
                        <p:par>
                          <p:cTn id="15" fill="hold">
                            <p:stCondLst>
                              <p:cond delay="2500"/>
                            </p:stCondLst>
                            <p:childTnLst>
                              <p:par>
                                <p:cTn id="16" presetID="2" presetClass="entr" presetSubtype="1"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1000" fill="hold"/>
                                        <p:tgtEl>
                                          <p:spTgt spid="3"/>
                                        </p:tgtEl>
                                        <p:attrNameLst>
                                          <p:attrName>ppt_x</p:attrName>
                                        </p:attrNameLst>
                                      </p:cBhvr>
                                      <p:tavLst>
                                        <p:tav tm="0">
                                          <p:val>
                                            <p:strVal val="#ppt_x"/>
                                          </p:val>
                                        </p:tav>
                                        <p:tav tm="100000">
                                          <p:val>
                                            <p:strVal val="#ppt_x"/>
                                          </p:val>
                                        </p:tav>
                                      </p:tavLst>
                                    </p:anim>
                                    <p:anim calcmode="lin" valueType="num">
                                      <p:cBhvr additive="base">
                                        <p:cTn id="19" dur="1000" fill="hold"/>
                                        <p:tgtEl>
                                          <p:spTgt spid="3"/>
                                        </p:tgtEl>
                                        <p:attrNameLst>
                                          <p:attrName>ppt_y</p:attrName>
                                        </p:attrNameLst>
                                      </p:cBhvr>
                                      <p:tavLst>
                                        <p:tav tm="0">
                                          <p:val>
                                            <p:strVal val="0-#ppt_h/2"/>
                                          </p:val>
                                        </p:tav>
                                        <p:tav tm="100000">
                                          <p:val>
                                            <p:strVal val="#ppt_y"/>
                                          </p:val>
                                        </p:tav>
                                      </p:tavLst>
                                    </p:anim>
                                  </p:childTnLst>
                                </p:cTn>
                              </p:par>
                            </p:childTnLst>
                          </p:cTn>
                        </p:par>
                        <p:par>
                          <p:cTn id="20" fill="hold">
                            <p:stCondLst>
                              <p:cond delay="3500"/>
                            </p:stCondLst>
                            <p:childTnLst>
                              <p:par>
                                <p:cTn id="21" presetID="2" presetClass="entr" presetSubtype="1"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2000" fill="hold"/>
                                        <p:tgtEl>
                                          <p:spTgt spid="6"/>
                                        </p:tgtEl>
                                        <p:attrNameLst>
                                          <p:attrName>ppt_x</p:attrName>
                                        </p:attrNameLst>
                                      </p:cBhvr>
                                      <p:tavLst>
                                        <p:tav tm="0">
                                          <p:val>
                                            <p:strVal val="#ppt_x"/>
                                          </p:val>
                                        </p:tav>
                                        <p:tav tm="100000">
                                          <p:val>
                                            <p:strVal val="#ppt_x"/>
                                          </p:val>
                                        </p:tav>
                                      </p:tavLst>
                                    </p:anim>
                                    <p:anim calcmode="lin" valueType="num">
                                      <p:cBhvr additive="base">
                                        <p:cTn id="24" dur="2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nodePh="1">
                                  <p:stCondLst>
                                    <p:cond delay="0"/>
                                  </p:stCondLst>
                                  <p:endCondLst>
                                    <p:cond evt="begin" delay="0">
                                      <p:tn val="27"/>
                                    </p:cond>
                                  </p:endCondLst>
                                  <p:childTnLst>
                                    <p:set>
                                      <p:cBhvr>
                                        <p:cTn id="28" dur="1" fill="hold">
                                          <p:stCondLst>
                                            <p:cond delay="0"/>
                                          </p:stCondLst>
                                        </p:cTn>
                                        <p:tgtEl>
                                          <p:spTgt spid="7"/>
                                        </p:tgtEl>
                                        <p:attrNameLst>
                                          <p:attrName>style.visibility</p:attrName>
                                        </p:attrNameLst>
                                      </p:cBhvr>
                                      <p:to>
                                        <p:strVal val="visible"/>
                                      </p:to>
                                    </p:set>
                                    <p:anim calcmode="lin" valueType="num">
                                      <p:cBhvr>
                                        <p:cTn id="29" dur="2000" fill="hold"/>
                                        <p:tgtEl>
                                          <p:spTgt spid="7"/>
                                        </p:tgtEl>
                                        <p:attrNameLst>
                                          <p:attrName>ppt_w</p:attrName>
                                        </p:attrNameLst>
                                      </p:cBhvr>
                                      <p:tavLst>
                                        <p:tav tm="0">
                                          <p:val>
                                            <p:fltVal val="0"/>
                                          </p:val>
                                        </p:tav>
                                        <p:tav tm="100000">
                                          <p:val>
                                            <p:strVal val="#ppt_w"/>
                                          </p:val>
                                        </p:tav>
                                      </p:tavLst>
                                    </p:anim>
                                    <p:anim calcmode="lin" valueType="num">
                                      <p:cBhvr>
                                        <p:cTn id="30" dur="2000" fill="hold"/>
                                        <p:tgtEl>
                                          <p:spTgt spid="7"/>
                                        </p:tgtEl>
                                        <p:attrNameLst>
                                          <p:attrName>ppt_h</p:attrName>
                                        </p:attrNameLst>
                                      </p:cBhvr>
                                      <p:tavLst>
                                        <p:tav tm="0">
                                          <p:val>
                                            <p:fltVal val="0"/>
                                          </p:val>
                                        </p:tav>
                                        <p:tav tm="100000">
                                          <p:val>
                                            <p:strVal val="#ppt_h"/>
                                          </p:val>
                                        </p:tav>
                                      </p:tavLst>
                                    </p:anim>
                                    <p:anim calcmode="lin" valueType="num">
                                      <p:cBhvr>
                                        <p:cTn id="31" dur="2000" fill="hold"/>
                                        <p:tgtEl>
                                          <p:spTgt spid="7"/>
                                        </p:tgtEl>
                                        <p:attrNameLst>
                                          <p:attrName>style.rotation</p:attrName>
                                        </p:attrNameLst>
                                      </p:cBhvr>
                                      <p:tavLst>
                                        <p:tav tm="0">
                                          <p:val>
                                            <p:fltVal val="90"/>
                                          </p:val>
                                        </p:tav>
                                        <p:tav tm="100000">
                                          <p:val>
                                            <p:fltVal val="0"/>
                                          </p:val>
                                        </p:tav>
                                      </p:tavLst>
                                    </p:anim>
                                    <p:animEffect transition="in" filter="fade">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nodePh="1">
                                  <p:stCondLst>
                                    <p:cond delay="0"/>
                                  </p:stCondLst>
                                  <p:endCondLst>
                                    <p:cond evt="begin" delay="0">
                                      <p:tn val="35"/>
                                    </p:cond>
                                  </p:endCondLst>
                                  <p:childTnLst>
                                    <p:set>
                                      <p:cBhvr>
                                        <p:cTn id="36" dur="1" fill="hold">
                                          <p:stCondLst>
                                            <p:cond delay="0"/>
                                          </p:stCondLst>
                                        </p:cTn>
                                        <p:tgtEl>
                                          <p:spTgt spid="8"/>
                                        </p:tgtEl>
                                        <p:attrNameLst>
                                          <p:attrName>style.visibility</p:attrName>
                                        </p:attrNameLst>
                                      </p:cBhvr>
                                      <p:to>
                                        <p:strVal val="visible"/>
                                      </p:to>
                                    </p:set>
                                    <p:anim calcmode="lin" valueType="num">
                                      <p:cBhvr>
                                        <p:cTn id="37" dur="2000" fill="hold"/>
                                        <p:tgtEl>
                                          <p:spTgt spid="8"/>
                                        </p:tgtEl>
                                        <p:attrNameLst>
                                          <p:attrName>ppt_w</p:attrName>
                                        </p:attrNameLst>
                                      </p:cBhvr>
                                      <p:tavLst>
                                        <p:tav tm="0">
                                          <p:val>
                                            <p:fltVal val="0"/>
                                          </p:val>
                                        </p:tav>
                                        <p:tav tm="100000">
                                          <p:val>
                                            <p:strVal val="#ppt_w"/>
                                          </p:val>
                                        </p:tav>
                                      </p:tavLst>
                                    </p:anim>
                                    <p:anim calcmode="lin" valueType="num">
                                      <p:cBhvr>
                                        <p:cTn id="38" dur="2000" fill="hold"/>
                                        <p:tgtEl>
                                          <p:spTgt spid="8"/>
                                        </p:tgtEl>
                                        <p:attrNameLst>
                                          <p:attrName>ppt_h</p:attrName>
                                        </p:attrNameLst>
                                      </p:cBhvr>
                                      <p:tavLst>
                                        <p:tav tm="0">
                                          <p:val>
                                            <p:fltVal val="0"/>
                                          </p:val>
                                        </p:tav>
                                        <p:tav tm="100000">
                                          <p:val>
                                            <p:strVal val="#ppt_h"/>
                                          </p:val>
                                        </p:tav>
                                      </p:tavLst>
                                    </p:anim>
                                    <p:anim calcmode="lin" valueType="num">
                                      <p:cBhvr>
                                        <p:cTn id="39" dur="2000" fill="hold"/>
                                        <p:tgtEl>
                                          <p:spTgt spid="8"/>
                                        </p:tgtEl>
                                        <p:attrNameLst>
                                          <p:attrName>style.rotation</p:attrName>
                                        </p:attrNameLst>
                                      </p:cBhvr>
                                      <p:tavLst>
                                        <p:tav tm="0">
                                          <p:val>
                                            <p:fltVal val="90"/>
                                          </p:val>
                                        </p:tav>
                                        <p:tav tm="100000">
                                          <p:val>
                                            <p:fltVal val="0"/>
                                          </p:val>
                                        </p:tav>
                                      </p:tavLst>
                                    </p:anim>
                                    <p:animEffect transition="in" filter="fade">
                                      <p:cBhvr>
                                        <p:cTn id="40" dur="2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nodePh="1">
                                  <p:stCondLst>
                                    <p:cond delay="0"/>
                                  </p:stCondLst>
                                  <p:endCondLst>
                                    <p:cond evt="begin" delay="0">
                                      <p:tn val="43"/>
                                    </p:cond>
                                  </p:endCondLst>
                                  <p:childTnLst>
                                    <p:set>
                                      <p:cBhvr>
                                        <p:cTn id="44" dur="1" fill="hold">
                                          <p:stCondLst>
                                            <p:cond delay="0"/>
                                          </p:stCondLst>
                                        </p:cTn>
                                        <p:tgtEl>
                                          <p:spTgt spid="9"/>
                                        </p:tgtEl>
                                        <p:attrNameLst>
                                          <p:attrName>style.visibility</p:attrName>
                                        </p:attrNameLst>
                                      </p:cBhvr>
                                      <p:to>
                                        <p:strVal val="visible"/>
                                      </p:to>
                                    </p:set>
                                    <p:anim calcmode="lin" valueType="num">
                                      <p:cBhvr>
                                        <p:cTn id="45" dur="2000" fill="hold"/>
                                        <p:tgtEl>
                                          <p:spTgt spid="9"/>
                                        </p:tgtEl>
                                        <p:attrNameLst>
                                          <p:attrName>ppt_w</p:attrName>
                                        </p:attrNameLst>
                                      </p:cBhvr>
                                      <p:tavLst>
                                        <p:tav tm="0">
                                          <p:val>
                                            <p:fltVal val="0"/>
                                          </p:val>
                                        </p:tav>
                                        <p:tav tm="100000">
                                          <p:val>
                                            <p:strVal val="#ppt_w"/>
                                          </p:val>
                                        </p:tav>
                                      </p:tavLst>
                                    </p:anim>
                                    <p:anim calcmode="lin" valueType="num">
                                      <p:cBhvr>
                                        <p:cTn id="46" dur="2000" fill="hold"/>
                                        <p:tgtEl>
                                          <p:spTgt spid="9"/>
                                        </p:tgtEl>
                                        <p:attrNameLst>
                                          <p:attrName>ppt_h</p:attrName>
                                        </p:attrNameLst>
                                      </p:cBhvr>
                                      <p:tavLst>
                                        <p:tav tm="0">
                                          <p:val>
                                            <p:fltVal val="0"/>
                                          </p:val>
                                        </p:tav>
                                        <p:tav tm="100000">
                                          <p:val>
                                            <p:strVal val="#ppt_h"/>
                                          </p:val>
                                        </p:tav>
                                      </p:tavLst>
                                    </p:anim>
                                    <p:anim calcmode="lin" valueType="num">
                                      <p:cBhvr>
                                        <p:cTn id="47" dur="2000" fill="hold"/>
                                        <p:tgtEl>
                                          <p:spTgt spid="9"/>
                                        </p:tgtEl>
                                        <p:attrNameLst>
                                          <p:attrName>style.rotation</p:attrName>
                                        </p:attrNameLst>
                                      </p:cBhvr>
                                      <p:tavLst>
                                        <p:tav tm="0">
                                          <p:val>
                                            <p:fltVal val="90"/>
                                          </p:val>
                                        </p:tav>
                                        <p:tav tm="100000">
                                          <p:val>
                                            <p:fltVal val="0"/>
                                          </p:val>
                                        </p:tav>
                                      </p:tavLst>
                                    </p:anim>
                                    <p:animEffect transition="in" filter="fade">
                                      <p:cBhvr>
                                        <p:cTn id="48" dur="20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anim calcmode="lin" valueType="num">
                                      <p:cBhvr>
                                        <p:cTn id="53" dur="2000" fill="hold"/>
                                        <p:tgtEl>
                                          <p:spTgt spid="10"/>
                                        </p:tgtEl>
                                        <p:attrNameLst>
                                          <p:attrName>ppt_w</p:attrName>
                                        </p:attrNameLst>
                                      </p:cBhvr>
                                      <p:tavLst>
                                        <p:tav tm="0">
                                          <p:val>
                                            <p:fltVal val="0"/>
                                          </p:val>
                                        </p:tav>
                                        <p:tav tm="100000">
                                          <p:val>
                                            <p:strVal val="#ppt_w"/>
                                          </p:val>
                                        </p:tav>
                                      </p:tavLst>
                                    </p:anim>
                                    <p:anim calcmode="lin" valueType="num">
                                      <p:cBhvr>
                                        <p:cTn id="54" dur="2000" fill="hold"/>
                                        <p:tgtEl>
                                          <p:spTgt spid="10"/>
                                        </p:tgtEl>
                                        <p:attrNameLst>
                                          <p:attrName>ppt_h</p:attrName>
                                        </p:attrNameLst>
                                      </p:cBhvr>
                                      <p:tavLst>
                                        <p:tav tm="0">
                                          <p:val>
                                            <p:fltVal val="0"/>
                                          </p:val>
                                        </p:tav>
                                        <p:tav tm="100000">
                                          <p:val>
                                            <p:strVal val="#ppt_h"/>
                                          </p:val>
                                        </p:tav>
                                      </p:tavLst>
                                    </p:anim>
                                    <p:anim calcmode="lin" valueType="num">
                                      <p:cBhvr>
                                        <p:cTn id="55" dur="2000" fill="hold"/>
                                        <p:tgtEl>
                                          <p:spTgt spid="10"/>
                                        </p:tgtEl>
                                        <p:attrNameLst>
                                          <p:attrName>style.rotation</p:attrName>
                                        </p:attrNameLst>
                                      </p:cBhvr>
                                      <p:tavLst>
                                        <p:tav tm="0">
                                          <p:val>
                                            <p:fltVal val="90"/>
                                          </p:val>
                                        </p:tav>
                                        <p:tav tm="100000">
                                          <p:val>
                                            <p:fltVal val="0"/>
                                          </p:val>
                                        </p:tav>
                                      </p:tavLst>
                                    </p:anim>
                                    <p:animEffect transition="in" filter="fade">
                                      <p:cBhvr>
                                        <p:cTn id="5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114800" y="2819400"/>
            <a:ext cx="4171480" cy="2590800"/>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3" name="Rounded Rectangle 2"/>
          <p:cNvSpPr/>
          <p:nvPr/>
        </p:nvSpPr>
        <p:spPr>
          <a:xfrm>
            <a:off x="533400" y="457200"/>
            <a:ext cx="4171480" cy="1828801"/>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4" name="Oval 3"/>
          <p:cNvSpPr/>
          <p:nvPr/>
        </p:nvSpPr>
        <p:spPr>
          <a:xfrm>
            <a:off x="8153400" y="5715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75000"/>
                </a:schemeClr>
              </a:solidFill>
            </a:endParaRPr>
          </a:p>
        </p:txBody>
      </p:sp>
      <p:grpSp>
        <p:nvGrpSpPr>
          <p:cNvPr id="6" name="Group 5"/>
          <p:cNvGrpSpPr/>
          <p:nvPr/>
        </p:nvGrpSpPr>
        <p:grpSpPr>
          <a:xfrm>
            <a:off x="4203644" y="5715000"/>
            <a:ext cx="3873556" cy="584775"/>
            <a:chOff x="3949357" y="5791200"/>
            <a:chExt cx="3873556" cy="584775"/>
          </a:xfrm>
        </p:grpSpPr>
        <p:sp>
          <p:nvSpPr>
            <p:cNvPr id="7" name="Rectangle 6"/>
            <p:cNvSpPr/>
            <p:nvPr/>
          </p:nvSpPr>
          <p:spPr>
            <a:xfrm>
              <a:off x="5217713" y="5791200"/>
              <a:ext cx="2605200" cy="584775"/>
            </a:xfrm>
            <a:prstGeom prst="rect">
              <a:avLst/>
            </a:prstGeom>
          </p:spPr>
          <p:txBody>
            <a:bodyPr wrap="none">
              <a:spAutoFit/>
            </a:bodyPr>
            <a:lstStyle/>
            <a:p>
              <a:pPr lvl="0"/>
              <a:r>
                <a:rPr lang="fa-IR" sz="3200" b="1" spc="50" dirty="0">
                  <a:ln w="11430"/>
                  <a:solidFill>
                    <a:schemeClr val="tx2">
                      <a:lumMod val="50000"/>
                    </a:schemeClr>
                  </a:solidFill>
                  <a:cs typeface="B Zar" pitchFamily="2" charset="-78"/>
                </a:rPr>
                <a:t>حکم روزة مسافر</a:t>
              </a:r>
            </a:p>
          </p:txBody>
        </p:sp>
        <p:sp>
          <p:nvSpPr>
            <p:cNvPr id="8" name="Rectangle 7"/>
            <p:cNvSpPr/>
            <p:nvPr/>
          </p:nvSpPr>
          <p:spPr>
            <a:xfrm>
              <a:off x="3949357" y="5867400"/>
              <a:ext cx="184731" cy="480131"/>
            </a:xfrm>
            <a:prstGeom prst="rect">
              <a:avLst/>
            </a:prstGeom>
          </p:spPr>
          <p:txBody>
            <a:bodyPr wrap="none">
              <a:spAutoFit/>
            </a:bodyPr>
            <a:lstStyle/>
            <a:p>
              <a:pPr lvl="0" algn="ctr" defTabSz="1600200">
                <a:lnSpc>
                  <a:spcPct val="90000"/>
                </a:lnSpc>
                <a:spcBef>
                  <a:spcPct val="0"/>
                </a:spcBef>
                <a:spcAft>
                  <a:spcPct val="35000"/>
                </a:spcAft>
              </a:pPr>
              <a:endParaRPr lang="en-US" sz="2800" dirty="0">
                <a:solidFill>
                  <a:schemeClr val="accent6">
                    <a:lumMod val="75000"/>
                  </a:schemeClr>
                </a:solidFill>
                <a:cs typeface="B Titr" pitchFamily="2" charset="-78"/>
              </a:endParaRPr>
            </a:p>
          </p:txBody>
        </p:sp>
      </p:grpSp>
      <p:sp>
        <p:nvSpPr>
          <p:cNvPr id="11" name="Rectangle 10"/>
          <p:cNvSpPr/>
          <p:nvPr/>
        </p:nvSpPr>
        <p:spPr>
          <a:xfrm>
            <a:off x="3429000" y="3048000"/>
            <a:ext cx="4572000" cy="348557"/>
          </a:xfrm>
          <a:prstGeom prst="rect">
            <a:avLst/>
          </a:prstGeom>
        </p:spPr>
        <p:txBody>
          <a:bodyPr>
            <a:spAutoFit/>
          </a:bodyPr>
          <a:lstStyle/>
          <a:p>
            <a:pPr lvl="0" defTabSz="2578100">
              <a:lnSpc>
                <a:spcPct val="90000"/>
              </a:lnSpc>
              <a:spcBef>
                <a:spcPct val="0"/>
              </a:spcBef>
              <a:spcAft>
                <a:spcPct val="35000"/>
              </a:spcAft>
            </a:pPr>
            <a:endParaRPr lang="en-US" b="1" dirty="0">
              <a:cs typeface="B Zar" pitchFamily="2" charset="-78"/>
            </a:endParaRPr>
          </a:p>
        </p:txBody>
      </p:sp>
      <p:grpSp>
        <p:nvGrpSpPr>
          <p:cNvPr id="17" name="Group 16"/>
          <p:cNvGrpSpPr/>
          <p:nvPr/>
        </p:nvGrpSpPr>
        <p:grpSpPr>
          <a:xfrm>
            <a:off x="3657600" y="837454"/>
            <a:ext cx="5948130" cy="915146"/>
            <a:chOff x="3657600" y="837454"/>
            <a:chExt cx="5948130" cy="915146"/>
          </a:xfrm>
        </p:grpSpPr>
        <p:sp>
          <p:nvSpPr>
            <p:cNvPr id="16" name="Rounded Rectangle 15"/>
            <p:cNvSpPr/>
            <p:nvPr/>
          </p:nvSpPr>
          <p:spPr>
            <a:xfrm>
              <a:off x="5105400" y="837454"/>
              <a:ext cx="3180879" cy="915146"/>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13" name="Rectangle 12"/>
            <p:cNvSpPr/>
            <p:nvPr/>
          </p:nvSpPr>
          <p:spPr>
            <a:xfrm>
              <a:off x="3657600" y="1161618"/>
              <a:ext cx="5948130" cy="361637"/>
            </a:xfrm>
            <a:prstGeom prst="rect">
              <a:avLst/>
            </a:prstGeom>
          </p:spPr>
          <p:txBody>
            <a:bodyPr wrap="square">
              <a:spAutoFit/>
            </a:bodyPr>
            <a:lstStyle/>
            <a:p>
              <a:pPr lvl="0" algn="ctr" defTabSz="1778000">
                <a:lnSpc>
                  <a:spcPct val="50000"/>
                </a:lnSpc>
                <a:spcBef>
                  <a:spcPct val="0"/>
                </a:spcBef>
                <a:spcAft>
                  <a:spcPct val="35000"/>
                </a:spcAft>
              </a:pPr>
              <a:r>
                <a:rPr lang="fa-IR" sz="2800" b="1" dirty="0">
                  <a:solidFill>
                    <a:srgbClr val="1E37A2"/>
                  </a:solidFill>
                  <a:cs typeface="B Zar" pitchFamily="2" charset="-78"/>
                </a:rPr>
                <a:t>به سفر </a:t>
              </a:r>
              <a:r>
                <a:rPr lang="fa-IR" sz="2800" b="1" dirty="0" smtClean="0">
                  <a:solidFill>
                    <a:srgbClr val="1E37A2"/>
                  </a:solidFill>
                  <a:cs typeface="B Zar" pitchFamily="2" charset="-78"/>
                </a:rPr>
                <a:t>رفتن(آغاز </a:t>
              </a:r>
              <a:r>
                <a:rPr lang="fa-IR" sz="2800" b="1" dirty="0">
                  <a:solidFill>
                    <a:srgbClr val="1E37A2"/>
                  </a:solidFill>
                  <a:cs typeface="B Zar" pitchFamily="2" charset="-78"/>
                </a:rPr>
                <a:t>سفر)</a:t>
              </a:r>
              <a:endParaRPr lang="en-US" sz="2800" b="1" dirty="0">
                <a:solidFill>
                  <a:srgbClr val="1E37A2"/>
                </a:solidFill>
                <a:cs typeface="B Zar" pitchFamily="2" charset="-78"/>
              </a:endParaRPr>
            </a:p>
          </p:txBody>
        </p:sp>
      </p:grpSp>
      <p:grpSp>
        <p:nvGrpSpPr>
          <p:cNvPr id="20" name="Group 19"/>
          <p:cNvGrpSpPr/>
          <p:nvPr/>
        </p:nvGrpSpPr>
        <p:grpSpPr>
          <a:xfrm>
            <a:off x="-352660" y="228600"/>
            <a:ext cx="5943600" cy="1828801"/>
            <a:chOff x="-352660" y="228600"/>
            <a:chExt cx="5943600" cy="1828801"/>
          </a:xfrm>
        </p:grpSpPr>
        <p:sp>
          <p:nvSpPr>
            <p:cNvPr id="5" name="Rounded Rectangle 4"/>
            <p:cNvSpPr/>
            <p:nvPr/>
          </p:nvSpPr>
          <p:spPr>
            <a:xfrm>
              <a:off x="304800" y="228600"/>
              <a:ext cx="4171480" cy="1828801"/>
            </a:xfrm>
            <a:prstGeom prst="roundRect">
              <a:avLst/>
            </a:prstGeom>
            <a:solidFill>
              <a:schemeClr val="tx2">
                <a:lumMod val="40000"/>
                <a:lumOff val="60000"/>
              </a:schemeClr>
            </a:solidFill>
            <a:scene3d>
              <a:camera prst="orthographicFront"/>
              <a:lightRig rig="flat" dir="t"/>
            </a:scene3d>
            <a:sp3d z="-190500"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sz="9600" b="1" dirty="0">
                <a:solidFill>
                  <a:schemeClr val="accent4">
                    <a:lumMod val="20000"/>
                    <a:lumOff val="80000"/>
                  </a:schemeClr>
                </a:solidFill>
                <a:cs typeface="B Zar" pitchFamily="2" charset="-78"/>
              </a:endParaRPr>
            </a:p>
          </p:txBody>
        </p:sp>
        <p:sp>
          <p:nvSpPr>
            <p:cNvPr id="10" name="Rectangle 9"/>
            <p:cNvSpPr/>
            <p:nvPr/>
          </p:nvSpPr>
          <p:spPr>
            <a:xfrm>
              <a:off x="584639" y="312747"/>
              <a:ext cx="3499677" cy="830997"/>
            </a:xfrm>
            <a:prstGeom prst="rect">
              <a:avLst/>
            </a:prstGeom>
          </p:spPr>
          <p:txBody>
            <a:bodyPr wrap="none">
              <a:spAutoFit/>
            </a:bodyPr>
            <a:lstStyle/>
            <a:p>
              <a:pPr lvl="0" algn="ctr" defTabSz="1600200" rtl="0">
                <a:lnSpc>
                  <a:spcPct val="90000"/>
                </a:lnSpc>
                <a:spcBef>
                  <a:spcPct val="0"/>
                </a:spcBef>
                <a:spcAft>
                  <a:spcPct val="35000"/>
                </a:spcAft>
              </a:pPr>
              <a:r>
                <a:rPr lang="fa-IR" sz="2400" b="1" dirty="0">
                  <a:cs typeface="B Zar" pitchFamily="2" charset="-78"/>
                </a:rPr>
                <a:t>قبل از ظهر به مسافرت می </a:t>
              </a:r>
              <a:r>
                <a:rPr lang="fa-IR" sz="2400" b="1" dirty="0" smtClean="0">
                  <a:cs typeface="B Zar" pitchFamily="2" charset="-78"/>
                </a:rPr>
                <a:t>رود:</a:t>
              </a:r>
            </a:p>
            <a:p>
              <a:pPr lvl="0" algn="ctr" defTabSz="1600200" rtl="0">
                <a:lnSpc>
                  <a:spcPct val="90000"/>
                </a:lnSpc>
                <a:spcBef>
                  <a:spcPct val="0"/>
                </a:spcBef>
                <a:spcAft>
                  <a:spcPct val="35000"/>
                </a:spcAft>
              </a:pPr>
              <a:endParaRPr lang="en-US" sz="2000" b="1" dirty="0">
                <a:cs typeface="B Zar" pitchFamily="2" charset="-78"/>
              </a:endParaRPr>
            </a:p>
          </p:txBody>
        </p:sp>
        <p:sp>
          <p:nvSpPr>
            <p:cNvPr id="14" name="Rectangle 13"/>
            <p:cNvSpPr/>
            <p:nvPr/>
          </p:nvSpPr>
          <p:spPr>
            <a:xfrm>
              <a:off x="-352660" y="681097"/>
              <a:ext cx="5943600" cy="1323439"/>
            </a:xfrm>
            <a:prstGeom prst="rect">
              <a:avLst/>
            </a:prstGeom>
          </p:spPr>
          <p:txBody>
            <a:bodyPr wrap="square">
              <a:spAutoFit/>
            </a:bodyPr>
            <a:lstStyle/>
            <a:p>
              <a:pPr marL="341313" lvl="0" indent="0" algn="ctr" rtl="1">
                <a:tabLst/>
              </a:pPr>
              <a:r>
                <a:rPr lang="fa-IR" sz="1600" b="1" dirty="0" smtClean="0">
                  <a:solidFill>
                    <a:schemeClr val="bg2">
                      <a:lumMod val="10000"/>
                    </a:schemeClr>
                  </a:solidFill>
                  <a:cs typeface="B Zar" pitchFamily="2" charset="-78"/>
                </a:rPr>
                <a:t>1 ـ قبل از ظهر به مسافرت مى‏رود</a:t>
              </a:r>
            </a:p>
            <a:p>
              <a:pPr marL="341313" lvl="0" indent="0" algn="ctr" rtl="1">
                <a:tabLst/>
              </a:pPr>
              <a:r>
                <a:rPr lang="fa-IR" sz="1600" b="1" dirty="0" smtClean="0">
                  <a:solidFill>
                    <a:schemeClr val="bg2">
                      <a:lumMod val="10000"/>
                    </a:schemeClr>
                  </a:solidFill>
                  <a:cs typeface="B Zar" pitchFamily="2" charset="-78"/>
                </a:rPr>
                <a:t>وقتى به حد ترخص رسيد،</a:t>
              </a:r>
            </a:p>
            <a:p>
              <a:pPr marL="341313" lvl="0" indent="0" algn="ctr" rtl="1">
                <a:tabLst/>
              </a:pPr>
              <a:r>
                <a:rPr lang="fa-IR" sz="1600" b="1" dirty="0" smtClean="0">
                  <a:solidFill>
                    <a:schemeClr val="bg2">
                      <a:lumMod val="10000"/>
                    </a:schemeClr>
                  </a:solidFill>
                  <a:cs typeface="B Zar" pitchFamily="2" charset="-78"/>
                </a:rPr>
                <a:t> روزه‏اش باطل مى‏شود</a:t>
              </a:r>
            </a:p>
            <a:p>
              <a:pPr marL="341313" lvl="0" indent="0" algn="ctr" rtl="1">
                <a:tabLst/>
              </a:pPr>
              <a:r>
                <a:rPr lang="fa-IR" sz="1600" b="1" dirty="0" smtClean="0">
                  <a:solidFill>
                    <a:schemeClr val="bg2">
                      <a:lumMod val="10000"/>
                    </a:schemeClr>
                  </a:solidFill>
                  <a:cs typeface="B Zar" pitchFamily="2" charset="-78"/>
                </a:rPr>
                <a:t>و اگر قبل از آن روزه را باطل كند،</a:t>
              </a:r>
            </a:p>
            <a:p>
              <a:pPr marL="341313" lvl="0" indent="0" algn="ctr" rtl="1">
                <a:tabLst/>
              </a:pPr>
              <a:r>
                <a:rPr lang="fa-IR" sz="1600" b="1" dirty="0" smtClean="0">
                  <a:solidFill>
                    <a:schemeClr val="bg2">
                      <a:lumMod val="10000"/>
                    </a:schemeClr>
                  </a:solidFill>
                  <a:cs typeface="B Zar" pitchFamily="2" charset="-78"/>
                </a:rPr>
                <a:t>بنا بر احتياط واجب بايد كفاره بدهد.</a:t>
              </a:r>
              <a:endParaRPr lang="en-US" sz="1600" b="1" dirty="0" smtClean="0">
                <a:solidFill>
                  <a:schemeClr val="bg2">
                    <a:lumMod val="10000"/>
                  </a:schemeClr>
                </a:solidFill>
                <a:cs typeface="B Zar" pitchFamily="2" charset="-78"/>
              </a:endParaRPr>
            </a:p>
          </p:txBody>
        </p:sp>
      </p:grpSp>
      <p:grpSp>
        <p:nvGrpSpPr>
          <p:cNvPr id="21" name="Group 20"/>
          <p:cNvGrpSpPr/>
          <p:nvPr/>
        </p:nvGrpSpPr>
        <p:grpSpPr>
          <a:xfrm>
            <a:off x="3505200" y="2590800"/>
            <a:ext cx="5410200" cy="2590800"/>
            <a:chOff x="3505200" y="2590800"/>
            <a:chExt cx="5410200" cy="2590800"/>
          </a:xfrm>
        </p:grpSpPr>
        <p:sp>
          <p:nvSpPr>
            <p:cNvPr id="9" name="Rounded Rectangle 8"/>
            <p:cNvSpPr/>
            <p:nvPr/>
          </p:nvSpPr>
          <p:spPr>
            <a:xfrm>
              <a:off x="3905720" y="2590800"/>
              <a:ext cx="4171480" cy="2590800"/>
            </a:xfrm>
            <a:prstGeom prst="roundRect">
              <a:avLst/>
            </a:prstGeom>
            <a:solidFill>
              <a:schemeClr val="tx2">
                <a:lumMod val="40000"/>
                <a:lumOff val="60000"/>
              </a:schemeClr>
            </a:solidFill>
            <a:scene3d>
              <a:camera prst="orthographicFront"/>
              <a:lightRig rig="flat" dir="t"/>
            </a:scene3d>
            <a:sp3d z="-190500"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sz="9600" b="1" dirty="0">
                <a:solidFill>
                  <a:schemeClr val="accent4">
                    <a:lumMod val="20000"/>
                    <a:lumOff val="80000"/>
                  </a:schemeClr>
                </a:solidFill>
                <a:cs typeface="B Zar" pitchFamily="2" charset="-78"/>
              </a:endParaRPr>
            </a:p>
          </p:txBody>
        </p:sp>
        <p:sp>
          <p:nvSpPr>
            <p:cNvPr id="12" name="Rectangle 11"/>
            <p:cNvSpPr/>
            <p:nvPr/>
          </p:nvSpPr>
          <p:spPr>
            <a:xfrm>
              <a:off x="3806194" y="2831068"/>
              <a:ext cx="4572000" cy="433965"/>
            </a:xfrm>
            <a:prstGeom prst="rect">
              <a:avLst/>
            </a:prstGeom>
          </p:spPr>
          <p:txBody>
            <a:bodyPr>
              <a:spAutoFit/>
            </a:bodyPr>
            <a:lstStyle/>
            <a:p>
              <a:pPr lvl="0" algn="ctr" defTabSz="1600200" rtl="0">
                <a:lnSpc>
                  <a:spcPct val="90000"/>
                </a:lnSpc>
                <a:spcBef>
                  <a:spcPct val="0"/>
                </a:spcBef>
                <a:spcAft>
                  <a:spcPct val="35000"/>
                </a:spcAft>
              </a:pPr>
              <a:r>
                <a:rPr lang="fa-IR" sz="2400" b="1" dirty="0" smtClean="0">
                  <a:solidFill>
                    <a:schemeClr val="bg2">
                      <a:lumMod val="10000"/>
                    </a:schemeClr>
                  </a:solidFill>
                  <a:cs typeface="B Zar" pitchFamily="2" charset="-78"/>
                </a:rPr>
                <a:t>بعد </a:t>
              </a:r>
              <a:r>
                <a:rPr lang="fa-IR" sz="2400" b="1" dirty="0">
                  <a:solidFill>
                    <a:schemeClr val="bg2">
                      <a:lumMod val="10000"/>
                    </a:schemeClr>
                  </a:solidFill>
                  <a:cs typeface="B Zar" pitchFamily="2" charset="-78"/>
                </a:rPr>
                <a:t>از ظهر به مسافرت می </a:t>
              </a:r>
              <a:r>
                <a:rPr lang="fa-IR" sz="2400" b="1" dirty="0" smtClean="0">
                  <a:solidFill>
                    <a:schemeClr val="bg2">
                      <a:lumMod val="10000"/>
                    </a:schemeClr>
                  </a:solidFill>
                  <a:cs typeface="B Zar" pitchFamily="2" charset="-78"/>
                </a:rPr>
                <a:t>رود:</a:t>
              </a:r>
              <a:endParaRPr lang="en-US" sz="2400" b="1" dirty="0">
                <a:solidFill>
                  <a:schemeClr val="bg2">
                    <a:lumMod val="10000"/>
                  </a:schemeClr>
                </a:solidFill>
                <a:cs typeface="B Zar" pitchFamily="2" charset="-78"/>
              </a:endParaRPr>
            </a:p>
          </p:txBody>
        </p:sp>
        <p:sp>
          <p:nvSpPr>
            <p:cNvPr id="15" name="Rectangle 14"/>
            <p:cNvSpPr/>
            <p:nvPr/>
          </p:nvSpPr>
          <p:spPr>
            <a:xfrm>
              <a:off x="3505200" y="3581400"/>
              <a:ext cx="5410200" cy="1200329"/>
            </a:xfrm>
            <a:prstGeom prst="rect">
              <a:avLst/>
            </a:prstGeom>
          </p:spPr>
          <p:txBody>
            <a:bodyPr wrap="square">
              <a:spAutoFit/>
            </a:bodyPr>
            <a:lstStyle/>
            <a:p>
              <a:pPr marL="341313" lvl="0" indent="0" algn="ctr" rtl="1"/>
              <a:r>
                <a:rPr lang="fa-IR" sz="2400" b="1" dirty="0" smtClean="0">
                  <a:solidFill>
                    <a:schemeClr val="bg2">
                      <a:lumMod val="10000"/>
                    </a:schemeClr>
                  </a:solidFill>
                  <a:cs typeface="B Zar" pitchFamily="2" charset="-78"/>
                </a:rPr>
                <a:t>2 ـ بعد از ظهربه مسافرت مى‏رود</a:t>
              </a:r>
            </a:p>
            <a:p>
              <a:pPr marL="341313" lvl="0" indent="0" algn="ctr" rtl="1"/>
              <a:r>
                <a:rPr lang="fa-IR" sz="2400" b="1" dirty="0" smtClean="0">
                  <a:solidFill>
                    <a:schemeClr val="bg2">
                      <a:lumMod val="10000"/>
                    </a:schemeClr>
                  </a:solidFill>
                  <a:cs typeface="B Zar" pitchFamily="2" charset="-78"/>
                </a:rPr>
                <a:t> روزه‏اش صحيح است </a:t>
              </a:r>
            </a:p>
            <a:p>
              <a:pPr marL="341313" lvl="0" indent="0" algn="ctr" rtl="1"/>
              <a:r>
                <a:rPr lang="fa-IR" sz="2400" b="1" dirty="0" smtClean="0">
                  <a:solidFill>
                    <a:schemeClr val="bg2">
                      <a:lumMod val="10000"/>
                    </a:schemeClr>
                  </a:solidFill>
                  <a:cs typeface="B Zar" pitchFamily="2" charset="-78"/>
                </a:rPr>
                <a:t>و نبايد آن را باطل كند.</a:t>
              </a:r>
              <a:endParaRPr lang="en-US" sz="2400" b="1" dirty="0" smtClean="0">
                <a:solidFill>
                  <a:schemeClr val="bg2">
                    <a:lumMod val="10000"/>
                  </a:schemeClr>
                </a:solidFill>
                <a:cs typeface="B Zar" pitchFamily="2" charset="-78"/>
              </a:endParaRPr>
            </a:p>
          </p:txBody>
        </p:sp>
      </p:grpSp>
    </p:spTree>
    <p:extLst>
      <p:ext uri="{BB962C8B-B14F-4D97-AF65-F5344CB8AC3E}">
        <p14:creationId xmlns:p14="http://schemas.microsoft.com/office/powerpoint/2010/main" val="239713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4"/>
                                        </p:tgtEl>
                                        <p:attrNameLst>
                                          <p:attrName>style.color</p:attrName>
                                        </p:attrNameLst>
                                      </p:cBhvr>
                                      <p:to>
                                        <a:schemeClr val="bg1"/>
                                      </p:to>
                                    </p:animClr>
                                    <p:animClr clrSpc="rgb" dir="cw">
                                      <p:cBhvr>
                                        <p:cTn id="7" dur="250" autoRev="1" fill="remove"/>
                                        <p:tgtEl>
                                          <p:spTgt spid="4"/>
                                        </p:tgtEl>
                                        <p:attrNameLst>
                                          <p:attrName>fillcolor</p:attrName>
                                        </p:attrNameLst>
                                      </p:cBhvr>
                                      <p:to>
                                        <a:schemeClr val="bg1"/>
                                      </p:to>
                                    </p:animClr>
                                    <p:set>
                                      <p:cBhvr>
                                        <p:cTn id="8" dur="250" autoRev="1" fill="remove"/>
                                        <p:tgtEl>
                                          <p:spTgt spid="4"/>
                                        </p:tgtEl>
                                        <p:attrNameLst>
                                          <p:attrName>fill.type</p:attrName>
                                        </p:attrNameLst>
                                      </p:cBhvr>
                                      <p:to>
                                        <p:strVal val="solid"/>
                                      </p:to>
                                    </p:set>
                                    <p:set>
                                      <p:cBhvr>
                                        <p:cTn id="9" dur="250" autoRev="1" fill="remove"/>
                                        <p:tgtEl>
                                          <p:spTgt spid="4"/>
                                        </p:tgtEl>
                                        <p:attrNameLst>
                                          <p:attrName>fill.on</p:attrName>
                                        </p:attrNameLst>
                                      </p:cBhvr>
                                      <p:to>
                                        <p:strVal val="true"/>
                                      </p:to>
                                    </p:set>
                                  </p:childTnLst>
                                </p:cTn>
                              </p:par>
                            </p:childTnLst>
                          </p:cTn>
                        </p:par>
                        <p:par>
                          <p:cTn id="10" fill="hold">
                            <p:stCondLst>
                              <p:cond delay="500"/>
                            </p:stCondLst>
                            <p:childTnLst>
                              <p:par>
                                <p:cTn id="11" presetID="6" presetClass="entr" presetSubtype="32"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out)">
                                      <p:cBhvr>
                                        <p:cTn id="13" dur="1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3000" fill="hold"/>
                                        <p:tgtEl>
                                          <p:spTgt spid="17"/>
                                        </p:tgtEl>
                                        <p:attrNameLst>
                                          <p:attrName>ppt_w</p:attrName>
                                        </p:attrNameLst>
                                      </p:cBhvr>
                                      <p:tavLst>
                                        <p:tav tm="0">
                                          <p:val>
                                            <p:fltVal val="0"/>
                                          </p:val>
                                        </p:tav>
                                        <p:tav tm="100000">
                                          <p:val>
                                            <p:strVal val="#ppt_w"/>
                                          </p:val>
                                        </p:tav>
                                      </p:tavLst>
                                    </p:anim>
                                    <p:anim calcmode="lin" valueType="num">
                                      <p:cBhvr>
                                        <p:cTn id="19" dur="3000" fill="hold"/>
                                        <p:tgtEl>
                                          <p:spTgt spid="17"/>
                                        </p:tgtEl>
                                        <p:attrNameLst>
                                          <p:attrName>ppt_h</p:attrName>
                                        </p:attrNameLst>
                                      </p:cBhvr>
                                      <p:tavLst>
                                        <p:tav tm="0">
                                          <p:val>
                                            <p:fltVal val="0"/>
                                          </p:val>
                                        </p:tav>
                                        <p:tav tm="100000">
                                          <p:val>
                                            <p:strVal val="#ppt_h"/>
                                          </p:val>
                                        </p:tav>
                                      </p:tavLst>
                                    </p:anim>
                                    <p:anim calcmode="lin" valueType="num">
                                      <p:cBhvr>
                                        <p:cTn id="20" dur="3000" fill="hold"/>
                                        <p:tgtEl>
                                          <p:spTgt spid="17"/>
                                        </p:tgtEl>
                                        <p:attrNameLst>
                                          <p:attrName>style.rotation</p:attrName>
                                        </p:attrNameLst>
                                      </p:cBhvr>
                                      <p:tavLst>
                                        <p:tav tm="0">
                                          <p:val>
                                            <p:fltVal val="90"/>
                                          </p:val>
                                        </p:tav>
                                        <p:tav tm="100000">
                                          <p:val>
                                            <p:fltVal val="0"/>
                                          </p:val>
                                        </p:tav>
                                      </p:tavLst>
                                    </p:anim>
                                    <p:animEffect transition="in" filter="fade">
                                      <p:cBhvr>
                                        <p:cTn id="21" dur="30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80">
                                          <p:stCondLst>
                                            <p:cond delay="0"/>
                                          </p:stCondLst>
                                        </p:cTn>
                                        <p:tgtEl>
                                          <p:spTgt spid="3"/>
                                        </p:tgtEl>
                                      </p:cBhvr>
                                    </p:animEffect>
                                    <p:anim calcmode="lin" valueType="num">
                                      <p:cBhvr>
                                        <p:cTn id="2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2" dur="26">
                                          <p:stCondLst>
                                            <p:cond delay="650"/>
                                          </p:stCondLst>
                                        </p:cTn>
                                        <p:tgtEl>
                                          <p:spTgt spid="3"/>
                                        </p:tgtEl>
                                      </p:cBhvr>
                                      <p:to x="100000" y="60000"/>
                                    </p:animScale>
                                    <p:animScale>
                                      <p:cBhvr>
                                        <p:cTn id="33" dur="166" decel="50000">
                                          <p:stCondLst>
                                            <p:cond delay="676"/>
                                          </p:stCondLst>
                                        </p:cTn>
                                        <p:tgtEl>
                                          <p:spTgt spid="3"/>
                                        </p:tgtEl>
                                      </p:cBhvr>
                                      <p:to x="100000" y="100000"/>
                                    </p:animScale>
                                    <p:animScale>
                                      <p:cBhvr>
                                        <p:cTn id="34" dur="26">
                                          <p:stCondLst>
                                            <p:cond delay="1312"/>
                                          </p:stCondLst>
                                        </p:cTn>
                                        <p:tgtEl>
                                          <p:spTgt spid="3"/>
                                        </p:tgtEl>
                                      </p:cBhvr>
                                      <p:to x="100000" y="80000"/>
                                    </p:animScale>
                                    <p:animScale>
                                      <p:cBhvr>
                                        <p:cTn id="35" dur="166" decel="50000">
                                          <p:stCondLst>
                                            <p:cond delay="1338"/>
                                          </p:stCondLst>
                                        </p:cTn>
                                        <p:tgtEl>
                                          <p:spTgt spid="3"/>
                                        </p:tgtEl>
                                      </p:cBhvr>
                                      <p:to x="100000" y="100000"/>
                                    </p:animScale>
                                    <p:animScale>
                                      <p:cBhvr>
                                        <p:cTn id="36" dur="26">
                                          <p:stCondLst>
                                            <p:cond delay="1642"/>
                                          </p:stCondLst>
                                        </p:cTn>
                                        <p:tgtEl>
                                          <p:spTgt spid="3"/>
                                        </p:tgtEl>
                                      </p:cBhvr>
                                      <p:to x="100000" y="90000"/>
                                    </p:animScale>
                                    <p:animScale>
                                      <p:cBhvr>
                                        <p:cTn id="37" dur="166" decel="50000">
                                          <p:stCondLst>
                                            <p:cond delay="1668"/>
                                          </p:stCondLst>
                                        </p:cTn>
                                        <p:tgtEl>
                                          <p:spTgt spid="3"/>
                                        </p:tgtEl>
                                      </p:cBhvr>
                                      <p:to x="100000" y="100000"/>
                                    </p:animScale>
                                    <p:animScale>
                                      <p:cBhvr>
                                        <p:cTn id="38" dur="26">
                                          <p:stCondLst>
                                            <p:cond delay="1808"/>
                                          </p:stCondLst>
                                        </p:cTn>
                                        <p:tgtEl>
                                          <p:spTgt spid="3"/>
                                        </p:tgtEl>
                                      </p:cBhvr>
                                      <p:to x="100000" y="95000"/>
                                    </p:animScale>
                                    <p:animScale>
                                      <p:cBhvr>
                                        <p:cTn id="39" dur="166" decel="50000">
                                          <p:stCondLst>
                                            <p:cond delay="1834"/>
                                          </p:stCondLst>
                                        </p:cTn>
                                        <p:tgtEl>
                                          <p:spTgt spid="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wipe(down)">
                                      <p:cBhvr>
                                        <p:cTn id="44" dur="580">
                                          <p:stCondLst>
                                            <p:cond delay="0"/>
                                          </p:stCondLst>
                                        </p:cTn>
                                        <p:tgtEl>
                                          <p:spTgt spid="2"/>
                                        </p:tgtEl>
                                      </p:cBhvr>
                                    </p:animEffect>
                                    <p:anim calcmode="lin" valueType="num">
                                      <p:cBhvr>
                                        <p:cTn id="4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50" dur="26">
                                          <p:stCondLst>
                                            <p:cond delay="650"/>
                                          </p:stCondLst>
                                        </p:cTn>
                                        <p:tgtEl>
                                          <p:spTgt spid="2"/>
                                        </p:tgtEl>
                                      </p:cBhvr>
                                      <p:to x="100000" y="60000"/>
                                    </p:animScale>
                                    <p:animScale>
                                      <p:cBhvr>
                                        <p:cTn id="51" dur="166" decel="50000">
                                          <p:stCondLst>
                                            <p:cond delay="676"/>
                                          </p:stCondLst>
                                        </p:cTn>
                                        <p:tgtEl>
                                          <p:spTgt spid="2"/>
                                        </p:tgtEl>
                                      </p:cBhvr>
                                      <p:to x="100000" y="100000"/>
                                    </p:animScale>
                                    <p:animScale>
                                      <p:cBhvr>
                                        <p:cTn id="52" dur="26">
                                          <p:stCondLst>
                                            <p:cond delay="1312"/>
                                          </p:stCondLst>
                                        </p:cTn>
                                        <p:tgtEl>
                                          <p:spTgt spid="2"/>
                                        </p:tgtEl>
                                      </p:cBhvr>
                                      <p:to x="100000" y="80000"/>
                                    </p:animScale>
                                    <p:animScale>
                                      <p:cBhvr>
                                        <p:cTn id="53" dur="166" decel="50000">
                                          <p:stCondLst>
                                            <p:cond delay="1338"/>
                                          </p:stCondLst>
                                        </p:cTn>
                                        <p:tgtEl>
                                          <p:spTgt spid="2"/>
                                        </p:tgtEl>
                                      </p:cBhvr>
                                      <p:to x="100000" y="100000"/>
                                    </p:animScale>
                                    <p:animScale>
                                      <p:cBhvr>
                                        <p:cTn id="54" dur="26">
                                          <p:stCondLst>
                                            <p:cond delay="1642"/>
                                          </p:stCondLst>
                                        </p:cTn>
                                        <p:tgtEl>
                                          <p:spTgt spid="2"/>
                                        </p:tgtEl>
                                      </p:cBhvr>
                                      <p:to x="100000" y="90000"/>
                                    </p:animScale>
                                    <p:animScale>
                                      <p:cBhvr>
                                        <p:cTn id="55" dur="166" decel="50000">
                                          <p:stCondLst>
                                            <p:cond delay="1668"/>
                                          </p:stCondLst>
                                        </p:cTn>
                                        <p:tgtEl>
                                          <p:spTgt spid="2"/>
                                        </p:tgtEl>
                                      </p:cBhvr>
                                      <p:to x="100000" y="100000"/>
                                    </p:animScale>
                                    <p:animScale>
                                      <p:cBhvr>
                                        <p:cTn id="56" dur="26">
                                          <p:stCondLst>
                                            <p:cond delay="1808"/>
                                          </p:stCondLst>
                                        </p:cTn>
                                        <p:tgtEl>
                                          <p:spTgt spid="2"/>
                                        </p:tgtEl>
                                      </p:cBhvr>
                                      <p:to x="100000" y="95000"/>
                                    </p:animScale>
                                    <p:animScale>
                                      <p:cBhvr>
                                        <p:cTn id="57" dur="166" decel="50000">
                                          <p:stCondLst>
                                            <p:cond delay="1834"/>
                                          </p:stCondLst>
                                        </p:cTn>
                                        <p:tgtEl>
                                          <p:spTgt spid="2"/>
                                        </p:tgtEl>
                                      </p:cBhvr>
                                      <p:to x="100000" y="100000"/>
                                    </p:animScale>
                                  </p:childTnLst>
                                </p:cTn>
                              </p:par>
                            </p:childTnLst>
                          </p:cTn>
                        </p:par>
                        <p:par>
                          <p:cTn id="58" fill="hold">
                            <p:stCondLst>
                              <p:cond delay="2000"/>
                            </p:stCondLst>
                            <p:childTnLst>
                              <p:par>
                                <p:cTn id="59" presetID="26" presetClass="entr" presetSubtype="0" fill="hold"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down)">
                                      <p:cBhvr>
                                        <p:cTn id="61" dur="580">
                                          <p:stCondLst>
                                            <p:cond delay="0"/>
                                          </p:stCondLst>
                                        </p:cTn>
                                        <p:tgtEl>
                                          <p:spTgt spid="20"/>
                                        </p:tgtEl>
                                      </p:cBhvr>
                                    </p:animEffect>
                                    <p:anim calcmode="lin" valueType="num">
                                      <p:cBhvr>
                                        <p:cTn id="62"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67" dur="26">
                                          <p:stCondLst>
                                            <p:cond delay="650"/>
                                          </p:stCondLst>
                                        </p:cTn>
                                        <p:tgtEl>
                                          <p:spTgt spid="20"/>
                                        </p:tgtEl>
                                      </p:cBhvr>
                                      <p:to x="100000" y="60000"/>
                                    </p:animScale>
                                    <p:animScale>
                                      <p:cBhvr>
                                        <p:cTn id="68" dur="166" decel="50000">
                                          <p:stCondLst>
                                            <p:cond delay="676"/>
                                          </p:stCondLst>
                                        </p:cTn>
                                        <p:tgtEl>
                                          <p:spTgt spid="20"/>
                                        </p:tgtEl>
                                      </p:cBhvr>
                                      <p:to x="100000" y="100000"/>
                                    </p:animScale>
                                    <p:animScale>
                                      <p:cBhvr>
                                        <p:cTn id="69" dur="26">
                                          <p:stCondLst>
                                            <p:cond delay="1312"/>
                                          </p:stCondLst>
                                        </p:cTn>
                                        <p:tgtEl>
                                          <p:spTgt spid="20"/>
                                        </p:tgtEl>
                                      </p:cBhvr>
                                      <p:to x="100000" y="80000"/>
                                    </p:animScale>
                                    <p:animScale>
                                      <p:cBhvr>
                                        <p:cTn id="70" dur="166" decel="50000">
                                          <p:stCondLst>
                                            <p:cond delay="1338"/>
                                          </p:stCondLst>
                                        </p:cTn>
                                        <p:tgtEl>
                                          <p:spTgt spid="20"/>
                                        </p:tgtEl>
                                      </p:cBhvr>
                                      <p:to x="100000" y="100000"/>
                                    </p:animScale>
                                    <p:animScale>
                                      <p:cBhvr>
                                        <p:cTn id="71" dur="26">
                                          <p:stCondLst>
                                            <p:cond delay="1642"/>
                                          </p:stCondLst>
                                        </p:cTn>
                                        <p:tgtEl>
                                          <p:spTgt spid="20"/>
                                        </p:tgtEl>
                                      </p:cBhvr>
                                      <p:to x="100000" y="90000"/>
                                    </p:animScale>
                                    <p:animScale>
                                      <p:cBhvr>
                                        <p:cTn id="72" dur="166" decel="50000">
                                          <p:stCondLst>
                                            <p:cond delay="1668"/>
                                          </p:stCondLst>
                                        </p:cTn>
                                        <p:tgtEl>
                                          <p:spTgt spid="20"/>
                                        </p:tgtEl>
                                      </p:cBhvr>
                                      <p:to x="100000" y="100000"/>
                                    </p:animScale>
                                    <p:animScale>
                                      <p:cBhvr>
                                        <p:cTn id="73" dur="26">
                                          <p:stCondLst>
                                            <p:cond delay="1808"/>
                                          </p:stCondLst>
                                        </p:cTn>
                                        <p:tgtEl>
                                          <p:spTgt spid="20"/>
                                        </p:tgtEl>
                                      </p:cBhvr>
                                      <p:to x="100000" y="95000"/>
                                    </p:animScale>
                                    <p:animScale>
                                      <p:cBhvr>
                                        <p:cTn id="74" dur="166" decel="50000">
                                          <p:stCondLst>
                                            <p:cond delay="1834"/>
                                          </p:stCondLst>
                                        </p:cTn>
                                        <p:tgtEl>
                                          <p:spTgt spid="20"/>
                                        </p:tgtEl>
                                      </p:cBhvr>
                                      <p:to x="100000" y="100000"/>
                                    </p:animScale>
                                  </p:childTnLst>
                                </p:cTn>
                              </p:par>
                            </p:childTnLst>
                          </p:cTn>
                        </p:par>
                        <p:par>
                          <p:cTn id="75" fill="hold">
                            <p:stCondLst>
                              <p:cond delay="4000"/>
                            </p:stCondLst>
                            <p:childTnLst>
                              <p:par>
                                <p:cTn id="76" presetID="26" presetClass="entr" presetSubtype="0" fill="hold" nodeType="after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wipe(down)">
                                      <p:cBhvr>
                                        <p:cTn id="78" dur="580">
                                          <p:stCondLst>
                                            <p:cond delay="0"/>
                                          </p:stCondLst>
                                        </p:cTn>
                                        <p:tgtEl>
                                          <p:spTgt spid="21"/>
                                        </p:tgtEl>
                                      </p:cBhvr>
                                    </p:animEffect>
                                    <p:anim calcmode="lin" valueType="num">
                                      <p:cBhvr>
                                        <p:cTn id="79"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84" dur="26">
                                          <p:stCondLst>
                                            <p:cond delay="650"/>
                                          </p:stCondLst>
                                        </p:cTn>
                                        <p:tgtEl>
                                          <p:spTgt spid="21"/>
                                        </p:tgtEl>
                                      </p:cBhvr>
                                      <p:to x="100000" y="60000"/>
                                    </p:animScale>
                                    <p:animScale>
                                      <p:cBhvr>
                                        <p:cTn id="85" dur="166" decel="50000">
                                          <p:stCondLst>
                                            <p:cond delay="676"/>
                                          </p:stCondLst>
                                        </p:cTn>
                                        <p:tgtEl>
                                          <p:spTgt spid="21"/>
                                        </p:tgtEl>
                                      </p:cBhvr>
                                      <p:to x="100000" y="100000"/>
                                    </p:animScale>
                                    <p:animScale>
                                      <p:cBhvr>
                                        <p:cTn id="86" dur="26">
                                          <p:stCondLst>
                                            <p:cond delay="1312"/>
                                          </p:stCondLst>
                                        </p:cTn>
                                        <p:tgtEl>
                                          <p:spTgt spid="21"/>
                                        </p:tgtEl>
                                      </p:cBhvr>
                                      <p:to x="100000" y="80000"/>
                                    </p:animScale>
                                    <p:animScale>
                                      <p:cBhvr>
                                        <p:cTn id="87" dur="166" decel="50000">
                                          <p:stCondLst>
                                            <p:cond delay="1338"/>
                                          </p:stCondLst>
                                        </p:cTn>
                                        <p:tgtEl>
                                          <p:spTgt spid="21"/>
                                        </p:tgtEl>
                                      </p:cBhvr>
                                      <p:to x="100000" y="100000"/>
                                    </p:animScale>
                                    <p:animScale>
                                      <p:cBhvr>
                                        <p:cTn id="88" dur="26">
                                          <p:stCondLst>
                                            <p:cond delay="1642"/>
                                          </p:stCondLst>
                                        </p:cTn>
                                        <p:tgtEl>
                                          <p:spTgt spid="21"/>
                                        </p:tgtEl>
                                      </p:cBhvr>
                                      <p:to x="100000" y="90000"/>
                                    </p:animScale>
                                    <p:animScale>
                                      <p:cBhvr>
                                        <p:cTn id="89" dur="166" decel="50000">
                                          <p:stCondLst>
                                            <p:cond delay="1668"/>
                                          </p:stCondLst>
                                        </p:cTn>
                                        <p:tgtEl>
                                          <p:spTgt spid="21"/>
                                        </p:tgtEl>
                                      </p:cBhvr>
                                      <p:to x="100000" y="100000"/>
                                    </p:animScale>
                                    <p:animScale>
                                      <p:cBhvr>
                                        <p:cTn id="90" dur="26">
                                          <p:stCondLst>
                                            <p:cond delay="1808"/>
                                          </p:stCondLst>
                                        </p:cTn>
                                        <p:tgtEl>
                                          <p:spTgt spid="21"/>
                                        </p:tgtEl>
                                      </p:cBhvr>
                                      <p:to x="100000" y="95000"/>
                                    </p:animScale>
                                    <p:animScale>
                                      <p:cBhvr>
                                        <p:cTn id="91"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8001000" y="56388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Rounded Rectangle 19"/>
          <p:cNvSpPr/>
          <p:nvPr/>
        </p:nvSpPr>
        <p:spPr>
          <a:xfrm>
            <a:off x="4439120" y="3048000"/>
            <a:ext cx="4171480" cy="2590800"/>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21" name="Rounded Rectangle 20"/>
          <p:cNvSpPr/>
          <p:nvPr/>
        </p:nvSpPr>
        <p:spPr>
          <a:xfrm>
            <a:off x="533400" y="1295400"/>
            <a:ext cx="3276600" cy="4495800"/>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22" name="Oval 21"/>
          <p:cNvSpPr/>
          <p:nvPr/>
        </p:nvSpPr>
        <p:spPr>
          <a:xfrm>
            <a:off x="8077200" y="6096000"/>
            <a:ext cx="533400" cy="533400"/>
          </a:xfrm>
          <a:prstGeom prst="ellipse">
            <a:avLst/>
          </a:prstGeom>
          <a:solidFill>
            <a:schemeClr val="accent1">
              <a:lumMod val="75000"/>
            </a:schemeClr>
          </a:solidFill>
          <a:ln>
            <a:solidFill>
              <a:schemeClr val="accent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75000"/>
                </a:schemeClr>
              </a:solidFill>
            </a:endParaRPr>
          </a:p>
        </p:txBody>
      </p:sp>
      <p:grpSp>
        <p:nvGrpSpPr>
          <p:cNvPr id="23" name="Group 22"/>
          <p:cNvGrpSpPr/>
          <p:nvPr/>
        </p:nvGrpSpPr>
        <p:grpSpPr>
          <a:xfrm>
            <a:off x="4203644" y="5791200"/>
            <a:ext cx="3873556" cy="889575"/>
            <a:chOff x="3949357" y="5867400"/>
            <a:chExt cx="3873556" cy="889575"/>
          </a:xfrm>
        </p:grpSpPr>
        <p:sp>
          <p:nvSpPr>
            <p:cNvPr id="24" name="Rectangle 23"/>
            <p:cNvSpPr/>
            <p:nvPr/>
          </p:nvSpPr>
          <p:spPr>
            <a:xfrm>
              <a:off x="5217713" y="6172200"/>
              <a:ext cx="2605200" cy="584775"/>
            </a:xfrm>
            <a:prstGeom prst="rect">
              <a:avLst/>
            </a:prstGeom>
          </p:spPr>
          <p:txBody>
            <a:bodyPr wrap="none">
              <a:spAutoFit/>
            </a:bodyPr>
            <a:lstStyle/>
            <a:p>
              <a:pPr lvl="0"/>
              <a:r>
                <a:rPr lang="fa-IR" sz="3200" b="1" spc="50" dirty="0">
                  <a:ln w="11430"/>
                  <a:solidFill>
                    <a:schemeClr val="tx2">
                      <a:lumMod val="50000"/>
                    </a:schemeClr>
                  </a:solidFill>
                  <a:cs typeface="B Zar" pitchFamily="2" charset="-78"/>
                </a:rPr>
                <a:t>حکم روزة مسافر</a:t>
              </a:r>
            </a:p>
          </p:txBody>
        </p:sp>
        <p:sp>
          <p:nvSpPr>
            <p:cNvPr id="25" name="Rectangle 24"/>
            <p:cNvSpPr/>
            <p:nvPr/>
          </p:nvSpPr>
          <p:spPr>
            <a:xfrm>
              <a:off x="3949357" y="5867400"/>
              <a:ext cx="184731" cy="480131"/>
            </a:xfrm>
            <a:prstGeom prst="rect">
              <a:avLst/>
            </a:prstGeom>
          </p:spPr>
          <p:txBody>
            <a:bodyPr wrap="none">
              <a:spAutoFit/>
            </a:bodyPr>
            <a:lstStyle/>
            <a:p>
              <a:pPr lvl="0" algn="ctr" defTabSz="1600200">
                <a:lnSpc>
                  <a:spcPct val="90000"/>
                </a:lnSpc>
                <a:spcBef>
                  <a:spcPct val="0"/>
                </a:spcBef>
                <a:spcAft>
                  <a:spcPct val="35000"/>
                </a:spcAft>
              </a:pPr>
              <a:endParaRPr lang="en-US" sz="2800" dirty="0">
                <a:solidFill>
                  <a:schemeClr val="accent6">
                    <a:lumMod val="75000"/>
                  </a:schemeClr>
                </a:solidFill>
                <a:cs typeface="B Titr" pitchFamily="2" charset="-78"/>
              </a:endParaRPr>
            </a:p>
          </p:txBody>
        </p:sp>
      </p:grpSp>
      <p:sp>
        <p:nvSpPr>
          <p:cNvPr id="26" name="Rectangle 25"/>
          <p:cNvSpPr/>
          <p:nvPr/>
        </p:nvSpPr>
        <p:spPr>
          <a:xfrm>
            <a:off x="3429000" y="3048000"/>
            <a:ext cx="4572000" cy="348557"/>
          </a:xfrm>
          <a:prstGeom prst="rect">
            <a:avLst/>
          </a:prstGeom>
        </p:spPr>
        <p:txBody>
          <a:bodyPr>
            <a:spAutoFit/>
          </a:bodyPr>
          <a:lstStyle/>
          <a:p>
            <a:pPr lvl="0" defTabSz="2578100">
              <a:lnSpc>
                <a:spcPct val="90000"/>
              </a:lnSpc>
              <a:spcBef>
                <a:spcPct val="0"/>
              </a:spcBef>
              <a:spcAft>
                <a:spcPct val="35000"/>
              </a:spcAft>
            </a:pPr>
            <a:endParaRPr lang="en-US" b="1" dirty="0">
              <a:cs typeface="B Zar" pitchFamily="2" charset="-78"/>
            </a:endParaRPr>
          </a:p>
        </p:txBody>
      </p:sp>
      <p:grpSp>
        <p:nvGrpSpPr>
          <p:cNvPr id="27" name="Group 26"/>
          <p:cNvGrpSpPr/>
          <p:nvPr/>
        </p:nvGrpSpPr>
        <p:grpSpPr>
          <a:xfrm>
            <a:off x="3657600" y="837454"/>
            <a:ext cx="5948130" cy="915146"/>
            <a:chOff x="3657600" y="837454"/>
            <a:chExt cx="5948130" cy="915146"/>
          </a:xfrm>
        </p:grpSpPr>
        <p:sp>
          <p:nvSpPr>
            <p:cNvPr id="28" name="Rounded Rectangle 27"/>
            <p:cNvSpPr/>
            <p:nvPr/>
          </p:nvSpPr>
          <p:spPr>
            <a:xfrm>
              <a:off x="5105400" y="837454"/>
              <a:ext cx="3180879" cy="915146"/>
            </a:xfrm>
            <a:prstGeom prst="roundRect">
              <a:avLst/>
            </a:prstGeom>
          </p:spPr>
          <p:style>
            <a:lnRef idx="2">
              <a:schemeClr val="accent2"/>
            </a:lnRef>
            <a:fillRef idx="1">
              <a:schemeClr val="lt1"/>
            </a:fillRef>
            <a:effectRef idx="0">
              <a:schemeClr val="accent2"/>
            </a:effectRef>
            <a:fontRef idx="minor">
              <a:schemeClr val="dk1"/>
            </a:fontRef>
          </p:style>
          <p:txBody>
            <a:bodyPr/>
            <a:lstStyle/>
            <a:p>
              <a:endParaRPr lang="en-US" sz="9600" b="1" dirty="0">
                <a:solidFill>
                  <a:schemeClr val="accent4">
                    <a:lumMod val="20000"/>
                    <a:lumOff val="80000"/>
                  </a:schemeClr>
                </a:solidFill>
                <a:cs typeface="B Zar" pitchFamily="2" charset="-78"/>
              </a:endParaRPr>
            </a:p>
          </p:txBody>
        </p:sp>
        <p:sp>
          <p:nvSpPr>
            <p:cNvPr id="29" name="Rectangle 28"/>
            <p:cNvSpPr/>
            <p:nvPr/>
          </p:nvSpPr>
          <p:spPr>
            <a:xfrm>
              <a:off x="3657600" y="1161618"/>
              <a:ext cx="5948130" cy="323165"/>
            </a:xfrm>
            <a:prstGeom prst="rect">
              <a:avLst/>
            </a:prstGeom>
          </p:spPr>
          <p:txBody>
            <a:bodyPr wrap="square">
              <a:spAutoFit/>
            </a:bodyPr>
            <a:lstStyle/>
            <a:p>
              <a:pPr lvl="0" algn="ctr" defTabSz="1778000">
                <a:lnSpc>
                  <a:spcPct val="50000"/>
                </a:lnSpc>
                <a:spcBef>
                  <a:spcPct val="0"/>
                </a:spcBef>
                <a:spcAft>
                  <a:spcPct val="35000"/>
                </a:spcAft>
              </a:pPr>
              <a:r>
                <a:rPr lang="fa-IR" sz="2400" b="1" dirty="0">
                  <a:solidFill>
                    <a:srgbClr val="1E37A2"/>
                  </a:solidFill>
                  <a:cs typeface="B Zar" pitchFamily="2" charset="-78"/>
                </a:rPr>
                <a:t>از سفر </a:t>
              </a:r>
              <a:r>
                <a:rPr lang="fa-IR" sz="2400" b="1" dirty="0" smtClean="0">
                  <a:solidFill>
                    <a:srgbClr val="1E37A2"/>
                  </a:solidFill>
                  <a:cs typeface="B Zar" pitchFamily="2" charset="-78"/>
                </a:rPr>
                <a:t>برگشتن(پایان </a:t>
              </a:r>
              <a:r>
                <a:rPr lang="fa-IR" sz="2400" b="1" dirty="0">
                  <a:solidFill>
                    <a:srgbClr val="1E37A2"/>
                  </a:solidFill>
                  <a:cs typeface="B Zar" pitchFamily="2" charset="-78"/>
                </a:rPr>
                <a:t>سفر)</a:t>
              </a:r>
              <a:endParaRPr lang="en-US" sz="2400" b="1" dirty="0">
                <a:solidFill>
                  <a:srgbClr val="1E37A2"/>
                </a:solidFill>
                <a:cs typeface="B Zar" pitchFamily="2" charset="-78"/>
              </a:endParaRPr>
            </a:p>
          </p:txBody>
        </p:sp>
      </p:grpSp>
      <p:grpSp>
        <p:nvGrpSpPr>
          <p:cNvPr id="46" name="Group 45"/>
          <p:cNvGrpSpPr/>
          <p:nvPr/>
        </p:nvGrpSpPr>
        <p:grpSpPr>
          <a:xfrm>
            <a:off x="0" y="381000"/>
            <a:ext cx="3733800" cy="5181600"/>
            <a:chOff x="0" y="381000"/>
            <a:chExt cx="3733800" cy="5181600"/>
          </a:xfrm>
        </p:grpSpPr>
        <p:grpSp>
          <p:nvGrpSpPr>
            <p:cNvPr id="45" name="Group 44"/>
            <p:cNvGrpSpPr/>
            <p:nvPr/>
          </p:nvGrpSpPr>
          <p:grpSpPr>
            <a:xfrm>
              <a:off x="0" y="381000"/>
              <a:ext cx="3733800" cy="5181600"/>
              <a:chOff x="0" y="381000"/>
              <a:chExt cx="3733800" cy="5181600"/>
            </a:xfrm>
          </p:grpSpPr>
          <p:grpSp>
            <p:nvGrpSpPr>
              <p:cNvPr id="30" name="Group 29"/>
              <p:cNvGrpSpPr/>
              <p:nvPr/>
            </p:nvGrpSpPr>
            <p:grpSpPr>
              <a:xfrm>
                <a:off x="228600" y="381000"/>
                <a:ext cx="3352800" cy="5181600"/>
                <a:chOff x="304800" y="228600"/>
                <a:chExt cx="4171480" cy="1828801"/>
              </a:xfrm>
            </p:grpSpPr>
            <p:sp>
              <p:nvSpPr>
                <p:cNvPr id="31" name="Rounded Rectangle 30"/>
                <p:cNvSpPr/>
                <p:nvPr/>
              </p:nvSpPr>
              <p:spPr>
                <a:xfrm>
                  <a:off x="304800" y="228600"/>
                  <a:ext cx="4171480" cy="1828801"/>
                </a:xfrm>
                <a:prstGeom prst="roundRect">
                  <a:avLst/>
                </a:prstGeom>
                <a:solidFill>
                  <a:schemeClr val="tx2">
                    <a:lumMod val="40000"/>
                    <a:lumOff val="60000"/>
                  </a:schemeClr>
                </a:solidFill>
                <a:scene3d>
                  <a:camera prst="orthographicFront"/>
                  <a:lightRig rig="flat" dir="t"/>
                </a:scene3d>
                <a:sp3d z="-190500"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sz="9600" b="1" dirty="0">
                    <a:solidFill>
                      <a:schemeClr val="accent4">
                        <a:lumMod val="20000"/>
                        <a:lumOff val="80000"/>
                      </a:schemeClr>
                    </a:solidFill>
                    <a:cs typeface="B Zar" pitchFamily="2" charset="-78"/>
                  </a:endParaRPr>
                </a:p>
              </p:txBody>
            </p:sp>
            <p:sp>
              <p:nvSpPr>
                <p:cNvPr id="32" name="Rectangle 31"/>
                <p:cNvSpPr/>
                <p:nvPr/>
              </p:nvSpPr>
              <p:spPr>
                <a:xfrm>
                  <a:off x="312805" y="312747"/>
                  <a:ext cx="4160761" cy="809272"/>
                </a:xfrm>
                <a:prstGeom prst="rect">
                  <a:avLst/>
                </a:prstGeom>
              </p:spPr>
              <p:txBody>
                <a:bodyPr wrap="none">
                  <a:spAutoFit/>
                </a:bodyPr>
                <a:lstStyle/>
                <a:p>
                  <a:pPr lvl="0" algn="ctr" defTabSz="1600200" rtl="0">
                    <a:lnSpc>
                      <a:spcPct val="90000"/>
                    </a:lnSpc>
                    <a:spcBef>
                      <a:spcPct val="0"/>
                    </a:spcBef>
                    <a:spcAft>
                      <a:spcPct val="35000"/>
                    </a:spcAft>
                  </a:pPr>
                  <a:r>
                    <a:rPr lang="fa-IR" sz="2000" b="1" dirty="0">
                      <a:solidFill>
                        <a:schemeClr val="accent5">
                          <a:lumMod val="50000"/>
                        </a:schemeClr>
                      </a:solidFill>
                      <a:cs typeface="B Zar" pitchFamily="2" charset="-78"/>
                    </a:rPr>
                    <a:t>قبل از ظهر به وطن یا جایی </a:t>
                  </a:r>
                  <a:endParaRPr lang="fa-IR" sz="2000" b="1" dirty="0" smtClean="0">
                    <a:solidFill>
                      <a:schemeClr val="accent5">
                        <a:lumMod val="50000"/>
                      </a:schemeClr>
                    </a:solidFill>
                    <a:cs typeface="B Zar" pitchFamily="2" charset="-78"/>
                  </a:endParaRPr>
                </a:p>
                <a:p>
                  <a:pPr lvl="0" algn="ctr" defTabSz="1600200" rtl="0">
                    <a:lnSpc>
                      <a:spcPct val="90000"/>
                    </a:lnSpc>
                    <a:spcBef>
                      <a:spcPct val="0"/>
                    </a:spcBef>
                    <a:spcAft>
                      <a:spcPct val="35000"/>
                    </a:spcAft>
                  </a:pPr>
                  <a:r>
                    <a:rPr lang="fa-IR" sz="2000" b="1" dirty="0" smtClean="0">
                      <a:solidFill>
                        <a:schemeClr val="accent5">
                          <a:lumMod val="50000"/>
                        </a:schemeClr>
                      </a:solidFill>
                      <a:cs typeface="B Zar" pitchFamily="2" charset="-78"/>
                    </a:rPr>
                    <a:t>که </a:t>
                  </a:r>
                  <a:r>
                    <a:rPr lang="fa-IR" sz="2000" b="1" dirty="0">
                      <a:solidFill>
                        <a:schemeClr val="accent5">
                          <a:lumMod val="50000"/>
                        </a:schemeClr>
                      </a:solidFill>
                      <a:cs typeface="B Zar" pitchFamily="2" charset="-78"/>
                    </a:rPr>
                    <a:t>10 روز میماند </a:t>
                  </a:r>
                  <a:r>
                    <a:rPr lang="fa-IR" sz="2000" b="1" dirty="0" smtClean="0">
                      <a:solidFill>
                        <a:schemeClr val="accent5">
                          <a:lumMod val="50000"/>
                        </a:schemeClr>
                      </a:solidFill>
                      <a:cs typeface="B Zar" pitchFamily="2" charset="-78"/>
                    </a:rPr>
                    <a:t>برسد:</a:t>
                  </a:r>
                  <a:endParaRPr lang="en-US" sz="2000" b="1" dirty="0">
                    <a:solidFill>
                      <a:schemeClr val="accent5">
                        <a:lumMod val="50000"/>
                      </a:schemeClr>
                    </a:solidFill>
                    <a:cs typeface="B Zar" pitchFamily="2" charset="-78"/>
                  </a:endParaRPr>
                </a:p>
                <a:p>
                  <a:pPr algn="ctr" defTabSz="1600200" rtl="0">
                    <a:lnSpc>
                      <a:spcPct val="90000"/>
                    </a:lnSpc>
                    <a:spcBef>
                      <a:spcPct val="0"/>
                    </a:spcBef>
                    <a:spcAft>
                      <a:spcPct val="35000"/>
                    </a:spcAft>
                  </a:pPr>
                  <a:r>
                    <a:rPr lang="fa-IR" sz="2000" b="1" dirty="0">
                      <a:cs typeface="B Zar" pitchFamily="2" charset="-78"/>
                    </a:rPr>
                    <a:t>1 ـ قبل از ظهر به وطن يا جايى كه </a:t>
                  </a:r>
                  <a:endParaRPr lang="fa-IR" sz="2000" b="1" dirty="0" smtClean="0">
                    <a:cs typeface="B Zar" pitchFamily="2" charset="-78"/>
                  </a:endParaRPr>
                </a:p>
                <a:p>
                  <a:pPr algn="ctr" defTabSz="1600200" rtl="0">
                    <a:lnSpc>
                      <a:spcPct val="90000"/>
                    </a:lnSpc>
                    <a:spcBef>
                      <a:spcPct val="0"/>
                    </a:spcBef>
                    <a:spcAft>
                      <a:spcPct val="35000"/>
                    </a:spcAft>
                  </a:pPr>
                  <a:r>
                    <a:rPr lang="fa-IR" sz="2000" b="1" dirty="0" smtClean="0">
                      <a:cs typeface="B Zar" pitchFamily="2" charset="-78"/>
                    </a:rPr>
                    <a:t>بنا </a:t>
                  </a:r>
                  <a:r>
                    <a:rPr lang="fa-IR" sz="2000" b="1" dirty="0">
                      <a:cs typeface="B Zar" pitchFamily="2" charset="-78"/>
                    </a:rPr>
                    <a:t>دارد ده روز بماند برسد </a:t>
                  </a:r>
                  <a:endParaRPr lang="fa-IR" sz="2000" b="1" dirty="0" smtClean="0">
                    <a:cs typeface="B Zar" pitchFamily="2" charset="-78"/>
                  </a:endParaRPr>
                </a:p>
                <a:p>
                  <a:pPr algn="ctr" defTabSz="1600200" rtl="0">
                    <a:lnSpc>
                      <a:spcPct val="90000"/>
                    </a:lnSpc>
                    <a:spcBef>
                      <a:spcPct val="0"/>
                    </a:spcBef>
                    <a:spcAft>
                      <a:spcPct val="35000"/>
                    </a:spcAft>
                  </a:pPr>
                  <a:r>
                    <a:rPr lang="fa-IR" sz="2000" b="1" dirty="0" smtClean="0">
                      <a:cs typeface="B Zar" pitchFamily="2" charset="-78"/>
                    </a:rPr>
                    <a:t> </a:t>
                  </a:r>
                  <a:endParaRPr lang="fa-IR" sz="2000" b="1" dirty="0">
                    <a:cs typeface="B Zar" pitchFamily="2" charset="-78"/>
                  </a:endParaRPr>
                </a:p>
                <a:p>
                  <a:pPr lvl="0" algn="ctr" defTabSz="1600200" rtl="0">
                    <a:lnSpc>
                      <a:spcPct val="90000"/>
                    </a:lnSpc>
                    <a:spcBef>
                      <a:spcPct val="0"/>
                    </a:spcBef>
                    <a:spcAft>
                      <a:spcPct val="35000"/>
                    </a:spcAft>
                  </a:pPr>
                  <a:endParaRPr lang="en-US" sz="2000" b="1" dirty="0">
                    <a:solidFill>
                      <a:srgbClr val="002060"/>
                    </a:solidFill>
                    <a:cs typeface="B Zar" pitchFamily="2" charset="-78"/>
                  </a:endParaRPr>
                </a:p>
              </p:txBody>
            </p:sp>
          </p:grpSp>
          <p:sp>
            <p:nvSpPr>
              <p:cNvPr id="38" name="Rectangle 37"/>
              <p:cNvSpPr/>
              <p:nvPr/>
            </p:nvSpPr>
            <p:spPr>
              <a:xfrm>
                <a:off x="0" y="2638961"/>
                <a:ext cx="3733800" cy="1323439"/>
              </a:xfrm>
              <a:prstGeom prst="rect">
                <a:avLst/>
              </a:prstGeom>
            </p:spPr>
            <p:txBody>
              <a:bodyPr wrap="square">
                <a:spAutoFit/>
              </a:bodyPr>
              <a:lstStyle/>
              <a:p>
                <a:pPr lvl="0" indent="0" algn="ctr" rtl="1"/>
                <a:r>
                  <a:rPr lang="fa-IR" sz="2000" b="1" dirty="0" smtClean="0">
                    <a:cs typeface="B Zar" pitchFamily="2" charset="-78"/>
                  </a:rPr>
                  <a:t>الف) اگر كارى كه روزه را باطل مى‏كند، انجام نداده است؛</a:t>
                </a:r>
              </a:p>
              <a:p>
                <a:pPr lvl="0" indent="0" algn="ctr" rtl="1"/>
                <a:r>
                  <a:rPr lang="fa-IR" sz="2000" b="1" dirty="0" smtClean="0">
                    <a:cs typeface="B Zar" pitchFamily="2" charset="-78"/>
                  </a:rPr>
                  <a:t>بايد نيّت روزه كرده و روزه آن</a:t>
                </a:r>
              </a:p>
              <a:p>
                <a:pPr lvl="0" indent="0" algn="ctr" rtl="1"/>
                <a:r>
                  <a:rPr lang="fa-IR" sz="2000" b="1" dirty="0" smtClean="0">
                    <a:cs typeface="B Zar" pitchFamily="2" charset="-78"/>
                  </a:rPr>
                  <a:t> روز را تمام‏كند و صحيح است. </a:t>
                </a:r>
              </a:p>
            </p:txBody>
          </p:sp>
          <p:sp>
            <p:nvSpPr>
              <p:cNvPr id="39" name="Rectangle 38"/>
              <p:cNvSpPr/>
              <p:nvPr/>
            </p:nvSpPr>
            <p:spPr>
              <a:xfrm>
                <a:off x="76200" y="4010561"/>
                <a:ext cx="3581400" cy="1323439"/>
              </a:xfrm>
              <a:prstGeom prst="rect">
                <a:avLst/>
              </a:prstGeom>
            </p:spPr>
            <p:txBody>
              <a:bodyPr wrap="square">
                <a:spAutoFit/>
              </a:bodyPr>
              <a:lstStyle/>
              <a:p>
                <a:pPr lvl="0" indent="0" algn="ctr" rtl="1"/>
                <a:r>
                  <a:rPr lang="fa-IR" sz="2000" b="1" dirty="0" smtClean="0">
                    <a:cs typeface="B Zar" pitchFamily="2" charset="-78"/>
                  </a:rPr>
                  <a:t>ب) اگر كارى كه روزه را باطل </a:t>
                </a:r>
              </a:p>
              <a:p>
                <a:pPr lvl="0" indent="0" algn="ctr" rtl="1"/>
                <a:r>
                  <a:rPr lang="fa-IR" sz="2000" b="1" dirty="0" smtClean="0">
                    <a:cs typeface="B Zar" pitchFamily="2" charset="-78"/>
                  </a:rPr>
                  <a:t>كند انجام داده است؛ </a:t>
                </a:r>
              </a:p>
              <a:p>
                <a:pPr lvl="0" indent="0" algn="ctr" rtl="1"/>
                <a:r>
                  <a:rPr lang="fa-IR" sz="2000" b="1" dirty="0" smtClean="0">
                    <a:cs typeface="B Zar" pitchFamily="2" charset="-78"/>
                  </a:rPr>
                  <a:t>روزه آن روز بر او واجب نيست</a:t>
                </a:r>
              </a:p>
              <a:p>
                <a:pPr lvl="0" indent="0" algn="ctr" rtl="1"/>
                <a:r>
                  <a:rPr lang="fa-IR" sz="2000" b="1" dirty="0" smtClean="0">
                    <a:cs typeface="B Zar" pitchFamily="2" charset="-78"/>
                  </a:rPr>
                  <a:t> و بايد قضاى آن را بجا آورد.</a:t>
                </a:r>
              </a:p>
            </p:txBody>
          </p:sp>
        </p:grpSp>
        <p:sp>
          <p:nvSpPr>
            <p:cNvPr id="41" name="Down Arrow 40"/>
            <p:cNvSpPr/>
            <p:nvPr/>
          </p:nvSpPr>
          <p:spPr>
            <a:xfrm>
              <a:off x="1600200" y="2133600"/>
              <a:ext cx="381000" cy="457200"/>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grpSp>
      <p:grpSp>
        <p:nvGrpSpPr>
          <p:cNvPr id="47" name="Group 46"/>
          <p:cNvGrpSpPr/>
          <p:nvPr/>
        </p:nvGrpSpPr>
        <p:grpSpPr>
          <a:xfrm>
            <a:off x="4267200" y="2819400"/>
            <a:ext cx="4572000" cy="2590800"/>
            <a:chOff x="4267200" y="2819400"/>
            <a:chExt cx="4572000" cy="2590800"/>
          </a:xfrm>
        </p:grpSpPr>
        <p:sp>
          <p:nvSpPr>
            <p:cNvPr id="35" name="Rounded Rectangle 34"/>
            <p:cNvSpPr/>
            <p:nvPr/>
          </p:nvSpPr>
          <p:spPr>
            <a:xfrm>
              <a:off x="4290526" y="2819400"/>
              <a:ext cx="4171480" cy="2590800"/>
            </a:xfrm>
            <a:prstGeom prst="roundRect">
              <a:avLst/>
            </a:prstGeom>
            <a:solidFill>
              <a:schemeClr val="tx2">
                <a:lumMod val="40000"/>
                <a:lumOff val="60000"/>
              </a:schemeClr>
            </a:solidFill>
            <a:scene3d>
              <a:camera prst="orthographicFront"/>
              <a:lightRig rig="flat" dir="t"/>
            </a:scene3d>
            <a:sp3d z="-190500" prstMaterial="plastic">
              <a:bevelT w="88900" h="88900"/>
              <a:bevelB w="88900" h="31750" prst="angle"/>
            </a:sp3d>
          </p:spPr>
          <p:style>
            <a:lnRef idx="0">
              <a:schemeClr val="lt1">
                <a:hueOff val="0"/>
                <a:satOff val="0"/>
                <a:lumOff val="0"/>
                <a:alphaOff val="0"/>
              </a:schemeClr>
            </a:lnRef>
            <a:fillRef idx="3">
              <a:schemeClr val="accent1">
                <a:tint val="50000"/>
                <a:hueOff val="0"/>
                <a:satOff val="0"/>
                <a:lumOff val="0"/>
                <a:alphaOff val="0"/>
              </a:schemeClr>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sz="9600" b="1" dirty="0">
                <a:solidFill>
                  <a:schemeClr val="accent4">
                    <a:lumMod val="20000"/>
                    <a:lumOff val="80000"/>
                  </a:schemeClr>
                </a:solidFill>
                <a:cs typeface="B Zar" pitchFamily="2" charset="-78"/>
              </a:endParaRPr>
            </a:p>
          </p:txBody>
        </p:sp>
        <p:sp>
          <p:nvSpPr>
            <p:cNvPr id="42" name="Rectangle 41"/>
            <p:cNvSpPr/>
            <p:nvPr/>
          </p:nvSpPr>
          <p:spPr>
            <a:xfrm>
              <a:off x="4267200" y="3810000"/>
              <a:ext cx="4572000" cy="1200329"/>
            </a:xfrm>
            <a:prstGeom prst="rect">
              <a:avLst/>
            </a:prstGeom>
          </p:spPr>
          <p:txBody>
            <a:bodyPr wrap="square">
              <a:spAutoFit/>
            </a:bodyPr>
            <a:lstStyle/>
            <a:p>
              <a:pPr marL="177800" lvl="0" indent="0" algn="ctr" rtl="1"/>
              <a:r>
                <a:rPr lang="fa-IR" sz="2400" b="1" dirty="0" smtClean="0">
                  <a:cs typeface="B Zar" pitchFamily="2" charset="-78"/>
                </a:rPr>
                <a:t>2- بعد از ظهر برسد</a:t>
              </a:r>
            </a:p>
            <a:p>
              <a:pPr marL="177800" lvl="0" indent="0" algn="ctr" rtl="1"/>
              <a:r>
                <a:rPr lang="fa-IR" sz="2400" b="1" dirty="0" smtClean="0">
                  <a:cs typeface="B Zar" pitchFamily="2" charset="-78"/>
                </a:rPr>
                <a:t>روزه‏اش باطل است </a:t>
              </a:r>
            </a:p>
            <a:p>
              <a:pPr marL="177800" lvl="0" indent="0" algn="ctr" rtl="1"/>
              <a:r>
                <a:rPr lang="fa-IR" sz="2400" b="1" dirty="0" smtClean="0">
                  <a:cs typeface="B Zar" pitchFamily="2" charset="-78"/>
                </a:rPr>
                <a:t>و بايد قضاى آن را بجا آورد.</a:t>
              </a:r>
              <a:endParaRPr lang="en-US" sz="2400" b="1" dirty="0" smtClean="0">
                <a:cs typeface="B Zar" pitchFamily="2" charset="-78"/>
              </a:endParaRPr>
            </a:p>
          </p:txBody>
        </p:sp>
        <p:sp>
          <p:nvSpPr>
            <p:cNvPr id="43" name="Rectangle 42"/>
            <p:cNvSpPr/>
            <p:nvPr/>
          </p:nvSpPr>
          <p:spPr>
            <a:xfrm>
              <a:off x="4953000" y="3385268"/>
              <a:ext cx="2863284" cy="424732"/>
            </a:xfrm>
            <a:prstGeom prst="rect">
              <a:avLst/>
            </a:prstGeom>
          </p:spPr>
          <p:txBody>
            <a:bodyPr wrap="none">
              <a:spAutoFit/>
            </a:bodyPr>
            <a:lstStyle/>
            <a:p>
              <a:pPr lvl="0" algn="ctr" defTabSz="1600200" rtl="0">
                <a:lnSpc>
                  <a:spcPct val="90000"/>
                </a:lnSpc>
                <a:spcBef>
                  <a:spcPct val="0"/>
                </a:spcBef>
                <a:spcAft>
                  <a:spcPct val="35000"/>
                </a:spcAft>
              </a:pPr>
              <a:r>
                <a:rPr lang="fa-IR" sz="2400" b="1" dirty="0">
                  <a:solidFill>
                    <a:schemeClr val="accent5">
                      <a:lumMod val="50000"/>
                    </a:schemeClr>
                  </a:solidFill>
                  <a:cs typeface="B Zar" pitchFamily="2" charset="-78"/>
                </a:rPr>
                <a:t>بعد از ظهر به وطن </a:t>
              </a:r>
              <a:r>
                <a:rPr lang="fa-IR" sz="2400" b="1" dirty="0" smtClean="0">
                  <a:solidFill>
                    <a:schemeClr val="accent5">
                      <a:lumMod val="50000"/>
                    </a:schemeClr>
                  </a:solidFill>
                  <a:cs typeface="B Zar" pitchFamily="2" charset="-78"/>
                </a:rPr>
                <a:t>برسد:</a:t>
              </a:r>
              <a:endParaRPr lang="en-US" sz="2400" b="1" dirty="0">
                <a:solidFill>
                  <a:schemeClr val="accent5">
                    <a:lumMod val="50000"/>
                  </a:schemeClr>
                </a:solidFill>
                <a:cs typeface="B Zar" pitchFamily="2" charset="-78"/>
              </a:endParaRPr>
            </a:p>
          </p:txBody>
        </p:sp>
      </p:grpSp>
    </p:spTree>
    <p:extLst>
      <p:ext uri="{BB962C8B-B14F-4D97-AF65-F5344CB8AC3E}">
        <p14:creationId xmlns:p14="http://schemas.microsoft.com/office/powerpoint/2010/main" val="137105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remove" grpId="0" nodeType="afterEffect">
                                  <p:stCondLst>
                                    <p:cond delay="0"/>
                                  </p:stCondLst>
                                  <p:childTnLst>
                                    <p:animClr clrSpc="rgb" dir="cw">
                                      <p:cBhvr override="childStyle">
                                        <p:cTn id="6" dur="250" autoRev="1" fill="remove"/>
                                        <p:tgtEl>
                                          <p:spTgt spid="22"/>
                                        </p:tgtEl>
                                        <p:attrNameLst>
                                          <p:attrName>style.color</p:attrName>
                                        </p:attrNameLst>
                                      </p:cBhvr>
                                      <p:to>
                                        <a:schemeClr val="bg1"/>
                                      </p:to>
                                    </p:animClr>
                                    <p:animClr clrSpc="rgb" dir="cw">
                                      <p:cBhvr>
                                        <p:cTn id="7" dur="250" autoRev="1" fill="remove"/>
                                        <p:tgtEl>
                                          <p:spTgt spid="22"/>
                                        </p:tgtEl>
                                        <p:attrNameLst>
                                          <p:attrName>fillcolor</p:attrName>
                                        </p:attrNameLst>
                                      </p:cBhvr>
                                      <p:to>
                                        <a:schemeClr val="bg1"/>
                                      </p:to>
                                    </p:animClr>
                                    <p:set>
                                      <p:cBhvr>
                                        <p:cTn id="8" dur="250" autoRev="1" fill="remove"/>
                                        <p:tgtEl>
                                          <p:spTgt spid="22"/>
                                        </p:tgtEl>
                                        <p:attrNameLst>
                                          <p:attrName>fill.type</p:attrName>
                                        </p:attrNameLst>
                                      </p:cBhvr>
                                      <p:to>
                                        <p:strVal val="solid"/>
                                      </p:to>
                                    </p:set>
                                    <p:set>
                                      <p:cBhvr>
                                        <p:cTn id="9" dur="250" autoRev="1" fill="remove"/>
                                        <p:tgtEl>
                                          <p:spTgt spid="22"/>
                                        </p:tgtEl>
                                        <p:attrNameLst>
                                          <p:attrName>fill.on</p:attrName>
                                        </p:attrNameLst>
                                      </p:cBhvr>
                                      <p:to>
                                        <p:strVal val="true"/>
                                      </p:to>
                                    </p:set>
                                  </p:childTnLst>
                                </p:cTn>
                              </p:par>
                            </p:childTnLst>
                          </p:cTn>
                        </p:par>
                        <p:par>
                          <p:cTn id="10" fill="hold">
                            <p:stCondLst>
                              <p:cond delay="500"/>
                            </p:stCondLst>
                            <p:childTnLst>
                              <p:par>
                                <p:cTn id="11" presetID="14" presetClass="entr" presetSubtype="10" fill="hold"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randombar(horizontal)">
                                      <p:cBhvr>
                                        <p:cTn id="13" dur="30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right)">
                                      <p:cBhvr>
                                        <p:cTn id="18" dur="30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8"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wheel(8)">
                                      <p:cBhvr>
                                        <p:cTn id="23" dur="2000"/>
                                        <p:tgtEl>
                                          <p:spTgt spid="21"/>
                                        </p:tgtEl>
                                      </p:cBhvr>
                                    </p:animEffect>
                                  </p:childTnLst>
                                </p:cTn>
                              </p:par>
                            </p:childTnLst>
                          </p:cTn>
                        </p:par>
                        <p:par>
                          <p:cTn id="24" fill="hold">
                            <p:stCondLst>
                              <p:cond delay="2000"/>
                            </p:stCondLst>
                            <p:childTnLst>
                              <p:par>
                                <p:cTn id="25" presetID="21" presetClass="entr" presetSubtype="4" fill="hold"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heel(4)">
                                      <p:cBhvr>
                                        <p:cTn id="27" dur="40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8"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heel(8)">
                                      <p:cBhvr>
                                        <p:cTn id="32" dur="2000"/>
                                        <p:tgtEl>
                                          <p:spTgt spid="20"/>
                                        </p:tgtEl>
                                      </p:cBhvr>
                                    </p:animEffect>
                                  </p:childTnLst>
                                </p:cTn>
                              </p:par>
                            </p:childTnLst>
                          </p:cTn>
                        </p:par>
                        <p:par>
                          <p:cTn id="33" fill="hold">
                            <p:stCondLst>
                              <p:cond delay="2000"/>
                            </p:stCondLst>
                            <p:childTnLst>
                              <p:par>
                                <p:cTn id="34" presetID="21" presetClass="entr" presetSubtype="4"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heel(4)">
                                      <p:cBhvr>
                                        <p:cTn id="36" dur="4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nut 1"/>
          <p:cNvSpPr/>
          <p:nvPr/>
        </p:nvSpPr>
        <p:spPr>
          <a:xfrm>
            <a:off x="5190968" y="5477372"/>
            <a:ext cx="710293" cy="710293"/>
          </a:xfrm>
          <a:prstGeom prst="donu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3" name="Donut 2"/>
          <p:cNvSpPr/>
          <p:nvPr/>
        </p:nvSpPr>
        <p:spPr>
          <a:xfrm>
            <a:off x="6029372" y="2242840"/>
            <a:ext cx="974725" cy="974725"/>
          </a:xfrm>
          <a:prstGeom prst="donu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tx1"/>
              </a:solidFill>
            </a:endParaRPr>
          </a:p>
        </p:txBody>
      </p:sp>
      <p:sp>
        <p:nvSpPr>
          <p:cNvPr id="4" name="Donut 3"/>
          <p:cNvSpPr/>
          <p:nvPr/>
        </p:nvSpPr>
        <p:spPr>
          <a:xfrm>
            <a:off x="246033" y="142324"/>
            <a:ext cx="878568" cy="878568"/>
          </a:xfrm>
          <a:prstGeom prst="donu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5" name="Donut 4"/>
          <p:cNvSpPr/>
          <p:nvPr/>
        </p:nvSpPr>
        <p:spPr>
          <a:xfrm>
            <a:off x="459034" y="2133600"/>
            <a:ext cx="1155422" cy="1155422"/>
          </a:xfrm>
          <a:prstGeom prst="donu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a:off x="800100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fa-IR" sz="1400" dirty="0"/>
          </a:p>
        </p:txBody>
      </p:sp>
      <p:grpSp>
        <p:nvGrpSpPr>
          <p:cNvPr id="7" name="Group 6"/>
          <p:cNvGrpSpPr/>
          <p:nvPr/>
        </p:nvGrpSpPr>
        <p:grpSpPr>
          <a:xfrm>
            <a:off x="2530942" y="-76200"/>
            <a:ext cx="4936658" cy="3228075"/>
            <a:chOff x="2530942" y="-76200"/>
            <a:chExt cx="4936658" cy="3228075"/>
          </a:xfrm>
        </p:grpSpPr>
        <p:sp>
          <p:nvSpPr>
            <p:cNvPr id="8" name="Rectangle 7"/>
            <p:cNvSpPr/>
            <p:nvPr/>
          </p:nvSpPr>
          <p:spPr>
            <a:xfrm>
              <a:off x="3721212" y="914400"/>
              <a:ext cx="2433679" cy="1107996"/>
            </a:xfrm>
            <a:prstGeom prst="rect">
              <a:avLst/>
            </a:prstGeom>
          </p:spPr>
          <p:txBody>
            <a:bodyPr wrap="none">
              <a:spAutoFit/>
            </a:bodyPr>
            <a:lstStyle/>
            <a:p>
              <a:pPr lvl="0"/>
              <a:r>
                <a:rPr lang="fa-IR" sz="6600" b="1" spc="50" dirty="0" smtClean="0">
                  <a:ln w="11430"/>
                  <a:solidFill>
                    <a:srgbClr val="2C5662"/>
                  </a:solidFill>
                  <a:cs typeface="B Titr" pitchFamily="2" charset="-78"/>
                </a:rPr>
                <a:t>معـدن</a:t>
              </a:r>
              <a:endParaRPr lang="en-US" sz="6600" b="1" spc="50" dirty="0">
                <a:ln w="11430"/>
                <a:solidFill>
                  <a:srgbClr val="2C5662"/>
                </a:solidFill>
                <a:cs typeface="B Titr" pitchFamily="2" charset="-78"/>
              </a:endParaRPr>
            </a:p>
          </p:txBody>
        </p:sp>
        <p:sp>
          <p:nvSpPr>
            <p:cNvPr id="9" name="Circular Arrow 8"/>
            <p:cNvSpPr/>
            <p:nvPr/>
          </p:nvSpPr>
          <p:spPr>
            <a:xfrm>
              <a:off x="2530942" y="-76200"/>
              <a:ext cx="4936658" cy="3228075"/>
            </a:xfrm>
            <a:prstGeom prst="circularArrow">
              <a:avLst>
                <a:gd name="adj1" fmla="val 10980"/>
                <a:gd name="adj2" fmla="val 1142322"/>
                <a:gd name="adj3" fmla="val 4500000"/>
                <a:gd name="adj4" fmla="val 10800000"/>
                <a:gd name="adj5" fmla="val 12500"/>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grpSp>
      <p:sp>
        <p:nvSpPr>
          <p:cNvPr id="10" name="Rectangle 9"/>
          <p:cNvSpPr/>
          <p:nvPr/>
        </p:nvSpPr>
        <p:spPr>
          <a:xfrm>
            <a:off x="8028390" y="5562600"/>
            <a:ext cx="685800" cy="838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Donut 10"/>
          <p:cNvSpPr/>
          <p:nvPr/>
        </p:nvSpPr>
        <p:spPr>
          <a:xfrm>
            <a:off x="414308" y="5800131"/>
            <a:ext cx="710293" cy="710293"/>
          </a:xfrm>
          <a:prstGeom prst="donu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12" name="Donut 11"/>
          <p:cNvSpPr/>
          <p:nvPr/>
        </p:nvSpPr>
        <p:spPr>
          <a:xfrm>
            <a:off x="1560737" y="6187665"/>
            <a:ext cx="447848" cy="447848"/>
          </a:xfrm>
          <a:prstGeom prst="donu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3303814" y="5394638"/>
            <a:ext cx="1115786" cy="1115786"/>
          </a:xfrm>
          <a:prstGeom prst="donu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14" name="Donut 13"/>
          <p:cNvSpPr/>
          <p:nvPr/>
        </p:nvSpPr>
        <p:spPr>
          <a:xfrm>
            <a:off x="7511143" y="4512127"/>
            <a:ext cx="710293" cy="710293"/>
          </a:xfrm>
          <a:prstGeom prst="donu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solidFill>
                <a:schemeClr val="tx1"/>
              </a:solidFill>
            </a:endParaRPr>
          </a:p>
        </p:txBody>
      </p:sp>
      <p:sp>
        <p:nvSpPr>
          <p:cNvPr id="15" name="Donut 14"/>
          <p:cNvSpPr/>
          <p:nvPr/>
        </p:nvSpPr>
        <p:spPr>
          <a:xfrm>
            <a:off x="7330136" y="5562600"/>
            <a:ext cx="1155422" cy="1155422"/>
          </a:xfrm>
          <a:prstGeom prst="donu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tx1"/>
              </a:solidFill>
            </a:endParaRPr>
          </a:p>
        </p:txBody>
      </p:sp>
      <p:sp>
        <p:nvSpPr>
          <p:cNvPr id="16" name="Donut 15"/>
          <p:cNvSpPr/>
          <p:nvPr/>
        </p:nvSpPr>
        <p:spPr>
          <a:xfrm>
            <a:off x="7338300" y="528375"/>
            <a:ext cx="447848" cy="447848"/>
          </a:xfrm>
          <a:prstGeom prst="donu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tx1"/>
              </a:solidFill>
            </a:endParaRPr>
          </a:p>
        </p:txBody>
      </p:sp>
      <p:sp>
        <p:nvSpPr>
          <p:cNvPr id="17" name="Donut 16"/>
          <p:cNvSpPr/>
          <p:nvPr/>
        </p:nvSpPr>
        <p:spPr>
          <a:xfrm>
            <a:off x="7705274" y="1887138"/>
            <a:ext cx="710293" cy="710293"/>
          </a:xfrm>
          <a:prstGeom prst="donu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solidFill>
                <a:schemeClr val="tx1"/>
              </a:solidFill>
            </a:endParaRPr>
          </a:p>
        </p:txBody>
      </p:sp>
      <p:sp>
        <p:nvSpPr>
          <p:cNvPr id="18" name="Donut 17"/>
          <p:cNvSpPr/>
          <p:nvPr/>
        </p:nvSpPr>
        <p:spPr>
          <a:xfrm>
            <a:off x="1259310" y="874399"/>
            <a:ext cx="710293" cy="710293"/>
          </a:xfrm>
          <a:prstGeom prst="donu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solidFill>
                <a:schemeClr val="tx1"/>
              </a:solidFill>
            </a:endParaRPr>
          </a:p>
        </p:txBody>
      </p:sp>
      <p:grpSp>
        <p:nvGrpSpPr>
          <p:cNvPr id="19" name="Group 18"/>
          <p:cNvGrpSpPr/>
          <p:nvPr/>
        </p:nvGrpSpPr>
        <p:grpSpPr>
          <a:xfrm>
            <a:off x="414308" y="1587778"/>
            <a:ext cx="5284350" cy="5117822"/>
            <a:chOff x="414308" y="1587778"/>
            <a:chExt cx="5284350" cy="5117822"/>
          </a:xfrm>
        </p:grpSpPr>
        <p:sp>
          <p:nvSpPr>
            <p:cNvPr id="20" name="Shape 19"/>
            <p:cNvSpPr/>
            <p:nvPr/>
          </p:nvSpPr>
          <p:spPr>
            <a:xfrm>
              <a:off x="414308" y="1587778"/>
              <a:ext cx="5284350" cy="5117822"/>
            </a:xfrm>
            <a:prstGeom prst="leftCircularArrow">
              <a:avLst>
                <a:gd name="adj1" fmla="val 10980"/>
                <a:gd name="adj2" fmla="val 1142322"/>
                <a:gd name="adj3" fmla="val 6300000"/>
                <a:gd name="adj4" fmla="val 18900000"/>
                <a:gd name="adj5" fmla="val 12500"/>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1" name="Rectangle 20"/>
            <p:cNvSpPr/>
            <p:nvPr/>
          </p:nvSpPr>
          <p:spPr>
            <a:xfrm>
              <a:off x="1600201" y="3124200"/>
              <a:ext cx="3124199" cy="1938992"/>
            </a:xfrm>
            <a:prstGeom prst="rect">
              <a:avLst/>
            </a:prstGeom>
          </p:spPr>
          <p:txBody>
            <a:bodyPr wrap="square">
              <a:spAutoFit/>
            </a:bodyPr>
            <a:lstStyle/>
            <a:p>
              <a:pPr algn="justLow"/>
              <a:r>
                <a:rPr lang="fa-IR" sz="2000" b="1" dirty="0">
                  <a:solidFill>
                    <a:srgbClr val="002060"/>
                  </a:solidFill>
                  <a:cs typeface="B Zar" pitchFamily="2" charset="-78"/>
                </a:rPr>
                <a:t>هرچه كه در عرف مردم «معدن» ناميده شود، اگر محصول آن به حدّ نصاب برسد خمس دارد از جمله معادن میتوان: طلا، نقره، سرب، مس، نفت، ذغال سنگ، فيروزه، عقيق و نمك را نام برد.</a:t>
              </a:r>
            </a:p>
          </p:txBody>
        </p:sp>
      </p:grpSp>
      <p:sp>
        <p:nvSpPr>
          <p:cNvPr id="22" name="Donut 21"/>
          <p:cNvSpPr/>
          <p:nvPr/>
        </p:nvSpPr>
        <p:spPr>
          <a:xfrm>
            <a:off x="5682218" y="3853418"/>
            <a:ext cx="1556782" cy="1556782"/>
          </a:xfrm>
          <a:prstGeom prst="donu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solidFill>
                <a:schemeClr val="tx1"/>
              </a:solidFill>
            </a:endParaRPr>
          </a:p>
        </p:txBody>
      </p:sp>
      <p:sp>
        <p:nvSpPr>
          <p:cNvPr id="23" name="Freeform 22"/>
          <p:cNvSpPr/>
          <p:nvPr/>
        </p:nvSpPr>
        <p:spPr>
          <a:xfrm>
            <a:off x="1644215" y="2658647"/>
            <a:ext cx="1829817" cy="678862"/>
          </a:xfrm>
          <a:custGeom>
            <a:avLst/>
            <a:gdLst>
              <a:gd name="connsiteX0" fmla="*/ 0 w 1829817"/>
              <a:gd name="connsiteY0" fmla="*/ 0 h 678862"/>
              <a:gd name="connsiteX1" fmla="*/ 1829817 w 1829817"/>
              <a:gd name="connsiteY1" fmla="*/ 0 h 678862"/>
              <a:gd name="connsiteX2" fmla="*/ 1829817 w 1829817"/>
              <a:gd name="connsiteY2" fmla="*/ 678862 h 678862"/>
              <a:gd name="connsiteX3" fmla="*/ 0 w 1829817"/>
              <a:gd name="connsiteY3" fmla="*/ 678862 h 678862"/>
              <a:gd name="connsiteX4" fmla="*/ 0 w 1829817"/>
              <a:gd name="connsiteY4" fmla="*/ 0 h 678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9817" h="678862">
                <a:moveTo>
                  <a:pt x="0" y="0"/>
                </a:moveTo>
                <a:lnTo>
                  <a:pt x="1829817" y="0"/>
                </a:lnTo>
                <a:lnTo>
                  <a:pt x="1829817" y="678862"/>
                </a:lnTo>
                <a:lnTo>
                  <a:pt x="0" y="678862"/>
                </a:lnTo>
                <a:lnTo>
                  <a:pt x="0" y="0"/>
                </a:lnTo>
                <a:close/>
              </a:path>
            </a:pathLst>
          </a:cu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7584" tIns="227584" rIns="227584" bIns="0" numCol="1" spcCol="1270" anchor="t" anchorCtr="0">
            <a:noAutofit/>
          </a:bodyPr>
          <a:lstStyle/>
          <a:p>
            <a:pPr lvl="0" algn="ctr" defTabSz="1422400">
              <a:lnSpc>
                <a:spcPct val="90000"/>
              </a:lnSpc>
              <a:spcBef>
                <a:spcPct val="0"/>
              </a:spcBef>
              <a:spcAft>
                <a:spcPct val="35000"/>
              </a:spcAft>
            </a:pPr>
            <a:endParaRPr lang="en-US" sz="3200" kern="1200"/>
          </a:p>
        </p:txBody>
      </p:sp>
      <p:sp>
        <p:nvSpPr>
          <p:cNvPr id="25" name="Freeform 24"/>
          <p:cNvSpPr/>
          <p:nvPr/>
        </p:nvSpPr>
        <p:spPr>
          <a:xfrm>
            <a:off x="5669967" y="2658647"/>
            <a:ext cx="1829817" cy="678862"/>
          </a:xfrm>
          <a:custGeom>
            <a:avLst/>
            <a:gdLst>
              <a:gd name="connsiteX0" fmla="*/ 0 w 1829817"/>
              <a:gd name="connsiteY0" fmla="*/ 0 h 678862"/>
              <a:gd name="connsiteX1" fmla="*/ 1829817 w 1829817"/>
              <a:gd name="connsiteY1" fmla="*/ 0 h 678862"/>
              <a:gd name="connsiteX2" fmla="*/ 1829817 w 1829817"/>
              <a:gd name="connsiteY2" fmla="*/ 678862 h 678862"/>
              <a:gd name="connsiteX3" fmla="*/ 0 w 1829817"/>
              <a:gd name="connsiteY3" fmla="*/ 678862 h 678862"/>
              <a:gd name="connsiteX4" fmla="*/ 0 w 1829817"/>
              <a:gd name="connsiteY4" fmla="*/ 0 h 678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9817" h="678862">
                <a:moveTo>
                  <a:pt x="0" y="0"/>
                </a:moveTo>
                <a:lnTo>
                  <a:pt x="1829817" y="0"/>
                </a:lnTo>
                <a:lnTo>
                  <a:pt x="1829817" y="678862"/>
                </a:lnTo>
                <a:lnTo>
                  <a:pt x="0" y="678862"/>
                </a:lnTo>
                <a:lnTo>
                  <a:pt x="0" y="0"/>
                </a:lnTo>
                <a:close/>
              </a:path>
            </a:pathLst>
          </a:cu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7584" tIns="227584" rIns="227584" bIns="0" numCol="1" spcCol="1270" anchor="t" anchorCtr="0">
            <a:noAutofit/>
          </a:bodyPr>
          <a:lstStyle/>
          <a:p>
            <a:pPr lvl="0" algn="ctr" defTabSz="1422400">
              <a:lnSpc>
                <a:spcPct val="90000"/>
              </a:lnSpc>
              <a:spcBef>
                <a:spcPct val="0"/>
              </a:spcBef>
              <a:spcAft>
                <a:spcPct val="35000"/>
              </a:spcAft>
            </a:pPr>
            <a:endParaRPr lang="en-US" sz="3200" kern="1200"/>
          </a:p>
        </p:txBody>
      </p:sp>
      <p:sp>
        <p:nvSpPr>
          <p:cNvPr id="26" name="Freeform 25"/>
          <p:cNvSpPr/>
          <p:nvPr/>
        </p:nvSpPr>
        <p:spPr>
          <a:xfrm>
            <a:off x="3657091" y="4781234"/>
            <a:ext cx="1829817" cy="678862"/>
          </a:xfrm>
          <a:custGeom>
            <a:avLst/>
            <a:gdLst>
              <a:gd name="connsiteX0" fmla="*/ 0 w 1829817"/>
              <a:gd name="connsiteY0" fmla="*/ 0 h 678862"/>
              <a:gd name="connsiteX1" fmla="*/ 1829817 w 1829817"/>
              <a:gd name="connsiteY1" fmla="*/ 0 h 678862"/>
              <a:gd name="connsiteX2" fmla="*/ 1829817 w 1829817"/>
              <a:gd name="connsiteY2" fmla="*/ 678862 h 678862"/>
              <a:gd name="connsiteX3" fmla="*/ 0 w 1829817"/>
              <a:gd name="connsiteY3" fmla="*/ 678862 h 678862"/>
              <a:gd name="connsiteX4" fmla="*/ 0 w 1829817"/>
              <a:gd name="connsiteY4" fmla="*/ 0 h 678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9817" h="678862">
                <a:moveTo>
                  <a:pt x="0" y="0"/>
                </a:moveTo>
                <a:lnTo>
                  <a:pt x="1829817" y="0"/>
                </a:lnTo>
                <a:lnTo>
                  <a:pt x="1829817" y="678862"/>
                </a:lnTo>
                <a:lnTo>
                  <a:pt x="0" y="678862"/>
                </a:lnTo>
                <a:lnTo>
                  <a:pt x="0" y="0"/>
                </a:lnTo>
                <a:close/>
              </a:path>
            </a:pathLst>
          </a:custGeom>
        </p:spPr>
        <p:style>
          <a:lnRef idx="1">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7584" tIns="227584" rIns="227584" bIns="0" numCol="1" spcCol="1270" anchor="t" anchorCtr="0">
            <a:noAutofit/>
          </a:bodyPr>
          <a:lstStyle/>
          <a:p>
            <a:pPr lvl="0" algn="ctr" defTabSz="1422400">
              <a:lnSpc>
                <a:spcPct val="90000"/>
              </a:lnSpc>
              <a:spcBef>
                <a:spcPct val="0"/>
              </a:spcBef>
              <a:spcAft>
                <a:spcPct val="35000"/>
              </a:spcAft>
            </a:pPr>
            <a:endParaRPr lang="en-US" sz="3200" kern="1200"/>
          </a:p>
        </p:txBody>
      </p:sp>
    </p:spTree>
    <p:extLst>
      <p:ext uri="{BB962C8B-B14F-4D97-AF65-F5344CB8AC3E}">
        <p14:creationId xmlns:p14="http://schemas.microsoft.com/office/powerpoint/2010/main" val="164581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anim calcmode="lin" valueType="num">
                                      <p:cBhvr>
                                        <p:cTn id="8" dur="2000" fill="hold"/>
                                        <p:tgtEl>
                                          <p:spTgt spid="16"/>
                                        </p:tgtEl>
                                        <p:attrNameLst>
                                          <p:attrName>ppt_w</p:attrName>
                                        </p:attrNameLst>
                                      </p:cBhvr>
                                      <p:tavLst>
                                        <p:tav tm="0" fmla="#ppt_w*sin(2.5*pi*$)">
                                          <p:val>
                                            <p:fltVal val="0"/>
                                          </p:val>
                                        </p:tav>
                                        <p:tav tm="100000">
                                          <p:val>
                                            <p:fltVal val="1"/>
                                          </p:val>
                                        </p:tav>
                                      </p:tavLst>
                                    </p:anim>
                                    <p:anim calcmode="lin" valueType="num">
                                      <p:cBhvr>
                                        <p:cTn id="9" dur="2000" fill="hold"/>
                                        <p:tgtEl>
                                          <p:spTgt spid="16"/>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2000"/>
                                        <p:tgtEl>
                                          <p:spTgt spid="11"/>
                                        </p:tgtEl>
                                      </p:cBhvr>
                                    </p:animEffect>
                                    <p:anim calcmode="lin" valueType="num">
                                      <p:cBhvr>
                                        <p:cTn id="14" dur="2000" fill="hold"/>
                                        <p:tgtEl>
                                          <p:spTgt spid="11"/>
                                        </p:tgtEl>
                                        <p:attrNameLst>
                                          <p:attrName>ppt_w</p:attrName>
                                        </p:attrNameLst>
                                      </p:cBhvr>
                                      <p:tavLst>
                                        <p:tav tm="0" fmla="#ppt_w*sin(2.5*pi*$)">
                                          <p:val>
                                            <p:fltVal val="0"/>
                                          </p:val>
                                        </p:tav>
                                        <p:tav tm="100000">
                                          <p:val>
                                            <p:fltVal val="1"/>
                                          </p:val>
                                        </p:tav>
                                      </p:tavLst>
                                    </p:anim>
                                    <p:anim calcmode="lin" valueType="num">
                                      <p:cBhvr>
                                        <p:cTn id="15"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p:cTn id="20" dur="500" fill="hold"/>
                                        <p:tgtEl>
                                          <p:spTgt spid="12"/>
                                        </p:tgtEl>
                                        <p:attrNameLst>
                                          <p:attrName>ppt_w</p:attrName>
                                        </p:attrNameLst>
                                      </p:cBhvr>
                                      <p:tavLst>
                                        <p:tav tm="0">
                                          <p:val>
                                            <p:fltVal val="0"/>
                                          </p:val>
                                        </p:tav>
                                        <p:tav tm="100000">
                                          <p:val>
                                            <p:strVal val="#ppt_w"/>
                                          </p:val>
                                        </p:tav>
                                      </p:tavLst>
                                    </p:anim>
                                    <p:anim calcmode="lin" valueType="num">
                                      <p:cBhvr>
                                        <p:cTn id="21" dur="500" fill="hold"/>
                                        <p:tgtEl>
                                          <p:spTgt spid="12"/>
                                        </p:tgtEl>
                                        <p:attrNameLst>
                                          <p:attrName>ppt_h</p:attrName>
                                        </p:attrNameLst>
                                      </p:cBhvr>
                                      <p:tavLst>
                                        <p:tav tm="0">
                                          <p:val>
                                            <p:fltVal val="0"/>
                                          </p:val>
                                        </p:tav>
                                        <p:tav tm="100000">
                                          <p:val>
                                            <p:strVal val="#ppt_h"/>
                                          </p:val>
                                        </p:tav>
                                      </p:tavLst>
                                    </p:anim>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fltVal val="0"/>
                                          </p:val>
                                        </p:tav>
                                        <p:tav tm="100000">
                                          <p:val>
                                            <p:strVal val="#ppt_w"/>
                                          </p:val>
                                        </p:tav>
                                      </p:tavLst>
                                    </p:anim>
                                    <p:anim calcmode="lin" valueType="num">
                                      <p:cBhvr>
                                        <p:cTn id="35" dur="500" fill="hold"/>
                                        <p:tgtEl>
                                          <p:spTgt spid="15"/>
                                        </p:tgtEl>
                                        <p:attrNameLst>
                                          <p:attrName>ppt_h</p:attrName>
                                        </p:attrNameLst>
                                      </p:cBhvr>
                                      <p:tavLst>
                                        <p:tav tm="0">
                                          <p:val>
                                            <p:fltVal val="0"/>
                                          </p:val>
                                        </p:tav>
                                        <p:tav tm="100000">
                                          <p:val>
                                            <p:strVal val="#ppt_h"/>
                                          </p:val>
                                        </p:tav>
                                      </p:tavLst>
                                    </p:anim>
                                    <p:animEffect transition="in" filter="fade">
                                      <p:cBhvr>
                                        <p:cTn id="36" dur="500"/>
                                        <p:tgtEl>
                                          <p:spTgt spid="15"/>
                                        </p:tgtEl>
                                      </p:cBhvr>
                                    </p:animEffect>
                                  </p:childTnLst>
                                </p:cTn>
                              </p:par>
                            </p:childTnLst>
                          </p:cTn>
                        </p:par>
                        <p:par>
                          <p:cTn id="37" fill="hold">
                            <p:stCondLst>
                              <p:cond delay="500"/>
                            </p:stCondLst>
                            <p:childTnLst>
                              <p:par>
                                <p:cTn id="38" presetID="53" presetClass="entr" presetSubtype="16"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childTnLst>
                          </p:cTn>
                        </p:par>
                        <p:par>
                          <p:cTn id="43" fill="hold">
                            <p:stCondLst>
                              <p:cond delay="1000"/>
                            </p:stCondLst>
                            <p:childTnLst>
                              <p:par>
                                <p:cTn id="44" presetID="53" presetClass="entr" presetSubtype="16"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 calcmode="lin" valueType="num">
                                      <p:cBhvr>
                                        <p:cTn id="46" dur="500" fill="hold"/>
                                        <p:tgtEl>
                                          <p:spTgt spid="5"/>
                                        </p:tgtEl>
                                        <p:attrNameLst>
                                          <p:attrName>ppt_w</p:attrName>
                                        </p:attrNameLst>
                                      </p:cBhvr>
                                      <p:tavLst>
                                        <p:tav tm="0">
                                          <p:val>
                                            <p:fltVal val="0"/>
                                          </p:val>
                                        </p:tav>
                                        <p:tav tm="100000">
                                          <p:val>
                                            <p:strVal val="#ppt_w"/>
                                          </p:val>
                                        </p:tav>
                                      </p:tavLst>
                                    </p:anim>
                                    <p:anim calcmode="lin" valueType="num">
                                      <p:cBhvr>
                                        <p:cTn id="47" dur="500" fill="hold"/>
                                        <p:tgtEl>
                                          <p:spTgt spid="5"/>
                                        </p:tgtEl>
                                        <p:attrNameLst>
                                          <p:attrName>ppt_h</p:attrName>
                                        </p:attrNameLst>
                                      </p:cBhvr>
                                      <p:tavLst>
                                        <p:tav tm="0">
                                          <p:val>
                                            <p:fltVal val="0"/>
                                          </p:val>
                                        </p:tav>
                                        <p:tav tm="100000">
                                          <p:val>
                                            <p:strVal val="#ppt_h"/>
                                          </p:val>
                                        </p:tav>
                                      </p:tavLst>
                                    </p:anim>
                                    <p:animEffect transition="in" filter="fade">
                                      <p:cBhvr>
                                        <p:cTn id="48" dur="500"/>
                                        <p:tgtEl>
                                          <p:spTgt spid="5"/>
                                        </p:tgtEl>
                                      </p:cBhvr>
                                    </p:animEffect>
                                  </p:childTnLst>
                                </p:cTn>
                              </p:par>
                            </p:childTnLst>
                          </p:cTn>
                        </p:par>
                        <p:par>
                          <p:cTn id="49" fill="hold">
                            <p:stCondLst>
                              <p:cond delay="1500"/>
                            </p:stCondLst>
                            <p:childTnLst>
                              <p:par>
                                <p:cTn id="50" presetID="53" presetClass="entr" presetSubtype="16" fill="hold" grpId="0" nodeType="after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p:cTn id="52" dur="500" fill="hold"/>
                                        <p:tgtEl>
                                          <p:spTgt spid="14"/>
                                        </p:tgtEl>
                                        <p:attrNameLst>
                                          <p:attrName>ppt_w</p:attrName>
                                        </p:attrNameLst>
                                      </p:cBhvr>
                                      <p:tavLst>
                                        <p:tav tm="0">
                                          <p:val>
                                            <p:fltVal val="0"/>
                                          </p:val>
                                        </p:tav>
                                        <p:tav tm="100000">
                                          <p:val>
                                            <p:strVal val="#ppt_w"/>
                                          </p:val>
                                        </p:tav>
                                      </p:tavLst>
                                    </p:anim>
                                    <p:anim calcmode="lin" valueType="num">
                                      <p:cBhvr>
                                        <p:cTn id="53" dur="500" fill="hold"/>
                                        <p:tgtEl>
                                          <p:spTgt spid="14"/>
                                        </p:tgtEl>
                                        <p:attrNameLst>
                                          <p:attrName>ppt_h</p:attrName>
                                        </p:attrNameLst>
                                      </p:cBhvr>
                                      <p:tavLst>
                                        <p:tav tm="0">
                                          <p:val>
                                            <p:fltVal val="0"/>
                                          </p:val>
                                        </p:tav>
                                        <p:tav tm="100000">
                                          <p:val>
                                            <p:strVal val="#ppt_h"/>
                                          </p:val>
                                        </p:tav>
                                      </p:tavLst>
                                    </p:anim>
                                    <p:animEffect transition="in" filter="fade">
                                      <p:cBhvr>
                                        <p:cTn id="54" dur="500"/>
                                        <p:tgtEl>
                                          <p:spTgt spid="14"/>
                                        </p:tgtEl>
                                      </p:cBhvr>
                                    </p:animEffect>
                                  </p:childTnLst>
                                </p:cTn>
                              </p:par>
                            </p:childTnLst>
                          </p:cTn>
                        </p:par>
                        <p:par>
                          <p:cTn id="55" fill="hold">
                            <p:stCondLst>
                              <p:cond delay="2000"/>
                            </p:stCondLst>
                            <p:childTnLst>
                              <p:par>
                                <p:cTn id="56" presetID="53" presetClass="entr" presetSubtype="16" fill="hold" grpId="0" nodeType="after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p:cTn id="65" dur="500" fill="hold"/>
                                        <p:tgtEl>
                                          <p:spTgt spid="17"/>
                                        </p:tgtEl>
                                        <p:attrNameLst>
                                          <p:attrName>ppt_w</p:attrName>
                                        </p:attrNameLst>
                                      </p:cBhvr>
                                      <p:tavLst>
                                        <p:tav tm="0">
                                          <p:val>
                                            <p:fltVal val="0"/>
                                          </p:val>
                                        </p:tav>
                                        <p:tav tm="100000">
                                          <p:val>
                                            <p:strVal val="#ppt_w"/>
                                          </p:val>
                                        </p:tav>
                                      </p:tavLst>
                                    </p:anim>
                                    <p:anim calcmode="lin" valueType="num">
                                      <p:cBhvr>
                                        <p:cTn id="66" dur="500" fill="hold"/>
                                        <p:tgtEl>
                                          <p:spTgt spid="17"/>
                                        </p:tgtEl>
                                        <p:attrNameLst>
                                          <p:attrName>ppt_h</p:attrName>
                                        </p:attrNameLst>
                                      </p:cBhvr>
                                      <p:tavLst>
                                        <p:tav tm="0">
                                          <p:val>
                                            <p:fltVal val="0"/>
                                          </p:val>
                                        </p:tav>
                                        <p:tav tm="100000">
                                          <p:val>
                                            <p:strVal val="#ppt_h"/>
                                          </p:val>
                                        </p:tav>
                                      </p:tavLst>
                                    </p:anim>
                                    <p:animEffect transition="in" filter="fade">
                                      <p:cBhvr>
                                        <p:cTn id="67" dur="500"/>
                                        <p:tgtEl>
                                          <p:spTgt spid="17"/>
                                        </p:tgtEl>
                                      </p:cBhvr>
                                    </p:animEffect>
                                  </p:childTnLst>
                                </p:cTn>
                              </p:par>
                            </p:childTnLst>
                          </p:cTn>
                        </p:par>
                        <p:par>
                          <p:cTn id="68" fill="hold">
                            <p:stCondLst>
                              <p:cond delay="500"/>
                            </p:stCondLst>
                            <p:childTnLst>
                              <p:par>
                                <p:cTn id="69" presetID="53" presetClass="entr" presetSubtype="16" fill="hold" grpId="0" nodeType="afterEffect">
                                  <p:stCondLst>
                                    <p:cond delay="0"/>
                                  </p:stCondLst>
                                  <p:childTnLst>
                                    <p:set>
                                      <p:cBhvr>
                                        <p:cTn id="70" dur="1" fill="hold">
                                          <p:stCondLst>
                                            <p:cond delay="0"/>
                                          </p:stCondLst>
                                        </p:cTn>
                                        <p:tgtEl>
                                          <p:spTgt spid="3"/>
                                        </p:tgtEl>
                                        <p:attrNameLst>
                                          <p:attrName>style.visibility</p:attrName>
                                        </p:attrNameLst>
                                      </p:cBhvr>
                                      <p:to>
                                        <p:strVal val="visible"/>
                                      </p:to>
                                    </p:set>
                                    <p:anim calcmode="lin" valueType="num">
                                      <p:cBhvr>
                                        <p:cTn id="71" dur="500" fill="hold"/>
                                        <p:tgtEl>
                                          <p:spTgt spid="3"/>
                                        </p:tgtEl>
                                        <p:attrNameLst>
                                          <p:attrName>ppt_w</p:attrName>
                                        </p:attrNameLst>
                                      </p:cBhvr>
                                      <p:tavLst>
                                        <p:tav tm="0">
                                          <p:val>
                                            <p:fltVal val="0"/>
                                          </p:val>
                                        </p:tav>
                                        <p:tav tm="100000">
                                          <p:val>
                                            <p:strVal val="#ppt_w"/>
                                          </p:val>
                                        </p:tav>
                                      </p:tavLst>
                                    </p:anim>
                                    <p:anim calcmode="lin" valueType="num">
                                      <p:cBhvr>
                                        <p:cTn id="72" dur="500" fill="hold"/>
                                        <p:tgtEl>
                                          <p:spTgt spid="3"/>
                                        </p:tgtEl>
                                        <p:attrNameLst>
                                          <p:attrName>ppt_h</p:attrName>
                                        </p:attrNameLst>
                                      </p:cBhvr>
                                      <p:tavLst>
                                        <p:tav tm="0">
                                          <p:val>
                                            <p:fltVal val="0"/>
                                          </p:val>
                                        </p:tav>
                                        <p:tav tm="100000">
                                          <p:val>
                                            <p:strVal val="#ppt_h"/>
                                          </p:val>
                                        </p:tav>
                                      </p:tavLst>
                                    </p:anim>
                                    <p:animEffect transition="in" filter="fade">
                                      <p:cBhvr>
                                        <p:cTn id="73" dur="500"/>
                                        <p:tgtEl>
                                          <p:spTgt spid="3"/>
                                        </p:tgtEl>
                                      </p:cBhvr>
                                    </p:animEffect>
                                  </p:childTnLst>
                                </p:cTn>
                              </p:par>
                            </p:childTnLst>
                          </p:cTn>
                        </p:par>
                        <p:par>
                          <p:cTn id="74" fill="hold">
                            <p:stCondLst>
                              <p:cond delay="1000"/>
                            </p:stCondLst>
                            <p:childTnLst>
                              <p:par>
                                <p:cTn id="75" presetID="45" presetClass="entr" presetSubtype="0" fill="hold" grpId="0" nodeType="after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2000"/>
                                        <p:tgtEl>
                                          <p:spTgt spid="2"/>
                                        </p:tgtEl>
                                      </p:cBhvr>
                                    </p:animEffect>
                                    <p:anim calcmode="lin" valueType="num">
                                      <p:cBhvr>
                                        <p:cTn id="78" dur="2000" fill="hold"/>
                                        <p:tgtEl>
                                          <p:spTgt spid="2"/>
                                        </p:tgtEl>
                                        <p:attrNameLst>
                                          <p:attrName>ppt_w</p:attrName>
                                        </p:attrNameLst>
                                      </p:cBhvr>
                                      <p:tavLst>
                                        <p:tav tm="0" fmla="#ppt_w*sin(2.5*pi*$)">
                                          <p:val>
                                            <p:fltVal val="0"/>
                                          </p:val>
                                        </p:tav>
                                        <p:tav tm="100000">
                                          <p:val>
                                            <p:fltVal val="1"/>
                                          </p:val>
                                        </p:tav>
                                      </p:tavLst>
                                    </p:anim>
                                    <p:anim calcmode="lin" valueType="num">
                                      <p:cBhvr>
                                        <p:cTn id="7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22"/>
                                        </p:tgtEl>
                                        <p:attrNameLst>
                                          <p:attrName>style.visibility</p:attrName>
                                        </p:attrNameLst>
                                      </p:cBhvr>
                                      <p:to>
                                        <p:strVal val="visible"/>
                                      </p:to>
                                    </p:set>
                                    <p:anim calcmode="lin" valueType="num">
                                      <p:cBhvr>
                                        <p:cTn id="84" dur="500" fill="hold"/>
                                        <p:tgtEl>
                                          <p:spTgt spid="22"/>
                                        </p:tgtEl>
                                        <p:attrNameLst>
                                          <p:attrName>ppt_w</p:attrName>
                                        </p:attrNameLst>
                                      </p:cBhvr>
                                      <p:tavLst>
                                        <p:tav tm="0">
                                          <p:val>
                                            <p:fltVal val="0"/>
                                          </p:val>
                                        </p:tav>
                                        <p:tav tm="100000">
                                          <p:val>
                                            <p:strVal val="#ppt_w"/>
                                          </p:val>
                                        </p:tav>
                                      </p:tavLst>
                                    </p:anim>
                                    <p:anim calcmode="lin" valueType="num">
                                      <p:cBhvr>
                                        <p:cTn id="85" dur="500" fill="hold"/>
                                        <p:tgtEl>
                                          <p:spTgt spid="22"/>
                                        </p:tgtEl>
                                        <p:attrNameLst>
                                          <p:attrName>ppt_h</p:attrName>
                                        </p:attrNameLst>
                                      </p:cBhvr>
                                      <p:tavLst>
                                        <p:tav tm="0">
                                          <p:val>
                                            <p:fltVal val="0"/>
                                          </p:val>
                                        </p:tav>
                                        <p:tav tm="100000">
                                          <p:val>
                                            <p:strVal val="#ppt_h"/>
                                          </p:val>
                                        </p:tav>
                                      </p:tavLst>
                                    </p:anim>
                                    <p:animEffect transition="in" filter="fade">
                                      <p:cBhvr>
                                        <p:cTn id="86" dur="500"/>
                                        <p:tgtEl>
                                          <p:spTgt spid="22"/>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nodeType="clickEffect">
                                  <p:stCondLst>
                                    <p:cond delay="0"/>
                                  </p:stCondLst>
                                  <p:childTnLst>
                                    <p:set>
                                      <p:cBhvr>
                                        <p:cTn id="90" dur="1" fill="hold">
                                          <p:stCondLst>
                                            <p:cond delay="0"/>
                                          </p:stCondLst>
                                        </p:cTn>
                                        <p:tgtEl>
                                          <p:spTgt spid="7"/>
                                        </p:tgtEl>
                                        <p:attrNameLst>
                                          <p:attrName>style.visibility</p:attrName>
                                        </p:attrNameLst>
                                      </p:cBhvr>
                                      <p:to>
                                        <p:strVal val="visible"/>
                                      </p:to>
                                    </p:set>
                                    <p:anim calcmode="lin" valueType="num">
                                      <p:cBhvr>
                                        <p:cTn id="91" dur="3000" fill="hold"/>
                                        <p:tgtEl>
                                          <p:spTgt spid="7"/>
                                        </p:tgtEl>
                                        <p:attrNameLst>
                                          <p:attrName>ppt_w</p:attrName>
                                        </p:attrNameLst>
                                      </p:cBhvr>
                                      <p:tavLst>
                                        <p:tav tm="0">
                                          <p:val>
                                            <p:fltVal val="0"/>
                                          </p:val>
                                        </p:tav>
                                        <p:tav tm="100000">
                                          <p:val>
                                            <p:strVal val="#ppt_w"/>
                                          </p:val>
                                        </p:tav>
                                      </p:tavLst>
                                    </p:anim>
                                    <p:anim calcmode="lin" valueType="num">
                                      <p:cBhvr>
                                        <p:cTn id="92" dur="3000" fill="hold"/>
                                        <p:tgtEl>
                                          <p:spTgt spid="7"/>
                                        </p:tgtEl>
                                        <p:attrNameLst>
                                          <p:attrName>ppt_h</p:attrName>
                                        </p:attrNameLst>
                                      </p:cBhvr>
                                      <p:tavLst>
                                        <p:tav tm="0">
                                          <p:val>
                                            <p:fltVal val="0"/>
                                          </p:val>
                                        </p:tav>
                                        <p:tav tm="100000">
                                          <p:val>
                                            <p:strVal val="#ppt_h"/>
                                          </p:val>
                                        </p:tav>
                                      </p:tavLst>
                                    </p:anim>
                                    <p:anim calcmode="lin" valueType="num">
                                      <p:cBhvr>
                                        <p:cTn id="93" dur="3000" fill="hold"/>
                                        <p:tgtEl>
                                          <p:spTgt spid="7"/>
                                        </p:tgtEl>
                                        <p:attrNameLst>
                                          <p:attrName>style.rotation</p:attrName>
                                        </p:attrNameLst>
                                      </p:cBhvr>
                                      <p:tavLst>
                                        <p:tav tm="0">
                                          <p:val>
                                            <p:fltVal val="90"/>
                                          </p:val>
                                        </p:tav>
                                        <p:tav tm="100000">
                                          <p:val>
                                            <p:fltVal val="0"/>
                                          </p:val>
                                        </p:tav>
                                      </p:tavLst>
                                    </p:anim>
                                    <p:animEffect transition="in" filter="fade">
                                      <p:cBhvr>
                                        <p:cTn id="94" dur="3000"/>
                                        <p:tgtEl>
                                          <p:spTgt spid="7"/>
                                        </p:tgtEl>
                                      </p:cBhvr>
                                    </p:animEffect>
                                  </p:childTnLst>
                                </p:cTn>
                              </p:par>
                            </p:childTnLst>
                          </p:cTn>
                        </p:par>
                      </p:childTnLst>
                    </p:cTn>
                  </p:par>
                  <p:par>
                    <p:cTn id="95" fill="hold">
                      <p:stCondLst>
                        <p:cond delay="indefinite"/>
                      </p:stCondLst>
                      <p:childTnLst>
                        <p:par>
                          <p:cTn id="96" fill="hold">
                            <p:stCondLst>
                              <p:cond delay="0"/>
                            </p:stCondLst>
                            <p:childTnLst>
                              <p:par>
                                <p:cTn id="97" presetID="31" presetClass="entr" presetSubtype="0" fill="hold" nodeType="clickEffect">
                                  <p:stCondLst>
                                    <p:cond delay="0"/>
                                  </p:stCondLst>
                                  <p:childTnLst>
                                    <p:set>
                                      <p:cBhvr>
                                        <p:cTn id="98" dur="1" fill="hold">
                                          <p:stCondLst>
                                            <p:cond delay="0"/>
                                          </p:stCondLst>
                                        </p:cTn>
                                        <p:tgtEl>
                                          <p:spTgt spid="19"/>
                                        </p:tgtEl>
                                        <p:attrNameLst>
                                          <p:attrName>style.visibility</p:attrName>
                                        </p:attrNameLst>
                                      </p:cBhvr>
                                      <p:to>
                                        <p:strVal val="visible"/>
                                      </p:to>
                                    </p:set>
                                    <p:anim calcmode="lin" valueType="num">
                                      <p:cBhvr>
                                        <p:cTn id="99" dur="3000" fill="hold"/>
                                        <p:tgtEl>
                                          <p:spTgt spid="19"/>
                                        </p:tgtEl>
                                        <p:attrNameLst>
                                          <p:attrName>ppt_w</p:attrName>
                                        </p:attrNameLst>
                                      </p:cBhvr>
                                      <p:tavLst>
                                        <p:tav tm="0">
                                          <p:val>
                                            <p:fltVal val="0"/>
                                          </p:val>
                                        </p:tav>
                                        <p:tav tm="100000">
                                          <p:val>
                                            <p:strVal val="#ppt_w"/>
                                          </p:val>
                                        </p:tav>
                                      </p:tavLst>
                                    </p:anim>
                                    <p:anim calcmode="lin" valueType="num">
                                      <p:cBhvr>
                                        <p:cTn id="100" dur="3000" fill="hold"/>
                                        <p:tgtEl>
                                          <p:spTgt spid="19"/>
                                        </p:tgtEl>
                                        <p:attrNameLst>
                                          <p:attrName>ppt_h</p:attrName>
                                        </p:attrNameLst>
                                      </p:cBhvr>
                                      <p:tavLst>
                                        <p:tav tm="0">
                                          <p:val>
                                            <p:fltVal val="0"/>
                                          </p:val>
                                        </p:tav>
                                        <p:tav tm="100000">
                                          <p:val>
                                            <p:strVal val="#ppt_h"/>
                                          </p:val>
                                        </p:tav>
                                      </p:tavLst>
                                    </p:anim>
                                    <p:anim calcmode="lin" valueType="num">
                                      <p:cBhvr>
                                        <p:cTn id="101" dur="3000" fill="hold"/>
                                        <p:tgtEl>
                                          <p:spTgt spid="19"/>
                                        </p:tgtEl>
                                        <p:attrNameLst>
                                          <p:attrName>style.rotation</p:attrName>
                                        </p:attrNameLst>
                                      </p:cBhvr>
                                      <p:tavLst>
                                        <p:tav tm="0">
                                          <p:val>
                                            <p:fltVal val="90"/>
                                          </p:val>
                                        </p:tav>
                                        <p:tav tm="100000">
                                          <p:val>
                                            <p:fltVal val="0"/>
                                          </p:val>
                                        </p:tav>
                                      </p:tavLst>
                                    </p:anim>
                                    <p:animEffect transition="in" filter="fade">
                                      <p:cBhvr>
                                        <p:cTn id="102" dur="3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1" grpId="0" animBg="1"/>
      <p:bldP spid="12" grpId="0" animBg="1"/>
      <p:bldP spid="13" grpId="0" animBg="1"/>
      <p:bldP spid="14" grpId="0" animBg="1"/>
      <p:bldP spid="15" grpId="0" animBg="1"/>
      <p:bldP spid="16" grpId="0" animBg="1"/>
      <p:bldP spid="17" grpId="0" animBg="1"/>
      <p:bldP spid="18" grpId="0" animBg="1"/>
      <p:bldP spid="2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2429</TotalTime>
  <Words>1245</Words>
  <Application>Microsoft Office PowerPoint</Application>
  <PresentationFormat>On-screen Show (4:3)</PresentationFormat>
  <Paragraphs>115</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مسـألـه</vt:lpstr>
      <vt:lpstr>PowerPoint Presentation</vt:lpstr>
      <vt:lpstr>PowerPoint Presentation</vt:lpstr>
      <vt:lpstr>PowerPoint Presentation</vt:lpstr>
      <vt:lpstr> چندمسـألـه</vt:lpstr>
      <vt:lpstr> چندمسـألـه</vt:lpstr>
      <vt:lpstr>PowerPoint Presentation</vt:lpstr>
      <vt:lpstr>PowerPoint Presentation</vt:lpstr>
      <vt:lpstr> چندمسـألـه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dc:creator>
  <cp:lastModifiedBy>j</cp:lastModifiedBy>
  <cp:revision>201</cp:revision>
  <dcterms:created xsi:type="dcterms:W3CDTF">2013-02-20T08:58:51Z</dcterms:created>
  <dcterms:modified xsi:type="dcterms:W3CDTF">2013-11-01T01:21:51Z</dcterms:modified>
</cp:coreProperties>
</file>