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9"/>
  </p:notesMasterIdLst>
  <p:handoutMasterIdLst>
    <p:handoutMasterId r:id="rId10"/>
  </p:handoutMasterIdLst>
  <p:sldIdLst>
    <p:sldId id="287" r:id="rId3"/>
    <p:sldId id="285" r:id="rId4"/>
    <p:sldId id="280" r:id="rId5"/>
    <p:sldId id="286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653"/>
    <a:srgbClr val="85E5FF"/>
    <a:srgbClr val="051061"/>
    <a:srgbClr val="5674B9"/>
    <a:srgbClr val="1CBBB4"/>
    <a:srgbClr val="00BFF3"/>
    <a:srgbClr val="E9F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6242" autoAdjust="0"/>
  </p:normalViewPr>
  <p:slideViewPr>
    <p:cSldViewPr snapToGrid="0">
      <p:cViewPr>
        <p:scale>
          <a:sx n="75" d="100"/>
          <a:sy n="75" d="100"/>
        </p:scale>
        <p:origin x="85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6D5759-D7CF-4BD0-BCA5-A7A2DF94E7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0E422-5BB1-42B2-A762-967B306589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C41F7-9CA5-427D-8A55-B6DFF9D1A814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9A20B-2505-4A9E-BBC5-2F440BCA67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563B4-D1F2-4263-925D-868CEEA282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3A959-8012-4EC0-842C-66B336C31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1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39AA-9142-4832-A7A9-CC1C58759F1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6634-5F86-453E-AB40-1A00AF273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9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1.sv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سلاید دو درسنام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C0225-3327-4729-915C-AB76BFA03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F1B048-4F98-471E-AA73-6A695980B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0" y="1509204"/>
            <a:ext cx="1350885" cy="798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F8FDFE4-8D48-46B9-A02B-87C7AB21A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0500" y="5149850"/>
            <a:ext cx="966112" cy="99377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مبحث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832DC1C-9D47-4E97-B41E-EFB0FC963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43" y="3222594"/>
            <a:ext cx="1100831" cy="732045"/>
          </a:xfrm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cs typeface="A Dast Nevis" panose="03000400000000000000" pitchFamily="66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13A9C2-0EF4-4872-B44E-E1B3E8622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8800" y="1939759"/>
            <a:ext cx="9438482" cy="3909400"/>
          </a:xfrm>
        </p:spPr>
        <p:txBody>
          <a:bodyPr/>
          <a:lstStyle>
            <a:lvl1pPr algn="just" rtl="1">
              <a:lnSpc>
                <a:spcPts val="4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E31F6-05D4-C35A-2B4A-DA0BC52C9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1591" r="10223" b="19453"/>
          <a:stretch/>
        </p:blipFill>
        <p:spPr>
          <a:xfrm>
            <a:off x="8770776" y="-130628"/>
            <a:ext cx="2631232" cy="1940768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A7F29C6-956A-5E77-8EC0-4F23791C03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0694" y="765638"/>
            <a:ext cx="2006081" cy="8465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تیتر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0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8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6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3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1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9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81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2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سلاید مثا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C0225-3327-4729-915C-AB76BFA03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F1B048-4F98-471E-AA73-6A695980B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0" y="1509204"/>
            <a:ext cx="1350885" cy="798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نهم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F8FDFE4-8D48-46B9-A02B-87C7AB21A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5149850"/>
            <a:ext cx="969287" cy="10128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مبحث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832DC1C-9D47-4E97-B41E-EFB0FC963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43" y="3222594"/>
            <a:ext cx="1100831" cy="732045"/>
          </a:xfrm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cs typeface="A Dast Nevis" panose="03000400000000000000" pitchFamily="66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 smtClean="0"/>
              <a:t>ریاضی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088154-DD10-40EA-A820-3C45C5D308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4FD76C-370D-4B4B-9CD3-DB63565B9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872710-143D-47A4-8E98-A8F5A3E76E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4593" y="804580"/>
            <a:ext cx="1241425" cy="8465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شماره </a:t>
            </a:r>
          </a:p>
          <a:p>
            <a:pPr lvl="0"/>
            <a:r>
              <a:rPr lang="fa-IR" dirty="0"/>
              <a:t>مثال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13A9C2-0EF4-4872-B44E-E1B3E8622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28800" y="1939759"/>
            <a:ext cx="9438482" cy="3909400"/>
          </a:xfrm>
        </p:spPr>
        <p:txBody>
          <a:bodyPr/>
          <a:lstStyle>
            <a:lvl1pPr algn="just" rtl="1">
              <a:lnSpc>
                <a:spcPts val="4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2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37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4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64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28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76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1321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5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18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6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سلاید ت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C0225-3327-4729-915C-AB76BFA03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F1B048-4F98-471E-AA73-6A695980B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0" y="1509204"/>
            <a:ext cx="1350885" cy="798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نهم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F8FDFE4-8D48-46B9-A02B-87C7AB21A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5149850"/>
            <a:ext cx="969287" cy="10128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مبحث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832DC1C-9D47-4E97-B41E-EFB0FC963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43" y="3222594"/>
            <a:ext cx="1100831" cy="732045"/>
          </a:xfrm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cs typeface="A Dast Nevis" panose="03000400000000000000" pitchFamily="66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 smtClean="0"/>
              <a:t>ریاضی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088154-DD10-40EA-A820-3C45C5D308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4FD76C-370D-4B4B-9CD3-DB63565B9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872710-143D-47A4-8E98-A8F5A3E76E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4593" y="804580"/>
            <a:ext cx="1241425" cy="8465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شماره </a:t>
            </a:r>
          </a:p>
          <a:p>
            <a:pPr lvl="0"/>
            <a:r>
              <a:rPr lang="fa-IR" dirty="0"/>
              <a:t>مثال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13A9C2-0EF4-4872-B44E-E1B3E8622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3700" y="695324"/>
            <a:ext cx="8446750" cy="1069975"/>
          </a:xfrm>
        </p:spPr>
        <p:txBody>
          <a:bodyPr/>
          <a:lstStyle>
            <a:lvl1pPr algn="just" rtl="1">
              <a:lnSpc>
                <a:spcPts val="4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70447926-9C0A-FA27-46BD-D5A6A97BED05}"/>
              </a:ext>
            </a:extLst>
          </p:cNvPr>
          <p:cNvSpPr/>
          <p:nvPr userDrawn="1"/>
        </p:nvSpPr>
        <p:spPr>
          <a:xfrm>
            <a:off x="9067841" y="2676055"/>
            <a:ext cx="2017090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05FA03-A6F9-2F2E-5E63-086266FDB289}"/>
              </a:ext>
            </a:extLst>
          </p:cNvPr>
          <p:cNvSpPr/>
          <p:nvPr userDrawn="1"/>
        </p:nvSpPr>
        <p:spPr>
          <a:xfrm>
            <a:off x="10761968" y="2677520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8631F440-A968-F60A-ED84-FDFC9B367AD7}"/>
              </a:ext>
            </a:extLst>
          </p:cNvPr>
          <p:cNvSpPr txBox="1">
            <a:spLocks/>
          </p:cNvSpPr>
          <p:nvPr userDrawn="1"/>
        </p:nvSpPr>
        <p:spPr>
          <a:xfrm>
            <a:off x="10841024" y="2711725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۱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43" name="Rectangle: Rounded Corners 27">
            <a:extLst>
              <a:ext uri="{FF2B5EF4-FFF2-40B4-BE49-F238E27FC236}">
                <a16:creationId xmlns:a16="http://schemas.microsoft.com/office/drawing/2014/main" id="{04D3CBC8-63E0-97AE-649D-78DBDFCDA12E}"/>
              </a:ext>
            </a:extLst>
          </p:cNvPr>
          <p:cNvSpPr/>
          <p:nvPr userDrawn="1"/>
        </p:nvSpPr>
        <p:spPr>
          <a:xfrm>
            <a:off x="9067842" y="3222250"/>
            <a:ext cx="2017090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3244E20-F7AE-5301-0003-47FD651150CA}"/>
              </a:ext>
            </a:extLst>
          </p:cNvPr>
          <p:cNvSpPr/>
          <p:nvPr userDrawn="1"/>
        </p:nvSpPr>
        <p:spPr>
          <a:xfrm>
            <a:off x="10761967" y="3223714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762C04AF-D108-AA70-4B9F-08CCCF806F78}"/>
              </a:ext>
            </a:extLst>
          </p:cNvPr>
          <p:cNvSpPr txBox="1">
            <a:spLocks/>
          </p:cNvSpPr>
          <p:nvPr userDrawn="1"/>
        </p:nvSpPr>
        <p:spPr>
          <a:xfrm>
            <a:off x="10841015" y="3257916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۲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48" name="Rectangle: Rounded Corners 27">
            <a:extLst>
              <a:ext uri="{FF2B5EF4-FFF2-40B4-BE49-F238E27FC236}">
                <a16:creationId xmlns:a16="http://schemas.microsoft.com/office/drawing/2014/main" id="{3CC2B4B3-2FA7-163D-F270-384B44E918A9}"/>
              </a:ext>
            </a:extLst>
          </p:cNvPr>
          <p:cNvSpPr/>
          <p:nvPr userDrawn="1"/>
        </p:nvSpPr>
        <p:spPr>
          <a:xfrm>
            <a:off x="9067842" y="3768444"/>
            <a:ext cx="2017090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1B529E-2BD3-97B7-0EA4-C7F60384C826}"/>
              </a:ext>
            </a:extLst>
          </p:cNvPr>
          <p:cNvSpPr/>
          <p:nvPr userDrawn="1"/>
        </p:nvSpPr>
        <p:spPr>
          <a:xfrm>
            <a:off x="10761967" y="3769908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654340BF-301C-548A-1437-1A4995F2BF96}"/>
              </a:ext>
            </a:extLst>
          </p:cNvPr>
          <p:cNvSpPr txBox="1">
            <a:spLocks/>
          </p:cNvSpPr>
          <p:nvPr userDrawn="1"/>
        </p:nvSpPr>
        <p:spPr>
          <a:xfrm>
            <a:off x="10841015" y="3804110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۳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53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9067842" y="4314638"/>
            <a:ext cx="2017090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761967" y="4316102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841015" y="4350304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۴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FD39339-5995-2074-022C-090C9E0644C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7841" y="2676055"/>
            <a:ext cx="1677928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583A153-805A-4C28-FB03-4D32CE5DF98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067841" y="3220785"/>
            <a:ext cx="1677928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8707331-9276-D1D9-ABF4-5C76100013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67841" y="3785228"/>
            <a:ext cx="1677928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67841" y="4313174"/>
            <a:ext cx="1677928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  <p:bldP spid="7" grpId="0"/>
      <p:bldP spid="43" grpId="0" animBg="1"/>
      <p:bldP spid="44" grpId="0" animBg="1"/>
      <p:bldP spid="46" grpId="0"/>
      <p:bldP spid="48" grpId="0" animBg="1"/>
      <p:bldP spid="49" grpId="0" animBg="1"/>
      <p:bldP spid="51" grpId="0"/>
      <p:bldP spid="53" grpId="0" animBg="1"/>
      <p:bldP spid="54" grpId="0" animBg="1"/>
      <p:bldP spid="56" grpId="0"/>
      <p:bldP spid="5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13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9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3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5408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9322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9360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7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44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902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اسلاید ت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C0225-3327-4729-915C-AB76BFA03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F1B048-4F98-471E-AA73-6A695980B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0" y="1509204"/>
            <a:ext cx="1350885" cy="798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نهم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F8FDFE4-8D48-46B9-A02B-87C7AB21A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5149850"/>
            <a:ext cx="969287" cy="10128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مبحث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832DC1C-9D47-4E97-B41E-EFB0FC963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43" y="3222594"/>
            <a:ext cx="1100831" cy="732045"/>
          </a:xfrm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cs typeface="A Dast Nevis" panose="03000400000000000000" pitchFamily="66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 smtClean="0"/>
              <a:t>ریاضی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088154-DD10-40EA-A820-3C45C5D308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4FD76C-370D-4B4B-9CD3-DB63565B9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872710-143D-47A4-8E98-A8F5A3E76E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4593" y="804580"/>
            <a:ext cx="1241425" cy="8465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شماره </a:t>
            </a:r>
          </a:p>
          <a:p>
            <a:pPr lvl="0"/>
            <a:r>
              <a:rPr lang="fa-IR" dirty="0"/>
              <a:t>مثال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13A9C2-0EF4-4872-B44E-E1B3E8622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3700" y="695324"/>
            <a:ext cx="8446750" cy="1069975"/>
          </a:xfrm>
        </p:spPr>
        <p:txBody>
          <a:bodyPr/>
          <a:lstStyle>
            <a:lvl1pPr algn="just" rtl="1">
              <a:lnSpc>
                <a:spcPts val="4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2" name="Rectangle: Rounded Corners 27">
            <a:extLst>
              <a:ext uri="{FF2B5EF4-FFF2-40B4-BE49-F238E27FC236}">
                <a16:creationId xmlns:a16="http://schemas.microsoft.com/office/drawing/2014/main" id="{70447926-9C0A-FA27-46BD-D5A6A97BED05}"/>
              </a:ext>
            </a:extLst>
          </p:cNvPr>
          <p:cNvSpPr/>
          <p:nvPr userDrawn="1"/>
        </p:nvSpPr>
        <p:spPr>
          <a:xfrm>
            <a:off x="6740680" y="2676055"/>
            <a:ext cx="4330426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05FA03-A6F9-2F2E-5E63-086266FDB289}"/>
              </a:ext>
            </a:extLst>
          </p:cNvPr>
          <p:cNvSpPr/>
          <p:nvPr userDrawn="1"/>
        </p:nvSpPr>
        <p:spPr>
          <a:xfrm>
            <a:off x="10748141" y="2677520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8631F440-A968-F60A-ED84-FDFC9B367AD7}"/>
              </a:ext>
            </a:extLst>
          </p:cNvPr>
          <p:cNvSpPr txBox="1">
            <a:spLocks/>
          </p:cNvSpPr>
          <p:nvPr userDrawn="1"/>
        </p:nvSpPr>
        <p:spPr>
          <a:xfrm>
            <a:off x="10827197" y="2711725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۱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43" name="Rectangle: Rounded Corners 27">
            <a:extLst>
              <a:ext uri="{FF2B5EF4-FFF2-40B4-BE49-F238E27FC236}">
                <a16:creationId xmlns:a16="http://schemas.microsoft.com/office/drawing/2014/main" id="{04D3CBC8-63E0-97AE-649D-78DBDFCDA12E}"/>
              </a:ext>
            </a:extLst>
          </p:cNvPr>
          <p:cNvSpPr/>
          <p:nvPr userDrawn="1"/>
        </p:nvSpPr>
        <p:spPr>
          <a:xfrm>
            <a:off x="6740681" y="3222250"/>
            <a:ext cx="4330426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3244E20-F7AE-5301-0003-47FD651150CA}"/>
              </a:ext>
            </a:extLst>
          </p:cNvPr>
          <p:cNvSpPr/>
          <p:nvPr userDrawn="1"/>
        </p:nvSpPr>
        <p:spPr>
          <a:xfrm>
            <a:off x="10748140" y="3223714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762C04AF-D108-AA70-4B9F-08CCCF806F78}"/>
              </a:ext>
            </a:extLst>
          </p:cNvPr>
          <p:cNvSpPr txBox="1">
            <a:spLocks/>
          </p:cNvSpPr>
          <p:nvPr userDrawn="1"/>
        </p:nvSpPr>
        <p:spPr>
          <a:xfrm>
            <a:off x="10827188" y="3257916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۲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48" name="Rectangle: Rounded Corners 27">
            <a:extLst>
              <a:ext uri="{FF2B5EF4-FFF2-40B4-BE49-F238E27FC236}">
                <a16:creationId xmlns:a16="http://schemas.microsoft.com/office/drawing/2014/main" id="{3CC2B4B3-2FA7-163D-F270-384B44E918A9}"/>
              </a:ext>
            </a:extLst>
          </p:cNvPr>
          <p:cNvSpPr/>
          <p:nvPr userDrawn="1"/>
        </p:nvSpPr>
        <p:spPr>
          <a:xfrm>
            <a:off x="6740681" y="3768444"/>
            <a:ext cx="4330426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1B529E-2BD3-97B7-0EA4-C7F60384C826}"/>
              </a:ext>
            </a:extLst>
          </p:cNvPr>
          <p:cNvSpPr/>
          <p:nvPr userDrawn="1"/>
        </p:nvSpPr>
        <p:spPr>
          <a:xfrm>
            <a:off x="10748140" y="3769908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 Placeholder 40">
            <a:extLst>
              <a:ext uri="{FF2B5EF4-FFF2-40B4-BE49-F238E27FC236}">
                <a16:creationId xmlns:a16="http://schemas.microsoft.com/office/drawing/2014/main" id="{654340BF-301C-548A-1437-1A4995F2BF96}"/>
              </a:ext>
            </a:extLst>
          </p:cNvPr>
          <p:cNvSpPr txBox="1">
            <a:spLocks/>
          </p:cNvSpPr>
          <p:nvPr userDrawn="1"/>
        </p:nvSpPr>
        <p:spPr>
          <a:xfrm>
            <a:off x="10827188" y="3804110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۳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53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6740681" y="4314638"/>
            <a:ext cx="4330426" cy="49724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748140" y="4316102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827188" y="4350304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۴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FD39339-5995-2074-022C-090C9E0644C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739918" y="2676055"/>
            <a:ext cx="3992024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C583A153-805A-4C28-FB03-4D32CE5DF98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739918" y="3220785"/>
            <a:ext cx="3992024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8707331-9276-D1D9-ABF4-5C76100013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739918" y="3785228"/>
            <a:ext cx="3992024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739918" y="4313174"/>
            <a:ext cx="3992024" cy="497250"/>
          </a:xfrm>
        </p:spPr>
        <p:txBody>
          <a:bodyPr/>
          <a:lstStyle>
            <a:lvl1pPr algn="just" rtl="1">
              <a:lnSpc>
                <a:spcPct val="10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3" grpId="0" animBg="1"/>
      <p:bldP spid="7" grpId="0"/>
      <p:bldP spid="43" grpId="0" animBg="1"/>
      <p:bldP spid="44" grpId="0" animBg="1"/>
      <p:bldP spid="46" grpId="0"/>
      <p:bldP spid="48" grpId="0" animBg="1"/>
      <p:bldP spid="49" grpId="0" animBg="1"/>
      <p:bldP spid="51" grpId="0"/>
      <p:bldP spid="53" grpId="0" animBg="1"/>
      <p:bldP spid="54" grpId="0" animBg="1"/>
      <p:bldP spid="56" grpId="0"/>
      <p:bldP spid="5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68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09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3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2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سلاید ت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C0225-3327-4729-915C-AB76BFA03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F1B048-4F98-471E-AA73-6A695980B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0" y="1509204"/>
            <a:ext cx="1350885" cy="798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نهم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F8FDFE4-8D48-46B9-A02B-87C7AB21A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5149850"/>
            <a:ext cx="969287" cy="10128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مبحث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832DC1C-9D47-4E97-B41E-EFB0FC963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43" y="3222594"/>
            <a:ext cx="1100831" cy="732045"/>
          </a:xfrm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cs typeface="A Dast Nevis" panose="03000400000000000000" pitchFamily="66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ریاضی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088154-DD10-40EA-A820-3C45C5D308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4FD76C-370D-4B4B-9CD3-DB63565B9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872710-143D-47A4-8E98-A8F5A3E76E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4593" y="804580"/>
            <a:ext cx="1241425" cy="8465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شماره </a:t>
            </a:r>
          </a:p>
          <a:p>
            <a:pPr lvl="0"/>
            <a:r>
              <a:rPr lang="fa-IR" dirty="0"/>
              <a:t>مثال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13A9C2-0EF4-4872-B44E-E1B3E8622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3700" y="695324"/>
            <a:ext cx="8446750" cy="1069975"/>
          </a:xfrm>
        </p:spPr>
        <p:txBody>
          <a:bodyPr/>
          <a:lstStyle>
            <a:lvl1pPr algn="just" rtl="1">
              <a:lnSpc>
                <a:spcPts val="4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53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9002642" y="4074432"/>
            <a:ext cx="2017090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696767" y="4075896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775815" y="4110098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۳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02641" y="4072968"/>
            <a:ext cx="1677928" cy="720146"/>
          </a:xfrm>
        </p:spPr>
        <p:txBody>
          <a:bodyPr/>
          <a:lstStyle>
            <a:lvl1pPr algn="ctr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9002642" y="3355750"/>
            <a:ext cx="2017090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696767" y="3361236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775815" y="3395438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۲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002641" y="3358308"/>
            <a:ext cx="1677928" cy="720146"/>
          </a:xfrm>
        </p:spPr>
        <p:txBody>
          <a:bodyPr/>
          <a:lstStyle>
            <a:lvl1pPr algn="ctr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32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9002642" y="2637068"/>
            <a:ext cx="2017090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696767" y="2638533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775815" y="2672735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۱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002641" y="2635605"/>
            <a:ext cx="1677928" cy="720146"/>
          </a:xfrm>
        </p:spPr>
        <p:txBody>
          <a:bodyPr/>
          <a:lstStyle>
            <a:lvl1pPr algn="ctr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9002641" y="4789850"/>
            <a:ext cx="2017090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696766" y="4791314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775814" y="4825516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۴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02640" y="4788386"/>
            <a:ext cx="1677928" cy="720146"/>
          </a:xfrm>
        </p:spPr>
        <p:txBody>
          <a:bodyPr/>
          <a:lstStyle>
            <a:lvl1pPr algn="ctr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/>
      <p:bldP spid="6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animBg="1"/>
      <p:bldP spid="30" grpId="0"/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animBg="1"/>
      <p:bldP spid="34" grpId="0"/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36" grpId="0"/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سلاید تس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C0225-3327-4729-915C-AB76BFA03C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F1B048-4F98-471E-AA73-6A695980B3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420" y="1509204"/>
            <a:ext cx="1350885" cy="79899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نهم</a:t>
            </a:r>
            <a:endParaRPr lang="en-US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BF8FDFE4-8D48-46B9-A02B-87C7AB21A4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325" y="5149850"/>
            <a:ext cx="969287" cy="1012825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مبحث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3832DC1C-9D47-4E97-B41E-EFB0FC963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043" y="3222594"/>
            <a:ext cx="1100831" cy="732045"/>
          </a:xfrm>
        </p:spPr>
        <p:txBody>
          <a:bodyPr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cs typeface="A Dast Nevis" panose="03000400000000000000" pitchFamily="66" charset="-78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a-IR" dirty="0"/>
              <a:t>ریاضی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088154-DD10-40EA-A820-3C45C5D308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4FD76C-370D-4B4B-9CD3-DB63565B9F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A872710-143D-47A4-8E98-A8F5A3E76E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34593" y="804580"/>
            <a:ext cx="1241425" cy="84651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 algn="ctr">
              <a:buNone/>
              <a:defRPr sz="2000" b="1">
                <a:cs typeface="A Dast Nevis" panose="03000400000000000000" pitchFamily="66" charset="-78"/>
              </a:defRPr>
            </a:lvl1pPr>
          </a:lstStyle>
          <a:p>
            <a:pPr lvl="0"/>
            <a:r>
              <a:rPr lang="fa-IR" dirty="0"/>
              <a:t>شماره </a:t>
            </a:r>
          </a:p>
          <a:p>
            <a:pPr lvl="0"/>
            <a:r>
              <a:rPr lang="fa-IR" dirty="0"/>
              <a:t>مثال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13A9C2-0EF4-4872-B44E-E1B3E8622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3700" y="695324"/>
            <a:ext cx="8446750" cy="1069975"/>
          </a:xfrm>
        </p:spPr>
        <p:txBody>
          <a:bodyPr/>
          <a:lstStyle>
            <a:lvl1pPr algn="just" rtl="1">
              <a:lnSpc>
                <a:spcPts val="4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53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6705599" y="4074432"/>
            <a:ext cx="4346676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729311" y="4075896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808359" y="4110098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۳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704836" y="4072968"/>
            <a:ext cx="4008277" cy="720146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6705599" y="3355750"/>
            <a:ext cx="4346676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729311" y="3361236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808359" y="3395438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۲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704836" y="3358308"/>
            <a:ext cx="4008277" cy="720146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32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6705599" y="2637068"/>
            <a:ext cx="4346676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729311" y="2638533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808359" y="2672735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۱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704836" y="2635605"/>
            <a:ext cx="4008277" cy="720146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  <p:sp>
        <p:nvSpPr>
          <p:cNvPr id="23" name="Rectangle: Rounded Corners 27">
            <a:extLst>
              <a:ext uri="{FF2B5EF4-FFF2-40B4-BE49-F238E27FC236}">
                <a16:creationId xmlns:a16="http://schemas.microsoft.com/office/drawing/2014/main" id="{91C22679-EEF1-2BA3-A1E0-323834B2C0F3}"/>
              </a:ext>
            </a:extLst>
          </p:cNvPr>
          <p:cNvSpPr/>
          <p:nvPr userDrawn="1"/>
        </p:nvSpPr>
        <p:spPr>
          <a:xfrm>
            <a:off x="6705598" y="4789850"/>
            <a:ext cx="4346676" cy="720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D8B374-ADEA-867E-B4DF-7B751B8A9158}"/>
              </a:ext>
            </a:extLst>
          </p:cNvPr>
          <p:cNvSpPr/>
          <p:nvPr userDrawn="1"/>
        </p:nvSpPr>
        <p:spPr>
          <a:xfrm>
            <a:off x="10729310" y="4791314"/>
            <a:ext cx="497249" cy="497249"/>
          </a:xfrm>
          <a:prstGeom prst="ellipse">
            <a:avLst/>
          </a:prstGeom>
          <a:solidFill>
            <a:srgbClr val="85E5FF"/>
          </a:solidFill>
          <a:ln w="28575">
            <a:solidFill>
              <a:srgbClr val="051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Placeholder 40">
            <a:extLst>
              <a:ext uri="{FF2B5EF4-FFF2-40B4-BE49-F238E27FC236}">
                <a16:creationId xmlns:a16="http://schemas.microsoft.com/office/drawing/2014/main" id="{F2C86A33-CC21-3286-BD64-3C4E915DFE79}"/>
              </a:ext>
            </a:extLst>
          </p:cNvPr>
          <p:cNvSpPr txBox="1">
            <a:spLocks/>
          </p:cNvSpPr>
          <p:nvPr userDrawn="1"/>
        </p:nvSpPr>
        <p:spPr>
          <a:xfrm>
            <a:off x="10808358" y="4825516"/>
            <a:ext cx="339153" cy="3947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A Dast Nevis" panose="03000400000000000000" pitchFamily="66" charset="-78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IRANSans(Small) UltraLight" panose="020B0506030804020204" pitchFamily="34" charset="-78"/>
                <a:cs typeface="IRANSans(Small) UltraLight" panose="020B0506030804020204" pitchFamily="34" charset="-78"/>
              </a:rPr>
              <a:t>۴</a:t>
            </a:r>
            <a:endParaRPr lang="en-US" sz="2800" dirty="0">
              <a:solidFill>
                <a:schemeClr val="tx1"/>
              </a:solidFill>
              <a:latin typeface="IRANSans(Small) UltraLight" panose="020B0506030804020204" pitchFamily="34" charset="-78"/>
              <a:cs typeface="IRANSans(Small) UltraLight" panose="020B0506030804020204" pitchFamily="34" charset="-78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D84B6274-8E6C-7490-37E4-07CDD359956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704835" y="4788386"/>
            <a:ext cx="4008277" cy="720146"/>
          </a:xfrm>
        </p:spPr>
        <p:txBody>
          <a:bodyPr/>
          <a:lstStyle>
            <a:lvl1pPr algn="just" rtl="1">
              <a:lnSpc>
                <a:spcPct val="150000"/>
              </a:lnSpc>
              <a:spcBef>
                <a:spcPts val="0"/>
              </a:spcBef>
              <a:defRPr>
                <a:latin typeface="IRANSans(Small) UltraLight" panose="020B0506030804020204" pitchFamily="34" charset="-78"/>
                <a:cs typeface="IRANSans(Small) UltraLight" panose="020B0506030804020204" pitchFamily="34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/>
              <a:t>تایپ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6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2" presetClass="entr" presetSubtype="2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6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/>
      <p:bldP spid="6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animBg="1"/>
      <p:bldP spid="30" grpId="0"/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animBg="1"/>
      <p:bldP spid="34" grpId="0"/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36" grpId="0"/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28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1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6B352C-AC83-4982-884F-1C3DCEDD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6E146-AC42-4A0C-8460-E474C278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E22E5-6668-45A8-B49D-55CC7E973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7057-A391-48D2-B71A-E0C998522F1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7888-DADE-4EB3-ABBC-B918B227D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CD8F3-AF83-489E-8ADA-2F05459A5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876F-70C2-43B9-8A42-FCA08A6D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3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6" r:id="rId4"/>
    <p:sldLayoutId id="2147483684" r:id="rId5"/>
    <p:sldLayoutId id="2147483685" r:id="rId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Titr" panose="00000700000000000000" pitchFamily="2" charset="-78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2  Mitra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قسمت ۲۱ / متوازی الاضلاع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24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پایه </a:t>
            </a:r>
          </a:p>
          <a:p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/>
              <a:t>قضیۀ موازی و </a:t>
            </a:r>
            <a:r>
              <a:rPr lang="fa-IR" dirty="0" smtClean="0"/>
              <a:t>مورب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درس</a:t>
            </a:r>
          </a:p>
          <a:p>
            <a:r>
              <a:rPr lang="fa-IR" dirty="0"/>
              <a:t> </a:t>
            </a: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 smtClean="0"/>
              <a:t>سؤال چالشی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/>
              <p:cNvSpPr txBox="1">
                <a:spLocks/>
              </p:cNvSpPr>
              <p:nvPr/>
            </p:nvSpPr>
            <p:spPr>
              <a:xfrm>
                <a:off x="1944665" y="666029"/>
                <a:ext cx="8019142" cy="44838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just" defTabSz="914400" rtl="1" eaLnBrk="1" latinLnBrk="0" hangingPunct="1">
                  <a:lnSpc>
                    <a:spcPts val="4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IRANSans(Small) UltraLight" panose="020B0506030804020204" pitchFamily="34" charset="-78"/>
                    <a:ea typeface="+mn-ea"/>
                    <a:cs typeface="IRANSans(Small) UltraLight" panose="020B0506030804020204" pitchFamily="34" charset="-78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 smtClean="0"/>
                  <a:t>در چهارضلعی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dirty="0" smtClean="0"/>
                  <a:t> داریم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a-IR" dirty="0" smtClean="0"/>
                  <a:t>. اضلاع متقابل را امتداد می‌دهیم تا یکدیگر را در نقاط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a-IR" dirty="0" smtClean="0"/>
                  <a:t> قطع کنند. ثابت کنید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fa-IR" dirty="0" smtClean="0"/>
                  <a:t> با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fa-IR" dirty="0" smtClean="0"/>
                  <a:t> موازی است</a:t>
                </a:r>
                <a:r>
                  <a:rPr lang="fa-IR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665" y="666029"/>
                <a:ext cx="8019142" cy="4483821"/>
              </a:xfrm>
              <a:prstGeom prst="rect">
                <a:avLst/>
              </a:prstGeom>
              <a:blipFill>
                <a:blip r:embed="rId2"/>
                <a:stretch>
                  <a:fillRect l="-2510" r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807223" y="2308194"/>
            <a:ext cx="3691376" cy="3221917"/>
            <a:chOff x="1807223" y="2308194"/>
            <a:chExt cx="3691376" cy="3221917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2385332" y="4189828"/>
              <a:ext cx="2002617" cy="970853"/>
            </a:xfrm>
            <a:prstGeom prst="line">
              <a:avLst/>
            </a:prstGeom>
            <a:ln w="12700">
              <a:solidFill>
                <a:srgbClr val="0510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4"/>
            </p:cNvCxnSpPr>
            <p:nvPr/>
          </p:nvCxnSpPr>
          <p:spPr>
            <a:xfrm flipH="1" flipV="1">
              <a:off x="2907653" y="4200338"/>
              <a:ext cx="2002617" cy="970853"/>
            </a:xfrm>
            <a:prstGeom prst="line">
              <a:avLst/>
            </a:prstGeom>
            <a:ln w="12700">
              <a:solidFill>
                <a:srgbClr val="0510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ontent Placeholder 5"/>
                <p:cNvSpPr txBox="1">
                  <a:spLocks/>
                </p:cNvSpPr>
                <p:nvPr/>
              </p:nvSpPr>
              <p:spPr>
                <a:xfrm>
                  <a:off x="2306859" y="3891117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6859" y="3891117"/>
                  <a:ext cx="766753" cy="4781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ontent Placeholder 5"/>
                <p:cNvSpPr txBox="1">
                  <a:spLocks/>
                </p:cNvSpPr>
                <p:nvPr/>
              </p:nvSpPr>
              <p:spPr>
                <a:xfrm>
                  <a:off x="3195842" y="2308194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842" y="2308194"/>
                  <a:ext cx="766753" cy="4781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ontent Placeholder 5"/>
                <p:cNvSpPr txBox="1">
                  <a:spLocks/>
                </p:cNvSpPr>
                <p:nvPr/>
              </p:nvSpPr>
              <p:spPr>
                <a:xfrm>
                  <a:off x="3249396" y="4464607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396" y="4464607"/>
                  <a:ext cx="766753" cy="4781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2361386" y="2870276"/>
              <a:ext cx="3137213" cy="2540584"/>
              <a:chOff x="2532994" y="2083859"/>
              <a:chExt cx="3137213" cy="2540584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2532994" y="2083859"/>
                <a:ext cx="2548884" cy="2300915"/>
              </a:xfrm>
              <a:prstGeom prst="triangle">
                <a:avLst/>
              </a:prstGeom>
              <a:noFill/>
              <a:ln>
                <a:solidFill>
                  <a:srgbClr val="0510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Content Placeholder 5"/>
                  <p:cNvSpPr txBox="1">
                    <a:spLocks/>
                  </p:cNvSpPr>
                  <p:nvPr/>
                </p:nvSpPr>
                <p:spPr>
                  <a:xfrm>
                    <a:off x="4903454" y="4146273"/>
                    <a:ext cx="766753" cy="47817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just" defTabSz="914400" rtl="1" eaLnBrk="1" latinLnBrk="0" hangingPunct="1">
                      <a:lnSpc>
                        <a:spcPts val="4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IRANSans(Small) UltraLight" panose="020B0506030804020204" pitchFamily="34" charset="-78"/>
                        <a:ea typeface="+mn-ea"/>
                        <a:cs typeface="IRANSans(Small) UltraLight" panose="020B0506030804020204" pitchFamily="34" charset="-78"/>
                      </a:defRPr>
                    </a:lvl1pPr>
                    <a:lvl2pPr marL="6858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Content Placeholder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3454" y="4146273"/>
                    <a:ext cx="766753" cy="47817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ontent Placeholder 5"/>
                  <p:cNvSpPr txBox="1">
                    <a:spLocks/>
                  </p:cNvSpPr>
                  <p:nvPr/>
                </p:nvSpPr>
                <p:spPr>
                  <a:xfrm>
                    <a:off x="4400518" y="3050491"/>
                    <a:ext cx="766753" cy="47817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just" defTabSz="914400" rtl="1" eaLnBrk="1" latinLnBrk="0" hangingPunct="1">
                      <a:lnSpc>
                        <a:spcPts val="4000"/>
                      </a:lnSpc>
                      <a:spcBef>
                        <a:spcPts val="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IRANSans(Small) UltraLight" panose="020B0506030804020204" pitchFamily="34" charset="-78"/>
                        <a:ea typeface="+mn-ea"/>
                        <a:cs typeface="IRANSans(Small) UltraLight" panose="020B0506030804020204" pitchFamily="34" charset="-78"/>
                      </a:defRPr>
                    </a:lvl1pPr>
                    <a:lvl2pPr marL="6858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r" defTabSz="914400" rtl="1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Content Placeholder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0518" y="3050491"/>
                    <a:ext cx="766753" cy="47817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Connector 18"/>
            <p:cNvCxnSpPr/>
            <p:nvPr/>
          </p:nvCxnSpPr>
          <p:spPr>
            <a:xfrm flipH="1" flipV="1">
              <a:off x="2907653" y="4200338"/>
              <a:ext cx="1468544" cy="0"/>
            </a:xfrm>
            <a:prstGeom prst="line">
              <a:avLst/>
            </a:prstGeom>
            <a:ln w="12700">
              <a:solidFill>
                <a:srgbClr val="0510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651412" y="4210849"/>
              <a:ext cx="724785" cy="340130"/>
            </a:xfrm>
            <a:prstGeom prst="line">
              <a:avLst/>
            </a:prstGeom>
            <a:ln w="38100">
              <a:solidFill>
                <a:srgbClr val="F7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6" idx="0"/>
            </p:cNvCxnSpPr>
            <p:nvPr/>
          </p:nvCxnSpPr>
          <p:spPr>
            <a:xfrm flipH="1">
              <a:off x="2907653" y="2870276"/>
              <a:ext cx="728175" cy="1319551"/>
            </a:xfrm>
            <a:prstGeom prst="line">
              <a:avLst/>
            </a:prstGeom>
            <a:ln w="38100">
              <a:solidFill>
                <a:srgbClr val="F7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51412" y="2865022"/>
              <a:ext cx="728175" cy="1319551"/>
            </a:xfrm>
            <a:prstGeom prst="line">
              <a:avLst/>
            </a:prstGeom>
            <a:ln w="38100">
              <a:solidFill>
                <a:srgbClr val="F7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17140" y="4210849"/>
              <a:ext cx="724785" cy="340130"/>
            </a:xfrm>
            <a:prstGeom prst="line">
              <a:avLst/>
            </a:prstGeom>
            <a:ln w="38100">
              <a:solidFill>
                <a:srgbClr val="F776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ontent Placeholder 5"/>
                <p:cNvSpPr txBox="1">
                  <a:spLocks/>
                </p:cNvSpPr>
                <p:nvPr/>
              </p:nvSpPr>
              <p:spPr>
                <a:xfrm>
                  <a:off x="1807223" y="5051941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223" y="5051941"/>
                  <a:ext cx="766753" cy="4781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964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پایه </a:t>
            </a:r>
          </a:p>
          <a:p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 smtClean="0"/>
              <a:t>متوازی الاضلاع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درس</a:t>
            </a:r>
          </a:p>
          <a:p>
            <a:r>
              <a:rPr lang="fa-IR" dirty="0"/>
              <a:t> </a:t>
            </a: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defRPr/>
            </a:pPr>
            <a:r>
              <a:rPr lang="fa-IR" dirty="0"/>
              <a:t>در مورد یک چهارضلعی اگر یکی از جملات زیر درست باشد آنگاه هر جملۀ دیگر نیز در موردش درست است:</a:t>
            </a:r>
          </a:p>
          <a:p>
            <a:pPr lvl="0">
              <a:lnSpc>
                <a:spcPct val="150000"/>
              </a:lnSpc>
              <a:defRPr/>
            </a:pPr>
            <a:r>
              <a:rPr lang="fa-IR" dirty="0"/>
              <a:t>•	هر دو ضلع روبرو با هم موازی‌اند. (</a:t>
            </a:r>
            <a:r>
              <a:rPr lang="fa-IR" dirty="0">
                <a:solidFill>
                  <a:srgbClr val="F77653"/>
                </a:solidFill>
                <a:latin typeface="IRANSans(Small) Black" panose="020B0506030804020204" pitchFamily="34" charset="-78"/>
                <a:cs typeface="IRANSans(Small) Black" panose="020B0506030804020204" pitchFamily="34" charset="-78"/>
              </a:rPr>
              <a:t>تعریف متوازی الاضلاع</a:t>
            </a:r>
            <a:r>
              <a:rPr lang="fa-IR" dirty="0"/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fa-IR" dirty="0"/>
              <a:t>•	هر دو ضلع روبرو، با هم مساوی‌اند.</a:t>
            </a:r>
          </a:p>
          <a:p>
            <a:pPr lvl="0">
              <a:lnSpc>
                <a:spcPct val="150000"/>
              </a:lnSpc>
              <a:defRPr/>
            </a:pPr>
            <a:r>
              <a:rPr lang="fa-IR" dirty="0"/>
              <a:t>•	هر دو زاویۀ روبرو، مساوی‌اند.</a:t>
            </a:r>
          </a:p>
          <a:p>
            <a:pPr lvl="0">
              <a:lnSpc>
                <a:spcPct val="150000"/>
              </a:lnSpc>
              <a:defRPr/>
            </a:pPr>
            <a:r>
              <a:rPr lang="fa-IR" dirty="0"/>
              <a:t>•	هر دو زاویۀ مجاور، مکمل همدیگرند.</a:t>
            </a:r>
          </a:p>
          <a:p>
            <a:pPr lvl="0">
              <a:lnSpc>
                <a:spcPct val="150000"/>
              </a:lnSpc>
              <a:defRPr/>
            </a:pPr>
            <a:r>
              <a:rPr lang="fa-IR" dirty="0"/>
              <a:t>•	هر دو قطر همدیگر را نصف می‌کنند.</a:t>
            </a:r>
          </a:p>
          <a:p>
            <a:pPr lvl="0">
              <a:lnSpc>
                <a:spcPct val="150000"/>
              </a:lnSpc>
              <a:defRPr/>
            </a:pPr>
            <a:r>
              <a:rPr lang="fa-IR" dirty="0"/>
              <a:t>•	دو ضلع روبرو به هم دارد که هم مساوی و هم موازی هستند.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 smtClean="0"/>
              <a:t>تعریف متوازی الاضلاع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پایه </a:t>
            </a:r>
          </a:p>
          <a:p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/>
              <a:t>متوازی </a:t>
            </a:r>
            <a:r>
              <a:rPr lang="fa-IR" dirty="0" smtClean="0"/>
              <a:t>الاضلاع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درس</a:t>
            </a:r>
          </a:p>
          <a:p>
            <a:r>
              <a:rPr lang="fa-IR" dirty="0"/>
              <a:t> </a:t>
            </a: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 smtClean="0"/>
              <a:t>مثال یک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a-IR" dirty="0" smtClean="0"/>
                  <a:t> مثلث متساوی الاضلاع به ضلع ۱۰ است. از نقطهٔ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dirty="0" smtClean="0"/>
                  <a:t> پاره خط‌های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𝐷𝐺</m:t>
                    </m:r>
                  </m:oMath>
                </a14:m>
                <a:r>
                  <a:rPr lang="fa-IR" dirty="0" smtClean="0"/>
                  <a:t> را موازی اضلاع مثلث رسم کرده‌ایم. حاصل جمع طول این سه پاره خط کدام است؟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81" r="-1371" b="-66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a-IR" dirty="0" smtClean="0"/>
              <a:t>۱۰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7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۷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blipFill>
                <a:blip r:embed="rId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/>
          <p:cNvSpPr>
            <a:spLocks noGrp="1"/>
          </p:cNvSpPr>
          <p:nvPr>
            <p:ph idx="18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a-IR" dirty="0" smtClean="0"/>
              <a:t>۱۵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a-IR" dirty="0" smtClean="0"/>
              <a:t>۲۰</a:t>
            </a:r>
            <a:endParaRPr lang="en-US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955DFB0-36EF-90F0-9F11-8D69CF2E31F7}"/>
              </a:ext>
            </a:extLst>
          </p:cNvPr>
          <p:cNvSpPr txBox="1">
            <a:spLocks/>
          </p:cNvSpPr>
          <p:nvPr/>
        </p:nvSpPr>
        <p:spPr>
          <a:xfrm>
            <a:off x="587092" y="5798575"/>
            <a:ext cx="4739664" cy="63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1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IRANSans(Small) UltraLight" panose="020B0506030804020204" pitchFamily="34" charset="-78"/>
                <a:ea typeface="+mn-ea"/>
                <a:cs typeface="IRANSans(Small) UltraLight" panose="020B0506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400" b="1" dirty="0"/>
              <a:t>( آزمون </a:t>
            </a:r>
            <a:r>
              <a:rPr lang="fa-IR" sz="2400" b="1" dirty="0" smtClean="0"/>
              <a:t>پایش </a:t>
            </a:r>
            <a:r>
              <a:rPr lang="fa-IR" sz="2400" b="1" dirty="0"/>
              <a:t>سمپاد نهم </a:t>
            </a:r>
            <a:r>
              <a:rPr lang="fa-IR" sz="2400" b="1" dirty="0" smtClean="0"/>
              <a:t>۱۳۹۵ –۱۳۹۴)</a:t>
            </a:r>
            <a:endParaRPr lang="en-US" sz="2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1596692" y="1710917"/>
            <a:ext cx="4057939" cy="3491996"/>
            <a:chOff x="1596692" y="1710917"/>
            <a:chExt cx="4057939" cy="3491996"/>
          </a:xfrm>
        </p:grpSpPr>
        <p:grpSp>
          <p:nvGrpSpPr>
            <p:cNvPr id="23" name="Group 22"/>
            <p:cNvGrpSpPr/>
            <p:nvPr/>
          </p:nvGrpSpPr>
          <p:grpSpPr>
            <a:xfrm>
              <a:off x="2138889" y="2192878"/>
              <a:ext cx="3016468" cy="2617546"/>
              <a:chOff x="4025461" y="3718035"/>
              <a:chExt cx="2017986" cy="1751111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4025461" y="3718035"/>
                <a:ext cx="2017986" cy="1739643"/>
              </a:xfrm>
              <a:prstGeom prst="triangle">
                <a:avLst/>
              </a:prstGeom>
              <a:solidFill>
                <a:srgbClr val="85E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876800" y="4676270"/>
                <a:ext cx="735724" cy="0"/>
              </a:xfrm>
              <a:prstGeom prst="line">
                <a:avLst/>
              </a:prstGeom>
              <a:ln w="28575">
                <a:solidFill>
                  <a:srgbClr val="F7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4424855" y="4687738"/>
                <a:ext cx="451945" cy="781408"/>
              </a:xfrm>
              <a:prstGeom prst="line">
                <a:avLst/>
              </a:prstGeom>
              <a:ln w="28575">
                <a:solidFill>
                  <a:srgbClr val="F7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4650827" y="4398985"/>
                <a:ext cx="225973" cy="288753"/>
              </a:xfrm>
              <a:prstGeom prst="line">
                <a:avLst/>
              </a:prstGeom>
              <a:ln w="28575">
                <a:solidFill>
                  <a:srgbClr val="F7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5"/>
                <p:cNvSpPr txBox="1">
                  <a:spLocks/>
                </p:cNvSpPr>
                <p:nvPr/>
              </p:nvSpPr>
              <p:spPr>
                <a:xfrm>
                  <a:off x="1596692" y="4599413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692" y="4599413"/>
                  <a:ext cx="766753" cy="4781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5"/>
                <p:cNvSpPr txBox="1">
                  <a:spLocks/>
                </p:cNvSpPr>
                <p:nvPr/>
              </p:nvSpPr>
              <p:spPr>
                <a:xfrm>
                  <a:off x="3263746" y="1710917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746" y="1710917"/>
                  <a:ext cx="766753" cy="4781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5"/>
                <p:cNvSpPr txBox="1">
                  <a:spLocks/>
                </p:cNvSpPr>
                <p:nvPr/>
              </p:nvSpPr>
              <p:spPr>
                <a:xfrm>
                  <a:off x="4887878" y="4612357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878" y="4612357"/>
                  <a:ext cx="766753" cy="4781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5"/>
                <p:cNvSpPr txBox="1">
                  <a:spLocks/>
                </p:cNvSpPr>
                <p:nvPr/>
              </p:nvSpPr>
              <p:spPr>
                <a:xfrm>
                  <a:off x="3133280" y="3575215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3280" y="3575215"/>
                  <a:ext cx="766753" cy="4781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ontent Placeholder 5"/>
                <p:cNvSpPr txBox="1">
                  <a:spLocks/>
                </p:cNvSpPr>
                <p:nvPr/>
              </p:nvSpPr>
              <p:spPr>
                <a:xfrm>
                  <a:off x="4370558" y="3222397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558" y="3222397"/>
                  <a:ext cx="766753" cy="4781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ontent Placeholder 5"/>
                <p:cNvSpPr txBox="1">
                  <a:spLocks/>
                </p:cNvSpPr>
                <p:nvPr/>
              </p:nvSpPr>
              <p:spPr>
                <a:xfrm>
                  <a:off x="2517954" y="2828071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954" y="2828071"/>
                  <a:ext cx="766753" cy="4781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5"/>
                <p:cNvSpPr txBox="1">
                  <a:spLocks/>
                </p:cNvSpPr>
                <p:nvPr/>
              </p:nvSpPr>
              <p:spPr>
                <a:xfrm>
                  <a:off x="2334899" y="4724743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899" y="4724743"/>
                  <a:ext cx="766753" cy="4781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83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پایه </a:t>
            </a:r>
          </a:p>
          <a:p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/>
              <a:t>متوازی </a:t>
            </a:r>
            <a:r>
              <a:rPr lang="fa-IR" dirty="0" smtClean="0"/>
              <a:t>الاضلاع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درس</a:t>
            </a:r>
          </a:p>
          <a:p>
            <a:r>
              <a:rPr lang="fa-IR" dirty="0"/>
              <a:t> </a:t>
            </a: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 smtClean="0"/>
              <a:t>مثال دو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fa-IR" dirty="0" smtClean="0"/>
                  <a:t> 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fa-IR" dirty="0" smtClean="0"/>
                  <a:t> 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𝐴𝐸</m:t>
                    </m:r>
                  </m:oMath>
                </a14:m>
                <a:r>
                  <a:rPr lang="fa-IR" dirty="0" smtClean="0"/>
                  <a:t> و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𝐵𝐹</m:t>
                    </m:r>
                  </m:oMath>
                </a14:m>
                <a:r>
                  <a:rPr lang="fa-IR" dirty="0" smtClean="0"/>
                  <a:t> نیمسازند. مقدار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a-IR" dirty="0" smtClean="0"/>
                  <a:t> کدام است؟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۱۲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۱۱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۹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۸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594621" y="1651099"/>
            <a:ext cx="5142816" cy="2669561"/>
            <a:chOff x="3594621" y="1651099"/>
            <a:chExt cx="5142816" cy="2669561"/>
          </a:xfrm>
        </p:grpSpPr>
        <p:grpSp>
          <p:nvGrpSpPr>
            <p:cNvPr id="19" name="Group 18"/>
            <p:cNvGrpSpPr/>
            <p:nvPr/>
          </p:nvGrpSpPr>
          <p:grpSpPr>
            <a:xfrm>
              <a:off x="4085836" y="2122291"/>
              <a:ext cx="4082422" cy="1832348"/>
              <a:chOff x="4085836" y="2122291"/>
              <a:chExt cx="2680138" cy="1202949"/>
            </a:xfrm>
          </p:grpSpPr>
          <p:sp>
            <p:nvSpPr>
              <p:cNvPr id="12" name="Parallelogram 11"/>
              <p:cNvSpPr/>
              <p:nvPr/>
            </p:nvSpPr>
            <p:spPr>
              <a:xfrm>
                <a:off x="4085836" y="2122292"/>
                <a:ext cx="2680138" cy="1202947"/>
              </a:xfrm>
              <a:prstGeom prst="parallelogram">
                <a:avLst>
                  <a:gd name="adj" fmla="val 51211"/>
                </a:avLst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endCxn id="12" idx="1"/>
              </p:cNvCxnSpPr>
              <p:nvPr/>
            </p:nvCxnSpPr>
            <p:spPr>
              <a:xfrm flipH="1" flipV="1">
                <a:off x="5733926" y="2122292"/>
                <a:ext cx="422449" cy="1202948"/>
              </a:xfrm>
              <a:prstGeom prst="line">
                <a:avLst/>
              </a:prstGeom>
              <a:ln w="28575">
                <a:solidFill>
                  <a:srgbClr val="F7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4085836" y="2122291"/>
                <a:ext cx="1475093" cy="1202949"/>
              </a:xfrm>
              <a:prstGeom prst="line">
                <a:avLst/>
              </a:prstGeom>
              <a:ln w="28575">
                <a:solidFill>
                  <a:srgbClr val="F776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5"/>
                <p:cNvSpPr txBox="1">
                  <a:spLocks/>
                </p:cNvSpPr>
                <p:nvPr/>
              </p:nvSpPr>
              <p:spPr>
                <a:xfrm>
                  <a:off x="6937230" y="3842490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230" y="3842490"/>
                  <a:ext cx="766753" cy="47817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5"/>
                <p:cNvSpPr txBox="1">
                  <a:spLocks/>
                </p:cNvSpPr>
                <p:nvPr/>
              </p:nvSpPr>
              <p:spPr>
                <a:xfrm>
                  <a:off x="3594621" y="3842490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621" y="3842490"/>
                  <a:ext cx="766753" cy="4781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ontent Placeholder 5"/>
                <p:cNvSpPr txBox="1">
                  <a:spLocks/>
                </p:cNvSpPr>
                <p:nvPr/>
              </p:nvSpPr>
              <p:spPr>
                <a:xfrm>
                  <a:off x="7970684" y="1704710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0684" y="1704710"/>
                  <a:ext cx="766753" cy="47817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5"/>
                <p:cNvSpPr txBox="1">
                  <a:spLocks/>
                </p:cNvSpPr>
                <p:nvPr/>
              </p:nvSpPr>
              <p:spPr>
                <a:xfrm>
                  <a:off x="4547400" y="1669614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7400" y="1669614"/>
                  <a:ext cx="766753" cy="4781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5"/>
                <p:cNvSpPr txBox="1">
                  <a:spLocks/>
                </p:cNvSpPr>
                <p:nvPr/>
              </p:nvSpPr>
              <p:spPr>
                <a:xfrm>
                  <a:off x="5831165" y="1651099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165" y="1651099"/>
                  <a:ext cx="766753" cy="47817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5"/>
                <p:cNvSpPr txBox="1">
                  <a:spLocks/>
                </p:cNvSpPr>
                <p:nvPr/>
              </p:nvSpPr>
              <p:spPr>
                <a:xfrm>
                  <a:off x="6440555" y="1651099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0555" y="1651099"/>
                  <a:ext cx="766753" cy="4781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5"/>
                <p:cNvSpPr txBox="1">
                  <a:spLocks/>
                </p:cNvSpPr>
                <p:nvPr/>
              </p:nvSpPr>
              <p:spPr>
                <a:xfrm>
                  <a:off x="4024619" y="2573041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4619" y="2573041"/>
                  <a:ext cx="766753" cy="47817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5"/>
                <p:cNvSpPr txBox="1">
                  <a:spLocks/>
                </p:cNvSpPr>
                <p:nvPr/>
              </p:nvSpPr>
              <p:spPr>
                <a:xfrm>
                  <a:off x="6077529" y="1959702"/>
                  <a:ext cx="766753" cy="47817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29" y="1959702"/>
                  <a:ext cx="766753" cy="4781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5"/>
              <p:cNvSpPr txBox="1">
                <a:spLocks/>
              </p:cNvSpPr>
              <p:nvPr/>
            </p:nvSpPr>
            <p:spPr>
              <a:xfrm>
                <a:off x="5341855" y="3851117"/>
                <a:ext cx="766753" cy="478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just" defTabSz="914400" rtl="1" eaLnBrk="1" latinLnBrk="0" hangingPunct="1">
                  <a:lnSpc>
                    <a:spcPts val="4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IRANSans(Small) UltraLight" panose="020B0506030804020204" pitchFamily="34" charset="-78"/>
                    <a:ea typeface="+mn-ea"/>
                    <a:cs typeface="IRANSans(Small) UltraLight" panose="020B0506030804020204" pitchFamily="34" charset="-78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55" y="3851117"/>
                <a:ext cx="766753" cy="4781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8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پایه </a:t>
            </a:r>
          </a:p>
          <a:p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/>
              <a:t>متوازی </a:t>
            </a:r>
            <a:r>
              <a:rPr lang="fa-IR" dirty="0" smtClean="0"/>
              <a:t>الاضلاع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درس</a:t>
            </a:r>
          </a:p>
          <a:p>
            <a:r>
              <a:rPr lang="fa-IR" dirty="0"/>
              <a:t> </a:t>
            </a: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 smtClean="0"/>
              <a:t>مثال سه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600" dirty="0" smtClean="0"/>
                  <a:t>خط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600" dirty="0" smtClean="0"/>
                  <a:t> متوازی الاضلاع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fa-IR" sz="2600" dirty="0" smtClean="0"/>
                  <a:t> را فقط در رأس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a-IR" sz="2600" dirty="0" smtClean="0"/>
                  <a:t> قطع کرده است. اگر فاصلهٔ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a-IR" sz="2600" dirty="0" smtClean="0"/>
                  <a:t> و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a-IR" sz="2600" dirty="0" smtClean="0"/>
                  <a:t> تا خط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600" dirty="0" smtClean="0"/>
                  <a:t> به ترتیب برابر با ۲ و ۱۰ سانتی‌متر باشد، فاصلهٔ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a-IR" sz="2600" dirty="0" smtClean="0"/>
                  <a:t> تا خط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fa-IR" sz="2600" dirty="0" smtClean="0"/>
                  <a:t> چقدر است؟ </a:t>
                </a:r>
                <a:endParaRPr lang="en-US" sz="2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92" r="-1227" b="-16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۸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۶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8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۵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9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۴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95417" y="2407050"/>
            <a:ext cx="5170350" cy="3057401"/>
            <a:chOff x="1995417" y="2407050"/>
            <a:chExt cx="5170350" cy="30574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r="46336"/>
            <a:stretch/>
          </p:blipFill>
          <p:spPr>
            <a:xfrm>
              <a:off x="1995417" y="2407050"/>
              <a:ext cx="5170350" cy="30574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ontent Placeholder 5"/>
                <p:cNvSpPr txBox="1">
                  <a:spLocks/>
                </p:cNvSpPr>
                <p:nvPr/>
              </p:nvSpPr>
              <p:spPr>
                <a:xfrm>
                  <a:off x="2632687" y="3609736"/>
                  <a:ext cx="1045542" cy="6520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۱۰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687" y="3609736"/>
                  <a:ext cx="1045542" cy="6520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ontent Placeholder 5"/>
                <p:cNvSpPr txBox="1">
                  <a:spLocks/>
                </p:cNvSpPr>
                <p:nvPr/>
              </p:nvSpPr>
              <p:spPr>
                <a:xfrm>
                  <a:off x="2429240" y="2817379"/>
                  <a:ext cx="1045542" cy="6520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240" y="2817379"/>
                  <a:ext cx="1045542" cy="6520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ontent Placeholder 5"/>
                <p:cNvSpPr txBox="1">
                  <a:spLocks/>
                </p:cNvSpPr>
                <p:nvPr/>
              </p:nvSpPr>
              <p:spPr>
                <a:xfrm>
                  <a:off x="4057821" y="4205901"/>
                  <a:ext cx="1045542" cy="65203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just" defTabSz="914400" rtl="1" eaLnBrk="1" latinLnBrk="0" hangingPunct="1">
                    <a:lnSpc>
                      <a:spcPts val="4000"/>
                    </a:lnSpc>
                    <a:spcBef>
                      <a:spcPts val="0"/>
                    </a:spcBef>
                    <a:buFont typeface="Arial" panose="020B0604020202020204" pitchFamily="34" charset="0"/>
                    <a:buNone/>
                    <a:defRPr sz="2800" kern="1200">
                      <a:solidFill>
                        <a:schemeClr val="tx1"/>
                      </a:solidFill>
                      <a:latin typeface="IRANSans(Small) UltraLight" panose="020B0506030804020204" pitchFamily="34" charset="-78"/>
                      <a:ea typeface="+mn-ea"/>
                      <a:cs typeface="IRANSans(Small) UltraLight" panose="020B0506030804020204" pitchFamily="34" charset="-78"/>
                    </a:defRPr>
                  </a:lvl1pPr>
                  <a:lvl2pPr marL="6858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؟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Content Placeholder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7821" y="4205901"/>
                  <a:ext cx="1045542" cy="6520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" name="Straight Connector 12"/>
          <p:cNvCxnSpPr/>
          <p:nvPr/>
        </p:nvCxnSpPr>
        <p:spPr>
          <a:xfrm flipH="1" flipV="1">
            <a:off x="2759434" y="4144304"/>
            <a:ext cx="1292293" cy="800849"/>
          </a:xfrm>
          <a:prstGeom prst="line">
            <a:avLst/>
          </a:prstGeom>
          <a:ln w="28575">
            <a:solidFill>
              <a:srgbClr val="F7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762250" y="2698750"/>
            <a:ext cx="600075" cy="1476375"/>
          </a:xfrm>
          <a:prstGeom prst="line">
            <a:avLst/>
          </a:prstGeom>
          <a:ln w="28575">
            <a:solidFill>
              <a:srgbClr val="F77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5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/>
              <a:t>پایه </a:t>
            </a:r>
          </a:p>
          <a:p>
            <a:r>
              <a:rPr lang="fa-IR" dirty="0" smtClean="0"/>
              <a:t>نهم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a-IR" dirty="0"/>
              <a:t>متوازی </a:t>
            </a:r>
            <a:r>
              <a:rPr lang="fa-IR" dirty="0" smtClean="0"/>
              <a:t>الاضلاع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درس</a:t>
            </a:r>
          </a:p>
          <a:p>
            <a:r>
              <a:rPr lang="fa-IR" dirty="0"/>
              <a:t> </a:t>
            </a:r>
            <a:r>
              <a:rPr lang="fa-IR" dirty="0" smtClean="0"/>
              <a:t>ریاضی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a-IR" dirty="0" smtClean="0"/>
              <a:t>سؤال چالشی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3539" t="26905" r="28888" b="5999"/>
          <a:stretch/>
        </p:blipFill>
        <p:spPr>
          <a:xfrm>
            <a:off x="2648607" y="3082280"/>
            <a:ext cx="4766734" cy="2341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5"/>
              <p:cNvSpPr txBox="1">
                <a:spLocks/>
              </p:cNvSpPr>
              <p:nvPr/>
            </p:nvSpPr>
            <p:spPr>
              <a:xfrm>
                <a:off x="1663700" y="695324"/>
                <a:ext cx="8446750" cy="1069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just" defTabSz="914400" rtl="1" eaLnBrk="1" latinLnBrk="0" hangingPunct="1">
                  <a:lnSpc>
                    <a:spcPts val="4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IRANSans(Small) UltraLight" panose="020B0506030804020204" pitchFamily="34" charset="-78"/>
                    <a:ea typeface="+mn-ea"/>
                    <a:cs typeface="IRANSans(Small) UltraLight" panose="020B0506030804020204" pitchFamily="34" charset="-78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/>
                  <a:t>پاره خطی را پیدا کنید که دو سر آن روی دو ضلع زاویهٔ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𝑋𝑂𝑌</m:t>
                    </m:r>
                  </m:oMath>
                </a14:m>
                <a:r>
                  <a:rPr lang="fa-IR" dirty="0"/>
                  <a:t> باشد و نقطهٔ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a-IR" dirty="0"/>
                  <a:t> وسط این پاره خط واقع شده باشد.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00" y="695324"/>
                <a:ext cx="8446750" cy="1069975"/>
              </a:xfrm>
              <a:prstGeom prst="rect">
                <a:avLst/>
              </a:prstGeom>
              <a:blipFill>
                <a:blip r:embed="rId3"/>
                <a:stretch>
                  <a:fillRect l="-2381" r="-137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2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IRANSans(Small) UltraLight"/>
        <a:ea typeface=""/>
        <a:cs typeface="IRANSans(Small) UltraLight"/>
      </a:majorFont>
      <a:minorFont>
        <a:latin typeface="IRANSans(Small) UltraLight"/>
        <a:ea typeface=""/>
        <a:cs typeface="IRANSans(Small) Ultra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351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2  Mitra</vt:lpstr>
      <vt:lpstr>A Dast Nevis</vt:lpstr>
      <vt:lpstr>Arial</vt:lpstr>
      <vt:lpstr>B Titr</vt:lpstr>
      <vt:lpstr>Calibri</vt:lpstr>
      <vt:lpstr>Cambria Math</vt:lpstr>
      <vt:lpstr>IRANSans(Small) Black</vt:lpstr>
      <vt:lpstr>IRANSans(Small) UltraLight</vt:lpstr>
      <vt:lpstr>IRANYekan Black</vt:lpstr>
      <vt:lpstr>IRANYekan ExtraBold</vt:lpstr>
      <vt:lpstr>IRANYekan Light</vt:lpstr>
      <vt:lpstr>IRANYekanFN ExtraBold</vt:lpstr>
      <vt:lpstr>IRANYekanFN Light</vt:lpstr>
      <vt:lpstr>IRANYekanFN Medium</vt:lpstr>
      <vt:lpstr>Office Theme</vt:lpstr>
      <vt:lpstr>green tem (F)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taha pan</dc:creator>
  <cp:lastModifiedBy>alireza sheikh attar</cp:lastModifiedBy>
  <cp:revision>404</cp:revision>
  <dcterms:created xsi:type="dcterms:W3CDTF">2022-11-03T10:19:57Z</dcterms:created>
  <dcterms:modified xsi:type="dcterms:W3CDTF">2023-12-12T17:09:08Z</dcterms:modified>
</cp:coreProperties>
</file>