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5"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8" r:id="rId19"/>
    <p:sldId id="279"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FB0E3D-78D5-4034-98FC-CC7514889F48}" type="datetimeFigureOut">
              <a:rPr lang="en-US" smtClean="0"/>
              <a:t>5/15/2016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D2588-0E41-4845-B472-B588A097F21E}" type="slidenum">
              <a:rPr lang="en-US" smtClean="0"/>
              <a:t>‹#›</a:t>
            </a:fld>
            <a:endParaRPr lang="en-US"/>
          </a:p>
        </p:txBody>
      </p:sp>
    </p:spTree>
    <p:extLst>
      <p:ext uri="{BB962C8B-B14F-4D97-AF65-F5344CB8AC3E}">
        <p14:creationId xmlns:p14="http://schemas.microsoft.com/office/powerpoint/2010/main" val="232880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BD2588-0E41-4845-B472-B588A097F21E}" type="slidenum">
              <a:rPr lang="en-US" smtClean="0"/>
              <a:t>2</a:t>
            </a:fld>
            <a:endParaRPr lang="en-US"/>
          </a:p>
        </p:txBody>
      </p:sp>
    </p:spTree>
    <p:extLst>
      <p:ext uri="{BB962C8B-B14F-4D97-AF65-F5344CB8AC3E}">
        <p14:creationId xmlns:p14="http://schemas.microsoft.com/office/powerpoint/2010/main" val="1642103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4E2CC7-9D85-46BE-B056-ABEE4E08F508}"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2CC7-9D85-46BE-B056-ABEE4E08F508}"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2CC7-9D85-46BE-B056-ABEE4E08F508}"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2CC7-9D85-46BE-B056-ABEE4E08F508}"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E2CC7-9D85-46BE-B056-ABEE4E08F508}"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4E2CC7-9D85-46BE-B056-ABEE4E08F508}"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E2CC7-9D85-46BE-B056-ABEE4E08F508}"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E2CC7-9D85-46BE-B056-ABEE4E08F508}"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E2CC7-9D85-46BE-B056-ABEE4E08F508}"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E2CC7-9D85-46BE-B056-ABEE4E08F508}"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2215B-BC3E-4991-8C4D-B5178DF007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E2CC7-9D85-46BE-B056-ABEE4E08F508}"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2215B-BC3E-4991-8C4D-B5178DF00754}"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D4E2CC7-9D85-46BE-B056-ABEE4E08F508}" type="datetimeFigureOut">
              <a:rPr lang="en-US" smtClean="0"/>
              <a:t>5/15/2016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832215B-BC3E-4991-8C4D-B5178DF0075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file:///E:\&#1575;&#1606;&#1711;&#1588;&#1578;%20&#1605;&#1705;&#1740;&#1583;&#1606;\!%20&#1576;&#1607;%20&#1587;&#1604;&#1575;&#1605;&#1578;.htm1_files\l9utdb0bw9wao4ov17j.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file:///E:\&#1575;&#1606;&#1711;&#1588;&#1578;%20&#1605;&#1705;&#1740;&#1583;&#1606;\!%20&#1576;&#1607;%20&#1587;&#1604;&#1575;&#1605;&#1578;.htm1_files\53739286555310438740.jpg"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file:///E:\&#1575;&#1606;&#1711;&#1588;&#1578;%20&#1605;&#1705;&#1740;&#1583;&#1606;\!%20&#1576;&#1607;%20&#1587;&#1604;&#1575;&#1605;&#1578;.htm1_files\928324617918018873543214325321142016178.jpg"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file:///E:\&#1588;&#1576;%20&#1575;&#1583;&#1585;&#1575;&#1585;&#1740;\!%20&#1576;&#1607;%20&#1587;&#1604;&#1575;&#1605;&#1578;_files\enuresis-feature-image2.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file:///E:\&#1588;&#1576;%20&#1575;&#1583;&#1585;&#1575;&#1585;&#1740;\!%20&#1576;&#1607;%20&#1587;&#1604;&#1575;&#1605;&#1578;_files\161236177488977286918915525412750235128.jp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file:///E:\&#1588;&#1576;%20&#1575;&#1583;&#1585;&#1575;&#1585;&#1740;\!%20&#1576;&#1607;%20&#1587;&#1604;&#1575;&#1605;&#1578;_files\19238207256517512222215111021612154196113253.jpg"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file:///E:\&#1588;&#1576;%20&#1575;&#1583;&#1585;&#1575;&#1585;&#1740;\!%20&#1576;&#1607;%20&#1587;&#1604;&#1575;&#1605;&#1578;_files\alarm.jpg" TargetMode="External"/><Relationship Id="rId2" Type="http://schemas.openxmlformats.org/officeDocument/2006/relationships/image" Target="file:///E:\&#1588;&#1576;%20&#1575;&#1583;&#1585;&#1575;&#1585;&#1740;\!%20&#1576;&#1607;%20&#1587;&#1604;&#1575;&#1605;&#1578;_files\23121511618220244179132838891331847410325.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به نام خدا</a:t>
            </a:r>
            <a:br>
              <a:rPr lang="fa-IR" dirty="0" smtClean="0"/>
            </a:br>
            <a:r>
              <a:rPr lang="fa-IR" smtClean="0"/>
              <a:t>دانشگاه </a:t>
            </a:r>
            <a:r>
              <a:rPr lang="fa-IR" smtClean="0"/>
              <a:t>شهرکرد</a:t>
            </a:r>
            <a:endParaRPr lang="en-US" dirty="0"/>
          </a:p>
        </p:txBody>
      </p:sp>
      <p:sp>
        <p:nvSpPr>
          <p:cNvPr id="6" name="Content Placeholder 5"/>
          <p:cNvSpPr>
            <a:spLocks noGrp="1"/>
          </p:cNvSpPr>
          <p:nvPr>
            <p:ph idx="1"/>
          </p:nvPr>
        </p:nvSpPr>
        <p:spPr/>
        <p:txBody>
          <a:bodyPr>
            <a:normAutofit fontScale="92500" lnSpcReduction="20000"/>
          </a:bodyPr>
          <a:lstStyle/>
          <a:p>
            <a:pPr marL="0" indent="0" algn="just" rtl="1">
              <a:buNone/>
            </a:pPr>
            <a:r>
              <a:rPr lang="fa-IR" dirty="0" smtClean="0"/>
              <a:t>   موضوع:</a:t>
            </a:r>
          </a:p>
          <a:p>
            <a:pPr marL="0" indent="0" algn="just" rtl="1">
              <a:buNone/>
            </a:pPr>
            <a:r>
              <a:rPr lang="fa-IR" dirty="0"/>
              <a:t> </a:t>
            </a:r>
            <a:r>
              <a:rPr lang="fa-IR" dirty="0" smtClean="0"/>
              <a:t>         </a:t>
            </a:r>
            <a:r>
              <a:rPr lang="fa-IR" sz="1900" dirty="0" smtClean="0"/>
              <a:t>اختلالات رفتاری کودکان</a:t>
            </a:r>
          </a:p>
          <a:p>
            <a:pPr marL="0" indent="0" algn="just" rtl="1">
              <a:buNone/>
            </a:pPr>
            <a:r>
              <a:rPr lang="fa-IR" sz="2800" b="1" dirty="0">
                <a:solidFill>
                  <a:srgbClr val="7030A0"/>
                </a:solidFill>
              </a:rPr>
              <a:t> </a:t>
            </a:r>
            <a:r>
              <a:rPr lang="fa-IR" sz="2800" b="1" dirty="0" smtClean="0">
                <a:solidFill>
                  <a:srgbClr val="7030A0"/>
                </a:solidFill>
              </a:rPr>
              <a:t>      (ناخن جویدن.انگشت مکیدن.شب ادرای</a:t>
            </a:r>
            <a:r>
              <a:rPr lang="fa-IR" b="1" dirty="0" smtClean="0">
                <a:solidFill>
                  <a:srgbClr val="7030A0"/>
                </a:solidFill>
              </a:rPr>
              <a:t>)</a:t>
            </a:r>
          </a:p>
          <a:p>
            <a:pPr marL="0" indent="0" algn="just" rtl="1">
              <a:buNone/>
            </a:pPr>
            <a:endParaRPr lang="fa-IR" dirty="0" smtClean="0"/>
          </a:p>
          <a:p>
            <a:pPr marL="0" indent="0" algn="just" rtl="1">
              <a:buNone/>
            </a:pPr>
            <a:r>
              <a:rPr lang="fa-IR" dirty="0" smtClean="0"/>
              <a:t>            استاد راهنما:</a:t>
            </a:r>
          </a:p>
          <a:p>
            <a:pPr marL="0" indent="0" algn="just" rtl="1">
              <a:buNone/>
            </a:pPr>
            <a:r>
              <a:rPr lang="fa-IR" dirty="0"/>
              <a:t> </a:t>
            </a:r>
            <a:r>
              <a:rPr lang="fa-IR" dirty="0" smtClean="0"/>
              <a:t>                                            جناب آقای دکتر محمد قاسمی</a:t>
            </a:r>
          </a:p>
          <a:p>
            <a:pPr marL="0" indent="0" algn="just" rtl="1">
              <a:buNone/>
            </a:pPr>
            <a:endParaRPr lang="fa-IR" dirty="0" smtClean="0"/>
          </a:p>
          <a:p>
            <a:pPr marL="0" indent="0" algn="just" rtl="1">
              <a:buNone/>
            </a:pPr>
            <a:r>
              <a:rPr lang="fa-IR" dirty="0" smtClean="0"/>
              <a:t>             دانشجو:</a:t>
            </a:r>
          </a:p>
          <a:p>
            <a:pPr marL="0" indent="0" algn="just" rtl="1">
              <a:buNone/>
            </a:pPr>
            <a:r>
              <a:rPr lang="fa-IR" dirty="0"/>
              <a:t> </a:t>
            </a:r>
            <a:r>
              <a:rPr lang="fa-IR" dirty="0" smtClean="0"/>
              <a:t>                                           زهرا حاج نایب(کارشناسی ارشد)</a:t>
            </a:r>
          </a:p>
          <a:p>
            <a:pPr marL="0" indent="0" algn="just" rtl="1">
              <a:buNone/>
            </a:pPr>
            <a:r>
              <a:rPr lang="fa-IR" dirty="0"/>
              <a:t> </a:t>
            </a:r>
            <a:r>
              <a:rPr lang="fa-IR" dirty="0" smtClean="0"/>
              <a:t>                          </a:t>
            </a:r>
          </a:p>
          <a:p>
            <a:pPr marL="0" indent="0" algn="just" rtl="1">
              <a:buNone/>
            </a:pPr>
            <a:r>
              <a:rPr lang="fa-IR" dirty="0"/>
              <a:t> </a:t>
            </a:r>
            <a:r>
              <a:rPr lang="fa-IR" dirty="0" smtClean="0"/>
              <a:t>                                              پاییز92</a:t>
            </a:r>
            <a:endParaRPr lang="en-US" dirty="0"/>
          </a:p>
        </p:txBody>
      </p:sp>
    </p:spTree>
    <p:extLst>
      <p:ext uri="{BB962C8B-B14F-4D97-AF65-F5344CB8AC3E}">
        <p14:creationId xmlns:p14="http://schemas.microsoft.com/office/powerpoint/2010/main" val="3987070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0" marR="0" algn="ctr" rtl="1"/>
            <a:r>
              <a:rPr lang="ar-SA" sz="5400" b="1" dirty="0">
                <a:solidFill>
                  <a:srgbClr val="CC66FF"/>
                </a:solidFill>
                <a:ea typeface="Times New Roman"/>
                <a:cs typeface="Tahoma"/>
              </a:rPr>
              <a:t>مکیدن انگشت</a:t>
            </a:r>
            <a:r>
              <a:rPr lang="en-US" sz="4800" dirty="0">
                <a:latin typeface="Times New Roman"/>
                <a:ea typeface="Times New Roman"/>
              </a:rPr>
              <a:t/>
            </a:r>
            <a:br>
              <a:rPr lang="en-US" sz="4800" dirty="0">
                <a:latin typeface="Times New Roman"/>
                <a:ea typeface="Times New Roman"/>
              </a:rPr>
            </a:br>
            <a:endParaRPr lang="en-US" sz="4800" dirty="0"/>
          </a:p>
        </p:txBody>
      </p:sp>
      <p:pic>
        <p:nvPicPr>
          <p:cNvPr id="7" name="Content Placeholder 6" descr="مکیدن انگشت"/>
          <p:cNvPicPr>
            <a:picLocks noGrp="1"/>
          </p:cNvPicPr>
          <p:nvPr>
            <p:ph idx="1"/>
          </p:nvPr>
        </p:nvPicPr>
        <p:blipFill>
          <a:blip r:link="rId2">
            <a:extLst>
              <a:ext uri="{28A0092B-C50C-407E-A947-70E740481C1C}">
                <a14:useLocalDpi xmlns:a14="http://schemas.microsoft.com/office/drawing/2010/main" val="0"/>
              </a:ext>
            </a:extLst>
          </a:blip>
          <a:srcRect/>
          <a:stretch>
            <a:fillRect/>
          </a:stretch>
        </p:blipFill>
        <p:spPr bwMode="auto">
          <a:xfrm>
            <a:off x="457200" y="1905000"/>
            <a:ext cx="7315200" cy="4495800"/>
          </a:xfrm>
          <a:prstGeom prst="rect">
            <a:avLst/>
          </a:prstGeom>
          <a:noFill/>
          <a:ln>
            <a:noFill/>
          </a:ln>
        </p:spPr>
      </p:pic>
    </p:spTree>
    <p:extLst>
      <p:ext uri="{BB962C8B-B14F-4D97-AF65-F5344CB8AC3E}">
        <p14:creationId xmlns:p14="http://schemas.microsoft.com/office/powerpoint/2010/main" val="25238311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r" rtl="1"/>
            <a:r>
              <a:rPr lang="fa-IR" sz="4000" b="1" dirty="0" smtClean="0">
                <a:solidFill>
                  <a:srgbClr val="7030A0"/>
                </a:solidFill>
              </a:rPr>
              <a:t>انگشتان خوشمزه</a:t>
            </a:r>
            <a:endParaRPr lang="en-US" sz="4000" b="1" dirty="0">
              <a:solidFill>
                <a:srgbClr val="7030A0"/>
              </a:solidFill>
            </a:endParaRPr>
          </a:p>
        </p:txBody>
      </p:sp>
      <p:sp>
        <p:nvSpPr>
          <p:cNvPr id="8" name="Content Placeholder 7"/>
          <p:cNvSpPr>
            <a:spLocks noGrp="1"/>
          </p:cNvSpPr>
          <p:nvPr>
            <p:ph idx="1"/>
          </p:nvPr>
        </p:nvSpPr>
        <p:spPr>
          <a:xfrm>
            <a:off x="304800" y="1447800"/>
            <a:ext cx="7829755" cy="5029199"/>
          </a:xfrm>
        </p:spPr>
        <p:txBody>
          <a:bodyPr>
            <a:normAutofit fontScale="92500" lnSpcReduction="10000"/>
          </a:bodyPr>
          <a:lstStyle/>
          <a:p>
            <a:pPr marL="457200" lvl="1" indent="0" algn="just" rtl="1">
              <a:buNone/>
            </a:pPr>
            <a:r>
              <a:rPr lang="ar-SA" sz="2400" dirty="0">
                <a:ea typeface="Times New Roman"/>
              </a:rPr>
              <a:t> </a:t>
            </a:r>
            <a:r>
              <a:rPr lang="ar-SA" sz="2800" dirty="0">
                <a:ea typeface="Times New Roman"/>
              </a:rPr>
              <a:t>  " مكیدن شست" یا انگشت، یكى از عادات رایج دوران كودكى است. این رفتار براى كودكان خردسال كاملاً طبیعى و عادى است، ولى اگر بعد از </a:t>
            </a:r>
            <a:r>
              <a:rPr lang="fa-IR" sz="2800" dirty="0">
                <a:ea typeface="Times New Roman"/>
              </a:rPr>
              <a:t>۶</a:t>
            </a:r>
            <a:r>
              <a:rPr lang="ar-SA" sz="2800" dirty="0">
                <a:ea typeface="Times New Roman"/>
              </a:rPr>
              <a:t> سالگى باز هم كودك مبادرت به مكیدن شست كند، نیاز به درمان و رسیدگى دارد، . پژوهش ها نشان مى دهند حدود 75 درصد كودكان خردسال (تا یك سالگى) مُشت یا انگشتان خود را در دهان مى گذارند و مى مكند. انجام این كار براى این گروه سنى از كودكان آرامش بخش، سرگرم كننده و لذت بخش است. به طور معمول، كودكان زمانى مبادرت به مكیدن انگشت خود مى كنند كه یا خسته اند، یا ناراحت اند و یا حوصله شان سر رفته </a:t>
            </a:r>
            <a:r>
              <a:rPr lang="ar-SA" sz="2800" dirty="0" smtClean="0">
                <a:ea typeface="Times New Roman"/>
              </a:rPr>
              <a:t>است</a:t>
            </a:r>
            <a:r>
              <a:rPr lang="fa-IR" sz="2800" dirty="0" smtClean="0">
                <a:ea typeface="Times New Roman"/>
              </a:rPr>
              <a:t> </a:t>
            </a:r>
            <a:r>
              <a:rPr lang="fa-IR" sz="2800" dirty="0" smtClean="0"/>
              <a:t>مکیدن </a:t>
            </a:r>
            <a:r>
              <a:rPr lang="fa-IR" sz="2800" dirty="0"/>
              <a:t>انگشت در نوزادانی که از شیر مادر تغذیه می‌کنند کمتر است، </a:t>
            </a:r>
            <a:endParaRPr lang="en-US" sz="2800" dirty="0"/>
          </a:p>
        </p:txBody>
      </p:sp>
    </p:spTree>
    <p:extLst>
      <p:ext uri="{BB962C8B-B14F-4D97-AF65-F5344CB8AC3E}">
        <p14:creationId xmlns:p14="http://schemas.microsoft.com/office/powerpoint/2010/main" val="36391584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24400" y="457200"/>
            <a:ext cx="3465480" cy="924475"/>
          </a:xfrm>
        </p:spPr>
        <p:txBody>
          <a:bodyPr/>
          <a:lstStyle/>
          <a:p>
            <a:pPr algn="r" rtl="1"/>
            <a:r>
              <a:rPr lang="fa-IR" b="1" dirty="0" smtClean="0">
                <a:solidFill>
                  <a:srgbClr val="7030A0"/>
                </a:solidFill>
              </a:rPr>
              <a:t>عوارض انگشت مکیدن</a:t>
            </a:r>
            <a:endParaRPr lang="en-US" b="1" dirty="0">
              <a:solidFill>
                <a:srgbClr val="7030A0"/>
              </a:solidFill>
            </a:endParaRPr>
          </a:p>
        </p:txBody>
      </p:sp>
      <p:sp>
        <p:nvSpPr>
          <p:cNvPr id="3" name="Content Placeholder 2"/>
          <p:cNvSpPr>
            <a:spLocks noGrp="1"/>
          </p:cNvSpPr>
          <p:nvPr>
            <p:ph sz="half" idx="1"/>
          </p:nvPr>
        </p:nvSpPr>
        <p:spPr>
          <a:xfrm>
            <a:off x="304800" y="152400"/>
            <a:ext cx="4175919" cy="6248399"/>
          </a:xfrm>
        </p:spPr>
        <p:txBody>
          <a:bodyPr>
            <a:noAutofit/>
          </a:bodyPr>
          <a:lstStyle/>
          <a:p>
            <a:pPr marL="0" indent="0" algn="r">
              <a:buNone/>
            </a:pPr>
            <a:r>
              <a:rPr lang="fa-IR" sz="1600" dirty="0"/>
              <a:t>تغییر شکل استخوان های فک صورت</a:t>
            </a:r>
          </a:p>
          <a:p>
            <a:pPr marL="0" indent="0" algn="r">
              <a:buNone/>
            </a:pPr>
            <a:r>
              <a:rPr lang="fa-IR" sz="1600" dirty="0"/>
              <a:t>کج درآمدن دندان ها</a:t>
            </a:r>
          </a:p>
          <a:p>
            <a:pPr marL="0" indent="0" algn="r">
              <a:buNone/>
            </a:pPr>
            <a:r>
              <a:rPr lang="fa-IR" sz="1600" dirty="0"/>
              <a:t>نازک شدن دندان</a:t>
            </a:r>
          </a:p>
          <a:p>
            <a:pPr marL="0" indent="0" algn="r">
              <a:buNone/>
            </a:pPr>
            <a:r>
              <a:rPr lang="fa-IR" sz="1600" dirty="0"/>
              <a:t>ایجاد عفونت در اطراف ناخن ها و بیماری های عفونی</a:t>
            </a:r>
          </a:p>
          <a:p>
            <a:pPr marL="0" indent="0" algn="r">
              <a:buNone/>
            </a:pPr>
            <a:r>
              <a:rPr lang="fa-IR" sz="1600" dirty="0"/>
              <a:t>بیرون زدن فک بالا (دندان های فوقانی به سمت بیرون و دندان های پایین به سمت داخل رشد می کنند)</a:t>
            </a:r>
          </a:p>
          <a:p>
            <a:pPr marL="0" indent="0" algn="r">
              <a:buNone/>
            </a:pPr>
            <a:r>
              <a:rPr lang="fa-IR" sz="1600" dirty="0"/>
              <a:t>تاثیر روی رشد کام (سقف دهان)</a:t>
            </a:r>
          </a:p>
          <a:p>
            <a:pPr marL="0" indent="0" algn="r">
              <a:buNone/>
            </a:pPr>
            <a:r>
              <a:rPr lang="fa-IR" sz="1600" dirty="0"/>
              <a:t>نادرست قرار گرفتن زبان</a:t>
            </a:r>
          </a:p>
          <a:p>
            <a:pPr marL="0" indent="0" algn="r">
              <a:buNone/>
            </a:pPr>
            <a:r>
              <a:rPr lang="fa-IR" sz="1600" dirty="0"/>
              <a:t>افتادگی لوزه و در نتیجه خرخر کردن</a:t>
            </a:r>
          </a:p>
          <a:p>
            <a:pPr marL="0" indent="0" algn="r">
              <a:buNone/>
            </a:pPr>
            <a:r>
              <a:rPr lang="fa-IR" sz="1600" dirty="0"/>
              <a:t>باز ماندن دهان و فاصله افتادن میان فک بالا و پایین</a:t>
            </a:r>
          </a:p>
          <a:p>
            <a:pPr marL="0" indent="0" algn="r">
              <a:buNone/>
            </a:pPr>
            <a:r>
              <a:rPr lang="fa-IR" sz="1600" dirty="0"/>
              <a:t>باقی ماندن بلع نوزادی در افراد</a:t>
            </a:r>
          </a:p>
          <a:p>
            <a:pPr marL="0" indent="0" algn="r">
              <a:buNone/>
            </a:pPr>
            <a:r>
              <a:rPr lang="fa-IR" sz="1600" dirty="0"/>
              <a:t>اختلالات گفتاری مثل لکنت زبان</a:t>
            </a:r>
          </a:p>
          <a:p>
            <a:pPr marL="0" indent="0" algn="r">
              <a:buNone/>
            </a:pPr>
            <a:r>
              <a:rPr lang="fa-IR" sz="1600" dirty="0"/>
              <a:t>پینه بستن انگشت</a:t>
            </a:r>
          </a:p>
          <a:p>
            <a:pPr marL="0" indent="0" algn="r">
              <a:buNone/>
            </a:pPr>
            <a:r>
              <a:rPr lang="fa-IR" sz="1600" dirty="0"/>
              <a:t>منحرف شدن انگشت</a:t>
            </a:r>
          </a:p>
          <a:p>
            <a:pPr marL="0" indent="0" algn="l">
              <a:buNone/>
            </a:pPr>
            <a:endParaRPr lang="en-US" sz="1600" dirty="0"/>
          </a:p>
        </p:txBody>
      </p:sp>
      <p:pic>
        <p:nvPicPr>
          <p:cNvPr id="8" name="Content Placeholder 7" descr="E:\انگشت مکیدن\! به سلامت.htm1_files\53739286555310438740.jpg"/>
          <p:cNvPicPr>
            <a:picLocks noGrp="1"/>
          </p:cNvPicPr>
          <p:nvPr>
            <p:ph sz="half" idx="2"/>
          </p:nvPr>
        </p:nvPicPr>
        <p:blipFill>
          <a:blip r:link="rId2">
            <a:extLst>
              <a:ext uri="{28A0092B-C50C-407E-A947-70E740481C1C}">
                <a14:useLocalDpi xmlns:a14="http://schemas.microsoft.com/office/drawing/2010/main" val="0"/>
              </a:ext>
            </a:extLst>
          </a:blip>
          <a:srcRect/>
          <a:stretch>
            <a:fillRect/>
          </a:stretch>
        </p:blipFill>
        <p:spPr bwMode="auto">
          <a:xfrm>
            <a:off x="4648200" y="2057400"/>
            <a:ext cx="3810000" cy="3429000"/>
          </a:xfrm>
          <a:prstGeom prst="rect">
            <a:avLst/>
          </a:prstGeom>
          <a:noFill/>
          <a:ln>
            <a:noFill/>
          </a:ln>
        </p:spPr>
      </p:pic>
    </p:spTree>
    <p:extLst>
      <p:ext uri="{BB962C8B-B14F-4D97-AF65-F5344CB8AC3E}">
        <p14:creationId xmlns:p14="http://schemas.microsoft.com/office/powerpoint/2010/main" val="17076657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152400"/>
            <a:ext cx="3636722" cy="1447799"/>
          </a:xfrm>
        </p:spPr>
        <p:txBody>
          <a:bodyPr/>
          <a:lstStyle/>
          <a:p>
            <a:pPr lvl="0" indent="-342900" algn="r" rtl="1">
              <a:lnSpc>
                <a:spcPct val="150000"/>
              </a:lnSpc>
              <a:spcBef>
                <a:spcPts val="0"/>
              </a:spcBef>
              <a:spcAft>
                <a:spcPts val="1000"/>
              </a:spcAft>
            </a:pPr>
            <a:r>
              <a:rPr lang="en-US" sz="4000" dirty="0">
                <a:solidFill>
                  <a:srgbClr val="7030A0"/>
                </a:solidFill>
                <a:latin typeface="Calibri"/>
                <a:ea typeface="Calibri"/>
                <a:cs typeface="Arial"/>
              </a:rPr>
              <a:t/>
            </a:r>
            <a:br>
              <a:rPr lang="en-US" sz="4000" dirty="0">
                <a:solidFill>
                  <a:srgbClr val="7030A0"/>
                </a:solidFill>
                <a:latin typeface="Calibri"/>
                <a:ea typeface="Calibri"/>
                <a:cs typeface="Arial"/>
              </a:rPr>
            </a:br>
            <a:r>
              <a:rPr lang="fa-IR" sz="4000" b="1" dirty="0" smtClean="0">
                <a:solidFill>
                  <a:srgbClr val="7030A0"/>
                </a:solidFill>
                <a:latin typeface="Calibri"/>
                <a:ea typeface="Calibri"/>
                <a:cs typeface="Arial"/>
              </a:rPr>
              <a:t>علت انگشت مکیدن</a:t>
            </a:r>
            <a:endParaRPr lang="en-US" sz="4000" b="1" dirty="0">
              <a:solidFill>
                <a:srgbClr val="7030A0"/>
              </a:solidFill>
            </a:endParaRPr>
          </a:p>
        </p:txBody>
      </p:sp>
      <p:sp>
        <p:nvSpPr>
          <p:cNvPr id="3" name="Content Placeholder 2"/>
          <p:cNvSpPr>
            <a:spLocks noGrp="1"/>
          </p:cNvSpPr>
          <p:nvPr>
            <p:ph sz="half" idx="1"/>
          </p:nvPr>
        </p:nvSpPr>
        <p:spPr>
          <a:xfrm>
            <a:off x="152400" y="762000"/>
            <a:ext cx="4328319" cy="5943599"/>
          </a:xfrm>
        </p:spPr>
        <p:txBody>
          <a:bodyPr>
            <a:normAutofit fontScale="85000" lnSpcReduction="20000"/>
          </a:bodyPr>
          <a:lstStyle/>
          <a:p>
            <a:pPr marL="0" marR="0" indent="0" algn="just" rtl="1">
              <a:lnSpc>
                <a:spcPct val="150000"/>
              </a:lnSpc>
              <a:spcBef>
                <a:spcPts val="0"/>
              </a:spcBef>
              <a:spcAft>
                <a:spcPts val="1000"/>
              </a:spcAft>
              <a:buNone/>
            </a:pPr>
            <a:r>
              <a:rPr lang="fa-IR" sz="2300" dirty="0" smtClean="0">
                <a:ea typeface="Times New Roman"/>
              </a:rPr>
              <a:t>حسادت</a:t>
            </a:r>
            <a:r>
              <a:rPr lang="ar-SA" sz="2300" dirty="0" smtClean="0">
                <a:ea typeface="Times New Roman"/>
              </a:rPr>
              <a:t>،افسردگی </a:t>
            </a:r>
            <a:r>
              <a:rPr lang="ar-SA" sz="2300" dirty="0">
                <a:ea typeface="Times New Roman"/>
              </a:rPr>
              <a:t>، تغییرات جدید ناخوشایند تولد یک بچه ی جدید ، ترس از والدین و یا رفتن به کودکستان انگشت مكیدن طبیعى ترین پاسخ كودك هنگام رویارویى با فشار روانى، اضطراب و مشكلات هیجانى - امنیتى </a:t>
            </a:r>
            <a:r>
              <a:rPr lang="ar-SA" sz="2400" dirty="0" smtClean="0">
                <a:latin typeface="Calibri"/>
                <a:ea typeface="Times New Roman"/>
              </a:rPr>
              <a:t>است</a:t>
            </a:r>
            <a:r>
              <a:rPr lang="fa-IR" sz="2000" dirty="0">
                <a:latin typeface="Calibri"/>
                <a:ea typeface="Times New Roman"/>
              </a:rPr>
              <a:t> </a:t>
            </a:r>
            <a:r>
              <a:rPr lang="ar-SA" sz="2400" dirty="0" smtClean="0">
                <a:latin typeface="Calibri"/>
                <a:ea typeface="Times New Roman"/>
              </a:rPr>
              <a:t>مطالعات</a:t>
            </a:r>
            <a:r>
              <a:rPr lang="ar-SA" sz="2300" dirty="0" smtClean="0">
                <a:latin typeface="Calibri"/>
                <a:ea typeface="Times New Roman"/>
              </a:rPr>
              <a:t> </a:t>
            </a:r>
            <a:r>
              <a:rPr lang="ar-SA" sz="2300" dirty="0">
                <a:latin typeface="Calibri"/>
                <a:ea typeface="Times New Roman"/>
              </a:rPr>
              <a:t>نشان مى دهند كه در حدود 15 درصد كودكانى كه از 5 سالگى به بعد انگشت خود را مى مكند، دچار مشكلات عاطفى - هیجانى ناشى از ورود به مدرسه و دوره پیش دبستانى هستند. بیشتر این كودكان شدیداً به پدر و مادر و اطرافیان شان وابسته و متكى هستند.</a:t>
            </a:r>
            <a:endParaRPr lang="en-US" sz="2300" dirty="0">
              <a:latin typeface="Calibri"/>
              <a:ea typeface="Calibri"/>
              <a:cs typeface="Arial"/>
            </a:endParaRPr>
          </a:p>
          <a:p>
            <a:pPr algn="r" rtl="1"/>
            <a:endParaRPr lang="en-US" dirty="0"/>
          </a:p>
        </p:txBody>
      </p:sp>
      <p:pic>
        <p:nvPicPr>
          <p:cNvPr id="5" name="Content Placeholder 4" descr="E:\انگشت مکیدن\! به سلامت.htm1_files\928324617918018873543214325321142016178.jpg"/>
          <p:cNvPicPr>
            <a:picLocks noGrp="1"/>
          </p:cNvPicPr>
          <p:nvPr>
            <p:ph sz="half" idx="2"/>
          </p:nvPr>
        </p:nvPicPr>
        <p:blipFill>
          <a:blip r:link="rId2">
            <a:extLst>
              <a:ext uri="{28A0092B-C50C-407E-A947-70E740481C1C}">
                <a14:useLocalDpi xmlns:a14="http://schemas.microsoft.com/office/drawing/2010/main" val="0"/>
              </a:ext>
            </a:extLst>
          </a:blip>
          <a:srcRect/>
          <a:stretch>
            <a:fillRect/>
          </a:stretch>
        </p:blipFill>
        <p:spPr bwMode="auto">
          <a:xfrm>
            <a:off x="4800600" y="1905000"/>
            <a:ext cx="2895600" cy="4114800"/>
          </a:xfrm>
          <a:prstGeom prst="rect">
            <a:avLst/>
          </a:prstGeom>
          <a:noFill/>
          <a:ln>
            <a:noFill/>
          </a:ln>
        </p:spPr>
      </p:pic>
    </p:spTree>
    <p:extLst>
      <p:ext uri="{BB962C8B-B14F-4D97-AF65-F5344CB8AC3E}">
        <p14:creationId xmlns:p14="http://schemas.microsoft.com/office/powerpoint/2010/main" val="19146493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7030A0"/>
                </a:solidFill>
                <a:ea typeface="Times New Roman"/>
                <a:cs typeface="Tahoma"/>
              </a:rPr>
              <a:t>راهبردهاي مقابله با انگشت مکيدن</a:t>
            </a:r>
            <a:endParaRPr lang="en-US" dirty="0">
              <a:solidFill>
                <a:srgbClr val="7030A0"/>
              </a:solidFill>
            </a:endParaRPr>
          </a:p>
        </p:txBody>
      </p:sp>
      <p:sp>
        <p:nvSpPr>
          <p:cNvPr id="3" name="Content Placeholder 2"/>
          <p:cNvSpPr>
            <a:spLocks noGrp="1"/>
          </p:cNvSpPr>
          <p:nvPr>
            <p:ph idx="1"/>
          </p:nvPr>
        </p:nvSpPr>
        <p:spPr>
          <a:xfrm>
            <a:off x="533400" y="1752600"/>
            <a:ext cx="6857999" cy="4800600"/>
          </a:xfrm>
        </p:spPr>
        <p:txBody>
          <a:bodyPr>
            <a:normAutofit/>
          </a:bodyPr>
          <a:lstStyle/>
          <a:p>
            <a:pPr algn="r" rtl="1"/>
            <a:r>
              <a:rPr lang="ar-SA" sz="2800" b="1" dirty="0" smtClean="0">
                <a:ea typeface="Times New Roman"/>
              </a:rPr>
              <a:t>رفع استرس</a:t>
            </a:r>
            <a:endParaRPr lang="fa-IR" sz="2800" b="1" dirty="0" smtClean="0">
              <a:ea typeface="Times New Roman"/>
            </a:endParaRPr>
          </a:p>
          <a:p>
            <a:pPr algn="r" rtl="1"/>
            <a:r>
              <a:rPr lang="ar-SA" sz="2800" b="1" dirty="0" smtClean="0">
                <a:ea typeface="Times New Roman"/>
              </a:rPr>
              <a:t>انتقال </a:t>
            </a:r>
            <a:r>
              <a:rPr lang="ar-SA" sz="2800" b="1" dirty="0">
                <a:ea typeface="Times New Roman"/>
              </a:rPr>
              <a:t>توجه </a:t>
            </a:r>
            <a:endParaRPr lang="fa-IR" sz="2800" b="1" dirty="0" smtClean="0">
              <a:ea typeface="Times New Roman"/>
            </a:endParaRPr>
          </a:p>
          <a:p>
            <a:pPr algn="r" rtl="1"/>
            <a:r>
              <a:rPr lang="ar-SA" sz="2800" b="1" dirty="0">
                <a:ea typeface="Times New Roman"/>
              </a:rPr>
              <a:t>استفاده از نشان هاي کلامي و </a:t>
            </a:r>
            <a:r>
              <a:rPr lang="ar-SA" sz="2800" b="1" dirty="0" smtClean="0">
                <a:ea typeface="Times New Roman"/>
              </a:rPr>
              <a:t>تصويري</a:t>
            </a:r>
            <a:endParaRPr lang="fa-IR" sz="2800" b="1" dirty="0" smtClean="0">
              <a:ea typeface="Times New Roman"/>
            </a:endParaRPr>
          </a:p>
          <a:p>
            <a:pPr algn="r" rtl="1"/>
            <a:r>
              <a:rPr lang="ar-SA" sz="2800" b="1" dirty="0">
                <a:ea typeface="Times New Roman"/>
              </a:rPr>
              <a:t>انزجار </a:t>
            </a:r>
            <a:r>
              <a:rPr lang="ar-SA" sz="2800" b="1" dirty="0" smtClean="0">
                <a:ea typeface="Times New Roman"/>
              </a:rPr>
              <a:t>درماني</a:t>
            </a:r>
            <a:endParaRPr lang="fa-IR" sz="2800" b="1" dirty="0" smtClean="0">
              <a:ea typeface="Times New Roman"/>
            </a:endParaRPr>
          </a:p>
          <a:p>
            <a:pPr algn="r" rtl="1"/>
            <a:r>
              <a:rPr lang="ar-SA" sz="2800" b="1" dirty="0" smtClean="0">
                <a:ea typeface="Times New Roman"/>
              </a:rPr>
              <a:t>روش تقويت ژتوني يا پته اي</a:t>
            </a:r>
            <a:endParaRPr lang="fa-IR" sz="2800" b="1" dirty="0" smtClean="0">
              <a:ea typeface="Times New Roman"/>
            </a:endParaRPr>
          </a:p>
          <a:p>
            <a:pPr algn="r" rtl="1"/>
            <a:r>
              <a:rPr lang="ar-SA" sz="2800" b="1" dirty="0" smtClean="0">
                <a:ea typeface="Times New Roman"/>
              </a:rPr>
              <a:t>شکل </a:t>
            </a:r>
            <a:r>
              <a:rPr lang="ar-SA" sz="2800" b="1" dirty="0">
                <a:ea typeface="Times New Roman"/>
              </a:rPr>
              <a:t>دهي </a:t>
            </a:r>
            <a:r>
              <a:rPr lang="ar-SA" sz="2800" b="1" dirty="0" smtClean="0">
                <a:ea typeface="Times New Roman"/>
              </a:rPr>
              <a:t>زماني</a:t>
            </a:r>
            <a:endParaRPr lang="fa-IR" sz="2800" b="1" dirty="0" smtClean="0">
              <a:ea typeface="Times New Roman"/>
            </a:endParaRPr>
          </a:p>
          <a:p>
            <a:pPr algn="r" rtl="1"/>
            <a:r>
              <a:rPr lang="ar-SA" sz="2800" b="1" dirty="0">
                <a:ea typeface="Times New Roman"/>
              </a:rPr>
              <a:t>خودآگاهي را به کودک بياموزيد</a:t>
            </a:r>
            <a:endParaRPr lang="en-US" sz="2800" dirty="0"/>
          </a:p>
        </p:txBody>
      </p:sp>
    </p:spTree>
    <p:extLst>
      <p:ext uri="{BB962C8B-B14F-4D97-AF65-F5344CB8AC3E}">
        <p14:creationId xmlns:p14="http://schemas.microsoft.com/office/powerpoint/2010/main" val="2797245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1" y="675725"/>
            <a:ext cx="4038600" cy="772076"/>
          </a:xfrm>
        </p:spPr>
        <p:txBody>
          <a:bodyPr/>
          <a:lstStyle/>
          <a:p>
            <a:pPr algn="r"/>
            <a:r>
              <a:rPr lang="fa-IR" b="1" dirty="0" smtClean="0">
                <a:solidFill>
                  <a:srgbClr val="7030A0"/>
                </a:solidFill>
              </a:rPr>
              <a:t>ترک عادت انگشت مکیدن</a:t>
            </a:r>
            <a:endParaRPr lang="en-US" b="1" dirty="0">
              <a:solidFill>
                <a:srgbClr val="7030A0"/>
              </a:solidFill>
            </a:endParaRPr>
          </a:p>
        </p:txBody>
      </p:sp>
      <p:sp>
        <p:nvSpPr>
          <p:cNvPr id="3" name="Content Placeholder 2"/>
          <p:cNvSpPr>
            <a:spLocks noGrp="1"/>
          </p:cNvSpPr>
          <p:nvPr>
            <p:ph idx="1"/>
          </p:nvPr>
        </p:nvSpPr>
        <p:spPr>
          <a:xfrm>
            <a:off x="685800" y="1807361"/>
            <a:ext cx="7448755" cy="4822039"/>
          </a:xfrm>
        </p:spPr>
        <p:txBody>
          <a:bodyPr>
            <a:noAutofit/>
          </a:bodyPr>
          <a:lstStyle/>
          <a:p>
            <a:pPr marL="0" marR="0" algn="just" rtl="1">
              <a:lnSpc>
                <a:spcPct val="150000"/>
              </a:lnSpc>
              <a:spcBef>
                <a:spcPts val="0"/>
              </a:spcBef>
              <a:spcAft>
                <a:spcPts val="1000"/>
              </a:spcAft>
            </a:pPr>
            <a:r>
              <a:rPr lang="ar-SA" dirty="0">
                <a:latin typeface="Calibri"/>
                <a:ea typeface="Times New Roman"/>
              </a:rPr>
              <a:t>بهترین زمان براى ترك عادات و مشكلات رفتارى كودكان (و از جمله مكیدن انگشت) هنگامى است كه خانواده (والدین كودك و اعضاى خانواده) تغییر و تحولى در پیش رو نداشته باشند و در آرامش خاطر به سر برند. مثلاً قصد تغییر منزل، تغییر مهد (یا مدرسه)، تولد نوزاد جدید، مسافرت، متاركه، فوت اقوام و... را نداشته باشند</a:t>
            </a:r>
            <a:r>
              <a:rPr lang="ar-SA" dirty="0" smtClean="0">
                <a:latin typeface="Calibri"/>
                <a:ea typeface="Times New Roman"/>
              </a:rPr>
              <a:t>.</a:t>
            </a:r>
            <a:endParaRPr lang="fa-IR" dirty="0">
              <a:latin typeface="Calibri"/>
              <a:ea typeface="Times New Roman"/>
            </a:endParaRPr>
          </a:p>
          <a:p>
            <a:pPr marL="0" marR="0" algn="just" rtl="1">
              <a:lnSpc>
                <a:spcPct val="150000"/>
              </a:lnSpc>
              <a:spcBef>
                <a:spcPts val="0"/>
              </a:spcBef>
              <a:spcAft>
                <a:spcPts val="1000"/>
              </a:spcAft>
            </a:pPr>
            <a:r>
              <a:rPr lang="fa-IR" dirty="0" smtClean="0">
                <a:ea typeface="Times New Roman"/>
              </a:rPr>
              <a:t>سن</a:t>
            </a:r>
            <a:r>
              <a:rPr lang="ar-SA" dirty="0">
                <a:ea typeface="Times New Roman"/>
              </a:rPr>
              <a:t> </a:t>
            </a:r>
            <a:r>
              <a:rPr lang="ar-SA" sz="2000" dirty="0" smtClean="0">
                <a:ea typeface="Times New Roman"/>
              </a:rPr>
              <a:t>جادویی </a:t>
            </a:r>
            <a:r>
              <a:rPr lang="ar-SA" sz="2000" dirty="0">
                <a:ea typeface="Times New Roman"/>
              </a:rPr>
              <a:t>برای درمان این عادت در کودکان سن </a:t>
            </a:r>
            <a:r>
              <a:rPr lang="fa-IR" sz="2000" dirty="0">
                <a:ea typeface="Times New Roman"/>
              </a:rPr>
              <a:t>۵</a:t>
            </a:r>
            <a:r>
              <a:rPr lang="ar-SA" sz="2000" dirty="0">
                <a:ea typeface="Times New Roman"/>
              </a:rPr>
              <a:t> سالگی است، زیرا در این سن کودک می‌تواند درک کافی از محیط داشته باشد و مشکلات آتی این عادت را بفهمد.</a:t>
            </a:r>
            <a:endParaRPr lang="en-US" sz="2000" dirty="0">
              <a:latin typeface="Times New Roman"/>
              <a:ea typeface="Times New Roman"/>
            </a:endParaRPr>
          </a:p>
          <a:p>
            <a:pPr marL="0" marR="0" algn="just" rtl="1">
              <a:lnSpc>
                <a:spcPct val="150000"/>
              </a:lnSpc>
              <a:spcBef>
                <a:spcPts val="0"/>
              </a:spcBef>
              <a:spcAft>
                <a:spcPts val="1000"/>
              </a:spcAft>
            </a:pPr>
            <a:r>
              <a:rPr lang="ar-SA" dirty="0" smtClean="0">
                <a:latin typeface="Calibri"/>
                <a:ea typeface="Times New Roman"/>
              </a:rPr>
              <a:t>از </a:t>
            </a:r>
            <a:r>
              <a:rPr lang="ar-SA" dirty="0">
                <a:latin typeface="Calibri"/>
                <a:ea typeface="Times New Roman"/>
              </a:rPr>
              <a:t>بین رفتن این عادت یک روزه امکان پذیر نیست . حداقل روی </a:t>
            </a:r>
            <a:r>
              <a:rPr lang="ar-SA" b="1" dirty="0">
                <a:latin typeface="Calibri"/>
                <a:ea typeface="Times New Roman"/>
              </a:rPr>
              <a:t>3 ماه</a:t>
            </a:r>
            <a:r>
              <a:rPr lang="ar-SA" dirty="0">
                <a:latin typeface="Calibri"/>
                <a:ea typeface="Times New Roman"/>
              </a:rPr>
              <a:t> وقت فکر کنید.</a:t>
            </a:r>
            <a:endParaRPr lang="en-US" dirty="0">
              <a:latin typeface="Calibri"/>
              <a:ea typeface="Calibri"/>
              <a:cs typeface="Arial"/>
            </a:endParaRPr>
          </a:p>
          <a:p>
            <a:pPr algn="just"/>
            <a:endParaRPr lang="en-US" dirty="0"/>
          </a:p>
        </p:txBody>
      </p:sp>
    </p:spTree>
    <p:extLst>
      <p:ext uri="{BB962C8B-B14F-4D97-AF65-F5344CB8AC3E}">
        <p14:creationId xmlns:p14="http://schemas.microsoft.com/office/powerpoint/2010/main" val="38527770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b="1" dirty="0" smtClean="0">
                <a:solidFill>
                  <a:srgbClr val="7030A0"/>
                </a:solidFill>
              </a:rPr>
              <a:t>شیوه های درمان</a:t>
            </a:r>
            <a:endParaRPr lang="en-US" sz="4400" b="1" dirty="0">
              <a:solidFill>
                <a:srgbClr val="7030A0"/>
              </a:solidFill>
            </a:endParaRPr>
          </a:p>
        </p:txBody>
      </p:sp>
      <p:sp>
        <p:nvSpPr>
          <p:cNvPr id="3" name="Content Placeholder 2"/>
          <p:cNvSpPr>
            <a:spLocks noGrp="1"/>
          </p:cNvSpPr>
          <p:nvPr>
            <p:ph idx="1"/>
          </p:nvPr>
        </p:nvSpPr>
        <p:spPr/>
        <p:txBody>
          <a:bodyPr/>
          <a:lstStyle/>
          <a:p>
            <a:pPr algn="just" rtl="1"/>
            <a:r>
              <a:rPr lang="fa-IR" dirty="0" smtClean="0"/>
              <a:t>رفتار درمانی</a:t>
            </a:r>
          </a:p>
          <a:p>
            <a:pPr algn="just" rtl="1"/>
            <a:r>
              <a:rPr lang="ar-SA" dirty="0">
                <a:ea typeface="Times New Roman"/>
              </a:rPr>
              <a:t>استفاده از وسایل ترک </a:t>
            </a:r>
            <a:r>
              <a:rPr lang="ar-SA" dirty="0" smtClean="0">
                <a:ea typeface="Times New Roman"/>
              </a:rPr>
              <a:t>عادت</a:t>
            </a:r>
            <a:endParaRPr lang="fa-IR" dirty="0" smtClean="0">
              <a:ea typeface="Times New Roman"/>
            </a:endParaRPr>
          </a:p>
          <a:p>
            <a:pPr algn="just" rtl="1"/>
            <a:endParaRPr lang="fa-IR"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613" y="1371601"/>
            <a:ext cx="39131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E:\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514600"/>
            <a:ext cx="25146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4917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rtl="1"/>
            <a:r>
              <a:rPr lang="ar-SA" sz="5400" b="1" dirty="0">
                <a:solidFill>
                  <a:srgbClr val="7030A0"/>
                </a:solidFill>
                <a:ea typeface="Times New Roman"/>
                <a:cs typeface="Tahoma"/>
              </a:rPr>
              <a:t>شب ادراری</a:t>
            </a:r>
            <a:endParaRPr lang="en-US" sz="5400" dirty="0">
              <a:solidFill>
                <a:srgbClr val="7030A0"/>
              </a:solidFill>
            </a:endParaRPr>
          </a:p>
        </p:txBody>
      </p:sp>
      <p:pic>
        <p:nvPicPr>
          <p:cNvPr id="11" name="Content Placeholder 10" descr="E:\شب ادراری\! به سلامت_files\enuresis-feature-image2.jpg"/>
          <p:cNvPicPr>
            <a:picLocks noGrp="1"/>
          </p:cNvPicPr>
          <p:nvPr>
            <p:ph idx="1"/>
          </p:nvPr>
        </p:nvPicPr>
        <p:blipFill>
          <a:blip r:link="rId2">
            <a:extLst>
              <a:ext uri="{28A0092B-C50C-407E-A947-70E740481C1C}">
                <a14:useLocalDpi xmlns:a14="http://schemas.microsoft.com/office/drawing/2010/main" val="0"/>
              </a:ext>
            </a:extLst>
          </a:blip>
          <a:srcRect/>
          <a:stretch>
            <a:fillRect/>
          </a:stretch>
        </p:blipFill>
        <p:spPr bwMode="auto">
          <a:xfrm>
            <a:off x="609600" y="1905000"/>
            <a:ext cx="7315200" cy="4724399"/>
          </a:xfrm>
          <a:prstGeom prst="rect">
            <a:avLst/>
          </a:prstGeom>
          <a:noFill/>
          <a:ln>
            <a:noFill/>
          </a:ln>
        </p:spPr>
      </p:pic>
    </p:spTree>
    <p:extLst>
      <p:ext uri="{BB962C8B-B14F-4D97-AF65-F5344CB8AC3E}">
        <p14:creationId xmlns:p14="http://schemas.microsoft.com/office/powerpoint/2010/main" val="15898640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b="1" dirty="0" smtClean="0">
                <a:solidFill>
                  <a:srgbClr val="7030A0"/>
                </a:solidFill>
              </a:rPr>
              <a:t>تعریف شب ادراری</a:t>
            </a:r>
            <a:endParaRPr lang="en-US" sz="4000" b="1" dirty="0">
              <a:solidFill>
                <a:srgbClr val="7030A0"/>
              </a:solidFill>
            </a:endParaRPr>
          </a:p>
        </p:txBody>
      </p:sp>
      <p:sp>
        <p:nvSpPr>
          <p:cNvPr id="3" name="Content Placeholder 2"/>
          <p:cNvSpPr>
            <a:spLocks noGrp="1"/>
          </p:cNvSpPr>
          <p:nvPr>
            <p:ph idx="1"/>
          </p:nvPr>
        </p:nvSpPr>
        <p:spPr/>
        <p:txBody>
          <a:bodyPr>
            <a:noAutofit/>
          </a:bodyPr>
          <a:lstStyle/>
          <a:p>
            <a:pPr marL="381000" marR="381000" algn="just" rtl="1">
              <a:lnSpc>
                <a:spcPct val="150000"/>
              </a:lnSpc>
              <a:spcBef>
                <a:spcPts val="450"/>
              </a:spcBef>
              <a:spcAft>
                <a:spcPts val="450"/>
              </a:spcAft>
            </a:pPr>
            <a:r>
              <a:rPr lang="fa-IR" sz="2000" dirty="0">
                <a:latin typeface="Calibri"/>
                <a:ea typeface="Times New Roman"/>
              </a:rPr>
              <a:t>شب ادرارى يا ناتوانى در كنترل ادرار (</a:t>
            </a:r>
            <a:r>
              <a:rPr lang="en-US" sz="2000" dirty="0">
                <a:latin typeface="Tahoma"/>
                <a:ea typeface="Times New Roman"/>
                <a:cs typeface="Arial"/>
              </a:rPr>
              <a:t>Enuresis</a:t>
            </a:r>
            <a:r>
              <a:rPr lang="fa-IR" sz="2000" dirty="0">
                <a:latin typeface="Calibri"/>
                <a:ea typeface="Times New Roman"/>
              </a:rPr>
              <a:t>)، يكى از اختلالات رايج دوران كودكى است كه در بعضى موارد مى تواند مسائل و مشكلات جدى روان شناختى مثل كاهش عزت نفس، احساس شرمسارى، خودكم بينى و پرخاشگرى به دنبال داشته باشد. براساس تعريف انجمن روان شناسان، زمانى كه كودك (۵ سال به بالا) به طور مكرر دو بار در هفته و در مدت سه ماه متوالى، بدون داشتن بيمارى جسمانى خاصى مثل ديابت، صرع، عفونت هاى سيستم ادرارى، نارسايى هاى سيستم عصبى و... رختخواب خود را خيس كند، دچار مشكل شب ادرارى يا ناتوانى در كنترل ادرار است. </a:t>
            </a:r>
            <a:endParaRPr lang="en-US" sz="2000" dirty="0"/>
          </a:p>
        </p:txBody>
      </p:sp>
    </p:spTree>
    <p:extLst>
      <p:ext uri="{BB962C8B-B14F-4D97-AF65-F5344CB8AC3E}">
        <p14:creationId xmlns:p14="http://schemas.microsoft.com/office/powerpoint/2010/main" val="40540220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99" y="675724"/>
            <a:ext cx="3789123" cy="924475"/>
          </a:xfrm>
        </p:spPr>
        <p:txBody>
          <a:bodyPr/>
          <a:lstStyle/>
          <a:p>
            <a:pPr algn="r"/>
            <a:r>
              <a:rPr lang="fa-IR" sz="5400" dirty="0" smtClean="0">
                <a:solidFill>
                  <a:srgbClr val="7030A0"/>
                </a:solidFill>
              </a:rPr>
              <a:t>شیوع</a:t>
            </a:r>
            <a:endParaRPr lang="en-US" sz="5400" dirty="0">
              <a:solidFill>
                <a:srgbClr val="7030A0"/>
              </a:solidFill>
            </a:endParaRPr>
          </a:p>
        </p:txBody>
      </p:sp>
      <p:sp>
        <p:nvSpPr>
          <p:cNvPr id="3" name="Content Placeholder 2"/>
          <p:cNvSpPr>
            <a:spLocks noGrp="1"/>
          </p:cNvSpPr>
          <p:nvPr>
            <p:ph sz="half" idx="1"/>
          </p:nvPr>
        </p:nvSpPr>
        <p:spPr>
          <a:xfrm>
            <a:off x="381000" y="381000"/>
            <a:ext cx="4099719" cy="6172200"/>
          </a:xfrm>
        </p:spPr>
        <p:txBody>
          <a:bodyPr>
            <a:normAutofit/>
          </a:bodyPr>
          <a:lstStyle/>
          <a:p>
            <a:pPr marL="381000" marR="381000" algn="just" rtl="1">
              <a:lnSpc>
                <a:spcPct val="150000"/>
              </a:lnSpc>
              <a:spcBef>
                <a:spcPts val="450"/>
              </a:spcBef>
              <a:spcAft>
                <a:spcPts val="450"/>
              </a:spcAft>
            </a:pPr>
            <a:r>
              <a:rPr lang="fa-IR" dirty="0">
                <a:latin typeface="Calibri"/>
                <a:ea typeface="Times New Roman"/>
              </a:rPr>
              <a:t>. ميزان شيوع اين اختلال به دليل تنوع علل و معيارهاى اجتماعى گوناگون قدرى مشكل است، ولى آمارها نشان مى دهند كه تقريباً ۸۵ درصد كودكان تا سن پنج سالگى قادرند در طول شب خشك بخوابند و ۱۵ درصد باقى مانده نيز با كمى آموزش و حمايت والدين و مربيان شان مى توانند پاكيزه خوابيدن را بياموزند. تنها ۲ _ ۱ درصد كودكان هستند كه تا سن ۱۵ _ ۱۴ سالگى توانايى كنترل ادرارشان را هنگام خواب هنوز به دست نياورده اند.</a:t>
            </a:r>
            <a:endParaRPr lang="en-US" sz="1600" dirty="0">
              <a:latin typeface="Calibri"/>
              <a:ea typeface="Calibri"/>
              <a:cs typeface="Arial"/>
            </a:endParaRPr>
          </a:p>
          <a:p>
            <a:endParaRPr lang="en-US" dirty="0"/>
          </a:p>
        </p:txBody>
      </p:sp>
      <p:pic>
        <p:nvPicPr>
          <p:cNvPr id="5" name="Content Placeholder 4" descr="E:\شب ادراری\! به سلامت_files\161236177488977286918915525412750235128.jpg"/>
          <p:cNvPicPr>
            <a:picLocks noGrp="1"/>
          </p:cNvPicPr>
          <p:nvPr>
            <p:ph sz="half" idx="2"/>
          </p:nvPr>
        </p:nvPicPr>
        <p:blipFill>
          <a:blip r:link="rId2">
            <a:extLst>
              <a:ext uri="{28A0092B-C50C-407E-A947-70E740481C1C}">
                <a14:useLocalDpi xmlns:a14="http://schemas.microsoft.com/office/drawing/2010/main" val="0"/>
              </a:ext>
            </a:extLst>
          </a:blip>
          <a:srcRect/>
          <a:stretch>
            <a:fillRect/>
          </a:stretch>
        </p:blipFill>
        <p:spPr bwMode="auto">
          <a:xfrm>
            <a:off x="4343400" y="1676400"/>
            <a:ext cx="3810000" cy="4648200"/>
          </a:xfrm>
          <a:prstGeom prst="rect">
            <a:avLst/>
          </a:prstGeom>
          <a:noFill/>
          <a:ln>
            <a:noFill/>
          </a:ln>
        </p:spPr>
      </p:pic>
    </p:spTree>
    <p:extLst>
      <p:ext uri="{BB962C8B-B14F-4D97-AF65-F5344CB8AC3E}">
        <p14:creationId xmlns:p14="http://schemas.microsoft.com/office/powerpoint/2010/main" val="11985402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Times New Roman"/>
                <a:cs typeface="Tahoma"/>
              </a:rPr>
              <a:t>ناخن جویدن </a:t>
            </a:r>
            <a:endParaRPr lang="en-US" dirty="0"/>
          </a:p>
        </p:txBody>
      </p:sp>
      <p:sp>
        <p:nvSpPr>
          <p:cNvPr id="4" name="Content Placeholder 3"/>
          <p:cNvSpPr>
            <a:spLocks noGrp="1"/>
          </p:cNvSpPr>
          <p:nvPr>
            <p:ph sz="half" idx="2"/>
          </p:nvPr>
        </p:nvSpPr>
        <p:spPr>
          <a:xfrm>
            <a:off x="3733801" y="1809748"/>
            <a:ext cx="4038600" cy="4133851"/>
          </a:xfrm>
        </p:spPr>
        <p:txBody>
          <a:bodyPr>
            <a:noAutofit/>
          </a:bodyPr>
          <a:lstStyle/>
          <a:p>
            <a:pPr marL="0" marR="0" algn="just" rtl="1">
              <a:lnSpc>
                <a:spcPct val="150000"/>
              </a:lnSpc>
              <a:spcBef>
                <a:spcPts val="0"/>
              </a:spcBef>
              <a:spcAft>
                <a:spcPts val="1000"/>
              </a:spcAft>
            </a:pPr>
            <a:r>
              <a:rPr lang="ar-SA" dirty="0" smtClean="0">
                <a:latin typeface="Calibri"/>
                <a:ea typeface="Times New Roman"/>
              </a:rPr>
              <a:t>جویدن </a:t>
            </a:r>
            <a:r>
              <a:rPr lang="ar-SA" dirty="0">
                <a:latin typeface="Calibri"/>
                <a:ea typeface="Times New Roman"/>
              </a:rPr>
              <a:t>ناخن در پزشکی </a:t>
            </a:r>
            <a:r>
              <a:rPr lang="ar-SA" dirty="0">
                <a:solidFill>
                  <a:srgbClr val="7030A0"/>
                </a:solidFill>
                <a:latin typeface="Calibri"/>
                <a:ea typeface="Times New Roman"/>
              </a:rPr>
              <a:t>اونیکوفاژیا </a:t>
            </a:r>
            <a:r>
              <a:rPr lang="ar-SA" dirty="0">
                <a:latin typeface="Calibri"/>
                <a:ea typeface="Times New Roman"/>
              </a:rPr>
              <a:t>نام دارد</a:t>
            </a:r>
            <a:r>
              <a:rPr lang="en-US" dirty="0">
                <a:latin typeface="Tahoma"/>
                <a:ea typeface="Times New Roman"/>
              </a:rPr>
              <a:t>.</a:t>
            </a:r>
            <a:endParaRPr lang="en-US" dirty="0">
              <a:latin typeface="Calibri"/>
              <a:ea typeface="Calibri"/>
            </a:endParaRPr>
          </a:p>
          <a:p>
            <a:pPr algn="just" rtl="1">
              <a:buFont typeface="Courier New" pitchFamily="49" charset="0"/>
              <a:buChar char="o"/>
            </a:pPr>
            <a:r>
              <a:rPr lang="fa-IR" dirty="0">
                <a:ea typeface="Times New Roman"/>
              </a:rPr>
              <a:t>نا</a:t>
            </a:r>
            <a:r>
              <a:rPr lang="ar-SA" dirty="0">
                <a:ea typeface="Times New Roman"/>
              </a:rPr>
              <a:t>خن جویدن اختلالی می باشد که بیشتر در سنین </a:t>
            </a:r>
            <a:r>
              <a:rPr lang="ar-SA" dirty="0">
                <a:solidFill>
                  <a:srgbClr val="7030A0"/>
                </a:solidFill>
                <a:ea typeface="Times New Roman"/>
              </a:rPr>
              <a:t>کودکی و اوایل نوجوانی</a:t>
            </a:r>
            <a:r>
              <a:rPr lang="ar-SA" dirty="0">
                <a:ea typeface="Times New Roman"/>
              </a:rPr>
              <a:t> اتفاق می افتد . ولی می توان جویدن ناخن را در همه ی گروه های اجتماعی مشاهده کرد . این عادت نشانه ی تهاجم است و اغلب کودکان فقط زمانی که فشار و اضطراب درونی آن ها زیاد است به جویدن ناخن می پردازند و بعضی ها هم بدون دلیل مشخصی دائماً به این کار مبادرت می کنند . </a:t>
            </a:r>
            <a:r>
              <a:rPr lang="en-US" dirty="0" smtClean="0">
                <a:latin typeface="Tahoma"/>
                <a:ea typeface="Times New Roman"/>
              </a:rPr>
              <a:t> </a:t>
            </a:r>
            <a:r>
              <a:rPr lang="en-US" dirty="0">
                <a:latin typeface="Tahoma"/>
                <a:ea typeface="Times New Roman"/>
              </a:rPr>
              <a:t/>
            </a:r>
            <a:br>
              <a:rPr lang="en-US" dirty="0">
                <a:latin typeface="Tahoma"/>
                <a:ea typeface="Times New Roman"/>
              </a:rPr>
            </a:br>
            <a:endParaRPr lang="en-US" dirty="0"/>
          </a:p>
        </p:txBody>
      </p:sp>
      <p:pic>
        <p:nvPicPr>
          <p:cNvPr id="1026" name="Picture 2" descr="E:\ناخن جویدن\درمان ناخن جویدن در کودکان_files\L125953251510.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1" y="1828800"/>
            <a:ext cx="27432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7369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marL="381000" marR="381000" lvl="0" algn="r" defTabSz="914400" rtl="1">
              <a:lnSpc>
                <a:spcPct val="150000"/>
              </a:lnSpc>
              <a:spcBef>
                <a:spcPts val="450"/>
              </a:spcBef>
              <a:spcAft>
                <a:spcPts val="450"/>
              </a:spcAft>
            </a:pPr>
            <a:r>
              <a:rPr lang="fa-IR" b="1" dirty="0">
                <a:solidFill>
                  <a:srgbClr val="7030A0"/>
                </a:solidFill>
                <a:latin typeface="Calibri"/>
                <a:ea typeface="Times New Roman"/>
                <a:cs typeface="Tahoma"/>
              </a:rPr>
              <a:t>انـــواع شب ادرارى در كـــــودكان</a:t>
            </a:r>
            <a:r>
              <a:rPr lang="en-US" sz="1200" b="1" dirty="0">
                <a:solidFill>
                  <a:srgbClr val="7030A0"/>
                </a:solidFill>
                <a:latin typeface="Calibri"/>
                <a:ea typeface="Calibri"/>
                <a:cs typeface="Arial"/>
              </a:rPr>
              <a:t/>
            </a:r>
            <a:br>
              <a:rPr lang="en-US" sz="1200" b="1" dirty="0">
                <a:solidFill>
                  <a:srgbClr val="7030A0"/>
                </a:solidFill>
                <a:latin typeface="Calibri"/>
                <a:ea typeface="Calibri"/>
                <a:cs typeface="Arial"/>
              </a:rPr>
            </a:br>
            <a:endParaRPr lang="en-US" dirty="0"/>
          </a:p>
        </p:txBody>
      </p:sp>
      <p:sp>
        <p:nvSpPr>
          <p:cNvPr id="10" name="Content Placeholder 9"/>
          <p:cNvSpPr>
            <a:spLocks noGrp="1"/>
          </p:cNvSpPr>
          <p:nvPr>
            <p:ph sz="half" idx="1"/>
          </p:nvPr>
        </p:nvSpPr>
        <p:spPr>
          <a:xfrm>
            <a:off x="457200" y="762000"/>
            <a:ext cx="4023519" cy="6096000"/>
          </a:xfrm>
        </p:spPr>
        <p:txBody>
          <a:bodyPr>
            <a:noAutofit/>
          </a:bodyPr>
          <a:lstStyle/>
          <a:p>
            <a:pPr marL="381000" marR="381000" lvl="0" indent="0" algn="just" defTabSz="914400" rtl="1">
              <a:lnSpc>
                <a:spcPct val="150000"/>
              </a:lnSpc>
              <a:spcBef>
                <a:spcPts val="450"/>
              </a:spcBef>
              <a:spcAft>
                <a:spcPts val="450"/>
              </a:spcAft>
              <a:buClrTx/>
              <a:buNone/>
            </a:pPr>
            <a:r>
              <a:rPr lang="fa-IR" dirty="0" smtClean="0">
                <a:solidFill>
                  <a:prstClr val="white"/>
                </a:solidFill>
                <a:latin typeface="Calibri"/>
                <a:ea typeface="Times New Roman"/>
              </a:rPr>
              <a:t>به </a:t>
            </a:r>
            <a:r>
              <a:rPr lang="fa-IR" dirty="0">
                <a:solidFill>
                  <a:prstClr val="white"/>
                </a:solidFill>
                <a:latin typeface="Calibri"/>
                <a:ea typeface="Times New Roman"/>
              </a:rPr>
              <a:t>طور كلى، شب ادرارى هاى كودكان به دو گروه تقسيم مى شوند</a:t>
            </a:r>
            <a:r>
              <a:rPr lang="en-US" dirty="0">
                <a:solidFill>
                  <a:prstClr val="white"/>
                </a:solidFill>
                <a:latin typeface="Tahoma"/>
                <a:ea typeface="Times New Roman"/>
                <a:cs typeface="Arial"/>
              </a:rPr>
              <a:t>. </a:t>
            </a:r>
            <a:br>
              <a:rPr lang="en-US" dirty="0">
                <a:solidFill>
                  <a:prstClr val="white"/>
                </a:solidFill>
                <a:latin typeface="Tahoma"/>
                <a:ea typeface="Times New Roman"/>
                <a:cs typeface="Arial"/>
              </a:rPr>
            </a:br>
            <a:r>
              <a:rPr lang="fa-IR" dirty="0">
                <a:solidFill>
                  <a:prstClr val="white"/>
                </a:solidFill>
                <a:latin typeface="Calibri"/>
                <a:ea typeface="Times New Roman"/>
              </a:rPr>
              <a:t>گروه اول، كودكان خردسال زير پنج سال كه هنوز مراحل كنترل ادرار را در طول شب نياموخته اند. گروه دوم، كودكانى كه بعد از سه ماه متوالى كه قادر بوده اند شب ها خشك بخوابند، مجدداً دچار ناتوانى در كنترل ادرارشان شده اند</a:t>
            </a:r>
            <a:r>
              <a:rPr lang="en-US" dirty="0">
                <a:solidFill>
                  <a:prstClr val="white"/>
                </a:solidFill>
                <a:latin typeface="Tahoma"/>
                <a:ea typeface="Times New Roman"/>
                <a:cs typeface="Arial"/>
              </a:rPr>
              <a:t>. </a:t>
            </a:r>
            <a:endParaRPr lang="en-US" dirty="0">
              <a:solidFill>
                <a:prstClr val="white"/>
              </a:solidFill>
              <a:latin typeface="Calibri"/>
              <a:ea typeface="Calibri"/>
              <a:cs typeface="Arial"/>
            </a:endParaRPr>
          </a:p>
          <a:p>
            <a:endParaRPr lang="en-US" dirty="0"/>
          </a:p>
        </p:txBody>
      </p:sp>
      <p:pic>
        <p:nvPicPr>
          <p:cNvPr id="12" name="Content Placeholder 11" descr="E:\شب ادراری\! به سلامت_files\19238207256517512222215111021612154196113253.jpg"/>
          <p:cNvPicPr>
            <a:picLocks noGrp="1"/>
          </p:cNvPicPr>
          <p:nvPr>
            <p:ph sz="half" idx="2"/>
          </p:nvPr>
        </p:nvPicPr>
        <p:blipFill>
          <a:blip r:link="rId2">
            <a:extLst>
              <a:ext uri="{28A0092B-C50C-407E-A947-70E740481C1C}">
                <a14:useLocalDpi xmlns:a14="http://schemas.microsoft.com/office/drawing/2010/main" val="0"/>
              </a:ext>
            </a:extLst>
          </a:blip>
          <a:srcRect/>
          <a:stretch>
            <a:fillRect/>
          </a:stretch>
        </p:blipFill>
        <p:spPr bwMode="auto">
          <a:xfrm>
            <a:off x="4343400" y="1828800"/>
            <a:ext cx="3733800" cy="3886200"/>
          </a:xfrm>
          <a:prstGeom prst="rect">
            <a:avLst/>
          </a:prstGeom>
          <a:noFill/>
          <a:ln>
            <a:noFill/>
          </a:ln>
        </p:spPr>
      </p:pic>
    </p:spTree>
    <p:extLst>
      <p:ext uri="{BB962C8B-B14F-4D97-AF65-F5344CB8AC3E}">
        <p14:creationId xmlns:p14="http://schemas.microsoft.com/office/powerpoint/2010/main" val="19838674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81000" marR="381000" algn="r" rtl="1">
              <a:lnSpc>
                <a:spcPct val="150000"/>
              </a:lnSpc>
              <a:spcBef>
                <a:spcPts val="450"/>
              </a:spcBef>
              <a:spcAft>
                <a:spcPts val="450"/>
              </a:spcAft>
            </a:pPr>
            <a:r>
              <a:rPr lang="fa-IR" b="1" dirty="0">
                <a:solidFill>
                  <a:srgbClr val="7030A0"/>
                </a:solidFill>
                <a:latin typeface="Calibri"/>
                <a:ea typeface="Times New Roman"/>
                <a:cs typeface="Tahoma"/>
              </a:rPr>
              <a:t>عـــوامل موثــــر در بــــــروز شب ادرارى </a:t>
            </a:r>
            <a:r>
              <a:rPr lang="en-US" sz="2800" b="1" dirty="0">
                <a:solidFill>
                  <a:srgbClr val="7030A0"/>
                </a:solidFill>
                <a:latin typeface="Calibri"/>
                <a:ea typeface="Calibri"/>
                <a:cs typeface="Arial"/>
              </a:rPr>
              <a:t/>
            </a:r>
            <a:br>
              <a:rPr lang="en-US" sz="2800" b="1" dirty="0">
                <a:solidFill>
                  <a:srgbClr val="7030A0"/>
                </a:solidFill>
                <a:latin typeface="Calibri"/>
                <a:ea typeface="Calibri"/>
                <a:cs typeface="Arial"/>
              </a:rPr>
            </a:br>
            <a:endParaRPr lang="en-US" b="1" dirty="0">
              <a:solidFill>
                <a:srgbClr val="7030A0"/>
              </a:solidFill>
            </a:endParaRPr>
          </a:p>
        </p:txBody>
      </p:sp>
      <p:sp>
        <p:nvSpPr>
          <p:cNvPr id="3" name="Content Placeholder 2"/>
          <p:cNvSpPr>
            <a:spLocks noGrp="1"/>
          </p:cNvSpPr>
          <p:nvPr>
            <p:ph sz="half" idx="1"/>
          </p:nvPr>
        </p:nvSpPr>
        <p:spPr/>
        <p:txBody>
          <a:bodyPr>
            <a:normAutofit fontScale="85000" lnSpcReduction="10000"/>
          </a:bodyPr>
          <a:lstStyle/>
          <a:p>
            <a:pPr marL="381000" marR="381000" algn="just" rtl="1">
              <a:lnSpc>
                <a:spcPct val="150000"/>
              </a:lnSpc>
              <a:spcBef>
                <a:spcPts val="450"/>
              </a:spcBef>
              <a:spcAft>
                <a:spcPts val="450"/>
              </a:spcAft>
            </a:pPr>
            <a:r>
              <a:rPr lang="fa-IR" b="1" dirty="0" smtClean="0">
                <a:latin typeface="Calibri"/>
                <a:ea typeface="Times New Roman"/>
              </a:rPr>
              <a:t>تاخيــــــر در رشـــد اندامهــــا </a:t>
            </a:r>
            <a:endParaRPr lang="en-US" b="1" dirty="0" smtClean="0">
              <a:latin typeface="Calibri"/>
              <a:ea typeface="Times New Roman"/>
            </a:endParaRPr>
          </a:p>
          <a:p>
            <a:pPr marL="381000" marR="381000" algn="just" rtl="1">
              <a:lnSpc>
                <a:spcPct val="150000"/>
              </a:lnSpc>
              <a:spcBef>
                <a:spcPts val="450"/>
              </a:spcBef>
              <a:spcAft>
                <a:spcPts val="450"/>
              </a:spcAft>
            </a:pPr>
            <a:r>
              <a:rPr lang="fa-IR" b="1" dirty="0" smtClean="0">
                <a:latin typeface="Calibri"/>
                <a:ea typeface="Times New Roman"/>
              </a:rPr>
              <a:t>اختــــلالات </a:t>
            </a:r>
            <a:r>
              <a:rPr lang="fa-IR" b="1" dirty="0">
                <a:latin typeface="Calibri"/>
                <a:ea typeface="Times New Roman"/>
              </a:rPr>
              <a:t>خــــــواب </a:t>
            </a:r>
            <a:endParaRPr lang="en-US" sz="1600" dirty="0">
              <a:latin typeface="Calibri"/>
              <a:ea typeface="Calibri"/>
              <a:cs typeface="Arial"/>
            </a:endParaRPr>
          </a:p>
          <a:p>
            <a:pPr marL="381000" marR="381000" algn="just" rtl="1">
              <a:lnSpc>
                <a:spcPct val="150000"/>
              </a:lnSpc>
              <a:spcBef>
                <a:spcPts val="450"/>
              </a:spcBef>
              <a:spcAft>
                <a:spcPts val="450"/>
              </a:spcAft>
            </a:pPr>
            <a:r>
              <a:rPr lang="fa-IR" sz="1600" b="1" dirty="0" smtClean="0">
                <a:latin typeface="Calibri"/>
                <a:ea typeface="Times New Roman"/>
              </a:rPr>
              <a:t>عامـــل </a:t>
            </a:r>
            <a:r>
              <a:rPr lang="fa-IR" sz="1600" b="1" dirty="0">
                <a:latin typeface="Calibri"/>
                <a:ea typeface="Times New Roman"/>
              </a:rPr>
              <a:t>وراثت</a:t>
            </a:r>
            <a:endParaRPr lang="en-US" sz="1400" dirty="0">
              <a:latin typeface="Calibri"/>
              <a:ea typeface="Calibri"/>
              <a:cs typeface="Arial"/>
            </a:endParaRPr>
          </a:p>
          <a:p>
            <a:pPr marL="381000" marR="381000" algn="just" rtl="1">
              <a:lnSpc>
                <a:spcPct val="150000"/>
              </a:lnSpc>
              <a:spcBef>
                <a:spcPts val="450"/>
              </a:spcBef>
              <a:spcAft>
                <a:spcPts val="450"/>
              </a:spcAft>
            </a:pPr>
            <a:r>
              <a:rPr lang="fa-IR" b="1" dirty="0" smtClean="0">
                <a:latin typeface="Calibri"/>
                <a:ea typeface="Times New Roman"/>
              </a:rPr>
              <a:t>مشكـــــلات هـــــورمونى</a:t>
            </a:r>
            <a:endParaRPr lang="en-US" b="1" dirty="0" smtClean="0">
              <a:latin typeface="Calibri"/>
              <a:ea typeface="Times New Roman"/>
            </a:endParaRPr>
          </a:p>
          <a:p>
            <a:pPr marL="381000" marR="381000" algn="just" rtl="1">
              <a:lnSpc>
                <a:spcPct val="150000"/>
              </a:lnSpc>
              <a:spcBef>
                <a:spcPts val="450"/>
              </a:spcBef>
              <a:spcAft>
                <a:spcPts val="450"/>
              </a:spcAft>
            </a:pPr>
            <a:r>
              <a:rPr lang="fa-IR" sz="1600" b="1" dirty="0" smtClean="0">
                <a:latin typeface="Calibri"/>
                <a:ea typeface="Times New Roman"/>
              </a:rPr>
              <a:t>عفـــــونتهـــاى سيستـــــم دفع ادرار </a:t>
            </a:r>
            <a:endParaRPr lang="en-US" sz="1400" dirty="0" smtClean="0">
              <a:latin typeface="Calibri"/>
              <a:ea typeface="Calibri"/>
              <a:cs typeface="Arial"/>
            </a:endParaRPr>
          </a:p>
          <a:p>
            <a:pPr marL="381000" marR="381000" algn="just" rtl="1">
              <a:lnSpc>
                <a:spcPct val="150000"/>
              </a:lnSpc>
              <a:spcBef>
                <a:spcPts val="450"/>
              </a:spcBef>
              <a:spcAft>
                <a:spcPts val="450"/>
              </a:spcAft>
            </a:pPr>
            <a:r>
              <a:rPr lang="fa-IR" sz="1600" b="1" dirty="0" smtClean="0">
                <a:latin typeface="Calibri"/>
                <a:ea typeface="Times New Roman"/>
              </a:rPr>
              <a:t>ديـــــابت </a:t>
            </a:r>
            <a:endParaRPr lang="en-US" sz="1400" dirty="0">
              <a:latin typeface="Calibri"/>
              <a:ea typeface="Calibri"/>
              <a:cs typeface="Arial"/>
            </a:endParaRPr>
          </a:p>
          <a:p>
            <a:pPr marL="381000" marR="381000" algn="just" rtl="1">
              <a:lnSpc>
                <a:spcPct val="150000"/>
              </a:lnSpc>
              <a:spcBef>
                <a:spcPts val="450"/>
              </a:spcBef>
              <a:spcAft>
                <a:spcPts val="450"/>
              </a:spcAft>
            </a:pPr>
            <a:r>
              <a:rPr lang="fa-IR" sz="1600" b="1" dirty="0">
                <a:latin typeface="Calibri"/>
                <a:ea typeface="Times New Roman"/>
              </a:rPr>
              <a:t>عـــــوامل </a:t>
            </a:r>
            <a:r>
              <a:rPr lang="fa-IR" sz="1600" b="1" dirty="0" smtClean="0">
                <a:latin typeface="Calibri"/>
                <a:ea typeface="Times New Roman"/>
              </a:rPr>
              <a:t>جسمانــــــــى</a:t>
            </a:r>
            <a:endParaRPr lang="en-US" sz="1600" b="1" dirty="0" smtClean="0">
              <a:latin typeface="Calibri"/>
              <a:ea typeface="Times New Roman"/>
            </a:endParaRPr>
          </a:p>
          <a:p>
            <a:pPr marL="381000" marR="381000" algn="just" rtl="1">
              <a:lnSpc>
                <a:spcPct val="150000"/>
              </a:lnSpc>
              <a:spcBef>
                <a:spcPts val="450"/>
              </a:spcBef>
              <a:spcAft>
                <a:spcPts val="450"/>
              </a:spcAft>
            </a:pPr>
            <a:r>
              <a:rPr lang="fa-IR" sz="1400" b="1" dirty="0" smtClean="0">
                <a:latin typeface="Calibri"/>
                <a:ea typeface="Times New Roman"/>
              </a:rPr>
              <a:t>عـــــــــوامل </a:t>
            </a:r>
            <a:r>
              <a:rPr lang="fa-IR" sz="1400" b="1" dirty="0">
                <a:latin typeface="Calibri"/>
                <a:ea typeface="Times New Roman"/>
              </a:rPr>
              <a:t>روانشناختــــــى</a:t>
            </a:r>
            <a:endParaRPr lang="en-US" sz="1200" dirty="0">
              <a:latin typeface="Calibri"/>
              <a:ea typeface="Calibri"/>
              <a:cs typeface="Arial"/>
            </a:endParaRPr>
          </a:p>
          <a:p>
            <a:pPr marL="381000" marR="381000" algn="just" rtl="1">
              <a:lnSpc>
                <a:spcPct val="150000"/>
              </a:lnSpc>
              <a:spcBef>
                <a:spcPts val="450"/>
              </a:spcBef>
              <a:spcAft>
                <a:spcPts val="450"/>
              </a:spcAft>
            </a:pPr>
            <a:endParaRPr lang="en-US" sz="1400" dirty="0">
              <a:latin typeface="Calibri"/>
              <a:ea typeface="Calibri"/>
              <a:cs typeface="Arial"/>
            </a:endParaRPr>
          </a:p>
          <a:p>
            <a:pPr marL="381000" marR="381000" algn="just" rtl="1">
              <a:lnSpc>
                <a:spcPct val="150000"/>
              </a:lnSpc>
              <a:spcBef>
                <a:spcPts val="450"/>
              </a:spcBef>
              <a:spcAft>
                <a:spcPts val="450"/>
              </a:spcAft>
            </a:pPr>
            <a:endParaRPr lang="en-US" sz="1600" dirty="0">
              <a:latin typeface="Calibri"/>
              <a:ea typeface="Calibri"/>
              <a:cs typeface="Arial"/>
            </a:endParaRPr>
          </a:p>
          <a:p>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676400"/>
            <a:ext cx="3200400" cy="434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6298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675724"/>
            <a:ext cx="4248355" cy="924475"/>
          </a:xfrm>
        </p:spPr>
        <p:txBody>
          <a:bodyPr/>
          <a:lstStyle/>
          <a:p>
            <a:pPr marL="0" marR="0" algn="r" rtl="1"/>
            <a:r>
              <a:rPr lang="ar-SA" b="1" dirty="0">
                <a:solidFill>
                  <a:srgbClr val="7030A0"/>
                </a:solidFill>
                <a:ea typeface="Times New Roman"/>
                <a:cs typeface="Tahoma"/>
              </a:rPr>
              <a:t>درمان شب ادراری</a:t>
            </a:r>
            <a:r>
              <a:rPr lang="en-US" sz="1100" dirty="0">
                <a:latin typeface="Times New Roman"/>
                <a:ea typeface="Times New Roman"/>
              </a:rPr>
              <a:t/>
            </a:r>
            <a:br>
              <a:rPr lang="en-US" sz="1100" dirty="0">
                <a:latin typeface="Times New Roman"/>
                <a:ea typeface="Times New Roman"/>
              </a:rPr>
            </a:br>
            <a:endParaRPr lang="en-US" dirty="0"/>
          </a:p>
        </p:txBody>
      </p:sp>
      <p:sp>
        <p:nvSpPr>
          <p:cNvPr id="3" name="Content Placeholder 2"/>
          <p:cNvSpPr>
            <a:spLocks noGrp="1"/>
          </p:cNvSpPr>
          <p:nvPr>
            <p:ph idx="1"/>
          </p:nvPr>
        </p:nvSpPr>
        <p:spPr>
          <a:xfrm>
            <a:off x="533400" y="1807361"/>
            <a:ext cx="7658512" cy="4898239"/>
          </a:xfrm>
        </p:spPr>
        <p:txBody>
          <a:bodyPr>
            <a:normAutofit/>
          </a:bodyPr>
          <a:lstStyle/>
          <a:p>
            <a:pPr algn="r" rtl="1"/>
            <a:r>
              <a:rPr lang="ar-SA" sz="2800" b="1" dirty="0">
                <a:solidFill>
                  <a:srgbClr val="FFFF00"/>
                </a:solidFill>
                <a:ea typeface="Times New Roman"/>
              </a:rPr>
              <a:t>- درمان‌های غیردارویی:</a:t>
            </a:r>
            <a:r>
              <a:rPr lang="ar-SA" sz="2800" dirty="0">
                <a:solidFill>
                  <a:srgbClr val="999900"/>
                </a:solidFill>
                <a:ea typeface="Times New Roman"/>
              </a:rPr>
              <a:t> </a:t>
            </a:r>
            <a:endParaRPr lang="en-US" sz="2800" dirty="0" smtClean="0">
              <a:solidFill>
                <a:srgbClr val="999900"/>
              </a:solidFill>
              <a:ea typeface="Times New Roman"/>
            </a:endParaRPr>
          </a:p>
          <a:p>
            <a:pPr marL="381000" marR="381000" algn="just" rtl="1">
              <a:lnSpc>
                <a:spcPct val="150000"/>
              </a:lnSpc>
              <a:spcBef>
                <a:spcPts val="450"/>
              </a:spcBef>
              <a:spcAft>
                <a:spcPts val="450"/>
              </a:spcAft>
            </a:pPr>
            <a:r>
              <a:rPr lang="fa-IR" sz="1400" dirty="0">
                <a:latin typeface="Calibri"/>
                <a:ea typeface="Times New Roman"/>
              </a:rPr>
              <a:t>مثل روشهاى انگيزشى، استفاده از وسايل و زنگ هاى حساس به رطوبت، ورزش هاى مخصوص تقويت مثانه، درمان هاى روان نشاختى، رژيم غذايى و</a:t>
            </a:r>
            <a:r>
              <a:rPr lang="en-US" sz="1400" dirty="0">
                <a:latin typeface="Tahoma"/>
                <a:ea typeface="Times New Roman"/>
                <a:cs typeface="Arial"/>
              </a:rPr>
              <a:t>.... </a:t>
            </a:r>
            <a:endParaRPr lang="en-US" sz="1200" dirty="0">
              <a:latin typeface="Calibri"/>
              <a:ea typeface="Calibri"/>
              <a:cs typeface="Arial"/>
            </a:endParaRPr>
          </a:p>
          <a:p>
            <a:pPr marL="0" marR="0" algn="r" rtl="1"/>
            <a:r>
              <a:rPr lang="ar-SA" sz="2800" b="1" dirty="0" smtClean="0">
                <a:solidFill>
                  <a:srgbClr val="FFFF00"/>
                </a:solidFill>
                <a:ea typeface="Times New Roman"/>
              </a:rPr>
              <a:t>درمان </a:t>
            </a:r>
            <a:r>
              <a:rPr lang="ar-SA" sz="2800" b="1" dirty="0">
                <a:solidFill>
                  <a:srgbClr val="FFFF00"/>
                </a:solidFill>
                <a:ea typeface="Times New Roman"/>
              </a:rPr>
              <a:t>دارویی </a:t>
            </a:r>
            <a:r>
              <a:rPr lang="ar-SA" sz="2800" b="1" dirty="0" smtClean="0">
                <a:solidFill>
                  <a:srgbClr val="FFFF00"/>
                </a:solidFill>
                <a:ea typeface="Times New Roman"/>
              </a:rPr>
              <a:t>:</a:t>
            </a:r>
            <a:endParaRPr lang="en-US" sz="2800" b="1" dirty="0" smtClean="0">
              <a:solidFill>
                <a:srgbClr val="FFFF00"/>
              </a:solidFill>
              <a:ea typeface="Times New Roman"/>
            </a:endParaRPr>
          </a:p>
          <a:p>
            <a:pPr marL="0" marR="0" algn="r" rtl="1"/>
            <a:r>
              <a:rPr lang="fa-IR" sz="1400" b="1" dirty="0">
                <a:ea typeface="Times New Roman"/>
              </a:rPr>
              <a:t>ايمـــى پــــرامين </a:t>
            </a:r>
            <a:endParaRPr lang="en-US" sz="1400" b="1" dirty="0" smtClean="0">
              <a:ea typeface="Times New Roman"/>
            </a:endParaRPr>
          </a:p>
          <a:p>
            <a:pPr marL="0" marR="0" algn="r" rtl="1"/>
            <a:r>
              <a:rPr lang="en-US" sz="1400" b="1" dirty="0">
                <a:latin typeface="Tahoma"/>
                <a:ea typeface="Times New Roman"/>
              </a:rPr>
              <a:t/>
            </a:r>
            <a:br>
              <a:rPr lang="en-US" sz="1400" b="1" dirty="0">
                <a:latin typeface="Tahoma"/>
                <a:ea typeface="Times New Roman"/>
              </a:rPr>
            </a:br>
            <a:r>
              <a:rPr lang="fa-IR" sz="1400" b="1" dirty="0">
                <a:latin typeface="Tahoma"/>
                <a:ea typeface="Times New Roman"/>
              </a:rPr>
              <a:t>داروهاى </a:t>
            </a:r>
            <a:r>
              <a:rPr lang="fa-IR" sz="1400" b="1" dirty="0" smtClean="0">
                <a:latin typeface="Tahoma"/>
                <a:ea typeface="Times New Roman"/>
              </a:rPr>
              <a:t>دسمــــــــــــوپسين</a:t>
            </a:r>
            <a:endParaRPr lang="en-US" sz="1400" b="1" dirty="0" smtClean="0">
              <a:latin typeface="Tahoma"/>
              <a:ea typeface="Times New Roman"/>
            </a:endParaRPr>
          </a:p>
          <a:p>
            <a:pPr marL="0" marR="0" algn="r" rtl="1"/>
            <a:endParaRPr lang="en-US" sz="1400" b="1" dirty="0">
              <a:latin typeface="Tahoma"/>
              <a:ea typeface="Times New Roman"/>
            </a:endParaRPr>
          </a:p>
          <a:p>
            <a:pPr marL="0" marR="0" algn="r" rtl="1"/>
            <a:endParaRPr lang="en-US" sz="1400" dirty="0">
              <a:latin typeface="Times New Roman"/>
              <a:ea typeface="Times New Roman"/>
            </a:endParaRPr>
          </a:p>
          <a:p>
            <a:pPr algn="r" rtl="1"/>
            <a:r>
              <a:rPr lang="ar-SA" sz="2800" b="1" dirty="0">
                <a:solidFill>
                  <a:srgbClr val="FFFF00"/>
                </a:solidFill>
                <a:ea typeface="Times New Roman"/>
              </a:rPr>
              <a:t>- درمان با عمل‌ جراحی</a:t>
            </a:r>
            <a:endParaRPr lang="en-US" sz="2800" dirty="0"/>
          </a:p>
        </p:txBody>
      </p:sp>
      <p:pic>
        <p:nvPicPr>
          <p:cNvPr id="4" name="Picture 3" descr="Description: E:\شب ادراری\! به سلامت_files\23121511618220244179132838891331847410325.jpg"/>
          <p:cNvPicPr/>
          <p:nvPr/>
        </p:nvPicPr>
        <p:blipFill>
          <a:blip r:link="rId2">
            <a:extLst>
              <a:ext uri="{28A0092B-C50C-407E-A947-70E740481C1C}">
                <a14:useLocalDpi xmlns:a14="http://schemas.microsoft.com/office/drawing/2010/main" val="0"/>
              </a:ext>
            </a:extLst>
          </a:blip>
          <a:srcRect/>
          <a:stretch>
            <a:fillRect/>
          </a:stretch>
        </p:blipFill>
        <p:spPr bwMode="auto">
          <a:xfrm>
            <a:off x="2644775" y="3886200"/>
            <a:ext cx="1715770" cy="1998345"/>
          </a:xfrm>
          <a:prstGeom prst="rect">
            <a:avLst/>
          </a:prstGeom>
          <a:noFill/>
          <a:ln>
            <a:noFill/>
          </a:ln>
        </p:spPr>
      </p:pic>
      <p:pic>
        <p:nvPicPr>
          <p:cNvPr id="5" name="Picture 4" descr="Description: E:\شب ادراری\! به سلامت_files\alarm.jpg"/>
          <p:cNvPicPr/>
          <p:nvPr/>
        </p:nvPicPr>
        <p:blipFill>
          <a:blip r:link="rId3">
            <a:extLst>
              <a:ext uri="{28A0092B-C50C-407E-A947-70E740481C1C}">
                <a14:useLocalDpi xmlns:a14="http://schemas.microsoft.com/office/drawing/2010/main" val="0"/>
              </a:ext>
            </a:extLst>
          </a:blip>
          <a:srcRect/>
          <a:stretch>
            <a:fillRect/>
          </a:stretch>
        </p:blipFill>
        <p:spPr bwMode="auto">
          <a:xfrm>
            <a:off x="838200" y="457200"/>
            <a:ext cx="2664460" cy="2018030"/>
          </a:xfrm>
          <a:prstGeom prst="rect">
            <a:avLst/>
          </a:prstGeom>
          <a:noFill/>
          <a:ln>
            <a:noFill/>
          </a:ln>
        </p:spPr>
      </p:pic>
    </p:spTree>
    <p:extLst>
      <p:ext uri="{BB962C8B-B14F-4D97-AF65-F5344CB8AC3E}">
        <p14:creationId xmlns:p14="http://schemas.microsoft.com/office/powerpoint/2010/main" val="40587959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06575"/>
            <a:ext cx="7124700" cy="4052888"/>
          </a:xfrm>
        </p:spPr>
        <p:txBody>
          <a:bodyPr>
            <a:normAutofit/>
          </a:bodyPr>
          <a:lstStyle/>
          <a:p>
            <a:pPr marL="0" indent="0" algn="ctr">
              <a:buNone/>
            </a:pPr>
            <a:r>
              <a:rPr lang="fa-IR" sz="9600" dirty="0" smtClean="0">
                <a:solidFill>
                  <a:srgbClr val="7030A0"/>
                </a:solidFill>
              </a:rPr>
              <a:t>پایان</a:t>
            </a:r>
            <a:endParaRPr lang="en-US" sz="9600" dirty="0">
              <a:solidFill>
                <a:srgbClr val="7030A0"/>
              </a:solidFill>
            </a:endParaRPr>
          </a:p>
        </p:txBody>
      </p:sp>
    </p:spTree>
    <p:extLst>
      <p:ext uri="{BB962C8B-B14F-4D97-AF65-F5344CB8AC3E}">
        <p14:creationId xmlns:p14="http://schemas.microsoft.com/office/powerpoint/2010/main" val="37175973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7030A0"/>
                </a:solidFill>
                <a:effectLst/>
                <a:ea typeface="Times New Roman"/>
                <a:cs typeface="Tahoma"/>
              </a:rPr>
              <a:t>سن شیوع </a:t>
            </a:r>
            <a:endParaRPr lang="en-US" dirty="0">
              <a:solidFill>
                <a:srgbClr val="7030A0"/>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5800" y="1981200"/>
            <a:ext cx="3488531" cy="3352800"/>
          </a:xfrm>
        </p:spPr>
      </p:pic>
      <p:sp>
        <p:nvSpPr>
          <p:cNvPr id="4" name="Content Placeholder 3"/>
          <p:cNvSpPr>
            <a:spLocks noGrp="1"/>
          </p:cNvSpPr>
          <p:nvPr>
            <p:ph sz="half" idx="2"/>
          </p:nvPr>
        </p:nvSpPr>
        <p:spPr>
          <a:xfrm>
            <a:off x="4343400" y="1066800"/>
            <a:ext cx="3789123" cy="4794251"/>
          </a:xfrm>
        </p:spPr>
        <p:txBody>
          <a:bodyPr>
            <a:normAutofit/>
          </a:bodyPr>
          <a:lstStyle/>
          <a:p>
            <a:pPr algn="just" rtl="1"/>
            <a:r>
              <a:rPr lang="ar-SA" dirty="0" smtClean="0">
                <a:effectLst/>
                <a:ea typeface="Times New Roman"/>
              </a:rPr>
              <a:t>طبق تحقیقات وکسلر و بلیینگ جویدن ناخن از</a:t>
            </a:r>
            <a:r>
              <a:rPr lang="ar-SA" dirty="0" smtClean="0">
                <a:solidFill>
                  <a:srgbClr val="7030A0"/>
                </a:solidFill>
                <a:effectLst/>
                <a:ea typeface="Times New Roman"/>
              </a:rPr>
              <a:t> 5</a:t>
            </a:r>
            <a:r>
              <a:rPr lang="ar-SA" dirty="0" smtClean="0">
                <a:effectLst/>
                <a:ea typeface="Times New Roman"/>
              </a:rPr>
              <a:t> سالگی شروع می شود و کم کم در</a:t>
            </a:r>
            <a:r>
              <a:rPr lang="en-US" dirty="0" smtClean="0">
                <a:effectLst/>
                <a:latin typeface="Tahoma"/>
                <a:ea typeface="Times New Roman"/>
              </a:rPr>
              <a:t> 10 </a:t>
            </a:r>
            <a:r>
              <a:rPr lang="ar-SA" dirty="0" smtClean="0">
                <a:effectLst/>
                <a:latin typeface="Tahoma"/>
                <a:ea typeface="Times New Roman"/>
              </a:rPr>
              <a:t>تا 15 سالگی به شدت خود می رسد ولی اکثر مبتلایان را کودکان 9 تا 11 ساله تشکیل می دهند . در سنین کودکی نسبت دختران و پسران برابر است ولی جویدن ناخن در دخترها فراوان تر از پسرها دیده شده است . گاهی حتی در یک خانواده ممکن است همه ی افراد به آن مبتلا باشند . گفته شده است</a:t>
            </a:r>
            <a:r>
              <a:rPr lang="en-US" dirty="0" smtClean="0">
                <a:effectLst/>
                <a:latin typeface="Tahoma"/>
                <a:ea typeface="Times New Roman"/>
              </a:rPr>
              <a:t> : (( </a:t>
            </a:r>
            <a:r>
              <a:rPr lang="ar-SA" dirty="0" smtClean="0">
                <a:effectLst/>
                <a:latin typeface="Tahoma"/>
                <a:ea typeface="Times New Roman"/>
              </a:rPr>
              <a:t>شروع این اختلال و مشکل در دوران کودکی می باشد و تا سن 4 یا 5 سالگی رفتاری طبیعی تلقی می گردد </a:t>
            </a:r>
            <a:endParaRPr lang="en-US" dirty="0"/>
          </a:p>
        </p:txBody>
      </p:sp>
    </p:spTree>
    <p:extLst>
      <p:ext uri="{BB962C8B-B14F-4D97-AF65-F5344CB8AC3E}">
        <p14:creationId xmlns:p14="http://schemas.microsoft.com/office/powerpoint/2010/main" val="93442679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400" b="1" dirty="0">
                <a:solidFill>
                  <a:srgbClr val="7030A0"/>
                </a:solidFill>
                <a:ea typeface="Times New Roman"/>
                <a:cs typeface="Tahoma"/>
              </a:rPr>
              <a:t>عوارض ناخن جویدن </a:t>
            </a:r>
            <a:endParaRPr lang="en-US" sz="2400" dirty="0">
              <a:solidFill>
                <a:srgbClr val="7030A0"/>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1524000"/>
            <a:ext cx="3431381" cy="4572000"/>
          </a:xfrm>
        </p:spPr>
      </p:pic>
      <p:sp>
        <p:nvSpPr>
          <p:cNvPr id="4" name="Content Placeholder 3"/>
          <p:cNvSpPr>
            <a:spLocks noGrp="1"/>
          </p:cNvSpPr>
          <p:nvPr>
            <p:ph sz="half" idx="2"/>
          </p:nvPr>
        </p:nvSpPr>
        <p:spPr>
          <a:xfrm>
            <a:off x="4191000" y="914400"/>
            <a:ext cx="3941523" cy="4946651"/>
          </a:xfrm>
        </p:spPr>
        <p:txBody>
          <a:bodyPr>
            <a:normAutofit fontScale="70000" lnSpcReduction="20000"/>
          </a:bodyPr>
          <a:lstStyle/>
          <a:p>
            <a:pPr marL="0" marR="0" algn="just" rtl="1">
              <a:lnSpc>
                <a:spcPct val="150000"/>
              </a:lnSpc>
              <a:spcBef>
                <a:spcPts val="0"/>
              </a:spcBef>
              <a:spcAft>
                <a:spcPts val="1000"/>
              </a:spcAft>
            </a:pPr>
            <a:r>
              <a:rPr lang="ar-SA" sz="2300" dirty="0">
                <a:latin typeface="Calibri"/>
                <a:ea typeface="Times New Roman"/>
              </a:rPr>
              <a:t>جویدن ناخن علاوه بر صدمه رساندن به صفحه ی ناخن و تغییر شکل آن ها قدرت انجام دادن بسیاری از کارهای ظریف را از انسان سلب می کند ، همچنین بزاق دهان نقش مخربی بر ناخن و بافت های اطراف آن داشته و رطوبت ناشی از آن مکان مناسبی را برای رشد باکتری ها و قارچ ها فراهم می آورد . از طرف دیگر به علت جمع شدن میکروب ها در زیر ناخن مقداری از آن هنگام جویدن ناخن بلعیده می شود . این امر ممکن است به ناراحتی های جسمانی از قبیل دل درد ، تهوع ، داشتن انگل و ... منجر شود . ( فرهادی ثابت ، 1372 ص 88 </a:t>
            </a:r>
            <a:r>
              <a:rPr lang="en-US" sz="2300" dirty="0">
                <a:latin typeface="Tahoma"/>
                <a:ea typeface="Times New Roman"/>
              </a:rPr>
              <a:t>(</a:t>
            </a:r>
            <a:endParaRPr lang="en-US" sz="2300" dirty="0">
              <a:latin typeface="Calibri"/>
              <a:ea typeface="Calibri"/>
            </a:endParaRPr>
          </a:p>
          <a:p>
            <a:endParaRPr lang="en-US" dirty="0"/>
          </a:p>
        </p:txBody>
      </p:sp>
    </p:spTree>
    <p:extLst>
      <p:ext uri="{BB962C8B-B14F-4D97-AF65-F5344CB8AC3E}">
        <p14:creationId xmlns:p14="http://schemas.microsoft.com/office/powerpoint/2010/main" val="3356434256"/>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125113" cy="1142999"/>
          </a:xfrm>
        </p:spPr>
        <p:txBody>
          <a:bodyPr/>
          <a:lstStyle/>
          <a:p>
            <a:pPr algn="r"/>
            <a:r>
              <a:rPr lang="ar-SA" sz="2800" dirty="0">
                <a:solidFill>
                  <a:srgbClr val="7030A0"/>
                </a:solidFill>
                <a:ea typeface="Times New Roman"/>
                <a:cs typeface="Tahoma"/>
              </a:rPr>
              <a:t>وکسلر با تحقیق روی تعدادی از کودکان مبتلا به این اختلال سه علت را برای آن بیان کرده است که عبارتند از </a:t>
            </a:r>
            <a:endParaRPr lang="en-US" sz="2800" dirty="0">
              <a:solidFill>
                <a:srgbClr val="7030A0"/>
              </a:solidFill>
            </a:endParaRPr>
          </a:p>
        </p:txBody>
      </p:sp>
      <p:sp>
        <p:nvSpPr>
          <p:cNvPr id="3" name="Content Placeholder 2"/>
          <p:cNvSpPr>
            <a:spLocks noGrp="1"/>
          </p:cNvSpPr>
          <p:nvPr>
            <p:ph idx="1"/>
          </p:nvPr>
        </p:nvSpPr>
        <p:spPr/>
        <p:txBody>
          <a:bodyPr>
            <a:normAutofit/>
          </a:bodyPr>
          <a:lstStyle/>
          <a:p>
            <a:pPr marL="0" indent="0" algn="r" rtl="1">
              <a:buNone/>
            </a:pPr>
            <a:r>
              <a:rPr lang="en-US" sz="3200" dirty="0">
                <a:latin typeface="Tahoma"/>
                <a:ea typeface="Times New Roman"/>
              </a:rPr>
              <a:t>1- </a:t>
            </a:r>
            <a:r>
              <a:rPr lang="ar-SA" sz="3200" dirty="0">
                <a:latin typeface="Tahoma"/>
                <a:ea typeface="Times New Roman"/>
              </a:rPr>
              <a:t>عصبانیت بیش از حد که ناشی از فشار روحی و اضطراب باشد</a:t>
            </a:r>
            <a:r>
              <a:rPr lang="en-US" sz="3200" dirty="0">
                <a:latin typeface="Tahoma"/>
                <a:ea typeface="Times New Roman"/>
              </a:rPr>
              <a:t> . </a:t>
            </a:r>
            <a:br>
              <a:rPr lang="en-US" sz="3200" dirty="0">
                <a:latin typeface="Tahoma"/>
                <a:ea typeface="Times New Roman"/>
              </a:rPr>
            </a:br>
            <a:r>
              <a:rPr lang="en-US" sz="3200" dirty="0">
                <a:latin typeface="Tahoma"/>
                <a:ea typeface="Times New Roman"/>
              </a:rPr>
              <a:t>2- </a:t>
            </a:r>
            <a:r>
              <a:rPr lang="ar-SA" sz="3200" dirty="0">
                <a:latin typeface="Tahoma"/>
                <a:ea typeface="Times New Roman"/>
              </a:rPr>
              <a:t>دلواپسی و تضادهای فکری ، مخصوصاً زمانی که کودک در موقعیت های حساس ترس آور ، بلاتکلیفی و حالات هیجانی دیگر قرار می گیرد</a:t>
            </a:r>
            <a:r>
              <a:rPr lang="en-US" sz="3200" dirty="0">
                <a:latin typeface="Tahoma"/>
                <a:ea typeface="Times New Roman"/>
              </a:rPr>
              <a:t> . </a:t>
            </a:r>
            <a:br>
              <a:rPr lang="en-US" sz="3200" dirty="0">
                <a:latin typeface="Tahoma"/>
                <a:ea typeface="Times New Roman"/>
              </a:rPr>
            </a:br>
            <a:r>
              <a:rPr lang="en-US" sz="3200" dirty="0">
                <a:latin typeface="Tahoma"/>
                <a:ea typeface="Times New Roman"/>
              </a:rPr>
              <a:t>3- </a:t>
            </a:r>
            <a:r>
              <a:rPr lang="ar-SA" sz="3200" dirty="0">
                <a:latin typeface="Tahoma"/>
                <a:ea typeface="Times New Roman"/>
              </a:rPr>
              <a:t>تقلید از دیگران که به صورت عادت در آمده باشد </a:t>
            </a:r>
            <a:endParaRPr lang="en-US" sz="3200" dirty="0"/>
          </a:p>
        </p:txBody>
      </p:sp>
    </p:spTree>
    <p:extLst>
      <p:ext uri="{BB962C8B-B14F-4D97-AF65-F5344CB8AC3E}">
        <p14:creationId xmlns:p14="http://schemas.microsoft.com/office/powerpoint/2010/main" val="23288747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7030A0"/>
                </a:solidFill>
                <a:ea typeface="Times New Roman"/>
                <a:cs typeface="Tahoma"/>
              </a:rPr>
              <a:t>مهم ترین </a:t>
            </a:r>
            <a:r>
              <a:rPr lang="ar-SA" b="1" smtClean="0">
                <a:solidFill>
                  <a:srgbClr val="7030A0"/>
                </a:solidFill>
                <a:ea typeface="Times New Roman"/>
                <a:cs typeface="Tahoma"/>
              </a:rPr>
              <a:t>عل</a:t>
            </a:r>
            <a:r>
              <a:rPr lang="fa-IR" b="1" smtClean="0">
                <a:solidFill>
                  <a:srgbClr val="7030A0"/>
                </a:solidFill>
                <a:ea typeface="Times New Roman"/>
                <a:cs typeface="Tahoma"/>
              </a:rPr>
              <a:t>ت </a:t>
            </a:r>
            <a:r>
              <a:rPr lang="fa-IR" b="1" dirty="0" smtClean="0">
                <a:solidFill>
                  <a:srgbClr val="7030A0"/>
                </a:solidFill>
                <a:ea typeface="Times New Roman"/>
                <a:cs typeface="Tahoma"/>
              </a:rPr>
              <a:t>های</a:t>
            </a:r>
            <a:r>
              <a:rPr lang="ar-SA" b="1" dirty="0" smtClean="0">
                <a:solidFill>
                  <a:srgbClr val="7030A0"/>
                </a:solidFill>
                <a:ea typeface="Times New Roman"/>
                <a:cs typeface="Tahoma"/>
              </a:rPr>
              <a:t> </a:t>
            </a:r>
            <a:r>
              <a:rPr lang="ar-SA" b="1" dirty="0">
                <a:solidFill>
                  <a:srgbClr val="7030A0"/>
                </a:solidFill>
                <a:ea typeface="Times New Roman"/>
                <a:cs typeface="Tahoma"/>
              </a:rPr>
              <a:t>ناخن </a:t>
            </a:r>
            <a:r>
              <a:rPr lang="ar-SA" b="1" dirty="0" smtClean="0">
                <a:solidFill>
                  <a:srgbClr val="7030A0"/>
                </a:solidFill>
                <a:ea typeface="Times New Roman"/>
                <a:cs typeface="Tahoma"/>
              </a:rPr>
              <a:t>جوی</a:t>
            </a:r>
            <a:r>
              <a:rPr lang="fa-IR" b="1" dirty="0" smtClean="0">
                <a:solidFill>
                  <a:srgbClr val="7030A0"/>
                </a:solidFill>
                <a:ea typeface="Times New Roman"/>
                <a:cs typeface="Tahoma"/>
              </a:rPr>
              <a:t/>
            </a:r>
            <a:br>
              <a:rPr lang="fa-IR" b="1" dirty="0" smtClean="0">
                <a:solidFill>
                  <a:srgbClr val="7030A0"/>
                </a:solidFill>
                <a:ea typeface="Times New Roman"/>
                <a:cs typeface="Tahoma"/>
              </a:rPr>
            </a:br>
            <a:r>
              <a:rPr lang="ar-SA" b="1" dirty="0" smtClean="0">
                <a:solidFill>
                  <a:srgbClr val="7030A0"/>
                </a:solidFill>
                <a:ea typeface="Times New Roman"/>
                <a:cs typeface="Tahoma"/>
              </a:rPr>
              <a:t> </a:t>
            </a:r>
            <a:endParaRPr lang="en-US" dirty="0">
              <a:solidFill>
                <a:srgbClr val="7030A0"/>
              </a:solidFill>
            </a:endParaRPr>
          </a:p>
        </p:txBody>
      </p:sp>
      <p:sp>
        <p:nvSpPr>
          <p:cNvPr id="4" name="Content Placeholder 3"/>
          <p:cNvSpPr>
            <a:spLocks noGrp="1"/>
          </p:cNvSpPr>
          <p:nvPr>
            <p:ph sz="half" idx="1"/>
          </p:nvPr>
        </p:nvSpPr>
        <p:spPr/>
        <p:txBody>
          <a:bodyPr>
            <a:normAutofit/>
          </a:bodyPr>
          <a:lstStyle/>
          <a:p>
            <a:pPr algn="r" rtl="1"/>
            <a:r>
              <a:rPr lang="fa-IR" sz="2800" dirty="0" smtClean="0"/>
              <a:t>فشار روحی و اضطراب</a:t>
            </a:r>
          </a:p>
          <a:p>
            <a:pPr algn="r" rtl="1">
              <a:buFont typeface="Courier New" pitchFamily="49" charset="0"/>
              <a:buChar char="o"/>
            </a:pPr>
            <a:r>
              <a:rPr lang="fa-IR" sz="2800" dirty="0" smtClean="0"/>
              <a:t>اضطراب</a:t>
            </a:r>
          </a:p>
          <a:p>
            <a:pPr algn="r" rtl="1">
              <a:buFont typeface="Courier New" pitchFamily="49" charset="0"/>
              <a:buChar char="o"/>
            </a:pPr>
            <a:r>
              <a:rPr lang="fa-IR" sz="2800" dirty="0" smtClean="0"/>
              <a:t>ترس</a:t>
            </a:r>
          </a:p>
          <a:p>
            <a:pPr algn="r" rtl="1">
              <a:buFont typeface="Courier New" pitchFamily="49" charset="0"/>
              <a:buChar char="o"/>
            </a:pPr>
            <a:r>
              <a:rPr lang="fa-IR" sz="2800" dirty="0" smtClean="0"/>
              <a:t>تقلید</a:t>
            </a:r>
          </a:p>
          <a:p>
            <a:pPr algn="r" rtl="1">
              <a:buFont typeface="Courier New" pitchFamily="49" charset="0"/>
              <a:buChar char="o"/>
            </a:pPr>
            <a:r>
              <a:rPr lang="fa-IR" sz="2800" dirty="0" smtClean="0"/>
              <a:t>هیجان پذیریبیش از حد</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1828799"/>
            <a:ext cx="3025775" cy="3886201"/>
          </a:xfrm>
        </p:spPr>
      </p:pic>
    </p:spTree>
    <p:extLst>
      <p:ext uri="{BB962C8B-B14F-4D97-AF65-F5344CB8AC3E}">
        <p14:creationId xmlns:p14="http://schemas.microsoft.com/office/powerpoint/2010/main" val="14071623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8601"/>
            <a:ext cx="7125113" cy="1143000"/>
          </a:xfrm>
        </p:spPr>
        <p:txBody>
          <a:bodyPr/>
          <a:lstStyle/>
          <a:p>
            <a:r>
              <a:rPr lang="ar-SA" b="1" dirty="0">
                <a:solidFill>
                  <a:srgbClr val="7030A0"/>
                </a:solidFill>
                <a:ea typeface="Times New Roman"/>
                <a:cs typeface="Tahoma"/>
              </a:rPr>
              <a:t>عوامل موثر در پیدایش ناخن جویدن</a:t>
            </a:r>
            <a:r>
              <a:rPr lang="ar-SA" dirty="0">
                <a:solidFill>
                  <a:srgbClr val="7030A0"/>
                </a:solidFill>
                <a:ea typeface="Times New Roman"/>
                <a:cs typeface="Tahoma"/>
              </a:rPr>
              <a:t> </a:t>
            </a:r>
            <a:endParaRPr lang="en-US" dirty="0">
              <a:solidFill>
                <a:srgbClr val="7030A0"/>
              </a:solidFill>
            </a:endParaRPr>
          </a:p>
        </p:txBody>
      </p:sp>
      <p:sp>
        <p:nvSpPr>
          <p:cNvPr id="6" name="Content Placeholder 5"/>
          <p:cNvSpPr>
            <a:spLocks noGrp="1"/>
          </p:cNvSpPr>
          <p:nvPr>
            <p:ph idx="1"/>
          </p:nvPr>
        </p:nvSpPr>
        <p:spPr>
          <a:xfrm>
            <a:off x="228601" y="1447801"/>
            <a:ext cx="7543799" cy="5181600"/>
          </a:xfrm>
        </p:spPr>
        <p:txBody>
          <a:bodyPr>
            <a:normAutofit/>
          </a:bodyPr>
          <a:lstStyle/>
          <a:p>
            <a:pPr marL="0" marR="0" indent="0" algn="r" rtl="1">
              <a:lnSpc>
                <a:spcPct val="150000"/>
              </a:lnSpc>
              <a:spcBef>
                <a:spcPts val="0"/>
              </a:spcBef>
              <a:spcAft>
                <a:spcPts val="1000"/>
              </a:spcAft>
              <a:buNone/>
            </a:pPr>
            <a:r>
              <a:rPr lang="en-US" dirty="0">
                <a:latin typeface="Tahoma"/>
                <a:ea typeface="Times New Roman"/>
                <a:cs typeface="Arial"/>
              </a:rPr>
              <a:t>- </a:t>
            </a:r>
            <a:r>
              <a:rPr lang="ar-SA" dirty="0">
                <a:latin typeface="Calibri"/>
                <a:ea typeface="Times New Roman"/>
              </a:rPr>
              <a:t>توجه افراطی والدین به نوزاد تازه متولد شده</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احساس تنهایی فرد و بی توجهی اولیا و دیگران به او</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تماشای فیلم های مهیج و ترسناک ، مخصوصاً به طور تنها و به ویژه در شب</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دعوا و مطرح کردن اختلافات والدین در حضور کودک و نوجوان</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خستگی و بی حوصلگی کودک و نداشتن سرگرمی مناسب</a:t>
            </a:r>
            <a:r>
              <a:rPr lang="en-US" dirty="0">
                <a:latin typeface="Tahoma"/>
                <a:ea typeface="Times New Roman"/>
                <a:cs typeface="Arial"/>
              </a:rPr>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انتظار کشیدن بیش از حد برای بر آورده شده توقعات یا چیزی و یا در جایی</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انجام ندادن و حاضر نکردن تکالیف مربوط به مدرسه و وظایف محوله دیگر</a:t>
            </a:r>
            <a:r>
              <a:rPr lang="en-US" dirty="0">
                <a:latin typeface="Tahoma"/>
                <a:ea typeface="Times New Roman"/>
                <a:cs typeface="Arial"/>
              </a:rPr>
              <a:t> .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توقعات بیش از حد و خارج از توانایی والدین از کودک و نوجوان</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تنبیه و سرزنش شدن مکرر توسط والدین و دیگران</a:t>
            </a:r>
            <a:r>
              <a:rPr lang="en-US" dirty="0">
                <a:latin typeface="Tahoma"/>
                <a:ea typeface="Times New Roman"/>
                <a:cs typeface="Arial"/>
              </a:rPr>
              <a:t> </a:t>
            </a:r>
            <a:br>
              <a:rPr lang="en-US" dirty="0">
                <a:latin typeface="Tahoma"/>
                <a:ea typeface="Times New Roman"/>
                <a:cs typeface="Arial"/>
              </a:rPr>
            </a:br>
            <a:r>
              <a:rPr lang="en-US" dirty="0">
                <a:latin typeface="Tahoma"/>
                <a:ea typeface="Times New Roman"/>
                <a:cs typeface="Arial"/>
              </a:rPr>
              <a:t>- </a:t>
            </a:r>
            <a:r>
              <a:rPr lang="ar-SA" dirty="0">
                <a:latin typeface="Calibri"/>
                <a:ea typeface="Times New Roman"/>
              </a:rPr>
              <a:t>عدم تشویق در کارها و در نظر گرفتن توانایی ها و خلاقیت ها و ابتکارات وی ( شریعتی رودسری ، 1380 ص ص </a:t>
            </a:r>
            <a:r>
              <a:rPr lang="ar-SA" dirty="0" smtClean="0">
                <a:latin typeface="Calibri"/>
                <a:ea typeface="Times New Roman"/>
              </a:rPr>
              <a:t>33-32</a:t>
            </a:r>
            <a:r>
              <a:rPr lang="en-US" dirty="0" smtClean="0">
                <a:latin typeface="Calibri"/>
                <a:ea typeface="Times New Roman"/>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29296632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sz="4800" dirty="0" smtClean="0">
                <a:solidFill>
                  <a:srgbClr val="FFC000"/>
                </a:solidFill>
              </a:rPr>
              <a:t>درمان</a:t>
            </a:r>
            <a:endParaRPr lang="en-US" sz="4800" dirty="0">
              <a:solidFill>
                <a:srgbClr val="FFC000"/>
              </a:solidFill>
            </a:endParaRPr>
          </a:p>
        </p:txBody>
      </p:sp>
      <p:sp>
        <p:nvSpPr>
          <p:cNvPr id="6" name="Content Placeholder 5"/>
          <p:cNvSpPr>
            <a:spLocks noGrp="1"/>
          </p:cNvSpPr>
          <p:nvPr>
            <p:ph idx="1"/>
          </p:nvPr>
        </p:nvSpPr>
        <p:spPr>
          <a:xfrm>
            <a:off x="1009443" y="1447800"/>
            <a:ext cx="7125112" cy="5029199"/>
          </a:xfrm>
        </p:spPr>
        <p:txBody>
          <a:bodyPr>
            <a:noAutofit/>
          </a:bodyPr>
          <a:lstStyle/>
          <a:p>
            <a:pPr marL="0" marR="0" algn="r" rtl="1">
              <a:lnSpc>
                <a:spcPct val="150000"/>
              </a:lnSpc>
              <a:spcBef>
                <a:spcPts val="0"/>
              </a:spcBef>
              <a:spcAft>
                <a:spcPts val="1000"/>
              </a:spcAft>
            </a:pPr>
            <a:r>
              <a:rPr lang="ar-SA" sz="2000" b="1" dirty="0">
                <a:latin typeface="Calibri"/>
                <a:ea typeface="Calibri"/>
              </a:rPr>
              <a:t>روش‌های درمانی</a:t>
            </a:r>
            <a:r>
              <a:rPr lang="ar-SA" sz="2000" dirty="0">
                <a:latin typeface="Calibri"/>
                <a:ea typeface="Calibri"/>
              </a:rPr>
              <a:t> مختلفی برای ترک این عادت وجود دارد. </a:t>
            </a:r>
            <a:r>
              <a:rPr lang="ar-SA" sz="2000" dirty="0">
                <a:solidFill>
                  <a:srgbClr val="7030A0"/>
                </a:solidFill>
                <a:latin typeface="Calibri"/>
                <a:ea typeface="Calibri"/>
              </a:rPr>
              <a:t>داروهایی </a:t>
            </a:r>
            <a:r>
              <a:rPr lang="ar-SA" sz="2000" dirty="0">
                <a:latin typeface="Calibri"/>
                <a:ea typeface="Calibri"/>
              </a:rPr>
              <a:t>مثل داروهای ضدافسردگی، ویتامین</a:t>
            </a:r>
            <a:r>
              <a:rPr lang="en-US" sz="2000" dirty="0">
                <a:latin typeface="Tahoma"/>
                <a:ea typeface="Calibri"/>
                <a:cs typeface="Arial"/>
              </a:rPr>
              <a:t> B </a:t>
            </a:r>
            <a:r>
              <a:rPr lang="ar-SA" sz="2000" dirty="0">
                <a:latin typeface="Calibri"/>
                <a:ea typeface="Calibri"/>
              </a:rPr>
              <a:t>اینوزیتول و از این قبیل. برخی با </a:t>
            </a:r>
            <a:r>
              <a:rPr lang="ar-SA" sz="2000" dirty="0">
                <a:solidFill>
                  <a:srgbClr val="7030A0"/>
                </a:solidFill>
                <a:latin typeface="Calibri"/>
                <a:ea typeface="Calibri"/>
              </a:rPr>
              <a:t>رفتار‌درمانی</a:t>
            </a:r>
            <a:r>
              <a:rPr lang="ar-SA" sz="2000" dirty="0">
                <a:latin typeface="Calibri"/>
                <a:ea typeface="Calibri"/>
              </a:rPr>
              <a:t> که شامل تمرینات برگرداندن عادت و درمان کنترل محرک است بهبود می‌یابند. روش درمانی اول، تمرینات برگرداندن عادت به از بین بردن عادت ناخن جویدن و جایگزین کردن آن با یک عادت مفید و سازنده اقدام می‌کند اما روش دوم، درمان کنترل محرک، به شناختن و ریشه‌کن‌کردن محرکی که موجب این عمل می‌شود، می‌پردازد. </a:t>
            </a:r>
            <a:r>
              <a:rPr lang="ar-SA" sz="2000" dirty="0">
                <a:solidFill>
                  <a:srgbClr val="7030A0"/>
                </a:solidFill>
                <a:latin typeface="Calibri"/>
                <a:ea typeface="Calibri"/>
              </a:rPr>
              <a:t>گریزدرمانی</a:t>
            </a:r>
            <a:r>
              <a:rPr lang="ar-SA" sz="2000" dirty="0">
                <a:latin typeface="Calibri"/>
                <a:ea typeface="Calibri"/>
              </a:rPr>
              <a:t> نیز معمولاً برای درمان جویدن ناخن موثر است </a:t>
            </a:r>
            <a:endParaRPr lang="en-US" sz="2000" dirty="0">
              <a:latin typeface="Calibri"/>
              <a:ea typeface="Calibri"/>
              <a:cs typeface="Arial"/>
            </a:endParaRPr>
          </a:p>
          <a:p>
            <a:endParaRPr lang="en-US" sz="2000" dirty="0"/>
          </a:p>
        </p:txBody>
      </p:sp>
    </p:spTree>
    <p:extLst>
      <p:ext uri="{BB962C8B-B14F-4D97-AF65-F5344CB8AC3E}">
        <p14:creationId xmlns:p14="http://schemas.microsoft.com/office/powerpoint/2010/main" val="16537064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ar-SA" sz="2800" b="1" dirty="0">
                <a:solidFill>
                  <a:srgbClr val="7030A0"/>
                </a:solidFill>
                <a:ea typeface="Times New Roman"/>
                <a:cs typeface="Tahoma"/>
              </a:rPr>
              <a:t>راهکارها و پیشنهاداتی برای رفع ناخن جوی در کودکان </a:t>
            </a:r>
            <a:endParaRPr lang="en-US" sz="2800" dirty="0">
              <a:solidFill>
                <a:srgbClr val="7030A0"/>
              </a:solidFill>
            </a:endParaRPr>
          </a:p>
        </p:txBody>
      </p:sp>
      <p:sp>
        <p:nvSpPr>
          <p:cNvPr id="6" name="Content Placeholder 5"/>
          <p:cNvSpPr>
            <a:spLocks noGrp="1"/>
          </p:cNvSpPr>
          <p:nvPr>
            <p:ph idx="1"/>
          </p:nvPr>
        </p:nvSpPr>
        <p:spPr/>
        <p:txBody>
          <a:bodyPr>
            <a:noAutofit/>
          </a:bodyPr>
          <a:lstStyle/>
          <a:p>
            <a:pPr marL="0" indent="0" algn="r" rtl="1">
              <a:buNone/>
            </a:pPr>
            <a:r>
              <a:rPr lang="en-US" dirty="0" smtClean="0">
                <a:latin typeface="Tahoma"/>
                <a:ea typeface="Times New Roman"/>
              </a:rPr>
              <a:t>- </a:t>
            </a:r>
            <a:r>
              <a:rPr lang="ar-SA" dirty="0">
                <a:latin typeface="Tahoma"/>
                <a:ea typeface="Times New Roman"/>
              </a:rPr>
              <a:t>سعی کنید همیشه کودک را با اشیاء </a:t>
            </a:r>
            <a:r>
              <a:rPr lang="ar-SA" dirty="0" smtClean="0">
                <a:latin typeface="Tahoma"/>
                <a:ea typeface="Times New Roman"/>
              </a:rPr>
              <a:t>مورد </a:t>
            </a:r>
            <a:r>
              <a:rPr lang="ar-SA" dirty="0">
                <a:latin typeface="Tahoma"/>
                <a:ea typeface="Times New Roman"/>
              </a:rPr>
              <a:t>علاقه اش سرگرم کنید </a:t>
            </a:r>
            <a:r>
              <a:rPr lang="ar-SA" dirty="0" smtClean="0">
                <a:latin typeface="Tahoma"/>
                <a:ea typeface="Times New Roman"/>
              </a:rPr>
              <a:t>.</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از روش تغییر رفتار ( دادن ستاره یا بر چسب های عروسکی ) استفاده کنید . </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اعمالی از قبیل آدامس جویدن ممکن است ناخن جویدن را متوقف کند </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هرگز کودک را به خاطر ناخن جویدنش سرزنش یا مسخره نکنید . </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تهدید و تنبیه و پاشیدن فلفل و داروهای تلخ موثر نبوده و حتی ممکن است ناراحتی را تشدید کند. </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آگاه کردن کودک از سیمای زشت ناخن جویدن</a:t>
            </a:r>
            <a:r>
              <a:rPr lang="en-US" dirty="0">
                <a:latin typeface="Tahoma"/>
                <a:ea typeface="Times New Roman"/>
              </a:rPr>
              <a:t> </a:t>
            </a:r>
            <a:br>
              <a:rPr lang="en-US" dirty="0">
                <a:latin typeface="Tahoma"/>
                <a:ea typeface="Times New Roman"/>
              </a:rPr>
            </a:br>
            <a:r>
              <a:rPr lang="en-US" dirty="0">
                <a:latin typeface="Tahoma"/>
                <a:ea typeface="Times New Roman"/>
              </a:rPr>
              <a:t>- </a:t>
            </a:r>
            <a:r>
              <a:rPr lang="ar-SA" dirty="0">
                <a:latin typeface="Tahoma"/>
                <a:ea typeface="Times New Roman"/>
              </a:rPr>
              <a:t>موقعیت هایی را که با این عادت در ارتباط هستند عوض کنید و یا از آن ها دوری کنید </a:t>
            </a:r>
            <a:endParaRPr lang="en-US" dirty="0" smtClean="0">
              <a:latin typeface="Tahoma"/>
              <a:ea typeface="Times New Roman"/>
            </a:endParaRPr>
          </a:p>
          <a:p>
            <a:pPr marL="0" indent="0" algn="r" rtl="1">
              <a:buNone/>
            </a:pPr>
            <a:r>
              <a:rPr lang="en-US" dirty="0">
                <a:latin typeface="Tahoma"/>
                <a:ea typeface="Times New Roman"/>
              </a:rPr>
              <a:t>- </a:t>
            </a:r>
            <a:r>
              <a:rPr lang="ar-SA" dirty="0">
                <a:latin typeface="Tahoma"/>
                <a:ea typeface="Times New Roman"/>
              </a:rPr>
              <a:t>در کودک به خاطر جویدن ناخن ایجاد ترس نکنید زیرا این عمل در کودک اضطراب به وجود می آورد و باعث تشدید جویدن ناخن می شود . </a:t>
            </a:r>
            <a:endParaRPr lang="en-US" dirty="0"/>
          </a:p>
        </p:txBody>
      </p:sp>
    </p:spTree>
    <p:extLst>
      <p:ext uri="{BB962C8B-B14F-4D97-AF65-F5344CB8AC3E}">
        <p14:creationId xmlns:p14="http://schemas.microsoft.com/office/powerpoint/2010/main" val="20478174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801</TotalTime>
  <Words>1205</Words>
  <Application>Microsoft Office PowerPoint</Application>
  <PresentationFormat>On-screen Show (4:3)</PresentationFormat>
  <Paragraphs>101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Winter</vt:lpstr>
      <vt:lpstr>به نام خدا دانشگاه شهرکرد</vt:lpstr>
      <vt:lpstr>ناخن جویدن </vt:lpstr>
      <vt:lpstr>سن شیوع </vt:lpstr>
      <vt:lpstr>عوارض ناخن جویدن </vt:lpstr>
      <vt:lpstr>وکسلر با تحقیق روی تعدادی از کودکان مبتلا به این اختلال سه علت را برای آن بیان کرده است که عبارتند از </vt:lpstr>
      <vt:lpstr>مهم ترین علت های ناخن جوی  </vt:lpstr>
      <vt:lpstr>عوامل موثر در پیدایش ناخن جویدن </vt:lpstr>
      <vt:lpstr>درمان</vt:lpstr>
      <vt:lpstr>راهکارها و پیشنهاداتی برای رفع ناخن جوی در کودکان </vt:lpstr>
      <vt:lpstr>مکیدن انگشت </vt:lpstr>
      <vt:lpstr>انگشتان خوشمزه</vt:lpstr>
      <vt:lpstr>عوارض انگشت مکیدن</vt:lpstr>
      <vt:lpstr> علت انگشت مکیدن</vt:lpstr>
      <vt:lpstr>راهبردهاي مقابله با انگشت مکيدن</vt:lpstr>
      <vt:lpstr>ترک عادت انگشت مکیدن</vt:lpstr>
      <vt:lpstr>شیوه های درمان</vt:lpstr>
      <vt:lpstr>شب ادراری</vt:lpstr>
      <vt:lpstr>تعریف شب ادراری</vt:lpstr>
      <vt:lpstr>شیوع</vt:lpstr>
      <vt:lpstr>انـــواع شب ادرارى در كـــــودكان </vt:lpstr>
      <vt:lpstr>عـــوامل موثــــر در بــــــروز شب ادرارى  </vt:lpstr>
      <vt:lpstr>درمان شب ادراری </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mohsen</cp:lastModifiedBy>
  <cp:revision>42</cp:revision>
  <dcterms:created xsi:type="dcterms:W3CDTF">2013-08-22T19:16:00Z</dcterms:created>
  <dcterms:modified xsi:type="dcterms:W3CDTF">2016-05-15T13:55:34Z</dcterms:modified>
</cp:coreProperties>
</file>