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57" r:id="rId3"/>
    <p:sldId id="259" r:id="rId4"/>
    <p:sldId id="268" r:id="rId5"/>
    <p:sldId id="269" r:id="rId6"/>
    <p:sldId id="270" r:id="rId7"/>
    <p:sldId id="271" r:id="rId8"/>
    <p:sldId id="272" r:id="rId9"/>
    <p:sldId id="276" r:id="rId10"/>
    <p:sldId id="273" r:id="rId11"/>
    <p:sldId id="274" r:id="rId12"/>
    <p:sldId id="261" r:id="rId13"/>
    <p:sldId id="275" r:id="rId14"/>
    <p:sldId id="262" r:id="rId15"/>
    <p:sldId id="263" r:id="rId16"/>
    <p:sldId id="264" r:id="rId17"/>
    <p:sldId id="265" r:id="rId18"/>
    <p:sldId id="266" r:id="rId19"/>
    <p:sldId id="277" r:id="rId2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48DB447-E6E8-493C-A480-23AD3B4B1DC9}">
          <p14:sldIdLst>
            <p14:sldId id="267"/>
            <p14:sldId id="257"/>
            <p14:sldId id="259"/>
            <p14:sldId id="268"/>
            <p14:sldId id="269"/>
            <p14:sldId id="270"/>
            <p14:sldId id="271"/>
            <p14:sldId id="272"/>
            <p14:sldId id="276"/>
            <p14:sldId id="273"/>
            <p14:sldId id="274"/>
            <p14:sldId id="261"/>
            <p14:sldId id="275"/>
            <p14:sldId id="262"/>
            <p14:sldId id="263"/>
            <p14:sldId id="264"/>
            <p14:sldId id="265"/>
            <p14:sldId id="26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71C85-E730-4DE4-87E7-FC18CA12337B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8EA9E3AA-8FED-4CDC-9F27-618B5F7DB1F9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پرستیژ</a:t>
          </a:r>
          <a:endParaRPr lang="fa-IR" dirty="0">
            <a:cs typeface="B Mitra" panose="00000400000000000000" pitchFamily="2" charset="-78"/>
          </a:endParaRPr>
        </a:p>
      </dgm:t>
    </dgm:pt>
    <dgm:pt modelId="{4D57A926-84F7-4FB9-B877-8306269F0C17}" type="parTrans" cxnId="{D5C350F6-AF8B-4766-9829-A167C42A2CF2}">
      <dgm:prSet/>
      <dgm:spPr/>
      <dgm:t>
        <a:bodyPr/>
        <a:lstStyle/>
        <a:p>
          <a:pPr rtl="1"/>
          <a:endParaRPr lang="fa-IR"/>
        </a:p>
      </dgm:t>
    </dgm:pt>
    <dgm:pt modelId="{BCCED5F7-1A29-45E6-BE83-D65DF812C991}" type="sibTrans" cxnId="{D5C350F6-AF8B-4766-9829-A167C42A2CF2}">
      <dgm:prSet/>
      <dgm:spPr/>
      <dgm:t>
        <a:bodyPr/>
        <a:lstStyle/>
        <a:p>
          <a:pPr rtl="1"/>
          <a:endParaRPr lang="fa-IR"/>
        </a:p>
      </dgm:t>
    </dgm:pt>
    <dgm:pt modelId="{0BE5C7E4-FE16-4F23-9D5C-6A91F8F58292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ایمنی</a:t>
          </a:r>
          <a:endParaRPr lang="fa-IR" dirty="0">
            <a:cs typeface="B Mitra" panose="00000400000000000000" pitchFamily="2" charset="-78"/>
          </a:endParaRPr>
        </a:p>
      </dgm:t>
    </dgm:pt>
    <dgm:pt modelId="{24D6B94D-7FDB-4E6F-9F79-1D4DC54CF449}" type="parTrans" cxnId="{919C2A62-2413-4292-94EA-BCAAAA8CF0CE}">
      <dgm:prSet/>
      <dgm:spPr/>
      <dgm:t>
        <a:bodyPr/>
        <a:lstStyle/>
        <a:p>
          <a:pPr rtl="1"/>
          <a:endParaRPr lang="fa-IR"/>
        </a:p>
      </dgm:t>
    </dgm:pt>
    <dgm:pt modelId="{2CBCE02D-EDAE-424E-BAAE-7A83EF9A07BD}" type="sibTrans" cxnId="{919C2A62-2413-4292-94EA-BCAAAA8CF0CE}">
      <dgm:prSet/>
      <dgm:spPr/>
      <dgm:t>
        <a:bodyPr/>
        <a:lstStyle/>
        <a:p>
          <a:pPr rtl="1"/>
          <a:endParaRPr lang="fa-IR"/>
        </a:p>
      </dgm:t>
    </dgm:pt>
    <dgm:pt modelId="{EEEA30F8-1F62-4337-9C64-668635CBD8C0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شایسته و دلفریب</a:t>
          </a:r>
          <a:endParaRPr lang="fa-IR" dirty="0">
            <a:cs typeface="B Mitra" panose="00000400000000000000" pitchFamily="2" charset="-78"/>
          </a:endParaRPr>
        </a:p>
      </dgm:t>
    </dgm:pt>
    <dgm:pt modelId="{1F8090BA-190D-47E7-8255-BACE94656C95}" type="parTrans" cxnId="{DB138722-641E-475F-999A-68B91B8091E3}">
      <dgm:prSet/>
      <dgm:spPr/>
      <dgm:t>
        <a:bodyPr/>
        <a:lstStyle/>
        <a:p>
          <a:pPr rtl="1"/>
          <a:endParaRPr lang="fa-IR"/>
        </a:p>
      </dgm:t>
    </dgm:pt>
    <dgm:pt modelId="{69F9789E-2B14-4455-8300-1028D95F7681}" type="sibTrans" cxnId="{DB138722-641E-475F-999A-68B91B8091E3}">
      <dgm:prSet/>
      <dgm:spPr/>
      <dgm:t>
        <a:bodyPr/>
        <a:lstStyle/>
        <a:p>
          <a:pPr rtl="1"/>
          <a:endParaRPr lang="fa-IR"/>
        </a:p>
      </dgm:t>
    </dgm:pt>
    <dgm:pt modelId="{711EC9F7-CBE0-4938-B89A-079566686F94}">
      <dgm:prSet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صمیمی</a:t>
          </a:r>
          <a:endParaRPr lang="fa-IR" dirty="0">
            <a:cs typeface="B Mitra" panose="00000400000000000000" pitchFamily="2" charset="-78"/>
          </a:endParaRPr>
        </a:p>
      </dgm:t>
    </dgm:pt>
    <dgm:pt modelId="{3C04424E-F103-4C45-9110-956E25EF564D}" type="parTrans" cxnId="{1569B933-3086-4125-B0CD-AE82BBCC0ED8}">
      <dgm:prSet/>
      <dgm:spPr/>
      <dgm:t>
        <a:bodyPr/>
        <a:lstStyle/>
        <a:p>
          <a:pPr rtl="1"/>
          <a:endParaRPr lang="fa-IR"/>
        </a:p>
      </dgm:t>
    </dgm:pt>
    <dgm:pt modelId="{5F57A479-D871-41BA-8583-811671BF6481}" type="sibTrans" cxnId="{1569B933-3086-4125-B0CD-AE82BBCC0ED8}">
      <dgm:prSet/>
      <dgm:spPr/>
      <dgm:t>
        <a:bodyPr/>
        <a:lstStyle/>
        <a:p>
          <a:pPr rtl="1"/>
          <a:endParaRPr lang="fa-IR"/>
        </a:p>
      </dgm:t>
    </dgm:pt>
    <dgm:pt modelId="{BB73B69F-48AC-4253-BE7F-F8D43CCA236A}">
      <dgm:prSet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هیجان انگیز</a:t>
          </a:r>
          <a:endParaRPr lang="fa-IR" dirty="0">
            <a:cs typeface="B Mitra" panose="00000400000000000000" pitchFamily="2" charset="-78"/>
          </a:endParaRPr>
        </a:p>
      </dgm:t>
    </dgm:pt>
    <dgm:pt modelId="{742EB92A-58A4-4E66-86C2-50E1910C6355}" type="parTrans" cxnId="{DBE09CF9-74C4-4FEA-8CA3-91189E7E876F}">
      <dgm:prSet/>
      <dgm:spPr/>
      <dgm:t>
        <a:bodyPr/>
        <a:lstStyle/>
        <a:p>
          <a:pPr rtl="1"/>
          <a:endParaRPr lang="fa-IR"/>
        </a:p>
      </dgm:t>
    </dgm:pt>
    <dgm:pt modelId="{1D01890F-C1BA-4873-BAFC-A201ADA8B382}" type="sibTrans" cxnId="{DBE09CF9-74C4-4FEA-8CA3-91189E7E876F}">
      <dgm:prSet/>
      <dgm:spPr/>
      <dgm:t>
        <a:bodyPr/>
        <a:lstStyle/>
        <a:p>
          <a:pPr rtl="1"/>
          <a:endParaRPr lang="fa-IR"/>
        </a:p>
      </dgm:t>
    </dgm:pt>
    <dgm:pt modelId="{99B5FF23-265B-46E7-9252-3B2296CC133A}" type="pres">
      <dgm:prSet presAssocID="{E9E71C85-E730-4DE4-87E7-FC18CA12337B}" presName="linearFlow" presStyleCnt="0">
        <dgm:presLayoutVars>
          <dgm:dir val="rev"/>
          <dgm:resizeHandles val="exact"/>
        </dgm:presLayoutVars>
      </dgm:prSet>
      <dgm:spPr/>
    </dgm:pt>
    <dgm:pt modelId="{B54575FE-95ED-4615-874F-19FDCB6A20BA}" type="pres">
      <dgm:prSet presAssocID="{8EA9E3AA-8FED-4CDC-9F27-618B5F7DB1F9}" presName="composite" presStyleCnt="0"/>
      <dgm:spPr/>
    </dgm:pt>
    <dgm:pt modelId="{49E60D87-BEF7-40E8-9C7F-5D91109BCB62}" type="pres">
      <dgm:prSet presAssocID="{8EA9E3AA-8FED-4CDC-9F27-618B5F7DB1F9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F312492-9B6C-48C2-A56F-78176637D4E9}" type="pres">
      <dgm:prSet presAssocID="{8EA9E3AA-8FED-4CDC-9F27-618B5F7DB1F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27C5953-DBB4-4F06-AA94-C0BA396BE8FE}" type="pres">
      <dgm:prSet presAssocID="{BCCED5F7-1A29-45E6-BE83-D65DF812C991}" presName="spacing" presStyleCnt="0"/>
      <dgm:spPr/>
    </dgm:pt>
    <dgm:pt modelId="{B09BE499-635A-4539-953B-D270050924ED}" type="pres">
      <dgm:prSet presAssocID="{0BE5C7E4-FE16-4F23-9D5C-6A91F8F58292}" presName="composite" presStyleCnt="0"/>
      <dgm:spPr/>
    </dgm:pt>
    <dgm:pt modelId="{A5E2FB57-217B-45BF-A779-E91074CE95F1}" type="pres">
      <dgm:prSet presAssocID="{0BE5C7E4-FE16-4F23-9D5C-6A91F8F58292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870F72C8-77B2-4E48-980E-AEA6403783C6}" type="pres">
      <dgm:prSet presAssocID="{0BE5C7E4-FE16-4F23-9D5C-6A91F8F5829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4724A4-D5AB-4388-9FB8-84E4284991B8}" type="pres">
      <dgm:prSet presAssocID="{2CBCE02D-EDAE-424E-BAAE-7A83EF9A07BD}" presName="spacing" presStyleCnt="0"/>
      <dgm:spPr/>
    </dgm:pt>
    <dgm:pt modelId="{8DE7FEB0-C9CF-4371-9D0A-650A3414393A}" type="pres">
      <dgm:prSet presAssocID="{EEEA30F8-1F62-4337-9C64-668635CBD8C0}" presName="composite" presStyleCnt="0"/>
      <dgm:spPr/>
    </dgm:pt>
    <dgm:pt modelId="{FA9B5982-2808-4C27-8478-332089706ED9}" type="pres">
      <dgm:prSet presAssocID="{EEEA30F8-1F62-4337-9C64-668635CBD8C0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AB4411E-305B-4606-A5E4-72A17FFC6247}" type="pres">
      <dgm:prSet presAssocID="{EEEA30F8-1F62-4337-9C64-668635CBD8C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A7E289-A555-4898-8D2B-F87C0DA02CC2}" type="pres">
      <dgm:prSet presAssocID="{69F9789E-2B14-4455-8300-1028D95F7681}" presName="spacing" presStyleCnt="0"/>
      <dgm:spPr/>
    </dgm:pt>
    <dgm:pt modelId="{69318839-ACF9-45B0-A2D9-3DB2CADBFCEE}" type="pres">
      <dgm:prSet presAssocID="{711EC9F7-CBE0-4938-B89A-079566686F94}" presName="composite" presStyleCnt="0"/>
      <dgm:spPr/>
    </dgm:pt>
    <dgm:pt modelId="{571AE142-37E2-423B-AE64-0B7F566D9C59}" type="pres">
      <dgm:prSet presAssocID="{711EC9F7-CBE0-4938-B89A-079566686F94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469224-1EBD-4486-8DF7-59FFE1207AC3}" type="pres">
      <dgm:prSet presAssocID="{711EC9F7-CBE0-4938-B89A-079566686F9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D1474B-06E5-408E-9461-ABC675278336}" type="pres">
      <dgm:prSet presAssocID="{5F57A479-D871-41BA-8583-811671BF6481}" presName="spacing" presStyleCnt="0"/>
      <dgm:spPr/>
    </dgm:pt>
    <dgm:pt modelId="{11EAE528-367A-4F68-BE35-D5264D52D56D}" type="pres">
      <dgm:prSet presAssocID="{BB73B69F-48AC-4253-BE7F-F8D43CCA236A}" presName="composite" presStyleCnt="0"/>
      <dgm:spPr/>
    </dgm:pt>
    <dgm:pt modelId="{30B73A04-C482-45A9-BBB2-9C98E43BF4CD}" type="pres">
      <dgm:prSet presAssocID="{BB73B69F-48AC-4253-BE7F-F8D43CCA236A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9BA52B-2203-450D-AA3F-2C58CC8636A5}" type="pres">
      <dgm:prSet presAssocID="{BB73B69F-48AC-4253-BE7F-F8D43CCA236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96E288E-5975-42A9-BD17-54800F966841}" type="presOf" srcId="{0BE5C7E4-FE16-4F23-9D5C-6A91F8F58292}" destId="{870F72C8-77B2-4E48-980E-AEA6403783C6}" srcOrd="0" destOrd="0" presId="urn:microsoft.com/office/officeart/2005/8/layout/vList3"/>
    <dgm:cxn modelId="{1569B933-3086-4125-B0CD-AE82BBCC0ED8}" srcId="{E9E71C85-E730-4DE4-87E7-FC18CA12337B}" destId="{711EC9F7-CBE0-4938-B89A-079566686F94}" srcOrd="3" destOrd="0" parTransId="{3C04424E-F103-4C45-9110-956E25EF564D}" sibTransId="{5F57A479-D871-41BA-8583-811671BF6481}"/>
    <dgm:cxn modelId="{D5C350F6-AF8B-4766-9829-A167C42A2CF2}" srcId="{E9E71C85-E730-4DE4-87E7-FC18CA12337B}" destId="{8EA9E3AA-8FED-4CDC-9F27-618B5F7DB1F9}" srcOrd="0" destOrd="0" parTransId="{4D57A926-84F7-4FB9-B877-8306269F0C17}" sibTransId="{BCCED5F7-1A29-45E6-BE83-D65DF812C991}"/>
    <dgm:cxn modelId="{D81FACD0-BBFE-4F02-B306-3837EB019F22}" type="presOf" srcId="{E9E71C85-E730-4DE4-87E7-FC18CA12337B}" destId="{99B5FF23-265B-46E7-9252-3B2296CC133A}" srcOrd="0" destOrd="0" presId="urn:microsoft.com/office/officeart/2005/8/layout/vList3"/>
    <dgm:cxn modelId="{DB138722-641E-475F-999A-68B91B8091E3}" srcId="{E9E71C85-E730-4DE4-87E7-FC18CA12337B}" destId="{EEEA30F8-1F62-4337-9C64-668635CBD8C0}" srcOrd="2" destOrd="0" parTransId="{1F8090BA-190D-47E7-8255-BACE94656C95}" sibTransId="{69F9789E-2B14-4455-8300-1028D95F7681}"/>
    <dgm:cxn modelId="{7D477F87-4874-41FC-90A0-E2CCA4963985}" type="presOf" srcId="{8EA9E3AA-8FED-4CDC-9F27-618B5F7DB1F9}" destId="{0F312492-9B6C-48C2-A56F-78176637D4E9}" srcOrd="0" destOrd="0" presId="urn:microsoft.com/office/officeart/2005/8/layout/vList3"/>
    <dgm:cxn modelId="{DBE09CF9-74C4-4FEA-8CA3-91189E7E876F}" srcId="{E9E71C85-E730-4DE4-87E7-FC18CA12337B}" destId="{BB73B69F-48AC-4253-BE7F-F8D43CCA236A}" srcOrd="4" destOrd="0" parTransId="{742EB92A-58A4-4E66-86C2-50E1910C6355}" sibTransId="{1D01890F-C1BA-4873-BAFC-A201ADA8B382}"/>
    <dgm:cxn modelId="{525048D7-0EB6-4DA3-BF41-44C60D7B6484}" type="presOf" srcId="{BB73B69F-48AC-4253-BE7F-F8D43CCA236A}" destId="{0E9BA52B-2203-450D-AA3F-2C58CC8636A5}" srcOrd="0" destOrd="0" presId="urn:microsoft.com/office/officeart/2005/8/layout/vList3"/>
    <dgm:cxn modelId="{919C2A62-2413-4292-94EA-BCAAAA8CF0CE}" srcId="{E9E71C85-E730-4DE4-87E7-FC18CA12337B}" destId="{0BE5C7E4-FE16-4F23-9D5C-6A91F8F58292}" srcOrd="1" destOrd="0" parTransId="{24D6B94D-7FDB-4E6F-9F79-1D4DC54CF449}" sibTransId="{2CBCE02D-EDAE-424E-BAAE-7A83EF9A07BD}"/>
    <dgm:cxn modelId="{5E5B6CD5-EC89-426C-A663-65BFBFED044C}" type="presOf" srcId="{711EC9F7-CBE0-4938-B89A-079566686F94}" destId="{81469224-1EBD-4486-8DF7-59FFE1207AC3}" srcOrd="0" destOrd="0" presId="urn:microsoft.com/office/officeart/2005/8/layout/vList3"/>
    <dgm:cxn modelId="{465C10DC-D5E4-4C64-8B02-2B49934395AB}" type="presOf" srcId="{EEEA30F8-1F62-4337-9C64-668635CBD8C0}" destId="{1AB4411E-305B-4606-A5E4-72A17FFC6247}" srcOrd="0" destOrd="0" presId="urn:microsoft.com/office/officeart/2005/8/layout/vList3"/>
    <dgm:cxn modelId="{0D95CDD4-8DA7-4B69-9DC3-CE34F3BFE255}" type="presParOf" srcId="{99B5FF23-265B-46E7-9252-3B2296CC133A}" destId="{B54575FE-95ED-4615-874F-19FDCB6A20BA}" srcOrd="0" destOrd="0" presId="urn:microsoft.com/office/officeart/2005/8/layout/vList3"/>
    <dgm:cxn modelId="{8CDF21C8-71CF-468B-B452-21304FF05CCE}" type="presParOf" srcId="{B54575FE-95ED-4615-874F-19FDCB6A20BA}" destId="{49E60D87-BEF7-40E8-9C7F-5D91109BCB62}" srcOrd="0" destOrd="0" presId="urn:microsoft.com/office/officeart/2005/8/layout/vList3"/>
    <dgm:cxn modelId="{0BDE0BC1-50E2-4892-8C35-C3A1A887D6C4}" type="presParOf" srcId="{B54575FE-95ED-4615-874F-19FDCB6A20BA}" destId="{0F312492-9B6C-48C2-A56F-78176637D4E9}" srcOrd="1" destOrd="0" presId="urn:microsoft.com/office/officeart/2005/8/layout/vList3"/>
    <dgm:cxn modelId="{FC50C829-956C-4604-B06D-2D921AA8C6C6}" type="presParOf" srcId="{99B5FF23-265B-46E7-9252-3B2296CC133A}" destId="{E27C5953-DBB4-4F06-AA94-C0BA396BE8FE}" srcOrd="1" destOrd="0" presId="urn:microsoft.com/office/officeart/2005/8/layout/vList3"/>
    <dgm:cxn modelId="{F0F02F00-A521-4A50-AE71-4056EAC1090A}" type="presParOf" srcId="{99B5FF23-265B-46E7-9252-3B2296CC133A}" destId="{B09BE499-635A-4539-953B-D270050924ED}" srcOrd="2" destOrd="0" presId="urn:microsoft.com/office/officeart/2005/8/layout/vList3"/>
    <dgm:cxn modelId="{EE335792-442B-4783-81E3-0562031A6617}" type="presParOf" srcId="{B09BE499-635A-4539-953B-D270050924ED}" destId="{A5E2FB57-217B-45BF-A779-E91074CE95F1}" srcOrd="0" destOrd="0" presId="urn:microsoft.com/office/officeart/2005/8/layout/vList3"/>
    <dgm:cxn modelId="{8F29571E-10A6-4ADC-9441-7A4D009A81D9}" type="presParOf" srcId="{B09BE499-635A-4539-953B-D270050924ED}" destId="{870F72C8-77B2-4E48-980E-AEA6403783C6}" srcOrd="1" destOrd="0" presId="urn:microsoft.com/office/officeart/2005/8/layout/vList3"/>
    <dgm:cxn modelId="{A17F3C18-BED0-4BD7-875E-303DA6E15B19}" type="presParOf" srcId="{99B5FF23-265B-46E7-9252-3B2296CC133A}" destId="{C04724A4-D5AB-4388-9FB8-84E4284991B8}" srcOrd="3" destOrd="0" presId="urn:microsoft.com/office/officeart/2005/8/layout/vList3"/>
    <dgm:cxn modelId="{4854E7E1-6029-446A-A5D2-44AB3B29FE1E}" type="presParOf" srcId="{99B5FF23-265B-46E7-9252-3B2296CC133A}" destId="{8DE7FEB0-C9CF-4371-9D0A-650A3414393A}" srcOrd="4" destOrd="0" presId="urn:microsoft.com/office/officeart/2005/8/layout/vList3"/>
    <dgm:cxn modelId="{51FBB465-4985-4712-B476-ED9894945A62}" type="presParOf" srcId="{8DE7FEB0-C9CF-4371-9D0A-650A3414393A}" destId="{FA9B5982-2808-4C27-8478-332089706ED9}" srcOrd="0" destOrd="0" presId="urn:microsoft.com/office/officeart/2005/8/layout/vList3"/>
    <dgm:cxn modelId="{C0B85746-CA56-4FA3-8108-D30BCCBA90A7}" type="presParOf" srcId="{8DE7FEB0-C9CF-4371-9D0A-650A3414393A}" destId="{1AB4411E-305B-4606-A5E4-72A17FFC6247}" srcOrd="1" destOrd="0" presId="urn:microsoft.com/office/officeart/2005/8/layout/vList3"/>
    <dgm:cxn modelId="{A9496D5C-4C3D-461E-B54C-00DBCC69B3F0}" type="presParOf" srcId="{99B5FF23-265B-46E7-9252-3B2296CC133A}" destId="{6DA7E289-A555-4898-8D2B-F87C0DA02CC2}" srcOrd="5" destOrd="0" presId="urn:microsoft.com/office/officeart/2005/8/layout/vList3"/>
    <dgm:cxn modelId="{AE7EB481-8555-4426-B56F-FEE8DB8C985A}" type="presParOf" srcId="{99B5FF23-265B-46E7-9252-3B2296CC133A}" destId="{69318839-ACF9-45B0-A2D9-3DB2CADBFCEE}" srcOrd="6" destOrd="0" presId="urn:microsoft.com/office/officeart/2005/8/layout/vList3"/>
    <dgm:cxn modelId="{F0378981-F896-408E-A84B-C8246A98A0D0}" type="presParOf" srcId="{69318839-ACF9-45B0-A2D9-3DB2CADBFCEE}" destId="{571AE142-37E2-423B-AE64-0B7F566D9C59}" srcOrd="0" destOrd="0" presId="urn:microsoft.com/office/officeart/2005/8/layout/vList3"/>
    <dgm:cxn modelId="{76DA955C-7FB3-4CE4-ADD6-4D314C9565AB}" type="presParOf" srcId="{69318839-ACF9-45B0-A2D9-3DB2CADBFCEE}" destId="{81469224-1EBD-4486-8DF7-59FFE1207AC3}" srcOrd="1" destOrd="0" presId="urn:microsoft.com/office/officeart/2005/8/layout/vList3"/>
    <dgm:cxn modelId="{FD925C56-3351-4FD3-8801-0017C7F2CE51}" type="presParOf" srcId="{99B5FF23-265B-46E7-9252-3B2296CC133A}" destId="{F1D1474B-06E5-408E-9461-ABC675278336}" srcOrd="7" destOrd="0" presId="urn:microsoft.com/office/officeart/2005/8/layout/vList3"/>
    <dgm:cxn modelId="{8A7C5D10-4C75-4375-880C-03F8CF761A3F}" type="presParOf" srcId="{99B5FF23-265B-46E7-9252-3B2296CC133A}" destId="{11EAE528-367A-4F68-BE35-D5264D52D56D}" srcOrd="8" destOrd="0" presId="urn:microsoft.com/office/officeart/2005/8/layout/vList3"/>
    <dgm:cxn modelId="{82DBF881-E23A-4107-AB79-580DFD0FE18C}" type="presParOf" srcId="{11EAE528-367A-4F68-BE35-D5264D52D56D}" destId="{30B73A04-C482-45A9-BBB2-9C98E43BF4CD}" srcOrd="0" destOrd="0" presId="urn:microsoft.com/office/officeart/2005/8/layout/vList3"/>
    <dgm:cxn modelId="{F5DDB8F7-F5C4-4078-A68E-58C41089254C}" type="presParOf" srcId="{11EAE528-367A-4F68-BE35-D5264D52D56D}" destId="{0E9BA52B-2203-450D-AA3F-2C58CC8636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12492-9B6C-48C2-A56F-78176637D4E9}">
      <dsp:nvSpPr>
        <dsp:cNvPr id="0" name=""/>
        <dsp:cNvSpPr/>
      </dsp:nvSpPr>
      <dsp:spPr>
        <a:xfrm>
          <a:off x="1015995" y="2253"/>
          <a:ext cx="4849382" cy="82186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362418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Mitra" panose="00000400000000000000" pitchFamily="2" charset="-78"/>
            </a:rPr>
            <a:t>پرستیژ</a:t>
          </a:r>
          <a:endParaRPr lang="fa-IR" sz="3400" kern="1200" dirty="0">
            <a:cs typeface="B Mitra" panose="00000400000000000000" pitchFamily="2" charset="-78"/>
          </a:endParaRPr>
        </a:p>
      </dsp:txBody>
      <dsp:txXfrm>
        <a:off x="1015995" y="2253"/>
        <a:ext cx="4643917" cy="821861"/>
      </dsp:txXfrm>
    </dsp:sp>
    <dsp:sp modelId="{49E60D87-BEF7-40E8-9C7F-5D91109BCB62}">
      <dsp:nvSpPr>
        <dsp:cNvPr id="0" name=""/>
        <dsp:cNvSpPr/>
      </dsp:nvSpPr>
      <dsp:spPr>
        <a:xfrm>
          <a:off x="5454446" y="2253"/>
          <a:ext cx="821861" cy="8218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F72C8-77B2-4E48-980E-AEA6403783C6}">
      <dsp:nvSpPr>
        <dsp:cNvPr id="0" name=""/>
        <dsp:cNvSpPr/>
      </dsp:nvSpPr>
      <dsp:spPr>
        <a:xfrm>
          <a:off x="1015995" y="1069447"/>
          <a:ext cx="4849382" cy="821861"/>
        </a:xfrm>
        <a:prstGeom prst="homePlat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362418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Mitra" panose="00000400000000000000" pitchFamily="2" charset="-78"/>
            </a:rPr>
            <a:t>ایمنی</a:t>
          </a:r>
          <a:endParaRPr lang="fa-IR" sz="3400" kern="1200" dirty="0">
            <a:cs typeface="B Mitra" panose="00000400000000000000" pitchFamily="2" charset="-78"/>
          </a:endParaRPr>
        </a:p>
      </dsp:txBody>
      <dsp:txXfrm>
        <a:off x="1015995" y="1069447"/>
        <a:ext cx="4643917" cy="821861"/>
      </dsp:txXfrm>
    </dsp:sp>
    <dsp:sp modelId="{A5E2FB57-217B-45BF-A779-E91074CE95F1}">
      <dsp:nvSpPr>
        <dsp:cNvPr id="0" name=""/>
        <dsp:cNvSpPr/>
      </dsp:nvSpPr>
      <dsp:spPr>
        <a:xfrm>
          <a:off x="5454446" y="1069447"/>
          <a:ext cx="821861" cy="8218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4411E-305B-4606-A5E4-72A17FFC6247}">
      <dsp:nvSpPr>
        <dsp:cNvPr id="0" name=""/>
        <dsp:cNvSpPr/>
      </dsp:nvSpPr>
      <dsp:spPr>
        <a:xfrm>
          <a:off x="1015995" y="2136641"/>
          <a:ext cx="4849382" cy="821861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362418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Mitra" panose="00000400000000000000" pitchFamily="2" charset="-78"/>
            </a:rPr>
            <a:t>شایسته و دلفریب</a:t>
          </a:r>
          <a:endParaRPr lang="fa-IR" sz="3400" kern="1200" dirty="0">
            <a:cs typeface="B Mitra" panose="00000400000000000000" pitchFamily="2" charset="-78"/>
          </a:endParaRPr>
        </a:p>
      </dsp:txBody>
      <dsp:txXfrm>
        <a:off x="1015995" y="2136641"/>
        <a:ext cx="4643917" cy="821861"/>
      </dsp:txXfrm>
    </dsp:sp>
    <dsp:sp modelId="{FA9B5982-2808-4C27-8478-332089706ED9}">
      <dsp:nvSpPr>
        <dsp:cNvPr id="0" name=""/>
        <dsp:cNvSpPr/>
      </dsp:nvSpPr>
      <dsp:spPr>
        <a:xfrm>
          <a:off x="5454446" y="2136641"/>
          <a:ext cx="821861" cy="8218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69224-1EBD-4486-8DF7-59FFE1207AC3}">
      <dsp:nvSpPr>
        <dsp:cNvPr id="0" name=""/>
        <dsp:cNvSpPr/>
      </dsp:nvSpPr>
      <dsp:spPr>
        <a:xfrm>
          <a:off x="1015995" y="3203834"/>
          <a:ext cx="4849382" cy="821861"/>
        </a:xfrm>
        <a:prstGeom prst="homePlat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362418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Mitra" panose="00000400000000000000" pitchFamily="2" charset="-78"/>
            </a:rPr>
            <a:t>صمیمی</a:t>
          </a:r>
          <a:endParaRPr lang="fa-IR" sz="3400" kern="1200" dirty="0">
            <a:cs typeface="B Mitra" panose="00000400000000000000" pitchFamily="2" charset="-78"/>
          </a:endParaRPr>
        </a:p>
      </dsp:txBody>
      <dsp:txXfrm>
        <a:off x="1015995" y="3203834"/>
        <a:ext cx="4643917" cy="821861"/>
      </dsp:txXfrm>
    </dsp:sp>
    <dsp:sp modelId="{571AE142-37E2-423B-AE64-0B7F566D9C59}">
      <dsp:nvSpPr>
        <dsp:cNvPr id="0" name=""/>
        <dsp:cNvSpPr/>
      </dsp:nvSpPr>
      <dsp:spPr>
        <a:xfrm>
          <a:off x="5454446" y="3203834"/>
          <a:ext cx="821861" cy="82186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BA52B-2203-450D-AA3F-2C58CC8636A5}">
      <dsp:nvSpPr>
        <dsp:cNvPr id="0" name=""/>
        <dsp:cNvSpPr/>
      </dsp:nvSpPr>
      <dsp:spPr>
        <a:xfrm>
          <a:off x="1015995" y="4271028"/>
          <a:ext cx="4849382" cy="821861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362418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Mitra" panose="00000400000000000000" pitchFamily="2" charset="-78"/>
            </a:rPr>
            <a:t>هیجان انگیز</a:t>
          </a:r>
          <a:endParaRPr lang="fa-IR" sz="3400" kern="1200" dirty="0">
            <a:cs typeface="B Mitra" panose="00000400000000000000" pitchFamily="2" charset="-78"/>
          </a:endParaRPr>
        </a:p>
      </dsp:txBody>
      <dsp:txXfrm>
        <a:off x="1015995" y="4271028"/>
        <a:ext cx="4643917" cy="821861"/>
      </dsp:txXfrm>
    </dsp:sp>
    <dsp:sp modelId="{30B73A04-C482-45A9-BBB2-9C98E43BF4CD}">
      <dsp:nvSpPr>
        <dsp:cNvPr id="0" name=""/>
        <dsp:cNvSpPr/>
      </dsp:nvSpPr>
      <dsp:spPr>
        <a:xfrm>
          <a:off x="5454446" y="4271028"/>
          <a:ext cx="821861" cy="82186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0081350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5075176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2781185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4703231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0246621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2931181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113692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2565559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8602021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5148860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608130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5F1B-993D-4B27-B650-99444CD3A4D1}" type="datetimeFigureOut">
              <a:rPr lang="fa-IR" smtClean="0"/>
              <a:t>01/18/1436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5436-47AE-482A-9845-783DCA590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954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3320505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6330"/>
              </p:ext>
            </p:extLst>
          </p:nvPr>
        </p:nvGraphicFramePr>
        <p:xfrm>
          <a:off x="3026535" y="412126"/>
          <a:ext cx="6053071" cy="606612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6053071"/>
              </a:tblGrid>
              <a:tr h="606612">
                <a:tc>
                  <a:txBody>
                    <a:bodyPr/>
                    <a:lstStyle/>
                    <a:p>
                      <a:pPr marL="0" indent="0" algn="ctr" rtl="1">
                        <a:buFont typeface="+mj-lt"/>
                        <a:buNone/>
                      </a:pPr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وسایل</a:t>
                      </a:r>
                      <a:r>
                        <a:rPr lang="fa-IR" sz="2400" b="1" baseline="0" dirty="0" smtClean="0">
                          <a:cs typeface="B Mitra" panose="00000400000000000000" pitchFamily="2" charset="-78"/>
                        </a:rPr>
                        <a:t> ارتباطی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06612">
                <a:tc>
                  <a:txBody>
                    <a:bodyPr/>
                    <a:lstStyle/>
                    <a:p>
                      <a:pPr marL="342900" indent="-342900" algn="just" rtl="1">
                        <a:buFont typeface="+mj-lt"/>
                        <a:buAutoNum type="arabicParenR"/>
                      </a:pPr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تبلیغات (</a:t>
                      </a:r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Advertising</a:t>
                      </a:r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06612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2)</a:t>
                      </a:r>
                      <a:r>
                        <a:rPr lang="fa-IR" sz="2400" b="1" baseline="0" dirty="0" smtClean="0">
                          <a:cs typeface="B Mitra" panose="00000400000000000000" pitchFamily="2" charset="-78"/>
                        </a:rPr>
                        <a:t>  پیشبرد فروش (</a:t>
                      </a:r>
                      <a:r>
                        <a:rPr lang="en-US" sz="2400" b="1" baseline="0" dirty="0" smtClean="0">
                          <a:cs typeface="B Mitra" panose="00000400000000000000" pitchFamily="2" charset="-78"/>
                        </a:rPr>
                        <a:t>Sales promotion</a:t>
                      </a:r>
                      <a:r>
                        <a:rPr lang="fa-IR" sz="2400" b="1" baseline="0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06612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3)</a:t>
                      </a:r>
                      <a:r>
                        <a:rPr lang="fa-IR" sz="2400" b="1" baseline="0" dirty="0" smtClean="0">
                          <a:cs typeface="B Mitra" panose="00000400000000000000" pitchFamily="2" charset="-78"/>
                        </a:rPr>
                        <a:t>  روابط عمومی (</a:t>
                      </a:r>
                      <a:r>
                        <a:rPr lang="en-US" sz="2400" b="1" baseline="0" dirty="0" smtClean="0">
                          <a:cs typeface="B Mitra" panose="00000400000000000000" pitchFamily="2" charset="-78"/>
                        </a:rPr>
                        <a:t>Public Relations</a:t>
                      </a:r>
                      <a:r>
                        <a:rPr lang="fa-IR" sz="2400" b="1" baseline="0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06612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4)  حامی گری (</a:t>
                      </a:r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Sponsorship</a:t>
                      </a:r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06612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5)  خدمات به مشتری (</a:t>
                      </a:r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Customer Services</a:t>
                      </a:r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06612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6)</a:t>
                      </a:r>
                      <a:r>
                        <a:rPr lang="fa-IR" sz="2400" b="1" baseline="0" dirty="0" smtClean="0">
                          <a:cs typeface="B Mitra" panose="00000400000000000000" pitchFamily="2" charset="-78"/>
                        </a:rPr>
                        <a:t>  بازاریابی مستقیم (</a:t>
                      </a:r>
                      <a:r>
                        <a:rPr lang="en-US" sz="2400" b="1" baseline="0" dirty="0" smtClean="0">
                          <a:cs typeface="B Mitra" panose="00000400000000000000" pitchFamily="2" charset="-78"/>
                        </a:rPr>
                        <a:t>Direct Marketing</a:t>
                      </a:r>
                      <a:r>
                        <a:rPr lang="fa-IR" sz="2400" b="1" baseline="0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06612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7)  فروش شخصی</a:t>
                      </a:r>
                      <a:r>
                        <a:rPr lang="fa-IR" sz="2400" b="1" baseline="0" dirty="0" smtClean="0">
                          <a:cs typeface="B Mitra" panose="00000400000000000000" pitchFamily="2" charset="-78"/>
                        </a:rPr>
                        <a:t> (</a:t>
                      </a:r>
                      <a:r>
                        <a:rPr lang="en-US" sz="2400" b="1" baseline="0" dirty="0" smtClean="0">
                          <a:cs typeface="B Mitra" panose="00000400000000000000" pitchFamily="2" charset="-78"/>
                        </a:rPr>
                        <a:t>Personal Selling</a:t>
                      </a:r>
                      <a:r>
                        <a:rPr lang="fa-IR" sz="2400" b="1" baseline="0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06612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8)  رسانه ها و ابزارهای نوین (</a:t>
                      </a:r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New Media &amp; Tools</a:t>
                      </a:r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606612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9)  رویدادها (</a:t>
                      </a:r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Events</a:t>
                      </a:r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)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01136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1110" y="592428"/>
            <a:ext cx="39409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600" b="1" dirty="0" smtClean="0">
                <a:cs typeface="B Mitra" panose="00000400000000000000" pitchFamily="2" charset="-78"/>
              </a:rPr>
              <a:t>استراتژی های ارتباطات</a:t>
            </a: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583" y="1648496"/>
            <a:ext cx="10264463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Push</a:t>
            </a:r>
          </a:p>
          <a:p>
            <a:r>
              <a:rPr lang="fa-IR" sz="2400" b="1" dirty="0" smtClean="0">
                <a:cs typeface="B Mitra" panose="00000400000000000000" pitchFamily="2" charset="-78"/>
              </a:rPr>
              <a:t>این استراتژی بر وسایل ارتباطی مستقیم بازاریابی مانند  فروش شخصی توجه دارد. این استراتژی برای کالاهای کم ارزش و کالاهایی که برای آن ها تقاضایی وجود ندارد، مناسب می باشد.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b="1" dirty="0" smtClean="0">
                <a:cs typeface="B Mitra" panose="00000400000000000000" pitchFamily="2" charset="-78"/>
              </a:rPr>
              <a:t>فروش عطرهای با مرغوبیت پایین در سطح شهر</a:t>
            </a:r>
          </a:p>
          <a:p>
            <a:r>
              <a:rPr lang="en-US" sz="3200" b="1" dirty="0" smtClean="0">
                <a:cs typeface="B Mitra" panose="00000400000000000000" pitchFamily="2" charset="-78"/>
              </a:rPr>
              <a:t>Pull</a:t>
            </a:r>
            <a:endParaRPr lang="fa-IR" sz="3200" b="1" dirty="0" smtClean="0">
              <a:cs typeface="B Mitra" panose="00000400000000000000" pitchFamily="2" charset="-78"/>
            </a:endParaRPr>
          </a:p>
          <a:p>
            <a:r>
              <a:rPr lang="fa-IR" sz="2400" b="1" dirty="0" smtClean="0">
                <a:cs typeface="B Mitra" panose="00000400000000000000" pitchFamily="2" charset="-78"/>
              </a:rPr>
              <a:t>بر وسایل ارتباطی جمعی تاکید دارد مانند تبلیغات رسانه ای. برای کالاها با یک برند مشهور مناسب می باشد. </a:t>
            </a:r>
            <a:endParaRPr lang="fa-IR" sz="2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23415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8995" y="645969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fa-IR" sz="3600" b="1" dirty="0" smtClean="0">
                <a:solidFill>
                  <a:srgbClr val="054200"/>
                </a:solidFill>
                <a:cs typeface="B Mitra" panose="00000400000000000000" pitchFamily="2" charset="-78"/>
              </a:rPr>
              <a:t>اختلالات</a:t>
            </a:r>
            <a:endParaRPr lang="en-US" sz="4400" b="1" dirty="0">
              <a:solidFill>
                <a:srgbClr val="054200"/>
              </a:solidFill>
              <a:cs typeface="B Mitra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6220" y="1865823"/>
            <a:ext cx="10306509" cy="1143008"/>
          </a:xfrm>
          <a:prstGeom prst="roundRect">
            <a:avLst>
              <a:gd name="adj" fmla="val 8196"/>
            </a:avLst>
          </a:prstGeom>
          <a:solidFill>
            <a:srgbClr val="F3FF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sz="2000" b="1" dirty="0" smtClean="0">
                <a:cs typeface="B Mitra" panose="00000400000000000000" pitchFamily="2" charset="-78"/>
              </a:rPr>
              <a:t>کلیه عوامل و پدیده هایی که موجب تضعیف اثربخشی فرآیند ارتباطی می گردد . این اختلالات در تمام زمینه ها و بر روی کلیه اجزای ارتباطی اثر گذار هستند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1989" y="3464417"/>
            <a:ext cx="858074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سازمان فقط سایت الکترنیکی به یک زبان داشته باشد.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عدم آشنایی با محیط مورد نظر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انتخاب رسانه های ارتباطی ناکارآمد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در دسترس نبودن وسایل ارتباطی مناسب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21815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" y="0"/>
            <a:ext cx="459593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90" y="2893454"/>
            <a:ext cx="723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597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001(1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506" y="1747083"/>
            <a:ext cx="82867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09506" y="296214"/>
            <a:ext cx="82867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600" b="1" dirty="0" smtClean="0">
                <a:cs typeface="B Mitra" panose="00000400000000000000" pitchFamily="2" charset="-78"/>
              </a:rPr>
              <a:t>آنچه در واقعیت اتفاق افتاده</a:t>
            </a:r>
            <a:endParaRPr lang="fa-IR" sz="3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819907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0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02287" y="1721325"/>
            <a:ext cx="8319752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2287" y="231820"/>
            <a:ext cx="83197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600" b="1" dirty="0" smtClean="0">
                <a:cs typeface="B Mitra" panose="00000400000000000000" pitchFamily="2" charset="-78"/>
              </a:rPr>
              <a:t>ایتالیایی ها</a:t>
            </a:r>
            <a:endParaRPr lang="fa-IR" sz="3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340443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40924" y="1811510"/>
            <a:ext cx="8293994" cy="4714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40924" y="321970"/>
            <a:ext cx="829399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600" b="1" dirty="0" smtClean="0">
                <a:cs typeface="B Mitra" panose="00000400000000000000" pitchFamily="2" charset="-78"/>
              </a:rPr>
              <a:t>فرانسوی ها</a:t>
            </a:r>
            <a:endParaRPr lang="fa-IR" sz="3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56029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0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924" y="1682688"/>
            <a:ext cx="82939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40924" y="347729"/>
            <a:ext cx="82939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600" b="1" dirty="0" smtClean="0">
                <a:cs typeface="B Mitra" panose="00000400000000000000" pitchFamily="2" charset="-78"/>
              </a:rPr>
              <a:t>ژاپنی ها</a:t>
            </a:r>
            <a:endParaRPr lang="fa-IR" sz="3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13052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0765" y="326786"/>
            <a:ext cx="7648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dirty="0">
                <a:solidFill>
                  <a:srgbClr val="005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یک نظرسنجی در سراسر جهان توسط سازمان ملل انجام شد</a:t>
            </a:r>
            <a:r>
              <a:rPr lang="en-US" sz="2800" b="1" dirty="0">
                <a:solidFill>
                  <a:srgbClr val="005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4868" y="850006"/>
            <a:ext cx="8384146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7030A0"/>
                </a:solidFill>
                <a:cs typeface="B Mitra" panose="00000400000000000000" pitchFamily="2" charset="-78"/>
              </a:rPr>
              <a:t>سوال: بررسی وضعیت کمبود غذا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 لطفا نظر صادقانه خود را در مورد راه حل </a:t>
            </a:r>
            <a:r>
              <a:rPr lang="fa-IR" sz="2400" dirty="0" smtClean="0">
                <a:solidFill>
                  <a:srgbClr val="FF0000"/>
                </a:solidFill>
                <a:cs typeface="B Mitra" panose="00000400000000000000" pitchFamily="2" charset="-78"/>
              </a:rPr>
              <a:t>کمبود غذا </a:t>
            </a:r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در سایر نقاط جهان بیان کنید.</a:t>
            </a:r>
            <a:r>
              <a:rPr lang="en-US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Mitra" panose="00000400000000000000" pitchFamily="2" charset="-78"/>
              </a:rPr>
              <a:t>بررسی شکست بزرگی بود ... چون: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در آفریقا نمی دانستند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“</a:t>
            </a:r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غذا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”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 چه معنی می دهد.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در شرق اروپا نمی دانستند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“</a:t>
            </a:r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صادقانه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”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 چه معنی می دهد.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در غرب اروپا نمی دانستند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“</a:t>
            </a:r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کمبود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”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 چه معنی می دهد.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در کره شمالی نمی دانستند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“</a:t>
            </a:r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نظر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”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 چه معنی می دهد.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در خاورمیانه نمی دانستند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“</a:t>
            </a:r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راه حل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”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 چه معنی می دهد.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در آمریکای جنوبی نمی دانستند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“</a:t>
            </a:r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لطفا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”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 چه معنی می دهد.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در ایالات متحده آمریکا نمی دانستند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“</a:t>
            </a:r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سایر نقاط جهان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”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 چه معنی می دهد. </a:t>
            </a:r>
          </a:p>
        </p:txBody>
      </p:sp>
    </p:spTree>
    <p:extLst>
      <p:ext uri="{BB962C8B-B14F-4D97-AF65-F5344CB8AC3E}">
        <p14:creationId xmlns:p14="http://schemas.microsoft.com/office/powerpoint/2010/main" val="262430988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8" y="0"/>
            <a:ext cx="5997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668" y="2389634"/>
            <a:ext cx="58083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با سپاس از توجه شما</a:t>
            </a:r>
            <a:endParaRPr lang="fa-IR" sz="5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130085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78051" cy="2704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1036" y="3689796"/>
            <a:ext cx="746116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a-IR" sz="4400" dirty="0" smtClean="0">
                <a:solidFill>
                  <a:srgbClr val="0070C0"/>
                </a:solidFill>
                <a:cs typeface="B Mitra" panose="00000400000000000000" pitchFamily="2" charset="-78"/>
              </a:rPr>
              <a:t>ارائه دهنده: امید گمار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a-IR" sz="4400" dirty="0" smtClean="0">
                <a:solidFill>
                  <a:srgbClr val="0070C0"/>
                </a:solidFill>
                <a:cs typeface="B Mitra" panose="00000400000000000000" pitchFamily="2" charset="-78"/>
              </a:rPr>
              <a:t>استاد مربوطه: دکتر منصور معظمی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a-IR" sz="4400" dirty="0" smtClean="0">
                <a:solidFill>
                  <a:srgbClr val="0070C0"/>
                </a:solidFill>
                <a:cs typeface="B Mitra" panose="00000400000000000000" pitchFamily="2" charset="-78"/>
              </a:rPr>
              <a:t>پاییز 93</a:t>
            </a:r>
            <a:endParaRPr lang="fa-IR" sz="4400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0985" y="978793"/>
            <a:ext cx="7521262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600" dirty="0" smtClean="0">
                <a:solidFill>
                  <a:srgbClr val="FF0000"/>
                </a:solidFill>
                <a:cs typeface="B Mitra" panose="00000400000000000000" pitchFamily="2" charset="-78"/>
              </a:rPr>
              <a:t>ارتباطات در بازاریابی بین الملل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Marketing communication</a:t>
            </a:r>
            <a:endParaRPr lang="fa-I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5994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638300" y="3322755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فرستنده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Sender</a:t>
            </a:r>
            <a:r>
              <a:rPr lang="fa-IR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  <a:endParaRPr lang="en-US" sz="14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8039100" y="1722555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گیرنده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کشف رمز می کند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1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11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Receiver</a:t>
            </a:r>
            <a:r>
              <a:rPr lang="fa-IR" sz="11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decodes</a:t>
            </a:r>
            <a:r>
              <a:rPr lang="fa-IR" sz="11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  <a:endParaRPr lang="en-US" sz="11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8982075" y="3322755"/>
            <a:ext cx="1571625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گیرنده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b="1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مفهوم را ایجاد می کند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Receiver</a:t>
            </a:r>
            <a:r>
              <a:rPr lang="fa-IR" sz="1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creates</a:t>
            </a:r>
            <a:r>
              <a:rPr lang="fa-IR" sz="1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meaning</a:t>
            </a:r>
            <a:r>
              <a:rPr lang="fa-IR" sz="1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  <a:endParaRPr lang="en-US" sz="10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210300" y="1722555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انتقال به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 وسیله رسانه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Transmitted</a:t>
            </a:r>
            <a:r>
              <a:rPr lang="fa-IR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on medium</a:t>
            </a:r>
            <a:r>
              <a:rPr lang="fa-IR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a-IR" sz="9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381500" y="1722555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پیام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Message</a:t>
            </a:r>
            <a:r>
              <a:rPr lang="fa-IR" sz="2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552700" y="1722555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رمزگذاری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Encoding</a:t>
            </a:r>
            <a:r>
              <a:rPr lang="fa-IR" sz="20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8039100" y="4999155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رمزگذاری</a:t>
            </a:r>
            <a:endParaRPr lang="fa-IR" sz="24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Encoding</a:t>
            </a:r>
            <a:r>
              <a:rPr lang="fa-IR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  <a:endParaRPr lang="en-US" sz="14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210300" y="4999155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پیام</a:t>
            </a:r>
            <a:endParaRPr lang="fa-IR" sz="14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Message</a:t>
            </a:r>
            <a:r>
              <a:rPr lang="fa-IR" sz="1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  <a:endParaRPr lang="en-US" sz="14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381500" y="4999155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انتقال به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 وسیله رسانه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Transmitted</a:t>
            </a:r>
            <a:r>
              <a:rPr lang="fa-IR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on medium</a:t>
            </a:r>
            <a:r>
              <a:rPr lang="fa-IR" sz="9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a-IR" sz="9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2552700" y="4999155"/>
            <a:ext cx="1447800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 smtClean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فرستنده</a:t>
            </a:r>
            <a:endParaRPr lang="fa-IR" sz="2000" b="1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fa-IR" sz="1600" b="1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رمز گشایی </a:t>
            </a:r>
            <a:r>
              <a:rPr lang="fa-IR" sz="1600" b="1" dirty="0" smtClean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می کند</a:t>
            </a:r>
            <a:endParaRPr lang="fa-IR" sz="1600" b="1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Source</a:t>
            </a:r>
            <a:r>
              <a:rPr lang="fa-IR" sz="12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decodes</a:t>
            </a:r>
            <a:r>
              <a:rPr lang="fa-IR" sz="1200" dirty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(</a:t>
            </a:r>
            <a:endParaRPr lang="en-US" sz="12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 flipH="1">
            <a:off x="7658100" y="568495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H="1">
            <a:off x="5829300" y="568495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H="1">
            <a:off x="4000500" y="568495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Line 17"/>
          <p:cNvSpPr>
            <a:spLocks noChangeShapeType="1"/>
          </p:cNvSpPr>
          <p:nvPr/>
        </p:nvSpPr>
        <p:spPr bwMode="auto">
          <a:xfrm flipH="1">
            <a:off x="2324100" y="568495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 flipV="1">
            <a:off x="2324100" y="461815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 flipH="1">
            <a:off x="2324100" y="240835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 flipH="1" flipV="1">
            <a:off x="2319337" y="2408355"/>
            <a:ext cx="4761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4000500" y="240835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5829300" y="240835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7658100" y="240835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9486900" y="240835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>
            <a:off x="9867900" y="2408355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Line 26"/>
          <p:cNvSpPr>
            <a:spLocks noChangeShapeType="1"/>
          </p:cNvSpPr>
          <p:nvPr/>
        </p:nvSpPr>
        <p:spPr bwMode="auto">
          <a:xfrm>
            <a:off x="9867900" y="461815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27"/>
          <p:cNvSpPr>
            <a:spLocks noChangeShapeType="1"/>
          </p:cNvSpPr>
          <p:nvPr/>
        </p:nvSpPr>
        <p:spPr bwMode="auto">
          <a:xfrm flipH="1">
            <a:off x="9486900" y="568495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 flipV="1">
            <a:off x="6553200" y="3003668"/>
            <a:ext cx="2357438" cy="928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Line 29"/>
          <p:cNvSpPr>
            <a:spLocks noChangeShapeType="1"/>
          </p:cNvSpPr>
          <p:nvPr/>
        </p:nvSpPr>
        <p:spPr bwMode="auto">
          <a:xfrm>
            <a:off x="6553200" y="4075230"/>
            <a:ext cx="1790700" cy="1076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Line 30"/>
          <p:cNvSpPr>
            <a:spLocks noChangeShapeType="1"/>
          </p:cNvSpPr>
          <p:nvPr/>
        </p:nvSpPr>
        <p:spPr bwMode="auto">
          <a:xfrm flipV="1">
            <a:off x="6057900" y="2941755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 flipH="1" flipV="1">
            <a:off x="5372100" y="2941755"/>
            <a:ext cx="381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 flipH="1" flipV="1">
            <a:off x="3771900" y="2941755"/>
            <a:ext cx="1524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Line 33"/>
          <p:cNvSpPr>
            <a:spLocks noChangeShapeType="1"/>
          </p:cNvSpPr>
          <p:nvPr/>
        </p:nvSpPr>
        <p:spPr bwMode="auto">
          <a:xfrm flipH="1">
            <a:off x="3195638" y="4084755"/>
            <a:ext cx="2100262" cy="919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 flipH="1">
            <a:off x="5372100" y="4237155"/>
            <a:ext cx="381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Line 35"/>
          <p:cNvSpPr>
            <a:spLocks noChangeShapeType="1"/>
          </p:cNvSpPr>
          <p:nvPr/>
        </p:nvSpPr>
        <p:spPr bwMode="auto">
          <a:xfrm>
            <a:off x="6057900" y="4237155"/>
            <a:ext cx="457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6338888" y="3081455"/>
            <a:ext cx="1500187" cy="493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fa-IR" altLang="en-AU" sz="2000" b="1" dirty="0">
                <a:cs typeface="B Mitra" panose="00000400000000000000" pitchFamily="2" charset="-78"/>
              </a:rPr>
              <a:t>انتقال پیام</a:t>
            </a:r>
          </a:p>
          <a:p>
            <a:pPr algn="ctr" eaLnBrk="0" hangingPunct="0">
              <a:lnSpc>
                <a:spcPct val="80000"/>
              </a:lnSpc>
            </a:pPr>
            <a:r>
              <a:rPr lang="fa-IR" altLang="en-AU" sz="1200" dirty="0">
                <a:cs typeface="B Mitra" panose="00000400000000000000" pitchFamily="2" charset="-78"/>
              </a:rPr>
              <a:t>)</a:t>
            </a:r>
            <a:r>
              <a:rPr lang="en-US" altLang="en-AU" sz="1200" dirty="0">
                <a:cs typeface="B Mitra" panose="00000400000000000000" pitchFamily="2" charset="-78"/>
              </a:rPr>
              <a:t>Transmit</a:t>
            </a:r>
            <a:r>
              <a:rPr lang="fa-IR" altLang="en-AU" sz="1200" dirty="0">
                <a:cs typeface="B Mitra" panose="00000400000000000000" pitchFamily="2" charset="-78"/>
              </a:rPr>
              <a:t> </a:t>
            </a:r>
            <a:r>
              <a:rPr lang="en-US" altLang="en-AU" sz="1200" dirty="0">
                <a:cs typeface="B Mitra" panose="00000400000000000000" pitchFamily="2" charset="-78"/>
              </a:rPr>
              <a:t>Message</a:t>
            </a:r>
            <a:r>
              <a:rPr lang="fa-IR" altLang="en-AU" sz="1200" dirty="0">
                <a:cs typeface="B Mitra" panose="00000400000000000000" pitchFamily="2" charset="-78"/>
              </a:rPr>
              <a:t>(</a:t>
            </a:r>
            <a:endParaRPr lang="en-US" altLang="en-AU" sz="1200" dirty="0">
              <a:cs typeface="B Mitra" panose="00000400000000000000" pitchFamily="2" charset="-78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132945" y="4384792"/>
            <a:ext cx="1366838" cy="6406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anose="00000400000000000000" pitchFamily="2" charset="-78"/>
              </a:rPr>
              <a:t>انتقال باز خور</a:t>
            </a:r>
          </a:p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en-AU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anose="00000400000000000000" pitchFamily="2" charset="-78"/>
              </a:rPr>
              <a:t>)</a:t>
            </a:r>
            <a:r>
              <a:rPr lang="en-US" altLang="en-AU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Mitra" panose="00000400000000000000" pitchFamily="2" charset="-78"/>
              </a:rPr>
              <a:t>Transmit feedback</a:t>
            </a:r>
            <a:r>
              <a:rPr lang="fa-IR" altLang="en-AU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anose="00000400000000000000" pitchFamily="2" charset="-78"/>
              </a:rPr>
              <a:t>(</a:t>
            </a:r>
            <a:endParaRPr lang="en-US" altLang="en-AU" sz="1200" dirty="0">
              <a:effectLst>
                <a:outerShdw blurRad="38100" dist="38100" dir="2700000" algn="tl">
                  <a:srgbClr val="C0C0C0"/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3" name="Striped Right Arrow 72"/>
          <p:cNvSpPr/>
          <p:nvPr/>
        </p:nvSpPr>
        <p:spPr>
          <a:xfrm>
            <a:off x="5267325" y="3003668"/>
            <a:ext cx="1143000" cy="642937"/>
          </a:xfrm>
          <a:prstGeom prst="stripedRightArrow">
            <a:avLst>
              <a:gd name="adj1" fmla="val 54518"/>
              <a:gd name="adj2" fmla="val 57908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Striped Right Arrow 73"/>
          <p:cNvSpPr/>
          <p:nvPr/>
        </p:nvSpPr>
        <p:spPr>
          <a:xfrm flipH="1">
            <a:off x="5481638" y="4360980"/>
            <a:ext cx="1214437" cy="642938"/>
          </a:xfrm>
          <a:prstGeom prst="stripedRightArrow">
            <a:avLst>
              <a:gd name="adj1" fmla="val 54518"/>
              <a:gd name="adj2" fmla="val 57908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295900" y="3703755"/>
            <a:ext cx="1295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 smtClean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اختلالات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cs typeface="B Mitra" panose="00000400000000000000" pitchFamily="2" charset="-78"/>
              </a:rPr>
              <a:t>Noise</a:t>
            </a:r>
            <a:endParaRPr lang="en-US" sz="1200" dirty="0">
              <a:solidFill>
                <a:schemeClr val="tx1"/>
              </a:solidFill>
              <a:latin typeface="Tahoma" pitchFamily="34" charset="0"/>
              <a:cs typeface="B Mitra" panose="000004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24101" y="325892"/>
            <a:ext cx="75438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فرآیند ارتباطات</a:t>
            </a: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372260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3523061"/>
              </p:ext>
            </p:extLst>
          </p:nvPr>
        </p:nvGraphicFramePr>
        <p:xfrm>
          <a:off x="2560033" y="1313645"/>
          <a:ext cx="7292304" cy="509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28810" y="270457"/>
            <a:ext cx="516442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600" b="1" dirty="0" smtClean="0">
                <a:cs typeface="B Mitra" panose="00000400000000000000" pitchFamily="2" charset="-78"/>
              </a:rPr>
              <a:t>فرستنده چه می خواهد بفرستد؟</a:t>
            </a:r>
            <a:endParaRPr lang="fa-IR" sz="3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74586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0502" y="170398"/>
            <a:ext cx="44303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3600" b="1" dirty="0" smtClean="0">
                <a:cs typeface="B Mitra" panose="00000400000000000000" pitchFamily="2" charset="-78"/>
              </a:rPr>
              <a:t>مخاطب کیست؟</a:t>
            </a: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981" y="1190491"/>
            <a:ext cx="10470524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 smtClean="0">
                <a:cs typeface="B Mitra" panose="00000400000000000000" pitchFamily="2" charset="-78"/>
              </a:rPr>
              <a:t>دسته بندی مشتریان: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B Mitra" panose="00000400000000000000" pitchFamily="2" charset="-78"/>
              </a:rPr>
              <a:t>دسته بندی های عمومی</a:t>
            </a:r>
          </a:p>
          <a:p>
            <a:r>
              <a:rPr lang="fa-IR" sz="2800" dirty="0" smtClean="0">
                <a:cs typeface="B Mitra" panose="00000400000000000000" pitchFamily="2" charset="-78"/>
              </a:rPr>
              <a:t>جغرافیایی / دموگرافیک/ اجتماعی/ اقتصادی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B Mitra" panose="00000400000000000000" pitchFamily="2" charset="-78"/>
              </a:rPr>
              <a:t>تقسیم بندی نسل ها</a:t>
            </a:r>
          </a:p>
          <a:p>
            <a:r>
              <a:rPr lang="en-US" sz="2800" dirty="0" smtClean="0">
                <a:cs typeface="B Mitra" panose="00000400000000000000" pitchFamily="2" charset="-78"/>
              </a:rPr>
              <a:t>Baby boomers</a:t>
            </a:r>
          </a:p>
          <a:p>
            <a:r>
              <a:rPr lang="en-US" sz="2800" dirty="0" smtClean="0">
                <a:cs typeface="B Mitra" panose="00000400000000000000" pitchFamily="2" charset="-78"/>
              </a:rPr>
              <a:t>X-generation</a:t>
            </a:r>
          </a:p>
          <a:p>
            <a:r>
              <a:rPr lang="en-US" sz="2800" dirty="0" smtClean="0">
                <a:cs typeface="B Mitra" panose="00000400000000000000" pitchFamily="2" charset="-78"/>
              </a:rPr>
              <a:t>Y-generation</a:t>
            </a:r>
          </a:p>
          <a:p>
            <a:r>
              <a:rPr lang="en-US" sz="2800" dirty="0" smtClean="0">
                <a:cs typeface="B Mitra" panose="00000400000000000000" pitchFamily="2" charset="-78"/>
              </a:rPr>
              <a:t>Z-generation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B Mitra" panose="00000400000000000000" pitchFamily="2" charset="-78"/>
              </a:rPr>
              <a:t>انواع نگرش، فرهنگ، سبک زندگی، طبقات اجتماعی و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B Mitra" panose="00000400000000000000" pitchFamily="2" charset="-78"/>
              </a:rPr>
              <a:t>رویکرد مردانه/ زنانه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B Mitra" panose="00000400000000000000" pitchFamily="2" charset="-78"/>
              </a:rPr>
              <a:t>احساسی/ دیداری/ شنیداری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a-IR" sz="2800" dirty="0"/>
          </a:p>
          <a:p>
            <a:endParaRPr lang="fa-IR" sz="2800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6" y="281177"/>
            <a:ext cx="5430008" cy="40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3964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8" y="373487"/>
            <a:ext cx="10753859" cy="6104586"/>
          </a:xfrm>
          <a:prstGeom prst="rect">
            <a:avLst/>
          </a:prstGeom>
          <a:noFill/>
        </p:spPr>
      </p:pic>
      <p:sp>
        <p:nvSpPr>
          <p:cNvPr id="4" name="Freeform 3"/>
          <p:cNvSpPr>
            <a:spLocks/>
          </p:cNvSpPr>
          <p:nvPr/>
        </p:nvSpPr>
        <p:spPr bwMode="auto">
          <a:xfrm>
            <a:off x="2556120" y="373487"/>
            <a:ext cx="6652273" cy="3052293"/>
          </a:xfrm>
          <a:custGeom>
            <a:avLst/>
            <a:gdLst>
              <a:gd name="T0" fmla="*/ 0 w 6524"/>
              <a:gd name="T1" fmla="*/ 0 h 3252"/>
              <a:gd name="T2" fmla="*/ 1631 w 6524"/>
              <a:gd name="T3" fmla="*/ 3252 h 3252"/>
              <a:gd name="T4" fmla="*/ 4893 w 6524"/>
              <a:gd name="T5" fmla="*/ 3252 h 3252"/>
              <a:gd name="T6" fmla="*/ 6524 w 6524"/>
              <a:gd name="T7" fmla="*/ 0 h 3252"/>
              <a:gd name="T8" fmla="*/ 0 w 6524"/>
              <a:gd name="T9" fmla="*/ 0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4" h="3252">
                <a:moveTo>
                  <a:pt x="0" y="0"/>
                </a:moveTo>
                <a:lnTo>
                  <a:pt x="1631" y="3252"/>
                </a:lnTo>
                <a:lnTo>
                  <a:pt x="4893" y="3252"/>
                </a:lnTo>
                <a:lnTo>
                  <a:pt x="6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a-IR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" y="1043189"/>
            <a:ext cx="12080383" cy="31810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26659" y="3244334"/>
            <a:ext cx="301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kern="1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dirty="0"/>
              <a:t> </a:t>
            </a:r>
          </a:p>
          <a:p>
            <a:pPr algn="just">
              <a:spcAft>
                <a:spcPts val="0"/>
              </a:spcAft>
            </a:pPr>
            <a:endParaRPr lang="en-US" kern="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95459" y="4308730"/>
            <a:ext cx="9177810" cy="2439800"/>
          </a:xfrm>
          <a:custGeom>
            <a:avLst/>
            <a:gdLst>
              <a:gd name="T0" fmla="*/ 0 w 9184"/>
              <a:gd name="T1" fmla="*/ 2808 h 2808"/>
              <a:gd name="T2" fmla="*/ 9184 w 9184"/>
              <a:gd name="T3" fmla="*/ 2808 h 2808"/>
              <a:gd name="T4" fmla="*/ 9184 w 9184"/>
              <a:gd name="T5" fmla="*/ 0 h 2808"/>
              <a:gd name="T6" fmla="*/ 0 w 9184"/>
              <a:gd name="T7" fmla="*/ 0 h 2808"/>
              <a:gd name="T8" fmla="*/ 0 w 9184"/>
              <a:gd name="T9" fmla="*/ 280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84" h="2808">
                <a:moveTo>
                  <a:pt x="0" y="2808"/>
                </a:moveTo>
                <a:lnTo>
                  <a:pt x="9184" y="2808"/>
                </a:lnTo>
                <a:lnTo>
                  <a:pt x="9184" y="0"/>
                </a:lnTo>
                <a:lnTo>
                  <a:pt x="0" y="0"/>
                </a:lnTo>
                <a:lnTo>
                  <a:pt x="0" y="280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a-IR"/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244" y="5291873"/>
            <a:ext cx="317500" cy="304800"/>
          </a:xfrm>
          <a:prstGeom prst="rect">
            <a:avLst/>
          </a:prstGeom>
          <a:noFill/>
        </p:spPr>
      </p:pic>
      <p:sp>
        <p:nvSpPr>
          <p:cNvPr id="18" name="Freeform 17"/>
          <p:cNvSpPr>
            <a:spLocks/>
          </p:cNvSpPr>
          <p:nvPr/>
        </p:nvSpPr>
        <p:spPr bwMode="auto">
          <a:xfrm>
            <a:off x="9950739" y="4805171"/>
            <a:ext cx="625475" cy="223520"/>
          </a:xfrm>
          <a:custGeom>
            <a:avLst/>
            <a:gdLst>
              <a:gd name="T0" fmla="*/ 0 w 985"/>
              <a:gd name="T1" fmla="*/ 0 h 352"/>
              <a:gd name="T2" fmla="*/ 246 w 985"/>
              <a:gd name="T3" fmla="*/ 352 h 352"/>
              <a:gd name="T4" fmla="*/ 738 w 985"/>
              <a:gd name="T5" fmla="*/ 352 h 352"/>
              <a:gd name="T6" fmla="*/ 985 w 985"/>
              <a:gd name="T7" fmla="*/ 0 h 352"/>
              <a:gd name="T8" fmla="*/ 0 w 985"/>
              <a:gd name="T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5" h="352">
                <a:moveTo>
                  <a:pt x="0" y="0"/>
                </a:moveTo>
                <a:lnTo>
                  <a:pt x="246" y="352"/>
                </a:lnTo>
                <a:lnTo>
                  <a:pt x="738" y="352"/>
                </a:lnTo>
                <a:lnTo>
                  <a:pt x="9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a-I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355540" y="5581042"/>
            <a:ext cx="61150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05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0040501" y="5811948"/>
            <a:ext cx="548005" cy="298450"/>
          </a:xfrm>
          <a:custGeom>
            <a:avLst/>
            <a:gdLst>
              <a:gd name="T0" fmla="*/ 0 w 862"/>
              <a:gd name="T1" fmla="*/ 469 h 469"/>
              <a:gd name="T2" fmla="*/ 862 w 862"/>
              <a:gd name="T3" fmla="*/ 469 h 469"/>
              <a:gd name="T4" fmla="*/ 862 w 862"/>
              <a:gd name="T5" fmla="*/ 0 h 469"/>
              <a:gd name="T6" fmla="*/ 0 w 862"/>
              <a:gd name="T7" fmla="*/ 0 h 469"/>
              <a:gd name="T8" fmla="*/ 0 w 862"/>
              <a:gd name="T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469">
                <a:moveTo>
                  <a:pt x="0" y="469"/>
                </a:moveTo>
                <a:lnTo>
                  <a:pt x="862" y="469"/>
                </a:lnTo>
                <a:lnTo>
                  <a:pt x="862" y="0"/>
                </a:lnTo>
                <a:lnTo>
                  <a:pt x="0" y="0"/>
                </a:lnTo>
                <a:lnTo>
                  <a:pt x="0" y="46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a-IR"/>
          </a:p>
        </p:txBody>
      </p:sp>
      <p:sp>
        <p:nvSpPr>
          <p:cNvPr id="22" name="TextBox 21"/>
          <p:cNvSpPr txBox="1"/>
          <p:nvPr/>
        </p:nvSpPr>
        <p:spPr>
          <a:xfrm>
            <a:off x="10576214" y="4658634"/>
            <a:ext cx="161578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High income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Middle income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Lower income</a:t>
            </a:r>
            <a:endParaRPr lang="en-US" dirty="0"/>
          </a:p>
          <a:p>
            <a:pPr algn="l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7807528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28" y="2308283"/>
            <a:ext cx="4270375" cy="3959860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57" y="2326698"/>
            <a:ext cx="4133215" cy="39414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55527" y="1210614"/>
            <a:ext cx="42703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مدل ارتباط مردانه (هدف گرا)</a:t>
            </a:r>
            <a:endParaRPr lang="fa-IR" sz="3200" b="1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857" y="1210615"/>
            <a:ext cx="41341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مدل ارتباط زنانه (رابطه گرا)</a:t>
            </a:r>
            <a:endParaRPr lang="fa-IR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055771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2" y="721217"/>
            <a:ext cx="6980349" cy="54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623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6265" y="528034"/>
            <a:ext cx="309092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600" b="1" dirty="0" smtClean="0">
                <a:cs typeface="B Mitra" panose="00000400000000000000" pitchFamily="2" charset="-78"/>
              </a:rPr>
              <a:t>تحقیقات بازاریابی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2739" y="1738647"/>
            <a:ext cx="941445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Mitra" panose="00000400000000000000" pitchFamily="2" charset="-78"/>
              </a:rPr>
              <a:t>حدود 48% از افراد بالای 18 سال در ایران </a:t>
            </a:r>
            <a:r>
              <a:rPr lang="fa-IR" sz="2800" b="1" dirty="0" smtClean="0">
                <a:cs typeface="B Mitra" panose="00000400000000000000" pitchFamily="2" charset="-78"/>
              </a:rPr>
              <a:t>«خودشان» </a:t>
            </a:r>
            <a:r>
              <a:rPr lang="fa-IR" sz="2400" dirty="0" smtClean="0">
                <a:cs typeface="B Mitra" panose="00000400000000000000" pitchFamily="2" charset="-78"/>
              </a:rPr>
              <a:t>در مورد انتخاب رشته </a:t>
            </a:r>
            <a:r>
              <a:rPr lang="fa-IR" sz="2400" dirty="0" smtClean="0">
                <a:cs typeface="B Mitra" panose="00000400000000000000" pitchFamily="2" charset="-78"/>
              </a:rPr>
              <a:t>و دانشگاه </a:t>
            </a:r>
            <a:r>
              <a:rPr lang="fa-IR" sz="2400" dirty="0" smtClean="0">
                <a:cs typeface="B Mitra" panose="00000400000000000000" pitchFamily="2" charset="-78"/>
              </a:rPr>
              <a:t>خود تصمیم می گیرند.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Mitra" panose="00000400000000000000" pitchFamily="2" charset="-78"/>
              </a:rPr>
              <a:t> 65% تصمیمات نهایی خرید کت وشلوار (مردانه) توسط خانم ها گرفته می شود!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Mitra" panose="00000400000000000000" pitchFamily="2" charset="-78"/>
              </a:rPr>
              <a:t>درصد سفارش </a:t>
            </a:r>
            <a:r>
              <a:rPr lang="fa-IR" sz="2800" b="1" dirty="0" smtClean="0">
                <a:cs typeface="B Mitra" panose="00000400000000000000" pitchFamily="2" charset="-78"/>
              </a:rPr>
              <a:t>«ماهی» </a:t>
            </a:r>
            <a:r>
              <a:rPr lang="fa-IR" sz="2400" dirty="0" smtClean="0">
                <a:cs typeface="B Mitra" panose="00000400000000000000" pitchFamily="2" charset="-78"/>
              </a:rPr>
              <a:t>در رستوران های تهران</a:t>
            </a:r>
            <a:r>
              <a:rPr lang="fa-IR" sz="2400" dirty="0" smtClean="0">
                <a:cs typeface="B Mitra" panose="00000400000000000000" pitchFamily="2" charset="-78"/>
              </a:rPr>
              <a:t>، روزهای </a:t>
            </a:r>
            <a:r>
              <a:rPr lang="fa-IR" sz="2400" dirty="0" smtClean="0">
                <a:cs typeface="B Mitra" panose="00000400000000000000" pitchFamily="2" charset="-78"/>
              </a:rPr>
              <a:t>تعطیل 70% افزایش می یابد.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Mitra" panose="00000400000000000000" pitchFamily="2" charset="-78"/>
              </a:rPr>
              <a:t>65% از افراد بالای 15 سال در ایران «خودشان» در مورد انتخاب پوشاک تصمیم می گیرند. (جمعیت بالای 15 سال ایران حدود 19 میلیون است)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Mitra" panose="00000400000000000000" pitchFamily="2" charset="-78"/>
              </a:rPr>
              <a:t>ایران بالاترین سرانه ی مصرف </a:t>
            </a:r>
            <a:r>
              <a:rPr lang="fa-IR" sz="2800" b="1" dirty="0" smtClean="0">
                <a:cs typeface="B Mitra" panose="00000400000000000000" pitchFamily="2" charset="-78"/>
              </a:rPr>
              <a:t>پارچه مشکی </a:t>
            </a:r>
            <a:r>
              <a:rPr lang="fa-IR" sz="2400" dirty="0" smtClean="0">
                <a:cs typeface="B Mitra" panose="00000400000000000000" pitchFamily="2" charset="-78"/>
              </a:rPr>
              <a:t>در دنیا را دارد.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Mitra" panose="00000400000000000000" pitchFamily="2" charset="-78"/>
              </a:rPr>
              <a:t>هندوستان بالاترین سرانه ی مصرف </a:t>
            </a:r>
            <a:r>
              <a:rPr lang="fa-IR" sz="2800" b="1" dirty="0" smtClean="0">
                <a:cs typeface="B Mitra" panose="00000400000000000000" pitchFamily="2" charset="-78"/>
              </a:rPr>
              <a:t>پارچه رنگی </a:t>
            </a:r>
            <a:r>
              <a:rPr lang="fa-IR" sz="2400" dirty="0" smtClean="0">
                <a:cs typeface="B Mitra" panose="00000400000000000000" pitchFamily="2" charset="-78"/>
              </a:rPr>
              <a:t>را دارد. </a:t>
            </a: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162416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654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 Mitra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omid</cp:lastModifiedBy>
  <cp:revision>43</cp:revision>
  <dcterms:created xsi:type="dcterms:W3CDTF">2014-10-31T17:22:55Z</dcterms:created>
  <dcterms:modified xsi:type="dcterms:W3CDTF">2014-11-10T07:33:14Z</dcterms:modified>
</cp:coreProperties>
</file>