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2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58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F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8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2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7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55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2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3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0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9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9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0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4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9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9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2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7699C6C-1A8E-446B-BD92-F522F17D747E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E529-F13D-43DE-A6A7-836D2A52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7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icrosof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.NET_Framewor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601" y="1203344"/>
            <a:ext cx="9404723" cy="4515067"/>
          </a:xfrm>
        </p:spPr>
        <p:txBody>
          <a:bodyPr/>
          <a:lstStyle/>
          <a:p>
            <a:pPr algn="r" rtl="1"/>
            <a:r>
              <a:rPr lang="fa-IR" sz="3600" b="1" dirty="0" smtClean="0">
                <a:solidFill>
                  <a:srgbClr val="27F00C"/>
                </a:solidFill>
                <a:cs typeface="B Yekan" panose="00000400000000000000" pitchFamily="2" charset="-78"/>
              </a:rPr>
              <a:t>من : </a:t>
            </a:r>
            <a:r>
              <a:rPr lang="fa-IR" sz="3600" dirty="0" smtClean="0">
                <a:cs typeface="B Yekan" panose="00000400000000000000" pitchFamily="2" charset="-78"/>
              </a:rPr>
              <a:t>علی سلیمانی روزبهانی</a:t>
            </a:r>
            <a:br>
              <a:rPr lang="fa-IR" sz="3600" dirty="0" smtClean="0">
                <a:cs typeface="B Yekan" panose="00000400000000000000" pitchFamily="2" charset="-78"/>
              </a:rPr>
            </a:br>
            <a:r>
              <a:rPr lang="fa-IR" sz="3600" b="1" dirty="0" smtClean="0">
                <a:solidFill>
                  <a:srgbClr val="27F00C"/>
                </a:solidFill>
                <a:cs typeface="B Yekan" panose="00000400000000000000" pitchFamily="2" charset="-78"/>
              </a:rPr>
              <a:t>موضوع ارایه من : </a:t>
            </a:r>
            <a:r>
              <a:rPr lang="en-US" sz="3600" dirty="0" smtClean="0">
                <a:cs typeface="B Yekan" panose="00000400000000000000" pitchFamily="2" charset="-78"/>
              </a:rPr>
              <a:t>Microsoft </a:t>
            </a:r>
            <a:r>
              <a:rPr lang="en-US" sz="3600" dirty="0" err="1" smtClean="0">
                <a:cs typeface="B Yekan" panose="00000400000000000000" pitchFamily="2" charset="-78"/>
              </a:rPr>
              <a:t>ASP.Net</a:t>
            </a:r>
            <a:r>
              <a:rPr lang="en-US" sz="3600" dirty="0" smtClean="0">
                <a:cs typeface="B Yekan" panose="00000400000000000000" pitchFamily="2" charset="-78"/>
              </a:rPr>
              <a:t/>
            </a:r>
            <a:br>
              <a:rPr lang="en-US" sz="3600" dirty="0" smtClean="0">
                <a:cs typeface="B Yekan" panose="00000400000000000000" pitchFamily="2" charset="-78"/>
              </a:rPr>
            </a:br>
            <a:r>
              <a:rPr lang="fa-IR" sz="3600" b="1" dirty="0" smtClean="0">
                <a:solidFill>
                  <a:srgbClr val="27F00C"/>
                </a:solidFill>
                <a:cs typeface="B Yekan" panose="00000400000000000000" pitchFamily="2" charset="-78"/>
              </a:rPr>
              <a:t>امروز : </a:t>
            </a:r>
            <a:r>
              <a:rPr lang="fa-IR" sz="3600" dirty="0" smtClean="0">
                <a:cs typeface="B Yekan" panose="00000400000000000000" pitchFamily="2" charset="-78"/>
              </a:rPr>
              <a:t>نوزدهم</a:t>
            </a:r>
            <a:r>
              <a:rPr lang="fa-IR" sz="3600" dirty="0" smtClean="0">
                <a:cs typeface="B Yekan" panose="00000400000000000000" pitchFamily="2" charset="-78"/>
              </a:rPr>
              <a:t> </a:t>
            </a:r>
            <a:r>
              <a:rPr lang="fa-IR" sz="3600" dirty="0" smtClean="0">
                <a:cs typeface="B Yekan" panose="00000400000000000000" pitchFamily="2" charset="-78"/>
              </a:rPr>
              <a:t>اردیبهشت 1395</a:t>
            </a:r>
            <a:br>
              <a:rPr lang="fa-IR" sz="3600" dirty="0" smtClean="0">
                <a:cs typeface="B Yekan" panose="00000400000000000000" pitchFamily="2" charset="-78"/>
              </a:rPr>
            </a:br>
            <a:r>
              <a:rPr lang="fa-IR" sz="3600" b="1" dirty="0" smtClean="0">
                <a:solidFill>
                  <a:srgbClr val="27F00C"/>
                </a:solidFill>
                <a:cs typeface="B Yekan" panose="00000400000000000000" pitchFamily="2" charset="-78"/>
              </a:rPr>
              <a:t>مدت ارایه : </a:t>
            </a:r>
            <a:r>
              <a:rPr lang="fa-IR" sz="3600" dirty="0" smtClean="0">
                <a:cs typeface="B Yekan" panose="00000400000000000000" pitchFamily="2" charset="-78"/>
              </a:rPr>
              <a:t>20 دقیقه</a:t>
            </a:r>
            <a:endParaRPr lang="en-US" sz="36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7712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مزایای</a:t>
            </a:r>
            <a:r>
              <a:rPr lang="fa-IR" sz="4600" dirty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MVC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 fontAlgn="base"/>
            <a:r>
              <a:rPr lang="fa-IR" dirty="0">
                <a:cs typeface="B Yekan" panose="00000400000000000000" pitchFamily="2" charset="-78"/>
              </a:rPr>
              <a:t>مجزا سازی بخش های مختلف نرم افزار</a:t>
            </a:r>
          </a:p>
          <a:p>
            <a:pPr algn="r" rtl="1" fontAlgn="base"/>
            <a:r>
              <a:rPr lang="fa-IR" dirty="0">
                <a:cs typeface="B Yekan" panose="00000400000000000000" pitchFamily="2" charset="-78"/>
              </a:rPr>
              <a:t>کنترل کامل بر روی خروجی های تولید شده </a:t>
            </a:r>
            <a:r>
              <a:rPr lang="en-US" dirty="0">
                <a:cs typeface="B Yekan" panose="00000400000000000000" pitchFamily="2" charset="-78"/>
              </a:rPr>
              <a:t>HTML</a:t>
            </a:r>
          </a:p>
          <a:p>
            <a:pPr algn="r" rtl="1" fontAlgn="base"/>
            <a:r>
              <a:rPr lang="fa-IR" dirty="0" smtClean="0">
                <a:cs typeface="B Yekan" panose="00000400000000000000" pitchFamily="2" charset="-78"/>
              </a:rPr>
              <a:t>مدیریت </a:t>
            </a:r>
            <a:r>
              <a:rPr lang="fa-IR" dirty="0">
                <a:cs typeface="B Yekan" panose="00000400000000000000" pitchFamily="2" charset="-78"/>
              </a:rPr>
              <a:t>بهینه </a:t>
            </a:r>
            <a:r>
              <a:rPr lang="en-US" dirty="0">
                <a:cs typeface="B Yekan" panose="00000400000000000000" pitchFamily="2" charset="-78"/>
              </a:rPr>
              <a:t>URL </a:t>
            </a:r>
            <a:r>
              <a:rPr lang="fa-IR" dirty="0">
                <a:cs typeface="B Yekan" panose="00000400000000000000" pitchFamily="2" charset="-78"/>
              </a:rPr>
              <a:t>ها</a:t>
            </a:r>
          </a:p>
          <a:p>
            <a:pPr algn="r" rtl="1" fontAlgn="base"/>
            <a:r>
              <a:rPr lang="fa-IR" dirty="0">
                <a:cs typeface="B Yekan" panose="00000400000000000000" pitchFamily="2" charset="-78"/>
              </a:rPr>
              <a:t>امکان یکپارچه سازی مناسب با فریم ورک های جاوا اسکریپت</a:t>
            </a:r>
          </a:p>
          <a:p>
            <a:pPr algn="r" rtl="1" fontAlgn="base"/>
            <a:r>
              <a:rPr lang="fa-IR" dirty="0" smtClean="0">
                <a:cs typeface="B Yekan" panose="00000400000000000000" pitchFamily="2" charset="-78"/>
              </a:rPr>
              <a:t>استفاده </a:t>
            </a:r>
            <a:r>
              <a:rPr lang="fa-IR" dirty="0">
                <a:cs typeface="B Yekan" panose="00000400000000000000" pitchFamily="2" charset="-78"/>
              </a:rPr>
              <a:t>از استانداردهای وب</a:t>
            </a:r>
          </a:p>
          <a:p>
            <a:pPr algn="r" rtl="1" fontAlgn="base"/>
            <a:r>
              <a:rPr lang="fa-IR" dirty="0">
                <a:cs typeface="B Yekan" panose="00000400000000000000" pitchFamily="2" charset="-78"/>
              </a:rPr>
              <a:t>قابلیت توسعه پذیری بالا</a:t>
            </a:r>
          </a:p>
          <a:p>
            <a:pPr algn="r" rtl="1"/>
            <a:endParaRPr lang="en-US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688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مزایای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WebForms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 fontAlgn="base"/>
            <a:r>
              <a:rPr lang="fa-IR" sz="2400" dirty="0">
                <a:cs typeface="B Yekan" panose="00000400000000000000" pitchFamily="2" charset="-78"/>
              </a:rPr>
              <a:t>ساختار شبیه به نرم افزارهای تحت ویندوز</a:t>
            </a:r>
          </a:p>
          <a:p>
            <a:pPr algn="r" rtl="1" fontAlgn="base"/>
            <a:r>
              <a:rPr lang="fa-IR" sz="2400" dirty="0">
                <a:cs typeface="B Yekan" panose="00000400000000000000" pitchFamily="2" charset="-78"/>
              </a:rPr>
              <a:t>توسعه سریع نرم افزار</a:t>
            </a:r>
          </a:p>
          <a:p>
            <a:pPr algn="r" rtl="1" fontAlgn="base"/>
            <a:r>
              <a:rPr lang="fa-IR" sz="2400" dirty="0">
                <a:cs typeface="B Yekan" panose="00000400000000000000" pitchFamily="2" charset="-78"/>
              </a:rPr>
              <a:t>امکان استفاده از کنترل های غنی تحت سرور</a:t>
            </a:r>
          </a:p>
          <a:p>
            <a:pPr algn="r" rtl="1"/>
            <a:endParaRPr lang="en-US" sz="24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633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کدوم بهتره ؟ 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MVC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یا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WebForms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/>
              <a:t>در واقع انتخاب هریک از این دو گزینه می تواند برای شما و تیم تان مناسب باشد. اگر شما به دنبال مدیریت کامل بر روی خروجی های صفحات خود </a:t>
            </a:r>
            <a:r>
              <a:rPr lang="fa-IR" sz="2400" dirty="0" smtClean="0"/>
              <a:t>هستید، </a:t>
            </a:r>
            <a:r>
              <a:rPr lang="fa-IR" sz="2400" dirty="0"/>
              <a:t>اگر آدرس های تولید شده صفحات و بهینه سازی موتورهای جستجو برای شما دارای اهمیت است و البته اگر به دنبال استفاده از فریم ورک های جاوا </a:t>
            </a:r>
            <a:r>
              <a:rPr lang="fa-IR" sz="2400" dirty="0" smtClean="0"/>
              <a:t>اسکریپ</a:t>
            </a:r>
            <a:r>
              <a:rPr lang="fa-IR" sz="2400" dirty="0"/>
              <a:t>ت</a:t>
            </a:r>
            <a:r>
              <a:rPr lang="fa-IR" sz="2400" dirty="0" smtClean="0"/>
              <a:t> </a:t>
            </a:r>
            <a:r>
              <a:rPr lang="fa-IR" sz="2400" dirty="0"/>
              <a:t>هستید ، </a:t>
            </a:r>
            <a:r>
              <a:rPr lang="en-US" sz="2400" dirty="0"/>
              <a:t>ASP .NET MVC </a:t>
            </a:r>
            <a:r>
              <a:rPr lang="fa-IR" sz="2400" dirty="0"/>
              <a:t>گزینه مورد نظر شماست.</a:t>
            </a:r>
            <a:br>
              <a:rPr lang="fa-IR" sz="2400" dirty="0"/>
            </a:br>
            <a:r>
              <a:rPr lang="fa-IR" sz="2400" dirty="0"/>
              <a:t>در سوی دیگر اگر شما از ساختارهای نرم افزارهای تحت وب، استانداردهای وب و </a:t>
            </a:r>
            <a:r>
              <a:rPr lang="en-US" sz="2400" dirty="0"/>
              <a:t>HTTP </a:t>
            </a:r>
            <a:r>
              <a:rPr lang="fa-IR" sz="2400" dirty="0"/>
              <a:t>اطلاعاتی ندارید ، ویا اگر به دنبال استفاده از کنترل های مختلف و توسعه نرم افزار به روش رویدادگرا هستید قطعا استفاده از </a:t>
            </a:r>
            <a:r>
              <a:rPr lang="en-US" sz="2400" dirty="0"/>
              <a:t>ASP .NET MVC </a:t>
            </a:r>
            <a:r>
              <a:rPr lang="fa-IR" sz="2400" dirty="0"/>
              <a:t>برای شما مناسب نمی باشد و بهتر است از </a:t>
            </a:r>
            <a:r>
              <a:rPr lang="en-US" sz="2400" dirty="0"/>
              <a:t>ASP .NET Web Form </a:t>
            </a:r>
            <a:r>
              <a:rPr lang="fa-IR" sz="2400" dirty="0"/>
              <a:t>استفاده کنید.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482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نیازمندی های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/>
            <a:r>
              <a:rPr lang="en-US" sz="2800" dirty="0" smtClean="0"/>
              <a:t>Windows OS</a:t>
            </a:r>
          </a:p>
          <a:p>
            <a:pPr algn="r" rtl="1"/>
            <a:r>
              <a:rPr lang="en-US" sz="2800" dirty="0" smtClean="0"/>
              <a:t>IIS Web Server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670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Folder Structure In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27F00C"/>
                </a:solidFill>
              </a:rPr>
              <a:t>App_Browsers</a:t>
            </a:r>
            <a:r>
              <a:rPr lang="en-US" sz="2400" dirty="0" smtClean="0">
                <a:solidFill>
                  <a:srgbClr val="27F00C"/>
                </a:solidFill>
              </a:rPr>
              <a:t> :</a:t>
            </a:r>
            <a:r>
              <a:rPr lang="en-US" dirty="0" smtClean="0"/>
              <a:t> </a:t>
            </a:r>
            <a:r>
              <a:rPr lang="en-US" sz="1800" dirty="0"/>
              <a:t>Contains browser definitions (.</a:t>
            </a:r>
            <a:r>
              <a:rPr lang="en-US" sz="1800" dirty="0">
                <a:solidFill>
                  <a:srgbClr val="27F00C"/>
                </a:solidFill>
              </a:rPr>
              <a:t>browser files</a:t>
            </a:r>
            <a:r>
              <a:rPr lang="en-US" sz="1800" dirty="0"/>
              <a:t>) that ASP.NET uses to identify individual browsers and determine their capabilities. </a:t>
            </a:r>
            <a:endParaRPr lang="en-US" sz="1800" dirty="0" smtClean="0"/>
          </a:p>
          <a:p>
            <a:r>
              <a:rPr lang="en-US" sz="2400" dirty="0" err="1" smtClean="0">
                <a:solidFill>
                  <a:srgbClr val="27F00C"/>
                </a:solidFill>
              </a:rPr>
              <a:t>App_Code</a:t>
            </a:r>
            <a:r>
              <a:rPr lang="en-US" sz="2400" dirty="0" smtClean="0">
                <a:solidFill>
                  <a:srgbClr val="27F00C"/>
                </a:solidFill>
              </a:rPr>
              <a:t> : </a:t>
            </a:r>
            <a:r>
              <a:rPr lang="en-US" sz="1800" dirty="0"/>
              <a:t>Contains source code for </a:t>
            </a:r>
            <a:r>
              <a:rPr lang="en-US" sz="1800" dirty="0">
                <a:solidFill>
                  <a:srgbClr val="27F00C"/>
                </a:solidFill>
              </a:rPr>
              <a:t>shared classes </a:t>
            </a:r>
            <a:r>
              <a:rPr lang="en-US" sz="1800" dirty="0"/>
              <a:t>and </a:t>
            </a:r>
            <a:r>
              <a:rPr lang="en-US" sz="1800" dirty="0">
                <a:solidFill>
                  <a:srgbClr val="27F00C"/>
                </a:solidFill>
              </a:rPr>
              <a:t>business objects </a:t>
            </a:r>
            <a:r>
              <a:rPr lang="en-US" sz="1800" dirty="0"/>
              <a:t>(for example, ..</a:t>
            </a:r>
            <a:r>
              <a:rPr lang="en-US" sz="1800" dirty="0" err="1"/>
              <a:t>cs</a:t>
            </a:r>
            <a:r>
              <a:rPr lang="en-US" sz="1800" dirty="0"/>
              <a:t>, and .</a:t>
            </a:r>
            <a:r>
              <a:rPr lang="en-US" sz="1800" dirty="0" err="1"/>
              <a:t>vb</a:t>
            </a:r>
            <a:r>
              <a:rPr lang="en-US" sz="1800" dirty="0"/>
              <a:t> files) that you want to compile as part of your application. In a dynamically compiled Web site project, ASP.NET compiles the code in the </a:t>
            </a:r>
            <a:r>
              <a:rPr lang="en-US" sz="1800" dirty="0" err="1"/>
              <a:t>App_Code</a:t>
            </a:r>
            <a:r>
              <a:rPr lang="en-US" sz="1800" dirty="0"/>
              <a:t> folder on the initial request to your application. Items in this folder are then recompiled when any changes are detected</a:t>
            </a:r>
            <a:r>
              <a:rPr lang="en-US" sz="1800" dirty="0" smtClean="0"/>
              <a:t>.</a:t>
            </a:r>
          </a:p>
          <a:p>
            <a:r>
              <a:rPr lang="en-US" sz="2400" dirty="0" err="1" smtClean="0">
                <a:solidFill>
                  <a:srgbClr val="27F00C"/>
                </a:solidFill>
              </a:rPr>
              <a:t>App_Data</a:t>
            </a:r>
            <a:r>
              <a:rPr lang="en-US" sz="2400" dirty="0" smtClean="0">
                <a:solidFill>
                  <a:srgbClr val="27F00C"/>
                </a:solidFill>
              </a:rPr>
              <a:t> : </a:t>
            </a:r>
            <a:r>
              <a:rPr lang="en-US" sz="1800" dirty="0"/>
              <a:t>Contains application data files including </a:t>
            </a:r>
            <a:r>
              <a:rPr lang="en-US" sz="1800" dirty="0">
                <a:solidFill>
                  <a:srgbClr val="27F00C"/>
                </a:solidFill>
              </a:rPr>
              <a:t>.</a:t>
            </a:r>
            <a:r>
              <a:rPr lang="en-US" sz="1800" dirty="0" err="1">
                <a:solidFill>
                  <a:srgbClr val="27F00C"/>
                </a:solidFill>
              </a:rPr>
              <a:t>mdf</a:t>
            </a:r>
            <a:r>
              <a:rPr lang="en-US" sz="1800" dirty="0">
                <a:solidFill>
                  <a:srgbClr val="27F00C"/>
                </a:solidFill>
              </a:rPr>
              <a:t> database files, XML files, and other data store files</a:t>
            </a:r>
            <a:r>
              <a:rPr lang="en-US" sz="1800" dirty="0"/>
              <a:t>. The </a:t>
            </a:r>
            <a:r>
              <a:rPr lang="en-US" sz="1800" dirty="0" err="1"/>
              <a:t>App_Data</a:t>
            </a:r>
            <a:r>
              <a:rPr lang="en-US" sz="1800" dirty="0"/>
              <a:t> folder is used by ASP.NET to store an application's local database, such as the database for maintaining membership and role information. </a:t>
            </a:r>
            <a:endParaRPr lang="en-US" sz="1800" dirty="0" smtClean="0"/>
          </a:p>
          <a:p>
            <a:r>
              <a:rPr lang="en-US" sz="2400" dirty="0" err="1" smtClean="0">
                <a:solidFill>
                  <a:srgbClr val="27F00C"/>
                </a:solidFill>
              </a:rPr>
              <a:t>App_GlobalResources</a:t>
            </a:r>
            <a:r>
              <a:rPr lang="en-US" sz="2400" dirty="0" smtClean="0">
                <a:solidFill>
                  <a:srgbClr val="27F00C"/>
                </a:solidFill>
              </a:rPr>
              <a:t> :</a:t>
            </a:r>
            <a:r>
              <a:rPr lang="en-US" dirty="0" smtClean="0"/>
              <a:t> </a:t>
            </a:r>
            <a:r>
              <a:rPr lang="en-US" sz="1800" dirty="0"/>
              <a:t>Contains resources </a:t>
            </a:r>
            <a:r>
              <a:rPr lang="en-US" sz="1800" dirty="0" smtClean="0"/>
              <a:t>(.</a:t>
            </a:r>
            <a:r>
              <a:rPr lang="en-US" sz="1800" dirty="0" err="1" smtClean="0">
                <a:solidFill>
                  <a:srgbClr val="27F00C"/>
                </a:solidFill>
              </a:rPr>
              <a:t>resx</a:t>
            </a:r>
            <a:r>
              <a:rPr lang="en-US" sz="1800" dirty="0" smtClean="0"/>
              <a:t> and </a:t>
            </a:r>
            <a:r>
              <a:rPr lang="en-US" sz="1800" dirty="0"/>
              <a:t>.resources files) that are compiled into </a:t>
            </a:r>
            <a:r>
              <a:rPr lang="en-US" sz="1800" dirty="0">
                <a:solidFill>
                  <a:srgbClr val="27F00C"/>
                </a:solidFill>
              </a:rPr>
              <a:t>assemblies</a:t>
            </a:r>
            <a:r>
              <a:rPr lang="en-US" sz="1800" dirty="0"/>
              <a:t> with global scope. Resources in the </a:t>
            </a:r>
            <a:r>
              <a:rPr lang="en-US" sz="1800" dirty="0" err="1"/>
              <a:t>App_GlobalResources</a:t>
            </a:r>
            <a:r>
              <a:rPr lang="en-US" sz="1800" dirty="0"/>
              <a:t> folder are strongly typed and can be accessed programmatically. </a:t>
            </a:r>
          </a:p>
        </p:txBody>
      </p:sp>
    </p:spTree>
    <p:extLst>
      <p:ext uri="{BB962C8B-B14F-4D97-AF65-F5344CB8AC3E}">
        <p14:creationId xmlns:p14="http://schemas.microsoft.com/office/powerpoint/2010/main" val="39212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r>
              <a:rPr lang="en-US" sz="4600" dirty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Folder Structure In </a:t>
            </a:r>
            <a:r>
              <a:rPr lang="en-US" sz="4600" dirty="0" err="1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27F00C"/>
                </a:solidFill>
              </a:rPr>
              <a:t>App_LocalResources</a:t>
            </a:r>
            <a:r>
              <a:rPr lang="en-US" sz="2400" dirty="0" smtClean="0">
                <a:solidFill>
                  <a:srgbClr val="27F00C"/>
                </a:solidFill>
              </a:rPr>
              <a:t> :</a:t>
            </a:r>
            <a:r>
              <a:rPr lang="en-US" dirty="0" smtClean="0"/>
              <a:t> </a:t>
            </a:r>
            <a:r>
              <a:rPr lang="en-US" sz="1800" dirty="0"/>
              <a:t>Contains resources (.</a:t>
            </a:r>
            <a:r>
              <a:rPr lang="en-US" sz="1800" dirty="0" err="1">
                <a:solidFill>
                  <a:srgbClr val="27F00C"/>
                </a:solidFill>
              </a:rPr>
              <a:t>resx</a:t>
            </a:r>
            <a:r>
              <a:rPr lang="en-US" sz="1800" dirty="0"/>
              <a:t> and .resources files) that are associated with </a:t>
            </a:r>
            <a:r>
              <a:rPr lang="en-US" sz="1800" dirty="0">
                <a:solidFill>
                  <a:srgbClr val="27F00C"/>
                </a:solidFill>
              </a:rPr>
              <a:t>a specific page, user control, or master page</a:t>
            </a:r>
            <a:r>
              <a:rPr lang="en-US" sz="1800" dirty="0"/>
              <a:t> in an </a:t>
            </a:r>
            <a:r>
              <a:rPr lang="en-US" sz="1800" dirty="0" smtClean="0"/>
              <a:t>application</a:t>
            </a:r>
          </a:p>
          <a:p>
            <a:r>
              <a:rPr lang="en-US" sz="2400" dirty="0" err="1" smtClean="0">
                <a:solidFill>
                  <a:srgbClr val="27F00C"/>
                </a:solidFill>
              </a:rPr>
              <a:t>App_Themes</a:t>
            </a:r>
            <a:r>
              <a:rPr lang="en-US" sz="2400" dirty="0" smtClean="0">
                <a:solidFill>
                  <a:srgbClr val="27F00C"/>
                </a:solidFill>
              </a:rPr>
              <a:t> :</a:t>
            </a:r>
            <a:r>
              <a:rPr lang="en-US" dirty="0" smtClean="0">
                <a:solidFill>
                  <a:srgbClr val="27F00C"/>
                </a:solidFill>
              </a:rPr>
              <a:t> </a:t>
            </a:r>
            <a:r>
              <a:rPr lang="en-US" sz="1800" dirty="0"/>
              <a:t>Contains a collection of files (.</a:t>
            </a:r>
            <a:r>
              <a:rPr lang="en-US" sz="1800" dirty="0">
                <a:solidFill>
                  <a:srgbClr val="27F00C"/>
                </a:solidFill>
              </a:rPr>
              <a:t>skin</a:t>
            </a:r>
            <a:r>
              <a:rPr lang="en-US" sz="1800" dirty="0"/>
              <a:t> and .</a:t>
            </a:r>
            <a:r>
              <a:rPr lang="en-US" sz="1800" dirty="0" err="1">
                <a:solidFill>
                  <a:srgbClr val="27F00C"/>
                </a:solidFill>
              </a:rPr>
              <a:t>css</a:t>
            </a:r>
            <a:r>
              <a:rPr lang="en-US" sz="1800" dirty="0">
                <a:solidFill>
                  <a:srgbClr val="27F00C"/>
                </a:solidFill>
              </a:rPr>
              <a:t> files</a:t>
            </a:r>
            <a:r>
              <a:rPr lang="en-US" sz="1800" dirty="0"/>
              <a:t>, as well as </a:t>
            </a:r>
            <a:r>
              <a:rPr lang="en-US" sz="1800" dirty="0">
                <a:solidFill>
                  <a:srgbClr val="27F00C"/>
                </a:solidFill>
              </a:rPr>
              <a:t>image files and generic resources</a:t>
            </a:r>
            <a:r>
              <a:rPr lang="en-US" sz="1800" dirty="0"/>
              <a:t>) that define the appearance of ASP.NET Web pages and controls</a:t>
            </a:r>
            <a:r>
              <a:rPr lang="en-US" sz="1800" dirty="0" smtClean="0"/>
              <a:t>.</a:t>
            </a:r>
          </a:p>
          <a:p>
            <a:r>
              <a:rPr lang="en-US" sz="2400" dirty="0" smtClean="0">
                <a:solidFill>
                  <a:srgbClr val="27F00C"/>
                </a:solidFill>
              </a:rPr>
              <a:t>Bin :</a:t>
            </a:r>
            <a:r>
              <a:rPr lang="en-US" dirty="0" smtClean="0">
                <a:solidFill>
                  <a:srgbClr val="27F00C"/>
                </a:solidFill>
              </a:rPr>
              <a:t> </a:t>
            </a:r>
            <a:r>
              <a:rPr lang="en-US" sz="1800" dirty="0"/>
              <a:t>Contains compiled assemblies (.</a:t>
            </a:r>
            <a:r>
              <a:rPr lang="en-US" sz="1800" dirty="0" err="1">
                <a:solidFill>
                  <a:srgbClr val="27F00C"/>
                </a:solidFill>
              </a:rPr>
              <a:t>dll</a:t>
            </a:r>
            <a:r>
              <a:rPr lang="en-US" sz="1800" dirty="0">
                <a:solidFill>
                  <a:srgbClr val="27F00C"/>
                </a:solidFill>
              </a:rPr>
              <a:t> files</a:t>
            </a:r>
            <a:r>
              <a:rPr lang="en-US" sz="1800" dirty="0"/>
              <a:t>) for </a:t>
            </a:r>
            <a:r>
              <a:rPr lang="en-US" sz="1800" dirty="0">
                <a:solidFill>
                  <a:srgbClr val="27F00C"/>
                </a:solidFill>
              </a:rPr>
              <a:t>controls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27F00C"/>
                </a:solidFill>
              </a:rPr>
              <a:t>components</a:t>
            </a:r>
            <a:r>
              <a:rPr lang="en-US" sz="1800" dirty="0"/>
              <a:t>, or other code that you want to reference in your application. Any classes represented by code in the Bin folder are automatically referenced in your application. </a:t>
            </a:r>
          </a:p>
        </p:txBody>
      </p:sp>
    </p:spTree>
    <p:extLst>
      <p:ext uri="{BB962C8B-B14F-4D97-AF65-F5344CB8AC3E}">
        <p14:creationId xmlns:p14="http://schemas.microsoft.com/office/powerpoint/2010/main" val="15608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Code Behind Model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 tooltip="Microsoft"/>
              </a:rPr>
              <a:t>Microsoft</a:t>
            </a:r>
            <a:r>
              <a:rPr lang="en-US" sz="2400" dirty="0"/>
              <a:t> recommends dealing with dynamic program code by using the code-behind model, which places this code in a separate file or in a specially designated script tag. Code-behind files typically have names like </a:t>
            </a:r>
            <a:r>
              <a:rPr lang="en-US" sz="2400" i="1" dirty="0" err="1"/>
              <a:t>MyPage.aspx.cs</a:t>
            </a:r>
            <a:r>
              <a:rPr lang="en-US" sz="2400" dirty="0"/>
              <a:t> or </a:t>
            </a:r>
            <a:r>
              <a:rPr lang="en-US" sz="2400" i="1" dirty="0" err="1"/>
              <a:t>MyPage.aspx.vb</a:t>
            </a:r>
            <a:r>
              <a:rPr lang="en-US" sz="2400" dirty="0"/>
              <a:t> while the page file is </a:t>
            </a:r>
            <a:r>
              <a:rPr lang="en-US" sz="2400" i="1" dirty="0" smtClean="0"/>
              <a:t>MyPage.aspx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043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B Yekan" panose="00000400000000000000" pitchFamily="2" charset="-78"/>
              </a:rPr>
              <a:t>بریم یه مثال عملی ببینیم !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B Yeka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200" dirty="0" smtClean="0">
                <a:cs typeface="B Yekan" panose="00000400000000000000" pitchFamily="2" charset="-78"/>
              </a:rPr>
              <a:t>نرم افزار </a:t>
            </a:r>
            <a:r>
              <a:rPr lang="en-US" sz="3200" dirty="0" smtClean="0">
                <a:cs typeface="B Yekan" panose="00000400000000000000" pitchFamily="2" charset="-78"/>
              </a:rPr>
              <a:t>Visual Studio</a:t>
            </a:r>
            <a:r>
              <a:rPr lang="fa-IR" sz="3200" dirty="0" smtClean="0">
                <a:cs typeface="B Yekan" panose="00000400000000000000" pitchFamily="2" charset="-78"/>
              </a:rPr>
              <a:t> رو باز میکنیم ....</a:t>
            </a:r>
            <a:endParaRPr lang="en-US" sz="32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516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r>
              <a:rPr lang="en-US" sz="2400" b="1" dirty="0"/>
              <a:t>ASP</a:t>
            </a:r>
            <a:r>
              <a:rPr lang="en-US" sz="2400" dirty="0"/>
              <a:t>.</a:t>
            </a:r>
            <a:r>
              <a:rPr lang="en-US" sz="2400" b="1" dirty="0"/>
              <a:t>NET</a:t>
            </a:r>
            <a:r>
              <a:rPr lang="en-US" sz="2400" dirty="0"/>
              <a:t> is an </a:t>
            </a:r>
            <a:r>
              <a:rPr lang="en-US" sz="2400" dirty="0">
                <a:solidFill>
                  <a:srgbClr val="27F00C"/>
                </a:solidFill>
              </a:rPr>
              <a:t>open-source server-side </a:t>
            </a:r>
            <a:r>
              <a:rPr lang="en-US" sz="2400" dirty="0"/>
              <a:t>web application framework designed for web development to </a:t>
            </a:r>
            <a:r>
              <a:rPr lang="en-US" sz="2400" dirty="0">
                <a:solidFill>
                  <a:srgbClr val="27F00C"/>
                </a:solidFill>
              </a:rPr>
              <a:t>produce dynamic web pages</a:t>
            </a:r>
            <a:r>
              <a:rPr lang="en-US" sz="2400" dirty="0"/>
              <a:t>. It was developed by Microsoft to allow programmers to build dynamic web sites, web applications and web services</a:t>
            </a:r>
            <a:r>
              <a:rPr lang="en-US" sz="2400" dirty="0" smtClean="0"/>
              <a:t>.</a:t>
            </a:r>
          </a:p>
          <a:p>
            <a:r>
              <a:rPr lang="en-US" sz="2800" dirty="0" smtClean="0">
                <a:solidFill>
                  <a:srgbClr val="27F00C"/>
                </a:solidFill>
              </a:rPr>
              <a:t>ASP = Active Server Pages</a:t>
            </a:r>
            <a:endParaRPr lang="en-US" sz="2800" dirty="0">
              <a:solidFill>
                <a:srgbClr val="27F0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 Of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ASP </a:t>
            </a:r>
            <a:r>
              <a:rPr lang="en-US" sz="2400" dirty="0"/>
              <a:t>started its life as a public beta (v1.0) in October 1996 as an upgrade to Internet Information Server (IIS) 2.0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ASP used a scripting language, VBScript, as the default language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ASP 2.0 was released on September 1997 as part of IIS 4.0</a:t>
            </a:r>
          </a:p>
          <a:p>
            <a:r>
              <a:rPr lang="en-US" sz="2400" dirty="0"/>
              <a:t>ASP 3.0 was released on November 2000 as part of IIS 5.0</a:t>
            </a:r>
          </a:p>
          <a:p>
            <a:r>
              <a:rPr lang="en-US" sz="2400" dirty="0"/>
              <a:t>After four years of development, and a series of beta releases in 2000 and 2001, ASP.NET 1.0 was released on January 5, 2002 as part of version 1.0 of the </a:t>
            </a:r>
            <a:r>
              <a:rPr lang="en-US" sz="2400" dirty="0">
                <a:hlinkClick r:id="rId2" tooltip=".NET Framework"/>
              </a:rPr>
              <a:t>.NET Framework</a:t>
            </a:r>
            <a:r>
              <a:rPr lang="en-US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1687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مقایسه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و 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PHP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en-US" sz="2400" b="1" dirty="0">
                <a:cs typeface="B Yekan" panose="00000400000000000000" pitchFamily="2" charset="-78"/>
              </a:rPr>
              <a:t>PHP، </a:t>
            </a:r>
            <a:r>
              <a:rPr lang="fa-IR" sz="2400" b="1" dirty="0">
                <a:cs typeface="B Yekan" panose="00000400000000000000" pitchFamily="2" charset="-78"/>
              </a:rPr>
              <a:t>ابزاری متن باز و رایگان</a:t>
            </a:r>
            <a:endParaRPr lang="fa-IR" sz="2400" dirty="0">
              <a:cs typeface="B Yekan" panose="00000400000000000000" pitchFamily="2" charset="-78"/>
            </a:endParaRPr>
          </a:p>
          <a:p>
            <a:pPr algn="r" rtl="1"/>
            <a:r>
              <a:rPr lang="fa-IR" sz="2400" dirty="0">
                <a:cs typeface="B Yekan" panose="00000400000000000000" pitchFamily="2" charset="-78"/>
              </a:rPr>
              <a:t>مزایای </a:t>
            </a:r>
            <a:r>
              <a:rPr lang="en-US" sz="2400" dirty="0">
                <a:cs typeface="B Yekan" panose="00000400000000000000" pitchFamily="2" charset="-78"/>
              </a:rPr>
              <a:t>PHP </a:t>
            </a:r>
            <a:r>
              <a:rPr lang="fa-IR" sz="2400" dirty="0">
                <a:cs typeface="B Yekan" panose="00000400000000000000" pitchFamily="2" charset="-78"/>
              </a:rPr>
              <a:t>در زمینه برنامه نویسی وب و طراحی سایت: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یادگیری آسان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شباهت بالای دستورات به زبان </a:t>
            </a:r>
            <a:r>
              <a:rPr lang="en-US" sz="2000" dirty="0">
                <a:cs typeface="B Yekan" panose="00000400000000000000" pitchFamily="2" charset="-78"/>
              </a:rPr>
              <a:t>C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متن باز بودن و رایگان بودن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مختص طراحی صفحات وب است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سرعت اجرای بالا نسبت به سایر زبان های برنامه نویسی تحت وب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امکان اجرا و استفاده بر روی چند سیستم عامل و پلتفرم مختلف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امکان استفاده از پایگاه داده </a:t>
            </a:r>
            <a:r>
              <a:rPr lang="en-US" sz="2000" dirty="0" smtClean="0">
                <a:cs typeface="B Yekan" panose="00000400000000000000" pitchFamily="2" charset="-78"/>
              </a:rPr>
              <a:t> MySQL </a:t>
            </a:r>
            <a:r>
              <a:rPr lang="fa-IR" sz="2000" dirty="0">
                <a:cs typeface="B Yekan" panose="00000400000000000000" pitchFamily="2" charset="-78"/>
              </a:rPr>
              <a:t>که اینکار باعث افزایش امنیت اطلاعات می شود.</a:t>
            </a:r>
          </a:p>
          <a:p>
            <a:pPr marL="0" indent="0" rtl="1">
              <a:buNone/>
            </a:pPr>
            <a:endParaRPr lang="en-US" sz="24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592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مقایسه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و 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PHP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Yekan" panose="00000400000000000000" pitchFamily="2" charset="-78"/>
              </a:rPr>
              <a:t>مزایای </a:t>
            </a:r>
            <a:r>
              <a:rPr lang="en-US" dirty="0" smtClean="0">
                <a:cs typeface="B Yekan" panose="00000400000000000000" pitchFamily="2" charset="-78"/>
              </a:rPr>
              <a:t> </a:t>
            </a:r>
            <a:r>
              <a:rPr lang="en-US" dirty="0" err="1" smtClean="0">
                <a:cs typeface="B Yekan" panose="00000400000000000000" pitchFamily="2" charset="-78"/>
              </a:rPr>
              <a:t>ASP.Net</a:t>
            </a:r>
            <a:r>
              <a:rPr lang="en-US" dirty="0" smtClean="0">
                <a:cs typeface="B Yekan" panose="00000400000000000000" pitchFamily="2" charset="-78"/>
              </a:rPr>
              <a:t> </a:t>
            </a:r>
            <a:r>
              <a:rPr lang="fa-IR" dirty="0">
                <a:cs typeface="B Yekan" panose="00000400000000000000" pitchFamily="2" charset="-78"/>
              </a:rPr>
              <a:t>در زمینه برنامه نویسی وب و طراحی سایت: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پاسخگویی بهتر به درخواست های کاربر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امکان عیب یابی و رفع خطا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کامپایل شدن صفحات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استفاده از چند زبان برای برنامه نویسی و عدم محدودیت کاربر به استفاده از یک زبان خاص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توسعه تحت .</a:t>
            </a:r>
            <a:r>
              <a:rPr lang="en-US" sz="2000" dirty="0">
                <a:cs typeface="B Yekan" panose="00000400000000000000" pitchFamily="2" charset="-78"/>
              </a:rPr>
              <a:t>Net Framework</a:t>
            </a:r>
          </a:p>
          <a:p>
            <a:pPr lvl="1" algn="r" rtl="1"/>
            <a:r>
              <a:rPr lang="fa-IR" sz="2000" dirty="0">
                <a:cs typeface="B Yekan" panose="00000400000000000000" pitchFamily="2" charset="-78"/>
              </a:rPr>
              <a:t>به دلیل کامپایل شدن صفحات، سرعت اجرای بیشتری دارد.</a:t>
            </a:r>
          </a:p>
          <a:p>
            <a:pPr algn="r" rtl="1"/>
            <a:endParaRPr lang="en-US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114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fa-IR" sz="4600" dirty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یا 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PHP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کدومش بهتره ؟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524025"/>
              </p:ext>
            </p:extLst>
          </p:nvPr>
        </p:nvGraphicFramePr>
        <p:xfrm>
          <a:off x="646113" y="1677988"/>
          <a:ext cx="9807576" cy="50503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69192"/>
                <a:gridCol w="3269192"/>
                <a:gridCol w="3269192"/>
              </a:tblGrid>
              <a:tr h="744076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معیار های ارزیابی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ASP.net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PHP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هزینه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بالا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رایگان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مقیاس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پذیری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 جواب میده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جواب میده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عملکرد و کارایی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بازنده (عملکرد ضعیف ویندوز)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برنده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(عملکرد قوی لینوکس)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پشتیبانی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بازنده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(متن باز نیس)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برنده(متن بازه)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ابزار ها و ویرایشگر ها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Visual studio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 </a:t>
                      </a:r>
                      <a:r>
                        <a:rPr lang="en-US" sz="2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phpStorm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راحتی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در یادگیری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یکم سخته 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C# , VB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راحته 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C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615183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بازار</a:t>
                      </a:r>
                      <a:r>
                        <a:rPr lang="fa-IR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 کار توی ایران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B Nazanin" panose="00000400000000000000" pitchFamily="2" charset="-78"/>
                        </a:rPr>
                        <a:t>خوبه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5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WebForms</a:t>
            </a:r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و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MVC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معماری </a:t>
            </a:r>
            <a:r>
              <a:rPr lang="en-US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Web Forms</a:t>
            </a:r>
            <a:r>
              <a:rPr lang="fa-IR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 : </a:t>
            </a:r>
            <a:r>
              <a:rPr lang="fa-IR" sz="2400" dirty="0" smtClean="0">
                <a:cs typeface="B Yekan" panose="00000400000000000000" pitchFamily="2" charset="-78"/>
              </a:rPr>
              <a:t>به کار گیری این معماری در </a:t>
            </a:r>
            <a:r>
              <a:rPr lang="en-US" sz="2400" dirty="0" smtClean="0">
                <a:cs typeface="B Yekan" panose="00000400000000000000" pitchFamily="2" charset="-78"/>
              </a:rPr>
              <a:t>ASP.net</a:t>
            </a:r>
            <a:r>
              <a:rPr lang="fa-IR" sz="2400" dirty="0">
                <a:cs typeface="B Yekan" panose="00000400000000000000" pitchFamily="2" charset="-78"/>
              </a:rPr>
              <a:t> </a:t>
            </a:r>
            <a:r>
              <a:rPr lang="fa-IR" sz="2400" dirty="0" smtClean="0">
                <a:cs typeface="B Yekan" panose="00000400000000000000" pitchFamily="2" charset="-78"/>
              </a:rPr>
              <a:t>کار ما رو خیلی شبیه به ایجاد اپلیکیشن های ویندوز میکنه چرا که با </a:t>
            </a:r>
            <a:r>
              <a:rPr lang="en-US" sz="2400" dirty="0" smtClean="0">
                <a:cs typeface="B Yekan" panose="00000400000000000000" pitchFamily="2" charset="-78"/>
              </a:rPr>
              <a:t>Event</a:t>
            </a:r>
            <a:r>
              <a:rPr lang="fa-IR" sz="2400" dirty="0" smtClean="0">
                <a:cs typeface="B Yekan" panose="00000400000000000000" pitchFamily="2" charset="-78"/>
              </a:rPr>
              <a:t> کنترل ها سر و کار داریم.</a:t>
            </a:r>
          </a:p>
          <a:p>
            <a:pPr algn="r" rtl="1"/>
            <a:endParaRPr lang="fa-IR" sz="2400" dirty="0">
              <a:cs typeface="B Yekan" panose="00000400000000000000" pitchFamily="2" charset="-78"/>
            </a:endParaRPr>
          </a:p>
          <a:p>
            <a:pPr algn="r" rtl="1"/>
            <a:r>
              <a:rPr lang="fa-IR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معماری </a:t>
            </a:r>
            <a:r>
              <a:rPr lang="en-US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MVC</a:t>
            </a:r>
            <a:r>
              <a:rPr lang="fa-IR" sz="2400" dirty="0" smtClean="0">
                <a:solidFill>
                  <a:srgbClr val="27F00C"/>
                </a:solidFill>
                <a:cs typeface="B Yekan" panose="00000400000000000000" pitchFamily="2" charset="-78"/>
              </a:rPr>
              <a:t> : </a:t>
            </a:r>
            <a:r>
              <a:rPr lang="fa-IR" sz="2400" dirty="0" smtClean="0">
                <a:cs typeface="B Yekan" panose="00000400000000000000" pitchFamily="2" charset="-78"/>
              </a:rPr>
              <a:t>به کار گیری </a:t>
            </a:r>
            <a:r>
              <a:rPr lang="en-US" sz="2400" dirty="0" smtClean="0">
                <a:cs typeface="B Yekan" panose="00000400000000000000" pitchFamily="2" charset="-78"/>
              </a:rPr>
              <a:t>Model , View , Controller</a:t>
            </a:r>
            <a:r>
              <a:rPr lang="fa-IR" sz="2400" dirty="0" smtClean="0">
                <a:cs typeface="B Yekan" panose="00000400000000000000" pitchFamily="2" charset="-78"/>
              </a:rPr>
              <a:t> در </a:t>
            </a:r>
            <a:r>
              <a:rPr lang="en-US" sz="2400" dirty="0" smtClean="0">
                <a:cs typeface="B Yekan" panose="00000400000000000000" pitchFamily="2" charset="-78"/>
              </a:rPr>
              <a:t>ASP.net</a:t>
            </a:r>
            <a:endParaRPr lang="en-US" sz="24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865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مشکلات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ASP.Net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600" dirty="0" err="1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WebForms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678676"/>
            <a:ext cx="9808073" cy="5008728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>
                <a:cs typeface="B Yekan" panose="00000400000000000000" pitchFamily="2" charset="-78"/>
              </a:rPr>
              <a:t> برنامه نویسان دیگر کنترلی بر خروجی </a:t>
            </a:r>
            <a:r>
              <a:rPr lang="en-US" sz="2400" dirty="0" smtClean="0">
                <a:cs typeface="B Yekan" panose="00000400000000000000" pitchFamily="2" charset="-78"/>
              </a:rPr>
              <a:t> HTML </a:t>
            </a:r>
            <a:r>
              <a:rPr lang="fa-IR" sz="2400" dirty="0">
                <a:cs typeface="B Yekan" panose="00000400000000000000" pitchFamily="2" charset="-78"/>
              </a:rPr>
              <a:t>تولید شده از سوی صفحات نداشتند و عملا کنترل های تحت </a:t>
            </a:r>
            <a:r>
              <a:rPr lang="fa-IR" sz="2400" dirty="0" smtClean="0">
                <a:cs typeface="B Yekan" panose="00000400000000000000" pitchFamily="2" charset="-78"/>
              </a:rPr>
              <a:t>سرور</a:t>
            </a:r>
            <a:r>
              <a:rPr lang="en-US" sz="2400" dirty="0" smtClean="0">
                <a:cs typeface="B Yekan" panose="00000400000000000000" pitchFamily="2" charset="-78"/>
              </a:rPr>
              <a:t> (Server </a:t>
            </a:r>
            <a:r>
              <a:rPr lang="en-US" sz="2400" dirty="0">
                <a:cs typeface="B Yekan" panose="00000400000000000000" pitchFamily="2" charset="-78"/>
              </a:rPr>
              <a:t>Controls) </a:t>
            </a:r>
            <a:r>
              <a:rPr lang="fa-IR" sz="2400" dirty="0">
                <a:cs typeface="B Yekan" panose="00000400000000000000" pitchFamily="2" charset="-78"/>
              </a:rPr>
              <a:t>به تولید تگ های غیر استاندارد و استفاده از </a:t>
            </a:r>
            <a:r>
              <a:rPr lang="en-US" sz="2400" dirty="0" smtClean="0">
                <a:cs typeface="B Yekan" panose="00000400000000000000" pitchFamily="2" charset="-78"/>
              </a:rPr>
              <a:t>  In-line Style</a:t>
            </a:r>
            <a:r>
              <a:rPr lang="fa-IR" sz="2400" dirty="0" smtClean="0">
                <a:cs typeface="B Yekan" panose="00000400000000000000" pitchFamily="2" charset="-78"/>
              </a:rPr>
              <a:t>ها </a:t>
            </a:r>
            <a:r>
              <a:rPr lang="fa-IR" sz="2400" dirty="0">
                <a:cs typeface="B Yekan" panose="00000400000000000000" pitchFamily="2" charset="-78"/>
              </a:rPr>
              <a:t>می پرداختند. همچنین تولید کدهای </a:t>
            </a:r>
            <a:r>
              <a:rPr lang="en-US" sz="2400" dirty="0" smtClean="0">
                <a:cs typeface="B Yekan" panose="00000400000000000000" pitchFamily="2" charset="-78"/>
              </a:rPr>
              <a:t> JavaScript </a:t>
            </a:r>
            <a:r>
              <a:rPr lang="fa-IR" sz="2400" dirty="0">
                <a:cs typeface="B Yekan" panose="00000400000000000000" pitchFamily="2" charset="-78"/>
              </a:rPr>
              <a:t>با توجه به ساختار نامگذاری نامناسب </a:t>
            </a:r>
            <a:r>
              <a:rPr lang="en-US" sz="2400" dirty="0" smtClean="0">
                <a:cs typeface="B Yekan" panose="00000400000000000000" pitchFamily="2" charset="-78"/>
              </a:rPr>
              <a:t> Server </a:t>
            </a:r>
            <a:r>
              <a:rPr lang="en-US" sz="2400" dirty="0">
                <a:cs typeface="B Yekan" panose="00000400000000000000" pitchFamily="2" charset="-78"/>
              </a:rPr>
              <a:t>Control </a:t>
            </a:r>
            <a:r>
              <a:rPr lang="fa-IR" sz="2400" dirty="0">
                <a:cs typeface="B Yekan" panose="00000400000000000000" pitchFamily="2" charset="-78"/>
              </a:rPr>
              <a:t>ها بسیار سخت و پیچیده می شد. همچنین به جهت پیچیدگی این ساختار و ترکیب شدن خروجی نمایشی صفحات با پیچیدگی های کد نرم افزار عملا امکان </a:t>
            </a:r>
            <a:r>
              <a:rPr lang="en-US" sz="2400" dirty="0" smtClean="0">
                <a:cs typeface="B Yekan" panose="00000400000000000000" pitchFamily="2" charset="-78"/>
              </a:rPr>
              <a:t> Unit </a:t>
            </a:r>
            <a:r>
              <a:rPr lang="en-US" sz="2400" dirty="0">
                <a:cs typeface="B Yekan" panose="00000400000000000000" pitchFamily="2" charset="-78"/>
              </a:rPr>
              <a:t>Test </a:t>
            </a:r>
            <a:r>
              <a:rPr lang="fa-IR" sz="2400" dirty="0">
                <a:cs typeface="B Yekan" panose="00000400000000000000" pitchFamily="2" charset="-78"/>
              </a:rPr>
              <a:t>غیر ممکن شد.</a:t>
            </a:r>
            <a:endParaRPr lang="en-US" sz="24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894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671596" cy="980297"/>
          </a:xfrm>
        </p:spPr>
        <p:txBody>
          <a:bodyPr/>
          <a:lstStyle/>
          <a:p>
            <a:pPr algn="r" rtl="1"/>
            <a:r>
              <a:rPr lang="fa-IR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روش کار </a:t>
            </a:r>
            <a:r>
              <a:rPr lang="en-US" sz="4600" dirty="0" smtClean="0">
                <a:solidFill>
                  <a:srgbClr val="27F00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MVC</a:t>
            </a:r>
            <a:endParaRPr lang="en-US" sz="4600" dirty="0">
              <a:solidFill>
                <a:srgbClr val="27F00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63" y="1433015"/>
            <a:ext cx="3947914" cy="31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39988" y="2107650"/>
            <a:ext cx="687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>
                <a:solidFill>
                  <a:srgbClr val="27F00C"/>
                </a:solidFill>
                <a:cs typeface="B Yekan" panose="00000400000000000000" pitchFamily="2" charset="-78"/>
              </a:rPr>
              <a:t>View</a:t>
            </a:r>
            <a:r>
              <a:rPr lang="en-US" dirty="0">
                <a:cs typeface="B Yekan" panose="00000400000000000000" pitchFamily="2" charset="-78"/>
              </a:rPr>
              <a:t> </a:t>
            </a:r>
            <a:r>
              <a:rPr lang="fa-IR" dirty="0">
                <a:cs typeface="B Yekan" panose="00000400000000000000" pitchFamily="2" charset="-78"/>
              </a:rPr>
              <a:t>مسئولیت ارائه ساختار نمایشی نرم افزار را به عهده دارد و با استفاده از </a:t>
            </a:r>
            <a:r>
              <a:rPr lang="fa-IR" dirty="0">
                <a:solidFill>
                  <a:srgbClr val="27F00C"/>
                </a:solidFill>
                <a:cs typeface="B Yekan" panose="00000400000000000000" pitchFamily="2" charset="-78"/>
              </a:rPr>
              <a:t>ساختارهای </a:t>
            </a:r>
            <a:r>
              <a:rPr lang="en-US" dirty="0">
                <a:solidFill>
                  <a:srgbClr val="27F00C"/>
                </a:solidFill>
                <a:cs typeface="B Yekan" panose="00000400000000000000" pitchFamily="2" charset="-78"/>
              </a:rPr>
              <a:t>HTML </a:t>
            </a:r>
            <a:r>
              <a:rPr lang="fa-IR" dirty="0">
                <a:cs typeface="B Yekan" panose="00000400000000000000" pitchFamily="2" charset="-78"/>
              </a:rPr>
              <a:t>و </a:t>
            </a:r>
            <a:r>
              <a:rPr lang="fa-IR" dirty="0">
                <a:solidFill>
                  <a:srgbClr val="27F00C"/>
                </a:solidFill>
                <a:cs typeface="B Yekan" panose="00000400000000000000" pitchFamily="2" charset="-78"/>
              </a:rPr>
              <a:t>اطلاعات پاس شده از طریق </a:t>
            </a:r>
            <a:r>
              <a:rPr lang="en-US" dirty="0">
                <a:solidFill>
                  <a:srgbClr val="27F00C"/>
                </a:solidFill>
                <a:cs typeface="B Yekan" panose="00000400000000000000" pitchFamily="2" charset="-78"/>
              </a:rPr>
              <a:t>Controller </a:t>
            </a:r>
            <a:r>
              <a:rPr lang="fa-IR" dirty="0">
                <a:cs typeface="B Yekan" panose="00000400000000000000" pitchFamily="2" charset="-78"/>
              </a:rPr>
              <a:t>به ارائه صفحات نمایش اقدام می نماید.</a:t>
            </a:r>
            <a:endParaRPr lang="en-US" dirty="0">
              <a:cs typeface="B Yeka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39988" y="3780430"/>
            <a:ext cx="687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>
                <a:solidFill>
                  <a:srgbClr val="27F00C"/>
                </a:solidFill>
                <a:cs typeface="B Yekan" panose="00000400000000000000" pitchFamily="2" charset="-78"/>
              </a:rPr>
              <a:t>Model</a:t>
            </a:r>
            <a:r>
              <a:rPr lang="en-US" dirty="0">
                <a:cs typeface="B Yekan" panose="00000400000000000000" pitchFamily="2" charset="-78"/>
              </a:rPr>
              <a:t> </a:t>
            </a:r>
            <a:r>
              <a:rPr lang="fa-IR" dirty="0">
                <a:cs typeface="B Yekan" panose="00000400000000000000" pitchFamily="2" charset="-78"/>
              </a:rPr>
              <a:t>به پیاده سازی </a:t>
            </a:r>
            <a:r>
              <a:rPr lang="fa-IR" dirty="0">
                <a:solidFill>
                  <a:srgbClr val="27F00C"/>
                </a:solidFill>
                <a:cs typeface="B Yekan" panose="00000400000000000000" pitchFamily="2" charset="-78"/>
              </a:rPr>
              <a:t>منطق نگهداری داده های سیستم </a:t>
            </a:r>
            <a:r>
              <a:rPr lang="fa-IR" dirty="0">
                <a:cs typeface="B Yekan" panose="00000400000000000000" pitchFamily="2" charset="-78"/>
              </a:rPr>
              <a:t>می پردازد و </a:t>
            </a:r>
            <a:r>
              <a:rPr lang="fa-IR" dirty="0">
                <a:solidFill>
                  <a:srgbClr val="27F00C"/>
                </a:solidFill>
                <a:cs typeface="B Yekan" panose="00000400000000000000" pitchFamily="2" charset="-78"/>
              </a:rPr>
              <a:t>مسئولیت نگهداری اطلاعات</a:t>
            </a:r>
            <a:r>
              <a:rPr lang="fa-IR" dirty="0">
                <a:cs typeface="B Yekan" panose="00000400000000000000" pitchFamily="2" charset="-78"/>
              </a:rPr>
              <a:t> را به عهده دارد.</a:t>
            </a:r>
            <a:endParaRPr lang="en-US" dirty="0">
              <a:cs typeface="B Yeka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4896" y="4947522"/>
            <a:ext cx="7533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>
                <a:solidFill>
                  <a:srgbClr val="27F00C"/>
                </a:solidFill>
                <a:cs typeface="B Yekan" panose="00000400000000000000" pitchFamily="2" charset="-78"/>
              </a:rPr>
              <a:t>Controller</a:t>
            </a:r>
            <a:r>
              <a:rPr lang="en-US" dirty="0">
                <a:cs typeface="B Yekan" panose="00000400000000000000" pitchFamily="2" charset="-78"/>
              </a:rPr>
              <a:t> </a:t>
            </a:r>
            <a:r>
              <a:rPr lang="fa-IR" dirty="0">
                <a:cs typeface="B Yekan" panose="00000400000000000000" pitchFamily="2" charset="-78"/>
              </a:rPr>
              <a:t>ها هم </a:t>
            </a:r>
            <a:r>
              <a:rPr lang="fa-IR" dirty="0">
                <a:solidFill>
                  <a:srgbClr val="27F00C"/>
                </a:solidFill>
                <a:cs typeface="B Yekan" panose="00000400000000000000" pitchFamily="2" charset="-78"/>
              </a:rPr>
              <a:t>وظیفه کنترل کردن درخواست ها و تعامل های کاربران </a:t>
            </a:r>
            <a:r>
              <a:rPr lang="fa-IR" dirty="0">
                <a:cs typeface="B Yekan" panose="00000400000000000000" pitchFamily="2" charset="-78"/>
              </a:rPr>
              <a:t>را به عهده دارند. تمامی درخواست هایی که از </a:t>
            </a:r>
            <a:r>
              <a:rPr lang="en-US" dirty="0">
                <a:cs typeface="B Yekan" panose="00000400000000000000" pitchFamily="2" charset="-78"/>
              </a:rPr>
              <a:t>Client </a:t>
            </a:r>
            <a:r>
              <a:rPr lang="fa-IR" dirty="0">
                <a:cs typeface="B Yekan" panose="00000400000000000000" pitchFamily="2" charset="-78"/>
              </a:rPr>
              <a:t>به سرور منتقل می شوند توسط </a:t>
            </a:r>
            <a:r>
              <a:rPr lang="en-US" dirty="0">
                <a:cs typeface="B Yekan" panose="00000400000000000000" pitchFamily="2" charset="-78"/>
              </a:rPr>
              <a:t>Controller </a:t>
            </a:r>
            <a:r>
              <a:rPr lang="fa-IR" dirty="0">
                <a:cs typeface="B Yekan" panose="00000400000000000000" pitchFamily="2" charset="-78"/>
              </a:rPr>
              <a:t>بررسی و با کنترل نسبت به استفاده از </a:t>
            </a:r>
            <a:r>
              <a:rPr lang="en-US" dirty="0">
                <a:cs typeface="B Yekan" panose="00000400000000000000" pitchFamily="2" charset="-78"/>
              </a:rPr>
              <a:t>Model </a:t>
            </a:r>
            <a:r>
              <a:rPr lang="fa-IR" dirty="0">
                <a:cs typeface="B Yekan" panose="00000400000000000000" pitchFamily="2" charset="-78"/>
              </a:rPr>
              <a:t>مربوطه و نمایش </a:t>
            </a:r>
            <a:r>
              <a:rPr lang="en-US" dirty="0">
                <a:cs typeface="B Yekan" panose="00000400000000000000" pitchFamily="2" charset="-78"/>
              </a:rPr>
              <a:t>View </a:t>
            </a:r>
            <a:r>
              <a:rPr lang="fa-IR" dirty="0">
                <a:cs typeface="B Yekan" panose="00000400000000000000" pitchFamily="2" charset="-78"/>
              </a:rPr>
              <a:t>مرتبط تصمیم گیری می نماید.</a:t>
            </a:r>
            <a:endParaRPr lang="en-US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544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325</TotalTime>
  <Words>783</Words>
  <Application>Microsoft Office PowerPoint</Application>
  <PresentationFormat>Widescreen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 Nazanin</vt:lpstr>
      <vt:lpstr>B Yekan</vt:lpstr>
      <vt:lpstr>Century Gothic</vt:lpstr>
      <vt:lpstr>Tahoma</vt:lpstr>
      <vt:lpstr>Times New Roman</vt:lpstr>
      <vt:lpstr>Wingdings 3</vt:lpstr>
      <vt:lpstr>Ion</vt:lpstr>
      <vt:lpstr>من : علی سلیمانی روزبهانی موضوع ارایه من : Microsoft ASP.Net امروز : نوزدهم اردیبهشت 1395 مدت ارایه : 20 دقیقه</vt:lpstr>
      <vt:lpstr>What is ASP.Net ?</vt:lpstr>
      <vt:lpstr>History Of ASP.Net</vt:lpstr>
      <vt:lpstr>مقایسه ASP.Net  و PHP</vt:lpstr>
      <vt:lpstr>مقایسه ASP.Net  و PHP</vt:lpstr>
      <vt:lpstr>ASP.Net یا PHP کدومش بهتره ؟</vt:lpstr>
      <vt:lpstr>ASP.Net WebForms و ASP.Net MVC</vt:lpstr>
      <vt:lpstr>مشکلات ASP.Net WebForms</vt:lpstr>
      <vt:lpstr>روش کار MVC</vt:lpstr>
      <vt:lpstr>مزایای ASP.Net MVC</vt:lpstr>
      <vt:lpstr>مزایای ASP.Net WebForms</vt:lpstr>
      <vt:lpstr>کدوم بهتره ؟ MVC یا WebForms</vt:lpstr>
      <vt:lpstr>نیازمندی های ASP.Net </vt:lpstr>
      <vt:lpstr>Folder Structure In ASP.Net </vt:lpstr>
      <vt:lpstr>Folder Structure In ASP.Net </vt:lpstr>
      <vt:lpstr>Code Behind Model</vt:lpstr>
      <vt:lpstr>بریم یه مثال عملی ببینیم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Soleimani Roozbahani</dc:creator>
  <cp:lastModifiedBy>Ali Soleimani Roozbahani</cp:lastModifiedBy>
  <cp:revision>23</cp:revision>
  <dcterms:created xsi:type="dcterms:W3CDTF">2016-05-05T14:08:05Z</dcterms:created>
  <dcterms:modified xsi:type="dcterms:W3CDTF">2016-05-08T06:44:31Z</dcterms:modified>
</cp:coreProperties>
</file>