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60" r:id="rId3"/>
    <p:sldId id="261" r:id="rId4"/>
    <p:sldId id="256" r:id="rId5"/>
    <p:sldId id="257" r:id="rId6"/>
    <p:sldId id="258" r:id="rId7"/>
    <p:sldId id="259" r:id="rId8"/>
    <p:sldId id="263" r:id="rId9"/>
    <p:sldId id="264" r:id="rId10"/>
    <p:sldId id="265" r:id="rId11"/>
    <p:sldId id="266" r:id="rId12"/>
    <p:sldId id="283" r:id="rId13"/>
    <p:sldId id="267" r:id="rId14"/>
    <p:sldId id="268" r:id="rId15"/>
    <p:sldId id="269" r:id="rId16"/>
    <p:sldId id="271" r:id="rId17"/>
    <p:sldId id="270" r:id="rId18"/>
    <p:sldId id="272" r:id="rId19"/>
    <p:sldId id="293" r:id="rId20"/>
    <p:sldId id="294" r:id="rId21"/>
    <p:sldId id="274" r:id="rId22"/>
    <p:sldId id="273" r:id="rId23"/>
    <p:sldId id="275" r:id="rId24"/>
    <p:sldId id="276" r:id="rId25"/>
    <p:sldId id="277" r:id="rId26"/>
    <p:sldId id="289" r:id="rId27"/>
    <p:sldId id="279" r:id="rId28"/>
    <p:sldId id="280" r:id="rId29"/>
    <p:sldId id="282" r:id="rId30"/>
    <p:sldId id="285" r:id="rId31"/>
    <p:sldId id="286" r:id="rId32"/>
    <p:sldId id="281" r:id="rId33"/>
    <p:sldId id="287" r:id="rId34"/>
    <p:sldId id="288" r:id="rId35"/>
    <p:sldId id="290" r:id="rId36"/>
    <p:sldId id="292" r:id="rId37"/>
    <p:sldId id="29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4.xml"/><Relationship Id="rId4" Type="http://schemas.openxmlformats.org/officeDocument/2006/relationships/image" Target="../media/image29.png"/></Relationships>
</file>

<file path=ppt/slides/_rels/slide36.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8400"/>
            <a:ext cx="8229600" cy="1143000"/>
          </a:xfrm>
        </p:spPr>
        <p:txBody>
          <a:bodyPr/>
          <a:lstStyle/>
          <a:p>
            <a:r>
              <a:rPr lang="fa-IR" b="1" dirty="0" smtClean="0">
                <a:cs typeface="B Nazanin" pitchFamily="2" charset="-78"/>
              </a:rPr>
              <a:t>پیوست جلسه دوم</a:t>
            </a:r>
            <a:endParaRPr lang="en-US" b="1" dirty="0">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667000" y="1524000"/>
            <a:ext cx="3048000" cy="824753"/>
          </a:xfrm>
          <a:prstGeom prst="rect">
            <a:avLst/>
          </a:prstGeom>
          <a:noFill/>
        </p:spPr>
      </p:pic>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43200" y="3276600"/>
            <a:ext cx="2895600" cy="78351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نادیده گرفتن شکنجه ذهنی</a:t>
            </a:r>
            <a:endParaRPr lang="en-US" dirty="0">
              <a:cs typeface="B Nazanin" pitchFamily="2" charset="-78"/>
            </a:endParaRPr>
          </a:p>
        </p:txBody>
      </p:sp>
      <p:sp>
        <p:nvSpPr>
          <p:cNvPr id="3" name="Content Placeholder 2"/>
          <p:cNvSpPr>
            <a:spLocks noGrp="1"/>
          </p:cNvSpPr>
          <p:nvPr>
            <p:ph idx="1"/>
          </p:nvPr>
        </p:nvSpPr>
        <p:spPr/>
        <p:txBody>
          <a:bodyPr/>
          <a:lstStyle/>
          <a:p>
            <a:pPr algn="r" rtl="1">
              <a:buNone/>
            </a:pPr>
            <a:endParaRPr lang="fa-IR" b="1" dirty="0" smtClean="0">
              <a:cs typeface="B Nazanin" pitchFamily="2" charset="-78"/>
            </a:endParaRPr>
          </a:p>
          <a:p>
            <a:pPr algn="ctr" rtl="1">
              <a:buNone/>
            </a:pPr>
            <a:r>
              <a:rPr lang="fa-IR" b="1" dirty="0" smtClean="0">
                <a:cs typeface="B Nazanin" pitchFamily="2" charset="-78"/>
              </a:rPr>
              <a:t>حاصل ضرب این دو 40 می شود. </a:t>
            </a:r>
          </a:p>
          <a:p>
            <a:pPr algn="r" rtl="1">
              <a:buNone/>
            </a:pPr>
            <a:endParaRPr lang="fa-IR" dirty="0" smtClean="0">
              <a:cs typeface="B Nazanin" pitchFamily="2" charset="-78"/>
            </a:endParaRPr>
          </a:p>
          <a:p>
            <a:pPr algn="r" rtl="1">
              <a:buNone/>
            </a:pPr>
            <a:endParaRPr lang="fa-IR" dirty="0" smtClean="0">
              <a:cs typeface="B Nazanin" pitchFamily="2" charset="-78"/>
            </a:endParaRPr>
          </a:p>
          <a:p>
            <a:pPr algn="ctr" rtl="1">
              <a:buNone/>
            </a:pPr>
            <a:r>
              <a:rPr lang="fa-IR" b="1" dirty="0" smtClean="0">
                <a:cs typeface="B Nazanin" pitchFamily="2" charset="-78"/>
              </a:rPr>
              <a:t>به هر حال </a:t>
            </a:r>
            <a:r>
              <a:rPr lang="fa-IR" b="1" dirty="0" smtClean="0">
                <a:solidFill>
                  <a:srgbClr val="FF0000"/>
                </a:solidFill>
                <a:cs typeface="B Nazanin" pitchFamily="2" charset="-78"/>
              </a:rPr>
              <a:t>غیرممکن</a:t>
            </a:r>
            <a:r>
              <a:rPr lang="fa-IR" b="1" dirty="0" smtClean="0">
                <a:cs typeface="B Nazanin" pitchFamily="2" charset="-78"/>
              </a:rPr>
              <a:t> </a:t>
            </a:r>
            <a:r>
              <a:rPr lang="fa-IR" b="1" dirty="0" smtClean="0">
                <a:cs typeface="B Nazanin" pitchFamily="2" charset="-78"/>
              </a:rPr>
              <a:t>است.  </a:t>
            </a:r>
            <a:endParaRPr lang="en-US" b="1" dirty="0">
              <a:cs typeface="B Nazanin" pitchFamily="2" charset="-78"/>
            </a:endParaRPr>
          </a:p>
        </p:txBody>
      </p:sp>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355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48000" y="3124200"/>
            <a:ext cx="3305175" cy="50460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lnSpc>
                <a:spcPct val="150000"/>
              </a:lnSpc>
              <a:buNone/>
            </a:pPr>
            <a:endParaRPr lang="fa-IR" b="1" dirty="0" smtClean="0">
              <a:cs typeface="B Nazanin" pitchFamily="2" charset="-78"/>
            </a:endParaRPr>
          </a:p>
          <a:p>
            <a:pPr algn="just" rtl="1">
              <a:lnSpc>
                <a:spcPct val="150000"/>
              </a:lnSpc>
              <a:buNone/>
            </a:pPr>
            <a:r>
              <a:rPr lang="fa-IR" b="1" dirty="0" smtClean="0">
                <a:cs typeface="B Nazanin" pitchFamily="2" charset="-78"/>
              </a:rPr>
              <a:t>نوشتن آنچه که بی‌معنی بنظر می‌رسد یک معنی بوجود می‌آورد؛ و انکار چیزی که نامی برای خود به دست آورده است ساده نیست. (عدد زبان علم، توبیاس دانتزیگ)</a:t>
            </a:r>
            <a:endParaRPr lang="en-US" b="1" dirty="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اولین دستاورد اروپایی پس از قرن‌ها</a:t>
            </a:r>
            <a:endParaRPr lang="en-US" dirty="0">
              <a:cs typeface="B Nazanin" pitchFamily="2" charset="-78"/>
            </a:endParaRPr>
          </a:p>
        </p:txBody>
      </p:sp>
      <p:pic>
        <p:nvPicPr>
          <p:cNvPr id="24578" name="Picture 2"/>
          <p:cNvPicPr>
            <a:picLocks noGrp="1" noChangeAspect="1" noChangeArrowheads="1"/>
          </p:cNvPicPr>
          <p:nvPr>
            <p:ph idx="1"/>
          </p:nvPr>
        </p:nvPicPr>
        <p:blipFill>
          <a:blip r:embed="rId2"/>
          <a:srcRect/>
          <a:stretch>
            <a:fillRect/>
          </a:stretch>
        </p:blipFill>
        <p:spPr bwMode="auto">
          <a:xfrm>
            <a:off x="3048000" y="2514600"/>
            <a:ext cx="3260742" cy="1581944"/>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86000" y="2667000"/>
            <a:ext cx="4191000" cy="9525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Scipione</a:t>
            </a:r>
            <a:r>
              <a:rPr lang="en-US" b="1" dirty="0" smtClean="0"/>
              <a:t> del Ferro</a:t>
            </a:r>
            <a:r>
              <a:rPr lang="en-US" dirty="0" smtClean="0"/>
              <a:t> (1465 –1526)</a:t>
            </a:r>
            <a:r>
              <a:rPr lang="fa-IR" dirty="0" smtClean="0"/>
              <a:t/>
            </a:r>
            <a:br>
              <a:rPr lang="fa-IR" dirty="0" smtClean="0"/>
            </a:br>
            <a:r>
              <a:rPr lang="en-US" dirty="0" smtClean="0"/>
              <a:t>Antonio Maria </a:t>
            </a:r>
            <a:r>
              <a:rPr lang="en-US" dirty="0" err="1" smtClean="0"/>
              <a:t>Fior</a:t>
            </a:r>
            <a:r>
              <a:rPr lang="en-US" dirty="0" smtClean="0"/>
              <a:t> </a:t>
            </a:r>
            <a:endParaRPr lang="en-US" dirty="0"/>
          </a:p>
        </p:txBody>
      </p:sp>
      <p:sp>
        <p:nvSpPr>
          <p:cNvPr id="3" name="Content Placeholder 2"/>
          <p:cNvSpPr>
            <a:spLocks noGrp="1"/>
          </p:cNvSpPr>
          <p:nvPr>
            <p:ph idx="1"/>
          </p:nvPr>
        </p:nvSpPr>
        <p:spPr/>
        <p:txBody>
          <a:bodyPr/>
          <a:lstStyle/>
          <a:p>
            <a:pPr algn="r" rtl="1">
              <a:buNone/>
            </a:pPr>
            <a:endParaRPr lang="fa-IR" dirty="0" smtClean="0"/>
          </a:p>
          <a:p>
            <a:pPr algn="r" rtl="1">
              <a:buNone/>
            </a:pPr>
            <a:endParaRPr lang="fa-IR" dirty="0" smtClean="0"/>
          </a:p>
          <a:p>
            <a:pPr algn="ctr" rtl="1">
              <a:lnSpc>
                <a:spcPct val="200000"/>
              </a:lnSpc>
              <a:buNone/>
            </a:pPr>
            <a:r>
              <a:rPr lang="fa-IR" b="1" dirty="0" smtClean="0">
                <a:cs typeface="B Nazanin" pitchFamily="2" charset="-78"/>
              </a:rPr>
              <a:t>یافتن پنهان راه حل مکعبی که با چیز جمع شود عدد می‌شود.</a:t>
            </a:r>
            <a:endParaRPr lang="en-US" b="1" dirty="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smtClean="0"/>
              <a:t>Niccolò</a:t>
            </a:r>
            <a:r>
              <a:rPr lang="en-US" sz="3200" b="1" dirty="0" smtClean="0"/>
              <a:t> Fontana </a:t>
            </a:r>
            <a:r>
              <a:rPr lang="en-US" sz="3200" b="1" dirty="0" err="1" smtClean="0"/>
              <a:t>Tartaglia</a:t>
            </a:r>
            <a:r>
              <a:rPr lang="en-US" sz="3200" dirty="0" smtClean="0"/>
              <a:t> (1499</a:t>
            </a:r>
            <a:r>
              <a:rPr lang="fa-IR" sz="3200" dirty="0" smtClean="0"/>
              <a:t>-</a:t>
            </a:r>
            <a:r>
              <a:rPr lang="en-US" sz="3200" dirty="0" smtClean="0"/>
              <a:t> 1557) </a:t>
            </a:r>
            <a:endParaRPr lang="en-US" sz="3200" dirty="0"/>
          </a:p>
        </p:txBody>
      </p:sp>
      <p:sp>
        <p:nvSpPr>
          <p:cNvPr id="4" name="Content Placeholder 3"/>
          <p:cNvSpPr>
            <a:spLocks noGrp="1"/>
          </p:cNvSpPr>
          <p:nvPr>
            <p:ph sz="half" idx="2"/>
          </p:nvPr>
        </p:nvSpPr>
        <p:spPr/>
        <p:txBody>
          <a:bodyPr/>
          <a:lstStyle/>
          <a:p>
            <a:pPr algn="r" rtl="1">
              <a:buNone/>
            </a:pPr>
            <a:endParaRPr lang="fa-IR" b="1" dirty="0" smtClean="0">
              <a:cs typeface="B Nazanin" pitchFamily="2" charset="-78"/>
            </a:endParaRPr>
          </a:p>
          <a:p>
            <a:pPr algn="r" rtl="1">
              <a:buNone/>
            </a:pPr>
            <a:endParaRPr lang="fa-IR" b="1" dirty="0" smtClean="0">
              <a:cs typeface="B Nazanin" pitchFamily="2" charset="-78"/>
            </a:endParaRPr>
          </a:p>
          <a:p>
            <a:pPr algn="ctr" rtl="1">
              <a:buNone/>
            </a:pPr>
            <a:r>
              <a:rPr lang="fa-IR" b="1" dirty="0" smtClean="0">
                <a:cs typeface="B Nazanin" pitchFamily="2" charset="-78"/>
              </a:rPr>
              <a:t>1535</a:t>
            </a:r>
          </a:p>
          <a:p>
            <a:pPr algn="ctr" rtl="1">
              <a:buNone/>
            </a:pPr>
            <a:r>
              <a:rPr lang="fa-IR" b="1" dirty="0" smtClean="0">
                <a:cs typeface="B Nazanin" pitchFamily="2" charset="-78"/>
              </a:rPr>
              <a:t>مبارزه در </a:t>
            </a:r>
            <a:r>
              <a:rPr lang="fa-IR" b="1" dirty="0" smtClean="0">
                <a:cs typeface="B Nazanin" pitchFamily="2" charset="-78"/>
              </a:rPr>
              <a:t>معادلهْ </a:t>
            </a:r>
            <a:r>
              <a:rPr lang="fa-IR" b="1" dirty="0" smtClean="0">
                <a:cs typeface="B Nazanin" pitchFamily="2" charset="-78"/>
              </a:rPr>
              <a:t>میدان</a:t>
            </a:r>
            <a:endParaRPr lang="en-US" b="1" dirty="0">
              <a:cs typeface="B Nazanin" pitchFamily="2" charset="-78"/>
            </a:endParaRPr>
          </a:p>
        </p:txBody>
      </p:sp>
      <p:pic>
        <p:nvPicPr>
          <p:cNvPr id="26626" name="Picture 2" descr="D:\Asghari\History\Tartaglia.JPG"/>
          <p:cNvPicPr>
            <a:picLocks noGrp="1" noChangeAspect="1" noChangeArrowheads="1"/>
          </p:cNvPicPr>
          <p:nvPr>
            <p:ph sz="half" idx="1"/>
          </p:nvPr>
        </p:nvPicPr>
        <p:blipFill>
          <a:blip r:embed="rId2"/>
          <a:srcRect/>
          <a:stretch>
            <a:fillRect/>
          </a:stretch>
        </p:blipFill>
        <p:spPr bwMode="auto">
          <a:xfrm>
            <a:off x="914400" y="1981200"/>
            <a:ext cx="2897366" cy="338465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کاردانو</a:t>
            </a:r>
            <a:endParaRPr lang="en-US" dirty="0"/>
          </a:p>
        </p:txBody>
      </p:sp>
      <p:sp>
        <p:nvSpPr>
          <p:cNvPr id="3" name="Content Placeholder 2"/>
          <p:cNvSpPr>
            <a:spLocks noGrp="1"/>
          </p:cNvSpPr>
          <p:nvPr>
            <p:ph idx="1"/>
          </p:nvPr>
        </p:nvSpPr>
        <p:spPr/>
        <p:txBody>
          <a:bodyPr/>
          <a:lstStyle/>
          <a:p>
            <a:pPr algn="r" rtl="1">
              <a:buNone/>
            </a:pPr>
            <a:endParaRPr lang="fa-IR" dirty="0" smtClean="0">
              <a:cs typeface="B Nazanin" pitchFamily="2" charset="-78"/>
            </a:endParaRPr>
          </a:p>
          <a:p>
            <a:pPr algn="ctr" rtl="1">
              <a:lnSpc>
                <a:spcPct val="150000"/>
              </a:lnSpc>
              <a:buNone/>
            </a:pPr>
            <a:r>
              <a:rPr lang="fa-IR" sz="2800" b="1" dirty="0" smtClean="0">
                <a:cs typeface="B Nazanin" pitchFamily="2" charset="-78"/>
              </a:rPr>
              <a:t>با حل معادله هم می‌توان کسب درآمد کرد. </a:t>
            </a:r>
          </a:p>
          <a:p>
            <a:pPr algn="ctr" rtl="1">
              <a:lnSpc>
                <a:spcPct val="150000"/>
              </a:lnSpc>
              <a:buNone/>
            </a:pPr>
            <a:r>
              <a:rPr lang="fa-IR" sz="2800" b="1" dirty="0" smtClean="0">
                <a:cs typeface="B Nazanin" pitchFamily="2" charset="-78"/>
              </a:rPr>
              <a:t>به هر حال،‌گاهی از قماربازی شرافتمندانه تر است!</a:t>
            </a:r>
          </a:p>
          <a:p>
            <a:pPr algn="ctr" rtl="1">
              <a:lnSpc>
                <a:spcPct val="150000"/>
              </a:lnSpc>
              <a:buNone/>
            </a:pPr>
            <a:r>
              <a:rPr lang="fa-IR" sz="2800" b="1" dirty="0" smtClean="0">
                <a:cs typeface="B Nazanin" pitchFamily="2" charset="-78"/>
              </a:rPr>
              <a:t>به تارتاگلیا قول داد که در همان میدان بازی نکند. </a:t>
            </a:r>
          </a:p>
          <a:p>
            <a:pPr algn="ctr" rtl="1">
              <a:lnSpc>
                <a:spcPct val="150000"/>
              </a:lnSpc>
              <a:buNone/>
            </a:pPr>
            <a:r>
              <a:rPr lang="fa-IR" sz="2800" b="1" dirty="0" smtClean="0">
                <a:cs typeface="B Nazanin" pitchFamily="2" charset="-78"/>
              </a:rPr>
              <a:t>تارتاگلیا هم به شرط رازداری راه حل را بدون «اثبات» به او داد.   </a:t>
            </a:r>
            <a:endParaRPr lang="en-US" sz="2800" b="1" dirty="0">
              <a:cs typeface="B Nazanin"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کاردانو(1545)</a:t>
            </a:r>
            <a:endParaRPr lang="en-US" dirty="0"/>
          </a:p>
        </p:txBody>
      </p:sp>
      <p:sp>
        <p:nvSpPr>
          <p:cNvPr id="3" name="Content Placeholder 2"/>
          <p:cNvSpPr>
            <a:spLocks noGrp="1"/>
          </p:cNvSpPr>
          <p:nvPr>
            <p:ph idx="1"/>
          </p:nvPr>
        </p:nvSpPr>
        <p:spPr/>
        <p:txBody>
          <a:bodyPr>
            <a:normAutofit lnSpcReduction="10000"/>
          </a:bodyPr>
          <a:lstStyle/>
          <a:p>
            <a:pPr algn="ctr" rtl="1">
              <a:buNone/>
            </a:pPr>
            <a:r>
              <a:rPr lang="fa-IR" b="1" dirty="0" smtClean="0">
                <a:cs typeface="B Nazanin" pitchFamily="2" charset="-78"/>
              </a:rPr>
              <a:t>مربع و شش چیز برابر است با 20</a:t>
            </a:r>
          </a:p>
          <a:p>
            <a:pPr algn="just" rtl="1">
              <a:buNone/>
            </a:pPr>
            <a:r>
              <a:rPr lang="fa-IR" b="1" dirty="0" smtClean="0">
                <a:cs typeface="B Nazanin" pitchFamily="2" charset="-78"/>
              </a:rPr>
              <a:t>قسمت سوم تعداد چیز را مکعب کن، به آن مربع نصف عدد معادله را اضافه کن، ریشه همه را بگیر،‌البته ریشه مربعی را، و از آن دوبار استفاده کن، به یکی از آنها نصف عددی که هم‌اکنون مربع کردی را اضافه کن،‌از دیگری همان نصف را کم کن،‌اکنون یک </a:t>
            </a:r>
            <a:r>
              <a:rPr lang="en-GB" dirty="0" err="1" smtClean="0">
                <a:latin typeface="Times New Roman" pitchFamily="18" charset="0"/>
                <a:cs typeface="Times New Roman" pitchFamily="18" charset="0"/>
              </a:rPr>
              <a:t>Binomium</a:t>
            </a:r>
            <a:r>
              <a:rPr lang="fa-IR" b="1" dirty="0" smtClean="0">
                <a:cs typeface="B Nazanin" pitchFamily="2" charset="-78"/>
              </a:rPr>
              <a:t> داری و یک</a:t>
            </a:r>
            <a:r>
              <a:rPr lang="en-GB" dirty="0" smtClean="0"/>
              <a:t> </a:t>
            </a:r>
            <a:r>
              <a:rPr lang="en-GB" dirty="0" err="1" smtClean="0">
                <a:latin typeface="Times New Roman" pitchFamily="18" charset="0"/>
                <a:cs typeface="Times New Roman" pitchFamily="18" charset="0"/>
              </a:rPr>
              <a:t>Apotome</a:t>
            </a:r>
            <a:r>
              <a:rPr lang="fa-IR" b="1" dirty="0" smtClean="0">
                <a:cs typeface="B Nazanin" pitchFamily="2" charset="-78"/>
              </a:rPr>
              <a:t> ، سپس ریشه سوم </a:t>
            </a:r>
            <a:r>
              <a:rPr lang="en-GB" dirty="0" err="1" smtClean="0">
                <a:latin typeface="Times New Roman" pitchFamily="18" charset="0"/>
                <a:cs typeface="Times New Roman" pitchFamily="18" charset="0"/>
              </a:rPr>
              <a:t>Apotome</a:t>
            </a:r>
            <a:r>
              <a:rPr lang="fa-IR" b="1" dirty="0" smtClean="0">
                <a:cs typeface="B Nazanin" pitchFamily="2" charset="-78"/>
              </a:rPr>
              <a:t> را از ریشه سوم </a:t>
            </a:r>
            <a:r>
              <a:rPr lang="en-GB" dirty="0" err="1" smtClean="0">
                <a:latin typeface="Times New Roman" pitchFamily="18" charset="0"/>
                <a:cs typeface="Times New Roman" pitchFamily="18" charset="0"/>
              </a:rPr>
              <a:t>Binomium</a:t>
            </a:r>
            <a:r>
              <a:rPr lang="en-GB" dirty="0" smtClean="0"/>
              <a:t> </a:t>
            </a:r>
            <a:r>
              <a:rPr lang="fa-IR" dirty="0" smtClean="0"/>
              <a:t> </a:t>
            </a:r>
            <a:r>
              <a:rPr lang="fa-IR" b="1" dirty="0" smtClean="0">
                <a:cs typeface="B Nazanin" pitchFamily="2" charset="-78"/>
              </a:rPr>
              <a:t>کم کن، آنچه از این به جا می‌ماند مقدار چیز است. </a:t>
            </a:r>
            <a:endParaRPr lang="en-US" b="1" dirty="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noChangeArrowheads="1"/>
          </p:cNvPicPr>
          <p:nvPr/>
        </p:nvPicPr>
        <p:blipFill>
          <a:blip r:embed="rId2"/>
          <a:srcRect/>
          <a:stretch>
            <a:fillRect/>
          </a:stretch>
        </p:blipFill>
        <p:spPr bwMode="auto">
          <a:xfrm>
            <a:off x="2133600" y="389259"/>
            <a:ext cx="4953000" cy="6174471"/>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295400" y="363342"/>
            <a:ext cx="6172199" cy="5885058"/>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ChangeAspect="1" noChangeArrowheads="1"/>
          </p:cNvPicPr>
          <p:nvPr/>
        </p:nvPicPr>
        <p:blipFill>
          <a:blip r:embed="rId2"/>
          <a:srcRect/>
          <a:stretch>
            <a:fillRect/>
          </a:stretch>
        </p:blipFill>
        <p:spPr bwMode="auto">
          <a:xfrm>
            <a:off x="1981200" y="533400"/>
            <a:ext cx="4419600" cy="5804815"/>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srcRect/>
          <a:stretch>
            <a:fillRect/>
          </a:stretch>
        </p:blipFill>
        <p:spPr bwMode="auto">
          <a:xfrm>
            <a:off x="2133600" y="1066800"/>
            <a:ext cx="4648200" cy="4128695"/>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19400" y="1371600"/>
            <a:ext cx="2971800" cy="742950"/>
          </a:xfrm>
          <a:prstGeom prst="rect">
            <a:avLst/>
          </a:prstGeom>
          <a:noFill/>
        </p:spPr>
      </p:pic>
      <p:sp>
        <p:nvSpPr>
          <p:cNvPr id="276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5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295400" y="2895600"/>
            <a:ext cx="5973651" cy="17526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27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00199" y="2981876"/>
            <a:ext cx="5679583" cy="1666324"/>
          </a:xfrm>
          <a:prstGeom prst="rect">
            <a:avLst/>
          </a:prstGeom>
          <a:noFill/>
        </p:spPr>
      </p:pic>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277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48000" y="1143000"/>
            <a:ext cx="3124200" cy="78105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fa-IR" b="1" dirty="0" smtClean="0">
              <a:cs typeface="B Nazanin" pitchFamily="2" charset="-78"/>
            </a:endParaRPr>
          </a:p>
          <a:p>
            <a:pPr>
              <a:buNone/>
            </a:pPr>
            <a:endParaRPr lang="fa-IR" b="1" dirty="0" smtClean="0">
              <a:cs typeface="B Nazanin" pitchFamily="2" charset="-78"/>
            </a:endParaRPr>
          </a:p>
          <a:p>
            <a:pPr algn="ctr" rtl="1">
              <a:lnSpc>
                <a:spcPct val="150000"/>
              </a:lnSpc>
              <a:buNone/>
            </a:pPr>
            <a:r>
              <a:rPr lang="fa-IR" b="1" dirty="0" smtClean="0">
                <a:cs typeface="B Nazanin" pitchFamily="2" charset="-78"/>
              </a:rPr>
              <a:t>معادله سه جواب دارد، </a:t>
            </a:r>
          </a:p>
          <a:p>
            <a:pPr algn="ctr" rtl="1">
              <a:lnSpc>
                <a:spcPct val="150000"/>
              </a:lnSpc>
              <a:buNone/>
            </a:pPr>
            <a:r>
              <a:rPr lang="fa-IR" b="1" dirty="0" smtClean="0">
                <a:cs typeface="B Nazanin" pitchFamily="2" charset="-78"/>
              </a:rPr>
              <a:t>فرمول کاردانو حتی از دادن یک جواب عاجز است.</a:t>
            </a:r>
            <a:r>
              <a:rPr lang="fa-IR" dirty="0" smtClean="0"/>
              <a:t> </a:t>
            </a:r>
            <a:endParaRPr lang="en-US" dirty="0"/>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37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90800" y="1066800"/>
            <a:ext cx="3657600" cy="97155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Rafael </a:t>
            </a:r>
            <a:r>
              <a:rPr lang="en-US" b="1" dirty="0" err="1" smtClean="0"/>
              <a:t>Bombelli</a:t>
            </a:r>
            <a:r>
              <a:rPr lang="en-US" dirty="0" smtClean="0"/>
              <a:t> (1526– 1572</a:t>
            </a:r>
            <a:r>
              <a:rPr lang="fa-IR" dirty="0" smtClean="0"/>
              <a:t>(</a:t>
            </a:r>
            <a:endParaRPr lang="en-US" dirty="0"/>
          </a:p>
        </p:txBody>
      </p:sp>
      <p:sp>
        <p:nvSpPr>
          <p:cNvPr id="3" name="Content Placeholder 2"/>
          <p:cNvSpPr>
            <a:spLocks noGrp="1"/>
          </p:cNvSpPr>
          <p:nvPr>
            <p:ph sz="half" idx="1"/>
          </p:nvPr>
        </p:nvSpPr>
        <p:spPr/>
        <p:txBody>
          <a:bodyPr/>
          <a:lstStyle/>
          <a:p>
            <a:pPr>
              <a:buNone/>
            </a:pPr>
            <a:endParaRPr lang="en-US" dirty="0"/>
          </a:p>
        </p:txBody>
      </p:sp>
      <p:sp>
        <p:nvSpPr>
          <p:cNvPr id="4" name="Content Placeholder 3"/>
          <p:cNvSpPr>
            <a:spLocks noGrp="1"/>
          </p:cNvSpPr>
          <p:nvPr>
            <p:ph sz="half" idx="2"/>
          </p:nvPr>
        </p:nvSpPr>
        <p:spPr/>
        <p:txBody>
          <a:bodyPr/>
          <a:lstStyle/>
          <a:p>
            <a:pPr>
              <a:lnSpc>
                <a:spcPct val="150000"/>
              </a:lnSpc>
              <a:buNone/>
            </a:pPr>
            <a:endParaRPr lang="fa-IR" b="1" dirty="0" smtClean="0">
              <a:cs typeface="B Nazanin" pitchFamily="2" charset="-78"/>
            </a:endParaRPr>
          </a:p>
          <a:p>
            <a:pPr>
              <a:lnSpc>
                <a:spcPct val="150000"/>
              </a:lnSpc>
              <a:buNone/>
            </a:pPr>
            <a:endParaRPr lang="fa-IR" b="1" dirty="0" smtClean="0">
              <a:cs typeface="B Nazanin" pitchFamily="2" charset="-78"/>
            </a:endParaRPr>
          </a:p>
          <a:p>
            <a:pPr algn="ctr">
              <a:lnSpc>
                <a:spcPct val="150000"/>
              </a:lnSpc>
              <a:buNone/>
            </a:pPr>
            <a:r>
              <a:rPr lang="fa-IR" b="1" dirty="0" smtClean="0">
                <a:cs typeface="B Nazanin" pitchFamily="2" charset="-78"/>
              </a:rPr>
              <a:t>جمع دو ریشه سوم 4 است </a:t>
            </a:r>
          </a:p>
          <a:p>
            <a:pPr algn="ctr">
              <a:lnSpc>
                <a:spcPct val="150000"/>
              </a:lnSpc>
              <a:buNone/>
            </a:pPr>
            <a:r>
              <a:rPr lang="fa-IR" b="1" dirty="0" smtClean="0">
                <a:cs typeface="B Nazanin" pitchFamily="2" charset="-78"/>
              </a:rPr>
              <a:t>و این مقدار چیز است. </a:t>
            </a:r>
            <a:endParaRPr lang="en-US" b="1" dirty="0">
              <a:cs typeface="B Nazanin" pitchFamily="2" charset="-78"/>
            </a:endParaRPr>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481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9200" y="2362200"/>
            <a:ext cx="2346960" cy="533400"/>
          </a:xfrm>
          <a:prstGeom prst="rect">
            <a:avLst/>
          </a:prstGeom>
          <a:noFill/>
        </p:spPr>
      </p:pic>
      <p:sp>
        <p:nvSpPr>
          <p:cNvPr id="348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481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85800" y="3657600"/>
            <a:ext cx="3368842" cy="601014"/>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من نوع جدیدی از ریشه‌ها را پیدا کرده‌ام</a:t>
            </a:r>
            <a:endParaRPr lang="en-US" dirty="0"/>
          </a:p>
        </p:txBody>
      </p:sp>
      <p:sp>
        <p:nvSpPr>
          <p:cNvPr id="4" name="Content Placeholder 3"/>
          <p:cNvSpPr>
            <a:spLocks noGrp="1"/>
          </p:cNvSpPr>
          <p:nvPr>
            <p:ph sz="half" idx="2"/>
          </p:nvPr>
        </p:nvSpPr>
        <p:spPr/>
        <p:txBody>
          <a:bodyPr/>
          <a:lstStyle/>
          <a:p>
            <a:pPr algn="just" rtl="1">
              <a:buNone/>
            </a:pPr>
            <a:r>
              <a:rPr lang="fa-IR" b="1" dirty="0" smtClean="0">
                <a:cs typeface="B Nazanin" pitchFamily="2" charset="-78"/>
              </a:rPr>
              <a:t>وقتی مکعب یک‌سوم چیز‌ها ، بزرگتر از مربع نصف عدد است، ریشه دوم آنرا من </a:t>
            </a:r>
            <a:r>
              <a:rPr lang="en-US" b="1" dirty="0" err="1" smtClean="0">
                <a:latin typeface="Times New Roman" pitchFamily="18" charset="0"/>
                <a:cs typeface="Times New Roman" pitchFamily="18" charset="0"/>
              </a:rPr>
              <a:t>Piu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meno</a:t>
            </a:r>
            <a:r>
              <a:rPr lang="fa-IR" b="1" dirty="0" smtClean="0">
                <a:cs typeface="B Nazanin" pitchFamily="2" charset="-78"/>
              </a:rPr>
              <a:t> می‌نامم وقتی باید جمع شود، و آنرا </a:t>
            </a:r>
            <a:r>
              <a:rPr lang="en-US" sz="2400" b="1" dirty="0" smtClean="0">
                <a:latin typeface="Times New Roman" pitchFamily="18" charset="0"/>
                <a:cs typeface="Times New Roman" pitchFamily="18" charset="0"/>
              </a:rPr>
              <a:t>Men </a:t>
            </a:r>
            <a:r>
              <a:rPr lang="en-US" sz="2400" b="1" dirty="0" err="1" smtClean="0">
                <a:latin typeface="Times New Roman" pitchFamily="18" charset="0"/>
                <a:cs typeface="Times New Roman" pitchFamily="18" charset="0"/>
              </a:rPr>
              <a:t>di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meno</a:t>
            </a:r>
            <a:r>
              <a:rPr lang="fa-IR" sz="2400" b="1" dirty="0" smtClean="0"/>
              <a:t> </a:t>
            </a:r>
            <a:r>
              <a:rPr lang="fa-IR" b="1" dirty="0" smtClean="0">
                <a:cs typeface="B Nazanin" pitchFamily="2" charset="-78"/>
              </a:rPr>
              <a:t>می‌نامم وقتی باید کم شود:</a:t>
            </a:r>
          </a:p>
          <a:p>
            <a:pPr algn="ctr" rtl="1">
              <a:buNone/>
            </a:pPr>
            <a:r>
              <a:rPr lang="fa-IR" b="1" dirty="0" smtClean="0">
                <a:cs typeface="B Nazanin" pitchFamily="2" charset="-78"/>
              </a:rPr>
              <a:t> بعلاوه ریشه منها</a:t>
            </a:r>
          </a:p>
          <a:p>
            <a:pPr algn="ctr" rtl="1">
              <a:buNone/>
            </a:pPr>
            <a:r>
              <a:rPr lang="fa-IR" b="1" dirty="0" smtClean="0">
                <a:cs typeface="B Nazanin" pitchFamily="2" charset="-78"/>
              </a:rPr>
              <a:t> منهای ریشه منها</a:t>
            </a:r>
            <a:endParaRPr lang="en-US" dirty="0"/>
          </a:p>
        </p:txBody>
      </p:sp>
      <p:pic>
        <p:nvPicPr>
          <p:cNvPr id="46082" name="Picture 2" descr="D:\Asghari\History\bombeli.bmp"/>
          <p:cNvPicPr>
            <a:picLocks noGrp="1" noChangeAspect="1" noChangeArrowheads="1"/>
          </p:cNvPicPr>
          <p:nvPr>
            <p:ph sz="half" idx="1"/>
          </p:nvPr>
        </p:nvPicPr>
        <p:blipFill>
          <a:blip r:embed="rId2"/>
          <a:srcRect/>
          <a:stretch>
            <a:fillRect/>
          </a:stretch>
        </p:blipFill>
        <p:spPr bwMode="auto">
          <a:xfrm>
            <a:off x="990600" y="1905000"/>
            <a:ext cx="2906395" cy="3632994"/>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چگونه ضرب کنیم</a:t>
            </a:r>
            <a:endParaRPr lang="en-US" dirty="0">
              <a:cs typeface="B Nazanin" pitchFamily="2" charset="-78"/>
            </a:endParaRPr>
          </a:p>
        </p:txBody>
      </p:sp>
      <p:sp>
        <p:nvSpPr>
          <p:cNvPr id="3" name="Content Placeholder 2"/>
          <p:cNvSpPr>
            <a:spLocks noGrp="1"/>
          </p:cNvSpPr>
          <p:nvPr>
            <p:ph idx="1"/>
          </p:nvPr>
        </p:nvSpPr>
        <p:spPr/>
        <p:txBody>
          <a:bodyPr/>
          <a:lstStyle/>
          <a:p>
            <a:pPr>
              <a:buNone/>
            </a:pPr>
            <a:endParaRPr lang="en-US" dirty="0"/>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86000" y="3048000"/>
            <a:ext cx="4364648" cy="117394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normAutofit fontScale="90000"/>
          </a:bodyPr>
          <a:lstStyle/>
          <a:p>
            <a:r>
              <a:rPr lang="fa-IR" dirty="0" smtClean="0">
                <a:cs typeface="B Nazanin" pitchFamily="2" charset="-78"/>
              </a:rPr>
              <a:t>چگونه ریشه سوم نوع مشابه‌ای از ریشه را پیدا کرد؟ </a:t>
            </a:r>
            <a:endParaRPr lang="en-US" dirty="0">
              <a:cs typeface="B Nazanin" pitchFamily="2"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واکنش کاردانو</a:t>
            </a:r>
            <a:endParaRPr lang="en-US" dirty="0"/>
          </a:p>
        </p:txBody>
      </p:sp>
      <p:sp>
        <p:nvSpPr>
          <p:cNvPr id="3" name="Content Placeholder 2"/>
          <p:cNvSpPr>
            <a:spLocks noGrp="1"/>
          </p:cNvSpPr>
          <p:nvPr>
            <p:ph idx="1"/>
          </p:nvPr>
        </p:nvSpPr>
        <p:spPr/>
        <p:txBody>
          <a:bodyPr/>
          <a:lstStyle/>
          <a:p>
            <a:pPr algn="just" rtl="1">
              <a:buNone/>
            </a:pPr>
            <a:endParaRPr lang="fa-IR" b="1" dirty="0" smtClean="0">
              <a:cs typeface="B Nazanin" pitchFamily="2" charset="-78"/>
            </a:endParaRPr>
          </a:p>
          <a:p>
            <a:pPr algn="just" rtl="1">
              <a:lnSpc>
                <a:spcPct val="150000"/>
              </a:lnSpc>
              <a:buNone/>
            </a:pPr>
            <a:r>
              <a:rPr lang="fa-IR" b="1" smtClean="0">
                <a:cs typeface="B Nazanin" pitchFamily="2" charset="-78"/>
              </a:rPr>
              <a:t>اینها </a:t>
            </a:r>
            <a:r>
              <a:rPr lang="fa-IR" b="1" dirty="0" smtClean="0">
                <a:cs typeface="B Nazanin" pitchFamily="2" charset="-78"/>
              </a:rPr>
              <a:t>مصنوعاتی هستند که به طور موضعی وارد می‌شوند و در آخر حذف می‌شوند در حالی که جواب مطلوب را به دست می‌دهند. </a:t>
            </a:r>
            <a:endParaRPr lang="en-US" b="1" dirty="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447800" y="321469"/>
            <a:ext cx="5791200" cy="5774531"/>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René Descartes</a:t>
            </a:r>
            <a:r>
              <a:rPr lang="en-US" dirty="0" smtClean="0"/>
              <a:t> (</a:t>
            </a:r>
            <a:r>
              <a:rPr lang="en-US" dirty="0" smtClean="0"/>
              <a:t>1596–1650</a:t>
            </a:r>
            <a:r>
              <a:rPr lang="en-US" dirty="0" smtClean="0"/>
              <a:t>)</a:t>
            </a:r>
            <a:endParaRPr lang="en-US" dirty="0"/>
          </a:p>
        </p:txBody>
      </p:sp>
      <p:sp>
        <p:nvSpPr>
          <p:cNvPr id="4" name="Content Placeholder 3"/>
          <p:cNvSpPr>
            <a:spLocks noGrp="1"/>
          </p:cNvSpPr>
          <p:nvPr>
            <p:ph sz="half" idx="2"/>
          </p:nvPr>
        </p:nvSpPr>
        <p:spPr/>
        <p:txBody>
          <a:bodyPr/>
          <a:lstStyle/>
          <a:p>
            <a:pPr algn="r" rtl="1">
              <a:buNone/>
            </a:pPr>
            <a:r>
              <a:rPr lang="en-US" dirty="0" smtClean="0"/>
              <a:t> </a:t>
            </a:r>
          </a:p>
          <a:p>
            <a:pPr algn="ctr" rtl="1">
              <a:buNone/>
            </a:pPr>
            <a:endParaRPr lang="en-GB" dirty="0" smtClean="0"/>
          </a:p>
          <a:p>
            <a:pPr algn="ctr" rtl="1">
              <a:buNone/>
            </a:pPr>
            <a:endParaRPr lang="en-GB" dirty="0" smtClean="0"/>
          </a:p>
          <a:p>
            <a:pPr algn="ctr" rtl="1">
              <a:buNone/>
            </a:pPr>
            <a:r>
              <a:rPr lang="en-GB" dirty="0" smtClean="0"/>
              <a:t> </a:t>
            </a:r>
            <a:r>
              <a:rPr lang="en-US" sz="6000" dirty="0" smtClean="0">
                <a:latin typeface="Times New Roman" pitchFamily="18" charset="0"/>
                <a:cs typeface="Times New Roman" pitchFamily="18" charset="0"/>
              </a:rPr>
              <a:t>Imaginary</a:t>
            </a:r>
          </a:p>
          <a:p>
            <a:pPr algn="ctr" rtl="1">
              <a:buNone/>
            </a:pPr>
            <a:endParaRPr lang="en-US" sz="8000" b="1" dirty="0"/>
          </a:p>
        </p:txBody>
      </p:sp>
      <p:pic>
        <p:nvPicPr>
          <p:cNvPr id="56322" name="Picture 2" descr="D:\Asghari\History\245PX-~1.JPG"/>
          <p:cNvPicPr>
            <a:picLocks noGrp="1" noChangeAspect="1" noChangeArrowheads="1"/>
          </p:cNvPicPr>
          <p:nvPr>
            <p:ph sz="half" idx="1"/>
          </p:nvPr>
        </p:nvPicPr>
        <p:blipFill>
          <a:blip r:embed="rId2"/>
          <a:srcRect/>
          <a:stretch>
            <a:fillRect/>
          </a:stretch>
        </p:blipFill>
        <p:spPr bwMode="auto">
          <a:xfrm>
            <a:off x="920750" y="1958181"/>
            <a:ext cx="3111500" cy="38100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اویلربزرگ (</a:t>
            </a:r>
            <a:r>
              <a:rPr lang="fa-IR" b="1" dirty="0" smtClean="0"/>
              <a:t>1770</a:t>
            </a:r>
            <a:r>
              <a:rPr lang="fa-IR" dirty="0" smtClean="0"/>
              <a:t>)</a:t>
            </a:r>
            <a:endParaRPr lang="en-US" dirty="0"/>
          </a:p>
        </p:txBody>
      </p:sp>
      <p:sp>
        <p:nvSpPr>
          <p:cNvPr id="3" name="Content Placeholder 2"/>
          <p:cNvSpPr>
            <a:spLocks noGrp="1"/>
          </p:cNvSpPr>
          <p:nvPr>
            <p:ph idx="1"/>
          </p:nvPr>
        </p:nvSpPr>
        <p:spPr/>
        <p:txBody>
          <a:bodyPr>
            <a:normAutofit/>
          </a:bodyPr>
          <a:lstStyle/>
          <a:p>
            <a:pPr algn="just" rtl="1">
              <a:buNone/>
            </a:pPr>
            <a:endParaRPr lang="fa-IR" b="1" dirty="0" smtClean="0">
              <a:cs typeface="B Nazanin" pitchFamily="2" charset="-78"/>
            </a:endParaRPr>
          </a:p>
          <a:p>
            <a:pPr algn="just" rtl="1">
              <a:lnSpc>
                <a:spcPct val="150000"/>
              </a:lnSpc>
              <a:buNone/>
            </a:pPr>
            <a:r>
              <a:rPr lang="fa-IR" b="1" dirty="0" smtClean="0">
                <a:cs typeface="B Nazanin" pitchFamily="2" charset="-78"/>
              </a:rPr>
              <a:t>چنین چیزهایی نه هیچ‌اند، نه بزرگتر از هیچ‌‌‌‌‌‌اند و نه کوچکتر از هیچ ...و این شرایط ما را به مفهوم چنان چیزهایی می‌رساند که بنابر طبیعتشان غیرممکنند، یا همچنان که می‌گویند،‌ تصوری یا تخیلی هستند، چون فقط در تصور وجود دارند. </a:t>
            </a:r>
            <a:endParaRPr lang="en-US" b="1" dirty="0">
              <a:cs typeface="B Nazanin" pitchFamily="2" charset="-7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اویلر بزرگ (1770)</a:t>
            </a:r>
            <a:endParaRPr lang="en-US" dirty="0"/>
          </a:p>
        </p:txBody>
      </p:sp>
      <p:sp>
        <p:nvSpPr>
          <p:cNvPr id="3" name="Content Placeholder 2"/>
          <p:cNvSpPr>
            <a:spLocks noGrp="1"/>
          </p:cNvSpPr>
          <p:nvPr>
            <p:ph idx="1"/>
          </p:nvPr>
        </p:nvSpPr>
        <p:spPr/>
        <p:txBody>
          <a:bodyPr/>
          <a:lstStyle/>
          <a:p>
            <a:pPr>
              <a:buNone/>
            </a:pPr>
            <a:endParaRPr lang="en-US" dirty="0"/>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788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09800" y="2755557"/>
            <a:ext cx="4315692" cy="1283043"/>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algn="ctr"/>
            <a:r>
              <a:rPr lang="fa-IR" dirty="0" smtClean="0"/>
              <a:t>یوهان برنولی </a:t>
            </a:r>
            <a:endParaRPr lang="en-US" dirty="0"/>
          </a:p>
        </p:txBody>
      </p:sp>
      <p:sp>
        <p:nvSpPr>
          <p:cNvPr id="4" name="Content Placeholder 3"/>
          <p:cNvSpPr>
            <a:spLocks noGrp="1"/>
          </p:cNvSpPr>
          <p:nvPr>
            <p:ph sz="half" idx="2"/>
          </p:nvPr>
        </p:nvSpPr>
        <p:spPr/>
        <p:txBody>
          <a:bodyPr/>
          <a:lstStyle/>
          <a:p>
            <a:endParaRPr lang="en-US" dirty="0"/>
          </a:p>
        </p:txBody>
      </p:sp>
      <p:sp>
        <p:nvSpPr>
          <p:cNvPr id="5" name="Text Placeholder 4"/>
          <p:cNvSpPr>
            <a:spLocks noGrp="1"/>
          </p:cNvSpPr>
          <p:nvPr>
            <p:ph type="body" sz="quarter" idx="3"/>
          </p:nvPr>
        </p:nvSpPr>
        <p:spPr/>
        <p:txBody>
          <a:bodyPr/>
          <a:lstStyle/>
          <a:p>
            <a:pPr algn="ctr"/>
            <a:r>
              <a:rPr lang="fa-IR" dirty="0" smtClean="0"/>
              <a:t>لایپنیتز</a:t>
            </a:r>
            <a:endParaRPr lang="en-US" dirty="0"/>
          </a:p>
        </p:txBody>
      </p:sp>
      <p:sp>
        <p:nvSpPr>
          <p:cNvPr id="6" name="Content Placeholder 5"/>
          <p:cNvSpPr>
            <a:spLocks noGrp="1"/>
          </p:cNvSpPr>
          <p:nvPr>
            <p:ph sz="quarter" idx="4"/>
          </p:nvPr>
        </p:nvSpPr>
        <p:spPr/>
        <p:txBody>
          <a:bodyPr/>
          <a:lstStyle/>
          <a:p>
            <a:pPr>
              <a:buNone/>
            </a:pPr>
            <a:endParaRPr lang="fa-IR" sz="4000" dirty="0" smtClean="0">
              <a:latin typeface="Times New Roman" pitchFamily="18" charset="0"/>
              <a:cs typeface="Times New Roman" pitchFamily="18" charset="0"/>
            </a:endParaRPr>
          </a:p>
          <a:p>
            <a:pPr algn="ctr">
              <a:buNone/>
            </a:pPr>
            <a:r>
              <a:rPr lang="en-US" sz="4000" dirty="0" smtClean="0">
                <a:latin typeface="Times New Roman" pitchFamily="18" charset="0"/>
                <a:cs typeface="Times New Roman" pitchFamily="18" charset="0"/>
              </a:rPr>
              <a:t>Imaginary</a:t>
            </a:r>
            <a:endParaRPr lang="en-US" sz="4000" dirty="0" smtClean="0">
              <a:latin typeface="Times New Roman" pitchFamily="18" charset="0"/>
              <a:cs typeface="Times New Roman" pitchFamily="18" charset="0"/>
            </a:endParaRPr>
          </a:p>
          <a:p>
            <a:pPr algn="ctr" rtl="1">
              <a:buNone/>
            </a:pPr>
            <a:r>
              <a:rPr lang="fa-IR" sz="3600" b="1" dirty="0" smtClean="0">
                <a:cs typeface="B Nazanin" pitchFamily="2" charset="-78"/>
              </a:rPr>
              <a:t>هر چیز غیر حقیقی</a:t>
            </a:r>
            <a:endParaRPr lang="en-US" sz="3600" b="1" dirty="0">
              <a:cs typeface="B Nazanin" pitchFamily="2" charset="-78"/>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429000" y="457200"/>
            <a:ext cx="2133600" cy="853440"/>
          </a:xfrm>
          <a:prstGeom prst="rect">
            <a:avLst/>
          </a:prstGeom>
          <a:noFill/>
        </p:spPr>
      </p:pic>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14400" y="3810000"/>
            <a:ext cx="3046095" cy="4953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Jean-Robert </a:t>
            </a:r>
            <a:r>
              <a:rPr lang="en-US" sz="3200" b="1" dirty="0" err="1" smtClean="0"/>
              <a:t>Argand</a:t>
            </a:r>
            <a:r>
              <a:rPr lang="en-US" sz="3200" dirty="0" smtClean="0"/>
              <a:t> </a:t>
            </a:r>
            <a:r>
              <a:rPr lang="en-US" sz="3200" dirty="0" smtClean="0"/>
              <a:t>(1768 </a:t>
            </a:r>
            <a:r>
              <a:rPr lang="en-US" sz="3200" dirty="0" smtClean="0"/>
              <a:t>– </a:t>
            </a:r>
            <a:r>
              <a:rPr lang="fa-IR" sz="3200" dirty="0" smtClean="0">
                <a:solidFill>
                  <a:srgbClr val="FF0000"/>
                </a:solidFill>
              </a:rPr>
              <a:t>1813</a:t>
            </a:r>
            <a:r>
              <a:rPr lang="en-US" sz="3200" dirty="0" smtClean="0"/>
              <a:t> – </a:t>
            </a:r>
            <a:r>
              <a:rPr lang="en-US" sz="3200" dirty="0" smtClean="0"/>
              <a:t>1822</a:t>
            </a:r>
            <a:r>
              <a:rPr lang="en-US" sz="3200" dirty="0" smtClean="0"/>
              <a:t>)</a:t>
            </a:r>
            <a:endParaRPr lang="en-US" sz="3200" dirty="0"/>
          </a:p>
        </p:txBody>
      </p:sp>
      <p:sp>
        <p:nvSpPr>
          <p:cNvPr id="4" name="Content Placeholder 3"/>
          <p:cNvSpPr>
            <a:spLocks noGrp="1"/>
          </p:cNvSpPr>
          <p:nvPr>
            <p:ph sz="half" idx="2"/>
          </p:nvPr>
        </p:nvSpPr>
        <p:spPr/>
        <p:txBody>
          <a:bodyPr/>
          <a:lstStyle/>
          <a:p>
            <a:pPr algn="just" rtl="1">
              <a:lnSpc>
                <a:spcPct val="150000"/>
              </a:lnSpc>
              <a:buNone/>
            </a:pPr>
            <a:r>
              <a:rPr lang="fa-IR" b="1" dirty="0" smtClean="0"/>
              <a:t>کمیت </a:t>
            </a:r>
            <a:r>
              <a:rPr lang="en-GB" b="1" dirty="0" smtClean="0"/>
              <a:t>x</a:t>
            </a:r>
            <a:r>
              <a:rPr lang="fa-IR" b="1" dirty="0" smtClean="0"/>
              <a:t> را چنان پیدا کنید که </a:t>
            </a:r>
          </a:p>
          <a:p>
            <a:pPr algn="just" rtl="1">
              <a:lnSpc>
                <a:spcPct val="150000"/>
              </a:lnSpc>
              <a:buNone/>
            </a:pPr>
            <a:endParaRPr lang="fa-IR" b="1" dirty="0" smtClean="0"/>
          </a:p>
          <a:p>
            <a:pPr algn="just" rtl="1">
              <a:lnSpc>
                <a:spcPct val="150000"/>
              </a:lnSpc>
              <a:buNone/>
            </a:pPr>
            <a:endParaRPr lang="fa-IR" b="1" dirty="0" smtClean="0"/>
          </a:p>
          <a:p>
            <a:pPr algn="just" rtl="1">
              <a:lnSpc>
                <a:spcPct val="150000"/>
              </a:lnSpc>
              <a:buNone/>
            </a:pPr>
            <a:r>
              <a:rPr lang="fa-IR" b="1" dirty="0" smtClean="0"/>
              <a:t>در اینجا دست نگه می‌داریم چون </a:t>
            </a:r>
            <a:r>
              <a:rPr lang="en-GB" b="1" dirty="0" smtClean="0"/>
              <a:t>x</a:t>
            </a:r>
            <a:r>
              <a:rPr lang="fa-IR" b="1" dirty="0" smtClean="0"/>
              <a:t> نمی‌تواند برابر هیچ عددی باشد،‌ مثبت یا منفی</a:t>
            </a:r>
            <a:endParaRPr lang="en-US" b="1" dirty="0"/>
          </a:p>
        </p:txBody>
      </p:sp>
      <p:pic>
        <p:nvPicPr>
          <p:cNvPr id="45058" name="Picture 2" descr="D:\Asghari\History\argand.bmp"/>
          <p:cNvPicPr>
            <a:picLocks noGrp="1" noChangeAspect="1" noChangeArrowheads="1"/>
          </p:cNvPicPr>
          <p:nvPr>
            <p:ph sz="half" idx="1"/>
          </p:nvPr>
        </p:nvPicPr>
        <p:blipFill>
          <a:blip r:embed="rId2"/>
          <a:srcRect/>
          <a:stretch>
            <a:fillRect/>
          </a:stretch>
        </p:blipFill>
        <p:spPr bwMode="auto">
          <a:xfrm>
            <a:off x="990600" y="1997169"/>
            <a:ext cx="2657108" cy="3336831"/>
          </a:xfrm>
          <a:prstGeom prst="rect">
            <a:avLst/>
          </a:prstGeom>
          <a:noFill/>
        </p:spPr>
      </p:pic>
      <p:sp>
        <p:nvSpPr>
          <p:cNvPr id="4506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505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334000" y="2743200"/>
            <a:ext cx="2228850" cy="687238"/>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فرایند پیدا شد!</a:t>
            </a:r>
            <a:endParaRPr lang="en-US" dirty="0">
              <a:cs typeface="B Nazanin" pitchFamily="2" charset="-78"/>
            </a:endParaRPr>
          </a:p>
        </p:txBody>
      </p:sp>
      <p:sp>
        <p:nvSpPr>
          <p:cNvPr id="4" name="Content Placeholder 3"/>
          <p:cNvSpPr>
            <a:spLocks noGrp="1"/>
          </p:cNvSpPr>
          <p:nvPr>
            <p:ph sz="half" idx="2"/>
          </p:nvPr>
        </p:nvSpPr>
        <p:spPr/>
        <p:txBody>
          <a:bodyPr>
            <a:normAutofit fontScale="92500" lnSpcReduction="20000"/>
          </a:bodyPr>
          <a:lstStyle/>
          <a:p>
            <a:pPr algn="just" rtl="1">
              <a:lnSpc>
                <a:spcPct val="150000"/>
              </a:lnSpc>
              <a:buNone/>
            </a:pPr>
            <a:r>
              <a:rPr lang="fa-IR" dirty="0" smtClean="0"/>
              <a:t> </a:t>
            </a:r>
            <a:r>
              <a:rPr lang="en-US" b="1" dirty="0" smtClean="0">
                <a:cs typeface="B Nazanin" pitchFamily="2" charset="-78"/>
              </a:rPr>
              <a:t>KE</a:t>
            </a:r>
            <a:r>
              <a:rPr lang="fa-IR" b="1" dirty="0" smtClean="0">
                <a:cs typeface="B Nazanin" pitchFamily="2" charset="-78"/>
              </a:rPr>
              <a:t> در شرایط بالا صدق می‌کند،‌ چون جهت </a:t>
            </a:r>
            <a:r>
              <a:rPr lang="en-US" b="1" dirty="0" smtClean="0">
                <a:cs typeface="B Nazanin" pitchFamily="2" charset="-78"/>
              </a:rPr>
              <a:t>KA</a:t>
            </a:r>
            <a:r>
              <a:rPr lang="fa-IR" b="1" dirty="0" smtClean="0">
                <a:cs typeface="B Nazanin" pitchFamily="2" charset="-78"/>
              </a:rPr>
              <a:t> به </a:t>
            </a:r>
            <a:r>
              <a:rPr lang="en-US" b="1" dirty="0" smtClean="0">
                <a:cs typeface="B Nazanin" pitchFamily="2" charset="-78"/>
              </a:rPr>
              <a:t>KE</a:t>
            </a:r>
            <a:r>
              <a:rPr lang="fa-IR" b="1" dirty="0" smtClean="0">
                <a:cs typeface="B Nazanin" pitchFamily="2" charset="-78"/>
              </a:rPr>
              <a:t> مثل </a:t>
            </a:r>
            <a:r>
              <a:rPr lang="en-US" b="1" dirty="0" smtClean="0">
                <a:cs typeface="B Nazanin" pitchFamily="2" charset="-78"/>
              </a:rPr>
              <a:t>KE </a:t>
            </a:r>
            <a:r>
              <a:rPr lang="fa-IR" b="1" dirty="0" smtClean="0">
                <a:cs typeface="B Nazanin" pitchFamily="2" charset="-78"/>
              </a:rPr>
              <a:t>است به </a:t>
            </a:r>
            <a:r>
              <a:rPr lang="en-US" b="1" dirty="0" smtClean="0">
                <a:cs typeface="B Nazanin" pitchFamily="2" charset="-78"/>
              </a:rPr>
              <a:t>KI</a:t>
            </a:r>
            <a:r>
              <a:rPr lang="fa-IR" b="1" dirty="0" smtClean="0">
                <a:cs typeface="B Nazanin" pitchFamily="2" charset="-78"/>
              </a:rPr>
              <a:t> .این شرط علاوه بر</a:t>
            </a:r>
            <a:r>
              <a:rPr lang="en-US" b="1" dirty="0" smtClean="0">
                <a:cs typeface="B Nazanin" pitchFamily="2" charset="-78"/>
              </a:rPr>
              <a:t> KE</a:t>
            </a:r>
            <a:r>
              <a:rPr lang="fa-IR" b="1" dirty="0" smtClean="0">
                <a:cs typeface="B Nazanin" pitchFamily="2" charset="-78"/>
              </a:rPr>
              <a:t> برای </a:t>
            </a:r>
            <a:r>
              <a:rPr lang="en-US" b="1" dirty="0" smtClean="0">
                <a:cs typeface="B Nazanin" pitchFamily="2" charset="-78"/>
              </a:rPr>
              <a:t>KN</a:t>
            </a:r>
            <a:r>
              <a:rPr lang="fa-IR" b="1" dirty="0" smtClean="0">
                <a:cs typeface="B Nazanin" pitchFamily="2" charset="-78"/>
              </a:rPr>
              <a:t> برقرار است. این دو همانگونه به هم مربوطند که </a:t>
            </a:r>
            <a:r>
              <a:rPr lang="fa-IR" b="1" dirty="0" smtClean="0">
                <a:cs typeface="B Nazanin" pitchFamily="2" charset="-78"/>
              </a:rPr>
              <a:t>1</a:t>
            </a:r>
            <a:r>
              <a:rPr lang="fa-IR" b="1" dirty="0" smtClean="0">
                <a:cs typeface="B Nazanin" pitchFamily="2" charset="-78"/>
              </a:rPr>
              <a:t>+ و </a:t>
            </a:r>
            <a:r>
              <a:rPr lang="fa-IR" b="1" dirty="0" smtClean="0">
                <a:cs typeface="B Nazanin" pitchFamily="2" charset="-78"/>
              </a:rPr>
              <a:t>1 </a:t>
            </a:r>
            <a:r>
              <a:rPr lang="fa-IR" b="1" dirty="0" smtClean="0">
                <a:cs typeface="B Nazanin" pitchFamily="2" charset="-78"/>
              </a:rPr>
              <a:t>-. آنها همان چیزهایی هستند که معمولا بیان می‌شوند با :</a:t>
            </a:r>
            <a:endParaRPr lang="en-US" b="1" dirty="0">
              <a:cs typeface="B Nazanin" pitchFamily="2" charset="-78"/>
            </a:endParaRPr>
          </a:p>
        </p:txBody>
      </p:sp>
      <p:pic>
        <p:nvPicPr>
          <p:cNvPr id="47106" name="Picture 2"/>
          <p:cNvPicPr>
            <a:picLocks noGrp="1" noChangeAspect="1" noChangeArrowheads="1"/>
          </p:cNvPicPr>
          <p:nvPr>
            <p:ph sz="half" idx="1"/>
          </p:nvPr>
        </p:nvPicPr>
        <p:blipFill>
          <a:blip r:embed="rId2"/>
          <a:srcRect/>
          <a:stretch>
            <a:fillRect/>
          </a:stretch>
        </p:blipFill>
        <p:spPr bwMode="auto">
          <a:xfrm>
            <a:off x="685800" y="2209800"/>
            <a:ext cx="3278045" cy="2934494"/>
          </a:xfrm>
          <a:prstGeom prst="rect">
            <a:avLst/>
          </a:prstGeom>
          <a:noFill/>
          <a:ln w="9525">
            <a:noFill/>
            <a:miter lim="800000"/>
            <a:headEnd/>
            <a:tailEnd/>
          </a:ln>
          <a:effectLst/>
        </p:spPr>
      </p:pic>
      <p:sp>
        <p:nvSpPr>
          <p:cNvPr id="471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710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705600" y="5486400"/>
            <a:ext cx="933450" cy="522732"/>
          </a:xfrm>
          <a:prstGeom prst="rect">
            <a:avLst/>
          </a:prstGeom>
          <a:noFill/>
        </p:spPr>
      </p:pic>
      <p:sp>
        <p:nvSpPr>
          <p:cNvPr id="471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710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029200" y="5486400"/>
            <a:ext cx="933450" cy="522732"/>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Carl Friedrich </a:t>
            </a:r>
            <a:r>
              <a:rPr lang="en-US" sz="3200" b="1" dirty="0" smtClean="0"/>
              <a:t>Gauss</a:t>
            </a:r>
            <a:r>
              <a:rPr lang="en-US" sz="3200" dirty="0" smtClean="0"/>
              <a:t> </a:t>
            </a:r>
            <a:r>
              <a:rPr lang="en-US" sz="3200" dirty="0" smtClean="0"/>
              <a:t>(1777</a:t>
            </a:r>
            <a:r>
              <a:rPr lang="en-US" sz="3200" dirty="0" smtClean="0"/>
              <a:t> – </a:t>
            </a:r>
            <a:r>
              <a:rPr lang="fa-IR" sz="3200" dirty="0" smtClean="0">
                <a:solidFill>
                  <a:srgbClr val="FF0000"/>
                </a:solidFill>
              </a:rPr>
              <a:t>1831</a:t>
            </a:r>
            <a:r>
              <a:rPr lang="en-US" sz="3200" dirty="0" smtClean="0"/>
              <a:t> </a:t>
            </a:r>
            <a:r>
              <a:rPr lang="en-US" sz="3200" dirty="0" smtClean="0"/>
              <a:t>–1855</a:t>
            </a:r>
            <a:r>
              <a:rPr lang="en-US" sz="3200" dirty="0" smtClean="0"/>
              <a:t>)</a:t>
            </a:r>
            <a:endParaRPr lang="en-US" sz="3200" dirty="0"/>
          </a:p>
        </p:txBody>
      </p:sp>
      <p:sp>
        <p:nvSpPr>
          <p:cNvPr id="4" name="Content Placeholder 3"/>
          <p:cNvSpPr>
            <a:spLocks noGrp="1"/>
          </p:cNvSpPr>
          <p:nvPr>
            <p:ph sz="half" idx="2"/>
          </p:nvPr>
        </p:nvSpPr>
        <p:spPr>
          <a:xfrm>
            <a:off x="3581400" y="1600200"/>
            <a:ext cx="5105400" cy="4525963"/>
          </a:xfrm>
        </p:spPr>
        <p:txBody>
          <a:bodyPr>
            <a:normAutofit fontScale="85000" lnSpcReduction="20000"/>
          </a:bodyPr>
          <a:lstStyle/>
          <a:p>
            <a:pPr algn="just" rtl="1">
              <a:buNone/>
            </a:pPr>
            <a:r>
              <a:rPr lang="fa-IR" b="1" dirty="0" smtClean="0">
                <a:cs typeface="B Nazanin" pitchFamily="2" charset="-78"/>
              </a:rPr>
              <a:t>اما مقادیر موهومی که قبلا و گاهی در حال حاضر به غلط در مقابل مقادیر واقعی آنها را ناممکن می‌نامند، هنوز نتوانسته‌اند به صورت طبیعی درآیند و در واقع وجودشان تحمل می‌شود؛ آنها بیشتر به مثابه بازی بی‌مغزی با علامات به‌نظر می‌رسند، حتی برای کسانی که سهم اساسی و مهم این بازی با علامت را در گنجینه روابط بین مقادیر حقیقی انکار نمی‌کنند، ...نویسنده سالیان دراز تلاش کرده تا بتواند همان وجود عینی را که برای مقادیر منفی در نظر گرفته شده است را به اعداد موهومی نیز تخصیص دهد. اما تاکنون فرصت مناسبی برای انتشار نظرات خود بدست نیاورده است. </a:t>
            </a:r>
            <a:endParaRPr lang="en-US" b="1" dirty="0">
              <a:cs typeface="B Nazanin" pitchFamily="2" charset="-78"/>
            </a:endParaRPr>
          </a:p>
        </p:txBody>
      </p:sp>
      <p:pic>
        <p:nvPicPr>
          <p:cNvPr id="48130" name="Picture 2" descr="D:\Asghari\History\220px-Carl_Friedrich_Gauss.jpg"/>
          <p:cNvPicPr>
            <a:picLocks noGrp="1" noChangeAspect="1" noChangeArrowheads="1"/>
          </p:cNvPicPr>
          <p:nvPr>
            <p:ph sz="half" idx="1"/>
          </p:nvPr>
        </p:nvPicPr>
        <p:blipFill>
          <a:blip r:embed="rId2"/>
          <a:srcRect/>
          <a:stretch>
            <a:fillRect/>
          </a:stretch>
        </p:blipFill>
        <p:spPr bwMode="auto">
          <a:xfrm>
            <a:off x="762000" y="2209800"/>
            <a:ext cx="2632559" cy="3374462"/>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67000"/>
            <a:ext cx="8229600" cy="1143000"/>
          </a:xfrm>
        </p:spPr>
        <p:txBody>
          <a:bodyPr/>
          <a:lstStyle/>
          <a:p>
            <a:r>
              <a:rPr lang="fa-IR" dirty="0" smtClean="0">
                <a:cs typeface="B Nazanin" pitchFamily="2" charset="-78"/>
              </a:rPr>
              <a:t>بازگشت به جلسه دوم!</a:t>
            </a:r>
            <a:endParaRPr lang="en-US" dirty="0">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Nazanin" pitchFamily="2" charset="-78"/>
              </a:rPr>
              <a:t>تاریخ ریاضی </a:t>
            </a:r>
            <a:endParaRPr lang="en-US" dirty="0"/>
          </a:p>
        </p:txBody>
      </p:sp>
      <p:sp>
        <p:nvSpPr>
          <p:cNvPr id="3" name="Subtitle 2"/>
          <p:cNvSpPr>
            <a:spLocks noGrp="1"/>
          </p:cNvSpPr>
          <p:nvPr>
            <p:ph type="subTitle" idx="1"/>
          </p:nvPr>
        </p:nvSpPr>
        <p:spPr/>
        <p:txBody>
          <a:bodyPr/>
          <a:lstStyle/>
          <a:p>
            <a:r>
              <a:rPr lang="fa-IR" b="1" dirty="0" smtClean="0">
                <a:solidFill>
                  <a:schemeClr val="tx1"/>
                </a:solidFill>
                <a:cs typeface="B Nazanin" pitchFamily="2" charset="-78"/>
              </a:rPr>
              <a:t>جلسه سوم</a:t>
            </a:r>
            <a:endParaRPr lang="en-US" b="1" dirty="0" smtClean="0">
              <a:solidFill>
                <a:schemeClr val="tx1"/>
              </a:solidFill>
              <a:cs typeface="B Nazanin" pitchFamily="2" charset="-78"/>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just" rtl="1"/>
            <a:r>
              <a:rPr lang="fa-IR" b="1" dirty="0" smtClean="0">
                <a:cs typeface="B Nazanin" pitchFamily="2" charset="-78"/>
              </a:rPr>
              <a:t>روح الهی گذرگاهی در آن آنالیز بدیع و شگفت، در آن موجود خارق‌العاده دنیای مثالی، در آن موجود دو زیستی که بین وجود و عدم زندگی می‌کند و ما آنرا ...می‌نامیم، بدست آورد.</a:t>
            </a:r>
            <a:r>
              <a:rPr lang="fa-IR"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r>
              <a:rPr lang="fa-IR" b="1" dirty="0" smtClean="0">
                <a:cs typeface="B Nazanin" pitchFamily="2" charset="-78"/>
              </a:rPr>
              <a:t>ریشه خالی منهای یک</a:t>
            </a:r>
            <a:endParaRPr lang="en-US" b="1" dirty="0">
              <a:cs typeface="B Nazanin" pitchFamily="2" charset="-78"/>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ایتالیا</a:t>
            </a:r>
            <a:endParaRPr lang="en-US" dirty="0">
              <a:cs typeface="B Nazanin" pitchFamily="2" charset="-78"/>
            </a:endParaRPr>
          </a:p>
        </p:txBody>
      </p:sp>
      <p:sp>
        <p:nvSpPr>
          <p:cNvPr id="3" name="Content Placeholder 2"/>
          <p:cNvSpPr>
            <a:spLocks noGrp="1"/>
          </p:cNvSpPr>
          <p:nvPr>
            <p:ph idx="1"/>
          </p:nvPr>
        </p:nvSpPr>
        <p:spPr/>
        <p:txBody>
          <a:bodyPr/>
          <a:lstStyle/>
          <a:p>
            <a:pPr algn="just" rtl="1">
              <a:buNone/>
            </a:pPr>
            <a:r>
              <a:rPr lang="fa-IR" b="1" dirty="0" smtClean="0">
                <a:cs typeface="B Nazanin" pitchFamily="2" charset="-78"/>
              </a:rPr>
              <a:t>تاجری می‌خواست به فرزندش تعلیمات کافی در زمینه تجارت بدهد. به یک استاد دانشگاه مراجعه کرد و از او پرسید که فرزندش را برای این‌کار باید به کجا بفرستد. آن استاد در پاسخ گفت که اگر دوره تحصیلات ریاضی پسرش باید به جمع وتفریق محدود باشد این کار در دانشگاه آلمان میسر است،‌اما هنر ضرب و تقسیم در ایتالیا رشد زیادی یافته است که به عقیده او تنها کشوریست که در آن می‌توان تعلیمات کاملی در این زمینه گرفت. </a:t>
            </a:r>
            <a:endParaRPr lang="en-US" b="1" dirty="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Gerolamo</a:t>
            </a:r>
            <a:r>
              <a:rPr lang="en-US" b="1" dirty="0" smtClean="0"/>
              <a:t> </a:t>
            </a:r>
            <a:r>
              <a:rPr lang="en-US" b="1" dirty="0" err="1" smtClean="0"/>
              <a:t>Cardano</a:t>
            </a:r>
            <a:r>
              <a:rPr lang="fa-IR" dirty="0" smtClean="0"/>
              <a:t>)</a:t>
            </a:r>
            <a:r>
              <a:rPr lang="fa-IR" b="1" dirty="0" smtClean="0"/>
              <a:t> </a:t>
            </a:r>
            <a:r>
              <a:rPr lang="en-US" dirty="0" smtClean="0"/>
              <a:t> 1501 –1576)</a:t>
            </a:r>
            <a:endParaRPr lang="en-US" dirty="0"/>
          </a:p>
        </p:txBody>
      </p:sp>
      <p:sp>
        <p:nvSpPr>
          <p:cNvPr id="4" name="Content Placeholder 3"/>
          <p:cNvSpPr>
            <a:spLocks noGrp="1"/>
          </p:cNvSpPr>
          <p:nvPr>
            <p:ph sz="half" idx="2"/>
          </p:nvPr>
        </p:nvSpPr>
        <p:spPr/>
        <p:txBody>
          <a:bodyPr>
            <a:normAutofit lnSpcReduction="10000"/>
          </a:bodyPr>
          <a:lstStyle/>
          <a:p>
            <a:pPr algn="ctr" rtl="1">
              <a:buNone/>
            </a:pPr>
            <a:r>
              <a:rPr lang="fa-IR" b="1" dirty="0" smtClean="0">
                <a:cs typeface="B Nazanin" pitchFamily="2" charset="-78"/>
              </a:rPr>
              <a:t>فرزند نامشروع یک قاضی</a:t>
            </a:r>
          </a:p>
          <a:p>
            <a:pPr algn="ctr" rtl="1">
              <a:buNone/>
            </a:pPr>
            <a:r>
              <a:rPr lang="fa-IR" b="1" dirty="0" smtClean="0">
                <a:cs typeface="B Nazanin" pitchFamily="2" charset="-78"/>
              </a:rPr>
              <a:t>مردی با تضادهای عاطفی</a:t>
            </a:r>
            <a:endParaRPr lang="en-GB" b="1" dirty="0" smtClean="0">
              <a:cs typeface="B Nazanin" pitchFamily="2" charset="-78"/>
            </a:endParaRPr>
          </a:p>
          <a:p>
            <a:pPr algn="ctr" rtl="1">
              <a:buNone/>
            </a:pPr>
            <a:r>
              <a:rPr lang="fa-IR" b="1" dirty="0" smtClean="0">
                <a:cs typeface="B Nazanin" pitchFamily="2" charset="-78"/>
              </a:rPr>
              <a:t>قمارباز حرفه‌ای</a:t>
            </a:r>
            <a:endParaRPr lang="en-GB" b="1" dirty="0" smtClean="0">
              <a:cs typeface="B Nazanin" pitchFamily="2" charset="-78"/>
            </a:endParaRPr>
          </a:p>
          <a:p>
            <a:pPr algn="ctr" rtl="1">
              <a:buNone/>
            </a:pPr>
            <a:r>
              <a:rPr lang="fa-IR" b="1" dirty="0" smtClean="0">
                <a:cs typeface="B Nazanin" pitchFamily="2" charset="-78"/>
              </a:rPr>
              <a:t>بریدن گوش پسر کوچکش در هنگام عصبانیت</a:t>
            </a:r>
          </a:p>
          <a:p>
            <a:pPr algn="ctr" rtl="1">
              <a:buNone/>
            </a:pPr>
            <a:r>
              <a:rPr lang="fa-IR" b="1" dirty="0" smtClean="0">
                <a:cs typeface="B Nazanin" pitchFamily="2" charset="-78"/>
              </a:rPr>
              <a:t>خودکشی، زمان مرگ خود را با استفاده از احکام نجوم پیش‌بینی کرده بود!  </a:t>
            </a:r>
          </a:p>
          <a:p>
            <a:pPr algn="ctr" rtl="1">
              <a:buNone/>
            </a:pPr>
            <a:r>
              <a:rPr lang="fa-IR" b="1" dirty="0" smtClean="0">
                <a:cs typeface="B Nazanin" pitchFamily="2" charset="-78"/>
              </a:rPr>
              <a:t>نوشتن اولین رساله جبر به زبان لاتین</a:t>
            </a:r>
            <a:endParaRPr lang="en-US" b="1" dirty="0" smtClean="0">
              <a:cs typeface="B Nazanin" pitchFamily="2" charset="-78"/>
            </a:endParaRPr>
          </a:p>
          <a:p>
            <a:pPr algn="r" rtl="1">
              <a:buNone/>
            </a:pPr>
            <a:endParaRPr lang="en-US" dirty="0"/>
          </a:p>
        </p:txBody>
      </p:sp>
      <p:pic>
        <p:nvPicPr>
          <p:cNvPr id="1026" name="Picture 2"/>
          <p:cNvPicPr>
            <a:picLocks noGrp="1" noChangeAspect="1" noChangeArrowheads="1"/>
          </p:cNvPicPr>
          <p:nvPr>
            <p:ph sz="half" idx="1"/>
          </p:nvPr>
        </p:nvPicPr>
        <p:blipFill>
          <a:blip r:embed="rId2"/>
          <a:srcRect/>
          <a:stretch>
            <a:fillRect/>
          </a:stretch>
        </p:blipFill>
        <p:spPr bwMode="auto">
          <a:xfrm>
            <a:off x="727460" y="1828800"/>
            <a:ext cx="3406634" cy="3962399"/>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cs typeface="B Nazanin" pitchFamily="2" charset="-78"/>
              </a:rPr>
              <a:t>تولد «غیرممکن»</a:t>
            </a:r>
            <a:endParaRPr lang="en-US" dirty="0">
              <a:cs typeface="B Nazanin" pitchFamily="2" charset="-78"/>
            </a:endParaRPr>
          </a:p>
        </p:txBody>
      </p:sp>
      <p:sp>
        <p:nvSpPr>
          <p:cNvPr id="3" name="Content Placeholder 2"/>
          <p:cNvSpPr>
            <a:spLocks noGrp="1"/>
          </p:cNvSpPr>
          <p:nvPr>
            <p:ph idx="1"/>
          </p:nvPr>
        </p:nvSpPr>
        <p:spPr/>
        <p:txBody>
          <a:bodyPr/>
          <a:lstStyle/>
          <a:p>
            <a:pPr algn="r" rtl="1">
              <a:buNone/>
            </a:pPr>
            <a:endParaRPr lang="fa-IR" dirty="0" smtClean="0"/>
          </a:p>
          <a:p>
            <a:pPr algn="r" rtl="1">
              <a:buNone/>
            </a:pPr>
            <a:endParaRPr lang="fa-IR" dirty="0" smtClean="0"/>
          </a:p>
          <a:p>
            <a:pPr algn="r" rtl="1">
              <a:buNone/>
            </a:pPr>
            <a:endParaRPr lang="fa-IR" dirty="0" smtClean="0"/>
          </a:p>
          <a:p>
            <a:pPr algn="r" rtl="1">
              <a:buNone/>
            </a:pPr>
            <a:r>
              <a:rPr lang="fa-IR" dirty="0" smtClean="0">
                <a:cs typeface="B Nazanin" pitchFamily="2" charset="-78"/>
              </a:rPr>
              <a:t>عدد 10 را به شکل مجموع دو عدد بنویس که حاصل ضرب آنها 40 باشد. </a:t>
            </a:r>
            <a:endParaRPr lang="en-US" dirty="0">
              <a:cs typeface="B Nazanin"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TotalTime>
  <Words>826</Words>
  <Application>Microsoft Office PowerPoint</Application>
  <PresentationFormat>On-screen Show (4:3)</PresentationFormat>
  <Paragraphs>88</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پیوست جلسه دوم</vt:lpstr>
      <vt:lpstr>Slide 2</vt:lpstr>
      <vt:lpstr>Slide 3</vt:lpstr>
      <vt:lpstr>تاریخ ریاضی </vt:lpstr>
      <vt:lpstr>روح الهی گذرگاهی در آن آنالیز بدیع و شگفت، در آن موجود خارق‌العاده دنیای مثالی، در آن موجود دو زیستی که بین وجود و عدم زندگی می‌کند و ما آنرا ...می‌نامیم، بدست آورد. </vt:lpstr>
      <vt:lpstr>ریشه خالی منهای یک</vt:lpstr>
      <vt:lpstr>ایتالیا</vt:lpstr>
      <vt:lpstr>Gerolamo Cardano)  1501 –1576)</vt:lpstr>
      <vt:lpstr>تولد «غیرممکن»</vt:lpstr>
      <vt:lpstr>Slide 10</vt:lpstr>
      <vt:lpstr>نادیده گرفتن شکنجه ذهنی</vt:lpstr>
      <vt:lpstr>Slide 12</vt:lpstr>
      <vt:lpstr>اولین دستاورد اروپایی پس از قرن‌ها</vt:lpstr>
      <vt:lpstr>Slide 14</vt:lpstr>
      <vt:lpstr>Scipione del Ferro (1465 –1526) Antonio Maria Fior </vt:lpstr>
      <vt:lpstr>Niccolò Fontana Tartaglia (1499- 1557) </vt:lpstr>
      <vt:lpstr>کاردانو</vt:lpstr>
      <vt:lpstr>کاردانو(1545)</vt:lpstr>
      <vt:lpstr>Slide 19</vt:lpstr>
      <vt:lpstr>Slide 20</vt:lpstr>
      <vt:lpstr>Slide 21</vt:lpstr>
      <vt:lpstr>Slide 22</vt:lpstr>
      <vt:lpstr>Slide 23</vt:lpstr>
      <vt:lpstr>Slide 24</vt:lpstr>
      <vt:lpstr>Rafael Bombelli (1526– 1572(</vt:lpstr>
      <vt:lpstr>من نوع جدیدی از ریشه‌ها را پیدا کرده‌ام</vt:lpstr>
      <vt:lpstr>چگونه ضرب کنیم</vt:lpstr>
      <vt:lpstr>چگونه ریشه سوم نوع مشابه‌ای از ریشه را پیدا کرد؟ </vt:lpstr>
      <vt:lpstr>واکنش کاردانو</vt:lpstr>
      <vt:lpstr>René Descartes (1596–1650)</vt:lpstr>
      <vt:lpstr>اویلربزرگ (1770)</vt:lpstr>
      <vt:lpstr>اویلر بزرگ (1770)</vt:lpstr>
      <vt:lpstr>Slide 33</vt:lpstr>
      <vt:lpstr>Jean-Robert Argand (1768 – 1813 – 1822)</vt:lpstr>
      <vt:lpstr>فرایند پیدا شد!</vt:lpstr>
      <vt:lpstr>Carl Friedrich Gauss (1777 – 1831 –1855)</vt:lpstr>
      <vt:lpstr>بازگشت به جلسه دوم!</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تاریخ ریاضی </dc:title>
  <dc:creator/>
  <cp:lastModifiedBy>MRT</cp:lastModifiedBy>
  <cp:revision>50</cp:revision>
  <dcterms:created xsi:type="dcterms:W3CDTF">2006-08-16T00:00:00Z</dcterms:created>
  <dcterms:modified xsi:type="dcterms:W3CDTF">2012-10-02T12:01:21Z</dcterms:modified>
</cp:coreProperties>
</file>