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347" r:id="rId4"/>
    <p:sldId id="348" r:id="rId5"/>
    <p:sldId id="351" r:id="rId6"/>
    <p:sldId id="353" r:id="rId7"/>
    <p:sldId id="355" r:id="rId8"/>
    <p:sldId id="357" r:id="rId9"/>
    <p:sldId id="359" r:id="rId10"/>
    <p:sldId id="361"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8" r:id="rId26"/>
    <p:sldId id="379" r:id="rId27"/>
    <p:sldId id="380" r:id="rId28"/>
    <p:sldId id="377" r:id="rId29"/>
    <p:sldId id="381" r:id="rId30"/>
    <p:sldId id="382" r:id="rId31"/>
    <p:sldId id="383" r:id="rId32"/>
    <p:sldId id="384" r:id="rId33"/>
    <p:sldId id="334" r:id="rId34"/>
    <p:sldId id="385" r:id="rId35"/>
    <p:sldId id="386" r:id="rId36"/>
    <p:sldId id="387" r:id="rId37"/>
    <p:sldId id="388" r:id="rId38"/>
    <p:sldId id="389" r:id="rId39"/>
    <p:sldId id="390" r:id="rId40"/>
    <p:sldId id="391" r:id="rId41"/>
    <p:sldId id="392" r:id="rId42"/>
    <p:sldId id="394" r:id="rId43"/>
    <p:sldId id="393" r:id="rId44"/>
    <p:sldId id="395" r:id="rId45"/>
    <p:sldId id="396" r:id="rId46"/>
    <p:sldId id="397" r:id="rId47"/>
    <p:sldId id="398" r:id="rId48"/>
    <p:sldId id="399" r:id="rId49"/>
    <p:sldId id="400" r:id="rId50"/>
    <p:sldId id="27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21" autoAdjust="0"/>
    <p:restoredTop sz="94660"/>
  </p:normalViewPr>
  <p:slideViewPr>
    <p:cSldViewPr>
      <p:cViewPr varScale="1">
        <p:scale>
          <a:sx n="99" d="100"/>
          <a:sy n="99" d="100"/>
        </p:scale>
        <p:origin x="-4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5204640-D8DD-41A9-991B-8EA36AA5D32E}" type="datetimeFigureOut">
              <a:rPr lang="fa-IR" smtClean="0"/>
              <a:pPr/>
              <a:t>1435/12/13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803976-CD81-4EAD-864B-EFFE96D31D0F}"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ln>
            <a:round/>
            <a:headEnd/>
            <a:tailEnd/>
          </a:ln>
        </p:spPr>
        <p:txBody>
          <a:bodyPr/>
          <a:lstStyle/>
          <a:p>
            <a:fld id="{D7D3F45B-900A-4060-88E2-61ACC3CF4F33}" type="slidenum">
              <a:rPr lang="ar-SA" altLang="fa-IR"/>
              <a:pPr/>
              <a:t>5</a:t>
            </a:fld>
            <a:endParaRPr lang="en-GB" altLang="fa-IR"/>
          </a:p>
        </p:txBody>
      </p:sp>
      <p:sp>
        <p:nvSpPr>
          <p:cNvPr id="28675" name="Text Box 1"/>
          <p:cNvSpPr txBox="1">
            <a:spLocks noChangeArrowheads="1"/>
          </p:cNvSpPr>
          <p:nvPr/>
        </p:nvSpPr>
        <p:spPr bwMode="auto">
          <a:xfrm>
            <a:off x="3886200" y="8686800"/>
            <a:ext cx="2971800" cy="457200"/>
          </a:xfrm>
          <a:prstGeom prst="rect">
            <a:avLst/>
          </a:prstGeom>
          <a:noFill/>
          <a:ln w="9525">
            <a:noFill/>
            <a:round/>
            <a:headEnd/>
            <a:tailEnd/>
          </a:ln>
          <a:effectLst/>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08AFB6F-8BBE-4D54-9435-94BF682BB426}"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GB" altLang="fa-IR" sz="1200">
              <a:solidFill>
                <a:srgbClr val="000000"/>
              </a:solidFill>
            </a:endParaRPr>
          </a:p>
        </p:txBody>
      </p:sp>
      <p:sp>
        <p:nvSpPr>
          <p:cNvPr id="2867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fa-IR"/>
          </a:p>
        </p:txBody>
      </p:sp>
      <p:sp>
        <p:nvSpPr>
          <p:cNvPr id="28677" name="Rectangle 3"/>
          <p:cNvSpPr txBox="1">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round/>
            <a:headEnd/>
            <a:tailEnd/>
          </a:ln>
        </p:spPr>
        <p:txBody>
          <a:bodyPr/>
          <a:lstStyle/>
          <a:p>
            <a:fld id="{9BC03036-86F0-4DB0-A1A1-EF74277287F6}" type="slidenum">
              <a:rPr lang="ar-SA" altLang="fa-IR" smtClean="0"/>
              <a:pPr/>
              <a:t>14</a:t>
            </a:fld>
            <a:endParaRPr lang="en-GB" altLang="fa-IR" smtClean="0"/>
          </a:p>
        </p:txBody>
      </p:sp>
      <p:sp>
        <p:nvSpPr>
          <p:cNvPr id="37891"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4B022E2-5559-44E1-B1B7-AF5E446391B7}"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GB" altLang="fa-IR" sz="1200">
              <a:solidFill>
                <a:srgbClr val="000000"/>
              </a:solidFill>
            </a:endParaRPr>
          </a:p>
        </p:txBody>
      </p:sp>
      <p:sp>
        <p:nvSpPr>
          <p:cNvPr id="3789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a-IR"/>
          </a:p>
        </p:txBody>
      </p:sp>
      <p:sp>
        <p:nvSpPr>
          <p:cNvPr id="37893" name="Rectangle 3"/>
          <p:cNvSpPr>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round/>
            <a:headEnd/>
            <a:tailEnd/>
          </a:ln>
        </p:spPr>
        <p:txBody>
          <a:bodyPr/>
          <a:lstStyle/>
          <a:p>
            <a:fld id="{5B631394-25D0-4378-937F-BE447E413819}" type="slidenum">
              <a:rPr lang="ar-SA" altLang="fa-IR" smtClean="0"/>
              <a:pPr/>
              <a:t>15</a:t>
            </a:fld>
            <a:endParaRPr lang="en-GB" altLang="fa-IR" smtClean="0"/>
          </a:p>
        </p:txBody>
      </p:sp>
      <p:sp>
        <p:nvSpPr>
          <p:cNvPr id="38915"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06F33EC-98E2-43DD-BFA7-A330D296856C}"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GB" altLang="fa-IR" sz="1200">
              <a:solidFill>
                <a:srgbClr val="000000"/>
              </a:solidFill>
            </a:endParaRPr>
          </a:p>
        </p:txBody>
      </p:sp>
      <p:sp>
        <p:nvSpPr>
          <p:cNvPr id="3891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a-IR"/>
          </a:p>
        </p:txBody>
      </p:sp>
      <p:sp>
        <p:nvSpPr>
          <p:cNvPr id="38917" name="Rectangle 3"/>
          <p:cNvSpPr>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round/>
            <a:headEnd/>
            <a:tailEnd/>
          </a:ln>
        </p:spPr>
        <p:txBody>
          <a:bodyPr/>
          <a:lstStyle/>
          <a:p>
            <a:fld id="{E4379382-C152-4845-8B05-6612C1564201}" type="slidenum">
              <a:rPr lang="ar-SA" altLang="fa-IR" smtClean="0"/>
              <a:pPr/>
              <a:t>16</a:t>
            </a:fld>
            <a:endParaRPr lang="en-GB" altLang="fa-IR" smtClean="0"/>
          </a:p>
        </p:txBody>
      </p:sp>
      <p:sp>
        <p:nvSpPr>
          <p:cNvPr id="39939"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81F509D-42AD-4D63-AE3D-2BDD218E64C9}"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GB" altLang="fa-IR" sz="1200">
              <a:solidFill>
                <a:srgbClr val="000000"/>
              </a:solidFill>
            </a:endParaRPr>
          </a:p>
        </p:txBody>
      </p:sp>
      <p:sp>
        <p:nvSpPr>
          <p:cNvPr id="3994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a-IR"/>
          </a:p>
        </p:txBody>
      </p:sp>
      <p:sp>
        <p:nvSpPr>
          <p:cNvPr id="39941" name="Rectangle 3"/>
          <p:cNvSpPr>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round/>
            <a:headEnd/>
            <a:tailEnd/>
          </a:ln>
        </p:spPr>
        <p:txBody>
          <a:bodyPr/>
          <a:lstStyle/>
          <a:p>
            <a:fld id="{3B00F083-4A7F-498E-97E4-05905C071C99}" type="slidenum">
              <a:rPr lang="ar-SA" altLang="fa-IR"/>
              <a:pPr/>
              <a:t>6</a:t>
            </a:fld>
            <a:endParaRPr lang="en-GB" altLang="fa-IR"/>
          </a:p>
        </p:txBody>
      </p:sp>
      <p:sp>
        <p:nvSpPr>
          <p:cNvPr id="29699" name="Text Box 1"/>
          <p:cNvSpPr txBox="1">
            <a:spLocks noChangeArrowheads="1"/>
          </p:cNvSpPr>
          <p:nvPr/>
        </p:nvSpPr>
        <p:spPr bwMode="auto">
          <a:xfrm>
            <a:off x="3886200" y="8686800"/>
            <a:ext cx="2971800" cy="457200"/>
          </a:xfrm>
          <a:prstGeom prst="rect">
            <a:avLst/>
          </a:prstGeom>
          <a:noFill/>
          <a:ln w="9525">
            <a:noFill/>
            <a:round/>
            <a:headEnd/>
            <a:tailEnd/>
          </a:ln>
          <a:effectLst/>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8578F95-5FCE-4FB2-8BE0-1C206AF00664}"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GB" altLang="fa-IR" sz="1200">
              <a:solidFill>
                <a:srgbClr val="000000"/>
              </a:solidFill>
            </a:endParaRPr>
          </a:p>
        </p:txBody>
      </p:sp>
      <p:sp>
        <p:nvSpPr>
          <p:cNvPr id="2970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fa-IR"/>
          </a:p>
        </p:txBody>
      </p:sp>
      <p:sp>
        <p:nvSpPr>
          <p:cNvPr id="29701" name="Rectangle 3"/>
          <p:cNvSpPr txBox="1">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round/>
            <a:headEnd/>
            <a:tailEnd/>
          </a:ln>
        </p:spPr>
        <p:txBody>
          <a:bodyPr/>
          <a:lstStyle/>
          <a:p>
            <a:fld id="{F37157B8-F1A7-4054-B35C-B13C00917424}" type="slidenum">
              <a:rPr lang="ar-SA" altLang="fa-IR"/>
              <a:pPr/>
              <a:t>7</a:t>
            </a:fld>
            <a:endParaRPr lang="en-GB" altLang="fa-IR"/>
          </a:p>
        </p:txBody>
      </p:sp>
      <p:sp>
        <p:nvSpPr>
          <p:cNvPr id="30723" name="Text Box 1"/>
          <p:cNvSpPr txBox="1">
            <a:spLocks noChangeArrowheads="1"/>
          </p:cNvSpPr>
          <p:nvPr/>
        </p:nvSpPr>
        <p:spPr bwMode="auto">
          <a:xfrm>
            <a:off x="3886200" y="8686800"/>
            <a:ext cx="2971800" cy="457200"/>
          </a:xfrm>
          <a:prstGeom prst="rect">
            <a:avLst/>
          </a:prstGeom>
          <a:noFill/>
          <a:ln w="9525">
            <a:noFill/>
            <a:round/>
            <a:headEnd/>
            <a:tailEnd/>
          </a:ln>
          <a:effectLst/>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300D56D-1CBB-4D64-B848-4FBDD925730C}"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GB" altLang="fa-IR" sz="1200">
              <a:solidFill>
                <a:srgbClr val="000000"/>
              </a:solidFill>
            </a:endParaRPr>
          </a:p>
        </p:txBody>
      </p:sp>
      <p:sp>
        <p:nvSpPr>
          <p:cNvPr id="3072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fa-IR"/>
          </a:p>
        </p:txBody>
      </p:sp>
      <p:sp>
        <p:nvSpPr>
          <p:cNvPr id="30725" name="Rectangle 3"/>
          <p:cNvSpPr txBox="1">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round/>
            <a:headEnd/>
            <a:tailEnd/>
          </a:ln>
        </p:spPr>
        <p:txBody>
          <a:bodyPr/>
          <a:lstStyle/>
          <a:p>
            <a:fld id="{C7303A20-8038-4F94-8904-A2D82555F867}" type="slidenum">
              <a:rPr lang="ar-SA" altLang="fa-IR"/>
              <a:pPr/>
              <a:t>8</a:t>
            </a:fld>
            <a:endParaRPr lang="en-GB" altLang="fa-IR"/>
          </a:p>
        </p:txBody>
      </p:sp>
      <p:sp>
        <p:nvSpPr>
          <p:cNvPr id="31747" name="Text Box 1"/>
          <p:cNvSpPr txBox="1">
            <a:spLocks noChangeArrowheads="1"/>
          </p:cNvSpPr>
          <p:nvPr/>
        </p:nvSpPr>
        <p:spPr bwMode="auto">
          <a:xfrm>
            <a:off x="3886200" y="8686800"/>
            <a:ext cx="2971800" cy="457200"/>
          </a:xfrm>
          <a:prstGeom prst="rect">
            <a:avLst/>
          </a:prstGeom>
          <a:noFill/>
          <a:ln w="9525">
            <a:noFill/>
            <a:round/>
            <a:headEnd/>
            <a:tailEnd/>
          </a:ln>
          <a:effectLst/>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C584077-6804-4A7F-9DE6-65DF2B06EA9A}"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altLang="fa-IR" sz="1200">
              <a:solidFill>
                <a:srgbClr val="000000"/>
              </a:solidFill>
            </a:endParaRPr>
          </a:p>
        </p:txBody>
      </p:sp>
      <p:sp>
        <p:nvSpPr>
          <p:cNvPr id="3174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fa-IR"/>
          </a:p>
        </p:txBody>
      </p:sp>
      <p:sp>
        <p:nvSpPr>
          <p:cNvPr id="31749" name="Rectangle 3"/>
          <p:cNvSpPr txBox="1">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round/>
            <a:headEnd/>
            <a:tailEnd/>
          </a:ln>
        </p:spPr>
        <p:txBody>
          <a:bodyPr/>
          <a:lstStyle/>
          <a:p>
            <a:fld id="{1D262C65-8D9A-44A8-A657-9DFDB856E3DC}" type="slidenum">
              <a:rPr lang="ar-SA" altLang="fa-IR"/>
              <a:pPr/>
              <a:t>9</a:t>
            </a:fld>
            <a:endParaRPr lang="en-GB" altLang="fa-IR"/>
          </a:p>
        </p:txBody>
      </p:sp>
      <p:sp>
        <p:nvSpPr>
          <p:cNvPr id="32771" name="Text Box 2"/>
          <p:cNvSpPr txBox="1">
            <a:spLocks noChangeArrowheads="1"/>
          </p:cNvSpPr>
          <p:nvPr/>
        </p:nvSpPr>
        <p:spPr bwMode="auto">
          <a:xfrm>
            <a:off x="3886200" y="8686800"/>
            <a:ext cx="2971800" cy="457200"/>
          </a:xfrm>
          <a:prstGeom prst="rect">
            <a:avLst/>
          </a:prstGeom>
          <a:noFill/>
          <a:ln w="9525">
            <a:noFill/>
            <a:round/>
            <a:headEnd/>
            <a:tailEnd/>
          </a:ln>
          <a:effectLst/>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F48D3EB-A448-449D-BB8A-7AE25DB426AE}"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altLang="fa-IR" sz="1200">
              <a:solidFill>
                <a:srgbClr val="000000"/>
              </a:solidFill>
            </a:endParaRPr>
          </a:p>
        </p:txBody>
      </p:sp>
      <p:sp>
        <p:nvSpPr>
          <p:cNvPr id="32772"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fa-IR"/>
          </a:p>
        </p:txBody>
      </p:sp>
      <p:sp>
        <p:nvSpPr>
          <p:cNvPr id="32773" name="Rectangle 4"/>
          <p:cNvSpPr>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round/>
            <a:headEnd/>
            <a:tailEnd/>
          </a:ln>
        </p:spPr>
        <p:txBody>
          <a:bodyPr/>
          <a:lstStyle/>
          <a:p>
            <a:fld id="{E07B4F49-2DA2-4EB6-85CD-B8DE28A4F5FD}" type="slidenum">
              <a:rPr lang="ar-SA" altLang="fa-IR" smtClean="0"/>
              <a:pPr/>
              <a:t>10</a:t>
            </a:fld>
            <a:endParaRPr lang="en-GB" altLang="fa-IR" smtClean="0"/>
          </a:p>
        </p:txBody>
      </p:sp>
      <p:sp>
        <p:nvSpPr>
          <p:cNvPr id="33795" name="Text Box 2"/>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AB85F0-350E-446D-84C4-922BEAD4FB71}"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GB" altLang="fa-IR" sz="1200">
              <a:solidFill>
                <a:srgbClr val="000000"/>
              </a:solidFill>
            </a:endParaRPr>
          </a:p>
        </p:txBody>
      </p:sp>
      <p:sp>
        <p:nvSpPr>
          <p:cNvPr id="33796"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a-IR"/>
          </a:p>
        </p:txBody>
      </p:sp>
      <p:sp>
        <p:nvSpPr>
          <p:cNvPr id="33797" name="Rectangle 4"/>
          <p:cNvSpPr>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round/>
            <a:headEnd/>
            <a:tailEnd/>
          </a:ln>
        </p:spPr>
        <p:txBody>
          <a:bodyPr/>
          <a:lstStyle/>
          <a:p>
            <a:fld id="{4A00193C-E774-4A5D-B127-C9FBD122D4E8}" type="slidenum">
              <a:rPr lang="ar-SA" altLang="fa-IR" smtClean="0"/>
              <a:pPr/>
              <a:t>11</a:t>
            </a:fld>
            <a:endParaRPr lang="en-GB" altLang="fa-IR" smtClean="0"/>
          </a:p>
        </p:txBody>
      </p:sp>
      <p:sp>
        <p:nvSpPr>
          <p:cNvPr id="34819"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F4CD3C8-A5BB-4B02-84CD-6E0704D10937}"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GB" altLang="fa-IR" sz="1200">
              <a:solidFill>
                <a:srgbClr val="000000"/>
              </a:solidFill>
            </a:endParaRPr>
          </a:p>
        </p:txBody>
      </p:sp>
      <p:sp>
        <p:nvSpPr>
          <p:cNvPr id="3482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a-IR"/>
          </a:p>
        </p:txBody>
      </p:sp>
      <p:sp>
        <p:nvSpPr>
          <p:cNvPr id="34821" name="Rectangle 3"/>
          <p:cNvSpPr>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round/>
            <a:headEnd/>
            <a:tailEnd/>
          </a:ln>
        </p:spPr>
        <p:txBody>
          <a:bodyPr/>
          <a:lstStyle/>
          <a:p>
            <a:fld id="{706DDB5B-8757-4F13-BE5D-1536DA737D3E}" type="slidenum">
              <a:rPr lang="ar-SA" altLang="fa-IR" smtClean="0"/>
              <a:pPr/>
              <a:t>12</a:t>
            </a:fld>
            <a:endParaRPr lang="en-GB" altLang="fa-IR" smtClean="0"/>
          </a:p>
        </p:txBody>
      </p:sp>
      <p:sp>
        <p:nvSpPr>
          <p:cNvPr id="35843" name="Text Box 1"/>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BC2990-4235-4318-B1DC-5496F021C460}"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GB" altLang="fa-IR" sz="1200">
              <a:solidFill>
                <a:srgbClr val="000000"/>
              </a:solidFill>
            </a:endParaRPr>
          </a:p>
        </p:txBody>
      </p:sp>
      <p:sp>
        <p:nvSpPr>
          <p:cNvPr id="3584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a-IR"/>
          </a:p>
        </p:txBody>
      </p:sp>
      <p:sp>
        <p:nvSpPr>
          <p:cNvPr id="35845" name="Rectangle 3"/>
          <p:cNvSpPr>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round/>
            <a:headEnd/>
            <a:tailEnd/>
          </a:ln>
        </p:spPr>
        <p:txBody>
          <a:bodyPr/>
          <a:lstStyle/>
          <a:p>
            <a:fld id="{2BE4FE82-5AED-4F93-8A51-93010C919003}" type="slidenum">
              <a:rPr lang="ar-SA" altLang="fa-IR" smtClean="0"/>
              <a:pPr/>
              <a:t>13</a:t>
            </a:fld>
            <a:endParaRPr lang="en-GB" altLang="fa-IR" smtClean="0"/>
          </a:p>
        </p:txBody>
      </p:sp>
      <p:sp>
        <p:nvSpPr>
          <p:cNvPr id="36867" name="Text Box 2"/>
          <p:cNvSpPr txBox="1">
            <a:spLocks noChangeArrowheads="1"/>
          </p:cNvSpPr>
          <p:nvPr/>
        </p:nvSpPr>
        <p:spPr bwMode="auto">
          <a:xfrm>
            <a:off x="3886200" y="8686800"/>
            <a:ext cx="2971800" cy="457200"/>
          </a:xfrm>
          <a:prstGeom prst="rect">
            <a:avLst/>
          </a:prstGeom>
          <a:noFill/>
          <a:ln w="9525">
            <a:noFill/>
            <a:round/>
            <a:headEnd/>
            <a:tailEnd/>
          </a:ln>
        </p:spPr>
        <p:txBody>
          <a:bodyPr lIns="90000" tIns="46800" rIns="90000" bIns="46800" anchor="b"/>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04C3502-8B9D-432C-90C6-E72C18302A15}" type="slidenum">
              <a:rPr lang="ar-SA" altLang="fa-IR" sz="1200">
                <a:solidFill>
                  <a:srgbClr val="000000"/>
                </a:solidFill>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GB" altLang="fa-IR" sz="1200">
              <a:solidFill>
                <a:srgbClr val="000000"/>
              </a:solidFill>
            </a:endParaRPr>
          </a:p>
        </p:txBody>
      </p:sp>
      <p:sp>
        <p:nvSpPr>
          <p:cNvPr id="36868" name="Text Box 3"/>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fa-IR"/>
          </a:p>
        </p:txBody>
      </p:sp>
      <p:sp>
        <p:nvSpPr>
          <p:cNvPr id="36869" name="Rectangle 4"/>
          <p:cNvSpPr>
            <a:spLocks noGrp="1" noChangeArrowheads="1"/>
          </p:cNvSpPr>
          <p:nvPr>
            <p:ph type="body"/>
          </p:nvPr>
        </p:nvSpPr>
        <p:spPr>
          <a:xfrm>
            <a:off x="914400" y="4343400"/>
            <a:ext cx="5029200" cy="4114800"/>
          </a:xfrm>
          <a:noFill/>
        </p:spPr>
        <p:txBody>
          <a:bodyPr wrap="none" anchor="ctr"/>
          <a:lstStyle/>
          <a:p>
            <a:endParaRPr lang="en-US" altLang="fa-I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844800" y="4800600"/>
            <a:ext cx="6156325" cy="381000"/>
          </a:xfrm>
        </p:spPr>
        <p:txBody>
          <a:bodyPr/>
          <a:lstStyle>
            <a:lvl1pPr marL="0" indent="0">
              <a:buFont typeface="Wingdings" pitchFamily="2" charset="2"/>
              <a:buNone/>
              <a:defRPr sz="2000"/>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2773363" y="5105400"/>
            <a:ext cx="6172200" cy="1143000"/>
          </a:xfrm>
        </p:spPr>
        <p:txBody>
          <a:bodyPr/>
          <a:lstStyle>
            <a:lvl1pPr algn="l">
              <a:defRPr sz="4400"/>
            </a:lvl1pPr>
          </a:lstStyle>
          <a:p>
            <a:r>
              <a:rPr lang="en-US" smtClean="0"/>
              <a:t>Click to edit Master title style</a:t>
            </a:r>
            <a:endParaRPr lang="en-US"/>
          </a:p>
        </p:txBody>
      </p:sp>
      <p:sp>
        <p:nvSpPr>
          <p:cNvPr id="4" name="Rectangle 4"/>
          <p:cNvSpPr>
            <a:spLocks noGrp="1" noChangeArrowheads="1"/>
          </p:cNvSpPr>
          <p:nvPr>
            <p:ph type="dt" sz="half" idx="10"/>
          </p:nvPr>
        </p:nvSpPr>
        <p:spPr>
          <a:xfrm>
            <a:off x="304800" y="6248400"/>
            <a:ext cx="2133600" cy="244475"/>
          </a:xfrm>
        </p:spPr>
        <p:txBody>
          <a:bodyPr/>
          <a:lstStyle>
            <a:lvl1pPr>
              <a:defRPr sz="1200">
                <a:solidFill>
                  <a:schemeClr val="tx1"/>
                </a:solidFill>
              </a:defRPr>
            </a:lvl1pPr>
          </a:lstStyle>
          <a:p>
            <a:pPr>
              <a:defRPr/>
            </a:pPr>
            <a:endParaRPr lang="en-US"/>
          </a:p>
        </p:txBody>
      </p:sp>
      <p:sp>
        <p:nvSpPr>
          <p:cNvPr id="5" name="Rectangle 6"/>
          <p:cNvSpPr>
            <a:spLocks noGrp="1" noChangeArrowheads="1"/>
          </p:cNvSpPr>
          <p:nvPr>
            <p:ph type="sldNum" sz="quarter" idx="11"/>
          </p:nvPr>
        </p:nvSpPr>
        <p:spPr>
          <a:xfrm>
            <a:off x="3454400" y="6308725"/>
            <a:ext cx="2133600" cy="244475"/>
          </a:xfrm>
        </p:spPr>
        <p:txBody>
          <a:bodyPr/>
          <a:lstStyle>
            <a:lvl1pPr>
              <a:defRPr sz="1200">
                <a:solidFill>
                  <a:schemeClr val="tx1"/>
                </a:solidFill>
              </a:defRPr>
            </a:lvl1pPr>
          </a:lstStyle>
          <a:p>
            <a:pPr>
              <a:defRPr/>
            </a:pPr>
            <a:fld id="{71A7BE1F-80E5-4D51-ACCF-4B87D49ECD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
          <p:cNvSpPr>
            <a:spLocks noGrp="1" noChangeArrowheads="1"/>
          </p:cNvSpPr>
          <p:nvPr>
            <p:ph type="sldNum" sz="quarter" idx="10"/>
          </p:nvPr>
        </p:nvSpPr>
        <p:spPr>
          <a:ln/>
        </p:spPr>
        <p:txBody>
          <a:bodyPr/>
          <a:lstStyle>
            <a:lvl1pPr>
              <a:defRPr/>
            </a:lvl1pPr>
          </a:lstStyle>
          <a:p>
            <a:pPr>
              <a:defRPr/>
            </a:pPr>
            <a:fld id="{47F1A9D6-91FA-4D85-BFCD-B13EAB74F928}"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09600"/>
            <a:ext cx="2047875" cy="5715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533400" y="609600"/>
            <a:ext cx="599122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
          <p:cNvSpPr>
            <a:spLocks noGrp="1" noChangeArrowheads="1"/>
          </p:cNvSpPr>
          <p:nvPr>
            <p:ph type="sldNum" sz="quarter" idx="10"/>
          </p:nvPr>
        </p:nvSpPr>
        <p:spPr>
          <a:ln/>
        </p:spPr>
        <p:txBody>
          <a:bodyPr/>
          <a:lstStyle>
            <a:lvl1pPr>
              <a:defRPr/>
            </a:lvl1pPr>
          </a:lstStyle>
          <a:p>
            <a:pPr>
              <a:defRPr/>
            </a:pPr>
            <a:fld id="{FBF812D6-E938-44C4-9AF9-EB7E119846DA}"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6400800" cy="487363"/>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533400" y="1611313"/>
            <a:ext cx="8191500" cy="4713287"/>
          </a:xfrm>
        </p:spPr>
        <p:txBody>
          <a:bodyPr/>
          <a:lstStyle/>
          <a:p>
            <a:pPr lvl="0"/>
            <a:r>
              <a:rPr lang="en-US" noProof="0" smtClean="0"/>
              <a:t>Click icon to add table</a:t>
            </a:r>
            <a:endParaRPr lang="fa-IR"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C4526677-A1C3-4584-B590-06C9CDE7E17E}"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
          <p:cNvSpPr>
            <a:spLocks noGrp="1" noChangeArrowheads="1"/>
          </p:cNvSpPr>
          <p:nvPr>
            <p:ph type="sldNum" sz="quarter" idx="10"/>
          </p:nvPr>
        </p:nvSpPr>
        <p:spPr>
          <a:ln/>
        </p:spPr>
        <p:txBody>
          <a:bodyPr/>
          <a:lstStyle>
            <a:lvl1pPr>
              <a:defRPr/>
            </a:lvl1pPr>
          </a:lstStyle>
          <a:p>
            <a:pPr>
              <a:defRPr/>
            </a:pPr>
            <a:fld id="{BC2A85FA-E4A9-4CD2-8E2B-6098E2DC6F42}"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DBB9337-8DCB-4E3A-9E39-9642E9177547}" type="slidenum">
              <a:rPr lang="en-US"/>
              <a:pPr>
                <a:defRPr/>
              </a:pPr>
              <a:t>‹#›</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6"/>
          <p:cNvSpPr>
            <a:spLocks noGrp="1" noChangeArrowheads="1"/>
          </p:cNvSpPr>
          <p:nvPr>
            <p:ph type="sldNum" sz="quarter" idx="10"/>
          </p:nvPr>
        </p:nvSpPr>
        <p:spPr>
          <a:ln/>
        </p:spPr>
        <p:txBody>
          <a:bodyPr/>
          <a:lstStyle>
            <a:lvl1pPr>
              <a:defRPr/>
            </a:lvl1pPr>
          </a:lstStyle>
          <a:p>
            <a:pPr>
              <a:defRPr/>
            </a:pPr>
            <a:fld id="{5F32A5E6-F800-4440-9DCD-8D26DB744A1B}"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6"/>
          <p:cNvSpPr>
            <a:spLocks noGrp="1" noChangeArrowheads="1"/>
          </p:cNvSpPr>
          <p:nvPr>
            <p:ph type="sldNum" sz="quarter" idx="10"/>
          </p:nvPr>
        </p:nvSpPr>
        <p:spPr>
          <a:ln/>
        </p:spPr>
        <p:txBody>
          <a:bodyPr/>
          <a:lstStyle>
            <a:lvl1pPr>
              <a:defRPr/>
            </a:lvl1pPr>
          </a:lstStyle>
          <a:p>
            <a:pPr>
              <a:defRPr/>
            </a:pPr>
            <a:fld id="{D72240C9-C634-45AE-BE9E-753C37393988}" type="slidenum">
              <a:rPr lang="en-US"/>
              <a:pPr>
                <a:defRPr/>
              </a:pPr>
              <a:t>‹#›</a:t>
            </a:fld>
            <a:endParaRPr lang="en-US"/>
          </a:p>
        </p:txBody>
      </p:sp>
      <p:sp>
        <p:nvSpPr>
          <p:cNvPr id="8"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6"/>
          <p:cNvSpPr>
            <a:spLocks noGrp="1" noChangeArrowheads="1"/>
          </p:cNvSpPr>
          <p:nvPr>
            <p:ph type="sldNum" sz="quarter" idx="10"/>
          </p:nvPr>
        </p:nvSpPr>
        <p:spPr>
          <a:ln/>
        </p:spPr>
        <p:txBody>
          <a:bodyPr/>
          <a:lstStyle>
            <a:lvl1pPr>
              <a:defRPr/>
            </a:lvl1pPr>
          </a:lstStyle>
          <a:p>
            <a:pPr>
              <a:defRPr/>
            </a:pPr>
            <a:fld id="{36D45B00-D392-4194-9F1D-1FEA86342B21}" type="slidenum">
              <a:rPr lang="en-US"/>
              <a:pPr>
                <a:defRPr/>
              </a:pPr>
              <a:t>‹#›</a:t>
            </a:fld>
            <a:endParaRPr lang="en-US"/>
          </a:p>
        </p:txBody>
      </p:sp>
      <p:sp>
        <p:nvSpPr>
          <p:cNvPr id="4"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E1DE32B-22A5-45F9-BC8E-793F2CD41F30}" type="slidenum">
              <a:rPr lang="en-US"/>
              <a:pPr>
                <a:defRPr/>
              </a:pPr>
              <a:t>‹#›</a:t>
            </a:fld>
            <a:endParaRPr lang="en-US"/>
          </a:p>
        </p:txBody>
      </p:sp>
      <p:sp>
        <p:nvSpPr>
          <p:cNvPr id="3"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C504104-F2AF-4E58-B7D3-71D6086E6673}"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D4F08CA-1362-4F65-9A5F-A4E751F5FF61}" type="slidenum">
              <a:rPr lang="en-US"/>
              <a:pPr>
                <a:defRPr/>
              </a:pPr>
              <a:t>‹#›</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7"/>
          <p:cNvGraphicFramePr>
            <a:graphicFrameLocks noChangeAspect="1"/>
          </p:cNvGraphicFramePr>
          <p:nvPr/>
        </p:nvGraphicFramePr>
        <p:xfrm>
          <a:off x="0" y="0"/>
          <a:ext cx="9144000" cy="1600200"/>
        </p:xfrm>
        <a:graphic>
          <a:graphicData uri="http://schemas.openxmlformats.org/presentationml/2006/ole">
            <p:oleObj spid="_x0000_s1026" name="Image" r:id="rId15" imgW="13003175" imgH="2577778" progId="">
              <p:embed/>
            </p:oleObj>
          </a:graphicData>
        </a:graphic>
      </p:graphicFrame>
      <p:sp>
        <p:nvSpPr>
          <p:cNvPr id="1028" name="Rectangle 3"/>
          <p:cNvSpPr>
            <a:spLocks noGrp="1" noChangeArrowheads="1"/>
          </p:cNvSpPr>
          <p:nvPr>
            <p:ph type="body" idx="1"/>
          </p:nvPr>
        </p:nvSpPr>
        <p:spPr bwMode="gray">
          <a:xfrm>
            <a:off x="533400" y="1611313"/>
            <a:ext cx="81915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latin typeface="Arial" charset="0"/>
              </a:defRPr>
            </a:lvl1pPr>
          </a:lstStyle>
          <a:p>
            <a:pPr>
              <a:defRPr/>
            </a:pPr>
            <a:fld id="{3302F9D0-5844-4E00-952D-D786AB5D2819}" type="slidenum">
              <a:rPr lang="en-US"/>
              <a:pPr>
                <a:defRPr/>
              </a:pPr>
              <a:t>‹#›</a:t>
            </a:fld>
            <a:endParaRPr lang="en-US"/>
          </a:p>
        </p:txBody>
      </p:sp>
      <p:sp>
        <p:nvSpPr>
          <p:cNvPr id="3" name="Title Placeholder 2"/>
          <p:cNvSpPr>
            <a:spLocks noGrp="1" noChangeArrowheads="1"/>
          </p:cNvSpPr>
          <p:nvPr>
            <p:ph type="title"/>
          </p:nvPr>
        </p:nvSpPr>
        <p:spPr bwMode="gray">
          <a:xfrm>
            <a:off x="533400" y="609600"/>
            <a:ext cx="6400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gray">
          <a:xfrm>
            <a:off x="293688" y="64770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latin typeface="Arial" charset="0"/>
              </a:defRPr>
            </a:lvl1pPr>
          </a:lstStyle>
          <a:p>
            <a:pPr>
              <a:defRPr/>
            </a:pPr>
            <a:endParaRPr lang="en-US"/>
          </a:p>
        </p:txBody>
      </p:sp>
      <p:pic>
        <p:nvPicPr>
          <p:cNvPr id="1032" name="Picture 84" descr="p12"/>
          <p:cNvPicPr>
            <a:picLocks noChangeAspect="1" noChangeArrowheads="1"/>
          </p:cNvPicPr>
          <p:nvPr/>
        </p:nvPicPr>
        <p:blipFill>
          <a:blip r:embed="rId16"/>
          <a:srcRect/>
          <a:stretch>
            <a:fillRect/>
          </a:stretch>
        </p:blipFill>
        <p:spPr bwMode="auto">
          <a:xfrm>
            <a:off x="7239000" y="190500"/>
            <a:ext cx="1450975" cy="209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sldNum="0" hdr="0" dt="0"/>
  <p:txStyles>
    <p:titleStyle>
      <a:lvl1pPr algn="r" rtl="1" eaLnBrk="0" fontAlgn="base" hangingPunct="0">
        <a:spcBef>
          <a:spcPct val="0"/>
        </a:spcBef>
        <a:spcAft>
          <a:spcPct val="0"/>
        </a:spcAft>
        <a:defRPr sz="3200" b="1">
          <a:solidFill>
            <a:schemeClr val="tx2"/>
          </a:solidFill>
          <a:latin typeface="+mj-lt"/>
          <a:ea typeface="+mj-ea"/>
          <a:cs typeface="+mj-cs"/>
        </a:defRPr>
      </a:lvl1pPr>
      <a:lvl2pPr algn="r" rtl="1" eaLnBrk="0" fontAlgn="base" hangingPunct="0">
        <a:spcBef>
          <a:spcPct val="0"/>
        </a:spcBef>
        <a:spcAft>
          <a:spcPct val="0"/>
        </a:spcAft>
        <a:defRPr sz="3200" b="1">
          <a:solidFill>
            <a:schemeClr val="tx2"/>
          </a:solidFill>
          <a:latin typeface="Arial" charset="0"/>
        </a:defRPr>
      </a:lvl2pPr>
      <a:lvl3pPr algn="r" rtl="1" eaLnBrk="0" fontAlgn="base" hangingPunct="0">
        <a:spcBef>
          <a:spcPct val="0"/>
        </a:spcBef>
        <a:spcAft>
          <a:spcPct val="0"/>
        </a:spcAft>
        <a:defRPr sz="3200" b="1">
          <a:solidFill>
            <a:schemeClr val="tx2"/>
          </a:solidFill>
          <a:latin typeface="Arial" charset="0"/>
        </a:defRPr>
      </a:lvl3pPr>
      <a:lvl4pPr algn="r" rtl="1" eaLnBrk="0" fontAlgn="base" hangingPunct="0">
        <a:spcBef>
          <a:spcPct val="0"/>
        </a:spcBef>
        <a:spcAft>
          <a:spcPct val="0"/>
        </a:spcAft>
        <a:defRPr sz="3200" b="1">
          <a:solidFill>
            <a:schemeClr val="tx2"/>
          </a:solidFill>
          <a:latin typeface="Arial" charset="0"/>
        </a:defRPr>
      </a:lvl4pPr>
      <a:lvl5pPr algn="r" rtl="1" eaLnBrk="0" fontAlgn="base" hangingPunct="0">
        <a:spcBef>
          <a:spcPct val="0"/>
        </a:spcBef>
        <a:spcAft>
          <a:spcPct val="0"/>
        </a:spcAft>
        <a:defRPr sz="3200" b="1">
          <a:solidFill>
            <a:schemeClr val="tx2"/>
          </a:solidFill>
          <a:latin typeface="Arial" charset="0"/>
        </a:defRPr>
      </a:lvl5pPr>
      <a:lvl6pPr marL="457200" algn="r" rtl="1" eaLnBrk="1" fontAlgn="base" hangingPunct="1">
        <a:spcBef>
          <a:spcPct val="0"/>
        </a:spcBef>
        <a:spcAft>
          <a:spcPct val="0"/>
        </a:spcAft>
        <a:defRPr sz="3200" b="1">
          <a:solidFill>
            <a:schemeClr val="tx2"/>
          </a:solidFill>
          <a:latin typeface="Arial" charset="0"/>
        </a:defRPr>
      </a:lvl6pPr>
      <a:lvl7pPr marL="914400" algn="r" rtl="1" eaLnBrk="1" fontAlgn="base" hangingPunct="1">
        <a:spcBef>
          <a:spcPct val="0"/>
        </a:spcBef>
        <a:spcAft>
          <a:spcPct val="0"/>
        </a:spcAft>
        <a:defRPr sz="3200" b="1">
          <a:solidFill>
            <a:schemeClr val="tx2"/>
          </a:solidFill>
          <a:latin typeface="Arial" charset="0"/>
        </a:defRPr>
      </a:lvl7pPr>
      <a:lvl8pPr marL="1371600" algn="r" rtl="1" eaLnBrk="1" fontAlgn="base" hangingPunct="1">
        <a:spcBef>
          <a:spcPct val="0"/>
        </a:spcBef>
        <a:spcAft>
          <a:spcPct val="0"/>
        </a:spcAft>
        <a:defRPr sz="3200" b="1">
          <a:solidFill>
            <a:schemeClr val="tx2"/>
          </a:solidFill>
          <a:latin typeface="Arial" charset="0"/>
        </a:defRPr>
      </a:lvl8pPr>
      <a:lvl9pPr marL="1828800" algn="r" rtl="1" eaLnBrk="1" fontAlgn="base" hangingPunct="1">
        <a:spcBef>
          <a:spcPct val="0"/>
        </a:spcBef>
        <a:spcAft>
          <a:spcPct val="0"/>
        </a:spcAft>
        <a:defRPr sz="3200" b="1">
          <a:solidFill>
            <a:schemeClr val="tx2"/>
          </a:solidFill>
          <a:latin typeface="Arial" charset="0"/>
        </a:defRPr>
      </a:lvl9pPr>
    </p:titleStyle>
    <p:bodyStyle>
      <a:lvl1pPr marL="342900" indent="-342900" algn="r" rtl="1"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r" rtl="1" eaLnBrk="0" fontAlgn="base" hangingPunct="0">
        <a:spcBef>
          <a:spcPct val="20000"/>
        </a:spcBef>
        <a:spcAft>
          <a:spcPct val="0"/>
        </a:spcAft>
        <a:buClr>
          <a:schemeClr val="accent2"/>
        </a:buClr>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9.wmf"/><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143240" y="1071546"/>
            <a:ext cx="6172200" cy="762000"/>
          </a:xfrm>
        </p:spPr>
        <p:txBody>
          <a:bodyPr/>
          <a:lstStyle/>
          <a:p>
            <a:pPr algn="ctr"/>
            <a:r>
              <a:rPr lang="fa-IR" sz="2000" kern="10" dirty="0" smtClean="0">
                <a:ln w="9525">
                  <a:solidFill>
                    <a:srgbClr val="000000"/>
                  </a:solidFill>
                  <a:round/>
                  <a:headEnd/>
                  <a:tailEnd/>
                </a:ln>
                <a:solidFill>
                  <a:srgbClr val="993300"/>
                </a:solidFill>
              </a:rPr>
              <a:t/>
            </a:r>
            <a:br>
              <a:rPr lang="fa-IR" sz="2000" kern="10" dirty="0" smtClean="0">
                <a:ln w="9525">
                  <a:solidFill>
                    <a:srgbClr val="000000"/>
                  </a:solidFill>
                  <a:round/>
                  <a:headEnd/>
                  <a:tailEnd/>
                </a:ln>
                <a:solidFill>
                  <a:srgbClr val="993300"/>
                </a:solidFill>
              </a:rPr>
            </a:br>
            <a:r>
              <a:rPr lang="fa-IR" sz="2000" kern="10" dirty="0" smtClean="0">
                <a:ln w="9525">
                  <a:solidFill>
                    <a:srgbClr val="000000"/>
                  </a:solidFill>
                  <a:round/>
                  <a:headEnd/>
                  <a:tailEnd/>
                </a:ln>
                <a:solidFill>
                  <a:srgbClr val="993300"/>
                </a:solidFill>
              </a:rPr>
              <a:t/>
            </a:r>
            <a:br>
              <a:rPr lang="fa-IR" sz="2000" kern="10" dirty="0" smtClean="0">
                <a:ln w="9525">
                  <a:solidFill>
                    <a:srgbClr val="000000"/>
                  </a:solidFill>
                  <a:round/>
                  <a:headEnd/>
                  <a:tailEnd/>
                </a:ln>
                <a:solidFill>
                  <a:srgbClr val="993300"/>
                </a:solidFill>
              </a:rPr>
            </a:br>
            <a:r>
              <a:rPr lang="ar-SA" sz="2000" u="sng" dirty="0" smtClean="0"/>
              <a:t>نگرش جامع بر مدیریت استراتژیک، پارادایمها و مکاتب</a:t>
            </a:r>
            <a:r>
              <a:rPr lang="en-US" sz="2000" dirty="0" smtClean="0"/>
              <a:t/>
            </a:r>
            <a:br>
              <a:rPr lang="en-US" sz="2000" dirty="0" smtClean="0"/>
            </a:br>
            <a:r>
              <a:rPr lang="fa-IR" sz="2000" kern="10" dirty="0" smtClean="0">
                <a:ln w="9525">
                  <a:solidFill>
                    <a:srgbClr val="000000"/>
                  </a:solidFill>
                  <a:round/>
                  <a:headEnd/>
                  <a:tailEnd/>
                </a:ln>
                <a:solidFill>
                  <a:srgbClr val="993300"/>
                </a:solidFill>
              </a:rPr>
              <a:t/>
            </a:r>
            <a:br>
              <a:rPr lang="fa-IR" sz="2000" kern="10" dirty="0" smtClean="0">
                <a:ln w="9525">
                  <a:solidFill>
                    <a:srgbClr val="000000"/>
                  </a:solidFill>
                  <a:round/>
                  <a:headEnd/>
                  <a:tailEnd/>
                </a:ln>
                <a:solidFill>
                  <a:srgbClr val="993300"/>
                </a:solidFill>
              </a:rPr>
            </a:br>
            <a:r>
              <a:rPr lang="fa-IR" sz="2000" dirty="0" smtClean="0"/>
              <a:t/>
            </a:r>
            <a:br>
              <a:rPr lang="fa-IR" sz="2000" dirty="0" smtClean="0"/>
            </a:br>
            <a:endParaRPr lang="fa-IR" sz="2000" kern="10" dirty="0">
              <a:ln w="9525">
                <a:solidFill>
                  <a:srgbClr val="000000"/>
                </a:solidFill>
                <a:round/>
                <a:headEnd/>
                <a:tailEnd/>
              </a:ln>
              <a:solidFill>
                <a:srgbClr val="993300"/>
              </a:solidFill>
            </a:endParaRPr>
          </a:p>
        </p:txBody>
      </p:sp>
      <p:sp>
        <p:nvSpPr>
          <p:cNvPr id="5" name="TextBox 4"/>
          <p:cNvSpPr txBox="1"/>
          <p:nvPr/>
        </p:nvSpPr>
        <p:spPr>
          <a:xfrm>
            <a:off x="3786182" y="3571876"/>
            <a:ext cx="4429156" cy="4493538"/>
          </a:xfrm>
          <a:prstGeom prst="rect">
            <a:avLst/>
          </a:prstGeom>
          <a:noFill/>
        </p:spPr>
        <p:txBody>
          <a:bodyPr wrap="square" rtlCol="1">
            <a:spAutoFit/>
          </a:bodyPr>
          <a:lstStyle/>
          <a:p>
            <a:pPr algn="r">
              <a:defRPr/>
            </a:pPr>
            <a:endParaRPr lang="fa-IR" b="1" dirty="0" smtClean="0">
              <a:solidFill>
                <a:schemeClr val="tx2">
                  <a:lumMod val="75000"/>
                </a:schemeClr>
              </a:solidFill>
              <a:cs typeface="B Koodak" pitchFamily="2" charset="-78"/>
            </a:endParaRPr>
          </a:p>
          <a:p>
            <a:pPr algn="r">
              <a:defRPr/>
            </a:pPr>
            <a:endParaRPr lang="fa-IR" b="1" dirty="0" smtClean="0">
              <a:solidFill>
                <a:schemeClr val="tx2">
                  <a:lumMod val="75000"/>
                </a:schemeClr>
              </a:solidFill>
              <a:cs typeface="B Koodak" pitchFamily="2" charset="-78"/>
            </a:endParaRPr>
          </a:p>
          <a:p>
            <a:pPr algn="r">
              <a:defRPr/>
            </a:pPr>
            <a:endParaRPr lang="fa-IR" b="1" dirty="0" smtClean="0">
              <a:solidFill>
                <a:schemeClr val="tx2">
                  <a:lumMod val="75000"/>
                </a:schemeClr>
              </a:solidFill>
              <a:cs typeface="B Koodak" pitchFamily="2" charset="-78"/>
            </a:endParaRPr>
          </a:p>
          <a:p>
            <a:pPr algn="r">
              <a:defRPr/>
            </a:pPr>
            <a:r>
              <a:rPr lang="fa-IR" sz="2000" b="1" smtClean="0">
                <a:solidFill>
                  <a:schemeClr val="tx2">
                    <a:lumMod val="75000"/>
                  </a:schemeClr>
                </a:solidFill>
                <a:cs typeface="B Koodak" pitchFamily="2" charset="-78"/>
              </a:rPr>
              <a:t>گردآورن</a:t>
            </a:r>
            <a:r>
              <a:rPr lang="fa-IR" sz="2000" b="1" smtClean="0">
                <a:solidFill>
                  <a:schemeClr val="tx2">
                    <a:lumMod val="75000"/>
                  </a:schemeClr>
                </a:solidFill>
                <a:cs typeface="B Koodak" pitchFamily="2" charset="-78"/>
              </a:rPr>
              <a:t>دگان</a:t>
            </a:r>
            <a:r>
              <a:rPr lang="fa-IR" sz="2000" b="1" smtClean="0">
                <a:solidFill>
                  <a:schemeClr val="tx2">
                    <a:lumMod val="75000"/>
                  </a:schemeClr>
                </a:solidFill>
                <a:cs typeface="B Koodak" pitchFamily="2" charset="-78"/>
              </a:rPr>
              <a:t>: </a:t>
            </a:r>
            <a:endParaRPr lang="fa-IR" sz="2000" b="1" dirty="0" smtClean="0">
              <a:solidFill>
                <a:schemeClr val="tx2">
                  <a:lumMod val="75000"/>
                </a:schemeClr>
              </a:solidFill>
              <a:cs typeface="B Koodak" pitchFamily="2" charset="-78"/>
            </a:endParaRPr>
          </a:p>
          <a:p>
            <a:pPr algn="r">
              <a:defRPr/>
            </a:pPr>
            <a:r>
              <a:rPr lang="fa-IR" sz="2000" b="1" dirty="0" smtClean="0">
                <a:solidFill>
                  <a:srgbClr val="990000"/>
                </a:solidFill>
                <a:cs typeface="B Koodak" pitchFamily="2" charset="-78"/>
              </a:rPr>
              <a:t>سيدامير سيدمومني</a:t>
            </a:r>
            <a:endParaRPr lang="en-US" sz="2000" b="1" dirty="0" smtClean="0">
              <a:solidFill>
                <a:srgbClr val="990000"/>
              </a:solidFill>
              <a:cs typeface="B Koodak" pitchFamily="2" charset="-78"/>
            </a:endParaRPr>
          </a:p>
          <a:p>
            <a:pPr algn="r">
              <a:defRPr/>
            </a:pPr>
            <a:r>
              <a:rPr lang="fa-IR" sz="2000" b="1" dirty="0" smtClean="0">
                <a:solidFill>
                  <a:srgbClr val="990000"/>
                </a:solidFill>
                <a:cs typeface="B Koodak" pitchFamily="2" charset="-78"/>
              </a:rPr>
              <a:t>حسين حسني</a:t>
            </a:r>
          </a:p>
          <a:p>
            <a:pPr algn="r">
              <a:defRPr/>
            </a:pPr>
            <a:r>
              <a:rPr lang="fa-IR" sz="2000" b="1" dirty="0" smtClean="0">
                <a:solidFill>
                  <a:srgbClr val="990000"/>
                </a:solidFill>
                <a:cs typeface="B Koodak" pitchFamily="2" charset="-78"/>
              </a:rPr>
              <a:t>حامد حاجتمند</a:t>
            </a:r>
          </a:p>
          <a:p>
            <a:pPr algn="r">
              <a:defRPr/>
            </a:pPr>
            <a:r>
              <a:rPr lang="fa-IR" sz="2000" b="1" dirty="0" smtClean="0">
                <a:solidFill>
                  <a:srgbClr val="990000"/>
                </a:solidFill>
                <a:cs typeface="B Koodak" pitchFamily="2" charset="-78"/>
              </a:rPr>
              <a:t>		</a:t>
            </a:r>
          </a:p>
          <a:p>
            <a:pPr algn="r">
              <a:defRPr/>
            </a:pPr>
            <a:r>
              <a:rPr lang="fa-IR" sz="2000" b="1" dirty="0" smtClean="0">
                <a:solidFill>
                  <a:srgbClr val="990000"/>
                </a:solidFill>
                <a:cs typeface="B Koodak" pitchFamily="2" charset="-78"/>
              </a:rPr>
              <a:t>				</a:t>
            </a:r>
            <a:endParaRPr lang="fa-IR" sz="2000" b="1" dirty="0">
              <a:solidFill>
                <a:schemeClr val="tx2">
                  <a:lumMod val="75000"/>
                </a:schemeClr>
              </a:solidFill>
              <a:cs typeface="B Koodak" pitchFamily="2" charset="-78"/>
            </a:endParaRPr>
          </a:p>
          <a:p>
            <a:pPr algn="ctr">
              <a:defRPr/>
            </a:pPr>
            <a:r>
              <a:rPr lang="fa-IR" sz="2000" b="1" dirty="0" smtClean="0">
                <a:solidFill>
                  <a:schemeClr val="tx2">
                    <a:lumMod val="75000"/>
                  </a:schemeClr>
                </a:solidFill>
                <a:cs typeface="B Koodak" pitchFamily="2" charset="-78"/>
              </a:rPr>
              <a:t>پائير 1393</a:t>
            </a:r>
          </a:p>
          <a:p>
            <a:pPr algn="r">
              <a:defRPr/>
            </a:pPr>
            <a:endParaRPr lang="fa-IR" sz="2000" b="1" dirty="0">
              <a:solidFill>
                <a:schemeClr val="tx2">
                  <a:lumMod val="75000"/>
                </a:schemeClr>
              </a:solidFill>
              <a:cs typeface="B Koodak" pitchFamily="2" charset="-78"/>
            </a:endParaRPr>
          </a:p>
          <a:p>
            <a:pPr algn="r">
              <a:buNone/>
              <a:defRPr/>
            </a:pPr>
            <a:endParaRPr lang="fa-IR" b="1" dirty="0" smtClean="0">
              <a:cs typeface="B Lotus" pitchFamily="2" charset="-78"/>
            </a:endParaRPr>
          </a:p>
          <a:p>
            <a:pPr algn="r">
              <a:defRPr/>
            </a:pPr>
            <a:endParaRPr lang="en-US" b="1" dirty="0">
              <a:cs typeface="B Koodak" pitchFamily="2" charset="-78"/>
            </a:endParaRPr>
          </a:p>
          <a:p>
            <a:pPr algn="r">
              <a:defRPr/>
            </a:pPr>
            <a:endParaRPr lang="en-US" dirty="0">
              <a:cs typeface="B Koodak" pitchFamily="2" charset="-78"/>
            </a:endParaRPr>
          </a:p>
          <a:p>
            <a:pPr algn="r">
              <a:defRPr/>
            </a:pPr>
            <a:endParaRPr lang="en-US" dirty="0">
              <a:cs typeface="B Koodak" pitchFamily="2" charset="-78"/>
            </a:endParaRPr>
          </a:p>
        </p:txBody>
      </p:sp>
      <p:pic>
        <p:nvPicPr>
          <p:cNvPr id="3078" name="Picture 6"/>
          <p:cNvPicPr>
            <a:picLocks noChangeAspect="1" noChangeArrowheads="1"/>
          </p:cNvPicPr>
          <p:nvPr/>
        </p:nvPicPr>
        <p:blipFill>
          <a:blip r:embed="rId2"/>
          <a:srcRect/>
          <a:stretch>
            <a:fillRect/>
          </a:stretch>
        </p:blipFill>
        <p:spPr bwMode="auto">
          <a:xfrm>
            <a:off x="0" y="428604"/>
            <a:ext cx="914400" cy="1371600"/>
          </a:xfrm>
          <a:prstGeom prst="rect">
            <a:avLst/>
          </a:prstGeom>
          <a:noFill/>
          <a:ln w="9525">
            <a:noFill/>
            <a:miter lim="800000"/>
            <a:headEnd/>
            <a:tailEnd/>
          </a:ln>
        </p:spPr>
      </p:pic>
      <p:sp>
        <p:nvSpPr>
          <p:cNvPr id="8" name="TextBox 7"/>
          <p:cNvSpPr txBox="1"/>
          <p:nvPr/>
        </p:nvSpPr>
        <p:spPr>
          <a:xfrm>
            <a:off x="0" y="1785926"/>
            <a:ext cx="928662" cy="938719"/>
          </a:xfrm>
          <a:prstGeom prst="rect">
            <a:avLst/>
          </a:prstGeom>
          <a:noFill/>
        </p:spPr>
        <p:txBody>
          <a:bodyPr wrap="square" rtlCol="1">
            <a:spAutoFit/>
          </a:bodyPr>
          <a:lstStyle/>
          <a:p>
            <a:pPr algn="ctr"/>
            <a:r>
              <a:rPr lang="fa-IR" sz="1500" b="1" dirty="0" smtClean="0">
                <a:cs typeface="B Lotus" pitchFamily="2" charset="-78"/>
              </a:rPr>
              <a:t>واحد نراق</a:t>
            </a:r>
          </a:p>
          <a:p>
            <a:pPr algn="ctr"/>
            <a:endParaRPr lang="fa-IR" sz="2000" dirty="0" smtClean="0"/>
          </a:p>
          <a:p>
            <a:pPr algn="ctr"/>
            <a:endParaRPr lang="fa-IR" sz="2000" dirty="0"/>
          </a:p>
        </p:txBody>
      </p:sp>
      <p:sp>
        <p:nvSpPr>
          <p:cNvPr id="6" name="Rectangle 2"/>
          <p:cNvSpPr txBox="1">
            <a:spLocks noChangeArrowheads="1"/>
          </p:cNvSpPr>
          <p:nvPr/>
        </p:nvSpPr>
        <p:spPr bwMode="gray">
          <a:xfrm>
            <a:off x="3214678" y="2000240"/>
            <a:ext cx="6172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0" cap="none" spc="0" normalizeH="0" baseline="0" noProof="0" dirty="0" smtClean="0">
                <a:ln w="9525">
                  <a:solidFill>
                    <a:srgbClr val="000000"/>
                  </a:solidFill>
                  <a:round/>
                  <a:headEnd/>
                  <a:tailEnd/>
                </a:ln>
                <a:solidFill>
                  <a:srgbClr val="993300"/>
                </a:solidFill>
                <a:effectLst/>
                <a:uLnTx/>
                <a:uFillTx/>
                <a:latin typeface="+mj-lt"/>
                <a:ea typeface="+mj-ea"/>
                <a:cs typeface="+mj-cs"/>
              </a:rPr>
              <a:t>جناب آقاي دكتر محسن رسوليان</a:t>
            </a:r>
            <a:endParaRPr kumimoji="0" lang="fa-IR" sz="2000" b="1" i="0" u="none" strike="noStrike" kern="10" cap="none" spc="0" normalizeH="0" baseline="0" noProof="0" dirty="0">
              <a:ln w="9525">
                <a:solidFill>
                  <a:srgbClr val="000000"/>
                </a:solidFill>
                <a:round/>
                <a:headEnd/>
                <a:tailEnd/>
              </a:ln>
              <a:solidFill>
                <a:srgbClr val="993300"/>
              </a:solidFill>
              <a:effectLst/>
              <a:uLnTx/>
              <a:uFillTx/>
              <a:latin typeface="+mj-lt"/>
              <a:ea typeface="+mj-ea"/>
              <a:cs typeface="+mj-cs"/>
            </a:endParaRPr>
          </a:p>
        </p:txBody>
      </p:sp>
      <p:sp>
        <p:nvSpPr>
          <p:cNvPr id="7" name="TextBox 6"/>
          <p:cNvSpPr txBox="1"/>
          <p:nvPr/>
        </p:nvSpPr>
        <p:spPr>
          <a:xfrm>
            <a:off x="3000364" y="0"/>
            <a:ext cx="2928958" cy="1200329"/>
          </a:xfrm>
          <a:prstGeom prst="rect">
            <a:avLst/>
          </a:prstGeom>
          <a:noFill/>
        </p:spPr>
        <p:txBody>
          <a:bodyPr wrap="square" rtlCol="1">
            <a:spAutoFit/>
          </a:bodyPr>
          <a:lstStyle/>
          <a:p>
            <a:pPr algn="ctr"/>
            <a:r>
              <a:rPr lang="fa-IR" sz="3200" b="1" dirty="0" smtClean="0">
                <a:cs typeface="Titr" pitchFamily="2" charset="-78"/>
              </a:rPr>
              <a:t>بسمه تعالي</a:t>
            </a:r>
          </a:p>
          <a:p>
            <a:pPr algn="ctr"/>
            <a:endParaRPr lang="fa-IR" sz="2000" dirty="0" smtClean="0"/>
          </a:p>
          <a:p>
            <a:pPr algn="ctr"/>
            <a:endParaRPr lang="fa-I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5715000" y="5257800"/>
            <a:ext cx="990600" cy="1219200"/>
          </a:xfrm>
          <a:prstGeom prst="rect">
            <a:avLst/>
          </a:prstGeom>
          <a:noFill/>
          <a:ln w="9525">
            <a:noFill/>
            <a:round/>
            <a:headEnd/>
            <a:tailEnd/>
          </a:ln>
        </p:spPr>
      </p:pic>
      <p:pic>
        <p:nvPicPr>
          <p:cNvPr id="29699" name="Picture 3"/>
          <p:cNvPicPr>
            <a:picLocks noChangeAspect="1" noChangeArrowheads="1"/>
          </p:cNvPicPr>
          <p:nvPr/>
        </p:nvPicPr>
        <p:blipFill>
          <a:blip r:embed="rId3"/>
          <a:srcRect/>
          <a:stretch>
            <a:fillRect/>
          </a:stretch>
        </p:blipFill>
        <p:spPr bwMode="auto">
          <a:xfrm>
            <a:off x="6019800" y="3962400"/>
            <a:ext cx="1008063" cy="1295400"/>
          </a:xfrm>
          <a:prstGeom prst="rect">
            <a:avLst/>
          </a:prstGeom>
          <a:noFill/>
          <a:ln w="9525">
            <a:noFill/>
            <a:round/>
            <a:headEnd/>
            <a:tailEnd/>
          </a:ln>
        </p:spPr>
      </p:pic>
      <p:pic>
        <p:nvPicPr>
          <p:cNvPr id="29700" name="Picture 4"/>
          <p:cNvPicPr>
            <a:picLocks noChangeAspect="1" noChangeArrowheads="1"/>
          </p:cNvPicPr>
          <p:nvPr/>
        </p:nvPicPr>
        <p:blipFill>
          <a:blip r:embed="rId3"/>
          <a:srcRect/>
          <a:stretch>
            <a:fillRect/>
          </a:stretch>
        </p:blipFill>
        <p:spPr bwMode="auto">
          <a:xfrm>
            <a:off x="4495800" y="4419600"/>
            <a:ext cx="1066800" cy="1335088"/>
          </a:xfrm>
          <a:prstGeom prst="rect">
            <a:avLst/>
          </a:prstGeom>
          <a:noFill/>
          <a:ln w="9525">
            <a:noFill/>
            <a:round/>
            <a:headEnd/>
            <a:tailEnd/>
          </a:ln>
        </p:spPr>
      </p:pic>
      <p:pic>
        <p:nvPicPr>
          <p:cNvPr id="29701" name="Picture 5"/>
          <p:cNvPicPr>
            <a:picLocks noChangeAspect="1" noChangeArrowheads="1"/>
          </p:cNvPicPr>
          <p:nvPr/>
        </p:nvPicPr>
        <p:blipFill>
          <a:blip r:embed="rId3"/>
          <a:srcRect/>
          <a:stretch>
            <a:fillRect/>
          </a:stretch>
        </p:blipFill>
        <p:spPr bwMode="auto">
          <a:xfrm>
            <a:off x="7162800" y="4800600"/>
            <a:ext cx="1149350" cy="1371600"/>
          </a:xfrm>
          <a:prstGeom prst="rect">
            <a:avLst/>
          </a:prstGeom>
          <a:noFill/>
          <a:ln w="9525">
            <a:noFill/>
            <a:round/>
            <a:headEnd/>
            <a:tailEnd/>
          </a:ln>
        </p:spPr>
      </p:pic>
      <p:pic>
        <p:nvPicPr>
          <p:cNvPr id="19462" name="Picture 7"/>
          <p:cNvPicPr>
            <a:picLocks noChangeAspect="1" noChangeArrowheads="1"/>
          </p:cNvPicPr>
          <p:nvPr/>
        </p:nvPicPr>
        <p:blipFill>
          <a:blip r:embed="rId4"/>
          <a:srcRect/>
          <a:stretch>
            <a:fillRect/>
          </a:stretch>
        </p:blipFill>
        <p:spPr bwMode="auto">
          <a:xfrm flipH="1">
            <a:off x="2438400" y="5029200"/>
            <a:ext cx="1371600" cy="1350963"/>
          </a:xfrm>
          <a:prstGeom prst="rect">
            <a:avLst/>
          </a:prstGeom>
          <a:noFill/>
          <a:ln w="9525">
            <a:noFill/>
            <a:round/>
            <a:headEnd/>
            <a:tailEnd/>
          </a:ln>
        </p:spPr>
      </p:pic>
      <p:grpSp>
        <p:nvGrpSpPr>
          <p:cNvPr id="2" name="Group 9"/>
          <p:cNvGrpSpPr>
            <a:grpSpLocks/>
          </p:cNvGrpSpPr>
          <p:nvPr/>
        </p:nvGrpSpPr>
        <p:grpSpPr bwMode="auto">
          <a:xfrm>
            <a:off x="304800" y="2506663"/>
            <a:ext cx="2125663" cy="3784600"/>
            <a:chOff x="192" y="1579"/>
            <a:chExt cx="1339" cy="2384"/>
          </a:xfrm>
        </p:grpSpPr>
        <p:pic>
          <p:nvPicPr>
            <p:cNvPr id="19465" name="Picture 10"/>
            <p:cNvPicPr>
              <a:picLocks noChangeAspect="1" noChangeArrowheads="1"/>
            </p:cNvPicPr>
            <p:nvPr/>
          </p:nvPicPr>
          <p:blipFill>
            <a:blip r:embed="rId5"/>
            <a:srcRect/>
            <a:stretch>
              <a:fillRect/>
            </a:stretch>
          </p:blipFill>
          <p:spPr bwMode="auto">
            <a:xfrm rot="1080000">
              <a:off x="790" y="1632"/>
              <a:ext cx="396" cy="338"/>
            </a:xfrm>
            <a:prstGeom prst="rect">
              <a:avLst/>
            </a:prstGeom>
            <a:noFill/>
            <a:ln w="9525">
              <a:noFill/>
              <a:round/>
              <a:headEnd/>
              <a:tailEnd/>
            </a:ln>
          </p:spPr>
        </p:pic>
        <p:pic>
          <p:nvPicPr>
            <p:cNvPr id="19466" name="Picture 11"/>
            <p:cNvPicPr>
              <a:picLocks noChangeAspect="1" noChangeArrowheads="1"/>
            </p:cNvPicPr>
            <p:nvPr/>
          </p:nvPicPr>
          <p:blipFill>
            <a:blip r:embed="rId6"/>
            <a:srcRect/>
            <a:stretch>
              <a:fillRect/>
            </a:stretch>
          </p:blipFill>
          <p:spPr bwMode="auto">
            <a:xfrm>
              <a:off x="192" y="1884"/>
              <a:ext cx="1340" cy="2080"/>
            </a:xfrm>
            <a:prstGeom prst="rect">
              <a:avLst/>
            </a:prstGeom>
            <a:noFill/>
            <a:ln w="9525">
              <a:noFill/>
              <a:round/>
              <a:headEnd/>
              <a:tailEnd/>
            </a:ln>
          </p:spPr>
        </p:pic>
      </p:grpSp>
      <p:sp>
        <p:nvSpPr>
          <p:cNvPr id="29708" name="Rectangle 12"/>
          <p:cNvSpPr>
            <a:spLocks noChangeArrowheads="1"/>
          </p:cNvSpPr>
          <p:nvPr/>
        </p:nvSpPr>
        <p:spPr bwMode="auto">
          <a:xfrm>
            <a:off x="428596" y="1357298"/>
            <a:ext cx="7072362" cy="710067"/>
          </a:xfrm>
          <a:prstGeom prst="rect">
            <a:avLst/>
          </a:prstGeom>
          <a:solidFill>
            <a:schemeClr val="hlink"/>
          </a:solidFill>
          <a:ln>
            <a:noFill/>
          </a:ln>
          <a:effectLst/>
          <a:extLst>
            <a:ext uri="{91240B29-F687-4F45-9708-019B960494DF}"/>
            <a:ext uri="{AF507438-7753-43E0-B8FC-AC1667EBCBE1}"/>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بعد از کمی کتک خوردن، میمون تازه وارد یاد گرفت نباید از پله بالا رفت.</a:t>
            </a:r>
          </a:p>
          <a:p>
            <a:pPr algn="ctr" rtl="1">
              <a:lnSpc>
                <a:spcPct val="100000"/>
              </a:lnSpc>
              <a:defRPr/>
            </a:pPr>
            <a:r>
              <a:rPr lang="fa-IR" altLang="fa-IR" sz="2000" b="1" dirty="0" smtClean="0">
                <a:effectLst>
                  <a:outerShdw blurRad="38100" dist="38100" dir="2700000" algn="tl">
                    <a:srgbClr val="FFFFFF"/>
                  </a:outerShdw>
                </a:effectLst>
                <a:cs typeface="Mitra" pitchFamily="2" charset="-78"/>
              </a:rPr>
              <a:t> بدون آنکه بداند چرا؟</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fill="hold" nodeType="withEffect">
                                  <p:stCondLst>
                                    <p:cond delay="0"/>
                                  </p:stCondLst>
                                  <p:childTnLst>
                                    <p:animRot by="21600000">
                                      <p:cBhvr additive="repl">
                                        <p:cTn id="6" dur="2000" fill="hold"/>
                                        <p:tgtEl>
                                          <p:spTgt spid="29698"/>
                                        </p:tgtEl>
                                        <p:attrNameLst>
                                          <p:attrName>r</p:attrName>
                                        </p:attrNameLst>
                                      </p:cBhvr>
                                    </p:animRot>
                                  </p:childTnLst>
                                </p:cTn>
                              </p:par>
                              <p:par>
                                <p:cTn id="7" presetID="8" presetClass="emph" fill="hold" nodeType="withEffect">
                                  <p:stCondLst>
                                    <p:cond delay="0"/>
                                  </p:stCondLst>
                                  <p:childTnLst>
                                    <p:animRot by="21600000">
                                      <p:cBhvr additive="repl">
                                        <p:cTn id="8" dur="2000" fill="hold"/>
                                        <p:tgtEl>
                                          <p:spTgt spid="29699"/>
                                        </p:tgtEl>
                                        <p:attrNameLst>
                                          <p:attrName>r</p:attrName>
                                        </p:attrNameLst>
                                      </p:cBhvr>
                                    </p:animRot>
                                  </p:childTnLst>
                                </p:cTn>
                              </p:par>
                              <p:par>
                                <p:cTn id="9" presetID="8" presetClass="emph" fill="hold" nodeType="withEffect">
                                  <p:stCondLst>
                                    <p:cond delay="0"/>
                                  </p:stCondLst>
                                  <p:childTnLst>
                                    <p:animRot by="21600000">
                                      <p:cBhvr additive="repl">
                                        <p:cTn id="10" dur="2000" fill="hold"/>
                                        <p:tgtEl>
                                          <p:spTgt spid="29700"/>
                                        </p:tgtEl>
                                        <p:attrNameLst>
                                          <p:attrName>r</p:attrName>
                                        </p:attrNameLst>
                                      </p:cBhvr>
                                    </p:animRot>
                                  </p:childTnLst>
                                </p:cTn>
                              </p:par>
                              <p:par>
                                <p:cTn id="11" presetID="8" presetClass="emph" fill="hold" nodeType="withEffect">
                                  <p:stCondLst>
                                    <p:cond delay="0"/>
                                  </p:stCondLst>
                                  <p:childTnLst>
                                    <p:animRot by="21600000">
                                      <p:cBhvr additive="repl">
                                        <p:cTn id="12" dur="2000" fill="hold"/>
                                        <p:tgtEl>
                                          <p:spTgt spid="297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4953000" y="5334000"/>
            <a:ext cx="1254125" cy="1231900"/>
          </a:xfrm>
          <a:prstGeom prst="rect">
            <a:avLst/>
          </a:prstGeom>
          <a:noFill/>
          <a:ln w="9525">
            <a:noFill/>
            <a:round/>
            <a:headEnd/>
            <a:tailEnd/>
          </a:ln>
        </p:spPr>
      </p:pic>
      <p:pic>
        <p:nvPicPr>
          <p:cNvPr id="20483" name="Picture 3"/>
          <p:cNvPicPr>
            <a:picLocks noChangeAspect="1" noChangeArrowheads="1"/>
          </p:cNvPicPr>
          <p:nvPr/>
        </p:nvPicPr>
        <p:blipFill>
          <a:blip r:embed="rId3"/>
          <a:srcRect/>
          <a:stretch>
            <a:fillRect/>
          </a:stretch>
        </p:blipFill>
        <p:spPr bwMode="auto">
          <a:xfrm>
            <a:off x="7162800" y="3124200"/>
            <a:ext cx="1336675" cy="1317625"/>
          </a:xfrm>
          <a:prstGeom prst="rect">
            <a:avLst/>
          </a:prstGeom>
          <a:noFill/>
          <a:ln w="9525">
            <a:noFill/>
            <a:round/>
            <a:headEnd/>
            <a:tailEnd/>
          </a:ln>
        </p:spPr>
      </p:pic>
      <p:pic>
        <p:nvPicPr>
          <p:cNvPr id="20484" name="Picture 4"/>
          <p:cNvPicPr>
            <a:picLocks noChangeAspect="1" noChangeArrowheads="1"/>
          </p:cNvPicPr>
          <p:nvPr/>
        </p:nvPicPr>
        <p:blipFill>
          <a:blip r:embed="rId3"/>
          <a:srcRect/>
          <a:stretch>
            <a:fillRect/>
          </a:stretch>
        </p:blipFill>
        <p:spPr bwMode="auto">
          <a:xfrm>
            <a:off x="6781800" y="5257800"/>
            <a:ext cx="1254125" cy="1231900"/>
          </a:xfrm>
          <a:prstGeom prst="rect">
            <a:avLst/>
          </a:prstGeom>
          <a:noFill/>
          <a:ln w="9525">
            <a:noFill/>
            <a:round/>
            <a:headEnd/>
            <a:tailEnd/>
          </a:ln>
        </p:spPr>
      </p:pic>
      <p:pic>
        <p:nvPicPr>
          <p:cNvPr id="20485" name="Picture 5"/>
          <p:cNvPicPr>
            <a:picLocks noChangeAspect="1" noChangeArrowheads="1"/>
          </p:cNvPicPr>
          <p:nvPr/>
        </p:nvPicPr>
        <p:blipFill>
          <a:blip r:embed="rId3"/>
          <a:srcRect/>
          <a:stretch>
            <a:fillRect/>
          </a:stretch>
        </p:blipFill>
        <p:spPr bwMode="auto">
          <a:xfrm>
            <a:off x="5486400" y="3810000"/>
            <a:ext cx="1254125" cy="1231900"/>
          </a:xfrm>
          <a:prstGeom prst="rect">
            <a:avLst/>
          </a:prstGeom>
          <a:noFill/>
          <a:ln w="9525">
            <a:noFill/>
            <a:round/>
            <a:headEnd/>
            <a:tailEnd/>
          </a:ln>
        </p:spPr>
      </p:pic>
      <p:pic>
        <p:nvPicPr>
          <p:cNvPr id="20486" name="Picture 6"/>
          <p:cNvPicPr>
            <a:picLocks noChangeAspect="1" noChangeArrowheads="1"/>
          </p:cNvPicPr>
          <p:nvPr/>
        </p:nvPicPr>
        <p:blipFill>
          <a:blip r:embed="rId3"/>
          <a:srcRect/>
          <a:stretch>
            <a:fillRect/>
          </a:stretch>
        </p:blipFill>
        <p:spPr bwMode="auto">
          <a:xfrm>
            <a:off x="3352800" y="4343400"/>
            <a:ext cx="1254125" cy="1231900"/>
          </a:xfrm>
          <a:prstGeom prst="rect">
            <a:avLst/>
          </a:prstGeom>
          <a:noFill/>
          <a:ln w="9525">
            <a:noFill/>
            <a:round/>
            <a:headEnd/>
            <a:tailEnd/>
          </a:ln>
        </p:spPr>
      </p:pic>
      <p:grpSp>
        <p:nvGrpSpPr>
          <p:cNvPr id="2" name="Group 7"/>
          <p:cNvGrpSpPr>
            <a:grpSpLocks/>
          </p:cNvGrpSpPr>
          <p:nvPr/>
        </p:nvGrpSpPr>
        <p:grpSpPr bwMode="auto">
          <a:xfrm>
            <a:off x="228600" y="2032000"/>
            <a:ext cx="2563813" cy="4564063"/>
            <a:chOff x="144" y="1280"/>
            <a:chExt cx="1615" cy="2875"/>
          </a:xfrm>
        </p:grpSpPr>
        <p:pic>
          <p:nvPicPr>
            <p:cNvPr id="20489" name="Picture 8"/>
            <p:cNvPicPr>
              <a:picLocks noChangeAspect="1" noChangeArrowheads="1"/>
            </p:cNvPicPr>
            <p:nvPr/>
          </p:nvPicPr>
          <p:blipFill>
            <a:blip r:embed="rId4"/>
            <a:srcRect/>
            <a:stretch>
              <a:fillRect/>
            </a:stretch>
          </p:blipFill>
          <p:spPr bwMode="auto">
            <a:xfrm rot="1080000">
              <a:off x="864" y="1344"/>
              <a:ext cx="477" cy="408"/>
            </a:xfrm>
            <a:prstGeom prst="rect">
              <a:avLst/>
            </a:prstGeom>
            <a:noFill/>
            <a:ln w="9525">
              <a:noFill/>
              <a:round/>
              <a:headEnd/>
              <a:tailEnd/>
            </a:ln>
          </p:spPr>
        </p:pic>
        <p:pic>
          <p:nvPicPr>
            <p:cNvPr id="20490" name="Picture 9"/>
            <p:cNvPicPr>
              <a:picLocks noChangeAspect="1" noChangeArrowheads="1"/>
            </p:cNvPicPr>
            <p:nvPr/>
          </p:nvPicPr>
          <p:blipFill>
            <a:blip r:embed="rId5"/>
            <a:srcRect/>
            <a:stretch>
              <a:fillRect/>
            </a:stretch>
          </p:blipFill>
          <p:spPr bwMode="auto">
            <a:xfrm>
              <a:off x="144" y="1647"/>
              <a:ext cx="1616" cy="2509"/>
            </a:xfrm>
            <a:prstGeom prst="rect">
              <a:avLst/>
            </a:prstGeom>
            <a:noFill/>
            <a:ln w="9525">
              <a:noFill/>
              <a:round/>
              <a:headEnd/>
              <a:tailEnd/>
            </a:ln>
          </p:spPr>
        </p:pic>
      </p:grpSp>
      <p:sp>
        <p:nvSpPr>
          <p:cNvPr id="9227" name="Rectangle 11"/>
          <p:cNvSpPr>
            <a:spLocks noChangeArrowheads="1"/>
          </p:cNvSpPr>
          <p:nvPr/>
        </p:nvSpPr>
        <p:spPr bwMode="auto">
          <a:xfrm>
            <a:off x="71406" y="1142984"/>
            <a:ext cx="7358082" cy="1017844"/>
          </a:xfrm>
          <a:prstGeom prst="rect">
            <a:avLst/>
          </a:prstGeom>
          <a:solidFill>
            <a:schemeClr val="hlink"/>
          </a:solidFill>
          <a:ln>
            <a:noFill/>
          </a:ln>
          <a:effectLst/>
          <a:extLst>
            <a:ext uri="{91240B29-F687-4F45-9708-019B960494DF}"/>
            <a:ext uri="{AF507438-7753-43E0-B8FC-AC1667EBCBE1}"/>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در ادامه آزمایش، به تدریج بقیه میمون ها نیز با میمون های جدید تعویض شدند. نکته جالب توجه این بود که میمونی که یک مرحله قبل وارد شده بود نیز در کتک زدن میمون تازه وارد مشارکت می کرد. </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7162800" y="4876800"/>
            <a:ext cx="1254125" cy="1231900"/>
          </a:xfrm>
          <a:prstGeom prst="rect">
            <a:avLst/>
          </a:prstGeom>
          <a:noFill/>
          <a:ln w="9525">
            <a:noFill/>
            <a:round/>
            <a:headEnd/>
            <a:tailEnd/>
          </a:ln>
        </p:spPr>
      </p:pic>
      <p:pic>
        <p:nvPicPr>
          <p:cNvPr id="21507" name="Picture 3"/>
          <p:cNvPicPr>
            <a:picLocks noChangeAspect="1" noChangeArrowheads="1"/>
          </p:cNvPicPr>
          <p:nvPr/>
        </p:nvPicPr>
        <p:blipFill>
          <a:blip r:embed="rId3"/>
          <a:srcRect/>
          <a:stretch>
            <a:fillRect/>
          </a:stretch>
        </p:blipFill>
        <p:spPr bwMode="auto">
          <a:xfrm>
            <a:off x="3657600" y="4267200"/>
            <a:ext cx="1254125" cy="1231900"/>
          </a:xfrm>
          <a:prstGeom prst="rect">
            <a:avLst/>
          </a:prstGeom>
          <a:noFill/>
          <a:ln w="9525">
            <a:noFill/>
            <a:round/>
            <a:headEnd/>
            <a:tailEnd/>
          </a:ln>
        </p:spPr>
      </p:pic>
      <p:pic>
        <p:nvPicPr>
          <p:cNvPr id="21508" name="Picture 4"/>
          <p:cNvPicPr>
            <a:picLocks noChangeAspect="1" noChangeArrowheads="1"/>
          </p:cNvPicPr>
          <p:nvPr/>
        </p:nvPicPr>
        <p:blipFill>
          <a:blip r:embed="rId3"/>
          <a:srcRect/>
          <a:stretch>
            <a:fillRect/>
          </a:stretch>
        </p:blipFill>
        <p:spPr bwMode="auto">
          <a:xfrm>
            <a:off x="1143000" y="5181600"/>
            <a:ext cx="1254125" cy="1231900"/>
          </a:xfrm>
          <a:prstGeom prst="rect">
            <a:avLst/>
          </a:prstGeom>
          <a:noFill/>
          <a:ln w="9525">
            <a:noFill/>
            <a:round/>
            <a:headEnd/>
            <a:tailEnd/>
          </a:ln>
        </p:spPr>
      </p:pic>
      <p:pic>
        <p:nvPicPr>
          <p:cNvPr id="21509" name="Picture 5"/>
          <p:cNvPicPr>
            <a:picLocks noChangeAspect="1" noChangeArrowheads="1"/>
          </p:cNvPicPr>
          <p:nvPr/>
        </p:nvPicPr>
        <p:blipFill>
          <a:blip r:embed="rId3"/>
          <a:srcRect/>
          <a:stretch>
            <a:fillRect/>
          </a:stretch>
        </p:blipFill>
        <p:spPr bwMode="auto">
          <a:xfrm>
            <a:off x="2590800" y="5181600"/>
            <a:ext cx="1254125" cy="1231900"/>
          </a:xfrm>
          <a:prstGeom prst="rect">
            <a:avLst/>
          </a:prstGeom>
          <a:noFill/>
          <a:ln w="9525">
            <a:noFill/>
            <a:round/>
            <a:headEnd/>
            <a:tailEnd/>
          </a:ln>
        </p:spPr>
      </p:pic>
      <p:pic>
        <p:nvPicPr>
          <p:cNvPr id="21510" name="Picture 6"/>
          <p:cNvPicPr>
            <a:picLocks noChangeAspect="1" noChangeArrowheads="1"/>
          </p:cNvPicPr>
          <p:nvPr/>
        </p:nvPicPr>
        <p:blipFill>
          <a:blip r:embed="rId3"/>
          <a:srcRect/>
          <a:stretch>
            <a:fillRect/>
          </a:stretch>
        </p:blipFill>
        <p:spPr bwMode="auto">
          <a:xfrm>
            <a:off x="6248400" y="5257800"/>
            <a:ext cx="1254125" cy="1231900"/>
          </a:xfrm>
          <a:prstGeom prst="rect">
            <a:avLst/>
          </a:prstGeom>
          <a:noFill/>
          <a:ln w="9525">
            <a:noFill/>
            <a:round/>
            <a:headEnd/>
            <a:tailEnd/>
          </a:ln>
        </p:spPr>
      </p:pic>
      <p:grpSp>
        <p:nvGrpSpPr>
          <p:cNvPr id="2" name="Group 7"/>
          <p:cNvGrpSpPr>
            <a:grpSpLocks/>
          </p:cNvGrpSpPr>
          <p:nvPr/>
        </p:nvGrpSpPr>
        <p:grpSpPr bwMode="auto">
          <a:xfrm>
            <a:off x="3846513" y="2497138"/>
            <a:ext cx="2338387" cy="4162425"/>
            <a:chOff x="2423" y="1573"/>
            <a:chExt cx="1473" cy="2622"/>
          </a:xfrm>
        </p:grpSpPr>
        <p:pic>
          <p:nvPicPr>
            <p:cNvPr id="21513" name="Picture 8"/>
            <p:cNvPicPr>
              <a:picLocks noChangeAspect="1" noChangeArrowheads="1"/>
            </p:cNvPicPr>
            <p:nvPr/>
          </p:nvPicPr>
          <p:blipFill>
            <a:blip r:embed="rId4"/>
            <a:srcRect/>
            <a:stretch>
              <a:fillRect/>
            </a:stretch>
          </p:blipFill>
          <p:spPr bwMode="auto">
            <a:xfrm rot="1080000">
              <a:off x="3079" y="1631"/>
              <a:ext cx="435" cy="372"/>
            </a:xfrm>
            <a:prstGeom prst="rect">
              <a:avLst/>
            </a:prstGeom>
            <a:noFill/>
            <a:ln w="9525">
              <a:noFill/>
              <a:round/>
              <a:headEnd/>
              <a:tailEnd/>
            </a:ln>
          </p:spPr>
        </p:pic>
        <p:pic>
          <p:nvPicPr>
            <p:cNvPr id="21514" name="Picture 9"/>
            <p:cNvPicPr>
              <a:picLocks noChangeAspect="1" noChangeArrowheads="1"/>
            </p:cNvPicPr>
            <p:nvPr/>
          </p:nvPicPr>
          <p:blipFill>
            <a:blip r:embed="rId5"/>
            <a:srcRect/>
            <a:stretch>
              <a:fillRect/>
            </a:stretch>
          </p:blipFill>
          <p:spPr bwMode="auto">
            <a:xfrm>
              <a:off x="2423" y="1909"/>
              <a:ext cx="1474" cy="2287"/>
            </a:xfrm>
            <a:prstGeom prst="rect">
              <a:avLst/>
            </a:prstGeom>
            <a:noFill/>
            <a:ln w="9525">
              <a:noFill/>
              <a:round/>
              <a:headEnd/>
              <a:tailEnd/>
            </a:ln>
          </p:spPr>
        </p:pic>
      </p:grpSp>
      <p:sp>
        <p:nvSpPr>
          <p:cNvPr id="10251" name="Rectangle 11"/>
          <p:cNvSpPr>
            <a:spLocks noChangeArrowheads="1"/>
          </p:cNvSpPr>
          <p:nvPr/>
        </p:nvSpPr>
        <p:spPr bwMode="auto">
          <a:xfrm>
            <a:off x="214282" y="1361611"/>
            <a:ext cx="7286676" cy="710067"/>
          </a:xfrm>
          <a:prstGeom prst="rect">
            <a:avLst/>
          </a:prstGeom>
          <a:solidFill>
            <a:schemeClr val="hlink"/>
          </a:solidFill>
          <a:ln>
            <a:noFill/>
          </a:ln>
          <a:effectLst/>
          <a:extLst>
            <a:ext uri="{91240B29-F687-4F45-9708-019B960494DF}"/>
            <a:ext uri="{AF507438-7753-43E0-B8FC-AC1667EBCBE1}"/>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در خاتمه جابجایی ها، 5 میمون در قفس باقی مانده بودند، که هیچ کدام با آب سرد خیس نشده بوند، ولی همچنان با کتک زدن جلو بالا رفتن از پله را می گرفتند. </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609600" y="5053013"/>
            <a:ext cx="1628775" cy="1350962"/>
          </a:xfrm>
          <a:prstGeom prst="rect">
            <a:avLst/>
          </a:prstGeom>
          <a:noFill/>
          <a:ln w="9525">
            <a:noFill/>
            <a:round/>
            <a:headEnd/>
            <a:tailEnd/>
          </a:ln>
        </p:spPr>
      </p:pic>
      <p:pic>
        <p:nvPicPr>
          <p:cNvPr id="22531" name="Picture 3"/>
          <p:cNvPicPr>
            <a:picLocks noChangeAspect="1" noChangeArrowheads="1"/>
          </p:cNvPicPr>
          <p:nvPr/>
        </p:nvPicPr>
        <p:blipFill>
          <a:blip r:embed="rId3"/>
          <a:srcRect/>
          <a:stretch>
            <a:fillRect/>
          </a:stretch>
        </p:blipFill>
        <p:spPr bwMode="auto">
          <a:xfrm>
            <a:off x="2133600" y="5067300"/>
            <a:ext cx="1584325" cy="1428750"/>
          </a:xfrm>
          <a:prstGeom prst="rect">
            <a:avLst/>
          </a:prstGeom>
          <a:noFill/>
          <a:ln w="9525">
            <a:noFill/>
            <a:round/>
            <a:headEnd/>
            <a:tailEnd/>
          </a:ln>
        </p:spPr>
      </p:pic>
      <p:pic>
        <p:nvPicPr>
          <p:cNvPr id="22532" name="Picture 4"/>
          <p:cNvPicPr>
            <a:picLocks noChangeAspect="1" noChangeArrowheads="1"/>
          </p:cNvPicPr>
          <p:nvPr/>
        </p:nvPicPr>
        <p:blipFill>
          <a:blip r:embed="rId3"/>
          <a:srcRect/>
          <a:stretch>
            <a:fillRect/>
          </a:stretch>
        </p:blipFill>
        <p:spPr bwMode="auto">
          <a:xfrm>
            <a:off x="3429000" y="4508500"/>
            <a:ext cx="1381125" cy="1292225"/>
          </a:xfrm>
          <a:prstGeom prst="rect">
            <a:avLst/>
          </a:prstGeom>
          <a:noFill/>
          <a:ln w="9525">
            <a:noFill/>
            <a:round/>
            <a:headEnd/>
            <a:tailEnd/>
          </a:ln>
        </p:spPr>
      </p:pic>
      <p:pic>
        <p:nvPicPr>
          <p:cNvPr id="22533" name="Picture 5"/>
          <p:cNvPicPr>
            <a:picLocks noChangeAspect="1" noChangeArrowheads="1"/>
          </p:cNvPicPr>
          <p:nvPr/>
        </p:nvPicPr>
        <p:blipFill>
          <a:blip r:embed="rId3"/>
          <a:srcRect/>
          <a:stretch>
            <a:fillRect/>
          </a:stretch>
        </p:blipFill>
        <p:spPr bwMode="auto">
          <a:xfrm>
            <a:off x="6084888" y="5038725"/>
            <a:ext cx="1616075" cy="1271588"/>
          </a:xfrm>
          <a:prstGeom prst="rect">
            <a:avLst/>
          </a:prstGeom>
          <a:noFill/>
          <a:ln w="9525">
            <a:noFill/>
            <a:round/>
            <a:headEnd/>
            <a:tailEnd/>
          </a:ln>
        </p:spPr>
      </p:pic>
      <p:pic>
        <p:nvPicPr>
          <p:cNvPr id="22534" name="Picture 6"/>
          <p:cNvPicPr>
            <a:picLocks noChangeAspect="1" noChangeArrowheads="1"/>
          </p:cNvPicPr>
          <p:nvPr/>
        </p:nvPicPr>
        <p:blipFill>
          <a:blip r:embed="rId3"/>
          <a:srcRect/>
          <a:stretch>
            <a:fillRect/>
          </a:stretch>
        </p:blipFill>
        <p:spPr bwMode="auto">
          <a:xfrm>
            <a:off x="7391400" y="5086350"/>
            <a:ext cx="1752600" cy="1528763"/>
          </a:xfrm>
          <a:prstGeom prst="rect">
            <a:avLst/>
          </a:prstGeom>
          <a:noFill/>
          <a:ln w="9525">
            <a:noFill/>
            <a:round/>
            <a:headEnd/>
            <a:tailEnd/>
          </a:ln>
        </p:spPr>
      </p:pic>
      <p:grpSp>
        <p:nvGrpSpPr>
          <p:cNvPr id="2" name="Group 8"/>
          <p:cNvGrpSpPr>
            <a:grpSpLocks/>
          </p:cNvGrpSpPr>
          <p:nvPr/>
        </p:nvGrpSpPr>
        <p:grpSpPr bwMode="auto">
          <a:xfrm>
            <a:off x="3733800" y="2819400"/>
            <a:ext cx="2563813" cy="4037013"/>
            <a:chOff x="2352" y="1776"/>
            <a:chExt cx="1615" cy="2543"/>
          </a:xfrm>
        </p:grpSpPr>
        <p:pic>
          <p:nvPicPr>
            <p:cNvPr id="22537" name="Picture 9"/>
            <p:cNvPicPr>
              <a:picLocks noChangeAspect="1" noChangeArrowheads="1"/>
            </p:cNvPicPr>
            <p:nvPr/>
          </p:nvPicPr>
          <p:blipFill>
            <a:blip r:embed="rId4"/>
            <a:srcRect/>
            <a:stretch>
              <a:fillRect/>
            </a:stretch>
          </p:blipFill>
          <p:spPr bwMode="auto">
            <a:xfrm rot="1080000">
              <a:off x="3072" y="1841"/>
              <a:ext cx="477" cy="359"/>
            </a:xfrm>
            <a:prstGeom prst="rect">
              <a:avLst/>
            </a:prstGeom>
            <a:noFill/>
            <a:ln w="9525">
              <a:noFill/>
              <a:round/>
              <a:headEnd/>
              <a:tailEnd/>
            </a:ln>
          </p:spPr>
        </p:pic>
        <p:pic>
          <p:nvPicPr>
            <p:cNvPr id="22538" name="Picture 10"/>
            <p:cNvPicPr>
              <a:picLocks noChangeAspect="1" noChangeArrowheads="1"/>
            </p:cNvPicPr>
            <p:nvPr/>
          </p:nvPicPr>
          <p:blipFill>
            <a:blip r:embed="rId5"/>
            <a:srcRect/>
            <a:stretch>
              <a:fillRect/>
            </a:stretch>
          </p:blipFill>
          <p:spPr bwMode="auto">
            <a:xfrm>
              <a:off x="2352" y="2109"/>
              <a:ext cx="1616" cy="2211"/>
            </a:xfrm>
            <a:prstGeom prst="rect">
              <a:avLst/>
            </a:prstGeom>
            <a:noFill/>
            <a:ln w="9525">
              <a:noFill/>
              <a:round/>
              <a:headEnd/>
              <a:tailEnd/>
            </a:ln>
          </p:spPr>
        </p:pic>
      </p:grpSp>
      <p:sp>
        <p:nvSpPr>
          <p:cNvPr id="35851" name="Rectangle 11"/>
          <p:cNvSpPr>
            <a:spLocks noChangeArrowheads="1"/>
          </p:cNvSpPr>
          <p:nvPr/>
        </p:nvSpPr>
        <p:spPr bwMode="auto">
          <a:xfrm>
            <a:off x="357158" y="1361611"/>
            <a:ext cx="7143800" cy="710067"/>
          </a:xfrm>
          <a:prstGeom prst="rect">
            <a:avLst/>
          </a:prstGeom>
          <a:solidFill>
            <a:schemeClr val="hlink"/>
          </a:solidFill>
          <a:ln>
            <a:noFill/>
          </a:ln>
          <a:effectLst/>
          <a:extLst>
            <a:ext uri="{91240B29-F687-4F45-9708-019B960494DF}"/>
            <a:ext uri="{AF507438-7753-43E0-B8FC-AC1667EBCBE1}"/>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به نظر شما، اگر می شد از میمون های باقی مانده دلیل آنها برای جلو گیری از بالا رفتن از پله را پرسید، چه پاسخی می دادند.</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srcRect/>
          <a:stretch>
            <a:fillRect/>
          </a:stretch>
        </p:blipFill>
        <p:spPr bwMode="auto">
          <a:xfrm>
            <a:off x="609600" y="5053013"/>
            <a:ext cx="1628775" cy="1350962"/>
          </a:xfrm>
          <a:prstGeom prst="rect">
            <a:avLst/>
          </a:prstGeom>
          <a:noFill/>
          <a:ln w="9525">
            <a:noFill/>
            <a:round/>
            <a:headEnd/>
            <a:tailEnd/>
          </a:ln>
        </p:spPr>
      </p:pic>
      <p:pic>
        <p:nvPicPr>
          <p:cNvPr id="23555" name="Picture 2"/>
          <p:cNvPicPr>
            <a:picLocks noChangeAspect="1" noChangeArrowheads="1"/>
          </p:cNvPicPr>
          <p:nvPr/>
        </p:nvPicPr>
        <p:blipFill>
          <a:blip r:embed="rId3"/>
          <a:srcRect/>
          <a:stretch>
            <a:fillRect/>
          </a:stretch>
        </p:blipFill>
        <p:spPr bwMode="auto">
          <a:xfrm>
            <a:off x="2133600" y="5067300"/>
            <a:ext cx="1584325" cy="1428750"/>
          </a:xfrm>
          <a:prstGeom prst="rect">
            <a:avLst/>
          </a:prstGeom>
          <a:noFill/>
          <a:ln w="9525">
            <a:noFill/>
            <a:round/>
            <a:headEnd/>
            <a:tailEnd/>
          </a:ln>
        </p:spPr>
      </p:pic>
      <p:pic>
        <p:nvPicPr>
          <p:cNvPr id="23556" name="Picture 3"/>
          <p:cNvPicPr>
            <a:picLocks noChangeAspect="1" noChangeArrowheads="1"/>
          </p:cNvPicPr>
          <p:nvPr/>
        </p:nvPicPr>
        <p:blipFill>
          <a:blip r:embed="rId3"/>
          <a:srcRect/>
          <a:stretch>
            <a:fillRect/>
          </a:stretch>
        </p:blipFill>
        <p:spPr bwMode="auto">
          <a:xfrm>
            <a:off x="3429000" y="4508500"/>
            <a:ext cx="1381125" cy="1292225"/>
          </a:xfrm>
          <a:prstGeom prst="rect">
            <a:avLst/>
          </a:prstGeom>
          <a:noFill/>
          <a:ln w="9525">
            <a:noFill/>
            <a:round/>
            <a:headEnd/>
            <a:tailEnd/>
          </a:ln>
        </p:spPr>
      </p:pic>
      <p:pic>
        <p:nvPicPr>
          <p:cNvPr id="23557" name="Picture 4"/>
          <p:cNvPicPr>
            <a:picLocks noChangeAspect="1" noChangeArrowheads="1"/>
          </p:cNvPicPr>
          <p:nvPr/>
        </p:nvPicPr>
        <p:blipFill>
          <a:blip r:embed="rId3"/>
          <a:srcRect/>
          <a:stretch>
            <a:fillRect/>
          </a:stretch>
        </p:blipFill>
        <p:spPr bwMode="auto">
          <a:xfrm>
            <a:off x="6084888" y="5038725"/>
            <a:ext cx="1616075" cy="1271588"/>
          </a:xfrm>
          <a:prstGeom prst="rect">
            <a:avLst/>
          </a:prstGeom>
          <a:noFill/>
          <a:ln w="9525">
            <a:noFill/>
            <a:round/>
            <a:headEnd/>
            <a:tailEnd/>
          </a:ln>
        </p:spPr>
      </p:pic>
      <p:pic>
        <p:nvPicPr>
          <p:cNvPr id="23558" name="Picture 5"/>
          <p:cNvPicPr>
            <a:picLocks noChangeAspect="1" noChangeArrowheads="1"/>
          </p:cNvPicPr>
          <p:nvPr/>
        </p:nvPicPr>
        <p:blipFill>
          <a:blip r:embed="rId3"/>
          <a:srcRect/>
          <a:stretch>
            <a:fillRect/>
          </a:stretch>
        </p:blipFill>
        <p:spPr bwMode="auto">
          <a:xfrm>
            <a:off x="7391400" y="5086350"/>
            <a:ext cx="1752600" cy="1528763"/>
          </a:xfrm>
          <a:prstGeom prst="rect">
            <a:avLst/>
          </a:prstGeom>
          <a:noFill/>
          <a:ln w="9525">
            <a:noFill/>
            <a:round/>
            <a:headEnd/>
            <a:tailEnd/>
          </a:ln>
        </p:spPr>
      </p:pic>
      <p:grpSp>
        <p:nvGrpSpPr>
          <p:cNvPr id="2" name="Group 7"/>
          <p:cNvGrpSpPr>
            <a:grpSpLocks/>
          </p:cNvGrpSpPr>
          <p:nvPr/>
        </p:nvGrpSpPr>
        <p:grpSpPr bwMode="auto">
          <a:xfrm>
            <a:off x="3733800" y="2819400"/>
            <a:ext cx="2563813" cy="4037013"/>
            <a:chOff x="2352" y="1776"/>
            <a:chExt cx="1615" cy="2543"/>
          </a:xfrm>
        </p:grpSpPr>
        <p:pic>
          <p:nvPicPr>
            <p:cNvPr id="23561" name="Picture 8"/>
            <p:cNvPicPr>
              <a:picLocks noChangeAspect="1" noChangeArrowheads="1"/>
            </p:cNvPicPr>
            <p:nvPr/>
          </p:nvPicPr>
          <p:blipFill>
            <a:blip r:embed="rId4"/>
            <a:srcRect/>
            <a:stretch>
              <a:fillRect/>
            </a:stretch>
          </p:blipFill>
          <p:spPr bwMode="auto">
            <a:xfrm rot="1080000">
              <a:off x="3072" y="1841"/>
              <a:ext cx="477" cy="359"/>
            </a:xfrm>
            <a:prstGeom prst="rect">
              <a:avLst/>
            </a:prstGeom>
            <a:noFill/>
            <a:ln w="9525">
              <a:noFill/>
              <a:round/>
              <a:headEnd/>
              <a:tailEnd/>
            </a:ln>
          </p:spPr>
        </p:pic>
        <p:pic>
          <p:nvPicPr>
            <p:cNvPr id="23562" name="Picture 9"/>
            <p:cNvPicPr>
              <a:picLocks noChangeAspect="1" noChangeArrowheads="1"/>
            </p:cNvPicPr>
            <p:nvPr/>
          </p:nvPicPr>
          <p:blipFill>
            <a:blip r:embed="rId5"/>
            <a:srcRect/>
            <a:stretch>
              <a:fillRect/>
            </a:stretch>
          </p:blipFill>
          <p:spPr bwMode="auto">
            <a:xfrm>
              <a:off x="2352" y="2109"/>
              <a:ext cx="1616" cy="2211"/>
            </a:xfrm>
            <a:prstGeom prst="rect">
              <a:avLst/>
            </a:prstGeom>
            <a:noFill/>
            <a:ln w="9525">
              <a:noFill/>
              <a:round/>
              <a:headEnd/>
              <a:tailEnd/>
            </a:ln>
          </p:spPr>
        </p:pic>
      </p:grpSp>
      <p:sp>
        <p:nvSpPr>
          <p:cNvPr id="11275" name="Rectangle 11"/>
          <p:cNvSpPr>
            <a:spLocks noChangeArrowheads="1"/>
          </p:cNvSpPr>
          <p:nvPr/>
        </p:nvSpPr>
        <p:spPr bwMode="auto">
          <a:xfrm>
            <a:off x="1500166" y="1411024"/>
            <a:ext cx="5572132" cy="1017844"/>
          </a:xfrm>
          <a:prstGeom prst="rect">
            <a:avLst/>
          </a:prstGeom>
          <a:solidFill>
            <a:schemeClr val="hlink"/>
          </a:solidFill>
          <a:ln>
            <a:noFill/>
          </a:ln>
          <a:effectLst/>
          <a:extLst>
            <a:ext uri="{91240B29-F687-4F45-9708-019B960494DF}"/>
            <a:ext uri="{AF507438-7753-43E0-B8FC-AC1667EBCBE1}"/>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به احتمال بسیار زیاد پاسخ آنها این بود:</a:t>
            </a:r>
          </a:p>
          <a:p>
            <a:pPr algn="ctr" rtl="1">
              <a:lnSpc>
                <a:spcPct val="100000"/>
              </a:lnSpc>
              <a:defRPr/>
            </a:pPr>
            <a:r>
              <a:rPr lang="fa-IR" altLang="fa-IR" sz="2000" b="1" dirty="0" smtClean="0">
                <a:effectLst>
                  <a:outerShdw blurRad="38100" dist="38100" dir="2700000" algn="tl">
                    <a:srgbClr val="FFFFFF"/>
                  </a:outerShdw>
                </a:effectLst>
                <a:latin typeface="Arial"/>
                <a:cs typeface="Mitra" pitchFamily="2" charset="-78"/>
              </a:rPr>
              <a:t>”نمی دانم. در اینجا همه این کار را انجام می دهند.“</a:t>
            </a:r>
          </a:p>
          <a:p>
            <a:pPr algn="ctr" rtl="1">
              <a:lnSpc>
                <a:spcPct val="100000"/>
              </a:lnSpc>
              <a:defRPr/>
            </a:pPr>
            <a:r>
              <a:rPr lang="fa-IR" altLang="fa-IR" sz="2000" b="1" dirty="0" smtClean="0">
                <a:effectLst>
                  <a:outerShdw blurRad="38100" dist="38100" dir="2700000" algn="tl">
                    <a:srgbClr val="FFFFFF"/>
                  </a:outerShdw>
                </a:effectLst>
                <a:cs typeface="Mitra" pitchFamily="2" charset="-78"/>
              </a:rPr>
              <a:t>با نظر من موافقید.</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5029200" y="4162425"/>
            <a:ext cx="1319213" cy="1590675"/>
          </a:xfrm>
          <a:prstGeom prst="rect">
            <a:avLst/>
          </a:prstGeom>
          <a:noFill/>
          <a:ln w="9525">
            <a:noFill/>
            <a:round/>
            <a:headEnd/>
            <a:tailEnd/>
          </a:ln>
        </p:spPr>
      </p:pic>
      <p:pic>
        <p:nvPicPr>
          <p:cNvPr id="24579" name="Picture 3"/>
          <p:cNvPicPr>
            <a:picLocks noChangeAspect="1" noChangeArrowheads="1"/>
          </p:cNvPicPr>
          <p:nvPr/>
        </p:nvPicPr>
        <p:blipFill>
          <a:blip r:embed="rId4"/>
          <a:srcRect/>
          <a:stretch>
            <a:fillRect/>
          </a:stretch>
        </p:blipFill>
        <p:spPr bwMode="auto">
          <a:xfrm>
            <a:off x="6629400" y="3857625"/>
            <a:ext cx="1965325" cy="2006600"/>
          </a:xfrm>
          <a:prstGeom prst="rect">
            <a:avLst/>
          </a:prstGeom>
          <a:noFill/>
          <a:ln w="9525">
            <a:noFill/>
            <a:round/>
            <a:headEnd/>
            <a:tailEnd/>
          </a:ln>
        </p:spPr>
      </p:pic>
      <p:pic>
        <p:nvPicPr>
          <p:cNvPr id="24580" name="Picture 4"/>
          <p:cNvPicPr>
            <a:picLocks noChangeAspect="1" noChangeArrowheads="1"/>
          </p:cNvPicPr>
          <p:nvPr/>
        </p:nvPicPr>
        <p:blipFill>
          <a:blip r:embed="rId5"/>
          <a:srcRect/>
          <a:stretch>
            <a:fillRect/>
          </a:stretch>
        </p:blipFill>
        <p:spPr bwMode="auto">
          <a:xfrm>
            <a:off x="2438400" y="4086225"/>
            <a:ext cx="2286000" cy="1935163"/>
          </a:xfrm>
          <a:prstGeom prst="rect">
            <a:avLst/>
          </a:prstGeom>
          <a:noFill/>
          <a:ln w="9525">
            <a:noFill/>
            <a:round/>
            <a:headEnd/>
            <a:tailEnd/>
          </a:ln>
        </p:spPr>
      </p:pic>
      <p:pic>
        <p:nvPicPr>
          <p:cNvPr id="24581" name="Picture 5"/>
          <p:cNvPicPr>
            <a:picLocks noChangeAspect="1" noChangeArrowheads="1"/>
          </p:cNvPicPr>
          <p:nvPr/>
        </p:nvPicPr>
        <p:blipFill>
          <a:blip r:embed="rId6"/>
          <a:srcRect/>
          <a:stretch>
            <a:fillRect/>
          </a:stretch>
        </p:blipFill>
        <p:spPr bwMode="auto">
          <a:xfrm>
            <a:off x="609600" y="4162425"/>
            <a:ext cx="1728788" cy="1835150"/>
          </a:xfrm>
          <a:prstGeom prst="rect">
            <a:avLst/>
          </a:prstGeom>
          <a:noFill/>
          <a:ln w="9525">
            <a:noFill/>
            <a:round/>
            <a:headEnd/>
            <a:tailEnd/>
          </a:ln>
        </p:spPr>
      </p:pic>
      <p:sp>
        <p:nvSpPr>
          <p:cNvPr id="12296" name="Rectangle 8"/>
          <p:cNvSpPr>
            <a:spLocks noChangeArrowheads="1"/>
          </p:cNvSpPr>
          <p:nvPr/>
        </p:nvSpPr>
        <p:spPr bwMode="auto">
          <a:xfrm>
            <a:off x="857224" y="1411024"/>
            <a:ext cx="6357982" cy="1017844"/>
          </a:xfrm>
          <a:prstGeom prst="rect">
            <a:avLst/>
          </a:prstGeom>
          <a:solidFill>
            <a:schemeClr val="hlink"/>
          </a:solidFill>
          <a:ln>
            <a:noFill/>
          </a:ln>
          <a:effectLst/>
          <a:extLst>
            <a:ext uri="{91240B29-F687-4F45-9708-019B960494DF}"/>
            <a:ext uri="{AF507438-7753-43E0-B8FC-AC1667EBCBE1}"/>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وقتی راه های دیگری نیز برای انجام امور وجود دارد،</a:t>
            </a:r>
          </a:p>
          <a:p>
            <a:pPr algn="ctr" rtl="1">
              <a:lnSpc>
                <a:spcPct val="100000"/>
              </a:lnSpc>
              <a:defRPr/>
            </a:pPr>
            <a:r>
              <a:rPr lang="fa-IR" altLang="fa-IR" sz="2000" b="1" dirty="0" smtClean="0">
                <a:effectLst>
                  <a:outerShdw blurRad="38100" dist="38100" dir="2700000" algn="tl">
                    <a:srgbClr val="FFFFFF"/>
                  </a:outerShdw>
                </a:effectLst>
                <a:cs typeface="Mitra" pitchFamily="2" charset="-78"/>
              </a:rPr>
              <a:t>بهتر است از خود بپرسیم</a:t>
            </a:r>
          </a:p>
          <a:p>
            <a:pPr algn="ctr" rtl="1">
              <a:lnSpc>
                <a:spcPct val="100000"/>
              </a:lnSpc>
              <a:defRPr/>
            </a:pPr>
            <a:r>
              <a:rPr lang="fa-IR" altLang="fa-IR" sz="2000" b="1" dirty="0" smtClean="0">
                <a:effectLst>
                  <a:outerShdw blurRad="38100" dist="38100" dir="2700000" algn="tl">
                    <a:srgbClr val="FFFFFF"/>
                  </a:outerShdw>
                </a:effectLst>
                <a:cs typeface="Mitra" pitchFamily="2" charset="-78"/>
              </a:rPr>
              <a:t>چرا این کار را و چرا اینگونه انجام می دهیم؟</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fill="hold" nodeType="withEffect">
                                  <p:stCondLst>
                                    <p:cond delay="0"/>
                                  </p:stCondLst>
                                  <p:childTnLst>
                                    <p:animRot by="21600000">
                                      <p:cBhvr additive="repl">
                                        <p:cTn id="6" dur="2000" fill="hold"/>
                                        <p:tgtEl>
                                          <p:spTgt spid="122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790575"/>
            <a:ext cx="3094038" cy="5507038"/>
            <a:chOff x="240" y="498"/>
            <a:chExt cx="1949" cy="3469"/>
          </a:xfrm>
        </p:grpSpPr>
        <p:pic>
          <p:nvPicPr>
            <p:cNvPr id="25604" name="Picture 3"/>
            <p:cNvPicPr>
              <a:picLocks noChangeAspect="1" noChangeArrowheads="1"/>
            </p:cNvPicPr>
            <p:nvPr/>
          </p:nvPicPr>
          <p:blipFill>
            <a:blip r:embed="rId3"/>
            <a:srcRect/>
            <a:stretch>
              <a:fillRect/>
            </a:stretch>
          </p:blipFill>
          <p:spPr bwMode="auto">
            <a:xfrm rot="1080000">
              <a:off x="1108" y="575"/>
              <a:ext cx="576" cy="492"/>
            </a:xfrm>
            <a:prstGeom prst="rect">
              <a:avLst/>
            </a:prstGeom>
            <a:noFill/>
            <a:ln w="9525">
              <a:noFill/>
              <a:round/>
              <a:headEnd/>
              <a:tailEnd/>
            </a:ln>
          </p:spPr>
        </p:pic>
        <p:pic>
          <p:nvPicPr>
            <p:cNvPr id="25605" name="Picture 4"/>
            <p:cNvPicPr>
              <a:picLocks noChangeAspect="1" noChangeArrowheads="1"/>
            </p:cNvPicPr>
            <p:nvPr/>
          </p:nvPicPr>
          <p:blipFill>
            <a:blip r:embed="rId4"/>
            <a:srcRect/>
            <a:stretch>
              <a:fillRect/>
            </a:stretch>
          </p:blipFill>
          <p:spPr bwMode="auto">
            <a:xfrm>
              <a:off x="240" y="942"/>
              <a:ext cx="1950" cy="3026"/>
            </a:xfrm>
            <a:prstGeom prst="rect">
              <a:avLst/>
            </a:prstGeom>
            <a:noFill/>
            <a:ln w="9525">
              <a:noFill/>
              <a:round/>
              <a:headEnd/>
              <a:tailEnd/>
            </a:ln>
          </p:spPr>
        </p:pic>
      </p:grpSp>
      <p:sp>
        <p:nvSpPr>
          <p:cNvPr id="13318" name="Rectangle 6"/>
          <p:cNvSpPr>
            <a:spLocks noChangeArrowheads="1"/>
          </p:cNvSpPr>
          <p:nvPr/>
        </p:nvSpPr>
        <p:spPr bwMode="auto">
          <a:xfrm>
            <a:off x="4427538" y="1643050"/>
            <a:ext cx="3430610" cy="1633397"/>
          </a:xfrm>
          <a:prstGeom prst="rect">
            <a:avLst/>
          </a:prstGeom>
          <a:solidFill>
            <a:schemeClr val="hlink"/>
          </a:solidFill>
          <a:ln>
            <a:noFill/>
          </a:ln>
          <a:effectLst/>
          <a:extLst>
            <a:ext uri="{91240B29-F687-4F45-9708-019B960494DF}"/>
            <a:ext uri="{AF507438-7753-43E0-B8FC-AC1667EBCBE1}"/>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آلبرت انیشتین:</a:t>
            </a:r>
          </a:p>
          <a:p>
            <a:pPr algn="ctr" rtl="1">
              <a:lnSpc>
                <a:spcPct val="100000"/>
              </a:lnSpc>
              <a:defRPr/>
            </a:pPr>
            <a:r>
              <a:rPr lang="fa-IR" altLang="fa-IR" sz="2000" b="1" dirty="0" smtClean="0">
                <a:effectLst>
                  <a:outerShdw blurRad="38100" dist="38100" dir="2700000" algn="tl">
                    <a:srgbClr val="FFFFFF"/>
                  </a:outerShdw>
                </a:effectLst>
                <a:latin typeface="Arial"/>
                <a:cs typeface="Mitra" pitchFamily="2" charset="-78"/>
              </a:rPr>
              <a:t>”تنها دو چیز بی پایان هستند: </a:t>
            </a:r>
          </a:p>
          <a:p>
            <a:pPr algn="ctr" rtl="1">
              <a:lnSpc>
                <a:spcPct val="100000"/>
              </a:lnSpc>
              <a:defRPr/>
            </a:pPr>
            <a:r>
              <a:rPr lang="fa-IR" altLang="fa-IR" sz="2000" b="1" dirty="0" smtClean="0">
                <a:effectLst>
                  <a:outerShdw blurRad="38100" dist="38100" dir="2700000" algn="tl">
                    <a:srgbClr val="FFFFFF"/>
                  </a:outerShdw>
                </a:effectLst>
                <a:cs typeface="Mitra" pitchFamily="2" charset="-78"/>
              </a:rPr>
              <a:t>جهان و حماقت انسان. </a:t>
            </a:r>
          </a:p>
          <a:p>
            <a:pPr algn="ctr" rtl="1">
              <a:lnSpc>
                <a:spcPct val="100000"/>
              </a:lnSpc>
              <a:defRPr/>
            </a:pPr>
            <a:r>
              <a:rPr lang="fa-IR" altLang="fa-IR" sz="2000" b="1" dirty="0" smtClean="0">
                <a:effectLst>
                  <a:outerShdw blurRad="38100" dist="38100" dir="2700000" algn="tl">
                    <a:srgbClr val="FFFFFF"/>
                  </a:outerShdw>
                </a:effectLst>
                <a:cs typeface="Mitra" pitchFamily="2" charset="-78"/>
              </a:rPr>
              <a:t>و من در مورد اولی زیاد مطمئن نیستم.“</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پاردایم و شبه پارادایم</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lgn="just">
              <a:spcBef>
                <a:spcPts val="0"/>
              </a:spcBef>
              <a:buNone/>
            </a:pPr>
            <a:r>
              <a:rPr lang="fa-IR" sz="2000" dirty="0" smtClean="0">
                <a:cs typeface="B Mitra" pitchFamily="2" charset="-78"/>
              </a:rPr>
              <a:t>انسان قبل از آنکه پارادایم را بشناسد، کارکردهای اصلی آن را تجربه کرده بود</a:t>
            </a:r>
            <a:r>
              <a:rPr lang="en-US" sz="2000" dirty="0" smtClean="0">
                <a:cs typeface="B Mitra" pitchFamily="2" charset="-78"/>
              </a:rPr>
              <a:t>. </a:t>
            </a:r>
            <a:r>
              <a:rPr lang="fa-IR" sz="2000" dirty="0" smtClean="0">
                <a:cs typeface="B Mitra" pitchFamily="2" charset="-78"/>
              </a:rPr>
              <a:t>سودمندی این تجارب سبب شد تا انسان برای حل برخی از مسایل کاربردی خود به خلق فضای پارادایمیک بپردازد</a:t>
            </a:r>
            <a:r>
              <a:rPr lang="en-US" sz="2000" dirty="0" smtClean="0">
                <a:cs typeface="B Mitra" pitchFamily="2" charset="-78"/>
              </a:rPr>
              <a:t>. </a:t>
            </a:r>
            <a:r>
              <a:rPr lang="fa-IR" sz="2000" dirty="0" smtClean="0">
                <a:cs typeface="B Mitra" pitchFamily="2" charset="-78"/>
              </a:rPr>
              <a:t>آشناترین نمونه این پدیده، قواعد ورزشی است</a:t>
            </a:r>
            <a:r>
              <a:rPr lang="en-US" sz="2000" dirty="0" smtClean="0">
                <a:cs typeface="B Mitra" pitchFamily="2" charset="-78"/>
              </a:rPr>
              <a:t>. </a:t>
            </a:r>
            <a:r>
              <a:rPr lang="fa-IR" sz="2000" dirty="0" smtClean="0">
                <a:cs typeface="B Mitra" pitchFamily="2" charset="-78"/>
              </a:rPr>
              <a:t>مجموعه قواعدی که هر چند حقیقتی ندارد و به منشاء اصیلی متصل نیست، ولی مادامی که مورد پذیرش باشد همانند یک پارادایم واقعی بر جامعه تسلط می یابد</a:t>
            </a:r>
            <a:r>
              <a:rPr lang="en-US" sz="2000" dirty="0" smtClean="0">
                <a:cs typeface="B Mitra" pitchFamily="2" charset="-78"/>
              </a:rPr>
              <a:t>. </a:t>
            </a:r>
            <a:r>
              <a:rPr lang="fa-IR" sz="2000" dirty="0" smtClean="0">
                <a:cs typeface="B Mitra" pitchFamily="2" charset="-78"/>
              </a:rPr>
              <a:t>این فضای پارادایمیک تا حد زیادی خصوصیات پارادایمها را در بر دارد ولی ماهیتاً با آنها متفاوت است</a:t>
            </a:r>
            <a:r>
              <a:rPr lang="en-US" sz="2000" dirty="0" smtClean="0">
                <a:cs typeface="B Mitra" pitchFamily="2" charset="-78"/>
              </a:rPr>
              <a:t>.</a:t>
            </a:r>
          </a:p>
          <a:p>
            <a:pPr marL="0" indent="0" algn="just">
              <a:spcBef>
                <a:spcPts val="0"/>
              </a:spcBef>
              <a:buNone/>
            </a:pPr>
            <a:r>
              <a:rPr lang="fa-IR" sz="2000" dirty="0" smtClean="0">
                <a:cs typeface="B Mitra" pitchFamily="2" charset="-78"/>
              </a:rPr>
              <a:t>شبه پارادایم همانند پارادایم، محدوده معینی را مشخص و قواعد خاصی را بر آن حاکم میکند</a:t>
            </a:r>
            <a:r>
              <a:rPr lang="en-US" sz="2000" dirty="0" smtClean="0">
                <a:cs typeface="B Mitra" pitchFamily="2" charset="-78"/>
              </a:rPr>
              <a:t>. </a:t>
            </a:r>
            <a:r>
              <a:rPr lang="fa-IR" sz="2000" dirty="0" smtClean="0">
                <a:cs typeface="B Mitra" pitchFamily="2" charset="-78"/>
              </a:rPr>
              <a:t>این قواعد نه تنها روابط بین کنشگران</a:t>
            </a:r>
            <a:r>
              <a:rPr lang="en-US" sz="2000" dirty="0" smtClean="0">
                <a:cs typeface="B Mitra" pitchFamily="2" charset="-78"/>
              </a:rPr>
              <a:t>)</a:t>
            </a:r>
            <a:r>
              <a:rPr lang="fa-IR" sz="2000" dirty="0" smtClean="0">
                <a:cs typeface="B Mitra" pitchFamily="2" charset="-78"/>
              </a:rPr>
              <a:t>بازیگران</a:t>
            </a:r>
            <a:r>
              <a:rPr lang="en-US" sz="2000" dirty="0" smtClean="0">
                <a:cs typeface="B Mitra" pitchFamily="2" charset="-78"/>
              </a:rPr>
              <a:t>(</a:t>
            </a:r>
            <a:r>
              <a:rPr lang="fa-IR" sz="2000" dirty="0" smtClean="0">
                <a:cs typeface="B Mitra" pitchFamily="2" charset="-78"/>
              </a:rPr>
              <a:t>صحنه را تنظیم میکند، بلکه نشان میدهد که برای موفقیت در محدوده پارادایم</a:t>
            </a:r>
            <a:r>
              <a:rPr lang="en-US" sz="2000" dirty="0" smtClean="0">
                <a:cs typeface="B Mitra" pitchFamily="2" charset="-78"/>
              </a:rPr>
              <a:t>)</a:t>
            </a:r>
            <a:r>
              <a:rPr lang="fa-IR" sz="2000" dirty="0" smtClean="0">
                <a:cs typeface="B Mitra" pitchFamily="2" charset="-78"/>
              </a:rPr>
              <a:t>شبه پارادایم</a:t>
            </a:r>
            <a:r>
              <a:rPr lang="en-US" sz="2000" dirty="0" smtClean="0">
                <a:cs typeface="B Mitra" pitchFamily="2" charset="-78"/>
              </a:rPr>
              <a:t>(</a:t>
            </a:r>
            <a:r>
              <a:rPr lang="fa-IR" sz="2000" dirty="0" smtClean="0">
                <a:cs typeface="B Mitra" pitchFamily="2" charset="-78"/>
              </a:rPr>
              <a:t>چگونه باید رفتار شود</a:t>
            </a:r>
            <a:r>
              <a:rPr lang="en-US" sz="2000" dirty="0" smtClean="0">
                <a:cs typeface="B Mitra" pitchFamily="2" charset="-78"/>
              </a:rPr>
              <a:t>. </a:t>
            </a:r>
            <a:r>
              <a:rPr lang="fa-IR" sz="2000" dirty="0" smtClean="0">
                <a:cs typeface="B Mitra" pitchFamily="2" charset="-78"/>
              </a:rPr>
              <a:t>این قواعد برداشتها و قضاوتهای انسان در مورد پدیده‌های مربوط را نیز جهت میدهند</a:t>
            </a:r>
            <a:r>
              <a:rPr lang="en-US" sz="2000" dirty="0" smtClean="0">
                <a:cs typeface="B Mitra" pitchFamily="2" charset="-78"/>
              </a:rPr>
              <a:t>.</a:t>
            </a:r>
          </a:p>
          <a:p>
            <a:pPr marL="0" indent="0" algn="just">
              <a:spcBef>
                <a:spcPts val="0"/>
              </a:spcBef>
              <a:buNone/>
            </a:pPr>
            <a:r>
              <a:rPr lang="fa-IR" sz="2000" dirty="0" smtClean="0">
                <a:cs typeface="B Mitra" pitchFamily="2" charset="-78"/>
              </a:rPr>
              <a:t>شبه پارادایمها</a:t>
            </a:r>
            <a:r>
              <a:rPr lang="en-US" sz="2000" dirty="0" smtClean="0">
                <a:cs typeface="B Mitra" pitchFamily="2" charset="-78"/>
              </a:rPr>
              <a:t>)</a:t>
            </a:r>
            <a:r>
              <a:rPr lang="fa-IR" sz="2000" dirty="0" smtClean="0">
                <a:cs typeface="B Mitra" pitchFamily="2" charset="-78"/>
              </a:rPr>
              <a:t>برخلاف پارادایمها</a:t>
            </a:r>
            <a:r>
              <a:rPr lang="en-US" sz="2000" dirty="0" smtClean="0">
                <a:cs typeface="B Mitra" pitchFamily="2" charset="-78"/>
              </a:rPr>
              <a:t>(</a:t>
            </a:r>
            <a:r>
              <a:rPr lang="fa-IR" sz="2000" dirty="0" smtClean="0">
                <a:cs typeface="B Mitra" pitchFamily="2" charset="-78"/>
              </a:rPr>
              <a:t>توسط انسانها خلق  </a:t>
            </a:r>
            <a:r>
              <a:rPr lang="en-US" sz="2000" dirty="0" smtClean="0">
                <a:cs typeface="B Mitra" pitchFamily="2" charset="-78"/>
              </a:rPr>
              <a:t>)</a:t>
            </a:r>
            <a:r>
              <a:rPr lang="fa-IR" sz="2000" dirty="0" smtClean="0">
                <a:cs typeface="B Mitra" pitchFamily="2" charset="-78"/>
              </a:rPr>
              <a:t>وضع)  میشوند</a:t>
            </a:r>
            <a:r>
              <a:rPr lang="en-US" sz="2000" dirty="0" smtClean="0">
                <a:cs typeface="B Mitra" pitchFamily="2" charset="-78"/>
              </a:rPr>
              <a:t>. </a:t>
            </a:r>
            <a:r>
              <a:rPr lang="fa-IR" sz="2000" dirty="0" smtClean="0">
                <a:cs typeface="B Mitra" pitchFamily="2" charset="-78"/>
              </a:rPr>
              <a:t>آنها ابزار موثری در ایجاد نظم جامعه به شمار میآیند</a:t>
            </a:r>
            <a:r>
              <a:rPr lang="en-US" sz="2000" dirty="0" smtClean="0">
                <a:cs typeface="B Mitra" pitchFamily="2" charset="-78"/>
              </a:rPr>
              <a:t>.</a:t>
            </a:r>
            <a:r>
              <a:rPr lang="fa-IR" sz="2000" dirty="0" smtClean="0">
                <a:cs typeface="B Mitra" pitchFamily="2" charset="-78"/>
              </a:rPr>
              <a:t> هرکجا محل ادعا و نزاع باشد، ایجاد یک فضای پارادایم یک مشکل گشا خواهد بود</a:t>
            </a:r>
            <a:r>
              <a:rPr lang="en-US" sz="2000" dirty="0" smtClean="0">
                <a:cs typeface="B Mitra" pitchFamily="2" charset="-78"/>
              </a:rPr>
              <a:t>  </a:t>
            </a:r>
            <a:r>
              <a:rPr lang="fa-IR" sz="2000" dirty="0" smtClean="0">
                <a:cs typeface="B Mitra" pitchFamily="2" charset="-78"/>
              </a:rPr>
              <a:t>در واقع </a:t>
            </a:r>
            <a:r>
              <a:rPr lang="en-US" sz="2000" dirty="0" smtClean="0">
                <a:cs typeface="B Mitra" pitchFamily="2" charset="-78"/>
              </a:rPr>
              <a:t>  »</a:t>
            </a:r>
            <a:r>
              <a:rPr lang="fa-IR" sz="2000" dirty="0" smtClean="0">
                <a:cs typeface="B Mitra" pitchFamily="2" charset="-78"/>
              </a:rPr>
              <a:t>رفع تنازع </a:t>
            </a:r>
            <a:r>
              <a:rPr lang="en-US" sz="2000" dirty="0" smtClean="0">
                <a:cs typeface="B Mitra" pitchFamily="2" charset="-78"/>
              </a:rPr>
              <a:t>« </a:t>
            </a:r>
            <a:r>
              <a:rPr lang="fa-IR" sz="2000" dirty="0" smtClean="0">
                <a:cs typeface="B Mitra" pitchFamily="2" charset="-78"/>
              </a:rPr>
              <a:t> اصلی ترین کارکرد شبه پارادایم هاست</a:t>
            </a:r>
            <a:r>
              <a:rPr lang="en-US" sz="2000" dirty="0" smtClean="0">
                <a:cs typeface="B Mitra" pitchFamily="2" charset="-78"/>
              </a:rPr>
              <a:t>.</a:t>
            </a:r>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fa-IR" sz="1900" dirty="0" smtClean="0">
                <a:cs typeface="B Mitra" pitchFamily="2" charset="-78"/>
              </a:rPr>
              <a:t>خصوصیت « رفع تنازع » اهمیت فوق العادهای به شبه پارادایم می‌بخشد، زیرا اینکه برنده چه کسی باشد، بستگی زیادی به قواعد پارادایم دارد امروز تاثیرگذاری بر « قواعد » یک دغدغه جهانی است و تلاش در این راستا هر روز چهره جدیدی به خود می‌گیرد. سازمان جهانی تجارت یک نمونه بارز از این تلاشهاست. طی دو قرن گذشته « بازار » همواره محل تنازع بوده و این روند با تحولات تکنولوژیک و صنعتی تشدید شده است. قاعده قدیمی رفع این تنازع نظام گمرکی بوده است</a:t>
            </a:r>
            <a:r>
              <a:rPr lang="en-US" sz="1900" dirty="0" smtClean="0">
                <a:cs typeface="B Mitra" pitchFamily="2" charset="-78"/>
              </a:rPr>
              <a:t>. »</a:t>
            </a:r>
            <a:r>
              <a:rPr lang="fa-IR" sz="1900" dirty="0" smtClean="0">
                <a:cs typeface="B Mitra" pitchFamily="2" charset="-78"/>
              </a:rPr>
              <a:t>هر حکومتی</a:t>
            </a:r>
            <a:r>
              <a:rPr lang="en-US" sz="1900" dirty="0" smtClean="0">
                <a:cs typeface="B Mitra" pitchFamily="2" charset="-78"/>
              </a:rPr>
              <a:t>« </a:t>
            </a:r>
            <a:r>
              <a:rPr lang="fa-IR" sz="1900" dirty="0" smtClean="0">
                <a:cs typeface="B Mitra" pitchFamily="2" charset="-78"/>
              </a:rPr>
              <a:t>متناسب با سیاستهای اقتصادی، اجتماعی و سیاسی، از طریق وضع قوانین گمرکی، روابط بازار خود با تجارت جهانی را تنظیم می کرده است</a:t>
            </a:r>
            <a:r>
              <a:rPr lang="en-US" sz="1900" dirty="0" smtClean="0">
                <a:cs typeface="B Mitra" pitchFamily="2" charset="-78"/>
              </a:rPr>
              <a:t>. </a:t>
            </a:r>
            <a:r>
              <a:rPr lang="fa-IR" sz="1900" dirty="0" smtClean="0">
                <a:cs typeface="B Mitra" pitchFamily="2" charset="-78"/>
              </a:rPr>
              <a:t>این قاعده یک قدرت ناشناخته را بر معادلات تجارت جهان حاکم کرد و آن قدرت خرید است کشورها براساس قدرت خرید خود قادر هستند تا نظریات خود را بر تولیدکنندگان تحمیل و نوع کالا، نحوه تحویل و سایر شرایط کار را با توجه به سیاستهای ملی خود مشخص کنند</a:t>
            </a:r>
            <a:r>
              <a:rPr lang="en-US" sz="1900" dirty="0" smtClean="0">
                <a:cs typeface="B Mitra" pitchFamily="2" charset="-78"/>
              </a:rPr>
              <a:t>. </a:t>
            </a:r>
            <a:r>
              <a:rPr lang="fa-IR" sz="1900" dirty="0" smtClean="0">
                <a:cs typeface="B Mitra" pitchFamily="2" charset="-78"/>
              </a:rPr>
              <a:t>آنان همچنین قادرند تا علاوه بر کالای موضوع خرید، پاره‌ای از امتیازات تکنولوژیک و یا سیاسی را نیز از طرف معامله خود بستانند</a:t>
            </a:r>
            <a:r>
              <a:rPr lang="en-US" sz="1900" dirty="0" smtClean="0">
                <a:cs typeface="B Mitra" pitchFamily="2" charset="-78"/>
              </a:rPr>
              <a:t>.</a:t>
            </a:r>
            <a:r>
              <a:rPr lang="fa-IR" sz="1900" dirty="0" smtClean="0">
                <a:cs typeface="B Mitra" pitchFamily="2" charset="-78"/>
              </a:rPr>
              <a:t> مبتکران سازمان جهانی تجارت علاقمندند تا این مرزها برداشته شود و قواعد تجارت ملی جای خود را به قواعد تجارت جهانی بسپارد</a:t>
            </a:r>
          </a:p>
          <a:p>
            <a:pPr marL="0" indent="0" algn="just">
              <a:buNone/>
            </a:pPr>
            <a:r>
              <a:rPr lang="en-US" sz="1900" dirty="0" smtClean="0">
                <a:cs typeface="B Mitra" pitchFamily="2" charset="-78"/>
              </a:rPr>
              <a:t>: </a:t>
            </a:r>
            <a:r>
              <a:rPr lang="fa-IR" sz="1900" dirty="0" smtClean="0">
                <a:cs typeface="B Mitra" pitchFamily="2" charset="-78"/>
              </a:rPr>
              <a:t>بیایید مرزهای تجاری را برداریم و ببینیم چه کسی بهتر و ارزانتر تولید میکند</a:t>
            </a:r>
            <a:r>
              <a:rPr lang="en-US" sz="1900" dirty="0" smtClean="0">
                <a:cs typeface="B Mitra" pitchFamily="2" charset="-78"/>
              </a:rPr>
              <a:t>. </a:t>
            </a:r>
            <a:r>
              <a:rPr lang="fa-IR" sz="1900" dirty="0" smtClean="0">
                <a:cs typeface="B Mitra" pitchFamily="2" charset="-78"/>
              </a:rPr>
              <a:t>این نوع دیگری از رفع تنازع در بازار است که به نحو آشکاری معادلات را به سود تولیدکنندگان بزرگ برهم میزند</a:t>
            </a:r>
            <a:r>
              <a:rPr lang="en-US" sz="1900" dirty="0" smtClean="0">
                <a:cs typeface="B Mitra" pitchFamily="2" charset="-78"/>
              </a:rPr>
              <a:t>.</a:t>
            </a:r>
            <a:r>
              <a:rPr lang="fa-IR" sz="1900" dirty="0" smtClean="0">
                <a:cs typeface="B Mitra" pitchFamily="2" charset="-78"/>
              </a:rPr>
              <a:t> در پرتو این قواعد قدرت تولید بجای قدرت خرید می نشیند  و کشورهای صنعتی متناسب با قابلیتهای صنعتی خود قادر خواهند بود تا بر جریان تجارت جهانی تاثیر گذاشته و آن را در راستای منافع مورد نظر خود تنظیم کنند</a:t>
            </a:r>
            <a:r>
              <a:rPr lang="en-US" sz="1900" dirty="0" smtClean="0">
                <a:cs typeface="B Mitra" pitchFamily="2" charset="-78"/>
              </a:rPr>
              <a:t>.</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2700" algn="just">
              <a:lnSpc>
                <a:spcPct val="150000"/>
              </a:lnSpc>
              <a:buNone/>
            </a:pPr>
            <a:r>
              <a:rPr lang="fa-IR" sz="1900" dirty="0" smtClean="0">
                <a:cs typeface="B Mitra" pitchFamily="2" charset="-78"/>
              </a:rPr>
              <a:t>شبه پارادایمها اگرچه اصالت پارادایمها را دارا نیستند ولی در شرایط مناسب قادر خواهند بود تا از بعد گسترده نفوذ و میزان تاثیرگذاری با پارادایمها برابری کنند</a:t>
            </a:r>
            <a:r>
              <a:rPr lang="en-US" sz="1900" dirty="0" smtClean="0">
                <a:cs typeface="B Mitra" pitchFamily="2" charset="-78"/>
              </a:rPr>
              <a:t>. </a:t>
            </a:r>
            <a:r>
              <a:rPr lang="fa-IR" sz="1900" dirty="0" smtClean="0">
                <a:cs typeface="B Mitra" pitchFamily="2" charset="-78"/>
              </a:rPr>
              <a:t>علیرغم این تشابهات، شبه پارادایمها ماهیتاً با پارادایمها متفاوتند و نبایستی مورد اشتباه قرار گیرند</a:t>
            </a:r>
            <a:r>
              <a:rPr lang="en-US" sz="1900" dirty="0" smtClean="0">
                <a:cs typeface="B Mitra" pitchFamily="2" charset="-78"/>
              </a:rPr>
              <a:t>.</a:t>
            </a:r>
          </a:p>
          <a:p>
            <a:pPr marL="0" indent="12700" algn="just">
              <a:lnSpc>
                <a:spcPct val="150000"/>
              </a:lnSpc>
              <a:buNone/>
            </a:pPr>
            <a:endParaRPr lang="en-US" sz="1900" dirty="0" smtClean="0">
              <a:cs typeface="B Mitra" pitchFamily="2" charset="-78"/>
            </a:endParaRPr>
          </a:p>
          <a:p>
            <a:pPr>
              <a:buNone/>
            </a:pPr>
            <a:endParaRPr lang="en-US" dirty="0" smtClean="0"/>
          </a:p>
          <a:p>
            <a:endParaRPr lang="en-US" dirty="0" smtClean="0"/>
          </a:p>
          <a:p>
            <a:endParaRPr lang="en-US" dirty="0" smtClean="0"/>
          </a:p>
          <a:p>
            <a:pPr>
              <a:buNone/>
            </a:pPr>
            <a:endParaRPr lang="en-US" dirty="0" smtClean="0"/>
          </a:p>
          <a:p>
            <a:pPr>
              <a:buNone/>
            </a:pPr>
            <a:endParaRPr lang="en-US" dirty="0"/>
          </a:p>
        </p:txBody>
      </p:sp>
      <p:graphicFrame>
        <p:nvGraphicFramePr>
          <p:cNvPr id="5" name="Table 4"/>
          <p:cNvGraphicFramePr>
            <a:graphicFrameLocks noGrp="1"/>
          </p:cNvGraphicFramePr>
          <p:nvPr/>
        </p:nvGraphicFramePr>
        <p:xfrm>
          <a:off x="1071538" y="3214686"/>
          <a:ext cx="7143800" cy="2595880"/>
        </p:xfrm>
        <a:graphic>
          <a:graphicData uri="http://schemas.openxmlformats.org/drawingml/2006/table">
            <a:tbl>
              <a:tblPr firstRow="1" bandRow="1">
                <a:tableStyleId>{5C22544A-7EE6-4342-B048-85BDC9FD1C3A}</a:tableStyleId>
              </a:tblPr>
              <a:tblGrid>
                <a:gridCol w="3071834"/>
                <a:gridCol w="2214578"/>
                <a:gridCol w="1857388"/>
              </a:tblGrid>
              <a:tr h="370840">
                <a:tc>
                  <a:txBody>
                    <a:bodyPr/>
                    <a:lstStyle/>
                    <a:p>
                      <a:pPr indent="240665" algn="ctr" rtl="1">
                        <a:lnSpc>
                          <a:spcPct val="115000"/>
                        </a:lnSpc>
                        <a:spcAft>
                          <a:spcPts val="0"/>
                        </a:spcAft>
                      </a:pPr>
                      <a:r>
                        <a:rPr lang="fa-IR" sz="1150" b="1" dirty="0">
                          <a:latin typeface="BTraffic"/>
                          <a:ea typeface="Calibri"/>
                          <a:cs typeface="BTraffic"/>
                        </a:rPr>
                        <a:t>شبه پارادایم</a:t>
                      </a:r>
                      <a:endParaRPr lang="en-US" sz="1100" dirty="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dirty="0">
                          <a:latin typeface="BTraffic"/>
                          <a:ea typeface="Calibri"/>
                          <a:cs typeface="BTraffic"/>
                        </a:rPr>
                        <a:t>پارادایم</a:t>
                      </a:r>
                      <a:endParaRPr lang="en-US" sz="1100" dirty="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dirty="0">
                          <a:latin typeface="BTraffic"/>
                          <a:ea typeface="Calibri"/>
                          <a:cs typeface="BTraffic"/>
                        </a:rPr>
                        <a:t>خصوصیت</a:t>
                      </a:r>
                      <a:endParaRPr lang="en-US" sz="1100" dirty="0">
                        <a:latin typeface="Calibri"/>
                        <a:ea typeface="Calibri"/>
                        <a:cs typeface="Arial"/>
                      </a:endParaRPr>
                    </a:p>
                  </a:txBody>
                  <a:tcPr marL="68580" marR="68580" marT="0" marB="0"/>
                </a:tc>
              </a:tr>
              <a:tr h="370840">
                <a:tc>
                  <a:txBody>
                    <a:bodyPr/>
                    <a:lstStyle/>
                    <a:p>
                      <a:pPr indent="240665" algn="ctr" rtl="1">
                        <a:lnSpc>
                          <a:spcPct val="115000"/>
                        </a:lnSpc>
                        <a:spcAft>
                          <a:spcPts val="0"/>
                        </a:spcAft>
                      </a:pPr>
                      <a:r>
                        <a:rPr lang="fa-IR" sz="1150" b="1">
                          <a:latin typeface="BTraffic"/>
                          <a:ea typeface="Calibri"/>
                          <a:cs typeface="BTraffic"/>
                        </a:rPr>
                        <a:t>وضع و پذیرش جامعه</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کشف و پذیرش جامعه</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چگونگی ظهور</a:t>
                      </a:r>
                      <a:endParaRPr lang="en-US" sz="1100">
                        <a:latin typeface="Calibri"/>
                        <a:ea typeface="Calibri"/>
                        <a:cs typeface="Arial"/>
                      </a:endParaRPr>
                    </a:p>
                  </a:txBody>
                  <a:tcPr marL="68580" marR="68580" marT="0" marB="0"/>
                </a:tc>
              </a:tr>
              <a:tr h="370840">
                <a:tc>
                  <a:txBody>
                    <a:bodyPr/>
                    <a:lstStyle/>
                    <a:p>
                      <a:pPr indent="240665" algn="ctr" rtl="1">
                        <a:lnSpc>
                          <a:spcPct val="115000"/>
                        </a:lnSpc>
                        <a:spcAft>
                          <a:spcPts val="0"/>
                        </a:spcAft>
                      </a:pPr>
                      <a:r>
                        <a:rPr lang="fa-IR" sz="1150" b="1">
                          <a:latin typeface="BTraffic"/>
                          <a:ea typeface="Calibri"/>
                          <a:cs typeface="BTraffic"/>
                        </a:rPr>
                        <a:t>توافق جامعه(با جایگزینی و یا بدون جایگزینی)</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ظهور پارادایم جدید</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اضمحلال</a:t>
                      </a:r>
                      <a:endParaRPr lang="en-US" sz="1100">
                        <a:latin typeface="Calibri"/>
                        <a:ea typeface="Calibri"/>
                        <a:cs typeface="Arial"/>
                      </a:endParaRPr>
                    </a:p>
                  </a:txBody>
                  <a:tcPr marL="68580" marR="68580" marT="0" marB="0"/>
                </a:tc>
              </a:tr>
              <a:tr h="370840">
                <a:tc>
                  <a:txBody>
                    <a:bodyPr/>
                    <a:lstStyle/>
                    <a:p>
                      <a:pPr indent="240665" algn="ctr" rtl="1">
                        <a:lnSpc>
                          <a:spcPct val="115000"/>
                        </a:lnSpc>
                        <a:spcAft>
                          <a:spcPts val="0"/>
                        </a:spcAft>
                      </a:pPr>
                      <a:r>
                        <a:rPr lang="fa-IR" sz="1150" b="1">
                          <a:latin typeface="BTraffic"/>
                          <a:ea typeface="Calibri"/>
                          <a:cs typeface="BTraffic"/>
                        </a:rPr>
                        <a:t>رفع تنازع</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راهنمای حقیقت</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منظور(کارکرد اصلی)</a:t>
                      </a:r>
                      <a:endParaRPr lang="en-US" sz="1100">
                        <a:latin typeface="Calibri"/>
                        <a:ea typeface="Calibri"/>
                        <a:cs typeface="Arial"/>
                      </a:endParaRPr>
                    </a:p>
                  </a:txBody>
                  <a:tcPr marL="68580" marR="68580" marT="0" marB="0"/>
                </a:tc>
              </a:tr>
              <a:tr h="370840">
                <a:tc>
                  <a:txBody>
                    <a:bodyPr/>
                    <a:lstStyle/>
                    <a:p>
                      <a:pPr indent="240665" algn="ctr" rtl="1">
                        <a:lnSpc>
                          <a:spcPct val="115000"/>
                        </a:lnSpc>
                        <a:spcAft>
                          <a:spcPts val="0"/>
                        </a:spcAft>
                      </a:pPr>
                      <a:r>
                        <a:rPr lang="fa-IR" sz="1150" b="1">
                          <a:latin typeface="BTraffic"/>
                          <a:ea typeface="Calibri"/>
                          <a:cs typeface="BTraffic"/>
                        </a:rPr>
                        <a:t>امکان پذیر است</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در درازمدت امکانپذیر است</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نفی قواعد</a:t>
                      </a:r>
                      <a:endParaRPr lang="en-US" sz="1100">
                        <a:latin typeface="Calibri"/>
                        <a:ea typeface="Calibri"/>
                        <a:cs typeface="Arial"/>
                      </a:endParaRPr>
                    </a:p>
                  </a:txBody>
                  <a:tcPr marL="68580" marR="68580" marT="0" marB="0"/>
                </a:tc>
              </a:tr>
              <a:tr h="370840">
                <a:tc>
                  <a:txBody>
                    <a:bodyPr/>
                    <a:lstStyle/>
                    <a:p>
                      <a:pPr indent="240665" algn="ctr" rtl="1">
                        <a:lnSpc>
                          <a:spcPct val="115000"/>
                        </a:lnSpc>
                        <a:spcAft>
                          <a:spcPts val="0"/>
                        </a:spcAft>
                      </a:pPr>
                      <a:r>
                        <a:rPr lang="fa-IR" sz="1150" b="1">
                          <a:latin typeface="BTraffic"/>
                          <a:ea typeface="Calibri"/>
                          <a:cs typeface="BTraffic"/>
                        </a:rPr>
                        <a:t>توافق جامعه</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قواعد هستی</a:t>
                      </a:r>
                      <a:endParaRPr lang="en-US" sz="110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a:latin typeface="BTraffic"/>
                          <a:ea typeface="Calibri"/>
                          <a:cs typeface="BTraffic"/>
                        </a:rPr>
                        <a:t>منشاء</a:t>
                      </a:r>
                      <a:endParaRPr lang="en-US" sz="1100">
                        <a:latin typeface="Calibri"/>
                        <a:ea typeface="Calibri"/>
                        <a:cs typeface="Arial"/>
                      </a:endParaRPr>
                    </a:p>
                  </a:txBody>
                  <a:tcPr marL="68580" marR="68580" marT="0" marB="0"/>
                </a:tc>
              </a:tr>
              <a:tr h="370840">
                <a:tc>
                  <a:txBody>
                    <a:bodyPr/>
                    <a:lstStyle/>
                    <a:p>
                      <a:pPr indent="240665" algn="ctr" rtl="1">
                        <a:lnSpc>
                          <a:spcPct val="115000"/>
                        </a:lnSpc>
                        <a:spcAft>
                          <a:spcPts val="0"/>
                        </a:spcAft>
                      </a:pPr>
                      <a:r>
                        <a:rPr lang="fa-IR" sz="1150" b="1" dirty="0">
                          <a:latin typeface="BTraffic"/>
                          <a:ea typeface="Calibri"/>
                          <a:cs typeface="BTraffic"/>
                        </a:rPr>
                        <a:t>منطقهای تا جهانی</a:t>
                      </a:r>
                      <a:endParaRPr lang="en-US" sz="1100" dirty="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dirty="0">
                          <a:latin typeface="BTraffic"/>
                          <a:ea typeface="Calibri"/>
                          <a:cs typeface="BTraffic"/>
                        </a:rPr>
                        <a:t>جهانی</a:t>
                      </a:r>
                      <a:endParaRPr lang="en-US" sz="1100" dirty="0">
                        <a:latin typeface="Calibri"/>
                        <a:ea typeface="Calibri"/>
                        <a:cs typeface="Arial"/>
                      </a:endParaRPr>
                    </a:p>
                  </a:txBody>
                  <a:tcPr marL="68580" marR="68580" marT="0" marB="0"/>
                </a:tc>
                <a:tc>
                  <a:txBody>
                    <a:bodyPr/>
                    <a:lstStyle/>
                    <a:p>
                      <a:pPr indent="240665" algn="ctr" rtl="1">
                        <a:lnSpc>
                          <a:spcPct val="115000"/>
                        </a:lnSpc>
                        <a:spcAft>
                          <a:spcPts val="0"/>
                        </a:spcAft>
                      </a:pPr>
                      <a:r>
                        <a:rPr lang="fa-IR" sz="1150" b="1" dirty="0">
                          <a:latin typeface="BTraffic"/>
                          <a:ea typeface="Calibri"/>
                          <a:cs typeface="BTraffic"/>
                        </a:rPr>
                        <a:t>حیطه شمول</a:t>
                      </a:r>
                      <a:endParaRPr lang="en-US" sz="11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a-IR" dirty="0" smtClean="0">
                <a:solidFill>
                  <a:schemeClr val="accent1"/>
                </a:solidFill>
              </a:rPr>
              <a:t>فهرست</a:t>
            </a:r>
            <a:endParaRPr lang="en-US" dirty="0" smtClean="0">
              <a:solidFill>
                <a:schemeClr val="accent1"/>
              </a:solidFill>
            </a:endParaRPr>
          </a:p>
        </p:txBody>
      </p:sp>
      <p:sp>
        <p:nvSpPr>
          <p:cNvPr id="4103" name="Text Box 13"/>
          <p:cNvSpPr txBox="1">
            <a:spLocks noChangeArrowheads="1"/>
          </p:cNvSpPr>
          <p:nvPr/>
        </p:nvSpPr>
        <p:spPr bwMode="gray">
          <a:xfrm>
            <a:off x="7524750" y="2263775"/>
            <a:ext cx="266700" cy="461963"/>
          </a:xfrm>
          <a:prstGeom prst="rect">
            <a:avLst/>
          </a:prstGeom>
          <a:noFill/>
          <a:ln w="9525" algn="ctr">
            <a:noFill/>
            <a:miter lim="800000"/>
            <a:headEnd/>
            <a:tailEnd/>
          </a:ln>
        </p:spPr>
        <p:txBody>
          <a:bodyPr wrap="none">
            <a:spAutoFit/>
          </a:bodyPr>
          <a:lstStyle/>
          <a:p>
            <a:pPr algn="ctr" eaLnBrk="0" hangingPunct="0"/>
            <a:r>
              <a:rPr lang="fa-IR" sz="2400" b="1">
                <a:solidFill>
                  <a:schemeClr val="bg1"/>
                </a:solidFill>
                <a:cs typeface="B Haleh" pitchFamily="2" charset="-78"/>
              </a:rPr>
              <a:t>1</a:t>
            </a:r>
            <a:endParaRPr lang="en-US" sz="2400" b="1">
              <a:solidFill>
                <a:schemeClr val="bg1"/>
              </a:solidFill>
              <a:cs typeface="B Haleh" pitchFamily="2" charset="-78"/>
            </a:endParaRPr>
          </a:p>
        </p:txBody>
      </p:sp>
      <p:sp>
        <p:nvSpPr>
          <p:cNvPr id="4106" name="Text Box 16"/>
          <p:cNvSpPr txBox="1">
            <a:spLocks noChangeArrowheads="1"/>
          </p:cNvSpPr>
          <p:nvPr/>
        </p:nvSpPr>
        <p:spPr bwMode="gray">
          <a:xfrm>
            <a:off x="7554913" y="3576642"/>
            <a:ext cx="292100" cy="461963"/>
          </a:xfrm>
          <a:prstGeom prst="rect">
            <a:avLst/>
          </a:prstGeom>
          <a:noFill/>
          <a:ln w="9525" algn="ctr">
            <a:noFill/>
            <a:miter lim="800000"/>
            <a:headEnd/>
            <a:tailEnd/>
          </a:ln>
        </p:spPr>
        <p:txBody>
          <a:bodyPr wrap="none">
            <a:spAutoFit/>
          </a:bodyPr>
          <a:lstStyle/>
          <a:p>
            <a:pPr algn="ctr" eaLnBrk="0" hangingPunct="0"/>
            <a:r>
              <a:rPr lang="fa-IR" sz="2400" b="1" dirty="0">
                <a:solidFill>
                  <a:schemeClr val="bg1"/>
                </a:solidFill>
                <a:cs typeface="B Haleh" pitchFamily="2" charset="-78"/>
              </a:rPr>
              <a:t>2</a:t>
            </a:r>
            <a:endParaRPr lang="en-US" sz="2400" b="1" dirty="0">
              <a:solidFill>
                <a:schemeClr val="bg1"/>
              </a:solidFill>
              <a:cs typeface="B Haleh" pitchFamily="2" charset="-78"/>
            </a:endParaRPr>
          </a:p>
        </p:txBody>
      </p:sp>
      <p:sp>
        <p:nvSpPr>
          <p:cNvPr id="4115"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fa-IR"/>
          </a:p>
        </p:txBody>
      </p:sp>
      <p:sp>
        <p:nvSpPr>
          <p:cNvPr id="40" name="Text Box 12"/>
          <p:cNvSpPr txBox="1">
            <a:spLocks noChangeArrowheads="1"/>
          </p:cNvSpPr>
          <p:nvPr/>
        </p:nvSpPr>
        <p:spPr bwMode="auto">
          <a:xfrm>
            <a:off x="2000232" y="2253054"/>
            <a:ext cx="5558366" cy="677108"/>
          </a:xfrm>
          <a:prstGeom prst="rect">
            <a:avLst/>
          </a:prstGeom>
          <a:noFill/>
          <a:ln w="9525" algn="ctr">
            <a:noFill/>
            <a:miter lim="800000"/>
            <a:headEnd/>
            <a:tailEnd/>
          </a:ln>
        </p:spPr>
        <p:txBody>
          <a:bodyPr wrap="square">
            <a:spAutoFit/>
          </a:bodyPr>
          <a:lstStyle/>
          <a:p>
            <a:pPr algn="r"/>
            <a:r>
              <a:rPr lang="fa-IR" b="1" dirty="0" smtClean="0"/>
              <a:t>پاردایم و شبه پارادایم</a:t>
            </a:r>
            <a:endParaRPr lang="en-US" dirty="0" smtClean="0"/>
          </a:p>
          <a:p>
            <a:pPr algn="r"/>
            <a:endParaRPr lang="en-US" sz="2000" dirty="0"/>
          </a:p>
        </p:txBody>
      </p:sp>
      <p:sp>
        <p:nvSpPr>
          <p:cNvPr id="42" name="Text Box 12"/>
          <p:cNvSpPr txBox="1">
            <a:spLocks noChangeArrowheads="1"/>
          </p:cNvSpPr>
          <p:nvPr/>
        </p:nvSpPr>
        <p:spPr bwMode="auto">
          <a:xfrm>
            <a:off x="2000232" y="1988098"/>
            <a:ext cx="5558366" cy="369332"/>
          </a:xfrm>
          <a:prstGeom prst="rect">
            <a:avLst/>
          </a:prstGeom>
          <a:noFill/>
          <a:ln w="9525" algn="ctr">
            <a:noFill/>
            <a:miter lim="800000"/>
            <a:headEnd/>
            <a:tailEnd/>
          </a:ln>
        </p:spPr>
        <p:txBody>
          <a:bodyPr wrap="square">
            <a:spAutoFit/>
          </a:bodyPr>
          <a:lstStyle/>
          <a:p>
            <a:pPr algn="r"/>
            <a:r>
              <a:rPr lang="fa-IR" b="1" dirty="0" smtClean="0"/>
              <a:t>پارادایم و تعارف آن</a:t>
            </a:r>
            <a:endParaRPr lang="en-US" dirty="0"/>
          </a:p>
        </p:txBody>
      </p:sp>
      <p:sp>
        <p:nvSpPr>
          <p:cNvPr id="43" name="Text Box 12"/>
          <p:cNvSpPr txBox="1">
            <a:spLocks noChangeArrowheads="1"/>
          </p:cNvSpPr>
          <p:nvPr/>
        </p:nvSpPr>
        <p:spPr bwMode="auto">
          <a:xfrm>
            <a:off x="2009857" y="2838246"/>
            <a:ext cx="5558366" cy="677108"/>
          </a:xfrm>
          <a:prstGeom prst="rect">
            <a:avLst/>
          </a:prstGeom>
          <a:noFill/>
          <a:ln w="9525" algn="ctr">
            <a:noFill/>
            <a:miter lim="800000"/>
            <a:headEnd/>
            <a:tailEnd/>
          </a:ln>
        </p:spPr>
        <p:txBody>
          <a:bodyPr wrap="square">
            <a:spAutoFit/>
          </a:bodyPr>
          <a:lstStyle/>
          <a:p>
            <a:pPr algn="r"/>
            <a:r>
              <a:rPr lang="fa-IR" b="1" dirty="0" smtClean="0"/>
              <a:t>خصوصیات پارادایم</a:t>
            </a:r>
            <a:endParaRPr lang="en-US" dirty="0" smtClean="0"/>
          </a:p>
          <a:p>
            <a:pPr algn="r"/>
            <a:endParaRPr lang="en-US" sz="2000" dirty="0"/>
          </a:p>
        </p:txBody>
      </p:sp>
      <p:sp>
        <p:nvSpPr>
          <p:cNvPr id="44" name="Text Box 12"/>
          <p:cNvSpPr txBox="1">
            <a:spLocks noChangeArrowheads="1"/>
          </p:cNvSpPr>
          <p:nvPr/>
        </p:nvSpPr>
        <p:spPr bwMode="auto">
          <a:xfrm>
            <a:off x="2000232" y="3714752"/>
            <a:ext cx="5558366" cy="369332"/>
          </a:xfrm>
          <a:prstGeom prst="rect">
            <a:avLst/>
          </a:prstGeom>
          <a:noFill/>
          <a:ln w="9525" algn="ctr">
            <a:noFill/>
            <a:miter lim="800000"/>
            <a:headEnd/>
            <a:tailEnd/>
          </a:ln>
        </p:spPr>
        <p:txBody>
          <a:bodyPr wrap="square">
            <a:spAutoFit/>
          </a:bodyPr>
          <a:lstStyle/>
          <a:p>
            <a:pPr algn="r"/>
            <a:r>
              <a:rPr lang="fa-IR" b="1" dirty="0" smtClean="0"/>
              <a:t>پارادايم مديريت تغيير چيست؟</a:t>
            </a:r>
            <a:endParaRPr lang="en-US" dirty="0"/>
          </a:p>
        </p:txBody>
      </p:sp>
      <p:sp>
        <p:nvSpPr>
          <p:cNvPr id="45" name="Text Box 12"/>
          <p:cNvSpPr txBox="1">
            <a:spLocks noChangeArrowheads="1"/>
          </p:cNvSpPr>
          <p:nvPr/>
        </p:nvSpPr>
        <p:spPr bwMode="auto">
          <a:xfrm>
            <a:off x="2000232" y="3143248"/>
            <a:ext cx="5558366" cy="677108"/>
          </a:xfrm>
          <a:prstGeom prst="rect">
            <a:avLst/>
          </a:prstGeom>
          <a:noFill/>
          <a:ln w="9525" algn="ctr">
            <a:noFill/>
            <a:miter lim="800000"/>
            <a:headEnd/>
            <a:tailEnd/>
          </a:ln>
        </p:spPr>
        <p:txBody>
          <a:bodyPr wrap="square">
            <a:spAutoFit/>
          </a:bodyPr>
          <a:lstStyle/>
          <a:p>
            <a:pPr algn="r"/>
            <a:r>
              <a:rPr lang="fa-IR" b="1" dirty="0" smtClean="0"/>
              <a:t>اهمیت پارادایم</a:t>
            </a:r>
            <a:endParaRPr lang="en-US" dirty="0" smtClean="0"/>
          </a:p>
          <a:p>
            <a:pPr algn="r"/>
            <a:endParaRPr lang="en-US" sz="2000" dirty="0"/>
          </a:p>
        </p:txBody>
      </p:sp>
      <p:sp>
        <p:nvSpPr>
          <p:cNvPr id="46" name="Text Box 12"/>
          <p:cNvSpPr txBox="1">
            <a:spLocks noChangeArrowheads="1"/>
          </p:cNvSpPr>
          <p:nvPr/>
        </p:nvSpPr>
        <p:spPr bwMode="auto">
          <a:xfrm>
            <a:off x="2000232" y="3429000"/>
            <a:ext cx="5558366" cy="369332"/>
          </a:xfrm>
          <a:prstGeom prst="rect">
            <a:avLst/>
          </a:prstGeom>
          <a:noFill/>
          <a:ln w="9525" algn="ctr">
            <a:noFill/>
            <a:miter lim="800000"/>
            <a:headEnd/>
            <a:tailEnd/>
          </a:ln>
        </p:spPr>
        <p:txBody>
          <a:bodyPr wrap="square">
            <a:spAutoFit/>
          </a:bodyPr>
          <a:lstStyle/>
          <a:p>
            <a:pPr algn="r"/>
            <a:r>
              <a:rPr lang="fa-IR" b="1" dirty="0" smtClean="0"/>
              <a:t>مراحل شكل‌گيري پارادايم</a:t>
            </a:r>
            <a:endParaRPr lang="en-US" dirty="0"/>
          </a:p>
        </p:txBody>
      </p:sp>
      <p:sp>
        <p:nvSpPr>
          <p:cNvPr id="47" name="Text Box 12"/>
          <p:cNvSpPr txBox="1">
            <a:spLocks noChangeArrowheads="1"/>
          </p:cNvSpPr>
          <p:nvPr/>
        </p:nvSpPr>
        <p:spPr bwMode="auto">
          <a:xfrm>
            <a:off x="2000232" y="2571744"/>
            <a:ext cx="5558366" cy="369332"/>
          </a:xfrm>
          <a:prstGeom prst="rect">
            <a:avLst/>
          </a:prstGeom>
          <a:noFill/>
          <a:ln w="9525" algn="ctr">
            <a:noFill/>
            <a:miter lim="800000"/>
            <a:headEnd/>
            <a:tailEnd/>
          </a:ln>
        </p:spPr>
        <p:txBody>
          <a:bodyPr wrap="square">
            <a:spAutoFit/>
          </a:bodyPr>
          <a:lstStyle/>
          <a:p>
            <a:pPr algn="r"/>
            <a:r>
              <a:rPr lang="fa-IR" b="1" dirty="0" smtClean="0"/>
              <a:t>کارکردهای پارادایم</a:t>
            </a:r>
            <a:endParaRPr lang="en-US" dirty="0"/>
          </a:p>
        </p:txBody>
      </p:sp>
      <p:sp>
        <p:nvSpPr>
          <p:cNvPr id="60" name="Text Box 12"/>
          <p:cNvSpPr txBox="1">
            <a:spLocks noChangeArrowheads="1"/>
          </p:cNvSpPr>
          <p:nvPr/>
        </p:nvSpPr>
        <p:spPr bwMode="auto">
          <a:xfrm>
            <a:off x="2000232" y="3988362"/>
            <a:ext cx="5558366" cy="369332"/>
          </a:xfrm>
          <a:prstGeom prst="rect">
            <a:avLst/>
          </a:prstGeom>
          <a:noFill/>
          <a:ln w="9525" algn="ctr">
            <a:noFill/>
            <a:miter lim="800000"/>
            <a:headEnd/>
            <a:tailEnd/>
          </a:ln>
        </p:spPr>
        <p:txBody>
          <a:bodyPr wrap="square">
            <a:spAutoFit/>
          </a:bodyPr>
          <a:lstStyle/>
          <a:p>
            <a:pPr algn="r"/>
            <a:r>
              <a:rPr lang="fa-IR" b="1" dirty="0" smtClean="0"/>
              <a:t>پارادایم و انتقال آن</a:t>
            </a:r>
            <a:endParaRPr lang="en-US" dirty="0"/>
          </a:p>
        </p:txBody>
      </p:sp>
      <p:sp>
        <p:nvSpPr>
          <p:cNvPr id="61" name="Text Box 12"/>
          <p:cNvSpPr txBox="1">
            <a:spLocks noChangeArrowheads="1"/>
          </p:cNvSpPr>
          <p:nvPr/>
        </p:nvSpPr>
        <p:spPr bwMode="auto">
          <a:xfrm>
            <a:off x="2000232" y="4286256"/>
            <a:ext cx="5558366" cy="369332"/>
          </a:xfrm>
          <a:prstGeom prst="rect">
            <a:avLst/>
          </a:prstGeom>
          <a:noFill/>
          <a:ln w="9525" algn="ctr">
            <a:noFill/>
            <a:miter lim="800000"/>
            <a:headEnd/>
            <a:tailEnd/>
          </a:ln>
        </p:spPr>
        <p:txBody>
          <a:bodyPr wrap="square">
            <a:spAutoFit/>
          </a:bodyPr>
          <a:lstStyle/>
          <a:p>
            <a:pPr algn="r"/>
            <a:r>
              <a:rPr lang="fa-IR" b="1" dirty="0" smtClean="0"/>
              <a:t>رابطه پارادایم با استراتژی</a:t>
            </a:r>
            <a:endParaRPr lang="en-US" dirty="0"/>
          </a:p>
        </p:txBody>
      </p:sp>
      <p:sp>
        <p:nvSpPr>
          <p:cNvPr id="62" name="Text Box 12"/>
          <p:cNvSpPr txBox="1">
            <a:spLocks noChangeArrowheads="1"/>
          </p:cNvSpPr>
          <p:nvPr/>
        </p:nvSpPr>
        <p:spPr bwMode="auto">
          <a:xfrm>
            <a:off x="2000232" y="4572008"/>
            <a:ext cx="5558366" cy="369332"/>
          </a:xfrm>
          <a:prstGeom prst="rect">
            <a:avLst/>
          </a:prstGeom>
          <a:noFill/>
          <a:ln w="9525" algn="ctr">
            <a:noFill/>
            <a:miter lim="800000"/>
            <a:headEnd/>
            <a:tailEnd/>
          </a:ln>
        </p:spPr>
        <p:txBody>
          <a:bodyPr wrap="square">
            <a:spAutoFit/>
          </a:bodyPr>
          <a:lstStyle/>
          <a:p>
            <a:pPr algn="r"/>
            <a:r>
              <a:rPr lang="fa-IR" b="1" dirty="0" smtClean="0"/>
              <a:t>پارادیم‌های شکل‌گیری استراتژی </a:t>
            </a:r>
            <a:r>
              <a:rPr lang="fa-IR" sz="1600" b="1" dirty="0" smtClean="0"/>
              <a:t>(تجويزي، توصيفي، تلفيقي و مكاتب هريك) </a:t>
            </a:r>
            <a:endParaRPr lang="en-US" sz="1600" dirty="0"/>
          </a:p>
        </p:txBody>
      </p:sp>
      <p:grpSp>
        <p:nvGrpSpPr>
          <p:cNvPr id="63" name="Group 3"/>
          <p:cNvGrpSpPr>
            <a:grpSpLocks/>
          </p:cNvGrpSpPr>
          <p:nvPr/>
        </p:nvGrpSpPr>
        <p:grpSpPr bwMode="auto">
          <a:xfrm>
            <a:off x="7572396" y="2000240"/>
            <a:ext cx="476248" cy="285752"/>
            <a:chOff x="1110" y="2656"/>
            <a:chExt cx="1549" cy="1351"/>
          </a:xfrm>
        </p:grpSpPr>
        <p:sp>
          <p:nvSpPr>
            <p:cNvPr id="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r>
                <a:rPr lang="fa-IR" dirty="0" smtClean="0">
                  <a:latin typeface="Arial" charset="0"/>
                </a:rPr>
                <a:t>1</a:t>
              </a:r>
              <a:endParaRPr lang="fa-IR" dirty="0">
                <a:latin typeface="Arial" charset="0"/>
              </a:endParaRPr>
            </a:p>
          </p:txBody>
        </p:sp>
      </p:grpSp>
      <p:grpSp>
        <p:nvGrpSpPr>
          <p:cNvPr id="67" name="Group 3"/>
          <p:cNvGrpSpPr>
            <a:grpSpLocks/>
          </p:cNvGrpSpPr>
          <p:nvPr/>
        </p:nvGrpSpPr>
        <p:grpSpPr bwMode="auto">
          <a:xfrm>
            <a:off x="7572396" y="2285992"/>
            <a:ext cx="476248" cy="285752"/>
            <a:chOff x="1110" y="2656"/>
            <a:chExt cx="1549" cy="1351"/>
          </a:xfrm>
        </p:grpSpPr>
        <p:sp>
          <p:nvSpPr>
            <p:cNvPr id="6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6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70"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r>
                <a:rPr lang="fa-IR" dirty="0" smtClean="0">
                  <a:latin typeface="Arial" charset="0"/>
                </a:rPr>
                <a:t>2</a:t>
              </a:r>
              <a:endParaRPr lang="fa-IR" dirty="0">
                <a:latin typeface="Arial" charset="0"/>
              </a:endParaRPr>
            </a:p>
          </p:txBody>
        </p:sp>
      </p:grpSp>
      <p:grpSp>
        <p:nvGrpSpPr>
          <p:cNvPr id="71" name="Group 3"/>
          <p:cNvGrpSpPr>
            <a:grpSpLocks/>
          </p:cNvGrpSpPr>
          <p:nvPr/>
        </p:nvGrpSpPr>
        <p:grpSpPr bwMode="auto">
          <a:xfrm>
            <a:off x="7572396" y="2571744"/>
            <a:ext cx="476248" cy="285752"/>
            <a:chOff x="1110" y="2656"/>
            <a:chExt cx="1549" cy="1351"/>
          </a:xfrm>
        </p:grpSpPr>
        <p:sp>
          <p:nvSpPr>
            <p:cNvPr id="72"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73"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74"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r>
                <a:rPr lang="fa-IR" dirty="0" smtClean="0">
                  <a:latin typeface="Arial" charset="0"/>
                </a:rPr>
                <a:t>3</a:t>
              </a:r>
              <a:endParaRPr lang="fa-IR" dirty="0">
                <a:latin typeface="Arial" charset="0"/>
              </a:endParaRPr>
            </a:p>
          </p:txBody>
        </p:sp>
      </p:grpSp>
      <p:grpSp>
        <p:nvGrpSpPr>
          <p:cNvPr id="75" name="Group 3"/>
          <p:cNvGrpSpPr>
            <a:grpSpLocks/>
          </p:cNvGrpSpPr>
          <p:nvPr/>
        </p:nvGrpSpPr>
        <p:grpSpPr bwMode="auto">
          <a:xfrm>
            <a:off x="7572396" y="2857496"/>
            <a:ext cx="476248" cy="285752"/>
            <a:chOff x="1110" y="2656"/>
            <a:chExt cx="1549" cy="1351"/>
          </a:xfrm>
        </p:grpSpPr>
        <p:sp>
          <p:nvSpPr>
            <p:cNvPr id="7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7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7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r>
                <a:rPr lang="fa-IR" dirty="0" smtClean="0">
                  <a:latin typeface="Arial" charset="0"/>
                </a:rPr>
                <a:t>4</a:t>
              </a:r>
              <a:endParaRPr lang="fa-IR" dirty="0">
                <a:latin typeface="Arial" charset="0"/>
              </a:endParaRPr>
            </a:p>
          </p:txBody>
        </p:sp>
      </p:grpSp>
      <p:grpSp>
        <p:nvGrpSpPr>
          <p:cNvPr id="79" name="Group 3"/>
          <p:cNvGrpSpPr>
            <a:grpSpLocks/>
          </p:cNvGrpSpPr>
          <p:nvPr/>
        </p:nvGrpSpPr>
        <p:grpSpPr bwMode="auto">
          <a:xfrm>
            <a:off x="7572396" y="3143248"/>
            <a:ext cx="476248" cy="285752"/>
            <a:chOff x="1110" y="2656"/>
            <a:chExt cx="1549" cy="1351"/>
          </a:xfrm>
        </p:grpSpPr>
        <p:sp>
          <p:nvSpPr>
            <p:cNvPr id="8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8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82"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r>
                <a:rPr lang="fa-IR" dirty="0" smtClean="0">
                  <a:latin typeface="Arial" charset="0"/>
                </a:rPr>
                <a:t>5</a:t>
              </a:r>
              <a:endParaRPr lang="fa-IR" dirty="0">
                <a:latin typeface="Arial" charset="0"/>
              </a:endParaRPr>
            </a:p>
          </p:txBody>
        </p:sp>
      </p:grpSp>
      <p:grpSp>
        <p:nvGrpSpPr>
          <p:cNvPr id="83" name="Group 3"/>
          <p:cNvGrpSpPr>
            <a:grpSpLocks/>
          </p:cNvGrpSpPr>
          <p:nvPr/>
        </p:nvGrpSpPr>
        <p:grpSpPr bwMode="auto">
          <a:xfrm>
            <a:off x="7572396" y="3429000"/>
            <a:ext cx="476248" cy="285752"/>
            <a:chOff x="1110" y="2656"/>
            <a:chExt cx="1549" cy="1351"/>
          </a:xfrm>
        </p:grpSpPr>
        <p:sp>
          <p:nvSpPr>
            <p:cNvPr id="8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8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8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r>
                <a:rPr lang="fa-IR" dirty="0" smtClean="0">
                  <a:latin typeface="Arial" charset="0"/>
                </a:rPr>
                <a:t>6</a:t>
              </a:r>
              <a:endParaRPr lang="fa-IR" dirty="0">
                <a:latin typeface="Arial" charset="0"/>
              </a:endParaRPr>
            </a:p>
          </p:txBody>
        </p:sp>
      </p:grpSp>
      <p:grpSp>
        <p:nvGrpSpPr>
          <p:cNvPr id="87" name="Group 3"/>
          <p:cNvGrpSpPr>
            <a:grpSpLocks/>
          </p:cNvGrpSpPr>
          <p:nvPr/>
        </p:nvGrpSpPr>
        <p:grpSpPr bwMode="auto">
          <a:xfrm>
            <a:off x="7572396" y="3714752"/>
            <a:ext cx="476248" cy="285752"/>
            <a:chOff x="1110" y="2656"/>
            <a:chExt cx="1549" cy="1351"/>
          </a:xfrm>
        </p:grpSpPr>
        <p:sp>
          <p:nvSpPr>
            <p:cNvPr id="8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8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90"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r>
                <a:rPr lang="fa-IR" dirty="0" smtClean="0">
                  <a:latin typeface="Arial" charset="0"/>
                </a:rPr>
                <a:t>7</a:t>
              </a:r>
              <a:endParaRPr lang="fa-IR" dirty="0">
                <a:latin typeface="Arial" charset="0"/>
              </a:endParaRPr>
            </a:p>
          </p:txBody>
        </p:sp>
      </p:grpSp>
      <p:grpSp>
        <p:nvGrpSpPr>
          <p:cNvPr id="91" name="Group 3"/>
          <p:cNvGrpSpPr>
            <a:grpSpLocks/>
          </p:cNvGrpSpPr>
          <p:nvPr/>
        </p:nvGrpSpPr>
        <p:grpSpPr bwMode="auto">
          <a:xfrm>
            <a:off x="7572396" y="4000504"/>
            <a:ext cx="476248" cy="285752"/>
            <a:chOff x="1110" y="2656"/>
            <a:chExt cx="1549" cy="1351"/>
          </a:xfrm>
        </p:grpSpPr>
        <p:sp>
          <p:nvSpPr>
            <p:cNvPr id="92"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93"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94"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r>
                <a:rPr lang="fa-IR" dirty="0" smtClean="0">
                  <a:latin typeface="Arial" charset="0"/>
                </a:rPr>
                <a:t>8</a:t>
              </a:r>
              <a:endParaRPr lang="fa-IR" dirty="0">
                <a:latin typeface="Arial" charset="0"/>
              </a:endParaRPr>
            </a:p>
          </p:txBody>
        </p:sp>
      </p:grpSp>
      <p:grpSp>
        <p:nvGrpSpPr>
          <p:cNvPr id="95" name="Group 3"/>
          <p:cNvGrpSpPr>
            <a:grpSpLocks/>
          </p:cNvGrpSpPr>
          <p:nvPr/>
        </p:nvGrpSpPr>
        <p:grpSpPr bwMode="auto">
          <a:xfrm>
            <a:off x="7572396" y="4286256"/>
            <a:ext cx="476248" cy="285752"/>
            <a:chOff x="1110" y="2656"/>
            <a:chExt cx="1549" cy="1351"/>
          </a:xfrm>
        </p:grpSpPr>
        <p:sp>
          <p:nvSpPr>
            <p:cNvPr id="9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9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9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ctr">
                <a:defRPr/>
              </a:pPr>
              <a:r>
                <a:rPr lang="fa-IR" dirty="0" smtClean="0">
                  <a:latin typeface="Arial" charset="0"/>
                </a:rPr>
                <a:t>9</a:t>
              </a:r>
              <a:endParaRPr lang="fa-IR" dirty="0">
                <a:latin typeface="Arial" charset="0"/>
              </a:endParaRPr>
            </a:p>
          </p:txBody>
        </p:sp>
      </p:grpSp>
      <p:grpSp>
        <p:nvGrpSpPr>
          <p:cNvPr id="99" name="Group 3"/>
          <p:cNvGrpSpPr>
            <a:grpSpLocks/>
          </p:cNvGrpSpPr>
          <p:nvPr/>
        </p:nvGrpSpPr>
        <p:grpSpPr bwMode="auto">
          <a:xfrm>
            <a:off x="7572396" y="4572008"/>
            <a:ext cx="476248" cy="285752"/>
            <a:chOff x="1110" y="2656"/>
            <a:chExt cx="1549" cy="1351"/>
          </a:xfrm>
        </p:grpSpPr>
        <p:sp>
          <p:nvSpPr>
            <p:cNvPr id="10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a:p>
          </p:txBody>
        </p:sp>
        <p:sp>
          <p:nvSpPr>
            <p:cNvPr id="10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a:p>
          </p:txBody>
        </p:sp>
        <p:sp>
          <p:nvSpPr>
            <p:cNvPr id="102"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ctr">
                <a:defRPr/>
              </a:pPr>
              <a:r>
                <a:rPr lang="fa-IR" dirty="0" smtClean="0">
                  <a:latin typeface="Arial" charset="0"/>
                </a:rPr>
                <a:t>10</a:t>
              </a:r>
              <a:endParaRPr lang="fa-IR" dirty="0">
                <a:latin typeface="Arial"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کارکردهای پارادایم</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12700" algn="just">
              <a:lnSpc>
                <a:spcPct val="150000"/>
              </a:lnSpc>
              <a:spcBef>
                <a:spcPts val="0"/>
              </a:spcBef>
              <a:buNone/>
            </a:pPr>
            <a:r>
              <a:rPr lang="fa-IR" sz="1850" dirty="0" smtClean="0">
                <a:cs typeface="B Mitra" pitchFamily="2" charset="-78"/>
              </a:rPr>
              <a:t>علاوه بر ماهیت، توجه به کارکردهای پارادایم نیز بسیار جذاب است. هر پارادایمی محدوده ای را تعریف کرده و در آن محدوده، قواعدی را حاکم می سازد. این قواعد بسیار مهم هستند و تنها با درک عمیق و بهره گیری از آنها است که موفقیت امکان پذیر می گردد. «تولید انبوه» در عرصه ای که قواعد «تولید ناب» حاکم است نمی تواند موفقیت آور باشد. کسب و کار نیز به دور از قاعده «عرضه و تقاضا» کاری بی فایده است. به عبارتی «پارادایم مجموعه ای از قواعد است که محــدوده ای را مشخص کرده و به شما نشان می دهد که برای موفقیت در داخل این محدوده چگونه باید رفتار کنید، پارادایم الگویی برای چگونگی حل مسائل ارائه می نماید». (ژول بارکر)</a:t>
            </a:r>
            <a:endParaRPr lang="en-US" sz="1850" dirty="0" smtClean="0">
              <a:cs typeface="B Mitra" pitchFamily="2" charset="-78"/>
            </a:endParaRPr>
          </a:p>
          <a:p>
            <a:pPr marL="0" indent="12700" algn="just">
              <a:lnSpc>
                <a:spcPct val="150000"/>
              </a:lnSpc>
              <a:spcBef>
                <a:spcPts val="0"/>
              </a:spcBef>
              <a:buNone/>
            </a:pPr>
            <a:r>
              <a:rPr lang="fa-IR" sz="1850" dirty="0" smtClean="0">
                <a:cs typeface="B Mitra" pitchFamily="2" charset="-78"/>
              </a:rPr>
              <a:t>کارکرد مهم دیگر پارادایم ها، ایجاد ساختاری برای پیش فرضها، باورها و برداشتهای مشترک است. پارادایم ها دیدگاه انسان نسبت به حقیقت را بنا می کند و به او طریق درک مسائل را نشان می دهد. پارادایم ها به انسان قدرت تجزیه و تحلیل مسائل پیچیده و نظم دهی به اجزای آن را می بخشد و مبنایی را برای قضاوتهای او فراهم می سازد. «صحیح یا غلط» بودن و چگونگی رسیدن به این نتایج نیز زاییده پارادایم حاکم است. پارادایم ها اگرچه کامل نیستند، ولی حتی در چنین شرایطی نیز برای انسانها راهگشا خواهندبود.</a:t>
            </a:r>
            <a:endParaRPr lang="en-US" sz="1850" dirty="0" smtClean="0">
              <a:cs typeface="B Mitra" pitchFamily="2" charset="-78"/>
            </a:endParaRP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خصوصیات پارادایم</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lgn="just">
              <a:lnSpc>
                <a:spcPct val="200000"/>
              </a:lnSpc>
              <a:buNone/>
            </a:pPr>
            <a:r>
              <a:rPr lang="fa-IR" sz="1900" dirty="0" smtClean="0">
                <a:cs typeface="B Mitra" pitchFamily="2" charset="-78"/>
              </a:rPr>
              <a:t>از خصوصیات پارادایم این است که هنگام ظهور یک پارادایم جدید، توانمندیهایی که متکی بر قواعد پارادایم گذشته شکل گرفته اند، از بین خواهندرفت و همه صرف نظر از جایگاه خود در پارادایم قبلی میبایستی از صفر شروع کنند. بدین ترتیب، در بستر یک پارادایم جدید فرصتهای جدیدی برای همه و ازجمله سازمانهایی که حتی از قبل نامی از آنها نبوده، نیز به وجود خواهدآمد. بنابراین، دوران انتقال پــارادایم یک دوران استثنایی برای شکار فرصتهاست.</a:t>
            </a:r>
            <a:endParaRPr lang="en-US" sz="1900" dirty="0" smtClean="0">
              <a:cs typeface="B Mitra" pitchFamily="2" charset="-78"/>
            </a:endParaRPr>
          </a:p>
          <a:p>
            <a:pPr marL="0" indent="0" algn="just">
              <a:lnSpc>
                <a:spcPct val="200000"/>
              </a:lnSpc>
              <a:buNone/>
            </a:pPr>
            <a:r>
              <a:rPr lang="fa-IR" sz="1900" dirty="0" smtClean="0">
                <a:cs typeface="B Mitra" pitchFamily="2" charset="-78"/>
              </a:rPr>
              <a:t>خصوصیت مهم دیگر پارادایم ها این است که با ایجاد یک چارچوب نگرشی، بر برداشتها و پیش فرضهای انسان به شدت تاثیر می گذارند، تاحدی که پای بندان به پارادایم را از درک حقایق خــــارج از پارادایم محروم می سازند. این ویژگی سبب می شود تا نوآوری و خلاقیت در فضای پارادایم تنها به مرزهای آن محدود گردد.</a:t>
            </a:r>
            <a:endParaRPr lang="en-US" sz="1900" dirty="0" smtClean="0">
              <a:cs typeface="B Mitra" pitchFamily="2" charset="-78"/>
            </a:endParaRPr>
          </a:p>
          <a:p>
            <a:pPr algn="just">
              <a:lnSpc>
                <a:spcPct val="200000"/>
              </a:lnSpc>
              <a:buNone/>
            </a:pPr>
            <a:r>
              <a:rPr lang="fa-IR" sz="1900" dirty="0" smtClean="0">
                <a:cs typeface="B Mitra" pitchFamily="2" charset="-78"/>
              </a:rPr>
              <a:t> </a:t>
            </a:r>
            <a:endParaRPr lang="en-US" sz="19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اهمیت پارادایم</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nSpc>
                <a:spcPct val="200000"/>
              </a:lnSpc>
            </a:pPr>
            <a:r>
              <a:rPr lang="fa-IR" sz="2500" dirty="0" smtClean="0">
                <a:cs typeface="B Mitra" pitchFamily="2" charset="-78"/>
              </a:rPr>
              <a:t>1- پارادايم ها متغيرند درحالي كه باثبات جلوه مي كنند.</a:t>
            </a:r>
            <a:endParaRPr lang="en-US" sz="2500" dirty="0" smtClean="0">
              <a:cs typeface="B Mitra" pitchFamily="2" charset="-78"/>
            </a:endParaRPr>
          </a:p>
          <a:p>
            <a:pPr>
              <a:lnSpc>
                <a:spcPct val="200000"/>
              </a:lnSpc>
            </a:pPr>
            <a:r>
              <a:rPr lang="fa-IR" sz="2500" dirty="0" smtClean="0">
                <a:cs typeface="B Mitra" pitchFamily="2" charset="-78"/>
              </a:rPr>
              <a:t>2- با تغيير پارادايم ها همه به وضعيت صفر بازخواهندگشت (قانون برگشت به صفر)</a:t>
            </a:r>
            <a:endParaRPr lang="en-US" sz="2500" dirty="0" smtClean="0">
              <a:cs typeface="B Mitra" pitchFamily="2" charset="-78"/>
            </a:endParaRPr>
          </a:p>
          <a:p>
            <a:pPr>
              <a:lnSpc>
                <a:spcPct val="200000"/>
              </a:lnSpc>
            </a:pPr>
            <a:r>
              <a:rPr lang="fa-IR" sz="2500" dirty="0" smtClean="0">
                <a:cs typeface="B Mitra" pitchFamily="2" charset="-78"/>
              </a:rPr>
              <a:t> 3 - معمولاً پارادايم هاي جديد را افراد جديد مي آورند</a:t>
            </a:r>
            <a:endParaRPr lang="en-US" sz="2500" dirty="0" smtClean="0">
              <a:cs typeface="B Mitra" pitchFamily="2" charset="-78"/>
            </a:endParaRPr>
          </a:p>
          <a:p>
            <a:pPr>
              <a:lnSpc>
                <a:spcPct val="200000"/>
              </a:lnSpc>
            </a:pPr>
            <a:r>
              <a:rPr lang="fa-IR" sz="2500" dirty="0" smtClean="0">
                <a:cs typeface="B Mitra" pitchFamily="2" charset="-78"/>
              </a:rPr>
              <a:t>4- </a:t>
            </a:r>
            <a:r>
              <a:rPr lang="fa-IR" sz="2300" dirty="0" smtClean="0">
                <a:cs typeface="B Mitra" pitchFamily="2" charset="-78"/>
              </a:rPr>
              <a:t>پيشتازي در پذيرش پارادايم جديد به شجاعت، اعتماد به نفس و آينده نگري نيازمند است. </a:t>
            </a:r>
            <a:endParaRPr lang="en-US" sz="23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شكل‌گيري پارادايم</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lgn="just">
              <a:buNone/>
            </a:pPr>
            <a:r>
              <a:rPr lang="fa-IR" sz="1900" dirty="0" smtClean="0">
                <a:cs typeface="B Mitra" pitchFamily="2" charset="-78"/>
              </a:rPr>
              <a:t>كوهن با طرح مفهوم كليدي پارادايم، روش واحدي را كه تجربه‌گرايان به آن اعتقاد داشتند، به چالش كشيد. وي در اين‌باره اظهار كردند كه هر پارادايم روش خاصي دارد.</a:t>
            </a:r>
            <a:endParaRPr lang="en-US" sz="1900" dirty="0" smtClean="0">
              <a:cs typeface="B Mitra" pitchFamily="2" charset="-78"/>
            </a:endParaRPr>
          </a:p>
          <a:p>
            <a:pPr marL="0" indent="0" algn="just">
              <a:buNone/>
            </a:pPr>
            <a:r>
              <a:rPr lang="fa-IR" sz="1900" dirty="0" smtClean="0">
                <a:cs typeface="B Mitra" pitchFamily="2" charset="-78"/>
              </a:rPr>
              <a:t>كوهن پارادايم را در ارتباط با انقلاب علمي مطرح مي‌كنند و مي‌گويند با هر انقلاب پارادايم جديدي بوجود مي‌آيد كه متفاوت با پارادايم قبلي است و اينكه هر پارادايم چارچوب خاص خود را دارد و قابل مقايسه با ديگري نيست. نتيجه‌اي كه كوهن در تشريح اين پاراگراف مي‌گيرد به اين شكل است كه «چرخش پارادايمي را تابع هيچ قاعده‌ی عقلاني ندانسته و حتي تأمل و تفسير را نيز در آن دخيل نمي‌داند.» بطور خلاصه روش عقلاني در پارادايم علمي كوهن كم رنگ مي‌شود.</a:t>
            </a:r>
            <a:endParaRPr lang="en-US" sz="1900" dirty="0" smtClean="0">
              <a:cs typeface="B Mitra" pitchFamily="2" charset="-78"/>
            </a:endParaRPr>
          </a:p>
          <a:p>
            <a:pPr marL="0" indent="0" algn="just">
              <a:buNone/>
            </a:pPr>
            <a:r>
              <a:rPr lang="fa-IR" sz="1900" dirty="0" smtClean="0">
                <a:cs typeface="B Mitra" pitchFamily="2" charset="-78"/>
              </a:rPr>
              <a:t>كوهن مراحلي را كه علوم از آن‌ها گذر مي‌كنند در 4 مرحله مي‌داند:</a:t>
            </a:r>
            <a:endParaRPr lang="en-US" sz="1900" dirty="0" smtClean="0">
              <a:cs typeface="B Mitra" pitchFamily="2" charset="-78"/>
            </a:endParaRPr>
          </a:p>
          <a:p>
            <a:pPr marL="0" indent="0" algn="just">
              <a:buNone/>
            </a:pPr>
            <a:r>
              <a:rPr lang="fa-IR" sz="1900" b="1" dirty="0" smtClean="0">
                <a:cs typeface="B Mitra" pitchFamily="2" charset="-78"/>
              </a:rPr>
              <a:t>اول</a:t>
            </a:r>
            <a:r>
              <a:rPr lang="fa-IR" sz="1900" dirty="0" smtClean="0">
                <a:cs typeface="B Mitra" pitchFamily="2" charset="-78"/>
              </a:rPr>
              <a:t>"مرحله‌ی پيش از پارادايم" است كه مكتب‌هاي نظري از هيچ پايبندي جامعه‌ی علمي برخوردار نيست.</a:t>
            </a:r>
            <a:endParaRPr lang="en-US" sz="1900" dirty="0" smtClean="0">
              <a:cs typeface="B Mitra" pitchFamily="2" charset="-78"/>
            </a:endParaRPr>
          </a:p>
          <a:p>
            <a:pPr marL="0" indent="0" algn="just">
              <a:buNone/>
            </a:pPr>
            <a:r>
              <a:rPr lang="fa-IR" sz="1900" b="1" dirty="0" smtClean="0">
                <a:cs typeface="B Mitra" pitchFamily="2" charset="-78"/>
              </a:rPr>
              <a:t>دوم </a:t>
            </a:r>
            <a:r>
              <a:rPr lang="fa-IR" sz="1900" dirty="0" smtClean="0">
                <a:cs typeface="B Mitra" pitchFamily="2" charset="-78"/>
              </a:rPr>
              <a:t>"مرحله‌ی پارادايمي" است كه پارادايم مورد تاييد علمي قرار گرفته و به‌عنوان چهارچوب اصلي حل مسائل دانشمندان است.</a:t>
            </a:r>
            <a:endParaRPr lang="en-US" sz="1900" dirty="0" smtClean="0">
              <a:cs typeface="B Mitra" pitchFamily="2" charset="-78"/>
            </a:endParaRPr>
          </a:p>
          <a:p>
            <a:pPr marL="0" indent="0" algn="just">
              <a:buNone/>
            </a:pPr>
            <a:r>
              <a:rPr lang="fa-IR" sz="1900" b="1" dirty="0" smtClean="0">
                <a:cs typeface="B Mitra" pitchFamily="2" charset="-78"/>
              </a:rPr>
              <a:t>سوم</a:t>
            </a:r>
            <a:r>
              <a:rPr lang="fa-IR" sz="1900" dirty="0" smtClean="0">
                <a:cs typeface="B Mitra" pitchFamily="2" charset="-78"/>
              </a:rPr>
              <a:t> "مرحله بحران"، كه پارادايم مسلط نزد بخش مهمي از جامعه‌ی علمي با ناكامي مواجهه مي‌گردد. و پارادايم‌هاي جديدي ابداع و احيا مي‌شود [و تنوع پارادايمي شكل مي‌گيرد.]</a:t>
            </a:r>
            <a:endParaRPr lang="en-US" sz="1900" dirty="0" smtClean="0">
              <a:cs typeface="B Mitra" pitchFamily="2" charset="-78"/>
            </a:endParaRPr>
          </a:p>
          <a:p>
            <a:pPr marL="0" indent="0" algn="just">
              <a:buNone/>
            </a:pPr>
            <a:r>
              <a:rPr lang="fa-IR" sz="1900" b="1" dirty="0" smtClean="0">
                <a:cs typeface="B Mitra" pitchFamily="2" charset="-78"/>
              </a:rPr>
              <a:t>چهارم</a:t>
            </a:r>
            <a:r>
              <a:rPr lang="fa-IR" sz="1900" dirty="0" smtClean="0">
                <a:cs typeface="B Mitra" pitchFamily="2" charset="-78"/>
              </a:rPr>
              <a:t> انقلاب علمي بوجود مي‌آيد و پارادايم جديد مسلط مي‌شود. در مدل سياسي كوهن پارادايم به جاي "حكومت" است و با تغيير رژيم حاكم پارادايم جديد شكل مي‌گيرد.</a:t>
            </a:r>
            <a:endParaRPr lang="en-US" sz="19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پارادايم مديريت تغيير چيست؟</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lgn="just">
              <a:lnSpc>
                <a:spcPct val="150000"/>
              </a:lnSpc>
              <a:buNone/>
            </a:pPr>
            <a:r>
              <a:rPr lang="fa-IR" sz="2000" dirty="0" smtClean="0">
                <a:cs typeface="B Mitra" pitchFamily="2" charset="-78"/>
              </a:rPr>
              <a:t>دگرگوني را نميتوان مهار كرد ولي مي توان از آن پيش افتاد در دوران دگرگوني هاي پرشتاب ساختاري، تنها سازمانهايي به ساحل نجات مي رسند كه رهبري دگرگوني را پيشه كنند بنابراين در سده بيست و يكم بنيان يترين چالش مديريت اين است كه سازمان خود را پيشتاز و رهبر در دگرگوني كند، پيشتازان دگرگوني خود در پي اين پديده مي گردند و مي دانند كه چگونه دگرگون يهاي برون سازماني و درون سازماني را به فرصت هاي سودمند تبديل كنند با همين رويكرد انسان ها، سازما نها جوامع بايد براي بقاء وادامه حيات و تداوم روندي روبه رشد متناسب با زمان و تغييرات جهان تغيير كنند هرگونه ايستايي در جهاني كه به سرعت برق و باد همه چيز در آن در حال دگرگوني است. محكوم به شكست و فنا است اما اين تغيير چگونه بايد انجام شود؟ در پاسخ به اين سؤال بايد گفت شم تغييرات مهم است، با چه كيفيتي؟ در چه موقعيتي؟ در چه جهتي؟ و يا چه رويكردي؟ توجه به مناسب بودن تغييرات درون سازماني، مديران را به مداخله مجبور مي كند از اين رو امروزه تغيير به معناي برنامه هايي از بالا به پايين مثل سازمان دهي مجدد، مهندسي مجدد و بسياري برنامه هاي مجدد ديگر است.</a:t>
            </a:r>
            <a:endParaRPr lang="en-US" sz="20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چگونه تغيير دهيم؟</a:t>
            </a:r>
            <a:r>
              <a:rPr lang="en-US" dirty="0" smtClean="0"/>
              <a:t/>
            </a:r>
            <a:br>
              <a:rPr lang="en-US" dirty="0" smtClean="0"/>
            </a:br>
            <a:endParaRPr lang="en-US" dirty="0"/>
          </a:p>
        </p:txBody>
      </p:sp>
      <p:sp>
        <p:nvSpPr>
          <p:cNvPr id="3" name="Content Placeholder 2"/>
          <p:cNvSpPr>
            <a:spLocks noGrp="1"/>
          </p:cNvSpPr>
          <p:nvPr>
            <p:ph idx="1"/>
          </p:nvPr>
        </p:nvSpPr>
        <p:spPr>
          <a:xfrm>
            <a:off x="533400" y="1611313"/>
            <a:ext cx="8191500" cy="5032397"/>
          </a:xfrm>
        </p:spPr>
        <p:txBody>
          <a:bodyPr/>
          <a:lstStyle/>
          <a:p>
            <a:pPr marL="0" indent="12700" algn="just">
              <a:spcBef>
                <a:spcPts val="0"/>
              </a:spcBef>
              <a:buNone/>
            </a:pPr>
            <a:r>
              <a:rPr lang="fa-IR" sz="1900" dirty="0" smtClean="0">
                <a:cs typeface="B Mitra" pitchFamily="2" charset="-78"/>
              </a:rPr>
              <a:t>هشت گام مهم به منظور اين كه چگونه تغيير دهيم: </a:t>
            </a:r>
            <a:endParaRPr lang="en-US" sz="1900" dirty="0" smtClean="0">
              <a:cs typeface="B Mitra" pitchFamily="2" charset="-78"/>
            </a:endParaRPr>
          </a:p>
          <a:p>
            <a:pPr marL="0" indent="12700" algn="just">
              <a:spcBef>
                <a:spcPts val="0"/>
              </a:spcBef>
              <a:buNone/>
            </a:pPr>
            <a:r>
              <a:rPr lang="fa-IR" sz="1900" b="1" u="sng" dirty="0" smtClean="0">
                <a:cs typeface="B Mitra" pitchFamily="2" charset="-78"/>
              </a:rPr>
              <a:t>گام نخست،</a:t>
            </a:r>
            <a:r>
              <a:rPr lang="fa-IR" sz="1900" dirty="0" smtClean="0">
                <a:cs typeface="B Mitra" pitchFamily="2" charset="-78"/>
              </a:rPr>
              <a:t> ايجاد احساس ضرورت تغيير است. بايد قبل از هركار افراد سازمان را سخت به ضرورت ايجاد تغييرمتقاعد كنيد و اگر اين كار درست انجام شود حاصل كار اين است كه افراد خود ضرورت تغيير را احساس خواهند كرد و اين پيشرفت قابل ملاحظه اي است. براي دستيابي به اين موفقيت در هر زمينه اي كه قرار است تغيير ايجاد شود ازجمله، ماموريت جديد، ساختار سازماني جديد، تكنولوژي جديد، تغيير فرهنگ سازماني، استراتژي هاي جديد، جهاني شدن، ايجاد كسب و كار الكترونيكي و... بهترين مدل تغيير در رفتار افراد اين است كه آنها ابتدا شواهدي را دال بر ضرورت تغيير ببينند (ديدن)، سپس ضرورت را احساس كنند (احساس كردن)و درنتيجه تغيير كنند (تغيير كردن).</a:t>
            </a:r>
            <a:endParaRPr lang="en-US" sz="1900" dirty="0" smtClean="0">
              <a:cs typeface="B Mitra" pitchFamily="2" charset="-78"/>
            </a:endParaRPr>
          </a:p>
          <a:p>
            <a:pPr marL="0" indent="12700" algn="just">
              <a:spcBef>
                <a:spcPts val="0"/>
              </a:spcBef>
              <a:buNone/>
            </a:pPr>
            <a:r>
              <a:rPr lang="fa-IR" sz="1900" b="1" u="sng" dirty="0" smtClean="0">
                <a:cs typeface="B Mitra" pitchFamily="2" charset="-78"/>
              </a:rPr>
              <a:t>گام دوم،</a:t>
            </a:r>
            <a:r>
              <a:rPr lang="fa-IR" sz="1900" dirty="0" smtClean="0">
                <a:cs typeface="B Mitra" pitchFamily="2" charset="-78"/>
              </a:rPr>
              <a:t> تشكيل تيم راهبري است عوامل لازم براي تيم راهبري اعتبار، دانش مرتبط، مهارتهاي راهبري، ارتباطات، اشتهار و اختيارات است، تغيير نيازمند به وجود يك گروه توانمند از افرادي است كه به خوبي بتوانند براي راهبري يك تغيير بزرگ در سازمان با يكديگر كاركنند زماني كه ريشه هاي تغيير در سازمان مستحكم شود، اين تيم منحل مي شود. اين تيم نيازمند راهبراني است كه سازمان را به سمت تغيير و تحول پيش برده و پارادايم ها را تغيير دهند.  مدير و رهبر، نقشها و وظايف متفاوتي دارند </a:t>
            </a:r>
            <a:endParaRPr lang="en-US" sz="1900" dirty="0" smtClean="0">
              <a:cs typeface="B Mitra" pitchFamily="2" charset="-78"/>
            </a:endParaRPr>
          </a:p>
          <a:p>
            <a:pPr marL="0" indent="12700" algn="just">
              <a:spcBef>
                <a:spcPts val="0"/>
              </a:spcBef>
              <a:buNone/>
            </a:pPr>
            <a:r>
              <a:rPr lang="fa-IR" sz="1900" b="1" dirty="0" smtClean="0">
                <a:cs typeface="B Mitra" pitchFamily="2" charset="-78"/>
              </a:rPr>
              <a:t>مثلاً:</a:t>
            </a:r>
            <a:endParaRPr lang="en-US" sz="1900" b="1" dirty="0" smtClean="0">
              <a:cs typeface="B Mitra" pitchFamily="2" charset="-78"/>
            </a:endParaRPr>
          </a:p>
          <a:p>
            <a:pPr marL="0" indent="12700" algn="just">
              <a:spcBef>
                <a:spcPts val="0"/>
              </a:spcBef>
              <a:buNone/>
            </a:pPr>
            <a:r>
              <a:rPr lang="fa-IR" sz="1400" dirty="0" smtClean="0">
                <a:cs typeface="B Mitra" pitchFamily="2" charset="-78"/>
              </a:rPr>
              <a:t>- مدير كنترل مي كند، رهبر خلق مي كند.</a:t>
            </a:r>
            <a:endParaRPr lang="en-US" sz="1400" dirty="0" smtClean="0">
              <a:cs typeface="B Mitra" pitchFamily="2" charset="-78"/>
            </a:endParaRPr>
          </a:p>
          <a:p>
            <a:pPr marL="0" indent="12700" algn="just">
              <a:spcBef>
                <a:spcPts val="0"/>
              </a:spcBef>
              <a:buNone/>
            </a:pPr>
            <a:r>
              <a:rPr lang="fa-IR" sz="1400" dirty="0" smtClean="0">
                <a:cs typeface="B Mitra" pitchFamily="2" charset="-78"/>
              </a:rPr>
              <a:t>- مدير زاويه ديد محدود دارد، رهبر زاويه ديد گسترده دارد.</a:t>
            </a:r>
            <a:endParaRPr lang="en-US" sz="1400" dirty="0" smtClean="0">
              <a:cs typeface="B Mitra" pitchFamily="2" charset="-78"/>
            </a:endParaRPr>
          </a:p>
          <a:p>
            <a:pPr marL="0" indent="12700" algn="just">
              <a:spcBef>
                <a:spcPts val="0"/>
              </a:spcBef>
              <a:buNone/>
            </a:pPr>
            <a:r>
              <a:rPr lang="fa-IR" sz="1400" dirty="0" smtClean="0">
                <a:cs typeface="B Mitra" pitchFamily="2" charset="-78"/>
              </a:rPr>
              <a:t>- مديــــر درباره چگونگي و چه زماني سوال مي كند، رهبر درمورد چه چيز و چرا مي پرسد.</a:t>
            </a:r>
            <a:endParaRPr lang="en-US" sz="1400" dirty="0" smtClean="0">
              <a:cs typeface="B Mitra" pitchFamily="2" charset="-78"/>
            </a:endParaRPr>
          </a:p>
          <a:p>
            <a:pPr marL="0" indent="12700" algn="just">
              <a:spcBef>
                <a:spcPts val="0"/>
              </a:spcBef>
              <a:buNone/>
            </a:pPr>
            <a:r>
              <a:rPr lang="fa-IR" sz="1400" dirty="0" smtClean="0">
                <a:cs typeface="B Mitra" pitchFamily="2" charset="-78"/>
              </a:rPr>
              <a:t>- مــــــدير به نتيجه نگاه مي كند، رهبر به افق مي نگرد.</a:t>
            </a:r>
            <a:endParaRPr lang="en-US" sz="1400" dirty="0" smtClean="0">
              <a:cs typeface="B Mitra" pitchFamily="2" charset="-78"/>
            </a:endParaRPr>
          </a:p>
          <a:p>
            <a:pPr marL="0" indent="12700" algn="just">
              <a:spcBef>
                <a:spcPts val="0"/>
              </a:spcBef>
              <a:buNone/>
            </a:pPr>
            <a:r>
              <a:rPr lang="fa-IR" sz="1400" dirty="0" smtClean="0">
                <a:cs typeface="B Mitra" pitchFamily="2" charset="-78"/>
              </a:rPr>
              <a:t>- مدير وضعيت موجود را مي پذيرد، رهبر سعي در تغيير موقعيت موجود و بهبود آن دارد.</a:t>
            </a:r>
            <a:endParaRPr lang="en-US" sz="14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spcBef>
                <a:spcPts val="0"/>
              </a:spcBef>
              <a:buNone/>
            </a:pPr>
            <a:r>
              <a:rPr lang="fa-IR" sz="1900" b="1" u="sng" dirty="0" smtClean="0">
                <a:cs typeface="B Mitra" pitchFamily="2" charset="-78"/>
              </a:rPr>
              <a:t>گام سوم،</a:t>
            </a:r>
            <a:r>
              <a:rPr lang="fa-IR" sz="1900" dirty="0" smtClean="0">
                <a:cs typeface="B Mitra" pitchFamily="2" charset="-78"/>
              </a:rPr>
              <a:t> تعيين چشم انداز و استــــراتژي ها است. اين چشم انداز و استراتژي مناسب براي انجــــام تغيير، توسط تيم راهبري تعيين مي شود. چشم انداز، اعلاميه جهت گيري سازمان است و بيانگر هويت، آرمان و چگونگي رسيدن به آن است اين اعلاميه به سه سوال اساسي زير پاسخ مي گويد:</a:t>
            </a:r>
            <a:endParaRPr lang="en-US" sz="1900" dirty="0" smtClean="0">
              <a:cs typeface="B Mitra" pitchFamily="2" charset="-78"/>
            </a:endParaRPr>
          </a:p>
          <a:p>
            <a:pPr algn="just">
              <a:spcBef>
                <a:spcPts val="0"/>
              </a:spcBef>
            </a:pPr>
            <a:r>
              <a:rPr lang="fa-IR" sz="1900" dirty="0" smtClean="0">
                <a:cs typeface="B Mitra" pitchFamily="2" charset="-78"/>
              </a:rPr>
              <a:t>1 - ما به كاري مشغول هستيم؟ (ماموريت)</a:t>
            </a:r>
            <a:endParaRPr lang="en-US" sz="1900" dirty="0" smtClean="0">
              <a:cs typeface="B Mitra" pitchFamily="2" charset="-78"/>
            </a:endParaRPr>
          </a:p>
          <a:p>
            <a:pPr algn="just">
              <a:spcBef>
                <a:spcPts val="0"/>
              </a:spcBef>
            </a:pPr>
            <a:r>
              <a:rPr lang="fa-IR" sz="1900" dirty="0" smtClean="0">
                <a:cs typeface="B Mitra" pitchFamily="2" charset="-78"/>
              </a:rPr>
              <a:t>2 - ما مي خواهيم چه بشويم؟ (آرمان)</a:t>
            </a:r>
            <a:endParaRPr lang="en-US" sz="1900" dirty="0" smtClean="0">
              <a:cs typeface="B Mitra" pitchFamily="2" charset="-78"/>
            </a:endParaRPr>
          </a:p>
          <a:p>
            <a:pPr algn="just">
              <a:spcBef>
                <a:spcPts val="0"/>
              </a:spcBef>
            </a:pPr>
            <a:r>
              <a:rPr lang="fa-IR" sz="1900" dirty="0" smtClean="0">
                <a:cs typeface="B Mitra" pitchFamily="2" charset="-78"/>
              </a:rPr>
              <a:t>3 - ما به چه ارزشهايي متكي هستيم؟ (ارزشها)</a:t>
            </a:r>
            <a:endParaRPr lang="en-US" sz="1900" dirty="0" smtClean="0">
              <a:cs typeface="B Mitra" pitchFamily="2" charset="-78"/>
            </a:endParaRPr>
          </a:p>
          <a:p>
            <a:pPr algn="just">
              <a:spcBef>
                <a:spcPts val="0"/>
              </a:spcBef>
              <a:buNone/>
            </a:pPr>
            <a:r>
              <a:rPr lang="fa-IR" sz="1900" b="1" u="sng" dirty="0" smtClean="0">
                <a:cs typeface="B Mitra" pitchFamily="2" charset="-78"/>
              </a:rPr>
              <a:t>گام چهارم،</a:t>
            </a:r>
            <a:r>
              <a:rPr lang="fa-IR" sz="1900" dirty="0" smtClean="0">
                <a:cs typeface="B Mitra" pitchFamily="2" charset="-78"/>
              </a:rPr>
              <a:t> تبادل پيام چشم انداز و استراتژي ها است. درنتيجه اين عمل، افراد سازمان خريدار چشم انداز و استراتژي‌هاي تغيير هستند و اين موضوع در رفتار آنها قابل مشاهده است. هدف، ايجاد يك ميدان مغناطيسي در سراسر سازمان است كه همه نيروها را در راستاي چشم انداز همسو كند. در اين مسير، چــــالش اساسي همسوسازي سازمان با چشم انداز تدوين شده است.</a:t>
            </a:r>
            <a:endParaRPr lang="en-US" sz="1900" dirty="0" smtClean="0">
              <a:cs typeface="B Mitra" pitchFamily="2" charset="-78"/>
            </a:endParaRPr>
          </a:p>
          <a:p>
            <a:pPr algn="just">
              <a:spcBef>
                <a:spcPts val="0"/>
              </a:spcBef>
              <a:buNone/>
            </a:pPr>
            <a:r>
              <a:rPr lang="fa-IR" sz="1900" b="1" u="sng" dirty="0" smtClean="0">
                <a:cs typeface="B Mitra" pitchFamily="2" charset="-78"/>
              </a:rPr>
              <a:t>گام پنجم،</a:t>
            </a:r>
            <a:r>
              <a:rPr lang="fa-IR" sz="1900" dirty="0" smtClean="0">
                <a:cs typeface="B Mitra" pitchFamily="2" charset="-78"/>
              </a:rPr>
              <a:t> توان افزايي است تا افراد احساس كنند كه قادر به اقدام هستند و براي تحقق چشم انـــداز دست به كار شـــوند. توان افزايي قدرت دادن به افراد مشخص نيست بلكه برداشتن مـوانعي چون، موانع ذهني، دست اندازهاي تصميم گيري در قالب كميته ها و افراد پرمشغله، موانع سيستمها و ضوابط و مقررات نامناسب است.</a:t>
            </a:r>
            <a:endParaRPr lang="en-US" sz="1900" dirty="0" smtClean="0">
              <a:cs typeface="B Mitra" pitchFamily="2" charset="-78"/>
            </a:endParaRPr>
          </a:p>
          <a:p>
            <a:pPr algn="just">
              <a:spcBef>
                <a:spcPts val="0"/>
              </a:spcBef>
              <a:buNone/>
            </a:pPr>
            <a:r>
              <a:rPr lang="fa-IR" sz="1900" b="1" u="sng" dirty="0" smtClean="0">
                <a:cs typeface="B Mitra" pitchFamily="2" charset="-78"/>
              </a:rPr>
              <a:t>گام ششم،</a:t>
            </a:r>
            <a:r>
              <a:rPr lang="fa-IR" sz="1900" dirty="0" smtClean="0">
                <a:cs typeface="B Mitra" pitchFamily="2" charset="-78"/>
              </a:rPr>
              <a:t> خلق بردهاي كوتاه مدت است. منافع اين عمل شامل تقويت روحيه و رفع خستگي براي رهروان، تقويت روحيه تيمي، تشويق كساني كه هنوز همراه نشده اند و از همه مهمتر بازخوردي براي اعتبار چشم انداز و استراتژي است.</a:t>
            </a:r>
            <a:endParaRPr lang="en-US" sz="19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lnSpc>
                <a:spcPct val="150000"/>
              </a:lnSpc>
              <a:buNone/>
            </a:pPr>
            <a:r>
              <a:rPr lang="fa-IR" sz="2000" b="1" u="sng" dirty="0" smtClean="0">
                <a:cs typeface="B Mitra" pitchFamily="2" charset="-78"/>
              </a:rPr>
              <a:t>گام هفتم،</a:t>
            </a:r>
            <a:r>
              <a:rPr lang="fa-IR" sz="2000" dirty="0" smtClean="0">
                <a:cs typeface="B Mitra" pitchFamily="2" charset="-78"/>
              </a:rPr>
              <a:t> رهانكردن راه است. حاصل كار اين مي شود كه افراد يكي پس از ديگري موج تغيير مي آفرينند تا چشم انداز تحقق يابد. در چنين شرايطي منحني اثربخشي اقدامات تغيير، در طول زمان فزاينده و صعودي خواهد شد.</a:t>
            </a:r>
            <a:endParaRPr lang="en-US" sz="2000" dirty="0" smtClean="0">
              <a:cs typeface="B Mitra" pitchFamily="2" charset="-78"/>
            </a:endParaRPr>
          </a:p>
          <a:p>
            <a:pPr marL="0" indent="0" algn="just">
              <a:lnSpc>
                <a:spcPct val="150000"/>
              </a:lnSpc>
              <a:buNone/>
            </a:pPr>
            <a:r>
              <a:rPr lang="fa-IR" sz="2000" b="1" u="sng" dirty="0" smtClean="0">
                <a:cs typeface="B Mitra" pitchFamily="2" charset="-78"/>
              </a:rPr>
              <a:t>گام هشتم وآخرين گام،</a:t>
            </a:r>
            <a:r>
              <a:rPr lang="fa-IR" sz="2000" dirty="0" smtClean="0">
                <a:cs typeface="B Mitra" pitchFamily="2" charset="-78"/>
              </a:rPr>
              <a:t> تثبيت تغيير ازطريق ايجاد فرهنگ مناسب است. </a:t>
            </a:r>
            <a:endParaRPr lang="en-US" sz="2000" dirty="0" smtClean="0">
              <a:cs typeface="B Mitra" pitchFamily="2" charset="-78"/>
            </a:endParaRPr>
          </a:p>
          <a:p>
            <a:pPr marL="0" indent="0" algn="just">
              <a:lnSpc>
                <a:spcPct val="150000"/>
              </a:lnSpc>
              <a:buNone/>
            </a:pPr>
            <a:r>
              <a:rPr lang="fa-IR" sz="2000" dirty="0" smtClean="0">
                <a:cs typeface="B Mitra" pitchFamily="2" charset="-78"/>
              </a:rPr>
              <a:t>کوهن تئوری جاری را پارادایم نمی‌نامد، بلکه جهان بینی موجود را که آن نظریه در قالب آن شکل گرفته و همه</a:t>
            </a:r>
            <a:r>
              <a:rPr lang="en-US" sz="2000" dirty="0" smtClean="0">
                <a:cs typeface="B Mitra" pitchFamily="2" charset="-78"/>
              </a:rPr>
              <a:t> </a:t>
            </a:r>
            <a:r>
              <a:rPr lang="fa-IR" sz="2000" dirty="0" smtClean="0">
                <a:cs typeface="B Mitra" pitchFamily="2" charset="-78"/>
              </a:rPr>
              <a:t>کاربردهایی که از آن حاصل شده‌است را پارادایم می نامد.</a:t>
            </a:r>
            <a:endParaRPr lang="en-US" sz="20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پارادایم و انتقال آن</a:t>
            </a:r>
            <a:endParaRPr lang="en-US" dirty="0"/>
          </a:p>
        </p:txBody>
      </p:sp>
      <p:sp>
        <p:nvSpPr>
          <p:cNvPr id="3" name="Content Placeholder 2"/>
          <p:cNvSpPr>
            <a:spLocks noGrp="1"/>
          </p:cNvSpPr>
          <p:nvPr>
            <p:ph idx="1"/>
          </p:nvPr>
        </p:nvSpPr>
        <p:spPr/>
        <p:txBody>
          <a:bodyPr/>
          <a:lstStyle/>
          <a:p>
            <a:pPr marL="0" indent="0" algn="just">
              <a:buNone/>
              <a:tabLst>
                <a:tab pos="0" algn="l"/>
              </a:tabLst>
            </a:pPr>
            <a:r>
              <a:rPr lang="fa-IR" sz="2500" dirty="0" smtClean="0">
                <a:cs typeface="B Mitra" pitchFamily="2" charset="-78"/>
              </a:rPr>
              <a:t>باید توجه داشت که پارادایم‌ها در طول زمان تغییر کرده و جابجا می‌شوند. برای مثال تا قبل از گالیله تصور می‌شد که زمین مرکز جهان است و همه اجرام آسمانی به دور آن می‌چرخند در صورتی که امروزه همه می‌دانند که زمین دور خورشید می‌چرخد! </a:t>
            </a:r>
            <a:endParaRPr lang="en-US" sz="2500" dirty="0" smtClean="0">
              <a:cs typeface="B Mitra" pitchFamily="2" charset="-78"/>
            </a:endParaRPr>
          </a:p>
          <a:p>
            <a:pPr marL="0" indent="0" algn="just">
              <a:buNone/>
              <a:tabLst>
                <a:tab pos="0" algn="l"/>
              </a:tabLst>
            </a:pPr>
            <a:r>
              <a:rPr lang="fa-IR" sz="2500" dirty="0" smtClean="0">
                <a:cs typeface="B Mitra" pitchFamily="2" charset="-78"/>
              </a:rPr>
              <a:t>هنگامی که پارادایم جدید ظهور می‌کند قوانین و قواعد حاکم بر پارادایم قبلی بمرور از بین می‌رود. در دنیای سازمان و تجارت با تغییر پارادایم حاکم، فرصت برای ظهور و رشد بنگاه و سازمان‌های جدید که با شرایط پارادایم جدید انطباق دارند، پدید می‌آید و بسیاری از سازمان‌هایی که در قالب پارادایم قبلی موفق بودند، از بین می‌روند. در واقع در دوره انتقال پارادایم فرصت بسیار مناسبی برای رقابت و پیروزی کوچک‌ها در مقابل بزرگ‌ها فراهم می‌شود. برای مثال به ظهور شرکت‌های مبتنی بر فناوری اینترنت در دهه نود توجه نمایید! در واقع سازمان‌هایی که در ایجاد پارادایم جدید نقش داشته یا همراه با تغییر پاردایم حاکم و ظهور پارادایم جدید تغییر کنند موفق خواهند بود.</a:t>
            </a:r>
            <a:endParaRPr lang="en-US" sz="25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رابطه پارادایم با استراتژی</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12700" algn="just">
              <a:buNone/>
            </a:pPr>
            <a:r>
              <a:rPr lang="fa-IR" sz="2200" dirty="0" smtClean="0">
                <a:cs typeface="B Mitra" pitchFamily="2" charset="-78"/>
              </a:rPr>
              <a:t>نکته کلیدی این است که استراتژی برای موفقیت باید براساس فرصت‌های معتبر و ارزشمند محیطی شکل گیرد. از طرف دیگر با تغییر پارادایم حاکم بر سازمان و محیط آن فرصت‌های جدیدی آفریده می‌شوند که می‌توانند خاستگاه استراتژی‌های جدید شوند. پاردایم‌ها در سازمان در سه سطح مطرح می‌شوند: </a:t>
            </a:r>
            <a:endParaRPr lang="en-US" sz="2200" dirty="0" smtClean="0">
              <a:cs typeface="B Mitra" pitchFamily="2" charset="-78"/>
            </a:endParaRPr>
          </a:p>
          <a:p>
            <a:pPr marL="0" indent="12700" algn="just"/>
            <a:r>
              <a:rPr lang="fa-IR" sz="2200" dirty="0" smtClean="0">
                <a:cs typeface="B Mitra" pitchFamily="2" charset="-78"/>
              </a:rPr>
              <a:t>1. پارادایمی که فقط به یک سازمان خاص بر می‌گردد. </a:t>
            </a:r>
            <a:endParaRPr lang="en-US" sz="2200" dirty="0" smtClean="0">
              <a:cs typeface="B Mitra" pitchFamily="2" charset="-78"/>
            </a:endParaRPr>
          </a:p>
          <a:p>
            <a:pPr marL="0" indent="12700" algn="just"/>
            <a:r>
              <a:rPr lang="fa-IR" sz="2200" dirty="0" smtClean="0">
                <a:cs typeface="B Mitra" pitchFamily="2" charset="-78"/>
              </a:rPr>
              <a:t>2. پارادایمی که به مدیریت، استراتژی و سازمان باز می‌گردد. </a:t>
            </a:r>
            <a:endParaRPr lang="en-US" sz="2200" dirty="0" smtClean="0">
              <a:cs typeface="B Mitra" pitchFamily="2" charset="-78"/>
            </a:endParaRPr>
          </a:p>
          <a:p>
            <a:pPr marL="0" indent="12700" algn="just"/>
            <a:r>
              <a:rPr lang="fa-IR" sz="2200" dirty="0" smtClean="0">
                <a:cs typeface="B Mitra" pitchFamily="2" charset="-78"/>
              </a:rPr>
              <a:t>3. پارادایم‌ عمومی، شامل باورها، تئوری‌ها و دانشی که به قدرت هر شخصی بر می‌گردد و می‌تواند پایه رویکرد یک مدیر باشد. </a:t>
            </a:r>
            <a:endParaRPr lang="en-US" sz="2200" dirty="0" smtClean="0">
              <a:cs typeface="B Mitra" pitchFamily="2" charset="-78"/>
            </a:endParaRPr>
          </a:p>
          <a:p>
            <a:pPr marL="0" indent="12700" algn="just">
              <a:buNone/>
            </a:pPr>
            <a:r>
              <a:rPr lang="fa-IR" sz="2200" dirty="0" smtClean="0">
                <a:cs typeface="B Mitra" pitchFamily="2" charset="-78"/>
              </a:rPr>
              <a:t>سازمان‌های هوشیار، آنهایی هستند که سطح دوم پارادایم‌ها را همواره تغییر می‌دهند و پاردایم‌های جدید ایجاد می‌کنند. در این راستا می‌توان گفت که براساس تغییر شرایط در آینده می‌توان دست به پیش‌بینی فرصت‌های جدید محیطی زد و براساس آن اقدام به طرح‌ریزی استراتژی نمود. استراتژی‌ها بر مبنای چنین فرصت‌هایی (که پیش‌بینی می‌شوند) به چهار دسته تقسیم می‌شوند:</a:t>
            </a:r>
            <a:endParaRPr lang="en-US" sz="2200" dirty="0" smtClean="0">
              <a:cs typeface="B Mitra" pitchFamily="2" charset="-78"/>
            </a:endParaRP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پارادایم و تعارف آن</a:t>
            </a:r>
            <a:r>
              <a:rPr lang="en-US" dirty="0" smtClean="0"/>
              <a:t/>
            </a:r>
            <a:br>
              <a:rPr lang="en-US" dirty="0" smtClean="0"/>
            </a:br>
            <a:endParaRPr lang="en-US" dirty="0"/>
          </a:p>
        </p:txBody>
      </p:sp>
      <p:sp>
        <p:nvSpPr>
          <p:cNvPr id="3" name="Content Placeholder 2"/>
          <p:cNvSpPr>
            <a:spLocks noGrp="1"/>
          </p:cNvSpPr>
          <p:nvPr>
            <p:ph idx="1"/>
          </p:nvPr>
        </p:nvSpPr>
        <p:spPr>
          <a:xfrm>
            <a:off x="571472" y="1571612"/>
            <a:ext cx="8215370" cy="4857784"/>
          </a:xfrm>
        </p:spPr>
        <p:txBody>
          <a:bodyPr/>
          <a:lstStyle/>
          <a:p>
            <a:pPr marL="0" indent="0" algn="just">
              <a:lnSpc>
                <a:spcPct val="150000"/>
              </a:lnSpc>
              <a:buNone/>
            </a:pPr>
            <a:r>
              <a:rPr lang="fa-IR" sz="1900" dirty="0" smtClean="0">
                <a:cs typeface="B Mitra" pitchFamily="2" charset="-78"/>
              </a:rPr>
              <a:t>پارادايم ها در بطن خود حامل قواعد فرصت زا هستند و انسان در نگرش استراتژيك خود ماهيتاً به دنبال فرصتها است</a:t>
            </a:r>
            <a:r>
              <a:rPr lang="en-US" sz="1900" dirty="0" smtClean="0">
                <a:cs typeface="B Mitra" pitchFamily="2" charset="-78"/>
              </a:rPr>
              <a:t>. </a:t>
            </a:r>
            <a:r>
              <a:rPr lang="fa-IR" sz="1900" dirty="0" smtClean="0">
                <a:cs typeface="B Mitra" pitchFamily="2" charset="-78"/>
              </a:rPr>
              <a:t>وقتي پارادايم ها تغيير مي كنند، با خود فرصتهاي جديدي را به همراه مي آورند</a:t>
            </a:r>
            <a:r>
              <a:rPr lang="en-US" sz="1900" dirty="0" smtClean="0">
                <a:cs typeface="B Mitra" pitchFamily="2" charset="-78"/>
              </a:rPr>
              <a:t>. </a:t>
            </a:r>
            <a:r>
              <a:rPr lang="fa-IR" sz="1900" dirty="0" smtClean="0">
                <a:cs typeface="B Mitra" pitchFamily="2" charset="-78"/>
              </a:rPr>
              <a:t>دليل اين امر اين است كه قواعد جديد، فرصتهاي جديدي را مي سازند</a:t>
            </a:r>
            <a:r>
              <a:rPr lang="en-US" sz="1900" dirty="0" smtClean="0">
                <a:cs typeface="B Mitra" pitchFamily="2" charset="-78"/>
              </a:rPr>
              <a:t>. </a:t>
            </a:r>
            <a:r>
              <a:rPr lang="fa-IR" sz="1900" dirty="0" smtClean="0">
                <a:cs typeface="B Mitra" pitchFamily="2" charset="-78"/>
              </a:rPr>
              <a:t>در بازارهاي پايدار، مديران مي توانند به استراتژي هاي پيچيده اي اتكا كنند كه بر پيش بيني هاي مفصل از آينده متكي هستند</a:t>
            </a:r>
            <a:r>
              <a:rPr lang="en-US" sz="1900" dirty="0" smtClean="0">
                <a:cs typeface="B Mitra" pitchFamily="2" charset="-78"/>
              </a:rPr>
              <a:t>. </a:t>
            </a:r>
            <a:r>
              <a:rPr lang="fa-IR" sz="1900" dirty="0" smtClean="0">
                <a:cs typeface="B Mitra" pitchFamily="2" charset="-78"/>
              </a:rPr>
              <a:t>اما در بازارهاي متلاطم پيچيده كه مي توان در آن ثروت آفريني كرد، پيش بيني ناپذيري حاكم خواهدبود</a:t>
            </a:r>
            <a:r>
              <a:rPr lang="en-US" sz="1900" dirty="0" smtClean="0">
                <a:cs typeface="B Mitra" pitchFamily="2" charset="-78"/>
              </a:rPr>
              <a:t>. </a:t>
            </a:r>
            <a:r>
              <a:rPr lang="fa-IR" sz="1900" dirty="0" smtClean="0">
                <a:cs typeface="B Mitra" pitchFamily="2" charset="-78"/>
              </a:rPr>
              <a:t>در اين شرايط، مي توان به دنباله‌روي از كارآفرينان پرداخت و فرصتها را در اينجا و آنجا با تعدادي قواعد ساده و معدودي فرايندهاي كليدي شكار كرد</a:t>
            </a:r>
            <a:r>
              <a:rPr lang="en-US" sz="1900" dirty="0" smtClean="0">
                <a:cs typeface="B Mitra" pitchFamily="2" charset="-78"/>
              </a:rPr>
              <a:t>. </a:t>
            </a:r>
            <a:r>
              <a:rPr lang="fa-IR" sz="1900" dirty="0" smtClean="0">
                <a:cs typeface="B Mitra" pitchFamily="2" charset="-78"/>
              </a:rPr>
              <a:t>به عبارت ديگر، وقتي كسب و كار پيچيده مي شود، استراتژي بايد ساده شود</a:t>
            </a:r>
            <a:r>
              <a:rPr lang="en-US" sz="1900" dirty="0" smtClean="0">
                <a:cs typeface="B Mitra" pitchFamily="2" charset="-78"/>
              </a:rPr>
              <a:t>.</a:t>
            </a:r>
            <a:r>
              <a:rPr lang="fa-IR" sz="1900" dirty="0" smtClean="0">
                <a:cs typeface="B Mitra" pitchFamily="2" charset="-78"/>
              </a:rPr>
              <a:t> مانند تمام استراتژي هاي اثربخش، استراتژي به عنوان قواعد ساده درباره متمايز و متفاوت بودن است</a:t>
            </a:r>
            <a:r>
              <a:rPr lang="en-US" sz="1900" dirty="0" smtClean="0">
                <a:cs typeface="B Mitra" pitchFamily="2" charset="-78"/>
              </a:rPr>
              <a:t>. </a:t>
            </a:r>
            <a:r>
              <a:rPr lang="fa-IR" sz="1900" dirty="0" smtClean="0">
                <a:cs typeface="B Mitra" pitchFamily="2" charset="-78"/>
              </a:rPr>
              <a:t>اما برخلاف استراتژي هاي سنتي، اين تمايز ازطريق پيوند دقيق و مستحكم بين سيستم‌هاي فعاليت يا قابليتهاي بارز به دست نيامده است</a:t>
            </a:r>
            <a:r>
              <a:rPr lang="en-US" sz="1900" dirty="0" smtClean="0">
                <a:cs typeface="B Mitra" pitchFamily="2" charset="-78"/>
              </a:rPr>
              <a:t>. </a:t>
            </a:r>
            <a:r>
              <a:rPr lang="fa-IR" sz="1900" dirty="0" smtClean="0">
                <a:cs typeface="B Mitra" pitchFamily="2" charset="-78"/>
              </a:rPr>
              <a:t>اين تمايز ازتمركز بر فرايندهاي كليدي استراتژيك و تكوين قواعد ساده‌اي حاصل ميشود كه به آن فرايندها شكل مي‌دهند</a:t>
            </a:r>
            <a:r>
              <a:rPr lang="en-US" sz="1900" dirty="0" smtClean="0">
                <a:cs typeface="B Mitra" pitchFamily="2" charset="-78"/>
              </a:rPr>
              <a:t>. </a:t>
            </a:r>
            <a:r>
              <a:rPr lang="fa-IR" sz="1900" dirty="0" smtClean="0">
                <a:cs typeface="B Mitra" pitchFamily="2" charset="-78"/>
              </a:rPr>
              <a:t>زماني كه از آن فرايندها يك الگو پديدار مي شود، نتيجه حاصله مي تواند مزيت رقابتي بلند مدت باشد</a:t>
            </a:r>
            <a:r>
              <a:rPr lang="en-US" sz="1900" dirty="0" smtClean="0">
                <a:cs typeface="B Mitra" pitchFamily="2" charset="-78"/>
              </a:rPr>
              <a:t>.</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2700" algn="just">
              <a:buNone/>
            </a:pPr>
            <a:r>
              <a:rPr lang="fa-IR" sz="2000" dirty="0" smtClean="0">
                <a:cs typeface="B Mitra" pitchFamily="2" charset="-78"/>
              </a:rPr>
              <a:t>• </a:t>
            </a:r>
            <a:r>
              <a:rPr lang="fa-IR" sz="2000" b="1" dirty="0" smtClean="0">
                <a:cs typeface="B Mitra" pitchFamily="2" charset="-78"/>
              </a:rPr>
              <a:t>استراتژی‌های آگاهانه :</a:t>
            </a:r>
            <a:r>
              <a:rPr lang="fa-IR" sz="2000" dirty="0" smtClean="0">
                <a:cs typeface="B Mitra" pitchFamily="2" charset="-78"/>
              </a:rPr>
              <a:t> بر مبنای پارادایم‌ جاری شکل می‌گیرند.</a:t>
            </a:r>
            <a:endParaRPr lang="en-US" sz="2000" dirty="0" smtClean="0">
              <a:cs typeface="B Mitra" pitchFamily="2" charset="-78"/>
            </a:endParaRPr>
          </a:p>
          <a:p>
            <a:pPr marL="0" indent="12700" algn="just">
              <a:buNone/>
            </a:pPr>
            <a:r>
              <a:rPr lang="fa-IR" sz="2000" dirty="0" smtClean="0">
                <a:cs typeface="B Mitra" pitchFamily="2" charset="-78"/>
              </a:rPr>
              <a:t>• </a:t>
            </a:r>
            <a:r>
              <a:rPr lang="fa-IR" sz="2000" b="1" dirty="0" smtClean="0">
                <a:cs typeface="B Mitra" pitchFamily="2" charset="-78"/>
              </a:rPr>
              <a:t>استراتژی‌های خلاقانه :</a:t>
            </a:r>
            <a:r>
              <a:rPr lang="fa-IR" sz="2000" dirty="0" smtClean="0">
                <a:cs typeface="B Mitra" pitchFamily="2" charset="-78"/>
              </a:rPr>
              <a:t> در فضای پارادایم موجود راه‌حل‌های بدیع را جستجو می‌کند. </a:t>
            </a:r>
            <a:endParaRPr lang="en-US" sz="2000" dirty="0" smtClean="0">
              <a:cs typeface="B Mitra" pitchFamily="2" charset="-78"/>
            </a:endParaRPr>
          </a:p>
          <a:p>
            <a:pPr marL="0" indent="12700" algn="just">
              <a:buNone/>
            </a:pPr>
            <a:r>
              <a:rPr lang="fa-IR" sz="2000" dirty="0" smtClean="0">
                <a:cs typeface="B Mitra" pitchFamily="2" charset="-78"/>
              </a:rPr>
              <a:t>• </a:t>
            </a:r>
            <a:r>
              <a:rPr lang="fa-IR" sz="2000" b="1" dirty="0" smtClean="0">
                <a:cs typeface="B Mitra" pitchFamily="2" charset="-78"/>
              </a:rPr>
              <a:t>استراتژی آینده‌نگر:</a:t>
            </a:r>
            <a:r>
              <a:rPr lang="fa-IR" sz="2000" dirty="0" smtClean="0">
                <a:cs typeface="B Mitra" pitchFamily="2" charset="-78"/>
              </a:rPr>
              <a:t> بر شناخت پارادایم‌ آینده استوار است</a:t>
            </a:r>
            <a:endParaRPr lang="en-US" sz="2000" dirty="0" smtClean="0">
              <a:cs typeface="B Mitra" pitchFamily="2" charset="-78"/>
            </a:endParaRPr>
          </a:p>
          <a:p>
            <a:pPr marL="0" indent="12700" algn="just">
              <a:buNone/>
            </a:pPr>
            <a:r>
              <a:rPr lang="fa-IR" sz="2000" dirty="0" smtClean="0">
                <a:cs typeface="B Mitra" pitchFamily="2" charset="-78"/>
              </a:rPr>
              <a:t>• </a:t>
            </a:r>
            <a:r>
              <a:rPr lang="fa-IR" sz="2000" b="1" dirty="0" smtClean="0">
                <a:cs typeface="B Mitra" pitchFamily="2" charset="-78"/>
              </a:rPr>
              <a:t>استراتژی آینده ساز :</a:t>
            </a:r>
            <a:r>
              <a:rPr lang="fa-IR" sz="2000" dirty="0" smtClean="0">
                <a:cs typeface="B Mitra" pitchFamily="2" charset="-78"/>
              </a:rPr>
              <a:t> بر مبنای قاعده شکنی و خلق پارادایم جدید شکل می‌گیرند. </a:t>
            </a:r>
            <a:endParaRPr lang="en-US" sz="2000" dirty="0" smtClean="0">
              <a:cs typeface="B Mitra" pitchFamily="2" charset="-78"/>
            </a:endParaRPr>
          </a:p>
          <a:p>
            <a:pPr marL="0" indent="12700" algn="just">
              <a:buNone/>
            </a:pPr>
            <a:endParaRPr lang="en-US" sz="2000" dirty="0" smtClean="0">
              <a:cs typeface="B Mitra" pitchFamily="2" charset="-78"/>
            </a:endParaRPr>
          </a:p>
          <a:p>
            <a:pPr marL="0" indent="12700" algn="just">
              <a:buNone/>
            </a:pPr>
            <a:r>
              <a:rPr lang="fa-IR" sz="2000" dirty="0" smtClean="0">
                <a:cs typeface="B Mitra" pitchFamily="2" charset="-78"/>
              </a:rPr>
              <a:t>در استراتژی‌های آینده‌نگر مزیت‌ رقابتی ایجاد می‌شود. این استراتژی ریسک کمی دارد لذا برتری و تفوق کمی نسبت به رقبا ایجاد می‌کند و در نتیجه تحول زا نیست. اما در استراتژی آینده‌ساز مزیت رقابتی انحصاری ایجاد می‌شود و سازمان را در یک موقعیت برتر رقابتی قرار می‌دهد. این نوع استراتژی ریسک بالایی نیز دارد و از انجایی که نیاز به خلاقیت بالایی دارند به یک فرد متکی می‌شوند. </a:t>
            </a:r>
            <a:endParaRPr lang="en-US" sz="2000" dirty="0" smtClean="0">
              <a:cs typeface="B Mitra" pitchFamily="2" charset="-78"/>
            </a:endParaRPr>
          </a:p>
          <a:p>
            <a:pPr marL="0" indent="12700" algn="just">
              <a:buNone/>
            </a:pPr>
            <a:r>
              <a:rPr lang="fa-IR" sz="2000" dirty="0" smtClean="0">
                <a:cs typeface="B Mitra" pitchFamily="2" charset="-78"/>
              </a:rPr>
              <a:t>براساس پارادایم مدرن امروزی خاستگاه استراتژی فرصت است و این مساله موجب منسوخ شدن برنامه‌ریزی استراتژیک شده است. در این پارادایم برای انتخاب استراتژی در ابتدا باید به سوال از استراتژی چه انتظاری می‌رود؟ پاسخ داد سپس دست به انتخاب رویکرد استراتژیک از سوی مدیر زد. </a:t>
            </a:r>
            <a:endParaRPr lang="en-US" sz="2000" dirty="0" smtClean="0">
              <a:cs typeface="B Mitra" pitchFamily="2" charset="-78"/>
            </a:endParaRP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پارادیم‌های شکل‌گیری استراتژی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12700" algn="just">
              <a:buNone/>
            </a:pPr>
            <a:r>
              <a:rPr lang="fa-IR" sz="1900" b="1" dirty="0" smtClean="0"/>
              <a:t>استراتژی علم است یا هنر؟</a:t>
            </a:r>
            <a:endParaRPr lang="en-US" sz="1900" dirty="0" smtClean="0"/>
          </a:p>
          <a:p>
            <a:pPr marL="0" indent="12700" algn="just">
              <a:lnSpc>
                <a:spcPct val="150000"/>
              </a:lnSpc>
              <a:buNone/>
            </a:pPr>
            <a:r>
              <a:rPr lang="fa-IR" sz="2200" dirty="0" smtClean="0">
                <a:cs typeface="B Mitra" pitchFamily="2" charset="-78"/>
              </a:rPr>
              <a:t>بطور کلی سه خط فکری در زمینه استراتژی و نحوه شکل‌گیری آن وجود دارد. گروهی از متفکران مانند مینتزبرگ، اوهما و استیسی معتقدند که استراتژی امری شهودی است و فرایند شکل‌گیری آن یک هنر است. در تفکر استراتژی بعنوان یک هنر، برنامه‌ریزی و تفکر استراتژیک دو مقوله متفاوت و جدا از هم هستند که در آن برنامه‌ریزی از تفکر نشات می‌گیرد. در این دیدگاه، فرایند برنامه‌ریزی استراتژیک منجر به برنامه می‌شود نه استراتژی در نتیجه باید به فکر بسط و توسعه استراتژی‌های خلاقانه و اثربخش بود نه یک فرایند و روش مبتنی بر منطق برای برنامه‌ریزی استراتژیک. براساس این دیدگاه فرایند شکل‌گیری و ایجاد استراتژی بیشتر مبتنی بر خلاقیت و دید فرد است تا فرایندی مبتنی بر گام‌های مشخص و از قبل طرحریزی شده</a:t>
            </a:r>
            <a:endParaRPr lang="en-US" sz="22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2700" algn="just">
              <a:lnSpc>
                <a:spcPct val="150000"/>
              </a:lnSpc>
              <a:buNone/>
            </a:pPr>
            <a:r>
              <a:rPr lang="fa-IR" sz="2000" dirty="0" smtClean="0">
                <a:cs typeface="B Mitra" pitchFamily="2" charset="-78"/>
              </a:rPr>
              <a:t>گروهی از دانشمندان مانند پورتر، آنسوف و اندروز معتقدند که فرایند ایجاد و شکل‌گیری استراتژی فرایندی منطقی و عقلایی است که می‌توان از قبل آنرا طرح‏ریزی نمود. بر این اساس فرایند اتخاذ استراتژی علم محسوب می‌شود. </a:t>
            </a:r>
            <a:endParaRPr lang="en-US" sz="2000" dirty="0" smtClean="0">
              <a:cs typeface="B Mitra" pitchFamily="2" charset="-78"/>
            </a:endParaRPr>
          </a:p>
          <a:p>
            <a:pPr marL="0" indent="12700" algn="just">
              <a:lnSpc>
                <a:spcPct val="150000"/>
              </a:lnSpc>
              <a:buNone/>
            </a:pPr>
            <a:r>
              <a:rPr lang="fa-IR" sz="2000" dirty="0" smtClean="0">
                <a:cs typeface="B Mitra" pitchFamily="2" charset="-78"/>
              </a:rPr>
              <a:t>در این بین گروهی نیز ترکیب هر دو را بطور توام مطرح می‌کنند. این گروه تلاش می‌کنند تا به تلفیق دیدگاه‌های خلاق و ابتکاری و نیز دیدگاه‌های تحلیلی و کمی دست زنند. </a:t>
            </a:r>
            <a:endParaRPr lang="en-US" sz="2000" dirty="0" smtClean="0">
              <a:cs typeface="B Mitra" pitchFamily="2" charset="-78"/>
            </a:endParaRPr>
          </a:p>
          <a:p>
            <a:pPr marL="0" indent="12700" algn="just">
              <a:lnSpc>
                <a:spcPct val="150000"/>
              </a:lnSpc>
              <a:buNone/>
            </a:pPr>
            <a:r>
              <a:rPr lang="fa-IR" sz="2000" dirty="0" smtClean="0">
                <a:cs typeface="B Mitra" pitchFamily="2" charset="-78"/>
              </a:rPr>
              <a:t>بررسی پیچیدگی استراتژی در یک فرایند مشکل اصلی ما است. در واقع ایراد نه در تاریکی است نه در فرد کور بلکه در خود فرایند (درک فیل) است. استراتژی طرحی قضاوتی، بینشی شهودی و توام با یادگیری است. استراتژی تحولی مستمر است که بر پایه شناخت و یادگیری فردی و اجتماعی قرار دارد. شروع به تحلیل (درابتدا) و نهایتا برنامه‌ریزی (درانتها) همه و همه در پاسخ به آن چیزی است که در محیط سخت و دشوار باید رخ دهد این موضوع دلیل تنوع در رویکردها و تعاریف استراتژی است.</a:t>
            </a:r>
            <a:endParaRPr lang="en-US" sz="20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13" name="AutoShape 221"/>
          <p:cNvSpPr>
            <a:spLocks noChangeArrowheads="1"/>
          </p:cNvSpPr>
          <p:nvPr/>
        </p:nvSpPr>
        <p:spPr bwMode="gray">
          <a:xfrm>
            <a:off x="1092200" y="2347913"/>
            <a:ext cx="2163763" cy="28575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a:prstShdw prst="shdw12">
              <a:srgbClr val="000000">
                <a:alpha val="50000"/>
              </a:srgbClr>
            </a:prstShdw>
          </a:effectLst>
        </p:spPr>
        <p:txBody>
          <a:bodyPr wrap="none" anchor="ctr"/>
          <a:lstStyle/>
          <a:p>
            <a:endParaRPr lang="en-US"/>
          </a:p>
        </p:txBody>
      </p:sp>
      <p:sp>
        <p:nvSpPr>
          <p:cNvPr id="85214" name="AutoShape 222"/>
          <p:cNvSpPr>
            <a:spLocks noChangeArrowheads="1"/>
          </p:cNvSpPr>
          <p:nvPr/>
        </p:nvSpPr>
        <p:spPr bwMode="gray">
          <a:xfrm>
            <a:off x="1125538" y="2355850"/>
            <a:ext cx="2098675" cy="2803525"/>
          </a:xfrm>
          <a:prstGeom prst="roundRect">
            <a:avLst>
              <a:gd name="adj" fmla="val 16667"/>
            </a:avLst>
          </a:prstGeom>
          <a:solidFill>
            <a:srgbClr val="3CA1E6"/>
          </a:solidFill>
          <a:ln w="9525">
            <a:noFill/>
            <a:round/>
            <a:headEnd/>
            <a:tailEnd/>
          </a:ln>
          <a:effectLst/>
        </p:spPr>
        <p:txBody>
          <a:bodyPr wrap="none" anchor="ctr"/>
          <a:lstStyle/>
          <a:p>
            <a:endParaRPr lang="en-US"/>
          </a:p>
        </p:txBody>
      </p:sp>
      <p:sp>
        <p:nvSpPr>
          <p:cNvPr id="85215" name="AutoShape 223"/>
          <p:cNvSpPr>
            <a:spLocks noChangeArrowheads="1"/>
          </p:cNvSpPr>
          <p:nvPr/>
        </p:nvSpPr>
        <p:spPr bwMode="gray">
          <a:xfrm>
            <a:off x="1143000" y="4419600"/>
            <a:ext cx="2070100" cy="709613"/>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en-US"/>
          </a:p>
        </p:txBody>
      </p:sp>
      <p:sp>
        <p:nvSpPr>
          <p:cNvPr id="85216" name="AutoShape 224"/>
          <p:cNvSpPr>
            <a:spLocks noChangeArrowheads="1"/>
          </p:cNvSpPr>
          <p:nvPr/>
        </p:nvSpPr>
        <p:spPr bwMode="gray">
          <a:xfrm>
            <a:off x="1143000" y="2378075"/>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en-US"/>
          </a:p>
        </p:txBody>
      </p:sp>
      <p:grpSp>
        <p:nvGrpSpPr>
          <p:cNvPr id="2" name="Group 225"/>
          <p:cNvGrpSpPr>
            <a:grpSpLocks/>
          </p:cNvGrpSpPr>
          <p:nvPr/>
        </p:nvGrpSpPr>
        <p:grpSpPr bwMode="auto">
          <a:xfrm>
            <a:off x="1836738" y="2039938"/>
            <a:ext cx="642937" cy="642937"/>
            <a:chOff x="1289" y="582"/>
            <a:chExt cx="668" cy="668"/>
          </a:xfrm>
        </p:grpSpPr>
        <p:sp>
          <p:nvSpPr>
            <p:cNvPr id="85218" name="Oval 226"/>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85219" name="Oval 22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85220" name="Oval 22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85221" name="Oval 22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85222" name="Oval 23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85223" name="Text Box 231"/>
          <p:cNvSpPr txBox="1">
            <a:spLocks noChangeArrowheads="1"/>
          </p:cNvSpPr>
          <p:nvPr/>
        </p:nvSpPr>
        <p:spPr bwMode="gray">
          <a:xfrm>
            <a:off x="1974850" y="2132013"/>
            <a:ext cx="357790" cy="461665"/>
          </a:xfrm>
          <a:prstGeom prst="rect">
            <a:avLst/>
          </a:prstGeom>
          <a:noFill/>
          <a:ln w="9525" algn="ctr">
            <a:noFill/>
            <a:miter lim="800000"/>
            <a:headEnd/>
            <a:tailEnd/>
          </a:ln>
          <a:effectLst/>
        </p:spPr>
        <p:txBody>
          <a:bodyPr wrap="none">
            <a:spAutoFit/>
          </a:bodyPr>
          <a:lstStyle/>
          <a:p>
            <a:pPr algn="ctr" eaLnBrk="0" hangingPunct="0"/>
            <a:r>
              <a:rPr lang="fa-IR" sz="2400" dirty="0" smtClean="0">
                <a:solidFill>
                  <a:srgbClr val="000000"/>
                </a:solidFill>
              </a:rPr>
              <a:t>3</a:t>
            </a:r>
            <a:endParaRPr lang="en-US" sz="2400" dirty="0">
              <a:solidFill>
                <a:srgbClr val="000000"/>
              </a:solidFill>
            </a:endParaRPr>
          </a:p>
        </p:txBody>
      </p:sp>
      <p:sp>
        <p:nvSpPr>
          <p:cNvPr id="85224" name="Text Box 232"/>
          <p:cNvSpPr txBox="1">
            <a:spLocks noChangeArrowheads="1"/>
          </p:cNvSpPr>
          <p:nvPr/>
        </p:nvSpPr>
        <p:spPr bwMode="gray">
          <a:xfrm>
            <a:off x="3500430" y="3429000"/>
            <a:ext cx="2057400" cy="584775"/>
          </a:xfrm>
          <a:prstGeom prst="rect">
            <a:avLst/>
          </a:prstGeom>
          <a:noFill/>
          <a:ln w="9525" algn="ctr">
            <a:noFill/>
            <a:miter lim="800000"/>
            <a:headEnd/>
            <a:tailEnd/>
          </a:ln>
          <a:effectLst/>
        </p:spPr>
        <p:txBody>
          <a:bodyPr>
            <a:spAutoFit/>
          </a:bodyPr>
          <a:lstStyle/>
          <a:p>
            <a:pPr algn="ctr"/>
            <a:r>
              <a:rPr lang="fa-IR" sz="3200" b="1" dirty="0" smtClean="0">
                <a:solidFill>
                  <a:srgbClr val="7030A0"/>
                </a:solidFill>
                <a:cs typeface="B Koodak" pitchFamily="2" charset="-78"/>
              </a:rPr>
              <a:t>توصيفي</a:t>
            </a:r>
            <a:endParaRPr lang="en-US" sz="3200" b="1" dirty="0">
              <a:solidFill>
                <a:srgbClr val="7030A0"/>
              </a:solidFill>
              <a:cs typeface="B Koodak" pitchFamily="2" charset="-78"/>
            </a:endParaRPr>
          </a:p>
        </p:txBody>
      </p:sp>
      <p:sp>
        <p:nvSpPr>
          <p:cNvPr id="85225" name="AutoShape 233"/>
          <p:cNvSpPr>
            <a:spLocks noChangeArrowheads="1"/>
          </p:cNvSpPr>
          <p:nvPr/>
        </p:nvSpPr>
        <p:spPr bwMode="gray">
          <a:xfrm>
            <a:off x="5816600" y="2347913"/>
            <a:ext cx="2163763" cy="28575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a:prstShdw prst="shdw11">
              <a:srgbClr val="000000">
                <a:alpha val="50000"/>
              </a:srgbClr>
            </a:prstShdw>
          </a:effectLst>
        </p:spPr>
        <p:txBody>
          <a:bodyPr wrap="none" anchor="ctr"/>
          <a:lstStyle/>
          <a:p>
            <a:endParaRPr lang="en-US"/>
          </a:p>
        </p:txBody>
      </p:sp>
      <p:sp>
        <p:nvSpPr>
          <p:cNvPr id="85226" name="AutoShape 234"/>
          <p:cNvSpPr>
            <a:spLocks noChangeArrowheads="1"/>
          </p:cNvSpPr>
          <p:nvPr/>
        </p:nvSpPr>
        <p:spPr bwMode="gray">
          <a:xfrm>
            <a:off x="5849938" y="2355850"/>
            <a:ext cx="2098675" cy="2859100"/>
          </a:xfrm>
          <a:prstGeom prst="roundRect">
            <a:avLst>
              <a:gd name="adj" fmla="val 16667"/>
            </a:avLst>
          </a:prstGeom>
          <a:solidFill>
            <a:srgbClr val="E9E065"/>
          </a:solidFill>
          <a:ln w="9525">
            <a:noFill/>
            <a:round/>
            <a:headEnd/>
            <a:tailEnd/>
          </a:ln>
          <a:effectLst/>
        </p:spPr>
        <p:txBody>
          <a:bodyPr wrap="none" anchor="ctr"/>
          <a:lstStyle/>
          <a:p>
            <a:endParaRPr lang="en-US"/>
          </a:p>
        </p:txBody>
      </p:sp>
      <p:sp>
        <p:nvSpPr>
          <p:cNvPr id="85227" name="AutoShape 235"/>
          <p:cNvSpPr>
            <a:spLocks noChangeArrowheads="1"/>
          </p:cNvSpPr>
          <p:nvPr/>
        </p:nvSpPr>
        <p:spPr bwMode="gray">
          <a:xfrm>
            <a:off x="5867400" y="4419600"/>
            <a:ext cx="2070100" cy="709613"/>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endParaRPr lang="en-US"/>
          </a:p>
        </p:txBody>
      </p:sp>
      <p:sp>
        <p:nvSpPr>
          <p:cNvPr id="85228" name="AutoShape 236"/>
          <p:cNvSpPr>
            <a:spLocks noChangeArrowheads="1"/>
          </p:cNvSpPr>
          <p:nvPr/>
        </p:nvSpPr>
        <p:spPr bwMode="gray">
          <a:xfrm>
            <a:off x="5867400" y="2378075"/>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en-US"/>
          </a:p>
        </p:txBody>
      </p:sp>
      <p:grpSp>
        <p:nvGrpSpPr>
          <p:cNvPr id="3" name="Group 237"/>
          <p:cNvGrpSpPr>
            <a:grpSpLocks/>
          </p:cNvGrpSpPr>
          <p:nvPr/>
        </p:nvGrpSpPr>
        <p:grpSpPr bwMode="auto">
          <a:xfrm>
            <a:off x="6561138" y="2039938"/>
            <a:ext cx="642937" cy="642937"/>
            <a:chOff x="1289" y="582"/>
            <a:chExt cx="668" cy="668"/>
          </a:xfrm>
        </p:grpSpPr>
        <p:sp>
          <p:nvSpPr>
            <p:cNvPr id="85230" name="Oval 238"/>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85231" name="Oval 2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85232" name="Oval 2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85233" name="Oval 2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85234" name="Oval 2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85235" name="Text Box 243"/>
          <p:cNvSpPr txBox="1">
            <a:spLocks noChangeArrowheads="1"/>
          </p:cNvSpPr>
          <p:nvPr/>
        </p:nvSpPr>
        <p:spPr bwMode="gray">
          <a:xfrm>
            <a:off x="6699250" y="2132013"/>
            <a:ext cx="357790" cy="461665"/>
          </a:xfrm>
          <a:prstGeom prst="rect">
            <a:avLst/>
          </a:prstGeom>
          <a:noFill/>
          <a:ln w="9525" algn="ctr">
            <a:noFill/>
            <a:miter lim="800000"/>
            <a:headEnd/>
            <a:tailEnd/>
          </a:ln>
          <a:effectLst/>
        </p:spPr>
        <p:txBody>
          <a:bodyPr wrap="none">
            <a:spAutoFit/>
          </a:bodyPr>
          <a:lstStyle/>
          <a:p>
            <a:pPr algn="ctr" eaLnBrk="0" hangingPunct="0"/>
            <a:r>
              <a:rPr lang="fa-IR" sz="2400" dirty="0" smtClean="0">
                <a:solidFill>
                  <a:srgbClr val="000000"/>
                </a:solidFill>
              </a:rPr>
              <a:t>1</a:t>
            </a:r>
            <a:endParaRPr lang="en-US" sz="2400" dirty="0">
              <a:solidFill>
                <a:srgbClr val="000000"/>
              </a:solidFill>
            </a:endParaRPr>
          </a:p>
        </p:txBody>
      </p:sp>
      <p:sp>
        <p:nvSpPr>
          <p:cNvPr id="85236" name="Text Box 244"/>
          <p:cNvSpPr txBox="1">
            <a:spLocks noChangeArrowheads="1"/>
          </p:cNvSpPr>
          <p:nvPr/>
        </p:nvSpPr>
        <p:spPr bwMode="gray">
          <a:xfrm>
            <a:off x="5857884" y="3357562"/>
            <a:ext cx="2057400" cy="584775"/>
          </a:xfrm>
          <a:prstGeom prst="rect">
            <a:avLst/>
          </a:prstGeom>
          <a:noFill/>
          <a:ln w="9525" algn="ctr">
            <a:noFill/>
            <a:miter lim="800000"/>
            <a:headEnd/>
            <a:tailEnd/>
          </a:ln>
          <a:effectLst/>
        </p:spPr>
        <p:txBody>
          <a:bodyPr>
            <a:spAutoFit/>
          </a:bodyPr>
          <a:lstStyle/>
          <a:p>
            <a:pPr algn="ctr"/>
            <a:r>
              <a:rPr lang="ar-SA" sz="3200" b="1" dirty="0" smtClean="0">
                <a:solidFill>
                  <a:srgbClr val="7030A0"/>
                </a:solidFill>
                <a:cs typeface="B Koodak" pitchFamily="2" charset="-78"/>
              </a:rPr>
              <a:t>تجويزي</a:t>
            </a:r>
            <a:endParaRPr lang="en-US" sz="3200" b="1" dirty="0">
              <a:solidFill>
                <a:srgbClr val="7030A0"/>
              </a:solidFill>
              <a:cs typeface="B Koodak" pitchFamily="2" charset="-78"/>
            </a:endParaRPr>
          </a:p>
        </p:txBody>
      </p:sp>
      <p:sp>
        <p:nvSpPr>
          <p:cNvPr id="85237" name="AutoShape 245"/>
          <p:cNvSpPr>
            <a:spLocks noChangeArrowheads="1"/>
          </p:cNvSpPr>
          <p:nvPr/>
        </p:nvSpPr>
        <p:spPr bwMode="gray">
          <a:xfrm>
            <a:off x="3454400" y="2347913"/>
            <a:ext cx="2163763" cy="28575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en-US"/>
          </a:p>
        </p:txBody>
      </p:sp>
      <p:sp>
        <p:nvSpPr>
          <p:cNvPr id="85238" name="AutoShape 246"/>
          <p:cNvSpPr>
            <a:spLocks noChangeArrowheads="1"/>
          </p:cNvSpPr>
          <p:nvPr/>
        </p:nvSpPr>
        <p:spPr bwMode="gray">
          <a:xfrm>
            <a:off x="3487738" y="2355850"/>
            <a:ext cx="2098675" cy="2803525"/>
          </a:xfrm>
          <a:prstGeom prst="roundRect">
            <a:avLst>
              <a:gd name="adj" fmla="val 16667"/>
            </a:avLst>
          </a:prstGeom>
          <a:solidFill>
            <a:srgbClr val="73E77E"/>
          </a:solidFill>
          <a:ln w="9525">
            <a:noFill/>
            <a:round/>
            <a:headEnd/>
            <a:tailEnd/>
          </a:ln>
          <a:effectLst/>
        </p:spPr>
        <p:txBody>
          <a:bodyPr wrap="none" anchor="ctr"/>
          <a:lstStyle/>
          <a:p>
            <a:pPr algn="ctr"/>
            <a:r>
              <a:rPr lang="fa-IR" sz="3200" dirty="0" smtClean="0">
                <a:solidFill>
                  <a:srgbClr val="7030A0"/>
                </a:solidFill>
                <a:cs typeface="B Koodak" pitchFamily="2" charset="-78"/>
              </a:rPr>
              <a:t>توصیفی</a:t>
            </a:r>
            <a:endParaRPr lang="en-US" sz="3200" dirty="0">
              <a:solidFill>
                <a:srgbClr val="7030A0"/>
              </a:solidFill>
              <a:cs typeface="B Koodak" pitchFamily="2" charset="-78"/>
            </a:endParaRPr>
          </a:p>
        </p:txBody>
      </p:sp>
      <p:sp>
        <p:nvSpPr>
          <p:cNvPr id="85239" name="AutoShape 247"/>
          <p:cNvSpPr>
            <a:spLocks noChangeArrowheads="1"/>
          </p:cNvSpPr>
          <p:nvPr/>
        </p:nvSpPr>
        <p:spPr bwMode="gray">
          <a:xfrm>
            <a:off x="3505200" y="4419600"/>
            <a:ext cx="2070100" cy="709613"/>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endParaRPr lang="en-US"/>
          </a:p>
        </p:txBody>
      </p:sp>
      <p:sp>
        <p:nvSpPr>
          <p:cNvPr id="85240" name="AutoShape 248"/>
          <p:cNvSpPr>
            <a:spLocks noChangeArrowheads="1"/>
          </p:cNvSpPr>
          <p:nvPr/>
        </p:nvSpPr>
        <p:spPr bwMode="gray">
          <a:xfrm>
            <a:off x="3505200" y="2378075"/>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en-US"/>
          </a:p>
        </p:txBody>
      </p:sp>
      <p:sp>
        <p:nvSpPr>
          <p:cNvPr id="85241" name="Oval 249"/>
          <p:cNvSpPr>
            <a:spLocks noChangeArrowheads="1"/>
          </p:cNvSpPr>
          <p:nvPr/>
        </p:nvSpPr>
        <p:spPr bwMode="gray">
          <a:xfrm>
            <a:off x="4198938" y="2039938"/>
            <a:ext cx="642937" cy="642937"/>
          </a:xfrm>
          <a:prstGeom prst="ellipse">
            <a:avLst/>
          </a:prstGeom>
          <a:solidFill>
            <a:srgbClr val="333333"/>
          </a:solidFill>
          <a:ln w="38100" algn="ctr">
            <a:noFill/>
            <a:round/>
            <a:headEnd/>
            <a:tailEnd/>
          </a:ln>
          <a:effectLst/>
        </p:spPr>
        <p:txBody>
          <a:bodyPr anchor="ctr">
            <a:spAutoFit/>
          </a:bodyPr>
          <a:lstStyle/>
          <a:p>
            <a:endParaRPr lang="en-US"/>
          </a:p>
        </p:txBody>
      </p:sp>
      <p:sp>
        <p:nvSpPr>
          <p:cNvPr id="85242" name="Oval 250"/>
          <p:cNvSpPr>
            <a:spLocks noChangeArrowheads="1"/>
          </p:cNvSpPr>
          <p:nvPr/>
        </p:nvSpPr>
        <p:spPr bwMode="gray">
          <a:xfrm>
            <a:off x="4205288" y="2044700"/>
            <a:ext cx="622300" cy="622300"/>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85243" name="Oval 251"/>
          <p:cNvSpPr>
            <a:spLocks noChangeArrowheads="1"/>
          </p:cNvSpPr>
          <p:nvPr/>
        </p:nvSpPr>
        <p:spPr bwMode="gray">
          <a:xfrm>
            <a:off x="4213225" y="2047875"/>
            <a:ext cx="608013" cy="608013"/>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85244" name="Oval 252"/>
          <p:cNvSpPr>
            <a:spLocks noChangeArrowheads="1"/>
          </p:cNvSpPr>
          <p:nvPr/>
        </p:nvSpPr>
        <p:spPr bwMode="gray">
          <a:xfrm>
            <a:off x="4219575" y="2054225"/>
            <a:ext cx="577850" cy="566738"/>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85245" name="Oval 253"/>
          <p:cNvSpPr>
            <a:spLocks noChangeArrowheads="1"/>
          </p:cNvSpPr>
          <p:nvPr/>
        </p:nvSpPr>
        <p:spPr bwMode="gray">
          <a:xfrm>
            <a:off x="4254500" y="2070100"/>
            <a:ext cx="512763" cy="460375"/>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sp>
        <p:nvSpPr>
          <p:cNvPr id="85246" name="Text Box 254"/>
          <p:cNvSpPr txBox="1">
            <a:spLocks noChangeArrowheads="1"/>
          </p:cNvSpPr>
          <p:nvPr/>
        </p:nvSpPr>
        <p:spPr bwMode="gray">
          <a:xfrm>
            <a:off x="4337050" y="2132013"/>
            <a:ext cx="357790" cy="461665"/>
          </a:xfrm>
          <a:prstGeom prst="rect">
            <a:avLst/>
          </a:prstGeom>
          <a:noFill/>
          <a:ln w="9525" algn="ctr">
            <a:noFill/>
            <a:miter lim="800000"/>
            <a:headEnd/>
            <a:tailEnd/>
          </a:ln>
          <a:effectLst/>
        </p:spPr>
        <p:txBody>
          <a:bodyPr wrap="none">
            <a:spAutoFit/>
          </a:bodyPr>
          <a:lstStyle/>
          <a:p>
            <a:pPr algn="ctr" eaLnBrk="0" hangingPunct="0"/>
            <a:r>
              <a:rPr lang="fa-IR" sz="2400" dirty="0" smtClean="0">
                <a:solidFill>
                  <a:srgbClr val="000000"/>
                </a:solidFill>
              </a:rPr>
              <a:t>2</a:t>
            </a:r>
            <a:endParaRPr lang="en-US" sz="2400" dirty="0">
              <a:solidFill>
                <a:srgbClr val="000000"/>
              </a:solidFill>
            </a:endParaRPr>
          </a:p>
        </p:txBody>
      </p:sp>
      <p:sp>
        <p:nvSpPr>
          <p:cNvPr id="85247" name="Text Box 255"/>
          <p:cNvSpPr txBox="1">
            <a:spLocks noChangeArrowheads="1"/>
          </p:cNvSpPr>
          <p:nvPr/>
        </p:nvSpPr>
        <p:spPr bwMode="gray">
          <a:xfrm>
            <a:off x="1071538" y="3429000"/>
            <a:ext cx="2057400" cy="584775"/>
          </a:xfrm>
          <a:prstGeom prst="rect">
            <a:avLst/>
          </a:prstGeom>
          <a:noFill/>
          <a:ln w="9525" algn="ctr">
            <a:noFill/>
            <a:miter lim="800000"/>
            <a:headEnd/>
            <a:tailEnd/>
          </a:ln>
          <a:effectLst/>
        </p:spPr>
        <p:txBody>
          <a:bodyPr>
            <a:spAutoFit/>
          </a:bodyPr>
          <a:lstStyle/>
          <a:p>
            <a:pPr algn="ctr"/>
            <a:r>
              <a:rPr lang="fa-IR" sz="3200" b="1" dirty="0" smtClean="0">
                <a:solidFill>
                  <a:srgbClr val="7030A0"/>
                </a:solidFill>
                <a:cs typeface="B Koodak" pitchFamily="2" charset="-78"/>
              </a:rPr>
              <a:t>ترکيبي</a:t>
            </a:r>
            <a:endParaRPr lang="en-US" sz="3200" b="1" dirty="0">
              <a:solidFill>
                <a:srgbClr val="7030A0"/>
              </a:solidFill>
              <a:cs typeface="B Koodak" pitchFamily="2" charset="-78"/>
            </a:endParaRPr>
          </a:p>
        </p:txBody>
      </p:sp>
      <p:sp>
        <p:nvSpPr>
          <p:cNvPr id="41" name="Title 40"/>
          <p:cNvSpPr>
            <a:spLocks noGrp="1"/>
          </p:cNvSpPr>
          <p:nvPr>
            <p:ph type="title"/>
          </p:nvPr>
        </p:nvSpPr>
        <p:spPr>
          <a:xfrm>
            <a:off x="1028720" y="609600"/>
            <a:ext cx="6400800" cy="487363"/>
          </a:xfrm>
        </p:spPr>
        <p:txBody>
          <a:bodyPr/>
          <a:lstStyle/>
          <a:p>
            <a:pPr algn="ctr"/>
            <a:r>
              <a:rPr lang="fa-IR" sz="2800" dirty="0" smtClean="0">
                <a:solidFill>
                  <a:schemeClr val="accent6">
                    <a:lumMod val="75000"/>
                  </a:schemeClr>
                </a:solidFill>
                <a:latin typeface="Arial" pitchFamily="34" charset="0"/>
                <a:cs typeface="B Titr" pitchFamily="2" charset="-78"/>
              </a:rPr>
              <a:t> رويکردها</a:t>
            </a:r>
            <a:r>
              <a:rPr lang="en-US" dirty="0" smtClean="0">
                <a:solidFill>
                  <a:schemeClr val="accent6">
                    <a:lumMod val="75000"/>
                  </a:schemeClr>
                </a:solidFill>
                <a:cs typeface="B Titr" pitchFamily="2" charset="-78"/>
              </a:rPr>
              <a:t/>
            </a:r>
            <a:br>
              <a:rPr lang="en-US" dirty="0" smtClean="0">
                <a:solidFill>
                  <a:schemeClr val="accent6">
                    <a:lumMod val="75000"/>
                  </a:schemeClr>
                </a:solidFill>
                <a:cs typeface="B Titr" pitchFamily="2" charset="-78"/>
              </a:rPr>
            </a:br>
            <a:endParaRPr lang="fa-IR" sz="2800" dirty="0">
              <a:cs typeface="B Titr"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پارادایم تجویزی</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lgn="just">
              <a:buNone/>
            </a:pPr>
            <a:r>
              <a:rPr lang="fa-IR" sz="1900" dirty="0" smtClean="0">
                <a:cs typeface="B Mitra" pitchFamily="2" charset="-78"/>
              </a:rPr>
              <a:t>شامل سه مکتب طراحی ، برنامه‌ریزی و موقعیت‌یابی است. این مکاتب اعتقاد به طراحی رسمی و پیش‌بینی تدابیر تحلیلی برای تحقق هدف‌های بلندمدت دارند. </a:t>
            </a:r>
            <a:endParaRPr lang="en-US" sz="1900" dirty="0" smtClean="0">
              <a:cs typeface="B Mitra" pitchFamily="2" charset="-78"/>
            </a:endParaRPr>
          </a:p>
          <a:p>
            <a:pPr marL="0" indent="0" algn="just">
              <a:buNone/>
            </a:pPr>
            <a:r>
              <a:rPr lang="fa-IR" sz="1900" dirty="0" smtClean="0">
                <a:cs typeface="B Mitra" pitchFamily="2" charset="-78"/>
              </a:rPr>
              <a:t>نمونه‌هایی از تعاریف مدیریت استراتژیک متاثر از پارادایم تجویزی عبارتند از:</a:t>
            </a:r>
            <a:endParaRPr lang="en-US" sz="1900" dirty="0" smtClean="0">
              <a:cs typeface="B Mitra" pitchFamily="2" charset="-78"/>
            </a:endParaRPr>
          </a:p>
          <a:p>
            <a:pPr marL="0" indent="0" algn="just">
              <a:buNone/>
            </a:pPr>
            <a:r>
              <a:rPr lang="fa-IR" sz="1900" dirty="0" smtClean="0">
                <a:cs typeface="B Mitra" pitchFamily="2" charset="-78"/>
              </a:rPr>
              <a:t>• مدیریت استراتژیک عبارت از طراحی، تنظیم و ارزیابی کلیه اقدامات و عملیاتی است که سازمان را قادر می‌سازد آینده را دقیق‌تر و روشن‌تر ترسیم کند.</a:t>
            </a:r>
            <a:endParaRPr lang="en-US" sz="1900" dirty="0" smtClean="0">
              <a:cs typeface="B Mitra" pitchFamily="2" charset="-78"/>
            </a:endParaRPr>
          </a:p>
          <a:p>
            <a:pPr marL="0" indent="0" algn="just">
              <a:buNone/>
            </a:pPr>
            <a:r>
              <a:rPr lang="fa-IR" sz="1900" dirty="0" smtClean="0">
                <a:cs typeface="B Mitra" pitchFamily="2" charset="-78"/>
              </a:rPr>
              <a:t>• مدیریت استراتژیک یک فرایند تصمیم‌گیری است که می‌تواند محیط درون سازمان را با فرصت‌ها و تهدیدات محیط برون سازمانی به نحوی به هم ربط دهد که ارزش هر یک از این عوامل در تحقق اهداف به خوبی مشخص شود.</a:t>
            </a:r>
            <a:endParaRPr lang="en-US" sz="1900" dirty="0" smtClean="0">
              <a:cs typeface="B Mitra" pitchFamily="2" charset="-78"/>
            </a:endParaRPr>
          </a:p>
          <a:p>
            <a:pPr marL="0" indent="0" algn="just">
              <a:buNone/>
            </a:pPr>
            <a:r>
              <a:rPr lang="fa-IR" sz="1900" dirty="0" smtClean="0">
                <a:cs typeface="B Mitra" pitchFamily="2" charset="-78"/>
              </a:rPr>
              <a:t>• استراتژی با رعایت تهدیدات و فرصت‌های محیط برون سازمانی و منابع و توانایی‌های سازمان، راه رسیدن به اهداف را مشخص می‌کند.</a:t>
            </a:r>
            <a:endParaRPr lang="en-US" sz="1900" dirty="0" smtClean="0">
              <a:cs typeface="B Mitra" pitchFamily="2" charset="-78"/>
            </a:endParaRPr>
          </a:p>
          <a:p>
            <a:pPr marL="0" indent="0" algn="just">
              <a:buNone/>
            </a:pPr>
            <a:r>
              <a:rPr lang="fa-IR" sz="1900" dirty="0" smtClean="0">
                <a:cs typeface="B Mitra" pitchFamily="2" charset="-78"/>
              </a:rPr>
              <a:t>اندروز، آنسوف، پورتر از متفکرین برجسته مکاتب تجویزی محسوب می‌شوند. ویژگی‌های مکاتب تجویزی عبارتند از: </a:t>
            </a:r>
            <a:endParaRPr lang="en-US" sz="1900" dirty="0" smtClean="0">
              <a:cs typeface="B Mitra" pitchFamily="2" charset="-78"/>
            </a:endParaRPr>
          </a:p>
          <a:p>
            <a:pPr marL="0" indent="0" algn="just">
              <a:buNone/>
            </a:pPr>
            <a:r>
              <a:rPr lang="fa-IR" sz="1900" dirty="0" smtClean="0">
                <a:cs typeface="B Mitra" pitchFamily="2" charset="-78"/>
              </a:rPr>
              <a:t>• شکل‌گیری استراتژی باید فرایندی آگاهانه و کنترل شده باشد.</a:t>
            </a:r>
            <a:endParaRPr lang="en-US" sz="1900" dirty="0" smtClean="0">
              <a:cs typeface="B Mitra" pitchFamily="2" charset="-78"/>
            </a:endParaRPr>
          </a:p>
          <a:p>
            <a:pPr marL="0" indent="0" algn="just">
              <a:buNone/>
            </a:pPr>
            <a:r>
              <a:rPr lang="fa-IR" sz="1900" dirty="0" smtClean="0">
                <a:cs typeface="B Mitra" pitchFamily="2" charset="-78"/>
              </a:rPr>
              <a:t>• مسئولیت کنترل و آگاهی شخص اول سازمان است. این شخص استراتژیست واقعی سازمان و رهبر سازمان است نه فقط یک مدیر.</a:t>
            </a:r>
            <a:endParaRPr lang="en-US" sz="19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lnSpc>
                <a:spcPct val="150000"/>
              </a:lnSpc>
              <a:buNone/>
            </a:pPr>
            <a:r>
              <a:rPr lang="fa-IR" sz="2000" dirty="0" smtClean="0">
                <a:cs typeface="B Mitra" pitchFamily="2" charset="-78"/>
              </a:rPr>
              <a:t>• مدل شکل‏گیری استراتژی باید ساده و غیر رسمی توسعه یابد.</a:t>
            </a:r>
            <a:endParaRPr lang="en-US" sz="2000" dirty="0" smtClean="0">
              <a:cs typeface="B Mitra" pitchFamily="2" charset="-78"/>
            </a:endParaRPr>
          </a:p>
          <a:p>
            <a:pPr marL="0" indent="0" algn="just">
              <a:lnSpc>
                <a:spcPct val="150000"/>
              </a:lnSpc>
              <a:buNone/>
            </a:pPr>
            <a:r>
              <a:rPr lang="fa-IR" sz="2000" dirty="0" smtClean="0">
                <a:cs typeface="B Mitra" pitchFamily="2" charset="-78"/>
              </a:rPr>
              <a:t>• استراتژی‌ها باید منحصر بفرد و ویژه برای هر سازمان باشند.</a:t>
            </a:r>
            <a:endParaRPr lang="en-US" sz="2000" dirty="0" smtClean="0">
              <a:cs typeface="B Mitra" pitchFamily="2" charset="-78"/>
            </a:endParaRPr>
          </a:p>
          <a:p>
            <a:pPr marL="0" indent="0" algn="just">
              <a:lnSpc>
                <a:spcPct val="150000"/>
              </a:lnSpc>
              <a:buNone/>
            </a:pPr>
            <a:r>
              <a:rPr lang="fa-IR" sz="2000" dirty="0" smtClean="0">
                <a:cs typeface="B Mitra" pitchFamily="2" charset="-78"/>
              </a:rPr>
              <a:t>• استراتژی باید به طور کامل و مشخص و در صورت امکان به نحوی وارد جزئیات شود که سادگی آنها حفظ شود.</a:t>
            </a:r>
            <a:endParaRPr lang="en-US" sz="2000" dirty="0" smtClean="0">
              <a:cs typeface="B Mitra" pitchFamily="2" charset="-78"/>
            </a:endParaRPr>
          </a:p>
          <a:p>
            <a:pPr marL="0" indent="0" algn="just">
              <a:lnSpc>
                <a:spcPct val="150000"/>
              </a:lnSpc>
              <a:buNone/>
            </a:pPr>
            <a:r>
              <a:rPr lang="fa-IR" sz="2000" dirty="0" smtClean="0">
                <a:cs typeface="B Mitra" pitchFamily="2" charset="-78"/>
              </a:rPr>
              <a:t>• ویژگی عمده مکتب تجویزی این است که طرح ریزی، اجرا و ارزیابی در فرایندی تکمیلی ولی جدا از هم صورت می‌گیرند.</a:t>
            </a:r>
            <a:endParaRPr lang="en-US" sz="2000" dirty="0" smtClean="0">
              <a:cs typeface="B Mitra" pitchFamily="2" charset="-78"/>
            </a:endParaRPr>
          </a:p>
          <a:p>
            <a:pPr marL="0" indent="0" algn="just">
              <a:lnSpc>
                <a:spcPct val="150000"/>
              </a:lnSpc>
              <a:buNone/>
            </a:pPr>
            <a:r>
              <a:rPr lang="fa-IR" sz="2000" dirty="0" smtClean="0">
                <a:cs typeface="B Mitra" pitchFamily="2" charset="-78"/>
              </a:rPr>
              <a:t>بزعم مینتزبرگ هدف پارادایم تجویزی کنترل فرایند استراتژی از طریق تجزیه و تحلیل است و لذا آنچه که در این مکتب قابل توجه می‌باشد، چگونگی تنظیم استراتژی است و نه چگونگی ظاهر شدن آن. بنابراین با چنین پیش فرضی استراتژی بعنوان یک برنامه یا موقعیت در نظر گرفته می‌شود. </a:t>
            </a:r>
            <a:endParaRPr lang="en-US" sz="20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2700" algn="just">
              <a:lnSpc>
                <a:spcPct val="150000"/>
              </a:lnSpc>
              <a:buNone/>
            </a:pPr>
            <a:r>
              <a:rPr lang="fa-IR" sz="2000" b="1" dirty="0" smtClean="0">
                <a:cs typeface="B Mitra" pitchFamily="2" charset="-78"/>
              </a:rPr>
              <a:t>1. مكتب طراحي</a:t>
            </a:r>
            <a:endParaRPr lang="en-US" sz="2000" b="1" dirty="0" smtClean="0">
              <a:cs typeface="B Mitra" pitchFamily="2" charset="-78"/>
            </a:endParaRPr>
          </a:p>
          <a:p>
            <a:pPr marL="0" indent="12700" algn="just">
              <a:lnSpc>
                <a:spcPct val="150000"/>
              </a:lnSpc>
              <a:buNone/>
            </a:pPr>
            <a:r>
              <a:rPr lang="fa-IR" sz="2000" dirty="0" smtClean="0">
                <a:cs typeface="B Mitra" pitchFamily="2" charset="-78"/>
              </a:rPr>
              <a:t>براساس این مکتب شکل‌گیری استراتژی حاصل مواجهه نقاط ضعف و قوت و فرصت‌ها و تهدیدهایی است که محیط خارج و داخل مجموعه مورد نظر را احاطه کرده است. طرفداران این مکتب به دنبال خلق استراتژی‌هایی ساده و بی‌نظیر هستند که بر شکار فرصت‌ها و استفاده مناسب از نقاط قوت استوار است. </a:t>
            </a:r>
            <a:endParaRPr lang="en-US" sz="2000" dirty="0" smtClean="0">
              <a:cs typeface="B Mitra" pitchFamily="2" charset="-78"/>
            </a:endParaRPr>
          </a:p>
          <a:p>
            <a:pPr marL="0" indent="12700" algn="just">
              <a:lnSpc>
                <a:spcPct val="150000"/>
              </a:lnSpc>
              <a:buNone/>
            </a:pPr>
            <a:r>
              <a:rPr lang="fa-IR" sz="2000" dirty="0" smtClean="0">
                <a:cs typeface="B Mitra" pitchFamily="2" charset="-78"/>
              </a:rPr>
              <a:t>ویژگی‌های سازمان‌هایی که مشتاقند تا راهبردهای خاص خود را بر مبنای این مکتب اتخاذ کنند، عبارتند از:</a:t>
            </a:r>
            <a:endParaRPr lang="en-US" sz="2000" dirty="0" smtClean="0">
              <a:cs typeface="B Mitra" pitchFamily="2" charset="-78"/>
            </a:endParaRPr>
          </a:p>
          <a:p>
            <a:pPr marL="0" indent="12700" algn="just">
              <a:lnSpc>
                <a:spcPct val="150000"/>
              </a:lnSpc>
              <a:buNone/>
            </a:pPr>
            <a:r>
              <a:rPr lang="fa-IR" sz="2000" dirty="0" smtClean="0">
                <a:cs typeface="B Mitra" pitchFamily="2" charset="-78"/>
              </a:rPr>
              <a:t>• جمع‌آوری و نگهداری کلیه اطلاعات مورد نیاز برای تنظیم استراتژی</a:t>
            </a:r>
            <a:endParaRPr lang="en-US" sz="2000" dirty="0" smtClean="0">
              <a:cs typeface="B Mitra" pitchFamily="2" charset="-78"/>
            </a:endParaRPr>
          </a:p>
          <a:p>
            <a:pPr marL="0" indent="12700" algn="just">
              <a:lnSpc>
                <a:spcPct val="150000"/>
              </a:lnSpc>
              <a:buNone/>
            </a:pPr>
            <a:r>
              <a:rPr lang="fa-IR" sz="2000" dirty="0" smtClean="0">
                <a:cs typeface="B Mitra" pitchFamily="2" charset="-78"/>
              </a:rPr>
              <a:t>• شناسایی و تعیین اهداف سازمانی با تمرکز بر دانش، تجربیات و ارزیابی موقعیت داخلی و خارجی سازمان </a:t>
            </a:r>
            <a:endParaRPr lang="en-US" sz="2000" dirty="0" smtClean="0">
              <a:cs typeface="B Mitra" pitchFamily="2" charset="-78"/>
            </a:endParaRPr>
          </a:p>
          <a:p>
            <a:pPr marL="0" indent="12700" algn="just">
              <a:lnSpc>
                <a:spcPct val="150000"/>
              </a:lnSpc>
              <a:buNone/>
            </a:pPr>
            <a:r>
              <a:rPr lang="fa-IR" sz="2000" dirty="0" smtClean="0">
                <a:cs typeface="B Mitra" pitchFamily="2" charset="-78"/>
              </a:rPr>
              <a:t>• امکان محقق سازی اهداف و قابلیت پیش بینی و تعیین موقعیت‌های آتی</a:t>
            </a:r>
            <a:endParaRPr lang="en-US" sz="2000" dirty="0" smtClean="0">
              <a:cs typeface="B Mitra" pitchFamily="2" charset="-78"/>
            </a:endParaRPr>
          </a:p>
          <a:p>
            <a:pPr marL="0" indent="12700" algn="just">
              <a:lnSpc>
                <a:spcPct val="150000"/>
              </a:lnSpc>
              <a:buNone/>
            </a:pPr>
            <a:r>
              <a:rPr lang="fa-IR" sz="2000" dirty="0" smtClean="0">
                <a:cs typeface="B Mitra" pitchFamily="2" charset="-78"/>
              </a:rPr>
              <a:t>• توسعه و تدوین استراتژی بصورت گروهی و با تمرکز بر کلیه امکانات و منابع موجود</a:t>
            </a:r>
            <a:endParaRPr lang="en-US" sz="2000" dirty="0">
              <a:cs typeface="B Mitra"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fa-IR" b="1" dirty="0" smtClean="0">
                <a:cs typeface="B Mitra" pitchFamily="2" charset="-78"/>
              </a:rPr>
              <a:t>2. مكتب برنامه‌ريزي</a:t>
            </a:r>
          </a:p>
          <a:p>
            <a:pPr marL="0" indent="0" algn="just">
              <a:buNone/>
            </a:pPr>
            <a:r>
              <a:rPr lang="fa-IR" dirty="0" smtClean="0">
                <a:cs typeface="B Mitra" pitchFamily="2" charset="-78"/>
              </a:rPr>
              <a:t>این مکتب به دنبال مکتب طراحی رواج یافت. در این مکتب یک اصل پایه حاکی از قابلیت تقسیم و اجرای گام به گام توالی منطقی از اقدامات است که طی مکتب طراحی در قالب یک فرایند یکپارچه رواج یافته بود. براساس این مکتب، برنامه‌ریزی یک فرایند رسمی و قابل مدل‌سازی است که بر مبنای آن می‌توان اهداف، برنامه‌ها، طرح‌های عملیاتی و بودجه را در قالب برنامه‌های راهبردی برنامه‌های عملیاتی و برنامه‌ریزی بودجه تدوین و در دوره‌ها و سطوح مختلف زمانی و سازمانی به مرحله اجرا گذاشت. در این مکتب نقش اصل بر عهده پرسنل برنامه‌ریزی بجای مدیران عالی است. </a:t>
            </a:r>
            <a:endParaRPr lang="en-US"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lnSpc>
                <a:spcPct val="150000"/>
              </a:lnSpc>
              <a:buNone/>
            </a:pPr>
            <a:r>
              <a:rPr lang="fa-IR" sz="2000" b="1" dirty="0" smtClean="0">
                <a:cs typeface="B Mitra" pitchFamily="2" charset="-78"/>
              </a:rPr>
              <a:t>3. مکتب موقعیت‌یابی</a:t>
            </a:r>
          </a:p>
          <a:p>
            <a:pPr marL="0" indent="0" algn="just">
              <a:lnSpc>
                <a:spcPct val="150000"/>
              </a:lnSpc>
              <a:buNone/>
            </a:pPr>
            <a:r>
              <a:rPr lang="fa-IR" sz="2000" dirty="0" smtClean="0">
                <a:cs typeface="B Mitra" pitchFamily="2" charset="-78"/>
              </a:rPr>
              <a:t>بر اساس این مکتب، راهبردها ناشی از نتایج تجزیه و تحلیل موقعیت‌های استراتژیک هستند که بیشتر بر اهمیت فرصت و موقعیت استراتژی، نسبت به فرایند تنظیم استراتژی تأکید دارند. عمده توجه این مکتب به خلق ایده‌‌هایی ساده اما دگرگون کننده است که در یک موقعیت خاص می‌تواند، تجویز شود. براساس این مکتب در هر یک از شرایط خاص تنها یک یا چند استراتژی بخصوص‌ امکان و قابلیت طرح و بکارگیری را دارا باشند. </a:t>
            </a:r>
            <a:endParaRPr lang="en-US" sz="2000" dirty="0" smtClean="0">
              <a:cs typeface="B Mitra" pitchFamily="2" charset="-78"/>
            </a:endParaRPr>
          </a:p>
          <a:p>
            <a:pPr marL="0" indent="0" algn="just">
              <a:lnSpc>
                <a:spcPct val="150000"/>
              </a:lnSpc>
              <a:buNone/>
            </a:pPr>
            <a:r>
              <a:rPr lang="fa-IR" sz="2000" dirty="0" smtClean="0">
                <a:cs typeface="B Mitra" pitchFamily="2" charset="-78"/>
              </a:rPr>
              <a:t>این مکتب زمینه‌ای مناسب برای تنظیم و تطبیق استراتژی با شرایط موجود بکار می‌گیرد و استراتژی را نیز بعنوان موقعیتی عام، مشترک و بخصوص قابل شناسایی در بازارهای تجاری تعریف می‌کند. به دنبال مطالعات و تحقیقات مایکل پورتر در دهه 1980 در خصوص موقعیت‌یابی استراتژیک تحت عنوان استراتژی‌های رقابتی انتشار یافت، بنیان‌های مکتب موقعیت‌یابی پی‌ریزی شد.</a:t>
            </a:r>
            <a:endParaRPr lang="en-US" sz="2000" dirty="0" smtClean="0">
              <a:cs typeface="B Mitra" pitchFamily="2" charset="-78"/>
            </a:endParaRP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 پارادایم توصیفی (تجربی- انطباقی)</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12700" algn="just">
              <a:spcBef>
                <a:spcPts val="0"/>
              </a:spcBef>
              <a:buNone/>
            </a:pPr>
            <a:r>
              <a:rPr lang="fa-IR" sz="1900" dirty="0" smtClean="0">
                <a:cs typeface="B Mitra" pitchFamily="2" charset="-78"/>
              </a:rPr>
              <a:t>این مکاتب به دنبال روشن ساختن حیطه یا محدوده استراتژی هستند. استراتژی در چارچوب این مکاتب در قالب برنامه، نیرنگ (خط‌مشی)، الگو، موقعیت یا نگرش تعریف می‌شود. مکاتب یادگیری ، قدرت‌گرایی ، ادراکی یا شناختی ، کار آفرینی ، محیط گرایی و فرهنگی مکاتب زیرمجموعه این پارادایم محسوب می‌شوند.</a:t>
            </a:r>
            <a:endParaRPr lang="en-US" sz="1900" dirty="0" smtClean="0">
              <a:cs typeface="B Mitra" pitchFamily="2" charset="-78"/>
            </a:endParaRPr>
          </a:p>
          <a:p>
            <a:pPr marL="0" indent="12700" algn="just">
              <a:spcBef>
                <a:spcPts val="0"/>
              </a:spcBef>
              <a:buNone/>
            </a:pPr>
            <a:r>
              <a:rPr lang="fa-IR" sz="1900" dirty="0" smtClean="0">
                <a:cs typeface="B Mitra" pitchFamily="2" charset="-78"/>
              </a:rPr>
              <a:t>براساس این مکاتب تغییرات شدید، غیرخطی و غیرقابل پیش‌بینی محیط عامل کاهش اثربخشی مکاتب تجویزی است. در واقع در شرایط تحول و تغییر، ارزیابی و ارزش‌یابی مطمئنی از تهدیدات و فرصت‌های محیطی غیرممکن و ارزیابی نقاط قوت و ضعف درون سازمانی غیر واقعی و متأثر از برداشت‌های متفاوت مدیران و در نتیجه غیرقابل اطمینان خواهد بود. </a:t>
            </a:r>
            <a:endParaRPr lang="en-US" sz="1900" dirty="0" smtClean="0">
              <a:cs typeface="B Mitra" pitchFamily="2" charset="-78"/>
            </a:endParaRPr>
          </a:p>
          <a:p>
            <a:pPr marL="0" indent="12700" algn="just">
              <a:spcBef>
                <a:spcPts val="0"/>
              </a:spcBef>
              <a:buNone/>
            </a:pPr>
            <a:r>
              <a:rPr lang="fa-IR" sz="1900" dirty="0" smtClean="0">
                <a:cs typeface="B Mitra" pitchFamily="2" charset="-78"/>
              </a:rPr>
              <a:t>برخلاف مکاتب (پارادایم) تجویزی که در آن استراتژی عامل تغییر ساختار محسوب می‌شود، در مکاتب (پارادایم) توصیفی ساختار کندتر و سخت‌تر از تغییر استراتژی است و استراتژی را بیشتر از ساختار قابل تغییر می‌داند. در چهارچوب نگرش و مکاتب توصیفی – نام دیگر این مکتب، مکتب تعیین‌کننده است- عوامل و شرایط و شرایط بر تصمیم و به تبع آن بر استراتژی حاکم هستند. استراتژی همان قدر که بر ساختار، فناوری و منابع انسانی تأثیر می‌گذارد از آنها تأثیر می‌پذیرد.</a:t>
            </a:r>
            <a:endParaRPr lang="en-US" sz="1900" dirty="0" smtClean="0">
              <a:cs typeface="B Mitra" pitchFamily="2" charset="-78"/>
            </a:endParaRPr>
          </a:p>
          <a:p>
            <a:pPr marL="0" indent="12700" algn="just">
              <a:spcBef>
                <a:spcPts val="0"/>
              </a:spcBef>
              <a:buNone/>
            </a:pPr>
            <a:r>
              <a:rPr lang="fa-IR" sz="1900" dirty="0" smtClean="0">
                <a:cs typeface="B Mitra" pitchFamily="2" charset="-78"/>
              </a:rPr>
              <a:t>نمونه‌هایی از تعاریف مدیریت استراتژیک متأثر از مکاتب توصیفی (تجربی – انطباقی)</a:t>
            </a:r>
            <a:endParaRPr lang="en-US" sz="1900" dirty="0" smtClean="0">
              <a:cs typeface="B Mitra" pitchFamily="2" charset="-78"/>
            </a:endParaRPr>
          </a:p>
          <a:p>
            <a:pPr marL="0" indent="12700" algn="just">
              <a:spcBef>
                <a:spcPts val="0"/>
              </a:spcBef>
              <a:buNone/>
            </a:pPr>
            <a:r>
              <a:rPr lang="fa-IR" sz="1900" dirty="0" smtClean="0">
                <a:cs typeface="B Mitra" pitchFamily="2" charset="-78"/>
              </a:rPr>
              <a:t>• تأکید مدیریت استراتژیک تفکر و اقدام به موقع است ( نه داشتن یک برنامه حجیم)</a:t>
            </a:r>
            <a:endParaRPr lang="en-US" sz="1900" dirty="0" smtClean="0">
              <a:cs typeface="B Mitra" pitchFamily="2" charset="-78"/>
            </a:endParaRPr>
          </a:p>
          <a:p>
            <a:pPr marL="0" indent="12700" algn="just">
              <a:spcBef>
                <a:spcPts val="0"/>
              </a:spcBef>
              <a:buNone/>
            </a:pPr>
            <a:r>
              <a:rPr lang="fa-IR" sz="1900" dirty="0" smtClean="0">
                <a:cs typeface="B Mitra" pitchFamily="2" charset="-78"/>
              </a:rPr>
              <a:t>• مدیریت استراتژیک یک فرایند تصمیم‌گیری متکی بر آزمایش وخطا است. </a:t>
            </a:r>
            <a:endParaRPr lang="en-US" sz="1900" dirty="0" smtClean="0">
              <a:cs typeface="B Mitra" pitchFamily="2" charset="-78"/>
            </a:endParaRPr>
          </a:p>
          <a:p>
            <a:pPr marL="0" indent="12700" algn="just">
              <a:spcBef>
                <a:spcPts val="0"/>
              </a:spcBef>
              <a:buNone/>
            </a:pPr>
            <a:r>
              <a:rPr lang="fa-IR" sz="1900" dirty="0" smtClean="0">
                <a:cs typeface="B Mitra" pitchFamily="2" charset="-78"/>
              </a:rPr>
              <a:t>• تفکر و اقدام استراتژیک (در مقایسه با اقدام یا تفکر تاکتیکی و عملیاتی) به فعل و انفعال و موفقیت کل مجموعه توجه دارد، نه یک بخش از مجموعه</a:t>
            </a:r>
            <a:endParaRPr lang="en-US" sz="19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fa-IR" dirty="0" smtClean="0"/>
              <a:t>"</a:t>
            </a:r>
            <a:r>
              <a:rPr lang="fa-IR" sz="1900" dirty="0" smtClean="0">
                <a:cs typeface="B Mitra" pitchFamily="2" charset="-78"/>
              </a:rPr>
              <a:t>پارادايم" از كلمه يوناني "پاراديگما" گرفته شده است و در اصل واژه‌ی افلاطوني است و تغيير شكل يافته‌ی كلمه‌ی "مُثُل" بعدها توسط مترجمان است. امروزه به معناي يك جهان‌بيني و نظريه‌ی كلي است كه انسان راجع به قلمروئي از هستي دارد و با توجه به آن نظريه به تفحص و بررسي جزئيات درون آن قلمرو مي‌پردازد.</a:t>
            </a:r>
            <a:endParaRPr lang="en-US" sz="1900" dirty="0" smtClean="0">
              <a:cs typeface="B Mitra" pitchFamily="2" charset="-78"/>
            </a:endParaRPr>
          </a:p>
          <a:p>
            <a:pPr marL="0" indent="0" algn="just">
              <a:buNone/>
            </a:pPr>
            <a:r>
              <a:rPr lang="fa-IR" sz="1700" b="1" dirty="0" smtClean="0">
                <a:cs typeface="B Mitra" pitchFamily="2" charset="-78"/>
              </a:rPr>
              <a:t>تعریف 1: </a:t>
            </a:r>
            <a:r>
              <a:rPr lang="fa-IR" sz="1900" dirty="0" smtClean="0">
                <a:cs typeface="B Mitra" pitchFamily="2" charset="-78"/>
              </a:rPr>
              <a:t>الگويي براي تغيير فرهنگ سازماني متناسب با سيستم نگهداري و تعمير</a:t>
            </a:r>
            <a:endParaRPr lang="en-US" sz="1900" dirty="0" smtClean="0">
              <a:cs typeface="B Mitra" pitchFamily="2" charset="-78"/>
            </a:endParaRPr>
          </a:p>
          <a:p>
            <a:pPr marL="0" indent="0" algn="just">
              <a:buNone/>
            </a:pPr>
            <a:r>
              <a:rPr lang="fa-IR" sz="1700" b="1" dirty="0" smtClean="0">
                <a:cs typeface="B Mitra" pitchFamily="2" charset="-78"/>
              </a:rPr>
              <a:t>تعریف 2: </a:t>
            </a:r>
            <a:r>
              <a:rPr lang="fa-IR" sz="1900" dirty="0" smtClean="0">
                <a:cs typeface="B Mitra" pitchFamily="2" charset="-78"/>
              </a:rPr>
              <a:t>پارادایم در معنای عام یک چارچوب فکریست ولی در معنای خاص هر پارادایم محدوده ای از عالم هستی و قواعد آن را بر روی ما می گشاید و پیش فرضها و بـرداشتهای ما نسبت به موضوعها را تعیین می کند.</a:t>
            </a:r>
            <a:endParaRPr lang="en-US" sz="1900" dirty="0" smtClean="0">
              <a:cs typeface="B Mitra" pitchFamily="2" charset="-78"/>
            </a:endParaRPr>
          </a:p>
          <a:p>
            <a:pPr marL="0" indent="0" algn="just">
              <a:buNone/>
            </a:pPr>
            <a:r>
              <a:rPr lang="fa-IR" sz="1700" b="1" dirty="0" smtClean="0">
                <a:cs typeface="B Mitra" pitchFamily="2" charset="-78"/>
              </a:rPr>
              <a:t>تعریف 3: </a:t>
            </a:r>
            <a:r>
              <a:rPr lang="fa-IR" sz="1900" dirty="0" smtClean="0">
                <a:cs typeface="B Mitra" pitchFamily="2" charset="-78"/>
              </a:rPr>
              <a:t>پارادايم مجموعه اي از قواعد، مقررات و پيش فرضهايي است كه اولاً مانند يك الگو، بايدها و نبايدها را تعيين مي كند و ثانياً راههاي كسب موفقيت را در محدوده اي خاص به ما نشان مي دهد. پارادايم ها هميشه با ما هستند و ما دنياي بيرون از خود را با وساطت آنها درك و تفسير مي كنيم. آنها به مثابه فيلترهايي عمل مي كنند كه داده ها را تصفيه مي كنند. اما نكته قابل توجه اين است كه فقط آن دسته از داده هايي را كه موافق با پارادايم هاي خود مي يابيم، مي پذيريم و بقيه را رد مي كنيم. درحقيقت آنها مانع پيش بيني صحيح آينده هستند، زيرا ما آينده را با عينك پارادايم هاي قديمي مي بينيم. در چنين شرايطي اگر پارادايم غلط باشد، حتي اقدامات صحيح با موفقيت روبرو نخواهدشد و تلاش بيشتر نتيجه بهتري را به ارمغان نخواهدآورد. از اين رو توانايي مديريت كردن پارادايم ها، مهارت بسيار مهمي به شمار ميآيد و درك وجود پارادايم اولين قدم در توسعه اين توانايي است.</a:t>
            </a:r>
            <a:endParaRPr lang="en-US" sz="19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fa-IR" sz="1900" dirty="0" smtClean="0">
                <a:cs typeface="B Mitra" pitchFamily="2" charset="-78"/>
              </a:rPr>
              <a:t>• مدیریت استراتژیک، یک اقدام و یا اعمال یک راحل اقتضایی و انطباقی کلان است. </a:t>
            </a:r>
            <a:endParaRPr lang="en-US" sz="1900" dirty="0" smtClean="0">
              <a:cs typeface="B Mitra" pitchFamily="2" charset="-78"/>
            </a:endParaRPr>
          </a:p>
          <a:p>
            <a:pPr algn="just">
              <a:buNone/>
            </a:pPr>
            <a:r>
              <a:rPr lang="fa-IR" sz="1900" dirty="0" smtClean="0">
                <a:cs typeface="B Mitra" pitchFamily="2" charset="-78"/>
              </a:rPr>
              <a:t>• این مکاتب بیشتر به تفکر و اقدام استراتژیک توجه دارند تا برنامه‌ریزی استراتژیک</a:t>
            </a:r>
            <a:endParaRPr lang="en-US" sz="1900" dirty="0" smtClean="0">
              <a:cs typeface="B Mitra" pitchFamily="2" charset="-78"/>
            </a:endParaRPr>
          </a:p>
          <a:p>
            <a:pPr algn="just">
              <a:buNone/>
            </a:pPr>
            <a:r>
              <a:rPr lang="fa-IR" sz="1900" dirty="0" smtClean="0">
                <a:cs typeface="B Mitra" pitchFamily="2" charset="-78"/>
              </a:rPr>
              <a:t>• این شکل از تفکر در شرایط غیر قابل پیش‌بینی طرح‌ریزی بلندمدت را امکان‌پذیر نمی‌داند. </a:t>
            </a:r>
            <a:endParaRPr lang="en-US" sz="1900" dirty="0" smtClean="0">
              <a:cs typeface="B Mitra" pitchFamily="2" charset="-78"/>
            </a:endParaRPr>
          </a:p>
          <a:p>
            <a:pPr algn="just">
              <a:buNone/>
            </a:pPr>
            <a:r>
              <a:rPr lang="fa-IR" sz="1900" dirty="0" smtClean="0">
                <a:cs typeface="B Mitra" pitchFamily="2" charset="-78"/>
              </a:rPr>
              <a:t>• این مکاتب، نگرش پیش‌تدبیری در تدوین استراتژی را مردود دانسته و معتقدند که فرایندهای گام به گام و از پیش تعیین شده، نمی‌توانند ما را به تصمیم‌های درست استراتژیک، رهنمون سازد. </a:t>
            </a:r>
            <a:endParaRPr lang="en-US" sz="1900" dirty="0" smtClean="0">
              <a:cs typeface="B Mitra" pitchFamily="2" charset="-78"/>
            </a:endParaRPr>
          </a:p>
          <a:p>
            <a:pPr algn="just">
              <a:buNone/>
            </a:pPr>
            <a:r>
              <a:rPr lang="fa-IR" sz="1900" dirty="0" smtClean="0">
                <a:cs typeface="B Mitra" pitchFamily="2" charset="-78"/>
              </a:rPr>
              <a:t>• ادعاهای دیگر این مکاتب غیرممکن بودن تعریف و تبیین دقیق و مشخص استراتژی برای آینده است. زیرا سازمان‌ها و شرایط محیطی به طور مستمر تحت تغییر و تحول هستند. </a:t>
            </a:r>
            <a:endParaRPr lang="en-US" sz="1900" dirty="0" smtClean="0">
              <a:cs typeface="B Mitra" pitchFamily="2" charset="-78"/>
            </a:endParaRPr>
          </a:p>
          <a:p>
            <a:pPr algn="just">
              <a:buNone/>
            </a:pPr>
            <a:r>
              <a:rPr lang="fa-IR" sz="1900" dirty="0" smtClean="0">
                <a:cs typeface="B Mitra" pitchFamily="2" charset="-78"/>
              </a:rPr>
              <a:t>• در این رویکرد چیزی به نام برنامه‌ریزی استراتژیک وجود ندارد و آن چیزی که مورد توجه است تدوین استراتژی و اثربخشی آن است تا فرایند برنامه‌ریزی استراتژیک</a:t>
            </a:r>
            <a:endParaRPr lang="en-US" sz="1900" dirty="0" smtClean="0">
              <a:cs typeface="B Mitra" pitchFamily="2" charset="-78"/>
            </a:endParaRPr>
          </a:p>
          <a:p>
            <a:pPr algn="just">
              <a:buNone/>
            </a:pPr>
            <a:r>
              <a:rPr lang="fa-IR" sz="1900" dirty="0" smtClean="0">
                <a:cs typeface="B Mitra" pitchFamily="2" charset="-78"/>
              </a:rPr>
              <a:t>• براساس این مکاتب یک استراتژیست، کسی است که بتواند هر لحظه بر مبنای شرایط موجود برای حرکت موفقیت آمیز سازمان خود تصمیم‌گیری کند. </a:t>
            </a:r>
            <a:endParaRPr lang="en-US" sz="1900" dirty="0" smtClean="0">
              <a:cs typeface="B Mitra" pitchFamily="2" charset="-78"/>
            </a:endParaRPr>
          </a:p>
          <a:p>
            <a:pPr algn="just">
              <a:buNone/>
            </a:pPr>
            <a:r>
              <a:rPr lang="fa-IR" sz="1900" dirty="0" smtClean="0">
                <a:cs typeface="B Mitra" pitchFamily="2" charset="-78"/>
              </a:rPr>
              <a:t>• مهمترین ادعای این مکاتب غیرقابل تفکیک بودن طرح‏ریزی از اجرا است. پس طرح و مجری باید یکی باشند چنین تفکیکی تنها در مدل‌‌های بروکراسی/ ماشینی می‌تواند مطرح باشد که تعداد قلیلی از افراد در رأس فکر می‌کنند و انبوهی از افراد فقط مجری آن هستند.</a:t>
            </a:r>
            <a:endParaRPr lang="en-US" sz="19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2700" algn="just">
              <a:lnSpc>
                <a:spcPct val="150000"/>
              </a:lnSpc>
              <a:buNone/>
            </a:pPr>
            <a:r>
              <a:rPr lang="fa-IR" sz="1900" b="1" dirty="0" smtClean="0">
                <a:cs typeface="B Mitra" pitchFamily="2" charset="-78"/>
              </a:rPr>
              <a:t>1. مكتب كارآفريني </a:t>
            </a:r>
          </a:p>
          <a:p>
            <a:pPr marL="0" indent="12700" algn="just">
              <a:lnSpc>
                <a:spcPct val="150000"/>
              </a:lnSpc>
              <a:buNone/>
            </a:pPr>
            <a:r>
              <a:rPr lang="fa-IR" sz="1900" dirty="0" smtClean="0">
                <a:cs typeface="B Mitra" pitchFamily="2" charset="-78"/>
              </a:rPr>
              <a:t>این مکتب ریشه در درک شهودی، قضاوت و تجربه دارد و بر همین اساس نوع خاصی از استراتژی را مورد توجه قرار می‌دهد که مبتنی بر شخصیت‌گرایی و عناصر رهبری بوده و و چشم‌انداز و نگرش سازمان در آینده را روشن می‌سازد. این مکتب در بستر تئوری‌های نئوکلاسیک بعنوان راحلی برای اجتناب از شکست‌های اقتصادی توسعه یافت. </a:t>
            </a:r>
            <a:endParaRPr lang="en-US" sz="1900" dirty="0" smtClean="0">
              <a:cs typeface="B Mitra" pitchFamily="2" charset="-78"/>
            </a:endParaRPr>
          </a:p>
          <a:p>
            <a:pPr marL="0" indent="12700" algn="just">
              <a:lnSpc>
                <a:spcPct val="150000"/>
              </a:lnSpc>
              <a:buNone/>
            </a:pPr>
            <a:r>
              <a:rPr lang="fa-IR" sz="1900" dirty="0" smtClean="0">
                <a:cs typeface="B Mitra" pitchFamily="2" charset="-78"/>
              </a:rPr>
              <a:t>پدیده رایج در این مکتب رهبری است و بر این اساس کلید موفقیت و قدرت سازمان بدست رهبران اجرایی قرار دارد. ویژگی این رهبران توانایی خلاقیت، نوآوری و شکار فرصت‌ها است. در این مکتب تمرکز بر فرصت‌های پیش رو است تا مسائل و مشکلات.</a:t>
            </a:r>
            <a:endParaRPr lang="en-US" sz="1900" dirty="0" smtClean="0">
              <a:cs typeface="B Mitra" pitchFamily="2" charset="-78"/>
            </a:endParaRPr>
          </a:p>
          <a:p>
            <a:pPr marL="0" indent="12700" algn="just">
              <a:lnSpc>
                <a:spcPct val="150000"/>
              </a:lnSpc>
              <a:buNone/>
            </a:pPr>
            <a:r>
              <a:rPr lang="fa-IR" sz="1900" dirty="0" smtClean="0">
                <a:cs typeface="B Mitra" pitchFamily="2" charset="-78"/>
              </a:rPr>
              <a:t>آغاز استراتژی در این مکتب دارای خصوصیاتی است که بر ابهام و عدم اطمینان محیطی استوار است. این مکتب نه تنها در فرایند شکل‌گیری استراتژی کاملا بر دیدگاه‌های رهبری تمرکز دارد، بلکه تاکید زیادی برجنبه‌های خطرپذیری و روحیه‌های فردی، قضاوت‌ها، تجربه‌ها، دانش، بصیرت و خواست مدیران دارد. </a:t>
            </a:r>
            <a:endParaRPr lang="en-US" sz="19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2700" algn="just">
              <a:buNone/>
            </a:pPr>
            <a:r>
              <a:rPr lang="fa-IR" sz="2000" dirty="0" smtClean="0">
                <a:cs typeface="B Mitra" pitchFamily="2" charset="-78"/>
              </a:rPr>
              <a:t>• این مکتب دیدگاهی از استراتژی را بعنوان یک دور‌نما (</a:t>
            </a:r>
            <a:r>
              <a:rPr lang="en-US" sz="2000" dirty="0" smtClean="0">
                <a:cs typeface="B Mitra" pitchFamily="2" charset="-78"/>
              </a:rPr>
              <a:t>Strategy as a Perspective</a:t>
            </a:r>
            <a:r>
              <a:rPr lang="fa-IR" sz="2000" dirty="0" smtClean="0">
                <a:cs typeface="B Mitra" pitchFamily="2" charset="-78"/>
              </a:rPr>
              <a:t>) مورد توجه قرار می‌دهد که به همراه تصویر (</a:t>
            </a:r>
            <a:r>
              <a:rPr lang="en-US" sz="2000" dirty="0" smtClean="0">
                <a:cs typeface="B Mitra" pitchFamily="2" charset="-78"/>
              </a:rPr>
              <a:t>Image</a:t>
            </a:r>
            <a:r>
              <a:rPr lang="fa-IR" sz="2000" dirty="0" smtClean="0">
                <a:cs typeface="B Mitra" pitchFamily="2" charset="-78"/>
              </a:rPr>
              <a:t>) و حس جهت یابی، چشم‌انداز را تشکیل می‌دهند.</a:t>
            </a:r>
            <a:endParaRPr lang="en-US" sz="2000" dirty="0" smtClean="0">
              <a:cs typeface="B Mitra" pitchFamily="2" charset="-78"/>
            </a:endParaRPr>
          </a:p>
          <a:p>
            <a:pPr marL="0" indent="12700" algn="just">
              <a:buNone/>
            </a:pPr>
            <a:r>
              <a:rPr lang="fa-IR" sz="2000" dirty="0" smtClean="0">
                <a:cs typeface="B Mitra" pitchFamily="2" charset="-78"/>
              </a:rPr>
              <a:t>• نکته محوری در این مکتب، چشم‌انداز است که در حقیقت یک نماد ذهنی از استراتژی بوده و در ذهن رهبر خلق شده و یا حداقل شکل گرفته است.</a:t>
            </a:r>
            <a:endParaRPr lang="en-US" sz="2000" dirty="0" smtClean="0">
              <a:cs typeface="B Mitra" pitchFamily="2" charset="-78"/>
            </a:endParaRPr>
          </a:p>
          <a:p>
            <a:pPr marL="0" indent="12700" algn="just">
              <a:buNone/>
            </a:pPr>
            <a:r>
              <a:rPr lang="fa-IR" sz="2000" dirty="0" smtClean="0">
                <a:cs typeface="B Mitra" pitchFamily="2" charset="-78"/>
              </a:rPr>
              <a:t>• در این مکتب، رشد هدف اصلی و برجسته در سازمان‏های کارآفرین است.</a:t>
            </a:r>
            <a:endParaRPr lang="en-US" sz="2000" dirty="0" smtClean="0">
              <a:cs typeface="B Mitra" pitchFamily="2" charset="-78"/>
            </a:endParaRPr>
          </a:p>
          <a:p>
            <a:pPr marL="0" indent="12700" algn="just">
              <a:buNone/>
            </a:pPr>
            <a:r>
              <a:rPr lang="fa-IR" sz="2000" dirty="0" smtClean="0">
                <a:cs typeface="B Mitra" pitchFamily="2" charset="-78"/>
              </a:rPr>
              <a:t>فرایند شکل‌گیری استراتژی در این مکتب بصورت نیمه آگاهانه می‌باشد که ریشه در تجربه‌ها و بصیرت رهبر دارد. استراتژی کارآفرینی هم از یک سو تعمدی و براساس تعمق و سنجش کارآفرین شکل می‌گیرد و در عین حال دارای شکلی معمولی و برآیندی است. </a:t>
            </a:r>
            <a:endParaRPr lang="en-US" sz="2000" dirty="0" smtClean="0">
              <a:cs typeface="B Mitra" pitchFamily="2" charset="-78"/>
            </a:endParaRPr>
          </a:p>
          <a:p>
            <a:pPr marL="0" indent="12700" algn="just">
              <a:buNone/>
            </a:pPr>
            <a:r>
              <a:rPr lang="fa-IR" sz="2000" dirty="0" smtClean="0">
                <a:cs typeface="B Mitra" pitchFamily="2" charset="-78"/>
              </a:rPr>
              <a:t>• تعمدی از این جهت که اصول و چارچوب آن کاملا توسط کارآفرین و ذهنیت‌های وی به شکل تعمدی شکل گرفته و </a:t>
            </a:r>
            <a:endParaRPr lang="en-US" sz="2000" dirty="0" smtClean="0">
              <a:cs typeface="B Mitra" pitchFamily="2" charset="-78"/>
            </a:endParaRPr>
          </a:p>
          <a:p>
            <a:pPr marL="0" indent="12700" algn="just">
              <a:buNone/>
            </a:pPr>
            <a:r>
              <a:rPr lang="fa-IR" sz="2000" dirty="0" smtClean="0">
                <a:cs typeface="B Mitra" pitchFamily="2" charset="-78"/>
              </a:rPr>
              <a:t>• معمولی از این جهت که اجزا این استراتژی در حین اجرا و براساس شرایط، ممکن است تغییر کند. </a:t>
            </a:r>
            <a:endParaRPr lang="en-US" sz="2000" dirty="0" smtClean="0">
              <a:cs typeface="B Mitra" pitchFamily="2" charset="-78"/>
            </a:endParaRPr>
          </a:p>
          <a:p>
            <a:pPr marL="0" indent="12700" algn="just">
              <a:buNone/>
            </a:pPr>
            <a:r>
              <a:rPr lang="fa-IR" sz="2000" dirty="0" smtClean="0">
                <a:cs typeface="B Mitra" pitchFamily="2" charset="-78"/>
              </a:rPr>
              <a:t>سازمان در این مکتب انعطاف‌پذیر بوده و می‌تواند براساس رهنمود‌های رهبر حرکت کند. استراتژی کارآفرینی با هدف ایجاد یک گوشه اختصاصی در محیط برای سازمان تدوین می‌شود. دراکر و مینتزبرگ از اندیشمندان این مکتب محسوب می‌شود. </a:t>
            </a:r>
            <a:endParaRPr lang="en-US" sz="2000" dirty="0" smtClean="0">
              <a:cs typeface="B Mitra" pitchFamily="2" charset="-78"/>
            </a:endParaRPr>
          </a:p>
          <a:p>
            <a:endParaRPr lang="en-US" sz="2000" dirty="0">
              <a:cs typeface="B Mitra"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fa-IR" sz="2000" b="1" dirty="0" smtClean="0">
                <a:cs typeface="B Mitra" pitchFamily="2" charset="-78"/>
              </a:rPr>
              <a:t>2. مکتب شناختی(ادراکی) </a:t>
            </a:r>
            <a:endParaRPr lang="en-US" sz="2000" dirty="0" smtClean="0">
              <a:cs typeface="B Mitra" pitchFamily="2" charset="-78"/>
            </a:endParaRPr>
          </a:p>
          <a:p>
            <a:pPr marL="0" indent="0" algn="just">
              <a:buNone/>
            </a:pPr>
            <a:r>
              <a:rPr lang="fa-IR" sz="2000" dirty="0" smtClean="0">
                <a:cs typeface="B Mitra" pitchFamily="2" charset="-78"/>
              </a:rPr>
              <a:t>در این مکتب استراتژی بعنوان یک نگرش مطرح شده و چگونگی ارتباط استراتژیست با اطلاعات محیطی را نشان می‏دهد. برمبنای این مکتب تنظیم استراتژی فرایندی اقتضایی است. با استناد به این مکتب می‌توان آنچه را که در ذهن افراد می‌گذرد را همانگونه که ایشان می‌اندیشند، مطرح ساخت. براساس این مکتب، شناخت یک فرایند ذهنی به منظور ساخت و توسعه استراتژی، همانند تفسیرهای خلاق، جهت به تصویرکشیدن واقع بینانه واقعیت‌ها صورت می‌گیرد.</a:t>
            </a:r>
            <a:endParaRPr lang="en-US" sz="2000" dirty="0" smtClean="0">
              <a:cs typeface="B Mitra" pitchFamily="2" charset="-78"/>
            </a:endParaRPr>
          </a:p>
          <a:p>
            <a:pPr marL="0" indent="0" algn="just">
              <a:buNone/>
            </a:pPr>
            <a:r>
              <a:rPr lang="fa-IR" sz="2000" dirty="0" smtClean="0">
                <a:cs typeface="B Mitra" pitchFamily="2" charset="-78"/>
              </a:rPr>
              <a:t>براساس این مکتب، راهبرد در ذهن استراتژیست شکل می‌گیرد و لذا راهبردها بعنوان چشم‌اندازها، شکل‌ها، مفاهیم، نقشه‌ها و چهارچوب‌هایی پدید می‌آیند که چگونگی برخورد مدیران با دروندادهای محیطی خود را شکل می‌دهند. </a:t>
            </a:r>
            <a:endParaRPr lang="en-US" sz="2000" dirty="0" smtClean="0">
              <a:cs typeface="B Mitra" pitchFamily="2" charset="-78"/>
            </a:endParaRPr>
          </a:p>
          <a:p>
            <a:pPr marL="0" indent="0" algn="just">
              <a:buNone/>
            </a:pPr>
            <a:r>
              <a:rPr lang="fa-IR" sz="2000" b="1" dirty="0" smtClean="0">
                <a:cs typeface="B Mitra" pitchFamily="2" charset="-78"/>
              </a:rPr>
              <a:t>3. مکتب یادگیری</a:t>
            </a:r>
            <a:endParaRPr lang="en-US" sz="2000" dirty="0" smtClean="0">
              <a:cs typeface="B Mitra" pitchFamily="2" charset="-78"/>
            </a:endParaRPr>
          </a:p>
          <a:p>
            <a:pPr marL="0" indent="0" algn="just">
              <a:buNone/>
            </a:pPr>
            <a:r>
              <a:rPr lang="fa-IR" sz="2000" dirty="0" smtClean="0">
                <a:cs typeface="B Mitra" pitchFamily="2" charset="-78"/>
              </a:rPr>
              <a:t>فرایند تنظیم استراتژی فرایندی توام با یادگیری عمومی است و لذا نیازی به اعمال قدرت و یا تحمیل استراتژی در کل سازمان نیست. در این مکتب، اینکه چه کسی به تنظیم استراتژی می‌پردازد، مهم نیست بلکه این موضوع که آنها چگونه این کار را انجام می‌دهند مهم است. این مکتب واقعیت‌هایی را که سازمان‌ها در شرایط پیچیده و پویا با آن مواجه هستند را دنبال می‌کند. </a:t>
            </a:r>
            <a:endParaRPr lang="en-US" sz="20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fa-IR" sz="2200" b="1" dirty="0" smtClean="0">
                <a:cs typeface="B Mitra" pitchFamily="2" charset="-78"/>
              </a:rPr>
              <a:t>4. مکتب قدرت‌گرایی </a:t>
            </a:r>
            <a:endParaRPr lang="en-US" sz="2200" dirty="0" smtClean="0">
              <a:cs typeface="B Mitra" pitchFamily="2" charset="-78"/>
            </a:endParaRPr>
          </a:p>
          <a:p>
            <a:pPr marL="0" indent="0" algn="just">
              <a:buNone/>
            </a:pPr>
            <a:r>
              <a:rPr lang="fa-IR" sz="2200" dirty="0" smtClean="0">
                <a:cs typeface="B Mitra" pitchFamily="2" charset="-78"/>
              </a:rPr>
              <a:t>براساس این مکتب شکل‌دهی استراتژی در قالب فرایند نقد و بررسی حاصل می‌شود. فرایند شکل‌دهی استراتژی از دیدگاه این مکتب، مدیریت، کنترل و جهت‌دهی مناسب قدرت‌های اعمال شده از جانب عوامل داخلی و خارجی است، به نحوی که منجر به تحقق اهداف سازمان شود. هدف از کاربرد کلمه قدرت در این مکتب توضیح و تشریح مراتب تأثیر و نفوذ می‌باشد که از دو حوزه داخلی و خارجی نشأت می‌گیرد. قدرت خرد قدرت‌های درون سازمان که به طرق مختلف مانند مقاومت در برابر تغییر، عدم توجه به قانون، تعارض و ... ظاهر می‌شود. قدرت کلان ناشی از اعمال قدرت عوامل خارجی و محیطی از جمله شرکت‌ها و سازمان‌های هم هدف (رقیب)، ذینفعان و....می‌باشد.</a:t>
            </a:r>
            <a:endParaRPr lang="en-US" sz="2200" dirty="0" smtClean="0">
              <a:cs typeface="B Mitra" pitchFamily="2" charset="-78"/>
            </a:endParaRPr>
          </a:p>
          <a:p>
            <a:pPr marL="0" indent="0" algn="just">
              <a:buNone/>
            </a:pPr>
            <a:r>
              <a:rPr lang="fa-IR" sz="2200" dirty="0" smtClean="0">
                <a:cs typeface="B Mitra" pitchFamily="2" charset="-78"/>
              </a:rPr>
              <a:t> </a:t>
            </a:r>
            <a:r>
              <a:rPr lang="fa-IR" sz="2200" b="1" dirty="0" smtClean="0">
                <a:cs typeface="B Mitra" pitchFamily="2" charset="-78"/>
              </a:rPr>
              <a:t>5. مکتب فرهنگی</a:t>
            </a:r>
            <a:endParaRPr lang="en-US" sz="2200" dirty="0" smtClean="0">
              <a:cs typeface="B Mitra" pitchFamily="2" charset="-78"/>
            </a:endParaRPr>
          </a:p>
          <a:p>
            <a:pPr marL="0" indent="0" algn="just">
              <a:buNone/>
            </a:pPr>
            <a:r>
              <a:rPr lang="fa-IR" sz="2200" dirty="0" smtClean="0">
                <a:cs typeface="B Mitra" pitchFamily="2" charset="-78"/>
              </a:rPr>
              <a:t>براساس این مکتب، ساخت استراتژی به مثابه یک فرایند که ریشه در نیروهای اجتماعی و فرهنگی دارد، معرفی می‌شود. در این مکتب، شکل‌گیری استراتژی حاصل توافق گروهی و آرمان مشترک سازمانی است. به عبارت دیگر ساخت استراتژی حاصل فرایند تعاملات اجتماعی است که بر پایه عقاید و درک مشترک اعضا سازمان بنا شده است. </a:t>
            </a:r>
            <a:endParaRPr lang="en-US" sz="2200" dirty="0" smtClean="0">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lnSpc>
                <a:spcPct val="150000"/>
              </a:lnSpc>
              <a:buNone/>
            </a:pPr>
            <a:r>
              <a:rPr lang="fa-IR" sz="2200" b="1" dirty="0" smtClean="0">
                <a:cs typeface="B Mitra" pitchFamily="2" charset="-78"/>
              </a:rPr>
              <a:t>6. مکتب محیطی</a:t>
            </a:r>
            <a:endParaRPr lang="en-US" sz="2200" dirty="0" smtClean="0">
              <a:cs typeface="B Mitra" pitchFamily="2" charset="-78"/>
            </a:endParaRPr>
          </a:p>
          <a:p>
            <a:pPr marL="0" indent="0" algn="just">
              <a:lnSpc>
                <a:spcPct val="150000"/>
              </a:lnSpc>
              <a:buNone/>
            </a:pPr>
            <a:r>
              <a:rPr lang="fa-IR" sz="2200" dirty="0" smtClean="0">
                <a:cs typeface="B Mitra" pitchFamily="2" charset="-78"/>
              </a:rPr>
              <a:t>تمرکز این مکتب بر نیروهایی است که در بیرون سازمان مجموعه را تحت تأثیر قرار می‌دهند. برخلاف مکاتب دیگر که از این نیروها بعنوان عوامل تأثیرگذار یاد می‌کنند، در این مکتب، عوامل خارجی بازیگران و نقش آفرینان اصلی صحنه هستند. بر مبنای این مکتب تغییرات و تحولات محیطی هستند که شکل‌گیری استراتژی را امکان‌پذیر ساخته و سازمان‌ها را مجبور به اتخاذ استراتژی صحیح می‌کند. سازمان‌ها آ‌ن کاری را انجام می‌دهند که محیط به ایشان دیکته می‌کند و این در حالی است که نتوانند بر محیط تأثیر گذار باشند.</a:t>
            </a:r>
            <a:endParaRPr lang="en-US" sz="22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 پارادایم تلفیقی</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12700" algn="just">
              <a:buNone/>
            </a:pPr>
            <a:r>
              <a:rPr lang="fa-IR" sz="2200" dirty="0" smtClean="0">
                <a:cs typeface="B Mitra" pitchFamily="2" charset="-78"/>
              </a:rPr>
              <a:t>این مکتب سعی در نزدیک کردن و در هم آمیختن مکاتب قبل دارد. در واقع این پارادایم فصل مشترک دو پارادایم قبل است. در این پارادایم به توسعه تفکر استراتژیک و رابطه آن با برنامه‌ریزی استراتژیک توجه می‌شود. </a:t>
            </a:r>
            <a:endParaRPr lang="en-US" sz="2200" dirty="0" smtClean="0">
              <a:cs typeface="B Mitra" pitchFamily="2" charset="-78"/>
            </a:endParaRPr>
          </a:p>
          <a:p>
            <a:pPr marL="0" indent="12700" algn="just">
              <a:buNone/>
            </a:pPr>
            <a:r>
              <a:rPr lang="fa-IR" sz="2200" dirty="0" smtClean="0">
                <a:cs typeface="B Mitra" pitchFamily="2" charset="-78"/>
              </a:rPr>
              <a:t>مشخصات مکتب (پارادایم) تلفیقی عبارتند از: </a:t>
            </a:r>
            <a:endParaRPr lang="en-US" sz="2200" dirty="0" smtClean="0">
              <a:cs typeface="B Mitra" pitchFamily="2" charset="-78"/>
            </a:endParaRPr>
          </a:p>
          <a:p>
            <a:pPr marL="0" indent="12700" algn="just">
              <a:buNone/>
            </a:pPr>
            <a:r>
              <a:rPr lang="fa-IR" sz="2200" dirty="0" smtClean="0">
                <a:cs typeface="B Mitra" pitchFamily="2" charset="-78"/>
              </a:rPr>
              <a:t>• در چهارچوب نگرش این پارادایم ضمن تأکید بر لزوم همخوانی و ایجاد توازن بین قوت‌ها و ضعف‌های سازمان و فرصت‌ها و تهدیدهای محیطی، تغییر عوامل محیطی و شکل‌دهی محیط مطابق اهداف و استراتژی‌های مورد نظر، ضروری است. </a:t>
            </a:r>
            <a:endParaRPr lang="en-US" sz="2200" dirty="0" smtClean="0">
              <a:cs typeface="B Mitra" pitchFamily="2" charset="-78"/>
            </a:endParaRPr>
          </a:p>
          <a:p>
            <a:pPr marL="0" indent="12700" algn="just">
              <a:buNone/>
            </a:pPr>
            <a:r>
              <a:rPr lang="fa-IR" sz="2200" dirty="0" smtClean="0">
                <a:cs typeface="B Mitra" pitchFamily="2" charset="-78"/>
              </a:rPr>
              <a:t>• ضمن اینکه چشم‌انداز، دیدگاه و ارزش‌های مدیران عالی تعیین کننده هستند، نقش کارکنان و واحدهای سازمانی هم در نقش نوآوران و خلاقانه اندیشدن‌های تغییر دهنده غیر قابل اجتناب است. </a:t>
            </a:r>
            <a:endParaRPr lang="en-US" sz="2200" dirty="0" smtClean="0">
              <a:cs typeface="B Mitra" pitchFamily="2" charset="-78"/>
            </a:endParaRPr>
          </a:p>
          <a:p>
            <a:pPr marL="0" indent="12700" algn="just">
              <a:buNone/>
            </a:pPr>
            <a:r>
              <a:rPr lang="fa-IR" sz="2200" dirty="0" smtClean="0">
                <a:cs typeface="B Mitra" pitchFamily="2" charset="-78"/>
              </a:rPr>
              <a:t>• در این طرز تفکر تحلیل‌های کلان همراه با تحلیل‌های خرد ملاک تصمیم‌گیری‌ها قرار می‌گیرند. </a:t>
            </a:r>
            <a:endParaRPr lang="en-US" sz="2200" dirty="0" smtClean="0">
              <a:cs typeface="B Mitra" pitchFamily="2" charset="-78"/>
            </a:endParaRPr>
          </a:p>
          <a:p>
            <a:pPr marL="0" indent="12700" algn="just">
              <a:buNone/>
            </a:pPr>
            <a:r>
              <a:rPr lang="fa-IR" sz="2200" dirty="0" smtClean="0">
                <a:cs typeface="B Mitra" pitchFamily="2" charset="-78"/>
              </a:rPr>
              <a:t>• رسالت‌ها و آرمان‌های تجویزی با واقع گرایی بیشتری تبیین و اجرا می‌شوند. </a:t>
            </a:r>
            <a:endParaRPr lang="en-US" sz="2200" dirty="0" smtClean="0">
              <a:cs typeface="B Mitra" pitchFamily="2" charset="-78"/>
            </a:endParaRPr>
          </a:p>
          <a:p>
            <a:pPr marL="0" indent="12700" algn="just">
              <a:buNone/>
            </a:pPr>
            <a:r>
              <a:rPr lang="fa-IR" sz="2200" dirty="0" smtClean="0">
                <a:cs typeface="B Mitra" pitchFamily="2" charset="-78"/>
              </a:rPr>
              <a:t>• مکاتب تلفیقی یک برخورد سیستمی – اقتضایی دور اندیشانه را توصیه می‌کنند. </a:t>
            </a:r>
            <a:endParaRPr lang="en-US" sz="2200" dirty="0" smtClean="0">
              <a:cs typeface="B Mitra" pitchFamily="2" charset="-78"/>
            </a:endParaRP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fa-IR" sz="2000" b="1" dirty="0" smtClean="0">
                <a:cs typeface="B Mitra" pitchFamily="2" charset="-78"/>
              </a:rPr>
              <a:t>مکتب پیکره بندی</a:t>
            </a:r>
            <a:endParaRPr lang="en-US" sz="2000" dirty="0" smtClean="0">
              <a:cs typeface="B Mitra" pitchFamily="2" charset="-78"/>
            </a:endParaRPr>
          </a:p>
          <a:p>
            <a:pPr marL="0" indent="0" algn="just">
              <a:buNone/>
            </a:pPr>
            <a:r>
              <a:rPr lang="fa-IR" sz="2000" dirty="0" smtClean="0">
                <a:cs typeface="B Mitra" pitchFamily="2" charset="-78"/>
              </a:rPr>
              <a:t>طرفداران مکتب به دنبال گونه‌ای مجتمع و یکپارچگی هستند و لذا اجزاء و عناصری از مکاتب گوناگون را به کار می‌گیرند. این مکتبه دو جنبه دارد. </a:t>
            </a:r>
            <a:endParaRPr lang="en-US" sz="2000" dirty="0" smtClean="0">
              <a:cs typeface="B Mitra" pitchFamily="2" charset="-78"/>
            </a:endParaRPr>
          </a:p>
          <a:p>
            <a:pPr marL="0" indent="0" algn="just">
              <a:buNone/>
            </a:pPr>
            <a:r>
              <a:rPr lang="fa-IR" sz="2000" dirty="0" smtClean="0">
                <a:cs typeface="B Mitra" pitchFamily="2" charset="-78"/>
              </a:rPr>
              <a:t>• یکی به حالت و وضعیت سازمان و محیط بیروی سازمانی بر‌می‌گردد که به شکل‌دهی معروف است. </a:t>
            </a:r>
            <a:endParaRPr lang="en-US" sz="2000" dirty="0" smtClean="0">
              <a:cs typeface="B Mitra" pitchFamily="2" charset="-78"/>
            </a:endParaRPr>
          </a:p>
          <a:p>
            <a:pPr marL="0" indent="0" algn="just">
              <a:buNone/>
            </a:pPr>
            <a:r>
              <a:rPr lang="fa-IR" sz="2000" dirty="0" smtClean="0">
                <a:cs typeface="B Mitra" pitchFamily="2" charset="-78"/>
              </a:rPr>
              <a:t>• جنبه دیگر مرتبط با فرایند اتخاذ استراتژی است که با واژه تدوین بیان می شود. </a:t>
            </a:r>
            <a:endParaRPr lang="en-US" sz="2000" dirty="0" smtClean="0">
              <a:cs typeface="B Mitra" pitchFamily="2" charset="-78"/>
            </a:endParaRPr>
          </a:p>
          <a:p>
            <a:pPr marL="0" indent="0" algn="just">
              <a:buNone/>
            </a:pPr>
            <a:r>
              <a:rPr lang="fa-IR" sz="2000" dirty="0" smtClean="0">
                <a:cs typeface="B Mitra" pitchFamily="2" charset="-78"/>
              </a:rPr>
              <a:t>اگر سازمان یک حالت وجودی را اتخاذ کند </a:t>
            </a:r>
            <a:endParaRPr lang="en-US" sz="2000" dirty="0" smtClean="0">
              <a:cs typeface="B Mitra" pitchFamily="2" charset="-78"/>
            </a:endParaRPr>
          </a:p>
          <a:p>
            <a:pPr marL="0" indent="0" algn="just">
              <a:buNone/>
            </a:pPr>
            <a:r>
              <a:rPr lang="fa-IR" sz="2000" dirty="0" smtClean="0">
                <a:cs typeface="B Mitra" pitchFamily="2" charset="-78"/>
              </a:rPr>
              <a:t>(جنبه اول) آنگاه ایجاد استراتژی، فرایند جهش از یک حالت به حالت دیگر است </a:t>
            </a:r>
            <a:endParaRPr lang="en-US" sz="2000" dirty="0" smtClean="0">
              <a:cs typeface="B Mitra" pitchFamily="2" charset="-78"/>
            </a:endParaRPr>
          </a:p>
          <a:p>
            <a:pPr marL="0" indent="0" algn="just">
              <a:buNone/>
            </a:pPr>
            <a:r>
              <a:rPr lang="fa-IR" sz="2000" dirty="0" smtClean="0">
                <a:cs typeface="B Mitra" pitchFamily="2" charset="-78"/>
              </a:rPr>
              <a:t>(جنبه دوم) لذا این مکتب از دو دیدگاه بحث می‌شود. دیدگاه اول در ارتباط با ابعاد مختلفی از یک سازمان است که تحت چه شرایطی خاص با هم ترکیب می‌شوند تا «حالت‌ها»، «مدل‌ها» یا «انواع مورد نظر» را ایجاد کنند. دیدگاه بعدی مربوط به این می‌شود که چگونه این حالات مختلف پشت سر هم چیده می‌شوند تا «مراحل» و چرخه‌های عمر سازمانی را تعیین کنند.</a:t>
            </a:r>
            <a:endParaRPr lang="en-US" sz="2000" dirty="0" smtClean="0">
              <a:cs typeface="B Mitra" pitchFamily="2" charset="-78"/>
            </a:endParaRP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نتیجه گیری</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lgn="just">
              <a:lnSpc>
                <a:spcPct val="150000"/>
              </a:lnSpc>
              <a:buNone/>
            </a:pPr>
            <a:r>
              <a:rPr lang="fa-IR" sz="2500" dirty="0" smtClean="0">
                <a:cs typeface="B Mitra" pitchFamily="2" charset="-78"/>
              </a:rPr>
              <a:t>مدیریت استراتژیک در سازمان ها قبل از هرچیز نیاز به شناختن و درک صحیح از سازمان و مسائل مبتلا به سازمان داشته تا بتواند در سایه ی رهبری هوشمندانه و استفاده از خلاقیت کارکنان و به اقتضای شرایط موجود و با استفاده از روش های مختلف اعمال مدیریت استراتژیک منجر به حداکثر سازی دست یابی به اهداف استراتژیک در سازمان ها گردد.</a:t>
            </a:r>
            <a:endParaRPr lang="en-US" sz="2500" dirty="0" smtClean="0">
              <a:cs typeface="B Mitra" pitchFamily="2" charset="-78"/>
            </a:endParaRPr>
          </a:p>
          <a:p>
            <a:pPr>
              <a:buNone/>
            </a:pPr>
            <a:r>
              <a:rPr lang="fa-IR" dirty="0" smtClean="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منابع</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nSpc>
                <a:spcPct val="150000"/>
              </a:lnSpc>
            </a:pPr>
            <a:r>
              <a:rPr lang="fa-IR" sz="2000" dirty="0" smtClean="0">
                <a:cs typeface="Titr" pitchFamily="2" charset="-78"/>
              </a:rPr>
              <a:t>1- علیرضا علی احمدی، نگرشی جامع بر مدیریت استراتژیک، 1387.</a:t>
            </a:r>
            <a:endParaRPr lang="en-US" sz="2000" dirty="0" smtClean="0">
              <a:cs typeface="Titr" pitchFamily="2" charset="-78"/>
            </a:endParaRPr>
          </a:p>
          <a:p>
            <a:pPr>
              <a:lnSpc>
                <a:spcPct val="150000"/>
              </a:lnSpc>
            </a:pPr>
            <a:r>
              <a:rPr lang="fa-IR" sz="2000" dirty="0" smtClean="0">
                <a:cs typeface="Titr" pitchFamily="2" charset="-78"/>
              </a:rPr>
              <a:t>2- محمد آهنچی، مدیرت استراتژیک، مجله شمارة 2، 1375.</a:t>
            </a:r>
            <a:endParaRPr lang="en-US" sz="2000" dirty="0" smtClean="0">
              <a:cs typeface="Titr" pitchFamily="2" charset="-78"/>
            </a:endParaRPr>
          </a:p>
          <a:p>
            <a:pPr>
              <a:lnSpc>
                <a:spcPct val="150000"/>
              </a:lnSpc>
            </a:pPr>
            <a:r>
              <a:rPr lang="fa-IR" sz="2000" dirty="0" smtClean="0">
                <a:cs typeface="Titr" pitchFamily="2" charset="-78"/>
              </a:rPr>
              <a:t>3- </a:t>
            </a:r>
            <a:r>
              <a:rPr lang="fa-IR" sz="1900" dirty="0" smtClean="0">
                <a:cs typeface="Titr" pitchFamily="2" charset="-78"/>
              </a:rPr>
              <a:t>میثاق مدیران ، مکاتب برنامه‌ریزی و درس‌هایی از تکامل پارادایم، 1384 ، شماره 3.</a:t>
            </a:r>
            <a:endParaRPr lang="en-US" sz="1900" dirty="0" smtClean="0">
              <a:cs typeface="Titr" pitchFamily="2" charset="-78"/>
            </a:endParaRPr>
          </a:p>
          <a:p>
            <a:pPr>
              <a:lnSpc>
                <a:spcPct val="150000"/>
              </a:lnSpc>
            </a:pPr>
            <a:r>
              <a:rPr lang="fa-IR" sz="2000" dirty="0" smtClean="0">
                <a:cs typeface="Titr" pitchFamily="2" charset="-78"/>
              </a:rPr>
              <a:t>4- هنری مینتزبرگ و همکاران، ترجمه: محمود احمدپور و علی شائمی، 1998 .</a:t>
            </a:r>
            <a:endParaRPr lang="en-US" sz="2000" dirty="0" smtClean="0">
              <a:cs typeface="Titr" pitchFamily="2" charset="-78"/>
            </a:endParaRPr>
          </a:p>
          <a:p>
            <a:pPr>
              <a:lnSpc>
                <a:spcPct val="150000"/>
              </a:lnSpc>
            </a:pPr>
            <a:r>
              <a:rPr lang="fa-IR" sz="2000" dirty="0" smtClean="0">
                <a:cs typeface="Titr" pitchFamily="2" charset="-78"/>
              </a:rPr>
              <a:t>5- فریبا مرادی، نگاهی جامع به مدیریت استراتژیک، 1390.</a:t>
            </a:r>
            <a:endParaRPr lang="en-US" sz="2000" dirty="0" smtClean="0">
              <a:cs typeface="Titr" pitchFamily="2" charset="-78"/>
            </a:endParaRPr>
          </a:p>
          <a:p>
            <a:pPr>
              <a:lnSpc>
                <a:spcPct val="150000"/>
              </a:lnSpc>
            </a:pPr>
            <a:r>
              <a:rPr lang="fa-IR" sz="2000" dirty="0" smtClean="0">
                <a:cs typeface="Titr" pitchFamily="2" charset="-78"/>
              </a:rPr>
              <a:t>6-فاطمه دیده ور، چرخه پارادایم</a:t>
            </a:r>
            <a:endParaRPr lang="en-US" sz="2000" dirty="0" smtClean="0">
              <a:cs typeface="Titr" pitchFamily="2" charset="-78"/>
            </a:endParaRP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468313" y="5410200"/>
            <a:ext cx="1008062" cy="1150938"/>
          </a:xfrm>
          <a:prstGeom prst="rect">
            <a:avLst/>
          </a:prstGeom>
          <a:noFill/>
          <a:ln w="9525">
            <a:noFill/>
            <a:round/>
            <a:headEnd/>
            <a:tailEnd/>
          </a:ln>
          <a:effectLst/>
        </p:spPr>
      </p:pic>
      <p:pic>
        <p:nvPicPr>
          <p:cNvPr id="4099" name="Picture 3"/>
          <p:cNvPicPr>
            <a:picLocks noChangeAspect="1" noChangeArrowheads="1"/>
          </p:cNvPicPr>
          <p:nvPr/>
        </p:nvPicPr>
        <p:blipFill>
          <a:blip r:embed="rId3"/>
          <a:srcRect/>
          <a:stretch>
            <a:fillRect/>
          </a:stretch>
        </p:blipFill>
        <p:spPr bwMode="auto">
          <a:xfrm>
            <a:off x="2195513" y="5486400"/>
            <a:ext cx="935037" cy="1074738"/>
          </a:xfrm>
          <a:prstGeom prst="rect">
            <a:avLst/>
          </a:prstGeom>
          <a:noFill/>
          <a:ln w="9525">
            <a:noFill/>
            <a:round/>
            <a:headEnd/>
            <a:tailEnd/>
          </a:ln>
          <a:effectLst/>
        </p:spPr>
      </p:pic>
      <p:pic>
        <p:nvPicPr>
          <p:cNvPr id="4100" name="Picture 4"/>
          <p:cNvPicPr>
            <a:picLocks noChangeAspect="1" noChangeArrowheads="1"/>
          </p:cNvPicPr>
          <p:nvPr/>
        </p:nvPicPr>
        <p:blipFill>
          <a:blip r:embed="rId3"/>
          <a:srcRect/>
          <a:stretch>
            <a:fillRect/>
          </a:stretch>
        </p:blipFill>
        <p:spPr bwMode="auto">
          <a:xfrm>
            <a:off x="3352800" y="4495800"/>
            <a:ext cx="1008063" cy="1127125"/>
          </a:xfrm>
          <a:prstGeom prst="rect">
            <a:avLst/>
          </a:prstGeom>
          <a:noFill/>
          <a:ln w="9525">
            <a:noFill/>
            <a:round/>
            <a:headEnd/>
            <a:tailEnd/>
          </a:ln>
          <a:effectLst/>
        </p:spPr>
      </p:pic>
      <p:pic>
        <p:nvPicPr>
          <p:cNvPr id="4101" name="Picture 5"/>
          <p:cNvPicPr>
            <a:picLocks noChangeAspect="1" noChangeArrowheads="1"/>
          </p:cNvPicPr>
          <p:nvPr/>
        </p:nvPicPr>
        <p:blipFill>
          <a:blip r:embed="rId3"/>
          <a:srcRect/>
          <a:stretch>
            <a:fillRect/>
          </a:stretch>
        </p:blipFill>
        <p:spPr bwMode="auto">
          <a:xfrm>
            <a:off x="6516688" y="4648200"/>
            <a:ext cx="1008062" cy="1265238"/>
          </a:xfrm>
          <a:prstGeom prst="rect">
            <a:avLst/>
          </a:prstGeom>
          <a:noFill/>
          <a:ln w="9525">
            <a:noFill/>
            <a:round/>
            <a:headEnd/>
            <a:tailEnd/>
          </a:ln>
          <a:effectLst/>
        </p:spPr>
      </p:pic>
      <p:pic>
        <p:nvPicPr>
          <p:cNvPr id="4102" name="Picture 6"/>
          <p:cNvPicPr>
            <a:picLocks noChangeAspect="1" noChangeArrowheads="1"/>
          </p:cNvPicPr>
          <p:nvPr/>
        </p:nvPicPr>
        <p:blipFill>
          <a:blip r:embed="rId3"/>
          <a:srcRect/>
          <a:stretch>
            <a:fillRect/>
          </a:stretch>
        </p:blipFill>
        <p:spPr bwMode="auto">
          <a:xfrm>
            <a:off x="7812088" y="5334000"/>
            <a:ext cx="1149350" cy="1308100"/>
          </a:xfrm>
          <a:prstGeom prst="rect">
            <a:avLst/>
          </a:prstGeom>
          <a:noFill/>
          <a:ln w="9525">
            <a:noFill/>
            <a:round/>
            <a:headEnd/>
            <a:tailEnd/>
          </a:ln>
          <a:effectLst/>
        </p:spPr>
      </p:pic>
      <p:grpSp>
        <p:nvGrpSpPr>
          <p:cNvPr id="2" name="Group 7"/>
          <p:cNvGrpSpPr>
            <a:grpSpLocks/>
          </p:cNvGrpSpPr>
          <p:nvPr/>
        </p:nvGrpSpPr>
        <p:grpSpPr bwMode="auto">
          <a:xfrm>
            <a:off x="3886200" y="2578100"/>
            <a:ext cx="2214563" cy="3941763"/>
            <a:chOff x="2448" y="1624"/>
            <a:chExt cx="1395" cy="2483"/>
          </a:xfrm>
        </p:grpSpPr>
        <p:pic>
          <p:nvPicPr>
            <p:cNvPr id="14345" name="Picture 8"/>
            <p:cNvPicPr>
              <a:picLocks noChangeAspect="1" noChangeArrowheads="1"/>
            </p:cNvPicPr>
            <p:nvPr/>
          </p:nvPicPr>
          <p:blipFill>
            <a:blip r:embed="rId4"/>
            <a:srcRect/>
            <a:stretch>
              <a:fillRect/>
            </a:stretch>
          </p:blipFill>
          <p:spPr bwMode="auto">
            <a:xfrm rot="1080000">
              <a:off x="3070" y="1679"/>
              <a:ext cx="412" cy="352"/>
            </a:xfrm>
            <a:prstGeom prst="rect">
              <a:avLst/>
            </a:prstGeom>
            <a:noFill/>
            <a:ln w="9525">
              <a:noFill/>
              <a:round/>
              <a:headEnd/>
              <a:tailEnd/>
            </a:ln>
            <a:effectLst/>
          </p:spPr>
        </p:pic>
        <p:pic>
          <p:nvPicPr>
            <p:cNvPr id="14346" name="Picture 9"/>
            <p:cNvPicPr>
              <a:picLocks noChangeAspect="1" noChangeArrowheads="1"/>
            </p:cNvPicPr>
            <p:nvPr/>
          </p:nvPicPr>
          <p:blipFill>
            <a:blip r:embed="rId5"/>
            <a:srcRect/>
            <a:stretch>
              <a:fillRect/>
            </a:stretch>
          </p:blipFill>
          <p:spPr bwMode="auto">
            <a:xfrm>
              <a:off x="2448" y="1942"/>
              <a:ext cx="1396" cy="2166"/>
            </a:xfrm>
            <a:prstGeom prst="rect">
              <a:avLst/>
            </a:prstGeom>
            <a:noFill/>
            <a:ln w="9525">
              <a:noFill/>
              <a:round/>
              <a:headEnd/>
              <a:tailEnd/>
            </a:ln>
            <a:effectLst/>
          </p:spPr>
        </p:pic>
      </p:grpSp>
      <p:sp>
        <p:nvSpPr>
          <p:cNvPr id="4107" name="Rectangle 11"/>
          <p:cNvSpPr>
            <a:spLocks noChangeArrowheads="1"/>
          </p:cNvSpPr>
          <p:nvPr/>
        </p:nvSpPr>
        <p:spPr bwMode="auto">
          <a:xfrm>
            <a:off x="357158" y="1323068"/>
            <a:ext cx="7143800" cy="710067"/>
          </a:xfrm>
          <a:prstGeom prst="rect">
            <a:avLst/>
          </a:prstGeom>
          <a:solidFill>
            <a:schemeClr val="hlink"/>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گروهی از دانشمندان پنج میمون را در یک قفس قرار دادند. در وسط این قفس پله ای وجود داشت که در بالای آن تعدادی موز قرار داده بودند. </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fill="hold" nodeType="withEffect">
                                  <p:stCondLst>
                                    <p:cond delay="0"/>
                                  </p:stCondLst>
                                  <p:childTnLst>
                                    <p:animRot by="21600000">
                                      <p:cBhvr additive="repl">
                                        <p:cTn id="6" dur="2000" fill="hold"/>
                                        <p:tgtEl>
                                          <p:spTgt spid="4098"/>
                                        </p:tgtEl>
                                        <p:attrNameLst>
                                          <p:attrName>r</p:attrName>
                                        </p:attrNameLst>
                                      </p:cBhvr>
                                    </p:animRot>
                                  </p:childTnLst>
                                </p:cTn>
                              </p:par>
                              <p:par>
                                <p:cTn id="7" presetID="8" presetClass="emph" fill="hold" nodeType="withEffect">
                                  <p:stCondLst>
                                    <p:cond delay="0"/>
                                  </p:stCondLst>
                                  <p:childTnLst>
                                    <p:animRot by="21600000">
                                      <p:cBhvr additive="repl">
                                        <p:cTn id="8" dur="2000" fill="hold"/>
                                        <p:tgtEl>
                                          <p:spTgt spid="4099"/>
                                        </p:tgtEl>
                                        <p:attrNameLst>
                                          <p:attrName>r</p:attrName>
                                        </p:attrNameLst>
                                      </p:cBhvr>
                                    </p:animRot>
                                  </p:childTnLst>
                                </p:cTn>
                              </p:par>
                              <p:par>
                                <p:cTn id="9" presetID="8" presetClass="emph" fill="hold" nodeType="withEffect">
                                  <p:stCondLst>
                                    <p:cond delay="0"/>
                                  </p:stCondLst>
                                  <p:childTnLst>
                                    <p:animRot by="21600000">
                                      <p:cBhvr additive="repl">
                                        <p:cTn id="10" dur="2000" fill="hold"/>
                                        <p:tgtEl>
                                          <p:spTgt spid="4100"/>
                                        </p:tgtEl>
                                        <p:attrNameLst>
                                          <p:attrName>r</p:attrName>
                                        </p:attrNameLst>
                                      </p:cBhvr>
                                    </p:animRot>
                                  </p:childTnLst>
                                </p:cTn>
                              </p:par>
                              <p:par>
                                <p:cTn id="11" presetID="8" presetClass="emph" fill="hold" nodeType="withEffect">
                                  <p:stCondLst>
                                    <p:cond delay="0"/>
                                  </p:stCondLst>
                                  <p:childTnLst>
                                    <p:animRot by="21600000">
                                      <p:cBhvr additive="repl">
                                        <p:cTn id="12" dur="2000" fill="hold"/>
                                        <p:tgtEl>
                                          <p:spTgt spid="4101"/>
                                        </p:tgtEl>
                                        <p:attrNameLst>
                                          <p:attrName>r</p:attrName>
                                        </p:attrNameLst>
                                      </p:cBhvr>
                                    </p:animRot>
                                  </p:childTnLst>
                                </p:cTn>
                              </p:par>
                              <p:par>
                                <p:cTn id="13" presetID="8" presetClass="emph" fill="hold" nodeType="withEffect">
                                  <p:stCondLst>
                                    <p:cond delay="0"/>
                                  </p:stCondLst>
                                  <p:childTnLst>
                                    <p:animRot by="21600000">
                                      <p:cBhvr additive="repl">
                                        <p:cTn id="14" dur="2000" fill="hold"/>
                                        <p:tgtEl>
                                          <p:spTgt spid="4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3"/>
          <p:cNvSpPr>
            <a:spLocks noChangeArrowheads="1" noChangeShapeType="1" noTextEdit="1"/>
          </p:cNvSpPr>
          <p:nvPr/>
        </p:nvSpPr>
        <p:spPr bwMode="gray">
          <a:xfrm>
            <a:off x="3886200" y="2819400"/>
            <a:ext cx="4648200" cy="609600"/>
          </a:xfrm>
          <a:prstGeom prst="rect">
            <a:avLst/>
          </a:prstGeom>
        </p:spPr>
        <p:txBody>
          <a:bodyPr wrap="none" fromWordArt="1">
            <a:prstTxWarp prst="textDeflate">
              <a:avLst>
                <a:gd name="adj" fmla="val 0"/>
              </a:avLst>
            </a:prstTxWarp>
          </a:bodyPr>
          <a:lstStyle/>
          <a:p>
            <a:pPr algn="ctr" rtl="1"/>
            <a:r>
              <a:rPr lang="fa-IR" sz="5400" b="1" kern="1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mn-cs"/>
                <a:ea typeface="+mn-cs"/>
              </a:rPr>
              <a:t>با تشکر از توجه شما</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381000" y="4876800"/>
            <a:ext cx="1008063" cy="1208088"/>
          </a:xfrm>
          <a:prstGeom prst="rect">
            <a:avLst/>
          </a:prstGeom>
          <a:noFill/>
          <a:ln w="9525">
            <a:noFill/>
            <a:round/>
            <a:headEnd/>
            <a:tailEnd/>
          </a:ln>
          <a:effectLst/>
        </p:spPr>
      </p:pic>
      <p:pic>
        <p:nvPicPr>
          <p:cNvPr id="5122" name="Picture 2"/>
          <p:cNvPicPr>
            <a:picLocks noChangeAspect="1" noChangeArrowheads="1"/>
          </p:cNvPicPr>
          <p:nvPr/>
        </p:nvPicPr>
        <p:blipFill>
          <a:blip r:embed="rId3"/>
          <a:srcRect/>
          <a:stretch>
            <a:fillRect/>
          </a:stretch>
        </p:blipFill>
        <p:spPr bwMode="auto">
          <a:xfrm>
            <a:off x="3657600" y="4724400"/>
            <a:ext cx="935038" cy="1066800"/>
          </a:xfrm>
          <a:prstGeom prst="rect">
            <a:avLst/>
          </a:prstGeom>
          <a:noFill/>
          <a:ln w="9525">
            <a:noFill/>
            <a:round/>
            <a:headEnd/>
            <a:tailEnd/>
          </a:ln>
          <a:effectLst/>
        </p:spPr>
      </p:pic>
      <p:pic>
        <p:nvPicPr>
          <p:cNvPr id="5123" name="Picture 3"/>
          <p:cNvPicPr>
            <a:picLocks noChangeAspect="1" noChangeArrowheads="1"/>
          </p:cNvPicPr>
          <p:nvPr/>
        </p:nvPicPr>
        <p:blipFill>
          <a:blip r:embed="rId3"/>
          <a:srcRect/>
          <a:stretch>
            <a:fillRect/>
          </a:stretch>
        </p:blipFill>
        <p:spPr bwMode="auto">
          <a:xfrm>
            <a:off x="2590800" y="5257800"/>
            <a:ext cx="1008063" cy="1203325"/>
          </a:xfrm>
          <a:prstGeom prst="rect">
            <a:avLst/>
          </a:prstGeom>
          <a:noFill/>
          <a:ln w="9525">
            <a:noFill/>
            <a:round/>
            <a:headEnd/>
            <a:tailEnd/>
          </a:ln>
          <a:effectLst/>
        </p:spPr>
      </p:pic>
      <p:pic>
        <p:nvPicPr>
          <p:cNvPr id="5124" name="Picture 4"/>
          <p:cNvPicPr>
            <a:picLocks noChangeAspect="1" noChangeArrowheads="1"/>
          </p:cNvPicPr>
          <p:nvPr/>
        </p:nvPicPr>
        <p:blipFill>
          <a:blip r:embed="rId3"/>
          <a:srcRect/>
          <a:stretch>
            <a:fillRect/>
          </a:stretch>
        </p:blipFill>
        <p:spPr bwMode="auto">
          <a:xfrm>
            <a:off x="1676400" y="4572000"/>
            <a:ext cx="1149350" cy="1371600"/>
          </a:xfrm>
          <a:prstGeom prst="rect">
            <a:avLst/>
          </a:prstGeom>
          <a:noFill/>
          <a:ln w="9525">
            <a:noFill/>
            <a:round/>
            <a:headEnd/>
            <a:tailEnd/>
          </a:ln>
          <a:effectLst/>
        </p:spPr>
      </p:pic>
      <p:pic>
        <p:nvPicPr>
          <p:cNvPr id="15366" name="Picture 6"/>
          <p:cNvPicPr>
            <a:picLocks noChangeAspect="1" noChangeArrowheads="1"/>
          </p:cNvPicPr>
          <p:nvPr/>
        </p:nvPicPr>
        <p:blipFill>
          <a:blip r:embed="rId4"/>
          <a:srcRect/>
          <a:stretch>
            <a:fillRect/>
          </a:stretch>
        </p:blipFill>
        <p:spPr bwMode="auto">
          <a:xfrm rot="10800000">
            <a:off x="1981200" y="2462213"/>
            <a:ext cx="2133600" cy="1868487"/>
          </a:xfrm>
          <a:prstGeom prst="rect">
            <a:avLst/>
          </a:prstGeom>
          <a:noFill/>
          <a:ln w="9525">
            <a:noFill/>
            <a:round/>
            <a:headEnd/>
            <a:tailEnd/>
          </a:ln>
          <a:effectLst/>
        </p:spPr>
      </p:pic>
      <p:grpSp>
        <p:nvGrpSpPr>
          <p:cNvPr id="2" name="Group 7"/>
          <p:cNvGrpSpPr>
            <a:grpSpLocks/>
          </p:cNvGrpSpPr>
          <p:nvPr/>
        </p:nvGrpSpPr>
        <p:grpSpPr bwMode="auto">
          <a:xfrm>
            <a:off x="4572000" y="2501900"/>
            <a:ext cx="2214563" cy="3941763"/>
            <a:chOff x="2880" y="1576"/>
            <a:chExt cx="1395" cy="2483"/>
          </a:xfrm>
        </p:grpSpPr>
        <p:pic>
          <p:nvPicPr>
            <p:cNvPr id="15370" name="Picture 8"/>
            <p:cNvPicPr>
              <a:picLocks noChangeAspect="1" noChangeArrowheads="1"/>
            </p:cNvPicPr>
            <p:nvPr/>
          </p:nvPicPr>
          <p:blipFill>
            <a:blip r:embed="rId5"/>
            <a:srcRect/>
            <a:stretch>
              <a:fillRect/>
            </a:stretch>
          </p:blipFill>
          <p:spPr bwMode="auto">
            <a:xfrm rot="1080000">
              <a:off x="3502" y="1631"/>
              <a:ext cx="412" cy="352"/>
            </a:xfrm>
            <a:prstGeom prst="rect">
              <a:avLst/>
            </a:prstGeom>
            <a:noFill/>
            <a:ln w="9525">
              <a:noFill/>
              <a:round/>
              <a:headEnd/>
              <a:tailEnd/>
            </a:ln>
            <a:effectLst/>
          </p:spPr>
        </p:pic>
        <p:pic>
          <p:nvPicPr>
            <p:cNvPr id="15371" name="Picture 9"/>
            <p:cNvPicPr>
              <a:picLocks noChangeAspect="1" noChangeArrowheads="1"/>
            </p:cNvPicPr>
            <p:nvPr/>
          </p:nvPicPr>
          <p:blipFill>
            <a:blip r:embed="rId6"/>
            <a:srcRect/>
            <a:stretch>
              <a:fillRect/>
            </a:stretch>
          </p:blipFill>
          <p:spPr bwMode="auto">
            <a:xfrm>
              <a:off x="2880" y="1894"/>
              <a:ext cx="1396" cy="2166"/>
            </a:xfrm>
            <a:prstGeom prst="rect">
              <a:avLst/>
            </a:prstGeom>
            <a:noFill/>
            <a:ln w="9525">
              <a:noFill/>
              <a:round/>
              <a:headEnd/>
              <a:tailEnd/>
            </a:ln>
            <a:effectLst/>
          </p:spPr>
        </p:pic>
      </p:grpSp>
      <p:pic>
        <p:nvPicPr>
          <p:cNvPr id="5130" name="Picture 10"/>
          <p:cNvPicPr>
            <a:picLocks noChangeAspect="1" noChangeArrowheads="1"/>
          </p:cNvPicPr>
          <p:nvPr/>
        </p:nvPicPr>
        <p:blipFill>
          <a:blip r:embed="rId3"/>
          <a:srcRect/>
          <a:stretch>
            <a:fillRect/>
          </a:stretch>
        </p:blipFill>
        <p:spPr bwMode="auto">
          <a:xfrm>
            <a:off x="5943600" y="2971800"/>
            <a:ext cx="1008063" cy="1208088"/>
          </a:xfrm>
          <a:prstGeom prst="rect">
            <a:avLst/>
          </a:prstGeom>
          <a:noFill/>
          <a:ln w="9525">
            <a:noFill/>
            <a:round/>
            <a:headEnd/>
            <a:tailEnd/>
          </a:ln>
          <a:effectLst/>
        </p:spPr>
      </p:pic>
      <p:sp>
        <p:nvSpPr>
          <p:cNvPr id="5132" name="Rectangle 12"/>
          <p:cNvSpPr>
            <a:spLocks noChangeArrowheads="1"/>
          </p:cNvSpPr>
          <p:nvPr/>
        </p:nvSpPr>
        <p:spPr bwMode="auto">
          <a:xfrm>
            <a:off x="285720" y="1357298"/>
            <a:ext cx="7215206" cy="710067"/>
          </a:xfrm>
          <a:prstGeom prst="rect">
            <a:avLst/>
          </a:prstGeom>
          <a:solidFill>
            <a:schemeClr val="hlink"/>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هر وقت که یکی از میمون ها به بالای پله می رفت، دانشمندان بقیه میمون ها را با آب سرد خیس می کردند. </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fill="hold" nodeType="withEffect">
                                  <p:stCondLst>
                                    <p:cond delay="0"/>
                                  </p:stCondLst>
                                  <p:childTnLst>
                                    <p:animRot by="21600000">
                                      <p:cBhvr additive="repl">
                                        <p:cTn id="6" dur="2000" fill="hold"/>
                                        <p:tgtEl>
                                          <p:spTgt spid="5121"/>
                                        </p:tgtEl>
                                        <p:attrNameLst>
                                          <p:attrName>r</p:attrName>
                                        </p:attrNameLst>
                                      </p:cBhvr>
                                    </p:animRot>
                                  </p:childTnLst>
                                </p:cTn>
                              </p:par>
                              <p:par>
                                <p:cTn id="7" presetID="8" presetClass="emph" fill="hold" nodeType="withEffect">
                                  <p:stCondLst>
                                    <p:cond delay="0"/>
                                  </p:stCondLst>
                                  <p:childTnLst>
                                    <p:animRot by="21600000">
                                      <p:cBhvr additive="repl">
                                        <p:cTn id="8" dur="2000" fill="hold"/>
                                        <p:tgtEl>
                                          <p:spTgt spid="5122"/>
                                        </p:tgtEl>
                                        <p:attrNameLst>
                                          <p:attrName>r</p:attrName>
                                        </p:attrNameLst>
                                      </p:cBhvr>
                                    </p:animRot>
                                  </p:childTnLst>
                                </p:cTn>
                              </p:par>
                              <p:par>
                                <p:cTn id="9" presetID="8" presetClass="emph" fill="hold" nodeType="withEffect">
                                  <p:stCondLst>
                                    <p:cond delay="0"/>
                                  </p:stCondLst>
                                  <p:childTnLst>
                                    <p:animRot by="21600000">
                                      <p:cBhvr additive="repl">
                                        <p:cTn id="10" dur="2000" fill="hold"/>
                                        <p:tgtEl>
                                          <p:spTgt spid="5123"/>
                                        </p:tgtEl>
                                        <p:attrNameLst>
                                          <p:attrName>r</p:attrName>
                                        </p:attrNameLst>
                                      </p:cBhvr>
                                    </p:animRot>
                                  </p:childTnLst>
                                </p:cTn>
                              </p:par>
                              <p:par>
                                <p:cTn id="11" presetID="8" presetClass="emph" fill="hold" nodeType="withEffect">
                                  <p:stCondLst>
                                    <p:cond delay="0"/>
                                  </p:stCondLst>
                                  <p:childTnLst>
                                    <p:animRot by="21600000">
                                      <p:cBhvr additive="repl">
                                        <p:cTn id="12" dur="2000" fill="hold"/>
                                        <p:tgtEl>
                                          <p:spTgt spid="5124"/>
                                        </p:tgtEl>
                                        <p:attrNameLst>
                                          <p:attrName>r</p:attrName>
                                        </p:attrNameLst>
                                      </p:cBhvr>
                                    </p:animRot>
                                  </p:childTnLst>
                                </p:cTn>
                              </p:par>
                              <p:par>
                                <p:cTn id="13" presetID="8" presetClass="emph" fill="hold" nodeType="withEffect">
                                  <p:stCondLst>
                                    <p:cond delay="0"/>
                                  </p:stCondLst>
                                  <p:childTnLst>
                                    <p:animRot by="21600000">
                                      <p:cBhvr additive="repl">
                                        <p:cTn id="14" dur="2000" fill="hold"/>
                                        <p:tgtEl>
                                          <p:spTgt spid="5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5715000" y="4648200"/>
            <a:ext cx="935038" cy="1123950"/>
          </a:xfrm>
          <a:prstGeom prst="rect">
            <a:avLst/>
          </a:prstGeom>
          <a:noFill/>
          <a:ln w="9525">
            <a:noFill/>
            <a:round/>
            <a:headEnd/>
            <a:tailEnd/>
          </a:ln>
          <a:effectLst/>
        </p:spPr>
      </p:pic>
      <p:pic>
        <p:nvPicPr>
          <p:cNvPr id="6146" name="Picture 2"/>
          <p:cNvPicPr>
            <a:picLocks noChangeAspect="1" noChangeArrowheads="1"/>
          </p:cNvPicPr>
          <p:nvPr/>
        </p:nvPicPr>
        <p:blipFill>
          <a:blip r:embed="rId3"/>
          <a:srcRect/>
          <a:stretch>
            <a:fillRect/>
          </a:stretch>
        </p:blipFill>
        <p:spPr bwMode="auto">
          <a:xfrm>
            <a:off x="6324600" y="3733800"/>
            <a:ext cx="1008063" cy="1127125"/>
          </a:xfrm>
          <a:prstGeom prst="rect">
            <a:avLst/>
          </a:prstGeom>
          <a:noFill/>
          <a:ln w="9525">
            <a:noFill/>
            <a:round/>
            <a:headEnd/>
            <a:tailEnd/>
          </a:ln>
          <a:effectLst/>
        </p:spPr>
      </p:pic>
      <p:pic>
        <p:nvPicPr>
          <p:cNvPr id="6147" name="Picture 3"/>
          <p:cNvPicPr>
            <a:picLocks noChangeAspect="1" noChangeArrowheads="1"/>
          </p:cNvPicPr>
          <p:nvPr/>
        </p:nvPicPr>
        <p:blipFill>
          <a:blip r:embed="rId3"/>
          <a:srcRect/>
          <a:stretch>
            <a:fillRect/>
          </a:stretch>
        </p:blipFill>
        <p:spPr bwMode="auto">
          <a:xfrm>
            <a:off x="4191000" y="4876800"/>
            <a:ext cx="1152525" cy="1411288"/>
          </a:xfrm>
          <a:prstGeom prst="rect">
            <a:avLst/>
          </a:prstGeom>
          <a:noFill/>
          <a:ln w="9525">
            <a:noFill/>
            <a:round/>
            <a:headEnd/>
            <a:tailEnd/>
          </a:ln>
          <a:effectLst/>
        </p:spPr>
      </p:pic>
      <p:pic>
        <p:nvPicPr>
          <p:cNvPr id="6148" name="Picture 4"/>
          <p:cNvPicPr>
            <a:picLocks noChangeAspect="1" noChangeArrowheads="1"/>
          </p:cNvPicPr>
          <p:nvPr/>
        </p:nvPicPr>
        <p:blipFill>
          <a:blip r:embed="rId3"/>
          <a:srcRect/>
          <a:stretch>
            <a:fillRect/>
          </a:stretch>
        </p:blipFill>
        <p:spPr bwMode="auto">
          <a:xfrm>
            <a:off x="4876800" y="3962400"/>
            <a:ext cx="1149350" cy="1357313"/>
          </a:xfrm>
          <a:prstGeom prst="rect">
            <a:avLst/>
          </a:prstGeom>
          <a:noFill/>
          <a:ln w="9525">
            <a:noFill/>
            <a:round/>
            <a:headEnd/>
            <a:tailEnd/>
          </a:ln>
          <a:effectLst/>
        </p:spPr>
      </p:pic>
      <p:grpSp>
        <p:nvGrpSpPr>
          <p:cNvPr id="2" name="Group 6"/>
          <p:cNvGrpSpPr>
            <a:grpSpLocks/>
          </p:cNvGrpSpPr>
          <p:nvPr/>
        </p:nvGrpSpPr>
        <p:grpSpPr bwMode="auto">
          <a:xfrm>
            <a:off x="457200" y="2425700"/>
            <a:ext cx="2214563" cy="3941763"/>
            <a:chOff x="288" y="1528"/>
            <a:chExt cx="1395" cy="2483"/>
          </a:xfrm>
        </p:grpSpPr>
        <p:pic>
          <p:nvPicPr>
            <p:cNvPr id="16393" name="Picture 7"/>
            <p:cNvPicPr>
              <a:picLocks noChangeAspect="1" noChangeArrowheads="1"/>
            </p:cNvPicPr>
            <p:nvPr/>
          </p:nvPicPr>
          <p:blipFill>
            <a:blip r:embed="rId4"/>
            <a:srcRect/>
            <a:stretch>
              <a:fillRect/>
            </a:stretch>
          </p:blipFill>
          <p:spPr bwMode="auto">
            <a:xfrm rot="1080000">
              <a:off x="910" y="1583"/>
              <a:ext cx="412" cy="352"/>
            </a:xfrm>
            <a:prstGeom prst="rect">
              <a:avLst/>
            </a:prstGeom>
            <a:noFill/>
            <a:ln w="9525">
              <a:noFill/>
              <a:round/>
              <a:headEnd/>
              <a:tailEnd/>
            </a:ln>
            <a:effectLst/>
          </p:spPr>
        </p:pic>
        <p:pic>
          <p:nvPicPr>
            <p:cNvPr id="16394" name="Picture 8"/>
            <p:cNvPicPr>
              <a:picLocks noChangeAspect="1" noChangeArrowheads="1"/>
            </p:cNvPicPr>
            <p:nvPr/>
          </p:nvPicPr>
          <p:blipFill>
            <a:blip r:embed="rId5"/>
            <a:srcRect/>
            <a:stretch>
              <a:fillRect/>
            </a:stretch>
          </p:blipFill>
          <p:spPr bwMode="auto">
            <a:xfrm>
              <a:off x="288" y="1846"/>
              <a:ext cx="1396" cy="2166"/>
            </a:xfrm>
            <a:prstGeom prst="rect">
              <a:avLst/>
            </a:prstGeom>
            <a:noFill/>
            <a:ln w="9525">
              <a:noFill/>
              <a:round/>
              <a:headEnd/>
              <a:tailEnd/>
            </a:ln>
            <a:effectLst/>
          </p:spPr>
        </p:pic>
      </p:grpSp>
      <p:pic>
        <p:nvPicPr>
          <p:cNvPr id="6153" name="Picture 9"/>
          <p:cNvPicPr>
            <a:picLocks noChangeAspect="1" noChangeArrowheads="1"/>
          </p:cNvPicPr>
          <p:nvPr/>
        </p:nvPicPr>
        <p:blipFill>
          <a:blip r:embed="rId3"/>
          <a:srcRect/>
          <a:stretch>
            <a:fillRect/>
          </a:stretch>
        </p:blipFill>
        <p:spPr bwMode="auto">
          <a:xfrm>
            <a:off x="2362200" y="4724400"/>
            <a:ext cx="1152525" cy="1487488"/>
          </a:xfrm>
          <a:prstGeom prst="rect">
            <a:avLst/>
          </a:prstGeom>
          <a:noFill/>
          <a:ln w="9525">
            <a:noFill/>
            <a:round/>
            <a:headEnd/>
            <a:tailEnd/>
          </a:ln>
          <a:effectLst/>
        </p:spPr>
      </p:pic>
      <p:sp>
        <p:nvSpPr>
          <p:cNvPr id="6155" name="Rectangle 11"/>
          <p:cNvSpPr>
            <a:spLocks noChangeArrowheads="1"/>
          </p:cNvSpPr>
          <p:nvPr/>
        </p:nvSpPr>
        <p:spPr bwMode="auto">
          <a:xfrm>
            <a:off x="142844" y="1357298"/>
            <a:ext cx="7429552" cy="710067"/>
          </a:xfrm>
          <a:prstGeom prst="rect">
            <a:avLst/>
          </a:prstGeom>
          <a:solidFill>
            <a:schemeClr val="hlink"/>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پس از مدتی هرگاه یکی از میمون ها از پله بالا می رفت، بقیه میمون ها به آن میمون حمله می کردند و جلو بالا رفتن او را می گرفتند. </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fill="hold" nodeType="withEffect">
                                  <p:stCondLst>
                                    <p:cond delay="0"/>
                                  </p:stCondLst>
                                  <p:childTnLst>
                                    <p:animRot by="21600000">
                                      <p:cBhvr additive="repl">
                                        <p:cTn id="6" dur="2000" fill="hold"/>
                                        <p:tgtEl>
                                          <p:spTgt spid="6145"/>
                                        </p:tgtEl>
                                        <p:attrNameLst>
                                          <p:attrName>r</p:attrName>
                                        </p:attrNameLst>
                                      </p:cBhvr>
                                    </p:animRot>
                                  </p:childTnLst>
                                </p:cTn>
                              </p:par>
                              <p:par>
                                <p:cTn id="7" presetID="8" presetClass="emph" fill="hold" nodeType="withEffect">
                                  <p:stCondLst>
                                    <p:cond delay="0"/>
                                  </p:stCondLst>
                                  <p:childTnLst>
                                    <p:animRot by="21600000">
                                      <p:cBhvr additive="repl">
                                        <p:cTn id="8" dur="2000" fill="hold"/>
                                        <p:tgtEl>
                                          <p:spTgt spid="6146"/>
                                        </p:tgtEl>
                                        <p:attrNameLst>
                                          <p:attrName>r</p:attrName>
                                        </p:attrNameLst>
                                      </p:cBhvr>
                                    </p:animRot>
                                  </p:childTnLst>
                                </p:cTn>
                              </p:par>
                              <p:par>
                                <p:cTn id="9" presetID="8" presetClass="emph" fill="hold" nodeType="withEffect">
                                  <p:stCondLst>
                                    <p:cond delay="0"/>
                                  </p:stCondLst>
                                  <p:childTnLst>
                                    <p:animRot by="21600000">
                                      <p:cBhvr additive="repl">
                                        <p:cTn id="10" dur="2000" fill="hold"/>
                                        <p:tgtEl>
                                          <p:spTgt spid="6147"/>
                                        </p:tgtEl>
                                        <p:attrNameLst>
                                          <p:attrName>r</p:attrName>
                                        </p:attrNameLst>
                                      </p:cBhvr>
                                    </p:animRot>
                                  </p:childTnLst>
                                </p:cTn>
                              </p:par>
                              <p:par>
                                <p:cTn id="11" presetID="8" presetClass="emph" fill="hold" nodeType="withEffect">
                                  <p:stCondLst>
                                    <p:cond delay="0"/>
                                  </p:stCondLst>
                                  <p:childTnLst>
                                    <p:animRot by="21600000">
                                      <p:cBhvr additive="repl">
                                        <p:cTn id="12" dur="2000" fill="hold"/>
                                        <p:tgtEl>
                                          <p:spTgt spid="6148"/>
                                        </p:tgtEl>
                                        <p:attrNameLst>
                                          <p:attrName>r</p:attrName>
                                        </p:attrNameLst>
                                      </p:cBhvr>
                                    </p:animRot>
                                  </p:childTnLst>
                                </p:cTn>
                              </p:par>
                              <p:par>
                                <p:cTn id="13" presetID="8" presetClass="emph" fill="hold" nodeType="withEffect">
                                  <p:stCondLst>
                                    <p:cond delay="0"/>
                                  </p:stCondLst>
                                  <p:childTnLst>
                                    <p:animRot by="21600000">
                                      <p:cBhvr additive="repl">
                                        <p:cTn id="14" dur="2000" fill="hold"/>
                                        <p:tgtEl>
                                          <p:spTgt spid="61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srcRect/>
          <a:stretch>
            <a:fillRect/>
          </a:stretch>
        </p:blipFill>
        <p:spPr bwMode="auto">
          <a:xfrm>
            <a:off x="838200" y="4648200"/>
            <a:ext cx="1008063" cy="1208088"/>
          </a:xfrm>
          <a:prstGeom prst="rect">
            <a:avLst/>
          </a:prstGeom>
          <a:noFill/>
          <a:ln w="9525">
            <a:noFill/>
            <a:round/>
            <a:headEnd/>
            <a:tailEnd/>
          </a:ln>
          <a:effectLst/>
        </p:spPr>
      </p:pic>
      <p:pic>
        <p:nvPicPr>
          <p:cNvPr id="7170" name="Picture 2"/>
          <p:cNvPicPr>
            <a:picLocks noChangeAspect="1" noChangeArrowheads="1"/>
          </p:cNvPicPr>
          <p:nvPr/>
        </p:nvPicPr>
        <p:blipFill>
          <a:blip r:embed="rId3"/>
          <a:srcRect/>
          <a:stretch>
            <a:fillRect/>
          </a:stretch>
        </p:blipFill>
        <p:spPr bwMode="auto">
          <a:xfrm>
            <a:off x="1905000" y="5334000"/>
            <a:ext cx="935038" cy="1200150"/>
          </a:xfrm>
          <a:prstGeom prst="rect">
            <a:avLst/>
          </a:prstGeom>
          <a:noFill/>
          <a:ln w="9525">
            <a:noFill/>
            <a:round/>
            <a:headEnd/>
            <a:tailEnd/>
          </a:ln>
          <a:effectLst/>
        </p:spPr>
      </p:pic>
      <p:pic>
        <p:nvPicPr>
          <p:cNvPr id="7171" name="Picture 3"/>
          <p:cNvPicPr>
            <a:picLocks noChangeAspect="1" noChangeArrowheads="1"/>
          </p:cNvPicPr>
          <p:nvPr/>
        </p:nvPicPr>
        <p:blipFill>
          <a:blip r:embed="rId3"/>
          <a:srcRect/>
          <a:stretch>
            <a:fillRect/>
          </a:stretch>
        </p:blipFill>
        <p:spPr bwMode="auto">
          <a:xfrm>
            <a:off x="7010400" y="3733800"/>
            <a:ext cx="1008063" cy="1203325"/>
          </a:xfrm>
          <a:prstGeom prst="rect">
            <a:avLst/>
          </a:prstGeom>
          <a:noFill/>
          <a:ln w="9525">
            <a:noFill/>
            <a:round/>
            <a:headEnd/>
            <a:tailEnd/>
          </a:ln>
          <a:effectLst/>
        </p:spPr>
      </p:pic>
      <p:pic>
        <p:nvPicPr>
          <p:cNvPr id="7172" name="Picture 4"/>
          <p:cNvPicPr>
            <a:picLocks noChangeAspect="1" noChangeArrowheads="1"/>
          </p:cNvPicPr>
          <p:nvPr/>
        </p:nvPicPr>
        <p:blipFill>
          <a:blip r:embed="rId3"/>
          <a:srcRect/>
          <a:stretch>
            <a:fillRect/>
          </a:stretch>
        </p:blipFill>
        <p:spPr bwMode="auto">
          <a:xfrm>
            <a:off x="7696200" y="4876800"/>
            <a:ext cx="1152525" cy="1411288"/>
          </a:xfrm>
          <a:prstGeom prst="rect">
            <a:avLst/>
          </a:prstGeom>
          <a:noFill/>
          <a:ln w="9525">
            <a:noFill/>
            <a:round/>
            <a:headEnd/>
            <a:tailEnd/>
          </a:ln>
          <a:effectLst/>
        </p:spPr>
      </p:pic>
      <p:pic>
        <p:nvPicPr>
          <p:cNvPr id="7173" name="Picture 5"/>
          <p:cNvPicPr>
            <a:picLocks noChangeAspect="1" noChangeArrowheads="1"/>
          </p:cNvPicPr>
          <p:nvPr/>
        </p:nvPicPr>
        <p:blipFill>
          <a:blip r:embed="rId3"/>
          <a:srcRect/>
          <a:stretch>
            <a:fillRect/>
          </a:stretch>
        </p:blipFill>
        <p:spPr bwMode="auto">
          <a:xfrm>
            <a:off x="2057400" y="4038600"/>
            <a:ext cx="1149350" cy="1357313"/>
          </a:xfrm>
          <a:prstGeom prst="rect">
            <a:avLst/>
          </a:prstGeom>
          <a:noFill/>
          <a:ln w="9525">
            <a:noFill/>
            <a:round/>
            <a:headEnd/>
            <a:tailEnd/>
          </a:ln>
          <a:effectLst/>
        </p:spPr>
      </p:pic>
      <p:grpSp>
        <p:nvGrpSpPr>
          <p:cNvPr id="2" name="Group 7"/>
          <p:cNvGrpSpPr>
            <a:grpSpLocks/>
          </p:cNvGrpSpPr>
          <p:nvPr/>
        </p:nvGrpSpPr>
        <p:grpSpPr bwMode="auto">
          <a:xfrm>
            <a:off x="3733800" y="2736850"/>
            <a:ext cx="2074863" cy="3694113"/>
            <a:chOff x="2352" y="1724"/>
            <a:chExt cx="1307" cy="2327"/>
          </a:xfrm>
        </p:grpSpPr>
        <p:pic>
          <p:nvPicPr>
            <p:cNvPr id="17417" name="Picture 8"/>
            <p:cNvPicPr>
              <a:picLocks noChangeAspect="1" noChangeArrowheads="1"/>
            </p:cNvPicPr>
            <p:nvPr/>
          </p:nvPicPr>
          <p:blipFill>
            <a:blip r:embed="rId4"/>
            <a:srcRect/>
            <a:stretch>
              <a:fillRect/>
            </a:stretch>
          </p:blipFill>
          <p:spPr bwMode="auto">
            <a:xfrm rot="1080000">
              <a:off x="2935" y="1776"/>
              <a:ext cx="386" cy="330"/>
            </a:xfrm>
            <a:prstGeom prst="rect">
              <a:avLst/>
            </a:prstGeom>
            <a:noFill/>
            <a:ln w="9525">
              <a:noFill/>
              <a:round/>
              <a:headEnd/>
              <a:tailEnd/>
            </a:ln>
            <a:effectLst/>
          </p:spPr>
        </p:pic>
        <p:pic>
          <p:nvPicPr>
            <p:cNvPr id="17418" name="Picture 9"/>
            <p:cNvPicPr>
              <a:picLocks noChangeAspect="1" noChangeArrowheads="1"/>
            </p:cNvPicPr>
            <p:nvPr/>
          </p:nvPicPr>
          <p:blipFill>
            <a:blip r:embed="rId5"/>
            <a:srcRect/>
            <a:stretch>
              <a:fillRect/>
            </a:stretch>
          </p:blipFill>
          <p:spPr bwMode="auto">
            <a:xfrm>
              <a:off x="2352" y="2021"/>
              <a:ext cx="1308" cy="2030"/>
            </a:xfrm>
            <a:prstGeom prst="rect">
              <a:avLst/>
            </a:prstGeom>
            <a:noFill/>
            <a:ln w="9525">
              <a:noFill/>
              <a:round/>
              <a:headEnd/>
              <a:tailEnd/>
            </a:ln>
            <a:effectLst/>
          </p:spPr>
        </p:pic>
      </p:grpSp>
      <p:sp>
        <p:nvSpPr>
          <p:cNvPr id="7179" name="Rectangle 11"/>
          <p:cNvSpPr>
            <a:spLocks noChangeArrowheads="1"/>
          </p:cNvSpPr>
          <p:nvPr/>
        </p:nvSpPr>
        <p:spPr bwMode="auto">
          <a:xfrm>
            <a:off x="142844" y="1428736"/>
            <a:ext cx="7429584" cy="402291"/>
          </a:xfrm>
          <a:prstGeom prst="rect">
            <a:avLst/>
          </a:prstGeom>
          <a:solidFill>
            <a:schemeClr val="hlink"/>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مدتی پس از آن، دیگر هیچ کدام از میمون ها هوس نمی کرد که از پله ها بالا برود.   </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fill="hold" nodeType="withEffect">
                                  <p:stCondLst>
                                    <p:cond delay="0"/>
                                  </p:stCondLst>
                                  <p:childTnLst>
                                    <p:animRot by="21600000">
                                      <p:cBhvr additive="repl">
                                        <p:cTn id="6" dur="2000" fill="hold"/>
                                        <p:tgtEl>
                                          <p:spTgt spid="7169"/>
                                        </p:tgtEl>
                                        <p:attrNameLst>
                                          <p:attrName>r</p:attrName>
                                        </p:attrNameLst>
                                      </p:cBhvr>
                                    </p:animRot>
                                  </p:childTnLst>
                                </p:cTn>
                              </p:par>
                              <p:par>
                                <p:cTn id="7" presetID="8" presetClass="emph" fill="hold" nodeType="withEffect">
                                  <p:stCondLst>
                                    <p:cond delay="0"/>
                                  </p:stCondLst>
                                  <p:childTnLst>
                                    <p:animRot by="21600000">
                                      <p:cBhvr additive="repl">
                                        <p:cTn id="8" dur="2000" fill="hold"/>
                                        <p:tgtEl>
                                          <p:spTgt spid="7170"/>
                                        </p:tgtEl>
                                        <p:attrNameLst>
                                          <p:attrName>r</p:attrName>
                                        </p:attrNameLst>
                                      </p:cBhvr>
                                    </p:animRot>
                                  </p:childTnLst>
                                </p:cTn>
                              </p:par>
                              <p:par>
                                <p:cTn id="9" presetID="8" presetClass="emph" fill="hold" nodeType="withEffect">
                                  <p:stCondLst>
                                    <p:cond delay="0"/>
                                  </p:stCondLst>
                                  <p:childTnLst>
                                    <p:animRot by="21600000">
                                      <p:cBhvr additive="repl">
                                        <p:cTn id="10" dur="2000" fill="hold"/>
                                        <p:tgtEl>
                                          <p:spTgt spid="7171"/>
                                        </p:tgtEl>
                                        <p:attrNameLst>
                                          <p:attrName>r</p:attrName>
                                        </p:attrNameLst>
                                      </p:cBhvr>
                                    </p:animRot>
                                  </p:childTnLst>
                                </p:cTn>
                              </p:par>
                              <p:par>
                                <p:cTn id="11" presetID="8" presetClass="emph" fill="hold" nodeType="withEffect">
                                  <p:stCondLst>
                                    <p:cond delay="0"/>
                                  </p:stCondLst>
                                  <p:childTnLst>
                                    <p:animRot by="21600000">
                                      <p:cBhvr additive="repl">
                                        <p:cTn id="12" dur="2000" fill="hold"/>
                                        <p:tgtEl>
                                          <p:spTgt spid="7172"/>
                                        </p:tgtEl>
                                        <p:attrNameLst>
                                          <p:attrName>r</p:attrName>
                                        </p:attrNameLst>
                                      </p:cBhvr>
                                    </p:animRot>
                                  </p:childTnLst>
                                </p:cTn>
                              </p:par>
                              <p:par>
                                <p:cTn id="13" presetID="8" presetClass="emph" fill="hold" nodeType="withEffect">
                                  <p:stCondLst>
                                    <p:cond delay="0"/>
                                  </p:stCondLst>
                                  <p:childTnLst>
                                    <p:animRot by="21600000">
                                      <p:cBhvr additive="repl">
                                        <p:cTn id="14" dur="2000" fill="hold"/>
                                        <p:tgtEl>
                                          <p:spTgt spid="71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5715000" y="5257800"/>
            <a:ext cx="990600" cy="1219200"/>
          </a:xfrm>
          <a:prstGeom prst="rect">
            <a:avLst/>
          </a:prstGeom>
          <a:noFill/>
          <a:ln w="9525">
            <a:noFill/>
            <a:round/>
            <a:headEnd/>
            <a:tailEnd/>
          </a:ln>
          <a:effectLst/>
        </p:spPr>
      </p:pic>
      <p:pic>
        <p:nvPicPr>
          <p:cNvPr id="33795" name="Picture 3"/>
          <p:cNvPicPr>
            <a:picLocks noChangeAspect="1" noChangeArrowheads="1"/>
          </p:cNvPicPr>
          <p:nvPr/>
        </p:nvPicPr>
        <p:blipFill>
          <a:blip r:embed="rId3"/>
          <a:srcRect/>
          <a:stretch>
            <a:fillRect/>
          </a:stretch>
        </p:blipFill>
        <p:spPr bwMode="auto">
          <a:xfrm>
            <a:off x="6019800" y="3962400"/>
            <a:ext cx="1008063" cy="1295400"/>
          </a:xfrm>
          <a:prstGeom prst="rect">
            <a:avLst/>
          </a:prstGeom>
          <a:noFill/>
          <a:ln w="9525">
            <a:noFill/>
            <a:round/>
            <a:headEnd/>
            <a:tailEnd/>
          </a:ln>
          <a:effectLst/>
        </p:spPr>
      </p:pic>
      <p:pic>
        <p:nvPicPr>
          <p:cNvPr id="33796" name="Picture 4"/>
          <p:cNvPicPr>
            <a:picLocks noChangeAspect="1" noChangeArrowheads="1"/>
          </p:cNvPicPr>
          <p:nvPr/>
        </p:nvPicPr>
        <p:blipFill>
          <a:blip r:embed="rId3"/>
          <a:srcRect/>
          <a:stretch>
            <a:fillRect/>
          </a:stretch>
        </p:blipFill>
        <p:spPr bwMode="auto">
          <a:xfrm>
            <a:off x="4495800" y="4419600"/>
            <a:ext cx="1066800" cy="1335088"/>
          </a:xfrm>
          <a:prstGeom prst="rect">
            <a:avLst/>
          </a:prstGeom>
          <a:noFill/>
          <a:ln w="9525">
            <a:noFill/>
            <a:round/>
            <a:headEnd/>
            <a:tailEnd/>
          </a:ln>
          <a:effectLst/>
        </p:spPr>
      </p:pic>
      <p:pic>
        <p:nvPicPr>
          <p:cNvPr id="33797" name="Picture 5"/>
          <p:cNvPicPr>
            <a:picLocks noChangeAspect="1" noChangeArrowheads="1"/>
          </p:cNvPicPr>
          <p:nvPr/>
        </p:nvPicPr>
        <p:blipFill>
          <a:blip r:embed="rId3"/>
          <a:srcRect/>
          <a:stretch>
            <a:fillRect/>
          </a:stretch>
        </p:blipFill>
        <p:spPr bwMode="auto">
          <a:xfrm>
            <a:off x="7162800" y="4800600"/>
            <a:ext cx="1149350" cy="1371600"/>
          </a:xfrm>
          <a:prstGeom prst="rect">
            <a:avLst/>
          </a:prstGeom>
          <a:noFill/>
          <a:ln w="9525">
            <a:noFill/>
            <a:round/>
            <a:headEnd/>
            <a:tailEnd/>
          </a:ln>
          <a:effectLst/>
        </p:spPr>
      </p:pic>
      <p:pic>
        <p:nvPicPr>
          <p:cNvPr id="18438" name="Picture 7"/>
          <p:cNvPicPr>
            <a:picLocks noChangeAspect="1" noChangeArrowheads="1"/>
          </p:cNvPicPr>
          <p:nvPr/>
        </p:nvPicPr>
        <p:blipFill>
          <a:blip r:embed="rId4"/>
          <a:srcRect/>
          <a:stretch>
            <a:fillRect/>
          </a:stretch>
        </p:blipFill>
        <p:spPr bwMode="auto">
          <a:xfrm>
            <a:off x="2438400" y="5029200"/>
            <a:ext cx="1371600" cy="1350963"/>
          </a:xfrm>
          <a:prstGeom prst="rect">
            <a:avLst/>
          </a:prstGeom>
          <a:noFill/>
          <a:ln w="9525">
            <a:noFill/>
            <a:round/>
            <a:headEnd/>
            <a:tailEnd/>
          </a:ln>
          <a:effectLst/>
        </p:spPr>
      </p:pic>
      <p:grpSp>
        <p:nvGrpSpPr>
          <p:cNvPr id="2" name="Group 9"/>
          <p:cNvGrpSpPr>
            <a:grpSpLocks/>
          </p:cNvGrpSpPr>
          <p:nvPr/>
        </p:nvGrpSpPr>
        <p:grpSpPr bwMode="auto">
          <a:xfrm>
            <a:off x="304800" y="2506663"/>
            <a:ext cx="2125663" cy="3784600"/>
            <a:chOff x="192" y="1579"/>
            <a:chExt cx="1339" cy="2384"/>
          </a:xfrm>
        </p:grpSpPr>
        <p:pic>
          <p:nvPicPr>
            <p:cNvPr id="18441" name="Picture 10"/>
            <p:cNvPicPr>
              <a:picLocks noChangeAspect="1" noChangeArrowheads="1"/>
            </p:cNvPicPr>
            <p:nvPr/>
          </p:nvPicPr>
          <p:blipFill>
            <a:blip r:embed="rId5"/>
            <a:srcRect/>
            <a:stretch>
              <a:fillRect/>
            </a:stretch>
          </p:blipFill>
          <p:spPr bwMode="auto">
            <a:xfrm rot="1080000">
              <a:off x="790" y="1632"/>
              <a:ext cx="396" cy="338"/>
            </a:xfrm>
            <a:prstGeom prst="rect">
              <a:avLst/>
            </a:prstGeom>
            <a:noFill/>
            <a:ln w="9525">
              <a:noFill/>
              <a:round/>
              <a:headEnd/>
              <a:tailEnd/>
            </a:ln>
            <a:effectLst/>
          </p:spPr>
        </p:pic>
        <p:pic>
          <p:nvPicPr>
            <p:cNvPr id="18442" name="Picture 11"/>
            <p:cNvPicPr>
              <a:picLocks noChangeAspect="1" noChangeArrowheads="1"/>
            </p:cNvPicPr>
            <p:nvPr/>
          </p:nvPicPr>
          <p:blipFill>
            <a:blip r:embed="rId6"/>
            <a:srcRect/>
            <a:stretch>
              <a:fillRect/>
            </a:stretch>
          </p:blipFill>
          <p:spPr bwMode="auto">
            <a:xfrm>
              <a:off x="192" y="1884"/>
              <a:ext cx="1340" cy="2080"/>
            </a:xfrm>
            <a:prstGeom prst="rect">
              <a:avLst/>
            </a:prstGeom>
            <a:noFill/>
            <a:ln w="9525">
              <a:noFill/>
              <a:round/>
              <a:headEnd/>
              <a:tailEnd/>
            </a:ln>
            <a:effectLst/>
          </p:spPr>
        </p:pic>
      </p:grpSp>
      <p:sp>
        <p:nvSpPr>
          <p:cNvPr id="33804" name="Rectangle 12"/>
          <p:cNvSpPr>
            <a:spLocks noChangeArrowheads="1"/>
          </p:cNvSpPr>
          <p:nvPr/>
        </p:nvSpPr>
        <p:spPr bwMode="auto">
          <a:xfrm>
            <a:off x="428596" y="1357298"/>
            <a:ext cx="7072362" cy="1017844"/>
          </a:xfrm>
          <a:prstGeom prst="rect">
            <a:avLst/>
          </a:prstGeom>
          <a:solidFill>
            <a:schemeClr val="hlink"/>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5pPr>
            <a:lvl6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6pPr>
            <a:lvl7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7pPr>
            <a:lvl8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8pPr>
            <a:lvl9pPr algn="l" defTabSz="449263" rtl="0" fontAlgn="base">
              <a:lnSpc>
                <a:spcPct val="117000"/>
              </a:lnSpc>
              <a:spcBef>
                <a:spcPct val="0"/>
              </a:spcBef>
              <a:spcAft>
                <a:spcPct val="0"/>
              </a:spcAft>
              <a:buClr>
                <a:srgbClr val="000000"/>
              </a:buClr>
              <a:buSzPct val="100000"/>
              <a:buFont typeface="Comic Sans MS" pitchFamily="6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omic Sans MS" pitchFamily="66" charset="0"/>
              </a:defRPr>
            </a:lvl9pPr>
          </a:lstStyle>
          <a:p>
            <a:pPr algn="ctr" rtl="1">
              <a:lnSpc>
                <a:spcPct val="100000"/>
              </a:lnSpc>
              <a:defRPr/>
            </a:pPr>
            <a:r>
              <a:rPr lang="fa-IR" altLang="fa-IR" sz="2000" b="1" dirty="0" smtClean="0">
                <a:effectLst>
                  <a:outerShdw blurRad="38100" dist="38100" dir="2700000" algn="tl">
                    <a:srgbClr val="FFFFFF"/>
                  </a:outerShdw>
                </a:effectLst>
                <a:cs typeface="Mitra" pitchFamily="2" charset="-78"/>
              </a:rPr>
              <a:t>دانشمندان، در ادامه آزمایش، یکی از میمون ها را با میمونی جدید تعویض کردند. میمون جدید به محض ورود به قفس از پله بالا رفت. بقیه میمون ها به میمون تازه وارد حمله کردند و جلوی بالا رفتن او را گرفتند. </a:t>
            </a:r>
            <a:endParaRPr lang="en-GB" altLang="fa-IR" sz="2000" b="1" dirty="0" smtClean="0">
              <a:effectLst>
                <a:outerShdw blurRad="38100" dist="38100" dir="2700000" algn="tl">
                  <a:srgbClr val="FFFFFF"/>
                </a:outerShdw>
              </a:effectLst>
              <a:cs typeface="Mitr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fill="hold" nodeType="withEffect">
                                  <p:stCondLst>
                                    <p:cond delay="0"/>
                                  </p:stCondLst>
                                  <p:childTnLst>
                                    <p:animRot by="21600000">
                                      <p:cBhvr additive="repl">
                                        <p:cTn id="6" dur="2000" fill="hold"/>
                                        <p:tgtEl>
                                          <p:spTgt spid="33794"/>
                                        </p:tgtEl>
                                        <p:attrNameLst>
                                          <p:attrName>r</p:attrName>
                                        </p:attrNameLst>
                                      </p:cBhvr>
                                    </p:animRot>
                                  </p:childTnLst>
                                </p:cTn>
                              </p:par>
                              <p:par>
                                <p:cTn id="7" presetID="8" presetClass="emph" fill="hold" nodeType="withEffect">
                                  <p:stCondLst>
                                    <p:cond delay="0"/>
                                  </p:stCondLst>
                                  <p:childTnLst>
                                    <p:animRot by="21600000">
                                      <p:cBhvr additive="repl">
                                        <p:cTn id="8" dur="2000" fill="hold"/>
                                        <p:tgtEl>
                                          <p:spTgt spid="33795"/>
                                        </p:tgtEl>
                                        <p:attrNameLst>
                                          <p:attrName>r</p:attrName>
                                        </p:attrNameLst>
                                      </p:cBhvr>
                                    </p:animRot>
                                  </p:childTnLst>
                                </p:cTn>
                              </p:par>
                              <p:par>
                                <p:cTn id="9" presetID="8" presetClass="emph" fill="hold" nodeType="withEffect">
                                  <p:stCondLst>
                                    <p:cond delay="0"/>
                                  </p:stCondLst>
                                  <p:childTnLst>
                                    <p:animRot by="21600000">
                                      <p:cBhvr additive="repl">
                                        <p:cTn id="10" dur="2000" fill="hold"/>
                                        <p:tgtEl>
                                          <p:spTgt spid="33796"/>
                                        </p:tgtEl>
                                        <p:attrNameLst>
                                          <p:attrName>r</p:attrName>
                                        </p:attrNameLst>
                                      </p:cBhvr>
                                    </p:animRot>
                                  </p:childTnLst>
                                </p:cTn>
                              </p:par>
                              <p:par>
                                <p:cTn id="11" presetID="8" presetClass="emph" fill="hold" nodeType="withEffect">
                                  <p:stCondLst>
                                    <p:cond delay="0"/>
                                  </p:stCondLst>
                                  <p:childTnLst>
                                    <p:animRot by="21600000">
                                      <p:cBhvr additive="repl">
                                        <p:cTn id="12" dur="2000" fill="hold"/>
                                        <p:tgtEl>
                                          <p:spTgt spid="337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RT (41)">
  <a:themeElements>
    <a:clrScheme name="Office Them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MRT (41)</Template>
  <TotalTime>1539</TotalTime>
  <Words>6557</Words>
  <Application>Microsoft PowerPoint</Application>
  <PresentationFormat>On-screen Show (4:3)</PresentationFormat>
  <Paragraphs>287</Paragraphs>
  <Slides>50</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MRT (41)</vt:lpstr>
      <vt:lpstr>Image</vt:lpstr>
      <vt:lpstr>  نگرش جامع بر مدیریت استراتژیک، پارادایمها و مکاتب   </vt:lpstr>
      <vt:lpstr>فهرست</vt:lpstr>
      <vt:lpstr>پارادایم و تعارف آن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پاردایم و شبه پارادایم </vt:lpstr>
      <vt:lpstr>Slide 18</vt:lpstr>
      <vt:lpstr>Slide 19</vt:lpstr>
      <vt:lpstr>کارکردهای پارادایم </vt:lpstr>
      <vt:lpstr>خصوصیات پارادایم </vt:lpstr>
      <vt:lpstr>اهمیت پارادایم </vt:lpstr>
      <vt:lpstr>مراحل شكل‌گيري پارادايم </vt:lpstr>
      <vt:lpstr>پارادايم مديريت تغيير چيست؟ </vt:lpstr>
      <vt:lpstr>چگونه تغيير دهيم؟ </vt:lpstr>
      <vt:lpstr>Slide 26</vt:lpstr>
      <vt:lpstr>Slide 27</vt:lpstr>
      <vt:lpstr>پارادایم و انتقال آن</vt:lpstr>
      <vt:lpstr>رابطه پارادایم با استراتژی </vt:lpstr>
      <vt:lpstr>Slide 30</vt:lpstr>
      <vt:lpstr>پارادیم‌های شکل‌گیری استراتژی  </vt:lpstr>
      <vt:lpstr>Slide 32</vt:lpstr>
      <vt:lpstr> رويکردها </vt:lpstr>
      <vt:lpstr>الف:‌ پارادایم تجویزی </vt:lpstr>
      <vt:lpstr>Slide 35</vt:lpstr>
      <vt:lpstr>Slide 36</vt:lpstr>
      <vt:lpstr>Slide 37</vt:lpstr>
      <vt:lpstr>Slide 38</vt:lpstr>
      <vt:lpstr>ب: پارادایم توصیفی (تجربی- انطباقی) </vt:lpstr>
      <vt:lpstr>Slide 40</vt:lpstr>
      <vt:lpstr>Slide 41</vt:lpstr>
      <vt:lpstr>Slide 42</vt:lpstr>
      <vt:lpstr>Slide 43</vt:lpstr>
      <vt:lpstr>Slide 44</vt:lpstr>
      <vt:lpstr>Slide 45</vt:lpstr>
      <vt:lpstr>پ: پارادایم تلفیقی </vt:lpstr>
      <vt:lpstr>Slide 47</vt:lpstr>
      <vt:lpstr>نتیجه گیری </vt:lpstr>
      <vt:lpstr>منابع </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Mah Sa</dc:creator>
  <cp:lastModifiedBy>sa.momeni</cp:lastModifiedBy>
  <cp:revision>172</cp:revision>
  <dcterms:created xsi:type="dcterms:W3CDTF">2008-11-24T05:32:57Z</dcterms:created>
  <dcterms:modified xsi:type="dcterms:W3CDTF">2014-10-07T12:21:26Z</dcterms:modified>
</cp:coreProperties>
</file>