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7"/>
  </p:notesMasterIdLst>
  <p:handoutMasterIdLst>
    <p:handoutMasterId r:id="rId38"/>
  </p:handoutMasterIdLst>
  <p:sldIdLst>
    <p:sldId id="256" r:id="rId2"/>
    <p:sldId id="296" r:id="rId3"/>
    <p:sldId id="258" r:id="rId4"/>
    <p:sldId id="297" r:id="rId5"/>
    <p:sldId id="259" r:id="rId6"/>
    <p:sldId id="260" r:id="rId7"/>
    <p:sldId id="261" r:id="rId8"/>
    <p:sldId id="299" r:id="rId9"/>
    <p:sldId id="292" r:id="rId10"/>
    <p:sldId id="298" r:id="rId11"/>
    <p:sldId id="294" r:id="rId12"/>
    <p:sldId id="293" r:id="rId13"/>
    <p:sldId id="271" r:id="rId14"/>
    <p:sldId id="300" r:id="rId15"/>
    <p:sldId id="272" r:id="rId16"/>
    <p:sldId id="286" r:id="rId17"/>
    <p:sldId id="287" r:id="rId18"/>
    <p:sldId id="288" r:id="rId19"/>
    <p:sldId id="291" r:id="rId20"/>
    <p:sldId id="274" r:id="rId21"/>
    <p:sldId id="275" r:id="rId22"/>
    <p:sldId id="276" r:id="rId23"/>
    <p:sldId id="277" r:id="rId24"/>
    <p:sldId id="278" r:id="rId25"/>
    <p:sldId id="279" r:id="rId26"/>
    <p:sldId id="280" r:id="rId27"/>
    <p:sldId id="281" r:id="rId28"/>
    <p:sldId id="282" r:id="rId29"/>
    <p:sldId id="283" r:id="rId30"/>
    <p:sldId id="284" r:id="rId31"/>
    <p:sldId id="290" r:id="rId32"/>
    <p:sldId id="289" r:id="rId33"/>
    <p:sldId id="285" r:id="rId34"/>
    <p:sldId id="295" r:id="rId35"/>
    <p:sldId id="301" r:id="rId36"/>
  </p:sldIdLst>
  <p:sldSz cx="9144000" cy="6858000" type="screen4x3"/>
  <p:notesSz cx="6858000" cy="9144000"/>
  <p:custDataLst>
    <p:tags r:id="rId39"/>
  </p:custDataLst>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91" d="100"/>
          <a:sy n="91" d="100"/>
        </p:scale>
        <p:origin x="-564" y="-1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07E4E-7B8C-4F51-8B3C-8E9FC4ACE72B}" type="datetimeFigureOut">
              <a:rPr lang="en-US" smtClean="0"/>
              <a:t>11/20/2011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4D2BDD-12C0-4035-BA03-5D280C3C313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1F05C3A2-E777-46BC-BFBE-32B3A71CDA7E}" type="datetimeFigureOut">
              <a:rPr lang="fa-IR"/>
              <a:pPr>
                <a:defRPr/>
              </a:pPr>
              <a:t>1432/12/24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CB052657-D912-4BCA-A096-DFD935E7F626}"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4386D44-A77D-4A39-B365-417ACE4EC9D7}" type="datetimeFigureOut">
              <a:rPr lang="fa-IR"/>
              <a:pPr>
                <a:defRPr/>
              </a:pPr>
              <a:t>1432/12/24</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D887B370-D0CB-4945-BC6E-8221AE912950}" type="slidenum">
              <a:rPr lang="fa-IR"/>
              <a:pPr>
                <a:defRPr/>
              </a:pPr>
              <a:t>‹#›</a:t>
            </a:fld>
            <a:endParaRPr lang="fa-IR"/>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434C88B4-B419-4605-9800-485314C0B97F}" type="datetimeFigureOut">
              <a:rPr lang="fa-IR"/>
              <a:pPr>
                <a:defRPr/>
              </a:pPr>
              <a:t>1432/12/24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B2B6FBE-B9B1-48E7-9322-2CCFA312851F}" type="slidenum">
              <a:rPr lang="fa-IR"/>
              <a:pPr>
                <a:defRPr/>
              </a:pPr>
              <a:t>‹#›</a:t>
            </a:fld>
            <a:endParaRPr lang="fa-IR"/>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ACBFF647-6328-41B5-9A19-B7C41DDA90D0}" type="datetimeFigureOut">
              <a:rPr lang="fa-IR"/>
              <a:pPr>
                <a:defRPr/>
              </a:pPr>
              <a:t>1432/12/24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7D0D222B-C03E-4069-83F3-3E0EE3141BA5}" type="slidenum">
              <a:rPr lang="fa-IR"/>
              <a:pPr>
                <a:defRPr/>
              </a:pPr>
              <a:t>‹#›</a:t>
            </a:fld>
            <a:endParaRPr lang="fa-IR"/>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4008AA-33DC-42DA-A6C4-E8C9BED452C2}" type="datetimeFigureOut">
              <a:rPr lang="fa-IR"/>
              <a:pPr>
                <a:defRPr/>
              </a:pPr>
              <a:t>1432/12/24</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044CFB1F-235B-41BC-A807-5BE1B83FC0E9}" type="slidenum">
              <a:rPr lang="fa-IR"/>
              <a:pPr>
                <a:defRPr/>
              </a:pPr>
              <a:t>‹#›</a:t>
            </a:fld>
            <a:endParaRPr lang="fa-IR"/>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56D0356-77F7-47A9-ABC6-55E1DEE993D6}" type="datetimeFigureOut">
              <a:rPr lang="fa-IR"/>
              <a:pPr>
                <a:defRPr/>
              </a:pPr>
              <a:t>1432/12/24</a:t>
            </a:fld>
            <a:endParaRPr lang="fa-IR"/>
          </a:p>
        </p:txBody>
      </p:sp>
      <p:sp>
        <p:nvSpPr>
          <p:cNvPr id="7" name="Footer Placeholder 4"/>
          <p:cNvSpPr>
            <a:spLocks noGrp="1"/>
          </p:cNvSpPr>
          <p:nvPr>
            <p:ph type="ftr" sz="quarter" idx="11"/>
          </p:nvPr>
        </p:nvSpPr>
        <p:spPr/>
        <p:txBody>
          <a:bodyPr/>
          <a:lstStyle>
            <a:lvl1pPr>
              <a:defRPr/>
            </a:lvl1pPr>
          </a:lstStyle>
          <a:p>
            <a:pPr>
              <a:defRPr/>
            </a:pPr>
            <a:endParaRPr lang="fa-IR"/>
          </a:p>
        </p:txBody>
      </p:sp>
      <p:sp>
        <p:nvSpPr>
          <p:cNvPr id="8" name="Slide Number Placeholder 5"/>
          <p:cNvSpPr>
            <a:spLocks noGrp="1"/>
          </p:cNvSpPr>
          <p:nvPr>
            <p:ph type="sldNum" sz="quarter" idx="12"/>
          </p:nvPr>
        </p:nvSpPr>
        <p:spPr/>
        <p:txBody>
          <a:bodyPr/>
          <a:lstStyle>
            <a:lvl1pPr>
              <a:defRPr/>
            </a:lvl1pPr>
          </a:lstStyle>
          <a:p>
            <a:pPr>
              <a:defRPr/>
            </a:pPr>
            <a:fld id="{68E6D252-5DB6-43AC-9DAA-949448F38C4C}" type="slidenum">
              <a:rPr lang="fa-IR"/>
              <a:pPr>
                <a:defRPr/>
              </a:pPr>
              <a:t>‹#›</a:t>
            </a:fld>
            <a:endParaRPr lang="fa-IR"/>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DBD71B93-C93E-4F3B-BA62-00B568A55FB7}" type="datetimeFigureOut">
              <a:rPr lang="fa-IR"/>
              <a:pPr>
                <a:defRPr/>
              </a:pPr>
              <a:t>1432/12/24</a:t>
            </a:fld>
            <a:endParaRPr lang="fa-IR"/>
          </a:p>
        </p:txBody>
      </p:sp>
      <p:sp>
        <p:nvSpPr>
          <p:cNvPr id="7" name="Footer Placeholder 5"/>
          <p:cNvSpPr>
            <a:spLocks noGrp="1"/>
          </p:cNvSpPr>
          <p:nvPr>
            <p:ph type="ftr" sz="quarter" idx="16"/>
          </p:nvPr>
        </p:nvSpPr>
        <p:spPr/>
        <p:txBody>
          <a:bodyPr/>
          <a:lstStyle>
            <a:lvl1pPr>
              <a:defRPr/>
            </a:lvl1pPr>
          </a:lstStyle>
          <a:p>
            <a:pPr>
              <a:defRPr/>
            </a:pPr>
            <a:endParaRPr lang="fa-IR"/>
          </a:p>
        </p:txBody>
      </p:sp>
      <p:sp>
        <p:nvSpPr>
          <p:cNvPr id="8" name="Slide Number Placeholder 6"/>
          <p:cNvSpPr>
            <a:spLocks noGrp="1"/>
          </p:cNvSpPr>
          <p:nvPr>
            <p:ph type="sldNum" sz="quarter" idx="17"/>
          </p:nvPr>
        </p:nvSpPr>
        <p:spPr/>
        <p:txBody>
          <a:bodyPr/>
          <a:lstStyle>
            <a:lvl1pPr>
              <a:defRPr/>
            </a:lvl1pPr>
          </a:lstStyle>
          <a:p>
            <a:pPr>
              <a:defRPr/>
            </a:pPr>
            <a:fld id="{C0970B69-8E1D-41E1-B02F-596850CD56AC}" type="slidenum">
              <a:rPr lang="fa-IR"/>
              <a:pPr>
                <a:defRPr/>
              </a:pPr>
              <a:t>‹#›</a:t>
            </a:fld>
            <a:endParaRPr lang="fa-IR"/>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800C71CF-B875-4F8C-A6E7-9C064EF17FA7}" type="datetimeFigureOut">
              <a:rPr lang="fa-IR"/>
              <a:pPr>
                <a:defRPr/>
              </a:pPr>
              <a:t>1432/12/24</a:t>
            </a:fld>
            <a:endParaRPr lang="fa-IR"/>
          </a:p>
        </p:txBody>
      </p:sp>
      <p:sp>
        <p:nvSpPr>
          <p:cNvPr id="9" name="Footer Placeholder 7"/>
          <p:cNvSpPr>
            <a:spLocks noGrp="1"/>
          </p:cNvSpPr>
          <p:nvPr>
            <p:ph type="ftr" sz="quarter" idx="16"/>
          </p:nvPr>
        </p:nvSpPr>
        <p:spPr/>
        <p:txBody>
          <a:bodyPr/>
          <a:lstStyle>
            <a:lvl1pPr>
              <a:defRPr/>
            </a:lvl1pPr>
          </a:lstStyle>
          <a:p>
            <a:pPr>
              <a:defRPr/>
            </a:pPr>
            <a:endParaRPr lang="fa-IR"/>
          </a:p>
        </p:txBody>
      </p:sp>
      <p:sp>
        <p:nvSpPr>
          <p:cNvPr id="10" name="Slide Number Placeholder 8"/>
          <p:cNvSpPr>
            <a:spLocks noGrp="1"/>
          </p:cNvSpPr>
          <p:nvPr>
            <p:ph type="sldNum" sz="quarter" idx="17"/>
          </p:nvPr>
        </p:nvSpPr>
        <p:spPr/>
        <p:txBody>
          <a:bodyPr/>
          <a:lstStyle>
            <a:lvl1pPr>
              <a:defRPr/>
            </a:lvl1pPr>
          </a:lstStyle>
          <a:p>
            <a:pPr>
              <a:defRPr/>
            </a:pPr>
            <a:fld id="{427F6471-0460-4985-A635-6AB820D1DA2C}" type="slidenum">
              <a:rPr lang="fa-IR"/>
              <a:pPr>
                <a:defRPr/>
              </a:pPr>
              <a:t>‹#›</a:t>
            </a:fld>
            <a:endParaRPr lang="fa-IR"/>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309B2F1D-84FE-4F35-A810-8A5184BCE800}" type="datetimeFigureOut">
              <a:rPr lang="fa-IR"/>
              <a:pPr>
                <a:defRPr/>
              </a:pPr>
              <a:t>1432/12/24</a:t>
            </a:fld>
            <a:endParaRPr lang="fa-IR"/>
          </a:p>
        </p:txBody>
      </p:sp>
      <p:sp>
        <p:nvSpPr>
          <p:cNvPr id="5" name="Footer Placeholder 3"/>
          <p:cNvSpPr>
            <a:spLocks noGrp="1"/>
          </p:cNvSpPr>
          <p:nvPr>
            <p:ph type="ftr" sz="quarter" idx="11"/>
          </p:nvPr>
        </p:nvSpPr>
        <p:spPr/>
        <p:txBody>
          <a:bodyPr/>
          <a:lstStyle>
            <a:lvl1pPr>
              <a:defRPr/>
            </a:lvl1pPr>
          </a:lstStyle>
          <a:p>
            <a:pPr>
              <a:defRPr/>
            </a:pPr>
            <a:endParaRPr lang="fa-IR"/>
          </a:p>
        </p:txBody>
      </p:sp>
      <p:sp>
        <p:nvSpPr>
          <p:cNvPr id="6" name="Slide Number Placeholder 4"/>
          <p:cNvSpPr>
            <a:spLocks noGrp="1"/>
          </p:cNvSpPr>
          <p:nvPr>
            <p:ph type="sldNum" sz="quarter" idx="12"/>
          </p:nvPr>
        </p:nvSpPr>
        <p:spPr/>
        <p:txBody>
          <a:bodyPr/>
          <a:lstStyle>
            <a:lvl1pPr>
              <a:defRPr/>
            </a:lvl1pPr>
          </a:lstStyle>
          <a:p>
            <a:pPr>
              <a:defRPr/>
            </a:pPr>
            <a:fld id="{EA280556-4081-4589-87A4-D9D8F0539402}" type="slidenum">
              <a:rPr lang="fa-IR"/>
              <a:pPr>
                <a:defRPr/>
              </a:pPr>
              <a:t>‹#›</a:t>
            </a:fld>
            <a:endParaRPr lang="fa-IR"/>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10EDFC2D-FCE8-49C0-B05B-284BB45D45D8}" type="datetimeFigureOut">
              <a:rPr lang="fa-IR"/>
              <a:pPr>
                <a:defRPr/>
              </a:pPr>
              <a:t>1432/12/24</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D71F55EE-AC76-4D25-A7DD-D54B342DBD30}" type="slidenum">
              <a:rPr lang="fa-IR"/>
              <a:pPr>
                <a:defRPr/>
              </a:pPr>
              <a:t>‹#›</a:t>
            </a:fld>
            <a:endParaRPr lang="fa-IR"/>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6560140F-6D12-4F0C-9C72-A406F740DAFD}" type="datetimeFigureOut">
              <a:rPr lang="fa-IR"/>
              <a:pPr>
                <a:defRPr/>
              </a:pPr>
              <a:t>1432/12/24</a:t>
            </a:fld>
            <a:endParaRPr lang="fa-IR"/>
          </a:p>
        </p:txBody>
      </p:sp>
      <p:sp>
        <p:nvSpPr>
          <p:cNvPr id="6" name="Footer Placeholder 4"/>
          <p:cNvSpPr>
            <a:spLocks noGrp="1"/>
          </p:cNvSpPr>
          <p:nvPr>
            <p:ph type="ftr" sz="quarter" idx="15"/>
          </p:nvPr>
        </p:nvSpPr>
        <p:spPr/>
        <p:txBody>
          <a:bodyPr/>
          <a:lstStyle>
            <a:lvl1pPr>
              <a:defRPr/>
            </a:lvl1pPr>
          </a:lstStyle>
          <a:p>
            <a:pPr>
              <a:defRPr/>
            </a:pPr>
            <a:endParaRPr lang="fa-IR"/>
          </a:p>
        </p:txBody>
      </p:sp>
      <p:sp>
        <p:nvSpPr>
          <p:cNvPr id="7" name="Slide Number Placeholder 5"/>
          <p:cNvSpPr>
            <a:spLocks noGrp="1"/>
          </p:cNvSpPr>
          <p:nvPr>
            <p:ph type="sldNum" sz="quarter" idx="16"/>
          </p:nvPr>
        </p:nvSpPr>
        <p:spPr/>
        <p:txBody>
          <a:bodyPr/>
          <a:lstStyle>
            <a:lvl1pPr>
              <a:defRPr/>
            </a:lvl1pPr>
          </a:lstStyle>
          <a:p>
            <a:pPr>
              <a:defRPr/>
            </a:pPr>
            <a:fld id="{07CFCDE2-63A0-4413-9678-2C0528DFB0E1}" type="slidenum">
              <a:rPr lang="fa-IR"/>
              <a:pPr>
                <a:defRPr/>
              </a:pPr>
              <a:t>‹#›</a:t>
            </a:fld>
            <a:endParaRPr lang="fa-I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4"/>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E028BB4-E94C-4F06-B32F-486A6FD9F41D}" type="datetimeFigureOut">
              <a:rPr lang="fa-IR"/>
              <a:pPr>
                <a:defRPr/>
              </a:pPr>
              <a:t>1432/12/24</a:t>
            </a:fld>
            <a:endParaRPr lang="fa-IR"/>
          </a:p>
        </p:txBody>
      </p:sp>
      <p:sp>
        <p:nvSpPr>
          <p:cNvPr id="7" name="Footer Placeholder 5"/>
          <p:cNvSpPr>
            <a:spLocks noGrp="1"/>
          </p:cNvSpPr>
          <p:nvPr>
            <p:ph type="ftr" sz="quarter" idx="11"/>
          </p:nvPr>
        </p:nvSpPr>
        <p:spPr/>
        <p:txBody>
          <a:bodyPr/>
          <a:lstStyle>
            <a:lvl1pPr>
              <a:defRPr/>
            </a:lvl1pPr>
          </a:lstStyle>
          <a:p>
            <a:pPr>
              <a:defRPr/>
            </a:pPr>
            <a:endParaRPr lang="fa-IR"/>
          </a:p>
        </p:txBody>
      </p:sp>
      <p:sp>
        <p:nvSpPr>
          <p:cNvPr id="8" name="Slide Number Placeholder 6"/>
          <p:cNvSpPr>
            <a:spLocks noGrp="1"/>
          </p:cNvSpPr>
          <p:nvPr>
            <p:ph type="sldNum" sz="quarter" idx="12"/>
          </p:nvPr>
        </p:nvSpPr>
        <p:spPr/>
        <p:txBody>
          <a:bodyPr/>
          <a:lstStyle>
            <a:lvl1pPr>
              <a:defRPr/>
            </a:lvl1pPr>
          </a:lstStyle>
          <a:p>
            <a:pPr>
              <a:defRPr/>
            </a:pPr>
            <a:fld id="{661903DE-28C5-406A-BA1E-CAD1DF79F862}" type="slidenum">
              <a:rPr lang="fa-IR"/>
              <a:pPr>
                <a:defRPr/>
              </a:pPr>
              <a:t>‹#›</a:t>
            </a:fld>
            <a:endParaRPr lang="fa-I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rtl="1" fontAlgn="auto">
              <a:spcBef>
                <a:spcPts val="0"/>
              </a:spcBef>
              <a:spcAft>
                <a:spcPts val="0"/>
              </a:spcAft>
              <a:defRPr sz="1100" baseline="0">
                <a:solidFill>
                  <a:schemeClr val="accent1">
                    <a:lumMod val="60000"/>
                    <a:lumOff val="40000"/>
                  </a:schemeClr>
                </a:solidFill>
                <a:latin typeface="+mn-lt"/>
                <a:cs typeface="+mn-cs"/>
              </a:defRPr>
            </a:lvl1pPr>
          </a:lstStyle>
          <a:p>
            <a:pPr>
              <a:defRPr/>
            </a:pPr>
            <a:fld id="{20D9290E-58FE-433C-8B76-6AEFBADF54B6}" type="datetimeFigureOut">
              <a:rPr lang="fa-IR"/>
              <a:pPr>
                <a:defRPr/>
              </a:pPr>
              <a:t>1432/12/24</a:t>
            </a:fld>
            <a:endParaRPr lang="fa-I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rtl="1"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rtl="1" fontAlgn="auto">
              <a:spcBef>
                <a:spcPts val="0"/>
              </a:spcBef>
              <a:spcAft>
                <a:spcPts val="0"/>
              </a:spcAft>
              <a:defRPr sz="1200" b="1" baseline="0">
                <a:solidFill>
                  <a:schemeClr val="accent1">
                    <a:lumMod val="60000"/>
                    <a:lumOff val="40000"/>
                  </a:schemeClr>
                </a:solidFill>
                <a:latin typeface="+mn-lt"/>
                <a:cs typeface="+mn-cs"/>
              </a:defRPr>
            </a:lvl1pPr>
          </a:lstStyle>
          <a:p>
            <a:pPr>
              <a:defRPr/>
            </a:pPr>
            <a:fld id="{601EBF40-E3C5-40E4-9634-A8199B121CDA}"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33" r:id="rId7"/>
    <p:sldLayoutId id="2147483734" r:id="rId8"/>
    <p:sldLayoutId id="2147483743" r:id="rId9"/>
    <p:sldLayoutId id="2147483735" r:id="rId10"/>
    <p:sldLayoutId id="2147483736" r:id="rId11"/>
  </p:sldLayoutIdLst>
  <p:transition spd="slow">
    <p:circle/>
  </p:transition>
  <p:txStyles>
    <p:titleStyle>
      <a:lvl1pPr algn="ctr" rtl="1" eaLnBrk="0" fontAlgn="base" hangingPunct="0">
        <a:spcBef>
          <a:spcPct val="0"/>
        </a:spcBef>
        <a:spcAft>
          <a:spcPct val="0"/>
        </a:spcAft>
        <a:defRPr sz="3600" kern="1200" cap="all" spc="300">
          <a:solidFill>
            <a:schemeClr val="tx1"/>
          </a:solidFill>
          <a:latin typeface="+mj-lt"/>
          <a:ea typeface="+mj-ea"/>
          <a:cs typeface="+mj-cs"/>
        </a:defRPr>
      </a:lvl1pPr>
      <a:lvl2pPr algn="ctr" rtl="1" eaLnBrk="0" fontAlgn="base" hangingPunct="0">
        <a:spcBef>
          <a:spcPct val="0"/>
        </a:spcBef>
        <a:spcAft>
          <a:spcPct val="0"/>
        </a:spcAft>
        <a:defRPr sz="3600">
          <a:solidFill>
            <a:schemeClr val="tx1"/>
          </a:solidFill>
          <a:latin typeface="Garamond" pitchFamily="18" charset="0"/>
          <a:cs typeface="Times New Roman" pitchFamily="18" charset="0"/>
        </a:defRPr>
      </a:lvl2pPr>
      <a:lvl3pPr algn="ctr" rtl="1" eaLnBrk="0" fontAlgn="base" hangingPunct="0">
        <a:spcBef>
          <a:spcPct val="0"/>
        </a:spcBef>
        <a:spcAft>
          <a:spcPct val="0"/>
        </a:spcAft>
        <a:defRPr sz="3600">
          <a:solidFill>
            <a:schemeClr val="tx1"/>
          </a:solidFill>
          <a:latin typeface="Garamond" pitchFamily="18" charset="0"/>
          <a:cs typeface="Times New Roman" pitchFamily="18" charset="0"/>
        </a:defRPr>
      </a:lvl3pPr>
      <a:lvl4pPr algn="ctr" rtl="1" eaLnBrk="0" fontAlgn="base" hangingPunct="0">
        <a:spcBef>
          <a:spcPct val="0"/>
        </a:spcBef>
        <a:spcAft>
          <a:spcPct val="0"/>
        </a:spcAft>
        <a:defRPr sz="3600">
          <a:solidFill>
            <a:schemeClr val="tx1"/>
          </a:solidFill>
          <a:latin typeface="Garamond" pitchFamily="18" charset="0"/>
          <a:cs typeface="Times New Roman" pitchFamily="18" charset="0"/>
        </a:defRPr>
      </a:lvl4pPr>
      <a:lvl5pPr algn="ctr" rtl="1" eaLnBrk="0" fontAlgn="base" hangingPunct="0">
        <a:spcBef>
          <a:spcPct val="0"/>
        </a:spcBef>
        <a:spcAft>
          <a:spcPct val="0"/>
        </a:spcAft>
        <a:defRPr sz="3600">
          <a:solidFill>
            <a:schemeClr val="tx1"/>
          </a:solidFill>
          <a:latin typeface="Garamond" pitchFamily="18" charset="0"/>
          <a:cs typeface="Times New Roman" pitchFamily="18"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615950" algn="r" rtl="1" eaLnBrk="0" fontAlgn="base" hangingPunct="0">
        <a:lnSpc>
          <a:spcPct val="150000"/>
        </a:lnSpc>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28600" algn="r" rtl="1"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354" y="2714620"/>
            <a:ext cx="11474491" cy="1295400"/>
          </a:xfrm>
        </p:spPr>
        <p:txBody>
          <a:bodyPr>
            <a:noAutofit/>
          </a:bodyPr>
          <a:lstStyle/>
          <a:p>
            <a:pPr eaLnBrk="1" fontAlgn="auto" hangingPunct="1">
              <a:spcAft>
                <a:spcPts val="0"/>
              </a:spcAft>
              <a:defRPr/>
            </a:pPr>
            <a:r>
              <a:rPr lang="fa-IR"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Sahra" pitchFamily="2" charset="-78"/>
              </a:rPr>
              <a:t>بسم الله الّرحمن الّرحیم</a:t>
            </a:r>
            <a:r>
              <a:rPr lang="fa-IR"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fa-IR" sz="8000" dirty="0">
              <a:cs typeface="B Sahra" pitchFamily="2" charset="-78"/>
            </a:endParaRPr>
          </a:p>
        </p:txBody>
      </p:sp>
      <p:sp>
        <p:nvSpPr>
          <p:cNvPr id="4" name="Rectangle 3"/>
          <p:cNvSpPr/>
          <p:nvPr/>
        </p:nvSpPr>
        <p:spPr>
          <a:xfrm>
            <a:off x="1987798" y="2967335"/>
            <a:ext cx="377027" cy="923330"/>
          </a:xfrm>
          <a:prstGeom prst="rect">
            <a:avLst/>
          </a:prstGeom>
          <a:noFill/>
        </p:spPr>
        <p:txBody>
          <a:bodyPr wrap="none">
            <a:spAutoFit/>
          </a:bodyPr>
          <a:lstStyle/>
          <a:p>
            <a:pPr algn="ctr" rtl="0">
              <a:defRPr/>
            </a:pPr>
            <a:r>
              <a:rPr lang="fa-I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t>
            </a:r>
            <a:endParaRPr lang="fa-I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9219" name="Subtitle 2"/>
          <p:cNvSpPr>
            <a:spLocks noGrp="1"/>
          </p:cNvSpPr>
          <p:nvPr>
            <p:ph type="subTitle" idx="1"/>
          </p:nvPr>
        </p:nvSpPr>
        <p:spPr>
          <a:xfrm>
            <a:off x="1000100" y="3143248"/>
            <a:ext cx="6400800" cy="2571768"/>
          </a:xfrm>
          <a:noFill/>
          <a:ln>
            <a:noFill/>
          </a:ln>
        </p:spPr>
        <p:style>
          <a:lnRef idx="2">
            <a:schemeClr val="dk1"/>
          </a:lnRef>
          <a:fillRef idx="1">
            <a:schemeClr val="lt1"/>
          </a:fillRef>
          <a:effectRef idx="0">
            <a:schemeClr val="dk1"/>
          </a:effectRef>
          <a:fontRef idx="minor">
            <a:schemeClr val="dk1"/>
          </a:fontRef>
        </p:style>
        <p:txBody>
          <a:bodyPr>
            <a:prstTxWarp prst="textFadeDown">
              <a:avLst/>
            </a:prstTxWarp>
            <a:noAutofit/>
          </a:bodyPr>
          <a:lstStyle/>
          <a:p>
            <a:pPr eaLnBrk="1" hangingPunct="1">
              <a:defRPr/>
            </a:pPr>
            <a:r>
              <a:rPr lang="fa-IR"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Arash" pitchFamily="2" charset="-78"/>
              </a:rPr>
              <a:t>به نام خالق هستی</a:t>
            </a: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357313"/>
            <a:ext cx="6400800" cy="685800"/>
          </a:xfrm>
        </p:spPr>
        <p:txBody>
          <a:bodyPr>
            <a:noAutofit/>
          </a:bodyPr>
          <a:lstStyle/>
          <a:p>
            <a:pPr eaLnBrk="1" hangingPunct="1">
              <a:defRPr/>
            </a:pPr>
            <a:r>
              <a:rPr lang="fa-IR" sz="6000" dirty="0" smtClean="0">
                <a:solidFill>
                  <a:srgbClr val="00B0F0"/>
                </a:solidFill>
                <a:cs typeface="B Badr" pitchFamily="2" charset="-78"/>
              </a:rPr>
              <a:t>معایب بی حسی موضعی</a:t>
            </a:r>
            <a:endParaRPr lang="fa-IR" sz="6000" dirty="0">
              <a:solidFill>
                <a:srgbClr val="00B0F0"/>
              </a:solidFill>
              <a:cs typeface="B Badr" pitchFamily="2" charset="-78"/>
            </a:endParaRPr>
          </a:p>
        </p:txBody>
      </p:sp>
      <p:sp>
        <p:nvSpPr>
          <p:cNvPr id="18435" name="Content Placeholder 2"/>
          <p:cNvSpPr>
            <a:spLocks noGrp="1"/>
          </p:cNvSpPr>
          <p:nvPr>
            <p:ph idx="1"/>
          </p:nvPr>
        </p:nvSpPr>
        <p:spPr>
          <a:xfrm>
            <a:off x="1357313" y="2071688"/>
            <a:ext cx="6400800" cy="3048000"/>
          </a:xfrm>
        </p:spPr>
        <p:txBody>
          <a:bodyPr/>
          <a:lstStyle/>
          <a:p>
            <a:pPr marL="0" indent="-273050" eaLnBrk="1" hangingPunct="1">
              <a:buFont typeface="Wingdings" pitchFamily="2" charset="2"/>
              <a:buChar char="ü"/>
            </a:pPr>
            <a:r>
              <a:rPr lang="fa-IR" sz="2400" dirty="0" smtClean="0">
                <a:solidFill>
                  <a:srgbClr val="002060"/>
                </a:solidFill>
                <a:cs typeface="B Mehr" pitchFamily="2" charset="-78"/>
              </a:rPr>
              <a:t>ممکن است بیمار نپذیرد</a:t>
            </a:r>
          </a:p>
          <a:p>
            <a:pPr marL="0" indent="-273050" eaLnBrk="1" hangingPunct="1">
              <a:buFont typeface="Wingdings" pitchFamily="2" charset="2"/>
              <a:buChar char="ü"/>
            </a:pPr>
            <a:r>
              <a:rPr lang="fa-IR" sz="2400" dirty="0" smtClean="0">
                <a:solidFill>
                  <a:srgbClr val="002060"/>
                </a:solidFill>
                <a:cs typeface="B Mehr" pitchFamily="2" charset="-78"/>
              </a:rPr>
              <a:t>در بعضی مناطق ایجاد بیحسی موضعی عملی نمی باشد</a:t>
            </a:r>
          </a:p>
          <a:p>
            <a:pPr marL="0" indent="-273050" eaLnBrk="1" hangingPunct="1">
              <a:buFont typeface="Wingdings" pitchFamily="2" charset="2"/>
              <a:buChar char="ü"/>
            </a:pPr>
            <a:r>
              <a:rPr lang="fa-IR" sz="2400" dirty="0" smtClean="0">
                <a:solidFill>
                  <a:srgbClr val="002060"/>
                </a:solidFill>
                <a:cs typeface="B Mehr" pitchFamily="2" charset="-78"/>
              </a:rPr>
              <a:t>مدت ناکافی بیحسی موضعی</a:t>
            </a:r>
          </a:p>
          <a:p>
            <a:pPr marL="0" indent="-273050" eaLnBrk="1" hangingPunct="1">
              <a:buFont typeface="Wingdings" pitchFamily="2" charset="2"/>
              <a:buChar char="ü"/>
            </a:pPr>
            <a:r>
              <a:rPr lang="fa-IR" sz="2400" dirty="0" smtClean="0">
                <a:solidFill>
                  <a:srgbClr val="002060"/>
                </a:solidFill>
                <a:cs typeface="B Mehr" pitchFamily="2" charset="-78"/>
              </a:rPr>
              <a:t>و اگر بطور تصادفی وارد جریان خون شود، جذبش سریع است و  اثرات جانبی در پی دارد</a:t>
            </a:r>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285875"/>
            <a:ext cx="7272338" cy="685800"/>
          </a:xfrm>
        </p:spPr>
        <p:txBody>
          <a:bodyPr>
            <a:noAutofit/>
          </a:bodyPr>
          <a:lstStyle/>
          <a:p>
            <a:pPr eaLnBrk="1" fontAlgn="auto" hangingPunct="1">
              <a:spcAft>
                <a:spcPts val="0"/>
              </a:spcAft>
              <a:defRPr/>
            </a:pPr>
            <a:r>
              <a:rPr lang="fa-IR" sz="4000" dirty="0">
                <a:solidFill>
                  <a:srgbClr val="00B0F0"/>
                </a:solidFill>
                <a:cs typeface="B Badr" pitchFamily="2" charset="-78"/>
              </a:rPr>
              <a:t>روشهای </a:t>
            </a:r>
            <a:r>
              <a:rPr lang="fa-IR" sz="4000" dirty="0" smtClean="0">
                <a:solidFill>
                  <a:srgbClr val="00B0F0"/>
                </a:solidFill>
                <a:cs typeface="B Badr" pitchFamily="2" charset="-78"/>
              </a:rPr>
              <a:t>مختلف </a:t>
            </a:r>
            <a:r>
              <a:rPr lang="fa-IR" sz="4000" dirty="0">
                <a:solidFill>
                  <a:srgbClr val="00B0F0"/>
                </a:solidFill>
                <a:cs typeface="B Badr" pitchFamily="2" charset="-78"/>
              </a:rPr>
              <a:t>ایجاد بیحسی </a:t>
            </a:r>
            <a:r>
              <a:rPr lang="fa-IR" sz="4000" dirty="0" smtClean="0">
                <a:solidFill>
                  <a:srgbClr val="00B0F0"/>
                </a:solidFill>
                <a:cs typeface="B Badr" pitchFamily="2" charset="-78"/>
              </a:rPr>
              <a:t>موضعی</a:t>
            </a:r>
            <a:r>
              <a:rPr lang="en-US" sz="4000" dirty="0" smtClean="0">
                <a:solidFill>
                  <a:srgbClr val="00B0F0"/>
                </a:solidFill>
                <a:cs typeface="B Badr" pitchFamily="2" charset="-78"/>
              </a:rPr>
              <a:t> </a:t>
            </a:r>
            <a:r>
              <a:rPr lang="fa-IR" sz="4000" dirty="0" smtClean="0">
                <a:solidFill>
                  <a:srgbClr val="00B0F0"/>
                </a:solidFill>
                <a:cs typeface="B Badr" pitchFamily="2" charset="-78"/>
              </a:rPr>
              <a:t> </a:t>
            </a:r>
            <a:endParaRPr lang="fa-IR" sz="4000" dirty="0">
              <a:solidFill>
                <a:srgbClr val="00B0F0"/>
              </a:solidFill>
              <a:cs typeface="B Badr" pitchFamily="2" charset="-78"/>
            </a:endParaRPr>
          </a:p>
        </p:txBody>
      </p:sp>
      <p:sp>
        <p:nvSpPr>
          <p:cNvPr id="19459" name="Content Placeholder 2"/>
          <p:cNvSpPr>
            <a:spLocks noGrp="1"/>
          </p:cNvSpPr>
          <p:nvPr>
            <p:ph idx="1"/>
          </p:nvPr>
        </p:nvSpPr>
        <p:spPr>
          <a:xfrm>
            <a:off x="785813" y="2071688"/>
            <a:ext cx="7416800" cy="3455987"/>
          </a:xfrm>
        </p:spPr>
        <p:txBody>
          <a:bodyPr/>
          <a:lstStyle/>
          <a:p>
            <a:pPr marL="285750" indent="-285750" eaLnBrk="1" hangingPunct="1">
              <a:buFont typeface="Wingdings" pitchFamily="2" charset="2"/>
              <a:buChar char="ü"/>
            </a:pPr>
            <a:r>
              <a:rPr lang="fa-IR" sz="2800" smtClean="0">
                <a:solidFill>
                  <a:srgbClr val="002060"/>
                </a:solidFill>
                <a:cs typeface="B Mehr" pitchFamily="2" charset="-78"/>
              </a:rPr>
              <a:t>بیحسی سطحی (موضعی)</a:t>
            </a:r>
          </a:p>
          <a:p>
            <a:pPr marL="285750" indent="-285750" eaLnBrk="1" hangingPunct="1">
              <a:buFont typeface="Wingdings" pitchFamily="2" charset="2"/>
              <a:buChar char="ü"/>
            </a:pPr>
            <a:r>
              <a:rPr lang="fa-IR" sz="2800" smtClean="0">
                <a:solidFill>
                  <a:srgbClr val="002060"/>
                </a:solidFill>
                <a:cs typeface="B Mehr" pitchFamily="2" charset="-78"/>
              </a:rPr>
              <a:t>بیحسی نخاعی (زیر پرده عنکبوتیه)</a:t>
            </a:r>
          </a:p>
          <a:p>
            <a:pPr marL="285750" indent="-285750" eaLnBrk="1" hangingPunct="1">
              <a:buFont typeface="Wingdings" pitchFamily="2" charset="2"/>
              <a:buChar char="ü"/>
            </a:pPr>
            <a:r>
              <a:rPr lang="fa-IR" sz="2800" smtClean="0">
                <a:solidFill>
                  <a:srgbClr val="002060"/>
                </a:solidFill>
                <a:cs typeface="B Mehr" pitchFamily="2" charset="-78"/>
              </a:rPr>
              <a:t>بیحسی با مهار اعصاب محیطی</a:t>
            </a:r>
          </a:p>
          <a:p>
            <a:pPr marL="285750" indent="-285750" eaLnBrk="1" hangingPunct="1">
              <a:buFont typeface="Wingdings" pitchFamily="2" charset="2"/>
              <a:buChar char="ü"/>
            </a:pPr>
            <a:r>
              <a:rPr lang="fa-IR" sz="2800" smtClean="0">
                <a:solidFill>
                  <a:srgbClr val="002060"/>
                </a:solidFill>
                <a:cs typeface="B Mehr" pitchFamily="2" charset="-78"/>
              </a:rPr>
              <a:t>بیحسی خارج سخت شامه‌ای</a:t>
            </a:r>
          </a:p>
          <a:p>
            <a:pPr marL="285750" indent="-285750" eaLnBrk="1" hangingPunct="1">
              <a:buFont typeface="Wingdings" pitchFamily="2" charset="2"/>
              <a:buChar char="ü"/>
            </a:pPr>
            <a:r>
              <a:rPr lang="fa-IR" sz="2800" smtClean="0">
                <a:solidFill>
                  <a:srgbClr val="002060"/>
                </a:solidFill>
                <a:cs typeface="B Mehr" pitchFamily="2" charset="-78"/>
              </a:rPr>
              <a:t>بیحس تراوشی</a:t>
            </a: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fa-IR" sz="5400" dirty="0" smtClean="0">
                <a:solidFill>
                  <a:srgbClr val="00B0F0"/>
                </a:solidFill>
                <a:cs typeface="B Badr" pitchFamily="2" charset="-78"/>
              </a:rPr>
              <a:t>افزایش مدت اثر دارو</a:t>
            </a:r>
            <a:endParaRPr lang="fa-IR" sz="5400" dirty="0">
              <a:solidFill>
                <a:srgbClr val="00B0F0"/>
              </a:solidFill>
              <a:cs typeface="B Badr" pitchFamily="2" charset="-78"/>
            </a:endParaRPr>
          </a:p>
        </p:txBody>
      </p:sp>
      <p:sp>
        <p:nvSpPr>
          <p:cNvPr id="20483" name="Content Placeholder 2"/>
          <p:cNvSpPr>
            <a:spLocks noGrp="1"/>
          </p:cNvSpPr>
          <p:nvPr>
            <p:ph idx="1"/>
          </p:nvPr>
        </p:nvSpPr>
        <p:spPr>
          <a:xfrm>
            <a:off x="714375" y="1928813"/>
            <a:ext cx="7559675" cy="3529012"/>
          </a:xfrm>
        </p:spPr>
        <p:txBody>
          <a:bodyPr/>
          <a:lstStyle/>
          <a:p>
            <a:pPr marL="0" indent="0" eaLnBrk="1" hangingPunct="1">
              <a:buFont typeface="Wingdings" pitchFamily="2" charset="2"/>
              <a:buNone/>
            </a:pPr>
            <a:r>
              <a:rPr lang="fa-IR" sz="2400" smtClean="0">
                <a:solidFill>
                  <a:srgbClr val="002060"/>
                </a:solidFill>
                <a:cs typeface="B Mehr" pitchFamily="2" charset="-78"/>
              </a:rPr>
              <a:t>برای افزایش مدت و شدت اثر ایجاد شده توسط بیحس کننده‌های موضعی، داروهای منقبض کننده عروق، و بیشتر از همه اپی‌نفرین، معمولا به محلولهای این داروها افزوده می‌شود، سایر تنگ کننده‌های عروقی توصیه شده عبارتند از: فلی سین، نوردفرین ، نوراپی‌نفرین ، اکتودرین و فنیل افرین</a:t>
            </a:r>
            <a:r>
              <a:rPr lang="en-US" sz="2400" smtClean="0">
                <a:solidFill>
                  <a:srgbClr val="002060"/>
                </a:solidFill>
                <a:cs typeface="B Mehr" pitchFamily="2" charset="-78"/>
              </a:rPr>
              <a:t>. </a:t>
            </a:r>
            <a:br>
              <a:rPr lang="en-US" sz="2400" smtClean="0">
                <a:solidFill>
                  <a:srgbClr val="002060"/>
                </a:solidFill>
                <a:cs typeface="B Mehr" pitchFamily="2" charset="-78"/>
              </a:rPr>
            </a:br>
            <a:r>
              <a:rPr lang="fa-IR" sz="2400" smtClean="0">
                <a:solidFill>
                  <a:srgbClr val="002060"/>
                </a:solidFill>
                <a:cs typeface="B Mehr" pitchFamily="2" charset="-78"/>
              </a:rPr>
              <a:t>طول اثر به سرعت هیدرولیز توسط آنزیمهای غیر اختصاصی و آب گریزی ترکیبات بستگی دارد</a:t>
            </a:r>
            <a:r>
              <a:rPr lang="en-US" sz="2400" smtClean="0">
                <a:solidFill>
                  <a:srgbClr val="002060"/>
                </a:solidFill>
                <a:cs typeface="B Mehr" pitchFamily="2" charset="-78"/>
              </a:rPr>
              <a:t>. .</a:t>
            </a:r>
            <a:endParaRPr lang="fa-IR" sz="2400" smtClean="0">
              <a:solidFill>
                <a:srgbClr val="002060"/>
              </a:solidFill>
              <a:cs typeface="B Mehr" pitchFamily="2" charset="-78"/>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fa-IR" sz="4800" dirty="0" smtClean="0">
                <a:solidFill>
                  <a:srgbClr val="00B0F0"/>
                </a:solidFill>
              </a:rPr>
              <a:t>داروهای بی حسی موضعی</a:t>
            </a:r>
            <a:endParaRPr lang="fa-IR" sz="4800" dirty="0">
              <a:solidFill>
                <a:srgbClr val="00B0F0"/>
              </a:solidFill>
            </a:endParaRPr>
          </a:p>
        </p:txBody>
      </p:sp>
      <p:pic>
        <p:nvPicPr>
          <p:cNvPr id="21507" name="Content Placeholder 3"/>
          <p:cNvPicPr>
            <a:picLocks noGrp="1" noChangeAspect="1"/>
          </p:cNvPicPr>
          <p:nvPr>
            <p:ph idx="1"/>
          </p:nvPr>
        </p:nvPicPr>
        <p:blipFill>
          <a:blip r:embed="rId2"/>
          <a:srcRect/>
          <a:stretch>
            <a:fillRect/>
          </a:stretch>
        </p:blipFill>
        <p:spPr>
          <a:xfrm>
            <a:off x="1042988" y="2276475"/>
            <a:ext cx="7058025" cy="3384550"/>
          </a:xfr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a:t> </a:t>
            </a:r>
          </a:p>
        </p:txBody>
      </p:sp>
      <p:sp>
        <p:nvSpPr>
          <p:cNvPr id="22531" name="Content Placeholder 2"/>
          <p:cNvSpPr>
            <a:spLocks noGrp="1"/>
          </p:cNvSpPr>
          <p:nvPr>
            <p:ph idx="1"/>
          </p:nvPr>
        </p:nvSpPr>
        <p:spPr>
          <a:xfrm>
            <a:off x="-1331913" y="765175"/>
            <a:ext cx="9504363" cy="3048000"/>
          </a:xfrm>
        </p:spPr>
        <p:txBody>
          <a:bodyPr/>
          <a:lstStyle/>
          <a:p>
            <a:pPr marL="0" indent="0" eaLnBrk="1" hangingPunct="1">
              <a:buFont typeface="Wingdings" pitchFamily="2" charset="2"/>
              <a:buNone/>
            </a:pPr>
            <a:r>
              <a:rPr lang="fa-IR" sz="2400" smtClean="0">
                <a:solidFill>
                  <a:srgbClr val="002060"/>
                </a:solidFill>
                <a:cs typeface="B Mehr" pitchFamily="2" charset="-78"/>
              </a:rPr>
              <a:t>1-آمیدها: </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-متوسط اثر:لیدوکائین-پریلوکائین-مپی واکائین</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-طولانی اثر:بوپیواکائین(مارکائین)-روپیواکائین</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2-استرها</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-کوتاه اثر:پروکائین</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-متوسط اثر:کوکائین</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-طولانی اثر:تتراکائین</a:t>
            </a:r>
            <a:endParaRPr lang="en-US" sz="2400" smtClean="0">
              <a:solidFill>
                <a:srgbClr val="002060"/>
              </a:solidFill>
              <a:cs typeface="B Mehr" pitchFamily="2" charset="-78"/>
            </a:endParaRPr>
          </a:p>
          <a:p>
            <a:pPr marL="0" indent="0" eaLnBrk="1" hangingPunct="1">
              <a:buFont typeface="Wingdings" pitchFamily="2" charset="2"/>
              <a:buNone/>
            </a:pPr>
            <a:r>
              <a:rPr lang="fa-IR" sz="2400" smtClean="0">
                <a:solidFill>
                  <a:srgbClr val="002060"/>
                </a:solidFill>
                <a:cs typeface="B Mehr" pitchFamily="2" charset="-78"/>
              </a:rPr>
              <a:t>-فعال در سطح:بنزوکائین-کوکائین</a:t>
            </a:r>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fa-IR" dirty="0"/>
          </a:p>
        </p:txBody>
      </p:sp>
      <p:pic>
        <p:nvPicPr>
          <p:cNvPr id="23555" name="Picture 7"/>
          <p:cNvPicPr>
            <a:picLocks noGrp="1" noChangeAspect="1" noChangeArrowheads="1"/>
          </p:cNvPicPr>
          <p:nvPr>
            <p:ph idx="1"/>
          </p:nvPr>
        </p:nvPicPr>
        <p:blipFill>
          <a:blip r:embed="rId2"/>
          <a:srcRect/>
          <a:stretch>
            <a:fillRect/>
          </a:stretch>
        </p:blipFill>
        <p:spPr>
          <a:xfrm>
            <a:off x="1042988" y="1196975"/>
            <a:ext cx="7058025" cy="4464050"/>
          </a:xfrm>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1913" y="1196975"/>
            <a:ext cx="6400800" cy="1844675"/>
          </a:xfrm>
        </p:spPr>
        <p:txBody>
          <a:bodyPr>
            <a:noAutofit/>
          </a:bodyPr>
          <a:lstStyle/>
          <a:p>
            <a:pPr rtl="0" eaLnBrk="1" fontAlgn="auto" hangingPunct="1">
              <a:spcAft>
                <a:spcPts val="0"/>
              </a:spcAft>
              <a:defRPr/>
            </a:pPr>
            <a:r>
              <a:rPr lang="fa-IR" sz="4400" dirty="0" smtClean="0">
                <a:solidFill>
                  <a:srgbClr val="00B0F0"/>
                </a:solidFill>
                <a:cs typeface="B Badr" pitchFamily="2" charset="-78"/>
              </a:rPr>
              <a:t>ساختمان شیمیایی</a:t>
            </a:r>
            <a:br>
              <a:rPr lang="fa-IR" sz="4400" dirty="0" smtClean="0">
                <a:solidFill>
                  <a:srgbClr val="00B0F0"/>
                </a:solidFill>
                <a:cs typeface="B Badr" pitchFamily="2" charset="-78"/>
              </a:rPr>
            </a:br>
            <a:r>
              <a:rPr lang="fa-IR" sz="4400" dirty="0" smtClean="0">
                <a:solidFill>
                  <a:srgbClr val="00B0F0"/>
                </a:solidFill>
                <a:cs typeface="B Badr" pitchFamily="2" charset="-78"/>
              </a:rPr>
              <a:t/>
            </a:r>
            <a:br>
              <a:rPr lang="fa-IR" sz="4400" dirty="0" smtClean="0">
                <a:solidFill>
                  <a:srgbClr val="00B0F0"/>
                </a:solidFill>
                <a:cs typeface="B Badr" pitchFamily="2" charset="-78"/>
              </a:rPr>
            </a:br>
            <a:r>
              <a:rPr lang="fa-IR" sz="4000" dirty="0" smtClean="0">
                <a:solidFill>
                  <a:srgbClr val="00B0F0"/>
                </a:solidFill>
                <a:cs typeface="B Badr" pitchFamily="2" charset="-78"/>
              </a:rPr>
              <a:t>اتصال آمیدی         اتصال استری</a:t>
            </a:r>
            <a:endParaRPr lang="fa-IR" sz="4000" dirty="0">
              <a:solidFill>
                <a:srgbClr val="00B0F0"/>
              </a:solidFill>
              <a:cs typeface="B Badr" pitchFamily="2" charset="-78"/>
            </a:endParaRPr>
          </a:p>
        </p:txBody>
      </p:sp>
      <p:pic>
        <p:nvPicPr>
          <p:cNvPr id="24579" name="Picture 2"/>
          <p:cNvPicPr>
            <a:picLocks noGrp="1" noChangeAspect="1" noChangeArrowheads="1"/>
          </p:cNvPicPr>
          <p:nvPr>
            <p:ph sz="quarter" idx="13"/>
          </p:nvPr>
        </p:nvPicPr>
        <p:blipFill>
          <a:blip r:embed="rId2"/>
          <a:srcRect/>
          <a:stretch>
            <a:fillRect/>
          </a:stretch>
        </p:blipFill>
        <p:spPr>
          <a:xfrm>
            <a:off x="1042988" y="3141663"/>
            <a:ext cx="3121025" cy="2087562"/>
          </a:xfrm>
        </p:spPr>
      </p:pic>
      <p:pic>
        <p:nvPicPr>
          <p:cNvPr id="24580" name="Picture 3"/>
          <p:cNvPicPr>
            <a:picLocks noGrp="1" noChangeAspect="1" noChangeArrowheads="1"/>
          </p:cNvPicPr>
          <p:nvPr>
            <p:ph sz="quarter" idx="14"/>
          </p:nvPr>
        </p:nvPicPr>
        <p:blipFill>
          <a:blip r:embed="rId3"/>
          <a:srcRect/>
          <a:stretch>
            <a:fillRect/>
          </a:stretch>
        </p:blipFill>
        <p:spPr>
          <a:xfrm>
            <a:off x="4859338" y="3068638"/>
            <a:ext cx="3241675" cy="2160587"/>
          </a:xfrm>
        </p:spPr>
      </p:pic>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928688" y="1000125"/>
            <a:ext cx="7262812" cy="841375"/>
          </a:xfrm>
          <a:prstGeom prst="rect">
            <a:avLst/>
          </a:prstGeom>
        </p:spPr>
        <p:txBody>
          <a:bodyPr/>
          <a:lst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r>
              <a:rPr lang="fa-IR" dirty="0" smtClean="0">
                <a:solidFill>
                  <a:srgbClr val="00B0F0"/>
                </a:solidFill>
                <a:cs typeface="B Badr" pitchFamily="2" charset="-78"/>
              </a:rPr>
              <a:t>ساختمان شیمیایی بیحس کنند های استری</a:t>
            </a:r>
            <a:endParaRPr lang="en-US" dirty="0" smtClean="0">
              <a:solidFill>
                <a:srgbClr val="00B0F0"/>
              </a:solidFill>
              <a:cs typeface="B Badr" pitchFamily="2" charset="-78"/>
            </a:endParaRPr>
          </a:p>
        </p:txBody>
      </p:sp>
      <p:pic>
        <p:nvPicPr>
          <p:cNvPr id="25603" name="Picture 9"/>
          <p:cNvPicPr>
            <a:picLocks noChangeAspect="1" noChangeArrowheads="1"/>
          </p:cNvPicPr>
          <p:nvPr/>
        </p:nvPicPr>
        <p:blipFill>
          <a:blip r:embed="rId2"/>
          <a:srcRect/>
          <a:stretch>
            <a:fillRect/>
          </a:stretch>
        </p:blipFill>
        <p:spPr bwMode="auto">
          <a:xfrm>
            <a:off x="1125538" y="1712913"/>
            <a:ext cx="2819400" cy="1257300"/>
          </a:xfrm>
          <a:prstGeom prst="rect">
            <a:avLst/>
          </a:prstGeom>
          <a:noFill/>
          <a:ln w="9525">
            <a:noFill/>
            <a:miter lim="800000"/>
            <a:headEnd/>
            <a:tailEnd/>
          </a:ln>
        </p:spPr>
      </p:pic>
      <p:pic>
        <p:nvPicPr>
          <p:cNvPr id="25604" name="Picture 10"/>
          <p:cNvPicPr>
            <a:picLocks noChangeAspect="1" noChangeArrowheads="1"/>
          </p:cNvPicPr>
          <p:nvPr/>
        </p:nvPicPr>
        <p:blipFill>
          <a:blip r:embed="rId3"/>
          <a:srcRect/>
          <a:stretch>
            <a:fillRect/>
          </a:stretch>
        </p:blipFill>
        <p:spPr bwMode="auto">
          <a:xfrm>
            <a:off x="4416425" y="1743075"/>
            <a:ext cx="3719513" cy="1257300"/>
          </a:xfrm>
          <a:prstGeom prst="rect">
            <a:avLst/>
          </a:prstGeom>
          <a:noFill/>
          <a:ln w="9525">
            <a:noFill/>
            <a:miter lim="800000"/>
            <a:headEnd/>
            <a:tailEnd/>
          </a:ln>
        </p:spPr>
      </p:pic>
      <p:sp>
        <p:nvSpPr>
          <p:cNvPr id="25605" name="Rectangle 13"/>
          <p:cNvSpPr>
            <a:spLocks noChangeArrowheads="1"/>
          </p:cNvSpPr>
          <p:nvPr/>
        </p:nvSpPr>
        <p:spPr bwMode="auto">
          <a:xfrm>
            <a:off x="5224463" y="3105150"/>
            <a:ext cx="2101850" cy="369888"/>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Procaine (Novocain)</a:t>
            </a:r>
          </a:p>
        </p:txBody>
      </p:sp>
      <p:sp>
        <p:nvSpPr>
          <p:cNvPr id="25606" name="Rectangle 14"/>
          <p:cNvSpPr>
            <a:spLocks noChangeArrowheads="1"/>
          </p:cNvSpPr>
          <p:nvPr/>
        </p:nvSpPr>
        <p:spPr bwMode="auto">
          <a:xfrm>
            <a:off x="2065338" y="3160713"/>
            <a:ext cx="941387" cy="369887"/>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Cocaine</a:t>
            </a:r>
          </a:p>
        </p:txBody>
      </p:sp>
      <p:pic>
        <p:nvPicPr>
          <p:cNvPr id="25607" name="Picture 11"/>
          <p:cNvPicPr>
            <a:picLocks noChangeAspect="1" noChangeArrowheads="1"/>
          </p:cNvPicPr>
          <p:nvPr/>
        </p:nvPicPr>
        <p:blipFill>
          <a:blip r:embed="rId3"/>
          <a:srcRect/>
          <a:stretch>
            <a:fillRect/>
          </a:stretch>
        </p:blipFill>
        <p:spPr bwMode="auto">
          <a:xfrm>
            <a:off x="1125538" y="3865563"/>
            <a:ext cx="3486150" cy="944562"/>
          </a:xfrm>
          <a:prstGeom prst="rect">
            <a:avLst/>
          </a:prstGeom>
          <a:noFill/>
          <a:ln w="9525">
            <a:noFill/>
            <a:miter lim="800000"/>
            <a:headEnd/>
            <a:tailEnd/>
          </a:ln>
        </p:spPr>
      </p:pic>
      <p:sp>
        <p:nvSpPr>
          <p:cNvPr id="25608" name="Rectangle 15"/>
          <p:cNvSpPr>
            <a:spLocks noChangeArrowheads="1"/>
          </p:cNvSpPr>
          <p:nvPr/>
        </p:nvSpPr>
        <p:spPr bwMode="auto">
          <a:xfrm>
            <a:off x="1503363" y="4810125"/>
            <a:ext cx="2381250" cy="368300"/>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Tetracaine (Pontocaine)</a:t>
            </a:r>
          </a:p>
        </p:txBody>
      </p:sp>
      <p:pic>
        <p:nvPicPr>
          <p:cNvPr id="25609" name="Picture 12"/>
          <p:cNvPicPr>
            <a:picLocks noChangeAspect="1" noChangeArrowheads="1"/>
          </p:cNvPicPr>
          <p:nvPr/>
        </p:nvPicPr>
        <p:blipFill>
          <a:blip r:embed="rId4"/>
          <a:srcRect/>
          <a:stretch>
            <a:fillRect/>
          </a:stretch>
        </p:blipFill>
        <p:spPr bwMode="auto">
          <a:xfrm>
            <a:off x="5076825" y="3860800"/>
            <a:ext cx="3059113" cy="949325"/>
          </a:xfrm>
          <a:prstGeom prst="rect">
            <a:avLst/>
          </a:prstGeom>
          <a:noFill/>
          <a:ln w="9525">
            <a:noFill/>
            <a:miter lim="800000"/>
            <a:headEnd/>
            <a:tailEnd/>
          </a:ln>
        </p:spPr>
      </p:pic>
      <p:sp>
        <p:nvSpPr>
          <p:cNvPr id="25610" name="Rectangle 16"/>
          <p:cNvSpPr>
            <a:spLocks noChangeArrowheads="1"/>
          </p:cNvSpPr>
          <p:nvPr/>
        </p:nvSpPr>
        <p:spPr bwMode="auto">
          <a:xfrm>
            <a:off x="5975350" y="4826000"/>
            <a:ext cx="1262063" cy="368300"/>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Benzocaine</a:t>
            </a:r>
          </a:p>
        </p:txBody>
      </p:sp>
    </p:spTree>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5275" y="946150"/>
            <a:ext cx="8686800" cy="841375"/>
          </a:xfrm>
          <a:prstGeom prst="rect">
            <a:avLst/>
          </a:prstGeom>
        </p:spPr>
        <p:txBody>
          <a:bodyPr/>
          <a:lst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fontAlgn="auto">
              <a:spcAft>
                <a:spcPts val="0"/>
              </a:spcAft>
              <a:defRPr/>
            </a:pPr>
            <a:r>
              <a:rPr lang="fa-IR" sz="2400" dirty="0" smtClean="0">
                <a:solidFill>
                  <a:srgbClr val="00B0F0"/>
                </a:solidFill>
                <a:cs typeface="B Badr" pitchFamily="2" charset="-78"/>
              </a:rPr>
              <a:t>ساختمان شیمیایی بیحس کننده های آمیدی</a:t>
            </a:r>
            <a:endParaRPr lang="en-US" sz="2400" dirty="0" smtClean="0">
              <a:solidFill>
                <a:srgbClr val="00B0F0"/>
              </a:solidFill>
              <a:cs typeface="B Badr" pitchFamily="2" charset="-78"/>
            </a:endParaRPr>
          </a:p>
        </p:txBody>
      </p:sp>
      <p:pic>
        <p:nvPicPr>
          <p:cNvPr id="26627" name="Picture 2"/>
          <p:cNvPicPr>
            <a:picLocks noChangeAspect="1" noChangeArrowheads="1"/>
          </p:cNvPicPr>
          <p:nvPr/>
        </p:nvPicPr>
        <p:blipFill>
          <a:blip r:embed="rId2"/>
          <a:srcRect/>
          <a:stretch>
            <a:fillRect/>
          </a:stretch>
        </p:blipFill>
        <p:spPr bwMode="auto">
          <a:xfrm>
            <a:off x="1098550" y="1298575"/>
            <a:ext cx="3240088" cy="1395413"/>
          </a:xfrm>
          <a:prstGeom prst="rect">
            <a:avLst/>
          </a:prstGeom>
          <a:noFill/>
          <a:ln w="9525">
            <a:noFill/>
            <a:miter lim="800000"/>
            <a:headEnd/>
            <a:tailEnd/>
          </a:ln>
        </p:spPr>
      </p:pic>
      <p:sp>
        <p:nvSpPr>
          <p:cNvPr id="26628" name="Rectangle 2"/>
          <p:cNvSpPr>
            <a:spLocks noChangeArrowheads="1"/>
          </p:cNvSpPr>
          <p:nvPr/>
        </p:nvSpPr>
        <p:spPr bwMode="auto">
          <a:xfrm>
            <a:off x="1584325" y="2693988"/>
            <a:ext cx="2268538" cy="368300"/>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Lidocaine (Xylocaine)</a:t>
            </a:r>
          </a:p>
        </p:txBody>
      </p:sp>
      <p:pic>
        <p:nvPicPr>
          <p:cNvPr id="26629" name="Picture 3"/>
          <p:cNvPicPr>
            <a:picLocks noChangeAspect="1" noChangeArrowheads="1"/>
          </p:cNvPicPr>
          <p:nvPr/>
        </p:nvPicPr>
        <p:blipFill>
          <a:blip r:embed="rId3"/>
          <a:srcRect/>
          <a:stretch>
            <a:fillRect/>
          </a:stretch>
        </p:blipFill>
        <p:spPr bwMode="auto">
          <a:xfrm>
            <a:off x="4638675" y="1298575"/>
            <a:ext cx="3311525" cy="1439863"/>
          </a:xfrm>
          <a:prstGeom prst="rect">
            <a:avLst/>
          </a:prstGeom>
          <a:noFill/>
          <a:ln w="9525">
            <a:noFill/>
            <a:miter lim="800000"/>
            <a:headEnd/>
            <a:tailEnd/>
          </a:ln>
        </p:spPr>
      </p:pic>
      <p:sp>
        <p:nvSpPr>
          <p:cNvPr id="26630" name="Rectangle 3"/>
          <p:cNvSpPr>
            <a:spLocks noChangeArrowheads="1"/>
          </p:cNvSpPr>
          <p:nvPr/>
        </p:nvSpPr>
        <p:spPr bwMode="auto">
          <a:xfrm>
            <a:off x="4356100" y="2735263"/>
            <a:ext cx="3525838" cy="369887"/>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Mepivacaine (Carbocaine, Isocaine)</a:t>
            </a:r>
          </a:p>
        </p:txBody>
      </p:sp>
      <p:pic>
        <p:nvPicPr>
          <p:cNvPr id="26631" name="Picture 4"/>
          <p:cNvPicPr>
            <a:picLocks noChangeAspect="1" noChangeArrowheads="1"/>
          </p:cNvPicPr>
          <p:nvPr/>
        </p:nvPicPr>
        <p:blipFill>
          <a:blip r:embed="rId4"/>
          <a:srcRect/>
          <a:stretch>
            <a:fillRect/>
          </a:stretch>
        </p:blipFill>
        <p:spPr bwMode="auto">
          <a:xfrm>
            <a:off x="1098550" y="3105150"/>
            <a:ext cx="3087688" cy="1343025"/>
          </a:xfrm>
          <a:prstGeom prst="rect">
            <a:avLst/>
          </a:prstGeom>
          <a:noFill/>
          <a:ln w="9525">
            <a:noFill/>
            <a:miter lim="800000"/>
            <a:headEnd/>
            <a:tailEnd/>
          </a:ln>
        </p:spPr>
      </p:pic>
      <p:sp>
        <p:nvSpPr>
          <p:cNvPr id="26632" name="Rectangle 4"/>
          <p:cNvSpPr>
            <a:spLocks noChangeArrowheads="1"/>
          </p:cNvSpPr>
          <p:nvPr/>
        </p:nvSpPr>
        <p:spPr bwMode="auto">
          <a:xfrm>
            <a:off x="1174750" y="4464050"/>
            <a:ext cx="3087688" cy="369888"/>
          </a:xfrm>
          <a:prstGeom prst="rect">
            <a:avLst/>
          </a:prstGeom>
          <a:noFill/>
          <a:ln w="9525">
            <a:noFill/>
            <a:miter lim="800000"/>
            <a:headEnd/>
            <a:tailEnd/>
          </a:ln>
        </p:spPr>
        <p:txBody>
          <a:bodyPr>
            <a:spAutoFit/>
          </a:bodyPr>
          <a:lstStyle/>
          <a:p>
            <a:r>
              <a:rPr lang="en-US">
                <a:latin typeface="Garamond" pitchFamily="18" charset="0"/>
                <a:cs typeface="Times New Roman" pitchFamily="18" charset="0"/>
              </a:rPr>
              <a:t>Bupivacaine, Levobupivacaine</a:t>
            </a:r>
          </a:p>
        </p:txBody>
      </p:sp>
      <p:pic>
        <p:nvPicPr>
          <p:cNvPr id="26633" name="Picture 5"/>
          <p:cNvPicPr>
            <a:picLocks noChangeAspect="1" noChangeArrowheads="1"/>
          </p:cNvPicPr>
          <p:nvPr/>
        </p:nvPicPr>
        <p:blipFill>
          <a:blip r:embed="rId5"/>
          <a:srcRect/>
          <a:stretch>
            <a:fillRect/>
          </a:stretch>
        </p:blipFill>
        <p:spPr bwMode="auto">
          <a:xfrm>
            <a:off x="4638675" y="3062288"/>
            <a:ext cx="3325813" cy="1468437"/>
          </a:xfrm>
          <a:prstGeom prst="rect">
            <a:avLst/>
          </a:prstGeom>
          <a:noFill/>
          <a:ln w="9525">
            <a:noFill/>
            <a:miter lim="800000"/>
            <a:headEnd/>
            <a:tailEnd/>
          </a:ln>
        </p:spPr>
      </p:pic>
      <p:sp>
        <p:nvSpPr>
          <p:cNvPr id="26634" name="Rectangle 5"/>
          <p:cNvSpPr>
            <a:spLocks noChangeArrowheads="1"/>
          </p:cNvSpPr>
          <p:nvPr/>
        </p:nvSpPr>
        <p:spPr bwMode="auto">
          <a:xfrm>
            <a:off x="5148263" y="4530725"/>
            <a:ext cx="2306637" cy="369888"/>
          </a:xfrm>
          <a:prstGeom prst="rect">
            <a:avLst/>
          </a:prstGeom>
          <a:noFill/>
          <a:ln w="9525">
            <a:noFill/>
            <a:miter lim="800000"/>
            <a:headEnd/>
            <a:tailEnd/>
          </a:ln>
        </p:spPr>
        <p:txBody>
          <a:bodyPr wrap="none">
            <a:spAutoFit/>
          </a:bodyPr>
          <a:lstStyle/>
          <a:p>
            <a:r>
              <a:rPr lang="en-US">
                <a:latin typeface="Garamond" pitchFamily="18" charset="0"/>
                <a:cs typeface="Times New Roman" pitchFamily="18" charset="0"/>
              </a:rPr>
              <a:t>Ropivacaine (Naropin)</a:t>
            </a:r>
          </a:p>
        </p:txBody>
      </p:sp>
      <p:pic>
        <p:nvPicPr>
          <p:cNvPr id="26635" name="Picture 6"/>
          <p:cNvPicPr>
            <a:picLocks noChangeAspect="1" noChangeArrowheads="1"/>
          </p:cNvPicPr>
          <p:nvPr/>
        </p:nvPicPr>
        <p:blipFill>
          <a:blip r:embed="rId6"/>
          <a:srcRect/>
          <a:stretch>
            <a:fillRect/>
          </a:stretch>
        </p:blipFill>
        <p:spPr bwMode="auto">
          <a:xfrm>
            <a:off x="1096963" y="4833938"/>
            <a:ext cx="3016250" cy="1363662"/>
          </a:xfrm>
          <a:prstGeom prst="rect">
            <a:avLst/>
          </a:prstGeom>
          <a:noFill/>
          <a:ln w="9525">
            <a:noFill/>
            <a:miter lim="800000"/>
            <a:headEnd/>
            <a:tailEnd/>
          </a:ln>
        </p:spPr>
      </p:pic>
    </p:spTree>
  </p:cSld>
  <p:clrMapOvr>
    <a:masterClrMapping/>
  </p:clrMapOvr>
  <p:transition spd="slow">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1196975"/>
            <a:ext cx="7416800" cy="1295400"/>
          </a:xfrm>
        </p:spPr>
        <p:txBody>
          <a:bodyPr>
            <a:noAutofit/>
          </a:bodyPr>
          <a:lstStyle/>
          <a:p>
            <a:pPr eaLnBrk="1" fontAlgn="auto" hangingPunct="1">
              <a:spcAft>
                <a:spcPts val="0"/>
              </a:spcAft>
              <a:defRPr/>
            </a:pPr>
            <a:r>
              <a:rPr lang="fa-IR" dirty="0">
                <a:solidFill>
                  <a:srgbClr val="00B0F0"/>
                </a:solidFill>
                <a:cs typeface="B Badr" pitchFamily="2" charset="-78"/>
              </a:rPr>
              <a:t>عوامل موثر در غلظت خونی بیحس کننده </a:t>
            </a:r>
            <a:r>
              <a:rPr lang="fa-IR" dirty="0" smtClean="0">
                <a:solidFill>
                  <a:srgbClr val="00B0F0"/>
                </a:solidFill>
                <a:cs typeface="B Badr" pitchFamily="2" charset="-78"/>
              </a:rPr>
              <a:t>موضعی</a:t>
            </a:r>
            <a:r>
              <a:rPr lang="en-US" dirty="0" smtClean="0">
                <a:solidFill>
                  <a:srgbClr val="00B0F0"/>
                </a:solidFill>
                <a:cs typeface="B Badr" pitchFamily="2" charset="-78"/>
              </a:rPr>
              <a:t> :</a:t>
            </a:r>
            <a:endParaRPr lang="fa-IR" dirty="0">
              <a:solidFill>
                <a:srgbClr val="00B0F0"/>
              </a:solidFill>
              <a:cs typeface="B Badr" pitchFamily="2" charset="-78"/>
            </a:endParaRPr>
          </a:p>
        </p:txBody>
      </p:sp>
      <p:sp>
        <p:nvSpPr>
          <p:cNvPr id="3" name="Subtitle 2"/>
          <p:cNvSpPr>
            <a:spLocks noGrp="1"/>
          </p:cNvSpPr>
          <p:nvPr>
            <p:ph type="subTitle" idx="1"/>
          </p:nvPr>
        </p:nvSpPr>
        <p:spPr>
          <a:xfrm>
            <a:off x="755650" y="2420938"/>
            <a:ext cx="7561263" cy="3240087"/>
          </a:xfrm>
        </p:spPr>
        <p:txBody>
          <a:bodyPr rtlCol="0">
            <a:noAutofit/>
          </a:bodyPr>
          <a:lstStyle/>
          <a:p>
            <a:pPr marL="342900" indent="-342900" algn="r" eaLnBrk="1" fontAlgn="auto" hangingPunct="1">
              <a:spcAft>
                <a:spcPts val="0"/>
              </a:spcAft>
              <a:buFont typeface="Wingdings" pitchFamily="2" charset="2"/>
              <a:buChar char="ü"/>
              <a:defRPr/>
            </a:pPr>
            <a:r>
              <a:rPr lang="fa-IR" sz="2400" dirty="0">
                <a:solidFill>
                  <a:srgbClr val="002060"/>
                </a:solidFill>
                <a:cs typeface="B Mehr" pitchFamily="2" charset="-78"/>
              </a:rPr>
              <a:t>مقدار تزریق شده</a:t>
            </a:r>
          </a:p>
          <a:p>
            <a:pPr marL="342900" indent="-342900" algn="r" eaLnBrk="1" fontAlgn="auto" hangingPunct="1">
              <a:spcAft>
                <a:spcPts val="0"/>
              </a:spcAft>
              <a:buFont typeface="Wingdings" pitchFamily="2" charset="2"/>
              <a:buChar char="ü"/>
              <a:defRPr/>
            </a:pPr>
            <a:r>
              <a:rPr lang="fa-IR" sz="2400" dirty="0">
                <a:solidFill>
                  <a:srgbClr val="002060"/>
                </a:solidFill>
                <a:cs typeface="B Mehr" pitchFamily="2" charset="-78"/>
              </a:rPr>
              <a:t>سرعت جذب از محل تزریق</a:t>
            </a:r>
          </a:p>
          <a:p>
            <a:pPr marL="342900" indent="-342900" algn="r" eaLnBrk="1" fontAlgn="auto" hangingPunct="1">
              <a:spcAft>
                <a:spcPts val="0"/>
              </a:spcAft>
              <a:buFont typeface="Wingdings" pitchFamily="2" charset="2"/>
              <a:buChar char="ü"/>
              <a:defRPr/>
            </a:pPr>
            <a:r>
              <a:rPr lang="fa-IR" sz="2400" dirty="0">
                <a:solidFill>
                  <a:srgbClr val="002060"/>
                </a:solidFill>
                <a:cs typeface="B Mehr" pitchFamily="2" charset="-78"/>
              </a:rPr>
              <a:t>سرعت توزیع بافتی</a:t>
            </a:r>
          </a:p>
          <a:p>
            <a:pPr marL="342900" indent="-342900" algn="r" eaLnBrk="1" fontAlgn="auto" hangingPunct="1">
              <a:spcAft>
                <a:spcPts val="0"/>
              </a:spcAft>
              <a:buFont typeface="Wingdings" pitchFamily="2" charset="2"/>
              <a:buChar char="ü"/>
              <a:defRPr/>
            </a:pPr>
            <a:r>
              <a:rPr lang="fa-IR" sz="2400" dirty="0">
                <a:solidFill>
                  <a:srgbClr val="002060"/>
                </a:solidFill>
                <a:cs typeface="B Mehr" pitchFamily="2" charset="-78"/>
              </a:rPr>
              <a:t>سرعت متابولیسم و دفع ترکیب بیحس کننده موضعی</a:t>
            </a:r>
            <a:endParaRPr lang="en-US" sz="2400" dirty="0">
              <a:solidFill>
                <a:srgbClr val="002060"/>
              </a:solidFill>
              <a:cs typeface="B Mehr" pitchFamily="2" charset="-78"/>
            </a:endParaRPr>
          </a:p>
          <a:p>
            <a:pPr marL="800100" lvl="1" indent="-342900" algn="r" eaLnBrk="1" fontAlgn="auto" hangingPunct="1">
              <a:spcAft>
                <a:spcPts val="0"/>
              </a:spcAft>
              <a:buFont typeface="Courier New" pitchFamily="49" charset="0"/>
              <a:buChar char="o"/>
              <a:defRPr/>
            </a:pPr>
            <a:r>
              <a:rPr lang="fa-IR" sz="2000" dirty="0" smtClean="0">
                <a:solidFill>
                  <a:srgbClr val="002060"/>
                </a:solidFill>
                <a:cs typeface="B Mehr" pitchFamily="2" charset="-78"/>
              </a:rPr>
              <a:t>استرها : </a:t>
            </a:r>
            <a:r>
              <a:rPr lang="fa-IR" sz="2000" dirty="0">
                <a:solidFill>
                  <a:srgbClr val="002060"/>
                </a:solidFill>
                <a:cs typeface="B Mehr" pitchFamily="2" charset="-78"/>
              </a:rPr>
              <a:t>توسط کولین استراز پلاسما</a:t>
            </a:r>
          </a:p>
          <a:p>
            <a:pPr marL="800100" lvl="1" indent="-342900" algn="r" eaLnBrk="1" fontAlgn="auto" hangingPunct="1">
              <a:spcAft>
                <a:spcPts val="0"/>
              </a:spcAft>
              <a:buFont typeface="Courier New" pitchFamily="49" charset="0"/>
              <a:buChar char="o"/>
              <a:defRPr/>
            </a:pPr>
            <a:r>
              <a:rPr lang="fa-IR" sz="2000" dirty="0" smtClean="0">
                <a:solidFill>
                  <a:srgbClr val="002060"/>
                </a:solidFill>
                <a:cs typeface="B Mehr" pitchFamily="2" charset="-78"/>
              </a:rPr>
              <a:t>آمیدها : </a:t>
            </a:r>
            <a:r>
              <a:rPr lang="fa-IR" sz="2000" dirty="0">
                <a:solidFill>
                  <a:srgbClr val="002060"/>
                </a:solidFill>
                <a:cs typeface="B Mehr" pitchFamily="2" charset="-78"/>
              </a:rPr>
              <a:t>آنزیم </a:t>
            </a:r>
            <a:r>
              <a:rPr lang="fa-IR" sz="2000" dirty="0" smtClean="0">
                <a:solidFill>
                  <a:srgbClr val="002060"/>
                </a:solidFill>
                <a:cs typeface="B Mehr" pitchFamily="2" charset="-78"/>
              </a:rPr>
              <a:t>های میکروزومال </a:t>
            </a:r>
            <a:r>
              <a:rPr lang="fa-IR" sz="2000" dirty="0">
                <a:solidFill>
                  <a:srgbClr val="002060"/>
                </a:solidFill>
                <a:cs typeface="B Mehr" pitchFamily="2" charset="-78"/>
              </a:rPr>
              <a:t>کبدی</a:t>
            </a:r>
            <a:endParaRPr lang="en-US" sz="2000" dirty="0">
              <a:solidFill>
                <a:srgbClr val="002060"/>
              </a:solidFill>
              <a:cs typeface="B Mehr" pitchFamily="2" charset="-78"/>
            </a:endParaRPr>
          </a:p>
          <a:p>
            <a:pPr algn="r" eaLnBrk="1" fontAlgn="auto" hangingPunct="1">
              <a:spcAft>
                <a:spcPts val="0"/>
              </a:spcAft>
              <a:defRPr/>
            </a:pPr>
            <a:endParaRPr lang="fa-IR" sz="2400" dirty="0">
              <a:solidFill>
                <a:srgbClr val="002060"/>
              </a:solidFill>
              <a:cs typeface="B Mehr" pitchFamily="2" charset="-78"/>
            </a:endParaRPr>
          </a:p>
        </p:txBody>
      </p:sp>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813" y="1357313"/>
            <a:ext cx="7500937" cy="4233862"/>
          </a:xfrm>
        </p:spPr>
        <p:txBody>
          <a:bodyPr anchor="ctr"/>
          <a:lstStyle/>
          <a:p>
            <a:pPr eaLnBrk="1" hangingPunct="1">
              <a:defRPr/>
            </a:pPr>
            <a:r>
              <a:rPr lang="en-US" sz="6000" dirty="0" smtClean="0">
                <a:solidFill>
                  <a:srgbClr val="002060"/>
                </a:solidFill>
                <a:latin typeface="IranNastaliq" pitchFamily="18" charset="0"/>
                <a:cs typeface="IranNastaliq" pitchFamily="18" charset="0"/>
              </a:rPr>
              <a:t> </a:t>
            </a:r>
            <a:endParaRPr lang="en-US" sz="6000" dirty="0">
              <a:solidFill>
                <a:srgbClr val="002060"/>
              </a:solidFill>
              <a:latin typeface="IranNastaliq" pitchFamily="18" charset="0"/>
              <a:cs typeface="IranNastaliq" pitchFamily="18" charset="0"/>
            </a:endParaRPr>
          </a:p>
        </p:txBody>
      </p:sp>
      <p:sp>
        <p:nvSpPr>
          <p:cNvPr id="5" name="Text Placeholder 4"/>
          <p:cNvSpPr>
            <a:spLocks noGrp="1"/>
          </p:cNvSpPr>
          <p:nvPr>
            <p:ph type="body" idx="1"/>
          </p:nvPr>
        </p:nvSpPr>
        <p:spPr>
          <a:xfrm>
            <a:off x="1500188" y="1428750"/>
            <a:ext cx="6248400" cy="1566863"/>
          </a:xfrm>
        </p:spPr>
        <p:txBody>
          <a:bodyPr/>
          <a:lstStyle/>
          <a:p>
            <a:pPr eaLnBrk="1" hangingPunct="1">
              <a:defRPr/>
            </a:pPr>
            <a:r>
              <a:rPr lang="fa-IR" dirty="0" smtClean="0"/>
              <a:t> </a:t>
            </a:r>
            <a:endParaRPr lang="en-US" dirty="0"/>
          </a:p>
        </p:txBody>
      </p:sp>
      <p:sp>
        <p:nvSpPr>
          <p:cNvPr id="6" name="Rectangle 5"/>
          <p:cNvSpPr/>
          <p:nvPr/>
        </p:nvSpPr>
        <p:spPr>
          <a:xfrm>
            <a:off x="1000100" y="1357298"/>
            <a:ext cx="7072362" cy="3785652"/>
          </a:xfrm>
          <a:prstGeom prst="rect">
            <a:avLst/>
          </a:prstGeom>
          <a:noFill/>
          <a:ln>
            <a:noFill/>
          </a:ln>
          <a:scene3d>
            <a:camera prst="perspectiveRelaxedModerately"/>
            <a:lightRig rig="threePt" dir="t"/>
          </a:scene3d>
          <a:sp3d>
            <a:bevelT prst="relaxedInset"/>
          </a:sp3d>
        </p:spPr>
        <p:style>
          <a:lnRef idx="2">
            <a:schemeClr val="dk1"/>
          </a:lnRef>
          <a:fillRef idx="1">
            <a:schemeClr val="lt1"/>
          </a:fillRef>
          <a:effectRef idx="0">
            <a:schemeClr val="dk1"/>
          </a:effectRef>
          <a:fontRef idx="minor">
            <a:schemeClr val="dk1"/>
          </a:fontRef>
        </p:style>
        <p:txBody>
          <a:bodyPr>
            <a:prstTxWarp prst="textWave4">
              <a:avLst/>
            </a:prstTxWarp>
            <a:spAutoFit/>
            <a:sp3d extrusionH="57150">
              <a:bevelT h="25400" prst="softRound"/>
            </a:sp3d>
          </a:bodyPr>
          <a:lstStyle/>
          <a:p>
            <a:pPr algn="ctr" rtl="0">
              <a:defRPr/>
            </a:pPr>
            <a:r>
              <a:rPr lang="fa-IR" sz="6000" b="1" dirty="0">
                <a:ln w="10541" cmpd="sng">
                  <a:solidFill>
                    <a:srgbClr val="00B0F0"/>
                  </a:solidFill>
                  <a:prstDash val="solid"/>
                </a:ln>
                <a:solidFill>
                  <a:srgbClr val="002060"/>
                </a:solidFill>
                <a:latin typeface="IranNastaliq" pitchFamily="18" charset="0"/>
                <a:cs typeface="IranNastaliq" pitchFamily="18" charset="0"/>
              </a:rPr>
              <a:t>موضوع کنفرانس : بی حسی موضعی</a:t>
            </a:r>
            <a:br>
              <a:rPr lang="fa-IR" sz="6000" b="1" dirty="0">
                <a:ln w="10541" cmpd="sng">
                  <a:solidFill>
                    <a:srgbClr val="00B0F0"/>
                  </a:solidFill>
                  <a:prstDash val="solid"/>
                </a:ln>
                <a:solidFill>
                  <a:srgbClr val="002060"/>
                </a:solidFill>
                <a:latin typeface="IranNastaliq" pitchFamily="18" charset="0"/>
                <a:cs typeface="IranNastaliq" pitchFamily="18" charset="0"/>
              </a:rPr>
            </a:br>
            <a:r>
              <a:rPr lang="en-US" sz="6000" b="1" dirty="0">
                <a:ln w="10541" cmpd="sng">
                  <a:solidFill>
                    <a:srgbClr val="00B0F0"/>
                  </a:solidFill>
                  <a:prstDash val="solid"/>
                </a:ln>
                <a:solidFill>
                  <a:srgbClr val="002060"/>
                </a:solidFill>
                <a:latin typeface="IranNastaliq" pitchFamily="18" charset="0"/>
                <a:cs typeface="IranNastaliq" pitchFamily="18" charset="0"/>
              </a:rPr>
              <a:t> </a:t>
            </a:r>
          </a:p>
          <a:p>
            <a:pPr algn="ctr" rtl="0">
              <a:defRPr/>
            </a:pPr>
            <a:r>
              <a:rPr lang="en-US" sz="6000" b="1" dirty="0">
                <a:ln w="10541" cmpd="sng">
                  <a:solidFill>
                    <a:srgbClr val="00B0F0"/>
                  </a:solidFill>
                  <a:prstDash val="solid"/>
                </a:ln>
                <a:solidFill>
                  <a:srgbClr val="002060"/>
                </a:solidFill>
                <a:latin typeface="IranNastaliq" pitchFamily="18" charset="0"/>
                <a:cs typeface="IranNastaliq" pitchFamily="18" charset="0"/>
              </a:rPr>
              <a:t> </a:t>
            </a:r>
            <a:r>
              <a:rPr lang="fa-IR" sz="6000" b="1" dirty="0">
                <a:ln w="10541" cmpd="sng">
                  <a:solidFill>
                    <a:srgbClr val="00B0F0"/>
                  </a:solidFill>
                  <a:prstDash val="solid"/>
                </a:ln>
                <a:solidFill>
                  <a:srgbClr val="002060"/>
                </a:solidFill>
                <a:latin typeface="IranNastaliq" pitchFamily="18" charset="0"/>
                <a:cs typeface="IranNastaliq" pitchFamily="18" charset="0"/>
              </a:rPr>
              <a:t/>
            </a:r>
            <a:br>
              <a:rPr lang="fa-IR" sz="6000" b="1" dirty="0">
                <a:ln w="10541" cmpd="sng">
                  <a:solidFill>
                    <a:srgbClr val="00B0F0"/>
                  </a:solidFill>
                  <a:prstDash val="solid"/>
                </a:ln>
                <a:solidFill>
                  <a:srgbClr val="002060"/>
                </a:solidFill>
                <a:latin typeface="IranNastaliq" pitchFamily="18" charset="0"/>
                <a:cs typeface="IranNastaliq" pitchFamily="18" charset="0"/>
              </a:rPr>
            </a:br>
            <a:r>
              <a:rPr lang="fa-IR" sz="6000" b="1" dirty="0">
                <a:ln w="10541" cmpd="sng">
                  <a:solidFill>
                    <a:srgbClr val="00B0F0"/>
                  </a:solidFill>
                  <a:prstDash val="solid"/>
                </a:ln>
                <a:solidFill>
                  <a:srgbClr val="002060"/>
                </a:solidFill>
                <a:latin typeface="IranNastaliq" pitchFamily="18" charset="0"/>
                <a:cs typeface="IranNastaliq" pitchFamily="18" charset="0"/>
              </a:rPr>
              <a:t/>
            </a:r>
            <a:br>
              <a:rPr lang="fa-IR" sz="6000" b="1" dirty="0">
                <a:ln w="10541" cmpd="sng">
                  <a:solidFill>
                    <a:srgbClr val="00B0F0"/>
                  </a:solidFill>
                  <a:prstDash val="solid"/>
                </a:ln>
                <a:solidFill>
                  <a:srgbClr val="002060"/>
                </a:solidFill>
                <a:latin typeface="IranNastaliq" pitchFamily="18" charset="0"/>
                <a:cs typeface="IranNastaliq" pitchFamily="18" charset="0"/>
              </a:rPr>
            </a:br>
            <a:r>
              <a:rPr lang="fa-IR" sz="6000" b="1" dirty="0">
                <a:ln w="10541" cmpd="sng">
                  <a:solidFill>
                    <a:srgbClr val="00B0F0"/>
                  </a:solidFill>
                  <a:prstDash val="solid"/>
                </a:ln>
                <a:solidFill>
                  <a:srgbClr val="002060"/>
                </a:solidFill>
                <a:latin typeface="IranNastaliq" pitchFamily="18" charset="0"/>
                <a:cs typeface="IranNastaliq" pitchFamily="18" charset="0"/>
              </a:rPr>
              <a:t>زیر نظر استاد محترم : دکتر عابدینی </a:t>
            </a:r>
            <a:endParaRPr lang="fa-IR" sz="6000" b="1" dirty="0">
              <a:ln w="10541" cmpd="sng">
                <a:solidFill>
                  <a:srgbClr val="00B0F0"/>
                </a:solidFill>
                <a:prstDash val="solid"/>
              </a:ln>
              <a:solidFill>
                <a:srgbClr val="002060"/>
              </a:solidFill>
            </a:endParaRPr>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928813"/>
            <a:ext cx="7272338" cy="765175"/>
          </a:xfrm>
        </p:spPr>
        <p:txBody>
          <a:bodyPr>
            <a:noAutofit/>
          </a:bodyPr>
          <a:lstStyle/>
          <a:p>
            <a:pPr eaLnBrk="1" fontAlgn="auto" hangingPunct="1">
              <a:spcAft>
                <a:spcPts val="0"/>
              </a:spcAft>
              <a:defRPr/>
            </a:pPr>
            <a:r>
              <a:rPr lang="fa-IR" sz="3200" dirty="0">
                <a:solidFill>
                  <a:srgbClr val="00B0F0"/>
                </a:solidFill>
                <a:cs typeface="B Badr" pitchFamily="2" charset="-78"/>
              </a:rPr>
              <a:t>فارماکولوژی داروهای بی حس کننده موضعی و انواع آنها </a:t>
            </a:r>
            <a:r>
              <a:rPr lang="en-US" sz="3200" dirty="0">
                <a:solidFill>
                  <a:srgbClr val="00B0F0"/>
                </a:solidFill>
                <a:cs typeface="B Badr" pitchFamily="2" charset="-78"/>
              </a:rPr>
              <a:t>:</a:t>
            </a:r>
            <a:br>
              <a:rPr lang="en-US" sz="3200" dirty="0">
                <a:solidFill>
                  <a:srgbClr val="00B0F0"/>
                </a:solidFill>
                <a:cs typeface="B Badr" pitchFamily="2" charset="-78"/>
              </a:rPr>
            </a:br>
            <a:endParaRPr lang="fa-IR" sz="3200" dirty="0">
              <a:solidFill>
                <a:srgbClr val="00B0F0"/>
              </a:solidFill>
              <a:cs typeface="B Badr" pitchFamily="2" charset="-78"/>
            </a:endParaRPr>
          </a:p>
        </p:txBody>
      </p:sp>
      <p:sp>
        <p:nvSpPr>
          <p:cNvPr id="28675" name="Content Placeholder 2"/>
          <p:cNvSpPr>
            <a:spLocks noGrp="1"/>
          </p:cNvSpPr>
          <p:nvPr>
            <p:ph idx="1"/>
          </p:nvPr>
        </p:nvSpPr>
        <p:spPr>
          <a:xfrm>
            <a:off x="500063" y="2143125"/>
            <a:ext cx="7920037" cy="3643313"/>
          </a:xfrm>
        </p:spPr>
        <p:txBody>
          <a:bodyPr/>
          <a:lstStyle/>
          <a:p>
            <a:pPr marL="0" indent="0" eaLnBrk="1" hangingPunct="1">
              <a:buFont typeface="Wingdings" pitchFamily="2" charset="2"/>
              <a:buNone/>
            </a:pPr>
            <a:r>
              <a:rPr lang="fa-IR" sz="1600" smtClean="0">
                <a:solidFill>
                  <a:srgbClr val="002060"/>
                </a:solidFill>
                <a:cs typeface="B Mehr" pitchFamily="2" charset="-78"/>
              </a:rPr>
              <a:t>این داروها علاوه بر اثر وقفه ای روی جریان عصبی در اکسون های عصبی،روی سیستم عصبی مرکزی،عقده های سیستم اعصاب خودمختار ، محل اتصال عصب به عضله و فیبرهای عضلانی اثر می نماید.این دارو ها روی سیستم اعصاب مرکزی سبب تحریک شده و به دنبال آن ضعف مراکز حاصل گشته که ممکن است در اثر ضعف تنفسی مرگ به وقوع بپیوندد.محرک های بصل النخاعی در درمان این نوع ضعف تنفسی بی اثرند زیرا که مواد بیحس کننده موضعی خود محرک های مرکزی می باشند و تضعیف آنها در اثر تحریک مداوم توسط این داروها حاصل گشته و احتمالا از خستگی زیاد این مراکز منتج می شود.داروهای بی حس کننده موضعی دارای اثرات شبیه کینیدینی روی قلب می باشند.این اثرات مشابه به اثر آنها روی سلولهای عصبی یعنی از طرق تثبیت کردن پتانسیل غشاء ایجاد می شوند.آنها گاهی اوقات بدین منظور در درمان شناسی بکار می روند.</a:t>
            </a:r>
          </a:p>
        </p:txBody>
      </p:sp>
    </p:spTree>
  </p:cSld>
  <p:clrMapOvr>
    <a:masterClrMapping/>
  </p:clrMapOvr>
  <p:transition spd="slow">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1143000"/>
            <a:ext cx="7215187" cy="685800"/>
          </a:xfrm>
        </p:spPr>
        <p:txBody>
          <a:bodyPr>
            <a:noAutofit/>
          </a:bodyPr>
          <a:lstStyle/>
          <a:p>
            <a:pPr eaLnBrk="1" fontAlgn="auto" hangingPunct="1">
              <a:spcAft>
                <a:spcPts val="0"/>
              </a:spcAft>
              <a:defRPr/>
            </a:pPr>
            <a:r>
              <a:rPr lang="fa-IR" sz="4000" b="1" dirty="0">
                <a:solidFill>
                  <a:srgbClr val="00B0F0"/>
                </a:solidFill>
                <a:cs typeface="B Badr" pitchFamily="2" charset="-78"/>
              </a:rPr>
              <a:t>انواع داروهای بی حس کننده موضعی:</a:t>
            </a:r>
            <a:endParaRPr lang="fa-IR" sz="4000" dirty="0">
              <a:solidFill>
                <a:srgbClr val="00B0F0"/>
              </a:solidFill>
              <a:cs typeface="B Badr" pitchFamily="2" charset="-78"/>
            </a:endParaRPr>
          </a:p>
        </p:txBody>
      </p:sp>
      <p:sp>
        <p:nvSpPr>
          <p:cNvPr id="29699" name="Content Placeholder 2"/>
          <p:cNvSpPr>
            <a:spLocks noGrp="1"/>
          </p:cNvSpPr>
          <p:nvPr>
            <p:ph idx="1"/>
          </p:nvPr>
        </p:nvSpPr>
        <p:spPr>
          <a:xfrm>
            <a:off x="785813" y="1785938"/>
            <a:ext cx="7561262" cy="4103687"/>
          </a:xfrm>
        </p:spPr>
        <p:txBody>
          <a:bodyPr/>
          <a:lstStyle/>
          <a:p>
            <a:pPr marL="0" indent="0" eaLnBrk="1" hangingPunct="1">
              <a:buFont typeface="Wingdings" pitchFamily="2" charset="2"/>
              <a:buNone/>
            </a:pPr>
            <a:r>
              <a:rPr lang="fa-IR" sz="2800" b="1" smtClean="0">
                <a:solidFill>
                  <a:srgbClr val="002060"/>
                </a:solidFill>
                <a:cs typeface="B Mehr" pitchFamily="2" charset="-78"/>
              </a:rPr>
              <a:t>1.کوکائین :</a:t>
            </a:r>
            <a:r>
              <a:rPr lang="fa-IR" sz="1800" smtClean="0">
                <a:solidFill>
                  <a:srgbClr val="002060"/>
                </a:solidFill>
                <a:cs typeface="B Mehr" pitchFamily="2" charset="-78"/>
              </a:rPr>
              <a:t/>
            </a:r>
            <a:br>
              <a:rPr lang="fa-IR" sz="1800" smtClean="0">
                <a:solidFill>
                  <a:srgbClr val="002060"/>
                </a:solidFill>
                <a:cs typeface="B Mehr" pitchFamily="2" charset="-78"/>
              </a:rPr>
            </a:br>
            <a:r>
              <a:rPr lang="fa-IR" sz="1800" smtClean="0">
                <a:solidFill>
                  <a:srgbClr val="002060"/>
                </a:solidFill>
                <a:cs typeface="B Mehr" pitchFamily="2" charset="-78"/>
              </a:rPr>
              <a:t>این ماده،قدیمی ترین ماده بیحس کننده موضعی بوده که از برگهای گیاهی بنام اریتروگزیلون کوکا در امریکای جنوبی به دست می آید.این ماده در اثر جوشاندن به مدت طولانی از بین می رود.جذب آن از غشاء های مخاطی صورت گرفته ولی از پوست سالم جذب نمی شود.پس از جذب، قسمتی از آن توسط کبد منهدم گشته و قسمتی از طریق ادرار دفع می شود.کوکائین ماده بیحس کننده موضعی موثری است که بدون تحریک اولیه سبب فلج شدن تنه های عصبی و انتهای عصب حسی می شود.این ماده سبب تقویت اثر آدرنالین شده و لذا دارای اثر قبض عروق می باشد. کوکائین سبب اتساع مردمک گشته، اما رفلکس نوری برخلاف میدریاز حاصل از آتروپین باقی می ماند.</a:t>
            </a:r>
          </a:p>
        </p:txBody>
      </p:sp>
    </p:spTree>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214438"/>
            <a:ext cx="6400800" cy="685800"/>
          </a:xfrm>
        </p:spPr>
        <p:txBody>
          <a:bodyPr>
            <a:noAutofit/>
          </a:bodyPr>
          <a:lstStyle/>
          <a:p>
            <a:pPr eaLnBrk="1" fontAlgn="auto" hangingPunct="1">
              <a:spcAft>
                <a:spcPts val="0"/>
              </a:spcAft>
              <a:defRPr/>
            </a:pPr>
            <a:r>
              <a:rPr lang="fa-IR" sz="4400" dirty="0" smtClean="0">
                <a:solidFill>
                  <a:srgbClr val="00B0F0"/>
                </a:solidFill>
                <a:cs typeface="B Badr" pitchFamily="2" charset="-78"/>
              </a:rPr>
              <a:t>ادامه</a:t>
            </a:r>
            <a:endParaRPr lang="fa-IR" sz="4400" dirty="0">
              <a:solidFill>
                <a:srgbClr val="00B0F0"/>
              </a:solidFill>
              <a:cs typeface="B Badr" pitchFamily="2" charset="-78"/>
            </a:endParaRPr>
          </a:p>
        </p:txBody>
      </p:sp>
      <p:sp>
        <p:nvSpPr>
          <p:cNvPr id="30723" name="Content Placeholder 2"/>
          <p:cNvSpPr>
            <a:spLocks noGrp="1"/>
          </p:cNvSpPr>
          <p:nvPr>
            <p:ph idx="1"/>
          </p:nvPr>
        </p:nvSpPr>
        <p:spPr>
          <a:xfrm>
            <a:off x="642938" y="2071688"/>
            <a:ext cx="7704137" cy="3714750"/>
          </a:xfrm>
        </p:spPr>
        <p:txBody>
          <a:bodyPr/>
          <a:lstStyle/>
          <a:p>
            <a:pPr marL="0" indent="0" eaLnBrk="1" hangingPunct="1">
              <a:buFont typeface="Wingdings" pitchFamily="2" charset="2"/>
              <a:buNone/>
            </a:pPr>
            <a:r>
              <a:rPr lang="fa-IR" sz="1800" smtClean="0">
                <a:solidFill>
                  <a:srgbClr val="002060"/>
                </a:solidFill>
                <a:cs typeface="B Mehr" pitchFamily="2" charset="-78"/>
              </a:rPr>
              <a:t>این ماده دارای اثرات خطرناکی بوده که ممکن است با مقادیر کمتر از مقدار ضروری برای ایجاد بیحسی موضعی،بروز نماید.این دارو ابتدا تحریک سیستم اعصاب مرکزی، سپس تضعیف آن، که زا مراکز بالا شروع گشته،موجب می شود.مفادیر زیاد آن سبب تشنج شده و مقادیر کم آن از طریق تحریک مرکز واگ سبب کندی عمل قلب می شود.مقادیر متوسط آن از طریق تحریک عصب سمپاتیک محیطی و مرکزی ، افزایش ضربان قلب را سبب می شود.این دارو مشمول مقرارت داروهای کنترل شده است..از آنجائیکه کوکائین برای مصرف ماده بسیار سمی است لذا در صورتی که جانشین ان یافت شود مصرف آن مناسب تر است . کوکائین و بوتوکائین هیچ یک بهتر است تزریق نشوند.</a:t>
            </a:r>
          </a:p>
        </p:txBody>
      </p:sp>
    </p:spTree>
  </p:cSld>
  <p:clrMapOvr>
    <a:masterClrMapping/>
  </p:clrMapOvr>
  <p:transition spd="slow">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125538"/>
            <a:ext cx="6400800" cy="685800"/>
          </a:xfrm>
        </p:spPr>
        <p:txBody>
          <a:bodyPr>
            <a:normAutofit fontScale="90000"/>
          </a:bodyPr>
          <a:lstStyle/>
          <a:p>
            <a:pPr eaLnBrk="1" fontAlgn="auto" hangingPunct="1">
              <a:spcAft>
                <a:spcPts val="0"/>
              </a:spcAft>
              <a:defRPr/>
            </a:pPr>
            <a:r>
              <a:rPr lang="fa-IR" dirty="0" smtClean="0"/>
              <a:t> </a:t>
            </a:r>
            <a:br>
              <a:rPr lang="fa-IR" dirty="0" smtClean="0"/>
            </a:br>
            <a:r>
              <a:rPr lang="fa-IR" dirty="0" smtClean="0"/>
              <a:t> </a:t>
            </a:r>
            <a:endParaRPr lang="fa-IR" dirty="0"/>
          </a:p>
        </p:txBody>
      </p:sp>
      <p:sp>
        <p:nvSpPr>
          <p:cNvPr id="31747" name="Content Placeholder 2"/>
          <p:cNvSpPr>
            <a:spLocks noGrp="1"/>
          </p:cNvSpPr>
          <p:nvPr>
            <p:ph idx="1"/>
          </p:nvPr>
        </p:nvSpPr>
        <p:spPr>
          <a:xfrm>
            <a:off x="785813" y="571500"/>
            <a:ext cx="7416800" cy="4319588"/>
          </a:xfrm>
        </p:spPr>
        <p:txBody>
          <a:bodyPr/>
          <a:lstStyle/>
          <a:p>
            <a:pPr marL="0" indent="0" eaLnBrk="1" hangingPunct="1">
              <a:buFont typeface="Wingdings" pitchFamily="2" charset="2"/>
              <a:buNone/>
            </a:pPr>
            <a:r>
              <a:rPr lang="fa-IR" sz="2800" b="1" smtClean="0">
                <a:solidFill>
                  <a:srgbClr val="00B0F0"/>
                </a:solidFill>
                <a:cs typeface="B Mehr" pitchFamily="2" charset="-78"/>
              </a:rPr>
              <a:t>2. پروکائین :</a:t>
            </a:r>
            <a:r>
              <a:rPr lang="fa-IR" sz="2000" smtClean="0">
                <a:solidFill>
                  <a:srgbClr val="002060"/>
                </a:solidFill>
                <a:cs typeface="B Mehr" pitchFamily="2" charset="-78"/>
              </a:rPr>
              <a:t/>
            </a:r>
            <a:br>
              <a:rPr lang="fa-IR" sz="2000" smtClean="0">
                <a:solidFill>
                  <a:srgbClr val="002060"/>
                </a:solidFill>
                <a:cs typeface="B Mehr" pitchFamily="2" charset="-78"/>
              </a:rPr>
            </a:br>
            <a:r>
              <a:rPr lang="fa-IR" sz="2000" smtClean="0">
                <a:solidFill>
                  <a:srgbClr val="002060"/>
                </a:solidFill>
                <a:cs typeface="B Mehr" pitchFamily="2" charset="-78"/>
              </a:rPr>
              <a:t>اولین بیحس کننده موضعی قابل تزریق ، درخلال نیم قرن گذشته است.در آب محلولی پایدار تولید نموده و منتهی به اعتیاد نمی گردد.لیکن دارای قدرت نفوذ ضعیف بوده و لذا برای بیحس نمودن مخاط مناسب نبوده و عمدتا به عنوان تزریقی مصرف می شود.از نظر ساختمان شیمیایی ، اغلب داروهای بیحس کننده موضعی املاح آلی بوده و به وسیله هیدرولیز شدن متابولیزه می گردند.این عمل در کبد و پلاسما صورت گرفته و احتمالا آنزیم مسئول هیدرولیز پلاسمائی ، کولین استراز پلاسمائی است.در حقیقت کولین استراز پلاسمائی ممکن است قسمت عمده متابولیسم مواد بیحس کننده موضعی خاصی را عهده دار باشد.که در دامپزشکی از اهمیت ویژه ای برخوردار بوده زیرا که میزان کولین استراز پلاسمائی در گونه های مختلف متفاوت بوده است.</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0723" name="Content Placeholder 2"/>
          <p:cNvSpPr>
            <a:spLocks noGrp="1"/>
          </p:cNvSpPr>
          <p:nvPr>
            <p:ph idx="1"/>
          </p:nvPr>
        </p:nvSpPr>
        <p:spPr>
          <a:xfrm>
            <a:off x="714375" y="928688"/>
            <a:ext cx="7416800" cy="4557712"/>
          </a:xfrm>
        </p:spPr>
        <p:txBody>
          <a:bodyPr/>
          <a:lstStyle/>
          <a:p>
            <a:pPr marL="0" indent="-273050" eaLnBrk="1" hangingPunct="1">
              <a:buFont typeface="Wingdings" pitchFamily="2" charset="2"/>
              <a:buNone/>
              <a:defRPr/>
            </a:pPr>
            <a:r>
              <a:rPr lang="fa-IR" sz="2400" b="1" dirty="0" smtClean="0">
                <a:solidFill>
                  <a:srgbClr val="00B0F0"/>
                </a:solidFill>
                <a:cs typeface="B Mehr" pitchFamily="2" charset="-78"/>
              </a:rPr>
              <a:t>3.مپي‌ واكائين‌</a:t>
            </a:r>
            <a:r>
              <a:rPr lang="fa-IR" sz="1800" dirty="0" smtClean="0">
                <a:solidFill>
                  <a:srgbClr val="002060"/>
                </a:solidFill>
                <a:cs typeface="B Mehr" pitchFamily="2" charset="-78"/>
              </a:rPr>
              <a:t/>
            </a:r>
            <a:br>
              <a:rPr lang="fa-IR" sz="1800" dirty="0" smtClean="0">
                <a:solidFill>
                  <a:srgbClr val="002060"/>
                </a:solidFill>
                <a:cs typeface="B Mehr" pitchFamily="2" charset="-78"/>
              </a:rPr>
            </a:br>
            <a:r>
              <a:rPr lang="fa-IR" sz="1400" dirty="0" smtClean="0">
                <a:solidFill>
                  <a:srgbClr val="002060"/>
                </a:solidFill>
                <a:cs typeface="B Mehr" pitchFamily="2" charset="-78"/>
              </a:rPr>
              <a:t>موارد مصرف‌: مپي‌ واكائين‌ به‌عنوان‌ بيحس‌كننده‌ موضعي‌ تزريقي‌ براي‌ ايجاد بيحسي‌موضعي‌ يا منطقه‌اي‌، بمنظور انسدادحركتي‌ به‌ درجات‌ مختلف‌ قبل‌ از اعمال‌جراحي‌، دندانپزشكي‌ و زايمان‌ به‌كارمي‌رود.</a:t>
            </a:r>
            <a:endParaRPr lang="fa-IR" sz="1800" dirty="0" smtClean="0">
              <a:solidFill>
                <a:srgbClr val="002060"/>
              </a:solidFill>
              <a:cs typeface="B Mehr" pitchFamily="2" charset="-78"/>
            </a:endParaRPr>
          </a:p>
          <a:p>
            <a:pPr marL="0" indent="-273050" eaLnBrk="1" hangingPunct="1">
              <a:buFont typeface="Wingdings" pitchFamily="2" charset="2"/>
              <a:buNone/>
              <a:defRPr/>
            </a:pPr>
            <a:r>
              <a:rPr lang="fa-IR" sz="1800" dirty="0" smtClean="0">
                <a:solidFill>
                  <a:srgbClr val="002060"/>
                </a:solidFill>
                <a:cs typeface="B Mehr" pitchFamily="2" charset="-78"/>
              </a:rPr>
              <a:t> </a:t>
            </a:r>
            <a:r>
              <a:rPr lang="fa-IR" sz="1400" dirty="0" smtClean="0">
                <a:solidFill>
                  <a:srgbClr val="002060"/>
                </a:solidFill>
                <a:cs typeface="B Mehr" pitchFamily="2" charset="-78"/>
              </a:rPr>
              <a:t>موارد منع‌ مصرف‌: 1 ـ در صورت‌ وجودبلوك‌ كامل‌ قلبي‌، خونريزي‌ شديد، افت‌شديد فشارخون‌ و شوك‌ و وجود عفونت‌در محل‌ تزريق‌ نبايد استفاده‌ گردد.</a:t>
            </a:r>
            <a:br>
              <a:rPr lang="fa-IR" sz="1400" dirty="0" smtClean="0">
                <a:solidFill>
                  <a:srgbClr val="002060"/>
                </a:solidFill>
                <a:cs typeface="B Mehr" pitchFamily="2" charset="-78"/>
              </a:rPr>
            </a:br>
            <a:r>
              <a:rPr lang="fa-IR" sz="1400" dirty="0" smtClean="0">
                <a:solidFill>
                  <a:srgbClr val="002060"/>
                </a:solidFill>
                <a:cs typeface="B Mehr" pitchFamily="2" charset="-78"/>
              </a:rPr>
              <a:t>2 ـ در صورت‌ وجود سپتي‌ سمي‌ و افزايش‌احتمال‌ تحريك‌ </a:t>
            </a:r>
            <a:r>
              <a:rPr lang="en-US" sz="1400" dirty="0" smtClean="0">
                <a:solidFill>
                  <a:srgbClr val="002060"/>
                </a:solidFill>
                <a:cs typeface="B Mehr" pitchFamily="2" charset="-78"/>
              </a:rPr>
              <a:t>CNS </a:t>
            </a:r>
            <a:r>
              <a:rPr lang="fa-IR" sz="1400" dirty="0" smtClean="0">
                <a:solidFill>
                  <a:srgbClr val="002060"/>
                </a:solidFill>
                <a:cs typeface="B Mehr" pitchFamily="2" charset="-78"/>
              </a:rPr>
              <a:t>نبايد براي‌ ايجادانسداد زير عنكبوتيه‌اي‌ استفاده‌ گردد. </a:t>
            </a:r>
            <a:endParaRPr lang="fa-IR" sz="1800" dirty="0" smtClean="0">
              <a:solidFill>
                <a:srgbClr val="002060"/>
              </a:solidFill>
              <a:cs typeface="B Mehr" pitchFamily="2" charset="-78"/>
            </a:endParaRPr>
          </a:p>
          <a:p>
            <a:pPr marL="0" indent="-273050" eaLnBrk="1" hangingPunct="1">
              <a:buFont typeface="Wingdings" pitchFamily="2" charset="2"/>
              <a:buNone/>
              <a:defRPr/>
            </a:pPr>
            <a:r>
              <a:rPr lang="fa-IR" sz="1400" dirty="0" smtClean="0">
                <a:solidFill>
                  <a:srgbClr val="002060"/>
                </a:solidFill>
                <a:cs typeface="B Mehr" pitchFamily="2" charset="-78"/>
              </a:rPr>
              <a:t>هشدارها: 1 ـ در كودكان‌ و سالمندان‌، امكان‌بروز مسموميت‌ عمومي‌ با اين‌ دارو بيشتراست‌.</a:t>
            </a:r>
            <a:br>
              <a:rPr lang="fa-IR" sz="1400" dirty="0" smtClean="0">
                <a:solidFill>
                  <a:srgbClr val="002060"/>
                </a:solidFill>
                <a:cs typeface="B Mehr" pitchFamily="2" charset="-78"/>
              </a:rPr>
            </a:br>
            <a:r>
              <a:rPr lang="fa-IR" sz="1400" dirty="0" smtClean="0">
                <a:solidFill>
                  <a:srgbClr val="002060"/>
                </a:solidFill>
                <a:cs typeface="B Mehr" pitchFamily="2" charset="-78"/>
              </a:rPr>
              <a:t>2 ـ در عيب‌ كار قلبي‌ ـ عروقي‌، سابقه‌حساسيت‌ دارويي‌ و وجود التهاب‌ در محل‌تزريق‌ بايد با احتياط فراوان‌ استفاده‌ گردد</a:t>
            </a:r>
            <a:r>
              <a:rPr lang="fa-IR" sz="1800" dirty="0" smtClean="0">
                <a:solidFill>
                  <a:srgbClr val="002060"/>
                </a:solidFill>
                <a:cs typeface="B Mehr" pitchFamily="2" charset="-78"/>
              </a:rPr>
              <a:t>.</a:t>
            </a:r>
          </a:p>
          <a:p>
            <a:pPr marL="0" indent="-273050" eaLnBrk="1" hangingPunct="1">
              <a:buFont typeface="Wingdings" pitchFamily="2" charset="2"/>
              <a:buNone/>
              <a:defRPr/>
            </a:pPr>
            <a:r>
              <a:rPr lang="fa-IR" sz="1600" dirty="0" smtClean="0">
                <a:solidFill>
                  <a:srgbClr val="002060"/>
                </a:solidFill>
                <a:cs typeface="B Mehr" pitchFamily="2" charset="-78"/>
              </a:rPr>
              <a:t>تداخل‌هاي‌ دارويي‌: اين‌ دارو با داروهاي‌ضد مياستني‌، داروهاي‌ مضعف‌ </a:t>
            </a:r>
            <a:r>
              <a:rPr lang="en-US" sz="1600" dirty="0" smtClean="0">
                <a:solidFill>
                  <a:srgbClr val="002060"/>
                </a:solidFill>
                <a:cs typeface="B Mehr" pitchFamily="2" charset="-78"/>
              </a:rPr>
              <a:t>CNS،</a:t>
            </a:r>
            <a:r>
              <a:rPr lang="fa-IR" sz="1600" dirty="0" smtClean="0">
                <a:solidFill>
                  <a:srgbClr val="002060"/>
                </a:solidFill>
                <a:cs typeface="B Mehr" pitchFamily="2" charset="-78"/>
              </a:rPr>
              <a:t>داروهاي‌ گندزدا حاوي‌ فلزات‌ سنگين‌،گوانتيدين‌، مهار كننده‌هاي‌ مونوآمين‌اكسيداز و داروهاي‌ مسدد عصبي‌ ـعضلاني‌ تداخل‌ دارد.</a:t>
            </a:r>
          </a:p>
          <a:p>
            <a:pPr marL="0" indent="0" eaLnBrk="1" hangingPunct="1">
              <a:buFont typeface="Wingdings" pitchFamily="2" charset="2"/>
              <a:buNone/>
              <a:defRPr/>
            </a:pPr>
            <a:endParaRPr lang="fa-IR" sz="1800" dirty="0" smtClean="0">
              <a:solidFill>
                <a:srgbClr val="002060"/>
              </a:solidFill>
              <a:cs typeface="B Mehr" pitchFamily="2" charset="-78"/>
            </a:endParaRPr>
          </a:p>
          <a:p>
            <a:pPr marL="0" indent="0" eaLnBrk="1" hangingPunct="1">
              <a:buFont typeface="Wingdings" pitchFamily="2" charset="2"/>
              <a:buNone/>
              <a:defRPr/>
            </a:pPr>
            <a:endParaRPr lang="fa-IR" sz="1800" dirty="0" smtClean="0">
              <a:solidFill>
                <a:srgbClr val="002060"/>
              </a:solidFill>
              <a:cs typeface="B Mehr" pitchFamily="2" charset="-78"/>
            </a:endParaRPr>
          </a:p>
        </p:txBody>
      </p:sp>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1747" name="Content Placeholder 2"/>
          <p:cNvSpPr>
            <a:spLocks noGrp="1"/>
          </p:cNvSpPr>
          <p:nvPr>
            <p:ph idx="1"/>
          </p:nvPr>
        </p:nvSpPr>
        <p:spPr>
          <a:xfrm>
            <a:off x="857250" y="785813"/>
            <a:ext cx="7358063" cy="4535487"/>
          </a:xfrm>
        </p:spPr>
        <p:txBody>
          <a:bodyPr/>
          <a:lstStyle/>
          <a:p>
            <a:pPr marL="0" indent="0" eaLnBrk="1" hangingPunct="1">
              <a:buFont typeface="Wingdings" pitchFamily="2" charset="2"/>
              <a:buNone/>
              <a:defRPr/>
            </a:pPr>
            <a:r>
              <a:rPr lang="fa-IR" sz="2000" b="1" dirty="0" smtClean="0">
                <a:solidFill>
                  <a:srgbClr val="00B0F0"/>
                </a:solidFill>
                <a:cs typeface="B Mehr" pitchFamily="2" charset="-78"/>
              </a:rPr>
              <a:t>4.بوپي‌واكائين(ماركائين)</a:t>
            </a:r>
          </a:p>
          <a:p>
            <a:pPr marL="0" indent="0" eaLnBrk="1" hangingPunct="1">
              <a:buFont typeface="Wingdings" pitchFamily="2" charset="2"/>
              <a:buNone/>
              <a:defRPr/>
            </a:pPr>
            <a:r>
              <a:rPr lang="fa-IR" sz="1400" dirty="0" smtClean="0">
                <a:solidFill>
                  <a:srgbClr val="002060"/>
                </a:solidFill>
                <a:cs typeface="B Mehr" pitchFamily="2" charset="-78"/>
              </a:rPr>
              <a:t>موارد مصرف‌: </a:t>
            </a:r>
            <a:r>
              <a:rPr lang="fa-IR" sz="1400" b="1" dirty="0" smtClean="0">
                <a:solidFill>
                  <a:srgbClr val="002060"/>
                </a:solidFill>
                <a:cs typeface="B Mehr" pitchFamily="2" charset="-78"/>
              </a:rPr>
              <a:t>بوپي‌واكائين</a:t>
            </a:r>
            <a:r>
              <a:rPr lang="fa-IR" sz="1400" dirty="0" smtClean="0">
                <a:solidFill>
                  <a:srgbClr val="002060"/>
                </a:solidFill>
                <a:cs typeface="B Mehr" pitchFamily="2" charset="-78"/>
              </a:rPr>
              <a:t>‌ بطور كلي‌براي‌ ايجاد بيحسي‌ موضعي‌ و يا منطقه‌اي‌،يااپي‌دورال‌ در ناحيه‌ كمر و يا خاجي‌ وانسداد در ناحيه‌ زير عنكبوتيه‌ و از طريق‌انفيلتراسيون‌ يا انسداد عصبي‌ دردندانپزشكي‌ بكار مي‌رود.</a:t>
            </a:r>
            <a:endParaRPr lang="fa-IR" sz="1200" dirty="0" smtClean="0">
              <a:solidFill>
                <a:srgbClr val="002060"/>
              </a:solidFill>
              <a:cs typeface="B Mehr" pitchFamily="2" charset="-78"/>
            </a:endParaRPr>
          </a:p>
          <a:p>
            <a:pPr marL="0" indent="-273050" eaLnBrk="1" hangingPunct="1">
              <a:buFont typeface="Wingdings" pitchFamily="2" charset="2"/>
              <a:buNone/>
              <a:defRPr/>
            </a:pPr>
            <a:r>
              <a:rPr lang="fa-IR" sz="1200" dirty="0" smtClean="0">
                <a:solidFill>
                  <a:srgbClr val="002060"/>
                </a:solidFill>
                <a:cs typeface="B Mehr" pitchFamily="2" charset="-78"/>
              </a:rPr>
              <a:t>فارماكوكينتيك‌: جذب‌ سيستميك‌ اين‌ داروكامل‌ است‌. به‌ پروتئينهاي‌ پلاسما به‌ مقدار زياد متصل‌ مي‌شود. طول‌ اثرآن‌ 3-10 ساعت‌ است‌. متابوليسم‌ آن‌ عمدتا كبدي‌ است‌ و از راه‌ كليه‌ دفع‌مي‌گردد.</a:t>
            </a:r>
          </a:p>
          <a:p>
            <a:pPr marL="0" indent="-273050" eaLnBrk="1" hangingPunct="1">
              <a:buFont typeface="Wingdings" pitchFamily="2" charset="2"/>
              <a:buNone/>
              <a:defRPr/>
            </a:pPr>
            <a:r>
              <a:rPr lang="fa-IR" sz="1400" dirty="0" smtClean="0">
                <a:solidFill>
                  <a:srgbClr val="002060"/>
                </a:solidFill>
                <a:cs typeface="B Mehr" pitchFamily="2" charset="-78"/>
              </a:rPr>
              <a:t>موارد منع‌ مصرف‌: 1 ـ در صورت‌ وجودبلوك‌ كامل‌ قلبي‌، خونريزي‌ شديد، افت‌شديد فشار خون‌ و شوك‌ نبايد از اين‌ داروبراي‌ ايجاد انسداد در ناحيه‌ زيرعنكبوتيه‌اي‌ استفاده‌ گردد.</a:t>
            </a:r>
          </a:p>
          <a:p>
            <a:pPr marL="0" indent="-273050" eaLnBrk="1" hangingPunct="1">
              <a:buFont typeface="Wingdings" pitchFamily="2" charset="2"/>
              <a:buNone/>
              <a:defRPr/>
            </a:pPr>
            <a:r>
              <a:rPr lang="fa-IR" sz="1400" dirty="0" smtClean="0">
                <a:solidFill>
                  <a:srgbClr val="002060"/>
                </a:solidFill>
                <a:cs typeface="B Mehr" pitchFamily="2" charset="-78"/>
              </a:rPr>
              <a:t>2 ـ در صورت‌ وجود عفونت‌ در موضعي‌كه‌ براي‌ تزريق‌ كمري‌ در نظر گرفته‌ شده‌،اين‌ دارو براي‌ ايجاد انسداد بكار نرود.</a:t>
            </a:r>
          </a:p>
          <a:p>
            <a:pPr marL="0" indent="-273050" eaLnBrk="1" hangingPunct="1">
              <a:buFont typeface="Wingdings" pitchFamily="2" charset="2"/>
              <a:buNone/>
              <a:defRPr/>
            </a:pPr>
            <a:r>
              <a:rPr lang="fa-IR" sz="1400" dirty="0" smtClean="0">
                <a:solidFill>
                  <a:srgbClr val="002060"/>
                </a:solidFill>
                <a:cs typeface="B Mehr" pitchFamily="2" charset="-78"/>
              </a:rPr>
              <a:t>3 ـ هر گونه‌ سپتي‌ سمي‌ مي‌تواند تحمل‌بيمار را نسبت‌ به‌ تزريق‌ در ناحيه‌ زيرعنكبوتيه‌ كاهش‌ دهد.</a:t>
            </a:r>
          </a:p>
          <a:p>
            <a:pPr marL="0" indent="-273050" eaLnBrk="1" hangingPunct="1">
              <a:buFont typeface="Wingdings" pitchFamily="2" charset="2"/>
              <a:buNone/>
              <a:defRPr/>
            </a:pPr>
            <a:r>
              <a:rPr lang="fa-IR" sz="1200" dirty="0" smtClean="0">
                <a:solidFill>
                  <a:srgbClr val="002060"/>
                </a:solidFill>
                <a:cs typeface="B Mehr" pitchFamily="2" charset="-78"/>
              </a:rPr>
              <a:t>هشدارها: 1 ـ در كودكان‌ و سالخوردگان‌،امكان‌ بروز مسموميت‌ سيستميك‌ بااين‌دارو بيشتر است‌.</a:t>
            </a:r>
          </a:p>
          <a:p>
            <a:pPr marL="0" indent="-273050" eaLnBrk="1" hangingPunct="1">
              <a:buFont typeface="Wingdings" pitchFamily="2" charset="2"/>
              <a:buNone/>
              <a:defRPr/>
            </a:pPr>
            <a:r>
              <a:rPr lang="fa-IR" sz="1200" dirty="0" smtClean="0">
                <a:solidFill>
                  <a:srgbClr val="002060"/>
                </a:solidFill>
                <a:cs typeface="B Mehr" pitchFamily="2" charset="-78"/>
              </a:rPr>
              <a:t>2 ـ در ناراحتيهاي‌ قلبي‌ ـ عروقي‌ بويژه‌انسداد قلبي‌ و يا شوك‌ و يا عفونت‌ در محل‌تزريق‌ با احتياط مصرف‌ گردد.</a:t>
            </a:r>
          </a:p>
          <a:p>
            <a:pPr marL="0" indent="-273050" eaLnBrk="1" hangingPunct="1">
              <a:buFont typeface="Wingdings" pitchFamily="2" charset="2"/>
              <a:buNone/>
              <a:defRPr/>
            </a:pPr>
            <a:r>
              <a:rPr lang="fa-IR" sz="1200" dirty="0" smtClean="0">
                <a:solidFill>
                  <a:srgbClr val="002060"/>
                </a:solidFill>
                <a:cs typeface="B Mehr" pitchFamily="2" charset="-78"/>
              </a:rPr>
              <a:t>3 ـ در صورت‌ وجود بيماري‌هاي‌ </a:t>
            </a:r>
            <a:r>
              <a:rPr lang="en-US" sz="1200" dirty="0" smtClean="0">
                <a:solidFill>
                  <a:srgbClr val="002060"/>
                </a:solidFill>
                <a:cs typeface="B Mehr" pitchFamily="2" charset="-78"/>
              </a:rPr>
              <a:t>CNS </a:t>
            </a:r>
            <a:r>
              <a:rPr lang="fa-IR" sz="1200" dirty="0" smtClean="0">
                <a:solidFill>
                  <a:srgbClr val="002060"/>
                </a:solidFill>
                <a:cs typeface="B Mehr" pitchFamily="2" charset="-78"/>
              </a:rPr>
              <a:t>و يااختلالات‌ انعقادي‌ خون‌ با احتياط مصرف‌گردد.</a:t>
            </a:r>
          </a:p>
          <a:p>
            <a:pPr marL="0" indent="-273050" eaLnBrk="1" hangingPunct="1">
              <a:buFont typeface="Wingdings" pitchFamily="2" charset="2"/>
              <a:buNone/>
              <a:defRPr/>
            </a:pPr>
            <a:r>
              <a:rPr lang="fa-IR" sz="1200" dirty="0" smtClean="0">
                <a:solidFill>
                  <a:srgbClr val="002060"/>
                </a:solidFill>
                <a:cs typeface="B Mehr" pitchFamily="2" charset="-78"/>
              </a:rPr>
              <a:t>4 ـ فرآورده‌هاي‌ حاوي‌ مواد منقبض‌ كننده‌عروق‌ در بيماران‌ مبتلا به‌ بيماري‌هاي‌ قلبي‌از جمله‌ آريتمي‌ و يا مبتلايان‌ به‌ پركاري‌تيروئيد با احتياط مصرف‌ گردد.</a:t>
            </a:r>
          </a:p>
          <a:p>
            <a:pPr marL="0" indent="-273050" eaLnBrk="1" hangingPunct="1">
              <a:buFont typeface="Wingdings" pitchFamily="2" charset="2"/>
              <a:buNone/>
              <a:defRPr/>
            </a:pPr>
            <a:endParaRPr lang="fa-IR" sz="1200" dirty="0" smtClean="0">
              <a:solidFill>
                <a:srgbClr val="002060"/>
              </a:solidFill>
              <a:cs typeface="B Mehr" pitchFamily="2" charset="-78"/>
            </a:endParaRPr>
          </a:p>
          <a:p>
            <a:pPr marL="0" indent="0" eaLnBrk="1" hangingPunct="1">
              <a:buFont typeface="Wingdings" pitchFamily="2" charset="2"/>
              <a:buNone/>
              <a:defRPr/>
            </a:pPr>
            <a:endParaRPr lang="fa-IR" sz="1200" dirty="0" smtClean="0">
              <a:solidFill>
                <a:srgbClr val="002060"/>
              </a:solidFill>
              <a:cs typeface="B Mehr" pitchFamily="2" charset="-78"/>
            </a:endParaRPr>
          </a:p>
        </p:txBody>
      </p:sp>
    </p:spTree>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4819" name="Content Placeholder 2"/>
          <p:cNvSpPr>
            <a:spLocks noGrp="1"/>
          </p:cNvSpPr>
          <p:nvPr>
            <p:ph idx="1"/>
          </p:nvPr>
        </p:nvSpPr>
        <p:spPr>
          <a:xfrm>
            <a:off x="928688" y="1196975"/>
            <a:ext cx="7172325" cy="4464050"/>
          </a:xfrm>
        </p:spPr>
        <p:txBody>
          <a:bodyPr/>
          <a:lstStyle/>
          <a:p>
            <a:pPr marL="0" indent="0" eaLnBrk="1" hangingPunct="1">
              <a:buFont typeface="Wingdings" pitchFamily="2" charset="2"/>
              <a:buNone/>
            </a:pPr>
            <a:r>
              <a:rPr lang="fa-IR" sz="2800" b="1" smtClean="0">
                <a:solidFill>
                  <a:srgbClr val="00B0F0"/>
                </a:solidFill>
                <a:cs typeface="B Mehr" pitchFamily="2" charset="-78"/>
              </a:rPr>
              <a:t>5و 6. اورتوکائین و بنزوکائین:</a:t>
            </a:r>
            <a:r>
              <a:rPr lang="fa-IR" sz="1800" smtClean="0">
                <a:solidFill>
                  <a:srgbClr val="002060"/>
                </a:solidFill>
                <a:cs typeface="B Mehr" pitchFamily="2" charset="-78"/>
              </a:rPr>
              <a:t/>
            </a:r>
            <a:br>
              <a:rPr lang="fa-IR" sz="1800" smtClean="0">
                <a:solidFill>
                  <a:srgbClr val="002060"/>
                </a:solidFill>
                <a:cs typeface="B Mehr" pitchFamily="2" charset="-78"/>
              </a:rPr>
            </a:br>
            <a:endParaRPr lang="fa-IR" sz="1800" smtClean="0">
              <a:solidFill>
                <a:srgbClr val="002060"/>
              </a:solidFill>
              <a:cs typeface="B Mehr" pitchFamily="2" charset="-78"/>
            </a:endParaRPr>
          </a:p>
          <a:p>
            <a:pPr marL="0" indent="0" eaLnBrk="1" hangingPunct="1">
              <a:buFont typeface="Wingdings" pitchFamily="2" charset="2"/>
              <a:buNone/>
            </a:pPr>
            <a:r>
              <a:rPr lang="fa-IR" sz="2800" smtClean="0">
                <a:solidFill>
                  <a:srgbClr val="002060"/>
                </a:solidFill>
                <a:cs typeface="B Mehr" pitchFamily="2" charset="-78"/>
              </a:rPr>
              <a:t>هر دو پودرهای بیحس کننده موضعی غیر محلول بوده که تنها به عنوان مواد پانسمان کننده جهت زخم های سطحی دردناک بکار می رود.</a:t>
            </a:r>
          </a:p>
        </p:txBody>
      </p:sp>
    </p:spTree>
  </p:cSld>
  <p:clrMapOvr>
    <a:masterClrMapping/>
  </p:clrMapOvr>
  <p:transition spd="slow">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3795" name="Content Placeholder 2"/>
          <p:cNvSpPr>
            <a:spLocks noGrp="1"/>
          </p:cNvSpPr>
          <p:nvPr>
            <p:ph idx="1"/>
          </p:nvPr>
        </p:nvSpPr>
        <p:spPr>
          <a:xfrm>
            <a:off x="1071563" y="1214438"/>
            <a:ext cx="7058025" cy="4464050"/>
          </a:xfrm>
        </p:spPr>
        <p:txBody>
          <a:bodyPr/>
          <a:lstStyle/>
          <a:p>
            <a:pPr marL="0" indent="0" eaLnBrk="1" hangingPunct="1">
              <a:buFont typeface="Wingdings" pitchFamily="2" charset="2"/>
              <a:buNone/>
              <a:defRPr/>
            </a:pPr>
            <a:r>
              <a:rPr lang="fa-IR" sz="2000" b="1" dirty="0" smtClean="0">
                <a:solidFill>
                  <a:srgbClr val="00B0F0"/>
                </a:solidFill>
                <a:cs typeface="B Mehr" pitchFamily="2" charset="-78"/>
              </a:rPr>
              <a:t>7.تتراکائین</a:t>
            </a:r>
            <a:r>
              <a:rPr lang="fa-IR" sz="1200" dirty="0" smtClean="0">
                <a:cs typeface="B Mehr" pitchFamily="2" charset="-78"/>
              </a:rPr>
              <a:t/>
            </a:r>
            <a:br>
              <a:rPr lang="fa-IR" sz="1200" dirty="0" smtClean="0">
                <a:cs typeface="B Mehr" pitchFamily="2" charset="-78"/>
              </a:rPr>
            </a:br>
            <a:r>
              <a:rPr lang="fa-IR" sz="1600" dirty="0" smtClean="0">
                <a:solidFill>
                  <a:srgbClr val="002060"/>
                </a:solidFill>
                <a:cs typeface="B Mehr" pitchFamily="2" charset="-78"/>
              </a:rPr>
              <a:t>به طور رایجی برای بیحسی نخاعی بکار میرود. به تنهایی دوره اثرنسبتا طولانی دارد.</a:t>
            </a:r>
            <a:endParaRPr lang="fa-IR" sz="1400" dirty="0" smtClean="0">
              <a:solidFill>
                <a:srgbClr val="002060"/>
              </a:solidFill>
              <a:cs typeface="B Mehr" pitchFamily="2" charset="-78"/>
            </a:endParaRPr>
          </a:p>
          <a:p>
            <a:pPr marL="0" indent="0" eaLnBrk="1" hangingPunct="1">
              <a:buFont typeface="Wingdings" pitchFamily="2" charset="2"/>
              <a:buNone/>
              <a:defRPr/>
            </a:pPr>
            <a:r>
              <a:rPr lang="fa-IR" sz="1600" dirty="0" smtClean="0">
                <a:solidFill>
                  <a:srgbClr val="002060"/>
                </a:solidFill>
                <a:cs typeface="B Mehr" pitchFamily="2" charset="-78"/>
              </a:rPr>
              <a:t>به دلیل شروع اثر اهسته وبلوک حرکتی شدید وخطر مسمومیت باتجویزدوزهای بالا ،تتراکاین به ندرت جهت بی حسی اپی دورال یا بلوک اعصاب محیطی بکار میرود.</a:t>
            </a:r>
            <a:endParaRPr lang="fa-IR" sz="1600" dirty="0" smtClean="0">
              <a:cs typeface="B Mehr" pitchFamily="2" charset="-78"/>
            </a:endParaRPr>
          </a:p>
          <a:p>
            <a:pPr marL="0" indent="0" eaLnBrk="1" hangingPunct="1">
              <a:buFont typeface="Wingdings" pitchFamily="2" charset="2"/>
              <a:buNone/>
              <a:defRPr/>
            </a:pPr>
            <a:r>
              <a:rPr lang="fa-IR" sz="1600" dirty="0" smtClean="0">
                <a:solidFill>
                  <a:srgbClr val="002060"/>
                </a:solidFill>
                <a:cs typeface="B Mehr" pitchFamily="2" charset="-78"/>
              </a:rPr>
              <a:t>موارد مصرف‌: </a:t>
            </a:r>
            <a:r>
              <a:rPr lang="fa-IR" sz="1400" dirty="0" smtClean="0">
                <a:solidFill>
                  <a:srgbClr val="002060"/>
                </a:solidFill>
                <a:cs typeface="B Mehr" pitchFamily="2" charset="-78"/>
              </a:rPr>
              <a:t>اين‌ دارو در درمان‌عفونتهاي‌ سطحي‌ چشم‌ ناشي‌ از گونه‌هاي‌مختلف‌ باكتري‌ها، تراخم‌ (ناشي‌ ازكلاميديا تراكماتيس‌) و پيشگيري‌ از بروزالتهاب‌ عفوني‌ ملتحمه‌ در نوزادان‌ مصرف‌مي‌شود.</a:t>
            </a:r>
          </a:p>
          <a:p>
            <a:pPr marL="0" indent="-273050" eaLnBrk="1" hangingPunct="1">
              <a:buFont typeface="Wingdings" pitchFamily="2" charset="2"/>
              <a:buNone/>
              <a:defRPr/>
            </a:pPr>
            <a:r>
              <a:rPr lang="fa-IR" sz="1600" dirty="0" smtClean="0">
                <a:solidFill>
                  <a:srgbClr val="002060"/>
                </a:solidFill>
                <a:cs typeface="B Mehr" pitchFamily="2" charset="-78"/>
              </a:rPr>
              <a:t>نكات‌ قابل‌ توصيه‌: </a:t>
            </a:r>
            <a:r>
              <a:rPr lang="fa-IR" sz="1400" dirty="0" smtClean="0">
                <a:solidFill>
                  <a:srgbClr val="002060"/>
                </a:solidFill>
                <a:cs typeface="B Mehr" pitchFamily="2" charset="-78"/>
              </a:rPr>
              <a:t>1 ـ تاري‌ ديد بعد ازمصرف‌ اين‌ دارو در چشم‌ طبيعي‌ است‌.</a:t>
            </a:r>
            <a:br>
              <a:rPr lang="fa-IR" sz="1400" dirty="0" smtClean="0">
                <a:solidFill>
                  <a:srgbClr val="002060"/>
                </a:solidFill>
                <a:cs typeface="B Mehr" pitchFamily="2" charset="-78"/>
              </a:rPr>
            </a:br>
            <a:r>
              <a:rPr lang="fa-IR" sz="1400" dirty="0" smtClean="0">
                <a:solidFill>
                  <a:srgbClr val="002060"/>
                </a:solidFill>
                <a:cs typeface="B Mehr" pitchFamily="2" charset="-78"/>
              </a:rPr>
              <a:t>2 ـ دوره‌ درمان‌ تراخم‌ با اين‌ دارو ممكن‌است‌ چند ماه‌ طول‌ بكشد. در صورت‌ شديدبودن‌ عفونت‌ ممكن‌ است‌ مصرف‌ همزمان‌تتراسيكلين‌ خوراكي‌ ضروري‌ باشد.</a:t>
            </a:r>
            <a:br>
              <a:rPr lang="fa-IR" sz="1400" dirty="0" smtClean="0">
                <a:solidFill>
                  <a:srgbClr val="002060"/>
                </a:solidFill>
                <a:cs typeface="B Mehr" pitchFamily="2" charset="-78"/>
              </a:rPr>
            </a:br>
            <a:r>
              <a:rPr lang="fa-IR" sz="1400" dirty="0" smtClean="0">
                <a:solidFill>
                  <a:srgbClr val="002060"/>
                </a:solidFill>
                <a:cs typeface="B Mehr" pitchFamily="2" charset="-78"/>
              </a:rPr>
              <a:t>مقدار مصرف‌: در درمان‌ تراخم‌ 2 بار درروز به‌ مدت‌ 5 روز در هر ماه‌ و به‌ مدت‌ 6ماه‌ در هر دو چشم‌ مصرف‌ مي‌شود. دردرمان‌ ساير عفونت هاي‌ چشمي‌ هر 2-4ساعت‌ حدود يك‌ سانتي‌متر از پماد درچشم‌ ماليده‌ مي‌شود.</a:t>
            </a:r>
          </a:p>
        </p:txBody>
      </p:sp>
    </p:spTree>
  </p:cSld>
  <p:clrMapOvr>
    <a:masterClrMapping/>
  </p:clrMapOvr>
  <p:transition spd="slow" advClick="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 name="Content Placeholder 2"/>
          <p:cNvSpPr>
            <a:spLocks noGrp="1"/>
          </p:cNvSpPr>
          <p:nvPr>
            <p:ph idx="1"/>
          </p:nvPr>
        </p:nvSpPr>
        <p:spPr>
          <a:xfrm>
            <a:off x="1071563" y="1000125"/>
            <a:ext cx="7058025" cy="4732338"/>
          </a:xfrm>
        </p:spPr>
        <p:txBody>
          <a:bodyPr rtlCol="0">
            <a:normAutofit fontScale="70000" lnSpcReduction="20000"/>
          </a:bodyPr>
          <a:lstStyle/>
          <a:p>
            <a:pPr marL="0" indent="0" eaLnBrk="1" fontAlgn="auto" hangingPunct="1">
              <a:spcAft>
                <a:spcPts val="0"/>
              </a:spcAft>
              <a:buFont typeface="Wingdings" pitchFamily="2" charset="2"/>
              <a:buNone/>
              <a:defRPr/>
            </a:pPr>
            <a:r>
              <a:rPr lang="fa-IR" sz="3600" b="1" dirty="0" smtClean="0">
                <a:solidFill>
                  <a:srgbClr val="00B0F0"/>
                </a:solidFill>
                <a:cs typeface="B Mehr" pitchFamily="2" charset="-78"/>
              </a:rPr>
              <a:t>8.لیدوکائین:</a:t>
            </a:r>
            <a:r>
              <a:rPr lang="fa-IR" dirty="0" smtClean="0">
                <a:solidFill>
                  <a:srgbClr val="002060"/>
                </a:solidFill>
                <a:cs typeface="B Mehr" pitchFamily="2" charset="-78"/>
              </a:rPr>
              <a:t/>
            </a:r>
            <a:br>
              <a:rPr lang="fa-IR" dirty="0" smtClean="0">
                <a:solidFill>
                  <a:srgbClr val="002060"/>
                </a:solidFill>
                <a:cs typeface="B Mehr" pitchFamily="2" charset="-78"/>
              </a:rPr>
            </a:br>
            <a:r>
              <a:rPr lang="fa-IR" dirty="0" smtClean="0">
                <a:solidFill>
                  <a:srgbClr val="002060"/>
                </a:solidFill>
                <a:cs typeface="B Mehr" pitchFamily="2" charset="-78"/>
              </a:rPr>
              <a:t>شایعترین بیحس کننده ی موضعی مورد استفاده و چندکاره می باشد.</a:t>
            </a:r>
          </a:p>
          <a:p>
            <a:pPr marL="0" indent="0" eaLnBrk="1" fontAlgn="auto" hangingPunct="1">
              <a:spcAft>
                <a:spcPts val="0"/>
              </a:spcAft>
              <a:buFont typeface="Wingdings" pitchFamily="2" charset="2"/>
              <a:buNone/>
              <a:defRPr/>
            </a:pPr>
            <a:endParaRPr lang="fa-IR" dirty="0" smtClean="0">
              <a:solidFill>
                <a:srgbClr val="002060"/>
              </a:solidFill>
              <a:cs typeface="B Mehr" pitchFamily="2" charset="-78"/>
            </a:endParaRPr>
          </a:p>
          <a:p>
            <a:pPr marL="0" indent="0" eaLnBrk="1" fontAlgn="auto" hangingPunct="1">
              <a:spcAft>
                <a:spcPts val="0"/>
              </a:spcAft>
              <a:buFont typeface="Wingdings" pitchFamily="2" charset="2"/>
              <a:buNone/>
              <a:defRPr/>
            </a:pPr>
            <a:r>
              <a:rPr lang="fa-IR" dirty="0" smtClean="0">
                <a:solidFill>
                  <a:srgbClr val="002060"/>
                </a:solidFill>
                <a:cs typeface="B Mehr" pitchFamily="2" charset="-78"/>
              </a:rPr>
              <a:t>این دارو جهت بیحسی سطحی و استفاده منطقه ای داخل وریدی، بلوک اعصاب محیطی و بیحسی نخاعی و اپی دورال استفاده میشود.</a:t>
            </a:r>
          </a:p>
          <a:p>
            <a:pPr marL="0" indent="0" eaLnBrk="1" fontAlgn="auto" hangingPunct="1">
              <a:spcAft>
                <a:spcPts val="0"/>
              </a:spcAft>
              <a:buFont typeface="Wingdings" pitchFamily="2" charset="2"/>
              <a:buNone/>
              <a:defRPr/>
            </a:pPr>
            <a:r>
              <a:rPr lang="fa-IR" dirty="0" smtClean="0">
                <a:solidFill>
                  <a:srgbClr val="002060"/>
                </a:solidFill>
                <a:cs typeface="B Mehr" pitchFamily="2" charset="-78"/>
              </a:rPr>
              <a:t>احتمال سمیت عصبی (سندروم دم اسبی) هنگامی که لیدوکایین به منظور بیحسی نخاعی مورد استفاده قرار می گیرد وجود دارد و این موضوع منجر به محدودیت استفاده از لیدوکایین برای بیحسی نخاعی شده است.</a:t>
            </a:r>
          </a:p>
        </p:txBody>
      </p:sp>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7891" name="Content Placeholder 2"/>
          <p:cNvSpPr>
            <a:spLocks noGrp="1"/>
          </p:cNvSpPr>
          <p:nvPr>
            <p:ph idx="1"/>
          </p:nvPr>
        </p:nvSpPr>
        <p:spPr>
          <a:xfrm>
            <a:off x="785813" y="857250"/>
            <a:ext cx="7315200" cy="4535488"/>
          </a:xfrm>
        </p:spPr>
        <p:txBody>
          <a:bodyPr/>
          <a:lstStyle/>
          <a:p>
            <a:pPr marL="0" indent="0" eaLnBrk="1" hangingPunct="1">
              <a:buFont typeface="Wingdings" pitchFamily="2" charset="2"/>
              <a:buNone/>
            </a:pPr>
            <a:r>
              <a:rPr lang="fa-IR" b="1" smtClean="0">
                <a:solidFill>
                  <a:srgbClr val="00B0F0"/>
                </a:solidFill>
                <a:cs typeface="B Mehr" pitchFamily="2" charset="-78"/>
              </a:rPr>
              <a:t>9.پریلوکائین:</a:t>
            </a:r>
            <a:r>
              <a:rPr lang="fa-IR" sz="1800" smtClean="0">
                <a:solidFill>
                  <a:srgbClr val="002060"/>
                </a:solidFill>
                <a:cs typeface="B Mehr" pitchFamily="2" charset="-78"/>
              </a:rPr>
              <a:t/>
            </a:r>
            <a:br>
              <a:rPr lang="fa-IR" sz="1800" smtClean="0">
                <a:solidFill>
                  <a:srgbClr val="002060"/>
                </a:solidFill>
                <a:cs typeface="B Mehr" pitchFamily="2" charset="-78"/>
              </a:rPr>
            </a:br>
            <a:endParaRPr lang="fa-IR" sz="1800" smtClean="0">
              <a:solidFill>
                <a:srgbClr val="002060"/>
              </a:solidFill>
              <a:cs typeface="B Mehr" pitchFamily="2" charset="-78"/>
            </a:endParaRPr>
          </a:p>
          <a:p>
            <a:pPr marL="0" indent="0" eaLnBrk="1" hangingPunct="1">
              <a:buFont typeface="Wingdings" pitchFamily="2" charset="2"/>
              <a:buNone/>
            </a:pPr>
            <a:r>
              <a:rPr lang="fa-IR" sz="2000" smtClean="0">
                <a:solidFill>
                  <a:srgbClr val="002060"/>
                </a:solidFill>
                <a:cs typeface="B Mehr" pitchFamily="2" charset="-78"/>
              </a:rPr>
              <a:t>پریلوکائین با متابولیسم سریع و میزان کم مسمومیت حادآن، از پریلوکائین یک داروی مفید ساخته است.متاسفانه تجویز دوزهای بالا می تواند ازنظربالینی منجربه تجمع قابل توجه متابولیت ارتوتولوئیدین که یک ترکیب اکسیدان با توانایی تبدیل هموگلبین به مت هموگلبین است، گردد.</a:t>
            </a:r>
          </a:p>
          <a:p>
            <a:pPr marL="0" indent="0" eaLnBrk="1" hangingPunct="1">
              <a:buFont typeface="Wingdings" pitchFamily="2" charset="2"/>
              <a:buNone/>
            </a:pPr>
            <a:r>
              <a:rPr lang="fa-IR" sz="2400" smtClean="0">
                <a:solidFill>
                  <a:srgbClr val="002060"/>
                </a:solidFill>
                <a:cs typeface="B Mehr" pitchFamily="2" charset="-78"/>
              </a:rPr>
              <a:t>هم از نظر ساختمان شیمیائی و هم از نظر فارماکولوژیک مشابه لیدوکائین است.این دارو آهسته تر اثر کرده ولی دوام اش طولانی تر بوه..</a:t>
            </a:r>
          </a:p>
        </p:txBody>
      </p:sp>
    </p:spTree>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348" y="1214422"/>
            <a:ext cx="7715304" cy="990592"/>
          </a:xfrm>
        </p:spPr>
        <p:txBody>
          <a:bodyPr numCol="1">
            <a:prstTxWarp prst="textDoubleWave1">
              <a:avLst/>
            </a:prstTxWarp>
            <a:noAutofit/>
            <a:scene3d>
              <a:camera prst="perspectiveRelaxedModerately"/>
              <a:lightRig rig="threePt" dir="t"/>
            </a:scene3d>
          </a:bodyPr>
          <a:lstStyle/>
          <a:p>
            <a:pPr eaLnBrk="1" hangingPunct="1">
              <a:defRPr/>
            </a:pPr>
            <a:r>
              <a:rPr lang="fa-IR" sz="4800" dirty="0" smtClean="0">
                <a:ln>
                  <a:solidFill>
                    <a:srgbClr val="0070C0"/>
                  </a:solidFill>
                </a:ln>
                <a:solidFill>
                  <a:srgbClr val="00B0F0"/>
                </a:solidFill>
                <a:cs typeface="B Sahar" pitchFamily="2" charset="-78"/>
              </a:rPr>
              <a:t>تهیه کننده:داوددرانی پور</a:t>
            </a:r>
            <a:endParaRPr lang="fa-IR" sz="4800" dirty="0">
              <a:ln>
                <a:solidFill>
                  <a:srgbClr val="0070C0"/>
                </a:solidFill>
              </a:ln>
              <a:solidFill>
                <a:srgbClr val="00B0F0"/>
              </a:solidFill>
              <a:cs typeface="B Sahar" pitchFamily="2" charset="-78"/>
            </a:endParaRPr>
          </a:p>
        </p:txBody>
      </p:sp>
      <p:sp>
        <p:nvSpPr>
          <p:cNvPr id="11267" name="Subtitle 3"/>
          <p:cNvSpPr>
            <a:spLocks noGrp="1"/>
          </p:cNvSpPr>
          <p:nvPr>
            <p:ph idx="1"/>
          </p:nvPr>
        </p:nvSpPr>
        <p:spPr>
          <a:xfrm>
            <a:off x="1371600" y="2438400"/>
            <a:ext cx="6400800" cy="3048000"/>
          </a:xfrm>
        </p:spPr>
        <p:txBody>
          <a:bodyPr/>
          <a:lstStyle/>
          <a:p>
            <a:pPr marL="0" indent="-273050" eaLnBrk="1" hangingPunct="1">
              <a:buFont typeface="Wingdings" pitchFamily="2" charset="2"/>
              <a:buNone/>
            </a:pPr>
            <a:r>
              <a:rPr lang="fa-IR" sz="1800" smtClean="0"/>
              <a:t> </a:t>
            </a:r>
          </a:p>
          <a:p>
            <a:pPr marL="0" indent="-273050" eaLnBrk="1" hangingPunct="1">
              <a:buFont typeface="Wingdings" pitchFamily="2" charset="2"/>
              <a:buNone/>
            </a:pPr>
            <a:endParaRPr lang="fa-IR" sz="1800" smtClean="0"/>
          </a:p>
        </p:txBody>
      </p:sp>
      <p:pic>
        <p:nvPicPr>
          <p:cNvPr id="7" name="Picture 6" descr="18 Black (www.9Music.IR).jpg"/>
          <p:cNvPicPr>
            <a:picLocks noChangeAspect="1"/>
          </p:cNvPicPr>
          <p:nvPr/>
        </p:nvPicPr>
        <p:blipFill>
          <a:blip r:embed="rId2"/>
          <a:stretch>
            <a:fillRect/>
          </a:stretch>
        </p:blipFill>
        <p:spPr>
          <a:xfrm>
            <a:off x="642910" y="2000240"/>
            <a:ext cx="7429552" cy="3571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a-IR" dirty="0" smtClean="0"/>
              <a:t> </a:t>
            </a:r>
            <a:endParaRPr lang="fa-IR" dirty="0"/>
          </a:p>
        </p:txBody>
      </p:sp>
      <p:sp>
        <p:nvSpPr>
          <p:cNvPr id="36867" name="Content Placeholder 2"/>
          <p:cNvSpPr>
            <a:spLocks noGrp="1"/>
          </p:cNvSpPr>
          <p:nvPr>
            <p:ph idx="1"/>
          </p:nvPr>
        </p:nvSpPr>
        <p:spPr>
          <a:xfrm>
            <a:off x="1071563" y="1071563"/>
            <a:ext cx="7058025" cy="4535487"/>
          </a:xfrm>
        </p:spPr>
        <p:txBody>
          <a:bodyPr/>
          <a:lstStyle/>
          <a:p>
            <a:pPr marL="0" indent="0" eaLnBrk="1" hangingPunct="1">
              <a:buFont typeface="Wingdings" pitchFamily="2" charset="2"/>
              <a:buNone/>
              <a:defRPr/>
            </a:pPr>
            <a:r>
              <a:rPr lang="fa-IR" sz="3600" dirty="0" smtClean="0">
                <a:solidFill>
                  <a:srgbClr val="00B0F0"/>
                </a:solidFill>
                <a:cs typeface="B Mehr" pitchFamily="2" charset="-78"/>
              </a:rPr>
              <a:t>10.روپي واكائين</a:t>
            </a:r>
          </a:p>
          <a:p>
            <a:pPr marL="0" indent="-273050" eaLnBrk="1" hangingPunct="1">
              <a:buFont typeface="Wingdings" pitchFamily="2" charset="2"/>
              <a:buNone/>
              <a:defRPr/>
            </a:pPr>
            <a:r>
              <a:rPr lang="fa-IR" sz="2000" dirty="0" smtClean="0">
                <a:solidFill>
                  <a:srgbClr val="002060"/>
                </a:solidFill>
                <a:cs typeface="B Mehr" pitchFamily="2" charset="-78"/>
              </a:rPr>
              <a:t>ویژگیهای روپی واکائین: </a:t>
            </a:r>
          </a:p>
          <a:p>
            <a:pPr marL="0" indent="-273050" eaLnBrk="1" hangingPunct="1">
              <a:buFont typeface="Wingdings" pitchFamily="2" charset="2"/>
              <a:buChar char="ü"/>
              <a:defRPr/>
            </a:pPr>
            <a:r>
              <a:rPr lang="fa-IR" sz="2000" dirty="0" smtClean="0">
                <a:solidFill>
                  <a:srgbClr val="002060"/>
                </a:solidFill>
                <a:cs typeface="B Mehr" pitchFamily="2" charset="-78"/>
              </a:rPr>
              <a:t>شباهت ساختمانی با بوپی واکائین و مپی واکائین</a:t>
            </a:r>
          </a:p>
          <a:p>
            <a:pPr marL="0" indent="-273050" eaLnBrk="1" hangingPunct="1">
              <a:buFont typeface="Wingdings" pitchFamily="2" charset="2"/>
              <a:buChar char="ü"/>
              <a:defRPr/>
            </a:pPr>
            <a:r>
              <a:rPr lang="fa-IR" sz="2000" dirty="0" smtClean="0">
                <a:solidFill>
                  <a:srgbClr val="002060"/>
                </a:solidFill>
                <a:cs typeface="B Mehr" pitchFamily="2" charset="-78"/>
              </a:rPr>
              <a:t>دارای قدرت اثر اندکی کمتر از بوپی واکائین.</a:t>
            </a:r>
          </a:p>
          <a:p>
            <a:pPr marL="0" indent="-273050" eaLnBrk="1" hangingPunct="1">
              <a:buFont typeface="Wingdings" pitchFamily="2" charset="2"/>
              <a:buChar char="ü"/>
              <a:defRPr/>
            </a:pPr>
            <a:r>
              <a:rPr lang="fa-IR" sz="2000" dirty="0" smtClean="0">
                <a:solidFill>
                  <a:srgbClr val="002060"/>
                </a:solidFill>
                <a:cs typeface="B Mehr" pitchFamily="2" charset="-78"/>
              </a:rPr>
              <a:t>دارای مسمومیت قلبی کمتری نسبت به بوپی واکائین که این</a:t>
            </a:r>
          </a:p>
          <a:p>
            <a:pPr marL="0" indent="-273050" eaLnBrk="1" hangingPunct="1">
              <a:buFont typeface="Wingdings" pitchFamily="2" charset="2"/>
              <a:buNone/>
              <a:defRPr/>
            </a:pPr>
            <a:r>
              <a:rPr lang="fa-IR" sz="2000" dirty="0" smtClean="0">
                <a:solidFill>
                  <a:srgbClr val="002060"/>
                </a:solidFill>
                <a:cs typeface="B Mehr" pitchFamily="2" charset="-78"/>
              </a:rPr>
              <a:t> مسمومیت با حاملگی افزایش نمی یابد.</a:t>
            </a:r>
          </a:p>
          <a:p>
            <a:pPr marL="0" indent="-273050" eaLnBrk="1" hangingPunct="1">
              <a:buFont typeface="Wingdings" pitchFamily="2" charset="2"/>
              <a:buChar char="ü"/>
              <a:defRPr/>
            </a:pPr>
            <a:r>
              <a:rPr lang="fa-IR" sz="2000" dirty="0" smtClean="0">
                <a:solidFill>
                  <a:srgbClr val="002060"/>
                </a:solidFill>
                <a:cs typeface="B Mehr" pitchFamily="2" charset="-78"/>
              </a:rPr>
              <a:t>در زایمان کاربرد دارد.</a:t>
            </a:r>
          </a:p>
          <a:p>
            <a:pPr marL="0" indent="-273050" eaLnBrk="1" hangingPunct="1">
              <a:buFont typeface="Wingdings" pitchFamily="2" charset="2"/>
              <a:buChar char="ü"/>
              <a:defRPr/>
            </a:pPr>
            <a:r>
              <a:rPr lang="fa-IR" sz="2000" dirty="0" smtClean="0">
                <a:solidFill>
                  <a:srgbClr val="002060"/>
                </a:solidFill>
                <a:cs typeface="B Mehr" pitchFamily="2" charset="-78"/>
              </a:rPr>
              <a:t>ایست قلبی ناشی از این دارو به احیا به خوبی پاسخ می دهد.</a:t>
            </a:r>
          </a:p>
          <a:p>
            <a:pPr marL="0" indent="0" eaLnBrk="1" hangingPunct="1">
              <a:buFont typeface="Wingdings" pitchFamily="2" charset="2"/>
              <a:buNone/>
              <a:defRPr/>
            </a:pPr>
            <a:endParaRPr lang="fa-IR" sz="1800" dirty="0" smtClean="0">
              <a:solidFill>
                <a:srgbClr val="002060"/>
              </a:solidFill>
              <a:cs typeface="B Mehr" pitchFamily="2" charset="-78"/>
            </a:endParaRPr>
          </a:p>
        </p:txBody>
      </p:sp>
    </p:spTree>
  </p:cSld>
  <p:clrMapOvr>
    <a:masterClrMapping/>
  </p:clrMapOvr>
  <p:transition spd="slow">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858963"/>
            <a:ext cx="6400800" cy="1295400"/>
          </a:xfrm>
        </p:spPr>
        <p:txBody>
          <a:bodyPr/>
          <a:lstStyle/>
          <a:p>
            <a:pPr eaLnBrk="1" fontAlgn="auto" hangingPunct="1">
              <a:spcAft>
                <a:spcPts val="0"/>
              </a:spcAft>
              <a:defRPr/>
            </a:pPr>
            <a:r>
              <a:rPr lang="fa-IR" dirty="0" smtClean="0"/>
              <a:t> </a:t>
            </a:r>
            <a:endParaRPr lang="fa-IR" dirty="0"/>
          </a:p>
        </p:txBody>
      </p:sp>
      <p:sp>
        <p:nvSpPr>
          <p:cNvPr id="39939" name="Subtitle 4"/>
          <p:cNvSpPr>
            <a:spLocks noGrp="1"/>
          </p:cNvSpPr>
          <p:nvPr>
            <p:ph type="subTitle" idx="1"/>
          </p:nvPr>
        </p:nvSpPr>
        <p:spPr>
          <a:xfrm>
            <a:off x="714375" y="1785938"/>
            <a:ext cx="7488238" cy="3384550"/>
          </a:xfrm>
        </p:spPr>
        <p:txBody>
          <a:bodyPr/>
          <a:lstStyle/>
          <a:p>
            <a:pPr eaLnBrk="1" hangingPunct="1"/>
            <a:r>
              <a:rPr lang="fa-IR" sz="6000" smtClean="0">
                <a:solidFill>
                  <a:srgbClr val="00B0F0"/>
                </a:solidFill>
                <a:cs typeface="B Badr" pitchFamily="2" charset="-78"/>
              </a:rPr>
              <a:t>قدرت بلوک هدایت</a:t>
            </a:r>
          </a:p>
          <a:p>
            <a:pPr eaLnBrk="1" hangingPunct="1"/>
            <a:r>
              <a:rPr lang="fa-IR" sz="6000" smtClean="0">
                <a:solidFill>
                  <a:srgbClr val="00B0F0"/>
                </a:solidFill>
                <a:cs typeface="B Badr" pitchFamily="2" charset="-78"/>
              </a:rPr>
              <a:t> و خصوصیات فیزیولوژیک </a:t>
            </a:r>
          </a:p>
        </p:txBody>
      </p:sp>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313" y="214313"/>
          <a:ext cx="8715436" cy="6429425"/>
        </p:xfrm>
        <a:graphic>
          <a:graphicData uri="http://schemas.openxmlformats.org/drawingml/2006/table">
            <a:tbl>
              <a:tblPr firstRow="1" firstCol="1" bandRow="1">
                <a:tableStyleId>{5C22544A-7EE6-4342-B048-85BDC9FD1C3A}</a:tableStyleId>
              </a:tblPr>
              <a:tblGrid>
                <a:gridCol w="2284285"/>
                <a:gridCol w="2143717"/>
                <a:gridCol w="2143717"/>
                <a:gridCol w="2143717"/>
              </a:tblGrid>
              <a:tr h="417821">
                <a:tc rowSpan="2">
                  <a:txBody>
                    <a:bodyPr/>
                    <a:lstStyle/>
                    <a:p>
                      <a:pPr>
                        <a:lnSpc>
                          <a:spcPct val="115000"/>
                        </a:lnSpc>
                        <a:spcAft>
                          <a:spcPts val="0"/>
                        </a:spcAft>
                      </a:pPr>
                      <a:r>
                        <a:rPr lang="en-US" sz="1800" dirty="0">
                          <a:effectLst/>
                        </a:rPr>
                        <a:t>Drug</a:t>
                      </a:r>
                      <a:endParaRPr lang="en-US" sz="1600" dirty="0">
                        <a:effectLst/>
                        <a:latin typeface="Calibri"/>
                        <a:ea typeface="Calibri"/>
                        <a:cs typeface="Arial"/>
                      </a:endParaRPr>
                    </a:p>
                  </a:txBody>
                  <a:tcPr marL="19048" marR="19048" marT="19051" marB="19051" anchor="ctr"/>
                </a:tc>
                <a:tc rowSpan="2">
                  <a:txBody>
                    <a:bodyPr/>
                    <a:lstStyle/>
                    <a:p>
                      <a:pPr>
                        <a:lnSpc>
                          <a:spcPct val="115000"/>
                        </a:lnSpc>
                        <a:spcAft>
                          <a:spcPts val="0"/>
                        </a:spcAft>
                      </a:pPr>
                      <a:r>
                        <a:rPr lang="en-US" sz="1800">
                          <a:effectLst/>
                        </a:rPr>
                        <a:t>Relative Conduction-Blocking Potency * </a:t>
                      </a:r>
                      <a:endParaRPr lang="en-US" sz="1600">
                        <a:effectLst/>
                        <a:latin typeface="Calibri"/>
                        <a:ea typeface="Calibri"/>
                        <a:cs typeface="Arial"/>
                      </a:endParaRPr>
                    </a:p>
                  </a:txBody>
                  <a:tcPr marL="19048" marR="19048" marT="19051" marB="19051" anchor="ctr"/>
                </a:tc>
                <a:tc gridSpan="2">
                  <a:txBody>
                    <a:bodyPr/>
                    <a:lstStyle/>
                    <a:p>
                      <a:pPr algn="ctr">
                        <a:lnSpc>
                          <a:spcPct val="115000"/>
                        </a:lnSpc>
                        <a:spcAft>
                          <a:spcPts val="0"/>
                        </a:spcAft>
                      </a:pPr>
                      <a:r>
                        <a:rPr lang="en-US" sz="1800">
                          <a:effectLst/>
                        </a:rPr>
                        <a:t>Physiochemical Properties</a:t>
                      </a:r>
                      <a:endParaRPr lang="en-US" sz="1600">
                        <a:effectLst/>
                        <a:latin typeface="Calibri"/>
                        <a:ea typeface="Calibri"/>
                        <a:cs typeface="Arial"/>
                      </a:endParaRPr>
                    </a:p>
                  </a:txBody>
                  <a:tcPr marL="19048" marR="19048" marT="19051" marB="19051" anchor="ctr"/>
                </a:tc>
                <a:tc hMerge="1">
                  <a:txBody>
                    <a:bodyPr/>
                    <a:lstStyle/>
                    <a:p>
                      <a:endParaRPr lang="en-US"/>
                    </a:p>
                  </a:txBody>
                  <a:tcPr/>
                </a:tc>
              </a:tr>
              <a:tr h="1118386">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800">
                          <a:effectLst/>
                        </a:rPr>
                        <a:t>pK</a:t>
                      </a:r>
                      <a:r>
                        <a:rPr lang="en-US" sz="1800" baseline="-25000">
                          <a:effectLst/>
                        </a:rPr>
                        <a:t>a</a:t>
                      </a:r>
                      <a:r>
                        <a:rPr lang="en-US" sz="1800" baseline="30000">
                          <a:effectLst/>
                        </a:rPr>
                        <a:t>[†]</a:t>
                      </a:r>
                      <a:endParaRPr lang="en-US" sz="1600">
                        <a:effectLst/>
                        <a:latin typeface="Calibri"/>
                        <a:ea typeface="Calibri"/>
                        <a:cs typeface="Arial"/>
                      </a:endParaRPr>
                    </a:p>
                  </a:txBody>
                  <a:tcPr marL="19048" marR="19048" marT="19051" marB="19051" anchor="ctr"/>
                </a:tc>
                <a:tc>
                  <a:txBody>
                    <a:bodyPr/>
                    <a:lstStyle/>
                    <a:p>
                      <a:pPr>
                        <a:lnSpc>
                          <a:spcPct val="115000"/>
                        </a:lnSpc>
                        <a:spcAft>
                          <a:spcPts val="0"/>
                        </a:spcAft>
                      </a:pPr>
                      <a:r>
                        <a:rPr lang="en-US" sz="1800">
                          <a:effectLst/>
                        </a:rPr>
                        <a:t>Hydrophobicity</a:t>
                      </a:r>
                      <a:r>
                        <a:rPr lang="en-US" sz="1800" baseline="30000">
                          <a:effectLst/>
                        </a:rPr>
                        <a:t>[†]</a:t>
                      </a:r>
                      <a:endParaRPr lang="en-US" sz="1600">
                        <a:effectLst/>
                        <a:latin typeface="Calibri"/>
                        <a:ea typeface="Calibri"/>
                        <a:cs typeface="Arial"/>
                      </a:endParaRPr>
                    </a:p>
                  </a:txBody>
                  <a:tcPr marL="19048" marR="19048" marT="19051" marB="19051" anchor="ctr"/>
                </a:tc>
              </a:tr>
              <a:tr h="444838">
                <a:tc gridSpan="4">
                  <a:txBody>
                    <a:bodyPr/>
                    <a:lstStyle/>
                    <a:p>
                      <a:pPr>
                        <a:lnSpc>
                          <a:spcPct val="115000"/>
                        </a:lnSpc>
                        <a:spcAft>
                          <a:spcPts val="0"/>
                        </a:spcAft>
                      </a:pPr>
                      <a:r>
                        <a:rPr lang="en-US" sz="1800">
                          <a:effectLst/>
                        </a:rPr>
                        <a:t>Low Potency</a:t>
                      </a:r>
                      <a:endParaRPr lang="en-US" sz="1600">
                        <a:effectLst/>
                        <a:latin typeface="Calibri"/>
                        <a:ea typeface="Calibri"/>
                        <a:cs typeface="Arial"/>
                      </a:endParaRPr>
                    </a:p>
                  </a:txBody>
                  <a:tcPr marL="30477" marR="30477" marT="30482" marB="30482" anchor="ctr"/>
                </a:tc>
                <a:tc hMerge="1">
                  <a:txBody>
                    <a:bodyPr/>
                    <a:lstStyle/>
                    <a:p>
                      <a:endParaRPr lang="en-US"/>
                    </a:p>
                  </a:txBody>
                  <a:tcPr/>
                </a:tc>
                <a:tc hMerge="1">
                  <a:txBody>
                    <a:bodyPr/>
                    <a:lstStyle/>
                    <a:p>
                      <a:endParaRPr lang="en-US"/>
                    </a:p>
                  </a:txBody>
                  <a:tcPr/>
                </a:tc>
                <a:tc hMerge="1">
                  <a:txBody>
                    <a:bodyPr/>
                    <a:lstStyle/>
                    <a:p>
                      <a:endParaRPr lang="en-US"/>
                    </a:p>
                  </a:txBody>
                  <a:tcPr/>
                </a:tc>
              </a:tr>
              <a:tr h="444838">
                <a:tc>
                  <a:txBody>
                    <a:bodyPr/>
                    <a:lstStyle/>
                    <a:p>
                      <a:pPr>
                        <a:lnSpc>
                          <a:spcPct val="115000"/>
                        </a:lnSpc>
                        <a:spcAft>
                          <a:spcPts val="0"/>
                        </a:spcAft>
                      </a:pPr>
                      <a:r>
                        <a:rPr lang="en-US" sz="1800">
                          <a:effectLst/>
                        </a:rPr>
                        <a:t>Procaine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8.9</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100</a:t>
                      </a:r>
                      <a:endParaRPr lang="en-US" sz="1600">
                        <a:effectLst/>
                        <a:latin typeface="Calibri"/>
                        <a:ea typeface="Calibri"/>
                        <a:cs typeface="Arial"/>
                      </a:endParaRPr>
                    </a:p>
                  </a:txBody>
                  <a:tcPr marL="30477" marR="30477" marT="30482" marB="30482" anchor="ctr"/>
                </a:tc>
              </a:tr>
              <a:tr h="444838">
                <a:tc gridSpan="4">
                  <a:txBody>
                    <a:bodyPr/>
                    <a:lstStyle/>
                    <a:p>
                      <a:pPr>
                        <a:lnSpc>
                          <a:spcPct val="115000"/>
                        </a:lnSpc>
                        <a:spcAft>
                          <a:spcPts val="0"/>
                        </a:spcAft>
                      </a:pPr>
                      <a:r>
                        <a:rPr lang="en-US" sz="1800">
                          <a:effectLst/>
                        </a:rPr>
                        <a:t>Intermediate Potency</a:t>
                      </a:r>
                      <a:endParaRPr lang="en-US" sz="1600">
                        <a:effectLst/>
                        <a:latin typeface="Calibri"/>
                        <a:ea typeface="Calibri"/>
                        <a:cs typeface="Arial"/>
                      </a:endParaRPr>
                    </a:p>
                  </a:txBody>
                  <a:tcPr marL="30477" marR="30477" marT="30482" marB="30482" anchor="ctr"/>
                </a:tc>
                <a:tc hMerge="1">
                  <a:txBody>
                    <a:bodyPr/>
                    <a:lstStyle/>
                    <a:p>
                      <a:endParaRPr lang="en-US"/>
                    </a:p>
                  </a:txBody>
                  <a:tcPr/>
                </a:tc>
                <a:tc hMerge="1">
                  <a:txBody>
                    <a:bodyPr/>
                    <a:lstStyle/>
                    <a:p>
                      <a:endParaRPr lang="en-US"/>
                    </a:p>
                  </a:txBody>
                  <a:tcPr/>
                </a:tc>
                <a:tc hMerge="1">
                  <a:txBody>
                    <a:bodyPr/>
                    <a:lstStyle/>
                    <a:p>
                      <a:endParaRPr lang="en-US"/>
                    </a:p>
                  </a:txBody>
                  <a:tcPr/>
                </a:tc>
              </a:tr>
              <a:tr h="444838">
                <a:tc>
                  <a:txBody>
                    <a:bodyPr/>
                    <a:lstStyle/>
                    <a:p>
                      <a:pPr>
                        <a:lnSpc>
                          <a:spcPct val="115000"/>
                        </a:lnSpc>
                        <a:spcAft>
                          <a:spcPts val="0"/>
                        </a:spcAft>
                      </a:pPr>
                      <a:r>
                        <a:rPr lang="en-US" sz="1800">
                          <a:effectLst/>
                        </a:rPr>
                        <a:t>Mepivacaine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1.5</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7.7</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130</a:t>
                      </a:r>
                      <a:endParaRPr lang="en-US" sz="1600">
                        <a:effectLst/>
                        <a:latin typeface="Calibri"/>
                        <a:ea typeface="Calibri"/>
                        <a:cs typeface="Arial"/>
                      </a:endParaRPr>
                    </a:p>
                  </a:txBody>
                  <a:tcPr marL="30477" marR="30477" marT="30482" marB="30482" anchor="ctr"/>
                </a:tc>
              </a:tr>
              <a:tr h="444838">
                <a:tc>
                  <a:txBody>
                    <a:bodyPr/>
                    <a:lstStyle/>
                    <a:p>
                      <a:pPr>
                        <a:lnSpc>
                          <a:spcPct val="115000"/>
                        </a:lnSpc>
                        <a:spcAft>
                          <a:spcPts val="0"/>
                        </a:spcAft>
                      </a:pPr>
                      <a:r>
                        <a:rPr lang="en-US" sz="1800">
                          <a:effectLst/>
                        </a:rPr>
                        <a:t>Prilocaine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1.8</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8.0</a:t>
                      </a:r>
                      <a:r>
                        <a:rPr lang="en-US" sz="1800" baseline="30000">
                          <a:effectLst/>
                        </a:rPr>
                        <a:t>[‡]</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129</a:t>
                      </a:r>
                      <a:endParaRPr lang="en-US" sz="1600">
                        <a:effectLst/>
                        <a:latin typeface="Calibri"/>
                        <a:ea typeface="Calibri"/>
                        <a:cs typeface="Arial"/>
                      </a:endParaRPr>
                    </a:p>
                  </a:txBody>
                  <a:tcPr marL="30477" marR="30477" marT="30482" marB="30482" anchor="ctr"/>
                </a:tc>
              </a:tr>
              <a:tr h="444838">
                <a:tc>
                  <a:txBody>
                    <a:bodyPr/>
                    <a:lstStyle/>
                    <a:p>
                      <a:pPr>
                        <a:lnSpc>
                          <a:spcPct val="115000"/>
                        </a:lnSpc>
                        <a:spcAft>
                          <a:spcPts val="0"/>
                        </a:spcAft>
                      </a:pPr>
                      <a:r>
                        <a:rPr lang="en-US" sz="1800">
                          <a:effectLst/>
                        </a:rPr>
                        <a:t>Chloroprocaine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dirty="0">
                          <a:effectLst/>
                        </a:rPr>
                        <a:t>3</a:t>
                      </a:r>
                      <a:endParaRPr lang="en-US" sz="1600" dirty="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9.1</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810</a:t>
                      </a:r>
                      <a:endParaRPr lang="en-US" sz="1600">
                        <a:effectLst/>
                        <a:latin typeface="Calibri"/>
                        <a:ea typeface="Calibri"/>
                        <a:cs typeface="Arial"/>
                      </a:endParaRPr>
                    </a:p>
                  </a:txBody>
                  <a:tcPr marL="30477" marR="30477" marT="30482" marB="30482" anchor="ctr"/>
                </a:tc>
              </a:tr>
              <a:tr h="444838">
                <a:tc>
                  <a:txBody>
                    <a:bodyPr/>
                    <a:lstStyle/>
                    <a:p>
                      <a:pPr>
                        <a:lnSpc>
                          <a:spcPct val="115000"/>
                        </a:lnSpc>
                        <a:spcAft>
                          <a:spcPts val="0"/>
                        </a:spcAft>
                      </a:pPr>
                      <a:r>
                        <a:rPr lang="en-US" sz="1800">
                          <a:effectLst/>
                        </a:rPr>
                        <a:t>Lidocaine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2</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7.8</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dirty="0">
                          <a:effectLst/>
                        </a:rPr>
                        <a:t>366</a:t>
                      </a:r>
                      <a:endParaRPr lang="en-US" sz="1600" dirty="0">
                        <a:effectLst/>
                        <a:latin typeface="Calibri"/>
                        <a:ea typeface="Calibri"/>
                        <a:cs typeface="Arial"/>
                      </a:endParaRPr>
                    </a:p>
                  </a:txBody>
                  <a:tcPr marL="30477" marR="30477" marT="30482" marB="30482" anchor="ctr"/>
                </a:tc>
              </a:tr>
              <a:tr h="444838">
                <a:tc gridSpan="4">
                  <a:txBody>
                    <a:bodyPr/>
                    <a:lstStyle/>
                    <a:p>
                      <a:pPr>
                        <a:lnSpc>
                          <a:spcPct val="115000"/>
                        </a:lnSpc>
                        <a:spcAft>
                          <a:spcPts val="0"/>
                        </a:spcAft>
                      </a:pPr>
                      <a:r>
                        <a:rPr lang="en-US" sz="1800">
                          <a:effectLst/>
                        </a:rPr>
                        <a:t>High Potency</a:t>
                      </a:r>
                      <a:endParaRPr lang="en-US" sz="1600">
                        <a:effectLst/>
                        <a:latin typeface="Calibri"/>
                        <a:ea typeface="Calibri"/>
                        <a:cs typeface="Arial"/>
                      </a:endParaRPr>
                    </a:p>
                  </a:txBody>
                  <a:tcPr marL="30477" marR="30477" marT="30482" marB="30482" anchor="ctr"/>
                </a:tc>
                <a:tc hMerge="1">
                  <a:txBody>
                    <a:bodyPr/>
                    <a:lstStyle/>
                    <a:p>
                      <a:endParaRPr lang="en-US"/>
                    </a:p>
                  </a:txBody>
                  <a:tcPr/>
                </a:tc>
                <a:tc hMerge="1">
                  <a:txBody>
                    <a:bodyPr/>
                    <a:lstStyle/>
                    <a:p>
                      <a:endParaRPr lang="en-US"/>
                    </a:p>
                  </a:txBody>
                  <a:tcPr/>
                </a:tc>
                <a:tc hMerge="1">
                  <a:txBody>
                    <a:bodyPr/>
                    <a:lstStyle/>
                    <a:p>
                      <a:endParaRPr lang="en-US"/>
                    </a:p>
                  </a:txBody>
                  <a:tcPr/>
                </a:tc>
              </a:tr>
              <a:tr h="444838">
                <a:tc>
                  <a:txBody>
                    <a:bodyPr/>
                    <a:lstStyle/>
                    <a:p>
                      <a:pPr>
                        <a:lnSpc>
                          <a:spcPct val="115000"/>
                        </a:lnSpc>
                        <a:spcAft>
                          <a:spcPts val="0"/>
                        </a:spcAft>
                      </a:pPr>
                      <a:r>
                        <a:rPr lang="en-US" sz="1800">
                          <a:effectLst/>
                        </a:rPr>
                        <a:t>Tetracaine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dirty="0">
                          <a:effectLst/>
                        </a:rPr>
                        <a:t>8</a:t>
                      </a:r>
                      <a:endParaRPr lang="en-US" sz="1600" dirty="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8.4</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5822</a:t>
                      </a:r>
                      <a:endParaRPr lang="en-US" sz="1600">
                        <a:effectLst/>
                        <a:latin typeface="Calibri"/>
                        <a:ea typeface="Calibri"/>
                        <a:cs typeface="Arial"/>
                      </a:endParaRPr>
                    </a:p>
                  </a:txBody>
                  <a:tcPr marL="30477" marR="30477" marT="30482" marB="30482" anchor="ctr"/>
                </a:tc>
              </a:tr>
              <a:tr h="444838">
                <a:tc>
                  <a:txBody>
                    <a:bodyPr/>
                    <a:lstStyle/>
                    <a:p>
                      <a:pPr>
                        <a:lnSpc>
                          <a:spcPct val="115000"/>
                        </a:lnSpc>
                        <a:spcAft>
                          <a:spcPts val="0"/>
                        </a:spcAft>
                      </a:pPr>
                      <a:r>
                        <a:rPr lang="en-US" sz="1800">
                          <a:effectLst/>
                        </a:rPr>
                        <a:t>Bupivacaine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8.1</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3420</a:t>
                      </a:r>
                      <a:endParaRPr lang="en-US" sz="1600">
                        <a:effectLst/>
                        <a:latin typeface="Calibri"/>
                        <a:ea typeface="Calibri"/>
                        <a:cs typeface="Arial"/>
                      </a:endParaRPr>
                    </a:p>
                  </a:txBody>
                  <a:tcPr marL="30477" marR="30477" marT="30482" marB="30482" anchor="ctr"/>
                </a:tc>
              </a:tr>
              <a:tr h="444838">
                <a:tc>
                  <a:txBody>
                    <a:bodyPr/>
                    <a:lstStyle/>
                    <a:p>
                      <a:pPr>
                        <a:lnSpc>
                          <a:spcPct val="115000"/>
                        </a:lnSpc>
                        <a:spcAft>
                          <a:spcPts val="0"/>
                        </a:spcAft>
                      </a:pPr>
                      <a:r>
                        <a:rPr lang="en-US" sz="1800">
                          <a:effectLst/>
                        </a:rPr>
                        <a:t>Etidocaine</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8</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a:effectLst/>
                        </a:rPr>
                        <a:t>7.9</a:t>
                      </a:r>
                      <a:endParaRPr lang="en-US" sz="1600">
                        <a:effectLst/>
                        <a:latin typeface="Calibri"/>
                        <a:ea typeface="Calibri"/>
                        <a:cs typeface="Arial"/>
                      </a:endParaRPr>
                    </a:p>
                  </a:txBody>
                  <a:tcPr marL="30477" marR="30477" marT="30482" marB="30482" anchor="ctr"/>
                </a:tc>
                <a:tc>
                  <a:txBody>
                    <a:bodyPr/>
                    <a:lstStyle/>
                    <a:p>
                      <a:pPr>
                        <a:lnSpc>
                          <a:spcPct val="115000"/>
                        </a:lnSpc>
                        <a:spcAft>
                          <a:spcPts val="0"/>
                        </a:spcAft>
                      </a:pPr>
                      <a:r>
                        <a:rPr lang="en-US" sz="1800" dirty="0">
                          <a:effectLst/>
                        </a:rPr>
                        <a:t>7320</a:t>
                      </a:r>
                      <a:endParaRPr lang="en-US" sz="1600" dirty="0">
                        <a:effectLst/>
                        <a:latin typeface="Calibri"/>
                        <a:ea typeface="Calibri"/>
                        <a:cs typeface="Arial"/>
                      </a:endParaRPr>
                    </a:p>
                  </a:txBody>
                  <a:tcPr marL="30477" marR="30477" marT="30482" marB="30482" anchor="ctr"/>
                </a:tc>
              </a:tr>
            </a:tbl>
          </a:graphicData>
        </a:graphic>
      </p:graphicFrame>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1714500"/>
            <a:ext cx="6400800" cy="685800"/>
          </a:xfrm>
        </p:spPr>
        <p:txBody>
          <a:bodyPr>
            <a:noAutofit/>
          </a:bodyPr>
          <a:lstStyle/>
          <a:p>
            <a:pPr eaLnBrk="1" fontAlgn="auto" hangingPunct="1">
              <a:spcAft>
                <a:spcPts val="0"/>
              </a:spcAft>
              <a:defRPr/>
            </a:pPr>
            <a:r>
              <a:rPr lang="fa-IR" sz="4400" dirty="0" smtClean="0">
                <a:solidFill>
                  <a:srgbClr val="00B0F0"/>
                </a:solidFill>
                <a:cs typeface="B Badr" pitchFamily="2" charset="-78"/>
              </a:rPr>
              <a:t>عوارض بی حسی موضعی:</a:t>
            </a:r>
            <a:r>
              <a:rPr lang="en-US" sz="4400" dirty="0">
                <a:solidFill>
                  <a:srgbClr val="00B0F0"/>
                </a:solidFill>
                <a:cs typeface="B Badr" pitchFamily="2" charset="-78"/>
              </a:rPr>
              <a:t/>
            </a:r>
            <a:br>
              <a:rPr lang="en-US" sz="4400" dirty="0">
                <a:solidFill>
                  <a:srgbClr val="00B0F0"/>
                </a:solidFill>
                <a:cs typeface="B Badr" pitchFamily="2" charset="-78"/>
              </a:rPr>
            </a:br>
            <a:endParaRPr lang="fa-IR" sz="4400" dirty="0">
              <a:solidFill>
                <a:srgbClr val="00B0F0"/>
              </a:solidFill>
              <a:cs typeface="B Badr" pitchFamily="2" charset="-78"/>
            </a:endParaRPr>
          </a:p>
        </p:txBody>
      </p:sp>
      <p:sp>
        <p:nvSpPr>
          <p:cNvPr id="3" name="Content Placeholder 2"/>
          <p:cNvSpPr>
            <a:spLocks noGrp="1"/>
          </p:cNvSpPr>
          <p:nvPr>
            <p:ph idx="1"/>
          </p:nvPr>
        </p:nvSpPr>
        <p:spPr>
          <a:xfrm>
            <a:off x="857250" y="1643063"/>
            <a:ext cx="7416800" cy="3671887"/>
          </a:xfrm>
        </p:spPr>
        <p:txBody>
          <a:bodyPr rtlCol="0">
            <a:noAutofit/>
          </a:bodyPr>
          <a:lstStyle/>
          <a:p>
            <a:pPr marL="0" indent="0" eaLnBrk="1" fontAlgn="auto" hangingPunct="1">
              <a:lnSpc>
                <a:spcPct val="90000"/>
              </a:lnSpc>
              <a:spcAft>
                <a:spcPts val="0"/>
              </a:spcAft>
              <a:buFont typeface="Wingdings" pitchFamily="2" charset="2"/>
              <a:buNone/>
              <a:defRPr/>
            </a:pPr>
            <a:r>
              <a:rPr lang="fa-IR" sz="2400" b="1" dirty="0">
                <a:solidFill>
                  <a:srgbClr val="002060"/>
                </a:solidFill>
                <a:cs typeface="B Mehr" pitchFamily="2" charset="-78"/>
              </a:rPr>
              <a:t>اثرات </a:t>
            </a:r>
            <a:r>
              <a:rPr lang="en-US" sz="2400" b="1" dirty="0">
                <a:solidFill>
                  <a:srgbClr val="002060"/>
                </a:solidFill>
                <a:cs typeface="B Mehr" pitchFamily="2" charset="-78"/>
              </a:rPr>
              <a:t>CNS</a:t>
            </a:r>
            <a:r>
              <a:rPr lang="fa-IR" sz="2400" b="1" dirty="0">
                <a:solidFill>
                  <a:srgbClr val="002060"/>
                </a:solidFill>
                <a:cs typeface="B Mehr" pitchFamily="2" charset="-78"/>
              </a:rPr>
              <a:t>:</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خواب آلودگی، بی قراری، نيستاگموس، تشنج تونيک-کلونيک، </a:t>
            </a:r>
            <a:r>
              <a:rPr lang="fa-IR" sz="2000" b="1" dirty="0" smtClean="0">
                <a:solidFill>
                  <a:srgbClr val="002060"/>
                </a:solidFill>
                <a:cs typeface="B Mehr" pitchFamily="2" charset="-78"/>
              </a:rPr>
              <a:t>کما</a:t>
            </a:r>
            <a:r>
              <a:rPr lang="fa-IR" sz="2000" b="1" dirty="0">
                <a:solidFill>
                  <a:srgbClr val="002060"/>
                </a:solidFill>
                <a:cs typeface="B Mehr" pitchFamily="2" charset="-78"/>
              </a:rPr>
              <a:t>،</a:t>
            </a:r>
            <a:endParaRPr lang="en-US" sz="2000" b="1" dirty="0">
              <a:solidFill>
                <a:srgbClr val="002060"/>
              </a:solidFill>
              <a:cs typeface="B Mehr" pitchFamily="2" charset="-78"/>
            </a:endParaRPr>
          </a:p>
          <a:p>
            <a:pPr marL="0" indent="0" eaLnBrk="1" fontAlgn="auto" hangingPunct="1">
              <a:lnSpc>
                <a:spcPct val="90000"/>
              </a:lnSpc>
              <a:spcAft>
                <a:spcPts val="0"/>
              </a:spcAft>
              <a:buFont typeface="Wingdings" pitchFamily="2" charset="2"/>
              <a:buNone/>
              <a:defRPr/>
            </a:pPr>
            <a:r>
              <a:rPr lang="fa-IR" sz="2400" b="1" dirty="0">
                <a:solidFill>
                  <a:srgbClr val="002060"/>
                </a:solidFill>
                <a:cs typeface="B Mehr" pitchFamily="2" charset="-78"/>
              </a:rPr>
              <a:t> اثرات قلب و عروق</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بلوک </a:t>
            </a:r>
            <a:r>
              <a:rPr lang="fa-IR" sz="2000" b="1" dirty="0" smtClean="0">
                <a:solidFill>
                  <a:srgbClr val="002060"/>
                </a:solidFill>
                <a:cs typeface="B Mehr" pitchFamily="2" charset="-78"/>
              </a:rPr>
              <a:t>قلبی</a:t>
            </a:r>
            <a:endParaRPr lang="fa-IR" sz="2000" b="1" dirty="0">
              <a:solidFill>
                <a:srgbClr val="002060"/>
              </a:solidFill>
              <a:cs typeface="B Mehr" pitchFamily="2" charset="-78"/>
            </a:endParaRP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سميت قلبی و عروقی شديد: بوپيوکائين</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افزايش شديد فشار خون، خونريزی مغزی، آريتمی، انفارکتوس ميوکارد: کوکائين</a:t>
            </a:r>
          </a:p>
          <a:p>
            <a:pPr marL="0" indent="0" eaLnBrk="1" fontAlgn="auto" hangingPunct="1">
              <a:lnSpc>
                <a:spcPct val="90000"/>
              </a:lnSpc>
              <a:spcAft>
                <a:spcPts val="0"/>
              </a:spcAft>
              <a:buFont typeface="Wingdings" pitchFamily="2" charset="2"/>
              <a:buNone/>
              <a:defRPr/>
            </a:pPr>
            <a:r>
              <a:rPr lang="fa-IR" sz="2400" b="1" dirty="0">
                <a:solidFill>
                  <a:srgbClr val="002060"/>
                </a:solidFill>
                <a:cs typeface="B Mehr" pitchFamily="2" charset="-78"/>
              </a:rPr>
              <a:t>سميت های ديگر</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پريلوکائين: متابوليت سمی </a:t>
            </a:r>
            <a:r>
              <a:rPr lang="en-US" sz="2000" b="1" dirty="0">
                <a:solidFill>
                  <a:srgbClr val="002060"/>
                </a:solidFill>
                <a:cs typeface="B Mehr" pitchFamily="2" charset="-78"/>
                <a:sym typeface="Wingdings" pitchFamily="2" charset="2"/>
              </a:rPr>
              <a:t></a:t>
            </a:r>
            <a:r>
              <a:rPr lang="fa-IR" sz="2000" b="1" dirty="0">
                <a:solidFill>
                  <a:srgbClr val="002060"/>
                </a:solidFill>
                <a:cs typeface="B Mehr" pitchFamily="2" charset="-78"/>
                <a:sym typeface="Wingdings" pitchFamily="2" charset="2"/>
              </a:rPr>
              <a:t> ايجاد کننده مت هموگلوبينمی</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بيهوش کننده های استری </a:t>
            </a:r>
            <a:r>
              <a:rPr lang="en-US" sz="2000" b="1" dirty="0">
                <a:solidFill>
                  <a:srgbClr val="002060"/>
                </a:solidFill>
                <a:cs typeface="B Mehr" pitchFamily="2" charset="-78"/>
              </a:rPr>
              <a:t> </a:t>
            </a:r>
            <a:r>
              <a:rPr lang="en-US" sz="2000" b="1" dirty="0">
                <a:solidFill>
                  <a:srgbClr val="002060"/>
                </a:solidFill>
                <a:cs typeface="B Mehr" pitchFamily="2" charset="-78"/>
                <a:sym typeface="Wingdings" pitchFamily="2" charset="2"/>
              </a:rPr>
              <a:t></a:t>
            </a:r>
            <a:r>
              <a:rPr lang="fa-IR" sz="2000" b="1" dirty="0">
                <a:solidFill>
                  <a:srgbClr val="002060"/>
                </a:solidFill>
                <a:cs typeface="B Mehr" pitchFamily="2" charset="-78"/>
                <a:sym typeface="Wingdings" pitchFamily="2" charset="2"/>
              </a:rPr>
              <a:t> متابوليت های تحريک کننده سيستم ايمنی و تشيکيل انتی بادی</a:t>
            </a:r>
          </a:p>
          <a:p>
            <a:pPr marL="514350" lvl="1" indent="0" eaLnBrk="1" fontAlgn="auto" hangingPunct="1">
              <a:lnSpc>
                <a:spcPct val="90000"/>
              </a:lnSpc>
              <a:spcAft>
                <a:spcPts val="0"/>
              </a:spcAft>
              <a:buFont typeface="Arial" pitchFamily="34" charset="0"/>
              <a:buNone/>
              <a:defRPr/>
            </a:pPr>
            <a:r>
              <a:rPr lang="fa-IR" sz="2000" b="1" dirty="0">
                <a:solidFill>
                  <a:srgbClr val="002060"/>
                </a:solidFill>
                <a:cs typeface="B Mehr" pitchFamily="2" charset="-78"/>
              </a:rPr>
              <a:t>اثر نوروتوکيسک محلی: آسيب بافتي و نقصان دائمی  عصبی</a:t>
            </a:r>
          </a:p>
          <a:p>
            <a:pPr marL="0" indent="-274320" eaLnBrk="1" fontAlgn="auto" hangingPunct="1">
              <a:lnSpc>
                <a:spcPct val="90000"/>
              </a:lnSpc>
              <a:spcAft>
                <a:spcPts val="0"/>
              </a:spcAft>
              <a:buFont typeface="Wingdings 2"/>
              <a:buChar char=""/>
              <a:defRPr/>
            </a:pPr>
            <a:endParaRPr lang="fa-IR" sz="2400" b="1" dirty="0">
              <a:solidFill>
                <a:srgbClr val="002060"/>
              </a:solidFill>
              <a:cs typeface="B Mehr" pitchFamily="2" charset="-78"/>
            </a:endParaRPr>
          </a:p>
          <a:p>
            <a:pPr marL="0" indent="-274320" eaLnBrk="1" fontAlgn="auto" hangingPunct="1">
              <a:lnSpc>
                <a:spcPct val="90000"/>
              </a:lnSpc>
              <a:spcAft>
                <a:spcPts val="0"/>
              </a:spcAft>
              <a:buFont typeface="Wingdings 2"/>
              <a:buChar char=""/>
              <a:defRPr/>
            </a:pPr>
            <a:endParaRPr lang="en-US" sz="2400" b="1" dirty="0">
              <a:solidFill>
                <a:srgbClr val="002060"/>
              </a:solidFill>
              <a:cs typeface="B Mehr" pitchFamily="2" charset="-78"/>
            </a:endParaRPr>
          </a:p>
          <a:p>
            <a:pPr marL="0" indent="0" eaLnBrk="1" fontAlgn="auto" hangingPunct="1">
              <a:spcAft>
                <a:spcPts val="0"/>
              </a:spcAft>
              <a:buFont typeface="Wingdings" pitchFamily="2" charset="2"/>
              <a:buNone/>
              <a:defRPr/>
            </a:pPr>
            <a:endParaRPr lang="fa-IR" sz="2000" dirty="0">
              <a:solidFill>
                <a:srgbClr val="002060"/>
              </a:solidFill>
              <a:cs typeface="B Mehr" pitchFamily="2" charset="-78"/>
            </a:endParaRPr>
          </a:p>
        </p:txBody>
      </p:sp>
    </p:spTree>
  </p:cSld>
  <p:clrMapOvr>
    <a:masterClrMapping/>
  </p:clrMapOvr>
  <p:transition spd="slow">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857364"/>
            <a:ext cx="8572560" cy="4295796"/>
          </a:xfrm>
          <a:scene3d>
            <a:camera prst="isometricOffAxis2Left"/>
            <a:lightRig rig="threePt" dir="t"/>
          </a:scene3d>
          <a:sp3d>
            <a:bevelT w="152400" h="50800" prst="softRound"/>
          </a:sp3d>
        </p:spPr>
        <p:txBody>
          <a:bodyPr numCol="1">
            <a:prstTxWarp prst="textWave1">
              <a:avLst/>
            </a:prstTxWarp>
            <a:noAutofit/>
          </a:bodyPr>
          <a:lstStyle/>
          <a:p>
            <a:pPr eaLnBrk="1" fontAlgn="auto" hangingPunct="1">
              <a:spcAft>
                <a:spcPts val="0"/>
              </a:spcAft>
              <a:defRPr/>
            </a:pPr>
            <a:r>
              <a:rPr lang="fa-IR" sz="48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t/>
            </a:r>
            <a:br>
              <a:rPr lang="fa-IR" sz="48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br>
            <a:r>
              <a:rPr lang="fa-IR" sz="48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t> </a:t>
            </a:r>
            <a:r>
              <a:rPr lang="fa-IR" sz="44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t/>
            </a:r>
            <a:br>
              <a:rPr lang="fa-IR" sz="44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br>
            <a:r>
              <a:rPr lang="en-US"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latin typeface="Cooper Black" pitchFamily="18" charset="0"/>
              </a:rPr>
              <a:t>bumsanesthesia89.blogfa.com</a:t>
            </a:r>
            <a:r>
              <a:rPr lang="en-US" sz="44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t/>
            </a:r>
            <a:br>
              <a:rPr lang="en-US" sz="4400" b="1" cap="none" spc="0" dirty="0" smtClean="0">
                <a:ln w="17780" cmpd="sng">
                  <a:solidFill>
                    <a:schemeClr val="bg1">
                      <a:lumMod val="95000"/>
                    </a:schemeClr>
                  </a:solidFill>
                  <a:prstDash val="solid"/>
                  <a:miter lim="800000"/>
                </a:ln>
                <a:solidFill>
                  <a:srgbClr val="00B0F0"/>
                </a:solidFill>
                <a:effectLst>
                  <a:outerShdw blurRad="50800" algn="tl" rotWithShape="0">
                    <a:srgbClr val="000000"/>
                  </a:outerShdw>
                </a:effectLst>
              </a:rPr>
            </a:br>
            <a:endParaRPr lang="fa-IR" sz="4800" b="1" cap="none" spc="0" dirty="0">
              <a:ln w="17780" cmpd="sng">
                <a:solidFill>
                  <a:schemeClr val="bg1">
                    <a:lumMod val="95000"/>
                  </a:schemeClr>
                </a:solidFill>
                <a:prstDash val="solid"/>
                <a:miter lim="800000"/>
              </a:ln>
              <a:solidFill>
                <a:srgbClr val="00B0F0"/>
              </a:solidFill>
              <a:effectLst>
                <a:outerShdw blurRad="50800" algn="tl" rotWithShape="0">
                  <a:srgbClr val="000000"/>
                </a:outerShdw>
              </a:effectLst>
              <a:cs typeface="2  Nasim" pitchFamily="2" charset="-78"/>
            </a:endParaRPr>
          </a:p>
        </p:txBody>
      </p:sp>
      <p:sp>
        <p:nvSpPr>
          <p:cNvPr id="40963" name="Content Placeholder 2"/>
          <p:cNvSpPr>
            <a:spLocks noGrp="1"/>
          </p:cNvSpPr>
          <p:nvPr>
            <p:ph type="subTitle" idx="1"/>
          </p:nvPr>
        </p:nvSpPr>
        <p:spPr>
          <a:xfrm>
            <a:off x="0" y="1214438"/>
            <a:ext cx="9144000" cy="1714500"/>
          </a:xfrm>
        </p:spPr>
        <p:txBody>
          <a:bodyPr>
            <a:noAutofit/>
          </a:bodyPr>
          <a:lstStyle/>
          <a:p>
            <a:pPr eaLnBrk="1" hangingPunct="1">
              <a:defRPr/>
            </a:pPr>
            <a:r>
              <a:rPr lang="fa-IR" sz="6600" i="0" dirty="0" smtClean="0">
                <a:solidFill>
                  <a:srgbClr val="00B0F0"/>
                </a:solidFill>
                <a:latin typeface="IranNastaliq" pitchFamily="18" charset="0"/>
                <a:cs typeface="IranNastaliq" pitchFamily="18" charset="0"/>
              </a:rPr>
              <a:t>وبلاگ تخصصی بیهوشی</a:t>
            </a:r>
            <a:r>
              <a:rPr lang="en-US" sz="6600" i="0" dirty="0" smtClean="0">
                <a:cs typeface="Times New Roman" pitchFamily="18" charset="0"/>
              </a:rPr>
              <a:t> </a:t>
            </a:r>
            <a:endParaRPr lang="fa-IR" sz="6600" i="0" dirty="0" smtClean="0"/>
          </a:p>
        </p:txBody>
      </p:sp>
    </p:spTree>
  </p:cSld>
  <p:clrMapOvr>
    <a:masterClrMapping/>
  </p:clrMapOvr>
  <p:transition spd="slow">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642938"/>
            <a:ext cx="7215187" cy="1285875"/>
          </a:xfrm>
        </p:spPr>
        <p:txBody>
          <a:bodyPr>
            <a:noAutofit/>
          </a:bodyPr>
          <a:lstStyle/>
          <a:p>
            <a:pPr eaLnBrk="1" hangingPunct="1">
              <a:defRPr/>
            </a:pPr>
            <a:r>
              <a:rPr lang="fa-IR" sz="5400" dirty="0" smtClean="0">
                <a:solidFill>
                  <a:srgbClr val="00B0F0"/>
                </a:solidFill>
                <a:latin typeface="IranNastaliq" pitchFamily="18" charset="0"/>
                <a:cs typeface="B Davat" pitchFamily="2" charset="-78"/>
              </a:rPr>
              <a:t>خسته نباشید دوستان گرامی</a:t>
            </a:r>
            <a:endParaRPr lang="fa-IR" sz="5400" dirty="0">
              <a:solidFill>
                <a:srgbClr val="00B0F0"/>
              </a:solidFill>
              <a:latin typeface="IranNastaliq" pitchFamily="18" charset="0"/>
              <a:cs typeface="B Davat" pitchFamily="2" charset="-78"/>
            </a:endParaRPr>
          </a:p>
        </p:txBody>
      </p:sp>
      <p:pic>
        <p:nvPicPr>
          <p:cNvPr id="44035" name="Content Placeholder 5" descr="Dolphins-556160.jpeg"/>
          <p:cNvPicPr>
            <a:picLocks noGrp="1" noChangeAspect="1"/>
          </p:cNvPicPr>
          <p:nvPr>
            <p:ph idx="1"/>
          </p:nvPr>
        </p:nvPicPr>
        <p:blipFill>
          <a:blip r:embed="rId2" cstate="print"/>
          <a:srcRect/>
          <a:stretch>
            <a:fillRect/>
          </a:stretch>
        </p:blipFill>
        <p:spPr>
          <a:xfrm>
            <a:off x="1143000" y="1928813"/>
            <a:ext cx="6786563" cy="3714750"/>
          </a:xfrm>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28728" y="5214950"/>
            <a:ext cx="6400800" cy="1295400"/>
          </a:xfrm>
        </p:spPr>
        <p:txBody>
          <a:bodyPr>
            <a:noAutofit/>
            <a:scene3d>
              <a:camera prst="perspectiveRelaxedModerately"/>
              <a:lightRig rig="threePt" dir="t"/>
            </a:scene3d>
          </a:bodyPr>
          <a:lstStyle/>
          <a:p>
            <a:pPr algn="r" eaLnBrk="1" hangingPunct="1">
              <a:defRPr/>
            </a:pPr>
            <a:r>
              <a:rPr lang="fa-IR" sz="4800" b="1" cap="none" spc="0" dirty="0" smtClean="0">
                <a:ln w="10541" cmpd="sng">
                  <a:solidFill>
                    <a:srgbClr val="0070C0"/>
                  </a:solidFill>
                  <a:prstDash val="solid"/>
                </a:ln>
                <a:solidFill>
                  <a:srgbClr val="00B0F0"/>
                </a:solidFill>
                <a:cs typeface="B Sahar" pitchFamily="2" charset="-78"/>
              </a:rPr>
              <a:t>ارائه دهندگان :</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سید رضا حسینی ساعی</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                               رضا نوازی          </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مهدی اکبرنژاد</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                            حسین افسری</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هادی زارعی مقدم</a:t>
            </a:r>
            <a:br>
              <a:rPr lang="fa-IR" sz="4800" b="1" cap="none" spc="0" dirty="0" smtClean="0">
                <a:ln w="10541" cmpd="sng">
                  <a:solidFill>
                    <a:srgbClr val="0070C0"/>
                  </a:solidFill>
                  <a:prstDash val="solid"/>
                </a:ln>
                <a:solidFill>
                  <a:srgbClr val="00B0F0"/>
                </a:solidFill>
                <a:cs typeface="B Sahar" pitchFamily="2" charset="-78"/>
              </a:rPr>
            </a:br>
            <a:r>
              <a:rPr lang="fa-IR" sz="4800" b="1" cap="none" spc="0" dirty="0" smtClean="0">
                <a:ln w="10541" cmpd="sng">
                  <a:solidFill>
                    <a:srgbClr val="0070C0"/>
                  </a:solidFill>
                  <a:prstDash val="solid"/>
                </a:ln>
                <a:solidFill>
                  <a:srgbClr val="00B0F0"/>
                </a:solidFill>
                <a:cs typeface="B Sahar" pitchFamily="2" charset="-78"/>
              </a:rPr>
              <a:t>                 اسماعیل صفایی فر</a:t>
            </a:r>
            <a:br>
              <a:rPr lang="fa-IR" sz="4800" b="1" cap="none" spc="0" dirty="0" smtClean="0">
                <a:ln w="10541" cmpd="sng">
                  <a:solidFill>
                    <a:srgbClr val="0070C0"/>
                  </a:solidFill>
                  <a:prstDash val="solid"/>
                </a:ln>
                <a:solidFill>
                  <a:srgbClr val="00B0F0"/>
                </a:solidFill>
                <a:cs typeface="B Sahar" pitchFamily="2" charset="-78"/>
              </a:rPr>
            </a:br>
            <a:endParaRPr lang="fa-IR" sz="4800" b="1" cap="none" spc="0" dirty="0">
              <a:ln w="10541" cmpd="sng">
                <a:solidFill>
                  <a:srgbClr val="0070C0"/>
                </a:solidFill>
                <a:prstDash val="solid"/>
              </a:ln>
              <a:solidFill>
                <a:srgbClr val="00B0F0"/>
              </a:solidFill>
              <a:cs typeface="B Sahar" pitchFamily="2" charset="-78"/>
            </a:endParaRPr>
          </a:p>
        </p:txBody>
      </p:sp>
      <p:sp>
        <p:nvSpPr>
          <p:cNvPr id="5" name="Text Placeholder 4"/>
          <p:cNvSpPr>
            <a:spLocks noGrp="1"/>
          </p:cNvSpPr>
          <p:nvPr>
            <p:ph type="subTitle" idx="1"/>
          </p:nvPr>
        </p:nvSpPr>
        <p:spPr/>
        <p:txBody>
          <a:bodyPr/>
          <a:lstStyle/>
          <a:p>
            <a:pPr eaLnBrk="1" hangingPunct="1">
              <a:defRPr/>
            </a:pPr>
            <a:r>
              <a:rPr lang="fa-IR" dirty="0" smtClean="0"/>
              <a:t> </a:t>
            </a:r>
            <a:endParaRPr lang="fa-IR" dirty="0"/>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5875" y="571500"/>
            <a:ext cx="6400800" cy="1295400"/>
          </a:xfrm>
        </p:spPr>
        <p:txBody>
          <a:bodyPr/>
          <a:lstStyle/>
          <a:p>
            <a:pPr eaLnBrk="1" fontAlgn="auto" hangingPunct="1">
              <a:spcAft>
                <a:spcPts val="0"/>
              </a:spcAft>
              <a:defRPr/>
            </a:pPr>
            <a:r>
              <a:rPr lang="fa-IR" sz="4800" dirty="0" smtClean="0">
                <a:solidFill>
                  <a:srgbClr val="00B0F0"/>
                </a:solidFill>
                <a:cs typeface="B Badr" pitchFamily="2" charset="-78"/>
              </a:rPr>
              <a:t>تاریخچه</a:t>
            </a:r>
            <a:endParaRPr lang="fa-IR" sz="4800" dirty="0">
              <a:solidFill>
                <a:srgbClr val="00B0F0"/>
              </a:solidFill>
              <a:cs typeface="B Badr" pitchFamily="2" charset="-78"/>
            </a:endParaRPr>
          </a:p>
        </p:txBody>
      </p:sp>
      <p:sp>
        <p:nvSpPr>
          <p:cNvPr id="12291" name="Subtitle 4"/>
          <p:cNvSpPr>
            <a:spLocks noGrp="1"/>
          </p:cNvSpPr>
          <p:nvPr>
            <p:ph type="subTitle" idx="1"/>
          </p:nvPr>
        </p:nvSpPr>
        <p:spPr>
          <a:xfrm>
            <a:off x="714375" y="1500188"/>
            <a:ext cx="7775575" cy="4679950"/>
          </a:xfrm>
        </p:spPr>
        <p:txBody>
          <a:bodyPr>
            <a:normAutofit lnSpcReduction="10000"/>
          </a:bodyPr>
          <a:lstStyle/>
          <a:p>
            <a:pPr eaLnBrk="1" hangingPunct="1">
              <a:defRPr/>
            </a:pPr>
            <a:endParaRPr lang="fa-IR" dirty="0" smtClean="0">
              <a:solidFill>
                <a:srgbClr val="002060"/>
              </a:solidFill>
              <a:cs typeface="B Mehr" pitchFamily="2" charset="-78"/>
            </a:endParaRPr>
          </a:p>
          <a:p>
            <a:pPr eaLnBrk="1" hangingPunct="1">
              <a:defRPr/>
            </a:pPr>
            <a:r>
              <a:rPr lang="fa-IR" dirty="0" smtClean="0">
                <a:solidFill>
                  <a:srgbClr val="002060"/>
                </a:solidFill>
                <a:cs typeface="B Mehr" pitchFamily="2" charset="-78"/>
              </a:rPr>
              <a:t>تلاش برای از بین بردن درد قدمتی به اندازه زندگی انسان دارد</a:t>
            </a:r>
            <a:r>
              <a:rPr lang="en-US" dirty="0" smtClean="0">
                <a:solidFill>
                  <a:srgbClr val="002060"/>
                </a:solidFill>
                <a:cs typeface="B Mehr" pitchFamily="2" charset="-78"/>
              </a:rPr>
              <a:t>. </a:t>
            </a:r>
            <a:r>
              <a:rPr lang="fa-IR" dirty="0" smtClean="0">
                <a:solidFill>
                  <a:srgbClr val="002060"/>
                </a:solidFill>
                <a:cs typeface="B Mehr" pitchFamily="2" charset="-78"/>
              </a:rPr>
              <a:t>مردم عهد باستان راههای مختلفی را برای دستیابی به این حالت به کار برده اند</a:t>
            </a:r>
            <a:r>
              <a:rPr lang="en-US" dirty="0" smtClean="0">
                <a:solidFill>
                  <a:srgbClr val="002060"/>
                </a:solidFill>
                <a:cs typeface="B Mehr" pitchFamily="2" charset="-78"/>
              </a:rPr>
              <a:t>: </a:t>
            </a:r>
            <a:r>
              <a:rPr lang="fa-IR" dirty="0" smtClean="0">
                <a:solidFill>
                  <a:srgbClr val="002060"/>
                </a:solidFill>
                <a:cs typeface="B Mehr" pitchFamily="2" charset="-78"/>
              </a:rPr>
              <a:t> طب سوزنی، یخ زدن، کمپرس عصبی، مواد گیاهی و حتی نیروهای روانی. بومیان پرو و بولیوی قرنها برگهای کوکا را می‌جویدند و این عمل تا زمانی که ادامه داشت به آنها احساس خوشی اعطا می‌کرد. در سال 1860، </a:t>
            </a:r>
            <a:r>
              <a:rPr lang="fa-IR" b="1" dirty="0" smtClean="0">
                <a:solidFill>
                  <a:srgbClr val="002060"/>
                </a:solidFill>
                <a:cs typeface="B Mehr" pitchFamily="2" charset="-78"/>
              </a:rPr>
              <a:t>الکالوئید کوکائین</a:t>
            </a:r>
            <a:r>
              <a:rPr lang="fa-IR" dirty="0" smtClean="0">
                <a:solidFill>
                  <a:srgbClr val="002060"/>
                </a:solidFill>
                <a:cs typeface="B Mehr" pitchFamily="2" charset="-78"/>
              </a:rPr>
              <a:t> توسط </a:t>
            </a:r>
            <a:r>
              <a:rPr lang="fa-IR" b="1" dirty="0" smtClean="0">
                <a:solidFill>
                  <a:srgbClr val="002060"/>
                </a:solidFill>
                <a:cs typeface="B Mehr" pitchFamily="2" charset="-78"/>
              </a:rPr>
              <a:t>نیه‌من</a:t>
            </a:r>
            <a:r>
              <a:rPr lang="en-US" b="1" dirty="0" smtClean="0">
                <a:solidFill>
                  <a:srgbClr val="002060"/>
                </a:solidFill>
                <a:cs typeface="B Mehr" pitchFamily="2" charset="-78"/>
              </a:rPr>
              <a:t> </a:t>
            </a:r>
            <a:r>
              <a:rPr lang="fa-IR" dirty="0" smtClean="0">
                <a:solidFill>
                  <a:srgbClr val="002060"/>
                </a:solidFill>
                <a:cs typeface="B Mehr" pitchFamily="2" charset="-78"/>
              </a:rPr>
              <a:t>از بوته اریتروکسیلون کوکا</a:t>
            </a:r>
            <a:r>
              <a:rPr lang="en-US" dirty="0" smtClean="0">
                <a:solidFill>
                  <a:srgbClr val="002060"/>
                </a:solidFill>
                <a:cs typeface="B Mehr" pitchFamily="2" charset="-78"/>
              </a:rPr>
              <a:t> "</a:t>
            </a:r>
            <a:r>
              <a:rPr lang="en-US" sz="2400" dirty="0" err="1" smtClean="0">
                <a:solidFill>
                  <a:srgbClr val="002060"/>
                </a:solidFill>
                <a:cs typeface="B Mehr" pitchFamily="2" charset="-78"/>
              </a:rPr>
              <a:t>Erythroxybn</a:t>
            </a:r>
            <a:r>
              <a:rPr lang="en-US" sz="2400" dirty="0" smtClean="0">
                <a:solidFill>
                  <a:srgbClr val="002060"/>
                </a:solidFill>
                <a:cs typeface="B Mehr" pitchFamily="2" charset="-78"/>
              </a:rPr>
              <a:t> coca</a:t>
            </a:r>
            <a:r>
              <a:rPr lang="en-US" dirty="0" smtClean="0">
                <a:solidFill>
                  <a:srgbClr val="002060"/>
                </a:solidFill>
                <a:cs typeface="B Mehr" pitchFamily="2" charset="-78"/>
              </a:rPr>
              <a:t>" </a:t>
            </a:r>
            <a:r>
              <a:rPr lang="fa-IR" dirty="0" smtClean="0">
                <a:solidFill>
                  <a:srgbClr val="002060"/>
                </a:solidFill>
                <a:cs typeface="B Mehr" pitchFamily="2" charset="-78"/>
              </a:rPr>
              <a:t>جدا شد. اثر فارماکولوژیک آن در سال 1880 توسط فون آنرپ</a:t>
            </a:r>
            <a:r>
              <a:rPr lang="en-US" dirty="0" smtClean="0">
                <a:solidFill>
                  <a:srgbClr val="002060"/>
                </a:solidFill>
                <a:cs typeface="B Mehr" pitchFamily="2" charset="-78"/>
              </a:rPr>
              <a:t> </a:t>
            </a:r>
            <a:r>
              <a:rPr lang="fa-IR" dirty="0" smtClean="0">
                <a:solidFill>
                  <a:srgbClr val="002060"/>
                </a:solidFill>
                <a:cs typeface="B Mehr" pitchFamily="2" charset="-78"/>
              </a:rPr>
              <a:t>مطالعه شد و آن را به عنوان بیحس کننده موضعی تجویز نمود</a:t>
            </a:r>
            <a:r>
              <a:rPr lang="en-US" dirty="0" smtClean="0">
                <a:solidFill>
                  <a:srgbClr val="002060"/>
                </a:solidFill>
                <a:cs typeface="B Mehr" pitchFamily="2" charset="-78"/>
              </a:rPr>
              <a:t>. </a:t>
            </a:r>
            <a:br>
              <a:rPr lang="en-US" dirty="0" smtClean="0">
                <a:solidFill>
                  <a:srgbClr val="002060"/>
                </a:solidFill>
                <a:cs typeface="B Mehr" pitchFamily="2" charset="-78"/>
              </a:rPr>
            </a:br>
            <a:endParaRPr lang="fa-IR" dirty="0" smtClean="0">
              <a:solidFill>
                <a:srgbClr val="002060"/>
              </a:solidFill>
              <a:cs typeface="B Mehr" pitchFamily="2" charset="-78"/>
            </a:endParaRPr>
          </a:p>
        </p:txBody>
      </p:sp>
    </p:spTree>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7313" y="857250"/>
            <a:ext cx="6400800" cy="1295400"/>
          </a:xfrm>
        </p:spPr>
        <p:txBody>
          <a:bodyPr/>
          <a:lstStyle/>
          <a:p>
            <a:pPr eaLnBrk="1" fontAlgn="auto" hangingPunct="1">
              <a:spcAft>
                <a:spcPts val="0"/>
              </a:spcAft>
              <a:defRPr/>
            </a:pPr>
            <a:r>
              <a:rPr lang="fa-IR" sz="6000" dirty="0" smtClean="0">
                <a:solidFill>
                  <a:srgbClr val="00B0F0"/>
                </a:solidFill>
                <a:cs typeface="B Badr" pitchFamily="2" charset="-78"/>
              </a:rPr>
              <a:t>ادامه</a:t>
            </a:r>
            <a:endParaRPr lang="fa-IR" sz="6000" dirty="0">
              <a:solidFill>
                <a:srgbClr val="00B0F0"/>
              </a:solidFill>
              <a:cs typeface="B Badr" pitchFamily="2" charset="-78"/>
            </a:endParaRPr>
          </a:p>
        </p:txBody>
      </p:sp>
      <p:sp>
        <p:nvSpPr>
          <p:cNvPr id="14339" name="Subtitle 4"/>
          <p:cNvSpPr>
            <a:spLocks noGrp="1"/>
          </p:cNvSpPr>
          <p:nvPr>
            <p:ph type="subTitle" idx="1"/>
          </p:nvPr>
        </p:nvSpPr>
        <p:spPr>
          <a:xfrm>
            <a:off x="714375" y="2249488"/>
            <a:ext cx="7775575" cy="4608512"/>
          </a:xfrm>
        </p:spPr>
        <p:txBody>
          <a:bodyPr/>
          <a:lstStyle/>
          <a:p>
            <a:pPr eaLnBrk="1" hangingPunct="1"/>
            <a:r>
              <a:rPr lang="fa-IR" dirty="0" smtClean="0">
                <a:solidFill>
                  <a:srgbClr val="002060"/>
                </a:solidFill>
                <a:cs typeface="B Mehr" pitchFamily="2" charset="-78"/>
              </a:rPr>
              <a:t>کاربرد روش تفکیک یا ساده سازی در طراحی </a:t>
            </a:r>
            <a:r>
              <a:rPr lang="fa-IR" u="sng" dirty="0" smtClean="0">
                <a:solidFill>
                  <a:srgbClr val="002060"/>
                </a:solidFill>
                <a:cs typeface="B Mehr" pitchFamily="2" charset="-78"/>
              </a:rPr>
              <a:t>دارو</a:t>
            </a:r>
            <a:r>
              <a:rPr lang="fa-IR" dirty="0" smtClean="0">
                <a:solidFill>
                  <a:srgbClr val="002060"/>
                </a:solidFill>
                <a:cs typeface="B Mehr" pitchFamily="2" charset="-78"/>
              </a:rPr>
              <a:t> روی مولکول کوکائین منجر به تولید داروهای بیحس کننده مصنوعی متعددی شد. بدین ترتیب، فرنیو در 1905 آمیلوکوکائین را </a:t>
            </a:r>
            <a:r>
              <a:rPr lang="fa-IR" dirty="0" smtClean="0">
                <a:solidFill>
                  <a:srgbClr val="002060"/>
                </a:solidFill>
                <a:cs typeface="B Mehr" pitchFamily="2" charset="-78"/>
              </a:rPr>
              <a:t>ساخت</a:t>
            </a:r>
            <a:r>
              <a:rPr lang="en-US" dirty="0" smtClean="0">
                <a:solidFill>
                  <a:srgbClr val="002060"/>
                </a:solidFill>
                <a:cs typeface="B Mehr" pitchFamily="2" charset="-78"/>
              </a:rPr>
              <a:t>.</a:t>
            </a:r>
            <a:r>
              <a:rPr lang="fa-IR" dirty="0" smtClean="0">
                <a:solidFill>
                  <a:srgbClr val="002060"/>
                </a:solidFill>
                <a:cs typeface="B Mehr" pitchFamily="2" charset="-78"/>
              </a:rPr>
              <a:t>در </a:t>
            </a:r>
            <a:r>
              <a:rPr lang="fa-IR" dirty="0" smtClean="0">
                <a:solidFill>
                  <a:srgbClr val="002060"/>
                </a:solidFill>
                <a:cs typeface="B Mehr" pitchFamily="2" charset="-78"/>
              </a:rPr>
              <a:t>سال 1905 آنیهورن و همکارانش محصول ساده‌تری به نام پروکائین را معرفی کردند که هنوز به میزان زیادی به کار می‌رود. و از آن بعد داروهای بیحس کننده متعددی ساخته شد. ولی در کل می‌توان گفت تقریبا این ترکیبات روابط ساختمانی نسبت به کوکائین نشان می‌دهند و می‌توان آنها را به عنوان اشکال ساده‌تر این مولکول در نظر گرفت</a:t>
            </a:r>
            <a:r>
              <a:rPr lang="en-US" dirty="0" smtClean="0">
                <a:solidFill>
                  <a:srgbClr val="002060"/>
                </a:solidFill>
                <a:cs typeface="B Mehr" pitchFamily="2" charset="-78"/>
              </a:rPr>
              <a:t>. </a:t>
            </a:r>
          </a:p>
          <a:p>
            <a:pPr eaLnBrk="1" hangingPunct="1"/>
            <a:endParaRPr lang="fa-IR" dirty="0" smtClean="0">
              <a:solidFill>
                <a:srgbClr val="002060"/>
              </a:solidFill>
              <a:cs typeface="B Mehr" pitchFamily="2" charset="-78"/>
            </a:endParaRPr>
          </a:p>
        </p:txBody>
      </p:sp>
    </p:spTree>
  </p:cSld>
  <p:clrMapOvr>
    <a:masterClrMapping/>
  </p:clrMapOvr>
  <p:transition spd="slow">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5875" y="1143000"/>
            <a:ext cx="6400800" cy="1295400"/>
          </a:xfrm>
        </p:spPr>
        <p:txBody>
          <a:bodyPr>
            <a:noAutofit/>
          </a:bodyPr>
          <a:lstStyle/>
          <a:p>
            <a:pPr eaLnBrk="1" fontAlgn="auto" hangingPunct="1">
              <a:spcAft>
                <a:spcPts val="0"/>
              </a:spcAft>
              <a:defRPr/>
            </a:pPr>
            <a:r>
              <a:rPr lang="fa-IR" sz="4400" dirty="0" smtClean="0">
                <a:solidFill>
                  <a:srgbClr val="00B0F0"/>
                </a:solidFill>
                <a:cs typeface="B Badr" pitchFamily="2" charset="-78"/>
              </a:rPr>
              <a:t> مکانیسم بی </a:t>
            </a:r>
            <a:r>
              <a:rPr lang="fa-IR" sz="4400" dirty="0">
                <a:solidFill>
                  <a:srgbClr val="00B0F0"/>
                </a:solidFill>
                <a:cs typeface="B Badr" pitchFamily="2" charset="-78"/>
              </a:rPr>
              <a:t>حس کنندگی موضعی </a:t>
            </a:r>
          </a:p>
        </p:txBody>
      </p:sp>
      <p:sp>
        <p:nvSpPr>
          <p:cNvPr id="14339" name="Subtitle 4"/>
          <p:cNvSpPr>
            <a:spLocks noGrp="1"/>
          </p:cNvSpPr>
          <p:nvPr>
            <p:ph type="subTitle" idx="1"/>
          </p:nvPr>
        </p:nvSpPr>
        <p:spPr>
          <a:xfrm>
            <a:off x="642938" y="2071688"/>
            <a:ext cx="7704137" cy="4032250"/>
          </a:xfrm>
        </p:spPr>
        <p:txBody>
          <a:bodyPr>
            <a:normAutofit fontScale="85000" lnSpcReduction="10000"/>
          </a:bodyPr>
          <a:lstStyle/>
          <a:p>
            <a:pPr algn="r" eaLnBrk="1" hangingPunct="1">
              <a:defRPr/>
            </a:pPr>
            <a:r>
              <a:rPr lang="fa-IR" sz="2800" dirty="0" smtClean="0">
                <a:solidFill>
                  <a:srgbClr val="002060"/>
                </a:solidFill>
                <a:cs typeface="B Mehr" pitchFamily="2" charset="-78"/>
              </a:rPr>
              <a:t>وضعيتی که انتقال پيام های عصبی از محيط به مغز بلوک می شود.</a:t>
            </a:r>
          </a:p>
          <a:p>
            <a:pPr algn="r" eaLnBrk="1" hangingPunct="1">
              <a:defRPr/>
            </a:pPr>
            <a:r>
              <a:rPr lang="fa-IR" sz="2800" dirty="0" smtClean="0">
                <a:solidFill>
                  <a:srgbClr val="002060"/>
                </a:solidFill>
                <a:cs typeface="B Mehr" pitchFamily="2" charset="-78"/>
              </a:rPr>
              <a:t>ترکيبات بی حس کننده موضعی بلوک کننده کانال سديمی وابسته به ولتاژ می باشند.این اثر عمدتا ازطریق واکنش باگیرنده های ویژه ای که درحفره ی داخلی کانال سدیم واقع است ،اعمال میگردد.</a:t>
            </a:r>
          </a:p>
          <a:p>
            <a:pPr algn="r" eaLnBrk="1" hangingPunct="1">
              <a:defRPr/>
            </a:pPr>
            <a:r>
              <a:rPr lang="fa-IR" sz="2800" dirty="0" smtClean="0">
                <a:solidFill>
                  <a:srgbClr val="002060"/>
                </a:solidFill>
                <a:cs typeface="B Mehr" pitchFamily="2" charset="-78"/>
              </a:rPr>
              <a:t>ازنقطه نظرفیزیولوژیک ،بیحس کننده های موضعی هدایت عصبی رااز طریق کاهش میزان دپولاریزاسیون در پاسخ به تحریک بلوک نموده واز دستیابی به پتانسیل آستانه جلوکیری می کند.</a:t>
            </a:r>
          </a:p>
          <a:p>
            <a:pPr eaLnBrk="1" hangingPunct="1">
              <a:defRPr/>
            </a:pPr>
            <a:endParaRPr lang="en-US" sz="2800" dirty="0" smtClean="0">
              <a:solidFill>
                <a:srgbClr val="002060"/>
              </a:solidFill>
              <a:cs typeface="B Mehr" pitchFamily="2" charset="-78"/>
            </a:endParaRPr>
          </a:p>
          <a:p>
            <a:pPr eaLnBrk="1" hangingPunct="1">
              <a:defRPr/>
            </a:pPr>
            <a:endParaRPr lang="fa-IR" sz="2800" dirty="0" smtClean="0">
              <a:solidFill>
                <a:srgbClr val="002060"/>
              </a:solidFill>
              <a:cs typeface="B Mehr" pitchFamily="2" charset="-78"/>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913" y="549275"/>
            <a:ext cx="6400800" cy="1295400"/>
          </a:xfrm>
        </p:spPr>
        <p:txBody>
          <a:bodyPr/>
          <a:lstStyle/>
          <a:p>
            <a:pPr eaLnBrk="1" fontAlgn="auto" hangingPunct="1">
              <a:spcAft>
                <a:spcPts val="0"/>
              </a:spcAft>
              <a:defRPr/>
            </a:pPr>
            <a:r>
              <a:rPr lang="fa-IR" sz="4800" dirty="0" smtClean="0">
                <a:solidFill>
                  <a:srgbClr val="00B0F0"/>
                </a:solidFill>
                <a:cs typeface="B Badr" pitchFamily="2" charset="-78"/>
              </a:rPr>
              <a:t>مکانیسم عمل</a:t>
            </a:r>
            <a:endParaRPr lang="fa-IR" sz="4800" dirty="0">
              <a:solidFill>
                <a:srgbClr val="00B0F0"/>
              </a:solidFill>
              <a:cs typeface="B Badr" pitchFamily="2" charset="-78"/>
            </a:endParaRPr>
          </a:p>
        </p:txBody>
      </p:sp>
      <p:sp>
        <p:nvSpPr>
          <p:cNvPr id="16387" name="Subtitle 4"/>
          <p:cNvSpPr>
            <a:spLocks noGrp="1"/>
          </p:cNvSpPr>
          <p:nvPr>
            <p:ph type="subTitle" idx="1"/>
          </p:nvPr>
        </p:nvSpPr>
        <p:spPr>
          <a:xfrm>
            <a:off x="827088" y="2060575"/>
            <a:ext cx="7345362" cy="3889375"/>
          </a:xfrm>
        </p:spPr>
        <p:txBody>
          <a:bodyPr/>
          <a:lstStyle/>
          <a:p>
            <a:pPr eaLnBrk="1" hangingPunct="1"/>
            <a:endParaRPr lang="fa-IR" sz="2800" smtClean="0">
              <a:solidFill>
                <a:srgbClr val="002060"/>
              </a:solidFill>
            </a:endParaRPr>
          </a:p>
        </p:txBody>
      </p:sp>
      <p:pic>
        <p:nvPicPr>
          <p:cNvPr id="16388" name="Picture 7"/>
          <p:cNvPicPr>
            <a:picLocks noChangeAspect="1" noChangeArrowheads="1"/>
          </p:cNvPicPr>
          <p:nvPr/>
        </p:nvPicPr>
        <p:blipFill>
          <a:blip r:embed="rId2"/>
          <a:srcRect/>
          <a:stretch>
            <a:fillRect/>
          </a:stretch>
        </p:blipFill>
        <p:spPr bwMode="auto">
          <a:xfrm>
            <a:off x="900113" y="1989138"/>
            <a:ext cx="7272337" cy="38290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981075"/>
            <a:ext cx="7488238" cy="1117600"/>
          </a:xfrm>
        </p:spPr>
        <p:txBody>
          <a:bodyPr>
            <a:noAutofit/>
          </a:bodyPr>
          <a:lstStyle/>
          <a:p>
            <a:pPr eaLnBrk="1" fontAlgn="auto" hangingPunct="1">
              <a:spcAft>
                <a:spcPts val="0"/>
              </a:spcAft>
              <a:defRPr/>
            </a:pPr>
            <a:r>
              <a:rPr lang="fa-IR" sz="7200" dirty="0" smtClean="0">
                <a:solidFill>
                  <a:srgbClr val="00B0F0"/>
                </a:solidFill>
                <a:cs typeface="B Badr" pitchFamily="2" charset="-78"/>
              </a:rPr>
              <a:t>فواید بی حسی موضعی</a:t>
            </a:r>
            <a:endParaRPr lang="fa-IR" sz="7200" dirty="0">
              <a:solidFill>
                <a:srgbClr val="00B0F0"/>
              </a:solidFill>
              <a:cs typeface="B Badr" pitchFamily="2" charset="-78"/>
            </a:endParaRPr>
          </a:p>
        </p:txBody>
      </p:sp>
      <p:sp>
        <p:nvSpPr>
          <p:cNvPr id="17411" name="Content Placeholder 2"/>
          <p:cNvSpPr>
            <a:spLocks noGrp="1"/>
          </p:cNvSpPr>
          <p:nvPr>
            <p:ph idx="1"/>
          </p:nvPr>
        </p:nvSpPr>
        <p:spPr>
          <a:xfrm>
            <a:off x="785813" y="2071688"/>
            <a:ext cx="7488237" cy="3367087"/>
          </a:xfrm>
        </p:spPr>
        <p:txBody>
          <a:bodyPr/>
          <a:lstStyle/>
          <a:p>
            <a:pPr marL="0" indent="-273050" eaLnBrk="1" hangingPunct="1">
              <a:buFont typeface="Wingdings" pitchFamily="2" charset="2"/>
              <a:buChar char="ü"/>
            </a:pPr>
            <a:r>
              <a:rPr lang="fa-IR" sz="2800" smtClean="0">
                <a:solidFill>
                  <a:srgbClr val="002060"/>
                </a:solidFill>
                <a:cs typeface="B Mehr" pitchFamily="2" charset="-78"/>
              </a:rPr>
              <a:t>به دلیل سادگی،قیمت ارزان،وسایل مورد نیاز محدود و مواد قابل تزریق کم</a:t>
            </a:r>
          </a:p>
          <a:p>
            <a:pPr marL="0" indent="-273050" eaLnBrk="1" hangingPunct="1">
              <a:buFont typeface="Wingdings" pitchFamily="2" charset="2"/>
              <a:buChar char="ü"/>
            </a:pPr>
            <a:r>
              <a:rPr lang="fa-IR" sz="2800" smtClean="0">
                <a:solidFill>
                  <a:srgbClr val="002060"/>
                </a:solidFill>
                <a:cs typeface="B Mehr" pitchFamily="2" charset="-78"/>
              </a:rPr>
              <a:t>عوارض جانبی کم</a:t>
            </a:r>
          </a:p>
          <a:p>
            <a:pPr marL="0" indent="-273050" eaLnBrk="1" hangingPunct="1">
              <a:buFont typeface="Wingdings" pitchFamily="2" charset="2"/>
              <a:buChar char="ü"/>
            </a:pPr>
            <a:r>
              <a:rPr lang="fa-IR" sz="2800" smtClean="0">
                <a:solidFill>
                  <a:srgbClr val="002060"/>
                </a:solidFill>
                <a:cs typeface="B Mehr" pitchFamily="2" charset="-78"/>
              </a:rPr>
              <a:t>روش مناسب برای بیماران سرپایی</a:t>
            </a:r>
          </a:p>
          <a:p>
            <a:pPr marL="0" indent="-273050" eaLnBrk="1" hangingPunct="1">
              <a:buFont typeface="Wingdings" pitchFamily="2" charset="2"/>
              <a:buChar char="ü"/>
            </a:pPr>
            <a:r>
              <a:rPr lang="fa-IR" sz="2800" smtClean="0">
                <a:solidFill>
                  <a:srgbClr val="002060"/>
                </a:solidFill>
                <a:cs typeface="B Mehr" pitchFamily="2" charset="-78"/>
              </a:rPr>
              <a:t>برای بیماران و مراقبت بعد از عمل مناسب است</a:t>
            </a:r>
          </a:p>
        </p:txBody>
      </p:sp>
    </p:spTree>
  </p:cSld>
  <p:clrMapOvr>
    <a:masterClrMapping/>
  </p:clrMapOvr>
  <p:transition spd="slow">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379</TotalTime>
  <Words>1283</Words>
  <Application>Microsoft Office PowerPoint</Application>
  <PresentationFormat>On-screen Show (4:3)</PresentationFormat>
  <Paragraphs>175</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Garamond</vt:lpstr>
      <vt:lpstr>Times New Roman</vt:lpstr>
      <vt:lpstr>Wingdings</vt:lpstr>
      <vt:lpstr>Calibri</vt:lpstr>
      <vt:lpstr>IranNastaliq</vt:lpstr>
      <vt:lpstr>B Badr</vt:lpstr>
      <vt:lpstr>B Mehr</vt:lpstr>
      <vt:lpstr>2  Badr</vt:lpstr>
      <vt:lpstr>2  Mehr</vt:lpstr>
      <vt:lpstr>Courier New</vt:lpstr>
      <vt:lpstr>Wingdings 2</vt:lpstr>
      <vt:lpstr>2  Davat</vt:lpstr>
      <vt:lpstr>Couture</vt:lpstr>
      <vt:lpstr>بسم الله الّرحمن الّرحیم </vt:lpstr>
      <vt:lpstr> </vt:lpstr>
      <vt:lpstr>تهیه کننده:داوددرانی پور</vt:lpstr>
      <vt:lpstr>ارائه دهندگان : سید رضا حسینی ساعی                                رضا نوازی           مهدی اکبرنژاد                             حسین افسری هادی زارعی مقدم                  اسماعیل صفایی فر </vt:lpstr>
      <vt:lpstr>تاریخچه</vt:lpstr>
      <vt:lpstr>ادامه</vt:lpstr>
      <vt:lpstr> مکانیسم بی حس کنندگی موضعی </vt:lpstr>
      <vt:lpstr>مکانیسم عمل</vt:lpstr>
      <vt:lpstr>فواید بی حسی موضعی</vt:lpstr>
      <vt:lpstr>معایب بی حسی موضعی</vt:lpstr>
      <vt:lpstr>روشهای مختلف ایجاد بیحسی موضعی  </vt:lpstr>
      <vt:lpstr>افزایش مدت اثر دارو</vt:lpstr>
      <vt:lpstr>داروهای بی حسی موضعی</vt:lpstr>
      <vt:lpstr> </vt:lpstr>
      <vt:lpstr>Slide 15</vt:lpstr>
      <vt:lpstr>ساختمان شیمیایی  اتصال آمیدی         اتصال استری</vt:lpstr>
      <vt:lpstr>Slide 17</vt:lpstr>
      <vt:lpstr>Slide 18</vt:lpstr>
      <vt:lpstr>عوامل موثر در غلظت خونی بیحس کننده موضعی :</vt:lpstr>
      <vt:lpstr>فارماکولوژی داروهای بی حس کننده موضعی و انواع آنها : </vt:lpstr>
      <vt:lpstr>انواع داروهای بی حس کننده موضعی:</vt:lpstr>
      <vt:lpstr>ادامه</vt:lpstr>
      <vt:lpstr>   </vt:lpstr>
      <vt:lpstr> </vt:lpstr>
      <vt:lpstr> </vt:lpstr>
      <vt:lpstr> </vt:lpstr>
      <vt:lpstr> </vt:lpstr>
      <vt:lpstr> </vt:lpstr>
      <vt:lpstr> </vt:lpstr>
      <vt:lpstr> </vt:lpstr>
      <vt:lpstr> </vt:lpstr>
      <vt:lpstr>Slide 32</vt:lpstr>
      <vt:lpstr>عوارض بی حسی موضعی: </vt:lpstr>
      <vt:lpstr>   bumsanesthesia89.blogfa.com </vt:lpstr>
      <vt:lpstr>خسته نباشید دوستان گرامی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GELADIATOR</dc:creator>
  <cp:lastModifiedBy>XPro</cp:lastModifiedBy>
  <cp:revision>66</cp:revision>
  <dcterms:created xsi:type="dcterms:W3CDTF">2011-12-11T10:20:18Z</dcterms:created>
  <dcterms:modified xsi:type="dcterms:W3CDTF">2011-11-20T11:39:58Z</dcterms:modified>
</cp:coreProperties>
</file>