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</p:sldMasterIdLst>
  <p:sldIdLst>
    <p:sldId id="256" r:id="rId3"/>
    <p:sldId id="257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8" r:id="rId13"/>
    <p:sldId id="270" r:id="rId14"/>
    <p:sldId id="263" r:id="rId15"/>
    <p:sldId id="269" r:id="rId1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D84258-857F-4D96-A0D5-02FC13E3C719}" type="datetimeFigureOut">
              <a:rPr lang="fa-IR" smtClean="0"/>
              <a:t>02/04/1435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9825314-1376-4579-901A-2293AC55D791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mohamad\Downloads\626356_ro1K7C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0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بازاریابی: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آگاهی از فرایند برای عرضه محصول جدید، تعیین قیمت و مشخص کردن کیفیت عرضه محصول بسیار ضروری</a:t>
            </a:r>
          </a:p>
          <a:p>
            <a:r>
              <a:rPr lang="fa-IR" dirty="0" smtClean="0"/>
              <a:t>بازاریابی تولیدات آبزی پروری:</a:t>
            </a:r>
          </a:p>
          <a:p>
            <a:r>
              <a:rPr lang="fa-IR" dirty="0" smtClean="0"/>
              <a:t>نتیجه عملکرد همه فعالیت های تولید و خدمات آبزی پروری از نقطه آغاز تولید تا زمانی که محصول در دست مشتری است.</a:t>
            </a:r>
          </a:p>
          <a:p>
            <a:r>
              <a:rPr lang="fa-IR" dirty="0" smtClean="0"/>
              <a:t>فرایند مدیریت مسئول برای پیدا کردن نیازمندی های مصرف کننده و تامین نیازها بطور مطلوب و سودآوری ممکن اطلاق می شود.</a:t>
            </a:r>
          </a:p>
          <a:p>
            <a:r>
              <a:rPr lang="fa-IR" dirty="0" smtClean="0"/>
              <a:t>بازار یابی از مزرعه آغاز می شود و تا جلب رضایت مشتری ادامه می یابد.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9666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تقاضای بازار به معنی مقدار کالایی است که همه مصرف کنندگان در بازاری مشخص با توجه به تفاوت قیمت و ثبات سایر عوامل علاقمند و قادر به خرید هستند.</a:t>
            </a:r>
          </a:p>
          <a:p>
            <a:r>
              <a:rPr lang="fa-IR" dirty="0"/>
              <a:t>تعریف امنیت غذایی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به عنوان وضعیتی تعریف میشود كه درآن همه خانواده ها ، هم از نظر فیزیكی و هم از نظر اقتصادی به تعداد كافی غذا برای همه اعضاء در دسترس داشته باشند و در خطر از دست دادن سطح دسترسی خود نیز نباشند </a:t>
            </a:r>
            <a:r>
              <a:rPr lang="fa-IR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7340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effectLst/>
                <a:cs typeface="B Mitra" pitchFamily="2" charset="-78"/>
              </a:rPr>
              <a:t>مشكلات و تنگناهای مصرف آبزیان پرورشی در ایران 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۱</a:t>
            </a:r>
            <a:r>
              <a:rPr lang="en-US" dirty="0"/>
              <a:t>-</a:t>
            </a:r>
            <a:r>
              <a:rPr lang="fa-IR" dirty="0"/>
              <a:t>پایین بودن كیفیت ماهیان پرورشی از نظر مزه ، بو ، چرب بودن گوشت ماهی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۲</a:t>
            </a:r>
            <a:r>
              <a:rPr lang="en-US" dirty="0"/>
              <a:t>-</a:t>
            </a:r>
            <a:r>
              <a:rPr lang="fa-IR" dirty="0"/>
              <a:t>عدم دقت در جابجایی ماهی از صید تا حمل به بازار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۳</a:t>
            </a:r>
            <a:r>
              <a:rPr lang="en-US" dirty="0"/>
              <a:t>-</a:t>
            </a:r>
            <a:r>
              <a:rPr lang="fa-IR" dirty="0"/>
              <a:t>عدم وجود قوانین و مقررات و استانداردهای بهداشتی در رابطه با ماهی پرورشی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۴</a:t>
            </a:r>
            <a:r>
              <a:rPr lang="en-US" dirty="0"/>
              <a:t>-</a:t>
            </a:r>
            <a:r>
              <a:rPr lang="fa-IR" dirty="0"/>
              <a:t>عدم وجود سیستم عرضه و توزیع یكنواخت ماهی پرورشی در بازارهای فروش ماهی سراسر كشور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۵</a:t>
            </a:r>
            <a:r>
              <a:rPr lang="en-US" dirty="0"/>
              <a:t>-</a:t>
            </a:r>
            <a:r>
              <a:rPr lang="fa-IR" dirty="0"/>
              <a:t>سوء استفاده دلالان و واسطه ها در بازار فروش ماهی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۶</a:t>
            </a:r>
            <a:r>
              <a:rPr lang="en-US" dirty="0"/>
              <a:t>-</a:t>
            </a:r>
            <a:r>
              <a:rPr lang="fa-IR" dirty="0"/>
              <a:t>عدم وجود تبلیغات در مصرف ماهی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۷</a:t>
            </a:r>
            <a:r>
              <a:rPr lang="en-US" dirty="0"/>
              <a:t>-</a:t>
            </a:r>
            <a:r>
              <a:rPr lang="fa-IR" dirty="0"/>
              <a:t>عدم ثبات قیمت ماهی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۸</a:t>
            </a:r>
            <a:r>
              <a:rPr lang="en-US" dirty="0"/>
              <a:t>-</a:t>
            </a:r>
            <a:r>
              <a:rPr lang="fa-IR" dirty="0"/>
              <a:t>عدم اطلاع كافی پرورش دهندگان از بازارهای داخلی و خارجی </a:t>
            </a:r>
            <a:r>
              <a:rPr lang="en-US" dirty="0"/>
              <a:t/>
            </a:r>
            <a:br>
              <a:rPr lang="en-US" dirty="0"/>
            </a:br>
            <a:r>
              <a:rPr lang="fa-IR" dirty="0"/>
              <a:t>۱۰</a:t>
            </a:r>
            <a:r>
              <a:rPr lang="en-US" dirty="0"/>
              <a:t>-</a:t>
            </a:r>
            <a:r>
              <a:rPr lang="fa-IR" dirty="0"/>
              <a:t>وجود موانع اداری در امر صادرات ماهی پرورشی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4588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72345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پرورش دهنده ماهی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1540" y="2699356"/>
            <a:ext cx="187220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مصرف کننده</a:t>
            </a:r>
            <a:endParaRPr lang="fa-IR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90110" y="146264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99792" y="2313293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خرده فروشی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2555776" y="723456"/>
            <a:ext cx="18722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Mitra" pitchFamily="2" charset="-78"/>
              </a:rPr>
              <a:t>پرورش دهنده ماهی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99792" y="4077489"/>
            <a:ext cx="16561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مصرف کننده</a:t>
            </a:r>
            <a:endParaRPr lang="fa-I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91880" y="1773233"/>
            <a:ext cx="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3563888" y="3177389"/>
            <a:ext cx="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823629" y="770312"/>
            <a:ext cx="16344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پرورش دهنده ماهی</a:t>
            </a:r>
            <a:endParaRPr lang="fa-IR" dirty="0"/>
          </a:p>
        </p:txBody>
      </p:sp>
      <p:sp>
        <p:nvSpPr>
          <p:cNvPr id="17" name="Rectangle 16"/>
          <p:cNvSpPr/>
          <p:nvPr/>
        </p:nvSpPr>
        <p:spPr>
          <a:xfrm>
            <a:off x="4834499" y="2333227"/>
            <a:ext cx="1728192" cy="78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عمده فروشی</a:t>
            </a:r>
            <a:endParaRPr lang="fa-IR" dirty="0"/>
          </a:p>
        </p:txBody>
      </p:sp>
      <p:sp>
        <p:nvSpPr>
          <p:cNvPr id="18" name="Rectangle 17"/>
          <p:cNvSpPr/>
          <p:nvPr/>
        </p:nvSpPr>
        <p:spPr>
          <a:xfrm>
            <a:off x="4762491" y="3505733"/>
            <a:ext cx="1872208" cy="95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خرده فروشی</a:t>
            </a:r>
            <a:endParaRPr lang="fa-IR" dirty="0"/>
          </a:p>
        </p:txBody>
      </p:sp>
      <p:sp>
        <p:nvSpPr>
          <p:cNvPr id="19" name="Oval 18"/>
          <p:cNvSpPr/>
          <p:nvPr/>
        </p:nvSpPr>
        <p:spPr>
          <a:xfrm>
            <a:off x="4816733" y="4869577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مصرف کننده</a:t>
            </a:r>
            <a:endParaRPr lang="fa-IR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7020272" y="351343"/>
            <a:ext cx="1620180" cy="1111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800" dirty="0">
                <a:cs typeface="B Mitra" pitchFamily="2" charset="-78"/>
              </a:rPr>
              <a:t>پرورش دهنده ماهی</a:t>
            </a:r>
          </a:p>
          <a:p>
            <a:endParaRPr lang="fa-IR" dirty="0"/>
          </a:p>
        </p:txBody>
      </p:sp>
      <p:sp>
        <p:nvSpPr>
          <p:cNvPr id="21" name="Rectangle 20"/>
          <p:cNvSpPr/>
          <p:nvPr/>
        </p:nvSpPr>
        <p:spPr>
          <a:xfrm>
            <a:off x="6970875" y="1710372"/>
            <a:ext cx="1728192" cy="78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واسطه</a:t>
            </a:r>
            <a:endParaRPr lang="fa-IR" dirty="0"/>
          </a:p>
        </p:txBody>
      </p:sp>
      <p:sp>
        <p:nvSpPr>
          <p:cNvPr id="22" name="Rectangle 21"/>
          <p:cNvSpPr/>
          <p:nvPr/>
        </p:nvSpPr>
        <p:spPr>
          <a:xfrm>
            <a:off x="6972236" y="2828201"/>
            <a:ext cx="1728192" cy="78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فرآوری دهنده</a:t>
            </a:r>
            <a:endParaRPr lang="fa-IR" dirty="0"/>
          </a:p>
        </p:txBody>
      </p:sp>
      <p:sp>
        <p:nvSpPr>
          <p:cNvPr id="23" name="Rectangle 22"/>
          <p:cNvSpPr/>
          <p:nvPr/>
        </p:nvSpPr>
        <p:spPr>
          <a:xfrm>
            <a:off x="7007913" y="3851484"/>
            <a:ext cx="1728192" cy="78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عمده فروشی</a:t>
            </a:r>
            <a:endParaRPr lang="fa-IR" dirty="0"/>
          </a:p>
        </p:txBody>
      </p:sp>
      <p:sp>
        <p:nvSpPr>
          <p:cNvPr id="24" name="Rectangle 23"/>
          <p:cNvSpPr/>
          <p:nvPr/>
        </p:nvSpPr>
        <p:spPr>
          <a:xfrm>
            <a:off x="7061974" y="4869577"/>
            <a:ext cx="1728192" cy="78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خرده فروشی، هتل ها، رستوران ها</a:t>
            </a:r>
            <a:endParaRPr lang="fa-IR" dirty="0"/>
          </a:p>
        </p:txBody>
      </p:sp>
      <p:sp>
        <p:nvSpPr>
          <p:cNvPr id="25" name="Oval 24"/>
          <p:cNvSpPr/>
          <p:nvPr/>
        </p:nvSpPr>
        <p:spPr>
          <a:xfrm>
            <a:off x="7164288" y="5921896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مصرف کننده در منزل</a:t>
            </a:r>
            <a:endParaRPr lang="fa-IR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04729" y="3002211"/>
            <a:ext cx="0" cy="503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04729" y="1684022"/>
            <a:ext cx="57726" cy="648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57756" y="4309750"/>
            <a:ext cx="57726" cy="648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76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برای آگاهی از رفتار مصرف آبزیان و محصولات شیلاتی در سال 1389 در شهر اصفهان جمع‎آوری اطلاعات از 386 خانوار اصفهانی به طور تصادفی انجام شد. از آزمون‎های هیدو و اسپیرمن برای وجود ارتباط معنی‎دار بین فاکتورها استفاده شد. نتایج نشان داد که سرانه مصرف آبزیان برای هر فرد اصفهانی 8 کیلوگرم و اولویت خانوارهای اصفهانی به ترتیب در مصرف ماهیان دریا و پرورشی و کنسروی و میگو است. خانوارهای اصفهانی در خرید ماهی و آبزیان به کیفیت و تازگی، قیمت و بسته‎بندی و بوی ماهی توجه می نمایند. فقط 40 درصد خانوارهای اصفهانی تمایل به خرید ماهیان بسته‎بندی نشان دادند. این بررسی نشان داد که ارتباط معنی‎داری بین مصرف آبزیان و ایجاد فروشگاه‏های زنجیره‎ای، درآمد ماهیانه، فصول مختلف سال، آگاهی از دستور پخت های مختلف آبزیان، در دسترس بودن ماهیان آماده طبخ و آگاهی از خواص ماهی و آبزیان وجود داشت.</a:t>
            </a:r>
          </a:p>
        </p:txBody>
      </p:sp>
    </p:spTree>
    <p:extLst>
      <p:ext uri="{BB962C8B-B14F-4D97-AF65-F5344CB8AC3E}">
        <p14:creationId xmlns:p14="http://schemas.microsoft.com/office/powerpoint/2010/main" val="372050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آبزی پروری مسئولانه: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sz="2800" dirty="0" smtClean="0">
                <a:cs typeface="B Mitra" pitchFamily="2" charset="-78"/>
              </a:rPr>
              <a:t>بحثی که در آبزی پروری مطرح است، توسعه پایدار می باشد.</a:t>
            </a:r>
          </a:p>
          <a:p>
            <a:r>
              <a:rPr lang="fa-IR" sz="2800" dirty="0">
                <a:cs typeface="B Mitra" pitchFamily="2" charset="-78"/>
              </a:rPr>
              <a:t>به طور کلی در آبزی پروری پایدار رعایت مسائل زیست محیطی در تولید آبزیان، استفاده بهینه از نهاده های تولید و منابع آبی و همچنین حفاظت از حقوق نسل های آینده مورد تاکید قرار می گیرد. </a:t>
            </a:r>
            <a:endParaRPr lang="fa-IR" sz="2800" dirty="0" smtClean="0">
              <a:cs typeface="B Mitra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653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/>
              <a:t>مزایای اتحادیه ها و خودگردانها: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1- پرورش دهنده هایی که تشکیل اتخادیه می زنند، برای دفاع از منافع خود در قبال رقیب از مواضع بهتری برخوردار است.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2- تصویر و برداشت عمومی از بخش آبزی پروری را بهبود میبخشند.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3-تفاهم و توافق مشترک قابل توجهی در زمینه تدابیر ویژه که به منظور تضمین و توسعه پایدار آبزی پروری باید به اجرا در بیاید، حاصل می گردد.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4-نقش ها و مسئولیت افراد با هدف تضمین و تعهد در راستای توسعه پایدار آبزی پروری مورد بحث قرار می دهد.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5-آبزی پروری مسئولانه  به عنوان بخشی از مدیریت جامع منابع آبی و مناطق ساحلی ، رابطه متقابل خود را با سایر بخش ها در حفاظت و بهره برداری موثر از ذخایر اذعان می دارد.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توسعه آبزی پروری: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توسعه از طریق آموزش و ترویج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توسعه آبزی پروری از طریق مدیریت کمی و کیفی آب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توسعه از طریق مدیریت آبزی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توسعه از طریق مدیریت تغذیه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7775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600200"/>
          </a:xfrm>
        </p:spPr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توسعه از طریق آموزش و ترویج</a:t>
            </a:r>
            <a:r>
              <a:rPr lang="fa-IR" dirty="0">
                <a:solidFill>
                  <a:schemeClr val="tx1"/>
                </a:solidFill>
              </a:rPr>
              <a:t/>
            </a:r>
            <a:br>
              <a:rPr lang="fa-IR" dirty="0">
                <a:solidFill>
                  <a:schemeClr val="tx1"/>
                </a:solidFill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سه عنصر ضروری در ترویج:</a:t>
            </a:r>
          </a:p>
          <a:p>
            <a:r>
              <a:rPr lang="fa-IR" dirty="0" smtClean="0"/>
              <a:t>1- مروج    2- فن آور   3- بهره بردار</a:t>
            </a:r>
          </a:p>
          <a:p>
            <a:r>
              <a:rPr lang="fa-IR" dirty="0" smtClean="0"/>
              <a:t>فعالیت های ترویجی با هدف معرفی آبزی پروری در سه بخش :</a:t>
            </a:r>
          </a:p>
          <a:p>
            <a:r>
              <a:rPr lang="fa-IR" dirty="0" smtClean="0"/>
              <a:t>1- آموزش    2- ارائه آزمون و فن آوری   3- اطلاع رسانی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0172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699"/>
            <a:ext cx="8229600" cy="1600200"/>
          </a:xfrm>
        </p:spPr>
        <p:txBody>
          <a:bodyPr/>
          <a:lstStyle/>
          <a:p>
            <a:pPr algn="r"/>
            <a:r>
              <a:rPr lang="fa-IR" dirty="0" smtClean="0">
                <a:cs typeface="B Mitra" pitchFamily="2" charset="-78"/>
              </a:rPr>
              <a:t>مشکلات خاص آبزی پروری: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r>
              <a:rPr lang="fa-IR" dirty="0" smtClean="0"/>
              <a:t>1- کنترل عرضه</a:t>
            </a:r>
          </a:p>
          <a:p>
            <a:r>
              <a:rPr lang="fa-IR" dirty="0" smtClean="0"/>
              <a:t>2- عرضه و کیفیت آب</a:t>
            </a:r>
          </a:p>
          <a:p>
            <a:r>
              <a:rPr lang="fa-IR" dirty="0" smtClean="0"/>
              <a:t>3- شرایط درآمد و قیمت </a:t>
            </a:r>
          </a:p>
          <a:p>
            <a:r>
              <a:rPr lang="fa-IR" dirty="0" smtClean="0"/>
              <a:t>4- مشکلات فنی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3979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اقتصاد: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تخصیص منابع کمیاب به نحوی که بتواند بخشی از نیاز ها و خواسته های نامحدود انسان را تامین کند.</a:t>
            </a:r>
          </a:p>
          <a:p>
            <a:r>
              <a:rPr lang="fa-IR" dirty="0" smtClean="0"/>
              <a:t>سیستم های اقتصادی:</a:t>
            </a:r>
          </a:p>
          <a:p>
            <a:r>
              <a:rPr lang="fa-IR" dirty="0" smtClean="0"/>
              <a:t>1- اقتصاد بازار</a:t>
            </a:r>
          </a:p>
          <a:p>
            <a:r>
              <a:rPr lang="fa-IR" dirty="0" smtClean="0"/>
              <a:t>2- اقتصاد برنامه ریزی شده</a:t>
            </a:r>
          </a:p>
          <a:p>
            <a:r>
              <a:rPr lang="fa-IR" dirty="0" smtClean="0"/>
              <a:t>3- اقتصاد ترکیبی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609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تهدید صنعت آبزی پروری: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1- تهدید های اقتصادی- اجتماعی یا تجاری</a:t>
            </a:r>
          </a:p>
          <a:p>
            <a:r>
              <a:rPr lang="fa-IR" dirty="0" smtClean="0"/>
              <a:t>2- تهدید های فیزیکی و عینی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538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تهدید: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ایجاد تنوع در تولید</a:t>
            </a:r>
          </a:p>
          <a:p>
            <a:r>
              <a:rPr lang="fa-IR" dirty="0" smtClean="0"/>
              <a:t>زمانبندی عرضه متنوع  محصول در بازار و بازاریابی  مستمر</a:t>
            </a:r>
          </a:p>
          <a:p>
            <a:r>
              <a:rPr lang="fa-IR" dirty="0" smtClean="0"/>
              <a:t>بیمه رسمی</a:t>
            </a:r>
          </a:p>
          <a:p>
            <a:r>
              <a:rPr lang="fa-IR" dirty="0" smtClean="0"/>
              <a:t>عقد قراردادهای پیش خرید و تولید (بازار آینده)</a:t>
            </a:r>
          </a:p>
          <a:p>
            <a:r>
              <a:rPr lang="fa-IR" dirty="0" smtClean="0"/>
              <a:t>برنامه های دولت (نظیر وام ارزان قیمت، قیمت های یارانه ای)</a:t>
            </a:r>
          </a:p>
          <a:p>
            <a:r>
              <a:rPr lang="fa-IR" dirty="0" smtClean="0"/>
              <a:t>بهره گیری از سرمایه شخص ثالث</a:t>
            </a:r>
          </a:p>
          <a:p>
            <a:r>
              <a:rPr lang="fa-IR" dirty="0" smtClean="0"/>
              <a:t>بکارگیری توصیه های ایمن سازی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37859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156</TotalTime>
  <Words>740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Executive</vt:lpstr>
      <vt:lpstr>Couture</vt:lpstr>
      <vt:lpstr>PowerPoint Presentation</vt:lpstr>
      <vt:lpstr>آبزی پروری مسئولانه:</vt:lpstr>
      <vt:lpstr>مزایای اتحادیه ها و خودگردانها:</vt:lpstr>
      <vt:lpstr>توسعه آبزی پروری:</vt:lpstr>
      <vt:lpstr>توسعه از طریق آموزش و ترویج </vt:lpstr>
      <vt:lpstr>مشکلات خاص آبزی پروری:</vt:lpstr>
      <vt:lpstr>اقتصاد:</vt:lpstr>
      <vt:lpstr>تهدید صنعت آبزی پروری:</vt:lpstr>
      <vt:lpstr>مدیریت تهدید:</vt:lpstr>
      <vt:lpstr>بازاریابی:</vt:lpstr>
      <vt:lpstr>PowerPoint Presentation</vt:lpstr>
      <vt:lpstr>مشكلات و تنگناهای مصرف آبزیان پرورشی در ایران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</dc:creator>
  <cp:lastModifiedBy>mohamad</cp:lastModifiedBy>
  <cp:revision>13</cp:revision>
  <dcterms:created xsi:type="dcterms:W3CDTF">2013-12-07T06:03:23Z</dcterms:created>
  <dcterms:modified xsi:type="dcterms:W3CDTF">2013-12-07T09:28:39Z</dcterms:modified>
</cp:coreProperties>
</file>