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58" r:id="rId2"/>
    <p:sldId id="359"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20" r:id="rId19"/>
    <p:sldId id="419" r:id="rId20"/>
    <p:sldId id="422" r:id="rId21"/>
    <p:sldId id="423" r:id="rId22"/>
    <p:sldId id="424" r:id="rId23"/>
    <p:sldId id="425" r:id="rId24"/>
    <p:sldId id="426" r:id="rId25"/>
    <p:sldId id="427" r:id="rId26"/>
    <p:sldId id="429" r:id="rId27"/>
    <p:sldId id="291" r:id="rId28"/>
    <p:sldId id="292" r:id="rId29"/>
    <p:sldId id="295" r:id="rId30"/>
    <p:sldId id="296" r:id="rId31"/>
    <p:sldId id="297" r:id="rId32"/>
    <p:sldId id="298" r:id="rId33"/>
    <p:sldId id="300" r:id="rId34"/>
    <p:sldId id="301" r:id="rId35"/>
    <p:sldId id="302" r:id="rId36"/>
    <p:sldId id="303" r:id="rId37"/>
    <p:sldId id="304" r:id="rId38"/>
    <p:sldId id="305" r:id="rId39"/>
    <p:sldId id="306" r:id="rId40"/>
    <p:sldId id="307" r:id="rId41"/>
    <p:sldId id="308"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256" r:id="rId61"/>
    <p:sldId id="258" r:id="rId62"/>
    <p:sldId id="259" r:id="rId63"/>
    <p:sldId id="260" r:id="rId64"/>
    <p:sldId id="261" r:id="rId65"/>
    <p:sldId id="262" r:id="rId66"/>
    <p:sldId id="263" r:id="rId67"/>
    <p:sldId id="264" r:id="rId68"/>
    <p:sldId id="265" r:id="rId69"/>
    <p:sldId id="266" r:id="rId70"/>
    <p:sldId id="267" r:id="rId71"/>
    <p:sldId id="269" r:id="rId72"/>
    <p:sldId id="270" r:id="rId73"/>
    <p:sldId id="310" r:id="rId74"/>
    <p:sldId id="311"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430" r:id="rId108"/>
    <p:sldId id="431" r:id="rId109"/>
    <p:sldId id="432" r:id="rId110"/>
    <p:sldId id="433" r:id="rId111"/>
    <p:sldId id="434" r:id="rId112"/>
    <p:sldId id="435" r:id="rId113"/>
    <p:sldId id="437" r:id="rId1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33CC"/>
    <a:srgbClr val="9966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737" autoAdjust="0"/>
    <p:restoredTop sz="94660"/>
  </p:normalViewPr>
  <p:slideViewPr>
    <p:cSldViewPr>
      <p:cViewPr>
        <p:scale>
          <a:sx n="84" d="100"/>
          <a:sy n="84" d="100"/>
        </p:scale>
        <p:origin x="-576" y="306"/>
      </p:cViewPr>
      <p:guideLst>
        <p:guide orient="horz" pos="2160"/>
        <p:guide pos="2880"/>
      </p:guideLst>
    </p:cSldViewPr>
  </p:slideViewPr>
  <p:notesTextViewPr>
    <p:cViewPr>
      <p:scale>
        <a:sx n="100" d="100"/>
        <a:sy n="100" d="100"/>
      </p:scale>
      <p:origin x="0" y="0"/>
    </p:cViewPr>
  </p:notesTextViewPr>
  <p:sorterViewPr>
    <p:cViewPr>
      <p:scale>
        <a:sx n="25" d="100"/>
        <a:sy n="25" d="100"/>
      </p:scale>
      <p:origin x="0" y="1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8/11/2013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8/11/2013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8/11/2013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8/11/2013</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4114800" y="381000"/>
            <a:ext cx="1551370" cy="1143000"/>
          </a:xfrm>
          <a:prstGeom prst="rect">
            <a:avLst/>
          </a:prstGeom>
        </p:spPr>
      </p:pic>
      <p:sp>
        <p:nvSpPr>
          <p:cNvPr id="7" name="TextBox 6"/>
          <p:cNvSpPr txBox="1"/>
          <p:nvPr/>
        </p:nvSpPr>
        <p:spPr>
          <a:xfrm>
            <a:off x="352776" y="1295400"/>
            <a:ext cx="8382000" cy="4124206"/>
          </a:xfrm>
          <a:prstGeom prst="rect">
            <a:avLst/>
          </a:prstGeom>
          <a:noFill/>
        </p:spPr>
        <p:txBody>
          <a:bodyPr wrap="square" rtlCol="0">
            <a:spAutoFit/>
          </a:bodyPr>
          <a:lstStyle/>
          <a:p>
            <a:pPr algn="r" rtl="1"/>
            <a:r>
              <a:rPr lang="fa-IR" sz="1600" dirty="0" smtClean="0">
                <a:cs typeface="B Titr" pitchFamily="2" charset="-78"/>
              </a:rPr>
              <a:t>  سلام علیکم</a:t>
            </a:r>
          </a:p>
          <a:p>
            <a:pPr algn="r" rtl="1"/>
            <a:r>
              <a:rPr lang="fa-IR" sz="1600" dirty="0" smtClean="0">
                <a:cs typeface="B Titr" pitchFamily="2" charset="-78"/>
              </a:rPr>
              <a:t>     باصلوات بر محمد وآل محمد ،وبا </a:t>
            </a:r>
            <a:r>
              <a:rPr lang="fa-IR" sz="1600" dirty="0" smtClean="0">
                <a:cs typeface="B Titr" pitchFamily="2" charset="-78"/>
              </a:rPr>
              <a:t>احترم</a:t>
            </a:r>
            <a:endParaRPr lang="fa-IR" sz="1600" dirty="0" smtClean="0">
              <a:cs typeface="B Titr" pitchFamily="2" charset="-78"/>
            </a:endParaRPr>
          </a:p>
          <a:p>
            <a:pPr algn="r" rtl="1"/>
            <a:r>
              <a:rPr lang="fa-IR" sz="1600" dirty="0" smtClean="0">
                <a:cs typeface="B Titr" pitchFamily="2" charset="-78"/>
              </a:rPr>
              <a:t>    مجموعه حاضر </a:t>
            </a:r>
            <a:r>
              <a:rPr lang="fa-IR" sz="2000" dirty="0" smtClean="0">
                <a:solidFill>
                  <a:srgbClr val="FF0000"/>
                </a:solidFill>
                <a:cs typeface="B Titr" pitchFamily="2" charset="-78"/>
              </a:rPr>
              <a:t>110 رهنمود</a:t>
            </a:r>
            <a:r>
              <a:rPr lang="fa-IR" sz="1600" dirty="0" smtClean="0">
                <a:cs typeface="B Titr" pitchFamily="2" charset="-78"/>
              </a:rPr>
              <a:t> از بیانات گهر بار </a:t>
            </a:r>
            <a:r>
              <a:rPr lang="fa-IR" sz="2000" dirty="0" smtClean="0">
                <a:solidFill>
                  <a:srgbClr val="FF0000"/>
                </a:solidFill>
                <a:cs typeface="B Titr" pitchFamily="2" charset="-78"/>
              </a:rPr>
              <a:t>حضرت امام خامنه ای </a:t>
            </a:r>
            <a:r>
              <a:rPr lang="fa-IR" sz="1000" dirty="0" smtClean="0">
                <a:solidFill>
                  <a:srgbClr val="FF0000"/>
                </a:solidFill>
                <a:cs typeface="B Titr" pitchFamily="2" charset="-78"/>
              </a:rPr>
              <a:t>(</a:t>
            </a:r>
            <a:r>
              <a:rPr lang="fa-IR" sz="800" dirty="0" smtClean="0">
                <a:solidFill>
                  <a:srgbClr val="FF0000"/>
                </a:solidFill>
                <a:cs typeface="B Titr" pitchFamily="2" charset="-78"/>
              </a:rPr>
              <a:t>مد ظله العالی)</a:t>
            </a:r>
            <a:r>
              <a:rPr lang="fa-IR" sz="1050" dirty="0" smtClean="0">
                <a:solidFill>
                  <a:srgbClr val="FF0000"/>
                </a:solidFill>
                <a:cs typeface="B Titr" pitchFamily="2" charset="-78"/>
              </a:rPr>
              <a:t> </a:t>
            </a:r>
            <a:r>
              <a:rPr lang="fa-IR" sz="800" dirty="0" smtClean="0">
                <a:solidFill>
                  <a:srgbClr val="FF0000"/>
                </a:solidFill>
                <a:cs typeface="B Titr" pitchFamily="2" charset="-78"/>
              </a:rPr>
              <a:t>،</a:t>
            </a:r>
            <a:r>
              <a:rPr lang="fa-IR" sz="2400" dirty="0" smtClean="0">
                <a:cs typeface="B Titr" pitchFamily="2" charset="-78"/>
              </a:rPr>
              <a:t> </a:t>
            </a:r>
            <a:endParaRPr lang="fa-IR" sz="2400" dirty="0" smtClean="0">
              <a:cs typeface="B Titr" pitchFamily="2" charset="-78"/>
            </a:endParaRPr>
          </a:p>
          <a:p>
            <a:pPr algn="r" rtl="1"/>
            <a:r>
              <a:rPr lang="fa-IR" sz="3200" dirty="0" smtClean="0">
                <a:cs typeface="B Titr" pitchFamily="2" charset="-78"/>
              </a:rPr>
              <a:t>                         </a:t>
            </a:r>
            <a:r>
              <a:rPr lang="fa-IR" dirty="0" smtClean="0">
                <a:cs typeface="B Titr" pitchFamily="2" charset="-78"/>
              </a:rPr>
              <a:t>پیرامون</a:t>
            </a:r>
          </a:p>
          <a:p>
            <a:pPr algn="ctr" rtl="1"/>
            <a:r>
              <a:rPr lang="fa-IR" sz="3200" dirty="0" smtClean="0">
                <a:solidFill>
                  <a:srgbClr val="006600"/>
                </a:solidFill>
                <a:cs typeface="B Titr" pitchFamily="2" charset="-78"/>
              </a:rPr>
              <a:t>آقا وجوانان</a:t>
            </a:r>
            <a:r>
              <a:rPr lang="fa-IR" sz="2000" dirty="0" smtClean="0">
                <a:solidFill>
                  <a:srgbClr val="006600"/>
                </a:solidFill>
                <a:cs typeface="B Titr" pitchFamily="2" charset="-78"/>
              </a:rPr>
              <a:t> </a:t>
            </a:r>
            <a:r>
              <a:rPr lang="fa-IR" sz="2000" dirty="0" smtClean="0">
                <a:cs typeface="B Titr" pitchFamily="2" charset="-78"/>
              </a:rPr>
              <a:t>ـ  </a:t>
            </a:r>
            <a:r>
              <a:rPr lang="fa-IR" sz="2000" dirty="0" smtClean="0">
                <a:solidFill>
                  <a:srgbClr val="0000FF"/>
                </a:solidFill>
                <a:cs typeface="B Titr" pitchFamily="2" charset="-78"/>
              </a:rPr>
              <a:t>مرحله اول </a:t>
            </a:r>
          </a:p>
          <a:p>
            <a:pPr algn="ctr" rtl="1"/>
            <a:r>
              <a:rPr lang="fa-IR" sz="2000" dirty="0" smtClean="0">
                <a:solidFill>
                  <a:srgbClr val="0000FF"/>
                </a:solidFill>
                <a:cs typeface="B Titr" pitchFamily="2" charset="-78"/>
              </a:rPr>
              <a:t> </a:t>
            </a:r>
          </a:p>
          <a:p>
            <a:pPr algn="r" rtl="1"/>
            <a:r>
              <a:rPr lang="fa-IR" sz="1600" dirty="0" smtClean="0">
                <a:cs typeface="B Titr" pitchFamily="2" charset="-78"/>
              </a:rPr>
              <a:t>     می باشد که به دو صورت کاربردی : </a:t>
            </a:r>
            <a:r>
              <a:rPr lang="fa-IR" sz="1600" dirty="0" smtClean="0">
                <a:solidFill>
                  <a:srgbClr val="FF0000"/>
                </a:solidFill>
                <a:cs typeface="B Titr" pitchFamily="2" charset="-78"/>
              </a:rPr>
              <a:t>پاور پوینت </a:t>
            </a:r>
            <a:r>
              <a:rPr lang="fa-IR" sz="1600" dirty="0" smtClean="0">
                <a:solidFill>
                  <a:srgbClr val="FF0000"/>
                </a:solidFill>
                <a:cs typeface="B Titr" pitchFamily="2" charset="-78"/>
              </a:rPr>
              <a:t>2010</a:t>
            </a:r>
            <a:r>
              <a:rPr lang="fa-IR" sz="1600" dirty="0" smtClean="0">
                <a:cs typeface="B Titr" pitchFamily="2" charset="-78"/>
              </a:rPr>
              <a:t>و</a:t>
            </a:r>
            <a:r>
              <a:rPr lang="fa-IR" sz="1600" dirty="0" smtClean="0">
                <a:solidFill>
                  <a:srgbClr val="FF0000"/>
                </a:solidFill>
                <a:cs typeface="B Titr" pitchFamily="2" charset="-78"/>
              </a:rPr>
              <a:t> </a:t>
            </a:r>
            <a:r>
              <a:rPr lang="fa-IR" sz="1600" dirty="0" smtClean="0">
                <a:solidFill>
                  <a:srgbClr val="FF0000"/>
                </a:solidFill>
                <a:cs typeface="B Titr" pitchFamily="2" charset="-78"/>
              </a:rPr>
              <a:t>سیر </a:t>
            </a:r>
            <a:r>
              <a:rPr lang="fa-IR" sz="1600" dirty="0" smtClean="0">
                <a:solidFill>
                  <a:srgbClr val="FF0000"/>
                </a:solidFill>
                <a:cs typeface="B Titr" pitchFamily="2" charset="-78"/>
              </a:rPr>
              <a:t>نمایشگاهی</a:t>
            </a:r>
            <a:r>
              <a:rPr lang="fa-IR" sz="1600" dirty="0" smtClean="0">
                <a:cs typeface="B Titr" pitchFamily="2" charset="-78"/>
              </a:rPr>
              <a:t> </a:t>
            </a:r>
            <a:r>
              <a:rPr lang="fa-IR" sz="1600" dirty="0" smtClean="0">
                <a:cs typeface="B Titr" pitchFamily="2" charset="-78"/>
              </a:rPr>
              <a:t>تقدیم می گردد.</a:t>
            </a:r>
          </a:p>
          <a:p>
            <a:pPr algn="r" rtl="1"/>
            <a:endParaRPr lang="fa-IR" sz="1600" dirty="0" smtClean="0">
              <a:cs typeface="B Titr" pitchFamily="2" charset="-78"/>
            </a:endParaRPr>
          </a:p>
          <a:p>
            <a:pPr algn="r" rtl="1"/>
            <a:endParaRPr lang="fa-IR" sz="1600" dirty="0" smtClean="0">
              <a:cs typeface="B Titr" pitchFamily="2" charset="-78"/>
            </a:endParaRPr>
          </a:p>
          <a:p>
            <a:pPr algn="r" rtl="1"/>
            <a:r>
              <a:rPr lang="fa-IR" sz="1600" dirty="0" smtClean="0">
                <a:cs typeface="B Titr" pitchFamily="2" charset="-78"/>
              </a:rPr>
              <a:t>امید است با استعانت از حضرت حق و رهنمودها وبیانات مقام معظم رهبری </a:t>
            </a:r>
            <a:r>
              <a:rPr lang="fa-IR" sz="900" dirty="0" smtClean="0">
                <a:cs typeface="B Titr" pitchFamily="2" charset="-78"/>
              </a:rPr>
              <a:t>(مد ظله العالی) ، </a:t>
            </a:r>
            <a:r>
              <a:rPr lang="fa-IR" sz="1600" dirty="0" smtClean="0">
                <a:cs typeface="B Titr" pitchFamily="2" charset="-78"/>
              </a:rPr>
              <a:t>جوانان عزیز درجهت پویایی و نوشوندگی </a:t>
            </a:r>
            <a:r>
              <a:rPr lang="fa-IR" sz="1600" dirty="0" smtClean="0">
                <a:cs typeface="B Titr" pitchFamily="2" charset="-78"/>
              </a:rPr>
              <a:t>برنامه </a:t>
            </a:r>
            <a:r>
              <a:rPr lang="fa-IR" sz="1600" smtClean="0">
                <a:cs typeface="B Titr" pitchFamily="2" charset="-78"/>
              </a:rPr>
              <a:t>های خودحرکت </a:t>
            </a:r>
            <a:r>
              <a:rPr lang="fa-IR" sz="1600" dirty="0" smtClean="0">
                <a:cs typeface="B Titr" pitchFamily="2" charset="-78"/>
              </a:rPr>
              <a:t>کرده و روز به روز، همه مورد تایید حضرت صاحب الزمان (عج) قرار گیریم. </a:t>
            </a:r>
            <a:r>
              <a:rPr lang="fa-IR" sz="1200" dirty="0" smtClean="0">
                <a:cs typeface="B Titr" pitchFamily="2" charset="-78"/>
              </a:rPr>
              <a:t>ان شاء الله</a:t>
            </a:r>
            <a:endParaRPr lang="fa-IR" sz="1600" dirty="0" smtClean="0">
              <a:cs typeface="B Titr" pitchFamily="2" charset="-78"/>
            </a:endParaRPr>
          </a:p>
          <a:p>
            <a:pPr algn="r" rtl="1"/>
            <a:endParaRPr lang="fa-IR" dirty="0" smtClean="0"/>
          </a:p>
          <a:p>
            <a:pPr algn="r" rtl="1"/>
            <a:r>
              <a:rPr lang="fa-IR" sz="1200" dirty="0" smtClean="0">
                <a:cs typeface="B Titr" pitchFamily="2" charset="-78"/>
              </a:rPr>
              <a:t>                                                                                                                      التماس دعا ـ  گنجینه بیانات</a:t>
            </a:r>
            <a:endParaRPr lang="en-US" sz="1200" dirty="0" smtClean="0">
              <a:cs typeface="B Titr" pitchFamily="2" charset="-78"/>
            </a:endParaRPr>
          </a:p>
        </p:txBody>
      </p:sp>
      <p:pic>
        <p:nvPicPr>
          <p:cNvPr id="8" name="Picture 7" descr="آرم نور هدایت.jpg"/>
          <p:cNvPicPr>
            <a:picLocks noChangeAspect="1"/>
          </p:cNvPicPr>
          <p:nvPr/>
        </p:nvPicPr>
        <p:blipFill>
          <a:blip r:embed="rId3" cstate="print"/>
          <a:stretch>
            <a:fillRect/>
          </a:stretch>
        </p:blipFill>
        <p:spPr>
          <a:xfrm>
            <a:off x="4038600" y="5867400"/>
            <a:ext cx="838200" cy="772565"/>
          </a:xfrm>
          <a:prstGeom prst="rect">
            <a:avLst/>
          </a:prstGeom>
        </p:spPr>
      </p:pic>
      <p:pic>
        <p:nvPicPr>
          <p:cNvPr id="6" name="Picture 5"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9" name="Picture 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0" name="Picture 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11" name="Group 10"/>
          <p:cNvGrpSpPr/>
          <p:nvPr/>
        </p:nvGrpSpPr>
        <p:grpSpPr>
          <a:xfrm>
            <a:off x="685800" y="1295400"/>
            <a:ext cx="1752600" cy="2133600"/>
            <a:chOff x="1447800" y="228600"/>
            <a:chExt cx="2438400" cy="3048000"/>
          </a:xfrm>
        </p:grpSpPr>
        <p:pic>
          <p:nvPicPr>
            <p:cNvPr id="12" name="Picture 11"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3" name="Picture 12"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4" name="Picture 13"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228600" y="3241965"/>
            <a:ext cx="8610600" cy="2739211"/>
          </a:xfrm>
          <a:prstGeom prst="rect">
            <a:avLst/>
          </a:prstGeom>
        </p:spPr>
        <p:txBody>
          <a:bodyPr wrap="square">
            <a:spAutoFit/>
          </a:bodyPr>
          <a:lstStyle/>
          <a:p>
            <a:pPr algn="justLow" rtl="1"/>
            <a:r>
              <a:rPr lang="en-US" dirty="0" smtClean="0">
                <a:solidFill>
                  <a:srgbClr val="0000FF"/>
                </a:solidFill>
                <a:cs typeface="B Titr" pitchFamily="2" charset="-78"/>
              </a:rPr>
              <a:t> </a:t>
            </a:r>
            <a:r>
              <a:rPr lang="ar-SA" sz="2400" dirty="0" smtClean="0">
                <a:solidFill>
                  <a:srgbClr val="0000FF"/>
                </a:solidFill>
                <a:cs typeface="B Titr" pitchFamily="2" charset="-78"/>
              </a:rPr>
              <a:t>جنگ تحميلى </a:t>
            </a:r>
            <a:r>
              <a:rPr lang="ar-SA" sz="2400" dirty="0" smtClean="0">
                <a:cs typeface="B Titr" pitchFamily="2" charset="-78"/>
              </a:rPr>
              <a:t>را دشمن براى خاموش كردن انقلاب به راه انداخت، اما همين جنگ تحميلى باعث شعله‏ورتر شدن نيروى انقلاب و روحيه‏ى انقلاب شد</a:t>
            </a:r>
            <a:r>
              <a:rPr lang="en-US" sz="2400" dirty="0" smtClean="0">
                <a:cs typeface="B Titr" pitchFamily="2" charset="-78"/>
              </a:rPr>
              <a:t>. </a:t>
            </a:r>
            <a:r>
              <a:rPr lang="ar-SA" sz="2400" dirty="0" smtClean="0">
                <a:solidFill>
                  <a:srgbClr val="FF0000"/>
                </a:solidFill>
                <a:cs typeface="B Titr" pitchFamily="2" charset="-78"/>
              </a:rPr>
              <a:t>اين جوانهاى عزيز </a:t>
            </a:r>
            <a:r>
              <a:rPr lang="ar-SA" sz="2400" dirty="0" smtClean="0">
                <a:cs typeface="B Titr" pitchFamily="2" charset="-78"/>
              </a:rPr>
              <a:t>در ميدانهاى جنگ، عظمت خودشان را بازيافتند؛ چشمه‏هاى درونى استعداد، در دلهاى پاك و منور آنها جوشيد؛ از آنها در </a:t>
            </a:r>
            <a:r>
              <a:rPr lang="ar-SA" sz="2400" dirty="0" smtClean="0">
                <a:solidFill>
                  <a:srgbClr val="FF0000"/>
                </a:solidFill>
                <a:cs typeface="B Titr" pitchFamily="2" charset="-78"/>
              </a:rPr>
              <a:t>سنين جوانى</a:t>
            </a:r>
            <a:r>
              <a:rPr lang="ar-SA" sz="2400" dirty="0" smtClean="0">
                <a:cs typeface="B Titr" pitchFamily="2" charset="-78"/>
              </a:rPr>
              <a:t>، </a:t>
            </a:r>
            <a:r>
              <a:rPr lang="ar-SA" sz="2400" dirty="0" smtClean="0">
                <a:solidFill>
                  <a:srgbClr val="FF0000"/>
                </a:solidFill>
                <a:cs typeface="B Titr" pitchFamily="2" charset="-78"/>
              </a:rPr>
              <a:t>سردارانى بزرگ</a:t>
            </a:r>
            <a:r>
              <a:rPr lang="ar-SA" sz="2400" dirty="0" smtClean="0">
                <a:cs typeface="B Titr" pitchFamily="2" charset="-78"/>
              </a:rPr>
              <a:t>، مجاهدانى نستوه، مردانى داراى تدبير و متفكر ساخت كه نظام جمهورى اسلامى تا هميشه‏ى هميشه به اين </a:t>
            </a:r>
            <a:r>
              <a:rPr lang="ar-SA" sz="2400" dirty="0" smtClean="0">
                <a:solidFill>
                  <a:srgbClr val="FF0000"/>
                </a:solidFill>
                <a:cs typeface="B Titr" pitchFamily="2" charset="-78"/>
              </a:rPr>
              <a:t>جوانان</a:t>
            </a:r>
            <a:r>
              <a:rPr lang="ar-SA" sz="2400" dirty="0" smtClean="0">
                <a:cs typeface="B Titr" pitchFamily="2" charset="-78"/>
              </a:rPr>
              <a:t> و به رفتار آنها بدهكار است</a:t>
            </a:r>
            <a:r>
              <a:rPr lang="en-US" sz="2400" dirty="0" smtClean="0">
                <a:cs typeface="B Titr" pitchFamily="2" charset="-78"/>
              </a:rPr>
              <a:t>.</a:t>
            </a:r>
            <a:br>
              <a:rPr lang="en-US" sz="2400" dirty="0" smtClean="0">
                <a:cs typeface="B Titr" pitchFamily="2" charset="-78"/>
              </a:rPr>
            </a:br>
            <a:r>
              <a:rPr lang="fa-IR" sz="2400" dirty="0" smtClean="0">
                <a:cs typeface="B Titr" pitchFamily="2" charset="-78"/>
              </a:rPr>
              <a:t>     </a:t>
            </a:r>
            <a:r>
              <a:rPr lang="en-US" sz="2400" dirty="0" smtClean="0">
                <a:cs typeface="B Titr" pitchFamily="2" charset="-78"/>
              </a:rPr>
              <a:t> </a:t>
            </a:r>
            <a:r>
              <a:rPr lang="ar-SA" sz="2800" dirty="0" smtClean="0">
                <a:solidFill>
                  <a:srgbClr val="7030A0"/>
                </a:solidFill>
                <a:cs typeface="B Titr" pitchFamily="2" charset="-78"/>
              </a:rPr>
              <a:t>شما دنباله‏روان آن عزيزانيد؛ جايگزينان آن رهروان مقدميد.</a:t>
            </a:r>
            <a:endParaRPr lang="en-US" sz="2400" dirty="0">
              <a:solidFill>
                <a:srgbClr val="7030A0"/>
              </a:solidFill>
              <a:cs typeface="B Titr"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324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2971800"/>
            <a:ext cx="8153400" cy="3600986"/>
          </a:xfrm>
          <a:prstGeom prst="rect">
            <a:avLst/>
          </a:prstGeom>
        </p:spPr>
        <p:txBody>
          <a:bodyPr wrap="square">
            <a:spAutoFit/>
          </a:bodyPr>
          <a:lstStyle/>
          <a:p>
            <a:pPr algn="r" rtl="1"/>
            <a:r>
              <a:rPr lang="ar-SA" sz="2400" dirty="0" smtClean="0">
                <a:cs typeface="B Titr" pitchFamily="2" charset="-78"/>
              </a:rPr>
              <a:t>من به </a:t>
            </a:r>
            <a:r>
              <a:rPr lang="ar-SA" sz="2400" dirty="0" smtClean="0">
                <a:solidFill>
                  <a:srgbClr val="0000FF"/>
                </a:solidFill>
                <a:cs typeface="B Titr" pitchFamily="2" charset="-78"/>
              </a:rPr>
              <a:t>شما جوانها </a:t>
            </a:r>
            <a:r>
              <a:rPr lang="ar-SA" sz="2400" dirty="0" smtClean="0">
                <a:cs typeface="B Titr" pitchFamily="2" charset="-78"/>
              </a:rPr>
              <a:t>عرض مي</a:t>
            </a:r>
            <a:r>
              <a:rPr lang="fa-IR" sz="2400" dirty="0" smtClean="0">
                <a:cs typeface="B Titr" pitchFamily="2" charset="-78"/>
              </a:rPr>
              <a:t> </a:t>
            </a:r>
            <a:r>
              <a:rPr lang="ar-SA" sz="2400" dirty="0" smtClean="0">
                <a:cs typeface="B Titr" pitchFamily="2" charset="-78"/>
              </a:rPr>
              <a:t>كنم: </a:t>
            </a:r>
            <a:endParaRPr lang="fa-IR" sz="2400" dirty="0" smtClean="0">
              <a:cs typeface="B Titr" pitchFamily="2" charset="-78"/>
            </a:endParaRPr>
          </a:p>
          <a:p>
            <a:pPr algn="r" rtl="1"/>
            <a:r>
              <a:rPr lang="ar-SA" sz="2000" dirty="0" smtClean="0">
                <a:cs typeface="B Titr" pitchFamily="2" charset="-78"/>
              </a:rPr>
              <a:t>جوانهاى عزيز</a:t>
            </a:r>
            <a:r>
              <a:rPr lang="en-US" sz="2000" dirty="0" smtClean="0">
                <a:cs typeface="B Titr" pitchFamily="2" charset="-78"/>
              </a:rPr>
              <a:t>! </a:t>
            </a:r>
            <a:r>
              <a:rPr lang="ar-SA" sz="2000" dirty="0" smtClean="0">
                <a:solidFill>
                  <a:srgbClr val="FF0000"/>
                </a:solidFill>
                <a:cs typeface="B Titr" pitchFamily="2" charset="-78"/>
              </a:rPr>
              <a:t>مملكت مال شماست</a:t>
            </a:r>
            <a:r>
              <a:rPr lang="ar-SA" sz="2000" dirty="0" smtClean="0">
                <a:cs typeface="B Titr" pitchFamily="2" charset="-78"/>
              </a:rPr>
              <a:t>، </a:t>
            </a:r>
            <a:r>
              <a:rPr lang="ar-SA" sz="2000" dirty="0" smtClean="0">
                <a:solidFill>
                  <a:srgbClr val="FF0000"/>
                </a:solidFill>
                <a:cs typeface="B Titr" pitchFamily="2" charset="-78"/>
              </a:rPr>
              <a:t>اين كشور مال شماست</a:t>
            </a:r>
            <a:r>
              <a:rPr lang="ar-SA" sz="2000" dirty="0" smtClean="0">
                <a:cs typeface="B Titr" pitchFamily="2" charset="-78"/>
              </a:rPr>
              <a:t>، </a:t>
            </a:r>
            <a:r>
              <a:rPr lang="ar-SA" sz="2000" dirty="0" smtClean="0">
                <a:solidFill>
                  <a:srgbClr val="FF0000"/>
                </a:solidFill>
                <a:cs typeface="B Titr" pitchFamily="2" charset="-78"/>
              </a:rPr>
              <a:t>اين تاريخ مال شماست</a:t>
            </a:r>
            <a:r>
              <a:rPr lang="ar-SA" sz="2000" dirty="0" smtClean="0">
                <a:cs typeface="B Titr" pitchFamily="2" charset="-78"/>
              </a:rPr>
              <a:t>. سهم ما انجام گرفت. آن مقدارى كه نسل ما و مجموعه‌ى امثال ماها بلد بودند - آن مقدارى كه خدا توفيق داد</a:t>
            </a:r>
            <a:r>
              <a:rPr lang="en-US" sz="2000" dirty="0" smtClean="0">
                <a:cs typeface="B Titr" pitchFamily="2" charset="-78"/>
              </a:rPr>
              <a:t> - </a:t>
            </a:r>
            <a:r>
              <a:rPr lang="ar-SA" sz="2000" dirty="0" smtClean="0">
                <a:cs typeface="B Titr" pitchFamily="2" charset="-78"/>
              </a:rPr>
              <a:t>انجام دادند.</a:t>
            </a:r>
            <a:endParaRPr lang="fa-IR" sz="2000" dirty="0" smtClean="0">
              <a:cs typeface="B Titr" pitchFamily="2" charset="-78"/>
            </a:endParaRPr>
          </a:p>
          <a:p>
            <a:pPr algn="ctr" rtl="1"/>
            <a:r>
              <a:rPr lang="ar-SA" sz="2000" dirty="0" smtClean="0">
                <a:solidFill>
                  <a:srgbClr val="7030A0"/>
                </a:solidFill>
                <a:cs typeface="B Titr" pitchFamily="2" charset="-78"/>
              </a:rPr>
              <a:t> </a:t>
            </a:r>
            <a:r>
              <a:rPr lang="ar-SA" sz="2400" dirty="0" smtClean="0">
                <a:solidFill>
                  <a:srgbClr val="7030A0"/>
                </a:solidFill>
                <a:cs typeface="B Titr" pitchFamily="2" charset="-78"/>
              </a:rPr>
              <a:t>امروز كشور تحويل شماست، مال شماست</a:t>
            </a:r>
            <a:r>
              <a:rPr lang="ar-SA" sz="2000" dirty="0" smtClean="0">
                <a:solidFill>
                  <a:srgbClr val="7030A0"/>
                </a:solidFill>
                <a:cs typeface="B Titr" pitchFamily="2" charset="-78"/>
              </a:rPr>
              <a:t>. </a:t>
            </a:r>
            <a:endParaRPr lang="fa-IR" sz="2000" dirty="0" smtClean="0">
              <a:solidFill>
                <a:srgbClr val="7030A0"/>
              </a:solidFill>
              <a:cs typeface="B Titr" pitchFamily="2" charset="-78"/>
            </a:endParaRPr>
          </a:p>
          <a:p>
            <a:pPr algn="r" rtl="1"/>
            <a:r>
              <a:rPr lang="ar-SA" sz="2000" dirty="0" smtClean="0">
                <a:solidFill>
                  <a:srgbClr val="FF0000"/>
                </a:solidFill>
                <a:cs typeface="B Titr" pitchFamily="2" charset="-78"/>
              </a:rPr>
              <a:t>هم امروز مال شماست، هم فردا مال شماست</a:t>
            </a:r>
            <a:r>
              <a:rPr lang="ar-SA" sz="2000" dirty="0" smtClean="0">
                <a:cs typeface="B Titr" pitchFamily="2" charset="-78"/>
              </a:rPr>
              <a:t>. </a:t>
            </a:r>
            <a:r>
              <a:rPr lang="ar-SA" sz="2000" dirty="0" smtClean="0">
                <a:solidFill>
                  <a:srgbClr val="0000FF"/>
                </a:solidFill>
                <a:cs typeface="B Titr" pitchFamily="2" charset="-78"/>
              </a:rPr>
              <a:t>اين كشور را بايد محكم نگه داريد؛ با اراده‌ى مستحكم. </a:t>
            </a:r>
            <a:endParaRPr lang="fa-IR" sz="2000" dirty="0" smtClean="0">
              <a:solidFill>
                <a:srgbClr val="0000FF"/>
              </a:solidFill>
              <a:cs typeface="B Titr" pitchFamily="2" charset="-78"/>
            </a:endParaRPr>
          </a:p>
          <a:p>
            <a:pPr algn="r" rtl="1"/>
            <a:r>
              <a:rPr lang="ar-SA" sz="2000" dirty="0" smtClean="0">
                <a:cs typeface="B Titr" pitchFamily="2" charset="-78"/>
              </a:rPr>
              <a:t>اين كشور با عزم و اراده‌ى مستحكم شما كه از ايمان دينى برخاسته باشد، ميتواند روزبه‌روز مقتدرتر بشود. </a:t>
            </a:r>
            <a:r>
              <a:rPr lang="ar-SA" sz="2000" dirty="0" smtClean="0">
                <a:solidFill>
                  <a:srgbClr val="0000FF"/>
                </a:solidFill>
                <a:cs typeface="B Titr" pitchFamily="2" charset="-78"/>
              </a:rPr>
              <a:t>بايد كشورتان را به جائى برسانيد كه كسى جرأت نكند تهديد كند</a:t>
            </a:r>
            <a:r>
              <a:rPr lang="ar-SA" sz="2000" dirty="0" smtClean="0">
                <a:cs typeface="B Titr" pitchFamily="2" charset="-78"/>
              </a:rPr>
              <a:t>.</a:t>
            </a:r>
            <a:endParaRPr lang="fa-IR" sz="2000" dirty="0" smtClean="0">
              <a:cs typeface="B Titr" pitchFamily="2" charset="-78"/>
            </a:endParaRPr>
          </a:p>
          <a:p>
            <a:pPr algn="ctr" rtl="1"/>
            <a:r>
              <a:rPr lang="ar-SA" sz="2000" dirty="0" smtClean="0">
                <a:cs typeface="B Titr" pitchFamily="2" charset="-78"/>
              </a:rPr>
              <a:t> اين در گرو عزم و اراده‌ى شماست</a:t>
            </a:r>
            <a:r>
              <a:rPr lang="en-US" sz="2000" dirty="0" smtClean="0">
                <a:cs typeface="B Titr" pitchFamily="2" charset="-78"/>
              </a:rPr>
              <a:t>.</a:t>
            </a:r>
            <a:br>
              <a:rPr lang="en-US" sz="2000" dirty="0" smtClean="0">
                <a:cs typeface="B Titr" pitchFamily="2" charset="-78"/>
              </a:rPr>
            </a:b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91000" y="1905000"/>
            <a:ext cx="4495800" cy="446768"/>
          </a:xfrm>
          <a:prstGeom prst="rect">
            <a:avLst/>
          </a:prstGeom>
          <a:ln>
            <a:noFill/>
          </a:ln>
        </p:spPr>
        <p:txBody>
          <a:bodyPr lIns="91418" tIns="45710" rIns="91418" bIns="45710" anchor="ctr">
            <a:normAutofit/>
          </a:bodyPr>
          <a:lstStyle/>
          <a:p>
            <a:pPr marL="760775" indent="-760775" algn="r" defTabSz="914180" rtl="1">
              <a:defRPr/>
            </a:pPr>
            <a:r>
              <a:rPr lang="ar-SA" altLang="zh-CN" sz="1400" dirty="0" smtClean="0">
                <a:solidFill>
                  <a:srgbClr val="0000FF"/>
                </a:solidFill>
                <a:latin typeface="+mj-lt"/>
                <a:ea typeface="+mj-ea"/>
                <a:cs typeface="B Titr" pitchFamily="2" charset="-78"/>
              </a:rPr>
              <a:t>ديدار</a:t>
            </a:r>
            <a:r>
              <a:rPr lang="fa-IR" altLang="zh-CN" sz="1400" dirty="0" smtClean="0">
                <a:solidFill>
                  <a:srgbClr val="0000FF"/>
                </a:solidFill>
                <a:latin typeface="+mj-lt"/>
                <a:ea typeface="+mj-ea"/>
                <a:cs typeface="B Titr" pitchFamily="2" charset="-78"/>
              </a:rPr>
              <a:t> </a:t>
            </a:r>
            <a:r>
              <a:rPr lang="ar-SA" sz="1400" dirty="0" smtClean="0">
                <a:solidFill>
                  <a:srgbClr val="0000FF"/>
                </a:solidFill>
                <a:cs typeface="B Titr" pitchFamily="2" charset="-78"/>
              </a:rPr>
              <a:t>جوانان، دانشجويان، دانش‌آموزان و خانواده‌هاى معظم شهيدان</a:t>
            </a:r>
            <a:endParaRPr lang="en-US" sz="12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295400" y="533400"/>
            <a:ext cx="2923310" cy="3650676"/>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1066800" y="3048000"/>
            <a:ext cx="7335663" cy="2554545"/>
          </a:xfrm>
          <a:prstGeom prst="rect">
            <a:avLst/>
          </a:prstGeom>
        </p:spPr>
        <p:txBody>
          <a:bodyPr wrap="none">
            <a:spAutoFit/>
          </a:bodyPr>
          <a:lstStyle/>
          <a:p>
            <a:pPr algn="r" rtl="1"/>
            <a:r>
              <a:rPr lang="ar-SA" sz="8000" dirty="0" smtClean="0">
                <a:solidFill>
                  <a:srgbClr val="FF0000"/>
                </a:solidFill>
                <a:cs typeface="B Titr" pitchFamily="2" charset="-78"/>
              </a:rPr>
              <a:t>جوانها</a:t>
            </a:r>
            <a:r>
              <a:rPr lang="ar-SA" sz="8000" dirty="0" smtClean="0">
                <a:cs typeface="B Titr" pitchFamily="2" charset="-78"/>
              </a:rPr>
              <a:t> </a:t>
            </a:r>
            <a:endParaRPr lang="fa-IR" sz="8000" dirty="0" smtClean="0">
              <a:cs typeface="B Titr" pitchFamily="2" charset="-78"/>
            </a:endParaRPr>
          </a:p>
          <a:p>
            <a:pPr algn="r" rtl="1"/>
            <a:r>
              <a:rPr lang="ar-SA" sz="8000" u="sng" dirty="0" smtClean="0">
                <a:cs typeface="B Titr" pitchFamily="2" charset="-78"/>
              </a:rPr>
              <a:t>بايد</a:t>
            </a:r>
            <a:r>
              <a:rPr lang="ar-SA" sz="8000" dirty="0" smtClean="0">
                <a:cs typeface="B Titr" pitchFamily="2" charset="-78"/>
              </a:rPr>
              <a:t> به </a:t>
            </a:r>
            <a:r>
              <a:rPr lang="ar-SA" sz="8000" dirty="0" smtClean="0">
                <a:solidFill>
                  <a:srgbClr val="0000FF"/>
                </a:solidFill>
                <a:cs typeface="B Titr" pitchFamily="2" charset="-78"/>
              </a:rPr>
              <a:t>علم</a:t>
            </a:r>
            <a:r>
              <a:rPr lang="ar-SA" sz="8000" dirty="0" smtClean="0">
                <a:cs typeface="B Titr" pitchFamily="2" charset="-78"/>
              </a:rPr>
              <a:t> بپردازند</a:t>
            </a:r>
            <a:r>
              <a:rPr lang="ar-SA" sz="4000" dirty="0" smtClean="0">
                <a:cs typeface="B Titr" pitchFamily="2" charset="-78"/>
              </a:rPr>
              <a:t>.</a:t>
            </a:r>
            <a:endParaRPr lang="en-US" sz="8000" dirty="0">
              <a:cs typeface="B Titr"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74070" y="3064371"/>
            <a:ext cx="8153400" cy="3046988"/>
          </a:xfrm>
          <a:prstGeom prst="rect">
            <a:avLst/>
          </a:prstGeom>
        </p:spPr>
        <p:txBody>
          <a:bodyPr wrap="square">
            <a:spAutoFit/>
          </a:bodyPr>
          <a:lstStyle/>
          <a:p>
            <a:pPr algn="r" rtl="1"/>
            <a:r>
              <a:rPr lang="ar-SA" sz="3200" dirty="0" smtClean="0">
                <a:solidFill>
                  <a:srgbClr val="0000FF"/>
                </a:solidFill>
                <a:cs typeface="B Titr" pitchFamily="2" charset="-78"/>
              </a:rPr>
              <a:t>بارها </a:t>
            </a:r>
            <a:r>
              <a:rPr lang="ar-SA" sz="3200" dirty="0" smtClean="0">
                <a:cs typeface="B Titr" pitchFamily="2" charset="-78"/>
              </a:rPr>
              <a:t>من گفته‌ام، </a:t>
            </a:r>
            <a:r>
              <a:rPr lang="ar-SA" sz="3200" dirty="0" smtClean="0">
                <a:solidFill>
                  <a:srgbClr val="FF0000"/>
                </a:solidFill>
                <a:cs typeface="B Titr" pitchFamily="2" charset="-78"/>
              </a:rPr>
              <a:t>باز هم تكرار مي</a:t>
            </a:r>
            <a:r>
              <a:rPr lang="fa-IR" sz="3200" dirty="0" smtClean="0">
                <a:solidFill>
                  <a:srgbClr val="FF0000"/>
                </a:solidFill>
                <a:cs typeface="B Titr" pitchFamily="2" charset="-78"/>
              </a:rPr>
              <a:t> </a:t>
            </a:r>
            <a:r>
              <a:rPr lang="ar-SA" sz="3200" dirty="0" smtClean="0">
                <a:solidFill>
                  <a:srgbClr val="FF0000"/>
                </a:solidFill>
                <a:cs typeface="B Titr" pitchFamily="2" charset="-78"/>
              </a:rPr>
              <a:t>كنم</a:t>
            </a:r>
            <a:r>
              <a:rPr lang="ar-SA" sz="3200" dirty="0" smtClean="0">
                <a:cs typeface="B Titr" pitchFamily="2" charset="-78"/>
              </a:rPr>
              <a:t>:</a:t>
            </a:r>
            <a:endParaRPr lang="fa-IR" sz="3200" dirty="0" smtClean="0">
              <a:cs typeface="B Titr" pitchFamily="2" charset="-78"/>
            </a:endParaRPr>
          </a:p>
          <a:p>
            <a:pPr algn="r" rtl="1"/>
            <a:r>
              <a:rPr lang="ar-SA" sz="3200" dirty="0" smtClean="0">
                <a:cs typeface="B Titr" pitchFamily="2" charset="-78"/>
              </a:rPr>
              <a:t> اقتدار حقيقى يك ملت در گرو </a:t>
            </a:r>
            <a:r>
              <a:rPr lang="ar-SA" sz="3200" dirty="0" smtClean="0">
                <a:solidFill>
                  <a:srgbClr val="FF0000"/>
                </a:solidFill>
                <a:cs typeface="B Titr" pitchFamily="2" charset="-78"/>
              </a:rPr>
              <a:t>علم</a:t>
            </a:r>
            <a:r>
              <a:rPr lang="ar-SA" sz="3200" dirty="0" smtClean="0">
                <a:cs typeface="B Titr" pitchFamily="2" charset="-78"/>
              </a:rPr>
              <a:t> است.</a:t>
            </a:r>
            <a:endParaRPr lang="fa-IR" sz="3200" dirty="0" smtClean="0">
              <a:cs typeface="B Titr" pitchFamily="2" charset="-78"/>
            </a:endParaRPr>
          </a:p>
          <a:p>
            <a:pPr algn="r" rtl="1"/>
            <a:r>
              <a:rPr lang="ar-SA" sz="3200" dirty="0" smtClean="0">
                <a:solidFill>
                  <a:srgbClr val="FF0000"/>
                </a:solidFill>
                <a:cs typeface="B Titr" pitchFamily="2" charset="-78"/>
              </a:rPr>
              <a:t> علم </a:t>
            </a:r>
            <a:r>
              <a:rPr lang="ar-SA" sz="3200" dirty="0" smtClean="0">
                <a:cs typeface="B Titr" pitchFamily="2" charset="-78"/>
              </a:rPr>
              <a:t>است كه بقيه‌ى منابع و مايه‌هاى اقتدار را به كشور ارزانى ميدارد. </a:t>
            </a:r>
            <a:endParaRPr lang="fa-IR" sz="3200" dirty="0" smtClean="0">
              <a:cs typeface="B Titr" pitchFamily="2" charset="-78"/>
            </a:endParaRPr>
          </a:p>
          <a:p>
            <a:pPr algn="r" rtl="1"/>
            <a:r>
              <a:rPr lang="ar-SA" sz="3200" dirty="0" smtClean="0">
                <a:solidFill>
                  <a:srgbClr val="FF0000"/>
                </a:solidFill>
                <a:cs typeface="B Titr" pitchFamily="2" charset="-78"/>
              </a:rPr>
              <a:t>از علم غفلت نكنيد</a:t>
            </a:r>
            <a:r>
              <a:rPr lang="ar-SA" sz="3200" dirty="0" smtClean="0">
                <a:cs typeface="B Titr" pitchFamily="2" charset="-78"/>
              </a:rPr>
              <a:t>؛ چه دانش‌آموزتان، چه دانشجوتان؛ در هر رتبه‌اى كه هستيد.</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324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3124200"/>
            <a:ext cx="8229600" cy="3046988"/>
          </a:xfrm>
          <a:prstGeom prst="rect">
            <a:avLst/>
          </a:prstGeom>
        </p:spPr>
        <p:txBody>
          <a:bodyPr wrap="square">
            <a:spAutoFit/>
          </a:bodyPr>
          <a:lstStyle/>
          <a:p>
            <a:pPr algn="r"/>
            <a:r>
              <a:rPr lang="ar-SA" sz="2400" dirty="0" smtClean="0">
                <a:cs typeface="B Titr" pitchFamily="2" charset="-78"/>
              </a:rPr>
              <a:t>مسئله‌ى </a:t>
            </a:r>
            <a:r>
              <a:rPr lang="ar-SA" sz="3200" dirty="0" smtClean="0">
                <a:solidFill>
                  <a:srgbClr val="FF0000"/>
                </a:solidFill>
                <a:cs typeface="B Titr" pitchFamily="2" charset="-78"/>
              </a:rPr>
              <a:t>علم</a:t>
            </a:r>
            <a:r>
              <a:rPr lang="ar-SA" sz="2400" dirty="0" smtClean="0">
                <a:cs typeface="B Titr" pitchFamily="2" charset="-78"/>
              </a:rPr>
              <a:t>، مسئله‌ى تحقيق، مسئله‌ى مهمى است </a:t>
            </a:r>
            <a:r>
              <a:rPr lang="ar-SA" sz="3200" dirty="0" smtClean="0">
                <a:solidFill>
                  <a:srgbClr val="FF0000"/>
                </a:solidFill>
                <a:cs typeface="B Titr" pitchFamily="2" charset="-78"/>
              </a:rPr>
              <a:t>در كنار انگيزه‌ى دينى</a:t>
            </a:r>
            <a:r>
              <a:rPr lang="ar-SA" sz="2400" dirty="0" smtClean="0">
                <a:cs typeface="B Titr" pitchFamily="2" charset="-78"/>
              </a:rPr>
              <a:t>. </a:t>
            </a:r>
            <a:endParaRPr lang="fa-IR" sz="2400" dirty="0" smtClean="0">
              <a:cs typeface="B Titr" pitchFamily="2" charset="-78"/>
            </a:endParaRPr>
          </a:p>
          <a:p>
            <a:pPr algn="r"/>
            <a:r>
              <a:rPr lang="ar-SA" sz="3200" dirty="0" smtClean="0">
                <a:solidFill>
                  <a:srgbClr val="0000FF"/>
                </a:solidFill>
                <a:cs typeface="B Titr" pitchFamily="2" charset="-78"/>
              </a:rPr>
              <a:t>دين خيلى باارزش است</a:t>
            </a:r>
            <a:r>
              <a:rPr lang="ar-SA" sz="2400" dirty="0" smtClean="0">
                <a:cs typeface="B Titr" pitchFamily="2" charset="-78"/>
              </a:rPr>
              <a:t>. دين فقط براى آباد كردن </a:t>
            </a:r>
            <a:r>
              <a:rPr lang="ar-SA" sz="2400" dirty="0" smtClean="0">
                <a:solidFill>
                  <a:srgbClr val="0000FF"/>
                </a:solidFill>
                <a:cs typeface="B Titr" pitchFamily="2" charset="-78"/>
              </a:rPr>
              <a:t>آخرت</a:t>
            </a:r>
            <a:r>
              <a:rPr lang="ar-SA" sz="2400" dirty="0" smtClean="0">
                <a:cs typeface="B Titr" pitchFamily="2" charset="-78"/>
              </a:rPr>
              <a:t> نيست، </a:t>
            </a:r>
            <a:endParaRPr lang="fa-IR" sz="2400" dirty="0" smtClean="0">
              <a:cs typeface="B Titr" pitchFamily="2" charset="-78"/>
            </a:endParaRPr>
          </a:p>
          <a:p>
            <a:pPr algn="r" rtl="1"/>
            <a:r>
              <a:rPr lang="ar-SA" sz="2400" dirty="0" smtClean="0">
                <a:cs typeface="B Titr" pitchFamily="2" charset="-78"/>
              </a:rPr>
              <a:t>دين </a:t>
            </a:r>
            <a:r>
              <a:rPr lang="ar-SA" sz="2400" dirty="0" smtClean="0">
                <a:solidFill>
                  <a:srgbClr val="0000FF"/>
                </a:solidFill>
                <a:cs typeface="B Titr" pitchFamily="2" charset="-78"/>
              </a:rPr>
              <a:t>دنيا</a:t>
            </a:r>
            <a:r>
              <a:rPr lang="ar-SA" sz="2400" dirty="0" smtClean="0">
                <a:cs typeface="B Titr" pitchFamily="2" charset="-78"/>
              </a:rPr>
              <a:t>ى شما را هم آباد مي</a:t>
            </a:r>
            <a:r>
              <a:rPr lang="fa-IR" sz="2400" dirty="0" smtClean="0">
                <a:cs typeface="B Titr" pitchFamily="2" charset="-78"/>
              </a:rPr>
              <a:t> </a:t>
            </a:r>
            <a:r>
              <a:rPr lang="ar-SA" sz="2400" dirty="0" smtClean="0">
                <a:cs typeface="B Titr" pitchFamily="2" charset="-78"/>
              </a:rPr>
              <a:t>كند.</a:t>
            </a:r>
            <a:r>
              <a:rPr lang="ar-SA" sz="2400" dirty="0" smtClean="0"/>
              <a:t> </a:t>
            </a:r>
            <a:endParaRPr lang="fa-IR" sz="2400" dirty="0" smtClean="0"/>
          </a:p>
          <a:p>
            <a:pPr algn="ctr" rtl="1"/>
            <a:r>
              <a:rPr lang="ar-SA" sz="2400" dirty="0" smtClean="0">
                <a:solidFill>
                  <a:srgbClr val="FF0000"/>
                </a:solidFill>
                <a:cs typeface="B Titr" pitchFamily="2" charset="-78"/>
              </a:rPr>
              <a:t>دين</a:t>
            </a:r>
            <a:r>
              <a:rPr lang="ar-SA" sz="2400" dirty="0" smtClean="0">
                <a:cs typeface="B Titr" pitchFamily="2" charset="-78"/>
              </a:rPr>
              <a:t> به شما </a:t>
            </a:r>
            <a:r>
              <a:rPr lang="ar-SA" sz="2400" dirty="0" smtClean="0">
                <a:solidFill>
                  <a:srgbClr val="0000FF"/>
                </a:solidFill>
                <a:cs typeface="B Titr" pitchFamily="2" charset="-78"/>
              </a:rPr>
              <a:t>شور و نشاط و طراوت و تازگى </a:t>
            </a:r>
            <a:r>
              <a:rPr lang="ar-SA" sz="2400" dirty="0" smtClean="0">
                <a:cs typeface="B Titr" pitchFamily="2" charset="-78"/>
              </a:rPr>
              <a:t>مي</a:t>
            </a:r>
            <a:r>
              <a:rPr lang="fa-IR" sz="2400" dirty="0" smtClean="0">
                <a:cs typeface="B Titr" pitchFamily="2" charset="-78"/>
              </a:rPr>
              <a:t> </a:t>
            </a:r>
            <a:r>
              <a:rPr lang="ar-SA" sz="2400" dirty="0" smtClean="0">
                <a:cs typeface="B Titr" pitchFamily="2" charset="-78"/>
              </a:rPr>
              <a:t>بخشد</a:t>
            </a:r>
            <a:r>
              <a:rPr lang="en-US" sz="2400" dirty="0" smtClean="0">
                <a:cs typeface="B Titr" pitchFamily="2" charset="-78"/>
              </a:rPr>
              <a:t>. </a:t>
            </a:r>
            <a:r>
              <a:rPr lang="ar-SA" sz="2400" dirty="0" smtClean="0">
                <a:cs typeface="B Titr" pitchFamily="2" charset="-78"/>
              </a:rPr>
              <a:t>دين به شما </a:t>
            </a:r>
            <a:r>
              <a:rPr lang="ar-SA" sz="2400" dirty="0" smtClean="0">
                <a:solidFill>
                  <a:srgbClr val="0000FF"/>
                </a:solidFill>
                <a:cs typeface="B Titr" pitchFamily="2" charset="-78"/>
              </a:rPr>
              <a:t>اين روحيه </a:t>
            </a:r>
            <a:r>
              <a:rPr lang="ar-SA" sz="2400" dirty="0" smtClean="0">
                <a:cs typeface="B Titr" pitchFamily="2" charset="-78"/>
              </a:rPr>
              <a:t>را مي</a:t>
            </a:r>
            <a:r>
              <a:rPr lang="fa-IR" sz="2400" dirty="0" smtClean="0">
                <a:cs typeface="B Titr" pitchFamily="2" charset="-78"/>
              </a:rPr>
              <a:t> </a:t>
            </a:r>
            <a:r>
              <a:rPr lang="ar-SA" sz="2400" dirty="0" smtClean="0">
                <a:cs typeface="B Titr" pitchFamily="2" charset="-78"/>
              </a:rPr>
              <a:t>دهد كه </a:t>
            </a:r>
            <a:r>
              <a:rPr lang="ar-SA" sz="2400" dirty="0" smtClean="0">
                <a:solidFill>
                  <a:srgbClr val="0000FF"/>
                </a:solidFill>
                <a:cs typeface="B Titr" pitchFamily="2" charset="-78"/>
              </a:rPr>
              <a:t>در مقابل چشمتان همه‌ى اين قدرتهاى مادى كوچك بشوند</a:t>
            </a:r>
            <a:r>
              <a:rPr lang="ar-SA" sz="2400" dirty="0" smtClean="0">
                <a:cs typeface="B Titr" pitchFamily="2" charset="-78"/>
              </a:rPr>
              <a:t>، حقير بشوند، تهديد آنها اثر نكند، </a:t>
            </a:r>
            <a:r>
              <a:rPr lang="ar-SA" sz="2400" dirty="0" smtClean="0">
                <a:solidFill>
                  <a:srgbClr val="FF0000"/>
                </a:solidFill>
                <a:cs typeface="B Titr" pitchFamily="2" charset="-78"/>
              </a:rPr>
              <a:t>كار آنها اثر نكند</a:t>
            </a:r>
            <a:r>
              <a:rPr lang="ar-SA" sz="2400" dirty="0" smtClean="0">
                <a:cs typeface="B Titr" pitchFamily="2" charset="-78"/>
              </a:rPr>
              <a:t>. </a:t>
            </a:r>
            <a:endParaRPr lang="fa-IR" sz="2400" dirty="0" smtClean="0">
              <a:cs typeface="B Titr"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3276600"/>
            <a:ext cx="8305800" cy="2554545"/>
          </a:xfrm>
          <a:prstGeom prst="rect">
            <a:avLst/>
          </a:prstGeom>
        </p:spPr>
        <p:txBody>
          <a:bodyPr wrap="square">
            <a:spAutoFit/>
          </a:bodyPr>
          <a:lstStyle/>
          <a:p>
            <a:pPr algn="justLow" rtl="1"/>
            <a:r>
              <a:rPr lang="ar-SA" sz="3200" dirty="0" smtClean="0">
                <a:solidFill>
                  <a:srgbClr val="7030A0"/>
                </a:solidFill>
                <a:cs typeface="B Titr" pitchFamily="2" charset="-78"/>
              </a:rPr>
              <a:t>بدانيد</a:t>
            </a:r>
            <a:r>
              <a:rPr lang="ar-SA" sz="3200" dirty="0" smtClean="0">
                <a:cs typeface="B Titr" pitchFamily="2" charset="-78"/>
              </a:rPr>
              <a:t> </a:t>
            </a:r>
            <a:r>
              <a:rPr lang="ar-SA" sz="3200" dirty="0" smtClean="0">
                <a:solidFill>
                  <a:srgbClr val="FF0000"/>
                </a:solidFill>
                <a:cs typeface="B Titr" pitchFamily="2" charset="-78"/>
              </a:rPr>
              <a:t>پيروزى با شماست</a:t>
            </a:r>
            <a:r>
              <a:rPr lang="ar-SA" sz="3200" dirty="0" smtClean="0">
                <a:cs typeface="B Titr" pitchFamily="2" charset="-78"/>
              </a:rPr>
              <a:t>، </a:t>
            </a:r>
            <a:r>
              <a:rPr lang="ar-SA" sz="3200" dirty="0" smtClean="0">
                <a:solidFill>
                  <a:srgbClr val="FF0000"/>
                </a:solidFill>
                <a:cs typeface="B Titr" pitchFamily="2" charset="-78"/>
              </a:rPr>
              <a:t>نصرت الهى </a:t>
            </a:r>
            <a:r>
              <a:rPr lang="ar-SA" sz="3200" dirty="0" smtClean="0">
                <a:cs typeface="B Titr" pitchFamily="2" charset="-78"/>
              </a:rPr>
              <a:t>با شماست. </a:t>
            </a:r>
            <a:endParaRPr lang="fa-IR" sz="3200" dirty="0" smtClean="0">
              <a:cs typeface="B Titr" pitchFamily="2" charset="-78"/>
            </a:endParaRPr>
          </a:p>
          <a:p>
            <a:pPr algn="justLow" rtl="1"/>
            <a:r>
              <a:rPr lang="ar-SA" sz="3200" dirty="0" smtClean="0">
                <a:cs typeface="B Titr" pitchFamily="2" charset="-78"/>
              </a:rPr>
              <a:t>همين ابرقدرتهاى تهديد كننده - حالا دنباله‌هاى داخلى‌شان كه جاى خود دارند - و مراكز قدرت استكبارى و تهديدها، </a:t>
            </a:r>
            <a:r>
              <a:rPr lang="ar-SA" sz="3200" dirty="0" smtClean="0">
                <a:solidFill>
                  <a:srgbClr val="FF0000"/>
                </a:solidFill>
                <a:cs typeface="B Titr" pitchFamily="2" charset="-78"/>
              </a:rPr>
              <a:t>چاره‌اى جز عقب‌نشينى </a:t>
            </a:r>
            <a:r>
              <a:rPr lang="ar-SA" sz="3200" dirty="0" smtClean="0">
                <a:cs typeface="B Titr" pitchFamily="2" charset="-78"/>
              </a:rPr>
              <a:t>در مقابل يك ملت </a:t>
            </a:r>
            <a:r>
              <a:rPr lang="ar-SA" sz="3200" dirty="0" smtClean="0">
                <a:solidFill>
                  <a:srgbClr val="0000FF"/>
                </a:solidFill>
                <a:cs typeface="B Titr" pitchFamily="2" charset="-78"/>
              </a:rPr>
              <a:t>مقتدر</a:t>
            </a:r>
            <a:r>
              <a:rPr lang="ar-SA" sz="3200" dirty="0" smtClean="0">
                <a:cs typeface="B Titr" pitchFamily="2" charset="-78"/>
              </a:rPr>
              <a:t> </a:t>
            </a:r>
            <a:r>
              <a:rPr lang="ar-SA" sz="3200" dirty="0" smtClean="0">
                <a:solidFill>
                  <a:srgbClr val="0000FF"/>
                </a:solidFill>
                <a:cs typeface="B Titr" pitchFamily="2" charset="-78"/>
              </a:rPr>
              <a:t>و باايمان </a:t>
            </a:r>
            <a:r>
              <a:rPr lang="ar-SA" sz="3200" dirty="0" smtClean="0">
                <a:cs typeface="B Titr" pitchFamily="2" charset="-78"/>
              </a:rPr>
              <a:t>ندارند. </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3276600"/>
            <a:ext cx="8229600" cy="2677656"/>
          </a:xfrm>
          <a:prstGeom prst="rect">
            <a:avLst/>
          </a:prstGeom>
        </p:spPr>
        <p:txBody>
          <a:bodyPr wrap="square">
            <a:spAutoFit/>
          </a:bodyPr>
          <a:lstStyle/>
          <a:p>
            <a:pPr algn="r" rtl="1"/>
            <a:r>
              <a:rPr lang="ar-SA" sz="2400" dirty="0" smtClean="0">
                <a:solidFill>
                  <a:srgbClr val="FF0000"/>
                </a:solidFill>
                <a:cs typeface="B Titr" pitchFamily="2" charset="-78"/>
              </a:rPr>
              <a:t>به خداى متعال اعتماد داشته باشيد</a:t>
            </a:r>
            <a:r>
              <a:rPr lang="ar-SA" sz="2400" dirty="0" smtClean="0">
                <a:cs typeface="B Titr" pitchFamily="2" charset="-78"/>
              </a:rPr>
              <a:t>، </a:t>
            </a:r>
            <a:r>
              <a:rPr lang="ar-SA" sz="2400" dirty="0" smtClean="0">
                <a:solidFill>
                  <a:srgbClr val="FF0000"/>
                </a:solidFill>
                <a:cs typeface="B Titr" pitchFamily="2" charset="-78"/>
              </a:rPr>
              <a:t>حسن ظن </a:t>
            </a:r>
            <a:r>
              <a:rPr lang="ar-SA" sz="2400" dirty="0" smtClean="0">
                <a:cs typeface="B Titr" pitchFamily="2" charset="-78"/>
              </a:rPr>
              <a:t>داشته باشيد.</a:t>
            </a:r>
            <a:endParaRPr lang="fa-IR" sz="2400" dirty="0" smtClean="0">
              <a:cs typeface="B Titr" pitchFamily="2" charset="-78"/>
            </a:endParaRPr>
          </a:p>
          <a:p>
            <a:pPr algn="r" rtl="1"/>
            <a:r>
              <a:rPr lang="ar-SA" sz="2400" dirty="0" smtClean="0">
                <a:cs typeface="B Titr" pitchFamily="2" charset="-78"/>
              </a:rPr>
              <a:t> اينى كه خدا با تأكيد مي</a:t>
            </a:r>
            <a:r>
              <a:rPr lang="fa-IR" sz="2400" dirty="0" smtClean="0">
                <a:cs typeface="B Titr" pitchFamily="2" charset="-78"/>
              </a:rPr>
              <a:t> </a:t>
            </a:r>
            <a:r>
              <a:rPr lang="ar-SA" sz="2400" dirty="0" smtClean="0">
                <a:cs typeface="B Titr" pitchFamily="2" charset="-78"/>
              </a:rPr>
              <a:t>فرمايد</a:t>
            </a:r>
            <a:r>
              <a:rPr lang="ar-SA" dirty="0" smtClean="0">
                <a:cs typeface="B Titr" pitchFamily="2" charset="-78"/>
              </a:rPr>
              <a:t>: </a:t>
            </a:r>
            <a:r>
              <a:rPr lang="ar-SA" dirty="0" smtClean="0">
                <a:solidFill>
                  <a:srgbClr val="0000FF"/>
                </a:solidFill>
                <a:cs typeface="B Titr" pitchFamily="2" charset="-78"/>
              </a:rPr>
              <a:t>«و لينصرنّ اللَّه من ينصره انّ اللَّه لقوىّ عزيز»؛</a:t>
            </a:r>
            <a:r>
              <a:rPr lang="fa-IR" dirty="0" smtClean="0">
                <a:solidFill>
                  <a:srgbClr val="0000FF"/>
                </a:solidFill>
                <a:cs typeface="B Titr" pitchFamily="2" charset="-78"/>
              </a:rPr>
              <a:t> *</a:t>
            </a:r>
          </a:p>
          <a:p>
            <a:pPr algn="r" rtl="1"/>
            <a:r>
              <a:rPr lang="ar-SA" sz="2400" dirty="0" smtClean="0">
                <a:cs typeface="B Titr" pitchFamily="2" charset="-78"/>
              </a:rPr>
              <a:t>بى‌شك، بدون ترديد خداى متعال آن كسانى را كه دين او را و اهداف او را يارى كنند، يارى خواهد كرد، اين سخن راستى است، اين وعده‌ى صادقى است. به اين اعتماد كنيد.</a:t>
            </a:r>
            <a:endParaRPr lang="fa-IR" sz="2400" dirty="0" smtClean="0">
              <a:cs typeface="B Titr" pitchFamily="2" charset="-78"/>
            </a:endParaRPr>
          </a:p>
          <a:p>
            <a:pPr algn="ctr" rtl="1"/>
            <a:r>
              <a:rPr lang="ar-SA" sz="2400" dirty="0" smtClean="0">
                <a:solidFill>
                  <a:srgbClr val="7030A0"/>
                </a:solidFill>
                <a:cs typeface="B Titr" pitchFamily="2" charset="-78"/>
              </a:rPr>
              <a:t> با اقتدار</a:t>
            </a:r>
            <a:r>
              <a:rPr lang="ar-SA" sz="2400" dirty="0" smtClean="0">
                <a:cs typeface="B Titr" pitchFamily="2" charset="-78"/>
              </a:rPr>
              <a:t>، </a:t>
            </a:r>
            <a:r>
              <a:rPr lang="ar-SA" sz="2400" dirty="0" smtClean="0">
                <a:solidFill>
                  <a:srgbClr val="7030A0"/>
                </a:solidFill>
                <a:cs typeface="B Titr" pitchFamily="2" charset="-78"/>
              </a:rPr>
              <a:t>با عزم كافى</a:t>
            </a:r>
            <a:r>
              <a:rPr lang="ar-SA" sz="2400" dirty="0" smtClean="0">
                <a:cs typeface="B Titr" pitchFamily="2" charset="-78"/>
              </a:rPr>
              <a:t>، </a:t>
            </a:r>
            <a:r>
              <a:rPr lang="ar-SA" sz="2400" dirty="0" smtClean="0">
                <a:solidFill>
                  <a:srgbClr val="7030A0"/>
                </a:solidFill>
                <a:cs typeface="B Titr" pitchFamily="2" charset="-78"/>
              </a:rPr>
              <a:t>با تهذيب نفس</a:t>
            </a:r>
            <a:r>
              <a:rPr lang="ar-SA" sz="2400" dirty="0" smtClean="0">
                <a:cs typeface="B Titr" pitchFamily="2" charset="-78"/>
              </a:rPr>
              <a:t>، </a:t>
            </a:r>
            <a:r>
              <a:rPr lang="ar-SA" sz="2400" dirty="0" smtClean="0">
                <a:solidFill>
                  <a:srgbClr val="7030A0"/>
                </a:solidFill>
                <a:cs typeface="B Titr" pitchFamily="2" charset="-78"/>
              </a:rPr>
              <a:t>با خودسازى</a:t>
            </a:r>
            <a:r>
              <a:rPr lang="en-US" sz="2400" dirty="0" smtClean="0">
                <a:solidFill>
                  <a:srgbClr val="7030A0"/>
                </a:solidFill>
                <a:cs typeface="B Titr" pitchFamily="2" charset="-78"/>
              </a:rPr>
              <a:t> </a:t>
            </a:r>
            <a:r>
              <a:rPr lang="en-US" sz="2400" dirty="0" smtClean="0">
                <a:cs typeface="B Titr" pitchFamily="2" charset="-78"/>
              </a:rPr>
              <a:t>- </a:t>
            </a:r>
            <a:r>
              <a:rPr lang="ar-SA" sz="2400" dirty="0" smtClean="0">
                <a:cs typeface="B Titr" pitchFamily="2" charset="-78"/>
              </a:rPr>
              <a:t>هم </a:t>
            </a:r>
            <a:r>
              <a:rPr lang="ar-SA" sz="2400" dirty="0" smtClean="0">
                <a:solidFill>
                  <a:srgbClr val="7030A0"/>
                </a:solidFill>
                <a:cs typeface="B Titr" pitchFamily="2" charset="-78"/>
              </a:rPr>
              <a:t>خودسازى علمى </a:t>
            </a:r>
            <a:r>
              <a:rPr lang="ar-SA" sz="2400" dirty="0" smtClean="0">
                <a:cs typeface="B Titr" pitchFamily="2" charset="-78"/>
              </a:rPr>
              <a:t>و هم </a:t>
            </a:r>
            <a:r>
              <a:rPr lang="ar-SA" sz="2400" dirty="0" smtClean="0">
                <a:solidFill>
                  <a:srgbClr val="7030A0"/>
                </a:solidFill>
                <a:cs typeface="B Titr" pitchFamily="2" charset="-78"/>
              </a:rPr>
              <a:t>خودسازى اخلاقى </a:t>
            </a:r>
            <a:r>
              <a:rPr lang="ar-SA" sz="2400" dirty="0" smtClean="0">
                <a:cs typeface="B Titr" pitchFamily="2" charset="-78"/>
              </a:rPr>
              <a:t>- </a:t>
            </a:r>
            <a:r>
              <a:rPr lang="ar-SA" sz="2400" dirty="0" smtClean="0">
                <a:solidFill>
                  <a:srgbClr val="FF0000"/>
                </a:solidFill>
                <a:cs typeface="B Titr" pitchFamily="2" charset="-78"/>
              </a:rPr>
              <a:t>پيش برويد. </a:t>
            </a:r>
            <a:endParaRPr lang="en-US" sz="2400" dirty="0">
              <a:solidFill>
                <a:srgbClr val="FF0000"/>
              </a:solidFill>
              <a:cs typeface="B Titr" pitchFamily="2" charset="-78"/>
            </a:endParaRPr>
          </a:p>
        </p:txBody>
      </p:sp>
      <p:sp>
        <p:nvSpPr>
          <p:cNvPr id="20" name="TextBox 19"/>
          <p:cNvSpPr txBox="1"/>
          <p:nvPr/>
        </p:nvSpPr>
        <p:spPr>
          <a:xfrm>
            <a:off x="7382527" y="6172200"/>
            <a:ext cx="623889" cy="230832"/>
          </a:xfrm>
          <a:prstGeom prst="rect">
            <a:avLst/>
          </a:prstGeom>
          <a:noFill/>
        </p:spPr>
        <p:txBody>
          <a:bodyPr wrap="none" rtlCol="0">
            <a:spAutoFit/>
          </a:bodyPr>
          <a:lstStyle/>
          <a:p>
            <a:pPr algn="r" rtl="1"/>
            <a:r>
              <a:rPr lang="fa-IR" sz="900" dirty="0" smtClean="0">
                <a:solidFill>
                  <a:srgbClr val="0000FF"/>
                </a:solidFill>
                <a:cs typeface="B Titr" pitchFamily="2" charset="-78"/>
              </a:rPr>
              <a:t>*</a:t>
            </a:r>
            <a:r>
              <a:rPr lang="ar-SA" sz="900" dirty="0" smtClean="0">
                <a:solidFill>
                  <a:srgbClr val="0000FF"/>
                </a:solidFill>
                <a:cs typeface="B Titr" pitchFamily="2" charset="-78"/>
              </a:rPr>
              <a:t>حج</a:t>
            </a:r>
            <a:r>
              <a:rPr lang="fa-IR" sz="900" dirty="0" smtClean="0">
                <a:solidFill>
                  <a:srgbClr val="0000FF"/>
                </a:solidFill>
                <a:cs typeface="B Titr" pitchFamily="2" charset="-78"/>
              </a:rPr>
              <a:t>/</a:t>
            </a:r>
            <a:r>
              <a:rPr lang="ar-SA" sz="900" dirty="0" smtClean="0">
                <a:solidFill>
                  <a:srgbClr val="0000FF"/>
                </a:solidFill>
                <a:cs typeface="B Titr" pitchFamily="2" charset="-78"/>
              </a:rPr>
              <a:t> 40</a:t>
            </a:r>
            <a:endParaRPr lang="en-US" sz="900" dirty="0">
              <a:solidFill>
                <a:srgbClr val="0000FF"/>
              </a:solidFill>
              <a:cs typeface="B Titr" pitchFamily="2" charset="-78"/>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352800"/>
            <a:ext cx="8229600" cy="2677656"/>
          </a:xfrm>
          <a:prstGeom prst="rect">
            <a:avLst/>
          </a:prstGeom>
        </p:spPr>
        <p:txBody>
          <a:bodyPr wrap="square">
            <a:spAutoFit/>
          </a:bodyPr>
          <a:lstStyle/>
          <a:p>
            <a:pPr algn="r" rtl="1"/>
            <a:r>
              <a:rPr lang="ar-SA" sz="2800" dirty="0" smtClean="0">
                <a:solidFill>
                  <a:srgbClr val="FF0000"/>
                </a:solidFill>
                <a:cs typeface="B Titr" pitchFamily="2" charset="-78"/>
              </a:rPr>
              <a:t>ان‌شاءاللَّه روزى را خواهد ديد</a:t>
            </a:r>
            <a:endParaRPr lang="fa-IR" sz="2800" dirty="0" smtClean="0">
              <a:solidFill>
                <a:srgbClr val="FF0000"/>
              </a:solidFill>
              <a:cs typeface="B Titr" pitchFamily="2" charset="-78"/>
            </a:endParaRPr>
          </a:p>
          <a:p>
            <a:pPr algn="ctr" rtl="1"/>
            <a:r>
              <a:rPr lang="ar-SA" sz="2800" dirty="0" smtClean="0">
                <a:cs typeface="B Titr" pitchFamily="2" charset="-78"/>
              </a:rPr>
              <a:t> كه كشورتان </a:t>
            </a:r>
            <a:r>
              <a:rPr lang="ar-SA" sz="2800" dirty="0" smtClean="0">
                <a:solidFill>
                  <a:srgbClr val="0000FF"/>
                </a:solidFill>
                <a:cs typeface="B Titr" pitchFamily="2" charset="-78"/>
              </a:rPr>
              <a:t>به بركت مجاهدتهاى شما </a:t>
            </a:r>
            <a:r>
              <a:rPr lang="ar-SA" sz="2800" dirty="0" smtClean="0">
                <a:cs typeface="B Titr" pitchFamily="2" charset="-78"/>
              </a:rPr>
              <a:t>در </a:t>
            </a:r>
            <a:r>
              <a:rPr lang="ar-SA" sz="2800" dirty="0" smtClean="0">
                <a:solidFill>
                  <a:srgbClr val="7030A0"/>
                </a:solidFill>
                <a:cs typeface="B Titr" pitchFamily="2" charset="-78"/>
              </a:rPr>
              <a:t>اوج افتخار </a:t>
            </a:r>
            <a:r>
              <a:rPr lang="ar-SA" sz="2800" dirty="0" smtClean="0">
                <a:cs typeface="B Titr" pitchFamily="2" charset="-78"/>
              </a:rPr>
              <a:t>و در </a:t>
            </a:r>
            <a:endParaRPr lang="fa-IR" sz="2800" dirty="0" smtClean="0">
              <a:cs typeface="B Titr" pitchFamily="2" charset="-78"/>
            </a:endParaRPr>
          </a:p>
          <a:p>
            <a:pPr algn="ctr" rtl="1"/>
            <a:r>
              <a:rPr lang="ar-SA" sz="2800" dirty="0" smtClean="0">
                <a:solidFill>
                  <a:srgbClr val="7030A0"/>
                </a:solidFill>
                <a:cs typeface="B Titr" pitchFamily="2" charset="-78"/>
              </a:rPr>
              <a:t>قله‌ى اقتدار </a:t>
            </a:r>
            <a:r>
              <a:rPr lang="ar-SA" sz="2800" dirty="0" smtClean="0">
                <a:cs typeface="B Titr" pitchFamily="2" charset="-78"/>
              </a:rPr>
              <a:t>باشد</a:t>
            </a:r>
            <a:r>
              <a:rPr lang="en-US" sz="2800" dirty="0" smtClean="0">
                <a:cs typeface="B Titr" pitchFamily="2" charset="-78"/>
              </a:rPr>
              <a:t>.</a:t>
            </a:r>
            <a:br>
              <a:rPr lang="en-US" sz="2800" dirty="0" smtClean="0">
                <a:cs typeface="B Titr" pitchFamily="2" charset="-78"/>
              </a:rPr>
            </a:br>
            <a:r>
              <a:rPr lang="ar-SA" sz="2800" dirty="0" smtClean="0">
                <a:cs typeface="B Titr" pitchFamily="2" charset="-78"/>
              </a:rPr>
              <a:t>اميدواريم ان‌شاءاللَّه خداوند متعال همه‌ى شماها را به‌سلامت بدارد و تأييد كند و</a:t>
            </a:r>
            <a:endParaRPr lang="fa-IR" sz="2800" dirty="0" smtClean="0">
              <a:cs typeface="B Titr" pitchFamily="2" charset="-78"/>
            </a:endParaRPr>
          </a:p>
          <a:p>
            <a:pPr algn="ctr" rtl="1"/>
            <a:r>
              <a:rPr lang="ar-SA" sz="2800" dirty="0" smtClean="0">
                <a:solidFill>
                  <a:srgbClr val="FF0000"/>
                </a:solidFill>
                <a:cs typeface="B Titr" pitchFamily="2" charset="-78"/>
              </a:rPr>
              <a:t> ان‌شاءاللَّه همه آن روزهاى شيرين و روشن را ببينيد</a:t>
            </a:r>
            <a:r>
              <a:rPr lang="en-US" sz="2800" dirty="0" smtClean="0">
                <a:cs typeface="B Titr" pitchFamily="2" charset="-78"/>
              </a:rPr>
              <a:t>.</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3505200"/>
            <a:ext cx="8153400" cy="2308324"/>
          </a:xfrm>
          <a:prstGeom prst="rect">
            <a:avLst/>
          </a:prstGeom>
        </p:spPr>
        <p:txBody>
          <a:bodyPr wrap="square">
            <a:spAutoFit/>
          </a:bodyPr>
          <a:lstStyle/>
          <a:p>
            <a:pPr algn="r" rtl="1"/>
            <a:r>
              <a:rPr lang="ar-SA" sz="2400" dirty="0" smtClean="0">
                <a:solidFill>
                  <a:srgbClr val="0000FF"/>
                </a:solidFill>
                <a:cs typeface="B Titr" pitchFamily="2" charset="-78"/>
              </a:rPr>
              <a:t>يك عده‏اى ميخواهند مطلب را واژگونه نشان بدهند</a:t>
            </a:r>
            <a:r>
              <a:rPr lang="ar-SA" sz="2400" dirty="0" smtClean="0">
                <a:cs typeface="B Titr" pitchFamily="2" charset="-78"/>
              </a:rPr>
              <a:t>؛</a:t>
            </a:r>
            <a:endParaRPr lang="fa-IR" sz="2400" dirty="0" smtClean="0">
              <a:cs typeface="B Titr" pitchFamily="2" charset="-78"/>
            </a:endParaRPr>
          </a:p>
          <a:p>
            <a:pPr algn="r" rtl="1"/>
            <a:r>
              <a:rPr lang="ar-SA" sz="3200" dirty="0" smtClean="0">
                <a:cs typeface="B Titr" pitchFamily="2" charset="-78"/>
              </a:rPr>
              <a:t> </a:t>
            </a:r>
            <a:r>
              <a:rPr lang="ar-SA" sz="3200" dirty="0" smtClean="0">
                <a:solidFill>
                  <a:srgbClr val="FF0000"/>
                </a:solidFill>
                <a:cs typeface="B Titr" pitchFamily="2" charset="-78"/>
              </a:rPr>
              <a:t>اعتراض ميكنند آقا</a:t>
            </a:r>
            <a:r>
              <a:rPr lang="ar-SA" dirty="0" smtClean="0">
                <a:cs typeface="B Titr" pitchFamily="2" charset="-78"/>
              </a:rPr>
              <a:t>! </a:t>
            </a:r>
            <a:r>
              <a:rPr lang="ar-SA" sz="2400" dirty="0" smtClean="0">
                <a:cs typeface="B Titr" pitchFamily="2" charset="-78"/>
              </a:rPr>
              <a:t>چقدر ميگوئيد مرگ بر فلان، مرگ بر فلان. اعتراض مي</a:t>
            </a:r>
            <a:r>
              <a:rPr lang="fa-IR" sz="2400" dirty="0" smtClean="0">
                <a:cs typeface="B Titr" pitchFamily="2" charset="-78"/>
              </a:rPr>
              <a:t> </a:t>
            </a:r>
            <a:r>
              <a:rPr lang="ar-SA" sz="2400" dirty="0" smtClean="0">
                <a:cs typeface="B Titr" pitchFamily="2" charset="-78"/>
              </a:rPr>
              <a:t>كنند </a:t>
            </a:r>
            <a:r>
              <a:rPr lang="ar-SA" sz="2400" dirty="0" smtClean="0">
                <a:solidFill>
                  <a:srgbClr val="FF0000"/>
                </a:solidFill>
                <a:cs typeface="B Titr" pitchFamily="2" charset="-78"/>
              </a:rPr>
              <a:t>چرا جنايات آمريكا را</a:t>
            </a:r>
            <a:r>
              <a:rPr lang="ar-SA" sz="2400" dirty="0" smtClean="0">
                <a:cs typeface="B Titr" pitchFamily="2" charset="-78"/>
              </a:rPr>
              <a:t> يا </a:t>
            </a:r>
            <a:r>
              <a:rPr lang="ar-SA" sz="2400" dirty="0" smtClean="0">
                <a:solidFill>
                  <a:srgbClr val="FF0000"/>
                </a:solidFill>
                <a:cs typeface="B Titr" pitchFamily="2" charset="-78"/>
              </a:rPr>
              <a:t>صهيونيستها را </a:t>
            </a:r>
            <a:r>
              <a:rPr lang="ar-SA" sz="2400" dirty="0" smtClean="0">
                <a:cs typeface="B Titr" pitchFamily="2" charset="-78"/>
              </a:rPr>
              <a:t>يا </a:t>
            </a:r>
            <a:r>
              <a:rPr lang="ar-SA" sz="2400" dirty="0" smtClean="0">
                <a:solidFill>
                  <a:srgbClr val="FF0000"/>
                </a:solidFill>
                <a:cs typeface="B Titr" pitchFamily="2" charset="-78"/>
              </a:rPr>
              <a:t>هم‏پيمانانشان را </a:t>
            </a:r>
            <a:r>
              <a:rPr lang="ar-SA" sz="2800" dirty="0" smtClean="0">
                <a:solidFill>
                  <a:srgbClr val="7030A0"/>
                </a:solidFill>
                <a:cs typeface="B Titr" pitchFamily="2" charset="-78"/>
              </a:rPr>
              <a:t>در تريبونهاى جهانى علنى مطرح مي</a:t>
            </a:r>
            <a:r>
              <a:rPr lang="fa-IR" sz="2800" dirty="0" smtClean="0">
                <a:solidFill>
                  <a:srgbClr val="7030A0"/>
                </a:solidFill>
                <a:cs typeface="B Titr" pitchFamily="2" charset="-78"/>
              </a:rPr>
              <a:t> </a:t>
            </a:r>
            <a:r>
              <a:rPr lang="ar-SA" sz="2800" dirty="0" smtClean="0">
                <a:solidFill>
                  <a:srgbClr val="7030A0"/>
                </a:solidFill>
                <a:cs typeface="B Titr" pitchFamily="2" charset="-78"/>
              </a:rPr>
              <a:t>كنيد</a:t>
            </a:r>
            <a:r>
              <a:rPr lang="ar-SA" sz="2400" dirty="0" smtClean="0">
                <a:cs typeface="B Titr" pitchFamily="2" charset="-78"/>
              </a:rPr>
              <a:t>.</a:t>
            </a:r>
            <a:endParaRPr lang="fa-IR" sz="2400" dirty="0" smtClean="0">
              <a:cs typeface="B Titr" pitchFamily="2" charset="-78"/>
            </a:endParaRPr>
          </a:p>
          <a:p>
            <a:pPr algn="r" rtl="1"/>
            <a:r>
              <a:rPr lang="ar-SA" sz="3600" dirty="0" smtClean="0">
                <a:cs typeface="B Titr" pitchFamily="2" charset="-78"/>
              </a:rPr>
              <a:t> بايد مطرح كرد، بايد گفت. ملتها درس مي</a:t>
            </a:r>
            <a:r>
              <a:rPr lang="fa-IR" sz="3600" dirty="0" smtClean="0">
                <a:cs typeface="B Titr" pitchFamily="2" charset="-78"/>
              </a:rPr>
              <a:t> </a:t>
            </a:r>
            <a:r>
              <a:rPr lang="ar-SA" sz="3600" dirty="0" smtClean="0">
                <a:cs typeface="B Titr" pitchFamily="2" charset="-78"/>
              </a:rPr>
              <a:t>گيرند</a:t>
            </a:r>
            <a:r>
              <a:rPr lang="fa-IR" sz="3600" dirty="0" smtClean="0">
                <a:cs typeface="B Titr" pitchFamily="2" charset="-78"/>
              </a:rPr>
              <a:t>.</a:t>
            </a:r>
            <a:endParaRPr lang="en-US" sz="3600" dirty="0">
              <a:cs typeface="B Titr" pitchFamily="2" charset="-78"/>
            </a:endParaRPr>
          </a:p>
        </p:txBody>
      </p:sp>
      <p:sp>
        <p:nvSpPr>
          <p:cNvPr id="20" name="Rectangle 19"/>
          <p:cNvSpPr/>
          <p:nvPr/>
        </p:nvSpPr>
        <p:spPr>
          <a:xfrm>
            <a:off x="4114800" y="1981200"/>
            <a:ext cx="380104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جوانان،استادان و دانشجویان کردستان</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88/2/27</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533400" y="3124200"/>
            <a:ext cx="8305800" cy="2308324"/>
          </a:xfrm>
          <a:prstGeom prst="rect">
            <a:avLst/>
          </a:prstGeom>
        </p:spPr>
        <p:txBody>
          <a:bodyPr wrap="square">
            <a:spAutoFit/>
          </a:bodyPr>
          <a:lstStyle/>
          <a:p>
            <a:pPr algn="ctr" rtl="1"/>
            <a:r>
              <a:rPr lang="fa-IR" sz="9600" dirty="0" smtClean="0">
                <a:solidFill>
                  <a:srgbClr val="008000"/>
                </a:solidFill>
                <a:cs typeface="B Titr" pitchFamily="2" charset="-78"/>
              </a:rPr>
              <a:t>بسیج</a:t>
            </a:r>
          </a:p>
          <a:p>
            <a:pPr algn="ctr" rtl="1"/>
            <a:r>
              <a:rPr lang="fa-IR" sz="4400" dirty="0" smtClean="0">
                <a:cs typeface="B Titr" pitchFamily="2" charset="-78"/>
              </a:rPr>
              <a:t> </a:t>
            </a:r>
            <a:r>
              <a:rPr lang="fa-IR" sz="4800" dirty="0" smtClean="0">
                <a:cs typeface="B Titr" pitchFamily="2" charset="-78"/>
              </a:rPr>
              <a:t>یک </a:t>
            </a:r>
            <a:r>
              <a:rPr lang="fa-IR" sz="4800" dirty="0" smtClean="0">
                <a:solidFill>
                  <a:srgbClr val="FF0000"/>
                </a:solidFill>
                <a:cs typeface="B Titr" pitchFamily="2" charset="-78"/>
              </a:rPr>
              <a:t>استثناء </a:t>
            </a:r>
            <a:r>
              <a:rPr lang="fa-IR" sz="4400" dirty="0" smtClean="0">
                <a:cs typeface="B Titr" pitchFamily="2" charset="-78"/>
              </a:rPr>
              <a:t>و یک  </a:t>
            </a:r>
            <a:r>
              <a:rPr lang="fa-IR" sz="4800" dirty="0" smtClean="0">
                <a:solidFill>
                  <a:srgbClr val="7030A0"/>
                </a:solidFill>
                <a:cs typeface="B Titr" pitchFamily="2" charset="-78"/>
              </a:rPr>
              <a:t>حادثه بی نظیر</a:t>
            </a:r>
            <a:r>
              <a:rPr lang="fa-IR" sz="4800" dirty="0" smtClean="0">
                <a:solidFill>
                  <a:srgbClr val="FF0000"/>
                </a:solidFill>
                <a:cs typeface="B Titr" pitchFamily="2" charset="-78"/>
              </a:rPr>
              <a:t> </a:t>
            </a:r>
            <a:r>
              <a:rPr lang="fa-IR" sz="4400" dirty="0" smtClean="0">
                <a:cs typeface="B Titr" pitchFamily="2" charset="-78"/>
              </a:rPr>
              <a:t>است</a:t>
            </a:r>
            <a:r>
              <a:rPr lang="fa-IR" sz="2800" dirty="0" smtClean="0">
                <a:cs typeface="B Titr" pitchFamily="2" charset="-78"/>
              </a:rPr>
              <a:t>.</a:t>
            </a:r>
            <a:endParaRPr lang="en-US" sz="6000" dirty="0">
              <a:cs typeface="B Titr" pitchFamily="2" charset="-78"/>
            </a:endParaRPr>
          </a:p>
        </p:txBody>
      </p:sp>
      <p:sp>
        <p:nvSpPr>
          <p:cNvPr id="20" name="Rectangle 19"/>
          <p:cNvSpPr/>
          <p:nvPr/>
        </p:nvSpPr>
        <p:spPr>
          <a:xfrm>
            <a:off x="4724400" y="1981200"/>
            <a:ext cx="303801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جمع کثیری از بسیجیان کشور</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8288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88/9/4</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539043" y="2551287"/>
            <a:ext cx="8305800" cy="3416320"/>
          </a:xfrm>
          <a:prstGeom prst="rect">
            <a:avLst/>
          </a:prstGeom>
        </p:spPr>
        <p:txBody>
          <a:bodyPr wrap="square">
            <a:spAutoFit/>
          </a:bodyPr>
          <a:lstStyle/>
          <a:p>
            <a:pPr algn="r" rtl="1"/>
            <a:r>
              <a:rPr lang="fa-IR" sz="9600" dirty="0" smtClean="0">
                <a:solidFill>
                  <a:srgbClr val="008000"/>
                </a:solidFill>
                <a:cs typeface="B Titr" pitchFamily="2" charset="-78"/>
              </a:rPr>
              <a:t>   بسیج</a:t>
            </a:r>
          </a:p>
          <a:p>
            <a:pPr algn="ctr" rtl="1"/>
            <a:r>
              <a:rPr lang="fa-IR" sz="4400" dirty="0" smtClean="0">
                <a:cs typeface="B Titr" pitchFamily="2" charset="-78"/>
              </a:rPr>
              <a:t> </a:t>
            </a:r>
            <a:r>
              <a:rPr lang="fa-IR" sz="6000" dirty="0" smtClean="0">
                <a:solidFill>
                  <a:srgbClr val="FF0000"/>
                </a:solidFill>
                <a:cs typeface="B Titr" pitchFamily="2" charset="-78"/>
              </a:rPr>
              <a:t>رمز پایداری </a:t>
            </a:r>
            <a:r>
              <a:rPr lang="fa-IR" sz="3600" dirty="0" smtClean="0">
                <a:cs typeface="B Titr" pitchFamily="2" charset="-78"/>
              </a:rPr>
              <a:t>و</a:t>
            </a:r>
          </a:p>
          <a:p>
            <a:pPr algn="ctr" rtl="1"/>
            <a:r>
              <a:rPr lang="fa-IR" sz="6000" dirty="0" smtClean="0">
                <a:cs typeface="B Titr" pitchFamily="2" charset="-78"/>
              </a:rPr>
              <a:t> </a:t>
            </a:r>
            <a:r>
              <a:rPr lang="fa-IR" sz="6000" dirty="0" smtClean="0">
                <a:solidFill>
                  <a:srgbClr val="0033CC"/>
                </a:solidFill>
                <a:cs typeface="B Titr" pitchFamily="2" charset="-78"/>
              </a:rPr>
              <a:t>ماندگاری</a:t>
            </a:r>
            <a:r>
              <a:rPr lang="fa-IR" sz="6000" dirty="0" smtClean="0">
                <a:cs typeface="B Titr" pitchFamily="2" charset="-78"/>
              </a:rPr>
              <a:t> </a:t>
            </a:r>
            <a:r>
              <a:rPr lang="fa-IR" sz="3600" dirty="0" smtClean="0">
                <a:cs typeface="B Titr" pitchFamily="2" charset="-78"/>
              </a:rPr>
              <a:t>و</a:t>
            </a:r>
            <a:r>
              <a:rPr lang="fa-IR" sz="4800" dirty="0" smtClean="0">
                <a:cs typeface="B Titr" pitchFamily="2" charset="-78"/>
              </a:rPr>
              <a:t> </a:t>
            </a:r>
            <a:r>
              <a:rPr lang="fa-IR" sz="6000" dirty="0" smtClean="0">
                <a:solidFill>
                  <a:srgbClr val="7030A0"/>
                </a:solidFill>
                <a:cs typeface="B Titr" pitchFamily="2" charset="-78"/>
              </a:rPr>
              <a:t>عزت ملی </a:t>
            </a:r>
            <a:r>
              <a:rPr lang="fa-IR" sz="4800" dirty="0" smtClean="0">
                <a:cs typeface="B Titr" pitchFamily="2" charset="-78"/>
              </a:rPr>
              <a:t>است</a:t>
            </a:r>
            <a:r>
              <a:rPr lang="fa-IR" sz="4000" dirty="0" smtClean="0">
                <a:cs typeface="B Titr" pitchFamily="2" charset="-78"/>
              </a:rPr>
              <a:t>.</a:t>
            </a:r>
            <a:endParaRPr lang="en-US" sz="6000" dirty="0">
              <a:cs typeface="B Titr" pitchFamily="2" charset="-78"/>
            </a:endParaRPr>
          </a:p>
        </p:txBody>
      </p:sp>
      <p:sp>
        <p:nvSpPr>
          <p:cNvPr id="20" name="Rectangle 19"/>
          <p:cNvSpPr/>
          <p:nvPr/>
        </p:nvSpPr>
        <p:spPr>
          <a:xfrm>
            <a:off x="4724400" y="1981200"/>
            <a:ext cx="303801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جمع کثیری از بسیجیان کشور</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828800" y="60960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88/9/4</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124200"/>
            <a:ext cx="8305800" cy="3108543"/>
          </a:xfrm>
          <a:prstGeom prst="rect">
            <a:avLst/>
          </a:prstGeom>
        </p:spPr>
        <p:txBody>
          <a:bodyPr wrap="square">
            <a:spAutoFit/>
          </a:bodyPr>
          <a:lstStyle/>
          <a:p>
            <a:pPr algn="r" rtl="1"/>
            <a:r>
              <a:rPr lang="ar-SA" dirty="0" smtClean="0">
                <a:cs typeface="B Titr" pitchFamily="2" charset="-78"/>
              </a:rPr>
              <a:t>اين كه گفتند: </a:t>
            </a:r>
            <a:r>
              <a:rPr lang="ar-SA" sz="2800" dirty="0" smtClean="0">
                <a:solidFill>
                  <a:srgbClr val="FF0000"/>
                </a:solidFill>
                <a:cs typeface="B Titr" pitchFamily="2" charset="-78"/>
              </a:rPr>
              <a:t>«كل يوم عاشورا و كل ارض كربلا» </a:t>
            </a:r>
            <a:endParaRPr lang="fa-IR" sz="2800" dirty="0" smtClean="0">
              <a:solidFill>
                <a:srgbClr val="FF0000"/>
              </a:solidFill>
              <a:cs typeface="B Titr" pitchFamily="2" charset="-78"/>
            </a:endParaRPr>
          </a:p>
          <a:p>
            <a:pPr algn="r" rtl="1"/>
            <a:r>
              <a:rPr lang="ar-SA" sz="2800" dirty="0" smtClean="0">
                <a:cs typeface="B Titr" pitchFamily="2" charset="-78"/>
              </a:rPr>
              <a:t>به معناى اين است كه زمان ميگذرد، اما حوادث جارى در زندگى بشر، حقايق آفرينش دست نخورده است. در هر دوره‏اى انسانها نقشى دارند كه اگر آن نقش را بدرستى، در لحظه‏ى مناسب، در زمان خود ايفاء كنند، همه چيز به‏سامان خواهد رسيد، ملتها رشد خواهند كرد، انسانيت گسترده خواهد شد</a:t>
            </a:r>
            <a:r>
              <a:rPr lang="en-US" sz="2800" dirty="0" smtClean="0">
                <a:cs typeface="B Titr" pitchFamily="2" charset="-78"/>
              </a:rPr>
              <a:t>.</a:t>
            </a:r>
            <a:br>
              <a:rPr lang="en-US" sz="2800" dirty="0" smtClean="0">
                <a:cs typeface="B Titr" pitchFamily="2" charset="-78"/>
              </a:rPr>
            </a:br>
            <a:r>
              <a:rPr lang="en-US" sz="2800" dirty="0" smtClean="0">
                <a:cs typeface="B Titr" pitchFamily="2" charset="-78"/>
              </a:rPr>
              <a:t> </a:t>
            </a:r>
            <a:r>
              <a:rPr lang="fa-IR" sz="2800" dirty="0" smtClean="0">
                <a:cs typeface="B Titr" pitchFamily="2" charset="-78"/>
              </a:rPr>
              <a:t>       </a:t>
            </a:r>
            <a:r>
              <a:rPr lang="ar-SA" sz="2800" dirty="0" smtClean="0">
                <a:solidFill>
                  <a:srgbClr val="FF0000"/>
                </a:solidFill>
                <a:cs typeface="B Titr" pitchFamily="2" charset="-78"/>
              </a:rPr>
              <a:t>آن جوانها </a:t>
            </a:r>
            <a:r>
              <a:rPr lang="ar-SA" sz="2800" dirty="0" smtClean="0">
                <a:cs typeface="B Titr" pitchFamily="2" charset="-78"/>
              </a:rPr>
              <a:t>چنين كردند و </a:t>
            </a:r>
            <a:r>
              <a:rPr lang="ar-SA" sz="2800" dirty="0" smtClean="0">
                <a:solidFill>
                  <a:srgbClr val="0000FF"/>
                </a:solidFill>
                <a:cs typeface="B Titr" pitchFamily="2" charset="-78"/>
              </a:rPr>
              <a:t>نقش خودشان </a:t>
            </a:r>
            <a:r>
              <a:rPr lang="ar-SA" sz="2800" dirty="0" smtClean="0">
                <a:cs typeface="B Titr" pitchFamily="2" charset="-78"/>
              </a:rPr>
              <a:t>را ايفاء كردند. </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85800" y="3152440"/>
            <a:ext cx="7848600" cy="4031873"/>
          </a:xfrm>
          <a:prstGeom prst="rect">
            <a:avLst/>
          </a:prstGeom>
        </p:spPr>
        <p:txBody>
          <a:bodyPr wrap="square">
            <a:spAutoFit/>
          </a:bodyPr>
          <a:lstStyle/>
          <a:p>
            <a:pPr algn="ctr" rtl="1"/>
            <a:r>
              <a:rPr lang="fa-IR" sz="2800" dirty="0" smtClean="0">
                <a:cs typeface="B Titr" pitchFamily="2" charset="-78"/>
              </a:rPr>
              <a:t>اینی که </a:t>
            </a:r>
            <a:r>
              <a:rPr lang="fa-IR" sz="3200" dirty="0" smtClean="0">
                <a:cs typeface="B Titr" pitchFamily="2" charset="-78"/>
              </a:rPr>
              <a:t>در </a:t>
            </a:r>
            <a:r>
              <a:rPr lang="fa-IR" sz="3200" dirty="0" smtClean="0">
                <a:solidFill>
                  <a:srgbClr val="FF0000"/>
                </a:solidFill>
                <a:cs typeface="B Titr" pitchFamily="2" charset="-78"/>
              </a:rPr>
              <a:t>یک کشور</a:t>
            </a:r>
            <a:r>
              <a:rPr lang="fa-IR" sz="2800" dirty="0" smtClean="0">
                <a:cs typeface="B Titr" pitchFamily="2" charset="-78"/>
              </a:rPr>
              <a:t>، </a:t>
            </a:r>
            <a:r>
              <a:rPr lang="fa-IR" sz="3200" dirty="0" smtClean="0">
                <a:solidFill>
                  <a:srgbClr val="0033CC"/>
                </a:solidFill>
                <a:cs typeface="B Titr" pitchFamily="2" charset="-78"/>
              </a:rPr>
              <a:t>از یک حقیقت</a:t>
            </a:r>
            <a:r>
              <a:rPr lang="fa-IR" sz="2800" dirty="0" smtClean="0">
                <a:cs typeface="B Titr" pitchFamily="2" charset="-78"/>
              </a:rPr>
              <a:t>، </a:t>
            </a:r>
            <a:r>
              <a:rPr lang="fa-IR" sz="3200" dirty="0" smtClean="0">
                <a:solidFill>
                  <a:srgbClr val="7030A0"/>
                </a:solidFill>
                <a:cs typeface="B Titr" pitchFamily="2" charset="-78"/>
              </a:rPr>
              <a:t>از یک نظام</a:t>
            </a:r>
            <a:r>
              <a:rPr lang="fa-IR" sz="2800" dirty="0" smtClean="0">
                <a:cs typeface="B Titr" pitchFamily="2" charset="-78"/>
              </a:rPr>
              <a:t>، </a:t>
            </a:r>
          </a:p>
          <a:p>
            <a:pPr algn="ctr" rtl="1"/>
            <a:r>
              <a:rPr lang="fa-IR" sz="3200" dirty="0" smtClean="0">
                <a:cs typeface="B Titr" pitchFamily="2" charset="-78"/>
              </a:rPr>
              <a:t>مردم با همه ی وجود خودشان، با بهترین عناصرشان، </a:t>
            </a:r>
          </a:p>
          <a:p>
            <a:pPr algn="ctr" rtl="1"/>
            <a:r>
              <a:rPr lang="fa-IR" sz="3200" dirty="0" smtClean="0">
                <a:cs typeface="B Titr" pitchFamily="2" charset="-78"/>
              </a:rPr>
              <a:t>با مومن ترین انسانهایشان </a:t>
            </a:r>
            <a:r>
              <a:rPr lang="fa-IR" sz="3200" dirty="0" smtClean="0">
                <a:solidFill>
                  <a:srgbClr val="FF0000"/>
                </a:solidFill>
                <a:cs typeface="B Titr" pitchFamily="2" charset="-78"/>
              </a:rPr>
              <a:t>دفاع کنند </a:t>
            </a:r>
            <a:r>
              <a:rPr lang="fa-IR" sz="3200" dirty="0" smtClean="0">
                <a:cs typeface="B Titr" pitchFamily="2" charset="-78"/>
              </a:rPr>
              <a:t>و حد  ومرزی در عرصه های مختلف جهادو دفاع </a:t>
            </a:r>
            <a:r>
              <a:rPr lang="fa-IR" sz="3200" dirty="0" smtClean="0">
                <a:solidFill>
                  <a:srgbClr val="C00000"/>
                </a:solidFill>
                <a:cs typeface="B Titr" pitchFamily="2" charset="-78"/>
              </a:rPr>
              <a:t>نشناسند</a:t>
            </a:r>
            <a:r>
              <a:rPr lang="fa-IR" sz="3200" dirty="0" smtClean="0">
                <a:cs typeface="B Titr" pitchFamily="2" charset="-78"/>
              </a:rPr>
              <a:t>،  </a:t>
            </a:r>
          </a:p>
          <a:p>
            <a:pPr algn="ctr" rtl="1"/>
            <a:r>
              <a:rPr lang="fa-IR" sz="3200" dirty="0" smtClean="0">
                <a:solidFill>
                  <a:srgbClr val="0000FF"/>
                </a:solidFill>
                <a:cs typeface="B Titr" pitchFamily="2" charset="-78"/>
              </a:rPr>
              <a:t>در جای دیگر سراغ ندارم، ...</a:t>
            </a:r>
          </a:p>
          <a:p>
            <a:pPr algn="ctr" rtl="1"/>
            <a:r>
              <a:rPr lang="fa-IR" sz="4000" dirty="0" smtClean="0">
                <a:solidFill>
                  <a:srgbClr val="FF0000"/>
                </a:solidFill>
                <a:cs typeface="B Titr" pitchFamily="2" charset="-78"/>
              </a:rPr>
              <a:t>این مخصوص انقلاب ماست</a:t>
            </a:r>
            <a:r>
              <a:rPr lang="fa-IR" sz="2400" dirty="0" smtClean="0">
                <a:solidFill>
                  <a:srgbClr val="FF0000"/>
                </a:solidFill>
                <a:cs typeface="B Titr" pitchFamily="2" charset="-78"/>
              </a:rPr>
              <a:t>.</a:t>
            </a:r>
            <a:r>
              <a:rPr lang="fa-IR" sz="4000" dirty="0" smtClean="0">
                <a:solidFill>
                  <a:srgbClr val="FF0000"/>
                </a:solidFill>
                <a:cs typeface="B Titr" pitchFamily="2" charset="-78"/>
              </a:rPr>
              <a:t>   </a:t>
            </a:r>
            <a:endParaRPr lang="en-US" sz="4000" dirty="0" smtClean="0">
              <a:solidFill>
                <a:srgbClr val="FF0000"/>
              </a:solidFill>
              <a:cs typeface="B Titr" pitchFamily="2" charset="-78"/>
            </a:endParaRPr>
          </a:p>
          <a:p>
            <a:pPr algn="r" rtl="1"/>
            <a:endParaRPr lang="fa-IR" sz="2800" dirty="0" smtClean="0">
              <a:cs typeface="B Titr" pitchFamily="2" charset="-78"/>
            </a:endParaRPr>
          </a:p>
          <a:p>
            <a:pPr algn="r" rtl="1"/>
            <a:r>
              <a:rPr lang="fa-IR" sz="2800" dirty="0" smtClean="0">
                <a:cs typeface="B Titr" pitchFamily="2" charset="-78"/>
              </a:rPr>
              <a:t> </a:t>
            </a:r>
            <a:endParaRPr lang="en-US" sz="2800" dirty="0">
              <a:cs typeface="B Titr" pitchFamily="2" charset="-78"/>
            </a:endParaRPr>
          </a:p>
        </p:txBody>
      </p:sp>
      <p:sp>
        <p:nvSpPr>
          <p:cNvPr id="20" name="Rectangle 19"/>
          <p:cNvSpPr/>
          <p:nvPr/>
        </p:nvSpPr>
        <p:spPr>
          <a:xfrm>
            <a:off x="4724400" y="1981200"/>
            <a:ext cx="303801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جمع کثیری از بسیجیان کشور</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3716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88/9/4</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152440"/>
            <a:ext cx="8229600" cy="3939540"/>
          </a:xfrm>
          <a:prstGeom prst="rect">
            <a:avLst/>
          </a:prstGeom>
        </p:spPr>
        <p:txBody>
          <a:bodyPr wrap="square">
            <a:spAutoFit/>
          </a:bodyPr>
          <a:lstStyle/>
          <a:p>
            <a:pPr algn="ctr" rtl="1"/>
            <a:r>
              <a:rPr lang="fa-IR" sz="3600" dirty="0" smtClean="0">
                <a:solidFill>
                  <a:srgbClr val="FF0000"/>
                </a:solidFill>
                <a:cs typeface="B Titr" pitchFamily="2" charset="-78"/>
              </a:rPr>
              <a:t>تاکیدم</a:t>
            </a:r>
            <a:r>
              <a:rPr lang="fa-IR" sz="2800" dirty="0" smtClean="0">
                <a:solidFill>
                  <a:srgbClr val="FF0000"/>
                </a:solidFill>
                <a:cs typeface="B Titr" pitchFamily="2" charset="-78"/>
              </a:rPr>
              <a:t> </a:t>
            </a:r>
            <a:r>
              <a:rPr lang="fa-IR" sz="3200" dirty="0" smtClean="0">
                <a:cs typeface="B Titr" pitchFamily="2" charset="-78"/>
              </a:rPr>
              <a:t>به </a:t>
            </a:r>
            <a:r>
              <a:rPr lang="fa-IR" sz="3200" dirty="0" smtClean="0">
                <a:solidFill>
                  <a:srgbClr val="0033CC"/>
                </a:solidFill>
                <a:cs typeface="B Titr" pitchFamily="2" charset="-78"/>
              </a:rPr>
              <a:t>شما جوانان عزیز</a:t>
            </a:r>
            <a:r>
              <a:rPr lang="fa-IR" sz="3200" dirty="0" smtClean="0">
                <a:cs typeface="B Titr" pitchFamily="2" charset="-78"/>
              </a:rPr>
              <a:t>،</a:t>
            </a:r>
            <a:r>
              <a:rPr lang="fa-IR" sz="3200" dirty="0" smtClean="0">
                <a:solidFill>
                  <a:srgbClr val="008000"/>
                </a:solidFill>
                <a:cs typeface="B Titr" pitchFamily="2" charset="-78"/>
              </a:rPr>
              <a:t>فرزندان عزیز خود من</a:t>
            </a:r>
            <a:r>
              <a:rPr lang="fa-IR" sz="3200" dirty="0" smtClean="0">
                <a:cs typeface="B Titr" pitchFamily="2" charset="-78"/>
              </a:rPr>
              <a:t>، جوانان پرشور این کشور در سراسر میهن عزیز همین است</a:t>
            </a:r>
            <a:endParaRPr lang="fa-IR" sz="2400" dirty="0" smtClean="0">
              <a:cs typeface="B Titr" pitchFamily="2" charset="-78"/>
            </a:endParaRPr>
          </a:p>
          <a:p>
            <a:pPr algn="ctr" rtl="1"/>
            <a:r>
              <a:rPr lang="fa-IR" sz="3600" dirty="0" smtClean="0">
                <a:solidFill>
                  <a:srgbClr val="FF0000"/>
                </a:solidFill>
                <a:cs typeface="B Titr" pitchFamily="2" charset="-78"/>
              </a:rPr>
              <a:t>انگیزه ها </a:t>
            </a:r>
            <a:r>
              <a:rPr lang="fa-IR" sz="3600" dirty="0" smtClean="0">
                <a:solidFill>
                  <a:srgbClr val="0070C0"/>
                </a:solidFill>
                <a:cs typeface="B Titr" pitchFamily="2" charset="-78"/>
              </a:rPr>
              <a:t>با شدت</a:t>
            </a:r>
            <a:r>
              <a:rPr lang="fa-IR" sz="3600" dirty="0" smtClean="0">
                <a:cs typeface="B Titr" pitchFamily="2" charset="-78"/>
              </a:rPr>
              <a:t>،</a:t>
            </a:r>
            <a:r>
              <a:rPr lang="fa-IR" sz="3600" dirty="0" smtClean="0">
                <a:solidFill>
                  <a:srgbClr val="FF0000"/>
                </a:solidFill>
                <a:cs typeface="B Titr" pitchFamily="2" charset="-78"/>
              </a:rPr>
              <a:t> </a:t>
            </a:r>
            <a:r>
              <a:rPr lang="fa-IR" sz="3600" dirty="0" smtClean="0">
                <a:solidFill>
                  <a:srgbClr val="996633"/>
                </a:solidFill>
                <a:cs typeface="B Titr" pitchFamily="2" charset="-78"/>
              </a:rPr>
              <a:t>با قوت</a:t>
            </a:r>
            <a:r>
              <a:rPr lang="fa-IR" sz="3600" dirty="0" smtClean="0">
                <a:cs typeface="B Titr" pitchFamily="2" charset="-78"/>
              </a:rPr>
              <a:t>،</a:t>
            </a:r>
            <a:r>
              <a:rPr lang="fa-IR" sz="3600" dirty="0" smtClean="0">
                <a:solidFill>
                  <a:srgbClr val="FF0000"/>
                </a:solidFill>
                <a:cs typeface="B Titr" pitchFamily="2" charset="-78"/>
              </a:rPr>
              <a:t> </a:t>
            </a:r>
            <a:r>
              <a:rPr lang="fa-IR" sz="3600" dirty="0" smtClean="0">
                <a:solidFill>
                  <a:srgbClr val="7030A0"/>
                </a:solidFill>
                <a:cs typeface="B Titr" pitchFamily="2" charset="-78"/>
              </a:rPr>
              <a:t>با ایمان کامل</a:t>
            </a:r>
            <a:r>
              <a:rPr lang="fa-IR" sz="3600" dirty="0" smtClean="0">
                <a:cs typeface="B Titr" pitchFamily="2" charset="-78"/>
              </a:rPr>
              <a:t>، </a:t>
            </a:r>
          </a:p>
          <a:p>
            <a:pPr algn="ctr" rtl="1"/>
            <a:r>
              <a:rPr lang="fa-IR" sz="3600" dirty="0" smtClean="0">
                <a:solidFill>
                  <a:schemeClr val="accent6">
                    <a:lumMod val="75000"/>
                  </a:schemeClr>
                </a:solidFill>
                <a:cs typeface="B Titr" pitchFamily="2" charset="-78"/>
              </a:rPr>
              <a:t>با امیدکامل به آینده</a:t>
            </a:r>
          </a:p>
          <a:p>
            <a:pPr algn="ctr" rtl="1"/>
            <a:r>
              <a:rPr lang="fa-IR" sz="5400" dirty="0" smtClean="0">
                <a:solidFill>
                  <a:srgbClr val="FF0000"/>
                </a:solidFill>
                <a:cs typeface="B Titr" pitchFamily="2" charset="-78"/>
              </a:rPr>
              <a:t>حفظ بشود</a:t>
            </a:r>
            <a:r>
              <a:rPr lang="fa-IR" sz="3600" dirty="0" smtClean="0">
                <a:cs typeface="B Titr" pitchFamily="2" charset="-78"/>
              </a:rPr>
              <a:t>...</a:t>
            </a:r>
            <a:r>
              <a:rPr lang="fa-IR" sz="4800" dirty="0" smtClean="0">
                <a:cs typeface="B Titr" pitchFamily="2" charset="-78"/>
              </a:rPr>
              <a:t> </a:t>
            </a:r>
            <a:r>
              <a:rPr lang="fa-IR" sz="4800" dirty="0" smtClean="0">
                <a:solidFill>
                  <a:srgbClr val="FF0000"/>
                </a:solidFill>
                <a:cs typeface="B Titr" pitchFamily="2" charset="-78"/>
              </a:rPr>
              <a:t> </a:t>
            </a:r>
            <a:endParaRPr lang="en-US" sz="5400" dirty="0" smtClean="0">
              <a:solidFill>
                <a:srgbClr val="FF0000"/>
              </a:solidFill>
              <a:cs typeface="B Titr" pitchFamily="2" charset="-78"/>
            </a:endParaRPr>
          </a:p>
          <a:p>
            <a:pPr algn="r" rtl="1"/>
            <a:endParaRPr lang="fa-IR" sz="2800" dirty="0" smtClean="0">
              <a:cs typeface="B Titr" pitchFamily="2" charset="-78"/>
            </a:endParaRPr>
          </a:p>
          <a:p>
            <a:pPr algn="r" rtl="1"/>
            <a:r>
              <a:rPr lang="fa-IR" sz="2800" dirty="0" smtClean="0">
                <a:cs typeface="B Titr" pitchFamily="2" charset="-78"/>
              </a:rPr>
              <a:t> </a:t>
            </a:r>
            <a:endParaRPr lang="en-US" sz="2800" dirty="0">
              <a:cs typeface="B Titr" pitchFamily="2" charset="-78"/>
            </a:endParaRPr>
          </a:p>
        </p:txBody>
      </p:sp>
      <p:sp>
        <p:nvSpPr>
          <p:cNvPr id="20" name="Rectangle 19"/>
          <p:cNvSpPr/>
          <p:nvPr/>
        </p:nvSpPr>
        <p:spPr>
          <a:xfrm>
            <a:off x="4724400" y="1981200"/>
            <a:ext cx="303801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جمع کثیری از بسیجیان کشور</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295400" y="60960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88/9/4</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152440"/>
            <a:ext cx="8458200" cy="3908762"/>
          </a:xfrm>
          <a:prstGeom prst="rect">
            <a:avLst/>
          </a:prstGeom>
        </p:spPr>
        <p:txBody>
          <a:bodyPr wrap="square">
            <a:spAutoFit/>
          </a:bodyPr>
          <a:lstStyle/>
          <a:p>
            <a:pPr algn="ctr" rtl="1"/>
            <a:r>
              <a:rPr lang="fa-IR" sz="3200" dirty="0" smtClean="0">
                <a:cs typeface="B Titr" pitchFamily="2" charset="-78"/>
              </a:rPr>
              <a:t>به خدای متعال </a:t>
            </a:r>
            <a:r>
              <a:rPr lang="fa-IR" sz="3200" dirty="0" smtClean="0">
                <a:solidFill>
                  <a:srgbClr val="FF0000"/>
                </a:solidFill>
                <a:cs typeface="B Titr" pitchFamily="2" charset="-78"/>
              </a:rPr>
              <a:t>توکل کنید </a:t>
            </a:r>
            <a:r>
              <a:rPr lang="fa-IR" sz="3200" dirty="0" smtClean="0">
                <a:cs typeface="B Titr" pitchFamily="2" charset="-78"/>
              </a:rPr>
              <a:t>و</a:t>
            </a:r>
            <a:r>
              <a:rPr lang="fa-IR" sz="3200" dirty="0" smtClean="0">
                <a:solidFill>
                  <a:srgbClr val="0033CC"/>
                </a:solidFill>
                <a:cs typeface="B Titr" pitchFamily="2" charset="-78"/>
              </a:rPr>
              <a:t>از خدای متعال کمک بخواهید</a:t>
            </a:r>
            <a:r>
              <a:rPr lang="fa-IR" sz="3200" dirty="0" smtClean="0">
                <a:cs typeface="B Titr" pitchFamily="2" charset="-78"/>
              </a:rPr>
              <a:t>.</a:t>
            </a:r>
          </a:p>
          <a:p>
            <a:pPr algn="ctr" rtl="1"/>
            <a:r>
              <a:rPr lang="fa-IR" sz="2800" dirty="0" smtClean="0">
                <a:solidFill>
                  <a:srgbClr val="7030A0"/>
                </a:solidFill>
                <a:cs typeface="B Titr" pitchFamily="2" charset="-78"/>
              </a:rPr>
              <a:t>من دعا گوی شما هستم.</a:t>
            </a:r>
          </a:p>
          <a:p>
            <a:pPr algn="ctr" rtl="1"/>
            <a:r>
              <a:rPr lang="fa-IR" sz="2800" dirty="0" smtClean="0">
                <a:cs typeface="B Titr" pitchFamily="2" charset="-78"/>
              </a:rPr>
              <a:t>ان شاءالله توجهات </a:t>
            </a:r>
            <a:r>
              <a:rPr lang="fa-IR" sz="2800" dirty="0" smtClean="0">
                <a:solidFill>
                  <a:srgbClr val="008000"/>
                </a:solidFill>
                <a:cs typeface="B Titr" pitchFamily="2" charset="-78"/>
              </a:rPr>
              <a:t>حضرت بقیه الله</a:t>
            </a:r>
            <a:r>
              <a:rPr lang="fa-IR" sz="1200" dirty="0" smtClean="0">
                <a:solidFill>
                  <a:srgbClr val="008000"/>
                </a:solidFill>
                <a:cs typeface="B Titr" pitchFamily="2" charset="-78"/>
              </a:rPr>
              <a:t>(ارواحنافداه)</a:t>
            </a:r>
            <a:endParaRPr lang="fa-IR" sz="2800" dirty="0" smtClean="0">
              <a:solidFill>
                <a:srgbClr val="008000"/>
              </a:solidFill>
              <a:cs typeface="B Titr" pitchFamily="2" charset="-78"/>
            </a:endParaRPr>
          </a:p>
          <a:p>
            <a:pPr algn="ctr" rtl="1"/>
            <a:r>
              <a:rPr lang="fa-IR" sz="2800" dirty="0" smtClean="0">
                <a:cs typeface="B Titr" pitchFamily="2" charset="-78"/>
              </a:rPr>
              <a:t>شامل حال همه ی شما و همه ی </a:t>
            </a:r>
            <a:r>
              <a:rPr lang="fa-IR" sz="3600" dirty="0" smtClean="0">
                <a:solidFill>
                  <a:srgbClr val="FF0000"/>
                </a:solidFill>
                <a:cs typeface="B Titr" pitchFamily="2" charset="-78"/>
              </a:rPr>
              <a:t>جوانان</a:t>
            </a:r>
            <a:r>
              <a:rPr lang="fa-IR" sz="2800" dirty="0" smtClean="0">
                <a:cs typeface="B Titr" pitchFamily="2" charset="-78"/>
              </a:rPr>
              <a:t> این کشور و همه ی مردم عزیز ما باشد و ان شاءالله ادعیه ی زاکیه ی آن بزرگوار بتواند</a:t>
            </a:r>
          </a:p>
          <a:p>
            <a:pPr algn="ctr" rtl="1"/>
            <a:r>
              <a:rPr lang="fa-IR" sz="2800" dirty="0" smtClean="0">
                <a:solidFill>
                  <a:srgbClr val="0000FF"/>
                </a:solidFill>
                <a:cs typeface="B Titr" pitchFamily="2" charset="-78"/>
              </a:rPr>
              <a:t>ما رادر همه ی این راهها کمک کند </a:t>
            </a:r>
            <a:r>
              <a:rPr lang="fa-IR" sz="2800" dirty="0" smtClean="0">
                <a:cs typeface="B Titr" pitchFamily="2" charset="-78"/>
              </a:rPr>
              <a:t>ودستگیر این ملت عزیز باشد. </a:t>
            </a:r>
            <a:endParaRPr lang="en-US" sz="4400" dirty="0" smtClean="0">
              <a:cs typeface="B Titr" pitchFamily="2" charset="-78"/>
            </a:endParaRPr>
          </a:p>
          <a:p>
            <a:pPr algn="ctr" rtl="1"/>
            <a:endParaRPr lang="fa-IR" sz="2800" dirty="0" smtClean="0">
              <a:solidFill>
                <a:srgbClr val="FF0000"/>
              </a:solidFill>
              <a:cs typeface="B Titr" pitchFamily="2" charset="-78"/>
            </a:endParaRPr>
          </a:p>
          <a:p>
            <a:pPr algn="r" rtl="1"/>
            <a:endParaRPr lang="fa-IR" sz="2000" dirty="0" smtClean="0">
              <a:cs typeface="B Titr" pitchFamily="2" charset="-78"/>
            </a:endParaRPr>
          </a:p>
          <a:p>
            <a:pPr algn="r" rtl="1"/>
            <a:r>
              <a:rPr lang="fa-IR" sz="2000" dirty="0" smtClean="0">
                <a:cs typeface="B Titr" pitchFamily="2" charset="-78"/>
              </a:rPr>
              <a:t> </a:t>
            </a:r>
            <a:endParaRPr lang="en-US" sz="2800" dirty="0">
              <a:cs typeface="B Titr" pitchFamily="2" charset="-78"/>
            </a:endParaRPr>
          </a:p>
        </p:txBody>
      </p:sp>
      <p:sp>
        <p:nvSpPr>
          <p:cNvPr id="20" name="Rectangle 19"/>
          <p:cNvSpPr/>
          <p:nvPr/>
        </p:nvSpPr>
        <p:spPr>
          <a:xfrm>
            <a:off x="4724400" y="1981200"/>
            <a:ext cx="3038011" cy="369332"/>
          </a:xfrm>
          <a:prstGeom prst="rect">
            <a:avLst/>
          </a:prstGeom>
        </p:spPr>
        <p:txBody>
          <a:bodyPr wrap="none">
            <a:spAutoFit/>
          </a:bodyPr>
          <a:lstStyle/>
          <a:p>
            <a:pPr marL="760775" indent="-760775" algn="r" defTabSz="914180" rtl="1">
              <a:defRPr/>
            </a:pPr>
            <a:r>
              <a:rPr lang="ar-SA" dirty="0" smtClean="0">
                <a:solidFill>
                  <a:srgbClr val="0000FF"/>
                </a:solidFill>
                <a:cs typeface="B Titr" pitchFamily="2" charset="-78"/>
              </a:rPr>
              <a:t>ديدار </a:t>
            </a:r>
            <a:r>
              <a:rPr lang="fa-IR" dirty="0" smtClean="0">
                <a:solidFill>
                  <a:srgbClr val="0000FF"/>
                </a:solidFill>
                <a:cs typeface="B Titr" pitchFamily="2" charset="-78"/>
              </a:rPr>
              <a:t>جمع کثیری از بسیجیان کشور</a:t>
            </a:r>
            <a:endParaRPr lang="en-US" sz="700" dirty="0">
              <a:solidFill>
                <a:srgbClr val="0000FF"/>
              </a:solidFill>
              <a:cs typeface="B Titr" pitchFamily="2" charset="-78"/>
            </a:endParaRPr>
          </a:p>
        </p:txBody>
      </p:sp>
      <p:sp>
        <p:nvSpPr>
          <p:cNvPr id="21" name="Rectangle 4"/>
          <p:cNvSpPr>
            <a:spLocks noChangeArrowheads="1"/>
          </p:cNvSpPr>
          <p:nvPr/>
        </p:nvSpPr>
        <p:spPr bwMode="auto">
          <a:xfrm>
            <a:off x="1295400" y="60960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88/9/4</a:t>
            </a:r>
            <a:endParaRPr lang="en-US" sz="1400" dirty="0">
              <a:solidFill>
                <a:srgbClr val="CC0000"/>
              </a:solidFill>
              <a:cs typeface="B Titr"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te0064.jpg"/>
          <p:cNvPicPr>
            <a:picLocks noChangeAspect="1"/>
          </p:cNvPicPr>
          <p:nvPr/>
        </p:nvPicPr>
        <p:blipFill>
          <a:blip r:embed="rId2" cstate="print"/>
          <a:srcRect l="24242" t="13541" r="24242" b="14583"/>
          <a:stretch>
            <a:fillRect/>
          </a:stretch>
        </p:blipFill>
        <p:spPr>
          <a:xfrm>
            <a:off x="214283" y="214290"/>
            <a:ext cx="1921578" cy="1785950"/>
          </a:xfrm>
          <a:prstGeom prst="rect">
            <a:avLst/>
          </a:prstGeom>
        </p:spPr>
      </p:pic>
      <p:pic>
        <p:nvPicPr>
          <p:cNvPr id="7" name="Picture 6" descr="Note0064.jpg"/>
          <p:cNvPicPr>
            <a:picLocks noChangeAspect="1"/>
          </p:cNvPicPr>
          <p:nvPr/>
        </p:nvPicPr>
        <p:blipFill>
          <a:blip r:embed="rId3" cstate="print"/>
          <a:srcRect l="24242" t="13541" r="24242" b="14583"/>
          <a:stretch>
            <a:fillRect/>
          </a:stretch>
        </p:blipFill>
        <p:spPr>
          <a:xfrm rot="10800000">
            <a:off x="7286643" y="4857759"/>
            <a:ext cx="1619259" cy="1785948"/>
          </a:xfrm>
          <a:prstGeom prst="rect">
            <a:avLst/>
          </a:prstGeom>
        </p:spPr>
      </p:pic>
      <p:sp>
        <p:nvSpPr>
          <p:cNvPr id="6" name="TextBox 5"/>
          <p:cNvSpPr txBox="1"/>
          <p:nvPr/>
        </p:nvSpPr>
        <p:spPr>
          <a:xfrm>
            <a:off x="1357290" y="642918"/>
            <a:ext cx="6678431" cy="5801588"/>
          </a:xfrm>
          <a:prstGeom prst="rect">
            <a:avLst/>
          </a:prstGeom>
          <a:noFill/>
        </p:spPr>
        <p:txBody>
          <a:bodyPr wrap="none" rtlCol="0">
            <a:spAutoFit/>
          </a:bodyPr>
          <a:lstStyle/>
          <a:p>
            <a:pPr algn="ctr" rtl="1"/>
            <a:r>
              <a:rPr lang="fa-IR" sz="5400" dirty="0" smtClean="0">
                <a:solidFill>
                  <a:srgbClr val="0070C0"/>
                </a:solidFill>
                <a:cs typeface="B Titr" pitchFamily="2" charset="-78"/>
              </a:rPr>
              <a:t> الله اكبر،الله اكبر،الله اكبر</a:t>
            </a:r>
          </a:p>
          <a:p>
            <a:pPr algn="ctr" rtl="1"/>
            <a:r>
              <a:rPr lang="fa-IR" sz="5400" dirty="0" smtClean="0">
                <a:solidFill>
                  <a:srgbClr val="FF0000"/>
                </a:solidFill>
                <a:cs typeface="B Titr" pitchFamily="2" charset="-78"/>
              </a:rPr>
              <a:t>خامنه اي</a:t>
            </a:r>
            <a:r>
              <a:rPr lang="fa-IR" sz="1200" dirty="0" smtClean="0">
                <a:solidFill>
                  <a:srgbClr val="FF0000"/>
                </a:solidFill>
                <a:cs typeface="B Titr" pitchFamily="2" charset="-78"/>
              </a:rPr>
              <a:t>(مدظله العالي) </a:t>
            </a:r>
            <a:r>
              <a:rPr lang="fa-IR" sz="5400" dirty="0" smtClean="0">
                <a:solidFill>
                  <a:srgbClr val="FF0000"/>
                </a:solidFill>
                <a:cs typeface="B Titr" pitchFamily="2" charset="-78"/>
              </a:rPr>
              <a:t>رهبر</a:t>
            </a:r>
          </a:p>
          <a:p>
            <a:pPr algn="ctr" rtl="1"/>
            <a:r>
              <a:rPr lang="fa-IR" sz="5400" dirty="0" smtClean="0">
                <a:solidFill>
                  <a:srgbClr val="7030A0"/>
                </a:solidFill>
                <a:cs typeface="B Titr" pitchFamily="2" charset="-78"/>
              </a:rPr>
              <a:t>مرگ بر ضد ولايت فقيه</a:t>
            </a:r>
          </a:p>
          <a:p>
            <a:pPr algn="ctr" rtl="1"/>
            <a:r>
              <a:rPr lang="fa-IR" sz="5400" dirty="0" smtClean="0">
                <a:cs typeface="B Titr" pitchFamily="2" charset="-78"/>
              </a:rPr>
              <a:t>مرگ بر آمريكا</a:t>
            </a:r>
          </a:p>
          <a:p>
            <a:pPr algn="ctr" rtl="1"/>
            <a:r>
              <a:rPr lang="fa-IR" sz="5400" dirty="0" smtClean="0">
                <a:cs typeface="B Titr" pitchFamily="2" charset="-78"/>
              </a:rPr>
              <a:t>مرگ بر انگليس</a:t>
            </a:r>
          </a:p>
          <a:p>
            <a:pPr algn="ctr" rtl="1"/>
            <a:r>
              <a:rPr lang="fa-IR" sz="5400" dirty="0" smtClean="0">
                <a:solidFill>
                  <a:srgbClr val="0000FF"/>
                </a:solidFill>
                <a:cs typeface="B Titr" pitchFamily="2" charset="-78"/>
              </a:rPr>
              <a:t>مرگ بر منافقين و اشرار</a:t>
            </a:r>
          </a:p>
          <a:p>
            <a:pPr algn="r" rtl="1"/>
            <a:endParaRPr lang="fa-IR" sz="4000" dirty="0" smtClean="0">
              <a:cs typeface="B Titr" pitchFamily="2" charset="-78"/>
            </a:endParaRPr>
          </a:p>
          <a:p>
            <a:pPr algn="r" rtl="1"/>
            <a:endParaRPr lang="en-US" sz="700" dirty="0">
              <a:cs typeface="B Titr" pitchFamily="2" charset="-78"/>
            </a:endParaRPr>
          </a:p>
        </p:txBody>
      </p:sp>
      <p:pic>
        <p:nvPicPr>
          <p:cNvPr id="8" name="Picture 7" descr="آرم نور هدایت.jpg"/>
          <p:cNvPicPr>
            <a:picLocks noChangeAspect="1"/>
          </p:cNvPicPr>
          <p:nvPr/>
        </p:nvPicPr>
        <p:blipFill>
          <a:blip r:embed="rId4" cstate="print"/>
          <a:stretch>
            <a:fillRect/>
          </a:stretch>
        </p:blipFill>
        <p:spPr>
          <a:xfrm>
            <a:off x="381000" y="5029200"/>
            <a:ext cx="1105784" cy="1019196"/>
          </a:xfrm>
          <a:prstGeom prst="rect">
            <a:avLst/>
          </a:prstGeom>
        </p:spPr>
      </p:pic>
      <p:pic>
        <p:nvPicPr>
          <p:cNvPr id="9" name="Picture 8" descr="055.jpg"/>
          <p:cNvPicPr>
            <a:picLocks noChangeAspect="1"/>
          </p:cNvPicPr>
          <p:nvPr/>
        </p:nvPicPr>
        <p:blipFill>
          <a:blip r:embed="rId5" cstate="print"/>
          <a:stretch>
            <a:fillRect/>
          </a:stretch>
        </p:blipFill>
        <p:spPr>
          <a:xfrm>
            <a:off x="8001024" y="357166"/>
            <a:ext cx="740724" cy="722951"/>
          </a:xfrm>
          <a:prstGeom prst="rect">
            <a:avLst/>
          </a:prstGeom>
        </p:spPr>
      </p:pic>
      <p:sp>
        <p:nvSpPr>
          <p:cNvPr id="10" name="Rectangle 9"/>
          <p:cNvSpPr/>
          <p:nvPr/>
        </p:nvSpPr>
        <p:spPr>
          <a:xfrm>
            <a:off x="1828800" y="5934670"/>
            <a:ext cx="5014926" cy="923330"/>
          </a:xfrm>
          <a:prstGeom prst="rect">
            <a:avLst/>
          </a:prstGeom>
        </p:spPr>
        <p:txBody>
          <a:bodyPr wrap="square">
            <a:spAutoFit/>
          </a:bodyPr>
          <a:lstStyle/>
          <a:p>
            <a:pPr lvl="0" algn="ctr" rtl="1"/>
            <a:r>
              <a:rPr lang="fa-IR" sz="5400" dirty="0" smtClean="0">
                <a:solidFill>
                  <a:srgbClr val="006600"/>
                </a:solidFill>
                <a:cs typeface="B Titr" pitchFamily="2" charset="-78"/>
              </a:rPr>
              <a:t>مرگ بر اسرائيل</a:t>
            </a:r>
          </a:p>
        </p:txBody>
      </p:sp>
      <p:sp>
        <p:nvSpPr>
          <p:cNvPr id="11" name="TextBox 10"/>
          <p:cNvSpPr txBox="1"/>
          <p:nvPr/>
        </p:nvSpPr>
        <p:spPr>
          <a:xfrm>
            <a:off x="457200" y="6019800"/>
            <a:ext cx="955711" cy="307777"/>
          </a:xfrm>
          <a:prstGeom prst="rect">
            <a:avLst/>
          </a:prstGeom>
          <a:noFill/>
        </p:spPr>
        <p:txBody>
          <a:bodyPr wrap="none" rtlCol="0">
            <a:spAutoFit/>
          </a:bodyPr>
          <a:lstStyle/>
          <a:p>
            <a:r>
              <a:rPr lang="fa-IR" sz="1400" b="1" dirty="0" smtClean="0"/>
              <a:t>گنجینه بیانات</a:t>
            </a:r>
            <a:endParaRPr lang="en-GB"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048000"/>
            <a:ext cx="8153400" cy="3662541"/>
          </a:xfrm>
          <a:prstGeom prst="rect">
            <a:avLst/>
          </a:prstGeom>
        </p:spPr>
        <p:txBody>
          <a:bodyPr wrap="square">
            <a:spAutoFit/>
          </a:bodyPr>
          <a:lstStyle/>
          <a:p>
            <a:pPr algn="r" rtl="1"/>
            <a:r>
              <a:rPr lang="en-US" sz="2800" dirty="0" smtClean="0">
                <a:cs typeface="B Titr" pitchFamily="2" charset="-78"/>
              </a:rPr>
              <a:t> </a:t>
            </a:r>
            <a:r>
              <a:rPr lang="ar-SA" sz="2800" dirty="0" smtClean="0">
                <a:solidFill>
                  <a:srgbClr val="0000FF"/>
                </a:solidFill>
                <a:cs typeface="B Titr" pitchFamily="2" charset="-78"/>
              </a:rPr>
              <a:t>شما در دانشگاه مى‏آموزيد</a:t>
            </a:r>
            <a:r>
              <a:rPr lang="ar-SA" sz="2800" dirty="0" smtClean="0">
                <a:cs typeface="B Titr" pitchFamily="2" charset="-78"/>
              </a:rPr>
              <a:t>، </a:t>
            </a:r>
            <a:r>
              <a:rPr lang="ar-SA" sz="2800" dirty="0" smtClean="0">
                <a:solidFill>
                  <a:srgbClr val="0000FF"/>
                </a:solidFill>
                <a:cs typeface="B Titr" pitchFamily="2" charset="-78"/>
              </a:rPr>
              <a:t>فرا ميگيريد</a:t>
            </a:r>
            <a:r>
              <a:rPr lang="ar-SA" sz="2800" dirty="0" smtClean="0">
                <a:cs typeface="B Titr" pitchFamily="2" charset="-78"/>
              </a:rPr>
              <a:t>،</a:t>
            </a:r>
            <a:endParaRPr lang="fa-IR" sz="2800" dirty="0" smtClean="0">
              <a:cs typeface="B Titr" pitchFamily="2" charset="-78"/>
            </a:endParaRPr>
          </a:p>
          <a:p>
            <a:pPr algn="r" rtl="1"/>
            <a:r>
              <a:rPr lang="ar-SA" sz="2800" dirty="0" smtClean="0">
                <a:solidFill>
                  <a:srgbClr val="FF0000"/>
                </a:solidFill>
                <a:cs typeface="B Titr" pitchFamily="2" charset="-78"/>
              </a:rPr>
              <a:t> خود را از لحاظ فكر و انديشه و همچنين از لحاظ روحيه و اراده مي</a:t>
            </a:r>
            <a:r>
              <a:rPr lang="fa-IR" sz="2800" dirty="0" smtClean="0">
                <a:solidFill>
                  <a:srgbClr val="FF0000"/>
                </a:solidFill>
                <a:cs typeface="B Titr" pitchFamily="2" charset="-78"/>
              </a:rPr>
              <a:t> </a:t>
            </a:r>
            <a:r>
              <a:rPr lang="ar-SA" sz="2800" dirty="0" smtClean="0">
                <a:solidFill>
                  <a:srgbClr val="FF0000"/>
                </a:solidFill>
                <a:cs typeface="B Titr" pitchFamily="2" charset="-78"/>
              </a:rPr>
              <a:t>سازيد</a:t>
            </a:r>
            <a:r>
              <a:rPr lang="ar-SA" sz="2800" dirty="0" smtClean="0">
                <a:cs typeface="B Titr" pitchFamily="2" charset="-78"/>
              </a:rPr>
              <a:t>؛ در راه بسيار باعظمت و پرافتخارى قدم مي</a:t>
            </a:r>
            <a:r>
              <a:rPr lang="fa-IR" sz="2800" dirty="0" smtClean="0">
                <a:cs typeface="B Titr" pitchFamily="2" charset="-78"/>
              </a:rPr>
              <a:t> </a:t>
            </a:r>
            <a:r>
              <a:rPr lang="ar-SA" sz="2800" dirty="0" smtClean="0">
                <a:cs typeface="B Titr" pitchFamily="2" charset="-78"/>
              </a:rPr>
              <a:t>گذاريد. اين دانشگاه يك چنين جائى است.</a:t>
            </a:r>
            <a:endParaRPr lang="fa-IR" sz="2800" dirty="0" smtClean="0">
              <a:cs typeface="B Titr" pitchFamily="2" charset="-78"/>
            </a:endParaRPr>
          </a:p>
          <a:p>
            <a:pPr algn="justLow" rtl="1"/>
            <a:r>
              <a:rPr lang="ar-SA" sz="2800" dirty="0" smtClean="0">
                <a:cs typeface="B Titr" pitchFamily="2" charset="-78"/>
              </a:rPr>
              <a:t> به حضور در اين دانشگاه و به فارغ‏التحصيلى اين دانشگاه افتخار كنيد؛ اين را نعمت بزرگ خدا بشماريد، كه هست؛ </a:t>
            </a:r>
            <a:endParaRPr lang="fa-IR" sz="2800" dirty="0" smtClean="0">
              <a:cs typeface="B Titr" pitchFamily="2" charset="-78"/>
            </a:endParaRPr>
          </a:p>
          <a:p>
            <a:pPr algn="r" rtl="1"/>
            <a:r>
              <a:rPr lang="fa-IR" sz="3600" dirty="0" smtClean="0">
                <a:cs typeface="B Titr" pitchFamily="2" charset="-78"/>
              </a:rPr>
              <a:t>                </a:t>
            </a:r>
            <a:r>
              <a:rPr lang="ar-SA" sz="3600" dirty="0" smtClean="0">
                <a:cs typeface="B Titr" pitchFamily="2" charset="-78"/>
              </a:rPr>
              <a:t>و آن را </a:t>
            </a:r>
            <a:r>
              <a:rPr lang="ar-SA" sz="3600" dirty="0" smtClean="0">
                <a:solidFill>
                  <a:srgbClr val="7030A0"/>
                </a:solidFill>
                <a:cs typeface="B Titr" pitchFamily="2" charset="-78"/>
              </a:rPr>
              <a:t>حفظ كنيد </a:t>
            </a:r>
            <a:r>
              <a:rPr lang="ar-SA" sz="3600" dirty="0" smtClean="0">
                <a:cs typeface="B Titr" pitchFamily="2" charset="-78"/>
              </a:rPr>
              <a:t>و </a:t>
            </a:r>
            <a:r>
              <a:rPr lang="ar-SA" sz="3600" dirty="0" smtClean="0">
                <a:solidFill>
                  <a:srgbClr val="FF0000"/>
                </a:solidFill>
                <a:cs typeface="B Titr" pitchFamily="2" charset="-78"/>
              </a:rPr>
              <a:t>پيش برويد</a:t>
            </a:r>
            <a:r>
              <a:rPr lang="en-US" sz="3600" dirty="0" smtClean="0">
                <a:cs typeface="B Titr" pitchFamily="2" charset="-78"/>
              </a:rPr>
              <a:t>.</a:t>
            </a:r>
            <a:r>
              <a:rPr lang="en-US" sz="2800" dirty="0" smtClean="0">
                <a:cs typeface="B Titr" pitchFamily="2" charset="-78"/>
              </a:rPr>
              <a:t/>
            </a:r>
            <a:br>
              <a:rPr lang="en-US" sz="2800" dirty="0" smtClean="0">
                <a:cs typeface="B Titr" pitchFamily="2" charset="-78"/>
              </a:rPr>
            </a:b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5943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533400" y="3124200"/>
            <a:ext cx="8153400" cy="2739211"/>
          </a:xfrm>
          <a:prstGeom prst="rect">
            <a:avLst/>
          </a:prstGeom>
        </p:spPr>
        <p:txBody>
          <a:bodyPr wrap="square">
            <a:spAutoFit/>
          </a:bodyPr>
          <a:lstStyle/>
          <a:p>
            <a:pPr algn="r" rtl="1"/>
            <a:r>
              <a:rPr lang="ar-SA" sz="2400" dirty="0" smtClean="0">
                <a:solidFill>
                  <a:srgbClr val="FF0000"/>
                </a:solidFill>
                <a:cs typeface="B Titr" pitchFamily="2" charset="-78"/>
              </a:rPr>
              <a:t>كشور شما به جوانان مؤمن نيازمند است. </a:t>
            </a:r>
            <a:endParaRPr lang="fa-IR" sz="2400" dirty="0" smtClean="0">
              <a:solidFill>
                <a:srgbClr val="FF0000"/>
              </a:solidFill>
              <a:cs typeface="B Titr" pitchFamily="2" charset="-78"/>
            </a:endParaRPr>
          </a:p>
          <a:p>
            <a:pPr algn="justLow" rtl="1"/>
            <a:r>
              <a:rPr lang="ar-SA" sz="2000" dirty="0" smtClean="0">
                <a:cs typeface="B Titr" pitchFamily="2" charset="-78"/>
              </a:rPr>
              <a:t>و امروز به لطف و تفضل الهى، على‏رغم تلاش پى‏درپى دشمنان - كه بيشتر هم بر روى جوانان اين تلاشها متمركز است - جوانان ما رو به سمت خدا و هدايت الهى دارند. به كورى چشم دشمن، </a:t>
            </a:r>
            <a:r>
              <a:rPr lang="ar-SA" sz="2400" dirty="0" smtClean="0">
                <a:solidFill>
                  <a:srgbClr val="0000FF"/>
                </a:solidFill>
                <a:cs typeface="B Titr" pitchFamily="2" charset="-78"/>
              </a:rPr>
              <a:t>جوان ما، جوان مؤمن است</a:t>
            </a:r>
            <a:r>
              <a:rPr lang="ar-SA" sz="2000" dirty="0" smtClean="0">
                <a:cs typeface="B Titr" pitchFamily="2" charset="-78"/>
              </a:rPr>
              <a:t>؛ </a:t>
            </a:r>
            <a:r>
              <a:rPr lang="ar-SA" sz="2400" dirty="0" smtClean="0">
                <a:solidFill>
                  <a:srgbClr val="7030A0"/>
                </a:solidFill>
                <a:cs typeface="B Titr" pitchFamily="2" charset="-78"/>
              </a:rPr>
              <a:t>جوان مؤمنِ امروز </a:t>
            </a:r>
            <a:r>
              <a:rPr lang="ar-SA" sz="2000" dirty="0" smtClean="0">
                <a:cs typeface="B Titr" pitchFamily="2" charset="-78"/>
              </a:rPr>
              <a:t>از جوان مؤمنِ صدر انقلاب - سى سال پيش و بيست و پنج سال پيش </a:t>
            </a:r>
            <a:r>
              <a:rPr lang="ar-SA" sz="2000" dirty="0" smtClean="0">
                <a:solidFill>
                  <a:srgbClr val="7030A0"/>
                </a:solidFill>
                <a:cs typeface="B Titr" pitchFamily="2" charset="-78"/>
              </a:rPr>
              <a:t>- </a:t>
            </a:r>
            <a:r>
              <a:rPr lang="ar-SA" sz="2400" dirty="0" smtClean="0">
                <a:solidFill>
                  <a:srgbClr val="7030A0"/>
                </a:solidFill>
                <a:cs typeface="B Titr" pitchFamily="2" charset="-78"/>
              </a:rPr>
              <a:t>اگر جلوتر نباشد، عقب‏تر نيست</a:t>
            </a:r>
            <a:r>
              <a:rPr lang="ar-SA" sz="2000" dirty="0" smtClean="0">
                <a:cs typeface="B Titr" pitchFamily="2" charset="-78"/>
              </a:rPr>
              <a:t>. </a:t>
            </a:r>
            <a:endParaRPr lang="fa-IR" sz="2000" dirty="0" smtClean="0">
              <a:cs typeface="B Titr" pitchFamily="2" charset="-78"/>
            </a:endParaRPr>
          </a:p>
          <a:p>
            <a:pPr algn="justLow" rtl="1"/>
            <a:r>
              <a:rPr lang="ar-SA" sz="2000" dirty="0" smtClean="0">
                <a:cs typeface="B Titr" pitchFamily="2" charset="-78"/>
              </a:rPr>
              <a:t>آن كوره‏ى سوزان، آن تجربه‏ى عظيمِ جنگ تحميلى كه فرصتى براى بروز استعدادها بود، در مقابل هر نسل برجسته و پراستعدادى قرار بگيرد، معجزه خواهد كرد</a:t>
            </a:r>
            <a:r>
              <a:rPr lang="en-US" sz="2000" dirty="0" smtClean="0">
                <a:cs typeface="B Titr" pitchFamily="2" charset="-78"/>
              </a:rPr>
              <a:t>.</a:t>
            </a:r>
            <a:br>
              <a:rPr lang="en-US" sz="2000" dirty="0" smtClean="0">
                <a:cs typeface="B Titr" pitchFamily="2" charset="-78"/>
              </a:rPr>
            </a:b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200400"/>
            <a:ext cx="9067800" cy="2585323"/>
          </a:xfrm>
          <a:prstGeom prst="rect">
            <a:avLst/>
          </a:prstGeom>
        </p:spPr>
        <p:txBody>
          <a:bodyPr wrap="square">
            <a:spAutoFit/>
          </a:bodyPr>
          <a:lstStyle/>
          <a:p>
            <a:pPr algn="r" rtl="1"/>
            <a:r>
              <a:rPr lang="ar-SA" sz="5400" dirty="0" smtClean="0">
                <a:solidFill>
                  <a:srgbClr val="FF0000"/>
                </a:solidFill>
                <a:cs typeface="B Titr" pitchFamily="2" charset="-78"/>
              </a:rPr>
              <a:t>جوان ما</a:t>
            </a:r>
            <a:r>
              <a:rPr lang="ar-SA" sz="4400" dirty="0" smtClean="0">
                <a:solidFill>
                  <a:srgbClr val="0000FF"/>
                </a:solidFill>
                <a:cs typeface="B Titr" pitchFamily="2" charset="-78"/>
              </a:rPr>
              <a:t>، جوان مؤمن است</a:t>
            </a:r>
            <a:r>
              <a:rPr lang="ar-SA" sz="2000" dirty="0" smtClean="0">
                <a:cs typeface="B Titr" pitchFamily="2" charset="-78"/>
              </a:rPr>
              <a:t>؛ </a:t>
            </a:r>
            <a:endParaRPr lang="fa-IR" sz="4000" dirty="0" smtClean="0">
              <a:cs typeface="B Titr" pitchFamily="2" charset="-78"/>
            </a:endParaRPr>
          </a:p>
          <a:p>
            <a:pPr algn="r" rtl="1"/>
            <a:r>
              <a:rPr lang="ar-SA" sz="3600" dirty="0" smtClean="0">
                <a:solidFill>
                  <a:srgbClr val="7030A0"/>
                </a:solidFill>
                <a:cs typeface="B Titr" pitchFamily="2" charset="-78"/>
              </a:rPr>
              <a:t>جوان مؤمنِ امروز </a:t>
            </a:r>
            <a:r>
              <a:rPr lang="ar-SA" sz="3200" dirty="0" smtClean="0">
                <a:cs typeface="B Titr" pitchFamily="2" charset="-78"/>
              </a:rPr>
              <a:t>از جوان مؤمنِ صدر انقلاب - سى سال پيش و بيست و پنج سال پيش </a:t>
            </a:r>
            <a:r>
              <a:rPr lang="ar-SA" sz="3200" dirty="0" smtClean="0">
                <a:solidFill>
                  <a:srgbClr val="7030A0"/>
                </a:solidFill>
                <a:cs typeface="B Titr" pitchFamily="2" charset="-78"/>
              </a:rPr>
              <a:t>- </a:t>
            </a:r>
            <a:r>
              <a:rPr lang="ar-SA" sz="3600" dirty="0" smtClean="0">
                <a:solidFill>
                  <a:srgbClr val="7030A0"/>
                </a:solidFill>
                <a:cs typeface="B Titr" pitchFamily="2" charset="-78"/>
              </a:rPr>
              <a:t>اگر جلوتر نباشد، عقب‏تر نيست</a:t>
            </a:r>
            <a:r>
              <a:rPr lang="ar-SA" sz="3200" dirty="0" smtClean="0">
                <a:cs typeface="B Titr" pitchFamily="2" charset="-78"/>
              </a:rPr>
              <a:t>. </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3124200"/>
            <a:ext cx="8153400" cy="2800767"/>
          </a:xfrm>
          <a:prstGeom prst="rect">
            <a:avLst/>
          </a:prstGeom>
        </p:spPr>
        <p:txBody>
          <a:bodyPr wrap="square">
            <a:spAutoFit/>
          </a:bodyPr>
          <a:lstStyle/>
          <a:p>
            <a:pPr algn="r" rtl="1"/>
            <a:r>
              <a:rPr lang="en-US" sz="2400" dirty="0" smtClean="0">
                <a:solidFill>
                  <a:srgbClr val="0000FF"/>
                </a:solidFill>
                <a:cs typeface="B Titr" pitchFamily="2" charset="-78"/>
              </a:rPr>
              <a:t> </a:t>
            </a:r>
            <a:r>
              <a:rPr lang="ar-SA" sz="2400" dirty="0" smtClean="0">
                <a:solidFill>
                  <a:srgbClr val="0000FF"/>
                </a:solidFill>
                <a:cs typeface="B Titr" pitchFamily="2" charset="-78"/>
              </a:rPr>
              <a:t>امروز شما در عرصه‏ى ديگرى هستيد</a:t>
            </a:r>
            <a:r>
              <a:rPr lang="ar-SA" sz="2400" dirty="0" smtClean="0">
                <a:cs typeface="B Titr" pitchFamily="2" charset="-78"/>
              </a:rPr>
              <a:t>؛</a:t>
            </a:r>
            <a:endParaRPr lang="fa-IR" sz="2400" dirty="0" smtClean="0">
              <a:cs typeface="B Titr" pitchFamily="2" charset="-78"/>
            </a:endParaRPr>
          </a:p>
          <a:p>
            <a:pPr algn="justLow" rtl="1"/>
            <a:r>
              <a:rPr lang="ar-SA" sz="2400" dirty="0" smtClean="0">
                <a:solidFill>
                  <a:srgbClr val="FF0000"/>
                </a:solidFill>
                <a:cs typeface="B Titr" pitchFamily="2" charset="-78"/>
              </a:rPr>
              <a:t> </a:t>
            </a:r>
            <a:r>
              <a:rPr lang="ar-SA" sz="3200" dirty="0" smtClean="0">
                <a:solidFill>
                  <a:srgbClr val="FF0000"/>
                </a:solidFill>
                <a:cs typeface="B Titr" pitchFamily="2" charset="-78"/>
              </a:rPr>
              <a:t>در عرصه‏ى علم</a:t>
            </a:r>
            <a:r>
              <a:rPr lang="ar-SA" sz="2400" dirty="0" smtClean="0">
                <a:cs typeface="B Titr" pitchFamily="2" charset="-78"/>
              </a:rPr>
              <a:t>، در عرصه‏ى پيشرفت </a:t>
            </a:r>
            <a:r>
              <a:rPr lang="ar-SA" sz="2400" dirty="0" smtClean="0">
                <a:solidFill>
                  <a:srgbClr val="7030A0"/>
                </a:solidFill>
                <a:cs typeface="B Titr" pitchFamily="2" charset="-78"/>
              </a:rPr>
              <a:t>از لحاظ روحيه، سازندگى خود و كشور و آمادگىِ براى دفاع</a:t>
            </a:r>
            <a:r>
              <a:rPr lang="ar-SA" sz="2400" dirty="0" smtClean="0">
                <a:cs typeface="B Titr" pitchFamily="2" charset="-78"/>
              </a:rPr>
              <a:t>. </a:t>
            </a:r>
            <a:endParaRPr lang="fa-IR" sz="2400" dirty="0" smtClean="0">
              <a:cs typeface="B Titr" pitchFamily="2" charset="-78"/>
            </a:endParaRPr>
          </a:p>
          <a:p>
            <a:pPr algn="ctr" rtl="1"/>
            <a:r>
              <a:rPr lang="ar-SA" sz="2400" dirty="0" smtClean="0">
                <a:cs typeface="B Titr" pitchFamily="2" charset="-78"/>
              </a:rPr>
              <a:t>دشمنان، قدرتهاى بزرگِ مستكبر جهانى - كه دشمنان ملتها، نه فقط دشمن ملت ايران، دشمنان انسانيت و فضيلت هستند - اينها غالباً با تشر زندگى</a:t>
            </a:r>
            <a:endParaRPr lang="fa-IR" sz="2400" dirty="0" smtClean="0">
              <a:cs typeface="B Titr" pitchFamily="2" charset="-78"/>
            </a:endParaRPr>
          </a:p>
          <a:p>
            <a:pPr algn="ctr" rtl="1"/>
            <a:r>
              <a:rPr lang="ar-SA" sz="2400" dirty="0" smtClean="0">
                <a:cs typeface="B Titr" pitchFamily="2" charset="-78"/>
              </a:rPr>
              <a:t> مي</a:t>
            </a:r>
            <a:r>
              <a:rPr lang="fa-IR" sz="2400" dirty="0" smtClean="0">
                <a:cs typeface="B Titr" pitchFamily="2" charset="-78"/>
              </a:rPr>
              <a:t> </a:t>
            </a:r>
            <a:r>
              <a:rPr lang="ar-SA" sz="2400" dirty="0" smtClean="0">
                <a:cs typeface="B Titr" pitchFamily="2" charset="-78"/>
              </a:rPr>
              <a:t>كنند، با نشان دادن ابهت كارشان را به پيش مي</a:t>
            </a:r>
            <a:r>
              <a:rPr lang="fa-IR" sz="2400" dirty="0" smtClean="0">
                <a:cs typeface="B Titr" pitchFamily="2" charset="-78"/>
              </a:rPr>
              <a:t> </a:t>
            </a:r>
            <a:r>
              <a:rPr lang="ar-SA" sz="2400" dirty="0" smtClean="0">
                <a:cs typeface="B Titr" pitchFamily="2" charset="-78"/>
              </a:rPr>
              <a:t>برند؛ هيبت خودشان را بر ملتها تحميل مي</a:t>
            </a:r>
            <a:r>
              <a:rPr lang="fa-IR" sz="2400" dirty="0" smtClean="0">
                <a:cs typeface="B Titr" pitchFamily="2" charset="-78"/>
              </a:rPr>
              <a:t> </a:t>
            </a:r>
            <a:r>
              <a:rPr lang="ar-SA" sz="2400" dirty="0" smtClean="0">
                <a:cs typeface="B Titr" pitchFamily="2" charset="-78"/>
              </a:rPr>
              <a:t>كنند، </a:t>
            </a:r>
            <a:r>
              <a:rPr lang="ar-SA" sz="2400" dirty="0" smtClean="0">
                <a:solidFill>
                  <a:srgbClr val="7030A0"/>
                </a:solidFill>
                <a:cs typeface="B Titr" pitchFamily="2" charset="-78"/>
              </a:rPr>
              <a:t>با هيبت خودشان آنها را از ميدان در مي</a:t>
            </a:r>
            <a:r>
              <a:rPr lang="fa-IR" sz="2400" dirty="0" smtClean="0">
                <a:solidFill>
                  <a:srgbClr val="7030A0"/>
                </a:solidFill>
                <a:cs typeface="B Titr" pitchFamily="2" charset="-78"/>
              </a:rPr>
              <a:t> </a:t>
            </a:r>
            <a:r>
              <a:rPr lang="ar-SA" sz="2400" dirty="0" smtClean="0">
                <a:solidFill>
                  <a:srgbClr val="7030A0"/>
                </a:solidFill>
                <a:cs typeface="B Titr" pitchFamily="2" charset="-78"/>
              </a:rPr>
              <a:t>برند</a:t>
            </a:r>
            <a:r>
              <a:rPr lang="ar-SA" sz="2400" dirty="0" smtClean="0">
                <a:cs typeface="B Titr" pitchFamily="2" charset="-78"/>
              </a:rPr>
              <a:t>. </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200400"/>
            <a:ext cx="8610600" cy="2554545"/>
          </a:xfrm>
          <a:prstGeom prst="rect">
            <a:avLst/>
          </a:prstGeom>
        </p:spPr>
        <p:txBody>
          <a:bodyPr wrap="square">
            <a:spAutoFit/>
          </a:bodyPr>
          <a:lstStyle/>
          <a:p>
            <a:pPr algn="ctr" rtl="1"/>
            <a:r>
              <a:rPr lang="ar-SA" sz="2400" dirty="0" smtClean="0">
                <a:cs typeface="B Titr" pitchFamily="2" charset="-78"/>
              </a:rPr>
              <a:t>امروز دشمنان مي</a:t>
            </a:r>
            <a:r>
              <a:rPr lang="fa-IR" sz="2400" dirty="0" smtClean="0">
                <a:cs typeface="B Titr" pitchFamily="2" charset="-78"/>
              </a:rPr>
              <a:t> </a:t>
            </a:r>
            <a:r>
              <a:rPr lang="ar-SA" sz="2400" dirty="0" smtClean="0">
                <a:cs typeface="B Titr" pitchFamily="2" charset="-78"/>
              </a:rPr>
              <a:t>دانند با ملت ايران، با اين </a:t>
            </a:r>
            <a:r>
              <a:rPr lang="ar-SA" sz="2400" dirty="0" smtClean="0">
                <a:solidFill>
                  <a:srgbClr val="0000FF"/>
                </a:solidFill>
                <a:cs typeface="B Titr" pitchFamily="2" charset="-78"/>
              </a:rPr>
              <a:t>جوانان مؤمن</a:t>
            </a:r>
            <a:r>
              <a:rPr lang="ar-SA" sz="2400" dirty="0" smtClean="0">
                <a:cs typeface="B Titr" pitchFamily="2" charset="-78"/>
              </a:rPr>
              <a:t>، با اين </a:t>
            </a:r>
            <a:r>
              <a:rPr lang="ar-SA" sz="2400" dirty="0" smtClean="0">
                <a:solidFill>
                  <a:srgbClr val="0000FF"/>
                </a:solidFill>
                <a:cs typeface="B Titr" pitchFamily="2" charset="-78"/>
              </a:rPr>
              <a:t>مردان مصمم</a:t>
            </a:r>
            <a:r>
              <a:rPr lang="ar-SA" sz="2400" dirty="0" smtClean="0">
                <a:cs typeface="B Titr" pitchFamily="2" charset="-78"/>
              </a:rPr>
              <a:t>، با اين مسئولان و دولت</a:t>
            </a:r>
            <a:r>
              <a:rPr lang="fa-IR" sz="2400" dirty="0" smtClean="0">
                <a:cs typeface="B Titr" pitchFamily="2" charset="-78"/>
              </a:rPr>
              <a:t> </a:t>
            </a:r>
            <a:r>
              <a:rPr lang="ar-SA" sz="2400" dirty="0" smtClean="0">
                <a:cs typeface="B Titr" pitchFamily="2" charset="-78"/>
              </a:rPr>
              <a:t>مردانى كه به پايبندى به ارزشها افتخار مي</a:t>
            </a:r>
            <a:r>
              <a:rPr lang="fa-IR" sz="2400" dirty="0" smtClean="0">
                <a:cs typeface="B Titr" pitchFamily="2" charset="-78"/>
              </a:rPr>
              <a:t> </a:t>
            </a:r>
            <a:r>
              <a:rPr lang="ar-SA" sz="2400" dirty="0" smtClean="0">
                <a:cs typeface="B Titr" pitchFamily="2" charset="-78"/>
              </a:rPr>
              <a:t>كنند</a:t>
            </a:r>
            <a:r>
              <a:rPr lang="fa-IR" sz="2400" dirty="0" smtClean="0">
                <a:cs typeface="B Titr" pitchFamily="2" charset="-78"/>
              </a:rPr>
              <a:t>.</a:t>
            </a:r>
            <a:r>
              <a:rPr lang="ar-SA" sz="2400" dirty="0" smtClean="0">
                <a:solidFill>
                  <a:srgbClr val="FF0000"/>
                </a:solidFill>
                <a:cs typeface="B Titr" pitchFamily="2" charset="-78"/>
              </a:rPr>
              <a:t>ملت ايران با چنين سرمايه‏هاى ارزنده‏اى، از هيچ تشرى، از هيچ هيبتى واهمه نميكند</a:t>
            </a:r>
            <a:r>
              <a:rPr lang="ar-SA" sz="2400" dirty="0" smtClean="0">
                <a:cs typeface="B Titr" pitchFamily="2" charset="-78"/>
              </a:rPr>
              <a:t>.</a:t>
            </a:r>
            <a:endParaRPr lang="fa-IR" sz="2400" dirty="0" smtClean="0">
              <a:cs typeface="B Titr" pitchFamily="2" charset="-78"/>
            </a:endParaRPr>
          </a:p>
          <a:p>
            <a:pPr algn="ctr" rtl="1"/>
            <a:r>
              <a:rPr lang="ar-SA" sz="2400" dirty="0" smtClean="0">
                <a:cs typeface="B Titr" pitchFamily="2" charset="-78"/>
              </a:rPr>
              <a:t> اين را مي</a:t>
            </a:r>
            <a:r>
              <a:rPr lang="fa-IR" sz="2400" dirty="0" smtClean="0">
                <a:cs typeface="B Titr" pitchFamily="2" charset="-78"/>
              </a:rPr>
              <a:t> </a:t>
            </a:r>
            <a:r>
              <a:rPr lang="ar-SA" sz="2400" dirty="0" smtClean="0">
                <a:cs typeface="B Titr" pitchFamily="2" charset="-78"/>
              </a:rPr>
              <a:t>دانند</a:t>
            </a:r>
            <a:r>
              <a:rPr lang="en-US" sz="2400" dirty="0" smtClean="0">
                <a:cs typeface="B Titr" pitchFamily="2" charset="-78"/>
              </a:rPr>
              <a:t>.</a:t>
            </a:r>
            <a:br>
              <a:rPr lang="en-US" sz="2400" dirty="0" smtClean="0">
                <a:cs typeface="B Titr" pitchFamily="2" charset="-78"/>
              </a:rPr>
            </a:br>
            <a:r>
              <a:rPr lang="en-US" sz="2400" dirty="0" smtClean="0">
                <a:solidFill>
                  <a:srgbClr val="FF0000"/>
                </a:solidFill>
                <a:cs typeface="B Titr" pitchFamily="2" charset="-78"/>
              </a:rPr>
              <a:t> </a:t>
            </a:r>
            <a:r>
              <a:rPr lang="ar-SA" sz="3200" dirty="0" smtClean="0">
                <a:solidFill>
                  <a:srgbClr val="FF0000"/>
                </a:solidFill>
                <a:cs typeface="B Titr" pitchFamily="2" charset="-78"/>
              </a:rPr>
              <a:t>شما در كسوت با شكوه و شريف</a:t>
            </a:r>
            <a:r>
              <a:rPr lang="ar-SA" sz="3200" dirty="0" smtClean="0">
                <a:solidFill>
                  <a:schemeClr val="accent3">
                    <a:lumMod val="50000"/>
                  </a:schemeClr>
                </a:solidFill>
                <a:cs typeface="B Titr" pitchFamily="2" charset="-78"/>
              </a:rPr>
              <a:t> پاسدارى</a:t>
            </a:r>
            <a:r>
              <a:rPr lang="ar-SA" sz="3200" dirty="0" smtClean="0">
                <a:solidFill>
                  <a:srgbClr val="FF0000"/>
                </a:solidFill>
                <a:cs typeface="B Titr" pitchFamily="2" charset="-78"/>
              </a:rPr>
              <a:t>، اين باور را در دل دشمن هر چه بيشتر كنيد</a:t>
            </a:r>
            <a:r>
              <a:rPr lang="ar-SA" sz="3200" dirty="0" smtClean="0">
                <a:cs typeface="B Titr" pitchFamily="2" charset="-78"/>
              </a:rPr>
              <a:t>. </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5943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152400" y="3082640"/>
            <a:ext cx="8610600" cy="2893100"/>
          </a:xfrm>
          <a:prstGeom prst="rect">
            <a:avLst/>
          </a:prstGeom>
        </p:spPr>
        <p:txBody>
          <a:bodyPr wrap="square">
            <a:spAutoFit/>
          </a:bodyPr>
          <a:lstStyle/>
          <a:p>
            <a:pPr algn="r" rtl="1"/>
            <a:r>
              <a:rPr lang="ar-SA" sz="3200" dirty="0" smtClean="0">
                <a:solidFill>
                  <a:srgbClr val="FF0000"/>
                </a:solidFill>
                <a:cs typeface="B Titr" pitchFamily="2" charset="-78"/>
              </a:rPr>
              <a:t>خودتان را از لحاظ معنوى بسازيد</a:t>
            </a:r>
            <a:r>
              <a:rPr lang="ar-SA" sz="3200" dirty="0" smtClean="0">
                <a:cs typeface="B Titr" pitchFamily="2" charset="-78"/>
              </a:rPr>
              <a:t>. </a:t>
            </a:r>
            <a:endParaRPr lang="fa-IR" sz="3200" dirty="0" smtClean="0">
              <a:cs typeface="B Titr" pitchFamily="2" charset="-78"/>
            </a:endParaRPr>
          </a:p>
          <a:p>
            <a:pPr algn="justLow" rtl="1"/>
            <a:r>
              <a:rPr lang="ar-SA" sz="2400" dirty="0" smtClean="0">
                <a:solidFill>
                  <a:srgbClr val="7030A0"/>
                </a:solidFill>
                <a:cs typeface="B Titr" pitchFamily="2" charset="-78"/>
              </a:rPr>
              <a:t>بندگى خدا</a:t>
            </a:r>
            <a:r>
              <a:rPr lang="ar-SA" sz="2400" dirty="0" smtClean="0">
                <a:cs typeface="B Titr" pitchFamily="2" charset="-78"/>
              </a:rPr>
              <a:t>، خشوع در مقابل خدا موجب مي</a:t>
            </a:r>
            <a:r>
              <a:rPr lang="fa-IR" sz="2400" dirty="0" smtClean="0">
                <a:cs typeface="B Titr" pitchFamily="2" charset="-78"/>
              </a:rPr>
              <a:t> </a:t>
            </a:r>
            <a:r>
              <a:rPr lang="ar-SA" sz="2400" dirty="0" smtClean="0">
                <a:cs typeface="B Titr" pitchFamily="2" charset="-78"/>
              </a:rPr>
              <a:t>شود كه انسان در مقابل هيچ زورگوئى خضوع نكند.</a:t>
            </a:r>
            <a:endParaRPr lang="fa-IR" sz="2400" dirty="0" smtClean="0">
              <a:cs typeface="B Titr" pitchFamily="2" charset="-78"/>
            </a:endParaRPr>
          </a:p>
          <a:p>
            <a:pPr algn="justLow" rtl="1"/>
            <a:r>
              <a:rPr lang="ar-SA" sz="2400" dirty="0" smtClean="0">
                <a:cs typeface="B Titr" pitchFamily="2" charset="-78"/>
              </a:rPr>
              <a:t> دلى كه</a:t>
            </a:r>
            <a:r>
              <a:rPr lang="fa-IR" sz="2400" dirty="0" smtClean="0">
                <a:cs typeface="B Titr" pitchFamily="2" charset="-78"/>
              </a:rPr>
              <a:t> محبت </a:t>
            </a:r>
            <a:r>
              <a:rPr lang="ar-SA" sz="2400" dirty="0" smtClean="0">
                <a:cs typeface="B Titr" pitchFamily="2" charset="-78"/>
              </a:rPr>
              <a:t>الهى را، عزت الهى را درك كرده است، در خود احساس عزتى مي</a:t>
            </a:r>
            <a:r>
              <a:rPr lang="fa-IR" sz="2400" dirty="0" smtClean="0">
                <a:cs typeface="B Titr" pitchFamily="2" charset="-78"/>
              </a:rPr>
              <a:t> </a:t>
            </a:r>
            <a:r>
              <a:rPr lang="ar-SA" sz="2400" dirty="0" smtClean="0">
                <a:cs typeface="B Titr" pitchFamily="2" charset="-78"/>
              </a:rPr>
              <a:t>كند كه بزرگترين قدرتها در مقابل آن عزت، تاب مقاومت نمى‏آورند.</a:t>
            </a:r>
            <a:endParaRPr lang="fa-IR" sz="2400" dirty="0" smtClean="0">
              <a:cs typeface="B Titr" pitchFamily="2" charset="-78"/>
            </a:endParaRPr>
          </a:p>
          <a:p>
            <a:pPr algn="ctr" rtl="1"/>
            <a:r>
              <a:rPr lang="ar-SA" sz="3600" dirty="0" smtClean="0">
                <a:cs typeface="B Titr" pitchFamily="2" charset="-78"/>
              </a:rPr>
              <a:t> </a:t>
            </a:r>
            <a:r>
              <a:rPr lang="ar-SA" sz="3600" dirty="0" smtClean="0">
                <a:solidFill>
                  <a:srgbClr val="0000FF"/>
                </a:solidFill>
                <a:cs typeface="B Titr" pitchFamily="2" charset="-78"/>
              </a:rPr>
              <a:t>عبوديت خودتان را روز به روز بيشتر كنيد</a:t>
            </a:r>
            <a:r>
              <a:rPr lang="en-US" sz="2800" dirty="0" smtClean="0">
                <a:cs typeface="B Titr" pitchFamily="2" charset="-78"/>
              </a:rPr>
              <a:t>.</a:t>
            </a: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2971800"/>
            <a:ext cx="8153400" cy="3231654"/>
          </a:xfrm>
          <a:prstGeom prst="rect">
            <a:avLst/>
          </a:prstGeom>
        </p:spPr>
        <p:txBody>
          <a:bodyPr wrap="square">
            <a:spAutoFit/>
          </a:bodyPr>
          <a:lstStyle/>
          <a:p>
            <a:pPr algn="r" rtl="1"/>
            <a:r>
              <a:rPr lang="ar-SA" sz="3600" dirty="0" smtClean="0">
                <a:solidFill>
                  <a:srgbClr val="0000FF"/>
                </a:solidFill>
                <a:cs typeface="B Titr" pitchFamily="2" charset="-78"/>
              </a:rPr>
              <a:t>از هيبت ابرقدرتها نترسيد</a:t>
            </a:r>
            <a:r>
              <a:rPr lang="fa-IR" sz="3600" dirty="0" smtClean="0">
                <a:solidFill>
                  <a:srgbClr val="0000FF"/>
                </a:solidFill>
                <a:cs typeface="B Titr" pitchFamily="2" charset="-78"/>
              </a:rPr>
              <a:t>.</a:t>
            </a:r>
            <a:r>
              <a:rPr lang="en-US" sz="3600" dirty="0" smtClean="0">
                <a:solidFill>
                  <a:srgbClr val="0000FF"/>
                </a:solidFill>
                <a:cs typeface="B Titr" pitchFamily="2" charset="-78"/>
              </a:rPr>
              <a:t> </a:t>
            </a:r>
            <a:endParaRPr lang="fa-IR" sz="3600" dirty="0" smtClean="0">
              <a:solidFill>
                <a:srgbClr val="0000FF"/>
              </a:solidFill>
              <a:cs typeface="B Titr" pitchFamily="2" charset="-78"/>
            </a:endParaRPr>
          </a:p>
          <a:p>
            <a:pPr algn="justLow" rtl="1"/>
            <a:r>
              <a:rPr lang="ar-SA" sz="2400" dirty="0" smtClean="0">
                <a:solidFill>
                  <a:srgbClr val="FF0000"/>
                </a:solidFill>
                <a:cs typeface="B Titr" pitchFamily="2" charset="-78"/>
              </a:rPr>
              <a:t>هيبت معنوى شما </a:t>
            </a:r>
            <a:r>
              <a:rPr lang="ar-SA" sz="2400" dirty="0" smtClean="0">
                <a:cs typeface="B Titr" pitchFamily="2" charset="-78"/>
              </a:rPr>
              <a:t>در دل آنها، بيشتر از هيبت مادى آنها در دل ملتهاست.</a:t>
            </a:r>
            <a:endParaRPr lang="fa-IR" sz="2400" dirty="0" smtClean="0">
              <a:cs typeface="B Titr" pitchFamily="2" charset="-78"/>
            </a:endParaRPr>
          </a:p>
          <a:p>
            <a:pPr algn="ctr" rtl="1"/>
            <a:r>
              <a:rPr lang="ar-SA" sz="2400" dirty="0" smtClean="0">
                <a:cs typeface="B Titr" pitchFamily="2" charset="-78"/>
              </a:rPr>
              <a:t> شما وقتى به </a:t>
            </a:r>
            <a:r>
              <a:rPr lang="ar-SA" sz="2400" dirty="0" smtClean="0">
                <a:solidFill>
                  <a:srgbClr val="FF0000"/>
                </a:solidFill>
                <a:cs typeface="B Titr" pitchFamily="2" charset="-78"/>
              </a:rPr>
              <a:t>ايمان خود</a:t>
            </a:r>
            <a:r>
              <a:rPr lang="ar-SA" sz="2400" dirty="0" smtClean="0">
                <a:cs typeface="B Titr" pitchFamily="2" charset="-78"/>
              </a:rPr>
              <a:t>، به </a:t>
            </a:r>
            <a:r>
              <a:rPr lang="ar-SA" sz="2400" dirty="0" smtClean="0">
                <a:solidFill>
                  <a:srgbClr val="FF0000"/>
                </a:solidFill>
                <a:cs typeface="B Titr" pitchFamily="2" charset="-78"/>
              </a:rPr>
              <a:t>آمادگى‏هاى خود</a:t>
            </a:r>
            <a:r>
              <a:rPr lang="ar-SA" sz="2400" dirty="0" smtClean="0">
                <a:cs typeface="B Titr" pitchFamily="2" charset="-78"/>
              </a:rPr>
              <a:t>، به </a:t>
            </a:r>
            <a:r>
              <a:rPr lang="ar-SA" sz="2400" dirty="0" smtClean="0">
                <a:solidFill>
                  <a:srgbClr val="FF0000"/>
                </a:solidFill>
                <a:cs typeface="B Titr" pitchFamily="2" charset="-78"/>
              </a:rPr>
              <a:t>دانش خود</a:t>
            </a:r>
            <a:r>
              <a:rPr lang="ar-SA" sz="2400" dirty="0" smtClean="0">
                <a:cs typeface="B Titr" pitchFamily="2" charset="-78"/>
              </a:rPr>
              <a:t>، به </a:t>
            </a:r>
            <a:r>
              <a:rPr lang="ar-SA" sz="2400" dirty="0" smtClean="0">
                <a:solidFill>
                  <a:srgbClr val="FF0000"/>
                </a:solidFill>
                <a:cs typeface="B Titr" pitchFamily="2" charset="-78"/>
              </a:rPr>
              <a:t>تدبير خود</a:t>
            </a:r>
            <a:r>
              <a:rPr lang="ar-SA" sz="2400" dirty="0" smtClean="0">
                <a:cs typeface="B Titr" pitchFamily="2" charset="-78"/>
              </a:rPr>
              <a:t>، به </a:t>
            </a:r>
            <a:r>
              <a:rPr lang="ar-SA" sz="2400" dirty="0" smtClean="0">
                <a:solidFill>
                  <a:srgbClr val="FF0000"/>
                </a:solidFill>
                <a:cs typeface="B Titr" pitchFamily="2" charset="-78"/>
              </a:rPr>
              <a:t>حساب و كتاب مدبرانه </a:t>
            </a:r>
            <a:r>
              <a:rPr lang="ar-SA" sz="2400" dirty="0" smtClean="0">
                <a:cs typeface="B Titr" pitchFamily="2" charset="-78"/>
              </a:rPr>
              <a:t>و </a:t>
            </a:r>
            <a:r>
              <a:rPr lang="ar-SA" sz="2400" dirty="0" smtClean="0">
                <a:solidFill>
                  <a:srgbClr val="FF0000"/>
                </a:solidFill>
                <a:cs typeface="B Titr" pitchFamily="2" charset="-78"/>
              </a:rPr>
              <a:t>مديرانه</a:t>
            </a:r>
            <a:r>
              <a:rPr lang="ar-SA" sz="2400" dirty="0" smtClean="0">
                <a:cs typeface="B Titr" pitchFamily="2" charset="-78"/>
              </a:rPr>
              <a:t>‏ى خود تكيه مي</a:t>
            </a:r>
            <a:r>
              <a:rPr lang="fa-IR" sz="2400" dirty="0" smtClean="0">
                <a:cs typeface="B Titr" pitchFamily="2" charset="-78"/>
              </a:rPr>
              <a:t> </a:t>
            </a:r>
            <a:r>
              <a:rPr lang="ar-SA" sz="2400" dirty="0" smtClean="0">
                <a:cs typeface="B Titr" pitchFamily="2" charset="-78"/>
              </a:rPr>
              <a:t>كنيد، آن وقتى كه ارزشهاى عظيمِ برآمده‏ى از دل انقلاب را اجر مينهيد و به آنها اعتناء</a:t>
            </a:r>
            <a:r>
              <a:rPr lang="fa-IR" sz="2400" dirty="0" smtClean="0">
                <a:cs typeface="B Titr" pitchFamily="2" charset="-78"/>
              </a:rPr>
              <a:t> </a:t>
            </a:r>
          </a:p>
          <a:p>
            <a:pPr algn="ctr" rtl="1"/>
            <a:r>
              <a:rPr lang="ar-SA" sz="2400" dirty="0" smtClean="0">
                <a:cs typeface="B Titr" pitchFamily="2" charset="-78"/>
              </a:rPr>
              <a:t> مي</a:t>
            </a:r>
            <a:r>
              <a:rPr lang="fa-IR" sz="2400" dirty="0" smtClean="0">
                <a:cs typeface="B Titr" pitchFamily="2" charset="-78"/>
              </a:rPr>
              <a:t> </a:t>
            </a:r>
            <a:r>
              <a:rPr lang="ar-SA" sz="2400" dirty="0" smtClean="0">
                <a:cs typeface="B Titr" pitchFamily="2" charset="-78"/>
              </a:rPr>
              <a:t>كنيد، ايمان خودتان را با آنها حفظ مي</a:t>
            </a:r>
            <a:r>
              <a:rPr lang="fa-IR" sz="2400" dirty="0" smtClean="0">
                <a:cs typeface="B Titr" pitchFamily="2" charset="-78"/>
              </a:rPr>
              <a:t> </a:t>
            </a:r>
            <a:r>
              <a:rPr lang="ar-SA" sz="2400" dirty="0" smtClean="0">
                <a:cs typeface="B Titr" pitchFamily="2" charset="-78"/>
              </a:rPr>
              <a:t>كنيد، آن چنان ابهتى در دل همه‏ى ملتها از شما حاصل مي</a:t>
            </a:r>
            <a:r>
              <a:rPr lang="fa-IR" sz="2400" dirty="0" smtClean="0">
                <a:cs typeface="B Titr" pitchFamily="2" charset="-78"/>
              </a:rPr>
              <a:t> </a:t>
            </a:r>
            <a:r>
              <a:rPr lang="ar-SA" sz="2400" dirty="0" smtClean="0">
                <a:cs typeface="B Titr" pitchFamily="2" charset="-78"/>
              </a:rPr>
              <a:t>شود كه از ابهت آنها در دل ملتهاى بى‏خبر بيشتر است.</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228600" y="3048000"/>
            <a:ext cx="8458200" cy="3200876"/>
          </a:xfrm>
          <a:prstGeom prst="rect">
            <a:avLst/>
          </a:prstGeom>
        </p:spPr>
        <p:txBody>
          <a:bodyPr wrap="square">
            <a:spAutoFit/>
          </a:bodyPr>
          <a:lstStyle/>
          <a:p>
            <a:pPr algn="r" rtl="1"/>
            <a:r>
              <a:rPr lang="ar-SA" sz="3600" dirty="0" smtClean="0">
                <a:solidFill>
                  <a:srgbClr val="0000FF"/>
                </a:solidFill>
                <a:cs typeface="B Titr" pitchFamily="2" charset="-78"/>
              </a:rPr>
              <a:t>پروردگارا! </a:t>
            </a:r>
            <a:endParaRPr lang="fa-IR" sz="3600" dirty="0" smtClean="0">
              <a:solidFill>
                <a:srgbClr val="0000FF"/>
              </a:solidFill>
              <a:cs typeface="B Titr" pitchFamily="2" charset="-78"/>
            </a:endParaRPr>
          </a:p>
          <a:p>
            <a:pPr algn="ctr" rtl="1"/>
            <a:r>
              <a:rPr lang="ar-SA" sz="2400" dirty="0" smtClean="0">
                <a:cs typeface="B Titr" pitchFamily="2" charset="-78"/>
              </a:rPr>
              <a:t>اين </a:t>
            </a:r>
            <a:r>
              <a:rPr lang="ar-SA" sz="3200" dirty="0" smtClean="0">
                <a:solidFill>
                  <a:srgbClr val="FF0000"/>
                </a:solidFill>
                <a:cs typeface="B Titr" pitchFamily="2" charset="-78"/>
              </a:rPr>
              <a:t>جوانان عزيز </a:t>
            </a:r>
            <a:r>
              <a:rPr lang="ar-SA" sz="2400" dirty="0" smtClean="0">
                <a:cs typeface="B Titr" pitchFamily="2" charset="-78"/>
              </a:rPr>
              <a:t>را، مجموعه‏ى رزمندگان اسلام را، مجموعه‏ى نيروهاى مسلح را، ارتش و </a:t>
            </a:r>
            <a:r>
              <a:rPr lang="ar-SA" sz="3200" dirty="0" smtClean="0">
                <a:solidFill>
                  <a:srgbClr val="FF0000"/>
                </a:solidFill>
                <a:cs typeface="B Titr" pitchFamily="2" charset="-78"/>
              </a:rPr>
              <a:t>سپاه</a:t>
            </a:r>
            <a:r>
              <a:rPr lang="ar-SA" sz="2400" dirty="0" smtClean="0">
                <a:cs typeface="B Titr" pitchFamily="2" charset="-78"/>
              </a:rPr>
              <a:t> و نيروى انتظامى و بسيج و اين مجموعه‏هاى مؤمن را به خود تو مي</a:t>
            </a:r>
            <a:r>
              <a:rPr lang="fa-IR" sz="2400" dirty="0" smtClean="0">
                <a:cs typeface="B Titr" pitchFamily="2" charset="-78"/>
              </a:rPr>
              <a:t> </a:t>
            </a:r>
            <a:r>
              <a:rPr lang="ar-SA" sz="2400" dirty="0" smtClean="0">
                <a:cs typeface="B Titr" pitchFamily="2" charset="-78"/>
              </a:rPr>
              <a:t>سپارم</a:t>
            </a:r>
            <a:r>
              <a:rPr lang="fa-IR" sz="2400" dirty="0" smtClean="0">
                <a:cs typeface="B Titr" pitchFamily="2" charset="-78"/>
              </a:rPr>
              <a:t>.</a:t>
            </a:r>
          </a:p>
          <a:p>
            <a:pPr algn="r" rtl="1"/>
            <a:r>
              <a:rPr lang="ar-SA" sz="3600" dirty="0" smtClean="0">
                <a:solidFill>
                  <a:srgbClr val="0000FF"/>
                </a:solidFill>
                <a:cs typeface="B Titr" pitchFamily="2" charset="-78"/>
              </a:rPr>
              <a:t>پروردگارا!</a:t>
            </a:r>
            <a:endParaRPr lang="fa-IR" sz="3600" dirty="0" smtClean="0">
              <a:solidFill>
                <a:srgbClr val="0000FF"/>
              </a:solidFill>
              <a:cs typeface="B Titr" pitchFamily="2" charset="-78"/>
            </a:endParaRPr>
          </a:p>
          <a:p>
            <a:pPr algn="ctr" rtl="1"/>
            <a:r>
              <a:rPr lang="ar-SA" sz="2400" dirty="0" smtClean="0">
                <a:cs typeface="B Titr" pitchFamily="2" charset="-78"/>
              </a:rPr>
              <a:t> الطاف و بركات خودت را بر آنها نازل كن</a:t>
            </a:r>
            <a:r>
              <a:rPr lang="en-US" sz="2400" dirty="0" smtClean="0">
                <a:cs typeface="B Titr" pitchFamily="2" charset="-78"/>
              </a:rPr>
              <a:t>.</a:t>
            </a: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6096000" y="914400"/>
            <a:ext cx="1551370" cy="1143000"/>
          </a:xfrm>
          <a:prstGeom prst="rect">
            <a:avLst/>
          </a:prstGeom>
        </p:spPr>
      </p:pic>
      <p:pic>
        <p:nvPicPr>
          <p:cNvPr id="8" name="Picture 7" descr="آرم نور هدایت.jpg"/>
          <p:cNvPicPr>
            <a:picLocks noChangeAspect="1"/>
          </p:cNvPicPr>
          <p:nvPr/>
        </p:nvPicPr>
        <p:blipFill>
          <a:blip r:embed="rId3" cstate="print"/>
          <a:stretch>
            <a:fillRect/>
          </a:stretch>
        </p:blipFill>
        <p:spPr>
          <a:xfrm>
            <a:off x="4267200" y="5715000"/>
            <a:ext cx="1066800" cy="983264"/>
          </a:xfrm>
          <a:prstGeom prst="rect">
            <a:avLst/>
          </a:prstGeom>
        </p:spPr>
      </p:pic>
      <p:pic>
        <p:nvPicPr>
          <p:cNvPr id="6" name="Picture 5"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9" name="Picture 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0" name="Picture 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2" name="Group 10"/>
          <p:cNvGrpSpPr/>
          <p:nvPr/>
        </p:nvGrpSpPr>
        <p:grpSpPr>
          <a:xfrm>
            <a:off x="914400" y="1066800"/>
            <a:ext cx="3657600" cy="4648200"/>
            <a:chOff x="1447800" y="228600"/>
            <a:chExt cx="2438400" cy="3048000"/>
          </a:xfrm>
        </p:grpSpPr>
        <p:pic>
          <p:nvPicPr>
            <p:cNvPr id="12" name="Picture 11"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3" name="Picture 12"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4" name="Picture 13"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5" name="TextBox 4"/>
          <p:cNvSpPr txBox="1">
            <a:spLocks noChangeArrowheads="1"/>
          </p:cNvSpPr>
          <p:nvPr/>
        </p:nvSpPr>
        <p:spPr bwMode="auto">
          <a:xfrm>
            <a:off x="4267200" y="2286000"/>
            <a:ext cx="5312228" cy="3020599"/>
          </a:xfrm>
          <a:prstGeom prst="rect">
            <a:avLst/>
          </a:prstGeom>
          <a:noFill/>
          <a:ln w="9525">
            <a:noFill/>
            <a:miter lim="800000"/>
            <a:headEnd/>
            <a:tailEnd/>
          </a:ln>
        </p:spPr>
        <p:txBody>
          <a:bodyPr wrap="square" lIns="65306" tIns="32653" rIns="65306" bIns="32653">
            <a:spAutoFit/>
          </a:bodyPr>
          <a:lstStyle/>
          <a:p>
            <a:pPr algn="ctr"/>
            <a:r>
              <a:rPr lang="fa-IR" sz="2900" dirty="0">
                <a:solidFill>
                  <a:srgbClr val="0000FF"/>
                </a:solidFill>
                <a:latin typeface="2  Titr"/>
                <a:cs typeface="B Titr" pitchFamily="2" charset="-78"/>
              </a:rPr>
              <a:t>بیانات مقام </a:t>
            </a:r>
            <a:r>
              <a:rPr lang="fa-IR" sz="2900" dirty="0" smtClean="0">
                <a:solidFill>
                  <a:srgbClr val="0000FF"/>
                </a:solidFill>
                <a:latin typeface="2  Titr"/>
                <a:cs typeface="B Titr" pitchFamily="2" charset="-78"/>
              </a:rPr>
              <a:t>عظمای ولایت </a:t>
            </a:r>
          </a:p>
          <a:p>
            <a:pPr algn="ctr"/>
            <a:r>
              <a:rPr lang="fa-IR" sz="3400" dirty="0" smtClean="0">
                <a:solidFill>
                  <a:srgbClr val="0000FF"/>
                </a:solidFill>
                <a:latin typeface="2  Titr"/>
                <a:cs typeface="B Titr" pitchFamily="2" charset="-78"/>
              </a:rPr>
              <a:t>حضرت امام خامنه ای</a:t>
            </a:r>
            <a:r>
              <a:rPr lang="fa-IR" sz="1000" dirty="0" smtClean="0">
                <a:solidFill>
                  <a:srgbClr val="0000FF"/>
                </a:solidFill>
                <a:latin typeface="2  Titr"/>
                <a:cs typeface="B Titr" pitchFamily="2" charset="-78"/>
              </a:rPr>
              <a:t>( </a:t>
            </a:r>
            <a:r>
              <a:rPr lang="fa-IR" sz="1000" dirty="0">
                <a:solidFill>
                  <a:srgbClr val="0000FF"/>
                </a:solidFill>
                <a:latin typeface="2  Titr"/>
                <a:cs typeface="B Titr" pitchFamily="2" charset="-78"/>
              </a:rPr>
              <a:t>مدظله العالی )</a:t>
            </a:r>
            <a:endParaRPr lang="fa-IR" sz="3400" dirty="0">
              <a:solidFill>
                <a:srgbClr val="0000FF"/>
              </a:solidFill>
              <a:latin typeface="2  Titr"/>
              <a:cs typeface="B Titr" pitchFamily="2" charset="-78"/>
            </a:endParaRPr>
          </a:p>
          <a:p>
            <a:pPr algn="ctr"/>
            <a:endParaRPr lang="fa-IR" sz="2900" dirty="0">
              <a:solidFill>
                <a:srgbClr val="008000"/>
              </a:solidFill>
              <a:latin typeface="2  Titr"/>
              <a:cs typeface="B Titr" pitchFamily="2" charset="-78"/>
            </a:endParaRPr>
          </a:p>
          <a:p>
            <a:pPr algn="r" rtl="1"/>
            <a:r>
              <a:rPr lang="fa-IR" sz="2000" dirty="0">
                <a:solidFill>
                  <a:schemeClr val="accent3">
                    <a:lumMod val="50000"/>
                  </a:schemeClr>
                </a:solidFill>
                <a:latin typeface="2  Titr"/>
                <a:cs typeface="B Titr" pitchFamily="2" charset="-78"/>
              </a:rPr>
              <a:t>   </a:t>
            </a:r>
            <a:r>
              <a:rPr lang="fa-IR" sz="2000" dirty="0" smtClean="0">
                <a:solidFill>
                  <a:schemeClr val="accent3">
                    <a:lumMod val="50000"/>
                  </a:schemeClr>
                </a:solidFill>
                <a:latin typeface="2  Titr"/>
                <a:cs typeface="B Titr" pitchFamily="2" charset="-78"/>
              </a:rPr>
              <a:t>              پیرامون :</a:t>
            </a:r>
          </a:p>
          <a:p>
            <a:pPr algn="r" rtl="1"/>
            <a:endParaRPr lang="fa-IR" sz="2000" dirty="0" smtClean="0">
              <a:solidFill>
                <a:schemeClr val="accent3">
                  <a:lumMod val="50000"/>
                </a:schemeClr>
              </a:solidFill>
              <a:latin typeface="2  Titr"/>
              <a:cs typeface="B Titr" pitchFamily="2" charset="-78"/>
            </a:endParaRPr>
          </a:p>
          <a:p>
            <a:pPr algn="ctr"/>
            <a:r>
              <a:rPr lang="fa-IR" sz="3100" dirty="0" smtClean="0">
                <a:solidFill>
                  <a:srgbClr val="FF0000"/>
                </a:solidFill>
                <a:latin typeface="2  Titr"/>
                <a:cs typeface="B Titr" pitchFamily="2" charset="-78"/>
              </a:rPr>
              <a:t>   </a:t>
            </a:r>
            <a:r>
              <a:rPr lang="fa-IR" sz="6000" dirty="0" smtClean="0">
                <a:solidFill>
                  <a:srgbClr val="FF0000"/>
                </a:solidFill>
                <a:latin typeface="2  Titr"/>
                <a:cs typeface="B Titr" pitchFamily="2" charset="-78"/>
              </a:rPr>
              <a:t>آقا وجوانان </a:t>
            </a:r>
            <a:r>
              <a:rPr lang="fa-IR" sz="3100" dirty="0" smtClean="0">
                <a:solidFill>
                  <a:srgbClr val="FF0000"/>
                </a:solidFill>
                <a:latin typeface="2  Titr"/>
                <a:cs typeface="B Titr" pitchFamily="2" charset="-78"/>
              </a:rPr>
              <a:t>(1)</a:t>
            </a:r>
            <a:endParaRPr lang="en-US" sz="3100" dirty="0">
              <a:solidFill>
                <a:srgbClr val="FF0000"/>
              </a:solidFill>
              <a:latin typeface="2  Titr"/>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343400" y="1905000"/>
            <a:ext cx="3505200"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sz="1600" dirty="0" smtClean="0">
                <a:solidFill>
                  <a:srgbClr val="0000FF"/>
                </a:solidFill>
                <a:cs typeface="B Titr" pitchFamily="2" charset="-78"/>
              </a:rPr>
              <a:t>ديدار</a:t>
            </a:r>
            <a:r>
              <a:rPr lang="fa-IR" sz="1600" dirty="0" smtClean="0">
                <a:solidFill>
                  <a:srgbClr val="0000FF"/>
                </a:solidFill>
                <a:cs typeface="B Titr" pitchFamily="2" charset="-78"/>
              </a:rPr>
              <a:t>جوانان،</a:t>
            </a:r>
            <a:r>
              <a:rPr lang="ar-SA" sz="1600" dirty="0" smtClean="0">
                <a:solidFill>
                  <a:srgbClr val="0000FF"/>
                </a:solidFill>
                <a:cs typeface="B Titr" pitchFamily="2" charset="-78"/>
              </a:rPr>
              <a:t> خانواده‏هاى شهدا و ايثارگران كردستان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791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88/2/22</a:t>
            </a:r>
            <a:endParaRPr lang="en-US" sz="1400" dirty="0">
              <a:solidFill>
                <a:srgbClr val="CC0000"/>
              </a:solidFill>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4097" name="Rectangle 1"/>
          <p:cNvSpPr>
            <a:spLocks noChangeArrowheads="1"/>
          </p:cNvSpPr>
          <p:nvPr/>
        </p:nvSpPr>
        <p:spPr bwMode="auto">
          <a:xfrm>
            <a:off x="-36726" y="3124200"/>
            <a:ext cx="8986756"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5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5400" b="0" i="0" u="none" strike="noStrike" cap="none" normalizeH="0" baseline="0" dirty="0" smtClean="0">
                <a:ln>
                  <a:noFill/>
                </a:ln>
                <a:solidFill>
                  <a:srgbClr val="0000FF"/>
                </a:solidFill>
                <a:effectLst/>
                <a:latin typeface="Tahoma" pitchFamily="34" charset="0"/>
                <a:ea typeface="Times New Roman" pitchFamily="18" charset="0"/>
                <a:cs typeface="B Titr" pitchFamily="2" charset="-78"/>
              </a:rPr>
              <a:t>جوانان عزيز</a:t>
            </a:r>
            <a:r>
              <a:rPr kumimoji="0" lang="ar-SA" sz="5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a:t>
            </a:r>
            <a:endParaRPr kumimoji="0" lang="fa-IR" sz="5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3200" b="0" i="0" u="none" strike="noStrike" cap="none" normalizeH="0" baseline="0" dirty="0" smtClean="0">
                <a:ln>
                  <a:noFill/>
                </a:ln>
                <a:solidFill>
                  <a:srgbClr val="FF0000"/>
                </a:solidFill>
                <a:effectLst/>
                <a:latin typeface="Tahoma" pitchFamily="34" charset="0"/>
                <a:ea typeface="Times New Roman" pitchFamily="18" charset="0"/>
                <a:cs typeface="B Titr" pitchFamily="2" charset="-78"/>
              </a:rPr>
              <a:t>ميهن شما امروز احتياج دارد </a:t>
            </a:r>
            <a:r>
              <a:rPr kumimoji="0" lang="ar-SA" sz="32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به آگاهى</a:t>
            </a:r>
            <a:r>
              <a:rPr kumimoji="0" lang="ar-SA"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32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به بيدارى</a:t>
            </a:r>
            <a:r>
              <a:rPr kumimoji="0" lang="ar-SA"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endParaRPr kumimoji="0" lang="fa-IR"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حركات كسانى را كه دلها را از وحدت و صميميت مي</a:t>
            </a:r>
            <a:r>
              <a:rPr kumimoji="0" lang="fa-IR"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خواهند دور كنند،</a:t>
            </a:r>
            <a:endParaRPr kumimoji="0" lang="fa-IR"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5400" b="0" i="1" u="none" strike="noStrike" cap="none" normalizeH="0" baseline="0" dirty="0" smtClean="0">
                <a:ln>
                  <a:noFill/>
                </a:ln>
                <a:solidFill>
                  <a:srgbClr val="FF0000"/>
                </a:solidFill>
                <a:effectLst/>
                <a:latin typeface="Tahoma" pitchFamily="34" charset="0"/>
                <a:ea typeface="Times New Roman" pitchFamily="18" charset="0"/>
                <a:cs typeface="B Titr" pitchFamily="2" charset="-78"/>
              </a:rPr>
              <a:t>رصد كنيد</a:t>
            </a:r>
            <a:r>
              <a:rPr kumimoji="0" lang="ar-SA" sz="5400" b="0" i="1"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a:t>
            </a:r>
            <a:endParaRPr kumimoji="0" lang="ar-SA" sz="11500" b="0" i="1" u="none" strike="noStrike" cap="none" normalizeH="0" baseline="0" dirty="0" smtClean="0">
              <a:ln>
                <a:noFill/>
              </a:ln>
              <a:solidFill>
                <a:schemeClr val="tx1"/>
              </a:solidFill>
              <a:effectLst/>
              <a:latin typeface="Arial" pitchFamily="34" charset="0"/>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343400" y="1905000"/>
            <a:ext cx="3505200"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sz="1600" dirty="0" smtClean="0">
                <a:solidFill>
                  <a:srgbClr val="0000FF"/>
                </a:solidFill>
                <a:cs typeface="B Titr" pitchFamily="2" charset="-78"/>
              </a:rPr>
              <a:t>ديدار</a:t>
            </a:r>
            <a:r>
              <a:rPr lang="fa-IR" sz="1600" dirty="0" smtClean="0">
                <a:solidFill>
                  <a:srgbClr val="0000FF"/>
                </a:solidFill>
                <a:cs typeface="B Titr" pitchFamily="2" charset="-78"/>
              </a:rPr>
              <a:t>جوانان،</a:t>
            </a:r>
            <a:r>
              <a:rPr lang="ar-SA" sz="1600" dirty="0" smtClean="0">
                <a:solidFill>
                  <a:srgbClr val="0000FF"/>
                </a:solidFill>
                <a:cs typeface="B Titr" pitchFamily="2" charset="-78"/>
              </a:rPr>
              <a:t> خانواده‏هاى شهدا و ايثارگران كردستان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88/2/22</a:t>
            </a:r>
            <a:endParaRPr lang="en-US" sz="1400" dirty="0">
              <a:solidFill>
                <a:srgbClr val="CC0000"/>
              </a:solidFill>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228600" y="2887682"/>
            <a:ext cx="8458200" cy="3970318"/>
          </a:xfrm>
          <a:prstGeom prst="rect">
            <a:avLst/>
          </a:prstGeom>
        </p:spPr>
        <p:txBody>
          <a:bodyPr wrap="square">
            <a:spAutoFit/>
          </a:bodyPr>
          <a:lstStyle/>
          <a:p>
            <a:pPr algn="r" rtl="1"/>
            <a:r>
              <a:rPr lang="ar-SA" sz="4000" dirty="0" smtClean="0">
                <a:solidFill>
                  <a:srgbClr val="0000FF"/>
                </a:solidFill>
                <a:cs typeface="B Titr" pitchFamily="2" charset="-78"/>
              </a:rPr>
              <a:t>آنچه امروز داريم</a:t>
            </a:r>
            <a:r>
              <a:rPr lang="ar-SA" sz="2800" dirty="0" smtClean="0">
                <a:cs typeface="B Titr" pitchFamily="2" charset="-78"/>
              </a:rPr>
              <a:t>، </a:t>
            </a:r>
            <a:endParaRPr lang="fa-IR" sz="2800" dirty="0" smtClean="0">
              <a:cs typeface="B Titr" pitchFamily="2" charset="-78"/>
            </a:endParaRPr>
          </a:p>
          <a:p>
            <a:pPr algn="r" rtl="1"/>
            <a:r>
              <a:rPr lang="ar-SA" sz="2800" dirty="0" smtClean="0">
                <a:cs typeface="B Titr" pitchFamily="2" charset="-78"/>
              </a:rPr>
              <a:t>به بركت </a:t>
            </a:r>
            <a:r>
              <a:rPr lang="ar-SA" sz="2800" dirty="0" smtClean="0">
                <a:solidFill>
                  <a:srgbClr val="FF0000"/>
                </a:solidFill>
                <a:cs typeface="B Titr" pitchFamily="2" charset="-78"/>
              </a:rPr>
              <a:t>مجاهدتهاى سالهاى طولانى </a:t>
            </a:r>
            <a:r>
              <a:rPr lang="ar-SA" sz="2800" dirty="0" smtClean="0">
                <a:cs typeface="B Titr" pitchFamily="2" charset="-78"/>
              </a:rPr>
              <a:t>است - كه </a:t>
            </a:r>
            <a:r>
              <a:rPr lang="ar-SA" sz="3200" dirty="0" smtClean="0">
                <a:solidFill>
                  <a:srgbClr val="FF0000"/>
                </a:solidFill>
                <a:cs typeface="B Titr" pitchFamily="2" charset="-78"/>
              </a:rPr>
              <a:t>جوانان عزيز ما </a:t>
            </a:r>
            <a:r>
              <a:rPr lang="ar-SA" sz="2800" dirty="0" smtClean="0">
                <a:cs typeface="B Titr" pitchFamily="2" charset="-78"/>
              </a:rPr>
              <a:t>اين مجاهدتها را از خود نشان دادند - و به بركت </a:t>
            </a:r>
            <a:r>
              <a:rPr lang="ar-SA" sz="3200" dirty="0" smtClean="0">
                <a:solidFill>
                  <a:srgbClr val="FF0000"/>
                </a:solidFill>
                <a:cs typeface="B Titr" pitchFamily="2" charset="-78"/>
              </a:rPr>
              <a:t>خون شهيدان </a:t>
            </a:r>
            <a:r>
              <a:rPr lang="ar-SA" sz="2800" dirty="0" smtClean="0">
                <a:cs typeface="B Titr" pitchFamily="2" charset="-78"/>
              </a:rPr>
              <a:t>عزيز ماست.</a:t>
            </a:r>
            <a:endParaRPr lang="fa-IR" sz="2800" dirty="0" smtClean="0">
              <a:cs typeface="B Titr" pitchFamily="2" charset="-78"/>
            </a:endParaRPr>
          </a:p>
          <a:p>
            <a:pPr algn="ctr" rtl="1"/>
            <a:r>
              <a:rPr lang="ar-SA" sz="2800" dirty="0" smtClean="0">
                <a:cs typeface="B Titr" pitchFamily="2" charset="-78"/>
              </a:rPr>
              <a:t> ما اميدواريم خداى متعال توفيق بدهد اين امانت بزرگ را </a:t>
            </a:r>
            <a:r>
              <a:rPr lang="ar-SA" sz="3600" dirty="0" smtClean="0">
                <a:solidFill>
                  <a:schemeClr val="accent3">
                    <a:lumMod val="50000"/>
                  </a:schemeClr>
                </a:solidFill>
                <a:cs typeface="B Titr" pitchFamily="2" charset="-78"/>
              </a:rPr>
              <a:t>پاسدارى</a:t>
            </a:r>
            <a:r>
              <a:rPr lang="ar-SA" sz="3600" dirty="0" smtClean="0">
                <a:cs typeface="B Titr" pitchFamily="2" charset="-78"/>
              </a:rPr>
              <a:t> </a:t>
            </a:r>
            <a:r>
              <a:rPr lang="ar-SA" sz="2800" dirty="0" smtClean="0">
                <a:cs typeface="B Titr" pitchFamily="2" charset="-78"/>
              </a:rPr>
              <a:t>كنيم و بر ذخيره‌ى عظيم ملت ايران هرچه مي</a:t>
            </a:r>
            <a:r>
              <a:rPr lang="fa-IR" sz="2800" dirty="0" smtClean="0">
                <a:cs typeface="B Titr" pitchFamily="2" charset="-78"/>
              </a:rPr>
              <a:t> </a:t>
            </a:r>
            <a:r>
              <a:rPr lang="ar-SA" sz="2800" dirty="0" smtClean="0">
                <a:cs typeface="B Titr" pitchFamily="2" charset="-78"/>
              </a:rPr>
              <a:t>توانيم، بي</a:t>
            </a:r>
            <a:r>
              <a:rPr lang="fa-IR" sz="2800" dirty="0" smtClean="0">
                <a:cs typeface="B Titr" pitchFamily="2" charset="-78"/>
              </a:rPr>
              <a:t>ا</a:t>
            </a:r>
            <a:r>
              <a:rPr lang="ar-SA" sz="2800" dirty="0" smtClean="0">
                <a:cs typeface="B Titr" pitchFamily="2" charset="-78"/>
              </a:rPr>
              <a:t>فزائيم</a:t>
            </a:r>
            <a:r>
              <a:rPr lang="en-US" sz="2800" dirty="0" smtClean="0">
                <a:cs typeface="B Titr" pitchFamily="2" charset="-78"/>
              </a:rPr>
              <a:t>.</a:t>
            </a:r>
            <a:br>
              <a:rPr lang="en-US" sz="2800" dirty="0" smtClean="0">
                <a:cs typeface="B Titr" pitchFamily="2" charset="-78"/>
              </a:rPr>
            </a:b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343400" y="1905000"/>
            <a:ext cx="3505200"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sz="1600" dirty="0" smtClean="0">
                <a:solidFill>
                  <a:srgbClr val="0000FF"/>
                </a:solidFill>
                <a:cs typeface="B Titr" pitchFamily="2" charset="-78"/>
              </a:rPr>
              <a:t>ديدار</a:t>
            </a:r>
            <a:r>
              <a:rPr lang="fa-IR" sz="1600" dirty="0" smtClean="0">
                <a:solidFill>
                  <a:srgbClr val="0000FF"/>
                </a:solidFill>
                <a:cs typeface="B Titr" pitchFamily="2" charset="-78"/>
              </a:rPr>
              <a:t>جوانان،</a:t>
            </a:r>
            <a:r>
              <a:rPr lang="ar-SA" sz="1600" dirty="0" smtClean="0">
                <a:solidFill>
                  <a:srgbClr val="0000FF"/>
                </a:solidFill>
                <a:cs typeface="B Titr" pitchFamily="2" charset="-78"/>
              </a:rPr>
              <a:t> خانواده‏هاى شهدا و ايثارگران كردستان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88/2/22</a:t>
            </a:r>
            <a:endParaRPr lang="en-US" sz="1400" dirty="0">
              <a:solidFill>
                <a:srgbClr val="CC0000"/>
              </a:solidFill>
              <a:cs typeface="B Titr" pitchFamily="2" charset="-78"/>
            </a:endParaRPr>
          </a:p>
        </p:txBody>
      </p:sp>
      <p:grpSp>
        <p:nvGrpSpPr>
          <p:cNvPr id="2" name="Group 41"/>
          <p:cNvGrpSpPr/>
          <p:nvPr/>
        </p:nvGrpSpPr>
        <p:grpSpPr>
          <a:xfrm rot="16200000" flipH="1">
            <a:off x="60197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30050" name="Rectangle 2"/>
          <p:cNvSpPr>
            <a:spLocks noChangeArrowheads="1"/>
          </p:cNvSpPr>
          <p:nvPr/>
        </p:nvSpPr>
        <p:spPr bwMode="auto">
          <a:xfrm>
            <a:off x="152400" y="3124200"/>
            <a:ext cx="86868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آن روزى كه </a:t>
            </a:r>
            <a:r>
              <a:rPr kumimoji="0" lang="ar-SA" sz="32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جوانان امروز ما </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بتوانند به توفيق الهى </a:t>
            </a:r>
            <a:r>
              <a:rPr kumimoji="0" lang="ar-SA" sz="28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زمام كارهاى كشور را به</a:t>
            </a:r>
            <a:r>
              <a:rPr kumimoji="0" lang="ar-SA" sz="2800" b="0" i="0" u="none" strike="noStrike" cap="none" normalizeH="0" baseline="0" dirty="0" smtClean="0">
                <a:ln>
                  <a:noFill/>
                </a:ln>
                <a:solidFill>
                  <a:srgbClr val="7030A0"/>
                </a:solidFill>
                <a:effectLst/>
                <a:latin typeface="Tahoma" pitchFamily="34" charset="0"/>
                <a:ea typeface="Times New Roman" pitchFamily="18" charset="0"/>
                <a:cs typeface="Tahoma" pitchFamily="34" charset="0"/>
              </a:rPr>
              <a:t> </a:t>
            </a:r>
            <a:r>
              <a:rPr kumimoji="0" lang="ar-SA" sz="28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دست بگيرند</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endParaRPr kumimoji="0" lang="fa-IR"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0" i="0" u="none" strike="noStrike" cap="none" normalizeH="0" baseline="0" dirty="0" smtClean="0">
                <a:ln>
                  <a:noFill/>
                </a:ln>
                <a:solidFill>
                  <a:srgbClr val="FF0000"/>
                </a:solidFill>
                <a:effectLst/>
                <a:latin typeface="Tahoma" pitchFamily="34" charset="0"/>
                <a:ea typeface="Times New Roman" pitchFamily="18" charset="0"/>
                <a:cs typeface="B Titr" pitchFamily="2" charset="-78"/>
              </a:rPr>
              <a:t>آن روز چندان دور نيست </a:t>
            </a:r>
            <a:endParaRPr kumimoji="0" lang="fa-IR" sz="4400" b="0" i="0" u="none" strike="noStrike" cap="none" normalizeH="0" baseline="0" dirty="0" smtClean="0">
              <a:ln>
                <a:noFill/>
              </a:ln>
              <a:solidFill>
                <a:srgbClr val="FF0000"/>
              </a:solidFill>
              <a:effectLst/>
              <a:latin typeface="Tahoma" pitchFamily="34" charset="0"/>
              <a:ea typeface="Times New Roman" pitchFamily="18" charset="0"/>
              <a:cs typeface="B Titr" pitchFamily="2" charset="-78"/>
            </a:endParaRPr>
          </a:p>
          <a:p>
            <a:pPr algn="ctr" rtl="1" fontAlgn="base">
              <a:spcBef>
                <a:spcPct val="0"/>
              </a:spcBef>
              <a:spcAft>
                <a:spcPct val="0"/>
              </a:spcAft>
            </a:pP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و </a:t>
            </a:r>
            <a:r>
              <a:rPr kumimoji="0" lang="ar-SA" sz="2400" b="0" i="0" u="none" strike="noStrike" cap="none" normalizeH="0" baseline="0" dirty="0" smtClean="0">
                <a:ln>
                  <a:noFill/>
                </a:ln>
                <a:solidFill>
                  <a:srgbClr val="0000FF"/>
                </a:solidFill>
                <a:effectLst/>
                <a:latin typeface="Tahoma" pitchFamily="34" charset="0"/>
                <a:ea typeface="Times New Roman" pitchFamily="18" charset="0"/>
                <a:cs typeface="B Titr" pitchFamily="2" charset="-78"/>
              </a:rPr>
              <a:t>بدون ترديد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كشور و ملت ما به آن مرحله و دوره</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در آينده‌ى نه چندان دور خواهد رسيد كه </a:t>
            </a:r>
            <a:r>
              <a:rPr lang="ar-SA" sz="2400" dirty="0" smtClean="0">
                <a:latin typeface="Tahoma" pitchFamily="34" charset="0"/>
                <a:ea typeface="Times New Roman" pitchFamily="18" charset="0"/>
                <a:cs typeface="B Titr" pitchFamily="2" charset="-78"/>
              </a:rPr>
              <a:t>هيچ دشمنى هوس تهاجم به اين كشور را؛ </a:t>
            </a:r>
            <a:r>
              <a:rPr lang="ar-SA" sz="2400" dirty="0" smtClean="0">
                <a:solidFill>
                  <a:srgbClr val="0000FF"/>
                </a:solidFill>
                <a:latin typeface="Tahoma" pitchFamily="34" charset="0"/>
                <a:ea typeface="Times New Roman" pitchFamily="18" charset="0"/>
                <a:cs typeface="B Titr" pitchFamily="2" charset="-78"/>
              </a:rPr>
              <a:t>نه</a:t>
            </a:r>
            <a:r>
              <a:rPr lang="ar-SA" sz="2400" dirty="0" smtClean="0">
                <a:solidFill>
                  <a:srgbClr val="0000FF"/>
                </a:solidFill>
                <a:latin typeface="Tahoma" pitchFamily="34" charset="0"/>
                <a:ea typeface="Times New Roman" pitchFamily="18" charset="0"/>
                <a:cs typeface="Tahoma" pitchFamily="34" charset="0"/>
              </a:rPr>
              <a:t> </a:t>
            </a:r>
            <a:r>
              <a:rPr lang="ar-SA" sz="2400" dirty="0" smtClean="0">
                <a:solidFill>
                  <a:srgbClr val="0000FF"/>
                </a:solidFill>
                <a:latin typeface="Tahoma" pitchFamily="34" charset="0"/>
                <a:ea typeface="Times New Roman" pitchFamily="18" charset="0"/>
                <a:cs typeface="B Titr" pitchFamily="2" charset="-78"/>
              </a:rPr>
              <a:t>تهاجم نظامى</a:t>
            </a:r>
            <a:r>
              <a:rPr lang="fa-IR" sz="2400" dirty="0" smtClean="0">
                <a:solidFill>
                  <a:srgbClr val="0000FF"/>
                </a:solidFill>
                <a:latin typeface="Tahoma" pitchFamily="34" charset="0"/>
                <a:ea typeface="Times New Roman" pitchFamily="18" charset="0"/>
                <a:cs typeface="B Titr" pitchFamily="2" charset="-78"/>
              </a:rPr>
              <a:t> </a:t>
            </a:r>
            <a:r>
              <a:rPr lang="ar-SA" sz="2400" dirty="0" smtClean="0">
                <a:latin typeface="Tahoma" pitchFamily="34" charset="0"/>
                <a:ea typeface="Times New Roman" pitchFamily="18" charset="0"/>
                <a:cs typeface="B Titr" pitchFamily="2" charset="-78"/>
              </a:rPr>
              <a:t>و</a:t>
            </a:r>
            <a:r>
              <a:rPr lang="fa-IR" sz="2400" dirty="0" smtClean="0">
                <a:latin typeface="Tahoma" pitchFamily="34" charset="0"/>
                <a:ea typeface="Times New Roman" pitchFamily="18" charset="0"/>
                <a:cs typeface="B Titr" pitchFamily="2" charset="-78"/>
              </a:rPr>
              <a:t>     </a:t>
            </a:r>
            <a:r>
              <a:rPr lang="ar-SA" sz="2400" dirty="0" smtClean="0">
                <a:latin typeface="Tahoma" pitchFamily="34" charset="0"/>
                <a:ea typeface="Times New Roman" pitchFamily="18" charset="0"/>
                <a:cs typeface="B Titr" pitchFamily="2" charset="-78"/>
              </a:rPr>
              <a:t> </a:t>
            </a:r>
            <a:r>
              <a:rPr lang="ar-SA" sz="2400" dirty="0" smtClean="0">
                <a:solidFill>
                  <a:srgbClr val="0000FF"/>
                </a:solidFill>
                <a:latin typeface="Tahoma" pitchFamily="34" charset="0"/>
                <a:ea typeface="Times New Roman" pitchFamily="18" charset="0"/>
                <a:cs typeface="B Titr" pitchFamily="2" charset="-78"/>
              </a:rPr>
              <a:t>نه تهاجم سياسى</a:t>
            </a:r>
            <a:r>
              <a:rPr lang="ar-SA" sz="2400" dirty="0" smtClean="0">
                <a:latin typeface="Tahoma" pitchFamily="34" charset="0"/>
                <a:ea typeface="Times New Roman" pitchFamily="18" charset="0"/>
                <a:cs typeface="B Titr" pitchFamily="2" charset="-78"/>
              </a:rPr>
              <a:t> و</a:t>
            </a:r>
            <a:r>
              <a:rPr lang="ar-SA" sz="2400" dirty="0" smtClean="0">
                <a:solidFill>
                  <a:srgbClr val="0000FF"/>
                </a:solidFill>
                <a:latin typeface="Tahoma" pitchFamily="34" charset="0"/>
                <a:ea typeface="Times New Roman" pitchFamily="18" charset="0"/>
                <a:cs typeface="B Titr" pitchFamily="2" charset="-78"/>
              </a:rPr>
              <a:t> اقتصادى</a:t>
            </a:r>
            <a:r>
              <a:rPr lang="ar-SA" sz="2400" dirty="0" smtClean="0">
                <a:latin typeface="Tahoma" pitchFamily="34" charset="0"/>
                <a:ea typeface="Times New Roman" pitchFamily="18" charset="0"/>
                <a:cs typeface="B Titr" pitchFamily="2" charset="-78"/>
              </a:rPr>
              <a:t>، در سر نپروراند.</a:t>
            </a:r>
            <a:endParaRPr lang="ar-SA" sz="5400" dirty="0" smtClean="0">
              <a:latin typeface="Arial" pitchFamily="34" charset="0"/>
              <a:cs typeface="Arial" pitchFamily="34" charset="0"/>
            </a:endParaRPr>
          </a:p>
          <a:p>
            <a:pPr lvl="0" algn="justLow" rtl="1" fontAlgn="base">
              <a:spcBef>
                <a:spcPct val="0"/>
              </a:spcBef>
              <a:spcAft>
                <a:spcPct val="0"/>
              </a:spcAft>
            </a:pPr>
            <a:endParaRPr kumimoji="0" lang="fa-IR"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572000" y="1905000"/>
            <a:ext cx="3276600" cy="446768"/>
          </a:xfrm>
          <a:prstGeom prst="rect">
            <a:avLst/>
          </a:prstGeom>
          <a:ln>
            <a:noFill/>
          </a:ln>
        </p:spPr>
        <p:txBody>
          <a:bodyPr lIns="91418" tIns="45710" rIns="91418" bIns="45710" anchor="ctr">
            <a:normAutofit fontScale="92500"/>
          </a:bodyPr>
          <a:lstStyle/>
          <a:p>
            <a:pPr marL="760775" indent="-760775" algn="r" defTabSz="914180" rtl="1">
              <a:defRPr/>
            </a:pPr>
            <a:r>
              <a:rPr lang="ar-SA" sz="1600" dirty="0" smtClean="0">
                <a:solidFill>
                  <a:srgbClr val="0000FF"/>
                </a:solidFill>
                <a:cs typeface="B Titr" pitchFamily="2" charset="-78"/>
              </a:rPr>
              <a:t>ديدار </a:t>
            </a:r>
            <a:r>
              <a:rPr lang="fa-IR" sz="1600" dirty="0" smtClean="0">
                <a:solidFill>
                  <a:srgbClr val="0000FF"/>
                </a:solidFill>
                <a:cs typeface="B Titr" pitchFamily="2" charset="-78"/>
              </a:rPr>
              <a:t>جوانان،استادان و دانشجویان کردستان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88/2/27</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276600"/>
            <a:ext cx="8153400" cy="2585323"/>
          </a:xfrm>
          <a:prstGeom prst="rect">
            <a:avLst/>
          </a:prstGeom>
        </p:spPr>
        <p:txBody>
          <a:bodyPr wrap="square">
            <a:spAutoFit/>
          </a:bodyPr>
          <a:lstStyle/>
          <a:p>
            <a:pPr algn="r" rtl="1"/>
            <a:r>
              <a:rPr lang="ar-SA" sz="3600" dirty="0" smtClean="0">
                <a:solidFill>
                  <a:srgbClr val="0000FF"/>
                </a:solidFill>
                <a:cs typeface="B Titr" pitchFamily="2" charset="-78"/>
              </a:rPr>
              <a:t>مواضع صريح ملت ايران </a:t>
            </a:r>
            <a:endParaRPr lang="fa-IR" sz="3600" dirty="0" smtClean="0">
              <a:solidFill>
                <a:srgbClr val="0000FF"/>
              </a:solidFill>
              <a:cs typeface="B Titr" pitchFamily="2" charset="-78"/>
            </a:endParaRPr>
          </a:p>
          <a:p>
            <a:pPr algn="ctr" rtl="1">
              <a:buFontTx/>
              <a:buChar char="-"/>
            </a:pPr>
            <a:r>
              <a:rPr lang="ar-SA" sz="5400" dirty="0" smtClean="0">
                <a:solidFill>
                  <a:srgbClr val="FF0000"/>
                </a:solidFill>
                <a:cs typeface="B Titr" pitchFamily="2" charset="-78"/>
              </a:rPr>
              <a:t>و بخصوص جوانها </a:t>
            </a:r>
            <a:r>
              <a:rPr lang="ar-SA" sz="5400" dirty="0" smtClean="0">
                <a:cs typeface="B Titr" pitchFamily="2" charset="-78"/>
              </a:rPr>
              <a:t>–</a:t>
            </a:r>
            <a:endParaRPr lang="fa-IR" sz="5400" dirty="0" smtClean="0">
              <a:cs typeface="B Titr" pitchFamily="2" charset="-78"/>
            </a:endParaRPr>
          </a:p>
          <a:p>
            <a:pPr algn="ctr" rtl="1"/>
            <a:r>
              <a:rPr lang="ar-SA" sz="3600" dirty="0" smtClean="0">
                <a:cs typeface="B Titr" pitchFamily="2" charset="-78"/>
              </a:rPr>
              <a:t>در مقابل ظلمها و ستمهاى </a:t>
            </a:r>
            <a:r>
              <a:rPr lang="ar-SA" sz="3600" u="sng" dirty="0" smtClean="0">
                <a:cs typeface="B Titr" pitchFamily="2" charset="-78"/>
              </a:rPr>
              <a:t>بين المللى </a:t>
            </a:r>
            <a:r>
              <a:rPr lang="ar-SA" sz="3600" dirty="0" smtClean="0">
                <a:cs typeface="B Titr" pitchFamily="2" charset="-78"/>
              </a:rPr>
              <a:t>هرگز </a:t>
            </a:r>
            <a:r>
              <a:rPr lang="fa-IR" sz="3600" dirty="0" smtClean="0">
                <a:cs typeface="B Titr" pitchFamily="2" charset="-78"/>
              </a:rPr>
              <a:t>   </a:t>
            </a:r>
            <a:r>
              <a:rPr lang="ar-SA" sz="3600" dirty="0" smtClean="0">
                <a:solidFill>
                  <a:srgbClr val="7030A0"/>
                </a:solidFill>
                <a:cs typeface="B Titr" pitchFamily="2" charset="-78"/>
              </a:rPr>
              <a:t>نبايستى متوقف بشود</a:t>
            </a:r>
            <a:r>
              <a:rPr lang="fa-IR" sz="3600" dirty="0" smtClean="0">
                <a:cs typeface="B Titr" pitchFamily="2" charset="-78"/>
              </a:rPr>
              <a:t>.</a:t>
            </a:r>
            <a:endParaRPr lang="en-US" sz="3600" dirty="0">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572000" y="1905000"/>
            <a:ext cx="3200400" cy="446768"/>
          </a:xfrm>
          <a:prstGeom prst="rect">
            <a:avLst/>
          </a:prstGeom>
          <a:ln>
            <a:noFill/>
          </a:ln>
        </p:spPr>
        <p:txBody>
          <a:bodyPr lIns="91418" tIns="45710" rIns="91418" bIns="45710" anchor="ctr">
            <a:normAutofit fontScale="92500"/>
          </a:bodyPr>
          <a:lstStyle/>
          <a:p>
            <a:pPr marL="760775" indent="-760775" algn="r" defTabSz="914180" rtl="1">
              <a:defRPr/>
            </a:pPr>
            <a:r>
              <a:rPr lang="ar-SA" sz="1600" dirty="0" smtClean="0">
                <a:solidFill>
                  <a:srgbClr val="0000FF"/>
                </a:solidFill>
                <a:cs typeface="B Titr" pitchFamily="2" charset="-78"/>
              </a:rPr>
              <a:t>ديدار </a:t>
            </a:r>
            <a:r>
              <a:rPr lang="fa-IR" sz="1600" dirty="0" smtClean="0">
                <a:solidFill>
                  <a:srgbClr val="0000FF"/>
                </a:solidFill>
                <a:cs typeface="B Titr" pitchFamily="2" charset="-78"/>
              </a:rPr>
              <a:t>جوانان،استادان و دانشجویان کردستان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88/2/27</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124200"/>
            <a:ext cx="8305800" cy="2739211"/>
          </a:xfrm>
          <a:prstGeom prst="rect">
            <a:avLst/>
          </a:prstGeom>
        </p:spPr>
        <p:txBody>
          <a:bodyPr wrap="square">
            <a:spAutoFit/>
          </a:bodyPr>
          <a:lstStyle/>
          <a:p>
            <a:pPr algn="justLow" rtl="1"/>
            <a:r>
              <a:rPr lang="ar-SA" sz="2400" dirty="0" smtClean="0">
                <a:cs typeface="B Titr" pitchFamily="2" charset="-78"/>
              </a:rPr>
              <a:t>من هرگز </a:t>
            </a:r>
            <a:r>
              <a:rPr lang="ar-SA" sz="2400" dirty="0" smtClean="0">
                <a:solidFill>
                  <a:srgbClr val="0000FF"/>
                </a:solidFill>
                <a:cs typeface="B Titr" pitchFamily="2" charset="-78"/>
              </a:rPr>
              <a:t>سخنان و حرفهاى منفى</a:t>
            </a:r>
            <a:r>
              <a:rPr lang="ar-SA" sz="2400" dirty="0" smtClean="0">
                <a:cs typeface="B Titr" pitchFamily="2" charset="-78"/>
              </a:rPr>
              <a:t>‏اى را كه بعضى </a:t>
            </a:r>
            <a:r>
              <a:rPr lang="ar-SA" sz="2400" dirty="0" smtClean="0">
                <a:solidFill>
                  <a:srgbClr val="FF0000"/>
                </a:solidFill>
                <a:cs typeface="B Titr" pitchFamily="2" charset="-78"/>
              </a:rPr>
              <a:t>از سر تعصبها و بعضى از سر غفلتها</a:t>
            </a:r>
            <a:r>
              <a:rPr lang="ar-SA" sz="2400" dirty="0" smtClean="0">
                <a:cs typeface="B Titr" pitchFamily="2" charset="-78"/>
              </a:rPr>
              <a:t> در گوشه و كنار مي</a:t>
            </a:r>
            <a:r>
              <a:rPr lang="fa-IR" sz="2400" dirty="0" smtClean="0">
                <a:cs typeface="B Titr" pitchFamily="2" charset="-78"/>
              </a:rPr>
              <a:t> </a:t>
            </a:r>
            <a:r>
              <a:rPr lang="ar-SA" sz="2400" dirty="0" smtClean="0">
                <a:cs typeface="B Titr" pitchFamily="2" charset="-78"/>
              </a:rPr>
              <a:t>زنند و مي</a:t>
            </a:r>
            <a:r>
              <a:rPr lang="fa-IR" sz="2400" dirty="0" smtClean="0">
                <a:cs typeface="B Titr" pitchFamily="2" charset="-78"/>
              </a:rPr>
              <a:t> </a:t>
            </a:r>
            <a:r>
              <a:rPr lang="ar-SA" sz="2400" dirty="0" smtClean="0">
                <a:cs typeface="B Titr" pitchFamily="2" charset="-78"/>
              </a:rPr>
              <a:t>خواهند </a:t>
            </a:r>
            <a:r>
              <a:rPr lang="ar-SA" sz="2800" dirty="0" smtClean="0">
                <a:solidFill>
                  <a:srgbClr val="7030A0"/>
                </a:solidFill>
                <a:cs typeface="B Titr" pitchFamily="2" charset="-78"/>
              </a:rPr>
              <a:t>نسل جوان </a:t>
            </a:r>
            <a:r>
              <a:rPr lang="ar-SA" sz="2400" dirty="0" smtClean="0">
                <a:cs typeface="B Titr" pitchFamily="2" charset="-78"/>
              </a:rPr>
              <a:t>را، نسل جوانِ روى‏گردانده‏ى از آرمانها معرفى كنند، باور نكرده‏ام و باور نخواهم كرد. </a:t>
            </a:r>
            <a:endParaRPr lang="fa-IR" sz="2400" dirty="0" smtClean="0">
              <a:cs typeface="B Titr" pitchFamily="2" charset="-78"/>
            </a:endParaRPr>
          </a:p>
          <a:p>
            <a:pPr algn="ctr" rtl="1"/>
            <a:r>
              <a:rPr lang="ar-SA" sz="3200" dirty="0" smtClean="0">
                <a:solidFill>
                  <a:srgbClr val="0000FF"/>
                </a:solidFill>
                <a:cs typeface="B Titr" pitchFamily="2" charset="-78"/>
              </a:rPr>
              <a:t>جوان ما </a:t>
            </a:r>
            <a:r>
              <a:rPr lang="ar-SA" sz="3200" dirty="0" smtClean="0">
                <a:solidFill>
                  <a:srgbClr val="FF0000"/>
                </a:solidFill>
                <a:cs typeface="B Titr" pitchFamily="2" charset="-78"/>
              </a:rPr>
              <a:t>رو به جلو </a:t>
            </a:r>
            <a:r>
              <a:rPr lang="ar-SA" sz="3200" dirty="0" smtClean="0">
                <a:solidFill>
                  <a:srgbClr val="0000FF"/>
                </a:solidFill>
                <a:cs typeface="B Titr" pitchFamily="2" charset="-78"/>
              </a:rPr>
              <a:t>دارد، </a:t>
            </a:r>
            <a:r>
              <a:rPr lang="ar-SA" sz="3200" dirty="0" smtClean="0">
                <a:solidFill>
                  <a:srgbClr val="FF0000"/>
                </a:solidFill>
                <a:cs typeface="B Titr" pitchFamily="2" charset="-78"/>
              </a:rPr>
              <a:t>هدف‏دار </a:t>
            </a:r>
            <a:r>
              <a:rPr lang="ar-SA" sz="3200" dirty="0" smtClean="0">
                <a:solidFill>
                  <a:srgbClr val="0000FF"/>
                </a:solidFill>
                <a:cs typeface="B Titr" pitchFamily="2" charset="-78"/>
              </a:rPr>
              <a:t>است، </a:t>
            </a:r>
            <a:r>
              <a:rPr lang="ar-SA" sz="3200" dirty="0" smtClean="0">
                <a:solidFill>
                  <a:srgbClr val="FF0000"/>
                </a:solidFill>
                <a:cs typeface="B Titr" pitchFamily="2" charset="-78"/>
              </a:rPr>
              <a:t>اميدوار</a:t>
            </a:r>
            <a:r>
              <a:rPr lang="ar-SA" sz="3200" dirty="0" smtClean="0">
                <a:solidFill>
                  <a:srgbClr val="0000FF"/>
                </a:solidFill>
                <a:cs typeface="B Titr" pitchFamily="2" charset="-78"/>
              </a:rPr>
              <a:t> است، </a:t>
            </a:r>
            <a:r>
              <a:rPr lang="ar-SA" sz="3200" dirty="0" smtClean="0">
                <a:solidFill>
                  <a:srgbClr val="FF0000"/>
                </a:solidFill>
                <a:cs typeface="B Titr" pitchFamily="2" charset="-78"/>
              </a:rPr>
              <a:t>مبنادار</a:t>
            </a:r>
            <a:r>
              <a:rPr lang="ar-SA" sz="3200" dirty="0" smtClean="0">
                <a:solidFill>
                  <a:srgbClr val="0000FF"/>
                </a:solidFill>
                <a:cs typeface="B Titr" pitchFamily="2" charset="-78"/>
              </a:rPr>
              <a:t> است و </a:t>
            </a:r>
            <a:r>
              <a:rPr lang="ar-SA" sz="3200" dirty="0" smtClean="0">
                <a:solidFill>
                  <a:srgbClr val="7030A0"/>
                </a:solidFill>
                <a:cs typeface="B Titr" pitchFamily="2" charset="-78"/>
              </a:rPr>
              <a:t>ان‏شاءاللَّه با نيروى جوانى اين بارهاى سنگين را به پيش خواهد برد</a:t>
            </a:r>
            <a:r>
              <a:rPr lang="en-US" sz="3200" dirty="0" smtClean="0">
                <a:solidFill>
                  <a:srgbClr val="0000FF"/>
                </a:solidFill>
                <a:cs typeface="B Titr" pitchFamily="2" charset="-78"/>
              </a:rPr>
              <a:t>.</a:t>
            </a:r>
            <a:endParaRPr lang="en-US" sz="3200" dirty="0">
              <a:solidFill>
                <a:srgbClr val="0000FF"/>
              </a:solidFill>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572000" y="1905000"/>
            <a:ext cx="3200400" cy="446768"/>
          </a:xfrm>
          <a:prstGeom prst="rect">
            <a:avLst/>
          </a:prstGeom>
          <a:ln>
            <a:noFill/>
          </a:ln>
        </p:spPr>
        <p:txBody>
          <a:bodyPr lIns="91418" tIns="45710" rIns="91418" bIns="45710" anchor="ctr">
            <a:normAutofit fontScale="92500"/>
          </a:bodyPr>
          <a:lstStyle/>
          <a:p>
            <a:pPr marL="760775" indent="-760775" algn="r" defTabSz="914180" rtl="1">
              <a:defRPr/>
            </a:pPr>
            <a:r>
              <a:rPr lang="ar-SA" sz="1600" dirty="0" smtClean="0">
                <a:solidFill>
                  <a:srgbClr val="0000FF"/>
                </a:solidFill>
                <a:cs typeface="B Titr" pitchFamily="2" charset="-78"/>
              </a:rPr>
              <a:t>ديدار </a:t>
            </a:r>
            <a:r>
              <a:rPr lang="fa-IR" sz="1600" dirty="0" smtClean="0">
                <a:solidFill>
                  <a:srgbClr val="0000FF"/>
                </a:solidFill>
                <a:cs typeface="B Titr" pitchFamily="2" charset="-78"/>
              </a:rPr>
              <a:t>جوانان،استادان و دانشجویان کردستان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88/2/27</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2819400"/>
            <a:ext cx="8382000" cy="3447098"/>
          </a:xfrm>
          <a:prstGeom prst="rect">
            <a:avLst/>
          </a:prstGeom>
        </p:spPr>
        <p:txBody>
          <a:bodyPr wrap="square">
            <a:spAutoFit/>
          </a:bodyPr>
          <a:lstStyle/>
          <a:p>
            <a:pPr algn="r" rtl="1"/>
            <a:r>
              <a:rPr lang="ar-SA" sz="5400" dirty="0" smtClean="0">
                <a:solidFill>
                  <a:srgbClr val="0000FF"/>
                </a:solidFill>
                <a:cs typeface="B Titr" pitchFamily="2" charset="-78"/>
              </a:rPr>
              <a:t>ما افتخار مي</a:t>
            </a:r>
            <a:r>
              <a:rPr lang="fa-IR" sz="5400" dirty="0" smtClean="0">
                <a:solidFill>
                  <a:srgbClr val="0000FF"/>
                </a:solidFill>
                <a:cs typeface="B Titr" pitchFamily="2" charset="-78"/>
              </a:rPr>
              <a:t> </a:t>
            </a:r>
            <a:r>
              <a:rPr lang="ar-SA" sz="5400" dirty="0" smtClean="0">
                <a:solidFill>
                  <a:srgbClr val="0000FF"/>
                </a:solidFill>
                <a:cs typeface="B Titr" pitchFamily="2" charset="-78"/>
              </a:rPr>
              <a:t>كنيم </a:t>
            </a:r>
            <a:endParaRPr lang="fa-IR" sz="5400" dirty="0" smtClean="0">
              <a:solidFill>
                <a:srgbClr val="0000FF"/>
              </a:solidFill>
              <a:cs typeface="B Titr" pitchFamily="2" charset="-78"/>
            </a:endParaRPr>
          </a:p>
          <a:p>
            <a:pPr algn="justLow" rtl="1"/>
            <a:r>
              <a:rPr lang="ar-SA" sz="2800" dirty="0" smtClean="0">
                <a:cs typeface="B Titr" pitchFamily="2" charset="-78"/>
              </a:rPr>
              <a:t>كه </a:t>
            </a:r>
            <a:r>
              <a:rPr lang="ar-SA" sz="2800" dirty="0" smtClean="0">
                <a:solidFill>
                  <a:srgbClr val="FF0000"/>
                </a:solidFill>
                <a:cs typeface="B Titr" pitchFamily="2" charset="-78"/>
              </a:rPr>
              <a:t>ملت ما</a:t>
            </a:r>
            <a:r>
              <a:rPr lang="ar-SA" sz="2800" dirty="0" smtClean="0">
                <a:cs typeface="B Titr" pitchFamily="2" charset="-78"/>
              </a:rPr>
              <a:t>، </a:t>
            </a:r>
            <a:r>
              <a:rPr lang="ar-SA" sz="2800" dirty="0" smtClean="0">
                <a:solidFill>
                  <a:srgbClr val="FF0000"/>
                </a:solidFill>
                <a:cs typeface="B Titr" pitchFamily="2" charset="-78"/>
              </a:rPr>
              <a:t>دولت ما</a:t>
            </a:r>
            <a:r>
              <a:rPr lang="ar-SA" sz="2800" dirty="0" smtClean="0">
                <a:cs typeface="B Titr" pitchFamily="2" charset="-78"/>
              </a:rPr>
              <a:t>، </a:t>
            </a:r>
            <a:r>
              <a:rPr lang="ar-SA" sz="2800" dirty="0" smtClean="0">
                <a:solidFill>
                  <a:srgbClr val="FF0000"/>
                </a:solidFill>
                <a:cs typeface="B Titr" pitchFamily="2" charset="-78"/>
              </a:rPr>
              <a:t>مسئولين ما</a:t>
            </a:r>
            <a:r>
              <a:rPr lang="ar-SA" sz="2800" dirty="0" smtClean="0">
                <a:cs typeface="B Titr" pitchFamily="2" charset="-78"/>
              </a:rPr>
              <a:t>، </a:t>
            </a:r>
            <a:r>
              <a:rPr lang="ar-SA" sz="2800" dirty="0" smtClean="0">
                <a:solidFill>
                  <a:srgbClr val="FF0000"/>
                </a:solidFill>
                <a:cs typeface="B Titr" pitchFamily="2" charset="-78"/>
              </a:rPr>
              <a:t>جوانان ما </a:t>
            </a:r>
            <a:r>
              <a:rPr lang="ar-SA" sz="2800" dirty="0" smtClean="0">
                <a:cs typeface="B Titr" pitchFamily="2" charset="-78"/>
              </a:rPr>
              <a:t>و </a:t>
            </a:r>
            <a:r>
              <a:rPr lang="ar-SA" sz="2800" dirty="0" smtClean="0">
                <a:solidFill>
                  <a:srgbClr val="FF0000"/>
                </a:solidFill>
                <a:cs typeface="B Titr" pitchFamily="2" charset="-78"/>
              </a:rPr>
              <a:t>فرزانگان ما </a:t>
            </a:r>
            <a:r>
              <a:rPr lang="ar-SA" sz="2800" dirty="0" smtClean="0">
                <a:cs typeface="B Titr" pitchFamily="2" charset="-78"/>
              </a:rPr>
              <a:t>در همه‏ى اين سالها نسبت به اين قضايا </a:t>
            </a:r>
            <a:r>
              <a:rPr lang="ar-SA" sz="3600" dirty="0" smtClean="0">
                <a:solidFill>
                  <a:srgbClr val="0000FF"/>
                </a:solidFill>
                <a:cs typeface="B Titr" pitchFamily="2" charset="-78"/>
              </a:rPr>
              <a:t>بى‏تفاوت نبودند</a:t>
            </a:r>
            <a:r>
              <a:rPr lang="ar-SA" sz="2800" dirty="0" smtClean="0">
                <a:cs typeface="B Titr" pitchFamily="2" charset="-78"/>
              </a:rPr>
              <a:t>؛ اعلام موضع كردند، ابراز نفرت كردند.</a:t>
            </a:r>
            <a:endParaRPr lang="fa-IR" sz="2800" dirty="0" smtClean="0">
              <a:cs typeface="B Titr" pitchFamily="2" charset="-78"/>
            </a:endParaRPr>
          </a:p>
          <a:p>
            <a:pPr algn="ctr" rtl="1"/>
            <a:r>
              <a:rPr lang="ar-SA" sz="2800" dirty="0" smtClean="0">
                <a:cs typeface="B Titr" pitchFamily="2" charset="-78"/>
              </a:rPr>
              <a:t> اين روحيه را ملت ايران نبايد از دست بدهد. </a:t>
            </a:r>
            <a:endParaRPr lang="fa-IR" sz="2800" dirty="0" smtClean="0">
              <a:cs typeface="B Titr" pitchFamily="2" charset="-78"/>
            </a:endParaRPr>
          </a:p>
          <a:p>
            <a:pPr algn="ctr" rtl="1"/>
            <a:r>
              <a:rPr lang="ar-SA" sz="2800" dirty="0" smtClean="0">
                <a:cs typeface="B Titr" pitchFamily="2" charset="-78"/>
              </a:rPr>
              <a:t>اين روحيه را از دست ندهيد؛ </a:t>
            </a:r>
            <a:r>
              <a:rPr lang="ar-SA" sz="3600" dirty="0" smtClean="0">
                <a:cs typeface="B Titr" pitchFamily="2" charset="-78"/>
              </a:rPr>
              <a:t>بخصوص شما </a:t>
            </a:r>
            <a:r>
              <a:rPr lang="ar-SA" sz="4400" dirty="0" smtClean="0">
                <a:solidFill>
                  <a:srgbClr val="0000FF"/>
                </a:solidFill>
                <a:cs typeface="B Titr" pitchFamily="2" charset="-78"/>
              </a:rPr>
              <a:t>جوانها</a:t>
            </a:r>
            <a:r>
              <a:rPr lang="fa-IR" sz="3600" dirty="0" smtClean="0">
                <a:cs typeface="B Titr" pitchFamily="2" charset="-78"/>
              </a:rPr>
              <a:t>.</a:t>
            </a:r>
            <a:endParaRPr lang="en-US" sz="3600" dirty="0">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648200" y="1905000"/>
            <a:ext cx="3048000"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sz="1600" dirty="0" smtClean="0">
                <a:solidFill>
                  <a:srgbClr val="0000FF"/>
                </a:solidFill>
                <a:cs typeface="B Titr" pitchFamily="2" charset="-78"/>
              </a:rPr>
              <a:t>ديدار </a:t>
            </a:r>
            <a:r>
              <a:rPr lang="fa-IR" sz="1600" dirty="0" smtClean="0">
                <a:solidFill>
                  <a:srgbClr val="0000FF"/>
                </a:solidFill>
                <a:cs typeface="B Titr" pitchFamily="2" charset="-78"/>
              </a:rPr>
              <a:t>جوانان،استادان و دانشجویان کردستان</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88/2/27</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7170" name="Rectangle 2"/>
          <p:cNvSpPr>
            <a:spLocks noChangeArrowheads="1"/>
          </p:cNvSpPr>
          <p:nvPr/>
        </p:nvSpPr>
        <p:spPr bwMode="auto">
          <a:xfrm>
            <a:off x="457200" y="3200400"/>
            <a:ext cx="83058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smtClean="0">
                <a:ln>
                  <a:noFill/>
                </a:ln>
                <a:solidFill>
                  <a:srgbClr val="0000FF"/>
                </a:solidFill>
                <a:effectLst/>
                <a:latin typeface="Tahoma" pitchFamily="34" charset="0"/>
                <a:ea typeface="Times New Roman" pitchFamily="18" charset="0"/>
                <a:cs typeface="B Titr" pitchFamily="2" charset="-78"/>
              </a:rPr>
              <a:t>آينده</a:t>
            </a:r>
            <a:r>
              <a:rPr kumimoji="0" lang="ar-SA" sz="40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rPr>
              <a:t> </a:t>
            </a:r>
            <a:r>
              <a:rPr kumimoji="0" lang="ar-SA" sz="4000" b="0" i="0" u="none" strike="noStrike" cap="none" normalizeH="0" baseline="0" dirty="0" smtClean="0">
                <a:ln>
                  <a:noFill/>
                </a:ln>
                <a:solidFill>
                  <a:srgbClr val="0000FF"/>
                </a:solidFill>
                <a:effectLst/>
                <a:latin typeface="Tahoma" pitchFamily="34" charset="0"/>
                <a:ea typeface="Times New Roman" pitchFamily="18" charset="0"/>
                <a:cs typeface="B Titr" pitchFamily="2" charset="-78"/>
              </a:rPr>
              <a:t>متعلق به شماست</a:t>
            </a:r>
            <a:r>
              <a:rPr kumimoji="0" lang="ar-SA"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a:t>
            </a:r>
            <a:endParaRPr kumimoji="0" lang="fa-IR" sz="32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a:p>
            <a:pPr algn="justLow" rtl="1" fontAlgn="base">
              <a:spcBef>
                <a:spcPct val="0"/>
              </a:spcBef>
              <a:spcAft>
                <a:spcPct val="0"/>
              </a:spcAft>
            </a:pP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 </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rPr>
              <a:t>ما امروز هرچه راجع به آينده بگوئيم، در حقيقت </a:t>
            </a:r>
            <a:r>
              <a:rPr kumimoji="0" lang="ar-SA" sz="2800" b="0"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نگاه كردن و</a:t>
            </a:r>
            <a:r>
              <a:rPr lang="ar-SA" sz="2800" dirty="0" smtClean="0">
                <a:solidFill>
                  <a:srgbClr val="7030A0"/>
                </a:solidFill>
                <a:latin typeface="Tahoma" pitchFamily="34" charset="0"/>
                <a:ea typeface="Times New Roman" pitchFamily="18" charset="0"/>
                <a:cs typeface="B Titr" pitchFamily="2" charset="-78"/>
              </a:rPr>
              <a:t>گفتن و</a:t>
            </a:r>
            <a:r>
              <a:rPr lang="ar-SA" sz="2800" dirty="0" smtClean="0">
                <a:solidFill>
                  <a:srgbClr val="7030A0"/>
                </a:solidFill>
                <a:latin typeface="Tahoma" pitchFamily="34" charset="0"/>
                <a:ea typeface="Times New Roman" pitchFamily="18" charset="0"/>
                <a:cs typeface="Tahoma" pitchFamily="34" charset="0"/>
              </a:rPr>
              <a:t> </a:t>
            </a:r>
            <a:r>
              <a:rPr lang="ar-SA" sz="2800" dirty="0" smtClean="0">
                <a:solidFill>
                  <a:srgbClr val="7030A0"/>
                </a:solidFill>
                <a:latin typeface="Tahoma" pitchFamily="34" charset="0"/>
                <a:ea typeface="Times New Roman" pitchFamily="18" charset="0"/>
                <a:cs typeface="B Titr" pitchFamily="2" charset="-78"/>
              </a:rPr>
              <a:t>اشاره كردن</a:t>
            </a:r>
            <a:r>
              <a:rPr lang="ar-SA" sz="2800" dirty="0" smtClean="0">
                <a:latin typeface="Tahoma" pitchFamily="34" charset="0"/>
                <a:ea typeface="Times New Roman" pitchFamily="18" charset="0"/>
                <a:cs typeface="B Titr" pitchFamily="2" charset="-78"/>
              </a:rPr>
              <a:t> به برهه‏اى از زمان است كه آن برهه متعلق به شماست؛ </a:t>
            </a:r>
            <a:endParaRPr lang="fa-IR" sz="2800" dirty="0" smtClean="0">
              <a:latin typeface="Tahoma" pitchFamily="34"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FF0000"/>
                </a:solidFill>
                <a:effectLst/>
                <a:latin typeface="Tahoma" pitchFamily="34" charset="0"/>
                <a:ea typeface="Times New Roman" pitchFamily="18" charset="0"/>
                <a:cs typeface="B Titr" pitchFamily="2" charset="-78"/>
              </a:rPr>
              <a:t>وجود واقعى شما در</a:t>
            </a:r>
            <a:r>
              <a:rPr kumimoji="0" lang="ar-SA" sz="28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a:t>
            </a:r>
            <a:r>
              <a:rPr kumimoji="0" lang="ar-SA" sz="2800" b="0" i="0" u="none" strike="noStrike" cap="none" normalizeH="0" baseline="0" dirty="0" smtClean="0">
                <a:ln>
                  <a:noFill/>
                </a:ln>
                <a:solidFill>
                  <a:srgbClr val="FF0000"/>
                </a:solidFill>
                <a:effectLst/>
                <a:latin typeface="Tahoma" pitchFamily="34" charset="0"/>
                <a:ea typeface="Times New Roman" pitchFamily="18" charset="0"/>
                <a:cs typeface="B Titr" pitchFamily="2" charset="-78"/>
              </a:rPr>
              <a:t>آن برهه تعيين كننده و كارگشاست.</a:t>
            </a:r>
            <a:endParaRPr kumimoji="0" lang="ar-SA"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257800" y="304800"/>
            <a:ext cx="1116208" cy="822386"/>
          </a:xfrm>
          <a:prstGeom prst="rect">
            <a:avLst/>
          </a:prstGeom>
        </p:spPr>
      </p:pic>
      <p:sp>
        <p:nvSpPr>
          <p:cNvPr id="6" name="TextBox 5"/>
          <p:cNvSpPr txBox="1"/>
          <p:nvPr/>
        </p:nvSpPr>
        <p:spPr>
          <a:xfrm>
            <a:off x="304800" y="3311246"/>
            <a:ext cx="8610600" cy="6678751"/>
          </a:xfrm>
          <a:prstGeom prst="rect">
            <a:avLst/>
          </a:prstGeom>
          <a:noFill/>
        </p:spPr>
        <p:txBody>
          <a:bodyPr wrap="square" rtlCol="0">
            <a:spAutoFit/>
          </a:bodyPr>
          <a:lstStyle/>
          <a:p>
            <a:pPr algn="justLow" rtl="1"/>
            <a:r>
              <a:rPr lang="ar-SA" sz="3200" b="1" dirty="0" smtClean="0">
                <a:solidFill>
                  <a:srgbClr val="FF0000"/>
                </a:solidFill>
                <a:cs typeface="B Titr" pitchFamily="2" charset="-78"/>
              </a:rPr>
              <a:t>مطمئنم</a:t>
            </a:r>
            <a:r>
              <a:rPr lang="ar-SA" sz="3200" b="1" dirty="0" smtClean="0">
                <a:cs typeface="B Titr" pitchFamily="2" charset="-78"/>
              </a:rPr>
              <a:t> آنچه كه آينده‌‌‌‌‌‌‌‌‌‌‌‌ى اين كشور را، بلكه آينده‌‌‌‌‌‌‌‌‌‌‌‌ى </a:t>
            </a:r>
            <a:r>
              <a:rPr lang="ar-SA" sz="3200" b="1" dirty="0" smtClean="0">
                <a:solidFill>
                  <a:srgbClr val="0000FF"/>
                </a:solidFill>
                <a:cs typeface="B Titr" pitchFamily="2" charset="-78"/>
              </a:rPr>
              <a:t>اسلام</a:t>
            </a:r>
            <a:r>
              <a:rPr lang="ar-SA" sz="3200" b="1" dirty="0" smtClean="0">
                <a:cs typeface="B Titr" pitchFamily="2" charset="-78"/>
              </a:rPr>
              <a:t> و </a:t>
            </a:r>
            <a:r>
              <a:rPr lang="ar-SA" sz="3200" b="1" dirty="0" smtClean="0">
                <a:solidFill>
                  <a:srgbClr val="0000FF"/>
                </a:solidFill>
                <a:cs typeface="B Titr" pitchFamily="2" charset="-78"/>
              </a:rPr>
              <a:t>امت اسلامى </a:t>
            </a:r>
            <a:r>
              <a:rPr lang="ar-SA" sz="3200" b="1" dirty="0" smtClean="0">
                <a:cs typeface="B Titr" pitchFamily="2" charset="-78"/>
              </a:rPr>
              <a:t>را تأمين ميكند، </a:t>
            </a:r>
            <a:endParaRPr lang="fa-IR" sz="3200" b="1" dirty="0" smtClean="0">
              <a:cs typeface="B Titr" pitchFamily="2" charset="-78"/>
            </a:endParaRPr>
          </a:p>
          <a:p>
            <a:pPr algn="ctr" rtl="1"/>
            <a:r>
              <a:rPr lang="ar-SA" sz="3200" b="1" dirty="0" smtClean="0">
                <a:cs typeface="B Titr" pitchFamily="2" charset="-78"/>
              </a:rPr>
              <a:t>همين </a:t>
            </a:r>
            <a:r>
              <a:rPr lang="ar-SA" sz="3200" b="1" dirty="0" smtClean="0">
                <a:solidFill>
                  <a:srgbClr val="0000FF"/>
                </a:solidFill>
                <a:cs typeface="B Titr" pitchFamily="2" charset="-78"/>
              </a:rPr>
              <a:t>روحيه‌‌‌‌‌‌‌‌‌‌‌‌ى جوشنده‌‌‌‌‌‌‌‌‌‌‌‌ى پژوهنده‌‌‌‌‌‌‌‌‌‌‌‌ى </a:t>
            </a:r>
            <a:r>
              <a:rPr lang="ar-SA" sz="3200" b="1" dirty="0" smtClean="0">
                <a:solidFill>
                  <a:srgbClr val="FF0000"/>
                </a:solidFill>
                <a:cs typeface="B Titr" pitchFamily="2" charset="-78"/>
              </a:rPr>
              <a:t>طلب</a:t>
            </a:r>
            <a:r>
              <a:rPr lang="fa-IR" sz="3200" b="1" dirty="0" smtClean="0">
                <a:solidFill>
                  <a:srgbClr val="FF0000"/>
                </a:solidFill>
                <a:cs typeface="B Titr" pitchFamily="2" charset="-78"/>
              </a:rPr>
              <a:t>گ</a:t>
            </a:r>
            <a:r>
              <a:rPr lang="ar-SA" sz="3200" b="1" dirty="0" smtClean="0">
                <a:solidFill>
                  <a:srgbClr val="FF0000"/>
                </a:solidFill>
                <a:cs typeface="B Titr" pitchFamily="2" charset="-78"/>
              </a:rPr>
              <a:t>ارِ </a:t>
            </a:r>
            <a:r>
              <a:rPr lang="ar-SA" sz="3200" b="1" dirty="0" smtClean="0">
                <a:solidFill>
                  <a:srgbClr val="7030A0"/>
                </a:solidFill>
                <a:cs typeface="B Titr" pitchFamily="2" charset="-78"/>
              </a:rPr>
              <a:t>پراحساس و پرعاطفه‌‌‌‌‌‌‌‌‌‌‌</a:t>
            </a:r>
            <a:r>
              <a:rPr lang="ar-SA" sz="3200" b="1" dirty="0" smtClean="0">
                <a:cs typeface="B Titr" pitchFamily="2" charset="-78"/>
              </a:rPr>
              <a:t>‌اى است كه انسان در مجموعه‌‌‌‌‌‌‌‌‌‌‌‌ى </a:t>
            </a:r>
            <a:r>
              <a:rPr lang="ar-SA" sz="4000" b="1" dirty="0" smtClean="0">
                <a:solidFill>
                  <a:schemeClr val="accent3">
                    <a:lumMod val="50000"/>
                  </a:schemeClr>
                </a:solidFill>
                <a:cs typeface="B Titr" pitchFamily="2" charset="-78"/>
              </a:rPr>
              <a:t>نسل جوان </a:t>
            </a:r>
            <a:r>
              <a:rPr lang="ar-SA" sz="3200" b="1" dirty="0" smtClean="0">
                <a:cs typeface="B Titr" pitchFamily="2" charset="-78"/>
              </a:rPr>
              <a:t>دانشجوى كشورمان مشاهده مي</a:t>
            </a:r>
            <a:r>
              <a:rPr lang="fa-IR" sz="3200" b="1" dirty="0" smtClean="0">
                <a:cs typeface="B Titr" pitchFamily="2" charset="-78"/>
              </a:rPr>
              <a:t> </a:t>
            </a:r>
            <a:r>
              <a:rPr lang="ar-SA" sz="3200" b="1" dirty="0" smtClean="0">
                <a:cs typeface="B Titr" pitchFamily="2" charset="-78"/>
              </a:rPr>
              <a:t>كند. </a:t>
            </a:r>
            <a:r>
              <a:rPr lang="en-US" sz="4800" b="1" dirty="0" smtClean="0">
                <a:cs typeface="B Titr" pitchFamily="2" charset="-78"/>
              </a:rPr>
              <a:t> </a:t>
            </a:r>
            <a:endParaRPr lang="en-US" sz="4800" dirty="0" smtClean="0">
              <a:cs typeface="B Titr" pitchFamily="2" charset="-78"/>
            </a:endParaRPr>
          </a:p>
          <a:p>
            <a:pPr algn="justLow" rtl="1"/>
            <a:endParaRPr lang="en-US" sz="4400" b="1" dirty="0" smtClean="0">
              <a:cs typeface="B Titr" pitchFamily="2" charset="-78"/>
            </a:endParaRPr>
          </a:p>
          <a:p>
            <a:pPr algn="justLow" rtl="1"/>
            <a:r>
              <a:rPr lang="ar-SA" sz="44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3528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63246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grpSp>
        <p:nvGrpSpPr>
          <p:cNvPr id="16" name="Group 41"/>
          <p:cNvGrpSpPr/>
          <p:nvPr/>
        </p:nvGrpSpPr>
        <p:grpSpPr>
          <a:xfrm rot="16200000" flipH="1">
            <a:off x="6019798" y="762002"/>
            <a:ext cx="304800" cy="3962396"/>
            <a:chOff x="8763000" y="4259324"/>
            <a:chExt cx="381000" cy="2199280"/>
          </a:xfrm>
        </p:grpSpPr>
        <p:pic>
          <p:nvPicPr>
            <p:cNvPr id="24" name="Picture 23"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25" name="Picture 24"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8" name="Picture 17"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29" name="Group 28"/>
          <p:cNvGrpSpPr/>
          <p:nvPr/>
        </p:nvGrpSpPr>
        <p:grpSpPr>
          <a:xfrm>
            <a:off x="1447800" y="228600"/>
            <a:ext cx="2438400" cy="3048000"/>
            <a:chOff x="1447800" y="228600"/>
            <a:chExt cx="2438400" cy="3048000"/>
          </a:xfrm>
        </p:grpSpPr>
        <p:pic>
          <p:nvPicPr>
            <p:cNvPr id="22" name="Picture 21"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23" name="Picture 22"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26" name="Picture 2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27" name="Picture 2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276600"/>
            <a:ext cx="8610600" cy="4154984"/>
          </a:xfrm>
          <a:prstGeom prst="rect">
            <a:avLst/>
          </a:prstGeom>
          <a:noFill/>
        </p:spPr>
        <p:txBody>
          <a:bodyPr wrap="square" rtlCol="0">
            <a:spAutoFit/>
          </a:bodyPr>
          <a:lstStyle/>
          <a:p>
            <a:pPr algn="ctr" rtl="1"/>
            <a:r>
              <a:rPr lang="ar-SA" sz="2800" b="1" dirty="0" smtClean="0">
                <a:cs typeface="B Titr" pitchFamily="2" charset="-78"/>
              </a:rPr>
              <a:t>ما </a:t>
            </a:r>
            <a:r>
              <a:rPr lang="ar-SA" sz="2800" b="1" dirty="0" smtClean="0">
                <a:solidFill>
                  <a:srgbClr val="0000FF"/>
                </a:solidFill>
                <a:cs typeface="B Titr" pitchFamily="2" charset="-78"/>
              </a:rPr>
              <a:t>اين انقلاب </a:t>
            </a:r>
            <a:r>
              <a:rPr lang="ar-SA" sz="2800" b="1" dirty="0" smtClean="0">
                <a:cs typeface="B Titr" pitchFamily="2" charset="-78"/>
              </a:rPr>
              <a:t>و </a:t>
            </a:r>
            <a:r>
              <a:rPr lang="ar-SA" sz="2800" b="1" dirty="0" smtClean="0">
                <a:solidFill>
                  <a:srgbClr val="0000FF"/>
                </a:solidFill>
                <a:cs typeface="B Titr" pitchFamily="2" charset="-78"/>
              </a:rPr>
              <a:t>اين نظام عظيم </a:t>
            </a:r>
            <a:r>
              <a:rPr lang="ar-SA" sz="2800" b="1" dirty="0" smtClean="0">
                <a:cs typeface="B Titr" pitchFamily="2" charset="-78"/>
              </a:rPr>
              <a:t>را محصول مجاهدت يك ملت بزرگ و فداكارى‌‌‌‌‌‌‌‌‌‌‌‌هاى عظيم </a:t>
            </a:r>
            <a:r>
              <a:rPr lang="ar-SA" sz="2800" b="1" dirty="0" smtClean="0">
                <a:solidFill>
                  <a:srgbClr val="FF0000"/>
                </a:solidFill>
                <a:cs typeface="B Titr" pitchFamily="2" charset="-78"/>
              </a:rPr>
              <a:t>جوانانى</a:t>
            </a:r>
            <a:r>
              <a:rPr lang="ar-SA" sz="2800" b="1" dirty="0" smtClean="0">
                <a:cs typeface="B Titr" pitchFamily="2" charset="-78"/>
              </a:rPr>
              <a:t> مي</a:t>
            </a:r>
            <a:r>
              <a:rPr lang="fa-IR" sz="2800" b="1" dirty="0" smtClean="0">
                <a:cs typeface="B Titr" pitchFamily="2" charset="-78"/>
              </a:rPr>
              <a:t> </a:t>
            </a:r>
            <a:r>
              <a:rPr lang="ar-SA" sz="2800" b="1" dirty="0" smtClean="0">
                <a:cs typeface="B Titr" pitchFamily="2" charset="-78"/>
              </a:rPr>
              <a:t>دانيم كه چه در </a:t>
            </a:r>
            <a:r>
              <a:rPr lang="ar-SA" sz="2800" b="1" dirty="0" smtClean="0">
                <a:solidFill>
                  <a:srgbClr val="0000FF"/>
                </a:solidFill>
                <a:cs typeface="B Titr" pitchFamily="2" charset="-78"/>
              </a:rPr>
              <a:t>دوره‌‌‌‌‌‌‌‌‌‌‌‌ى انقلاب</a:t>
            </a:r>
            <a:r>
              <a:rPr lang="ar-SA" sz="2800" b="1" dirty="0" smtClean="0">
                <a:cs typeface="B Titr" pitchFamily="2" charset="-78"/>
              </a:rPr>
              <a:t>، چه در </a:t>
            </a:r>
            <a:r>
              <a:rPr lang="ar-SA" sz="2800" b="1" dirty="0" smtClean="0">
                <a:solidFill>
                  <a:srgbClr val="0000FF"/>
                </a:solidFill>
                <a:cs typeface="B Titr" pitchFamily="2" charset="-78"/>
              </a:rPr>
              <a:t>دوره‌‌‌‌‌‌‌‌‌‌‌‌ى دفاع مقدس</a:t>
            </a:r>
            <a:r>
              <a:rPr lang="ar-SA" sz="2800" b="1" dirty="0" smtClean="0">
                <a:cs typeface="B Titr" pitchFamily="2" charset="-78"/>
              </a:rPr>
              <a:t>، چه بعد از آن تا امروز فداكارى كردند؛ مثل خود شماها، كه در صحنه‌‌‌‌‌‌‌‌‌‌‌‌هاى مختلف حضور داريد و گاهى </a:t>
            </a:r>
            <a:r>
              <a:rPr lang="ar-SA" sz="2800" b="1" dirty="0" smtClean="0">
                <a:solidFill>
                  <a:srgbClr val="0000FF"/>
                </a:solidFill>
                <a:cs typeface="B Titr" pitchFamily="2" charset="-78"/>
              </a:rPr>
              <a:t>كارهاى بزرگى </a:t>
            </a:r>
            <a:r>
              <a:rPr lang="ar-SA" sz="2800" b="1" dirty="0" smtClean="0">
                <a:cs typeface="B Titr" pitchFamily="2" charset="-78"/>
              </a:rPr>
              <a:t>انجام </a:t>
            </a:r>
            <a:r>
              <a:rPr lang="fa-IR" sz="2800" b="1" dirty="0" smtClean="0">
                <a:cs typeface="B Titr" pitchFamily="2" charset="-78"/>
              </a:rPr>
              <a:t>م</a:t>
            </a:r>
            <a:r>
              <a:rPr lang="ar-SA" sz="2800" b="1" dirty="0" smtClean="0">
                <a:cs typeface="B Titr" pitchFamily="2" charset="-78"/>
              </a:rPr>
              <a:t>ي</a:t>
            </a:r>
            <a:r>
              <a:rPr lang="fa-IR" sz="2800" b="1" dirty="0" smtClean="0">
                <a:cs typeface="B Titr" pitchFamily="2" charset="-78"/>
              </a:rPr>
              <a:t> </a:t>
            </a:r>
            <a:r>
              <a:rPr lang="ar-SA" sz="2800" b="1" dirty="0" smtClean="0">
                <a:cs typeface="B Titr" pitchFamily="2" charset="-78"/>
              </a:rPr>
              <a:t>گيرد. </a:t>
            </a:r>
            <a:r>
              <a:rPr lang="en-US" sz="4000" b="1" dirty="0" smtClean="0">
                <a:cs typeface="B Titr" pitchFamily="2" charset="-78"/>
              </a:rPr>
              <a:t> </a:t>
            </a:r>
            <a:r>
              <a:rPr lang="en-US" b="1" dirty="0" smtClean="0"/>
              <a:t> </a:t>
            </a:r>
            <a:endParaRPr lang="en-US" dirty="0" smtClean="0"/>
          </a:p>
          <a:p>
            <a:pPr algn="ctr" rtl="1"/>
            <a:r>
              <a:rPr lang="en-US" sz="2000" b="1" dirty="0" smtClean="0"/>
              <a:t> </a:t>
            </a:r>
            <a:endParaRPr lang="en-US" sz="2000" dirty="0" smtClean="0"/>
          </a:p>
          <a:p>
            <a:pPr algn="ctr" rtl="1"/>
            <a:endParaRPr lang="en-US" sz="3600" dirty="0" smtClean="0"/>
          </a:p>
          <a:p>
            <a:pPr algn="justLow" rtl="1"/>
            <a:r>
              <a:rPr lang="en-US" sz="2800" dirty="0" smtClean="0"/>
              <a:t> </a:t>
            </a:r>
          </a:p>
          <a:p>
            <a:pPr algn="justLow" rtl="1"/>
            <a:endParaRPr lang="en-US" sz="20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pic>
        <p:nvPicPr>
          <p:cNvPr id="27" name="Picture 2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28" name="Picture 2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9" name="Picture 2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grpSp>
        <p:nvGrpSpPr>
          <p:cNvPr id="34" name="Group 33"/>
          <p:cNvGrpSpPr/>
          <p:nvPr/>
        </p:nvGrpSpPr>
        <p:grpSpPr>
          <a:xfrm>
            <a:off x="1295400" y="76200"/>
            <a:ext cx="2438400" cy="3048000"/>
            <a:chOff x="1447800" y="228600"/>
            <a:chExt cx="2438400" cy="3048000"/>
          </a:xfrm>
        </p:grpSpPr>
        <p:pic>
          <p:nvPicPr>
            <p:cNvPr id="30" name="Picture 2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31" name="Picture 3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grpSp>
      <p:pic>
        <p:nvPicPr>
          <p:cNvPr id="32" name="Picture 3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33" name="Picture 3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18" name="Group 41"/>
          <p:cNvGrpSpPr/>
          <p:nvPr/>
        </p:nvGrpSpPr>
        <p:grpSpPr>
          <a:xfrm rot="16200000" flipH="1">
            <a:off x="6019798" y="762002"/>
            <a:ext cx="304800" cy="3962396"/>
            <a:chOff x="8763000" y="4259324"/>
            <a:chExt cx="381000" cy="2199280"/>
          </a:xfrm>
        </p:grpSpPr>
        <p:pic>
          <p:nvPicPr>
            <p:cNvPr id="19" name="Picture 18"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0" name="Picture 19"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28600" y="3352566"/>
            <a:ext cx="8610600" cy="7294305"/>
          </a:xfrm>
          <a:prstGeom prst="rect">
            <a:avLst/>
          </a:prstGeom>
          <a:noFill/>
        </p:spPr>
        <p:txBody>
          <a:bodyPr wrap="square" rtlCol="0">
            <a:spAutoFit/>
          </a:bodyPr>
          <a:lstStyle/>
          <a:p>
            <a:pPr algn="r" rtl="1"/>
            <a:r>
              <a:rPr lang="ar-SA" sz="2400" b="1" dirty="0" smtClean="0">
                <a:cs typeface="B Titr" pitchFamily="2" charset="-78"/>
              </a:rPr>
              <a:t>امروز </a:t>
            </a:r>
            <a:r>
              <a:rPr lang="ar-SA" sz="2400" b="1" dirty="0" smtClean="0">
                <a:solidFill>
                  <a:srgbClr val="FF0000"/>
                </a:solidFill>
                <a:cs typeface="B Titr" pitchFamily="2" charset="-78"/>
              </a:rPr>
              <a:t>جمهورى اسلامى و نظام اسلامى </a:t>
            </a:r>
            <a:r>
              <a:rPr lang="ar-SA" sz="2400" b="1" dirty="0" smtClean="0">
                <a:cs typeface="B Titr" pitchFamily="2" charset="-78"/>
              </a:rPr>
              <a:t>با يك جنگ عظيمى مواجه است، </a:t>
            </a:r>
            <a:endParaRPr lang="fa-IR" sz="2400" b="1" dirty="0" smtClean="0">
              <a:cs typeface="B Titr" pitchFamily="2" charset="-78"/>
            </a:endParaRPr>
          </a:p>
          <a:p>
            <a:pPr algn="r" rtl="1"/>
            <a:r>
              <a:rPr lang="ar-SA" sz="2800" b="1" dirty="0" smtClean="0">
                <a:cs typeface="B Titr" pitchFamily="2" charset="-78"/>
              </a:rPr>
              <a:t>ليكن </a:t>
            </a:r>
            <a:r>
              <a:rPr lang="ar-SA" sz="2800" b="1" dirty="0" smtClean="0">
                <a:solidFill>
                  <a:srgbClr val="FF0000"/>
                </a:solidFill>
                <a:cs typeface="B Titr" pitchFamily="2" charset="-78"/>
              </a:rPr>
              <a:t>جنگ نرم </a:t>
            </a:r>
            <a:r>
              <a:rPr lang="ar-SA" sz="2800" b="1" dirty="0" smtClean="0">
                <a:cs typeface="B Titr" pitchFamily="2" charset="-78"/>
              </a:rPr>
              <a:t>- كه ديدم همين تعبير </a:t>
            </a:r>
            <a:r>
              <a:rPr lang="ar-SA" sz="2800" b="1" dirty="0" smtClean="0">
                <a:solidFill>
                  <a:srgbClr val="FF0000"/>
                </a:solidFill>
                <a:cs typeface="B Titr" pitchFamily="2" charset="-78"/>
              </a:rPr>
              <a:t>«جنگ نرم» </a:t>
            </a:r>
            <a:r>
              <a:rPr lang="ar-SA" sz="2800" b="1" dirty="0" smtClean="0">
                <a:cs typeface="B Titr" pitchFamily="2" charset="-78"/>
              </a:rPr>
              <a:t>توى صحبتهاى شما </a:t>
            </a:r>
            <a:r>
              <a:rPr lang="ar-SA" sz="2800" b="1" dirty="0" smtClean="0">
                <a:solidFill>
                  <a:srgbClr val="0000FF"/>
                </a:solidFill>
                <a:cs typeface="B Titr" pitchFamily="2" charset="-78"/>
              </a:rPr>
              <a:t>جوانها</a:t>
            </a:r>
            <a:r>
              <a:rPr lang="ar-SA" sz="2800" b="1" dirty="0" smtClean="0">
                <a:cs typeface="B Titr" pitchFamily="2" charset="-78"/>
              </a:rPr>
              <a:t> هست و الحمدللَّه به اين نكات توجه داريد؛ اين خيلى براى ما مايه‌‌‌‌‌‌‌‌‌‌‌‌ى خوشحالى است - خوب، حالا در جنگ نرم، چه كسانى بايد ميدان بيايند؟ </a:t>
            </a:r>
            <a:r>
              <a:rPr lang="ar-SA" sz="2800" b="1" dirty="0" smtClean="0">
                <a:solidFill>
                  <a:srgbClr val="FF0000"/>
                </a:solidFill>
                <a:cs typeface="B Titr" pitchFamily="2" charset="-78"/>
              </a:rPr>
              <a:t>قدر مسلّم نخبگان فكرى‌‌‌‌‌‌‌‌‌‌‌‌اند. </a:t>
            </a:r>
            <a:r>
              <a:rPr lang="ar-SA" sz="2800" b="1" dirty="0" smtClean="0">
                <a:cs typeface="B Titr" pitchFamily="2" charset="-78"/>
              </a:rPr>
              <a:t>يعنى</a:t>
            </a:r>
            <a:endParaRPr lang="fa-IR" sz="2800" b="1" dirty="0" smtClean="0">
              <a:cs typeface="B Titr" pitchFamily="2" charset="-78"/>
            </a:endParaRPr>
          </a:p>
          <a:p>
            <a:pPr algn="ctr" rtl="1"/>
            <a:r>
              <a:rPr lang="ar-SA" sz="2800" b="1" dirty="0" smtClean="0">
                <a:cs typeface="B Titr" pitchFamily="2" charset="-78"/>
              </a:rPr>
              <a:t> </a:t>
            </a:r>
            <a:r>
              <a:rPr lang="ar-SA" sz="2800" b="1" dirty="0" smtClean="0">
                <a:solidFill>
                  <a:srgbClr val="0000FF"/>
                </a:solidFill>
                <a:cs typeface="B Titr" pitchFamily="2" charset="-78"/>
              </a:rPr>
              <a:t>شما افسران جوانِ جبهه‌‌‌‌‌‌‌‌‌‌‌‌ى مقابله‌‌‌‌‌‌‌‌‌‌‌‌ى با جنگ نرميد</a:t>
            </a:r>
            <a:r>
              <a:rPr lang="en-US" sz="2000" b="1" dirty="0" smtClean="0">
                <a:cs typeface="B Titr" pitchFamily="2" charset="-78"/>
              </a:rPr>
              <a:t>.</a:t>
            </a:r>
            <a:br>
              <a:rPr lang="en-US" sz="2000" b="1" dirty="0" smtClean="0">
                <a:cs typeface="B Titr" pitchFamily="2" charset="-78"/>
              </a:rPr>
            </a:br>
            <a:r>
              <a:rPr lang="en-US" sz="2400" b="1" dirty="0" smtClean="0">
                <a:cs typeface="B Titr" pitchFamily="2" charset="-78"/>
              </a:rPr>
              <a:t/>
            </a:r>
            <a:br>
              <a:rPr lang="en-US" sz="2400" b="1" dirty="0" smtClean="0">
                <a:cs typeface="B Titr" pitchFamily="2" charset="-78"/>
              </a:rPr>
            </a:br>
            <a:r>
              <a:rPr lang="en-US" sz="2400" b="1" dirty="0" smtClean="0">
                <a:cs typeface="B Titr" pitchFamily="2" charset="-78"/>
              </a:rPr>
              <a:t/>
            </a:r>
            <a:br>
              <a:rPr lang="en-US" sz="2400" b="1" dirty="0" smtClean="0">
                <a:cs typeface="B Titr" pitchFamily="2" charset="-78"/>
              </a:rPr>
            </a:br>
            <a:r>
              <a:rPr lang="en-US" sz="4400" b="1" dirty="0" smtClean="0">
                <a:cs typeface="B Titr" pitchFamily="2" charset="-78"/>
              </a:rPr>
              <a:t> </a:t>
            </a:r>
            <a:endParaRPr lang="en-US" sz="44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pic>
        <p:nvPicPr>
          <p:cNvPr id="14" name="Picture 13" descr="arm nor.jpg"/>
          <p:cNvPicPr>
            <a:picLocks noChangeAspect="1"/>
          </p:cNvPicPr>
          <p:nvPr/>
        </p:nvPicPr>
        <p:blipFill>
          <a:blip r:embed="rId3" cstate="print"/>
          <a:srcRect l="21714" t="21111" r="34286" b="48889"/>
          <a:stretch>
            <a:fillRect/>
          </a:stretch>
        </p:blipFill>
        <p:spPr>
          <a:xfrm>
            <a:off x="7620000" y="6108125"/>
            <a:ext cx="533400"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8"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8"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5943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20" name="Rectangle 19"/>
          <p:cNvSpPr/>
          <p:nvPr/>
        </p:nvSpPr>
        <p:spPr>
          <a:xfrm>
            <a:off x="533400" y="3200400"/>
            <a:ext cx="8153400" cy="2554545"/>
          </a:xfrm>
          <a:prstGeom prst="rect">
            <a:avLst/>
          </a:prstGeom>
        </p:spPr>
        <p:txBody>
          <a:bodyPr wrap="square">
            <a:spAutoFit/>
          </a:bodyPr>
          <a:lstStyle/>
          <a:p>
            <a:pPr algn="justLow" rtl="1"/>
            <a:r>
              <a:rPr lang="ar-SA" sz="4000" dirty="0" smtClean="0">
                <a:solidFill>
                  <a:srgbClr val="FF0000"/>
                </a:solidFill>
                <a:cs typeface="B Titr" pitchFamily="2" charset="-78"/>
              </a:rPr>
              <a:t>علم</a:t>
            </a:r>
            <a:r>
              <a:rPr lang="ar-SA" sz="4000" dirty="0" smtClean="0">
                <a:cs typeface="B Titr" pitchFamily="2" charset="-78"/>
              </a:rPr>
              <a:t> و </a:t>
            </a:r>
            <a:r>
              <a:rPr lang="ar-SA" sz="4000" dirty="0" smtClean="0">
                <a:solidFill>
                  <a:srgbClr val="FF0000"/>
                </a:solidFill>
                <a:cs typeface="B Titr" pitchFamily="2" charset="-78"/>
              </a:rPr>
              <a:t>جهاد</a:t>
            </a:r>
            <a:r>
              <a:rPr lang="ar-SA" sz="4000" dirty="0" smtClean="0">
                <a:cs typeface="B Titr" pitchFamily="2" charset="-78"/>
              </a:rPr>
              <a:t> و </a:t>
            </a:r>
            <a:r>
              <a:rPr lang="ar-SA" sz="4000" dirty="0" smtClean="0">
                <a:solidFill>
                  <a:srgbClr val="FF0000"/>
                </a:solidFill>
                <a:cs typeface="B Titr" pitchFamily="2" charset="-78"/>
              </a:rPr>
              <a:t>ايمان</a:t>
            </a:r>
            <a:r>
              <a:rPr lang="ar-SA" sz="4000" dirty="0" smtClean="0">
                <a:cs typeface="B Titr" pitchFamily="2" charset="-78"/>
              </a:rPr>
              <a:t> و </a:t>
            </a:r>
            <a:r>
              <a:rPr lang="ar-SA" sz="4000" dirty="0" smtClean="0">
                <a:solidFill>
                  <a:srgbClr val="FF0000"/>
                </a:solidFill>
                <a:cs typeface="B Titr" pitchFamily="2" charset="-78"/>
              </a:rPr>
              <a:t>اراده‏ى مستحكم</a:t>
            </a:r>
            <a:r>
              <a:rPr lang="ar-SA" sz="4000" dirty="0" smtClean="0">
                <a:cs typeface="B Titr" pitchFamily="2" charset="-78"/>
              </a:rPr>
              <a:t>،</a:t>
            </a:r>
            <a:endParaRPr lang="fa-IR" sz="4000" dirty="0" smtClean="0">
              <a:cs typeface="B Titr" pitchFamily="2" charset="-78"/>
            </a:endParaRPr>
          </a:p>
          <a:p>
            <a:pPr algn="justLow" rtl="1"/>
            <a:r>
              <a:rPr lang="ar-SA" sz="4000" dirty="0" smtClean="0">
                <a:cs typeface="B Titr" pitchFamily="2" charset="-78"/>
              </a:rPr>
              <a:t> </a:t>
            </a:r>
            <a:r>
              <a:rPr lang="ar-SA" sz="4000" dirty="0" smtClean="0">
                <a:solidFill>
                  <a:srgbClr val="0000FF"/>
                </a:solidFill>
                <a:cs typeface="B Titr" pitchFamily="2" charset="-78"/>
              </a:rPr>
              <a:t>وقتى با يكديگر توأم بشوند</a:t>
            </a:r>
            <a:r>
              <a:rPr lang="ar-SA" sz="4000" dirty="0" smtClean="0">
                <a:cs typeface="B Titr" pitchFamily="2" charset="-78"/>
              </a:rPr>
              <a:t>، انسانهائى را خلق ميكنند كه دنيا مي</a:t>
            </a:r>
            <a:r>
              <a:rPr lang="fa-IR" sz="4000" dirty="0" smtClean="0">
                <a:cs typeface="B Titr" pitchFamily="2" charset="-78"/>
              </a:rPr>
              <a:t> </a:t>
            </a:r>
            <a:r>
              <a:rPr lang="ar-SA" sz="4000" dirty="0" smtClean="0">
                <a:cs typeface="B Titr" pitchFamily="2" charset="-78"/>
              </a:rPr>
              <a:t>تواند به آينده‏ى خود، </a:t>
            </a:r>
            <a:r>
              <a:rPr lang="ar-SA" sz="4000" dirty="0" smtClean="0">
                <a:solidFill>
                  <a:srgbClr val="7030A0"/>
                </a:solidFill>
                <a:cs typeface="B Titr" pitchFamily="2" charset="-78"/>
              </a:rPr>
              <a:t>به بركت آن انسانها </a:t>
            </a:r>
            <a:r>
              <a:rPr lang="ar-SA" sz="4000" dirty="0" smtClean="0">
                <a:cs typeface="B Titr" pitchFamily="2" charset="-78"/>
              </a:rPr>
              <a:t>اميدوار باشد</a:t>
            </a:r>
            <a:r>
              <a:rPr lang="en-US" sz="4000" dirty="0" smtClean="0">
                <a:cs typeface="B Titr" pitchFamily="2" charset="-78"/>
              </a:rPr>
              <a:t>.</a:t>
            </a:r>
            <a:endParaRPr lang="en-US" sz="4000" dirty="0">
              <a:cs typeface="B Tit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25585" y="2930245"/>
            <a:ext cx="8610600" cy="7540526"/>
          </a:xfrm>
          <a:prstGeom prst="rect">
            <a:avLst/>
          </a:prstGeom>
          <a:noFill/>
        </p:spPr>
        <p:txBody>
          <a:bodyPr wrap="square" rtlCol="0">
            <a:spAutoFit/>
          </a:bodyPr>
          <a:lstStyle/>
          <a:p>
            <a:pPr algn="r" rtl="1"/>
            <a:r>
              <a:rPr lang="ar-SA" sz="2400" b="1" dirty="0" smtClean="0">
                <a:cs typeface="B Titr" pitchFamily="2" charset="-78"/>
              </a:rPr>
              <a:t>اينى كه چه كار بايد بكنيد،</a:t>
            </a:r>
            <a:endParaRPr lang="fa-IR" sz="2400" b="1" dirty="0" smtClean="0">
              <a:cs typeface="B Titr" pitchFamily="2" charset="-78"/>
            </a:endParaRPr>
          </a:p>
          <a:p>
            <a:pPr algn="ctr" rtl="1"/>
            <a:r>
              <a:rPr lang="ar-SA" sz="2400" b="1" dirty="0" smtClean="0">
                <a:cs typeface="B Titr" pitchFamily="2" charset="-78"/>
              </a:rPr>
              <a:t> چه جورى بايد عمل كنيد، چه جورى بايد تبيين كنيد، اينها چيزهائى نيست كه من بيايم فهرست كنم، بگويم آقا اين عمل را انجام بدهيد، اين عمل را انجام ندهيد؛ اينها كارهائى است كه </a:t>
            </a:r>
            <a:r>
              <a:rPr lang="ar-SA" sz="2400" b="1" dirty="0" smtClean="0">
                <a:solidFill>
                  <a:schemeClr val="accent3">
                    <a:lumMod val="50000"/>
                  </a:schemeClr>
                </a:solidFill>
                <a:cs typeface="B Titr" pitchFamily="2" charset="-78"/>
              </a:rPr>
              <a:t>خود شماها </a:t>
            </a:r>
            <a:r>
              <a:rPr lang="ar-SA" sz="2400" b="1" dirty="0" smtClean="0">
                <a:cs typeface="B Titr" pitchFamily="2" charset="-78"/>
              </a:rPr>
              <a:t>بايد در </a:t>
            </a:r>
            <a:r>
              <a:rPr lang="ar-SA" sz="2400" b="1" dirty="0" smtClean="0">
                <a:solidFill>
                  <a:srgbClr val="0000FF"/>
                </a:solidFill>
                <a:cs typeface="B Titr" pitchFamily="2" charset="-78"/>
              </a:rPr>
              <a:t>مجامع اصلى‌‌‌‌‌‌‌‌‌‌‌‌تان</a:t>
            </a:r>
            <a:r>
              <a:rPr lang="ar-SA" sz="2400" b="1" dirty="0" smtClean="0">
                <a:cs typeface="B Titr" pitchFamily="2" charset="-78"/>
              </a:rPr>
              <a:t>، </a:t>
            </a:r>
            <a:r>
              <a:rPr lang="ar-SA" sz="2400" b="1" dirty="0" smtClean="0">
                <a:solidFill>
                  <a:srgbClr val="0000FF"/>
                </a:solidFill>
                <a:cs typeface="B Titr" pitchFamily="2" charset="-78"/>
              </a:rPr>
              <a:t>فكرى‌‌‌‌‌‌‌‌‌‌‌‌تان</a:t>
            </a:r>
            <a:r>
              <a:rPr lang="ar-SA" sz="2400" b="1" dirty="0" smtClean="0">
                <a:cs typeface="B Titr" pitchFamily="2" charset="-78"/>
              </a:rPr>
              <a:t>، در </a:t>
            </a:r>
            <a:r>
              <a:rPr lang="ar-SA" sz="2400" b="1" dirty="0" smtClean="0">
                <a:solidFill>
                  <a:srgbClr val="0000FF"/>
                </a:solidFill>
                <a:cs typeface="B Titr" pitchFamily="2" charset="-78"/>
              </a:rPr>
              <a:t>اتاقهاى فكرتان </a:t>
            </a:r>
            <a:r>
              <a:rPr lang="ar-SA" sz="2400" b="1" dirty="0" smtClean="0">
                <a:cs typeface="B Titr" pitchFamily="2" charset="-78"/>
              </a:rPr>
              <a:t>بنشينيد، </a:t>
            </a:r>
            <a:r>
              <a:rPr lang="ar-SA" sz="2400" b="1" dirty="0" smtClean="0">
                <a:solidFill>
                  <a:srgbClr val="0000FF"/>
                </a:solidFill>
                <a:cs typeface="B Titr" pitchFamily="2" charset="-78"/>
              </a:rPr>
              <a:t>راهكارها را پيدا كنيد</a:t>
            </a:r>
            <a:r>
              <a:rPr lang="ar-SA" sz="2400" b="1" dirty="0" smtClean="0">
                <a:cs typeface="B Titr" pitchFamily="2" charset="-78"/>
              </a:rPr>
              <a:t>؛ ليكن هدف مشخص است: </a:t>
            </a:r>
            <a:r>
              <a:rPr lang="ar-SA" sz="2400" b="1" dirty="0" smtClean="0">
                <a:solidFill>
                  <a:srgbClr val="FF0000"/>
                </a:solidFill>
                <a:cs typeface="B Titr" pitchFamily="2" charset="-78"/>
              </a:rPr>
              <a:t>هدف، دفاع از نظام اسلامى و جمهورى اسلامى است در مقابله‌‌‌‌‌‌‌‌‌‌‌‌ى با يك حركت همه‌‌‌‌‌‌‌‌‌‌‌‌جانبه‌‌‌‌‌‌‌‌‌‌‌‌ى متكى به زور و تزوير و پول و امكانات عظيم پيشرفته‌‌‌‌‌‌‌‌‌‌‌‌ى علمىِ رسانه‌‌‌‌‌‌‌‌‌‌‌‌اى</a:t>
            </a:r>
            <a:r>
              <a:rPr lang="ar-SA" sz="2400" b="1" dirty="0" smtClean="0">
                <a:cs typeface="B Titr" pitchFamily="2" charset="-78"/>
              </a:rPr>
              <a:t>. </a:t>
            </a:r>
            <a:r>
              <a:rPr lang="ar-SA" sz="2400" b="1" dirty="0" smtClean="0">
                <a:solidFill>
                  <a:srgbClr val="0000FF"/>
                </a:solidFill>
                <a:cs typeface="B Titr" pitchFamily="2" charset="-78"/>
              </a:rPr>
              <a:t>بايد با اين جريان شيطانىِ خطرناك مقابله شود</a:t>
            </a:r>
            <a:r>
              <a:rPr lang="en-US" sz="2400" b="1" dirty="0" smtClean="0">
                <a:cs typeface="B Titr" pitchFamily="2" charset="-78"/>
              </a:rPr>
              <a:t>.</a:t>
            </a:r>
            <a:br>
              <a:rPr lang="en-US" sz="2400" b="1" dirty="0" smtClean="0">
                <a:cs typeface="B Titr" pitchFamily="2" charset="-78"/>
              </a:rPr>
            </a:br>
            <a:r>
              <a:rPr lang="en-US" sz="2400" b="1" dirty="0" smtClean="0">
                <a:cs typeface="B Titr" pitchFamily="2" charset="-78"/>
              </a:rPr>
              <a:t> </a:t>
            </a:r>
            <a:br>
              <a:rPr lang="en-US" sz="2400" b="1" dirty="0" smtClean="0">
                <a:cs typeface="B Titr" pitchFamily="2" charset="-78"/>
              </a:rPr>
            </a:br>
            <a:r>
              <a:rPr lang="en-US" sz="4400" b="1" dirty="0" smtClean="0">
                <a:cs typeface="B Titr" pitchFamily="2" charset="-78"/>
              </a:rPr>
              <a:t> </a:t>
            </a:r>
            <a:endParaRPr lang="en-US" sz="44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6" name="Rectangle 4"/>
          <p:cNvSpPr>
            <a:spLocks noChangeArrowheads="1"/>
          </p:cNvSpPr>
          <p:nvPr/>
        </p:nvSpPr>
        <p:spPr bwMode="auto">
          <a:xfrm>
            <a:off x="11430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7"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6096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528455"/>
            <a:ext cx="8610600" cy="7201972"/>
          </a:xfrm>
          <a:prstGeom prst="rect">
            <a:avLst/>
          </a:prstGeom>
          <a:noFill/>
        </p:spPr>
        <p:txBody>
          <a:bodyPr wrap="square" rtlCol="0">
            <a:spAutoFit/>
          </a:bodyPr>
          <a:lstStyle/>
          <a:p>
            <a:pPr algn="r" rtl="1"/>
            <a:r>
              <a:rPr lang="ar-SA" sz="6600" b="1" dirty="0" smtClean="0">
                <a:cs typeface="B Titr" pitchFamily="2" charset="-78"/>
              </a:rPr>
              <a:t>شما</a:t>
            </a:r>
            <a:r>
              <a:rPr lang="ar-SA" sz="4400" b="1" dirty="0" smtClean="0">
                <a:cs typeface="B Titr" pitchFamily="2" charset="-78"/>
              </a:rPr>
              <a:t> </a:t>
            </a:r>
            <a:r>
              <a:rPr lang="ar-SA" sz="6000" b="1" dirty="0" smtClean="0">
                <a:cs typeface="B Titr" pitchFamily="2" charset="-78"/>
              </a:rPr>
              <a:t>جوانها</a:t>
            </a:r>
            <a:endParaRPr lang="fa-IR" sz="4400" b="1" dirty="0" smtClean="0">
              <a:cs typeface="B Titr" pitchFamily="2" charset="-78"/>
            </a:endParaRPr>
          </a:p>
          <a:p>
            <a:pPr algn="r" rtl="1"/>
            <a:r>
              <a:rPr lang="ar-SA" sz="2400" b="1" dirty="0" smtClean="0">
                <a:cs typeface="B Titr" pitchFamily="2" charset="-78"/>
              </a:rPr>
              <a:t> </a:t>
            </a:r>
            <a:r>
              <a:rPr lang="ar-SA" sz="3600" b="1" dirty="0" smtClean="0">
                <a:cs typeface="B Titr" pitchFamily="2" charset="-78"/>
              </a:rPr>
              <a:t>كشور را از لحاظ</a:t>
            </a:r>
            <a:r>
              <a:rPr lang="ar-SA" sz="3600" b="1" dirty="0" smtClean="0">
                <a:solidFill>
                  <a:srgbClr val="FF0000"/>
                </a:solidFill>
                <a:cs typeface="B Titr" pitchFamily="2" charset="-78"/>
              </a:rPr>
              <a:t> علمى</a:t>
            </a:r>
            <a:r>
              <a:rPr lang="ar-SA" sz="3600" b="1" dirty="0" smtClean="0">
                <a:cs typeface="B Titr" pitchFamily="2" charset="-78"/>
              </a:rPr>
              <a:t>، از لحاظ</a:t>
            </a:r>
            <a:r>
              <a:rPr lang="ar-SA" sz="3600" b="1" dirty="0" smtClean="0">
                <a:solidFill>
                  <a:srgbClr val="FF0000"/>
                </a:solidFill>
                <a:cs typeface="B Titr" pitchFamily="2" charset="-78"/>
              </a:rPr>
              <a:t> اقتصادى</a:t>
            </a:r>
            <a:r>
              <a:rPr lang="ar-SA" sz="3600" b="1" dirty="0" smtClean="0">
                <a:cs typeface="B Titr" pitchFamily="2" charset="-78"/>
              </a:rPr>
              <a:t>، از لحاظ </a:t>
            </a:r>
            <a:r>
              <a:rPr lang="ar-SA" sz="3600" b="1" dirty="0" smtClean="0">
                <a:solidFill>
                  <a:srgbClr val="FF0000"/>
                </a:solidFill>
                <a:cs typeface="B Titr" pitchFamily="2" charset="-78"/>
              </a:rPr>
              <a:t>امنيتى</a:t>
            </a:r>
            <a:r>
              <a:rPr lang="ar-SA" sz="3600" b="1" dirty="0" smtClean="0">
                <a:cs typeface="B Titr" pitchFamily="2" charset="-78"/>
              </a:rPr>
              <a:t> به نقطه‌‌‌‌‌‌‌‌‌‌‌‌اى برسانيد كه امكان </a:t>
            </a:r>
            <a:r>
              <a:rPr lang="ar-SA" sz="3600" b="1" dirty="0" smtClean="0">
                <a:solidFill>
                  <a:srgbClr val="0000FF"/>
                </a:solidFill>
                <a:cs typeface="B Titr" pitchFamily="2" charset="-78"/>
              </a:rPr>
              <a:t>آسيب پذيرى‌‌‌‌‌‌‌‌‌‌‌‌اش نزديك به صفر </a:t>
            </a:r>
            <a:r>
              <a:rPr lang="ar-SA" sz="3600" b="1" dirty="0" smtClean="0">
                <a:cs typeface="B Titr" pitchFamily="2" charset="-78"/>
              </a:rPr>
              <a:t>باشد؛ </a:t>
            </a:r>
            <a:endParaRPr lang="fa-IR" sz="3600" b="1" dirty="0" smtClean="0">
              <a:cs typeface="B Titr" pitchFamily="2" charset="-78"/>
            </a:endParaRPr>
          </a:p>
          <a:p>
            <a:pPr algn="r" rtl="1"/>
            <a:r>
              <a:rPr lang="fa-IR" sz="3600" b="1" dirty="0" smtClean="0">
                <a:cs typeface="B Titr" pitchFamily="2" charset="-78"/>
              </a:rPr>
              <a:t>        </a:t>
            </a:r>
            <a:r>
              <a:rPr lang="ar-SA" sz="3200" b="1" dirty="0" smtClean="0">
                <a:cs typeface="B Titr" pitchFamily="2" charset="-78"/>
              </a:rPr>
              <a:t>آن وقت </a:t>
            </a:r>
            <a:r>
              <a:rPr lang="ar-SA" sz="3200" b="1" dirty="0" smtClean="0">
                <a:solidFill>
                  <a:srgbClr val="0000FF"/>
                </a:solidFill>
                <a:cs typeface="B Titr" pitchFamily="2" charset="-78"/>
              </a:rPr>
              <a:t>كنار مي</a:t>
            </a:r>
            <a:r>
              <a:rPr lang="fa-IR" sz="3200" b="1" dirty="0" smtClean="0">
                <a:solidFill>
                  <a:srgbClr val="0000FF"/>
                </a:solidFill>
                <a:cs typeface="B Titr" pitchFamily="2" charset="-78"/>
              </a:rPr>
              <a:t> </a:t>
            </a:r>
            <a:r>
              <a:rPr lang="ar-SA" sz="3200" b="1" dirty="0" smtClean="0">
                <a:solidFill>
                  <a:srgbClr val="0000FF"/>
                </a:solidFill>
                <a:cs typeface="B Titr" pitchFamily="2" charset="-78"/>
              </a:rPr>
              <a:t>كشند </a:t>
            </a:r>
            <a:r>
              <a:rPr lang="ar-SA" sz="3200" b="1" dirty="0" smtClean="0">
                <a:cs typeface="B Titr" pitchFamily="2" charset="-78"/>
              </a:rPr>
              <a:t>و</a:t>
            </a:r>
            <a:r>
              <a:rPr lang="ar-SA" sz="3200" b="1" dirty="0" smtClean="0">
                <a:solidFill>
                  <a:srgbClr val="0000FF"/>
                </a:solidFill>
                <a:cs typeface="B Titr" pitchFamily="2" charset="-78"/>
              </a:rPr>
              <a:t> توطئه‌‌‌‌‌‌‌‌‌‌‌‌ها تمام خواهد شد</a:t>
            </a:r>
            <a:r>
              <a:rPr lang="ar-SA" sz="3200" b="1" dirty="0" smtClean="0">
                <a:cs typeface="B Titr" pitchFamily="2" charset="-78"/>
              </a:rPr>
              <a:t>. </a:t>
            </a:r>
            <a:r>
              <a:rPr lang="en-US" sz="3200" b="1" dirty="0" smtClean="0">
                <a:cs typeface="B Titr" pitchFamily="2" charset="-78"/>
              </a:rPr>
              <a:t/>
            </a:r>
            <a:br>
              <a:rPr lang="en-US" sz="3200" b="1" dirty="0" smtClean="0">
                <a:cs typeface="B Titr" pitchFamily="2" charset="-78"/>
              </a:rPr>
            </a:br>
            <a:r>
              <a:rPr lang="en-US" sz="5400" b="1" dirty="0" smtClean="0">
                <a:cs typeface="B Titr" pitchFamily="2" charset="-78"/>
              </a:rPr>
              <a:t> </a:t>
            </a:r>
            <a:endParaRPr lang="en-US" sz="4000" dirty="0" smtClean="0">
              <a:cs typeface="B Titr" pitchFamily="2" charset="-78"/>
            </a:endParaRPr>
          </a:p>
          <a:p>
            <a:pPr algn="justLow" rtl="1"/>
            <a:endParaRPr lang="en-US" sz="3200" b="1" dirty="0" smtClean="0">
              <a:cs typeface="B Titr" pitchFamily="2" charset="-78"/>
            </a:endParaRPr>
          </a:p>
          <a:p>
            <a:pPr algn="ctr" rtl="1"/>
            <a:r>
              <a:rPr lang="ar-SA" sz="3200" b="1" dirty="0" smtClean="0">
                <a:cs typeface="B Titr" pitchFamily="2" charset="-78"/>
              </a:rPr>
              <a:t> </a:t>
            </a:r>
            <a:endParaRPr lang="en-US" sz="3200" dirty="0" smtClean="0">
              <a:cs typeface="B Titr" pitchFamily="2" charset="-78"/>
            </a:endParaRPr>
          </a:p>
          <a:p>
            <a:pPr rtl="1"/>
            <a:r>
              <a:rPr lang="en-US" b="1" dirty="0" smtClean="0"/>
              <a:t> </a:t>
            </a:r>
            <a:endParaRPr lang="en-US" dirty="0" smtClean="0"/>
          </a:p>
          <a:p>
            <a:pPr rtl="1"/>
            <a:r>
              <a:rPr lang="en-US" sz="2000" b="1" dirty="0" smtClean="0"/>
              <a:t> </a:t>
            </a:r>
            <a:endParaRPr lang="en-US" sz="2000" dirty="0" smtClean="0"/>
          </a:p>
          <a:p>
            <a:pPr algn="ctr" rtl="1"/>
            <a:endParaRPr lang="en-US" sz="3600" dirty="0" smtClean="0"/>
          </a:p>
          <a:p>
            <a:pPr algn="justLow" rtl="1"/>
            <a:r>
              <a:rPr lang="en-US" sz="2800" dirty="0" smtClean="0"/>
              <a:t> </a:t>
            </a:r>
          </a:p>
          <a:p>
            <a:pPr algn="justLow" rtl="1"/>
            <a:endParaRPr lang="en-US" sz="20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1430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59435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90945" y="3096510"/>
            <a:ext cx="8610600" cy="6463308"/>
          </a:xfrm>
          <a:prstGeom prst="rect">
            <a:avLst/>
          </a:prstGeom>
          <a:noFill/>
        </p:spPr>
        <p:txBody>
          <a:bodyPr wrap="square" rtlCol="0">
            <a:spAutoFit/>
          </a:bodyPr>
          <a:lstStyle/>
          <a:p>
            <a:pPr algn="r" rtl="1"/>
            <a:r>
              <a:rPr lang="ar-SA" sz="3200" b="1" dirty="0" smtClean="0">
                <a:cs typeface="B Titr" pitchFamily="2" charset="-78"/>
              </a:rPr>
              <a:t>اينى كه من توى اين </a:t>
            </a:r>
            <a:r>
              <a:rPr lang="ar-SA" sz="3200" b="1" dirty="0" smtClean="0">
                <a:solidFill>
                  <a:srgbClr val="0000FF"/>
                </a:solidFill>
                <a:cs typeface="B Titr" pitchFamily="2" charset="-78"/>
              </a:rPr>
              <a:t>چند سال </a:t>
            </a:r>
            <a:endParaRPr lang="fa-IR" sz="3200" b="1" dirty="0" smtClean="0">
              <a:solidFill>
                <a:srgbClr val="0000FF"/>
              </a:solidFill>
              <a:cs typeface="B Titr" pitchFamily="2" charset="-78"/>
            </a:endParaRPr>
          </a:p>
          <a:p>
            <a:pPr algn="ctr" rtl="1"/>
            <a:r>
              <a:rPr lang="ar-SA" sz="3200" b="1" dirty="0" smtClean="0">
                <a:cs typeface="B Titr" pitchFamily="2" charset="-78"/>
              </a:rPr>
              <a:t>به دانشگاه‌‌‌‌‌‌‌‌‌‌‌‌ها مرتب راجع به مسائل </a:t>
            </a:r>
            <a:r>
              <a:rPr lang="ar-SA" sz="3200" b="1" dirty="0" smtClean="0">
                <a:solidFill>
                  <a:srgbClr val="FF0000"/>
                </a:solidFill>
                <a:cs typeface="B Titr" pitchFamily="2" charset="-78"/>
              </a:rPr>
              <a:t>علم</a:t>
            </a:r>
            <a:r>
              <a:rPr lang="ar-SA" sz="3200" b="1" dirty="0" smtClean="0">
                <a:cs typeface="B Titr" pitchFamily="2" charset="-78"/>
              </a:rPr>
              <a:t> و</a:t>
            </a:r>
            <a:r>
              <a:rPr lang="ar-SA" sz="3200" b="1" dirty="0" smtClean="0">
                <a:solidFill>
                  <a:srgbClr val="FF0000"/>
                </a:solidFill>
                <a:cs typeface="B Titr" pitchFamily="2" charset="-78"/>
              </a:rPr>
              <a:t> تحقيق </a:t>
            </a:r>
            <a:r>
              <a:rPr lang="ar-SA" sz="3200" b="1" dirty="0" smtClean="0">
                <a:cs typeface="B Titr" pitchFamily="2" charset="-78"/>
              </a:rPr>
              <a:t>و </a:t>
            </a:r>
            <a:r>
              <a:rPr lang="ar-SA" sz="3200" b="1" dirty="0" smtClean="0">
                <a:solidFill>
                  <a:srgbClr val="FF0000"/>
                </a:solidFill>
                <a:cs typeface="B Titr" pitchFamily="2" charset="-78"/>
              </a:rPr>
              <a:t>پژوهش</a:t>
            </a:r>
            <a:r>
              <a:rPr lang="ar-SA" sz="3200" b="1" dirty="0" smtClean="0">
                <a:cs typeface="B Titr" pitchFamily="2" charset="-78"/>
              </a:rPr>
              <a:t> و </a:t>
            </a:r>
            <a:r>
              <a:rPr lang="ar-SA" sz="3200" b="1" dirty="0" smtClean="0">
                <a:solidFill>
                  <a:srgbClr val="FF0000"/>
                </a:solidFill>
                <a:cs typeface="B Titr" pitchFamily="2" charset="-78"/>
              </a:rPr>
              <a:t>نوآورى</a:t>
            </a:r>
            <a:r>
              <a:rPr lang="ar-SA" sz="3200" b="1" dirty="0" smtClean="0">
                <a:cs typeface="B Titr" pitchFamily="2" charset="-78"/>
              </a:rPr>
              <a:t> و </a:t>
            </a:r>
            <a:r>
              <a:rPr lang="ar-SA" sz="3200" b="1" dirty="0" smtClean="0">
                <a:solidFill>
                  <a:srgbClr val="FF0000"/>
                </a:solidFill>
                <a:cs typeface="B Titr" pitchFamily="2" charset="-78"/>
              </a:rPr>
              <a:t>جنبش نرم‌‌‌‌‌‌‌‌‌‌‌‌افزارى </a:t>
            </a:r>
            <a:r>
              <a:rPr lang="ar-SA" sz="3200" b="1" dirty="0" smtClean="0">
                <a:cs typeface="B Titr" pitchFamily="2" charset="-78"/>
              </a:rPr>
              <a:t>و </a:t>
            </a:r>
            <a:r>
              <a:rPr lang="ar-SA" sz="3200" b="1" dirty="0" smtClean="0">
                <a:solidFill>
                  <a:srgbClr val="FF0000"/>
                </a:solidFill>
                <a:cs typeface="B Titr" pitchFamily="2" charset="-78"/>
              </a:rPr>
              <a:t>ارتباط صنعت و دانشگاه</a:t>
            </a:r>
            <a:r>
              <a:rPr lang="ar-SA" sz="3200" b="1" dirty="0" smtClean="0">
                <a:cs typeface="B Titr" pitchFamily="2" charset="-78"/>
              </a:rPr>
              <a:t> و </a:t>
            </a:r>
            <a:r>
              <a:rPr lang="ar-SA" sz="3200" b="1" dirty="0" smtClean="0">
                <a:solidFill>
                  <a:srgbClr val="0000FF"/>
                </a:solidFill>
                <a:cs typeface="B Titr" pitchFamily="2" charset="-78"/>
              </a:rPr>
              <a:t>اينها اين همه تأكيد كردم</a:t>
            </a:r>
            <a:r>
              <a:rPr lang="ar-SA" sz="3200" b="1" dirty="0" smtClean="0">
                <a:cs typeface="B Titr" pitchFamily="2" charset="-78"/>
              </a:rPr>
              <a:t>، براى خاطر اين است كه </a:t>
            </a:r>
            <a:r>
              <a:rPr lang="ar-SA" sz="3200" b="1" dirty="0" smtClean="0">
                <a:solidFill>
                  <a:srgbClr val="7030A0"/>
                </a:solidFill>
                <a:cs typeface="B Titr" pitchFamily="2" charset="-78"/>
              </a:rPr>
              <a:t>يك ركن امنيت بلندمدت كشور و ملتتان </a:t>
            </a:r>
            <a:r>
              <a:rPr lang="ar-SA" sz="3200" b="1" dirty="0" smtClean="0">
                <a:solidFill>
                  <a:srgbClr val="FF0000"/>
                </a:solidFill>
                <a:cs typeface="B Titr" pitchFamily="2" charset="-78"/>
              </a:rPr>
              <a:t>علم</a:t>
            </a:r>
            <a:r>
              <a:rPr lang="ar-SA" sz="3200" b="1" dirty="0" smtClean="0">
                <a:solidFill>
                  <a:srgbClr val="7030A0"/>
                </a:solidFill>
                <a:cs typeface="B Titr" pitchFamily="2" charset="-78"/>
              </a:rPr>
              <a:t> است</a:t>
            </a:r>
            <a:r>
              <a:rPr lang="en-US" sz="3200" b="1" dirty="0" smtClean="0">
                <a:solidFill>
                  <a:srgbClr val="7030A0"/>
                </a:solidFill>
                <a:cs typeface="B Titr" pitchFamily="2" charset="-78"/>
              </a:rPr>
              <a:t>.</a:t>
            </a:r>
            <a:r>
              <a:rPr lang="en-US" sz="3200" b="1" dirty="0" smtClean="0"/>
              <a:t/>
            </a:r>
            <a:br>
              <a:rPr lang="en-US" sz="3200" b="1" dirty="0" smtClean="0"/>
            </a:br>
            <a:r>
              <a:rPr lang="en-US" sz="1200" b="1" dirty="0" smtClean="0">
                <a:cs typeface="B Titr" pitchFamily="2" charset="-78"/>
              </a:rPr>
              <a:t/>
            </a:r>
            <a:br>
              <a:rPr lang="en-US" sz="1200" b="1" dirty="0" smtClean="0">
                <a:cs typeface="B Titr" pitchFamily="2" charset="-78"/>
              </a:rPr>
            </a:br>
            <a:r>
              <a:rPr lang="en-US" sz="2400" b="1" dirty="0" smtClean="0">
                <a:cs typeface="B Titr" pitchFamily="2" charset="-78"/>
              </a:rPr>
              <a:t> </a:t>
            </a:r>
            <a:endParaRPr lang="en-US" sz="1600" dirty="0" smtClean="0">
              <a:cs typeface="B Titr" pitchFamily="2" charset="-78"/>
            </a:endParaRPr>
          </a:p>
          <a:p>
            <a:pPr algn="justLow" rtl="1"/>
            <a:endParaRPr lang="en-US" sz="3200" b="1" dirty="0" smtClean="0">
              <a:cs typeface="B Titr" pitchFamily="2" charset="-78"/>
            </a:endParaRPr>
          </a:p>
          <a:p>
            <a:pPr algn="ctr" rtl="1"/>
            <a:r>
              <a:rPr lang="ar-SA" sz="32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152400"/>
            <a:ext cx="1116208" cy="822386"/>
          </a:xfrm>
          <a:prstGeom prst="rect">
            <a:avLst/>
          </a:prstGeom>
        </p:spPr>
      </p:pic>
      <p:sp>
        <p:nvSpPr>
          <p:cNvPr id="6" name="TextBox 5"/>
          <p:cNvSpPr txBox="1"/>
          <p:nvPr/>
        </p:nvSpPr>
        <p:spPr>
          <a:xfrm>
            <a:off x="290945" y="2514600"/>
            <a:ext cx="8610600" cy="7709803"/>
          </a:xfrm>
          <a:prstGeom prst="rect">
            <a:avLst/>
          </a:prstGeom>
          <a:noFill/>
        </p:spPr>
        <p:txBody>
          <a:bodyPr wrap="square" rtlCol="0">
            <a:spAutoFit/>
          </a:bodyPr>
          <a:lstStyle/>
          <a:p>
            <a:pPr algn="r" rtl="1"/>
            <a:r>
              <a:rPr lang="ar-SA" sz="2800" b="1" dirty="0" smtClean="0">
                <a:solidFill>
                  <a:srgbClr val="FF0000"/>
                </a:solidFill>
                <a:cs typeface="B Titr" pitchFamily="2" charset="-78"/>
              </a:rPr>
              <a:t>يكى از مسائل مهم </a:t>
            </a:r>
            <a:r>
              <a:rPr lang="ar-SA" sz="2800" b="1" dirty="0" smtClean="0">
                <a:cs typeface="B Titr" pitchFamily="2" charset="-78"/>
              </a:rPr>
              <a:t>در پيش روى شما،</a:t>
            </a:r>
            <a:endParaRPr lang="fa-IR" sz="2800" b="1" dirty="0" smtClean="0">
              <a:cs typeface="B Titr" pitchFamily="2" charset="-78"/>
            </a:endParaRPr>
          </a:p>
          <a:p>
            <a:pPr algn="r" rtl="1"/>
            <a:r>
              <a:rPr lang="ar-SA" sz="2800" b="1" dirty="0" smtClean="0">
                <a:cs typeface="B Titr" pitchFamily="2" charset="-78"/>
              </a:rPr>
              <a:t> </a:t>
            </a:r>
            <a:r>
              <a:rPr lang="ar-SA" sz="2800" b="1" dirty="0" smtClean="0">
                <a:solidFill>
                  <a:srgbClr val="FF0000"/>
                </a:solidFill>
                <a:cs typeface="B Titr" pitchFamily="2" charset="-78"/>
              </a:rPr>
              <a:t>حفظ حركت علمى در دانشگاه‌‌‌‌‌‌‌‌‌‌‌‌هاست</a:t>
            </a:r>
            <a:r>
              <a:rPr lang="ar-SA" sz="2800" b="1" dirty="0" smtClean="0">
                <a:cs typeface="B Titr" pitchFamily="2" charset="-78"/>
              </a:rPr>
              <a:t>.</a:t>
            </a:r>
            <a:endParaRPr lang="fa-IR" sz="2800" b="1" dirty="0" smtClean="0">
              <a:cs typeface="B Titr" pitchFamily="2" charset="-78"/>
            </a:endParaRPr>
          </a:p>
          <a:p>
            <a:pPr algn="justLow" rtl="1"/>
            <a:r>
              <a:rPr lang="ar-SA" sz="2800" b="1" dirty="0" smtClean="0">
                <a:solidFill>
                  <a:srgbClr val="0000FF"/>
                </a:solidFill>
                <a:cs typeface="B Titr" pitchFamily="2" charset="-78"/>
              </a:rPr>
              <a:t> دشمنها خيلى دوست مي</a:t>
            </a:r>
            <a:r>
              <a:rPr lang="fa-IR" sz="2800" b="1" dirty="0" smtClean="0">
                <a:solidFill>
                  <a:srgbClr val="0000FF"/>
                </a:solidFill>
                <a:cs typeface="B Titr" pitchFamily="2" charset="-78"/>
              </a:rPr>
              <a:t> </a:t>
            </a:r>
            <a:r>
              <a:rPr lang="ar-SA" sz="2800" b="1" dirty="0" smtClean="0">
                <a:solidFill>
                  <a:srgbClr val="0000FF"/>
                </a:solidFill>
                <a:cs typeface="B Titr" pitchFamily="2" charset="-78"/>
              </a:rPr>
              <a:t>دارند كه دانشگاه ما يك مدتى لااقل دچار تعطيلى و تشنج و اختلالهاى گوناگونى باشد</a:t>
            </a:r>
            <a:r>
              <a:rPr lang="ar-SA" sz="2800" b="1" dirty="0" smtClean="0">
                <a:cs typeface="B Titr" pitchFamily="2" charset="-78"/>
              </a:rPr>
              <a:t>؛</a:t>
            </a:r>
            <a:endParaRPr lang="fa-IR" sz="2800" b="1" dirty="0" smtClean="0">
              <a:cs typeface="B Titr" pitchFamily="2" charset="-78"/>
            </a:endParaRPr>
          </a:p>
          <a:p>
            <a:pPr algn="justLow" rtl="1"/>
            <a:r>
              <a:rPr lang="ar-SA" sz="2800" b="1" dirty="0" smtClean="0">
                <a:cs typeface="B Titr" pitchFamily="2" charset="-78"/>
              </a:rPr>
              <a:t> اين برايشان يك نقطه‌‌‌‌‌‌‌‌‌‌‌‌ى مطلوب است؛ هم </a:t>
            </a:r>
            <a:r>
              <a:rPr lang="ar-SA" sz="2800" b="1" dirty="0" smtClean="0">
                <a:solidFill>
                  <a:srgbClr val="0000FF"/>
                </a:solidFill>
                <a:cs typeface="B Titr" pitchFamily="2" charset="-78"/>
              </a:rPr>
              <a:t>از لحاظ سياسى</a:t>
            </a:r>
            <a:r>
              <a:rPr lang="ar-SA" sz="2800" b="1" dirty="0" smtClean="0">
                <a:cs typeface="B Titr" pitchFamily="2" charset="-78"/>
              </a:rPr>
              <a:t> برايشان مطلوب است، هم </a:t>
            </a:r>
            <a:r>
              <a:rPr lang="ar-SA" sz="2800" b="1" dirty="0" smtClean="0">
                <a:solidFill>
                  <a:srgbClr val="0000FF"/>
                </a:solidFill>
                <a:cs typeface="B Titr" pitchFamily="2" charset="-78"/>
              </a:rPr>
              <a:t>از لحاظ بلندمدت</a:t>
            </a:r>
            <a:r>
              <a:rPr lang="ar-SA" sz="2800" b="1" dirty="0" smtClean="0">
                <a:cs typeface="B Titr" pitchFamily="2" charset="-78"/>
              </a:rPr>
              <a:t>؛ </a:t>
            </a:r>
            <a:endParaRPr lang="fa-IR" sz="2800" b="1" dirty="0" smtClean="0">
              <a:cs typeface="B Titr" pitchFamily="2" charset="-78"/>
            </a:endParaRPr>
          </a:p>
          <a:p>
            <a:pPr algn="ctr" rtl="1"/>
            <a:r>
              <a:rPr lang="ar-SA" sz="2800" b="1" dirty="0" smtClean="0">
                <a:cs typeface="B Titr" pitchFamily="2" charset="-78"/>
              </a:rPr>
              <a:t>چون</a:t>
            </a:r>
            <a:r>
              <a:rPr lang="ar-SA" sz="2800" b="1" dirty="0" smtClean="0">
                <a:solidFill>
                  <a:srgbClr val="FF0000"/>
                </a:solidFill>
                <a:cs typeface="B Titr" pitchFamily="2" charset="-78"/>
              </a:rPr>
              <a:t> علم شما از لحاظ بلندمدت به ضرر آنهاست</a:t>
            </a:r>
            <a:r>
              <a:rPr lang="ar-SA" sz="2800" b="1" dirty="0" smtClean="0">
                <a:cs typeface="B Titr" pitchFamily="2" charset="-78"/>
              </a:rPr>
              <a:t>؛ لذا مطلوب اين است كه دنبال علم نباشيد</a:t>
            </a:r>
            <a:r>
              <a:rPr lang="en-US" sz="2800" b="1" dirty="0" smtClean="0">
                <a:cs typeface="B Titr" pitchFamily="2" charset="-78"/>
              </a:rPr>
              <a:t>.</a:t>
            </a:r>
            <a:br>
              <a:rPr lang="en-US" sz="2800" b="1" dirty="0" smtClean="0">
                <a:cs typeface="B Titr" pitchFamily="2" charset="-78"/>
              </a:rPr>
            </a:br>
            <a:r>
              <a:rPr lang="en-US" sz="2800" b="1" dirty="0" smtClean="0">
                <a:cs typeface="B Titr" pitchFamily="2" charset="-78"/>
              </a:rPr>
              <a:t/>
            </a:r>
            <a:br>
              <a:rPr lang="en-US" sz="2800" b="1" dirty="0" smtClean="0">
                <a:cs typeface="B Titr" pitchFamily="2" charset="-78"/>
              </a:rPr>
            </a:br>
            <a:r>
              <a:rPr lang="en-US" sz="1100" b="1" dirty="0" smtClean="0">
                <a:cs typeface="B Titr" pitchFamily="2" charset="-78"/>
              </a:rPr>
              <a:t/>
            </a:r>
            <a:br>
              <a:rPr lang="en-US" sz="1100" b="1" dirty="0" smtClean="0">
                <a:cs typeface="B Titr" pitchFamily="2" charset="-78"/>
              </a:rPr>
            </a:br>
            <a:r>
              <a:rPr lang="en-US" sz="2000" b="1" dirty="0" smtClean="0">
                <a:cs typeface="B Titr" pitchFamily="2" charset="-78"/>
              </a:rPr>
              <a:t> </a:t>
            </a:r>
            <a:endParaRPr lang="en-US" sz="14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9906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6002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5943598" y="3048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410200" y="228600"/>
            <a:ext cx="1116208" cy="822386"/>
          </a:xfrm>
          <a:prstGeom prst="rect">
            <a:avLst/>
          </a:prstGeom>
        </p:spPr>
      </p:pic>
      <p:sp>
        <p:nvSpPr>
          <p:cNvPr id="6" name="TextBox 5"/>
          <p:cNvSpPr txBox="1"/>
          <p:nvPr/>
        </p:nvSpPr>
        <p:spPr>
          <a:xfrm>
            <a:off x="304800" y="2521520"/>
            <a:ext cx="8610600" cy="8263801"/>
          </a:xfrm>
          <a:prstGeom prst="rect">
            <a:avLst/>
          </a:prstGeom>
          <a:noFill/>
        </p:spPr>
        <p:txBody>
          <a:bodyPr wrap="square" rtlCol="0">
            <a:spAutoFit/>
          </a:bodyPr>
          <a:lstStyle/>
          <a:p>
            <a:pPr algn="r" rtl="1"/>
            <a:r>
              <a:rPr lang="ar-SA" sz="4800" b="1" dirty="0" smtClean="0">
                <a:solidFill>
                  <a:srgbClr val="7030A0"/>
                </a:solidFill>
                <a:cs typeface="B Titr" pitchFamily="2" charset="-78"/>
              </a:rPr>
              <a:t>عزيزان من! </a:t>
            </a:r>
            <a:endParaRPr lang="fa-IR" sz="4800" b="1" dirty="0" smtClean="0">
              <a:solidFill>
                <a:srgbClr val="7030A0"/>
              </a:solidFill>
              <a:cs typeface="B Titr" pitchFamily="2" charset="-78"/>
            </a:endParaRPr>
          </a:p>
          <a:p>
            <a:pPr algn="r" rtl="1"/>
            <a:r>
              <a:rPr lang="ar-SA" sz="2800" b="1" u="sng" dirty="0" smtClean="0">
                <a:cs typeface="B Titr" pitchFamily="2" charset="-78"/>
              </a:rPr>
              <a:t>شرط اصلى </a:t>
            </a:r>
            <a:r>
              <a:rPr lang="ar-SA" sz="2800" b="1" dirty="0" smtClean="0">
                <a:cs typeface="B Titr" pitchFamily="2" charset="-78"/>
              </a:rPr>
              <a:t>فعاليت درست شما در اين </a:t>
            </a:r>
            <a:r>
              <a:rPr lang="ar-SA" sz="2800" b="1" dirty="0" smtClean="0">
                <a:solidFill>
                  <a:srgbClr val="FF0000"/>
                </a:solidFill>
                <a:cs typeface="B Titr" pitchFamily="2" charset="-78"/>
              </a:rPr>
              <a:t>جبهه‌‌‌‌‌‌‌‌‌‌‌‌ى </a:t>
            </a:r>
            <a:r>
              <a:rPr lang="ar-SA" sz="3600" b="1" dirty="0" smtClean="0">
                <a:solidFill>
                  <a:srgbClr val="FF0000"/>
                </a:solidFill>
                <a:cs typeface="B Titr" pitchFamily="2" charset="-78"/>
              </a:rPr>
              <a:t>جنگ نرم</a:t>
            </a:r>
            <a:r>
              <a:rPr lang="ar-SA" sz="2800" b="1" dirty="0" smtClean="0">
                <a:cs typeface="B Titr" pitchFamily="2" charset="-78"/>
              </a:rPr>
              <a:t>، يكى‌‌‌‌‌‌‌‌‌‌‌‌اش </a:t>
            </a:r>
            <a:r>
              <a:rPr lang="ar-SA" sz="2800" b="1" dirty="0" smtClean="0">
                <a:solidFill>
                  <a:srgbClr val="0000FF"/>
                </a:solidFill>
                <a:cs typeface="B Titr" pitchFamily="2" charset="-78"/>
              </a:rPr>
              <a:t>نگاه خوشبينانه </a:t>
            </a:r>
            <a:r>
              <a:rPr lang="ar-SA" sz="2800" b="1" dirty="0" smtClean="0">
                <a:cs typeface="B Titr" pitchFamily="2" charset="-78"/>
              </a:rPr>
              <a:t>و </a:t>
            </a:r>
            <a:r>
              <a:rPr lang="ar-SA" sz="2800" b="1" dirty="0" smtClean="0">
                <a:solidFill>
                  <a:srgbClr val="0000FF"/>
                </a:solidFill>
                <a:cs typeface="B Titr" pitchFamily="2" charset="-78"/>
              </a:rPr>
              <a:t>اميدوارانه</a:t>
            </a:r>
            <a:r>
              <a:rPr lang="ar-SA" sz="2800" b="1" dirty="0" smtClean="0">
                <a:solidFill>
                  <a:srgbClr val="FF0000"/>
                </a:solidFill>
                <a:cs typeface="B Titr" pitchFamily="2" charset="-78"/>
              </a:rPr>
              <a:t> </a:t>
            </a:r>
            <a:r>
              <a:rPr lang="ar-SA" sz="2800" b="1" dirty="0" smtClean="0">
                <a:cs typeface="B Titr" pitchFamily="2" charset="-78"/>
              </a:rPr>
              <a:t>است.</a:t>
            </a:r>
            <a:endParaRPr lang="fa-IR" sz="2800" b="1" dirty="0" smtClean="0">
              <a:cs typeface="B Titr" pitchFamily="2" charset="-78"/>
            </a:endParaRPr>
          </a:p>
          <a:p>
            <a:pPr algn="r" rtl="1"/>
            <a:r>
              <a:rPr lang="ar-SA" sz="2800" b="1" dirty="0" smtClean="0">
                <a:solidFill>
                  <a:srgbClr val="0000FF"/>
                </a:solidFill>
                <a:cs typeface="B Titr" pitchFamily="2" charset="-78"/>
              </a:rPr>
              <a:t> </a:t>
            </a:r>
            <a:r>
              <a:rPr lang="ar-SA" sz="2800" b="1" dirty="0" smtClean="0">
                <a:solidFill>
                  <a:srgbClr val="FF0000"/>
                </a:solidFill>
                <a:cs typeface="B Titr" pitchFamily="2" charset="-78"/>
              </a:rPr>
              <a:t>نگاهتان خوشبينانه باشد</a:t>
            </a:r>
            <a:r>
              <a:rPr lang="ar-SA" sz="2800" b="1" dirty="0" smtClean="0">
                <a:cs typeface="B Titr" pitchFamily="2" charset="-78"/>
              </a:rPr>
              <a:t>. ببينيد، من در مورد بعضى‌‌‌‌‌‌‌‌‌‌‌‌تان به </a:t>
            </a:r>
            <a:r>
              <a:rPr lang="ar-SA" sz="2800" b="1" dirty="0" smtClean="0">
                <a:solidFill>
                  <a:schemeClr val="accent3">
                    <a:lumMod val="50000"/>
                  </a:schemeClr>
                </a:solidFill>
                <a:cs typeface="B Titr" pitchFamily="2" charset="-78"/>
              </a:rPr>
              <a:t>جاى پدربزرگ شما هستم</a:t>
            </a:r>
            <a:r>
              <a:rPr lang="ar-SA" sz="2800" b="1" dirty="0" smtClean="0">
                <a:cs typeface="B Titr" pitchFamily="2" charset="-78"/>
              </a:rPr>
              <a:t>. من نگاهم به آينده، خوشبينانه است؛ </a:t>
            </a:r>
            <a:r>
              <a:rPr lang="ar-SA" sz="2800" b="1" dirty="0" smtClean="0">
                <a:solidFill>
                  <a:srgbClr val="FF0000"/>
                </a:solidFill>
                <a:cs typeface="B Titr" pitchFamily="2" charset="-78"/>
              </a:rPr>
              <a:t>نه از روى توهم</a:t>
            </a:r>
            <a:r>
              <a:rPr lang="ar-SA" sz="2800" b="1" dirty="0" smtClean="0">
                <a:cs typeface="B Titr" pitchFamily="2" charset="-78"/>
              </a:rPr>
              <a:t>، بلكه از روى </a:t>
            </a:r>
            <a:r>
              <a:rPr lang="ar-SA" sz="3600" b="1" dirty="0" smtClean="0">
                <a:solidFill>
                  <a:srgbClr val="FF0000"/>
                </a:solidFill>
                <a:cs typeface="B Titr" pitchFamily="2" charset="-78"/>
              </a:rPr>
              <a:t>بصيرت</a:t>
            </a:r>
            <a:r>
              <a:rPr lang="ar-SA" sz="2800" b="1" dirty="0" smtClean="0">
                <a:cs typeface="B Titr" pitchFamily="2" charset="-78"/>
              </a:rPr>
              <a:t>.</a:t>
            </a:r>
            <a:endParaRPr lang="fa-IR" sz="2800" b="1" dirty="0" smtClean="0">
              <a:cs typeface="B Titr" pitchFamily="2" charset="-78"/>
            </a:endParaRPr>
          </a:p>
          <a:p>
            <a:pPr algn="ctr" rtl="1"/>
            <a:r>
              <a:rPr lang="ar-SA" sz="2800" b="1" dirty="0" smtClean="0">
                <a:cs typeface="B Titr" pitchFamily="2" charset="-78"/>
              </a:rPr>
              <a:t> </a:t>
            </a:r>
            <a:r>
              <a:rPr lang="fa-IR" sz="2800" b="1" dirty="0" smtClean="0">
                <a:cs typeface="B Titr" pitchFamily="2" charset="-78"/>
              </a:rPr>
              <a:t>...</a:t>
            </a:r>
            <a:r>
              <a:rPr lang="ar-SA" sz="2400" b="1" u="sng" dirty="0" smtClean="0">
                <a:cs typeface="B Titr" pitchFamily="2" charset="-78"/>
              </a:rPr>
              <a:t>شرط ديگر </a:t>
            </a:r>
            <a:r>
              <a:rPr lang="ar-SA" sz="2400" b="1" dirty="0" smtClean="0">
                <a:cs typeface="B Titr" pitchFamily="2" charset="-78"/>
              </a:rPr>
              <a:t>اين است كه </a:t>
            </a:r>
            <a:r>
              <a:rPr lang="ar-SA" sz="2400" b="1" dirty="0" smtClean="0">
                <a:solidFill>
                  <a:srgbClr val="0000FF"/>
                </a:solidFill>
                <a:cs typeface="B Titr" pitchFamily="2" charset="-78"/>
              </a:rPr>
              <a:t>در قضايا افراط وجود نداشته باشد</a:t>
            </a:r>
            <a:r>
              <a:rPr lang="fa-IR" sz="2400" b="1" dirty="0" smtClean="0">
                <a:cs typeface="B Titr" pitchFamily="2" charset="-78"/>
              </a:rPr>
              <a:t>.</a:t>
            </a:r>
            <a:endParaRPr lang="en-US" sz="2400" dirty="0" smtClean="0">
              <a:cs typeface="B Titr" pitchFamily="2" charset="-78"/>
            </a:endParaRPr>
          </a:p>
          <a:p>
            <a:pPr algn="r" rtl="1"/>
            <a:r>
              <a:rPr lang="en-US" sz="2800" b="1" dirty="0" smtClean="0">
                <a:cs typeface="B Titr" pitchFamily="2" charset="-78"/>
              </a:rPr>
              <a:t/>
            </a:r>
            <a:br>
              <a:rPr lang="en-US" sz="2800" b="1" dirty="0" smtClean="0">
                <a:cs typeface="B Titr" pitchFamily="2" charset="-78"/>
              </a:rPr>
            </a:br>
            <a:r>
              <a:rPr lang="en-US" sz="2800" b="1" dirty="0" smtClean="0">
                <a:cs typeface="B Titr" pitchFamily="2" charset="-78"/>
              </a:rPr>
              <a:t/>
            </a:r>
            <a:br>
              <a:rPr lang="en-US" sz="2800" b="1" dirty="0" smtClean="0">
                <a:cs typeface="B Titr" pitchFamily="2" charset="-78"/>
              </a:rPr>
            </a:br>
            <a:r>
              <a:rPr lang="en-US" sz="1100" b="1" dirty="0" smtClean="0">
                <a:cs typeface="B Titr" pitchFamily="2" charset="-78"/>
              </a:rPr>
              <a:t/>
            </a:r>
            <a:br>
              <a:rPr lang="en-US" sz="1100" b="1" dirty="0" smtClean="0">
                <a:cs typeface="B Titr" pitchFamily="2" charset="-78"/>
              </a:rPr>
            </a:br>
            <a:r>
              <a:rPr lang="en-US" sz="2000" b="1" dirty="0" smtClean="0">
                <a:cs typeface="B Titr" pitchFamily="2" charset="-78"/>
              </a:rPr>
              <a:t> </a:t>
            </a:r>
            <a:endParaRPr lang="en-US" sz="14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505200" y="10668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pic>
        <p:nvPicPr>
          <p:cNvPr id="15" name="Picture 14" descr="آرم نور هدایت.jpg"/>
          <p:cNvPicPr>
            <a:picLocks noChangeAspect="1"/>
          </p:cNvPicPr>
          <p:nvPr/>
        </p:nvPicPr>
        <p:blipFill>
          <a:blip r:embed="rId3" cstate="print"/>
          <a:stretch>
            <a:fillRect/>
          </a:stretch>
        </p:blipFill>
        <p:spPr>
          <a:xfrm>
            <a:off x="7848610" y="6133391"/>
            <a:ext cx="462995" cy="426740"/>
          </a:xfrm>
          <a:prstGeom prst="rect">
            <a:avLst/>
          </a:prstGeom>
        </p:spPr>
      </p:pic>
      <p:sp>
        <p:nvSpPr>
          <p:cNvPr id="14" name="Rectangle 4"/>
          <p:cNvSpPr>
            <a:spLocks noChangeArrowheads="1"/>
          </p:cNvSpPr>
          <p:nvPr/>
        </p:nvSpPr>
        <p:spPr bwMode="auto">
          <a:xfrm>
            <a:off x="12192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419600" y="17526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95998" y="381002"/>
            <a:ext cx="304800" cy="3962396"/>
            <a:chOff x="8763000" y="4259324"/>
            <a:chExt cx="381000" cy="2199280"/>
          </a:xfrm>
        </p:grpSpPr>
        <p:pic>
          <p:nvPicPr>
            <p:cNvPr id="26" name="Picture 25" descr="Note0452.jpg"/>
            <p:cNvPicPr>
              <a:picLocks noChangeAspect="1"/>
            </p:cNvPicPr>
            <p:nvPr/>
          </p:nvPicPr>
          <p:blipFill>
            <a:blip r:embed="rId8"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8"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7710" y="2708570"/>
            <a:ext cx="8901545" cy="7786747"/>
          </a:xfrm>
          <a:prstGeom prst="rect">
            <a:avLst/>
          </a:prstGeom>
          <a:noFill/>
        </p:spPr>
        <p:txBody>
          <a:bodyPr wrap="square" rtlCol="0">
            <a:spAutoFit/>
          </a:bodyPr>
          <a:lstStyle/>
          <a:p>
            <a:pPr algn="r" rtl="1"/>
            <a:r>
              <a:rPr lang="ar-SA" sz="3600" b="1" dirty="0" smtClean="0">
                <a:cs typeface="B Titr" pitchFamily="2" charset="-78"/>
              </a:rPr>
              <a:t>شما </a:t>
            </a:r>
            <a:r>
              <a:rPr lang="ar-SA" sz="4800" b="1" dirty="0" smtClean="0">
                <a:solidFill>
                  <a:srgbClr val="0000FF"/>
                </a:solidFill>
                <a:cs typeface="B Titr" pitchFamily="2" charset="-78"/>
              </a:rPr>
              <a:t>جوانانى</a:t>
            </a:r>
            <a:r>
              <a:rPr lang="ar-SA" sz="3600" b="1" dirty="0" smtClean="0">
                <a:cs typeface="B Titr" pitchFamily="2" charset="-78"/>
              </a:rPr>
              <a:t> كه گفتيم</a:t>
            </a:r>
            <a:endParaRPr lang="fa-IR" sz="3600" b="1" dirty="0" smtClean="0">
              <a:cs typeface="B Titr" pitchFamily="2" charset="-78"/>
            </a:endParaRPr>
          </a:p>
          <a:p>
            <a:pPr algn="r" rtl="1"/>
            <a:r>
              <a:rPr lang="ar-SA" sz="5400" b="1" dirty="0" smtClean="0">
                <a:solidFill>
                  <a:srgbClr val="FF0000"/>
                </a:solidFill>
                <a:cs typeface="B Titr" pitchFamily="2" charset="-78"/>
              </a:rPr>
              <a:t>افسران جوان مقابله‌‌‌‌‌‌‌‌‌‌‌‌ى با جنگ نرم </a:t>
            </a:r>
            <a:endParaRPr lang="fa-IR" sz="5400" b="1" dirty="0" smtClean="0">
              <a:solidFill>
                <a:srgbClr val="FF0000"/>
              </a:solidFill>
              <a:cs typeface="B Titr" pitchFamily="2" charset="-78"/>
            </a:endParaRPr>
          </a:p>
          <a:p>
            <a:pPr algn="r" rtl="1"/>
            <a:r>
              <a:rPr lang="ar-SA" sz="3600" b="1" dirty="0" smtClean="0">
                <a:cs typeface="B Titr" pitchFamily="2" charset="-78"/>
              </a:rPr>
              <a:t>هستيد، از من نپرسيد كه نقش ما دانشجويان در تخريب </a:t>
            </a:r>
            <a:endParaRPr lang="fa-IR" sz="3600" b="1" dirty="0" smtClean="0">
              <a:cs typeface="B Titr" pitchFamily="2" charset="-78"/>
            </a:endParaRPr>
          </a:p>
          <a:p>
            <a:pPr algn="r" rtl="1"/>
            <a:r>
              <a:rPr lang="ar-SA" sz="3600" b="1" dirty="0" smtClean="0">
                <a:solidFill>
                  <a:srgbClr val="7030A0"/>
                </a:solidFill>
                <a:cs typeface="B Titr" pitchFamily="2" charset="-78"/>
              </a:rPr>
              <a:t>مسجد ضرار كنونى </a:t>
            </a:r>
            <a:r>
              <a:rPr lang="ar-SA" sz="3600" b="1" dirty="0" smtClean="0">
                <a:cs typeface="B Titr" pitchFamily="2" charset="-78"/>
              </a:rPr>
              <a:t>چيست؛</a:t>
            </a:r>
            <a:endParaRPr lang="fa-IR" sz="3600" b="1" dirty="0" smtClean="0">
              <a:cs typeface="B Titr" pitchFamily="2" charset="-78"/>
            </a:endParaRPr>
          </a:p>
          <a:p>
            <a:pPr algn="ctr" rtl="1"/>
            <a:r>
              <a:rPr lang="ar-SA" sz="3600" b="1" dirty="0" smtClean="0">
                <a:cs typeface="B Titr" pitchFamily="2" charset="-78"/>
              </a:rPr>
              <a:t> خوب، </a:t>
            </a:r>
            <a:r>
              <a:rPr lang="ar-SA" sz="3600" b="1" dirty="0" smtClean="0">
                <a:solidFill>
                  <a:srgbClr val="7030A0"/>
                </a:solidFill>
                <a:cs typeface="B Titr" pitchFamily="2" charset="-78"/>
              </a:rPr>
              <a:t>خودتان بگرديد نقش را پيدا كنيد</a:t>
            </a:r>
            <a:r>
              <a:rPr lang="ar-SA" sz="3600" b="1" dirty="0" smtClean="0">
                <a:cs typeface="B Titr" pitchFamily="2" charset="-78"/>
              </a:rPr>
              <a:t>. </a:t>
            </a:r>
            <a:r>
              <a:rPr lang="en-US" sz="3600" b="1" dirty="0" smtClean="0">
                <a:cs typeface="B Titr" pitchFamily="2" charset="-78"/>
              </a:rPr>
              <a:t/>
            </a:r>
            <a:br>
              <a:rPr lang="en-US" sz="3600" b="1" dirty="0" smtClean="0">
                <a:cs typeface="B Titr" pitchFamily="2" charset="-78"/>
              </a:rPr>
            </a:br>
            <a:r>
              <a:rPr lang="en-US" sz="3600" b="1" dirty="0" smtClean="0">
                <a:cs typeface="B Titr" pitchFamily="2" charset="-78"/>
              </a:rPr>
              <a:t/>
            </a:r>
            <a:br>
              <a:rPr lang="en-US" sz="3600" b="1" dirty="0" smtClean="0">
                <a:cs typeface="B Titr" pitchFamily="2" charset="-78"/>
              </a:rPr>
            </a:br>
            <a:r>
              <a:rPr lang="en-US" sz="1400" b="1" dirty="0" smtClean="0">
                <a:cs typeface="B Titr" pitchFamily="2" charset="-78"/>
              </a:rPr>
              <a:t/>
            </a:r>
            <a:br>
              <a:rPr lang="en-US" sz="1400" b="1" dirty="0" smtClean="0">
                <a:cs typeface="B Titr" pitchFamily="2" charset="-78"/>
              </a:rPr>
            </a:br>
            <a:r>
              <a:rPr lang="en-US" sz="2800" b="1" dirty="0" smtClean="0">
                <a:cs typeface="B Titr" pitchFamily="2" charset="-78"/>
              </a:rPr>
              <a:t> </a:t>
            </a:r>
            <a:endParaRPr lang="en-US"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7710" y="2763990"/>
            <a:ext cx="8901545" cy="7755969"/>
          </a:xfrm>
          <a:prstGeom prst="rect">
            <a:avLst/>
          </a:prstGeom>
          <a:noFill/>
        </p:spPr>
        <p:txBody>
          <a:bodyPr wrap="square" rtlCol="0">
            <a:spAutoFit/>
          </a:bodyPr>
          <a:lstStyle/>
          <a:p>
            <a:pPr algn="r" rtl="1"/>
            <a:r>
              <a:rPr lang="ar-SA" sz="5400" b="1" dirty="0" smtClean="0">
                <a:cs typeface="B Titr" pitchFamily="2" charset="-78"/>
              </a:rPr>
              <a:t>من نگاهم به </a:t>
            </a:r>
            <a:r>
              <a:rPr lang="ar-SA" sz="7200" b="1" dirty="0" smtClean="0">
                <a:solidFill>
                  <a:srgbClr val="7030A0"/>
                </a:solidFill>
                <a:cs typeface="B Titr" pitchFamily="2" charset="-78"/>
              </a:rPr>
              <a:t>آينده</a:t>
            </a:r>
            <a:r>
              <a:rPr lang="ar-SA" sz="5400" b="1" dirty="0" smtClean="0">
                <a:cs typeface="B Titr" pitchFamily="2" charset="-78"/>
              </a:rPr>
              <a:t>، </a:t>
            </a:r>
            <a:endParaRPr lang="fa-IR" sz="5400" b="1" dirty="0" smtClean="0">
              <a:cs typeface="B Titr" pitchFamily="2" charset="-78"/>
            </a:endParaRPr>
          </a:p>
          <a:p>
            <a:pPr algn="ctr" rtl="1"/>
            <a:r>
              <a:rPr lang="ar-SA" sz="6600" b="1" dirty="0" smtClean="0">
                <a:solidFill>
                  <a:srgbClr val="0000FF"/>
                </a:solidFill>
                <a:cs typeface="B Titr" pitchFamily="2" charset="-78"/>
              </a:rPr>
              <a:t>خوشبينانه</a:t>
            </a:r>
            <a:r>
              <a:rPr lang="ar-SA" sz="5400" b="1" dirty="0" smtClean="0">
                <a:solidFill>
                  <a:srgbClr val="0000FF"/>
                </a:solidFill>
                <a:cs typeface="B Titr" pitchFamily="2" charset="-78"/>
              </a:rPr>
              <a:t> است</a:t>
            </a:r>
            <a:r>
              <a:rPr lang="ar-SA" sz="5400" b="1" dirty="0" smtClean="0">
                <a:cs typeface="B Titr" pitchFamily="2" charset="-78"/>
              </a:rPr>
              <a:t>؛ </a:t>
            </a:r>
            <a:r>
              <a:rPr lang="ar-SA" sz="5400" b="1" dirty="0" smtClean="0">
                <a:solidFill>
                  <a:srgbClr val="FF0000"/>
                </a:solidFill>
                <a:cs typeface="B Titr" pitchFamily="2" charset="-78"/>
              </a:rPr>
              <a:t>نه از روى توهم</a:t>
            </a:r>
            <a:r>
              <a:rPr lang="ar-SA" sz="5400" b="1" dirty="0" smtClean="0">
                <a:cs typeface="B Titr" pitchFamily="2" charset="-78"/>
              </a:rPr>
              <a:t>، </a:t>
            </a:r>
            <a:r>
              <a:rPr lang="fa-IR" sz="5400" b="1" dirty="0" smtClean="0">
                <a:cs typeface="B Titr" pitchFamily="2" charset="-78"/>
              </a:rPr>
              <a:t>   </a:t>
            </a:r>
            <a:r>
              <a:rPr lang="ar-SA" sz="5400" b="1" dirty="0" smtClean="0">
                <a:cs typeface="B Titr" pitchFamily="2" charset="-78"/>
              </a:rPr>
              <a:t>بلكه </a:t>
            </a:r>
            <a:r>
              <a:rPr lang="ar-SA" sz="5400" b="1" dirty="0" smtClean="0">
                <a:solidFill>
                  <a:srgbClr val="FF0000"/>
                </a:solidFill>
                <a:cs typeface="B Titr" pitchFamily="2" charset="-78"/>
              </a:rPr>
              <a:t>از روى </a:t>
            </a:r>
            <a:r>
              <a:rPr lang="ar-SA" sz="8000" b="1" dirty="0" smtClean="0">
                <a:solidFill>
                  <a:srgbClr val="FF0000"/>
                </a:solidFill>
                <a:cs typeface="B Titr" pitchFamily="2" charset="-78"/>
              </a:rPr>
              <a:t>بصيرت</a:t>
            </a:r>
            <a:r>
              <a:rPr lang="ar-SA" sz="5400" b="1" dirty="0" smtClean="0">
                <a:cs typeface="B Titr" pitchFamily="2" charset="-78"/>
              </a:rPr>
              <a:t>. </a:t>
            </a:r>
            <a:r>
              <a:rPr lang="en-US" sz="5400" b="1" dirty="0" smtClean="0">
                <a:cs typeface="B Titr" pitchFamily="2" charset="-78"/>
              </a:rPr>
              <a:t/>
            </a:r>
            <a:br>
              <a:rPr lang="en-US" sz="5400" b="1" dirty="0" smtClean="0">
                <a:cs typeface="B Titr" pitchFamily="2" charset="-78"/>
              </a:rPr>
            </a:br>
            <a:r>
              <a:rPr lang="en-US" sz="2400" b="1" dirty="0" smtClean="0">
                <a:cs typeface="B Titr" pitchFamily="2" charset="-78"/>
              </a:rPr>
              <a:t/>
            </a:r>
            <a:br>
              <a:rPr lang="en-US" sz="2400" b="1" dirty="0" smtClean="0">
                <a:cs typeface="B Titr" pitchFamily="2" charset="-78"/>
              </a:rPr>
            </a:br>
            <a:r>
              <a:rPr lang="en-US" sz="4400" b="1" dirty="0" smtClean="0">
                <a:cs typeface="B Titr" pitchFamily="2" charset="-78"/>
              </a:rPr>
              <a:t> </a:t>
            </a:r>
            <a:endParaRPr lang="en-US" sz="32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143000" y="60960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grpSp>
        <p:nvGrpSpPr>
          <p:cNvPr id="26" name="Group 25"/>
          <p:cNvGrpSpPr/>
          <p:nvPr/>
        </p:nvGrpSpPr>
        <p:grpSpPr>
          <a:xfrm>
            <a:off x="1447800" y="228600"/>
            <a:ext cx="2438400" cy="3048000"/>
            <a:chOff x="1447800" y="228600"/>
            <a:chExt cx="2438400" cy="3048000"/>
          </a:xfrm>
        </p:grpSpPr>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grpSp>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533402"/>
            <a:ext cx="304800" cy="3962396"/>
            <a:chOff x="8763000" y="4259324"/>
            <a:chExt cx="381000" cy="2199280"/>
          </a:xfrm>
        </p:grpSpPr>
        <p:pic>
          <p:nvPicPr>
            <p:cNvPr id="27" name="Picture 26"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8" name="Picture 27"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533400" y="3241980"/>
            <a:ext cx="8382000" cy="8094524"/>
          </a:xfrm>
          <a:prstGeom prst="rect">
            <a:avLst/>
          </a:prstGeom>
          <a:noFill/>
        </p:spPr>
        <p:txBody>
          <a:bodyPr wrap="square" rtlCol="0">
            <a:spAutoFit/>
          </a:bodyPr>
          <a:lstStyle/>
          <a:p>
            <a:pPr algn="ctr" rtl="1"/>
            <a:r>
              <a:rPr lang="ar-SA" sz="4800" b="1" dirty="0" smtClean="0">
                <a:solidFill>
                  <a:srgbClr val="FF0000"/>
                </a:solidFill>
                <a:cs typeface="B Titr" pitchFamily="2" charset="-78"/>
              </a:rPr>
              <a:t>شما جوانيد</a:t>
            </a:r>
            <a:r>
              <a:rPr lang="ar-SA" sz="2000" b="1" dirty="0" smtClean="0">
                <a:solidFill>
                  <a:srgbClr val="FF0000"/>
                </a:solidFill>
                <a:cs typeface="B Titr" pitchFamily="2" charset="-78"/>
              </a:rPr>
              <a:t> </a:t>
            </a:r>
            <a:r>
              <a:rPr lang="ar-SA" sz="2000" b="1" dirty="0" smtClean="0">
                <a:cs typeface="B Titr" pitchFamily="2" charset="-78"/>
              </a:rPr>
              <a:t>- </a:t>
            </a:r>
            <a:r>
              <a:rPr lang="ar-SA" sz="4800" b="1" u="sng" dirty="0" smtClean="0">
                <a:solidFill>
                  <a:schemeClr val="accent3">
                    <a:lumMod val="50000"/>
                  </a:schemeClr>
                </a:solidFill>
                <a:cs typeface="B Titr" pitchFamily="2" charset="-78"/>
              </a:rPr>
              <a:t>مركز خوشبينى </a:t>
            </a:r>
            <a:r>
              <a:rPr lang="ar-SA" sz="2000" b="1" dirty="0" smtClean="0">
                <a:cs typeface="B Titr" pitchFamily="2" charset="-78"/>
              </a:rPr>
              <a:t>-</a:t>
            </a:r>
            <a:r>
              <a:rPr lang="ar-SA" sz="4800" b="1" dirty="0" smtClean="0">
                <a:cs typeface="B Titr" pitchFamily="2" charset="-78"/>
              </a:rPr>
              <a:t> </a:t>
            </a:r>
            <a:r>
              <a:rPr lang="ar-SA" sz="4800" b="1" dirty="0" smtClean="0">
                <a:solidFill>
                  <a:srgbClr val="0000FF"/>
                </a:solidFill>
                <a:cs typeface="B Titr" pitchFamily="2" charset="-78"/>
              </a:rPr>
              <a:t>مواظب باشيد </a:t>
            </a:r>
            <a:r>
              <a:rPr lang="ar-SA" sz="4800" b="1" dirty="0" smtClean="0">
                <a:cs typeface="B Titr" pitchFamily="2" charset="-78"/>
              </a:rPr>
              <a:t>نگاهتان به </a:t>
            </a:r>
            <a:r>
              <a:rPr lang="ar-SA" sz="4800" b="1" dirty="0" smtClean="0">
                <a:solidFill>
                  <a:srgbClr val="0000FF"/>
                </a:solidFill>
                <a:cs typeface="B Titr" pitchFamily="2" charset="-78"/>
              </a:rPr>
              <a:t>آينده</a:t>
            </a:r>
            <a:r>
              <a:rPr lang="ar-SA" sz="4800" b="1" dirty="0" smtClean="0">
                <a:cs typeface="B Titr" pitchFamily="2" charset="-78"/>
              </a:rPr>
              <a:t>، نگاه </a:t>
            </a:r>
            <a:r>
              <a:rPr lang="ar-SA" sz="4800" b="1" dirty="0" smtClean="0">
                <a:solidFill>
                  <a:srgbClr val="0000FF"/>
                </a:solidFill>
                <a:cs typeface="B Titr" pitchFamily="2" charset="-78"/>
              </a:rPr>
              <a:t>بدبينانه نباشد</a:t>
            </a:r>
            <a:r>
              <a:rPr lang="ar-SA" sz="4800" b="1" dirty="0" smtClean="0">
                <a:cs typeface="B Titr" pitchFamily="2" charset="-78"/>
              </a:rPr>
              <a:t>؛ نگاه </a:t>
            </a:r>
            <a:r>
              <a:rPr lang="ar-SA" sz="4800" b="1" dirty="0" smtClean="0">
                <a:solidFill>
                  <a:srgbClr val="0000FF"/>
                </a:solidFill>
                <a:cs typeface="B Titr" pitchFamily="2" charset="-78"/>
              </a:rPr>
              <a:t>اميدوارانه باشد</a:t>
            </a:r>
            <a:r>
              <a:rPr lang="ar-SA" sz="4800" b="1" dirty="0" smtClean="0">
                <a:cs typeface="B Titr" pitchFamily="2" charset="-78"/>
              </a:rPr>
              <a:t>، </a:t>
            </a:r>
            <a:r>
              <a:rPr lang="ar-SA" sz="4800" b="1" dirty="0" smtClean="0">
                <a:solidFill>
                  <a:srgbClr val="7030A0"/>
                </a:solidFill>
                <a:cs typeface="B Titr" pitchFamily="2" charset="-78"/>
              </a:rPr>
              <a:t>نه نگاه نوميدانه</a:t>
            </a:r>
            <a:r>
              <a:rPr lang="fa-IR" sz="4800" b="1" dirty="0" smtClean="0">
                <a:cs typeface="B Titr" pitchFamily="2" charset="-78"/>
              </a:rPr>
              <a:t>.</a:t>
            </a:r>
          </a:p>
          <a:p>
            <a:pPr algn="r" rtl="1"/>
            <a:r>
              <a:rPr lang="en-US" sz="3200" b="1" dirty="0" smtClean="0">
                <a:cs typeface="B Titr" pitchFamily="2" charset="-78"/>
              </a:rPr>
              <a:t/>
            </a:r>
            <a:br>
              <a:rPr lang="en-US" sz="3200" b="1" dirty="0" smtClean="0">
                <a:cs typeface="B Titr" pitchFamily="2" charset="-78"/>
              </a:rPr>
            </a:br>
            <a:r>
              <a:rPr lang="en-US" sz="3200" b="1" dirty="0" smtClean="0">
                <a:cs typeface="B Titr" pitchFamily="2" charset="-78"/>
              </a:rPr>
              <a:t/>
            </a:r>
            <a:br>
              <a:rPr lang="en-US" sz="3200" b="1" dirty="0" smtClean="0">
                <a:cs typeface="B Titr" pitchFamily="2" charset="-78"/>
              </a:rPr>
            </a:br>
            <a:r>
              <a:rPr lang="en-US" sz="1600" b="1" dirty="0" smtClean="0">
                <a:cs typeface="B Titr" pitchFamily="2" charset="-78"/>
              </a:rPr>
              <a:t/>
            </a:r>
            <a:br>
              <a:rPr lang="en-US" sz="1600" b="1" dirty="0" smtClean="0">
                <a:cs typeface="B Titr" pitchFamily="2" charset="-78"/>
              </a:rPr>
            </a:br>
            <a:r>
              <a:rPr lang="en-US" sz="1600" b="1" dirty="0" smtClean="0">
                <a:cs typeface="B Titr" pitchFamily="2" charset="-78"/>
              </a:rPr>
              <a:t/>
            </a:r>
            <a:br>
              <a:rPr lang="en-US" sz="1600" b="1" dirty="0" smtClean="0">
                <a:cs typeface="B Titr" pitchFamily="2" charset="-78"/>
              </a:rPr>
            </a:br>
            <a:r>
              <a:rPr lang="en-US" sz="800" b="1" dirty="0" smtClean="0">
                <a:cs typeface="B Titr" pitchFamily="2" charset="-78"/>
              </a:rPr>
              <a:t/>
            </a:r>
            <a:br>
              <a:rPr lang="en-US" sz="800" b="1" dirty="0" smtClean="0">
                <a:cs typeface="B Titr" pitchFamily="2" charset="-78"/>
              </a:rPr>
            </a:br>
            <a:r>
              <a:rPr lang="en-US" sz="1200" b="1" dirty="0" smtClean="0">
                <a:cs typeface="B Titr" pitchFamily="2" charset="-78"/>
              </a:rPr>
              <a:t> </a:t>
            </a:r>
            <a:endParaRPr lang="en-US" sz="1000"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1430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46365" y="2909460"/>
            <a:ext cx="8610600" cy="7594387"/>
          </a:xfrm>
          <a:prstGeom prst="rect">
            <a:avLst/>
          </a:prstGeom>
          <a:noFill/>
        </p:spPr>
        <p:txBody>
          <a:bodyPr wrap="square" rtlCol="0">
            <a:spAutoFit/>
          </a:bodyPr>
          <a:lstStyle/>
          <a:p>
            <a:pPr algn="r" rtl="1"/>
            <a:r>
              <a:rPr lang="ar-SA" sz="5400" b="1" dirty="0" smtClean="0">
                <a:cs typeface="B Titr" pitchFamily="2" charset="-78"/>
              </a:rPr>
              <a:t>اگر نگاه</a:t>
            </a:r>
            <a:r>
              <a:rPr lang="fa-IR" sz="3200" b="1" dirty="0" smtClean="0">
                <a:cs typeface="B Titr" pitchFamily="2" charset="-78"/>
              </a:rPr>
              <a:t>،</a:t>
            </a:r>
            <a:r>
              <a:rPr lang="ar-SA" sz="5400" b="1" dirty="0" smtClean="0">
                <a:cs typeface="B Titr" pitchFamily="2" charset="-78"/>
              </a:rPr>
              <a:t>نوميدانه شد</a:t>
            </a:r>
            <a:r>
              <a:rPr lang="ar-SA" sz="2800" b="1" dirty="0" smtClean="0">
                <a:cs typeface="B Titr" pitchFamily="2" charset="-78"/>
              </a:rPr>
              <a:t>، </a:t>
            </a:r>
            <a:endParaRPr lang="fa-IR" sz="2800" b="1" dirty="0" smtClean="0">
              <a:cs typeface="B Titr" pitchFamily="2" charset="-78"/>
            </a:endParaRPr>
          </a:p>
          <a:p>
            <a:pPr algn="ctr" rtl="1"/>
            <a:r>
              <a:rPr lang="ar-SA" sz="3600" b="1" dirty="0" smtClean="0">
                <a:cs typeface="B Titr" pitchFamily="2" charset="-78"/>
              </a:rPr>
              <a:t>نگاه بدبينانه شد، نگاه </a:t>
            </a:r>
            <a:r>
              <a:rPr lang="ar-SA" sz="4800" b="1" dirty="0" smtClean="0">
                <a:cs typeface="B Titr" pitchFamily="2" charset="-78"/>
              </a:rPr>
              <a:t>«</a:t>
            </a:r>
            <a:r>
              <a:rPr lang="ar-SA" sz="4800" b="1" dirty="0" smtClean="0">
                <a:solidFill>
                  <a:srgbClr val="FF0000"/>
                </a:solidFill>
                <a:cs typeface="B Titr" pitchFamily="2" charset="-78"/>
              </a:rPr>
              <a:t>چه فايده‌‌‌‌‌‌‌‌‌‌‌‌اى دارد</a:t>
            </a:r>
            <a:r>
              <a:rPr lang="ar-SA" sz="3600" b="1" dirty="0" smtClean="0">
                <a:cs typeface="B Titr" pitchFamily="2" charset="-78"/>
              </a:rPr>
              <a:t>» شد، به دنبالش </a:t>
            </a:r>
            <a:r>
              <a:rPr lang="ar-SA" sz="3600" b="1" dirty="0" smtClean="0">
                <a:solidFill>
                  <a:srgbClr val="0000FF"/>
                </a:solidFill>
                <a:cs typeface="B Titr" pitchFamily="2" charset="-78"/>
              </a:rPr>
              <a:t>بى‌‌‌‌‌‌‌‌‌‌‌‌عملى</a:t>
            </a:r>
            <a:r>
              <a:rPr lang="ar-SA" sz="3600" b="1" dirty="0" smtClean="0">
                <a:cs typeface="B Titr" pitchFamily="2" charset="-78"/>
              </a:rPr>
              <a:t>، به دنبالش </a:t>
            </a:r>
            <a:r>
              <a:rPr lang="ar-SA" sz="3600" b="1" dirty="0" smtClean="0">
                <a:solidFill>
                  <a:srgbClr val="0000FF"/>
                </a:solidFill>
                <a:cs typeface="B Titr" pitchFamily="2" charset="-78"/>
              </a:rPr>
              <a:t>بى‌‌‌‌‌‌‌‌‌‌‌‌تحركى</a:t>
            </a:r>
            <a:r>
              <a:rPr lang="ar-SA" sz="3600" b="1" dirty="0" smtClean="0">
                <a:cs typeface="B Titr" pitchFamily="2" charset="-78"/>
              </a:rPr>
              <a:t>، به دنبالش </a:t>
            </a:r>
            <a:r>
              <a:rPr lang="ar-SA" sz="3600" b="1" dirty="0" smtClean="0">
                <a:solidFill>
                  <a:srgbClr val="0000FF"/>
                </a:solidFill>
                <a:cs typeface="B Titr" pitchFamily="2" charset="-78"/>
              </a:rPr>
              <a:t>انزواء</a:t>
            </a:r>
            <a:r>
              <a:rPr lang="ar-SA" sz="3600" b="1" dirty="0" smtClean="0">
                <a:cs typeface="B Titr" pitchFamily="2" charset="-78"/>
              </a:rPr>
              <a:t> است؛</a:t>
            </a:r>
            <a:r>
              <a:rPr lang="ar-SA" sz="3200" b="1" dirty="0" smtClean="0">
                <a:cs typeface="B Titr" pitchFamily="2" charset="-78"/>
              </a:rPr>
              <a:t> </a:t>
            </a:r>
            <a:r>
              <a:rPr lang="ar-SA" sz="3200" b="1" dirty="0" smtClean="0">
                <a:solidFill>
                  <a:srgbClr val="FF0000"/>
                </a:solidFill>
                <a:cs typeface="B Titr" pitchFamily="2" charset="-78"/>
              </a:rPr>
              <a:t>مطلقاً </a:t>
            </a:r>
            <a:r>
              <a:rPr lang="ar-SA" sz="3600" b="1" dirty="0" smtClean="0">
                <a:solidFill>
                  <a:srgbClr val="0000FF"/>
                </a:solidFill>
                <a:cs typeface="B Titr" pitchFamily="2" charset="-78"/>
              </a:rPr>
              <a:t>ديگر حركتى وجود نخواهد داشت</a:t>
            </a:r>
            <a:r>
              <a:rPr lang="ar-SA" sz="3600" b="1" dirty="0" smtClean="0">
                <a:cs typeface="B Titr" pitchFamily="2" charset="-78"/>
              </a:rPr>
              <a:t>؛ همانى است كه </a:t>
            </a:r>
            <a:r>
              <a:rPr lang="ar-SA" sz="4400" b="1" dirty="0" smtClean="0">
                <a:solidFill>
                  <a:srgbClr val="FF0000"/>
                </a:solidFill>
                <a:cs typeface="B Titr" pitchFamily="2" charset="-78"/>
              </a:rPr>
              <a:t>دشمن</a:t>
            </a:r>
            <a:r>
              <a:rPr lang="ar-SA" sz="3600" b="1" dirty="0" smtClean="0">
                <a:cs typeface="B Titr" pitchFamily="2" charset="-78"/>
              </a:rPr>
              <a:t> مي</a:t>
            </a:r>
            <a:r>
              <a:rPr lang="fa-IR" sz="3600" b="1" dirty="0" smtClean="0">
                <a:cs typeface="B Titr" pitchFamily="2" charset="-78"/>
              </a:rPr>
              <a:t> </a:t>
            </a:r>
            <a:r>
              <a:rPr lang="ar-SA" sz="3600" b="1" dirty="0" smtClean="0">
                <a:cs typeface="B Titr" pitchFamily="2" charset="-78"/>
              </a:rPr>
              <a:t>خواهد</a:t>
            </a:r>
            <a:r>
              <a:rPr lang="en-US" sz="3600" b="1" dirty="0" smtClean="0">
                <a:cs typeface="B Titr" pitchFamily="2" charset="-78"/>
              </a:rPr>
              <a:t>. </a:t>
            </a:r>
            <a:r>
              <a:rPr lang="en-US" sz="1050" b="1" dirty="0" smtClean="0">
                <a:cs typeface="B Titr" pitchFamily="2" charset="-78"/>
              </a:rPr>
              <a:t/>
            </a:r>
            <a:br>
              <a:rPr lang="en-US" sz="1050" b="1" dirty="0" smtClean="0">
                <a:cs typeface="B Titr" pitchFamily="2" charset="-78"/>
              </a:rPr>
            </a:br>
            <a:r>
              <a:rPr lang="en-US" sz="1050" b="1" dirty="0" smtClean="0">
                <a:cs typeface="B Titr" pitchFamily="2" charset="-78"/>
              </a:rPr>
              <a:t/>
            </a:r>
            <a:br>
              <a:rPr lang="en-US" sz="1050" b="1" dirty="0" smtClean="0">
                <a:cs typeface="B Titr" pitchFamily="2" charset="-78"/>
              </a:rPr>
            </a:br>
            <a:r>
              <a:rPr lang="en-US" sz="200" b="1" dirty="0" smtClean="0">
                <a:cs typeface="B Titr" pitchFamily="2" charset="-78"/>
              </a:rPr>
              <a:t/>
            </a:r>
            <a:br>
              <a:rPr lang="en-US" sz="200" b="1" dirty="0" smtClean="0">
                <a:cs typeface="B Titr" pitchFamily="2" charset="-78"/>
              </a:rPr>
            </a:br>
            <a:r>
              <a:rPr lang="en-US" sz="700" b="1" dirty="0" smtClean="0">
                <a:cs typeface="B Titr" pitchFamily="2" charset="-78"/>
              </a:rPr>
              <a:t> </a:t>
            </a:r>
            <a:endParaRPr lang="en-US" sz="400" dirty="0" smtClean="0">
              <a:cs typeface="B Titr" pitchFamily="2" charset="-78"/>
            </a:endParaRPr>
          </a:p>
          <a:p>
            <a:pPr algn="r" rtl="1"/>
            <a:endParaRPr lang="fa-IR" sz="2800" b="1"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447800" y="63246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6858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180105" y="2978735"/>
            <a:ext cx="8610600" cy="7063472"/>
          </a:xfrm>
          <a:prstGeom prst="rect">
            <a:avLst/>
          </a:prstGeom>
          <a:noFill/>
        </p:spPr>
        <p:txBody>
          <a:bodyPr wrap="square" rtlCol="0">
            <a:spAutoFit/>
          </a:bodyPr>
          <a:lstStyle/>
          <a:p>
            <a:pPr algn="r" rtl="1"/>
            <a:r>
              <a:rPr lang="ar-SA" sz="2800" b="1" dirty="0" smtClean="0">
                <a:solidFill>
                  <a:srgbClr val="FF0000"/>
                </a:solidFill>
                <a:cs typeface="B Titr" pitchFamily="2" charset="-78"/>
              </a:rPr>
              <a:t>طبيعت جوان، </a:t>
            </a:r>
            <a:r>
              <a:rPr lang="ar-SA" sz="2400" b="1" dirty="0" smtClean="0">
                <a:solidFill>
                  <a:srgbClr val="FF0000"/>
                </a:solidFill>
                <a:cs typeface="B Titr" pitchFamily="2" charset="-78"/>
              </a:rPr>
              <a:t>طبيعت تحرك و تندى است.</a:t>
            </a:r>
            <a:endParaRPr lang="fa-IR" sz="2800" b="1" dirty="0" smtClean="0">
              <a:solidFill>
                <a:srgbClr val="FF0000"/>
              </a:solidFill>
              <a:cs typeface="B Titr" pitchFamily="2" charset="-78"/>
            </a:endParaRPr>
          </a:p>
          <a:p>
            <a:pPr algn="justLow" rtl="1"/>
            <a:r>
              <a:rPr lang="ar-SA" sz="2000" b="1" dirty="0" smtClean="0">
                <a:cs typeface="B Titr" pitchFamily="2" charset="-78"/>
              </a:rPr>
              <a:t> </a:t>
            </a:r>
            <a:r>
              <a:rPr lang="ar-SA" sz="2400" b="1" dirty="0" smtClean="0">
                <a:cs typeface="B Titr" pitchFamily="2" charset="-78"/>
              </a:rPr>
              <a:t>اين دوره‌‌‌‌‌‌‌‌‌‌‌‌ى زندگى شما را </a:t>
            </a:r>
            <a:r>
              <a:rPr lang="ar-SA" sz="2400" b="1" dirty="0" smtClean="0">
                <a:solidFill>
                  <a:srgbClr val="0000FF"/>
                </a:solidFill>
                <a:cs typeface="B Titr" pitchFamily="2" charset="-78"/>
              </a:rPr>
              <a:t>ما هم گذرانده‌‌‌‌‌‌‌‌‌‌‌‌ايم</a:t>
            </a:r>
            <a:r>
              <a:rPr lang="ar-SA" sz="2400" b="1" dirty="0" smtClean="0">
                <a:cs typeface="B Titr" pitchFamily="2" charset="-78"/>
              </a:rPr>
              <a:t>؛ آن هم در دورانهاى انقلاب و اوائل مبارزات و اينها بوده.</a:t>
            </a:r>
            <a:endParaRPr lang="fa-IR" sz="2400" b="1" dirty="0" smtClean="0">
              <a:cs typeface="B Titr" pitchFamily="2" charset="-78"/>
            </a:endParaRPr>
          </a:p>
          <a:p>
            <a:pPr algn="justLow" rtl="1"/>
            <a:r>
              <a:rPr lang="ar-SA" sz="2400" b="1" dirty="0" smtClean="0">
                <a:cs typeface="B Titr" pitchFamily="2" charset="-78"/>
              </a:rPr>
              <a:t> </a:t>
            </a:r>
            <a:r>
              <a:rPr lang="ar-SA" sz="2400" b="1" dirty="0" smtClean="0">
                <a:solidFill>
                  <a:srgbClr val="0000FF"/>
                </a:solidFill>
                <a:cs typeface="B Titr" pitchFamily="2" charset="-78"/>
              </a:rPr>
              <a:t>تندى را ميدانم چيست. </a:t>
            </a:r>
            <a:r>
              <a:rPr lang="ar-SA" sz="2400" b="1" dirty="0" smtClean="0">
                <a:cs typeface="B Titr" pitchFamily="2" charset="-78"/>
              </a:rPr>
              <a:t>خيلى هم به ما نصيحت مي</a:t>
            </a:r>
            <a:r>
              <a:rPr lang="fa-IR" sz="2400" b="1" dirty="0" smtClean="0">
                <a:cs typeface="B Titr" pitchFamily="2" charset="-78"/>
              </a:rPr>
              <a:t> </a:t>
            </a:r>
            <a:r>
              <a:rPr lang="ar-SA" sz="2400" b="1" dirty="0" smtClean="0">
                <a:cs typeface="B Titr" pitchFamily="2" charset="-78"/>
              </a:rPr>
              <a:t>كردند كه آقا تندى نكنيد، ما ميگفتيم كه نمي</a:t>
            </a:r>
            <a:r>
              <a:rPr lang="fa-IR" sz="2400" b="1" dirty="0" smtClean="0">
                <a:cs typeface="B Titr" pitchFamily="2" charset="-78"/>
              </a:rPr>
              <a:t> </a:t>
            </a:r>
            <a:r>
              <a:rPr lang="ar-SA" sz="2400" b="1" dirty="0" smtClean="0">
                <a:cs typeface="B Titr" pitchFamily="2" charset="-78"/>
              </a:rPr>
              <a:t>فهمند چقدر لازم است تندى كردن</a:t>
            </a:r>
            <a:r>
              <a:rPr lang="fa-IR" sz="2400" b="1" dirty="0" smtClean="0">
                <a:cs typeface="B Titr" pitchFamily="2" charset="-78"/>
              </a:rPr>
              <a:t>.</a:t>
            </a:r>
            <a:r>
              <a:rPr lang="ar-SA" sz="2400" b="1" dirty="0" smtClean="0">
                <a:solidFill>
                  <a:srgbClr val="0000FF"/>
                </a:solidFill>
                <a:cs typeface="B Titr" pitchFamily="2" charset="-78"/>
              </a:rPr>
              <a:t>مي</a:t>
            </a:r>
            <a:r>
              <a:rPr lang="fa-IR" sz="2400" b="1" dirty="0" smtClean="0">
                <a:solidFill>
                  <a:srgbClr val="0000FF"/>
                </a:solidFill>
                <a:cs typeface="B Titr" pitchFamily="2" charset="-78"/>
              </a:rPr>
              <a:t> </a:t>
            </a:r>
            <a:r>
              <a:rPr lang="ar-SA" sz="2400" b="1" dirty="0" smtClean="0">
                <a:solidFill>
                  <a:srgbClr val="0000FF"/>
                </a:solidFill>
                <a:cs typeface="B Titr" pitchFamily="2" charset="-78"/>
              </a:rPr>
              <a:t>دانم تصور شما چيست</a:t>
            </a:r>
            <a:r>
              <a:rPr lang="ar-SA" sz="2400" b="1" dirty="0" smtClean="0">
                <a:cs typeface="B Titr" pitchFamily="2" charset="-78"/>
              </a:rPr>
              <a:t>، اما </a:t>
            </a:r>
            <a:r>
              <a:rPr lang="ar-SA" sz="2400" b="1" dirty="0" smtClean="0">
                <a:solidFill>
                  <a:srgbClr val="0000FF"/>
                </a:solidFill>
                <a:cs typeface="B Titr" pitchFamily="2" charset="-78"/>
              </a:rPr>
              <a:t>حالا از ما بشنويد ديگر</a:t>
            </a:r>
            <a:r>
              <a:rPr lang="ar-SA" sz="2400" b="1" dirty="0" smtClean="0">
                <a:cs typeface="B Titr" pitchFamily="2" charset="-78"/>
              </a:rPr>
              <a:t>.</a:t>
            </a:r>
            <a:endParaRPr lang="fa-IR" sz="2400" b="1" dirty="0" smtClean="0">
              <a:cs typeface="B Titr" pitchFamily="2" charset="-78"/>
            </a:endParaRPr>
          </a:p>
          <a:p>
            <a:pPr algn="justLow" rtl="1"/>
            <a:r>
              <a:rPr lang="ar-SA" sz="2400" b="1" dirty="0" smtClean="0">
                <a:cs typeface="B Titr" pitchFamily="2" charset="-78"/>
              </a:rPr>
              <a:t> </a:t>
            </a:r>
            <a:r>
              <a:rPr lang="ar-SA" sz="2400" b="1" dirty="0" smtClean="0">
                <a:solidFill>
                  <a:srgbClr val="FF0000"/>
                </a:solidFill>
                <a:cs typeface="B Titr" pitchFamily="2" charset="-78"/>
              </a:rPr>
              <a:t>مراقب باشيد تندروى، انسان را پيش نمي</a:t>
            </a:r>
            <a:r>
              <a:rPr lang="fa-IR" sz="2400" b="1" dirty="0" smtClean="0">
                <a:solidFill>
                  <a:srgbClr val="FF0000"/>
                </a:solidFill>
                <a:cs typeface="B Titr" pitchFamily="2" charset="-78"/>
              </a:rPr>
              <a:t> </a:t>
            </a:r>
            <a:r>
              <a:rPr lang="ar-SA" sz="2400" b="1" dirty="0" smtClean="0">
                <a:solidFill>
                  <a:srgbClr val="FF0000"/>
                </a:solidFill>
                <a:cs typeface="B Titr" pitchFamily="2" charset="-78"/>
              </a:rPr>
              <a:t>برد</a:t>
            </a:r>
            <a:r>
              <a:rPr lang="ar-SA" sz="2400" b="1" dirty="0" smtClean="0">
                <a:cs typeface="B Titr" pitchFamily="2" charset="-78"/>
              </a:rPr>
              <a:t>. </a:t>
            </a:r>
            <a:r>
              <a:rPr lang="ar-SA" sz="2400" b="1" dirty="0" smtClean="0">
                <a:solidFill>
                  <a:srgbClr val="7030A0"/>
                </a:solidFill>
                <a:cs typeface="B Titr" pitchFamily="2" charset="-78"/>
              </a:rPr>
              <a:t>با فكر، تصميم بگيريد</a:t>
            </a:r>
            <a:r>
              <a:rPr lang="ar-SA" sz="2400" b="1" dirty="0" smtClean="0">
                <a:cs typeface="B Titr" pitchFamily="2" charset="-78"/>
              </a:rPr>
              <a:t>. </a:t>
            </a:r>
            <a:endParaRPr lang="fa-IR" sz="2400" b="1" dirty="0" smtClean="0">
              <a:cs typeface="B Titr" pitchFamily="2" charset="-78"/>
            </a:endParaRPr>
          </a:p>
          <a:p>
            <a:pPr algn="ctr" rtl="1"/>
            <a:r>
              <a:rPr lang="ar-SA" sz="2000" b="1" dirty="0" smtClean="0">
                <a:solidFill>
                  <a:srgbClr val="0000FF"/>
                </a:solidFill>
                <a:cs typeface="B Titr" pitchFamily="2" charset="-78"/>
              </a:rPr>
              <a:t>البته</a:t>
            </a:r>
            <a:r>
              <a:rPr lang="ar-SA" sz="2400" b="1" dirty="0" smtClean="0">
                <a:solidFill>
                  <a:srgbClr val="0000FF"/>
                </a:solidFill>
                <a:cs typeface="B Titr" pitchFamily="2" charset="-78"/>
              </a:rPr>
              <a:t> </a:t>
            </a:r>
            <a:r>
              <a:rPr lang="ar-SA" sz="2000" b="1" dirty="0" smtClean="0">
                <a:solidFill>
                  <a:srgbClr val="0000FF"/>
                </a:solidFill>
                <a:cs typeface="B Titr" pitchFamily="2" charset="-78"/>
              </a:rPr>
              <a:t>جوانِ امروز از جوان دوره‌‌‌‌‌‌‌‌‌‌‌‌ى ما فكورتر است</a:t>
            </a:r>
            <a:r>
              <a:rPr lang="ar-SA" sz="2000" b="1" dirty="0" smtClean="0">
                <a:cs typeface="B Titr" pitchFamily="2" charset="-78"/>
              </a:rPr>
              <a:t>؛ اين را به شما عرض</a:t>
            </a:r>
            <a:r>
              <a:rPr lang="ar-SA" b="1" dirty="0" smtClean="0">
                <a:cs typeface="B Titr" pitchFamily="2" charset="-78"/>
              </a:rPr>
              <a:t> </a:t>
            </a:r>
            <a:r>
              <a:rPr lang="ar-SA" sz="2000" b="1" dirty="0" smtClean="0">
                <a:cs typeface="B Titr" pitchFamily="2" charset="-78"/>
              </a:rPr>
              <a:t>بكنم</a:t>
            </a:r>
            <a:r>
              <a:rPr lang="ar-SA" sz="1600" b="1" dirty="0" smtClean="0">
                <a:cs typeface="B Titr" pitchFamily="2" charset="-78"/>
              </a:rPr>
              <a:t>.</a:t>
            </a:r>
            <a:r>
              <a:rPr lang="en-US" sz="300" b="1" dirty="0" smtClean="0">
                <a:cs typeface="B Titr" pitchFamily="2" charset="-78"/>
              </a:rPr>
              <a:t/>
            </a:r>
            <a:br>
              <a:rPr lang="en-US" sz="300" b="1" dirty="0" smtClean="0">
                <a:cs typeface="B Titr" pitchFamily="2" charset="-78"/>
              </a:rPr>
            </a:br>
            <a:r>
              <a:rPr lang="en-US" sz="300" b="1" dirty="0" smtClean="0">
                <a:cs typeface="B Titr" pitchFamily="2" charset="-78"/>
              </a:rPr>
              <a:t/>
            </a:r>
            <a:br>
              <a:rPr lang="en-US" sz="300" b="1" dirty="0" smtClean="0">
                <a:cs typeface="B Titr" pitchFamily="2" charset="-78"/>
              </a:rPr>
            </a:br>
            <a:r>
              <a:rPr lang="en-US" sz="100" b="1" dirty="0" smtClean="0">
                <a:cs typeface="B Titr" pitchFamily="2" charset="-78"/>
              </a:rPr>
              <a:t/>
            </a:r>
            <a:br>
              <a:rPr lang="en-US" sz="100" b="1" dirty="0" smtClean="0">
                <a:cs typeface="B Titr" pitchFamily="2" charset="-78"/>
              </a:rPr>
            </a:br>
            <a:r>
              <a:rPr lang="en-US" sz="100" b="1" dirty="0" smtClean="0">
                <a:cs typeface="B Titr" pitchFamily="2" charset="-78"/>
              </a:rPr>
              <a:t> </a:t>
            </a:r>
            <a:endParaRPr lang="en-US" sz="100" dirty="0" smtClean="0">
              <a:cs typeface="B Titr" pitchFamily="2" charset="-78"/>
            </a:endParaRPr>
          </a:p>
          <a:p>
            <a:pPr algn="r" rtl="1"/>
            <a:endParaRPr lang="fa-IR" sz="3200" b="1"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048000"/>
            <a:ext cx="7924800" cy="3662541"/>
          </a:xfrm>
          <a:prstGeom prst="rect">
            <a:avLst/>
          </a:prstGeom>
        </p:spPr>
        <p:txBody>
          <a:bodyPr wrap="square">
            <a:spAutoFit/>
          </a:bodyPr>
          <a:lstStyle/>
          <a:p>
            <a:pPr algn="r" rtl="1"/>
            <a:r>
              <a:rPr lang="ar-SA" sz="3600" dirty="0" smtClean="0">
                <a:solidFill>
                  <a:srgbClr val="0000FF"/>
                </a:solidFill>
                <a:cs typeface="B Titr" pitchFamily="2" charset="-78"/>
              </a:rPr>
              <a:t>دانش يك موهبت خدائى است</a:t>
            </a:r>
            <a:r>
              <a:rPr lang="ar-SA" sz="3600" dirty="0" smtClean="0">
                <a:cs typeface="B Titr" pitchFamily="2" charset="-78"/>
              </a:rPr>
              <a:t>.</a:t>
            </a:r>
            <a:endParaRPr lang="fa-IR" sz="3600" dirty="0" smtClean="0">
              <a:cs typeface="B Titr" pitchFamily="2" charset="-78"/>
            </a:endParaRPr>
          </a:p>
          <a:p>
            <a:pPr algn="justLow" rtl="1"/>
            <a:r>
              <a:rPr lang="ar-SA" sz="2800" dirty="0" smtClean="0">
                <a:cs typeface="B Titr" pitchFamily="2" charset="-78"/>
              </a:rPr>
              <a:t> </a:t>
            </a:r>
            <a:r>
              <a:rPr lang="ar-SA" sz="2800" dirty="0" smtClean="0">
                <a:solidFill>
                  <a:srgbClr val="FF0000"/>
                </a:solidFill>
                <a:cs typeface="B Titr" pitchFamily="2" charset="-78"/>
              </a:rPr>
              <a:t>بزرگترين ناسپاسى </a:t>
            </a:r>
            <a:r>
              <a:rPr lang="ar-SA" sz="2800" dirty="0" smtClean="0">
                <a:cs typeface="B Titr" pitchFamily="2" charset="-78"/>
              </a:rPr>
              <a:t>در قبال اين موهبت بزرگ اين است كه دانش را يك نسلى، يك ملتى، يك مجموعه‏اى در برهه‏اى از زمان در خدمت ظلم و طغيان و تعدى و سركوب كردن ارزشهاى انسانى قرار بدهند.</a:t>
            </a:r>
            <a:endParaRPr lang="fa-IR" sz="2800" dirty="0" smtClean="0">
              <a:cs typeface="B Titr" pitchFamily="2" charset="-78"/>
            </a:endParaRPr>
          </a:p>
          <a:p>
            <a:pPr algn="ctr" rtl="1"/>
            <a:r>
              <a:rPr lang="ar-SA" sz="2800" dirty="0" smtClean="0">
                <a:cs typeface="B Titr" pitchFamily="2" charset="-78"/>
              </a:rPr>
              <a:t> و اين اتفاق </a:t>
            </a:r>
            <a:r>
              <a:rPr lang="ar-SA" sz="2800" dirty="0" smtClean="0">
                <a:solidFill>
                  <a:srgbClr val="7030A0"/>
                </a:solidFill>
                <a:cs typeface="B Titr" pitchFamily="2" charset="-78"/>
              </a:rPr>
              <a:t>در دو سه قرن اخير بخصوص و در ده‏ها سال گذشته </a:t>
            </a:r>
            <a:r>
              <a:rPr lang="ar-SA" sz="2800" dirty="0" smtClean="0">
                <a:cs typeface="B Titr" pitchFamily="2" charset="-78"/>
              </a:rPr>
              <a:t>در دنيا افتاد</a:t>
            </a:r>
            <a:r>
              <a:rPr lang="en-US" sz="2800" dirty="0" smtClean="0">
                <a:cs typeface="B Titr" pitchFamily="2" charset="-78"/>
              </a:rPr>
              <a:t>.</a:t>
            </a:r>
            <a:br>
              <a:rPr lang="en-US" sz="2800" dirty="0" smtClean="0">
                <a:cs typeface="B Titr" pitchFamily="2" charset="-78"/>
              </a:rPr>
            </a:b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42445" y="2909460"/>
            <a:ext cx="8610600" cy="5262979"/>
          </a:xfrm>
          <a:prstGeom prst="rect">
            <a:avLst/>
          </a:prstGeom>
          <a:noFill/>
        </p:spPr>
        <p:txBody>
          <a:bodyPr wrap="square" rtlCol="0">
            <a:spAutoFit/>
          </a:bodyPr>
          <a:lstStyle/>
          <a:p>
            <a:pPr algn="justLow" rtl="1"/>
            <a:r>
              <a:rPr lang="fa-IR" b="1" dirty="0" smtClean="0">
                <a:solidFill>
                  <a:srgbClr val="0000FF"/>
                </a:solidFill>
                <a:cs typeface="B Titr" pitchFamily="2" charset="-78"/>
              </a:rPr>
              <a:t>...</a:t>
            </a:r>
            <a:r>
              <a:rPr lang="ar-SA" sz="3600" b="1" dirty="0" smtClean="0">
                <a:solidFill>
                  <a:srgbClr val="0000FF"/>
                </a:solidFill>
                <a:cs typeface="B Titr" pitchFamily="2" charset="-78"/>
              </a:rPr>
              <a:t> </a:t>
            </a:r>
            <a:r>
              <a:rPr lang="ar-SA" sz="8800" b="1" dirty="0" smtClean="0">
                <a:solidFill>
                  <a:srgbClr val="0000FF"/>
                </a:solidFill>
                <a:cs typeface="B Titr" pitchFamily="2" charset="-78"/>
              </a:rPr>
              <a:t>جوانِ امروز</a:t>
            </a:r>
            <a:endParaRPr lang="fa-IR" sz="3600" b="1" dirty="0" smtClean="0">
              <a:solidFill>
                <a:srgbClr val="0000FF"/>
              </a:solidFill>
              <a:cs typeface="B Titr" pitchFamily="2" charset="-78"/>
            </a:endParaRPr>
          </a:p>
          <a:p>
            <a:pPr algn="justLow" rtl="1"/>
            <a:r>
              <a:rPr lang="ar-SA" sz="3600" b="1" dirty="0" smtClean="0">
                <a:solidFill>
                  <a:srgbClr val="0000FF"/>
                </a:solidFill>
                <a:cs typeface="B Titr" pitchFamily="2" charset="-78"/>
              </a:rPr>
              <a:t> </a:t>
            </a:r>
            <a:r>
              <a:rPr lang="ar-SA" sz="5400" b="1" dirty="0" smtClean="0">
                <a:cs typeface="B Titr" pitchFamily="2" charset="-78"/>
              </a:rPr>
              <a:t>از جوان دوره‌‌‌‌‌‌‌‌‌‌‌‌ى ما </a:t>
            </a:r>
            <a:r>
              <a:rPr lang="ar-SA" sz="7200" b="1" dirty="0" smtClean="0">
                <a:solidFill>
                  <a:srgbClr val="FF0000"/>
                </a:solidFill>
                <a:cs typeface="B Titr" pitchFamily="2" charset="-78"/>
              </a:rPr>
              <a:t>فكورتر</a:t>
            </a:r>
            <a:r>
              <a:rPr lang="ar-SA" sz="5400" b="1" dirty="0" smtClean="0">
                <a:solidFill>
                  <a:srgbClr val="0000FF"/>
                </a:solidFill>
                <a:cs typeface="B Titr" pitchFamily="2" charset="-78"/>
              </a:rPr>
              <a:t> </a:t>
            </a:r>
            <a:r>
              <a:rPr lang="ar-SA" sz="5400" b="1" dirty="0" smtClean="0">
                <a:cs typeface="B Titr" pitchFamily="2" charset="-78"/>
              </a:rPr>
              <a:t>است</a:t>
            </a:r>
            <a:r>
              <a:rPr lang="fa-IR" sz="3600" b="1" dirty="0" smtClean="0">
                <a:cs typeface="B Titr" pitchFamily="2" charset="-78"/>
              </a:rPr>
              <a:t>.</a:t>
            </a:r>
            <a:endParaRPr lang="en-US" sz="48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447800" y="5791200"/>
            <a:ext cx="1752600" cy="609600"/>
          </a:xfrm>
          <a:prstGeom prst="rect">
            <a:avLst/>
          </a:prstGeom>
          <a:noFill/>
          <a:ln w="9525">
            <a:noFill/>
            <a:miter lim="800000"/>
            <a:headEnd/>
            <a:tailEnd/>
          </a:ln>
        </p:spPr>
        <p:txBody>
          <a:bodyPr lIns="91396" tIns="45700" rIns="91396" bIns="45700" anchor="ctr"/>
          <a:lstStyle/>
          <a:p>
            <a:pPr marL="760775" indent="-760775" defTabSz="912703" eaLnBrk="0" hangingPunct="0"/>
            <a:r>
              <a:rPr lang="fa-IR" dirty="0">
                <a:solidFill>
                  <a:srgbClr val="3333FF"/>
                </a:solidFill>
                <a:cs typeface="B Titr" pitchFamily="2" charset="-78"/>
              </a:rPr>
              <a:t>تاریخ :   </a:t>
            </a:r>
            <a:r>
              <a:rPr lang="fa-IR" dirty="0">
                <a:solidFill>
                  <a:srgbClr val="CC0000"/>
                </a:solidFill>
                <a:cs typeface="B Titr" pitchFamily="2" charset="-78"/>
              </a:rPr>
              <a:t> </a:t>
            </a:r>
            <a:r>
              <a:rPr lang="fa-IR" dirty="0" smtClean="0">
                <a:solidFill>
                  <a:srgbClr val="CC0000"/>
                </a:solidFill>
                <a:cs typeface="B Titr" pitchFamily="2" charset="-78"/>
              </a:rPr>
              <a:t>88/6/4</a:t>
            </a:r>
            <a:endParaRPr lang="en-US"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grpSp>
        <p:nvGrpSpPr>
          <p:cNvPr id="25" name="Group 41"/>
          <p:cNvGrpSpPr/>
          <p:nvPr/>
        </p:nvGrpSpPr>
        <p:grpSpPr>
          <a:xfrm rot="16200000">
            <a:off x="5951481" y="830319"/>
            <a:ext cx="289034" cy="3962396"/>
            <a:chOff x="8763000" y="4259324"/>
            <a:chExt cx="381000" cy="2199280"/>
          </a:xfrm>
        </p:grpSpPr>
        <p:pic>
          <p:nvPicPr>
            <p:cNvPr id="26" name="Picture 25"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28" name="Picture 27"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29" name="Picture 28"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30" name="Picture 29"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31" name="Picture 30"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32" name="Picture 31"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33" name="Picture 32"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34" name="Picture 33"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833255"/>
            <a:ext cx="8617520" cy="6755696"/>
          </a:xfrm>
          <a:prstGeom prst="rect">
            <a:avLst/>
          </a:prstGeom>
          <a:noFill/>
        </p:spPr>
        <p:txBody>
          <a:bodyPr wrap="square" rtlCol="0">
            <a:spAutoFit/>
          </a:bodyPr>
          <a:lstStyle/>
          <a:p>
            <a:pPr algn="r" rtl="1"/>
            <a:r>
              <a:rPr lang="ar-SA" sz="4000" b="1" dirty="0" smtClean="0">
                <a:solidFill>
                  <a:srgbClr val="0000FF"/>
                </a:solidFill>
                <a:cs typeface="B Titr" pitchFamily="2" charset="-78"/>
              </a:rPr>
              <a:t>شما امروز جوانها</a:t>
            </a:r>
            <a:r>
              <a:rPr lang="fa-IR" sz="4000" b="1" dirty="0" smtClean="0">
                <a:solidFill>
                  <a:srgbClr val="0000FF"/>
                </a:solidFill>
                <a:cs typeface="B Titr" pitchFamily="2" charset="-78"/>
              </a:rPr>
              <a:t>ی</a:t>
            </a:r>
            <a:r>
              <a:rPr lang="ar-SA" sz="4000" b="1" dirty="0" smtClean="0">
                <a:solidFill>
                  <a:srgbClr val="0000FF"/>
                </a:solidFill>
                <a:cs typeface="B Titr" pitchFamily="2" charset="-78"/>
              </a:rPr>
              <a:t>ى هستيد</a:t>
            </a:r>
            <a:endParaRPr lang="fa-IR" sz="4000" b="1" dirty="0" smtClean="0">
              <a:solidFill>
                <a:srgbClr val="0000FF"/>
              </a:solidFill>
              <a:cs typeface="B Titr" pitchFamily="2" charset="-78"/>
            </a:endParaRPr>
          </a:p>
          <a:p>
            <a:pPr algn="just" rtl="1"/>
            <a:r>
              <a:rPr lang="ar-SA" sz="2800" b="1" dirty="0" smtClean="0">
                <a:cs typeface="B Titr" pitchFamily="2" charset="-78"/>
              </a:rPr>
              <a:t> كه </a:t>
            </a:r>
            <a:r>
              <a:rPr lang="ar-SA" sz="2800" b="1" dirty="0" smtClean="0">
                <a:solidFill>
                  <a:srgbClr val="FF0000"/>
                </a:solidFill>
                <a:cs typeface="B Titr" pitchFamily="2" charset="-78"/>
              </a:rPr>
              <a:t>تجربه‌‌‌‌‌‌‌‌‌‌‌‌تان</a:t>
            </a:r>
            <a:r>
              <a:rPr lang="ar-SA" sz="2800" b="1" dirty="0" smtClean="0">
                <a:cs typeface="B Titr" pitchFamily="2" charset="-78"/>
              </a:rPr>
              <a:t>،</a:t>
            </a:r>
            <a:r>
              <a:rPr lang="ar-SA" sz="2800" b="1" dirty="0" smtClean="0">
                <a:solidFill>
                  <a:srgbClr val="FF0000"/>
                </a:solidFill>
                <a:cs typeface="B Titr" pitchFamily="2" charset="-78"/>
              </a:rPr>
              <a:t>اطلاعتان</a:t>
            </a:r>
            <a:r>
              <a:rPr lang="ar-SA" sz="2800" b="1" dirty="0" smtClean="0">
                <a:cs typeface="B Titr" pitchFamily="2" charset="-78"/>
              </a:rPr>
              <a:t>،</a:t>
            </a:r>
            <a:r>
              <a:rPr lang="ar-SA" sz="2800" b="1" dirty="0" smtClean="0">
                <a:solidFill>
                  <a:srgbClr val="FF0000"/>
                </a:solidFill>
                <a:cs typeface="B Titr" pitchFamily="2" charset="-78"/>
              </a:rPr>
              <a:t>آگاهى‌‌‌‌‌‌‌‌‌‌‌‌هايتان</a:t>
            </a:r>
            <a:r>
              <a:rPr lang="ar-SA" sz="2800" b="1" dirty="0" smtClean="0">
                <a:cs typeface="B Titr" pitchFamily="2" charset="-78"/>
              </a:rPr>
              <a:t> از آن دوره‌‌‌‌‌‌‌‌‌‌‌‌ى جوانى ما </a:t>
            </a:r>
            <a:r>
              <a:rPr lang="fa-IR" sz="2800" b="1" dirty="0" smtClean="0">
                <a:cs typeface="B Titr" pitchFamily="2" charset="-78"/>
              </a:rPr>
              <a:t>             </a:t>
            </a:r>
            <a:r>
              <a:rPr lang="ar-SA" sz="2800" b="1" dirty="0" smtClean="0">
                <a:cs typeface="B Titr" pitchFamily="2" charset="-78"/>
              </a:rPr>
              <a:t>- </a:t>
            </a:r>
            <a:r>
              <a:rPr lang="ar-SA" sz="2400" b="1" dirty="0" smtClean="0">
                <a:cs typeface="B Titr" pitchFamily="2" charset="-78"/>
              </a:rPr>
              <a:t>از پنجاه سال پيش از اين </a:t>
            </a:r>
            <a:r>
              <a:rPr lang="ar-SA" sz="2800" b="1" dirty="0" smtClean="0">
                <a:cs typeface="B Titr" pitchFamily="2" charset="-78"/>
              </a:rPr>
              <a:t>- </a:t>
            </a:r>
            <a:r>
              <a:rPr lang="ar-SA" sz="2800" b="1" dirty="0" smtClean="0">
                <a:solidFill>
                  <a:srgbClr val="FF0000"/>
                </a:solidFill>
                <a:cs typeface="B Titr" pitchFamily="2" charset="-78"/>
              </a:rPr>
              <a:t>خيلى بيشتر </a:t>
            </a:r>
            <a:r>
              <a:rPr lang="ar-SA" sz="2800" b="1" dirty="0" smtClean="0">
                <a:cs typeface="B Titr" pitchFamily="2" charset="-78"/>
              </a:rPr>
              <a:t>است؛ </a:t>
            </a:r>
            <a:r>
              <a:rPr lang="ar-SA" sz="2800" b="1" dirty="0" smtClean="0">
                <a:solidFill>
                  <a:srgbClr val="7030A0"/>
                </a:solidFill>
                <a:cs typeface="B Titr" pitchFamily="2" charset="-78"/>
              </a:rPr>
              <a:t>قابل مقايسه نيست </a:t>
            </a:r>
            <a:r>
              <a:rPr lang="ar-SA" sz="2800" b="1" dirty="0" smtClean="0">
                <a:cs typeface="B Titr" pitchFamily="2" charset="-78"/>
              </a:rPr>
              <a:t>با </a:t>
            </a:r>
            <a:r>
              <a:rPr lang="ar-SA" sz="2800" b="1" dirty="0" smtClean="0">
                <a:solidFill>
                  <a:srgbClr val="7030A0"/>
                </a:solidFill>
                <a:cs typeface="B Titr" pitchFamily="2" charset="-78"/>
              </a:rPr>
              <a:t>جوان امروز</a:t>
            </a:r>
            <a:r>
              <a:rPr lang="ar-SA" sz="2800" b="1" dirty="0" smtClean="0">
                <a:cs typeface="B Titr" pitchFamily="2" charset="-78"/>
              </a:rPr>
              <a:t>.</a:t>
            </a:r>
            <a:endParaRPr lang="fa-IR" sz="2800" b="1" dirty="0" smtClean="0">
              <a:cs typeface="B Titr" pitchFamily="2" charset="-78"/>
            </a:endParaRPr>
          </a:p>
          <a:p>
            <a:pPr algn="justLow" rtl="1"/>
            <a:r>
              <a:rPr lang="ar-SA" sz="2800" b="1" dirty="0" smtClean="0">
                <a:cs typeface="B Titr" pitchFamily="2" charset="-78"/>
              </a:rPr>
              <a:t> بنابراين </a:t>
            </a:r>
            <a:r>
              <a:rPr lang="ar-SA" sz="2800" b="1" dirty="0" smtClean="0">
                <a:solidFill>
                  <a:srgbClr val="FF0000"/>
                </a:solidFill>
                <a:cs typeface="B Titr" pitchFamily="2" charset="-78"/>
              </a:rPr>
              <a:t>توقع</a:t>
            </a:r>
            <a:r>
              <a:rPr lang="ar-SA" sz="2800" b="1" dirty="0" smtClean="0">
                <a:cs typeface="B Titr" pitchFamily="2" charset="-78"/>
              </a:rPr>
              <a:t> اينكه شماها </a:t>
            </a:r>
            <a:r>
              <a:rPr lang="ar-SA" sz="2800" b="1" dirty="0" smtClean="0">
                <a:solidFill>
                  <a:srgbClr val="0000FF"/>
                </a:solidFill>
                <a:cs typeface="B Titr" pitchFamily="2" charset="-78"/>
              </a:rPr>
              <a:t>مدبرانه </a:t>
            </a:r>
            <a:r>
              <a:rPr lang="ar-SA" sz="2800" b="1" dirty="0" smtClean="0">
                <a:cs typeface="B Titr" pitchFamily="2" charset="-78"/>
              </a:rPr>
              <a:t>و </a:t>
            </a:r>
            <a:r>
              <a:rPr lang="ar-SA" sz="2800" b="1" dirty="0" smtClean="0">
                <a:solidFill>
                  <a:srgbClr val="0000FF"/>
                </a:solidFill>
                <a:cs typeface="B Titr" pitchFamily="2" charset="-78"/>
              </a:rPr>
              <a:t>فكورانه</a:t>
            </a:r>
            <a:r>
              <a:rPr lang="ar-SA" sz="2800" b="1" dirty="0" smtClean="0">
                <a:cs typeface="B Titr" pitchFamily="2" charset="-78"/>
              </a:rPr>
              <a:t> فكر كنيد </a:t>
            </a:r>
            <a:r>
              <a:rPr lang="ar-SA" sz="2800" b="1" dirty="0" smtClean="0">
                <a:solidFill>
                  <a:srgbClr val="FF0000"/>
                </a:solidFill>
                <a:cs typeface="B Titr" pitchFamily="2" charset="-78"/>
              </a:rPr>
              <a:t>و بدون تندروى</a:t>
            </a:r>
            <a:r>
              <a:rPr lang="ar-SA" sz="2400" b="1" dirty="0" smtClean="0">
                <a:cs typeface="B Titr" pitchFamily="2" charset="-78"/>
              </a:rPr>
              <a:t>، بدون افراط و تفريط توى قضايا، رفتار كنيد، </a:t>
            </a:r>
            <a:r>
              <a:rPr lang="ar-SA" sz="2400" b="1" dirty="0" smtClean="0">
                <a:solidFill>
                  <a:srgbClr val="FF0000"/>
                </a:solidFill>
                <a:cs typeface="B Titr" pitchFamily="2" charset="-78"/>
              </a:rPr>
              <a:t>توقع</a:t>
            </a:r>
            <a:r>
              <a:rPr lang="fa-IR" sz="2400" b="1" dirty="0" smtClean="0">
                <a:solidFill>
                  <a:srgbClr val="FF0000"/>
                </a:solidFill>
                <a:cs typeface="B Titr" pitchFamily="2" charset="-78"/>
              </a:rPr>
              <a:t> زیادی نیست</a:t>
            </a:r>
            <a:r>
              <a:rPr lang="fa-IR" sz="2400" b="1" dirty="0" smtClean="0">
                <a:cs typeface="B Titr" pitchFamily="2" charset="-78"/>
              </a:rPr>
              <a:t>.</a:t>
            </a:r>
            <a:r>
              <a:rPr lang="en-US" sz="2800" b="1" dirty="0" smtClean="0">
                <a:cs typeface="B Titr" pitchFamily="2" charset="-78"/>
              </a:rPr>
              <a:t/>
            </a:r>
            <a:br>
              <a:rPr lang="en-US" sz="2800" b="1" dirty="0" smtClean="0">
                <a:cs typeface="B Titr" pitchFamily="2" charset="-78"/>
              </a:rPr>
            </a:br>
            <a:r>
              <a:rPr lang="en-US" sz="300" b="1" dirty="0" smtClean="0">
                <a:cs typeface="B Titr" pitchFamily="2" charset="-78"/>
              </a:rPr>
              <a:t/>
            </a:r>
            <a:br>
              <a:rPr lang="en-US" sz="300" b="1" dirty="0" smtClean="0">
                <a:cs typeface="B Titr" pitchFamily="2" charset="-78"/>
              </a:rPr>
            </a:br>
            <a:r>
              <a:rPr lang="en-US" sz="100" b="1" dirty="0" smtClean="0">
                <a:cs typeface="B Titr" pitchFamily="2" charset="-78"/>
              </a:rPr>
              <a:t/>
            </a:r>
            <a:br>
              <a:rPr lang="en-US" sz="100" b="1" dirty="0" smtClean="0">
                <a:cs typeface="B Titr" pitchFamily="2" charset="-78"/>
              </a:rPr>
            </a:br>
            <a:r>
              <a:rPr lang="en-US" sz="100" b="1" dirty="0" smtClean="0">
                <a:cs typeface="B Titr" pitchFamily="2" charset="-78"/>
              </a:rPr>
              <a:t> </a:t>
            </a:r>
            <a:endParaRPr lang="en-US" sz="100" dirty="0" smtClean="0">
              <a:cs typeface="B Titr" pitchFamily="2" charset="-78"/>
            </a:endParaRPr>
          </a:p>
          <a:p>
            <a:pPr algn="r" rtl="1"/>
            <a:endParaRPr lang="fa-IR" sz="3200" b="1" dirty="0" smtClean="0">
              <a:cs typeface="B Titr" pitchFamily="2" charset="-78"/>
            </a:endParaRPr>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4"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88/6/4</a:t>
            </a:r>
            <a:endParaRPr lang="en-US" sz="1400" dirty="0">
              <a:solidFill>
                <a:srgbClr val="CC0000"/>
              </a:solidFill>
              <a:cs typeface="B Titr" pitchFamily="2" charset="-78"/>
            </a:endParaRPr>
          </a:p>
        </p:txBody>
      </p:sp>
      <p:sp>
        <p:nvSpPr>
          <p:cNvPr id="16" name="Rectangle 2"/>
          <p:cNvSpPr txBox="1">
            <a:spLocks noChangeArrowheads="1"/>
          </p:cNvSpPr>
          <p:nvPr/>
        </p:nvSpPr>
        <p:spPr>
          <a:xfrm>
            <a:off x="4343400" y="1905000"/>
            <a:ext cx="3385004"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ودانشجویان ونخبگان علمی</a:t>
            </a:r>
            <a:endParaRPr lang="en-US" dirty="0">
              <a:solidFill>
                <a:srgbClr val="3333FF"/>
              </a:solidFill>
              <a:latin typeface="+mj-lt"/>
              <a:ea typeface="+mj-ea"/>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5943598" y="6096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200400"/>
            <a:ext cx="7848600" cy="2862322"/>
          </a:xfrm>
          <a:prstGeom prst="rect">
            <a:avLst/>
          </a:prstGeom>
        </p:spPr>
        <p:txBody>
          <a:bodyPr wrap="square">
            <a:spAutoFit/>
          </a:bodyPr>
          <a:lstStyle/>
          <a:p>
            <a:pPr algn="justLow" rtl="1"/>
            <a:r>
              <a:rPr lang="ar-SA" sz="2000" dirty="0" smtClean="0">
                <a:solidFill>
                  <a:srgbClr val="0000FF"/>
                </a:solidFill>
                <a:cs typeface="B Titr" pitchFamily="2" charset="-78"/>
              </a:rPr>
              <a:t>نيروهاى مسلح </a:t>
            </a:r>
            <a:r>
              <a:rPr lang="ar-SA" sz="2000" dirty="0" smtClean="0">
                <a:cs typeface="B Titr" pitchFamily="2" charset="-78"/>
              </a:rPr>
              <a:t>به </a:t>
            </a:r>
            <a:r>
              <a:rPr lang="ar-SA" sz="2000" dirty="0" smtClean="0">
                <a:solidFill>
                  <a:srgbClr val="FF0000"/>
                </a:solidFill>
                <a:cs typeface="B Titr" pitchFamily="2" charset="-78"/>
              </a:rPr>
              <a:t>گفته‌ى امير مؤمنان دژ ملت، باروى ملت</a:t>
            </a:r>
            <a:r>
              <a:rPr lang="ar-SA" sz="2000" dirty="0" smtClean="0">
                <a:cs typeface="B Titr" pitchFamily="2" charset="-78"/>
              </a:rPr>
              <a:t>، حصن و حصار مستحكم مردم سرزمينهاى خود هستند و امنيت را اينها تأمين ميكنند.</a:t>
            </a:r>
            <a:endParaRPr lang="fa-IR" sz="2000" dirty="0" smtClean="0">
              <a:cs typeface="B Titr" pitchFamily="2" charset="-78"/>
            </a:endParaRPr>
          </a:p>
          <a:p>
            <a:pPr algn="justLow" rtl="1"/>
            <a:r>
              <a:rPr lang="ar-SA" sz="2000" dirty="0" smtClean="0">
                <a:cs typeface="B Titr" pitchFamily="2" charset="-78"/>
              </a:rPr>
              <a:t> و </a:t>
            </a:r>
            <a:r>
              <a:rPr lang="ar-SA" sz="2000" dirty="0" smtClean="0">
                <a:solidFill>
                  <a:srgbClr val="FF0000"/>
                </a:solidFill>
                <a:cs typeface="B Titr" pitchFamily="2" charset="-78"/>
              </a:rPr>
              <a:t>ارزش امنيت </a:t>
            </a:r>
            <a:r>
              <a:rPr lang="ar-SA" sz="2000" dirty="0" smtClean="0">
                <a:cs typeface="B Titr" pitchFamily="2" charset="-78"/>
              </a:rPr>
              <a:t>و وزنش در هر مجموعه‌ى اجتماعى و براى هر ملتى، با چيز ديگرى قابل مقايسه نيست.</a:t>
            </a:r>
            <a:endParaRPr lang="fa-IR" sz="2000" dirty="0" smtClean="0">
              <a:cs typeface="B Titr" pitchFamily="2" charset="-78"/>
            </a:endParaRPr>
          </a:p>
          <a:p>
            <a:pPr algn="justLow" rtl="1"/>
            <a:r>
              <a:rPr lang="ar-SA" sz="2000" dirty="0" smtClean="0">
                <a:solidFill>
                  <a:srgbClr val="FF0000"/>
                </a:solidFill>
                <a:cs typeface="B Titr" pitchFamily="2" charset="-78"/>
              </a:rPr>
              <a:t> اگر امنيت بود</a:t>
            </a:r>
            <a:r>
              <a:rPr lang="ar-SA" sz="2000" dirty="0" smtClean="0">
                <a:cs typeface="B Titr" pitchFamily="2" charset="-78"/>
              </a:rPr>
              <a:t>، </a:t>
            </a:r>
            <a:r>
              <a:rPr lang="ar-SA" sz="2000" dirty="0" smtClean="0">
                <a:solidFill>
                  <a:srgbClr val="0000FF"/>
                </a:solidFill>
                <a:cs typeface="B Titr" pitchFamily="2" charset="-78"/>
              </a:rPr>
              <a:t>دانش</a:t>
            </a:r>
            <a:r>
              <a:rPr lang="ar-SA" sz="2000" dirty="0" smtClean="0">
                <a:cs typeface="B Titr" pitchFamily="2" charset="-78"/>
              </a:rPr>
              <a:t> و </a:t>
            </a:r>
            <a:r>
              <a:rPr lang="ar-SA" sz="2000" dirty="0" smtClean="0">
                <a:solidFill>
                  <a:srgbClr val="0000FF"/>
                </a:solidFill>
                <a:cs typeface="B Titr" pitchFamily="2" charset="-78"/>
              </a:rPr>
              <a:t>پيشرفت</a:t>
            </a:r>
            <a:r>
              <a:rPr lang="ar-SA" sz="2000" dirty="0" smtClean="0">
                <a:cs typeface="B Titr" pitchFamily="2" charset="-78"/>
              </a:rPr>
              <a:t> و </a:t>
            </a:r>
            <a:r>
              <a:rPr lang="ar-SA" sz="2000" dirty="0" smtClean="0">
                <a:solidFill>
                  <a:srgbClr val="0000FF"/>
                </a:solidFill>
                <a:cs typeface="B Titr" pitchFamily="2" charset="-78"/>
              </a:rPr>
              <a:t>عدالت</a:t>
            </a:r>
            <a:r>
              <a:rPr lang="ar-SA" sz="2000" dirty="0" smtClean="0">
                <a:cs typeface="B Titr" pitchFamily="2" charset="-78"/>
              </a:rPr>
              <a:t> و </a:t>
            </a:r>
            <a:r>
              <a:rPr lang="ar-SA" sz="2000" dirty="0" smtClean="0">
                <a:solidFill>
                  <a:srgbClr val="0000FF"/>
                </a:solidFill>
                <a:cs typeface="B Titr" pitchFamily="2" charset="-78"/>
              </a:rPr>
              <a:t>سرافرازى</a:t>
            </a:r>
            <a:r>
              <a:rPr lang="ar-SA" sz="2000" dirty="0" smtClean="0">
                <a:cs typeface="B Titr" pitchFamily="2" charset="-78"/>
              </a:rPr>
              <a:t> و </a:t>
            </a:r>
            <a:r>
              <a:rPr lang="ar-SA" sz="2000" dirty="0" smtClean="0">
                <a:solidFill>
                  <a:srgbClr val="0000FF"/>
                </a:solidFill>
                <a:cs typeface="B Titr" pitchFamily="2" charset="-78"/>
              </a:rPr>
              <a:t>عزت</a:t>
            </a:r>
            <a:r>
              <a:rPr lang="ar-SA" sz="2000" dirty="0" smtClean="0">
                <a:cs typeface="B Titr" pitchFamily="2" charset="-78"/>
              </a:rPr>
              <a:t> و </a:t>
            </a:r>
            <a:r>
              <a:rPr lang="ar-SA" sz="2000" dirty="0" smtClean="0">
                <a:solidFill>
                  <a:srgbClr val="0000FF"/>
                </a:solidFill>
                <a:cs typeface="B Titr" pitchFamily="2" charset="-78"/>
              </a:rPr>
              <a:t>دنيا</a:t>
            </a:r>
            <a:r>
              <a:rPr lang="ar-SA" sz="2000" dirty="0" smtClean="0">
                <a:cs typeface="B Titr" pitchFamily="2" charset="-78"/>
              </a:rPr>
              <a:t> و </a:t>
            </a:r>
            <a:r>
              <a:rPr lang="ar-SA" sz="2000" dirty="0" smtClean="0">
                <a:solidFill>
                  <a:srgbClr val="0000FF"/>
                </a:solidFill>
                <a:cs typeface="B Titr" pitchFamily="2" charset="-78"/>
              </a:rPr>
              <a:t>آخرت</a:t>
            </a:r>
            <a:r>
              <a:rPr lang="ar-SA" sz="2000" dirty="0" smtClean="0">
                <a:cs typeface="B Titr" pitchFamily="2" charset="-78"/>
              </a:rPr>
              <a:t> در آن جامعه ميسر مي</a:t>
            </a:r>
            <a:r>
              <a:rPr lang="fa-IR" sz="2000" dirty="0" smtClean="0">
                <a:cs typeface="B Titr" pitchFamily="2" charset="-78"/>
              </a:rPr>
              <a:t> </a:t>
            </a:r>
            <a:r>
              <a:rPr lang="ar-SA" sz="2000" dirty="0" smtClean="0">
                <a:cs typeface="B Titr" pitchFamily="2" charset="-78"/>
              </a:rPr>
              <a:t>شود. </a:t>
            </a:r>
            <a:r>
              <a:rPr lang="ar-SA" sz="2000" dirty="0" smtClean="0">
                <a:solidFill>
                  <a:srgbClr val="FF0000"/>
                </a:solidFill>
                <a:cs typeface="B Titr" pitchFamily="2" charset="-78"/>
              </a:rPr>
              <a:t>امنيت كه نباشد</a:t>
            </a:r>
            <a:r>
              <a:rPr lang="ar-SA" sz="2000" dirty="0" smtClean="0">
                <a:cs typeface="B Titr" pitchFamily="2" charset="-78"/>
              </a:rPr>
              <a:t>، دستاوردهاى بشرى، دست‌نيافتنى م</a:t>
            </a:r>
            <a:r>
              <a:rPr lang="fa-IR" sz="2000" dirty="0" smtClean="0">
                <a:cs typeface="B Titr" pitchFamily="2" charset="-78"/>
              </a:rPr>
              <a:t>ی شو</a:t>
            </a:r>
            <a:r>
              <a:rPr lang="ar-SA" sz="2000" dirty="0" smtClean="0">
                <a:cs typeface="B Titr" pitchFamily="2" charset="-78"/>
              </a:rPr>
              <a:t>د.</a:t>
            </a:r>
            <a:endParaRPr lang="fa-IR" sz="2000" dirty="0" smtClean="0">
              <a:cs typeface="B Titr" pitchFamily="2" charset="-78"/>
            </a:endParaRPr>
          </a:p>
          <a:p>
            <a:pPr algn="justLow" rtl="1"/>
            <a:r>
              <a:rPr lang="ar-SA" sz="2000" dirty="0" smtClean="0">
                <a:cs typeface="B Titr" pitchFamily="2" charset="-78"/>
              </a:rPr>
              <a:t> اين اولين دليلى است كه براى احترام به نيروهاى مسلح و اهتمام به اين مجموعه‌ها، انسان مي</a:t>
            </a:r>
            <a:r>
              <a:rPr lang="fa-IR" sz="2000" dirty="0" smtClean="0">
                <a:cs typeface="B Titr" pitchFamily="2" charset="-78"/>
              </a:rPr>
              <a:t> </a:t>
            </a:r>
            <a:r>
              <a:rPr lang="ar-SA" sz="2000" dirty="0" smtClean="0">
                <a:cs typeface="B Titr" pitchFamily="2" charset="-78"/>
              </a:rPr>
              <a:t>تواند براى دل خود و رفتار خود اقامه كند</a:t>
            </a:r>
            <a:r>
              <a:rPr lang="en-US" sz="2000" dirty="0" smtClean="0">
                <a:cs typeface="B Titr" pitchFamily="2" charset="-78"/>
              </a:rPr>
              <a:t>.</a:t>
            </a:r>
            <a:br>
              <a:rPr lang="en-US" sz="2000" dirty="0" smtClean="0">
                <a:cs typeface="B Titr" pitchFamily="2" charset="-78"/>
              </a:rPr>
            </a:b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60960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838200" y="3276600"/>
            <a:ext cx="7467600" cy="2862322"/>
          </a:xfrm>
          <a:prstGeom prst="rect">
            <a:avLst/>
          </a:prstGeom>
        </p:spPr>
        <p:txBody>
          <a:bodyPr wrap="square">
            <a:spAutoFit/>
          </a:bodyPr>
          <a:lstStyle/>
          <a:p>
            <a:pPr algn="justLow" rtl="1"/>
            <a:r>
              <a:rPr lang="ar-SA" sz="3600" dirty="0" smtClean="0">
                <a:solidFill>
                  <a:srgbClr val="FF0000"/>
                </a:solidFill>
                <a:cs typeface="B Titr" pitchFamily="2" charset="-78"/>
              </a:rPr>
              <a:t>نظامىِ مدافعِ از امنيت كشور </a:t>
            </a:r>
            <a:r>
              <a:rPr lang="ar-SA" sz="3600" dirty="0" smtClean="0">
                <a:cs typeface="B Titr" pitchFamily="2" charset="-78"/>
              </a:rPr>
              <a:t>- چه ارتشى و چه</a:t>
            </a:r>
            <a:r>
              <a:rPr lang="ar-SA" sz="3600" dirty="0" smtClean="0">
                <a:solidFill>
                  <a:schemeClr val="accent3">
                    <a:lumMod val="50000"/>
                  </a:schemeClr>
                </a:solidFill>
                <a:cs typeface="B Titr" pitchFamily="2" charset="-78"/>
              </a:rPr>
              <a:t> سپاهى </a:t>
            </a:r>
            <a:r>
              <a:rPr lang="ar-SA" sz="3600" dirty="0" smtClean="0">
                <a:cs typeface="B Titr" pitchFamily="2" charset="-78"/>
              </a:rPr>
              <a:t>و چه ديگر بخشهاى نيروهاى مسلح جمهورى اسلامى - براى اينكه امنيت را حفظ كنند، </a:t>
            </a:r>
            <a:r>
              <a:rPr lang="ar-SA" sz="3600" dirty="0" smtClean="0">
                <a:solidFill>
                  <a:srgbClr val="0000FF"/>
                </a:solidFill>
                <a:cs typeface="B Titr" pitchFamily="2" charset="-78"/>
              </a:rPr>
              <a:t>جان خود را به ميدان آورده‌اند.</a:t>
            </a:r>
            <a:endParaRPr lang="fa-IR" sz="3600" dirty="0" smtClean="0">
              <a:solidFill>
                <a:srgbClr val="0000FF"/>
              </a:solidFill>
              <a:cs typeface="B Titr" pitchFamily="2" charset="-78"/>
            </a:endParaRPr>
          </a:p>
          <a:p>
            <a:pPr algn="ctr" rtl="1"/>
            <a:r>
              <a:rPr lang="ar-SA" sz="3600" dirty="0" smtClean="0">
                <a:cs typeface="B Titr" pitchFamily="2" charset="-78"/>
              </a:rPr>
              <a:t> اين، چيز</a:t>
            </a:r>
            <a:r>
              <a:rPr lang="ar-SA" sz="3600" dirty="0" smtClean="0">
                <a:solidFill>
                  <a:srgbClr val="7030A0"/>
                </a:solidFill>
                <a:cs typeface="B Titr" pitchFamily="2" charset="-78"/>
              </a:rPr>
              <a:t> بزرگى </a:t>
            </a:r>
            <a:r>
              <a:rPr lang="ar-SA" sz="3600" dirty="0" smtClean="0">
                <a:cs typeface="B Titr" pitchFamily="2" charset="-78"/>
              </a:rPr>
              <a:t>است. </a:t>
            </a:r>
            <a:endParaRPr lang="en-US" sz="3600" dirty="0">
              <a:cs typeface="B Tit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762000" y="3352800"/>
            <a:ext cx="7620000" cy="2246769"/>
          </a:xfrm>
          <a:prstGeom prst="rect">
            <a:avLst/>
          </a:prstGeom>
        </p:spPr>
        <p:txBody>
          <a:bodyPr wrap="square">
            <a:spAutoFit/>
          </a:bodyPr>
          <a:lstStyle/>
          <a:p>
            <a:pPr algn="r" rtl="1"/>
            <a:r>
              <a:rPr lang="ar-SA" sz="2800" dirty="0" smtClean="0">
                <a:cs typeface="B Titr" pitchFamily="2" charset="-78"/>
              </a:rPr>
              <a:t>علت اينكه </a:t>
            </a:r>
            <a:r>
              <a:rPr lang="ar-SA" sz="2800" dirty="0" smtClean="0">
                <a:solidFill>
                  <a:srgbClr val="FF0000"/>
                </a:solidFill>
                <a:cs typeface="B Titr" pitchFamily="2" charset="-78"/>
              </a:rPr>
              <a:t>شهيدان</a:t>
            </a:r>
            <a:r>
              <a:rPr lang="ar-SA" sz="2800" dirty="0" smtClean="0">
                <a:cs typeface="B Titr" pitchFamily="2" charset="-78"/>
              </a:rPr>
              <a:t> عزيز ما هرگز </a:t>
            </a:r>
            <a:r>
              <a:rPr lang="ar-SA" sz="2800" dirty="0" smtClean="0">
                <a:solidFill>
                  <a:srgbClr val="FF0000"/>
                </a:solidFill>
                <a:cs typeface="B Titr" pitchFamily="2" charset="-78"/>
              </a:rPr>
              <a:t>از ياد ملت نمي</a:t>
            </a:r>
            <a:r>
              <a:rPr lang="fa-IR" sz="2800" dirty="0" smtClean="0">
                <a:solidFill>
                  <a:srgbClr val="FF0000"/>
                </a:solidFill>
                <a:cs typeface="B Titr" pitchFamily="2" charset="-78"/>
              </a:rPr>
              <a:t> </a:t>
            </a:r>
            <a:r>
              <a:rPr lang="ar-SA" sz="2800" dirty="0" smtClean="0">
                <a:solidFill>
                  <a:srgbClr val="FF0000"/>
                </a:solidFill>
                <a:cs typeface="B Titr" pitchFamily="2" charset="-78"/>
              </a:rPr>
              <a:t>روند</a:t>
            </a:r>
            <a:r>
              <a:rPr lang="ar-SA" sz="2800" dirty="0" smtClean="0">
                <a:cs typeface="B Titr" pitchFamily="2" charset="-78"/>
              </a:rPr>
              <a:t>،</a:t>
            </a:r>
            <a:endParaRPr lang="fa-IR" sz="2800" dirty="0" smtClean="0">
              <a:cs typeface="B Titr" pitchFamily="2" charset="-78"/>
            </a:endParaRPr>
          </a:p>
          <a:p>
            <a:pPr algn="r" rtl="1"/>
            <a:r>
              <a:rPr lang="ar-SA" sz="2800" dirty="0" smtClean="0">
                <a:cs typeface="B Titr" pitchFamily="2" charset="-78"/>
              </a:rPr>
              <a:t> اين است كه اين</a:t>
            </a:r>
            <a:r>
              <a:rPr lang="fa-IR" dirty="0" smtClean="0">
                <a:cs typeface="B Titr" pitchFamily="2" charset="-78"/>
              </a:rPr>
              <a:t>(جان)</a:t>
            </a:r>
            <a:r>
              <a:rPr lang="ar-SA" dirty="0" smtClean="0">
                <a:cs typeface="B Titr" pitchFamily="2" charset="-78"/>
              </a:rPr>
              <a:t> </a:t>
            </a:r>
            <a:r>
              <a:rPr lang="ar-SA" sz="2800" dirty="0" smtClean="0">
                <a:cs typeface="B Titr" pitchFamily="2" charset="-78"/>
              </a:rPr>
              <a:t>سرمايه را فدا كردند. </a:t>
            </a:r>
            <a:r>
              <a:rPr lang="ar-SA" sz="2800" dirty="0" smtClean="0">
                <a:solidFill>
                  <a:srgbClr val="0000FF"/>
                </a:solidFill>
                <a:cs typeface="B Titr" pitchFamily="2" charset="-78"/>
              </a:rPr>
              <a:t>اهل دنيا نه فقط از جان، از خواسته‌هاى حقير هم نمي</a:t>
            </a:r>
            <a:r>
              <a:rPr lang="fa-IR" sz="2800" dirty="0" smtClean="0">
                <a:solidFill>
                  <a:srgbClr val="0000FF"/>
                </a:solidFill>
                <a:cs typeface="B Titr" pitchFamily="2" charset="-78"/>
              </a:rPr>
              <a:t> </a:t>
            </a:r>
            <a:r>
              <a:rPr lang="ar-SA" sz="2800" dirty="0" smtClean="0">
                <a:solidFill>
                  <a:srgbClr val="0000FF"/>
                </a:solidFill>
                <a:cs typeface="B Titr" pitchFamily="2" charset="-78"/>
              </a:rPr>
              <a:t>گذرند</a:t>
            </a:r>
            <a:r>
              <a:rPr lang="ar-SA" sz="2800" dirty="0" smtClean="0">
                <a:cs typeface="B Titr" pitchFamily="2" charset="-78"/>
              </a:rPr>
              <a:t>.</a:t>
            </a:r>
            <a:endParaRPr lang="fa-IR" sz="2800" dirty="0" smtClean="0">
              <a:cs typeface="B Titr" pitchFamily="2" charset="-78"/>
            </a:endParaRPr>
          </a:p>
          <a:p>
            <a:pPr algn="r" rtl="1"/>
            <a:r>
              <a:rPr lang="ar-SA" sz="2800" dirty="0" smtClean="0">
                <a:cs typeface="B Titr" pitchFamily="2" charset="-78"/>
              </a:rPr>
              <a:t> </a:t>
            </a:r>
            <a:r>
              <a:rPr lang="ar-SA" sz="2800" dirty="0" smtClean="0">
                <a:solidFill>
                  <a:srgbClr val="7030A0"/>
                </a:solidFill>
                <a:cs typeface="B Titr" pitchFamily="2" charset="-78"/>
              </a:rPr>
              <a:t>مردان حق</a:t>
            </a:r>
            <a:r>
              <a:rPr lang="ar-SA" sz="2800" dirty="0" smtClean="0">
                <a:cs typeface="B Titr" pitchFamily="2" charset="-78"/>
              </a:rPr>
              <a:t>، </a:t>
            </a:r>
            <a:r>
              <a:rPr lang="ar-SA" sz="2800" dirty="0" smtClean="0">
                <a:solidFill>
                  <a:srgbClr val="FF0000"/>
                </a:solidFill>
                <a:cs typeface="B Titr" pitchFamily="2" charset="-78"/>
              </a:rPr>
              <a:t>سلحشوران</a:t>
            </a:r>
            <a:r>
              <a:rPr lang="ar-SA" sz="2800" dirty="0" smtClean="0">
                <a:cs typeface="B Titr" pitchFamily="2" charset="-78"/>
              </a:rPr>
              <a:t>، </a:t>
            </a:r>
            <a:r>
              <a:rPr lang="ar-SA" sz="2800" dirty="0" smtClean="0">
                <a:solidFill>
                  <a:schemeClr val="accent3">
                    <a:lumMod val="50000"/>
                  </a:schemeClr>
                </a:solidFill>
                <a:cs typeface="B Titr" pitchFamily="2" charset="-78"/>
              </a:rPr>
              <a:t>مدافعان ارزشهاى معنوى</a:t>
            </a:r>
            <a:r>
              <a:rPr lang="ar-SA" sz="2800" dirty="0" smtClean="0">
                <a:cs typeface="B Titr" pitchFamily="2" charset="-78"/>
              </a:rPr>
              <a:t>، حاضرند </a:t>
            </a:r>
            <a:r>
              <a:rPr lang="ar-SA" sz="2800" dirty="0" smtClean="0">
                <a:solidFill>
                  <a:schemeClr val="accent3">
                    <a:lumMod val="50000"/>
                  </a:schemeClr>
                </a:solidFill>
                <a:cs typeface="B Titr" pitchFamily="2" charset="-78"/>
              </a:rPr>
              <a:t>جان خود را كف دست بگيرند </a:t>
            </a:r>
            <a:r>
              <a:rPr lang="ar-SA" sz="2800" dirty="0" smtClean="0">
                <a:cs typeface="B Titr" pitchFamily="2" charset="-78"/>
              </a:rPr>
              <a:t>و در اين ميدان قدم بگذارند</a:t>
            </a:r>
            <a:r>
              <a:rPr lang="en-US" sz="2800" dirty="0" smtClean="0">
                <a:cs typeface="B Titr" pitchFamily="2" charset="-78"/>
              </a:rPr>
              <a:t>.</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85800" y="3200400"/>
            <a:ext cx="7848600" cy="3077766"/>
          </a:xfrm>
          <a:prstGeom prst="rect">
            <a:avLst/>
          </a:prstGeom>
        </p:spPr>
        <p:txBody>
          <a:bodyPr wrap="square">
            <a:spAutoFit/>
          </a:bodyPr>
          <a:lstStyle/>
          <a:p>
            <a:pPr algn="justLow" rtl="1"/>
            <a:r>
              <a:rPr lang="ar-SA" sz="2400" dirty="0" smtClean="0">
                <a:solidFill>
                  <a:srgbClr val="0000FF"/>
                </a:solidFill>
                <a:cs typeface="B Titr" pitchFamily="2" charset="-78"/>
              </a:rPr>
              <a:t>ملتها </a:t>
            </a:r>
            <a:r>
              <a:rPr lang="ar-SA" sz="2400" dirty="0" smtClean="0">
                <a:cs typeface="B Titr" pitchFamily="2" charset="-78"/>
              </a:rPr>
              <a:t>اگر خود را به مرحله‌ى </a:t>
            </a:r>
            <a:r>
              <a:rPr lang="ar-SA" sz="2400" dirty="0" smtClean="0">
                <a:solidFill>
                  <a:srgbClr val="0000FF"/>
                </a:solidFill>
                <a:cs typeface="B Titr" pitchFamily="2" charset="-78"/>
              </a:rPr>
              <a:t>اقتدار</a:t>
            </a:r>
            <a:r>
              <a:rPr lang="ar-SA" sz="2400" dirty="0" smtClean="0">
                <a:cs typeface="B Titr" pitchFamily="2" charset="-78"/>
              </a:rPr>
              <a:t> نرسانند، در كشاكش درگيرى‌هاى جهانى و قدرت‌طلبى‌ها لگدمال خواهند شد. </a:t>
            </a:r>
            <a:endParaRPr lang="en-US" sz="2400" dirty="0" smtClean="0">
              <a:cs typeface="B Titr" pitchFamily="2" charset="-78"/>
            </a:endParaRPr>
          </a:p>
          <a:p>
            <a:pPr algn="justLow" rtl="1"/>
            <a:r>
              <a:rPr lang="ar-SA" sz="2400" dirty="0" smtClean="0">
                <a:solidFill>
                  <a:srgbClr val="FF0000"/>
                </a:solidFill>
                <a:cs typeface="B Titr" pitchFamily="2" charset="-78"/>
              </a:rPr>
              <a:t>آن ملتى كه به ضعف خو كند</a:t>
            </a:r>
            <a:r>
              <a:rPr lang="ar-SA" sz="2400" dirty="0" smtClean="0">
                <a:cs typeface="B Titr" pitchFamily="2" charset="-78"/>
              </a:rPr>
              <a:t>، ضعف را براى خود عيب بزرگ نشمارد، آن ملت شايسته‌ى سربلندى و عزت نيست.</a:t>
            </a:r>
            <a:endParaRPr lang="en-US" sz="2400" dirty="0" smtClean="0">
              <a:cs typeface="B Titr" pitchFamily="2" charset="-78"/>
            </a:endParaRPr>
          </a:p>
          <a:p>
            <a:pPr algn="justLow" rtl="1"/>
            <a:r>
              <a:rPr lang="ar-SA" sz="2400" dirty="0" smtClean="0">
                <a:cs typeface="B Titr" pitchFamily="2" charset="-78"/>
              </a:rPr>
              <a:t> </a:t>
            </a:r>
            <a:r>
              <a:rPr lang="ar-SA" sz="2400" dirty="0" smtClean="0">
                <a:solidFill>
                  <a:srgbClr val="FF0000"/>
                </a:solidFill>
                <a:cs typeface="B Titr" pitchFamily="2" charset="-78"/>
              </a:rPr>
              <a:t>قدرتها، چكمه‌پوشان عالم، سرنيزه‌دارانِ مستبد و ديكتاتور بين‌المللى، به چنين ملتى رحم نخواهند كرد.</a:t>
            </a:r>
            <a:endParaRPr lang="en-US" dirty="0" smtClean="0">
              <a:solidFill>
                <a:srgbClr val="FF0000"/>
              </a:solidFill>
              <a:cs typeface="B Titr" pitchFamily="2" charset="-78"/>
            </a:endParaRPr>
          </a:p>
          <a:p>
            <a:pPr algn="ctr" rtl="1"/>
            <a:r>
              <a:rPr lang="ar-SA" dirty="0" smtClean="0">
                <a:cs typeface="B Titr" pitchFamily="2" charset="-78"/>
              </a:rPr>
              <a:t> </a:t>
            </a:r>
            <a:r>
              <a:rPr lang="ar-SA" sz="3200" dirty="0" smtClean="0">
                <a:solidFill>
                  <a:srgbClr val="0000FF"/>
                </a:solidFill>
                <a:cs typeface="B Titr" pitchFamily="2" charset="-78"/>
              </a:rPr>
              <a:t>ملتها وظيفه دارند خود را مقتدر كنند</a:t>
            </a:r>
            <a:r>
              <a:rPr lang="en-US" sz="3200" dirty="0" smtClean="0">
                <a:solidFill>
                  <a:srgbClr val="0000FF"/>
                </a:solidFill>
                <a:cs typeface="B Titr" pitchFamily="2" charset="-78"/>
              </a:rPr>
              <a:t>.</a:t>
            </a: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219200" y="381000"/>
            <a:ext cx="2895600" cy="3650675"/>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0" y="3581400"/>
            <a:ext cx="8699818" cy="1877437"/>
          </a:xfrm>
          <a:prstGeom prst="rect">
            <a:avLst/>
          </a:prstGeom>
        </p:spPr>
        <p:txBody>
          <a:bodyPr wrap="none">
            <a:spAutoFit/>
          </a:bodyPr>
          <a:lstStyle/>
          <a:p>
            <a:pPr algn="r" rtl="1"/>
            <a:r>
              <a:rPr lang="ar-SA" sz="7200" dirty="0" smtClean="0">
                <a:solidFill>
                  <a:srgbClr val="0000FF"/>
                </a:solidFill>
                <a:cs typeface="B Titr" pitchFamily="2" charset="-78"/>
              </a:rPr>
              <a:t>نيروهاى مسلح</a:t>
            </a:r>
            <a:r>
              <a:rPr lang="ar-SA" sz="3200" dirty="0" smtClean="0">
                <a:cs typeface="B Titr" pitchFamily="2" charset="-78"/>
              </a:rPr>
              <a:t>،</a:t>
            </a:r>
            <a:r>
              <a:rPr lang="ar-SA" sz="7200" dirty="0" smtClean="0">
                <a:cs typeface="B Titr" pitchFamily="2" charset="-78"/>
              </a:rPr>
              <a:t> </a:t>
            </a:r>
            <a:endParaRPr lang="en-US" sz="7200" dirty="0" smtClean="0">
              <a:cs typeface="B Titr" pitchFamily="2" charset="-78"/>
            </a:endParaRPr>
          </a:p>
          <a:p>
            <a:pPr algn="r" rtl="1"/>
            <a:r>
              <a:rPr lang="ar-SA" sz="4400" dirty="0" smtClean="0">
                <a:cs typeface="B Titr" pitchFamily="2" charset="-78"/>
              </a:rPr>
              <a:t>آن </a:t>
            </a:r>
            <a:r>
              <a:rPr lang="ar-SA" sz="4400" dirty="0" smtClean="0">
                <a:solidFill>
                  <a:srgbClr val="FF0000"/>
                </a:solidFill>
                <a:cs typeface="B Titr" pitchFamily="2" charset="-78"/>
              </a:rPr>
              <a:t>خط مقدم </a:t>
            </a:r>
            <a:r>
              <a:rPr lang="ar-SA" sz="4400" dirty="0" smtClean="0">
                <a:cs typeface="B Titr" pitchFamily="2" charset="-78"/>
              </a:rPr>
              <a:t>تحرك و</a:t>
            </a:r>
            <a:r>
              <a:rPr lang="ar-SA" sz="4400" dirty="0" smtClean="0">
                <a:solidFill>
                  <a:srgbClr val="FF0000"/>
                </a:solidFill>
                <a:cs typeface="B Titr" pitchFamily="2" charset="-78"/>
              </a:rPr>
              <a:t> نشانه‌ى اقتدار </a:t>
            </a:r>
            <a:r>
              <a:rPr lang="ar-SA" sz="4400" dirty="0" smtClean="0">
                <a:cs typeface="B Titr" pitchFamily="2" charset="-78"/>
              </a:rPr>
              <a:t>ملتند.</a:t>
            </a:r>
            <a:endParaRPr lang="en-US" sz="4400" dirty="0">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533400" y="2888670"/>
            <a:ext cx="8001000" cy="3477875"/>
          </a:xfrm>
          <a:prstGeom prst="rect">
            <a:avLst/>
          </a:prstGeom>
        </p:spPr>
        <p:txBody>
          <a:bodyPr wrap="square">
            <a:spAutoFit/>
          </a:bodyPr>
          <a:lstStyle/>
          <a:p>
            <a:pPr algn="justLow" rtl="1"/>
            <a:r>
              <a:rPr lang="ar-SA" sz="2000" dirty="0" smtClean="0">
                <a:cs typeface="B Titr" pitchFamily="2" charset="-78"/>
              </a:rPr>
              <a:t>ما </a:t>
            </a:r>
            <a:r>
              <a:rPr lang="ar-SA" sz="2000" dirty="0" smtClean="0">
                <a:solidFill>
                  <a:srgbClr val="FF0000"/>
                </a:solidFill>
                <a:cs typeface="B Titr" pitchFamily="2" charset="-78"/>
              </a:rPr>
              <a:t>تكيه ميكنيم </a:t>
            </a:r>
            <a:r>
              <a:rPr lang="ar-SA" sz="2000" dirty="0" smtClean="0">
                <a:cs typeface="B Titr" pitchFamily="2" charset="-78"/>
              </a:rPr>
              <a:t>بر روى </a:t>
            </a:r>
            <a:r>
              <a:rPr lang="ar-SA" sz="2000" dirty="0" smtClean="0">
                <a:solidFill>
                  <a:srgbClr val="0000FF"/>
                </a:solidFill>
                <a:cs typeface="B Titr" pitchFamily="2" charset="-78"/>
              </a:rPr>
              <a:t>عناصر معنوى اقتدار</a:t>
            </a:r>
            <a:r>
              <a:rPr lang="ar-SA" sz="2000" dirty="0" smtClean="0">
                <a:cs typeface="B Titr" pitchFamily="2" charset="-78"/>
              </a:rPr>
              <a:t>.</a:t>
            </a:r>
            <a:endParaRPr lang="en-US" sz="2000" dirty="0" smtClean="0">
              <a:cs typeface="B Titr" pitchFamily="2" charset="-78"/>
            </a:endParaRPr>
          </a:p>
          <a:p>
            <a:pPr algn="justLow" rtl="1"/>
            <a:r>
              <a:rPr lang="ar-SA" sz="2000" dirty="0" smtClean="0">
                <a:cs typeface="B Titr" pitchFamily="2" charset="-78"/>
              </a:rPr>
              <a:t> </a:t>
            </a:r>
            <a:r>
              <a:rPr lang="ar-SA" sz="2000" dirty="0" smtClean="0">
                <a:solidFill>
                  <a:srgbClr val="0000FF"/>
                </a:solidFill>
                <a:cs typeface="B Titr" pitchFamily="2" charset="-78"/>
              </a:rPr>
              <a:t>اصلى‌ترين عنصر اقتدار معنوى</a:t>
            </a:r>
            <a:r>
              <a:rPr lang="ar-SA" sz="2000" dirty="0" smtClean="0">
                <a:cs typeface="B Titr" pitchFamily="2" charset="-78"/>
              </a:rPr>
              <a:t>، </a:t>
            </a:r>
            <a:r>
              <a:rPr lang="ar-SA" sz="2000" dirty="0" smtClean="0">
                <a:solidFill>
                  <a:srgbClr val="FF0000"/>
                </a:solidFill>
                <a:cs typeface="B Titr" pitchFamily="2" charset="-78"/>
              </a:rPr>
              <a:t>ايمان</a:t>
            </a:r>
            <a:r>
              <a:rPr lang="ar-SA" sz="2000" dirty="0" smtClean="0">
                <a:cs typeface="B Titr" pitchFamily="2" charset="-78"/>
              </a:rPr>
              <a:t> است؛ </a:t>
            </a:r>
            <a:r>
              <a:rPr lang="ar-SA" sz="2000" dirty="0" smtClean="0">
                <a:solidFill>
                  <a:srgbClr val="FF0000"/>
                </a:solidFill>
                <a:cs typeface="B Titr" pitchFamily="2" charset="-78"/>
              </a:rPr>
              <a:t>ايمان به خدا، توكل به خدا</a:t>
            </a:r>
            <a:r>
              <a:rPr lang="ar-SA" sz="2000" dirty="0" smtClean="0">
                <a:cs typeface="B Titr" pitchFamily="2" charset="-78"/>
              </a:rPr>
              <a:t>، </a:t>
            </a:r>
            <a:r>
              <a:rPr lang="ar-SA" sz="2000" dirty="0" smtClean="0">
                <a:solidFill>
                  <a:srgbClr val="FF0000"/>
                </a:solidFill>
                <a:cs typeface="B Titr" pitchFamily="2" charset="-78"/>
              </a:rPr>
              <a:t>حسن‌ظن به خدا</a:t>
            </a:r>
            <a:r>
              <a:rPr lang="ar-SA" sz="2000" dirty="0" smtClean="0">
                <a:cs typeface="B Titr" pitchFamily="2" charset="-78"/>
              </a:rPr>
              <a:t>. </a:t>
            </a:r>
            <a:endParaRPr lang="en-US" sz="2000" dirty="0" smtClean="0">
              <a:cs typeface="B Titr" pitchFamily="2" charset="-78"/>
            </a:endParaRPr>
          </a:p>
          <a:p>
            <a:pPr algn="justLow" rtl="1"/>
            <a:r>
              <a:rPr lang="ar-SA" sz="2000" dirty="0" smtClean="0">
                <a:cs typeface="B Titr" pitchFamily="2" charset="-78"/>
              </a:rPr>
              <a:t>اين است كه دل را آماده ميكند براى ورود در ميدانهاى دشوار؛ اين است كه گامها را استوارمي</a:t>
            </a:r>
            <a:r>
              <a:rPr lang="fa-IR" sz="2000" dirty="0" smtClean="0">
                <a:cs typeface="B Titr" pitchFamily="2" charset="-78"/>
              </a:rPr>
              <a:t> </a:t>
            </a:r>
            <a:r>
              <a:rPr lang="ar-SA" sz="2000" dirty="0" smtClean="0">
                <a:cs typeface="B Titr" pitchFamily="2" charset="-78"/>
              </a:rPr>
              <a:t>كند براى پيمودن جاده‌هاى سخت؛ اين است كه مشكلات را در چشمها كوچك مي</a:t>
            </a:r>
            <a:r>
              <a:rPr lang="fa-IR" sz="2000" dirty="0" smtClean="0">
                <a:cs typeface="B Titr" pitchFamily="2" charset="-78"/>
              </a:rPr>
              <a:t> </a:t>
            </a:r>
            <a:r>
              <a:rPr lang="ar-SA" sz="2000" dirty="0" smtClean="0">
                <a:cs typeface="B Titr" pitchFamily="2" charset="-78"/>
              </a:rPr>
              <a:t>كند، هدفهاى بزرگ را در اختيار انسان مي</a:t>
            </a:r>
            <a:r>
              <a:rPr lang="fa-IR" sz="2000" dirty="0" smtClean="0">
                <a:cs typeface="B Titr" pitchFamily="2" charset="-78"/>
              </a:rPr>
              <a:t> گ</a:t>
            </a:r>
            <a:r>
              <a:rPr lang="ar-SA" sz="2000" dirty="0" smtClean="0">
                <a:cs typeface="B Titr" pitchFamily="2" charset="-78"/>
              </a:rPr>
              <a:t>ذارد و در مد نظر او و نگاه او قرار </a:t>
            </a:r>
            <a:r>
              <a:rPr lang="fa-IR" sz="2000" dirty="0" smtClean="0">
                <a:cs typeface="B Titr" pitchFamily="2" charset="-78"/>
              </a:rPr>
              <a:t> </a:t>
            </a:r>
          </a:p>
          <a:p>
            <a:pPr algn="ctr" rtl="1"/>
            <a:r>
              <a:rPr lang="ar-SA" sz="2000" dirty="0" smtClean="0">
                <a:cs typeface="B Titr" pitchFamily="2" charset="-78"/>
              </a:rPr>
              <a:t>مي</a:t>
            </a:r>
            <a:r>
              <a:rPr lang="fa-IR" sz="2000" dirty="0" smtClean="0">
                <a:cs typeface="B Titr" pitchFamily="2" charset="-78"/>
              </a:rPr>
              <a:t> </a:t>
            </a:r>
            <a:r>
              <a:rPr lang="ar-SA" sz="2000" dirty="0" smtClean="0">
                <a:cs typeface="B Titr" pitchFamily="2" charset="-78"/>
              </a:rPr>
              <a:t>دهد؛ ايمان به خدا. </a:t>
            </a:r>
            <a:endParaRPr lang="en-US" sz="2000" dirty="0" smtClean="0">
              <a:cs typeface="B Titr" pitchFamily="2" charset="-78"/>
            </a:endParaRPr>
          </a:p>
          <a:p>
            <a:pPr algn="ctr" rtl="1"/>
            <a:r>
              <a:rPr lang="ar-SA" sz="2000" dirty="0" smtClean="0">
                <a:solidFill>
                  <a:srgbClr val="FF0000"/>
                </a:solidFill>
                <a:cs typeface="B Titr" pitchFamily="2" charset="-78"/>
              </a:rPr>
              <a:t>بدون اين ايمان</a:t>
            </a:r>
            <a:r>
              <a:rPr lang="ar-SA" sz="2000" dirty="0" smtClean="0">
                <a:cs typeface="B Titr" pitchFamily="2" charset="-78"/>
              </a:rPr>
              <a:t>، انسان يك قالب مادى است. دلها از عشق به خدا و عشق به معنويت و فضيلت، در آنچنان مجموعه‌هائى كه ايمان به خدا ندارند، نميتپد؛ </a:t>
            </a:r>
            <a:r>
              <a:rPr lang="ar-SA" sz="2000" dirty="0" smtClean="0">
                <a:solidFill>
                  <a:srgbClr val="FF0000"/>
                </a:solidFill>
                <a:cs typeface="B Titr" pitchFamily="2" charset="-78"/>
              </a:rPr>
              <a:t>اقتدار هم به معناى حقيقى كلمه به دست نمى‌آيد</a:t>
            </a:r>
            <a:r>
              <a:rPr lang="en-US" sz="2000" dirty="0" smtClean="0">
                <a:cs typeface="B Titr" pitchFamily="2" charset="-78"/>
              </a:rPr>
              <a:t>.</a:t>
            </a:r>
            <a:br>
              <a:rPr lang="en-US" sz="2000" dirty="0" smtClean="0">
                <a:cs typeface="B Titr" pitchFamily="2" charset="-78"/>
              </a:rPr>
            </a:b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048000"/>
            <a:ext cx="8534400" cy="2954655"/>
          </a:xfrm>
          <a:prstGeom prst="rect">
            <a:avLst/>
          </a:prstGeom>
        </p:spPr>
        <p:txBody>
          <a:bodyPr wrap="square">
            <a:spAutoFit/>
          </a:bodyPr>
          <a:lstStyle/>
          <a:p>
            <a:pPr algn="justLow" rtl="1"/>
            <a:r>
              <a:rPr lang="ar-SA" sz="2400" dirty="0" smtClean="0">
                <a:cs typeface="B Titr" pitchFamily="2" charset="-78"/>
              </a:rPr>
              <a:t>اقتدار فقط با داشتن سلاحهاى پيشرفته نيست؛</a:t>
            </a:r>
            <a:endParaRPr lang="en-US" sz="2400" dirty="0" smtClean="0">
              <a:cs typeface="B Titr" pitchFamily="2" charset="-78"/>
            </a:endParaRPr>
          </a:p>
          <a:p>
            <a:pPr algn="justLow" rtl="1"/>
            <a:r>
              <a:rPr lang="ar-SA" dirty="0" smtClean="0">
                <a:cs typeface="B Titr" pitchFamily="2" charset="-78"/>
              </a:rPr>
              <a:t> با داشتن پول و قدرت سياسى و تبليغاتى هم نيست. اگر پول و سلاح پيشرفته و ابزارهاى مخرب مي</a:t>
            </a:r>
            <a:r>
              <a:rPr lang="fa-IR" dirty="0" smtClean="0">
                <a:cs typeface="B Titr" pitchFamily="2" charset="-78"/>
              </a:rPr>
              <a:t> </a:t>
            </a:r>
            <a:r>
              <a:rPr lang="ar-SA" dirty="0" smtClean="0">
                <a:cs typeface="B Titr" pitchFamily="2" charset="-78"/>
              </a:rPr>
              <a:t>توانستند اقتدار حقيقى را براى يك كشور به وجود بياورند، رژيم صهيونيستى در مقابل </a:t>
            </a:r>
            <a:r>
              <a:rPr lang="ar-SA" sz="2400" dirty="0" smtClean="0">
                <a:solidFill>
                  <a:srgbClr val="FF0000"/>
                </a:solidFill>
                <a:cs typeface="B Titr" pitchFamily="2" charset="-78"/>
              </a:rPr>
              <a:t>جوانان مؤمن لبنان در جنگ سى و سه روزه</a:t>
            </a:r>
            <a:r>
              <a:rPr lang="ar-SA" dirty="0" smtClean="0">
                <a:solidFill>
                  <a:srgbClr val="FF0000"/>
                </a:solidFill>
                <a:cs typeface="B Titr" pitchFamily="2" charset="-78"/>
              </a:rPr>
              <a:t> </a:t>
            </a:r>
            <a:r>
              <a:rPr lang="ar-SA" dirty="0" smtClean="0">
                <a:cs typeface="B Titr" pitchFamily="2" charset="-78"/>
              </a:rPr>
              <a:t>و در مقابل </a:t>
            </a:r>
            <a:r>
              <a:rPr lang="ar-SA" sz="2400" dirty="0" smtClean="0">
                <a:solidFill>
                  <a:srgbClr val="FF0000"/>
                </a:solidFill>
                <a:cs typeface="B Titr" pitchFamily="2" charset="-78"/>
              </a:rPr>
              <a:t>جان‌بركفان غزه در جنگ بيست و دو روزه، </a:t>
            </a:r>
            <a:r>
              <a:rPr lang="ar-SA" dirty="0" smtClean="0">
                <a:cs typeface="B Titr" pitchFamily="2" charset="-78"/>
              </a:rPr>
              <a:t>آنجور رسوا و مفتضح نمي</a:t>
            </a:r>
            <a:r>
              <a:rPr lang="fa-IR" dirty="0" smtClean="0">
                <a:cs typeface="B Titr" pitchFamily="2" charset="-78"/>
              </a:rPr>
              <a:t> </a:t>
            </a:r>
            <a:r>
              <a:rPr lang="ar-SA" dirty="0" smtClean="0">
                <a:cs typeface="B Titr" pitchFamily="2" charset="-78"/>
              </a:rPr>
              <a:t>شد. </a:t>
            </a:r>
            <a:endParaRPr lang="en-US" dirty="0" smtClean="0">
              <a:cs typeface="B Titr" pitchFamily="2" charset="-78"/>
            </a:endParaRPr>
          </a:p>
          <a:p>
            <a:pPr algn="justLow" rtl="1"/>
            <a:r>
              <a:rPr lang="ar-SA" dirty="0" smtClean="0">
                <a:cs typeface="B Titr" pitchFamily="2" charset="-78"/>
              </a:rPr>
              <a:t>اگر عناصر مادى قدرت، براى اقتدار حقيقى كافى بود، دولت ايالات متحده در جنگ با </a:t>
            </a:r>
            <a:r>
              <a:rPr lang="ar-SA" dirty="0" smtClean="0">
                <a:solidFill>
                  <a:srgbClr val="0000FF"/>
                </a:solidFill>
                <a:cs typeface="B Titr" pitchFamily="2" charset="-78"/>
              </a:rPr>
              <a:t>مردم محروم و بى‌دفاع افغانستان</a:t>
            </a:r>
            <a:r>
              <a:rPr lang="ar-SA" dirty="0" smtClean="0">
                <a:cs typeface="B Titr" pitchFamily="2" charset="-78"/>
              </a:rPr>
              <a:t>، در اشغال افغانستان، در اشغال </a:t>
            </a:r>
            <a:r>
              <a:rPr lang="ar-SA" dirty="0" smtClean="0">
                <a:solidFill>
                  <a:srgbClr val="0000FF"/>
                </a:solidFill>
                <a:cs typeface="B Titr" pitchFamily="2" charset="-78"/>
              </a:rPr>
              <a:t>عراق </a:t>
            </a:r>
            <a:r>
              <a:rPr lang="ar-SA" dirty="0" smtClean="0">
                <a:cs typeface="B Titr" pitchFamily="2" charset="-78"/>
              </a:rPr>
              <a:t>ناكام نميماند. اينها در مقابل چشم ماست؛ اينها آزمونهاى بسيار مهم و ارزنده‌ى </a:t>
            </a:r>
            <a:r>
              <a:rPr lang="ar-SA" dirty="0" smtClean="0">
                <a:solidFill>
                  <a:srgbClr val="0000FF"/>
                </a:solidFill>
                <a:cs typeface="B Titr" pitchFamily="2" charset="-78"/>
              </a:rPr>
              <a:t>حقائقى</a:t>
            </a:r>
            <a:r>
              <a:rPr lang="ar-SA" dirty="0" smtClean="0">
                <a:cs typeface="B Titr" pitchFamily="2" charset="-78"/>
              </a:rPr>
              <a:t> است كه شنيده‌ايم و خوانده‌ايم و دانسته‌ايم</a:t>
            </a:r>
            <a:r>
              <a:rPr lang="en-US" dirty="0" smtClean="0">
                <a:cs typeface="B Titr" pitchFamily="2" charset="-78"/>
              </a:rPr>
              <a:t>.</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352800"/>
            <a:ext cx="8458200" cy="2246769"/>
          </a:xfrm>
          <a:prstGeom prst="rect">
            <a:avLst/>
          </a:prstGeom>
        </p:spPr>
        <p:txBody>
          <a:bodyPr wrap="square">
            <a:spAutoFit/>
          </a:bodyPr>
          <a:lstStyle/>
          <a:p>
            <a:pPr algn="justLow" rtl="1"/>
            <a:r>
              <a:rPr lang="ar-SA" sz="2800" dirty="0" smtClean="0">
                <a:cs typeface="B Titr" pitchFamily="2" charset="-78"/>
              </a:rPr>
              <a:t>ملتها وقتى </a:t>
            </a:r>
            <a:r>
              <a:rPr lang="ar-SA" sz="2800" dirty="0" smtClean="0">
                <a:solidFill>
                  <a:srgbClr val="0000FF"/>
                </a:solidFill>
                <a:cs typeface="B Titr" pitchFamily="2" charset="-78"/>
              </a:rPr>
              <a:t>با ايمان</a:t>
            </a:r>
            <a:r>
              <a:rPr lang="ar-SA" sz="2800" dirty="0" smtClean="0">
                <a:cs typeface="B Titr" pitchFamily="2" charset="-78"/>
              </a:rPr>
              <a:t>،</a:t>
            </a:r>
            <a:endParaRPr lang="en-US" sz="2800" dirty="0" smtClean="0">
              <a:cs typeface="B Titr" pitchFamily="2" charset="-78"/>
            </a:endParaRPr>
          </a:p>
          <a:p>
            <a:pPr algn="justLow" rtl="1"/>
            <a:r>
              <a:rPr lang="ar-SA" sz="2800" dirty="0" smtClean="0">
                <a:cs typeface="B Titr" pitchFamily="2" charset="-78"/>
              </a:rPr>
              <a:t> </a:t>
            </a:r>
            <a:r>
              <a:rPr lang="ar-SA" sz="2800" dirty="0" smtClean="0">
                <a:solidFill>
                  <a:srgbClr val="FF0000"/>
                </a:solidFill>
                <a:cs typeface="B Titr" pitchFamily="2" charset="-78"/>
              </a:rPr>
              <a:t>با هدفهاى روشن</a:t>
            </a:r>
            <a:r>
              <a:rPr lang="ar-SA" sz="2800" dirty="0" smtClean="0">
                <a:cs typeface="B Titr" pitchFamily="2" charset="-78"/>
              </a:rPr>
              <a:t>، دلهايشان نورانى شد، عزم و اراده‌ى لازم را پيدا مي</a:t>
            </a:r>
            <a:r>
              <a:rPr lang="fa-IR" sz="2800" dirty="0" smtClean="0">
                <a:cs typeface="B Titr" pitchFamily="2" charset="-78"/>
              </a:rPr>
              <a:t> </a:t>
            </a:r>
            <a:r>
              <a:rPr lang="ar-SA" sz="2800" dirty="0" smtClean="0">
                <a:cs typeface="B Titr" pitchFamily="2" charset="-78"/>
              </a:rPr>
              <a:t>كنند</a:t>
            </a:r>
            <a:r>
              <a:rPr lang="en-US" sz="2800" dirty="0" smtClean="0">
                <a:cs typeface="B Titr" pitchFamily="2" charset="-78"/>
              </a:rPr>
              <a:t>.</a:t>
            </a:r>
          </a:p>
          <a:p>
            <a:pPr algn="justLow" rtl="1"/>
            <a:r>
              <a:rPr lang="ar-SA" sz="2800" dirty="0" smtClean="0">
                <a:solidFill>
                  <a:srgbClr val="FF0000"/>
                </a:solidFill>
                <a:cs typeface="B Titr" pitchFamily="2" charset="-78"/>
              </a:rPr>
              <a:t>دست تجاوز </a:t>
            </a:r>
            <a:r>
              <a:rPr lang="ar-SA" sz="2800" dirty="0" smtClean="0">
                <a:cs typeface="B Titr" pitchFamily="2" charset="-78"/>
              </a:rPr>
              <a:t>به جان انسانها و دست تطاول به زندگى انسانها </a:t>
            </a:r>
            <a:r>
              <a:rPr lang="ar-SA" sz="2800" dirty="0" smtClean="0">
                <a:solidFill>
                  <a:srgbClr val="0000FF"/>
                </a:solidFill>
                <a:cs typeface="B Titr" pitchFamily="2" charset="-78"/>
              </a:rPr>
              <a:t>دراز نمي</a:t>
            </a:r>
            <a:r>
              <a:rPr lang="fa-IR" sz="2800" dirty="0" smtClean="0">
                <a:solidFill>
                  <a:srgbClr val="0000FF"/>
                </a:solidFill>
                <a:cs typeface="B Titr" pitchFamily="2" charset="-78"/>
              </a:rPr>
              <a:t> </a:t>
            </a:r>
            <a:r>
              <a:rPr lang="ar-SA" sz="2800" dirty="0" smtClean="0">
                <a:solidFill>
                  <a:srgbClr val="0000FF"/>
                </a:solidFill>
                <a:cs typeface="B Titr" pitchFamily="2" charset="-78"/>
              </a:rPr>
              <a:t>كنند</a:t>
            </a:r>
            <a:r>
              <a:rPr lang="ar-SA" sz="2800" dirty="0" smtClean="0">
                <a:cs typeface="B Titr" pitchFamily="2" charset="-78"/>
              </a:rPr>
              <a:t>. </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600200" y="5943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124200"/>
            <a:ext cx="7772400" cy="2831544"/>
          </a:xfrm>
          <a:prstGeom prst="rect">
            <a:avLst/>
          </a:prstGeom>
        </p:spPr>
        <p:txBody>
          <a:bodyPr wrap="square">
            <a:spAutoFit/>
          </a:bodyPr>
          <a:lstStyle/>
          <a:p>
            <a:pPr algn="r" rtl="1"/>
            <a:r>
              <a:rPr lang="en-US" sz="4000" dirty="0" smtClean="0">
                <a:solidFill>
                  <a:srgbClr val="FF0000"/>
                </a:solidFill>
                <a:cs typeface="B Titr" pitchFamily="2" charset="-78"/>
              </a:rPr>
              <a:t> </a:t>
            </a:r>
            <a:r>
              <a:rPr lang="ar-SA" sz="4000" dirty="0" smtClean="0">
                <a:solidFill>
                  <a:srgbClr val="FF0000"/>
                </a:solidFill>
                <a:cs typeface="B Titr" pitchFamily="2" charset="-78"/>
              </a:rPr>
              <a:t>عزيزان من</a:t>
            </a:r>
            <a:r>
              <a:rPr lang="ar-SA" sz="4000" dirty="0" smtClean="0">
                <a:cs typeface="B Titr" pitchFamily="2" charset="-78"/>
              </a:rPr>
              <a:t>!</a:t>
            </a:r>
            <a:endParaRPr lang="fa-IR" sz="4000" dirty="0" smtClean="0">
              <a:cs typeface="B Titr" pitchFamily="2" charset="-78"/>
            </a:endParaRPr>
          </a:p>
          <a:p>
            <a:pPr algn="justLow" rtl="1"/>
            <a:r>
              <a:rPr lang="ar-SA" dirty="0" smtClean="0">
                <a:solidFill>
                  <a:srgbClr val="0000FF"/>
                </a:solidFill>
                <a:cs typeface="B Titr" pitchFamily="2" charset="-78"/>
              </a:rPr>
              <a:t> </a:t>
            </a:r>
            <a:r>
              <a:rPr lang="ar-SA" sz="2400" dirty="0" smtClean="0">
                <a:solidFill>
                  <a:srgbClr val="0000FF"/>
                </a:solidFill>
                <a:cs typeface="B Titr" pitchFamily="2" charset="-78"/>
              </a:rPr>
              <a:t>انقلاب اسلامى عظيمِ ملت ايران </a:t>
            </a:r>
            <a:r>
              <a:rPr lang="ar-SA" sz="2400" dirty="0" smtClean="0">
                <a:cs typeface="B Titr" pitchFamily="2" charset="-78"/>
              </a:rPr>
              <a:t>يك قيام بزرگ بشرى بر ضد اين وضعيت بود. انقلاب ما فرياد اسلام بود؛ </a:t>
            </a:r>
            <a:r>
              <a:rPr lang="ar-SA" sz="2400" dirty="0" smtClean="0">
                <a:solidFill>
                  <a:srgbClr val="0000FF"/>
                </a:solidFill>
                <a:cs typeface="B Titr" pitchFamily="2" charset="-78"/>
              </a:rPr>
              <a:t>فرياد توحيد </a:t>
            </a:r>
            <a:r>
              <a:rPr lang="ar-SA" sz="2400" dirty="0" smtClean="0">
                <a:cs typeface="B Titr" pitchFamily="2" charset="-78"/>
              </a:rPr>
              <a:t>بود؛ </a:t>
            </a:r>
            <a:r>
              <a:rPr lang="ar-SA" sz="2400" dirty="0" smtClean="0">
                <a:solidFill>
                  <a:srgbClr val="0000FF"/>
                </a:solidFill>
                <a:cs typeface="B Titr" pitchFamily="2" charset="-78"/>
              </a:rPr>
              <a:t>فرياد عدالت </a:t>
            </a:r>
            <a:r>
              <a:rPr lang="ar-SA" sz="2400" dirty="0" smtClean="0">
                <a:cs typeface="B Titr" pitchFamily="2" charset="-78"/>
              </a:rPr>
              <a:t>بود؛ </a:t>
            </a:r>
            <a:r>
              <a:rPr lang="ar-SA" sz="2400" dirty="0" smtClean="0">
                <a:solidFill>
                  <a:srgbClr val="0000FF"/>
                </a:solidFill>
                <a:cs typeface="B Titr" pitchFamily="2" charset="-78"/>
              </a:rPr>
              <a:t>فرياد كرامت </a:t>
            </a:r>
            <a:r>
              <a:rPr lang="ar-SA" sz="2400" dirty="0" smtClean="0">
                <a:cs typeface="B Titr" pitchFamily="2" charset="-78"/>
              </a:rPr>
              <a:t>انسان بود در اين دنياى سرشار از ظلم كه نعمتهاى خدا، هداياى الهى به انسانها، وسيله‏اى قرار ميگيرد براى سركوب انسانها.</a:t>
            </a:r>
            <a:endParaRPr lang="fa-IR" sz="2400" dirty="0" smtClean="0">
              <a:cs typeface="B Titr" pitchFamily="2" charset="-78"/>
            </a:endParaRPr>
          </a:p>
          <a:p>
            <a:pPr algn="justLow" rtl="1"/>
            <a:r>
              <a:rPr lang="ar-SA" sz="2400" dirty="0" smtClean="0">
                <a:cs typeface="B Titr" pitchFamily="2" charset="-78"/>
              </a:rPr>
              <a:t> </a:t>
            </a:r>
            <a:r>
              <a:rPr lang="ar-SA" sz="2400" dirty="0" smtClean="0">
                <a:solidFill>
                  <a:srgbClr val="7030A0"/>
                </a:solidFill>
                <a:cs typeface="B Titr" pitchFamily="2" charset="-78"/>
              </a:rPr>
              <a:t>انقلاب در مقابل يك چنين وضيعتى به وجود آمد</a:t>
            </a:r>
            <a:r>
              <a:rPr lang="en-US" sz="2400" dirty="0" smtClean="0">
                <a:solidFill>
                  <a:srgbClr val="7030A0"/>
                </a:solidFill>
                <a:cs typeface="B Titr" pitchFamily="2" charset="-78"/>
              </a:rPr>
              <a:t>.</a:t>
            </a:r>
            <a:r>
              <a:rPr lang="en-US" dirty="0" smtClean="0">
                <a:solidFill>
                  <a:srgbClr val="7030A0"/>
                </a:solidFill>
                <a:cs typeface="B Titr" pitchFamily="2" charset="-78"/>
              </a:rPr>
              <a:t/>
            </a:r>
            <a:br>
              <a:rPr lang="en-US" dirty="0" smtClean="0">
                <a:solidFill>
                  <a:srgbClr val="7030A0"/>
                </a:solidFill>
                <a:cs typeface="B Titr" pitchFamily="2" charset="-78"/>
              </a:rPr>
            </a:br>
            <a:endParaRPr lang="en-US" dirty="0">
              <a:solidFill>
                <a:srgbClr val="7030A0"/>
              </a:solidFill>
              <a:cs typeface="B Tit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85800" y="3048000"/>
            <a:ext cx="8001000" cy="3046988"/>
          </a:xfrm>
          <a:prstGeom prst="rect">
            <a:avLst/>
          </a:prstGeom>
        </p:spPr>
        <p:txBody>
          <a:bodyPr wrap="square">
            <a:spAutoFit/>
          </a:bodyPr>
          <a:lstStyle/>
          <a:p>
            <a:pPr algn="r" rtl="1"/>
            <a:r>
              <a:rPr lang="ar-SA" sz="2400" dirty="0" smtClean="0">
                <a:solidFill>
                  <a:srgbClr val="0000FF"/>
                </a:solidFill>
                <a:cs typeface="B Titr" pitchFamily="2" charset="-78"/>
              </a:rPr>
              <a:t>عزيزان من! </a:t>
            </a:r>
            <a:r>
              <a:rPr lang="ar-SA" sz="2400" dirty="0" smtClean="0">
                <a:solidFill>
                  <a:srgbClr val="FF0000"/>
                </a:solidFill>
                <a:cs typeface="B Titr" pitchFamily="2" charset="-78"/>
              </a:rPr>
              <a:t>شما جوانان،</a:t>
            </a:r>
            <a:endParaRPr lang="en-US" sz="2400" dirty="0" smtClean="0">
              <a:solidFill>
                <a:srgbClr val="FF0000"/>
              </a:solidFill>
              <a:cs typeface="B Titr" pitchFamily="2" charset="-78"/>
            </a:endParaRPr>
          </a:p>
          <a:p>
            <a:pPr algn="ctr" rtl="1"/>
            <a:r>
              <a:rPr lang="ar-SA" sz="2400" dirty="0" smtClean="0">
                <a:solidFill>
                  <a:srgbClr val="0000FF"/>
                </a:solidFill>
                <a:cs typeface="B Titr" pitchFamily="2" charset="-78"/>
              </a:rPr>
              <a:t> پيشاهنگان و پيشگامان حركت به سوى چنين دنيائى هستيد.</a:t>
            </a:r>
            <a:endParaRPr lang="en-US" sz="2400" dirty="0" smtClean="0">
              <a:solidFill>
                <a:srgbClr val="0000FF"/>
              </a:solidFill>
              <a:cs typeface="B Titr" pitchFamily="2" charset="-78"/>
            </a:endParaRPr>
          </a:p>
          <a:p>
            <a:pPr algn="justLow" rtl="1"/>
            <a:r>
              <a:rPr lang="ar-SA" sz="2400" dirty="0" smtClean="0">
                <a:cs typeface="B Titr" pitchFamily="2" charset="-78"/>
              </a:rPr>
              <a:t> </a:t>
            </a:r>
            <a:r>
              <a:rPr lang="ar-SA" sz="2400" dirty="0" smtClean="0">
                <a:solidFill>
                  <a:srgbClr val="7030A0"/>
                </a:solidFill>
                <a:cs typeface="B Titr" pitchFamily="2" charset="-78"/>
              </a:rPr>
              <a:t>شما در نيروهاى مسلح </a:t>
            </a:r>
            <a:r>
              <a:rPr lang="ar-SA" dirty="0" smtClean="0">
                <a:cs typeface="B Titr" pitchFamily="2" charset="-78"/>
              </a:rPr>
              <a:t>و </a:t>
            </a:r>
            <a:r>
              <a:rPr lang="ar-SA" sz="2400" dirty="0" smtClean="0">
                <a:solidFill>
                  <a:srgbClr val="7030A0"/>
                </a:solidFill>
                <a:cs typeface="B Titr" pitchFamily="2" charset="-78"/>
              </a:rPr>
              <a:t>جوانان عزيز ما </a:t>
            </a:r>
            <a:r>
              <a:rPr lang="ar-SA" dirty="0" smtClean="0">
                <a:cs typeface="B Titr" pitchFamily="2" charset="-78"/>
              </a:rPr>
              <a:t>در بخشهاى مختلف اين كشور، پيشگامان اين حركتيد. جمهورى اسلامى ايران اين پيام نو، اين پيام روشن، اين پيام صلح و سعادت را براى جهان امروز و فردا دارد</a:t>
            </a:r>
            <a:r>
              <a:rPr lang="en-US" dirty="0" smtClean="0">
                <a:cs typeface="B Titr" pitchFamily="2" charset="-78"/>
              </a:rPr>
              <a:t>.</a:t>
            </a:r>
          </a:p>
          <a:p>
            <a:pPr algn="justLow" rtl="1"/>
            <a:r>
              <a:rPr lang="ar-SA" sz="2400" dirty="0" smtClean="0">
                <a:solidFill>
                  <a:srgbClr val="FF0000"/>
                </a:solidFill>
                <a:cs typeface="B Titr" pitchFamily="2" charset="-78"/>
              </a:rPr>
              <a:t>فردا مال شماست</a:t>
            </a:r>
            <a:r>
              <a:rPr lang="ar-SA" sz="2400" dirty="0" smtClean="0">
                <a:cs typeface="B Titr" pitchFamily="2" charset="-78"/>
              </a:rPr>
              <a:t>،</a:t>
            </a:r>
            <a:r>
              <a:rPr lang="ar-SA" sz="2400" dirty="0" smtClean="0">
                <a:solidFill>
                  <a:srgbClr val="FF0000"/>
                </a:solidFill>
                <a:cs typeface="B Titr" pitchFamily="2" charset="-78"/>
              </a:rPr>
              <a:t> تلاش كنيد</a:t>
            </a:r>
            <a:r>
              <a:rPr lang="ar-SA" sz="2400" dirty="0" smtClean="0">
                <a:cs typeface="B Titr" pitchFamily="2" charset="-78"/>
              </a:rPr>
              <a:t>. </a:t>
            </a:r>
            <a:r>
              <a:rPr lang="ar-SA" sz="2000" dirty="0" smtClean="0">
                <a:cs typeface="B Titr" pitchFamily="2" charset="-78"/>
              </a:rPr>
              <a:t>با عزم راسخ، با نيت درست، با به ميدان آوردن همه‌ى ظرفيت وجودى خود، آن هسته‌ى مستحكم را به وجود بياوريد، توسعه بدهيد تا بتوانيد به معناى واقعى كلمه سربازان و پيشگامان و پيشاهنگان اين حركت باشيد</a:t>
            </a:r>
            <a:r>
              <a:rPr lang="en-US" sz="2000" dirty="0" smtClean="0">
                <a:cs typeface="B Titr" pitchFamily="2" charset="-78"/>
              </a:rPr>
              <a:t>.</a:t>
            </a:r>
            <a:br>
              <a:rPr lang="en-US" sz="2000" dirty="0" smtClean="0">
                <a:cs typeface="B Titr" pitchFamily="2" charset="-78"/>
              </a:rPr>
            </a:b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20" name="Rectangle 19"/>
          <p:cNvSpPr/>
          <p:nvPr/>
        </p:nvSpPr>
        <p:spPr>
          <a:xfrm>
            <a:off x="685800" y="3068780"/>
            <a:ext cx="7924800" cy="3108543"/>
          </a:xfrm>
          <a:prstGeom prst="rect">
            <a:avLst/>
          </a:prstGeom>
        </p:spPr>
        <p:txBody>
          <a:bodyPr wrap="square">
            <a:spAutoFit/>
          </a:bodyPr>
          <a:lstStyle/>
          <a:p>
            <a:pPr algn="justLow" rtl="1"/>
            <a:r>
              <a:rPr lang="ar-SA" sz="2400" dirty="0" smtClean="0">
                <a:solidFill>
                  <a:srgbClr val="FF0000"/>
                </a:solidFill>
                <a:cs typeface="B Titr" pitchFamily="2" charset="-78"/>
              </a:rPr>
              <a:t>امروز نيروهاى مسلح </a:t>
            </a:r>
            <a:r>
              <a:rPr lang="ar-SA" sz="2400" dirty="0" smtClean="0">
                <a:cs typeface="B Titr" pitchFamily="2" charset="-78"/>
              </a:rPr>
              <a:t>به توفيق الهى در جمهورى اسلامى ايران امتيازات بزرگى دارند،</a:t>
            </a:r>
            <a:endParaRPr lang="en-US" sz="2400" dirty="0" smtClean="0">
              <a:cs typeface="B Titr" pitchFamily="2" charset="-78"/>
            </a:endParaRPr>
          </a:p>
          <a:p>
            <a:pPr algn="justLow" rtl="1"/>
            <a:r>
              <a:rPr lang="ar-SA" sz="2400" dirty="0" smtClean="0">
                <a:cs typeface="B Titr" pitchFamily="2" charset="-78"/>
              </a:rPr>
              <a:t> </a:t>
            </a:r>
            <a:r>
              <a:rPr lang="ar-SA" sz="2400" dirty="0" smtClean="0">
                <a:solidFill>
                  <a:srgbClr val="FF0000"/>
                </a:solidFill>
                <a:cs typeface="B Titr" pitchFamily="2" charset="-78"/>
              </a:rPr>
              <a:t>امتيازات برجسته و كم‌نظيرى دارند</a:t>
            </a:r>
            <a:r>
              <a:rPr lang="ar-SA" sz="2400" dirty="0" smtClean="0">
                <a:cs typeface="B Titr" pitchFamily="2" charset="-78"/>
              </a:rPr>
              <a:t>. </a:t>
            </a:r>
            <a:r>
              <a:rPr lang="ar-SA" sz="2400" dirty="0" smtClean="0">
                <a:solidFill>
                  <a:srgbClr val="0000FF"/>
                </a:solidFill>
                <a:cs typeface="B Titr" pitchFamily="2" charset="-78"/>
              </a:rPr>
              <a:t>اين امتيازات را روزبه‌روز در خودتان افزايش بدهيد</a:t>
            </a:r>
            <a:r>
              <a:rPr lang="ar-SA" sz="2400" dirty="0" smtClean="0">
                <a:cs typeface="B Titr" pitchFamily="2" charset="-78"/>
              </a:rPr>
              <a:t>.</a:t>
            </a:r>
            <a:endParaRPr lang="en-US" sz="2400" dirty="0" smtClean="0">
              <a:cs typeface="B Titr" pitchFamily="2" charset="-78"/>
            </a:endParaRPr>
          </a:p>
          <a:p>
            <a:pPr algn="ctr" rtl="1"/>
            <a:r>
              <a:rPr lang="ar-SA" sz="2400" dirty="0" smtClean="0">
                <a:solidFill>
                  <a:srgbClr val="7030A0"/>
                </a:solidFill>
                <a:cs typeface="B Titr" pitchFamily="2" charset="-78"/>
              </a:rPr>
              <a:t> پژوهش </a:t>
            </a:r>
            <a:r>
              <a:rPr lang="ar-SA" sz="2400" dirty="0" smtClean="0">
                <a:cs typeface="B Titr" pitchFamily="2" charset="-78"/>
              </a:rPr>
              <a:t>و </a:t>
            </a:r>
            <a:r>
              <a:rPr lang="ar-SA" sz="2400" dirty="0" smtClean="0">
                <a:solidFill>
                  <a:srgbClr val="7030A0"/>
                </a:solidFill>
                <a:cs typeface="B Titr" pitchFamily="2" charset="-78"/>
              </a:rPr>
              <a:t>دانش </a:t>
            </a:r>
            <a:r>
              <a:rPr lang="ar-SA" sz="2400" dirty="0" smtClean="0">
                <a:cs typeface="B Titr" pitchFamily="2" charset="-78"/>
              </a:rPr>
              <a:t>و </a:t>
            </a:r>
            <a:r>
              <a:rPr lang="ar-SA" sz="2400" dirty="0" smtClean="0">
                <a:solidFill>
                  <a:srgbClr val="7030A0"/>
                </a:solidFill>
                <a:cs typeface="B Titr" pitchFamily="2" charset="-78"/>
              </a:rPr>
              <a:t>يادگيرى</a:t>
            </a:r>
            <a:r>
              <a:rPr lang="ar-SA" sz="2400" dirty="0" smtClean="0">
                <a:cs typeface="B Titr" pitchFamily="2" charset="-78"/>
              </a:rPr>
              <a:t> را </a:t>
            </a:r>
            <a:r>
              <a:rPr lang="ar-SA" sz="2400" dirty="0" smtClean="0">
                <a:solidFill>
                  <a:srgbClr val="FF0000"/>
                </a:solidFill>
                <a:cs typeface="B Titr" pitchFamily="2" charset="-78"/>
              </a:rPr>
              <a:t>جدى بگيريد</a:t>
            </a:r>
            <a:r>
              <a:rPr lang="ar-SA" sz="2400" dirty="0" smtClean="0">
                <a:cs typeface="B Titr" pitchFamily="2" charset="-78"/>
              </a:rPr>
              <a:t>. </a:t>
            </a:r>
            <a:endParaRPr lang="en-US" sz="2400" dirty="0" smtClean="0">
              <a:cs typeface="B Titr" pitchFamily="2" charset="-78"/>
            </a:endParaRPr>
          </a:p>
          <a:p>
            <a:pPr algn="justLow" rtl="1"/>
            <a:r>
              <a:rPr lang="ar-SA" sz="2400" dirty="0" smtClean="0">
                <a:solidFill>
                  <a:schemeClr val="accent3">
                    <a:lumMod val="50000"/>
                  </a:schemeClr>
                </a:solidFill>
                <a:cs typeface="B Titr" pitchFamily="2" charset="-78"/>
              </a:rPr>
              <a:t>دوران جوانى </a:t>
            </a:r>
            <a:r>
              <a:rPr lang="ar-SA" sz="2400" dirty="0" smtClean="0">
                <a:cs typeface="B Titr" pitchFamily="2" charset="-78"/>
              </a:rPr>
              <a:t>را براى بروز استعدادهاى گوناگونى كه خداى متعال در وجود شما نهاده است، </a:t>
            </a:r>
            <a:r>
              <a:rPr lang="ar-SA" sz="2400" dirty="0" smtClean="0">
                <a:solidFill>
                  <a:srgbClr val="FF0000"/>
                </a:solidFill>
                <a:cs typeface="B Titr" pitchFamily="2" charset="-78"/>
              </a:rPr>
              <a:t>مغتنم بشمريد</a:t>
            </a:r>
            <a:r>
              <a:rPr lang="ar-SA" sz="2400" dirty="0" smtClean="0">
                <a:cs typeface="B Titr" pitchFamily="2" charset="-78"/>
              </a:rPr>
              <a:t>. </a:t>
            </a:r>
            <a:r>
              <a:rPr lang="ar-SA" sz="2400" dirty="0" smtClean="0">
                <a:solidFill>
                  <a:srgbClr val="0000FF"/>
                </a:solidFill>
                <a:cs typeface="B Titr" pitchFamily="2" charset="-78"/>
              </a:rPr>
              <a:t>امكان خدمت را به اين كشور، اين ملت، با اين هدفهاى والا و روشن، قدر بدانيد</a:t>
            </a:r>
            <a:r>
              <a:rPr lang="ar-SA" sz="2400" dirty="0" smtClean="0">
                <a:cs typeface="B Titr" pitchFamily="2" charset="-78"/>
              </a:rPr>
              <a:t>. </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581400"/>
            <a:ext cx="8458200" cy="2431435"/>
          </a:xfrm>
          <a:prstGeom prst="rect">
            <a:avLst/>
          </a:prstGeom>
        </p:spPr>
        <p:txBody>
          <a:bodyPr wrap="square">
            <a:spAutoFit/>
          </a:bodyPr>
          <a:lstStyle/>
          <a:p>
            <a:pPr algn="r" rtl="1"/>
            <a:r>
              <a:rPr lang="ar-SA" sz="2800" dirty="0" smtClean="0">
                <a:solidFill>
                  <a:srgbClr val="0000FF"/>
                </a:solidFill>
                <a:cs typeface="B Titr" pitchFamily="2" charset="-78"/>
              </a:rPr>
              <a:t>حضور در صف مقدم دفاع </a:t>
            </a:r>
            <a:r>
              <a:rPr lang="ar-SA" sz="2800" dirty="0" smtClean="0">
                <a:cs typeface="B Titr" pitchFamily="2" charset="-78"/>
              </a:rPr>
              <a:t>و </a:t>
            </a:r>
            <a:r>
              <a:rPr lang="ar-SA" sz="2800" dirty="0" smtClean="0">
                <a:solidFill>
                  <a:srgbClr val="FF0000"/>
                </a:solidFill>
                <a:cs typeface="B Titr" pitchFamily="2" charset="-78"/>
              </a:rPr>
              <a:t>خدمت به يك چنين كشورى</a:t>
            </a:r>
            <a:r>
              <a:rPr lang="ar-SA" sz="2800" dirty="0" smtClean="0">
                <a:cs typeface="B Titr" pitchFamily="2" charset="-78"/>
              </a:rPr>
              <a:t>، يك چنين ملتى، </a:t>
            </a:r>
            <a:r>
              <a:rPr lang="ar-SA" sz="2800" dirty="0" smtClean="0">
                <a:solidFill>
                  <a:srgbClr val="7030A0"/>
                </a:solidFill>
                <a:cs typeface="B Titr" pitchFamily="2" charset="-78"/>
              </a:rPr>
              <a:t>به يك چنين نظامى افتخار بزرگى است</a:t>
            </a:r>
            <a:r>
              <a:rPr lang="ar-SA" sz="2800" dirty="0" smtClean="0">
                <a:cs typeface="B Titr" pitchFamily="2" charset="-78"/>
              </a:rPr>
              <a:t>.</a:t>
            </a:r>
            <a:endParaRPr lang="en-US" sz="2800" dirty="0" smtClean="0">
              <a:cs typeface="B Titr" pitchFamily="2" charset="-78"/>
            </a:endParaRPr>
          </a:p>
          <a:p>
            <a:pPr algn="r" rtl="1"/>
            <a:r>
              <a:rPr lang="ar-SA" sz="2800" dirty="0" smtClean="0">
                <a:cs typeface="B Titr" pitchFamily="2" charset="-78"/>
              </a:rPr>
              <a:t> </a:t>
            </a:r>
            <a:r>
              <a:rPr lang="ar-SA" sz="2800" dirty="0" smtClean="0">
                <a:solidFill>
                  <a:srgbClr val="0000FF"/>
                </a:solidFill>
                <a:cs typeface="B Titr" pitchFamily="2" charset="-78"/>
              </a:rPr>
              <a:t>اين افتخار امروز در اختيار ما</a:t>
            </a:r>
            <a:r>
              <a:rPr lang="ar-SA" sz="2800" dirty="0" smtClean="0">
                <a:cs typeface="B Titr" pitchFamily="2" charset="-78"/>
              </a:rPr>
              <a:t>، نسلهاى پى در پىِ برخاسته و نشأت گرفته‌ى در انقلاب اسلامى قرار گرفته؛ </a:t>
            </a:r>
            <a:r>
              <a:rPr lang="ar-SA" sz="3200" dirty="0" smtClean="0">
                <a:solidFill>
                  <a:srgbClr val="0000FF"/>
                </a:solidFill>
                <a:cs typeface="B Titr" pitchFamily="2" charset="-78"/>
              </a:rPr>
              <a:t>اين را مغتنم بشمريد</a:t>
            </a:r>
            <a:r>
              <a:rPr lang="en-US" sz="2800" dirty="0" smtClean="0">
                <a:cs typeface="B Titr" pitchFamily="2" charset="-78"/>
              </a:rPr>
              <a:t>.</a:t>
            </a:r>
            <a:br>
              <a:rPr lang="en-US" sz="2800" dirty="0" smtClean="0">
                <a:cs typeface="B Titr" pitchFamily="2" charset="-78"/>
              </a:rPr>
            </a:b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04800" y="3352800"/>
            <a:ext cx="8610600" cy="2369880"/>
          </a:xfrm>
          <a:prstGeom prst="rect">
            <a:avLst/>
          </a:prstGeom>
        </p:spPr>
        <p:txBody>
          <a:bodyPr wrap="square">
            <a:spAutoFit/>
          </a:bodyPr>
          <a:lstStyle/>
          <a:p>
            <a:pPr algn="ctr" rtl="1"/>
            <a:r>
              <a:rPr lang="ar-SA" sz="2800" dirty="0" smtClean="0">
                <a:cs typeface="B Titr" pitchFamily="2" charset="-78"/>
              </a:rPr>
              <a:t>ما در </a:t>
            </a:r>
            <a:r>
              <a:rPr lang="ar-SA" sz="2800" dirty="0" smtClean="0">
                <a:solidFill>
                  <a:srgbClr val="0000FF"/>
                </a:solidFill>
                <a:cs typeface="B Titr" pitchFamily="2" charset="-78"/>
              </a:rPr>
              <a:t>دوران سى ساله‌ى جمهورى اسلامى </a:t>
            </a:r>
            <a:r>
              <a:rPr lang="ar-SA" sz="2800" dirty="0" smtClean="0">
                <a:solidFill>
                  <a:srgbClr val="FF0000"/>
                </a:solidFill>
                <a:cs typeface="B Titr" pitchFamily="2" charset="-78"/>
              </a:rPr>
              <a:t>از صفر شروع كرديم </a:t>
            </a:r>
            <a:endParaRPr lang="en-US" sz="2800" dirty="0" smtClean="0">
              <a:solidFill>
                <a:srgbClr val="FF0000"/>
              </a:solidFill>
              <a:cs typeface="B Titr" pitchFamily="2" charset="-78"/>
            </a:endParaRPr>
          </a:p>
          <a:p>
            <a:pPr algn="ctr" rtl="1"/>
            <a:r>
              <a:rPr lang="ar-SA" sz="2800" dirty="0" smtClean="0">
                <a:cs typeface="B Titr" pitchFamily="2" charset="-78"/>
              </a:rPr>
              <a:t>و به جاهاى بسيار پيشرفته‌اى رسيديم، ولى </a:t>
            </a:r>
            <a:r>
              <a:rPr lang="ar-SA" sz="2800" dirty="0" smtClean="0">
                <a:solidFill>
                  <a:srgbClr val="7030A0"/>
                </a:solidFill>
                <a:cs typeface="B Titr" pitchFamily="2" charset="-78"/>
              </a:rPr>
              <a:t>قانع نيستيم </a:t>
            </a:r>
            <a:r>
              <a:rPr lang="ar-SA" sz="2800" dirty="0" smtClean="0">
                <a:cs typeface="B Titr" pitchFamily="2" charset="-78"/>
              </a:rPr>
              <a:t>به آنچه رسيديم. </a:t>
            </a:r>
            <a:endParaRPr lang="en-US" sz="2800" dirty="0" smtClean="0">
              <a:cs typeface="B Titr" pitchFamily="2" charset="-78"/>
            </a:endParaRPr>
          </a:p>
          <a:p>
            <a:pPr algn="ctr" rtl="1"/>
            <a:r>
              <a:rPr lang="ar-SA" sz="2800" dirty="0" smtClean="0">
                <a:cs typeface="B Titr" pitchFamily="2" charset="-78"/>
              </a:rPr>
              <a:t>اما آنچه رسيديم، </a:t>
            </a:r>
            <a:r>
              <a:rPr lang="ar-SA" sz="3600" dirty="0" smtClean="0">
                <a:solidFill>
                  <a:srgbClr val="7030A0"/>
                </a:solidFill>
                <a:cs typeface="B Titr" pitchFamily="2" charset="-78"/>
              </a:rPr>
              <a:t>قابل مقايسه نيست </a:t>
            </a:r>
            <a:r>
              <a:rPr lang="ar-SA" sz="2800" dirty="0" smtClean="0">
                <a:cs typeface="B Titr" pitchFamily="2" charset="-78"/>
              </a:rPr>
              <a:t>با آن نقطه‌اى كه در آن قرار داشتيم. </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276600"/>
            <a:ext cx="7696200" cy="3231654"/>
          </a:xfrm>
          <a:prstGeom prst="rect">
            <a:avLst/>
          </a:prstGeom>
        </p:spPr>
        <p:txBody>
          <a:bodyPr wrap="square">
            <a:spAutoFit/>
          </a:bodyPr>
          <a:lstStyle/>
          <a:p>
            <a:pPr algn="r" rtl="1"/>
            <a:r>
              <a:rPr lang="ar-SA" sz="2400" dirty="0" smtClean="0">
                <a:solidFill>
                  <a:srgbClr val="0000FF"/>
                </a:solidFill>
                <a:cs typeface="B Titr" pitchFamily="2" charset="-78"/>
              </a:rPr>
              <a:t>من از روز اول در نيروهاى مسلح حضور داشتم</a:t>
            </a:r>
            <a:r>
              <a:rPr lang="ar-SA" sz="2400" dirty="0" smtClean="0">
                <a:cs typeface="B Titr" pitchFamily="2" charset="-78"/>
              </a:rPr>
              <a:t>؛ </a:t>
            </a:r>
            <a:endParaRPr lang="en-US" sz="2400" dirty="0" smtClean="0">
              <a:cs typeface="B Titr" pitchFamily="2" charset="-78"/>
            </a:endParaRPr>
          </a:p>
          <a:p>
            <a:pPr algn="r" rtl="1"/>
            <a:r>
              <a:rPr lang="ar-SA" dirty="0" smtClean="0">
                <a:cs typeface="B Titr" pitchFamily="2" charset="-78"/>
              </a:rPr>
              <a:t>ارتش را، وزارت دفاع را، امكانات را، </a:t>
            </a:r>
            <a:r>
              <a:rPr lang="ar-SA" sz="2400" dirty="0" smtClean="0">
                <a:solidFill>
                  <a:srgbClr val="FF0000"/>
                </a:solidFill>
                <a:cs typeface="B Titr" pitchFamily="2" charset="-78"/>
              </a:rPr>
              <a:t>سپاه را</a:t>
            </a:r>
            <a:r>
              <a:rPr lang="ar-SA" dirty="0" smtClean="0">
                <a:cs typeface="B Titr" pitchFamily="2" charset="-78"/>
              </a:rPr>
              <a:t>، نيروهاى انتظامى را با همه‌ى محتواشان، با همه‌ى ظرفيتشان، از نزديك لمس كرده‌ام.</a:t>
            </a:r>
            <a:endParaRPr lang="en-US" dirty="0" smtClean="0">
              <a:cs typeface="B Titr" pitchFamily="2" charset="-78"/>
            </a:endParaRPr>
          </a:p>
          <a:p>
            <a:pPr algn="r" rtl="1"/>
            <a:r>
              <a:rPr lang="ar-SA" dirty="0" smtClean="0">
                <a:cs typeface="B Titr" pitchFamily="2" charset="-78"/>
              </a:rPr>
              <a:t> </a:t>
            </a:r>
            <a:r>
              <a:rPr lang="ar-SA" sz="2400" dirty="0" smtClean="0">
                <a:solidFill>
                  <a:srgbClr val="7030A0"/>
                </a:solidFill>
                <a:cs typeface="B Titr" pitchFamily="2" charset="-78"/>
              </a:rPr>
              <a:t>امروز شما جوانان عزيز در قله‌اى قرار داريد </a:t>
            </a:r>
            <a:r>
              <a:rPr lang="ar-SA" dirty="0" smtClean="0">
                <a:cs typeface="B Titr" pitchFamily="2" charset="-78"/>
              </a:rPr>
              <a:t>كه آن روز حتّى با اشاره‌ى انگشت هم نمي</a:t>
            </a:r>
            <a:r>
              <a:rPr lang="fa-IR" dirty="0" smtClean="0">
                <a:cs typeface="B Titr" pitchFamily="2" charset="-78"/>
              </a:rPr>
              <a:t> </a:t>
            </a:r>
            <a:r>
              <a:rPr lang="ar-SA" dirty="0" smtClean="0">
                <a:cs typeface="B Titr" pitchFamily="2" charset="-78"/>
              </a:rPr>
              <a:t>شد آن را نشان داد و هيچ كس باور نمي</a:t>
            </a:r>
            <a:r>
              <a:rPr lang="fa-IR" dirty="0" smtClean="0">
                <a:cs typeface="B Titr" pitchFamily="2" charset="-78"/>
              </a:rPr>
              <a:t> </a:t>
            </a:r>
            <a:r>
              <a:rPr lang="ar-SA" dirty="0" smtClean="0">
                <a:cs typeface="B Titr" pitchFamily="2" charset="-78"/>
              </a:rPr>
              <a:t>كرد</a:t>
            </a:r>
            <a:r>
              <a:rPr lang="en-US" dirty="0" smtClean="0">
                <a:cs typeface="B Titr" pitchFamily="2" charset="-78"/>
              </a:rPr>
              <a:t>.</a:t>
            </a:r>
          </a:p>
          <a:p>
            <a:pPr algn="r" rtl="1"/>
            <a:r>
              <a:rPr lang="ar-SA" sz="2400" dirty="0" smtClean="0">
                <a:solidFill>
                  <a:srgbClr val="FF0000"/>
                </a:solidFill>
                <a:cs typeface="B Titr" pitchFamily="2" charset="-78"/>
              </a:rPr>
              <a:t>اقتدار علمى</a:t>
            </a:r>
            <a:r>
              <a:rPr lang="ar-SA" sz="2400" dirty="0" smtClean="0">
                <a:cs typeface="B Titr" pitchFamily="2" charset="-78"/>
              </a:rPr>
              <a:t>، </a:t>
            </a:r>
            <a:r>
              <a:rPr lang="ar-SA" sz="2400" dirty="0" smtClean="0">
                <a:solidFill>
                  <a:srgbClr val="FF0000"/>
                </a:solidFill>
                <a:cs typeface="B Titr" pitchFamily="2" charset="-78"/>
              </a:rPr>
              <a:t>اقتدار تسليحاتى</a:t>
            </a:r>
            <a:r>
              <a:rPr lang="ar-SA" sz="2400" dirty="0" smtClean="0">
                <a:cs typeface="B Titr" pitchFamily="2" charset="-78"/>
              </a:rPr>
              <a:t>، </a:t>
            </a:r>
            <a:r>
              <a:rPr lang="ar-SA" sz="2400" dirty="0" smtClean="0">
                <a:solidFill>
                  <a:srgbClr val="FF0000"/>
                </a:solidFill>
                <a:cs typeface="B Titr" pitchFamily="2" charset="-78"/>
              </a:rPr>
              <a:t>خودباورى</a:t>
            </a:r>
            <a:r>
              <a:rPr lang="ar-SA" sz="2400" dirty="0" smtClean="0">
                <a:cs typeface="B Titr" pitchFamily="2" charset="-78"/>
              </a:rPr>
              <a:t>، </a:t>
            </a:r>
            <a:r>
              <a:rPr lang="ar-SA" sz="2400" dirty="0" smtClean="0">
                <a:solidFill>
                  <a:srgbClr val="FF0000"/>
                </a:solidFill>
                <a:cs typeface="B Titr" pitchFamily="2" charset="-78"/>
              </a:rPr>
              <a:t>اعتماد به نفس</a:t>
            </a:r>
            <a:r>
              <a:rPr lang="ar-SA" sz="2400" dirty="0" smtClean="0">
                <a:cs typeface="B Titr" pitchFamily="2" charset="-78"/>
              </a:rPr>
              <a:t>، </a:t>
            </a:r>
            <a:r>
              <a:rPr lang="ar-SA" sz="2400" dirty="0" smtClean="0">
                <a:solidFill>
                  <a:srgbClr val="FF0000"/>
                </a:solidFill>
                <a:cs typeface="B Titr" pitchFamily="2" charset="-78"/>
              </a:rPr>
              <a:t>انسجام</a:t>
            </a:r>
            <a:r>
              <a:rPr lang="ar-SA" sz="2400" dirty="0" smtClean="0">
                <a:cs typeface="B Titr" pitchFamily="2" charset="-78"/>
              </a:rPr>
              <a:t>، </a:t>
            </a:r>
            <a:r>
              <a:rPr lang="ar-SA" sz="2400" dirty="0" smtClean="0">
                <a:solidFill>
                  <a:srgbClr val="FF0000"/>
                </a:solidFill>
                <a:cs typeface="B Titr" pitchFamily="2" charset="-78"/>
              </a:rPr>
              <a:t>پيشرفت</a:t>
            </a:r>
            <a:r>
              <a:rPr lang="ar-SA" sz="2400" dirty="0" smtClean="0">
                <a:cs typeface="B Titr" pitchFamily="2" charset="-78"/>
              </a:rPr>
              <a:t>، در بخشهاى مختلف. </a:t>
            </a:r>
            <a:r>
              <a:rPr lang="en-US" sz="2400" dirty="0" smtClean="0">
                <a:cs typeface="B Titr" pitchFamily="2" charset="-78"/>
              </a:rPr>
              <a:t/>
            </a:r>
            <a:br>
              <a:rPr lang="en-US" sz="2400" dirty="0" smtClean="0">
                <a:cs typeface="B Titr" pitchFamily="2" charset="-78"/>
              </a:rPr>
            </a:br>
            <a:r>
              <a:rPr lang="en-US" sz="2400" dirty="0" smtClean="0">
                <a:cs typeface="B Titr" pitchFamily="2" charset="-78"/>
              </a:rPr>
              <a:t/>
            </a:r>
            <a:br>
              <a:rPr lang="en-US" sz="2400" dirty="0" smtClean="0">
                <a:cs typeface="B Titr" pitchFamily="2" charset="-78"/>
              </a:rPr>
            </a:b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20" name="Rectangle 19"/>
          <p:cNvSpPr/>
          <p:nvPr/>
        </p:nvSpPr>
        <p:spPr>
          <a:xfrm>
            <a:off x="381000" y="3276600"/>
            <a:ext cx="8458200" cy="2585323"/>
          </a:xfrm>
          <a:prstGeom prst="rect">
            <a:avLst/>
          </a:prstGeom>
        </p:spPr>
        <p:txBody>
          <a:bodyPr wrap="square">
            <a:spAutoFit/>
          </a:bodyPr>
          <a:lstStyle/>
          <a:p>
            <a:pPr algn="justLow" rtl="1"/>
            <a:r>
              <a:rPr lang="ar-SA" sz="2400" dirty="0" smtClean="0">
                <a:cs typeface="B Titr" pitchFamily="2" charset="-78"/>
              </a:rPr>
              <a:t>اين اقتدار ملى عظيم جمهورى اسلامى براى هيچ كس تهديد نيست.</a:t>
            </a:r>
            <a:endParaRPr lang="en-US" sz="2400" dirty="0" smtClean="0">
              <a:cs typeface="B Titr" pitchFamily="2" charset="-78"/>
            </a:endParaRPr>
          </a:p>
          <a:p>
            <a:pPr algn="justLow" rtl="1"/>
            <a:r>
              <a:rPr lang="ar-SA" dirty="0" smtClean="0">
                <a:cs typeface="B Titr" pitchFamily="2" charset="-78"/>
              </a:rPr>
              <a:t> </a:t>
            </a:r>
            <a:r>
              <a:rPr lang="ar-SA" sz="2000" dirty="0" smtClean="0">
                <a:solidFill>
                  <a:srgbClr val="FF0000"/>
                </a:solidFill>
                <a:cs typeface="B Titr" pitchFamily="2" charset="-78"/>
              </a:rPr>
              <a:t>براى همسايگان تهديد نيست</a:t>
            </a:r>
            <a:r>
              <a:rPr lang="ar-SA" sz="2000" dirty="0" smtClean="0">
                <a:cs typeface="B Titr" pitchFamily="2" charset="-78"/>
              </a:rPr>
              <a:t>؛ </a:t>
            </a:r>
            <a:r>
              <a:rPr lang="ar-SA" sz="2000" dirty="0" smtClean="0">
                <a:solidFill>
                  <a:srgbClr val="0000FF"/>
                </a:solidFill>
                <a:cs typeface="B Titr" pitchFamily="2" charset="-78"/>
              </a:rPr>
              <a:t>اين يك فرصت است</a:t>
            </a:r>
            <a:r>
              <a:rPr lang="ar-SA" dirty="0" smtClean="0">
                <a:cs typeface="B Titr" pitchFamily="2" charset="-78"/>
              </a:rPr>
              <a:t>. بله، براى زورگويان عالم تهديد است، براى سيطره‌جويان عالم و مداخله‌گران در كار ملتها تهديد است، براى كسانى كه يك روز از منابع عظيمِ طبيعى و انسانى اين ملت بيشترين سوءاستفاده را كردند و لگد به حيثيت و شخصيت اين ملت زدند و هنوز در آرزوى بازگشت آن روزهاى بازنگشتنى هستند، تهديد است؛ اما براى ملتها تهديد نيست. </a:t>
            </a:r>
            <a:endParaRPr lang="en-US" dirty="0" smtClean="0">
              <a:cs typeface="B Titr" pitchFamily="2" charset="-78"/>
            </a:endParaRPr>
          </a:p>
          <a:p>
            <a:pPr algn="ctr" rtl="1"/>
            <a:r>
              <a:rPr lang="ar-SA" sz="2000" dirty="0" smtClean="0">
                <a:solidFill>
                  <a:srgbClr val="0000FF"/>
                </a:solidFill>
                <a:cs typeface="B Titr" pitchFamily="2" charset="-78"/>
              </a:rPr>
              <a:t>رزمايشهاى ما تهديد نيست</a:t>
            </a:r>
            <a:r>
              <a:rPr lang="ar-SA" sz="2000" dirty="0" smtClean="0">
                <a:cs typeface="B Titr" pitchFamily="2" charset="-78"/>
              </a:rPr>
              <a:t>، </a:t>
            </a:r>
            <a:r>
              <a:rPr lang="ar-SA" sz="2000" dirty="0" smtClean="0">
                <a:solidFill>
                  <a:srgbClr val="0000FF"/>
                </a:solidFill>
                <a:cs typeface="B Titr" pitchFamily="2" charset="-78"/>
              </a:rPr>
              <a:t>موشكهاى ما تهديد نيست</a:t>
            </a:r>
            <a:r>
              <a:rPr lang="ar-SA" sz="2000" dirty="0" smtClean="0">
                <a:cs typeface="B Titr" pitchFamily="2" charset="-78"/>
              </a:rPr>
              <a:t>.</a:t>
            </a:r>
            <a:endParaRPr lang="en-US" sz="2000" dirty="0" smtClean="0">
              <a:cs typeface="B Titr" pitchFamily="2" charset="-78"/>
            </a:endParaRPr>
          </a:p>
          <a:p>
            <a:pPr algn="ctr" rtl="1"/>
            <a:r>
              <a:rPr lang="ar-SA" sz="2000" dirty="0" smtClean="0">
                <a:cs typeface="B Titr" pitchFamily="2" charset="-78"/>
              </a:rPr>
              <a:t> </a:t>
            </a:r>
            <a:r>
              <a:rPr lang="ar-SA" sz="2000" dirty="0" smtClean="0">
                <a:solidFill>
                  <a:srgbClr val="FF0000"/>
                </a:solidFill>
                <a:cs typeface="B Titr" pitchFamily="2" charset="-78"/>
              </a:rPr>
              <a:t>هواپيما ميسازيم</a:t>
            </a:r>
            <a:r>
              <a:rPr lang="ar-SA" sz="2000" dirty="0" smtClean="0">
                <a:cs typeface="B Titr" pitchFamily="2" charset="-78"/>
              </a:rPr>
              <a:t>، </a:t>
            </a:r>
            <a:r>
              <a:rPr lang="ar-SA" sz="2000" dirty="0" smtClean="0">
                <a:solidFill>
                  <a:srgbClr val="FF0000"/>
                </a:solidFill>
                <a:cs typeface="B Titr" pitchFamily="2" charset="-78"/>
              </a:rPr>
              <a:t>ناو ميسازيم</a:t>
            </a:r>
            <a:r>
              <a:rPr lang="ar-SA" sz="2000" dirty="0" smtClean="0">
                <a:cs typeface="B Titr" pitchFamily="2" charset="-78"/>
              </a:rPr>
              <a:t>،</a:t>
            </a:r>
            <a:endParaRPr lang="en-US" sz="2000" dirty="0" smtClean="0">
              <a:cs typeface="B Titr" pitchFamily="2" charset="-78"/>
            </a:endParaRPr>
          </a:p>
          <a:p>
            <a:pPr algn="ctr" rtl="1"/>
            <a:r>
              <a:rPr lang="ar-SA" dirty="0" smtClean="0">
                <a:cs typeface="B Titr" pitchFamily="2" charset="-78"/>
              </a:rPr>
              <a:t> </a:t>
            </a:r>
            <a:r>
              <a:rPr lang="ar-SA" sz="2400" dirty="0" smtClean="0">
                <a:solidFill>
                  <a:srgbClr val="7030A0"/>
                </a:solidFill>
                <a:cs typeface="B Titr" pitchFamily="2" charset="-78"/>
              </a:rPr>
              <a:t>جوانان برومندى مثل شما </a:t>
            </a:r>
            <a:r>
              <a:rPr lang="ar-SA" sz="2000" dirty="0" smtClean="0">
                <a:cs typeface="B Titr" pitchFamily="2" charset="-78"/>
              </a:rPr>
              <a:t>را به ميدان مى‌آوريم؛ هيچ كدام از اينها تهديد نيست.</a:t>
            </a: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200400"/>
            <a:ext cx="8229600" cy="2923877"/>
          </a:xfrm>
          <a:prstGeom prst="rect">
            <a:avLst/>
          </a:prstGeom>
        </p:spPr>
        <p:txBody>
          <a:bodyPr wrap="square">
            <a:spAutoFit/>
          </a:bodyPr>
          <a:lstStyle/>
          <a:p>
            <a:pPr algn="justLow" rtl="1"/>
            <a:r>
              <a:rPr lang="ar-SA" sz="2800" dirty="0" smtClean="0">
                <a:solidFill>
                  <a:srgbClr val="0000FF"/>
                </a:solidFill>
                <a:cs typeface="B Titr" pitchFamily="2" charset="-78"/>
              </a:rPr>
              <a:t>ملتهاى ديگر بدانند </a:t>
            </a:r>
            <a:r>
              <a:rPr lang="ar-SA" sz="2800" dirty="0" smtClean="0">
                <a:cs typeface="B Titr" pitchFamily="2" charset="-78"/>
              </a:rPr>
              <a:t>و ببينند كه </a:t>
            </a:r>
            <a:r>
              <a:rPr lang="ar-SA" sz="2800" dirty="0" smtClean="0">
                <a:solidFill>
                  <a:srgbClr val="FF0000"/>
                </a:solidFill>
                <a:cs typeface="B Titr" pitchFamily="2" charset="-78"/>
              </a:rPr>
              <a:t>اگر عزت ميخواهند</a:t>
            </a:r>
            <a:r>
              <a:rPr lang="ar-SA" sz="2800" dirty="0" smtClean="0">
                <a:cs typeface="B Titr" pitchFamily="2" charset="-78"/>
              </a:rPr>
              <a:t>،</a:t>
            </a:r>
            <a:endParaRPr lang="en-US" sz="2800" dirty="0" smtClean="0">
              <a:cs typeface="B Titr" pitchFamily="2" charset="-78"/>
            </a:endParaRPr>
          </a:p>
          <a:p>
            <a:pPr algn="justLow" rtl="1"/>
            <a:r>
              <a:rPr lang="ar-SA" sz="2800" dirty="0" smtClean="0">
                <a:cs typeface="B Titr" pitchFamily="2" charset="-78"/>
              </a:rPr>
              <a:t> </a:t>
            </a:r>
            <a:r>
              <a:rPr lang="ar-SA" sz="3600" dirty="0" smtClean="0">
                <a:solidFill>
                  <a:srgbClr val="7030A0"/>
                </a:solidFill>
                <a:cs typeface="B Titr" pitchFamily="2" charset="-78"/>
              </a:rPr>
              <a:t>اين عزت پيش آمريكا نيست</a:t>
            </a:r>
            <a:r>
              <a:rPr lang="ar-SA" sz="2800" dirty="0" smtClean="0">
                <a:cs typeface="B Titr" pitchFamily="2" charset="-78"/>
              </a:rPr>
              <a:t>، در وابستگى به قدرتها نيست، در خرج كردن و پول دادن به كيسه‌ى سازندگان تسليحاتى دنيا و دريوزگى تسليحات آنها نيست، در </a:t>
            </a:r>
            <a:r>
              <a:rPr lang="ar-SA" sz="2800" dirty="0" smtClean="0">
                <a:solidFill>
                  <a:srgbClr val="FF0000"/>
                </a:solidFill>
                <a:cs typeface="B Titr" pitchFamily="2" charset="-78"/>
              </a:rPr>
              <a:t>جوشش از درون</a:t>
            </a:r>
            <a:r>
              <a:rPr lang="ar-SA" sz="2800" dirty="0" smtClean="0">
                <a:cs typeface="B Titr" pitchFamily="2" charset="-78"/>
              </a:rPr>
              <a:t>، در </a:t>
            </a:r>
            <a:r>
              <a:rPr lang="ar-SA" sz="2800" dirty="0" smtClean="0">
                <a:solidFill>
                  <a:srgbClr val="FF0000"/>
                </a:solidFill>
                <a:cs typeface="B Titr" pitchFamily="2" charset="-78"/>
              </a:rPr>
              <a:t>اعتماد به نفس ملى</a:t>
            </a:r>
            <a:r>
              <a:rPr lang="ar-SA" sz="2800" dirty="0" smtClean="0">
                <a:cs typeface="B Titr" pitchFamily="2" charset="-78"/>
              </a:rPr>
              <a:t>، در </a:t>
            </a:r>
            <a:r>
              <a:rPr lang="ar-SA" sz="2800" dirty="0" smtClean="0">
                <a:solidFill>
                  <a:srgbClr val="FF0000"/>
                </a:solidFill>
                <a:cs typeface="B Titr" pitchFamily="2" charset="-78"/>
              </a:rPr>
              <a:t>توكل به خدا </a:t>
            </a:r>
            <a:r>
              <a:rPr lang="ar-SA" sz="2800" dirty="0" smtClean="0">
                <a:cs typeface="B Titr" pitchFamily="2" charset="-78"/>
              </a:rPr>
              <a:t>و پيشرفت در اينهاست</a:t>
            </a:r>
            <a:r>
              <a:rPr lang="en-US" sz="2800" dirty="0" smtClean="0">
                <a:cs typeface="B Titr" pitchFamily="2" charset="-78"/>
              </a:rPr>
              <a:t>.</a:t>
            </a: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85800" y="3048000"/>
            <a:ext cx="7696200" cy="2677656"/>
          </a:xfrm>
          <a:prstGeom prst="rect">
            <a:avLst/>
          </a:prstGeom>
        </p:spPr>
        <p:txBody>
          <a:bodyPr wrap="square">
            <a:spAutoFit/>
          </a:bodyPr>
          <a:lstStyle/>
          <a:p>
            <a:pPr algn="r" rtl="1"/>
            <a:r>
              <a:rPr lang="ar-SA" sz="2800" dirty="0" smtClean="0">
                <a:solidFill>
                  <a:srgbClr val="FF0000"/>
                </a:solidFill>
                <a:cs typeface="B Titr" pitchFamily="2" charset="-78"/>
              </a:rPr>
              <a:t>جوانان عزيز من</a:t>
            </a:r>
            <a:r>
              <a:rPr lang="ar-SA" sz="2800" dirty="0" smtClean="0">
                <a:cs typeface="B Titr" pitchFamily="2" charset="-78"/>
              </a:rPr>
              <a:t>!</a:t>
            </a:r>
            <a:r>
              <a:rPr lang="ar-SA" sz="2800" dirty="0" smtClean="0">
                <a:solidFill>
                  <a:srgbClr val="FF0000"/>
                </a:solidFill>
                <a:cs typeface="B Titr" pitchFamily="2" charset="-78"/>
              </a:rPr>
              <a:t> فرزندان برومند</a:t>
            </a:r>
            <a:r>
              <a:rPr lang="ar-SA" sz="2800" dirty="0" smtClean="0">
                <a:cs typeface="B Titr" pitchFamily="2" charset="-78"/>
              </a:rPr>
              <a:t>! </a:t>
            </a:r>
            <a:endParaRPr lang="en-US" sz="2800" dirty="0" smtClean="0">
              <a:cs typeface="B Titr" pitchFamily="2" charset="-78"/>
            </a:endParaRPr>
          </a:p>
          <a:p>
            <a:pPr algn="justLow" rtl="1"/>
            <a:r>
              <a:rPr lang="ar-SA" sz="2400" dirty="0" smtClean="0">
                <a:cs typeface="B Titr" pitchFamily="2" charset="-78"/>
              </a:rPr>
              <a:t>اين دوران آموزش را، </a:t>
            </a:r>
            <a:r>
              <a:rPr lang="ar-SA" sz="3200" dirty="0" smtClean="0">
                <a:solidFill>
                  <a:srgbClr val="0000FF"/>
                </a:solidFill>
                <a:cs typeface="B Titr" pitchFamily="2" charset="-78"/>
              </a:rPr>
              <a:t>اين جوانى را</a:t>
            </a:r>
            <a:r>
              <a:rPr lang="ar-SA" sz="2400" dirty="0" smtClean="0">
                <a:cs typeface="B Titr" pitchFamily="2" charset="-78"/>
              </a:rPr>
              <a:t>، اين عزت و </a:t>
            </a:r>
            <a:r>
              <a:rPr lang="ar-SA" sz="2400" dirty="0" smtClean="0">
                <a:solidFill>
                  <a:srgbClr val="0000FF"/>
                </a:solidFill>
                <a:cs typeface="B Titr" pitchFamily="2" charset="-78"/>
              </a:rPr>
              <a:t>خوشنامى ملت ايران را</a:t>
            </a:r>
            <a:r>
              <a:rPr lang="ar-SA" sz="2400" dirty="0" smtClean="0">
                <a:cs typeface="B Titr" pitchFamily="2" charset="-78"/>
              </a:rPr>
              <a:t>، اين شكوه سياسى اين ملت و اين كشور و اين نظام را </a:t>
            </a:r>
            <a:r>
              <a:rPr lang="ar-SA" sz="2400" dirty="0" smtClean="0">
                <a:solidFill>
                  <a:srgbClr val="0000FF"/>
                </a:solidFill>
                <a:cs typeface="B Titr" pitchFamily="2" charset="-78"/>
              </a:rPr>
              <a:t>قدر بدانيد </a:t>
            </a:r>
            <a:r>
              <a:rPr lang="ar-SA" sz="2400" dirty="0" smtClean="0">
                <a:cs typeface="B Titr" pitchFamily="2" charset="-78"/>
              </a:rPr>
              <a:t>و </a:t>
            </a:r>
            <a:r>
              <a:rPr lang="ar-SA" sz="2400" dirty="0" smtClean="0">
                <a:solidFill>
                  <a:srgbClr val="7030A0"/>
                </a:solidFill>
                <a:cs typeface="B Titr" pitchFamily="2" charset="-78"/>
              </a:rPr>
              <a:t>خودتان را براى فرداهاى بهتر و فتح ميدانهاى بيشتر آماده كنيد</a:t>
            </a:r>
            <a:r>
              <a:rPr lang="ar-SA" sz="2400" dirty="0" smtClean="0">
                <a:cs typeface="B Titr" pitchFamily="2" charset="-78"/>
              </a:rPr>
              <a:t>. </a:t>
            </a:r>
            <a:endParaRPr lang="en-US" sz="2400" dirty="0" smtClean="0">
              <a:cs typeface="B Titr" pitchFamily="2" charset="-78"/>
            </a:endParaRPr>
          </a:p>
          <a:p>
            <a:pPr algn="ctr" rtl="1"/>
            <a:r>
              <a:rPr lang="ar-SA" sz="3600" dirty="0" smtClean="0">
                <a:cs typeface="B Titr" pitchFamily="2" charset="-78"/>
              </a:rPr>
              <a:t>فردا مال شماست؛ </a:t>
            </a:r>
            <a:r>
              <a:rPr lang="ar-SA" sz="3600" dirty="0" smtClean="0">
                <a:solidFill>
                  <a:srgbClr val="FF0000"/>
                </a:solidFill>
                <a:cs typeface="B Titr" pitchFamily="2" charset="-78"/>
              </a:rPr>
              <a:t>آينده متعلق به شماست</a:t>
            </a:r>
            <a:r>
              <a:rPr lang="en-US" sz="3600" dirty="0" smtClean="0">
                <a:cs typeface="B Titr" pitchFamily="2" charset="-78"/>
              </a:rPr>
              <a:t>.</a:t>
            </a:r>
            <a:endParaRPr lang="en-US" sz="3600" dirty="0">
              <a:cs typeface="B Titr"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876800" y="1905000"/>
            <a:ext cx="2895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91830" y="3054930"/>
            <a:ext cx="7924800" cy="3170099"/>
          </a:xfrm>
          <a:prstGeom prst="rect">
            <a:avLst/>
          </a:prstGeom>
        </p:spPr>
        <p:txBody>
          <a:bodyPr wrap="square">
            <a:spAutoFit/>
          </a:bodyPr>
          <a:lstStyle/>
          <a:p>
            <a:pPr algn="ctr" rtl="1"/>
            <a:r>
              <a:rPr lang="ar-SA" sz="3200" dirty="0" smtClean="0">
                <a:cs typeface="B Titr" pitchFamily="2" charset="-78"/>
              </a:rPr>
              <a:t>در مورد </a:t>
            </a:r>
            <a:r>
              <a:rPr lang="ar-SA" sz="3200" dirty="0" smtClean="0">
                <a:solidFill>
                  <a:srgbClr val="FF0000"/>
                </a:solidFill>
                <a:cs typeface="B Titr" pitchFamily="2" charset="-78"/>
              </a:rPr>
              <a:t>مجموعه‌ى نيروهاى مسلح </a:t>
            </a:r>
            <a:r>
              <a:rPr lang="ar-SA" sz="3200" dirty="0" smtClean="0">
                <a:cs typeface="B Titr" pitchFamily="2" charset="-78"/>
              </a:rPr>
              <a:t>كه خود يك </a:t>
            </a:r>
            <a:r>
              <a:rPr lang="ar-SA" sz="3200" dirty="0" smtClean="0">
                <a:solidFill>
                  <a:srgbClr val="7030A0"/>
                </a:solidFill>
                <a:cs typeface="B Titr" pitchFamily="2" charset="-78"/>
              </a:rPr>
              <a:t>خانواده‌اند</a:t>
            </a:r>
            <a:r>
              <a:rPr lang="ar-SA" sz="3200" dirty="0" smtClean="0">
                <a:cs typeface="B Titr" pitchFamily="2" charset="-78"/>
              </a:rPr>
              <a:t>،</a:t>
            </a:r>
            <a:endParaRPr lang="en-US" sz="3200" dirty="0" smtClean="0">
              <a:cs typeface="B Titr" pitchFamily="2" charset="-78"/>
            </a:endParaRPr>
          </a:p>
          <a:p>
            <a:pPr algn="justLow" rtl="1"/>
            <a:r>
              <a:rPr lang="ar-SA" sz="3200" dirty="0" smtClean="0">
                <a:cs typeface="B Titr" pitchFamily="2" charset="-78"/>
              </a:rPr>
              <a:t> </a:t>
            </a:r>
            <a:r>
              <a:rPr lang="ar-SA" sz="3200" dirty="0" smtClean="0">
                <a:solidFill>
                  <a:srgbClr val="FF0000"/>
                </a:solidFill>
                <a:cs typeface="B Titr" pitchFamily="2" charset="-78"/>
              </a:rPr>
              <a:t>توصيه‌ى مؤكد من</a:t>
            </a:r>
            <a:r>
              <a:rPr lang="ar-SA" sz="3200" dirty="0" smtClean="0">
                <a:cs typeface="B Titr" pitchFamily="2" charset="-78"/>
              </a:rPr>
              <a:t>، </a:t>
            </a:r>
            <a:r>
              <a:rPr lang="ar-SA" sz="3200" dirty="0" smtClean="0">
                <a:solidFill>
                  <a:srgbClr val="0000FF"/>
                </a:solidFill>
                <a:cs typeface="B Titr" pitchFamily="2" charset="-78"/>
              </a:rPr>
              <a:t>مهربانى</a:t>
            </a:r>
            <a:r>
              <a:rPr lang="ar-SA" sz="3200" dirty="0" smtClean="0">
                <a:cs typeface="B Titr" pitchFamily="2" charset="-78"/>
              </a:rPr>
              <a:t> و </a:t>
            </a:r>
            <a:r>
              <a:rPr lang="ar-SA" sz="3200" dirty="0" smtClean="0">
                <a:solidFill>
                  <a:srgbClr val="0000FF"/>
                </a:solidFill>
                <a:cs typeface="B Titr" pitchFamily="2" charset="-78"/>
              </a:rPr>
              <a:t>همدلى</a:t>
            </a:r>
            <a:r>
              <a:rPr lang="ar-SA" sz="3200" dirty="0" smtClean="0">
                <a:cs typeface="B Titr" pitchFamily="2" charset="-78"/>
              </a:rPr>
              <a:t> و </a:t>
            </a:r>
            <a:r>
              <a:rPr lang="ar-SA" sz="3200" dirty="0" smtClean="0">
                <a:solidFill>
                  <a:srgbClr val="0000FF"/>
                </a:solidFill>
                <a:cs typeface="B Titr" pitchFamily="2" charset="-78"/>
              </a:rPr>
              <a:t>اتحاد</a:t>
            </a:r>
            <a:r>
              <a:rPr lang="ar-SA" sz="3200" dirty="0" smtClean="0">
                <a:cs typeface="B Titr" pitchFamily="2" charset="-78"/>
              </a:rPr>
              <a:t>ى است كه بحمدالله امروز هم هست. ارتش، </a:t>
            </a:r>
            <a:r>
              <a:rPr lang="ar-SA" sz="4000" dirty="0" smtClean="0">
                <a:solidFill>
                  <a:schemeClr val="accent3">
                    <a:lumMod val="50000"/>
                  </a:schemeClr>
                </a:solidFill>
                <a:cs typeface="B Titr" pitchFamily="2" charset="-78"/>
              </a:rPr>
              <a:t>سپاه</a:t>
            </a:r>
            <a:r>
              <a:rPr lang="ar-SA" sz="3200" dirty="0" smtClean="0">
                <a:cs typeface="B Titr" pitchFamily="2" charset="-78"/>
              </a:rPr>
              <a:t>، بسيج، نيروى انتظامى؛ همه‌ى شما فرزندان اين خانواده و برادران يكديگريد.</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572000" y="1905000"/>
            <a:ext cx="3200400" cy="446768"/>
          </a:xfrm>
          <a:prstGeom prst="rect">
            <a:avLst/>
          </a:prstGeom>
          <a:ln>
            <a:noFill/>
          </a:ln>
        </p:spPr>
        <p:txBody>
          <a:bodyPr lIns="91418" tIns="45710" rIns="91418" bIns="45710" anchor="ctr">
            <a:normAutofit fontScale="85000" lnSpcReduction="10000"/>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جوانان </a:t>
            </a:r>
            <a:r>
              <a:rPr lang="ar-SA" altLang="zh-CN" sz="1600" dirty="0" smtClean="0">
                <a:solidFill>
                  <a:srgbClr val="0000FF"/>
                </a:solidFill>
                <a:latin typeface="+mj-lt"/>
                <a:ea typeface="+mj-ea"/>
                <a:cs typeface="B Titr" pitchFamily="2" charset="-78"/>
              </a:rPr>
              <a:t>در دانشكده علوم دریایی نوشهر</a:t>
            </a:r>
            <a:endParaRPr lang="en-US" altLang="zh-CN" sz="1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smtClean="0">
                <a:solidFill>
                  <a:srgbClr val="CC0000"/>
                </a:solidFill>
                <a:cs typeface="B Titr" pitchFamily="2" charset="-78"/>
              </a:rPr>
              <a:t>88/7/14</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276600"/>
            <a:ext cx="8382000" cy="2677656"/>
          </a:xfrm>
          <a:prstGeom prst="rect">
            <a:avLst/>
          </a:prstGeom>
        </p:spPr>
        <p:txBody>
          <a:bodyPr wrap="square">
            <a:spAutoFit/>
          </a:bodyPr>
          <a:lstStyle/>
          <a:p>
            <a:pPr algn="ctr" rtl="1"/>
            <a:r>
              <a:rPr lang="ar-SA" sz="2400" dirty="0" smtClean="0">
                <a:cs typeface="B Titr" pitchFamily="2" charset="-78"/>
              </a:rPr>
              <a:t>اهميتى كه براى </a:t>
            </a:r>
            <a:r>
              <a:rPr lang="ar-SA" sz="2400" dirty="0" smtClean="0">
                <a:solidFill>
                  <a:srgbClr val="FF0000"/>
                </a:solidFill>
                <a:cs typeface="B Titr" pitchFamily="2" charset="-78"/>
              </a:rPr>
              <a:t>نيروهاى مسلح </a:t>
            </a:r>
            <a:r>
              <a:rPr lang="ar-SA" sz="2400" dirty="0" smtClean="0">
                <a:cs typeface="B Titr" pitchFamily="2" charset="-78"/>
              </a:rPr>
              <a:t>و كسانى كه در اين كسوت انجام وظيفه </a:t>
            </a:r>
            <a:endParaRPr lang="fa-IR" sz="2400" dirty="0" smtClean="0">
              <a:cs typeface="B Titr" pitchFamily="2" charset="-78"/>
            </a:endParaRPr>
          </a:p>
          <a:p>
            <a:pPr algn="ctr" rtl="1"/>
            <a:r>
              <a:rPr lang="ar-SA" sz="2400" dirty="0" smtClean="0">
                <a:cs typeface="B Titr" pitchFamily="2" charset="-78"/>
              </a:rPr>
              <a:t>مي</a:t>
            </a:r>
            <a:r>
              <a:rPr lang="fa-IR" sz="2400" dirty="0" smtClean="0">
                <a:cs typeface="B Titr" pitchFamily="2" charset="-78"/>
              </a:rPr>
              <a:t> </a:t>
            </a:r>
            <a:r>
              <a:rPr lang="ar-SA" sz="2400" dirty="0" smtClean="0">
                <a:cs typeface="B Titr" pitchFamily="2" charset="-78"/>
              </a:rPr>
              <a:t>كنند و به كشور خود و ملت خود خدمت ميكنند و اهميتى كه براى اين مجموعه قائليم، </a:t>
            </a:r>
            <a:r>
              <a:rPr lang="ar-SA" sz="2400" dirty="0" smtClean="0">
                <a:solidFill>
                  <a:srgbClr val="0000FF"/>
                </a:solidFill>
                <a:cs typeface="B Titr" pitchFamily="2" charset="-78"/>
              </a:rPr>
              <a:t>اولاً</a:t>
            </a:r>
            <a:r>
              <a:rPr lang="ar-SA" sz="2400" dirty="0" smtClean="0">
                <a:cs typeface="B Titr" pitchFamily="2" charset="-78"/>
              </a:rPr>
              <a:t> از اين جهت است كه مجموعه‌ى نيروهاى مسلح، </a:t>
            </a:r>
            <a:r>
              <a:rPr lang="ar-SA" sz="2400" dirty="0" smtClean="0">
                <a:solidFill>
                  <a:srgbClr val="FF0000"/>
                </a:solidFill>
                <a:cs typeface="B Titr" pitchFamily="2" charset="-78"/>
              </a:rPr>
              <a:t>برترين عامل در حفظ امنيت كشورند</a:t>
            </a:r>
            <a:r>
              <a:rPr lang="ar-SA" sz="2400" dirty="0" smtClean="0">
                <a:cs typeface="B Titr" pitchFamily="2" charset="-78"/>
              </a:rPr>
              <a:t>.</a:t>
            </a:r>
            <a:endParaRPr lang="fa-IR" sz="2400" dirty="0" smtClean="0">
              <a:cs typeface="B Titr" pitchFamily="2" charset="-78"/>
            </a:endParaRPr>
          </a:p>
          <a:p>
            <a:pPr algn="r" rtl="1"/>
            <a:r>
              <a:rPr lang="ar-SA" sz="2400" dirty="0" smtClean="0">
                <a:solidFill>
                  <a:srgbClr val="0000FF"/>
                </a:solidFill>
                <a:cs typeface="B Titr" pitchFamily="2" charset="-78"/>
              </a:rPr>
              <a:t> دومين </a:t>
            </a:r>
            <a:r>
              <a:rPr lang="ar-SA" sz="2400" dirty="0" smtClean="0">
                <a:cs typeface="B Titr" pitchFamily="2" charset="-78"/>
              </a:rPr>
              <a:t>دليل اين است كه نيروهاى مسلح در راه اين انجام وظيفه، هزينه‌اى را آماده شده‌اند بپردازند كه با هيچ چيز ديگرى قابل مقايسه نيست.</a:t>
            </a:r>
            <a:endParaRPr lang="fa-IR" sz="2400" dirty="0" smtClean="0">
              <a:cs typeface="B Titr" pitchFamily="2" charset="-78"/>
            </a:endParaRPr>
          </a:p>
          <a:p>
            <a:pPr algn="ctr" rtl="1"/>
            <a:r>
              <a:rPr lang="ar-SA" sz="2400" dirty="0" smtClean="0">
                <a:solidFill>
                  <a:srgbClr val="FF0000"/>
                </a:solidFill>
                <a:cs typeface="B Titr" pitchFamily="2" charset="-78"/>
              </a:rPr>
              <a:t> نيروهاى مسلح، جان خود را به اين ميدان آورده‌اند. </a:t>
            </a:r>
            <a:endParaRPr lang="en-US" sz="24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91840" y="3110350"/>
            <a:ext cx="8153400" cy="3662541"/>
          </a:xfrm>
          <a:prstGeom prst="rect">
            <a:avLst/>
          </a:prstGeom>
        </p:spPr>
        <p:txBody>
          <a:bodyPr wrap="square">
            <a:spAutoFit/>
          </a:bodyPr>
          <a:lstStyle/>
          <a:p>
            <a:pPr algn="justLow" rtl="1"/>
            <a:r>
              <a:rPr lang="en-US" dirty="0" smtClean="0">
                <a:solidFill>
                  <a:srgbClr val="FF0000"/>
                </a:solidFill>
                <a:cs typeface="B Titr" pitchFamily="2" charset="-78"/>
              </a:rPr>
              <a:t> </a:t>
            </a:r>
            <a:r>
              <a:rPr lang="ar-SA" sz="2800" dirty="0" smtClean="0">
                <a:solidFill>
                  <a:srgbClr val="FF0000"/>
                </a:solidFill>
                <a:cs typeface="B Titr" pitchFamily="2" charset="-78"/>
              </a:rPr>
              <a:t>آن كسانى </a:t>
            </a:r>
            <a:r>
              <a:rPr lang="ar-SA" sz="2800" dirty="0" smtClean="0">
                <a:cs typeface="B Titr" pitchFamily="2" charset="-78"/>
              </a:rPr>
              <a:t>كه امروز به ملت ايران و نظام جمهورى اسلامى ايران توصيه ميكنند كه به نظام جهانى برگرديد، </a:t>
            </a:r>
            <a:r>
              <a:rPr lang="ar-SA" sz="2800" dirty="0" smtClean="0">
                <a:solidFill>
                  <a:srgbClr val="7030A0"/>
                </a:solidFill>
                <a:cs typeface="B Titr" pitchFamily="2" charset="-78"/>
              </a:rPr>
              <a:t>همان كسانى هستند </a:t>
            </a:r>
            <a:r>
              <a:rPr lang="ar-SA" sz="2800" dirty="0" smtClean="0">
                <a:cs typeface="B Titr" pitchFamily="2" charset="-78"/>
              </a:rPr>
              <a:t>كه از وجود يك چنين حركت عظيمى در ميان يك ملت، آن هم در يك چنين موقعيت حساسى، </a:t>
            </a:r>
            <a:r>
              <a:rPr lang="ar-SA" sz="2800" dirty="0" smtClean="0">
                <a:solidFill>
                  <a:srgbClr val="0000FF"/>
                </a:solidFill>
                <a:cs typeface="B Titr" pitchFamily="2" charset="-78"/>
              </a:rPr>
              <a:t>ناراحت و سراسيمه‏اند</a:t>
            </a:r>
            <a:r>
              <a:rPr lang="ar-SA" sz="2800" dirty="0" smtClean="0">
                <a:cs typeface="B Titr" pitchFamily="2" charset="-78"/>
              </a:rPr>
              <a:t>. برگرديد به نظام جهانى، يعنى تسليم همين </a:t>
            </a:r>
            <a:r>
              <a:rPr lang="ar-SA" sz="2800" dirty="0" smtClean="0">
                <a:solidFill>
                  <a:srgbClr val="FF0000"/>
                </a:solidFill>
                <a:cs typeface="B Titr" pitchFamily="2" charset="-78"/>
              </a:rPr>
              <a:t>نظام غير عادلانه </a:t>
            </a:r>
            <a:r>
              <a:rPr lang="ar-SA" sz="2800" dirty="0" smtClean="0">
                <a:cs typeface="B Titr" pitchFamily="2" charset="-78"/>
              </a:rPr>
              <a:t>بشويد؛ شما هم جزوى از نظام غير عادلانه بشويد.</a:t>
            </a:r>
            <a:endParaRPr lang="fa-IR" sz="2800" dirty="0" smtClean="0">
              <a:cs typeface="B Titr" pitchFamily="2" charset="-78"/>
            </a:endParaRPr>
          </a:p>
          <a:p>
            <a:pPr algn="ctr" rtl="1"/>
            <a:r>
              <a:rPr lang="ar-SA" sz="3600" dirty="0" smtClean="0">
                <a:solidFill>
                  <a:srgbClr val="FF0000"/>
                </a:solidFill>
                <a:cs typeface="B Titr" pitchFamily="2" charset="-78"/>
              </a:rPr>
              <a:t> اين را از ملت ايران مي</a:t>
            </a:r>
            <a:r>
              <a:rPr lang="fa-IR" sz="3600" dirty="0" smtClean="0">
                <a:solidFill>
                  <a:srgbClr val="FF0000"/>
                </a:solidFill>
                <a:cs typeface="B Titr" pitchFamily="2" charset="-78"/>
              </a:rPr>
              <a:t> </a:t>
            </a:r>
            <a:r>
              <a:rPr lang="ar-SA" sz="3600" dirty="0" smtClean="0">
                <a:solidFill>
                  <a:srgbClr val="FF0000"/>
                </a:solidFill>
                <a:cs typeface="B Titr" pitchFamily="2" charset="-78"/>
              </a:rPr>
              <a:t>خواهند</a:t>
            </a:r>
            <a:r>
              <a:rPr lang="en-US" sz="3600" dirty="0" smtClean="0">
                <a:solidFill>
                  <a:srgbClr val="FF0000"/>
                </a:solidFill>
                <a:cs typeface="B Titr" pitchFamily="2" charset="-78"/>
              </a:rPr>
              <a:t>.</a:t>
            </a:r>
            <a:r>
              <a:rPr lang="en-US" sz="2800" dirty="0" smtClean="0">
                <a:cs typeface="B Titr" pitchFamily="2" charset="-78"/>
              </a:rPr>
              <a:t/>
            </a:r>
            <a:br>
              <a:rPr lang="en-US" sz="2800" dirty="0" smtClean="0">
                <a:cs typeface="B Titr" pitchFamily="2" charset="-78"/>
              </a:rPr>
            </a:b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457200"/>
            <a:ext cx="1116208" cy="822386"/>
          </a:xfrm>
          <a:prstGeom prst="rect">
            <a:avLst/>
          </a:prstGeom>
        </p:spPr>
      </p:pic>
      <p:sp>
        <p:nvSpPr>
          <p:cNvPr id="6" name="TextBox 5"/>
          <p:cNvSpPr txBox="1"/>
          <p:nvPr/>
        </p:nvSpPr>
        <p:spPr>
          <a:xfrm>
            <a:off x="207820" y="3186550"/>
            <a:ext cx="8763000" cy="3354765"/>
          </a:xfrm>
          <a:prstGeom prst="rect">
            <a:avLst/>
          </a:prstGeom>
          <a:noFill/>
        </p:spPr>
        <p:txBody>
          <a:bodyPr wrap="square" rtlCol="0">
            <a:spAutoFit/>
          </a:bodyPr>
          <a:lstStyle/>
          <a:p>
            <a:pPr algn="justLow" rtl="1"/>
            <a:r>
              <a:rPr lang="ar-SA" sz="2400" dirty="0" smtClean="0">
                <a:cs typeface="B Titr" pitchFamily="2" charset="-78"/>
              </a:rPr>
              <a:t>شما </a:t>
            </a:r>
            <a:r>
              <a:rPr lang="ar-SA" sz="2400" dirty="0" smtClean="0">
                <a:solidFill>
                  <a:srgbClr val="FF0000"/>
                </a:solidFill>
                <a:cs typeface="B Titr" pitchFamily="2" charset="-78"/>
              </a:rPr>
              <a:t>تجربه‌ى اين پدر پيرتان </a:t>
            </a:r>
            <a:r>
              <a:rPr lang="ar-SA" sz="2400" dirty="0" smtClean="0">
                <a:cs typeface="B Titr" pitchFamily="2" charset="-78"/>
              </a:rPr>
              <a:t>را در اين زمينه داشته باشيد.</a:t>
            </a:r>
            <a:endParaRPr lang="en-US" sz="2400" dirty="0" smtClean="0">
              <a:cs typeface="B Titr" pitchFamily="2" charset="-78"/>
            </a:endParaRPr>
          </a:p>
          <a:p>
            <a:pPr algn="justLow" rtl="1"/>
            <a:r>
              <a:rPr lang="ar-SA" sz="2000" dirty="0" smtClean="0">
                <a:cs typeface="B Titr" pitchFamily="2" charset="-78"/>
              </a:rPr>
              <a:t> </a:t>
            </a:r>
            <a:r>
              <a:rPr lang="ar-SA" sz="2000" dirty="0" smtClean="0">
                <a:solidFill>
                  <a:srgbClr val="0000FF"/>
                </a:solidFill>
                <a:cs typeface="B Titr" pitchFamily="2" charset="-78"/>
              </a:rPr>
              <a:t>آنى كه كمك ميكند به پيشرفت كشور</a:t>
            </a:r>
            <a:r>
              <a:rPr lang="ar-SA" sz="2000" dirty="0" smtClean="0">
                <a:cs typeface="B Titr" pitchFamily="2" charset="-78"/>
              </a:rPr>
              <a:t>، </a:t>
            </a:r>
            <a:r>
              <a:rPr lang="ar-SA" sz="2000" dirty="0" smtClean="0">
                <a:solidFill>
                  <a:srgbClr val="7030A0"/>
                </a:solidFill>
                <a:cs typeface="B Titr" pitchFamily="2" charset="-78"/>
              </a:rPr>
              <a:t>آزادى واقعىِ فكرهاست</a:t>
            </a:r>
            <a:r>
              <a:rPr lang="ar-SA" sz="2000" dirty="0" smtClean="0">
                <a:cs typeface="B Titr" pitchFamily="2" charset="-78"/>
              </a:rPr>
              <a:t>؛ يعنى </a:t>
            </a:r>
            <a:r>
              <a:rPr lang="ar-SA" sz="2000" dirty="0" smtClean="0">
                <a:solidFill>
                  <a:srgbClr val="FF0000"/>
                </a:solidFill>
                <a:cs typeface="B Titr" pitchFamily="2" charset="-78"/>
              </a:rPr>
              <a:t>آزادانه فكر كردن</a:t>
            </a:r>
            <a:r>
              <a:rPr lang="ar-SA" sz="2000" dirty="0" smtClean="0">
                <a:cs typeface="B Titr" pitchFamily="2" charset="-78"/>
              </a:rPr>
              <a:t>، </a:t>
            </a:r>
            <a:r>
              <a:rPr lang="ar-SA" sz="2000" dirty="0" smtClean="0">
                <a:solidFill>
                  <a:srgbClr val="FF0000"/>
                </a:solidFill>
                <a:cs typeface="B Titr" pitchFamily="2" charset="-78"/>
              </a:rPr>
              <a:t>آزادانه مطرح كردن</a:t>
            </a:r>
            <a:r>
              <a:rPr lang="ar-SA" sz="2000" dirty="0" smtClean="0">
                <a:cs typeface="B Titr" pitchFamily="2" charset="-78"/>
              </a:rPr>
              <a:t>، </a:t>
            </a:r>
            <a:r>
              <a:rPr lang="ar-SA" sz="2000" dirty="0" smtClean="0">
                <a:solidFill>
                  <a:srgbClr val="FF0000"/>
                </a:solidFill>
                <a:cs typeface="B Titr" pitchFamily="2" charset="-78"/>
              </a:rPr>
              <a:t>از هو و جنجال نترسيدن</a:t>
            </a:r>
            <a:r>
              <a:rPr lang="ar-SA" sz="2000" dirty="0" smtClean="0">
                <a:cs typeface="B Titr" pitchFamily="2" charset="-78"/>
              </a:rPr>
              <a:t>، </a:t>
            </a:r>
            <a:r>
              <a:rPr lang="ar-SA" sz="2000" dirty="0" smtClean="0">
                <a:solidFill>
                  <a:srgbClr val="FF0000"/>
                </a:solidFill>
                <a:cs typeface="B Titr" pitchFamily="2" charset="-78"/>
              </a:rPr>
              <a:t>به تشويق و تحريض اين و آن هم نگاه نكردن</a:t>
            </a:r>
            <a:r>
              <a:rPr lang="ar-SA" sz="2000" dirty="0" smtClean="0">
                <a:cs typeface="B Titr" pitchFamily="2" charset="-78"/>
              </a:rPr>
              <a:t>.</a:t>
            </a:r>
            <a:endParaRPr lang="en-US" sz="2000" dirty="0" smtClean="0">
              <a:cs typeface="B Titr" pitchFamily="2" charset="-78"/>
            </a:endParaRPr>
          </a:p>
          <a:p>
            <a:pPr algn="justLow" rtl="1"/>
            <a:r>
              <a:rPr lang="ar-SA" sz="2000" dirty="0" smtClean="0">
                <a:cs typeface="B Titr" pitchFamily="2" charset="-78"/>
              </a:rPr>
              <a:t> يك وقت شما يك حرفى ميزنيد، ناگهان مى‌بينيد همه‌ى ناظران سياسى جهان كه وجودشان انباشته‌ى از پليدى و خباثت است، براى شما كف ميزنند. </a:t>
            </a:r>
            <a:r>
              <a:rPr lang="ar-SA" sz="2000" dirty="0" smtClean="0">
                <a:solidFill>
                  <a:srgbClr val="0000FF"/>
                </a:solidFill>
                <a:cs typeface="B Titr" pitchFamily="2" charset="-78"/>
              </a:rPr>
              <a:t>به اين تشويق نشويد</a:t>
            </a:r>
            <a:r>
              <a:rPr lang="ar-SA" sz="2000" dirty="0" smtClean="0">
                <a:cs typeface="B Titr" pitchFamily="2" charset="-78"/>
              </a:rPr>
              <a:t>. </a:t>
            </a:r>
            <a:endParaRPr lang="en-US" sz="2000" dirty="0" smtClean="0">
              <a:cs typeface="B Titr" pitchFamily="2" charset="-78"/>
            </a:endParaRPr>
          </a:p>
          <a:p>
            <a:pPr algn="ctr" rtl="1"/>
            <a:r>
              <a:rPr lang="ar-SA" sz="2000" dirty="0" smtClean="0">
                <a:cs typeface="B Titr" pitchFamily="2" charset="-78"/>
              </a:rPr>
              <a:t>به قول رائج بين جوانها، جوگير نشويد. </a:t>
            </a:r>
            <a:endParaRPr lang="en-US" sz="2000" dirty="0" smtClean="0">
              <a:cs typeface="B Titr" pitchFamily="2" charset="-78"/>
            </a:endParaRPr>
          </a:p>
          <a:p>
            <a:pPr algn="justLow" rtl="1"/>
            <a:r>
              <a:rPr lang="ar-SA" sz="2000" dirty="0" smtClean="0">
                <a:solidFill>
                  <a:srgbClr val="0000FF"/>
                </a:solidFill>
                <a:cs typeface="B Titr" pitchFamily="2" charset="-78"/>
              </a:rPr>
              <a:t>بحث درست بكنيد</a:t>
            </a:r>
            <a:r>
              <a:rPr lang="ar-SA" sz="2000" dirty="0" smtClean="0">
                <a:cs typeface="B Titr" pitchFamily="2" charset="-78"/>
              </a:rPr>
              <a:t>، </a:t>
            </a:r>
            <a:r>
              <a:rPr lang="ar-SA" sz="2000" dirty="0" smtClean="0">
                <a:solidFill>
                  <a:srgbClr val="FF0000"/>
                </a:solidFill>
                <a:cs typeface="B Titr" pitchFamily="2" charset="-78"/>
              </a:rPr>
              <a:t>بحث منطقى بكنيد</a:t>
            </a:r>
            <a:r>
              <a:rPr lang="ar-SA" sz="2000" dirty="0" smtClean="0">
                <a:cs typeface="B Titr" pitchFamily="2" charset="-78"/>
              </a:rPr>
              <a:t>. سخنى را بشنويد، سخنى را بگوئيد؛ بعد بنشينيد </a:t>
            </a:r>
            <a:r>
              <a:rPr lang="ar-SA" sz="2000" dirty="0" smtClean="0">
                <a:solidFill>
                  <a:srgbClr val="FF0000"/>
                </a:solidFill>
                <a:cs typeface="B Titr" pitchFamily="2" charset="-78"/>
              </a:rPr>
              <a:t>فكر كنيد</a:t>
            </a:r>
            <a:r>
              <a:rPr lang="ar-SA" sz="2000" dirty="0" smtClean="0">
                <a:cs typeface="B Titr" pitchFamily="2" charset="-78"/>
              </a:rPr>
              <a:t>.</a:t>
            </a:r>
            <a:endParaRPr lang="en-US" sz="2000" dirty="0" smtClean="0">
              <a:cs typeface="B Titr" pitchFamily="2" charset="-78"/>
            </a:endParaRPr>
          </a:p>
          <a:p>
            <a:pPr algn="justLow" rtl="1"/>
            <a:r>
              <a:rPr lang="ar-SA" sz="2000" dirty="0" smtClean="0">
                <a:cs typeface="B Titr" pitchFamily="2" charset="-78"/>
              </a:rPr>
              <a:t> </a:t>
            </a:r>
            <a:r>
              <a:rPr lang="fa-IR" sz="2000" dirty="0" smtClean="0">
                <a:cs typeface="B Titr" pitchFamily="2" charset="-78"/>
              </a:rPr>
              <a:t>                 </a:t>
            </a:r>
            <a:r>
              <a:rPr lang="ar-SA" sz="2000" dirty="0" smtClean="0">
                <a:cs typeface="B Titr" pitchFamily="2" charset="-78"/>
              </a:rPr>
              <a:t>اين همان دستور قرآن است. </a:t>
            </a:r>
            <a:endParaRPr lang="fa-IR" sz="2000" dirty="0" smtClean="0">
              <a:cs typeface="B Titr" pitchFamily="2" charset="-78"/>
            </a:endParaRPr>
          </a:p>
          <a:p>
            <a:pPr algn="ctr" rtl="1"/>
            <a:r>
              <a:rPr lang="ar-SA" sz="2000" dirty="0" smtClean="0">
                <a:cs typeface="B Titr" pitchFamily="2" charset="-78"/>
              </a:rPr>
              <a:t>«فبشّر عبادالّذين يستمعون القول فيتّبعون احسنه</a:t>
            </a:r>
            <a:r>
              <a:rPr lang="ar-SA" sz="2400" dirty="0" smtClean="0">
                <a:cs typeface="B Titr" pitchFamily="2" charset="-78"/>
              </a:rPr>
              <a:t>»</a:t>
            </a:r>
            <a:r>
              <a:rPr lang="en-US" sz="2400" dirty="0" smtClean="0">
                <a:cs typeface="B Titr" pitchFamily="2" charset="-78"/>
              </a:rPr>
              <a:t>.</a:t>
            </a:r>
          </a:p>
          <a:p>
            <a:pPr algn="justLow" rtl="1"/>
            <a:endParaRPr lang="en-US" sz="2400" dirty="0">
              <a:cs typeface="B Titr" pitchFamily="2" charset="-78"/>
            </a:endParaRPr>
          </a:p>
        </p:txBody>
      </p:sp>
      <p:sp>
        <p:nvSpPr>
          <p:cNvPr id="10" name="Rectangle 3"/>
          <p:cNvSpPr>
            <a:spLocks noChangeArrowheads="1"/>
          </p:cNvSpPr>
          <p:nvPr/>
        </p:nvSpPr>
        <p:spPr bwMode="auto">
          <a:xfrm>
            <a:off x="3352800" y="12954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9050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676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7" name="Picture 1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8" name="Picture 1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0" name="Picture 1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1" name="Picture 2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2" name="Picture 2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3" name="Picture 2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4" name="Group 41"/>
          <p:cNvGrpSpPr/>
          <p:nvPr/>
        </p:nvGrpSpPr>
        <p:grpSpPr>
          <a:xfrm rot="16200000" flipH="1">
            <a:off x="6019798" y="762002"/>
            <a:ext cx="304800" cy="3962396"/>
            <a:chOff x="8763000" y="4259324"/>
            <a:chExt cx="381000" cy="2199280"/>
          </a:xfrm>
        </p:grpSpPr>
        <p:pic>
          <p:nvPicPr>
            <p:cNvPr id="25" name="Picture 24"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6" name="Picture 25"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457200"/>
            <a:ext cx="1116208" cy="822386"/>
          </a:xfrm>
          <a:prstGeom prst="rect">
            <a:avLst/>
          </a:prstGeom>
        </p:spPr>
      </p:pic>
      <p:sp>
        <p:nvSpPr>
          <p:cNvPr id="6" name="TextBox 5"/>
          <p:cNvSpPr txBox="1"/>
          <p:nvPr/>
        </p:nvSpPr>
        <p:spPr>
          <a:xfrm>
            <a:off x="381000" y="3276600"/>
            <a:ext cx="8534400" cy="3231654"/>
          </a:xfrm>
          <a:prstGeom prst="rect">
            <a:avLst/>
          </a:prstGeom>
          <a:noFill/>
        </p:spPr>
        <p:txBody>
          <a:bodyPr wrap="square" rtlCol="0">
            <a:spAutoFit/>
          </a:bodyPr>
          <a:lstStyle/>
          <a:p>
            <a:pPr algn="ctr" rtl="1"/>
            <a:r>
              <a:rPr lang="ar-SA" sz="2800" dirty="0" smtClean="0">
                <a:cs typeface="B Titr" pitchFamily="2" charset="-78"/>
              </a:rPr>
              <a:t>به چه دليل، با چه توجيهى شما فكر ميكنيد </a:t>
            </a:r>
            <a:r>
              <a:rPr lang="ar-SA" sz="2800" dirty="0" smtClean="0">
                <a:solidFill>
                  <a:srgbClr val="FF0000"/>
                </a:solidFill>
                <a:cs typeface="B Titr" pitchFamily="2" charset="-78"/>
              </a:rPr>
              <a:t>دستگاه‌هاى تبليغاتى دنيا </a:t>
            </a:r>
            <a:r>
              <a:rPr lang="ar-SA" sz="2800" dirty="0" smtClean="0">
                <a:cs typeface="B Titr" pitchFamily="2" charset="-78"/>
              </a:rPr>
              <a:t>حوادثى را كه فكر مي</a:t>
            </a:r>
            <a:r>
              <a:rPr lang="fa-IR" sz="2800" dirty="0" smtClean="0">
                <a:cs typeface="B Titr" pitchFamily="2" charset="-78"/>
              </a:rPr>
              <a:t> </a:t>
            </a:r>
            <a:r>
              <a:rPr lang="ar-SA" sz="2800" dirty="0" smtClean="0">
                <a:cs typeface="B Titr" pitchFamily="2" charset="-78"/>
              </a:rPr>
              <a:t>كنند به ضرر نظام جمهورى اسلامى است، </a:t>
            </a:r>
            <a:r>
              <a:rPr lang="ar-SA" sz="2800" dirty="0" smtClean="0">
                <a:solidFill>
                  <a:srgbClr val="0000FF"/>
                </a:solidFill>
                <a:cs typeface="B Titr" pitchFamily="2" charset="-78"/>
              </a:rPr>
              <a:t>لحظه به لحظه </a:t>
            </a:r>
            <a:r>
              <a:rPr lang="ar-SA" sz="2800" dirty="0" smtClean="0">
                <a:cs typeface="B Titr" pitchFamily="2" charset="-78"/>
              </a:rPr>
              <a:t>منتشر ميكنند؟</a:t>
            </a:r>
            <a:endParaRPr lang="en-US" sz="2800" dirty="0" smtClean="0">
              <a:cs typeface="B Titr" pitchFamily="2" charset="-78"/>
            </a:endParaRPr>
          </a:p>
          <a:p>
            <a:pPr algn="ctr" rtl="1"/>
            <a:r>
              <a:rPr lang="ar-SA" sz="2800" dirty="0" smtClean="0">
                <a:cs typeface="B Titr" pitchFamily="2" charset="-78"/>
              </a:rPr>
              <a:t> </a:t>
            </a:r>
            <a:r>
              <a:rPr lang="ar-SA" sz="2800" dirty="0" smtClean="0">
                <a:solidFill>
                  <a:srgbClr val="7030A0"/>
                </a:solidFill>
                <a:cs typeface="B Titr" pitchFamily="2" charset="-78"/>
              </a:rPr>
              <a:t>با چه محاسبه‌اى </a:t>
            </a:r>
            <a:r>
              <a:rPr lang="ar-SA" sz="2800" dirty="0" smtClean="0">
                <a:cs typeface="B Titr" pitchFamily="2" charset="-78"/>
              </a:rPr>
              <a:t>اين كار انجام ميگيرد؟ </a:t>
            </a:r>
            <a:endParaRPr lang="en-US" sz="2800" dirty="0" smtClean="0">
              <a:cs typeface="B Titr" pitchFamily="2" charset="-78"/>
            </a:endParaRPr>
          </a:p>
          <a:p>
            <a:pPr algn="ctr" rtl="1"/>
            <a:r>
              <a:rPr lang="ar-SA" sz="2800" dirty="0" smtClean="0">
                <a:solidFill>
                  <a:srgbClr val="FF0000"/>
                </a:solidFill>
                <a:cs typeface="B Titr" pitchFamily="2" charset="-78"/>
              </a:rPr>
              <a:t>اين را نبايد فكر كرد</a:t>
            </a:r>
            <a:r>
              <a:rPr lang="ar-SA" sz="2800" dirty="0" smtClean="0">
                <a:cs typeface="B Titr" pitchFamily="2" charset="-78"/>
              </a:rPr>
              <a:t>؟! </a:t>
            </a:r>
            <a:r>
              <a:rPr lang="ar-SA" sz="2800" dirty="0" smtClean="0">
                <a:solidFill>
                  <a:srgbClr val="FF0000"/>
                </a:solidFill>
                <a:cs typeface="B Titr" pitchFamily="2" charset="-78"/>
              </a:rPr>
              <a:t>نبايد رويش مطالعه كرد</a:t>
            </a:r>
            <a:r>
              <a:rPr lang="ar-SA" sz="2800" dirty="0" smtClean="0">
                <a:cs typeface="B Titr" pitchFamily="2" charset="-78"/>
              </a:rPr>
              <a:t>؟!</a:t>
            </a:r>
            <a:endParaRPr lang="en-US" sz="2800" dirty="0" smtClean="0">
              <a:cs typeface="B Titr" pitchFamily="2" charset="-78"/>
            </a:endParaRPr>
          </a:p>
          <a:p>
            <a:pPr algn="ctr" rtl="1"/>
            <a:r>
              <a:rPr lang="ar-SA" sz="2800" dirty="0" smtClean="0">
                <a:cs typeface="B Titr" pitchFamily="2" charset="-78"/>
              </a:rPr>
              <a:t> اينهاست آن چيزهائى كه </a:t>
            </a:r>
            <a:r>
              <a:rPr lang="ar-SA" sz="2800" dirty="0" smtClean="0">
                <a:solidFill>
                  <a:srgbClr val="0000FF"/>
                </a:solidFill>
                <a:cs typeface="B Titr" pitchFamily="2" charset="-78"/>
              </a:rPr>
              <a:t>بايد به آنها توجه كرد</a:t>
            </a:r>
            <a:r>
              <a:rPr lang="en-US" sz="4000" dirty="0" smtClean="0">
                <a:cs typeface="B Titr" pitchFamily="2" charset="-78"/>
              </a:rPr>
              <a:t>.</a:t>
            </a:r>
            <a:endParaRPr lang="en-US" sz="2800" dirty="0" smtClean="0">
              <a:cs typeface="B Titr" pitchFamily="2" charset="-78"/>
            </a:endParaRPr>
          </a:p>
          <a:p>
            <a:pPr algn="justLow" rtl="1"/>
            <a:endParaRPr lang="en-US" sz="2400" dirty="0">
              <a:cs typeface="B Titr" pitchFamily="2" charset="-78"/>
            </a:endParaRPr>
          </a:p>
        </p:txBody>
      </p:sp>
      <p:sp>
        <p:nvSpPr>
          <p:cNvPr id="10" name="Rectangle 3"/>
          <p:cNvSpPr>
            <a:spLocks noChangeArrowheads="1"/>
          </p:cNvSpPr>
          <p:nvPr/>
        </p:nvSpPr>
        <p:spPr bwMode="auto">
          <a:xfrm>
            <a:off x="3352800" y="12954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9050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1430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7" name="Picture 1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8" name="Picture 1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0" name="Picture 1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1" name="Picture 2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2" name="Picture 2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3" name="Picture 2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4" name="Group 41"/>
          <p:cNvGrpSpPr/>
          <p:nvPr/>
        </p:nvGrpSpPr>
        <p:grpSpPr>
          <a:xfrm rot="16200000" flipH="1">
            <a:off x="6019798" y="762002"/>
            <a:ext cx="304800" cy="3962396"/>
            <a:chOff x="8763000" y="4259324"/>
            <a:chExt cx="381000" cy="2199280"/>
          </a:xfrm>
        </p:grpSpPr>
        <p:pic>
          <p:nvPicPr>
            <p:cNvPr id="25" name="Picture 24"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6" name="Picture 25"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457200"/>
            <a:ext cx="1116208" cy="822386"/>
          </a:xfrm>
          <a:prstGeom prst="rect">
            <a:avLst/>
          </a:prstGeom>
        </p:spPr>
      </p:pic>
      <p:sp>
        <p:nvSpPr>
          <p:cNvPr id="6" name="TextBox 5"/>
          <p:cNvSpPr txBox="1"/>
          <p:nvPr/>
        </p:nvSpPr>
        <p:spPr>
          <a:xfrm>
            <a:off x="304800" y="3505200"/>
            <a:ext cx="8534400" cy="2677656"/>
          </a:xfrm>
          <a:prstGeom prst="rect">
            <a:avLst/>
          </a:prstGeom>
          <a:noFill/>
        </p:spPr>
        <p:txBody>
          <a:bodyPr wrap="square" rtlCol="0">
            <a:spAutoFit/>
          </a:bodyPr>
          <a:lstStyle/>
          <a:p>
            <a:pPr algn="justLow" rtl="1"/>
            <a:r>
              <a:rPr lang="ar-SA" sz="2400" dirty="0" smtClean="0">
                <a:cs typeface="B Titr" pitchFamily="2" charset="-78"/>
              </a:rPr>
              <a:t>امروز </a:t>
            </a:r>
            <a:r>
              <a:rPr lang="ar-SA" sz="2400" dirty="0" smtClean="0">
                <a:solidFill>
                  <a:srgbClr val="FF0000"/>
                </a:solidFill>
                <a:cs typeface="B Titr" pitchFamily="2" charset="-78"/>
              </a:rPr>
              <a:t>هيچ كشور ديگرى در دنيا پيدا نميكنيد </a:t>
            </a:r>
            <a:r>
              <a:rPr lang="ar-SA" sz="2400" dirty="0" smtClean="0">
                <a:cs typeface="B Titr" pitchFamily="2" charset="-78"/>
              </a:rPr>
              <a:t>كه اينجور آماج حملات باشد.</a:t>
            </a:r>
            <a:endParaRPr lang="en-US" sz="2400" dirty="0" smtClean="0">
              <a:cs typeface="B Titr" pitchFamily="2" charset="-78"/>
            </a:endParaRPr>
          </a:p>
          <a:p>
            <a:pPr algn="justLow" rtl="1"/>
            <a:r>
              <a:rPr lang="ar-SA" sz="2800" dirty="0" smtClean="0">
                <a:cs typeface="B Titr" pitchFamily="2" charset="-78"/>
              </a:rPr>
              <a:t> و </a:t>
            </a:r>
            <a:r>
              <a:rPr lang="ar-SA" sz="2800" dirty="0" smtClean="0">
                <a:solidFill>
                  <a:srgbClr val="0000FF"/>
                </a:solidFill>
                <a:cs typeface="B Titr" pitchFamily="2" charset="-78"/>
              </a:rPr>
              <a:t>جمهورى اسلامى دارد مقاومت ميكند</a:t>
            </a:r>
            <a:r>
              <a:rPr lang="ar-SA" sz="2800" dirty="0" smtClean="0">
                <a:cs typeface="B Titr" pitchFamily="2" charset="-78"/>
              </a:rPr>
              <a:t>. اين شوخى است؟</a:t>
            </a:r>
            <a:endParaRPr lang="en-US" sz="2800" dirty="0" smtClean="0">
              <a:cs typeface="B Titr" pitchFamily="2" charset="-78"/>
            </a:endParaRPr>
          </a:p>
          <a:p>
            <a:pPr algn="justLow" rtl="1"/>
            <a:r>
              <a:rPr lang="ar-SA" sz="2800" dirty="0" smtClean="0">
                <a:solidFill>
                  <a:srgbClr val="FF0000"/>
                </a:solidFill>
                <a:cs typeface="B Titr" pitchFamily="2" charset="-78"/>
              </a:rPr>
              <a:t> اين موجودِ هفت‌جوشِ مستحكمِ مصونيت‌يافته </a:t>
            </a:r>
            <a:r>
              <a:rPr lang="ar-SA" sz="2800" dirty="0" smtClean="0">
                <a:cs typeface="B Titr" pitchFamily="2" charset="-78"/>
              </a:rPr>
              <a:t>دارد مقاومت مي</a:t>
            </a:r>
            <a:r>
              <a:rPr lang="fa-IR" sz="2800" dirty="0" smtClean="0">
                <a:cs typeface="B Titr" pitchFamily="2" charset="-78"/>
              </a:rPr>
              <a:t> ک</a:t>
            </a:r>
            <a:r>
              <a:rPr lang="ar-SA" sz="2800" dirty="0" smtClean="0">
                <a:cs typeface="B Titr" pitchFamily="2" charset="-78"/>
              </a:rPr>
              <a:t>ند. اين، كم چيزى نيست. توطئه‌ى توهم نيست؛</a:t>
            </a:r>
            <a:endParaRPr lang="en-US" sz="2800" dirty="0" smtClean="0">
              <a:cs typeface="B Titr" pitchFamily="2" charset="-78"/>
            </a:endParaRPr>
          </a:p>
          <a:p>
            <a:pPr algn="ctr" rtl="1"/>
            <a:r>
              <a:rPr lang="ar-SA" sz="2800" dirty="0" smtClean="0">
                <a:cs typeface="B Titr" pitchFamily="2" charset="-78"/>
              </a:rPr>
              <a:t> </a:t>
            </a:r>
            <a:r>
              <a:rPr lang="ar-SA" sz="3600" dirty="0" smtClean="0">
                <a:cs typeface="B Titr" pitchFamily="2" charset="-78"/>
              </a:rPr>
              <a:t>اين را </a:t>
            </a:r>
            <a:r>
              <a:rPr lang="ar-SA" sz="3600" dirty="0" smtClean="0">
                <a:solidFill>
                  <a:srgbClr val="FF0000"/>
                </a:solidFill>
                <a:cs typeface="B Titr" pitchFamily="2" charset="-78"/>
              </a:rPr>
              <a:t>جوانها</a:t>
            </a:r>
            <a:r>
              <a:rPr lang="ar-SA" sz="3600" dirty="0" smtClean="0">
                <a:cs typeface="B Titr" pitchFamily="2" charset="-78"/>
              </a:rPr>
              <a:t>، اين جوانهاى عزيز ما، </a:t>
            </a:r>
            <a:r>
              <a:rPr lang="ar-SA" sz="3600" dirty="0" smtClean="0">
                <a:solidFill>
                  <a:srgbClr val="FF0000"/>
                </a:solidFill>
                <a:cs typeface="B Titr" pitchFamily="2" charset="-78"/>
              </a:rPr>
              <a:t>بدانند</a:t>
            </a:r>
            <a:r>
              <a:rPr lang="en-US" sz="3600" dirty="0" smtClean="0">
                <a:cs typeface="B Titr" pitchFamily="2" charset="-78"/>
              </a:rPr>
              <a:t>.</a:t>
            </a:r>
            <a:endParaRPr lang="en-US" sz="2800" dirty="0" smtClean="0">
              <a:cs typeface="B Titr" pitchFamily="2" charset="-78"/>
            </a:endParaRPr>
          </a:p>
          <a:p>
            <a:pPr algn="justLow" rtl="1"/>
            <a:endParaRPr lang="en-US" sz="2400" dirty="0">
              <a:cs typeface="B Titr" pitchFamily="2" charset="-78"/>
            </a:endParaRPr>
          </a:p>
        </p:txBody>
      </p:sp>
      <p:sp>
        <p:nvSpPr>
          <p:cNvPr id="10" name="Rectangle 3"/>
          <p:cNvSpPr>
            <a:spLocks noChangeArrowheads="1"/>
          </p:cNvSpPr>
          <p:nvPr/>
        </p:nvSpPr>
        <p:spPr bwMode="auto">
          <a:xfrm>
            <a:off x="3429000" y="14478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20574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7" name="Picture 1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8" name="Picture 1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0" name="Picture 1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1" name="Picture 2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2" name="Picture 2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3" name="Picture 2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4" name="Group 41"/>
          <p:cNvGrpSpPr/>
          <p:nvPr/>
        </p:nvGrpSpPr>
        <p:grpSpPr>
          <a:xfrm rot="16200000" flipH="1">
            <a:off x="6019798" y="762002"/>
            <a:ext cx="304800" cy="3962396"/>
            <a:chOff x="8763000" y="4259324"/>
            <a:chExt cx="381000" cy="2199280"/>
          </a:xfrm>
        </p:grpSpPr>
        <p:pic>
          <p:nvPicPr>
            <p:cNvPr id="25" name="Picture 24"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6" name="Picture 25"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457200"/>
            <a:ext cx="1116208" cy="822386"/>
          </a:xfrm>
          <a:prstGeom prst="rect">
            <a:avLst/>
          </a:prstGeom>
        </p:spPr>
      </p:pic>
      <p:sp>
        <p:nvSpPr>
          <p:cNvPr id="6" name="TextBox 5"/>
          <p:cNvSpPr txBox="1"/>
          <p:nvPr/>
        </p:nvSpPr>
        <p:spPr>
          <a:xfrm>
            <a:off x="381000" y="2709152"/>
            <a:ext cx="8534400" cy="4093428"/>
          </a:xfrm>
          <a:prstGeom prst="rect">
            <a:avLst/>
          </a:prstGeom>
          <a:noFill/>
        </p:spPr>
        <p:txBody>
          <a:bodyPr wrap="square" rtlCol="0">
            <a:spAutoFit/>
          </a:bodyPr>
          <a:lstStyle/>
          <a:p>
            <a:pPr algn="justLow" rtl="1"/>
            <a:r>
              <a:rPr lang="ar-SA" sz="3200" dirty="0" smtClean="0">
                <a:cs typeface="B Titr" pitchFamily="2" charset="-78"/>
              </a:rPr>
              <a:t>ما داريم پيش ميرويم</a:t>
            </a:r>
            <a:r>
              <a:rPr lang="ar-SA" sz="2400" dirty="0" smtClean="0">
                <a:cs typeface="B Titr" pitchFamily="2" charset="-78"/>
              </a:rPr>
              <a:t>.</a:t>
            </a:r>
            <a:endParaRPr lang="en-US" sz="2400" dirty="0" smtClean="0">
              <a:cs typeface="B Titr" pitchFamily="2" charset="-78"/>
            </a:endParaRPr>
          </a:p>
          <a:p>
            <a:pPr algn="justLow" rtl="1"/>
            <a:r>
              <a:rPr lang="ar-SA" sz="2400" dirty="0" smtClean="0">
                <a:solidFill>
                  <a:srgbClr val="FF0000"/>
                </a:solidFill>
                <a:cs typeface="B Titr" pitchFamily="2" charset="-78"/>
              </a:rPr>
              <a:t> البته دشمن هم زياد داريم</a:t>
            </a:r>
            <a:r>
              <a:rPr lang="ar-SA" sz="2400" dirty="0" smtClean="0">
                <a:cs typeface="B Titr" pitchFamily="2" charset="-78"/>
              </a:rPr>
              <a:t>، مانع هم خيلى داريم. </a:t>
            </a:r>
            <a:r>
              <a:rPr lang="ar-SA" sz="2400" dirty="0" smtClean="0">
                <a:solidFill>
                  <a:srgbClr val="0000FF"/>
                </a:solidFill>
                <a:cs typeface="B Titr" pitchFamily="2" charset="-78"/>
              </a:rPr>
              <a:t>اگر مانع نبود، ما اينجور ورزيده نميشديم</a:t>
            </a:r>
            <a:r>
              <a:rPr lang="ar-SA" sz="2400" dirty="0" smtClean="0">
                <a:cs typeface="B Titr" pitchFamily="2" charset="-78"/>
              </a:rPr>
              <a:t>؛ جامعه‌ى اسلامى و جمهورى اسلامى اينجور ورزيده نميشد. </a:t>
            </a:r>
            <a:r>
              <a:rPr lang="ar-SA" sz="2400" dirty="0" smtClean="0">
                <a:solidFill>
                  <a:srgbClr val="FF0000"/>
                </a:solidFill>
                <a:cs typeface="B Titr" pitchFamily="2" charset="-78"/>
              </a:rPr>
              <a:t>مانع وجود دارد</a:t>
            </a:r>
            <a:r>
              <a:rPr lang="ar-SA" sz="2400" dirty="0" smtClean="0">
                <a:cs typeface="B Titr" pitchFamily="2" charset="-78"/>
              </a:rPr>
              <a:t>؛ والّا تو زمين صاف راه رفتن كه تقويت عضلانى نمى‌آورد. </a:t>
            </a:r>
            <a:endParaRPr lang="en-US" sz="2400" dirty="0" smtClean="0">
              <a:cs typeface="B Titr" pitchFamily="2" charset="-78"/>
            </a:endParaRPr>
          </a:p>
          <a:p>
            <a:pPr algn="justLow" rtl="1"/>
            <a:r>
              <a:rPr lang="ar-SA" sz="2400" dirty="0" smtClean="0">
                <a:cs typeface="B Titr" pitchFamily="2" charset="-78"/>
              </a:rPr>
              <a:t>بايد كوهنوردى كرد، </a:t>
            </a:r>
            <a:r>
              <a:rPr lang="ar-SA" sz="2400" dirty="0" smtClean="0">
                <a:solidFill>
                  <a:srgbClr val="0000FF"/>
                </a:solidFill>
                <a:cs typeface="B Titr" pitchFamily="2" charset="-78"/>
              </a:rPr>
              <a:t>بايد از موانع بالا رفت</a:t>
            </a:r>
            <a:r>
              <a:rPr lang="ar-SA" sz="2400" dirty="0" smtClean="0">
                <a:cs typeface="B Titr" pitchFamily="2" charset="-78"/>
              </a:rPr>
              <a:t>.</a:t>
            </a:r>
            <a:endParaRPr lang="en-US" sz="2400" dirty="0" smtClean="0">
              <a:cs typeface="B Titr" pitchFamily="2" charset="-78"/>
            </a:endParaRPr>
          </a:p>
          <a:p>
            <a:pPr algn="justLow" rtl="1"/>
            <a:r>
              <a:rPr lang="ar-SA" sz="2400" dirty="0" smtClean="0">
                <a:cs typeface="B Titr" pitchFamily="2" charset="-78"/>
              </a:rPr>
              <a:t> </a:t>
            </a:r>
            <a:r>
              <a:rPr lang="ar-SA" sz="3200" dirty="0" smtClean="0">
                <a:cs typeface="B Titr" pitchFamily="2" charset="-78"/>
              </a:rPr>
              <a:t>جامعه‌ى ما اين كار را كرده، اين راه را </a:t>
            </a:r>
            <a:r>
              <a:rPr lang="ar-SA" sz="3200" dirty="0" smtClean="0">
                <a:solidFill>
                  <a:srgbClr val="FF0000"/>
                </a:solidFill>
                <a:cs typeface="B Titr" pitchFamily="2" charset="-78"/>
              </a:rPr>
              <a:t>پيش رفته</a:t>
            </a:r>
            <a:r>
              <a:rPr lang="ar-SA" sz="3200" dirty="0" smtClean="0">
                <a:cs typeface="B Titr" pitchFamily="2" charset="-78"/>
              </a:rPr>
              <a:t>، باز هم </a:t>
            </a:r>
            <a:r>
              <a:rPr lang="ar-SA" sz="3200" dirty="0" smtClean="0">
                <a:solidFill>
                  <a:srgbClr val="FF0000"/>
                </a:solidFill>
                <a:cs typeface="B Titr" pitchFamily="2" charset="-78"/>
              </a:rPr>
              <a:t>خواهد رفت</a:t>
            </a:r>
            <a:r>
              <a:rPr lang="ar-SA" sz="3200" dirty="0" smtClean="0">
                <a:cs typeface="B Titr" pitchFamily="2" charset="-78"/>
              </a:rPr>
              <a:t>، </a:t>
            </a:r>
            <a:r>
              <a:rPr lang="ar-SA" sz="3200" dirty="0" smtClean="0">
                <a:solidFill>
                  <a:srgbClr val="FF0000"/>
                </a:solidFill>
                <a:cs typeface="B Titr" pitchFamily="2" charset="-78"/>
              </a:rPr>
              <a:t>بعد از اين هم خواهد رفت.</a:t>
            </a:r>
            <a:endParaRPr lang="en-US" sz="3600" dirty="0" smtClean="0">
              <a:solidFill>
                <a:srgbClr val="FF0000"/>
              </a:solidFill>
              <a:cs typeface="B Titr" pitchFamily="2" charset="-78"/>
            </a:endParaRPr>
          </a:p>
          <a:p>
            <a:pPr algn="justLow" rtl="1"/>
            <a:r>
              <a:rPr lang="en-US" sz="36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352800" y="12954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9050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7" name="Picture 1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8" name="Picture 1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0" name="Picture 1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1" name="Picture 2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2" name="Picture 2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3" name="Picture 2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4" name="Group 41"/>
          <p:cNvGrpSpPr/>
          <p:nvPr/>
        </p:nvGrpSpPr>
        <p:grpSpPr>
          <a:xfrm rot="16200000" flipH="1">
            <a:off x="5943598" y="609602"/>
            <a:ext cx="304800" cy="3962396"/>
            <a:chOff x="8763000" y="4259324"/>
            <a:chExt cx="381000" cy="2199280"/>
          </a:xfrm>
        </p:grpSpPr>
        <p:pic>
          <p:nvPicPr>
            <p:cNvPr id="25" name="Picture 24"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6" name="Picture 25"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28600" y="2718456"/>
            <a:ext cx="8534400" cy="4278094"/>
          </a:xfrm>
          <a:prstGeom prst="rect">
            <a:avLst/>
          </a:prstGeom>
          <a:noFill/>
        </p:spPr>
        <p:txBody>
          <a:bodyPr wrap="square" rtlCol="0">
            <a:spAutoFit/>
          </a:bodyPr>
          <a:lstStyle/>
          <a:p>
            <a:pPr algn="r" rtl="1"/>
            <a:r>
              <a:rPr lang="ar-SA" sz="3200" b="1" dirty="0" smtClean="0">
                <a:solidFill>
                  <a:srgbClr val="0000FF"/>
                </a:solidFill>
                <a:cs typeface="B Titr" pitchFamily="2" charset="-78"/>
              </a:rPr>
              <a:t>من اينجا به شما توصيه كنم:</a:t>
            </a:r>
            <a:endParaRPr lang="en-US" sz="3200" b="1" dirty="0" smtClean="0">
              <a:solidFill>
                <a:srgbClr val="0000FF"/>
              </a:solidFill>
              <a:cs typeface="B Titr" pitchFamily="2" charset="-78"/>
            </a:endParaRPr>
          </a:p>
          <a:p>
            <a:pPr algn="r" rtl="1"/>
            <a:r>
              <a:rPr lang="ar-SA" sz="2400" b="1" dirty="0" smtClean="0">
                <a:solidFill>
                  <a:srgbClr val="FF0000"/>
                </a:solidFill>
                <a:cs typeface="B Titr" pitchFamily="2" charset="-78"/>
              </a:rPr>
              <a:t> رمز پيشرفت</a:t>
            </a:r>
            <a:r>
              <a:rPr lang="ar-SA" sz="2400" b="1" dirty="0" smtClean="0">
                <a:cs typeface="B Titr" pitchFamily="2" charset="-78"/>
              </a:rPr>
              <a:t> يك كشور، يعنى آن محور اصلى براى اقتدار يك كشور، </a:t>
            </a:r>
            <a:r>
              <a:rPr lang="ar-SA" sz="2400" b="1" dirty="0" smtClean="0">
                <a:solidFill>
                  <a:srgbClr val="FF0000"/>
                </a:solidFill>
                <a:cs typeface="B Titr" pitchFamily="2" charset="-78"/>
              </a:rPr>
              <a:t>پيشرفتِ همراه با اقتدار، علم است</a:t>
            </a:r>
            <a:r>
              <a:rPr lang="ar-SA" sz="2400" b="1" dirty="0" smtClean="0">
                <a:cs typeface="B Titr" pitchFamily="2" charset="-78"/>
              </a:rPr>
              <a:t>.</a:t>
            </a:r>
            <a:endParaRPr lang="en-US" sz="2400" b="1" dirty="0" smtClean="0">
              <a:cs typeface="B Titr" pitchFamily="2" charset="-78"/>
            </a:endParaRPr>
          </a:p>
          <a:p>
            <a:pPr algn="r" rtl="1"/>
            <a:r>
              <a:rPr lang="ar-SA" sz="2400" b="1" dirty="0" smtClean="0">
                <a:cs typeface="B Titr" pitchFamily="2" charset="-78"/>
              </a:rPr>
              <a:t> آماج بسيارى از توطئه‌هاى امروزى كه عليه جمهورى اسلامى هست، </a:t>
            </a:r>
            <a:r>
              <a:rPr lang="ar-SA" sz="2400" b="1" dirty="0" smtClean="0">
                <a:solidFill>
                  <a:srgbClr val="7030A0"/>
                </a:solidFill>
                <a:cs typeface="B Titr" pitchFamily="2" charset="-78"/>
              </a:rPr>
              <a:t>علم و اهل علم و دانشجويان علم و محيط علمى است</a:t>
            </a:r>
            <a:r>
              <a:rPr lang="ar-SA" sz="2400" b="1" dirty="0" smtClean="0">
                <a:cs typeface="B Titr" pitchFamily="2" charset="-78"/>
              </a:rPr>
              <a:t>؛ اين را توجه داشته باشيد.</a:t>
            </a:r>
            <a:endParaRPr lang="en-US" sz="2400" b="1" dirty="0" smtClean="0">
              <a:cs typeface="B Titr" pitchFamily="2" charset="-78"/>
            </a:endParaRPr>
          </a:p>
          <a:p>
            <a:pPr algn="r" rtl="1"/>
            <a:r>
              <a:rPr lang="ar-SA" sz="2400" b="1" dirty="0" smtClean="0">
                <a:solidFill>
                  <a:srgbClr val="FF0000"/>
                </a:solidFill>
                <a:cs typeface="B Titr" pitchFamily="2" charset="-78"/>
              </a:rPr>
              <a:t> نگذاريد اين تير طبق آن هدفگيرى دشمن</a:t>
            </a:r>
            <a:r>
              <a:rPr lang="ar-SA" sz="2400" b="1" dirty="0" smtClean="0">
                <a:cs typeface="B Titr" pitchFamily="2" charset="-78"/>
              </a:rPr>
              <a:t>، </a:t>
            </a:r>
            <a:r>
              <a:rPr lang="ar-SA" sz="2400" b="1" dirty="0" smtClean="0">
                <a:solidFill>
                  <a:srgbClr val="0000FF"/>
                </a:solidFill>
                <a:cs typeface="B Titr" pitchFamily="2" charset="-78"/>
              </a:rPr>
              <a:t>به هدفى كه آنها گرفته‌اند</a:t>
            </a:r>
            <a:r>
              <a:rPr lang="ar-SA" sz="2400" b="1" dirty="0" smtClean="0">
                <a:cs typeface="B Titr" pitchFamily="2" charset="-78"/>
              </a:rPr>
              <a:t>، اصابت كند.</a:t>
            </a:r>
            <a:endParaRPr lang="en-US" sz="2400" b="1" dirty="0" smtClean="0">
              <a:cs typeface="B Titr" pitchFamily="2" charset="-78"/>
            </a:endParaRPr>
          </a:p>
          <a:p>
            <a:pPr algn="ctr" rtl="1"/>
            <a:r>
              <a:rPr lang="ar-SA" sz="2400" b="1" dirty="0" smtClean="0">
                <a:cs typeface="B Titr" pitchFamily="2" charset="-78"/>
              </a:rPr>
              <a:t> </a:t>
            </a:r>
            <a:r>
              <a:rPr lang="ar-SA" sz="3200" b="1" dirty="0" smtClean="0">
                <a:cs typeface="B Titr" pitchFamily="2" charset="-78"/>
              </a:rPr>
              <a:t>كار ع</a:t>
            </a:r>
            <a:r>
              <a:rPr lang="fa-IR" sz="3200" b="1" dirty="0" smtClean="0">
                <a:cs typeface="B Titr" pitchFamily="2" charset="-78"/>
              </a:rPr>
              <a:t>لم</a:t>
            </a:r>
            <a:r>
              <a:rPr lang="ar-SA" sz="3200" b="1" dirty="0" smtClean="0">
                <a:cs typeface="B Titr" pitchFamily="2" charset="-78"/>
              </a:rPr>
              <a:t>ى را نگذاريد متوقف بشود</a:t>
            </a:r>
            <a:r>
              <a:rPr lang="en-US" sz="3200" b="1" dirty="0" smtClean="0">
                <a:cs typeface="B Titr" pitchFamily="2" charset="-78"/>
              </a:rPr>
              <a:t>.</a:t>
            </a:r>
            <a:r>
              <a:rPr lang="en-US" sz="4000" b="1" dirty="0" smtClean="0"/>
              <a:t> </a:t>
            </a:r>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2954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959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562600" y="457200"/>
            <a:ext cx="1116208" cy="822386"/>
          </a:xfrm>
          <a:prstGeom prst="rect">
            <a:avLst/>
          </a:prstGeom>
        </p:spPr>
      </p:pic>
      <p:sp>
        <p:nvSpPr>
          <p:cNvPr id="6" name="TextBox 5"/>
          <p:cNvSpPr txBox="1"/>
          <p:nvPr/>
        </p:nvSpPr>
        <p:spPr>
          <a:xfrm>
            <a:off x="0" y="3048000"/>
            <a:ext cx="8534400" cy="3570208"/>
          </a:xfrm>
          <a:prstGeom prst="rect">
            <a:avLst/>
          </a:prstGeom>
          <a:noFill/>
        </p:spPr>
        <p:txBody>
          <a:bodyPr wrap="square" rtlCol="0">
            <a:spAutoFit/>
          </a:bodyPr>
          <a:lstStyle/>
          <a:p>
            <a:pPr algn="justLow" rtl="1"/>
            <a:r>
              <a:rPr lang="ar-SA" sz="2800" dirty="0" smtClean="0">
                <a:cs typeface="B Titr" pitchFamily="2" charset="-78"/>
              </a:rPr>
              <a:t>شما بدانيد!</a:t>
            </a:r>
            <a:endParaRPr lang="en-US" sz="2800" dirty="0" smtClean="0">
              <a:cs typeface="B Titr" pitchFamily="2" charset="-78"/>
            </a:endParaRPr>
          </a:p>
          <a:p>
            <a:pPr algn="justLow" rtl="1"/>
            <a:r>
              <a:rPr lang="ar-SA" sz="2800" dirty="0" smtClean="0">
                <a:cs typeface="B Titr" pitchFamily="2" charset="-78"/>
              </a:rPr>
              <a:t> </a:t>
            </a:r>
            <a:r>
              <a:rPr lang="ar-SA" sz="6000" dirty="0" smtClean="0">
                <a:solidFill>
                  <a:srgbClr val="7030A0"/>
                </a:solidFill>
                <a:cs typeface="B Titr" pitchFamily="2" charset="-78"/>
              </a:rPr>
              <a:t>نسل جوان امروز</a:t>
            </a:r>
            <a:r>
              <a:rPr lang="ar-SA" sz="6000" dirty="0" smtClean="0">
                <a:cs typeface="B Titr" pitchFamily="2" charset="-78"/>
              </a:rPr>
              <a:t>،</a:t>
            </a:r>
            <a:endParaRPr lang="en-US" sz="6000" dirty="0" smtClean="0">
              <a:cs typeface="B Titr" pitchFamily="2" charset="-78"/>
            </a:endParaRPr>
          </a:p>
          <a:p>
            <a:pPr algn="justLow" rtl="1"/>
            <a:r>
              <a:rPr lang="ar-SA" sz="6000" dirty="0" smtClean="0">
                <a:cs typeface="B Titr" pitchFamily="2" charset="-78"/>
              </a:rPr>
              <a:t> </a:t>
            </a:r>
            <a:r>
              <a:rPr lang="ar-SA" sz="4800" dirty="0" smtClean="0">
                <a:cs typeface="B Titr" pitchFamily="2" charset="-78"/>
              </a:rPr>
              <a:t>نسلى كه بتوان متوقفش كرد، </a:t>
            </a:r>
            <a:r>
              <a:rPr lang="ar-SA" sz="4800" dirty="0" smtClean="0">
                <a:solidFill>
                  <a:srgbClr val="FF0000"/>
                </a:solidFill>
                <a:cs typeface="B Titr" pitchFamily="2" charset="-78"/>
              </a:rPr>
              <a:t>نيست</a:t>
            </a:r>
            <a:r>
              <a:rPr lang="en-US" sz="6000" dirty="0" smtClean="0">
                <a:cs typeface="B Titr" pitchFamily="2" charset="-78"/>
              </a:rPr>
              <a:t>.</a:t>
            </a:r>
          </a:p>
          <a:p>
            <a:pPr algn="justLow" rtl="1"/>
            <a:r>
              <a:rPr lang="en-US" sz="54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352800" y="12954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9050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59436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7" name="Picture 16"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8" name="Picture 17"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0" name="Picture 19"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1" name="Picture 20"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2" name="Picture 21"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3" name="Picture 22"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4" name="Group 41"/>
          <p:cNvGrpSpPr/>
          <p:nvPr/>
        </p:nvGrpSpPr>
        <p:grpSpPr>
          <a:xfrm rot="16200000" flipH="1">
            <a:off x="6019798" y="762002"/>
            <a:ext cx="304800" cy="3962396"/>
            <a:chOff x="8763000" y="4259324"/>
            <a:chExt cx="381000" cy="2199280"/>
          </a:xfrm>
        </p:grpSpPr>
        <p:pic>
          <p:nvPicPr>
            <p:cNvPr id="25" name="Picture 24"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6" name="Picture 25"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25585" y="2746166"/>
            <a:ext cx="8534400" cy="5201424"/>
          </a:xfrm>
          <a:prstGeom prst="rect">
            <a:avLst/>
          </a:prstGeom>
          <a:noFill/>
        </p:spPr>
        <p:txBody>
          <a:bodyPr wrap="square" rtlCol="0">
            <a:spAutoFit/>
          </a:bodyPr>
          <a:lstStyle/>
          <a:p>
            <a:pPr algn="justLow" rtl="1"/>
            <a:r>
              <a:rPr lang="ar-SA" sz="3200" b="1" dirty="0" smtClean="0">
                <a:solidFill>
                  <a:srgbClr val="FF0000"/>
                </a:solidFill>
                <a:cs typeface="B Titr" pitchFamily="2" charset="-78"/>
              </a:rPr>
              <a:t>علم را اهميت بدهيد</a:t>
            </a:r>
            <a:r>
              <a:rPr lang="en-US" sz="3200" b="1" dirty="0" smtClean="0">
                <a:solidFill>
                  <a:srgbClr val="FF0000"/>
                </a:solidFill>
                <a:cs typeface="B Titr" pitchFamily="2" charset="-78"/>
              </a:rPr>
              <a:t>.</a:t>
            </a:r>
          </a:p>
          <a:p>
            <a:pPr algn="ctr" rtl="1"/>
            <a:r>
              <a:rPr lang="ar-SA" sz="3200" b="1" dirty="0" smtClean="0">
                <a:cs typeface="B Titr" pitchFamily="2" charset="-78"/>
              </a:rPr>
              <a:t>اينى كه من سالهاست روى مسئله‌ى </a:t>
            </a:r>
            <a:r>
              <a:rPr lang="ar-SA" sz="3200" b="1" dirty="0" smtClean="0">
                <a:solidFill>
                  <a:srgbClr val="0000FF"/>
                </a:solidFill>
                <a:cs typeface="B Titr" pitchFamily="2" charset="-78"/>
              </a:rPr>
              <a:t>علم</a:t>
            </a:r>
            <a:r>
              <a:rPr lang="ar-SA" sz="3200" b="1" dirty="0" smtClean="0">
                <a:cs typeface="B Titr" pitchFamily="2" charset="-78"/>
              </a:rPr>
              <a:t>،</a:t>
            </a:r>
            <a:r>
              <a:rPr lang="ar-SA" sz="3200" b="1" dirty="0" smtClean="0">
                <a:solidFill>
                  <a:srgbClr val="0000FF"/>
                </a:solidFill>
                <a:cs typeface="B Titr" pitchFamily="2" charset="-78"/>
              </a:rPr>
              <a:t> تحقيق</a:t>
            </a:r>
            <a:r>
              <a:rPr lang="ar-SA" sz="3200" b="1" dirty="0" smtClean="0">
                <a:cs typeface="B Titr" pitchFamily="2" charset="-78"/>
              </a:rPr>
              <a:t>، </a:t>
            </a:r>
            <a:r>
              <a:rPr lang="ar-SA" sz="3200" b="1" dirty="0" smtClean="0">
                <a:solidFill>
                  <a:srgbClr val="0000FF"/>
                </a:solidFill>
                <a:cs typeface="B Titr" pitchFamily="2" charset="-78"/>
              </a:rPr>
              <a:t>پژوهش</a:t>
            </a:r>
            <a:r>
              <a:rPr lang="ar-SA" sz="3200" b="1" dirty="0" smtClean="0">
                <a:cs typeface="B Titr" pitchFamily="2" charset="-78"/>
              </a:rPr>
              <a:t>، </a:t>
            </a:r>
            <a:r>
              <a:rPr lang="ar-SA" sz="3200" b="1" dirty="0" smtClean="0">
                <a:solidFill>
                  <a:srgbClr val="0000FF"/>
                </a:solidFill>
                <a:cs typeface="B Titr" pitchFamily="2" charset="-78"/>
              </a:rPr>
              <a:t>پيشرفت</a:t>
            </a:r>
            <a:r>
              <a:rPr lang="ar-SA" sz="3200" b="1" dirty="0" smtClean="0">
                <a:cs typeface="B Titr" pitchFamily="2" charset="-78"/>
              </a:rPr>
              <a:t>، </a:t>
            </a:r>
            <a:r>
              <a:rPr lang="ar-SA" sz="3200" b="1" dirty="0" smtClean="0">
                <a:solidFill>
                  <a:srgbClr val="0000FF"/>
                </a:solidFill>
                <a:cs typeface="B Titr" pitchFamily="2" charset="-78"/>
              </a:rPr>
              <a:t>نوآورى</a:t>
            </a:r>
            <a:r>
              <a:rPr lang="ar-SA" sz="3200" b="1" dirty="0" smtClean="0">
                <a:cs typeface="B Titr" pitchFamily="2" charset="-78"/>
              </a:rPr>
              <a:t>، </a:t>
            </a:r>
            <a:r>
              <a:rPr lang="ar-SA" sz="3200" b="1" dirty="0" smtClean="0">
                <a:solidFill>
                  <a:srgbClr val="0000FF"/>
                </a:solidFill>
                <a:cs typeface="B Titr" pitchFamily="2" charset="-78"/>
              </a:rPr>
              <a:t>شكستن مرزهاى علمىِ موجود </a:t>
            </a:r>
            <a:r>
              <a:rPr lang="ar-SA" sz="3200" b="1" dirty="0" smtClean="0">
                <a:cs typeface="B Titr" pitchFamily="2" charset="-78"/>
              </a:rPr>
              <a:t>تكيه </a:t>
            </a:r>
            <a:endParaRPr lang="fa-IR" sz="3200" b="1" dirty="0" smtClean="0">
              <a:cs typeface="B Titr" pitchFamily="2" charset="-78"/>
            </a:endParaRPr>
          </a:p>
          <a:p>
            <a:pPr algn="ctr" rtl="1"/>
            <a:r>
              <a:rPr lang="ar-SA" sz="3200" b="1" dirty="0" smtClean="0">
                <a:cs typeface="B Titr" pitchFamily="2" charset="-78"/>
              </a:rPr>
              <a:t>مي</a:t>
            </a:r>
            <a:r>
              <a:rPr lang="fa-IR" sz="3200" b="1" dirty="0" smtClean="0">
                <a:cs typeface="B Titr" pitchFamily="2" charset="-78"/>
              </a:rPr>
              <a:t> </a:t>
            </a:r>
            <a:r>
              <a:rPr lang="ar-SA" sz="3200" b="1" dirty="0" smtClean="0">
                <a:cs typeface="B Titr" pitchFamily="2" charset="-78"/>
              </a:rPr>
              <a:t>كنم، به خاطر اين است.</a:t>
            </a:r>
            <a:endParaRPr lang="en-US" sz="3200" b="1" dirty="0" smtClean="0">
              <a:cs typeface="B Titr" pitchFamily="2" charset="-78"/>
            </a:endParaRPr>
          </a:p>
          <a:p>
            <a:pPr algn="ctr" rtl="1"/>
            <a:r>
              <a:rPr lang="ar-SA" sz="3200" b="1" dirty="0" smtClean="0">
                <a:cs typeface="B Titr" pitchFamily="2" charset="-78"/>
              </a:rPr>
              <a:t> </a:t>
            </a:r>
            <a:r>
              <a:rPr lang="ar-SA" sz="3200" b="1" dirty="0" smtClean="0">
                <a:solidFill>
                  <a:srgbClr val="7030A0"/>
                </a:solidFill>
                <a:cs typeface="B Titr" pitchFamily="2" charset="-78"/>
              </a:rPr>
              <a:t>بدون انواع دانش</a:t>
            </a:r>
            <a:r>
              <a:rPr lang="ar-SA" sz="3200" b="1" dirty="0" smtClean="0">
                <a:cs typeface="B Titr" pitchFamily="2" charset="-78"/>
              </a:rPr>
              <a:t>، </a:t>
            </a:r>
            <a:r>
              <a:rPr lang="ar-SA" sz="3200" b="1" dirty="0" smtClean="0">
                <a:solidFill>
                  <a:srgbClr val="7030A0"/>
                </a:solidFill>
                <a:cs typeface="B Titr" pitchFamily="2" charset="-78"/>
              </a:rPr>
              <a:t>اقتدار كشور امكان</a:t>
            </a:r>
            <a:r>
              <a:rPr lang="fa-IR" sz="3200" b="1" dirty="0" smtClean="0">
                <a:solidFill>
                  <a:srgbClr val="7030A0"/>
                </a:solidFill>
                <a:cs typeface="B Titr" pitchFamily="2" charset="-78"/>
              </a:rPr>
              <a:t> </a:t>
            </a:r>
            <a:r>
              <a:rPr lang="ar-SA" sz="3200" b="1" dirty="0" smtClean="0">
                <a:solidFill>
                  <a:srgbClr val="7030A0"/>
                </a:solidFill>
                <a:cs typeface="B Titr" pitchFamily="2" charset="-78"/>
              </a:rPr>
              <a:t>پذير نيست</a:t>
            </a:r>
            <a:r>
              <a:rPr lang="ar-SA" sz="3200" b="1" dirty="0" smtClean="0">
                <a:cs typeface="B Titr" pitchFamily="2" charset="-78"/>
              </a:rPr>
              <a:t>. </a:t>
            </a:r>
            <a:endParaRPr lang="en-US" sz="3200" b="1" dirty="0" smtClean="0">
              <a:cs typeface="B Titr" pitchFamily="2" charset="-78"/>
            </a:endParaRPr>
          </a:p>
          <a:p>
            <a:pPr algn="ctr" rtl="1"/>
            <a:r>
              <a:rPr lang="ar-SA" sz="4400" b="1" dirty="0" smtClean="0">
                <a:solidFill>
                  <a:srgbClr val="FF0000"/>
                </a:solidFill>
                <a:cs typeface="B Titr" pitchFamily="2" charset="-78"/>
              </a:rPr>
              <a:t>دانش اقتدار مى‌آورد</a:t>
            </a:r>
            <a:r>
              <a:rPr lang="en-US" sz="4400" b="1" dirty="0" smtClean="0">
                <a:solidFill>
                  <a:srgbClr val="FF0000"/>
                </a:solidFill>
                <a:cs typeface="B Titr" pitchFamily="2" charset="-78"/>
              </a:rPr>
              <a:t>.</a:t>
            </a:r>
            <a:endParaRPr lang="en-US" sz="4400" dirty="0" smtClean="0">
              <a:solidFill>
                <a:srgbClr val="FF0000"/>
              </a:solidFill>
              <a:cs typeface="B Titr" pitchFamily="2" charset="-78"/>
            </a:endParaRPr>
          </a:p>
          <a:p>
            <a:pPr rtl="1"/>
            <a:r>
              <a:rPr lang="en-US" sz="3200" b="1" dirty="0" smtClean="0"/>
              <a:t> </a:t>
            </a:r>
            <a:endParaRPr lang="en-US" sz="32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2192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81000" y="2833260"/>
            <a:ext cx="8534400" cy="5509200"/>
          </a:xfrm>
          <a:prstGeom prst="rect">
            <a:avLst/>
          </a:prstGeom>
          <a:noFill/>
        </p:spPr>
        <p:txBody>
          <a:bodyPr wrap="square" rtlCol="0">
            <a:spAutoFit/>
          </a:bodyPr>
          <a:lstStyle/>
          <a:p>
            <a:pPr algn="r" rtl="1"/>
            <a:r>
              <a:rPr lang="ar-SA" sz="2400" b="1" dirty="0" smtClean="0">
                <a:cs typeface="B Titr" pitchFamily="2" charset="-78"/>
              </a:rPr>
              <a:t>اين </a:t>
            </a:r>
            <a:r>
              <a:rPr lang="ar-SA" sz="2400" b="1" dirty="0" smtClean="0">
                <a:solidFill>
                  <a:srgbClr val="0000FF"/>
                </a:solidFill>
                <a:cs typeface="B Titr" pitchFamily="2" charset="-78"/>
              </a:rPr>
              <a:t>توصيه را از من در ذهنتان داشته باشيد</a:t>
            </a:r>
            <a:r>
              <a:rPr lang="ar-SA" sz="2400" b="1" dirty="0" smtClean="0">
                <a:cs typeface="B Titr" pitchFamily="2" charset="-78"/>
              </a:rPr>
              <a:t>.</a:t>
            </a:r>
            <a:endParaRPr lang="en-US" sz="2400" b="1" dirty="0" smtClean="0">
              <a:cs typeface="B Titr" pitchFamily="2" charset="-78"/>
            </a:endParaRPr>
          </a:p>
          <a:p>
            <a:pPr algn="ctr" rtl="1"/>
            <a:r>
              <a:rPr lang="ar-SA" sz="3200" b="1" dirty="0" smtClean="0">
                <a:cs typeface="B Titr" pitchFamily="2" charset="-78"/>
              </a:rPr>
              <a:t> خيلى از نعمتها را ما </a:t>
            </a:r>
            <a:r>
              <a:rPr lang="ar-SA" sz="3200" b="1" dirty="0" smtClean="0">
                <a:solidFill>
                  <a:srgbClr val="FF0000"/>
                </a:solidFill>
                <a:cs typeface="B Titr" pitchFamily="2" charset="-78"/>
              </a:rPr>
              <a:t>نمي</a:t>
            </a:r>
            <a:r>
              <a:rPr lang="fa-IR" sz="3200" b="1" dirty="0" smtClean="0">
                <a:solidFill>
                  <a:srgbClr val="FF0000"/>
                </a:solidFill>
                <a:cs typeface="B Titr" pitchFamily="2" charset="-78"/>
              </a:rPr>
              <a:t> </a:t>
            </a:r>
            <a:r>
              <a:rPr lang="ar-SA" sz="3200" b="1" dirty="0" smtClean="0">
                <a:solidFill>
                  <a:srgbClr val="FF0000"/>
                </a:solidFill>
                <a:cs typeface="B Titr" pitchFamily="2" charset="-78"/>
              </a:rPr>
              <a:t>شناسيم</a:t>
            </a:r>
            <a:r>
              <a:rPr lang="ar-SA" sz="3200" b="1" dirty="0" smtClean="0">
                <a:cs typeface="B Titr" pitchFamily="2" charset="-78"/>
              </a:rPr>
              <a:t>، وقتى به خلافش، به ضدش مبتلا شديم، آنوقت آن را </a:t>
            </a:r>
            <a:r>
              <a:rPr lang="ar-SA" sz="3200" b="1" dirty="0" smtClean="0">
                <a:solidFill>
                  <a:srgbClr val="FF0000"/>
                </a:solidFill>
                <a:cs typeface="B Titr" pitchFamily="2" charset="-78"/>
              </a:rPr>
              <a:t>مي</a:t>
            </a:r>
            <a:r>
              <a:rPr lang="fa-IR" sz="3200" b="1" dirty="0" smtClean="0">
                <a:solidFill>
                  <a:srgbClr val="FF0000"/>
                </a:solidFill>
                <a:cs typeface="B Titr" pitchFamily="2" charset="-78"/>
              </a:rPr>
              <a:t> </a:t>
            </a:r>
            <a:r>
              <a:rPr lang="ar-SA" sz="3200" b="1" dirty="0" smtClean="0">
                <a:solidFill>
                  <a:srgbClr val="FF0000"/>
                </a:solidFill>
                <a:cs typeface="B Titr" pitchFamily="2" charset="-78"/>
              </a:rPr>
              <a:t>شناسيم</a:t>
            </a:r>
            <a:r>
              <a:rPr lang="ar-SA" sz="3200" b="1" dirty="0" smtClean="0">
                <a:cs typeface="B Titr" pitchFamily="2" charset="-78"/>
              </a:rPr>
              <a:t>.</a:t>
            </a:r>
            <a:endParaRPr lang="en-US" sz="3200" b="1" dirty="0" smtClean="0">
              <a:cs typeface="B Titr" pitchFamily="2" charset="-78"/>
            </a:endParaRPr>
          </a:p>
          <a:p>
            <a:pPr algn="ctr" rtl="1"/>
            <a:r>
              <a:rPr lang="ar-SA" sz="3200" b="1" dirty="0" smtClean="0">
                <a:cs typeface="B Titr" pitchFamily="2" charset="-78"/>
              </a:rPr>
              <a:t> </a:t>
            </a:r>
            <a:r>
              <a:rPr lang="ar-SA" sz="3200" b="1" dirty="0" smtClean="0">
                <a:solidFill>
                  <a:srgbClr val="7030A0"/>
                </a:solidFill>
                <a:cs typeface="B Titr" pitchFamily="2" charset="-78"/>
              </a:rPr>
              <a:t>جوانى</a:t>
            </a:r>
            <a:r>
              <a:rPr lang="ar-SA" sz="3200" b="1" dirty="0" smtClean="0">
                <a:cs typeface="B Titr" pitchFamily="2" charset="-78"/>
              </a:rPr>
              <a:t>، نعمت است؛ در</a:t>
            </a:r>
            <a:r>
              <a:rPr lang="ar-SA" sz="3200" b="1" dirty="0" smtClean="0">
                <a:solidFill>
                  <a:srgbClr val="7030A0"/>
                </a:solidFill>
                <a:cs typeface="B Titr" pitchFamily="2" charset="-78"/>
              </a:rPr>
              <a:t> پيرى </a:t>
            </a:r>
            <a:r>
              <a:rPr lang="ar-SA" sz="3200" b="1" dirty="0" smtClean="0">
                <a:cs typeface="B Titr" pitchFamily="2" charset="-78"/>
              </a:rPr>
              <a:t>آدم بيشتر مي</a:t>
            </a:r>
            <a:r>
              <a:rPr lang="fa-IR" sz="3200" b="1" dirty="0" smtClean="0">
                <a:cs typeface="B Titr" pitchFamily="2" charset="-78"/>
              </a:rPr>
              <a:t> </a:t>
            </a:r>
            <a:r>
              <a:rPr lang="ar-SA" sz="3200" b="1" dirty="0" smtClean="0">
                <a:cs typeface="B Titr" pitchFamily="2" charset="-78"/>
              </a:rPr>
              <a:t>فهمد چقدر نعمت بزرگى است.</a:t>
            </a:r>
            <a:endParaRPr lang="en-US" sz="3200" b="1" dirty="0" smtClean="0">
              <a:cs typeface="B Titr" pitchFamily="2" charset="-78"/>
            </a:endParaRPr>
          </a:p>
          <a:p>
            <a:pPr algn="ctr" rtl="1"/>
            <a:r>
              <a:rPr lang="ar-SA" sz="3200" b="1" dirty="0" smtClean="0">
                <a:cs typeface="B Titr" pitchFamily="2" charset="-78"/>
              </a:rPr>
              <a:t> </a:t>
            </a:r>
            <a:r>
              <a:rPr lang="ar-SA" sz="3200" b="1" dirty="0" smtClean="0">
                <a:solidFill>
                  <a:srgbClr val="FF0000"/>
                </a:solidFill>
                <a:cs typeface="B Titr" pitchFamily="2" charset="-78"/>
              </a:rPr>
              <a:t>استعدادِ خوب</a:t>
            </a:r>
            <a:r>
              <a:rPr lang="ar-SA" sz="3200" b="1" dirty="0" smtClean="0">
                <a:cs typeface="B Titr" pitchFamily="2" charset="-78"/>
              </a:rPr>
              <a:t>، </a:t>
            </a:r>
            <a:r>
              <a:rPr lang="ar-SA" sz="3200" b="1" dirty="0" smtClean="0">
                <a:solidFill>
                  <a:srgbClr val="FF0000"/>
                </a:solidFill>
                <a:cs typeface="B Titr" pitchFamily="2" charset="-78"/>
              </a:rPr>
              <a:t>هوش خوب</a:t>
            </a:r>
            <a:r>
              <a:rPr lang="ar-SA" sz="3200" b="1" dirty="0" smtClean="0">
                <a:cs typeface="B Titr" pitchFamily="2" charset="-78"/>
              </a:rPr>
              <a:t>، نعمت بزرگى است، بايد اين نعمت را </a:t>
            </a:r>
            <a:r>
              <a:rPr lang="ar-SA" sz="3200" b="1" dirty="0" smtClean="0">
                <a:solidFill>
                  <a:schemeClr val="accent3">
                    <a:lumMod val="50000"/>
                  </a:schemeClr>
                </a:solidFill>
                <a:cs typeface="B Titr" pitchFamily="2" charset="-78"/>
              </a:rPr>
              <a:t>شكر</a:t>
            </a:r>
            <a:r>
              <a:rPr lang="ar-SA" sz="3200" b="1" dirty="0" smtClean="0">
                <a:cs typeface="B Titr" pitchFamily="2" charset="-78"/>
              </a:rPr>
              <a:t> كرد.</a:t>
            </a:r>
            <a:endParaRPr lang="en-US" sz="4400" dirty="0" smtClean="0">
              <a:solidFill>
                <a:srgbClr val="FF0000"/>
              </a:solidFill>
              <a:cs typeface="B Titr" pitchFamily="2" charset="-78"/>
            </a:endParaRPr>
          </a:p>
          <a:p>
            <a:pPr rtl="1"/>
            <a:r>
              <a:rPr lang="en-US" sz="3200" b="1" dirty="0" smtClean="0"/>
              <a:t> </a:t>
            </a:r>
            <a:endParaRPr lang="en-US" sz="32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62484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grpSp>
        <p:nvGrpSpPr>
          <p:cNvPr id="25" name="Group 24"/>
          <p:cNvGrpSpPr/>
          <p:nvPr/>
        </p:nvGrpSpPr>
        <p:grpSpPr>
          <a:xfrm>
            <a:off x="1447800" y="187035"/>
            <a:ext cx="2438400" cy="3048000"/>
            <a:chOff x="1447800" y="228600"/>
            <a:chExt cx="2438400" cy="3048000"/>
          </a:xfrm>
        </p:grpSpPr>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grpSp>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6" name="Group 41"/>
          <p:cNvGrpSpPr/>
          <p:nvPr/>
        </p:nvGrpSpPr>
        <p:grpSpPr>
          <a:xfrm rot="16200000" flipH="1">
            <a:off x="5943598" y="457202"/>
            <a:ext cx="304800" cy="3962396"/>
            <a:chOff x="8763000" y="4259324"/>
            <a:chExt cx="381000" cy="2199280"/>
          </a:xfrm>
        </p:grpSpPr>
        <p:pic>
          <p:nvPicPr>
            <p:cNvPr id="27" name="Picture 26"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8" name="Picture 27"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667000"/>
            <a:ext cx="8610600" cy="5632311"/>
          </a:xfrm>
          <a:prstGeom prst="rect">
            <a:avLst/>
          </a:prstGeom>
          <a:noFill/>
        </p:spPr>
        <p:txBody>
          <a:bodyPr wrap="square" rtlCol="0">
            <a:spAutoFit/>
          </a:bodyPr>
          <a:lstStyle/>
          <a:p>
            <a:pPr algn="justLow" rtl="1"/>
            <a:r>
              <a:rPr lang="ar-SA" sz="2800" b="1" dirty="0" smtClean="0">
                <a:solidFill>
                  <a:srgbClr val="FF0000"/>
                </a:solidFill>
                <a:cs typeface="B Titr" pitchFamily="2" charset="-78"/>
              </a:rPr>
              <a:t>شكر چيست؟ شكر سه جزء دارد:</a:t>
            </a:r>
            <a:endParaRPr lang="en-US" sz="2800" b="1" dirty="0" smtClean="0">
              <a:solidFill>
                <a:srgbClr val="FF0000"/>
              </a:solidFill>
              <a:cs typeface="B Titr" pitchFamily="2" charset="-78"/>
            </a:endParaRPr>
          </a:p>
          <a:p>
            <a:pPr algn="justLow" rtl="1"/>
            <a:r>
              <a:rPr lang="en-US" sz="2400" b="1" dirty="0" smtClean="0">
                <a:solidFill>
                  <a:srgbClr val="7030A0"/>
                </a:solidFill>
                <a:cs typeface="B Titr" pitchFamily="2" charset="-78"/>
              </a:rPr>
              <a:t> </a:t>
            </a:r>
            <a:r>
              <a:rPr lang="fa-IR" sz="2400" b="1" dirty="0" smtClean="0">
                <a:solidFill>
                  <a:srgbClr val="7030A0"/>
                </a:solidFill>
                <a:cs typeface="B Titr" pitchFamily="2" charset="-78"/>
              </a:rPr>
              <a:t>    </a:t>
            </a:r>
            <a:r>
              <a:rPr lang="ar-SA" sz="2400" b="1" dirty="0" smtClean="0">
                <a:solidFill>
                  <a:srgbClr val="7030A0"/>
                </a:solidFill>
                <a:cs typeface="B Titr" pitchFamily="2" charset="-78"/>
              </a:rPr>
              <a:t>اول</a:t>
            </a:r>
            <a:r>
              <a:rPr lang="ar-SA" sz="2400" b="1" dirty="0" smtClean="0">
                <a:solidFill>
                  <a:srgbClr val="0000FF"/>
                </a:solidFill>
                <a:cs typeface="B Titr" pitchFamily="2" charset="-78"/>
              </a:rPr>
              <a:t>، شناختن نعمت، غفلت نكردن از نعمت.</a:t>
            </a:r>
            <a:endParaRPr lang="en-US" sz="2400" b="1" dirty="0" smtClean="0">
              <a:solidFill>
                <a:srgbClr val="0000FF"/>
              </a:solidFill>
              <a:cs typeface="B Titr" pitchFamily="2" charset="-78"/>
            </a:endParaRPr>
          </a:p>
          <a:p>
            <a:pPr algn="justLow" rtl="1"/>
            <a:r>
              <a:rPr lang="fa-IR" sz="2000" b="1" dirty="0" smtClean="0">
                <a:solidFill>
                  <a:srgbClr val="0000FF"/>
                </a:solidFill>
                <a:cs typeface="B Titr" pitchFamily="2" charset="-78"/>
              </a:rPr>
              <a:t>    </a:t>
            </a:r>
            <a:r>
              <a:rPr lang="ar-SA" sz="2000" b="1" dirty="0" smtClean="0">
                <a:solidFill>
                  <a:srgbClr val="0000FF"/>
                </a:solidFill>
                <a:cs typeface="B Titr" pitchFamily="2" charset="-78"/>
              </a:rPr>
              <a:t> </a:t>
            </a:r>
            <a:r>
              <a:rPr lang="ar-SA" sz="2400" b="1" dirty="0" smtClean="0">
                <a:solidFill>
                  <a:srgbClr val="7030A0"/>
                </a:solidFill>
                <a:cs typeface="B Titr" pitchFamily="2" charset="-78"/>
              </a:rPr>
              <a:t>دوم</a:t>
            </a:r>
            <a:r>
              <a:rPr lang="ar-SA" sz="2400" b="1" dirty="0" smtClean="0">
                <a:solidFill>
                  <a:srgbClr val="0000FF"/>
                </a:solidFill>
                <a:cs typeface="B Titr" pitchFamily="2" charset="-78"/>
              </a:rPr>
              <a:t>، دانستن اينكه اين نعمت از خداست، اين عطيه‌ى الهى است، هديه‌ى الهى </a:t>
            </a:r>
            <a:r>
              <a:rPr lang="fa-IR" sz="2400" b="1" dirty="0" smtClean="0">
                <a:solidFill>
                  <a:srgbClr val="0000FF"/>
                </a:solidFill>
                <a:cs typeface="B Titr" pitchFamily="2" charset="-78"/>
              </a:rPr>
              <a:t>     </a:t>
            </a:r>
            <a:r>
              <a:rPr lang="ar-SA" sz="2400" b="1" dirty="0" smtClean="0">
                <a:solidFill>
                  <a:srgbClr val="0000FF"/>
                </a:solidFill>
                <a:cs typeface="B Titr" pitchFamily="2" charset="-78"/>
              </a:rPr>
              <a:t>است</a:t>
            </a:r>
            <a:r>
              <a:rPr lang="en-US" sz="2400" b="1" dirty="0" smtClean="0">
                <a:solidFill>
                  <a:srgbClr val="0000FF"/>
                </a:solidFill>
                <a:cs typeface="B Titr" pitchFamily="2" charset="-78"/>
              </a:rPr>
              <a:t>.</a:t>
            </a:r>
            <a:endParaRPr lang="en-US" sz="2000" b="1" dirty="0" smtClean="0">
              <a:solidFill>
                <a:srgbClr val="0000FF"/>
              </a:solidFill>
              <a:cs typeface="B Titr" pitchFamily="2" charset="-78"/>
            </a:endParaRPr>
          </a:p>
          <a:p>
            <a:pPr algn="ctr" rtl="1"/>
            <a:r>
              <a:rPr lang="ar-SA" sz="2400" b="1" dirty="0" smtClean="0">
                <a:solidFill>
                  <a:srgbClr val="7030A0"/>
                </a:solidFill>
                <a:cs typeface="B Titr" pitchFamily="2" charset="-78"/>
              </a:rPr>
              <a:t>سوم</a:t>
            </a:r>
            <a:r>
              <a:rPr lang="ar-SA" sz="2400" b="1" dirty="0" smtClean="0">
                <a:solidFill>
                  <a:srgbClr val="0000FF"/>
                </a:solidFill>
                <a:cs typeface="B Titr" pitchFamily="2" charset="-78"/>
              </a:rPr>
              <a:t> اينكه اين نعمت را بايد در جهت درست به كار برد و مصرف كرد </a:t>
            </a:r>
            <a:r>
              <a:rPr lang="ar-SA" sz="2000" b="1" dirty="0" smtClean="0">
                <a:cs typeface="B Titr" pitchFamily="2" charset="-78"/>
              </a:rPr>
              <a:t>- نعمت استعداد خوب را بايد در جهت درست به كار برد - اين همان چيزى است كه روح تعهد را، مسئوليت را در انسان بيدار ميكند؛ تعهد نسبت به جامعه‌ى خود، تعهد نسبت به آينده‌ى كشور، تعهد نسبت به اين مجموعه‌ى عظيم امكاناتى كه اين نخبه و اين استعداد، بالاخره محصولِ اين </a:t>
            </a:r>
            <a:r>
              <a:rPr lang="fa-IR" sz="2000" b="1" dirty="0" smtClean="0">
                <a:cs typeface="B Titr" pitchFamily="2" charset="-78"/>
              </a:rPr>
              <a:t>            </a:t>
            </a:r>
            <a:r>
              <a:rPr lang="ar-SA" sz="2000" b="1" dirty="0" smtClean="0">
                <a:cs typeface="B Titr" pitchFamily="2" charset="-78"/>
              </a:rPr>
              <a:t>امكانات است. </a:t>
            </a:r>
            <a:r>
              <a:rPr lang="ar-SA" sz="2800" b="1" dirty="0" smtClean="0">
                <a:solidFill>
                  <a:srgbClr val="FF0000"/>
                </a:solidFill>
                <a:cs typeface="B Titr" pitchFamily="2" charset="-78"/>
              </a:rPr>
              <a:t>شكر اين نعمت به اين است</a:t>
            </a:r>
            <a:r>
              <a:rPr lang="en-US" sz="2800" b="1" dirty="0" smtClean="0">
                <a:solidFill>
                  <a:srgbClr val="FF0000"/>
                </a:solidFill>
                <a:cs typeface="B Titr" pitchFamily="2" charset="-78"/>
              </a:rPr>
              <a:t>.</a:t>
            </a:r>
            <a:endParaRPr lang="en-US" sz="2800" dirty="0" smtClean="0">
              <a:solidFill>
                <a:srgbClr val="FF0000"/>
              </a:solidFill>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2192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352800"/>
            <a:ext cx="8610600" cy="5386090"/>
          </a:xfrm>
          <a:prstGeom prst="rect">
            <a:avLst/>
          </a:prstGeom>
          <a:noFill/>
        </p:spPr>
        <p:txBody>
          <a:bodyPr wrap="square" rtlCol="0">
            <a:spAutoFit/>
          </a:bodyPr>
          <a:lstStyle/>
          <a:p>
            <a:pPr algn="ctr" rtl="1"/>
            <a:r>
              <a:rPr lang="ar-SA" sz="3200" b="1" dirty="0" smtClean="0">
                <a:cs typeface="B Titr" pitchFamily="2" charset="-78"/>
              </a:rPr>
              <a:t>اينجور نباشد كه انسان خودش را </a:t>
            </a:r>
            <a:r>
              <a:rPr lang="ar-SA" sz="3200" b="1" dirty="0" smtClean="0">
                <a:solidFill>
                  <a:srgbClr val="FF0000"/>
                </a:solidFill>
                <a:cs typeface="B Titr" pitchFamily="2" charset="-78"/>
              </a:rPr>
              <a:t>جزيره‌اى</a:t>
            </a:r>
            <a:r>
              <a:rPr lang="ar-SA" sz="3200" b="1" dirty="0" smtClean="0">
                <a:cs typeface="B Titr" pitchFamily="2" charset="-78"/>
              </a:rPr>
              <a:t> بداند جداى از مجموعه‌ى جامعه، فكر كند حالا به يك </a:t>
            </a:r>
            <a:r>
              <a:rPr lang="ar-SA" sz="3200" b="1" dirty="0" smtClean="0">
                <a:solidFill>
                  <a:srgbClr val="FF0000"/>
                </a:solidFill>
                <a:cs typeface="B Titr" pitchFamily="2" charset="-78"/>
              </a:rPr>
              <a:t>امكانى</a:t>
            </a:r>
            <a:r>
              <a:rPr lang="ar-SA" sz="3200" b="1" dirty="0" smtClean="0">
                <a:cs typeface="B Titr" pitchFamily="2" charset="-78"/>
              </a:rPr>
              <a:t>، به يك </a:t>
            </a:r>
            <a:r>
              <a:rPr lang="ar-SA" sz="3200" b="1" dirty="0" smtClean="0">
                <a:solidFill>
                  <a:srgbClr val="FF0000"/>
                </a:solidFill>
                <a:cs typeface="B Titr" pitchFamily="2" charset="-78"/>
              </a:rPr>
              <a:t>ثروت معنوى‌اى </a:t>
            </a:r>
            <a:r>
              <a:rPr lang="ar-SA" sz="3200" b="1" dirty="0" smtClean="0">
                <a:cs typeface="B Titr" pitchFamily="2" charset="-78"/>
              </a:rPr>
              <a:t>دست پيدا كرده، اين را بايد تبديل كند به </a:t>
            </a:r>
            <a:r>
              <a:rPr lang="ar-SA" sz="3200" b="1" dirty="0" smtClean="0">
                <a:solidFill>
                  <a:srgbClr val="0000FF"/>
                </a:solidFill>
                <a:cs typeface="B Titr" pitchFamily="2" charset="-78"/>
              </a:rPr>
              <a:t>ثروت مادى و شخصى</a:t>
            </a:r>
            <a:r>
              <a:rPr lang="ar-SA" sz="3200" b="1" dirty="0" smtClean="0">
                <a:cs typeface="B Titr" pitchFamily="2" charset="-78"/>
              </a:rPr>
              <a:t>؛ اين نيست. اين را </a:t>
            </a:r>
            <a:r>
              <a:rPr lang="ar-SA" sz="3600" b="1" dirty="0" smtClean="0">
                <a:solidFill>
                  <a:srgbClr val="7030A0"/>
                </a:solidFill>
                <a:cs typeface="B Titr" pitchFamily="2" charset="-78"/>
              </a:rPr>
              <a:t>بايد صرف آينده‌ى كشور </a:t>
            </a:r>
            <a:r>
              <a:rPr lang="ar-SA" sz="3200" b="1" dirty="0" smtClean="0">
                <a:cs typeface="B Titr" pitchFamily="2" charset="-78"/>
              </a:rPr>
              <a:t>بكند</a:t>
            </a:r>
            <a:r>
              <a:rPr lang="en-US" sz="3200" b="1" dirty="0" smtClean="0">
                <a:cs typeface="B Titr" pitchFamily="2" charset="-78"/>
              </a:rPr>
              <a:t>.</a:t>
            </a:r>
          </a:p>
          <a:p>
            <a:pPr algn="ctr" rtl="1"/>
            <a:r>
              <a:rPr lang="ar-SA" sz="3200" b="1" dirty="0" smtClean="0">
                <a:cs typeface="B Titr" pitchFamily="2" charset="-78"/>
              </a:rPr>
              <a:t> </a:t>
            </a:r>
            <a:endParaRPr lang="en-US" sz="3200" dirty="0" smtClean="0">
              <a:cs typeface="B Titr" pitchFamily="2" charset="-78"/>
            </a:endParaRPr>
          </a:p>
          <a:p>
            <a:pPr algn="ct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609600" y="3276600"/>
            <a:ext cx="7772400" cy="2739211"/>
          </a:xfrm>
          <a:prstGeom prst="rect">
            <a:avLst/>
          </a:prstGeom>
        </p:spPr>
        <p:txBody>
          <a:bodyPr wrap="square">
            <a:spAutoFit/>
          </a:bodyPr>
          <a:lstStyle/>
          <a:p>
            <a:pPr algn="r" rtl="1"/>
            <a:r>
              <a:rPr lang="en-US" dirty="0" smtClean="0">
                <a:cs typeface="B Titr" pitchFamily="2" charset="-78"/>
              </a:rPr>
              <a:t> </a:t>
            </a:r>
            <a:r>
              <a:rPr lang="ar-SA" sz="2000" dirty="0" smtClean="0">
                <a:cs typeface="B Titr" pitchFamily="2" charset="-78"/>
              </a:rPr>
              <a:t>ملت ايران </a:t>
            </a:r>
            <a:r>
              <a:rPr lang="ar-SA" sz="2000" dirty="0" smtClean="0">
                <a:solidFill>
                  <a:srgbClr val="0000FF"/>
                </a:solidFill>
                <a:cs typeface="B Titr" pitchFamily="2" charset="-78"/>
              </a:rPr>
              <a:t>سى سال </a:t>
            </a:r>
            <a:r>
              <a:rPr lang="ar-SA" sz="2000" dirty="0" smtClean="0">
                <a:cs typeface="B Titr" pitchFamily="2" charset="-78"/>
              </a:rPr>
              <a:t>است </a:t>
            </a:r>
            <a:r>
              <a:rPr lang="ar-SA" sz="2000" dirty="0" smtClean="0">
                <a:solidFill>
                  <a:srgbClr val="FF0000"/>
                </a:solidFill>
                <a:cs typeface="B Titr" pitchFamily="2" charset="-78"/>
              </a:rPr>
              <a:t>با قدرت</a:t>
            </a:r>
            <a:r>
              <a:rPr lang="ar-SA" sz="2000" dirty="0" smtClean="0">
                <a:cs typeface="B Titr" pitchFamily="2" charset="-78"/>
              </a:rPr>
              <a:t>، </a:t>
            </a:r>
            <a:r>
              <a:rPr lang="ar-SA" sz="2000" dirty="0" smtClean="0">
                <a:solidFill>
                  <a:srgbClr val="FF0000"/>
                </a:solidFill>
                <a:cs typeface="B Titr" pitchFamily="2" charset="-78"/>
              </a:rPr>
              <a:t>با اعتماد به نفس، با اعتقاد راستين و عميق به خواستگاه ايمانى خود</a:t>
            </a:r>
            <a:r>
              <a:rPr lang="ar-SA" sz="2000" dirty="0" smtClean="0">
                <a:cs typeface="B Titr" pitchFamily="2" charset="-78"/>
              </a:rPr>
              <a:t>، به اين درخواست جاهلانه، مجنونانه و غير منطقى پاسخ</a:t>
            </a:r>
            <a:r>
              <a:rPr lang="en-US" sz="2000" dirty="0" smtClean="0">
                <a:cs typeface="B Titr" pitchFamily="2" charset="-78"/>
              </a:rPr>
              <a:t> </a:t>
            </a:r>
            <a:r>
              <a:rPr lang="fa-IR" sz="2000" dirty="0" smtClean="0">
                <a:solidFill>
                  <a:srgbClr val="7030A0"/>
                </a:solidFill>
                <a:cs typeface="B Titr" pitchFamily="2" charset="-78"/>
              </a:rPr>
              <a:t>”</a:t>
            </a:r>
            <a:r>
              <a:rPr lang="ar-SA" sz="3200" dirty="0" smtClean="0">
                <a:solidFill>
                  <a:srgbClr val="7030A0"/>
                </a:solidFill>
                <a:cs typeface="B Titr" pitchFamily="2" charset="-78"/>
              </a:rPr>
              <a:t>نه</a:t>
            </a:r>
            <a:r>
              <a:rPr lang="fa-IR" sz="2000" dirty="0" smtClean="0">
                <a:solidFill>
                  <a:srgbClr val="7030A0"/>
                </a:solidFill>
                <a:cs typeface="B Titr" pitchFamily="2" charset="-78"/>
              </a:rPr>
              <a:t>“</a:t>
            </a:r>
            <a:r>
              <a:rPr lang="ar-SA" sz="2000" dirty="0" smtClean="0">
                <a:solidFill>
                  <a:srgbClr val="7030A0"/>
                </a:solidFill>
                <a:cs typeface="B Titr" pitchFamily="2" charset="-78"/>
              </a:rPr>
              <a:t> </a:t>
            </a:r>
            <a:r>
              <a:rPr lang="ar-SA" sz="2000" dirty="0" smtClean="0">
                <a:cs typeface="B Titr" pitchFamily="2" charset="-78"/>
              </a:rPr>
              <a:t>داده است.</a:t>
            </a:r>
            <a:endParaRPr lang="fa-IR" sz="2000" dirty="0" smtClean="0">
              <a:cs typeface="B Titr" pitchFamily="2" charset="-78"/>
            </a:endParaRPr>
          </a:p>
          <a:p>
            <a:pPr algn="r" rtl="1"/>
            <a:r>
              <a:rPr lang="ar-SA" sz="2000" dirty="0" smtClean="0">
                <a:cs typeface="B Titr" pitchFamily="2" charset="-78"/>
              </a:rPr>
              <a:t> فشارهائى كه بر ملت ايران و نظام جمهورى اسلامى در طول اين سى سال وارد كردند، </a:t>
            </a:r>
            <a:r>
              <a:rPr lang="ar-SA" sz="2000" dirty="0" smtClean="0">
                <a:solidFill>
                  <a:srgbClr val="0000FF"/>
                </a:solidFill>
                <a:cs typeface="B Titr" pitchFamily="2" charset="-78"/>
              </a:rPr>
              <a:t>به خاطر اين بود كه </a:t>
            </a:r>
            <a:r>
              <a:rPr lang="ar-SA" sz="2000" dirty="0" smtClean="0">
                <a:cs typeface="B Titr" pitchFamily="2" charset="-78"/>
              </a:rPr>
              <a:t>اين انقلاب را از اين جايگاه رفيع، از اين خواستگاه معنوى و ملكوتى و انسان‏ساز پائين بياورند. البته بديهى است كه نتوانستند و بديهى است كه نخواهند توانست. </a:t>
            </a:r>
            <a:endParaRPr lang="fa-IR" sz="2000" dirty="0" smtClean="0">
              <a:cs typeface="B Titr" pitchFamily="2" charset="-78"/>
            </a:endParaRPr>
          </a:p>
          <a:p>
            <a:pPr algn="ctr" rtl="1"/>
            <a:r>
              <a:rPr lang="ar-SA" sz="2000" dirty="0" smtClean="0">
                <a:solidFill>
                  <a:srgbClr val="FF0000"/>
                </a:solidFill>
                <a:cs typeface="B Titr" pitchFamily="2" charset="-78"/>
              </a:rPr>
              <a:t>«يريدون ليطفئوا نور اللَّه بافواههم و اللَّه متم نوره و لو كره الكافرون»*</a:t>
            </a:r>
            <a:endParaRPr lang="en-US" sz="2000" dirty="0">
              <a:solidFill>
                <a:srgbClr val="FF0000"/>
              </a:solidFill>
              <a:cs typeface="B Titr" pitchFamily="2" charset="-78"/>
            </a:endParaRPr>
          </a:p>
        </p:txBody>
      </p:sp>
      <p:sp>
        <p:nvSpPr>
          <p:cNvPr id="20" name="TextBox 19"/>
          <p:cNvSpPr txBox="1"/>
          <p:nvPr/>
        </p:nvSpPr>
        <p:spPr>
          <a:xfrm>
            <a:off x="6858000" y="6248400"/>
            <a:ext cx="655949" cy="261610"/>
          </a:xfrm>
          <a:prstGeom prst="rect">
            <a:avLst/>
          </a:prstGeom>
          <a:noFill/>
        </p:spPr>
        <p:txBody>
          <a:bodyPr wrap="none" rtlCol="0">
            <a:spAutoFit/>
          </a:bodyPr>
          <a:lstStyle/>
          <a:p>
            <a:pPr algn="r" rtl="1"/>
            <a:r>
              <a:rPr lang="fa-IR" sz="1100" dirty="0" smtClean="0">
                <a:solidFill>
                  <a:srgbClr val="FF0000"/>
                </a:solidFill>
                <a:cs typeface="B Titr" pitchFamily="2" charset="-78"/>
              </a:rPr>
              <a:t>*صف/8</a:t>
            </a:r>
            <a:endParaRPr lang="en-US" sz="11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798625"/>
            <a:ext cx="8610600" cy="6986528"/>
          </a:xfrm>
          <a:prstGeom prst="rect">
            <a:avLst/>
          </a:prstGeom>
          <a:noFill/>
        </p:spPr>
        <p:txBody>
          <a:bodyPr wrap="square" rtlCol="0">
            <a:spAutoFit/>
          </a:bodyPr>
          <a:lstStyle/>
          <a:p>
            <a:pPr algn="justLow" rtl="1"/>
            <a:r>
              <a:rPr lang="ar-SA" sz="2400" b="1" dirty="0" smtClean="0">
                <a:cs typeface="B Titr" pitchFamily="2" charset="-78"/>
              </a:rPr>
              <a:t>يك </a:t>
            </a:r>
            <a:r>
              <a:rPr lang="ar-SA" sz="3200" b="1" dirty="0" smtClean="0">
                <a:solidFill>
                  <a:srgbClr val="FF0000"/>
                </a:solidFill>
                <a:cs typeface="B Titr" pitchFamily="2" charset="-78"/>
              </a:rPr>
              <a:t>توصيه</a:t>
            </a:r>
            <a:r>
              <a:rPr lang="ar-SA" sz="2400" b="1" dirty="0" smtClean="0">
                <a:cs typeface="B Titr" pitchFamily="2" charset="-78"/>
              </a:rPr>
              <a:t> هم به مسئولين بكنم.</a:t>
            </a:r>
            <a:endParaRPr lang="en-US" sz="2400" b="1" dirty="0" smtClean="0">
              <a:cs typeface="B Titr" pitchFamily="2" charset="-78"/>
            </a:endParaRPr>
          </a:p>
          <a:p>
            <a:pPr algn="justLow" rtl="1"/>
            <a:r>
              <a:rPr lang="ar-SA" sz="2800" b="1" dirty="0" smtClean="0">
                <a:cs typeface="B Titr" pitchFamily="2" charset="-78"/>
              </a:rPr>
              <a:t> </a:t>
            </a:r>
            <a:r>
              <a:rPr lang="ar-SA" sz="2400" b="1" dirty="0" smtClean="0">
                <a:cs typeface="B Titr" pitchFamily="2" charset="-78"/>
              </a:rPr>
              <a:t>توصيه‌ى به مسئولين هم در </a:t>
            </a:r>
            <a:r>
              <a:rPr lang="ar-SA" sz="2400" b="1" dirty="0" smtClean="0">
                <a:solidFill>
                  <a:srgbClr val="FF0000"/>
                </a:solidFill>
                <a:cs typeface="B Titr" pitchFamily="2" charset="-78"/>
              </a:rPr>
              <a:t>درجه‌ى اول، باز شكر است</a:t>
            </a:r>
            <a:r>
              <a:rPr lang="ar-SA" sz="2400" b="1" dirty="0" smtClean="0">
                <a:cs typeface="B Titr" pitchFamily="2" charset="-78"/>
              </a:rPr>
              <a:t>؛ </a:t>
            </a:r>
            <a:r>
              <a:rPr lang="ar-SA" sz="2400" b="1" dirty="0" smtClean="0">
                <a:solidFill>
                  <a:srgbClr val="7030A0"/>
                </a:solidFill>
                <a:cs typeface="B Titr" pitchFamily="2" charset="-78"/>
              </a:rPr>
              <a:t>شكرِ نعمت وجود نخبگان</a:t>
            </a:r>
            <a:r>
              <a:rPr lang="ar-SA" sz="2400" b="1" dirty="0" smtClean="0">
                <a:cs typeface="B Titr" pitchFamily="2" charset="-78"/>
              </a:rPr>
              <a:t>. اينجا هم شكر همان سه جزء را دارد.</a:t>
            </a:r>
            <a:endParaRPr lang="en-US" sz="2400" b="1" dirty="0" smtClean="0">
              <a:cs typeface="B Titr" pitchFamily="2" charset="-78"/>
            </a:endParaRPr>
          </a:p>
          <a:p>
            <a:pPr algn="justLow" rtl="1"/>
            <a:r>
              <a:rPr lang="ar-SA" sz="2400" b="1" dirty="0" smtClean="0">
                <a:solidFill>
                  <a:srgbClr val="FF0000"/>
                </a:solidFill>
                <a:cs typeface="B Titr" pitchFamily="2" charset="-78"/>
              </a:rPr>
              <a:t> شناخت؛ اول بشناسيم نخبه‌ها را</a:t>
            </a:r>
            <a:r>
              <a:rPr lang="ar-SA" sz="2400" b="1" dirty="0" smtClean="0">
                <a:cs typeface="B Titr" pitchFamily="2" charset="-78"/>
              </a:rPr>
              <a:t>.</a:t>
            </a:r>
            <a:endParaRPr lang="en-US" sz="2400" b="1" dirty="0" smtClean="0">
              <a:cs typeface="B Titr" pitchFamily="2" charset="-78"/>
            </a:endParaRPr>
          </a:p>
          <a:p>
            <a:pPr algn="justLow" rtl="1"/>
            <a:r>
              <a:rPr lang="ar-SA" sz="2400" b="1" dirty="0" smtClean="0">
                <a:cs typeface="B Titr" pitchFamily="2" charset="-78"/>
              </a:rPr>
              <a:t> بعد </a:t>
            </a:r>
            <a:r>
              <a:rPr lang="ar-SA" sz="2400" b="1" dirty="0" smtClean="0">
                <a:solidFill>
                  <a:srgbClr val="FF0000"/>
                </a:solidFill>
                <a:cs typeface="B Titr" pitchFamily="2" charset="-78"/>
              </a:rPr>
              <a:t>بدانيم كه وجود اين نخبه‌ها يك نعمت الهى است</a:t>
            </a:r>
            <a:r>
              <a:rPr lang="ar-SA" sz="2400" b="1" dirty="0" smtClean="0">
                <a:cs typeface="B Titr" pitchFamily="2" charset="-78"/>
              </a:rPr>
              <a:t>؛ اين را خدا به ما داده، به مسئولين نظام داده. </a:t>
            </a:r>
            <a:endParaRPr lang="en-US" sz="2400" b="1" dirty="0" smtClean="0">
              <a:cs typeface="B Titr" pitchFamily="2" charset="-78"/>
            </a:endParaRPr>
          </a:p>
          <a:p>
            <a:pPr algn="ctr" rtl="1"/>
            <a:r>
              <a:rPr lang="ar-SA" sz="2400" b="1" dirty="0" smtClean="0">
                <a:cs typeface="B Titr" pitchFamily="2" charset="-78"/>
              </a:rPr>
              <a:t>و بعد، </a:t>
            </a:r>
            <a:r>
              <a:rPr lang="ar-SA" sz="2400" b="1" dirty="0" smtClean="0">
                <a:solidFill>
                  <a:srgbClr val="7030A0"/>
                </a:solidFill>
                <a:cs typeface="B Titr" pitchFamily="2" charset="-78"/>
              </a:rPr>
              <a:t>از اين وجود مغتنم و محترم و عزيز </a:t>
            </a:r>
            <a:r>
              <a:rPr lang="ar-SA" sz="2400" b="1" dirty="0" smtClean="0">
                <a:cs typeface="B Titr" pitchFamily="2" charset="-78"/>
              </a:rPr>
              <a:t>- </a:t>
            </a:r>
            <a:r>
              <a:rPr lang="ar-SA" sz="2000" b="1" dirty="0" smtClean="0">
                <a:cs typeface="B Titr" pitchFamily="2" charset="-78"/>
              </a:rPr>
              <a:t>يعنى مجموعه‌ى نخبه‌ى كشور و استعدادهاى برتر </a:t>
            </a:r>
            <a:r>
              <a:rPr lang="ar-SA" sz="2400" b="1" dirty="0" smtClean="0">
                <a:cs typeface="B Titr" pitchFamily="2" charset="-78"/>
              </a:rPr>
              <a:t>- </a:t>
            </a:r>
            <a:r>
              <a:rPr lang="ar-SA" sz="2400" b="1" dirty="0" smtClean="0">
                <a:solidFill>
                  <a:srgbClr val="7030A0"/>
                </a:solidFill>
                <a:cs typeface="B Titr" pitchFamily="2" charset="-78"/>
              </a:rPr>
              <a:t>در جهت‌هاى درست استفاده كنيم</a:t>
            </a:r>
            <a:r>
              <a:rPr lang="en-US" sz="2400" b="1" dirty="0" smtClean="0">
                <a:cs typeface="B Titr" pitchFamily="2" charset="-78"/>
              </a:rPr>
              <a:t>.</a:t>
            </a:r>
            <a:endParaRPr lang="en-US" sz="2400" dirty="0" smtClean="0">
              <a:cs typeface="B Titr" pitchFamily="2" charset="-78"/>
            </a:endParaRPr>
          </a:p>
          <a:p>
            <a:pPr rtl="1"/>
            <a:r>
              <a:rPr lang="en-US" sz="3600" b="1" dirty="0" smtClean="0"/>
              <a:t> </a:t>
            </a:r>
            <a:endParaRPr lang="en-US" sz="3600" dirty="0" smtClean="0"/>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255825"/>
            <a:ext cx="8610600" cy="6555641"/>
          </a:xfrm>
          <a:prstGeom prst="rect">
            <a:avLst/>
          </a:prstGeom>
          <a:noFill/>
        </p:spPr>
        <p:txBody>
          <a:bodyPr wrap="square" rtlCol="0">
            <a:spAutoFit/>
          </a:bodyPr>
          <a:lstStyle/>
          <a:p>
            <a:pPr algn="r" rtl="1"/>
            <a:r>
              <a:rPr lang="ar-SA" sz="2800" b="1" dirty="0" smtClean="0">
                <a:solidFill>
                  <a:srgbClr val="0000FF"/>
                </a:solidFill>
                <a:cs typeface="B Titr" pitchFamily="2" charset="-78"/>
              </a:rPr>
              <a:t>ان‌شاءاللَّه</a:t>
            </a:r>
            <a:r>
              <a:rPr lang="ar-SA" sz="2800" b="1" dirty="0" smtClean="0">
                <a:cs typeface="B Titr" pitchFamily="2" charset="-78"/>
              </a:rPr>
              <a:t> اميدواريم خداى متعال همه‌ى ما را در آن جهتى كه مورد </a:t>
            </a:r>
            <a:r>
              <a:rPr lang="ar-SA" sz="2800" b="1" dirty="0" smtClean="0">
                <a:solidFill>
                  <a:srgbClr val="FF0000"/>
                </a:solidFill>
                <a:cs typeface="B Titr" pitchFamily="2" charset="-78"/>
              </a:rPr>
              <a:t>رضاى اوست </a:t>
            </a:r>
            <a:r>
              <a:rPr lang="ar-SA" sz="2800" b="1" dirty="0" smtClean="0">
                <a:cs typeface="B Titr" pitchFamily="2" charset="-78"/>
              </a:rPr>
              <a:t>و تأمين‌كننده‌ى رضاى اوست، </a:t>
            </a:r>
            <a:r>
              <a:rPr lang="ar-SA" sz="2800" b="1" dirty="0" smtClean="0">
                <a:solidFill>
                  <a:srgbClr val="FF0000"/>
                </a:solidFill>
                <a:cs typeface="B Titr" pitchFamily="2" charset="-78"/>
              </a:rPr>
              <a:t>هدايت كند</a:t>
            </a:r>
            <a:r>
              <a:rPr lang="ar-SA" sz="2800" b="1" dirty="0" smtClean="0">
                <a:cs typeface="B Titr" pitchFamily="2" charset="-78"/>
              </a:rPr>
              <a:t> و </a:t>
            </a:r>
            <a:endParaRPr lang="en-US" sz="2800" b="1" dirty="0" smtClean="0">
              <a:solidFill>
                <a:srgbClr val="FF0000"/>
              </a:solidFill>
              <a:cs typeface="B Titr" pitchFamily="2" charset="-78"/>
            </a:endParaRPr>
          </a:p>
          <a:p>
            <a:pPr algn="r" rtl="1"/>
            <a:r>
              <a:rPr lang="ar-SA" sz="2800" b="1" dirty="0" smtClean="0">
                <a:cs typeface="B Titr" pitchFamily="2" charset="-78"/>
              </a:rPr>
              <a:t>ان‌شاءاللَّه آينده‌ى همه شما را از گذشته‌تان بهتر قرار بدهد و شما را مايه‌ى سرافرازى كشورتان قرار بدهد؛ و شما كه </a:t>
            </a:r>
            <a:r>
              <a:rPr lang="ar-SA" sz="2800" b="1" dirty="0" smtClean="0">
                <a:solidFill>
                  <a:srgbClr val="7030A0"/>
                </a:solidFill>
                <a:cs typeface="B Titr" pitchFamily="2" charset="-78"/>
              </a:rPr>
              <a:t>جوانيد</a:t>
            </a:r>
            <a:r>
              <a:rPr lang="ar-SA" sz="2800" b="1" dirty="0" smtClean="0">
                <a:cs typeface="B Titr" pitchFamily="2" charset="-78"/>
              </a:rPr>
              <a:t>، </a:t>
            </a:r>
            <a:endParaRPr lang="en-US" sz="2800" b="1" dirty="0" smtClean="0">
              <a:cs typeface="B Titr" pitchFamily="2" charset="-78"/>
            </a:endParaRPr>
          </a:p>
          <a:p>
            <a:pPr algn="ctr" rtl="1"/>
            <a:r>
              <a:rPr lang="ar-SA" sz="2800" b="1" dirty="0" smtClean="0">
                <a:cs typeface="B Titr" pitchFamily="2" charset="-78"/>
              </a:rPr>
              <a:t>آن روز را </a:t>
            </a:r>
            <a:r>
              <a:rPr lang="ar-SA" sz="2800" b="1" dirty="0" smtClean="0">
                <a:solidFill>
                  <a:srgbClr val="7030A0"/>
                </a:solidFill>
                <a:cs typeface="B Titr" pitchFamily="2" charset="-78"/>
              </a:rPr>
              <a:t>خواهيد ديد </a:t>
            </a:r>
            <a:r>
              <a:rPr lang="ar-SA" sz="2800" b="1" dirty="0" smtClean="0">
                <a:solidFill>
                  <a:srgbClr val="0000FF"/>
                </a:solidFill>
                <a:cs typeface="B Titr" pitchFamily="2" charset="-78"/>
              </a:rPr>
              <a:t>- از ما هم ان‌شاءاللَّه ياد نيك خواهيد كرد </a:t>
            </a:r>
            <a:r>
              <a:rPr lang="ar-SA" sz="2800" b="1" dirty="0" smtClean="0">
                <a:cs typeface="B Titr" pitchFamily="2" charset="-78"/>
              </a:rPr>
              <a:t>- كه </a:t>
            </a:r>
            <a:r>
              <a:rPr lang="ar-SA" sz="2800" b="1" dirty="0" smtClean="0">
                <a:solidFill>
                  <a:srgbClr val="FF0000"/>
                </a:solidFill>
                <a:cs typeface="B Titr" pitchFamily="2" charset="-78"/>
              </a:rPr>
              <a:t>كشورتان ان‌شاءاللَّه به اوج اقتدار خواهد رسيد</a:t>
            </a:r>
            <a:r>
              <a:rPr lang="en-US" sz="2800" b="1" dirty="0" smtClean="0">
                <a:cs typeface="B Titr" pitchFamily="2" charset="-78"/>
              </a:rPr>
              <a:t>.</a:t>
            </a:r>
            <a:endParaRPr lang="en-US" sz="2800" dirty="0" smtClean="0">
              <a:cs typeface="B Titr" pitchFamily="2" charset="-78"/>
            </a:endParaRPr>
          </a:p>
          <a:p>
            <a:pPr rtl="1"/>
            <a:r>
              <a:rPr lang="en-US" sz="4000" b="1" dirty="0" smtClean="0"/>
              <a:t> </a:t>
            </a:r>
            <a:endParaRPr lang="en-US" sz="4000" dirty="0" smtClean="0"/>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18288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4999" y="381000"/>
            <a:ext cx="1344521" cy="990600"/>
          </a:xfrm>
          <a:prstGeom prst="rect">
            <a:avLst/>
          </a:prstGeom>
        </p:spPr>
      </p:pic>
      <p:sp>
        <p:nvSpPr>
          <p:cNvPr id="6" name="TextBox 5"/>
          <p:cNvSpPr txBox="1"/>
          <p:nvPr/>
        </p:nvSpPr>
        <p:spPr>
          <a:xfrm>
            <a:off x="0" y="3657600"/>
            <a:ext cx="8915400" cy="5724644"/>
          </a:xfrm>
          <a:prstGeom prst="rect">
            <a:avLst/>
          </a:prstGeom>
          <a:noFill/>
        </p:spPr>
        <p:txBody>
          <a:bodyPr wrap="square" rtlCol="0">
            <a:spAutoFit/>
          </a:bodyPr>
          <a:lstStyle/>
          <a:p>
            <a:pPr algn="justLow" rtl="1"/>
            <a:r>
              <a:rPr lang="fa-IR" sz="6000" b="1" dirty="0" smtClean="0">
                <a:solidFill>
                  <a:srgbClr val="FF0000"/>
                </a:solidFill>
                <a:cs typeface="B Titr" pitchFamily="2" charset="-78"/>
              </a:rPr>
              <a:t>جوانان</a:t>
            </a:r>
            <a:r>
              <a:rPr lang="fa-IR" sz="6000" b="1" dirty="0" smtClean="0">
                <a:cs typeface="B Titr" pitchFamily="2" charset="-78"/>
              </a:rPr>
              <a:t> </a:t>
            </a:r>
            <a:r>
              <a:rPr lang="fa-IR" sz="6000" b="1" dirty="0" smtClean="0">
                <a:solidFill>
                  <a:srgbClr val="7030A0"/>
                </a:solidFill>
                <a:cs typeface="B Titr" pitchFamily="2" charset="-78"/>
              </a:rPr>
              <a:t>عزیز و باهوش</a:t>
            </a:r>
            <a:r>
              <a:rPr lang="fa-IR" sz="6000" b="1" dirty="0" smtClean="0">
                <a:cs typeface="B Titr" pitchFamily="2" charset="-78"/>
              </a:rPr>
              <a:t>،</a:t>
            </a:r>
          </a:p>
          <a:p>
            <a:pPr algn="justLow" rtl="1"/>
            <a:r>
              <a:rPr lang="fa-IR" sz="5400" b="1" dirty="0" smtClean="0">
                <a:solidFill>
                  <a:srgbClr val="0000FF"/>
                </a:solidFill>
                <a:cs typeface="B Titr" pitchFamily="2" charset="-78"/>
              </a:rPr>
              <a:t>نگذارند</a:t>
            </a:r>
            <a:r>
              <a:rPr lang="fa-IR" sz="5400" b="1" i="1" dirty="0" smtClean="0">
                <a:cs typeface="B Titr" pitchFamily="2" charset="-78"/>
              </a:rPr>
              <a:t> </a:t>
            </a:r>
            <a:r>
              <a:rPr lang="fa-IR" sz="5400" b="1" i="1" u="sng" dirty="0" smtClean="0">
                <a:cs typeface="B Titr" pitchFamily="2" charset="-78"/>
              </a:rPr>
              <a:t>تیر دشمن</a:t>
            </a:r>
            <a:r>
              <a:rPr lang="fa-IR" sz="5400" b="1" dirty="0" smtClean="0">
                <a:cs typeface="B Titr" pitchFamily="2" charset="-78"/>
              </a:rPr>
              <a:t>،به </a:t>
            </a:r>
            <a:r>
              <a:rPr lang="fa-IR" sz="5400" b="1" i="1" u="sng" dirty="0" smtClean="0">
                <a:cs typeface="B Titr" pitchFamily="2" charset="-78"/>
              </a:rPr>
              <a:t>هدف</a:t>
            </a:r>
            <a:r>
              <a:rPr lang="fa-IR" sz="5400" b="1" dirty="0" smtClean="0">
                <a:cs typeface="B Titr" pitchFamily="2" charset="-78"/>
              </a:rPr>
              <a:t> بخورد.</a:t>
            </a:r>
            <a:endParaRPr lang="en-US" sz="5400" dirty="0" smtClean="0">
              <a:cs typeface="B Titr" pitchFamily="2" charset="-78"/>
            </a:endParaRPr>
          </a:p>
          <a:p>
            <a:pPr rtl="1"/>
            <a:r>
              <a:rPr lang="en-US" sz="4000" b="1" dirty="0" smtClean="0"/>
              <a:t> </a:t>
            </a:r>
            <a:endParaRPr lang="en-US" sz="4000" dirty="0" smtClean="0"/>
          </a:p>
          <a:p>
            <a:pPr algn="justLow" rtl="1"/>
            <a:endParaRPr lang="en-US" sz="3600" b="1" dirty="0" smtClean="0">
              <a:cs typeface="B Titr" pitchFamily="2" charset="-78"/>
            </a:endParaRPr>
          </a:p>
          <a:p>
            <a:pPr algn="ctr"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581400" y="15240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2000" dirty="0">
                <a:solidFill>
                  <a:srgbClr val="CC0000"/>
                </a:solidFill>
                <a:cs typeface="B Titr" pitchFamily="2" charset="-78"/>
              </a:rPr>
              <a:t>فرازهايي از بيانات و رهنمودهاي مقام </a:t>
            </a:r>
            <a:r>
              <a:rPr lang="fa-IR" altLang="zh-CN" sz="2000" dirty="0" smtClean="0">
                <a:solidFill>
                  <a:srgbClr val="CC0000"/>
                </a:solidFill>
                <a:cs typeface="B Titr" pitchFamily="2" charset="-78"/>
              </a:rPr>
              <a:t>عظمای ولایت</a:t>
            </a:r>
          </a:p>
          <a:p>
            <a:pPr algn="ctr" defTabSz="912703" rtl="1" eaLnBrk="0" hangingPunct="0">
              <a:lnSpc>
                <a:spcPct val="140000"/>
              </a:lnSpc>
            </a:pPr>
            <a:r>
              <a:rPr lang="fa-IR" altLang="zh-CN" sz="2000" dirty="0" smtClean="0">
                <a:solidFill>
                  <a:srgbClr val="CC0000"/>
                </a:solidFill>
                <a:cs typeface="B Titr" pitchFamily="2" charset="-78"/>
              </a:rPr>
              <a:t> </a:t>
            </a:r>
            <a:r>
              <a:rPr lang="fa-IR" altLang="zh-CN" sz="2800" dirty="0" smtClean="0">
                <a:solidFill>
                  <a:srgbClr val="CC0000"/>
                </a:solidFill>
                <a:cs typeface="B Titr" pitchFamily="2" charset="-78"/>
              </a:rPr>
              <a:t>حضرت امام خامنه ای</a:t>
            </a:r>
            <a:r>
              <a:rPr lang="fa-IR" altLang="zh-CN" sz="1000" dirty="0" smtClean="0">
                <a:solidFill>
                  <a:srgbClr val="CC0000"/>
                </a:solidFill>
                <a:cs typeface="B Titr" pitchFamily="2" charset="-78"/>
              </a:rPr>
              <a:t>(مد </a:t>
            </a:r>
            <a:r>
              <a:rPr lang="fa-IR" altLang="zh-CN" sz="1000" dirty="0">
                <a:solidFill>
                  <a:srgbClr val="CC0000"/>
                </a:solidFill>
                <a:cs typeface="B Titr" pitchFamily="2" charset="-78"/>
              </a:rPr>
              <a:t>ظله العالی)</a:t>
            </a:r>
            <a:endParaRPr lang="en-US" sz="28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4724400" y="2362200"/>
            <a:ext cx="2775404" cy="446768"/>
          </a:xfrm>
          <a:prstGeom prst="rect">
            <a:avLst/>
          </a:prstGeom>
          <a:ln>
            <a:noFill/>
          </a:ln>
        </p:spPr>
        <p:txBody>
          <a:bodyPr lIns="91418" tIns="45710" rIns="91418" bIns="45710" anchor="ctr">
            <a:normAutofit/>
          </a:bodyPr>
          <a:lstStyle/>
          <a:p>
            <a:pPr marL="760775" indent="-760775" algn="r" defTabSz="914180" rtl="1">
              <a:defRPr/>
            </a:pPr>
            <a:r>
              <a:rPr lang="ar-SA" altLang="zh-CN" sz="2000" dirty="0" smtClean="0">
                <a:solidFill>
                  <a:srgbClr val="0000FF"/>
                </a:solidFill>
                <a:latin typeface="+mj-lt"/>
                <a:ea typeface="+mj-ea"/>
                <a:cs typeface="B Titr" pitchFamily="2" charset="-78"/>
              </a:rPr>
              <a:t>ديدار</a:t>
            </a:r>
            <a:r>
              <a:rPr lang="fa-IR" altLang="zh-CN" sz="2000" dirty="0" smtClean="0">
                <a:solidFill>
                  <a:srgbClr val="0000FF"/>
                </a:solidFill>
                <a:latin typeface="+mj-lt"/>
                <a:ea typeface="+mj-ea"/>
                <a:cs typeface="B Titr" pitchFamily="2" charset="-78"/>
              </a:rPr>
              <a:t> جوانان ونخبگان علمی</a:t>
            </a:r>
            <a:endParaRPr lang="en-US" dirty="0">
              <a:solidFill>
                <a:srgbClr val="3333FF"/>
              </a:solidFill>
              <a:latin typeface="+mj-lt"/>
              <a:ea typeface="+mj-ea"/>
              <a:cs typeface="B Titr" pitchFamily="2" charset="-78"/>
            </a:endParaRPr>
          </a:p>
        </p:txBody>
      </p:sp>
      <p:sp>
        <p:nvSpPr>
          <p:cNvPr id="12" name="Rectangle 4"/>
          <p:cNvSpPr>
            <a:spLocks noChangeArrowheads="1"/>
          </p:cNvSpPr>
          <p:nvPr/>
        </p:nvSpPr>
        <p:spPr bwMode="auto">
          <a:xfrm>
            <a:off x="1447800" y="6172200"/>
            <a:ext cx="1524000" cy="304800"/>
          </a:xfrm>
          <a:prstGeom prst="rect">
            <a:avLst/>
          </a:prstGeom>
          <a:noFill/>
          <a:ln w="9525">
            <a:noFill/>
            <a:miter lim="800000"/>
            <a:headEnd/>
            <a:tailEnd/>
          </a:ln>
        </p:spPr>
        <p:txBody>
          <a:bodyPr lIns="91396" tIns="45700" rIns="91396" bIns="45700" anchor="ctr"/>
          <a:lstStyle/>
          <a:p>
            <a:pPr marL="760775" indent="-760775" defTabSz="912703"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88/8/6</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95998" y="12192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228115"/>
            <a:ext cx="8610600" cy="5724644"/>
          </a:xfrm>
          <a:prstGeom prst="rect">
            <a:avLst/>
          </a:prstGeom>
          <a:noFill/>
        </p:spPr>
        <p:txBody>
          <a:bodyPr wrap="square" rtlCol="0">
            <a:spAutoFit/>
          </a:bodyPr>
          <a:lstStyle/>
          <a:p>
            <a:pPr algn="r" rtl="1"/>
            <a:r>
              <a:rPr lang="ar-SA" sz="2800" dirty="0" smtClean="0">
                <a:cs typeface="B Titr" pitchFamily="2" charset="-78"/>
              </a:rPr>
              <a:t>يك </a:t>
            </a:r>
            <a:r>
              <a:rPr lang="ar-SA" sz="2800" dirty="0" smtClean="0">
                <a:solidFill>
                  <a:srgbClr val="FF0000"/>
                </a:solidFill>
                <a:cs typeface="B Titr" pitchFamily="2" charset="-78"/>
              </a:rPr>
              <a:t>مبارزه‌ى صحيح</a:t>
            </a:r>
            <a:r>
              <a:rPr lang="ar-SA" sz="2800" dirty="0" smtClean="0">
                <a:cs typeface="B Titr" pitchFamily="2" charset="-78"/>
              </a:rPr>
              <a:t>، </a:t>
            </a:r>
            <a:r>
              <a:rPr lang="ar-SA" sz="2800" dirty="0" smtClean="0">
                <a:solidFill>
                  <a:srgbClr val="FF0000"/>
                </a:solidFill>
                <a:cs typeface="B Titr" pitchFamily="2" charset="-78"/>
              </a:rPr>
              <a:t>منطقى</a:t>
            </a:r>
            <a:r>
              <a:rPr lang="ar-SA" sz="2800" dirty="0" smtClean="0">
                <a:cs typeface="B Titr" pitchFamily="2" charset="-78"/>
              </a:rPr>
              <a:t> و </a:t>
            </a:r>
            <a:r>
              <a:rPr lang="ar-SA" sz="2800" dirty="0" smtClean="0">
                <a:solidFill>
                  <a:srgbClr val="FF0000"/>
                </a:solidFill>
                <a:cs typeface="B Titr" pitchFamily="2" charset="-78"/>
              </a:rPr>
              <a:t>معقول</a:t>
            </a:r>
            <a:r>
              <a:rPr lang="ar-SA" sz="2800" dirty="0" smtClean="0">
                <a:cs typeface="B Titr" pitchFamily="2" charset="-78"/>
              </a:rPr>
              <a:t> و در عين حال </a:t>
            </a:r>
            <a:r>
              <a:rPr lang="ar-SA" sz="2800" dirty="0" smtClean="0">
                <a:solidFill>
                  <a:srgbClr val="FF0000"/>
                </a:solidFill>
                <a:cs typeface="B Titr" pitchFamily="2" charset="-78"/>
              </a:rPr>
              <a:t>قاطع</a:t>
            </a:r>
            <a:r>
              <a:rPr lang="ar-SA" sz="2800" dirty="0" smtClean="0">
                <a:cs typeface="B Titr" pitchFamily="2" charset="-78"/>
              </a:rPr>
              <a:t>، احتياج دارد به چند چيز</a:t>
            </a:r>
            <a:r>
              <a:rPr lang="fa-IR" sz="2800" dirty="0" smtClean="0">
                <a:cs typeface="B Titr" pitchFamily="2" charset="-78"/>
              </a:rPr>
              <a:t>:</a:t>
            </a:r>
            <a:r>
              <a:rPr lang="en-US" sz="2800" dirty="0" smtClean="0">
                <a:cs typeface="B Titr" pitchFamily="2" charset="-78"/>
              </a:rPr>
              <a:t/>
            </a:r>
            <a:br>
              <a:rPr lang="en-US" sz="2800" dirty="0" smtClean="0">
                <a:cs typeface="B Titr" pitchFamily="2" charset="-78"/>
              </a:rPr>
            </a:br>
            <a:r>
              <a:rPr lang="ar-SA" sz="4000" dirty="0" smtClean="0">
                <a:cs typeface="B Titr" pitchFamily="2" charset="-78"/>
              </a:rPr>
              <a:t>يكى </a:t>
            </a:r>
            <a:r>
              <a:rPr lang="ar-SA" sz="4000" dirty="0" smtClean="0">
                <a:solidFill>
                  <a:srgbClr val="0000FF"/>
                </a:solidFill>
                <a:cs typeface="B Titr" pitchFamily="2" charset="-78"/>
              </a:rPr>
              <a:t>انگيزه‌ى برخاسته از ايمان </a:t>
            </a:r>
            <a:r>
              <a:rPr lang="ar-SA" sz="4000" dirty="0" smtClean="0">
                <a:cs typeface="B Titr" pitchFamily="2" charset="-78"/>
              </a:rPr>
              <a:t>است</a:t>
            </a:r>
            <a:r>
              <a:rPr lang="fa-IR" sz="5400" b="1" dirty="0" smtClean="0">
                <a:cs typeface="B Titr" pitchFamily="2" charset="-78"/>
              </a:rPr>
              <a:t>...</a:t>
            </a:r>
            <a:r>
              <a:rPr lang="ar-SA" sz="5400" dirty="0" smtClean="0">
                <a:cs typeface="B Titr" pitchFamily="2" charset="-78"/>
              </a:rPr>
              <a:t> </a:t>
            </a:r>
            <a:r>
              <a:rPr lang="ar-SA" sz="4400" dirty="0" smtClean="0">
                <a:cs typeface="B Titr" pitchFamily="2" charset="-78"/>
              </a:rPr>
              <a:t>يك عنصر ديگرى كه لازم است، </a:t>
            </a:r>
            <a:r>
              <a:rPr lang="ar-SA" sz="4400" dirty="0" smtClean="0">
                <a:solidFill>
                  <a:srgbClr val="0000FF"/>
                </a:solidFill>
                <a:cs typeface="B Titr" pitchFamily="2" charset="-78"/>
              </a:rPr>
              <a:t>بصيرت</a:t>
            </a:r>
            <a:r>
              <a:rPr lang="ar-SA" sz="4400" dirty="0" smtClean="0">
                <a:cs typeface="B Titr" pitchFamily="2" charset="-78"/>
              </a:rPr>
              <a:t> است.</a:t>
            </a:r>
            <a:r>
              <a:rPr lang="fa-IR" sz="4400" dirty="0" smtClean="0">
                <a:cs typeface="B Titr" pitchFamily="2" charset="-78"/>
              </a:rPr>
              <a:t>..</a:t>
            </a:r>
            <a:r>
              <a:rPr lang="ar-SA" sz="4400" dirty="0" smtClean="0">
                <a:cs typeface="B Titr" pitchFamily="2" charset="-78"/>
              </a:rPr>
              <a:t> </a:t>
            </a:r>
            <a:endParaRPr lang="en-US" sz="5400" dirty="0" smtClean="0">
              <a:cs typeface="B Titr" pitchFamily="2" charset="-78"/>
            </a:endParaRPr>
          </a:p>
          <a:p>
            <a:pPr algn="justLow" rtl="1"/>
            <a:endParaRPr lang="en-US" sz="3600" b="1" dirty="0" smtClean="0">
              <a:cs typeface="B Titr" pitchFamily="2" charset="-78"/>
            </a:endParaRPr>
          </a:p>
          <a:p>
            <a:pPr algn="justLow" rtl="1"/>
            <a:r>
              <a:rPr lang="ar-SA" sz="3600" b="1" dirty="0" smtClean="0">
                <a:cs typeface="B Titr" pitchFamily="2" charset="-78"/>
              </a:rPr>
              <a:t> </a:t>
            </a:r>
            <a:endParaRPr lang="en-US" sz="3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2483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429000"/>
            <a:ext cx="8610600" cy="5262979"/>
          </a:xfrm>
          <a:prstGeom prst="rect">
            <a:avLst/>
          </a:prstGeom>
          <a:noFill/>
        </p:spPr>
        <p:txBody>
          <a:bodyPr wrap="square" rtlCol="0">
            <a:spAutoFit/>
          </a:bodyPr>
          <a:lstStyle/>
          <a:p>
            <a:pPr algn="ctr" rtl="1"/>
            <a:r>
              <a:rPr lang="ar-SA" sz="4000" dirty="0" smtClean="0">
                <a:solidFill>
                  <a:srgbClr val="FF0000"/>
                </a:solidFill>
                <a:cs typeface="B Titr" pitchFamily="2" charset="-78"/>
              </a:rPr>
              <a:t>با دستور نمي</a:t>
            </a:r>
            <a:r>
              <a:rPr lang="fa-IR" sz="4000" dirty="0" smtClean="0">
                <a:solidFill>
                  <a:srgbClr val="FF0000"/>
                </a:solidFill>
                <a:cs typeface="B Titr" pitchFamily="2" charset="-78"/>
              </a:rPr>
              <a:t> </a:t>
            </a:r>
            <a:r>
              <a:rPr lang="ar-SA" sz="4000" dirty="0" smtClean="0">
                <a:solidFill>
                  <a:srgbClr val="FF0000"/>
                </a:solidFill>
                <a:cs typeface="B Titr" pitchFamily="2" charset="-78"/>
              </a:rPr>
              <a:t>شود </a:t>
            </a:r>
            <a:r>
              <a:rPr lang="ar-SA" sz="4000" dirty="0" smtClean="0">
                <a:solidFill>
                  <a:srgbClr val="0000FF"/>
                </a:solidFill>
                <a:cs typeface="B Titr" pitchFamily="2" charset="-78"/>
              </a:rPr>
              <a:t>ملتى</a:t>
            </a:r>
            <a:r>
              <a:rPr lang="ar-SA" sz="4000" dirty="0" smtClean="0">
                <a:cs typeface="B Titr" pitchFamily="2" charset="-78"/>
              </a:rPr>
              <a:t> را، </a:t>
            </a:r>
            <a:r>
              <a:rPr lang="ar-SA" sz="4000" dirty="0" smtClean="0">
                <a:solidFill>
                  <a:srgbClr val="0000FF"/>
                </a:solidFill>
                <a:cs typeface="B Titr" pitchFamily="2" charset="-78"/>
              </a:rPr>
              <a:t>جوانانى</a:t>
            </a:r>
            <a:r>
              <a:rPr lang="ar-SA" sz="4000" dirty="0" smtClean="0">
                <a:cs typeface="B Titr" pitchFamily="2" charset="-78"/>
              </a:rPr>
              <a:t> را وادار كرد به ايستادگىِ در يك ميدان دشوار.</a:t>
            </a:r>
            <a:endParaRPr lang="fa-IR" sz="4000" dirty="0" smtClean="0">
              <a:cs typeface="B Titr" pitchFamily="2" charset="-78"/>
            </a:endParaRPr>
          </a:p>
          <a:p>
            <a:pPr algn="ctr" rtl="1"/>
            <a:r>
              <a:rPr lang="ar-SA" sz="4000" dirty="0" smtClean="0">
                <a:solidFill>
                  <a:srgbClr val="7030A0"/>
                </a:solidFill>
                <a:cs typeface="B Titr" pitchFamily="2" charset="-78"/>
              </a:rPr>
              <a:t> بايد انگيزه از دل بجوشد</a:t>
            </a:r>
            <a:r>
              <a:rPr lang="ar-SA" sz="4000" dirty="0" smtClean="0">
                <a:cs typeface="B Titr" pitchFamily="2" charset="-78"/>
              </a:rPr>
              <a:t>؛ آن هم انگيزه‌ى ناشى از </a:t>
            </a:r>
            <a:r>
              <a:rPr lang="ar-SA" sz="4000" dirty="0" smtClean="0">
                <a:solidFill>
                  <a:srgbClr val="7030A0"/>
                </a:solidFill>
                <a:cs typeface="B Titr" pitchFamily="2" charset="-78"/>
              </a:rPr>
              <a:t>ايمان</a:t>
            </a:r>
            <a:r>
              <a:rPr lang="ar-SA" sz="4000" dirty="0" smtClean="0">
                <a:cs typeface="B Titr" pitchFamily="2" charset="-78"/>
              </a:rPr>
              <a:t>.</a:t>
            </a:r>
            <a:endParaRPr lang="en-US" sz="4800" b="1" dirty="0" smtClean="0">
              <a:cs typeface="B Titr" pitchFamily="2" charset="-78"/>
            </a:endParaRPr>
          </a:p>
          <a:p>
            <a:pPr algn="ctr" rtl="1"/>
            <a:r>
              <a:rPr lang="ar-SA" sz="3200" b="1" dirty="0" smtClean="0">
                <a:cs typeface="B Titr" pitchFamily="2" charset="-78"/>
              </a:rPr>
              <a:t> </a:t>
            </a:r>
            <a:endParaRPr lang="en-US" sz="32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8288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1721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112890" y="3221185"/>
            <a:ext cx="8915400" cy="5816977"/>
          </a:xfrm>
          <a:prstGeom prst="rect">
            <a:avLst/>
          </a:prstGeom>
          <a:noFill/>
        </p:spPr>
        <p:txBody>
          <a:bodyPr wrap="square" rtlCol="0">
            <a:spAutoFit/>
          </a:bodyPr>
          <a:lstStyle/>
          <a:p>
            <a:pPr algn="r" rtl="1"/>
            <a:r>
              <a:rPr lang="ar-SA" sz="2800" dirty="0" smtClean="0">
                <a:cs typeface="B Titr" pitchFamily="2" charset="-78"/>
              </a:rPr>
              <a:t>من با اطلاع عرض مي</a:t>
            </a:r>
            <a:r>
              <a:rPr lang="fa-IR" sz="2800" dirty="0" smtClean="0">
                <a:cs typeface="B Titr" pitchFamily="2" charset="-78"/>
              </a:rPr>
              <a:t> </a:t>
            </a:r>
            <a:r>
              <a:rPr lang="ar-SA" sz="2800" dirty="0" smtClean="0">
                <a:cs typeface="B Titr" pitchFamily="2" charset="-78"/>
              </a:rPr>
              <a:t>كنم، با </a:t>
            </a:r>
            <a:r>
              <a:rPr lang="ar-SA" sz="2800" dirty="0" smtClean="0">
                <a:solidFill>
                  <a:srgbClr val="FF0000"/>
                </a:solidFill>
                <a:cs typeface="B Titr" pitchFamily="2" charset="-78"/>
              </a:rPr>
              <a:t>آشنائى با نسل جوانمان و قشر جوانمان </a:t>
            </a:r>
            <a:r>
              <a:rPr lang="ar-SA" sz="2800" dirty="0" smtClean="0">
                <a:cs typeface="B Titr" pitchFamily="2" charset="-78"/>
              </a:rPr>
              <a:t>عرض مي</a:t>
            </a:r>
            <a:r>
              <a:rPr lang="fa-IR" sz="2800" dirty="0" smtClean="0">
                <a:cs typeface="B Titr" pitchFamily="2" charset="-78"/>
              </a:rPr>
              <a:t> </a:t>
            </a:r>
            <a:r>
              <a:rPr lang="ar-SA" sz="2800" dirty="0" smtClean="0">
                <a:cs typeface="B Titr" pitchFamily="2" charset="-78"/>
              </a:rPr>
              <a:t>كنم:</a:t>
            </a:r>
            <a:endParaRPr lang="fa-IR" sz="2800" dirty="0" smtClean="0">
              <a:cs typeface="B Titr" pitchFamily="2" charset="-78"/>
            </a:endParaRPr>
          </a:p>
          <a:p>
            <a:pPr algn="ctr" rtl="1"/>
            <a:r>
              <a:rPr lang="ar-SA" sz="2800" dirty="0" smtClean="0">
                <a:cs typeface="B Titr" pitchFamily="2" charset="-78"/>
              </a:rPr>
              <a:t> </a:t>
            </a:r>
            <a:r>
              <a:rPr lang="ar-SA" sz="3200" dirty="0" smtClean="0">
                <a:cs typeface="B Titr" pitchFamily="2" charset="-78"/>
              </a:rPr>
              <a:t>امروز </a:t>
            </a:r>
            <a:r>
              <a:rPr lang="ar-SA" sz="3200" dirty="0" smtClean="0">
                <a:solidFill>
                  <a:srgbClr val="FF0000"/>
                </a:solidFill>
                <a:cs typeface="B Titr" pitchFamily="2" charset="-78"/>
              </a:rPr>
              <a:t>جوانهاى ما </a:t>
            </a:r>
            <a:r>
              <a:rPr lang="ar-SA" sz="3200" dirty="0" smtClean="0">
                <a:cs typeface="B Titr" pitchFamily="2" charset="-78"/>
              </a:rPr>
              <a:t>از آن روزى كه در سال 57، رژيم پهلوى - رژيم دست‌نشانده‌ى آمريكا - به جوانان ما تو همين خيابانها حمله كرد و خون آنها را ريخت، </a:t>
            </a:r>
            <a:r>
              <a:rPr lang="ar-SA" sz="3200" dirty="0" smtClean="0">
                <a:solidFill>
                  <a:srgbClr val="0000FF"/>
                </a:solidFill>
                <a:cs typeface="B Titr" pitchFamily="2" charset="-78"/>
              </a:rPr>
              <a:t>انگيزه‌ى‌شان بيشتر است</a:t>
            </a:r>
            <a:r>
              <a:rPr lang="ar-SA" sz="3200" dirty="0" smtClean="0">
                <a:cs typeface="B Titr" pitchFamily="2" charset="-78"/>
              </a:rPr>
              <a:t> و </a:t>
            </a:r>
            <a:r>
              <a:rPr lang="ar-SA" sz="3200" dirty="0" smtClean="0">
                <a:solidFill>
                  <a:srgbClr val="FF0000"/>
                </a:solidFill>
                <a:cs typeface="B Titr" pitchFamily="2" charset="-78"/>
              </a:rPr>
              <a:t>كمتر نيست</a:t>
            </a:r>
            <a:r>
              <a:rPr lang="en-US" sz="3200" dirty="0" smtClean="0">
                <a:cs typeface="B Titr" pitchFamily="2" charset="-78"/>
              </a:rPr>
              <a:t>. </a:t>
            </a:r>
            <a:r>
              <a:rPr lang="en-US" sz="2800" dirty="0" smtClean="0">
                <a:cs typeface="B Titr" pitchFamily="2" charset="-78"/>
              </a:rPr>
              <a:t/>
            </a:r>
            <a:br>
              <a:rPr lang="en-US" sz="2800" dirty="0" smtClean="0">
                <a:cs typeface="B Titr" pitchFamily="2" charset="-78"/>
              </a:rPr>
            </a:br>
            <a:r>
              <a:rPr lang="en-US" sz="2800" dirty="0" smtClean="0">
                <a:cs typeface="B Titr" pitchFamily="2" charset="-78"/>
              </a:rPr>
              <a:t/>
            </a:r>
            <a:br>
              <a:rPr lang="en-US" sz="28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810000" y="1905000"/>
            <a:ext cx="4495800" cy="446768"/>
          </a:xfrm>
          <a:prstGeom prst="rect">
            <a:avLst/>
          </a:prstGeom>
          <a:ln>
            <a:noFill/>
          </a:ln>
        </p:spPr>
        <p:txBody>
          <a:bodyPr lIns="91418" tIns="45710" rIns="91418" bIns="45710" anchor="ctr">
            <a:normAutofit/>
          </a:bodyPr>
          <a:lstStyle/>
          <a:p>
            <a:pPr marL="760775" indent="-760775" algn="r" defTabSz="914180" rtl="1">
              <a:defRPr/>
            </a:pPr>
            <a:r>
              <a:rPr lang="ar-SA" altLang="zh-CN" sz="1400" dirty="0" smtClean="0">
                <a:solidFill>
                  <a:srgbClr val="0000FF"/>
                </a:solidFill>
                <a:latin typeface="+mj-lt"/>
                <a:ea typeface="+mj-ea"/>
                <a:cs typeface="B Titr" pitchFamily="2" charset="-78"/>
              </a:rPr>
              <a:t>ديدار</a:t>
            </a:r>
            <a:r>
              <a:rPr lang="fa-IR" altLang="zh-CN" sz="1400" dirty="0" smtClean="0">
                <a:solidFill>
                  <a:srgbClr val="0000FF"/>
                </a:solidFill>
                <a:latin typeface="+mj-lt"/>
                <a:ea typeface="+mj-ea"/>
                <a:cs typeface="B Titr" pitchFamily="2" charset="-78"/>
              </a:rPr>
              <a:t> </a:t>
            </a:r>
            <a:r>
              <a:rPr lang="ar-SA" sz="1400" dirty="0" smtClean="0">
                <a:solidFill>
                  <a:srgbClr val="0000FF"/>
                </a:solidFill>
                <a:cs typeface="B Titr" pitchFamily="2" charset="-78"/>
              </a:rPr>
              <a:t>جوانان، دانشجويان، دانش‌آموزان و خانواده‌هاى معظم شهيدان</a:t>
            </a:r>
            <a:endParaRPr lang="en-US" sz="12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6764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1721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235035"/>
            <a:ext cx="8610600" cy="5386090"/>
          </a:xfrm>
          <a:prstGeom prst="rect">
            <a:avLst/>
          </a:prstGeom>
          <a:noFill/>
        </p:spPr>
        <p:txBody>
          <a:bodyPr wrap="square" rtlCol="0">
            <a:spAutoFit/>
          </a:bodyPr>
          <a:lstStyle/>
          <a:p>
            <a:pPr algn="justLow" rtl="1"/>
            <a:r>
              <a:rPr lang="ar-SA" sz="2800" dirty="0" smtClean="0">
                <a:cs typeface="B Titr" pitchFamily="2" charset="-78"/>
              </a:rPr>
              <a:t>از آن روزى هم كه </a:t>
            </a:r>
            <a:r>
              <a:rPr lang="ar-SA" sz="2800" dirty="0" smtClean="0">
                <a:solidFill>
                  <a:srgbClr val="FF0000"/>
                </a:solidFill>
                <a:cs typeface="B Titr" pitchFamily="2" charset="-78"/>
              </a:rPr>
              <a:t>يك عده جوان </a:t>
            </a:r>
            <a:r>
              <a:rPr lang="ar-SA" sz="2800" dirty="0" smtClean="0">
                <a:cs typeface="B Titr" pitchFamily="2" charset="-78"/>
              </a:rPr>
              <a:t>رفتند سفارت آمريكا را كه مركز و پايگاه توطئه‌ى عليه انقلاب شده بود تسخير كردند، </a:t>
            </a:r>
            <a:r>
              <a:rPr lang="ar-SA" sz="3600" dirty="0" smtClean="0">
                <a:solidFill>
                  <a:srgbClr val="FF0000"/>
                </a:solidFill>
                <a:cs typeface="B Titr" pitchFamily="2" charset="-78"/>
              </a:rPr>
              <a:t>امروز جوانان ما انگيزه‌شان كمتر نيست؛ اگر بيشتر نباشد.</a:t>
            </a:r>
            <a:endParaRPr lang="fa-IR" sz="2800" dirty="0" smtClean="0">
              <a:solidFill>
                <a:srgbClr val="FF0000"/>
              </a:solidFill>
              <a:cs typeface="B Titr" pitchFamily="2" charset="-78"/>
            </a:endParaRPr>
          </a:p>
          <a:p>
            <a:pPr algn="r" rtl="1"/>
            <a:r>
              <a:rPr lang="ar-SA" sz="2800" dirty="0" smtClean="0">
                <a:cs typeface="B Titr" pitchFamily="2" charset="-78"/>
              </a:rPr>
              <a:t> علت هم واضح است؛</a:t>
            </a:r>
            <a:endParaRPr lang="fa-IR" sz="2800" dirty="0" smtClean="0">
              <a:cs typeface="B Titr" pitchFamily="2" charset="-78"/>
            </a:endParaRPr>
          </a:p>
          <a:p>
            <a:pPr algn="ctr" rtl="1"/>
            <a:r>
              <a:rPr lang="ar-SA" sz="2800" dirty="0" smtClean="0">
                <a:cs typeface="B Titr" pitchFamily="2" charset="-78"/>
              </a:rPr>
              <a:t> چون </a:t>
            </a:r>
            <a:r>
              <a:rPr lang="ar-SA" sz="2800" dirty="0" smtClean="0">
                <a:solidFill>
                  <a:srgbClr val="0000FF"/>
                </a:solidFill>
                <a:cs typeface="B Titr" pitchFamily="2" charset="-78"/>
              </a:rPr>
              <a:t>سى سال تجربه</a:t>
            </a:r>
            <a:r>
              <a:rPr lang="ar-SA" sz="2800" dirty="0" smtClean="0">
                <a:cs typeface="B Titr" pitchFamily="2" charset="-78"/>
              </a:rPr>
              <a:t>، متراكم در تاريخ اين ملت ثبت شده است</a:t>
            </a:r>
            <a:r>
              <a:rPr lang="en-US" sz="2800" dirty="0" smtClean="0">
                <a:cs typeface="B Titr" pitchFamily="2" charset="-78"/>
              </a:rPr>
              <a:t>. </a:t>
            </a:r>
            <a:br>
              <a:rPr lang="en-US" sz="2800" dirty="0" smtClean="0">
                <a:cs typeface="B Titr" pitchFamily="2" charset="-78"/>
              </a:rPr>
            </a:br>
            <a:r>
              <a:rPr lang="en-US" sz="2800" dirty="0" smtClean="0">
                <a:cs typeface="B Titr" pitchFamily="2" charset="-78"/>
              </a:rPr>
              <a:t/>
            </a:r>
            <a:br>
              <a:rPr lang="en-US" sz="28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6764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1721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67731" y="2785012"/>
            <a:ext cx="8610600" cy="5940088"/>
          </a:xfrm>
          <a:prstGeom prst="rect">
            <a:avLst/>
          </a:prstGeom>
          <a:noFill/>
        </p:spPr>
        <p:txBody>
          <a:bodyPr wrap="square" rtlCol="0">
            <a:spAutoFit/>
          </a:bodyPr>
          <a:lstStyle/>
          <a:p>
            <a:pPr algn="r" rtl="1"/>
            <a:r>
              <a:rPr lang="ar-SA" sz="3200" dirty="0" smtClean="0">
                <a:solidFill>
                  <a:srgbClr val="FF0000"/>
                </a:solidFill>
                <a:cs typeface="B Titr" pitchFamily="2" charset="-78"/>
              </a:rPr>
              <a:t>ذهن بيدار جوان</a:t>
            </a:r>
            <a:r>
              <a:rPr lang="ar-SA" sz="3200" dirty="0" smtClean="0">
                <a:cs typeface="B Titr" pitchFamily="2" charset="-78"/>
              </a:rPr>
              <a:t>، </a:t>
            </a:r>
            <a:r>
              <a:rPr lang="ar-SA" sz="3200" dirty="0" smtClean="0">
                <a:solidFill>
                  <a:srgbClr val="FF0000"/>
                </a:solidFill>
                <a:cs typeface="B Titr" pitchFamily="2" charset="-78"/>
              </a:rPr>
              <a:t>چشم باز جوان</a:t>
            </a:r>
            <a:r>
              <a:rPr lang="ar-SA" sz="3200" dirty="0" smtClean="0">
                <a:cs typeface="B Titr" pitchFamily="2" charset="-78"/>
              </a:rPr>
              <a:t>،</a:t>
            </a:r>
            <a:endParaRPr lang="fa-IR" sz="3200" dirty="0" smtClean="0">
              <a:cs typeface="B Titr" pitchFamily="2" charset="-78"/>
            </a:endParaRPr>
          </a:p>
          <a:p>
            <a:pPr algn="ctr" rtl="1"/>
            <a:r>
              <a:rPr lang="ar-SA" sz="3200" dirty="0" smtClean="0">
                <a:cs typeface="B Titr" pitchFamily="2" charset="-78"/>
              </a:rPr>
              <a:t> ولو آن روزها را نديده است؛ </a:t>
            </a:r>
            <a:r>
              <a:rPr lang="ar-SA" sz="3200" dirty="0" smtClean="0">
                <a:solidFill>
                  <a:srgbClr val="0000FF"/>
                </a:solidFill>
                <a:cs typeface="B Titr" pitchFamily="2" charset="-78"/>
              </a:rPr>
              <a:t>اما اين تجربه‌ها را تحويل </a:t>
            </a:r>
            <a:endParaRPr lang="fa-IR" sz="3200" dirty="0" smtClean="0">
              <a:solidFill>
                <a:srgbClr val="0000FF"/>
              </a:solidFill>
              <a:cs typeface="B Titr" pitchFamily="2" charset="-78"/>
            </a:endParaRPr>
          </a:p>
          <a:p>
            <a:pPr algn="ctr" rtl="1"/>
            <a:r>
              <a:rPr lang="ar-SA" sz="3200" dirty="0" smtClean="0">
                <a:solidFill>
                  <a:srgbClr val="0000FF"/>
                </a:solidFill>
                <a:cs typeface="B Titr" pitchFamily="2" charset="-78"/>
              </a:rPr>
              <a:t>مي</a:t>
            </a:r>
            <a:r>
              <a:rPr lang="fa-IR" sz="3200" dirty="0" smtClean="0">
                <a:solidFill>
                  <a:srgbClr val="0000FF"/>
                </a:solidFill>
                <a:cs typeface="B Titr" pitchFamily="2" charset="-78"/>
              </a:rPr>
              <a:t> </a:t>
            </a:r>
            <a:r>
              <a:rPr lang="ar-SA" sz="3200" dirty="0" smtClean="0">
                <a:solidFill>
                  <a:srgbClr val="0000FF"/>
                </a:solidFill>
                <a:cs typeface="B Titr" pitchFamily="2" charset="-78"/>
              </a:rPr>
              <a:t>گيرد.</a:t>
            </a:r>
            <a:endParaRPr lang="fa-IR" sz="3200" dirty="0" smtClean="0">
              <a:solidFill>
                <a:srgbClr val="0000FF"/>
              </a:solidFill>
              <a:cs typeface="B Titr" pitchFamily="2" charset="-78"/>
            </a:endParaRPr>
          </a:p>
          <a:p>
            <a:pPr algn="r" rtl="1"/>
            <a:r>
              <a:rPr lang="ar-SA" sz="3200" dirty="0" smtClean="0">
                <a:cs typeface="B Titr" pitchFamily="2" charset="-78"/>
              </a:rPr>
              <a:t> نسل به نسل تجربه‌هاى يك ملت </a:t>
            </a:r>
            <a:r>
              <a:rPr lang="ar-SA" sz="3200" dirty="0" smtClean="0">
                <a:solidFill>
                  <a:srgbClr val="7030A0"/>
                </a:solidFill>
                <a:cs typeface="B Titr" pitchFamily="2" charset="-78"/>
              </a:rPr>
              <a:t>غنى‌تر</a:t>
            </a:r>
            <a:r>
              <a:rPr lang="ar-SA" sz="3200" dirty="0" smtClean="0">
                <a:cs typeface="B Titr" pitchFamily="2" charset="-78"/>
              </a:rPr>
              <a:t>، </a:t>
            </a:r>
            <a:r>
              <a:rPr lang="ar-SA" sz="3200" dirty="0" smtClean="0">
                <a:solidFill>
                  <a:srgbClr val="7030A0"/>
                </a:solidFill>
                <a:cs typeface="B Titr" pitchFamily="2" charset="-78"/>
              </a:rPr>
              <a:t>عميق‌تر</a:t>
            </a:r>
            <a:r>
              <a:rPr lang="ar-SA" sz="3200" dirty="0" smtClean="0">
                <a:cs typeface="B Titr" pitchFamily="2" charset="-78"/>
              </a:rPr>
              <a:t> و </a:t>
            </a:r>
            <a:r>
              <a:rPr lang="ar-SA" sz="3200" dirty="0" smtClean="0">
                <a:solidFill>
                  <a:srgbClr val="7030A0"/>
                </a:solidFill>
                <a:cs typeface="B Titr" pitchFamily="2" charset="-78"/>
              </a:rPr>
              <a:t>مفيدتر </a:t>
            </a:r>
            <a:r>
              <a:rPr lang="ar-SA" sz="3200" dirty="0" smtClean="0">
                <a:cs typeface="B Titr" pitchFamily="2" charset="-78"/>
              </a:rPr>
              <a:t>ميشود.</a:t>
            </a:r>
            <a:endParaRPr lang="fa-IR" sz="3200" dirty="0" smtClean="0">
              <a:cs typeface="B Titr" pitchFamily="2" charset="-78"/>
            </a:endParaRPr>
          </a:p>
          <a:p>
            <a:pPr algn="ctr" rtl="1"/>
            <a:r>
              <a:rPr lang="ar-SA" sz="3200" dirty="0" smtClean="0">
                <a:cs typeface="B Titr" pitchFamily="2" charset="-78"/>
              </a:rPr>
              <a:t> </a:t>
            </a:r>
            <a:r>
              <a:rPr lang="ar-SA" sz="2800" dirty="0" smtClean="0">
                <a:solidFill>
                  <a:srgbClr val="FF0000"/>
                </a:solidFill>
                <a:cs typeface="B Titr" pitchFamily="2" charset="-78"/>
              </a:rPr>
              <a:t>پس جوانان امروز ما از لحاظ انگيزه هيچى كسر ندارند</a:t>
            </a:r>
            <a:r>
              <a:rPr lang="ar-SA" sz="3200" dirty="0" smtClean="0">
                <a:solidFill>
                  <a:srgbClr val="FF0000"/>
                </a:solidFill>
                <a:cs typeface="B Titr" pitchFamily="2" charset="-78"/>
              </a:rPr>
              <a:t>.</a:t>
            </a:r>
            <a:r>
              <a:rPr lang="en-US" sz="3200" dirty="0" smtClean="0">
                <a:solidFill>
                  <a:srgbClr val="FF0000"/>
                </a:solidFill>
                <a:cs typeface="B Titr" pitchFamily="2" charset="-78"/>
              </a:rPr>
              <a:t/>
            </a:r>
            <a:br>
              <a:rPr lang="en-US" sz="3200" dirty="0" smtClean="0">
                <a:solidFill>
                  <a:srgbClr val="FF0000"/>
                </a:solidFill>
                <a:cs typeface="B Titr" pitchFamily="2" charset="-78"/>
              </a:rPr>
            </a:br>
            <a:r>
              <a:rPr lang="en-US" sz="2800" dirty="0" smtClean="0">
                <a:cs typeface="B Titr" pitchFamily="2" charset="-78"/>
              </a:rPr>
              <a:t/>
            </a:r>
            <a:br>
              <a:rPr lang="en-US" sz="28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4290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6002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1721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84010" y="3332020"/>
            <a:ext cx="8610600" cy="5663089"/>
          </a:xfrm>
          <a:prstGeom prst="rect">
            <a:avLst/>
          </a:prstGeom>
          <a:noFill/>
        </p:spPr>
        <p:txBody>
          <a:bodyPr wrap="square" rtlCol="0">
            <a:spAutoFit/>
          </a:bodyPr>
          <a:lstStyle/>
          <a:p>
            <a:pPr algn="r" rtl="1"/>
            <a:r>
              <a:rPr lang="ar-SA" sz="7200" dirty="0" smtClean="0">
                <a:cs typeface="B Titr" pitchFamily="2" charset="-78"/>
              </a:rPr>
              <a:t>جوانان امروز ما</a:t>
            </a:r>
            <a:endParaRPr lang="fa-IR" sz="7200" dirty="0" smtClean="0">
              <a:cs typeface="B Titr" pitchFamily="2" charset="-78"/>
            </a:endParaRPr>
          </a:p>
          <a:p>
            <a:pPr algn="r" rtl="1"/>
            <a:r>
              <a:rPr lang="ar-SA" sz="5400" dirty="0" smtClean="0">
                <a:solidFill>
                  <a:srgbClr val="0000FF"/>
                </a:solidFill>
                <a:cs typeface="B Titr" pitchFamily="2" charset="-78"/>
              </a:rPr>
              <a:t> از لحاظ انگيزه </a:t>
            </a:r>
            <a:r>
              <a:rPr lang="ar-SA" sz="5400" dirty="0" smtClean="0">
                <a:solidFill>
                  <a:srgbClr val="FF0000"/>
                </a:solidFill>
                <a:cs typeface="B Titr" pitchFamily="2" charset="-78"/>
              </a:rPr>
              <a:t>هيچى كسر ندارند.</a:t>
            </a:r>
            <a:r>
              <a:rPr lang="en-US" sz="5400" dirty="0" smtClean="0">
                <a:solidFill>
                  <a:srgbClr val="FF0000"/>
                </a:solidFill>
                <a:cs typeface="B Titr" pitchFamily="2" charset="-78"/>
              </a:rPr>
              <a:t/>
            </a:r>
            <a:br>
              <a:rPr lang="en-US" sz="5400" dirty="0" smtClean="0">
                <a:solidFill>
                  <a:srgbClr val="FF0000"/>
                </a:solidFill>
                <a:cs typeface="B Titr" pitchFamily="2" charset="-78"/>
              </a:rPr>
            </a:br>
            <a:r>
              <a:rPr lang="en-US" sz="4800" dirty="0" smtClean="0">
                <a:cs typeface="B Titr" pitchFamily="2" charset="-78"/>
              </a:rPr>
              <a:t/>
            </a:r>
            <a:br>
              <a:rPr lang="en-US" sz="4800" dirty="0" smtClean="0">
                <a:cs typeface="B Titr" pitchFamily="2" charset="-78"/>
              </a:rPr>
            </a:br>
            <a:r>
              <a:rPr lang="ar-SA" sz="4000" b="1" dirty="0" smtClean="0">
                <a:cs typeface="B Titr" pitchFamily="2" charset="-78"/>
              </a:rPr>
              <a:t> </a:t>
            </a:r>
            <a:endParaRPr lang="en-US" sz="4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676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324598" y="914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096495"/>
            <a:ext cx="8610600" cy="5940088"/>
          </a:xfrm>
          <a:prstGeom prst="rect">
            <a:avLst/>
          </a:prstGeom>
          <a:noFill/>
        </p:spPr>
        <p:txBody>
          <a:bodyPr wrap="square" rtlCol="0">
            <a:spAutoFit/>
          </a:bodyPr>
          <a:lstStyle/>
          <a:p>
            <a:pPr algn="justLow" rtl="1"/>
            <a:r>
              <a:rPr lang="ar-SA" sz="2800" dirty="0" smtClean="0">
                <a:cs typeface="B Titr" pitchFamily="2" charset="-78"/>
              </a:rPr>
              <a:t>من به شما عرض كنم:</a:t>
            </a:r>
            <a:endParaRPr lang="fa-IR" sz="2800" dirty="0" smtClean="0">
              <a:cs typeface="B Titr" pitchFamily="2" charset="-78"/>
            </a:endParaRPr>
          </a:p>
          <a:p>
            <a:pPr algn="justLow" rtl="1"/>
            <a:r>
              <a:rPr lang="ar-SA" sz="3200" dirty="0" smtClean="0">
                <a:solidFill>
                  <a:srgbClr val="0000FF"/>
                </a:solidFill>
                <a:cs typeface="B Titr" pitchFamily="2" charset="-78"/>
              </a:rPr>
              <a:t> اگر </a:t>
            </a:r>
            <a:r>
              <a:rPr lang="ar-SA" sz="3200" dirty="0" smtClean="0">
                <a:cs typeface="B Titr" pitchFamily="2" charset="-78"/>
              </a:rPr>
              <a:t>امروز </a:t>
            </a:r>
            <a:r>
              <a:rPr lang="ar-SA" sz="3200" dirty="0" smtClean="0">
                <a:solidFill>
                  <a:srgbClr val="0000FF"/>
                </a:solidFill>
                <a:cs typeface="B Titr" pitchFamily="2" charset="-78"/>
              </a:rPr>
              <a:t>حادثه‌اى مثل جنگ تحميلى </a:t>
            </a:r>
            <a:r>
              <a:rPr lang="ar-SA" sz="3200" dirty="0" smtClean="0">
                <a:cs typeface="B Titr" pitchFamily="2" charset="-78"/>
              </a:rPr>
              <a:t>كه در سال 59 </a:t>
            </a:r>
            <a:r>
              <a:rPr lang="fa-IR" sz="3200" dirty="0" smtClean="0">
                <a:cs typeface="B Titr" pitchFamily="2" charset="-78"/>
              </a:rPr>
              <a:t>         </a:t>
            </a:r>
            <a:r>
              <a:rPr lang="ar-SA" sz="3200" dirty="0" smtClean="0">
                <a:cs typeface="B Titr" pitchFamily="2" charset="-78"/>
              </a:rPr>
              <a:t>پيش آمد، در كشور ما بُروز كند، </a:t>
            </a:r>
            <a:endParaRPr lang="fa-IR" sz="3200" dirty="0" smtClean="0">
              <a:cs typeface="B Titr" pitchFamily="2" charset="-78"/>
            </a:endParaRPr>
          </a:p>
          <a:p>
            <a:pPr algn="ctr" rtl="1"/>
            <a:r>
              <a:rPr lang="ar-SA" sz="3200" dirty="0" smtClean="0">
                <a:solidFill>
                  <a:srgbClr val="FF0000"/>
                </a:solidFill>
                <a:cs typeface="B Titr" pitchFamily="2" charset="-78"/>
              </a:rPr>
              <a:t>هجوم جوانان به جبهه </a:t>
            </a:r>
            <a:r>
              <a:rPr lang="ar-SA" sz="3200" dirty="0" smtClean="0">
                <a:cs typeface="B Titr" pitchFamily="2" charset="-78"/>
              </a:rPr>
              <a:t>و داوطلبى آنها براى مواجهه‌ى با دشمنِ آشكار و رو به رو، </a:t>
            </a:r>
            <a:r>
              <a:rPr lang="ar-SA" sz="3200" dirty="0" smtClean="0">
                <a:solidFill>
                  <a:srgbClr val="FF0000"/>
                </a:solidFill>
                <a:cs typeface="B Titr" pitchFamily="2" charset="-78"/>
              </a:rPr>
              <a:t>از سال 59 و 60 بمراتب بيشتر خواهد بود</a:t>
            </a:r>
            <a:r>
              <a:rPr lang="fa-IR" sz="3200" dirty="0" smtClean="0">
                <a:solidFill>
                  <a:srgbClr val="FF0000"/>
                </a:solidFill>
                <a:cs typeface="B Titr" pitchFamily="2" charset="-78"/>
              </a:rPr>
              <a:t>.</a:t>
            </a:r>
            <a:r>
              <a:rPr lang="en-US" sz="3200" dirty="0" smtClean="0">
                <a:solidFill>
                  <a:srgbClr val="FF0000"/>
                </a:solidFill>
                <a:cs typeface="B Titr" pitchFamily="2" charset="-78"/>
              </a:rPr>
              <a:t/>
            </a:r>
            <a:br>
              <a:rPr lang="en-US" sz="3200" dirty="0" smtClean="0">
                <a:solidFill>
                  <a:srgbClr val="FF0000"/>
                </a:solidFill>
                <a:cs typeface="B Titr" pitchFamily="2" charset="-78"/>
              </a:rPr>
            </a:br>
            <a:r>
              <a:rPr lang="en-US" sz="2800" dirty="0" smtClean="0">
                <a:cs typeface="B Titr" pitchFamily="2" charset="-78"/>
              </a:rPr>
              <a:t/>
            </a:r>
            <a:br>
              <a:rPr lang="en-US" sz="28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6002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533400" y="3200400"/>
            <a:ext cx="7848600" cy="2677656"/>
          </a:xfrm>
          <a:prstGeom prst="rect">
            <a:avLst/>
          </a:prstGeom>
        </p:spPr>
        <p:txBody>
          <a:bodyPr wrap="square">
            <a:spAutoFit/>
          </a:bodyPr>
          <a:lstStyle/>
          <a:p>
            <a:pPr algn="justLow" rtl="1"/>
            <a:r>
              <a:rPr lang="ar-SA" sz="3200" dirty="0" smtClean="0">
                <a:solidFill>
                  <a:srgbClr val="FF0000"/>
                </a:solidFill>
                <a:cs typeface="B Titr" pitchFamily="2" charset="-78"/>
              </a:rPr>
              <a:t>نور خدا</a:t>
            </a:r>
            <a:r>
              <a:rPr lang="ar-SA" sz="3200" dirty="0" smtClean="0">
                <a:cs typeface="B Titr" pitchFamily="2" charset="-78"/>
              </a:rPr>
              <a:t>، </a:t>
            </a:r>
            <a:r>
              <a:rPr lang="ar-SA" sz="3200" dirty="0" smtClean="0">
                <a:solidFill>
                  <a:srgbClr val="FF0000"/>
                </a:solidFill>
                <a:cs typeface="B Titr" pitchFamily="2" charset="-78"/>
              </a:rPr>
              <a:t>نور توحيد</a:t>
            </a:r>
            <a:r>
              <a:rPr lang="ar-SA" sz="3200" dirty="0" smtClean="0">
                <a:cs typeface="B Titr" pitchFamily="2" charset="-78"/>
              </a:rPr>
              <a:t>، </a:t>
            </a:r>
            <a:r>
              <a:rPr lang="ar-SA" sz="3200" dirty="0" smtClean="0">
                <a:solidFill>
                  <a:srgbClr val="FF0000"/>
                </a:solidFill>
                <a:cs typeface="B Titr" pitchFamily="2" charset="-78"/>
              </a:rPr>
              <a:t>نور عدالت</a:t>
            </a:r>
            <a:r>
              <a:rPr lang="ar-SA" sz="3200" dirty="0" smtClean="0">
                <a:cs typeface="B Titr" pitchFamily="2" charset="-78"/>
              </a:rPr>
              <a:t>، </a:t>
            </a:r>
            <a:r>
              <a:rPr lang="ar-SA" sz="3200" dirty="0" smtClean="0">
                <a:solidFill>
                  <a:srgbClr val="FF0000"/>
                </a:solidFill>
                <a:cs typeface="B Titr" pitchFamily="2" charset="-78"/>
              </a:rPr>
              <a:t>نور احساس شرف به عبوديت خداوند</a:t>
            </a:r>
            <a:r>
              <a:rPr lang="ar-SA" sz="3200" dirty="0" smtClean="0">
                <a:cs typeface="B Titr" pitchFamily="2" charset="-78"/>
              </a:rPr>
              <a:t>، وقتى در دل انسانهائى، ملتى درخشيد، </a:t>
            </a:r>
            <a:r>
              <a:rPr lang="ar-SA" sz="3200" dirty="0" smtClean="0">
                <a:solidFill>
                  <a:srgbClr val="7030A0"/>
                </a:solidFill>
                <a:cs typeface="B Titr" pitchFamily="2" charset="-78"/>
              </a:rPr>
              <a:t>هيچ دستى نمي</a:t>
            </a:r>
            <a:r>
              <a:rPr lang="fa-IR" sz="3200" dirty="0" smtClean="0">
                <a:solidFill>
                  <a:srgbClr val="7030A0"/>
                </a:solidFill>
                <a:cs typeface="B Titr" pitchFamily="2" charset="-78"/>
              </a:rPr>
              <a:t> </a:t>
            </a:r>
            <a:r>
              <a:rPr lang="ar-SA" sz="3200" dirty="0" smtClean="0">
                <a:solidFill>
                  <a:srgbClr val="7030A0"/>
                </a:solidFill>
                <a:cs typeface="B Titr" pitchFamily="2" charset="-78"/>
              </a:rPr>
              <a:t>تواند آن را خاموش كند</a:t>
            </a:r>
            <a:r>
              <a:rPr lang="en-US" sz="3200" dirty="0" smtClean="0">
                <a:solidFill>
                  <a:srgbClr val="7030A0"/>
                </a:solidFill>
                <a:cs typeface="B Titr" pitchFamily="2" charset="-78"/>
              </a:rPr>
              <a:t>.</a:t>
            </a:r>
            <a:r>
              <a:rPr lang="en-US" sz="3200" dirty="0" smtClean="0">
                <a:cs typeface="B Titr" pitchFamily="2" charset="-78"/>
              </a:rPr>
              <a:t/>
            </a:r>
            <a:br>
              <a:rPr lang="en-US" sz="3200" dirty="0" smtClean="0">
                <a:cs typeface="B Titr" pitchFamily="2" charset="-78"/>
              </a:rPr>
            </a:br>
            <a:r>
              <a:rPr lang="en-US" sz="3200" dirty="0" smtClean="0">
                <a:cs typeface="B Titr" pitchFamily="2" charset="-78"/>
              </a:rPr>
              <a:t> </a:t>
            </a:r>
            <a:r>
              <a:rPr lang="ar-SA" sz="4000" dirty="0" smtClean="0">
                <a:solidFill>
                  <a:srgbClr val="0000FF"/>
                </a:solidFill>
                <a:cs typeface="B Titr" pitchFamily="2" charset="-78"/>
              </a:rPr>
              <a:t>جوانان عزيز من</a:t>
            </a:r>
            <a:r>
              <a:rPr lang="ar-SA" sz="3200" dirty="0" smtClean="0">
                <a:cs typeface="B Titr" pitchFamily="2" charset="-78"/>
              </a:rPr>
              <a:t>! شما پاسداران يك چنين حقيقت مقدسى و هويت متعالى‏اى هستيد. </a:t>
            </a:r>
            <a:r>
              <a:rPr lang="ar-SA" sz="3200" dirty="0" smtClean="0">
                <a:solidFill>
                  <a:srgbClr val="0000FF"/>
                </a:solidFill>
                <a:cs typeface="B Titr" pitchFamily="2" charset="-78"/>
              </a:rPr>
              <a:t>به آن افتخار كنيد</a:t>
            </a:r>
            <a:r>
              <a:rPr lang="ar-SA" sz="3200" dirty="0" smtClean="0">
                <a:cs typeface="B Titr" pitchFamily="2" charset="-78"/>
              </a:rPr>
              <a:t>.</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74075" y="2902530"/>
            <a:ext cx="8610600" cy="5293757"/>
          </a:xfrm>
          <a:prstGeom prst="rect">
            <a:avLst/>
          </a:prstGeom>
          <a:noFill/>
        </p:spPr>
        <p:txBody>
          <a:bodyPr wrap="square" rtlCol="0">
            <a:spAutoFit/>
          </a:bodyPr>
          <a:lstStyle/>
          <a:p>
            <a:pPr algn="justLow" rtl="1"/>
            <a:r>
              <a:rPr lang="ar-SA" sz="2400" dirty="0" smtClean="0">
                <a:cs typeface="B Titr" pitchFamily="2" charset="-78"/>
              </a:rPr>
              <a:t>يك عنصر ديگرى كه لازم است،</a:t>
            </a:r>
            <a:r>
              <a:rPr lang="ar-SA" sz="3600" dirty="0" smtClean="0">
                <a:solidFill>
                  <a:srgbClr val="FF0000"/>
                </a:solidFill>
                <a:cs typeface="B Titr" pitchFamily="2" charset="-78"/>
              </a:rPr>
              <a:t> بصيرت </a:t>
            </a:r>
            <a:r>
              <a:rPr lang="ar-SA" sz="2400" dirty="0" smtClean="0">
                <a:cs typeface="B Titr" pitchFamily="2" charset="-78"/>
              </a:rPr>
              <a:t>است</a:t>
            </a:r>
            <a:r>
              <a:rPr lang="ar-SA" sz="1600" dirty="0" smtClean="0">
                <a:cs typeface="B Titr" pitchFamily="2" charset="-78"/>
              </a:rPr>
              <a:t>.</a:t>
            </a:r>
            <a:endParaRPr lang="fa-IR" sz="2400" dirty="0" smtClean="0">
              <a:cs typeface="B Titr" pitchFamily="2" charset="-78"/>
            </a:endParaRPr>
          </a:p>
          <a:p>
            <a:pPr algn="justLow" rtl="1"/>
            <a:r>
              <a:rPr lang="ar-SA" sz="2800" dirty="0" smtClean="0">
                <a:cs typeface="B Titr" pitchFamily="2" charset="-78"/>
              </a:rPr>
              <a:t> اينى كه ملاحظه ميكنيد بنده </a:t>
            </a:r>
            <a:r>
              <a:rPr lang="ar-SA" sz="2800" dirty="0" smtClean="0">
                <a:solidFill>
                  <a:srgbClr val="0000FF"/>
                </a:solidFill>
                <a:cs typeface="B Titr" pitchFamily="2" charset="-78"/>
              </a:rPr>
              <a:t>مكرر</a:t>
            </a:r>
            <a:r>
              <a:rPr lang="ar-SA" sz="2800" dirty="0" smtClean="0">
                <a:cs typeface="B Titr" pitchFamily="2" charset="-78"/>
              </a:rPr>
              <a:t> در ديدار </a:t>
            </a:r>
            <a:r>
              <a:rPr lang="ar-SA" sz="2800" dirty="0" smtClean="0">
                <a:solidFill>
                  <a:srgbClr val="FF0000"/>
                </a:solidFill>
                <a:cs typeface="B Titr" pitchFamily="2" charset="-78"/>
              </a:rPr>
              <a:t>جوانها</a:t>
            </a:r>
            <a:r>
              <a:rPr lang="fa-IR" sz="2800" dirty="0" smtClean="0">
                <a:cs typeface="B Titr" pitchFamily="2" charset="-78"/>
              </a:rPr>
              <a:t> </a:t>
            </a:r>
            <a:r>
              <a:rPr lang="ar-SA" sz="2800" dirty="0" smtClean="0">
                <a:cs typeface="B Titr" pitchFamily="2" charset="-78"/>
              </a:rPr>
              <a:t>، دانشجويان، قشرهاى مختلف مردم، </a:t>
            </a:r>
            <a:r>
              <a:rPr lang="ar-SA" sz="2800" dirty="0" smtClean="0">
                <a:solidFill>
                  <a:srgbClr val="FF0000"/>
                </a:solidFill>
                <a:cs typeface="B Titr" pitchFamily="2" charset="-78"/>
              </a:rPr>
              <a:t>بر روى بصيرت تكيه مي</a:t>
            </a:r>
            <a:r>
              <a:rPr lang="fa-IR" sz="2800" dirty="0" smtClean="0">
                <a:solidFill>
                  <a:srgbClr val="FF0000"/>
                </a:solidFill>
                <a:cs typeface="B Titr" pitchFamily="2" charset="-78"/>
              </a:rPr>
              <a:t> </a:t>
            </a:r>
            <a:r>
              <a:rPr lang="ar-SA" sz="2800" dirty="0" smtClean="0">
                <a:solidFill>
                  <a:srgbClr val="FF0000"/>
                </a:solidFill>
                <a:cs typeface="B Titr" pitchFamily="2" charset="-78"/>
              </a:rPr>
              <a:t>كنم</a:t>
            </a:r>
            <a:r>
              <a:rPr lang="ar-SA" sz="2800" dirty="0" smtClean="0">
                <a:cs typeface="B Titr" pitchFamily="2" charset="-78"/>
              </a:rPr>
              <a:t>،</a:t>
            </a:r>
            <a:endParaRPr lang="fa-IR" sz="2800" dirty="0" smtClean="0">
              <a:cs typeface="B Titr" pitchFamily="2" charset="-78"/>
            </a:endParaRPr>
          </a:p>
          <a:p>
            <a:pPr algn="justLow" rtl="1"/>
            <a:r>
              <a:rPr lang="ar-SA" sz="2800" dirty="0" smtClean="0">
                <a:cs typeface="B Titr" pitchFamily="2" charset="-78"/>
              </a:rPr>
              <a:t> براى اين است كه در </a:t>
            </a:r>
            <a:r>
              <a:rPr lang="ar-SA" sz="2800" dirty="0" smtClean="0">
                <a:solidFill>
                  <a:srgbClr val="0000FF"/>
                </a:solidFill>
                <a:cs typeface="B Titr" pitchFamily="2" charset="-78"/>
              </a:rPr>
              <a:t>وضع بسيار مهم امروزِ دنيا و موقعيت استثنائى كشور عزيز ما</a:t>
            </a:r>
            <a:r>
              <a:rPr lang="en-US" sz="2800" dirty="0" smtClean="0">
                <a:cs typeface="B Titr" pitchFamily="2" charset="-78"/>
              </a:rPr>
              <a:t> - </a:t>
            </a:r>
            <a:r>
              <a:rPr lang="ar-SA" sz="2800" dirty="0" smtClean="0">
                <a:cs typeface="B Titr" pitchFamily="2" charset="-78"/>
              </a:rPr>
              <a:t>امروز در دنيا كه موقعيت ممتازى است - </a:t>
            </a:r>
            <a:r>
              <a:rPr lang="ar-SA" sz="2800" dirty="0" smtClean="0">
                <a:solidFill>
                  <a:srgbClr val="FF0000"/>
                </a:solidFill>
                <a:cs typeface="B Titr" pitchFamily="2" charset="-78"/>
              </a:rPr>
              <a:t>هرگونه حركت عمومى به يك </a:t>
            </a:r>
            <a:r>
              <a:rPr lang="ar-SA" sz="2800" dirty="0" smtClean="0">
                <a:solidFill>
                  <a:srgbClr val="0000FF"/>
                </a:solidFill>
                <a:cs typeface="B Titr" pitchFamily="2" charset="-78"/>
              </a:rPr>
              <a:t>بصيرت عمومى </a:t>
            </a:r>
            <a:r>
              <a:rPr lang="ar-SA" sz="2800" dirty="0" smtClean="0">
                <a:solidFill>
                  <a:srgbClr val="FF0000"/>
                </a:solidFill>
                <a:cs typeface="B Titr" pitchFamily="2" charset="-78"/>
              </a:rPr>
              <a:t>احتياج دارد. </a:t>
            </a:r>
            <a:r>
              <a:rPr lang="en-US" sz="2000" dirty="0" smtClean="0">
                <a:cs typeface="B Titr" pitchFamily="2" charset="-78"/>
              </a:rPr>
              <a:t/>
            </a:r>
            <a:br>
              <a:rPr lang="en-US" sz="2000" dirty="0" smtClean="0">
                <a:cs typeface="B Titr" pitchFamily="2" charset="-78"/>
              </a:rPr>
            </a:br>
            <a:r>
              <a:rPr lang="ar-SA" sz="1600" b="1" dirty="0" smtClean="0">
                <a:cs typeface="B Titr" pitchFamily="2" charset="-78"/>
              </a:rPr>
              <a:t> </a:t>
            </a:r>
            <a:endParaRPr lang="en-US" sz="16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733800" y="1905000"/>
            <a:ext cx="5181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819400"/>
            <a:ext cx="8610600" cy="6001643"/>
          </a:xfrm>
          <a:prstGeom prst="rect">
            <a:avLst/>
          </a:prstGeom>
          <a:noFill/>
        </p:spPr>
        <p:txBody>
          <a:bodyPr wrap="square" rtlCol="0">
            <a:spAutoFit/>
          </a:bodyPr>
          <a:lstStyle/>
          <a:p>
            <a:pPr algn="r" rtl="1"/>
            <a:r>
              <a:rPr lang="ar-SA" sz="2800" dirty="0" smtClean="0">
                <a:cs typeface="B Titr" pitchFamily="2" charset="-78"/>
              </a:rPr>
              <a:t>البته من اين را هم به شما بگويم:</a:t>
            </a:r>
            <a:endParaRPr lang="fa-IR" sz="2800" dirty="0" smtClean="0">
              <a:cs typeface="B Titr" pitchFamily="2" charset="-78"/>
            </a:endParaRPr>
          </a:p>
          <a:p>
            <a:pPr algn="justLow" rtl="1"/>
            <a:r>
              <a:rPr lang="ar-SA" sz="2800" dirty="0" smtClean="0">
                <a:cs typeface="B Titr" pitchFamily="2" charset="-78"/>
              </a:rPr>
              <a:t> امروز </a:t>
            </a:r>
            <a:r>
              <a:rPr lang="ar-SA" sz="2800" dirty="0" smtClean="0">
                <a:solidFill>
                  <a:srgbClr val="FF0000"/>
                </a:solidFill>
                <a:cs typeface="B Titr" pitchFamily="2" charset="-78"/>
              </a:rPr>
              <a:t>بصيرت جوانهاى ما </a:t>
            </a:r>
            <a:r>
              <a:rPr lang="ar-SA" sz="2800" dirty="0" smtClean="0">
                <a:cs typeface="B Titr" pitchFamily="2" charset="-78"/>
              </a:rPr>
              <a:t>هم از جوانان آن روزگارِ اول انقلاب و در اثناى انقلاب، </a:t>
            </a:r>
            <a:r>
              <a:rPr lang="ar-SA" sz="2800" dirty="0" smtClean="0">
                <a:solidFill>
                  <a:srgbClr val="FF0000"/>
                </a:solidFill>
                <a:cs typeface="B Titr" pitchFamily="2" charset="-78"/>
              </a:rPr>
              <a:t>يقيناً بيشتر است</a:t>
            </a:r>
            <a:r>
              <a:rPr lang="ar-SA" sz="2800" dirty="0" smtClean="0">
                <a:cs typeface="B Titr" pitchFamily="2" charset="-78"/>
              </a:rPr>
              <a:t>. </a:t>
            </a:r>
            <a:endParaRPr lang="fa-IR" sz="2800" dirty="0" smtClean="0">
              <a:cs typeface="B Titr" pitchFamily="2" charset="-78"/>
            </a:endParaRPr>
          </a:p>
          <a:p>
            <a:pPr algn="justLow" rtl="1"/>
            <a:r>
              <a:rPr lang="ar-SA" sz="2800" dirty="0" smtClean="0">
                <a:cs typeface="B Titr" pitchFamily="2" charset="-78"/>
              </a:rPr>
              <a:t>خيلى چيزها را شما امروز ميدانيد، براى شما جزو واضحات است، كه آن روزها بايد </a:t>
            </a:r>
            <a:r>
              <a:rPr lang="ar-SA" sz="2800" dirty="0" smtClean="0">
                <a:solidFill>
                  <a:srgbClr val="FF0000"/>
                </a:solidFill>
                <a:cs typeface="B Titr" pitchFamily="2" charset="-78"/>
              </a:rPr>
              <a:t>براى جوانها</a:t>
            </a:r>
            <a:r>
              <a:rPr lang="ar-SA" sz="2800" dirty="0" smtClean="0">
                <a:cs typeface="B Titr" pitchFamily="2" charset="-78"/>
              </a:rPr>
              <a:t>، آنها را شرح مي</a:t>
            </a:r>
            <a:r>
              <a:rPr lang="fa-IR" sz="2800" dirty="0" smtClean="0">
                <a:cs typeface="B Titr" pitchFamily="2" charset="-78"/>
              </a:rPr>
              <a:t> </a:t>
            </a:r>
            <a:r>
              <a:rPr lang="ar-SA" sz="2800" dirty="0" smtClean="0">
                <a:cs typeface="B Titr" pitchFamily="2" charset="-78"/>
              </a:rPr>
              <a:t>داديم، بيان مي</a:t>
            </a:r>
            <a:r>
              <a:rPr lang="fa-IR" sz="2800" dirty="0" smtClean="0">
                <a:cs typeface="B Titr" pitchFamily="2" charset="-78"/>
              </a:rPr>
              <a:t> </a:t>
            </a:r>
            <a:r>
              <a:rPr lang="ar-SA" sz="2800" dirty="0" smtClean="0">
                <a:cs typeface="B Titr" pitchFamily="2" charset="-78"/>
              </a:rPr>
              <a:t>كرديم؛ اما امروز </a:t>
            </a:r>
            <a:r>
              <a:rPr lang="ar-SA" sz="2800" dirty="0" smtClean="0">
                <a:solidFill>
                  <a:srgbClr val="0000FF"/>
                </a:solidFill>
                <a:cs typeface="B Titr" pitchFamily="2" charset="-78"/>
              </a:rPr>
              <a:t>جوانهاى ما اينها را ميدانند</a:t>
            </a:r>
            <a:r>
              <a:rPr lang="ar-SA" sz="2800" dirty="0" smtClean="0">
                <a:cs typeface="B Titr" pitchFamily="2" charset="-78"/>
              </a:rPr>
              <a:t>؛ </a:t>
            </a:r>
            <a:r>
              <a:rPr lang="ar-SA" sz="2800" dirty="0" smtClean="0">
                <a:solidFill>
                  <a:srgbClr val="7030A0"/>
                </a:solidFill>
                <a:cs typeface="B Titr" pitchFamily="2" charset="-78"/>
              </a:rPr>
              <a:t>بصيرت بالاست</a:t>
            </a:r>
            <a:r>
              <a:rPr lang="ar-SA" sz="2800" dirty="0" smtClean="0">
                <a:cs typeface="B Titr" pitchFamily="2" charset="-78"/>
              </a:rPr>
              <a:t>. </a:t>
            </a:r>
            <a:endParaRPr lang="fa-IR" sz="2800" dirty="0" smtClean="0">
              <a:cs typeface="B Titr" pitchFamily="2" charset="-78"/>
            </a:endParaRPr>
          </a:p>
          <a:p>
            <a:pPr algn="ctr" rtl="1"/>
            <a:r>
              <a:rPr lang="ar-SA" sz="2800" dirty="0" smtClean="0">
                <a:solidFill>
                  <a:schemeClr val="accent3">
                    <a:lumMod val="50000"/>
                  </a:schemeClr>
                </a:solidFill>
                <a:cs typeface="B Titr" pitchFamily="2" charset="-78"/>
              </a:rPr>
              <a:t>در عين حال من تأكيد مي</a:t>
            </a:r>
            <a:r>
              <a:rPr lang="fa-IR" sz="2800" dirty="0" smtClean="0">
                <a:solidFill>
                  <a:schemeClr val="accent3">
                    <a:lumMod val="50000"/>
                  </a:schemeClr>
                </a:solidFill>
                <a:cs typeface="B Titr" pitchFamily="2" charset="-78"/>
              </a:rPr>
              <a:t> </a:t>
            </a:r>
            <a:r>
              <a:rPr lang="ar-SA" sz="2800" dirty="0" smtClean="0">
                <a:solidFill>
                  <a:schemeClr val="accent3">
                    <a:lumMod val="50000"/>
                  </a:schemeClr>
                </a:solidFill>
                <a:cs typeface="B Titr" pitchFamily="2" charset="-78"/>
              </a:rPr>
              <a:t>كنم بر روى بصيرت</a:t>
            </a:r>
            <a:r>
              <a:rPr lang="en-US" sz="2800" dirty="0" smtClean="0">
                <a:cs typeface="B Titr" pitchFamily="2" charset="-78"/>
              </a:rPr>
              <a:t>.</a:t>
            </a:r>
            <a:br>
              <a:rPr lang="en-US" sz="2800" dirty="0" smtClean="0">
                <a:cs typeface="B Titr" pitchFamily="2" charset="-78"/>
              </a:rPr>
            </a:br>
            <a:r>
              <a:rPr lang="en-US" sz="2800" dirty="0" smtClean="0">
                <a:cs typeface="B Titr" pitchFamily="2" charset="-78"/>
              </a:rPr>
              <a:t/>
            </a:r>
            <a:br>
              <a:rPr lang="en-US" sz="28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algn="ct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45875"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4478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3245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2819400"/>
            <a:ext cx="8610600" cy="6617196"/>
          </a:xfrm>
          <a:prstGeom prst="rect">
            <a:avLst/>
          </a:prstGeom>
          <a:noFill/>
        </p:spPr>
        <p:txBody>
          <a:bodyPr wrap="square" rtlCol="0">
            <a:spAutoFit/>
          </a:bodyPr>
          <a:lstStyle/>
          <a:p>
            <a:pPr algn="r" rtl="1"/>
            <a:r>
              <a:rPr lang="ar-SA" sz="2800" dirty="0" smtClean="0">
                <a:cs typeface="B Titr" pitchFamily="2" charset="-78"/>
              </a:rPr>
              <a:t>البته من اين را هم به شما بگويم:</a:t>
            </a:r>
            <a:endParaRPr lang="fa-IR" sz="2800" dirty="0" smtClean="0">
              <a:cs typeface="B Titr" pitchFamily="2" charset="-78"/>
            </a:endParaRPr>
          </a:p>
          <a:p>
            <a:pPr algn="justLow" rtl="1"/>
            <a:r>
              <a:rPr lang="ar-SA" sz="2800" dirty="0" smtClean="0">
                <a:cs typeface="B Titr" pitchFamily="2" charset="-78"/>
              </a:rPr>
              <a:t> </a:t>
            </a:r>
            <a:r>
              <a:rPr lang="ar-SA" sz="5400" dirty="0" smtClean="0">
                <a:cs typeface="B Titr" pitchFamily="2" charset="-78"/>
              </a:rPr>
              <a:t>امروز </a:t>
            </a:r>
            <a:r>
              <a:rPr lang="ar-SA" sz="5400" dirty="0" smtClean="0">
                <a:solidFill>
                  <a:srgbClr val="FF0000"/>
                </a:solidFill>
                <a:cs typeface="B Titr" pitchFamily="2" charset="-78"/>
              </a:rPr>
              <a:t>بصيرت جوانهاى ما </a:t>
            </a:r>
            <a:r>
              <a:rPr lang="ar-SA" sz="5400" dirty="0" smtClean="0">
                <a:cs typeface="B Titr" pitchFamily="2" charset="-78"/>
              </a:rPr>
              <a:t>از جوانان آن روزگارِ اول انقلاب و در اثناى انقلاب، </a:t>
            </a:r>
            <a:r>
              <a:rPr lang="ar-SA" sz="5400" dirty="0" smtClean="0">
                <a:solidFill>
                  <a:srgbClr val="0000FF"/>
                </a:solidFill>
                <a:cs typeface="B Titr" pitchFamily="2" charset="-78"/>
              </a:rPr>
              <a:t>يقيناً</a:t>
            </a:r>
            <a:r>
              <a:rPr lang="ar-SA" sz="5400" dirty="0" smtClean="0">
                <a:solidFill>
                  <a:srgbClr val="FF0000"/>
                </a:solidFill>
                <a:cs typeface="B Titr" pitchFamily="2" charset="-78"/>
              </a:rPr>
              <a:t> بيشتر است</a:t>
            </a:r>
            <a:r>
              <a:rPr lang="ar-SA" sz="5400" dirty="0" smtClean="0">
                <a:cs typeface="B Titr" pitchFamily="2" charset="-78"/>
              </a:rPr>
              <a:t>. </a:t>
            </a:r>
            <a:endParaRPr lang="fa-IR" sz="5400" dirty="0" smtClean="0">
              <a:cs typeface="B Titr" pitchFamily="2" charset="-78"/>
            </a:endParaRPr>
          </a:p>
          <a:p>
            <a:pPr algn="justLow" rtl="1"/>
            <a:r>
              <a:rPr lang="en-US" sz="5400" dirty="0" smtClean="0">
                <a:cs typeface="B Titr" pitchFamily="2" charset="-78"/>
              </a:rPr>
              <a:t/>
            </a:r>
            <a:br>
              <a:rPr lang="en-US" sz="5400" dirty="0" smtClean="0">
                <a:cs typeface="B Titr" pitchFamily="2" charset="-78"/>
              </a:rPr>
            </a:br>
            <a:r>
              <a:rPr lang="ar-SA" sz="44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8288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248398" y="6096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28600" y="2646220"/>
            <a:ext cx="8610600" cy="7140416"/>
          </a:xfrm>
          <a:prstGeom prst="rect">
            <a:avLst/>
          </a:prstGeom>
          <a:noFill/>
        </p:spPr>
        <p:txBody>
          <a:bodyPr wrap="square" rtlCol="0">
            <a:spAutoFit/>
          </a:bodyPr>
          <a:lstStyle/>
          <a:p>
            <a:pPr algn="r" rtl="1"/>
            <a:r>
              <a:rPr lang="fa-IR" sz="2800" dirty="0" smtClean="0">
                <a:cs typeface="B Titr" pitchFamily="2" charset="-78"/>
              </a:rPr>
              <a:t>...</a:t>
            </a:r>
            <a:endParaRPr lang="fa-IR" sz="5400" dirty="0" smtClean="0">
              <a:cs typeface="B Titr" pitchFamily="2" charset="-78"/>
            </a:endParaRPr>
          </a:p>
          <a:p>
            <a:pPr algn="r" rtl="1"/>
            <a:r>
              <a:rPr lang="fa-IR" sz="9600" dirty="0" smtClean="0">
                <a:solidFill>
                  <a:srgbClr val="0000FF"/>
                </a:solidFill>
                <a:cs typeface="B Titr" pitchFamily="2" charset="-78"/>
              </a:rPr>
              <a:t>    </a:t>
            </a:r>
            <a:r>
              <a:rPr lang="ar-SA" sz="9600" dirty="0" smtClean="0">
                <a:solidFill>
                  <a:srgbClr val="0000FF"/>
                </a:solidFill>
                <a:cs typeface="B Titr" pitchFamily="2" charset="-78"/>
              </a:rPr>
              <a:t>تأكيد ميكنم</a:t>
            </a:r>
            <a:endParaRPr lang="fa-IR" sz="9600" dirty="0" smtClean="0">
              <a:solidFill>
                <a:srgbClr val="0000FF"/>
              </a:solidFill>
              <a:cs typeface="B Titr" pitchFamily="2" charset="-78"/>
            </a:endParaRPr>
          </a:p>
          <a:p>
            <a:pPr algn="r" rtl="1"/>
            <a:r>
              <a:rPr lang="ar-SA" sz="9600" dirty="0" smtClean="0">
                <a:cs typeface="B Titr" pitchFamily="2" charset="-78"/>
              </a:rPr>
              <a:t> </a:t>
            </a:r>
            <a:r>
              <a:rPr lang="fa-IR" sz="9600" dirty="0" smtClean="0">
                <a:cs typeface="B Titr" pitchFamily="2" charset="-78"/>
              </a:rPr>
              <a:t>       </a:t>
            </a:r>
            <a:r>
              <a:rPr lang="ar-SA" sz="9600" dirty="0" smtClean="0">
                <a:cs typeface="B Titr" pitchFamily="2" charset="-78"/>
              </a:rPr>
              <a:t>بر روى </a:t>
            </a:r>
            <a:r>
              <a:rPr lang="ar-SA" sz="9600" dirty="0" smtClean="0">
                <a:solidFill>
                  <a:srgbClr val="FF0000"/>
                </a:solidFill>
                <a:cs typeface="B Titr" pitchFamily="2" charset="-78"/>
              </a:rPr>
              <a:t>بصيرت</a:t>
            </a:r>
            <a:r>
              <a:rPr lang="en-US" sz="9600" dirty="0" smtClean="0">
                <a:cs typeface="B Titr" pitchFamily="2" charset="-78"/>
              </a:rPr>
              <a:t>.</a:t>
            </a:r>
            <a:br>
              <a:rPr lang="en-US" sz="9600" dirty="0" smtClean="0">
                <a:cs typeface="B Titr" pitchFamily="2" charset="-78"/>
              </a:rPr>
            </a:br>
            <a:r>
              <a:rPr lang="en-US" sz="5400" dirty="0" smtClean="0">
                <a:cs typeface="B Titr" pitchFamily="2" charset="-78"/>
              </a:rPr>
              <a:t/>
            </a:r>
            <a:br>
              <a:rPr lang="en-US" sz="5400" dirty="0" smtClean="0">
                <a:cs typeface="B Titr" pitchFamily="2" charset="-78"/>
              </a:rPr>
            </a:br>
            <a:r>
              <a:rPr lang="ar-SA" sz="44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733800" y="1905000"/>
            <a:ext cx="5181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0197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304800" y="3207330"/>
            <a:ext cx="8610600" cy="5755422"/>
          </a:xfrm>
          <a:prstGeom prst="rect">
            <a:avLst/>
          </a:prstGeom>
          <a:noFill/>
        </p:spPr>
        <p:txBody>
          <a:bodyPr wrap="square" rtlCol="0">
            <a:spAutoFit/>
          </a:bodyPr>
          <a:lstStyle/>
          <a:p>
            <a:pPr algn="ctr" rtl="1"/>
            <a:r>
              <a:rPr lang="ar-SA" sz="2800" dirty="0" smtClean="0">
                <a:cs typeface="B Titr" pitchFamily="2" charset="-78"/>
              </a:rPr>
              <a:t>اولين مسئله‌ى بصيرت اين است كه اين </a:t>
            </a:r>
            <a:r>
              <a:rPr lang="ar-SA" sz="2800" dirty="0" smtClean="0">
                <a:solidFill>
                  <a:srgbClr val="FF0000"/>
                </a:solidFill>
                <a:cs typeface="B Titr" pitchFamily="2" charset="-78"/>
              </a:rPr>
              <a:t>استكبار چيست </a:t>
            </a:r>
            <a:r>
              <a:rPr lang="ar-SA" sz="2800" dirty="0" smtClean="0">
                <a:cs typeface="B Titr" pitchFamily="2" charset="-78"/>
              </a:rPr>
              <a:t>كه بايد با آن مبارزه كرد.</a:t>
            </a:r>
            <a:endParaRPr lang="fa-IR" sz="2800" dirty="0" smtClean="0">
              <a:cs typeface="B Titr" pitchFamily="2" charset="-78"/>
            </a:endParaRPr>
          </a:p>
          <a:p>
            <a:pPr algn="ctr" rtl="1"/>
            <a:r>
              <a:rPr lang="ar-SA" sz="2800" dirty="0" smtClean="0">
                <a:cs typeface="B Titr" pitchFamily="2" charset="-78"/>
              </a:rPr>
              <a:t> </a:t>
            </a:r>
            <a:r>
              <a:rPr lang="ar-SA" sz="2800" dirty="0" smtClean="0">
                <a:solidFill>
                  <a:srgbClr val="FF0000"/>
                </a:solidFill>
                <a:cs typeface="B Titr" pitchFamily="2" charset="-78"/>
              </a:rPr>
              <a:t>استكبار يعنى</a:t>
            </a:r>
            <a:r>
              <a:rPr lang="ar-SA" sz="2800" dirty="0" smtClean="0">
                <a:cs typeface="B Titr" pitchFamily="2" charset="-78"/>
              </a:rPr>
              <a:t> قدرتى در دنيا يا قدرتهائى در دنيا؛ چون نگاه مي</a:t>
            </a:r>
            <a:r>
              <a:rPr lang="fa-IR" sz="2800" dirty="0" smtClean="0">
                <a:cs typeface="B Titr" pitchFamily="2" charset="-78"/>
              </a:rPr>
              <a:t> </a:t>
            </a:r>
            <a:r>
              <a:rPr lang="ar-SA" sz="2800" dirty="0" smtClean="0">
                <a:cs typeface="B Titr" pitchFamily="2" charset="-78"/>
              </a:rPr>
              <a:t>كنند به خودشان، مى‌بينند </a:t>
            </a:r>
            <a:r>
              <a:rPr lang="ar-SA" sz="2800" dirty="0" smtClean="0">
                <a:solidFill>
                  <a:srgbClr val="0000FF"/>
                </a:solidFill>
                <a:cs typeface="B Titr" pitchFamily="2" charset="-78"/>
              </a:rPr>
              <a:t>داراى امكانات پولى و تسليحاتى و تبليغاتى هستند</a:t>
            </a:r>
            <a:r>
              <a:rPr lang="ar-SA" sz="2800" dirty="0" smtClean="0">
                <a:cs typeface="B Titr" pitchFamily="2" charset="-78"/>
              </a:rPr>
              <a:t>؛ بنابراين بايد به خودشان حق بدهند كه در امور زندگى كشورها و ملتهاى ديگر، دخالتهاى مالكانه بكنند؛ </a:t>
            </a:r>
            <a:endParaRPr lang="fa-IR" sz="2800" dirty="0" smtClean="0">
              <a:cs typeface="B Titr" pitchFamily="2" charset="-78"/>
            </a:endParaRPr>
          </a:p>
          <a:p>
            <a:pPr algn="ctr" rtl="1"/>
            <a:r>
              <a:rPr lang="ar-SA" sz="3200" dirty="0" smtClean="0">
                <a:solidFill>
                  <a:srgbClr val="FF0000"/>
                </a:solidFill>
                <a:cs typeface="B Titr" pitchFamily="2" charset="-78"/>
              </a:rPr>
              <a:t>اين معناى استكبار است</a:t>
            </a:r>
            <a:r>
              <a:rPr lang="ar-SA" sz="2000" dirty="0" smtClean="0">
                <a:cs typeface="B Titr" pitchFamily="2" charset="-78"/>
              </a:rPr>
              <a:t>. </a:t>
            </a:r>
            <a:r>
              <a:rPr lang="en-US" sz="2000" dirty="0" smtClean="0">
                <a:cs typeface="B Titr" pitchFamily="2" charset="-78"/>
              </a:rPr>
              <a:t/>
            </a:r>
            <a:br>
              <a:rPr lang="en-US" sz="2000" dirty="0" smtClean="0">
                <a:cs typeface="B Titr" pitchFamily="2" charset="-78"/>
              </a:rPr>
            </a:br>
            <a:r>
              <a:rPr lang="ar-SA" sz="2000"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5240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324598" y="7620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228600" y="2812475"/>
            <a:ext cx="8610600" cy="5663089"/>
          </a:xfrm>
          <a:prstGeom prst="rect">
            <a:avLst/>
          </a:prstGeom>
          <a:noFill/>
        </p:spPr>
        <p:txBody>
          <a:bodyPr wrap="square" rtlCol="0">
            <a:spAutoFit/>
          </a:bodyPr>
          <a:lstStyle/>
          <a:p>
            <a:pPr algn="r" rtl="1"/>
            <a:r>
              <a:rPr lang="ar-SA" sz="2800" dirty="0" smtClean="0">
                <a:cs typeface="B Titr" pitchFamily="2" charset="-78"/>
              </a:rPr>
              <a:t>روح </a:t>
            </a:r>
            <a:r>
              <a:rPr lang="ar-SA" sz="2800" dirty="0" smtClean="0">
                <a:solidFill>
                  <a:srgbClr val="0000FF"/>
                </a:solidFill>
                <a:cs typeface="B Titr" pitchFamily="2" charset="-78"/>
              </a:rPr>
              <a:t>سلطه‌‌گرى</a:t>
            </a:r>
            <a:r>
              <a:rPr lang="fa-IR" sz="2800" dirty="0" smtClean="0">
                <a:cs typeface="B Titr" pitchFamily="2" charset="-78"/>
              </a:rPr>
              <a:t> </a:t>
            </a:r>
            <a:r>
              <a:rPr lang="ar-SA" sz="2800" dirty="0" smtClean="0">
                <a:cs typeface="B Titr" pitchFamily="2" charset="-78"/>
              </a:rPr>
              <a:t>؛</a:t>
            </a:r>
            <a:endParaRPr lang="fa-IR" sz="2800" dirty="0" smtClean="0">
              <a:cs typeface="B Titr" pitchFamily="2" charset="-78"/>
            </a:endParaRPr>
          </a:p>
          <a:p>
            <a:pPr algn="r" rtl="1"/>
            <a:r>
              <a:rPr lang="ar-SA" sz="2800" dirty="0" smtClean="0">
                <a:cs typeface="B Titr" pitchFamily="2" charset="-78"/>
              </a:rPr>
              <a:t> </a:t>
            </a:r>
            <a:r>
              <a:rPr lang="ar-SA" sz="2400" dirty="0" smtClean="0">
                <a:cs typeface="B Titr" pitchFamily="2" charset="-78"/>
              </a:rPr>
              <a:t>اين در كشور ما قبل از انقلاب به صورت واضحى بود.</a:t>
            </a:r>
            <a:endParaRPr lang="fa-IR" sz="2400" dirty="0" smtClean="0">
              <a:cs typeface="B Titr" pitchFamily="2" charset="-78"/>
            </a:endParaRPr>
          </a:p>
          <a:p>
            <a:pPr algn="r" rtl="1"/>
            <a:r>
              <a:rPr lang="ar-SA" sz="2400" dirty="0" smtClean="0">
                <a:solidFill>
                  <a:srgbClr val="0000FF"/>
                </a:solidFill>
                <a:cs typeface="B Titr" pitchFamily="2" charset="-78"/>
              </a:rPr>
              <a:t> يعنى آمريكا مستكبرانه </a:t>
            </a:r>
            <a:r>
              <a:rPr lang="ar-SA" sz="2400" dirty="0" smtClean="0">
                <a:cs typeface="B Titr" pitchFamily="2" charset="-78"/>
              </a:rPr>
              <a:t>بر اين كشور پهناور، بر اين ملت بزرگ با اين تاريخ غنى پنجه انداخته بود و در امور مهم و اساسى كشور ما دخالت ميكرد.</a:t>
            </a:r>
            <a:endParaRPr lang="fa-IR" sz="2400" dirty="0" smtClean="0">
              <a:cs typeface="B Titr" pitchFamily="2" charset="-78"/>
            </a:endParaRPr>
          </a:p>
          <a:p>
            <a:pPr algn="r" rtl="1"/>
            <a:r>
              <a:rPr lang="ar-SA" sz="2400" dirty="0" smtClean="0">
                <a:cs typeface="B Titr" pitchFamily="2" charset="-78"/>
              </a:rPr>
              <a:t> </a:t>
            </a:r>
            <a:r>
              <a:rPr lang="ar-SA" sz="2400" dirty="0" smtClean="0">
                <a:solidFill>
                  <a:srgbClr val="FF0000"/>
                </a:solidFill>
                <a:cs typeface="B Titr" pitchFamily="2" charset="-78"/>
              </a:rPr>
              <a:t>علت</a:t>
            </a:r>
            <a:r>
              <a:rPr lang="ar-SA" sz="2400" dirty="0" smtClean="0">
                <a:cs typeface="B Titr" pitchFamily="2" charset="-78"/>
              </a:rPr>
              <a:t> هم اين بود كه زمامداران كشور فاسد بودند، در ملت جايگاهى نداشتند، دنبال تكيه‌گاه مي</a:t>
            </a:r>
            <a:r>
              <a:rPr lang="fa-IR" sz="2400" dirty="0" smtClean="0">
                <a:cs typeface="B Titr" pitchFamily="2" charset="-78"/>
              </a:rPr>
              <a:t> </a:t>
            </a:r>
            <a:r>
              <a:rPr lang="ar-SA" sz="2400" dirty="0" smtClean="0">
                <a:cs typeface="B Titr" pitchFamily="2" charset="-78"/>
              </a:rPr>
              <a:t>گشتند، به آمريكا تكيه مي</a:t>
            </a:r>
            <a:r>
              <a:rPr lang="fa-IR" sz="2400" dirty="0" smtClean="0">
                <a:cs typeface="B Titr" pitchFamily="2" charset="-78"/>
              </a:rPr>
              <a:t> </a:t>
            </a:r>
            <a:r>
              <a:rPr lang="ar-SA" sz="2400" dirty="0" smtClean="0">
                <a:cs typeface="B Titr" pitchFamily="2" charset="-78"/>
              </a:rPr>
              <a:t>كردند. </a:t>
            </a:r>
            <a:endParaRPr lang="fa-IR" sz="2400" dirty="0" smtClean="0">
              <a:cs typeface="B Titr" pitchFamily="2" charset="-78"/>
            </a:endParaRPr>
          </a:p>
          <a:p>
            <a:pPr algn="ctr" rtl="1"/>
            <a:r>
              <a:rPr lang="ar-SA" sz="2800" dirty="0" smtClean="0">
                <a:solidFill>
                  <a:srgbClr val="FF0000"/>
                </a:solidFill>
                <a:cs typeface="B Titr" pitchFamily="2" charset="-78"/>
              </a:rPr>
              <a:t>آمريكا هم كه مفت به كسى چيزى نمي</a:t>
            </a:r>
            <a:r>
              <a:rPr lang="fa-IR" sz="2800" dirty="0" smtClean="0">
                <a:solidFill>
                  <a:srgbClr val="FF0000"/>
                </a:solidFill>
                <a:cs typeface="B Titr" pitchFamily="2" charset="-78"/>
              </a:rPr>
              <a:t> </a:t>
            </a:r>
            <a:r>
              <a:rPr lang="ar-SA" sz="2800" dirty="0" smtClean="0">
                <a:solidFill>
                  <a:srgbClr val="FF0000"/>
                </a:solidFill>
                <a:cs typeface="B Titr" pitchFamily="2" charset="-78"/>
              </a:rPr>
              <a:t>دهد</a:t>
            </a:r>
            <a:r>
              <a:rPr lang="ar-SA" sz="2400" dirty="0" smtClean="0">
                <a:cs typeface="B Titr" pitchFamily="2" charset="-78"/>
              </a:rPr>
              <a:t>؛ حمايت از آنها را در گرو دخالت كامل در امور كشور قرار داده بود. </a:t>
            </a:r>
            <a:r>
              <a:rPr lang="en-US" sz="2400" dirty="0" smtClean="0">
                <a:cs typeface="B Titr" pitchFamily="2" charset="-78"/>
              </a:rPr>
              <a:t/>
            </a:r>
            <a:br>
              <a:rPr lang="en-US" sz="2400" dirty="0" smtClean="0">
                <a:cs typeface="B Titr" pitchFamily="2" charset="-78"/>
              </a:rPr>
            </a:br>
            <a:r>
              <a:rPr lang="ar-SA" b="1" dirty="0" smtClean="0">
                <a:cs typeface="B Titr" pitchFamily="2" charset="-78"/>
              </a:rPr>
              <a:t> </a:t>
            </a:r>
            <a:endParaRPr lang="en-US" sz="2000" dirty="0" smtClean="0">
              <a:cs typeface="B Titr" pitchFamily="2" charset="-78"/>
            </a:endParaRPr>
          </a:p>
          <a:p>
            <a:pP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352800" y="1905000"/>
            <a:ext cx="55626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143000" y="60198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pic>
        <p:nvPicPr>
          <p:cNvPr id="18" name="Picture 17" descr="Note0551.jpg"/>
          <p:cNvPicPr>
            <a:picLocks noChangeAspect="1"/>
          </p:cNvPicPr>
          <p:nvPr/>
        </p:nvPicPr>
        <p:blipFill>
          <a:blip r:embed="rId3" cstate="print"/>
          <a:srcRect l="6212" t="4444" r="71894" b="67210"/>
          <a:stretch>
            <a:fillRect/>
          </a:stretch>
        </p:blipFill>
        <p:spPr>
          <a:xfrm rot="5400000">
            <a:off x="7924800" y="0"/>
            <a:ext cx="1219200" cy="1219200"/>
          </a:xfrm>
          <a:prstGeom prst="rect">
            <a:avLst/>
          </a:prstGeom>
        </p:spPr>
      </p:pic>
      <p:pic>
        <p:nvPicPr>
          <p:cNvPr id="19" name="Picture 18" descr="Note0551.jpg"/>
          <p:cNvPicPr>
            <a:picLocks noChangeAspect="1"/>
          </p:cNvPicPr>
          <p:nvPr/>
        </p:nvPicPr>
        <p:blipFill>
          <a:blip r:embed="rId3" cstate="print"/>
          <a:srcRect l="6212" t="4444" r="71894" b="67210"/>
          <a:stretch>
            <a:fillRect/>
          </a:stretch>
        </p:blipFill>
        <p:spPr>
          <a:xfrm rot="10800000">
            <a:off x="7924800" y="5638800"/>
            <a:ext cx="1219200" cy="1219200"/>
          </a:xfrm>
          <a:prstGeom prst="rect">
            <a:avLst/>
          </a:prstGeom>
        </p:spPr>
      </p:pic>
      <p:pic>
        <p:nvPicPr>
          <p:cNvPr id="20" name="Picture 19" descr="Note0551.jpg"/>
          <p:cNvPicPr>
            <a:picLocks noChangeAspect="1"/>
          </p:cNvPicPr>
          <p:nvPr/>
        </p:nvPicPr>
        <p:blipFill>
          <a:blip r:embed="rId3" cstate="print"/>
          <a:srcRect l="6212" t="4444" r="71894" b="67210"/>
          <a:stretch>
            <a:fillRect/>
          </a:stretch>
        </p:blipFill>
        <p:spPr>
          <a:xfrm rot="16200000">
            <a:off x="0" y="5638800"/>
            <a:ext cx="1219200" cy="1219200"/>
          </a:xfrm>
          <a:prstGeom prst="rect">
            <a:avLst/>
          </a:prstGeom>
        </p:spPr>
      </p:pic>
      <p:pic>
        <p:nvPicPr>
          <p:cNvPr id="21" name="Picture 20" descr="Note0490.jpg"/>
          <p:cNvPicPr>
            <a:picLocks noChangeAspect="1"/>
          </p:cNvPicPr>
          <p:nvPr/>
        </p:nvPicPr>
        <p:blipFill>
          <a:blip r:embed="rId4" cstate="print"/>
          <a:srcRect l="6489" t="5598" r="4835" b="7634"/>
          <a:stretch>
            <a:fillRect/>
          </a:stretch>
        </p:blipFill>
        <p:spPr>
          <a:xfrm rot="5400000">
            <a:off x="1143000" y="533400"/>
            <a:ext cx="3048000" cy="2438400"/>
          </a:xfrm>
          <a:prstGeom prst="rect">
            <a:avLst/>
          </a:prstGeom>
        </p:spPr>
      </p:pic>
      <p:pic>
        <p:nvPicPr>
          <p:cNvPr id="22" name="Picture 21" descr="khamenei-kh-shohada-000.jpg"/>
          <p:cNvPicPr>
            <a:picLocks noChangeAspect="1"/>
          </p:cNvPicPr>
          <p:nvPr/>
        </p:nvPicPr>
        <p:blipFill>
          <a:blip r:embed="rId5" cstate="print"/>
          <a:stretch>
            <a:fillRect/>
          </a:stretch>
        </p:blipFill>
        <p:spPr>
          <a:xfrm>
            <a:off x="1717965" y="533400"/>
            <a:ext cx="1845392" cy="2403765"/>
          </a:xfrm>
          <a:prstGeom prst="rect">
            <a:avLst/>
          </a:prstGeom>
        </p:spPr>
      </p:pic>
      <p:pic>
        <p:nvPicPr>
          <p:cNvPr id="23" name="Picture 22" descr="آرم نور هدایت.jpg"/>
          <p:cNvPicPr>
            <a:picLocks noChangeAspect="1"/>
          </p:cNvPicPr>
          <p:nvPr/>
        </p:nvPicPr>
        <p:blipFill>
          <a:blip r:embed="rId6" cstate="print"/>
          <a:stretch>
            <a:fillRect/>
          </a:stretch>
        </p:blipFill>
        <p:spPr>
          <a:xfrm>
            <a:off x="381000" y="1752600"/>
            <a:ext cx="609600" cy="561864"/>
          </a:xfrm>
          <a:prstGeom prst="rect">
            <a:avLst/>
          </a:prstGeom>
        </p:spPr>
      </p:pic>
      <p:pic>
        <p:nvPicPr>
          <p:cNvPr id="24" name="Picture 23" descr="Note0551.jpg"/>
          <p:cNvPicPr>
            <a:picLocks noChangeAspect="1"/>
          </p:cNvPicPr>
          <p:nvPr/>
        </p:nvPicPr>
        <p:blipFill>
          <a:blip r:embed="rId3" cstate="print"/>
          <a:srcRect l="6212" t="4444" r="71894" b="67210"/>
          <a:stretch>
            <a:fillRect/>
          </a:stretch>
        </p:blipFill>
        <p:spPr>
          <a:xfrm>
            <a:off x="0" y="0"/>
            <a:ext cx="1219200" cy="1219200"/>
          </a:xfrm>
          <a:prstGeom prst="rect">
            <a:avLst/>
          </a:prstGeom>
        </p:spPr>
      </p:pic>
      <p:grpSp>
        <p:nvGrpSpPr>
          <p:cNvPr id="25" name="Group 41"/>
          <p:cNvGrpSpPr/>
          <p:nvPr/>
        </p:nvGrpSpPr>
        <p:grpSpPr>
          <a:xfrm rot="16200000" flipH="1">
            <a:off x="6172198" y="533402"/>
            <a:ext cx="304800" cy="3962396"/>
            <a:chOff x="8763000" y="4259324"/>
            <a:chExt cx="381000" cy="2199280"/>
          </a:xfrm>
        </p:grpSpPr>
        <p:pic>
          <p:nvPicPr>
            <p:cNvPr id="26" name="Picture 25" descr="Note0452.jpg"/>
            <p:cNvPicPr>
              <a:picLocks noChangeAspect="1"/>
            </p:cNvPicPr>
            <p:nvPr/>
          </p:nvPicPr>
          <p:blipFill>
            <a:blip r:embed="rId7" cstate="print"/>
            <a:srcRect l="45381" t="25556" r="42900" b="25555"/>
            <a:stretch>
              <a:fillRect/>
            </a:stretch>
          </p:blipFill>
          <p:spPr>
            <a:xfrm>
              <a:off x="8763000" y="4259324"/>
              <a:ext cx="381000" cy="1143000"/>
            </a:xfrm>
            <a:prstGeom prst="rect">
              <a:avLst/>
            </a:prstGeom>
          </p:spPr>
        </p:pic>
        <p:pic>
          <p:nvPicPr>
            <p:cNvPr id="27" name="Picture 26" descr="Note0452.jpg"/>
            <p:cNvPicPr>
              <a:picLocks noChangeAspect="1"/>
            </p:cNvPicPr>
            <p:nvPr/>
          </p:nvPicPr>
          <p:blipFill>
            <a:blip r:embed="rId7" cstate="print"/>
            <a:srcRect l="45381" t="25556" r="42900" b="25555"/>
            <a:stretch>
              <a:fillRect/>
            </a:stretch>
          </p:blipFill>
          <p:spPr>
            <a:xfrm>
              <a:off x="8763000" y="5315604"/>
              <a:ext cx="381000" cy="1143000"/>
            </a:xfrm>
            <a:prstGeom prst="rect">
              <a:avLst/>
            </a:prstGeom>
          </p:spPr>
        </p:pic>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6" name="TextBox 5"/>
          <p:cNvSpPr txBox="1"/>
          <p:nvPr/>
        </p:nvSpPr>
        <p:spPr>
          <a:xfrm>
            <a:off x="110840" y="3089575"/>
            <a:ext cx="8839200" cy="5293757"/>
          </a:xfrm>
          <a:prstGeom prst="rect">
            <a:avLst/>
          </a:prstGeom>
          <a:noFill/>
        </p:spPr>
        <p:txBody>
          <a:bodyPr wrap="square" rtlCol="0">
            <a:spAutoFit/>
          </a:bodyPr>
          <a:lstStyle/>
          <a:p>
            <a:pPr algn="r" rtl="1"/>
            <a:r>
              <a:rPr lang="ar-SA" sz="3600" dirty="0" smtClean="0">
                <a:solidFill>
                  <a:srgbClr val="0000FF"/>
                </a:solidFill>
                <a:cs typeface="B Titr" pitchFamily="2" charset="-78"/>
              </a:rPr>
              <a:t>آمريكا يك مستكبر به تمام معناست</a:t>
            </a:r>
            <a:r>
              <a:rPr lang="ar-SA" sz="3600" dirty="0" smtClean="0">
                <a:cs typeface="B Titr" pitchFamily="2" charset="-78"/>
              </a:rPr>
              <a:t>.</a:t>
            </a:r>
            <a:endParaRPr lang="en-US" sz="3600" dirty="0" smtClean="0">
              <a:cs typeface="B Titr" pitchFamily="2" charset="-78"/>
            </a:endParaRPr>
          </a:p>
          <a:p>
            <a:pPr algn="r" rtl="1"/>
            <a:r>
              <a:rPr lang="ar-SA" sz="3600" dirty="0" smtClean="0">
                <a:cs typeface="B Titr" pitchFamily="2" charset="-78"/>
              </a:rPr>
              <a:t> مسئله‌ى ما هم فقط نيست، </a:t>
            </a:r>
            <a:r>
              <a:rPr lang="ar-SA" sz="3600" dirty="0" smtClean="0">
                <a:solidFill>
                  <a:srgbClr val="FF0000"/>
                </a:solidFill>
                <a:cs typeface="B Titr" pitchFamily="2" charset="-78"/>
              </a:rPr>
              <a:t>مسئله‌ى دنياست</a:t>
            </a:r>
            <a:r>
              <a:rPr lang="ar-SA" sz="3600" dirty="0" smtClean="0">
                <a:cs typeface="B Titr" pitchFamily="2" charset="-78"/>
              </a:rPr>
              <a:t>؛ مسئله‌ى </a:t>
            </a:r>
            <a:r>
              <a:rPr lang="ar-SA" sz="3600" dirty="0" smtClean="0">
                <a:solidFill>
                  <a:srgbClr val="FF0000"/>
                </a:solidFill>
                <a:cs typeface="B Titr" pitchFamily="2" charset="-78"/>
              </a:rPr>
              <a:t>دنياى اسلام </a:t>
            </a:r>
            <a:r>
              <a:rPr lang="ar-SA" sz="3600" dirty="0" smtClean="0">
                <a:cs typeface="B Titr" pitchFamily="2" charset="-78"/>
              </a:rPr>
              <a:t>است.</a:t>
            </a:r>
            <a:endParaRPr lang="en-US" sz="3600" dirty="0" smtClean="0">
              <a:cs typeface="B Titr" pitchFamily="2" charset="-78"/>
            </a:endParaRPr>
          </a:p>
          <a:p>
            <a:pPr algn="ctr" rtl="1"/>
            <a:r>
              <a:rPr lang="ar-SA" sz="3600" dirty="0" smtClean="0">
                <a:cs typeface="B Titr" pitchFamily="2" charset="-78"/>
              </a:rPr>
              <a:t> آمريكائى‌ها نسبت به همه جاى دنيا اين </a:t>
            </a:r>
            <a:r>
              <a:rPr lang="ar-SA" sz="3600" dirty="0" smtClean="0">
                <a:solidFill>
                  <a:srgbClr val="FF0000"/>
                </a:solidFill>
                <a:cs typeface="B Titr" pitchFamily="2" charset="-78"/>
              </a:rPr>
              <a:t>روح استكبارى </a:t>
            </a:r>
            <a:r>
              <a:rPr lang="ar-SA" sz="3600" dirty="0" smtClean="0">
                <a:cs typeface="B Titr" pitchFamily="2" charset="-78"/>
              </a:rPr>
              <a:t>را دارند. </a:t>
            </a:r>
            <a:r>
              <a:rPr lang="en-US" sz="2400" dirty="0" smtClean="0">
                <a:cs typeface="B Titr" pitchFamily="2" charset="-78"/>
              </a:rPr>
              <a:t/>
            </a:r>
            <a:br>
              <a:rPr lang="en-US" sz="2400" dirty="0" smtClean="0">
                <a:cs typeface="B Titr" pitchFamily="2" charset="-78"/>
              </a:rPr>
            </a:br>
            <a:r>
              <a:rPr lang="ar-SA" b="1" dirty="0" smtClean="0">
                <a:cs typeface="B Titr" pitchFamily="2" charset="-78"/>
              </a:rPr>
              <a:t> </a:t>
            </a:r>
            <a:endParaRPr lang="en-US" sz="2000" dirty="0" smtClean="0">
              <a:cs typeface="B Titr" pitchFamily="2" charset="-78"/>
            </a:endParaRPr>
          </a:p>
          <a:p>
            <a:pPr algn="ctr" rtl="1"/>
            <a:r>
              <a:rPr lang="en-US" sz="2000" b="1" dirty="0" smtClean="0"/>
              <a:t> </a:t>
            </a:r>
            <a:endParaRPr lang="en-US" sz="2000" dirty="0" smtClean="0"/>
          </a:p>
          <a:p>
            <a:pPr rtl="1"/>
            <a:r>
              <a:rPr lang="en-US" sz="2400" b="1" dirty="0" smtClean="0"/>
              <a:t> </a:t>
            </a:r>
            <a:endParaRPr lang="en-US" sz="2400" dirty="0" smtClean="0"/>
          </a:p>
          <a:p>
            <a:pPr algn="ctr" rtl="1"/>
            <a:endParaRPr lang="en-US" sz="4000" dirty="0" smtClean="0"/>
          </a:p>
          <a:p>
            <a:pPr algn="justLow" rtl="1"/>
            <a:r>
              <a:rPr lang="en-US" sz="3200" dirty="0" smtClean="0"/>
              <a:t> </a:t>
            </a:r>
          </a:p>
          <a:p>
            <a:pPr algn="justLow" rtl="1"/>
            <a:endParaRPr lang="en-US" sz="2400" dirty="0">
              <a:cs typeface="B Titr" pitchFamily="2" charset="-78"/>
            </a:endParaRPr>
          </a:p>
        </p:txBody>
      </p:sp>
      <p:sp>
        <p:nvSpPr>
          <p:cNvPr id="10"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11"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12"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17" name="Group 41"/>
          <p:cNvGrpSpPr/>
          <p:nvPr/>
        </p:nvGrpSpPr>
        <p:grpSpPr>
          <a:xfrm rot="16200000" flipH="1">
            <a:off x="6248398" y="685802"/>
            <a:ext cx="304800" cy="3962396"/>
            <a:chOff x="8763000" y="4259324"/>
            <a:chExt cx="381000" cy="2199280"/>
          </a:xfrm>
        </p:grpSpPr>
        <p:pic>
          <p:nvPicPr>
            <p:cNvPr id="18" name="Picture 17"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9" name="Picture 18"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20" name="Picture 19"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21" name="Picture 20"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22" name="Picture 21"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23" name="Picture 22"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24" name="Picture 23"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25" name="Picture 24"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27" name="Picture 2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8"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27710" y="3415150"/>
            <a:ext cx="9144000" cy="2677656"/>
          </a:xfrm>
          <a:prstGeom prst="rect">
            <a:avLst/>
          </a:prstGeom>
        </p:spPr>
        <p:txBody>
          <a:bodyPr wrap="square">
            <a:spAutoFit/>
          </a:bodyPr>
          <a:lstStyle/>
          <a:p>
            <a:pPr algn="ctr" rtl="1"/>
            <a:r>
              <a:rPr lang="ar-SA" sz="2400" dirty="0" smtClean="0">
                <a:cs typeface="B Titr" pitchFamily="2" charset="-78"/>
              </a:rPr>
              <a:t>در </a:t>
            </a:r>
            <a:r>
              <a:rPr lang="ar-SA" sz="2400" dirty="0" smtClean="0">
                <a:solidFill>
                  <a:srgbClr val="FF0000"/>
                </a:solidFill>
                <a:cs typeface="B Titr" pitchFamily="2" charset="-78"/>
              </a:rPr>
              <a:t>عراق</a:t>
            </a:r>
            <a:r>
              <a:rPr lang="ar-SA" sz="2400" dirty="0" smtClean="0">
                <a:cs typeface="B Titr" pitchFamily="2" charset="-78"/>
              </a:rPr>
              <a:t>، </a:t>
            </a:r>
            <a:r>
              <a:rPr lang="ar-SA" sz="2400" dirty="0" smtClean="0">
                <a:solidFill>
                  <a:srgbClr val="0000FF"/>
                </a:solidFill>
                <a:cs typeface="B Titr" pitchFamily="2" charset="-78"/>
              </a:rPr>
              <a:t>نقشه‌ى آمريكا </a:t>
            </a:r>
            <a:r>
              <a:rPr lang="ar-SA" sz="2400" dirty="0" smtClean="0">
                <a:cs typeface="B Titr" pitchFamily="2" charset="-78"/>
              </a:rPr>
              <a:t>اين است كه پايگاه بسازد و پنجاه سال، صد سال در عراق مستقر بشود؛ و </a:t>
            </a:r>
            <a:r>
              <a:rPr lang="ar-SA" sz="2400" dirty="0" smtClean="0">
                <a:solidFill>
                  <a:srgbClr val="FF0000"/>
                </a:solidFill>
                <a:cs typeface="B Titr" pitchFamily="2" charset="-78"/>
              </a:rPr>
              <a:t>در افغانستان</a:t>
            </a:r>
            <a:r>
              <a:rPr lang="ar-SA" sz="2400" dirty="0" smtClean="0">
                <a:cs typeface="B Titr" pitchFamily="2" charset="-78"/>
              </a:rPr>
              <a:t>؛ چون افغانستان نقطه‌اى است كه اگر آنجا پايگاه داشته باشند، مي</a:t>
            </a:r>
            <a:r>
              <a:rPr lang="fa-IR" sz="2400" dirty="0" smtClean="0">
                <a:cs typeface="B Titr" pitchFamily="2" charset="-78"/>
              </a:rPr>
              <a:t> </a:t>
            </a:r>
            <a:r>
              <a:rPr lang="ar-SA" sz="2400" dirty="0" smtClean="0">
                <a:cs typeface="B Titr" pitchFamily="2" charset="-78"/>
              </a:rPr>
              <a:t>توانند بر </a:t>
            </a:r>
            <a:r>
              <a:rPr lang="ar-SA" sz="2400" dirty="0" smtClean="0">
                <a:solidFill>
                  <a:srgbClr val="FF0000"/>
                </a:solidFill>
                <a:cs typeface="B Titr" pitchFamily="2" charset="-78"/>
              </a:rPr>
              <a:t>كشورهاى آسياى جنوب غربى، بر روسيه، بر چين، بر هند، بر پاكستان و بر ايران </a:t>
            </a:r>
            <a:r>
              <a:rPr lang="ar-SA" sz="2400" dirty="0" smtClean="0">
                <a:solidFill>
                  <a:srgbClr val="0000FF"/>
                </a:solidFill>
                <a:cs typeface="B Titr" pitchFamily="2" charset="-78"/>
              </a:rPr>
              <a:t>تسلط</a:t>
            </a:r>
            <a:r>
              <a:rPr lang="ar-SA" sz="2400" dirty="0" smtClean="0">
                <a:cs typeface="B Titr" pitchFamily="2" charset="-78"/>
              </a:rPr>
              <a:t> داشته باشند</a:t>
            </a:r>
            <a:r>
              <a:rPr lang="en-US" sz="2400" dirty="0" smtClean="0">
                <a:cs typeface="B Titr" pitchFamily="2" charset="-78"/>
              </a:rPr>
              <a:t>. </a:t>
            </a:r>
          </a:p>
          <a:p>
            <a:pPr algn="r" rtl="1"/>
            <a:r>
              <a:rPr lang="ar-SA" sz="2400" dirty="0" smtClean="0">
                <a:cs typeface="B Titr" pitchFamily="2" charset="-78"/>
              </a:rPr>
              <a:t>دارند اين همه آنجا تلاش مي</a:t>
            </a:r>
            <a:r>
              <a:rPr lang="fa-IR" sz="2400" dirty="0" smtClean="0">
                <a:cs typeface="B Titr" pitchFamily="2" charset="-78"/>
              </a:rPr>
              <a:t> </a:t>
            </a:r>
            <a:r>
              <a:rPr lang="ar-SA" sz="2400" dirty="0" smtClean="0">
                <a:cs typeface="B Titr" pitchFamily="2" charset="-78"/>
              </a:rPr>
              <a:t>كنند، براى اينكه آنجا پايگاه دائم درست كنند و بمانند</a:t>
            </a:r>
            <a:r>
              <a:rPr lang="en-US" sz="2400" dirty="0" smtClean="0">
                <a:cs typeface="B Titr" pitchFamily="2" charset="-78"/>
              </a:rPr>
              <a:t>.</a:t>
            </a:r>
          </a:p>
          <a:p>
            <a:pPr algn="ctr" rtl="1"/>
            <a:r>
              <a:rPr lang="ar-SA" sz="2400" dirty="0" smtClean="0">
                <a:solidFill>
                  <a:srgbClr val="0000FF"/>
                </a:solidFill>
                <a:cs typeface="B Titr" pitchFamily="2" charset="-78"/>
              </a:rPr>
              <a:t>اين معناى استكبار است</a:t>
            </a:r>
            <a:r>
              <a:rPr lang="en-US" sz="2400" dirty="0" smtClean="0">
                <a:cs typeface="B Titr" pitchFamily="2" charset="-78"/>
              </a:rPr>
              <a:t>.</a:t>
            </a:r>
            <a:br>
              <a:rPr lang="en-US" sz="2400" dirty="0" smtClean="0">
                <a:cs typeface="B Titr" pitchFamily="2" charset="-78"/>
              </a:rPr>
            </a:b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304800" y="3193470"/>
            <a:ext cx="8305800" cy="3139321"/>
          </a:xfrm>
          <a:prstGeom prst="rect">
            <a:avLst/>
          </a:prstGeom>
        </p:spPr>
        <p:txBody>
          <a:bodyPr wrap="square">
            <a:spAutoFit/>
          </a:bodyPr>
          <a:lstStyle/>
          <a:p>
            <a:pPr algn="justLow" rtl="1"/>
            <a:r>
              <a:rPr lang="ar-SA" dirty="0" smtClean="0">
                <a:cs typeface="B Titr" pitchFamily="2" charset="-78"/>
              </a:rPr>
              <a:t>ملت ايران با ساقط كردن رژيم دست‌نشانده‌ى آمريكا، </a:t>
            </a:r>
            <a:r>
              <a:rPr lang="ar-SA" dirty="0" smtClean="0">
                <a:solidFill>
                  <a:srgbClr val="0000FF"/>
                </a:solidFill>
                <a:cs typeface="B Titr" pitchFamily="2" charset="-78"/>
              </a:rPr>
              <a:t>آمريكا را از اين كشور بيرون كرد. </a:t>
            </a:r>
            <a:endParaRPr lang="en-US" dirty="0" smtClean="0">
              <a:solidFill>
                <a:srgbClr val="0000FF"/>
              </a:solidFill>
              <a:cs typeface="B Titr" pitchFamily="2" charset="-78"/>
            </a:endParaRPr>
          </a:p>
          <a:p>
            <a:pPr algn="justLow" rtl="1"/>
            <a:r>
              <a:rPr lang="ar-SA" dirty="0" smtClean="0">
                <a:cs typeface="B Titr" pitchFamily="2" charset="-78"/>
              </a:rPr>
              <a:t>خوب، آمريكائى‌ها ميتوانستند بعد از انقلاب بلافاصله به خود بيايند، ببينند كه اين ملت، اينچنين نيرومند است.</a:t>
            </a:r>
            <a:endParaRPr lang="en-US" dirty="0" smtClean="0">
              <a:cs typeface="B Titr" pitchFamily="2" charset="-78"/>
            </a:endParaRPr>
          </a:p>
          <a:p>
            <a:pPr algn="justLow" rtl="1"/>
            <a:r>
              <a:rPr lang="ar-SA" dirty="0" smtClean="0">
                <a:cs typeface="B Titr" pitchFamily="2" charset="-78"/>
              </a:rPr>
              <a:t> رژيمى را كه شرق و غرب از او حمايت ميكنند، ميتواند از جا بكَند؛ مي</a:t>
            </a:r>
            <a:r>
              <a:rPr lang="fa-IR" dirty="0" smtClean="0">
                <a:cs typeface="B Titr" pitchFamily="2" charset="-78"/>
              </a:rPr>
              <a:t> </a:t>
            </a:r>
            <a:r>
              <a:rPr lang="ar-SA" dirty="0" smtClean="0">
                <a:cs typeface="B Titr" pitchFamily="2" charset="-78"/>
              </a:rPr>
              <a:t>تواند بساط پادشاهى را با سابقه‌ى 2500 ساله درهم بنوردد و جمع كند بيندازد دور.</a:t>
            </a:r>
            <a:endParaRPr lang="en-US" dirty="0" smtClean="0">
              <a:cs typeface="B Titr" pitchFamily="2" charset="-78"/>
            </a:endParaRPr>
          </a:p>
          <a:p>
            <a:pPr algn="justLow" rtl="1"/>
            <a:r>
              <a:rPr lang="ar-SA" dirty="0" smtClean="0">
                <a:cs typeface="B Titr" pitchFamily="2" charset="-78"/>
              </a:rPr>
              <a:t> </a:t>
            </a:r>
            <a:r>
              <a:rPr lang="ar-SA" dirty="0" smtClean="0">
                <a:solidFill>
                  <a:srgbClr val="0000FF"/>
                </a:solidFill>
                <a:cs typeface="B Titr" pitchFamily="2" charset="-78"/>
              </a:rPr>
              <a:t>آنها ميتوانستند از ملت ايران عذرخواهى كنند</a:t>
            </a:r>
            <a:r>
              <a:rPr lang="ar-SA" dirty="0" smtClean="0">
                <a:cs typeface="B Titr" pitchFamily="2" charset="-78"/>
              </a:rPr>
              <a:t>؛ ميتوانستند ضربه‌هائى را كه به ملت ما زدند، آن مقدارى‌اش كه قابل جبران است، جبران كنند. </a:t>
            </a:r>
            <a:r>
              <a:rPr lang="ar-SA" dirty="0" smtClean="0">
                <a:solidFill>
                  <a:srgbClr val="0000FF"/>
                </a:solidFill>
                <a:cs typeface="B Titr" pitchFamily="2" charset="-78"/>
              </a:rPr>
              <a:t>اگر اين كار را ميكردند، </a:t>
            </a:r>
            <a:r>
              <a:rPr lang="ar-SA" dirty="0" smtClean="0">
                <a:cs typeface="B Titr" pitchFamily="2" charset="-78"/>
              </a:rPr>
              <a:t>مسئله‌ى آنها با ايران حل ميشد. </a:t>
            </a:r>
            <a:r>
              <a:rPr lang="ar-SA" dirty="0" smtClean="0">
                <a:solidFill>
                  <a:srgbClr val="FF0000"/>
                </a:solidFill>
                <a:cs typeface="B Titr" pitchFamily="2" charset="-78"/>
              </a:rPr>
              <a:t>اگر چه جمهورى اسلامى همچنان به خاطر ظلمهائى كه در دنياى اسلام ميكنند، معترض باقى ميماند، اما اين نقار شديدى كه بين آنها و جمهورى اسلامى و ملت ايران بود، به اين شكل باقى نمي</a:t>
            </a:r>
            <a:r>
              <a:rPr lang="fa-IR" dirty="0" smtClean="0">
                <a:solidFill>
                  <a:srgbClr val="FF0000"/>
                </a:solidFill>
                <a:cs typeface="B Titr" pitchFamily="2" charset="-78"/>
              </a:rPr>
              <a:t> </a:t>
            </a:r>
            <a:r>
              <a:rPr lang="ar-SA" dirty="0" smtClean="0">
                <a:solidFill>
                  <a:srgbClr val="FF0000"/>
                </a:solidFill>
                <a:cs typeface="B Titr" pitchFamily="2" charset="-78"/>
              </a:rPr>
              <a:t>ماند. </a:t>
            </a:r>
            <a:endParaRPr lang="fa-IR" dirty="0" smtClean="0">
              <a:solidFill>
                <a:srgbClr val="FF0000"/>
              </a:solidFill>
              <a:cs typeface="B Titr" pitchFamily="2" charset="-78"/>
            </a:endParaRPr>
          </a:p>
          <a:p>
            <a:pPr algn="ctr" rtl="1"/>
            <a:r>
              <a:rPr lang="ar-SA" dirty="0" smtClean="0">
                <a:solidFill>
                  <a:srgbClr val="0000FF"/>
                </a:solidFill>
                <a:cs typeface="B Titr" pitchFamily="2" charset="-78"/>
              </a:rPr>
              <a:t>اما آنها اين كار را نكردند. </a:t>
            </a:r>
            <a:endParaRPr lang="en-US" dirty="0" smtClean="0">
              <a:solidFill>
                <a:srgbClr val="0000FF"/>
              </a:solidFill>
              <a:cs typeface="B Titr" pitchFamily="2" charset="-78"/>
            </a:endParaRPr>
          </a:p>
          <a:p>
            <a:pPr algn="justLow" rtl="1"/>
            <a:endParaRPr lang="fa-IR" dirty="0" smtClean="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228600" y="3733800"/>
            <a:ext cx="8534400" cy="2185214"/>
          </a:xfrm>
          <a:prstGeom prst="rect">
            <a:avLst/>
          </a:prstGeom>
        </p:spPr>
        <p:txBody>
          <a:bodyPr wrap="square">
            <a:spAutoFit/>
          </a:bodyPr>
          <a:lstStyle/>
          <a:p>
            <a:pPr algn="r" rtl="1"/>
            <a:r>
              <a:rPr lang="ar-SA" sz="4800" dirty="0" smtClean="0">
                <a:cs typeface="B Titr" pitchFamily="2" charset="-78"/>
              </a:rPr>
              <a:t>اگر بخواهيم براى </a:t>
            </a:r>
            <a:r>
              <a:rPr lang="ar-SA" sz="4800" dirty="0" smtClean="0">
                <a:solidFill>
                  <a:srgbClr val="0000FF"/>
                </a:solidFill>
                <a:cs typeface="B Titr" pitchFamily="2" charset="-78"/>
              </a:rPr>
              <a:t>جنايات آمريكا </a:t>
            </a:r>
            <a:r>
              <a:rPr lang="ar-SA" sz="4800" dirty="0" smtClean="0">
                <a:cs typeface="B Titr" pitchFamily="2" charset="-78"/>
              </a:rPr>
              <a:t>فهرست درست كنيم، </a:t>
            </a:r>
            <a:r>
              <a:rPr lang="ar-SA" sz="4800" dirty="0" smtClean="0">
                <a:solidFill>
                  <a:srgbClr val="FF0000"/>
                </a:solidFill>
                <a:cs typeface="B Titr" pitchFamily="2" charset="-78"/>
              </a:rPr>
              <a:t>يك كتاب </a:t>
            </a:r>
            <a:r>
              <a:rPr lang="ar-SA" sz="4800" dirty="0" smtClean="0">
                <a:cs typeface="B Titr" pitchFamily="2" charset="-78"/>
              </a:rPr>
              <a:t>مي</a:t>
            </a:r>
            <a:r>
              <a:rPr lang="fa-IR" sz="4800" dirty="0" smtClean="0">
                <a:cs typeface="B Titr" pitchFamily="2" charset="-78"/>
              </a:rPr>
              <a:t> </a:t>
            </a:r>
            <a:r>
              <a:rPr lang="ar-SA" sz="4800" dirty="0" smtClean="0">
                <a:cs typeface="B Titr" pitchFamily="2" charset="-78"/>
              </a:rPr>
              <a:t>شود.</a:t>
            </a:r>
            <a:endParaRPr lang="en-US" sz="4800" dirty="0" smtClean="0">
              <a:cs typeface="B Titr" pitchFamily="2" charset="-78"/>
            </a:endParaRPr>
          </a:p>
          <a:p>
            <a:pPr algn="r" rtl="1"/>
            <a:endParaRPr lang="en-US" sz="4000" dirty="0" smtClean="0">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4114800" y="1905000"/>
            <a:ext cx="4191000" cy="446768"/>
          </a:xfrm>
          <a:prstGeom prst="rect">
            <a:avLst/>
          </a:prstGeom>
          <a:ln>
            <a:noFill/>
          </a:ln>
        </p:spPr>
        <p:txBody>
          <a:bodyPr lIns="91418" tIns="45710" rIns="91418" bIns="45710" anchor="ctr">
            <a:normAutofit/>
          </a:bodyPr>
          <a:lstStyle/>
          <a:p>
            <a:pPr marL="760775" indent="-760775" algn="r" defTabSz="914180" rtl="1">
              <a:defRPr/>
            </a:pPr>
            <a:r>
              <a:rPr lang="fa-IR" altLang="zh-CN" sz="1600" dirty="0" smtClean="0">
                <a:solidFill>
                  <a:srgbClr val="0000FF"/>
                </a:solidFill>
                <a:latin typeface="+mj-lt"/>
                <a:ea typeface="+mj-ea"/>
                <a:cs typeface="B Titr" pitchFamily="2" charset="-78"/>
              </a:rPr>
              <a:t>مراسم دانش آموختگی جوانان دانشگاه امام حسین </a:t>
            </a:r>
            <a:r>
              <a:rPr lang="fa-IR" altLang="zh-CN" sz="700" dirty="0" smtClean="0">
                <a:solidFill>
                  <a:srgbClr val="0000FF"/>
                </a:solidFill>
                <a:latin typeface="+mj-lt"/>
                <a:ea typeface="+mj-ea"/>
                <a:cs typeface="B Titr" pitchFamily="2" charset="-78"/>
              </a:rPr>
              <a:t>علیه السلام</a:t>
            </a:r>
            <a:endParaRPr lang="en-US" sz="6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5240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88/1/26</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57200" y="2895600"/>
            <a:ext cx="8458200" cy="3231654"/>
          </a:xfrm>
          <a:prstGeom prst="rect">
            <a:avLst/>
          </a:prstGeom>
        </p:spPr>
        <p:txBody>
          <a:bodyPr wrap="square">
            <a:spAutoFit/>
          </a:bodyPr>
          <a:lstStyle/>
          <a:p>
            <a:pPr algn="r" rtl="1"/>
            <a:r>
              <a:rPr lang="ar-SA" sz="2800" dirty="0" smtClean="0">
                <a:solidFill>
                  <a:srgbClr val="0000FF"/>
                </a:solidFill>
                <a:cs typeface="B Titr" pitchFamily="2" charset="-78"/>
              </a:rPr>
              <a:t>سپاه پاسداران انقلاب اسلامى</a:t>
            </a:r>
            <a:endParaRPr lang="fa-IR" sz="2800" dirty="0" smtClean="0">
              <a:solidFill>
                <a:srgbClr val="0000FF"/>
              </a:solidFill>
              <a:cs typeface="B Titr" pitchFamily="2" charset="-78"/>
            </a:endParaRPr>
          </a:p>
          <a:p>
            <a:pPr algn="justLow" rtl="1"/>
            <a:r>
              <a:rPr lang="ar-SA" dirty="0" smtClean="0">
                <a:cs typeface="B Titr" pitchFamily="2" charset="-78"/>
              </a:rPr>
              <a:t> </a:t>
            </a:r>
            <a:r>
              <a:rPr lang="ar-SA" sz="2400" dirty="0" smtClean="0">
                <a:cs typeface="B Titr" pitchFamily="2" charset="-78"/>
              </a:rPr>
              <a:t>از دل </a:t>
            </a:r>
            <a:r>
              <a:rPr lang="ar-SA" sz="2400" dirty="0" smtClean="0">
                <a:solidFill>
                  <a:srgbClr val="FF0000"/>
                </a:solidFill>
                <a:cs typeface="B Titr" pitchFamily="2" charset="-78"/>
              </a:rPr>
              <a:t>پاكترين جوانان </a:t>
            </a:r>
            <a:r>
              <a:rPr lang="ar-SA" sz="2400" dirty="0" smtClean="0">
                <a:cs typeface="B Titr" pitchFamily="2" charset="-78"/>
              </a:rPr>
              <a:t>اين كشور در نخستين روزهاى انقلاب جوشيد و سر برآورد.</a:t>
            </a:r>
            <a:endParaRPr lang="fa-IR" sz="2400" dirty="0" smtClean="0">
              <a:cs typeface="B Titr" pitchFamily="2" charset="-78"/>
            </a:endParaRPr>
          </a:p>
          <a:p>
            <a:pPr algn="justLow" rtl="1"/>
            <a:r>
              <a:rPr lang="ar-SA" sz="2400" dirty="0" smtClean="0">
                <a:solidFill>
                  <a:srgbClr val="FF0000"/>
                </a:solidFill>
                <a:cs typeface="B Titr" pitchFamily="2" charset="-78"/>
              </a:rPr>
              <a:t> </a:t>
            </a:r>
            <a:r>
              <a:rPr lang="ar-SA" sz="3200" dirty="0" smtClean="0">
                <a:solidFill>
                  <a:srgbClr val="FF0000"/>
                </a:solidFill>
                <a:cs typeface="B Titr" pitchFamily="2" charset="-78"/>
              </a:rPr>
              <a:t>شما عزيزان من</a:t>
            </a:r>
            <a:r>
              <a:rPr lang="ar-SA" sz="2400" dirty="0" smtClean="0">
                <a:cs typeface="B Titr" pitchFamily="2" charset="-78"/>
              </a:rPr>
              <a:t>، آن روزها را درك نكرديد. آن </a:t>
            </a:r>
            <a:r>
              <a:rPr lang="ar-SA" sz="2400" dirty="0" smtClean="0">
                <a:solidFill>
                  <a:srgbClr val="7030A0"/>
                </a:solidFill>
                <a:cs typeface="B Titr" pitchFamily="2" charset="-78"/>
              </a:rPr>
              <a:t>جوانان</a:t>
            </a:r>
            <a:r>
              <a:rPr lang="ar-SA" sz="2400" dirty="0" smtClean="0">
                <a:cs typeface="B Titr" pitchFamily="2" charset="-78"/>
              </a:rPr>
              <a:t>، جوانانى در همين سنين شما بودند؛ </a:t>
            </a:r>
            <a:r>
              <a:rPr lang="ar-SA" sz="2400" dirty="0" smtClean="0">
                <a:solidFill>
                  <a:srgbClr val="7030A0"/>
                </a:solidFill>
                <a:cs typeface="B Titr" pitchFamily="2" charset="-78"/>
              </a:rPr>
              <a:t>جوانهاى بيست ساله</a:t>
            </a:r>
            <a:r>
              <a:rPr lang="ar-SA" sz="2400" dirty="0" smtClean="0">
                <a:cs typeface="B Titr" pitchFamily="2" charset="-78"/>
              </a:rPr>
              <a:t>، </a:t>
            </a:r>
            <a:r>
              <a:rPr lang="ar-SA" sz="2400" dirty="0" smtClean="0">
                <a:solidFill>
                  <a:srgbClr val="7030A0"/>
                </a:solidFill>
                <a:cs typeface="B Titr" pitchFamily="2" charset="-78"/>
              </a:rPr>
              <a:t>هجده ساله</a:t>
            </a:r>
            <a:r>
              <a:rPr lang="ar-SA" sz="2400" dirty="0" smtClean="0">
                <a:cs typeface="B Titr" pitchFamily="2" charset="-78"/>
              </a:rPr>
              <a:t>، </a:t>
            </a:r>
            <a:r>
              <a:rPr lang="ar-SA" sz="2400" dirty="0" smtClean="0">
                <a:solidFill>
                  <a:srgbClr val="7030A0"/>
                </a:solidFill>
                <a:cs typeface="B Titr" pitchFamily="2" charset="-78"/>
              </a:rPr>
              <a:t>بيست و دو ساله</a:t>
            </a:r>
            <a:r>
              <a:rPr lang="ar-SA" sz="2400" dirty="0" smtClean="0">
                <a:cs typeface="B Titr" pitchFamily="2" charset="-78"/>
              </a:rPr>
              <a:t>. </a:t>
            </a:r>
            <a:endParaRPr lang="fa-IR" sz="2400" dirty="0" smtClean="0">
              <a:cs typeface="B Titr" pitchFamily="2" charset="-78"/>
            </a:endParaRPr>
          </a:p>
          <a:p>
            <a:pPr algn="justLow" rtl="1"/>
            <a:r>
              <a:rPr lang="ar-SA" sz="2400" dirty="0" smtClean="0">
                <a:solidFill>
                  <a:srgbClr val="0000FF"/>
                </a:solidFill>
                <a:cs typeface="B Titr" pitchFamily="2" charset="-78"/>
              </a:rPr>
              <a:t>سپاه پاسداران انقلاب اسلامى </a:t>
            </a:r>
            <a:r>
              <a:rPr lang="ar-SA" sz="2400" dirty="0" smtClean="0">
                <a:cs typeface="B Titr" pitchFamily="2" charset="-78"/>
              </a:rPr>
              <a:t>را با </a:t>
            </a:r>
            <a:r>
              <a:rPr lang="ar-SA" sz="2400" dirty="0" smtClean="0">
                <a:solidFill>
                  <a:srgbClr val="0000FF"/>
                </a:solidFill>
                <a:cs typeface="B Titr" pitchFamily="2" charset="-78"/>
              </a:rPr>
              <a:t>عزم راسخ</a:t>
            </a:r>
            <a:r>
              <a:rPr lang="ar-SA" sz="2400" dirty="0" smtClean="0">
                <a:cs typeface="B Titr" pitchFamily="2" charset="-78"/>
              </a:rPr>
              <a:t>، با </a:t>
            </a:r>
            <a:r>
              <a:rPr lang="ar-SA" sz="2400" dirty="0" smtClean="0">
                <a:solidFill>
                  <a:srgbClr val="0000FF"/>
                </a:solidFill>
                <a:cs typeface="B Titr" pitchFamily="2" charset="-78"/>
              </a:rPr>
              <a:t>اراده‏ى فولادين</a:t>
            </a:r>
            <a:r>
              <a:rPr lang="ar-SA" sz="2400" dirty="0" smtClean="0">
                <a:cs typeface="B Titr" pitchFamily="2" charset="-78"/>
              </a:rPr>
              <a:t>، با يك </a:t>
            </a:r>
            <a:r>
              <a:rPr lang="ar-SA" sz="2400" dirty="0" smtClean="0">
                <a:solidFill>
                  <a:srgbClr val="0000FF"/>
                </a:solidFill>
                <a:cs typeface="B Titr" pitchFamily="2" charset="-78"/>
              </a:rPr>
              <a:t>ايمان شامخ و دست‏نيافتنى </a:t>
            </a:r>
            <a:r>
              <a:rPr lang="ar-SA" sz="2400" dirty="0" smtClean="0">
                <a:cs typeface="B Titr" pitchFamily="2" charset="-78"/>
              </a:rPr>
              <a:t>به وجود آوردند؛</a:t>
            </a:r>
            <a:endParaRPr lang="fa-IR" sz="2400" dirty="0" smtClean="0">
              <a:cs typeface="B Titr" pitchFamily="2" charset="-78"/>
            </a:endParaRPr>
          </a:p>
          <a:p>
            <a:pPr algn="ctr" rtl="1"/>
            <a:r>
              <a:rPr lang="ar-SA" sz="2400" dirty="0" smtClean="0">
                <a:cs typeface="B Titr" pitchFamily="2" charset="-78"/>
              </a:rPr>
              <a:t> از همان روزهاى اول هم در ميدانهاى</a:t>
            </a:r>
            <a:r>
              <a:rPr lang="fa-IR" sz="2400" dirty="0" smtClean="0">
                <a:cs typeface="B Titr" pitchFamily="2" charset="-78"/>
              </a:rPr>
              <a:t> </a:t>
            </a:r>
            <a:r>
              <a:rPr lang="ar-SA" sz="2400" dirty="0" smtClean="0">
                <a:cs typeface="B Titr" pitchFamily="2" charset="-78"/>
              </a:rPr>
              <a:t>مجاهدت حضور پيدا كردند</a:t>
            </a:r>
            <a:r>
              <a:rPr lang="en-US" sz="2400" dirty="0" smtClean="0">
                <a:cs typeface="B Titr" pitchFamily="2" charset="-78"/>
              </a:rPr>
              <a:t>.</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609600" y="3283530"/>
            <a:ext cx="8077200" cy="3046988"/>
          </a:xfrm>
          <a:prstGeom prst="rect">
            <a:avLst/>
          </a:prstGeom>
        </p:spPr>
        <p:txBody>
          <a:bodyPr wrap="square">
            <a:spAutoFit/>
          </a:bodyPr>
          <a:lstStyle/>
          <a:p>
            <a:pPr algn="r" rtl="1"/>
            <a:r>
              <a:rPr lang="ar-SA" sz="2400" dirty="0" smtClean="0">
                <a:solidFill>
                  <a:srgbClr val="FF0000"/>
                </a:solidFill>
                <a:cs typeface="B Titr" pitchFamily="2" charset="-78"/>
              </a:rPr>
              <a:t>يكى از وزراى دفاع آمريكا </a:t>
            </a:r>
            <a:r>
              <a:rPr lang="ar-SA" sz="2400" dirty="0" smtClean="0">
                <a:cs typeface="B Titr" pitchFamily="2" charset="-78"/>
              </a:rPr>
              <a:t>در برهه‌اى، حرف دل آمريكائى‌ها را زد؛ گفت: </a:t>
            </a:r>
            <a:r>
              <a:rPr lang="ar-SA" sz="2400" dirty="0" smtClean="0">
                <a:solidFill>
                  <a:srgbClr val="0000FF"/>
                </a:solidFill>
                <a:cs typeface="B Titr" pitchFamily="2" charset="-78"/>
              </a:rPr>
              <a:t>ما بايد ريشه‌ى ملت ايران را بكَنيم</a:t>
            </a:r>
            <a:r>
              <a:rPr lang="ar-SA" sz="2400" dirty="0" smtClean="0">
                <a:cs typeface="B Titr" pitchFamily="2" charset="-78"/>
              </a:rPr>
              <a:t>. </a:t>
            </a:r>
            <a:endParaRPr lang="en-US" sz="2400" dirty="0" smtClean="0">
              <a:cs typeface="B Titr" pitchFamily="2" charset="-78"/>
            </a:endParaRPr>
          </a:p>
          <a:p>
            <a:pPr algn="r" rtl="1"/>
            <a:r>
              <a:rPr lang="ar-SA" sz="2400" dirty="0" smtClean="0">
                <a:cs typeface="B Titr" pitchFamily="2" charset="-78"/>
              </a:rPr>
              <a:t>ملاحظه ميكنيد؛ ريشه‌ى ملت ايران، نه دولت ايران، نه جمهورى اسلامى. درست مي</a:t>
            </a:r>
            <a:r>
              <a:rPr lang="fa-IR" sz="2400" dirty="0" smtClean="0">
                <a:cs typeface="B Titr" pitchFamily="2" charset="-78"/>
              </a:rPr>
              <a:t> </a:t>
            </a:r>
            <a:r>
              <a:rPr lang="ar-SA" sz="2400" dirty="0" smtClean="0">
                <a:cs typeface="B Titr" pitchFamily="2" charset="-78"/>
              </a:rPr>
              <a:t>فهميد؛ </a:t>
            </a:r>
            <a:r>
              <a:rPr lang="ar-SA" sz="2400" dirty="0" smtClean="0">
                <a:solidFill>
                  <a:srgbClr val="7030A0"/>
                </a:solidFill>
                <a:cs typeface="B Titr" pitchFamily="2" charset="-78"/>
              </a:rPr>
              <a:t>مي</a:t>
            </a:r>
            <a:r>
              <a:rPr lang="fa-IR" sz="2400" dirty="0" smtClean="0">
                <a:solidFill>
                  <a:srgbClr val="7030A0"/>
                </a:solidFill>
                <a:cs typeface="B Titr" pitchFamily="2" charset="-78"/>
              </a:rPr>
              <a:t> </a:t>
            </a:r>
            <a:r>
              <a:rPr lang="ar-SA" sz="2400" dirty="0" smtClean="0">
                <a:solidFill>
                  <a:srgbClr val="7030A0"/>
                </a:solidFill>
                <a:cs typeface="B Titr" pitchFamily="2" charset="-78"/>
              </a:rPr>
              <a:t>فهميد كه جمهورى اسلامى يعنى ملت</a:t>
            </a:r>
            <a:r>
              <a:rPr lang="ar-SA" sz="2400" dirty="0" smtClean="0">
                <a:cs typeface="B Titr" pitchFamily="2" charset="-78"/>
              </a:rPr>
              <a:t>؛ مسئولين جمهورى اسلامى يعنى همه‌ى ملت ايران؛ </a:t>
            </a:r>
            <a:endParaRPr lang="en-US" sz="2400" dirty="0" smtClean="0">
              <a:cs typeface="B Titr" pitchFamily="2" charset="-78"/>
            </a:endParaRPr>
          </a:p>
          <a:p>
            <a:pPr algn="r" rtl="1"/>
            <a:r>
              <a:rPr lang="ar-SA" sz="2400" dirty="0" smtClean="0">
                <a:cs typeface="B Titr" pitchFamily="2" charset="-78"/>
              </a:rPr>
              <a:t>لذا مي</a:t>
            </a:r>
            <a:r>
              <a:rPr lang="fa-IR" sz="2400" dirty="0" smtClean="0">
                <a:cs typeface="B Titr" pitchFamily="2" charset="-78"/>
              </a:rPr>
              <a:t> </a:t>
            </a:r>
            <a:r>
              <a:rPr lang="ar-SA" sz="2400" dirty="0" smtClean="0">
                <a:cs typeface="B Titr" pitchFamily="2" charset="-78"/>
              </a:rPr>
              <a:t>گفت</a:t>
            </a:r>
            <a:r>
              <a:rPr lang="fa-IR" sz="2400" dirty="0" smtClean="0">
                <a:cs typeface="B Titr" pitchFamily="2" charset="-78"/>
              </a:rPr>
              <a:t>:</a:t>
            </a:r>
            <a:r>
              <a:rPr lang="ar-SA" sz="2400" dirty="0" smtClean="0">
                <a:cs typeface="B Titr" pitchFamily="2" charset="-78"/>
              </a:rPr>
              <a:t> بايد ريشه‌ى ملت ايران را بزنيم. اين روش آمريكائى‌ها بود. </a:t>
            </a:r>
            <a:r>
              <a:rPr lang="ar-SA" sz="2400" dirty="0" smtClean="0">
                <a:solidFill>
                  <a:srgbClr val="0000FF"/>
                </a:solidFill>
                <a:cs typeface="B Titr" pitchFamily="2" charset="-78"/>
              </a:rPr>
              <a:t>هر كار هم از دستشان برمى‌آمد، كردند</a:t>
            </a:r>
            <a:r>
              <a:rPr lang="en-US" sz="2400" dirty="0" smtClean="0">
                <a:solidFill>
                  <a:srgbClr val="0000FF"/>
                </a:solidFill>
                <a:cs typeface="B Titr" pitchFamily="2" charset="-78"/>
              </a:rPr>
              <a:t>.</a:t>
            </a:r>
            <a:r>
              <a:rPr lang="en-US" sz="2400" dirty="0" smtClean="0">
                <a:cs typeface="B Titr" pitchFamily="2" charset="-78"/>
              </a:rPr>
              <a:t/>
            </a:r>
            <a:br>
              <a:rPr lang="en-US" sz="2400" dirty="0" smtClean="0">
                <a:cs typeface="B Titr" pitchFamily="2" charset="-78"/>
              </a:rPr>
            </a:b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304800" y="3036661"/>
            <a:ext cx="8534400" cy="2739211"/>
          </a:xfrm>
          <a:prstGeom prst="rect">
            <a:avLst/>
          </a:prstGeom>
        </p:spPr>
        <p:txBody>
          <a:bodyPr wrap="square">
            <a:spAutoFit/>
          </a:bodyPr>
          <a:lstStyle/>
          <a:p>
            <a:pPr algn="r" rtl="1"/>
            <a:r>
              <a:rPr lang="ar-SA" sz="4400" dirty="0" smtClean="0">
                <a:solidFill>
                  <a:srgbClr val="0000FF"/>
                </a:solidFill>
                <a:cs typeface="B Titr" pitchFamily="2" charset="-78"/>
              </a:rPr>
              <a:t>امام بزرگوار ما</a:t>
            </a:r>
            <a:r>
              <a:rPr lang="ar-SA" sz="4400" dirty="0" smtClean="0">
                <a:cs typeface="B Titr" pitchFamily="2" charset="-78"/>
              </a:rPr>
              <a:t>،</a:t>
            </a:r>
            <a:endParaRPr lang="en-US" sz="4400" dirty="0" smtClean="0">
              <a:cs typeface="B Titr" pitchFamily="2" charset="-78"/>
            </a:endParaRPr>
          </a:p>
          <a:p>
            <a:pPr algn="r" rtl="1"/>
            <a:r>
              <a:rPr lang="ar-SA" sz="3200" dirty="0" smtClean="0">
                <a:cs typeface="B Titr" pitchFamily="2" charset="-78"/>
              </a:rPr>
              <a:t> </a:t>
            </a:r>
            <a:r>
              <a:rPr lang="ar-SA" sz="3200" dirty="0" smtClean="0">
                <a:solidFill>
                  <a:srgbClr val="FF0000"/>
                </a:solidFill>
                <a:cs typeface="B Titr" pitchFamily="2" charset="-78"/>
              </a:rPr>
              <a:t>آن مرد استثنائى تاريخ </a:t>
            </a:r>
            <a:r>
              <a:rPr lang="ar-SA" sz="3200" dirty="0" smtClean="0">
                <a:cs typeface="B Titr" pitchFamily="2" charset="-78"/>
              </a:rPr>
              <a:t>كه حقاً استثنائى بود، در مقابل همه‌ى اينها گفت: </a:t>
            </a:r>
            <a:r>
              <a:rPr lang="ar-SA" sz="3200" dirty="0" smtClean="0">
                <a:solidFill>
                  <a:srgbClr val="7030A0"/>
                </a:solidFill>
                <a:cs typeface="B Titr" pitchFamily="2" charset="-78"/>
              </a:rPr>
              <a:t>هرچه توطئه كنيد، به ضرر خودتان هست و جمهورى اسلامى عقب‌نشينى نخواهد كرد</a:t>
            </a:r>
            <a:r>
              <a:rPr lang="ar-SA" sz="3200" dirty="0" smtClean="0">
                <a:cs typeface="B Titr" pitchFamily="2" charset="-78"/>
              </a:rPr>
              <a:t>؛ </a:t>
            </a:r>
            <a:endParaRPr lang="en-US" sz="3200" dirty="0" smtClean="0">
              <a:cs typeface="B Titr" pitchFamily="2" charset="-78"/>
            </a:endParaRPr>
          </a:p>
          <a:p>
            <a:pPr algn="ctr" rtl="1"/>
            <a:r>
              <a:rPr lang="ar-SA" sz="3200" dirty="0" smtClean="0">
                <a:solidFill>
                  <a:srgbClr val="FF0000"/>
                </a:solidFill>
                <a:cs typeface="B Titr" pitchFamily="2" charset="-78"/>
              </a:rPr>
              <a:t>آمريكا هم هيچ غلطى نمي</a:t>
            </a:r>
            <a:r>
              <a:rPr lang="fa-IR" sz="3200" dirty="0" smtClean="0">
                <a:solidFill>
                  <a:srgbClr val="FF0000"/>
                </a:solidFill>
                <a:cs typeface="B Titr" pitchFamily="2" charset="-78"/>
              </a:rPr>
              <a:t> </a:t>
            </a:r>
            <a:r>
              <a:rPr lang="ar-SA" sz="3200" dirty="0" smtClean="0">
                <a:solidFill>
                  <a:srgbClr val="FF0000"/>
                </a:solidFill>
                <a:cs typeface="B Titr" pitchFamily="2" charset="-78"/>
              </a:rPr>
              <a:t>تواند بكند. </a:t>
            </a:r>
            <a:endParaRPr lang="en-US" sz="32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457200" y="3276600"/>
            <a:ext cx="8305800" cy="2862322"/>
          </a:xfrm>
          <a:prstGeom prst="rect">
            <a:avLst/>
          </a:prstGeom>
        </p:spPr>
        <p:txBody>
          <a:bodyPr wrap="square">
            <a:spAutoFit/>
          </a:bodyPr>
          <a:lstStyle/>
          <a:p>
            <a:pPr algn="justLow" rtl="1"/>
            <a:r>
              <a:rPr lang="ar-SA" sz="2000" dirty="0" smtClean="0">
                <a:solidFill>
                  <a:srgbClr val="FF0000"/>
                </a:solidFill>
                <a:cs typeface="B Titr" pitchFamily="2" charset="-78"/>
              </a:rPr>
              <a:t>جمهورى اسلامى هيچ رودربايستى با هيچ دولتى ندارد</a:t>
            </a:r>
            <a:r>
              <a:rPr lang="ar-SA" sz="2000" dirty="0" smtClean="0">
                <a:cs typeface="B Titr" pitchFamily="2" charset="-78"/>
              </a:rPr>
              <a:t>؛ ليكن دولتى كه دستش از منابع عظيم مالى و انسانى كشور قطع شده بود و هرچه توانست توطئه كرد، دولت آمريكا بود.</a:t>
            </a:r>
            <a:endParaRPr lang="en-US" sz="2000" dirty="0" smtClean="0">
              <a:cs typeface="B Titr" pitchFamily="2" charset="-78"/>
            </a:endParaRPr>
          </a:p>
          <a:p>
            <a:pPr algn="justLow" rtl="1"/>
            <a:r>
              <a:rPr lang="ar-SA" sz="2000" dirty="0" smtClean="0">
                <a:cs typeface="B Titr" pitchFamily="2" charset="-78"/>
              </a:rPr>
              <a:t> </a:t>
            </a:r>
            <a:r>
              <a:rPr lang="ar-SA" sz="2000" dirty="0" smtClean="0">
                <a:solidFill>
                  <a:srgbClr val="FF0000"/>
                </a:solidFill>
                <a:cs typeface="B Titr" pitchFamily="2" charset="-78"/>
              </a:rPr>
              <a:t>سى سال </a:t>
            </a:r>
            <a:r>
              <a:rPr lang="ar-SA" sz="2000" dirty="0" smtClean="0">
                <a:cs typeface="B Titr" pitchFamily="2" charset="-78"/>
              </a:rPr>
              <a:t>دولت آمريكا عليه نظام جمهورى اسلامى و عليه ملت ايران توطئه كرده، ضربه زده، تدابير گوناگون انديشيده؛ هر كار توانسته كرده. </a:t>
            </a:r>
            <a:endParaRPr lang="en-US" sz="2000" dirty="0" smtClean="0">
              <a:cs typeface="B Titr" pitchFamily="2" charset="-78"/>
            </a:endParaRPr>
          </a:p>
          <a:p>
            <a:pPr algn="justLow" rtl="1"/>
            <a:r>
              <a:rPr lang="ar-SA" sz="2000" dirty="0" smtClean="0">
                <a:cs typeface="B Titr" pitchFamily="2" charset="-78"/>
              </a:rPr>
              <a:t>اگر شما فكر كنيد يك كارى بود كه آمريكائى‌ها ميتوانستند بكنند و نكردند، بدانيد كه </a:t>
            </a:r>
            <a:r>
              <a:rPr lang="ar-SA" sz="2000" dirty="0" smtClean="0">
                <a:solidFill>
                  <a:srgbClr val="0000FF"/>
                </a:solidFill>
                <a:cs typeface="B Titr" pitchFamily="2" charset="-78"/>
              </a:rPr>
              <a:t>چنين چيزى نيست</a:t>
            </a:r>
            <a:r>
              <a:rPr lang="ar-SA" sz="2000" dirty="0" smtClean="0">
                <a:cs typeface="B Titr" pitchFamily="2" charset="-78"/>
              </a:rPr>
              <a:t>؛ </a:t>
            </a:r>
            <a:r>
              <a:rPr lang="ar-SA" sz="2000" dirty="0" smtClean="0">
                <a:solidFill>
                  <a:srgbClr val="7030A0"/>
                </a:solidFill>
                <a:cs typeface="B Titr" pitchFamily="2" charset="-78"/>
              </a:rPr>
              <a:t>هر كار ممكن بوده، كرده‌اند</a:t>
            </a:r>
            <a:r>
              <a:rPr lang="ar-SA" sz="2000" dirty="0" smtClean="0">
                <a:cs typeface="B Titr" pitchFamily="2" charset="-78"/>
              </a:rPr>
              <a:t>. خوب، شما مى‌بينيد كه نتيجه‌ى اين روياروئى، </a:t>
            </a:r>
            <a:r>
              <a:rPr lang="ar-SA" sz="2000" dirty="0" smtClean="0">
                <a:solidFill>
                  <a:srgbClr val="FF0000"/>
                </a:solidFill>
                <a:cs typeface="B Titr" pitchFamily="2" charset="-78"/>
              </a:rPr>
              <a:t>بالندگىِ</a:t>
            </a:r>
            <a:r>
              <a:rPr lang="ar-SA" sz="2000" dirty="0" smtClean="0">
                <a:cs typeface="B Titr" pitchFamily="2" charset="-78"/>
              </a:rPr>
              <a:t> هرچه بيشتر ملت ايران، پيشرفت هرچه بيشتر جمهورى اسلامى، قوت روزافزون اين كشور و اين نظام بوده. </a:t>
            </a:r>
            <a:endParaRPr lang="en-US" sz="2000" dirty="0" smtClean="0">
              <a:cs typeface="B Titr" pitchFamily="2" charset="-78"/>
            </a:endParaRPr>
          </a:p>
          <a:p>
            <a:pPr algn="ctr" rtl="1"/>
            <a:r>
              <a:rPr lang="ar-SA" sz="2000" dirty="0" smtClean="0">
                <a:solidFill>
                  <a:srgbClr val="FF0000"/>
                </a:solidFill>
                <a:cs typeface="B Titr" pitchFamily="2" charset="-78"/>
              </a:rPr>
              <a:t>آنى كه ضرر كرده است، آنهايند</a:t>
            </a:r>
            <a:r>
              <a:rPr lang="ar-SA" sz="2000" dirty="0" smtClean="0">
                <a:cs typeface="B Titr" pitchFamily="2" charset="-78"/>
              </a:rPr>
              <a:t>.</a:t>
            </a:r>
            <a:endParaRPr lang="en-US" sz="2000" dirty="0">
              <a:cs typeface="B Titr"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1722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228600" y="3276600"/>
            <a:ext cx="8915400" cy="2923877"/>
          </a:xfrm>
          <a:prstGeom prst="rect">
            <a:avLst/>
          </a:prstGeom>
        </p:spPr>
        <p:txBody>
          <a:bodyPr wrap="square">
            <a:spAutoFit/>
          </a:bodyPr>
          <a:lstStyle/>
          <a:p>
            <a:pPr algn="ctr" rtl="1"/>
            <a:r>
              <a:rPr lang="ar-SA" sz="2800" dirty="0" smtClean="0">
                <a:cs typeface="B Titr" pitchFamily="2" charset="-78"/>
              </a:rPr>
              <a:t>گاهى هم</a:t>
            </a:r>
            <a:r>
              <a:rPr lang="ar-SA" sz="2800" dirty="0" smtClean="0">
                <a:solidFill>
                  <a:srgbClr val="FF0000"/>
                </a:solidFill>
                <a:cs typeface="B Titr" pitchFamily="2" charset="-78"/>
              </a:rPr>
              <a:t> </a:t>
            </a:r>
            <a:r>
              <a:rPr lang="fa-IR" sz="2000" dirty="0" smtClean="0">
                <a:solidFill>
                  <a:srgbClr val="FF0000"/>
                </a:solidFill>
                <a:cs typeface="B Titr" pitchFamily="2" charset="-78"/>
              </a:rPr>
              <a:t>(آمریکائیها)</a:t>
            </a:r>
            <a:r>
              <a:rPr lang="ar-SA" sz="2800" dirty="0" smtClean="0">
                <a:cs typeface="B Titr" pitchFamily="2" charset="-78"/>
              </a:rPr>
              <a:t>حرفهاى به‌ظاهر آشتى‌جويانه‌اى در اين مدت زدند؛ </a:t>
            </a:r>
            <a:endParaRPr lang="fa-IR" sz="2800" dirty="0" smtClean="0">
              <a:cs typeface="B Titr" pitchFamily="2" charset="-78"/>
            </a:endParaRPr>
          </a:p>
          <a:p>
            <a:pPr algn="ctr" rtl="1"/>
            <a:r>
              <a:rPr lang="ar-SA" sz="2800" dirty="0" smtClean="0">
                <a:cs typeface="B Titr" pitchFamily="2" charset="-78"/>
              </a:rPr>
              <a:t>اما هر وقت كه </a:t>
            </a:r>
            <a:r>
              <a:rPr lang="ar-SA" sz="2800" dirty="0" smtClean="0">
                <a:solidFill>
                  <a:srgbClr val="0000FF"/>
                </a:solidFill>
                <a:cs typeface="B Titr" pitchFamily="2" charset="-78"/>
              </a:rPr>
              <a:t>لبخندى به روى مسئولين جمهورى اسلامى زدند</a:t>
            </a:r>
            <a:r>
              <a:rPr lang="ar-SA" sz="2800" dirty="0" smtClean="0">
                <a:cs typeface="B Titr" pitchFamily="2" charset="-78"/>
              </a:rPr>
              <a:t>، وقتى دقت كرديم، </a:t>
            </a:r>
            <a:r>
              <a:rPr lang="ar-SA" sz="2800" dirty="0" smtClean="0">
                <a:solidFill>
                  <a:srgbClr val="FF0000"/>
                </a:solidFill>
                <a:cs typeface="B Titr" pitchFamily="2" charset="-78"/>
              </a:rPr>
              <a:t>ديديم خنجرى در پشت سرشان مخفى كرده‌اند</a:t>
            </a:r>
            <a:r>
              <a:rPr lang="ar-SA" sz="2800" dirty="0" smtClean="0">
                <a:cs typeface="B Titr" pitchFamily="2" charset="-78"/>
              </a:rPr>
              <a:t>؛</a:t>
            </a:r>
            <a:endParaRPr lang="fa-IR" sz="2800" dirty="0" smtClean="0">
              <a:cs typeface="B Titr" pitchFamily="2" charset="-78"/>
            </a:endParaRPr>
          </a:p>
          <a:p>
            <a:pPr algn="ctr" rtl="1"/>
            <a:r>
              <a:rPr lang="ar-SA" sz="2800" dirty="0" smtClean="0">
                <a:cs typeface="B Titr" pitchFamily="2" charset="-78"/>
              </a:rPr>
              <a:t> از تهديد دست برنداشته‌اند؛</a:t>
            </a:r>
            <a:endParaRPr lang="fa-IR" sz="2800" dirty="0" smtClean="0">
              <a:cs typeface="B Titr" pitchFamily="2" charset="-78"/>
            </a:endParaRPr>
          </a:p>
          <a:p>
            <a:pPr algn="ctr" rtl="1"/>
            <a:r>
              <a:rPr lang="ar-SA" sz="2800" dirty="0" smtClean="0">
                <a:cs typeface="B Titr" pitchFamily="2" charset="-78"/>
              </a:rPr>
              <a:t> </a:t>
            </a:r>
            <a:r>
              <a:rPr lang="ar-SA" sz="4400" dirty="0" smtClean="0">
                <a:solidFill>
                  <a:srgbClr val="0000FF"/>
                </a:solidFill>
                <a:cs typeface="B Titr" pitchFamily="2" charset="-78"/>
              </a:rPr>
              <a:t>نيتشان عوض نشده است.</a:t>
            </a:r>
            <a:r>
              <a:rPr lang="ar-SA" sz="2800" dirty="0" smtClean="0">
                <a:cs typeface="B Titr" pitchFamily="2" charset="-78"/>
              </a:rPr>
              <a:t> خنده‌ى تاكتيكى، لبخند و روى خوش تاكتيكى، فقط بچه‌ها و كودكان را فريب مي</a:t>
            </a:r>
            <a:r>
              <a:rPr lang="fa-IR" sz="2800" dirty="0" smtClean="0">
                <a:cs typeface="B Titr" pitchFamily="2" charset="-78"/>
              </a:rPr>
              <a:t> </a:t>
            </a:r>
            <a:r>
              <a:rPr lang="ar-SA" sz="2800" dirty="0" smtClean="0">
                <a:cs typeface="B Titr" pitchFamily="2" charset="-78"/>
              </a:rPr>
              <a:t>دهد. </a:t>
            </a:r>
            <a:endParaRPr lang="en-US" sz="2800" dirty="0">
              <a:solidFill>
                <a:srgbClr val="0000FF"/>
              </a:solidFill>
              <a:cs typeface="B Titr"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pic>
        <p:nvPicPr>
          <p:cNvPr id="16" name="Picture 15" descr="آرم نور هدایت.jpg"/>
          <p:cNvPicPr>
            <a:picLocks noChangeAspect="1"/>
          </p:cNvPicPr>
          <p:nvPr/>
        </p:nvPicPr>
        <p:blipFill>
          <a:blip r:embed="rId7" cstate="print"/>
          <a:stretch>
            <a:fillRect/>
          </a:stretch>
        </p:blipFill>
        <p:spPr>
          <a:xfrm>
            <a:off x="381000" y="1752600"/>
            <a:ext cx="609600" cy="561864"/>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609600" y="3276600"/>
            <a:ext cx="8001000" cy="2800767"/>
          </a:xfrm>
          <a:prstGeom prst="rect">
            <a:avLst/>
          </a:prstGeom>
        </p:spPr>
        <p:txBody>
          <a:bodyPr wrap="square">
            <a:spAutoFit/>
          </a:bodyPr>
          <a:lstStyle/>
          <a:p>
            <a:pPr algn="r" rtl="1"/>
            <a:r>
              <a:rPr lang="ar-SA" sz="2400" dirty="0" smtClean="0">
                <a:solidFill>
                  <a:srgbClr val="FF0000"/>
                </a:solidFill>
                <a:cs typeface="B Titr" pitchFamily="2" charset="-78"/>
              </a:rPr>
              <a:t>يك ملت بزرگ با اين تجربه</a:t>
            </a:r>
            <a:r>
              <a:rPr lang="ar-SA" sz="2400" dirty="0" smtClean="0">
                <a:cs typeface="B Titr" pitchFamily="2" charset="-78"/>
              </a:rPr>
              <a:t>، و </a:t>
            </a:r>
            <a:r>
              <a:rPr lang="ar-SA" sz="2400" dirty="0" smtClean="0">
                <a:solidFill>
                  <a:srgbClr val="FF0000"/>
                </a:solidFill>
                <a:cs typeface="B Titr" pitchFamily="2" charset="-78"/>
              </a:rPr>
              <a:t>مسئولين</a:t>
            </a:r>
            <a:r>
              <a:rPr lang="ar-SA" sz="2400" dirty="0" smtClean="0">
                <a:cs typeface="B Titr" pitchFamily="2" charset="-78"/>
              </a:rPr>
              <a:t> برگزيده‌ى يك چنين ملتى، اگر فريب بخورند، خيلى بايد ساده‌لوح باشند؛ </a:t>
            </a:r>
            <a:r>
              <a:rPr lang="ar-SA" sz="2400" dirty="0" smtClean="0">
                <a:solidFill>
                  <a:srgbClr val="0000FF"/>
                </a:solidFill>
                <a:cs typeface="B Titr" pitchFamily="2" charset="-78"/>
              </a:rPr>
              <a:t>يا بايد ساده‌لوح باشند</a:t>
            </a:r>
            <a:r>
              <a:rPr lang="ar-SA" sz="2400" dirty="0" smtClean="0">
                <a:cs typeface="B Titr" pitchFamily="2" charset="-78"/>
              </a:rPr>
              <a:t>، </a:t>
            </a:r>
            <a:r>
              <a:rPr lang="ar-SA" sz="2400" dirty="0" smtClean="0">
                <a:solidFill>
                  <a:srgbClr val="0000FF"/>
                </a:solidFill>
                <a:cs typeface="B Titr" pitchFamily="2" charset="-78"/>
              </a:rPr>
              <a:t>يا بايد غرق در هوى‌ و هوس باشند</a:t>
            </a:r>
            <a:r>
              <a:rPr lang="ar-SA" sz="2400" dirty="0" smtClean="0">
                <a:cs typeface="B Titr" pitchFamily="2" charset="-78"/>
              </a:rPr>
              <a:t>؛ </a:t>
            </a:r>
            <a:r>
              <a:rPr lang="ar-SA" sz="2400" dirty="0" smtClean="0">
                <a:solidFill>
                  <a:srgbClr val="0000FF"/>
                </a:solidFill>
                <a:cs typeface="B Titr" pitchFamily="2" charset="-78"/>
              </a:rPr>
              <a:t>دنبال زندگى راحت و خوش و همراه با عافيت باشند</a:t>
            </a:r>
            <a:r>
              <a:rPr lang="ar-SA" sz="2400" dirty="0" smtClean="0">
                <a:cs typeface="B Titr" pitchFamily="2" charset="-78"/>
              </a:rPr>
              <a:t>؛ </a:t>
            </a:r>
            <a:r>
              <a:rPr lang="ar-SA" sz="2400" dirty="0" smtClean="0">
                <a:solidFill>
                  <a:srgbClr val="FF0000"/>
                </a:solidFill>
                <a:cs typeface="B Titr" pitchFamily="2" charset="-78"/>
              </a:rPr>
              <a:t>بخواهند با دشمن بسازند</a:t>
            </a:r>
            <a:r>
              <a:rPr lang="ar-SA" sz="2400" dirty="0" smtClean="0">
                <a:cs typeface="B Titr" pitchFamily="2" charset="-78"/>
              </a:rPr>
              <a:t>.</a:t>
            </a:r>
            <a:endParaRPr lang="fa-IR" sz="2400" dirty="0" smtClean="0">
              <a:cs typeface="B Titr" pitchFamily="2" charset="-78"/>
            </a:endParaRPr>
          </a:p>
          <a:p>
            <a:pPr algn="r" rtl="1"/>
            <a:r>
              <a:rPr lang="ar-SA" sz="2400" dirty="0" smtClean="0">
                <a:cs typeface="B Titr" pitchFamily="2" charset="-78"/>
              </a:rPr>
              <a:t> والّا </a:t>
            </a:r>
            <a:r>
              <a:rPr lang="ar-SA" sz="2400" dirty="0" smtClean="0">
                <a:solidFill>
                  <a:srgbClr val="7030A0"/>
                </a:solidFill>
                <a:cs typeface="B Titr" pitchFamily="2" charset="-78"/>
              </a:rPr>
              <a:t>اگر مسئولين كشور باهوش باشند</a:t>
            </a:r>
            <a:r>
              <a:rPr lang="ar-SA" sz="2400" dirty="0" smtClean="0">
                <a:cs typeface="B Titr" pitchFamily="2" charset="-78"/>
              </a:rPr>
              <a:t>، </a:t>
            </a:r>
            <a:r>
              <a:rPr lang="ar-SA" sz="2400" dirty="0" smtClean="0">
                <a:solidFill>
                  <a:srgbClr val="7030A0"/>
                </a:solidFill>
                <a:cs typeface="B Titr" pitchFamily="2" charset="-78"/>
              </a:rPr>
              <a:t>دقيق باشند</a:t>
            </a:r>
            <a:r>
              <a:rPr lang="ar-SA" sz="2400" dirty="0" smtClean="0">
                <a:cs typeface="B Titr" pitchFamily="2" charset="-78"/>
              </a:rPr>
              <a:t>، </a:t>
            </a:r>
            <a:r>
              <a:rPr lang="ar-SA" sz="2400" dirty="0" smtClean="0">
                <a:solidFill>
                  <a:srgbClr val="7030A0"/>
                </a:solidFill>
                <a:cs typeface="B Titr" pitchFamily="2" charset="-78"/>
              </a:rPr>
              <a:t>مجرب باشند</a:t>
            </a:r>
            <a:r>
              <a:rPr lang="ar-SA" sz="2400" dirty="0" smtClean="0">
                <a:cs typeface="B Titr" pitchFamily="2" charset="-78"/>
              </a:rPr>
              <a:t>، </a:t>
            </a:r>
            <a:r>
              <a:rPr lang="ar-SA" sz="2400" dirty="0" smtClean="0">
                <a:solidFill>
                  <a:srgbClr val="7030A0"/>
                </a:solidFill>
                <a:cs typeface="B Titr" pitchFamily="2" charset="-78"/>
              </a:rPr>
              <a:t>پخته باشند</a:t>
            </a:r>
            <a:r>
              <a:rPr lang="ar-SA" sz="2400" dirty="0" smtClean="0">
                <a:cs typeface="B Titr" pitchFamily="2" charset="-78"/>
              </a:rPr>
              <a:t>، </a:t>
            </a:r>
            <a:r>
              <a:rPr lang="ar-SA" sz="2400" dirty="0" smtClean="0">
                <a:solidFill>
                  <a:srgbClr val="7030A0"/>
                </a:solidFill>
                <a:cs typeface="B Titr" pitchFamily="2" charset="-78"/>
              </a:rPr>
              <a:t>دل در گرو منافع ملت با همه‌ى وجود داشته باشند</a:t>
            </a:r>
            <a:r>
              <a:rPr lang="ar-SA" sz="2400" dirty="0" smtClean="0">
                <a:cs typeface="B Titr" pitchFamily="2" charset="-78"/>
              </a:rPr>
              <a:t>، </a:t>
            </a:r>
            <a:r>
              <a:rPr lang="ar-SA" sz="2800" dirty="0" smtClean="0">
                <a:cs typeface="B Titr" pitchFamily="2" charset="-78"/>
              </a:rPr>
              <a:t>گول لبخند را نمي</a:t>
            </a:r>
            <a:r>
              <a:rPr lang="fa-IR" sz="2800" dirty="0" smtClean="0">
                <a:cs typeface="B Titr" pitchFamily="2" charset="-78"/>
              </a:rPr>
              <a:t> </a:t>
            </a:r>
            <a:r>
              <a:rPr lang="ar-SA" sz="2800" dirty="0" smtClean="0">
                <a:cs typeface="B Titr" pitchFamily="2" charset="-78"/>
              </a:rPr>
              <a:t>خورند. </a:t>
            </a: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295400" y="5867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19" name="Group 18"/>
          <p:cNvGrpSpPr/>
          <p:nvPr/>
        </p:nvGrpSpPr>
        <p:grpSpPr>
          <a:xfrm>
            <a:off x="1447800" y="159325"/>
            <a:ext cx="2438400" cy="3048000"/>
            <a:chOff x="1447800" y="228600"/>
            <a:chExt cx="2438400" cy="3048000"/>
          </a:xfrm>
        </p:grpSpPr>
        <p:pic>
          <p:nvPicPr>
            <p:cNvPr id="14" name="Picture 13"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5" name="Picture 14"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6" name="Picture 15"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7" name="Picture 16"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8" name="Rectangle 17"/>
          <p:cNvSpPr/>
          <p:nvPr/>
        </p:nvSpPr>
        <p:spPr>
          <a:xfrm>
            <a:off x="-41565" y="3096490"/>
            <a:ext cx="9144000" cy="2923877"/>
          </a:xfrm>
          <a:prstGeom prst="rect">
            <a:avLst/>
          </a:prstGeom>
        </p:spPr>
        <p:txBody>
          <a:bodyPr wrap="square">
            <a:spAutoFit/>
          </a:bodyPr>
          <a:lstStyle/>
          <a:p>
            <a:pPr algn="r" rtl="1"/>
            <a:r>
              <a:rPr lang="ar-SA" sz="1600" dirty="0" smtClean="0">
                <a:cs typeface="B Titr" pitchFamily="2" charset="-78"/>
              </a:rPr>
              <a:t>همين </a:t>
            </a:r>
            <a:r>
              <a:rPr lang="ar-SA" sz="1600" dirty="0" smtClean="0">
                <a:solidFill>
                  <a:srgbClr val="FF0000"/>
                </a:solidFill>
                <a:cs typeface="B Titr" pitchFamily="2" charset="-78"/>
              </a:rPr>
              <a:t>رئيس جمهور جديد آمريكا</a:t>
            </a:r>
            <a:r>
              <a:rPr lang="ar-SA" sz="1600" dirty="0" smtClean="0">
                <a:cs typeface="B Titr" pitchFamily="2" charset="-78"/>
              </a:rPr>
              <a:t>، حرفهاى قشنگى زد؛ به ما هم مكرراً پيغام داد؛ شفاهى، كتبى، كه بيائيد صفحه را عوض كنيم، بيائيد وضع تازه‌اى درست كنيم، بيائيد در حل مشكلات عالم با همديگر همكارى كنيم؛ تا اين حد! ما هم گفتيم پيش‌داورى نكنيم؛ ما به عمل نگاه مي</a:t>
            </a:r>
            <a:r>
              <a:rPr lang="fa-IR" sz="1600" dirty="0" smtClean="0">
                <a:cs typeface="B Titr" pitchFamily="2" charset="-78"/>
              </a:rPr>
              <a:t> </a:t>
            </a:r>
            <a:r>
              <a:rPr lang="ar-SA" sz="1600" dirty="0" smtClean="0">
                <a:cs typeface="B Titr" pitchFamily="2" charset="-78"/>
              </a:rPr>
              <a:t>كنيم. گفتند، مي</a:t>
            </a:r>
            <a:r>
              <a:rPr lang="fa-IR" sz="1600" dirty="0" smtClean="0">
                <a:cs typeface="B Titr" pitchFamily="2" charset="-78"/>
              </a:rPr>
              <a:t> </a:t>
            </a:r>
            <a:r>
              <a:rPr lang="ar-SA" sz="1600" dirty="0" smtClean="0">
                <a:cs typeface="B Titr" pitchFamily="2" charset="-78"/>
              </a:rPr>
              <a:t>خواهيم تغيير ايجاد كنيم. گفتيم خوب، ببينيم تغيير را. </a:t>
            </a:r>
            <a:endParaRPr lang="fa-IR" sz="1600" dirty="0" smtClean="0">
              <a:cs typeface="B Titr" pitchFamily="2" charset="-78"/>
            </a:endParaRPr>
          </a:p>
          <a:p>
            <a:pPr algn="r" rtl="1"/>
            <a:r>
              <a:rPr lang="ar-SA" sz="1600" dirty="0" smtClean="0">
                <a:cs typeface="B Titr" pitchFamily="2" charset="-78"/>
              </a:rPr>
              <a:t>از </a:t>
            </a:r>
            <a:r>
              <a:rPr lang="ar-SA" sz="1600" dirty="0" smtClean="0">
                <a:solidFill>
                  <a:srgbClr val="FF0000"/>
                </a:solidFill>
                <a:cs typeface="B Titr" pitchFamily="2" charset="-78"/>
              </a:rPr>
              <a:t>روز اول فروردين </a:t>
            </a:r>
            <a:r>
              <a:rPr lang="ar-SA" sz="1600" dirty="0" smtClean="0">
                <a:cs typeface="B Titr" pitchFamily="2" charset="-78"/>
              </a:rPr>
              <a:t>كه من در مشهد سخنرانى كردم - </a:t>
            </a:r>
            <a:r>
              <a:rPr lang="ar-SA" sz="1600" dirty="0" smtClean="0">
                <a:solidFill>
                  <a:srgbClr val="FF0000"/>
                </a:solidFill>
                <a:cs typeface="B Titr" pitchFamily="2" charset="-78"/>
              </a:rPr>
              <a:t>گفتم اگر دستكش مخملى روى پنجه‌ى چدنى كشيده باشيد و دستتان را دراز كنيد، ما دستمان را دراز نمي</a:t>
            </a:r>
            <a:r>
              <a:rPr lang="fa-IR" sz="1600" dirty="0" smtClean="0">
                <a:solidFill>
                  <a:srgbClr val="FF0000"/>
                </a:solidFill>
                <a:cs typeface="B Titr" pitchFamily="2" charset="-78"/>
              </a:rPr>
              <a:t> </a:t>
            </a:r>
            <a:r>
              <a:rPr lang="ar-SA" sz="1600" dirty="0" smtClean="0">
                <a:solidFill>
                  <a:srgbClr val="FF0000"/>
                </a:solidFill>
                <a:cs typeface="B Titr" pitchFamily="2" charset="-78"/>
              </a:rPr>
              <a:t>كنيم</a:t>
            </a:r>
            <a:r>
              <a:rPr lang="ar-SA" sz="1600" dirty="0" smtClean="0">
                <a:cs typeface="B Titr" pitchFamily="2" charset="-78"/>
              </a:rPr>
              <a:t>؛ اين هشدار را من آنجا دادم </a:t>
            </a:r>
            <a:r>
              <a:rPr lang="ar-SA" sz="1600" dirty="0" smtClean="0">
                <a:solidFill>
                  <a:srgbClr val="0000FF"/>
                </a:solidFill>
                <a:cs typeface="B Titr" pitchFamily="2" charset="-78"/>
              </a:rPr>
              <a:t>- الان هشت ماه ميگذرد</a:t>
            </a:r>
            <a:r>
              <a:rPr lang="ar-SA" sz="1600" dirty="0" smtClean="0">
                <a:cs typeface="B Titr" pitchFamily="2" charset="-78"/>
              </a:rPr>
              <a:t>. در طول اين هشت ماه، آنچه ما ديديم، برخلاف آن چيزى بود كه اينها به زبان، به‌ظاهر ابراز مي</a:t>
            </a:r>
            <a:r>
              <a:rPr lang="fa-IR" sz="1600" dirty="0" smtClean="0">
                <a:cs typeface="B Titr" pitchFamily="2" charset="-78"/>
              </a:rPr>
              <a:t> </a:t>
            </a:r>
            <a:r>
              <a:rPr lang="ar-SA" sz="1600" dirty="0" smtClean="0">
                <a:cs typeface="B Titr" pitchFamily="2" charset="-78"/>
              </a:rPr>
              <a:t>كنند. صورت قضيه اين است كه بيائيد مذاكره كنيم؛ اما در كنار مذاكره، تهديد؛ كه اگر مذاكره به اين نتيجه‌ى مطلوب نرسد، پس چنين و چنان! اين شد مذاكره؟!</a:t>
            </a:r>
            <a:endParaRPr lang="fa-IR" sz="1600" dirty="0" smtClean="0">
              <a:cs typeface="B Titr" pitchFamily="2" charset="-78"/>
            </a:endParaRPr>
          </a:p>
          <a:p>
            <a:pPr algn="ctr" rtl="1"/>
            <a:r>
              <a:rPr lang="ar-SA" sz="1600" dirty="0" smtClean="0">
                <a:cs typeface="B Titr" pitchFamily="2" charset="-78"/>
              </a:rPr>
              <a:t> </a:t>
            </a:r>
            <a:r>
              <a:rPr lang="ar-SA" sz="2000" dirty="0" smtClean="0">
                <a:solidFill>
                  <a:srgbClr val="0000FF"/>
                </a:solidFill>
                <a:cs typeface="B Titr" pitchFamily="2" charset="-78"/>
              </a:rPr>
              <a:t>اين همان رابطه‌ى گرگ و ميش است كه امام گفت: رابطه‌ى گرگ و ميش را ما نمي</a:t>
            </a:r>
            <a:r>
              <a:rPr lang="fa-IR" sz="2000" dirty="0" smtClean="0">
                <a:solidFill>
                  <a:srgbClr val="0000FF"/>
                </a:solidFill>
                <a:cs typeface="B Titr" pitchFamily="2" charset="-78"/>
              </a:rPr>
              <a:t> </a:t>
            </a:r>
            <a:r>
              <a:rPr lang="ar-SA" sz="2000" dirty="0" smtClean="0">
                <a:solidFill>
                  <a:srgbClr val="0000FF"/>
                </a:solidFill>
                <a:cs typeface="B Titr" pitchFamily="2" charset="-78"/>
              </a:rPr>
              <a:t>خواهيم.</a:t>
            </a:r>
            <a:endParaRPr lang="fa-IR" sz="2000" dirty="0" smtClean="0">
              <a:solidFill>
                <a:srgbClr val="0000FF"/>
              </a:solidFill>
              <a:cs typeface="B Titr" pitchFamily="2" charset="-78"/>
            </a:endParaRPr>
          </a:p>
          <a:p>
            <a:pPr algn="r" rtl="1"/>
            <a:r>
              <a:rPr lang="ar-SA" sz="2000" dirty="0" smtClean="0">
                <a:solidFill>
                  <a:srgbClr val="0000FF"/>
                </a:solidFill>
                <a:cs typeface="B Titr" pitchFamily="2" charset="-78"/>
              </a:rPr>
              <a:t> </a:t>
            </a:r>
            <a:r>
              <a:rPr lang="ar-SA" sz="1600" dirty="0" smtClean="0">
                <a:cs typeface="B Titr" pitchFamily="2" charset="-78"/>
              </a:rPr>
              <a:t>بيائيد بنشينيد با ما سر ميز، مذاكره كنيد بر سر فلان موضوع؛ مثلاً بر سر موضوع هسته‌اى، ليكن شرطش اين است كه اين مذاكره، به فلان نتيجه‌ى معين برسد! مثلاً دست برداشتنِ كشور از فعاليت هسته‌اى، اگر به اين نتيجه نرسد، پس چنين و چنان؛ تهديد</a:t>
            </a:r>
            <a:r>
              <a:rPr lang="en-US" sz="1600" dirty="0" smtClean="0">
                <a:cs typeface="B Titr" pitchFamily="2" charset="-78"/>
              </a:rPr>
              <a:t>.</a:t>
            </a:r>
            <a:br>
              <a:rPr lang="en-US" sz="1600" dirty="0" smtClean="0">
                <a:cs typeface="B Titr" pitchFamily="2" charset="-78"/>
              </a:rPr>
            </a:br>
            <a:endParaRPr lang="en-US" sz="1600" dirty="0">
              <a:cs typeface="B Titr"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8"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14"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381000" y="3061860"/>
            <a:ext cx="8458200" cy="3600986"/>
          </a:xfrm>
          <a:prstGeom prst="rect">
            <a:avLst/>
          </a:prstGeom>
        </p:spPr>
        <p:txBody>
          <a:bodyPr wrap="square">
            <a:spAutoFit/>
          </a:bodyPr>
          <a:lstStyle/>
          <a:p>
            <a:pPr algn="r" rtl="1"/>
            <a:r>
              <a:rPr lang="ar-SA" sz="2000" dirty="0" smtClean="0">
                <a:cs typeface="B Titr" pitchFamily="2" charset="-78"/>
              </a:rPr>
              <a:t>من</a:t>
            </a:r>
            <a:r>
              <a:rPr lang="fa-IR" sz="1400" dirty="0" smtClean="0">
                <a:cs typeface="B Titr" pitchFamily="2" charset="-78"/>
              </a:rPr>
              <a:t>(از آمریکائیها)</a:t>
            </a:r>
            <a:r>
              <a:rPr lang="ar-SA" sz="1400" dirty="0" smtClean="0">
                <a:cs typeface="B Titr" pitchFamily="2" charset="-78"/>
              </a:rPr>
              <a:t> </a:t>
            </a:r>
            <a:r>
              <a:rPr lang="ar-SA" sz="2000" dirty="0" smtClean="0">
                <a:cs typeface="B Titr" pitchFamily="2" charset="-78"/>
              </a:rPr>
              <a:t>تعجب ميكنم. </a:t>
            </a:r>
            <a:r>
              <a:rPr lang="ar-SA" sz="2000" dirty="0" smtClean="0">
                <a:solidFill>
                  <a:srgbClr val="0000FF"/>
                </a:solidFill>
                <a:cs typeface="B Titr" pitchFamily="2" charset="-78"/>
              </a:rPr>
              <a:t>چرا از وضع گذشته عبرت نمي</a:t>
            </a:r>
            <a:r>
              <a:rPr lang="fa-IR" sz="2000" dirty="0" smtClean="0">
                <a:solidFill>
                  <a:srgbClr val="0000FF"/>
                </a:solidFill>
                <a:cs typeface="B Titr" pitchFamily="2" charset="-78"/>
              </a:rPr>
              <a:t> </a:t>
            </a:r>
            <a:r>
              <a:rPr lang="ar-SA" sz="2000" dirty="0" smtClean="0">
                <a:solidFill>
                  <a:srgbClr val="0000FF"/>
                </a:solidFill>
                <a:cs typeface="B Titr" pitchFamily="2" charset="-78"/>
              </a:rPr>
              <a:t>گيرند</a:t>
            </a:r>
            <a:r>
              <a:rPr lang="ar-SA" sz="2000" dirty="0" smtClean="0">
                <a:cs typeface="B Titr" pitchFamily="2" charset="-78"/>
              </a:rPr>
              <a:t>؟</a:t>
            </a:r>
            <a:endParaRPr lang="fa-IR" sz="2000" dirty="0" smtClean="0">
              <a:cs typeface="B Titr" pitchFamily="2" charset="-78"/>
            </a:endParaRPr>
          </a:p>
          <a:p>
            <a:pPr algn="justLow" rtl="1"/>
            <a:r>
              <a:rPr lang="ar-SA" sz="2000" dirty="0" smtClean="0">
                <a:cs typeface="B Titr" pitchFamily="2" charset="-78"/>
              </a:rPr>
              <a:t> چرا حاضر نيستند </a:t>
            </a:r>
            <a:r>
              <a:rPr lang="ar-SA" sz="2000" dirty="0" smtClean="0">
                <a:solidFill>
                  <a:srgbClr val="0000FF"/>
                </a:solidFill>
                <a:cs typeface="B Titr" pitchFamily="2" charset="-78"/>
              </a:rPr>
              <a:t>ملت ما</a:t>
            </a:r>
            <a:r>
              <a:rPr lang="ar-SA" sz="2000" dirty="0" smtClean="0">
                <a:cs typeface="B Titr" pitchFamily="2" charset="-78"/>
              </a:rPr>
              <a:t> را بشناسند؟ مگر نمي</a:t>
            </a:r>
            <a:r>
              <a:rPr lang="fa-IR" sz="2000" dirty="0" smtClean="0">
                <a:cs typeface="B Titr" pitchFamily="2" charset="-78"/>
              </a:rPr>
              <a:t> </a:t>
            </a:r>
            <a:r>
              <a:rPr lang="ar-SA" sz="2000" dirty="0" smtClean="0">
                <a:cs typeface="B Titr" pitchFamily="2" charset="-78"/>
              </a:rPr>
              <a:t>دانند كه اين ملت، ملتى است كه در روزى كه دو ابرقدرت در اين دنيا بودند كه تقريباً در همه‌ى موضوعات با هم مخالف بودند، جز در دشمنى با جمهورى اسلامى - فقط در دشمنى با جمهورى اسلامى اين دو ابرقدرت: ابرقدرت آمريكا و شوروى سابق، با هم متحد بودند - ايستاد و هر دو ابرقدرت را به زانو درآورد. </a:t>
            </a:r>
            <a:endParaRPr lang="fa-IR" sz="2000" dirty="0" smtClean="0">
              <a:cs typeface="B Titr" pitchFamily="2" charset="-78"/>
            </a:endParaRPr>
          </a:p>
          <a:p>
            <a:pPr algn="justLow" rtl="1"/>
            <a:r>
              <a:rPr lang="ar-SA" sz="2000" dirty="0" smtClean="0">
                <a:solidFill>
                  <a:srgbClr val="FF0000"/>
                </a:solidFill>
                <a:cs typeface="B Titr" pitchFamily="2" charset="-78"/>
              </a:rPr>
              <a:t>چرا شما عبرت نمي</a:t>
            </a:r>
            <a:r>
              <a:rPr lang="fa-IR" sz="2000" dirty="0" smtClean="0">
                <a:solidFill>
                  <a:srgbClr val="FF0000"/>
                </a:solidFill>
                <a:cs typeface="B Titr" pitchFamily="2" charset="-78"/>
              </a:rPr>
              <a:t> </a:t>
            </a:r>
            <a:r>
              <a:rPr lang="ar-SA" sz="2000" dirty="0" smtClean="0">
                <a:solidFill>
                  <a:srgbClr val="FF0000"/>
                </a:solidFill>
                <a:cs typeface="B Titr" pitchFamily="2" charset="-78"/>
              </a:rPr>
              <a:t>گيريد؟ </a:t>
            </a:r>
            <a:r>
              <a:rPr lang="ar-SA" sz="2000" dirty="0" smtClean="0">
                <a:solidFill>
                  <a:srgbClr val="7030A0"/>
                </a:solidFill>
                <a:cs typeface="B Titr" pitchFamily="2" charset="-78"/>
              </a:rPr>
              <a:t>امروز شما قدرت آن روز را هم نداري</a:t>
            </a:r>
            <a:r>
              <a:rPr lang="fa-IR" sz="2000" dirty="0" smtClean="0">
                <a:solidFill>
                  <a:srgbClr val="7030A0"/>
                </a:solidFill>
                <a:cs typeface="B Titr" pitchFamily="2" charset="-78"/>
              </a:rPr>
              <a:t>د.</a:t>
            </a:r>
            <a:r>
              <a:rPr lang="ar-SA" sz="2000" dirty="0" smtClean="0">
                <a:cs typeface="B Titr" pitchFamily="2" charset="-78"/>
              </a:rPr>
              <a:t>جمهورى اسلامى امروز چندين برابر قدرتمندتر از آن روز است، باز با اين زبانها حرف مي</a:t>
            </a:r>
            <a:r>
              <a:rPr lang="fa-IR" sz="2000" dirty="0" smtClean="0">
                <a:cs typeface="B Titr" pitchFamily="2" charset="-78"/>
              </a:rPr>
              <a:t> زن</a:t>
            </a:r>
            <a:r>
              <a:rPr lang="ar-SA" sz="2000" dirty="0" smtClean="0">
                <a:cs typeface="B Titr" pitchFamily="2" charset="-78"/>
              </a:rPr>
              <a:t>يد؟ </a:t>
            </a:r>
            <a:r>
              <a:rPr lang="ar-SA" sz="2000" dirty="0" smtClean="0">
                <a:solidFill>
                  <a:srgbClr val="FF0000"/>
                </a:solidFill>
                <a:cs typeface="B Titr" pitchFamily="2" charset="-78"/>
              </a:rPr>
              <a:t>استكبار يعنى اين. </a:t>
            </a:r>
            <a:endParaRPr lang="fa-IR" sz="2000" dirty="0" smtClean="0">
              <a:solidFill>
                <a:srgbClr val="FF0000"/>
              </a:solidFill>
              <a:cs typeface="B Titr" pitchFamily="2" charset="-78"/>
            </a:endParaRPr>
          </a:p>
          <a:p>
            <a:pPr algn="justLow" rtl="1"/>
            <a:r>
              <a:rPr lang="ar-SA" sz="2000" dirty="0" smtClean="0">
                <a:solidFill>
                  <a:srgbClr val="FF0000"/>
                </a:solidFill>
                <a:cs typeface="B Titr" pitchFamily="2" charset="-78"/>
              </a:rPr>
              <a:t>از موضع تكبر حرف زدن با يك ملت</a:t>
            </a:r>
            <a:r>
              <a:rPr lang="ar-SA" sz="2000" dirty="0" smtClean="0">
                <a:cs typeface="B Titr" pitchFamily="2" charset="-78"/>
              </a:rPr>
              <a:t>، كار را با </a:t>
            </a:r>
            <a:r>
              <a:rPr lang="ar-SA" sz="2000" dirty="0" smtClean="0">
                <a:solidFill>
                  <a:srgbClr val="FF0000"/>
                </a:solidFill>
                <a:cs typeface="B Titr" pitchFamily="2" charset="-78"/>
              </a:rPr>
              <a:t>تهديد</a:t>
            </a:r>
            <a:r>
              <a:rPr lang="ar-SA" sz="2000" dirty="0" smtClean="0">
                <a:cs typeface="B Titr" pitchFamily="2" charset="-78"/>
              </a:rPr>
              <a:t> پيش بردن؛ اگر چنين نكنيد، چنان خواهد شد.</a:t>
            </a:r>
            <a:endParaRPr lang="fa-IR" sz="2000" dirty="0" smtClean="0">
              <a:cs typeface="B Titr" pitchFamily="2" charset="-78"/>
            </a:endParaRPr>
          </a:p>
          <a:p>
            <a:pPr algn="ctr" rtl="1"/>
            <a:r>
              <a:rPr lang="ar-SA" sz="2000" dirty="0" smtClean="0">
                <a:cs typeface="B Titr" pitchFamily="2" charset="-78"/>
              </a:rPr>
              <a:t> </a:t>
            </a:r>
            <a:r>
              <a:rPr lang="ar-SA" sz="2400" dirty="0" smtClean="0">
                <a:solidFill>
                  <a:srgbClr val="FF0000"/>
                </a:solidFill>
                <a:cs typeface="B Titr" pitchFamily="2" charset="-78"/>
              </a:rPr>
              <a:t>ملت ما هم ميگويد كه ما مى‌ايستيم</a:t>
            </a:r>
            <a:r>
              <a:rPr lang="en-US" sz="2400" dirty="0" smtClean="0">
                <a:solidFill>
                  <a:srgbClr val="FF0000"/>
                </a:solidFill>
                <a:cs typeface="B Titr" pitchFamily="2" charset="-78"/>
              </a:rPr>
              <a:t>.</a:t>
            </a:r>
            <a:r>
              <a:rPr lang="fa-IR" sz="2400" dirty="0" smtClean="0">
                <a:solidFill>
                  <a:srgbClr val="FF0000"/>
                </a:solidFill>
                <a:cs typeface="B Titr" pitchFamily="2" charset="-78"/>
              </a:rPr>
              <a:t>   </a:t>
            </a:r>
            <a:r>
              <a:rPr lang="en-US" sz="2800" dirty="0" smtClean="0">
                <a:cs typeface="B Titr" pitchFamily="2" charset="-78"/>
              </a:rPr>
              <a:t/>
            </a:r>
            <a:br>
              <a:rPr lang="en-US" sz="2800" dirty="0" smtClean="0">
                <a:cs typeface="B Titr" pitchFamily="2" charset="-78"/>
              </a:rPr>
            </a:b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447800" y="6324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491835" y="3096890"/>
            <a:ext cx="7924800" cy="3539430"/>
          </a:xfrm>
          <a:prstGeom prst="rect">
            <a:avLst/>
          </a:prstGeom>
        </p:spPr>
        <p:txBody>
          <a:bodyPr wrap="square">
            <a:spAutoFit/>
          </a:bodyPr>
          <a:lstStyle/>
          <a:p>
            <a:pPr algn="r" rtl="1"/>
            <a:r>
              <a:rPr lang="ar-SA" sz="2800" dirty="0" smtClean="0">
                <a:cs typeface="B Titr" pitchFamily="2" charset="-78"/>
              </a:rPr>
              <a:t>آنچه كه </a:t>
            </a:r>
            <a:r>
              <a:rPr lang="ar-SA" sz="2800" dirty="0" smtClean="0">
                <a:solidFill>
                  <a:srgbClr val="FF0000"/>
                </a:solidFill>
                <a:cs typeface="B Titr" pitchFamily="2" charset="-78"/>
              </a:rPr>
              <a:t>جمهورى اسلامى </a:t>
            </a:r>
            <a:r>
              <a:rPr lang="ar-SA" sz="2800" dirty="0" smtClean="0">
                <a:cs typeface="B Titr" pitchFamily="2" charset="-78"/>
              </a:rPr>
              <a:t>ميخواهد، بيش از حق معقول خودش نيست</a:t>
            </a:r>
            <a:r>
              <a:rPr lang="en-US" sz="2800" dirty="0" smtClean="0">
                <a:cs typeface="B Titr" pitchFamily="2" charset="-78"/>
              </a:rPr>
              <a:t>. </a:t>
            </a:r>
            <a:endParaRPr lang="fa-IR" sz="2800" dirty="0" smtClean="0">
              <a:cs typeface="B Titr" pitchFamily="2" charset="-78"/>
            </a:endParaRPr>
          </a:p>
          <a:p>
            <a:pPr algn="r" rtl="1"/>
            <a:r>
              <a:rPr lang="ar-SA" sz="2800" dirty="0" smtClean="0">
                <a:cs typeface="B Titr" pitchFamily="2" charset="-78"/>
              </a:rPr>
              <a:t>جمهورى اسلامى دنبال </a:t>
            </a:r>
            <a:r>
              <a:rPr lang="ar-SA" sz="2800" dirty="0" smtClean="0">
                <a:solidFill>
                  <a:srgbClr val="0000FF"/>
                </a:solidFill>
                <a:cs typeface="B Titr" pitchFamily="2" charset="-78"/>
              </a:rPr>
              <a:t>استقلال</a:t>
            </a:r>
            <a:r>
              <a:rPr lang="ar-SA" sz="2800" dirty="0" smtClean="0">
                <a:cs typeface="B Titr" pitchFamily="2" charset="-78"/>
              </a:rPr>
              <a:t> خودش است، دنبال </a:t>
            </a:r>
            <a:r>
              <a:rPr lang="ar-SA" sz="2800" dirty="0" smtClean="0">
                <a:solidFill>
                  <a:srgbClr val="0000FF"/>
                </a:solidFill>
                <a:cs typeface="B Titr" pitchFamily="2" charset="-78"/>
              </a:rPr>
              <a:t>آزادى </a:t>
            </a:r>
            <a:r>
              <a:rPr lang="ar-SA" sz="2800" dirty="0" smtClean="0">
                <a:cs typeface="B Titr" pitchFamily="2" charset="-78"/>
              </a:rPr>
              <a:t>خودش است، دنبال </a:t>
            </a:r>
            <a:r>
              <a:rPr lang="ar-SA" sz="2800" dirty="0" smtClean="0">
                <a:solidFill>
                  <a:srgbClr val="0000FF"/>
                </a:solidFill>
                <a:cs typeface="B Titr" pitchFamily="2" charset="-78"/>
              </a:rPr>
              <a:t>منافع ملى </a:t>
            </a:r>
            <a:r>
              <a:rPr lang="ar-SA" sz="2800" dirty="0" smtClean="0">
                <a:cs typeface="B Titr" pitchFamily="2" charset="-78"/>
              </a:rPr>
              <a:t>خودش است، دنبال </a:t>
            </a:r>
            <a:r>
              <a:rPr lang="ar-SA" sz="2800" dirty="0" smtClean="0">
                <a:solidFill>
                  <a:srgbClr val="0000FF"/>
                </a:solidFill>
                <a:cs typeface="B Titr" pitchFamily="2" charset="-78"/>
              </a:rPr>
              <a:t>پيشرفت علم و فناورى </a:t>
            </a:r>
            <a:r>
              <a:rPr lang="ar-SA" sz="2800" dirty="0" smtClean="0">
                <a:cs typeface="B Titr" pitchFamily="2" charset="-78"/>
              </a:rPr>
              <a:t>در كشور است؛ </a:t>
            </a:r>
            <a:r>
              <a:rPr lang="ar-SA" sz="2800" dirty="0" smtClean="0">
                <a:solidFill>
                  <a:srgbClr val="FF0000"/>
                </a:solidFill>
                <a:cs typeface="B Titr" pitchFamily="2" charset="-78"/>
              </a:rPr>
              <a:t>اينها حقوق اين ملت است.</a:t>
            </a:r>
            <a:endParaRPr lang="fa-IR" sz="2800" dirty="0" smtClean="0">
              <a:solidFill>
                <a:srgbClr val="FF0000"/>
              </a:solidFill>
              <a:cs typeface="B Titr" pitchFamily="2" charset="-78"/>
            </a:endParaRPr>
          </a:p>
          <a:p>
            <a:pPr algn="r" rtl="1"/>
            <a:r>
              <a:rPr lang="ar-SA" sz="2800" dirty="0" smtClean="0">
                <a:cs typeface="B Titr" pitchFamily="2" charset="-78"/>
              </a:rPr>
              <a:t> </a:t>
            </a:r>
            <a:r>
              <a:rPr lang="ar-SA" sz="2800" dirty="0" smtClean="0">
                <a:solidFill>
                  <a:srgbClr val="7030A0"/>
                </a:solidFill>
                <a:cs typeface="B Titr" pitchFamily="2" charset="-78"/>
              </a:rPr>
              <a:t>به اين حقوق هر كسى تعرض بكند، ملت ايران با همه‌ى وجود در مقابل او قرار خواهد گرفت و او را به زانو درخواهد آورد</a:t>
            </a:r>
            <a:r>
              <a:rPr lang="en-US" sz="2800" dirty="0" smtClean="0">
                <a:solidFill>
                  <a:srgbClr val="7030A0"/>
                </a:solidFill>
                <a:cs typeface="B Titr" pitchFamily="2" charset="-78"/>
              </a:rPr>
              <a:t>.</a:t>
            </a:r>
            <a:r>
              <a:rPr lang="en-US" sz="2800" dirty="0" smtClean="0">
                <a:cs typeface="B Titr" pitchFamily="2" charset="-78"/>
              </a:rPr>
              <a:t/>
            </a:r>
            <a:br>
              <a:rPr lang="en-US" sz="2800" dirty="0" smtClean="0">
                <a:cs typeface="B Titr" pitchFamily="2" charset="-78"/>
              </a:rPr>
            </a:b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3246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207815" y="3054930"/>
            <a:ext cx="8305800" cy="3539430"/>
          </a:xfrm>
          <a:prstGeom prst="rect">
            <a:avLst/>
          </a:prstGeom>
        </p:spPr>
        <p:txBody>
          <a:bodyPr wrap="square">
            <a:spAutoFit/>
          </a:bodyPr>
          <a:lstStyle/>
          <a:p>
            <a:pPr algn="r" rtl="1"/>
            <a:r>
              <a:rPr lang="ar-SA" sz="2800" dirty="0" smtClean="0">
                <a:solidFill>
                  <a:srgbClr val="0000FF"/>
                </a:solidFill>
                <a:cs typeface="B Titr" pitchFamily="2" charset="-78"/>
              </a:rPr>
              <a:t>آن روزى كه آمريكا دست از استكبار بردارد</a:t>
            </a:r>
            <a:r>
              <a:rPr lang="ar-SA" sz="2800" dirty="0" smtClean="0">
                <a:cs typeface="B Titr" pitchFamily="2" charset="-78"/>
              </a:rPr>
              <a:t>، </a:t>
            </a:r>
            <a:endParaRPr lang="fa-IR" sz="2800" dirty="0" smtClean="0">
              <a:cs typeface="B Titr" pitchFamily="2" charset="-78"/>
            </a:endParaRPr>
          </a:p>
          <a:p>
            <a:pPr algn="r" rtl="1"/>
            <a:r>
              <a:rPr lang="ar-SA" sz="2800" dirty="0" smtClean="0">
                <a:cs typeface="B Titr" pitchFamily="2" charset="-78"/>
              </a:rPr>
              <a:t>آن روزى كه از </a:t>
            </a:r>
            <a:r>
              <a:rPr lang="ar-SA" sz="2800" dirty="0" smtClean="0">
                <a:solidFill>
                  <a:srgbClr val="0000FF"/>
                </a:solidFill>
                <a:cs typeface="B Titr" pitchFamily="2" charset="-78"/>
              </a:rPr>
              <a:t>دخالتهاى بيجا در امور ملتها </a:t>
            </a:r>
            <a:r>
              <a:rPr lang="ar-SA" sz="2800" dirty="0" smtClean="0">
                <a:cs typeface="B Titr" pitchFamily="2" charset="-78"/>
              </a:rPr>
              <a:t>دست بردارد، </a:t>
            </a:r>
            <a:r>
              <a:rPr lang="ar-SA" sz="2800" dirty="0" smtClean="0">
                <a:solidFill>
                  <a:srgbClr val="FF0000"/>
                </a:solidFill>
                <a:cs typeface="B Titr" pitchFamily="2" charset="-78"/>
              </a:rPr>
              <a:t>يك دولتى مثل بقيه‌ى دولتهاست</a:t>
            </a:r>
            <a:r>
              <a:rPr lang="ar-SA" sz="2800" dirty="0" smtClean="0">
                <a:cs typeface="B Titr" pitchFamily="2" charset="-78"/>
              </a:rPr>
              <a:t>، </a:t>
            </a:r>
            <a:r>
              <a:rPr lang="ar-SA" sz="2800" dirty="0" smtClean="0">
                <a:solidFill>
                  <a:srgbClr val="7030A0"/>
                </a:solidFill>
                <a:cs typeface="B Titr" pitchFamily="2" charset="-78"/>
              </a:rPr>
              <a:t>براى ما هم دولتى مثل بقيه‌ى دولتها خواهد بود</a:t>
            </a:r>
            <a:r>
              <a:rPr lang="ar-SA" sz="2800" dirty="0" smtClean="0">
                <a:cs typeface="B Titr" pitchFamily="2" charset="-78"/>
              </a:rPr>
              <a:t>؛ اما تا روزى كه آمريكائى‌ها هنوز به طمعِ برگشتن به ايران و تجديد روزگارِ گذشته و عوض كردن تاريخ و به عقب بردن زمان باشند و بخواهند بر كشور ما مسلط بشوند، </a:t>
            </a:r>
            <a:r>
              <a:rPr lang="ar-SA" sz="2800" dirty="0" smtClean="0">
                <a:solidFill>
                  <a:srgbClr val="0000FF"/>
                </a:solidFill>
                <a:cs typeface="B Titr" pitchFamily="2" charset="-78"/>
              </a:rPr>
              <a:t>با هيچ وسيله‌اى نخواهند توانست ملت ما را به عقب‌نشينى وادار كنند</a:t>
            </a:r>
            <a:r>
              <a:rPr lang="ar-SA" sz="2800" dirty="0" smtClean="0">
                <a:cs typeface="B Titr" pitchFamily="2" charset="-78"/>
              </a:rPr>
              <a:t>؛ </a:t>
            </a:r>
            <a:endParaRPr lang="fa-IR" sz="2800" dirty="0" smtClean="0">
              <a:cs typeface="B Titr" pitchFamily="2" charset="-78"/>
            </a:endParaRPr>
          </a:p>
          <a:p>
            <a:pPr algn="ctr" rtl="1"/>
            <a:r>
              <a:rPr lang="ar-SA" sz="2800" dirty="0" smtClean="0">
                <a:solidFill>
                  <a:srgbClr val="FF0000"/>
                </a:solidFill>
                <a:cs typeface="B Titr" pitchFamily="2" charset="-78"/>
              </a:rPr>
              <a:t>اين را بدانند. </a:t>
            </a:r>
            <a:endParaRPr lang="en-US" sz="28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8.jpg"/>
          <p:cNvPicPr>
            <a:picLocks noChangeAspect="1"/>
          </p:cNvPicPr>
          <p:nvPr/>
        </p:nvPicPr>
        <p:blipFill>
          <a:blip r:embed="rId2" cstate="print"/>
          <a:stretch>
            <a:fillRect/>
          </a:stretch>
        </p:blipFill>
        <p:spPr>
          <a:xfrm>
            <a:off x="5715000" y="381000"/>
            <a:ext cx="1116208" cy="822386"/>
          </a:xfrm>
          <a:prstGeom prst="rect">
            <a:avLst/>
          </a:prstGeom>
        </p:spPr>
      </p:pic>
      <p:sp>
        <p:nvSpPr>
          <p:cNvPr id="5" name="Rectangle 3"/>
          <p:cNvSpPr>
            <a:spLocks noChangeArrowheads="1"/>
          </p:cNvSpPr>
          <p:nvPr/>
        </p:nvSpPr>
        <p:spPr bwMode="auto">
          <a:xfrm>
            <a:off x="3429000" y="1219200"/>
            <a:ext cx="5301116" cy="544286"/>
          </a:xfrm>
          <a:prstGeom prst="rect">
            <a:avLst/>
          </a:prstGeom>
          <a:noFill/>
          <a:ln w="3175">
            <a:noFill/>
            <a:miter lim="800000"/>
            <a:headEnd/>
            <a:tailEnd/>
          </a:ln>
        </p:spPr>
        <p:txBody>
          <a:bodyPr lIns="91396" tIns="45700" rIns="91396" bIns="45700" anchor="ctr"/>
          <a:lstStyle/>
          <a:p>
            <a:pPr algn="ctr" defTabSz="912703" rtl="1" eaLnBrk="0" hangingPunct="0">
              <a:lnSpc>
                <a:spcPct val="140000"/>
              </a:lnSpc>
            </a:pPr>
            <a:r>
              <a:rPr lang="ar-SA" altLang="zh-CN" sz="1600" dirty="0">
                <a:solidFill>
                  <a:srgbClr val="CC0000"/>
                </a:solidFill>
                <a:cs typeface="B Titr" pitchFamily="2" charset="-78"/>
              </a:rPr>
              <a:t>فرازهايي از بيانات و رهنمودهاي مقام </a:t>
            </a:r>
            <a:r>
              <a:rPr lang="fa-IR" altLang="zh-CN" sz="1600" dirty="0" smtClean="0">
                <a:solidFill>
                  <a:srgbClr val="CC0000"/>
                </a:solidFill>
                <a:cs typeface="B Titr" pitchFamily="2" charset="-78"/>
              </a:rPr>
              <a:t>عظمای ولایت</a:t>
            </a:r>
          </a:p>
          <a:p>
            <a:pPr algn="ctr" defTabSz="912703" rtl="1" eaLnBrk="0" hangingPunct="0">
              <a:lnSpc>
                <a:spcPct val="140000"/>
              </a:lnSpc>
            </a:pPr>
            <a:r>
              <a:rPr lang="fa-IR" altLang="zh-CN" sz="1600" dirty="0" smtClean="0">
                <a:solidFill>
                  <a:srgbClr val="CC0000"/>
                </a:solidFill>
                <a:cs typeface="B Titr" pitchFamily="2" charset="-78"/>
              </a:rPr>
              <a:t> </a:t>
            </a:r>
            <a:r>
              <a:rPr lang="fa-IR" altLang="zh-CN" sz="2000" dirty="0" smtClean="0">
                <a:solidFill>
                  <a:srgbClr val="CC0000"/>
                </a:solidFill>
                <a:cs typeface="B Titr" pitchFamily="2" charset="-78"/>
              </a:rPr>
              <a:t>حضرت امام خامنه ای</a:t>
            </a:r>
            <a:r>
              <a:rPr lang="fa-IR" altLang="zh-CN" sz="800" dirty="0" smtClean="0">
                <a:solidFill>
                  <a:srgbClr val="CC0000"/>
                </a:solidFill>
                <a:cs typeface="B Titr" pitchFamily="2" charset="-78"/>
              </a:rPr>
              <a:t>(مد </a:t>
            </a:r>
            <a:r>
              <a:rPr lang="fa-IR" altLang="zh-CN" sz="800" dirty="0">
                <a:solidFill>
                  <a:srgbClr val="CC0000"/>
                </a:solidFill>
                <a:cs typeface="B Titr" pitchFamily="2" charset="-78"/>
              </a:rPr>
              <a:t>ظله العالی)</a:t>
            </a:r>
            <a:endParaRPr lang="en-US" sz="2000" dirty="0">
              <a:solidFill>
                <a:schemeClr val="tx2"/>
              </a:solidFill>
              <a:ea typeface="SimSun" pitchFamily="2" charset="-122"/>
              <a:cs typeface="B Titr" pitchFamily="2" charset="-78"/>
            </a:endParaRPr>
          </a:p>
        </p:txBody>
      </p:sp>
      <p:sp>
        <p:nvSpPr>
          <p:cNvPr id="6" name="Rectangle 2"/>
          <p:cNvSpPr txBox="1">
            <a:spLocks noChangeArrowheads="1"/>
          </p:cNvSpPr>
          <p:nvPr/>
        </p:nvSpPr>
        <p:spPr>
          <a:xfrm>
            <a:off x="3810000" y="1905000"/>
            <a:ext cx="5105400" cy="446768"/>
          </a:xfrm>
          <a:prstGeom prst="rect">
            <a:avLst/>
          </a:prstGeom>
          <a:ln>
            <a:noFill/>
          </a:ln>
        </p:spPr>
        <p:txBody>
          <a:bodyPr lIns="91418" tIns="45710" rIns="91418" bIns="45710" anchor="ctr">
            <a:normAutofit/>
          </a:bodyPr>
          <a:lstStyle/>
          <a:p>
            <a:pPr marL="760775" indent="-760775" algn="r" defTabSz="914180" rtl="1">
              <a:defRPr/>
            </a:pPr>
            <a:r>
              <a:rPr lang="ar-SA" altLang="zh-CN" sz="1600" dirty="0" smtClean="0">
                <a:solidFill>
                  <a:srgbClr val="0000FF"/>
                </a:solidFill>
                <a:latin typeface="+mj-lt"/>
                <a:ea typeface="+mj-ea"/>
                <a:cs typeface="B Titr" pitchFamily="2" charset="-78"/>
              </a:rPr>
              <a:t>ديدار</a:t>
            </a:r>
            <a:r>
              <a:rPr lang="fa-IR" altLang="zh-CN" sz="1600" dirty="0" smtClean="0">
                <a:solidFill>
                  <a:srgbClr val="0000FF"/>
                </a:solidFill>
                <a:latin typeface="+mj-lt"/>
                <a:ea typeface="+mj-ea"/>
                <a:cs typeface="B Titr" pitchFamily="2" charset="-78"/>
              </a:rPr>
              <a:t> </a:t>
            </a:r>
            <a:r>
              <a:rPr lang="ar-SA" sz="1600" dirty="0" smtClean="0">
                <a:solidFill>
                  <a:srgbClr val="0000FF"/>
                </a:solidFill>
                <a:cs typeface="B Titr" pitchFamily="2" charset="-78"/>
              </a:rPr>
              <a:t>جوانان، دانشجويان، دانش‌آموزان و خانواده‌هاى معظم شهيدان</a:t>
            </a:r>
            <a:endParaRPr lang="en-US" sz="1400" dirty="0">
              <a:solidFill>
                <a:srgbClr val="0000FF"/>
              </a:solidFill>
              <a:latin typeface="+mj-lt"/>
              <a:ea typeface="+mj-ea"/>
              <a:cs typeface="B Titr" pitchFamily="2" charset="-78"/>
            </a:endParaRPr>
          </a:p>
        </p:txBody>
      </p:sp>
      <p:sp>
        <p:nvSpPr>
          <p:cNvPr id="7" name="Rectangle 4"/>
          <p:cNvSpPr>
            <a:spLocks noChangeArrowheads="1"/>
          </p:cNvSpPr>
          <p:nvPr/>
        </p:nvSpPr>
        <p:spPr bwMode="auto">
          <a:xfrm>
            <a:off x="1371600" y="6248400"/>
            <a:ext cx="1524000" cy="304800"/>
          </a:xfrm>
          <a:prstGeom prst="rect">
            <a:avLst/>
          </a:prstGeom>
          <a:noFill/>
          <a:ln w="9525">
            <a:noFill/>
            <a:miter lim="800000"/>
            <a:headEnd/>
            <a:tailEnd/>
          </a:ln>
        </p:spPr>
        <p:txBody>
          <a:bodyPr lIns="91396" tIns="45700" rIns="91396" bIns="45700" anchor="ctr"/>
          <a:lstStyle/>
          <a:p>
            <a:pPr marL="760775" indent="-760775" algn="r" defTabSz="912703" rtl="1" eaLnBrk="0" hangingPunct="0"/>
            <a:r>
              <a:rPr lang="fa-IR" sz="1400" dirty="0">
                <a:solidFill>
                  <a:srgbClr val="3333FF"/>
                </a:solidFill>
                <a:cs typeface="B Titr" pitchFamily="2" charset="-78"/>
              </a:rPr>
              <a:t>تاریخ :   </a:t>
            </a:r>
            <a:r>
              <a:rPr lang="fa-IR" sz="1400" dirty="0">
                <a:solidFill>
                  <a:srgbClr val="CC0000"/>
                </a:solidFill>
                <a:cs typeface="B Titr" pitchFamily="2" charset="-78"/>
              </a:rPr>
              <a:t> </a:t>
            </a:r>
            <a:r>
              <a:rPr lang="fa-IR" sz="1400" dirty="0" smtClean="0">
                <a:solidFill>
                  <a:srgbClr val="CC0000"/>
                </a:solidFill>
                <a:cs typeface="B Titr" pitchFamily="2" charset="-78"/>
              </a:rPr>
              <a:t>88/8/12</a:t>
            </a:r>
            <a:endParaRPr lang="en-US" sz="1400" dirty="0">
              <a:solidFill>
                <a:srgbClr val="CC0000"/>
              </a:solidFill>
              <a:cs typeface="B Titr" pitchFamily="2" charset="-78"/>
            </a:endParaRPr>
          </a:p>
        </p:txBody>
      </p:sp>
      <p:grpSp>
        <p:nvGrpSpPr>
          <p:cNvPr id="2" name="Group 41"/>
          <p:cNvGrpSpPr/>
          <p:nvPr/>
        </p:nvGrpSpPr>
        <p:grpSpPr>
          <a:xfrm rot="16200000" flipH="1">
            <a:off x="6248398" y="685802"/>
            <a:ext cx="304800" cy="3962396"/>
            <a:chOff x="8763000" y="4259324"/>
            <a:chExt cx="381000" cy="2199280"/>
          </a:xfrm>
        </p:grpSpPr>
        <p:pic>
          <p:nvPicPr>
            <p:cNvPr id="9" name="Picture 8" descr="Note0452.jpg"/>
            <p:cNvPicPr>
              <a:picLocks noChangeAspect="1"/>
            </p:cNvPicPr>
            <p:nvPr/>
          </p:nvPicPr>
          <p:blipFill>
            <a:blip r:embed="rId3" cstate="print"/>
            <a:srcRect l="45381" t="25556" r="42900" b="25555"/>
            <a:stretch>
              <a:fillRect/>
            </a:stretch>
          </p:blipFill>
          <p:spPr>
            <a:xfrm>
              <a:off x="8763000" y="4259324"/>
              <a:ext cx="381000" cy="1143000"/>
            </a:xfrm>
            <a:prstGeom prst="rect">
              <a:avLst/>
            </a:prstGeom>
          </p:spPr>
        </p:pic>
        <p:pic>
          <p:nvPicPr>
            <p:cNvPr id="10" name="Picture 9" descr="Note0452.jpg"/>
            <p:cNvPicPr>
              <a:picLocks noChangeAspect="1"/>
            </p:cNvPicPr>
            <p:nvPr/>
          </p:nvPicPr>
          <p:blipFill>
            <a:blip r:embed="rId3" cstate="print"/>
            <a:srcRect l="45381" t="25556" r="42900" b="25555"/>
            <a:stretch>
              <a:fillRect/>
            </a:stretch>
          </p:blipFill>
          <p:spPr>
            <a:xfrm>
              <a:off x="8763000" y="5315604"/>
              <a:ext cx="381000" cy="1143000"/>
            </a:xfrm>
            <a:prstGeom prst="rect">
              <a:avLst/>
            </a:prstGeom>
          </p:spPr>
        </p:pic>
      </p:grpSp>
      <p:pic>
        <p:nvPicPr>
          <p:cNvPr id="11" name="Picture 10" descr="Note0551.jpg"/>
          <p:cNvPicPr>
            <a:picLocks noChangeAspect="1"/>
          </p:cNvPicPr>
          <p:nvPr/>
        </p:nvPicPr>
        <p:blipFill>
          <a:blip r:embed="rId4" cstate="print"/>
          <a:srcRect l="6212" t="4444" r="71894" b="67210"/>
          <a:stretch>
            <a:fillRect/>
          </a:stretch>
        </p:blipFill>
        <p:spPr>
          <a:xfrm rot="5400000">
            <a:off x="7924800" y="0"/>
            <a:ext cx="1219200" cy="1219200"/>
          </a:xfrm>
          <a:prstGeom prst="rect">
            <a:avLst/>
          </a:prstGeom>
        </p:spPr>
      </p:pic>
      <p:pic>
        <p:nvPicPr>
          <p:cNvPr id="12" name="Picture 11" descr="Note0551.jpg"/>
          <p:cNvPicPr>
            <a:picLocks noChangeAspect="1"/>
          </p:cNvPicPr>
          <p:nvPr/>
        </p:nvPicPr>
        <p:blipFill>
          <a:blip r:embed="rId4" cstate="print"/>
          <a:srcRect l="6212" t="4444" r="71894" b="67210"/>
          <a:stretch>
            <a:fillRect/>
          </a:stretch>
        </p:blipFill>
        <p:spPr>
          <a:xfrm rot="10800000">
            <a:off x="7924800" y="5638800"/>
            <a:ext cx="1219200" cy="1219200"/>
          </a:xfrm>
          <a:prstGeom prst="rect">
            <a:avLst/>
          </a:prstGeom>
        </p:spPr>
      </p:pic>
      <p:pic>
        <p:nvPicPr>
          <p:cNvPr id="13" name="Picture 12" descr="Note0551.jpg"/>
          <p:cNvPicPr>
            <a:picLocks noChangeAspect="1"/>
          </p:cNvPicPr>
          <p:nvPr/>
        </p:nvPicPr>
        <p:blipFill>
          <a:blip r:embed="rId4" cstate="print"/>
          <a:srcRect l="6212" t="4444" r="71894" b="67210"/>
          <a:stretch>
            <a:fillRect/>
          </a:stretch>
        </p:blipFill>
        <p:spPr>
          <a:xfrm rot="16200000">
            <a:off x="0" y="5638800"/>
            <a:ext cx="1219200" cy="1219200"/>
          </a:xfrm>
          <a:prstGeom prst="rect">
            <a:avLst/>
          </a:prstGeom>
        </p:spPr>
      </p:pic>
      <p:grpSp>
        <p:nvGrpSpPr>
          <p:cNvPr id="3" name="Group 13"/>
          <p:cNvGrpSpPr/>
          <p:nvPr/>
        </p:nvGrpSpPr>
        <p:grpSpPr>
          <a:xfrm>
            <a:off x="1447800" y="159325"/>
            <a:ext cx="2438400" cy="3048000"/>
            <a:chOff x="1447800" y="228600"/>
            <a:chExt cx="2438400" cy="3048000"/>
          </a:xfrm>
        </p:grpSpPr>
        <p:pic>
          <p:nvPicPr>
            <p:cNvPr id="15" name="Picture 14" descr="Note0490.jpg"/>
            <p:cNvPicPr>
              <a:picLocks noChangeAspect="1"/>
            </p:cNvPicPr>
            <p:nvPr/>
          </p:nvPicPr>
          <p:blipFill>
            <a:blip r:embed="rId5" cstate="print"/>
            <a:srcRect l="6489" t="5598" r="4835" b="7634"/>
            <a:stretch>
              <a:fillRect/>
            </a:stretch>
          </p:blipFill>
          <p:spPr>
            <a:xfrm rot="5400000">
              <a:off x="1143000" y="533400"/>
              <a:ext cx="3048000" cy="2438400"/>
            </a:xfrm>
            <a:prstGeom prst="rect">
              <a:avLst/>
            </a:prstGeom>
          </p:spPr>
        </p:pic>
        <p:pic>
          <p:nvPicPr>
            <p:cNvPr id="16" name="Picture 15" descr="khamenei-kh-shohada-000.jpg"/>
            <p:cNvPicPr>
              <a:picLocks noChangeAspect="1"/>
            </p:cNvPicPr>
            <p:nvPr/>
          </p:nvPicPr>
          <p:blipFill>
            <a:blip r:embed="rId6" cstate="print"/>
            <a:stretch>
              <a:fillRect/>
            </a:stretch>
          </p:blipFill>
          <p:spPr>
            <a:xfrm>
              <a:off x="1717965" y="533400"/>
              <a:ext cx="1845392" cy="2403765"/>
            </a:xfrm>
            <a:prstGeom prst="rect">
              <a:avLst/>
            </a:prstGeom>
          </p:spPr>
        </p:pic>
      </p:grpSp>
      <p:pic>
        <p:nvPicPr>
          <p:cNvPr id="17" name="Picture 16" descr="آرم نور هدایت.jpg"/>
          <p:cNvPicPr>
            <a:picLocks noChangeAspect="1"/>
          </p:cNvPicPr>
          <p:nvPr/>
        </p:nvPicPr>
        <p:blipFill>
          <a:blip r:embed="rId7" cstate="print"/>
          <a:stretch>
            <a:fillRect/>
          </a:stretch>
        </p:blipFill>
        <p:spPr>
          <a:xfrm>
            <a:off x="457200" y="1676400"/>
            <a:ext cx="685800" cy="632097"/>
          </a:xfrm>
          <a:prstGeom prst="rect">
            <a:avLst/>
          </a:prstGeom>
        </p:spPr>
      </p:pic>
      <p:pic>
        <p:nvPicPr>
          <p:cNvPr id="18" name="Picture 17" descr="Note0551.jpg"/>
          <p:cNvPicPr>
            <a:picLocks noChangeAspect="1"/>
          </p:cNvPicPr>
          <p:nvPr/>
        </p:nvPicPr>
        <p:blipFill>
          <a:blip r:embed="rId4" cstate="print"/>
          <a:srcRect l="6212" t="4444" r="71894" b="67210"/>
          <a:stretch>
            <a:fillRect/>
          </a:stretch>
        </p:blipFill>
        <p:spPr>
          <a:xfrm>
            <a:off x="0" y="0"/>
            <a:ext cx="1219200" cy="1219200"/>
          </a:xfrm>
          <a:prstGeom prst="rect">
            <a:avLst/>
          </a:prstGeom>
        </p:spPr>
      </p:pic>
      <p:sp>
        <p:nvSpPr>
          <p:cNvPr id="19" name="Rectangle 18"/>
          <p:cNvSpPr/>
          <p:nvPr/>
        </p:nvSpPr>
        <p:spPr>
          <a:xfrm>
            <a:off x="138545" y="3104609"/>
            <a:ext cx="8382000" cy="3600986"/>
          </a:xfrm>
          <a:prstGeom prst="rect">
            <a:avLst/>
          </a:prstGeom>
        </p:spPr>
        <p:txBody>
          <a:bodyPr wrap="square">
            <a:spAutoFit/>
          </a:bodyPr>
          <a:lstStyle/>
          <a:p>
            <a:pPr algn="r" rtl="1"/>
            <a:r>
              <a:rPr lang="ar-SA" sz="2400" dirty="0" smtClean="0">
                <a:cs typeface="B Titr" pitchFamily="2" charset="-78"/>
              </a:rPr>
              <a:t>و</a:t>
            </a:r>
            <a:r>
              <a:rPr lang="fa-IR" sz="1600" dirty="0" smtClean="0">
                <a:solidFill>
                  <a:srgbClr val="FF0000"/>
                </a:solidFill>
                <a:cs typeface="B Titr" pitchFamily="2" charset="-78"/>
              </a:rPr>
              <a:t>(آمریکائیها)</a:t>
            </a:r>
            <a:r>
              <a:rPr lang="ar-SA" sz="1600" dirty="0" smtClean="0">
                <a:solidFill>
                  <a:srgbClr val="FF0000"/>
                </a:solidFill>
                <a:cs typeface="B Titr" pitchFamily="2" charset="-78"/>
              </a:rPr>
              <a:t> </a:t>
            </a:r>
            <a:r>
              <a:rPr lang="ar-SA" sz="2400" dirty="0" smtClean="0">
                <a:cs typeface="B Titr" pitchFamily="2" charset="-78"/>
              </a:rPr>
              <a:t>به اين غائله‌هائى هم كه بعد از انتخابات پيش آمد، </a:t>
            </a:r>
            <a:r>
              <a:rPr lang="ar-SA" sz="2400" dirty="0" smtClean="0">
                <a:solidFill>
                  <a:srgbClr val="FF0000"/>
                </a:solidFill>
                <a:cs typeface="B Titr" pitchFamily="2" charset="-78"/>
              </a:rPr>
              <a:t>دل خوش نكنند</a:t>
            </a:r>
            <a:r>
              <a:rPr lang="ar-SA" sz="2400" dirty="0" smtClean="0">
                <a:cs typeface="B Titr" pitchFamily="2" charset="-78"/>
              </a:rPr>
              <a:t>؛</a:t>
            </a:r>
            <a:endParaRPr lang="fa-IR" sz="2400" dirty="0" smtClean="0">
              <a:cs typeface="B Titr" pitchFamily="2" charset="-78"/>
            </a:endParaRPr>
          </a:p>
          <a:p>
            <a:pPr algn="r" rtl="1"/>
            <a:r>
              <a:rPr lang="ar-SA" sz="2400" dirty="0" smtClean="0">
                <a:cs typeface="B Titr" pitchFamily="2" charset="-78"/>
              </a:rPr>
              <a:t> </a:t>
            </a:r>
            <a:r>
              <a:rPr lang="ar-SA" sz="2400" dirty="0" smtClean="0">
                <a:solidFill>
                  <a:srgbClr val="0000FF"/>
                </a:solidFill>
                <a:cs typeface="B Titr" pitchFamily="2" charset="-78"/>
              </a:rPr>
              <a:t>جمهورى اسلامى قوى‌تر</a:t>
            </a:r>
            <a:r>
              <a:rPr lang="ar-SA" sz="2400" dirty="0" smtClean="0">
                <a:cs typeface="B Titr" pitchFamily="2" charset="-78"/>
              </a:rPr>
              <a:t> از اين حرفهاست، </a:t>
            </a:r>
            <a:r>
              <a:rPr lang="ar-SA" sz="2400" dirty="0" smtClean="0">
                <a:solidFill>
                  <a:srgbClr val="0000FF"/>
                </a:solidFill>
                <a:cs typeface="B Titr" pitchFamily="2" charset="-78"/>
              </a:rPr>
              <a:t>عميق‌تر</a:t>
            </a:r>
            <a:r>
              <a:rPr lang="ar-SA" sz="2400" dirty="0" smtClean="0">
                <a:cs typeface="B Titr" pitchFamily="2" charset="-78"/>
              </a:rPr>
              <a:t> از اين حرفهاست، </a:t>
            </a:r>
            <a:r>
              <a:rPr lang="ar-SA" sz="2400" dirty="0" smtClean="0">
                <a:solidFill>
                  <a:srgbClr val="0000FF"/>
                </a:solidFill>
                <a:cs typeface="B Titr" pitchFamily="2" charset="-78"/>
              </a:rPr>
              <a:t>ريشه‌دارتر</a:t>
            </a:r>
            <a:r>
              <a:rPr lang="ar-SA" sz="2400" dirty="0" smtClean="0">
                <a:cs typeface="B Titr" pitchFamily="2" charset="-78"/>
              </a:rPr>
              <a:t> از اين حرفهاست. جمهورى اسلامى </a:t>
            </a:r>
            <a:r>
              <a:rPr lang="ar-SA" sz="2400" dirty="0" smtClean="0">
                <a:solidFill>
                  <a:srgbClr val="0000FF"/>
                </a:solidFill>
                <a:cs typeface="B Titr" pitchFamily="2" charset="-78"/>
              </a:rPr>
              <a:t>با حوادث بسيار سخت‌ترى هم مواجه شده</a:t>
            </a:r>
            <a:r>
              <a:rPr lang="ar-SA" sz="2400" dirty="0" smtClean="0">
                <a:cs typeface="B Titr" pitchFamily="2" charset="-78"/>
              </a:rPr>
              <a:t>، كه بر همه‌ى اينها </a:t>
            </a:r>
            <a:r>
              <a:rPr lang="ar-SA" sz="2400" dirty="0" smtClean="0">
                <a:solidFill>
                  <a:srgbClr val="FF0000"/>
                </a:solidFill>
                <a:cs typeface="B Titr" pitchFamily="2" charset="-78"/>
              </a:rPr>
              <a:t>فائق آمده</a:t>
            </a:r>
            <a:r>
              <a:rPr lang="ar-SA" sz="2400" dirty="0" smtClean="0">
                <a:cs typeface="B Titr" pitchFamily="2" charset="-78"/>
              </a:rPr>
              <a:t>؛ </a:t>
            </a:r>
            <a:r>
              <a:rPr lang="ar-SA" sz="2400" dirty="0" smtClean="0">
                <a:solidFill>
                  <a:srgbClr val="7030A0"/>
                </a:solidFill>
                <a:cs typeface="B Titr" pitchFamily="2" charset="-78"/>
              </a:rPr>
              <a:t>حالا چهار نفر آدمهائى كه يا ساده‌لوح</a:t>
            </a:r>
            <a:r>
              <a:rPr lang="en-US" sz="2400" dirty="0" smtClean="0">
                <a:solidFill>
                  <a:srgbClr val="7030A0"/>
                </a:solidFill>
                <a:cs typeface="B Titr" pitchFamily="2" charset="-78"/>
              </a:rPr>
              <a:t> - </a:t>
            </a:r>
            <a:r>
              <a:rPr lang="ar-SA" sz="2400" dirty="0" smtClean="0">
                <a:solidFill>
                  <a:srgbClr val="7030A0"/>
                </a:solidFill>
                <a:cs typeface="B Titr" pitchFamily="2" charset="-78"/>
              </a:rPr>
              <a:t>حالا هرچه و با هر انگيزه‌اى؛ قضاوت نكنيم - هستند، يا با نيت بد و خباثت‌آلود، يا با نيت نه آنچنان بد، اما همراه با ساده‌لوحى و بد فهميدن قضايا، با جمهورى اسلامى مواجه شده‌اند</a:t>
            </a:r>
            <a:r>
              <a:rPr lang="ar-SA" sz="2400" dirty="0" smtClean="0">
                <a:cs typeface="B Titr" pitchFamily="2" charset="-78"/>
              </a:rPr>
              <a:t>، اينها نمي</a:t>
            </a:r>
            <a:r>
              <a:rPr lang="fa-IR" sz="2400" dirty="0" smtClean="0">
                <a:cs typeface="B Titr" pitchFamily="2" charset="-78"/>
              </a:rPr>
              <a:t> </a:t>
            </a:r>
            <a:r>
              <a:rPr lang="ar-SA" sz="2400" dirty="0" smtClean="0">
                <a:cs typeface="B Titr" pitchFamily="2" charset="-78"/>
              </a:rPr>
              <a:t>توانند براى آمريكا در كشور ما </a:t>
            </a:r>
            <a:r>
              <a:rPr lang="ar-SA" sz="2400" dirty="0" smtClean="0">
                <a:solidFill>
                  <a:srgbClr val="FF0000"/>
                </a:solidFill>
                <a:cs typeface="B Titr" pitchFamily="2" charset="-78"/>
              </a:rPr>
              <a:t>فرش قرمز </a:t>
            </a:r>
            <a:r>
              <a:rPr lang="ar-SA" sz="2400" dirty="0" smtClean="0">
                <a:cs typeface="B Titr" pitchFamily="2" charset="-78"/>
              </a:rPr>
              <a:t>پهن كنند؛ اين را بدانند: </a:t>
            </a:r>
            <a:r>
              <a:rPr lang="ar-SA" sz="2400" dirty="0" smtClean="0">
                <a:solidFill>
                  <a:srgbClr val="0000FF"/>
                </a:solidFill>
                <a:cs typeface="B Titr" pitchFamily="2" charset="-78"/>
              </a:rPr>
              <a:t>ملت ايران ايستاده است</a:t>
            </a:r>
            <a:r>
              <a:rPr lang="en-US" sz="2400" dirty="0" smtClean="0">
                <a:cs typeface="B Titr" pitchFamily="2" charset="-78"/>
              </a:rPr>
              <a:t>.</a:t>
            </a:r>
            <a:br>
              <a:rPr lang="en-US" sz="2400" dirty="0" smtClean="0">
                <a:cs typeface="B Titr" pitchFamily="2" charset="-78"/>
              </a:rPr>
            </a:b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1894</TotalTime>
  <Words>10010</Words>
  <Application>Microsoft Office PowerPoint</Application>
  <PresentationFormat>On-screen Show (4:3)</PresentationFormat>
  <Paragraphs>1019</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mostafa</dc:creator>
  <cp:lastModifiedBy>shahed</cp:lastModifiedBy>
  <cp:revision>227</cp:revision>
  <dcterms:created xsi:type="dcterms:W3CDTF">2009-11-01T08:20:26Z</dcterms:created>
  <dcterms:modified xsi:type="dcterms:W3CDTF">2013-08-11T03:19:00Z</dcterms:modified>
</cp:coreProperties>
</file>