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0"/>
  </p:notesMasterIdLst>
  <p:sldIdLst>
    <p:sldId id="283"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9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5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4021138" y="0"/>
            <a:ext cx="3076575" cy="512763"/>
          </a:xfrm>
          <a:prstGeom prst="rect">
            <a:avLst/>
          </a:prstGeom>
        </p:spPr>
        <p:txBody>
          <a:bodyPr vert="horz" lIns="91440" tIns="45720" rIns="91440" bIns="45720" rtlCol="0"/>
          <a:lstStyle>
            <a:lvl1pPr algn="l">
              <a:defRPr sz="1200"/>
            </a:lvl1pPr>
          </a:lstStyle>
          <a:p>
            <a:fld id="{B59200C8-EE42-4A01-8EF2-DD19B3B1A2FC}" type="datetimeFigureOut">
              <a:rPr lang="fa-IR" smtClean="0"/>
              <a:t>1439/08/12</a:t>
            </a:fld>
            <a:endParaRPr lang="fa-IR"/>
          </a:p>
        </p:txBody>
      </p:sp>
      <p:sp>
        <p:nvSpPr>
          <p:cNvPr id="4" name="Slide Image Placeholder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l">
              <a:defRPr sz="1200"/>
            </a:lvl1pPr>
          </a:lstStyle>
          <a:p>
            <a:fld id="{D9F5092D-A34E-4304-8B22-66FDE560B933}" type="slidenum">
              <a:rPr lang="fa-IR" smtClean="0"/>
              <a:t>‹#›</a:t>
            </a:fld>
            <a:endParaRPr lang="fa-IR"/>
          </a:p>
        </p:txBody>
      </p:sp>
    </p:spTree>
    <p:extLst>
      <p:ext uri="{BB962C8B-B14F-4D97-AF65-F5344CB8AC3E}">
        <p14:creationId xmlns:p14="http://schemas.microsoft.com/office/powerpoint/2010/main" val="4015761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E2818B77-6B0B-4EAF-9593-C55F7F535AAE}" type="datetimeFigureOut">
              <a:rPr lang="fa-IR" smtClean="0"/>
              <a:t>1439/08/12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2818B77-6B0B-4EAF-9593-C55F7F535AAE}" type="datetimeFigureOut">
              <a:rPr lang="fa-IR" smtClean="0"/>
              <a:t>1439/08/12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2818B77-6B0B-4EAF-9593-C55F7F535AAE}" type="datetimeFigureOut">
              <a:rPr lang="fa-IR" smtClean="0"/>
              <a:t>1439/08/12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E2818B77-6B0B-4EAF-9593-C55F7F535AAE}" type="datetimeFigureOut">
              <a:rPr lang="fa-IR" smtClean="0"/>
              <a:t>1439/08/12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818B77-6B0B-4EAF-9593-C55F7F535AAE}" type="datetimeFigureOut">
              <a:rPr lang="fa-IR" smtClean="0"/>
              <a:t>1439/08/12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E2818B77-6B0B-4EAF-9593-C55F7F535AAE}" type="datetimeFigureOut">
              <a:rPr lang="fa-IR" smtClean="0"/>
              <a:t>1439/08/12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E2818B77-6B0B-4EAF-9593-C55F7F535AAE}" type="datetimeFigureOut">
              <a:rPr lang="fa-IR" smtClean="0"/>
              <a:t>1439/08/12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E2818B77-6B0B-4EAF-9593-C55F7F535AAE}" type="datetimeFigureOut">
              <a:rPr lang="fa-IR" smtClean="0"/>
              <a:t>1439/08/12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18B77-6B0B-4EAF-9593-C55F7F535AAE}" type="datetimeFigureOut">
              <a:rPr lang="fa-IR" smtClean="0"/>
              <a:t>1439/08/12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18B77-6B0B-4EAF-9593-C55F7F535AAE}" type="datetimeFigureOut">
              <a:rPr lang="fa-IR" smtClean="0"/>
              <a:t>1439/08/12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18B77-6B0B-4EAF-9593-C55F7F535AAE}" type="datetimeFigureOut">
              <a:rPr lang="fa-IR" smtClean="0"/>
              <a:t>1439/08/12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49B4EA1-42D9-4B2C-94D2-0D3487CD78EF}"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alpha val="20000"/>
              </a:srgbClr>
            </a:gs>
            <a:gs pos="64999">
              <a:srgbClr val="F0EBD5"/>
            </a:gs>
            <a:gs pos="100000">
              <a:srgbClr val="D1C39F"/>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818B77-6B0B-4EAF-9593-C55F7F535AAE}" type="datetimeFigureOut">
              <a:rPr lang="fa-IR" smtClean="0"/>
              <a:t>1439/08/12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9B4EA1-42D9-4B2C-94D2-0D3487CD78EF}" type="slidenum">
              <a:rPr lang="fa-IR" smtClean="0"/>
              <a:t>‹#›</a:t>
            </a:fld>
            <a:endParaRPr lang="fa-IR"/>
          </a:p>
        </p:txBody>
      </p:sp>
      <p:sp>
        <p:nvSpPr>
          <p:cNvPr id="7" name="TextBox 1"/>
          <p:cNvSpPr txBox="1">
            <a:spLocks noChangeArrowheads="1"/>
          </p:cNvSpPr>
          <p:nvPr userDrawn="1"/>
        </p:nvSpPr>
        <p:spPr bwMode="auto">
          <a:xfrm>
            <a:off x="161925" y="63500"/>
            <a:ext cx="3600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cs typeface="Arial" panose="020B0604020202020204" pitchFamily="34" charset="0"/>
              </a:defRPr>
            </a:lvl1pPr>
            <a:lvl2pPr marL="742950" indent="-285750" algn="r">
              <a:defRPr sz="2400">
                <a:solidFill>
                  <a:schemeClr val="tx1"/>
                </a:solidFill>
                <a:latin typeface="Arial" panose="020B0604020202020204" pitchFamily="34" charset="0"/>
                <a:cs typeface="Arial" panose="020B0604020202020204" pitchFamily="34" charset="0"/>
              </a:defRPr>
            </a:lvl2pPr>
            <a:lvl3pPr marL="1143000" indent="-228600" algn="r">
              <a:defRPr sz="2400">
                <a:solidFill>
                  <a:schemeClr val="tx1"/>
                </a:solidFill>
                <a:latin typeface="Arial" panose="020B0604020202020204" pitchFamily="34" charset="0"/>
                <a:cs typeface="Arial" panose="020B0604020202020204" pitchFamily="34" charset="0"/>
              </a:defRPr>
            </a:lvl3pPr>
            <a:lvl4pPr marL="1600200" indent="-228600" algn="r">
              <a:defRPr sz="2400">
                <a:solidFill>
                  <a:schemeClr val="tx1"/>
                </a:solidFill>
                <a:latin typeface="Arial" panose="020B0604020202020204" pitchFamily="34" charset="0"/>
                <a:cs typeface="Arial" panose="020B0604020202020204" pitchFamily="34" charset="0"/>
              </a:defRPr>
            </a:lvl4pPr>
            <a:lvl5pPr marL="2057400" indent="-228600" algn="r">
              <a:defRPr sz="24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l" rtl="1" eaLnBrk="1" hangingPunct="1">
              <a:defRPr/>
            </a:pPr>
            <a:r>
              <a:rPr lang="fa-IR" altLang="fa-IR" dirty="0" smtClean="0">
                <a:solidFill>
                  <a:srgbClr val="FF0000"/>
                </a:solidFill>
                <a:latin typeface="Tahoma" panose="020B0604030504040204" pitchFamily="34" charset="0"/>
                <a:cs typeface="B Titr" panose="00000700000000000000" pitchFamily="2" charset="-78"/>
              </a:rPr>
              <a:t>بانک پاورپوینت: </a:t>
            </a:r>
            <a:r>
              <a:rPr lang="en-US" altLang="fa-IR" b="1" dirty="0" smtClean="0">
                <a:solidFill>
                  <a:srgbClr val="FF0000"/>
                </a:solidFill>
                <a:latin typeface="Tahoma" panose="020B0604030504040204" pitchFamily="34" charset="0"/>
                <a:cs typeface="B Titr" panose="00000700000000000000" pitchFamily="2" charset="-78"/>
              </a:rPr>
              <a:t>@</a:t>
            </a:r>
            <a:r>
              <a:rPr lang="en-US" altLang="fa-IR" b="1" dirty="0" err="1" smtClean="0">
                <a:solidFill>
                  <a:srgbClr val="FF0000"/>
                </a:solidFill>
                <a:latin typeface="Tahoma" panose="020B0604030504040204" pitchFamily="34" charset="0"/>
                <a:cs typeface="B Titr" panose="00000700000000000000" pitchFamily="2" charset="-78"/>
              </a:rPr>
              <a:t>PptBank</a:t>
            </a:r>
            <a:endParaRPr lang="fa-IR" altLang="fa-IR" b="1" dirty="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Slide Number Placeholder 2"/>
          <p:cNvSpPr>
            <a:spLocks noGrp="1"/>
          </p:cNvSpPr>
          <p:nvPr>
            <p:ph type="sldNum" sz="quarter" idx="10"/>
          </p:nvPr>
        </p:nvSpPr>
        <p:spPr>
          <a:xfrm>
            <a:off x="7924800" y="6356350"/>
            <a:ext cx="762000" cy="365125"/>
          </a:xfrm>
          <a:noFill/>
        </p:spPr>
        <p:txBody>
          <a:bodyPr/>
          <a:lstStyle>
            <a:lvl1pPr>
              <a:defRPr sz="2400" i="1" u="sng">
                <a:solidFill>
                  <a:schemeClr val="tx1"/>
                </a:solidFill>
                <a:latin typeface="Times New Roman" panose="02020603050405020304" pitchFamily="18" charset="0"/>
                <a:cs typeface="Times New Roman" panose="02020603050405020304" pitchFamily="18" charset="0"/>
              </a:defRPr>
            </a:lvl1pPr>
            <a:lvl2pPr marL="742950" indent="-285750">
              <a:defRPr sz="2400" i="1" u="sng">
                <a:solidFill>
                  <a:schemeClr val="tx1"/>
                </a:solidFill>
                <a:latin typeface="Times New Roman" panose="02020603050405020304" pitchFamily="18" charset="0"/>
                <a:cs typeface="Times New Roman" panose="02020603050405020304" pitchFamily="18" charset="0"/>
              </a:defRPr>
            </a:lvl2pPr>
            <a:lvl3pPr marL="1143000" indent="-228600">
              <a:defRPr sz="2400" i="1" u="sng">
                <a:solidFill>
                  <a:schemeClr val="tx1"/>
                </a:solidFill>
                <a:latin typeface="Times New Roman" panose="02020603050405020304" pitchFamily="18" charset="0"/>
                <a:cs typeface="Times New Roman" panose="02020603050405020304" pitchFamily="18" charset="0"/>
              </a:defRPr>
            </a:lvl3pPr>
            <a:lvl4pPr marL="1600200" indent="-228600">
              <a:defRPr sz="2400" i="1" u="sng">
                <a:solidFill>
                  <a:schemeClr val="tx1"/>
                </a:solidFill>
                <a:latin typeface="Times New Roman" panose="02020603050405020304" pitchFamily="18" charset="0"/>
                <a:cs typeface="Times New Roman" panose="02020603050405020304" pitchFamily="18" charset="0"/>
              </a:defRPr>
            </a:lvl4pPr>
            <a:lvl5pPr marL="2057400" indent="-228600">
              <a:defRPr sz="2400" i="1"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i="1"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i="1"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i="1"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i="1" u="sng">
                <a:solidFill>
                  <a:schemeClr val="tx1"/>
                </a:solidFill>
                <a:latin typeface="Times New Roman" panose="02020603050405020304" pitchFamily="18" charset="0"/>
                <a:cs typeface="Times New Roman" panose="02020603050405020304" pitchFamily="18" charset="0"/>
              </a:defRPr>
            </a:lvl9pPr>
          </a:lstStyle>
          <a:p>
            <a:fld id="{3E814E7A-F318-41B3-922E-C19CE16BCD22}" type="slidenum">
              <a:rPr lang="en-US" altLang="fa-IR" sz="1400" i="0" u="none"/>
              <a:pPr/>
              <a:t>1</a:t>
            </a:fld>
            <a:endParaRPr lang="en-US" altLang="fa-IR" sz="1400" i="0" u="none"/>
          </a:p>
        </p:txBody>
      </p:sp>
      <p:pic>
        <p:nvPicPr>
          <p:cNvPr id="5" name="Picture 4" descr="besm.wmf"/>
          <p:cNvPicPr>
            <a:picLocks noChangeAspect="1"/>
          </p:cNvPicPr>
          <p:nvPr/>
        </p:nvPicPr>
        <p:blipFill>
          <a:blip r:embed="rId2" cstate="print">
            <a:duotone>
              <a:prstClr val="black"/>
              <a:srgbClr val="CC6600">
                <a:tint val="45000"/>
                <a:satMod val="400000"/>
              </a:srgbClr>
            </a:duotone>
          </a:blip>
          <a:stretch>
            <a:fillRect/>
          </a:stretch>
        </p:blipFill>
        <p:spPr>
          <a:xfrm>
            <a:off x="2057411" y="914432"/>
            <a:ext cx="5114523" cy="4942115"/>
          </a:xfrm>
          <a:prstGeom prst="rect">
            <a:avLst/>
          </a:prstGeom>
          <a:effectLst>
            <a:outerShdw blurRad="215900" dist="101600" dir="4560000" algn="ctr" rotWithShape="0">
              <a:schemeClr val="bg1">
                <a:alpha val="52000"/>
              </a:schemeClr>
            </a:outerShdw>
          </a:effectLst>
        </p:spPr>
      </p:pic>
    </p:spTree>
    <p:extLst>
      <p:ext uri="{BB962C8B-B14F-4D97-AF65-F5344CB8AC3E}">
        <p14:creationId xmlns:p14="http://schemas.microsoft.com/office/powerpoint/2010/main" val="1960585280"/>
      </p:ext>
    </p:extLst>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229600" cy="5500726"/>
          </a:xfrm>
        </p:spPr>
        <p:txBody>
          <a:bodyPr>
            <a:noAutofit/>
          </a:bodyPr>
          <a:lstStyle/>
          <a:p>
            <a:pPr algn="just"/>
            <a:r>
              <a:rPr lang="fa-IR" dirty="0">
                <a:cs typeface="B Nazanin" pitchFamily="2" charset="-78"/>
              </a:rPr>
              <a:t>بعد اخلاقي بازاريابي از طريق برند براي موفقيت يک شرکت کاملا حياتي است خصوصا زماني که فرد در مواجهه با سيل عظيم شبکه هاي پنهان مشتريان وفادار به برند در قالب "</a:t>
            </a:r>
            <a:r>
              <a:rPr lang="fa-IR" dirty="0">
                <a:solidFill>
                  <a:srgbClr val="FF0000"/>
                </a:solidFill>
                <a:cs typeface="B Nazanin" pitchFamily="2" charset="-78"/>
              </a:rPr>
              <a:t>جوامع برند</a:t>
            </a:r>
            <a:r>
              <a:rPr lang="fa-IR" dirty="0">
                <a:cs typeface="B Nazanin" pitchFamily="2" charset="-78"/>
              </a:rPr>
              <a:t>" قرار مي گيرد</a:t>
            </a:r>
            <a:r>
              <a:rPr lang="fa-IR" dirty="0" smtClean="0">
                <a:cs typeface="B Nazanin" pitchFamily="2" charset="-78"/>
              </a:rPr>
              <a:t>.</a:t>
            </a:r>
          </a:p>
          <a:p>
            <a:pPr algn="just"/>
            <a:endParaRPr lang="fa-IR" sz="2000" dirty="0">
              <a:cs typeface="B Nazanin" pitchFamily="2" charset="-78"/>
            </a:endParaRPr>
          </a:p>
          <a:p>
            <a:pPr algn="just"/>
            <a:r>
              <a:rPr lang="fa-IR" b="1" dirty="0" smtClean="0">
                <a:solidFill>
                  <a:srgbClr val="FF0000"/>
                </a:solidFill>
                <a:cs typeface="B Nazanin" pitchFamily="2" charset="-78"/>
              </a:rPr>
              <a:t>جامعه برند :</a:t>
            </a:r>
            <a:r>
              <a:rPr lang="fa-IR" b="1" dirty="0">
                <a:solidFill>
                  <a:srgbClr val="FF0000"/>
                </a:solidFill>
              </a:rPr>
              <a:t> </a:t>
            </a:r>
            <a:r>
              <a:rPr lang="fa-IR" dirty="0">
                <a:cs typeface="B Nazanin" pitchFamily="2" charset="-78"/>
              </a:rPr>
              <a:t>اصطلاحي است كه محققان علوم اجتماعي به گروهي از مشتريان همفكر اطلاق كرده اند كه با يك نام تجاري مشترك </a:t>
            </a:r>
            <a:r>
              <a:rPr lang="fa-IR" dirty="0" smtClean="0">
                <a:cs typeface="B Nazanin" pitchFamily="2" charset="-78"/>
              </a:rPr>
              <a:t>شناخته </a:t>
            </a:r>
            <a:r>
              <a:rPr lang="fa-IR" dirty="0">
                <a:cs typeface="B Nazanin" pitchFamily="2" charset="-78"/>
              </a:rPr>
              <a:t>مي شوند</a:t>
            </a:r>
            <a:r>
              <a:rPr lang="fa-IR" dirty="0" smtClean="0">
                <a:cs typeface="B Nazanin" pitchFamily="2" charset="-78"/>
              </a:rPr>
              <a:t>.</a:t>
            </a:r>
          </a:p>
          <a:p>
            <a:r>
              <a:rPr lang="fa-IR" dirty="0">
                <a:cs typeface="B Nazanin" pitchFamily="2" charset="-78"/>
              </a:rPr>
              <a:t>حداقل ملزومات داشتن يك جامعه برند عبارت است از</a:t>
            </a:r>
            <a:r>
              <a:rPr lang="en-US" dirty="0">
                <a:cs typeface="B Nazanin" pitchFamily="2" charset="-78"/>
              </a:rPr>
              <a:t>:</a:t>
            </a:r>
          </a:p>
          <a:p>
            <a:pPr lvl="0">
              <a:buNone/>
            </a:pPr>
            <a:r>
              <a:rPr lang="fa-IR" dirty="0">
                <a:cs typeface="B Nazanin" pitchFamily="2" charset="-78"/>
              </a:rPr>
              <a:t>    </a:t>
            </a:r>
            <a:r>
              <a:rPr lang="fa-IR" dirty="0" smtClean="0">
                <a:cs typeface="B Nazanin" pitchFamily="2" charset="-78"/>
              </a:rPr>
              <a:t>  </a:t>
            </a:r>
            <a:r>
              <a:rPr lang="fa-IR" dirty="0">
                <a:cs typeface="B Nazanin" pitchFamily="2" charset="-78"/>
              </a:rPr>
              <a:t>- نام تجاري كه مشتريان خود را كاملاً متمايز كند</a:t>
            </a:r>
            <a:r>
              <a:rPr lang="en-US" dirty="0">
                <a:cs typeface="B Nazanin" pitchFamily="2" charset="-78"/>
              </a:rPr>
              <a:t>. </a:t>
            </a:r>
          </a:p>
          <a:p>
            <a:pPr marL="728663" lvl="0" indent="-728663">
              <a:buNone/>
            </a:pPr>
            <a:r>
              <a:rPr lang="fa-IR" dirty="0">
                <a:cs typeface="B Nazanin" pitchFamily="2" charset="-78"/>
              </a:rPr>
              <a:t>     </a:t>
            </a:r>
            <a:r>
              <a:rPr lang="fa-IR" dirty="0" smtClean="0">
                <a:cs typeface="B Nazanin" pitchFamily="2" charset="-78"/>
              </a:rPr>
              <a:t> - </a:t>
            </a:r>
            <a:r>
              <a:rPr lang="fa-IR" dirty="0">
                <a:cs typeface="B Nazanin" pitchFamily="2" charset="-78"/>
              </a:rPr>
              <a:t>مكانيزم هايي كه مشتريان را درگير تجربه مشتركي از نام </a:t>
            </a:r>
            <a:r>
              <a:rPr lang="fa-IR" dirty="0" smtClean="0">
                <a:cs typeface="B Nazanin" pitchFamily="2" charset="-78"/>
              </a:rPr>
              <a:t>  تجاري </a:t>
            </a:r>
            <a:r>
              <a:rPr lang="fa-IR" dirty="0">
                <a:cs typeface="B Nazanin" pitchFamily="2" charset="-78"/>
              </a:rPr>
              <a:t>مربوطه </a:t>
            </a:r>
            <a:r>
              <a:rPr lang="fa-IR" dirty="0" smtClean="0">
                <a:cs typeface="B Nazanin" pitchFamily="2" charset="-78"/>
              </a:rPr>
              <a:t>كند.</a:t>
            </a:r>
            <a:endParaRPr lang="en-US" dirty="0">
              <a:cs typeface="B Nazanin" pitchFamily="2" charset="-78"/>
            </a:endParaRPr>
          </a:p>
          <a:p>
            <a:pPr algn="just"/>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29600" cy="5500726"/>
          </a:xfrm>
        </p:spPr>
        <p:txBody>
          <a:bodyPr>
            <a:noAutofit/>
          </a:bodyPr>
          <a:lstStyle/>
          <a:p>
            <a:pPr algn="just"/>
            <a:r>
              <a:rPr lang="fa-IR" dirty="0" smtClean="0">
                <a:cs typeface="B Nazanin" pitchFamily="2" charset="-78"/>
              </a:rPr>
              <a:t>مي </a:t>
            </a:r>
            <a:r>
              <a:rPr lang="fa-IR" dirty="0">
                <a:cs typeface="B Nazanin" pitchFamily="2" charset="-78"/>
              </a:rPr>
              <a:t>توان گفت جوامع برند </a:t>
            </a:r>
            <a:r>
              <a:rPr lang="fa-IR" dirty="0" smtClean="0">
                <a:cs typeface="B Nazanin" pitchFamily="2" charset="-78"/>
              </a:rPr>
              <a:t>تا </a:t>
            </a:r>
            <a:r>
              <a:rPr lang="fa-IR" dirty="0">
                <a:cs typeface="B Nazanin" pitchFamily="2" charset="-78"/>
              </a:rPr>
              <a:t>حدي </a:t>
            </a:r>
            <a:r>
              <a:rPr lang="fa-IR" dirty="0" smtClean="0">
                <a:cs typeface="B Nazanin" pitchFamily="2" charset="-78"/>
              </a:rPr>
              <a:t>نقش کاغذ </a:t>
            </a:r>
            <a:r>
              <a:rPr lang="fa-IR" dirty="0">
                <a:cs typeface="B Nazanin" pitchFamily="2" charset="-78"/>
              </a:rPr>
              <a:t>تورنسل </a:t>
            </a:r>
            <a:r>
              <a:rPr lang="fa-IR" dirty="0" smtClean="0">
                <a:cs typeface="B Nazanin" pitchFamily="2" charset="-78"/>
              </a:rPr>
              <a:t>را ايفا </a:t>
            </a:r>
            <a:r>
              <a:rPr lang="fa-IR" dirty="0">
                <a:cs typeface="B Nazanin" pitchFamily="2" charset="-78"/>
              </a:rPr>
              <a:t>مي کنند که </a:t>
            </a:r>
            <a:r>
              <a:rPr lang="fa-IR" dirty="0">
                <a:solidFill>
                  <a:srgbClr val="FF0000"/>
                </a:solidFill>
                <a:cs typeface="B Nazanin" pitchFamily="2" charset="-78"/>
              </a:rPr>
              <a:t>هدفشان انعکاس اخلاق برند</a:t>
            </a:r>
            <a:r>
              <a:rPr lang="fa-IR" dirty="0">
                <a:cs typeface="B Nazanin" pitchFamily="2" charset="-78"/>
              </a:rPr>
              <a:t> </a:t>
            </a:r>
            <a:r>
              <a:rPr lang="fa-IR" dirty="0" smtClean="0">
                <a:cs typeface="B Nazanin" pitchFamily="2" charset="-78"/>
              </a:rPr>
              <a:t>است.</a:t>
            </a:r>
            <a:endParaRPr lang="fa-IR" dirty="0">
              <a:cs typeface="B Nazanin" pitchFamily="2" charset="-78"/>
            </a:endParaRPr>
          </a:p>
          <a:p>
            <a:pPr algn="just"/>
            <a:endParaRPr lang="fa-IR" sz="2400" dirty="0">
              <a:cs typeface="B Nazanin" pitchFamily="2" charset="-78"/>
            </a:endParaRPr>
          </a:p>
          <a:p>
            <a:pPr algn="just"/>
            <a:r>
              <a:rPr lang="fa-IR" dirty="0" smtClean="0">
                <a:cs typeface="B Nazanin" pitchFamily="2" charset="-78"/>
              </a:rPr>
              <a:t> </a:t>
            </a:r>
            <a:r>
              <a:rPr lang="fa-IR" dirty="0">
                <a:cs typeface="B Nazanin" pitchFamily="2" charset="-78"/>
              </a:rPr>
              <a:t>مشخصه هاي كيفي يك نام تجاري، در مشتريان آن منعكس مي شود و آنچه مشتريان مي خواهند در كيفيت نام تجاري بازتاب مي يابد. </a:t>
            </a:r>
            <a:endParaRPr lang="fa-IR" dirty="0" smtClean="0">
              <a:cs typeface="B Nazanin" pitchFamily="2" charset="-78"/>
            </a:endParaRPr>
          </a:p>
          <a:p>
            <a:pPr algn="just"/>
            <a:r>
              <a:rPr lang="fa-IR" dirty="0" smtClean="0">
                <a:cs typeface="B Nazanin" pitchFamily="2" charset="-78"/>
              </a:rPr>
              <a:t>مثلاً </a:t>
            </a:r>
            <a:r>
              <a:rPr lang="fa-IR" dirty="0">
                <a:cs typeface="B Nazanin" pitchFamily="2" charset="-78"/>
              </a:rPr>
              <a:t>نام تجاري هارلي ديويدسن با مفاهيمي چون آزادي فردگرايي و نافرماني شناخته مي شود، پس چندان عجيب به نظر نمي رسد كه اين مفاهيم در رفتارها و منش موتورسواران چرم پوش هارلي ديويدسن به عرصه ظهور </a:t>
            </a:r>
            <a:r>
              <a:rPr lang="fa-IR" dirty="0" smtClean="0">
                <a:cs typeface="B Nazanin" pitchFamily="2" charset="-78"/>
              </a:rPr>
              <a:t>برسد.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4525963"/>
          </a:xfrm>
        </p:spPr>
        <p:txBody>
          <a:bodyPr/>
          <a:lstStyle/>
          <a:p>
            <a:pPr algn="just"/>
            <a:r>
              <a:rPr lang="fa-IR" dirty="0" smtClean="0">
                <a:cs typeface="B Nazanin" pitchFamily="2" charset="-78"/>
              </a:rPr>
              <a:t>اين متن در </a:t>
            </a:r>
            <a:r>
              <a:rPr lang="fa-IR" dirty="0">
                <a:cs typeface="B Nazanin" pitchFamily="2" charset="-78"/>
              </a:rPr>
              <a:t>تلاش است تا نشان دهد چگونه برخي از شرکتها در بازاريابي برند به ايفاي نقش مسووليت اجتماعي مشهور شده اند</a:t>
            </a:r>
            <a:r>
              <a:rPr lang="fa-IR" dirty="0" smtClean="0">
                <a:cs typeface="B Nazanin" pitchFamily="2" charset="-78"/>
              </a:rPr>
              <a:t>. لذا در همين راستا به موارد ذيل خواهيم پرداخت:</a:t>
            </a:r>
          </a:p>
          <a:p>
            <a:pPr algn="just">
              <a:buNone/>
            </a:pPr>
            <a:r>
              <a:rPr lang="fa-IR" dirty="0">
                <a:cs typeface="B Nazanin" pitchFamily="2" charset="-78"/>
              </a:rPr>
              <a:t> </a:t>
            </a:r>
            <a:r>
              <a:rPr lang="fa-IR" dirty="0" smtClean="0">
                <a:solidFill>
                  <a:schemeClr val="accent1"/>
                </a:solidFill>
                <a:cs typeface="B Nazanin" pitchFamily="2" charset="-78"/>
              </a:rPr>
              <a:t>  1- اثبات اينکه چگونه روابط اجتماعي بين شرکتها و مشتريان در مسير حرکت از محصول به برند شکل مي گيرد.</a:t>
            </a:r>
          </a:p>
          <a:p>
            <a:pPr algn="just">
              <a:buNone/>
            </a:pPr>
            <a:r>
              <a:rPr lang="fa-IR" dirty="0">
                <a:solidFill>
                  <a:schemeClr val="accent1"/>
                </a:solidFill>
                <a:cs typeface="B Nazanin" pitchFamily="2" charset="-78"/>
              </a:rPr>
              <a:t> </a:t>
            </a:r>
            <a:r>
              <a:rPr lang="fa-IR" dirty="0" smtClean="0">
                <a:solidFill>
                  <a:schemeClr val="accent1"/>
                </a:solidFill>
                <a:cs typeface="B Nazanin" pitchFamily="2" charset="-78"/>
              </a:rPr>
              <a:t>  2- بيان مفروضات اساسي جامعه شناختي جوامع برند</a:t>
            </a:r>
          </a:p>
          <a:p>
            <a:pPr algn="just">
              <a:buNone/>
            </a:pPr>
            <a:r>
              <a:rPr lang="fa-IR" dirty="0">
                <a:solidFill>
                  <a:schemeClr val="accent1"/>
                </a:solidFill>
                <a:cs typeface="B Nazanin" pitchFamily="2" charset="-78"/>
              </a:rPr>
              <a:t> </a:t>
            </a:r>
            <a:r>
              <a:rPr lang="fa-IR" dirty="0" smtClean="0">
                <a:solidFill>
                  <a:schemeClr val="accent1"/>
                </a:solidFill>
                <a:cs typeface="B Nazanin" pitchFamily="2" charset="-78"/>
              </a:rPr>
              <a:t>  3-  شرکتها در زماني که از منافع برند منتفع مي شوند تا چه اندازه به مسووليت اجتماعي خود مقيدند.</a:t>
            </a:r>
          </a:p>
          <a:p>
            <a:pPr algn="just"/>
            <a:endParaRPr lang="fa-IR" dirty="0" smtClean="0">
              <a:cs typeface="B Nazanin" pitchFamily="2" charset="-78"/>
            </a:endParaRPr>
          </a:p>
          <a:p>
            <a:pPr algn="just"/>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fa-IR" sz="3600" dirty="0">
                <a:solidFill>
                  <a:srgbClr val="3E945B"/>
                </a:solidFill>
                <a:cs typeface="B Titr" pitchFamily="2" charset="-78"/>
              </a:rPr>
              <a:t>چگونه محصول از برند متمايز مي شود </a:t>
            </a:r>
            <a:endParaRPr lang="en-US" sz="3600" dirty="0">
              <a:solidFill>
                <a:srgbClr val="3E945B"/>
              </a:solidFill>
              <a:cs typeface="B Titr" pitchFamily="2" charset="-78"/>
            </a:endParaRPr>
          </a:p>
        </p:txBody>
      </p:sp>
      <p:sp>
        <p:nvSpPr>
          <p:cNvPr id="3" name="Content Placeholder 2"/>
          <p:cNvSpPr>
            <a:spLocks noGrp="1"/>
          </p:cNvSpPr>
          <p:nvPr>
            <p:ph idx="1"/>
          </p:nvPr>
        </p:nvSpPr>
        <p:spPr>
          <a:xfrm>
            <a:off x="457200" y="1639341"/>
            <a:ext cx="8229600" cy="4525963"/>
          </a:xfrm>
        </p:spPr>
        <p:txBody>
          <a:bodyPr>
            <a:noAutofit/>
          </a:bodyPr>
          <a:lstStyle/>
          <a:p>
            <a:pPr algn="just"/>
            <a:r>
              <a:rPr lang="fa-IR" dirty="0" smtClean="0">
                <a:cs typeface="B Nazanin" pitchFamily="2" charset="-78"/>
              </a:rPr>
              <a:t>هر </a:t>
            </a:r>
            <a:r>
              <a:rPr lang="fa-IR" dirty="0">
                <a:cs typeface="B Nazanin" pitchFamily="2" charset="-78"/>
              </a:rPr>
              <a:t>چيز به محض اينکه در بازار ظاهر مي شود به عنوان کالا و محصول قلمداد مي شود اما </a:t>
            </a:r>
            <a:r>
              <a:rPr lang="fa-IR" i="1" dirty="0">
                <a:cs typeface="B Nazanin" pitchFamily="2" charset="-78"/>
              </a:rPr>
              <a:t>زماني يک محصول به برند مبدل مي شود که مشتريان يک ارتباط مطمئن و مورد اطمينان با آن محصول برقرار کنند.</a:t>
            </a:r>
            <a:r>
              <a:rPr lang="fa-IR" dirty="0">
                <a:cs typeface="B Nazanin" pitchFamily="2" charset="-78"/>
              </a:rPr>
              <a:t> </a:t>
            </a:r>
          </a:p>
          <a:p>
            <a:pPr algn="just"/>
            <a:r>
              <a:rPr lang="fa-IR" dirty="0">
                <a:cs typeface="B Nazanin" pitchFamily="2" charset="-78"/>
              </a:rPr>
              <a:t>بر اين اساس </a:t>
            </a:r>
            <a:r>
              <a:rPr lang="fa-IR" dirty="0" smtClean="0">
                <a:cs typeface="B Nazanin" pitchFamily="2" charset="-78"/>
              </a:rPr>
              <a:t>بخش مشخصي </a:t>
            </a:r>
            <a:r>
              <a:rPr lang="fa-IR" dirty="0">
                <a:cs typeface="B Nazanin" pitchFamily="2" charset="-78"/>
              </a:rPr>
              <a:t>از ارزش افزوده محصول در طول حياتش مرتبط با برند است. </a:t>
            </a:r>
            <a:endParaRPr lang="fa-IR" dirty="0" smtClean="0">
              <a:cs typeface="B Nazanin" pitchFamily="2" charset="-78"/>
            </a:endParaRPr>
          </a:p>
        </p:txBody>
      </p:sp>
    </p:spTree>
    <p:extLst>
      <p:ext uri="{BB962C8B-B14F-4D97-AF65-F5344CB8AC3E}">
        <p14:creationId xmlns:p14="http://schemas.microsoft.com/office/powerpoint/2010/main" val="386514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6"/>
            <a:ext cx="8640960" cy="5976664"/>
          </a:xfrm>
        </p:spPr>
        <p:txBody>
          <a:bodyPr>
            <a:normAutofit lnSpcReduction="10000"/>
          </a:bodyPr>
          <a:lstStyle/>
          <a:p>
            <a:pPr algn="just"/>
            <a:r>
              <a:rPr lang="fa-IR" dirty="0">
                <a:solidFill>
                  <a:srgbClr val="FF0000"/>
                </a:solidFill>
                <a:cs typeface="B Nazanin" pitchFamily="2" charset="-78"/>
              </a:rPr>
              <a:t>محصول</a:t>
            </a:r>
            <a:r>
              <a:rPr lang="fa-IR" dirty="0">
                <a:cs typeface="B Nazanin" pitchFamily="2" charset="-78"/>
              </a:rPr>
              <a:t> به خدمتي مي گويند حل يکي از مسايل روزانه را بر عهده دارد در مقابل </a:t>
            </a:r>
            <a:r>
              <a:rPr lang="fa-IR" dirty="0">
                <a:solidFill>
                  <a:srgbClr val="FF0000"/>
                </a:solidFill>
                <a:cs typeface="B Nazanin" pitchFamily="2" charset="-78"/>
              </a:rPr>
              <a:t>برند</a:t>
            </a:r>
            <a:r>
              <a:rPr lang="fa-IR" dirty="0">
                <a:cs typeface="B Nazanin" pitchFamily="2" charset="-78"/>
              </a:rPr>
              <a:t> خدمتي است در ارتباط با فروش همين محصول در اولين مکان چرا که هيچ کس قبل از مصرف آن محصول از کيفيت آن مطلع نيست.</a:t>
            </a:r>
          </a:p>
          <a:p>
            <a:pPr algn="just"/>
            <a:r>
              <a:rPr lang="fa-IR" dirty="0">
                <a:cs typeface="B Nazanin" pitchFamily="2" charset="-78"/>
              </a:rPr>
              <a:t>بر اين اسان در زمان خريد محصول بدليل عدم شناخت بين خريدار و فروشنده و وجود کالاهاي مشابه فراوان فرايند خريد همرام با ريسک است</a:t>
            </a:r>
            <a:r>
              <a:rPr lang="fa-IR" dirty="0" smtClean="0">
                <a:cs typeface="B Nazanin" pitchFamily="2" charset="-78"/>
              </a:rPr>
              <a:t>.</a:t>
            </a:r>
          </a:p>
          <a:p>
            <a:pPr algn="just"/>
            <a:r>
              <a:rPr lang="fa-IR" dirty="0" smtClean="0">
                <a:cs typeface="B Nazanin" pitchFamily="2" charset="-78"/>
              </a:rPr>
              <a:t>کارکرد محصول حل مساله است و کاري با موقعيت خريد ندارد  در حالي که برند در دل موقعيت خريد قرار دارد.</a:t>
            </a:r>
          </a:p>
          <a:p>
            <a:pPr algn="just"/>
            <a:r>
              <a:rPr lang="fa-IR" dirty="0" smtClean="0">
                <a:cs typeface="B Nazanin" pitchFamily="2" charset="-78"/>
              </a:rPr>
              <a:t>مساله اصلي در خلال روابط بين توليد کننده، فروشندگان و مصرف کننده گان حل مي شود که بعبارت ديگر مي شود مديريت ريسک از طريق اعتماد .</a:t>
            </a:r>
            <a:endParaRPr lang="fa-IR" dirty="0">
              <a:cs typeface="B Nazanin" pitchFamily="2" charset="-78"/>
            </a:endParaRPr>
          </a:p>
        </p:txBody>
      </p:sp>
    </p:spTree>
    <p:extLst>
      <p:ext uri="{BB962C8B-B14F-4D97-AF65-F5344CB8AC3E}">
        <p14:creationId xmlns:p14="http://schemas.microsoft.com/office/powerpoint/2010/main" val="324196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1647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08720"/>
            <a:ext cx="8640960" cy="5616624"/>
          </a:xfrm>
        </p:spPr>
        <p:txBody>
          <a:bodyPr>
            <a:normAutofit/>
          </a:bodyPr>
          <a:lstStyle/>
          <a:p>
            <a:pPr algn="just"/>
            <a:r>
              <a:rPr lang="fa-IR" dirty="0">
                <a:solidFill>
                  <a:srgbClr val="FF0000"/>
                </a:solidFill>
                <a:cs typeface="B Nazanin" pitchFamily="2" charset="-78"/>
              </a:rPr>
              <a:t>وجه مشترک </a:t>
            </a:r>
            <a:r>
              <a:rPr lang="fa-IR" dirty="0">
                <a:cs typeface="B Nazanin" pitchFamily="2" charset="-78"/>
              </a:rPr>
              <a:t>محصول و برند در خدمتي است که ارائه مي دهند اما </a:t>
            </a:r>
            <a:r>
              <a:rPr lang="fa-IR" dirty="0">
                <a:solidFill>
                  <a:srgbClr val="FF0000"/>
                </a:solidFill>
                <a:cs typeface="B Nazanin" pitchFamily="2" charset="-78"/>
              </a:rPr>
              <a:t>وجه افتراق </a:t>
            </a:r>
            <a:r>
              <a:rPr lang="fa-IR" dirty="0">
                <a:cs typeface="B Nazanin" pitchFamily="2" charset="-78"/>
              </a:rPr>
              <a:t>آنها در اين است که خدمتي که برند ارائه مي کند در درون موقعيت خريد محصول قرار دارد.</a:t>
            </a:r>
          </a:p>
          <a:p>
            <a:pPr algn="just"/>
            <a:r>
              <a:rPr lang="fa-IR" dirty="0" smtClean="0">
                <a:cs typeface="B Nazanin" pitchFamily="2" charset="-78"/>
              </a:rPr>
              <a:t>در مقايسه با خدمت ارائه شده توسط محصول، برند خدمتي در سطح بالاتر ارائه مي دهد که مي توان ان را محصول برتر ناميد.</a:t>
            </a:r>
          </a:p>
          <a:p>
            <a:pPr algn="just"/>
            <a:r>
              <a:rPr lang="fa-IR" dirty="0">
                <a:cs typeface="B Nazanin" pitchFamily="2" charset="-78"/>
              </a:rPr>
              <a:t>مصرف کنندگان فقط زماني به يک محصول اعتماد مي کنند که فرايند ارتباطات در مورد يک محصول </a:t>
            </a:r>
            <a:r>
              <a:rPr lang="fa-IR" dirty="0" smtClean="0">
                <a:cs typeface="B Nazanin" pitchFamily="2" charset="-78"/>
              </a:rPr>
              <a:t>معين با روشي </a:t>
            </a:r>
            <a:r>
              <a:rPr lang="fa-IR" dirty="0">
                <a:cs typeface="B Nazanin" pitchFamily="2" charset="-78"/>
              </a:rPr>
              <a:t>منسجم و يکپارچه </a:t>
            </a:r>
            <a:r>
              <a:rPr lang="fa-IR" dirty="0" smtClean="0">
                <a:cs typeface="B Nazanin" pitchFamily="2" charset="-78"/>
              </a:rPr>
              <a:t>بتواند موفق </a:t>
            </a:r>
            <a:r>
              <a:rPr lang="fa-IR" dirty="0">
                <a:cs typeface="B Nazanin" pitchFamily="2" charset="-78"/>
              </a:rPr>
              <a:t>عمل کند و اين حالت هم با بهره گيري از </a:t>
            </a:r>
            <a:r>
              <a:rPr lang="fa-IR" dirty="0">
                <a:solidFill>
                  <a:srgbClr val="FF0000"/>
                </a:solidFill>
                <a:cs typeface="B Nazanin" pitchFamily="2" charset="-78"/>
              </a:rPr>
              <a:t>برند</a:t>
            </a:r>
            <a:r>
              <a:rPr lang="fa-IR" dirty="0">
                <a:cs typeface="B Nazanin" pitchFamily="2" charset="-78"/>
              </a:rPr>
              <a:t> امکان پذير است</a:t>
            </a:r>
          </a:p>
        </p:txBody>
      </p:sp>
    </p:spTree>
    <p:extLst>
      <p:ext uri="{BB962C8B-B14F-4D97-AF65-F5344CB8AC3E}">
        <p14:creationId xmlns:p14="http://schemas.microsoft.com/office/powerpoint/2010/main" val="414037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640960" cy="4968552"/>
          </a:xfrm>
        </p:spPr>
        <p:txBody>
          <a:bodyPr>
            <a:normAutofit/>
          </a:bodyPr>
          <a:lstStyle/>
          <a:p>
            <a:pPr algn="just"/>
            <a:r>
              <a:rPr lang="fa-IR" dirty="0" smtClean="0">
                <a:solidFill>
                  <a:srgbClr val="FF0000"/>
                </a:solidFill>
                <a:cs typeface="B Nazanin" pitchFamily="2" charset="-78"/>
              </a:rPr>
              <a:t>شهرت و متمايز شدن يک برند </a:t>
            </a:r>
            <a:r>
              <a:rPr lang="fa-IR" dirty="0" smtClean="0">
                <a:cs typeface="B Nazanin" pitchFamily="2" charset="-78"/>
              </a:rPr>
              <a:t>از </a:t>
            </a:r>
            <a:r>
              <a:rPr lang="fa-IR" dirty="0">
                <a:cs typeface="B Nazanin" pitchFamily="2" charset="-78"/>
              </a:rPr>
              <a:t>طريق </a:t>
            </a:r>
            <a:r>
              <a:rPr lang="fa-IR" dirty="0" smtClean="0">
                <a:cs typeface="B Nazanin" pitchFamily="2" charset="-78"/>
              </a:rPr>
              <a:t>ارتباطاتي است </a:t>
            </a:r>
            <a:r>
              <a:rPr lang="fa-IR" dirty="0">
                <a:cs typeface="B Nazanin" pitchFamily="2" charset="-78"/>
              </a:rPr>
              <a:t>که بين توليد کننده و مصرف کننده در خصوص يک کالاي مشخص ايجاد مي </a:t>
            </a:r>
            <a:r>
              <a:rPr lang="fa-IR" dirty="0" smtClean="0">
                <a:cs typeface="B Nazanin" pitchFamily="2" charset="-78"/>
              </a:rPr>
              <a:t>کند. </a:t>
            </a:r>
          </a:p>
          <a:p>
            <a:pPr algn="just"/>
            <a:r>
              <a:rPr lang="fa-IR" dirty="0"/>
              <a:t> </a:t>
            </a:r>
            <a:r>
              <a:rPr lang="fa-IR" dirty="0">
                <a:cs typeface="B Nazanin" pitchFamily="2" charset="-78"/>
              </a:rPr>
              <a:t>برندها اعتماد سازي مي کنند و به تبع آن وفاداري مصرف </a:t>
            </a:r>
            <a:r>
              <a:rPr lang="fa-IR" dirty="0" smtClean="0">
                <a:cs typeface="B Nazanin" pitchFamily="2" charset="-78"/>
              </a:rPr>
              <a:t>کنندگان </a:t>
            </a:r>
            <a:r>
              <a:rPr lang="fa-IR" dirty="0">
                <a:cs typeface="B Nazanin" pitchFamily="2" charset="-78"/>
              </a:rPr>
              <a:t>را جلب مي </a:t>
            </a:r>
            <a:r>
              <a:rPr lang="fa-IR" dirty="0" smtClean="0">
                <a:cs typeface="B Nazanin" pitchFamily="2" charset="-78"/>
              </a:rPr>
              <a:t>کنند.</a:t>
            </a:r>
          </a:p>
          <a:p>
            <a:pPr algn="just"/>
            <a:r>
              <a:rPr lang="fa-IR" dirty="0" smtClean="0">
                <a:cs typeface="B Nazanin" pitchFamily="2" charset="-78"/>
              </a:rPr>
              <a:t>شکل گيري برند و وفاداري برند از فرايند </a:t>
            </a:r>
            <a:r>
              <a:rPr lang="fa-IR" dirty="0" smtClean="0">
                <a:solidFill>
                  <a:srgbClr val="FF0000"/>
                </a:solidFill>
                <a:cs typeface="B Nazanin" pitchFamily="2" charset="-78"/>
              </a:rPr>
              <a:t>ارتباطات محصول</a:t>
            </a:r>
            <a:r>
              <a:rPr lang="fa-IR" dirty="0" smtClean="0">
                <a:cs typeface="B Nazanin" pitchFamily="2" charset="-78"/>
              </a:rPr>
              <a:t> آغاز مي شود.</a:t>
            </a:r>
            <a:endParaRPr lang="fa-IR" dirty="0">
              <a:cs typeface="B Nazanin" pitchFamily="2" charset="-78"/>
            </a:endParaRPr>
          </a:p>
        </p:txBody>
      </p:sp>
    </p:spTree>
    <p:extLst>
      <p:ext uri="{BB962C8B-B14F-4D97-AF65-F5344CB8AC3E}">
        <p14:creationId xmlns:p14="http://schemas.microsoft.com/office/powerpoint/2010/main" val="385465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640960" cy="6048672"/>
          </a:xfrm>
        </p:spPr>
        <p:txBody>
          <a:bodyPr>
            <a:normAutofit fontScale="85000" lnSpcReduction="20000"/>
          </a:bodyPr>
          <a:lstStyle/>
          <a:p>
            <a:pPr algn="just"/>
            <a:r>
              <a:rPr lang="fa-IR" dirty="0" smtClean="0">
                <a:cs typeface="B Nazanin" pitchFamily="2" charset="-78"/>
              </a:rPr>
              <a:t>ارتباطات محصول غالبا از تعداد زياي از استندهاي حاوي حکايت تشکيل مي شوند و بستگي دارند به اينکه آنها درباره چه و چگونه مي خواهند ارتباط برقرار کنند و چه کساني در اين فرايند ارتباطات نقش آفريني مي کنند. اين تابلوهايي که حامل حکايات است رفته رفته بدليل سلسله وار بودن و سريالي بودن، مستقل مي شوند. اين حکايت مستقل رفته رفته خودمختار تر و مستقل تر مي شوند چرا که به هر ميزان يک حکايت طولاني تر بيان شود، از احتمال مقطعي بودن خود مي کاهد و براي خود يک زندگي مستقل بنا مي کند.اين حکايتها در حافظه داخلي مخاطب رفته رفته جاي گرفته و اين به دليل اين است که تمايل دارد داستان سلسله وار دنبال کند و منتظر حکايتهاي بعدي مي ماند.</a:t>
            </a:r>
          </a:p>
          <a:p>
            <a:pPr algn="just"/>
            <a:r>
              <a:rPr lang="fa-IR" dirty="0" smtClean="0">
                <a:cs typeface="B Nazanin" pitchFamily="2" charset="-78"/>
              </a:rPr>
              <a:t> در خلال فرايند موفقيت آميز داستانهايي که در باره يک حقيقت مانند يک محصول يکي پس از ديگري در ذهن مخاطب جاي مي گيرد حافظه به آرامي و بتدريج براي مشترياني که با ان حکايت ها و داستانها همراهي کرده اند ( و متناسب با ميران آگاهي آنها ) به يک برند بسيار مهم تغيير مي کند.چرا که در طي زمان يک ارتباط صميمانه و همراه با وفادراي بين اين محصول و داستان ها و حکايهايش ايجاد مي شود. اين حالت درست مانند زماني است که در خلال روابط اجتماعي با افراد خاصي دوستي برقرار مي کنيم. </a:t>
            </a:r>
            <a:endParaRPr lang="fa-IR" dirty="0">
              <a:cs typeface="B Nazanin" pitchFamily="2" charset="-78"/>
            </a:endParaRPr>
          </a:p>
        </p:txBody>
      </p:sp>
    </p:spTree>
    <p:extLst>
      <p:ext uri="{BB962C8B-B14F-4D97-AF65-F5344CB8AC3E}">
        <p14:creationId xmlns:p14="http://schemas.microsoft.com/office/powerpoint/2010/main" val="56052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fa-IR" sz="3600" dirty="0" smtClean="0">
                <a:solidFill>
                  <a:srgbClr val="3E945B"/>
                </a:solidFill>
                <a:cs typeface="B Titr" pitchFamily="2" charset="-78"/>
              </a:rPr>
              <a:t>مقدمه اي بر جامعه شناسي برند</a:t>
            </a:r>
            <a:endParaRPr lang="en-US" sz="3600" dirty="0">
              <a:solidFill>
                <a:srgbClr val="3E945B"/>
              </a:solidFill>
              <a:cs typeface="B Titr" pitchFamily="2" charset="-78"/>
            </a:endParaRPr>
          </a:p>
        </p:txBody>
      </p:sp>
      <p:sp>
        <p:nvSpPr>
          <p:cNvPr id="3" name="Content Placeholder 2"/>
          <p:cNvSpPr>
            <a:spLocks noGrp="1"/>
          </p:cNvSpPr>
          <p:nvPr>
            <p:ph idx="1"/>
          </p:nvPr>
        </p:nvSpPr>
        <p:spPr>
          <a:xfrm>
            <a:off x="457200" y="1639341"/>
            <a:ext cx="8229600" cy="4525963"/>
          </a:xfrm>
        </p:spPr>
        <p:txBody>
          <a:bodyPr>
            <a:noAutofit/>
          </a:bodyPr>
          <a:lstStyle/>
          <a:p>
            <a:pPr algn="just"/>
            <a:r>
              <a:rPr lang="fa-IR" b="1" dirty="0" smtClean="0">
                <a:solidFill>
                  <a:srgbClr val="C00000"/>
                </a:solidFill>
                <a:cs typeface="B Nazanin" pitchFamily="2" charset="-78"/>
              </a:rPr>
              <a:t>جامعه برند: </a:t>
            </a:r>
            <a:r>
              <a:rPr lang="fa-IR" dirty="0">
                <a:cs typeface="B Nazanin" pitchFamily="2" charset="-78"/>
              </a:rPr>
              <a:t>جامعه برند يک جامعه تخصصي و بدون مرزهاي جغرافيايي است که مبتني است بر مجموعه از روابط اجتماعي </a:t>
            </a:r>
            <a:r>
              <a:rPr lang="fa-IR" dirty="0" smtClean="0">
                <a:cs typeface="B Nazanin" pitchFamily="2" charset="-78"/>
              </a:rPr>
              <a:t>ميان طرفداران يک برند. </a:t>
            </a:r>
          </a:p>
          <a:p>
            <a:pPr algn="just"/>
            <a:r>
              <a:rPr lang="fa-IR" dirty="0" smtClean="0">
                <a:cs typeface="B Nazanin" pitchFamily="2" charset="-78"/>
              </a:rPr>
              <a:t>اين جوامع با توجه به محصول يا خدمت برند دار شده که در مرکز اين جامعه قرار دارد تخصصي مي شوند.</a:t>
            </a:r>
          </a:p>
          <a:p>
            <a:pPr algn="just"/>
            <a:r>
              <a:rPr lang="fa-IR" dirty="0" smtClean="0">
                <a:cs typeface="B Nazanin" pitchFamily="2" charset="-78"/>
              </a:rPr>
              <a:t>اين </a:t>
            </a:r>
            <a:r>
              <a:rPr lang="fa-IR" dirty="0">
                <a:cs typeface="B Nazanin" pitchFamily="2" charset="-78"/>
              </a:rPr>
              <a:t>جوامع مانند ساير جوامع بوسيله يک درک مشترک ، آداب و رسوم و حس مسووليت اخلاقي </a:t>
            </a:r>
            <a:r>
              <a:rPr lang="fa-IR" dirty="0" smtClean="0">
                <a:cs typeface="B Nazanin" pitchFamily="2" charset="-78"/>
              </a:rPr>
              <a:t>مشخص </a:t>
            </a:r>
            <a:r>
              <a:rPr lang="fa-IR" dirty="0">
                <a:cs typeface="B Nazanin" pitchFamily="2" charset="-78"/>
              </a:rPr>
              <a:t>مي شوند. </a:t>
            </a:r>
            <a:endParaRPr lang="fa-IR" dirty="0" smtClean="0">
              <a:cs typeface="B Nazanin" pitchFamily="2" charset="-78"/>
            </a:endParaRPr>
          </a:p>
          <a:p>
            <a:pPr algn="just"/>
            <a:r>
              <a:rPr lang="fa-IR" dirty="0" smtClean="0">
                <a:cs typeface="B Nazanin" pitchFamily="2" charset="-78"/>
              </a:rPr>
              <a:t>جوامع </a:t>
            </a:r>
            <a:r>
              <a:rPr lang="fa-IR" dirty="0">
                <a:cs typeface="B Nazanin" pitchFamily="2" charset="-78"/>
              </a:rPr>
              <a:t>برند عضوي از ساختارهاي اجتماعي بزرگتر برند هستند و نقش حياتي در عملکرد نهايي برند دارد. </a:t>
            </a:r>
            <a:endParaRPr lang="en-US" dirty="0">
              <a:cs typeface="B Nazanin" pitchFamily="2" charset="-78"/>
            </a:endParaRPr>
          </a:p>
          <a:p>
            <a:pPr algn="just"/>
            <a:endParaRPr lang="fa-IR" dirty="0">
              <a:cs typeface="B Nazanin" pitchFamily="2" charset="-78"/>
            </a:endParaRPr>
          </a:p>
        </p:txBody>
      </p:sp>
    </p:spTree>
    <p:extLst>
      <p:ext uri="{BB962C8B-B14F-4D97-AF65-F5344CB8AC3E}">
        <p14:creationId xmlns:p14="http://schemas.microsoft.com/office/powerpoint/2010/main" val="48594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Titr" pitchFamily="2" charset="-78"/>
              </a:rPr>
              <a:t>پيامدهاي اخلاقي مديريت برند</a:t>
            </a:r>
            <a:endParaRPr lang="fa-IR" dirty="0">
              <a:cs typeface="B 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229600" cy="4896544"/>
          </a:xfrm>
        </p:spPr>
        <p:txBody>
          <a:bodyPr>
            <a:noAutofit/>
          </a:bodyPr>
          <a:lstStyle/>
          <a:p>
            <a:pPr algn="just"/>
            <a:r>
              <a:rPr lang="fa-IR" dirty="0">
                <a:cs typeface="B Nazanin" pitchFamily="2" charset="-78"/>
              </a:rPr>
              <a:t>مونيز و گوين سه ويژگي اصلي را </a:t>
            </a:r>
            <a:r>
              <a:rPr lang="fa-IR" dirty="0" smtClean="0">
                <a:cs typeface="B Nazanin" pitchFamily="2" charset="-78"/>
              </a:rPr>
              <a:t>براي جوامع برند استخراج </a:t>
            </a:r>
            <a:r>
              <a:rPr lang="fa-IR" dirty="0">
                <a:cs typeface="B Nazanin" pitchFamily="2" charset="-78"/>
              </a:rPr>
              <a:t>کرده اند: </a:t>
            </a:r>
            <a:endParaRPr lang="fa-IR" dirty="0" smtClean="0">
              <a:cs typeface="B Nazanin" pitchFamily="2" charset="-78"/>
            </a:endParaRPr>
          </a:p>
          <a:p>
            <a:pPr marL="514350" indent="-161925" algn="just">
              <a:buFont typeface="+mj-lt"/>
              <a:buAutoNum type="arabicPeriod"/>
            </a:pPr>
            <a:r>
              <a:rPr lang="fa-IR" dirty="0">
                <a:solidFill>
                  <a:srgbClr val="C00000"/>
                </a:solidFill>
                <a:cs typeface="B Nazanin" pitchFamily="2" charset="-78"/>
              </a:rPr>
              <a:t>هويت جمعي </a:t>
            </a:r>
          </a:p>
          <a:p>
            <a:pPr marL="514350" indent="-65088" algn="just">
              <a:buFont typeface="+mj-lt"/>
              <a:buAutoNum type="arabicPeriod"/>
            </a:pPr>
            <a:r>
              <a:rPr lang="fa-IR" dirty="0">
                <a:solidFill>
                  <a:srgbClr val="C00000"/>
                </a:solidFill>
                <a:cs typeface="B Nazanin" pitchFamily="2" charset="-78"/>
              </a:rPr>
              <a:t>سنت ها، متودولوژي ها و آداب و رسوم </a:t>
            </a:r>
            <a:endParaRPr lang="fa-IR" dirty="0" smtClean="0">
              <a:solidFill>
                <a:srgbClr val="C00000"/>
              </a:solidFill>
              <a:cs typeface="B Nazanin" pitchFamily="2" charset="-78"/>
            </a:endParaRPr>
          </a:p>
          <a:p>
            <a:pPr marL="514350" indent="-65088" algn="just">
              <a:buFont typeface="+mj-lt"/>
              <a:buAutoNum type="arabicPeriod"/>
            </a:pPr>
            <a:r>
              <a:rPr lang="fa-IR" dirty="0" smtClean="0">
                <a:solidFill>
                  <a:srgbClr val="C00000"/>
                </a:solidFill>
                <a:cs typeface="B Nazanin" pitchFamily="2" charset="-78"/>
              </a:rPr>
              <a:t>انسجام </a:t>
            </a:r>
            <a:r>
              <a:rPr lang="fa-IR" dirty="0">
                <a:solidFill>
                  <a:srgbClr val="C00000"/>
                </a:solidFill>
                <a:cs typeface="B Nazanin" pitchFamily="2" charset="-78"/>
              </a:rPr>
              <a:t>گروهي </a:t>
            </a:r>
            <a:endParaRPr lang="fa-IR" dirty="0" smtClean="0">
              <a:solidFill>
                <a:srgbClr val="C00000"/>
              </a:solidFill>
              <a:cs typeface="B Nazanin" pitchFamily="2" charset="-78"/>
            </a:endParaRPr>
          </a:p>
          <a:p>
            <a:pPr algn="just"/>
            <a:endParaRPr lang="fa-IR" dirty="0">
              <a:cs typeface="B Nazanin" pitchFamily="2" charset="-78"/>
            </a:endParaRPr>
          </a:p>
        </p:txBody>
      </p:sp>
    </p:spTree>
    <p:extLst>
      <p:ext uri="{BB962C8B-B14F-4D97-AF65-F5344CB8AC3E}">
        <p14:creationId xmlns:p14="http://schemas.microsoft.com/office/powerpoint/2010/main" val="257615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72607"/>
          </a:xfrm>
        </p:spPr>
        <p:txBody>
          <a:bodyPr>
            <a:noAutofit/>
          </a:bodyPr>
          <a:lstStyle/>
          <a:p>
            <a:pPr marL="514350" indent="-514350" algn="just">
              <a:buAutoNum type="arabicPeriod"/>
            </a:pPr>
            <a:r>
              <a:rPr lang="fa-IR" b="1" dirty="0" smtClean="0">
                <a:solidFill>
                  <a:srgbClr val="C00000"/>
                </a:solidFill>
                <a:cs typeface="B Nazanin" pitchFamily="2" charset="-78"/>
              </a:rPr>
              <a:t>هويت جمعي: </a:t>
            </a:r>
            <a:r>
              <a:rPr lang="fa-IR" dirty="0" smtClean="0">
                <a:cs typeface="B Nazanin" pitchFamily="2" charset="-78"/>
              </a:rPr>
              <a:t>هويت جمعي با ايجاد تمايز درون/بيرون (ما/ آنها) ايجاد مي شود . </a:t>
            </a:r>
          </a:p>
          <a:p>
            <a:pPr algn="just"/>
            <a:r>
              <a:rPr lang="fa-IR" sz="2800" dirty="0">
                <a:cs typeface="B Nazanin" pitchFamily="2" charset="-78"/>
              </a:rPr>
              <a:t> اين هويت متمايز در برخي حالات بيشتر مي شود و آن زماني است که در بيرون جامعه افراد با برندهايي که هر کدام براي خود داراي جوامعي هستند  رقابت مي کنند مانند ساب در مقابل </a:t>
            </a:r>
            <a:r>
              <a:rPr lang="fa-IR" sz="2800" dirty="0" smtClean="0">
                <a:cs typeface="B Nazanin" pitchFamily="2" charset="-78"/>
              </a:rPr>
              <a:t>ولوو، </a:t>
            </a:r>
            <a:r>
              <a:rPr lang="fa-IR" sz="2800" dirty="0">
                <a:cs typeface="B Nazanin" pitchFamily="2" charset="-78"/>
              </a:rPr>
              <a:t>اديداس در مقابل نايک، يا اپل در مقابل مايکروسافت</a:t>
            </a:r>
            <a:r>
              <a:rPr lang="fa-IR" sz="2800" dirty="0" smtClean="0">
                <a:cs typeface="B Nazanin" pitchFamily="2" charset="-78"/>
              </a:rPr>
              <a:t>.</a:t>
            </a:r>
          </a:p>
          <a:p>
            <a:pPr algn="just"/>
            <a:r>
              <a:rPr lang="fa-IR" sz="2800" dirty="0">
                <a:cs typeface="B Nazanin" pitchFamily="2" charset="-78"/>
              </a:rPr>
              <a:t>مانند اعضاي هر جامعه اي ، اعضاي جوامع هر برند يک مرزبندي دقيقي بين استفاده کنندگان از برندشان بااستفاده کنندگان از ساير برندها ايجاد مي کنند به عنوان مثال مي گويند "ما از آنها متفاوتيم". اين پديده در جوامع برند مشاهده مي شود  بصورتي که </a:t>
            </a:r>
            <a:r>
              <a:rPr lang="fa-IR" sz="2800" dirty="0">
                <a:solidFill>
                  <a:srgbClr val="C00000"/>
                </a:solidFill>
                <a:cs typeface="B Nazanin" pitchFamily="2" charset="-78"/>
              </a:rPr>
              <a:t>آنچه که به ماهيت يک جامعه معنا مي بخشد همان تقابل و مخالفتش با ساير برندها </a:t>
            </a:r>
            <a:r>
              <a:rPr lang="fa-IR" sz="2800" dirty="0">
                <a:cs typeface="B Nazanin" pitchFamily="2" charset="-78"/>
              </a:rPr>
              <a:t>و </a:t>
            </a:r>
            <a:r>
              <a:rPr lang="fa-IR" sz="2800" dirty="0" smtClean="0">
                <a:cs typeface="B Nazanin" pitchFamily="2" charset="-78"/>
              </a:rPr>
              <a:t>جوامع مربوط به آنها </a:t>
            </a:r>
            <a:r>
              <a:rPr lang="fa-IR" sz="2800" dirty="0">
                <a:cs typeface="B Nazanin" pitchFamily="2" charset="-78"/>
              </a:rPr>
              <a:t>است. </a:t>
            </a:r>
            <a:endParaRPr lang="en-US" sz="2800" dirty="0">
              <a:cs typeface="B Nazanin" pitchFamily="2" charset="-78"/>
            </a:endParaRPr>
          </a:p>
          <a:p>
            <a:pPr algn="just"/>
            <a:endParaRPr lang="fa-IR" dirty="0" smtClean="0">
              <a:cs typeface="B Nazanin" pitchFamily="2" charset="-78"/>
            </a:endParaRPr>
          </a:p>
          <a:p>
            <a:pPr algn="just"/>
            <a:endParaRPr lang="en-US" dirty="0">
              <a:cs typeface="B Nazanin" pitchFamily="2" charset="-78"/>
            </a:endParaRPr>
          </a:p>
          <a:p>
            <a:pPr marL="0" indent="0" algn="just">
              <a:buNone/>
            </a:pPr>
            <a:endParaRPr lang="fa-IR" dirty="0" smtClean="0">
              <a:cs typeface="B Nazanin" pitchFamily="2" charset="-78"/>
            </a:endParaRPr>
          </a:p>
        </p:txBody>
      </p:sp>
    </p:spTree>
    <p:extLst>
      <p:ext uri="{BB962C8B-B14F-4D97-AF65-F5344CB8AC3E}">
        <p14:creationId xmlns:p14="http://schemas.microsoft.com/office/powerpoint/2010/main" val="188376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5"/>
            <a:ext cx="8229600" cy="5472607"/>
          </a:xfrm>
        </p:spPr>
        <p:txBody>
          <a:bodyPr>
            <a:noAutofit/>
          </a:bodyPr>
          <a:lstStyle/>
          <a:p>
            <a:pPr algn="just"/>
            <a:r>
              <a:rPr lang="fa-IR" dirty="0">
                <a:cs typeface="B Nazanin" pitchFamily="2" charset="-78"/>
              </a:rPr>
              <a:t>هر جامعه برند از يک هسته سخت و معتقدان وفادار به برند تشکيل شده است که تمام سبک زندگيشان را با جامعه برند تنظيم مي کنند و تطبيق مي هند</a:t>
            </a:r>
            <a:r>
              <a:rPr lang="fa-IR" dirty="0" smtClean="0">
                <a:cs typeface="B Nazanin" pitchFamily="2" charset="-78"/>
              </a:rPr>
              <a:t>.</a:t>
            </a:r>
          </a:p>
          <a:p>
            <a:pPr algn="just"/>
            <a:endParaRPr lang="fa-IR" sz="1800" dirty="0" smtClean="0">
              <a:cs typeface="B Nazanin" pitchFamily="2" charset="-78"/>
            </a:endParaRPr>
          </a:p>
          <a:p>
            <a:pPr algn="just"/>
            <a:r>
              <a:rPr lang="fa-IR" dirty="0" smtClean="0">
                <a:cs typeface="B Nazanin" pitchFamily="2" charset="-78"/>
              </a:rPr>
              <a:t> </a:t>
            </a:r>
            <a:r>
              <a:rPr lang="fa-IR" dirty="0">
                <a:cs typeface="B Nazanin" pitchFamily="2" charset="-78"/>
              </a:rPr>
              <a:t>در حاشيه چنين گروه هايي معمولا فرصت طلبهايي وجود دارند که فقط بخش کوچکي از هويت فردي خود را به شناخت مستقيم جامعه برند تخصيص مي دهند. </a:t>
            </a:r>
            <a:r>
              <a:rPr lang="fa-IR" sz="2800" dirty="0" smtClean="0">
                <a:cs typeface="B Nazanin" pitchFamily="2" charset="-78"/>
              </a:rPr>
              <a:t> </a:t>
            </a:r>
            <a:endParaRPr lang="fa-IR" dirty="0" smtClean="0">
              <a:cs typeface="B Nazanin" pitchFamily="2" charset="-78"/>
            </a:endParaRPr>
          </a:p>
        </p:txBody>
      </p:sp>
    </p:spTree>
    <p:extLst>
      <p:ext uri="{BB962C8B-B14F-4D97-AF65-F5344CB8AC3E}">
        <p14:creationId xmlns:p14="http://schemas.microsoft.com/office/powerpoint/2010/main" val="204006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72607"/>
          </a:xfrm>
        </p:spPr>
        <p:txBody>
          <a:bodyPr>
            <a:noAutofit/>
          </a:bodyPr>
          <a:lstStyle/>
          <a:p>
            <a:pPr marL="514350" indent="-514350" algn="just">
              <a:buFont typeface="+mj-lt"/>
              <a:buAutoNum type="arabicPeriod" startAt="2"/>
            </a:pPr>
            <a:r>
              <a:rPr lang="fa-IR" dirty="0" smtClean="0">
                <a:cs typeface="B Nazanin" pitchFamily="2" charset="-78"/>
              </a:rPr>
              <a:t> </a:t>
            </a:r>
            <a:r>
              <a:rPr lang="fa-IR" dirty="0">
                <a:cs typeface="B Nazanin" pitchFamily="2" charset="-78"/>
              </a:rPr>
              <a:t>به عنوان يک اصل و قانون ، جوامع برند تعداد زيادي تشريفات ، آداب و رسوم و اسطوره هاي متنوعي در ارتباط </a:t>
            </a:r>
            <a:r>
              <a:rPr lang="fa-IR" dirty="0" smtClean="0">
                <a:cs typeface="B Nazanin" pitchFamily="2" charset="-78"/>
              </a:rPr>
              <a:t>با </a:t>
            </a:r>
            <a:r>
              <a:rPr lang="fa-IR" dirty="0">
                <a:cs typeface="B Nazanin" pitchFamily="2" charset="-78"/>
              </a:rPr>
              <a:t>آن برند دارند. </a:t>
            </a:r>
            <a:endParaRPr lang="fa-IR" dirty="0" smtClean="0">
              <a:cs typeface="B Nazanin" pitchFamily="2" charset="-78"/>
            </a:endParaRPr>
          </a:p>
          <a:p>
            <a:pPr algn="just"/>
            <a:r>
              <a:rPr lang="fa-IR" dirty="0" smtClean="0">
                <a:cs typeface="B Nazanin" pitchFamily="2" charset="-78"/>
              </a:rPr>
              <a:t>اين آداب و رسوم در دو سطح وجود دارد:</a:t>
            </a:r>
          </a:p>
          <a:p>
            <a:pPr marL="1258888" indent="-457200" algn="just">
              <a:buFontTx/>
              <a:buChar char="-"/>
            </a:pPr>
            <a:r>
              <a:rPr lang="fa-IR" dirty="0" smtClean="0">
                <a:solidFill>
                  <a:srgbClr val="C00000"/>
                </a:solidFill>
                <a:cs typeface="B Nazanin" pitchFamily="2" charset="-78"/>
              </a:rPr>
              <a:t>سطح رفتاري</a:t>
            </a:r>
            <a:r>
              <a:rPr lang="fa-IR" dirty="0" smtClean="0">
                <a:cs typeface="B Nazanin" pitchFamily="2" charset="-78"/>
              </a:rPr>
              <a:t>: </a:t>
            </a:r>
            <a:r>
              <a:rPr lang="fa-IR" dirty="0">
                <a:cs typeface="B Nazanin" pitchFamily="2" charset="-78"/>
              </a:rPr>
              <a:t>مرتبط با </a:t>
            </a:r>
            <a:r>
              <a:rPr lang="fa-IR" dirty="0" smtClean="0">
                <a:cs typeface="B Nazanin" pitchFamily="2" charset="-78"/>
              </a:rPr>
              <a:t>شکل </a:t>
            </a:r>
            <a:r>
              <a:rPr lang="fa-IR" dirty="0">
                <a:cs typeface="B Nazanin" pitchFamily="2" charset="-78"/>
              </a:rPr>
              <a:t>تهنيت گفتن، نشست هاي رايج، نوع پوشش </a:t>
            </a:r>
            <a:endParaRPr lang="fa-IR" dirty="0" smtClean="0">
              <a:cs typeface="B Nazanin" pitchFamily="2" charset="-78"/>
            </a:endParaRPr>
          </a:p>
          <a:p>
            <a:pPr marL="1258888" indent="-457200" algn="just">
              <a:buFontTx/>
              <a:buChar char="-"/>
            </a:pPr>
            <a:r>
              <a:rPr lang="fa-IR" dirty="0" smtClean="0">
                <a:solidFill>
                  <a:srgbClr val="C00000"/>
                </a:solidFill>
                <a:cs typeface="B Nazanin" pitchFamily="2" charset="-78"/>
              </a:rPr>
              <a:t>سطح گفتار</a:t>
            </a:r>
            <a:r>
              <a:rPr lang="fa-IR" dirty="0" smtClean="0">
                <a:cs typeface="B Nazanin" pitchFamily="2" charset="-78"/>
              </a:rPr>
              <a:t>: </a:t>
            </a:r>
            <a:r>
              <a:rPr lang="fa-IR" dirty="0">
                <a:cs typeface="B Nazanin" pitchFamily="2" charset="-78"/>
              </a:rPr>
              <a:t>که </a:t>
            </a:r>
            <a:r>
              <a:rPr lang="fa-IR" dirty="0" smtClean="0">
                <a:cs typeface="B Nazanin" pitchFamily="2" charset="-78"/>
              </a:rPr>
              <a:t>شامل حفظ </a:t>
            </a:r>
            <a:r>
              <a:rPr lang="fa-IR" dirty="0">
                <a:cs typeface="B Nazanin" pitchFamily="2" charset="-78"/>
              </a:rPr>
              <a:t>حکايت يا حکايتهاي برند و جامعه </a:t>
            </a:r>
            <a:r>
              <a:rPr lang="fa-IR" dirty="0" smtClean="0">
                <a:cs typeface="B Nazanin" pitchFamily="2" charset="-78"/>
              </a:rPr>
              <a:t>و تاکيد </a:t>
            </a:r>
            <a:r>
              <a:rPr lang="fa-IR" dirty="0">
                <a:cs typeface="B Nazanin" pitchFamily="2" charset="-78"/>
              </a:rPr>
              <a:t>بر اشاعه حوادث و رخدادهاي حکايتهايي که مستقيما در ارتباط با برند </a:t>
            </a:r>
            <a:r>
              <a:rPr lang="fa-IR" dirty="0" smtClean="0">
                <a:cs typeface="B Nazanin" pitchFamily="2" charset="-78"/>
              </a:rPr>
              <a:t>مربوطه اند.</a:t>
            </a:r>
          </a:p>
          <a:p>
            <a:pPr algn="just"/>
            <a:endParaRPr lang="en-US" dirty="0">
              <a:cs typeface="B Nazanin" pitchFamily="2" charset="-78"/>
            </a:endParaRPr>
          </a:p>
          <a:p>
            <a:pPr marL="0" indent="0" algn="just">
              <a:buNone/>
            </a:pPr>
            <a:endParaRPr lang="fa-IR" dirty="0" smtClean="0">
              <a:cs typeface="B Nazanin" pitchFamily="2" charset="-78"/>
            </a:endParaRPr>
          </a:p>
        </p:txBody>
      </p:sp>
    </p:spTree>
    <p:extLst>
      <p:ext uri="{BB962C8B-B14F-4D97-AF65-F5344CB8AC3E}">
        <p14:creationId xmlns:p14="http://schemas.microsoft.com/office/powerpoint/2010/main" val="20400678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noAutofit/>
          </a:bodyPr>
          <a:lstStyle/>
          <a:p>
            <a:pPr marL="514350" indent="-514350" algn="just">
              <a:buFont typeface="+mj-lt"/>
              <a:buAutoNum type="arabicPeriod" startAt="3"/>
            </a:pPr>
            <a:r>
              <a:rPr lang="fa-IR" dirty="0" smtClean="0">
                <a:cs typeface="B Nazanin" pitchFamily="2" charset="-78"/>
              </a:rPr>
              <a:t> </a:t>
            </a:r>
            <a:r>
              <a:rPr lang="fa-IR" b="1" dirty="0" smtClean="0">
                <a:solidFill>
                  <a:srgbClr val="C00000"/>
                </a:solidFill>
                <a:cs typeface="B Nazanin" pitchFamily="2" charset="-78"/>
              </a:rPr>
              <a:t>مسووليت اخلاقي: </a:t>
            </a:r>
            <a:r>
              <a:rPr lang="fa-IR" dirty="0">
                <a:cs typeface="B Nazanin" pitchFamily="2" charset="-78"/>
              </a:rPr>
              <a:t>اين حالت با پذيرش اعضاي جديدي که معرفي مي شوند و تحت هدايت اعضاي </a:t>
            </a:r>
            <a:r>
              <a:rPr lang="fa-IR" dirty="0" smtClean="0">
                <a:cs typeface="B Nazanin" pitchFamily="2" charset="-78"/>
              </a:rPr>
              <a:t>قديمي </a:t>
            </a:r>
            <a:r>
              <a:rPr lang="fa-IR" dirty="0">
                <a:cs typeface="B Nazanin" pitchFamily="2" charset="-78"/>
              </a:rPr>
              <a:t>و ثابت به  جامعه ملحق مي </a:t>
            </a:r>
            <a:r>
              <a:rPr lang="fa-IR" dirty="0" smtClean="0">
                <a:cs typeface="B Nazanin" pitchFamily="2" charset="-78"/>
              </a:rPr>
              <a:t>شوند، </a:t>
            </a:r>
            <a:r>
              <a:rPr lang="fa-IR" dirty="0">
                <a:cs typeface="B Nazanin" pitchFamily="2" charset="-78"/>
              </a:rPr>
              <a:t>شروع مي شود(جذب و نگهداري اعضا</a:t>
            </a:r>
            <a:r>
              <a:rPr lang="fa-IR" dirty="0" smtClean="0">
                <a:cs typeface="B Nazanin" pitchFamily="2" charset="-78"/>
              </a:rPr>
              <a:t>).</a:t>
            </a:r>
          </a:p>
          <a:p>
            <a:pPr algn="just"/>
            <a:r>
              <a:rPr lang="fa-IR" dirty="0" smtClean="0">
                <a:cs typeface="B Nazanin" pitchFamily="2" charset="-78"/>
              </a:rPr>
              <a:t>اعضا </a:t>
            </a:r>
            <a:r>
              <a:rPr lang="fa-IR" dirty="0">
                <a:cs typeface="B Nazanin" pitchFamily="2" charset="-78"/>
              </a:rPr>
              <a:t>بطور </a:t>
            </a:r>
            <a:r>
              <a:rPr lang="fa-IR" dirty="0" smtClean="0">
                <a:cs typeface="B Nazanin" pitchFamily="2" charset="-78"/>
              </a:rPr>
              <a:t>ناخواسته با </a:t>
            </a:r>
            <a:r>
              <a:rPr lang="fa-IR" dirty="0">
                <a:cs typeface="B Nazanin" pitchFamily="2" charset="-78"/>
              </a:rPr>
              <a:t>يکديگر انسجام دارند براي مثال در </a:t>
            </a:r>
            <a:r>
              <a:rPr lang="fa-IR" dirty="0" smtClean="0">
                <a:cs typeface="B Nazanin" pitchFamily="2" charset="-78"/>
              </a:rPr>
              <a:t>مواردي که </a:t>
            </a:r>
            <a:r>
              <a:rPr lang="fa-IR" dirty="0">
                <a:cs typeface="B Nazanin" pitchFamily="2" charset="-78"/>
              </a:rPr>
              <a:t>مشکلات </a:t>
            </a:r>
            <a:r>
              <a:rPr lang="fa-IR" dirty="0" smtClean="0">
                <a:cs typeface="B Nazanin" pitchFamily="2" charset="-78"/>
              </a:rPr>
              <a:t>در خط توليد ايجاد مي شود ، مواردي که </a:t>
            </a:r>
            <a:r>
              <a:rPr lang="fa-IR" dirty="0">
                <a:cs typeface="B Nazanin" pitchFamily="2" charset="-78"/>
              </a:rPr>
              <a:t>دانش تخصصي تغيير مي </a:t>
            </a:r>
            <a:r>
              <a:rPr lang="fa-IR" dirty="0" smtClean="0">
                <a:cs typeface="B Nazanin" pitchFamily="2" charset="-78"/>
              </a:rPr>
              <a:t>کند يا </a:t>
            </a:r>
            <a:r>
              <a:rPr lang="fa-IR" dirty="0">
                <a:cs typeface="B Nazanin" pitchFamily="2" charset="-78"/>
              </a:rPr>
              <a:t>تعميرات در سايت انجام مي گيرد و </a:t>
            </a:r>
            <a:r>
              <a:rPr lang="fa-IR" dirty="0" smtClean="0">
                <a:cs typeface="B Nazanin" pitchFamily="2" charset="-78"/>
              </a:rPr>
              <a:t>غيره، اعضاي جامعه برند </a:t>
            </a:r>
            <a:r>
              <a:rPr lang="fa-IR" dirty="0">
                <a:cs typeface="B Nazanin" pitchFamily="2" charset="-78"/>
              </a:rPr>
              <a:t>بدون هيچ گونه </a:t>
            </a:r>
            <a:r>
              <a:rPr lang="fa-IR" dirty="0" smtClean="0">
                <a:cs typeface="B Nazanin" pitchFamily="2" charset="-78"/>
              </a:rPr>
              <a:t>دريافتي به کمک مي شتابند </a:t>
            </a:r>
            <a:r>
              <a:rPr lang="fa-IR" dirty="0">
                <a:cs typeface="B Nazanin" pitchFamily="2" charset="-78"/>
              </a:rPr>
              <a:t>(کمک در استفاده از برند</a:t>
            </a:r>
            <a:r>
              <a:rPr lang="fa-IR" dirty="0" smtClean="0">
                <a:cs typeface="B Nazanin" pitchFamily="2" charset="-78"/>
              </a:rPr>
              <a:t>).</a:t>
            </a:r>
          </a:p>
          <a:p>
            <a:pPr indent="0" algn="just">
              <a:buNone/>
            </a:pPr>
            <a:r>
              <a:rPr lang="fa-IR" sz="2000" dirty="0">
                <a:cs typeface="B Nazanin" pitchFamily="2" charset="-78"/>
              </a:rPr>
              <a:t>يک حس قدرتمند ويژه در مورد مسووليت در جامعه برند اپل نيوتن ، </a:t>
            </a:r>
            <a:r>
              <a:rPr lang="fa-IR" sz="2000" dirty="0" smtClean="0">
                <a:cs typeface="B Nazanin" pitchFamily="2" charset="-78"/>
              </a:rPr>
              <a:t>(محصولي </a:t>
            </a:r>
            <a:r>
              <a:rPr lang="fa-IR" sz="2000" dirty="0">
                <a:cs typeface="B Nazanin" pitchFamily="2" charset="-78"/>
              </a:rPr>
              <a:t>که اپل توليد آن را در سال </a:t>
            </a:r>
            <a:r>
              <a:rPr lang="fa-IR" sz="2000" dirty="0" smtClean="0">
                <a:cs typeface="B Nazanin" pitchFamily="2" charset="-78"/>
              </a:rPr>
              <a:t>1998 </a:t>
            </a:r>
            <a:r>
              <a:rPr lang="fa-IR" sz="2000" dirty="0">
                <a:cs typeface="B Nazanin" pitchFamily="2" charset="-78"/>
              </a:rPr>
              <a:t>متوقف </a:t>
            </a:r>
            <a:r>
              <a:rPr lang="fa-IR" sz="2000" dirty="0" smtClean="0">
                <a:cs typeface="B Nazanin" pitchFamily="2" charset="-78"/>
              </a:rPr>
              <a:t>کرد) </a:t>
            </a:r>
            <a:r>
              <a:rPr lang="fa-IR" sz="2000" dirty="0">
                <a:cs typeface="B Nazanin" pitchFamily="2" charset="-78"/>
              </a:rPr>
              <a:t>وجود دارد . جامعه برند اپل نيوتن محصول و نرم افزار ابداع مي کند، منابع قطعات، پشتيباني فني  را تهيه مي کند، و اين برند را براي ديگران تبليغ مي کند. اينجا احساس مسووليت آنقدر قوي است که جامعه تنها منبع حمايت و پشتيباني است .</a:t>
            </a:r>
            <a:endParaRPr lang="en-US" sz="2000" dirty="0">
              <a:cs typeface="B Nazanin" pitchFamily="2" charset="-78"/>
            </a:endParaRPr>
          </a:p>
          <a:p>
            <a:pPr indent="9525" algn="just"/>
            <a:endParaRPr lang="en-US" dirty="0">
              <a:cs typeface="B Nazanin" pitchFamily="2" charset="-78"/>
            </a:endParaRPr>
          </a:p>
          <a:p>
            <a:pPr marL="0" indent="0" algn="just">
              <a:buNone/>
            </a:pPr>
            <a:endParaRPr lang="en-US" dirty="0">
              <a:cs typeface="B Nazanin" pitchFamily="2" charset="-78"/>
            </a:endParaRPr>
          </a:p>
          <a:p>
            <a:pPr marL="0" indent="0" algn="just">
              <a:buNone/>
            </a:pPr>
            <a:endParaRPr lang="fa-IR" dirty="0" smtClean="0">
              <a:cs typeface="B Nazanin" pitchFamily="2" charset="-78"/>
            </a:endParaRPr>
          </a:p>
        </p:txBody>
      </p:sp>
    </p:spTree>
    <p:extLst>
      <p:ext uri="{BB962C8B-B14F-4D97-AF65-F5344CB8AC3E}">
        <p14:creationId xmlns:p14="http://schemas.microsoft.com/office/powerpoint/2010/main" val="3629110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92688"/>
          </a:xfrm>
        </p:spPr>
        <p:txBody>
          <a:bodyPr>
            <a:noAutofit/>
          </a:bodyPr>
          <a:lstStyle/>
          <a:p>
            <a:pPr algn="just"/>
            <a:r>
              <a:rPr lang="fa-IR" sz="2800" dirty="0" smtClean="0">
                <a:cs typeface="B Nazanin" pitchFamily="2" charset="-78"/>
              </a:rPr>
              <a:t>عضويت در جوامع برند اختياري است.</a:t>
            </a:r>
          </a:p>
          <a:p>
            <a:pPr algn="just"/>
            <a:r>
              <a:rPr lang="fa-IR" sz="2800" dirty="0" smtClean="0">
                <a:cs typeface="B Nazanin" pitchFamily="2" charset="-78"/>
              </a:rPr>
              <a:t>باقي ماندن در جوامع برند اختياري است.</a:t>
            </a:r>
          </a:p>
          <a:p>
            <a:pPr algn="just"/>
            <a:r>
              <a:rPr lang="fa-IR" sz="2800" dirty="0">
                <a:cs typeface="B Nazanin" pitchFamily="2" charset="-78"/>
              </a:rPr>
              <a:t>جوامع برند </a:t>
            </a:r>
            <a:r>
              <a:rPr lang="fa-IR" sz="2800" dirty="0" smtClean="0">
                <a:cs typeface="B Nazanin" pitchFamily="2" charset="-78"/>
              </a:rPr>
              <a:t>کاملا </a:t>
            </a:r>
            <a:r>
              <a:rPr lang="fa-IR" sz="2800" dirty="0">
                <a:cs typeface="B Nazanin" pitchFamily="2" charset="-78"/>
              </a:rPr>
              <a:t>موضوع محورند.</a:t>
            </a:r>
          </a:p>
          <a:p>
            <a:pPr algn="just"/>
            <a:r>
              <a:rPr lang="fa-IR" sz="2800" dirty="0">
                <a:cs typeface="B Nazanin" pitchFamily="2" charset="-78"/>
              </a:rPr>
              <a:t>جوامع برند اغلب بصورت تجاري ايجاد مي شوند و با کمک شرکتهاي مربوط به خود ادامه حيات مي دهند.</a:t>
            </a:r>
          </a:p>
          <a:p>
            <a:pPr algn="just"/>
            <a:r>
              <a:rPr lang="fa-IR" sz="2800" dirty="0">
                <a:cs typeface="B Nazanin" pitchFamily="2" charset="-78"/>
              </a:rPr>
              <a:t>اکثريت جوامع برند بر استقلالشان از شرکتها و حتي به شدت در سياست ها و خط مشي هاي آن شرکتها دخالت مي کنند.</a:t>
            </a:r>
          </a:p>
          <a:p>
            <a:pPr algn="just"/>
            <a:r>
              <a:rPr lang="fa-IR" sz="2800" dirty="0">
                <a:cs typeface="B Nazanin" pitchFamily="2" charset="-78"/>
              </a:rPr>
              <a:t>مواقع عضويت در يک جامعه برند مشخص از طريق التزام و تعهد ايجاد مي شود.</a:t>
            </a:r>
          </a:p>
          <a:p>
            <a:pPr algn="just"/>
            <a:r>
              <a:rPr lang="fa-IR" sz="2800" dirty="0" smtClean="0">
                <a:cs typeface="B Nazanin" pitchFamily="2" charset="-78"/>
              </a:rPr>
              <a:t>التزام و تعهد به برند </a:t>
            </a:r>
            <a:r>
              <a:rPr lang="fa-IR" sz="2800" dirty="0">
                <a:cs typeface="B Nazanin" pitchFamily="2" charset="-78"/>
              </a:rPr>
              <a:t>حتي </a:t>
            </a:r>
            <a:r>
              <a:rPr lang="fa-IR" sz="2800" dirty="0" smtClean="0">
                <a:cs typeface="B Nazanin" pitchFamily="2" charset="-78"/>
              </a:rPr>
              <a:t>مي تواند تا حدي </a:t>
            </a:r>
            <a:r>
              <a:rPr lang="fa-IR" sz="2800" dirty="0">
                <a:cs typeface="B Nazanin" pitchFamily="2" charset="-78"/>
              </a:rPr>
              <a:t>پيش رود که شيفتگي يک برند مشخص نيازمند تعصب تبليغي است به نحوي که اعضا براي متقاعد کردن ديگران در شيفته شدن نسبت به اين برند يا حتي تبديل تمايل آنها از يک برند به برند ديگر تلاش مي </a:t>
            </a:r>
            <a:r>
              <a:rPr lang="fa-IR" sz="2800" dirty="0" smtClean="0">
                <a:cs typeface="B Nazanin" pitchFamily="2" charset="-78"/>
              </a:rPr>
              <a:t>کنند.</a:t>
            </a:r>
            <a:endParaRPr lang="en-US" sz="2800" dirty="0">
              <a:cs typeface="B Nazanin" pitchFamily="2" charset="-78"/>
            </a:endParaRPr>
          </a:p>
          <a:p>
            <a:pPr marL="0" indent="0" algn="just">
              <a:buNone/>
            </a:pPr>
            <a:endParaRPr lang="fa-IR" dirty="0" smtClean="0">
              <a:cs typeface="B Nazanin" pitchFamily="2" charset="-78"/>
            </a:endParaRPr>
          </a:p>
        </p:txBody>
      </p:sp>
    </p:spTree>
    <p:extLst>
      <p:ext uri="{BB962C8B-B14F-4D97-AF65-F5344CB8AC3E}">
        <p14:creationId xmlns:p14="http://schemas.microsoft.com/office/powerpoint/2010/main" val="44404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fa-IR" sz="2800" dirty="0">
                <a:cs typeface="B Nazanin" pitchFamily="2" charset="-78"/>
              </a:rPr>
              <a:t>بسياري از جوامع برند خود را مالک برندشان مي دانند و زماني که شرکتها در برند مورد نظر و مور احترام اصلاحاتي اعمال مي کنند که خوشايند حاميان آن برند نباشد در برابر اين اقدمات واکنش منفي و همراه با عصبانيت نشان مي دهند</a:t>
            </a:r>
            <a:r>
              <a:rPr lang="fa-IR" sz="2800" dirty="0" smtClean="0">
                <a:cs typeface="B Nazanin" pitchFamily="2" charset="-78"/>
              </a:rPr>
              <a:t>.</a:t>
            </a:r>
          </a:p>
          <a:p>
            <a:pPr algn="just"/>
            <a:r>
              <a:rPr lang="fa-IR" sz="2800" dirty="0">
                <a:cs typeface="B Nazanin" pitchFamily="2" charset="-78"/>
              </a:rPr>
              <a:t>زماني كه ادعا شود هواداران يك نام تجاري، كنترل شديدي روي پيام آن دارند، مي توانند با طغيان عليه مالك آن نام تجاري، محصولات جديد يا نوآوري هايي را كه مطابق با ارزش هاي آنها نيست، متوقف كنند.</a:t>
            </a:r>
          </a:p>
        </p:txBody>
      </p:sp>
    </p:spTree>
    <p:extLst>
      <p:ext uri="{BB962C8B-B14F-4D97-AF65-F5344CB8AC3E}">
        <p14:creationId xmlns:p14="http://schemas.microsoft.com/office/powerpoint/2010/main" val="375375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832648"/>
          </a:xfrm>
        </p:spPr>
        <p:txBody>
          <a:bodyPr>
            <a:noAutofit/>
          </a:bodyPr>
          <a:lstStyle/>
          <a:p>
            <a:pPr algn="just"/>
            <a:r>
              <a:rPr lang="fa-IR" sz="2500" dirty="0">
                <a:cs typeface="B Nazanin" pitchFamily="2" charset="-78"/>
              </a:rPr>
              <a:t>زماني که </a:t>
            </a:r>
            <a:r>
              <a:rPr lang="fa-IR" sz="2500" dirty="0">
                <a:solidFill>
                  <a:srgbClr val="C00000"/>
                </a:solidFill>
                <a:cs typeface="B Nazanin" pitchFamily="2" charset="-78"/>
              </a:rPr>
              <a:t>شرکت کوکاکولا </a:t>
            </a:r>
            <a:r>
              <a:rPr lang="fa-IR" sz="2500" dirty="0">
                <a:cs typeface="B Nazanin" pitchFamily="2" charset="-78"/>
              </a:rPr>
              <a:t>تلاش کرد نوشابه سنتي خود را در سال 1985 با نوشيدني جديد جايگزين کند ، پس از آنکه در تست اوليه گسترده که در تاريخ تحقيقات بازاريابي احتمالا بيسابقه است مشخص شد 70 درصد مشتريان طعم جديد را در يک آزمايش مخفي ترجيح دادند، جزئيات در مورد عکس العمل به يک پرسش مشخص شد. با اين حال و لواينکه نتايج گاملا شفاف بود، عکس العمل مصرف کنندگان نوشيدني سنتي کوکاکولا بعد از اين طرح فاجعه اميز بود. هينز ويزورک مدير وقت کوکاکولا در آلمان گزارش داد: جشنها به راه افتادند؛ ما مجبور شديم 100 خط تلفن جديد راه اندازي کنيم و روزانه 150 هزار نامه دريافت مي کرديم. مديرعامل و رئيس هيات مديره تهديد شدند که رئيس هيات مديره در خطر خواهد بود. براي ما نوشته بودند که تغيير فرمول کوکاکولا مانند سوزاندن پرچم است. به عبارت ديگر در سال 1985 قبل از آنکه کاملا براي جايگزين کردن نوشيدني سنتي خود اقدام کند موجي از اعتراضات را ايجاد کرد. مصرف کنندگان با هر ابزاري -حتي تا مرز روش هاي غير قانوني- که در دسترس داشتند به ستيز برخاستند و </a:t>
            </a:r>
            <a:r>
              <a:rPr lang="fa-IR" sz="2500" dirty="0">
                <a:solidFill>
                  <a:srgbClr val="C00000"/>
                </a:solidFill>
                <a:cs typeface="B Nazanin" pitchFamily="2" charset="-78"/>
              </a:rPr>
              <a:t>در نهايت جنبش طرفداران نوشابه سنتي کوکاکولا پيروز شدند</a:t>
            </a:r>
          </a:p>
        </p:txBody>
      </p:sp>
    </p:spTree>
    <p:extLst>
      <p:ext uri="{BB962C8B-B14F-4D97-AF65-F5344CB8AC3E}">
        <p14:creationId xmlns:p14="http://schemas.microsoft.com/office/powerpoint/2010/main" val="195958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lnSpcReduction="10000"/>
          </a:bodyPr>
          <a:lstStyle/>
          <a:p>
            <a:pPr marL="0" indent="0" algn="just">
              <a:buNone/>
            </a:pPr>
            <a:r>
              <a:rPr lang="fa-IR" b="1" dirty="0" smtClean="0">
                <a:solidFill>
                  <a:srgbClr val="C00000"/>
                </a:solidFill>
                <a:cs typeface="B Nazanin" pitchFamily="2" charset="-78"/>
              </a:rPr>
              <a:t>در نهايت:</a:t>
            </a:r>
          </a:p>
          <a:p>
            <a:pPr algn="just"/>
            <a:r>
              <a:rPr lang="fa-IR" dirty="0" smtClean="0">
                <a:cs typeface="B Nazanin" pitchFamily="2" charset="-78"/>
              </a:rPr>
              <a:t>شرکت ها بايد کيفيت روابط با ساير شرکتها و مشتريان  را حفظ کنند در </a:t>
            </a:r>
            <a:r>
              <a:rPr lang="fa-IR" dirty="0">
                <a:cs typeface="B Nazanin" pitchFamily="2" charset="-78"/>
              </a:rPr>
              <a:t>غير اين صورت برند آسيب خواهد ديد و اين بدين معني است که روش شرکت در اين زمينه بايد از نظر اخلاقي کاملا بي عيب و نقص باشد. با مشتريان بايد به منظور ايفاي آنچه در اينجا از آن به عنوان اخلاق برند نام برده شد با دقت رفتار شود</a:t>
            </a:r>
            <a:r>
              <a:rPr lang="fa-IR" dirty="0" smtClean="0">
                <a:cs typeface="B Nazanin" pitchFamily="2" charset="-78"/>
              </a:rPr>
              <a:t>.</a:t>
            </a:r>
          </a:p>
          <a:p>
            <a:pPr algn="just"/>
            <a:r>
              <a:rPr lang="fa-IR" dirty="0" smtClean="0">
                <a:cs typeface="B Nazanin" pitchFamily="2" charset="-78"/>
              </a:rPr>
              <a:t>اثرات ذکر شده در مورد مسووليت اخلاقي براي همه </a:t>
            </a:r>
            <a:r>
              <a:rPr lang="fa-IR" dirty="0">
                <a:cs typeface="B Nazanin" pitchFamily="2" charset="-78"/>
              </a:rPr>
              <a:t>برندها وجود داد. اگرچه همه برندها جوامع برند پر رونقي ندارند، اما همه برندها ابعاد اجتماعي و گروهي دارند.</a:t>
            </a:r>
          </a:p>
        </p:txBody>
      </p:sp>
    </p:spTree>
    <p:extLst>
      <p:ext uri="{BB962C8B-B14F-4D97-AF65-F5344CB8AC3E}">
        <p14:creationId xmlns:p14="http://schemas.microsoft.com/office/powerpoint/2010/main" val="52391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3E945B"/>
                </a:solidFill>
                <a:cs typeface="B Titr" pitchFamily="2" charset="-78"/>
              </a:rPr>
              <a:t>تعريف برخي از اصطلاحات و مفايم</a:t>
            </a:r>
            <a:endParaRPr lang="fa-IR" sz="3600" dirty="0">
              <a:solidFill>
                <a:srgbClr val="3E945B"/>
              </a:solidFill>
              <a:cs typeface="B Titr" pitchFamily="2" charset="-78"/>
            </a:endParaRPr>
          </a:p>
        </p:txBody>
      </p:sp>
      <p:sp>
        <p:nvSpPr>
          <p:cNvPr id="3" name="Content Placeholder 2"/>
          <p:cNvSpPr>
            <a:spLocks noGrp="1"/>
          </p:cNvSpPr>
          <p:nvPr>
            <p:ph idx="1"/>
          </p:nvPr>
        </p:nvSpPr>
        <p:spPr/>
        <p:txBody>
          <a:bodyPr>
            <a:noAutofit/>
          </a:bodyPr>
          <a:lstStyle/>
          <a:p>
            <a:pPr algn="just">
              <a:buNone/>
            </a:pPr>
            <a:r>
              <a:rPr lang="fa-IR" dirty="0" smtClean="0">
                <a:solidFill>
                  <a:schemeClr val="accent2">
                    <a:lumMod val="75000"/>
                  </a:schemeClr>
                </a:solidFill>
                <a:cs typeface="B Titr" pitchFamily="2" charset="-78"/>
              </a:rPr>
              <a:t>بازاريابي</a:t>
            </a:r>
            <a:r>
              <a:rPr lang="fa-IR" dirty="0">
                <a:solidFill>
                  <a:schemeClr val="accent2">
                    <a:lumMod val="75000"/>
                  </a:schemeClr>
                </a:solidFill>
                <a:cs typeface="B Titr" pitchFamily="2" charset="-78"/>
              </a:rPr>
              <a:t>:</a:t>
            </a:r>
            <a:r>
              <a:rPr lang="fa-IR" dirty="0">
                <a:cs typeface="B Nazanin" pitchFamily="2" charset="-78"/>
              </a:rPr>
              <a:t> فرايند ايجاد ارزش براي مشتري و ايجاد روابط مستحکم با مشتري از سوي شرکتها به منظور کسب ارزش از </a:t>
            </a:r>
            <a:r>
              <a:rPr lang="fa-IR" dirty="0" smtClean="0">
                <a:cs typeface="B Nazanin" pitchFamily="2" charset="-78"/>
              </a:rPr>
              <a:t>مشتريان</a:t>
            </a:r>
          </a:p>
          <a:p>
            <a:pPr algn="just">
              <a:buNone/>
            </a:pPr>
            <a:endParaRPr lang="fa-IR" dirty="0">
              <a:cs typeface="B Nazanin" pitchFamily="2" charset="-78"/>
            </a:endParaRPr>
          </a:p>
          <a:p>
            <a:pPr algn="just">
              <a:buNone/>
            </a:pPr>
            <a:r>
              <a:rPr lang="fa-IR" dirty="0" smtClean="0">
                <a:solidFill>
                  <a:schemeClr val="accent2">
                    <a:lumMod val="75000"/>
                  </a:schemeClr>
                </a:solidFill>
                <a:cs typeface="B Titr" pitchFamily="2" charset="-78"/>
              </a:rPr>
              <a:t>برند</a:t>
            </a:r>
            <a:r>
              <a:rPr lang="fa-IR" dirty="0">
                <a:solidFill>
                  <a:schemeClr val="accent2">
                    <a:lumMod val="75000"/>
                  </a:schemeClr>
                </a:solidFill>
                <a:cs typeface="B Titr" pitchFamily="2" charset="-78"/>
              </a:rPr>
              <a:t>: </a:t>
            </a:r>
            <a:r>
              <a:rPr lang="fa-IR" dirty="0" smtClean="0">
                <a:cs typeface="B Nazanin" pitchFamily="2" charset="-78"/>
              </a:rPr>
              <a:t>یک </a:t>
            </a:r>
            <a:r>
              <a:rPr lang="fa-IR" dirty="0">
                <a:cs typeface="B Nazanin" pitchFamily="2" charset="-78"/>
              </a:rPr>
              <a:t>نام، واژه، سمبل، یا طرح یا ترکیبی از آن ها است که هدف آن </a:t>
            </a:r>
            <a:r>
              <a:rPr lang="fa-IR" dirty="0">
                <a:solidFill>
                  <a:srgbClr val="FF0000"/>
                </a:solidFill>
                <a:cs typeface="B Nazanin" pitchFamily="2" charset="-78"/>
              </a:rPr>
              <a:t>شناساندن</a:t>
            </a:r>
            <a:r>
              <a:rPr lang="fa-IR" dirty="0">
                <a:cs typeface="B Nazanin" pitchFamily="2" charset="-78"/>
              </a:rPr>
              <a:t> محصولات و یا خدمات یک فروشنده یا گروهی از فروشندگان به مشتریان و همچنین </a:t>
            </a:r>
            <a:r>
              <a:rPr lang="fa-IR" dirty="0">
                <a:solidFill>
                  <a:srgbClr val="FF0000"/>
                </a:solidFill>
                <a:cs typeface="B Nazanin" pitchFamily="2" charset="-78"/>
              </a:rPr>
              <a:t>تمایز </a:t>
            </a:r>
            <a:r>
              <a:rPr lang="fa-IR" dirty="0">
                <a:cs typeface="B Nazanin" pitchFamily="2" charset="-78"/>
              </a:rPr>
              <a:t>محصولات آن ها از سایر رقبا می‌باشد.</a:t>
            </a:r>
          </a:p>
          <a:p>
            <a:pPr algn="just"/>
            <a:endParaRPr lang="fa-IR" sz="1600"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rgbClr val="3E945B"/>
                </a:solidFill>
                <a:cs typeface="B Titr" pitchFamily="2" charset="-78"/>
              </a:rPr>
              <a:t>محصول فرعي برندينگ</a:t>
            </a:r>
            <a:endParaRPr lang="fa-IR" sz="4000" dirty="0">
              <a:solidFill>
                <a:srgbClr val="3E945B"/>
              </a:solidFill>
              <a:cs typeface="B Titr" pitchFamily="2" charset="-78"/>
            </a:endParaRPr>
          </a:p>
        </p:txBody>
      </p:sp>
      <p:sp>
        <p:nvSpPr>
          <p:cNvPr id="3" name="Content Placeholder 2"/>
          <p:cNvSpPr>
            <a:spLocks noGrp="1"/>
          </p:cNvSpPr>
          <p:nvPr>
            <p:ph idx="1"/>
          </p:nvPr>
        </p:nvSpPr>
        <p:spPr/>
        <p:txBody>
          <a:bodyPr>
            <a:noAutofit/>
          </a:bodyPr>
          <a:lstStyle/>
          <a:p>
            <a:pPr algn="just"/>
            <a:r>
              <a:rPr lang="fa-IR" dirty="0">
                <a:cs typeface="B Nazanin" pitchFamily="2" charset="-78"/>
              </a:rPr>
              <a:t>به منظور ايجاد يک محصول جذاب و قابل فروش، تمامي اجزاي ارتباط برقرار کننده محصول شامل خود </a:t>
            </a:r>
            <a:r>
              <a:rPr lang="fa-IR" dirty="0">
                <a:solidFill>
                  <a:srgbClr val="FF0000"/>
                </a:solidFill>
                <a:cs typeface="B Nazanin" pitchFamily="2" charset="-78"/>
              </a:rPr>
              <a:t>محصول</a:t>
            </a:r>
            <a:r>
              <a:rPr lang="fa-IR" dirty="0">
                <a:cs typeface="B Nazanin" pitchFamily="2" charset="-78"/>
              </a:rPr>
              <a:t>، </a:t>
            </a:r>
            <a:r>
              <a:rPr lang="fa-IR" dirty="0">
                <a:solidFill>
                  <a:srgbClr val="FF0000"/>
                </a:solidFill>
                <a:cs typeface="B Nazanin" pitchFamily="2" charset="-78"/>
              </a:rPr>
              <a:t>بسته بندي محصول</a:t>
            </a:r>
            <a:r>
              <a:rPr lang="fa-IR" dirty="0">
                <a:cs typeface="B Nazanin" pitchFamily="2" charset="-78"/>
              </a:rPr>
              <a:t>، </a:t>
            </a:r>
            <a:r>
              <a:rPr lang="fa-IR" dirty="0">
                <a:solidFill>
                  <a:srgbClr val="FF0000"/>
                </a:solidFill>
                <a:cs typeface="B Nazanin" pitchFamily="2" charset="-78"/>
              </a:rPr>
              <a:t>تبليغات</a:t>
            </a:r>
            <a:r>
              <a:rPr lang="fa-IR" dirty="0">
                <a:cs typeface="B Nazanin" pitchFamily="2" charset="-78"/>
              </a:rPr>
              <a:t> و ساير اقدامات مربوط به </a:t>
            </a:r>
            <a:r>
              <a:rPr lang="fa-IR" dirty="0">
                <a:solidFill>
                  <a:srgbClr val="FF0000"/>
                </a:solidFill>
                <a:cs typeface="B Nazanin" pitchFamily="2" charset="-78"/>
              </a:rPr>
              <a:t>پيشبرد فروش </a:t>
            </a:r>
            <a:r>
              <a:rPr lang="fa-IR" dirty="0">
                <a:cs typeface="B Nazanin" pitchFamily="2" charset="-78"/>
              </a:rPr>
              <a:t>بوسيله </a:t>
            </a:r>
            <a:r>
              <a:rPr lang="fa-IR" dirty="0" smtClean="0">
                <a:cs typeface="B Nazanin" pitchFamily="2" charset="-78"/>
              </a:rPr>
              <a:t>چند ويژگي مشخص </a:t>
            </a:r>
            <a:r>
              <a:rPr lang="fa-IR" dirty="0">
                <a:cs typeface="B Nazanin" pitchFamily="2" charset="-78"/>
              </a:rPr>
              <a:t>و تقويت مي </a:t>
            </a:r>
            <a:r>
              <a:rPr lang="fa-IR" dirty="0" smtClean="0">
                <a:cs typeface="B Nazanin" pitchFamily="2" charset="-78"/>
              </a:rPr>
              <a:t>شوند.</a:t>
            </a:r>
          </a:p>
          <a:p>
            <a:pPr algn="just"/>
            <a:endParaRPr lang="fa-IR" sz="1600" dirty="0" smtClean="0">
              <a:cs typeface="B Nazanin" pitchFamily="2" charset="-78"/>
            </a:endParaRPr>
          </a:p>
          <a:p>
            <a:pPr algn="just"/>
            <a:r>
              <a:rPr lang="fa-IR" dirty="0" smtClean="0">
                <a:cs typeface="B Nazanin" pitchFamily="2" charset="-78"/>
              </a:rPr>
              <a:t> اين ويژگي ها عبارتند از </a:t>
            </a:r>
            <a:r>
              <a:rPr lang="fa-IR" dirty="0" smtClean="0">
                <a:solidFill>
                  <a:srgbClr val="FF0000"/>
                </a:solidFill>
                <a:cs typeface="B Nazanin" pitchFamily="2" charset="-78"/>
              </a:rPr>
              <a:t>توجه</a:t>
            </a:r>
            <a:r>
              <a:rPr lang="fa-IR" dirty="0" smtClean="0">
                <a:cs typeface="B Nazanin" pitchFamily="2" charset="-78"/>
              </a:rPr>
              <a:t>، </a:t>
            </a:r>
            <a:r>
              <a:rPr lang="fa-IR" dirty="0" smtClean="0">
                <a:solidFill>
                  <a:srgbClr val="FF0000"/>
                </a:solidFill>
                <a:cs typeface="B Nazanin" pitchFamily="2" charset="-78"/>
              </a:rPr>
              <a:t>علاقه</a:t>
            </a:r>
            <a:r>
              <a:rPr lang="fa-IR" dirty="0" smtClean="0">
                <a:cs typeface="B Nazanin" pitchFamily="2" charset="-78"/>
              </a:rPr>
              <a:t>، </a:t>
            </a:r>
            <a:r>
              <a:rPr lang="fa-IR" dirty="0" smtClean="0">
                <a:solidFill>
                  <a:srgbClr val="FF0000"/>
                </a:solidFill>
                <a:cs typeface="B Nazanin" pitchFamily="2" charset="-78"/>
              </a:rPr>
              <a:t>تمايل</a:t>
            </a:r>
            <a:r>
              <a:rPr lang="fa-IR" dirty="0" smtClean="0">
                <a:cs typeface="B Nazanin" pitchFamily="2" charset="-78"/>
              </a:rPr>
              <a:t> و </a:t>
            </a:r>
            <a:r>
              <a:rPr lang="fa-IR" dirty="0" smtClean="0">
                <a:solidFill>
                  <a:srgbClr val="FF0000"/>
                </a:solidFill>
                <a:cs typeface="B Nazanin" pitchFamily="2" charset="-78"/>
              </a:rPr>
              <a:t>خريد</a:t>
            </a:r>
            <a:r>
              <a:rPr lang="fa-IR" dirty="0" smtClean="0">
                <a:cs typeface="B Nazanin" pitchFamily="2" charset="-78"/>
              </a:rPr>
              <a:t>.</a:t>
            </a:r>
          </a:p>
          <a:p>
            <a:pPr algn="just"/>
            <a:endParaRPr lang="fa-IR" sz="1600" dirty="0" smtClean="0">
              <a:cs typeface="B Nazanin" pitchFamily="2" charset="-78"/>
            </a:endParaRPr>
          </a:p>
          <a:p>
            <a:pPr algn="just"/>
            <a:r>
              <a:rPr lang="fa-IR" dirty="0" smtClean="0">
                <a:cs typeface="B Nazanin" pitchFamily="2" charset="-78"/>
              </a:rPr>
              <a:t>بنابر </a:t>
            </a:r>
            <a:r>
              <a:rPr lang="fa-IR" dirty="0">
                <a:cs typeface="B Nazanin" pitchFamily="2" charset="-78"/>
              </a:rPr>
              <a:t>اين بازاريابي بدنبال دستکاري هر يک از </a:t>
            </a:r>
            <a:r>
              <a:rPr lang="fa-IR" dirty="0" smtClean="0">
                <a:cs typeface="B Nazanin" pitchFamily="2" charset="-78"/>
              </a:rPr>
              <a:t>4 ويژگي بمنظور </a:t>
            </a:r>
            <a:r>
              <a:rPr lang="fa-IR" dirty="0">
                <a:cs typeface="B Nazanin" pitchFamily="2" charset="-78"/>
              </a:rPr>
              <a:t>ايجاد تاثير مثبت بر مصرف کننده است.</a:t>
            </a:r>
            <a:r>
              <a:rPr lang="en-US" dirty="0" smtClean="0">
                <a:cs typeface="B Nazanin" pitchFamily="2" charset="-78"/>
              </a:rPr>
              <a:t> </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4525963"/>
          </a:xfrm>
        </p:spPr>
        <p:txBody>
          <a:bodyPr>
            <a:noAutofit/>
          </a:bodyPr>
          <a:lstStyle/>
          <a:p>
            <a:pPr algn="just"/>
            <a:r>
              <a:rPr lang="fa-IR" dirty="0">
                <a:cs typeface="B Nazanin" pitchFamily="2" charset="-78"/>
              </a:rPr>
              <a:t>بازاريابي بدنبال شکل ساده اي از </a:t>
            </a:r>
            <a:r>
              <a:rPr lang="fa-IR" dirty="0">
                <a:solidFill>
                  <a:srgbClr val="FF0000"/>
                </a:solidFill>
                <a:cs typeface="B Nazanin" pitchFamily="2" charset="-78"/>
              </a:rPr>
              <a:t>سببيت</a:t>
            </a:r>
            <a:r>
              <a:rPr lang="fa-IR" dirty="0">
                <a:cs typeface="B Nazanin" pitchFamily="2" charset="-78"/>
              </a:rPr>
              <a:t> است به اين معني که بازاريابي موفق يک محصول </a:t>
            </a:r>
            <a:r>
              <a:rPr lang="fa-IR" dirty="0" smtClean="0">
                <a:cs typeface="B Nazanin" pitchFamily="2" charset="-78"/>
              </a:rPr>
              <a:t>به عنوان </a:t>
            </a:r>
            <a:r>
              <a:rPr lang="fa-IR" dirty="0">
                <a:cs typeface="B Nazanin" pitchFamily="2" charset="-78"/>
              </a:rPr>
              <a:t>سبب و </a:t>
            </a:r>
            <a:r>
              <a:rPr lang="fa-IR" dirty="0">
                <a:solidFill>
                  <a:srgbClr val="FF0000"/>
                </a:solidFill>
                <a:cs typeface="B Nazanin" pitchFamily="2" charset="-78"/>
              </a:rPr>
              <a:t>اميد </a:t>
            </a:r>
            <a:r>
              <a:rPr lang="fa-IR" dirty="0" smtClean="0">
                <a:solidFill>
                  <a:srgbClr val="FF0000"/>
                </a:solidFill>
                <a:cs typeface="B Nazanin" pitchFamily="2" charset="-78"/>
              </a:rPr>
              <a:t>به </a:t>
            </a:r>
            <a:r>
              <a:rPr lang="fa-IR" dirty="0">
                <a:solidFill>
                  <a:srgbClr val="FF0000"/>
                </a:solidFill>
                <a:cs typeface="B Nazanin" pitchFamily="2" charset="-78"/>
              </a:rPr>
              <a:t>فروش محصول</a:t>
            </a:r>
            <a:r>
              <a:rPr lang="fa-IR" dirty="0">
                <a:cs typeface="B Nazanin" pitchFamily="2" charset="-78"/>
              </a:rPr>
              <a:t> به عنوان اثر (بازاريابي) و برند به عنوان </a:t>
            </a:r>
            <a:r>
              <a:rPr lang="fa-IR" dirty="0">
                <a:solidFill>
                  <a:srgbClr val="FF0000"/>
                </a:solidFill>
                <a:cs typeface="B Nazanin" pitchFamily="2" charset="-78"/>
              </a:rPr>
              <a:t>واسطه</a:t>
            </a:r>
            <a:r>
              <a:rPr lang="fa-IR" dirty="0">
                <a:cs typeface="B Nazanin" pitchFamily="2" charset="-78"/>
              </a:rPr>
              <a:t> </a:t>
            </a:r>
            <a:r>
              <a:rPr lang="fa-IR" dirty="0" smtClean="0">
                <a:cs typeface="B Nazanin" pitchFamily="2" charset="-78"/>
              </a:rPr>
              <a:t>عمل </a:t>
            </a:r>
            <a:r>
              <a:rPr lang="fa-IR" dirty="0">
                <a:cs typeface="B Nazanin" pitchFamily="2" charset="-78"/>
              </a:rPr>
              <a:t>مي کند. </a:t>
            </a:r>
            <a:endParaRPr lang="fa-IR" dirty="0" smtClean="0">
              <a:cs typeface="B Nazanin" pitchFamily="2" charset="-78"/>
            </a:endParaRPr>
          </a:p>
          <a:p>
            <a:pPr algn="just"/>
            <a:r>
              <a:rPr lang="fa-IR" dirty="0" smtClean="0">
                <a:cs typeface="B Nazanin" pitchFamily="2" charset="-78"/>
              </a:rPr>
              <a:t>از آنجا که بازاريابي بدنبال تاثير گذاري بر افراد است مي </a:t>
            </a:r>
            <a:r>
              <a:rPr lang="fa-IR" dirty="0">
                <a:cs typeface="B Nazanin" pitchFamily="2" charset="-78"/>
              </a:rPr>
              <a:t>توان گفت بازاريابي نوعي از تکنيک هاي </a:t>
            </a:r>
            <a:r>
              <a:rPr lang="fa-IR" dirty="0" smtClean="0">
                <a:cs typeface="B Nazanin" pitchFamily="2" charset="-78"/>
              </a:rPr>
              <a:t>اجتماعي است.</a:t>
            </a:r>
            <a:endParaRPr lang="fa-IR" dirty="0">
              <a:cs typeface="B Nazanin" pitchFamily="2" charset="-78"/>
            </a:endParaRPr>
          </a:p>
          <a:p>
            <a:pPr algn="just"/>
            <a:r>
              <a:rPr lang="fa-IR" dirty="0" smtClean="0">
                <a:cs typeface="B Nazanin" pitchFamily="2" charset="-78"/>
              </a:rPr>
              <a:t> </a:t>
            </a:r>
            <a:r>
              <a:rPr lang="fa-IR" dirty="0">
                <a:cs typeface="B Nazanin" pitchFamily="2" charset="-78"/>
              </a:rPr>
              <a:t>در اينجا اين تکنيک </a:t>
            </a:r>
            <a:r>
              <a:rPr lang="fa-IR" dirty="0" smtClean="0">
                <a:cs typeface="B Nazanin" pitchFamily="2" charset="-78"/>
              </a:rPr>
              <a:t>فرايند ارتباطات را به شکل موثري ساده </a:t>
            </a:r>
            <a:r>
              <a:rPr lang="fa-IR" dirty="0">
                <a:cs typeface="B Nazanin" pitchFamily="2" charset="-78"/>
              </a:rPr>
              <a:t>سازي </a:t>
            </a:r>
            <a:r>
              <a:rPr lang="fa-IR" dirty="0" smtClean="0">
                <a:cs typeface="B Nazanin" pitchFamily="2" charset="-78"/>
              </a:rPr>
              <a:t>مي </a:t>
            </a:r>
            <a:r>
              <a:rPr lang="fa-IR" dirty="0">
                <a:cs typeface="B Nazanin" pitchFamily="2" charset="-78"/>
              </a:rPr>
              <a:t>کند که به طور قطع نتايج </a:t>
            </a:r>
            <a:r>
              <a:rPr lang="fa-IR" dirty="0" smtClean="0">
                <a:cs typeface="B Nazanin" pitchFamily="2" charset="-78"/>
              </a:rPr>
              <a:t>ملموسي را </a:t>
            </a:r>
            <a:r>
              <a:rPr lang="fa-IR" dirty="0">
                <a:cs typeface="B Nazanin" pitchFamily="2" charset="-78"/>
              </a:rPr>
              <a:t>کسب مي کند زيرا براي آن </a:t>
            </a:r>
            <a:r>
              <a:rPr lang="fa-IR" dirty="0">
                <a:solidFill>
                  <a:srgbClr val="FF0000"/>
                </a:solidFill>
                <a:cs typeface="B Nazanin" pitchFamily="2" charset="-78"/>
              </a:rPr>
              <a:t>نه نياز به تفکر </a:t>
            </a:r>
            <a:r>
              <a:rPr lang="fa-IR" dirty="0">
                <a:cs typeface="B Nazanin" pitchFamily="2" charset="-78"/>
              </a:rPr>
              <a:t>است و </a:t>
            </a:r>
            <a:r>
              <a:rPr lang="fa-IR" dirty="0">
                <a:solidFill>
                  <a:srgbClr val="FF0000"/>
                </a:solidFill>
                <a:cs typeface="B Nazanin" pitchFamily="2" charset="-78"/>
              </a:rPr>
              <a:t>نه تصميم گيري</a:t>
            </a:r>
            <a:r>
              <a:rPr lang="fa-IR" dirty="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525963"/>
          </a:xfrm>
        </p:spPr>
        <p:txBody>
          <a:bodyPr>
            <a:noAutofit/>
          </a:bodyPr>
          <a:lstStyle/>
          <a:p>
            <a:pPr algn="just"/>
            <a:r>
              <a:rPr lang="fa-IR" dirty="0">
                <a:cs typeface="B Nazanin" pitchFamily="2" charset="-78"/>
              </a:rPr>
              <a:t>اگر کسي از ديدگاه بازاريابي به برند </a:t>
            </a:r>
            <a:r>
              <a:rPr lang="fa-IR" dirty="0">
                <a:solidFill>
                  <a:srgbClr val="FF0000"/>
                </a:solidFill>
                <a:cs typeface="B Nazanin" pitchFamily="2" charset="-78"/>
              </a:rPr>
              <a:t>نگاه نکند</a:t>
            </a:r>
            <a:r>
              <a:rPr lang="fa-IR" dirty="0">
                <a:cs typeface="B Nazanin" pitchFamily="2" charset="-78"/>
              </a:rPr>
              <a:t>، در اين صورت برند ابزاري به نظر مي رسد که صرفا احتياجات فني را برآورده مي سازد و لذا کاري با اخلاق </a:t>
            </a:r>
            <a:r>
              <a:rPr lang="fa-IR" dirty="0" smtClean="0">
                <a:cs typeface="B Nazanin" pitchFamily="2" charset="-78"/>
              </a:rPr>
              <a:t>ندارد.چرا که </a:t>
            </a:r>
            <a:r>
              <a:rPr lang="fa-IR" dirty="0">
                <a:cs typeface="B Nazanin" pitchFamily="2" charset="-78"/>
              </a:rPr>
              <a:t>با اين تعريف رفتار محترمانه با مصرف کنندگان هدف بازاريابي نيست.طبق توصيف ماکس وبر(1978) از بازارهاي مدرن،آنچه در اينجا مهم است فروش بدون توجه به مردم است و يا به حساب نياوردن مسووليت برادري و تکريم انسانها يا مورد توجه قرار ندادن روابط اوليه فردي که توسط جوامع انساني مورد توجه قرار </a:t>
            </a:r>
            <a:r>
              <a:rPr lang="fa-IR" dirty="0" smtClean="0">
                <a:cs typeface="B Nazanin" pitchFamily="2" charset="-78"/>
              </a:rPr>
              <a:t/>
            </a:r>
            <a:br>
              <a:rPr lang="fa-IR" dirty="0" smtClean="0">
                <a:cs typeface="B Nazanin" pitchFamily="2" charset="-78"/>
              </a:rPr>
            </a:br>
            <a:r>
              <a:rPr lang="fa-IR" dirty="0" smtClean="0">
                <a:cs typeface="B Nazanin" pitchFamily="2" charset="-78"/>
              </a:rPr>
              <a:t>مي </a:t>
            </a:r>
            <a:r>
              <a:rPr lang="fa-IR" dirty="0">
                <a:cs typeface="B Nazanin" pitchFamily="2" charset="-78"/>
              </a:rPr>
              <a:t>گيرد. در نتيجه به نظر مي رسد برند و اخلاق مربوط به دو مقوله کاملا مجزا از يکديگر مي باشند.</a:t>
            </a:r>
          </a:p>
          <a:p>
            <a:pPr algn="just"/>
            <a:endParaRPr lang="fa-IR" sz="1600"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4525963"/>
          </a:xfrm>
        </p:spPr>
        <p:txBody>
          <a:bodyPr>
            <a:noAutofit/>
          </a:bodyPr>
          <a:lstStyle/>
          <a:p>
            <a:pPr algn="just"/>
            <a:r>
              <a:rPr lang="fa-IR" dirty="0" smtClean="0">
                <a:cs typeface="B Nazanin" pitchFamily="2" charset="-78"/>
              </a:rPr>
              <a:t>اهميت اخلاق در بازاريابي با استفاده از برند زماني بيشتر روشن مي شود که </a:t>
            </a:r>
            <a:r>
              <a:rPr lang="fa-IR" dirty="0" smtClean="0">
                <a:solidFill>
                  <a:srgbClr val="FF0000"/>
                </a:solidFill>
                <a:cs typeface="B Nazanin" pitchFamily="2" charset="-78"/>
              </a:rPr>
              <a:t>محصول فرعي برندينگ </a:t>
            </a:r>
            <a:r>
              <a:rPr lang="fa-IR" dirty="0" smtClean="0">
                <a:cs typeface="B Nazanin" pitchFamily="2" charset="-78"/>
              </a:rPr>
              <a:t>مورد توجه قرار گيرد.</a:t>
            </a:r>
          </a:p>
          <a:p>
            <a:pPr algn="just"/>
            <a:endParaRPr lang="fa-IR" sz="1600" dirty="0" smtClean="0">
              <a:cs typeface="B Nazanin" pitchFamily="2" charset="-78"/>
            </a:endParaRPr>
          </a:p>
          <a:p>
            <a:pPr algn="just"/>
            <a:r>
              <a:rPr lang="fa-IR" dirty="0">
                <a:solidFill>
                  <a:srgbClr val="FF0000"/>
                </a:solidFill>
                <a:cs typeface="B Nazanin" pitchFamily="2" charset="-78"/>
              </a:rPr>
              <a:t>محصول فرعي </a:t>
            </a:r>
            <a:r>
              <a:rPr lang="fa-IR" dirty="0">
                <a:cs typeface="B Nazanin" pitchFamily="2" charset="-78"/>
              </a:rPr>
              <a:t>در ضمن ارتباطات محصول بين شرکتها و مشتريان </a:t>
            </a:r>
            <a:r>
              <a:rPr lang="fa-IR" dirty="0" smtClean="0">
                <a:cs typeface="B Nazanin" pitchFamily="2" charset="-78"/>
              </a:rPr>
              <a:t> بوجود مي آيد که در اينجا همان </a:t>
            </a:r>
            <a:r>
              <a:rPr lang="fa-IR" dirty="0" smtClean="0">
                <a:solidFill>
                  <a:srgbClr val="FF0000"/>
                </a:solidFill>
                <a:cs typeface="B Nazanin" pitchFamily="2" charset="-78"/>
              </a:rPr>
              <a:t>ايجاد روابط اجتماعي </a:t>
            </a:r>
            <a:r>
              <a:rPr lang="fa-IR" dirty="0" smtClean="0">
                <a:cs typeface="B Nazanin" pitchFamily="2" charset="-78"/>
              </a:rPr>
              <a:t>است.</a:t>
            </a:r>
          </a:p>
          <a:p>
            <a:pPr algn="just"/>
            <a:r>
              <a:rPr lang="fa-IR" dirty="0">
                <a:cs typeface="B Nazanin" pitchFamily="2" charset="-78"/>
              </a:rPr>
              <a:t>برندها از لحاظ اخلاقي مهم هستند چرا که آنها ارتباطات اجتماعي را موجب مي شوند، نشان دهنده قابليت اعتماد و مرتبط کننده مشتريان هستند.</a:t>
            </a:r>
          </a:p>
          <a:p>
            <a:pPr algn="just"/>
            <a:endParaRPr lang="fa-IR" sz="1600"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500726"/>
          </a:xfrm>
        </p:spPr>
        <p:txBody>
          <a:bodyPr>
            <a:noAutofit/>
          </a:bodyPr>
          <a:lstStyle/>
          <a:p>
            <a:pPr algn="just"/>
            <a:r>
              <a:rPr lang="fa-IR" dirty="0" smtClean="0">
                <a:cs typeface="B Nazanin" pitchFamily="2" charset="-78"/>
              </a:rPr>
              <a:t>طبق نظر کارشناسان هدف از ايجاد يک برند ، </a:t>
            </a:r>
            <a:r>
              <a:rPr lang="fa-IR" dirty="0" smtClean="0">
                <a:solidFill>
                  <a:srgbClr val="FF0000"/>
                </a:solidFill>
                <a:cs typeface="B Nazanin" pitchFamily="2" charset="-78"/>
              </a:rPr>
              <a:t>وفاداري به برند </a:t>
            </a:r>
            <a:r>
              <a:rPr lang="fa-IR" dirty="0" smtClean="0">
                <a:cs typeface="B Nazanin" pitchFamily="2" charset="-78"/>
              </a:rPr>
              <a:t>و به عبارت ديگر وفاداري مشتري به يک برند است.</a:t>
            </a:r>
          </a:p>
          <a:p>
            <a:pPr algn="just"/>
            <a:endParaRPr lang="fa-IR" sz="1600" dirty="0" smtClean="0">
              <a:cs typeface="B Nazanin" pitchFamily="2" charset="-78"/>
            </a:endParaRPr>
          </a:p>
          <a:p>
            <a:pPr algn="just"/>
            <a:r>
              <a:rPr lang="fa-IR" dirty="0" smtClean="0">
                <a:cs typeface="B Nazanin" pitchFamily="2" charset="-78"/>
              </a:rPr>
              <a:t> وفاداري به معني آغاز کردن يک ارتباط، جلب نظر و عقيده و اعتمادي که در پي آن فرد خود را به ارتباطات محصول واگذار مي کند و سپس خريد محصولي است که مورد تبليغات قرار گرفته است.   </a:t>
            </a:r>
          </a:p>
          <a:p>
            <a:pPr algn="just"/>
            <a:r>
              <a:rPr lang="fa-IR" dirty="0" smtClean="0">
                <a:cs typeface="B Nazanin" pitchFamily="2" charset="-78"/>
              </a:rPr>
              <a:t>اينجاست که مساله بسيار مهم </a:t>
            </a:r>
            <a:r>
              <a:rPr lang="fa-IR" dirty="0" smtClean="0">
                <a:solidFill>
                  <a:srgbClr val="FF0000"/>
                </a:solidFill>
                <a:cs typeface="B Nazanin" pitchFamily="2" charset="-78"/>
              </a:rPr>
              <a:t>اخلاق</a:t>
            </a:r>
            <a:r>
              <a:rPr lang="fa-IR" dirty="0" smtClean="0">
                <a:cs typeface="B Nazanin" pitchFamily="2" charset="-78"/>
              </a:rPr>
              <a:t> وارد بازي مي شود زيرا هنگامي که شرکتها بدنبال ايجاد وفاداري به برند از طريق برند سازي هستند بايد مسووليت خود را در قبال آنها که تلاش </a:t>
            </a:r>
            <a:br>
              <a:rPr lang="fa-IR" dirty="0" smtClean="0">
                <a:cs typeface="B Nazanin" pitchFamily="2" charset="-78"/>
              </a:rPr>
            </a:br>
            <a:r>
              <a:rPr lang="fa-IR" dirty="0" smtClean="0">
                <a:cs typeface="B Nazanin" pitchFamily="2" charset="-78"/>
              </a:rPr>
              <a:t>مي کنند محصولات خود را به آنها بفروشند، تقبل کنند.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29600" cy="5500726"/>
          </a:xfrm>
        </p:spPr>
        <p:txBody>
          <a:bodyPr>
            <a:noAutofit/>
          </a:bodyPr>
          <a:lstStyle/>
          <a:p>
            <a:pPr algn="just"/>
            <a:r>
              <a:rPr lang="fa-IR" dirty="0">
                <a:cs typeface="B Nazanin" pitchFamily="2" charset="-78"/>
              </a:rPr>
              <a:t>از آنجا که برندها </a:t>
            </a:r>
            <a:r>
              <a:rPr lang="fa-IR" dirty="0" smtClean="0">
                <a:cs typeface="B Nazanin" pitchFamily="2" charset="-78"/>
              </a:rPr>
              <a:t>جلوه </a:t>
            </a:r>
            <a:r>
              <a:rPr lang="fa-IR" dirty="0">
                <a:cs typeface="B Nazanin" pitchFamily="2" charset="-78"/>
              </a:rPr>
              <a:t>کاملي از بازاريابي هستند و احساس اطمينان به محصولات را ايجاد مي </a:t>
            </a:r>
            <a:r>
              <a:rPr lang="fa-IR" dirty="0" smtClean="0">
                <a:cs typeface="B Nazanin" pitchFamily="2" charset="-78"/>
              </a:rPr>
              <a:t>کنند بايد به محصول فرعي ارتباطات محصول توجه داشت.</a:t>
            </a:r>
          </a:p>
          <a:p>
            <a:pPr algn="just"/>
            <a:endParaRPr lang="fa-IR" sz="2400" dirty="0">
              <a:cs typeface="B Nazanin" pitchFamily="2" charset="-78"/>
            </a:endParaRPr>
          </a:p>
          <a:p>
            <a:pPr algn="just"/>
            <a:r>
              <a:rPr lang="fa-IR" dirty="0" smtClean="0">
                <a:cs typeface="B Nazanin" pitchFamily="2" charset="-78"/>
              </a:rPr>
              <a:t> به عبارتي </a:t>
            </a:r>
            <a:r>
              <a:rPr lang="fa-IR" dirty="0" smtClean="0">
                <a:solidFill>
                  <a:srgbClr val="FF0000"/>
                </a:solidFill>
                <a:cs typeface="B Nazanin" pitchFamily="2" charset="-78"/>
              </a:rPr>
              <a:t>ايجاد</a:t>
            </a:r>
            <a:r>
              <a:rPr lang="fa-IR" dirty="0" smtClean="0">
                <a:cs typeface="B Nazanin" pitchFamily="2" charset="-78"/>
              </a:rPr>
              <a:t> ارادي يا غير ارداي </a:t>
            </a:r>
            <a:r>
              <a:rPr lang="fa-IR" dirty="0" smtClean="0">
                <a:solidFill>
                  <a:srgbClr val="FF0000"/>
                </a:solidFill>
                <a:cs typeface="B Nazanin" pitchFamily="2" charset="-78"/>
              </a:rPr>
              <a:t>روابط اجتماعي </a:t>
            </a:r>
            <a:r>
              <a:rPr lang="fa-IR" dirty="0" smtClean="0">
                <a:cs typeface="B Nazanin" pitchFamily="2" charset="-78"/>
              </a:rPr>
              <a:t>بين شرکتها و مشتريان </a:t>
            </a:r>
            <a:r>
              <a:rPr lang="fa-IR" dirty="0" smtClean="0">
                <a:solidFill>
                  <a:srgbClr val="FF0000"/>
                </a:solidFill>
                <a:cs typeface="B Nazanin" pitchFamily="2" charset="-78"/>
              </a:rPr>
              <a:t>في نفسه امري اخلاقي </a:t>
            </a:r>
            <a:r>
              <a:rPr lang="fa-IR" dirty="0" smtClean="0">
                <a:cs typeface="B Nazanin" pitchFamily="2" charset="-78"/>
              </a:rPr>
              <a:t>است.</a:t>
            </a:r>
          </a:p>
          <a:p>
            <a:pPr algn="just"/>
            <a:endParaRPr lang="fa-IR" dirty="0" smtClean="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2488</Words>
  <Application>Microsoft Office PowerPoint</Application>
  <PresentationFormat>On-screen Show (4:3)</PresentationFormat>
  <Paragraphs>93</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B Nazanin</vt:lpstr>
      <vt:lpstr>B Titr</vt:lpstr>
      <vt:lpstr>Calibri</vt:lpstr>
      <vt:lpstr>Tahoma</vt:lpstr>
      <vt:lpstr>Times New Roman</vt:lpstr>
      <vt:lpstr>Office Theme</vt:lpstr>
      <vt:lpstr>PowerPoint Presentation</vt:lpstr>
      <vt:lpstr>پيامدهاي اخلاقي مديريت برند</vt:lpstr>
      <vt:lpstr>تعريف برخي از اصطلاحات و مفايم</vt:lpstr>
      <vt:lpstr>محصول فرعي برندينگ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چگونه محصول از برند متمايز مي شود </vt:lpstr>
      <vt:lpstr>PowerPoint Presentation</vt:lpstr>
      <vt:lpstr>PowerPoint Presentation</vt:lpstr>
      <vt:lpstr>PowerPoint Presentation</vt:lpstr>
      <vt:lpstr>PowerPoint Presentation</vt:lpstr>
      <vt:lpstr>PowerPoint Presentation</vt:lpstr>
      <vt:lpstr>مقدمه اي بر جامعه شناسي برند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پيامدهاي اخلاقي مديريت برند</dc:title>
  <dc:creator>Mahdi</dc:creator>
  <cp:lastModifiedBy>Sayed Ali</cp:lastModifiedBy>
  <cp:revision>44</cp:revision>
  <cp:lastPrinted>2013-04-06T07:59:38Z</cp:lastPrinted>
  <dcterms:created xsi:type="dcterms:W3CDTF">2013-04-05T14:30:30Z</dcterms:created>
  <dcterms:modified xsi:type="dcterms:W3CDTF">2018-04-27T12:36:45Z</dcterms:modified>
</cp:coreProperties>
</file>