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مرحله سوم لغت:</a:t>
            </a:r>
            <a:b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fa-IR" sz="2400" b="1" dirty="0">
                <a:solidFill>
                  <a:schemeClr val="tx1"/>
                </a:solidFill>
                <a:cs typeface="B Zar" panose="00000400000000000000" pitchFamily="2" charset="-78"/>
              </a:rPr>
              <a:t>هر فعلی را نمی­توان با باء، متعدی بحرف جر کرد و سپس مجهول نمود، بلکه حتماً باید به لغت­نامه مراجعه کرد تا ببینیم آیا عرب آن فعل را با «باء» متعدی کرده یا نه.</a:t>
            </a:r>
            <a:r>
              <a:rPr lang="en-US" sz="2400" b="1" dirty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en-US" sz="2400" b="1" dirty="0">
                <a:solidFill>
                  <a:schemeClr val="tx1"/>
                </a:solidFill>
                <a:cs typeface="B Zar" panose="00000400000000000000" pitchFamily="2" charset="-78"/>
              </a:rPr>
            </a:br>
            <a:endParaRPr lang="fa-IR" sz="2400" dirty="0">
              <a:cs typeface="B Zar" panose="00000400000000000000" pitchFamily="2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a-IR" sz="2000" b="1" dirty="0">
                <a:solidFill>
                  <a:schemeClr val="tx1"/>
                </a:solidFill>
                <a:cs typeface="B Lotus" panose="00000700000000000000" pitchFamily="2" charset="-78"/>
              </a:rPr>
              <a:t/>
            </a:r>
            <a:br>
              <a:rPr lang="fa-IR" sz="2000" b="1" dirty="0">
                <a:solidFill>
                  <a:schemeClr val="tx1"/>
                </a:solidFill>
                <a:cs typeface="B Lotus" panose="00000700000000000000" pitchFamily="2" charset="-78"/>
              </a:rPr>
            </a:br>
            <a:r>
              <a:rPr lang="fa-IR" sz="2000" b="1" dirty="0">
                <a:solidFill>
                  <a:schemeClr val="tx1"/>
                </a:solidFill>
                <a:cs typeface="B Lotus" panose="00000700000000000000" pitchFamily="2" charset="-78"/>
              </a:rPr>
              <a:t>نمونه:لازم یا متعدی بودن فعل «زاد» را بررسی کنید؟</a:t>
            </a:r>
            <a:br>
              <a:rPr lang="fa-IR" sz="2000" b="1" dirty="0">
                <a:solidFill>
                  <a:schemeClr val="tx1"/>
                </a:solidFill>
                <a:cs typeface="B Lotus" panose="00000700000000000000" pitchFamily="2" charset="-78"/>
              </a:rPr>
            </a:br>
            <a:r>
              <a:rPr lang="fa-IR" sz="2000" b="1" dirty="0">
                <a:solidFill>
                  <a:schemeClr val="tx1"/>
                </a:solidFill>
                <a:cs typeface="B Lotus" panose="00000700000000000000" pitchFamily="2" charset="-78"/>
              </a:rPr>
              <a:t/>
            </a:r>
            <a:br>
              <a:rPr lang="fa-IR" sz="2000" b="1" dirty="0">
                <a:solidFill>
                  <a:schemeClr val="tx1"/>
                </a:solidFill>
                <a:cs typeface="B Lotus" panose="00000700000000000000" pitchFamily="2" charset="-78"/>
              </a:rPr>
            </a:br>
            <a:r>
              <a:rPr lang="fa-IR" sz="2000" dirty="0">
                <a:solidFill>
                  <a:schemeClr val="tx1"/>
                </a:solidFill>
                <a:cs typeface="B Lotus" panose="00000700000000000000" pitchFamily="2" charset="-78"/>
              </a:rPr>
              <a:t>زاد ـُ (مصدر: زَود): أعدّ زاداً(تهیه کرد)[لازم]</a:t>
            </a:r>
            <a:r>
              <a:rPr lang="en-US" sz="2000" dirty="0">
                <a:solidFill>
                  <a:schemeClr val="tx1"/>
                </a:solidFill>
                <a:cs typeface="B Lotus" panose="00000700000000000000" pitchFamily="2" charset="-78"/>
              </a:rPr>
              <a:t/>
            </a:r>
            <a:br>
              <a:rPr lang="en-US" sz="2000" dirty="0">
                <a:solidFill>
                  <a:schemeClr val="tx1"/>
                </a:solidFill>
                <a:cs typeface="B Lotus" panose="00000700000000000000" pitchFamily="2" charset="-78"/>
              </a:rPr>
            </a:br>
            <a:r>
              <a:rPr lang="fa-IR" sz="2000" dirty="0">
                <a:solidFill>
                  <a:schemeClr val="tx1"/>
                </a:solidFill>
                <a:cs typeface="B Lotus" panose="00000700000000000000" pitchFamily="2" charset="-78"/>
              </a:rPr>
              <a:t/>
            </a:r>
            <a:br>
              <a:rPr lang="fa-IR" sz="2000" dirty="0">
                <a:solidFill>
                  <a:schemeClr val="tx1"/>
                </a:solidFill>
                <a:cs typeface="B Lotus" panose="00000700000000000000" pitchFamily="2" charset="-78"/>
              </a:rPr>
            </a:br>
            <a:r>
              <a:rPr lang="fa-IR" sz="2000" dirty="0">
                <a:solidFill>
                  <a:schemeClr val="tx1"/>
                </a:solidFill>
                <a:cs typeface="B Lotus" panose="00000700000000000000" pitchFamily="2" charset="-78"/>
              </a:rPr>
              <a:t>زاد ـِ(مصدر: زَید، زِیادَة):</a:t>
            </a:r>
            <a:r>
              <a:rPr lang="en-US" sz="2000" dirty="0">
                <a:solidFill>
                  <a:schemeClr val="tx1"/>
                </a:solidFill>
                <a:cs typeface="B Lotus" panose="00000700000000000000" pitchFamily="2" charset="-78"/>
              </a:rPr>
              <a:t/>
            </a:r>
            <a:br>
              <a:rPr lang="en-US" sz="2000" dirty="0">
                <a:solidFill>
                  <a:schemeClr val="tx1"/>
                </a:solidFill>
                <a:cs typeface="B Lotus" panose="00000700000000000000" pitchFamily="2" charset="-78"/>
              </a:rPr>
            </a:br>
            <a:r>
              <a:rPr lang="fa-IR" sz="2000" dirty="0">
                <a:solidFill>
                  <a:schemeClr val="tx1"/>
                </a:solidFill>
                <a:cs typeface="B Lotus" panose="00000700000000000000" pitchFamily="2" charset="-78"/>
              </a:rPr>
              <a:t>		زادَ: نما و کثر </a:t>
            </a:r>
            <a:r>
              <a:rPr lang="fa-IR" dirty="0" smtClean="0">
                <a:solidFill>
                  <a:schemeClr val="tx1"/>
                </a:solidFill>
                <a:cs typeface="B Lotus" panose="00000700000000000000" pitchFamily="2" charset="-78"/>
              </a:rPr>
              <a:t>[</a:t>
            </a:r>
            <a:r>
              <a:rPr lang="fa-IR" dirty="0">
                <a:solidFill>
                  <a:schemeClr val="tx1"/>
                </a:solidFill>
                <a:cs typeface="B Lotus" panose="00000700000000000000" pitchFamily="2" charset="-78"/>
              </a:rPr>
              <a:t>لازم]</a:t>
            </a:r>
            <a:r>
              <a:rPr lang="en-US" dirty="0">
                <a:solidFill>
                  <a:schemeClr val="tx1"/>
                </a:solidFill>
                <a:cs typeface="B Lotus" panose="00000700000000000000" pitchFamily="2" charset="-78"/>
              </a:rPr>
              <a:t/>
            </a:r>
            <a:br>
              <a:rPr lang="en-US" dirty="0">
                <a:solidFill>
                  <a:schemeClr val="tx1"/>
                </a:solidFill>
                <a:cs typeface="B Lotus" panose="00000700000000000000" pitchFamily="2" charset="-78"/>
              </a:rPr>
            </a:br>
            <a:r>
              <a:rPr lang="fa-IR" sz="2000" dirty="0">
                <a:solidFill>
                  <a:schemeClr val="tx1"/>
                </a:solidFill>
                <a:cs typeface="B Lotus" panose="00000700000000000000" pitchFamily="2" charset="-78"/>
              </a:rPr>
              <a:t>		زادَ الشیءَ: جعله یزید(آن را زیاد شونده قرار داد: زیاد کرد، رشد داد) </a:t>
            </a:r>
            <a:r>
              <a:rPr lang="fa-IR" dirty="0" smtClean="0">
                <a:solidFill>
                  <a:schemeClr val="tx1"/>
                </a:solidFill>
                <a:cs typeface="B Lotus" panose="00000700000000000000" pitchFamily="2" charset="-78"/>
              </a:rPr>
              <a:t>[</a:t>
            </a:r>
            <a:r>
              <a:rPr lang="fa-IR" dirty="0">
                <a:solidFill>
                  <a:schemeClr val="tx1"/>
                </a:solidFill>
                <a:cs typeface="B Lotus" panose="00000700000000000000" pitchFamily="2" charset="-78"/>
              </a:rPr>
              <a:t>متعدی یک مفعولی]</a:t>
            </a:r>
            <a:r>
              <a:rPr lang="en-US" sz="2000" dirty="0">
                <a:solidFill>
                  <a:schemeClr val="tx1"/>
                </a:solidFill>
                <a:cs typeface="B Lotus" panose="00000700000000000000" pitchFamily="2" charset="-78"/>
              </a:rPr>
              <a:t/>
            </a:r>
            <a:br>
              <a:rPr lang="en-US" sz="2000" dirty="0">
                <a:solidFill>
                  <a:schemeClr val="tx1"/>
                </a:solidFill>
                <a:cs typeface="B Lotus" panose="00000700000000000000" pitchFamily="2" charset="-78"/>
              </a:rPr>
            </a:br>
            <a:r>
              <a:rPr lang="fa-IR" sz="2000" dirty="0">
                <a:solidFill>
                  <a:schemeClr val="tx1"/>
                </a:solidFill>
                <a:cs typeface="B Lotus" panose="00000700000000000000" pitchFamily="2" charset="-78"/>
              </a:rPr>
              <a:t>		زادَ فلاناً خَیراً او غیره: أعطاه ایّاه(چیزی را به کسی داد) 	</a:t>
            </a:r>
            <a:r>
              <a:rPr lang="fa-IR" dirty="0" smtClean="0">
                <a:solidFill>
                  <a:schemeClr val="tx1"/>
                </a:solidFill>
                <a:cs typeface="B Lotus" panose="00000700000000000000" pitchFamily="2" charset="-78"/>
              </a:rPr>
              <a:t>[</a:t>
            </a:r>
            <a:r>
              <a:rPr lang="fa-IR" dirty="0">
                <a:solidFill>
                  <a:schemeClr val="tx1"/>
                </a:solidFill>
                <a:cs typeface="B Lotus" panose="00000700000000000000" pitchFamily="2" charset="-78"/>
              </a:rPr>
              <a:t>متعدی دو مفعولی]</a:t>
            </a:r>
            <a:br>
              <a:rPr lang="fa-IR" dirty="0">
                <a:solidFill>
                  <a:schemeClr val="tx1"/>
                </a:solidFill>
                <a:cs typeface="B Lotus" panose="00000700000000000000" pitchFamily="2" charset="-78"/>
              </a:rPr>
            </a:br>
            <a:r>
              <a:rPr lang="en-US" sz="2000" dirty="0">
                <a:solidFill>
                  <a:schemeClr val="tx1"/>
                </a:solidFill>
                <a:cs typeface="B Lotus" panose="00000700000000000000" pitchFamily="2" charset="-78"/>
              </a:rPr>
              <a:t/>
            </a:r>
            <a:br>
              <a:rPr lang="en-US" sz="2000" dirty="0">
                <a:solidFill>
                  <a:schemeClr val="tx1"/>
                </a:solidFill>
                <a:cs typeface="B Lotus" panose="00000700000000000000" pitchFamily="2" charset="-78"/>
              </a:rPr>
            </a:br>
            <a:r>
              <a:rPr lang="fa-IR" sz="2000" b="1" dirty="0">
                <a:solidFill>
                  <a:schemeClr val="tx1"/>
                </a:solidFill>
                <a:cs typeface="B Lotus" panose="00000700000000000000" pitchFamily="2" charset="-78"/>
              </a:rPr>
              <a:t>جمع بندی: </a:t>
            </a:r>
            <a:r>
              <a:rPr lang="fa-IR" sz="2000" dirty="0">
                <a:solidFill>
                  <a:schemeClr val="tx1"/>
                </a:solidFill>
                <a:cs typeface="B Lotus" panose="00000700000000000000" pitchFamily="2" charset="-78"/>
              </a:rPr>
              <a:t>"زاد بـه" در لغت­نامه نداریم.</a:t>
            </a:r>
            <a:r>
              <a:rPr lang="en-US" sz="2000" b="1" dirty="0">
                <a:solidFill>
                  <a:schemeClr val="tx1"/>
                </a:solidFill>
                <a:cs typeface="B Lotus" panose="00000700000000000000" pitchFamily="2" charset="-78"/>
              </a:rPr>
              <a:t/>
            </a:r>
            <a:br>
              <a:rPr lang="en-US" sz="2000" b="1" dirty="0">
                <a:solidFill>
                  <a:schemeClr val="tx1"/>
                </a:solidFill>
                <a:cs typeface="B Lotus" panose="00000700000000000000" pitchFamily="2" charset="-78"/>
              </a:rPr>
            </a:b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3808804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9803"/>
          </a:xfrm>
        </p:spPr>
        <p:txBody>
          <a:bodyPr>
            <a:noAutofit/>
          </a:bodyPr>
          <a:lstStyle/>
          <a:p>
            <a:pPr algn="r"/>
            <a:r>
              <a:rPr lang="fa-IR" sz="2800" b="1" dirty="0">
                <a:solidFill>
                  <a:schemeClr val="tx1"/>
                </a:solidFill>
                <a:cs typeface="B Zar" panose="00000400000000000000" pitchFamily="2" charset="-78"/>
              </a:rPr>
              <a:t>تمرین</a:t>
            </a: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: آیه شریفه را ترکیب کنید: ﴿وَ قُل رَبِّ زِدنِی عِلماً</a:t>
            </a:r>
            <a:r>
              <a:rPr lang="fa-IR" sz="2800" dirty="0" smtClean="0">
                <a:solidFill>
                  <a:schemeClr val="tx1"/>
                </a:solidFill>
                <a:cs typeface="B Zar" panose="00000400000000000000" pitchFamily="2" charset="-78"/>
              </a:rPr>
              <a:t>﴾. </a:t>
            </a: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سوره طه، آیه 114.</a:t>
            </a:r>
            <a:r>
              <a:rPr lang="en-US" sz="2800" dirty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en-US" sz="2800" dirty="0">
                <a:solidFill>
                  <a:schemeClr val="tx1"/>
                </a:solidFill>
                <a:cs typeface="B Zar" panose="00000400000000000000" pitchFamily="2" charset="-78"/>
              </a:rPr>
            </a:br>
            <a:endParaRPr lang="fa-IR" sz="2800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1527"/>
            <a:ext cx="8596668" cy="4289835"/>
          </a:xfrm>
        </p:spPr>
        <p:txBody>
          <a:bodyPr/>
          <a:lstStyle/>
          <a:p>
            <a:r>
              <a:rPr lang="fa-IR" dirty="0"/>
              <a:t>دو احتمال ترکیبی می­رود:</a:t>
            </a:r>
            <a:endParaRPr lang="en-US" dirty="0"/>
          </a:p>
          <a:p>
            <a:pPr marL="0" lvl="0" indent="0">
              <a:buNone/>
            </a:pPr>
            <a:r>
              <a:rPr lang="fa-IR" dirty="0" smtClean="0"/>
              <a:t>1- ضمیر </a:t>
            </a:r>
            <a:r>
              <a:rPr lang="fa-IR" dirty="0"/>
              <a:t>یاء متکلم مفعول به برای زادَ یک مفعولی است و علماً تمییز آن: مرا رشد بده از حیث علم.</a:t>
            </a:r>
            <a:endParaRPr lang="en-US" dirty="0"/>
          </a:p>
          <a:p>
            <a:pPr marL="0" lvl="0" indent="0">
              <a:buNone/>
            </a:pPr>
            <a:r>
              <a:rPr lang="fa-IR" dirty="0" smtClean="0"/>
              <a:t>2- ضمیر </a:t>
            </a:r>
            <a:r>
              <a:rPr lang="fa-IR" dirty="0"/>
              <a:t>یاء متکلم مفعول اول برای زادَ دو مفعولی است و علماً مفعول دوم است: به من علم بده. این احتمال اظهر است چراکه نقش تمییز در عربی نقش شایعی نیست به خلاف نقش مفعول به.</a:t>
            </a:r>
            <a:endParaRPr lang="en-US" dirty="0"/>
          </a:p>
          <a:p>
            <a:pPr marL="0" lvl="0" indent="0">
              <a:buNone/>
            </a:pPr>
            <a:r>
              <a:rPr lang="fa-IR" dirty="0"/>
              <a:t>متأسفانه به دلیل عدم مراجعه به لغت­نامه و تطبیق دادن غلط عربی با فارسی، هیچگاه در </a:t>
            </a:r>
            <a:r>
              <a:rPr lang="fa-IR" dirty="0" smtClean="0"/>
              <a:t>روال مرسوم حوزه­های </a:t>
            </a:r>
            <a:r>
              <a:rPr lang="fa-IR" dirty="0"/>
              <a:t>علمیه کسی احتمال دوم را </a:t>
            </a:r>
            <a:r>
              <a:rPr lang="fa-IR" dirty="0" smtClean="0"/>
              <a:t>نمی­دهد.</a:t>
            </a:r>
            <a:r>
              <a:rPr lang="fa-IR" dirty="0"/>
              <a:t> </a:t>
            </a:r>
            <a:r>
              <a:rPr lang="fa-IR" dirty="0" smtClean="0"/>
              <a:t>هر چند در </a:t>
            </a:r>
            <a:r>
              <a:rPr lang="fa-IR" dirty="0"/>
              <a:t>کتاب« اعراب القران و بیانه» ج6 ص 251 نه تنها این احتمال داده شده بلکه به عنوان احتمال اول و اقرب امده است.</a:t>
            </a: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802376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682839"/>
          </a:xfrm>
        </p:spPr>
        <p:txBody>
          <a:bodyPr>
            <a:noAutofit/>
          </a:bodyPr>
          <a:lstStyle/>
          <a:p>
            <a:pPr algn="r"/>
            <a:r>
              <a:rPr lang="fa-IR" sz="2800" dirty="0" smtClean="0">
                <a:solidFill>
                  <a:schemeClr val="tx1"/>
                </a:solidFill>
                <a:cs typeface="B Zar" panose="00000400000000000000" pitchFamily="2" charset="-78"/>
              </a:rPr>
              <a:t>تمرین دوم:</a:t>
            </a: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قَالَ رَسُولُ اللَّهِ صَلَّى اللَّهُ عَلَيْهِ وَ آلِهِ: «طَلَبُ الْعِلْمِ فَرِيضَةٌ عَلى‏ كُلِّ مُسْلِمٍ‏، أَلَا إِنَّ اللَّهَ يُحِبُّ بُغَاةَ الْعِلْمِ</a:t>
            </a:r>
            <a:r>
              <a:rPr lang="fa-IR" sz="2800" dirty="0" smtClean="0">
                <a:solidFill>
                  <a:schemeClr val="tx1"/>
                </a:solidFill>
                <a:cs typeface="B Zar" panose="00000400000000000000" pitchFamily="2" charset="-78"/>
              </a:rPr>
              <a:t>». </a:t>
            </a: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>اصول الکافی، ج1، ح35</a:t>
            </a:r>
            <a:r>
              <a:rPr lang="fa-IR" sz="2000" dirty="0" smtClean="0">
                <a:solidFill>
                  <a:schemeClr val="tx1"/>
                </a:solidFill>
                <a:cs typeface="B Zar" panose="00000400000000000000" pitchFamily="2" charset="-78"/>
              </a:rPr>
              <a:t>.</a:t>
            </a:r>
            <a:br>
              <a:rPr lang="fa-IR" sz="2000" dirty="0" smtClean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fa-IR" sz="2800" dirty="0" smtClean="0"/>
              <a:t> </a:t>
            </a: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>بُغاة، جمع باغی است و از ماده «بَغی». آنچه از معنای بَغی در ذهن ماست «سرکشی و تجاوزگری» است. حال چطور می­خواهیم این معنا را به روایت ربط دهیم؟! تنها راه مراجعه به لغت­نامه است. نمودار فعل بَغِیَ در </a:t>
            </a:r>
            <a:r>
              <a:rPr lang="fa-IR" sz="2000" dirty="0" smtClean="0">
                <a:solidFill>
                  <a:schemeClr val="tx1"/>
                </a:solidFill>
                <a:cs typeface="B Zar" panose="00000400000000000000" pitchFamily="2" charset="-78"/>
              </a:rPr>
              <a:t>الوسیط</a:t>
            </a:r>
            <a:r>
              <a:rPr lang="en-US" sz="2000" dirty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en-US" sz="2000" dirty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en-US" sz="2800" dirty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en-US" sz="2800" dirty="0">
                <a:solidFill>
                  <a:schemeClr val="tx1"/>
                </a:solidFill>
                <a:cs typeface="B Zar" panose="00000400000000000000" pitchFamily="2" charset="-78"/>
              </a:rPr>
            </a:br>
            <a:endParaRPr lang="fa-IR" sz="2800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218940" y="212501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0595287"/>
              </p:ext>
            </p:extLst>
          </p:nvPr>
        </p:nvGraphicFramePr>
        <p:xfrm>
          <a:off x="677334" y="2498503"/>
          <a:ext cx="9059095" cy="4211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r:id="rId3" imgW="9083040" imgH="4625232" progId="Visio.Drawing.11">
                  <p:embed/>
                </p:oleObj>
              </mc:Choice>
              <mc:Fallback>
                <p:oleObj r:id="rId3" imgW="9083040" imgH="4625232" progId="Visio.Drawing.11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334" y="2498503"/>
                        <a:ext cx="9059095" cy="42113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18940" y="57921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85262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2800" dirty="0" smtClean="0">
                <a:solidFill>
                  <a:schemeClr val="tx1"/>
                </a:solidFill>
                <a:cs typeface="B Lotus" panose="00000700000000000000" pitchFamily="2" charset="-78"/>
              </a:rPr>
              <a:t>معنی صحیح روایت:</a:t>
            </a:r>
            <a:br>
              <a:rPr lang="fa-IR" sz="2800" dirty="0" smtClean="0">
                <a:solidFill>
                  <a:schemeClr val="tx1"/>
                </a:solidFill>
                <a:cs typeface="B Lotus" panose="00000700000000000000" pitchFamily="2" charset="-78"/>
              </a:rPr>
            </a:br>
            <a:r>
              <a:rPr lang="fa-IR" sz="2800" dirty="0" smtClean="0">
                <a:solidFill>
                  <a:schemeClr val="tx1"/>
                </a:solidFill>
                <a:cs typeface="B Lotus" panose="00000700000000000000" pitchFamily="2" charset="-78"/>
              </a:rPr>
              <a:t>«طلب </a:t>
            </a:r>
            <a:r>
              <a:rPr lang="fa-IR" sz="2800" dirty="0">
                <a:solidFill>
                  <a:schemeClr val="tx1"/>
                </a:solidFill>
                <a:cs typeface="B Lotus" panose="00000700000000000000" pitchFamily="2" charset="-78"/>
              </a:rPr>
              <a:t>کردن علم بر هر مسلمانی واجب است، آگاه باشید که خداوند طلب کنندگان علم را دوست دارد».</a:t>
            </a:r>
            <a:r>
              <a:rPr lang="en-US" sz="2800" dirty="0">
                <a:solidFill>
                  <a:schemeClr val="tx1"/>
                </a:solidFill>
                <a:cs typeface="B Lotus" panose="00000700000000000000" pitchFamily="2" charset="-78"/>
              </a:rPr>
              <a:t/>
            </a:r>
            <a:br>
              <a:rPr lang="en-US" sz="2800" dirty="0">
                <a:solidFill>
                  <a:schemeClr val="tx1"/>
                </a:solidFill>
                <a:cs typeface="B Lotus" panose="00000700000000000000" pitchFamily="2" charset="-78"/>
              </a:rPr>
            </a:br>
            <a:endParaRPr lang="fa-IR" sz="2800" dirty="0">
              <a:solidFill>
                <a:schemeClr val="tx1"/>
              </a:solidFill>
              <a:cs typeface="B Lotus" panose="00000700000000000000" pitchFamily="2" charset="-78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سوال: در آیه </a:t>
            </a:r>
            <a:r>
              <a:rPr lang="fa-IR" dirty="0"/>
              <a:t>﴿وَ لا تُكْرِهُوا فَتَياتِكُمْ عَلَى الْبِغاءِ﴾ . سوره نور، آیه 33</a:t>
            </a:r>
            <a:r>
              <a:rPr lang="fa-IR" dirty="0" smtClean="0"/>
              <a:t>. کدام معنا درست است؟</a:t>
            </a:r>
            <a:endParaRPr lang="en-US" dirty="0"/>
          </a:p>
          <a:p>
            <a:r>
              <a:rPr lang="fa-IR" dirty="0"/>
              <a:t>تنها معنایی که برای بِغاء قابل تصور است، همان «بَغَی المرأةُ: فَجَرَت» است چون این مصدر برای سایر معانی «بَغی» به کار نرفته </a:t>
            </a:r>
            <a:r>
              <a:rPr lang="fa-IR" dirty="0" smtClean="0"/>
              <a:t>است.</a:t>
            </a:r>
            <a:r>
              <a:rPr lang="fa-IR" dirty="0"/>
              <a:t> </a:t>
            </a:r>
            <a:r>
              <a:rPr lang="fa-IR" dirty="0" smtClean="0"/>
              <a:t>بنابراین </a:t>
            </a:r>
            <a:r>
              <a:rPr lang="fa-IR" dirty="0"/>
              <a:t>در نموداری کردن لغت، حتماً به </a:t>
            </a:r>
            <a:r>
              <a:rPr lang="fa-IR" b="1" dirty="0"/>
              <a:t>تغییر مصدر</a:t>
            </a:r>
            <a:r>
              <a:rPr lang="fa-IR" dirty="0"/>
              <a:t> دقت داشته </a:t>
            </a:r>
            <a:r>
              <a:rPr lang="fa-IR" dirty="0" smtClean="0"/>
              <a:t>باشید</a:t>
            </a:r>
          </a:p>
          <a:p>
            <a:r>
              <a:rPr lang="fa-IR" dirty="0" smtClean="0"/>
              <a:t>نکته مهم این است که از هم خانواده سازی به صورت یک اصل پرهیز کنیم و برعکس که اصل را بر تفاوت معناها بگذاریم.تمرین اول که خواهد آمد شما را کمک خواهد کرد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4633286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50" autoRev="1" fill="remove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" dur="250" autoRev="1" fill="remove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" dur="250" autoRev="1" fill="remove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455573"/>
          </a:xfrm>
        </p:spPr>
        <p:txBody>
          <a:bodyPr>
            <a:noAutofit/>
          </a:bodyPr>
          <a:lstStyle/>
          <a:p>
            <a:pPr algn="ctr"/>
            <a:r>
              <a:rPr lang="fa-IR" sz="2400" dirty="0" smtClean="0">
                <a:solidFill>
                  <a:schemeClr val="tx1"/>
                </a:solidFill>
                <a:cs typeface="B Zar" panose="00000400000000000000" pitchFamily="2" charset="-78"/>
              </a:rPr>
              <a:t>مرحله چهارم:</a:t>
            </a:r>
            <a:br>
              <a:rPr lang="fa-IR" sz="2400" dirty="0" smtClean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fa-IR" sz="2400" b="1" dirty="0" smtClean="0">
                <a:solidFill>
                  <a:schemeClr val="tx1"/>
                </a:solidFill>
                <a:cs typeface="B Zar" panose="00000400000000000000" pitchFamily="2" charset="-78"/>
              </a:rPr>
              <a:t>نه </a:t>
            </a:r>
            <a:r>
              <a:rPr lang="fa-IR" sz="2400" b="1" dirty="0">
                <a:solidFill>
                  <a:schemeClr val="tx1"/>
                </a:solidFill>
                <a:cs typeface="B Zar" panose="00000400000000000000" pitchFamily="2" charset="-78"/>
              </a:rPr>
              <a:t>تنها با «باء»ی که در لغت­نامه آمده، بلکه با هر حرف جری که در لغت­نامه است می­توان از فعل لازم، فعل مجهول ساخت</a:t>
            </a:r>
            <a:r>
              <a:rPr lang="fa-IR" sz="2400" b="1" dirty="0" smtClean="0">
                <a:solidFill>
                  <a:schemeClr val="tx1"/>
                </a:solidFill>
                <a:cs typeface="B Zar" panose="00000400000000000000" pitchFamily="2" charset="-78"/>
              </a:rPr>
              <a:t>.</a:t>
            </a:r>
            <a:br>
              <a:rPr lang="fa-IR" sz="2400" b="1" dirty="0" smtClean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س: اگر مرحله 4 را بپذیریم،چطور در مرحله قبل گفتیم که «هر فعلی را نمی­توان با باء، متعدی بحرف جر کرد و سپس مجهول نمود، بلکه حتماً باید به لغت­نامه مراجعه کرد تا ببینیم آیا عرب آن فعل را با «باء» متعدی کرده یا نه»</a:t>
            </a:r>
            <a:b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en-US" sz="2400" b="1" dirty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en-US" sz="2400" b="1" dirty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. </a:t>
            </a:r>
            <a:endParaRPr lang="fa-IR" sz="2400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3232597"/>
            <a:ext cx="8596668" cy="2808765"/>
          </a:xfrm>
        </p:spPr>
        <p:txBody>
          <a:bodyPr>
            <a:normAutofit/>
          </a:bodyPr>
          <a:lstStyle/>
          <a:p>
            <a:pPr algn="ctr"/>
            <a:r>
              <a:rPr lang="fa-IR" sz="2400" b="1" dirty="0">
                <a:solidFill>
                  <a:schemeClr val="tx1"/>
                </a:solidFill>
                <a:cs typeface="B Zar" panose="00000400000000000000" pitchFamily="2" charset="-78"/>
              </a:rPr>
              <a:t>مرحله پنجم</a:t>
            </a:r>
            <a:endParaRPr lang="en-US" sz="2400" b="1" dirty="0">
              <a:solidFill>
                <a:schemeClr val="tx1"/>
              </a:solidFill>
              <a:cs typeface="B Zar" panose="00000400000000000000" pitchFamily="2" charset="-78"/>
            </a:endParaRPr>
          </a:p>
          <a:p>
            <a:r>
              <a:rPr lang="fa-IR" sz="2400" dirty="0" smtClean="0">
                <a:solidFill>
                  <a:schemeClr val="tx1"/>
                </a:solidFill>
                <a:cs typeface="B Zar" panose="00000400000000000000" pitchFamily="2" charset="-78"/>
              </a:rPr>
              <a:t> </a:t>
            </a: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فعل معلوم و اسم فاعل هم­معنا هستند، همان­طور که فعل مجهول و اسم مفعول هم­معنا هستند.</a:t>
            </a:r>
            <a:endParaRPr lang="en-US" sz="2400" dirty="0">
              <a:solidFill>
                <a:schemeClr val="tx1"/>
              </a:solidFill>
              <a:cs typeface="B Zar" panose="00000400000000000000" pitchFamily="2" charset="-78"/>
            </a:endParaRPr>
          </a:p>
          <a:p>
            <a:r>
              <a:rPr lang="fa-IR" sz="2400" dirty="0" smtClean="0">
                <a:solidFill>
                  <a:schemeClr val="tx1"/>
                </a:solidFill>
                <a:cs typeface="B Zar" panose="00000400000000000000" pitchFamily="2" charset="-78"/>
              </a:rPr>
              <a:t>یادآوری اسم فاعل و مفعول در ثلاثی مجرد و مزید لازم است.</a:t>
            </a:r>
            <a:endParaRPr lang="fa-IR" sz="2400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3891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77335" y="218942"/>
            <a:ext cx="8596668" cy="798490"/>
          </a:xfrm>
        </p:spPr>
        <p:txBody>
          <a:bodyPr>
            <a:noAutofit/>
          </a:bodyPr>
          <a:lstStyle/>
          <a:p>
            <a:pPr algn="ctr"/>
            <a:r>
              <a:rPr lang="fa-IR" sz="3200" dirty="0" smtClean="0">
                <a:solidFill>
                  <a:schemeClr val="tx1"/>
                </a:solidFill>
                <a:cs typeface="B Lotus" panose="00000700000000000000" pitchFamily="2" charset="-78"/>
              </a:rPr>
              <a:t>تمرین زیر را با دقت و تامل حل کنید:</a:t>
            </a:r>
            <a:endParaRPr lang="fa-IR" sz="3200" dirty="0">
              <a:solidFill>
                <a:schemeClr val="tx1"/>
              </a:solidFill>
              <a:cs typeface="B Lotus" panose="00000700000000000000" pitchFamily="2" charset="-78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77335" y="914400"/>
            <a:ext cx="8596668" cy="5943600"/>
          </a:xfrm>
        </p:spPr>
        <p:txBody>
          <a:bodyPr>
            <a:noAutofit/>
          </a:bodyPr>
          <a:lstStyle/>
          <a:p>
            <a:pPr algn="r"/>
            <a:endParaRPr lang="fa-IR" sz="2400" dirty="0" smtClean="0">
              <a:solidFill>
                <a:schemeClr val="tx1"/>
              </a:solidFill>
              <a:cs typeface="B Zar" panose="00000400000000000000" pitchFamily="2" charset="-78"/>
            </a:endParaRPr>
          </a:p>
          <a:p>
            <a:pPr algn="r"/>
            <a:endParaRPr lang="fa-IR" sz="2400" dirty="0">
              <a:solidFill>
                <a:schemeClr val="tx1"/>
              </a:solidFill>
              <a:cs typeface="B Zar" panose="00000400000000000000" pitchFamily="2" charset="-78"/>
            </a:endParaRPr>
          </a:p>
          <a:p>
            <a:pPr algn="r"/>
            <a:r>
              <a:rPr lang="fa-IR" sz="2400" dirty="0" smtClean="0">
                <a:solidFill>
                  <a:schemeClr val="tx1"/>
                </a:solidFill>
                <a:cs typeface="B Zar" panose="00000400000000000000" pitchFamily="2" charset="-78"/>
              </a:rPr>
              <a:t>1- این </a:t>
            </a: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افعال را به دقت در الوسیط بررسی کنید و فقط معانی ضدّ هم را بنویسید: «رَغِبَ»؛ «آجَرَ ایجاراً(باب افعال)»؛ «شَری»؛ «باعَ</a:t>
            </a:r>
            <a:r>
              <a:rPr lang="fa-IR" sz="2400" dirty="0" smtClean="0">
                <a:solidFill>
                  <a:schemeClr val="tx1"/>
                </a:solidFill>
                <a:cs typeface="B Zar" panose="00000400000000000000" pitchFamily="2" charset="-78"/>
              </a:rPr>
              <a:t>».</a:t>
            </a:r>
          </a:p>
          <a:p>
            <a:pPr algn="r"/>
            <a:r>
              <a:rPr lang="fa-IR" sz="2400" dirty="0" smtClean="0">
                <a:solidFill>
                  <a:schemeClr val="tx1"/>
                </a:solidFill>
                <a:cs typeface="B Zar" panose="00000400000000000000" pitchFamily="2" charset="-78"/>
              </a:rPr>
              <a:t>2- </a:t>
            </a: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برای یادگیری بهتر نموداری کردن لغت که در فهم لغت­نامه تأثیر بسزایی دارد فعل «دعا» را نموداری </a:t>
            </a:r>
            <a:r>
              <a:rPr lang="fa-IR" sz="2400" dirty="0" smtClean="0">
                <a:solidFill>
                  <a:schemeClr val="tx1"/>
                </a:solidFill>
                <a:cs typeface="B Zar" panose="00000400000000000000" pitchFamily="2" charset="-78"/>
              </a:rPr>
              <a:t>کنید</a:t>
            </a:r>
          </a:p>
          <a:p>
            <a:pPr algn="r"/>
            <a:r>
              <a:rPr lang="fa-IR" sz="2400" dirty="0" smtClean="0">
                <a:solidFill>
                  <a:schemeClr val="tx1"/>
                </a:solidFill>
                <a:cs typeface="B Zar" panose="00000400000000000000" pitchFamily="2" charset="-78"/>
              </a:rPr>
              <a:t>3- </a:t>
            </a: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اهل سنت روایتی به این مضمون درباره نبی اکرم صلی الله علیه و آله نقل کرده­اند که «أنَّهُ کانَ یَخفِی صوتَهُ بِآمین». یعنی ایشان بعد از حمد در نماز آمین می­گفتند(که البته این حدیث را شیعه قبول ندارد). سؤال آن است که کیفیت آمین گفتن ایشان طبق نظر اهل سنت چگونه بوده است</a:t>
            </a:r>
            <a:r>
              <a:rPr lang="fa-IR" sz="2400" dirty="0" smtClean="0">
                <a:solidFill>
                  <a:schemeClr val="tx1"/>
                </a:solidFill>
                <a:cs typeface="B Zar" panose="00000400000000000000" pitchFamily="2" charset="-78"/>
              </a:rPr>
              <a:t>؟</a:t>
            </a:r>
          </a:p>
          <a:p>
            <a:pPr algn="r"/>
            <a:r>
              <a:rPr lang="fa-IR" sz="2400" dirty="0" smtClean="0">
                <a:solidFill>
                  <a:schemeClr val="tx1"/>
                </a:solidFill>
                <a:cs typeface="B Zar" panose="00000400000000000000" pitchFamily="2" charset="-78"/>
              </a:rPr>
              <a:t>4- آیه </a:t>
            </a: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را معنا کنید. ﴿انّی ذاهبٌ الی ربّی </a:t>
            </a:r>
            <a:r>
              <a:rPr lang="fa-IR" sz="2400" dirty="0" smtClean="0">
                <a:solidFill>
                  <a:schemeClr val="tx1"/>
                </a:solidFill>
                <a:cs typeface="B Zar" panose="00000400000000000000" pitchFamily="2" charset="-78"/>
              </a:rPr>
              <a:t>سیهدین﴾سوره </a:t>
            </a: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صافات، آیه 99</a:t>
            </a:r>
            <a:r>
              <a:rPr lang="fa-IR" sz="2400" dirty="0" smtClean="0">
                <a:solidFill>
                  <a:schemeClr val="tx1"/>
                </a:solidFill>
                <a:cs typeface="B Zar" panose="00000400000000000000" pitchFamily="2" charset="-78"/>
              </a:rPr>
              <a:t>.</a:t>
            </a:r>
          </a:p>
          <a:p>
            <a:pPr algn="r"/>
            <a:r>
              <a:rPr lang="fa-IR" sz="2400" dirty="0" smtClean="0">
                <a:solidFill>
                  <a:schemeClr val="tx1"/>
                </a:solidFill>
                <a:cs typeface="B Zar" panose="00000400000000000000" pitchFamily="2" charset="-78"/>
              </a:rPr>
              <a:t>6- </a:t>
            </a: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در این آیه اسم فاعل و اسم مفعول را مشخص کنید.</a:t>
            </a:r>
            <a:r>
              <a:rPr lang="fa-IR" sz="2400" b="1" dirty="0">
                <a:solidFill>
                  <a:schemeClr val="tx1"/>
                </a:solidFill>
                <a:cs typeface="B Zar" panose="00000400000000000000" pitchFamily="2" charset="-78"/>
              </a:rPr>
              <a:t> </a:t>
            </a: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﴿غیر المغضوب علیهم و لا الضالّین</a:t>
            </a:r>
            <a:r>
              <a:rPr lang="fa-IR" sz="2400" dirty="0" smtClean="0">
                <a:solidFill>
                  <a:schemeClr val="tx1"/>
                </a:solidFill>
                <a:cs typeface="B Zar" panose="00000400000000000000" pitchFamily="2" charset="-78"/>
              </a:rPr>
              <a:t>﴾</a:t>
            </a:r>
            <a:endParaRPr lang="en-US" sz="2400" b="1" dirty="0" smtClean="0">
              <a:solidFill>
                <a:schemeClr val="tx1"/>
              </a:solidFill>
              <a:cs typeface="B Zar" panose="00000400000000000000" pitchFamily="2" charset="-78"/>
            </a:endParaRPr>
          </a:p>
          <a:p>
            <a:pPr algn="r"/>
            <a:endParaRPr lang="en-US" sz="2400" dirty="0">
              <a:solidFill>
                <a:schemeClr val="tx1"/>
              </a:solidFill>
              <a:cs typeface="B Zar" panose="00000400000000000000" pitchFamily="2" charset="-78"/>
            </a:endParaRPr>
          </a:p>
          <a:p>
            <a:pPr algn="r"/>
            <a:endParaRPr lang="en-US" sz="2400" dirty="0">
              <a:solidFill>
                <a:schemeClr val="tx1"/>
              </a:solidFill>
              <a:cs typeface="B Zar" panose="00000400000000000000" pitchFamily="2" charset="-78"/>
            </a:endParaRPr>
          </a:p>
          <a:p>
            <a:pPr algn="r"/>
            <a:endParaRPr lang="en-US" sz="2400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168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238</TotalTime>
  <Words>484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B Lotus</vt:lpstr>
      <vt:lpstr>B Zar</vt:lpstr>
      <vt:lpstr>Tahoma</vt:lpstr>
      <vt:lpstr>Trebuchet MS</vt:lpstr>
      <vt:lpstr>Wingdings 3</vt:lpstr>
      <vt:lpstr>Facet</vt:lpstr>
      <vt:lpstr>Visio.Drawing.11</vt:lpstr>
      <vt:lpstr>مرحله سوم لغت: هر فعلی را نمی­توان با باء، متعدی بحرف جر کرد و سپس مجهول نمود، بلکه حتماً باید به لغت­نامه مراجعه کرد تا ببینیم آیا عرب آن فعل را با «باء» متعدی کرده یا نه. </vt:lpstr>
      <vt:lpstr>تمرین: آیه شریفه را ترکیب کنید: ﴿وَ قُل رَبِّ زِدنِی عِلماً﴾. سوره طه، آیه 114. </vt:lpstr>
      <vt:lpstr>تمرین دوم:قَالَ رَسُولُ اللَّهِ صَلَّى اللَّهُ عَلَيْهِ وَ آلِهِ: «طَلَبُ الْعِلْمِ فَرِيضَةٌ عَلى‏ كُلِّ مُسْلِمٍ‏، أَلَا إِنَّ اللَّهَ يُحِبُّ بُغَاةَ الْعِلْمِ». اصول الکافی، ج1، ح35.  بُغاة، جمع باغی است و از ماده «بَغی». آنچه از معنای بَغی در ذهن ماست «سرکشی و تجاوزگری» است. حال چطور می­خواهیم این معنا را به روایت ربط دهیم؟! تنها راه مراجعه به لغت­نامه است. نمودار فعل بَغِیَ در الوسیط  </vt:lpstr>
      <vt:lpstr>معنی صحیح روایت: «طلب کردن علم بر هر مسلمانی واجب است، آگاه باشید که خداوند طلب کنندگان علم را دوست دارد». </vt:lpstr>
      <vt:lpstr>مرحله چهارم: نه تنها با «باء»ی که در لغت­نامه آمده، بلکه با هر حرف جری که در لغت­نامه است می­توان از فعل لازم، فعل مجهول ساخت. س: اگر مرحله 4 را بپذیریم،چطور در مرحله قبل گفتیم که «هر فعلی را نمی­توان با باء، متعدی بحرف جر کرد و سپس مجهول نمود، بلکه حتماً باید به لغت­نامه مراجعه کرد تا ببینیم آیا عرب آن فعل را با «باء» متعدی کرده یا نه»  . </vt:lpstr>
      <vt:lpstr>تمرین زیر را با دقت و تامل حل کنید: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ASAR</dc:creator>
  <cp:lastModifiedBy>ASAR</cp:lastModifiedBy>
  <cp:revision>12</cp:revision>
  <dcterms:created xsi:type="dcterms:W3CDTF">2015-08-26T14:51:19Z</dcterms:created>
  <dcterms:modified xsi:type="dcterms:W3CDTF">2015-08-26T18:49:51Z</dcterms:modified>
</cp:coreProperties>
</file>