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19" autoAdjust="0"/>
  </p:normalViewPr>
  <p:slideViewPr>
    <p:cSldViewPr snapToGrid="0">
      <p:cViewPr>
        <p:scale>
          <a:sx n="70" d="100"/>
          <a:sy n="70" d="100"/>
        </p:scale>
        <p:origin x="525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Any question?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/>
            <a:t>Any question?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3000" kern="1200" dirty="0"/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3000" kern="1200" dirty="0"/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SPSS Class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Dr Nader Sadigh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35B1-C797-4E90-991B-D2B4D70C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9F217-BD82-46EE-8BA1-208630597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3CDE2-5BB8-4E04-946B-355D3E2BC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3" t="36000" r="20982" b="24667"/>
          <a:stretch/>
        </p:blipFill>
        <p:spPr>
          <a:xfrm>
            <a:off x="1645919" y="842554"/>
            <a:ext cx="8728360" cy="425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1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3B1F-21C2-4E98-A26A-68DDD615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32DB9-7E8D-4A48-9F03-34E58C8B6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59" y="396933"/>
            <a:ext cx="10058400" cy="61130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dirty="0">
                <a:latin typeface="Nexa Bold" panose="02000000000000000000" pitchFamily="50" charset="0"/>
              </a:rPr>
              <a:t>organize the output by the levels of a categorical variable by sorting on that variable and then splitting the file</a:t>
            </a:r>
          </a:p>
          <a:p>
            <a:r>
              <a:rPr lang="en-US" sz="1400" dirty="0"/>
              <a:t>    Data</a:t>
            </a:r>
          </a:p>
          <a:p>
            <a:r>
              <a:rPr lang="en-US" sz="1400" dirty="0"/>
              <a:t>      Sort Cases</a:t>
            </a:r>
          </a:p>
          <a:p>
            <a:r>
              <a:rPr lang="en-US" sz="1400" dirty="0"/>
              <a:t>        select </a:t>
            </a:r>
            <a:r>
              <a:rPr lang="en-US" sz="1400" dirty="0" err="1"/>
              <a:t>ses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Data</a:t>
            </a:r>
          </a:p>
          <a:p>
            <a:r>
              <a:rPr lang="en-US" sz="1400" dirty="0"/>
              <a:t>      Split file</a:t>
            </a:r>
          </a:p>
          <a:p>
            <a:r>
              <a:rPr lang="en-US" sz="1400" dirty="0"/>
              <a:t>        Click on Organize output by groups</a:t>
            </a:r>
          </a:p>
          <a:p>
            <a:r>
              <a:rPr lang="en-US" sz="1400" dirty="0"/>
              <a:t>          select </a:t>
            </a:r>
            <a:r>
              <a:rPr lang="en-US" sz="1400" dirty="0" err="1"/>
              <a:t>ses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Analyze</a:t>
            </a:r>
          </a:p>
          <a:p>
            <a:r>
              <a:rPr lang="en-US" sz="1400" dirty="0"/>
              <a:t>      Descriptive Statistics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Descriptives</a:t>
            </a:r>
            <a:r>
              <a:rPr lang="en-US" sz="1400" dirty="0"/>
              <a:t>...</a:t>
            </a:r>
          </a:p>
          <a:p>
            <a:r>
              <a:rPr lang="en-US" sz="1400" dirty="0"/>
              <a:t>          select gender read write math science</a:t>
            </a:r>
          </a:p>
          <a:p>
            <a:endParaRPr lang="en-US" sz="1400" dirty="0"/>
          </a:p>
          <a:p>
            <a:r>
              <a:rPr lang="en-US" sz="1400" dirty="0"/>
              <a:t>    Data</a:t>
            </a:r>
          </a:p>
          <a:p>
            <a:r>
              <a:rPr lang="en-US" sz="1400" dirty="0"/>
              <a:t>      Split file</a:t>
            </a:r>
          </a:p>
          <a:p>
            <a:r>
              <a:rPr lang="en-US" sz="1400" dirty="0"/>
              <a:t>        Analyze all cases, do not create groups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9F4015F-F669-4EA5-AED5-AB3C49C05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0D945-3DD5-4761-8DDC-53DD47CDA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0" t="36020" r="25615" b="27264"/>
          <a:stretch/>
        </p:blipFill>
        <p:spPr>
          <a:xfrm>
            <a:off x="6557749" y="1603613"/>
            <a:ext cx="4817659" cy="25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13EBDE-0145-4842-8AEF-C48C685B7CA3}"/>
              </a:ext>
            </a:extLst>
          </p:cNvPr>
          <p:cNvSpPr txBox="1"/>
          <p:nvPr/>
        </p:nvSpPr>
        <p:spPr>
          <a:xfrm>
            <a:off x="482790" y="606272"/>
            <a:ext cx="609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Nexa Bold" panose="02000000000000000000" pitchFamily="50" charset="0"/>
              </a:rPr>
              <a:t>look at that the records for students who earned reading scores of 60 or above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ED2B24-4100-4C94-89B9-EC040ECBB780}"/>
              </a:ext>
            </a:extLst>
          </p:cNvPr>
          <p:cNvSpPr txBox="1"/>
          <p:nvPr/>
        </p:nvSpPr>
        <p:spPr>
          <a:xfrm>
            <a:off x="346312" y="1720840"/>
            <a:ext cx="5324333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   Data</a:t>
            </a:r>
          </a:p>
          <a:p>
            <a:r>
              <a:rPr lang="en-US" dirty="0"/>
              <a:t>      Select Cases...</a:t>
            </a:r>
          </a:p>
          <a:p>
            <a:r>
              <a:rPr lang="en-US" dirty="0"/>
              <a:t>        select "if condition is satisfied"</a:t>
            </a:r>
          </a:p>
          <a:p>
            <a:r>
              <a:rPr lang="en-US" dirty="0"/>
              <a:t>          if read &gt;= 60</a:t>
            </a:r>
          </a:p>
          <a:p>
            <a:endParaRPr lang="en-US" dirty="0"/>
          </a:p>
          <a:p>
            <a:r>
              <a:rPr lang="en-US" dirty="0"/>
              <a:t>    Analyze</a:t>
            </a:r>
          </a:p>
          <a:p>
            <a:r>
              <a:rPr lang="en-US" dirty="0"/>
              <a:t>      Descriptive Statistics</a:t>
            </a:r>
          </a:p>
          <a:p>
            <a:r>
              <a:rPr lang="en-US" dirty="0"/>
              <a:t>        </a:t>
            </a:r>
            <a:r>
              <a:rPr lang="en-US" dirty="0" err="1"/>
              <a:t>Descriptives</a:t>
            </a:r>
            <a:r>
              <a:rPr lang="en-US" dirty="0"/>
              <a:t>...</a:t>
            </a:r>
          </a:p>
          <a:p>
            <a:r>
              <a:rPr lang="en-US" dirty="0"/>
              <a:t>          select gender read write math science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13184-B51D-42B6-AB1D-7D78666A6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1" t="4577" r="20690" b="14030"/>
          <a:stretch/>
        </p:blipFill>
        <p:spPr>
          <a:xfrm>
            <a:off x="5670645" y="1529601"/>
            <a:ext cx="6441743" cy="43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9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B1070B-44AF-45A5-9290-65DB03ADD800}"/>
              </a:ext>
            </a:extLst>
          </p:cNvPr>
          <p:cNvSpPr txBox="1"/>
          <p:nvPr/>
        </p:nvSpPr>
        <p:spPr>
          <a:xfrm>
            <a:off x="503262" y="592625"/>
            <a:ext cx="609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Nexa Bold" panose="02000000000000000000" pitchFamily="50" charset="0"/>
              </a:rPr>
              <a:t>provide the selection criteria</a:t>
            </a:r>
          </a:p>
          <a:p>
            <a:r>
              <a:rPr lang="en-US" dirty="0">
                <a:solidFill>
                  <a:srgbClr val="FF0000"/>
                </a:solidFill>
                <a:latin typeface="Nexa Bold" panose="02000000000000000000" pitchFamily="50" charset="0"/>
              </a:rPr>
              <a:t>select the first 40 cases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46FA0-AB45-446A-BD32-738F5AA7F1DC}"/>
              </a:ext>
            </a:extLst>
          </p:cNvPr>
          <p:cNvSpPr txBox="1"/>
          <p:nvPr/>
        </p:nvSpPr>
        <p:spPr>
          <a:xfrm>
            <a:off x="605620" y="2067596"/>
            <a:ext cx="6097136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    Data</a:t>
            </a:r>
          </a:p>
          <a:p>
            <a:r>
              <a:rPr lang="en-US" dirty="0"/>
              <a:t>      Select Cases...</a:t>
            </a:r>
          </a:p>
          <a:p>
            <a:r>
              <a:rPr lang="en-US" dirty="0"/>
              <a:t>        select "all cases"</a:t>
            </a:r>
          </a:p>
          <a:p>
            <a:endParaRPr lang="en-US" dirty="0"/>
          </a:p>
          <a:p>
            <a:r>
              <a:rPr lang="en-US" dirty="0"/>
              <a:t>    Data</a:t>
            </a:r>
          </a:p>
          <a:p>
            <a:r>
              <a:rPr lang="en-US" dirty="0"/>
              <a:t>     Select Cases...</a:t>
            </a:r>
          </a:p>
          <a:p>
            <a:r>
              <a:rPr lang="en-US" dirty="0"/>
              <a:t>      select "if condition is satisfied" </a:t>
            </a:r>
          </a:p>
          <a:p>
            <a:r>
              <a:rPr lang="en-US" dirty="0"/>
              <a:t>       if </a:t>
            </a:r>
            <a:r>
              <a:rPr lang="en-US" dirty="0" err="1"/>
              <a:t>prgtype</a:t>
            </a:r>
            <a:r>
              <a:rPr lang="en-US" dirty="0"/>
              <a:t> = "academic"</a:t>
            </a:r>
          </a:p>
          <a:p>
            <a:endParaRPr lang="en-US" dirty="0"/>
          </a:p>
          <a:p>
            <a:r>
              <a:rPr lang="en-US" dirty="0"/>
              <a:t>    Analyze</a:t>
            </a:r>
          </a:p>
          <a:p>
            <a:r>
              <a:rPr lang="en-US" dirty="0"/>
              <a:t>     Descriptive Statistics</a:t>
            </a:r>
          </a:p>
          <a:p>
            <a:r>
              <a:rPr lang="en-US" dirty="0"/>
              <a:t>      </a:t>
            </a:r>
            <a:r>
              <a:rPr lang="en-US" dirty="0" err="1"/>
              <a:t>Descriptives</a:t>
            </a:r>
            <a:r>
              <a:rPr lang="en-US" dirty="0"/>
              <a:t>...</a:t>
            </a:r>
          </a:p>
          <a:p>
            <a:r>
              <a:rPr lang="en-US" dirty="0"/>
              <a:t>       select gender read write math 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0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2FFB1C-7C06-48E4-9552-61FA51A80139}"/>
              </a:ext>
            </a:extLst>
          </p:cNvPr>
          <p:cNvSpPr txBox="1"/>
          <p:nvPr/>
        </p:nvSpPr>
        <p:spPr>
          <a:xfrm>
            <a:off x="448671" y="377040"/>
            <a:ext cx="60971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Nexa Bold" panose="02000000000000000000" pitchFamily="50" charset="0"/>
              </a:rPr>
              <a:t>compare the means </a:t>
            </a:r>
            <a:r>
              <a:rPr lang="en-US" sz="2000" dirty="0">
                <a:latin typeface="Nexa Bold" panose="02000000000000000000" pitchFamily="50" charset="0"/>
              </a:rPr>
              <a:t>of the variables </a:t>
            </a:r>
            <a:r>
              <a:rPr lang="en-US" sz="2000" b="1" dirty="0">
                <a:latin typeface="Nexa Bold" panose="02000000000000000000" pitchFamily="50" charset="0"/>
              </a:rPr>
              <a:t>read</a:t>
            </a:r>
            <a:r>
              <a:rPr lang="en-US" sz="2000" dirty="0">
                <a:latin typeface="Nexa Bold" panose="02000000000000000000" pitchFamily="50" charset="0"/>
              </a:rPr>
              <a:t>, </a:t>
            </a:r>
            <a:r>
              <a:rPr lang="en-US" sz="2000" b="1" dirty="0">
                <a:latin typeface="Nexa Bold" panose="02000000000000000000" pitchFamily="50" charset="0"/>
              </a:rPr>
              <a:t>write</a:t>
            </a:r>
            <a:r>
              <a:rPr lang="en-US" sz="2000" dirty="0">
                <a:latin typeface="Nexa Bold" panose="02000000000000000000" pitchFamily="50" charset="0"/>
              </a:rPr>
              <a:t>, </a:t>
            </a:r>
            <a:r>
              <a:rPr lang="en-US" sz="2000" b="1" dirty="0">
                <a:latin typeface="Nexa Bold" panose="02000000000000000000" pitchFamily="50" charset="0"/>
              </a:rPr>
              <a:t>math</a:t>
            </a:r>
            <a:r>
              <a:rPr lang="en-US" sz="2000" dirty="0">
                <a:latin typeface="Nexa Bold" panose="02000000000000000000" pitchFamily="50" charset="0"/>
              </a:rPr>
              <a:t> and </a:t>
            </a:r>
            <a:r>
              <a:rPr lang="en-US" sz="2000" b="1" dirty="0">
                <a:latin typeface="Nexa Bold" panose="02000000000000000000" pitchFamily="50" charset="0"/>
              </a:rPr>
              <a:t>science</a:t>
            </a:r>
            <a:r>
              <a:rPr lang="en-US" sz="2000" dirty="0">
                <a:latin typeface="Nexa Bold" panose="02000000000000000000" pitchFamily="50" charset="0"/>
              </a:rPr>
              <a:t> broken down by </a:t>
            </a:r>
          </a:p>
          <a:p>
            <a:r>
              <a:rPr lang="en-US" sz="2000" b="1" dirty="0" err="1">
                <a:latin typeface="Nexa Bold" panose="02000000000000000000" pitchFamily="50" charset="0"/>
              </a:rPr>
              <a:t>prgtype</a:t>
            </a:r>
            <a:endParaRPr lang="en-US" sz="2000" dirty="0">
              <a:latin typeface="Nexa Bold" panose="020000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4029D-8468-41FC-839E-780AEF18F8A5}"/>
              </a:ext>
            </a:extLst>
          </p:cNvPr>
          <p:cNvSpPr txBox="1"/>
          <p:nvPr/>
        </p:nvSpPr>
        <p:spPr>
          <a:xfrm>
            <a:off x="591972" y="2660514"/>
            <a:ext cx="6097136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    Data</a:t>
            </a:r>
          </a:p>
          <a:p>
            <a:r>
              <a:rPr lang="en-US" dirty="0"/>
              <a:t>     Select Cases...</a:t>
            </a:r>
          </a:p>
          <a:p>
            <a:r>
              <a:rPr lang="en-US" dirty="0"/>
              <a:t>      select "all cases"</a:t>
            </a:r>
          </a:p>
          <a:p>
            <a:endParaRPr lang="en-US" dirty="0"/>
          </a:p>
          <a:p>
            <a:r>
              <a:rPr lang="en-US" dirty="0"/>
              <a:t>    Analyze</a:t>
            </a:r>
          </a:p>
          <a:p>
            <a:r>
              <a:rPr lang="en-US" dirty="0"/>
              <a:t>     Compare Means</a:t>
            </a:r>
          </a:p>
          <a:p>
            <a:r>
              <a:rPr lang="en-US" dirty="0"/>
              <a:t>      Means...</a:t>
            </a:r>
          </a:p>
          <a:p>
            <a:r>
              <a:rPr lang="en-US" dirty="0"/>
              <a:t>       select read write math science as the dependent variable</a:t>
            </a:r>
          </a:p>
          <a:p>
            <a:r>
              <a:rPr lang="en-US" dirty="0"/>
              <a:t>       select </a:t>
            </a:r>
            <a:r>
              <a:rPr lang="en-US" dirty="0" err="1"/>
              <a:t>prgtype</a:t>
            </a:r>
            <a:r>
              <a:rPr lang="en-US" dirty="0"/>
              <a:t> as the independent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61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0ED6DE-377E-4D81-A3BA-6198CDCC5BA7}"/>
              </a:ext>
            </a:extLst>
          </p:cNvPr>
          <p:cNvSpPr txBox="1"/>
          <p:nvPr/>
        </p:nvSpPr>
        <p:spPr>
          <a:xfrm>
            <a:off x="489614" y="526407"/>
            <a:ext cx="609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Nexa Bold" panose="02000000000000000000" pitchFamily="50" charset="0"/>
              </a:rPr>
              <a:t>crosstabulations and correlations.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5104A-0027-4678-8DC1-B1FED42EDF86}"/>
              </a:ext>
            </a:extLst>
          </p:cNvPr>
          <p:cNvSpPr txBox="1"/>
          <p:nvPr/>
        </p:nvSpPr>
        <p:spPr>
          <a:xfrm>
            <a:off x="2427596" y="976281"/>
            <a:ext cx="6097136" cy="5355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    Analyze</a:t>
            </a:r>
          </a:p>
          <a:p>
            <a:r>
              <a:rPr lang="en-US" dirty="0"/>
              <a:t>     Descriptive Statistics</a:t>
            </a:r>
          </a:p>
          <a:p>
            <a:r>
              <a:rPr lang="en-US" dirty="0"/>
              <a:t>      Crosstabs...</a:t>
            </a:r>
          </a:p>
          <a:p>
            <a:r>
              <a:rPr lang="en-US" dirty="0"/>
              <a:t>       select </a:t>
            </a:r>
            <a:r>
              <a:rPr lang="en-US" dirty="0" err="1"/>
              <a:t>prgtype</a:t>
            </a:r>
            <a:r>
              <a:rPr lang="en-US" dirty="0"/>
              <a:t> for the rows and </a:t>
            </a:r>
            <a:r>
              <a:rPr lang="en-US" dirty="0" err="1"/>
              <a:t>ses</a:t>
            </a:r>
            <a:r>
              <a:rPr lang="en-US" dirty="0"/>
              <a:t> for the columns</a:t>
            </a:r>
          </a:p>
          <a:p>
            <a:r>
              <a:rPr lang="en-US" dirty="0"/>
              <a:t>        OK</a:t>
            </a:r>
          </a:p>
          <a:p>
            <a:endParaRPr lang="en-US" dirty="0"/>
          </a:p>
          <a:p>
            <a:r>
              <a:rPr lang="en-US" dirty="0"/>
              <a:t>    Analyze</a:t>
            </a:r>
          </a:p>
          <a:p>
            <a:r>
              <a:rPr lang="en-US" dirty="0"/>
              <a:t>     Correlate</a:t>
            </a:r>
          </a:p>
          <a:p>
            <a:r>
              <a:rPr lang="en-US" dirty="0"/>
              <a:t>      Bivariate...</a:t>
            </a:r>
          </a:p>
          <a:p>
            <a:r>
              <a:rPr lang="en-US" dirty="0"/>
              <a:t>       select read write math science</a:t>
            </a:r>
          </a:p>
          <a:p>
            <a:endParaRPr lang="en-US" dirty="0"/>
          </a:p>
          <a:p>
            <a:r>
              <a:rPr lang="en-US" dirty="0"/>
              <a:t>    Analyze</a:t>
            </a:r>
          </a:p>
          <a:p>
            <a:r>
              <a:rPr lang="en-US" dirty="0"/>
              <a:t>     Correlate</a:t>
            </a:r>
          </a:p>
          <a:p>
            <a:r>
              <a:rPr lang="en-US" dirty="0"/>
              <a:t>      Bivariate...</a:t>
            </a:r>
          </a:p>
          <a:p>
            <a:r>
              <a:rPr lang="en-US" dirty="0"/>
              <a:t>       select read write math science</a:t>
            </a:r>
          </a:p>
          <a:p>
            <a:r>
              <a:rPr lang="en-US" dirty="0"/>
              <a:t>        click on "Options..."</a:t>
            </a:r>
          </a:p>
          <a:p>
            <a:r>
              <a:rPr lang="en-US" dirty="0"/>
              <a:t>         click to "Exclude cases listwise"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4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26F9-3F21-43F6-B5DD-2FAE37EC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Chi-square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60CB5-BD86-480A-8035-9D8813CF4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chi-square test is used to determine if there is a relationship between two categorical variables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8F0B-F732-49C3-9B72-845B901047D7}"/>
              </a:ext>
            </a:extLst>
          </p:cNvPr>
          <p:cNvSpPr txBox="1"/>
          <p:nvPr/>
        </p:nvSpPr>
        <p:spPr>
          <a:xfrm>
            <a:off x="1166884" y="2971799"/>
            <a:ext cx="5387453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Analyze</a:t>
            </a:r>
          </a:p>
          <a:p>
            <a:r>
              <a:rPr lang="en-US" dirty="0"/>
              <a:t> Descriptive Statistics</a:t>
            </a:r>
          </a:p>
          <a:p>
            <a:r>
              <a:rPr lang="en-US" dirty="0"/>
              <a:t>  Crosstabs...</a:t>
            </a:r>
          </a:p>
          <a:p>
            <a:r>
              <a:rPr lang="en-US" dirty="0"/>
              <a:t>   select </a:t>
            </a:r>
            <a:r>
              <a:rPr lang="en-US" dirty="0" err="1"/>
              <a:t>prgtype</a:t>
            </a:r>
            <a:r>
              <a:rPr lang="en-US" dirty="0"/>
              <a:t> for the rows and </a:t>
            </a:r>
            <a:r>
              <a:rPr lang="en-US" dirty="0" err="1"/>
              <a:t>ses</a:t>
            </a:r>
            <a:r>
              <a:rPr lang="en-US" dirty="0"/>
              <a:t> for the columns</a:t>
            </a:r>
          </a:p>
          <a:p>
            <a:r>
              <a:rPr lang="en-US" dirty="0"/>
              <a:t>    click on "Statistics"</a:t>
            </a:r>
          </a:p>
          <a:p>
            <a:r>
              <a:rPr lang="en-US" dirty="0"/>
              <a:t>     check the chi-square 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2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6F9A-C165-4509-B710-04352BAF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t-tests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DCE2E-7CAC-4341-8C7E-057C2AF57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is the one-sample t-test, testing whether the sample of writing scores was drawn from a population with a mean of 50</a:t>
            </a:r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1361A-EDFB-453C-89E5-10EE8AC93892}"/>
              </a:ext>
            </a:extLst>
          </p:cNvPr>
          <p:cNvSpPr txBox="1"/>
          <p:nvPr/>
        </p:nvSpPr>
        <p:spPr>
          <a:xfrm>
            <a:off x="1357952" y="3193576"/>
            <a:ext cx="527486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r>
              <a:rPr lang="en-US"/>
              <a:t>    Analyze</a:t>
            </a:r>
          </a:p>
          <a:p>
            <a:r>
              <a:rPr lang="en-US"/>
              <a:t>     Compare Means</a:t>
            </a:r>
          </a:p>
          <a:p>
            <a:r>
              <a:rPr lang="en-US"/>
              <a:t>      One Sample t-test</a:t>
            </a:r>
          </a:p>
          <a:p>
            <a:r>
              <a:rPr lang="en-US"/>
              <a:t>       select write and compare it to 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1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01A3-25EA-4AE7-BDB2-E14FDE8BD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2-sample independent t-test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75450-7A1B-4FC2-8142-4F46700D7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03" y="3024344"/>
            <a:ext cx="7306101" cy="26872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Analyze</a:t>
            </a:r>
          </a:p>
          <a:p>
            <a:r>
              <a:rPr lang="en-US" dirty="0"/>
              <a:t> Compare Means</a:t>
            </a:r>
          </a:p>
          <a:p>
            <a:r>
              <a:rPr lang="en-US" dirty="0"/>
              <a:t>  Independent Samples t-test</a:t>
            </a:r>
          </a:p>
          <a:p>
            <a:r>
              <a:rPr lang="en-US" dirty="0"/>
              <a:t>   select write as the dependent variable and female as the independent </a:t>
            </a:r>
          </a:p>
          <a:p>
            <a:r>
              <a:rPr lang="en-US" dirty="0"/>
              <a:t>   variable</a:t>
            </a:r>
          </a:p>
        </p:txBody>
      </p:sp>
    </p:spTree>
    <p:extLst>
      <p:ext uri="{BB962C8B-B14F-4D97-AF65-F5344CB8AC3E}">
        <p14:creationId xmlns:p14="http://schemas.microsoft.com/office/powerpoint/2010/main" val="3162422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497213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22E6-95E8-461D-8A4B-31206ABF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 Introduction to the SPSS Environment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9D98E-018E-4E4D-BEF7-5398D4080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main windows that you will need to use to perform essential functions.</a:t>
            </a:r>
          </a:p>
          <a:p>
            <a:r>
              <a:rPr lang="en-US" b="1" dirty="0"/>
              <a:t>a) Data View : </a:t>
            </a:r>
            <a:r>
              <a:rPr lang="en-US" dirty="0"/>
              <a:t>like an Excel spreadsheet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D925B-F69F-4810-A32B-54C4A7BE8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31"/>
          <a:stretch/>
        </p:blipFill>
        <p:spPr>
          <a:xfrm>
            <a:off x="1234540" y="2922312"/>
            <a:ext cx="9588064" cy="2462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69627-4E11-499B-BB3F-3B45B0765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441" b="2373"/>
          <a:stretch/>
        </p:blipFill>
        <p:spPr>
          <a:xfrm>
            <a:off x="1234540" y="5761095"/>
            <a:ext cx="9588064" cy="8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1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C18F-4B4A-4C53-8B21-C67585D91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35879-CBF1-4BD3-9977-937131A4C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b) Variable View: </a:t>
            </a:r>
            <a:r>
              <a:rPr lang="en-US" dirty="0"/>
              <a:t>you can view various components of your variables;</a:t>
            </a:r>
          </a:p>
          <a:p>
            <a:r>
              <a:rPr lang="en-US" dirty="0"/>
              <a:t>Name, Label, Values and Measure.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names: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They can be up to 64 characters long.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not case sensitive for variable names however it displays the case as you enter 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first character must be a letter.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Spaces between </a:t>
            </a:r>
            <a:r>
              <a:rPr lang="en-US" sz="1800" dirty="0" err="1"/>
              <a:t>charcters</a:t>
            </a:r>
            <a:r>
              <a:rPr lang="en-US" sz="1800" dirty="0"/>
              <a:t> are not allowed but the underscore _ is.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A32CD-1BA5-4BAA-B55F-F94725DBA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9" b="70557"/>
          <a:stretch/>
        </p:blipFill>
        <p:spPr>
          <a:xfrm>
            <a:off x="1012990" y="2860764"/>
            <a:ext cx="9904762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0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6AE0-E298-4EFC-AE49-89166A3F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357A5-21DD-49C6-A808-8716E6C44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477691" cy="3849624"/>
          </a:xfrm>
        </p:spPr>
        <p:txBody>
          <a:bodyPr/>
          <a:lstStyle/>
          <a:p>
            <a:r>
              <a:rPr lang="en-US" dirty="0"/>
              <a:t>Measure column is often overlooked but is important for certain analysis in SPSS and will help orient you to the type of analyses that are possible.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Nominal</a:t>
            </a:r>
            <a:r>
              <a:rPr lang="en-US" dirty="0"/>
              <a:t>: variables that have no intrinsic rating (e.g., gender, ethnicity)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Ordinal</a:t>
            </a:r>
            <a:r>
              <a:rPr lang="en-US" dirty="0"/>
              <a:t>: variables that have categories with an intrinsic ordering (e.g., Likert </a:t>
            </a:r>
            <a:r>
              <a:rPr lang="en-US" dirty="0" err="1"/>
              <a:t>scales,Olympic</a:t>
            </a:r>
            <a:r>
              <a:rPr lang="en-US" dirty="0"/>
              <a:t> medals)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Scale</a:t>
            </a:r>
            <a:r>
              <a:rPr lang="en-US" dirty="0"/>
              <a:t>: variables that are continuous with intrinsic ordering and meaningful metric (e.g., blood pressure, income)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82B7F-66EF-4F98-8978-DA6897ADC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772" r="39487"/>
          <a:stretch/>
        </p:blipFill>
        <p:spPr>
          <a:xfrm>
            <a:off x="6647029" y="2155370"/>
            <a:ext cx="4613153" cy="31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CF9C-DF81-44D4-93C9-FA360867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1630-C9D3-4A79-B3F5-DA809F3B0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C) </a:t>
            </a:r>
            <a:r>
              <a:rPr lang="en-US" b="1" dirty="0"/>
              <a:t>Viewer (Output) Window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B33F9-16DC-4223-9858-DC49B2D7D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15"/>
          <a:stretch/>
        </p:blipFill>
        <p:spPr>
          <a:xfrm>
            <a:off x="1115099" y="2624172"/>
            <a:ext cx="8329346" cy="401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1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B329-318E-4AB8-8E6C-86288D93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Entering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53B72-DAED-4057-BA35-F3D305D7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63" y="1894113"/>
            <a:ext cx="5175068" cy="41539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/>
              <a:t>Reading in an Excel file</a:t>
            </a:r>
          </a:p>
          <a:p>
            <a:endParaRPr lang="en-US" dirty="0"/>
          </a:p>
          <a:p>
            <a:r>
              <a:rPr lang="en-US" dirty="0"/>
              <a:t>File</a:t>
            </a:r>
          </a:p>
          <a:p>
            <a:r>
              <a:rPr lang="en-US" dirty="0"/>
              <a:t> Open</a:t>
            </a:r>
          </a:p>
          <a:p>
            <a:r>
              <a:rPr lang="en-US" dirty="0"/>
              <a:t>  Data </a:t>
            </a:r>
          </a:p>
          <a:p>
            <a:r>
              <a:rPr lang="en-US" dirty="0"/>
              <a:t>   from "Files of type", select Excel .</a:t>
            </a:r>
            <a:r>
              <a:rPr lang="en-US" dirty="0" err="1"/>
              <a:t>xls</a:t>
            </a:r>
            <a:r>
              <a:rPr lang="en-US" dirty="0"/>
              <a:t>, xlsx., </a:t>
            </a:r>
            <a:r>
              <a:rPr lang="en-US" dirty="0" err="1"/>
              <a:t>xlsm</a:t>
            </a:r>
            <a:r>
              <a:rPr lang="en-US" dirty="0"/>
              <a:t> format</a:t>
            </a:r>
          </a:p>
          <a:p>
            <a:r>
              <a:rPr lang="en-US" dirty="0"/>
              <a:t>    select File: c:\temp\hs0.xls       </a:t>
            </a:r>
          </a:p>
          <a:p>
            <a:r>
              <a:rPr lang="en-US" dirty="0"/>
              <a:t>     Open</a:t>
            </a:r>
          </a:p>
          <a:p>
            <a:r>
              <a:rPr lang="en-US" dirty="0"/>
              <a:t>      check "Read variable names from the first row of the data"</a:t>
            </a:r>
          </a:p>
          <a:p>
            <a:r>
              <a:rPr lang="en-US" dirty="0"/>
              <a:t>       click on 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4140B-54DE-417B-9065-368313E48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2" t="21047" r="25268" b="18381"/>
          <a:stretch/>
        </p:blipFill>
        <p:spPr>
          <a:xfrm>
            <a:off x="5873931" y="1743891"/>
            <a:ext cx="6035040" cy="41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7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4346-938E-4BE1-BF71-3F0F6703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04113-1E22-49BC-9D54-C2970294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B5CBC-799E-4335-8E1A-A10BE312D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47" t="12381" r="33036" b="8667"/>
          <a:stretch/>
        </p:blipFill>
        <p:spPr>
          <a:xfrm>
            <a:off x="790303" y="372291"/>
            <a:ext cx="4697784" cy="61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4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DB79-6AD7-422D-AEDE-B08C5E32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Opening an SPSS data 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1EA21-C861-49FE-999B-CDCF4E1C6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146645" cy="38496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   File</a:t>
            </a:r>
          </a:p>
          <a:p>
            <a:r>
              <a:rPr lang="en-US" dirty="0"/>
              <a:t>      Open</a:t>
            </a:r>
          </a:p>
          <a:p>
            <a:r>
              <a:rPr lang="en-US" dirty="0"/>
              <a:t>        Data </a:t>
            </a:r>
          </a:p>
          <a:p>
            <a:r>
              <a:rPr lang="en-US" dirty="0"/>
              <a:t>          select File: c:\temp\hs0.sav       </a:t>
            </a:r>
          </a:p>
          <a:p>
            <a:r>
              <a:rPr lang="en-US" dirty="0"/>
              <a:t>            Open</a:t>
            </a:r>
          </a:p>
        </p:txBody>
      </p:sp>
    </p:spTree>
    <p:extLst>
      <p:ext uri="{BB962C8B-B14F-4D97-AF65-F5344CB8AC3E}">
        <p14:creationId xmlns:p14="http://schemas.microsoft.com/office/powerpoint/2010/main" val="420631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4B62-B08C-4A11-B9B8-91B79F6A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Exploring Data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77BAB8-9D78-4C92-8BF0-1B726C9CF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36" t="24164" r="29658" b="26157"/>
          <a:stretch/>
        </p:blipFill>
        <p:spPr>
          <a:xfrm>
            <a:off x="6159137" y="1500311"/>
            <a:ext cx="5773784" cy="39539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B8E20-D3C5-4105-993B-998F5C2AED3A}"/>
              </a:ext>
            </a:extLst>
          </p:cNvPr>
          <p:cNvSpPr txBox="1"/>
          <p:nvPr/>
        </p:nvSpPr>
        <p:spPr>
          <a:xfrm>
            <a:off x="940526" y="1815737"/>
            <a:ext cx="4787537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Analyze </a:t>
            </a:r>
          </a:p>
          <a:p>
            <a:r>
              <a:rPr lang="en-US" dirty="0"/>
              <a:t>	Descriptive Statistics</a:t>
            </a:r>
          </a:p>
          <a:p>
            <a:r>
              <a:rPr lang="en-US" dirty="0"/>
              <a:t> 		</a:t>
            </a:r>
            <a:r>
              <a:rPr lang="en-US" dirty="0" err="1"/>
              <a:t>Descriptives</a:t>
            </a:r>
            <a:r>
              <a:rPr lang="en-US" dirty="0"/>
              <a:t>...</a:t>
            </a:r>
          </a:p>
          <a:p>
            <a:r>
              <a:rPr lang="en-US" dirty="0"/>
              <a:t> select gender read write math science </a:t>
            </a:r>
          </a:p>
          <a:p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44CEEB9-A119-4B4A-80D8-F24B3DCD5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78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{FB03E20A-E463-4939-9147-7B100FB3540C}tf78438558_win32</Template>
  <TotalTime>675</TotalTime>
  <Words>710</Words>
  <Application>Microsoft Office PowerPoint</Application>
  <PresentationFormat>Widescreen</PresentationFormat>
  <Paragraphs>141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Garamond</vt:lpstr>
      <vt:lpstr>Nexa Bold</vt:lpstr>
      <vt:lpstr>SavonVTI</vt:lpstr>
      <vt:lpstr>SPSS Class</vt:lpstr>
      <vt:lpstr>1- Introduction to the SPSS Environment</vt:lpstr>
      <vt:lpstr>PowerPoint Presentation</vt:lpstr>
      <vt:lpstr>PowerPoint Presentation</vt:lpstr>
      <vt:lpstr>PowerPoint Presentation</vt:lpstr>
      <vt:lpstr>Entering Data</vt:lpstr>
      <vt:lpstr>PowerPoint Presentation</vt:lpstr>
      <vt:lpstr>Opening an SPSS data file</vt:lpstr>
      <vt:lpstr>Exploring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Chi-square</vt:lpstr>
      <vt:lpstr>t-tests</vt:lpstr>
      <vt:lpstr>2-sample independent t-test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Class</dc:title>
  <dc:creator>Nader</dc:creator>
  <cp:lastModifiedBy>Nader</cp:lastModifiedBy>
  <cp:revision>14</cp:revision>
  <dcterms:created xsi:type="dcterms:W3CDTF">2020-10-26T18:18:55Z</dcterms:created>
  <dcterms:modified xsi:type="dcterms:W3CDTF">2020-10-27T05:34:20Z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